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xls" ContentType="application/vnd.ms-excel"/>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6" r:id="rId1"/>
  </p:sldMasterIdLst>
  <p:handoutMasterIdLst>
    <p:handoutMasterId r:id="rId41"/>
  </p:handoutMasterIdLst>
  <p:sldIdLst>
    <p:sldId id="316" r:id="rId2"/>
    <p:sldId id="257" r:id="rId3"/>
    <p:sldId id="318" r:id="rId4"/>
    <p:sldId id="306" r:id="rId5"/>
    <p:sldId id="258" r:id="rId6"/>
    <p:sldId id="259" r:id="rId7"/>
    <p:sldId id="260" r:id="rId8"/>
    <p:sldId id="312" r:id="rId9"/>
    <p:sldId id="300" r:id="rId10"/>
    <p:sldId id="275" r:id="rId11"/>
    <p:sldId id="261" r:id="rId12"/>
    <p:sldId id="262" r:id="rId13"/>
    <p:sldId id="263" r:id="rId14"/>
    <p:sldId id="264" r:id="rId15"/>
    <p:sldId id="298" r:id="rId16"/>
    <p:sldId id="305" r:id="rId17"/>
    <p:sldId id="301" r:id="rId18"/>
    <p:sldId id="309" r:id="rId19"/>
    <p:sldId id="266" r:id="rId20"/>
    <p:sldId id="267" r:id="rId21"/>
    <p:sldId id="268" r:id="rId22"/>
    <p:sldId id="269" r:id="rId23"/>
    <p:sldId id="270" r:id="rId24"/>
    <p:sldId id="271" r:id="rId25"/>
    <p:sldId id="274" r:id="rId26"/>
    <p:sldId id="272" r:id="rId27"/>
    <p:sldId id="310" r:id="rId28"/>
    <p:sldId id="273" r:id="rId29"/>
    <p:sldId id="293" r:id="rId30"/>
    <p:sldId id="295" r:id="rId31"/>
    <p:sldId id="296" r:id="rId32"/>
    <p:sldId id="311" r:id="rId33"/>
    <p:sldId id="297" r:id="rId34"/>
    <p:sldId id="299" r:id="rId35"/>
    <p:sldId id="303" r:id="rId36"/>
    <p:sldId id="284" r:id="rId37"/>
    <p:sldId id="285" r:id="rId38"/>
    <p:sldId id="313" r:id="rId39"/>
    <p:sldId id="314" r:id="rId40"/>
  </p:sldIdLst>
  <p:sldSz cx="9144000" cy="6858000" type="screen4x3"/>
  <p:notesSz cx="6742113" cy="987266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Раздел по умолчанию" id="{30E61AB0-E4F1-410F-8DAC-8D9DD44A8AF2}">
          <p14:sldIdLst>
            <p14:sldId id="316"/>
            <p14:sldId id="257"/>
            <p14:sldId id="318"/>
            <p14:sldId id="306"/>
            <p14:sldId id="258"/>
            <p14:sldId id="259"/>
            <p14:sldId id="260"/>
            <p14:sldId id="312"/>
            <p14:sldId id="300"/>
            <p14:sldId id="275"/>
            <p14:sldId id="261"/>
            <p14:sldId id="262"/>
            <p14:sldId id="263"/>
            <p14:sldId id="264"/>
            <p14:sldId id="298"/>
            <p14:sldId id="305"/>
            <p14:sldId id="301"/>
            <p14:sldId id="309"/>
            <p14:sldId id="266"/>
            <p14:sldId id="267"/>
            <p14:sldId id="268"/>
            <p14:sldId id="269"/>
            <p14:sldId id="270"/>
            <p14:sldId id="271"/>
            <p14:sldId id="274"/>
            <p14:sldId id="272"/>
            <p14:sldId id="310"/>
            <p14:sldId id="273"/>
            <p14:sldId id="293"/>
            <p14:sldId id="295"/>
            <p14:sldId id="296"/>
            <p14:sldId id="311"/>
            <p14:sldId id="297"/>
            <p14:sldId id="299"/>
            <p14:sldId id="303"/>
            <p14:sldId id="284"/>
            <p14:sldId id="285"/>
            <p14:sldId id="313"/>
            <p14:sldId id="314"/>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D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82" autoAdjust="0"/>
    <p:restoredTop sz="94660" autoAdjust="0"/>
  </p:normalViewPr>
  <p:slideViewPr>
    <p:cSldViewPr>
      <p:cViewPr varScale="1">
        <p:scale>
          <a:sx n="74" d="100"/>
          <a:sy n="74" d="100"/>
        </p:scale>
        <p:origin x="1254" y="90"/>
      </p:cViewPr>
      <p:guideLst>
        <p:guide orient="horz" pos="2160"/>
        <p:guide pos="2880"/>
      </p:guideLst>
    </p:cSldViewPr>
  </p:slideViewPr>
  <p:outlineViewPr>
    <p:cViewPr>
      <p:scale>
        <a:sx n="33" d="100"/>
        <a:sy n="33" d="100"/>
      </p:scale>
      <p:origin x="42" y="13296"/>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3713"/>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19525" y="0"/>
            <a:ext cx="2921000" cy="493713"/>
          </a:xfrm>
          <a:prstGeom prst="rect">
            <a:avLst/>
          </a:prstGeom>
        </p:spPr>
        <p:txBody>
          <a:bodyPr vert="horz" lIns="91440" tIns="45720" rIns="91440" bIns="45720" rtlCol="0"/>
          <a:lstStyle>
            <a:lvl1pPr algn="r">
              <a:defRPr sz="1200"/>
            </a:lvl1pPr>
          </a:lstStyle>
          <a:p>
            <a:fld id="{9177C058-87F7-4AD4-A9BA-7FAA4F62C245}" type="datetimeFigureOut">
              <a:rPr lang="ru-RU" smtClean="0"/>
              <a:t>09.10.2018</a:t>
            </a:fld>
            <a:endParaRPr lang="ru-RU"/>
          </a:p>
        </p:txBody>
      </p:sp>
      <p:sp>
        <p:nvSpPr>
          <p:cNvPr id="4" name="Нижний колонтитул 3"/>
          <p:cNvSpPr>
            <a:spLocks noGrp="1"/>
          </p:cNvSpPr>
          <p:nvPr>
            <p:ph type="ftr" sz="quarter" idx="2"/>
          </p:nvPr>
        </p:nvSpPr>
        <p:spPr>
          <a:xfrm>
            <a:off x="0" y="9377363"/>
            <a:ext cx="2921000" cy="493712"/>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19525" y="9377363"/>
            <a:ext cx="2921000" cy="493712"/>
          </a:xfrm>
          <a:prstGeom prst="rect">
            <a:avLst/>
          </a:prstGeom>
        </p:spPr>
        <p:txBody>
          <a:bodyPr vert="horz" lIns="91440" tIns="45720" rIns="91440" bIns="45720" rtlCol="0" anchor="b"/>
          <a:lstStyle>
            <a:lvl1pPr algn="r">
              <a:defRPr sz="1200"/>
            </a:lvl1pPr>
          </a:lstStyle>
          <a:p>
            <a:fld id="{54F9A124-C62F-4841-A8BB-B1E7CBB5554D}" type="slidenum">
              <a:rPr lang="ru-RU" smtClean="0"/>
              <a:t>‹#›</a:t>
            </a:fld>
            <a:endParaRPr lang="ru-RU"/>
          </a:p>
        </p:txBody>
      </p:sp>
    </p:spTree>
    <p:extLst>
      <p:ext uri="{BB962C8B-B14F-4D97-AF65-F5344CB8AC3E}">
        <p14:creationId xmlns:p14="http://schemas.microsoft.com/office/powerpoint/2010/main" val="250598510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09.10.2018</a:t>
            </a:fld>
            <a:endParaRPr lang="ru-RU"/>
          </a:p>
        </p:txBody>
      </p:sp>
      <p:sp>
        <p:nvSpPr>
          <p:cNvPr id="8" name="Slide Number Placeholder 7"/>
          <p:cNvSpPr>
            <a:spLocks noGrp="1"/>
          </p:cNvSpPr>
          <p:nvPr>
            <p:ph type="sldNum" sz="quarter" idx="11"/>
          </p:nvPr>
        </p:nvSpPr>
        <p:spPr/>
        <p:txBody>
          <a:bodyPr/>
          <a:lstStyle/>
          <a:p>
            <a:fld id="{B19B0651-EE4F-4900-A07F-96A6BFA9D0F0}" type="slidenum">
              <a:rPr lang="ru-RU" smtClean="0"/>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09.10.2018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ru-RU" smtClean="0"/>
              <a:t>Образец заголовка</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09.10.2018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t>09.10.2018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Title 8"/>
          <p:cNvSpPr>
            <a:spLocks noGrp="1"/>
          </p:cNvSpPr>
          <p:nvPr>
            <p:ph type="title"/>
          </p:nvPr>
        </p:nvSpPr>
        <p:spPr>
          <a:xfrm>
            <a:off x="914400" y="1544715"/>
            <a:ext cx="7315200" cy="1154097"/>
          </a:xfrm>
        </p:spPr>
        <p:txBody>
          <a:bodyPr/>
          <a:lstStyle/>
          <a:p>
            <a:r>
              <a:rPr lang="ru-RU" smtClean="0"/>
              <a:t>Образец заголовка</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B4C71EC6-210F-42DE-9C53-41977AD35B3D}" type="datetimeFigureOut">
              <a:rPr lang="ru-RU" smtClean="0"/>
              <a:t>09.10.2018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
        <p:nvSpPr>
          <p:cNvPr id="10" name="Title 9"/>
          <p:cNvSpPr>
            <a:spLocks noGrp="1"/>
          </p:cNvSpPr>
          <p:nvPr>
            <p:ph type="title"/>
          </p:nvPr>
        </p:nvSpPr>
        <p:spPr>
          <a:xfrm>
            <a:off x="914400" y="1544715"/>
            <a:ext cx="7315200" cy="1154097"/>
          </a:xfrm>
        </p:spPr>
        <p:txBody>
          <a:bodyPr/>
          <a:lstStyle/>
          <a:p>
            <a:r>
              <a:rPr lang="ru-RU" smtClean="0"/>
              <a:t>Образец заголовка</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09.10.2018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09.10.2018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ru-RU" smtClean="0"/>
              <a:t>Образец заголовка</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09.10.2018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ru-RU" smtClean="0"/>
              <a:t>Образец заголовка</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09.10.2018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09.10.2018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09.10.2018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22238"/>
            <a:ext cx="7543800" cy="1295400"/>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719263"/>
            <a:ext cx="8229600" cy="4411662"/>
          </a:xfrm>
        </p:spPr>
        <p:txBody>
          <a:bodyPr/>
          <a:lstStyle/>
          <a:p>
            <a:pPr lvl="0"/>
            <a:endParaRPr lang="ru-RU" noProof="0" smtClean="0"/>
          </a:p>
        </p:txBody>
      </p:sp>
      <p:sp>
        <p:nvSpPr>
          <p:cNvPr id="4" name="Rectangle 5"/>
          <p:cNvSpPr>
            <a:spLocks noGrp="1" noChangeArrowheads="1"/>
          </p:cNvSpPr>
          <p:nvPr>
            <p:ph type="dt" sz="half" idx="10"/>
          </p:nvPr>
        </p:nvSpPr>
        <p:spPr>
          <a:ln/>
        </p:spPr>
        <p:txBody>
          <a:bodyPr/>
          <a:lstStyle>
            <a:lvl1pPr>
              <a:defRPr/>
            </a:lvl1pPr>
          </a:lstStyle>
          <a:p>
            <a:pPr>
              <a:defRPr/>
            </a:pPr>
            <a:fld id="{81592FE6-5D73-4000-9ED8-80FE47759227}" type="datetime1">
              <a:rPr lang="ru-RU"/>
              <a:pPr>
                <a:defRPr/>
              </a:pPr>
              <a:t>09.10.2018</a:t>
            </a:fld>
            <a:endParaRPr lang="ru-RU" altLang="en-US"/>
          </a:p>
        </p:txBody>
      </p:sp>
      <p:sp>
        <p:nvSpPr>
          <p:cNvPr id="5" name="Rectangle 6"/>
          <p:cNvSpPr>
            <a:spLocks noGrp="1" noChangeArrowheads="1"/>
          </p:cNvSpPr>
          <p:nvPr>
            <p:ph type="ftr" sz="quarter" idx="11"/>
          </p:nvPr>
        </p:nvSpPr>
        <p:spPr>
          <a:ln/>
        </p:spPr>
        <p:txBody>
          <a:bodyPr/>
          <a:lstStyle>
            <a:lvl1pPr>
              <a:defRPr/>
            </a:lvl1pPr>
          </a:lstStyle>
          <a:p>
            <a:pPr>
              <a:defRPr/>
            </a:pPr>
            <a:r>
              <a:rPr lang="ru-RU" altLang="en-US"/>
              <a:t>O.Murtazaev - Samarkand Agricultural Institute</a:t>
            </a:r>
          </a:p>
        </p:txBody>
      </p:sp>
      <p:sp>
        <p:nvSpPr>
          <p:cNvPr id="6" name="Rectangle 7"/>
          <p:cNvSpPr>
            <a:spLocks noGrp="1" noChangeArrowheads="1"/>
          </p:cNvSpPr>
          <p:nvPr>
            <p:ph type="sldNum" sz="quarter" idx="12"/>
          </p:nvPr>
        </p:nvSpPr>
        <p:spPr>
          <a:ln/>
        </p:spPr>
        <p:txBody>
          <a:bodyPr/>
          <a:lstStyle>
            <a:lvl1pPr>
              <a:defRPr/>
            </a:lvl1pPr>
          </a:lstStyle>
          <a:p>
            <a:pPr>
              <a:defRPr/>
            </a:pPr>
            <a:fld id="{36663D71-BFC1-4DA1-9677-97652A1B38C7}" type="slidenum">
              <a:rPr lang="ru-RU" altLang="en-US"/>
              <a:pPr>
                <a:defRPr/>
              </a:pPr>
              <a:t>‹#›</a:t>
            </a:fld>
            <a:endParaRPr lang="ru-RU" altLang="en-US"/>
          </a:p>
        </p:txBody>
      </p:sp>
    </p:spTree>
    <p:extLst>
      <p:ext uri="{BB962C8B-B14F-4D97-AF65-F5344CB8AC3E}">
        <p14:creationId xmlns:p14="http://schemas.microsoft.com/office/powerpoint/2010/main" val="3641250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B4C71EC6-210F-42DE-9C53-41977AD35B3D}" type="datetimeFigureOut">
              <a:rPr lang="ru-RU" smtClean="0"/>
              <a:t>09.10.2018</a:t>
            </a:fld>
            <a:endParaRPr lang="ru-RU"/>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B19B0651-EE4F-4900-A07F-96A6BFA9D0F0}" type="slidenum">
              <a:rPr lang="ru-RU" smtClean="0"/>
              <a:t>‹#›</a:t>
            </a:fld>
            <a:endParaRPr lang="ru-RU"/>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ru-RU"/>
          </a:p>
        </p:txBody>
      </p:sp>
    </p:spTree>
  </p:cSld>
  <p:clrMap bg1="dk1" tx1="lt1" bg2="dk2" tx2="lt2" accent1="accent1" accent2="accent2" accent3="accent3" accent4="accent4" accent5="accent5" accent6="accent6" hlink="hlink" folHlink="folHlink"/>
  <p:sldLayoutIdLst>
    <p:sldLayoutId id="2147483827" r:id="rId1"/>
    <p:sldLayoutId id="2147483828" r:id="rId2"/>
    <p:sldLayoutId id="2147483829" r:id="rId3"/>
    <p:sldLayoutId id="2147483830" r:id="rId4"/>
    <p:sldLayoutId id="2147483831" r:id="rId5"/>
    <p:sldLayoutId id="2147483832" r:id="rId6"/>
    <p:sldLayoutId id="2147483833" r:id="rId7"/>
    <p:sldLayoutId id="2147483834" r:id="rId8"/>
    <p:sldLayoutId id="2147483835" r:id="rId9"/>
    <p:sldLayoutId id="2147483836" r:id="rId10"/>
    <p:sldLayoutId id="2147483837" r:id="rId11"/>
    <p:sldLayoutId id="2147483839" r:id="rId12"/>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gov.uz/" TargetMode="External"/><Relationship Id="rId2" Type="http://schemas.openxmlformats.org/officeDocument/2006/relationships/hyperlink" Target="http://www.lex.uz/" TargetMode="External"/><Relationship Id="rId1" Type="http://schemas.openxmlformats.org/officeDocument/2006/relationships/slideLayout" Target="../slideLayouts/slideLayout2.xml"/><Relationship Id="rId4" Type="http://schemas.openxmlformats.org/officeDocument/2006/relationships/hyperlink" Target="http://www.uzreport.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_____Microsoft_Excel_97-20031.xls"/><Relationship Id="rId5" Type="http://schemas.openxmlformats.org/officeDocument/2006/relationships/oleObject" Target="../embeddings/oleObject2.bin"/><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79512" y="116632"/>
            <a:ext cx="8784976" cy="1368152"/>
          </a:xfrm>
        </p:spPr>
        <p:txBody>
          <a:bodyPr>
            <a:normAutofit fontScale="90000"/>
          </a:bodyPr>
          <a:lstStyle/>
          <a:p>
            <a:pPr algn="ctr"/>
            <a:r>
              <a:rPr lang="uz-Cyrl-UZ" dirty="0" smtClean="0"/>
              <a:t/>
            </a:r>
            <a:br>
              <a:rPr lang="uz-Cyrl-UZ" dirty="0" smtClean="0"/>
            </a:br>
            <a:r>
              <a:rPr lang="uz-Cyrl-UZ" dirty="0"/>
              <a:t/>
            </a:r>
            <a:br>
              <a:rPr lang="uz-Cyrl-UZ" dirty="0"/>
            </a:br>
            <a:r>
              <a:rPr lang="uz-Cyrl-UZ" dirty="0" smtClean="0"/>
              <a:t/>
            </a:r>
            <a:br>
              <a:rPr lang="uz-Cyrl-UZ" dirty="0" smtClean="0"/>
            </a:br>
            <a:r>
              <a:rPr lang="uz-Cyrl-UZ" dirty="0"/>
              <a:t/>
            </a:r>
            <a:br>
              <a:rPr lang="uz-Cyrl-UZ" dirty="0"/>
            </a:br>
            <a:r>
              <a:rPr lang="uz-Cyrl-UZ" dirty="0" smtClean="0"/>
              <a:t/>
            </a:r>
            <a:br>
              <a:rPr lang="uz-Cyrl-UZ" dirty="0" smtClean="0"/>
            </a:br>
            <a:r>
              <a:rPr lang="uz-Cyrl-UZ" dirty="0"/>
              <a:t/>
            </a:r>
            <a:br>
              <a:rPr lang="uz-Cyrl-UZ" dirty="0"/>
            </a:br>
            <a:r>
              <a:rPr lang="en-US" sz="3600" dirty="0" smtClean="0">
                <a:solidFill>
                  <a:srgbClr val="FFFF00"/>
                </a:solidFill>
                <a:latin typeface="Times New Roman" pitchFamily="18" charset="0"/>
                <a:cs typeface="Times New Roman" pitchFamily="18" charset="0"/>
              </a:rPr>
              <a:t>2-mavzu:</a:t>
            </a:r>
            <a:r>
              <a:rPr lang="uz-Cyrl-UZ" sz="3600" dirty="0" smtClean="0">
                <a:solidFill>
                  <a:srgbClr val="FFFF00"/>
                </a:solidFill>
                <a:latin typeface="Times New Roman" pitchFamily="18" charset="0"/>
                <a:cs typeface="Times New Roman" pitchFamily="18" charset="0"/>
              </a:rPr>
              <a:t>Qishloq </a:t>
            </a:r>
            <a:r>
              <a:rPr lang="uz-Cyrl-UZ" sz="3600" dirty="0">
                <a:solidFill>
                  <a:srgbClr val="FFFF00"/>
                </a:solidFill>
                <a:latin typeface="Times New Roman" pitchFamily="18" charset="0"/>
                <a:cs typeface="Times New Roman" pitchFamily="18" charset="0"/>
              </a:rPr>
              <a:t>xo’jalik  korxonalarining tashkiliy-iqtisodiy   </a:t>
            </a:r>
            <a:r>
              <a:rPr lang="uz-Cyrl-UZ" sz="3600" dirty="0" smtClean="0">
                <a:solidFill>
                  <a:srgbClr val="FFFF00"/>
                </a:solidFill>
                <a:latin typeface="Times New Roman" pitchFamily="18" charset="0"/>
                <a:cs typeface="Times New Roman" pitchFamily="18" charset="0"/>
              </a:rPr>
              <a:t>asoslari</a:t>
            </a:r>
            <a:r>
              <a:rPr lang="ru-RU" sz="3600" dirty="0">
                <a:solidFill>
                  <a:srgbClr val="FFFF00"/>
                </a:solidFill>
                <a:latin typeface="Times New Roman" pitchFamily="18" charset="0"/>
                <a:cs typeface="Times New Roman" pitchFamily="18" charset="0"/>
              </a:rPr>
              <a:t/>
            </a:r>
            <a:br>
              <a:rPr lang="ru-RU" sz="3600" dirty="0">
                <a:solidFill>
                  <a:srgbClr val="FFFF00"/>
                </a:solidFill>
                <a:latin typeface="Times New Roman" pitchFamily="18" charset="0"/>
                <a:cs typeface="Times New Roman" pitchFamily="18" charset="0"/>
              </a:rPr>
            </a:br>
            <a:endParaRPr lang="ru-RU" sz="3600" dirty="0">
              <a:solidFill>
                <a:srgbClr val="FFFF00"/>
              </a:solidFill>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79512" y="1124744"/>
            <a:ext cx="8856984" cy="4824536"/>
          </a:xfrm>
        </p:spPr>
        <p:txBody>
          <a:bodyPr>
            <a:noAutofit/>
          </a:bodyPr>
          <a:lstStyle/>
          <a:p>
            <a:pPr algn="ctr"/>
            <a:r>
              <a:rPr lang="en-US" sz="3000" dirty="0" smtClean="0">
                <a:latin typeface="Times New Roman" pitchFamily="18" charset="0"/>
                <a:cs typeface="Times New Roman" pitchFamily="18" charset="0"/>
              </a:rPr>
              <a:t>REJA:</a:t>
            </a:r>
            <a:endParaRPr lang="ru-RU" sz="3000" dirty="0" smtClean="0">
              <a:latin typeface="Times New Roman" pitchFamily="18" charset="0"/>
              <a:cs typeface="Times New Roman" pitchFamily="18" charset="0"/>
            </a:endParaRPr>
          </a:p>
          <a:p>
            <a:pPr algn="just"/>
            <a:r>
              <a:rPr lang="en-US" sz="3000" dirty="0" smtClean="0">
                <a:latin typeface="Times New Roman" pitchFamily="18" charset="0"/>
                <a:cs typeface="Times New Roman" pitchFamily="18" charset="0"/>
              </a:rPr>
              <a:t>1.</a:t>
            </a:r>
            <a:r>
              <a:rPr lang="uz-Cyrl-UZ" sz="3000" dirty="0">
                <a:latin typeface="Times New Roman" pitchFamily="18" charset="0"/>
                <a:cs typeface="Times New Roman" pitchFamily="18" charset="0"/>
              </a:rPr>
              <a:t>De</a:t>
            </a:r>
            <a:r>
              <a:rPr lang="en-US" sz="3000" dirty="0">
                <a:latin typeface="Times New Roman" pitchFamily="18" charset="0"/>
                <a:cs typeface="Times New Roman" pitchFamily="18" charset="0"/>
              </a:rPr>
              <a:t>h</a:t>
            </a:r>
            <a:r>
              <a:rPr lang="uz-Cyrl-UZ" sz="3000" dirty="0">
                <a:latin typeface="Times New Roman" pitchFamily="18" charset="0"/>
                <a:cs typeface="Times New Roman" pitchFamily="18" charset="0"/>
              </a:rPr>
              <a:t>qon xojaligini tashkil  etish  va  rivojlanish  </a:t>
            </a:r>
            <a:r>
              <a:rPr lang="uz-Cyrl-UZ" sz="3000" dirty="0" smtClean="0">
                <a:latin typeface="Times New Roman" pitchFamily="18" charset="0"/>
                <a:cs typeface="Times New Roman" pitchFamily="18" charset="0"/>
              </a:rPr>
              <a:t>asoslari</a:t>
            </a:r>
            <a:endParaRPr lang="ru-RU" sz="3000" dirty="0">
              <a:latin typeface="Times New Roman" pitchFamily="18" charset="0"/>
              <a:cs typeface="Times New Roman" pitchFamily="18" charset="0"/>
            </a:endParaRPr>
          </a:p>
          <a:p>
            <a:pPr algn="just"/>
            <a:r>
              <a:rPr lang="en-US" sz="3000" dirty="0">
                <a:latin typeface="Times New Roman" pitchFamily="18" charset="0"/>
                <a:cs typeface="Times New Roman" pitchFamily="18" charset="0"/>
              </a:rPr>
              <a:t>2.</a:t>
            </a:r>
            <a:r>
              <a:rPr lang="uz-Cyrl-UZ" sz="3000" dirty="0">
                <a:latin typeface="Times New Roman" pitchFamily="18" charset="0"/>
                <a:cs typeface="Times New Roman" pitchFamily="18" charset="0"/>
              </a:rPr>
              <a:t>Fermer xo’jaligini tashkil etish va rivojlanish </a:t>
            </a:r>
            <a:r>
              <a:rPr lang="uz-Cyrl-UZ" sz="3000" dirty="0" smtClean="0">
                <a:latin typeface="Times New Roman" pitchFamily="18" charset="0"/>
                <a:cs typeface="Times New Roman" pitchFamily="18" charset="0"/>
              </a:rPr>
              <a:t>asoslari</a:t>
            </a:r>
          </a:p>
          <a:p>
            <a:pPr algn="just"/>
            <a:r>
              <a:rPr lang="ru-RU" sz="3000" dirty="0">
                <a:latin typeface="Times New Roman" pitchFamily="18" charset="0"/>
                <a:cs typeface="Times New Roman" pitchFamily="18" charset="0"/>
              </a:rPr>
              <a:t>3</a:t>
            </a:r>
            <a:r>
              <a:rPr lang="en-US" sz="3000" dirty="0" smtClean="0">
                <a:latin typeface="Times New Roman" pitchFamily="18" charset="0"/>
                <a:cs typeface="Times New Roman" pitchFamily="18" charset="0"/>
              </a:rPr>
              <a:t>.</a:t>
            </a:r>
            <a:r>
              <a:rPr lang="en-US" sz="3000" dirty="0" err="1" smtClean="0">
                <a:latin typeface="Times New Roman" pitchFamily="18" charset="0"/>
                <a:cs typeface="Times New Roman" pitchFamily="18" charset="0"/>
              </a:rPr>
              <a:t>Fermer</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xo’jaliklarining</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yer</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maydonlarini</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optimallashtirish</a:t>
            </a:r>
            <a:endParaRPr lang="ru-RU" sz="3000" dirty="0">
              <a:latin typeface="Times New Roman" pitchFamily="18" charset="0"/>
              <a:cs typeface="Times New Roman" pitchFamily="18" charset="0"/>
            </a:endParaRPr>
          </a:p>
          <a:p>
            <a:pPr algn="just"/>
            <a:r>
              <a:rPr lang="ru-RU" sz="3000" dirty="0">
                <a:latin typeface="Times New Roman" pitchFamily="18" charset="0"/>
                <a:cs typeface="Times New Roman" pitchFamily="18" charset="0"/>
              </a:rPr>
              <a:t>4</a:t>
            </a:r>
            <a:r>
              <a:rPr lang="en-US" sz="3000" dirty="0" smtClean="0">
                <a:latin typeface="Times New Roman" pitchFamily="18" charset="0"/>
                <a:cs typeface="Times New Roman" pitchFamily="18" charset="0"/>
              </a:rPr>
              <a:t>.</a:t>
            </a:r>
            <a:r>
              <a:rPr lang="en-US" sz="3000" dirty="0" err="1" smtClean="0">
                <a:latin typeface="Times New Roman" pitchFamily="18" charset="0"/>
                <a:cs typeface="Times New Roman" pitchFamily="18" charset="0"/>
              </a:rPr>
              <a:t>Agrofirmalarni</a:t>
            </a:r>
            <a:r>
              <a:rPr lang="en-US" sz="3000" dirty="0" smtClean="0">
                <a:latin typeface="Times New Roman" pitchFamily="18" charset="0"/>
                <a:cs typeface="Times New Roman" pitchFamily="18" charset="0"/>
              </a:rPr>
              <a:t> </a:t>
            </a:r>
            <a:r>
              <a:rPr lang="en-US" sz="3000" dirty="0" err="1">
                <a:latin typeface="Times New Roman" pitchFamily="18" charset="0"/>
                <a:cs typeface="Times New Roman" pitchFamily="18" charset="0"/>
              </a:rPr>
              <a:t>tashkil</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etish</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va</a:t>
            </a:r>
            <a:r>
              <a:rPr lang="en-US" sz="3000" dirty="0">
                <a:latin typeface="Times New Roman" pitchFamily="18" charset="0"/>
                <a:cs typeface="Times New Roman" pitchFamily="18" charset="0"/>
              </a:rPr>
              <a:t> </a:t>
            </a:r>
            <a:r>
              <a:rPr lang="en-US" sz="3000" dirty="0" err="1">
                <a:latin typeface="Times New Roman" pitchFamily="18" charset="0"/>
                <a:cs typeface="Times New Roman" pitchFamily="18" charset="0"/>
              </a:rPr>
              <a:t>rivojlantirish</a:t>
            </a:r>
            <a:r>
              <a:rPr lang="en-US" sz="3000" dirty="0">
                <a:latin typeface="Times New Roman" pitchFamily="18" charset="0"/>
                <a:cs typeface="Times New Roman" pitchFamily="18" charset="0"/>
              </a:rPr>
              <a:t> </a:t>
            </a:r>
            <a:r>
              <a:rPr lang="en-US" sz="3000" dirty="0" err="1" smtClean="0">
                <a:latin typeface="Times New Roman" pitchFamily="18" charset="0"/>
                <a:cs typeface="Times New Roman" pitchFamily="18" charset="0"/>
              </a:rPr>
              <a:t>asoslari</a:t>
            </a:r>
            <a:endParaRPr lang="ru-RU" sz="3000" dirty="0">
              <a:latin typeface="Times New Roman" pitchFamily="18" charset="0"/>
              <a:cs typeface="Times New Roman" pitchFamily="18" charset="0"/>
            </a:endParaRPr>
          </a:p>
        </p:txBody>
      </p:sp>
    </p:spTree>
    <p:extLst>
      <p:ext uri="{BB962C8B-B14F-4D97-AF65-F5344CB8AC3E}">
        <p14:creationId xmlns:p14="http://schemas.microsoft.com/office/powerpoint/2010/main" val="5979794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7920880" cy="1008112"/>
          </a:xfrm>
        </p:spPr>
        <p:txBody>
          <a:bodyPr>
            <a:normAutofit fontScale="90000"/>
          </a:bodyPr>
          <a:lstStyle/>
          <a:p>
            <a:pPr algn="ctr"/>
            <a:r>
              <a:rPr lang="en-US" b="1" dirty="0" err="1">
                <a:ln>
                  <a:solidFill>
                    <a:srgbClr val="FFFF00"/>
                  </a:solidFill>
                </a:ln>
                <a:solidFill>
                  <a:srgbClr val="FFFF00"/>
                </a:solidFill>
              </a:rPr>
              <a:t>Asosiy</a:t>
            </a:r>
            <a:r>
              <a:rPr lang="en-US" b="1" dirty="0">
                <a:ln>
                  <a:solidFill>
                    <a:srgbClr val="FFFF00"/>
                  </a:solidFill>
                </a:ln>
                <a:solidFill>
                  <a:srgbClr val="FFFF00"/>
                </a:solidFill>
              </a:rPr>
              <a:t> </a:t>
            </a:r>
            <a:r>
              <a:rPr lang="en-US" b="1" dirty="0" err="1">
                <a:ln>
                  <a:solidFill>
                    <a:srgbClr val="FFFF00"/>
                  </a:solidFill>
                </a:ln>
                <a:solidFill>
                  <a:srgbClr val="FFFF00"/>
                </a:solidFill>
              </a:rPr>
              <a:t>adabiyotlar</a:t>
            </a:r>
            <a:r>
              <a:rPr lang="ru-RU" dirty="0">
                <a:ln>
                  <a:solidFill>
                    <a:srgbClr val="FFFF00"/>
                  </a:solidFill>
                </a:ln>
                <a:solidFill>
                  <a:srgbClr val="FFFF00"/>
                </a:solidFill>
              </a:rPr>
              <a:t/>
            </a:r>
            <a:br>
              <a:rPr lang="ru-RU" dirty="0">
                <a:ln>
                  <a:solidFill>
                    <a:srgbClr val="FFFF00"/>
                  </a:solidFill>
                </a:ln>
                <a:solidFill>
                  <a:srgbClr val="FFFF00"/>
                </a:solidFill>
              </a:rPr>
            </a:br>
            <a:endParaRPr lang="ru-RU" dirty="0">
              <a:ln>
                <a:solidFill>
                  <a:srgbClr val="FFFF00"/>
                </a:solidFill>
              </a:ln>
              <a:solidFill>
                <a:srgbClr val="FFFF00"/>
              </a:solidFill>
            </a:endParaRPr>
          </a:p>
        </p:txBody>
      </p:sp>
      <p:sp>
        <p:nvSpPr>
          <p:cNvPr id="3" name="Объект 2"/>
          <p:cNvSpPr>
            <a:spLocks noGrp="1"/>
          </p:cNvSpPr>
          <p:nvPr>
            <p:ph idx="1"/>
          </p:nvPr>
        </p:nvSpPr>
        <p:spPr>
          <a:xfrm>
            <a:off x="107504" y="764704"/>
            <a:ext cx="8928992" cy="5976663"/>
          </a:xfrm>
        </p:spPr>
        <p:txBody>
          <a:bodyPr>
            <a:normAutofit/>
          </a:bodyPr>
          <a:lstStyle/>
          <a:p>
            <a:pPr marL="45720" indent="0">
              <a:buNone/>
            </a:pPr>
            <a:r>
              <a:rPr lang="uz-Cyrl-UZ" b="1" dirty="0"/>
              <a:t> </a:t>
            </a:r>
            <a:endParaRPr lang="ru-RU" dirty="0"/>
          </a:p>
          <a:p>
            <a:pPr algn="just"/>
            <a:r>
              <a:rPr lang="uz-Cyrl-UZ" sz="2400" dirty="0">
                <a:latin typeface="Times New Roman" pitchFamily="18" charset="0"/>
                <a:cs typeface="Times New Roman" pitchFamily="18" charset="0"/>
              </a:rPr>
              <a:t>1.Samatov G.A., Yodgorov J.Yo.,Rustamova I.B Qishloq xo’jaligi ishlab chiqarishini tashkil etish. Darslik. «O’zbekiston milliy ensiklopediyasi». ToshDAU taxririyat-nashriyot bo’limi. Toshkent. 2005y. 508 b.</a:t>
            </a:r>
            <a:endParaRPr lang="ru-RU" sz="2400" dirty="0">
              <a:latin typeface="Times New Roman" pitchFamily="18" charset="0"/>
              <a:cs typeface="Times New Roman" pitchFamily="18" charset="0"/>
            </a:endParaRPr>
          </a:p>
          <a:p>
            <a:pPr algn="just"/>
            <a:r>
              <a:rPr lang="uz-Cyrl-UZ" sz="2400" dirty="0" smtClean="0">
                <a:latin typeface="Times New Roman" pitchFamily="18" charset="0"/>
                <a:cs typeface="Times New Roman" pitchFamily="18" charset="0"/>
              </a:rPr>
              <a:t>2</a:t>
            </a:r>
            <a:r>
              <a:rPr lang="en-US" sz="2400" dirty="0" smtClean="0">
                <a:latin typeface="Times New Roman" pitchFamily="18" charset="0"/>
                <a:cs typeface="Times New Roman" pitchFamily="18" charset="0"/>
              </a:rPr>
              <a:t>.</a:t>
            </a:r>
            <a:r>
              <a:rPr lang="uz-Cyrl-UZ" sz="2400" dirty="0" smtClean="0">
                <a:latin typeface="Times New Roman" pitchFamily="18" charset="0"/>
                <a:cs typeface="Times New Roman" pitchFamily="18" charset="0"/>
              </a:rPr>
              <a:t>Jo’rayev </a:t>
            </a:r>
            <a:r>
              <a:rPr lang="uz-Cyrl-UZ" sz="2400" dirty="0">
                <a:latin typeface="Times New Roman" pitchFamily="18" charset="0"/>
                <a:cs typeface="Times New Roman" pitchFamily="18" charset="0"/>
              </a:rPr>
              <a:t>F. Qishloq xo’jalik korxonalarida ishlab chiqarishni tashkil etish. Darslik. Samarkand qishloq xo’jalik instituti. 2004y.</a:t>
            </a:r>
            <a:endParaRPr lang="ru-RU" sz="2400" dirty="0">
              <a:latin typeface="Times New Roman" pitchFamily="18" charset="0"/>
              <a:cs typeface="Times New Roman" pitchFamily="18" charset="0"/>
            </a:endParaRPr>
          </a:p>
          <a:p>
            <a:pPr algn="just"/>
            <a:r>
              <a:rPr lang="en-US" sz="2400" dirty="0" err="1" smtClean="0">
                <a:latin typeface="Times New Roman" pitchFamily="18" charset="0"/>
                <a:cs typeface="Times New Roman" pitchFamily="18" charset="0"/>
              </a:rPr>
              <a:t>Saytlar</a:t>
            </a:r>
            <a:r>
              <a:rPr lang="en-US" sz="2400" dirty="0" smtClean="0">
                <a:latin typeface="Times New Roman" pitchFamily="18" charset="0"/>
                <a:cs typeface="Times New Roman" pitchFamily="18" charset="0"/>
              </a:rPr>
              <a:t>:</a:t>
            </a:r>
          </a:p>
          <a:p>
            <a:pPr algn="just"/>
            <a:r>
              <a:rPr lang="en-US" sz="2400" dirty="0" smtClean="0">
                <a:ln>
                  <a:solidFill>
                    <a:srgbClr val="FFFF00"/>
                  </a:solidFill>
                </a:ln>
                <a:solidFill>
                  <a:srgbClr val="FFFF00"/>
                </a:solidFill>
                <a:latin typeface="Times New Roman" pitchFamily="18" charset="0"/>
                <a:cs typeface="Times New Roman" pitchFamily="18" charset="0"/>
                <a:hlinkClick r:id="rId2"/>
              </a:rPr>
              <a:t>www.lex.uz</a:t>
            </a:r>
            <a:r>
              <a:rPr lang="en-US" sz="2400" dirty="0" smtClean="0">
                <a:solidFill>
                  <a:srgbClr val="FFFF00"/>
                </a:solidFill>
                <a:latin typeface="Times New Roman" pitchFamily="18" charset="0"/>
                <a:cs typeface="Times New Roman" pitchFamily="18" charset="0"/>
              </a:rPr>
              <a:t>. - </a:t>
            </a:r>
            <a:endParaRPr lang="ru-RU" sz="2400" dirty="0">
              <a:solidFill>
                <a:srgbClr val="FFFF00"/>
              </a:solidFill>
              <a:latin typeface="Times New Roman" pitchFamily="18" charset="0"/>
              <a:cs typeface="Times New Roman" pitchFamily="18" charset="0"/>
            </a:endParaRPr>
          </a:p>
          <a:p>
            <a:r>
              <a:rPr lang="en-US" sz="2400" dirty="0" smtClean="0">
                <a:ln>
                  <a:solidFill>
                    <a:srgbClr val="FFFF00"/>
                  </a:solidFill>
                </a:ln>
                <a:solidFill>
                  <a:srgbClr val="FFFF00"/>
                </a:solidFill>
                <a:latin typeface="Times New Roman" pitchFamily="18" charset="0"/>
                <a:cs typeface="Times New Roman" pitchFamily="18" charset="0"/>
                <a:hlinkClick r:id="rId3"/>
              </a:rPr>
              <a:t>www.gov.uz</a:t>
            </a:r>
            <a:r>
              <a:rPr lang="en-US" sz="2400" dirty="0">
                <a:solidFill>
                  <a:srgbClr val="FFFF00"/>
                </a:solidFill>
                <a:latin typeface="Times New Roman" pitchFamily="18" charset="0"/>
                <a:cs typeface="Times New Roman" pitchFamily="18" charset="0"/>
              </a:rPr>
              <a:t>.</a:t>
            </a:r>
            <a:r>
              <a:rPr lang="uz-Cyrl-UZ" sz="2400" dirty="0">
                <a:solidFill>
                  <a:srgbClr val="FFFF00"/>
                </a:solidFill>
                <a:latin typeface="Times New Roman" pitchFamily="18" charset="0"/>
                <a:cs typeface="Times New Roman" pitchFamily="18" charset="0"/>
              </a:rPr>
              <a:t> </a:t>
            </a:r>
            <a:r>
              <a:rPr lang="uz-Cyrl-UZ" sz="2400" dirty="0">
                <a:latin typeface="Times New Roman" pitchFamily="18" charset="0"/>
                <a:cs typeface="Times New Roman" pitchFamily="18" charset="0"/>
              </a:rPr>
              <a:t>– Hukumat sayti</a:t>
            </a:r>
            <a:endParaRPr lang="ru-RU" sz="2400" dirty="0">
              <a:latin typeface="Times New Roman" pitchFamily="18" charset="0"/>
              <a:cs typeface="Times New Roman" pitchFamily="18" charset="0"/>
            </a:endParaRPr>
          </a:p>
          <a:p>
            <a:r>
              <a:rPr lang="en-US" sz="2400" dirty="0" smtClean="0">
                <a:ln>
                  <a:solidFill>
                    <a:srgbClr val="FFFF00"/>
                  </a:solidFill>
                </a:ln>
                <a:latin typeface="Times New Roman" pitchFamily="18" charset="0"/>
                <a:cs typeface="Times New Roman" pitchFamily="18" charset="0"/>
              </a:rPr>
              <a:t>www</a:t>
            </a:r>
            <a:r>
              <a:rPr lang="en-US" sz="2400" dirty="0">
                <a:ln>
                  <a:solidFill>
                    <a:srgbClr val="FFFF00"/>
                  </a:solidFill>
                </a:ln>
                <a:latin typeface="Times New Roman" pitchFamily="18" charset="0"/>
                <a:cs typeface="Times New Roman" pitchFamily="18" charset="0"/>
              </a:rPr>
              <a:t>. pravo.uz</a:t>
            </a:r>
            <a:r>
              <a:rPr lang="en-US" sz="2400" dirty="0">
                <a:latin typeface="Times New Roman" pitchFamily="18" charset="0"/>
                <a:cs typeface="Times New Roman" pitchFamily="18" charset="0"/>
              </a:rPr>
              <a:t>.</a:t>
            </a:r>
            <a:r>
              <a:rPr lang="uz-Cyrl-UZ" sz="2400" dirty="0">
                <a:latin typeface="Times New Roman" pitchFamily="18" charset="0"/>
                <a:cs typeface="Times New Roman" pitchFamily="18" charset="0"/>
              </a:rPr>
              <a:t> – Zakonadatelnaya baza Respubliki Uzbekistan</a:t>
            </a:r>
            <a:endParaRPr lang="ru-RU" sz="2400" dirty="0">
              <a:latin typeface="Times New Roman" pitchFamily="18" charset="0"/>
              <a:cs typeface="Times New Roman" pitchFamily="18" charset="0"/>
            </a:endParaRPr>
          </a:p>
          <a:p>
            <a:r>
              <a:rPr lang="en-US" sz="2400" dirty="0" smtClean="0">
                <a:latin typeface="Times New Roman" pitchFamily="18" charset="0"/>
                <a:cs typeface="Times New Roman" pitchFamily="18" charset="0"/>
              </a:rPr>
              <a:t> </a:t>
            </a:r>
            <a:r>
              <a:rPr lang="en-US" sz="2400" dirty="0">
                <a:ln>
                  <a:solidFill>
                    <a:srgbClr val="FFFF00"/>
                  </a:solidFill>
                </a:ln>
                <a:latin typeface="Times New Roman" pitchFamily="18" charset="0"/>
                <a:cs typeface="Times New Roman" pitchFamily="18" charset="0"/>
                <a:hlinkClick r:id="rId4"/>
              </a:rPr>
              <a:t>www.uzreport.com</a:t>
            </a:r>
            <a:r>
              <a:rPr lang="en-US" sz="2400" dirty="0">
                <a:latin typeface="Times New Roman" pitchFamily="18" charset="0"/>
                <a:cs typeface="Times New Roman" pitchFamily="18" charset="0"/>
              </a:rPr>
              <a:t>.</a:t>
            </a:r>
            <a:r>
              <a:rPr lang="uz-Cyrl-UZ" sz="2400" dirty="0">
                <a:latin typeface="Times New Roman" pitchFamily="18" charset="0"/>
                <a:cs typeface="Times New Roman" pitchFamily="18" charset="0"/>
              </a:rPr>
              <a:t> – Novosti O’zbekistana</a:t>
            </a:r>
            <a:r>
              <a:rPr lang="uz-Cyrl-UZ" sz="2400" dirty="0" smtClean="0">
                <a:latin typeface="Times New Roman" pitchFamily="18" charset="0"/>
                <a:cs typeface="Times New Roman" pitchFamily="18" charset="0"/>
              </a:rPr>
              <a:t>.</a:t>
            </a:r>
          </a:p>
          <a:p>
            <a:r>
              <a:rPr lang="en-US" sz="2400" dirty="0" smtClean="0">
                <a:latin typeface="Times New Roman" pitchFamily="18" charset="0"/>
                <a:cs typeface="Times New Roman" pitchFamily="18" charset="0"/>
              </a:rPr>
              <a:t>moodle.samqxi.uz.</a:t>
            </a:r>
          </a:p>
          <a:p>
            <a:r>
              <a:rPr lang="en-US" sz="2400" dirty="0" smtClean="0">
                <a:latin typeface="Times New Roman" pitchFamily="18" charset="0"/>
                <a:cs typeface="Times New Roman" pitchFamily="18" charset="0"/>
              </a:rPr>
              <a:t>www.ziyonet.uz.</a:t>
            </a:r>
            <a:endParaRPr lang="ru-RU" sz="2400" dirty="0">
              <a:latin typeface="Times New Roman" pitchFamily="18" charset="0"/>
              <a:cs typeface="Times New Roman" pitchFamily="18" charset="0"/>
            </a:endParaRPr>
          </a:p>
          <a:p>
            <a:pPr marL="45720" indent="0">
              <a:buNone/>
            </a:pP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8054487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88641"/>
            <a:ext cx="7978080" cy="864095"/>
          </a:xfrm>
        </p:spPr>
        <p:txBody>
          <a:bodyPr/>
          <a:lstStyle/>
          <a:p>
            <a:pPr algn="ctr"/>
            <a:r>
              <a:rPr lang="en-US" dirty="0" err="1" smtClean="0"/>
              <a:t>Xorijiy</a:t>
            </a:r>
            <a:r>
              <a:rPr lang="en-US" dirty="0" smtClean="0"/>
              <a:t> </a:t>
            </a:r>
            <a:r>
              <a:rPr lang="en-US" dirty="0" err="1" smtClean="0"/>
              <a:t>adabiyotlar</a:t>
            </a:r>
            <a:endParaRPr lang="ru-RU" dirty="0"/>
          </a:p>
        </p:txBody>
      </p:sp>
      <p:graphicFrame>
        <p:nvGraphicFramePr>
          <p:cNvPr id="6" name="Объект 5"/>
          <p:cNvGraphicFramePr>
            <a:graphicFrameLocks noGrp="1"/>
          </p:cNvGraphicFramePr>
          <p:nvPr>
            <p:ph idx="1"/>
            <p:extLst>
              <p:ext uri="{D42A27DB-BD31-4B8C-83A1-F6EECF244321}">
                <p14:modId xmlns:p14="http://schemas.microsoft.com/office/powerpoint/2010/main" val="2313377803"/>
              </p:ext>
            </p:extLst>
          </p:nvPr>
        </p:nvGraphicFramePr>
        <p:xfrm>
          <a:off x="395536" y="1484784"/>
          <a:ext cx="8280920" cy="5112568"/>
        </p:xfrm>
        <a:graphic>
          <a:graphicData uri="http://schemas.openxmlformats.org/drawingml/2006/table">
            <a:tbl>
              <a:tblPr>
                <a:tableStyleId>{5C22544A-7EE6-4342-B048-85BDC9FD1C3A}</a:tableStyleId>
              </a:tblPr>
              <a:tblGrid>
                <a:gridCol w="8280920"/>
              </a:tblGrid>
              <a:tr h="5112568">
                <a:tc>
                  <a:txBody>
                    <a:bodyPr/>
                    <a:lstStyle/>
                    <a:p>
                      <a:pPr marL="342900" lvl="0" indent="-342900" algn="just">
                        <a:spcAft>
                          <a:spcPts val="0"/>
                        </a:spcAft>
                        <a:buFont typeface="+mj-lt"/>
                        <a:buAutoNum type="arabicPeriod"/>
                      </a:pPr>
                      <a:r>
                        <a:rPr lang="en-US" sz="2400" dirty="0" err="1">
                          <a:effectLst/>
                          <a:latin typeface="Times New Roman" pitchFamily="18" charset="0"/>
                          <a:cs typeface="Times New Roman" pitchFamily="18" charset="0"/>
                        </a:rPr>
                        <a:t>Agrarmanagement</a:t>
                      </a:r>
                      <a:r>
                        <a:rPr lang="en-US" sz="2400" dirty="0">
                          <a:effectLst/>
                          <a:latin typeface="Times New Roman" pitchFamily="18" charset="0"/>
                          <a:cs typeface="Times New Roman" pitchFamily="18" charset="0"/>
                        </a:rPr>
                        <a:t> Jens </a:t>
                      </a:r>
                      <a:r>
                        <a:rPr lang="en-US" sz="2400" dirty="0" err="1">
                          <a:effectLst/>
                          <a:latin typeface="Times New Roman" pitchFamily="18" charset="0"/>
                          <a:cs typeface="Times New Roman" pitchFamily="18" charset="0"/>
                        </a:rPr>
                        <a:t>Pape</a:t>
                      </a:r>
                      <a:r>
                        <a:rPr lang="en-US" sz="2400" dirty="0">
                          <a:effectLst/>
                          <a:latin typeface="Times New Roman" pitchFamily="18" charset="0"/>
                          <a:cs typeface="Times New Roman" pitchFamily="18" charset="0"/>
                        </a:rPr>
                        <a:t>, Clemens </a:t>
                      </a:r>
                      <a:r>
                        <a:rPr lang="en-US" sz="2400" dirty="0" err="1">
                          <a:effectLst/>
                          <a:latin typeface="Times New Roman" pitchFamily="18" charset="0"/>
                          <a:cs typeface="Times New Roman" pitchFamily="18" charset="0"/>
                        </a:rPr>
                        <a:t>Morath</a:t>
                      </a:r>
                      <a:r>
                        <a:rPr lang="en-US" sz="2400" dirty="0">
                          <a:effectLst/>
                          <a:latin typeface="Times New Roman" pitchFamily="18" charset="0"/>
                          <a:cs typeface="Times New Roman" pitchFamily="18" charset="0"/>
                        </a:rPr>
                        <a:t>, Reiner </a:t>
                      </a:r>
                      <a:r>
                        <a:rPr lang="en-US" sz="2400" dirty="0" err="1">
                          <a:effectLst/>
                          <a:latin typeface="Times New Roman" pitchFamily="18" charset="0"/>
                          <a:cs typeface="Times New Roman" pitchFamily="18" charset="0"/>
                        </a:rPr>
                        <a:t>doluschitz</a:t>
                      </a:r>
                      <a:r>
                        <a:rPr lang="en-US" sz="2400" dirty="0">
                          <a:effectLst/>
                          <a:latin typeface="Times New Roman" pitchFamily="18" charset="0"/>
                          <a:cs typeface="Times New Roman" pitchFamily="18" charset="0"/>
                        </a:rPr>
                        <a:t> ISBN-10:3-8252-3587-4, EAN:978382523587</a:t>
                      </a:r>
                      <a:endParaRPr lang="ru-RU" sz="2400" dirty="0">
                        <a:effectLst/>
                        <a:latin typeface="Times New Roman" pitchFamily="18" charset="0"/>
                        <a:cs typeface="Times New Roman" pitchFamily="18" charset="0"/>
                      </a:endParaRPr>
                    </a:p>
                    <a:p>
                      <a:pPr marL="342900" lvl="0" indent="-342900" algn="just">
                        <a:spcAft>
                          <a:spcPts val="0"/>
                        </a:spcAft>
                        <a:buFont typeface="+mj-lt"/>
                        <a:buAutoNum type="arabicPeriod"/>
                      </a:pPr>
                      <a:r>
                        <a:rPr lang="en-US" sz="2400" dirty="0" err="1">
                          <a:effectLst/>
                          <a:latin typeface="Times New Roman" pitchFamily="18" charset="0"/>
                          <a:cs typeface="Times New Roman" pitchFamily="18" charset="0"/>
                        </a:rPr>
                        <a:t>Barrick</a:t>
                      </a:r>
                      <a:r>
                        <a:rPr lang="en-US" sz="2400" dirty="0">
                          <a:effectLst/>
                          <a:latin typeface="Times New Roman" pitchFamily="18" charset="0"/>
                          <a:cs typeface="Times New Roman" pitchFamily="18" charset="0"/>
                        </a:rPr>
                        <a:t>, R. K. Harmon, H. L. Animal Production and Management Ed: Gregg Division McGraw-Hill (1988-02-01) ISBN 10: 007003852X / ISBN 13: 9780070038523</a:t>
                      </a:r>
                      <a:endParaRPr lang="ru-RU" sz="2400" dirty="0">
                        <a:effectLst/>
                        <a:latin typeface="Times New Roman" pitchFamily="18" charset="0"/>
                        <a:cs typeface="Times New Roman" pitchFamily="18" charset="0"/>
                      </a:endParaRPr>
                    </a:p>
                    <a:p>
                      <a:pPr marL="342900" lvl="0" indent="-342900" algn="just">
                        <a:spcAft>
                          <a:spcPts val="0"/>
                        </a:spcAft>
                        <a:buFont typeface="+mj-lt"/>
                        <a:buAutoNum type="arabicPeriod"/>
                      </a:pPr>
                      <a:r>
                        <a:rPr lang="en-US" sz="2400" dirty="0">
                          <a:effectLst/>
                          <a:latin typeface="Times New Roman" pitchFamily="18" charset="0"/>
                          <a:cs typeface="Times New Roman" pitchFamily="18" charset="0"/>
                        </a:rPr>
                        <a:t>Connor, D. J.; Loomis, R.S.; </a:t>
                      </a:r>
                      <a:r>
                        <a:rPr lang="en-US" sz="2400" dirty="0" err="1">
                          <a:effectLst/>
                          <a:latin typeface="Times New Roman" pitchFamily="18" charset="0"/>
                          <a:cs typeface="Times New Roman" pitchFamily="18" charset="0"/>
                        </a:rPr>
                        <a:t>Cassman</a:t>
                      </a:r>
                      <a:r>
                        <a:rPr lang="en-US" sz="2400" dirty="0">
                          <a:effectLst/>
                          <a:latin typeface="Times New Roman" pitchFamily="18" charset="0"/>
                          <a:cs typeface="Times New Roman" pitchFamily="18" charset="0"/>
                        </a:rPr>
                        <a:t>, K.G. 2011. </a:t>
                      </a:r>
                      <a:r>
                        <a:rPr lang="en-US" sz="2400" dirty="0" err="1">
                          <a:effectLst/>
                          <a:latin typeface="Times New Roman" pitchFamily="18" charset="0"/>
                          <a:cs typeface="Times New Roman" pitchFamily="18" charset="0"/>
                        </a:rPr>
                        <a:t>Grop</a:t>
                      </a:r>
                      <a:r>
                        <a:rPr lang="en-US" sz="2400" dirty="0">
                          <a:effectLst/>
                          <a:latin typeface="Times New Roman" pitchFamily="18" charset="0"/>
                          <a:cs typeface="Times New Roman" pitchFamily="18" charset="0"/>
                        </a:rPr>
                        <a:t> Ecology. </a:t>
                      </a:r>
                      <a:r>
                        <a:rPr lang="en-US" sz="2400" dirty="0" err="1">
                          <a:effectLst/>
                          <a:latin typeface="Times New Roman" pitchFamily="18" charset="0"/>
                          <a:cs typeface="Times New Roman" pitchFamily="18" charset="0"/>
                        </a:rPr>
                        <a:t>Productiviti</a:t>
                      </a:r>
                      <a:r>
                        <a:rPr lang="en-US" sz="2400" dirty="0">
                          <a:effectLst/>
                          <a:latin typeface="Times New Roman" pitchFamily="18" charset="0"/>
                          <a:cs typeface="Times New Roman" pitchFamily="18" charset="0"/>
                        </a:rPr>
                        <a:t> and Management in Agricultural Systems. University Press ISBN: 9780521744034.</a:t>
                      </a:r>
                      <a:endParaRPr lang="ru-RU" sz="2400" dirty="0">
                        <a:effectLst/>
                        <a:latin typeface="Times New Roman" pitchFamily="18" charset="0"/>
                        <a:cs typeface="Times New Roman" pitchFamily="18" charset="0"/>
                      </a:endParaRPr>
                    </a:p>
                    <a:p>
                      <a:pPr marL="342900" lvl="0" indent="-342900" algn="just">
                        <a:spcAft>
                          <a:spcPts val="0"/>
                        </a:spcAft>
                        <a:buFont typeface="+mj-lt"/>
                        <a:buAutoNum type="arabicPeriod"/>
                      </a:pPr>
                      <a:r>
                        <a:rPr lang="en-US" sz="2400" dirty="0" err="1">
                          <a:effectLst/>
                          <a:latin typeface="Times New Roman" pitchFamily="18" charset="0"/>
                          <a:cs typeface="Times New Roman" pitchFamily="18" charset="0"/>
                        </a:rPr>
                        <a:t>Modernes</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Agrarmanagement</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Betriebswirtschaftliche</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Analyse</a:t>
                      </a:r>
                      <a:r>
                        <a:rPr lang="en-US" sz="2400" dirty="0">
                          <a:effectLst/>
                          <a:latin typeface="Times New Roman" pitchFamily="18" charset="0"/>
                          <a:cs typeface="Times New Roman" pitchFamily="18" charset="0"/>
                        </a:rPr>
                        <a:t>-und </a:t>
                      </a:r>
                      <a:r>
                        <a:rPr lang="en-US" sz="2400" dirty="0" err="1">
                          <a:effectLst/>
                          <a:latin typeface="Times New Roman" pitchFamily="18" charset="0"/>
                          <a:cs typeface="Times New Roman" pitchFamily="18" charset="0"/>
                        </a:rPr>
                        <a:t>Planungsvefahren</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MuBhoff</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Hirschauer</a:t>
                      </a:r>
                      <a:r>
                        <a:rPr lang="en-US" sz="2400" dirty="0">
                          <a:effectLst/>
                          <a:latin typeface="Times New Roman" pitchFamily="18" charset="0"/>
                          <a:cs typeface="Times New Roman" pitchFamily="18" charset="0"/>
                        </a:rPr>
                        <a:t> (2013) 3. </a:t>
                      </a:r>
                      <a:r>
                        <a:rPr lang="en-US" sz="2400" dirty="0" err="1">
                          <a:effectLst/>
                          <a:latin typeface="Times New Roman" pitchFamily="18" charset="0"/>
                          <a:cs typeface="Times New Roman" pitchFamily="18" charset="0"/>
                        </a:rPr>
                        <a:t>Auflage</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Vahlen-Verlag</a:t>
                      </a:r>
                      <a:r>
                        <a:rPr lang="en-US" sz="2400" dirty="0">
                          <a:effectLst/>
                          <a:latin typeface="Times New Roman" pitchFamily="18" charset="0"/>
                          <a:cs typeface="Times New Roman" pitchFamily="18" charset="0"/>
                        </a:rPr>
                        <a:t>, </a:t>
                      </a:r>
                      <a:r>
                        <a:rPr lang="en-US" sz="2400" dirty="0" err="1">
                          <a:effectLst/>
                          <a:latin typeface="Times New Roman" pitchFamily="18" charset="0"/>
                          <a:cs typeface="Times New Roman" pitchFamily="18" charset="0"/>
                        </a:rPr>
                        <a:t>Munchen</a:t>
                      </a:r>
                      <a:r>
                        <a:rPr lang="en-US" sz="2400" dirty="0">
                          <a:effectLst/>
                          <a:latin typeface="Times New Roman" pitchFamily="18" charset="0"/>
                          <a:cs typeface="Times New Roman" pitchFamily="18" charset="0"/>
                        </a:rPr>
                        <a:t>.</a:t>
                      </a:r>
                      <a:endParaRPr lang="ru-RU" sz="2400" dirty="0">
                        <a:effectLst/>
                        <a:latin typeface="Times New Roman" pitchFamily="18" charset="0"/>
                        <a:ea typeface="Times New Roman"/>
                        <a:cs typeface="Times New Roman" pitchFamily="18" charset="0"/>
                      </a:endParaRPr>
                    </a:p>
                  </a:txBody>
                  <a:tcPr marL="114300" marR="114300" marT="0" marB="0"/>
                </a:tc>
              </a:tr>
            </a:tbl>
          </a:graphicData>
        </a:graphic>
      </p:graphicFrame>
    </p:spTree>
    <p:extLst>
      <p:ext uri="{BB962C8B-B14F-4D97-AF65-F5344CB8AC3E}">
        <p14:creationId xmlns:p14="http://schemas.microsoft.com/office/powerpoint/2010/main" val="413564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188641"/>
            <a:ext cx="7315200" cy="720079"/>
          </a:xfrm>
        </p:spPr>
        <p:txBody>
          <a:bodyPr/>
          <a:lstStyle/>
          <a:p>
            <a:r>
              <a:rPr lang="en-US" dirty="0" err="1" smtClean="0">
                <a:solidFill>
                  <a:srgbClr val="FFFF00"/>
                </a:solidFill>
              </a:rPr>
              <a:t>Qo’shimcha</a:t>
            </a:r>
            <a:r>
              <a:rPr lang="en-US" dirty="0" smtClean="0">
                <a:solidFill>
                  <a:srgbClr val="FFFF00"/>
                </a:solidFill>
              </a:rPr>
              <a:t> </a:t>
            </a:r>
            <a:r>
              <a:rPr lang="en-US" dirty="0" err="1" smtClean="0">
                <a:solidFill>
                  <a:srgbClr val="FFFF00"/>
                </a:solidFill>
              </a:rPr>
              <a:t>adabiyotlar</a:t>
            </a:r>
            <a:endParaRPr lang="ru-RU" dirty="0">
              <a:solidFill>
                <a:srgbClr val="FFFF00"/>
              </a:solidFill>
            </a:endParaRPr>
          </a:p>
        </p:txBody>
      </p:sp>
      <p:sp>
        <p:nvSpPr>
          <p:cNvPr id="3" name="Объект 2"/>
          <p:cNvSpPr>
            <a:spLocks noGrp="1"/>
          </p:cNvSpPr>
          <p:nvPr>
            <p:ph idx="1"/>
          </p:nvPr>
        </p:nvSpPr>
        <p:spPr>
          <a:xfrm>
            <a:off x="107504" y="980728"/>
            <a:ext cx="8928992" cy="5760639"/>
          </a:xfrm>
        </p:spPr>
        <p:txBody>
          <a:bodyPr>
            <a:normAutofit fontScale="77500" lnSpcReduction="20000"/>
          </a:bodyPr>
          <a:lstStyle/>
          <a:p>
            <a:endParaRPr lang="en-US" dirty="0" smtClean="0"/>
          </a:p>
          <a:p>
            <a:endParaRPr lang="en-US" dirty="0"/>
          </a:p>
          <a:p>
            <a:pPr algn="just"/>
            <a:r>
              <a:rPr lang="uz-Cyrl-UZ" sz="3100" dirty="0">
                <a:latin typeface="Times New Roman" pitchFamily="18" charset="0"/>
                <a:cs typeface="Times New Roman" pitchFamily="18" charset="0"/>
              </a:rPr>
              <a:t>O’zbekiston Respublikasi Yer kodeksi. –T.: O’qituvchi, 1998.</a:t>
            </a:r>
            <a:endParaRPr lang="ru-RU" sz="3100" dirty="0">
              <a:latin typeface="Times New Roman" pitchFamily="18" charset="0"/>
              <a:cs typeface="Times New Roman" pitchFamily="18" charset="0"/>
            </a:endParaRPr>
          </a:p>
          <a:p>
            <a:pPr algn="just"/>
            <a:r>
              <a:rPr lang="uz-Cyrl-UZ" sz="3100" dirty="0">
                <a:latin typeface="Times New Roman" pitchFamily="18" charset="0"/>
                <a:cs typeface="Times New Roman" pitchFamily="18" charset="0"/>
              </a:rPr>
              <a:t>O’zbekiston Respublikasining </a:t>
            </a:r>
            <a:r>
              <a:rPr lang="uz-Cyrl-UZ" sz="3100" dirty="0" smtClean="0">
                <a:latin typeface="Times New Roman" pitchFamily="18" charset="0"/>
                <a:cs typeface="Times New Roman" pitchFamily="18" charset="0"/>
              </a:rPr>
              <a:t>“</a:t>
            </a:r>
            <a:r>
              <a:rPr lang="en-US" sz="3100" dirty="0" err="1" smtClean="0">
                <a:latin typeface="Times New Roman" pitchFamily="18" charset="0"/>
                <a:cs typeface="Times New Roman" pitchFamily="18" charset="0"/>
              </a:rPr>
              <a:t>Dehqon</a:t>
            </a:r>
            <a:r>
              <a:rPr lang="en-US" sz="3100" dirty="0" smtClean="0">
                <a:latin typeface="Times New Roman" pitchFamily="18" charset="0"/>
                <a:cs typeface="Times New Roman" pitchFamily="18" charset="0"/>
              </a:rPr>
              <a:t> </a:t>
            </a:r>
            <a:r>
              <a:rPr lang="uz-Cyrl-UZ" sz="3100" dirty="0" smtClean="0">
                <a:latin typeface="Times New Roman" pitchFamily="18" charset="0"/>
                <a:cs typeface="Times New Roman" pitchFamily="18" charset="0"/>
              </a:rPr>
              <a:t>xo’jaligi </a:t>
            </a:r>
            <a:r>
              <a:rPr lang="uz-Cyrl-UZ" sz="3100" dirty="0">
                <a:latin typeface="Times New Roman" pitchFamily="18" charset="0"/>
                <a:cs typeface="Times New Roman" pitchFamily="18" charset="0"/>
              </a:rPr>
              <a:t>to’g’risida”gi Qonuni </a:t>
            </a:r>
            <a:r>
              <a:rPr lang="uz-Cyrl-UZ" sz="3100" dirty="0" smtClean="0">
                <a:latin typeface="Times New Roman" pitchFamily="18" charset="0"/>
                <a:cs typeface="Times New Roman" pitchFamily="18" charset="0"/>
              </a:rPr>
              <a:t>. </a:t>
            </a:r>
            <a:r>
              <a:rPr lang="uz-Cyrl-UZ" sz="3100" dirty="0">
                <a:latin typeface="Times New Roman" pitchFamily="18" charset="0"/>
                <a:cs typeface="Times New Roman" pitchFamily="18" charset="0"/>
              </a:rPr>
              <a:t>// Xalq so’zi, </a:t>
            </a:r>
            <a:r>
              <a:rPr lang="en-US" sz="3100" dirty="0" smtClean="0">
                <a:latin typeface="Times New Roman" pitchFamily="18" charset="0"/>
                <a:cs typeface="Times New Roman" pitchFamily="18" charset="0"/>
              </a:rPr>
              <a:t>1998</a:t>
            </a:r>
            <a:r>
              <a:rPr lang="uz-Cyrl-UZ" sz="3100" dirty="0" smtClean="0">
                <a:latin typeface="Times New Roman" pitchFamily="18" charset="0"/>
                <a:cs typeface="Times New Roman" pitchFamily="18" charset="0"/>
              </a:rPr>
              <a:t>.</a:t>
            </a:r>
            <a:endParaRPr lang="en-US" sz="3100" dirty="0" smtClean="0">
              <a:latin typeface="Times New Roman" pitchFamily="18" charset="0"/>
              <a:cs typeface="Times New Roman" pitchFamily="18" charset="0"/>
            </a:endParaRPr>
          </a:p>
          <a:p>
            <a:pPr algn="just"/>
            <a:r>
              <a:rPr lang="uz-Cyrl-UZ" sz="3100" dirty="0" smtClean="0">
                <a:latin typeface="Times New Roman" pitchFamily="18" charset="0"/>
                <a:cs typeface="Times New Roman" pitchFamily="18" charset="0"/>
              </a:rPr>
              <a:t>O’zbekiston </a:t>
            </a:r>
            <a:r>
              <a:rPr lang="uz-Cyrl-UZ" sz="3100" dirty="0">
                <a:latin typeface="Times New Roman" pitchFamily="18" charset="0"/>
                <a:cs typeface="Times New Roman" pitchFamily="18" charset="0"/>
              </a:rPr>
              <a:t>Respublikasining “Fermer xo’jaligi to’g’risida”gi Qonuni (Yangi tahrirda). // Xalq so’zi, 2004</a:t>
            </a:r>
            <a:r>
              <a:rPr lang="uz-Cyrl-UZ" sz="3100" dirty="0" smtClean="0">
                <a:latin typeface="Times New Roman" pitchFamily="18" charset="0"/>
                <a:cs typeface="Times New Roman" pitchFamily="18" charset="0"/>
              </a:rPr>
              <a:t>.</a:t>
            </a:r>
            <a:endParaRPr lang="en-US" sz="3100" dirty="0" smtClean="0">
              <a:latin typeface="Times New Roman" pitchFamily="18" charset="0"/>
              <a:cs typeface="Times New Roman" pitchFamily="18" charset="0"/>
            </a:endParaRPr>
          </a:p>
          <a:p>
            <a:pPr lvl="0" algn="just"/>
            <a:r>
              <a:rPr lang="uz-Cyrl-UZ" sz="3100" dirty="0" smtClean="0">
                <a:latin typeface="Times New Roman" pitchFamily="18" charset="0"/>
                <a:cs typeface="Times New Roman" pitchFamily="18" charset="0"/>
              </a:rPr>
              <a:t>O’zbekiston </a:t>
            </a:r>
            <a:r>
              <a:rPr lang="uz-Cyrl-UZ" sz="3100" dirty="0">
                <a:latin typeface="Times New Roman" pitchFamily="18" charset="0"/>
                <a:cs typeface="Times New Roman" pitchFamily="18" charset="0"/>
              </a:rPr>
              <a:t>Respublikasi Prezidentining “Shaxsiy yordamchi, dehqon va fermer xo’jaliklarida chorva mollarni ko’paytirishni rag’batlantirish chora-tadbirlari to’g’risida” gi 308-sonli qarori. “Xalq so’zi”. 2006 yil 24 mart</a:t>
            </a:r>
            <a:r>
              <a:rPr lang="uz-Cyrl-UZ" sz="3100" dirty="0" smtClean="0">
                <a:latin typeface="Times New Roman" pitchFamily="18" charset="0"/>
                <a:cs typeface="Times New Roman" pitchFamily="18" charset="0"/>
              </a:rPr>
              <a:t>.</a:t>
            </a:r>
            <a:endParaRPr lang="en-US" sz="3100" dirty="0" smtClean="0">
              <a:latin typeface="Times New Roman" pitchFamily="18" charset="0"/>
              <a:cs typeface="Times New Roman" pitchFamily="18" charset="0"/>
            </a:endParaRPr>
          </a:p>
          <a:p>
            <a:pPr algn="just"/>
            <a:r>
              <a:rPr lang="uz-Cyrl-UZ" sz="3100" dirty="0">
                <a:latin typeface="Times New Roman" pitchFamily="18" charset="0"/>
                <a:cs typeface="Times New Roman" pitchFamily="18" charset="0"/>
              </a:rPr>
              <a:t>O’zbekiston Respublikasi Prezidentining 2003 yil 27 oktyabrdagi “2004-2006 yillarda fermer xo’jaliklarini rivojlantirish konsepsiyasi to’g’risida”gi Farmoni.// Qishloq xo’jaligida iqtisodiy isloxotlarni chuqurlashtirishning asoslari. -T.: Fan, </a:t>
            </a:r>
            <a:r>
              <a:rPr lang="uz-Cyrl-UZ" sz="3100" dirty="0" smtClean="0">
                <a:latin typeface="Times New Roman" pitchFamily="18" charset="0"/>
                <a:cs typeface="Times New Roman" pitchFamily="18" charset="0"/>
              </a:rPr>
              <a:t>2003</a:t>
            </a:r>
            <a:endParaRPr lang="ru-RU" sz="3100" dirty="0">
              <a:latin typeface="Times New Roman" pitchFamily="18" charset="0"/>
              <a:cs typeface="Times New Roman" pitchFamily="18" charset="0"/>
            </a:endParaRPr>
          </a:p>
          <a:p>
            <a:pPr lvl="0" algn="just"/>
            <a:r>
              <a:rPr lang="uz-Cyrl-UZ" sz="3100" dirty="0">
                <a:latin typeface="Times New Roman" pitchFamily="18" charset="0"/>
                <a:cs typeface="Times New Roman" pitchFamily="18" charset="0"/>
              </a:rPr>
              <a:t>O’zbekiston Respublikasi qishloq va suv xo’jaligi vazirligining 2006-2014 yillardagi tezkor ma’lumotlari.</a:t>
            </a:r>
            <a:endParaRPr lang="ru-RU" sz="3100" dirty="0">
              <a:latin typeface="Times New Roman" pitchFamily="18" charset="0"/>
              <a:cs typeface="Times New Roman" pitchFamily="18" charset="0"/>
            </a:endParaRPr>
          </a:p>
          <a:p>
            <a:pPr marL="45720" indent="0">
              <a:buNone/>
            </a:pPr>
            <a:endParaRPr lang="ru-RU" sz="3100" dirty="0">
              <a:latin typeface="Times New Roman" pitchFamily="18" charset="0"/>
              <a:cs typeface="Times New Roman" pitchFamily="18" charset="0"/>
            </a:endParaRPr>
          </a:p>
        </p:txBody>
      </p:sp>
    </p:spTree>
    <p:extLst>
      <p:ext uri="{BB962C8B-B14F-4D97-AF65-F5344CB8AC3E}">
        <p14:creationId xmlns:p14="http://schemas.microsoft.com/office/powerpoint/2010/main" val="5999605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88640"/>
            <a:ext cx="8280920" cy="3168351"/>
          </a:xfrm>
        </p:spPr>
        <p:txBody>
          <a:bodyPr anchor="t">
            <a:normAutofit/>
          </a:bodyPr>
          <a:lstStyle/>
          <a:p>
            <a:pPr algn="just"/>
            <a:r>
              <a:rPr lang="ru-RU" sz="2400" dirty="0"/>
              <a:t/>
            </a:r>
            <a:br>
              <a:rPr lang="ru-RU" sz="2400" dirty="0"/>
            </a:br>
            <a:endParaRPr lang="ru-RU" sz="2400" dirty="0">
              <a:latin typeface="Times New Roman" pitchFamily="18" charset="0"/>
              <a:cs typeface="Times New Roman" pitchFamily="18" charset="0"/>
            </a:endParaRPr>
          </a:p>
        </p:txBody>
      </p:sp>
      <p:sp>
        <p:nvSpPr>
          <p:cNvPr id="3" name="Объект 2"/>
          <p:cNvSpPr>
            <a:spLocks noGrp="1"/>
          </p:cNvSpPr>
          <p:nvPr>
            <p:ph idx="1"/>
          </p:nvPr>
        </p:nvSpPr>
        <p:spPr>
          <a:xfrm>
            <a:off x="107504" y="260648"/>
            <a:ext cx="8856984" cy="6408712"/>
          </a:xfrm>
        </p:spPr>
        <p:txBody>
          <a:bodyPr>
            <a:normAutofit/>
          </a:bodyPr>
          <a:lstStyle/>
          <a:p>
            <a:pPr marL="45720" indent="0" algn="just">
              <a:buNone/>
            </a:pPr>
            <a:r>
              <a:rPr lang="uz-Cyrl-UZ" b="1" dirty="0"/>
              <a:t> </a:t>
            </a:r>
            <a:endParaRPr lang="uz-Cyrl-UZ" b="1" dirty="0" smtClean="0"/>
          </a:p>
          <a:p>
            <a:pPr algn="just"/>
            <a:endParaRPr lang="en-US" sz="2800" b="1" dirty="0" smtClean="0">
              <a:latin typeface="Times New Roman" pitchFamily="18" charset="0"/>
              <a:cs typeface="Times New Roman" pitchFamily="18" charset="0"/>
            </a:endParaRPr>
          </a:p>
          <a:p>
            <a:pPr algn="just"/>
            <a:r>
              <a:rPr lang="uz-Cyrl-UZ" sz="2800" b="1" dirty="0" smtClean="0">
                <a:solidFill>
                  <a:srgbClr val="FFFF00"/>
                </a:solidFill>
                <a:latin typeface="Times New Roman" pitchFamily="18" charset="0"/>
                <a:cs typeface="Times New Roman" pitchFamily="18" charset="0"/>
              </a:rPr>
              <a:t>Qishloq </a:t>
            </a:r>
            <a:r>
              <a:rPr lang="uz-Cyrl-UZ" sz="2800" b="1" dirty="0">
                <a:solidFill>
                  <a:srgbClr val="FFFF00"/>
                </a:solidFill>
                <a:latin typeface="Times New Roman" pitchFamily="18" charset="0"/>
                <a:cs typeface="Times New Roman" pitchFamily="18" charset="0"/>
              </a:rPr>
              <a:t>xo’jalik korxonalarini tuzishda ko’zda tutilgan asosiy </a:t>
            </a:r>
            <a:r>
              <a:rPr lang="uz-Cyrl-UZ" sz="2800" b="1" dirty="0" smtClean="0">
                <a:solidFill>
                  <a:srgbClr val="FFFF00"/>
                </a:solidFill>
                <a:latin typeface="Times New Roman" pitchFamily="18" charset="0"/>
                <a:cs typeface="Times New Roman" pitchFamily="18" charset="0"/>
              </a:rPr>
              <a:t>maqsad </a:t>
            </a:r>
            <a:r>
              <a:rPr lang="uz-Cyrl-UZ" sz="2800" b="1" dirty="0" smtClean="0">
                <a:latin typeface="Times New Roman" pitchFamily="18" charset="0"/>
                <a:cs typeface="Times New Roman" pitchFamily="18" charset="0"/>
              </a:rPr>
              <a:t>- </a:t>
            </a:r>
            <a:r>
              <a:rPr lang="uz-Cyrl-UZ" sz="2800" dirty="0" smtClean="0">
                <a:latin typeface="Times New Roman" pitchFamily="18" charset="0"/>
                <a:cs typeface="Times New Roman" pitchFamily="18" charset="0"/>
              </a:rPr>
              <a:t>korxonalar </a:t>
            </a:r>
            <a:r>
              <a:rPr lang="uz-Cyrl-UZ" sz="2800" dirty="0">
                <a:latin typeface="Times New Roman" pitchFamily="18" charset="0"/>
                <a:cs typeface="Times New Roman" pitchFamily="18" charset="0"/>
              </a:rPr>
              <a:t>ichki imkoniyatlaridan maksimal darajada samarali foydalanib, axoli va bozorni arzon, yuqori sifatli, raqobatga chidamli tovar qishloq xo’jalik maxsulotlari bilan doimiy ravishda ta’minlab, maqsadga muvofiq ravishda foyda olishdir. </a:t>
            </a:r>
            <a:endParaRPr lang="ru-RU" sz="2800" b="1" dirty="0">
              <a:latin typeface="Times New Roman" pitchFamily="18" charset="0"/>
              <a:cs typeface="Times New Roman" pitchFamily="18" charset="0"/>
            </a:endParaRPr>
          </a:p>
          <a:p>
            <a:r>
              <a:rPr lang="uz-Cyrl-UZ" sz="2800" dirty="0"/>
              <a:t> </a:t>
            </a:r>
            <a:endParaRPr lang="ru-RU" sz="2800" dirty="0"/>
          </a:p>
        </p:txBody>
      </p:sp>
    </p:spTree>
    <p:extLst>
      <p:ext uri="{BB962C8B-B14F-4D97-AF65-F5344CB8AC3E}">
        <p14:creationId xmlns:p14="http://schemas.microsoft.com/office/powerpoint/2010/main" val="3040164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Диаграмма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26361"/>
            <a:ext cx="9144000" cy="5680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Прямоугольник 3"/>
          <p:cNvSpPr/>
          <p:nvPr/>
        </p:nvSpPr>
        <p:spPr>
          <a:xfrm>
            <a:off x="115910" y="103031"/>
            <a:ext cx="9028090" cy="646331"/>
          </a:xfrm>
          <a:prstGeom prst="rect">
            <a:avLst/>
          </a:prstGeom>
        </p:spPr>
        <p:txBody>
          <a:bodyPr wrap="square">
            <a:spAutoFit/>
          </a:bodyPr>
          <a:lstStyle/>
          <a:p>
            <a:r>
              <a:rPr lang="uz-Cyrl-UZ" b="1" dirty="0" smtClean="0"/>
              <a:t>Қишлоқ </a:t>
            </a:r>
            <a:r>
              <a:rPr lang="uz-Cyrl-UZ" b="1" dirty="0"/>
              <a:t>хўжалиги ривожланишининг асосий макроиқтисодий кўрсаткичлари  (%да)</a:t>
            </a:r>
            <a:endParaRPr lang="ru-RU" b="1" dirty="0"/>
          </a:p>
        </p:txBody>
      </p:sp>
    </p:spTree>
    <p:extLst>
      <p:ext uri="{BB962C8B-B14F-4D97-AF65-F5344CB8AC3E}">
        <p14:creationId xmlns:p14="http://schemas.microsoft.com/office/powerpoint/2010/main" val="29775703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3"/>
            <a:ext cx="8122096" cy="1008111"/>
          </a:xfrm>
        </p:spPr>
        <p:txBody>
          <a:bodyPr>
            <a:noAutofit/>
          </a:bodyPr>
          <a:lstStyle/>
          <a:p>
            <a:pPr algn="ctr"/>
            <a:r>
              <a:rPr lang="ru-RU" sz="2400" b="1" dirty="0">
                <a:solidFill>
                  <a:schemeClr val="tx1"/>
                </a:solidFill>
                <a:latin typeface="Times New Roman" pitchFamily="18" charset="0"/>
                <a:cs typeface="Times New Roman" pitchFamily="18" charset="0"/>
              </a:rPr>
              <a:t/>
            </a:r>
            <a:br>
              <a:rPr lang="ru-RU" sz="2400" b="1" dirty="0">
                <a:solidFill>
                  <a:schemeClr val="tx1"/>
                </a:solidFill>
                <a:latin typeface="Times New Roman" pitchFamily="18" charset="0"/>
                <a:cs typeface="Times New Roman" pitchFamily="18" charset="0"/>
              </a:rPr>
            </a:br>
            <a:r>
              <a:rPr lang="uz-Cyrl-UZ" sz="2400" b="1" dirty="0">
                <a:solidFill>
                  <a:schemeClr val="tx1"/>
                </a:solidFill>
                <a:latin typeface="Times New Roman" pitchFamily="18" charset="0"/>
                <a:cs typeface="Times New Roman" pitchFamily="18" charset="0"/>
              </a:rPr>
              <a:t>Қишлоқ хўжалиги маҳсулотлари улушини таркибий ўзгаришлари тенденцияси (%да)</a:t>
            </a:r>
            <a:endParaRPr lang="ru-RU" sz="2400" b="1" dirty="0">
              <a:solidFill>
                <a:schemeClr val="tx1"/>
              </a:solidFill>
              <a:latin typeface="Times New Roman" pitchFamily="18" charset="0"/>
              <a:cs typeface="Times New Roman" pitchFamily="18" charset="0"/>
            </a:endParaRPr>
          </a:p>
        </p:txBody>
      </p:sp>
      <p:pic>
        <p:nvPicPr>
          <p:cNvPr id="2050" name="Диаграмма 2"/>
          <p:cNvPicPr>
            <a:picLocks noChangeArrowheads="1"/>
          </p:cNvPicPr>
          <p:nvPr/>
        </p:nvPicPr>
        <p:blipFill>
          <a:blip r:embed="rId2">
            <a:extLst>
              <a:ext uri="{BEBA8EAE-BF5A-486C-A8C5-ECC9F3942E4B}">
                <a14:imgProps xmlns:a14="http://schemas.microsoft.com/office/drawing/2010/main">
                  <a14:imgLayer r:embed="rId3">
                    <a14:imgEffect>
                      <a14:sharpenSoften amount="5000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0" y="1268760"/>
            <a:ext cx="9144000" cy="5589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16220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7504" y="116632"/>
            <a:ext cx="8856984" cy="6552728"/>
          </a:xfrm>
        </p:spPr>
        <p:txBody>
          <a:bodyPr>
            <a:normAutofit fontScale="92500" lnSpcReduction="10000"/>
          </a:bodyPr>
          <a:lstStyle/>
          <a:p>
            <a:pPr algn="just"/>
            <a:r>
              <a:rPr lang="en-US" sz="2800" dirty="0" err="1" smtClean="0">
                <a:latin typeface="Times New Roman" pitchFamily="18" charset="0"/>
                <a:cs typeface="Times New Roman" pitchFamily="18" charset="0"/>
              </a:rPr>
              <a:t>fermer</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dehqonlarimizning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fidokorona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mehnati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omilkorligi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tufayli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o‘tgan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yili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mo‘l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hosil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yetishtirildi</a:t>
            </a:r>
            <a:r>
              <a:rPr lang="en-US" sz="2800" dirty="0">
                <a:latin typeface="Times New Roman" pitchFamily="18" charset="0"/>
                <a:cs typeface="Times New Roman" pitchFamily="18" charset="0"/>
              </a:rPr>
              <a:t> – </a:t>
            </a:r>
            <a:r>
              <a:rPr lang="en-US" sz="2800" dirty="0">
                <a:solidFill>
                  <a:srgbClr val="FFFF00"/>
                </a:solidFill>
                <a:latin typeface="Times New Roman" pitchFamily="18" charset="0"/>
                <a:cs typeface="Times New Roman" pitchFamily="18" charset="0"/>
              </a:rPr>
              <a:t>7 million 500 </a:t>
            </a:r>
            <a:r>
              <a:rPr lang="en-US" sz="2800" dirty="0" err="1">
                <a:solidFill>
                  <a:srgbClr val="FFFF00"/>
                </a:solidFill>
                <a:latin typeface="Times New Roman" pitchFamily="18" charset="0"/>
                <a:cs typeface="Times New Roman" pitchFamily="18" charset="0"/>
              </a:rPr>
              <a:t>ming</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tonnadan</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ziyod</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g‘alla</a:t>
            </a:r>
            <a:r>
              <a:rPr lang="en-US" sz="2800" dirty="0">
                <a:solidFill>
                  <a:srgbClr val="FFFF00"/>
                </a:solidFill>
                <a:latin typeface="Times New Roman" pitchFamily="18" charset="0"/>
                <a:cs typeface="Times New Roman" pitchFamily="18" charset="0"/>
              </a:rPr>
              <a:t>, 3 million 350 </a:t>
            </a:r>
            <a:r>
              <a:rPr lang="en-US" sz="2800" dirty="0" err="1">
                <a:solidFill>
                  <a:srgbClr val="FFFF00"/>
                </a:solidFill>
                <a:latin typeface="Times New Roman" pitchFamily="18" charset="0"/>
                <a:cs typeface="Times New Roman" pitchFamily="18" charset="0"/>
              </a:rPr>
              <a:t>ming</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tonnadan</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ortiq</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paxta</a:t>
            </a:r>
            <a:r>
              <a:rPr lang="en-US" sz="2800" dirty="0">
                <a:solidFill>
                  <a:srgbClr val="FFFF00"/>
                </a:solidFill>
                <a:latin typeface="Times New Roman" pitchFamily="18" charset="0"/>
                <a:cs typeface="Times New Roman" pitchFamily="18" charset="0"/>
              </a:rPr>
              <a:t> </a:t>
            </a:r>
            <a:r>
              <a:rPr lang="en-US" sz="2800" dirty="0" err="1">
                <a:latin typeface="Times New Roman" pitchFamily="18" charset="0"/>
                <a:cs typeface="Times New Roman" pitchFamily="18" charset="0"/>
              </a:rPr>
              <a:t>xirmoni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barpo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etildi</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en-US" sz="2800" dirty="0" err="1" smtClean="0">
                <a:latin typeface="Times New Roman" pitchFamily="18" charset="0"/>
                <a:cs typeface="Times New Roman" pitchFamily="18" charset="0"/>
              </a:rPr>
              <a:t>Shu</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bilan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qishloq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xo‘jaligining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meva-sabzavotchilik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bog‘dorchilik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uzumchilik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chorvachilik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kabi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tarmoqlari</a:t>
            </a:r>
            <a:r>
              <a:rPr lang="en-US" sz="2800" dirty="0">
                <a:latin typeface="Times New Roman" pitchFamily="18" charset="0"/>
                <a:cs typeface="Times New Roman" pitchFamily="18" charset="0"/>
              </a:rPr>
              <a:t> ham </a:t>
            </a:r>
            <a:r>
              <a:rPr lang="en-US" sz="2800" dirty="0" err="1">
                <a:latin typeface="Times New Roman" pitchFamily="18" charset="0"/>
                <a:cs typeface="Times New Roman" pitchFamily="18" charset="0"/>
              </a:rPr>
              <a:t>jadal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sur’atlarda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rivojlandi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O‘tgan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yili</a:t>
            </a:r>
            <a:r>
              <a:rPr lang="en-US" sz="2800" dirty="0">
                <a:latin typeface="Times New Roman" pitchFamily="18" charset="0"/>
                <a:cs typeface="Times New Roman" pitchFamily="18" charset="0"/>
              </a:rPr>
              <a:t> </a:t>
            </a:r>
            <a:r>
              <a:rPr lang="en-US" sz="2800" dirty="0">
                <a:solidFill>
                  <a:srgbClr val="FFFF00"/>
                </a:solidFill>
                <a:latin typeface="Times New Roman" pitchFamily="18" charset="0"/>
                <a:cs typeface="Times New Roman" pitchFamily="18" charset="0"/>
              </a:rPr>
              <a:t>12 million 592 </a:t>
            </a:r>
            <a:r>
              <a:rPr lang="en-US" sz="2800" dirty="0" err="1">
                <a:solidFill>
                  <a:srgbClr val="FFFF00"/>
                </a:solidFill>
                <a:latin typeface="Times New Roman" pitchFamily="18" charset="0"/>
                <a:cs typeface="Times New Roman" pitchFamily="18" charset="0"/>
              </a:rPr>
              <a:t>ming</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tonna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sabzavot</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va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kartoshka</a:t>
            </a:r>
            <a:r>
              <a:rPr lang="en-US" sz="2800" dirty="0">
                <a:solidFill>
                  <a:srgbClr val="FFFF00"/>
                </a:solidFill>
                <a:latin typeface="Times New Roman" pitchFamily="18" charset="0"/>
                <a:cs typeface="Times New Roman" pitchFamily="18" charset="0"/>
              </a:rPr>
              <a:t>, 1 million 850 </a:t>
            </a:r>
            <a:r>
              <a:rPr lang="en-US" sz="2800" dirty="0" err="1">
                <a:solidFill>
                  <a:srgbClr val="FFFF00"/>
                </a:solidFill>
                <a:latin typeface="Times New Roman" pitchFamily="18" charset="0"/>
                <a:cs typeface="Times New Roman" pitchFamily="18" charset="0"/>
              </a:rPr>
              <a:t>ming</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tonna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poliz</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mahsulotlari</a:t>
            </a:r>
            <a:r>
              <a:rPr lang="en-US" sz="2800" dirty="0">
                <a:solidFill>
                  <a:srgbClr val="FFFF00"/>
                </a:solidFill>
                <a:latin typeface="Times New Roman" pitchFamily="18" charset="0"/>
                <a:cs typeface="Times New Roman" pitchFamily="18" charset="0"/>
              </a:rPr>
              <a:t>, 1 million 556 </a:t>
            </a:r>
            <a:r>
              <a:rPr lang="en-US" sz="2800" dirty="0" err="1">
                <a:solidFill>
                  <a:srgbClr val="FFFF00"/>
                </a:solidFill>
                <a:latin typeface="Times New Roman" pitchFamily="18" charset="0"/>
                <a:cs typeface="Times New Roman" pitchFamily="18" charset="0"/>
              </a:rPr>
              <a:t>ming</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tonna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uzum</a:t>
            </a:r>
            <a:r>
              <a:rPr lang="en-US" sz="2800" dirty="0">
                <a:solidFill>
                  <a:srgbClr val="FFFF00"/>
                </a:solidFill>
                <a:latin typeface="Times New Roman" pitchFamily="18" charset="0"/>
                <a:cs typeface="Times New Roman" pitchFamily="18" charset="0"/>
              </a:rPr>
              <a:t>, 2 million 731 </a:t>
            </a:r>
            <a:r>
              <a:rPr lang="en-US" sz="2800" dirty="0" err="1">
                <a:solidFill>
                  <a:srgbClr val="FFFF00"/>
                </a:solidFill>
                <a:latin typeface="Times New Roman" pitchFamily="18" charset="0"/>
                <a:cs typeface="Times New Roman" pitchFamily="18" charset="0"/>
              </a:rPr>
              <a:t>ming</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tonna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meva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yetishtirildi</a:t>
            </a:r>
            <a:r>
              <a:rPr lang="en-US" sz="2800" dirty="0" smtClean="0">
                <a:latin typeface="Times New Roman" pitchFamily="18" charset="0"/>
                <a:cs typeface="Times New Roman" pitchFamily="18" charset="0"/>
              </a:rPr>
              <a:t>.</a:t>
            </a:r>
          </a:p>
          <a:p>
            <a:pPr algn="just"/>
            <a:r>
              <a:rPr lang="en-US" sz="2800" dirty="0" smtClean="0">
                <a:latin typeface="Times New Roman" pitchFamily="18" charset="0"/>
                <a:cs typeface="Times New Roman" pitchFamily="18" charset="0"/>
              </a:rPr>
              <a:t>tub </a:t>
            </a:r>
            <a:r>
              <a:rPr lang="en-US" sz="2800" dirty="0" err="1">
                <a:latin typeface="Times New Roman" pitchFamily="18" charset="0"/>
                <a:cs typeface="Times New Roman" pitchFamily="18" charset="0"/>
              </a:rPr>
              <a:t>tarkibiy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o‘zgarishlarni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amalga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oshirish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hisobidan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sanoatni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jadal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rivojlantirish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yalpi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ichki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mahsulotda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ulushini</a:t>
            </a:r>
            <a:r>
              <a:rPr lang="en-US" sz="2800" dirty="0">
                <a:latin typeface="Times New Roman" pitchFamily="18" charset="0"/>
                <a:cs typeface="Times New Roman" pitchFamily="18" charset="0"/>
              </a:rPr>
              <a:t> 2015-yildagi </a:t>
            </a:r>
            <a:r>
              <a:rPr lang="en-US" sz="2800" dirty="0">
                <a:solidFill>
                  <a:srgbClr val="FFFF00"/>
                </a:solidFill>
                <a:latin typeface="Times New Roman" pitchFamily="18" charset="0"/>
                <a:cs typeface="Times New Roman" pitchFamily="18" charset="0"/>
              </a:rPr>
              <a:t>33,5 </a:t>
            </a:r>
            <a:r>
              <a:rPr lang="en-US" sz="2800" dirty="0" err="1">
                <a:solidFill>
                  <a:srgbClr val="FFFF00"/>
                </a:solidFill>
                <a:latin typeface="Times New Roman" pitchFamily="18" charset="0"/>
                <a:cs typeface="Times New Roman" pitchFamily="18" charset="0"/>
              </a:rPr>
              <a:t>foizdan</a:t>
            </a:r>
            <a:r>
              <a:rPr lang="en-US" sz="2800" dirty="0">
                <a:solidFill>
                  <a:srgbClr val="FFFF00"/>
                </a:solidFill>
                <a:latin typeface="Times New Roman" pitchFamily="18" charset="0"/>
                <a:cs typeface="Times New Roman" pitchFamily="18" charset="0"/>
              </a:rPr>
              <a:t> 40 </a:t>
            </a:r>
            <a:r>
              <a:rPr lang="en-US" sz="2800" dirty="0" err="1">
                <a:solidFill>
                  <a:srgbClr val="FFFF00"/>
                </a:solidFill>
                <a:latin typeface="Times New Roman" pitchFamily="18" charset="0"/>
                <a:cs typeface="Times New Roman" pitchFamily="18" charset="0"/>
              </a:rPr>
              <a:t>foizga</a:t>
            </a:r>
            <a:r>
              <a:rPr lang="en-US" sz="2800" dirty="0">
                <a:solidFill>
                  <a:srgbClr val="FFFF00"/>
                </a:solidFill>
                <a:latin typeface="Times New Roman" pitchFamily="18" charset="0"/>
                <a:cs typeface="Times New Roman" pitchFamily="18" charset="0"/>
              </a:rPr>
              <a:t> </a:t>
            </a:r>
            <a:r>
              <a:rPr lang="en-US" sz="2800" dirty="0" err="1">
                <a:latin typeface="Times New Roman" pitchFamily="18" charset="0"/>
                <a:cs typeface="Times New Roman" pitchFamily="18" charset="0"/>
              </a:rPr>
              <a:t>yetkazish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qishloq</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xo‘jaligi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ulushini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esa</a:t>
            </a:r>
            <a:r>
              <a:rPr lang="en-US" sz="2800" dirty="0">
                <a:latin typeface="Times New Roman" pitchFamily="18" charset="0"/>
                <a:cs typeface="Times New Roman" pitchFamily="18" charset="0"/>
              </a:rPr>
              <a:t> </a:t>
            </a:r>
            <a:r>
              <a:rPr lang="en-US" sz="2800" dirty="0">
                <a:solidFill>
                  <a:srgbClr val="FFFF00"/>
                </a:solidFill>
                <a:latin typeface="Times New Roman" pitchFamily="18" charset="0"/>
                <a:cs typeface="Times New Roman" pitchFamily="18" charset="0"/>
              </a:rPr>
              <a:t>16,6 </a:t>
            </a:r>
            <a:r>
              <a:rPr lang="en-US" sz="2800" dirty="0" err="1">
                <a:solidFill>
                  <a:srgbClr val="FFFF00"/>
                </a:solidFill>
                <a:latin typeface="Times New Roman" pitchFamily="18" charset="0"/>
                <a:cs typeface="Times New Roman" pitchFamily="18" charset="0"/>
              </a:rPr>
              <a:t>foizdan</a:t>
            </a:r>
            <a:r>
              <a:rPr lang="en-US" sz="2800" dirty="0">
                <a:solidFill>
                  <a:srgbClr val="FFFF00"/>
                </a:solidFill>
                <a:latin typeface="Times New Roman" pitchFamily="18" charset="0"/>
                <a:cs typeface="Times New Roman" pitchFamily="18" charset="0"/>
              </a:rPr>
              <a:t> 8-10 </a:t>
            </a:r>
            <a:r>
              <a:rPr lang="en-US" sz="2800" dirty="0" err="1">
                <a:solidFill>
                  <a:srgbClr val="FFFF00"/>
                </a:solidFill>
                <a:latin typeface="Times New Roman" pitchFamily="18" charset="0"/>
                <a:cs typeface="Times New Roman" pitchFamily="18" charset="0"/>
              </a:rPr>
              <a:t>foizga</a:t>
            </a:r>
            <a:r>
              <a:rPr lang="en-US" sz="2800" dirty="0">
                <a:solidFill>
                  <a:srgbClr val="FFFF00"/>
                </a:solidFill>
                <a:latin typeface="Times New Roman" pitchFamily="18" charset="0"/>
                <a:cs typeface="Times New Roman" pitchFamily="18" charset="0"/>
              </a:rPr>
              <a:t> </a:t>
            </a:r>
            <a:r>
              <a:rPr lang="en-US" sz="2800" dirty="0" err="1">
                <a:latin typeface="Times New Roman" pitchFamily="18" charset="0"/>
                <a:cs typeface="Times New Roman" pitchFamily="18" charset="0"/>
              </a:rPr>
              <a:t>kamaytirish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energiyani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tejaydigan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zamonaviy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texnologiyalarni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joriy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etish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evaziga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yalpi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ichki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mahsulot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sarflanadigan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energiya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hajmini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taxminan</a:t>
            </a:r>
            <a:r>
              <a:rPr lang="en-US" sz="2800" dirty="0">
                <a:latin typeface="Times New Roman" pitchFamily="18" charset="0"/>
                <a:cs typeface="Times New Roman" pitchFamily="18" charset="0"/>
              </a:rPr>
              <a:t> 2 </a:t>
            </a:r>
            <a:r>
              <a:rPr lang="en-US" sz="2800" dirty="0" err="1">
                <a:latin typeface="Times New Roman" pitchFamily="18" charset="0"/>
                <a:cs typeface="Times New Roman" pitchFamily="18" charset="0"/>
              </a:rPr>
              <a:t>barobar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qisqartirishga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erishmog‘imiz</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kerak</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endParaRPr lang="ru-RU" sz="2800" dirty="0">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val="7982361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404664"/>
            <a:ext cx="7618040" cy="4320479"/>
          </a:xfrm>
        </p:spPr>
        <p:txBody>
          <a:bodyPr>
            <a:normAutofit/>
          </a:bodyPr>
          <a:lstStyle/>
          <a:p>
            <a:r>
              <a:rPr lang="en-US" dirty="0">
                <a:solidFill>
                  <a:srgbClr val="FFFF00"/>
                </a:solidFill>
                <a:latin typeface="Times New Roman" pitchFamily="18" charset="0"/>
                <a:cs typeface="Times New Roman" pitchFamily="18" charset="0"/>
              </a:rPr>
              <a:t>1.</a:t>
            </a:r>
            <a:r>
              <a:rPr lang="uz-Cyrl-UZ" sz="4800" dirty="0">
                <a:solidFill>
                  <a:srgbClr val="FFFF00"/>
                </a:solidFill>
                <a:latin typeface="Times New Roman" pitchFamily="18" charset="0"/>
                <a:cs typeface="Times New Roman" pitchFamily="18" charset="0"/>
              </a:rPr>
              <a:t>De</a:t>
            </a:r>
            <a:r>
              <a:rPr lang="en-US" sz="4800" dirty="0">
                <a:solidFill>
                  <a:srgbClr val="FFFF00"/>
                </a:solidFill>
                <a:latin typeface="Times New Roman" pitchFamily="18" charset="0"/>
                <a:cs typeface="Times New Roman" pitchFamily="18" charset="0"/>
              </a:rPr>
              <a:t>h</a:t>
            </a:r>
            <a:r>
              <a:rPr lang="uz-Cyrl-UZ" sz="4800" dirty="0">
                <a:solidFill>
                  <a:srgbClr val="FFFF00"/>
                </a:solidFill>
                <a:latin typeface="Times New Roman" pitchFamily="18" charset="0"/>
                <a:cs typeface="Times New Roman" pitchFamily="18" charset="0"/>
              </a:rPr>
              <a:t>qon xojaligini tashkil  etish  va  rivojlanish  asoslari</a:t>
            </a:r>
            <a:r>
              <a:rPr lang="ru-RU" sz="4800" dirty="0">
                <a:latin typeface="Times New Roman" pitchFamily="18" charset="0"/>
                <a:cs typeface="Times New Roman" pitchFamily="18" charset="0"/>
              </a:rPr>
              <a:t/>
            </a:r>
            <a:br>
              <a:rPr lang="ru-RU" sz="4800" dirty="0">
                <a:latin typeface="Times New Roman" pitchFamily="18" charset="0"/>
                <a:cs typeface="Times New Roman" pitchFamily="18" charset="0"/>
              </a:rPr>
            </a:br>
            <a:endParaRPr lang="ru-RU" sz="4800" dirty="0"/>
          </a:p>
        </p:txBody>
      </p:sp>
    </p:spTree>
    <p:extLst>
      <p:ext uri="{BB962C8B-B14F-4D97-AF65-F5344CB8AC3E}">
        <p14:creationId xmlns:p14="http://schemas.microsoft.com/office/powerpoint/2010/main" val="12617186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88641"/>
            <a:ext cx="8784976" cy="1944215"/>
          </a:xfrm>
        </p:spPr>
        <p:txBody>
          <a:bodyPr>
            <a:normAutofit/>
          </a:bodyPr>
          <a:lstStyle/>
          <a:p>
            <a:pPr algn="ctr"/>
            <a:r>
              <a:rPr lang="en-US" sz="2400" b="1" dirty="0" err="1" smtClean="0">
                <a:latin typeface="Times New Roman" pitchFamily="18" charset="0"/>
                <a:cs typeface="Times New Roman" pitchFamily="18" charset="0"/>
              </a:rPr>
              <a:t>O’zbekiston</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Respublikasining</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Qonuni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r>
              <a:rPr lang="ru-RU" sz="2400" b="1" dirty="0">
                <a:latin typeface="Times New Roman" pitchFamily="18" charset="0"/>
                <a:cs typeface="Times New Roman" pitchFamily="18" charset="0"/>
              </a:rPr>
              <a:t>30.04.1998 </a:t>
            </a:r>
            <a:r>
              <a:rPr lang="en-US" sz="2400" b="1" dirty="0" smtClean="0">
                <a:latin typeface="Times New Roman" pitchFamily="18" charset="0"/>
                <a:cs typeface="Times New Roman" pitchFamily="18" charset="0"/>
              </a:rPr>
              <a:t>y</a:t>
            </a:r>
            <a:r>
              <a:rPr lang="ru-RU" sz="2400" b="1" dirty="0" smtClean="0">
                <a:latin typeface="Times New Roman" pitchFamily="18" charset="0"/>
                <a:cs typeface="Times New Roman" pitchFamily="18" charset="0"/>
              </a:rPr>
              <a:t>. </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r>
              <a:rPr lang="ru-RU" sz="2400" b="1" dirty="0">
                <a:latin typeface="Times New Roman" pitchFamily="18" charset="0"/>
                <a:cs typeface="Times New Roman" pitchFamily="18" charset="0"/>
              </a:rPr>
              <a:t>N </a:t>
            </a:r>
            <a:r>
              <a:rPr lang="ru-RU" sz="2400" b="1" dirty="0" smtClean="0">
                <a:latin typeface="Times New Roman" pitchFamily="18" charset="0"/>
                <a:cs typeface="Times New Roman" pitchFamily="18" charset="0"/>
              </a:rPr>
              <a:t>604-I</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r>
              <a:rPr lang="en-US" sz="2400" b="1" dirty="0" smtClean="0">
                <a:latin typeface="Times New Roman" pitchFamily="18" charset="0"/>
                <a:cs typeface="Times New Roman" pitchFamily="18" charset="0"/>
              </a:rPr>
              <a:t>DEHQON  XO’JALIGI  TO’G’RISIDA</a:t>
            </a:r>
            <a:r>
              <a:rPr lang="ru-RU" sz="2400" dirty="0">
                <a:latin typeface="Times New Roman" pitchFamily="18" charset="0"/>
                <a:cs typeface="Times New Roman" pitchFamily="18" charset="0"/>
              </a:rPr>
              <a:t/>
            </a:r>
            <a:br>
              <a:rPr lang="ru-RU" sz="2400" dirty="0">
                <a:latin typeface="Times New Roman" pitchFamily="18" charset="0"/>
                <a:cs typeface="Times New Roman" pitchFamily="18" charset="0"/>
              </a:rPr>
            </a:br>
            <a:endParaRPr lang="ru-RU" sz="2400" dirty="0">
              <a:latin typeface="Times New Roman" pitchFamily="18" charset="0"/>
              <a:cs typeface="Times New Roman" pitchFamily="18" charset="0"/>
            </a:endParaRPr>
          </a:p>
        </p:txBody>
      </p:sp>
      <p:sp>
        <p:nvSpPr>
          <p:cNvPr id="3" name="Прямоугольник 2"/>
          <p:cNvSpPr/>
          <p:nvPr/>
        </p:nvSpPr>
        <p:spPr>
          <a:xfrm>
            <a:off x="0" y="2132856"/>
            <a:ext cx="9036496" cy="4832092"/>
          </a:xfrm>
          <a:prstGeom prst="rect">
            <a:avLst/>
          </a:prstGeom>
        </p:spPr>
        <p:txBody>
          <a:bodyPr wrap="square">
            <a:spAutoFit/>
          </a:bodyPr>
          <a:lstStyle/>
          <a:p>
            <a:r>
              <a:rPr lang="en-US" sz="2200" dirty="0" err="1">
                <a:latin typeface="Times New Roman" pitchFamily="18" charset="0"/>
                <a:cs typeface="Times New Roman" pitchFamily="18" charset="0"/>
              </a:rPr>
              <a:t>Muqaddima</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1-bob. </a:t>
            </a:r>
            <a:r>
              <a:rPr lang="en-US" sz="2200" dirty="0" err="1">
                <a:latin typeface="Times New Roman" pitchFamily="18" charset="0"/>
                <a:cs typeface="Times New Roman" pitchFamily="18" charset="0"/>
              </a:rPr>
              <a:t>Umumiy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qoidalar</a:t>
            </a:r>
            <a:r>
              <a:rPr lang="en-US" sz="2200" dirty="0">
                <a:latin typeface="Times New Roman" pitchFamily="18" charset="0"/>
                <a:cs typeface="Times New Roman" pitchFamily="18" charset="0"/>
              </a:rPr>
              <a:t> (1-6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2-bob.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xo’jaliklariga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yer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berish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Yerga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egalik</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qilish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yerdan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suvdan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foydalanish</a:t>
            </a:r>
            <a:r>
              <a:rPr lang="en-US" sz="2200" dirty="0">
                <a:latin typeface="Times New Roman" pitchFamily="18" charset="0"/>
                <a:cs typeface="Times New Roman" pitchFamily="18" charset="0"/>
              </a:rPr>
              <a:t> (7-11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3-bob.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xo’jaligining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xamda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a’zolarining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huquq</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majburiyatlari</a:t>
            </a:r>
            <a:r>
              <a:rPr lang="en-US" sz="2200" dirty="0">
                <a:latin typeface="Times New Roman" pitchFamily="18" charset="0"/>
                <a:cs typeface="Times New Roman" pitchFamily="18" charset="0"/>
              </a:rPr>
              <a:t> (12-14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4-bob.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xo’jaligining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mol-mulki</a:t>
            </a:r>
            <a:r>
              <a:rPr lang="en-US" sz="2200" dirty="0">
                <a:latin typeface="Times New Roman" pitchFamily="18" charset="0"/>
                <a:cs typeface="Times New Roman" pitchFamily="18" charset="0"/>
              </a:rPr>
              <a:t> (15-18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5-bob.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xo’jaligi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faoliyatining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asoslari</a:t>
            </a:r>
            <a:r>
              <a:rPr lang="en-US" sz="2200" dirty="0">
                <a:latin typeface="Times New Roman" pitchFamily="18" charset="0"/>
                <a:cs typeface="Times New Roman" pitchFamily="18" charset="0"/>
              </a:rPr>
              <a:t> (19-26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6-bob.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xo’jaligini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tugatish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faoliyatini</a:t>
            </a:r>
            <a:endParaRPr lang="ru-RU" sz="2200" dirty="0">
              <a:latin typeface="Times New Roman" pitchFamily="18" charset="0"/>
              <a:cs typeface="Times New Roman" pitchFamily="18" charset="0"/>
            </a:endParaRPr>
          </a:p>
          <a:p>
            <a:r>
              <a:rPr lang="en-US" sz="2200" dirty="0" err="1">
                <a:latin typeface="Times New Roman" pitchFamily="18" charset="0"/>
                <a:cs typeface="Times New Roman" pitchFamily="18" charset="0"/>
              </a:rPr>
              <a:t>to’xtatish</a:t>
            </a:r>
            <a:r>
              <a:rPr lang="en-US" sz="2200" dirty="0">
                <a:latin typeface="Times New Roman" pitchFamily="18" charset="0"/>
                <a:cs typeface="Times New Roman" pitchFamily="18" charset="0"/>
              </a:rPr>
              <a:t>) (27-28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7-bob. </a:t>
            </a:r>
            <a:r>
              <a:rPr lang="en-US" sz="2200" dirty="0" err="1">
                <a:latin typeface="Times New Roman" pitchFamily="18" charset="0"/>
                <a:cs typeface="Times New Roman" pitchFamily="18" charset="0"/>
              </a:rPr>
              <a:t>Yakunlovchi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qoidalar</a:t>
            </a:r>
            <a:r>
              <a:rPr lang="en-US" sz="2200" dirty="0">
                <a:latin typeface="Times New Roman" pitchFamily="18" charset="0"/>
                <a:cs typeface="Times New Roman" pitchFamily="18" charset="0"/>
              </a:rPr>
              <a:t> (29-31 </a:t>
            </a:r>
            <a:r>
              <a:rPr lang="en-US" sz="2200" dirty="0" err="1">
                <a:latin typeface="Times New Roman" pitchFamily="18" charset="0"/>
                <a:cs typeface="Times New Roman" pitchFamily="18" charset="0"/>
              </a:rPr>
              <a:t>moddalar</a:t>
            </a:r>
            <a:r>
              <a:rPr lang="en-US" sz="2200" dirty="0">
                <a:latin typeface="Times New Roman" pitchFamily="18" charset="0"/>
                <a:cs typeface="Times New Roman" pitchFamily="18" charset="0"/>
              </a:rPr>
              <a:t>)</a:t>
            </a:r>
            <a:endParaRPr lang="ru-RU" sz="2200" dirty="0">
              <a:latin typeface="Times New Roman" pitchFamily="18" charset="0"/>
              <a:cs typeface="Times New Roman" pitchFamily="18" charset="0"/>
            </a:endParaRPr>
          </a:p>
          <a:p>
            <a:r>
              <a:rPr lang="en-US" sz="2200" dirty="0">
                <a:latin typeface="Times New Roman" pitchFamily="18" charset="0"/>
                <a:cs typeface="Times New Roman" pitchFamily="18" charset="0"/>
              </a:rPr>
              <a:t> </a:t>
            </a:r>
            <a:r>
              <a:rPr lang="en-US" sz="2200" dirty="0" err="1" smtClean="0">
                <a:latin typeface="Times New Roman" pitchFamily="18" charset="0"/>
                <a:cs typeface="Times New Roman" pitchFamily="18" charset="0"/>
              </a:rPr>
              <a:t>Ushbu</a:t>
            </a:r>
            <a:r>
              <a:rPr lang="en-US" sz="2200" dirty="0" smtClean="0">
                <a:latin typeface="Times New Roman" pitchFamily="18" charset="0"/>
                <a:cs typeface="Times New Roman" pitchFamily="18" charset="0"/>
              </a:rPr>
              <a:t> </a:t>
            </a:r>
            <a:r>
              <a:rPr lang="en-US" sz="2200" dirty="0" err="1">
                <a:latin typeface="Times New Roman" pitchFamily="18" charset="0"/>
                <a:cs typeface="Times New Roman" pitchFamily="18" charset="0"/>
              </a:rPr>
              <a:t>Qonun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dehqon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xo’jaliklarini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tashkil</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etish</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ularning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faoliyati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tugatilishining</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huquqiy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asoslarini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huquq</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majburiyatlarini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belgilaydi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boshqa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yuridik</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va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jismoniy</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shaxslar</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bilan</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munosabatlarini</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tartibga</a:t>
            </a:r>
            <a:r>
              <a:rPr lang="en-US" sz="2200" dirty="0">
                <a:latin typeface="Times New Roman" pitchFamily="18" charset="0"/>
                <a:cs typeface="Times New Roman" pitchFamily="18" charset="0"/>
              </a:rPr>
              <a:t> </a:t>
            </a:r>
            <a:r>
              <a:rPr lang="en-US" sz="2200" dirty="0" err="1">
                <a:latin typeface="Times New Roman" pitchFamily="18" charset="0"/>
                <a:cs typeface="Times New Roman" pitchFamily="18" charset="0"/>
              </a:rPr>
              <a:t>soladi</a:t>
            </a:r>
            <a:r>
              <a:rPr lang="en-US" sz="2200" dirty="0">
                <a:latin typeface="Times New Roman" pitchFamily="18" charset="0"/>
                <a:cs typeface="Times New Roman" pitchFamily="18" charset="0"/>
              </a:rPr>
              <a:t>. </a:t>
            </a:r>
            <a:endParaRPr lang="ru-RU" sz="2200" dirty="0">
              <a:latin typeface="Times New Roman" pitchFamily="18" charset="0"/>
              <a:cs typeface="Times New Roman" pitchFamily="18" charset="0"/>
            </a:endParaRPr>
          </a:p>
        </p:txBody>
      </p:sp>
    </p:spTree>
    <p:extLst>
      <p:ext uri="{BB962C8B-B14F-4D97-AF65-F5344CB8AC3E}">
        <p14:creationId xmlns:p14="http://schemas.microsoft.com/office/powerpoint/2010/main" val="7067571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88641"/>
            <a:ext cx="8280920" cy="2736303"/>
          </a:xfrm>
        </p:spPr>
        <p:txBody>
          <a:bodyPr>
            <a:noAutofit/>
          </a:bodyPr>
          <a:lstStyle/>
          <a:p>
            <a:pPr algn="just"/>
            <a:r>
              <a:rPr lang="ru-RU" sz="2800" b="1" dirty="0" err="1" smtClean="0">
                <a:solidFill>
                  <a:srgbClr val="FFFF00"/>
                </a:solidFill>
                <a:latin typeface="Times New Roman" pitchFamily="18" charset="0"/>
                <a:cs typeface="Times New Roman" pitchFamily="18" charset="0"/>
              </a:rPr>
              <a:t>Dehqon</a:t>
            </a:r>
            <a:r>
              <a:rPr lang="ru-RU" sz="2800" b="1" dirty="0" smtClean="0">
                <a:solidFill>
                  <a:srgbClr val="FFFF00"/>
                </a:solidFill>
                <a:latin typeface="Times New Roman" pitchFamily="18" charset="0"/>
                <a:cs typeface="Times New Roman" pitchFamily="18" charset="0"/>
              </a:rPr>
              <a:t> </a:t>
            </a:r>
            <a:r>
              <a:rPr lang="ru-RU" sz="2800" b="1" dirty="0" err="1">
                <a:solidFill>
                  <a:srgbClr val="FFFF00"/>
                </a:solidFill>
                <a:latin typeface="Times New Roman" pitchFamily="18" charset="0"/>
                <a:cs typeface="Times New Roman" pitchFamily="18" charset="0"/>
              </a:rPr>
              <a:t>xo’jaligi</a:t>
            </a:r>
            <a:r>
              <a:rPr lang="ru-RU" sz="2800" b="1" dirty="0">
                <a:solidFill>
                  <a:srgbClr val="FFFF00"/>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oilaviy</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mayda</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tovar</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xo’jaligi</a:t>
            </a:r>
            <a:r>
              <a:rPr lang="ru-RU" sz="2800" dirty="0">
                <a:solidFill>
                  <a:schemeClr val="tx1"/>
                </a:solidFill>
                <a:latin typeface="Times New Roman" pitchFamily="18" charset="0"/>
                <a:cs typeface="Times New Roman" pitchFamily="18" charset="0"/>
              </a:rPr>
              <a:t> b</a:t>
            </a:r>
            <a:r>
              <a:rPr lang="uz-Cyrl-UZ" sz="2800" dirty="0">
                <a:solidFill>
                  <a:schemeClr val="tx1"/>
                </a:solidFill>
                <a:latin typeface="Times New Roman" pitchFamily="18" charset="0"/>
                <a:cs typeface="Times New Roman" pitchFamily="18" charset="0"/>
              </a:rPr>
              <a:t>o’</a:t>
            </a:r>
            <a:r>
              <a:rPr lang="ru-RU" sz="2800" dirty="0" err="1">
                <a:solidFill>
                  <a:schemeClr val="tx1"/>
                </a:solidFill>
                <a:latin typeface="Times New Roman" pitchFamily="18" charset="0"/>
                <a:cs typeface="Times New Roman" pitchFamily="18" charset="0"/>
              </a:rPr>
              <a:t>lib</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oila</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a’zolarining</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shaxsiy</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mehnati</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asosida</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meros</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qilib</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qoldiriladigan</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umrbod</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egalik</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qilish</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uchun</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oila</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boshlig’iga</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berilgan</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tomorqa</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yer</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uchastkasida</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qishloq</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xo’jaligi</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mahsuloti</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yetishtiradi</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va</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realizasiya</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qiladi</a:t>
            </a:r>
            <a:r>
              <a:rPr lang="ru-RU" sz="2800" dirty="0">
                <a:solidFill>
                  <a:schemeClr val="tx1"/>
                </a:solidFill>
                <a:latin typeface="Times New Roman" pitchFamily="18" charset="0"/>
                <a:cs typeface="Times New Roman" pitchFamily="18" charset="0"/>
              </a:rPr>
              <a:t>.</a:t>
            </a:r>
            <a:br>
              <a:rPr lang="ru-RU" sz="2800" dirty="0">
                <a:solidFill>
                  <a:schemeClr val="tx1"/>
                </a:solidFill>
                <a:latin typeface="Times New Roman" pitchFamily="18" charset="0"/>
                <a:cs typeface="Times New Roman" pitchFamily="18" charset="0"/>
              </a:rPr>
            </a:br>
            <a:endParaRPr lang="ru-RU" sz="2800" dirty="0">
              <a:solidFill>
                <a:schemeClr val="tx1"/>
              </a:solidFill>
              <a:latin typeface="Times New Roman" pitchFamily="18" charset="0"/>
              <a:cs typeface="Times New Roman" pitchFamily="18" charset="0"/>
            </a:endParaRPr>
          </a:p>
        </p:txBody>
      </p:sp>
      <p:pic>
        <p:nvPicPr>
          <p:cNvPr id="4" name="Picture 5" descr="soil in hand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924944"/>
            <a:ext cx="8784976" cy="3933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818368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3"/>
            <a:ext cx="8496944" cy="1224135"/>
          </a:xfrm>
        </p:spPr>
        <p:txBody>
          <a:bodyPr>
            <a:noAutofit/>
          </a:bodyPr>
          <a:lstStyle/>
          <a:p>
            <a:r>
              <a:rPr lang="uz-Cyrl-UZ" sz="2400" b="1" dirty="0" smtClean="0">
                <a:solidFill>
                  <a:schemeClr val="tx1"/>
                </a:solidFill>
                <a:latin typeface="Times New Roman" pitchFamily="18" charset="0"/>
                <a:cs typeface="Times New Roman" pitchFamily="18" charset="0"/>
              </a:rPr>
              <a:t>Dehqon xo’jaligi tadbirkorlik faoliyatining subyekti tariqasida quyidagi huquqlarga ega:</a:t>
            </a:r>
            <a:r>
              <a:rPr lang="ru-RU" sz="2400" dirty="0" smtClean="0">
                <a:solidFill>
                  <a:schemeClr val="tx1"/>
                </a:solidFill>
                <a:latin typeface="Times New Roman" pitchFamily="18" charset="0"/>
                <a:cs typeface="Times New Roman" pitchFamily="18" charset="0"/>
              </a:rPr>
              <a:t/>
            </a:r>
            <a:br>
              <a:rPr lang="ru-RU" sz="2400" dirty="0" smtClean="0">
                <a:solidFill>
                  <a:schemeClr val="tx1"/>
                </a:solidFill>
                <a:latin typeface="Times New Roman" pitchFamily="18" charset="0"/>
                <a:cs typeface="Times New Roman" pitchFamily="18" charset="0"/>
              </a:rPr>
            </a:br>
            <a:endParaRPr lang="ru-RU" sz="2400" dirty="0">
              <a:solidFill>
                <a:schemeClr val="tx1"/>
              </a:solidFill>
              <a:latin typeface="Times New Roman" pitchFamily="18" charset="0"/>
              <a:cs typeface="Times New Roman" pitchFamily="18" charset="0"/>
            </a:endParaRPr>
          </a:p>
        </p:txBody>
      </p:sp>
      <p:sp>
        <p:nvSpPr>
          <p:cNvPr id="3" name="Прямоугольник 2"/>
          <p:cNvSpPr/>
          <p:nvPr/>
        </p:nvSpPr>
        <p:spPr>
          <a:xfrm>
            <a:off x="0" y="-218151"/>
            <a:ext cx="9036496" cy="7076152"/>
          </a:xfrm>
          <a:prstGeom prst="rect">
            <a:avLst/>
          </a:prstGeom>
        </p:spPr>
        <p:txBody>
          <a:bodyPr wrap="square">
            <a:spAutoFit/>
          </a:bodyPr>
          <a:lstStyle/>
          <a:p>
            <a:r>
              <a:rPr lang="uz-Cyrl-UZ" b="1" dirty="0"/>
              <a:t> </a:t>
            </a:r>
            <a:endParaRPr lang="ru-RU" dirty="0"/>
          </a:p>
          <a:p>
            <a:r>
              <a:rPr lang="uz-Cyrl-UZ" dirty="0"/>
              <a:t>	</a:t>
            </a:r>
            <a:endParaRPr lang="uz-Cyrl-UZ" dirty="0" smtClean="0"/>
          </a:p>
          <a:p>
            <a:endParaRPr lang="uz-Cyrl-UZ" dirty="0"/>
          </a:p>
          <a:p>
            <a:endParaRPr lang="uz-Cyrl-UZ" dirty="0" smtClean="0"/>
          </a:p>
          <a:p>
            <a:endParaRPr lang="uz-Cyrl-UZ" dirty="0" smtClean="0"/>
          </a:p>
          <a:p>
            <a:pPr algn="just"/>
            <a:r>
              <a:rPr lang="uz-Cyrl-UZ" sz="2400" dirty="0" smtClean="0">
                <a:latin typeface="Times New Roman" pitchFamily="18" charset="0"/>
                <a:cs typeface="Times New Roman" pitchFamily="18" charset="0"/>
              </a:rPr>
              <a:t>o’ziga </a:t>
            </a:r>
            <a:r>
              <a:rPr lang="uz-Cyrl-UZ" sz="2400" dirty="0">
                <a:latin typeface="Times New Roman" pitchFamily="18" charset="0"/>
                <a:cs typeface="Times New Roman" pitchFamily="18" charset="0"/>
              </a:rPr>
              <a:t>berilgan tomorqa yer uchastkasida dehqon xo’jaligining ishlab chiqarish faoliyatini mustaqil tashkil etish;</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yetishtirilayotgan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realizasiya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qilinayotgan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mustaqil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ravishda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belgilash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uz-Cyrl-UZ" sz="2400" dirty="0">
                <a:latin typeface="Times New Roman" pitchFamily="18" charset="0"/>
                <a:cs typeface="Times New Roman" pitchFamily="18" charset="0"/>
              </a:rPr>
              <a:t>o’zi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yetishtirgan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jumladan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iste’molchilarga</a:t>
            </a:r>
            <a:r>
              <a:rPr lang="en-US" sz="2400" dirty="0">
                <a:latin typeface="Times New Roman" pitchFamily="18" charset="0"/>
                <a:cs typeface="Times New Roman" pitchFamily="18" charset="0"/>
              </a:rPr>
              <a:t> </a:t>
            </a:r>
            <a:r>
              <a:rPr lang="uz-Cyrl-UZ" sz="2400" dirty="0">
                <a:latin typeface="Times New Roman" pitchFamily="18" charset="0"/>
                <a:cs typeface="Times New Roman" pitchFamily="18" charset="0"/>
              </a:rPr>
              <a:t>o’z</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xohishi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bo’yicha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realizasiya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huquqini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tasarruf</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xarid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etiladigan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oldindan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haq</a:t>
            </a:r>
            <a:r>
              <a:rPr lang="en-US" sz="2400" dirty="0">
                <a:latin typeface="Times New Roman" pitchFamily="18" charset="0"/>
                <a:cs typeface="Times New Roman" pitchFamily="18" charset="0"/>
              </a:rPr>
              <a:t> t</a:t>
            </a:r>
            <a:r>
              <a:rPr lang="uz-Cyrl-UZ" sz="2400" dirty="0">
                <a:latin typeface="Times New Roman" pitchFamily="18" charset="0"/>
                <a:cs typeface="Times New Roman" pitchFamily="18" charset="0"/>
              </a:rPr>
              <a:t>o’</a:t>
            </a:r>
            <a:r>
              <a:rPr lang="en-US" sz="2400" dirty="0" err="1">
                <a:latin typeface="Times New Roman" pitchFamily="18" charset="0"/>
                <a:cs typeface="Times New Roman" pitchFamily="18" charset="0"/>
              </a:rPr>
              <a:t>lanadigan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fyu’chers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bitimlari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tuzish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tadbirkorlikdan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cheklanmagan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miqdorda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qishloq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yetishtiruvchilarga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sotish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erkin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savdoga</a:t>
            </a:r>
            <a:r>
              <a:rPr lang="en-US" sz="2400" dirty="0">
                <a:latin typeface="Times New Roman" pitchFamily="18" charset="0"/>
                <a:cs typeface="Times New Roman" pitchFamily="18" charset="0"/>
              </a:rPr>
              <a:t> m</a:t>
            </a:r>
            <a:r>
              <a:rPr lang="uz-Cyrl-UZ" sz="2400" dirty="0">
                <a:latin typeface="Times New Roman" pitchFamily="18" charset="0"/>
                <a:cs typeface="Times New Roman" pitchFamily="18" charset="0"/>
              </a:rPr>
              <a:t>o’</a:t>
            </a:r>
            <a:r>
              <a:rPr lang="en-US" sz="2400" dirty="0" err="1">
                <a:latin typeface="Times New Roman" pitchFamily="18" charset="0"/>
                <a:cs typeface="Times New Roman" pitchFamily="18" charset="0"/>
              </a:rPr>
              <a:t>ljallangan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aksiyalarni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sotib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just"/>
            <a:r>
              <a:rPr lang="en-US" sz="2400" dirty="0">
                <a:latin typeface="Times New Roman" pitchFamily="18" charset="0"/>
                <a:cs typeface="Times New Roman" pitchFamily="18" charset="0"/>
              </a:rPr>
              <a:t>-	</a:t>
            </a:r>
            <a:r>
              <a:rPr lang="uz-Cyrl-UZ" sz="2400" dirty="0">
                <a:latin typeface="Times New Roman" pitchFamily="18" charset="0"/>
                <a:cs typeface="Times New Roman" pitchFamily="18" charset="0"/>
              </a:rPr>
              <a:t>o’z</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mol-mulkini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shuningdek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tomorqa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uchastkasiga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meros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qoldiriladigan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umrbod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egalik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huquqini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jumladan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oshdi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savdosi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sotib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huquqni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garovga</a:t>
            </a:r>
            <a:r>
              <a:rPr lang="en-US" sz="2400" dirty="0">
                <a:latin typeface="Times New Roman" pitchFamily="18" charset="0"/>
                <a:cs typeface="Times New Roman" pitchFamily="18" charset="0"/>
              </a:rPr>
              <a:t> q</a:t>
            </a:r>
            <a:r>
              <a:rPr lang="uz-Cyrl-UZ" sz="2400" dirty="0">
                <a:latin typeface="Times New Roman" pitchFamily="18" charset="0"/>
                <a:cs typeface="Times New Roman" pitchFamily="18" charset="0"/>
              </a:rPr>
              <a:t>o’</a:t>
            </a:r>
            <a:r>
              <a:rPr lang="en-US" sz="2400" dirty="0" err="1">
                <a:latin typeface="Times New Roman" pitchFamily="18" charset="0"/>
                <a:cs typeface="Times New Roman" pitchFamily="18" charset="0"/>
              </a:rPr>
              <a:t>yish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32975804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16633"/>
            <a:ext cx="8604448" cy="1008111"/>
          </a:xfrm>
        </p:spPr>
        <p:txBody>
          <a:bodyPr>
            <a:noAutofit/>
          </a:bodyPr>
          <a:lstStyle/>
          <a:p>
            <a:r>
              <a:rPr lang="en-US" sz="2800" b="1" dirty="0" err="1">
                <a:solidFill>
                  <a:srgbClr val="FFFF00"/>
                </a:solidFill>
                <a:latin typeface="Times New Roman" pitchFamily="18" charset="0"/>
                <a:cs typeface="Times New Roman" pitchFamily="18" charset="0"/>
              </a:rPr>
              <a:t>Dehqon</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xo’jaligi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quyidagilarni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bajarishi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lozim</a:t>
            </a:r>
            <a:r>
              <a:rPr lang="en-US" sz="2800" b="1" dirty="0">
                <a:solidFill>
                  <a:srgbClr val="FFFF00"/>
                </a:solidFill>
                <a:latin typeface="Times New Roman" pitchFamily="18" charset="0"/>
                <a:cs typeface="Times New Roman" pitchFamily="18" charset="0"/>
              </a:rPr>
              <a:t>:</a:t>
            </a:r>
            <a:r>
              <a:rPr lang="ru-RU" sz="2800" dirty="0">
                <a:latin typeface="Times New Roman" pitchFamily="18" charset="0"/>
                <a:cs typeface="Times New Roman" pitchFamily="18" charset="0"/>
              </a:rPr>
              <a:t/>
            </a:r>
            <a:br>
              <a:rPr lang="ru-RU" sz="2800" dirty="0">
                <a:latin typeface="Times New Roman" pitchFamily="18" charset="0"/>
                <a:cs typeface="Times New Roman" pitchFamily="18" charset="0"/>
              </a:rPr>
            </a:br>
            <a:endParaRPr lang="ru-RU" sz="2800" dirty="0">
              <a:latin typeface="Times New Roman" pitchFamily="18" charset="0"/>
              <a:cs typeface="Times New Roman" pitchFamily="18" charset="0"/>
            </a:endParaRPr>
          </a:p>
        </p:txBody>
      </p:sp>
      <p:sp>
        <p:nvSpPr>
          <p:cNvPr id="3" name="Прямоугольник 2"/>
          <p:cNvSpPr/>
          <p:nvPr/>
        </p:nvSpPr>
        <p:spPr>
          <a:xfrm>
            <a:off x="107504" y="889844"/>
            <a:ext cx="9036496" cy="6124754"/>
          </a:xfrm>
          <a:prstGeom prst="rect">
            <a:avLst/>
          </a:prstGeom>
        </p:spPr>
        <p:txBody>
          <a:bodyPr wrap="square">
            <a:spAutoFit/>
          </a:bodyPr>
          <a:lstStyle/>
          <a:p>
            <a:pPr algn="just"/>
            <a:r>
              <a:rPr lang="en-US" dirty="0"/>
              <a:t> - 	</a:t>
            </a:r>
            <a:r>
              <a:rPr lang="en-US" sz="2800" dirty="0" err="1">
                <a:latin typeface="Times New Roman" pitchFamily="18" charset="0"/>
                <a:cs typeface="Times New Roman" pitchFamily="18" charset="0"/>
              </a:rPr>
              <a:t>tomorqa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yer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uchastkasidan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qat’iy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belgilangan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maqsadda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foydalanish</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tabiiy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obyekt</a:t>
            </a:r>
            <a:r>
              <a:rPr lang="en-US" sz="2800" dirty="0">
                <a:latin typeface="Times New Roman" pitchFamily="18" charset="0"/>
                <a:cs typeface="Times New Roman" pitchFamily="18" charset="0"/>
              </a:rPr>
              <a:t> b</a:t>
            </a:r>
            <a:r>
              <a:rPr lang="uz-Cyrl-UZ" sz="2800" dirty="0">
                <a:latin typeface="Times New Roman" pitchFamily="18" charset="0"/>
                <a:cs typeface="Times New Roman" pitchFamily="18" charset="0"/>
              </a:rPr>
              <a:t>o’</a:t>
            </a:r>
            <a:r>
              <a:rPr lang="en-US" sz="2800" dirty="0" err="1">
                <a:latin typeface="Times New Roman" pitchFamily="18" charset="0"/>
                <a:cs typeface="Times New Roman" pitchFamily="18" charset="0"/>
              </a:rPr>
              <a:t>lmish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yerga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zarar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yetkazmaslik</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 	</a:t>
            </a:r>
            <a:r>
              <a:rPr lang="en-US" sz="2800" dirty="0" err="1">
                <a:latin typeface="Times New Roman" pitchFamily="18" charset="0"/>
                <a:cs typeface="Times New Roman" pitchFamily="18" charset="0"/>
              </a:rPr>
              <a:t>tomorqa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yer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uchastkasini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asrash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unumdorligini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saqlash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oshirish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yuzasidan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sarf-xarajatlar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qilish</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yangi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berilgan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tomorqa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yer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uchastkasidan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yil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ichida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foydalanishga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kirishish</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agrotexnika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talablariga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belgilangan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rejim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saqlash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vazifasi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servitutlarga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rioya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etish</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dehqon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xo’jaligining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majburiyatlari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qarzlari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bo’yicha</a:t>
            </a:r>
            <a:r>
              <a:rPr lang="en-US" sz="2800" dirty="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to’la</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javobgar</a:t>
            </a:r>
            <a:r>
              <a:rPr lang="en-US" sz="2800" dirty="0">
                <a:latin typeface="Times New Roman" pitchFamily="18" charset="0"/>
                <a:cs typeface="Times New Roman" pitchFamily="18" charset="0"/>
              </a:rPr>
              <a:t> b</a:t>
            </a:r>
            <a:r>
              <a:rPr lang="uz-Cyrl-UZ" sz="2800" dirty="0">
                <a:latin typeface="Times New Roman" pitchFamily="18" charset="0"/>
                <a:cs typeface="Times New Roman" pitchFamily="18" charset="0"/>
              </a:rPr>
              <a:t>o’</a:t>
            </a:r>
            <a:r>
              <a:rPr lang="en-US" sz="2800" dirty="0" err="1">
                <a:latin typeface="Times New Roman" pitchFamily="18" charset="0"/>
                <a:cs typeface="Times New Roman" pitchFamily="18" charset="0"/>
              </a:rPr>
              <a:t>lish</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xo’jalik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a’zolari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uchun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xavfsiz</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mehnat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sharoitini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ta’mishlash</a:t>
            </a:r>
            <a:r>
              <a:rPr lang="en-US" sz="2800"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just"/>
            <a:r>
              <a:rPr lang="en-US" sz="2800" dirty="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15382778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8892480" cy="764705"/>
          </a:xfrm>
        </p:spPr>
        <p:txBody>
          <a:bodyPr>
            <a:noAutofit/>
          </a:bodyPr>
          <a:lstStyle/>
          <a:p>
            <a:pPr algn="ct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smtClean="0">
                <a:solidFill>
                  <a:srgbClr val="FFFF00"/>
                </a:solidFill>
                <a:latin typeface="Times New Roman" pitchFamily="18" charset="0"/>
                <a:cs typeface="Times New Roman" pitchFamily="18" charset="0"/>
              </a:rPr>
              <a:t>Dehqon </a:t>
            </a:r>
            <a:r>
              <a:rPr lang="uz-Cyrl-UZ" sz="2400" b="1" dirty="0">
                <a:solidFill>
                  <a:srgbClr val="FFFF00"/>
                </a:solidFill>
                <a:latin typeface="Times New Roman" pitchFamily="18" charset="0"/>
                <a:cs typeface="Times New Roman" pitchFamily="18" charset="0"/>
              </a:rPr>
              <a:t>xo’jaliklari faoliyatining asosiy ko’rsatkichlari</a:t>
            </a:r>
            <a:r>
              <a:rPr lang="ru-RU" sz="2400" dirty="0">
                <a:solidFill>
                  <a:srgbClr val="FFFF00"/>
                </a:solidFill>
                <a:latin typeface="Times New Roman" pitchFamily="18" charset="0"/>
                <a:cs typeface="Times New Roman" pitchFamily="18" charset="0"/>
              </a:rPr>
              <a:t/>
            </a:r>
            <a:br>
              <a:rPr lang="ru-RU" sz="2400" dirty="0">
                <a:solidFill>
                  <a:srgbClr val="FFFF00"/>
                </a:solidFill>
                <a:latin typeface="Times New Roman" pitchFamily="18" charset="0"/>
                <a:cs typeface="Times New Roman" pitchFamily="18" charset="0"/>
              </a:rPr>
            </a:br>
            <a:endParaRPr lang="ru-RU" sz="2400" dirty="0">
              <a:solidFill>
                <a:srgbClr val="FFFF00"/>
              </a:solidFill>
              <a:latin typeface="Times New Roman" pitchFamily="18" charset="0"/>
              <a:cs typeface="Times New Roman"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674125961"/>
              </p:ext>
            </p:extLst>
          </p:nvPr>
        </p:nvGraphicFramePr>
        <p:xfrm>
          <a:off x="0" y="548108"/>
          <a:ext cx="9143998" cy="6421646"/>
        </p:xfrm>
        <a:graphic>
          <a:graphicData uri="http://schemas.openxmlformats.org/drawingml/2006/table">
            <a:tbl>
              <a:tblPr>
                <a:tableStyleId>{5C22544A-7EE6-4342-B048-85BDC9FD1C3A}</a:tableStyleId>
              </a:tblPr>
              <a:tblGrid>
                <a:gridCol w="1698560"/>
                <a:gridCol w="631920"/>
                <a:gridCol w="756377"/>
                <a:gridCol w="756377"/>
                <a:gridCol w="757252"/>
                <a:gridCol w="757252"/>
                <a:gridCol w="757252"/>
                <a:gridCol w="757252"/>
                <a:gridCol w="757252"/>
                <a:gridCol w="757252"/>
                <a:gridCol w="757252"/>
              </a:tblGrid>
              <a:tr h="1300691">
                <a:tc>
                  <a:txBody>
                    <a:bodyPr/>
                    <a:lstStyle/>
                    <a:p>
                      <a:pPr algn="ctr">
                        <a:spcAft>
                          <a:spcPts val="0"/>
                        </a:spcAft>
                      </a:pPr>
                      <a:r>
                        <a:rPr lang="uz-Cyrl-UZ" sz="1600" b="1" dirty="0">
                          <a:effectLst/>
                          <a:latin typeface="Times New Roman" pitchFamily="18" charset="0"/>
                          <a:cs typeface="Times New Roman" pitchFamily="18" charset="0"/>
                        </a:rPr>
                        <a:t>Ko’rsatkichlar </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err="1">
                          <a:effectLst/>
                          <a:latin typeface="Times New Roman" pitchFamily="18" charset="0"/>
                          <a:cs typeface="Times New Roman" pitchFamily="18" charset="0"/>
                        </a:rPr>
                        <a:t>O’lchovbirligi</a:t>
                      </a:r>
                      <a:endParaRPr lang="ru-RU" sz="1600" b="1" dirty="0">
                        <a:effectLst/>
                        <a:latin typeface="Times New Roman" pitchFamily="18" charset="0"/>
                        <a:cs typeface="Times New Roman" pitchFamily="18" charset="0"/>
                      </a:endParaRPr>
                    </a:p>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uz-Cyrl-UZ" sz="1600" b="1" dirty="0">
                          <a:effectLst/>
                          <a:latin typeface="Times New Roman" pitchFamily="18" charset="0"/>
                          <a:cs typeface="Times New Roman" pitchFamily="18" charset="0"/>
                        </a:rPr>
                        <a:t>2005y.</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2006</a:t>
                      </a:r>
                      <a:r>
                        <a:rPr lang="uz-Cyrl-UZ" sz="1600" b="1" dirty="0">
                          <a:effectLst/>
                          <a:latin typeface="Times New Roman" pitchFamily="18" charset="0"/>
                          <a:cs typeface="Times New Roman" pitchFamily="18" charset="0"/>
                        </a:rPr>
                        <a:t>y.</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2007</a:t>
                      </a:r>
                      <a:r>
                        <a:rPr lang="uz-Cyrl-UZ" sz="1600" b="1" dirty="0">
                          <a:effectLst/>
                          <a:latin typeface="Times New Roman" pitchFamily="18" charset="0"/>
                          <a:cs typeface="Times New Roman" pitchFamily="18" charset="0"/>
                        </a:rPr>
                        <a:t>y</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2008</a:t>
                      </a:r>
                      <a:r>
                        <a:rPr lang="uz-Cyrl-UZ" sz="1600" b="1" dirty="0">
                          <a:effectLst/>
                          <a:latin typeface="Times New Roman" pitchFamily="18" charset="0"/>
                          <a:cs typeface="Times New Roman" pitchFamily="18" charset="0"/>
                        </a:rPr>
                        <a:t>y</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2009</a:t>
                      </a:r>
                      <a:r>
                        <a:rPr lang="uz-Cyrl-UZ" sz="1600" b="1" dirty="0">
                          <a:effectLst/>
                          <a:latin typeface="Times New Roman" pitchFamily="18" charset="0"/>
                          <a:cs typeface="Times New Roman" pitchFamily="18" charset="0"/>
                        </a:rPr>
                        <a:t>y</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a:effectLst/>
                          <a:latin typeface="Times New Roman" pitchFamily="18" charset="0"/>
                          <a:cs typeface="Times New Roman" pitchFamily="18" charset="0"/>
                        </a:rPr>
                        <a:t>2010</a:t>
                      </a:r>
                      <a:r>
                        <a:rPr lang="uz-Cyrl-UZ" sz="1600" b="1">
                          <a:effectLst/>
                          <a:latin typeface="Times New Roman" pitchFamily="18" charset="0"/>
                          <a:cs typeface="Times New Roman" pitchFamily="18" charset="0"/>
                        </a:rPr>
                        <a:t>y</a:t>
                      </a:r>
                      <a:r>
                        <a:rPr lang="ru-RU" sz="1600" b="1">
                          <a:effectLst/>
                          <a:latin typeface="Times New Roman" pitchFamily="18" charset="0"/>
                          <a:cs typeface="Times New Roman" pitchFamily="18" charset="0"/>
                        </a:rPr>
                        <a:t>.</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2011</a:t>
                      </a:r>
                      <a:r>
                        <a:rPr lang="uz-Cyrl-UZ" sz="1600" b="1" dirty="0">
                          <a:effectLst/>
                          <a:latin typeface="Times New Roman" pitchFamily="18" charset="0"/>
                          <a:cs typeface="Times New Roman" pitchFamily="18" charset="0"/>
                        </a:rPr>
                        <a:t>y</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a:effectLst/>
                          <a:latin typeface="Times New Roman" pitchFamily="18" charset="0"/>
                          <a:cs typeface="Times New Roman" pitchFamily="18" charset="0"/>
                        </a:rPr>
                        <a:t>2012</a:t>
                      </a:r>
                      <a:r>
                        <a:rPr lang="uz-Cyrl-UZ" sz="1600" b="1">
                          <a:effectLst/>
                          <a:latin typeface="Times New Roman" pitchFamily="18" charset="0"/>
                          <a:cs typeface="Times New Roman" pitchFamily="18" charset="0"/>
                        </a:rPr>
                        <a:t>y</a:t>
                      </a:r>
                      <a:r>
                        <a:rPr lang="ru-RU" sz="1600" b="1">
                          <a:effectLst/>
                          <a:latin typeface="Times New Roman" pitchFamily="18" charset="0"/>
                          <a:cs typeface="Times New Roman" pitchFamily="18" charset="0"/>
                        </a:rPr>
                        <a:t>.</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a:effectLst/>
                          <a:latin typeface="Times New Roman" pitchFamily="18" charset="0"/>
                          <a:cs typeface="Times New Roman" pitchFamily="18" charset="0"/>
                        </a:rPr>
                        <a:t> </a:t>
                      </a:r>
                    </a:p>
                    <a:p>
                      <a:pPr algn="ctr">
                        <a:spcAft>
                          <a:spcPts val="0"/>
                        </a:spcAft>
                      </a:pPr>
                      <a:r>
                        <a:rPr lang="ru-RU" sz="1600" b="1">
                          <a:effectLst/>
                          <a:latin typeface="Times New Roman" pitchFamily="18" charset="0"/>
                          <a:cs typeface="Times New Roman" pitchFamily="18" charset="0"/>
                        </a:rPr>
                        <a:t>2013y</a:t>
                      </a:r>
                    </a:p>
                    <a:p>
                      <a:pPr algn="ctr">
                        <a:spcAft>
                          <a:spcPts val="0"/>
                        </a:spcAft>
                      </a:pPr>
                      <a:r>
                        <a:rPr lang="ru-RU" sz="1600" b="1">
                          <a:effectLst/>
                          <a:latin typeface="Times New Roman" pitchFamily="18" charset="0"/>
                          <a:cs typeface="Times New Roman" pitchFamily="18" charset="0"/>
                        </a:rPr>
                        <a:t> </a:t>
                      </a:r>
                      <a:endParaRPr lang="ru-RU" sz="1600" b="1">
                        <a:effectLst/>
                        <a:latin typeface="Times New Roman" pitchFamily="18" charset="0"/>
                        <a:ea typeface="Times New Roman"/>
                        <a:cs typeface="Times New Roman" pitchFamily="18" charset="0"/>
                      </a:endParaRPr>
                    </a:p>
                  </a:txBody>
                  <a:tcPr marL="62917" marR="62917" marT="0" marB="0" anchor="ctr"/>
                </a:tc>
              </a:tr>
              <a:tr h="1315671">
                <a:tc>
                  <a:txBody>
                    <a:bodyPr/>
                    <a:lstStyle/>
                    <a:p>
                      <a:pPr algn="l">
                        <a:spcAft>
                          <a:spcPts val="0"/>
                        </a:spcAft>
                      </a:pPr>
                      <a:r>
                        <a:rPr lang="uz-Cyrl-UZ" sz="1600" b="1" dirty="0">
                          <a:effectLst/>
                          <a:latin typeface="Times New Roman" pitchFamily="18" charset="0"/>
                          <a:cs typeface="Times New Roman" pitchFamily="18" charset="0"/>
                        </a:rPr>
                        <a:t>Yalpi qishloq xo’jaligi mahsulotida dehqon xo’jaliklarining ulushi</a:t>
                      </a:r>
                      <a:endParaRPr lang="ru-RU" sz="1600" b="1" dirty="0">
                        <a:effectLst/>
                        <a:latin typeface="Times New Roman" pitchFamily="18" charset="0"/>
                        <a:ea typeface="Times New Roman"/>
                        <a:cs typeface="Times New Roman" pitchFamily="18" charset="0"/>
                      </a:endParaRPr>
                    </a:p>
                  </a:txBody>
                  <a:tcPr marL="62917" marR="62917" marT="0" marB="0"/>
                </a:tc>
                <a:tc>
                  <a:txBody>
                    <a:bodyPr/>
                    <a:lstStyle/>
                    <a:p>
                      <a:pPr algn="ctr">
                        <a:spcAft>
                          <a:spcPts val="0"/>
                        </a:spcAft>
                      </a:pPr>
                      <a:r>
                        <a:rPr lang="uz-Cyrl-UZ"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61,7</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62,3</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64,1</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65,1</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a:effectLst/>
                          <a:latin typeface="Times New Roman" pitchFamily="18" charset="0"/>
                          <a:cs typeface="Times New Roman" pitchFamily="18" charset="0"/>
                        </a:rPr>
                        <a:t>63,3</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62,9</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a:effectLst/>
                          <a:latin typeface="Times New Roman" pitchFamily="18" charset="0"/>
                          <a:cs typeface="Times New Roman" pitchFamily="18" charset="0"/>
                        </a:rPr>
                        <a:t>63,7</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63,5</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64,0</a:t>
                      </a:r>
                      <a:endParaRPr lang="ru-RU" sz="1600" b="1" dirty="0">
                        <a:effectLst/>
                        <a:latin typeface="Times New Roman" pitchFamily="18" charset="0"/>
                        <a:ea typeface="Times New Roman"/>
                        <a:cs typeface="Times New Roman" pitchFamily="18" charset="0"/>
                      </a:endParaRPr>
                    </a:p>
                  </a:txBody>
                  <a:tcPr marL="62917" marR="62917" marT="0" marB="0" anchor="ctr"/>
                </a:tc>
              </a:tr>
              <a:tr h="1951035">
                <a:tc>
                  <a:txBody>
                    <a:bodyPr/>
                    <a:lstStyle/>
                    <a:p>
                      <a:pPr algn="l">
                        <a:spcAft>
                          <a:spcPts val="0"/>
                        </a:spcAft>
                      </a:pPr>
                      <a:r>
                        <a:rPr lang="uz-Cyrl-UZ" sz="1600" b="1" dirty="0">
                          <a:effectLst/>
                          <a:latin typeface="Times New Roman" pitchFamily="18" charset="0"/>
                          <a:cs typeface="Times New Roman" pitchFamily="18" charset="0"/>
                        </a:rPr>
                        <a:t>Jami yetishtirilgan dehqonchilik</a:t>
                      </a:r>
                      <a:endParaRPr lang="ru-RU" sz="1600" b="1" dirty="0">
                        <a:effectLst/>
                        <a:latin typeface="Times New Roman" pitchFamily="18" charset="0"/>
                        <a:cs typeface="Times New Roman" pitchFamily="18" charset="0"/>
                      </a:endParaRPr>
                    </a:p>
                    <a:p>
                      <a:pPr algn="l">
                        <a:spcAft>
                          <a:spcPts val="0"/>
                        </a:spcAft>
                      </a:pPr>
                      <a:r>
                        <a:rPr lang="uz-Cyrl-UZ" sz="1600" b="1" dirty="0">
                          <a:effectLst/>
                          <a:latin typeface="Times New Roman" pitchFamily="18" charset="0"/>
                          <a:cs typeface="Times New Roman" pitchFamily="18" charset="0"/>
                        </a:rPr>
                        <a:t>mahsulotlarida dehqon xo’jaliklarining ulushi</a:t>
                      </a:r>
                      <a:endParaRPr lang="ru-RU" sz="1600" b="1" dirty="0">
                        <a:effectLst/>
                        <a:latin typeface="Times New Roman" pitchFamily="18" charset="0"/>
                        <a:ea typeface="Times New Roman"/>
                        <a:cs typeface="Times New Roman" pitchFamily="18" charset="0"/>
                      </a:endParaRPr>
                    </a:p>
                  </a:txBody>
                  <a:tcPr marL="62917" marR="62917" marT="0" marB="0"/>
                </a:tc>
                <a:tc>
                  <a:txBody>
                    <a:bodyPr/>
                    <a:lstStyle/>
                    <a:p>
                      <a:pPr algn="ctr">
                        <a:spcAft>
                          <a:spcPts val="0"/>
                        </a:spcAft>
                      </a:pPr>
                      <a:r>
                        <a:rPr lang="uz-Cyrl-UZ" sz="1600" b="1">
                          <a:effectLst/>
                          <a:latin typeface="Times New Roman" pitchFamily="18" charset="0"/>
                          <a:cs typeface="Times New Roman" pitchFamily="18" charset="0"/>
                        </a:rPr>
                        <a:t>%</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a:effectLst/>
                          <a:latin typeface="Times New Roman" pitchFamily="18" charset="0"/>
                          <a:cs typeface="Times New Roman" pitchFamily="18" charset="0"/>
                        </a:rPr>
                        <a:t>37.1</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dirty="0">
                          <a:effectLst/>
                          <a:latin typeface="Times New Roman" pitchFamily="18" charset="0"/>
                          <a:cs typeface="Times New Roman" pitchFamily="18" charset="0"/>
                        </a:rPr>
                        <a:t>38.5</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dirty="0">
                          <a:effectLst/>
                          <a:latin typeface="Times New Roman" pitchFamily="18" charset="0"/>
                          <a:cs typeface="Times New Roman" pitchFamily="18" charset="0"/>
                        </a:rPr>
                        <a:t>41.2</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dirty="0">
                          <a:effectLst/>
                          <a:latin typeface="Times New Roman" pitchFamily="18" charset="0"/>
                          <a:cs typeface="Times New Roman" pitchFamily="18" charset="0"/>
                        </a:rPr>
                        <a:t>44.3</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dirty="0">
                          <a:effectLst/>
                          <a:latin typeface="Times New Roman" pitchFamily="18" charset="0"/>
                          <a:cs typeface="Times New Roman" pitchFamily="18" charset="0"/>
                        </a:rPr>
                        <a:t>41.0</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dirty="0">
                          <a:effectLst/>
                          <a:latin typeface="Times New Roman" pitchFamily="18" charset="0"/>
                          <a:cs typeface="Times New Roman" pitchFamily="18" charset="0"/>
                        </a:rPr>
                        <a:t>42.6</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42,8</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a:effectLst/>
                          <a:latin typeface="Times New Roman" pitchFamily="18" charset="0"/>
                          <a:cs typeface="Times New Roman" pitchFamily="18" charset="0"/>
                        </a:rPr>
                        <a:t>42,9</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45,2</a:t>
                      </a:r>
                      <a:endParaRPr lang="ru-RU" sz="1600" b="1" dirty="0">
                        <a:effectLst/>
                        <a:latin typeface="Times New Roman" pitchFamily="18" charset="0"/>
                        <a:ea typeface="Times New Roman"/>
                        <a:cs typeface="Times New Roman" pitchFamily="18" charset="0"/>
                      </a:endParaRPr>
                    </a:p>
                  </a:txBody>
                  <a:tcPr marL="62917" marR="62917" marT="0" marB="0" anchor="ctr"/>
                </a:tc>
              </a:tr>
              <a:tr h="1625863">
                <a:tc>
                  <a:txBody>
                    <a:bodyPr/>
                    <a:lstStyle/>
                    <a:p>
                      <a:pPr algn="just">
                        <a:spcAft>
                          <a:spcPts val="0"/>
                        </a:spcAft>
                      </a:pPr>
                      <a:r>
                        <a:rPr lang="uz-Cyrl-UZ" sz="1600" b="1" dirty="0">
                          <a:effectLst/>
                          <a:latin typeface="Times New Roman" pitchFamily="18" charset="0"/>
                          <a:cs typeface="Times New Roman" pitchFamily="18" charset="0"/>
                        </a:rPr>
                        <a:t>Jami yetishtirilgan chorvachilik mahsulotlarida dehqon xo’jaliklarining ulush</a:t>
                      </a:r>
                      <a:endParaRPr lang="ru-RU" sz="1600" b="1" dirty="0">
                        <a:effectLst/>
                        <a:latin typeface="Times New Roman" pitchFamily="18" charset="0"/>
                        <a:ea typeface="Times New Roman"/>
                        <a:cs typeface="Times New Roman" pitchFamily="18" charset="0"/>
                      </a:endParaRPr>
                    </a:p>
                  </a:txBody>
                  <a:tcPr marL="62917" marR="62917" marT="0" marB="0"/>
                </a:tc>
                <a:tc>
                  <a:txBody>
                    <a:bodyPr/>
                    <a:lstStyle/>
                    <a:p>
                      <a:pPr algn="ctr">
                        <a:spcAft>
                          <a:spcPts val="0"/>
                        </a:spcAft>
                      </a:pPr>
                      <a:endParaRPr lang="ru-RU" sz="1600" b="0"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a:effectLst/>
                          <a:latin typeface="Times New Roman" pitchFamily="18" charset="0"/>
                          <a:cs typeface="Times New Roman" pitchFamily="18" charset="0"/>
                        </a:rPr>
                        <a:t>92.6</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a:effectLst/>
                          <a:latin typeface="Times New Roman" pitchFamily="18" charset="0"/>
                          <a:cs typeface="Times New Roman" pitchFamily="18" charset="0"/>
                        </a:rPr>
                        <a:t>92.5</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a:effectLst/>
                          <a:latin typeface="Times New Roman" pitchFamily="18" charset="0"/>
                          <a:cs typeface="Times New Roman" pitchFamily="18" charset="0"/>
                        </a:rPr>
                        <a:t>92.6</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dirty="0">
                          <a:effectLst/>
                          <a:latin typeface="Times New Roman" pitchFamily="18" charset="0"/>
                          <a:cs typeface="Times New Roman" pitchFamily="18" charset="0"/>
                        </a:rPr>
                        <a:t>92.4</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dirty="0">
                          <a:effectLst/>
                          <a:latin typeface="Times New Roman" pitchFamily="18" charset="0"/>
                          <a:cs typeface="Times New Roman" pitchFamily="18" charset="0"/>
                        </a:rPr>
                        <a:t>92.9</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en-US" sz="1600" b="1" dirty="0">
                          <a:effectLst/>
                          <a:latin typeface="Times New Roman" pitchFamily="18" charset="0"/>
                          <a:cs typeface="Times New Roman" pitchFamily="18" charset="0"/>
                        </a:rPr>
                        <a:t>92.7</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a:effectLst/>
                          <a:latin typeface="Times New Roman" pitchFamily="18" charset="0"/>
                          <a:cs typeface="Times New Roman" pitchFamily="18" charset="0"/>
                        </a:rPr>
                        <a:t>92,2</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92,1</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92,1</a:t>
                      </a:r>
                      <a:endParaRPr lang="ru-RU" sz="1600" b="1" dirty="0">
                        <a:effectLst/>
                        <a:latin typeface="Times New Roman" pitchFamily="18" charset="0"/>
                        <a:ea typeface="Times New Roman"/>
                        <a:cs typeface="Times New Roman" pitchFamily="18" charset="0"/>
                      </a:endParaRPr>
                    </a:p>
                  </a:txBody>
                  <a:tcPr marL="62917" marR="62917" marT="0" marB="0" anchor="ctr"/>
                </a:tc>
              </a:tr>
            </a:tbl>
          </a:graphicData>
        </a:graphic>
      </p:graphicFrame>
      <p:sp>
        <p:nvSpPr>
          <p:cNvPr id="4" name="Rectangle 1"/>
          <p:cNvSpPr>
            <a:spLocks noChangeArrowheads="1"/>
          </p:cNvSpPr>
          <p:nvPr/>
        </p:nvSpPr>
        <p:spPr bwMode="auto">
          <a:xfrm>
            <a:off x="914400" y="30718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476500" algn="r"/>
                <a:tab pos="2970213" algn="ctr"/>
                <a:tab pos="3810000" algn="l"/>
                <a:tab pos="5940425" algn="r"/>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5531471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8892480" cy="764705"/>
          </a:xfrm>
        </p:spPr>
        <p:txBody>
          <a:bodyPr>
            <a:noAutofit/>
          </a:bodyPr>
          <a:lstStyle/>
          <a:p>
            <a:pPr algn="ct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a:latin typeface="Times New Roman" pitchFamily="18" charset="0"/>
                <a:cs typeface="Times New Roman" pitchFamily="18" charset="0"/>
              </a:rPr>
              <a:t/>
            </a:r>
            <a:br>
              <a:rPr lang="uz-Cyrl-UZ" sz="2400" b="1" dirty="0">
                <a:latin typeface="Times New Roman" pitchFamily="18" charset="0"/>
                <a:cs typeface="Times New Roman" pitchFamily="18" charset="0"/>
              </a:rPr>
            </a:br>
            <a:r>
              <a:rPr lang="uz-Cyrl-UZ" sz="2400" b="1" dirty="0" smtClean="0">
                <a:latin typeface="Times New Roman" pitchFamily="18" charset="0"/>
                <a:cs typeface="Times New Roman" pitchFamily="18" charset="0"/>
              </a:rPr>
              <a:t/>
            </a:r>
            <a:br>
              <a:rPr lang="uz-Cyrl-UZ" sz="2400" b="1" dirty="0" smtClean="0">
                <a:latin typeface="Times New Roman" pitchFamily="18" charset="0"/>
                <a:cs typeface="Times New Roman" pitchFamily="18" charset="0"/>
              </a:rPr>
            </a:br>
            <a:r>
              <a:rPr lang="uz-Cyrl-UZ" sz="2400" b="1" dirty="0" smtClean="0">
                <a:solidFill>
                  <a:srgbClr val="FFFF00"/>
                </a:solidFill>
                <a:latin typeface="Times New Roman" pitchFamily="18" charset="0"/>
                <a:cs typeface="Times New Roman" pitchFamily="18" charset="0"/>
              </a:rPr>
              <a:t>Dehqon </a:t>
            </a:r>
            <a:r>
              <a:rPr lang="uz-Cyrl-UZ" sz="2400" b="1" dirty="0">
                <a:solidFill>
                  <a:srgbClr val="FFFF00"/>
                </a:solidFill>
                <a:latin typeface="Times New Roman" pitchFamily="18" charset="0"/>
                <a:cs typeface="Times New Roman" pitchFamily="18" charset="0"/>
              </a:rPr>
              <a:t>xo’jaliklari faoliyatining asosiy ko’rsatkichlari</a:t>
            </a:r>
            <a:r>
              <a:rPr lang="ru-RU" sz="2400" dirty="0">
                <a:solidFill>
                  <a:srgbClr val="FFFF00"/>
                </a:solidFill>
                <a:latin typeface="Times New Roman" pitchFamily="18" charset="0"/>
                <a:cs typeface="Times New Roman" pitchFamily="18" charset="0"/>
              </a:rPr>
              <a:t/>
            </a:r>
            <a:br>
              <a:rPr lang="ru-RU" sz="2400" dirty="0">
                <a:solidFill>
                  <a:srgbClr val="FFFF00"/>
                </a:solidFill>
                <a:latin typeface="Times New Roman" pitchFamily="18" charset="0"/>
                <a:cs typeface="Times New Roman" pitchFamily="18" charset="0"/>
              </a:rPr>
            </a:br>
            <a:endParaRPr lang="ru-RU" sz="2400" dirty="0">
              <a:solidFill>
                <a:srgbClr val="FFFF00"/>
              </a:solidFill>
              <a:latin typeface="Times New Roman" pitchFamily="18" charset="0"/>
              <a:cs typeface="Times New Roman"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4191555760"/>
              </p:ext>
            </p:extLst>
          </p:nvPr>
        </p:nvGraphicFramePr>
        <p:xfrm>
          <a:off x="0" y="548108"/>
          <a:ext cx="9143998" cy="6406386"/>
        </p:xfrm>
        <a:graphic>
          <a:graphicData uri="http://schemas.openxmlformats.org/drawingml/2006/table">
            <a:tbl>
              <a:tblPr>
                <a:tableStyleId>{5C22544A-7EE6-4342-B048-85BDC9FD1C3A}</a:tableStyleId>
              </a:tblPr>
              <a:tblGrid>
                <a:gridCol w="1698560"/>
                <a:gridCol w="631920"/>
                <a:gridCol w="756377"/>
                <a:gridCol w="756377"/>
                <a:gridCol w="757252"/>
                <a:gridCol w="757252"/>
                <a:gridCol w="757252"/>
                <a:gridCol w="757252"/>
                <a:gridCol w="757252"/>
                <a:gridCol w="757252"/>
                <a:gridCol w="757252"/>
              </a:tblGrid>
              <a:tr h="1544543">
                <a:tc>
                  <a:txBody>
                    <a:bodyPr/>
                    <a:lstStyle/>
                    <a:p>
                      <a:pPr algn="ctr">
                        <a:spcAft>
                          <a:spcPts val="0"/>
                        </a:spcAft>
                      </a:pPr>
                      <a:r>
                        <a:rPr lang="uz-Cyrl-UZ" sz="1600" b="1" dirty="0">
                          <a:effectLst/>
                          <a:latin typeface="Times New Roman" pitchFamily="18" charset="0"/>
                          <a:cs typeface="Times New Roman" pitchFamily="18" charset="0"/>
                        </a:rPr>
                        <a:t>Ko’rsatkichlar </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err="1">
                          <a:effectLst/>
                          <a:latin typeface="Times New Roman" pitchFamily="18" charset="0"/>
                          <a:cs typeface="Times New Roman" pitchFamily="18" charset="0"/>
                        </a:rPr>
                        <a:t>O’lchovbirligi</a:t>
                      </a:r>
                      <a:endParaRPr lang="ru-RU" sz="1600" b="1" dirty="0">
                        <a:effectLst/>
                        <a:latin typeface="Times New Roman" pitchFamily="18" charset="0"/>
                        <a:cs typeface="Times New Roman" pitchFamily="18" charset="0"/>
                      </a:endParaRPr>
                    </a:p>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uz-Cyrl-UZ" sz="1600" b="1" dirty="0">
                          <a:effectLst/>
                          <a:latin typeface="Times New Roman" pitchFamily="18" charset="0"/>
                          <a:cs typeface="Times New Roman" pitchFamily="18" charset="0"/>
                        </a:rPr>
                        <a:t>2005y.</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2006</a:t>
                      </a:r>
                      <a:r>
                        <a:rPr lang="uz-Cyrl-UZ" sz="1600" b="1" dirty="0">
                          <a:effectLst/>
                          <a:latin typeface="Times New Roman" pitchFamily="18" charset="0"/>
                          <a:cs typeface="Times New Roman" pitchFamily="18" charset="0"/>
                        </a:rPr>
                        <a:t>y.</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2007</a:t>
                      </a:r>
                      <a:r>
                        <a:rPr lang="uz-Cyrl-UZ" sz="1600" b="1" dirty="0">
                          <a:effectLst/>
                          <a:latin typeface="Times New Roman" pitchFamily="18" charset="0"/>
                          <a:cs typeface="Times New Roman" pitchFamily="18" charset="0"/>
                        </a:rPr>
                        <a:t>y</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2008</a:t>
                      </a:r>
                      <a:r>
                        <a:rPr lang="uz-Cyrl-UZ" sz="1600" b="1" dirty="0">
                          <a:effectLst/>
                          <a:latin typeface="Times New Roman" pitchFamily="18" charset="0"/>
                          <a:cs typeface="Times New Roman" pitchFamily="18" charset="0"/>
                        </a:rPr>
                        <a:t>y</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2009</a:t>
                      </a:r>
                      <a:r>
                        <a:rPr lang="uz-Cyrl-UZ" sz="1600" b="1" dirty="0">
                          <a:effectLst/>
                          <a:latin typeface="Times New Roman" pitchFamily="18" charset="0"/>
                          <a:cs typeface="Times New Roman" pitchFamily="18" charset="0"/>
                        </a:rPr>
                        <a:t>y</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2010</a:t>
                      </a:r>
                      <a:r>
                        <a:rPr lang="uz-Cyrl-UZ" sz="1600" b="1" dirty="0">
                          <a:effectLst/>
                          <a:latin typeface="Times New Roman" pitchFamily="18" charset="0"/>
                          <a:cs typeface="Times New Roman" pitchFamily="18" charset="0"/>
                        </a:rPr>
                        <a:t>y</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2011</a:t>
                      </a:r>
                      <a:r>
                        <a:rPr lang="uz-Cyrl-UZ" sz="1600" b="1" dirty="0">
                          <a:effectLst/>
                          <a:latin typeface="Times New Roman" pitchFamily="18" charset="0"/>
                          <a:cs typeface="Times New Roman" pitchFamily="18" charset="0"/>
                        </a:rPr>
                        <a:t>y</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2012</a:t>
                      </a:r>
                      <a:r>
                        <a:rPr lang="uz-Cyrl-UZ" sz="1600" b="1" dirty="0">
                          <a:effectLst/>
                          <a:latin typeface="Times New Roman" pitchFamily="18" charset="0"/>
                          <a:cs typeface="Times New Roman" pitchFamily="18" charset="0"/>
                        </a:rPr>
                        <a:t>y</a:t>
                      </a:r>
                      <a:r>
                        <a:rPr lang="ru-RU" sz="1600" b="1" dirty="0">
                          <a:effectLst/>
                          <a:latin typeface="Times New Roman" pitchFamily="18" charset="0"/>
                          <a:cs typeface="Times New Roman" pitchFamily="18" charset="0"/>
                        </a:rPr>
                        <a:t>.</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 </a:t>
                      </a:r>
                    </a:p>
                    <a:p>
                      <a:pPr algn="ctr">
                        <a:spcAft>
                          <a:spcPts val="0"/>
                        </a:spcAft>
                      </a:pPr>
                      <a:r>
                        <a:rPr lang="ru-RU" sz="1600" b="1" dirty="0">
                          <a:effectLst/>
                          <a:latin typeface="Times New Roman" pitchFamily="18" charset="0"/>
                          <a:cs typeface="Times New Roman" pitchFamily="18" charset="0"/>
                        </a:rPr>
                        <a:t>2013y</a:t>
                      </a:r>
                    </a:p>
                    <a:p>
                      <a:pPr algn="ctr">
                        <a:spcAft>
                          <a:spcPts val="0"/>
                        </a:spcAft>
                      </a:pPr>
                      <a:r>
                        <a:rPr lang="ru-RU" sz="1600" b="1" dirty="0">
                          <a:effectLst/>
                          <a:latin typeface="Times New Roman" pitchFamily="18" charset="0"/>
                          <a:cs typeface="Times New Roman" pitchFamily="18" charset="0"/>
                        </a:rPr>
                        <a:t> </a:t>
                      </a:r>
                      <a:endParaRPr lang="ru-RU" sz="1600" b="1" dirty="0">
                        <a:effectLst/>
                        <a:latin typeface="Times New Roman" pitchFamily="18" charset="0"/>
                        <a:ea typeface="Times New Roman"/>
                        <a:cs typeface="Times New Roman" pitchFamily="18" charset="0"/>
                      </a:endParaRPr>
                    </a:p>
                  </a:txBody>
                  <a:tcPr marL="62917" marR="62917" marT="0" marB="0" anchor="ctr"/>
                </a:tc>
              </a:tr>
              <a:tr h="1480365">
                <a:tc>
                  <a:txBody>
                    <a:bodyPr/>
                    <a:lstStyle/>
                    <a:p>
                      <a:pPr algn="l">
                        <a:spcAft>
                          <a:spcPts val="0"/>
                        </a:spcAft>
                      </a:pPr>
                      <a:r>
                        <a:rPr lang="uz-Cyrl-UZ" sz="1600" b="1" dirty="0">
                          <a:effectLst/>
                          <a:latin typeface="Times New Roman" pitchFamily="18" charset="0"/>
                          <a:cs typeface="Times New Roman" pitchFamily="18" charset="0"/>
                        </a:rPr>
                        <a:t>Dexqon xo’jaliklarining soni</a:t>
                      </a:r>
                      <a:endParaRPr lang="ru-RU" sz="1600" b="1" dirty="0">
                        <a:effectLst/>
                        <a:latin typeface="Times New Roman" pitchFamily="18" charset="0"/>
                        <a:ea typeface="Times New Roman"/>
                        <a:cs typeface="Times New Roman" pitchFamily="18" charset="0"/>
                      </a:endParaRPr>
                    </a:p>
                  </a:txBody>
                  <a:tcPr marL="62917" marR="62917" marT="0" marB="0"/>
                </a:tc>
                <a:tc>
                  <a:txBody>
                    <a:bodyPr/>
                    <a:lstStyle/>
                    <a:p>
                      <a:pPr algn="ctr">
                        <a:spcAft>
                          <a:spcPts val="0"/>
                        </a:spcAft>
                      </a:pPr>
                      <a:r>
                        <a:rPr lang="uz-Cyrl-UZ" sz="1400" b="1">
                          <a:effectLst/>
                          <a:latin typeface="Times New Roman" pitchFamily="18" charset="0"/>
                          <a:cs typeface="Times New Roman" pitchFamily="18" charset="0"/>
                        </a:rPr>
                        <a:t>birlikda</a:t>
                      </a:r>
                      <a:endParaRPr lang="ru-RU" sz="14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400" b="1">
                          <a:effectLst/>
                          <a:latin typeface="Times New Roman" pitchFamily="18" charset="0"/>
                          <a:cs typeface="Times New Roman" pitchFamily="18" charset="0"/>
                        </a:rPr>
                        <a:t>4544420</a:t>
                      </a:r>
                      <a:endParaRPr lang="ru-RU" sz="14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400" b="1" dirty="0">
                          <a:effectLst/>
                          <a:latin typeface="Times New Roman" pitchFamily="18" charset="0"/>
                          <a:cs typeface="Times New Roman" pitchFamily="18" charset="0"/>
                        </a:rPr>
                        <a:t>4631675</a:t>
                      </a:r>
                      <a:endParaRPr lang="ru-RU" sz="14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400" b="1" dirty="0">
                          <a:effectLst/>
                          <a:latin typeface="Times New Roman" pitchFamily="18" charset="0"/>
                          <a:cs typeface="Times New Roman" pitchFamily="18" charset="0"/>
                        </a:rPr>
                        <a:t>4673210</a:t>
                      </a:r>
                      <a:endParaRPr lang="ru-RU" sz="14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400" b="1" dirty="0">
                          <a:effectLst/>
                          <a:latin typeface="Times New Roman" pitchFamily="18" charset="0"/>
                          <a:cs typeface="Times New Roman" pitchFamily="18" charset="0"/>
                        </a:rPr>
                        <a:t>4703433</a:t>
                      </a:r>
                      <a:endParaRPr lang="ru-RU" sz="14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400" b="1" dirty="0">
                          <a:effectLst/>
                          <a:latin typeface="Times New Roman" pitchFamily="18" charset="0"/>
                          <a:cs typeface="Times New Roman" pitchFamily="18" charset="0"/>
                        </a:rPr>
                        <a:t>4759174</a:t>
                      </a:r>
                      <a:endParaRPr lang="ru-RU" sz="14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400" b="1" dirty="0">
                          <a:effectLst/>
                          <a:latin typeface="Times New Roman" pitchFamily="18" charset="0"/>
                          <a:cs typeface="Times New Roman" pitchFamily="18" charset="0"/>
                        </a:rPr>
                        <a:t>4773013</a:t>
                      </a:r>
                      <a:endParaRPr lang="ru-RU" sz="14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400" b="1" dirty="0">
                          <a:effectLst/>
                          <a:latin typeface="Times New Roman" pitchFamily="18" charset="0"/>
                          <a:cs typeface="Times New Roman" pitchFamily="18" charset="0"/>
                        </a:rPr>
                        <a:t>4792717</a:t>
                      </a:r>
                      <a:endParaRPr lang="ru-RU" sz="14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400" b="1">
                          <a:effectLst/>
                          <a:latin typeface="Times New Roman" pitchFamily="18" charset="0"/>
                          <a:cs typeface="Times New Roman" pitchFamily="18" charset="0"/>
                        </a:rPr>
                        <a:t>4716292</a:t>
                      </a:r>
                      <a:endParaRPr lang="ru-RU" sz="14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400" b="1" dirty="0" smtClean="0">
                          <a:effectLst/>
                          <a:latin typeface="Times New Roman" pitchFamily="18" charset="0"/>
                          <a:cs typeface="Times New Roman" pitchFamily="18" charset="0"/>
                        </a:rPr>
                        <a:t>4681378</a:t>
                      </a:r>
                      <a:endParaRPr lang="ru-RU" sz="1400" b="1" dirty="0">
                        <a:effectLst/>
                        <a:latin typeface="Times New Roman" pitchFamily="18" charset="0"/>
                        <a:ea typeface="Times New Roman"/>
                        <a:cs typeface="Times New Roman" pitchFamily="18" charset="0"/>
                      </a:endParaRPr>
                    </a:p>
                  </a:txBody>
                  <a:tcPr marL="62917" marR="62917" marT="0" marB="0" anchor="ctr"/>
                </a:tc>
              </a:tr>
              <a:tr h="1259427">
                <a:tc>
                  <a:txBody>
                    <a:bodyPr/>
                    <a:lstStyle/>
                    <a:p>
                      <a:pPr algn="l">
                        <a:spcAft>
                          <a:spcPts val="0"/>
                        </a:spcAft>
                      </a:pPr>
                      <a:r>
                        <a:rPr lang="uz-Cyrl-UZ" sz="1600" b="1" dirty="0">
                          <a:effectLst/>
                          <a:latin typeface="Times New Roman" pitchFamily="18" charset="0"/>
                          <a:cs typeface="Times New Roman" pitchFamily="18" charset="0"/>
                        </a:rPr>
                        <a:t>Dexqon xo’jaliklari</a:t>
                      </a:r>
                      <a:r>
                        <a:rPr lang="en-US" sz="1600" b="1" dirty="0" err="1">
                          <a:effectLst/>
                          <a:latin typeface="Times New Roman" pitchFamily="18" charset="0"/>
                          <a:cs typeface="Times New Roman" pitchFamily="18" charset="0"/>
                        </a:rPr>
                        <a:t>ga</a:t>
                      </a:r>
                      <a:r>
                        <a:rPr lang="en-US" sz="1600" b="1" dirty="0">
                          <a:effectLst/>
                          <a:latin typeface="Times New Roman" pitchFamily="18" charset="0"/>
                          <a:cs typeface="Times New Roman" pitchFamily="18" charset="0"/>
                        </a:rPr>
                        <a:t> </a:t>
                      </a:r>
                      <a:r>
                        <a:rPr lang="en-US" sz="1600" b="1" dirty="0" err="1">
                          <a:effectLst/>
                          <a:latin typeface="Times New Roman" pitchFamily="18" charset="0"/>
                          <a:cs typeface="Times New Roman" pitchFamily="18" charset="0"/>
                        </a:rPr>
                        <a:t>biriktirilgan</a:t>
                      </a:r>
                      <a:r>
                        <a:rPr lang="uz-Cyrl-UZ" sz="1600" b="1" dirty="0">
                          <a:effectLst/>
                          <a:latin typeface="Times New Roman" pitchFamily="18" charset="0"/>
                          <a:cs typeface="Times New Roman" pitchFamily="18" charset="0"/>
                        </a:rPr>
                        <a:t> ekin </a:t>
                      </a:r>
                      <a:r>
                        <a:rPr lang="en-US" sz="1600" b="1" dirty="0" err="1">
                          <a:effectLst/>
                          <a:latin typeface="Times New Roman" pitchFamily="18" charset="0"/>
                          <a:cs typeface="Times New Roman" pitchFamily="18" charset="0"/>
                        </a:rPr>
                        <a:t>maydoni</a:t>
                      </a:r>
                      <a:endParaRPr lang="ru-RU" sz="1600" b="1" dirty="0">
                        <a:effectLst/>
                        <a:latin typeface="Times New Roman" pitchFamily="18" charset="0"/>
                        <a:ea typeface="Times New Roman"/>
                        <a:cs typeface="Times New Roman" pitchFamily="18" charset="0"/>
                      </a:endParaRPr>
                    </a:p>
                  </a:txBody>
                  <a:tcPr marL="62917" marR="62917" marT="0" marB="0"/>
                </a:tc>
                <a:tc>
                  <a:txBody>
                    <a:bodyPr/>
                    <a:lstStyle/>
                    <a:p>
                      <a:pPr algn="ctr">
                        <a:spcAft>
                          <a:spcPts val="0"/>
                        </a:spcAft>
                      </a:pPr>
                      <a:r>
                        <a:rPr lang="uz-Cyrl-UZ" sz="1400" b="1">
                          <a:effectLst/>
                          <a:latin typeface="Times New Roman" pitchFamily="18" charset="0"/>
                          <a:cs typeface="Times New Roman" pitchFamily="18" charset="0"/>
                        </a:rPr>
                        <a:t>ming </a:t>
                      </a:r>
                      <a:r>
                        <a:rPr lang="ru-RU" sz="1400" b="1">
                          <a:effectLst/>
                          <a:latin typeface="Times New Roman" pitchFamily="18" charset="0"/>
                          <a:cs typeface="Times New Roman" pitchFamily="18" charset="0"/>
                        </a:rPr>
                        <a:t>ga</a:t>
                      </a:r>
                      <a:endParaRPr lang="ru-RU" sz="14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441,9</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454,8</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458,0</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466,7</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472,8</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a:effectLst/>
                          <a:latin typeface="Times New Roman" pitchFamily="18" charset="0"/>
                          <a:cs typeface="Times New Roman" pitchFamily="18" charset="0"/>
                        </a:rPr>
                        <a:t>471,0</a:t>
                      </a:r>
                      <a:endParaRPr lang="ru-RU" sz="1600" b="1">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462,4</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467,7</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470,4</a:t>
                      </a:r>
                      <a:endParaRPr lang="ru-RU" sz="1600" b="1" dirty="0">
                        <a:effectLst/>
                        <a:latin typeface="Times New Roman" pitchFamily="18" charset="0"/>
                        <a:ea typeface="Times New Roman"/>
                        <a:cs typeface="Times New Roman" pitchFamily="18" charset="0"/>
                      </a:endParaRPr>
                    </a:p>
                  </a:txBody>
                  <a:tcPr marL="62917" marR="62917" marT="0" marB="0" anchor="ctr"/>
                </a:tc>
              </a:tr>
              <a:tr h="2122051">
                <a:tc>
                  <a:txBody>
                    <a:bodyPr/>
                    <a:lstStyle/>
                    <a:p>
                      <a:pPr algn="l">
                        <a:spcAft>
                          <a:spcPts val="0"/>
                        </a:spcAft>
                      </a:pPr>
                      <a:r>
                        <a:rPr lang="uz-Cyrl-UZ" sz="1600" b="1" dirty="0">
                          <a:effectLst/>
                          <a:latin typeface="Times New Roman" pitchFamily="18" charset="0"/>
                          <a:cs typeface="Times New Roman" pitchFamily="18" charset="0"/>
                        </a:rPr>
                        <a:t>Dexqon xo’jaliklari ekin maydonining jami ekin maydonidagi ulushi</a:t>
                      </a:r>
                      <a:endParaRPr lang="ru-RU" sz="1600" b="1" dirty="0">
                        <a:effectLst/>
                        <a:latin typeface="Times New Roman" pitchFamily="18" charset="0"/>
                        <a:ea typeface="Times New Roman"/>
                        <a:cs typeface="Times New Roman" pitchFamily="18" charset="0"/>
                      </a:endParaRPr>
                    </a:p>
                  </a:txBody>
                  <a:tcPr marL="62917" marR="62917" marT="0" marB="0"/>
                </a:tc>
                <a:tc>
                  <a:txBody>
                    <a:bodyPr/>
                    <a:lstStyle/>
                    <a:p>
                      <a:pPr algn="ctr">
                        <a:spcAft>
                          <a:spcPts val="0"/>
                        </a:spcAft>
                      </a:pPr>
                      <a:r>
                        <a:rPr lang="ru-RU" sz="1400" b="1" dirty="0">
                          <a:effectLst/>
                          <a:latin typeface="Times New Roman" pitchFamily="18" charset="0"/>
                          <a:cs typeface="Times New Roman" pitchFamily="18" charset="0"/>
                        </a:rPr>
                        <a:t>%</a:t>
                      </a:r>
                      <a:endParaRPr lang="ru-RU" sz="14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12,1</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12,5</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12,9</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12,9</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13,1</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12,7</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12,8</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12,9</a:t>
                      </a:r>
                      <a:endParaRPr lang="ru-RU" sz="1600" b="1" dirty="0">
                        <a:effectLst/>
                        <a:latin typeface="Times New Roman" pitchFamily="18" charset="0"/>
                        <a:ea typeface="Times New Roman"/>
                        <a:cs typeface="Times New Roman" pitchFamily="18" charset="0"/>
                      </a:endParaRPr>
                    </a:p>
                  </a:txBody>
                  <a:tcPr marL="62917" marR="62917" marT="0" marB="0" anchor="ctr"/>
                </a:tc>
                <a:tc>
                  <a:txBody>
                    <a:bodyPr/>
                    <a:lstStyle/>
                    <a:p>
                      <a:pPr algn="ctr">
                        <a:spcAft>
                          <a:spcPts val="0"/>
                        </a:spcAft>
                      </a:pPr>
                      <a:r>
                        <a:rPr lang="ru-RU" sz="1600" b="1" dirty="0">
                          <a:effectLst/>
                          <a:latin typeface="Times New Roman" pitchFamily="18" charset="0"/>
                          <a:cs typeface="Times New Roman" pitchFamily="18" charset="0"/>
                        </a:rPr>
                        <a:t>12,9</a:t>
                      </a:r>
                      <a:endParaRPr lang="ru-RU" sz="1600" b="1" dirty="0">
                        <a:effectLst/>
                        <a:latin typeface="Times New Roman" pitchFamily="18" charset="0"/>
                        <a:ea typeface="Times New Roman"/>
                        <a:cs typeface="Times New Roman" pitchFamily="18" charset="0"/>
                      </a:endParaRPr>
                    </a:p>
                  </a:txBody>
                  <a:tcPr marL="62917" marR="62917" marT="0" marB="0" anchor="ctr"/>
                </a:tc>
              </a:tr>
            </a:tbl>
          </a:graphicData>
        </a:graphic>
      </p:graphicFrame>
      <p:sp>
        <p:nvSpPr>
          <p:cNvPr id="4" name="Rectangle 1"/>
          <p:cNvSpPr>
            <a:spLocks noChangeArrowheads="1"/>
          </p:cNvSpPr>
          <p:nvPr/>
        </p:nvSpPr>
        <p:spPr bwMode="auto">
          <a:xfrm>
            <a:off x="914400" y="30718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476500" algn="r"/>
                <a:tab pos="2970213" algn="ctr"/>
                <a:tab pos="3810000" algn="l"/>
                <a:tab pos="5940425" algn="r"/>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425795092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7504" y="188640"/>
            <a:ext cx="8856984" cy="6217087"/>
          </a:xfrm>
          <a:prstGeom prst="rect">
            <a:avLst/>
          </a:prstGeom>
        </p:spPr>
        <p:txBody>
          <a:bodyPr wrap="square">
            <a:spAutoFit/>
          </a:bodyPr>
          <a:lstStyle/>
          <a:p>
            <a:pPr algn="just"/>
            <a:r>
              <a:rPr lang="uz-Cyrl-UZ" sz="2000" dirty="0"/>
              <a:t>Qishloq xo’jaligida faoliyat yuritishning yangi tashkiliy-huquqiy shakllarini tashkil etish davrida esa fermer va dehqon xo’jaliklari keng qo’llab –quvvatlandi.</a:t>
            </a:r>
            <a:endParaRPr lang="ru-RU" sz="2000" dirty="0"/>
          </a:p>
          <a:p>
            <a:pPr algn="just"/>
            <a:r>
              <a:rPr lang="uz-Cyrl-UZ" sz="2000" dirty="0"/>
              <a:t>	Ayniqsa, O’zbekiston Respublikasi Prezidentining </a:t>
            </a:r>
            <a:r>
              <a:rPr lang="uz-Cyrl-UZ" sz="2000" dirty="0">
                <a:solidFill>
                  <a:srgbClr val="FFFF00"/>
                </a:solidFill>
              </a:rPr>
              <a:t>2006 yil 23 martda qabul qilingan “Shaxsiy yordamchi, dehqon va fermer xo’jaliklarida chorva mollarni ko’paytirishni rag’batlantirish chora-tadbirlari to’g’risida” gi 308-sonli </a:t>
            </a:r>
            <a:r>
              <a:rPr lang="uz-Cyrl-UZ" sz="2000" dirty="0"/>
              <a:t>qarori mamlakatimizda chorvachilikni rivojlantirishda muhim omil bo’ldi, desak aslo xato qilmagan bo’lamiz. Ma’lumki, chorvachilik xo’jaliklari xususiylashtirilgani natijasida butun mamlakatimizda bo’lgani singari Samarqand viloyatida ham chorva mollari va parrandalarning  asosiy qismi aholi qo’lida – dehqon xo’jaliklarida ko’paytirilmoqda.  Masalan</a:t>
            </a:r>
            <a:r>
              <a:rPr lang="uz-Cyrl-UZ" sz="2000" dirty="0">
                <a:solidFill>
                  <a:srgbClr val="FFFF00"/>
                </a:solidFill>
              </a:rPr>
              <a:t>, 2015 yil 1 yanvar holatida viloyatda boqilayotgan jami qoramollarning 95,2 foizi, sigirlarning 96,2, quy va echkilarning 85,6, cho’chqalarning 87,6, otlarning 92,0 va parrandalarning 46,1 foizi dehqon xo’jaliklari</a:t>
            </a:r>
            <a:r>
              <a:rPr lang="uz-Cyrl-UZ" sz="2000" dirty="0"/>
              <a:t> ulushiga to’g’ri kelganligini ko’rishimiz mumkin.</a:t>
            </a:r>
            <a:endParaRPr lang="ru-RU" sz="2000" dirty="0"/>
          </a:p>
          <a:p>
            <a:pPr algn="just"/>
            <a:r>
              <a:rPr lang="uz-Cyrl-UZ" sz="2000" dirty="0"/>
              <a:t>Bugungi kunda viloyatda jami go’shtning </a:t>
            </a:r>
            <a:r>
              <a:rPr lang="uz-Cyrl-UZ" sz="2000" b="1" dirty="0">
                <a:solidFill>
                  <a:srgbClr val="FFFF00"/>
                </a:solidFill>
              </a:rPr>
              <a:t>92,2 foizi (212005 t.), sutning 95,3 foizi (1014750 t.), tuxumning 41,6 foizi (390951 ming dona), qorako’l terining 22,6 foizi (20707 dona)  va  asalning 61,7 foizi (468 tonnasi</a:t>
            </a:r>
            <a:r>
              <a:rPr lang="uz-Cyrl-UZ" sz="2000" dirty="0"/>
              <a:t>) dehqon xo’jaliklarida yetishtirilmoqda.</a:t>
            </a:r>
            <a:endParaRPr lang="ru-RU" sz="2000" dirty="0"/>
          </a:p>
          <a:p>
            <a:r>
              <a:rPr lang="uz-Cyrl-UZ" sz="2000" dirty="0"/>
              <a:t> </a:t>
            </a:r>
            <a:endParaRPr lang="ru-RU" sz="2000" dirty="0"/>
          </a:p>
        </p:txBody>
      </p:sp>
    </p:spTree>
    <p:extLst>
      <p:ext uri="{BB962C8B-B14F-4D97-AF65-F5344CB8AC3E}">
        <p14:creationId xmlns:p14="http://schemas.microsoft.com/office/powerpoint/2010/main" val="5412392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1544715"/>
            <a:ext cx="7315200" cy="2820389"/>
          </a:xfrm>
        </p:spPr>
        <p:txBody>
          <a:bodyPr anchor="ctr">
            <a:noAutofit/>
          </a:bodyPr>
          <a:lstStyle/>
          <a:p>
            <a:pPr algn="ctr"/>
            <a:r>
              <a:rPr lang="en-US" sz="4800" dirty="0">
                <a:solidFill>
                  <a:srgbClr val="FFFF00"/>
                </a:solidFill>
                <a:latin typeface="Times New Roman" pitchFamily="18" charset="0"/>
                <a:cs typeface="Times New Roman" pitchFamily="18" charset="0"/>
              </a:rPr>
              <a:t>2.</a:t>
            </a:r>
            <a:r>
              <a:rPr lang="uz-Cyrl-UZ" sz="4800" dirty="0">
                <a:solidFill>
                  <a:srgbClr val="FFFF00"/>
                </a:solidFill>
                <a:latin typeface="Times New Roman" pitchFamily="18" charset="0"/>
                <a:cs typeface="Times New Roman" pitchFamily="18" charset="0"/>
              </a:rPr>
              <a:t>Fermer xo’jaligini tashkil etish va rivojlanish asoslari</a:t>
            </a:r>
            <a:r>
              <a:rPr lang="uz-Cyrl-UZ" sz="4800" dirty="0">
                <a:latin typeface="Times New Roman" pitchFamily="18" charset="0"/>
                <a:cs typeface="Times New Roman" pitchFamily="18" charset="0"/>
              </a:rPr>
              <a:t/>
            </a:r>
            <a:br>
              <a:rPr lang="uz-Cyrl-UZ" sz="4800" dirty="0">
                <a:latin typeface="Times New Roman" pitchFamily="18" charset="0"/>
                <a:cs typeface="Times New Roman" pitchFamily="18" charset="0"/>
              </a:rPr>
            </a:br>
            <a:endParaRPr lang="ru-RU" sz="4800" dirty="0"/>
          </a:p>
        </p:txBody>
      </p:sp>
    </p:spTree>
    <p:extLst>
      <p:ext uri="{BB962C8B-B14F-4D97-AF65-F5344CB8AC3E}">
        <p14:creationId xmlns:p14="http://schemas.microsoft.com/office/powerpoint/2010/main" val="4721126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2"/>
            <a:ext cx="8928992" cy="6741368"/>
          </a:xfrm>
        </p:spPr>
        <p:txBody>
          <a:bodyPr>
            <a:normAutofit/>
          </a:bodyPr>
          <a:lstStyle/>
          <a:p>
            <a:pPr algn="just"/>
            <a:r>
              <a:rPr lang="en-US" sz="2800" b="1" dirty="0" smtClean="0">
                <a:solidFill>
                  <a:srgbClr val="FFFF00"/>
                </a:solidFill>
                <a:latin typeface="Times New Roman" pitchFamily="18" charset="0"/>
                <a:cs typeface="Times New Roman" pitchFamily="18" charset="0"/>
              </a:rPr>
              <a:t/>
            </a:r>
            <a:br>
              <a:rPr lang="en-US" sz="2800" b="1" dirty="0" smtClean="0">
                <a:solidFill>
                  <a:srgbClr val="FFFF00"/>
                </a:solidFill>
                <a:latin typeface="Times New Roman" pitchFamily="18" charset="0"/>
                <a:cs typeface="Times New Roman" pitchFamily="18" charset="0"/>
              </a:rPr>
            </a:br>
            <a:r>
              <a:rPr lang="en-US" sz="2800" b="1" dirty="0">
                <a:solidFill>
                  <a:srgbClr val="FFFF00"/>
                </a:solidFill>
                <a:latin typeface="Times New Roman" pitchFamily="18" charset="0"/>
                <a:cs typeface="Times New Roman" pitchFamily="18" charset="0"/>
              </a:rPr>
              <a:t/>
            </a:r>
            <a:br>
              <a:rPr lang="en-US" sz="2800" b="1" dirty="0">
                <a:solidFill>
                  <a:srgbClr val="FFFF00"/>
                </a:solidFill>
                <a:latin typeface="Times New Roman" pitchFamily="18" charset="0"/>
                <a:cs typeface="Times New Roman" pitchFamily="18" charset="0"/>
              </a:rPr>
            </a:br>
            <a:r>
              <a:rPr lang="ru-RU" sz="2800" b="1" dirty="0" err="1" smtClean="0">
                <a:solidFill>
                  <a:srgbClr val="FFFF00"/>
                </a:solidFill>
                <a:latin typeface="Times New Roman" pitchFamily="18" charset="0"/>
                <a:cs typeface="Times New Roman" pitchFamily="18" charset="0"/>
              </a:rPr>
              <a:t>Fermer</a:t>
            </a:r>
            <a:r>
              <a:rPr lang="ru-RU" sz="2800" b="1" dirty="0" smtClean="0">
                <a:solidFill>
                  <a:srgbClr val="FFFF00"/>
                </a:solidFill>
                <a:latin typeface="Times New Roman" pitchFamily="18" charset="0"/>
                <a:cs typeface="Times New Roman" pitchFamily="18" charset="0"/>
              </a:rPr>
              <a:t> </a:t>
            </a:r>
            <a:r>
              <a:rPr lang="ru-RU" sz="2800" b="1" dirty="0" err="1">
                <a:solidFill>
                  <a:srgbClr val="FFFF00"/>
                </a:solidFill>
                <a:latin typeface="Times New Roman" pitchFamily="18" charset="0"/>
                <a:cs typeface="Times New Roman" pitchFamily="18" charset="0"/>
              </a:rPr>
              <a:t>xo’jaligi</a:t>
            </a:r>
            <a:r>
              <a:rPr lang="ru-RU" sz="2800" dirty="0">
                <a:solidFill>
                  <a:srgbClr val="FFFF00"/>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ijaraga</a:t>
            </a:r>
            <a:r>
              <a:rPr lang="ru-RU" sz="2800" dirty="0" smtClean="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berilgan</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yer</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uchastkalaridan</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foydalangan</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holda</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qishloq</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xo’jaligi</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tovar</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ishlab</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chiqarishi</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bilan</a:t>
            </a:r>
            <a:r>
              <a:rPr lang="ru-RU" sz="2800" dirty="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shug’ullanuvchi</a:t>
            </a:r>
            <a:r>
              <a:rPr lang="ru-RU" sz="2800" dirty="0" smtClean="0">
                <a:solidFill>
                  <a:schemeClr val="tx1"/>
                </a:solidFill>
                <a:latin typeface="Times New Roman" pitchFamily="18" charset="0"/>
                <a:cs typeface="Times New Roman" pitchFamily="18" charset="0"/>
              </a:rPr>
              <a:t>,</a:t>
            </a:r>
            <a:r>
              <a:rPr lang="en-US"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mustaqil</a:t>
            </a:r>
            <a:r>
              <a:rPr lang="ru-RU" sz="2800" dirty="0" smtClean="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xo’jalik</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yurituvchi</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subyekt</a:t>
            </a:r>
            <a:r>
              <a:rPr lang="ru-RU" sz="2800" dirty="0">
                <a:solidFill>
                  <a:schemeClr val="tx1"/>
                </a:solidFill>
                <a:latin typeface="Times New Roman" pitchFamily="18" charset="0"/>
                <a:cs typeface="Times New Roman" pitchFamily="18" charset="0"/>
              </a:rPr>
              <a:t> </a:t>
            </a:r>
            <a:r>
              <a:rPr lang="ru-RU" sz="2800" dirty="0" err="1">
                <a:solidFill>
                  <a:schemeClr val="tx1"/>
                </a:solidFill>
                <a:latin typeface="Times New Roman" pitchFamily="18" charset="0"/>
                <a:cs typeface="Times New Roman" pitchFamily="18" charset="0"/>
              </a:rPr>
              <a:t>hisoblanadi</a:t>
            </a:r>
            <a:r>
              <a:rPr lang="ru-RU" sz="2800" dirty="0">
                <a:solidFill>
                  <a:schemeClr val="tx1"/>
                </a:solidFill>
                <a:latin typeface="Times New Roman" pitchFamily="18" charset="0"/>
                <a:cs typeface="Times New Roman" pitchFamily="18" charset="0"/>
              </a:rPr>
              <a:t>.</a:t>
            </a:r>
            <a:br>
              <a:rPr lang="ru-RU" sz="2800" dirty="0">
                <a:solidFill>
                  <a:schemeClr val="tx1"/>
                </a:solidFill>
                <a:latin typeface="Times New Roman" pitchFamily="18" charset="0"/>
                <a:cs typeface="Times New Roman" pitchFamily="18" charset="0"/>
              </a:rPr>
            </a:br>
            <a:endParaRPr lang="ru-RU" sz="2800" dirty="0">
              <a:solidFill>
                <a:schemeClr val="tx1"/>
              </a:solidFill>
              <a:latin typeface="Times New Roman" pitchFamily="18" charset="0"/>
              <a:cs typeface="Times New Roman" pitchFamily="18" charset="0"/>
            </a:endParaRPr>
          </a:p>
        </p:txBody>
      </p:sp>
      <p:sp>
        <p:nvSpPr>
          <p:cNvPr id="3" name="Прямоугольник 2"/>
          <p:cNvSpPr/>
          <p:nvPr/>
        </p:nvSpPr>
        <p:spPr>
          <a:xfrm>
            <a:off x="179512" y="190309"/>
            <a:ext cx="8856984" cy="4678204"/>
          </a:xfrm>
          <a:prstGeom prst="rect">
            <a:avLst/>
          </a:prstGeom>
        </p:spPr>
        <p:txBody>
          <a:bodyPr wrap="square">
            <a:spAutoFit/>
          </a:bodyPr>
          <a:lstStyle/>
          <a:p>
            <a:pPr algn="ctr"/>
            <a:r>
              <a:rPr lang="uz-Cyrl-UZ" sz="2000" b="1" dirty="0"/>
              <a:t>O’ZBEKISTON RESPUBLIKASINING QONUNI</a:t>
            </a:r>
            <a:endParaRPr lang="ru-RU" sz="2000" dirty="0"/>
          </a:p>
          <a:p>
            <a:pPr algn="ctr"/>
            <a:r>
              <a:rPr lang="uz-Cyrl-UZ" sz="2000" b="1" dirty="0"/>
              <a:t>30.04.1998 y.</a:t>
            </a:r>
            <a:endParaRPr lang="ru-RU" sz="2000" dirty="0"/>
          </a:p>
          <a:p>
            <a:pPr algn="ctr"/>
            <a:r>
              <a:rPr lang="uz-Cyrl-UZ" sz="2000" b="1" dirty="0"/>
              <a:t>N </a:t>
            </a:r>
            <a:r>
              <a:rPr lang="uz-Cyrl-UZ" sz="2000" b="1" dirty="0" smtClean="0"/>
              <a:t>602-I</a:t>
            </a:r>
            <a:endParaRPr lang="ru-RU" sz="2000" dirty="0"/>
          </a:p>
          <a:p>
            <a:pPr algn="ctr"/>
            <a:r>
              <a:rPr lang="uz-Cyrl-UZ" sz="2000" b="1" dirty="0"/>
              <a:t>FERMER XO’JALIGI TO’G’RISIDA</a:t>
            </a:r>
            <a:endParaRPr lang="ru-RU" sz="2000" dirty="0"/>
          </a:p>
          <a:p>
            <a:pPr algn="ctr"/>
            <a:r>
              <a:rPr lang="uz-Cyrl-UZ" sz="2000" b="1" dirty="0"/>
              <a:t>[yangi </a:t>
            </a:r>
            <a:r>
              <a:rPr lang="uz-Cyrl-UZ" sz="2000" b="1" dirty="0" smtClean="0"/>
              <a:t>tahriri ]</a:t>
            </a:r>
            <a:r>
              <a:rPr lang="en-US" sz="2000" b="1" dirty="0" smtClean="0"/>
              <a:t> </a:t>
            </a:r>
            <a:r>
              <a:rPr lang="uz-Cyrl-UZ" sz="2000" b="1" dirty="0" smtClean="0"/>
              <a:t>2004 </a:t>
            </a:r>
            <a:r>
              <a:rPr lang="en-US" sz="2000" b="1" dirty="0" err="1" smtClean="0"/>
              <a:t>yil</a:t>
            </a:r>
            <a:r>
              <a:rPr lang="en-US" sz="2000" b="1" dirty="0" smtClean="0"/>
              <a:t> 26 </a:t>
            </a:r>
            <a:r>
              <a:rPr lang="en-US" sz="2000" b="1" dirty="0" err="1" smtClean="0"/>
              <a:t>avgust</a:t>
            </a:r>
            <a:endParaRPr lang="ru-RU" sz="2000" dirty="0"/>
          </a:p>
          <a:p>
            <a:r>
              <a:rPr lang="uz-Cyrl-UZ" b="1" dirty="0"/>
              <a:t> </a:t>
            </a:r>
            <a:endParaRPr lang="ru-RU" dirty="0"/>
          </a:p>
          <a:p>
            <a:r>
              <a:rPr lang="uz-Cyrl-UZ" b="1" dirty="0">
                <a:latin typeface="Times New Roman" pitchFamily="18" charset="0"/>
                <a:cs typeface="Times New Roman" pitchFamily="18" charset="0"/>
              </a:rPr>
              <a:t>Mazkur Qonunning yangi taxriri O’zR 26.08.2004 y. 692-II-son</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Qonuni bilan </a:t>
            </a:r>
            <a:r>
              <a:rPr lang="uz-Cyrl-UZ" b="1" dirty="0" smtClean="0">
                <a:latin typeface="Times New Roman" pitchFamily="18" charset="0"/>
                <a:cs typeface="Times New Roman" pitchFamily="18" charset="0"/>
              </a:rPr>
              <a:t>tasdiqlangan</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I. Umumiy qoidalar (1-4-moddalar)</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II. Fermer xo’jaligini tashkil etish (5-9-moddalar)</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III. Fermer xo’jaliklari yuritish uchun yer uchastkalari berish.</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Yerdan </a:t>
            </a:r>
            <a:r>
              <a:rPr lang="uz-Cyrl-UZ" b="1" dirty="0" smtClean="0">
                <a:latin typeface="Times New Roman" pitchFamily="18" charset="0"/>
                <a:cs typeface="Times New Roman" pitchFamily="18" charset="0"/>
              </a:rPr>
              <a:t>va</a:t>
            </a:r>
            <a:r>
              <a:rPr lang="en-US" dirty="0">
                <a:latin typeface="Times New Roman" pitchFamily="18" charset="0"/>
                <a:cs typeface="Times New Roman" pitchFamily="18" charset="0"/>
              </a:rPr>
              <a:t> </a:t>
            </a:r>
            <a:r>
              <a:rPr lang="uz-Cyrl-UZ" b="1" dirty="0" smtClean="0">
                <a:latin typeface="Times New Roman" pitchFamily="18" charset="0"/>
                <a:cs typeface="Times New Roman" pitchFamily="18" charset="0"/>
              </a:rPr>
              <a:t>suvdan </a:t>
            </a:r>
            <a:r>
              <a:rPr lang="uz-Cyrl-UZ" b="1" dirty="0">
                <a:latin typeface="Times New Roman" pitchFamily="18" charset="0"/>
                <a:cs typeface="Times New Roman" pitchFamily="18" charset="0"/>
              </a:rPr>
              <a:t>foydalanish (10-15-moddalar)</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IV. Fermer xo’jaligining huquqlari, majburiyatlari</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hamda mol-mulki (16-21-moddalar)</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V. Fermer xo’jaligi faoliyatining tashkil etilishi (22-28-moddalar)</a:t>
            </a:r>
            <a:endParaRPr lang="ru-RU" dirty="0">
              <a:latin typeface="Times New Roman" pitchFamily="18" charset="0"/>
              <a:cs typeface="Times New Roman" pitchFamily="18" charset="0"/>
            </a:endParaRPr>
          </a:p>
          <a:p>
            <a:r>
              <a:rPr lang="uz-Cyrl-UZ" b="1" dirty="0">
                <a:latin typeface="Times New Roman" pitchFamily="18" charset="0"/>
                <a:cs typeface="Times New Roman" pitchFamily="18" charset="0"/>
              </a:rPr>
              <a:t>VI. Yakunlovchi qoidalar (29-36-moddalar)</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33425926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544715"/>
            <a:ext cx="8856984" cy="5124645"/>
          </a:xfrm>
        </p:spPr>
        <p:txBody>
          <a:bodyPr>
            <a:normAutofit fontScale="90000"/>
          </a:bodyPr>
          <a:lstStyle/>
          <a:p>
            <a:r>
              <a:rPr lang="en-US" sz="2800" b="1" dirty="0" err="1">
                <a:solidFill>
                  <a:srgbClr val="FFFF00"/>
                </a:solidFill>
                <a:latin typeface="Times New Roman" pitchFamily="18" charset="0"/>
                <a:cs typeface="Times New Roman" pitchFamily="18" charset="0"/>
              </a:rPr>
              <a:t>Fermer</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xo’jaligiga</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beriladigan</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yer</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uchastkalarining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eng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kam</a:t>
            </a:r>
            <a:r>
              <a:rPr lang="en-US" sz="2800" b="1" dirty="0">
                <a:solidFill>
                  <a:srgbClr val="FFFF00"/>
                </a:solidFill>
                <a:latin typeface="Times New Roman" pitchFamily="18" charset="0"/>
                <a:cs typeface="Times New Roman" pitchFamily="18" charset="0"/>
              </a:rPr>
              <a:t> </a:t>
            </a:r>
            <a:r>
              <a:rPr lang="uz-Cyrl-UZ" sz="2800" b="1" dirty="0">
                <a:solidFill>
                  <a:srgbClr val="FFFF00"/>
                </a:solidFill>
                <a:latin typeface="Times New Roman" pitchFamily="18" charset="0"/>
                <a:cs typeface="Times New Roman" pitchFamily="18" charset="0"/>
              </a:rPr>
              <a:t>o’</a:t>
            </a:r>
            <a:r>
              <a:rPr lang="en-US" sz="2800" b="1" dirty="0" err="1">
                <a:solidFill>
                  <a:srgbClr val="FFFF00"/>
                </a:solidFill>
                <a:latin typeface="Times New Roman" pitchFamily="18" charset="0"/>
                <a:cs typeface="Times New Roman" pitchFamily="18" charset="0"/>
              </a:rPr>
              <a:t>lchami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har</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bir</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shartli</a:t>
            </a:r>
            <a:r>
              <a:rPr lang="en-US" sz="2800" b="1" dirty="0">
                <a:solidFill>
                  <a:srgbClr val="FFFF00"/>
                </a:solidFill>
                <a:latin typeface="Times New Roman" pitchFamily="18" charset="0"/>
                <a:cs typeface="Times New Roman" pitchFamily="18" charset="0"/>
              </a:rPr>
              <a:t> bosh </a:t>
            </a:r>
            <a:r>
              <a:rPr lang="en-US" sz="2800" b="1" dirty="0" err="1">
                <a:solidFill>
                  <a:srgbClr val="FFFF00"/>
                </a:solidFill>
                <a:latin typeface="Times New Roman" pitchFamily="18" charset="0"/>
                <a:cs typeface="Times New Roman" pitchFamily="18" charset="0"/>
              </a:rPr>
              <a:t>chorva</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moliga</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hisob</a:t>
            </a:r>
            <a:r>
              <a:rPr lang="uz-Cyrl-UZ" sz="2800" b="1" dirty="0">
                <a:solidFill>
                  <a:srgbClr val="FFFF00"/>
                </a:solidFill>
                <a:latin typeface="Times New Roman" pitchFamily="18" charset="0"/>
                <a:cs typeface="Times New Roman" pitchFamily="18" charset="0"/>
              </a:rPr>
              <a:t>l</a:t>
            </a:r>
            <a:r>
              <a:rPr lang="en-US" sz="2800" b="1" dirty="0" err="1">
                <a:solidFill>
                  <a:srgbClr val="FFFF00"/>
                </a:solidFill>
                <a:latin typeface="Times New Roman" pitchFamily="18" charset="0"/>
                <a:cs typeface="Times New Roman" pitchFamily="18" charset="0"/>
              </a:rPr>
              <a:t>anganda</a:t>
            </a:r>
            <a:r>
              <a:rPr lang="en-US" sz="2800" b="1" dirty="0">
                <a:solidFill>
                  <a:srgbClr val="FFFF00"/>
                </a:solidFill>
                <a:latin typeface="Times New Roman" pitchFamily="18" charset="0"/>
                <a:cs typeface="Times New Roman" pitchFamily="18" charset="0"/>
              </a:rPr>
              <a:t>:</a:t>
            </a:r>
            <a:r>
              <a:rPr lang="ru-RU" sz="2800" dirty="0">
                <a:solidFill>
                  <a:srgbClr val="FFFF00"/>
                </a:solidFill>
                <a:latin typeface="Times New Roman" pitchFamily="18" charset="0"/>
                <a:cs typeface="Times New Roman" pitchFamily="18" charset="0"/>
              </a:rPr>
              <a:t/>
            </a:r>
            <a:br>
              <a:rPr lang="ru-RU" sz="2800" dirty="0">
                <a:solidFill>
                  <a:srgbClr val="FFFF00"/>
                </a:solidFill>
                <a:latin typeface="Times New Roman" pitchFamily="18" charset="0"/>
                <a:cs typeface="Times New Roman" pitchFamily="18" charset="0"/>
              </a:rPr>
            </a:b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Andijon</a:t>
            </a:r>
            <a:r>
              <a:rPr lang="en-US" sz="2800" dirty="0">
                <a:solidFill>
                  <a:schemeClr val="tx1"/>
                </a:solidFill>
                <a:latin typeface="Times New Roman" pitchFamily="18" charset="0"/>
                <a:cs typeface="Times New Roman" pitchFamily="18" charset="0"/>
              </a:rPr>
              <a:t>, Namangan, Samarqand, Toshkent, </a:t>
            </a:r>
            <a:r>
              <a:rPr lang="en-US" sz="2800" dirty="0" err="1">
                <a:solidFill>
                  <a:schemeClr val="tx1"/>
                </a:solidFill>
                <a:latin typeface="Times New Roman" pitchFamily="18" charset="0"/>
                <a:cs typeface="Times New Roman" pitchFamily="18" charset="0"/>
              </a:rPr>
              <a:t>Farg’ona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Xorazm</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viloyatlaridagi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sug’oriladigan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yerlarda-kamida</a:t>
            </a:r>
            <a:r>
              <a:rPr lang="en-US" sz="2800" dirty="0">
                <a:solidFill>
                  <a:schemeClr val="tx1"/>
                </a:solidFill>
                <a:latin typeface="Times New Roman" pitchFamily="18" charset="0"/>
                <a:cs typeface="Times New Roman" pitchFamily="18" charset="0"/>
              </a:rPr>
              <a:t> 0.30 </a:t>
            </a:r>
            <a:r>
              <a:rPr lang="en-US" sz="2800" dirty="0" err="1">
                <a:solidFill>
                  <a:schemeClr val="tx1"/>
                </a:solidFill>
                <a:latin typeface="Times New Roman" pitchFamily="18" charset="0"/>
                <a:cs typeface="Times New Roman" pitchFamily="18" charset="0"/>
              </a:rPr>
              <a:t>gektarni</a:t>
            </a:r>
            <a:r>
              <a:rPr lang="en-US" sz="2800" dirty="0">
                <a:solidFill>
                  <a:schemeClr val="tx1"/>
                </a:solidFill>
                <a:latin typeface="Times New Roman" pitchFamily="18" charset="0"/>
                <a:cs typeface="Times New Roman" pitchFamily="18" charset="0"/>
              </a:rPr>
              <a:t>;</a:t>
            </a:r>
            <a:r>
              <a:rPr lang="ru-RU" sz="2800" dirty="0">
                <a:solidFill>
                  <a:schemeClr val="tx1"/>
                </a:solidFill>
                <a:latin typeface="Times New Roman" pitchFamily="18" charset="0"/>
                <a:cs typeface="Times New Roman" pitchFamily="18" charset="0"/>
              </a:rPr>
              <a:t/>
            </a:r>
            <a:br>
              <a:rPr lang="ru-RU" sz="2800" dirty="0">
                <a:solidFill>
                  <a:schemeClr val="tx1"/>
                </a:solidFill>
                <a:latin typeface="Times New Roman" pitchFamily="18" charset="0"/>
                <a:cs typeface="Times New Roman" pitchFamily="18" charset="0"/>
              </a:rPr>
            </a:b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Qoraqalpog’iston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Respublikasi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Buxoro</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Qashqadaryo</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Jizzax</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Navoiy</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Surxondaryo</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Sirdaryo</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viloyatlaridagi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sug’oriladigan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yerlarda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kamida</a:t>
            </a:r>
            <a:r>
              <a:rPr lang="en-US" sz="2800" dirty="0">
                <a:solidFill>
                  <a:schemeClr val="tx1"/>
                </a:solidFill>
                <a:latin typeface="Times New Roman" pitchFamily="18" charset="0"/>
                <a:cs typeface="Times New Roman" pitchFamily="18" charset="0"/>
              </a:rPr>
              <a:t> –0.45 </a:t>
            </a:r>
            <a:r>
              <a:rPr lang="en-US" sz="2800" dirty="0" err="1">
                <a:solidFill>
                  <a:schemeClr val="tx1"/>
                </a:solidFill>
                <a:latin typeface="Times New Roman" pitchFamily="18" charset="0"/>
                <a:cs typeface="Times New Roman" pitchFamily="18" charset="0"/>
              </a:rPr>
              <a:t>gektarni</a:t>
            </a:r>
            <a:r>
              <a:rPr lang="en-US" sz="2800" dirty="0">
                <a:solidFill>
                  <a:schemeClr val="tx1"/>
                </a:solidFill>
                <a:latin typeface="Times New Roman" pitchFamily="18" charset="0"/>
                <a:cs typeface="Times New Roman" pitchFamily="18" charset="0"/>
              </a:rPr>
              <a:t>;</a:t>
            </a:r>
            <a:r>
              <a:rPr lang="ru-RU" sz="2800" dirty="0">
                <a:solidFill>
                  <a:schemeClr val="tx1"/>
                </a:solidFill>
                <a:latin typeface="Times New Roman" pitchFamily="18" charset="0"/>
                <a:cs typeface="Times New Roman" pitchFamily="18" charset="0"/>
              </a:rPr>
              <a:t/>
            </a:r>
            <a:br>
              <a:rPr lang="ru-RU" sz="2800" dirty="0">
                <a:solidFill>
                  <a:schemeClr val="tx1"/>
                </a:solidFill>
                <a:latin typeface="Times New Roman" pitchFamily="18" charset="0"/>
                <a:cs typeface="Times New Roman" pitchFamily="18" charset="0"/>
              </a:rPr>
            </a:b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sug’orilmaydigan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lalmikor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yerlarda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kamida</a:t>
            </a:r>
            <a:r>
              <a:rPr lang="en-US" sz="2800" dirty="0">
                <a:solidFill>
                  <a:schemeClr val="tx1"/>
                </a:solidFill>
                <a:latin typeface="Times New Roman" pitchFamily="18" charset="0"/>
                <a:cs typeface="Times New Roman" pitchFamily="18" charset="0"/>
              </a:rPr>
              <a:t> 2 </a:t>
            </a:r>
            <a:r>
              <a:rPr lang="en-US" sz="2800" dirty="0" err="1">
                <a:solidFill>
                  <a:schemeClr val="tx1"/>
                </a:solidFill>
                <a:latin typeface="Times New Roman" pitchFamily="18" charset="0"/>
                <a:cs typeface="Times New Roman" pitchFamily="18" charset="0"/>
              </a:rPr>
              <a:t>gektarni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tashkil</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etadi</a:t>
            </a:r>
            <a:r>
              <a:rPr lang="en-US" sz="2800" dirty="0">
                <a:solidFill>
                  <a:schemeClr val="tx1"/>
                </a:solidFill>
                <a:latin typeface="Times New Roman" pitchFamily="18" charset="0"/>
                <a:cs typeface="Times New Roman" pitchFamily="18" charset="0"/>
              </a:rPr>
              <a:t>.</a:t>
            </a:r>
            <a:r>
              <a:rPr lang="ru-RU" sz="2800" dirty="0">
                <a:solidFill>
                  <a:schemeClr val="tx1"/>
                </a:solidFill>
                <a:latin typeface="Times New Roman" pitchFamily="18" charset="0"/>
                <a:cs typeface="Times New Roman" pitchFamily="18" charset="0"/>
              </a:rPr>
              <a:t/>
            </a:r>
            <a:br>
              <a:rPr lang="ru-RU" sz="2800" dirty="0">
                <a:solidFill>
                  <a:schemeClr val="tx1"/>
                </a:solidFill>
                <a:latin typeface="Times New Roman" pitchFamily="18" charset="0"/>
                <a:cs typeface="Times New Roman" pitchFamily="18" charset="0"/>
              </a:rPr>
            </a:br>
            <a:r>
              <a:rPr lang="en-US" sz="2800" b="1" dirty="0" err="1">
                <a:solidFill>
                  <a:srgbClr val="FFFF00"/>
                </a:solidFill>
                <a:latin typeface="Times New Roman" pitchFamily="18" charset="0"/>
                <a:cs typeface="Times New Roman" pitchFamily="18" charset="0"/>
              </a:rPr>
              <a:t>Dehqonchilik</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mahsulotlari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yetishtirishga</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ixtisoslashayotgan</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fermer</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xo’jaliklariga</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ijaraga</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beriladigan</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yer</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uchastkalarining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eng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kam</a:t>
            </a:r>
            <a:r>
              <a:rPr lang="en-US" sz="2800" b="1" dirty="0">
                <a:solidFill>
                  <a:srgbClr val="FFFF00"/>
                </a:solidFill>
                <a:latin typeface="Times New Roman" pitchFamily="18" charset="0"/>
                <a:cs typeface="Times New Roman" pitchFamily="18" charset="0"/>
              </a:rPr>
              <a:t> </a:t>
            </a:r>
            <a:r>
              <a:rPr lang="uz-Cyrl-UZ" sz="2800" b="1" dirty="0">
                <a:solidFill>
                  <a:srgbClr val="FFFF00"/>
                </a:solidFill>
                <a:latin typeface="Times New Roman" pitchFamily="18" charset="0"/>
                <a:cs typeface="Times New Roman" pitchFamily="18" charset="0"/>
              </a:rPr>
              <a:t>o’</a:t>
            </a:r>
            <a:r>
              <a:rPr lang="en-US" sz="2800" b="1" dirty="0" err="1">
                <a:solidFill>
                  <a:srgbClr val="FFFF00"/>
                </a:solidFill>
                <a:latin typeface="Times New Roman" pitchFamily="18" charset="0"/>
                <a:cs typeface="Times New Roman" pitchFamily="18" charset="0"/>
              </a:rPr>
              <a:t>lchami</a:t>
            </a:r>
            <a:r>
              <a:rPr lang="en-US" sz="2800" b="1" dirty="0">
                <a:solidFill>
                  <a:srgbClr val="FFFF00"/>
                </a:solidFill>
                <a:latin typeface="Times New Roman" pitchFamily="18" charset="0"/>
                <a:cs typeface="Times New Roman" pitchFamily="18" charset="0"/>
              </a:rPr>
              <a:t>:</a:t>
            </a:r>
            <a:r>
              <a:rPr lang="ru-RU" sz="2800" dirty="0">
                <a:solidFill>
                  <a:srgbClr val="FFFF00"/>
                </a:solidFill>
                <a:latin typeface="Times New Roman" pitchFamily="18" charset="0"/>
                <a:cs typeface="Times New Roman" pitchFamily="18" charset="0"/>
              </a:rPr>
              <a:t/>
            </a:r>
            <a:br>
              <a:rPr lang="ru-RU" sz="2800" dirty="0">
                <a:solidFill>
                  <a:srgbClr val="FFFF00"/>
                </a:solidFill>
                <a:latin typeface="Times New Roman" pitchFamily="18" charset="0"/>
                <a:cs typeface="Times New Roman" pitchFamily="18" charset="0"/>
              </a:rPr>
            </a:b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paxtachilik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g’allachilik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uchun</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kamida</a:t>
            </a:r>
            <a:r>
              <a:rPr lang="en-US" sz="2800" dirty="0">
                <a:solidFill>
                  <a:schemeClr val="tx1"/>
                </a:solidFill>
                <a:latin typeface="Times New Roman" pitchFamily="18" charset="0"/>
                <a:cs typeface="Times New Roman" pitchFamily="18" charset="0"/>
              </a:rPr>
              <a:t>–10 </a:t>
            </a:r>
            <a:r>
              <a:rPr lang="en-US" sz="2800" dirty="0" err="1">
                <a:solidFill>
                  <a:schemeClr val="tx1"/>
                </a:solidFill>
                <a:latin typeface="Times New Roman" pitchFamily="18" charset="0"/>
                <a:cs typeface="Times New Roman" pitchFamily="18" charset="0"/>
              </a:rPr>
              <a:t>gektarni</a:t>
            </a:r>
            <a:r>
              <a:rPr lang="ru-RU" sz="2800" dirty="0">
                <a:solidFill>
                  <a:schemeClr val="tx1"/>
                </a:solidFill>
                <a:latin typeface="Times New Roman" pitchFamily="18" charset="0"/>
                <a:cs typeface="Times New Roman" pitchFamily="18" charset="0"/>
              </a:rPr>
              <a:t/>
            </a:r>
            <a:br>
              <a:rPr lang="ru-RU" sz="2800" dirty="0">
                <a:solidFill>
                  <a:schemeClr val="tx1"/>
                </a:solidFill>
                <a:latin typeface="Times New Roman" pitchFamily="18" charset="0"/>
                <a:cs typeface="Times New Roman" pitchFamily="18" charset="0"/>
              </a:rPr>
            </a:b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bog’dorchilik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uzumchilik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sabzavotchilik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va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boshqa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ekinlar</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yetishtirish</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uchun</a:t>
            </a:r>
            <a:r>
              <a:rPr lang="en-US" sz="2800" dirty="0">
                <a:solidFill>
                  <a:schemeClr val="tx1"/>
                </a:solidFill>
                <a:latin typeface="Times New Roman" pitchFamily="18" charset="0"/>
                <a:cs typeface="Times New Roman" pitchFamily="18" charset="0"/>
              </a:rPr>
              <a:t> – </a:t>
            </a:r>
            <a:r>
              <a:rPr lang="en-US" sz="2800" dirty="0" err="1">
                <a:solidFill>
                  <a:schemeClr val="tx1"/>
                </a:solidFill>
                <a:latin typeface="Times New Roman" pitchFamily="18" charset="0"/>
                <a:cs typeface="Times New Roman" pitchFamily="18" charset="0"/>
              </a:rPr>
              <a:t>kamida</a:t>
            </a:r>
            <a:r>
              <a:rPr lang="en-US" sz="2800" dirty="0">
                <a:solidFill>
                  <a:schemeClr val="tx1"/>
                </a:solidFill>
                <a:latin typeface="Times New Roman" pitchFamily="18" charset="0"/>
                <a:cs typeface="Times New Roman" pitchFamily="18" charset="0"/>
              </a:rPr>
              <a:t> 1 </a:t>
            </a:r>
            <a:r>
              <a:rPr lang="en-US" sz="2800" dirty="0" err="1">
                <a:solidFill>
                  <a:schemeClr val="tx1"/>
                </a:solidFill>
                <a:latin typeface="Times New Roman" pitchFamily="18" charset="0"/>
                <a:cs typeface="Times New Roman" pitchFamily="18" charset="0"/>
              </a:rPr>
              <a:t>gektarni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tashkil</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qiladi</a:t>
            </a:r>
            <a:r>
              <a:rPr lang="en-US" sz="2800" dirty="0">
                <a:latin typeface="Times New Roman" pitchFamily="18" charset="0"/>
                <a:cs typeface="Times New Roman" pitchFamily="18" charset="0"/>
              </a:rPr>
              <a:t>.</a:t>
            </a:r>
            <a:r>
              <a:rPr lang="ru-RU" sz="2800" dirty="0">
                <a:latin typeface="Times New Roman" pitchFamily="18" charset="0"/>
                <a:cs typeface="Times New Roman" pitchFamily="18" charset="0"/>
              </a:rPr>
              <a:t/>
            </a:r>
            <a:br>
              <a:rPr lang="ru-RU" sz="2800" dirty="0">
                <a:latin typeface="Times New Roman" pitchFamily="18" charset="0"/>
                <a:cs typeface="Times New Roman" pitchFamily="18" charset="0"/>
              </a:rPr>
            </a:b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29540695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16633"/>
            <a:ext cx="8820472" cy="648071"/>
          </a:xfrm>
        </p:spPr>
        <p:txBody>
          <a:bodyPr>
            <a:normAutofit/>
          </a:bodyPr>
          <a:lstStyle/>
          <a:p>
            <a:pPr algn="ctr"/>
            <a:r>
              <a:rPr lang="en-US" sz="2800" b="1" dirty="0" err="1">
                <a:solidFill>
                  <a:srgbClr val="FFFF00"/>
                </a:solidFill>
                <a:latin typeface="Times New Roman" pitchFamily="18" charset="0"/>
                <a:cs typeface="Times New Roman" pitchFamily="18" charset="0"/>
              </a:rPr>
              <a:t>Fermer</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xo’jaligi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quyidagi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huquqlarga</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ega</a:t>
            </a:r>
            <a:r>
              <a:rPr lang="en-US" sz="2800" b="1" dirty="0">
                <a:solidFill>
                  <a:srgbClr val="FFFF00"/>
                </a:solidFill>
                <a:latin typeface="Times New Roman" pitchFamily="18" charset="0"/>
                <a:cs typeface="Times New Roman" pitchFamily="18" charset="0"/>
              </a:rPr>
              <a:t>:</a:t>
            </a:r>
            <a:endParaRPr lang="ru-RU" sz="2800" dirty="0">
              <a:solidFill>
                <a:srgbClr val="FFFF00"/>
              </a:solidFill>
              <a:latin typeface="Times New Roman" pitchFamily="18" charset="0"/>
              <a:cs typeface="Times New Roman" pitchFamily="18" charset="0"/>
            </a:endParaRPr>
          </a:p>
        </p:txBody>
      </p:sp>
      <p:sp>
        <p:nvSpPr>
          <p:cNvPr id="3" name="Прямоугольник 2"/>
          <p:cNvSpPr/>
          <p:nvPr/>
        </p:nvSpPr>
        <p:spPr>
          <a:xfrm>
            <a:off x="107504" y="1052736"/>
            <a:ext cx="9217024" cy="5940088"/>
          </a:xfrm>
          <a:prstGeom prst="rect">
            <a:avLst/>
          </a:prstGeom>
        </p:spPr>
        <p:txBody>
          <a:bodyPr wrap="square">
            <a:spAutoFit/>
          </a:bodyPr>
          <a:lstStyle/>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nizomda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nazarda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tutilgan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doirada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ijara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shartnomasida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belgilangan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ixtisoslashuvga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muvofiq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fermer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xo’jaligining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faoliyatini</a:t>
            </a:r>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o’ziga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berilgan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yer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uchastkasida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mustaqil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tashkil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etish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yetishtirilgan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sotish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yuzasidan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yuridik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jismoniy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shaxslar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jumladan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davlat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ehtiyojlari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sotish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yuzasidan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qonun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hujjatlariga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muvofiq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xo’jalik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shartnomalari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tuzish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xarid</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qilinadigan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oldindan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haq</a:t>
            </a:r>
            <a:r>
              <a:rPr lang="en-US" sz="2000" dirty="0">
                <a:latin typeface="Times New Roman" pitchFamily="18" charset="0"/>
                <a:cs typeface="Times New Roman" pitchFamily="18" charset="0"/>
              </a:rPr>
              <a:t> t</a:t>
            </a:r>
            <a:r>
              <a:rPr lang="uz-Cyrl-UZ"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lanadigan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f’yuchers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bitimlari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tuzish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o’zi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yetishtirgan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egalik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shulardan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uni</a:t>
            </a:r>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o’zi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xohlagan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iste’molchilarga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sotish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yetishtirilayotgan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xizmatlarga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shartnoma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shartlarida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mustaqil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ravishda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narx</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belgilash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qishloqqa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xizmat</a:t>
            </a:r>
            <a:r>
              <a:rPr lang="en-US" sz="2000" dirty="0">
                <a:latin typeface="Times New Roman" pitchFamily="18" charset="0"/>
                <a:cs typeface="Times New Roman" pitchFamily="18" charset="0"/>
              </a:rPr>
              <a:t> k</a:t>
            </a:r>
            <a:r>
              <a:rPr lang="uz-Cyrl-UZ"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rsatuvchi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tashkilotlar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elektr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energiyasi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yonilg’i-moylash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materiallari</a:t>
            </a:r>
            <a:r>
              <a:rPr lang="en-US" sz="2000" dirty="0">
                <a:latin typeface="Times New Roman" pitchFamily="18" charset="0"/>
                <a:cs typeface="Times New Roman" pitchFamily="18" charset="0"/>
              </a:rPr>
              <a:t>, mineral </a:t>
            </a:r>
            <a:r>
              <a:rPr lang="uz-Cyrl-UZ"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g’itlar</a:t>
            </a:r>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simliklarni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kimyoviy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himoya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vositalari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yetkazib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xizmatlar</a:t>
            </a:r>
            <a:r>
              <a:rPr lang="en-US" sz="2000" dirty="0">
                <a:latin typeface="Times New Roman" pitchFamily="18" charset="0"/>
                <a:cs typeface="Times New Roman" pitchFamily="18" charset="0"/>
              </a:rPr>
              <a:t> k</a:t>
            </a:r>
            <a:r>
              <a:rPr lang="uz-Cyrl-UZ"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rsatish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yuzasidan</a:t>
            </a:r>
            <a:r>
              <a:rPr lang="en-US" sz="2000" dirty="0">
                <a:latin typeface="Times New Roman" pitchFamily="18" charset="0"/>
                <a:cs typeface="Times New Roman" pitchFamily="18" charset="0"/>
              </a:rPr>
              <a:t> t</a:t>
            </a:r>
            <a:r>
              <a:rPr lang="uz-Cyrl-UZ"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g’ridan</a:t>
            </a:r>
            <a:r>
              <a:rPr lang="en-US" sz="2000" dirty="0">
                <a:latin typeface="Times New Roman" pitchFamily="18" charset="0"/>
                <a:cs typeface="Times New Roman" pitchFamily="18" charset="0"/>
              </a:rPr>
              <a:t>-t</a:t>
            </a:r>
            <a:r>
              <a:rPr lang="uz-Cyrl-UZ"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g’ri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shartnomalar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tuzish</a:t>
            </a:r>
            <a:r>
              <a:rPr lang="en-US"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tadbirkorlikdan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qonun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hujjatlarida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belgilangan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tartibda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soliq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solinadigan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cheklanmagan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miqdorda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daromad</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olingan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daromad</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dan</a:t>
            </a:r>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o’z</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ixtiyoriga</a:t>
            </a:r>
            <a:r>
              <a:rPr lang="en-US" sz="2000" dirty="0">
                <a:latin typeface="Times New Roman" pitchFamily="18" charset="0"/>
                <a:cs typeface="Times New Roman" pitchFamily="18" charset="0"/>
              </a:rPr>
              <a:t> k</a:t>
            </a:r>
            <a:r>
              <a:rPr lang="uz-Cyrl-UZ"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ra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foydalanish</a:t>
            </a:r>
            <a:r>
              <a:rPr lang="en-US" sz="2000" dirty="0">
                <a:latin typeface="Times New Roman" pitchFamily="18" charset="0"/>
                <a:cs typeface="Times New Roman" pitchFamily="18" charset="0"/>
              </a:rPr>
              <a:t>, bank </a:t>
            </a:r>
            <a:r>
              <a:rPr lang="en-US" sz="2000" dirty="0" err="1">
                <a:latin typeface="Times New Roman" pitchFamily="18" charset="0"/>
                <a:cs typeface="Times New Roman" pitchFamily="18" charset="0"/>
              </a:rPr>
              <a:t>hisob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raqamidagi</a:t>
            </a:r>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o’z</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mablag’larini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mustaqil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ravishda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tasarruf</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etish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23941135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8676456" cy="980727"/>
          </a:xfrm>
        </p:spPr>
        <p:txBody>
          <a:bodyPr>
            <a:normAutofit/>
          </a:bodyPr>
          <a:lstStyle/>
          <a:p>
            <a:pPr algn="ctr"/>
            <a:r>
              <a:rPr lang="en-US" sz="2800" b="1" dirty="0" err="1">
                <a:solidFill>
                  <a:srgbClr val="FFFF00"/>
                </a:solidFill>
                <a:latin typeface="Times New Roman" pitchFamily="18" charset="0"/>
                <a:cs typeface="Times New Roman" pitchFamily="18" charset="0"/>
              </a:rPr>
              <a:t>Fermer</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xo’jaligi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quyidagi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huquqlarga</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ega</a:t>
            </a:r>
            <a:r>
              <a:rPr lang="en-US" sz="2800" b="1" dirty="0">
                <a:solidFill>
                  <a:srgbClr val="FFFF00"/>
                </a:solidFill>
                <a:latin typeface="Times New Roman" pitchFamily="18" charset="0"/>
                <a:cs typeface="Times New Roman" pitchFamily="18" charset="0"/>
              </a:rPr>
              <a:t>:</a:t>
            </a:r>
            <a:r>
              <a:rPr lang="ru-RU" sz="2800" dirty="0"/>
              <a:t/>
            </a:r>
            <a:br>
              <a:rPr lang="ru-RU" sz="2800" dirty="0"/>
            </a:br>
            <a:endParaRPr lang="ru-RU" sz="2800" dirty="0"/>
          </a:p>
        </p:txBody>
      </p:sp>
      <p:sp>
        <p:nvSpPr>
          <p:cNvPr id="3" name="Прямоугольник 2"/>
          <p:cNvSpPr/>
          <p:nvPr/>
        </p:nvSpPr>
        <p:spPr>
          <a:xfrm>
            <a:off x="0" y="1340768"/>
            <a:ext cx="9144000" cy="5324535"/>
          </a:xfrm>
          <a:prstGeom prst="rect">
            <a:avLst/>
          </a:prstGeom>
        </p:spPr>
        <p:txBody>
          <a:bodyPr wrap="square">
            <a:spAutoFit/>
          </a:bodyPr>
          <a:lstStyle/>
          <a:p>
            <a:pPr algn="just"/>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aksiyalarni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boshqa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qimmatli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qog’ozlarni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sotib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kreditlar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boshqa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yuridik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jismoniy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shaxslarning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mol-mulki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hamda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mablag’larini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ixtiyoriylik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asosida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shartnoma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shartlariga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muvofiq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jalb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hamda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takror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chiqarishga</a:t>
            </a:r>
            <a:r>
              <a:rPr lang="en-US" sz="2000" dirty="0">
                <a:latin typeface="Times New Roman" pitchFamily="18" charset="0"/>
                <a:cs typeface="Times New Roman" pitchFamily="18" charset="0"/>
              </a:rPr>
              <a:t> y</a:t>
            </a:r>
            <a:r>
              <a:rPr lang="uz-Cyrl-UZ"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naltirish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kredit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yer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uchastkasidan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foydalanishni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ijaraga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huquqini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yetishtirilgan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mahsulotni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garovga</a:t>
            </a:r>
            <a:r>
              <a:rPr lang="en-US" sz="2000" dirty="0">
                <a:latin typeface="Times New Roman" pitchFamily="18" charset="0"/>
                <a:cs typeface="Times New Roman" pitchFamily="18" charset="0"/>
              </a:rPr>
              <a:t> q</a:t>
            </a:r>
            <a:r>
              <a:rPr lang="uz-Cyrl-UZ" sz="2000" dirty="0">
                <a:latin typeface="Times New Roman" pitchFamily="18" charset="0"/>
                <a:cs typeface="Times New Roman" pitchFamily="18" charset="0"/>
              </a:rPr>
              <a:t>o’</a:t>
            </a:r>
            <a:r>
              <a:rPr lang="en-US" sz="2000" dirty="0" err="1">
                <a:latin typeface="Times New Roman" pitchFamily="18" charset="0"/>
                <a:cs typeface="Times New Roman" pitchFamily="18" charset="0"/>
              </a:rPr>
              <a:t>yish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kichik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xususiy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korxonalar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berilgan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imtiyozlarning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barcha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turlaridan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foydalanish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qonun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hujjatlarida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belgilangan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tartibda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xodimlarni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yollash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doimiy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vaqtinchalik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asosida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tuzilgan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mehnat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shartnomalarini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bekor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zarur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asbob-uskunalar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chiqarish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vositalarini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sotib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ijaraga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bino</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va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inshootlar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qurish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hamda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ularni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ta’mirlash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shuningdek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ulardan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mustaqil</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foydalanish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ixtiyoriy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ravishda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birlashish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jumladan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ulush</a:t>
            </a:r>
            <a:r>
              <a:rPr lang="en-US" sz="2000" dirty="0">
                <a:latin typeface="Times New Roman" pitchFamily="18" charset="0"/>
                <a:cs typeface="Times New Roman" pitchFamily="18" charset="0"/>
              </a:rPr>
              <a:t> (pay) </a:t>
            </a:r>
            <a:r>
              <a:rPr lang="en-US" sz="2000" dirty="0" err="1">
                <a:latin typeface="Times New Roman" pitchFamily="18" charset="0"/>
                <a:cs typeface="Times New Roman" pitchFamily="18" charset="0"/>
              </a:rPr>
              <a:t>asosida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birlashish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jamiyatlar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ittifoqlar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uyushmalar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hamda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boshqa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birlashmalarga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kirish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o’z</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huquqlarini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himoya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uchun</a:t>
            </a:r>
            <a:r>
              <a:rPr lang="en-US" sz="2000" dirty="0">
                <a:latin typeface="Times New Roman" pitchFamily="18" charset="0"/>
                <a:cs typeface="Times New Roman" pitchFamily="18" charset="0"/>
              </a:rPr>
              <a:t> </a:t>
            </a:r>
            <a:r>
              <a:rPr lang="uz-Cyrl-UZ" sz="2000" dirty="0">
                <a:latin typeface="Times New Roman" pitchFamily="18" charset="0"/>
                <a:cs typeface="Times New Roman" pitchFamily="18" charset="0"/>
              </a:rPr>
              <a:t>o’z</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faoliyatining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qanday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masalalari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bo’yicha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sudga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murojaat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qilish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val="6170931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16633"/>
            <a:ext cx="8388424" cy="1008111"/>
          </a:xfrm>
        </p:spPr>
        <p:txBody>
          <a:bodyPr>
            <a:normAutofit/>
          </a:bodyPr>
          <a:lstStyle/>
          <a:p>
            <a:pPr algn="ctr"/>
            <a:r>
              <a:rPr lang="en-US" sz="2400" b="1" dirty="0" err="1">
                <a:solidFill>
                  <a:srgbClr val="FFFF00"/>
                </a:solidFill>
                <a:latin typeface="Times New Roman" pitchFamily="18" charset="0"/>
                <a:cs typeface="Times New Roman" pitchFamily="18" charset="0"/>
              </a:rPr>
              <a:t>Fermer</a:t>
            </a:r>
            <a:r>
              <a:rPr lang="en-US" sz="2400" b="1" dirty="0">
                <a:solidFill>
                  <a:srgbClr val="FFFF00"/>
                </a:solidFill>
                <a:latin typeface="Times New Roman" pitchFamily="18" charset="0"/>
                <a:cs typeface="Times New Roman" pitchFamily="18" charset="0"/>
              </a:rPr>
              <a:t> </a:t>
            </a:r>
            <a:r>
              <a:rPr lang="en-US" sz="2400" b="1" dirty="0" err="1">
                <a:solidFill>
                  <a:srgbClr val="FFFF00"/>
                </a:solidFill>
                <a:latin typeface="Times New Roman" pitchFamily="18" charset="0"/>
                <a:cs typeface="Times New Roman" pitchFamily="18" charset="0"/>
              </a:rPr>
              <a:t>xo’jaligi</a:t>
            </a:r>
            <a:r>
              <a:rPr lang="en-US" sz="2400" b="1" dirty="0">
                <a:solidFill>
                  <a:srgbClr val="FFFF00"/>
                </a:solidFill>
                <a:latin typeface="Times New Roman" pitchFamily="18" charset="0"/>
                <a:cs typeface="Times New Roman" pitchFamily="18" charset="0"/>
              </a:rPr>
              <a:t> </a:t>
            </a:r>
            <a:r>
              <a:rPr lang="en-US" sz="2400" b="1" dirty="0" err="1">
                <a:solidFill>
                  <a:srgbClr val="FFFF00"/>
                </a:solidFill>
                <a:latin typeface="Times New Roman" pitchFamily="18" charset="0"/>
                <a:cs typeface="Times New Roman" pitchFamily="18" charset="0"/>
              </a:rPr>
              <a:t>quyidagi</a:t>
            </a:r>
            <a:r>
              <a:rPr lang="en-US" sz="2400" b="1" dirty="0">
                <a:solidFill>
                  <a:srgbClr val="FFFF00"/>
                </a:solidFill>
                <a:latin typeface="Times New Roman" pitchFamily="18" charset="0"/>
                <a:cs typeface="Times New Roman" pitchFamily="18" charset="0"/>
              </a:rPr>
              <a:t> </a:t>
            </a:r>
            <a:r>
              <a:rPr lang="en-US" sz="2400" b="1" dirty="0" err="1">
                <a:solidFill>
                  <a:srgbClr val="FFFF00"/>
                </a:solidFill>
                <a:latin typeface="Times New Roman" pitchFamily="18" charset="0"/>
                <a:cs typeface="Times New Roman" pitchFamily="18" charset="0"/>
              </a:rPr>
              <a:t>majburiyatlarga</a:t>
            </a:r>
            <a:r>
              <a:rPr lang="en-US" sz="2400" b="1" dirty="0">
                <a:solidFill>
                  <a:srgbClr val="FFFF00"/>
                </a:solidFill>
                <a:latin typeface="Times New Roman" pitchFamily="18" charset="0"/>
                <a:cs typeface="Times New Roman" pitchFamily="18" charset="0"/>
              </a:rPr>
              <a:t> </a:t>
            </a:r>
            <a:r>
              <a:rPr lang="en-US" sz="2400" b="1" dirty="0" err="1">
                <a:solidFill>
                  <a:srgbClr val="FFFF00"/>
                </a:solidFill>
                <a:latin typeface="Times New Roman" pitchFamily="18" charset="0"/>
                <a:cs typeface="Times New Roman" pitchFamily="18" charset="0"/>
              </a:rPr>
              <a:t>ega</a:t>
            </a:r>
            <a:r>
              <a:rPr lang="en-US" sz="2400" b="1" dirty="0">
                <a:solidFill>
                  <a:srgbClr val="FFFF00"/>
                </a:solidFill>
                <a:latin typeface="Times New Roman" pitchFamily="18" charset="0"/>
                <a:cs typeface="Times New Roman" pitchFamily="18" charset="0"/>
              </a:rPr>
              <a:t>:</a:t>
            </a:r>
            <a:r>
              <a:rPr lang="ru-RU" sz="2400" dirty="0">
                <a:solidFill>
                  <a:srgbClr val="FFFF00"/>
                </a:solidFill>
                <a:latin typeface="Times New Roman" pitchFamily="18" charset="0"/>
                <a:cs typeface="Times New Roman" pitchFamily="18" charset="0"/>
              </a:rPr>
              <a:t/>
            </a:r>
            <a:br>
              <a:rPr lang="ru-RU" sz="2400" dirty="0">
                <a:solidFill>
                  <a:srgbClr val="FFFF00"/>
                </a:solidFill>
                <a:latin typeface="Times New Roman" pitchFamily="18" charset="0"/>
                <a:cs typeface="Times New Roman" pitchFamily="18" charset="0"/>
              </a:rPr>
            </a:br>
            <a:endParaRPr lang="ru-RU" sz="2400" dirty="0">
              <a:solidFill>
                <a:srgbClr val="FFFF00"/>
              </a:solidFill>
              <a:latin typeface="Times New Roman" pitchFamily="18" charset="0"/>
              <a:cs typeface="Times New Roman" pitchFamily="18" charset="0"/>
            </a:endParaRPr>
          </a:p>
        </p:txBody>
      </p:sp>
      <p:sp>
        <p:nvSpPr>
          <p:cNvPr id="3" name="Прямоугольник 2"/>
          <p:cNvSpPr/>
          <p:nvPr/>
        </p:nvSpPr>
        <p:spPr>
          <a:xfrm>
            <a:off x="0" y="980728"/>
            <a:ext cx="9036496" cy="5632311"/>
          </a:xfrm>
          <a:prstGeom prst="rect">
            <a:avLst/>
          </a:prstGeom>
        </p:spPr>
        <p:txBody>
          <a:bodyPr wrap="square">
            <a:spAutoFit/>
          </a:bodyPr>
          <a:lstStyle/>
          <a:p>
            <a:r>
              <a:rPr lang="en-US" sz="2400" dirty="0" err="1">
                <a:latin typeface="Times New Roman" pitchFamily="18" charset="0"/>
                <a:cs typeface="Times New Roman" pitchFamily="18" charset="0"/>
              </a:rPr>
              <a:t>yer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uchastkasidan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ijara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shartnomasida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belgilangan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maqsad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maqsadli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samarali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oqilona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foydalanilishini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ta’minlash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ekologiya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talablariga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atrof</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muhitni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muhofaza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qoidalariga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rioya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yerning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meliorativ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holatini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yaxshilash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uchastkasining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unumdorligini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oshirish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chora-tadbirlarini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amalga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oshirish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biznes-rejalarda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ushbu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maqsadlar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mablag’lar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ajratilishini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nazarda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tutish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uchastkasidan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basharti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ijara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shartnomasida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muddat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belgilangan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bO’lmasa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mobaynida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foydalanish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paxta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g’allani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navlar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bo’yicha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joylashtirishning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belgilangan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talablariga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rioya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suvdan</a:t>
            </a:r>
            <a:r>
              <a:rPr lang="en-US" sz="2400" dirty="0">
                <a:latin typeface="Times New Roman" pitchFamily="18" charset="0"/>
                <a:cs typeface="Times New Roman" pitchFamily="18" charset="0"/>
              </a:rPr>
              <a:t> limit </a:t>
            </a:r>
            <a:r>
              <a:rPr lang="en-US" sz="2400" dirty="0" err="1">
                <a:latin typeface="Times New Roman" pitchFamily="18" charset="0"/>
                <a:cs typeface="Times New Roman" pitchFamily="18" charset="0"/>
              </a:rPr>
              <a:t>asosida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foydalanish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to’g’risidagi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shartnomaga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muvofiq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suv</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resurslaridan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foydalanish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ichki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meliorasiya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tarmog’ini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tozalash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ta’mirlash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uchastkasidan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foydalanish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shartlariga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servitutlarga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rioya</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etish</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22096305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16633"/>
            <a:ext cx="8388424" cy="1296143"/>
          </a:xfrm>
        </p:spPr>
        <p:txBody>
          <a:bodyPr>
            <a:normAutofit/>
          </a:bodyPr>
          <a:lstStyle/>
          <a:p>
            <a:r>
              <a:rPr lang="en-US" sz="2800" b="1" dirty="0" err="1">
                <a:solidFill>
                  <a:srgbClr val="FFFF00"/>
                </a:solidFill>
                <a:latin typeface="Times New Roman" pitchFamily="18" charset="0"/>
                <a:cs typeface="Times New Roman" pitchFamily="18" charset="0"/>
              </a:rPr>
              <a:t>Fermer</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xo’jaligi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quyidagi</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majburiyatlarga</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ega</a:t>
            </a:r>
            <a:r>
              <a:rPr lang="en-US" sz="2800" b="1" dirty="0">
                <a:solidFill>
                  <a:srgbClr val="FFFF00"/>
                </a:solidFill>
                <a:latin typeface="Times New Roman" pitchFamily="18" charset="0"/>
                <a:cs typeface="Times New Roman" pitchFamily="18" charset="0"/>
              </a:rPr>
              <a:t>:</a:t>
            </a:r>
            <a:r>
              <a:rPr lang="ru-RU" sz="2800" dirty="0">
                <a:solidFill>
                  <a:srgbClr val="FFFF00"/>
                </a:solidFill>
                <a:latin typeface="Times New Roman" pitchFamily="18" charset="0"/>
                <a:cs typeface="Times New Roman" pitchFamily="18" charset="0"/>
              </a:rPr>
              <a:t/>
            </a:r>
            <a:br>
              <a:rPr lang="ru-RU" sz="2800" dirty="0">
                <a:solidFill>
                  <a:srgbClr val="FFFF00"/>
                </a:solidFill>
                <a:latin typeface="Times New Roman" pitchFamily="18" charset="0"/>
                <a:cs typeface="Times New Roman" pitchFamily="18" charset="0"/>
              </a:rPr>
            </a:br>
            <a:endParaRPr lang="ru-RU" sz="2800" dirty="0">
              <a:solidFill>
                <a:srgbClr val="FFFF00"/>
              </a:solidFill>
              <a:latin typeface="Times New Roman" pitchFamily="18" charset="0"/>
              <a:cs typeface="Times New Roman" pitchFamily="18" charset="0"/>
            </a:endParaRPr>
          </a:p>
        </p:txBody>
      </p:sp>
      <p:sp>
        <p:nvSpPr>
          <p:cNvPr id="3" name="Прямоугольник 2"/>
          <p:cNvSpPr/>
          <p:nvPr/>
        </p:nvSpPr>
        <p:spPr>
          <a:xfrm>
            <a:off x="0" y="1268760"/>
            <a:ext cx="9144000" cy="5262979"/>
          </a:xfrm>
          <a:prstGeom prst="rect">
            <a:avLst/>
          </a:prstGeom>
        </p:spPr>
        <p:txBody>
          <a:bodyPr wrap="square">
            <a:spAutoFit/>
          </a:bodyPr>
          <a:lstStyle/>
          <a:p>
            <a:r>
              <a:rPr lang="en-US" sz="2400" dirty="0" err="1">
                <a:latin typeface="Times New Roman" pitchFamily="18" charset="0"/>
                <a:cs typeface="Times New Roman" pitchFamily="18" charset="0"/>
              </a:rPr>
              <a:t>fermer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xo’jaligining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majburiyatlari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qarzlari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yuzasidan</a:t>
            </a:r>
            <a:r>
              <a:rPr lang="en-US" sz="2400" dirty="0">
                <a:latin typeface="Times New Roman" pitchFamily="18" charset="0"/>
                <a:cs typeface="Times New Roman" pitchFamily="18" charset="0"/>
              </a:rPr>
              <a:t> t</a:t>
            </a:r>
            <a:r>
              <a:rPr lang="uz-Cyrl-UZ" sz="2400" dirty="0">
                <a:latin typeface="Times New Roman" pitchFamily="18" charset="0"/>
                <a:cs typeface="Times New Roman" pitchFamily="18" charset="0"/>
              </a:rPr>
              <a:t>o’</a:t>
            </a:r>
            <a:r>
              <a:rPr lang="en-US" sz="2400" dirty="0" err="1">
                <a:latin typeface="Times New Roman" pitchFamily="18" charset="0"/>
                <a:cs typeface="Times New Roman" pitchFamily="18" charset="0"/>
              </a:rPr>
              <a:t>liq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javob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berish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tuzilgan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kontraktasiya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shartnomalariga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muvofiq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nazarda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tutilgan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hajmlarda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davlat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ehtiyojlari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qishloq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yetkazib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berishni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ta’minlash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qonun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hujjatlarida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belgilangan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tartibda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soliq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majburiy</a:t>
            </a:r>
            <a:r>
              <a:rPr lang="en-US" sz="2400" dirty="0">
                <a:latin typeface="Times New Roman" pitchFamily="18" charset="0"/>
                <a:cs typeface="Times New Roman" pitchFamily="18" charset="0"/>
              </a:rPr>
              <a:t> t</a:t>
            </a:r>
            <a:r>
              <a:rPr lang="uz-Cyrl-UZ" sz="2400" dirty="0">
                <a:latin typeface="Times New Roman" pitchFamily="18" charset="0"/>
                <a:cs typeface="Times New Roman" pitchFamily="18" charset="0"/>
              </a:rPr>
              <a:t>o’</a:t>
            </a:r>
            <a:r>
              <a:rPr lang="en-US" sz="2400" dirty="0" err="1">
                <a:latin typeface="Times New Roman" pitchFamily="18" charset="0"/>
                <a:cs typeface="Times New Roman" pitchFamily="18" charset="0"/>
              </a:rPr>
              <a:t>lovlarni</a:t>
            </a:r>
            <a:r>
              <a:rPr lang="en-US" sz="2400" dirty="0">
                <a:latin typeface="Times New Roman" pitchFamily="18" charset="0"/>
                <a:cs typeface="Times New Roman" pitchFamily="18" charset="0"/>
              </a:rPr>
              <a:t> </a:t>
            </a:r>
            <a:r>
              <a:rPr lang="uz-Cyrl-UZ" sz="2400" dirty="0">
                <a:latin typeface="Times New Roman" pitchFamily="18" charset="0"/>
                <a:cs typeface="Times New Roman" pitchFamily="18" charset="0"/>
              </a:rPr>
              <a:t>o’z</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vaqtida</a:t>
            </a:r>
            <a:r>
              <a:rPr lang="en-US" sz="2400" dirty="0">
                <a:latin typeface="Times New Roman" pitchFamily="18" charset="0"/>
                <a:cs typeface="Times New Roman" pitchFamily="18" charset="0"/>
              </a:rPr>
              <a:t> t</a:t>
            </a:r>
            <a:r>
              <a:rPr lang="uz-Cyrl-UZ" sz="2400" dirty="0">
                <a:latin typeface="Times New Roman" pitchFamily="18" charset="0"/>
                <a:cs typeface="Times New Roman" pitchFamily="18" charset="0"/>
              </a:rPr>
              <a:t>o’</a:t>
            </a:r>
            <a:r>
              <a:rPr lang="en-US" sz="2400" dirty="0">
                <a:latin typeface="Times New Roman" pitchFamily="18" charset="0"/>
                <a:cs typeface="Times New Roman" pitchFamily="18" charset="0"/>
              </a:rPr>
              <a:t>lash;</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yetkazib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berilgan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elektr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energiyasi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yonilg’i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moylash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materiallari</a:t>
            </a:r>
            <a:r>
              <a:rPr lang="en-US" sz="2400" dirty="0">
                <a:latin typeface="Times New Roman" pitchFamily="18" charset="0"/>
                <a:cs typeface="Times New Roman" pitchFamily="18" charset="0"/>
              </a:rPr>
              <a:t>, mineral </a:t>
            </a:r>
            <a:r>
              <a:rPr lang="uz-Cyrl-UZ" sz="2400" dirty="0">
                <a:latin typeface="Times New Roman" pitchFamily="18" charset="0"/>
                <a:cs typeface="Times New Roman" pitchFamily="18" charset="0"/>
              </a:rPr>
              <a:t>o’</a:t>
            </a:r>
            <a:r>
              <a:rPr lang="en-US" sz="2400" dirty="0" err="1">
                <a:latin typeface="Times New Roman" pitchFamily="18" charset="0"/>
                <a:cs typeface="Times New Roman" pitchFamily="18" charset="0"/>
              </a:rPr>
              <a:t>g’itlar</a:t>
            </a:r>
            <a:r>
              <a:rPr lang="en-US" sz="2400" dirty="0">
                <a:latin typeface="Times New Roman" pitchFamily="18" charset="0"/>
                <a:cs typeface="Times New Roman" pitchFamily="18" charset="0"/>
              </a:rPr>
              <a:t>, </a:t>
            </a:r>
            <a:r>
              <a:rPr lang="uz-Cyrl-UZ" sz="2400" dirty="0">
                <a:latin typeface="Times New Roman" pitchFamily="18" charset="0"/>
                <a:cs typeface="Times New Roman" pitchFamily="18" charset="0"/>
              </a:rPr>
              <a:t>o’</a:t>
            </a:r>
            <a:r>
              <a:rPr lang="en-US" sz="2400" dirty="0" err="1">
                <a:latin typeface="Times New Roman" pitchFamily="18" charset="0"/>
                <a:cs typeface="Times New Roman" pitchFamily="18" charset="0"/>
              </a:rPr>
              <a:t>simliklarni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kimyoviy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himoya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vositalari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kO’rsatilgan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xizmatlar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uz-Cyrl-UZ" sz="2400" dirty="0">
                <a:latin typeface="Times New Roman" pitchFamily="18" charset="0"/>
                <a:cs typeface="Times New Roman" pitchFamily="18" charset="0"/>
              </a:rPr>
              <a:t>o’z</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vaqtida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hisob-kitob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qishloq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yetishtirishda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standartlar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talablariga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rioya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qishloq</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xo’jaligi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zararkunandalari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kasalliklariga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qarshi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kurash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borish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5535600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16633"/>
            <a:ext cx="8496944" cy="792087"/>
          </a:xfrm>
        </p:spPr>
        <p:txBody>
          <a:bodyPr>
            <a:normAutofit fontScale="90000"/>
          </a:bodyPr>
          <a:lstStyle/>
          <a:p>
            <a:pPr algn="ctr"/>
            <a:r>
              <a:rPr lang="uz-Cyrl-UZ" sz="2400" b="1" dirty="0">
                <a:solidFill>
                  <a:srgbClr val="FFFF00"/>
                </a:solidFill>
                <a:latin typeface="Times New Roman" pitchFamily="18" charset="0"/>
                <a:cs typeface="Times New Roman" pitchFamily="18" charset="0"/>
              </a:rPr>
              <a:t>Fermer xo’jaliklari faoliyatining asosiy ko’rsatkichlari</a:t>
            </a:r>
            <a:r>
              <a:rPr lang="ru-RU" sz="2400" dirty="0">
                <a:solidFill>
                  <a:srgbClr val="FFFF00"/>
                </a:solidFill>
                <a:latin typeface="Times New Roman" pitchFamily="18" charset="0"/>
                <a:cs typeface="Times New Roman" pitchFamily="18" charset="0"/>
              </a:rPr>
              <a:t/>
            </a:r>
            <a:br>
              <a:rPr lang="ru-RU" sz="2400" dirty="0">
                <a:solidFill>
                  <a:srgbClr val="FFFF00"/>
                </a:solidFill>
                <a:latin typeface="Times New Roman" pitchFamily="18" charset="0"/>
                <a:cs typeface="Times New Roman" pitchFamily="18" charset="0"/>
              </a:rPr>
            </a:br>
            <a:endParaRPr lang="ru-RU" sz="2400" dirty="0">
              <a:solidFill>
                <a:srgbClr val="FFFF00"/>
              </a:solidFill>
              <a:latin typeface="Times New Roman" pitchFamily="18" charset="0"/>
              <a:cs typeface="Times New Roman"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49105454"/>
              </p:ext>
            </p:extLst>
          </p:nvPr>
        </p:nvGraphicFramePr>
        <p:xfrm>
          <a:off x="140873" y="620688"/>
          <a:ext cx="9036498" cy="6443060"/>
        </p:xfrm>
        <a:graphic>
          <a:graphicData uri="http://schemas.openxmlformats.org/drawingml/2006/table">
            <a:tbl>
              <a:tblPr>
                <a:tableStyleId>{5C22544A-7EE6-4342-B048-85BDC9FD1C3A}</a:tableStyleId>
              </a:tblPr>
              <a:tblGrid>
                <a:gridCol w="1406791"/>
                <a:gridCol w="720080"/>
                <a:gridCol w="648072"/>
                <a:gridCol w="648072"/>
                <a:gridCol w="720080"/>
                <a:gridCol w="648072"/>
                <a:gridCol w="720080"/>
                <a:gridCol w="720080"/>
                <a:gridCol w="720080"/>
                <a:gridCol w="648072"/>
                <a:gridCol w="648072"/>
                <a:gridCol w="788947"/>
              </a:tblGrid>
              <a:tr h="1152128">
                <a:tc>
                  <a:txBody>
                    <a:bodyPr/>
                    <a:lstStyle/>
                    <a:p>
                      <a:pPr algn="ctr">
                        <a:spcAft>
                          <a:spcPts val="0"/>
                        </a:spcAft>
                      </a:pPr>
                      <a:r>
                        <a:rPr lang="uz-Cyrl-UZ" sz="1400" b="1" dirty="0">
                          <a:effectLst/>
                          <a:latin typeface="Times New Roman" pitchFamily="18" charset="0"/>
                          <a:cs typeface="Times New Roman" pitchFamily="18" charset="0"/>
                        </a:rPr>
                        <a:t>Ko’rsatkichlar </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err="1">
                          <a:effectLst/>
                          <a:latin typeface="Times New Roman" pitchFamily="18" charset="0"/>
                          <a:cs typeface="Times New Roman" pitchFamily="18" charset="0"/>
                        </a:rPr>
                        <a:t>O’lchov</a:t>
                      </a:r>
                      <a:endParaRPr lang="ru-RU" sz="1400" b="1" dirty="0">
                        <a:effectLst/>
                        <a:latin typeface="Times New Roman" pitchFamily="18" charset="0"/>
                        <a:cs typeface="Times New Roman" pitchFamily="18" charset="0"/>
                      </a:endParaRPr>
                    </a:p>
                    <a:p>
                      <a:pPr algn="ctr">
                        <a:spcAft>
                          <a:spcPts val="0"/>
                        </a:spcAft>
                      </a:pPr>
                      <a:r>
                        <a:rPr lang="ru-RU" sz="1400" b="1" dirty="0" err="1">
                          <a:effectLst/>
                          <a:latin typeface="Times New Roman" pitchFamily="18" charset="0"/>
                          <a:cs typeface="Times New Roman" pitchFamily="18" charset="0"/>
                        </a:rPr>
                        <a:t>bir</a:t>
                      </a:r>
                      <a:r>
                        <a:rPr lang="ru-RU" sz="1400" b="1" dirty="0">
                          <a:effectLst/>
                          <a:latin typeface="Times New Roman" pitchFamily="18" charset="0"/>
                          <a:cs typeface="Times New Roman" pitchFamily="18" charset="0"/>
                        </a:rPr>
                        <a:t>-</a:t>
                      </a:r>
                    </a:p>
                    <a:p>
                      <a:pPr algn="ctr">
                        <a:spcAft>
                          <a:spcPts val="0"/>
                        </a:spcAft>
                      </a:pPr>
                      <a:r>
                        <a:rPr lang="ru-RU" sz="1400" b="1" dirty="0" err="1">
                          <a:effectLst/>
                          <a:latin typeface="Times New Roman" pitchFamily="18" charset="0"/>
                          <a:cs typeface="Times New Roman" pitchFamily="18" charset="0"/>
                        </a:rPr>
                        <a:t>ligi</a:t>
                      </a:r>
                      <a:endParaRPr lang="ru-RU" sz="1400" b="1" dirty="0">
                        <a:effectLst/>
                        <a:latin typeface="Times New Roman" pitchFamily="18" charset="0"/>
                        <a:cs typeface="Times New Roman" pitchFamily="18" charset="0"/>
                      </a:endParaRPr>
                    </a:p>
                    <a:p>
                      <a:pPr algn="ctr">
                        <a:spcAft>
                          <a:spcPts val="0"/>
                        </a:spcAft>
                      </a:pPr>
                      <a:r>
                        <a:rPr lang="ru-RU" sz="1400" b="1" dirty="0">
                          <a:effectLst/>
                          <a:latin typeface="Times New Roman" pitchFamily="18" charset="0"/>
                          <a:cs typeface="Times New Roman" pitchFamily="18" charset="0"/>
                        </a:rPr>
                        <a:t> </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uz-Cyrl-UZ" sz="1400" b="1" dirty="0">
                          <a:effectLst/>
                          <a:latin typeface="Times New Roman" pitchFamily="18" charset="0"/>
                          <a:cs typeface="Times New Roman" pitchFamily="18" charset="0"/>
                        </a:rPr>
                        <a:t>2005y.</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a:effectLst/>
                          <a:latin typeface="Times New Roman" pitchFamily="18" charset="0"/>
                          <a:cs typeface="Times New Roman" pitchFamily="18" charset="0"/>
                        </a:rPr>
                        <a:t>2006</a:t>
                      </a:r>
                      <a:r>
                        <a:rPr lang="uz-Cyrl-UZ" sz="1400" b="1" dirty="0">
                          <a:effectLst/>
                          <a:latin typeface="Times New Roman" pitchFamily="18" charset="0"/>
                          <a:cs typeface="Times New Roman" pitchFamily="18" charset="0"/>
                        </a:rPr>
                        <a:t>y.</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a:effectLst/>
                          <a:latin typeface="Times New Roman" pitchFamily="18" charset="0"/>
                          <a:cs typeface="Times New Roman" pitchFamily="18" charset="0"/>
                        </a:rPr>
                        <a:t>2007</a:t>
                      </a:r>
                      <a:r>
                        <a:rPr lang="uz-Cyrl-UZ" sz="1400" b="1" dirty="0">
                          <a:effectLst/>
                          <a:latin typeface="Times New Roman" pitchFamily="18" charset="0"/>
                          <a:cs typeface="Times New Roman" pitchFamily="18" charset="0"/>
                        </a:rPr>
                        <a:t>y</a:t>
                      </a:r>
                      <a:r>
                        <a:rPr lang="ru-RU" sz="1400" b="1" dirty="0">
                          <a:effectLst/>
                          <a:latin typeface="Times New Roman" pitchFamily="18" charset="0"/>
                          <a:cs typeface="Times New Roman" pitchFamily="18" charset="0"/>
                        </a:rPr>
                        <a:t>.</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a:effectLst/>
                          <a:latin typeface="Times New Roman" pitchFamily="18" charset="0"/>
                          <a:cs typeface="Times New Roman" pitchFamily="18" charset="0"/>
                        </a:rPr>
                        <a:t>2008</a:t>
                      </a:r>
                      <a:r>
                        <a:rPr lang="uz-Cyrl-UZ" sz="1400" b="1" dirty="0">
                          <a:effectLst/>
                          <a:latin typeface="Times New Roman" pitchFamily="18" charset="0"/>
                          <a:cs typeface="Times New Roman" pitchFamily="18" charset="0"/>
                        </a:rPr>
                        <a:t>y</a:t>
                      </a:r>
                      <a:r>
                        <a:rPr lang="ru-RU" sz="1400" b="1" dirty="0">
                          <a:effectLst/>
                          <a:latin typeface="Times New Roman" pitchFamily="18" charset="0"/>
                          <a:cs typeface="Times New Roman" pitchFamily="18" charset="0"/>
                        </a:rPr>
                        <a:t>.</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a:effectLst/>
                          <a:latin typeface="Times New Roman" pitchFamily="18" charset="0"/>
                          <a:cs typeface="Times New Roman" pitchFamily="18" charset="0"/>
                        </a:rPr>
                        <a:t>2009</a:t>
                      </a:r>
                      <a:r>
                        <a:rPr lang="uz-Cyrl-UZ" sz="1400" b="1" dirty="0">
                          <a:effectLst/>
                          <a:latin typeface="Times New Roman" pitchFamily="18" charset="0"/>
                          <a:cs typeface="Times New Roman" pitchFamily="18" charset="0"/>
                        </a:rPr>
                        <a:t>y</a:t>
                      </a:r>
                      <a:r>
                        <a:rPr lang="ru-RU" sz="1400" b="1" dirty="0">
                          <a:effectLst/>
                          <a:latin typeface="Times New Roman" pitchFamily="18" charset="0"/>
                          <a:cs typeface="Times New Roman" pitchFamily="18" charset="0"/>
                        </a:rPr>
                        <a:t>.</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a:effectLst/>
                          <a:latin typeface="Times New Roman" pitchFamily="18" charset="0"/>
                          <a:cs typeface="Times New Roman" pitchFamily="18" charset="0"/>
                        </a:rPr>
                        <a:t>2010</a:t>
                      </a:r>
                      <a:r>
                        <a:rPr lang="uz-Cyrl-UZ" sz="1400" b="1" dirty="0">
                          <a:effectLst/>
                          <a:latin typeface="Times New Roman" pitchFamily="18" charset="0"/>
                          <a:cs typeface="Times New Roman" pitchFamily="18" charset="0"/>
                        </a:rPr>
                        <a:t>y</a:t>
                      </a:r>
                      <a:r>
                        <a:rPr lang="ru-RU" sz="1400" b="1" dirty="0">
                          <a:effectLst/>
                          <a:latin typeface="Times New Roman" pitchFamily="18" charset="0"/>
                          <a:cs typeface="Times New Roman" pitchFamily="18" charset="0"/>
                        </a:rPr>
                        <a:t>.</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a:effectLst/>
                          <a:latin typeface="Times New Roman" pitchFamily="18" charset="0"/>
                          <a:cs typeface="Times New Roman" pitchFamily="18" charset="0"/>
                        </a:rPr>
                        <a:t>2011</a:t>
                      </a:r>
                      <a:r>
                        <a:rPr lang="uz-Cyrl-UZ" sz="1400" b="1" dirty="0">
                          <a:effectLst/>
                          <a:latin typeface="Times New Roman" pitchFamily="18" charset="0"/>
                          <a:cs typeface="Times New Roman" pitchFamily="18" charset="0"/>
                        </a:rPr>
                        <a:t>y</a:t>
                      </a:r>
                      <a:r>
                        <a:rPr lang="ru-RU" sz="1400" b="1" dirty="0">
                          <a:effectLst/>
                          <a:latin typeface="Times New Roman" pitchFamily="18" charset="0"/>
                          <a:cs typeface="Times New Roman" pitchFamily="18" charset="0"/>
                        </a:rPr>
                        <a:t>.</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a:effectLst/>
                          <a:latin typeface="Times New Roman" pitchFamily="18" charset="0"/>
                          <a:cs typeface="Times New Roman" pitchFamily="18" charset="0"/>
                        </a:rPr>
                        <a:t>2012</a:t>
                      </a:r>
                      <a:r>
                        <a:rPr lang="uz-Cyrl-UZ" sz="1400" b="1" dirty="0">
                          <a:effectLst/>
                          <a:latin typeface="Times New Roman" pitchFamily="18" charset="0"/>
                          <a:cs typeface="Times New Roman" pitchFamily="18" charset="0"/>
                        </a:rPr>
                        <a:t>y</a:t>
                      </a:r>
                      <a:r>
                        <a:rPr lang="ru-RU" sz="1400" b="1" dirty="0">
                          <a:effectLst/>
                          <a:latin typeface="Times New Roman" pitchFamily="18" charset="0"/>
                          <a:cs typeface="Times New Roman" pitchFamily="18" charset="0"/>
                        </a:rPr>
                        <a:t>.</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a:effectLst/>
                          <a:latin typeface="Times New Roman" pitchFamily="18" charset="0"/>
                          <a:cs typeface="Times New Roman" pitchFamily="18" charset="0"/>
                        </a:rPr>
                        <a:t>2013y.</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smtClean="0">
                          <a:effectLst/>
                          <a:latin typeface="Times New Roman" pitchFamily="18" charset="0"/>
                          <a:ea typeface="Times New Roman"/>
                          <a:cs typeface="Times New Roman" pitchFamily="18" charset="0"/>
                        </a:rPr>
                        <a:t>2014 </a:t>
                      </a:r>
                      <a:r>
                        <a:rPr lang="en-US" sz="1400" b="1" dirty="0" smtClean="0">
                          <a:effectLst/>
                          <a:latin typeface="Times New Roman" pitchFamily="18" charset="0"/>
                          <a:ea typeface="Times New Roman"/>
                          <a:cs typeface="Times New Roman" pitchFamily="18" charset="0"/>
                        </a:rPr>
                        <a:t>y</a:t>
                      </a:r>
                      <a:endParaRPr lang="ru-RU" sz="1400" b="1" dirty="0">
                        <a:effectLst/>
                        <a:latin typeface="Times New Roman" pitchFamily="18" charset="0"/>
                        <a:ea typeface="Times New Roman"/>
                        <a:cs typeface="Times New Roman" pitchFamily="18" charset="0"/>
                      </a:endParaRPr>
                    </a:p>
                  </a:txBody>
                  <a:tcPr marL="54908" marR="54908" marT="0" marB="0" anchor="ctr"/>
                </a:tc>
              </a:tr>
              <a:tr h="1069793">
                <a:tc>
                  <a:txBody>
                    <a:bodyPr/>
                    <a:lstStyle/>
                    <a:p>
                      <a:pPr algn="l">
                        <a:spcAft>
                          <a:spcPts val="0"/>
                        </a:spcAft>
                      </a:pPr>
                      <a:r>
                        <a:rPr lang="uz-Cyrl-UZ" sz="1400" b="1">
                          <a:effectLst/>
                          <a:latin typeface="Times New Roman" pitchFamily="18" charset="0"/>
                          <a:cs typeface="Times New Roman" pitchFamily="18" charset="0"/>
                        </a:rPr>
                        <a:t>Yalpi qishloq xo’jaligi mahsulotida fermer xo’jaliklarining ulushi </a:t>
                      </a:r>
                      <a:endParaRPr lang="ru-RU" sz="1400" b="1">
                        <a:effectLst/>
                        <a:latin typeface="Times New Roman" pitchFamily="18" charset="0"/>
                        <a:ea typeface="Times New Roman"/>
                        <a:cs typeface="Times New Roman" pitchFamily="18" charset="0"/>
                      </a:endParaRPr>
                    </a:p>
                  </a:txBody>
                  <a:tcPr marL="54908" marR="54908" marT="0" marB="0"/>
                </a:tc>
                <a:tc>
                  <a:txBody>
                    <a:bodyPr/>
                    <a:lstStyle/>
                    <a:p>
                      <a:pPr algn="ctr">
                        <a:spcAft>
                          <a:spcPts val="0"/>
                        </a:spcAft>
                      </a:pPr>
                      <a:r>
                        <a:rPr lang="uz-Cyrl-UZ" sz="1800" b="1" dirty="0">
                          <a:effectLst/>
                          <a:latin typeface="Times New Roman" pitchFamily="18" charset="0"/>
                          <a:cs typeface="Times New Roman" pitchFamily="18" charset="0"/>
                        </a:rPr>
                        <a:t>%</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24,3</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31,4</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33,4</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800" b="1" dirty="0">
                          <a:effectLst/>
                          <a:latin typeface="Times New Roman" pitchFamily="18" charset="0"/>
                          <a:cs typeface="Times New Roman" pitchFamily="18" charset="0"/>
                        </a:rPr>
                        <a:t>32.6</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34,5</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35,0</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34,1</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a:effectLst/>
                          <a:latin typeface="Times New Roman" pitchFamily="18" charset="0"/>
                          <a:cs typeface="Times New Roman" pitchFamily="18" charset="0"/>
                        </a:rPr>
                        <a:t>34,4</a:t>
                      </a:r>
                      <a:endParaRPr lang="ru-RU" sz="18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34,0</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800" b="1" dirty="0" smtClean="0">
                          <a:effectLst/>
                          <a:latin typeface="Times New Roman" pitchFamily="18" charset="0"/>
                          <a:ea typeface="Times New Roman"/>
                          <a:cs typeface="Times New Roman" pitchFamily="18" charset="0"/>
                        </a:rPr>
                        <a:t>32,9</a:t>
                      </a:r>
                      <a:endParaRPr lang="ru-RU" sz="1800" b="1" dirty="0">
                        <a:effectLst/>
                        <a:latin typeface="Times New Roman" pitchFamily="18" charset="0"/>
                        <a:ea typeface="Times New Roman"/>
                        <a:cs typeface="Times New Roman" pitchFamily="18" charset="0"/>
                      </a:endParaRPr>
                    </a:p>
                  </a:txBody>
                  <a:tcPr marL="54908" marR="54908" marT="0" marB="0" anchor="ctr"/>
                </a:tc>
              </a:tr>
              <a:tr h="1273469">
                <a:tc>
                  <a:txBody>
                    <a:bodyPr/>
                    <a:lstStyle/>
                    <a:p>
                      <a:pPr algn="l">
                        <a:spcAft>
                          <a:spcPts val="0"/>
                        </a:spcAft>
                      </a:pPr>
                      <a:r>
                        <a:rPr lang="uz-Cyrl-UZ" sz="1400" b="1">
                          <a:effectLst/>
                          <a:latin typeface="Times New Roman" pitchFamily="18" charset="0"/>
                          <a:cs typeface="Times New Roman" pitchFamily="18" charset="0"/>
                        </a:rPr>
                        <a:t>Jami yetishtirilgan dehqonchilik </a:t>
                      </a:r>
                      <a:r>
                        <a:rPr lang="en-US" sz="1400" b="1">
                          <a:effectLst/>
                          <a:latin typeface="Times New Roman" pitchFamily="18" charset="0"/>
                          <a:cs typeface="Times New Roman" pitchFamily="18" charset="0"/>
                        </a:rPr>
                        <a:t>mahsulotlarida</a:t>
                      </a:r>
                      <a:r>
                        <a:rPr lang="uz-Cyrl-UZ" sz="1400" b="1">
                          <a:effectLst/>
                          <a:latin typeface="Times New Roman" pitchFamily="18" charset="0"/>
                          <a:cs typeface="Times New Roman" pitchFamily="18" charset="0"/>
                        </a:rPr>
                        <a:t> fermer xo’jaliklarining ulushi </a:t>
                      </a:r>
                      <a:endParaRPr lang="ru-RU" sz="1400" b="1">
                        <a:effectLst/>
                        <a:latin typeface="Times New Roman" pitchFamily="18" charset="0"/>
                        <a:ea typeface="Times New Roman"/>
                        <a:cs typeface="Times New Roman" pitchFamily="18" charset="0"/>
                      </a:endParaRPr>
                    </a:p>
                  </a:txBody>
                  <a:tcPr marL="54908" marR="54908" marT="0" marB="0"/>
                </a:tc>
                <a:tc>
                  <a:txBody>
                    <a:bodyPr/>
                    <a:lstStyle/>
                    <a:p>
                      <a:pPr algn="ctr">
                        <a:spcAft>
                          <a:spcPts val="0"/>
                        </a:spcAft>
                      </a:pPr>
                      <a:r>
                        <a:rPr lang="uz-Cyrl-UZ" sz="1800" b="1">
                          <a:effectLst/>
                          <a:latin typeface="Times New Roman" pitchFamily="18" charset="0"/>
                          <a:cs typeface="Times New Roman" pitchFamily="18" charset="0"/>
                        </a:rPr>
                        <a:t>%</a:t>
                      </a:r>
                      <a:endParaRPr lang="ru-RU" sz="18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a:effectLst/>
                          <a:latin typeface="Times New Roman" pitchFamily="18" charset="0"/>
                          <a:cs typeface="Times New Roman" pitchFamily="18" charset="0"/>
                        </a:rPr>
                        <a:t>41,6</a:t>
                      </a:r>
                      <a:endParaRPr lang="ru-RU" sz="18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a:effectLst/>
                          <a:latin typeface="Times New Roman" pitchFamily="18" charset="0"/>
                          <a:cs typeface="Times New Roman" pitchFamily="18" charset="0"/>
                        </a:rPr>
                        <a:t>53,7</a:t>
                      </a:r>
                      <a:endParaRPr lang="ru-RU" sz="18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uz-Cyrl-UZ" sz="1800" b="1">
                          <a:effectLst/>
                          <a:latin typeface="Times New Roman" pitchFamily="18" charset="0"/>
                          <a:cs typeface="Times New Roman" pitchFamily="18" charset="0"/>
                        </a:rPr>
                        <a:t>57,3</a:t>
                      </a:r>
                      <a:endParaRPr lang="ru-RU" sz="18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a:effectLst/>
                          <a:latin typeface="Times New Roman" pitchFamily="18" charset="0"/>
                          <a:cs typeface="Times New Roman" pitchFamily="18" charset="0"/>
                        </a:rPr>
                        <a:t>54,4</a:t>
                      </a:r>
                      <a:endParaRPr lang="ru-RU" sz="18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57,6</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56,2</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56,0</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56,0</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53,7</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800" b="1" dirty="0" smtClean="0">
                          <a:effectLst/>
                          <a:latin typeface="Times New Roman" pitchFamily="18" charset="0"/>
                          <a:ea typeface="Times New Roman"/>
                          <a:cs typeface="Times New Roman" pitchFamily="18" charset="0"/>
                        </a:rPr>
                        <a:t>52,6</a:t>
                      </a:r>
                      <a:endParaRPr lang="ru-RU" sz="1800" b="1" dirty="0">
                        <a:effectLst/>
                        <a:latin typeface="Times New Roman" pitchFamily="18" charset="0"/>
                        <a:ea typeface="Times New Roman"/>
                        <a:cs typeface="Times New Roman" pitchFamily="18" charset="0"/>
                      </a:endParaRPr>
                    </a:p>
                  </a:txBody>
                  <a:tcPr marL="54908" marR="54908" marT="0" marB="0" anchor="ctr"/>
                </a:tc>
              </a:tr>
              <a:tr h="1451644">
                <a:tc>
                  <a:txBody>
                    <a:bodyPr/>
                    <a:lstStyle/>
                    <a:p>
                      <a:pPr algn="just">
                        <a:spcAft>
                          <a:spcPts val="0"/>
                        </a:spcAft>
                      </a:pPr>
                      <a:r>
                        <a:rPr lang="uz-Cyrl-UZ" sz="1400" b="1" dirty="0">
                          <a:effectLst/>
                          <a:latin typeface="Times New Roman" pitchFamily="18" charset="0"/>
                          <a:cs typeface="Times New Roman" pitchFamily="18" charset="0"/>
                        </a:rPr>
                        <a:t>Jami yetishtirilgan chorvachilik </a:t>
                      </a:r>
                      <a:r>
                        <a:rPr lang="en-US" sz="1400" b="1" dirty="0" err="1">
                          <a:effectLst/>
                          <a:latin typeface="Times New Roman" pitchFamily="18" charset="0"/>
                          <a:cs typeface="Times New Roman" pitchFamily="18" charset="0"/>
                        </a:rPr>
                        <a:t>mahsulotlarida</a:t>
                      </a:r>
                      <a:r>
                        <a:rPr lang="en-US" sz="1400" b="1" dirty="0">
                          <a:effectLst/>
                          <a:latin typeface="Times New Roman" pitchFamily="18" charset="0"/>
                          <a:cs typeface="Times New Roman" pitchFamily="18" charset="0"/>
                        </a:rPr>
                        <a:t> </a:t>
                      </a:r>
                      <a:r>
                        <a:rPr lang="en-US" sz="1400" b="1" dirty="0" err="1">
                          <a:effectLst/>
                          <a:latin typeface="Times New Roman" pitchFamily="18" charset="0"/>
                          <a:cs typeface="Times New Roman" pitchFamily="18" charset="0"/>
                        </a:rPr>
                        <a:t>fermer</a:t>
                      </a:r>
                      <a:r>
                        <a:rPr lang="en-US" sz="1400" b="1" dirty="0">
                          <a:effectLst/>
                          <a:latin typeface="Times New Roman" pitchFamily="18" charset="0"/>
                          <a:cs typeface="Times New Roman" pitchFamily="18" charset="0"/>
                        </a:rPr>
                        <a:t> </a:t>
                      </a:r>
                      <a:r>
                        <a:rPr lang="en-US" sz="1400" b="1" dirty="0" err="1" smtClean="0">
                          <a:effectLst/>
                          <a:latin typeface="Times New Roman" pitchFamily="18" charset="0"/>
                          <a:cs typeface="Times New Roman" pitchFamily="18" charset="0"/>
                        </a:rPr>
                        <a:t>xo’jaliklarining</a:t>
                      </a:r>
                      <a:r>
                        <a:rPr lang="ru-RU" sz="1400" b="1" dirty="0" smtClean="0">
                          <a:effectLst/>
                          <a:latin typeface="Times New Roman" pitchFamily="18" charset="0"/>
                          <a:cs typeface="Times New Roman" pitchFamily="18" charset="0"/>
                        </a:rPr>
                        <a:t> </a:t>
                      </a:r>
                      <a:r>
                        <a:rPr lang="en-US" sz="1400" b="1" dirty="0" err="1" smtClean="0">
                          <a:effectLst/>
                          <a:latin typeface="Times New Roman" pitchFamily="18" charset="0"/>
                          <a:cs typeface="Times New Roman" pitchFamily="18" charset="0"/>
                        </a:rPr>
                        <a:t>ulushi</a:t>
                      </a:r>
                      <a:endParaRPr lang="ru-RU" sz="1400" b="1" dirty="0">
                        <a:effectLst/>
                        <a:latin typeface="Times New Roman" pitchFamily="18" charset="0"/>
                        <a:ea typeface="Times New Roman"/>
                        <a:cs typeface="Times New Roman" pitchFamily="18" charset="0"/>
                      </a:endParaRPr>
                    </a:p>
                  </a:txBody>
                  <a:tcPr marL="54908" marR="54908" marT="0" marB="0"/>
                </a:tc>
                <a:tc>
                  <a:txBody>
                    <a:bodyPr/>
                    <a:lstStyle/>
                    <a:p>
                      <a:pPr algn="ctr">
                        <a:spcAft>
                          <a:spcPts val="0"/>
                        </a:spcAft>
                      </a:pPr>
                      <a:r>
                        <a:rPr lang="uz-Cyrl-UZ" sz="1800" b="1">
                          <a:effectLst/>
                          <a:latin typeface="Times New Roman" pitchFamily="18" charset="0"/>
                          <a:cs typeface="Times New Roman" pitchFamily="18" charset="0"/>
                        </a:rPr>
                        <a:t>%</a:t>
                      </a:r>
                      <a:endParaRPr lang="ru-RU" sz="18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2,7</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uz-Cyrl-UZ" sz="1800" b="1">
                          <a:effectLst/>
                          <a:latin typeface="Times New Roman" pitchFamily="18" charset="0"/>
                          <a:cs typeface="Times New Roman" pitchFamily="18" charset="0"/>
                        </a:rPr>
                        <a:t>3,1</a:t>
                      </a:r>
                      <a:endParaRPr lang="ru-RU" sz="18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a:effectLst/>
                          <a:latin typeface="Times New Roman" pitchFamily="18" charset="0"/>
                          <a:cs typeface="Times New Roman" pitchFamily="18" charset="0"/>
                        </a:rPr>
                        <a:t>3,6</a:t>
                      </a:r>
                      <a:endParaRPr lang="ru-RU" sz="18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800" b="1">
                          <a:effectLst/>
                          <a:latin typeface="Times New Roman" pitchFamily="18" charset="0"/>
                          <a:cs typeface="Times New Roman" pitchFamily="18" charset="0"/>
                        </a:rPr>
                        <a:t>4.1</a:t>
                      </a:r>
                      <a:endParaRPr lang="ru-RU" sz="18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3,7</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800" b="1" dirty="0">
                          <a:effectLst/>
                          <a:latin typeface="Times New Roman" pitchFamily="18" charset="0"/>
                          <a:cs typeface="Times New Roman" pitchFamily="18" charset="0"/>
                        </a:rPr>
                        <a:t>3.9</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4,2</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4,4</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800" b="1" dirty="0">
                          <a:effectLst/>
                          <a:latin typeface="Times New Roman" pitchFamily="18" charset="0"/>
                          <a:cs typeface="Times New Roman" pitchFamily="18" charset="0"/>
                        </a:rPr>
                        <a:t>4,5</a:t>
                      </a:r>
                      <a:endParaRPr lang="ru-RU" sz="18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800" b="1" dirty="0" smtClean="0">
                          <a:effectLst/>
                          <a:latin typeface="Times New Roman" pitchFamily="18" charset="0"/>
                          <a:ea typeface="Times New Roman"/>
                          <a:cs typeface="Times New Roman" pitchFamily="18" charset="0"/>
                        </a:rPr>
                        <a:t>4,4</a:t>
                      </a:r>
                      <a:endParaRPr lang="ru-RU" sz="1800" b="1" dirty="0">
                        <a:effectLst/>
                        <a:latin typeface="Times New Roman" pitchFamily="18" charset="0"/>
                        <a:ea typeface="Times New Roman"/>
                        <a:cs typeface="Times New Roman" pitchFamily="18" charset="0"/>
                      </a:endParaRPr>
                    </a:p>
                  </a:txBody>
                  <a:tcPr marL="54908" marR="54908" marT="0" marB="0" anchor="ctr"/>
                </a:tc>
              </a:tr>
              <a:tr h="1023732">
                <a:tc>
                  <a:txBody>
                    <a:bodyPr/>
                    <a:lstStyle/>
                    <a:p>
                      <a:pPr algn="l">
                        <a:spcAft>
                          <a:spcPts val="0"/>
                        </a:spcAft>
                      </a:pPr>
                      <a:r>
                        <a:rPr lang="ru-RU" sz="1400" b="1" dirty="0" err="1">
                          <a:effectLst/>
                          <a:latin typeface="Times New Roman" pitchFamily="18" charset="0"/>
                          <a:cs typeface="Times New Roman" pitchFamily="18" charset="0"/>
                        </a:rPr>
                        <a:t>Fermer</a:t>
                      </a:r>
                      <a:r>
                        <a:rPr lang="ru-RU" sz="1400" b="1" dirty="0">
                          <a:effectLst/>
                          <a:latin typeface="Times New Roman" pitchFamily="18" charset="0"/>
                          <a:cs typeface="Times New Roman" pitchFamily="18" charset="0"/>
                        </a:rPr>
                        <a:t> </a:t>
                      </a:r>
                      <a:r>
                        <a:rPr lang="ru-RU" sz="1400" b="1" dirty="0" err="1">
                          <a:effectLst/>
                          <a:latin typeface="Times New Roman" pitchFamily="18" charset="0"/>
                          <a:cs typeface="Times New Roman" pitchFamily="18" charset="0"/>
                        </a:rPr>
                        <a:t>xo’jaliklari</a:t>
                      </a:r>
                      <a:r>
                        <a:rPr lang="ru-RU" sz="1400" b="1" dirty="0">
                          <a:effectLst/>
                          <a:latin typeface="Times New Roman" pitchFamily="18" charset="0"/>
                          <a:cs typeface="Times New Roman" pitchFamily="18" charset="0"/>
                        </a:rPr>
                        <a:t> </a:t>
                      </a:r>
                      <a:r>
                        <a:rPr lang="ru-RU" sz="1400" b="1" dirty="0" err="1">
                          <a:effectLst/>
                          <a:latin typeface="Times New Roman" pitchFamily="18" charset="0"/>
                          <a:cs typeface="Times New Roman" pitchFamily="18" charset="0"/>
                        </a:rPr>
                        <a:t>soni</a:t>
                      </a:r>
                      <a:endParaRPr lang="ru-RU" sz="1400" b="1" dirty="0">
                        <a:effectLst/>
                        <a:latin typeface="Times New Roman" pitchFamily="18" charset="0"/>
                        <a:ea typeface="Times New Roman"/>
                        <a:cs typeface="Times New Roman" pitchFamily="18" charset="0"/>
                      </a:endParaRPr>
                    </a:p>
                  </a:txBody>
                  <a:tcPr marL="54908" marR="54908" marT="0" marB="0"/>
                </a:tc>
                <a:tc>
                  <a:txBody>
                    <a:bodyPr/>
                    <a:lstStyle/>
                    <a:p>
                      <a:pPr algn="ctr">
                        <a:spcAft>
                          <a:spcPts val="0"/>
                        </a:spcAft>
                      </a:pPr>
                      <a:r>
                        <a:rPr lang="uz-Cyrl-UZ" sz="1400" b="1" dirty="0" smtClean="0">
                          <a:effectLst/>
                          <a:latin typeface="Times New Roman" pitchFamily="18" charset="0"/>
                          <a:cs typeface="Times New Roman" pitchFamily="18" charset="0"/>
                        </a:rPr>
                        <a:t>birlikda</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125668</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189235</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217095</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105033</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103081</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dirty="0">
                          <a:effectLst/>
                          <a:latin typeface="Times New Roman" pitchFamily="18" charset="0"/>
                          <a:cs typeface="Times New Roman" pitchFamily="18" charset="0"/>
                        </a:rPr>
                        <a:t>8074</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69184</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70761</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73449</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dirty="0" smtClean="0">
                          <a:effectLst/>
                          <a:latin typeface="Times New Roman" pitchFamily="18" charset="0"/>
                          <a:ea typeface="Times New Roman"/>
                          <a:cs typeface="Times New Roman" pitchFamily="18" charset="0"/>
                        </a:rPr>
                        <a:t>78635</a:t>
                      </a:r>
                      <a:endParaRPr lang="ru-RU" sz="1400" b="1" dirty="0">
                        <a:effectLst/>
                        <a:latin typeface="Times New Roman" pitchFamily="18" charset="0"/>
                        <a:ea typeface="Times New Roman"/>
                        <a:cs typeface="Times New Roman" pitchFamily="18" charset="0"/>
                      </a:endParaRPr>
                    </a:p>
                  </a:txBody>
                  <a:tcPr marL="54908" marR="54908" marT="0" marB="0" anchor="ctr"/>
                </a:tc>
              </a:tr>
            </a:tbl>
          </a:graphicData>
        </a:graphic>
      </p:graphicFrame>
    </p:spTree>
    <p:extLst>
      <p:ext uri="{BB962C8B-B14F-4D97-AF65-F5344CB8AC3E}">
        <p14:creationId xmlns:p14="http://schemas.microsoft.com/office/powerpoint/2010/main" val="389714325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388424" cy="1340767"/>
          </a:xfrm>
        </p:spPr>
        <p:txBody>
          <a:bodyPr>
            <a:noAutofit/>
          </a:bodyPr>
          <a:lstStyle/>
          <a:p>
            <a:pPr algn="ctr"/>
            <a:r>
              <a:rPr lang="uz-Cyrl-UZ" sz="2800" b="1" dirty="0">
                <a:solidFill>
                  <a:srgbClr val="FFFF00"/>
                </a:solidFill>
                <a:latin typeface="Times New Roman" pitchFamily="18" charset="0"/>
                <a:cs typeface="Times New Roman" pitchFamily="18" charset="0"/>
              </a:rPr>
              <a:t>Fermer xo’jaliklari faoliyatining asosiy ko’rsatkichlari</a:t>
            </a:r>
            <a:r>
              <a:rPr lang="ru-RU" sz="2800" dirty="0">
                <a:solidFill>
                  <a:srgbClr val="FFFF00"/>
                </a:solidFill>
                <a:latin typeface="Times New Roman" pitchFamily="18" charset="0"/>
                <a:cs typeface="Times New Roman" pitchFamily="18" charset="0"/>
              </a:rPr>
              <a:t/>
            </a:r>
            <a:br>
              <a:rPr lang="ru-RU" sz="2800" dirty="0">
                <a:solidFill>
                  <a:srgbClr val="FFFF00"/>
                </a:solidFill>
                <a:latin typeface="Times New Roman" pitchFamily="18" charset="0"/>
                <a:cs typeface="Times New Roman" pitchFamily="18" charset="0"/>
              </a:rPr>
            </a:br>
            <a:endParaRPr lang="ru-RU" sz="2800" dirty="0"/>
          </a:p>
        </p:txBody>
      </p:sp>
      <p:graphicFrame>
        <p:nvGraphicFramePr>
          <p:cNvPr id="3" name="Таблица 2"/>
          <p:cNvGraphicFramePr>
            <a:graphicFrameLocks noGrp="1"/>
          </p:cNvGraphicFramePr>
          <p:nvPr>
            <p:extLst>
              <p:ext uri="{D42A27DB-BD31-4B8C-83A1-F6EECF244321}">
                <p14:modId xmlns:p14="http://schemas.microsoft.com/office/powerpoint/2010/main" val="744137644"/>
              </p:ext>
            </p:extLst>
          </p:nvPr>
        </p:nvGraphicFramePr>
        <p:xfrm>
          <a:off x="0" y="908720"/>
          <a:ext cx="9144000" cy="5976530"/>
        </p:xfrm>
        <a:graphic>
          <a:graphicData uri="http://schemas.openxmlformats.org/drawingml/2006/table">
            <a:tbl>
              <a:tblPr>
                <a:tableStyleId>{5C22544A-7EE6-4342-B048-85BDC9FD1C3A}</a:tableStyleId>
              </a:tblPr>
              <a:tblGrid>
                <a:gridCol w="1555387"/>
                <a:gridCol w="561620"/>
                <a:gridCol w="715479"/>
                <a:gridCol w="714638"/>
                <a:gridCol w="715479"/>
                <a:gridCol w="714638"/>
                <a:gridCol w="715479"/>
                <a:gridCol w="714638"/>
                <a:gridCol w="715479"/>
                <a:gridCol w="659149"/>
                <a:gridCol w="681007"/>
                <a:gridCol w="681007"/>
              </a:tblGrid>
              <a:tr h="1300309">
                <a:tc>
                  <a:txBody>
                    <a:bodyPr/>
                    <a:lstStyle/>
                    <a:p>
                      <a:pPr algn="ctr">
                        <a:spcAft>
                          <a:spcPts val="0"/>
                        </a:spcAft>
                      </a:pPr>
                      <a:r>
                        <a:rPr lang="uz-Cyrl-UZ" sz="1400" b="1" dirty="0">
                          <a:effectLst/>
                          <a:latin typeface="Times New Roman" pitchFamily="18" charset="0"/>
                          <a:cs typeface="Times New Roman" pitchFamily="18" charset="0"/>
                        </a:rPr>
                        <a:t>Ko’rsatkichlar </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err="1">
                          <a:effectLst/>
                          <a:latin typeface="Times New Roman" pitchFamily="18" charset="0"/>
                          <a:cs typeface="Times New Roman" pitchFamily="18" charset="0"/>
                        </a:rPr>
                        <a:t>O’lchov</a:t>
                      </a:r>
                      <a:endParaRPr lang="ru-RU" sz="1400" b="1" dirty="0">
                        <a:effectLst/>
                        <a:latin typeface="Times New Roman" pitchFamily="18" charset="0"/>
                        <a:cs typeface="Times New Roman" pitchFamily="18" charset="0"/>
                      </a:endParaRPr>
                    </a:p>
                    <a:p>
                      <a:pPr algn="ctr">
                        <a:spcAft>
                          <a:spcPts val="0"/>
                        </a:spcAft>
                      </a:pPr>
                      <a:r>
                        <a:rPr lang="ru-RU" sz="1400" b="1" dirty="0" err="1">
                          <a:effectLst/>
                          <a:latin typeface="Times New Roman" pitchFamily="18" charset="0"/>
                          <a:cs typeface="Times New Roman" pitchFamily="18" charset="0"/>
                        </a:rPr>
                        <a:t>bir</a:t>
                      </a:r>
                      <a:r>
                        <a:rPr lang="ru-RU" sz="1400" b="1" dirty="0">
                          <a:effectLst/>
                          <a:latin typeface="Times New Roman" pitchFamily="18" charset="0"/>
                          <a:cs typeface="Times New Roman" pitchFamily="18" charset="0"/>
                        </a:rPr>
                        <a:t>-</a:t>
                      </a:r>
                    </a:p>
                    <a:p>
                      <a:pPr algn="ctr">
                        <a:spcAft>
                          <a:spcPts val="0"/>
                        </a:spcAft>
                      </a:pPr>
                      <a:r>
                        <a:rPr lang="ru-RU" sz="1400" b="1" dirty="0" err="1">
                          <a:effectLst/>
                          <a:latin typeface="Times New Roman" pitchFamily="18" charset="0"/>
                          <a:cs typeface="Times New Roman" pitchFamily="18" charset="0"/>
                        </a:rPr>
                        <a:t>ligi</a:t>
                      </a:r>
                      <a:endParaRPr lang="ru-RU" sz="1400" b="1" dirty="0">
                        <a:effectLst/>
                        <a:latin typeface="Times New Roman" pitchFamily="18" charset="0"/>
                        <a:cs typeface="Times New Roman" pitchFamily="18" charset="0"/>
                      </a:endParaRPr>
                    </a:p>
                    <a:p>
                      <a:pPr algn="ctr">
                        <a:spcAft>
                          <a:spcPts val="0"/>
                        </a:spcAft>
                      </a:pPr>
                      <a:r>
                        <a:rPr lang="ru-RU" sz="1400" b="1" dirty="0">
                          <a:effectLst/>
                          <a:latin typeface="Times New Roman" pitchFamily="18" charset="0"/>
                          <a:cs typeface="Times New Roman" pitchFamily="18" charset="0"/>
                        </a:rPr>
                        <a:t> </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uz-Cyrl-UZ" sz="1400" b="1" dirty="0">
                          <a:effectLst/>
                          <a:latin typeface="Times New Roman" pitchFamily="18" charset="0"/>
                          <a:cs typeface="Times New Roman" pitchFamily="18" charset="0"/>
                        </a:rPr>
                        <a:t>2005y.</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a:effectLst/>
                          <a:latin typeface="Times New Roman" pitchFamily="18" charset="0"/>
                          <a:cs typeface="Times New Roman" pitchFamily="18" charset="0"/>
                        </a:rPr>
                        <a:t>2006</a:t>
                      </a:r>
                      <a:r>
                        <a:rPr lang="uz-Cyrl-UZ" sz="1400" b="1">
                          <a:effectLst/>
                          <a:latin typeface="Times New Roman" pitchFamily="18" charset="0"/>
                          <a:cs typeface="Times New Roman" pitchFamily="18" charset="0"/>
                        </a:rPr>
                        <a:t>y.</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a:effectLst/>
                          <a:latin typeface="Times New Roman" pitchFamily="18" charset="0"/>
                          <a:cs typeface="Times New Roman" pitchFamily="18" charset="0"/>
                        </a:rPr>
                        <a:t>2007</a:t>
                      </a:r>
                      <a:r>
                        <a:rPr lang="uz-Cyrl-UZ" sz="1400" b="1">
                          <a:effectLst/>
                          <a:latin typeface="Times New Roman" pitchFamily="18" charset="0"/>
                          <a:cs typeface="Times New Roman" pitchFamily="18" charset="0"/>
                        </a:rPr>
                        <a:t>y</a:t>
                      </a:r>
                      <a:r>
                        <a:rPr lang="ru-RU" sz="1400" b="1">
                          <a:effectLst/>
                          <a:latin typeface="Times New Roman" pitchFamily="18" charset="0"/>
                          <a:cs typeface="Times New Roman" pitchFamily="18" charset="0"/>
                        </a:rPr>
                        <a:t>.</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a:effectLst/>
                          <a:latin typeface="Times New Roman" pitchFamily="18" charset="0"/>
                          <a:cs typeface="Times New Roman" pitchFamily="18" charset="0"/>
                        </a:rPr>
                        <a:t>2008</a:t>
                      </a:r>
                      <a:r>
                        <a:rPr lang="uz-Cyrl-UZ" sz="1400" b="1">
                          <a:effectLst/>
                          <a:latin typeface="Times New Roman" pitchFamily="18" charset="0"/>
                          <a:cs typeface="Times New Roman" pitchFamily="18" charset="0"/>
                        </a:rPr>
                        <a:t>y</a:t>
                      </a:r>
                      <a:r>
                        <a:rPr lang="ru-RU" sz="1400" b="1">
                          <a:effectLst/>
                          <a:latin typeface="Times New Roman" pitchFamily="18" charset="0"/>
                          <a:cs typeface="Times New Roman" pitchFamily="18" charset="0"/>
                        </a:rPr>
                        <a:t>.</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a:effectLst/>
                          <a:latin typeface="Times New Roman" pitchFamily="18" charset="0"/>
                          <a:cs typeface="Times New Roman" pitchFamily="18" charset="0"/>
                        </a:rPr>
                        <a:t>2009</a:t>
                      </a:r>
                      <a:r>
                        <a:rPr lang="uz-Cyrl-UZ" sz="1400" b="1">
                          <a:effectLst/>
                          <a:latin typeface="Times New Roman" pitchFamily="18" charset="0"/>
                          <a:cs typeface="Times New Roman" pitchFamily="18" charset="0"/>
                        </a:rPr>
                        <a:t>y</a:t>
                      </a:r>
                      <a:r>
                        <a:rPr lang="ru-RU" sz="1400" b="1">
                          <a:effectLst/>
                          <a:latin typeface="Times New Roman" pitchFamily="18" charset="0"/>
                          <a:cs typeface="Times New Roman" pitchFamily="18" charset="0"/>
                        </a:rPr>
                        <a:t>.</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a:effectLst/>
                          <a:latin typeface="Times New Roman" pitchFamily="18" charset="0"/>
                          <a:cs typeface="Times New Roman" pitchFamily="18" charset="0"/>
                        </a:rPr>
                        <a:t>2010</a:t>
                      </a:r>
                      <a:r>
                        <a:rPr lang="uz-Cyrl-UZ" sz="1400" b="1">
                          <a:effectLst/>
                          <a:latin typeface="Times New Roman" pitchFamily="18" charset="0"/>
                          <a:cs typeface="Times New Roman" pitchFamily="18" charset="0"/>
                        </a:rPr>
                        <a:t>y</a:t>
                      </a:r>
                      <a:r>
                        <a:rPr lang="ru-RU" sz="1400" b="1">
                          <a:effectLst/>
                          <a:latin typeface="Times New Roman" pitchFamily="18" charset="0"/>
                          <a:cs typeface="Times New Roman" pitchFamily="18" charset="0"/>
                        </a:rPr>
                        <a:t>.</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a:effectLst/>
                          <a:latin typeface="Times New Roman" pitchFamily="18" charset="0"/>
                          <a:cs typeface="Times New Roman" pitchFamily="18" charset="0"/>
                        </a:rPr>
                        <a:t>2011</a:t>
                      </a:r>
                      <a:r>
                        <a:rPr lang="uz-Cyrl-UZ" sz="1400" b="1">
                          <a:effectLst/>
                          <a:latin typeface="Times New Roman" pitchFamily="18" charset="0"/>
                          <a:cs typeface="Times New Roman" pitchFamily="18" charset="0"/>
                        </a:rPr>
                        <a:t>y</a:t>
                      </a:r>
                      <a:r>
                        <a:rPr lang="ru-RU" sz="1400" b="1">
                          <a:effectLst/>
                          <a:latin typeface="Times New Roman" pitchFamily="18" charset="0"/>
                          <a:cs typeface="Times New Roman" pitchFamily="18" charset="0"/>
                        </a:rPr>
                        <a:t>.</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a:effectLst/>
                          <a:latin typeface="Times New Roman" pitchFamily="18" charset="0"/>
                          <a:cs typeface="Times New Roman" pitchFamily="18" charset="0"/>
                        </a:rPr>
                        <a:t>2012</a:t>
                      </a:r>
                      <a:r>
                        <a:rPr lang="uz-Cyrl-UZ" sz="1400" b="1">
                          <a:effectLst/>
                          <a:latin typeface="Times New Roman" pitchFamily="18" charset="0"/>
                          <a:cs typeface="Times New Roman" pitchFamily="18" charset="0"/>
                        </a:rPr>
                        <a:t>y</a:t>
                      </a:r>
                      <a:r>
                        <a:rPr lang="ru-RU" sz="1400" b="1">
                          <a:effectLst/>
                          <a:latin typeface="Times New Roman" pitchFamily="18" charset="0"/>
                          <a:cs typeface="Times New Roman" pitchFamily="18" charset="0"/>
                        </a:rPr>
                        <a:t>.</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ru-RU" sz="1400" b="1" dirty="0">
                          <a:effectLst/>
                          <a:latin typeface="Times New Roman" pitchFamily="18" charset="0"/>
                          <a:cs typeface="Times New Roman" pitchFamily="18" charset="0"/>
                        </a:rPr>
                        <a:t>2013y.</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ctr">
                        <a:spcAft>
                          <a:spcPts val="0"/>
                        </a:spcAft>
                      </a:pPr>
                      <a:r>
                        <a:rPr lang="en-US" sz="1400" b="1" dirty="0" smtClean="0">
                          <a:effectLst/>
                          <a:latin typeface="Times New Roman" pitchFamily="18" charset="0"/>
                          <a:ea typeface="Times New Roman"/>
                          <a:cs typeface="Times New Roman" pitchFamily="18" charset="0"/>
                        </a:rPr>
                        <a:t>2014y</a:t>
                      </a:r>
                      <a:endParaRPr lang="ru-RU" sz="1400" b="1" dirty="0">
                        <a:effectLst/>
                        <a:latin typeface="Times New Roman" pitchFamily="18" charset="0"/>
                        <a:ea typeface="Times New Roman"/>
                        <a:cs typeface="Times New Roman" pitchFamily="18" charset="0"/>
                      </a:endParaRPr>
                    </a:p>
                  </a:txBody>
                  <a:tcPr marL="54908" marR="54908" marT="0" marB="0" anchor="ctr"/>
                </a:tc>
              </a:tr>
              <a:tr h="931108">
                <a:tc>
                  <a:txBody>
                    <a:bodyPr/>
                    <a:lstStyle/>
                    <a:p>
                      <a:pPr algn="l">
                        <a:spcAft>
                          <a:spcPts val="0"/>
                        </a:spcAft>
                      </a:pPr>
                      <a:r>
                        <a:rPr lang="uz-Cyrl-UZ" sz="1400" b="1" dirty="0">
                          <a:effectLst/>
                          <a:latin typeface="Times New Roman" pitchFamily="18" charset="0"/>
                          <a:cs typeface="Times New Roman" pitchFamily="18" charset="0"/>
                        </a:rPr>
                        <a:t>Fermer xo’jaliklari</a:t>
                      </a:r>
                      <a:r>
                        <a:rPr lang="en-US" sz="1400" b="1" dirty="0" err="1">
                          <a:effectLst/>
                          <a:latin typeface="Times New Roman" pitchFamily="18" charset="0"/>
                          <a:cs typeface="Times New Roman" pitchFamily="18" charset="0"/>
                        </a:rPr>
                        <a:t>ga</a:t>
                      </a:r>
                      <a:r>
                        <a:rPr lang="en-US" sz="1400" b="1" dirty="0">
                          <a:effectLst/>
                          <a:latin typeface="Times New Roman" pitchFamily="18" charset="0"/>
                          <a:cs typeface="Times New Roman" pitchFamily="18" charset="0"/>
                        </a:rPr>
                        <a:t> </a:t>
                      </a:r>
                      <a:r>
                        <a:rPr lang="en-US" sz="1400" b="1" dirty="0" err="1">
                          <a:effectLst/>
                          <a:latin typeface="Times New Roman" pitchFamily="18" charset="0"/>
                          <a:cs typeface="Times New Roman" pitchFamily="18" charset="0"/>
                        </a:rPr>
                        <a:t>biriktirilgan</a:t>
                      </a:r>
                      <a:r>
                        <a:rPr lang="uz-Cyrl-UZ" sz="1400" b="1" dirty="0">
                          <a:effectLst/>
                          <a:latin typeface="Times New Roman" pitchFamily="18" charset="0"/>
                          <a:cs typeface="Times New Roman" pitchFamily="18" charset="0"/>
                        </a:rPr>
                        <a:t> ekin </a:t>
                      </a:r>
                      <a:r>
                        <a:rPr lang="en-US" sz="1400" b="1" dirty="0" err="1">
                          <a:effectLst/>
                          <a:latin typeface="Times New Roman" pitchFamily="18" charset="0"/>
                          <a:cs typeface="Times New Roman" pitchFamily="18" charset="0"/>
                        </a:rPr>
                        <a:t>maydoni</a:t>
                      </a:r>
                      <a:endParaRPr lang="ru-RU" sz="1400" b="1" dirty="0">
                        <a:effectLst/>
                        <a:latin typeface="Times New Roman" pitchFamily="18" charset="0"/>
                        <a:ea typeface="Times New Roman"/>
                        <a:cs typeface="Times New Roman" pitchFamily="18" charset="0"/>
                      </a:endParaRPr>
                    </a:p>
                  </a:txBody>
                  <a:tcPr marL="54908" marR="54908" marT="0" marB="0"/>
                </a:tc>
                <a:tc>
                  <a:txBody>
                    <a:bodyPr/>
                    <a:lstStyle/>
                    <a:p>
                      <a:pPr algn="ctr">
                        <a:spcAft>
                          <a:spcPts val="0"/>
                        </a:spcAft>
                      </a:pPr>
                      <a:r>
                        <a:rPr lang="uz-Cyrl-UZ" sz="1400" b="1">
                          <a:effectLst/>
                          <a:latin typeface="Times New Roman" pitchFamily="18" charset="0"/>
                          <a:cs typeface="Times New Roman" pitchFamily="18" charset="0"/>
                        </a:rPr>
                        <a:t>ming</a:t>
                      </a:r>
                      <a:r>
                        <a:rPr lang="ru-RU" sz="1400" b="1">
                          <a:effectLst/>
                          <a:latin typeface="Times New Roman" pitchFamily="18" charset="0"/>
                          <a:cs typeface="Times New Roman" pitchFamily="18" charset="0"/>
                        </a:rPr>
                        <a:t>.ga</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2140,7</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2710,6</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3001,6</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3045,2</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3052,9</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3140,2</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3063,3</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3082,5</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3101,7</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dirty="0" smtClean="0">
                          <a:effectLst/>
                          <a:latin typeface="Times New Roman" pitchFamily="18" charset="0"/>
                          <a:ea typeface="Times New Roman"/>
                          <a:cs typeface="Times New Roman" pitchFamily="18" charset="0"/>
                        </a:rPr>
                        <a:t>3114,3</a:t>
                      </a:r>
                      <a:endParaRPr lang="ru-RU" sz="1400" b="1" dirty="0">
                        <a:effectLst/>
                        <a:latin typeface="Times New Roman" pitchFamily="18" charset="0"/>
                        <a:ea typeface="Times New Roman"/>
                        <a:cs typeface="Times New Roman" pitchFamily="18" charset="0"/>
                      </a:endParaRPr>
                    </a:p>
                  </a:txBody>
                  <a:tcPr marL="54908" marR="54908" marT="0" marB="0" anchor="ctr"/>
                </a:tc>
              </a:tr>
              <a:tr h="1239288">
                <a:tc>
                  <a:txBody>
                    <a:bodyPr/>
                    <a:lstStyle/>
                    <a:p>
                      <a:pPr algn="l">
                        <a:spcAft>
                          <a:spcPts val="0"/>
                        </a:spcAft>
                      </a:pPr>
                      <a:r>
                        <a:rPr lang="uz-Cyrl-UZ" sz="1400" b="1">
                          <a:effectLst/>
                          <a:latin typeface="Times New Roman" pitchFamily="18" charset="0"/>
                          <a:cs typeface="Times New Roman" pitchFamily="18" charset="0"/>
                        </a:rPr>
                        <a:t>Fermer xo’jaliklari ekin maydonining jami ekin maydonidagi ulushi</a:t>
                      </a:r>
                      <a:endParaRPr lang="ru-RU" sz="1400" b="1">
                        <a:effectLst/>
                        <a:latin typeface="Times New Roman" pitchFamily="18" charset="0"/>
                        <a:ea typeface="Times New Roman"/>
                        <a:cs typeface="Times New Roman" pitchFamily="18" charset="0"/>
                      </a:endParaRPr>
                    </a:p>
                  </a:txBody>
                  <a:tcPr marL="54908" marR="54908" marT="0" marB="0" anchor="b"/>
                </a:tc>
                <a:tc>
                  <a:txBody>
                    <a:bodyPr/>
                    <a:lstStyle/>
                    <a:p>
                      <a:pPr algn="ctr">
                        <a:spcAft>
                          <a:spcPts val="0"/>
                        </a:spcAft>
                      </a:pPr>
                      <a:r>
                        <a:rPr lang="ru-RU" sz="1400" b="1">
                          <a:effectLst/>
                          <a:latin typeface="Times New Roman" pitchFamily="18" charset="0"/>
                          <a:cs typeface="Times New Roman" pitchFamily="18" charset="0"/>
                        </a:rPr>
                        <a:t>%</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58,7</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74,7</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84,3</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84,4</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84,6</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84,8</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85,1</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85,0</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84,8</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dirty="0" smtClean="0">
                          <a:effectLst/>
                          <a:latin typeface="Times New Roman" pitchFamily="18" charset="0"/>
                          <a:ea typeface="Times New Roman"/>
                          <a:cs typeface="Times New Roman" pitchFamily="18" charset="0"/>
                        </a:rPr>
                        <a:t>84,7</a:t>
                      </a:r>
                      <a:endParaRPr lang="ru-RU" sz="1400" b="1" dirty="0">
                        <a:effectLst/>
                        <a:latin typeface="Times New Roman" pitchFamily="18" charset="0"/>
                        <a:ea typeface="Times New Roman"/>
                        <a:cs typeface="Times New Roman" pitchFamily="18" charset="0"/>
                      </a:endParaRPr>
                    </a:p>
                  </a:txBody>
                  <a:tcPr marL="54908" marR="54908" marT="0" marB="0" anchor="ctr"/>
                </a:tc>
              </a:tr>
              <a:tr h="826191">
                <a:tc>
                  <a:txBody>
                    <a:bodyPr/>
                    <a:lstStyle/>
                    <a:p>
                      <a:pPr algn="l">
                        <a:spcAft>
                          <a:spcPts val="0"/>
                        </a:spcAft>
                      </a:pPr>
                      <a:r>
                        <a:rPr lang="uz-Cyrl-UZ" sz="1400" b="1">
                          <a:effectLst/>
                          <a:latin typeface="Times New Roman" pitchFamily="18" charset="0"/>
                          <a:cs typeface="Times New Roman" pitchFamily="18" charset="0"/>
                        </a:rPr>
                        <a:t>Fermer xo’jaliklarida  band bo’lganlar soni</a:t>
                      </a:r>
                      <a:endParaRPr lang="ru-RU" sz="1400" b="1">
                        <a:effectLst/>
                        <a:latin typeface="Times New Roman" pitchFamily="18" charset="0"/>
                        <a:ea typeface="Times New Roman"/>
                        <a:cs typeface="Times New Roman" pitchFamily="18" charset="0"/>
                      </a:endParaRPr>
                    </a:p>
                  </a:txBody>
                  <a:tcPr marL="54908" marR="54908" marT="0" marB="0" anchor="b"/>
                </a:tc>
                <a:tc>
                  <a:txBody>
                    <a:bodyPr/>
                    <a:lstStyle/>
                    <a:p>
                      <a:pPr algn="ctr">
                        <a:spcAft>
                          <a:spcPts val="0"/>
                        </a:spcAft>
                      </a:pPr>
                      <a:r>
                        <a:rPr lang="uz-Cyrl-UZ" sz="1400" b="1">
                          <a:effectLst/>
                          <a:latin typeface="Times New Roman" pitchFamily="18" charset="0"/>
                          <a:cs typeface="Times New Roman" pitchFamily="18" charset="0"/>
                        </a:rPr>
                        <a:t>ming</a:t>
                      </a:r>
                      <a:endParaRPr lang="ru-RU" sz="1400" b="1">
                        <a:effectLst/>
                        <a:latin typeface="Times New Roman" pitchFamily="18" charset="0"/>
                        <a:cs typeface="Times New Roman" pitchFamily="18" charset="0"/>
                      </a:endParaRPr>
                    </a:p>
                    <a:p>
                      <a:pPr algn="ctr">
                        <a:spcAft>
                          <a:spcPts val="0"/>
                        </a:spcAft>
                      </a:pPr>
                      <a:r>
                        <a:rPr lang="uz-Cyrl-UZ" sz="1400" b="1">
                          <a:effectLst/>
                          <a:latin typeface="Times New Roman" pitchFamily="18" charset="0"/>
                          <a:cs typeface="Times New Roman" pitchFamily="18" charset="0"/>
                        </a:rPr>
                        <a:t>kishi</a:t>
                      </a:r>
                      <a:r>
                        <a:rPr lang="ru-RU" sz="1400" b="1">
                          <a:effectLst/>
                          <a:latin typeface="Times New Roman" pitchFamily="18" charset="0"/>
                          <a:cs typeface="Times New Roman" pitchFamily="18" charset="0"/>
                        </a:rPr>
                        <a:t>.</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954,2</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1381,1</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1621,4</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1710,2</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1521,6</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1338,9</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1360,5</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dirty="0">
                          <a:effectLst/>
                          <a:latin typeface="Times New Roman" pitchFamily="18" charset="0"/>
                          <a:cs typeface="Times New Roman" pitchFamily="18" charset="0"/>
                        </a:rPr>
                        <a:t>1349,9</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uz-Cyrl-UZ" sz="1400" b="1" dirty="0">
                          <a:effectLst/>
                          <a:latin typeface="Times New Roman" pitchFamily="18" charset="0"/>
                          <a:cs typeface="Times New Roman" pitchFamily="18" charset="0"/>
                        </a:rPr>
                        <a:t>1357,4</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endParaRPr lang="ru-RU" sz="1400" b="1" dirty="0">
                        <a:effectLst/>
                        <a:latin typeface="Times New Roman" pitchFamily="18" charset="0"/>
                        <a:ea typeface="Times New Roman"/>
                        <a:cs typeface="Times New Roman" pitchFamily="18" charset="0"/>
                      </a:endParaRPr>
                    </a:p>
                  </a:txBody>
                  <a:tcPr marL="54908" marR="54908" marT="0" marB="0" anchor="ctr"/>
                </a:tc>
              </a:tr>
              <a:tr h="826191">
                <a:tc>
                  <a:txBody>
                    <a:bodyPr/>
                    <a:lstStyle/>
                    <a:p>
                      <a:pPr algn="l">
                        <a:spcAft>
                          <a:spcPts val="0"/>
                        </a:spcAft>
                      </a:pPr>
                      <a:r>
                        <a:rPr lang="uz-Cyrl-UZ" sz="1400" b="1">
                          <a:effectLst/>
                          <a:latin typeface="Times New Roman" pitchFamily="18" charset="0"/>
                          <a:cs typeface="Times New Roman" pitchFamily="18" charset="0"/>
                        </a:rPr>
                        <a:t>O’rtacha bir fermer xo’jaligi ga to’g’ri keladi</a:t>
                      </a:r>
                      <a:r>
                        <a:rPr lang="en-US" sz="1400" b="1">
                          <a:effectLst/>
                          <a:latin typeface="Times New Roman" pitchFamily="18" charset="0"/>
                          <a:cs typeface="Times New Roman" pitchFamily="18" charset="0"/>
                        </a:rPr>
                        <a:t>:</a:t>
                      </a:r>
                      <a:endParaRPr lang="ru-RU" sz="1400" b="1">
                        <a:effectLst/>
                        <a:latin typeface="Times New Roman" pitchFamily="18" charset="0"/>
                        <a:ea typeface="Times New Roman"/>
                        <a:cs typeface="Times New Roman" pitchFamily="18" charset="0"/>
                      </a:endParaRPr>
                    </a:p>
                  </a:txBody>
                  <a:tcPr marL="54908" marR="54908" marT="0" marB="0"/>
                </a:tc>
                <a:tc>
                  <a:txBody>
                    <a:bodyPr/>
                    <a:lstStyle/>
                    <a:p>
                      <a:pPr algn="ctr">
                        <a:spcAft>
                          <a:spcPts val="0"/>
                        </a:spcAft>
                      </a:pPr>
                      <a:r>
                        <a:rPr lang="en-US" sz="1400" b="1">
                          <a:effectLst/>
                          <a:highlight>
                            <a:srgbClr val="FFFF00"/>
                          </a:highlight>
                          <a:latin typeface="Times New Roman" pitchFamily="18" charset="0"/>
                          <a:cs typeface="Times New Roman" pitchFamily="18" charset="0"/>
                        </a:rPr>
                        <a:t> </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a:effectLst/>
                          <a:highlight>
                            <a:srgbClr val="FFFF00"/>
                          </a:highlight>
                          <a:latin typeface="Times New Roman" pitchFamily="18" charset="0"/>
                          <a:cs typeface="Times New Roman" pitchFamily="18" charset="0"/>
                        </a:rPr>
                        <a:t> </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a:effectLst/>
                          <a:highlight>
                            <a:srgbClr val="FFFF00"/>
                          </a:highlight>
                          <a:latin typeface="Times New Roman" pitchFamily="18" charset="0"/>
                          <a:cs typeface="Times New Roman" pitchFamily="18" charset="0"/>
                        </a:rPr>
                        <a:t> </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a:effectLst/>
                          <a:highlight>
                            <a:srgbClr val="FFFF00"/>
                          </a:highlight>
                          <a:latin typeface="Times New Roman" pitchFamily="18" charset="0"/>
                          <a:cs typeface="Times New Roman" pitchFamily="18" charset="0"/>
                        </a:rPr>
                        <a:t> </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a:effectLst/>
                          <a:highlight>
                            <a:srgbClr val="FFFF00"/>
                          </a:highlight>
                          <a:latin typeface="Times New Roman" pitchFamily="18" charset="0"/>
                          <a:cs typeface="Times New Roman" pitchFamily="18" charset="0"/>
                        </a:rPr>
                        <a:t> </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a:effectLst/>
                          <a:highlight>
                            <a:srgbClr val="FFFF00"/>
                          </a:highlight>
                          <a:latin typeface="Times New Roman" pitchFamily="18" charset="0"/>
                          <a:cs typeface="Times New Roman" pitchFamily="18" charset="0"/>
                        </a:rPr>
                        <a:t> </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a:effectLst/>
                          <a:highlight>
                            <a:srgbClr val="FFFF00"/>
                          </a:highlight>
                          <a:latin typeface="Times New Roman" pitchFamily="18" charset="0"/>
                          <a:cs typeface="Times New Roman" pitchFamily="18" charset="0"/>
                        </a:rPr>
                        <a:t> </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a:effectLst/>
                          <a:highlight>
                            <a:srgbClr val="FFFF00"/>
                          </a:highlight>
                          <a:latin typeface="Times New Roman" pitchFamily="18" charset="0"/>
                          <a:cs typeface="Times New Roman" pitchFamily="18" charset="0"/>
                        </a:rPr>
                        <a:t> </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dirty="0">
                          <a:effectLst/>
                          <a:highlight>
                            <a:srgbClr val="FFFF00"/>
                          </a:highlight>
                          <a:latin typeface="Times New Roman" pitchFamily="18" charset="0"/>
                          <a:cs typeface="Times New Roman" pitchFamily="18" charset="0"/>
                        </a:rPr>
                        <a:t> </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dirty="0">
                          <a:effectLst/>
                          <a:highlight>
                            <a:srgbClr val="FFFF00"/>
                          </a:highlight>
                          <a:latin typeface="Times New Roman" pitchFamily="18" charset="0"/>
                          <a:cs typeface="Times New Roman" pitchFamily="18" charset="0"/>
                        </a:rPr>
                        <a:t> </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endParaRPr lang="ru-RU" sz="1400" b="1" dirty="0">
                        <a:effectLst/>
                        <a:latin typeface="Times New Roman" pitchFamily="18" charset="0"/>
                        <a:ea typeface="Times New Roman"/>
                        <a:cs typeface="Times New Roman" pitchFamily="18" charset="0"/>
                      </a:endParaRPr>
                    </a:p>
                  </a:txBody>
                  <a:tcPr marL="54908" marR="54908" marT="0" marB="0" anchor="ctr"/>
                </a:tc>
              </a:tr>
              <a:tr h="413097">
                <a:tc>
                  <a:txBody>
                    <a:bodyPr/>
                    <a:lstStyle/>
                    <a:p>
                      <a:pPr algn="l">
                        <a:spcAft>
                          <a:spcPts val="0"/>
                        </a:spcAft>
                      </a:pPr>
                      <a:r>
                        <a:rPr lang="ru-RU" sz="1400" b="1">
                          <a:effectLst/>
                          <a:latin typeface="Times New Roman" pitchFamily="18" charset="0"/>
                          <a:cs typeface="Times New Roman" pitchFamily="18" charset="0"/>
                        </a:rPr>
                        <a:t>- </a:t>
                      </a:r>
                      <a:r>
                        <a:rPr lang="uz-Cyrl-UZ" sz="1400" b="1">
                          <a:effectLst/>
                          <a:latin typeface="Times New Roman" pitchFamily="18" charset="0"/>
                          <a:cs typeface="Times New Roman" pitchFamily="18" charset="0"/>
                        </a:rPr>
                        <a:t> bandlar</a:t>
                      </a:r>
                      <a:endParaRPr lang="ru-RU" sz="1400" b="1">
                        <a:effectLst/>
                        <a:latin typeface="Times New Roman" pitchFamily="18" charset="0"/>
                        <a:ea typeface="Times New Roman"/>
                        <a:cs typeface="Times New Roman" pitchFamily="18" charset="0"/>
                      </a:endParaRPr>
                    </a:p>
                  </a:txBody>
                  <a:tcPr marL="54908" marR="54908" marT="0" marB="0"/>
                </a:tc>
                <a:tc>
                  <a:txBody>
                    <a:bodyPr/>
                    <a:lstStyle/>
                    <a:p>
                      <a:pPr algn="ctr">
                        <a:spcAft>
                          <a:spcPts val="0"/>
                        </a:spcAft>
                      </a:pPr>
                      <a:r>
                        <a:rPr lang="uz-Cyrl-UZ" sz="1400" b="1">
                          <a:effectLst/>
                          <a:latin typeface="Times New Roman" pitchFamily="18" charset="0"/>
                          <a:cs typeface="Times New Roman" pitchFamily="18" charset="0"/>
                        </a:rPr>
                        <a:t>kishi</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8</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7</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indent="-114300" algn="l">
                        <a:spcAft>
                          <a:spcPts val="0"/>
                        </a:spcAft>
                      </a:pPr>
                      <a:r>
                        <a:rPr lang="ru-RU" sz="1400" b="1">
                          <a:effectLst/>
                          <a:latin typeface="Times New Roman" pitchFamily="18" charset="0"/>
                          <a:cs typeface="Times New Roman" pitchFamily="18" charset="0"/>
                        </a:rPr>
                        <a:t>7</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indent="-114300" algn="l">
                        <a:spcAft>
                          <a:spcPts val="0"/>
                        </a:spcAft>
                      </a:pPr>
                      <a:r>
                        <a:rPr lang="uz-Cyrl-UZ" sz="1400" b="1">
                          <a:effectLst/>
                          <a:latin typeface="Times New Roman" pitchFamily="18" charset="0"/>
                          <a:cs typeface="Times New Roman" pitchFamily="18" charset="0"/>
                        </a:rPr>
                        <a:t>16</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indent="-114300" algn="l">
                        <a:spcAft>
                          <a:spcPts val="0"/>
                        </a:spcAft>
                      </a:pPr>
                      <a:r>
                        <a:rPr lang="uz-Cyrl-UZ" sz="1400" b="1">
                          <a:effectLst/>
                          <a:latin typeface="Times New Roman" pitchFamily="18" charset="0"/>
                          <a:cs typeface="Times New Roman" pitchFamily="18" charset="0"/>
                        </a:rPr>
                        <a:t>15</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indent="-114300" algn="l">
                        <a:spcAft>
                          <a:spcPts val="0"/>
                        </a:spcAft>
                      </a:pPr>
                      <a:r>
                        <a:rPr lang="en-US" sz="1400" b="1">
                          <a:effectLst/>
                          <a:latin typeface="Times New Roman" pitchFamily="18" charset="0"/>
                          <a:cs typeface="Times New Roman" pitchFamily="18" charset="0"/>
                        </a:rPr>
                        <a:t>17</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20</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uz-Cyrl-UZ" sz="1400" b="1">
                          <a:effectLst/>
                          <a:latin typeface="Times New Roman" pitchFamily="18" charset="0"/>
                          <a:cs typeface="Times New Roman" pitchFamily="18" charset="0"/>
                        </a:rPr>
                        <a:t>20</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uz-Cyrl-UZ" sz="1400" b="1" dirty="0">
                          <a:effectLst/>
                          <a:latin typeface="Times New Roman" pitchFamily="18" charset="0"/>
                          <a:cs typeface="Times New Roman" pitchFamily="18" charset="0"/>
                        </a:rPr>
                        <a:t>18</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endParaRPr lang="ru-RU" sz="1400" b="1" dirty="0">
                        <a:effectLst/>
                        <a:latin typeface="Times New Roman" pitchFamily="18" charset="0"/>
                        <a:ea typeface="Times New Roman"/>
                        <a:cs typeface="Times New Roman" pitchFamily="18" charset="0"/>
                      </a:endParaRPr>
                    </a:p>
                  </a:txBody>
                  <a:tcPr marL="54908" marR="54908" marT="0" marB="0" anchor="ctr"/>
                </a:tc>
              </a:tr>
              <a:tr h="413097">
                <a:tc>
                  <a:txBody>
                    <a:bodyPr/>
                    <a:lstStyle/>
                    <a:p>
                      <a:pPr algn="l">
                        <a:spcAft>
                          <a:spcPts val="0"/>
                        </a:spcAft>
                      </a:pPr>
                      <a:r>
                        <a:rPr lang="ru-RU" sz="1400" b="1">
                          <a:effectLst/>
                          <a:latin typeface="Times New Roman" pitchFamily="18" charset="0"/>
                          <a:cs typeface="Times New Roman" pitchFamily="18" charset="0"/>
                        </a:rPr>
                        <a:t>- </a:t>
                      </a:r>
                      <a:r>
                        <a:rPr lang="uz-Cyrl-UZ" sz="1400" b="1">
                          <a:effectLst/>
                          <a:latin typeface="Times New Roman" pitchFamily="18" charset="0"/>
                          <a:cs typeface="Times New Roman" pitchFamily="18" charset="0"/>
                        </a:rPr>
                        <a:t>ekin maydonlari</a:t>
                      </a:r>
                      <a:endParaRPr lang="ru-RU" sz="1400" b="1">
                        <a:effectLst/>
                        <a:latin typeface="Times New Roman" pitchFamily="18" charset="0"/>
                        <a:ea typeface="Times New Roman"/>
                        <a:cs typeface="Times New Roman" pitchFamily="18" charset="0"/>
                      </a:endParaRPr>
                    </a:p>
                  </a:txBody>
                  <a:tcPr marL="54908" marR="54908" marT="0" marB="0"/>
                </a:tc>
                <a:tc>
                  <a:txBody>
                    <a:bodyPr/>
                    <a:lstStyle/>
                    <a:p>
                      <a:pPr algn="ctr">
                        <a:spcAft>
                          <a:spcPts val="0"/>
                        </a:spcAft>
                      </a:pPr>
                      <a:r>
                        <a:rPr lang="ru-RU" sz="1400" b="1">
                          <a:effectLst/>
                          <a:latin typeface="Times New Roman" pitchFamily="18" charset="0"/>
                          <a:cs typeface="Times New Roman" pitchFamily="18" charset="0"/>
                        </a:rPr>
                        <a:t>ga</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30,0</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26,2</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26,7</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29,0</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uz-Cyrl-UZ" sz="1400" b="1">
                          <a:effectLst/>
                          <a:latin typeface="Times New Roman" pitchFamily="18" charset="0"/>
                          <a:cs typeface="Times New Roman" pitchFamily="18" charset="0"/>
                        </a:rPr>
                        <a:t>29,6</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a:effectLst/>
                          <a:latin typeface="Times New Roman" pitchFamily="18" charset="0"/>
                          <a:cs typeface="Times New Roman" pitchFamily="18" charset="0"/>
                        </a:rPr>
                        <a:t>38</a:t>
                      </a:r>
                      <a:r>
                        <a:rPr lang="ru-RU" sz="1400" b="1">
                          <a:effectLst/>
                          <a:latin typeface="Times New Roman" pitchFamily="18" charset="0"/>
                          <a:cs typeface="Times New Roman" pitchFamily="18" charset="0"/>
                        </a:rPr>
                        <a:t>,</a:t>
                      </a:r>
                      <a:r>
                        <a:rPr lang="en-US" sz="1400" b="1">
                          <a:effectLst/>
                          <a:latin typeface="Times New Roman" pitchFamily="18" charset="0"/>
                          <a:cs typeface="Times New Roman" pitchFamily="18" charset="0"/>
                        </a:rPr>
                        <a:t>9</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ru-RU" sz="1400" b="1">
                          <a:effectLst/>
                          <a:latin typeface="Times New Roman" pitchFamily="18" charset="0"/>
                          <a:cs typeface="Times New Roman" pitchFamily="18" charset="0"/>
                        </a:rPr>
                        <a:t>44,3</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uz-Cyrl-UZ" sz="1400" b="1">
                          <a:effectLst/>
                          <a:latin typeface="Times New Roman" pitchFamily="18" charset="0"/>
                          <a:cs typeface="Times New Roman" pitchFamily="18" charset="0"/>
                        </a:rPr>
                        <a:t>43,6</a:t>
                      </a:r>
                      <a:endParaRPr lang="ru-RU" sz="1400" b="1">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uz-Cyrl-UZ" sz="1400" b="1" dirty="0">
                          <a:effectLst/>
                          <a:latin typeface="Times New Roman" pitchFamily="18" charset="0"/>
                          <a:cs typeface="Times New Roman" pitchFamily="18" charset="0"/>
                        </a:rPr>
                        <a:t>42,2</a:t>
                      </a:r>
                      <a:endParaRPr lang="ru-RU" sz="1400" b="1" dirty="0">
                        <a:effectLst/>
                        <a:latin typeface="Times New Roman" pitchFamily="18" charset="0"/>
                        <a:ea typeface="Times New Roman"/>
                        <a:cs typeface="Times New Roman" pitchFamily="18" charset="0"/>
                      </a:endParaRPr>
                    </a:p>
                  </a:txBody>
                  <a:tcPr marL="54908" marR="54908" marT="0" marB="0" anchor="ctr"/>
                </a:tc>
                <a:tc>
                  <a:txBody>
                    <a:bodyPr/>
                    <a:lstStyle/>
                    <a:p>
                      <a:pPr algn="l">
                        <a:spcAft>
                          <a:spcPts val="0"/>
                        </a:spcAft>
                      </a:pPr>
                      <a:r>
                        <a:rPr lang="en-US" sz="1400" b="1" dirty="0" smtClean="0">
                          <a:effectLst/>
                          <a:latin typeface="Times New Roman" pitchFamily="18" charset="0"/>
                          <a:ea typeface="Times New Roman"/>
                          <a:cs typeface="Times New Roman" pitchFamily="18" charset="0"/>
                        </a:rPr>
                        <a:t>39,6</a:t>
                      </a:r>
                      <a:endParaRPr lang="ru-RU" sz="1400" b="1" dirty="0">
                        <a:effectLst/>
                        <a:latin typeface="Times New Roman" pitchFamily="18" charset="0"/>
                        <a:ea typeface="Times New Roman"/>
                        <a:cs typeface="Times New Roman" pitchFamily="18" charset="0"/>
                      </a:endParaRPr>
                    </a:p>
                  </a:txBody>
                  <a:tcPr marL="54908" marR="54908" marT="0" marB="0" anchor="ctr"/>
                </a:tc>
              </a:tr>
            </a:tbl>
          </a:graphicData>
        </a:graphic>
      </p:graphicFrame>
    </p:spTree>
    <p:extLst>
      <p:ext uri="{BB962C8B-B14F-4D97-AF65-F5344CB8AC3E}">
        <p14:creationId xmlns:p14="http://schemas.microsoft.com/office/powerpoint/2010/main" val="417769840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1"/>
            <a:ext cx="8122096" cy="1484783"/>
          </a:xfrm>
        </p:spPr>
        <p:txBody>
          <a:bodyPr>
            <a:noAutofit/>
          </a:bodyPr>
          <a:lstStyle/>
          <a:p>
            <a:pPr algn="ctr"/>
            <a:r>
              <a:rPr lang="en-US" sz="2400" b="1" dirty="0" err="1" smtClean="0">
                <a:solidFill>
                  <a:srgbClr val="FFFF00"/>
                </a:solidFill>
                <a:latin typeface="Times New Roman" pitchFamily="18" charset="0"/>
                <a:cs typeface="Times New Roman" pitchFamily="18" charset="0"/>
              </a:rPr>
              <a:t>Xo’jalik</a:t>
            </a:r>
            <a:r>
              <a:rPr lang="uz-Cyrl-UZ"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yuritish</a:t>
            </a:r>
            <a:r>
              <a:rPr lang="uz-Cyrl-UZ"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toifalari</a:t>
            </a:r>
            <a:r>
              <a:rPr lang="uz-Cyrl-UZ"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boyicha</a:t>
            </a:r>
            <a:r>
              <a:rPr lang="uz-Cyrl-UZ"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mahsulot</a:t>
            </a:r>
            <a:r>
              <a:rPr lang="uz-Cyrl-UZ"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ishlab</a:t>
            </a:r>
            <a:r>
              <a:rPr lang="uz-Cyrl-UZ"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chiqarish</a:t>
            </a:r>
            <a:r>
              <a:rPr lang="uz-Cyrl-UZ" sz="2400" b="1" dirty="0" smtClean="0">
                <a:solidFill>
                  <a:srgbClr val="FFFF00"/>
                </a:solidFill>
                <a:latin typeface="Times New Roman" pitchFamily="18" charset="0"/>
                <a:cs typeface="Times New Roman" pitchFamily="18" charset="0"/>
              </a:rPr>
              <a:t> </a:t>
            </a:r>
            <a:r>
              <a:rPr lang="en-US" sz="2400" b="1" dirty="0" err="1" smtClean="0">
                <a:solidFill>
                  <a:srgbClr val="FFFF00"/>
                </a:solidFill>
                <a:latin typeface="Times New Roman" pitchFamily="18" charset="0"/>
                <a:cs typeface="Times New Roman" pitchFamily="18" charset="0"/>
              </a:rPr>
              <a:t>tarkibi</a:t>
            </a:r>
            <a:r>
              <a:rPr lang="uz-Cyrl-UZ" sz="2400" dirty="0" smtClean="0">
                <a:solidFill>
                  <a:srgbClr val="FFFF00"/>
                </a:solidFill>
                <a:latin typeface="Times New Roman" pitchFamily="18" charset="0"/>
                <a:cs typeface="Times New Roman" pitchFamily="18" charset="0"/>
              </a:rPr>
              <a:t> </a:t>
            </a:r>
            <a:r>
              <a:rPr lang="ru-RU" sz="2400" dirty="0">
                <a:solidFill>
                  <a:srgbClr val="FFFF00"/>
                </a:solidFill>
                <a:latin typeface="Times New Roman" pitchFamily="18" charset="0"/>
                <a:cs typeface="Times New Roman" pitchFamily="18" charset="0"/>
              </a:rPr>
              <a:t/>
            </a:r>
            <a:br>
              <a:rPr lang="ru-RU" sz="2400" dirty="0">
                <a:solidFill>
                  <a:srgbClr val="FFFF00"/>
                </a:solidFill>
                <a:latin typeface="Times New Roman" pitchFamily="18" charset="0"/>
                <a:cs typeface="Times New Roman" pitchFamily="18" charset="0"/>
              </a:rPr>
            </a:br>
            <a:r>
              <a:rPr lang="uz-Cyrl-UZ" sz="2400" dirty="0">
                <a:solidFill>
                  <a:srgbClr val="FFFF00"/>
                </a:solidFill>
                <a:latin typeface="Times New Roman" pitchFamily="18" charset="0"/>
                <a:cs typeface="Times New Roman" pitchFamily="18" charset="0"/>
              </a:rPr>
              <a:t>(</a:t>
            </a:r>
            <a:r>
              <a:rPr lang="uz-Cyrl-UZ" sz="2400" dirty="0" smtClean="0">
                <a:solidFill>
                  <a:srgbClr val="FFFF00"/>
                </a:solidFill>
                <a:latin typeface="Times New Roman" pitchFamily="18" charset="0"/>
                <a:cs typeface="Times New Roman" pitchFamily="18" charset="0"/>
              </a:rPr>
              <a:t>2005-2013</a:t>
            </a:r>
            <a:r>
              <a:rPr lang="en-US" sz="2400" dirty="0" err="1" smtClean="0">
                <a:solidFill>
                  <a:srgbClr val="FFFF00"/>
                </a:solidFill>
                <a:latin typeface="Times New Roman" pitchFamily="18" charset="0"/>
                <a:cs typeface="Times New Roman" pitchFamily="18" charset="0"/>
              </a:rPr>
              <a:t>yy</a:t>
            </a:r>
            <a:r>
              <a:rPr lang="uz-Cyrl-UZ" sz="2400" dirty="0" smtClean="0">
                <a:solidFill>
                  <a:srgbClr val="FFFF00"/>
                </a:solidFill>
                <a:latin typeface="Times New Roman" pitchFamily="18" charset="0"/>
                <a:cs typeface="Times New Roman" pitchFamily="18" charset="0"/>
              </a:rPr>
              <a:t>.) (%</a:t>
            </a:r>
            <a:r>
              <a:rPr lang="en-US" sz="2400" dirty="0" smtClean="0">
                <a:solidFill>
                  <a:srgbClr val="FFFF00"/>
                </a:solidFill>
                <a:latin typeface="Times New Roman" pitchFamily="18" charset="0"/>
                <a:cs typeface="Times New Roman" pitchFamily="18" charset="0"/>
              </a:rPr>
              <a:t>da</a:t>
            </a:r>
            <a:r>
              <a:rPr lang="uz-Cyrl-UZ" sz="2400" dirty="0" smtClean="0">
                <a:solidFill>
                  <a:srgbClr val="FFFF00"/>
                </a:solidFill>
                <a:latin typeface="Times New Roman" pitchFamily="18" charset="0"/>
                <a:cs typeface="Times New Roman" pitchFamily="18" charset="0"/>
              </a:rPr>
              <a:t>)</a:t>
            </a:r>
            <a:r>
              <a:rPr lang="ru-RU" sz="2400" dirty="0">
                <a:solidFill>
                  <a:srgbClr val="FFFF00"/>
                </a:solidFill>
                <a:latin typeface="Times New Roman" pitchFamily="18" charset="0"/>
                <a:cs typeface="Times New Roman" pitchFamily="18" charset="0"/>
              </a:rPr>
              <a:t/>
            </a:r>
            <a:br>
              <a:rPr lang="ru-RU" sz="2400" dirty="0">
                <a:solidFill>
                  <a:srgbClr val="FFFF00"/>
                </a:solidFill>
                <a:latin typeface="Times New Roman" pitchFamily="18" charset="0"/>
                <a:cs typeface="Times New Roman" pitchFamily="18" charset="0"/>
              </a:rPr>
            </a:br>
            <a:endParaRPr lang="ru-RU" sz="2400" dirty="0">
              <a:solidFill>
                <a:srgbClr val="FFFF00"/>
              </a:solidFill>
              <a:latin typeface="Times New Roman" pitchFamily="18" charset="0"/>
              <a:cs typeface="Times New Roman" pitchFamily="18" charset="0"/>
            </a:endParaRPr>
          </a:p>
        </p:txBody>
      </p:sp>
      <p:pic>
        <p:nvPicPr>
          <p:cNvPr id="6146" name="Диаграмма 6"/>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12777"/>
            <a:ext cx="4543425" cy="4365724"/>
          </a:xfrm>
          <a:prstGeom prst="rect">
            <a:avLst/>
          </a:prstGeom>
          <a:noFill/>
          <a:extLst>
            <a:ext uri="{909E8E84-426E-40DD-AFC4-6F175D3DCCD1}">
              <a14:hiddenFill xmlns:a14="http://schemas.microsoft.com/office/drawing/2010/main">
                <a:solidFill>
                  <a:srgbClr val="FFFFFF"/>
                </a:solidFill>
              </a14:hiddenFill>
            </a:ext>
          </a:extLst>
        </p:spPr>
      </p:pic>
      <p:pic>
        <p:nvPicPr>
          <p:cNvPr id="6145" name="Диаграмма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6774" y="1412777"/>
            <a:ext cx="4359721" cy="4365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01747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1544715"/>
            <a:ext cx="7315200" cy="2388341"/>
          </a:xfrm>
        </p:spPr>
        <p:txBody>
          <a:bodyPr>
            <a:normAutofit fontScale="90000"/>
          </a:bodyPr>
          <a:lstStyle/>
          <a:p>
            <a:r>
              <a:rPr lang="ru-RU" dirty="0" smtClean="0">
                <a:solidFill>
                  <a:srgbClr val="FFFF00"/>
                </a:solidFill>
                <a:latin typeface="Times New Roman" pitchFamily="18" charset="0"/>
                <a:cs typeface="Times New Roman" pitchFamily="18" charset="0"/>
              </a:rPr>
              <a:t>3</a:t>
            </a:r>
            <a:r>
              <a:rPr lang="en-US" dirty="0" smtClean="0">
                <a:solidFill>
                  <a:srgbClr val="FFFF00"/>
                </a:solidFill>
                <a:latin typeface="Times New Roman" pitchFamily="18" charset="0"/>
                <a:cs typeface="Times New Roman" pitchFamily="18" charset="0"/>
              </a:rPr>
              <a:t>.</a:t>
            </a:r>
            <a:r>
              <a:rPr lang="en-US" sz="4800" dirty="0" err="1" smtClean="0">
                <a:solidFill>
                  <a:srgbClr val="FFFF00"/>
                </a:solidFill>
                <a:latin typeface="Times New Roman" pitchFamily="18" charset="0"/>
                <a:cs typeface="Times New Roman" pitchFamily="18" charset="0"/>
              </a:rPr>
              <a:t>Fermer</a:t>
            </a:r>
            <a:r>
              <a:rPr lang="en-US" sz="4800" dirty="0" smtClean="0">
                <a:solidFill>
                  <a:srgbClr val="FFFF00"/>
                </a:solidFill>
                <a:latin typeface="Times New Roman" pitchFamily="18" charset="0"/>
                <a:cs typeface="Times New Roman" pitchFamily="18" charset="0"/>
              </a:rPr>
              <a:t> </a:t>
            </a:r>
            <a:r>
              <a:rPr lang="en-US" sz="4800" dirty="0" err="1">
                <a:solidFill>
                  <a:srgbClr val="FFFF00"/>
                </a:solidFill>
                <a:latin typeface="Times New Roman" pitchFamily="18" charset="0"/>
                <a:cs typeface="Times New Roman" pitchFamily="18" charset="0"/>
              </a:rPr>
              <a:t>xo’jaliklarining</a:t>
            </a:r>
            <a:r>
              <a:rPr lang="en-US" sz="4800" dirty="0">
                <a:solidFill>
                  <a:srgbClr val="FFFF00"/>
                </a:solidFill>
                <a:latin typeface="Times New Roman" pitchFamily="18" charset="0"/>
                <a:cs typeface="Times New Roman" pitchFamily="18" charset="0"/>
              </a:rPr>
              <a:t> </a:t>
            </a:r>
            <a:r>
              <a:rPr lang="en-US" sz="4800" dirty="0" err="1">
                <a:solidFill>
                  <a:srgbClr val="FFFF00"/>
                </a:solidFill>
                <a:latin typeface="Times New Roman" pitchFamily="18" charset="0"/>
                <a:cs typeface="Times New Roman" pitchFamily="18" charset="0"/>
              </a:rPr>
              <a:t>yer</a:t>
            </a:r>
            <a:r>
              <a:rPr lang="en-US" sz="4800" dirty="0">
                <a:solidFill>
                  <a:srgbClr val="FFFF00"/>
                </a:solidFill>
                <a:latin typeface="Times New Roman" pitchFamily="18" charset="0"/>
                <a:cs typeface="Times New Roman" pitchFamily="18" charset="0"/>
              </a:rPr>
              <a:t> </a:t>
            </a:r>
            <a:r>
              <a:rPr lang="en-US" sz="4800" dirty="0" err="1">
                <a:solidFill>
                  <a:srgbClr val="FFFF00"/>
                </a:solidFill>
                <a:latin typeface="Times New Roman" pitchFamily="18" charset="0"/>
                <a:cs typeface="Times New Roman" pitchFamily="18" charset="0"/>
              </a:rPr>
              <a:t>maydonlarini</a:t>
            </a:r>
            <a:r>
              <a:rPr lang="en-US" sz="4800" dirty="0">
                <a:solidFill>
                  <a:srgbClr val="FFFF00"/>
                </a:solidFill>
                <a:latin typeface="Times New Roman" pitchFamily="18" charset="0"/>
                <a:cs typeface="Times New Roman" pitchFamily="18" charset="0"/>
              </a:rPr>
              <a:t> </a:t>
            </a:r>
            <a:r>
              <a:rPr lang="en-US" sz="4800" dirty="0" err="1">
                <a:solidFill>
                  <a:srgbClr val="FFFF00"/>
                </a:solidFill>
                <a:latin typeface="Times New Roman" pitchFamily="18" charset="0"/>
                <a:cs typeface="Times New Roman" pitchFamily="18" charset="0"/>
              </a:rPr>
              <a:t>optimallashtirish</a:t>
            </a:r>
            <a:r>
              <a:rPr lang="ru-RU" sz="4800" dirty="0">
                <a:solidFill>
                  <a:srgbClr val="FFFF00"/>
                </a:solidFill>
                <a:latin typeface="Times New Roman" pitchFamily="18" charset="0"/>
                <a:cs typeface="Times New Roman" pitchFamily="18" charset="0"/>
              </a:rPr>
              <a:t/>
            </a:r>
            <a:br>
              <a:rPr lang="ru-RU" sz="4800" dirty="0">
                <a:solidFill>
                  <a:srgbClr val="FFFF00"/>
                </a:solidFill>
                <a:latin typeface="Times New Roman" pitchFamily="18" charset="0"/>
                <a:cs typeface="Times New Roman" pitchFamily="18" charset="0"/>
              </a:rPr>
            </a:br>
            <a:endParaRPr lang="ru-RU" sz="4800" dirty="0">
              <a:solidFill>
                <a:srgbClr val="FFFF00"/>
              </a:solidFill>
            </a:endParaRPr>
          </a:p>
        </p:txBody>
      </p:sp>
    </p:spTree>
    <p:extLst>
      <p:ext uri="{BB962C8B-B14F-4D97-AF65-F5344CB8AC3E}">
        <p14:creationId xmlns:p14="http://schemas.microsoft.com/office/powerpoint/2010/main" val="410157914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116633"/>
            <a:ext cx="8424936" cy="936103"/>
          </a:xfrm>
        </p:spPr>
        <p:txBody>
          <a:bodyPr>
            <a:normAutofit fontScale="90000"/>
          </a:bodyPr>
          <a:lstStyle/>
          <a:p>
            <a:pPr algn="ctr"/>
            <a:r>
              <a:rPr lang="uz-Cyrl-UZ" sz="3100" dirty="0">
                <a:solidFill>
                  <a:srgbClr val="FFFF00"/>
                </a:solidFill>
                <a:latin typeface="Times New Roman" pitchFamily="18" charset="0"/>
                <a:cs typeface="Times New Roman" pitchFamily="18" charset="0"/>
              </a:rPr>
              <a:t>Fermer xo’jaliklarini rivojlantirishning asosiy bosqichlari</a:t>
            </a:r>
            <a:r>
              <a:rPr lang="ru-RU" dirty="0"/>
              <a:t/>
            </a:r>
            <a:br>
              <a:rPr lang="ru-RU" dirty="0"/>
            </a:br>
            <a:endParaRPr lang="ru-RU" dirty="0"/>
          </a:p>
        </p:txBody>
      </p:sp>
      <p:sp>
        <p:nvSpPr>
          <p:cNvPr id="3" name="Прямоугольник 2"/>
          <p:cNvSpPr/>
          <p:nvPr/>
        </p:nvSpPr>
        <p:spPr>
          <a:xfrm>
            <a:off x="107504" y="1412776"/>
            <a:ext cx="8856984" cy="5262979"/>
          </a:xfrm>
          <a:prstGeom prst="rect">
            <a:avLst/>
          </a:prstGeom>
        </p:spPr>
        <p:txBody>
          <a:bodyPr wrap="square">
            <a:spAutoFit/>
          </a:bodyPr>
          <a:lstStyle/>
          <a:p>
            <a:pPr lvl="0"/>
            <a:r>
              <a:rPr lang="uz-Cyrl-UZ" sz="2800" dirty="0">
                <a:latin typeface="Times New Roman" pitchFamily="18" charset="0"/>
                <a:cs typeface="Times New Roman" pitchFamily="18" charset="0"/>
              </a:rPr>
              <a:t>1991-1997 yillarda fermer xo’jaliklarini tashkil etish va faoliyat yuritishning asosiy qoidalari yaratildi</a:t>
            </a:r>
            <a:r>
              <a:rPr lang="uz-Cyrl-UZ"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lvl="0"/>
            <a:endParaRPr lang="ru-RU" sz="2800" dirty="0">
              <a:latin typeface="Times New Roman" pitchFamily="18" charset="0"/>
              <a:cs typeface="Times New Roman" pitchFamily="18" charset="0"/>
            </a:endParaRPr>
          </a:p>
          <a:p>
            <a:pPr lvl="0"/>
            <a:r>
              <a:rPr lang="uz-Cyrl-UZ" sz="2800" dirty="0">
                <a:latin typeface="Times New Roman" pitchFamily="18" charset="0"/>
                <a:cs typeface="Times New Roman" pitchFamily="18" charset="0"/>
              </a:rPr>
              <a:t>1998-2001 yillarda fermer xo’jaliklarini samarali faoliyati ko’rsatishining huquqiy me’yoriy asoslari takomillashtirildi</a:t>
            </a:r>
            <a:r>
              <a:rPr lang="uz-Cyrl-UZ"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lvl="0"/>
            <a:endParaRPr lang="ru-RU" sz="2800" dirty="0">
              <a:latin typeface="Times New Roman" pitchFamily="18" charset="0"/>
              <a:cs typeface="Times New Roman" pitchFamily="18" charset="0"/>
            </a:endParaRPr>
          </a:p>
          <a:p>
            <a:pPr lvl="0"/>
            <a:r>
              <a:rPr lang="uz-Cyrl-UZ" sz="2800" dirty="0">
                <a:latin typeface="Times New Roman" pitchFamily="18" charset="0"/>
                <a:cs typeface="Times New Roman" pitchFamily="18" charset="0"/>
              </a:rPr>
              <a:t>200</a:t>
            </a:r>
            <a:r>
              <a:rPr lang="en-US" sz="2800" dirty="0">
                <a:latin typeface="Times New Roman" pitchFamily="18" charset="0"/>
                <a:cs typeface="Times New Roman" pitchFamily="18" charset="0"/>
              </a:rPr>
              <a:t>3 </a:t>
            </a:r>
            <a:r>
              <a:rPr lang="uz-Cyrl-UZ" sz="2800" dirty="0">
                <a:latin typeface="Times New Roman" pitchFamily="18" charset="0"/>
                <a:cs typeface="Times New Roman" pitchFamily="18" charset="0"/>
              </a:rPr>
              <a:t>yildan buyon fermer xo’jaliklarini ustuvor yo’nalish sifatida rivojlantirish belgilandi</a:t>
            </a:r>
            <a:r>
              <a:rPr lang="uz-Cyrl-UZ"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lvl="0"/>
            <a:endParaRPr lang="ru-RU" sz="2800" dirty="0">
              <a:latin typeface="Times New Roman" pitchFamily="18" charset="0"/>
              <a:cs typeface="Times New Roman" pitchFamily="18" charset="0"/>
            </a:endParaRPr>
          </a:p>
          <a:p>
            <a:r>
              <a:rPr lang="uz-Cyrl-UZ" sz="2800" dirty="0">
                <a:latin typeface="Times New Roman" pitchFamily="18" charset="0"/>
                <a:cs typeface="Times New Roman" pitchFamily="18" charset="0"/>
              </a:rPr>
              <a:t>2008-2010 yillarda fermer xo’jaliklari yer maydonlari o’lchamlarini maqbullashtirish chora-tabdirlari amalga oshirildi</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33911128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821" name="Диаграмма 2"/>
          <p:cNvGraphicFramePr>
            <a:graphicFrameLocks/>
          </p:cNvGraphicFramePr>
          <p:nvPr/>
        </p:nvGraphicFramePr>
        <p:xfrm>
          <a:off x="0" y="1341438"/>
          <a:ext cx="9144000" cy="5178425"/>
        </p:xfrm>
        <a:graphic>
          <a:graphicData uri="http://schemas.openxmlformats.org/presentationml/2006/ole">
            <mc:AlternateContent xmlns:mc="http://schemas.openxmlformats.org/markup-compatibility/2006">
              <mc:Choice xmlns:v="urn:schemas-microsoft-com:vml" Requires="v">
                <p:oleObj spid="_x0000_s7218" name="Диаграмма" r:id="rId3" imgW="7477092" imgH="4114867" progId="Excel.Chart.8">
                  <p:embed/>
                </p:oleObj>
              </mc:Choice>
              <mc:Fallback>
                <p:oleObj name="Диаграмма" r:id="rId3" imgW="7477092" imgH="4114867" progId="Excel.Chart.8">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41438"/>
                        <a:ext cx="9144000" cy="517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4822" name="Rectangle 3"/>
          <p:cNvSpPr>
            <a:spLocks noChangeArrowheads="1"/>
          </p:cNvSpPr>
          <p:nvPr/>
        </p:nvSpPr>
        <p:spPr bwMode="auto">
          <a:xfrm>
            <a:off x="152400" y="378768"/>
            <a:ext cx="823602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eaLnBrk="0" hangingPunct="0"/>
            <a:r>
              <a:rPr lang="en-US" sz="2400" dirty="0" err="1" smtClean="0"/>
              <a:t>Respublikada</a:t>
            </a:r>
            <a:r>
              <a:rPr lang="en-US" sz="2400" dirty="0" smtClean="0"/>
              <a:t> </a:t>
            </a:r>
            <a:r>
              <a:rPr lang="en-US" sz="2400" dirty="0" err="1" smtClean="0"/>
              <a:t>fermer</a:t>
            </a:r>
            <a:r>
              <a:rPr lang="en-US" sz="2400" dirty="0" smtClean="0"/>
              <a:t> </a:t>
            </a:r>
            <a:r>
              <a:rPr lang="en-US" sz="2400" dirty="0" err="1" smtClean="0"/>
              <a:t>xo’jaliklari</a:t>
            </a:r>
            <a:r>
              <a:rPr lang="ru-RU" sz="2400" dirty="0" smtClean="0"/>
              <a:t> </a:t>
            </a:r>
            <a:r>
              <a:rPr lang="en-US" sz="2400" dirty="0" err="1" smtClean="0"/>
              <a:t>soninig</a:t>
            </a:r>
            <a:r>
              <a:rPr lang="ru-RU" sz="2400" dirty="0" smtClean="0"/>
              <a:t> </a:t>
            </a:r>
            <a:r>
              <a:rPr lang="en-US" sz="2400" dirty="0" err="1" smtClean="0"/>
              <a:t>o’zgarishi</a:t>
            </a:r>
            <a:endParaRPr lang="uz-Cyrl-UZ" sz="2400" dirty="0"/>
          </a:p>
        </p:txBody>
      </p:sp>
      <p:graphicFrame>
        <p:nvGraphicFramePr>
          <p:cNvPr id="34823" name="Диаграмма 2"/>
          <p:cNvGraphicFramePr>
            <a:graphicFrameLocks/>
          </p:cNvGraphicFramePr>
          <p:nvPr>
            <p:extLst>
              <p:ext uri="{D42A27DB-BD31-4B8C-83A1-F6EECF244321}">
                <p14:modId xmlns:p14="http://schemas.microsoft.com/office/powerpoint/2010/main" val="1747111776"/>
              </p:ext>
            </p:extLst>
          </p:nvPr>
        </p:nvGraphicFramePr>
        <p:xfrm>
          <a:off x="-108520" y="840434"/>
          <a:ext cx="9433048" cy="5900934"/>
        </p:xfrm>
        <a:graphic>
          <a:graphicData uri="http://schemas.openxmlformats.org/presentationml/2006/ole">
            <mc:AlternateContent xmlns:mc="http://schemas.openxmlformats.org/markup-compatibility/2006">
              <mc:Choice xmlns:v="urn:schemas-microsoft-com:vml" Requires="v">
                <p:oleObj spid="_x0000_s7219" name="Диаграмма" r:id="rId6" imgW="7477092" imgH="4114867" progId="Excel.Chart.8">
                  <p:embed/>
                </p:oleObj>
              </mc:Choice>
              <mc:Fallback>
                <p:oleObj name="Диаграмма" r:id="rId6" imgW="7477092" imgH="4114867" progId="Excel.Chart.8">
                  <p:embed/>
                  <p:pic>
                    <p:nvPicPr>
                      <p:cNvPr id="0" name=""/>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8520" y="840434"/>
                        <a:ext cx="9433048" cy="5900934"/>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784123662"/>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1" name="Rectangle 2"/>
          <p:cNvSpPr>
            <a:spLocks noGrp="1" noChangeArrowheads="1"/>
          </p:cNvSpPr>
          <p:nvPr>
            <p:ph type="title"/>
          </p:nvPr>
        </p:nvSpPr>
        <p:spPr/>
        <p:txBody>
          <a:bodyPr/>
          <a:lstStyle/>
          <a:p>
            <a:pPr algn="ctr"/>
            <a:r>
              <a:rPr lang="uz-Cyrl-UZ" sz="2000" dirty="0">
                <a:solidFill>
                  <a:srgbClr val="FFFF00"/>
                </a:solidFill>
              </a:rPr>
              <a:t>2008-2010 yillarda fermer xo’jaliklari o’lchamlarini maqbullashtirishning asosiy natijalari</a:t>
            </a:r>
            <a:endParaRPr lang="ru-RU" sz="2000" dirty="0">
              <a:solidFill>
                <a:srgbClr val="FFFF00"/>
              </a:solidFill>
            </a:endParaRPr>
          </a:p>
        </p:txBody>
      </p:sp>
      <p:graphicFrame>
        <p:nvGraphicFramePr>
          <p:cNvPr id="111645" name="Group 29"/>
          <p:cNvGraphicFramePr>
            <a:graphicFrameLocks noGrp="1"/>
          </p:cNvGraphicFramePr>
          <p:nvPr>
            <p:ph type="tbl" idx="1"/>
            <p:extLst>
              <p:ext uri="{D42A27DB-BD31-4B8C-83A1-F6EECF244321}">
                <p14:modId xmlns:p14="http://schemas.microsoft.com/office/powerpoint/2010/main" val="969408322"/>
              </p:ext>
            </p:extLst>
          </p:nvPr>
        </p:nvGraphicFramePr>
        <p:xfrm>
          <a:off x="457200" y="1981200"/>
          <a:ext cx="8229600" cy="3968751"/>
        </p:xfrm>
        <a:graphic>
          <a:graphicData uri="http://schemas.openxmlformats.org/drawingml/2006/table">
            <a:tbl>
              <a:tblPr/>
              <a:tblGrid>
                <a:gridCol w="2286000"/>
                <a:gridCol w="3200400"/>
                <a:gridCol w="2743200"/>
              </a:tblGrid>
              <a:tr h="1015999">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800" b="0" i="0" u="none" strike="noStrike" cap="none" normalizeH="0" baseline="0" dirty="0" err="1" smtClean="0">
                          <a:ln>
                            <a:noFill/>
                          </a:ln>
                          <a:solidFill>
                            <a:schemeClr val="tx1"/>
                          </a:solidFill>
                          <a:effectLst/>
                          <a:latin typeface="Times New Roman" pitchFamily="18" charset="0"/>
                        </a:rPr>
                        <a:t>yillar</a:t>
                      </a:r>
                      <a:endParaRPr kumimoji="0" lang="ru-RU" sz="1800" b="0" i="0" u="none" strike="noStrike" cap="none" normalizeH="0" baseline="0" dirty="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800" b="0" i="0" u="none" strike="noStrike" cap="none" normalizeH="0" baseline="0" dirty="0" err="1" smtClean="0">
                          <a:ln>
                            <a:noFill/>
                          </a:ln>
                          <a:solidFill>
                            <a:schemeClr val="tx1"/>
                          </a:solidFill>
                          <a:effectLst/>
                          <a:latin typeface="Times New Roman" pitchFamily="18" charset="0"/>
                        </a:rPr>
                        <a:t>Fermer</a:t>
                      </a:r>
                      <a:r>
                        <a:rPr kumimoji="0" lang="en-US" sz="1800" b="0" i="0" u="none" strike="noStrike" cap="none" normalizeH="0" baseline="0" dirty="0" smtClean="0">
                          <a:ln>
                            <a:noFill/>
                          </a:ln>
                          <a:solidFill>
                            <a:schemeClr val="tx1"/>
                          </a:solidFill>
                          <a:effectLst/>
                          <a:latin typeface="Times New Roman" pitchFamily="18" charset="0"/>
                        </a:rPr>
                        <a:t> </a:t>
                      </a:r>
                      <a:r>
                        <a:rPr kumimoji="0" lang="en-US" sz="1800" b="0" i="0" u="none" strike="noStrike" cap="none" normalizeH="0" baseline="0" dirty="0" err="1" smtClean="0">
                          <a:ln>
                            <a:noFill/>
                          </a:ln>
                          <a:solidFill>
                            <a:schemeClr val="tx1"/>
                          </a:solidFill>
                          <a:effectLst/>
                          <a:latin typeface="Times New Roman" pitchFamily="18" charset="0"/>
                        </a:rPr>
                        <a:t>xo’jaliklar</a:t>
                      </a:r>
                      <a:r>
                        <a:rPr kumimoji="0" lang="en-US" sz="1800" b="0" i="0" u="none" strike="noStrike" cap="none" normalizeH="0" baseline="0" dirty="0" smtClean="0">
                          <a:ln>
                            <a:noFill/>
                          </a:ln>
                          <a:solidFill>
                            <a:schemeClr val="tx1"/>
                          </a:solidFill>
                          <a:effectLst/>
                          <a:latin typeface="Times New Roman" pitchFamily="18" charset="0"/>
                        </a:rPr>
                        <a:t> </a:t>
                      </a:r>
                      <a:r>
                        <a:rPr kumimoji="0" lang="en-US" sz="1800" b="0" i="0" u="none" strike="noStrike" cap="none" normalizeH="0" baseline="0" dirty="0" err="1" smtClean="0">
                          <a:ln>
                            <a:noFill/>
                          </a:ln>
                          <a:solidFill>
                            <a:schemeClr val="tx1"/>
                          </a:solidFill>
                          <a:effectLst/>
                          <a:latin typeface="Times New Roman" pitchFamily="18" charset="0"/>
                        </a:rPr>
                        <a:t>soni</a:t>
                      </a:r>
                      <a:endParaRPr kumimoji="0" lang="ru-RU" sz="18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1800" b="0" i="0" u="none" strike="noStrike" cap="none" normalizeH="0" baseline="0" dirty="0" err="1" smtClean="0">
                          <a:ln>
                            <a:noFill/>
                          </a:ln>
                          <a:solidFill>
                            <a:schemeClr val="tx1"/>
                          </a:solidFill>
                          <a:effectLst/>
                          <a:latin typeface="Times New Roman" pitchFamily="18" charset="0"/>
                        </a:rPr>
                        <a:t>Fermer</a:t>
                      </a:r>
                      <a:r>
                        <a:rPr kumimoji="0" lang="en-US" sz="1800" b="0" i="0" u="none" strike="noStrike" cap="none" normalizeH="0" baseline="0" dirty="0" smtClean="0">
                          <a:ln>
                            <a:noFill/>
                          </a:ln>
                          <a:solidFill>
                            <a:schemeClr val="tx1"/>
                          </a:solidFill>
                          <a:effectLst/>
                          <a:latin typeface="Times New Roman" pitchFamily="18" charset="0"/>
                        </a:rPr>
                        <a:t> </a:t>
                      </a:r>
                      <a:r>
                        <a:rPr kumimoji="0" lang="en-US" sz="1800" b="0" i="0" u="none" strike="noStrike" cap="none" normalizeH="0" baseline="0" dirty="0" err="1" smtClean="0">
                          <a:ln>
                            <a:noFill/>
                          </a:ln>
                          <a:solidFill>
                            <a:schemeClr val="tx1"/>
                          </a:solidFill>
                          <a:effectLst/>
                          <a:latin typeface="Times New Roman" pitchFamily="18" charset="0"/>
                        </a:rPr>
                        <a:t>xo’jaliklaridagi</a:t>
                      </a:r>
                      <a:r>
                        <a:rPr kumimoji="0" lang="en-US" sz="1800" b="0" i="0" u="none" strike="noStrike" cap="none" normalizeH="0" baseline="0" dirty="0" smtClean="0">
                          <a:ln>
                            <a:noFill/>
                          </a:ln>
                          <a:solidFill>
                            <a:schemeClr val="tx1"/>
                          </a:solidFill>
                          <a:effectLst/>
                          <a:latin typeface="Times New Roman" pitchFamily="18" charset="0"/>
                        </a:rPr>
                        <a:t> </a:t>
                      </a:r>
                      <a:r>
                        <a:rPr kumimoji="0" lang="en-US" sz="1800" b="0" i="0" u="none" strike="noStrike" cap="none" normalizeH="0" baseline="0" dirty="0" err="1" smtClean="0">
                          <a:ln>
                            <a:noFill/>
                          </a:ln>
                          <a:solidFill>
                            <a:schemeClr val="tx1"/>
                          </a:solidFill>
                          <a:effectLst/>
                          <a:latin typeface="Times New Roman" pitchFamily="18" charset="0"/>
                        </a:rPr>
                        <a:t>o’rtacha</a:t>
                      </a:r>
                      <a:r>
                        <a:rPr kumimoji="0" lang="en-US" sz="1800" b="0" i="0" u="none" strike="noStrike" cap="none" normalizeH="0" baseline="0" dirty="0" smtClean="0">
                          <a:ln>
                            <a:noFill/>
                          </a:ln>
                          <a:solidFill>
                            <a:schemeClr val="tx1"/>
                          </a:solidFill>
                          <a:effectLst/>
                          <a:latin typeface="Times New Roman" pitchFamily="18" charset="0"/>
                        </a:rPr>
                        <a:t> </a:t>
                      </a:r>
                      <a:r>
                        <a:rPr kumimoji="0" lang="en-US" sz="1800" b="0" i="0" u="none" strike="noStrike" cap="none" normalizeH="0" baseline="0" dirty="0" err="1" smtClean="0">
                          <a:ln>
                            <a:noFill/>
                          </a:ln>
                          <a:solidFill>
                            <a:schemeClr val="tx1"/>
                          </a:solidFill>
                          <a:effectLst/>
                          <a:latin typeface="Times New Roman" pitchFamily="18" charset="0"/>
                        </a:rPr>
                        <a:t>yer</a:t>
                      </a:r>
                      <a:r>
                        <a:rPr kumimoji="0" lang="en-US" sz="1800" b="0" i="0" u="none" strike="noStrike" cap="none" normalizeH="0" baseline="0" dirty="0" smtClean="0">
                          <a:ln>
                            <a:noFill/>
                          </a:ln>
                          <a:solidFill>
                            <a:schemeClr val="tx1"/>
                          </a:solidFill>
                          <a:effectLst/>
                          <a:latin typeface="Times New Roman" pitchFamily="18" charset="0"/>
                        </a:rPr>
                        <a:t> </a:t>
                      </a:r>
                      <a:r>
                        <a:rPr kumimoji="0" lang="en-US" sz="1800" b="0" i="0" u="none" strike="noStrike" cap="none" normalizeH="0" baseline="0" dirty="0" err="1" smtClean="0">
                          <a:ln>
                            <a:noFill/>
                          </a:ln>
                          <a:solidFill>
                            <a:schemeClr val="tx1"/>
                          </a:solidFill>
                          <a:effectLst/>
                          <a:latin typeface="Times New Roman" pitchFamily="18" charset="0"/>
                        </a:rPr>
                        <a:t>maydonlari</a:t>
                      </a:r>
                      <a:r>
                        <a:rPr kumimoji="0" lang="uz-Cyrl-UZ" sz="1800" b="0" i="0" u="none" strike="noStrike" cap="none" normalizeH="0" baseline="0" dirty="0" smtClean="0">
                          <a:ln>
                            <a:noFill/>
                          </a:ln>
                          <a:solidFill>
                            <a:schemeClr val="tx1"/>
                          </a:solidFill>
                          <a:effectLst/>
                          <a:latin typeface="Times New Roman" pitchFamily="18" charset="0"/>
                        </a:rPr>
                        <a:t>, </a:t>
                      </a:r>
                      <a:r>
                        <a:rPr kumimoji="0" lang="en-US" sz="1800" b="0" i="0" u="none" strike="noStrike" cap="none" normalizeH="0" baseline="0" dirty="0" err="1" smtClean="0">
                          <a:ln>
                            <a:noFill/>
                          </a:ln>
                          <a:solidFill>
                            <a:schemeClr val="tx1"/>
                          </a:solidFill>
                          <a:effectLst/>
                          <a:latin typeface="Times New Roman" pitchFamily="18" charset="0"/>
                        </a:rPr>
                        <a:t>gektar</a:t>
                      </a:r>
                      <a:endParaRPr kumimoji="0" lang="ru-RU" sz="18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3818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2008 </a:t>
                      </a:r>
                      <a:r>
                        <a:rPr kumimoji="0" lang="en-US" sz="2000" b="0" i="0" u="none" strike="noStrike" cap="none" normalizeH="0" baseline="0" dirty="0" err="1" smtClean="0">
                          <a:ln>
                            <a:noFill/>
                          </a:ln>
                          <a:solidFill>
                            <a:schemeClr val="tx1"/>
                          </a:solidFill>
                          <a:effectLst/>
                          <a:latin typeface="Times New Roman" pitchFamily="18" charset="0"/>
                        </a:rPr>
                        <a:t>yil</a:t>
                      </a:r>
                      <a:r>
                        <a:rPr kumimoji="0" lang="uz-Cyrl-UZ" sz="2000" b="0" i="0" u="none" strike="noStrike" cap="none" normalizeH="0" baseline="0" dirty="0" smtClean="0">
                          <a:ln>
                            <a:noFill/>
                          </a:ln>
                          <a:solidFill>
                            <a:schemeClr val="tx1"/>
                          </a:solidFill>
                          <a:effectLst/>
                          <a:latin typeface="Times New Roman" pitchFamily="18" charset="0"/>
                        </a:rPr>
                        <a:t> 1 </a:t>
                      </a:r>
                      <a:r>
                        <a:rPr kumimoji="0" lang="en-US" sz="2000" b="0" i="0" u="none" strike="noStrike" cap="none" normalizeH="0" baseline="0" dirty="0" err="1" smtClean="0">
                          <a:ln>
                            <a:noFill/>
                          </a:ln>
                          <a:solidFill>
                            <a:schemeClr val="tx1"/>
                          </a:solidFill>
                          <a:effectLst/>
                          <a:latin typeface="Times New Roman" pitchFamily="18" charset="0"/>
                        </a:rPr>
                        <a:t>yanvar</a:t>
                      </a:r>
                      <a:r>
                        <a:rPr kumimoji="0" lang="uz-Cyrl-UZ" sz="2000" b="0" i="0" u="none" strike="noStrike" cap="none" normalizeH="0" baseline="0" dirty="0" smtClean="0">
                          <a:ln>
                            <a:noFill/>
                          </a:ln>
                          <a:solidFill>
                            <a:schemeClr val="tx1"/>
                          </a:solidFill>
                          <a:effectLst/>
                          <a:latin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rPr>
                        <a:t>holatiga</a:t>
                      </a:r>
                      <a:endParaRPr kumimoji="0" lang="uz-Cyrl-UZ" sz="2000" b="0" i="0" u="none" strike="noStrike" cap="none" normalizeH="0" baseline="0" dirty="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219976</a:t>
                      </a:r>
                      <a:endParaRPr kumimoji="0" lang="ru-RU"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26,6</a:t>
                      </a:r>
                      <a:endParaRPr kumimoji="0" lang="ru-RU"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3818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2009 </a:t>
                      </a:r>
                      <a:r>
                        <a:rPr kumimoji="0" lang="en-US" sz="2000" b="0" i="0" u="none" strike="noStrike" cap="none" normalizeH="0" baseline="0" dirty="0" err="1" smtClean="0">
                          <a:ln>
                            <a:noFill/>
                          </a:ln>
                          <a:solidFill>
                            <a:schemeClr val="tx1"/>
                          </a:solidFill>
                          <a:effectLst/>
                          <a:latin typeface="Times New Roman" pitchFamily="18" charset="0"/>
                        </a:rPr>
                        <a:t>yil</a:t>
                      </a:r>
                      <a:r>
                        <a:rPr kumimoji="0" lang="uz-Cyrl-UZ" sz="2000" b="0" i="0" u="none" strike="noStrike" cap="none" normalizeH="0" baseline="0" dirty="0" smtClean="0">
                          <a:ln>
                            <a:noFill/>
                          </a:ln>
                          <a:solidFill>
                            <a:schemeClr val="tx1"/>
                          </a:solidFill>
                          <a:effectLst/>
                          <a:latin typeface="Times New Roman" pitchFamily="18" charset="0"/>
                        </a:rPr>
                        <a:t> 1 </a:t>
                      </a:r>
                      <a:r>
                        <a:rPr kumimoji="0" lang="en-US" sz="2000" b="0" i="0" u="none" strike="noStrike" cap="none" normalizeH="0" baseline="0" dirty="0" err="1" smtClean="0">
                          <a:ln>
                            <a:noFill/>
                          </a:ln>
                          <a:solidFill>
                            <a:schemeClr val="tx1"/>
                          </a:solidFill>
                          <a:effectLst/>
                          <a:latin typeface="Times New Roman" pitchFamily="18" charset="0"/>
                        </a:rPr>
                        <a:t>yanvar</a:t>
                      </a:r>
                      <a:r>
                        <a:rPr kumimoji="0" lang="uz-Cyrl-UZ" sz="2000" b="0" i="0" u="none" strike="noStrike" cap="none" normalizeH="0" baseline="0" dirty="0" smtClean="0">
                          <a:ln>
                            <a:noFill/>
                          </a:ln>
                          <a:solidFill>
                            <a:schemeClr val="tx1"/>
                          </a:solidFill>
                          <a:effectLst/>
                          <a:latin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rPr>
                        <a:t>holatiga</a:t>
                      </a:r>
                      <a:endParaRPr kumimoji="0" lang="uz-Cyrl-UZ" sz="2000" b="0" i="0" u="none" strike="noStrike" cap="none" normalizeH="0" baseline="0" dirty="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105182</a:t>
                      </a:r>
                      <a:endParaRPr kumimoji="0" lang="ru-RU"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55,7</a:t>
                      </a:r>
                      <a:endParaRPr kumimoji="0" lang="ru-RU" sz="2000" b="0" i="0" u="none" strike="noStrike" cap="none" normalizeH="0" baseline="0" dirty="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3818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2010 </a:t>
                      </a:r>
                      <a:r>
                        <a:rPr kumimoji="0" lang="en-US" sz="2000" b="0" i="0" u="none" strike="noStrike" cap="none" normalizeH="0" baseline="0" dirty="0" err="1" smtClean="0">
                          <a:ln>
                            <a:noFill/>
                          </a:ln>
                          <a:solidFill>
                            <a:schemeClr val="tx1"/>
                          </a:solidFill>
                          <a:effectLst/>
                          <a:latin typeface="Times New Roman" pitchFamily="18" charset="0"/>
                        </a:rPr>
                        <a:t>yil</a:t>
                      </a:r>
                      <a:r>
                        <a:rPr kumimoji="0" lang="uz-Cyrl-UZ" sz="2000" b="0" i="0" u="none" strike="noStrike" cap="none" normalizeH="0" baseline="0" dirty="0" smtClean="0">
                          <a:ln>
                            <a:noFill/>
                          </a:ln>
                          <a:solidFill>
                            <a:schemeClr val="tx1"/>
                          </a:solidFill>
                          <a:effectLst/>
                          <a:latin typeface="Times New Roman" pitchFamily="18" charset="0"/>
                        </a:rPr>
                        <a:t> 1 </a:t>
                      </a:r>
                      <a:r>
                        <a:rPr kumimoji="0" lang="en-US" sz="2000" b="0" i="0" u="none" strike="noStrike" cap="none" normalizeH="0" baseline="0" dirty="0" err="1" smtClean="0">
                          <a:ln>
                            <a:noFill/>
                          </a:ln>
                          <a:solidFill>
                            <a:schemeClr val="tx1"/>
                          </a:solidFill>
                          <a:effectLst/>
                          <a:latin typeface="Times New Roman" pitchFamily="18" charset="0"/>
                        </a:rPr>
                        <a:t>yanvar</a:t>
                      </a:r>
                      <a:r>
                        <a:rPr kumimoji="0" lang="uz-Cyrl-UZ" sz="2000" b="0" i="0" u="none" strike="noStrike" cap="none" normalizeH="0" baseline="0" dirty="0" smtClean="0">
                          <a:ln>
                            <a:noFill/>
                          </a:ln>
                          <a:solidFill>
                            <a:schemeClr val="tx1"/>
                          </a:solidFill>
                          <a:effectLst/>
                          <a:latin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rPr>
                        <a:t>holatiga</a:t>
                      </a:r>
                      <a:endParaRPr kumimoji="0" lang="uz-Cyrl-UZ" sz="2000" b="0" i="0" u="none" strike="noStrike" cap="none" normalizeH="0" baseline="0" dirty="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80714</a:t>
                      </a:r>
                      <a:endParaRPr kumimoji="0" lang="ru-RU"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65,7</a:t>
                      </a:r>
                      <a:endParaRPr kumimoji="0" lang="ru-RU"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38188">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2011 </a:t>
                      </a:r>
                      <a:r>
                        <a:rPr kumimoji="0" lang="en-US" sz="2000" b="0" i="0" u="none" strike="noStrike" cap="none" normalizeH="0" baseline="0" dirty="0" err="1" smtClean="0">
                          <a:ln>
                            <a:noFill/>
                          </a:ln>
                          <a:solidFill>
                            <a:schemeClr val="tx1"/>
                          </a:solidFill>
                          <a:effectLst/>
                          <a:latin typeface="Times New Roman" pitchFamily="18" charset="0"/>
                        </a:rPr>
                        <a:t>yil</a:t>
                      </a:r>
                      <a:r>
                        <a:rPr kumimoji="0" lang="uz-Cyrl-UZ" sz="2000" b="0" i="0" u="none" strike="noStrike" cap="none" normalizeH="0" baseline="0" dirty="0" smtClean="0">
                          <a:ln>
                            <a:noFill/>
                          </a:ln>
                          <a:solidFill>
                            <a:schemeClr val="tx1"/>
                          </a:solidFill>
                          <a:effectLst/>
                          <a:latin typeface="Times New Roman" pitchFamily="18" charset="0"/>
                        </a:rPr>
                        <a:t> 1 </a:t>
                      </a:r>
                      <a:r>
                        <a:rPr kumimoji="0" lang="en-US" sz="2000" b="0" i="0" u="none" strike="noStrike" cap="none" normalizeH="0" baseline="0" dirty="0" err="1" smtClean="0">
                          <a:ln>
                            <a:noFill/>
                          </a:ln>
                          <a:solidFill>
                            <a:schemeClr val="tx1"/>
                          </a:solidFill>
                          <a:effectLst/>
                          <a:latin typeface="Times New Roman" pitchFamily="18" charset="0"/>
                        </a:rPr>
                        <a:t>yanvar</a:t>
                      </a:r>
                      <a:r>
                        <a:rPr kumimoji="0" lang="uz-Cyrl-UZ" sz="2000" b="0" i="0" u="none" strike="noStrike" cap="none" normalizeH="0" baseline="0" dirty="0" smtClean="0">
                          <a:ln>
                            <a:noFill/>
                          </a:ln>
                          <a:solidFill>
                            <a:schemeClr val="tx1"/>
                          </a:solidFill>
                          <a:effectLst/>
                          <a:latin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rPr>
                        <a:t>holatiga</a:t>
                      </a:r>
                      <a:endParaRPr kumimoji="0" lang="uz-Cyrl-UZ" sz="2000" b="0" i="0" u="none" strike="noStrike" cap="none" normalizeH="0" baseline="0" dirty="0" smtClean="0">
                        <a:ln>
                          <a:noFill/>
                        </a:ln>
                        <a:solidFill>
                          <a:schemeClr val="tx1"/>
                        </a:solidFill>
                        <a:effectLst/>
                        <a:latin typeface="Times New Roman" pitchFamily="18"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66134</a:t>
                      </a:r>
                      <a:endParaRPr kumimoji="0" lang="ru-RU"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80,1</a:t>
                      </a:r>
                      <a:endParaRPr kumimoji="0" lang="ru-RU" sz="2000" b="0" i="0" u="none" strike="noStrike" cap="none" normalizeH="0" baseline="0" smtClean="0">
                        <a:ln>
                          <a:noFill/>
                        </a:ln>
                        <a:solidFill>
                          <a:schemeClr val="tx1"/>
                        </a:solidFill>
                        <a:effectLst/>
                        <a:latin typeface="Times New Roman" pitchFamily="18"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7687849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6" name="Rectangle 53"/>
          <p:cNvSpPr>
            <a:spLocks noGrp="1" noChangeArrowheads="1"/>
          </p:cNvSpPr>
          <p:nvPr>
            <p:ph type="title"/>
          </p:nvPr>
        </p:nvSpPr>
        <p:spPr>
          <a:xfrm>
            <a:off x="457200" y="122238"/>
            <a:ext cx="7543800" cy="1039812"/>
          </a:xfrm>
          <a:noFill/>
        </p:spPr>
        <p:txBody>
          <a:bodyPr anchor="ctr"/>
          <a:lstStyle/>
          <a:p>
            <a:pPr algn="ctr"/>
            <a:r>
              <a:rPr lang="uz-Cyrl-UZ" sz="1800" dirty="0" smtClean="0">
                <a:solidFill>
                  <a:srgbClr val="FFFF00"/>
                </a:solidFill>
              </a:rPr>
              <a:t>DUNY</a:t>
            </a:r>
            <a:r>
              <a:rPr lang="en-US" sz="1800" dirty="0" smtClean="0">
                <a:solidFill>
                  <a:srgbClr val="FFFF00"/>
                </a:solidFill>
              </a:rPr>
              <a:t>O</a:t>
            </a:r>
            <a:r>
              <a:rPr lang="uz-Cyrl-UZ" sz="1800" dirty="0" smtClean="0">
                <a:solidFill>
                  <a:srgbClr val="FFFF00"/>
                </a:solidFill>
              </a:rPr>
              <a:t> </a:t>
            </a:r>
            <a:r>
              <a:rPr lang="uz-Cyrl-UZ" sz="1800" dirty="0">
                <a:solidFill>
                  <a:srgbClr val="FFFF00"/>
                </a:solidFill>
              </a:rPr>
              <a:t>MAMLAKATLARIDA FERMER XO’JALIKLARI </a:t>
            </a:r>
            <a:r>
              <a:rPr lang="uz-Cyrl-UZ" sz="1800" dirty="0" smtClean="0">
                <a:solidFill>
                  <a:srgbClr val="FFFF00"/>
                </a:solidFill>
              </a:rPr>
              <a:t>Y</a:t>
            </a:r>
            <a:r>
              <a:rPr lang="en-US" sz="1800" dirty="0" smtClean="0">
                <a:solidFill>
                  <a:srgbClr val="FFFF00"/>
                </a:solidFill>
              </a:rPr>
              <a:t>E</a:t>
            </a:r>
            <a:r>
              <a:rPr lang="uz-Cyrl-UZ" sz="1800" dirty="0" smtClean="0">
                <a:solidFill>
                  <a:srgbClr val="FFFF00"/>
                </a:solidFill>
              </a:rPr>
              <a:t>RLARINING</a:t>
            </a:r>
            <a:r>
              <a:rPr lang="uz-Cyrl-UZ" sz="1800" dirty="0">
                <a:solidFill>
                  <a:srgbClr val="FFFF00"/>
                </a:solidFill>
              </a:rPr>
              <a:t/>
            </a:r>
            <a:br>
              <a:rPr lang="uz-Cyrl-UZ" sz="1800" dirty="0">
                <a:solidFill>
                  <a:srgbClr val="FFFF00"/>
                </a:solidFill>
              </a:rPr>
            </a:br>
            <a:r>
              <a:rPr lang="uz-Cyrl-UZ" sz="1800" dirty="0">
                <a:solidFill>
                  <a:srgbClr val="FFFF00"/>
                </a:solidFill>
              </a:rPr>
              <a:t> GURUHLANIShI (FOIZDA)</a:t>
            </a:r>
            <a:r>
              <a:rPr lang="ru-RU" sz="1800" dirty="0">
                <a:solidFill>
                  <a:srgbClr val="FFFF00"/>
                </a:solidFill>
              </a:rPr>
              <a:t/>
            </a:r>
            <a:br>
              <a:rPr lang="ru-RU" sz="1800" dirty="0">
                <a:solidFill>
                  <a:srgbClr val="FFFF00"/>
                </a:solidFill>
              </a:rPr>
            </a:br>
            <a:r>
              <a:rPr lang="uz-Cyrl-UZ" sz="1100" dirty="0" smtClean="0">
                <a:solidFill>
                  <a:srgbClr val="FFFF00"/>
                </a:solidFill>
              </a:rPr>
              <a:t>(01.01.2011й. ҳолатига)</a:t>
            </a:r>
            <a:endParaRPr lang="ru-RU" sz="1100" dirty="0" smtClean="0">
              <a:solidFill>
                <a:srgbClr val="FFFF00"/>
              </a:solidFill>
            </a:endParaRPr>
          </a:p>
        </p:txBody>
      </p:sp>
      <p:graphicFrame>
        <p:nvGraphicFramePr>
          <p:cNvPr id="112642" name="Group 2"/>
          <p:cNvGraphicFramePr>
            <a:graphicFrameLocks noGrp="1"/>
          </p:cNvGraphicFramePr>
          <p:nvPr>
            <p:ph type="tbl" idx="1"/>
            <p:extLst>
              <p:ext uri="{D42A27DB-BD31-4B8C-83A1-F6EECF244321}">
                <p14:modId xmlns:p14="http://schemas.microsoft.com/office/powerpoint/2010/main" val="1174656262"/>
              </p:ext>
            </p:extLst>
          </p:nvPr>
        </p:nvGraphicFramePr>
        <p:xfrm>
          <a:off x="633413" y="1700213"/>
          <a:ext cx="8226425" cy="4487863"/>
        </p:xfrm>
        <a:graphic>
          <a:graphicData uri="http://schemas.openxmlformats.org/drawingml/2006/table">
            <a:tbl>
              <a:tblPr/>
              <a:tblGrid>
                <a:gridCol w="2132012"/>
                <a:gridCol w="1217613"/>
                <a:gridCol w="1220787"/>
                <a:gridCol w="1240383"/>
                <a:gridCol w="1169442"/>
                <a:gridCol w="1246188"/>
              </a:tblGrid>
              <a:tr h="1005982">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dirty="0" err="1" smtClean="0">
                          <a:ln>
                            <a:noFill/>
                          </a:ln>
                          <a:solidFill>
                            <a:schemeClr val="tx1"/>
                          </a:solidFill>
                          <a:effectLst/>
                          <a:latin typeface="Times New Roman" pitchFamily="18" charset="0"/>
                        </a:rPr>
                        <a:t>Davlatlar</a:t>
                      </a:r>
                      <a:r>
                        <a:rPr kumimoji="0" lang="en-US" sz="2000" b="0" i="0" u="none" strike="noStrike" cap="none" normalizeH="0" baseline="0" dirty="0" smtClean="0">
                          <a:ln>
                            <a:noFill/>
                          </a:ln>
                          <a:solidFill>
                            <a:schemeClr val="tx1"/>
                          </a:solidFill>
                          <a:effectLst/>
                          <a:latin typeface="Times New Roman" pitchFamily="18" charset="0"/>
                        </a:rPr>
                        <a:t> </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1-5 </a:t>
                      </a:r>
                      <a:r>
                        <a:rPr kumimoji="0" lang="en-US" sz="2000" b="0" i="0" u="none" strike="noStrike" cap="none" normalizeH="0" baseline="0" dirty="0" err="1" smtClean="0">
                          <a:ln>
                            <a:noFill/>
                          </a:ln>
                          <a:solidFill>
                            <a:schemeClr val="tx1"/>
                          </a:solidFill>
                          <a:effectLst/>
                          <a:latin typeface="Times New Roman" pitchFamily="18" charset="0"/>
                        </a:rPr>
                        <a:t>ga</a:t>
                      </a:r>
                      <a:r>
                        <a:rPr kumimoji="0" lang="en-US" sz="2000" b="0" i="0" u="none" strike="noStrike" cap="none" normalizeH="0" baseline="0" dirty="0" smtClean="0">
                          <a:ln>
                            <a:noFill/>
                          </a:ln>
                          <a:solidFill>
                            <a:schemeClr val="tx1"/>
                          </a:solidFill>
                          <a:effectLst/>
                          <a:latin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rPr>
                        <a:t>yerlarda</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10-15 </a:t>
                      </a:r>
                      <a:r>
                        <a:rPr kumimoji="0" lang="en-US" sz="2000" b="0" i="0" u="none" strike="noStrike" cap="none" normalizeH="0" baseline="0" dirty="0" err="1" smtClean="0">
                          <a:ln>
                            <a:noFill/>
                          </a:ln>
                          <a:solidFill>
                            <a:schemeClr val="tx1"/>
                          </a:solidFill>
                          <a:effectLst/>
                          <a:latin typeface="Times New Roman" pitchFamily="18" charset="0"/>
                        </a:rPr>
                        <a:t>ga</a:t>
                      </a:r>
                      <a:r>
                        <a:rPr kumimoji="0" lang="uz-Cyrl-UZ" sz="2000" b="0" i="0" u="none" strike="noStrike" cap="none" normalizeH="0" baseline="0" dirty="0" smtClean="0">
                          <a:ln>
                            <a:noFill/>
                          </a:ln>
                          <a:solidFill>
                            <a:schemeClr val="tx1"/>
                          </a:solidFill>
                          <a:effectLst/>
                          <a:latin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rPr>
                        <a:t>yerlarda</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16-30 </a:t>
                      </a:r>
                      <a:r>
                        <a:rPr kumimoji="0" lang="en-US" sz="2000" b="0" i="0" u="none" strike="noStrike" cap="none" normalizeH="0" baseline="0" dirty="0" err="1" smtClean="0">
                          <a:ln>
                            <a:noFill/>
                          </a:ln>
                          <a:solidFill>
                            <a:schemeClr val="tx1"/>
                          </a:solidFill>
                          <a:effectLst/>
                          <a:latin typeface="Times New Roman" pitchFamily="18" charset="0"/>
                        </a:rPr>
                        <a:t>ga</a:t>
                      </a:r>
                      <a:r>
                        <a:rPr kumimoji="0" lang="uz-Cyrl-UZ" sz="2000" b="0" i="0" u="none" strike="noStrike" cap="none" normalizeH="0" baseline="0" dirty="0" smtClean="0">
                          <a:ln>
                            <a:noFill/>
                          </a:ln>
                          <a:solidFill>
                            <a:schemeClr val="tx1"/>
                          </a:solidFill>
                          <a:effectLst/>
                          <a:latin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rPr>
                        <a:t>yerlarda</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31-100 </a:t>
                      </a:r>
                      <a:r>
                        <a:rPr kumimoji="0" lang="en-US" sz="2000" b="0" i="0" u="none" strike="noStrike" cap="none" normalizeH="0" baseline="0" dirty="0" err="1" smtClean="0">
                          <a:ln>
                            <a:noFill/>
                          </a:ln>
                          <a:solidFill>
                            <a:schemeClr val="tx1"/>
                          </a:solidFill>
                          <a:effectLst/>
                          <a:latin typeface="Times New Roman" pitchFamily="18" charset="0"/>
                        </a:rPr>
                        <a:t>ga</a:t>
                      </a:r>
                      <a:r>
                        <a:rPr kumimoji="0" lang="uz-Cyrl-UZ" sz="2000" b="0" i="0" u="none" strike="noStrike" cap="none" normalizeH="0" baseline="0" dirty="0" smtClean="0">
                          <a:ln>
                            <a:noFill/>
                          </a:ln>
                          <a:solidFill>
                            <a:schemeClr val="tx1"/>
                          </a:solidFill>
                          <a:effectLst/>
                          <a:latin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rPr>
                        <a:t>yerlarda</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100 </a:t>
                      </a:r>
                      <a:r>
                        <a:rPr kumimoji="0" lang="en-US" sz="2000" b="0" i="0" u="none" strike="noStrike" cap="none" normalizeH="0" baseline="0" dirty="0" err="1" smtClean="0">
                          <a:ln>
                            <a:noFill/>
                          </a:ln>
                          <a:solidFill>
                            <a:schemeClr val="tx1"/>
                          </a:solidFill>
                          <a:effectLst/>
                          <a:latin typeface="Times New Roman" pitchFamily="18" charset="0"/>
                        </a:rPr>
                        <a:t>ga</a:t>
                      </a:r>
                      <a:r>
                        <a:rPr kumimoji="0" lang="uz-Cyrl-UZ" sz="2000" b="0" i="0" u="none" strike="noStrike" cap="none" normalizeH="0" baseline="0" dirty="0" smtClean="0">
                          <a:ln>
                            <a:noFill/>
                          </a:ln>
                          <a:solidFill>
                            <a:schemeClr val="tx1"/>
                          </a:solidFill>
                          <a:effectLst/>
                          <a:latin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rPr>
                        <a:t>dan</a:t>
                      </a:r>
                      <a:r>
                        <a:rPr kumimoji="0" lang="uz-Cyrl-UZ" sz="2000" b="0" i="0" u="none" strike="noStrike" cap="none" normalizeH="0" baseline="0" dirty="0" smtClean="0">
                          <a:ln>
                            <a:noFill/>
                          </a:ln>
                          <a:solidFill>
                            <a:schemeClr val="tx1"/>
                          </a:solidFill>
                          <a:effectLst/>
                          <a:latin typeface="Times New Roman" pitchFamily="18" charset="0"/>
                        </a:rPr>
                        <a:t> </a:t>
                      </a:r>
                      <a:r>
                        <a:rPr kumimoji="0" lang="en-US" sz="2000" b="0" i="0" u="none" strike="noStrike" cap="none" normalizeH="0" baseline="0" dirty="0" err="1" smtClean="0">
                          <a:ln>
                            <a:noFill/>
                          </a:ln>
                          <a:solidFill>
                            <a:schemeClr val="tx1"/>
                          </a:solidFill>
                          <a:effectLst/>
                          <a:latin typeface="Times New Roman" pitchFamily="18" charset="0"/>
                        </a:rPr>
                        <a:t>yuqori</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0018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1" i="0" u="none" strike="noStrike" cap="none" normalizeH="0" baseline="0" dirty="0" err="1" smtClean="0">
                          <a:ln>
                            <a:noFill/>
                          </a:ln>
                          <a:solidFill>
                            <a:srgbClr val="FFFF00"/>
                          </a:solidFill>
                          <a:effectLst/>
                          <a:latin typeface="Times New Roman" pitchFamily="18" charset="0"/>
                        </a:rPr>
                        <a:t>O’zbekiston</a:t>
                      </a:r>
                      <a:endParaRPr kumimoji="0" lang="ru-RU" sz="1300" b="1" i="0" u="none" strike="noStrike" cap="none" normalizeH="0" baseline="0" dirty="0" smtClean="0">
                        <a:ln>
                          <a:noFill/>
                        </a:ln>
                        <a:solidFill>
                          <a:srgbClr val="FFFF00"/>
                        </a:solidFill>
                        <a:effectLst/>
                        <a:latin typeface="Times New Roman"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1" i="0" u="none" strike="noStrike" cap="none" normalizeH="0" baseline="0" dirty="0" smtClean="0">
                          <a:ln>
                            <a:noFill/>
                          </a:ln>
                          <a:solidFill>
                            <a:srgbClr val="FFFF00"/>
                          </a:solidFill>
                          <a:effectLst/>
                          <a:latin typeface="Times New Roman" pitchFamily="18" charset="0"/>
                        </a:rPr>
                        <a:t>2</a:t>
                      </a:r>
                      <a:endParaRPr kumimoji="0" lang="ru-RU" sz="2000" b="1" i="0" u="none" strike="noStrike" cap="none" normalizeH="0" baseline="0" dirty="0" smtClean="0">
                        <a:ln>
                          <a:noFill/>
                        </a:ln>
                        <a:solidFill>
                          <a:srgbClr val="FFFF00"/>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1" i="0" u="none" strike="noStrike" cap="none" normalizeH="0" baseline="0" dirty="0" smtClean="0">
                          <a:ln>
                            <a:noFill/>
                          </a:ln>
                          <a:solidFill>
                            <a:srgbClr val="FFFF00"/>
                          </a:solidFill>
                          <a:effectLst/>
                          <a:latin typeface="Times New Roman" pitchFamily="18" charset="0"/>
                        </a:rPr>
                        <a:t>6</a:t>
                      </a:r>
                      <a:endParaRPr kumimoji="0" lang="ru-RU" sz="2000" b="1" i="0" u="none" strike="noStrike" cap="none" normalizeH="0" baseline="0" dirty="0" smtClean="0">
                        <a:ln>
                          <a:noFill/>
                        </a:ln>
                        <a:solidFill>
                          <a:srgbClr val="FFFF00"/>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1" i="0" u="none" strike="noStrike" cap="none" normalizeH="0" baseline="0" dirty="0" smtClean="0">
                          <a:ln>
                            <a:noFill/>
                          </a:ln>
                          <a:solidFill>
                            <a:srgbClr val="FFFF00"/>
                          </a:solidFill>
                          <a:effectLst/>
                          <a:latin typeface="Times New Roman" pitchFamily="18" charset="0"/>
                        </a:rPr>
                        <a:t>23</a:t>
                      </a:r>
                      <a:endParaRPr kumimoji="0" lang="ru-RU" sz="2000" b="1" i="0" u="none" strike="noStrike" cap="none" normalizeH="0" baseline="0" dirty="0" smtClean="0">
                        <a:ln>
                          <a:noFill/>
                        </a:ln>
                        <a:solidFill>
                          <a:srgbClr val="FFFF00"/>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1" i="0" u="sng" strike="noStrike" cap="none" normalizeH="0" baseline="0" dirty="0" smtClean="0">
                          <a:ln>
                            <a:noFill/>
                          </a:ln>
                          <a:solidFill>
                            <a:srgbClr val="FFFF00"/>
                          </a:solidFill>
                          <a:effectLst/>
                          <a:latin typeface="Times New Roman" pitchFamily="18" charset="0"/>
                        </a:rPr>
                        <a:t>43</a:t>
                      </a:r>
                      <a:endParaRPr kumimoji="0" lang="ru-RU" sz="2000" b="1" i="0" u="sng" strike="noStrike" cap="none" normalizeH="0" baseline="0" dirty="0" smtClean="0">
                        <a:ln>
                          <a:noFill/>
                        </a:ln>
                        <a:solidFill>
                          <a:srgbClr val="FFFF00"/>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1" i="0" u="none" strike="noStrike" cap="none" normalizeH="0" baseline="0" dirty="0" smtClean="0">
                          <a:ln>
                            <a:noFill/>
                          </a:ln>
                          <a:solidFill>
                            <a:srgbClr val="FFFF00"/>
                          </a:solidFill>
                          <a:effectLst/>
                          <a:latin typeface="Times New Roman" pitchFamily="18" charset="0"/>
                        </a:rPr>
                        <a:t>25</a:t>
                      </a:r>
                      <a:endParaRPr kumimoji="0" lang="ru-RU" sz="2000" b="1" i="0" u="none" strike="noStrike" cap="none" normalizeH="0" baseline="0" dirty="0" smtClean="0">
                        <a:ln>
                          <a:noFill/>
                        </a:ln>
                        <a:solidFill>
                          <a:srgbClr val="FFFF00"/>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7011">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rPr>
                        <a:t>AQSH</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6</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16</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14</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12</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1" i="0" u="sng" strike="noStrike" cap="none" normalizeH="0" baseline="0" smtClean="0">
                          <a:ln>
                            <a:noFill/>
                          </a:ln>
                          <a:solidFill>
                            <a:schemeClr val="tx1"/>
                          </a:solidFill>
                          <a:effectLst/>
                          <a:latin typeface="Times New Roman" pitchFamily="18" charset="0"/>
                        </a:rPr>
                        <a:t>52</a:t>
                      </a:r>
                      <a:endParaRPr kumimoji="0" lang="ru-RU" sz="2000" b="1" i="0" u="sng"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7011">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dirty="0" err="1" smtClean="0">
                          <a:ln>
                            <a:noFill/>
                          </a:ln>
                          <a:solidFill>
                            <a:schemeClr val="tx1"/>
                          </a:solidFill>
                          <a:effectLst/>
                          <a:latin typeface="Times New Roman" pitchFamily="18" charset="0"/>
                        </a:rPr>
                        <a:t>Yaponiya</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1" i="0" u="sng" strike="noStrike" cap="none" normalizeH="0" baseline="0" smtClean="0">
                          <a:ln>
                            <a:noFill/>
                          </a:ln>
                          <a:solidFill>
                            <a:schemeClr val="tx1"/>
                          </a:solidFill>
                          <a:effectLst/>
                          <a:latin typeface="Times New Roman" pitchFamily="18" charset="0"/>
                        </a:rPr>
                        <a:t>72</a:t>
                      </a:r>
                      <a:endParaRPr kumimoji="0" lang="ru-RU" sz="2000" b="1" i="0" u="sng"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26</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2</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3836">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dirty="0" err="1" smtClean="0">
                          <a:ln>
                            <a:noFill/>
                          </a:ln>
                          <a:solidFill>
                            <a:schemeClr val="tx1"/>
                          </a:solidFill>
                          <a:effectLst/>
                          <a:latin typeface="Times New Roman" pitchFamily="18" charset="0"/>
                        </a:rPr>
                        <a:t>Gollandiya</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6</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23</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27</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1" i="0" u="sng" strike="noStrike" cap="none" normalizeH="0" baseline="0" smtClean="0">
                          <a:ln>
                            <a:noFill/>
                          </a:ln>
                          <a:solidFill>
                            <a:schemeClr val="tx1"/>
                          </a:solidFill>
                          <a:effectLst/>
                          <a:latin typeface="Times New Roman" pitchFamily="18" charset="0"/>
                        </a:rPr>
                        <a:t>42</a:t>
                      </a:r>
                      <a:endParaRPr kumimoji="0" lang="ru-RU" sz="2000" b="1" i="0" u="sng"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2</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3836">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dirty="0" err="1" smtClean="0">
                          <a:ln>
                            <a:noFill/>
                          </a:ln>
                          <a:solidFill>
                            <a:schemeClr val="tx1"/>
                          </a:solidFill>
                          <a:effectLst/>
                          <a:latin typeface="Times New Roman" pitchFamily="18" charset="0"/>
                        </a:rPr>
                        <a:t>Daniya</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9</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1" i="0" u="sng" strike="noStrike" cap="none" normalizeH="0" baseline="0" smtClean="0">
                          <a:ln>
                            <a:noFill/>
                          </a:ln>
                          <a:solidFill>
                            <a:schemeClr val="tx1"/>
                          </a:solidFill>
                          <a:effectLst/>
                          <a:latin typeface="Times New Roman" pitchFamily="18" charset="0"/>
                        </a:rPr>
                        <a:t>32</a:t>
                      </a:r>
                      <a:endParaRPr kumimoji="0" lang="ru-RU" sz="2000" b="1" i="0" u="sng"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30</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smtClean="0">
                          <a:ln>
                            <a:noFill/>
                          </a:ln>
                          <a:solidFill>
                            <a:schemeClr val="tx1"/>
                          </a:solidFill>
                          <a:effectLst/>
                          <a:latin typeface="Times New Roman" pitchFamily="18" charset="0"/>
                        </a:rPr>
                        <a:t>26</a:t>
                      </a:r>
                      <a:endParaRPr kumimoji="0" lang="ru-RU" sz="2000" b="0" i="0" u="none" strike="noStrike" cap="none" normalizeH="0" baseline="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uz-Cyrl-UZ" sz="2000" b="0" i="0" u="none" strike="noStrike" cap="none" normalizeH="0" baseline="0" dirty="0" smtClean="0">
                          <a:ln>
                            <a:noFill/>
                          </a:ln>
                          <a:solidFill>
                            <a:schemeClr val="tx1"/>
                          </a:solidFill>
                          <a:effectLst/>
                          <a:latin typeface="Times New Roman" pitchFamily="18" charset="0"/>
                        </a:rPr>
                        <a:t>3</a:t>
                      </a:r>
                      <a:endParaRPr kumimoji="0" lang="ru-RU" sz="2000" b="0" i="0" u="none" strike="noStrike" cap="none" normalizeH="0" baseline="0" dirty="0" smtClean="0">
                        <a:ln>
                          <a:noFill/>
                        </a:ln>
                        <a:solidFill>
                          <a:schemeClr val="tx1"/>
                        </a:solidFill>
                        <a:effectLst/>
                        <a:latin typeface="Times New Roman" pitchFamily="18" charset="0"/>
                      </a:endParaRPr>
                    </a:p>
                  </a:txBody>
                  <a:tcPr marT="45726" marB="4572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55" name="Дата 3"/>
          <p:cNvSpPr>
            <a:spLocks noGrp="1"/>
          </p:cNvSpPr>
          <p:nvPr>
            <p:ph type="dt" sz="half" idx="10"/>
          </p:nvPr>
        </p:nvSpPr>
        <p:spPr/>
        <p:txBody>
          <a:bodyPr/>
          <a:lstStyle/>
          <a:p>
            <a:pPr>
              <a:defRPr/>
            </a:pPr>
            <a:fld id="{6E92E134-9258-423C-A4CF-7527E5DE79CD}" type="datetime1">
              <a:rPr lang="ru-RU"/>
              <a:pPr>
                <a:defRPr/>
              </a:pPr>
              <a:t>09.10.2018</a:t>
            </a:fld>
            <a:endParaRPr lang="ru-RU" altLang="en-US"/>
          </a:p>
        </p:txBody>
      </p:sp>
    </p:spTree>
    <p:extLst>
      <p:ext uri="{BB962C8B-B14F-4D97-AF65-F5344CB8AC3E}">
        <p14:creationId xmlns:p14="http://schemas.microsoft.com/office/powerpoint/2010/main" val="369869781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22238"/>
            <a:ext cx="8435280" cy="6735762"/>
          </a:xfrm>
        </p:spPr>
        <p:txBody>
          <a:bodyPr anchor="ctr">
            <a:normAutofit/>
          </a:bodyPr>
          <a:lstStyle/>
          <a:p>
            <a:pPr algn="just"/>
            <a:r>
              <a:rPr lang="en-US" sz="3200" dirty="0" err="1" smtClean="0">
                <a:latin typeface="Times New Roman" pitchFamily="18" charset="0"/>
                <a:cs typeface="Times New Roman" pitchFamily="18" charset="0"/>
              </a:rPr>
              <a:t>Fermer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xo’jaliklari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faoliyati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samaradorligini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yanada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oshirish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shuningdek</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yer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suv</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resurslaridan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oqilona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foydalanishni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ta’minlash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fermer</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xo’jaliklarini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moliyaviy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va</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iqtisodiy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holatini</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mustahkamlash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maqsadida</a:t>
            </a:r>
            <a:r>
              <a:rPr lang="en-US" sz="3200" dirty="0">
                <a:latin typeface="Times New Roman" pitchFamily="18" charset="0"/>
                <a:cs typeface="Times New Roman" pitchFamily="18" charset="0"/>
              </a:rPr>
              <a:t/>
            </a:r>
            <a:br>
              <a:rPr lang="en-US" sz="3200" dirty="0">
                <a:latin typeface="Times New Roman" pitchFamily="18" charset="0"/>
                <a:cs typeface="Times New Roman" pitchFamily="18" charset="0"/>
              </a:rPr>
            </a:br>
            <a:r>
              <a:rPr lang="en-US" sz="3200" dirty="0" err="1" smtClean="0">
                <a:solidFill>
                  <a:srgbClr val="FFFF00"/>
                </a:solidFill>
                <a:latin typeface="Times New Roman" pitchFamily="18" charset="0"/>
                <a:cs typeface="Times New Roman" pitchFamily="18" charset="0"/>
              </a:rPr>
              <a:t>O’zbekiston</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Respublikasi</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Vazirlar</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Mahkamasi</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Fermer</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xo’jaliklarini</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yuritish</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uchun</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berilgan</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yer</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uchastkalari</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maydonlarini</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maqbullashtirish</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chora-tadbirlari</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to’g’risida</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gi</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Qaror</a:t>
            </a:r>
            <a:r>
              <a:rPr lang="en-US" sz="3200" dirty="0" smtClean="0">
                <a:solidFill>
                  <a:srgbClr val="FFFF00"/>
                </a:solidFill>
                <a:latin typeface="Times New Roman" pitchFamily="18" charset="0"/>
                <a:cs typeface="Times New Roman" pitchFamily="18" charset="0"/>
              </a:rPr>
              <a:t> (15 </a:t>
            </a:r>
            <a:r>
              <a:rPr lang="en-US" sz="3200" dirty="0" err="1" smtClean="0">
                <a:solidFill>
                  <a:srgbClr val="FFFF00"/>
                </a:solidFill>
                <a:latin typeface="Times New Roman" pitchFamily="18" charset="0"/>
                <a:cs typeface="Times New Roman" pitchFamily="18" charset="0"/>
              </a:rPr>
              <a:t>dekabr</a:t>
            </a:r>
            <a:r>
              <a:rPr lang="en-US" sz="3200" dirty="0" smtClean="0">
                <a:solidFill>
                  <a:srgbClr val="FFFF00"/>
                </a:solidFill>
                <a:latin typeface="Times New Roman" pitchFamily="18" charset="0"/>
                <a:cs typeface="Times New Roman" pitchFamily="18" charset="0"/>
              </a:rPr>
              <a:t> 2015 </a:t>
            </a:r>
            <a:r>
              <a:rPr lang="en-US" sz="3200" dirty="0" err="1" smtClean="0">
                <a:solidFill>
                  <a:srgbClr val="FFFF00"/>
                </a:solidFill>
                <a:latin typeface="Times New Roman" pitchFamily="18" charset="0"/>
                <a:cs typeface="Times New Roman" pitchFamily="18" charset="0"/>
              </a:rPr>
              <a:t>yil</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qabul</a:t>
            </a:r>
            <a:r>
              <a:rPr lang="en-US" sz="3200" dirty="0" smtClean="0">
                <a:solidFill>
                  <a:srgbClr val="FFFF00"/>
                </a:solidFill>
                <a:latin typeface="Times New Roman" pitchFamily="18" charset="0"/>
                <a:cs typeface="Times New Roman" pitchFamily="18" charset="0"/>
              </a:rPr>
              <a:t> </a:t>
            </a:r>
            <a:r>
              <a:rPr lang="en-US" sz="3200" dirty="0" err="1" smtClean="0">
                <a:solidFill>
                  <a:srgbClr val="FFFF00"/>
                </a:solidFill>
                <a:latin typeface="Times New Roman" pitchFamily="18" charset="0"/>
                <a:cs typeface="Times New Roman" pitchFamily="18" charset="0"/>
              </a:rPr>
              <a:t>qilindi</a:t>
            </a:r>
            <a:r>
              <a:rPr lang="en-US" sz="2800" dirty="0">
                <a:solidFill>
                  <a:srgbClr val="FFFF00"/>
                </a:solidFill>
                <a:latin typeface="Times New Roman" pitchFamily="18" charset="0"/>
                <a:cs typeface="Times New Roman" pitchFamily="18" charset="0"/>
              </a:rPr>
              <a:t>.</a:t>
            </a:r>
            <a:r>
              <a:rPr lang="en-US" sz="2800" dirty="0" smtClean="0">
                <a:solidFill>
                  <a:srgbClr val="FFFF00"/>
                </a:solidFill>
                <a:latin typeface="Times New Roman" pitchFamily="18" charset="0"/>
                <a:cs typeface="Times New Roman" pitchFamily="18" charset="0"/>
              </a:rPr>
              <a:t> </a:t>
            </a:r>
            <a:endParaRPr lang="ru-RU" sz="28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415300421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22238"/>
            <a:ext cx="8424936" cy="786482"/>
          </a:xfrm>
        </p:spPr>
        <p:txBody>
          <a:bodyPr anchor="t">
            <a:normAutofit fontScale="90000"/>
          </a:bodyPr>
          <a:lstStyle/>
          <a:p>
            <a:pPr algn="ctr"/>
            <a:r>
              <a:rPr lang="en-US" sz="2400" dirty="0" err="1" smtClean="0">
                <a:solidFill>
                  <a:srgbClr val="FFFF00"/>
                </a:solidFill>
                <a:latin typeface="Times New Roman" pitchFamily="18" charset="0"/>
                <a:cs typeface="Times New Roman" pitchFamily="18" charset="0"/>
              </a:rPr>
              <a:t>O’zbekiston</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Respublikasida</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yer</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maydonlarini</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maqbullashtirish</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natijasida</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fermer</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xo’jaliklari</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soni</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va</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o’rtacha</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yer</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maydoni</a:t>
            </a:r>
            <a:endParaRPr lang="ru-RU" sz="2400" dirty="0">
              <a:solidFill>
                <a:srgbClr val="FFFF00"/>
              </a:solidFill>
              <a:latin typeface="Times New Roman" pitchFamily="18" charset="0"/>
              <a:cs typeface="Times New Roman" pitchFamily="18" charset="0"/>
            </a:endParaRPr>
          </a:p>
        </p:txBody>
      </p:sp>
      <p:graphicFrame>
        <p:nvGraphicFramePr>
          <p:cNvPr id="4" name="Таблица 3"/>
          <p:cNvGraphicFramePr>
            <a:graphicFrameLocks noGrp="1"/>
          </p:cNvGraphicFramePr>
          <p:nvPr>
            <p:ph type="tbl" idx="1"/>
            <p:extLst>
              <p:ext uri="{D42A27DB-BD31-4B8C-83A1-F6EECF244321}">
                <p14:modId xmlns:p14="http://schemas.microsoft.com/office/powerpoint/2010/main" val="2555834366"/>
              </p:ext>
            </p:extLst>
          </p:nvPr>
        </p:nvGraphicFramePr>
        <p:xfrm>
          <a:off x="-49391" y="1052736"/>
          <a:ext cx="9193391" cy="6048672"/>
        </p:xfrm>
        <a:graphic>
          <a:graphicData uri="http://schemas.openxmlformats.org/drawingml/2006/table">
            <a:tbl>
              <a:tblPr firstRow="1" bandRow="1">
                <a:tableStyleId>{5C22544A-7EE6-4342-B048-85BDC9FD1C3A}</a:tableStyleId>
              </a:tblPr>
              <a:tblGrid>
                <a:gridCol w="2496647"/>
                <a:gridCol w="936104"/>
                <a:gridCol w="792088"/>
                <a:gridCol w="1080120"/>
                <a:gridCol w="864096"/>
                <a:gridCol w="864096"/>
                <a:gridCol w="648072"/>
                <a:gridCol w="720080"/>
                <a:gridCol w="792088"/>
              </a:tblGrid>
              <a:tr h="1129623">
                <a:tc rowSpan="3">
                  <a:txBody>
                    <a:bodyPr/>
                    <a:lstStyle/>
                    <a:p>
                      <a:r>
                        <a:rPr lang="en-US" dirty="0" err="1" smtClean="0">
                          <a:solidFill>
                            <a:schemeClr val="bg1"/>
                          </a:solidFill>
                        </a:rPr>
                        <a:t>Yo’nalishlar</a:t>
                      </a:r>
                      <a:endParaRPr lang="ru-RU" dirty="0">
                        <a:solidFill>
                          <a:schemeClr val="bg1"/>
                        </a:solidFill>
                      </a:endParaRPr>
                    </a:p>
                  </a:txBody>
                  <a:tcPr/>
                </a:tc>
                <a:tc gridSpan="2">
                  <a:txBody>
                    <a:bodyPr/>
                    <a:lstStyle/>
                    <a:p>
                      <a:r>
                        <a:rPr lang="ru-RU" dirty="0" smtClean="0">
                          <a:solidFill>
                            <a:schemeClr val="bg1"/>
                          </a:solidFill>
                        </a:rPr>
                        <a:t>1</a:t>
                      </a:r>
                      <a:r>
                        <a:rPr lang="en-US" dirty="0" smtClean="0">
                          <a:solidFill>
                            <a:schemeClr val="bg1"/>
                          </a:solidFill>
                        </a:rPr>
                        <a:t> </a:t>
                      </a:r>
                      <a:r>
                        <a:rPr lang="en-US" dirty="0" err="1" smtClean="0">
                          <a:solidFill>
                            <a:schemeClr val="bg1"/>
                          </a:solidFill>
                        </a:rPr>
                        <a:t>oktyabr</a:t>
                      </a:r>
                      <a:r>
                        <a:rPr lang="en-US" dirty="0" smtClean="0">
                          <a:solidFill>
                            <a:schemeClr val="bg1"/>
                          </a:solidFill>
                        </a:rPr>
                        <a:t> 2015 </a:t>
                      </a:r>
                      <a:r>
                        <a:rPr lang="en-US" dirty="0" err="1" smtClean="0">
                          <a:solidFill>
                            <a:schemeClr val="bg1"/>
                          </a:solidFill>
                        </a:rPr>
                        <a:t>yil</a:t>
                      </a:r>
                      <a:r>
                        <a:rPr lang="en-US" dirty="0" smtClean="0">
                          <a:solidFill>
                            <a:schemeClr val="bg1"/>
                          </a:solidFill>
                        </a:rPr>
                        <a:t> </a:t>
                      </a:r>
                      <a:r>
                        <a:rPr lang="en-US" dirty="0" err="1" smtClean="0">
                          <a:solidFill>
                            <a:schemeClr val="bg1"/>
                          </a:solidFill>
                        </a:rPr>
                        <a:t>maqbullashtirishgacha</a:t>
                      </a:r>
                      <a:endParaRPr lang="ru-RU" dirty="0">
                        <a:solidFill>
                          <a:schemeClr val="bg1"/>
                        </a:solidFill>
                      </a:endParaRPr>
                    </a:p>
                  </a:txBody>
                  <a:tcPr/>
                </a:tc>
                <a:tc hMerge="1">
                  <a:txBody>
                    <a:bodyPr/>
                    <a:lstStyle/>
                    <a:p>
                      <a:endParaRPr lang="ru-RU" dirty="0"/>
                    </a:p>
                  </a:txBody>
                  <a:tcPr/>
                </a:tc>
                <a:tc gridSpan="2">
                  <a:txBody>
                    <a:bodyPr/>
                    <a:lstStyle/>
                    <a:p>
                      <a:r>
                        <a:rPr lang="en-US" dirty="0" smtClean="0">
                          <a:solidFill>
                            <a:schemeClr val="bg1"/>
                          </a:solidFill>
                        </a:rPr>
                        <a:t>1 </a:t>
                      </a:r>
                      <a:r>
                        <a:rPr lang="en-US" dirty="0" err="1" smtClean="0">
                          <a:solidFill>
                            <a:schemeClr val="bg1"/>
                          </a:solidFill>
                        </a:rPr>
                        <a:t>dekabr</a:t>
                      </a:r>
                      <a:r>
                        <a:rPr lang="en-US" dirty="0" smtClean="0">
                          <a:solidFill>
                            <a:schemeClr val="bg1"/>
                          </a:solidFill>
                        </a:rPr>
                        <a:t> 2015 </a:t>
                      </a:r>
                      <a:r>
                        <a:rPr lang="en-US" dirty="0" err="1" smtClean="0">
                          <a:solidFill>
                            <a:schemeClr val="bg1"/>
                          </a:solidFill>
                        </a:rPr>
                        <a:t>yilga</a:t>
                      </a:r>
                      <a:r>
                        <a:rPr lang="en-US" baseline="0" dirty="0" smtClean="0">
                          <a:solidFill>
                            <a:schemeClr val="bg1"/>
                          </a:solidFill>
                        </a:rPr>
                        <a:t> </a:t>
                      </a:r>
                      <a:r>
                        <a:rPr lang="en-US" baseline="0" dirty="0" err="1" smtClean="0">
                          <a:solidFill>
                            <a:schemeClr val="bg1"/>
                          </a:solidFill>
                        </a:rPr>
                        <a:t>maqbullashtirish</a:t>
                      </a:r>
                      <a:r>
                        <a:rPr lang="en-US" baseline="0" dirty="0" smtClean="0">
                          <a:solidFill>
                            <a:schemeClr val="bg1"/>
                          </a:solidFill>
                        </a:rPr>
                        <a:t> </a:t>
                      </a:r>
                      <a:r>
                        <a:rPr lang="en-US" baseline="0" dirty="0" err="1" smtClean="0">
                          <a:solidFill>
                            <a:schemeClr val="bg1"/>
                          </a:solidFill>
                        </a:rPr>
                        <a:t>natijasida</a:t>
                      </a:r>
                      <a:endParaRPr lang="ru-RU" dirty="0">
                        <a:solidFill>
                          <a:schemeClr val="bg1"/>
                        </a:solidFill>
                      </a:endParaRPr>
                    </a:p>
                  </a:txBody>
                  <a:tcPr/>
                </a:tc>
                <a:tc hMerge="1">
                  <a:txBody>
                    <a:bodyPr/>
                    <a:lstStyle/>
                    <a:p>
                      <a:endParaRPr lang="ru-RU" dirty="0"/>
                    </a:p>
                  </a:txBody>
                  <a:tcPr/>
                </a:tc>
                <a:tc gridSpan="4">
                  <a:txBody>
                    <a:bodyPr/>
                    <a:lstStyle/>
                    <a:p>
                      <a:pPr algn="ctr"/>
                      <a:r>
                        <a:rPr lang="en-US" dirty="0" err="1" smtClean="0">
                          <a:solidFill>
                            <a:schemeClr val="bg1"/>
                          </a:solidFill>
                        </a:rPr>
                        <a:t>Farqi</a:t>
                      </a:r>
                      <a:endParaRPr lang="ru-RU" dirty="0">
                        <a:solidFill>
                          <a:schemeClr val="bg1"/>
                        </a:solidFill>
                      </a:endParaRPr>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tr>
              <a:tr h="1129623">
                <a:tc vMerge="1">
                  <a:txBody>
                    <a:bodyPr/>
                    <a:lstStyle/>
                    <a:p>
                      <a:endParaRPr lang="ru-RU" dirty="0"/>
                    </a:p>
                  </a:txBody>
                  <a:tcPr/>
                </a:tc>
                <a:tc rowSpan="2">
                  <a:txBody>
                    <a:bodyPr/>
                    <a:lstStyle/>
                    <a:p>
                      <a:r>
                        <a:rPr lang="en-US" dirty="0" smtClean="0"/>
                        <a:t>Jami </a:t>
                      </a:r>
                      <a:r>
                        <a:rPr lang="en-US" dirty="0" err="1" smtClean="0"/>
                        <a:t>fermer</a:t>
                      </a:r>
                      <a:r>
                        <a:rPr lang="en-US" dirty="0" smtClean="0"/>
                        <a:t> </a:t>
                      </a:r>
                      <a:r>
                        <a:rPr lang="en-US" dirty="0" err="1" smtClean="0"/>
                        <a:t>xo’jaliklar</a:t>
                      </a:r>
                      <a:r>
                        <a:rPr lang="en-US" dirty="0" smtClean="0"/>
                        <a:t> </a:t>
                      </a:r>
                      <a:r>
                        <a:rPr lang="en-US" dirty="0" err="1" smtClean="0"/>
                        <a:t>soni</a:t>
                      </a:r>
                      <a:r>
                        <a:rPr lang="en-US" dirty="0" smtClean="0"/>
                        <a:t>, </a:t>
                      </a:r>
                      <a:r>
                        <a:rPr lang="en-US" dirty="0" err="1" smtClean="0"/>
                        <a:t>doha</a:t>
                      </a:r>
                      <a:endParaRPr lang="ru-RU" dirty="0"/>
                    </a:p>
                  </a:txBody>
                  <a:tcPr/>
                </a:tc>
                <a:tc rowSpan="2">
                  <a:txBody>
                    <a:bodyPr/>
                    <a:lstStyle/>
                    <a:p>
                      <a:r>
                        <a:rPr lang="en-US" dirty="0" err="1" smtClean="0"/>
                        <a:t>O’rtacha</a:t>
                      </a:r>
                      <a:r>
                        <a:rPr lang="en-US" dirty="0" smtClean="0"/>
                        <a:t> </a:t>
                      </a:r>
                      <a:r>
                        <a:rPr lang="en-US" dirty="0" err="1" smtClean="0"/>
                        <a:t>yer</a:t>
                      </a:r>
                      <a:r>
                        <a:rPr lang="en-US" dirty="0" smtClean="0"/>
                        <a:t> </a:t>
                      </a:r>
                      <a:r>
                        <a:rPr lang="en-US" dirty="0" err="1" smtClean="0"/>
                        <a:t>maydoni</a:t>
                      </a:r>
                      <a:r>
                        <a:rPr lang="en-US" dirty="0" smtClean="0"/>
                        <a:t>, </a:t>
                      </a:r>
                      <a:r>
                        <a:rPr lang="en-US" dirty="0" err="1" smtClean="0"/>
                        <a:t>ga</a:t>
                      </a:r>
                      <a:endParaRPr lang="ru-RU" dirty="0"/>
                    </a:p>
                  </a:txBody>
                  <a:tcPr/>
                </a:tc>
                <a:tc rowSpan="2">
                  <a:txBody>
                    <a:bodyPr/>
                    <a:lstStyle/>
                    <a:p>
                      <a:r>
                        <a:rPr lang="en-US" dirty="0" smtClean="0"/>
                        <a:t>Jami </a:t>
                      </a:r>
                      <a:r>
                        <a:rPr lang="en-US" dirty="0" err="1" smtClean="0"/>
                        <a:t>fermer</a:t>
                      </a:r>
                      <a:r>
                        <a:rPr lang="en-US" dirty="0" smtClean="0"/>
                        <a:t> </a:t>
                      </a:r>
                      <a:r>
                        <a:rPr lang="en-US" dirty="0" err="1" smtClean="0"/>
                        <a:t>xo’jaliklar</a:t>
                      </a:r>
                      <a:r>
                        <a:rPr lang="en-US" dirty="0" smtClean="0"/>
                        <a:t> </a:t>
                      </a:r>
                      <a:r>
                        <a:rPr lang="en-US" dirty="0" err="1" smtClean="0"/>
                        <a:t>soni</a:t>
                      </a:r>
                      <a:r>
                        <a:rPr lang="en-US" dirty="0" smtClean="0"/>
                        <a:t>, </a:t>
                      </a:r>
                      <a:r>
                        <a:rPr lang="en-US" dirty="0" err="1" smtClean="0"/>
                        <a:t>doha</a:t>
                      </a:r>
                      <a:endParaRPr lang="ru-RU" dirty="0"/>
                    </a:p>
                  </a:txBody>
                  <a:tcPr/>
                </a:tc>
                <a:tc rowSpan="2">
                  <a:txBody>
                    <a:bodyPr/>
                    <a:lstStyle/>
                    <a:p>
                      <a:r>
                        <a:rPr lang="en-US" dirty="0" err="1" smtClean="0"/>
                        <a:t>O’rtacha</a:t>
                      </a:r>
                      <a:r>
                        <a:rPr lang="en-US" dirty="0" smtClean="0"/>
                        <a:t> </a:t>
                      </a:r>
                      <a:r>
                        <a:rPr lang="en-US" dirty="0" err="1" smtClean="0"/>
                        <a:t>yer</a:t>
                      </a:r>
                      <a:r>
                        <a:rPr lang="en-US" dirty="0" smtClean="0"/>
                        <a:t> </a:t>
                      </a:r>
                      <a:r>
                        <a:rPr lang="en-US" dirty="0" err="1" smtClean="0"/>
                        <a:t>maydoni</a:t>
                      </a:r>
                      <a:r>
                        <a:rPr lang="en-US" dirty="0" smtClean="0"/>
                        <a:t>, </a:t>
                      </a:r>
                      <a:r>
                        <a:rPr lang="en-US" dirty="0" err="1" smtClean="0"/>
                        <a:t>ga</a:t>
                      </a:r>
                      <a:endParaRPr lang="ru-RU" dirty="0"/>
                    </a:p>
                  </a:txBody>
                  <a:tcPr/>
                </a:tc>
                <a:tc gridSpan="2">
                  <a:txBody>
                    <a:bodyPr/>
                    <a:lstStyle/>
                    <a:p>
                      <a:r>
                        <a:rPr lang="en-US" dirty="0" err="1" smtClean="0"/>
                        <a:t>Fermer</a:t>
                      </a:r>
                      <a:r>
                        <a:rPr lang="en-US" dirty="0" smtClean="0"/>
                        <a:t> </a:t>
                      </a:r>
                      <a:r>
                        <a:rPr lang="en-US" dirty="0" err="1" smtClean="0"/>
                        <a:t>xo’jaliklar</a:t>
                      </a:r>
                      <a:r>
                        <a:rPr lang="en-US" baseline="0" dirty="0" smtClean="0"/>
                        <a:t> </a:t>
                      </a:r>
                      <a:r>
                        <a:rPr lang="en-US" baseline="0" dirty="0" err="1" smtClean="0"/>
                        <a:t>soni</a:t>
                      </a:r>
                      <a:endParaRPr lang="ru-RU" dirty="0"/>
                    </a:p>
                  </a:txBody>
                  <a:tcPr>
                    <a:lnB w="12700" cap="flat" cmpd="sng" algn="ctr">
                      <a:solidFill>
                        <a:schemeClr val="tx1"/>
                      </a:solidFill>
                      <a:prstDash val="solid"/>
                      <a:round/>
                      <a:headEnd type="none" w="med" len="med"/>
                      <a:tailEnd type="none" w="med" len="med"/>
                    </a:lnB>
                  </a:tcPr>
                </a:tc>
                <a:tc hMerge="1">
                  <a:txBody>
                    <a:bodyPr/>
                    <a:lstStyle/>
                    <a:p>
                      <a:endParaRPr lang="ru-RU" dirty="0"/>
                    </a:p>
                  </a:txBody>
                  <a:tcPr/>
                </a:tc>
                <a:tc gridSpan="2">
                  <a:txBody>
                    <a:bodyPr/>
                    <a:lstStyle/>
                    <a:p>
                      <a:r>
                        <a:rPr lang="en-US" dirty="0" err="1" smtClean="0"/>
                        <a:t>fermer</a:t>
                      </a:r>
                      <a:r>
                        <a:rPr lang="en-US" dirty="0" smtClean="0"/>
                        <a:t> </a:t>
                      </a:r>
                      <a:r>
                        <a:rPr lang="en-US" dirty="0" err="1" smtClean="0"/>
                        <a:t>xo’jaligi</a:t>
                      </a:r>
                      <a:r>
                        <a:rPr lang="en-US" dirty="0" smtClean="0"/>
                        <a:t> </a:t>
                      </a:r>
                      <a:r>
                        <a:rPr lang="en-US" dirty="0" err="1" smtClean="0"/>
                        <a:t>o’rtacha</a:t>
                      </a:r>
                      <a:r>
                        <a:rPr lang="en-US" dirty="0" smtClean="0"/>
                        <a:t> </a:t>
                      </a:r>
                      <a:r>
                        <a:rPr lang="en-US" dirty="0" err="1" smtClean="0"/>
                        <a:t>yer</a:t>
                      </a:r>
                      <a:r>
                        <a:rPr lang="en-US" dirty="0" smtClean="0"/>
                        <a:t> </a:t>
                      </a:r>
                      <a:r>
                        <a:rPr lang="en-US" dirty="0" err="1" smtClean="0"/>
                        <a:t>maydoni</a:t>
                      </a:r>
                      <a:endParaRPr lang="ru-RU" dirty="0"/>
                    </a:p>
                  </a:txBody>
                  <a:tcPr>
                    <a:lnB w="12700" cap="flat" cmpd="sng" algn="ctr">
                      <a:solidFill>
                        <a:schemeClr val="tx1"/>
                      </a:solidFill>
                      <a:prstDash val="solid"/>
                      <a:round/>
                      <a:headEnd type="none" w="med" len="med"/>
                      <a:tailEnd type="none" w="med" len="med"/>
                    </a:lnB>
                  </a:tcPr>
                </a:tc>
                <a:tc hMerge="1">
                  <a:txBody>
                    <a:bodyPr/>
                    <a:lstStyle/>
                    <a:p>
                      <a:endParaRPr lang="ru-RU" dirty="0"/>
                    </a:p>
                  </a:txBody>
                  <a:tcPr/>
                </a:tc>
              </a:tr>
              <a:tr h="610396">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r>
                        <a:rPr lang="en-US" dirty="0" err="1" smtClean="0"/>
                        <a:t>dona</a:t>
                      </a:r>
                      <a:endParaRPr lang="en-US" dirty="0" smtClean="0"/>
                    </a:p>
                    <a:p>
                      <a:r>
                        <a:rPr lang="en-US" dirty="0" smtClean="0"/>
                        <a:t>+,-</a:t>
                      </a:r>
                      <a:endParaRPr lang="ru-RU"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en-US" dirty="0" smtClean="0"/>
                        <a:t>%</a:t>
                      </a:r>
                      <a:endParaRPr lang="ru-RU"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r>
                        <a:rPr lang="en-US" dirty="0" err="1" smtClean="0"/>
                        <a:t>Ga</a:t>
                      </a:r>
                      <a:endParaRPr lang="en-US" dirty="0" smtClean="0"/>
                    </a:p>
                    <a:p>
                      <a:r>
                        <a:rPr lang="en-US" dirty="0" smtClean="0"/>
                        <a:t>+,-</a:t>
                      </a:r>
                      <a:endParaRPr lang="ru-RU"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en-US" dirty="0" smtClean="0"/>
                        <a:t>%</a:t>
                      </a:r>
                      <a:endParaRPr lang="ru-RU"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r h="347576">
                <a:tc>
                  <a:txBody>
                    <a:bodyPr/>
                    <a:lstStyle/>
                    <a:p>
                      <a:r>
                        <a:rPr lang="en-US" dirty="0" err="1" smtClean="0"/>
                        <a:t>Paxtachilik-g’allachilik</a:t>
                      </a:r>
                      <a:endParaRPr lang="ru-RU" dirty="0"/>
                    </a:p>
                  </a:txBody>
                  <a:tcPr/>
                </a:tc>
                <a:tc>
                  <a:txBody>
                    <a:bodyPr/>
                    <a:lstStyle/>
                    <a:p>
                      <a:r>
                        <a:rPr lang="en-US" dirty="0" smtClean="0"/>
                        <a:t>48264</a:t>
                      </a:r>
                      <a:endParaRPr lang="ru-RU" dirty="0"/>
                    </a:p>
                  </a:txBody>
                  <a:tcPr/>
                </a:tc>
                <a:tc>
                  <a:txBody>
                    <a:bodyPr/>
                    <a:lstStyle/>
                    <a:p>
                      <a:r>
                        <a:rPr lang="en-US" dirty="0" smtClean="0"/>
                        <a:t>65,1</a:t>
                      </a:r>
                      <a:endParaRPr lang="ru-RU" dirty="0"/>
                    </a:p>
                  </a:txBody>
                  <a:tcPr/>
                </a:tc>
                <a:tc>
                  <a:txBody>
                    <a:bodyPr/>
                    <a:lstStyle/>
                    <a:p>
                      <a:r>
                        <a:rPr lang="en-US" dirty="0" smtClean="0"/>
                        <a:t>60695</a:t>
                      </a:r>
                      <a:endParaRPr lang="ru-RU" dirty="0"/>
                    </a:p>
                  </a:txBody>
                  <a:tcPr/>
                </a:tc>
                <a:tc>
                  <a:txBody>
                    <a:bodyPr/>
                    <a:lstStyle/>
                    <a:p>
                      <a:r>
                        <a:rPr lang="en-US" dirty="0" smtClean="0"/>
                        <a:t>52,7</a:t>
                      </a:r>
                      <a:endParaRPr lang="ru-RU" dirty="0"/>
                    </a:p>
                  </a:txBody>
                  <a:tcPr/>
                </a:tc>
                <a:tc>
                  <a:txBody>
                    <a:bodyPr/>
                    <a:lstStyle/>
                    <a:p>
                      <a:r>
                        <a:rPr lang="en-US" dirty="0" smtClean="0"/>
                        <a:t>12431</a:t>
                      </a:r>
                      <a:endParaRPr lang="ru-RU" dirty="0"/>
                    </a:p>
                  </a:txBody>
                  <a:tcPr/>
                </a:tc>
                <a:tc>
                  <a:txBody>
                    <a:bodyPr/>
                    <a:lstStyle/>
                    <a:p>
                      <a:r>
                        <a:rPr lang="en-US" dirty="0" smtClean="0"/>
                        <a:t>25,8</a:t>
                      </a:r>
                      <a:endParaRPr lang="ru-RU" dirty="0"/>
                    </a:p>
                  </a:txBody>
                  <a:tcPr/>
                </a:tc>
                <a:tc>
                  <a:txBody>
                    <a:bodyPr/>
                    <a:lstStyle/>
                    <a:p>
                      <a:r>
                        <a:rPr lang="en-US" dirty="0" smtClean="0"/>
                        <a:t>-12,4</a:t>
                      </a:r>
                      <a:endParaRPr lang="ru-RU" dirty="0"/>
                    </a:p>
                  </a:txBody>
                  <a:tcPr/>
                </a:tc>
                <a:tc>
                  <a:txBody>
                    <a:bodyPr/>
                    <a:lstStyle/>
                    <a:p>
                      <a:r>
                        <a:rPr lang="en-US" dirty="0" smtClean="0"/>
                        <a:t>-19,0</a:t>
                      </a:r>
                      <a:endParaRPr lang="ru-RU" dirty="0"/>
                    </a:p>
                  </a:txBody>
                  <a:tcPr/>
                </a:tc>
              </a:tr>
              <a:tr h="608259">
                <a:tc>
                  <a:txBody>
                    <a:bodyPr/>
                    <a:lstStyle/>
                    <a:p>
                      <a:r>
                        <a:rPr lang="en-US" dirty="0" err="1" smtClean="0"/>
                        <a:t>Sabzavotchilik</a:t>
                      </a:r>
                      <a:r>
                        <a:rPr lang="en-US" dirty="0" smtClean="0"/>
                        <a:t> -</a:t>
                      </a:r>
                      <a:r>
                        <a:rPr lang="en-US" dirty="0" err="1" smtClean="0"/>
                        <a:t>polizchilik</a:t>
                      </a:r>
                      <a:endParaRPr lang="ru-RU" dirty="0"/>
                    </a:p>
                  </a:txBody>
                  <a:tcPr/>
                </a:tc>
                <a:tc>
                  <a:txBody>
                    <a:bodyPr/>
                    <a:lstStyle/>
                    <a:p>
                      <a:r>
                        <a:rPr lang="en-US" dirty="0" smtClean="0"/>
                        <a:t>2982</a:t>
                      </a:r>
                      <a:endParaRPr lang="ru-RU" dirty="0"/>
                    </a:p>
                  </a:txBody>
                  <a:tcPr/>
                </a:tc>
                <a:tc>
                  <a:txBody>
                    <a:bodyPr/>
                    <a:lstStyle/>
                    <a:p>
                      <a:r>
                        <a:rPr lang="en-US" dirty="0" smtClean="0"/>
                        <a:t>12,5</a:t>
                      </a:r>
                      <a:endParaRPr lang="ru-RU" dirty="0"/>
                    </a:p>
                  </a:txBody>
                  <a:tcPr/>
                </a:tc>
                <a:tc>
                  <a:txBody>
                    <a:bodyPr/>
                    <a:lstStyle/>
                    <a:p>
                      <a:r>
                        <a:rPr lang="en-US" dirty="0" smtClean="0"/>
                        <a:t>3655</a:t>
                      </a:r>
                      <a:endParaRPr lang="ru-RU" dirty="0"/>
                    </a:p>
                  </a:txBody>
                  <a:tcPr/>
                </a:tc>
                <a:tc>
                  <a:txBody>
                    <a:bodyPr/>
                    <a:lstStyle/>
                    <a:p>
                      <a:r>
                        <a:rPr lang="en-US" dirty="0" smtClean="0"/>
                        <a:t>8,1</a:t>
                      </a:r>
                      <a:endParaRPr lang="ru-RU" dirty="0"/>
                    </a:p>
                  </a:txBody>
                  <a:tcPr/>
                </a:tc>
                <a:tc>
                  <a:txBody>
                    <a:bodyPr/>
                    <a:lstStyle/>
                    <a:p>
                      <a:r>
                        <a:rPr lang="en-US" dirty="0" smtClean="0"/>
                        <a:t>673</a:t>
                      </a:r>
                      <a:endParaRPr lang="ru-RU" dirty="0"/>
                    </a:p>
                  </a:txBody>
                  <a:tcPr/>
                </a:tc>
                <a:tc>
                  <a:txBody>
                    <a:bodyPr/>
                    <a:lstStyle/>
                    <a:p>
                      <a:r>
                        <a:rPr lang="en-US" dirty="0" smtClean="0"/>
                        <a:t>22,6</a:t>
                      </a:r>
                      <a:endParaRPr lang="ru-RU" dirty="0"/>
                    </a:p>
                  </a:txBody>
                  <a:tcPr/>
                </a:tc>
                <a:tc>
                  <a:txBody>
                    <a:bodyPr/>
                    <a:lstStyle/>
                    <a:p>
                      <a:r>
                        <a:rPr lang="en-US" dirty="0" smtClean="0"/>
                        <a:t>-4,4</a:t>
                      </a:r>
                      <a:endParaRPr lang="ru-RU" dirty="0"/>
                    </a:p>
                  </a:txBody>
                  <a:tcPr/>
                </a:tc>
                <a:tc>
                  <a:txBody>
                    <a:bodyPr/>
                    <a:lstStyle/>
                    <a:p>
                      <a:r>
                        <a:rPr lang="en-US" dirty="0" smtClean="0"/>
                        <a:t>-35,1</a:t>
                      </a:r>
                      <a:endParaRPr lang="ru-RU" dirty="0"/>
                    </a:p>
                  </a:txBody>
                  <a:tcPr/>
                </a:tc>
              </a:tr>
              <a:tr h="608259">
                <a:tc>
                  <a:txBody>
                    <a:bodyPr/>
                    <a:lstStyle/>
                    <a:p>
                      <a:r>
                        <a:rPr lang="en-US" dirty="0" err="1" smtClean="0"/>
                        <a:t>Bog’dorchilik</a:t>
                      </a:r>
                      <a:r>
                        <a:rPr lang="en-US" dirty="0" smtClean="0"/>
                        <a:t> </a:t>
                      </a:r>
                      <a:r>
                        <a:rPr lang="en-US" dirty="0" err="1" smtClean="0"/>
                        <a:t>va</a:t>
                      </a:r>
                      <a:r>
                        <a:rPr lang="en-US" dirty="0" smtClean="0"/>
                        <a:t> </a:t>
                      </a:r>
                      <a:r>
                        <a:rPr lang="en-US" dirty="0" err="1" smtClean="0"/>
                        <a:t>uzumchilik</a:t>
                      </a:r>
                      <a:endParaRPr lang="ru-RU" dirty="0"/>
                    </a:p>
                  </a:txBody>
                  <a:tcPr/>
                </a:tc>
                <a:tc>
                  <a:txBody>
                    <a:bodyPr/>
                    <a:lstStyle/>
                    <a:p>
                      <a:r>
                        <a:rPr lang="en-US" dirty="0" smtClean="0"/>
                        <a:t>19575</a:t>
                      </a:r>
                      <a:endParaRPr lang="ru-RU" dirty="0"/>
                    </a:p>
                  </a:txBody>
                  <a:tcPr/>
                </a:tc>
                <a:tc>
                  <a:txBody>
                    <a:bodyPr/>
                    <a:lstStyle/>
                    <a:p>
                      <a:r>
                        <a:rPr lang="en-US" dirty="0" smtClean="0"/>
                        <a:t>9,5</a:t>
                      </a:r>
                      <a:endParaRPr lang="ru-RU" dirty="0"/>
                    </a:p>
                  </a:txBody>
                  <a:tcPr/>
                </a:tc>
                <a:tc>
                  <a:txBody>
                    <a:bodyPr/>
                    <a:lstStyle/>
                    <a:p>
                      <a:r>
                        <a:rPr lang="en-US" dirty="0" smtClean="0"/>
                        <a:t>24730</a:t>
                      </a:r>
                      <a:endParaRPr lang="ru-RU" dirty="0"/>
                    </a:p>
                  </a:txBody>
                  <a:tcPr/>
                </a:tc>
                <a:tc>
                  <a:txBody>
                    <a:bodyPr/>
                    <a:lstStyle/>
                    <a:p>
                      <a:r>
                        <a:rPr lang="en-US" dirty="0" smtClean="0"/>
                        <a:t>6,8</a:t>
                      </a:r>
                      <a:endParaRPr lang="ru-RU" dirty="0"/>
                    </a:p>
                  </a:txBody>
                  <a:tcPr/>
                </a:tc>
                <a:tc>
                  <a:txBody>
                    <a:bodyPr/>
                    <a:lstStyle/>
                    <a:p>
                      <a:r>
                        <a:rPr lang="en-US" dirty="0" smtClean="0"/>
                        <a:t>5155</a:t>
                      </a:r>
                      <a:endParaRPr lang="ru-RU" dirty="0"/>
                    </a:p>
                  </a:txBody>
                  <a:tcPr/>
                </a:tc>
                <a:tc>
                  <a:txBody>
                    <a:bodyPr/>
                    <a:lstStyle/>
                    <a:p>
                      <a:r>
                        <a:rPr lang="en-US" dirty="0" smtClean="0"/>
                        <a:t>26,3</a:t>
                      </a:r>
                      <a:endParaRPr lang="ru-RU" dirty="0"/>
                    </a:p>
                  </a:txBody>
                  <a:tcPr/>
                </a:tc>
                <a:tc>
                  <a:txBody>
                    <a:bodyPr/>
                    <a:lstStyle/>
                    <a:p>
                      <a:r>
                        <a:rPr lang="en-US" dirty="0" smtClean="0"/>
                        <a:t>-2,7</a:t>
                      </a:r>
                      <a:endParaRPr lang="ru-RU" dirty="0"/>
                    </a:p>
                  </a:txBody>
                  <a:tcPr/>
                </a:tc>
                <a:tc>
                  <a:txBody>
                    <a:bodyPr/>
                    <a:lstStyle/>
                    <a:p>
                      <a:r>
                        <a:rPr lang="en-US" dirty="0" smtClean="0"/>
                        <a:t>-28,2</a:t>
                      </a:r>
                      <a:endParaRPr lang="ru-RU" dirty="0"/>
                    </a:p>
                  </a:txBody>
                  <a:tcPr/>
                </a:tc>
              </a:tr>
              <a:tr h="347576">
                <a:tc>
                  <a:txBody>
                    <a:bodyPr/>
                    <a:lstStyle/>
                    <a:p>
                      <a:r>
                        <a:rPr lang="en-US" dirty="0" err="1" smtClean="0"/>
                        <a:t>Chorvachilik</a:t>
                      </a:r>
                      <a:r>
                        <a:rPr lang="en-US" dirty="0" smtClean="0"/>
                        <a:t> </a:t>
                      </a:r>
                      <a:endParaRPr lang="ru-RU" dirty="0"/>
                    </a:p>
                  </a:txBody>
                  <a:tcPr/>
                </a:tc>
                <a:tc>
                  <a:txBody>
                    <a:bodyPr/>
                    <a:lstStyle/>
                    <a:p>
                      <a:r>
                        <a:rPr lang="en-US" dirty="0" smtClean="0"/>
                        <a:t>6770</a:t>
                      </a:r>
                      <a:endParaRPr lang="ru-RU" dirty="0"/>
                    </a:p>
                  </a:txBody>
                  <a:tcPr/>
                </a:tc>
                <a:tc>
                  <a:txBody>
                    <a:bodyPr/>
                    <a:lstStyle/>
                    <a:p>
                      <a:r>
                        <a:rPr lang="en-US" dirty="0" smtClean="0"/>
                        <a:t>34,6</a:t>
                      </a:r>
                      <a:endParaRPr lang="ru-RU" dirty="0"/>
                    </a:p>
                  </a:txBody>
                  <a:tcPr/>
                </a:tc>
                <a:tc>
                  <a:txBody>
                    <a:bodyPr/>
                    <a:lstStyle/>
                    <a:p>
                      <a:r>
                        <a:rPr lang="en-US" dirty="0" smtClean="0"/>
                        <a:t>6572</a:t>
                      </a:r>
                      <a:endParaRPr lang="ru-RU" dirty="0"/>
                    </a:p>
                  </a:txBody>
                  <a:tcPr/>
                </a:tc>
                <a:tc>
                  <a:txBody>
                    <a:bodyPr/>
                    <a:lstStyle/>
                    <a:p>
                      <a:r>
                        <a:rPr lang="en-US" dirty="0" smtClean="0"/>
                        <a:t>31,2</a:t>
                      </a:r>
                      <a:endParaRPr lang="ru-RU" dirty="0"/>
                    </a:p>
                  </a:txBody>
                  <a:tcPr/>
                </a:tc>
                <a:tc>
                  <a:txBody>
                    <a:bodyPr/>
                    <a:lstStyle/>
                    <a:p>
                      <a:r>
                        <a:rPr lang="en-US" dirty="0" smtClean="0"/>
                        <a:t>-198</a:t>
                      </a:r>
                      <a:endParaRPr lang="ru-RU" dirty="0"/>
                    </a:p>
                  </a:txBody>
                  <a:tcPr/>
                </a:tc>
                <a:tc>
                  <a:txBody>
                    <a:bodyPr/>
                    <a:lstStyle/>
                    <a:p>
                      <a:r>
                        <a:rPr lang="en-US" dirty="0" smtClean="0"/>
                        <a:t>-2,9</a:t>
                      </a:r>
                      <a:endParaRPr lang="ru-RU" dirty="0"/>
                    </a:p>
                  </a:txBody>
                  <a:tcPr/>
                </a:tc>
                <a:tc>
                  <a:txBody>
                    <a:bodyPr/>
                    <a:lstStyle/>
                    <a:p>
                      <a:r>
                        <a:rPr lang="en-US" dirty="0" smtClean="0"/>
                        <a:t>-3,4</a:t>
                      </a:r>
                      <a:endParaRPr lang="ru-RU" dirty="0"/>
                    </a:p>
                  </a:txBody>
                  <a:tcPr/>
                </a:tc>
                <a:tc>
                  <a:txBody>
                    <a:bodyPr/>
                    <a:lstStyle/>
                    <a:p>
                      <a:r>
                        <a:rPr lang="en-US" dirty="0" smtClean="0"/>
                        <a:t>-9,9</a:t>
                      </a:r>
                      <a:endParaRPr lang="ru-RU" dirty="0"/>
                    </a:p>
                  </a:txBody>
                  <a:tcPr/>
                </a:tc>
              </a:tr>
              <a:tr h="347576">
                <a:tc>
                  <a:txBody>
                    <a:bodyPr/>
                    <a:lstStyle/>
                    <a:p>
                      <a:r>
                        <a:rPr lang="en-US" dirty="0" err="1" smtClean="0"/>
                        <a:t>Boshqa</a:t>
                      </a:r>
                      <a:r>
                        <a:rPr lang="en-US" dirty="0" smtClean="0"/>
                        <a:t> </a:t>
                      </a:r>
                      <a:r>
                        <a:rPr lang="en-US" dirty="0" err="1" smtClean="0"/>
                        <a:t>yo’nalishlar</a:t>
                      </a:r>
                      <a:endParaRPr lang="ru-RU" dirty="0"/>
                    </a:p>
                  </a:txBody>
                  <a:tcPr/>
                </a:tc>
                <a:tc>
                  <a:txBody>
                    <a:bodyPr/>
                    <a:lstStyle/>
                    <a:p>
                      <a:r>
                        <a:rPr lang="en-US" dirty="0" smtClean="0"/>
                        <a:t>5923</a:t>
                      </a:r>
                      <a:endParaRPr lang="ru-RU" dirty="0"/>
                    </a:p>
                  </a:txBody>
                  <a:tcPr/>
                </a:tc>
                <a:tc>
                  <a:txBody>
                    <a:bodyPr/>
                    <a:lstStyle/>
                    <a:p>
                      <a:r>
                        <a:rPr lang="en-US" dirty="0" smtClean="0"/>
                        <a:t>11,5</a:t>
                      </a:r>
                      <a:endParaRPr lang="ru-RU" dirty="0"/>
                    </a:p>
                  </a:txBody>
                  <a:tcPr/>
                </a:tc>
                <a:tc>
                  <a:txBody>
                    <a:bodyPr/>
                    <a:lstStyle/>
                    <a:p>
                      <a:r>
                        <a:rPr lang="en-US" dirty="0" smtClean="0"/>
                        <a:t>5418</a:t>
                      </a:r>
                      <a:endParaRPr lang="ru-RU" dirty="0"/>
                    </a:p>
                  </a:txBody>
                  <a:tcPr/>
                </a:tc>
                <a:tc>
                  <a:txBody>
                    <a:bodyPr/>
                    <a:lstStyle/>
                    <a:p>
                      <a:r>
                        <a:rPr lang="en-US" dirty="0" smtClean="0"/>
                        <a:t>8,3</a:t>
                      </a:r>
                      <a:endParaRPr lang="ru-RU" dirty="0"/>
                    </a:p>
                  </a:txBody>
                  <a:tcPr/>
                </a:tc>
                <a:tc>
                  <a:txBody>
                    <a:bodyPr/>
                    <a:lstStyle/>
                    <a:p>
                      <a:r>
                        <a:rPr lang="en-US" dirty="0" smtClean="0"/>
                        <a:t>-505</a:t>
                      </a:r>
                      <a:endParaRPr lang="ru-RU" dirty="0"/>
                    </a:p>
                  </a:txBody>
                  <a:tcPr/>
                </a:tc>
                <a:tc>
                  <a:txBody>
                    <a:bodyPr/>
                    <a:lstStyle/>
                    <a:p>
                      <a:r>
                        <a:rPr lang="en-US" dirty="0" smtClean="0"/>
                        <a:t>-8,5</a:t>
                      </a:r>
                      <a:endParaRPr lang="ru-RU" dirty="0"/>
                    </a:p>
                  </a:txBody>
                  <a:tcPr/>
                </a:tc>
                <a:tc>
                  <a:txBody>
                    <a:bodyPr/>
                    <a:lstStyle/>
                    <a:p>
                      <a:r>
                        <a:rPr lang="en-US" dirty="0" smtClean="0"/>
                        <a:t>-3,2</a:t>
                      </a:r>
                      <a:endParaRPr lang="ru-RU" dirty="0"/>
                    </a:p>
                  </a:txBody>
                  <a:tcPr/>
                </a:tc>
                <a:tc>
                  <a:txBody>
                    <a:bodyPr/>
                    <a:lstStyle/>
                    <a:p>
                      <a:r>
                        <a:rPr lang="en-US" dirty="0" smtClean="0"/>
                        <a:t>-28,1</a:t>
                      </a:r>
                      <a:endParaRPr lang="ru-RU" dirty="0"/>
                    </a:p>
                  </a:txBody>
                  <a:tcPr/>
                </a:tc>
              </a:tr>
              <a:tr h="653712">
                <a:tc>
                  <a:txBody>
                    <a:bodyPr/>
                    <a:lstStyle/>
                    <a:p>
                      <a:r>
                        <a:rPr lang="en-US" dirty="0" err="1" smtClean="0"/>
                        <a:t>jami</a:t>
                      </a:r>
                      <a:endParaRPr lang="ru-RU" dirty="0"/>
                    </a:p>
                  </a:txBody>
                  <a:tcPr/>
                </a:tc>
                <a:tc>
                  <a:txBody>
                    <a:bodyPr/>
                    <a:lstStyle/>
                    <a:p>
                      <a:r>
                        <a:rPr lang="en-US" dirty="0" smtClean="0"/>
                        <a:t>83514</a:t>
                      </a:r>
                      <a:endParaRPr lang="ru-RU" dirty="0"/>
                    </a:p>
                  </a:txBody>
                  <a:tcPr/>
                </a:tc>
                <a:tc>
                  <a:txBody>
                    <a:bodyPr/>
                    <a:lstStyle/>
                    <a:p>
                      <a:r>
                        <a:rPr lang="en-US" dirty="0" smtClean="0"/>
                        <a:t>43,9</a:t>
                      </a:r>
                      <a:endParaRPr lang="ru-RU" dirty="0"/>
                    </a:p>
                  </a:txBody>
                  <a:tcPr/>
                </a:tc>
                <a:tc>
                  <a:txBody>
                    <a:bodyPr/>
                    <a:lstStyle/>
                    <a:p>
                      <a:r>
                        <a:rPr lang="en-US" dirty="0" smtClean="0"/>
                        <a:t>101070</a:t>
                      </a:r>
                      <a:endParaRPr lang="ru-RU" dirty="0"/>
                    </a:p>
                  </a:txBody>
                  <a:tcPr/>
                </a:tc>
                <a:tc>
                  <a:txBody>
                    <a:bodyPr/>
                    <a:lstStyle/>
                    <a:p>
                      <a:r>
                        <a:rPr lang="en-US" dirty="0" smtClean="0"/>
                        <a:t>36,1</a:t>
                      </a:r>
                      <a:endParaRPr lang="ru-RU" dirty="0"/>
                    </a:p>
                  </a:txBody>
                  <a:tcPr/>
                </a:tc>
                <a:tc>
                  <a:txBody>
                    <a:bodyPr/>
                    <a:lstStyle/>
                    <a:p>
                      <a:r>
                        <a:rPr lang="en-US" dirty="0" smtClean="0"/>
                        <a:t>17556</a:t>
                      </a:r>
                      <a:endParaRPr lang="ru-RU" dirty="0"/>
                    </a:p>
                  </a:txBody>
                  <a:tcPr/>
                </a:tc>
                <a:tc>
                  <a:txBody>
                    <a:bodyPr/>
                    <a:lstStyle/>
                    <a:p>
                      <a:r>
                        <a:rPr lang="en-US" dirty="0" smtClean="0"/>
                        <a:t>21,0</a:t>
                      </a:r>
                      <a:endParaRPr lang="ru-RU" dirty="0"/>
                    </a:p>
                  </a:txBody>
                  <a:tcPr/>
                </a:tc>
                <a:tc>
                  <a:txBody>
                    <a:bodyPr/>
                    <a:lstStyle/>
                    <a:p>
                      <a:r>
                        <a:rPr lang="en-US" dirty="0" smtClean="0"/>
                        <a:t>-7,8</a:t>
                      </a:r>
                      <a:endParaRPr lang="ru-RU" dirty="0"/>
                    </a:p>
                  </a:txBody>
                  <a:tcPr/>
                </a:tc>
                <a:tc>
                  <a:txBody>
                    <a:bodyPr/>
                    <a:lstStyle/>
                    <a:p>
                      <a:r>
                        <a:rPr lang="en-US" dirty="0" smtClean="0"/>
                        <a:t>-17,8</a:t>
                      </a:r>
                      <a:endParaRPr lang="ru-RU" dirty="0"/>
                    </a:p>
                  </a:txBody>
                  <a:tcPr/>
                </a:tc>
              </a:tr>
            </a:tbl>
          </a:graphicData>
        </a:graphic>
      </p:graphicFrame>
    </p:spTree>
    <p:extLst>
      <p:ext uri="{BB962C8B-B14F-4D97-AF65-F5344CB8AC3E}">
        <p14:creationId xmlns:p14="http://schemas.microsoft.com/office/powerpoint/2010/main" val="395166462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22238"/>
            <a:ext cx="8424936" cy="786482"/>
          </a:xfrm>
        </p:spPr>
        <p:txBody>
          <a:bodyPr anchor="t">
            <a:normAutofit fontScale="90000"/>
          </a:bodyPr>
          <a:lstStyle/>
          <a:p>
            <a:pPr algn="ctr"/>
            <a:r>
              <a:rPr lang="en-US" sz="2400" dirty="0" smtClean="0">
                <a:solidFill>
                  <a:srgbClr val="FFFF00"/>
                </a:solidFill>
                <a:latin typeface="Times New Roman" pitchFamily="18" charset="0"/>
                <a:cs typeface="Times New Roman" pitchFamily="18" charset="0"/>
              </a:rPr>
              <a:t>Samarqand </a:t>
            </a:r>
            <a:r>
              <a:rPr lang="en-US" sz="2400" dirty="0" err="1" smtClean="0">
                <a:solidFill>
                  <a:srgbClr val="FFFF00"/>
                </a:solidFill>
                <a:latin typeface="Times New Roman" pitchFamily="18" charset="0"/>
                <a:cs typeface="Times New Roman" pitchFamily="18" charset="0"/>
              </a:rPr>
              <a:t>viloyatida</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yer</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maydonlarini</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maqbullashtirish</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natijasida</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fermer</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xo’jaliklari</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soni</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va</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o’rtacha</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yer</a:t>
            </a:r>
            <a:r>
              <a:rPr lang="en-US" sz="2400" dirty="0" smtClean="0">
                <a:solidFill>
                  <a:srgbClr val="FFFF00"/>
                </a:solidFill>
                <a:latin typeface="Times New Roman" pitchFamily="18" charset="0"/>
                <a:cs typeface="Times New Roman" pitchFamily="18" charset="0"/>
              </a:rPr>
              <a:t> </a:t>
            </a:r>
            <a:r>
              <a:rPr lang="en-US" sz="2400" dirty="0" err="1" smtClean="0">
                <a:solidFill>
                  <a:srgbClr val="FFFF00"/>
                </a:solidFill>
                <a:latin typeface="Times New Roman" pitchFamily="18" charset="0"/>
                <a:cs typeface="Times New Roman" pitchFamily="18" charset="0"/>
              </a:rPr>
              <a:t>maydoni</a:t>
            </a:r>
            <a:endParaRPr lang="ru-RU" sz="2400" dirty="0">
              <a:solidFill>
                <a:srgbClr val="FFFF00"/>
              </a:solidFill>
              <a:latin typeface="Times New Roman" pitchFamily="18" charset="0"/>
              <a:cs typeface="Times New Roman" pitchFamily="18" charset="0"/>
            </a:endParaRPr>
          </a:p>
        </p:txBody>
      </p:sp>
      <p:graphicFrame>
        <p:nvGraphicFramePr>
          <p:cNvPr id="4" name="Таблица 3"/>
          <p:cNvGraphicFramePr>
            <a:graphicFrameLocks noGrp="1"/>
          </p:cNvGraphicFramePr>
          <p:nvPr>
            <p:ph type="tbl" idx="1"/>
            <p:extLst>
              <p:ext uri="{D42A27DB-BD31-4B8C-83A1-F6EECF244321}">
                <p14:modId xmlns:p14="http://schemas.microsoft.com/office/powerpoint/2010/main" val="3071847043"/>
              </p:ext>
            </p:extLst>
          </p:nvPr>
        </p:nvGraphicFramePr>
        <p:xfrm>
          <a:off x="-34732" y="908720"/>
          <a:ext cx="9178733" cy="6195211"/>
        </p:xfrm>
        <a:graphic>
          <a:graphicData uri="http://schemas.openxmlformats.org/drawingml/2006/table">
            <a:tbl>
              <a:tblPr firstRow="1" bandRow="1">
                <a:tableStyleId>{5C22544A-7EE6-4342-B048-85BDC9FD1C3A}</a:tableStyleId>
              </a:tblPr>
              <a:tblGrid>
                <a:gridCol w="2506130"/>
                <a:gridCol w="939659"/>
                <a:gridCol w="795097"/>
                <a:gridCol w="1084223"/>
                <a:gridCol w="965054"/>
                <a:gridCol w="769703"/>
                <a:gridCol w="650534"/>
                <a:gridCol w="722815"/>
                <a:gridCol w="745518"/>
              </a:tblGrid>
              <a:tr h="740576">
                <a:tc rowSpan="3">
                  <a:txBody>
                    <a:bodyPr/>
                    <a:lstStyle/>
                    <a:p>
                      <a:r>
                        <a:rPr lang="en-US" dirty="0" err="1" smtClean="0">
                          <a:solidFill>
                            <a:schemeClr val="bg1"/>
                          </a:solidFill>
                        </a:rPr>
                        <a:t>Yo’nalishlar</a:t>
                      </a:r>
                      <a:endParaRPr lang="ru-RU" dirty="0">
                        <a:solidFill>
                          <a:schemeClr val="bg1"/>
                        </a:solidFill>
                      </a:endParaRPr>
                    </a:p>
                  </a:txBody>
                  <a:tcPr/>
                </a:tc>
                <a:tc gridSpan="2">
                  <a:txBody>
                    <a:bodyPr/>
                    <a:lstStyle/>
                    <a:p>
                      <a:r>
                        <a:rPr lang="ru-RU" dirty="0" smtClean="0">
                          <a:solidFill>
                            <a:schemeClr val="bg1"/>
                          </a:solidFill>
                        </a:rPr>
                        <a:t>1</a:t>
                      </a:r>
                      <a:r>
                        <a:rPr lang="en-US" dirty="0" smtClean="0">
                          <a:solidFill>
                            <a:schemeClr val="bg1"/>
                          </a:solidFill>
                        </a:rPr>
                        <a:t> </a:t>
                      </a:r>
                      <a:r>
                        <a:rPr lang="en-US" dirty="0" err="1" smtClean="0">
                          <a:solidFill>
                            <a:schemeClr val="bg1"/>
                          </a:solidFill>
                        </a:rPr>
                        <a:t>oktyabr</a:t>
                      </a:r>
                      <a:r>
                        <a:rPr lang="en-US" dirty="0" smtClean="0">
                          <a:solidFill>
                            <a:schemeClr val="bg1"/>
                          </a:solidFill>
                        </a:rPr>
                        <a:t> 2015 </a:t>
                      </a:r>
                      <a:r>
                        <a:rPr lang="en-US" dirty="0" err="1" smtClean="0">
                          <a:solidFill>
                            <a:schemeClr val="bg1"/>
                          </a:solidFill>
                        </a:rPr>
                        <a:t>yil</a:t>
                      </a:r>
                      <a:r>
                        <a:rPr lang="en-US" dirty="0" smtClean="0">
                          <a:solidFill>
                            <a:schemeClr val="bg1"/>
                          </a:solidFill>
                        </a:rPr>
                        <a:t> </a:t>
                      </a:r>
                      <a:r>
                        <a:rPr lang="en-US" dirty="0" err="1" smtClean="0">
                          <a:solidFill>
                            <a:schemeClr val="bg1"/>
                          </a:solidFill>
                        </a:rPr>
                        <a:t>maqbullashtirishgacha</a:t>
                      </a:r>
                      <a:endParaRPr lang="ru-RU" dirty="0">
                        <a:solidFill>
                          <a:schemeClr val="bg1"/>
                        </a:solidFill>
                      </a:endParaRPr>
                    </a:p>
                  </a:txBody>
                  <a:tcPr/>
                </a:tc>
                <a:tc hMerge="1">
                  <a:txBody>
                    <a:bodyPr/>
                    <a:lstStyle/>
                    <a:p>
                      <a:endParaRPr lang="ru-RU" dirty="0"/>
                    </a:p>
                  </a:txBody>
                  <a:tcPr/>
                </a:tc>
                <a:tc gridSpan="2">
                  <a:txBody>
                    <a:bodyPr/>
                    <a:lstStyle/>
                    <a:p>
                      <a:r>
                        <a:rPr lang="en-US" dirty="0" smtClean="0">
                          <a:solidFill>
                            <a:schemeClr val="bg1"/>
                          </a:solidFill>
                        </a:rPr>
                        <a:t>1 </a:t>
                      </a:r>
                      <a:r>
                        <a:rPr lang="en-US" dirty="0" err="1" smtClean="0">
                          <a:solidFill>
                            <a:schemeClr val="bg1"/>
                          </a:solidFill>
                        </a:rPr>
                        <a:t>dekabr</a:t>
                      </a:r>
                      <a:r>
                        <a:rPr lang="en-US" dirty="0" smtClean="0">
                          <a:solidFill>
                            <a:schemeClr val="bg1"/>
                          </a:solidFill>
                        </a:rPr>
                        <a:t> 2015 </a:t>
                      </a:r>
                      <a:r>
                        <a:rPr lang="en-US" dirty="0" err="1" smtClean="0">
                          <a:solidFill>
                            <a:schemeClr val="bg1"/>
                          </a:solidFill>
                        </a:rPr>
                        <a:t>yilga</a:t>
                      </a:r>
                      <a:r>
                        <a:rPr lang="en-US" baseline="0" dirty="0" smtClean="0">
                          <a:solidFill>
                            <a:schemeClr val="bg1"/>
                          </a:solidFill>
                        </a:rPr>
                        <a:t> </a:t>
                      </a:r>
                      <a:r>
                        <a:rPr lang="en-US" baseline="0" dirty="0" err="1" smtClean="0">
                          <a:solidFill>
                            <a:schemeClr val="bg1"/>
                          </a:solidFill>
                        </a:rPr>
                        <a:t>maqbullashtirish</a:t>
                      </a:r>
                      <a:r>
                        <a:rPr lang="en-US" baseline="0" dirty="0" smtClean="0">
                          <a:solidFill>
                            <a:schemeClr val="bg1"/>
                          </a:solidFill>
                        </a:rPr>
                        <a:t> </a:t>
                      </a:r>
                      <a:r>
                        <a:rPr lang="en-US" baseline="0" dirty="0" err="1" smtClean="0">
                          <a:solidFill>
                            <a:schemeClr val="bg1"/>
                          </a:solidFill>
                        </a:rPr>
                        <a:t>natijasida</a:t>
                      </a:r>
                      <a:endParaRPr lang="ru-RU" dirty="0">
                        <a:solidFill>
                          <a:schemeClr val="bg1"/>
                        </a:solidFill>
                      </a:endParaRPr>
                    </a:p>
                  </a:txBody>
                  <a:tcPr/>
                </a:tc>
                <a:tc hMerge="1">
                  <a:txBody>
                    <a:bodyPr/>
                    <a:lstStyle/>
                    <a:p>
                      <a:endParaRPr lang="ru-RU" dirty="0"/>
                    </a:p>
                  </a:txBody>
                  <a:tcPr/>
                </a:tc>
                <a:tc gridSpan="4">
                  <a:txBody>
                    <a:bodyPr/>
                    <a:lstStyle/>
                    <a:p>
                      <a:pPr algn="ctr"/>
                      <a:r>
                        <a:rPr lang="en-US" dirty="0" err="1" smtClean="0">
                          <a:solidFill>
                            <a:schemeClr val="bg1"/>
                          </a:solidFill>
                        </a:rPr>
                        <a:t>Farqi</a:t>
                      </a:r>
                      <a:endParaRPr lang="ru-RU" dirty="0">
                        <a:solidFill>
                          <a:schemeClr val="bg1"/>
                        </a:solidFill>
                      </a:endParaRPr>
                    </a:p>
                  </a:txBody>
                  <a:tcPr/>
                </a:tc>
                <a:tc hMerge="1">
                  <a:txBody>
                    <a:bodyPr/>
                    <a:lstStyle/>
                    <a:p>
                      <a:endParaRPr lang="ru-RU" dirty="0"/>
                    </a:p>
                  </a:txBody>
                  <a:tcPr/>
                </a:tc>
                <a:tc hMerge="1">
                  <a:txBody>
                    <a:bodyPr/>
                    <a:lstStyle/>
                    <a:p>
                      <a:endParaRPr lang="ru-RU" dirty="0"/>
                    </a:p>
                  </a:txBody>
                  <a:tcPr/>
                </a:tc>
                <a:tc hMerge="1">
                  <a:txBody>
                    <a:bodyPr/>
                    <a:lstStyle/>
                    <a:p>
                      <a:endParaRPr lang="ru-RU" dirty="0"/>
                    </a:p>
                  </a:txBody>
                  <a:tcPr/>
                </a:tc>
              </a:tr>
              <a:tr h="820711">
                <a:tc vMerge="1">
                  <a:txBody>
                    <a:bodyPr/>
                    <a:lstStyle/>
                    <a:p>
                      <a:endParaRPr lang="ru-RU" dirty="0"/>
                    </a:p>
                  </a:txBody>
                  <a:tcPr/>
                </a:tc>
                <a:tc rowSpan="2">
                  <a:txBody>
                    <a:bodyPr/>
                    <a:lstStyle/>
                    <a:p>
                      <a:r>
                        <a:rPr lang="en-US" dirty="0" smtClean="0"/>
                        <a:t>Jami </a:t>
                      </a:r>
                      <a:r>
                        <a:rPr lang="en-US" dirty="0" err="1" smtClean="0"/>
                        <a:t>fermer</a:t>
                      </a:r>
                      <a:r>
                        <a:rPr lang="en-US" dirty="0" smtClean="0"/>
                        <a:t> </a:t>
                      </a:r>
                      <a:r>
                        <a:rPr lang="en-US" dirty="0" err="1" smtClean="0"/>
                        <a:t>xo’jaliklar</a:t>
                      </a:r>
                      <a:r>
                        <a:rPr lang="en-US" dirty="0" smtClean="0"/>
                        <a:t> </a:t>
                      </a:r>
                      <a:r>
                        <a:rPr lang="en-US" dirty="0" err="1" smtClean="0"/>
                        <a:t>soni</a:t>
                      </a:r>
                      <a:r>
                        <a:rPr lang="en-US" dirty="0" smtClean="0"/>
                        <a:t>, </a:t>
                      </a:r>
                      <a:r>
                        <a:rPr lang="en-US" dirty="0" err="1" smtClean="0"/>
                        <a:t>doha</a:t>
                      </a:r>
                      <a:endParaRPr lang="ru-RU" dirty="0"/>
                    </a:p>
                  </a:txBody>
                  <a:tcPr/>
                </a:tc>
                <a:tc rowSpan="2">
                  <a:txBody>
                    <a:bodyPr/>
                    <a:lstStyle/>
                    <a:p>
                      <a:r>
                        <a:rPr lang="en-US" dirty="0" err="1" smtClean="0"/>
                        <a:t>O’rtacha</a:t>
                      </a:r>
                      <a:r>
                        <a:rPr lang="en-US" dirty="0" smtClean="0"/>
                        <a:t> </a:t>
                      </a:r>
                      <a:r>
                        <a:rPr lang="en-US" dirty="0" err="1" smtClean="0"/>
                        <a:t>yer</a:t>
                      </a:r>
                      <a:r>
                        <a:rPr lang="en-US" dirty="0" smtClean="0"/>
                        <a:t> </a:t>
                      </a:r>
                      <a:r>
                        <a:rPr lang="en-US" dirty="0" err="1" smtClean="0"/>
                        <a:t>maydoni</a:t>
                      </a:r>
                      <a:r>
                        <a:rPr lang="en-US" dirty="0" smtClean="0"/>
                        <a:t>, </a:t>
                      </a:r>
                      <a:r>
                        <a:rPr lang="en-US" dirty="0" err="1" smtClean="0"/>
                        <a:t>ga</a:t>
                      </a:r>
                      <a:endParaRPr lang="ru-RU" dirty="0"/>
                    </a:p>
                  </a:txBody>
                  <a:tcPr/>
                </a:tc>
                <a:tc rowSpan="2">
                  <a:txBody>
                    <a:bodyPr/>
                    <a:lstStyle/>
                    <a:p>
                      <a:r>
                        <a:rPr lang="en-US" dirty="0" smtClean="0"/>
                        <a:t>Jami </a:t>
                      </a:r>
                      <a:r>
                        <a:rPr lang="en-US" dirty="0" err="1" smtClean="0"/>
                        <a:t>fermer</a:t>
                      </a:r>
                      <a:r>
                        <a:rPr lang="en-US" dirty="0" smtClean="0"/>
                        <a:t> </a:t>
                      </a:r>
                      <a:r>
                        <a:rPr lang="en-US" dirty="0" err="1" smtClean="0"/>
                        <a:t>xo’jaliklar</a:t>
                      </a:r>
                      <a:r>
                        <a:rPr lang="en-US" dirty="0" smtClean="0"/>
                        <a:t> </a:t>
                      </a:r>
                      <a:r>
                        <a:rPr lang="en-US" dirty="0" err="1" smtClean="0"/>
                        <a:t>soni</a:t>
                      </a:r>
                      <a:r>
                        <a:rPr lang="en-US" dirty="0" smtClean="0"/>
                        <a:t>, </a:t>
                      </a:r>
                      <a:r>
                        <a:rPr lang="en-US" dirty="0" err="1" smtClean="0"/>
                        <a:t>doha</a:t>
                      </a:r>
                      <a:endParaRPr lang="ru-RU" dirty="0"/>
                    </a:p>
                  </a:txBody>
                  <a:tcPr/>
                </a:tc>
                <a:tc rowSpan="2">
                  <a:txBody>
                    <a:bodyPr/>
                    <a:lstStyle/>
                    <a:p>
                      <a:r>
                        <a:rPr lang="en-US" dirty="0" err="1" smtClean="0"/>
                        <a:t>O’rtacha</a:t>
                      </a:r>
                      <a:r>
                        <a:rPr lang="en-US" dirty="0" smtClean="0"/>
                        <a:t> </a:t>
                      </a:r>
                      <a:r>
                        <a:rPr lang="en-US" dirty="0" err="1" smtClean="0"/>
                        <a:t>yer</a:t>
                      </a:r>
                      <a:r>
                        <a:rPr lang="en-US" dirty="0" smtClean="0"/>
                        <a:t> </a:t>
                      </a:r>
                      <a:r>
                        <a:rPr lang="en-US" dirty="0" err="1" smtClean="0"/>
                        <a:t>maydoni</a:t>
                      </a:r>
                      <a:r>
                        <a:rPr lang="en-US" dirty="0" smtClean="0"/>
                        <a:t>, </a:t>
                      </a:r>
                      <a:r>
                        <a:rPr lang="en-US" dirty="0" err="1" smtClean="0"/>
                        <a:t>ga</a:t>
                      </a:r>
                      <a:endParaRPr lang="ru-RU" dirty="0"/>
                    </a:p>
                  </a:txBody>
                  <a:tcPr/>
                </a:tc>
                <a:tc gridSpan="2">
                  <a:txBody>
                    <a:bodyPr/>
                    <a:lstStyle/>
                    <a:p>
                      <a:r>
                        <a:rPr lang="en-US" dirty="0" err="1" smtClean="0"/>
                        <a:t>Fermer</a:t>
                      </a:r>
                      <a:r>
                        <a:rPr lang="en-US" dirty="0" smtClean="0"/>
                        <a:t> </a:t>
                      </a:r>
                      <a:r>
                        <a:rPr lang="en-US" dirty="0" err="1" smtClean="0"/>
                        <a:t>xo’jaliklar</a:t>
                      </a:r>
                      <a:r>
                        <a:rPr lang="en-US" baseline="0" dirty="0" smtClean="0"/>
                        <a:t> </a:t>
                      </a:r>
                      <a:r>
                        <a:rPr lang="en-US" baseline="0" dirty="0" err="1" smtClean="0"/>
                        <a:t>soni</a:t>
                      </a:r>
                      <a:endParaRPr lang="ru-RU" dirty="0"/>
                    </a:p>
                  </a:txBody>
                  <a:tcPr>
                    <a:lnB w="12700" cap="flat" cmpd="sng" algn="ctr">
                      <a:solidFill>
                        <a:schemeClr val="tx1"/>
                      </a:solidFill>
                      <a:prstDash val="solid"/>
                      <a:round/>
                      <a:headEnd type="none" w="med" len="med"/>
                      <a:tailEnd type="none" w="med" len="med"/>
                    </a:lnB>
                  </a:tcPr>
                </a:tc>
                <a:tc hMerge="1">
                  <a:txBody>
                    <a:bodyPr/>
                    <a:lstStyle/>
                    <a:p>
                      <a:endParaRPr lang="ru-RU" dirty="0"/>
                    </a:p>
                  </a:txBody>
                  <a:tcPr/>
                </a:tc>
                <a:tc gridSpan="2">
                  <a:txBody>
                    <a:bodyPr/>
                    <a:lstStyle/>
                    <a:p>
                      <a:r>
                        <a:rPr lang="en-US" dirty="0" err="1" smtClean="0"/>
                        <a:t>fermer</a:t>
                      </a:r>
                      <a:r>
                        <a:rPr lang="en-US" dirty="0" smtClean="0"/>
                        <a:t> </a:t>
                      </a:r>
                      <a:r>
                        <a:rPr lang="en-US" dirty="0" err="1" smtClean="0"/>
                        <a:t>xo’jaligi</a:t>
                      </a:r>
                      <a:r>
                        <a:rPr lang="en-US" dirty="0" smtClean="0"/>
                        <a:t> </a:t>
                      </a:r>
                      <a:r>
                        <a:rPr lang="en-US" dirty="0" err="1" smtClean="0"/>
                        <a:t>o’rtacha</a:t>
                      </a:r>
                      <a:r>
                        <a:rPr lang="en-US" dirty="0" smtClean="0"/>
                        <a:t> </a:t>
                      </a:r>
                      <a:r>
                        <a:rPr lang="en-US" dirty="0" err="1" smtClean="0"/>
                        <a:t>yer</a:t>
                      </a:r>
                      <a:r>
                        <a:rPr lang="en-US" dirty="0" smtClean="0"/>
                        <a:t> </a:t>
                      </a:r>
                      <a:r>
                        <a:rPr lang="en-US" dirty="0" err="1" smtClean="0"/>
                        <a:t>maydoni</a:t>
                      </a:r>
                      <a:endParaRPr lang="ru-RU" dirty="0"/>
                    </a:p>
                  </a:txBody>
                  <a:tcPr>
                    <a:lnB w="12700" cap="flat" cmpd="sng" algn="ctr">
                      <a:solidFill>
                        <a:schemeClr val="tx1"/>
                      </a:solidFill>
                      <a:prstDash val="solid"/>
                      <a:round/>
                      <a:headEnd type="none" w="med" len="med"/>
                      <a:tailEnd type="none" w="med" len="med"/>
                    </a:lnB>
                  </a:tcPr>
                </a:tc>
                <a:tc hMerge="1">
                  <a:txBody>
                    <a:bodyPr/>
                    <a:lstStyle/>
                    <a:p>
                      <a:endParaRPr lang="ru-RU" dirty="0"/>
                    </a:p>
                  </a:txBody>
                  <a:tcPr/>
                </a:tc>
              </a:tr>
              <a:tr h="642329">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r>
                        <a:rPr lang="en-US" dirty="0" err="1" smtClean="0"/>
                        <a:t>dona</a:t>
                      </a:r>
                      <a:endParaRPr lang="en-US" dirty="0" smtClean="0"/>
                    </a:p>
                    <a:p>
                      <a:r>
                        <a:rPr lang="en-US" dirty="0" smtClean="0"/>
                        <a:t>+,-</a:t>
                      </a:r>
                      <a:endParaRPr lang="ru-RU"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en-US" dirty="0" smtClean="0"/>
                        <a:t>%</a:t>
                      </a:r>
                      <a:endParaRPr lang="ru-RU"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r>
                        <a:rPr lang="en-US" dirty="0" err="1" smtClean="0"/>
                        <a:t>Ga</a:t>
                      </a:r>
                      <a:endParaRPr lang="en-US" dirty="0" smtClean="0"/>
                    </a:p>
                    <a:p>
                      <a:r>
                        <a:rPr lang="en-US" dirty="0" smtClean="0"/>
                        <a:t>+,-</a:t>
                      </a:r>
                      <a:endParaRPr lang="ru-RU" dirty="0"/>
                    </a:p>
                  </a:txBody>
                  <a:tcP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r>
                        <a:rPr lang="en-US" dirty="0" smtClean="0"/>
                        <a:t>%</a:t>
                      </a:r>
                      <a:endParaRPr lang="ru-RU" dirty="0"/>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r>
              <a:tr h="397890">
                <a:tc>
                  <a:txBody>
                    <a:bodyPr/>
                    <a:lstStyle/>
                    <a:p>
                      <a:r>
                        <a:rPr lang="en-US" dirty="0" err="1" smtClean="0"/>
                        <a:t>Paxtachilik-g’allachilik</a:t>
                      </a:r>
                      <a:endParaRPr lang="ru-RU" dirty="0"/>
                    </a:p>
                  </a:txBody>
                  <a:tcPr/>
                </a:tc>
                <a:tc>
                  <a:txBody>
                    <a:bodyPr/>
                    <a:lstStyle/>
                    <a:p>
                      <a:r>
                        <a:rPr lang="en-US" dirty="0" smtClean="0"/>
                        <a:t>7355</a:t>
                      </a:r>
                      <a:endParaRPr lang="ru-RU" dirty="0"/>
                    </a:p>
                  </a:txBody>
                  <a:tcPr/>
                </a:tc>
                <a:tc>
                  <a:txBody>
                    <a:bodyPr/>
                    <a:lstStyle/>
                    <a:p>
                      <a:r>
                        <a:rPr lang="en-US" dirty="0" smtClean="0"/>
                        <a:t>47,8</a:t>
                      </a:r>
                      <a:endParaRPr lang="ru-RU" dirty="0"/>
                    </a:p>
                  </a:txBody>
                  <a:tcPr/>
                </a:tc>
                <a:tc>
                  <a:txBody>
                    <a:bodyPr/>
                    <a:lstStyle/>
                    <a:p>
                      <a:r>
                        <a:rPr lang="en-US" dirty="0" smtClean="0"/>
                        <a:t>8556</a:t>
                      </a:r>
                      <a:endParaRPr lang="ru-RU" dirty="0"/>
                    </a:p>
                  </a:txBody>
                  <a:tcPr/>
                </a:tc>
                <a:tc>
                  <a:txBody>
                    <a:bodyPr/>
                    <a:lstStyle/>
                    <a:p>
                      <a:r>
                        <a:rPr lang="en-US" dirty="0" smtClean="0"/>
                        <a:t>41,3</a:t>
                      </a:r>
                      <a:endParaRPr lang="ru-RU" dirty="0"/>
                    </a:p>
                  </a:txBody>
                  <a:tcPr/>
                </a:tc>
                <a:tc>
                  <a:txBody>
                    <a:bodyPr/>
                    <a:lstStyle/>
                    <a:p>
                      <a:r>
                        <a:rPr lang="en-US" dirty="0" smtClean="0"/>
                        <a:t>1201</a:t>
                      </a:r>
                      <a:endParaRPr lang="ru-RU" dirty="0"/>
                    </a:p>
                  </a:txBody>
                  <a:tcPr/>
                </a:tc>
                <a:tc>
                  <a:txBody>
                    <a:bodyPr/>
                    <a:lstStyle/>
                    <a:p>
                      <a:r>
                        <a:rPr lang="en-US" dirty="0" smtClean="0"/>
                        <a:t>16,3</a:t>
                      </a:r>
                      <a:endParaRPr lang="ru-RU" dirty="0"/>
                    </a:p>
                  </a:txBody>
                  <a:tcPr/>
                </a:tc>
                <a:tc>
                  <a:txBody>
                    <a:bodyPr/>
                    <a:lstStyle/>
                    <a:p>
                      <a:r>
                        <a:rPr lang="en-US" dirty="0" smtClean="0"/>
                        <a:t>-6,5</a:t>
                      </a:r>
                      <a:endParaRPr lang="ru-RU" dirty="0"/>
                    </a:p>
                  </a:txBody>
                  <a:tcPr/>
                </a:tc>
                <a:tc>
                  <a:txBody>
                    <a:bodyPr/>
                    <a:lstStyle/>
                    <a:p>
                      <a:r>
                        <a:rPr lang="en-US" dirty="0" smtClean="0"/>
                        <a:t>-13,6</a:t>
                      </a:r>
                      <a:endParaRPr lang="ru-RU" dirty="0"/>
                    </a:p>
                  </a:txBody>
                  <a:tcPr/>
                </a:tc>
              </a:tr>
              <a:tr h="614789">
                <a:tc>
                  <a:txBody>
                    <a:bodyPr/>
                    <a:lstStyle/>
                    <a:p>
                      <a:r>
                        <a:rPr lang="en-US" dirty="0" err="1" smtClean="0"/>
                        <a:t>Sabzavotchilik</a:t>
                      </a:r>
                      <a:r>
                        <a:rPr lang="en-US" dirty="0" smtClean="0"/>
                        <a:t> -</a:t>
                      </a:r>
                      <a:r>
                        <a:rPr lang="en-US" dirty="0" err="1" smtClean="0"/>
                        <a:t>polizchilik</a:t>
                      </a:r>
                      <a:endParaRPr lang="ru-RU" dirty="0"/>
                    </a:p>
                  </a:txBody>
                  <a:tcPr/>
                </a:tc>
                <a:tc>
                  <a:txBody>
                    <a:bodyPr/>
                    <a:lstStyle/>
                    <a:p>
                      <a:r>
                        <a:rPr lang="en-US" dirty="0" smtClean="0"/>
                        <a:t>389</a:t>
                      </a:r>
                      <a:endParaRPr lang="ru-RU" dirty="0"/>
                    </a:p>
                  </a:txBody>
                  <a:tcPr/>
                </a:tc>
                <a:tc>
                  <a:txBody>
                    <a:bodyPr/>
                    <a:lstStyle/>
                    <a:p>
                      <a:r>
                        <a:rPr lang="en-US" dirty="0" smtClean="0"/>
                        <a:t>7,7</a:t>
                      </a:r>
                      <a:endParaRPr lang="ru-RU" dirty="0"/>
                    </a:p>
                  </a:txBody>
                  <a:tcPr/>
                </a:tc>
                <a:tc>
                  <a:txBody>
                    <a:bodyPr/>
                    <a:lstStyle/>
                    <a:p>
                      <a:r>
                        <a:rPr lang="en-US" dirty="0" smtClean="0"/>
                        <a:t>428</a:t>
                      </a:r>
                      <a:endParaRPr lang="ru-RU" dirty="0"/>
                    </a:p>
                  </a:txBody>
                  <a:tcPr/>
                </a:tc>
                <a:tc>
                  <a:txBody>
                    <a:bodyPr/>
                    <a:lstStyle/>
                    <a:p>
                      <a:r>
                        <a:rPr lang="en-US" dirty="0" smtClean="0"/>
                        <a:t>6,7</a:t>
                      </a:r>
                      <a:endParaRPr lang="ru-RU" dirty="0"/>
                    </a:p>
                  </a:txBody>
                  <a:tcPr/>
                </a:tc>
                <a:tc>
                  <a:txBody>
                    <a:bodyPr/>
                    <a:lstStyle/>
                    <a:p>
                      <a:r>
                        <a:rPr lang="en-US" dirty="0" smtClean="0"/>
                        <a:t>39</a:t>
                      </a:r>
                      <a:endParaRPr lang="ru-RU" dirty="0"/>
                    </a:p>
                  </a:txBody>
                  <a:tcPr/>
                </a:tc>
                <a:tc>
                  <a:txBody>
                    <a:bodyPr/>
                    <a:lstStyle/>
                    <a:p>
                      <a:r>
                        <a:rPr lang="en-US" dirty="0" smtClean="0"/>
                        <a:t>10,0</a:t>
                      </a:r>
                      <a:endParaRPr lang="ru-RU" dirty="0"/>
                    </a:p>
                  </a:txBody>
                  <a:tcPr/>
                </a:tc>
                <a:tc>
                  <a:txBody>
                    <a:bodyPr/>
                    <a:lstStyle/>
                    <a:p>
                      <a:r>
                        <a:rPr lang="en-US" dirty="0" smtClean="0"/>
                        <a:t>-1,0</a:t>
                      </a:r>
                      <a:endParaRPr lang="ru-RU" dirty="0"/>
                    </a:p>
                  </a:txBody>
                  <a:tcPr/>
                </a:tc>
                <a:tc>
                  <a:txBody>
                    <a:bodyPr/>
                    <a:lstStyle/>
                    <a:p>
                      <a:r>
                        <a:rPr lang="en-US" dirty="0" smtClean="0"/>
                        <a:t>-13,3</a:t>
                      </a:r>
                      <a:endParaRPr lang="ru-RU" dirty="0"/>
                    </a:p>
                  </a:txBody>
                  <a:tcPr/>
                </a:tc>
              </a:tr>
              <a:tr h="550773">
                <a:tc>
                  <a:txBody>
                    <a:bodyPr/>
                    <a:lstStyle/>
                    <a:p>
                      <a:r>
                        <a:rPr lang="en-US" dirty="0" err="1" smtClean="0"/>
                        <a:t>Bog’dorchilik</a:t>
                      </a:r>
                      <a:r>
                        <a:rPr lang="en-US" dirty="0" smtClean="0"/>
                        <a:t> </a:t>
                      </a:r>
                      <a:r>
                        <a:rPr lang="en-US" dirty="0" err="1" smtClean="0"/>
                        <a:t>va</a:t>
                      </a:r>
                      <a:r>
                        <a:rPr lang="en-US" dirty="0" smtClean="0"/>
                        <a:t> </a:t>
                      </a:r>
                      <a:r>
                        <a:rPr lang="en-US" dirty="0" err="1" smtClean="0"/>
                        <a:t>uzumchilik</a:t>
                      </a:r>
                      <a:endParaRPr lang="ru-RU" dirty="0"/>
                    </a:p>
                  </a:txBody>
                  <a:tcPr/>
                </a:tc>
                <a:tc>
                  <a:txBody>
                    <a:bodyPr/>
                    <a:lstStyle/>
                    <a:p>
                      <a:r>
                        <a:rPr lang="en-US" dirty="0" smtClean="0"/>
                        <a:t>2032</a:t>
                      </a:r>
                      <a:endParaRPr lang="ru-RU" dirty="0"/>
                    </a:p>
                  </a:txBody>
                  <a:tcPr/>
                </a:tc>
                <a:tc>
                  <a:txBody>
                    <a:bodyPr/>
                    <a:lstStyle/>
                    <a:p>
                      <a:r>
                        <a:rPr lang="en-US" dirty="0" smtClean="0"/>
                        <a:t>10,9</a:t>
                      </a:r>
                      <a:endParaRPr lang="ru-RU" dirty="0"/>
                    </a:p>
                  </a:txBody>
                  <a:tcPr/>
                </a:tc>
                <a:tc>
                  <a:txBody>
                    <a:bodyPr/>
                    <a:lstStyle/>
                    <a:p>
                      <a:r>
                        <a:rPr lang="en-US" dirty="0" smtClean="0"/>
                        <a:t>2522</a:t>
                      </a:r>
                      <a:endParaRPr lang="ru-RU" dirty="0"/>
                    </a:p>
                  </a:txBody>
                  <a:tcPr/>
                </a:tc>
                <a:tc>
                  <a:txBody>
                    <a:bodyPr/>
                    <a:lstStyle/>
                    <a:p>
                      <a:r>
                        <a:rPr lang="en-US" dirty="0" smtClean="0"/>
                        <a:t>9,3</a:t>
                      </a:r>
                      <a:endParaRPr lang="ru-RU" dirty="0"/>
                    </a:p>
                  </a:txBody>
                  <a:tcPr/>
                </a:tc>
                <a:tc>
                  <a:txBody>
                    <a:bodyPr/>
                    <a:lstStyle/>
                    <a:p>
                      <a:r>
                        <a:rPr lang="en-US" dirty="0" smtClean="0"/>
                        <a:t>490</a:t>
                      </a:r>
                      <a:endParaRPr lang="ru-RU" dirty="0"/>
                    </a:p>
                  </a:txBody>
                  <a:tcPr/>
                </a:tc>
                <a:tc>
                  <a:txBody>
                    <a:bodyPr/>
                    <a:lstStyle/>
                    <a:p>
                      <a:r>
                        <a:rPr lang="en-US" dirty="0" smtClean="0"/>
                        <a:t>24,1</a:t>
                      </a:r>
                      <a:endParaRPr lang="ru-RU" dirty="0"/>
                    </a:p>
                  </a:txBody>
                  <a:tcPr/>
                </a:tc>
                <a:tc>
                  <a:txBody>
                    <a:bodyPr/>
                    <a:lstStyle/>
                    <a:p>
                      <a:r>
                        <a:rPr lang="en-US" dirty="0" smtClean="0"/>
                        <a:t>-1,6</a:t>
                      </a:r>
                      <a:endParaRPr lang="ru-RU" dirty="0"/>
                    </a:p>
                  </a:txBody>
                  <a:tcPr/>
                </a:tc>
                <a:tc>
                  <a:txBody>
                    <a:bodyPr/>
                    <a:lstStyle/>
                    <a:p>
                      <a:r>
                        <a:rPr lang="en-US" dirty="0" smtClean="0"/>
                        <a:t>-14</a:t>
                      </a:r>
                      <a:endParaRPr lang="ru-RU" dirty="0"/>
                    </a:p>
                  </a:txBody>
                  <a:tcPr/>
                </a:tc>
              </a:tr>
              <a:tr h="391056">
                <a:tc>
                  <a:txBody>
                    <a:bodyPr/>
                    <a:lstStyle/>
                    <a:p>
                      <a:r>
                        <a:rPr lang="en-US" dirty="0" err="1" smtClean="0"/>
                        <a:t>Chorvachilik</a:t>
                      </a:r>
                      <a:r>
                        <a:rPr lang="en-US" dirty="0" smtClean="0"/>
                        <a:t> </a:t>
                      </a:r>
                      <a:endParaRPr lang="ru-RU" dirty="0"/>
                    </a:p>
                  </a:txBody>
                  <a:tcPr/>
                </a:tc>
                <a:tc>
                  <a:txBody>
                    <a:bodyPr/>
                    <a:lstStyle/>
                    <a:p>
                      <a:r>
                        <a:rPr lang="en-US" dirty="0" smtClean="0"/>
                        <a:t>601</a:t>
                      </a:r>
                      <a:endParaRPr lang="ru-RU" dirty="0"/>
                    </a:p>
                  </a:txBody>
                  <a:tcPr/>
                </a:tc>
                <a:tc>
                  <a:txBody>
                    <a:bodyPr/>
                    <a:lstStyle/>
                    <a:p>
                      <a:r>
                        <a:rPr lang="en-US" dirty="0" smtClean="0"/>
                        <a:t>37,0</a:t>
                      </a:r>
                      <a:endParaRPr lang="ru-RU" dirty="0"/>
                    </a:p>
                  </a:txBody>
                  <a:tcPr/>
                </a:tc>
                <a:tc>
                  <a:txBody>
                    <a:bodyPr/>
                    <a:lstStyle/>
                    <a:p>
                      <a:r>
                        <a:rPr lang="en-US" dirty="0" smtClean="0"/>
                        <a:t>563</a:t>
                      </a:r>
                      <a:endParaRPr lang="ru-RU" dirty="0"/>
                    </a:p>
                  </a:txBody>
                  <a:tcPr/>
                </a:tc>
                <a:tc>
                  <a:txBody>
                    <a:bodyPr/>
                    <a:lstStyle/>
                    <a:p>
                      <a:r>
                        <a:rPr lang="en-US" dirty="0" smtClean="0"/>
                        <a:t>36,9</a:t>
                      </a:r>
                      <a:endParaRPr lang="ru-RU" dirty="0"/>
                    </a:p>
                  </a:txBody>
                  <a:tcPr/>
                </a:tc>
                <a:tc>
                  <a:txBody>
                    <a:bodyPr/>
                    <a:lstStyle/>
                    <a:p>
                      <a:r>
                        <a:rPr lang="en-US" dirty="0" smtClean="0"/>
                        <a:t>-38</a:t>
                      </a:r>
                      <a:endParaRPr lang="ru-RU" dirty="0"/>
                    </a:p>
                  </a:txBody>
                  <a:tcPr/>
                </a:tc>
                <a:tc>
                  <a:txBody>
                    <a:bodyPr/>
                    <a:lstStyle/>
                    <a:p>
                      <a:r>
                        <a:rPr lang="en-US" dirty="0" smtClean="0"/>
                        <a:t>-6,3</a:t>
                      </a:r>
                      <a:endParaRPr lang="ru-RU" dirty="0"/>
                    </a:p>
                  </a:txBody>
                  <a:tcPr/>
                </a:tc>
                <a:tc>
                  <a:txBody>
                    <a:bodyPr/>
                    <a:lstStyle/>
                    <a:p>
                      <a:r>
                        <a:rPr lang="en-US" dirty="0" smtClean="0"/>
                        <a:t>-0,1</a:t>
                      </a:r>
                      <a:endParaRPr lang="ru-RU" dirty="0"/>
                    </a:p>
                  </a:txBody>
                  <a:tcPr/>
                </a:tc>
                <a:tc>
                  <a:txBody>
                    <a:bodyPr/>
                    <a:lstStyle/>
                    <a:p>
                      <a:r>
                        <a:rPr lang="en-US" dirty="0" smtClean="0"/>
                        <a:t>-0,3</a:t>
                      </a:r>
                      <a:endParaRPr lang="ru-RU" dirty="0"/>
                    </a:p>
                  </a:txBody>
                  <a:tcPr/>
                </a:tc>
              </a:tr>
              <a:tr h="360040">
                <a:tc>
                  <a:txBody>
                    <a:bodyPr/>
                    <a:lstStyle/>
                    <a:p>
                      <a:r>
                        <a:rPr lang="en-US" dirty="0" err="1" smtClean="0"/>
                        <a:t>Boshqa</a:t>
                      </a:r>
                      <a:r>
                        <a:rPr lang="en-US" dirty="0" smtClean="0"/>
                        <a:t> </a:t>
                      </a:r>
                      <a:r>
                        <a:rPr lang="en-US" dirty="0" err="1" smtClean="0"/>
                        <a:t>yo’nalishlar</a:t>
                      </a:r>
                      <a:endParaRPr lang="ru-RU" dirty="0"/>
                    </a:p>
                  </a:txBody>
                  <a:tcPr/>
                </a:tc>
                <a:tc>
                  <a:txBody>
                    <a:bodyPr/>
                    <a:lstStyle/>
                    <a:p>
                      <a:r>
                        <a:rPr lang="en-US" dirty="0" smtClean="0"/>
                        <a:t>575</a:t>
                      </a:r>
                      <a:endParaRPr lang="ru-RU" dirty="0"/>
                    </a:p>
                  </a:txBody>
                  <a:tcPr/>
                </a:tc>
                <a:tc>
                  <a:txBody>
                    <a:bodyPr/>
                    <a:lstStyle/>
                    <a:p>
                      <a:r>
                        <a:rPr lang="en-US" dirty="0" smtClean="0"/>
                        <a:t>9,7</a:t>
                      </a:r>
                      <a:endParaRPr lang="ru-RU" dirty="0"/>
                    </a:p>
                  </a:txBody>
                  <a:tcPr/>
                </a:tc>
                <a:tc>
                  <a:txBody>
                    <a:bodyPr/>
                    <a:lstStyle/>
                    <a:p>
                      <a:r>
                        <a:rPr lang="en-US" dirty="0" smtClean="0"/>
                        <a:t>572</a:t>
                      </a:r>
                      <a:endParaRPr lang="ru-RU" dirty="0"/>
                    </a:p>
                  </a:txBody>
                  <a:tcPr/>
                </a:tc>
                <a:tc>
                  <a:txBody>
                    <a:bodyPr/>
                    <a:lstStyle/>
                    <a:p>
                      <a:r>
                        <a:rPr lang="en-US" dirty="0" smtClean="0"/>
                        <a:t>9,6</a:t>
                      </a:r>
                      <a:endParaRPr lang="ru-RU" dirty="0"/>
                    </a:p>
                  </a:txBody>
                  <a:tcPr/>
                </a:tc>
                <a:tc>
                  <a:txBody>
                    <a:bodyPr/>
                    <a:lstStyle/>
                    <a:p>
                      <a:r>
                        <a:rPr lang="en-US" dirty="0" smtClean="0"/>
                        <a:t>-3</a:t>
                      </a:r>
                      <a:endParaRPr lang="ru-RU" dirty="0"/>
                    </a:p>
                  </a:txBody>
                  <a:tcPr/>
                </a:tc>
                <a:tc>
                  <a:txBody>
                    <a:bodyPr/>
                    <a:lstStyle/>
                    <a:p>
                      <a:r>
                        <a:rPr lang="en-US" dirty="0" smtClean="0"/>
                        <a:t>-0,5</a:t>
                      </a:r>
                      <a:endParaRPr lang="ru-RU" dirty="0"/>
                    </a:p>
                  </a:txBody>
                  <a:tcPr/>
                </a:tc>
                <a:tc>
                  <a:txBody>
                    <a:bodyPr/>
                    <a:lstStyle/>
                    <a:p>
                      <a:r>
                        <a:rPr lang="en-US" dirty="0" smtClean="0"/>
                        <a:t>-0,1</a:t>
                      </a:r>
                      <a:endParaRPr lang="ru-RU" dirty="0"/>
                    </a:p>
                  </a:txBody>
                  <a:tcPr/>
                </a:tc>
                <a:tc>
                  <a:txBody>
                    <a:bodyPr/>
                    <a:lstStyle/>
                    <a:p>
                      <a:r>
                        <a:rPr lang="en-US" dirty="0" smtClean="0"/>
                        <a:t>-1,1</a:t>
                      </a:r>
                      <a:endParaRPr lang="ru-RU" dirty="0"/>
                    </a:p>
                  </a:txBody>
                  <a:tcPr/>
                </a:tc>
              </a:tr>
              <a:tr h="740576">
                <a:tc>
                  <a:txBody>
                    <a:bodyPr/>
                    <a:lstStyle/>
                    <a:p>
                      <a:r>
                        <a:rPr lang="en-US" dirty="0" err="1" smtClean="0"/>
                        <a:t>jami</a:t>
                      </a:r>
                      <a:endParaRPr lang="ru-RU" dirty="0"/>
                    </a:p>
                  </a:txBody>
                  <a:tcPr/>
                </a:tc>
                <a:tc>
                  <a:txBody>
                    <a:bodyPr/>
                    <a:lstStyle/>
                    <a:p>
                      <a:r>
                        <a:rPr lang="en-US" dirty="0" smtClean="0"/>
                        <a:t>10952</a:t>
                      </a:r>
                      <a:endParaRPr lang="ru-RU" dirty="0"/>
                    </a:p>
                  </a:txBody>
                  <a:tcPr/>
                </a:tc>
                <a:tc>
                  <a:txBody>
                    <a:bodyPr/>
                    <a:lstStyle/>
                    <a:p>
                      <a:r>
                        <a:rPr lang="en-US" dirty="0" smtClean="0"/>
                        <a:t>36,9</a:t>
                      </a:r>
                      <a:endParaRPr lang="ru-RU" dirty="0"/>
                    </a:p>
                  </a:txBody>
                  <a:tcPr/>
                </a:tc>
                <a:tc>
                  <a:txBody>
                    <a:bodyPr/>
                    <a:lstStyle/>
                    <a:p>
                      <a:r>
                        <a:rPr lang="en-US" dirty="0" smtClean="0"/>
                        <a:t>12641</a:t>
                      </a:r>
                      <a:endParaRPr lang="ru-RU" dirty="0"/>
                    </a:p>
                  </a:txBody>
                  <a:tcPr/>
                </a:tc>
                <a:tc>
                  <a:txBody>
                    <a:bodyPr/>
                    <a:lstStyle/>
                    <a:p>
                      <a:r>
                        <a:rPr lang="en-US" dirty="0" smtClean="0"/>
                        <a:t>32,1</a:t>
                      </a:r>
                      <a:endParaRPr lang="ru-RU" dirty="0"/>
                    </a:p>
                  </a:txBody>
                  <a:tcPr/>
                </a:tc>
                <a:tc>
                  <a:txBody>
                    <a:bodyPr/>
                    <a:lstStyle/>
                    <a:p>
                      <a:r>
                        <a:rPr lang="en-US" dirty="0" smtClean="0"/>
                        <a:t>1689</a:t>
                      </a:r>
                      <a:endParaRPr lang="ru-RU" dirty="0"/>
                    </a:p>
                  </a:txBody>
                  <a:tcPr/>
                </a:tc>
                <a:tc>
                  <a:txBody>
                    <a:bodyPr/>
                    <a:lstStyle/>
                    <a:p>
                      <a:r>
                        <a:rPr lang="en-US" dirty="0" smtClean="0"/>
                        <a:t>15,4</a:t>
                      </a:r>
                      <a:endParaRPr lang="ru-RU" dirty="0"/>
                    </a:p>
                  </a:txBody>
                  <a:tcPr/>
                </a:tc>
                <a:tc>
                  <a:txBody>
                    <a:bodyPr/>
                    <a:lstStyle/>
                    <a:p>
                      <a:r>
                        <a:rPr lang="en-US" dirty="0" smtClean="0"/>
                        <a:t>-4,8</a:t>
                      </a:r>
                      <a:endParaRPr lang="ru-RU" dirty="0"/>
                    </a:p>
                  </a:txBody>
                  <a:tcPr/>
                </a:tc>
                <a:tc>
                  <a:txBody>
                    <a:bodyPr/>
                    <a:lstStyle/>
                    <a:p>
                      <a:r>
                        <a:rPr lang="en-US" dirty="0" smtClean="0"/>
                        <a:t>-13,1</a:t>
                      </a:r>
                      <a:endParaRPr lang="ru-RU" dirty="0"/>
                    </a:p>
                  </a:txBody>
                  <a:tcPr/>
                </a:tc>
              </a:tr>
            </a:tbl>
          </a:graphicData>
        </a:graphic>
      </p:graphicFrame>
    </p:spTree>
    <p:extLst>
      <p:ext uri="{BB962C8B-B14F-4D97-AF65-F5344CB8AC3E}">
        <p14:creationId xmlns:p14="http://schemas.microsoft.com/office/powerpoint/2010/main" val="269151752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1544715"/>
            <a:ext cx="7315200" cy="2748381"/>
          </a:xfrm>
        </p:spPr>
        <p:txBody>
          <a:bodyPr>
            <a:noAutofit/>
          </a:bodyPr>
          <a:lstStyle/>
          <a:p>
            <a:pPr algn="ctr"/>
            <a:r>
              <a:rPr lang="ru-RU" sz="4800" dirty="0">
                <a:solidFill>
                  <a:srgbClr val="FFFF00"/>
                </a:solidFill>
                <a:latin typeface="Times New Roman" pitchFamily="18" charset="0"/>
                <a:cs typeface="Times New Roman" pitchFamily="18" charset="0"/>
              </a:rPr>
              <a:t>4</a:t>
            </a:r>
            <a:r>
              <a:rPr lang="en-US" sz="4800" dirty="0">
                <a:solidFill>
                  <a:srgbClr val="FFFF00"/>
                </a:solidFill>
                <a:latin typeface="Times New Roman" pitchFamily="18" charset="0"/>
                <a:cs typeface="Times New Roman" pitchFamily="18" charset="0"/>
              </a:rPr>
              <a:t>.</a:t>
            </a:r>
            <a:r>
              <a:rPr lang="en-US" sz="4800" dirty="0" err="1">
                <a:solidFill>
                  <a:srgbClr val="FFFF00"/>
                </a:solidFill>
                <a:latin typeface="Times New Roman" pitchFamily="18" charset="0"/>
                <a:cs typeface="Times New Roman" pitchFamily="18" charset="0"/>
              </a:rPr>
              <a:t>Agrofirmalarni</a:t>
            </a:r>
            <a:r>
              <a:rPr lang="en-US" sz="4800" dirty="0">
                <a:solidFill>
                  <a:srgbClr val="FFFF00"/>
                </a:solidFill>
                <a:latin typeface="Times New Roman" pitchFamily="18" charset="0"/>
                <a:cs typeface="Times New Roman" pitchFamily="18" charset="0"/>
              </a:rPr>
              <a:t> </a:t>
            </a:r>
            <a:r>
              <a:rPr lang="en-US" sz="4800" dirty="0" err="1">
                <a:solidFill>
                  <a:srgbClr val="FFFF00"/>
                </a:solidFill>
                <a:latin typeface="Times New Roman" pitchFamily="18" charset="0"/>
                <a:cs typeface="Times New Roman" pitchFamily="18" charset="0"/>
              </a:rPr>
              <a:t>tashkil</a:t>
            </a:r>
            <a:r>
              <a:rPr lang="en-US" sz="4800" dirty="0">
                <a:solidFill>
                  <a:srgbClr val="FFFF00"/>
                </a:solidFill>
                <a:latin typeface="Times New Roman" pitchFamily="18" charset="0"/>
                <a:cs typeface="Times New Roman" pitchFamily="18" charset="0"/>
              </a:rPr>
              <a:t> </a:t>
            </a:r>
            <a:r>
              <a:rPr lang="en-US" sz="4800" dirty="0" err="1">
                <a:solidFill>
                  <a:srgbClr val="FFFF00"/>
                </a:solidFill>
                <a:latin typeface="Times New Roman" pitchFamily="18" charset="0"/>
                <a:cs typeface="Times New Roman" pitchFamily="18" charset="0"/>
              </a:rPr>
              <a:t>etish</a:t>
            </a:r>
            <a:r>
              <a:rPr lang="en-US" sz="4800" dirty="0">
                <a:solidFill>
                  <a:srgbClr val="FFFF00"/>
                </a:solidFill>
                <a:latin typeface="Times New Roman" pitchFamily="18" charset="0"/>
                <a:cs typeface="Times New Roman" pitchFamily="18" charset="0"/>
              </a:rPr>
              <a:t> </a:t>
            </a:r>
            <a:r>
              <a:rPr lang="en-US" sz="4800" dirty="0" err="1">
                <a:solidFill>
                  <a:srgbClr val="FFFF00"/>
                </a:solidFill>
                <a:latin typeface="Times New Roman" pitchFamily="18" charset="0"/>
                <a:cs typeface="Times New Roman" pitchFamily="18" charset="0"/>
              </a:rPr>
              <a:t>va</a:t>
            </a:r>
            <a:r>
              <a:rPr lang="en-US" sz="4800" dirty="0">
                <a:solidFill>
                  <a:srgbClr val="FFFF00"/>
                </a:solidFill>
                <a:latin typeface="Times New Roman" pitchFamily="18" charset="0"/>
                <a:cs typeface="Times New Roman" pitchFamily="18" charset="0"/>
              </a:rPr>
              <a:t> </a:t>
            </a:r>
            <a:r>
              <a:rPr lang="en-US" sz="4800" dirty="0" err="1">
                <a:solidFill>
                  <a:srgbClr val="FFFF00"/>
                </a:solidFill>
                <a:latin typeface="Times New Roman" pitchFamily="18" charset="0"/>
                <a:cs typeface="Times New Roman" pitchFamily="18" charset="0"/>
              </a:rPr>
              <a:t>rivojlantirish</a:t>
            </a:r>
            <a:r>
              <a:rPr lang="en-US" sz="4800" dirty="0">
                <a:solidFill>
                  <a:srgbClr val="FFFF00"/>
                </a:solidFill>
                <a:latin typeface="Times New Roman" pitchFamily="18" charset="0"/>
                <a:cs typeface="Times New Roman" pitchFamily="18" charset="0"/>
              </a:rPr>
              <a:t> </a:t>
            </a:r>
            <a:r>
              <a:rPr lang="en-US" sz="4800" dirty="0" err="1">
                <a:solidFill>
                  <a:srgbClr val="FFFF00"/>
                </a:solidFill>
                <a:latin typeface="Times New Roman" pitchFamily="18" charset="0"/>
                <a:cs typeface="Times New Roman" pitchFamily="18" charset="0"/>
              </a:rPr>
              <a:t>asoslari</a:t>
            </a:r>
            <a:r>
              <a:rPr lang="ru-RU" sz="4800" dirty="0">
                <a:solidFill>
                  <a:srgbClr val="FFFF00"/>
                </a:solidFill>
                <a:latin typeface="Times New Roman" pitchFamily="18" charset="0"/>
                <a:cs typeface="Times New Roman" pitchFamily="18" charset="0"/>
              </a:rPr>
              <a:t/>
            </a:r>
            <a:br>
              <a:rPr lang="ru-RU" sz="4800" dirty="0">
                <a:solidFill>
                  <a:srgbClr val="FFFF00"/>
                </a:solidFill>
                <a:latin typeface="Times New Roman" pitchFamily="18" charset="0"/>
                <a:cs typeface="Times New Roman" pitchFamily="18" charset="0"/>
              </a:rPr>
            </a:br>
            <a:endParaRPr lang="ru-RU" sz="4800" dirty="0">
              <a:solidFill>
                <a:srgbClr val="FFFF00"/>
              </a:solidFill>
            </a:endParaRPr>
          </a:p>
        </p:txBody>
      </p:sp>
    </p:spTree>
    <p:extLst>
      <p:ext uri="{BB962C8B-B14F-4D97-AF65-F5344CB8AC3E}">
        <p14:creationId xmlns:p14="http://schemas.microsoft.com/office/powerpoint/2010/main" val="12079653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88640"/>
            <a:ext cx="9144000" cy="2880319"/>
          </a:xfrm>
        </p:spPr>
        <p:txBody>
          <a:bodyPr>
            <a:normAutofit/>
          </a:bodyPr>
          <a:lstStyle/>
          <a:p>
            <a:r>
              <a:rPr lang="uz-Cyrl-UZ" sz="3200" b="1" dirty="0">
                <a:solidFill>
                  <a:srgbClr val="FFFF00"/>
                </a:solidFill>
                <a:latin typeface="Times New Roman" pitchFamily="18" charset="0"/>
                <a:cs typeface="Times New Roman" pitchFamily="18" charset="0"/>
              </a:rPr>
              <a:t>Agrofirma </a:t>
            </a:r>
            <a:r>
              <a:rPr lang="uz-Cyrl-UZ" sz="3200" dirty="0">
                <a:solidFill>
                  <a:srgbClr val="FFFF00"/>
                </a:solidFill>
                <a:latin typeface="Times New Roman" pitchFamily="18" charset="0"/>
                <a:cs typeface="Times New Roman" pitchFamily="18" charset="0"/>
              </a:rPr>
              <a:t>fermer xo’jaliklari va aholi tomonidan yetishtirilgan meva-sabzavot mahsulotlari va uzumni qayta ishlash hamda sotish bo’yicha asosiy faoliyatga ega bo’lgan yuridik shaxs hisoblanadi.</a:t>
            </a:r>
            <a:r>
              <a:rPr lang="ru-RU" sz="3200" dirty="0">
                <a:solidFill>
                  <a:srgbClr val="FFFF00"/>
                </a:solidFill>
                <a:latin typeface="Times New Roman" pitchFamily="18" charset="0"/>
                <a:cs typeface="Times New Roman" pitchFamily="18" charset="0"/>
              </a:rPr>
              <a:t/>
            </a:r>
            <a:br>
              <a:rPr lang="ru-RU" sz="3200" dirty="0">
                <a:solidFill>
                  <a:srgbClr val="FFFF00"/>
                </a:solidFill>
                <a:latin typeface="Times New Roman" pitchFamily="18" charset="0"/>
                <a:cs typeface="Times New Roman" pitchFamily="18" charset="0"/>
              </a:rPr>
            </a:br>
            <a:endParaRPr lang="ru-RU" sz="3200" dirty="0">
              <a:solidFill>
                <a:srgbClr val="FFFF00"/>
              </a:solidFill>
              <a:latin typeface="Times New Roman" pitchFamily="18" charset="0"/>
              <a:cs typeface="Times New Roman" pitchFamily="18" charset="0"/>
            </a:endParaRPr>
          </a:p>
        </p:txBody>
      </p:sp>
      <p:pic>
        <p:nvPicPr>
          <p:cNvPr id="7170" name="Picture 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56992"/>
            <a:ext cx="9144000" cy="3501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03959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260648"/>
            <a:ext cx="8784976" cy="2438165"/>
          </a:xfrm>
        </p:spPr>
        <p:txBody>
          <a:bodyPr>
            <a:noAutofit/>
          </a:bodyPr>
          <a:lstStyle/>
          <a:p>
            <a:pPr algn="just"/>
            <a:r>
              <a:rPr lang="en-US" sz="2800" b="1" dirty="0" err="1">
                <a:solidFill>
                  <a:srgbClr val="FFFF00"/>
                </a:solidFill>
                <a:latin typeface="Times New Roman" pitchFamily="18" charset="0"/>
                <a:cs typeface="Times New Roman" pitchFamily="18" charset="0"/>
              </a:rPr>
              <a:t>Agrofirma</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faoliyatining</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asosiy</a:t>
            </a:r>
            <a:r>
              <a:rPr lang="en-US" sz="2800" b="1" dirty="0">
                <a:solidFill>
                  <a:srgbClr val="FFFF00"/>
                </a:solidFill>
                <a:latin typeface="Times New Roman" pitchFamily="18" charset="0"/>
                <a:cs typeface="Times New Roman" pitchFamily="18" charset="0"/>
              </a:rPr>
              <a:t> </a:t>
            </a:r>
            <a:r>
              <a:rPr lang="en-US" sz="2800" b="1" dirty="0" err="1">
                <a:solidFill>
                  <a:srgbClr val="FFFF00"/>
                </a:solidFill>
                <a:latin typeface="Times New Roman" pitchFamily="18" charset="0"/>
                <a:cs typeface="Times New Roman" pitchFamily="18" charset="0"/>
              </a:rPr>
              <a:t>maqsadi</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hududdagi</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fermer</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xo’jaliklariga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xizmat</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ko’rsatish</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qishloq</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xo’jalik</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mahsulotlarini</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qayta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ishlash</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eksport</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qilish</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hamda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boshqa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turdagi</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xo’jalik</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faoliyatini</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amalga</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oshirishdan</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daromad</a:t>
            </a:r>
            <a:r>
              <a:rPr lang="en-US" sz="2800" dirty="0">
                <a:solidFill>
                  <a:srgbClr val="FFFF00"/>
                </a:solidFill>
                <a:latin typeface="Times New Roman" pitchFamily="18" charset="0"/>
                <a:cs typeface="Times New Roman" pitchFamily="18" charset="0"/>
              </a:rPr>
              <a:t> </a:t>
            </a:r>
            <a:r>
              <a:rPr lang="en-US" sz="2800" dirty="0" err="1">
                <a:solidFill>
                  <a:srgbClr val="FFFF00"/>
                </a:solidFill>
                <a:latin typeface="Times New Roman" pitchFamily="18" charset="0"/>
                <a:cs typeface="Times New Roman" pitchFamily="18" charset="0"/>
              </a:rPr>
              <a:t>olishdir</a:t>
            </a:r>
            <a:r>
              <a:rPr lang="en-US" sz="2800" dirty="0">
                <a:solidFill>
                  <a:srgbClr val="FFFF00"/>
                </a:solidFill>
                <a:latin typeface="Times New Roman" pitchFamily="18" charset="0"/>
                <a:cs typeface="Times New Roman" pitchFamily="18" charset="0"/>
              </a:rPr>
              <a:t>.</a:t>
            </a:r>
            <a:r>
              <a:rPr lang="ru-RU" sz="2800" dirty="0">
                <a:solidFill>
                  <a:srgbClr val="FFFF00"/>
                </a:solidFill>
                <a:latin typeface="Times New Roman" pitchFamily="18" charset="0"/>
                <a:cs typeface="Times New Roman" pitchFamily="18" charset="0"/>
              </a:rPr>
              <a:t/>
            </a:r>
            <a:br>
              <a:rPr lang="ru-RU" sz="2800" dirty="0">
                <a:solidFill>
                  <a:srgbClr val="FFFF00"/>
                </a:solidFill>
                <a:latin typeface="Times New Roman" pitchFamily="18" charset="0"/>
                <a:cs typeface="Times New Roman" pitchFamily="18" charset="0"/>
              </a:rPr>
            </a:br>
            <a:endParaRPr lang="ru-RU" sz="2800" dirty="0">
              <a:solidFill>
                <a:srgbClr val="FFFF00"/>
              </a:solidFill>
              <a:latin typeface="Times New Roman" pitchFamily="18" charset="0"/>
              <a:cs typeface="Times New Roman" pitchFamily="18" charset="0"/>
            </a:endParaRPr>
          </a:p>
        </p:txBody>
      </p:sp>
      <p:sp>
        <p:nvSpPr>
          <p:cNvPr id="3" name="Прямоугольник 2"/>
          <p:cNvSpPr/>
          <p:nvPr/>
        </p:nvSpPr>
        <p:spPr>
          <a:xfrm>
            <a:off x="0" y="1720840"/>
            <a:ext cx="9144000" cy="4832092"/>
          </a:xfrm>
          <a:prstGeom prst="rect">
            <a:avLst/>
          </a:prstGeom>
        </p:spPr>
        <p:txBody>
          <a:bodyPr wrap="square">
            <a:spAutoFit/>
          </a:bodyPr>
          <a:lstStyle/>
          <a:p>
            <a:endParaRPr lang="en-US" sz="2800" dirty="0" smtClean="0">
              <a:latin typeface="Times New Roman" pitchFamily="18" charset="0"/>
              <a:cs typeface="Times New Roman" pitchFamily="18" charset="0"/>
            </a:endParaRPr>
          </a:p>
          <a:p>
            <a:pPr algn="just"/>
            <a:endParaRPr lang="en-US" sz="2800" dirty="0">
              <a:latin typeface="Times New Roman" pitchFamily="18" charset="0"/>
              <a:cs typeface="Times New Roman" pitchFamily="18" charset="0"/>
            </a:endParaRPr>
          </a:p>
          <a:p>
            <a:pPr algn="just"/>
            <a:r>
              <a:rPr lang="uz-Cyrl-UZ" sz="2800" dirty="0" smtClean="0">
                <a:latin typeface="Times New Roman" pitchFamily="18" charset="0"/>
                <a:cs typeface="Times New Roman" pitchFamily="18" charset="0"/>
              </a:rPr>
              <a:t>Agro</a:t>
            </a:r>
            <a:r>
              <a:rPr lang="en-US" sz="2800" dirty="0" smtClean="0">
                <a:latin typeface="Times New Roman" pitchFamily="18" charset="0"/>
                <a:cs typeface="Times New Roman" pitchFamily="18" charset="0"/>
              </a:rPr>
              <a:t>firma</a:t>
            </a:r>
            <a:r>
              <a:rPr lang="uz-Cyrl-UZ" sz="2800" dirty="0" smtClean="0">
                <a:latin typeface="Times New Roman" pitchFamily="18" charset="0"/>
                <a:cs typeface="Times New Roman" pitchFamily="18" charset="0"/>
              </a:rPr>
              <a:t> </a:t>
            </a:r>
            <a:r>
              <a:rPr lang="uz-Cyrl-UZ" sz="2800" dirty="0">
                <a:latin typeface="Times New Roman" pitchFamily="18" charset="0"/>
                <a:cs typeface="Times New Roman" pitchFamily="18" charset="0"/>
              </a:rPr>
              <a:t>korxonasining Nizomi O’zbekiston Respublikasining “Fermer xo’jaliklari to’g’risida” gi Qonuni va O’zbekiston Respublikasi Prezidentining 2006 yil 9 yanvardagi “Meva-sabzavotchilik va uzumchilik sohasidagi iqtisodiy islohotlarni chuqurlashtirish chora-tadbirlari to’g’risida”gi 3709 –sonli Farmoni hamda 11-yanvardagi “Meva-sabzavotchilik va uzumchilik sohasini isloh qilish bo’yicha tashkiliy chora-tadbirlar to’g’risida” gi 255-sonli qarori asosida ishlab chiqilgan.</a:t>
            </a:r>
            <a:endParaRPr lang="ru-RU" sz="2800" dirty="0">
              <a:latin typeface="Times New Roman" pitchFamily="18" charset="0"/>
              <a:cs typeface="Times New Roman" pitchFamily="18" charset="0"/>
            </a:endParaRPr>
          </a:p>
        </p:txBody>
      </p:sp>
    </p:spTree>
    <p:extLst>
      <p:ext uri="{BB962C8B-B14F-4D97-AF65-F5344CB8AC3E}">
        <p14:creationId xmlns:p14="http://schemas.microsoft.com/office/powerpoint/2010/main" val="22815794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9512" y="-79653"/>
            <a:ext cx="8784976" cy="6370975"/>
          </a:xfrm>
          <a:prstGeom prst="rect">
            <a:avLst/>
          </a:prstGeom>
        </p:spPr>
        <p:txBody>
          <a:bodyPr wrap="square">
            <a:spAutoFit/>
          </a:bodyPr>
          <a:lstStyle/>
          <a:p>
            <a:r>
              <a:rPr lang="en-US" sz="2400" b="1" dirty="0" err="1">
                <a:solidFill>
                  <a:srgbClr val="FFFF00"/>
                </a:solidFill>
                <a:latin typeface="Times New Roman" pitchFamily="18" charset="0"/>
                <a:cs typeface="Times New Roman" pitchFamily="18" charset="0"/>
              </a:rPr>
              <a:t>Agrofirma</a:t>
            </a:r>
            <a:r>
              <a:rPr lang="en-US" sz="2400" b="1" dirty="0">
                <a:solidFill>
                  <a:srgbClr val="FFFF00"/>
                </a:solidFill>
                <a:latin typeface="Times New Roman" pitchFamily="18" charset="0"/>
                <a:cs typeface="Times New Roman" pitchFamily="18" charset="0"/>
              </a:rPr>
              <a:t> </a:t>
            </a:r>
            <a:r>
              <a:rPr lang="en-US" sz="2400" b="1" dirty="0" err="1">
                <a:solidFill>
                  <a:srgbClr val="FFFF00"/>
                </a:solidFill>
                <a:latin typeface="Times New Roman" pitchFamily="18" charset="0"/>
                <a:cs typeface="Times New Roman" pitchFamily="18" charset="0"/>
              </a:rPr>
              <a:t>quyidagi</a:t>
            </a:r>
            <a:r>
              <a:rPr lang="en-US" sz="2400" b="1" dirty="0">
                <a:solidFill>
                  <a:srgbClr val="FFFF00"/>
                </a:solidFill>
                <a:latin typeface="Times New Roman" pitchFamily="18" charset="0"/>
                <a:cs typeface="Times New Roman" pitchFamily="18" charset="0"/>
              </a:rPr>
              <a:t> </a:t>
            </a:r>
            <a:r>
              <a:rPr lang="en-US" sz="2400" b="1" dirty="0" err="1">
                <a:solidFill>
                  <a:srgbClr val="FFFF00"/>
                </a:solidFill>
                <a:latin typeface="Times New Roman" pitchFamily="18" charset="0"/>
                <a:cs typeface="Times New Roman" pitchFamily="18" charset="0"/>
              </a:rPr>
              <a:t>huquqlarga</a:t>
            </a:r>
            <a:r>
              <a:rPr lang="en-US" sz="2400" b="1" dirty="0">
                <a:solidFill>
                  <a:srgbClr val="FFFF00"/>
                </a:solidFill>
                <a:latin typeface="Times New Roman" pitchFamily="18" charset="0"/>
                <a:cs typeface="Times New Roman" pitchFamily="18" charset="0"/>
              </a:rPr>
              <a:t> </a:t>
            </a:r>
            <a:r>
              <a:rPr lang="en-US" sz="2400" b="1" dirty="0" err="1">
                <a:solidFill>
                  <a:srgbClr val="FFFF00"/>
                </a:solidFill>
                <a:latin typeface="Times New Roman" pitchFamily="18" charset="0"/>
                <a:cs typeface="Times New Roman" pitchFamily="18" charset="0"/>
              </a:rPr>
              <a:t>ega</a:t>
            </a:r>
            <a:r>
              <a:rPr lang="en-US" sz="2400" b="1" dirty="0">
                <a:solidFill>
                  <a:srgbClr val="FFFF00"/>
                </a:solidFill>
                <a:latin typeface="Times New Roman" pitchFamily="18" charset="0"/>
                <a:cs typeface="Times New Roman" pitchFamily="18" charset="0"/>
              </a:rPr>
              <a:t>:</a:t>
            </a:r>
            <a:endParaRPr lang="ru-RU" sz="2400" dirty="0">
              <a:solidFill>
                <a:srgbClr val="FFFF00"/>
              </a:solidFill>
              <a:latin typeface="Times New Roman" pitchFamily="18" charset="0"/>
              <a:cs typeface="Times New Roman" pitchFamily="18" charset="0"/>
            </a:endParaRPr>
          </a:p>
          <a:p>
            <a:pPr lvl="0"/>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faoliyatini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mustaqil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tashkil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amalga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oshirish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jumladan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meva-sabzavot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uzumni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qayta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lvl="0"/>
            <a:r>
              <a:rPr lang="en-US" sz="2400" dirty="0" err="1">
                <a:latin typeface="Times New Roman" pitchFamily="18" charset="0"/>
                <a:cs typeface="Times New Roman" pitchFamily="18" charset="0"/>
              </a:rPr>
              <a:t>Yetishtirilgan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sotish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uchun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yuridik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jismoniy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shaxslar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jumladan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budjet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tashkilotlari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shartnomalarini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tuzish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lvl="0"/>
            <a:r>
              <a:rPr lang="en-US" sz="2400" dirty="0" err="1">
                <a:latin typeface="Times New Roman" pitchFamily="18" charset="0"/>
                <a:cs typeface="Times New Roman" pitchFamily="18" charset="0"/>
              </a:rPr>
              <a:t>Mahsulotni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sotib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yuzasidan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fermer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dehqon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xo’jaliklari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fyuchers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shartnomalari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tuzish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lvl="0"/>
            <a:r>
              <a:rPr lang="en-US" sz="2400" dirty="0" err="1">
                <a:latin typeface="Times New Roman" pitchFamily="18" charset="0"/>
                <a:cs typeface="Times New Roman" pitchFamily="18" charset="0"/>
              </a:rPr>
              <a:t>Aholidan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meva-sabzavot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mahsulotlari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uzumni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xarid</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qilish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lvl="0"/>
            <a:r>
              <a:rPr lang="en-US" sz="2400" dirty="0" err="1">
                <a:latin typeface="Times New Roman" pitchFamily="18" charset="0"/>
                <a:cs typeface="Times New Roman" pitchFamily="18" charset="0"/>
              </a:rPr>
              <a:t>Yetishtirilayotgan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mahsulotga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bajarilayotgan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ishlarga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mustaqil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narx</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belgilash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lvl="0"/>
            <a:r>
              <a:rPr lang="en-US" sz="2400" dirty="0" err="1">
                <a:latin typeface="Times New Roman" pitchFamily="18" charset="0"/>
                <a:cs typeface="Times New Roman" pitchFamily="18" charset="0"/>
              </a:rPr>
              <a:t>Olingan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daromadni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o’z</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xohishiga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belgilangan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tartibda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tasarruf</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lvl="0"/>
            <a:r>
              <a:rPr lang="en-US" sz="2400" dirty="0" err="1">
                <a:latin typeface="Times New Roman" pitchFamily="18" charset="0"/>
                <a:cs typeface="Times New Roman" pitchFamily="18" charset="0"/>
              </a:rPr>
              <a:t>Kreditlar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jumladan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imtiyozli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kreditlar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boshqa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yuridik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jismoniy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shaxslarning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mol-mulki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pul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mablag’larini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shartnoma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asosida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jalb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etish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hamda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ularni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chiqarishga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takroriy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ishlab</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chqarishga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yo’naltirish</a:t>
            </a:r>
            <a:r>
              <a:rPr lang="en-US" sz="2400"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p:txBody>
      </p:sp>
    </p:spTree>
    <p:extLst>
      <p:ext uri="{BB962C8B-B14F-4D97-AF65-F5344CB8AC3E}">
        <p14:creationId xmlns:p14="http://schemas.microsoft.com/office/powerpoint/2010/main" val="401089717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95536" y="548680"/>
            <a:ext cx="8280920" cy="5078313"/>
          </a:xfrm>
          <a:prstGeom prst="rect">
            <a:avLst/>
          </a:prstGeom>
        </p:spPr>
        <p:txBody>
          <a:bodyPr wrap="square">
            <a:spAutoFit/>
          </a:bodyPr>
          <a:lstStyle/>
          <a:p>
            <a:r>
              <a:rPr lang="en-US" sz="3600" b="1" dirty="0" err="1">
                <a:solidFill>
                  <a:srgbClr val="FFFF00"/>
                </a:solidFill>
                <a:latin typeface="Times New Roman" pitchFamily="18" charset="0"/>
                <a:cs typeface="Times New Roman" pitchFamily="18" charset="0"/>
              </a:rPr>
              <a:t>Agrofirma</a:t>
            </a:r>
            <a:r>
              <a:rPr lang="en-US" sz="3600" b="1" dirty="0">
                <a:solidFill>
                  <a:srgbClr val="FFFF00"/>
                </a:solidFill>
                <a:latin typeface="Times New Roman" pitchFamily="18" charset="0"/>
                <a:cs typeface="Times New Roman" pitchFamily="18" charset="0"/>
              </a:rPr>
              <a:t> </a:t>
            </a:r>
            <a:r>
              <a:rPr lang="en-US" sz="3600" b="1" dirty="0" err="1">
                <a:solidFill>
                  <a:srgbClr val="FFFF00"/>
                </a:solidFill>
                <a:latin typeface="Times New Roman" pitchFamily="18" charset="0"/>
                <a:cs typeface="Times New Roman" pitchFamily="18" charset="0"/>
              </a:rPr>
              <a:t>quyidagi</a:t>
            </a:r>
            <a:r>
              <a:rPr lang="en-US" sz="3600" b="1" dirty="0">
                <a:solidFill>
                  <a:srgbClr val="FFFF00"/>
                </a:solidFill>
                <a:latin typeface="Times New Roman" pitchFamily="18" charset="0"/>
                <a:cs typeface="Times New Roman" pitchFamily="18" charset="0"/>
              </a:rPr>
              <a:t> </a:t>
            </a:r>
            <a:r>
              <a:rPr lang="en-US" sz="3600" b="1" dirty="0" err="1">
                <a:solidFill>
                  <a:srgbClr val="FFFF00"/>
                </a:solidFill>
                <a:latin typeface="Times New Roman" pitchFamily="18" charset="0"/>
                <a:cs typeface="Times New Roman" pitchFamily="18" charset="0"/>
              </a:rPr>
              <a:t>majburiyatlarga</a:t>
            </a:r>
            <a:r>
              <a:rPr lang="en-US" sz="3600" b="1" dirty="0">
                <a:solidFill>
                  <a:srgbClr val="FFFF00"/>
                </a:solidFill>
                <a:latin typeface="Times New Roman" pitchFamily="18" charset="0"/>
                <a:cs typeface="Times New Roman" pitchFamily="18" charset="0"/>
              </a:rPr>
              <a:t> </a:t>
            </a:r>
            <a:r>
              <a:rPr lang="en-US" sz="3600" b="1" dirty="0" err="1">
                <a:solidFill>
                  <a:srgbClr val="FFFF00"/>
                </a:solidFill>
                <a:latin typeface="Times New Roman" pitchFamily="18" charset="0"/>
                <a:cs typeface="Times New Roman" pitchFamily="18" charset="0"/>
              </a:rPr>
              <a:t>ega</a:t>
            </a:r>
            <a:r>
              <a:rPr lang="en-US" sz="3600" b="1" dirty="0">
                <a:solidFill>
                  <a:srgbClr val="FFFF00"/>
                </a:solidFill>
                <a:latin typeface="Times New Roman" pitchFamily="18" charset="0"/>
                <a:cs typeface="Times New Roman" pitchFamily="18" charset="0"/>
              </a:rPr>
              <a:t>:</a:t>
            </a:r>
            <a:endParaRPr lang="ru-RU" sz="3600" dirty="0">
              <a:solidFill>
                <a:srgbClr val="FFFF00"/>
              </a:solidFill>
              <a:latin typeface="Times New Roman" pitchFamily="18" charset="0"/>
              <a:cs typeface="Times New Roman" pitchFamily="18" charset="0"/>
            </a:endParaRPr>
          </a:p>
          <a:p>
            <a:pPr lvl="0"/>
            <a:r>
              <a:rPr lang="en-US" sz="3600" dirty="0" err="1">
                <a:latin typeface="Times New Roman" pitchFamily="18" charset="0"/>
                <a:cs typeface="Times New Roman" pitchFamily="18" charset="0"/>
              </a:rPr>
              <a:t>O’z</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xodimlari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uchun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xavfsiz</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mehnat</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sharoitlarini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ta’minlashga</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a:p>
            <a:pPr lvl="0"/>
            <a:r>
              <a:rPr lang="en-US" sz="3600" dirty="0" err="1">
                <a:latin typeface="Times New Roman" pitchFamily="18" charset="0"/>
                <a:cs typeface="Times New Roman" pitchFamily="18" charset="0"/>
              </a:rPr>
              <a:t>Tuzilgan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shartnomalar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shartlarini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bajarishga</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a:p>
            <a:pPr lvl="0"/>
            <a:r>
              <a:rPr lang="en-US" sz="3600" dirty="0" err="1">
                <a:latin typeface="Times New Roman" pitchFamily="18" charset="0"/>
                <a:cs typeface="Times New Roman" pitchFamily="18" charset="0"/>
              </a:rPr>
              <a:t>Soliqlar</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va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majburiy</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to’lovlarni</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qonun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hujjatlarida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belgilangan</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tartibda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to’lashga</a:t>
            </a:r>
            <a:r>
              <a:rPr lang="en-US" sz="3600" dirty="0">
                <a:latin typeface="Times New Roman" pitchFamily="18" charset="0"/>
                <a:cs typeface="Times New Roman" pitchFamily="18" charset="0"/>
              </a:rPr>
              <a:t> </a:t>
            </a:r>
            <a:r>
              <a:rPr lang="en-US" sz="3600" dirty="0" err="1">
                <a:latin typeface="Times New Roman" pitchFamily="18" charset="0"/>
                <a:cs typeface="Times New Roman" pitchFamily="18" charset="0"/>
              </a:rPr>
              <a:t>majbur</a:t>
            </a:r>
            <a:r>
              <a:rPr lang="en-US" sz="3600" dirty="0">
                <a:latin typeface="Times New Roman" pitchFamily="18" charset="0"/>
                <a:cs typeface="Times New Roman" pitchFamily="18" charset="0"/>
              </a:rPr>
              <a:t>.</a:t>
            </a:r>
            <a:endParaRPr lang="ru-RU" sz="3600" dirty="0">
              <a:latin typeface="Times New Roman" pitchFamily="18" charset="0"/>
              <a:cs typeface="Times New Roman" pitchFamily="18" charset="0"/>
            </a:endParaRPr>
          </a:p>
        </p:txBody>
      </p:sp>
    </p:spTree>
    <p:extLst>
      <p:ext uri="{BB962C8B-B14F-4D97-AF65-F5344CB8AC3E}">
        <p14:creationId xmlns:p14="http://schemas.microsoft.com/office/powerpoint/2010/main" val="125860147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ерспектива">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Классическая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Перспектива">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1174</TotalTime>
  <Words>2054</Words>
  <Application>Microsoft Office PowerPoint</Application>
  <PresentationFormat>Экран (4:3)</PresentationFormat>
  <Paragraphs>605</Paragraphs>
  <Slides>39</Slides>
  <Notes>0</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1</vt:i4>
      </vt:variant>
      <vt:variant>
        <vt:lpstr>Заголовки слайдов</vt:lpstr>
      </vt:variant>
      <vt:variant>
        <vt:i4>39</vt:i4>
      </vt:variant>
    </vt:vector>
  </HeadingPairs>
  <TitlesOfParts>
    <vt:vector size="45" baseType="lpstr">
      <vt:lpstr>Arial</vt:lpstr>
      <vt:lpstr>Calibri</vt:lpstr>
      <vt:lpstr>Times New Roman</vt:lpstr>
      <vt:lpstr>Wingdings</vt:lpstr>
      <vt:lpstr>Перспектива</vt:lpstr>
      <vt:lpstr>Диаграмма</vt:lpstr>
      <vt:lpstr>      2-mavzu:Qishloq xo’jalik  korxonalarining tashkiliy-iqtisodiy   asoslari </vt:lpstr>
      <vt:lpstr>Asosiy adabiyotlar </vt:lpstr>
      <vt:lpstr>Xorijiy adabiyotlar</vt:lpstr>
      <vt:lpstr>Qo’shimcha adabiyotlar</vt:lpstr>
      <vt:lpstr> </vt:lpstr>
      <vt:lpstr>Презентация PowerPoint</vt:lpstr>
      <vt:lpstr> Қишлоқ хўжалиги маҳсулотлари улушини таркибий ўзгаришлари тенденцияси (%да)</vt:lpstr>
      <vt:lpstr>Презентация PowerPoint</vt:lpstr>
      <vt:lpstr>1.Dehqon xojaligini tashkil  etish  va  rivojlanish  asoslari </vt:lpstr>
      <vt:lpstr>O’zbekiston Respublikasining Qonuni 30.04.1998 y.  N 604-I DEHQON  XO’JALIGI  TO’G’RISIDA </vt:lpstr>
      <vt:lpstr>Dehqon xo’jaligi oilaviy mayda tovar xo’jaligi bo’lib, oila a’zolarining shaxsiy mehnati asosida, meros qilib qoldiriladigan umrbod egalik qilish uchun oila boshlig’iga berilgan tomorqa yer uchastkasida qishloq xo’jaligi mahsuloti yetishtiradi va realizasiya qiladi. </vt:lpstr>
      <vt:lpstr>Dehqon xo’jaligi tadbirkorlik faoliyatining subyekti tariqasida quyidagi huquqlarga ega: </vt:lpstr>
      <vt:lpstr>Dehqon xo’jaligi quyidagilarni bajarishi lozim: </vt:lpstr>
      <vt:lpstr>               Dehqon xo’jaliklari faoliyatining asosiy ko’rsatkichlari </vt:lpstr>
      <vt:lpstr>               Dehqon xo’jaliklari faoliyatining asosiy ko’rsatkichlari </vt:lpstr>
      <vt:lpstr>Презентация PowerPoint</vt:lpstr>
      <vt:lpstr>2.Fermer xo’jaligini tashkil etish va rivojlanish asoslari </vt:lpstr>
      <vt:lpstr>  Fermer xo’jaligi ijaraga berilgan yer uchastkalaridan foydalangan holda qishloq xo’jaligi tovar ishlab chiqarishi bilan shug’ullanuvchi, mustaqil xo’jalik yurituvchi subyekt hisoblanadi. </vt:lpstr>
      <vt:lpstr>Fermer xo’jaligiga beriladigan yer uchastkalarining eng kam o’lchami har bir shartli bosh chorva moliga hisoblanganda: - Andijon, Namangan, Samarqand, Toshkent, Farg’ona va Xorazm viloyatlaridagi sug’oriladigan yerlarda-kamida 0.30 gektarni; - Qoraqalpog’iston Respublikasi, Buxoro, Qashqadaryo, Jizzax, Navoiy, Surxondaryo va Sirdaryo viloyatlaridagi sug’oriladigan yerlarda kamida –0.45 gektarni; -  sug’orilmaydigan (lalmikor) yerlarda –kamida 2 gektarni tashkil etadi. Dehqonchilik mahsulotlari yetishtirishga ixtisoslashayotgan fermer xo’jaliklariga ijaraga beriladigan yer uchastkalarining eng kam o’lchami: - paxtachilik va g’allachilik uchun kamida–10 gektarni - bog’dorchilik va uzumchilik, sabzavotchilik va boshqa ekinlar yetishtirish uchun – kamida 1 gektarni tashkil qiladi. </vt:lpstr>
      <vt:lpstr>Fermer xo’jaligi quyidagi huquqlarga ega:</vt:lpstr>
      <vt:lpstr>Fermer xo’jaligi quyidagi huquqlarga ega: </vt:lpstr>
      <vt:lpstr>Fermer xo’jaligi quyidagi majburiyatlarga ega: </vt:lpstr>
      <vt:lpstr>Fermer xo’jaligi quyidagi majburiyatlarga ega: </vt:lpstr>
      <vt:lpstr>Fermer xo’jaliklari faoliyatining asosiy ko’rsatkichlari </vt:lpstr>
      <vt:lpstr>Fermer xo’jaliklari faoliyatining asosiy ko’rsatkichlari </vt:lpstr>
      <vt:lpstr>Xo’jalik yuritish  toifalari  boyicha mahsulot ishlab chiqarish tarkibi  (2005-2013yy.) (%da) </vt:lpstr>
      <vt:lpstr>3.Fermer xo’jaliklarining yer maydonlarini optimallashtirish </vt:lpstr>
      <vt:lpstr>Fermer xo’jaliklarini rivojlantirishning asosiy bosqichlari </vt:lpstr>
      <vt:lpstr>Презентация PowerPoint</vt:lpstr>
      <vt:lpstr>2008-2010 yillarda fermer xo’jaliklari o’lchamlarini maqbullashtirishning asosiy natijalari</vt:lpstr>
      <vt:lpstr>DUNYO MAMLAKATLARIDA FERMER XO’JALIKLARI YERLARINING  GURUHLANIShI (FOIZDA) (01.01.2011й. ҳолатига)</vt:lpstr>
      <vt:lpstr>Fermer xo’jaliklari faoliyati samaradorligini yanada oshirish, shuningdek yer va suv resurslaridan oqilona foydalanishni ta’minlash, fermer xo’jaliklarini moliyaviy va iqtisodiy holatini mustahkamlash maqsadida O’zbekiston Respublikasi Vazirlar Mahkamasi “Fermer xo’jaliklarini yuritish uchun berilgan yer uchastkalari maydonlarini maqbullashtirish chora-tadbirlari to’g’risida” gi Qaror (15 dekabr 2015 yil) qabul qilindi. </vt:lpstr>
      <vt:lpstr>O’zbekiston Respublikasida yer maydonlarini maqbullashtirish natijasida  fermer xo’jaliklari soni va o’rtacha yer maydoni</vt:lpstr>
      <vt:lpstr>Samarqand viloyatida yer maydonlarini maqbullashtirish natijasida  fermer xo’jaliklari soni va o’rtacha yer maydoni</vt:lpstr>
      <vt:lpstr>4.Agrofirmalarni tashkil etish va rivojlantirish asoslari </vt:lpstr>
      <vt:lpstr>Agrofirma fermer xo’jaliklari va aholi tomonidan yetishtirilgan meva-sabzavot mahsulotlari va uzumni qayta ishlash hamda sotish bo’yicha asosiy faoliyatga ega bo’lgan yuridik shaxs hisoblanadi. </vt:lpstr>
      <vt:lpstr>Agrofirma faoliyatining asosiy maqsadi hududdagi fermer xo’jaliklariga xizmat ko’rsatish, qishloq xo’jalik mahsulotlarini qayta ishlash, eksport qilish hamda boshqa turdagi xo’jalik faoliyatini amalga oshirishdan daromad olishdir. </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Qishloq xo’jalik  korxonalarining tashkiliy-iqtisodiy   asoslari </dc:title>
  <dc:creator>Администратор</dc:creator>
  <cp:lastModifiedBy>Vahobjon</cp:lastModifiedBy>
  <cp:revision>86</cp:revision>
  <cp:lastPrinted>2016-02-20T07:13:19Z</cp:lastPrinted>
  <dcterms:created xsi:type="dcterms:W3CDTF">2016-02-16T17:08:56Z</dcterms:created>
  <dcterms:modified xsi:type="dcterms:W3CDTF">2018-10-09T12:40:50Z</dcterms:modified>
</cp:coreProperties>
</file>