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5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14" y="-1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ru-RU" smtClean="0"/>
              <a:t>Образец заголовка</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29.06.2016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29.06.2016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ru-RU" smtClean="0"/>
              <a:t>Образец заголовка</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29.06.2016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29.06.2016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4C71EC6-210F-42DE-9C53-41977AD35B3D}" type="datetimeFigureOut">
              <a:rPr lang="ru-RU" smtClean="0"/>
              <a:t>29.06.2016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29.06.2016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29.06.2016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ru-RU" smtClean="0"/>
              <a:t>Образец заголовка</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29.06.2016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ru-RU" smtClean="0"/>
              <a:t>Образец заголовка</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29.06.2016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ru-RU" smtClean="0"/>
              <a:t>Вставка рисунка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29.06.2016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29.06.2016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3"/>
          <p:cNvSpPr>
            <a:spLocks noGrp="1" noChangeArrowheads="1"/>
          </p:cNvSpPr>
          <p:nvPr>
            <p:ph type="dt" sz="half" idx="10"/>
          </p:nvPr>
        </p:nvSpPr>
        <p:spPr>
          <a:ln/>
        </p:spPr>
        <p:txBody>
          <a:bodyPr/>
          <a:lstStyle>
            <a:lvl1pPr>
              <a:defRPr/>
            </a:lvl1pPr>
          </a:lstStyle>
          <a:p>
            <a:pPr>
              <a:defRPr/>
            </a:pPr>
            <a:fld id="{83AF5673-1B69-47E9-BA1F-1210D159BEA9}" type="datetime1">
              <a:rPr lang="ru-RU"/>
              <a:pPr>
                <a:defRPr/>
              </a:pPr>
              <a:t>29.06.2016</a:t>
            </a:fld>
            <a:endParaRPr lang="ru-RU"/>
          </a:p>
        </p:txBody>
      </p:sp>
      <p:sp>
        <p:nvSpPr>
          <p:cNvPr id="4" name="Rectangle 24"/>
          <p:cNvSpPr>
            <a:spLocks noGrp="1" noChangeArrowheads="1"/>
          </p:cNvSpPr>
          <p:nvPr>
            <p:ph type="ftr" sz="quarter" idx="11"/>
          </p:nvPr>
        </p:nvSpPr>
        <p:spPr>
          <a:ln/>
        </p:spPr>
        <p:txBody>
          <a:bodyPr/>
          <a:lstStyle>
            <a:lvl1pPr>
              <a:defRPr/>
            </a:lvl1pPr>
          </a:lstStyle>
          <a:p>
            <a:pPr>
              <a:defRPr/>
            </a:pPr>
            <a:r>
              <a:rPr lang="ru-RU"/>
              <a:t>O.Murtazaev - Samarkand Agricultural Institute</a:t>
            </a:r>
          </a:p>
        </p:txBody>
      </p:sp>
      <p:sp>
        <p:nvSpPr>
          <p:cNvPr id="5" name="Rectangle 25"/>
          <p:cNvSpPr>
            <a:spLocks noGrp="1" noChangeArrowheads="1"/>
          </p:cNvSpPr>
          <p:nvPr>
            <p:ph type="sldNum" sz="quarter" idx="12"/>
          </p:nvPr>
        </p:nvSpPr>
        <p:spPr>
          <a:ln/>
        </p:spPr>
        <p:txBody>
          <a:bodyPr/>
          <a:lstStyle>
            <a:lvl1pPr>
              <a:defRPr/>
            </a:lvl1pPr>
          </a:lstStyle>
          <a:p>
            <a:pPr>
              <a:defRPr/>
            </a:pPr>
            <a:fld id="{67116B4C-A317-46D1-BCDB-C7E689081A1D}" type="slidenum">
              <a:rPr lang="ru-RU"/>
              <a:pPr>
                <a:defRPr/>
              </a:pPr>
              <a:t>‹#›</a:t>
            </a:fld>
            <a:endParaRPr lang="ru-RU"/>
          </a:p>
        </p:txBody>
      </p:sp>
    </p:spTree>
    <p:extLst>
      <p:ext uri="{BB962C8B-B14F-4D97-AF65-F5344CB8AC3E}">
        <p14:creationId xmlns:p14="http://schemas.microsoft.com/office/powerpoint/2010/main" val="1432201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fld id="{B4C71EC6-210F-42DE-9C53-41977AD35B3D}" type="datetimeFigureOut">
              <a:rPr lang="ru-RU" smtClean="0"/>
              <a:t>29.06.2016</a:t>
            </a:fld>
            <a:endParaRPr lang="ru-RU"/>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endParaRPr lang="ru-RU"/>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fld id="{B19B0651-EE4F-4900-A07F-96A6BFA9D0F0}" type="slidenum">
              <a:rPr lang="ru-RU" smtClean="0"/>
              <a:t>‹#›</a:t>
            </a:fld>
            <a:endParaRPr lang="ru-RU"/>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_________Microsoft_Word_97-20031.doc"/></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oleObject" Target="../embeddings/_________Microsoft_Word_97-20032.doc"/></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3.emf"/><Relationship Id="rId4" Type="http://schemas.openxmlformats.org/officeDocument/2006/relationships/oleObject" Target="../embeddings/_________Microsoft_Word_97-20033.doc"/></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4.vml"/><Relationship Id="rId5" Type="http://schemas.openxmlformats.org/officeDocument/2006/relationships/image" Target="../media/image3.emf"/><Relationship Id="rId4" Type="http://schemas.openxmlformats.org/officeDocument/2006/relationships/oleObject" Target="../embeddings/_________Microsoft_Word_97-20034.doc"/></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5.vml"/><Relationship Id="rId5" Type="http://schemas.openxmlformats.org/officeDocument/2006/relationships/image" Target="../media/image4.emf"/><Relationship Id="rId4" Type="http://schemas.openxmlformats.org/officeDocument/2006/relationships/oleObject" Target="../embeddings/_________Microsoft_Word_97-20035.doc"/></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6.vml"/><Relationship Id="rId5" Type="http://schemas.openxmlformats.org/officeDocument/2006/relationships/image" Target="../media/image5.emf"/><Relationship Id="rId4" Type="http://schemas.openxmlformats.org/officeDocument/2006/relationships/oleObject" Target="../embeddings/_________Microsoft_Word_97-20036.doc"/></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260648"/>
            <a:ext cx="8352928" cy="1470025"/>
          </a:xfrm>
        </p:spPr>
        <p:txBody>
          <a:bodyPr/>
          <a:lstStyle/>
          <a:p>
            <a:r>
              <a:rPr lang="en-US" sz="2800" b="1" dirty="0" smtClean="0">
                <a:latin typeface="Times New Roman" pitchFamily="18" charset="0"/>
                <a:cs typeface="Times New Roman" pitchFamily="18" charset="0"/>
              </a:rPr>
              <a:t>3-mavzu.</a:t>
            </a:r>
            <a:r>
              <a:rPr lang="uz-Cyrl-UZ" sz="2800" b="1" dirty="0" smtClean="0">
                <a:latin typeface="Times New Roman" pitchFamily="18" charset="0"/>
                <a:cs typeface="Times New Roman" pitchFamily="18" charset="0"/>
              </a:rPr>
              <a:t>Ko’p </a:t>
            </a:r>
            <a:r>
              <a:rPr lang="uz-Cyrl-UZ" sz="2800" b="1" dirty="0">
                <a:latin typeface="Times New Roman" pitchFamily="18" charset="0"/>
                <a:cs typeface="Times New Roman" pitchFamily="18" charset="0"/>
              </a:rPr>
              <a:t>tarmoqli fermer xo’jaliklarini tashkil etish va rivojlantirishni tashkiliy - iqtisodiy asoslari</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79512" y="1268760"/>
            <a:ext cx="8964488" cy="5589240"/>
          </a:xfrm>
        </p:spPr>
        <p:txBody>
          <a:bodyPr>
            <a:normAutofit fontScale="92500" lnSpcReduction="20000"/>
          </a:bodyPr>
          <a:lstStyle/>
          <a:p>
            <a:pPr algn="ctr"/>
            <a:r>
              <a:rPr lang="uz-Cyrl-UZ" b="1" dirty="0"/>
              <a:t> </a:t>
            </a:r>
            <a:r>
              <a:rPr lang="en-US" sz="3300" b="1" dirty="0" err="1" smtClean="0">
                <a:solidFill>
                  <a:schemeClr val="tx1"/>
                </a:solidFill>
                <a:latin typeface="Times New Roman" pitchFamily="18" charset="0"/>
                <a:cs typeface="Times New Roman" pitchFamily="18" charset="0"/>
              </a:rPr>
              <a:t>Reja</a:t>
            </a:r>
            <a:r>
              <a:rPr lang="en-US" sz="3300" b="1" dirty="0" smtClean="0">
                <a:solidFill>
                  <a:schemeClr val="tx1"/>
                </a:solidFill>
                <a:latin typeface="Times New Roman" pitchFamily="18" charset="0"/>
                <a:cs typeface="Times New Roman" pitchFamily="18" charset="0"/>
              </a:rPr>
              <a:t>:</a:t>
            </a:r>
          </a:p>
          <a:p>
            <a:pPr marL="457200" indent="-457200" algn="just">
              <a:buAutoNum type="arabicPeriod"/>
            </a:pPr>
            <a:r>
              <a:rPr lang="uz-Cyrl-UZ" sz="2400" b="1" dirty="0" smtClean="0">
                <a:solidFill>
                  <a:schemeClr val="tx1"/>
                </a:solidFill>
                <a:latin typeface="Times New Roman" pitchFamily="18" charset="0"/>
                <a:cs typeface="Times New Roman" pitchFamily="18" charset="0"/>
              </a:rPr>
              <a:t>Ko’p </a:t>
            </a:r>
            <a:r>
              <a:rPr lang="uz-Cyrl-UZ" sz="2400" b="1" dirty="0">
                <a:solidFill>
                  <a:schemeClr val="tx1"/>
                </a:solidFill>
                <a:latin typeface="Times New Roman" pitchFamily="18" charset="0"/>
                <a:cs typeface="Times New Roman" pitchFamily="18" charset="0"/>
              </a:rPr>
              <a:t>tarmoqli fermer xo’jaliklar  va uni tashkil etishning asosiy maqsadi va vazifalari. Ko’p tarmoqli fermer xo’jaliklarini tashkil etishdagi ba’zi ijobiy tajribalari va     obyektiv zaruriyati</a:t>
            </a:r>
            <a:r>
              <a:rPr lang="uz-Cyrl-UZ" sz="2400" b="1" dirty="0" smtClean="0">
                <a:solidFill>
                  <a:schemeClr val="tx1"/>
                </a:solidFill>
                <a:latin typeface="Times New Roman" pitchFamily="18" charset="0"/>
                <a:cs typeface="Times New Roman" pitchFamily="18" charset="0"/>
              </a:rPr>
              <a:t>.</a:t>
            </a:r>
            <a:endParaRPr lang="en-US" sz="2400" b="1" dirty="0" smtClean="0">
              <a:solidFill>
                <a:schemeClr val="tx1"/>
              </a:solidFill>
              <a:latin typeface="Times New Roman" pitchFamily="18" charset="0"/>
              <a:cs typeface="Times New Roman" pitchFamily="18" charset="0"/>
            </a:endParaRPr>
          </a:p>
          <a:p>
            <a:pPr marL="457200" indent="-457200" algn="just">
              <a:buAutoNum type="arabicPeriod"/>
            </a:pPr>
            <a:r>
              <a:rPr lang="uz-Cyrl-UZ" sz="2400" b="1" dirty="0" smtClean="0">
                <a:solidFill>
                  <a:schemeClr val="tx1"/>
                </a:solidFill>
                <a:latin typeface="Times New Roman" pitchFamily="18" charset="0"/>
                <a:cs typeface="Times New Roman" pitchFamily="18" charset="0"/>
              </a:rPr>
              <a:t>Ko’p </a:t>
            </a:r>
            <a:r>
              <a:rPr lang="uz-Cyrl-UZ" sz="2400" b="1" dirty="0">
                <a:solidFill>
                  <a:schemeClr val="tx1"/>
                </a:solidFill>
                <a:latin typeface="Times New Roman" pitchFamily="18" charset="0"/>
                <a:cs typeface="Times New Roman" pitchFamily="18" charset="0"/>
              </a:rPr>
              <a:t>tarmoqli ishlab chiqarishni tashkil etish yo’nalishlari hamda  ishlab chiqarishni tashkil qilishdagi muhim shartlar va tashkiliy - iqtisodiy </a:t>
            </a:r>
            <a:r>
              <a:rPr lang="uz-Cyrl-UZ" sz="2400" b="1" dirty="0" smtClean="0">
                <a:solidFill>
                  <a:schemeClr val="tx1"/>
                </a:solidFill>
                <a:latin typeface="Times New Roman" pitchFamily="18" charset="0"/>
                <a:cs typeface="Times New Roman" pitchFamily="18" charset="0"/>
              </a:rPr>
              <a:t>asoslari.</a:t>
            </a:r>
            <a:endParaRPr lang="en-US" sz="2400" b="1" dirty="0" smtClean="0">
              <a:solidFill>
                <a:schemeClr val="tx1"/>
              </a:solidFill>
              <a:latin typeface="Times New Roman" pitchFamily="18" charset="0"/>
              <a:cs typeface="Times New Roman" pitchFamily="18" charset="0"/>
            </a:endParaRPr>
          </a:p>
          <a:p>
            <a:pPr marL="457200" indent="-457200" algn="just">
              <a:buAutoNum type="arabicPeriod"/>
            </a:pPr>
            <a:r>
              <a:rPr lang="uz-Cyrl-UZ" sz="2400" b="1" dirty="0" smtClean="0">
                <a:solidFill>
                  <a:schemeClr val="tx1"/>
                </a:solidFill>
                <a:latin typeface="Times New Roman" pitchFamily="18" charset="0"/>
                <a:cs typeface="Times New Roman" pitchFamily="18" charset="0"/>
              </a:rPr>
              <a:t> </a:t>
            </a:r>
            <a:r>
              <a:rPr lang="uz-Cyrl-UZ" sz="2400" b="1" dirty="0">
                <a:solidFill>
                  <a:schemeClr val="tx1"/>
                </a:solidFill>
                <a:latin typeface="Times New Roman" pitchFamily="18" charset="0"/>
                <a:cs typeface="Times New Roman" pitchFamily="18" charset="0"/>
              </a:rPr>
              <a:t>Fermer xo’jaliklarini yuritish uchun yer uchastkalarini berishda tanlov o’tkazish tartibi to’g’risidagi NIZOM. </a:t>
            </a:r>
            <a:endParaRPr lang="en-US" sz="2400" b="1" dirty="0" smtClean="0">
              <a:solidFill>
                <a:schemeClr val="tx1"/>
              </a:solidFill>
              <a:latin typeface="Times New Roman" pitchFamily="18" charset="0"/>
              <a:cs typeface="Times New Roman" pitchFamily="18" charset="0"/>
            </a:endParaRPr>
          </a:p>
          <a:p>
            <a:pPr marL="457200" indent="-457200" algn="just">
              <a:buAutoNum type="arabicPeriod"/>
            </a:pPr>
            <a:r>
              <a:rPr lang="uz-Latn-UZ" sz="2400" b="1" dirty="0" smtClean="0">
                <a:solidFill>
                  <a:schemeClr val="tx1"/>
                </a:solidFill>
                <a:latin typeface="Times New Roman" pitchFamily="18" charset="0"/>
                <a:cs typeface="Times New Roman" pitchFamily="18" charset="0"/>
              </a:rPr>
              <a:t>O’zbekiston </a:t>
            </a:r>
            <a:r>
              <a:rPr lang="uz-Latn-UZ" sz="2400" b="1" dirty="0">
                <a:solidFill>
                  <a:schemeClr val="tx1"/>
                </a:solidFill>
                <a:latin typeface="Times New Roman" pitchFamily="18" charset="0"/>
                <a:cs typeface="Times New Roman" pitchFamily="18" charset="0"/>
              </a:rPr>
              <a:t>Respublikasi </a:t>
            </a:r>
            <a:r>
              <a:rPr lang="uz-Cyrl-UZ" sz="2400" b="1" dirty="0">
                <a:solidFill>
                  <a:schemeClr val="tx1"/>
                </a:solidFill>
                <a:latin typeface="Times New Roman" pitchFamily="18" charset="0"/>
                <a:cs typeface="Times New Roman" pitchFamily="18" charset="0"/>
              </a:rPr>
              <a:t>P</a:t>
            </a:r>
            <a:r>
              <a:rPr lang="uz-Latn-UZ" sz="2400" b="1" dirty="0">
                <a:solidFill>
                  <a:schemeClr val="tx1"/>
                </a:solidFill>
                <a:latin typeface="Times New Roman" pitchFamily="18" charset="0"/>
                <a:cs typeface="Times New Roman" pitchFamily="18" charset="0"/>
              </a:rPr>
              <a:t>rezidentining </a:t>
            </a:r>
            <a:r>
              <a:rPr lang="uz-Cyrl-UZ" sz="2400" b="1" dirty="0">
                <a:solidFill>
                  <a:schemeClr val="tx1"/>
                </a:solidFill>
                <a:latin typeface="Times New Roman" pitchFamily="18" charset="0"/>
                <a:cs typeface="Times New Roman" pitchFamily="18" charset="0"/>
              </a:rPr>
              <a:t>2</a:t>
            </a:r>
            <a:r>
              <a:rPr lang="uz-Latn-UZ" sz="2400" b="1" dirty="0">
                <a:solidFill>
                  <a:schemeClr val="tx1"/>
                </a:solidFill>
                <a:latin typeface="Times New Roman" pitchFamily="18" charset="0"/>
                <a:cs typeface="Times New Roman" pitchFamily="18" charset="0"/>
              </a:rPr>
              <a:t>2 oktyabr 2012 yildagi </a:t>
            </a:r>
            <a:r>
              <a:rPr lang="uz-Cyrl-UZ" sz="2400" b="1" dirty="0">
                <a:solidFill>
                  <a:schemeClr val="tx1"/>
                </a:solidFill>
                <a:latin typeface="Times New Roman" pitchFamily="18" charset="0"/>
                <a:cs typeface="Times New Roman" pitchFamily="18" charset="0"/>
              </a:rPr>
              <a:t>«</a:t>
            </a:r>
            <a:r>
              <a:rPr lang="uz-Latn-UZ" sz="2400" b="1" dirty="0">
                <a:solidFill>
                  <a:schemeClr val="tx1"/>
                </a:solidFill>
                <a:latin typeface="Times New Roman" pitchFamily="18" charset="0"/>
                <a:cs typeface="Times New Roman" pitchFamily="18" charset="0"/>
              </a:rPr>
              <a:t>O’zbekistonda fermerlik  faoliyatini tashkil qilishni yanada takomillashtirish va uni ri</a:t>
            </a:r>
            <a:r>
              <a:rPr lang="uz-Cyrl-UZ" sz="2400" b="1" dirty="0">
                <a:solidFill>
                  <a:schemeClr val="tx1"/>
                </a:solidFill>
                <a:latin typeface="Times New Roman" pitchFamily="18" charset="0"/>
                <a:cs typeface="Times New Roman" pitchFamily="18" charset="0"/>
              </a:rPr>
              <a:t>v</a:t>
            </a:r>
            <a:r>
              <a:rPr lang="uz-Latn-UZ" sz="2400" b="1" dirty="0">
                <a:solidFill>
                  <a:schemeClr val="tx1"/>
                </a:solidFill>
                <a:latin typeface="Times New Roman" pitchFamily="18" charset="0"/>
                <a:cs typeface="Times New Roman" pitchFamily="18" charset="0"/>
              </a:rPr>
              <a:t>ojlantirish chora- tadbirlari to’g’risida</a:t>
            </a:r>
            <a:r>
              <a:rPr lang="uz-Cyrl-UZ" sz="2400" b="1" dirty="0">
                <a:solidFill>
                  <a:schemeClr val="tx1"/>
                </a:solidFill>
                <a:latin typeface="Times New Roman" pitchFamily="18" charset="0"/>
                <a:cs typeface="Times New Roman" pitchFamily="18" charset="0"/>
              </a:rPr>
              <a:t>”gi F</a:t>
            </a:r>
            <a:r>
              <a:rPr lang="uz-Latn-UZ" sz="2400" b="1" dirty="0">
                <a:solidFill>
                  <a:schemeClr val="tx1"/>
                </a:solidFill>
                <a:latin typeface="Times New Roman" pitchFamily="18" charset="0"/>
                <a:cs typeface="Times New Roman" pitchFamily="18" charset="0"/>
              </a:rPr>
              <a:t>armonida  </a:t>
            </a:r>
            <a:r>
              <a:rPr lang="uz-Cyrl-UZ" sz="2400" b="1" dirty="0">
                <a:solidFill>
                  <a:schemeClr val="tx1"/>
                </a:solidFill>
                <a:latin typeface="Times New Roman" pitchFamily="18" charset="0"/>
                <a:cs typeface="Times New Roman" pitchFamily="18" charset="0"/>
              </a:rPr>
              <a:t>k</a:t>
            </a:r>
            <a:r>
              <a:rPr lang="uz-Latn-UZ" sz="2400" b="1" dirty="0">
                <a:solidFill>
                  <a:schemeClr val="tx1"/>
                </a:solidFill>
                <a:latin typeface="Times New Roman" pitchFamily="18" charset="0"/>
                <a:cs typeface="Times New Roman" pitchFamily="18" charset="0"/>
              </a:rPr>
              <a:t>o’p tarmoqli fermer xo’jaliklarini tashkil qilish va ularga yer</a:t>
            </a:r>
            <a:r>
              <a:rPr lang="uz-Cyrl-UZ" sz="2400" b="1" dirty="0">
                <a:solidFill>
                  <a:schemeClr val="tx1"/>
                </a:solidFill>
                <a:latin typeface="Times New Roman" pitchFamily="18" charset="0"/>
                <a:cs typeface="Times New Roman" pitchFamily="18" charset="0"/>
              </a:rPr>
              <a:t>-</a:t>
            </a:r>
            <a:r>
              <a:rPr lang="uz-Latn-UZ" sz="2400" b="1" dirty="0">
                <a:solidFill>
                  <a:schemeClr val="tx1"/>
                </a:solidFill>
                <a:latin typeface="Times New Roman" pitchFamily="18" charset="0"/>
                <a:cs typeface="Times New Roman" pitchFamily="18" charset="0"/>
              </a:rPr>
              <a:t>suv resurslaridan oqil</a:t>
            </a:r>
            <a:r>
              <a:rPr lang="uz-Cyrl-UZ" sz="2400" b="1" dirty="0">
                <a:solidFill>
                  <a:schemeClr val="tx1"/>
                </a:solidFill>
                <a:latin typeface="Times New Roman" pitchFamily="18" charset="0"/>
                <a:cs typeface="Times New Roman" pitchFamily="18" charset="0"/>
              </a:rPr>
              <a:t>o</a:t>
            </a:r>
            <a:r>
              <a:rPr lang="uz-Latn-UZ" sz="2400" b="1" dirty="0">
                <a:solidFill>
                  <a:schemeClr val="tx1"/>
                </a:solidFill>
                <a:latin typeface="Times New Roman" pitchFamily="18" charset="0"/>
                <a:cs typeface="Times New Roman" pitchFamily="18" charset="0"/>
              </a:rPr>
              <a:t>na foydalanish, yangi ishlab chiqarishlar va xizmat ko’rsatish so</a:t>
            </a:r>
            <a:r>
              <a:rPr lang="uz-Cyrl-UZ" sz="2400" b="1" dirty="0">
                <a:solidFill>
                  <a:schemeClr val="tx1"/>
                </a:solidFill>
                <a:latin typeface="Times New Roman" pitchFamily="18" charset="0"/>
                <a:cs typeface="Times New Roman" pitchFamily="18" charset="0"/>
              </a:rPr>
              <a:t>h</a:t>
            </a:r>
            <a:r>
              <a:rPr lang="uz-Latn-UZ" sz="2400" b="1" dirty="0">
                <a:solidFill>
                  <a:schemeClr val="tx1"/>
                </a:solidFill>
                <a:latin typeface="Times New Roman" pitchFamily="18" charset="0"/>
                <a:cs typeface="Times New Roman" pitchFamily="18" charset="0"/>
              </a:rPr>
              <a:t>alarini tashkil qilish hamda rivojlantirish va uzoq muddatli ijaraga berish tartibini aniqlash.</a:t>
            </a:r>
            <a:endParaRPr lang="ru-RU" sz="2400" b="1" dirty="0">
              <a:solidFill>
                <a:schemeClr val="tx1"/>
              </a:solidFill>
              <a:latin typeface="Times New Roman" pitchFamily="18" charset="0"/>
              <a:cs typeface="Times New Roman" pitchFamily="18" charset="0"/>
            </a:endParaRPr>
          </a:p>
          <a:p>
            <a:pPr algn="just"/>
            <a:r>
              <a:rPr lang="uz-Cyrl-UZ" sz="2400" b="1" dirty="0">
                <a:solidFill>
                  <a:schemeClr val="tx1"/>
                </a:solidFill>
                <a:latin typeface="Times New Roman" pitchFamily="18" charset="0"/>
                <a:cs typeface="Times New Roman" pitchFamily="18" charset="0"/>
              </a:rPr>
              <a:t> </a:t>
            </a:r>
            <a:endParaRPr lang="ru-RU" sz="24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6116272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251520" y="116632"/>
            <a:ext cx="843076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ctr"/>
            <a:r>
              <a:rPr lang="uz-Cyrl-UZ" sz="2800" b="1" dirty="0">
                <a:solidFill>
                  <a:srgbClr val="FFED01"/>
                </a:solidFill>
              </a:rPr>
              <a:t>KO’P TARMOQLI FERMER XO’JALIKLARI </a:t>
            </a:r>
            <a:r>
              <a:rPr lang="uz-Cyrl-UZ" sz="2800" b="1" dirty="0" smtClean="0">
                <a:solidFill>
                  <a:srgbClr val="FFED01"/>
                </a:solidFill>
              </a:rPr>
              <a:t>TUShUNChASI.</a:t>
            </a:r>
            <a:endParaRPr lang="ru-RU" sz="2800" dirty="0">
              <a:solidFill>
                <a:srgbClr val="FFED01"/>
              </a:solidFill>
            </a:endParaRPr>
          </a:p>
        </p:txBody>
      </p:sp>
      <p:sp>
        <p:nvSpPr>
          <p:cNvPr id="10243" name="Rectangle 2"/>
          <p:cNvSpPr>
            <a:spLocks noChangeArrowheads="1"/>
          </p:cNvSpPr>
          <p:nvPr/>
        </p:nvSpPr>
        <p:spPr bwMode="auto">
          <a:xfrm>
            <a:off x="0" y="1152469"/>
            <a:ext cx="9036496"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just"/>
            <a:r>
              <a:rPr lang="uz-Cyrl-UZ" sz="2700" dirty="0"/>
              <a:t>“</a:t>
            </a:r>
            <a:r>
              <a:rPr lang="uz-Cyrl-UZ" sz="2700" b="1" i="1" dirty="0"/>
              <a:t>Ko’p tarmoqli fermer xo’jaligi</a:t>
            </a:r>
            <a:r>
              <a:rPr lang="uz-Cyrl-UZ" sz="2700" dirty="0"/>
              <a:t>” – fermer xo’jaligi tashkil etilishi paytida yer uchastkalarini uzoq muddatli ijaraga olish  shartnomasida belgilangan asosiy ixtisoslashuv yo’nalishidan boshqa sohalarda ishlab chiqarishni tashkil etib mahsulot ishlab chiqarish yoki xizmat ko’rsatishni yo’lga qo’ygan fermer xo’jaliklari hisoblanadi</a:t>
            </a:r>
            <a:r>
              <a:rPr lang="uz-Cyrl-UZ" sz="2700" dirty="0" smtClean="0"/>
              <a:t>.</a:t>
            </a:r>
            <a:endParaRPr lang="en-US" sz="2700" dirty="0" smtClean="0"/>
          </a:p>
          <a:p>
            <a:pPr algn="just"/>
            <a:r>
              <a:rPr lang="en-US" sz="2700" dirty="0" smtClean="0"/>
              <a:t> </a:t>
            </a:r>
            <a:r>
              <a:rPr lang="en-US" sz="2700" dirty="0" err="1" smtClean="0">
                <a:solidFill>
                  <a:srgbClr val="FFFF00"/>
                </a:solidFill>
              </a:rPr>
              <a:t>O’zbekiston</a:t>
            </a:r>
            <a:r>
              <a:rPr lang="en-US" sz="2700" dirty="0" smtClean="0">
                <a:solidFill>
                  <a:srgbClr val="FFFF00"/>
                </a:solidFill>
              </a:rPr>
              <a:t> </a:t>
            </a:r>
            <a:r>
              <a:rPr lang="en-US" sz="2700" dirty="0" err="1" smtClean="0">
                <a:solidFill>
                  <a:srgbClr val="FFFF00"/>
                </a:solidFill>
              </a:rPr>
              <a:t>Respublikasi</a:t>
            </a:r>
            <a:r>
              <a:rPr lang="en-US" sz="2700" dirty="0" smtClean="0">
                <a:solidFill>
                  <a:srgbClr val="FFFF00"/>
                </a:solidFill>
              </a:rPr>
              <a:t> </a:t>
            </a:r>
            <a:r>
              <a:rPr lang="en-US" sz="2700" dirty="0" err="1" smtClean="0">
                <a:solidFill>
                  <a:srgbClr val="FFFF00"/>
                </a:solidFill>
              </a:rPr>
              <a:t>Prezidentinining</a:t>
            </a:r>
            <a:r>
              <a:rPr lang="en-US" sz="2700" dirty="0" smtClean="0">
                <a:solidFill>
                  <a:srgbClr val="FFFF00"/>
                </a:solidFill>
              </a:rPr>
              <a:t> </a:t>
            </a:r>
            <a:r>
              <a:rPr lang="en-US" sz="2700" dirty="0" err="1" smtClean="0">
                <a:solidFill>
                  <a:srgbClr val="FFFF00"/>
                </a:solidFill>
              </a:rPr>
              <a:t>Farmoni</a:t>
            </a:r>
            <a:r>
              <a:rPr lang="en-US" sz="2700" dirty="0" smtClean="0">
                <a:solidFill>
                  <a:srgbClr val="FFFF00"/>
                </a:solidFill>
              </a:rPr>
              <a:t> “</a:t>
            </a:r>
            <a:r>
              <a:rPr lang="en-US" sz="2700" dirty="0" err="1" smtClean="0">
                <a:solidFill>
                  <a:srgbClr val="FFFF00"/>
                </a:solidFill>
              </a:rPr>
              <a:t>O’zbekistonda</a:t>
            </a:r>
            <a:r>
              <a:rPr lang="en-US" sz="2700" dirty="0" smtClean="0">
                <a:solidFill>
                  <a:srgbClr val="FFFF00"/>
                </a:solidFill>
              </a:rPr>
              <a:t> </a:t>
            </a:r>
            <a:r>
              <a:rPr lang="en-US" sz="2700" dirty="0" err="1" smtClean="0">
                <a:solidFill>
                  <a:srgbClr val="FFFF00"/>
                </a:solidFill>
              </a:rPr>
              <a:t>fermerlik</a:t>
            </a:r>
            <a:r>
              <a:rPr lang="en-US" sz="2700" dirty="0" smtClean="0">
                <a:solidFill>
                  <a:srgbClr val="FFFF00"/>
                </a:solidFill>
              </a:rPr>
              <a:t> </a:t>
            </a:r>
            <a:r>
              <a:rPr lang="en-US" sz="2700" dirty="0" err="1" smtClean="0">
                <a:solidFill>
                  <a:srgbClr val="FFFF00"/>
                </a:solidFill>
              </a:rPr>
              <a:t>faoliyatini</a:t>
            </a:r>
            <a:r>
              <a:rPr lang="en-US" sz="2700" dirty="0" smtClean="0">
                <a:solidFill>
                  <a:srgbClr val="FFFF00"/>
                </a:solidFill>
              </a:rPr>
              <a:t> </a:t>
            </a:r>
            <a:r>
              <a:rPr lang="en-US" sz="2700" dirty="0" err="1" smtClean="0">
                <a:solidFill>
                  <a:srgbClr val="FFFF00"/>
                </a:solidFill>
              </a:rPr>
              <a:t>tashkil</a:t>
            </a:r>
            <a:r>
              <a:rPr lang="en-US" sz="2700" dirty="0" smtClean="0">
                <a:solidFill>
                  <a:srgbClr val="FFFF00"/>
                </a:solidFill>
              </a:rPr>
              <a:t> </a:t>
            </a:r>
            <a:r>
              <a:rPr lang="en-US" sz="2700" dirty="0" err="1" smtClean="0">
                <a:solidFill>
                  <a:srgbClr val="FFFF00"/>
                </a:solidFill>
              </a:rPr>
              <a:t>qilishni</a:t>
            </a:r>
            <a:r>
              <a:rPr lang="en-US" sz="2700" dirty="0" smtClean="0">
                <a:solidFill>
                  <a:srgbClr val="FFFF00"/>
                </a:solidFill>
              </a:rPr>
              <a:t> </a:t>
            </a:r>
            <a:r>
              <a:rPr lang="en-US" sz="2700" dirty="0" err="1" smtClean="0">
                <a:solidFill>
                  <a:srgbClr val="FFFF00"/>
                </a:solidFill>
              </a:rPr>
              <a:t>yanada</a:t>
            </a:r>
            <a:r>
              <a:rPr lang="en-US" sz="2700" dirty="0" smtClean="0">
                <a:solidFill>
                  <a:srgbClr val="FFFF00"/>
                </a:solidFill>
              </a:rPr>
              <a:t> </a:t>
            </a:r>
            <a:r>
              <a:rPr lang="en-US" sz="2700" dirty="0" err="1" smtClean="0">
                <a:solidFill>
                  <a:srgbClr val="FFFF00"/>
                </a:solidFill>
              </a:rPr>
              <a:t>takomillashtirish</a:t>
            </a:r>
            <a:r>
              <a:rPr lang="en-US" sz="2700" dirty="0" smtClean="0">
                <a:solidFill>
                  <a:srgbClr val="FFFF00"/>
                </a:solidFill>
              </a:rPr>
              <a:t> </a:t>
            </a:r>
            <a:r>
              <a:rPr lang="en-US" sz="2700" dirty="0" err="1" smtClean="0">
                <a:solidFill>
                  <a:srgbClr val="FFFF00"/>
                </a:solidFill>
              </a:rPr>
              <a:t>va</a:t>
            </a:r>
            <a:r>
              <a:rPr lang="en-US" sz="2700" dirty="0" smtClean="0">
                <a:solidFill>
                  <a:srgbClr val="FFFF00"/>
                </a:solidFill>
              </a:rPr>
              <a:t> </a:t>
            </a:r>
            <a:r>
              <a:rPr lang="en-US" sz="2700" dirty="0" err="1" smtClean="0">
                <a:solidFill>
                  <a:srgbClr val="FFFF00"/>
                </a:solidFill>
              </a:rPr>
              <a:t>uni</a:t>
            </a:r>
            <a:r>
              <a:rPr lang="en-US" sz="2700" dirty="0" smtClean="0">
                <a:solidFill>
                  <a:srgbClr val="FFFF00"/>
                </a:solidFill>
              </a:rPr>
              <a:t> </a:t>
            </a:r>
            <a:r>
              <a:rPr lang="en-US" sz="2700" dirty="0" err="1" smtClean="0">
                <a:solidFill>
                  <a:srgbClr val="FFFF00"/>
                </a:solidFill>
              </a:rPr>
              <a:t>rivojlantirish</a:t>
            </a:r>
            <a:r>
              <a:rPr lang="en-US" sz="2700" dirty="0" smtClean="0">
                <a:solidFill>
                  <a:srgbClr val="FFFF00"/>
                </a:solidFill>
              </a:rPr>
              <a:t> </a:t>
            </a:r>
            <a:r>
              <a:rPr lang="en-US" sz="2700" dirty="0" err="1" smtClean="0">
                <a:solidFill>
                  <a:srgbClr val="FFFF00"/>
                </a:solidFill>
              </a:rPr>
              <a:t>chora-tadbirlari</a:t>
            </a:r>
            <a:r>
              <a:rPr lang="en-US" sz="2700" dirty="0" smtClean="0">
                <a:solidFill>
                  <a:srgbClr val="FFFF00"/>
                </a:solidFill>
              </a:rPr>
              <a:t> </a:t>
            </a:r>
            <a:r>
              <a:rPr lang="en-US" sz="2700" dirty="0" err="1" smtClean="0">
                <a:solidFill>
                  <a:srgbClr val="FFFF00"/>
                </a:solidFill>
              </a:rPr>
              <a:t>to’g’risida</a:t>
            </a:r>
            <a:r>
              <a:rPr lang="en-US" sz="2700" dirty="0" smtClean="0">
                <a:solidFill>
                  <a:srgbClr val="FFFF00"/>
                </a:solidFill>
              </a:rPr>
              <a:t>” 2012 </a:t>
            </a:r>
            <a:r>
              <a:rPr lang="en-US" sz="2700" dirty="0" err="1" smtClean="0">
                <a:solidFill>
                  <a:srgbClr val="FFFF00"/>
                </a:solidFill>
              </a:rPr>
              <a:t>yil</a:t>
            </a:r>
            <a:r>
              <a:rPr lang="en-US" sz="2700" dirty="0" smtClean="0">
                <a:solidFill>
                  <a:srgbClr val="FFFF00"/>
                </a:solidFill>
              </a:rPr>
              <a:t> 22 </a:t>
            </a:r>
            <a:r>
              <a:rPr lang="en-US" sz="2700" dirty="0" err="1" smtClean="0">
                <a:solidFill>
                  <a:srgbClr val="FFFF00"/>
                </a:solidFill>
              </a:rPr>
              <a:t>oktayabr</a:t>
            </a:r>
            <a:r>
              <a:rPr lang="en-US" sz="2700" dirty="0" smtClean="0">
                <a:solidFill>
                  <a:srgbClr val="FFFF00"/>
                </a:solidFill>
              </a:rPr>
              <a:t> PF-4478</a:t>
            </a:r>
            <a:endParaRPr lang="ru-RU" sz="2700" dirty="0">
              <a:solidFill>
                <a:srgbClr val="FFFF00"/>
              </a:solidFill>
            </a:endParaRPr>
          </a:p>
        </p:txBody>
      </p:sp>
    </p:spTree>
    <p:extLst>
      <p:ext uri="{BB962C8B-B14F-4D97-AF65-F5344CB8AC3E}">
        <p14:creationId xmlns:p14="http://schemas.microsoft.com/office/powerpoint/2010/main" val="511592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32656"/>
            <a:ext cx="7344816" cy="1077218"/>
          </a:xfrm>
          <a:prstGeom prst="rect">
            <a:avLst/>
          </a:prstGeom>
        </p:spPr>
        <p:txBody>
          <a:bodyPr wrap="square">
            <a:spAutoFit/>
          </a:bodyPr>
          <a:lstStyle/>
          <a:p>
            <a:pPr algn="ctr"/>
            <a:r>
              <a:rPr lang="uz-Cyrl-UZ" sz="3200" b="1" dirty="0">
                <a:solidFill>
                  <a:srgbClr val="FFC000"/>
                </a:solidFill>
              </a:rPr>
              <a:t>KO’P TARMOQLI FERMER XO’JALIKLARI </a:t>
            </a:r>
            <a:r>
              <a:rPr lang="uz-Cyrl-UZ" sz="3200" b="1" dirty="0" smtClean="0">
                <a:solidFill>
                  <a:srgbClr val="FFC000"/>
                </a:solidFill>
              </a:rPr>
              <a:t>XUSUSIY</a:t>
            </a:r>
            <a:r>
              <a:rPr lang="en-US" sz="3200" b="1" dirty="0" smtClean="0">
                <a:solidFill>
                  <a:srgbClr val="FFC000"/>
                </a:solidFill>
              </a:rPr>
              <a:t>A</a:t>
            </a:r>
            <a:r>
              <a:rPr lang="uz-Cyrl-UZ" sz="3200" b="1" dirty="0" smtClean="0">
                <a:solidFill>
                  <a:srgbClr val="FFC000"/>
                </a:solidFill>
              </a:rPr>
              <a:t>TLARI</a:t>
            </a:r>
            <a:r>
              <a:rPr lang="uz-Cyrl-UZ" sz="3200" b="1" dirty="0">
                <a:solidFill>
                  <a:srgbClr val="FFC000"/>
                </a:solidFill>
              </a:rPr>
              <a:t>.</a:t>
            </a:r>
            <a:endParaRPr lang="ru-RU" sz="3200" dirty="0">
              <a:solidFill>
                <a:srgbClr val="FFC000"/>
              </a:solidFill>
            </a:endParaRPr>
          </a:p>
        </p:txBody>
      </p:sp>
      <p:sp>
        <p:nvSpPr>
          <p:cNvPr id="4" name="Прямоугольник 3"/>
          <p:cNvSpPr/>
          <p:nvPr/>
        </p:nvSpPr>
        <p:spPr>
          <a:xfrm>
            <a:off x="611560" y="1720840"/>
            <a:ext cx="7920880" cy="5139869"/>
          </a:xfrm>
          <a:prstGeom prst="rect">
            <a:avLst/>
          </a:prstGeom>
        </p:spPr>
        <p:txBody>
          <a:bodyPr wrap="square">
            <a:spAutoFit/>
          </a:bodyPr>
          <a:lstStyle/>
          <a:p>
            <a:r>
              <a:rPr lang="ru-RU" sz="2400" dirty="0"/>
              <a:t> </a:t>
            </a:r>
          </a:p>
          <a:p>
            <a:pPr marL="342900" lvl="0" indent="-342900" algn="just">
              <a:buFont typeface="Arial" pitchFamily="34" charset="0"/>
              <a:buChar char="•"/>
            </a:pPr>
            <a:r>
              <a:rPr lang="uz-Cyrl-UZ" sz="2800" dirty="0" smtClean="0">
                <a:latin typeface="Times New Roman" pitchFamily="18" charset="0"/>
                <a:cs typeface="Times New Roman" pitchFamily="18" charset="0"/>
              </a:rPr>
              <a:t>Ko’p </a:t>
            </a:r>
            <a:r>
              <a:rPr lang="uz-Cyrl-UZ" sz="2800" dirty="0">
                <a:latin typeface="Times New Roman" pitchFamily="18" charset="0"/>
                <a:cs typeface="Times New Roman" pitchFamily="18" charset="0"/>
              </a:rPr>
              <a:t>tarmoqli fermer xo’jaliklarida:</a:t>
            </a:r>
            <a:endParaRPr lang="ru-RU" sz="2800" dirty="0">
              <a:latin typeface="Times New Roman" pitchFamily="18" charset="0"/>
              <a:cs typeface="Times New Roman" pitchFamily="18" charset="0"/>
            </a:endParaRPr>
          </a:p>
          <a:p>
            <a:pPr marL="342900" lvl="0" indent="-342900" algn="just">
              <a:buFont typeface="Arial" pitchFamily="34" charset="0"/>
              <a:buChar char="•"/>
            </a:pPr>
            <a:r>
              <a:rPr lang="ru-RU"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ishlab chiqarishning qo’shimcha tarmog’i </a:t>
            </a:r>
            <a:r>
              <a:rPr lang="uz-Cyrl-UZ" sz="2800" b="1" dirty="0">
                <a:latin typeface="Times New Roman" pitchFamily="18" charset="0"/>
                <a:cs typeface="Times New Roman" pitchFamily="18" charset="0"/>
              </a:rPr>
              <a:t>asosiy tarmoq bilan bog’liq holda yoki asosiy tarmoq bilan bog’liq bo’lmagan</a:t>
            </a:r>
            <a:r>
              <a:rPr lang="uz-Cyrl-UZ" sz="2800" dirty="0">
                <a:latin typeface="Times New Roman" pitchFamily="18" charset="0"/>
                <a:cs typeface="Times New Roman" pitchFamily="18" charset="0"/>
              </a:rPr>
              <a:t> sohalarda tashkil etilishi mumkin;</a:t>
            </a:r>
            <a:endParaRPr lang="ru-RU" sz="2800" dirty="0">
              <a:latin typeface="Times New Roman" pitchFamily="18" charset="0"/>
              <a:cs typeface="Times New Roman" pitchFamily="18" charset="0"/>
            </a:endParaRPr>
          </a:p>
          <a:p>
            <a:pPr marL="342900" lvl="0" indent="-342900" algn="just">
              <a:buFont typeface="Arial" pitchFamily="34" charset="0"/>
              <a:buChar char="•"/>
            </a:pPr>
            <a:r>
              <a:rPr lang="uz-Cyrl-UZ" sz="2800" dirty="0">
                <a:latin typeface="Times New Roman" pitchFamily="18" charset="0"/>
                <a:cs typeface="Times New Roman" pitchFamily="18" charset="0"/>
              </a:rPr>
              <a:t>Qo’shimcha tarmoqni fermer xo’jaligi o’zi alohida yoki boshqa fermerlar bilan tashkil etishi mumkin(kooperasiya);</a:t>
            </a:r>
            <a:endParaRPr lang="ru-RU" sz="2800" dirty="0">
              <a:latin typeface="Times New Roman" pitchFamily="18" charset="0"/>
              <a:cs typeface="Times New Roman" pitchFamily="18" charset="0"/>
            </a:endParaRPr>
          </a:p>
          <a:p>
            <a:pPr marL="342900" lvl="0" indent="-342900" algn="just">
              <a:buFont typeface="Arial" pitchFamily="34" charset="0"/>
              <a:buChar char="•"/>
            </a:pPr>
            <a:r>
              <a:rPr lang="uz-Cyrl-UZ" sz="2800" dirty="0">
                <a:latin typeface="Times New Roman" pitchFamily="18" charset="0"/>
                <a:cs typeface="Times New Roman" pitchFamily="18" charset="0"/>
              </a:rPr>
              <a:t>Qo’shimcha tarmoq alohida yuridik shaxs sifatida tashkil etilishi mumkin.</a:t>
            </a:r>
            <a:endParaRPr lang="ru-RU" sz="2800" dirty="0">
              <a:latin typeface="Times New Roman" pitchFamily="18" charset="0"/>
              <a:cs typeface="Times New Roman" pitchFamily="18" charset="0"/>
            </a:endParaRPr>
          </a:p>
          <a:p>
            <a:r>
              <a:rPr lang="ru-RU" sz="2400" dirty="0"/>
              <a:t> </a:t>
            </a:r>
          </a:p>
        </p:txBody>
      </p:sp>
    </p:spTree>
    <p:extLst>
      <p:ext uri="{BB962C8B-B14F-4D97-AF65-F5344CB8AC3E}">
        <p14:creationId xmlns:p14="http://schemas.microsoft.com/office/powerpoint/2010/main" val="40748282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3407" y="224146"/>
            <a:ext cx="7632848" cy="1200329"/>
          </a:xfrm>
          <a:prstGeom prst="rect">
            <a:avLst/>
          </a:prstGeom>
        </p:spPr>
        <p:txBody>
          <a:bodyPr wrap="square">
            <a:spAutoFit/>
          </a:bodyPr>
          <a:lstStyle/>
          <a:p>
            <a:pPr algn="ctr"/>
            <a:r>
              <a:rPr lang="uz-Cyrl-UZ" sz="2400" b="1" dirty="0">
                <a:solidFill>
                  <a:srgbClr val="FFC000"/>
                </a:solidFill>
              </a:rPr>
              <a:t>Qo’shimcha tarmoqni asosiy tarmoq bilan bog’liq bo’lmagan sohalarda tashkil etish yo’nalshlari</a:t>
            </a:r>
            <a:endParaRPr lang="ru-RU" sz="2400" dirty="0">
              <a:solidFill>
                <a:srgbClr val="FFC000"/>
              </a:solidFill>
            </a:endParaRPr>
          </a:p>
          <a:p>
            <a:pPr algn="ctr"/>
            <a:r>
              <a:rPr lang="ru-RU" sz="2400" dirty="0">
                <a:solidFill>
                  <a:srgbClr val="FFC000"/>
                </a:solidFill>
              </a:rPr>
              <a:t> </a:t>
            </a:r>
          </a:p>
        </p:txBody>
      </p:sp>
      <p:sp>
        <p:nvSpPr>
          <p:cNvPr id="20" name="Прямоугольник 19"/>
          <p:cNvSpPr/>
          <p:nvPr/>
        </p:nvSpPr>
        <p:spPr>
          <a:xfrm>
            <a:off x="107504" y="1124744"/>
            <a:ext cx="2736304" cy="41764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ru-RU" sz="1600" b="1" dirty="0" err="1"/>
              <a:t>Madaniy-maishiy</a:t>
            </a:r>
            <a:r>
              <a:rPr lang="ru-RU" sz="1600" b="1" dirty="0"/>
              <a:t> </a:t>
            </a:r>
            <a:r>
              <a:rPr lang="ru-RU" sz="1600" b="1" dirty="0" err="1"/>
              <a:t>xizmat</a:t>
            </a:r>
            <a:r>
              <a:rPr lang="ru-RU" sz="1600" b="1" dirty="0"/>
              <a:t> k</a:t>
            </a:r>
            <a:r>
              <a:rPr lang="uz-Cyrl-UZ" sz="1600" b="1" dirty="0"/>
              <a:t>o’</a:t>
            </a:r>
            <a:r>
              <a:rPr lang="ru-RU" sz="1600" b="1" dirty="0" err="1"/>
              <a:t>rsatish</a:t>
            </a:r>
            <a:r>
              <a:rPr lang="uz-Cyrl-UZ" sz="1600" b="1" dirty="0" smtClean="0"/>
              <a:t>:</a:t>
            </a:r>
            <a:endParaRPr lang="en-US" sz="1600" b="1" dirty="0"/>
          </a:p>
          <a:p>
            <a:pPr marL="285750" indent="-285750">
              <a:buFont typeface="Arial" pitchFamily="34" charset="0"/>
              <a:buChar char="―"/>
            </a:pPr>
            <a:r>
              <a:rPr lang="uz-Cyrl-UZ" sz="1600" b="1" dirty="0" smtClean="0"/>
              <a:t>suratxonalar;</a:t>
            </a:r>
            <a:endParaRPr lang="en-US" sz="1600" b="1" dirty="0"/>
          </a:p>
          <a:p>
            <a:pPr marL="285750" indent="-285750">
              <a:buFont typeface="Arial" pitchFamily="34" charset="0"/>
              <a:buChar char="―"/>
            </a:pPr>
            <a:r>
              <a:rPr lang="uz-Cyrl-UZ" sz="1600" b="1" dirty="0" smtClean="0"/>
              <a:t>cho’milish havzalari;</a:t>
            </a:r>
            <a:endParaRPr lang="en-US" sz="1600" b="1" dirty="0"/>
          </a:p>
          <a:p>
            <a:pPr marL="285750" indent="-285750">
              <a:buFont typeface="Arial" pitchFamily="34" charset="0"/>
              <a:buChar char="―"/>
            </a:pPr>
            <a:r>
              <a:rPr lang="uz-Cyrl-UZ" sz="1600" b="1" dirty="0" smtClean="0"/>
              <a:t>go’zallik saloni;</a:t>
            </a:r>
            <a:endParaRPr lang="en-US" sz="1600" b="1" dirty="0"/>
          </a:p>
          <a:p>
            <a:pPr marL="285750" indent="-285750">
              <a:buFont typeface="Arial" pitchFamily="34" charset="0"/>
              <a:buChar char="―"/>
            </a:pPr>
            <a:r>
              <a:rPr lang="uz-Cyrl-UZ" sz="1600" b="1" dirty="0" smtClean="0"/>
              <a:t>dam </a:t>
            </a:r>
            <a:r>
              <a:rPr lang="uz-Cyrl-UZ" sz="1600" b="1" dirty="0"/>
              <a:t>olish </a:t>
            </a:r>
            <a:r>
              <a:rPr lang="ru-RU" sz="1600" b="1" dirty="0" err="1" smtClean="0"/>
              <a:t>uylari</a:t>
            </a:r>
            <a:r>
              <a:rPr lang="ru-RU" sz="1600" b="1" dirty="0" smtClean="0"/>
              <a:t>;</a:t>
            </a:r>
            <a:endParaRPr lang="en-US" sz="1600" b="1" dirty="0"/>
          </a:p>
          <a:p>
            <a:pPr marL="285750" indent="-285750">
              <a:buFont typeface="Arial" pitchFamily="34" charset="0"/>
              <a:buChar char="―"/>
            </a:pPr>
            <a:r>
              <a:rPr lang="ru-RU" sz="1600" b="1" dirty="0" err="1" smtClean="0"/>
              <a:t>marosimlar</a:t>
            </a:r>
            <a:r>
              <a:rPr lang="ru-RU" sz="1600" b="1" dirty="0" smtClean="0"/>
              <a:t> </a:t>
            </a:r>
            <a:r>
              <a:rPr lang="uz-Cyrl-UZ" sz="1600" b="1" dirty="0"/>
              <a:t>uyi</a:t>
            </a:r>
            <a:r>
              <a:rPr lang="ru-RU" sz="1600" b="1" dirty="0" smtClean="0"/>
              <a:t>;</a:t>
            </a:r>
            <a:endParaRPr lang="en-US" sz="1600" b="1" dirty="0"/>
          </a:p>
          <a:p>
            <a:pPr marL="285750" indent="-285750">
              <a:buFont typeface="Arial" pitchFamily="34" charset="0"/>
              <a:buChar char="―"/>
            </a:pPr>
            <a:r>
              <a:rPr lang="ru-RU" sz="1600" b="1" dirty="0" err="1" smtClean="0"/>
              <a:t>umumov</a:t>
            </a:r>
            <a:r>
              <a:rPr lang="uz-Cyrl-UZ" sz="1600" b="1" dirty="0"/>
              <a:t>q</a:t>
            </a:r>
            <a:r>
              <a:rPr lang="ru-RU" sz="1600" b="1" dirty="0" err="1"/>
              <a:t>atlanish</a:t>
            </a:r>
            <a:r>
              <a:rPr lang="ru-RU" sz="1600" b="1" dirty="0"/>
              <a:t> </a:t>
            </a:r>
            <a:r>
              <a:rPr lang="uz-Cyrl-UZ" sz="1600" b="1" dirty="0"/>
              <a:t>shoxobchalari</a:t>
            </a:r>
            <a:r>
              <a:rPr lang="ru-RU" sz="1600" b="1" dirty="0" smtClean="0"/>
              <a:t>;</a:t>
            </a:r>
            <a:endParaRPr lang="en-US" sz="1600" b="1" dirty="0"/>
          </a:p>
          <a:p>
            <a:pPr marL="285750" indent="-285750">
              <a:buFont typeface="Arial" pitchFamily="34" charset="0"/>
              <a:buChar char="―"/>
            </a:pPr>
            <a:r>
              <a:rPr lang="ru-RU" sz="1600" b="1" dirty="0" err="1" smtClean="0"/>
              <a:t>xal</a:t>
            </a:r>
            <a:r>
              <a:rPr lang="uz-Cyrl-UZ" sz="1600" b="1" dirty="0"/>
              <a:t>q h</a:t>
            </a:r>
            <a:r>
              <a:rPr lang="ru-RU" sz="1600" b="1" dirty="0" err="1" smtClean="0"/>
              <a:t>unarmandchiligi</a:t>
            </a:r>
            <a:r>
              <a:rPr lang="ru-RU" sz="1600" b="1" dirty="0" smtClean="0"/>
              <a:t>;</a:t>
            </a:r>
            <a:endParaRPr lang="en-US" sz="1600" b="1" dirty="0"/>
          </a:p>
          <a:p>
            <a:pPr marL="285750" indent="-285750">
              <a:buFont typeface="Arial" pitchFamily="34" charset="0"/>
              <a:buChar char="―"/>
            </a:pPr>
            <a:r>
              <a:rPr lang="uz-Cyrl-UZ" sz="1600" b="1" dirty="0" smtClean="0"/>
              <a:t>eko</a:t>
            </a:r>
            <a:r>
              <a:rPr lang="ru-RU" sz="1600" b="1" dirty="0" err="1" smtClean="0"/>
              <a:t>turizm</a:t>
            </a:r>
            <a:r>
              <a:rPr lang="ru-RU" sz="1600" b="1" dirty="0" smtClean="0"/>
              <a:t>;</a:t>
            </a:r>
            <a:endParaRPr lang="en-US" sz="1600" b="1" dirty="0"/>
          </a:p>
          <a:p>
            <a:pPr marL="285750" indent="-285750">
              <a:buFont typeface="Arial" pitchFamily="34" charset="0"/>
              <a:buChar char="―"/>
            </a:pPr>
            <a:r>
              <a:rPr lang="en-US" sz="1600" b="1" dirty="0" err="1" smtClean="0"/>
              <a:t>turli</a:t>
            </a:r>
            <a:r>
              <a:rPr lang="en-US" sz="1600" b="1" dirty="0" smtClean="0"/>
              <a:t> </a:t>
            </a:r>
            <a:r>
              <a:rPr lang="en-US" sz="1600" b="1" dirty="0" err="1"/>
              <a:t>xildagi</a:t>
            </a:r>
            <a:r>
              <a:rPr lang="en-US" sz="1600" b="1" dirty="0"/>
              <a:t> t</a:t>
            </a:r>
            <a:r>
              <a:rPr lang="uz-Cyrl-UZ" sz="1600" b="1" dirty="0"/>
              <a:t>o’</a:t>
            </a:r>
            <a:r>
              <a:rPr lang="en-US" sz="1600" b="1" dirty="0" err="1"/>
              <a:t>garaklar</a:t>
            </a:r>
            <a:r>
              <a:rPr lang="en-US" sz="1600" b="1" dirty="0"/>
              <a:t>   </a:t>
            </a:r>
            <a:r>
              <a:rPr lang="en-US" sz="1600" b="1" dirty="0" err="1"/>
              <a:t>va</a:t>
            </a:r>
            <a:r>
              <a:rPr lang="en-US" sz="1600" b="1" dirty="0"/>
              <a:t> bosh</a:t>
            </a:r>
            <a:r>
              <a:rPr lang="uz-Cyrl-UZ" sz="1600" b="1" dirty="0"/>
              <a:t>q</a:t>
            </a:r>
            <a:r>
              <a:rPr lang="en-US" sz="1600" b="1" dirty="0"/>
              <a:t>a </a:t>
            </a:r>
            <a:r>
              <a:rPr lang="en-US" sz="1600" b="1" dirty="0" err="1"/>
              <a:t>xizmat</a:t>
            </a:r>
            <a:r>
              <a:rPr lang="en-US" sz="1600" b="1" dirty="0"/>
              <a:t> </a:t>
            </a:r>
            <a:r>
              <a:rPr lang="en-US" sz="1600" b="1" dirty="0" err="1"/>
              <a:t>turlari</a:t>
            </a:r>
            <a:r>
              <a:rPr lang="en-US" sz="1600" b="1" dirty="0" smtClean="0"/>
              <a:t>.</a:t>
            </a:r>
            <a:endParaRPr lang="ru-RU" sz="2400" b="1" dirty="0"/>
          </a:p>
        </p:txBody>
      </p:sp>
      <p:sp>
        <p:nvSpPr>
          <p:cNvPr id="21" name="Прямоугольник 20"/>
          <p:cNvSpPr/>
          <p:nvPr/>
        </p:nvSpPr>
        <p:spPr>
          <a:xfrm>
            <a:off x="3131840" y="1268761"/>
            <a:ext cx="2880320" cy="85571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err="1"/>
              <a:t>Tijorat</a:t>
            </a:r>
            <a:r>
              <a:rPr lang="ru-RU" b="1" dirty="0"/>
              <a:t>, </a:t>
            </a:r>
            <a:r>
              <a:rPr lang="ru-RU" b="1" dirty="0" err="1"/>
              <a:t>savdo-soti</a:t>
            </a:r>
            <a:r>
              <a:rPr lang="uz-Cyrl-UZ" b="1" dirty="0"/>
              <a:t>q </a:t>
            </a:r>
            <a:endParaRPr lang="ru-RU" dirty="0"/>
          </a:p>
        </p:txBody>
      </p:sp>
      <p:sp>
        <p:nvSpPr>
          <p:cNvPr id="22" name="Прямоугольник 21"/>
          <p:cNvSpPr/>
          <p:nvPr/>
        </p:nvSpPr>
        <p:spPr>
          <a:xfrm>
            <a:off x="6197310" y="1268761"/>
            <a:ext cx="2537138" cy="85571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b="1" dirty="0"/>
              <a:t>Kasana</a:t>
            </a:r>
            <a:r>
              <a:rPr lang="ru-RU" b="1" dirty="0" err="1" smtClean="0"/>
              <a:t>chilik</a:t>
            </a:r>
            <a:endParaRPr lang="ru-RU" dirty="0"/>
          </a:p>
        </p:txBody>
      </p:sp>
      <p:sp>
        <p:nvSpPr>
          <p:cNvPr id="23" name="Прямоугольник 22"/>
          <p:cNvSpPr/>
          <p:nvPr/>
        </p:nvSpPr>
        <p:spPr>
          <a:xfrm>
            <a:off x="6211820" y="2294751"/>
            <a:ext cx="2752668" cy="4302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ru-RU" sz="1300" b="1" dirty="0" err="1"/>
              <a:t>Xizmat</a:t>
            </a:r>
            <a:r>
              <a:rPr lang="ru-RU" sz="1300" b="1" dirty="0"/>
              <a:t> </a:t>
            </a:r>
            <a:r>
              <a:rPr lang="ru-RU" sz="1300" b="1" dirty="0" err="1" smtClean="0"/>
              <a:t>ko’rsatish</a:t>
            </a:r>
            <a:r>
              <a:rPr lang="ru-RU" sz="1300" b="1" dirty="0" smtClean="0"/>
              <a:t>:</a:t>
            </a:r>
            <a:endParaRPr lang="en-US" sz="1300" b="1" dirty="0"/>
          </a:p>
          <a:p>
            <a:pPr marL="285750" indent="-285750">
              <a:buFont typeface="Arial" pitchFamily="34" charset="0"/>
              <a:buChar char="―"/>
            </a:pPr>
            <a:r>
              <a:rPr lang="ru-RU" sz="1300" b="1" dirty="0" err="1" smtClean="0"/>
              <a:t>avtomobillarga</a:t>
            </a:r>
            <a:r>
              <a:rPr lang="ru-RU" sz="1300" b="1" dirty="0" smtClean="0"/>
              <a:t> </a:t>
            </a:r>
            <a:r>
              <a:rPr lang="ru-RU" sz="1300" b="1" dirty="0" err="1"/>
              <a:t>texnik</a:t>
            </a:r>
            <a:r>
              <a:rPr lang="ru-RU" sz="1300" b="1" dirty="0"/>
              <a:t> </a:t>
            </a:r>
            <a:r>
              <a:rPr lang="ru-RU" sz="1300" b="1" dirty="0" err="1"/>
              <a:t>yordam</a:t>
            </a:r>
            <a:r>
              <a:rPr lang="ru-RU" sz="1300" b="1" dirty="0"/>
              <a:t> </a:t>
            </a:r>
            <a:r>
              <a:rPr lang="ru-RU" sz="1300" b="1" dirty="0" err="1" smtClean="0"/>
              <a:t>ko’rsatish</a:t>
            </a:r>
            <a:r>
              <a:rPr lang="ru-RU" sz="1300" b="1" dirty="0" smtClean="0"/>
              <a:t>;</a:t>
            </a:r>
            <a:endParaRPr lang="en-US" sz="1300" b="1" dirty="0" smtClean="0"/>
          </a:p>
          <a:p>
            <a:pPr marL="285750" indent="-285750">
              <a:buFont typeface="Arial" pitchFamily="34" charset="0"/>
              <a:buChar char="―"/>
            </a:pPr>
            <a:r>
              <a:rPr lang="ru-RU" sz="1300" b="1" dirty="0" err="1" smtClean="0"/>
              <a:t>poyabzal</a:t>
            </a:r>
            <a:r>
              <a:rPr lang="ru-RU" sz="1300" b="1" dirty="0" smtClean="0"/>
              <a:t> </a:t>
            </a:r>
            <a:r>
              <a:rPr lang="ru-RU" sz="1300" b="1" dirty="0" err="1"/>
              <a:t>ta’mirlash</a:t>
            </a:r>
            <a:r>
              <a:rPr lang="ru-RU" sz="1300" b="1" dirty="0"/>
              <a:t> </a:t>
            </a:r>
            <a:r>
              <a:rPr lang="ru-RU" sz="1300" b="1" dirty="0" err="1"/>
              <a:t>va</a:t>
            </a:r>
            <a:r>
              <a:rPr lang="ru-RU" sz="1300" b="1" dirty="0"/>
              <a:t> </a:t>
            </a:r>
            <a:r>
              <a:rPr lang="ru-RU" sz="1300" b="1" dirty="0" err="1" smtClean="0"/>
              <a:t>tikish</a:t>
            </a:r>
            <a:r>
              <a:rPr lang="ru-RU" sz="1300" b="1" dirty="0" smtClean="0"/>
              <a:t>;</a:t>
            </a:r>
            <a:endParaRPr lang="en-US" sz="1300" b="1" dirty="0" smtClean="0"/>
          </a:p>
          <a:p>
            <a:pPr marL="285750" indent="-285750">
              <a:buFont typeface="Arial" pitchFamily="34" charset="0"/>
              <a:buChar char="―"/>
            </a:pPr>
            <a:r>
              <a:rPr lang="en-US" sz="1300" b="1" dirty="0" err="1" smtClean="0"/>
              <a:t>yog’ochni</a:t>
            </a:r>
            <a:r>
              <a:rPr lang="en-US" sz="1300" b="1" dirty="0" smtClean="0"/>
              <a:t> </a:t>
            </a:r>
            <a:r>
              <a:rPr lang="en-US" sz="1300" b="1" dirty="0" err="1"/>
              <a:t>qayta</a:t>
            </a:r>
            <a:r>
              <a:rPr lang="en-US" sz="1300" b="1" dirty="0"/>
              <a:t> </a:t>
            </a:r>
            <a:r>
              <a:rPr lang="en-US" sz="1300" b="1" dirty="0" err="1"/>
              <a:t>ishlash</a:t>
            </a:r>
            <a:r>
              <a:rPr lang="en-US" sz="1300" b="1" dirty="0"/>
              <a:t> </a:t>
            </a:r>
            <a:r>
              <a:rPr lang="en-US" sz="1300" b="1" dirty="0" err="1"/>
              <a:t>va</a:t>
            </a:r>
            <a:r>
              <a:rPr lang="en-US" sz="1300" b="1" dirty="0"/>
              <a:t> </a:t>
            </a:r>
            <a:r>
              <a:rPr lang="en-US" sz="1300" b="1" dirty="0" err="1" smtClean="0"/>
              <a:t>quritish</a:t>
            </a:r>
            <a:r>
              <a:rPr lang="en-US" sz="1300" b="1" dirty="0" smtClean="0"/>
              <a:t>;</a:t>
            </a:r>
            <a:endParaRPr lang="en-US" sz="1300" b="1" dirty="0"/>
          </a:p>
          <a:p>
            <a:pPr marL="285750" indent="-285750">
              <a:buFont typeface="Arial" pitchFamily="34" charset="0"/>
              <a:buChar char="―"/>
            </a:pPr>
            <a:r>
              <a:rPr lang="ru-RU" sz="1300" b="1" dirty="0" err="1" smtClean="0"/>
              <a:t>qurilish</a:t>
            </a:r>
            <a:r>
              <a:rPr lang="ru-RU" sz="1300" b="1" dirty="0" smtClean="0"/>
              <a:t> </a:t>
            </a:r>
            <a:r>
              <a:rPr lang="ru-RU" sz="1300" b="1" dirty="0" err="1"/>
              <a:t>materiallari</a:t>
            </a:r>
            <a:r>
              <a:rPr lang="ru-RU" sz="1300" b="1" dirty="0"/>
              <a:t> </a:t>
            </a:r>
            <a:r>
              <a:rPr lang="ru-RU" sz="1300" b="1" dirty="0" err="1"/>
              <a:t>ishlab</a:t>
            </a:r>
            <a:r>
              <a:rPr lang="ru-RU" sz="1300" b="1" dirty="0"/>
              <a:t> </a:t>
            </a:r>
            <a:r>
              <a:rPr lang="ru-RU" sz="1300" b="1" dirty="0" err="1" smtClean="0"/>
              <a:t>chiqarish</a:t>
            </a:r>
            <a:r>
              <a:rPr lang="ru-RU" sz="1300" b="1" dirty="0" smtClean="0"/>
              <a:t>;</a:t>
            </a:r>
            <a:endParaRPr lang="en-US" sz="1300" b="1" dirty="0" smtClean="0"/>
          </a:p>
          <a:p>
            <a:pPr marL="285750" indent="-285750">
              <a:buFont typeface="Arial" pitchFamily="34" charset="0"/>
              <a:buChar char="―"/>
            </a:pPr>
            <a:r>
              <a:rPr lang="ru-RU" sz="1300" b="1" dirty="0" err="1" smtClean="0"/>
              <a:t>mebel</a:t>
            </a:r>
            <a:r>
              <a:rPr lang="ru-RU" sz="1300" b="1" dirty="0" smtClean="0"/>
              <a:t> </a:t>
            </a:r>
            <a:r>
              <a:rPr lang="ru-RU" sz="1300" b="1" dirty="0" err="1"/>
              <a:t>yasash</a:t>
            </a:r>
            <a:r>
              <a:rPr lang="ru-RU" sz="1300" b="1" dirty="0"/>
              <a:t> </a:t>
            </a:r>
            <a:r>
              <a:rPr lang="ru-RU" sz="1300" b="1" dirty="0" err="1"/>
              <a:t>va</a:t>
            </a:r>
            <a:r>
              <a:rPr lang="ru-RU" sz="1300" b="1" dirty="0"/>
              <a:t> </a:t>
            </a:r>
            <a:r>
              <a:rPr lang="ru-RU" sz="1300" b="1" dirty="0" err="1" smtClean="0"/>
              <a:t>ta’mirlash</a:t>
            </a:r>
            <a:r>
              <a:rPr lang="ru-RU" sz="1300" b="1" dirty="0" smtClean="0"/>
              <a:t>;</a:t>
            </a:r>
            <a:endParaRPr lang="en-US" sz="1300" b="1" dirty="0" smtClean="0"/>
          </a:p>
          <a:p>
            <a:pPr marL="285750" indent="-285750">
              <a:buFont typeface="Arial" pitchFamily="34" charset="0"/>
              <a:buChar char="―"/>
            </a:pPr>
            <a:r>
              <a:rPr lang="en-US" sz="1300" b="1" dirty="0" err="1" smtClean="0"/>
              <a:t>kiyim</a:t>
            </a:r>
            <a:r>
              <a:rPr lang="en-US" sz="1300" b="1" dirty="0" smtClean="0"/>
              <a:t>-bosh </a:t>
            </a:r>
            <a:r>
              <a:rPr lang="en-US" sz="1300" b="1" dirty="0" err="1"/>
              <a:t>va</a:t>
            </a:r>
            <a:r>
              <a:rPr lang="en-US" sz="1300" b="1" dirty="0"/>
              <a:t> </a:t>
            </a:r>
            <a:r>
              <a:rPr lang="en-US" sz="1300" b="1" dirty="0" err="1"/>
              <a:t>trikotaj</a:t>
            </a:r>
            <a:r>
              <a:rPr lang="en-US" sz="1300" b="1" dirty="0"/>
              <a:t> m</a:t>
            </a:r>
            <a:r>
              <a:rPr lang="uz-Cyrl-UZ" sz="1300" b="1" dirty="0"/>
              <a:t>ahsulotlarini </a:t>
            </a:r>
            <a:r>
              <a:rPr lang="en-US" sz="1300" b="1" dirty="0" err="1" smtClean="0"/>
              <a:t>tikish-to’qish</a:t>
            </a:r>
            <a:r>
              <a:rPr lang="en-US" sz="1300" b="1" dirty="0" smtClean="0"/>
              <a:t>;</a:t>
            </a:r>
            <a:endParaRPr lang="en-US" sz="1300" b="1" dirty="0"/>
          </a:p>
          <a:p>
            <a:pPr marL="285750" indent="-285750">
              <a:buFont typeface="Arial" pitchFamily="34" charset="0"/>
              <a:buChar char="―"/>
            </a:pPr>
            <a:r>
              <a:rPr lang="en-US" sz="1300" b="1" dirty="0" err="1" smtClean="0"/>
              <a:t>teleradio</a:t>
            </a:r>
            <a:r>
              <a:rPr lang="en-US" sz="1300" b="1" dirty="0"/>
              <a:t>, video, audio </a:t>
            </a:r>
            <a:r>
              <a:rPr lang="en-US" sz="1300" b="1" dirty="0" err="1"/>
              <a:t>apparatlarini</a:t>
            </a:r>
            <a:r>
              <a:rPr lang="en-US" sz="1300" b="1" dirty="0"/>
              <a:t> </a:t>
            </a:r>
            <a:r>
              <a:rPr lang="en-US" sz="1300" b="1" dirty="0" err="1" smtClean="0"/>
              <a:t>tuzatish</a:t>
            </a:r>
            <a:r>
              <a:rPr lang="en-US" sz="1300" b="1" dirty="0" smtClean="0"/>
              <a:t>;</a:t>
            </a:r>
            <a:endParaRPr lang="en-US" sz="1300" b="1" dirty="0"/>
          </a:p>
          <a:p>
            <a:pPr marL="285750" indent="-285750">
              <a:buFont typeface="Arial" pitchFamily="34" charset="0"/>
              <a:buChar char="―"/>
            </a:pPr>
            <a:r>
              <a:rPr lang="en-US" sz="1300" b="1" dirty="0" err="1" smtClean="0"/>
              <a:t>telekommunikasiya</a:t>
            </a:r>
            <a:r>
              <a:rPr lang="en-US" sz="1300" b="1" dirty="0" smtClean="0"/>
              <a:t> </a:t>
            </a:r>
            <a:r>
              <a:rPr lang="en-US" sz="1300" b="1" dirty="0" err="1"/>
              <a:t>aloqalari</a:t>
            </a:r>
            <a:r>
              <a:rPr lang="en-US" sz="1300" b="1" dirty="0"/>
              <a:t> (</a:t>
            </a:r>
            <a:r>
              <a:rPr lang="en-US" sz="1300" b="1" dirty="0" err="1"/>
              <a:t>telefon</a:t>
            </a:r>
            <a:r>
              <a:rPr lang="en-US" sz="1300" b="1" dirty="0"/>
              <a:t>, </a:t>
            </a:r>
            <a:r>
              <a:rPr lang="en-US" sz="1300" b="1" dirty="0" err="1"/>
              <a:t>faks</a:t>
            </a:r>
            <a:r>
              <a:rPr lang="en-US" sz="1300" b="1" dirty="0"/>
              <a:t>, internet</a:t>
            </a:r>
            <a:r>
              <a:rPr lang="en-US" sz="1300" b="1" dirty="0" smtClean="0"/>
              <a:t>);</a:t>
            </a:r>
            <a:endParaRPr lang="ru-RU" sz="1300" b="1" dirty="0"/>
          </a:p>
        </p:txBody>
      </p:sp>
      <p:sp>
        <p:nvSpPr>
          <p:cNvPr id="24" name="Овал 23"/>
          <p:cNvSpPr/>
          <p:nvPr/>
        </p:nvSpPr>
        <p:spPr>
          <a:xfrm>
            <a:off x="2843808" y="2420888"/>
            <a:ext cx="3353502" cy="266429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err="1"/>
              <a:t>Fermer</a:t>
            </a:r>
            <a:r>
              <a:rPr lang="ru-RU" sz="2400" b="1" dirty="0"/>
              <a:t> </a:t>
            </a:r>
            <a:r>
              <a:rPr lang="ru-RU" sz="2400" b="1" dirty="0" err="1"/>
              <a:t>xo’jali</a:t>
            </a:r>
            <a:r>
              <a:rPr lang="uz-Cyrl-UZ" sz="2400" b="1" dirty="0"/>
              <a:t>gining qo’shimcha </a:t>
            </a:r>
            <a:r>
              <a:rPr lang="uz-Cyrl-UZ" sz="2400" b="1" dirty="0" smtClean="0"/>
              <a:t>tarmoqlari</a:t>
            </a:r>
            <a:endParaRPr lang="ru-RU" sz="2400" dirty="0"/>
          </a:p>
        </p:txBody>
      </p:sp>
      <p:sp>
        <p:nvSpPr>
          <p:cNvPr id="25" name="Прямоугольник 24"/>
          <p:cNvSpPr/>
          <p:nvPr/>
        </p:nvSpPr>
        <p:spPr>
          <a:xfrm>
            <a:off x="323528" y="5445224"/>
            <a:ext cx="5616624" cy="11521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err="1"/>
              <a:t>Ya</a:t>
            </a:r>
            <a:r>
              <a:rPr lang="uz-Cyrl-UZ" sz="2000" b="1" dirty="0"/>
              <a:t>rim </a:t>
            </a:r>
            <a:r>
              <a:rPr lang="ru-RU" sz="2000" b="1" dirty="0" err="1"/>
              <a:t>tayyor</a:t>
            </a:r>
            <a:r>
              <a:rPr lang="ru-RU" sz="2000" b="1" dirty="0"/>
              <a:t> </a:t>
            </a:r>
            <a:r>
              <a:rPr lang="ru-RU" sz="2000" b="1" dirty="0" err="1"/>
              <a:t>ma</a:t>
            </a:r>
            <a:r>
              <a:rPr lang="uz-Cyrl-UZ" sz="2000" b="1" dirty="0"/>
              <a:t>h</a:t>
            </a:r>
            <a:r>
              <a:rPr lang="ru-RU" sz="2000" b="1" dirty="0" err="1"/>
              <a:t>sulotlar</a:t>
            </a:r>
            <a:r>
              <a:rPr lang="ru-RU" sz="2000" b="1" dirty="0"/>
              <a:t> </a:t>
            </a:r>
            <a:r>
              <a:rPr lang="ru-RU" sz="2000" b="1" dirty="0" err="1"/>
              <a:t>ishlab</a:t>
            </a:r>
            <a:r>
              <a:rPr lang="ru-RU" sz="2000" b="1" dirty="0"/>
              <a:t> </a:t>
            </a:r>
            <a:r>
              <a:rPr lang="ru-RU" sz="2000" b="1" dirty="0" err="1"/>
              <a:t>chi</a:t>
            </a:r>
            <a:r>
              <a:rPr lang="uz-Cyrl-UZ" sz="2000" b="1" dirty="0"/>
              <a:t>q</a:t>
            </a:r>
            <a:r>
              <a:rPr lang="ru-RU" sz="2000" b="1" dirty="0" err="1"/>
              <a:t>arish</a:t>
            </a:r>
            <a:r>
              <a:rPr lang="ru-RU" sz="2000" b="1" dirty="0"/>
              <a:t> (</a:t>
            </a:r>
            <a:r>
              <a:rPr lang="uz-Cyrl-UZ" sz="2000" b="1" dirty="0"/>
              <a:t>oziq-ovqat mahsulotlari, </a:t>
            </a:r>
            <a:r>
              <a:rPr lang="ru-RU" sz="2000" b="1" dirty="0" err="1"/>
              <a:t>ip</a:t>
            </a:r>
            <a:r>
              <a:rPr lang="ru-RU" sz="2000" b="1" dirty="0"/>
              <a:t>, </a:t>
            </a:r>
            <a:r>
              <a:rPr lang="ru-RU" sz="2000" b="1" dirty="0" err="1"/>
              <a:t>kalava</a:t>
            </a:r>
            <a:r>
              <a:rPr lang="ru-RU" sz="2000" b="1" dirty="0"/>
              <a:t> </a:t>
            </a:r>
            <a:r>
              <a:rPr lang="ru-RU" sz="2000" b="1" dirty="0" err="1"/>
              <a:t>va</a:t>
            </a:r>
            <a:r>
              <a:rPr lang="ru-RU" sz="2000" b="1" dirty="0"/>
              <a:t> </a:t>
            </a:r>
            <a:r>
              <a:rPr lang="ru-RU" sz="2000" b="1" dirty="0" err="1"/>
              <a:t>bosh</a:t>
            </a:r>
            <a:r>
              <a:rPr lang="uz-Cyrl-UZ" sz="2000" b="1" dirty="0"/>
              <a:t>q</a:t>
            </a:r>
            <a:r>
              <a:rPr lang="ru-RU" sz="2000" b="1" dirty="0" err="1"/>
              <a:t>alar</a:t>
            </a:r>
            <a:r>
              <a:rPr lang="ru-RU" sz="2000" b="1" dirty="0" smtClean="0"/>
              <a:t>)</a:t>
            </a:r>
            <a:endParaRPr lang="ru-RU" sz="2000" dirty="0"/>
          </a:p>
        </p:txBody>
      </p:sp>
    </p:spTree>
    <p:extLst>
      <p:ext uri="{BB962C8B-B14F-4D97-AF65-F5344CB8AC3E}">
        <p14:creationId xmlns:p14="http://schemas.microsoft.com/office/powerpoint/2010/main" val="9476953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0226" y="260648"/>
            <a:ext cx="7560840" cy="954107"/>
          </a:xfrm>
          <a:prstGeom prst="rect">
            <a:avLst/>
          </a:prstGeom>
        </p:spPr>
        <p:txBody>
          <a:bodyPr wrap="square">
            <a:spAutoFit/>
          </a:bodyPr>
          <a:lstStyle/>
          <a:p>
            <a:pPr algn="ctr"/>
            <a:r>
              <a:rPr lang="uz-Cyrl-UZ" sz="2800" b="1" dirty="0">
                <a:solidFill>
                  <a:srgbClr val="FFC000"/>
                </a:solidFill>
                <a:latin typeface="Times New Roman" pitchFamily="18" charset="0"/>
                <a:cs typeface="Times New Roman" pitchFamily="18" charset="0"/>
              </a:rPr>
              <a:t>Fermer xo’jaliklarida qo’shimcha tarmoqni rivojlantirishdagi mavjud to’siqlar</a:t>
            </a:r>
            <a:endParaRPr lang="ru-RU" sz="2800" dirty="0">
              <a:solidFill>
                <a:srgbClr val="FFC000"/>
              </a:solidFill>
              <a:latin typeface="Times New Roman" pitchFamily="18" charset="0"/>
              <a:cs typeface="Times New Roman" pitchFamily="18" charset="0"/>
            </a:endParaRPr>
          </a:p>
        </p:txBody>
      </p:sp>
      <p:grpSp>
        <p:nvGrpSpPr>
          <p:cNvPr id="3" name="Group 2"/>
          <p:cNvGrpSpPr>
            <a:grpSpLocks/>
          </p:cNvGrpSpPr>
          <p:nvPr/>
        </p:nvGrpSpPr>
        <p:grpSpPr bwMode="auto">
          <a:xfrm>
            <a:off x="412254" y="1357313"/>
            <a:ext cx="8286750" cy="5500687"/>
            <a:chOff x="1881" y="3226"/>
            <a:chExt cx="9180" cy="8016"/>
          </a:xfrm>
        </p:grpSpPr>
        <p:sp>
          <p:nvSpPr>
            <p:cNvPr id="4" name="Text Box 3"/>
            <p:cNvSpPr txBox="1">
              <a:spLocks noChangeArrowheads="1"/>
            </p:cNvSpPr>
            <p:nvPr/>
          </p:nvSpPr>
          <p:spPr bwMode="auto">
            <a:xfrm>
              <a:off x="2603" y="4437"/>
              <a:ext cx="2485" cy="569"/>
            </a:xfrm>
            <a:prstGeom prst="rect">
              <a:avLst/>
            </a:prstGeom>
            <a:solidFill>
              <a:srgbClr val="FFFFFF"/>
            </a:solidFill>
            <a:ln w="1587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Iqtisodiy</a:t>
              </a:r>
              <a:endParaRPr lang="ru-RU" sz="1300" b="1" dirty="0">
                <a:solidFill>
                  <a:schemeClr val="bg2"/>
                </a:solidFill>
                <a:cs typeface="Arial" pitchFamily="34" charset="0"/>
              </a:endParaRPr>
            </a:p>
          </p:txBody>
        </p:sp>
        <p:sp>
          <p:nvSpPr>
            <p:cNvPr id="5" name="Text Box 4"/>
            <p:cNvSpPr txBox="1">
              <a:spLocks noChangeArrowheads="1"/>
            </p:cNvSpPr>
            <p:nvPr/>
          </p:nvSpPr>
          <p:spPr bwMode="auto">
            <a:xfrm>
              <a:off x="5849" y="4494"/>
              <a:ext cx="2269" cy="624"/>
            </a:xfrm>
            <a:prstGeom prst="rect">
              <a:avLst/>
            </a:prstGeom>
            <a:solidFill>
              <a:srgbClr val="FFFFFF"/>
            </a:solidFill>
            <a:ln w="15875">
              <a:solidFill>
                <a:srgbClr val="000000"/>
              </a:solidFill>
              <a:miter lim="800000"/>
              <a:headEnd/>
              <a:tailEnd/>
            </a:ln>
          </p:spPr>
          <p:txBody>
            <a:bodyPr lIns="18000" tIns="10800" rIns="18000" bIns="108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600"/>
                </a:spcAft>
              </a:pPr>
              <a:r>
                <a:rPr lang="en-US" sz="1300" b="1" dirty="0" err="1" smtClean="0">
                  <a:solidFill>
                    <a:schemeClr val="bg2"/>
                  </a:solidFill>
                  <a:cs typeface="Arial" pitchFamily="34" charset="0"/>
                </a:rPr>
                <a:t>Ma’muriy</a:t>
              </a:r>
              <a:r>
                <a:rPr lang="en-US" sz="1300" b="1" dirty="0" smtClean="0">
                  <a:solidFill>
                    <a:schemeClr val="bg2"/>
                  </a:solidFill>
                  <a:cs typeface="Arial" pitchFamily="34" charset="0"/>
                </a:rPr>
                <a:t> - </a:t>
              </a:r>
              <a:r>
                <a:rPr lang="en-US" sz="1300" b="1" dirty="0" err="1" smtClean="0">
                  <a:solidFill>
                    <a:schemeClr val="bg2"/>
                  </a:solidFill>
                  <a:cs typeface="Arial" pitchFamily="34" charset="0"/>
                </a:rPr>
                <a:t>tashkiliy</a:t>
              </a:r>
              <a:endParaRPr lang="ru-RU" sz="1300" b="1" dirty="0">
                <a:solidFill>
                  <a:schemeClr val="bg2"/>
                </a:solidFill>
                <a:cs typeface="Arial" pitchFamily="34" charset="0"/>
              </a:endParaRPr>
            </a:p>
          </p:txBody>
        </p:sp>
        <p:sp>
          <p:nvSpPr>
            <p:cNvPr id="6" name="Text Box 5"/>
            <p:cNvSpPr txBox="1">
              <a:spLocks noChangeArrowheads="1"/>
            </p:cNvSpPr>
            <p:nvPr/>
          </p:nvSpPr>
          <p:spPr bwMode="auto">
            <a:xfrm>
              <a:off x="8631" y="4494"/>
              <a:ext cx="2253" cy="524"/>
            </a:xfrm>
            <a:prstGeom prst="rect">
              <a:avLst/>
            </a:prstGeom>
            <a:solidFill>
              <a:srgbClr val="FFFFFF"/>
            </a:solidFill>
            <a:ln w="1587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600"/>
                </a:spcAft>
              </a:pPr>
              <a:r>
                <a:rPr lang="en-US" sz="1300" dirty="0" err="1" smtClean="0">
                  <a:solidFill>
                    <a:schemeClr val="bg2"/>
                  </a:solidFill>
                  <a:cs typeface="Arial" pitchFamily="34" charset="0"/>
                </a:rPr>
                <a:t>Ijtimoiy</a:t>
              </a:r>
              <a:endParaRPr lang="ru-RU" sz="1300" dirty="0">
                <a:solidFill>
                  <a:schemeClr val="bg2"/>
                </a:solidFill>
                <a:cs typeface="Arial" pitchFamily="34" charset="0"/>
              </a:endParaRPr>
            </a:p>
          </p:txBody>
        </p:sp>
        <p:sp>
          <p:nvSpPr>
            <p:cNvPr id="7" name="Text Box 6"/>
            <p:cNvSpPr txBox="1">
              <a:spLocks noChangeArrowheads="1"/>
            </p:cNvSpPr>
            <p:nvPr/>
          </p:nvSpPr>
          <p:spPr bwMode="auto">
            <a:xfrm>
              <a:off x="2054" y="5258"/>
              <a:ext cx="3468" cy="946"/>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Sotilgan</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maxsulotlar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uchun</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pul</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mablag’lari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o’z</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vaqtida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tushurilmasligi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8" name="Text Box 7"/>
            <p:cNvSpPr txBox="1">
              <a:spLocks noChangeArrowheads="1"/>
            </p:cNvSpPr>
            <p:nvPr/>
          </p:nvSpPr>
          <p:spPr bwMode="auto">
            <a:xfrm>
              <a:off x="2054" y="6303"/>
              <a:ext cx="3469" cy="875"/>
            </a:xfrm>
            <a:prstGeom prst="rect">
              <a:avLst/>
            </a:prstGeom>
            <a:solidFill>
              <a:srgbClr val="FFFFFF"/>
            </a:solidFill>
            <a:ln w="9525">
              <a:solidFill>
                <a:srgbClr val="000000"/>
              </a:solidFill>
              <a:miter lim="800000"/>
              <a:headEnd/>
              <a:tailEnd/>
            </a:ln>
          </p:spPr>
          <p:txBody>
            <a:bodyPr tIns="10800" bIns="108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600"/>
                </a:spcAft>
              </a:pPr>
              <a:r>
                <a:rPr lang="en-US" sz="1300" b="1" dirty="0" err="1" smtClean="0">
                  <a:solidFill>
                    <a:schemeClr val="bg2"/>
                  </a:solidFill>
                  <a:cs typeface="Arial" pitchFamily="34" charset="0"/>
                </a:rPr>
                <a:t>Soliq</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boj</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sug’urtalashga</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va</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kredit</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tizimida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imtiyozlar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qo’lamini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kengaytirish</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zarurati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9" name="Text Box 8"/>
            <p:cNvSpPr txBox="1">
              <a:spLocks noChangeArrowheads="1"/>
            </p:cNvSpPr>
            <p:nvPr/>
          </p:nvSpPr>
          <p:spPr bwMode="auto">
            <a:xfrm>
              <a:off x="2054" y="7315"/>
              <a:ext cx="3469" cy="943"/>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Qishloq</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xo’jaligi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va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sanoat</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mahsulotlarini</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baholarining</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nomunatosibligi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0" name="Text Box 9"/>
            <p:cNvSpPr txBox="1">
              <a:spLocks noChangeArrowheads="1"/>
            </p:cNvSpPr>
            <p:nvPr/>
          </p:nvSpPr>
          <p:spPr bwMode="auto">
            <a:xfrm>
              <a:off x="2056" y="9493"/>
              <a:ext cx="3468" cy="745"/>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Moliyaviy</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muassasalarda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kredit</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mablag’lari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yetishmasliligi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1" name="Text Box 10"/>
            <p:cNvSpPr txBox="1">
              <a:spLocks noChangeArrowheads="1"/>
            </p:cNvSpPr>
            <p:nvPr/>
          </p:nvSpPr>
          <p:spPr bwMode="auto">
            <a:xfrm>
              <a:off x="5849" y="5252"/>
              <a:ext cx="2324" cy="1308"/>
            </a:xfrm>
            <a:prstGeom prst="rect">
              <a:avLst/>
            </a:prstGeom>
            <a:solidFill>
              <a:srgbClr val="FFFFFF"/>
            </a:solidFill>
            <a:ln w="9525">
              <a:solidFill>
                <a:srgbClr val="000000"/>
              </a:solidFill>
              <a:miter lim="800000"/>
              <a:headEnd/>
              <a:tailEnd/>
            </a:ln>
          </p:spPr>
          <p:txBody>
            <a:bodyPr lIns="54000" rIns="54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tarmoqni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qo’llab</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quvatlashdagi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huquqiy</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asosiy</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yetishmasligi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2" name="Text Box 11"/>
            <p:cNvSpPr txBox="1">
              <a:spLocks noChangeArrowheads="1"/>
            </p:cNvSpPr>
            <p:nvPr/>
          </p:nvSpPr>
          <p:spPr bwMode="auto">
            <a:xfrm>
              <a:off x="5850" y="6691"/>
              <a:ext cx="2269" cy="1968"/>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tarmoqni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rivojlantirish</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uchun</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moddiy</a:t>
              </a:r>
              <a:r>
                <a:rPr lang="en-US" sz="1300" b="1" dirty="0" smtClean="0">
                  <a:solidFill>
                    <a:schemeClr val="bg2"/>
                  </a:solidFill>
                  <a:cs typeface="Arial" pitchFamily="34" charset="0"/>
                </a:rPr>
                <a:t> – </a:t>
              </a:r>
              <a:r>
                <a:rPr lang="en-US" sz="1300" b="1" dirty="0" err="1" smtClean="0">
                  <a:solidFill>
                    <a:schemeClr val="bg2"/>
                  </a:solidFill>
                  <a:cs typeface="Arial" pitchFamily="34" charset="0"/>
                </a:rPr>
                <a:t>texnika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resurslari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yetkazib</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berish</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tizimidagi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tashkiliy</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muammolar</a:t>
              </a:r>
              <a:r>
                <a:rPr lang="uz-Cyrl-UZ" sz="1300" b="1" dirty="0" smtClean="0">
                  <a:solidFill>
                    <a:schemeClr val="bg2"/>
                  </a:solidFill>
                  <a:cs typeface="Arial" pitchFamily="34" charset="0"/>
                </a:rPr>
                <a:t>.</a:t>
              </a:r>
              <a:endParaRPr lang="ru-RU" sz="1300" b="1" dirty="0">
                <a:solidFill>
                  <a:schemeClr val="bg2"/>
                </a:solidFill>
                <a:cs typeface="Arial" pitchFamily="34" charset="0"/>
              </a:endParaRPr>
            </a:p>
          </p:txBody>
        </p:sp>
        <p:sp>
          <p:nvSpPr>
            <p:cNvPr id="13" name="Text Box 12"/>
            <p:cNvSpPr txBox="1">
              <a:spLocks noChangeArrowheads="1"/>
            </p:cNvSpPr>
            <p:nvPr/>
          </p:nvSpPr>
          <p:spPr bwMode="auto">
            <a:xfrm>
              <a:off x="2056" y="8375"/>
              <a:ext cx="3468" cy="963"/>
            </a:xfrm>
            <a:prstGeom prst="rect">
              <a:avLst/>
            </a:prstGeom>
            <a:solidFill>
              <a:srgbClr val="FFFFFF"/>
            </a:solidFill>
            <a:ln w="9525">
              <a:solidFill>
                <a:srgbClr val="000000"/>
              </a:solidFill>
              <a:miter lim="800000"/>
              <a:headEnd/>
              <a:tailEnd/>
            </a:ln>
          </p:spPr>
          <p:txBody>
            <a:bodyPr lIns="18000" tIns="10800" rIns="18000" bIns="108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Qishloq</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xo’jaligida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infratuzilma</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shahobchalarining</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samarasiz</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faoliyat</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ko’rsatishi</a:t>
              </a:r>
              <a:endParaRPr lang="en-US" sz="1300" b="1" dirty="0" smtClean="0">
                <a:solidFill>
                  <a:schemeClr val="bg2"/>
                </a:solidFill>
                <a:cs typeface="Arial" pitchFamily="34" charset="0"/>
              </a:endParaRPr>
            </a:p>
          </p:txBody>
        </p:sp>
        <p:sp>
          <p:nvSpPr>
            <p:cNvPr id="14" name="Text Box 13"/>
            <p:cNvSpPr txBox="1">
              <a:spLocks noChangeArrowheads="1"/>
            </p:cNvSpPr>
            <p:nvPr/>
          </p:nvSpPr>
          <p:spPr bwMode="auto">
            <a:xfrm>
              <a:off x="2056" y="10344"/>
              <a:ext cx="3425" cy="794"/>
            </a:xfrm>
            <a:prstGeom prst="rect">
              <a:avLst/>
            </a:prstGeom>
            <a:solidFill>
              <a:srgbClr val="FFFFFF"/>
            </a:solidFill>
            <a:ln w="9525">
              <a:solidFill>
                <a:srgbClr val="000000"/>
              </a:solidFill>
              <a:miter lim="800000"/>
              <a:headEnd/>
              <a:tailEnd/>
            </a:ln>
          </p:spPr>
          <p:txBody>
            <a:bodyPr lIns="18000" rIns="18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smtClean="0">
                  <a:solidFill>
                    <a:schemeClr val="bg2"/>
                  </a:solidFill>
                  <a:cs typeface="Arial" pitchFamily="34" charset="0"/>
                </a:rPr>
                <a:t>Marketing </a:t>
              </a:r>
              <a:r>
                <a:rPr lang="en-US" sz="1300" b="1" dirty="0" err="1" smtClean="0">
                  <a:solidFill>
                    <a:schemeClr val="bg2"/>
                  </a:solidFill>
                  <a:cs typeface="Arial" pitchFamily="34" charset="0"/>
                </a:rPr>
                <a:t>tizimida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kam</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foydalanish</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5" name="Text Box 14"/>
            <p:cNvSpPr txBox="1">
              <a:spLocks noChangeArrowheads="1"/>
            </p:cNvSpPr>
            <p:nvPr/>
          </p:nvSpPr>
          <p:spPr bwMode="auto">
            <a:xfrm>
              <a:off x="8458" y="5245"/>
              <a:ext cx="2596" cy="1753"/>
            </a:xfrm>
            <a:prstGeom prst="rect">
              <a:avLst/>
            </a:prstGeom>
            <a:solidFill>
              <a:srgbClr val="FFFFFF"/>
            </a:solidFill>
            <a:ln w="9525">
              <a:solidFill>
                <a:srgbClr val="000000"/>
              </a:solidFill>
              <a:miter lim="800000"/>
              <a:headEnd/>
              <a:tailEnd/>
            </a:ln>
          </p:spPr>
          <p:txBody>
            <a:bodyPr lIns="18000" rIns="18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600"/>
                </a:spcAft>
              </a:pPr>
              <a:r>
                <a:rPr lang="en-US" sz="1300" b="1" dirty="0" err="1" smtClean="0">
                  <a:solidFill>
                    <a:schemeClr val="bg2"/>
                  </a:solidFill>
                  <a:cs typeface="Arial" pitchFamily="34" charset="0"/>
                </a:rPr>
                <a:t>Fermer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xo’jaliklari</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raxbarlarida</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tarmoqni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rivojlantirishda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bilim</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va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malaka</a:t>
              </a:r>
              <a:r>
                <a:rPr lang="en-US" sz="1300" b="1" dirty="0" smtClean="0">
                  <a:solidFill>
                    <a:schemeClr val="bg2"/>
                  </a:solidFill>
                  <a:cs typeface="Arial" pitchFamily="34" charset="0"/>
                </a:rPr>
                <a:t> </a:t>
              </a:r>
              <a:r>
                <a:rPr lang="en-US" sz="1300" b="1" dirty="0">
                  <a:solidFill>
                    <a:schemeClr val="bg2"/>
                  </a:solidFill>
                  <a:cs typeface="Arial" pitchFamily="34" charset="0"/>
                </a:rPr>
                <a:t> </a:t>
              </a:r>
              <a:r>
                <a:rPr lang="en-US" sz="1300" b="1" dirty="0" err="1" smtClean="0">
                  <a:solidFill>
                    <a:schemeClr val="bg2"/>
                  </a:solidFill>
                  <a:cs typeface="Arial" pitchFamily="34" charset="0"/>
                </a:rPr>
                <a:t>yetishmasligi</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6" name="Line 15"/>
            <p:cNvSpPr>
              <a:spLocks noChangeShapeType="1"/>
            </p:cNvSpPr>
            <p:nvPr/>
          </p:nvSpPr>
          <p:spPr bwMode="auto">
            <a:xfrm>
              <a:off x="8285" y="4694"/>
              <a:ext cx="6" cy="6076"/>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7" name="Line 16"/>
            <p:cNvSpPr>
              <a:spLocks noChangeShapeType="1"/>
            </p:cNvSpPr>
            <p:nvPr/>
          </p:nvSpPr>
          <p:spPr bwMode="auto">
            <a:xfrm>
              <a:off x="8285" y="4694"/>
              <a:ext cx="34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8" name="Text Box 17"/>
            <p:cNvSpPr txBox="1">
              <a:spLocks noChangeArrowheads="1"/>
            </p:cNvSpPr>
            <p:nvPr/>
          </p:nvSpPr>
          <p:spPr bwMode="auto">
            <a:xfrm>
              <a:off x="5850" y="8857"/>
              <a:ext cx="2269" cy="2147"/>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tarmoq</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faoliyati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bilan</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bog’liq</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masalalarni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hal</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qiluvchi</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nazorat</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idoralari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bilan</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bog’liq</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qiyinchiliklar</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19" name="Text Box 18"/>
            <p:cNvSpPr txBox="1">
              <a:spLocks noChangeArrowheads="1"/>
            </p:cNvSpPr>
            <p:nvPr/>
          </p:nvSpPr>
          <p:spPr bwMode="auto">
            <a:xfrm>
              <a:off x="8458" y="9410"/>
              <a:ext cx="2597" cy="1832"/>
            </a:xfrm>
            <a:prstGeom prst="rect">
              <a:avLst/>
            </a:prstGeom>
            <a:solidFill>
              <a:srgbClr val="FFFFFF"/>
            </a:solidFill>
            <a:ln w="9525">
              <a:solidFill>
                <a:srgbClr val="000000"/>
              </a:solidFill>
              <a:miter lim="800000"/>
              <a:headEnd/>
              <a:tailEnd/>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en-US" sz="1300" b="1" dirty="0" err="1" smtClean="0">
                  <a:solidFill>
                    <a:schemeClr val="bg2"/>
                  </a:solidFill>
                  <a:cs typeface="Arial" pitchFamily="34" charset="0"/>
                </a:rPr>
                <a:t>Fermer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xo’jaliklarida</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shakillanib</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qolgan</a:t>
              </a:r>
              <a:r>
                <a:rPr lang="en-US" sz="1300" b="1" dirty="0" smtClean="0">
                  <a:solidFill>
                    <a:schemeClr val="bg2"/>
                  </a:solidFill>
                  <a:cs typeface="Arial" pitchFamily="34" charset="0"/>
                </a:rPr>
                <a:t> </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ruxiy</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vaziyat</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ya’ni</a:t>
              </a:r>
              <a:r>
                <a:rPr lang="ru-RU" sz="1300" b="1" dirty="0" smtClean="0">
                  <a:solidFill>
                    <a:schemeClr val="bg2"/>
                  </a:solidFill>
                  <a:cs typeface="Arial" pitchFamily="34" charset="0"/>
                </a:rPr>
                <a:t>, </a:t>
              </a:r>
              <a:r>
                <a:rPr lang="en-US" sz="1300" b="1" dirty="0" err="1" smtClean="0">
                  <a:solidFill>
                    <a:schemeClr val="bg2"/>
                  </a:solidFill>
                  <a:cs typeface="Arial" pitchFamily="34" charset="0"/>
                </a:rPr>
                <a:t>paxta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g’alla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rejalarini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bajarish</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asosiy</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vazifa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sfatida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qaralishi</a:t>
              </a:r>
              <a:r>
                <a:rPr lang="uz-Cyrl-UZ" sz="1300" b="1" dirty="0" smtClean="0">
                  <a:solidFill>
                    <a:schemeClr val="bg2"/>
                  </a:solidFill>
                  <a:cs typeface="Arial" pitchFamily="34" charset="0"/>
                </a:rPr>
                <a:t>.</a:t>
              </a:r>
              <a:endParaRPr lang="ru-RU" sz="1300" b="1" dirty="0">
                <a:solidFill>
                  <a:schemeClr val="bg2"/>
                </a:solidFill>
                <a:cs typeface="Arial" pitchFamily="34" charset="0"/>
              </a:endParaRPr>
            </a:p>
          </p:txBody>
        </p:sp>
        <p:sp>
          <p:nvSpPr>
            <p:cNvPr id="20" name="Text Box 19"/>
            <p:cNvSpPr txBox="1">
              <a:spLocks noChangeArrowheads="1"/>
            </p:cNvSpPr>
            <p:nvPr/>
          </p:nvSpPr>
          <p:spPr bwMode="auto">
            <a:xfrm>
              <a:off x="3792" y="3226"/>
              <a:ext cx="5884" cy="876"/>
            </a:xfrm>
            <a:prstGeom prst="rect">
              <a:avLst/>
            </a:prstGeom>
            <a:solidFill>
              <a:srgbClr val="FFFFFF"/>
            </a:solidFill>
            <a:ln w="13970">
              <a:solidFill>
                <a:srgbClr val="000000"/>
              </a:solidFill>
              <a:miter lim="800000"/>
              <a:headEnd/>
              <a:tailEnd/>
            </a:ln>
          </p:spPr>
          <p:txBody>
            <a:bodyPr tIns="3600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lnSpc>
                  <a:spcPct val="96000"/>
                </a:lnSpc>
                <a:spcAft>
                  <a:spcPts val="600"/>
                </a:spcAft>
              </a:pPr>
              <a:r>
                <a:rPr lang="en-US" sz="1300" b="1" dirty="0" err="1" smtClean="0">
                  <a:solidFill>
                    <a:schemeClr val="bg2"/>
                  </a:solidFill>
                  <a:cs typeface="Arial" pitchFamily="34" charset="0"/>
                </a:rPr>
                <a:t>Fermer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xo’jaliklarida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tarmoqni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rivojlantirishga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to’sqin</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bo’layotgan</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muammolar</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21" name="Text Box 20"/>
            <p:cNvSpPr txBox="1">
              <a:spLocks noChangeArrowheads="1"/>
            </p:cNvSpPr>
            <p:nvPr/>
          </p:nvSpPr>
          <p:spPr bwMode="auto">
            <a:xfrm>
              <a:off x="8458" y="7294"/>
              <a:ext cx="2603" cy="1888"/>
            </a:xfrm>
            <a:prstGeom prst="rect">
              <a:avLst/>
            </a:prstGeom>
            <a:solidFill>
              <a:srgbClr val="FFFFFF"/>
            </a:solidFill>
            <a:ln w="9525">
              <a:solidFill>
                <a:srgbClr val="000000"/>
              </a:solidFill>
              <a:miter lim="800000"/>
              <a:headEnd/>
              <a:tailEnd/>
            </a:ln>
          </p:spPr>
          <p:txBody>
            <a:bodyPr lIns="18000" rIns="18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600"/>
                </a:spcAft>
              </a:pPr>
              <a:r>
                <a:rPr lang="en-US" sz="1300" b="1" dirty="0" err="1" smtClean="0">
                  <a:solidFill>
                    <a:schemeClr val="bg2"/>
                  </a:solidFill>
                  <a:cs typeface="Arial" pitchFamily="34" charset="0"/>
                </a:rPr>
                <a:t>Fermer</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xo’jaliklarining</a:t>
              </a:r>
              <a:r>
                <a:rPr lang="en-US" sz="1300" b="1" dirty="0">
                  <a:solidFill>
                    <a:schemeClr val="bg2"/>
                  </a:solidFill>
                  <a:cs typeface="Arial" pitchFamily="34" charset="0"/>
                </a:rPr>
                <a:t> </a:t>
              </a:r>
              <a:r>
                <a:rPr lang="en-US" sz="1300" b="1" dirty="0" err="1" smtClean="0">
                  <a:solidFill>
                    <a:schemeClr val="bg2"/>
                  </a:solidFill>
                  <a:cs typeface="Arial" pitchFamily="34" charset="0"/>
                </a:rPr>
                <a:t>moliyaviy</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barqarorligini</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ta’minlashda</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qo’shimcha</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tarmoq</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ahamiyatini</a:t>
              </a:r>
              <a:r>
                <a:rPr lang="en-US" sz="1300" b="1" dirty="0" smtClean="0">
                  <a:solidFill>
                    <a:schemeClr val="bg2"/>
                  </a:solidFill>
                  <a:cs typeface="Arial" pitchFamily="34" charset="0"/>
                </a:rPr>
                <a:t> </a:t>
              </a:r>
              <a:r>
                <a:rPr lang="en-US" sz="1300" b="1" dirty="0" err="1" smtClean="0">
                  <a:solidFill>
                    <a:schemeClr val="bg2"/>
                  </a:solidFill>
                  <a:cs typeface="Arial" pitchFamily="34" charset="0"/>
                </a:rPr>
                <a:t>to’liq</a:t>
              </a:r>
              <a:r>
                <a:rPr lang="en-US" sz="1300" b="1" dirty="0" smtClean="0">
                  <a:solidFill>
                    <a:schemeClr val="bg2"/>
                  </a:solidFill>
                  <a:cs typeface="Arial" pitchFamily="34" charset="0"/>
                </a:rPr>
                <a:t> </a:t>
              </a:r>
              <a:r>
                <a:rPr lang="uz-Cyrl-UZ" sz="1300" b="1" dirty="0" smtClean="0">
                  <a:solidFill>
                    <a:schemeClr val="bg2"/>
                  </a:solidFill>
                  <a:cs typeface="Arial" pitchFamily="34" charset="0"/>
                </a:rPr>
                <a:t> </a:t>
              </a:r>
              <a:r>
                <a:rPr lang="en-US" sz="1300" b="1" dirty="0" err="1" smtClean="0">
                  <a:solidFill>
                    <a:schemeClr val="bg2"/>
                  </a:solidFill>
                  <a:cs typeface="Arial" pitchFamily="34" charset="0"/>
                </a:rPr>
                <a:t>anglamaslik</a:t>
              </a:r>
              <a:r>
                <a:rPr lang="en-US" sz="1300" b="1" dirty="0" smtClean="0">
                  <a:solidFill>
                    <a:schemeClr val="bg2"/>
                  </a:solidFill>
                  <a:cs typeface="Arial" pitchFamily="34" charset="0"/>
                </a:rPr>
                <a:t> </a:t>
              </a:r>
              <a:endParaRPr lang="ru-RU" sz="1300" b="1" dirty="0">
                <a:solidFill>
                  <a:schemeClr val="bg2"/>
                </a:solidFill>
                <a:cs typeface="Arial" pitchFamily="34" charset="0"/>
              </a:endParaRPr>
            </a:p>
          </p:txBody>
        </p:sp>
        <p:sp>
          <p:nvSpPr>
            <p:cNvPr id="22" name="Line 21"/>
            <p:cNvSpPr>
              <a:spLocks noChangeShapeType="1"/>
            </p:cNvSpPr>
            <p:nvPr/>
          </p:nvSpPr>
          <p:spPr bwMode="auto">
            <a:xfrm>
              <a:off x="1881" y="11004"/>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3" name="Line 22"/>
            <p:cNvSpPr>
              <a:spLocks noChangeShapeType="1"/>
            </p:cNvSpPr>
            <p:nvPr/>
          </p:nvSpPr>
          <p:spPr bwMode="auto">
            <a:xfrm>
              <a:off x="1881" y="7908"/>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4" name="Line 23"/>
            <p:cNvSpPr>
              <a:spLocks noChangeShapeType="1"/>
            </p:cNvSpPr>
            <p:nvPr/>
          </p:nvSpPr>
          <p:spPr bwMode="auto">
            <a:xfrm>
              <a:off x="1881" y="9986"/>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5" name="Line 24"/>
            <p:cNvSpPr>
              <a:spLocks noChangeShapeType="1"/>
            </p:cNvSpPr>
            <p:nvPr/>
          </p:nvSpPr>
          <p:spPr bwMode="auto">
            <a:xfrm>
              <a:off x="1881" y="8984"/>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6" name="Line 25"/>
            <p:cNvSpPr>
              <a:spLocks noChangeShapeType="1"/>
            </p:cNvSpPr>
            <p:nvPr/>
          </p:nvSpPr>
          <p:spPr bwMode="auto">
            <a:xfrm>
              <a:off x="1881" y="6799"/>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7" name="Line 26"/>
            <p:cNvSpPr>
              <a:spLocks noChangeShapeType="1"/>
            </p:cNvSpPr>
            <p:nvPr/>
          </p:nvSpPr>
          <p:spPr bwMode="auto">
            <a:xfrm>
              <a:off x="1881" y="5708"/>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28" name="Line 27"/>
            <p:cNvSpPr>
              <a:spLocks noChangeShapeType="1"/>
            </p:cNvSpPr>
            <p:nvPr/>
          </p:nvSpPr>
          <p:spPr bwMode="auto">
            <a:xfrm>
              <a:off x="1881" y="4683"/>
              <a:ext cx="0" cy="632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9" name="Line 28"/>
            <p:cNvSpPr>
              <a:spLocks noChangeShapeType="1"/>
            </p:cNvSpPr>
            <p:nvPr/>
          </p:nvSpPr>
          <p:spPr bwMode="auto">
            <a:xfrm>
              <a:off x="1881" y="4672"/>
              <a:ext cx="6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0" name="Line 29"/>
            <p:cNvSpPr>
              <a:spLocks noChangeShapeType="1"/>
            </p:cNvSpPr>
            <p:nvPr/>
          </p:nvSpPr>
          <p:spPr bwMode="auto">
            <a:xfrm>
              <a:off x="5688" y="9784"/>
              <a:ext cx="174"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1" name="Line 30"/>
            <p:cNvSpPr>
              <a:spLocks noChangeShapeType="1"/>
            </p:cNvSpPr>
            <p:nvPr/>
          </p:nvSpPr>
          <p:spPr bwMode="auto">
            <a:xfrm>
              <a:off x="5688" y="7197"/>
              <a:ext cx="174"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2" name="Line 31"/>
            <p:cNvSpPr>
              <a:spLocks noChangeShapeType="1"/>
            </p:cNvSpPr>
            <p:nvPr/>
          </p:nvSpPr>
          <p:spPr bwMode="auto">
            <a:xfrm>
              <a:off x="5688" y="5611"/>
              <a:ext cx="174"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3" name="Line 32"/>
            <p:cNvSpPr>
              <a:spLocks noChangeShapeType="1"/>
            </p:cNvSpPr>
            <p:nvPr/>
          </p:nvSpPr>
          <p:spPr bwMode="auto">
            <a:xfrm>
              <a:off x="5688" y="4721"/>
              <a:ext cx="7" cy="5053"/>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4" name="Line 33"/>
            <p:cNvSpPr>
              <a:spLocks noChangeShapeType="1"/>
            </p:cNvSpPr>
            <p:nvPr/>
          </p:nvSpPr>
          <p:spPr bwMode="auto">
            <a:xfrm>
              <a:off x="5688" y="4711"/>
              <a:ext cx="174"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5" name="Line 34"/>
            <p:cNvSpPr>
              <a:spLocks noChangeShapeType="1"/>
            </p:cNvSpPr>
            <p:nvPr/>
          </p:nvSpPr>
          <p:spPr bwMode="auto">
            <a:xfrm>
              <a:off x="8285" y="5809"/>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6" name="Line 35"/>
            <p:cNvSpPr>
              <a:spLocks noChangeShapeType="1"/>
            </p:cNvSpPr>
            <p:nvPr/>
          </p:nvSpPr>
          <p:spPr bwMode="auto">
            <a:xfrm>
              <a:off x="8285" y="7792"/>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7" name="Line 36"/>
            <p:cNvSpPr>
              <a:spLocks noChangeShapeType="1"/>
            </p:cNvSpPr>
            <p:nvPr/>
          </p:nvSpPr>
          <p:spPr bwMode="auto">
            <a:xfrm>
              <a:off x="8285" y="10771"/>
              <a:ext cx="173" cy="0"/>
            </a:xfrm>
            <a:prstGeom prst="line">
              <a:avLst/>
            </a:prstGeom>
            <a:noFill/>
            <a:ln w="9525">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endParaRPr lang="ru-RU"/>
            </a:p>
          </p:txBody>
        </p:sp>
        <p:sp>
          <p:nvSpPr>
            <p:cNvPr id="38" name="Line 37"/>
            <p:cNvSpPr>
              <a:spLocks noChangeShapeType="1"/>
            </p:cNvSpPr>
            <p:nvPr/>
          </p:nvSpPr>
          <p:spPr bwMode="auto">
            <a:xfrm>
              <a:off x="3438" y="4313"/>
              <a:ext cx="6405"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9" name="Line 38"/>
            <p:cNvSpPr>
              <a:spLocks noChangeShapeType="1"/>
            </p:cNvSpPr>
            <p:nvPr/>
          </p:nvSpPr>
          <p:spPr bwMode="auto">
            <a:xfrm>
              <a:off x="3436" y="4309"/>
              <a:ext cx="0" cy="199"/>
            </a:xfrm>
            <a:prstGeom prst="line">
              <a:avLst/>
            </a:prstGeom>
            <a:noFill/>
            <a:ln w="9525">
              <a:solidFill>
                <a:srgbClr val="000000"/>
              </a:solidFill>
              <a:round/>
              <a:headEnd/>
              <a:tailEnd type="stealth" w="sm" len="med"/>
            </a:ln>
            <a:extLst>
              <a:ext uri="{909E8E84-426E-40DD-AFC4-6F175D3DCCD1}">
                <a14:hiddenFill xmlns:a14="http://schemas.microsoft.com/office/drawing/2010/main">
                  <a:noFill/>
                </a14:hiddenFill>
              </a:ext>
            </a:extLst>
          </p:spPr>
          <p:txBody>
            <a:bodyPr/>
            <a:lstStyle/>
            <a:p>
              <a:endParaRPr lang="ru-RU"/>
            </a:p>
          </p:txBody>
        </p:sp>
        <p:sp>
          <p:nvSpPr>
            <p:cNvPr id="40" name="Line 39"/>
            <p:cNvSpPr>
              <a:spLocks noChangeShapeType="1"/>
            </p:cNvSpPr>
            <p:nvPr/>
          </p:nvSpPr>
          <p:spPr bwMode="auto">
            <a:xfrm>
              <a:off x="9843" y="4320"/>
              <a:ext cx="0" cy="199"/>
            </a:xfrm>
            <a:prstGeom prst="line">
              <a:avLst/>
            </a:prstGeom>
            <a:noFill/>
            <a:ln w="9525">
              <a:solidFill>
                <a:srgbClr val="000000"/>
              </a:solidFill>
              <a:round/>
              <a:headEnd/>
              <a:tailEnd type="stealth" w="sm" len="med"/>
            </a:ln>
            <a:extLst>
              <a:ext uri="{909E8E84-426E-40DD-AFC4-6F175D3DCCD1}">
                <a14:hiddenFill xmlns:a14="http://schemas.microsoft.com/office/drawing/2010/main">
                  <a:noFill/>
                </a14:hiddenFill>
              </a:ext>
            </a:extLst>
          </p:spPr>
          <p:txBody>
            <a:bodyPr/>
            <a:lstStyle/>
            <a:p>
              <a:endParaRPr lang="ru-RU"/>
            </a:p>
          </p:txBody>
        </p:sp>
        <p:sp>
          <p:nvSpPr>
            <p:cNvPr id="41" name="Line 40"/>
            <p:cNvSpPr>
              <a:spLocks noChangeShapeType="1"/>
            </p:cNvSpPr>
            <p:nvPr/>
          </p:nvSpPr>
          <p:spPr bwMode="auto">
            <a:xfrm>
              <a:off x="6648" y="4118"/>
              <a:ext cx="0" cy="360"/>
            </a:xfrm>
            <a:prstGeom prst="line">
              <a:avLst/>
            </a:prstGeom>
            <a:noFill/>
            <a:ln w="158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grpSp>
    </p:spTree>
    <p:extLst>
      <p:ext uri="{BB962C8B-B14F-4D97-AF65-F5344CB8AC3E}">
        <p14:creationId xmlns:p14="http://schemas.microsoft.com/office/powerpoint/2010/main" val="15626394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32656"/>
            <a:ext cx="7978080" cy="648072"/>
          </a:xfrm>
        </p:spPr>
        <p:txBody>
          <a:bodyPr anchor="t">
            <a:normAutofit/>
          </a:bodyPr>
          <a:lstStyle/>
          <a:p>
            <a:pPr algn="ctr"/>
            <a:r>
              <a:rPr lang="en-US" sz="3100" b="1" dirty="0" err="1" smtClean="0">
                <a:solidFill>
                  <a:srgbClr val="FFFF00"/>
                </a:solidFill>
                <a:latin typeface="Times New Roman" pitchFamily="18" charset="0"/>
                <a:cs typeface="Times New Roman" pitchFamily="18" charset="0"/>
              </a:rPr>
              <a:t>Fermer</a:t>
            </a:r>
            <a:r>
              <a:rPr lang="en-US" sz="3100" b="1" dirty="0" smtClean="0">
                <a:solidFill>
                  <a:srgbClr val="FFFF00"/>
                </a:solidFill>
                <a:latin typeface="Times New Roman" pitchFamily="18" charset="0"/>
                <a:cs typeface="Times New Roman" pitchFamily="18" charset="0"/>
              </a:rPr>
              <a:t> </a:t>
            </a:r>
            <a:r>
              <a:rPr lang="en-US" sz="3100" b="1" dirty="0" err="1" smtClean="0">
                <a:solidFill>
                  <a:srgbClr val="FFFF00"/>
                </a:solidFill>
                <a:latin typeface="Times New Roman" pitchFamily="18" charset="0"/>
                <a:cs typeface="Times New Roman" pitchFamily="18" charset="0"/>
              </a:rPr>
              <a:t>xo’jaligini</a:t>
            </a:r>
            <a:r>
              <a:rPr lang="en-US" sz="3100" b="1" dirty="0" smtClean="0">
                <a:solidFill>
                  <a:srgbClr val="FFFF00"/>
                </a:solidFill>
                <a:latin typeface="Times New Roman" pitchFamily="18" charset="0"/>
                <a:cs typeface="Times New Roman" pitchFamily="18" charset="0"/>
              </a:rPr>
              <a:t> </a:t>
            </a:r>
            <a:r>
              <a:rPr lang="en-US" sz="3100" b="1" dirty="0" err="1" smtClean="0">
                <a:solidFill>
                  <a:srgbClr val="FFFF00"/>
                </a:solidFill>
                <a:latin typeface="Times New Roman" pitchFamily="18" charset="0"/>
                <a:cs typeface="Times New Roman" pitchFamily="18" charset="0"/>
              </a:rPr>
              <a:t>tashkil</a:t>
            </a:r>
            <a:r>
              <a:rPr lang="en-US" sz="3100" b="1" dirty="0" smtClean="0">
                <a:solidFill>
                  <a:srgbClr val="FFFF00"/>
                </a:solidFill>
                <a:latin typeface="Times New Roman" pitchFamily="18" charset="0"/>
                <a:cs typeface="Times New Roman" pitchFamily="18" charset="0"/>
              </a:rPr>
              <a:t> </a:t>
            </a:r>
            <a:r>
              <a:rPr lang="en-US" sz="3100" b="1" dirty="0" err="1" smtClean="0">
                <a:solidFill>
                  <a:srgbClr val="FFFF00"/>
                </a:solidFill>
                <a:latin typeface="Times New Roman" pitchFamily="18" charset="0"/>
                <a:cs typeface="Times New Roman" pitchFamily="18" charset="0"/>
              </a:rPr>
              <a:t>etish</a:t>
            </a:r>
            <a:r>
              <a:rPr lang="en-US" sz="3100" b="1" dirty="0" smtClean="0">
                <a:solidFill>
                  <a:srgbClr val="FFFF00"/>
                </a:solidFill>
                <a:latin typeface="Times New Roman" pitchFamily="18" charset="0"/>
                <a:cs typeface="Times New Roman" pitchFamily="18" charset="0"/>
              </a:rPr>
              <a:t> </a:t>
            </a:r>
            <a:r>
              <a:rPr lang="en-US" sz="3100" b="1" dirty="0" err="1" smtClean="0">
                <a:solidFill>
                  <a:srgbClr val="FFFF00"/>
                </a:solidFill>
                <a:latin typeface="Times New Roman" pitchFamily="18" charset="0"/>
                <a:cs typeface="Times New Roman" pitchFamily="18" charset="0"/>
              </a:rPr>
              <a:t>tartibi</a:t>
            </a:r>
            <a:endParaRPr lang="ru-RU" dirty="0">
              <a:solidFill>
                <a:srgbClr val="FFFF00"/>
              </a:solidFill>
            </a:endParaRPr>
          </a:p>
        </p:txBody>
      </p:sp>
      <p:sp>
        <p:nvSpPr>
          <p:cNvPr id="3" name="Прямоугольник 2"/>
          <p:cNvSpPr/>
          <p:nvPr/>
        </p:nvSpPr>
        <p:spPr>
          <a:xfrm>
            <a:off x="107504" y="980728"/>
            <a:ext cx="8928992" cy="5693866"/>
          </a:xfrm>
          <a:prstGeom prst="rect">
            <a:avLst/>
          </a:prstGeom>
        </p:spPr>
        <p:txBody>
          <a:bodyPr wrap="square">
            <a:spAutoFit/>
          </a:bodyPr>
          <a:lstStyle/>
          <a:p>
            <a:pPr lvl="0" algn="just"/>
            <a:r>
              <a:rPr lang="en-US" sz="2800" b="1" dirty="0" err="1" smtClean="0">
                <a:latin typeface="Times New Roman" pitchFamily="18" charset="0"/>
                <a:cs typeface="Times New Roman" pitchFamily="18" charset="0"/>
              </a:rPr>
              <a:t>Fermer</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xo’jaliklarini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tashkil</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etish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bo’yicha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tanlov</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o’tkazishda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tayyorgarlik</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qilish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uni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tanlov</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e’lon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qilish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tanlovda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ishtirok</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etish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shartlari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tanlovni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o’tkazish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tartibi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masalalari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Ozbekiston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Respublikasining</a:t>
            </a:r>
            <a:r>
              <a:rPr lang="en-US" sz="2800" b="1" dirty="0" smtClean="0">
                <a:latin typeface="Times New Roman" pitchFamily="18" charset="0"/>
                <a:cs typeface="Times New Roman" pitchFamily="18" charset="0"/>
              </a:rPr>
              <a:t> </a:t>
            </a:r>
            <a:r>
              <a:rPr lang="en-US" sz="2800" b="1" dirty="0" smtClean="0">
                <a:solidFill>
                  <a:srgbClr val="FFFF00"/>
                </a:solidFill>
                <a:latin typeface="Times New Roman" pitchFamily="18" charset="0"/>
                <a:cs typeface="Times New Roman" pitchFamily="18" charset="0"/>
              </a:rPr>
              <a:t>2004 </a:t>
            </a:r>
            <a:r>
              <a:rPr lang="en-US" sz="2800" b="1" dirty="0" err="1" smtClean="0">
                <a:solidFill>
                  <a:srgbClr val="FFFF00"/>
                </a:solidFill>
                <a:latin typeface="Times New Roman" pitchFamily="18" charset="0"/>
                <a:cs typeface="Times New Roman" pitchFamily="18" charset="0"/>
              </a:rPr>
              <a:t>yil</a:t>
            </a:r>
            <a:r>
              <a:rPr lang="en-US" sz="2800" b="1" dirty="0" smtClean="0">
                <a:solidFill>
                  <a:srgbClr val="FFFF00"/>
                </a:solidFill>
                <a:latin typeface="Times New Roman" pitchFamily="18" charset="0"/>
                <a:cs typeface="Times New Roman" pitchFamily="18" charset="0"/>
              </a:rPr>
              <a:t> 26 </a:t>
            </a:r>
            <a:r>
              <a:rPr lang="en-US" sz="2800" b="1" dirty="0" err="1" smtClean="0">
                <a:solidFill>
                  <a:srgbClr val="FFFF00"/>
                </a:solidFill>
                <a:latin typeface="Times New Roman" pitchFamily="18" charset="0"/>
                <a:cs typeface="Times New Roman" pitchFamily="18" charset="0"/>
              </a:rPr>
              <a:t>avgustdagi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tasdiqlangan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Fermer</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xo’jaligi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to’g’risida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Qonuni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O’zbekiston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Respublikasi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Vazirlar</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Mahkamasining</a:t>
            </a:r>
            <a:r>
              <a:rPr lang="en-US" sz="2800" b="1" dirty="0" smtClean="0">
                <a:solidFill>
                  <a:srgbClr val="FFFF00"/>
                </a:solidFill>
                <a:latin typeface="Times New Roman" pitchFamily="18" charset="0"/>
                <a:cs typeface="Times New Roman" pitchFamily="18" charset="0"/>
              </a:rPr>
              <a:t> 2002 </a:t>
            </a:r>
            <a:r>
              <a:rPr lang="en-US" sz="2800" b="1" dirty="0" err="1" smtClean="0">
                <a:solidFill>
                  <a:srgbClr val="FFFF00"/>
                </a:solidFill>
                <a:latin typeface="Times New Roman" pitchFamily="18" charset="0"/>
                <a:cs typeface="Times New Roman" pitchFamily="18" charset="0"/>
              </a:rPr>
              <a:t>yil</a:t>
            </a:r>
            <a:r>
              <a:rPr lang="en-US" sz="2800" b="1" dirty="0" smtClean="0">
                <a:solidFill>
                  <a:srgbClr val="FFFF00"/>
                </a:solidFill>
                <a:latin typeface="Times New Roman" pitchFamily="18" charset="0"/>
                <a:cs typeface="Times New Roman" pitchFamily="18" charset="0"/>
              </a:rPr>
              <a:t> 5 </a:t>
            </a:r>
            <a:r>
              <a:rPr lang="en-US" sz="2800" b="1" dirty="0" err="1" smtClean="0">
                <a:solidFill>
                  <a:srgbClr val="FFFF00"/>
                </a:solidFill>
                <a:latin typeface="Times New Roman" pitchFamily="18" charset="0"/>
                <a:cs typeface="Times New Roman" pitchFamily="18" charset="0"/>
              </a:rPr>
              <a:t>yanvardagi</a:t>
            </a:r>
            <a:r>
              <a:rPr lang="en-US" sz="2800" b="1" dirty="0" smtClean="0">
                <a:solidFill>
                  <a:srgbClr val="FFFF00"/>
                </a:solidFill>
                <a:latin typeface="Times New Roman" pitchFamily="18" charset="0"/>
                <a:cs typeface="Times New Roman" pitchFamily="18" charset="0"/>
              </a:rPr>
              <a:t> 8-sonli, 2003 </a:t>
            </a:r>
            <a:r>
              <a:rPr lang="en-US" sz="2800" b="1" dirty="0" err="1" smtClean="0">
                <a:solidFill>
                  <a:srgbClr val="FFFF00"/>
                </a:solidFill>
                <a:latin typeface="Times New Roman" pitchFamily="18" charset="0"/>
                <a:cs typeface="Times New Roman" pitchFamily="18" charset="0"/>
              </a:rPr>
              <a:t>yil</a:t>
            </a:r>
            <a:r>
              <a:rPr lang="en-US" sz="2800" b="1" dirty="0" smtClean="0">
                <a:solidFill>
                  <a:srgbClr val="FFFF00"/>
                </a:solidFill>
                <a:latin typeface="Times New Roman" pitchFamily="18" charset="0"/>
                <a:cs typeface="Times New Roman" pitchFamily="18" charset="0"/>
              </a:rPr>
              <a:t> 30 </a:t>
            </a:r>
            <a:r>
              <a:rPr lang="en-US" sz="2800" b="1" dirty="0" err="1" smtClean="0">
                <a:solidFill>
                  <a:srgbClr val="FFFF00"/>
                </a:solidFill>
                <a:latin typeface="Times New Roman" pitchFamily="18" charset="0"/>
                <a:cs typeface="Times New Roman" pitchFamily="18" charset="0"/>
              </a:rPr>
              <a:t>oktyabrdagi</a:t>
            </a:r>
            <a:r>
              <a:rPr lang="en-US" sz="2800" b="1" dirty="0" smtClean="0">
                <a:solidFill>
                  <a:srgbClr val="FFFF00"/>
                </a:solidFill>
                <a:latin typeface="Times New Roman" pitchFamily="18" charset="0"/>
                <a:cs typeface="Times New Roman" pitchFamily="18" charset="0"/>
              </a:rPr>
              <a:t> 476-sonli </a:t>
            </a:r>
            <a:r>
              <a:rPr lang="en-US" sz="2800" b="1" dirty="0" err="1" smtClean="0">
                <a:solidFill>
                  <a:srgbClr val="FFFF00"/>
                </a:solidFill>
                <a:latin typeface="Times New Roman" pitchFamily="18" charset="0"/>
                <a:cs typeface="Times New Roman" pitchFamily="18" charset="0"/>
              </a:rPr>
              <a:t>qarorlari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va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Adliya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Vazirligida</a:t>
            </a:r>
            <a:r>
              <a:rPr lang="en-US" sz="2800" b="1" dirty="0" smtClean="0">
                <a:solidFill>
                  <a:srgbClr val="FFFF00"/>
                </a:solidFill>
                <a:latin typeface="Times New Roman" pitchFamily="18" charset="0"/>
                <a:cs typeface="Times New Roman" pitchFamily="18" charset="0"/>
              </a:rPr>
              <a:t> 2005 </a:t>
            </a:r>
            <a:r>
              <a:rPr lang="en-US" sz="2800" b="1" dirty="0" err="1" smtClean="0">
                <a:solidFill>
                  <a:srgbClr val="FFFF00"/>
                </a:solidFill>
                <a:latin typeface="Times New Roman" pitchFamily="18" charset="0"/>
                <a:cs typeface="Times New Roman" pitchFamily="18" charset="0"/>
              </a:rPr>
              <a:t>yil</a:t>
            </a:r>
            <a:r>
              <a:rPr lang="en-US" sz="2800" b="1" dirty="0" smtClean="0">
                <a:solidFill>
                  <a:srgbClr val="FFFF00"/>
                </a:solidFill>
                <a:latin typeface="Times New Roman" pitchFamily="18" charset="0"/>
                <a:cs typeface="Times New Roman" pitchFamily="18" charset="0"/>
              </a:rPr>
              <a:t> 4 </a:t>
            </a:r>
            <a:r>
              <a:rPr lang="en-US" sz="2800" b="1" dirty="0" err="1" smtClean="0">
                <a:solidFill>
                  <a:srgbClr val="FFFF00"/>
                </a:solidFill>
                <a:latin typeface="Times New Roman" pitchFamily="18" charset="0"/>
                <a:cs typeface="Times New Roman" pitchFamily="18" charset="0"/>
              </a:rPr>
              <a:t>yanvarda</a:t>
            </a:r>
            <a:r>
              <a:rPr lang="en-US" sz="2800" b="1" dirty="0" smtClean="0">
                <a:solidFill>
                  <a:srgbClr val="FFFF00"/>
                </a:solidFill>
                <a:latin typeface="Times New Roman" pitchFamily="18" charset="0"/>
                <a:cs typeface="Times New Roman" pitchFamily="18" charset="0"/>
              </a:rPr>
              <a:t> 1439-son </a:t>
            </a:r>
            <a:r>
              <a:rPr lang="en-US" sz="2800" b="1" dirty="0" err="1" smtClean="0">
                <a:solidFill>
                  <a:srgbClr val="FFFF00"/>
                </a:solidFill>
                <a:latin typeface="Times New Roman" pitchFamily="18" charset="0"/>
                <a:cs typeface="Times New Roman" pitchFamily="18" charset="0"/>
              </a:rPr>
              <a:t>bilan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ro’yhatdan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o’tkazilgan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Qayta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tashkil</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etilayotgan</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qishloq</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xo’jaligi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korxonasi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hegizida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fermer</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xo’jaligi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tashkil</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etishda</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tanlov</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g’oliblarini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aniqlash</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to’g’risidagi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Nizom</a:t>
            </a:r>
            <a:r>
              <a:rPr lang="en-US" sz="2800" b="1" dirty="0" smtClean="0">
                <a:solidFill>
                  <a:srgbClr val="FFFF00"/>
                </a:solidFill>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kabi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xujjatlar</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bilan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tartibga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solinadi</a:t>
            </a:r>
            <a:r>
              <a:rPr lang="en-US" sz="2800" b="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7635565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graphicFrame>
        <p:nvGraphicFramePr>
          <p:cNvPr id="3" name="Объект 2"/>
          <p:cNvGraphicFramePr>
            <a:graphicFrameLocks noChangeAspect="1"/>
          </p:cNvGraphicFramePr>
          <p:nvPr>
            <p:extLst>
              <p:ext uri="{D42A27DB-BD31-4B8C-83A1-F6EECF244321}">
                <p14:modId xmlns:p14="http://schemas.microsoft.com/office/powerpoint/2010/main" val="2769479003"/>
              </p:ext>
            </p:extLst>
          </p:nvPr>
        </p:nvGraphicFramePr>
        <p:xfrm>
          <a:off x="621506" y="476672"/>
          <a:ext cx="7900988" cy="5610373"/>
        </p:xfrm>
        <a:graphic>
          <a:graphicData uri="http://schemas.openxmlformats.org/presentationml/2006/ole">
            <mc:AlternateContent xmlns:mc="http://schemas.openxmlformats.org/markup-compatibility/2006">
              <mc:Choice xmlns:v="urn:schemas-microsoft-com:vml" Requires="v">
                <p:oleObj spid="_x0000_s1026" name="Document" r:id="rId4" imgW="9249915" imgH="6947758" progId="Word.Document.8">
                  <p:embed/>
                </p:oleObj>
              </mc:Choice>
              <mc:Fallback>
                <p:oleObj name="Document" r:id="rId4" imgW="9249915" imgH="6947758" progId="Word.Document.8">
                  <p:embed/>
                  <p:pic>
                    <p:nvPicPr>
                      <p:cNvPr id="0" name=""/>
                      <p:cNvPicPr>
                        <a:picLocks noChangeAspect="1" noChangeArrowheads="1"/>
                      </p:cNvPicPr>
                      <p:nvPr/>
                    </p:nvPicPr>
                    <p:blipFill>
                      <a:blip r:embed="rId5"/>
                      <a:srcRect/>
                      <a:stretch>
                        <a:fillRect/>
                      </a:stretch>
                    </p:blipFill>
                    <p:spPr bwMode="auto">
                      <a:xfrm>
                        <a:off x="621506" y="476672"/>
                        <a:ext cx="7900988" cy="5610373"/>
                      </a:xfrm>
                      <a:prstGeom prst="rect">
                        <a:avLst/>
                      </a:prstGeom>
                      <a:noFill/>
                      <a:ln>
                        <a:noFill/>
                      </a:ln>
                      <a:effectLst/>
                    </p:spPr>
                  </p:pic>
                </p:oleObj>
              </mc:Fallback>
            </mc:AlternateContent>
          </a:graphicData>
        </a:graphic>
      </p:graphicFrame>
      <p:sp>
        <p:nvSpPr>
          <p:cNvPr id="4" name="Прямоугольник 3"/>
          <p:cNvSpPr/>
          <p:nvPr/>
        </p:nvSpPr>
        <p:spPr>
          <a:xfrm>
            <a:off x="755576" y="6093296"/>
            <a:ext cx="7200799" cy="523220"/>
          </a:xfrm>
          <a:prstGeom prst="rect">
            <a:avLst/>
          </a:prstGeom>
        </p:spPr>
        <p:txBody>
          <a:bodyPr wrap="square">
            <a:spAutoFit/>
          </a:bodyPr>
          <a:lstStyle/>
          <a:p>
            <a:pPr algn="ctr">
              <a:spcBef>
                <a:spcPct val="50000"/>
              </a:spcBef>
            </a:pPr>
            <a:r>
              <a:rPr lang="en-US" sz="2800" dirty="0" err="1" smtClean="0">
                <a:latin typeface="Times New Roman" pitchFamily="18" charset="0"/>
                <a:cs typeface="Times New Roman" pitchFamily="18" charset="0"/>
              </a:rPr>
              <a:t>Shirkat</a:t>
            </a:r>
            <a:r>
              <a:rPr lang="en-US" sz="2800"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xo’jaligini</a:t>
            </a:r>
            <a:r>
              <a:rPr lang="ru-RU"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konturlarga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bo’linishi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071253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1326"/>
            <a:ext cx="8892480" cy="6741368"/>
          </a:xfrm>
        </p:spPr>
        <p:txBody>
          <a:bodyPr/>
          <a:lstStyle/>
          <a:p>
            <a:endParaRPr lang="ru-RU" dirty="0"/>
          </a:p>
        </p:txBody>
      </p:sp>
      <p:graphicFrame>
        <p:nvGraphicFramePr>
          <p:cNvPr id="3" name="Объект 2"/>
          <p:cNvGraphicFramePr>
            <a:graphicFrameLocks noChangeAspect="1"/>
          </p:cNvGraphicFramePr>
          <p:nvPr>
            <p:extLst>
              <p:ext uri="{D42A27DB-BD31-4B8C-83A1-F6EECF244321}">
                <p14:modId xmlns:p14="http://schemas.microsoft.com/office/powerpoint/2010/main" val="719850419"/>
              </p:ext>
            </p:extLst>
          </p:nvPr>
        </p:nvGraphicFramePr>
        <p:xfrm>
          <a:off x="251520" y="19864"/>
          <a:ext cx="8735888" cy="6741368"/>
        </p:xfrm>
        <a:graphic>
          <a:graphicData uri="http://schemas.openxmlformats.org/presentationml/2006/ole">
            <mc:AlternateContent xmlns:mc="http://schemas.openxmlformats.org/markup-compatibility/2006">
              <mc:Choice xmlns:v="urn:schemas-microsoft-com:vml" Requires="v">
                <p:oleObj spid="_x0000_s2050" name="Document" r:id="rId4" imgW="9396402" imgH="6608307" progId="Word.Document.8">
                  <p:embed/>
                </p:oleObj>
              </mc:Choice>
              <mc:Fallback>
                <p:oleObj name="Document" r:id="rId4" imgW="9396402" imgH="6608307" progId="Word.Document.8">
                  <p:embed/>
                  <p:pic>
                    <p:nvPicPr>
                      <p:cNvPr id="0" name=""/>
                      <p:cNvPicPr>
                        <a:picLocks noChangeAspect="1" noChangeArrowheads="1"/>
                      </p:cNvPicPr>
                      <p:nvPr/>
                    </p:nvPicPr>
                    <p:blipFill>
                      <a:blip r:embed="rId5"/>
                      <a:srcRect/>
                      <a:stretch>
                        <a:fillRect/>
                      </a:stretch>
                    </p:blipFill>
                    <p:spPr bwMode="auto">
                      <a:xfrm>
                        <a:off x="251520" y="19864"/>
                        <a:ext cx="8735888" cy="6741368"/>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37800645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673673896"/>
              </p:ext>
            </p:extLst>
          </p:nvPr>
        </p:nvGraphicFramePr>
        <p:xfrm>
          <a:off x="-180528" y="0"/>
          <a:ext cx="9324528" cy="6858000"/>
        </p:xfrm>
        <a:graphic>
          <a:graphicData uri="http://schemas.openxmlformats.org/presentationml/2006/ole">
            <mc:AlternateContent xmlns:mc="http://schemas.openxmlformats.org/markup-compatibility/2006">
              <mc:Choice xmlns:v="urn:schemas-microsoft-com:vml" Requires="v">
                <p:oleObj spid="_x0000_s3074" name="Документ" r:id="rId4" imgW="9416274" imgH="6654984" progId="Word.Document.8">
                  <p:embed/>
                </p:oleObj>
              </mc:Choice>
              <mc:Fallback>
                <p:oleObj name="Документ" r:id="rId4" imgW="9416274" imgH="6654984"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528" y="0"/>
                        <a:ext cx="9324528" cy="6858000"/>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11098006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3390894734"/>
              </p:ext>
            </p:extLst>
          </p:nvPr>
        </p:nvGraphicFramePr>
        <p:xfrm>
          <a:off x="4473" y="188640"/>
          <a:ext cx="9139527" cy="6535092"/>
        </p:xfrm>
        <a:graphic>
          <a:graphicData uri="http://schemas.openxmlformats.org/presentationml/2006/ole">
            <mc:AlternateContent xmlns:mc="http://schemas.openxmlformats.org/markup-compatibility/2006">
              <mc:Choice xmlns:v="urn:schemas-microsoft-com:vml" Requires="v">
                <p:oleObj spid="_x0000_s4098" name="Документ" r:id="rId4" imgW="9416274" imgH="6654984" progId="Word.Document.8">
                  <p:embed/>
                </p:oleObj>
              </mc:Choice>
              <mc:Fallback>
                <p:oleObj name="Документ" r:id="rId4" imgW="9416274" imgH="6654984"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3" y="188640"/>
                        <a:ext cx="9139527" cy="6535092"/>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690721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noChangeAspect="1"/>
          </p:cNvGraphicFramePr>
          <p:nvPr>
            <p:ph/>
            <p:extLst>
              <p:ext uri="{D42A27DB-BD31-4B8C-83A1-F6EECF244321}">
                <p14:modId xmlns:p14="http://schemas.microsoft.com/office/powerpoint/2010/main" val="83487133"/>
              </p:ext>
            </p:extLst>
          </p:nvPr>
        </p:nvGraphicFramePr>
        <p:xfrm>
          <a:off x="457200" y="373063"/>
          <a:ext cx="8229600" cy="5661025"/>
        </p:xfrm>
        <a:graphic>
          <a:graphicData uri="http://schemas.openxmlformats.org/presentationml/2006/ole">
            <mc:AlternateContent xmlns:mc="http://schemas.openxmlformats.org/markup-compatibility/2006">
              <mc:Choice xmlns:v="urn:schemas-microsoft-com:vml" Requires="v">
                <p:oleObj spid="_x0000_s5122" name="Документ" r:id="rId4" imgW="9416274" imgH="6479320" progId="Word.Document.8">
                  <p:embed/>
                </p:oleObj>
              </mc:Choice>
              <mc:Fallback>
                <p:oleObj name="Документ" r:id="rId4" imgW="9416274" imgH="6479320"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373063"/>
                        <a:ext cx="8229600" cy="5661025"/>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3868738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noChangeAspect="1"/>
          </p:cNvGraphicFramePr>
          <p:nvPr>
            <p:ph/>
            <p:extLst>
              <p:ext uri="{D42A27DB-BD31-4B8C-83A1-F6EECF244321}">
                <p14:modId xmlns:p14="http://schemas.microsoft.com/office/powerpoint/2010/main" val="94034184"/>
              </p:ext>
            </p:extLst>
          </p:nvPr>
        </p:nvGraphicFramePr>
        <p:xfrm>
          <a:off x="66571" y="277812"/>
          <a:ext cx="8825909" cy="6505622"/>
        </p:xfrm>
        <a:graphic>
          <a:graphicData uri="http://schemas.openxmlformats.org/presentationml/2006/ole">
            <mc:AlternateContent xmlns:mc="http://schemas.openxmlformats.org/markup-compatibility/2006">
              <mc:Choice xmlns:v="urn:schemas-microsoft-com:vml" Requires="v">
                <p:oleObj spid="_x0000_s6146" name="Документ" r:id="rId4" imgW="9416274" imgH="6940890" progId="Word.Document.8">
                  <p:embed/>
                </p:oleObj>
              </mc:Choice>
              <mc:Fallback>
                <p:oleObj name="Документ" r:id="rId4" imgW="9416274" imgH="6940890"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71" y="277812"/>
                        <a:ext cx="8825909" cy="6505622"/>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7105856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518782748"/>
      </p:ext>
    </p:extLst>
  </p:cSld>
  <p:clrMapOvr>
    <a:masterClrMapping/>
  </p:clrMapOvr>
  <p:timing>
    <p:tnLst>
      <p:par>
        <p:cTn id="1" dur="indefinite" restart="never" nodeType="tmRoot"/>
      </p:par>
    </p:tnLst>
  </p:timing>
</p:sld>
</file>

<file path=ppt/theme/theme1.xml><?xml version="1.0" encoding="utf-8"?>
<a:theme xmlns:a="http://schemas.openxmlformats.org/drawingml/2006/main" name="Autumn">
  <a:themeElements>
    <a:clrScheme name="Autumn">
      <a:dk1>
        <a:sysClr val="windowText" lastClr="000000"/>
      </a:dk1>
      <a:lt1>
        <a:sysClr val="window" lastClr="FFFFFF"/>
      </a:lt1>
      <a:dk2>
        <a:srgbClr val="B01F0F"/>
      </a:dk2>
      <a:lt2>
        <a:srgbClr val="FF9000"/>
      </a:lt2>
      <a:accent1>
        <a:srgbClr val="ED4600"/>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TM02455610[[fn=Осень]]</Template>
  <TotalTime>20</TotalTime>
  <Words>599</Words>
  <Application>Microsoft Office PowerPoint</Application>
  <PresentationFormat>Экран (4:3)</PresentationFormat>
  <Paragraphs>62</Paragraphs>
  <Slides>13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13</vt:i4>
      </vt:variant>
    </vt:vector>
  </HeadingPairs>
  <TitlesOfParts>
    <vt:vector size="16" baseType="lpstr">
      <vt:lpstr>Autumn</vt:lpstr>
      <vt:lpstr>Document</vt:lpstr>
      <vt:lpstr>Документ</vt:lpstr>
      <vt:lpstr>3-mavzu.Ko’p tarmoqli fermer xo’jaliklarini tashkil etish va rivojlantirishni tashkiliy - iqtisodiy asoslari </vt:lpstr>
      <vt:lpstr>Презентация PowerPoint</vt:lpstr>
      <vt:lpstr>Презентация PowerPoint</vt:lpstr>
      <vt:lpstr>Презентация PowerPoint</vt:lpstr>
      <vt:lpstr>Презентация PowerPoint</vt:lpstr>
      <vt:lpstr>Fermer xo’jaligini tashkil etish tartibi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Зулайхо</dc:creator>
  <cp:lastModifiedBy>Rustam</cp:lastModifiedBy>
  <cp:revision>3</cp:revision>
  <dcterms:created xsi:type="dcterms:W3CDTF">2016-06-29T12:52:21Z</dcterms:created>
  <dcterms:modified xsi:type="dcterms:W3CDTF">2016-06-29T13:23:24Z</dcterms:modified>
</cp:coreProperties>
</file>