
<file path=[Content_Types].xml><?xml version="1.0" encoding="utf-8"?>
<Types xmlns="http://schemas.openxmlformats.org/package/2006/content-types">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doc" ContentType="application/msword"/>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drawings/drawing1.xml" ContentType="application/vnd.openxmlformats-officedocument.drawingml.chartshapes+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5"/>
  </p:notesMasterIdLst>
  <p:sldIdLst>
    <p:sldId id="256" r:id="rId2"/>
    <p:sldId id="321" r:id="rId3"/>
    <p:sldId id="323" r:id="rId4"/>
    <p:sldId id="322" r:id="rId5"/>
    <p:sldId id="257" r:id="rId6"/>
    <p:sldId id="260" r:id="rId7"/>
    <p:sldId id="261" r:id="rId8"/>
    <p:sldId id="262" r:id="rId9"/>
    <p:sldId id="263" r:id="rId10"/>
    <p:sldId id="264" r:id="rId11"/>
    <p:sldId id="265" r:id="rId12"/>
    <p:sldId id="324" r:id="rId13"/>
    <p:sldId id="277" r:id="rId14"/>
    <p:sldId id="278" r:id="rId15"/>
    <p:sldId id="280" r:id="rId16"/>
    <p:sldId id="281" r:id="rId17"/>
    <p:sldId id="282" r:id="rId18"/>
    <p:sldId id="283" r:id="rId19"/>
    <p:sldId id="284" r:id="rId20"/>
    <p:sldId id="285" r:id="rId21"/>
    <p:sldId id="266" r:id="rId22"/>
    <p:sldId id="286" r:id="rId23"/>
    <p:sldId id="287" r:id="rId24"/>
    <p:sldId id="288" r:id="rId25"/>
    <p:sldId id="289" r:id="rId26"/>
    <p:sldId id="290" r:id="rId27"/>
    <p:sldId id="291" r:id="rId28"/>
    <p:sldId id="292" r:id="rId29"/>
    <p:sldId id="293" r:id="rId30"/>
    <p:sldId id="294" r:id="rId31"/>
    <p:sldId id="295" r:id="rId32"/>
    <p:sldId id="296" r:id="rId33"/>
    <p:sldId id="297" r:id="rId34"/>
    <p:sldId id="325" r:id="rId35"/>
    <p:sldId id="327" r:id="rId36"/>
    <p:sldId id="328" r:id="rId37"/>
    <p:sldId id="329" r:id="rId38"/>
    <p:sldId id="330" r:id="rId39"/>
    <p:sldId id="303" r:id="rId40"/>
    <p:sldId id="304" r:id="rId41"/>
    <p:sldId id="331" r:id="rId42"/>
    <p:sldId id="308" r:id="rId43"/>
    <p:sldId id="309" r:id="rId4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2" d="100"/>
          <a:sy n="62" d="100"/>
        </p:scale>
        <p:origin x="-11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file:///D:\Documents%20and%20Settings\KANE\&#1056;&#1072;&#1073;&#1086;&#1095;&#1080;&#1081;%20&#1089;&#1090;&#1086;&#1083;\&#1053;&#1086;&#1074;&#1072;&#1103;%20&#1087;&#1072;&#1087;&#1082;&#1072;\&#1051;&#1080;&#1089;&#1090;%20Microsoft%20Office%20Excel.xlsx"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42"/>
    </mc:Choice>
    <mc:Fallback>
      <c:style val="42"/>
    </mc:Fallback>
  </mc:AlternateContent>
  <c:clrMapOvr bg1="lt1" tx1="dk1" bg2="lt2" tx2="dk2" accent1="accent1" accent2="accent2" accent3="accent3" accent4="accent4" accent5="accent5" accent6="accent6" hlink="hlink" folHlink="folHlink"/>
  <c:chart>
    <c:autoTitleDeleted val="0"/>
    <c:view3D>
      <c:rotX val="15"/>
      <c:rotY val="20"/>
      <c:rAngAx val="1"/>
    </c:view3D>
    <c:floor>
      <c:thickness val="0"/>
    </c:floor>
    <c:sideWall>
      <c:thickness val="0"/>
      <c:spPr>
        <a:effectLst>
          <a:outerShdw blurRad="50800" dist="50800" dir="5400000" algn="ctr" rotWithShape="0">
            <a:srgbClr val="000000"/>
          </a:outerShdw>
        </a:effectLst>
      </c:spPr>
    </c:sideWall>
    <c:backWall>
      <c:thickness val="0"/>
      <c:spPr>
        <a:effectLst>
          <a:outerShdw blurRad="50800" dist="50800" dir="5400000" algn="ctr" rotWithShape="0">
            <a:srgbClr val="000000"/>
          </a:outerShdw>
        </a:effectLst>
      </c:spPr>
    </c:backWall>
    <c:plotArea>
      <c:layout>
        <c:manualLayout>
          <c:layoutTarget val="inner"/>
          <c:xMode val="edge"/>
          <c:yMode val="edge"/>
          <c:x val="0.12255774278215241"/>
          <c:y val="5.1400554097404488E-2"/>
          <c:w val="0.85372134733158589"/>
          <c:h val="0.75213996899036251"/>
        </c:manualLayout>
      </c:layout>
      <c:bar3DChart>
        <c:barDir val="col"/>
        <c:grouping val="stacked"/>
        <c:varyColors val="0"/>
        <c:ser>
          <c:idx val="0"/>
          <c:order val="0"/>
          <c:invertIfNegative val="0"/>
          <c:dLbls>
            <c:dLbl>
              <c:idx val="0"/>
              <c:layout>
                <c:manualLayout>
                  <c:x val="2.2516272602854199E-3"/>
                  <c:y val="-1.3038548752834464E-2"/>
                </c:manualLayout>
              </c:layout>
              <c:tx>
                <c:rich>
                  <a:bodyPr/>
                  <a:lstStyle/>
                  <a:p>
                    <a:r>
                      <a:rPr lang="en-US" b="1">
                        <a:solidFill>
                          <a:schemeClr val="tx1"/>
                        </a:solidFill>
                      </a:rPr>
                      <a:t>44,410</a:t>
                    </a:r>
                    <a:r>
                      <a:rPr lang="uz-Cyrl-UZ" b="1">
                        <a:solidFill>
                          <a:schemeClr val="tx1"/>
                        </a:solidFill>
                      </a:rPr>
                      <a:t> млн.га</a:t>
                    </a:r>
                    <a:endParaRPr lang="en-US" b="1">
                      <a:solidFill>
                        <a:schemeClr val="tx1"/>
                      </a:solidFill>
                    </a:endParaRPr>
                  </a:p>
                </c:rich>
              </c:tx>
              <c:showLegendKey val="0"/>
              <c:showVal val="0"/>
              <c:showCatName val="0"/>
              <c:showSerName val="0"/>
              <c:showPercent val="0"/>
              <c:showBubbleSize val="0"/>
            </c:dLbl>
            <c:dLbl>
              <c:idx val="1"/>
              <c:layout>
                <c:manualLayout>
                  <c:x val="2.6110221699466008E-3"/>
                  <c:y val="-9.4809577374257176E-5"/>
                </c:manualLayout>
              </c:layout>
              <c:tx>
                <c:rich>
                  <a:bodyPr/>
                  <a:lstStyle/>
                  <a:p>
                    <a:r>
                      <a:rPr lang="en-US" b="1" dirty="0" smtClean="0">
                        <a:solidFill>
                          <a:schemeClr val="tx1"/>
                        </a:solidFill>
                      </a:rPr>
                      <a:t>4,</a:t>
                    </a:r>
                    <a:r>
                      <a:rPr lang="uz-Cyrl-UZ" b="1" dirty="0" smtClean="0">
                        <a:solidFill>
                          <a:schemeClr val="tx1"/>
                        </a:solidFill>
                      </a:rPr>
                      <a:t>3 </a:t>
                    </a:r>
                    <a:r>
                      <a:rPr lang="uz-Cyrl-UZ" b="1" dirty="0">
                        <a:solidFill>
                          <a:schemeClr val="tx1"/>
                        </a:solidFill>
                      </a:rPr>
                      <a:t>млн га</a:t>
                    </a:r>
                    <a:endParaRPr lang="en-US" b="1" dirty="0">
                      <a:solidFill>
                        <a:schemeClr val="tx1"/>
                      </a:solidFill>
                    </a:endParaRPr>
                  </a:p>
                </c:rich>
              </c:tx>
              <c:showLegendKey val="0"/>
              <c:showVal val="1"/>
              <c:showCatName val="0"/>
              <c:showSerName val="0"/>
              <c:showPercent val="0"/>
              <c:showBubbleSize val="0"/>
            </c:dLbl>
            <c:txPr>
              <a:bodyPr rot="0" vert="horz"/>
              <a:lstStyle/>
              <a:p>
                <a:pPr>
                  <a:defRPr b="1">
                    <a:solidFill>
                      <a:schemeClr val="tx1"/>
                    </a:solidFill>
                  </a:defRPr>
                </a:pPr>
                <a:endParaRPr lang="ru-RU"/>
              </a:p>
            </c:txPr>
            <c:showLegendKey val="0"/>
            <c:showVal val="1"/>
            <c:showCatName val="0"/>
            <c:showSerName val="0"/>
            <c:showPercent val="0"/>
            <c:showBubbleSize val="0"/>
            <c:showLeaderLines val="0"/>
          </c:dLbls>
          <c:cat>
            <c:strRef>
              <c:f>Лист1!$B$4:$B$5</c:f>
              <c:strCache>
                <c:ptCount val="2"/>
                <c:pt idx="0">
                  <c:v>Жами фойдаланилаётган ер майдон</c:v>
                </c:pt>
                <c:pt idx="1">
                  <c:v>Суғориб экиладиган ерлар жами </c:v>
                </c:pt>
              </c:strCache>
            </c:strRef>
          </c:cat>
          <c:val>
            <c:numRef>
              <c:f>Лист1!$C$4:$C$5</c:f>
              <c:numCache>
                <c:formatCode>0.0;[Red]0.0</c:formatCode>
                <c:ptCount val="2"/>
                <c:pt idx="0" formatCode="0.000;[Red]0.000">
                  <c:v>44.41</c:v>
                </c:pt>
                <c:pt idx="1">
                  <c:v>4.2</c:v>
                </c:pt>
              </c:numCache>
            </c:numRef>
          </c:val>
        </c:ser>
        <c:dLbls>
          <c:showLegendKey val="0"/>
          <c:showVal val="0"/>
          <c:showCatName val="0"/>
          <c:showSerName val="0"/>
          <c:showPercent val="0"/>
          <c:showBubbleSize val="0"/>
        </c:dLbls>
        <c:gapWidth val="124"/>
        <c:gapDepth val="33"/>
        <c:shape val="box"/>
        <c:axId val="100430208"/>
        <c:axId val="100432512"/>
        <c:axId val="0"/>
      </c:bar3DChart>
      <c:catAx>
        <c:axId val="100430208"/>
        <c:scaling>
          <c:orientation val="minMax"/>
        </c:scaling>
        <c:delete val="1"/>
        <c:axPos val="b"/>
        <c:majorTickMark val="out"/>
        <c:minorTickMark val="none"/>
        <c:tickLblPos val="nextTo"/>
        <c:crossAx val="100432512"/>
        <c:crosses val="autoZero"/>
        <c:auto val="1"/>
        <c:lblAlgn val="ctr"/>
        <c:lblOffset val="100"/>
        <c:noMultiLvlLbl val="0"/>
      </c:catAx>
      <c:valAx>
        <c:axId val="100432512"/>
        <c:scaling>
          <c:orientation val="minMax"/>
        </c:scaling>
        <c:delete val="0"/>
        <c:axPos val="l"/>
        <c:numFmt formatCode="0.000;[Red]0.000" sourceLinked="1"/>
        <c:majorTickMark val="out"/>
        <c:minorTickMark val="none"/>
        <c:tickLblPos val="nextTo"/>
        <c:crossAx val="100430208"/>
        <c:crosses val="autoZero"/>
        <c:crossBetween val="between"/>
      </c:valAx>
    </c:plotArea>
    <c:plotVisOnly val="1"/>
    <c:dispBlanksAs val="gap"/>
    <c:showDLblsOverMax val="0"/>
  </c:chart>
  <c:txPr>
    <a:bodyPr/>
    <a:lstStyle/>
    <a:p>
      <a:pPr>
        <a:defRPr sz="1800"/>
      </a:pPr>
      <a:endParaRPr lang="ru-RU"/>
    </a:p>
  </c:txPr>
  <c:externalData r:id="rId2">
    <c:autoUpdate val="0"/>
  </c:externalData>
  <c:userShapes r:id="rId3"/>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F5FDAF1-2676-461E-8015-4CD78DBB1696}"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ru-RU"/>
        </a:p>
      </dgm:t>
    </dgm:pt>
    <dgm:pt modelId="{1D918F44-170C-4743-99D0-FB2ED45EDA6C}">
      <dgm:prSet phldrT="[Текст]" custT="1"/>
      <dgm:spPr>
        <a:solidFill>
          <a:srgbClr val="92D050"/>
        </a:solidFill>
      </dgm:spPr>
      <dgm:t>
        <a:bodyPr/>
        <a:lstStyle/>
        <a:p>
          <a:r>
            <a:rPr lang="ru-RU" sz="2400" b="1" dirty="0" smtClean="0">
              <a:latin typeface="Times New Roman" pitchFamily="18" charset="0"/>
              <a:cs typeface="Times New Roman" pitchFamily="18" charset="0"/>
            </a:rPr>
            <a:t>-</a:t>
          </a:r>
          <a:r>
            <a:rPr lang="en-US" sz="2400" b="1" dirty="0" err="1" smtClean="0">
              <a:latin typeface="Times New Roman" pitchFamily="18" charset="0"/>
              <a:cs typeface="Times New Roman" pitchFamily="18" charset="0"/>
            </a:rPr>
            <a:t>Yer</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tabiat</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mahsuli</a:t>
          </a:r>
          <a:r>
            <a:rPr lang="en-US" sz="2400" b="1" dirty="0" smtClean="0">
              <a:latin typeface="Times New Roman" pitchFamily="18" charset="0"/>
              <a:cs typeface="Times New Roman" pitchFamily="18" charset="0"/>
            </a:rPr>
            <a:t>.</a:t>
          </a:r>
          <a:endParaRPr lang="ru-RU" sz="2400" b="1" dirty="0" smtClean="0">
            <a:latin typeface="Times New Roman" pitchFamily="18" charset="0"/>
            <a:cs typeface="Times New Roman" pitchFamily="18" charset="0"/>
          </a:endParaRPr>
        </a:p>
        <a:p>
          <a:r>
            <a:rPr lang="ru-RU" sz="2400" b="1" dirty="0" smtClean="0">
              <a:latin typeface="Times New Roman" pitchFamily="18" charset="0"/>
              <a:cs typeface="Times New Roman" pitchFamily="18" charset="0"/>
            </a:rPr>
            <a:t>-</a:t>
          </a:r>
          <a:r>
            <a:rPr lang="en-US" sz="2400" b="1" dirty="0" err="1" smtClean="0">
              <a:latin typeface="Times New Roman" pitchFamily="18" charset="0"/>
              <a:cs typeface="Times New Roman" pitchFamily="18" charset="0"/>
            </a:rPr>
            <a:t>Yerning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hududiy</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chegaralanganligi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va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uning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takror</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yaratilmasligi</a:t>
          </a:r>
          <a:endParaRPr lang="ru-RU" sz="2400" dirty="0"/>
        </a:p>
      </dgm:t>
    </dgm:pt>
    <dgm:pt modelId="{4E8202BE-2991-4EFD-9A4C-DB0EB3185468}" type="parTrans" cxnId="{F597DE25-A2A4-4385-8AA3-FFC7975312B8}">
      <dgm:prSet/>
      <dgm:spPr/>
      <dgm:t>
        <a:bodyPr/>
        <a:lstStyle/>
        <a:p>
          <a:endParaRPr lang="ru-RU"/>
        </a:p>
      </dgm:t>
    </dgm:pt>
    <dgm:pt modelId="{54D490A3-B86F-4971-8DBF-F7E9216707A5}" type="sibTrans" cxnId="{F597DE25-A2A4-4385-8AA3-FFC7975312B8}">
      <dgm:prSet/>
      <dgm:spPr/>
      <dgm:t>
        <a:bodyPr/>
        <a:lstStyle/>
        <a:p>
          <a:endParaRPr lang="ru-RU"/>
        </a:p>
      </dgm:t>
    </dgm:pt>
    <dgm:pt modelId="{172C4106-3CE5-4BAA-A091-D95C0CCB1244}">
      <dgm:prSet phldrT="[Текст]" custT="1"/>
      <dgm:spPr>
        <a:solidFill>
          <a:srgbClr val="00B0F0">
            <a:alpha val="90000"/>
          </a:srgbClr>
        </a:solidFill>
      </dgm:spPr>
      <dgm:t>
        <a:bodyPr/>
        <a:lstStyle/>
        <a:p>
          <a:r>
            <a:rPr lang="en-US" sz="2400" b="1" dirty="0" err="1" smtClean="0">
              <a:latin typeface="Times New Roman" pitchFamily="18" charset="0"/>
              <a:cs typeface="Times New Roman" pitchFamily="18" charset="0"/>
            </a:rPr>
            <a:t>Yerni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almashtirish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mumkinmasligi</a:t>
          </a:r>
          <a:r>
            <a:rPr lang="en-US" sz="2400" b="1" dirty="0" smtClean="0">
              <a:latin typeface="Times New Roman" pitchFamily="18" charset="0"/>
              <a:cs typeface="Times New Roman" pitchFamily="18" charset="0"/>
            </a:rPr>
            <a:t>.</a:t>
          </a:r>
          <a:endParaRPr lang="ru-RU" sz="2400" b="1" dirty="0" smtClean="0">
            <a:latin typeface="Times New Roman" pitchFamily="18" charset="0"/>
            <a:cs typeface="Times New Roman" pitchFamily="18" charset="0"/>
          </a:endParaRPr>
        </a:p>
        <a:p>
          <a:r>
            <a:rPr lang="en-US" sz="2400" b="1" dirty="0" err="1" smtClean="0">
              <a:latin typeface="Times New Roman" pitchFamily="18" charset="0"/>
              <a:cs typeface="Times New Roman" pitchFamily="18" charset="0"/>
            </a:rPr>
            <a:t>Yerni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siljitib</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bo’lmaydi</a:t>
          </a:r>
          <a:r>
            <a:rPr lang="en-US" sz="2400" b="1" dirty="0" smtClean="0">
              <a:latin typeface="Times New Roman" pitchFamily="18" charset="0"/>
              <a:cs typeface="Times New Roman" pitchFamily="18" charset="0"/>
            </a:rPr>
            <a:t>.</a:t>
          </a:r>
          <a:endParaRPr lang="ru-RU" sz="2400" dirty="0"/>
        </a:p>
      </dgm:t>
    </dgm:pt>
    <dgm:pt modelId="{3E2FDED9-AD0E-4754-8C6D-912F7CF6B924}" type="parTrans" cxnId="{FE5F53F8-FD18-47D8-90A0-FEEB1A161EE3}">
      <dgm:prSet/>
      <dgm:spPr/>
      <dgm:t>
        <a:bodyPr/>
        <a:lstStyle/>
        <a:p>
          <a:endParaRPr lang="ru-RU"/>
        </a:p>
      </dgm:t>
    </dgm:pt>
    <dgm:pt modelId="{E128A2B4-D85E-4D13-B3F7-09F7E7EC2000}" type="sibTrans" cxnId="{FE5F53F8-FD18-47D8-90A0-FEEB1A161EE3}">
      <dgm:prSet/>
      <dgm:spPr/>
      <dgm:t>
        <a:bodyPr/>
        <a:lstStyle/>
        <a:p>
          <a:endParaRPr lang="ru-RU"/>
        </a:p>
      </dgm:t>
    </dgm:pt>
    <dgm:pt modelId="{31272C17-7F22-4EE8-A637-76A6A1B8DBAC}">
      <dgm:prSet phldrT="[Текст]" custT="1"/>
      <dgm:spPr>
        <a:solidFill>
          <a:srgbClr val="FF0000"/>
        </a:solidFill>
      </dgm:spPr>
      <dgm:t>
        <a:bodyPr/>
        <a:lstStyle/>
        <a:p>
          <a:r>
            <a:rPr lang="en-US" sz="2400" b="1" dirty="0" err="1" smtClean="0">
              <a:latin typeface="Times New Roman" pitchFamily="18" charset="0"/>
              <a:cs typeface="Times New Roman" pitchFamily="18" charset="0"/>
            </a:rPr>
            <a:t>Yer</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uchastkalarining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sifati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bo’yicha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turli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tumanligi</a:t>
          </a:r>
          <a:r>
            <a:rPr lang="en-US" sz="2400" b="1" dirty="0" smtClean="0">
              <a:latin typeface="Times New Roman" pitchFamily="18" charset="0"/>
              <a:cs typeface="Times New Roman" pitchFamily="18" charset="0"/>
            </a:rPr>
            <a:t>.</a:t>
          </a:r>
          <a:endParaRPr lang="ru-RU" sz="2400" dirty="0"/>
        </a:p>
      </dgm:t>
    </dgm:pt>
    <dgm:pt modelId="{126D13BB-212A-4AD2-BC2D-C2070B09C2C6}" type="parTrans" cxnId="{6F79CE4E-C24A-444F-9F2D-AA01BEAE81D4}">
      <dgm:prSet/>
      <dgm:spPr/>
      <dgm:t>
        <a:bodyPr/>
        <a:lstStyle/>
        <a:p>
          <a:endParaRPr lang="ru-RU"/>
        </a:p>
      </dgm:t>
    </dgm:pt>
    <dgm:pt modelId="{91B56C65-4873-40A4-B680-9D83126E1D61}" type="sibTrans" cxnId="{6F79CE4E-C24A-444F-9F2D-AA01BEAE81D4}">
      <dgm:prSet/>
      <dgm:spPr/>
      <dgm:t>
        <a:bodyPr/>
        <a:lstStyle/>
        <a:p>
          <a:endParaRPr lang="ru-RU"/>
        </a:p>
      </dgm:t>
    </dgm:pt>
    <dgm:pt modelId="{2FBD4287-3ABF-400F-A8DE-FE5967DEB3BB}">
      <dgm:prSet/>
      <dgm:spPr>
        <a:solidFill>
          <a:srgbClr val="FFFF00"/>
        </a:solidFill>
      </dgm:spPr>
      <dgm:t>
        <a:bodyPr/>
        <a:lstStyle/>
        <a:p>
          <a:r>
            <a:rPr lang="en-US" b="1" dirty="0" err="1" smtClean="0">
              <a:latin typeface="Times New Roman" pitchFamily="18" charset="0"/>
              <a:cs typeface="Times New Roman" pitchFamily="18" charset="0"/>
            </a:rPr>
            <a:t>Yer</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umrbod</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ishlab</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chiqarish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vositasi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hisoblanadi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eskirmaydi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aksincha</a:t>
          </a:r>
          <a:r>
            <a:rPr lang="en-US" b="1" dirty="0" smtClean="0">
              <a:latin typeface="Times New Roman" pitchFamily="18" charset="0"/>
              <a:cs typeface="Times New Roman" pitchFamily="18" charset="0"/>
            </a:rPr>
            <a:t> u </a:t>
          </a:r>
          <a:r>
            <a:rPr lang="en-US" b="1" dirty="0" err="1" smtClean="0">
              <a:latin typeface="Times New Roman" pitchFamily="18" charset="0"/>
              <a:cs typeface="Times New Roman" pitchFamily="18" charset="0"/>
            </a:rPr>
            <a:t>yaxshilab</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parvarish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qilinsa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ko’p</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hosil</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beradi</a:t>
          </a:r>
          <a:r>
            <a:rPr lang="en-US" b="1" dirty="0" smtClean="0">
              <a:latin typeface="Times New Roman" pitchFamily="18" charset="0"/>
              <a:cs typeface="Times New Roman" pitchFamily="18" charset="0"/>
            </a:rPr>
            <a:t>.</a:t>
          </a:r>
          <a:endParaRPr lang="ru-RU" b="1" dirty="0">
            <a:latin typeface="Times New Roman" pitchFamily="18" charset="0"/>
            <a:cs typeface="Times New Roman" pitchFamily="18" charset="0"/>
          </a:endParaRPr>
        </a:p>
      </dgm:t>
    </dgm:pt>
    <dgm:pt modelId="{13FBE400-C8DD-4AF9-9935-8005A3B2BE44}" type="parTrans" cxnId="{E4F8B6AF-6FA1-410F-B645-0ABAD0FEB5A0}">
      <dgm:prSet/>
      <dgm:spPr/>
      <dgm:t>
        <a:bodyPr/>
        <a:lstStyle/>
        <a:p>
          <a:endParaRPr lang="ru-RU"/>
        </a:p>
      </dgm:t>
    </dgm:pt>
    <dgm:pt modelId="{A1D94D26-BB90-4852-87F9-19FF4672B4E4}" type="sibTrans" cxnId="{E4F8B6AF-6FA1-410F-B645-0ABAD0FEB5A0}">
      <dgm:prSet/>
      <dgm:spPr/>
      <dgm:t>
        <a:bodyPr/>
        <a:lstStyle/>
        <a:p>
          <a:endParaRPr lang="ru-RU"/>
        </a:p>
      </dgm:t>
    </dgm:pt>
    <dgm:pt modelId="{439A04DD-2CF9-4F81-836A-58E6DD7DDE23}" type="pres">
      <dgm:prSet presAssocID="{CF5FDAF1-2676-461E-8015-4CD78DBB1696}" presName="Name0" presStyleCnt="0">
        <dgm:presLayoutVars>
          <dgm:chMax val="7"/>
          <dgm:dir/>
          <dgm:animLvl val="lvl"/>
          <dgm:resizeHandles val="exact"/>
        </dgm:presLayoutVars>
      </dgm:prSet>
      <dgm:spPr/>
      <dgm:t>
        <a:bodyPr/>
        <a:lstStyle/>
        <a:p>
          <a:endParaRPr lang="ru-RU"/>
        </a:p>
      </dgm:t>
    </dgm:pt>
    <dgm:pt modelId="{A6DC76CD-5B42-4572-B519-99E39B5E2EBE}" type="pres">
      <dgm:prSet presAssocID="{1D918F44-170C-4743-99D0-FB2ED45EDA6C}" presName="circle1" presStyleLbl="node1" presStyleIdx="0" presStyleCnt="4"/>
      <dgm:spPr>
        <a:solidFill>
          <a:srgbClr val="92D050"/>
        </a:solidFill>
      </dgm:spPr>
    </dgm:pt>
    <dgm:pt modelId="{745153E6-944E-4F91-A6A8-BC974ABF6B07}" type="pres">
      <dgm:prSet presAssocID="{1D918F44-170C-4743-99D0-FB2ED45EDA6C}" presName="space" presStyleCnt="0"/>
      <dgm:spPr/>
    </dgm:pt>
    <dgm:pt modelId="{3D3AB402-8547-4BEA-941F-4781CC1B0678}" type="pres">
      <dgm:prSet presAssocID="{1D918F44-170C-4743-99D0-FB2ED45EDA6C}" presName="rect1" presStyleLbl="alignAcc1" presStyleIdx="0" presStyleCnt="4" custScaleX="99912"/>
      <dgm:spPr/>
      <dgm:t>
        <a:bodyPr/>
        <a:lstStyle/>
        <a:p>
          <a:endParaRPr lang="ru-RU"/>
        </a:p>
      </dgm:t>
    </dgm:pt>
    <dgm:pt modelId="{4E0AF168-5EE7-4C7A-BDF9-13AD3622E2EE}" type="pres">
      <dgm:prSet presAssocID="{2FBD4287-3ABF-400F-A8DE-FE5967DEB3BB}" presName="vertSpace2" presStyleLbl="node1" presStyleIdx="0" presStyleCnt="4"/>
      <dgm:spPr/>
    </dgm:pt>
    <dgm:pt modelId="{7E71A97F-CCBE-4C33-BB59-6A7BB8DD6EAA}" type="pres">
      <dgm:prSet presAssocID="{2FBD4287-3ABF-400F-A8DE-FE5967DEB3BB}" presName="circle2" presStyleLbl="node1" presStyleIdx="1" presStyleCnt="4" custLinFactNeighborX="1830" custLinFactNeighborY="-4804"/>
      <dgm:spPr>
        <a:solidFill>
          <a:srgbClr val="FFFF00"/>
        </a:solidFill>
      </dgm:spPr>
    </dgm:pt>
    <dgm:pt modelId="{135EE65D-17B7-4AE8-A5FA-BFEE4C1347A7}" type="pres">
      <dgm:prSet presAssocID="{2FBD4287-3ABF-400F-A8DE-FE5967DEB3BB}" presName="rect2" presStyleLbl="alignAcc1" presStyleIdx="1" presStyleCnt="4"/>
      <dgm:spPr/>
      <dgm:t>
        <a:bodyPr/>
        <a:lstStyle/>
        <a:p>
          <a:endParaRPr lang="ru-RU"/>
        </a:p>
      </dgm:t>
    </dgm:pt>
    <dgm:pt modelId="{6EB05400-0D21-4E69-B24F-907BE05B19D5}" type="pres">
      <dgm:prSet presAssocID="{172C4106-3CE5-4BAA-A091-D95C0CCB1244}" presName="vertSpace3" presStyleLbl="node1" presStyleIdx="1" presStyleCnt="4"/>
      <dgm:spPr/>
    </dgm:pt>
    <dgm:pt modelId="{C492454D-A7EF-44E4-9C18-679434121FD4}" type="pres">
      <dgm:prSet presAssocID="{172C4106-3CE5-4BAA-A091-D95C0CCB1244}" presName="circle3" presStyleLbl="node1" presStyleIdx="2" presStyleCnt="4"/>
      <dgm:spPr>
        <a:solidFill>
          <a:srgbClr val="00B0F0"/>
        </a:solidFill>
      </dgm:spPr>
    </dgm:pt>
    <dgm:pt modelId="{795C716C-E47B-40FC-A254-55E67348071D}" type="pres">
      <dgm:prSet presAssocID="{172C4106-3CE5-4BAA-A091-D95C0CCB1244}" presName="rect3" presStyleLbl="alignAcc1" presStyleIdx="2" presStyleCnt="4"/>
      <dgm:spPr/>
      <dgm:t>
        <a:bodyPr/>
        <a:lstStyle/>
        <a:p>
          <a:endParaRPr lang="ru-RU"/>
        </a:p>
      </dgm:t>
    </dgm:pt>
    <dgm:pt modelId="{0090BDC4-3A2E-446C-82E8-FEF5DBCB2F5F}" type="pres">
      <dgm:prSet presAssocID="{31272C17-7F22-4EE8-A637-76A6A1B8DBAC}" presName="vertSpace4" presStyleLbl="node1" presStyleIdx="2" presStyleCnt="4"/>
      <dgm:spPr/>
    </dgm:pt>
    <dgm:pt modelId="{74319ED7-D536-4D97-98F5-AA055355ED33}" type="pres">
      <dgm:prSet presAssocID="{31272C17-7F22-4EE8-A637-76A6A1B8DBAC}" presName="circle4" presStyleLbl="node1" presStyleIdx="3" presStyleCnt="4" custLinFactNeighborX="5431" custLinFactNeighborY="1300"/>
      <dgm:spPr>
        <a:solidFill>
          <a:srgbClr val="FF0000"/>
        </a:solidFill>
      </dgm:spPr>
    </dgm:pt>
    <dgm:pt modelId="{D37A71BC-9366-4441-AAD3-1208A8849A9F}" type="pres">
      <dgm:prSet presAssocID="{31272C17-7F22-4EE8-A637-76A6A1B8DBAC}" presName="rect4" presStyleLbl="alignAcc1" presStyleIdx="3" presStyleCnt="4"/>
      <dgm:spPr/>
      <dgm:t>
        <a:bodyPr/>
        <a:lstStyle/>
        <a:p>
          <a:endParaRPr lang="ru-RU"/>
        </a:p>
      </dgm:t>
    </dgm:pt>
    <dgm:pt modelId="{5C66A01F-01C0-4630-B994-28647AD70633}" type="pres">
      <dgm:prSet presAssocID="{1D918F44-170C-4743-99D0-FB2ED45EDA6C}" presName="rect1ParTxNoCh" presStyleLbl="alignAcc1" presStyleIdx="3" presStyleCnt="4">
        <dgm:presLayoutVars>
          <dgm:chMax val="1"/>
          <dgm:bulletEnabled val="1"/>
        </dgm:presLayoutVars>
      </dgm:prSet>
      <dgm:spPr/>
      <dgm:t>
        <a:bodyPr/>
        <a:lstStyle/>
        <a:p>
          <a:endParaRPr lang="ru-RU"/>
        </a:p>
      </dgm:t>
    </dgm:pt>
    <dgm:pt modelId="{92A9E248-81E3-4172-9958-646BDB8EF9CD}" type="pres">
      <dgm:prSet presAssocID="{2FBD4287-3ABF-400F-A8DE-FE5967DEB3BB}" presName="rect2ParTxNoCh" presStyleLbl="alignAcc1" presStyleIdx="3" presStyleCnt="4">
        <dgm:presLayoutVars>
          <dgm:chMax val="1"/>
          <dgm:bulletEnabled val="1"/>
        </dgm:presLayoutVars>
      </dgm:prSet>
      <dgm:spPr/>
      <dgm:t>
        <a:bodyPr/>
        <a:lstStyle/>
        <a:p>
          <a:endParaRPr lang="ru-RU"/>
        </a:p>
      </dgm:t>
    </dgm:pt>
    <dgm:pt modelId="{29DE68CB-5F3A-4B15-B406-2F286011851C}" type="pres">
      <dgm:prSet presAssocID="{172C4106-3CE5-4BAA-A091-D95C0CCB1244}" presName="rect3ParTxNoCh" presStyleLbl="alignAcc1" presStyleIdx="3" presStyleCnt="4">
        <dgm:presLayoutVars>
          <dgm:chMax val="1"/>
          <dgm:bulletEnabled val="1"/>
        </dgm:presLayoutVars>
      </dgm:prSet>
      <dgm:spPr/>
      <dgm:t>
        <a:bodyPr/>
        <a:lstStyle/>
        <a:p>
          <a:endParaRPr lang="ru-RU"/>
        </a:p>
      </dgm:t>
    </dgm:pt>
    <dgm:pt modelId="{DF9B9D61-E32C-4A3F-B24F-7A52C3FA9EBE}" type="pres">
      <dgm:prSet presAssocID="{31272C17-7F22-4EE8-A637-76A6A1B8DBAC}" presName="rect4ParTxNoCh" presStyleLbl="alignAcc1" presStyleIdx="3" presStyleCnt="4">
        <dgm:presLayoutVars>
          <dgm:chMax val="1"/>
          <dgm:bulletEnabled val="1"/>
        </dgm:presLayoutVars>
      </dgm:prSet>
      <dgm:spPr/>
      <dgm:t>
        <a:bodyPr/>
        <a:lstStyle/>
        <a:p>
          <a:endParaRPr lang="ru-RU"/>
        </a:p>
      </dgm:t>
    </dgm:pt>
  </dgm:ptLst>
  <dgm:cxnLst>
    <dgm:cxn modelId="{F597DE25-A2A4-4385-8AA3-FFC7975312B8}" srcId="{CF5FDAF1-2676-461E-8015-4CD78DBB1696}" destId="{1D918F44-170C-4743-99D0-FB2ED45EDA6C}" srcOrd="0" destOrd="0" parTransId="{4E8202BE-2991-4EFD-9A4C-DB0EB3185468}" sibTransId="{54D490A3-B86F-4971-8DBF-F7E9216707A5}"/>
    <dgm:cxn modelId="{C2DC6DCE-8199-4D11-B228-0B40AE811744}" type="presOf" srcId="{CF5FDAF1-2676-461E-8015-4CD78DBB1696}" destId="{439A04DD-2CF9-4F81-836A-58E6DD7DDE23}" srcOrd="0" destOrd="0" presId="urn:microsoft.com/office/officeart/2005/8/layout/target3"/>
    <dgm:cxn modelId="{30EA2D3C-BED2-42E6-929A-C900F11AD0FF}" type="presOf" srcId="{31272C17-7F22-4EE8-A637-76A6A1B8DBAC}" destId="{D37A71BC-9366-4441-AAD3-1208A8849A9F}" srcOrd="0" destOrd="0" presId="urn:microsoft.com/office/officeart/2005/8/layout/target3"/>
    <dgm:cxn modelId="{BB0D91C1-E87A-43EB-83D2-07A3FB0ADF6F}" type="presOf" srcId="{2FBD4287-3ABF-400F-A8DE-FE5967DEB3BB}" destId="{92A9E248-81E3-4172-9958-646BDB8EF9CD}" srcOrd="1" destOrd="0" presId="urn:microsoft.com/office/officeart/2005/8/layout/target3"/>
    <dgm:cxn modelId="{5DD796C3-FE36-4DA0-A2AA-AA89D1AF00FF}" type="presOf" srcId="{172C4106-3CE5-4BAA-A091-D95C0CCB1244}" destId="{795C716C-E47B-40FC-A254-55E67348071D}" srcOrd="0" destOrd="0" presId="urn:microsoft.com/office/officeart/2005/8/layout/target3"/>
    <dgm:cxn modelId="{E4F8B6AF-6FA1-410F-B645-0ABAD0FEB5A0}" srcId="{CF5FDAF1-2676-461E-8015-4CD78DBB1696}" destId="{2FBD4287-3ABF-400F-A8DE-FE5967DEB3BB}" srcOrd="1" destOrd="0" parTransId="{13FBE400-C8DD-4AF9-9935-8005A3B2BE44}" sibTransId="{A1D94D26-BB90-4852-87F9-19FF4672B4E4}"/>
    <dgm:cxn modelId="{5AEEA1ED-4EFC-4306-B3A9-E65F2DD4018C}" type="presOf" srcId="{2FBD4287-3ABF-400F-A8DE-FE5967DEB3BB}" destId="{135EE65D-17B7-4AE8-A5FA-BFEE4C1347A7}" srcOrd="0" destOrd="0" presId="urn:microsoft.com/office/officeart/2005/8/layout/target3"/>
    <dgm:cxn modelId="{FE5F53F8-FD18-47D8-90A0-FEEB1A161EE3}" srcId="{CF5FDAF1-2676-461E-8015-4CD78DBB1696}" destId="{172C4106-3CE5-4BAA-A091-D95C0CCB1244}" srcOrd="2" destOrd="0" parTransId="{3E2FDED9-AD0E-4754-8C6D-912F7CF6B924}" sibTransId="{E128A2B4-D85E-4D13-B3F7-09F7E7EC2000}"/>
    <dgm:cxn modelId="{EC75AFF4-6E84-409B-BEC1-4E16E2B3CEE1}" type="presOf" srcId="{1D918F44-170C-4743-99D0-FB2ED45EDA6C}" destId="{5C66A01F-01C0-4630-B994-28647AD70633}" srcOrd="1" destOrd="0" presId="urn:microsoft.com/office/officeart/2005/8/layout/target3"/>
    <dgm:cxn modelId="{B0DFB330-2E3A-4C57-A706-DA97F0D1BE48}" type="presOf" srcId="{1D918F44-170C-4743-99D0-FB2ED45EDA6C}" destId="{3D3AB402-8547-4BEA-941F-4781CC1B0678}" srcOrd="0" destOrd="0" presId="urn:microsoft.com/office/officeart/2005/8/layout/target3"/>
    <dgm:cxn modelId="{6F79CE4E-C24A-444F-9F2D-AA01BEAE81D4}" srcId="{CF5FDAF1-2676-461E-8015-4CD78DBB1696}" destId="{31272C17-7F22-4EE8-A637-76A6A1B8DBAC}" srcOrd="3" destOrd="0" parTransId="{126D13BB-212A-4AD2-BC2D-C2070B09C2C6}" sibTransId="{91B56C65-4873-40A4-B680-9D83126E1D61}"/>
    <dgm:cxn modelId="{7E34FA2F-3353-43BD-8E53-B333515FA07B}" type="presOf" srcId="{31272C17-7F22-4EE8-A637-76A6A1B8DBAC}" destId="{DF9B9D61-E32C-4A3F-B24F-7A52C3FA9EBE}" srcOrd="1" destOrd="0" presId="urn:microsoft.com/office/officeart/2005/8/layout/target3"/>
    <dgm:cxn modelId="{8F8BD8C7-7CD0-4705-9374-41756CC1C796}" type="presOf" srcId="{172C4106-3CE5-4BAA-A091-D95C0CCB1244}" destId="{29DE68CB-5F3A-4B15-B406-2F286011851C}" srcOrd="1" destOrd="0" presId="urn:microsoft.com/office/officeart/2005/8/layout/target3"/>
    <dgm:cxn modelId="{7ACAC2E9-8B62-44D6-91E7-195EDE34F34E}" type="presParOf" srcId="{439A04DD-2CF9-4F81-836A-58E6DD7DDE23}" destId="{A6DC76CD-5B42-4572-B519-99E39B5E2EBE}" srcOrd="0" destOrd="0" presId="urn:microsoft.com/office/officeart/2005/8/layout/target3"/>
    <dgm:cxn modelId="{484186E7-C61F-452C-AC12-BE699D3FFD2D}" type="presParOf" srcId="{439A04DD-2CF9-4F81-836A-58E6DD7DDE23}" destId="{745153E6-944E-4F91-A6A8-BC974ABF6B07}" srcOrd="1" destOrd="0" presId="urn:microsoft.com/office/officeart/2005/8/layout/target3"/>
    <dgm:cxn modelId="{B81F8E2F-3AE6-4737-A631-F16706E4D18A}" type="presParOf" srcId="{439A04DD-2CF9-4F81-836A-58E6DD7DDE23}" destId="{3D3AB402-8547-4BEA-941F-4781CC1B0678}" srcOrd="2" destOrd="0" presId="urn:microsoft.com/office/officeart/2005/8/layout/target3"/>
    <dgm:cxn modelId="{A72A6575-CBA7-4063-91BC-E29E827A9EFE}" type="presParOf" srcId="{439A04DD-2CF9-4F81-836A-58E6DD7DDE23}" destId="{4E0AF168-5EE7-4C7A-BDF9-13AD3622E2EE}" srcOrd="3" destOrd="0" presId="urn:microsoft.com/office/officeart/2005/8/layout/target3"/>
    <dgm:cxn modelId="{6DAC110D-3054-4F34-9B23-E5CC26F53BC2}" type="presParOf" srcId="{439A04DD-2CF9-4F81-836A-58E6DD7DDE23}" destId="{7E71A97F-CCBE-4C33-BB59-6A7BB8DD6EAA}" srcOrd="4" destOrd="0" presId="urn:microsoft.com/office/officeart/2005/8/layout/target3"/>
    <dgm:cxn modelId="{EFE43F78-59D3-4444-B6C4-89666B402DCA}" type="presParOf" srcId="{439A04DD-2CF9-4F81-836A-58E6DD7DDE23}" destId="{135EE65D-17B7-4AE8-A5FA-BFEE4C1347A7}" srcOrd="5" destOrd="0" presId="urn:microsoft.com/office/officeart/2005/8/layout/target3"/>
    <dgm:cxn modelId="{9EAD392E-DED7-4E98-86FE-3CCD7F364DAE}" type="presParOf" srcId="{439A04DD-2CF9-4F81-836A-58E6DD7DDE23}" destId="{6EB05400-0D21-4E69-B24F-907BE05B19D5}" srcOrd="6" destOrd="0" presId="urn:microsoft.com/office/officeart/2005/8/layout/target3"/>
    <dgm:cxn modelId="{F81DED7D-8EFA-4E1F-B6BC-1F1CA34A23F9}" type="presParOf" srcId="{439A04DD-2CF9-4F81-836A-58E6DD7DDE23}" destId="{C492454D-A7EF-44E4-9C18-679434121FD4}" srcOrd="7" destOrd="0" presId="urn:microsoft.com/office/officeart/2005/8/layout/target3"/>
    <dgm:cxn modelId="{DF46F014-E108-4813-AFEC-61B274430C70}" type="presParOf" srcId="{439A04DD-2CF9-4F81-836A-58E6DD7DDE23}" destId="{795C716C-E47B-40FC-A254-55E67348071D}" srcOrd="8" destOrd="0" presId="urn:microsoft.com/office/officeart/2005/8/layout/target3"/>
    <dgm:cxn modelId="{8558B4DB-50D2-4DAB-BAFC-D1B1793499FC}" type="presParOf" srcId="{439A04DD-2CF9-4F81-836A-58E6DD7DDE23}" destId="{0090BDC4-3A2E-446C-82E8-FEF5DBCB2F5F}" srcOrd="9" destOrd="0" presId="urn:microsoft.com/office/officeart/2005/8/layout/target3"/>
    <dgm:cxn modelId="{8FE2F6EA-73FD-4363-88D4-A1736A9AE3F2}" type="presParOf" srcId="{439A04DD-2CF9-4F81-836A-58E6DD7DDE23}" destId="{74319ED7-D536-4D97-98F5-AA055355ED33}" srcOrd="10" destOrd="0" presId="urn:microsoft.com/office/officeart/2005/8/layout/target3"/>
    <dgm:cxn modelId="{5D497D17-91F6-4AE7-BAF0-F4E3FFB7254C}" type="presParOf" srcId="{439A04DD-2CF9-4F81-836A-58E6DD7DDE23}" destId="{D37A71BC-9366-4441-AAD3-1208A8849A9F}" srcOrd="11" destOrd="0" presId="urn:microsoft.com/office/officeart/2005/8/layout/target3"/>
    <dgm:cxn modelId="{A56A9221-BCC0-4D78-89B1-04C19E8E18C1}" type="presParOf" srcId="{439A04DD-2CF9-4F81-836A-58E6DD7DDE23}" destId="{5C66A01F-01C0-4630-B994-28647AD70633}" srcOrd="12" destOrd="0" presId="urn:microsoft.com/office/officeart/2005/8/layout/target3"/>
    <dgm:cxn modelId="{EE3B85F9-87D0-4932-AA88-16BB94B4BF1F}" type="presParOf" srcId="{439A04DD-2CF9-4F81-836A-58E6DD7DDE23}" destId="{92A9E248-81E3-4172-9958-646BDB8EF9CD}" srcOrd="13" destOrd="0" presId="urn:microsoft.com/office/officeart/2005/8/layout/target3"/>
    <dgm:cxn modelId="{ECB390C6-6C19-4B26-819B-37A5AFB46E26}" type="presParOf" srcId="{439A04DD-2CF9-4F81-836A-58E6DD7DDE23}" destId="{29DE68CB-5F3A-4B15-B406-2F286011851C}" srcOrd="14" destOrd="0" presId="urn:microsoft.com/office/officeart/2005/8/layout/target3"/>
    <dgm:cxn modelId="{EF46E8D3-DF67-46FC-989F-49EB20F0DFCC}" type="presParOf" srcId="{439A04DD-2CF9-4F81-836A-58E6DD7DDE23}" destId="{DF9B9D61-E32C-4A3F-B24F-7A52C3FA9EBE}" srcOrd="15"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2177A2E-0993-402E-80BF-54C579915C5C}"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ru-RU"/>
        </a:p>
      </dgm:t>
    </dgm:pt>
    <dgm:pt modelId="{C9402CEB-B669-4C24-AC64-9BCC66B85D9A}">
      <dgm:prSet phldrT="[Текст]" custT="1"/>
      <dgm:spPr>
        <a:solidFill>
          <a:srgbClr val="FF0000"/>
        </a:solidFill>
      </dgm:spPr>
      <dgm:t>
        <a:bodyPr/>
        <a:lstStyle/>
        <a:p>
          <a:r>
            <a:rPr lang="ru-RU" sz="2000" b="1" dirty="0" smtClean="0">
              <a:latin typeface="Times New Roman" pitchFamily="18" charset="0"/>
              <a:cs typeface="Times New Roman" pitchFamily="18" charset="0"/>
            </a:rPr>
            <a:t>    - </a:t>
          </a:r>
          <a:r>
            <a:rPr lang="en-US" sz="2200" b="1" dirty="0" err="1" smtClean="0">
              <a:latin typeface="Times New Roman" pitchFamily="18" charset="0"/>
              <a:cs typeface="Times New Roman" pitchFamily="18" charset="0"/>
            </a:rPr>
            <a:t>Qishloq</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xo’jaligiga</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mo’ljallangan</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yerlar</a:t>
          </a:r>
          <a:r>
            <a:rPr lang="en-US" sz="2200" b="1" dirty="0" smtClean="0">
              <a:latin typeface="Times New Roman" pitchFamily="18" charset="0"/>
              <a:cs typeface="Times New Roman" pitchFamily="18" charset="0"/>
            </a:rPr>
            <a:t>.</a:t>
          </a:r>
          <a:endParaRPr lang="ru-RU" sz="2200" b="1" dirty="0" smtClean="0">
            <a:latin typeface="Times New Roman" pitchFamily="18" charset="0"/>
            <a:cs typeface="Times New Roman" pitchFamily="18" charset="0"/>
          </a:endParaRPr>
        </a:p>
        <a:p>
          <a:r>
            <a:rPr lang="ru-RU"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Aholi</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punktlarining</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yerlari</a:t>
          </a:r>
          <a:r>
            <a:rPr lang="en-US" sz="2200" b="1" dirty="0" smtClean="0">
              <a:latin typeface="Times New Roman" pitchFamily="18" charset="0"/>
              <a:cs typeface="Times New Roman" pitchFamily="18" charset="0"/>
            </a:rPr>
            <a:t>.</a:t>
          </a:r>
          <a:endParaRPr lang="ru-RU" sz="2200" b="1" dirty="0" smtClean="0">
            <a:latin typeface="Times New Roman" pitchFamily="18" charset="0"/>
            <a:cs typeface="Times New Roman" pitchFamily="18" charset="0"/>
          </a:endParaRPr>
        </a:p>
        <a:p>
          <a:r>
            <a:rPr lang="ru-RU"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Sanoat</a:t>
          </a:r>
          <a:r>
            <a:rPr lang="en-US" sz="2200" b="1" dirty="0" smtClean="0">
              <a:latin typeface="Times New Roman" pitchFamily="18" charset="0"/>
              <a:cs typeface="Times New Roman" pitchFamily="18" charset="0"/>
            </a:rPr>
            <a:t>, transport, </a:t>
          </a:r>
          <a:r>
            <a:rPr lang="en-US" sz="2200" b="1" dirty="0" err="1" smtClean="0">
              <a:latin typeface="Times New Roman" pitchFamily="18" charset="0"/>
              <a:cs typeface="Times New Roman" pitchFamily="18" charset="0"/>
            </a:rPr>
            <a:t>aloqa</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mudofaa</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va</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boshqa</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maqsadlarga</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mo’ljallangan</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yerlar</a:t>
          </a:r>
          <a:r>
            <a:rPr lang="en-US" sz="2200" b="1" dirty="0" smtClean="0">
              <a:latin typeface="Times New Roman" pitchFamily="18" charset="0"/>
              <a:cs typeface="Times New Roman" pitchFamily="18" charset="0"/>
            </a:rPr>
            <a:t>.</a:t>
          </a:r>
          <a:endParaRPr lang="ru-RU" sz="2200" dirty="0"/>
        </a:p>
      </dgm:t>
    </dgm:pt>
    <dgm:pt modelId="{EF0FCB4D-2D13-4BAF-B573-0838E85FEC8F}" type="parTrans" cxnId="{8EEE7BE0-A49E-410F-B281-F3F4E2673A40}">
      <dgm:prSet/>
      <dgm:spPr/>
      <dgm:t>
        <a:bodyPr/>
        <a:lstStyle/>
        <a:p>
          <a:endParaRPr lang="ru-RU"/>
        </a:p>
      </dgm:t>
    </dgm:pt>
    <dgm:pt modelId="{BC0670B6-4B4B-43A6-BB41-0738C4423C0A}" type="sibTrans" cxnId="{8EEE7BE0-A49E-410F-B281-F3F4E2673A40}">
      <dgm:prSet/>
      <dgm:spPr/>
      <dgm:t>
        <a:bodyPr/>
        <a:lstStyle/>
        <a:p>
          <a:endParaRPr lang="ru-RU"/>
        </a:p>
      </dgm:t>
    </dgm:pt>
    <dgm:pt modelId="{A69CE6DD-4D4C-4034-B67F-1B9F0AEDEE43}">
      <dgm:prSet phldrT="[Текст]" custT="1"/>
      <dgm:spPr>
        <a:solidFill>
          <a:srgbClr val="92D050"/>
        </a:solidFill>
      </dgm:spPr>
      <dgm:t>
        <a:bodyPr/>
        <a:lstStyle/>
        <a:p>
          <a:pPr algn="l"/>
          <a:r>
            <a:rPr lang="ru-RU" sz="20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Tabiatni</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muhofaza</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qilish</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sog’lomlashtirish</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rekreasiya</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maqsadlariga</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mo’ljallangan</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yerlar</a:t>
          </a:r>
          <a:r>
            <a:rPr lang="en-US" sz="2200" b="1" dirty="0" smtClean="0">
              <a:latin typeface="Times New Roman" pitchFamily="18" charset="0"/>
              <a:cs typeface="Times New Roman" pitchFamily="18" charset="0"/>
            </a:rPr>
            <a:t>.</a:t>
          </a:r>
        </a:p>
        <a:p>
          <a:pPr algn="l"/>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Tarixiy-madaniy</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ahamiyatga</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molik</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yerlar</a:t>
          </a:r>
          <a:r>
            <a:rPr lang="en-US" sz="2200" b="1" dirty="0" smtClean="0">
              <a:latin typeface="Times New Roman" pitchFamily="18" charset="0"/>
              <a:cs typeface="Times New Roman" pitchFamily="18" charset="0"/>
            </a:rPr>
            <a:t>.</a:t>
          </a:r>
          <a:endParaRPr lang="ru-RU" sz="2200" dirty="0"/>
        </a:p>
      </dgm:t>
    </dgm:pt>
    <dgm:pt modelId="{B0554212-1819-4649-A611-9102756B718E}" type="parTrans" cxnId="{3C010A0C-D710-4FFC-A7B1-D7F4DE18138A}">
      <dgm:prSet/>
      <dgm:spPr/>
      <dgm:t>
        <a:bodyPr/>
        <a:lstStyle/>
        <a:p>
          <a:endParaRPr lang="ru-RU"/>
        </a:p>
      </dgm:t>
    </dgm:pt>
    <dgm:pt modelId="{FE288254-5D85-4AE4-B4B5-481FB07C86B8}" type="sibTrans" cxnId="{3C010A0C-D710-4FFC-A7B1-D7F4DE18138A}">
      <dgm:prSet/>
      <dgm:spPr/>
      <dgm:t>
        <a:bodyPr/>
        <a:lstStyle/>
        <a:p>
          <a:endParaRPr lang="ru-RU"/>
        </a:p>
      </dgm:t>
    </dgm:pt>
    <dgm:pt modelId="{92095B46-4CED-4654-B277-B98FB2646500}">
      <dgm:prSet phldrT="[Текст]" custT="1"/>
      <dgm:spPr>
        <a:solidFill>
          <a:srgbClr val="00B0F0"/>
        </a:solidFill>
      </dgm:spPr>
      <dgm:t>
        <a:bodyPr/>
        <a:lstStyle/>
        <a:p>
          <a:r>
            <a:rPr lang="ru-RU"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O’rmon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fondi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yerlari</a:t>
          </a:r>
          <a:r>
            <a:rPr lang="en-US" sz="2000" b="1" dirty="0" smtClean="0">
              <a:latin typeface="Times New Roman" pitchFamily="18" charset="0"/>
              <a:cs typeface="Times New Roman" pitchFamily="18" charset="0"/>
            </a:rPr>
            <a:t>.</a:t>
          </a:r>
          <a:endParaRPr lang="ru-RU" sz="2200" dirty="0"/>
        </a:p>
      </dgm:t>
    </dgm:pt>
    <dgm:pt modelId="{CF5C32E5-7BF8-45F9-9C63-EADC820A85EF}" type="parTrans" cxnId="{F8A43A02-119F-46F5-8655-6A2E9B3AA192}">
      <dgm:prSet/>
      <dgm:spPr/>
      <dgm:t>
        <a:bodyPr/>
        <a:lstStyle/>
        <a:p>
          <a:endParaRPr lang="ru-RU"/>
        </a:p>
      </dgm:t>
    </dgm:pt>
    <dgm:pt modelId="{190ABE26-FC57-4B6E-966C-AA238DE0C3F0}" type="sibTrans" cxnId="{F8A43A02-119F-46F5-8655-6A2E9B3AA192}">
      <dgm:prSet/>
      <dgm:spPr/>
      <dgm:t>
        <a:bodyPr/>
        <a:lstStyle/>
        <a:p>
          <a:endParaRPr lang="ru-RU"/>
        </a:p>
      </dgm:t>
    </dgm:pt>
    <dgm:pt modelId="{99CBF8DE-6A48-441B-BC18-094783FB0319}">
      <dgm:prSet custT="1"/>
      <dgm:spPr>
        <a:solidFill>
          <a:srgbClr val="00B0F0"/>
        </a:solidFill>
      </dgm:spPr>
      <dgm:t>
        <a:bodyPr/>
        <a:lstStyle/>
        <a:p>
          <a:r>
            <a:rPr lang="en-US" sz="2000" b="1" dirty="0" err="1" smtClean="0">
              <a:latin typeface="Times New Roman" pitchFamily="18" charset="0"/>
              <a:cs typeface="Times New Roman" pitchFamily="18" charset="0"/>
            </a:rPr>
            <a:t>Suv</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fondi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yerlari</a:t>
          </a:r>
          <a:r>
            <a:rPr lang="en-US" sz="2000" b="1" dirty="0" smtClean="0">
              <a:latin typeface="Times New Roman" pitchFamily="18" charset="0"/>
              <a:cs typeface="Times New Roman" pitchFamily="18" charset="0"/>
            </a:rPr>
            <a:t>.</a:t>
          </a:r>
          <a:endParaRPr lang="ru-RU" sz="2000" b="1" dirty="0">
            <a:latin typeface="Times New Roman" pitchFamily="18" charset="0"/>
            <a:cs typeface="Times New Roman" pitchFamily="18" charset="0"/>
          </a:endParaRPr>
        </a:p>
      </dgm:t>
    </dgm:pt>
    <dgm:pt modelId="{4C128DE1-ECAB-4775-A8B5-F68889C621E3}" type="parTrans" cxnId="{4B17AA90-737F-4BCD-A36F-B2D6927C0D24}">
      <dgm:prSet/>
      <dgm:spPr/>
      <dgm:t>
        <a:bodyPr/>
        <a:lstStyle/>
        <a:p>
          <a:endParaRPr lang="ru-RU"/>
        </a:p>
      </dgm:t>
    </dgm:pt>
    <dgm:pt modelId="{A4161B27-DC11-474F-8AFA-5F950EA74F98}" type="sibTrans" cxnId="{4B17AA90-737F-4BCD-A36F-B2D6927C0D24}">
      <dgm:prSet/>
      <dgm:spPr/>
      <dgm:t>
        <a:bodyPr/>
        <a:lstStyle/>
        <a:p>
          <a:endParaRPr lang="ru-RU"/>
        </a:p>
      </dgm:t>
    </dgm:pt>
    <dgm:pt modelId="{D9FD6D98-BD46-44DC-A17D-A33087C6E3D9}">
      <dgm:prSet custT="1"/>
      <dgm:spPr>
        <a:solidFill>
          <a:srgbClr val="00B0F0"/>
        </a:solidFill>
      </dgm:spPr>
      <dgm:t>
        <a:bodyPr/>
        <a:lstStyle/>
        <a:p>
          <a:r>
            <a:rPr lang="en-US" sz="2000" b="1" dirty="0" err="1" smtClean="0">
              <a:latin typeface="Times New Roman" pitchFamily="18" charset="0"/>
              <a:cs typeface="Times New Roman" pitchFamily="18" charset="0"/>
            </a:rPr>
            <a:t>Davlat</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zahira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yerlari</a:t>
          </a:r>
          <a:r>
            <a:rPr lang="en-US" sz="2000" b="1" dirty="0" smtClean="0">
              <a:latin typeface="Times New Roman" pitchFamily="18" charset="0"/>
              <a:cs typeface="Times New Roman" pitchFamily="18" charset="0"/>
            </a:rPr>
            <a:t>.</a:t>
          </a:r>
          <a:endParaRPr lang="ru-RU" sz="2000" b="1" dirty="0">
            <a:latin typeface="Times New Roman" pitchFamily="18" charset="0"/>
            <a:cs typeface="Times New Roman" pitchFamily="18" charset="0"/>
          </a:endParaRPr>
        </a:p>
      </dgm:t>
    </dgm:pt>
    <dgm:pt modelId="{C59EE50F-2F70-44DF-97BF-0F95DF265EA7}" type="parTrans" cxnId="{FC31734D-9505-4BF0-8166-D0938416A8A4}">
      <dgm:prSet/>
      <dgm:spPr/>
      <dgm:t>
        <a:bodyPr/>
        <a:lstStyle/>
        <a:p>
          <a:endParaRPr lang="ru-RU"/>
        </a:p>
      </dgm:t>
    </dgm:pt>
    <dgm:pt modelId="{6ED81A23-9FD8-4CAF-BD35-2EDB51EDB826}" type="sibTrans" cxnId="{FC31734D-9505-4BF0-8166-D0938416A8A4}">
      <dgm:prSet/>
      <dgm:spPr/>
      <dgm:t>
        <a:bodyPr/>
        <a:lstStyle/>
        <a:p>
          <a:endParaRPr lang="ru-RU"/>
        </a:p>
      </dgm:t>
    </dgm:pt>
    <dgm:pt modelId="{4196A866-C1BF-4B73-85CB-2FDDD5EC5E5C}" type="pres">
      <dgm:prSet presAssocID="{92177A2E-0993-402E-80BF-54C579915C5C}" presName="outerComposite" presStyleCnt="0">
        <dgm:presLayoutVars>
          <dgm:chMax val="5"/>
          <dgm:dir/>
          <dgm:resizeHandles val="exact"/>
        </dgm:presLayoutVars>
      </dgm:prSet>
      <dgm:spPr/>
      <dgm:t>
        <a:bodyPr/>
        <a:lstStyle/>
        <a:p>
          <a:endParaRPr lang="ru-RU"/>
        </a:p>
      </dgm:t>
    </dgm:pt>
    <dgm:pt modelId="{9145139A-D857-4750-8CDC-88A5FFF6FC44}" type="pres">
      <dgm:prSet presAssocID="{92177A2E-0993-402E-80BF-54C579915C5C}" presName="dummyMaxCanvas" presStyleCnt="0">
        <dgm:presLayoutVars/>
      </dgm:prSet>
      <dgm:spPr/>
    </dgm:pt>
    <dgm:pt modelId="{DB40D339-3684-4B35-BF57-5016234822AA}" type="pres">
      <dgm:prSet presAssocID="{92177A2E-0993-402E-80BF-54C579915C5C}" presName="ThreeNodes_1" presStyleLbl="node1" presStyleIdx="0" presStyleCnt="3">
        <dgm:presLayoutVars>
          <dgm:bulletEnabled val="1"/>
        </dgm:presLayoutVars>
      </dgm:prSet>
      <dgm:spPr/>
      <dgm:t>
        <a:bodyPr/>
        <a:lstStyle/>
        <a:p>
          <a:endParaRPr lang="ru-RU"/>
        </a:p>
      </dgm:t>
    </dgm:pt>
    <dgm:pt modelId="{EA5CB7AD-6969-4316-99E4-89FAC2A81EA8}" type="pres">
      <dgm:prSet presAssocID="{92177A2E-0993-402E-80BF-54C579915C5C}" presName="ThreeNodes_2" presStyleLbl="node1" presStyleIdx="1" presStyleCnt="3" custLinFactNeighborX="-1461" custLinFactNeighborY="-1435">
        <dgm:presLayoutVars>
          <dgm:bulletEnabled val="1"/>
        </dgm:presLayoutVars>
      </dgm:prSet>
      <dgm:spPr/>
      <dgm:t>
        <a:bodyPr/>
        <a:lstStyle/>
        <a:p>
          <a:endParaRPr lang="ru-RU"/>
        </a:p>
      </dgm:t>
    </dgm:pt>
    <dgm:pt modelId="{7C4DA48B-3E05-4538-AA39-BD093AA29D29}" type="pres">
      <dgm:prSet presAssocID="{92177A2E-0993-402E-80BF-54C579915C5C}" presName="ThreeNodes_3" presStyleLbl="node1" presStyleIdx="2" presStyleCnt="3">
        <dgm:presLayoutVars>
          <dgm:bulletEnabled val="1"/>
        </dgm:presLayoutVars>
      </dgm:prSet>
      <dgm:spPr/>
      <dgm:t>
        <a:bodyPr/>
        <a:lstStyle/>
        <a:p>
          <a:endParaRPr lang="ru-RU"/>
        </a:p>
      </dgm:t>
    </dgm:pt>
    <dgm:pt modelId="{89E23CEA-25CE-4528-A6C2-D3ED7BF17AC4}" type="pres">
      <dgm:prSet presAssocID="{92177A2E-0993-402E-80BF-54C579915C5C}" presName="ThreeConn_1-2" presStyleLbl="fgAccFollowNode1" presStyleIdx="0" presStyleCnt="2">
        <dgm:presLayoutVars>
          <dgm:bulletEnabled val="1"/>
        </dgm:presLayoutVars>
      </dgm:prSet>
      <dgm:spPr/>
      <dgm:t>
        <a:bodyPr/>
        <a:lstStyle/>
        <a:p>
          <a:endParaRPr lang="ru-RU"/>
        </a:p>
      </dgm:t>
    </dgm:pt>
    <dgm:pt modelId="{CDF49D6F-BDC0-4683-86DE-236962E21340}" type="pres">
      <dgm:prSet presAssocID="{92177A2E-0993-402E-80BF-54C579915C5C}" presName="ThreeConn_2-3" presStyleLbl="fgAccFollowNode1" presStyleIdx="1" presStyleCnt="2">
        <dgm:presLayoutVars>
          <dgm:bulletEnabled val="1"/>
        </dgm:presLayoutVars>
      </dgm:prSet>
      <dgm:spPr/>
      <dgm:t>
        <a:bodyPr/>
        <a:lstStyle/>
        <a:p>
          <a:endParaRPr lang="ru-RU"/>
        </a:p>
      </dgm:t>
    </dgm:pt>
    <dgm:pt modelId="{0D3CE2ED-549D-49AB-807D-670AA1ABEDE8}" type="pres">
      <dgm:prSet presAssocID="{92177A2E-0993-402E-80BF-54C579915C5C}" presName="ThreeNodes_1_text" presStyleLbl="node1" presStyleIdx="2" presStyleCnt="3">
        <dgm:presLayoutVars>
          <dgm:bulletEnabled val="1"/>
        </dgm:presLayoutVars>
      </dgm:prSet>
      <dgm:spPr/>
      <dgm:t>
        <a:bodyPr/>
        <a:lstStyle/>
        <a:p>
          <a:endParaRPr lang="ru-RU"/>
        </a:p>
      </dgm:t>
    </dgm:pt>
    <dgm:pt modelId="{1A79F86F-4BF3-4028-A914-76879DC67D2D}" type="pres">
      <dgm:prSet presAssocID="{92177A2E-0993-402E-80BF-54C579915C5C}" presName="ThreeNodes_2_text" presStyleLbl="node1" presStyleIdx="2" presStyleCnt="3">
        <dgm:presLayoutVars>
          <dgm:bulletEnabled val="1"/>
        </dgm:presLayoutVars>
      </dgm:prSet>
      <dgm:spPr/>
      <dgm:t>
        <a:bodyPr/>
        <a:lstStyle/>
        <a:p>
          <a:endParaRPr lang="ru-RU"/>
        </a:p>
      </dgm:t>
    </dgm:pt>
    <dgm:pt modelId="{4E967A43-4D27-4484-9771-6F03D0A6ADB4}" type="pres">
      <dgm:prSet presAssocID="{92177A2E-0993-402E-80BF-54C579915C5C}" presName="ThreeNodes_3_text" presStyleLbl="node1" presStyleIdx="2" presStyleCnt="3">
        <dgm:presLayoutVars>
          <dgm:bulletEnabled val="1"/>
        </dgm:presLayoutVars>
      </dgm:prSet>
      <dgm:spPr/>
      <dgm:t>
        <a:bodyPr/>
        <a:lstStyle/>
        <a:p>
          <a:endParaRPr lang="ru-RU"/>
        </a:p>
      </dgm:t>
    </dgm:pt>
  </dgm:ptLst>
  <dgm:cxnLst>
    <dgm:cxn modelId="{AFA9C556-5C0C-4415-8400-D46C522957EC}" type="presOf" srcId="{C9402CEB-B669-4C24-AC64-9BCC66B85D9A}" destId="{0D3CE2ED-549D-49AB-807D-670AA1ABEDE8}" srcOrd="1" destOrd="0" presId="urn:microsoft.com/office/officeart/2005/8/layout/vProcess5"/>
    <dgm:cxn modelId="{73B255A3-1A65-4FBA-AABB-756B359ABB3C}" type="presOf" srcId="{D9FD6D98-BD46-44DC-A17D-A33087C6E3D9}" destId="{7C4DA48B-3E05-4538-AA39-BD093AA29D29}" srcOrd="0" destOrd="2" presId="urn:microsoft.com/office/officeart/2005/8/layout/vProcess5"/>
    <dgm:cxn modelId="{523FDAEF-21D3-42BD-9DCE-253DAB504972}" type="presOf" srcId="{BC0670B6-4B4B-43A6-BB41-0738C4423C0A}" destId="{89E23CEA-25CE-4528-A6C2-D3ED7BF17AC4}" srcOrd="0" destOrd="0" presId="urn:microsoft.com/office/officeart/2005/8/layout/vProcess5"/>
    <dgm:cxn modelId="{A860D7BD-DDDC-4BAB-A05D-694640EFEB31}" type="presOf" srcId="{FE288254-5D85-4AE4-B4B5-481FB07C86B8}" destId="{CDF49D6F-BDC0-4683-86DE-236962E21340}" srcOrd="0" destOrd="0" presId="urn:microsoft.com/office/officeart/2005/8/layout/vProcess5"/>
    <dgm:cxn modelId="{FC31734D-9505-4BF0-8166-D0938416A8A4}" srcId="{92095B46-4CED-4654-B277-B98FB2646500}" destId="{D9FD6D98-BD46-44DC-A17D-A33087C6E3D9}" srcOrd="1" destOrd="0" parTransId="{C59EE50F-2F70-44DF-97BF-0F95DF265EA7}" sibTransId="{6ED81A23-9FD8-4CAF-BD35-2EDB51EDB826}"/>
    <dgm:cxn modelId="{8EEE7BE0-A49E-410F-B281-F3F4E2673A40}" srcId="{92177A2E-0993-402E-80BF-54C579915C5C}" destId="{C9402CEB-B669-4C24-AC64-9BCC66B85D9A}" srcOrd="0" destOrd="0" parTransId="{EF0FCB4D-2D13-4BAF-B573-0838E85FEC8F}" sibTransId="{BC0670B6-4B4B-43A6-BB41-0738C4423C0A}"/>
    <dgm:cxn modelId="{417F8E07-7733-4636-B8D1-36482EBE4719}" type="presOf" srcId="{92177A2E-0993-402E-80BF-54C579915C5C}" destId="{4196A866-C1BF-4B73-85CB-2FDDD5EC5E5C}" srcOrd="0" destOrd="0" presId="urn:microsoft.com/office/officeart/2005/8/layout/vProcess5"/>
    <dgm:cxn modelId="{6AD3A401-FC68-44C5-84C9-6A219BBC1475}" type="presOf" srcId="{99CBF8DE-6A48-441B-BC18-094783FB0319}" destId="{4E967A43-4D27-4484-9771-6F03D0A6ADB4}" srcOrd="1" destOrd="1" presId="urn:microsoft.com/office/officeart/2005/8/layout/vProcess5"/>
    <dgm:cxn modelId="{4AB5C261-A474-46C4-AED7-D193E749D1A7}" type="presOf" srcId="{D9FD6D98-BD46-44DC-A17D-A33087C6E3D9}" destId="{4E967A43-4D27-4484-9771-6F03D0A6ADB4}" srcOrd="1" destOrd="2" presId="urn:microsoft.com/office/officeart/2005/8/layout/vProcess5"/>
    <dgm:cxn modelId="{E544CB58-4EA2-4D80-9681-F1A99C67EECF}" type="presOf" srcId="{A69CE6DD-4D4C-4034-B67F-1B9F0AEDEE43}" destId="{EA5CB7AD-6969-4316-99E4-89FAC2A81EA8}" srcOrd="0" destOrd="0" presId="urn:microsoft.com/office/officeart/2005/8/layout/vProcess5"/>
    <dgm:cxn modelId="{F8A43A02-119F-46F5-8655-6A2E9B3AA192}" srcId="{92177A2E-0993-402E-80BF-54C579915C5C}" destId="{92095B46-4CED-4654-B277-B98FB2646500}" srcOrd="2" destOrd="0" parTransId="{CF5C32E5-7BF8-45F9-9C63-EADC820A85EF}" sibTransId="{190ABE26-FC57-4B6E-966C-AA238DE0C3F0}"/>
    <dgm:cxn modelId="{7660F5A8-3198-4B91-87AB-216949ABEE2D}" type="presOf" srcId="{92095B46-4CED-4654-B277-B98FB2646500}" destId="{4E967A43-4D27-4484-9771-6F03D0A6ADB4}" srcOrd="1" destOrd="0" presId="urn:microsoft.com/office/officeart/2005/8/layout/vProcess5"/>
    <dgm:cxn modelId="{4B17AA90-737F-4BCD-A36F-B2D6927C0D24}" srcId="{92095B46-4CED-4654-B277-B98FB2646500}" destId="{99CBF8DE-6A48-441B-BC18-094783FB0319}" srcOrd="0" destOrd="0" parTransId="{4C128DE1-ECAB-4775-A8B5-F68889C621E3}" sibTransId="{A4161B27-DC11-474F-8AFA-5F950EA74F98}"/>
    <dgm:cxn modelId="{5E034CE8-F2EB-4F8F-AB89-3574ECE55C21}" type="presOf" srcId="{C9402CEB-B669-4C24-AC64-9BCC66B85D9A}" destId="{DB40D339-3684-4B35-BF57-5016234822AA}" srcOrd="0" destOrd="0" presId="urn:microsoft.com/office/officeart/2005/8/layout/vProcess5"/>
    <dgm:cxn modelId="{42808288-75FF-4203-A316-EB5EDFC7E58C}" type="presOf" srcId="{92095B46-4CED-4654-B277-B98FB2646500}" destId="{7C4DA48B-3E05-4538-AA39-BD093AA29D29}" srcOrd="0" destOrd="0" presId="urn:microsoft.com/office/officeart/2005/8/layout/vProcess5"/>
    <dgm:cxn modelId="{3C010A0C-D710-4FFC-A7B1-D7F4DE18138A}" srcId="{92177A2E-0993-402E-80BF-54C579915C5C}" destId="{A69CE6DD-4D4C-4034-B67F-1B9F0AEDEE43}" srcOrd="1" destOrd="0" parTransId="{B0554212-1819-4649-A611-9102756B718E}" sibTransId="{FE288254-5D85-4AE4-B4B5-481FB07C86B8}"/>
    <dgm:cxn modelId="{05DD41B2-AFDB-4F96-9A21-E681A97F14D1}" type="presOf" srcId="{A69CE6DD-4D4C-4034-B67F-1B9F0AEDEE43}" destId="{1A79F86F-4BF3-4028-A914-76879DC67D2D}" srcOrd="1" destOrd="0" presId="urn:microsoft.com/office/officeart/2005/8/layout/vProcess5"/>
    <dgm:cxn modelId="{F7CEAF7C-A2EC-43DB-8965-4FE5CE27AAA8}" type="presOf" srcId="{99CBF8DE-6A48-441B-BC18-094783FB0319}" destId="{7C4DA48B-3E05-4538-AA39-BD093AA29D29}" srcOrd="0" destOrd="1" presId="urn:microsoft.com/office/officeart/2005/8/layout/vProcess5"/>
    <dgm:cxn modelId="{0E3B6D8E-806E-4586-8AAF-297795C8E871}" type="presParOf" srcId="{4196A866-C1BF-4B73-85CB-2FDDD5EC5E5C}" destId="{9145139A-D857-4750-8CDC-88A5FFF6FC44}" srcOrd="0" destOrd="0" presId="urn:microsoft.com/office/officeart/2005/8/layout/vProcess5"/>
    <dgm:cxn modelId="{510163A2-6D06-4011-85F1-0AE473FE88BF}" type="presParOf" srcId="{4196A866-C1BF-4B73-85CB-2FDDD5EC5E5C}" destId="{DB40D339-3684-4B35-BF57-5016234822AA}" srcOrd="1" destOrd="0" presId="urn:microsoft.com/office/officeart/2005/8/layout/vProcess5"/>
    <dgm:cxn modelId="{3BB5A842-3FBB-4F45-AC36-B5C3FD84D2A3}" type="presParOf" srcId="{4196A866-C1BF-4B73-85CB-2FDDD5EC5E5C}" destId="{EA5CB7AD-6969-4316-99E4-89FAC2A81EA8}" srcOrd="2" destOrd="0" presId="urn:microsoft.com/office/officeart/2005/8/layout/vProcess5"/>
    <dgm:cxn modelId="{632F38DA-81D0-4397-B043-0D4ED3015711}" type="presParOf" srcId="{4196A866-C1BF-4B73-85CB-2FDDD5EC5E5C}" destId="{7C4DA48B-3E05-4538-AA39-BD093AA29D29}" srcOrd="3" destOrd="0" presId="urn:microsoft.com/office/officeart/2005/8/layout/vProcess5"/>
    <dgm:cxn modelId="{54311F2D-CA4E-4E80-9C44-9878B08DD458}" type="presParOf" srcId="{4196A866-C1BF-4B73-85CB-2FDDD5EC5E5C}" destId="{89E23CEA-25CE-4528-A6C2-D3ED7BF17AC4}" srcOrd="4" destOrd="0" presId="urn:microsoft.com/office/officeart/2005/8/layout/vProcess5"/>
    <dgm:cxn modelId="{5BBB2A37-2F38-49D7-BDD4-0944D3DCB444}" type="presParOf" srcId="{4196A866-C1BF-4B73-85CB-2FDDD5EC5E5C}" destId="{CDF49D6F-BDC0-4683-86DE-236962E21340}" srcOrd="5" destOrd="0" presId="urn:microsoft.com/office/officeart/2005/8/layout/vProcess5"/>
    <dgm:cxn modelId="{AEA0F738-5AE8-423B-812F-390D63EB9833}" type="presParOf" srcId="{4196A866-C1BF-4B73-85CB-2FDDD5EC5E5C}" destId="{0D3CE2ED-549D-49AB-807D-670AA1ABEDE8}" srcOrd="6" destOrd="0" presId="urn:microsoft.com/office/officeart/2005/8/layout/vProcess5"/>
    <dgm:cxn modelId="{02F762B1-4219-495D-951A-9503BBFACF16}" type="presParOf" srcId="{4196A866-C1BF-4B73-85CB-2FDDD5EC5E5C}" destId="{1A79F86F-4BF3-4028-A914-76879DC67D2D}" srcOrd="7" destOrd="0" presId="urn:microsoft.com/office/officeart/2005/8/layout/vProcess5"/>
    <dgm:cxn modelId="{951661D2-631A-464C-B919-585AA43832A0}" type="presParOf" srcId="{4196A866-C1BF-4B73-85CB-2FDDD5EC5E5C}" destId="{4E967A43-4D27-4484-9771-6F03D0A6ADB4}"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10D1504-7EAA-43E3-AF74-4244E82D2F9A}" type="doc">
      <dgm:prSet loTypeId="urn:microsoft.com/office/officeart/2005/8/layout/lProcess1" loCatId="process" qsTypeId="urn:microsoft.com/office/officeart/2005/8/quickstyle/simple1" qsCatId="simple" csTypeId="urn:microsoft.com/office/officeart/2005/8/colors/accent1_2" csCatId="accent1" phldr="1"/>
      <dgm:spPr/>
      <dgm:t>
        <a:bodyPr/>
        <a:lstStyle/>
        <a:p>
          <a:endParaRPr lang="ru-RU"/>
        </a:p>
      </dgm:t>
    </dgm:pt>
    <dgm:pt modelId="{140135A8-75E3-41B0-9786-A217BED0FBAD}">
      <dgm:prSet phldrT="[Текст]"/>
      <dgm:spPr/>
      <dgm:t>
        <a:bodyPr/>
        <a:lstStyle/>
        <a:p>
          <a:r>
            <a:rPr lang="ru-RU" dirty="0" err="1" smtClean="0">
              <a:latin typeface="Arial" pitchFamily="34" charset="0"/>
            </a:rPr>
            <a:t>yer</a:t>
          </a:r>
          <a:r>
            <a:rPr lang="ru-RU" dirty="0" smtClean="0">
              <a:latin typeface="Arial" pitchFamily="34" charset="0"/>
            </a:rPr>
            <a:t> </a:t>
          </a:r>
          <a:r>
            <a:rPr lang="ru-RU" dirty="0" err="1" smtClean="0">
              <a:latin typeface="Arial" pitchFamily="34" charset="0"/>
            </a:rPr>
            <a:t>ustidan</a:t>
          </a:r>
          <a:r>
            <a:rPr lang="ru-RU" dirty="0" smtClean="0">
              <a:latin typeface="Arial" pitchFamily="34" charset="0"/>
            </a:rPr>
            <a:t> </a:t>
          </a:r>
          <a:r>
            <a:rPr lang="ru-RU" dirty="0" err="1" smtClean="0">
              <a:latin typeface="Arial" pitchFamily="34" charset="0"/>
            </a:rPr>
            <a:t>sug’orish</a:t>
          </a:r>
          <a:r>
            <a:rPr lang="ru-RU" dirty="0" smtClean="0">
              <a:latin typeface="Arial" pitchFamily="34" charset="0"/>
            </a:rPr>
            <a:t>;</a:t>
          </a:r>
          <a:endParaRPr lang="ru-RU" dirty="0"/>
        </a:p>
      </dgm:t>
    </dgm:pt>
    <dgm:pt modelId="{BE86E14A-FF93-4ED8-A6E8-8928C3751557}" type="parTrans" cxnId="{06BE5124-ADB7-497A-87AE-7CA643BD06DD}">
      <dgm:prSet/>
      <dgm:spPr/>
      <dgm:t>
        <a:bodyPr/>
        <a:lstStyle/>
        <a:p>
          <a:endParaRPr lang="ru-RU"/>
        </a:p>
      </dgm:t>
    </dgm:pt>
    <dgm:pt modelId="{665BA7F8-85F6-4DBF-B812-D89F8230394A}" type="sibTrans" cxnId="{06BE5124-ADB7-497A-87AE-7CA643BD06DD}">
      <dgm:prSet/>
      <dgm:spPr/>
      <dgm:t>
        <a:bodyPr/>
        <a:lstStyle/>
        <a:p>
          <a:endParaRPr lang="ru-RU"/>
        </a:p>
      </dgm:t>
    </dgm:pt>
    <dgm:pt modelId="{2328CAD1-0563-4127-901D-5FCF14A9D50B}">
      <dgm:prSet phldrT="[Текст]"/>
      <dgm:spPr>
        <a:solidFill>
          <a:srgbClr val="00B0F0">
            <a:alpha val="90000"/>
          </a:srgbClr>
        </a:solidFill>
      </dgm:spPr>
      <dgm:t>
        <a:bodyPr/>
        <a:lstStyle/>
        <a:p>
          <a:r>
            <a:rPr lang="ru-RU" dirty="0" err="1" smtClean="0">
              <a:latin typeface="Arial" pitchFamily="34" charset="0"/>
            </a:rPr>
            <a:t>yomg’irlatib</a:t>
          </a:r>
          <a:r>
            <a:rPr lang="ru-RU" dirty="0" smtClean="0">
              <a:latin typeface="Arial" pitchFamily="34" charset="0"/>
            </a:rPr>
            <a:t> </a:t>
          </a:r>
          <a:r>
            <a:rPr lang="ru-RU" dirty="0" err="1" smtClean="0">
              <a:latin typeface="Arial" pitchFamily="34" charset="0"/>
            </a:rPr>
            <a:t>sug’orish</a:t>
          </a:r>
          <a:r>
            <a:rPr lang="ru-RU" dirty="0" smtClean="0">
              <a:latin typeface="Arial" pitchFamily="34" charset="0"/>
            </a:rPr>
            <a:t>;</a:t>
          </a:r>
          <a:endParaRPr lang="ru-RU" dirty="0"/>
        </a:p>
      </dgm:t>
    </dgm:pt>
    <dgm:pt modelId="{F16563C8-3404-4C11-9FBA-B8CFF765BDF6}" type="parTrans" cxnId="{0929FDD9-B634-4337-90BD-7ABFC35D8B93}">
      <dgm:prSet/>
      <dgm:spPr/>
      <dgm:t>
        <a:bodyPr/>
        <a:lstStyle/>
        <a:p>
          <a:endParaRPr lang="ru-RU"/>
        </a:p>
      </dgm:t>
    </dgm:pt>
    <dgm:pt modelId="{35B23DB2-D52B-451C-B8C6-F2C09782C624}" type="sibTrans" cxnId="{0929FDD9-B634-4337-90BD-7ABFC35D8B93}">
      <dgm:prSet/>
      <dgm:spPr/>
      <dgm:t>
        <a:bodyPr/>
        <a:lstStyle/>
        <a:p>
          <a:endParaRPr lang="ru-RU"/>
        </a:p>
      </dgm:t>
    </dgm:pt>
    <dgm:pt modelId="{1B51F64C-8A74-4443-B9C7-0220AC6E879B}">
      <dgm:prSet phldrT="[Текст]"/>
      <dgm:spPr>
        <a:solidFill>
          <a:srgbClr val="FFFF00">
            <a:alpha val="90000"/>
          </a:srgbClr>
        </a:solidFill>
      </dgm:spPr>
      <dgm:t>
        <a:bodyPr/>
        <a:lstStyle/>
        <a:p>
          <a:r>
            <a:rPr lang="ru-RU" dirty="0" err="1" smtClean="0">
              <a:latin typeface="Arial" pitchFamily="34" charset="0"/>
            </a:rPr>
            <a:t>tuproq</a:t>
          </a:r>
          <a:r>
            <a:rPr lang="ru-RU" dirty="0" smtClean="0">
              <a:latin typeface="Arial" pitchFamily="34" charset="0"/>
            </a:rPr>
            <a:t> </a:t>
          </a:r>
          <a:r>
            <a:rPr lang="ru-RU" dirty="0" err="1" smtClean="0">
              <a:latin typeface="Arial" pitchFamily="34" charset="0"/>
            </a:rPr>
            <a:t>ichidan</a:t>
          </a:r>
          <a:r>
            <a:rPr lang="ru-RU" dirty="0" smtClean="0">
              <a:latin typeface="Arial" pitchFamily="34" charset="0"/>
            </a:rPr>
            <a:t> </a:t>
          </a:r>
          <a:r>
            <a:rPr lang="ru-RU" dirty="0" err="1" smtClean="0">
              <a:latin typeface="Arial" pitchFamily="34" charset="0"/>
            </a:rPr>
            <a:t>sug’orish</a:t>
          </a:r>
          <a:r>
            <a:rPr lang="ru-RU" dirty="0" smtClean="0">
              <a:latin typeface="Arial" pitchFamily="34" charset="0"/>
            </a:rPr>
            <a:t>;</a:t>
          </a:r>
          <a:endParaRPr lang="ru-RU" dirty="0"/>
        </a:p>
      </dgm:t>
    </dgm:pt>
    <dgm:pt modelId="{69555091-F6AD-41CE-B7C3-D1439F8D839A}" type="parTrans" cxnId="{7C763C00-B6D2-4B64-8F82-5DA37CE6E192}">
      <dgm:prSet/>
      <dgm:spPr/>
      <dgm:t>
        <a:bodyPr/>
        <a:lstStyle/>
        <a:p>
          <a:endParaRPr lang="ru-RU"/>
        </a:p>
      </dgm:t>
    </dgm:pt>
    <dgm:pt modelId="{660F0D9E-B0E2-4B6C-A5BB-C5B2850225C1}" type="sibTrans" cxnId="{7C763C00-B6D2-4B64-8F82-5DA37CE6E192}">
      <dgm:prSet/>
      <dgm:spPr/>
      <dgm:t>
        <a:bodyPr/>
        <a:lstStyle/>
        <a:p>
          <a:endParaRPr lang="ru-RU"/>
        </a:p>
      </dgm:t>
    </dgm:pt>
    <dgm:pt modelId="{E779AD50-E9B8-4992-8041-19C3CD28DDDE}">
      <dgm:prSet phldrT="[Текст]"/>
      <dgm:spPr/>
      <dgm:t>
        <a:bodyPr/>
        <a:lstStyle/>
        <a:p>
          <a:r>
            <a:rPr lang="ru-RU" dirty="0" err="1" smtClean="0">
              <a:latin typeface="Arial" pitchFamily="34" charset="0"/>
            </a:rPr>
            <a:t>tomchilatib</a:t>
          </a:r>
          <a:r>
            <a:rPr lang="ru-RU" dirty="0" smtClean="0">
              <a:latin typeface="Arial" pitchFamily="34" charset="0"/>
            </a:rPr>
            <a:t> </a:t>
          </a:r>
          <a:r>
            <a:rPr lang="ru-RU" dirty="0" err="1" smtClean="0">
              <a:latin typeface="Arial" pitchFamily="34" charset="0"/>
            </a:rPr>
            <a:t>sug’orish</a:t>
          </a:r>
          <a:r>
            <a:rPr lang="ru-RU" dirty="0" smtClean="0">
              <a:latin typeface="Arial" pitchFamily="34" charset="0"/>
            </a:rPr>
            <a:t>;</a:t>
          </a:r>
          <a:endParaRPr lang="ru-RU" dirty="0"/>
        </a:p>
      </dgm:t>
    </dgm:pt>
    <dgm:pt modelId="{D85F787E-2049-444C-8EE9-EACED1F2D7EE}" type="parTrans" cxnId="{AE02EA2D-7730-4CD5-80F6-AD8FBBD98C95}">
      <dgm:prSet/>
      <dgm:spPr/>
      <dgm:t>
        <a:bodyPr/>
        <a:lstStyle/>
        <a:p>
          <a:endParaRPr lang="ru-RU"/>
        </a:p>
      </dgm:t>
    </dgm:pt>
    <dgm:pt modelId="{426C45F6-7B37-49D5-8677-76D326A2562A}" type="sibTrans" cxnId="{AE02EA2D-7730-4CD5-80F6-AD8FBBD98C95}">
      <dgm:prSet/>
      <dgm:spPr/>
      <dgm:t>
        <a:bodyPr/>
        <a:lstStyle/>
        <a:p>
          <a:endParaRPr lang="ru-RU"/>
        </a:p>
      </dgm:t>
    </dgm:pt>
    <dgm:pt modelId="{E84338D1-80DF-4F43-AB83-DA433C2D61DD}">
      <dgm:prSet phldrT="[Текст]"/>
      <dgm:spPr>
        <a:solidFill>
          <a:srgbClr val="00B0F0">
            <a:alpha val="90000"/>
          </a:srgbClr>
        </a:solidFill>
      </dgm:spPr>
      <dgm:t>
        <a:bodyPr/>
        <a:lstStyle/>
        <a:p>
          <a:r>
            <a:rPr lang="en-US" dirty="0" err="1" smtClean="0">
              <a:latin typeface="Arial" pitchFamily="34" charset="0"/>
            </a:rPr>
            <a:t>sizot</a:t>
          </a:r>
          <a:r>
            <a:rPr lang="en-US" dirty="0" smtClean="0">
              <a:latin typeface="Arial" pitchFamily="34" charset="0"/>
            </a:rPr>
            <a:t> </a:t>
          </a:r>
          <a:r>
            <a:rPr lang="en-US" dirty="0" err="1" smtClean="0">
              <a:latin typeface="Arial" pitchFamily="34" charset="0"/>
            </a:rPr>
            <a:t>suvlari</a:t>
          </a:r>
          <a:r>
            <a:rPr lang="en-US" dirty="0" smtClean="0">
              <a:latin typeface="Arial" pitchFamily="34" charset="0"/>
            </a:rPr>
            <a:t> </a:t>
          </a:r>
          <a:r>
            <a:rPr lang="en-US" dirty="0" err="1" smtClean="0">
              <a:latin typeface="Arial" pitchFamily="34" charset="0"/>
            </a:rPr>
            <a:t>sathini</a:t>
          </a:r>
          <a:r>
            <a:rPr lang="en-US" dirty="0" smtClean="0">
              <a:latin typeface="Arial" pitchFamily="34" charset="0"/>
            </a:rPr>
            <a:t> </a:t>
          </a:r>
          <a:r>
            <a:rPr lang="en-US" dirty="0" err="1" smtClean="0">
              <a:latin typeface="Arial" pitchFamily="34" charset="0"/>
            </a:rPr>
            <a:t>ko’tarib</a:t>
          </a:r>
          <a:r>
            <a:rPr lang="en-US" dirty="0" smtClean="0">
              <a:latin typeface="Arial" pitchFamily="34" charset="0"/>
            </a:rPr>
            <a:t> (</a:t>
          </a:r>
          <a:r>
            <a:rPr lang="en-US" dirty="0" err="1" smtClean="0">
              <a:latin typeface="Arial" pitchFamily="34" charset="0"/>
            </a:rPr>
            <a:t>subirrigasiya</a:t>
          </a:r>
          <a:r>
            <a:rPr lang="en-US" dirty="0" smtClean="0">
              <a:latin typeface="Arial" pitchFamily="34" charset="0"/>
            </a:rPr>
            <a:t>) </a:t>
          </a:r>
          <a:r>
            <a:rPr lang="en-US" dirty="0" err="1" smtClean="0">
              <a:latin typeface="Arial" pitchFamily="34" charset="0"/>
            </a:rPr>
            <a:t>sug’orish</a:t>
          </a:r>
          <a:r>
            <a:rPr lang="en-US" dirty="0" smtClean="0">
              <a:latin typeface="Arial" pitchFamily="34" charset="0"/>
            </a:rPr>
            <a:t>;</a:t>
          </a:r>
          <a:endParaRPr lang="ru-RU" dirty="0"/>
        </a:p>
      </dgm:t>
    </dgm:pt>
    <dgm:pt modelId="{8B2CC231-017B-4496-98AD-FBF27AAB8B48}" type="parTrans" cxnId="{09D803F2-D9D7-4EF1-838D-C013CCD43235}">
      <dgm:prSet/>
      <dgm:spPr/>
      <dgm:t>
        <a:bodyPr/>
        <a:lstStyle/>
        <a:p>
          <a:endParaRPr lang="ru-RU"/>
        </a:p>
      </dgm:t>
    </dgm:pt>
    <dgm:pt modelId="{AF3ADC11-B056-42A0-A80F-EB842CF59BBF}" type="sibTrans" cxnId="{09D803F2-D9D7-4EF1-838D-C013CCD43235}">
      <dgm:prSet/>
      <dgm:spPr/>
      <dgm:t>
        <a:bodyPr/>
        <a:lstStyle/>
        <a:p>
          <a:endParaRPr lang="ru-RU"/>
        </a:p>
      </dgm:t>
    </dgm:pt>
    <dgm:pt modelId="{DD352EA6-8474-45D8-8119-D1E4C60963F9}">
      <dgm:prSet phldrT="[Текст]"/>
      <dgm:spPr>
        <a:solidFill>
          <a:srgbClr val="FFFF00">
            <a:alpha val="90000"/>
          </a:srgbClr>
        </a:solidFill>
      </dgm:spPr>
      <dgm:t>
        <a:bodyPr/>
        <a:lstStyle/>
        <a:p>
          <a:r>
            <a:rPr lang="en-US" dirty="0" err="1" smtClean="0">
              <a:latin typeface="Arial" pitchFamily="34" charset="0"/>
            </a:rPr>
            <a:t>tuman</a:t>
          </a:r>
          <a:r>
            <a:rPr lang="en-US" dirty="0" smtClean="0">
              <a:latin typeface="Arial" pitchFamily="34" charset="0"/>
            </a:rPr>
            <a:t> </a:t>
          </a:r>
          <a:r>
            <a:rPr lang="en-US" dirty="0" err="1" smtClean="0">
              <a:latin typeface="Arial" pitchFamily="34" charset="0"/>
            </a:rPr>
            <a:t>hosil</a:t>
          </a:r>
          <a:r>
            <a:rPr lang="en-US" dirty="0" smtClean="0">
              <a:latin typeface="Arial" pitchFamily="34" charset="0"/>
            </a:rPr>
            <a:t> </a:t>
          </a:r>
          <a:r>
            <a:rPr lang="en-US" dirty="0" err="1" smtClean="0">
              <a:latin typeface="Arial" pitchFamily="34" charset="0"/>
            </a:rPr>
            <a:t>qilib</a:t>
          </a:r>
          <a:r>
            <a:rPr lang="en-US" dirty="0" smtClean="0">
              <a:latin typeface="Arial" pitchFamily="34" charset="0"/>
            </a:rPr>
            <a:t> </a:t>
          </a:r>
          <a:r>
            <a:rPr lang="en-US" dirty="0" err="1" smtClean="0">
              <a:latin typeface="Arial" pitchFamily="34" charset="0"/>
            </a:rPr>
            <a:t>sug’orish</a:t>
          </a:r>
          <a:r>
            <a:rPr lang="en-US" dirty="0" smtClean="0">
              <a:latin typeface="Arial" pitchFamily="34" charset="0"/>
            </a:rPr>
            <a:t> (</a:t>
          </a:r>
          <a:r>
            <a:rPr lang="en-US" dirty="0" err="1" smtClean="0">
              <a:latin typeface="Arial" pitchFamily="34" charset="0"/>
            </a:rPr>
            <a:t>dispers</a:t>
          </a:r>
          <a:r>
            <a:rPr lang="en-US" dirty="0" smtClean="0">
              <a:latin typeface="Arial" pitchFamily="34" charset="0"/>
            </a:rPr>
            <a:t> </a:t>
          </a:r>
          <a:r>
            <a:rPr lang="en-US" dirty="0" err="1" smtClean="0">
              <a:latin typeface="Arial" pitchFamily="34" charset="0"/>
            </a:rPr>
            <a:t>sug’orish</a:t>
          </a:r>
          <a:r>
            <a:rPr lang="en-US" dirty="0" smtClean="0">
              <a:latin typeface="Arial" pitchFamily="34" charset="0"/>
            </a:rPr>
            <a:t> </a:t>
          </a:r>
          <a:r>
            <a:rPr lang="en-US" dirty="0" err="1" smtClean="0">
              <a:latin typeface="Arial" pitchFamily="34" charset="0"/>
            </a:rPr>
            <a:t>usuli</a:t>
          </a:r>
          <a:r>
            <a:rPr lang="en-US" dirty="0" smtClean="0">
              <a:latin typeface="Arial" pitchFamily="34" charset="0"/>
            </a:rPr>
            <a:t>).</a:t>
          </a:r>
          <a:endParaRPr lang="ru-RU" dirty="0"/>
        </a:p>
      </dgm:t>
    </dgm:pt>
    <dgm:pt modelId="{5A146F85-CFD5-4ADF-81E2-9A85175718ED}" type="parTrans" cxnId="{EF3C5411-D28D-4ED4-8A3F-3B74E18AB34C}">
      <dgm:prSet/>
      <dgm:spPr/>
      <dgm:t>
        <a:bodyPr/>
        <a:lstStyle/>
        <a:p>
          <a:endParaRPr lang="ru-RU"/>
        </a:p>
      </dgm:t>
    </dgm:pt>
    <dgm:pt modelId="{00428FE9-909A-4964-BE56-055E12D9B147}" type="sibTrans" cxnId="{EF3C5411-D28D-4ED4-8A3F-3B74E18AB34C}">
      <dgm:prSet/>
      <dgm:spPr/>
      <dgm:t>
        <a:bodyPr/>
        <a:lstStyle/>
        <a:p>
          <a:endParaRPr lang="ru-RU"/>
        </a:p>
      </dgm:t>
    </dgm:pt>
    <dgm:pt modelId="{54BD8A5B-934E-4C92-A2B7-D9EB844A9D23}" type="pres">
      <dgm:prSet presAssocID="{710D1504-7EAA-43E3-AF74-4244E82D2F9A}" presName="Name0" presStyleCnt="0">
        <dgm:presLayoutVars>
          <dgm:dir/>
          <dgm:animLvl val="lvl"/>
          <dgm:resizeHandles val="exact"/>
        </dgm:presLayoutVars>
      </dgm:prSet>
      <dgm:spPr/>
      <dgm:t>
        <a:bodyPr/>
        <a:lstStyle/>
        <a:p>
          <a:endParaRPr lang="ru-RU"/>
        </a:p>
      </dgm:t>
    </dgm:pt>
    <dgm:pt modelId="{155D829A-1809-4625-98A3-04495DA28B3B}" type="pres">
      <dgm:prSet presAssocID="{140135A8-75E3-41B0-9786-A217BED0FBAD}" presName="vertFlow" presStyleCnt="0"/>
      <dgm:spPr/>
    </dgm:pt>
    <dgm:pt modelId="{27564230-7E70-4A62-BE38-F66A974F8EB0}" type="pres">
      <dgm:prSet presAssocID="{140135A8-75E3-41B0-9786-A217BED0FBAD}" presName="header" presStyleLbl="node1" presStyleIdx="0" presStyleCnt="2"/>
      <dgm:spPr/>
      <dgm:t>
        <a:bodyPr/>
        <a:lstStyle/>
        <a:p>
          <a:endParaRPr lang="ru-RU"/>
        </a:p>
      </dgm:t>
    </dgm:pt>
    <dgm:pt modelId="{96794453-795C-4868-B2C2-2D20E6405F04}" type="pres">
      <dgm:prSet presAssocID="{F16563C8-3404-4C11-9FBA-B8CFF765BDF6}" presName="parTrans" presStyleLbl="sibTrans2D1" presStyleIdx="0" presStyleCnt="4"/>
      <dgm:spPr/>
      <dgm:t>
        <a:bodyPr/>
        <a:lstStyle/>
        <a:p>
          <a:endParaRPr lang="ru-RU"/>
        </a:p>
      </dgm:t>
    </dgm:pt>
    <dgm:pt modelId="{B7217A2E-5DC1-478A-AFE3-BA7C224968D1}" type="pres">
      <dgm:prSet presAssocID="{2328CAD1-0563-4127-901D-5FCF14A9D50B}" presName="child" presStyleLbl="alignAccFollowNode1" presStyleIdx="0" presStyleCnt="4">
        <dgm:presLayoutVars>
          <dgm:chMax val="0"/>
          <dgm:bulletEnabled val="1"/>
        </dgm:presLayoutVars>
      </dgm:prSet>
      <dgm:spPr/>
      <dgm:t>
        <a:bodyPr/>
        <a:lstStyle/>
        <a:p>
          <a:endParaRPr lang="ru-RU"/>
        </a:p>
      </dgm:t>
    </dgm:pt>
    <dgm:pt modelId="{5E5DA894-720C-42DB-83B9-0BB87BBBF446}" type="pres">
      <dgm:prSet presAssocID="{35B23DB2-D52B-451C-B8C6-F2C09782C624}" presName="sibTrans" presStyleLbl="sibTrans2D1" presStyleIdx="1" presStyleCnt="4"/>
      <dgm:spPr/>
      <dgm:t>
        <a:bodyPr/>
        <a:lstStyle/>
        <a:p>
          <a:endParaRPr lang="ru-RU"/>
        </a:p>
      </dgm:t>
    </dgm:pt>
    <dgm:pt modelId="{27CA4A7A-956C-4726-B796-E243B612E94B}" type="pres">
      <dgm:prSet presAssocID="{1B51F64C-8A74-4443-B9C7-0220AC6E879B}" presName="child" presStyleLbl="alignAccFollowNode1" presStyleIdx="1" presStyleCnt="4">
        <dgm:presLayoutVars>
          <dgm:chMax val="0"/>
          <dgm:bulletEnabled val="1"/>
        </dgm:presLayoutVars>
      </dgm:prSet>
      <dgm:spPr/>
      <dgm:t>
        <a:bodyPr/>
        <a:lstStyle/>
        <a:p>
          <a:endParaRPr lang="ru-RU"/>
        </a:p>
      </dgm:t>
    </dgm:pt>
    <dgm:pt modelId="{0EA14CC6-3755-419D-9B58-4E5473BF4C6F}" type="pres">
      <dgm:prSet presAssocID="{140135A8-75E3-41B0-9786-A217BED0FBAD}" presName="hSp" presStyleCnt="0"/>
      <dgm:spPr/>
    </dgm:pt>
    <dgm:pt modelId="{012FD81F-4F5B-4DE8-BDA2-801EB28F5863}" type="pres">
      <dgm:prSet presAssocID="{E779AD50-E9B8-4992-8041-19C3CD28DDDE}" presName="vertFlow" presStyleCnt="0"/>
      <dgm:spPr/>
    </dgm:pt>
    <dgm:pt modelId="{D9B380C6-2CCD-4A92-97E4-D6064463D2CD}" type="pres">
      <dgm:prSet presAssocID="{E779AD50-E9B8-4992-8041-19C3CD28DDDE}" presName="header" presStyleLbl="node1" presStyleIdx="1" presStyleCnt="2"/>
      <dgm:spPr/>
      <dgm:t>
        <a:bodyPr/>
        <a:lstStyle/>
        <a:p>
          <a:endParaRPr lang="ru-RU"/>
        </a:p>
      </dgm:t>
    </dgm:pt>
    <dgm:pt modelId="{88AA6384-04D2-40AB-B235-FE3FB5921CB3}" type="pres">
      <dgm:prSet presAssocID="{8B2CC231-017B-4496-98AD-FBF27AAB8B48}" presName="parTrans" presStyleLbl="sibTrans2D1" presStyleIdx="2" presStyleCnt="4"/>
      <dgm:spPr/>
      <dgm:t>
        <a:bodyPr/>
        <a:lstStyle/>
        <a:p>
          <a:endParaRPr lang="ru-RU"/>
        </a:p>
      </dgm:t>
    </dgm:pt>
    <dgm:pt modelId="{BE9B9C84-71C1-4E07-BFFA-E45C83128C1D}" type="pres">
      <dgm:prSet presAssocID="{E84338D1-80DF-4F43-AB83-DA433C2D61DD}" presName="child" presStyleLbl="alignAccFollowNode1" presStyleIdx="2" presStyleCnt="4" custLinFactNeighborX="1857" custLinFactNeighborY="14444">
        <dgm:presLayoutVars>
          <dgm:chMax val="0"/>
          <dgm:bulletEnabled val="1"/>
        </dgm:presLayoutVars>
      </dgm:prSet>
      <dgm:spPr/>
      <dgm:t>
        <a:bodyPr/>
        <a:lstStyle/>
        <a:p>
          <a:endParaRPr lang="ru-RU"/>
        </a:p>
      </dgm:t>
    </dgm:pt>
    <dgm:pt modelId="{F1A91DCC-FC3A-43C4-845D-C56D6EF70442}" type="pres">
      <dgm:prSet presAssocID="{AF3ADC11-B056-42A0-A80F-EB842CF59BBF}" presName="sibTrans" presStyleLbl="sibTrans2D1" presStyleIdx="3" presStyleCnt="4"/>
      <dgm:spPr/>
      <dgm:t>
        <a:bodyPr/>
        <a:lstStyle/>
        <a:p>
          <a:endParaRPr lang="ru-RU"/>
        </a:p>
      </dgm:t>
    </dgm:pt>
    <dgm:pt modelId="{7F077281-2B12-4CBB-9D99-0A089C4EC286}" type="pres">
      <dgm:prSet presAssocID="{DD352EA6-8474-45D8-8119-D1E4C60963F9}" presName="child" presStyleLbl="alignAccFollowNode1" presStyleIdx="3" presStyleCnt="4">
        <dgm:presLayoutVars>
          <dgm:chMax val="0"/>
          <dgm:bulletEnabled val="1"/>
        </dgm:presLayoutVars>
      </dgm:prSet>
      <dgm:spPr/>
      <dgm:t>
        <a:bodyPr/>
        <a:lstStyle/>
        <a:p>
          <a:endParaRPr lang="ru-RU"/>
        </a:p>
      </dgm:t>
    </dgm:pt>
  </dgm:ptLst>
  <dgm:cxnLst>
    <dgm:cxn modelId="{9CD9FF4B-E460-440E-A9C9-C1A4C2D9545C}" type="presOf" srcId="{E84338D1-80DF-4F43-AB83-DA433C2D61DD}" destId="{BE9B9C84-71C1-4E07-BFFA-E45C83128C1D}" srcOrd="0" destOrd="0" presId="urn:microsoft.com/office/officeart/2005/8/layout/lProcess1"/>
    <dgm:cxn modelId="{7C763C00-B6D2-4B64-8F82-5DA37CE6E192}" srcId="{140135A8-75E3-41B0-9786-A217BED0FBAD}" destId="{1B51F64C-8A74-4443-B9C7-0220AC6E879B}" srcOrd="1" destOrd="0" parTransId="{69555091-F6AD-41CE-B7C3-D1439F8D839A}" sibTransId="{660F0D9E-B0E2-4B6C-A5BB-C5B2850225C1}"/>
    <dgm:cxn modelId="{86D62986-A966-4ECD-BC56-7F44A591B011}" type="presOf" srcId="{8B2CC231-017B-4496-98AD-FBF27AAB8B48}" destId="{88AA6384-04D2-40AB-B235-FE3FB5921CB3}" srcOrd="0" destOrd="0" presId="urn:microsoft.com/office/officeart/2005/8/layout/lProcess1"/>
    <dgm:cxn modelId="{7E4922EB-6255-4672-8B66-08C1898C021A}" type="presOf" srcId="{E779AD50-E9B8-4992-8041-19C3CD28DDDE}" destId="{D9B380C6-2CCD-4A92-97E4-D6064463D2CD}" srcOrd="0" destOrd="0" presId="urn:microsoft.com/office/officeart/2005/8/layout/lProcess1"/>
    <dgm:cxn modelId="{C1C80144-934A-4D48-B8F5-779DA1B6791C}" type="presOf" srcId="{35B23DB2-D52B-451C-B8C6-F2C09782C624}" destId="{5E5DA894-720C-42DB-83B9-0BB87BBBF446}" srcOrd="0" destOrd="0" presId="urn:microsoft.com/office/officeart/2005/8/layout/lProcess1"/>
    <dgm:cxn modelId="{2E1C4970-5CED-46A7-B4DD-030E77F10656}" type="presOf" srcId="{1B51F64C-8A74-4443-B9C7-0220AC6E879B}" destId="{27CA4A7A-956C-4726-B796-E243B612E94B}" srcOrd="0" destOrd="0" presId="urn:microsoft.com/office/officeart/2005/8/layout/lProcess1"/>
    <dgm:cxn modelId="{B9BA7422-E3DB-45E1-A360-0C8921FF425B}" type="presOf" srcId="{AF3ADC11-B056-42A0-A80F-EB842CF59BBF}" destId="{F1A91DCC-FC3A-43C4-845D-C56D6EF70442}" srcOrd="0" destOrd="0" presId="urn:microsoft.com/office/officeart/2005/8/layout/lProcess1"/>
    <dgm:cxn modelId="{0929FDD9-B634-4337-90BD-7ABFC35D8B93}" srcId="{140135A8-75E3-41B0-9786-A217BED0FBAD}" destId="{2328CAD1-0563-4127-901D-5FCF14A9D50B}" srcOrd="0" destOrd="0" parTransId="{F16563C8-3404-4C11-9FBA-B8CFF765BDF6}" sibTransId="{35B23DB2-D52B-451C-B8C6-F2C09782C624}"/>
    <dgm:cxn modelId="{EF3C5411-D28D-4ED4-8A3F-3B74E18AB34C}" srcId="{E779AD50-E9B8-4992-8041-19C3CD28DDDE}" destId="{DD352EA6-8474-45D8-8119-D1E4C60963F9}" srcOrd="1" destOrd="0" parTransId="{5A146F85-CFD5-4ADF-81E2-9A85175718ED}" sibTransId="{00428FE9-909A-4964-BE56-055E12D9B147}"/>
    <dgm:cxn modelId="{06BE5124-ADB7-497A-87AE-7CA643BD06DD}" srcId="{710D1504-7EAA-43E3-AF74-4244E82D2F9A}" destId="{140135A8-75E3-41B0-9786-A217BED0FBAD}" srcOrd="0" destOrd="0" parTransId="{BE86E14A-FF93-4ED8-A6E8-8928C3751557}" sibTransId="{665BA7F8-85F6-4DBF-B812-D89F8230394A}"/>
    <dgm:cxn modelId="{B8806399-6B24-4B50-A4AB-079688B0A02E}" type="presOf" srcId="{DD352EA6-8474-45D8-8119-D1E4C60963F9}" destId="{7F077281-2B12-4CBB-9D99-0A089C4EC286}" srcOrd="0" destOrd="0" presId="urn:microsoft.com/office/officeart/2005/8/layout/lProcess1"/>
    <dgm:cxn modelId="{95BA3FB1-4DEC-4D87-BEDE-9ACD2FD601A1}" type="presOf" srcId="{F16563C8-3404-4C11-9FBA-B8CFF765BDF6}" destId="{96794453-795C-4868-B2C2-2D20E6405F04}" srcOrd="0" destOrd="0" presId="urn:microsoft.com/office/officeart/2005/8/layout/lProcess1"/>
    <dgm:cxn modelId="{8100BAC3-14B0-4895-930D-021E8A9DB2D4}" type="presOf" srcId="{710D1504-7EAA-43E3-AF74-4244E82D2F9A}" destId="{54BD8A5B-934E-4C92-A2B7-D9EB844A9D23}" srcOrd="0" destOrd="0" presId="urn:microsoft.com/office/officeart/2005/8/layout/lProcess1"/>
    <dgm:cxn modelId="{09D803F2-D9D7-4EF1-838D-C013CCD43235}" srcId="{E779AD50-E9B8-4992-8041-19C3CD28DDDE}" destId="{E84338D1-80DF-4F43-AB83-DA433C2D61DD}" srcOrd="0" destOrd="0" parTransId="{8B2CC231-017B-4496-98AD-FBF27AAB8B48}" sibTransId="{AF3ADC11-B056-42A0-A80F-EB842CF59BBF}"/>
    <dgm:cxn modelId="{DBC8DF95-FAAD-47D6-AE59-22CE83A34AEC}" type="presOf" srcId="{2328CAD1-0563-4127-901D-5FCF14A9D50B}" destId="{B7217A2E-5DC1-478A-AFE3-BA7C224968D1}" srcOrd="0" destOrd="0" presId="urn:microsoft.com/office/officeart/2005/8/layout/lProcess1"/>
    <dgm:cxn modelId="{20B1EAE5-D7C6-49EE-A6E4-C7D4BCD6B228}" type="presOf" srcId="{140135A8-75E3-41B0-9786-A217BED0FBAD}" destId="{27564230-7E70-4A62-BE38-F66A974F8EB0}" srcOrd="0" destOrd="0" presId="urn:microsoft.com/office/officeart/2005/8/layout/lProcess1"/>
    <dgm:cxn modelId="{AE02EA2D-7730-4CD5-80F6-AD8FBBD98C95}" srcId="{710D1504-7EAA-43E3-AF74-4244E82D2F9A}" destId="{E779AD50-E9B8-4992-8041-19C3CD28DDDE}" srcOrd="1" destOrd="0" parTransId="{D85F787E-2049-444C-8EE9-EACED1F2D7EE}" sibTransId="{426C45F6-7B37-49D5-8677-76D326A2562A}"/>
    <dgm:cxn modelId="{ED9297A9-ECFD-4102-BEFF-60249967C45F}" type="presParOf" srcId="{54BD8A5B-934E-4C92-A2B7-D9EB844A9D23}" destId="{155D829A-1809-4625-98A3-04495DA28B3B}" srcOrd="0" destOrd="0" presId="urn:microsoft.com/office/officeart/2005/8/layout/lProcess1"/>
    <dgm:cxn modelId="{17C92DA1-E482-4F63-97E7-6DB034DC5437}" type="presParOf" srcId="{155D829A-1809-4625-98A3-04495DA28B3B}" destId="{27564230-7E70-4A62-BE38-F66A974F8EB0}" srcOrd="0" destOrd="0" presId="urn:microsoft.com/office/officeart/2005/8/layout/lProcess1"/>
    <dgm:cxn modelId="{2AA70939-9F74-4B6A-8C37-73C28ABFD753}" type="presParOf" srcId="{155D829A-1809-4625-98A3-04495DA28B3B}" destId="{96794453-795C-4868-B2C2-2D20E6405F04}" srcOrd="1" destOrd="0" presId="urn:microsoft.com/office/officeart/2005/8/layout/lProcess1"/>
    <dgm:cxn modelId="{F482F5AB-41D1-43F9-97EF-60DF59661C75}" type="presParOf" srcId="{155D829A-1809-4625-98A3-04495DA28B3B}" destId="{B7217A2E-5DC1-478A-AFE3-BA7C224968D1}" srcOrd="2" destOrd="0" presId="urn:microsoft.com/office/officeart/2005/8/layout/lProcess1"/>
    <dgm:cxn modelId="{F43146C5-2919-43FF-B35C-8B3B72AC924D}" type="presParOf" srcId="{155D829A-1809-4625-98A3-04495DA28B3B}" destId="{5E5DA894-720C-42DB-83B9-0BB87BBBF446}" srcOrd="3" destOrd="0" presId="urn:microsoft.com/office/officeart/2005/8/layout/lProcess1"/>
    <dgm:cxn modelId="{C12D966E-3331-48D7-AD95-84FA107D3587}" type="presParOf" srcId="{155D829A-1809-4625-98A3-04495DA28B3B}" destId="{27CA4A7A-956C-4726-B796-E243B612E94B}" srcOrd="4" destOrd="0" presId="urn:microsoft.com/office/officeart/2005/8/layout/lProcess1"/>
    <dgm:cxn modelId="{CFF219B9-9FD5-4584-8967-3069B68EB3D7}" type="presParOf" srcId="{54BD8A5B-934E-4C92-A2B7-D9EB844A9D23}" destId="{0EA14CC6-3755-419D-9B58-4E5473BF4C6F}" srcOrd="1" destOrd="0" presId="urn:microsoft.com/office/officeart/2005/8/layout/lProcess1"/>
    <dgm:cxn modelId="{083604C6-60AF-41E5-B2F7-12F46F56F055}" type="presParOf" srcId="{54BD8A5B-934E-4C92-A2B7-D9EB844A9D23}" destId="{012FD81F-4F5B-4DE8-BDA2-801EB28F5863}" srcOrd="2" destOrd="0" presId="urn:microsoft.com/office/officeart/2005/8/layout/lProcess1"/>
    <dgm:cxn modelId="{857F4EC3-BF24-4903-9944-639998F46E77}" type="presParOf" srcId="{012FD81F-4F5B-4DE8-BDA2-801EB28F5863}" destId="{D9B380C6-2CCD-4A92-97E4-D6064463D2CD}" srcOrd="0" destOrd="0" presId="urn:microsoft.com/office/officeart/2005/8/layout/lProcess1"/>
    <dgm:cxn modelId="{350EC1ED-FC21-4AD3-93F6-85019941B933}" type="presParOf" srcId="{012FD81F-4F5B-4DE8-BDA2-801EB28F5863}" destId="{88AA6384-04D2-40AB-B235-FE3FB5921CB3}" srcOrd="1" destOrd="0" presId="urn:microsoft.com/office/officeart/2005/8/layout/lProcess1"/>
    <dgm:cxn modelId="{0E6F0B79-701B-4A61-80AB-BA4C0AB70732}" type="presParOf" srcId="{012FD81F-4F5B-4DE8-BDA2-801EB28F5863}" destId="{BE9B9C84-71C1-4E07-BFFA-E45C83128C1D}" srcOrd="2" destOrd="0" presId="urn:microsoft.com/office/officeart/2005/8/layout/lProcess1"/>
    <dgm:cxn modelId="{BB80BBA8-26E9-4B37-9121-7110C9959071}" type="presParOf" srcId="{012FD81F-4F5B-4DE8-BDA2-801EB28F5863}" destId="{F1A91DCC-FC3A-43C4-845D-C56D6EF70442}" srcOrd="3" destOrd="0" presId="urn:microsoft.com/office/officeart/2005/8/layout/lProcess1"/>
    <dgm:cxn modelId="{32F1DB8C-3A5B-4FDE-9DD8-E93CD616F4B0}" type="presParOf" srcId="{012FD81F-4F5B-4DE8-BDA2-801EB28F5863}" destId="{7F077281-2B12-4CBB-9D99-0A089C4EC286}" srcOrd="4" destOrd="0" presId="urn:microsoft.com/office/officeart/2005/8/layout/lProcess1"/>
  </dgm:cxnLst>
  <dgm:bg>
    <a:solidFill>
      <a:srgbClr val="92D05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57080F8-E0FB-4A94-8A83-40CA060DF3E1}" type="doc">
      <dgm:prSet loTypeId="urn:microsoft.com/office/officeart/2005/8/layout/vList2" loCatId="list" qsTypeId="urn:microsoft.com/office/officeart/2005/8/quickstyle/simple3" qsCatId="simple" csTypeId="urn:microsoft.com/office/officeart/2005/8/colors/colorful2" csCatId="colorful" phldr="1"/>
      <dgm:spPr/>
      <dgm:t>
        <a:bodyPr/>
        <a:lstStyle/>
        <a:p>
          <a:endParaRPr lang="ru-RU"/>
        </a:p>
      </dgm:t>
    </dgm:pt>
    <dgm:pt modelId="{6F1C79E4-FA1A-46BF-8637-C111E6EE8B58}">
      <dgm:prSet/>
      <dgm:spPr/>
      <dgm:t>
        <a:bodyPr/>
        <a:lstStyle/>
        <a:p>
          <a:pPr rtl="0"/>
          <a:r>
            <a:rPr lang="en-US" b="1" u="sng" dirty="0" err="1" smtClean="0">
              <a:solidFill>
                <a:schemeClr val="tx1"/>
              </a:solidFill>
              <a:latin typeface="Times New Roman" pitchFamily="18" charset="0"/>
              <a:cs typeface="Times New Roman" pitchFamily="18" charset="0"/>
            </a:rPr>
            <a:t>Yer</a:t>
          </a:r>
          <a:r>
            <a:rPr lang="en-US" b="1" u="sng" dirty="0" smtClean="0">
              <a:solidFill>
                <a:schemeClr val="tx1"/>
              </a:solidFill>
              <a:latin typeface="Times New Roman" pitchFamily="18" charset="0"/>
              <a:cs typeface="Times New Roman" pitchFamily="18" charset="0"/>
            </a:rPr>
            <a:t> </a:t>
          </a:r>
          <a:r>
            <a:rPr lang="en-US" b="1" u="sng" dirty="0" err="1" smtClean="0">
              <a:solidFill>
                <a:schemeClr val="tx1"/>
              </a:solidFill>
              <a:latin typeface="Times New Roman" pitchFamily="18" charset="0"/>
              <a:cs typeface="Times New Roman" pitchFamily="18" charset="0"/>
            </a:rPr>
            <a:t>ustidan</a:t>
          </a:r>
          <a:r>
            <a:rPr lang="en-US" b="1" u="sng" dirty="0" smtClean="0">
              <a:solidFill>
                <a:schemeClr val="tx1"/>
              </a:solidFill>
              <a:latin typeface="Times New Roman" pitchFamily="18" charset="0"/>
              <a:cs typeface="Times New Roman" pitchFamily="18" charset="0"/>
            </a:rPr>
            <a:t> </a:t>
          </a:r>
          <a:r>
            <a:rPr lang="en-US" b="1" u="sng" dirty="0" err="1" smtClean="0">
              <a:solidFill>
                <a:schemeClr val="tx1"/>
              </a:solidFill>
              <a:latin typeface="Times New Roman" pitchFamily="18" charset="0"/>
              <a:cs typeface="Times New Roman" pitchFamily="18" charset="0"/>
            </a:rPr>
            <a:t>sug’orish</a:t>
          </a:r>
          <a:r>
            <a:rPr lang="en-US" b="1" u="sng" dirty="0" smtClean="0">
              <a:solidFill>
                <a:schemeClr val="tx1"/>
              </a:solidFill>
              <a:latin typeface="Times New Roman" pitchFamily="18" charset="0"/>
              <a:cs typeface="Times New Roman" pitchFamily="18" charset="0"/>
            </a:rPr>
            <a:t> </a:t>
          </a:r>
          <a:r>
            <a:rPr lang="en-US" b="1" u="sng" dirty="0" err="1" smtClean="0">
              <a:solidFill>
                <a:schemeClr val="tx1"/>
              </a:solidFill>
              <a:latin typeface="Times New Roman" pitchFamily="18" charset="0"/>
              <a:cs typeface="Times New Roman" pitchFamily="18" charset="0"/>
            </a:rPr>
            <a:t>usul</a:t>
          </a:r>
          <a:r>
            <a:rPr lang="en-US" b="1" u="sng" dirty="0" err="1" smtClean="0">
              <a:solidFill>
                <a:schemeClr val="tx1"/>
              </a:solidFill>
            </a:rPr>
            <a:t>i</a:t>
          </a:r>
          <a:r>
            <a:rPr lang="ru-RU" dirty="0" smtClean="0"/>
            <a:t> </a:t>
          </a:r>
          <a:endParaRPr lang="ru-RU" dirty="0"/>
        </a:p>
      </dgm:t>
    </dgm:pt>
    <dgm:pt modelId="{5D84C540-8901-49FE-8FAE-F819D0C65916}" type="parTrans" cxnId="{CF047E21-F030-4D74-9D60-8BDC2415AFD8}">
      <dgm:prSet/>
      <dgm:spPr/>
      <dgm:t>
        <a:bodyPr/>
        <a:lstStyle/>
        <a:p>
          <a:endParaRPr lang="ru-RU"/>
        </a:p>
      </dgm:t>
    </dgm:pt>
    <dgm:pt modelId="{306B83C1-6D67-4FF3-8742-C77D662858CF}" type="sibTrans" cxnId="{CF047E21-F030-4D74-9D60-8BDC2415AFD8}">
      <dgm:prSet/>
      <dgm:spPr/>
      <dgm:t>
        <a:bodyPr/>
        <a:lstStyle/>
        <a:p>
          <a:endParaRPr lang="ru-RU"/>
        </a:p>
      </dgm:t>
    </dgm:pt>
    <dgm:pt modelId="{D8CF8F39-9B42-44FE-A8DC-FC385B9986CF}" type="pres">
      <dgm:prSet presAssocID="{757080F8-E0FB-4A94-8A83-40CA060DF3E1}" presName="linear" presStyleCnt="0">
        <dgm:presLayoutVars>
          <dgm:animLvl val="lvl"/>
          <dgm:resizeHandles val="exact"/>
        </dgm:presLayoutVars>
      </dgm:prSet>
      <dgm:spPr/>
      <dgm:t>
        <a:bodyPr/>
        <a:lstStyle/>
        <a:p>
          <a:endParaRPr lang="ru-RU"/>
        </a:p>
      </dgm:t>
    </dgm:pt>
    <dgm:pt modelId="{5C4F34EA-8959-4A2C-9018-1AF064D269E8}" type="pres">
      <dgm:prSet presAssocID="{6F1C79E4-FA1A-46BF-8637-C111E6EE8B58}" presName="parentText" presStyleLbl="node1" presStyleIdx="0" presStyleCnt="1" custLinFactNeighborX="-749" custLinFactNeighborY="-80289">
        <dgm:presLayoutVars>
          <dgm:chMax val="0"/>
          <dgm:bulletEnabled val="1"/>
        </dgm:presLayoutVars>
      </dgm:prSet>
      <dgm:spPr/>
      <dgm:t>
        <a:bodyPr/>
        <a:lstStyle/>
        <a:p>
          <a:endParaRPr lang="ru-RU"/>
        </a:p>
      </dgm:t>
    </dgm:pt>
  </dgm:ptLst>
  <dgm:cxnLst>
    <dgm:cxn modelId="{CF047E21-F030-4D74-9D60-8BDC2415AFD8}" srcId="{757080F8-E0FB-4A94-8A83-40CA060DF3E1}" destId="{6F1C79E4-FA1A-46BF-8637-C111E6EE8B58}" srcOrd="0" destOrd="0" parTransId="{5D84C540-8901-49FE-8FAE-F819D0C65916}" sibTransId="{306B83C1-6D67-4FF3-8742-C77D662858CF}"/>
    <dgm:cxn modelId="{7DDBB61F-8542-4709-9008-8B2FC63610F1}" type="presOf" srcId="{6F1C79E4-FA1A-46BF-8637-C111E6EE8B58}" destId="{5C4F34EA-8959-4A2C-9018-1AF064D269E8}" srcOrd="0" destOrd="0" presId="urn:microsoft.com/office/officeart/2005/8/layout/vList2"/>
    <dgm:cxn modelId="{10EEE608-FE1E-439C-90E2-F6DE210CA17C}" type="presOf" srcId="{757080F8-E0FB-4A94-8A83-40CA060DF3E1}" destId="{D8CF8F39-9B42-44FE-A8DC-FC385B9986CF}" srcOrd="0" destOrd="0" presId="urn:microsoft.com/office/officeart/2005/8/layout/vList2"/>
    <dgm:cxn modelId="{7BC34BB2-7DC4-4869-B3FF-F5A0A29DBD64}" type="presParOf" srcId="{D8CF8F39-9B42-44FE-A8DC-FC385B9986CF}" destId="{5C4F34EA-8959-4A2C-9018-1AF064D269E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ECD1FA4-63C7-4168-84F3-52CED4EE2BB6}" type="doc">
      <dgm:prSet loTypeId="urn:microsoft.com/office/officeart/2005/8/layout/pyramid2" loCatId="pyramid" qsTypeId="urn:microsoft.com/office/officeart/2005/8/quickstyle/3d3" qsCatId="3D" csTypeId="urn:microsoft.com/office/officeart/2005/8/colors/colorful4" csCatId="colorful" phldr="1"/>
      <dgm:spPr/>
      <dgm:t>
        <a:bodyPr/>
        <a:lstStyle/>
        <a:p>
          <a:endParaRPr lang="ru-RU"/>
        </a:p>
      </dgm:t>
    </dgm:pt>
    <dgm:pt modelId="{B685EA0B-9582-439A-B901-6F9627E9F27C}">
      <dgm:prSet/>
      <dgm:spPr>
        <a:solidFill>
          <a:srgbClr val="FF0000">
            <a:alpha val="90000"/>
          </a:srgbClr>
        </a:solidFill>
      </dgm:spPr>
      <dgm:t>
        <a:bodyPr/>
        <a:lstStyle/>
        <a:p>
          <a:pPr rtl="0"/>
          <a:r>
            <a:rPr lang="en-US" dirty="0" err="1" smtClean="0"/>
            <a:t>suv</a:t>
          </a:r>
          <a:r>
            <a:rPr lang="en-US" dirty="0" smtClean="0"/>
            <a:t> </a:t>
          </a:r>
          <a:r>
            <a:rPr lang="en-US" dirty="0" err="1" smtClean="0"/>
            <a:t>tuproq</a:t>
          </a:r>
          <a:r>
            <a:rPr lang="en-US" dirty="0" smtClean="0"/>
            <a:t> </a:t>
          </a:r>
          <a:r>
            <a:rPr lang="en-US" dirty="0" err="1" smtClean="0"/>
            <a:t>ustidan</a:t>
          </a:r>
          <a:r>
            <a:rPr lang="en-US" dirty="0" smtClean="0"/>
            <a:t> </a:t>
          </a:r>
          <a:r>
            <a:rPr lang="en-US" dirty="0" err="1" smtClean="0"/>
            <a:t>taqsimlanadi</a:t>
          </a:r>
          <a:r>
            <a:rPr lang="en-US" dirty="0" smtClean="0"/>
            <a:t> </a:t>
          </a:r>
          <a:r>
            <a:rPr lang="en-US" dirty="0" err="1" smtClean="0"/>
            <a:t>hamda</a:t>
          </a:r>
          <a:r>
            <a:rPr lang="en-US" dirty="0" smtClean="0"/>
            <a:t> </a:t>
          </a:r>
          <a:r>
            <a:rPr lang="en-US" dirty="0" err="1" smtClean="0"/>
            <a:t>shu</a:t>
          </a:r>
          <a:r>
            <a:rPr lang="en-US" dirty="0" smtClean="0"/>
            <a:t> </a:t>
          </a:r>
          <a:r>
            <a:rPr lang="en-US" dirty="0" err="1" smtClean="0"/>
            <a:t>orqali</a:t>
          </a:r>
          <a:r>
            <a:rPr lang="en-US" dirty="0" smtClean="0"/>
            <a:t> </a:t>
          </a:r>
          <a:r>
            <a:rPr lang="en-US" dirty="0" err="1" smtClean="0"/>
            <a:t>namlanadi</a:t>
          </a:r>
          <a:r>
            <a:rPr lang="en-US" dirty="0" smtClean="0"/>
            <a:t>. Bu </a:t>
          </a:r>
          <a:r>
            <a:rPr lang="en-US" dirty="0" err="1" smtClean="0"/>
            <a:t>usul</a:t>
          </a:r>
          <a:r>
            <a:rPr lang="en-US" dirty="0" smtClean="0"/>
            <a:t> </a:t>
          </a:r>
          <a:r>
            <a:rPr lang="en-US" dirty="0" err="1" smtClean="0"/>
            <a:t>O’zbekistonda</a:t>
          </a:r>
          <a:r>
            <a:rPr lang="en-US" dirty="0" smtClean="0"/>
            <a:t> </a:t>
          </a:r>
          <a:r>
            <a:rPr lang="en-US" dirty="0" err="1" smtClean="0"/>
            <a:t>ko’proq</a:t>
          </a:r>
          <a:r>
            <a:rPr lang="en-US" dirty="0" smtClean="0"/>
            <a:t> </a:t>
          </a:r>
          <a:r>
            <a:rPr lang="en-US" dirty="0" err="1" smtClean="0"/>
            <a:t>qo’llaniladi</a:t>
          </a:r>
          <a:r>
            <a:rPr lang="en-US" dirty="0" smtClean="0"/>
            <a:t>. </a:t>
          </a:r>
          <a:r>
            <a:rPr lang="en-US" dirty="0" err="1" smtClean="0"/>
            <a:t>Chunki</a:t>
          </a:r>
          <a:r>
            <a:rPr lang="en-US" dirty="0" smtClean="0"/>
            <a:t> u </a:t>
          </a:r>
          <a:r>
            <a:rPr lang="en-US" dirty="0" err="1" smtClean="0"/>
            <a:t>qulay</a:t>
          </a:r>
          <a:r>
            <a:rPr lang="en-US" dirty="0" smtClean="0"/>
            <a:t> </a:t>
          </a:r>
          <a:r>
            <a:rPr lang="en-US" dirty="0" err="1" smtClean="0"/>
            <a:t>va</a:t>
          </a:r>
          <a:r>
            <a:rPr lang="en-US" dirty="0" smtClean="0"/>
            <a:t> </a:t>
          </a:r>
          <a:r>
            <a:rPr lang="en-US" dirty="0" err="1" smtClean="0"/>
            <a:t>oz</a:t>
          </a:r>
          <a:r>
            <a:rPr lang="en-US" dirty="0" smtClean="0"/>
            <a:t> </a:t>
          </a:r>
          <a:r>
            <a:rPr lang="en-US" dirty="0" err="1" smtClean="0"/>
            <a:t>mablag</a:t>
          </a:r>
          <a:r>
            <a:rPr lang="en-US" dirty="0" smtClean="0"/>
            <a:t>’ </a:t>
          </a:r>
          <a:r>
            <a:rPr lang="en-US" dirty="0" err="1" smtClean="0"/>
            <a:t>talab</a:t>
          </a:r>
          <a:r>
            <a:rPr lang="en-US" dirty="0" smtClean="0"/>
            <a:t> </a:t>
          </a:r>
          <a:r>
            <a:rPr lang="en-US" dirty="0" err="1" smtClean="0"/>
            <a:t>qiladi</a:t>
          </a:r>
          <a:r>
            <a:rPr lang="en-US" dirty="0" smtClean="0"/>
            <a:t>. </a:t>
          </a:r>
          <a:r>
            <a:rPr lang="en-US" dirty="0" err="1" smtClean="0"/>
            <a:t>Sug’orish</a:t>
          </a:r>
          <a:r>
            <a:rPr lang="en-US" dirty="0" smtClean="0"/>
            <a:t> </a:t>
          </a:r>
          <a:r>
            <a:rPr lang="en-US" dirty="0" err="1" smtClean="0"/>
            <a:t>oddiy</a:t>
          </a:r>
          <a:r>
            <a:rPr lang="en-US" dirty="0" smtClean="0"/>
            <a:t> </a:t>
          </a:r>
          <a:r>
            <a:rPr lang="en-US" dirty="0" err="1" smtClean="0"/>
            <a:t>bo’lib</a:t>
          </a:r>
          <a:r>
            <a:rPr lang="en-US" dirty="0" smtClean="0"/>
            <a:t>, </a:t>
          </a:r>
          <a:r>
            <a:rPr lang="en-US" dirty="0" err="1" smtClean="0"/>
            <a:t>tuproq</a:t>
          </a:r>
          <a:r>
            <a:rPr lang="en-US" dirty="0" smtClean="0"/>
            <a:t> </a:t>
          </a:r>
          <a:r>
            <a:rPr lang="en-US" dirty="0" err="1" smtClean="0"/>
            <a:t>strukturasi</a:t>
          </a:r>
          <a:r>
            <a:rPr lang="en-US" dirty="0" smtClean="0"/>
            <a:t> </a:t>
          </a:r>
          <a:r>
            <a:rPr lang="en-US" dirty="0" err="1" smtClean="0"/>
            <a:t>yaxshi</a:t>
          </a:r>
          <a:r>
            <a:rPr lang="en-US" dirty="0" smtClean="0"/>
            <a:t> </a:t>
          </a:r>
          <a:r>
            <a:rPr lang="en-US" dirty="0" err="1" smtClean="0"/>
            <a:t>saqlanadi</a:t>
          </a:r>
          <a:r>
            <a:rPr lang="en-US" dirty="0" smtClean="0"/>
            <a:t> </a:t>
          </a:r>
          <a:r>
            <a:rPr lang="en-US" dirty="0" err="1" smtClean="0"/>
            <a:t>va</a:t>
          </a:r>
          <a:r>
            <a:rPr lang="en-US" dirty="0" smtClean="0"/>
            <a:t> </a:t>
          </a:r>
          <a:r>
            <a:rPr lang="en-US" dirty="0" err="1" smtClean="0"/>
            <a:t>hosildor</a:t>
          </a:r>
          <a:r>
            <a:rPr lang="en-US" dirty="0" smtClean="0"/>
            <a:t> </a:t>
          </a:r>
          <a:r>
            <a:rPr lang="en-US" dirty="0" err="1" smtClean="0"/>
            <a:t>qatlamni</a:t>
          </a:r>
          <a:r>
            <a:rPr lang="en-US" dirty="0" smtClean="0"/>
            <a:t> </a:t>
          </a:r>
          <a:r>
            <a:rPr lang="en-US" dirty="0" err="1" smtClean="0"/>
            <a:t>kerakli</a:t>
          </a:r>
          <a:r>
            <a:rPr lang="en-US" dirty="0" smtClean="0"/>
            <a:t> </a:t>
          </a:r>
          <a:r>
            <a:rPr lang="en-US" dirty="0" err="1" smtClean="0"/>
            <a:t>chuqurlikda</a:t>
          </a:r>
          <a:r>
            <a:rPr lang="en-US" dirty="0" smtClean="0"/>
            <a:t> </a:t>
          </a:r>
          <a:r>
            <a:rPr lang="en-US" dirty="0" err="1" smtClean="0"/>
            <a:t>namlantiradi</a:t>
          </a:r>
          <a:r>
            <a:rPr lang="en-US" dirty="0" smtClean="0"/>
            <a:t>. </a:t>
          </a:r>
          <a:r>
            <a:rPr lang="en-US" dirty="0" err="1" smtClean="0"/>
            <a:t>Suv</a:t>
          </a:r>
          <a:r>
            <a:rPr lang="en-US" dirty="0" smtClean="0"/>
            <a:t> </a:t>
          </a:r>
          <a:r>
            <a:rPr lang="en-US" dirty="0" err="1" smtClean="0"/>
            <a:t>sifatiga</a:t>
          </a:r>
          <a:r>
            <a:rPr lang="en-US" dirty="0" smtClean="0"/>
            <a:t> </a:t>
          </a:r>
          <a:r>
            <a:rPr lang="en-US" dirty="0" err="1" smtClean="0"/>
            <a:t>talab</a:t>
          </a:r>
          <a:r>
            <a:rPr lang="en-US" dirty="0" smtClean="0"/>
            <a:t> </a:t>
          </a:r>
          <a:r>
            <a:rPr lang="en-US" dirty="0" err="1" smtClean="0"/>
            <a:t>kam</a:t>
          </a:r>
          <a:r>
            <a:rPr lang="en-US" dirty="0" smtClean="0"/>
            <a:t>, </a:t>
          </a:r>
          <a:r>
            <a:rPr lang="en-US" dirty="0" err="1" smtClean="0"/>
            <a:t>tuproq</a:t>
          </a:r>
          <a:r>
            <a:rPr lang="en-US" dirty="0" smtClean="0"/>
            <a:t> </a:t>
          </a:r>
          <a:r>
            <a:rPr lang="en-US" dirty="0" err="1" smtClean="0"/>
            <a:t>sho’rini</a:t>
          </a:r>
          <a:r>
            <a:rPr lang="en-US" dirty="0" smtClean="0"/>
            <a:t> </a:t>
          </a:r>
          <a:r>
            <a:rPr lang="en-US" dirty="0" err="1" smtClean="0"/>
            <a:t>yaxshi</a:t>
          </a:r>
          <a:r>
            <a:rPr lang="en-US" dirty="0" smtClean="0"/>
            <a:t> </a:t>
          </a:r>
          <a:r>
            <a:rPr lang="en-US" dirty="0" err="1" smtClean="0"/>
            <a:t>yuvadi</a:t>
          </a:r>
          <a:r>
            <a:rPr lang="en-US" dirty="0" smtClean="0"/>
            <a:t>.</a:t>
          </a:r>
          <a:endParaRPr lang="ru-RU" dirty="0"/>
        </a:p>
      </dgm:t>
    </dgm:pt>
    <dgm:pt modelId="{8B7DB310-511F-45CE-9FB1-CDEA21053215}" type="parTrans" cxnId="{9593C2B7-8AD7-4C99-910B-AF50F50ACA19}">
      <dgm:prSet/>
      <dgm:spPr/>
      <dgm:t>
        <a:bodyPr/>
        <a:lstStyle/>
        <a:p>
          <a:endParaRPr lang="ru-RU"/>
        </a:p>
      </dgm:t>
    </dgm:pt>
    <dgm:pt modelId="{DC72E503-C93B-4652-BCE4-66E3EC672DA4}" type="sibTrans" cxnId="{9593C2B7-8AD7-4C99-910B-AF50F50ACA19}">
      <dgm:prSet/>
      <dgm:spPr/>
      <dgm:t>
        <a:bodyPr/>
        <a:lstStyle/>
        <a:p>
          <a:endParaRPr lang="ru-RU"/>
        </a:p>
      </dgm:t>
    </dgm:pt>
    <dgm:pt modelId="{AA595639-A8FF-42C3-A6A1-0497622FFC9C}" type="pres">
      <dgm:prSet presAssocID="{5ECD1FA4-63C7-4168-84F3-52CED4EE2BB6}" presName="compositeShape" presStyleCnt="0">
        <dgm:presLayoutVars>
          <dgm:dir/>
          <dgm:resizeHandles/>
        </dgm:presLayoutVars>
      </dgm:prSet>
      <dgm:spPr/>
      <dgm:t>
        <a:bodyPr/>
        <a:lstStyle/>
        <a:p>
          <a:endParaRPr lang="ru-RU"/>
        </a:p>
      </dgm:t>
    </dgm:pt>
    <dgm:pt modelId="{011AA4D6-3B03-4B6C-82A4-8C5EFA69D8A8}" type="pres">
      <dgm:prSet presAssocID="{5ECD1FA4-63C7-4168-84F3-52CED4EE2BB6}" presName="pyramid" presStyleLbl="node1" presStyleIdx="0" presStyleCnt="1" custScaleX="134839"/>
      <dgm:spPr>
        <a:solidFill>
          <a:srgbClr val="92D050"/>
        </a:solidFill>
      </dgm:spPr>
      <dgm:t>
        <a:bodyPr/>
        <a:lstStyle/>
        <a:p>
          <a:endParaRPr lang="ru-RU"/>
        </a:p>
      </dgm:t>
    </dgm:pt>
    <dgm:pt modelId="{8E6C81AE-3C5F-494A-9A69-4970427BF82C}" type="pres">
      <dgm:prSet presAssocID="{5ECD1FA4-63C7-4168-84F3-52CED4EE2BB6}" presName="theList" presStyleCnt="0"/>
      <dgm:spPr/>
    </dgm:pt>
    <dgm:pt modelId="{900E5044-40F0-4A89-81C2-EC86B39DC981}" type="pres">
      <dgm:prSet presAssocID="{B685EA0B-9582-439A-B901-6F9627E9F27C}" presName="aNode" presStyleLbl="fgAcc1" presStyleIdx="0" presStyleCnt="1" custScaleX="171718" custScaleY="248029">
        <dgm:presLayoutVars>
          <dgm:bulletEnabled val="1"/>
        </dgm:presLayoutVars>
      </dgm:prSet>
      <dgm:spPr/>
      <dgm:t>
        <a:bodyPr/>
        <a:lstStyle/>
        <a:p>
          <a:endParaRPr lang="ru-RU"/>
        </a:p>
      </dgm:t>
    </dgm:pt>
    <dgm:pt modelId="{F196CC4D-9CA7-4BD7-B502-4DEAA3B99CED}" type="pres">
      <dgm:prSet presAssocID="{B685EA0B-9582-439A-B901-6F9627E9F27C}" presName="aSpace" presStyleCnt="0"/>
      <dgm:spPr/>
    </dgm:pt>
  </dgm:ptLst>
  <dgm:cxnLst>
    <dgm:cxn modelId="{9593C2B7-8AD7-4C99-910B-AF50F50ACA19}" srcId="{5ECD1FA4-63C7-4168-84F3-52CED4EE2BB6}" destId="{B685EA0B-9582-439A-B901-6F9627E9F27C}" srcOrd="0" destOrd="0" parTransId="{8B7DB310-511F-45CE-9FB1-CDEA21053215}" sibTransId="{DC72E503-C93B-4652-BCE4-66E3EC672DA4}"/>
    <dgm:cxn modelId="{206479EF-F7CD-4092-BD18-6F8FF66630CB}" type="presOf" srcId="{5ECD1FA4-63C7-4168-84F3-52CED4EE2BB6}" destId="{AA595639-A8FF-42C3-A6A1-0497622FFC9C}" srcOrd="0" destOrd="0" presId="urn:microsoft.com/office/officeart/2005/8/layout/pyramid2"/>
    <dgm:cxn modelId="{A0B7ADD6-5068-4EE3-9671-547F943CCF4A}" type="presOf" srcId="{B685EA0B-9582-439A-B901-6F9627E9F27C}" destId="{900E5044-40F0-4A89-81C2-EC86B39DC981}" srcOrd="0" destOrd="0" presId="urn:microsoft.com/office/officeart/2005/8/layout/pyramid2"/>
    <dgm:cxn modelId="{61EEF7D1-2AF4-4FC7-8F9E-1A2ED2AC5FEC}" type="presParOf" srcId="{AA595639-A8FF-42C3-A6A1-0497622FFC9C}" destId="{011AA4D6-3B03-4B6C-82A4-8C5EFA69D8A8}" srcOrd="0" destOrd="0" presId="urn:microsoft.com/office/officeart/2005/8/layout/pyramid2"/>
    <dgm:cxn modelId="{AF19B642-FCC1-4EE0-9856-566A2E77496C}" type="presParOf" srcId="{AA595639-A8FF-42C3-A6A1-0497622FFC9C}" destId="{8E6C81AE-3C5F-494A-9A69-4970427BF82C}" srcOrd="1" destOrd="0" presId="urn:microsoft.com/office/officeart/2005/8/layout/pyramid2"/>
    <dgm:cxn modelId="{D03FE00B-4258-4574-86A4-A0F35C8CBD54}" type="presParOf" srcId="{8E6C81AE-3C5F-494A-9A69-4970427BF82C}" destId="{900E5044-40F0-4A89-81C2-EC86B39DC981}" srcOrd="0" destOrd="0" presId="urn:microsoft.com/office/officeart/2005/8/layout/pyramid2"/>
    <dgm:cxn modelId="{40C9ED63-97BE-4ADC-BED5-56DE5B21FB85}" type="presParOf" srcId="{8E6C81AE-3C5F-494A-9A69-4970427BF82C}" destId="{F196CC4D-9CA7-4BD7-B502-4DEAA3B99CED}" srcOrd="1" destOrd="0" presId="urn:microsoft.com/office/officeart/2005/8/layout/pyramid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994C08D-9521-4E08-BDDF-FB483DD4EC24}" type="doc">
      <dgm:prSet loTypeId="urn:microsoft.com/office/officeart/2005/8/layout/chevron2" loCatId="process" qsTypeId="urn:microsoft.com/office/officeart/2005/8/quickstyle/3d2" qsCatId="3D" csTypeId="urn:microsoft.com/office/officeart/2005/8/colors/colorful3" csCatId="colorful" phldr="1"/>
      <dgm:spPr/>
      <dgm:t>
        <a:bodyPr/>
        <a:lstStyle/>
        <a:p>
          <a:endParaRPr lang="ru-RU"/>
        </a:p>
      </dgm:t>
    </dgm:pt>
    <dgm:pt modelId="{E7A68F62-EB62-4C9D-BE1A-889DA045312E}">
      <dgm:prSet/>
      <dgm:spPr/>
      <dgm:t>
        <a:bodyPr/>
        <a:lstStyle/>
        <a:p>
          <a:pPr rtl="0"/>
          <a:endParaRPr lang="ru-RU" dirty="0"/>
        </a:p>
      </dgm:t>
    </dgm:pt>
    <dgm:pt modelId="{5C2C41B7-3271-44AB-BA4B-515C942CA19D}" type="parTrans" cxnId="{DDDC6F5D-5057-431B-BB6F-CC423BB70E4B}">
      <dgm:prSet/>
      <dgm:spPr/>
      <dgm:t>
        <a:bodyPr/>
        <a:lstStyle/>
        <a:p>
          <a:endParaRPr lang="ru-RU"/>
        </a:p>
      </dgm:t>
    </dgm:pt>
    <dgm:pt modelId="{6418A88A-8455-4B4E-A34F-D5BDCF60E33D}" type="sibTrans" cxnId="{DDDC6F5D-5057-431B-BB6F-CC423BB70E4B}">
      <dgm:prSet/>
      <dgm:spPr/>
      <dgm:t>
        <a:bodyPr/>
        <a:lstStyle/>
        <a:p>
          <a:endParaRPr lang="ru-RU"/>
        </a:p>
      </dgm:t>
    </dgm:pt>
    <dgm:pt modelId="{E96E2D11-B349-4699-B4F2-DF802ECC4BEC}">
      <dgm:prSet custT="1"/>
      <dgm:spPr>
        <a:solidFill>
          <a:srgbClr val="92D050">
            <a:alpha val="90000"/>
          </a:srgbClr>
        </a:solidFill>
      </dgm:spPr>
      <dgm:t>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2200" dirty="0" err="1" smtClean="0">
              <a:latin typeface="Times New Roman" pitchFamily="18" charset="0"/>
              <a:cs typeface="Times New Roman" pitchFamily="18" charset="0"/>
            </a:rPr>
            <a:t>suv</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maxsus</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mexanizmlar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yordamida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ekin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maydoniga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yomg’ir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shaklida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purkaladi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tuproqqa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shimiladi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Bunda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faqat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tuproq</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emas</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balki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o’simliklarning</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ustki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qismi</a:t>
          </a:r>
          <a:r>
            <a:rPr lang="en-US" sz="2200" dirty="0" smtClean="0">
              <a:latin typeface="Times New Roman" pitchFamily="18" charset="0"/>
              <a:cs typeface="Times New Roman" pitchFamily="18" charset="0"/>
            </a:rPr>
            <a:t> ham </a:t>
          </a:r>
          <a:r>
            <a:rPr lang="en-US" sz="2200" dirty="0" err="1" smtClean="0">
              <a:latin typeface="Times New Roman" pitchFamily="18" charset="0"/>
              <a:cs typeface="Times New Roman" pitchFamily="18" charset="0"/>
            </a:rPr>
            <a:t>namlanadi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Egatlab</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sug’orishga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nisbatan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mehnat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unumdorligi</a:t>
          </a:r>
          <a:r>
            <a:rPr lang="en-US" sz="2200" dirty="0" smtClean="0">
              <a:latin typeface="Times New Roman" pitchFamily="18" charset="0"/>
              <a:cs typeface="Times New Roman" pitchFamily="18" charset="0"/>
            </a:rPr>
            <a:t> 3-4 </a:t>
          </a:r>
          <a:r>
            <a:rPr lang="en-US" sz="2200" dirty="0" err="1" smtClean="0">
              <a:latin typeface="Times New Roman" pitchFamily="18" charset="0"/>
              <a:cs typeface="Times New Roman" pitchFamily="18" charset="0"/>
            </a:rPr>
            <a:t>barobarga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oshadi</a:t>
          </a:r>
          <a:r>
            <a:rPr lang="en-US" sz="2200" dirty="0" smtClean="0">
              <a:latin typeface="Times New Roman" pitchFamily="18" charset="0"/>
              <a:cs typeface="Times New Roman" pitchFamily="18" charset="0"/>
            </a:rPr>
            <a:t>, 15-20 </a:t>
          </a:r>
          <a:r>
            <a:rPr lang="en-US" sz="2200" dirty="0" err="1" smtClean="0">
              <a:latin typeface="Times New Roman" pitchFamily="18" charset="0"/>
              <a:cs typeface="Times New Roman" pitchFamily="18" charset="0"/>
            </a:rPr>
            <a:t>foiz</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suv</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tejaladi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Sug’orish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me’yori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o’rtacha</a:t>
          </a:r>
          <a:r>
            <a:rPr lang="en-US" sz="2200" dirty="0" smtClean="0">
              <a:latin typeface="Times New Roman" pitchFamily="18" charset="0"/>
              <a:cs typeface="Times New Roman" pitchFamily="18" charset="0"/>
            </a:rPr>
            <a:t> 700-800 m3/</a:t>
          </a:r>
          <a:r>
            <a:rPr lang="en-US" sz="2200" dirty="0" err="1" smtClean="0">
              <a:latin typeface="Times New Roman" pitchFamily="18" charset="0"/>
              <a:cs typeface="Times New Roman" pitchFamily="18" charset="0"/>
            </a:rPr>
            <a:t>gani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tashkil</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qiladi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bitta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agregat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bir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kunda</a:t>
          </a:r>
          <a:r>
            <a:rPr lang="en-US" sz="2200" dirty="0" smtClean="0">
              <a:latin typeface="Times New Roman" pitchFamily="18" charset="0"/>
              <a:cs typeface="Times New Roman" pitchFamily="18" charset="0"/>
            </a:rPr>
            <a:t> 10-13 </a:t>
          </a:r>
          <a:r>
            <a:rPr lang="en-US" sz="2200" dirty="0" err="1" smtClean="0">
              <a:latin typeface="Times New Roman" pitchFamily="18" charset="0"/>
              <a:cs typeface="Times New Roman" pitchFamily="18" charset="0"/>
            </a:rPr>
            <a:t>gektar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ekin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maydonini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sug’ora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oladi</a:t>
          </a:r>
          <a:r>
            <a:rPr lang="en-US" sz="2200" dirty="0" smtClean="0">
              <a:latin typeface="Times New Roman" pitchFamily="18" charset="0"/>
              <a:cs typeface="Times New Roman" pitchFamily="18" charset="0"/>
            </a:rPr>
            <a:t>. Bu </a:t>
          </a:r>
          <a:r>
            <a:rPr lang="en-US" sz="2200" dirty="0" err="1" smtClean="0">
              <a:latin typeface="Times New Roman" pitchFamily="18" charset="0"/>
              <a:cs typeface="Times New Roman" pitchFamily="18" charset="0"/>
            </a:rPr>
            <a:t>usul</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sug’orish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ishlarini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mexanizasiyalash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avtomatlashtirishdan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tashqari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tez-tez</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kam</a:t>
          </a:r>
          <a:r>
            <a:rPr lang="en-US" sz="2200" dirty="0" smtClean="0">
              <a:latin typeface="Times New Roman" pitchFamily="18" charset="0"/>
              <a:cs typeface="Times New Roman" pitchFamily="18" charset="0"/>
            </a:rPr>
            <a:t> – </a:t>
          </a:r>
          <a:r>
            <a:rPr lang="en-US" sz="2200" dirty="0" err="1" smtClean="0">
              <a:latin typeface="Times New Roman" pitchFamily="18" charset="0"/>
              <a:cs typeface="Times New Roman" pitchFamily="18" charset="0"/>
            </a:rPr>
            <a:t>hajmda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sug’orish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qiyin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mikrorelyefni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suv</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bilan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ta’minlash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hosildor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qatlam</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chuqurligini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kerakli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miqdorda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namlash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imkonini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beradi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Afzalligi</a:t>
          </a:r>
          <a:r>
            <a:rPr lang="en-US" sz="2200" dirty="0" smtClean="0">
              <a:latin typeface="Times New Roman" pitchFamily="18" charset="0"/>
              <a:cs typeface="Times New Roman" pitchFamily="18" charset="0"/>
            </a:rPr>
            <a:t> – </a:t>
          </a:r>
          <a:r>
            <a:rPr lang="en-US" sz="2200" dirty="0" err="1" smtClean="0">
              <a:latin typeface="Times New Roman" pitchFamily="18" charset="0"/>
              <a:cs typeface="Times New Roman" pitchFamily="18" charset="0"/>
            </a:rPr>
            <a:t>yerdan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suvdan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foydalanish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koeffisiyenti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yuqori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bo’lib</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mikroiqlimni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yaxshilaydi</a:t>
          </a:r>
          <a:r>
            <a:rPr lang="en-US" sz="2200" dirty="0" smtClean="0">
              <a:latin typeface="Times New Roman" pitchFamily="18" charset="0"/>
              <a:cs typeface="Times New Roman" pitchFamily="18" charset="0"/>
            </a:rPr>
            <a:t>. </a:t>
          </a:r>
          <a:endParaRPr lang="ru-RU" sz="2200" dirty="0">
            <a:latin typeface="Times New Roman" pitchFamily="18" charset="0"/>
            <a:cs typeface="Times New Roman" pitchFamily="18" charset="0"/>
          </a:endParaRPr>
        </a:p>
      </dgm:t>
    </dgm:pt>
    <dgm:pt modelId="{17504B76-E2CB-408B-8170-06D09C6DC823}" type="parTrans" cxnId="{7C20005B-F4C0-43E8-A955-5D90BA7D8690}">
      <dgm:prSet/>
      <dgm:spPr/>
      <dgm:t>
        <a:bodyPr/>
        <a:lstStyle/>
        <a:p>
          <a:endParaRPr lang="ru-RU"/>
        </a:p>
      </dgm:t>
    </dgm:pt>
    <dgm:pt modelId="{AB219C3D-6989-4E0C-85A6-315C9EE2C3CB}" type="sibTrans" cxnId="{7C20005B-F4C0-43E8-A955-5D90BA7D8690}">
      <dgm:prSet/>
      <dgm:spPr/>
      <dgm:t>
        <a:bodyPr/>
        <a:lstStyle/>
        <a:p>
          <a:endParaRPr lang="ru-RU"/>
        </a:p>
      </dgm:t>
    </dgm:pt>
    <dgm:pt modelId="{0DD3FA60-EEEB-40C6-B31B-600109C9A749}" type="pres">
      <dgm:prSet presAssocID="{3994C08D-9521-4E08-BDDF-FB483DD4EC24}" presName="linearFlow" presStyleCnt="0">
        <dgm:presLayoutVars>
          <dgm:dir/>
          <dgm:animLvl val="lvl"/>
          <dgm:resizeHandles val="exact"/>
        </dgm:presLayoutVars>
      </dgm:prSet>
      <dgm:spPr/>
      <dgm:t>
        <a:bodyPr/>
        <a:lstStyle/>
        <a:p>
          <a:endParaRPr lang="ru-RU"/>
        </a:p>
      </dgm:t>
    </dgm:pt>
    <dgm:pt modelId="{95774CA8-80F8-45F0-9567-F9F7851EB08F}" type="pres">
      <dgm:prSet presAssocID="{E7A68F62-EB62-4C9D-BE1A-889DA045312E}" presName="composite" presStyleCnt="0"/>
      <dgm:spPr/>
    </dgm:pt>
    <dgm:pt modelId="{67A7E206-9730-4D66-8009-6DE68F73E82B}" type="pres">
      <dgm:prSet presAssocID="{E7A68F62-EB62-4C9D-BE1A-889DA045312E}" presName="parentText" presStyleLbl="alignNode1" presStyleIdx="0" presStyleCnt="1" custScaleX="82500" custLinFactNeighborX="314" custLinFactNeighborY="-1650">
        <dgm:presLayoutVars>
          <dgm:chMax val="1"/>
          <dgm:bulletEnabled val="1"/>
        </dgm:presLayoutVars>
      </dgm:prSet>
      <dgm:spPr/>
      <dgm:t>
        <a:bodyPr/>
        <a:lstStyle/>
        <a:p>
          <a:endParaRPr lang="ru-RU"/>
        </a:p>
      </dgm:t>
    </dgm:pt>
    <dgm:pt modelId="{B0A8FCD9-92EB-4210-AF87-5F8B60A0E961}" type="pres">
      <dgm:prSet presAssocID="{E7A68F62-EB62-4C9D-BE1A-889DA045312E}" presName="descendantText" presStyleLbl="alignAcc1" presStyleIdx="0" presStyleCnt="1" custScaleX="109328" custScaleY="193042" custLinFactNeighborX="859" custLinFactNeighborY="-12976">
        <dgm:presLayoutVars>
          <dgm:bulletEnabled val="1"/>
        </dgm:presLayoutVars>
      </dgm:prSet>
      <dgm:spPr/>
      <dgm:t>
        <a:bodyPr/>
        <a:lstStyle/>
        <a:p>
          <a:endParaRPr lang="ru-RU"/>
        </a:p>
      </dgm:t>
    </dgm:pt>
  </dgm:ptLst>
  <dgm:cxnLst>
    <dgm:cxn modelId="{398C5890-E59D-4C71-BF95-ABD1B928D1DB}" type="presOf" srcId="{3994C08D-9521-4E08-BDDF-FB483DD4EC24}" destId="{0DD3FA60-EEEB-40C6-B31B-600109C9A749}" srcOrd="0" destOrd="0" presId="urn:microsoft.com/office/officeart/2005/8/layout/chevron2"/>
    <dgm:cxn modelId="{DDDC6F5D-5057-431B-BB6F-CC423BB70E4B}" srcId="{3994C08D-9521-4E08-BDDF-FB483DD4EC24}" destId="{E7A68F62-EB62-4C9D-BE1A-889DA045312E}" srcOrd="0" destOrd="0" parTransId="{5C2C41B7-3271-44AB-BA4B-515C942CA19D}" sibTransId="{6418A88A-8455-4B4E-A34F-D5BDCF60E33D}"/>
    <dgm:cxn modelId="{BFF09F89-B48D-41BC-9A51-B6FD9918743C}" type="presOf" srcId="{E96E2D11-B349-4699-B4F2-DF802ECC4BEC}" destId="{B0A8FCD9-92EB-4210-AF87-5F8B60A0E961}" srcOrd="0" destOrd="0" presId="urn:microsoft.com/office/officeart/2005/8/layout/chevron2"/>
    <dgm:cxn modelId="{447D4D02-6E78-4D55-A49E-EE38E8FB1FF8}" type="presOf" srcId="{E7A68F62-EB62-4C9D-BE1A-889DA045312E}" destId="{67A7E206-9730-4D66-8009-6DE68F73E82B}" srcOrd="0" destOrd="0" presId="urn:microsoft.com/office/officeart/2005/8/layout/chevron2"/>
    <dgm:cxn modelId="{7C20005B-F4C0-43E8-A955-5D90BA7D8690}" srcId="{E7A68F62-EB62-4C9D-BE1A-889DA045312E}" destId="{E96E2D11-B349-4699-B4F2-DF802ECC4BEC}" srcOrd="0" destOrd="0" parTransId="{17504B76-E2CB-408B-8170-06D09C6DC823}" sibTransId="{AB219C3D-6989-4E0C-85A6-315C9EE2C3CB}"/>
    <dgm:cxn modelId="{ABD7B360-8E7E-4F8B-B9D8-98AB45AEFD71}" type="presParOf" srcId="{0DD3FA60-EEEB-40C6-B31B-600109C9A749}" destId="{95774CA8-80F8-45F0-9567-F9F7851EB08F}" srcOrd="0" destOrd="0" presId="urn:microsoft.com/office/officeart/2005/8/layout/chevron2"/>
    <dgm:cxn modelId="{2881E07E-EFD8-4BB7-9DE4-9D29B39DC5AB}" type="presParOf" srcId="{95774CA8-80F8-45F0-9567-F9F7851EB08F}" destId="{67A7E206-9730-4D66-8009-6DE68F73E82B}" srcOrd="0" destOrd="0" presId="urn:microsoft.com/office/officeart/2005/8/layout/chevron2"/>
    <dgm:cxn modelId="{70BAAB67-45C7-4B23-9BE7-C1603172F447}" type="presParOf" srcId="{95774CA8-80F8-45F0-9567-F9F7851EB08F}" destId="{B0A8FCD9-92EB-4210-AF87-5F8B60A0E961}"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74FDF31-4979-45EF-B0AD-D66EEBFDA39B}" type="doc">
      <dgm:prSet loTypeId="urn:microsoft.com/office/officeart/2005/8/layout/lProcess3" loCatId="process" qsTypeId="urn:microsoft.com/office/officeart/2005/8/quickstyle/3d2" qsCatId="3D" csTypeId="urn:microsoft.com/office/officeart/2005/8/colors/colorful3" csCatId="colorful" phldr="1"/>
      <dgm:spPr/>
      <dgm:t>
        <a:bodyPr/>
        <a:lstStyle/>
        <a:p>
          <a:endParaRPr lang="ru-RU"/>
        </a:p>
      </dgm:t>
    </dgm:pt>
    <dgm:pt modelId="{A8F900D4-19E8-470C-84E0-E6780A612E84}">
      <dgm:prSet/>
      <dgm:spPr/>
      <dgm:t>
        <a:bodyPr/>
        <a:lstStyle/>
        <a:p>
          <a:pPr rtl="0"/>
          <a:r>
            <a:rPr lang="en-US" dirty="0" err="1" smtClean="0"/>
            <a:t>suv</a:t>
          </a:r>
          <a:r>
            <a:rPr lang="en-US" dirty="0" smtClean="0"/>
            <a:t> </a:t>
          </a:r>
          <a:r>
            <a:rPr lang="en-US" dirty="0" err="1" smtClean="0"/>
            <a:t>tuproq</a:t>
          </a:r>
          <a:r>
            <a:rPr lang="en-US" dirty="0" smtClean="0"/>
            <a:t> </a:t>
          </a:r>
          <a:r>
            <a:rPr lang="en-US" dirty="0" err="1" smtClean="0"/>
            <a:t>ustidan</a:t>
          </a:r>
          <a:r>
            <a:rPr lang="en-US" dirty="0" smtClean="0"/>
            <a:t> </a:t>
          </a:r>
          <a:r>
            <a:rPr lang="en-US" dirty="0" err="1" smtClean="0"/>
            <a:t>emas</a:t>
          </a:r>
          <a:r>
            <a:rPr lang="en-US" dirty="0" smtClean="0"/>
            <a:t>, </a:t>
          </a:r>
          <a:r>
            <a:rPr lang="en-US" dirty="0" err="1" smtClean="0"/>
            <a:t>balki</a:t>
          </a:r>
          <a:r>
            <a:rPr lang="en-US" dirty="0" smtClean="0"/>
            <a:t> </a:t>
          </a:r>
          <a:r>
            <a:rPr lang="en-US" dirty="0" err="1" smtClean="0"/>
            <a:t>ichidan</a:t>
          </a:r>
          <a:r>
            <a:rPr lang="en-US" dirty="0" smtClean="0"/>
            <a:t> </a:t>
          </a:r>
          <a:r>
            <a:rPr lang="en-US" dirty="0" err="1" smtClean="0"/>
            <a:t>o’rnatilgan</a:t>
          </a:r>
          <a:r>
            <a:rPr lang="en-US" dirty="0" smtClean="0"/>
            <a:t> </a:t>
          </a:r>
          <a:r>
            <a:rPr lang="en-US" dirty="0" err="1" smtClean="0"/>
            <a:t>quvurlar</a:t>
          </a:r>
          <a:r>
            <a:rPr lang="en-US" dirty="0" smtClean="0"/>
            <a:t> </a:t>
          </a:r>
          <a:r>
            <a:rPr lang="en-US" dirty="0" err="1" smtClean="0"/>
            <a:t>orqali</a:t>
          </a:r>
          <a:r>
            <a:rPr lang="en-US" dirty="0" smtClean="0"/>
            <a:t> </a:t>
          </a:r>
          <a:r>
            <a:rPr lang="en-US" dirty="0" err="1" smtClean="0"/>
            <a:t>tuproqning</a:t>
          </a:r>
          <a:r>
            <a:rPr lang="en-US" dirty="0" smtClean="0"/>
            <a:t> </a:t>
          </a:r>
          <a:r>
            <a:rPr lang="en-US" dirty="0" err="1" smtClean="0"/>
            <a:t>hosildor</a:t>
          </a:r>
          <a:r>
            <a:rPr lang="en-US" dirty="0" smtClean="0"/>
            <a:t> </a:t>
          </a:r>
          <a:r>
            <a:rPr lang="en-US" dirty="0" err="1" smtClean="0"/>
            <a:t>qatlamiga</a:t>
          </a:r>
          <a:r>
            <a:rPr lang="en-US" dirty="0" smtClean="0"/>
            <a:t> </a:t>
          </a:r>
          <a:r>
            <a:rPr lang="en-US" dirty="0" err="1" smtClean="0"/>
            <a:t>yetkazib</a:t>
          </a:r>
          <a:r>
            <a:rPr lang="en-US" dirty="0" smtClean="0"/>
            <a:t> </a:t>
          </a:r>
          <a:r>
            <a:rPr lang="en-US" dirty="0" err="1" smtClean="0"/>
            <a:t>beriladi</a:t>
          </a:r>
          <a:r>
            <a:rPr lang="en-US" dirty="0" smtClean="0"/>
            <a:t>. </a:t>
          </a:r>
          <a:r>
            <a:rPr lang="en-US" dirty="0" err="1" smtClean="0"/>
            <a:t>Hosildor</a:t>
          </a:r>
          <a:r>
            <a:rPr lang="en-US" dirty="0" smtClean="0"/>
            <a:t> </a:t>
          </a:r>
          <a:r>
            <a:rPr lang="en-US" dirty="0" err="1" smtClean="0"/>
            <a:t>qatlamning</a:t>
          </a:r>
          <a:r>
            <a:rPr lang="en-US" dirty="0" smtClean="0"/>
            <a:t> </a:t>
          </a:r>
          <a:r>
            <a:rPr lang="en-US" dirty="0" err="1" smtClean="0"/>
            <a:t>namlanishi</a:t>
          </a:r>
          <a:r>
            <a:rPr lang="en-US" dirty="0" smtClean="0"/>
            <a:t> </a:t>
          </a:r>
          <a:r>
            <a:rPr lang="en-US" dirty="0" err="1" smtClean="0"/>
            <a:t>asosan</a:t>
          </a:r>
          <a:r>
            <a:rPr lang="en-US" dirty="0" smtClean="0"/>
            <a:t> </a:t>
          </a:r>
          <a:r>
            <a:rPr lang="en-US" dirty="0" err="1" smtClean="0"/>
            <a:t>tuproqning</a:t>
          </a:r>
          <a:r>
            <a:rPr lang="en-US" dirty="0" smtClean="0"/>
            <a:t> </a:t>
          </a:r>
          <a:r>
            <a:rPr lang="en-US" dirty="0" err="1" smtClean="0"/>
            <a:t>so’rish</a:t>
          </a:r>
          <a:r>
            <a:rPr lang="en-US" dirty="0" smtClean="0"/>
            <a:t> </a:t>
          </a:r>
          <a:r>
            <a:rPr lang="en-US" dirty="0" err="1" smtClean="0"/>
            <a:t>kuchi</a:t>
          </a:r>
          <a:r>
            <a:rPr lang="en-US" dirty="0" smtClean="0"/>
            <a:t> </a:t>
          </a:r>
          <a:r>
            <a:rPr lang="en-US" dirty="0" err="1" smtClean="0"/>
            <a:t>hisobiga</a:t>
          </a:r>
          <a:r>
            <a:rPr lang="en-US" dirty="0" smtClean="0"/>
            <a:t> </a:t>
          </a:r>
          <a:r>
            <a:rPr lang="en-US" dirty="0" err="1" smtClean="0"/>
            <a:t>sodir</a:t>
          </a:r>
          <a:r>
            <a:rPr lang="en-US" dirty="0" smtClean="0"/>
            <a:t> </a:t>
          </a:r>
          <a:r>
            <a:rPr lang="en-US" dirty="0" err="1" smtClean="0"/>
            <a:t>bo’ladi</a:t>
          </a:r>
          <a:r>
            <a:rPr lang="en-US" dirty="0" smtClean="0"/>
            <a:t>. </a:t>
          </a:r>
          <a:r>
            <a:rPr lang="en-US" dirty="0" err="1" smtClean="0"/>
            <a:t>Tuproq</a:t>
          </a:r>
          <a:r>
            <a:rPr lang="en-US" dirty="0" smtClean="0"/>
            <a:t> </a:t>
          </a:r>
          <a:r>
            <a:rPr lang="en-US" dirty="0" err="1" smtClean="0"/>
            <a:t>kapillyarlar</a:t>
          </a:r>
          <a:r>
            <a:rPr lang="en-US" dirty="0" smtClean="0"/>
            <a:t> </a:t>
          </a:r>
          <a:r>
            <a:rPr lang="en-US" dirty="0" err="1" smtClean="0"/>
            <a:t>orqali</a:t>
          </a:r>
          <a:r>
            <a:rPr lang="en-US" dirty="0" smtClean="0"/>
            <a:t> </a:t>
          </a:r>
          <a:r>
            <a:rPr lang="en-US" dirty="0" err="1" smtClean="0"/>
            <a:t>namlanadi</a:t>
          </a:r>
          <a:r>
            <a:rPr lang="en-US" dirty="0" smtClean="0"/>
            <a:t>. Bu </a:t>
          </a:r>
          <a:r>
            <a:rPr lang="en-US" dirty="0" err="1" smtClean="0"/>
            <a:t>usulni</a:t>
          </a:r>
          <a:r>
            <a:rPr lang="en-US" dirty="0" smtClean="0"/>
            <a:t> </a:t>
          </a:r>
          <a:r>
            <a:rPr lang="en-US" dirty="0" err="1" smtClean="0"/>
            <a:t>sho’r</a:t>
          </a:r>
          <a:r>
            <a:rPr lang="en-US" dirty="0" smtClean="0"/>
            <a:t> </a:t>
          </a:r>
          <a:r>
            <a:rPr lang="en-US" dirty="0" err="1" smtClean="0"/>
            <a:t>bosgan</a:t>
          </a:r>
          <a:r>
            <a:rPr lang="en-US" dirty="0" smtClean="0"/>
            <a:t> </a:t>
          </a:r>
          <a:r>
            <a:rPr lang="en-US" dirty="0" err="1" smtClean="0"/>
            <a:t>tuproqlarda</a:t>
          </a:r>
          <a:r>
            <a:rPr lang="en-US" dirty="0" smtClean="0"/>
            <a:t> </a:t>
          </a:r>
          <a:r>
            <a:rPr lang="en-US" dirty="0" err="1" smtClean="0"/>
            <a:t>tadbiq</a:t>
          </a:r>
          <a:r>
            <a:rPr lang="en-US" dirty="0" smtClean="0"/>
            <a:t> </a:t>
          </a:r>
          <a:r>
            <a:rPr lang="en-US" dirty="0" err="1" smtClean="0"/>
            <a:t>qilib</a:t>
          </a:r>
          <a:r>
            <a:rPr lang="en-US" dirty="0" smtClean="0"/>
            <a:t> </a:t>
          </a:r>
          <a:r>
            <a:rPr lang="en-US" dirty="0" err="1" smtClean="0"/>
            <a:t>bo’lmaydi</a:t>
          </a:r>
          <a:r>
            <a:rPr lang="en-US" dirty="0" smtClean="0"/>
            <a:t>. </a:t>
          </a:r>
          <a:r>
            <a:rPr lang="en-US" dirty="0" err="1" smtClean="0"/>
            <a:t>Afzalligi</a:t>
          </a:r>
          <a:r>
            <a:rPr lang="en-US" dirty="0" smtClean="0"/>
            <a:t> – </a:t>
          </a:r>
          <a:r>
            <a:rPr lang="en-US" dirty="0" err="1" smtClean="0"/>
            <a:t>suv</a:t>
          </a:r>
          <a:r>
            <a:rPr lang="en-US" dirty="0" smtClean="0"/>
            <a:t> </a:t>
          </a:r>
          <a:r>
            <a:rPr lang="en-US" dirty="0" err="1" smtClean="0"/>
            <a:t>bug’lanib</a:t>
          </a:r>
          <a:r>
            <a:rPr lang="en-US" dirty="0" smtClean="0"/>
            <a:t> </a:t>
          </a:r>
          <a:r>
            <a:rPr lang="en-US" dirty="0" err="1" smtClean="0"/>
            <a:t>isrof</a:t>
          </a:r>
          <a:r>
            <a:rPr lang="en-US" dirty="0" smtClean="0"/>
            <a:t> </a:t>
          </a:r>
          <a:r>
            <a:rPr lang="en-US" dirty="0" err="1" smtClean="0"/>
            <a:t>bo’lmaydi</a:t>
          </a:r>
          <a:r>
            <a:rPr lang="en-US" dirty="0" smtClean="0"/>
            <a:t>.</a:t>
          </a:r>
          <a:endParaRPr lang="ru-RU" dirty="0"/>
        </a:p>
      </dgm:t>
    </dgm:pt>
    <dgm:pt modelId="{F349F867-F316-41D6-9D32-461FF51A603D}" type="parTrans" cxnId="{D69A9D29-3771-463A-8F6F-A912C8376DB5}">
      <dgm:prSet/>
      <dgm:spPr/>
      <dgm:t>
        <a:bodyPr/>
        <a:lstStyle/>
        <a:p>
          <a:endParaRPr lang="ru-RU"/>
        </a:p>
      </dgm:t>
    </dgm:pt>
    <dgm:pt modelId="{26541B52-38F9-44CA-90CA-AB8034FF4E1D}" type="sibTrans" cxnId="{D69A9D29-3771-463A-8F6F-A912C8376DB5}">
      <dgm:prSet/>
      <dgm:spPr/>
      <dgm:t>
        <a:bodyPr/>
        <a:lstStyle/>
        <a:p>
          <a:endParaRPr lang="ru-RU"/>
        </a:p>
      </dgm:t>
    </dgm:pt>
    <dgm:pt modelId="{60773FBB-059D-4222-8A4D-0C9909814DCF}" type="pres">
      <dgm:prSet presAssocID="{174FDF31-4979-45EF-B0AD-D66EEBFDA39B}" presName="Name0" presStyleCnt="0">
        <dgm:presLayoutVars>
          <dgm:chPref val="3"/>
          <dgm:dir/>
          <dgm:animLvl val="lvl"/>
          <dgm:resizeHandles/>
        </dgm:presLayoutVars>
      </dgm:prSet>
      <dgm:spPr/>
      <dgm:t>
        <a:bodyPr/>
        <a:lstStyle/>
        <a:p>
          <a:endParaRPr lang="ru-RU"/>
        </a:p>
      </dgm:t>
    </dgm:pt>
    <dgm:pt modelId="{F035DFD0-C0B9-4F96-B833-32EA15CA2AE8}" type="pres">
      <dgm:prSet presAssocID="{A8F900D4-19E8-470C-84E0-E6780A612E84}" presName="horFlow" presStyleCnt="0"/>
      <dgm:spPr/>
    </dgm:pt>
    <dgm:pt modelId="{76B75BBC-8726-46C7-8B44-E33D64E6228B}" type="pres">
      <dgm:prSet presAssocID="{A8F900D4-19E8-470C-84E0-E6780A612E84}" presName="bigChev" presStyleLbl="node1" presStyleIdx="0" presStyleCnt="1" custScaleX="123890" custScaleY="178121" custLinFactNeighborX="-3139" custLinFactNeighborY="-2712"/>
      <dgm:spPr/>
      <dgm:t>
        <a:bodyPr/>
        <a:lstStyle/>
        <a:p>
          <a:endParaRPr lang="ru-RU"/>
        </a:p>
      </dgm:t>
    </dgm:pt>
  </dgm:ptLst>
  <dgm:cxnLst>
    <dgm:cxn modelId="{D69A9D29-3771-463A-8F6F-A912C8376DB5}" srcId="{174FDF31-4979-45EF-B0AD-D66EEBFDA39B}" destId="{A8F900D4-19E8-470C-84E0-E6780A612E84}" srcOrd="0" destOrd="0" parTransId="{F349F867-F316-41D6-9D32-461FF51A603D}" sibTransId="{26541B52-38F9-44CA-90CA-AB8034FF4E1D}"/>
    <dgm:cxn modelId="{92AA8F5B-CC35-42FC-B0D0-09C8533A3371}" type="presOf" srcId="{A8F900D4-19E8-470C-84E0-E6780A612E84}" destId="{76B75BBC-8726-46C7-8B44-E33D64E6228B}" srcOrd="0" destOrd="0" presId="urn:microsoft.com/office/officeart/2005/8/layout/lProcess3"/>
    <dgm:cxn modelId="{10FF4363-2086-4535-82A6-8845C72C197A}" type="presOf" srcId="{174FDF31-4979-45EF-B0AD-D66EEBFDA39B}" destId="{60773FBB-059D-4222-8A4D-0C9909814DCF}" srcOrd="0" destOrd="0" presId="urn:microsoft.com/office/officeart/2005/8/layout/lProcess3"/>
    <dgm:cxn modelId="{D9AA7653-CDFF-44B5-B6F2-3630D5D7D17D}" type="presParOf" srcId="{60773FBB-059D-4222-8A4D-0C9909814DCF}" destId="{F035DFD0-C0B9-4F96-B833-32EA15CA2AE8}" srcOrd="0" destOrd="0" presId="urn:microsoft.com/office/officeart/2005/8/layout/lProcess3"/>
    <dgm:cxn modelId="{37909CF0-DFC9-4551-A077-EDF8B634C255}" type="presParOf" srcId="{F035DFD0-C0B9-4F96-B833-32EA15CA2AE8}" destId="{76B75BBC-8726-46C7-8B44-E33D64E6228B}"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57080F8-E0FB-4A94-8A83-40CA060DF3E1}" type="doc">
      <dgm:prSet loTypeId="urn:microsoft.com/office/officeart/2005/8/layout/vList2" loCatId="list" qsTypeId="urn:microsoft.com/office/officeart/2005/8/quickstyle/simple3" qsCatId="simple" csTypeId="urn:microsoft.com/office/officeart/2005/8/colors/colorful2" csCatId="colorful" phldr="1"/>
      <dgm:spPr/>
      <dgm:t>
        <a:bodyPr/>
        <a:lstStyle/>
        <a:p>
          <a:endParaRPr lang="ru-RU"/>
        </a:p>
      </dgm:t>
    </dgm:pt>
    <dgm:pt modelId="{6F1C79E4-FA1A-46BF-8637-C111E6EE8B58}">
      <dgm:prSet/>
      <dgm:spPr/>
      <dgm:t>
        <a:bodyPr/>
        <a:lstStyle/>
        <a:p>
          <a:pPr rtl="0"/>
          <a:r>
            <a:rPr lang="en-US" b="1" u="sng" dirty="0" err="1" smtClean="0">
              <a:solidFill>
                <a:schemeClr val="tx1"/>
              </a:solidFill>
            </a:rPr>
            <a:t>Tomchilatib</a:t>
          </a:r>
          <a:r>
            <a:rPr lang="en-US" b="1" u="sng" dirty="0" smtClean="0">
              <a:solidFill>
                <a:schemeClr val="tx1"/>
              </a:solidFill>
            </a:rPr>
            <a:t> </a:t>
          </a:r>
          <a:r>
            <a:rPr lang="en-US" b="1" u="sng" dirty="0" err="1" smtClean="0">
              <a:solidFill>
                <a:schemeClr val="tx1"/>
              </a:solidFill>
            </a:rPr>
            <a:t>sug’orish</a:t>
          </a:r>
          <a:r>
            <a:rPr lang="en-US" b="1" u="sng" dirty="0" smtClean="0">
              <a:solidFill>
                <a:schemeClr val="tx1"/>
              </a:solidFill>
            </a:rPr>
            <a:t> </a:t>
          </a:r>
          <a:r>
            <a:rPr lang="en-US" b="1" u="sng" dirty="0" err="1" smtClean="0">
              <a:solidFill>
                <a:schemeClr val="tx1"/>
              </a:solidFill>
            </a:rPr>
            <a:t>usuli</a:t>
          </a:r>
          <a:r>
            <a:rPr lang="ru-RU" dirty="0" smtClean="0"/>
            <a:t> </a:t>
          </a:r>
          <a:endParaRPr lang="ru-RU" dirty="0"/>
        </a:p>
      </dgm:t>
    </dgm:pt>
    <dgm:pt modelId="{5D84C540-8901-49FE-8FAE-F819D0C65916}" type="parTrans" cxnId="{CF047E21-F030-4D74-9D60-8BDC2415AFD8}">
      <dgm:prSet/>
      <dgm:spPr/>
      <dgm:t>
        <a:bodyPr/>
        <a:lstStyle/>
        <a:p>
          <a:endParaRPr lang="ru-RU"/>
        </a:p>
      </dgm:t>
    </dgm:pt>
    <dgm:pt modelId="{306B83C1-6D67-4FF3-8742-C77D662858CF}" type="sibTrans" cxnId="{CF047E21-F030-4D74-9D60-8BDC2415AFD8}">
      <dgm:prSet/>
      <dgm:spPr/>
      <dgm:t>
        <a:bodyPr/>
        <a:lstStyle/>
        <a:p>
          <a:endParaRPr lang="ru-RU"/>
        </a:p>
      </dgm:t>
    </dgm:pt>
    <dgm:pt modelId="{D8CF8F39-9B42-44FE-A8DC-FC385B9986CF}" type="pres">
      <dgm:prSet presAssocID="{757080F8-E0FB-4A94-8A83-40CA060DF3E1}" presName="linear" presStyleCnt="0">
        <dgm:presLayoutVars>
          <dgm:animLvl val="lvl"/>
          <dgm:resizeHandles val="exact"/>
        </dgm:presLayoutVars>
      </dgm:prSet>
      <dgm:spPr/>
      <dgm:t>
        <a:bodyPr/>
        <a:lstStyle/>
        <a:p>
          <a:endParaRPr lang="ru-RU"/>
        </a:p>
      </dgm:t>
    </dgm:pt>
    <dgm:pt modelId="{5C4F34EA-8959-4A2C-9018-1AF064D269E8}" type="pres">
      <dgm:prSet presAssocID="{6F1C79E4-FA1A-46BF-8637-C111E6EE8B58}" presName="parentText" presStyleLbl="node1" presStyleIdx="0" presStyleCnt="1" custLinFactNeighborX="-749" custLinFactNeighborY="-80289">
        <dgm:presLayoutVars>
          <dgm:chMax val="0"/>
          <dgm:bulletEnabled val="1"/>
        </dgm:presLayoutVars>
      </dgm:prSet>
      <dgm:spPr/>
      <dgm:t>
        <a:bodyPr/>
        <a:lstStyle/>
        <a:p>
          <a:endParaRPr lang="ru-RU"/>
        </a:p>
      </dgm:t>
    </dgm:pt>
  </dgm:ptLst>
  <dgm:cxnLst>
    <dgm:cxn modelId="{4EA7F157-9E79-42D8-929D-FA4178DF4C93}" type="presOf" srcId="{757080F8-E0FB-4A94-8A83-40CA060DF3E1}" destId="{D8CF8F39-9B42-44FE-A8DC-FC385B9986CF}" srcOrd="0" destOrd="0" presId="urn:microsoft.com/office/officeart/2005/8/layout/vList2"/>
    <dgm:cxn modelId="{C196C1A4-AE2F-4F80-8C51-0B6067BF9F8E}" type="presOf" srcId="{6F1C79E4-FA1A-46BF-8637-C111E6EE8B58}" destId="{5C4F34EA-8959-4A2C-9018-1AF064D269E8}" srcOrd="0" destOrd="0" presId="urn:microsoft.com/office/officeart/2005/8/layout/vList2"/>
    <dgm:cxn modelId="{CF047E21-F030-4D74-9D60-8BDC2415AFD8}" srcId="{757080F8-E0FB-4A94-8A83-40CA060DF3E1}" destId="{6F1C79E4-FA1A-46BF-8637-C111E6EE8B58}" srcOrd="0" destOrd="0" parTransId="{5D84C540-8901-49FE-8FAE-F819D0C65916}" sibTransId="{306B83C1-6D67-4FF3-8742-C77D662858CF}"/>
    <dgm:cxn modelId="{21B49C0D-185C-43A6-BAB9-B5F851CCF563}" type="presParOf" srcId="{D8CF8F39-9B42-44FE-A8DC-FC385B9986CF}" destId="{5C4F34EA-8959-4A2C-9018-1AF064D269E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ECD1FA4-63C7-4168-84F3-52CED4EE2BB6}" type="doc">
      <dgm:prSet loTypeId="urn:microsoft.com/office/officeart/2005/8/layout/pyramid2" loCatId="pyramid" qsTypeId="urn:microsoft.com/office/officeart/2005/8/quickstyle/3d3" qsCatId="3D" csTypeId="urn:microsoft.com/office/officeart/2005/8/colors/colorful4" csCatId="colorful" phldr="1"/>
      <dgm:spPr/>
      <dgm:t>
        <a:bodyPr/>
        <a:lstStyle/>
        <a:p>
          <a:endParaRPr lang="ru-RU"/>
        </a:p>
      </dgm:t>
    </dgm:pt>
    <dgm:pt modelId="{B685EA0B-9582-439A-B901-6F9627E9F27C}">
      <dgm:prSet/>
      <dgm:spPr>
        <a:solidFill>
          <a:srgbClr val="FFFF00">
            <a:alpha val="90000"/>
          </a:srgbClr>
        </a:solidFill>
      </dgm:spPr>
      <dgm:t>
        <a:bodyPr/>
        <a:lstStyle/>
        <a:p>
          <a:pPr rtl="0"/>
          <a:r>
            <a:rPr lang="en-US" dirty="0" err="1" smtClean="0"/>
            <a:t>suv</a:t>
          </a:r>
          <a:r>
            <a:rPr lang="en-US" dirty="0" smtClean="0"/>
            <a:t> </a:t>
          </a:r>
          <a:r>
            <a:rPr lang="en-US" dirty="0" err="1" smtClean="0"/>
            <a:t>tuproqqa</a:t>
          </a:r>
          <a:r>
            <a:rPr lang="en-US" dirty="0" smtClean="0"/>
            <a:t> </a:t>
          </a:r>
          <a:r>
            <a:rPr lang="en-US" dirty="0" err="1" smtClean="0"/>
            <a:t>maxsus</a:t>
          </a:r>
          <a:r>
            <a:rPr lang="en-US" dirty="0" smtClean="0"/>
            <a:t> </a:t>
          </a:r>
          <a:r>
            <a:rPr lang="en-US" dirty="0" err="1" smtClean="0"/>
            <a:t>quvurlar</a:t>
          </a:r>
          <a:r>
            <a:rPr lang="en-US" dirty="0" smtClean="0"/>
            <a:t> </a:t>
          </a:r>
          <a:r>
            <a:rPr lang="en-US" dirty="0" err="1" smtClean="0"/>
            <a:t>hamda</a:t>
          </a:r>
          <a:r>
            <a:rPr lang="en-US" dirty="0" smtClean="0"/>
            <a:t> </a:t>
          </a:r>
          <a:r>
            <a:rPr lang="en-US" dirty="0" err="1" smtClean="0"/>
            <a:t>ularga</a:t>
          </a:r>
          <a:r>
            <a:rPr lang="en-US" dirty="0" smtClean="0"/>
            <a:t> </a:t>
          </a:r>
          <a:r>
            <a:rPr lang="en-US" dirty="0" err="1" smtClean="0"/>
            <a:t>o’rnatilgan</a:t>
          </a:r>
          <a:r>
            <a:rPr lang="en-US" dirty="0" smtClean="0"/>
            <a:t> </a:t>
          </a:r>
          <a:r>
            <a:rPr lang="en-US" dirty="0" err="1" smtClean="0"/>
            <a:t>tomchilatgichlar</a:t>
          </a:r>
          <a:r>
            <a:rPr lang="en-US" dirty="0" smtClean="0"/>
            <a:t> </a:t>
          </a:r>
          <a:r>
            <a:rPr lang="en-US" dirty="0" err="1" smtClean="0"/>
            <a:t>yordamida</a:t>
          </a:r>
          <a:r>
            <a:rPr lang="en-US" dirty="0" smtClean="0"/>
            <a:t> </a:t>
          </a:r>
          <a:r>
            <a:rPr lang="en-US" dirty="0" err="1" smtClean="0"/>
            <a:t>tomchi</a:t>
          </a:r>
          <a:r>
            <a:rPr lang="en-US" dirty="0" smtClean="0"/>
            <a:t> </a:t>
          </a:r>
          <a:r>
            <a:rPr lang="en-US" dirty="0" err="1" smtClean="0"/>
            <a:t>holida</a:t>
          </a:r>
          <a:r>
            <a:rPr lang="en-US" dirty="0" smtClean="0"/>
            <a:t> </a:t>
          </a:r>
          <a:r>
            <a:rPr lang="en-US" dirty="0" err="1" smtClean="0"/>
            <a:t>to’g’ridan-to’g’ri</a:t>
          </a:r>
          <a:r>
            <a:rPr lang="en-US" dirty="0" smtClean="0"/>
            <a:t> </a:t>
          </a:r>
          <a:r>
            <a:rPr lang="en-US" dirty="0" err="1" smtClean="0"/>
            <a:t>har</a:t>
          </a:r>
          <a:r>
            <a:rPr lang="en-US" dirty="0" smtClean="0"/>
            <a:t> </a:t>
          </a:r>
          <a:r>
            <a:rPr lang="en-US" dirty="0" err="1" smtClean="0"/>
            <a:t>bir</a:t>
          </a:r>
          <a:r>
            <a:rPr lang="en-US" dirty="0" smtClean="0"/>
            <a:t> </a:t>
          </a:r>
          <a:r>
            <a:rPr lang="en-US" dirty="0" err="1" smtClean="0"/>
            <a:t>o’simlikning</a:t>
          </a:r>
          <a:r>
            <a:rPr lang="en-US" dirty="0" smtClean="0"/>
            <a:t> </a:t>
          </a:r>
          <a:r>
            <a:rPr lang="en-US" dirty="0" err="1" smtClean="0"/>
            <a:t>ildiziga</a:t>
          </a:r>
          <a:r>
            <a:rPr lang="en-US" dirty="0" smtClean="0"/>
            <a:t> </a:t>
          </a:r>
          <a:r>
            <a:rPr lang="en-US" dirty="0" err="1" smtClean="0"/>
            <a:t>yetkazib</a:t>
          </a:r>
          <a:r>
            <a:rPr lang="en-US" dirty="0" smtClean="0"/>
            <a:t> </a:t>
          </a:r>
          <a:r>
            <a:rPr lang="en-US" dirty="0" err="1" smtClean="0"/>
            <a:t>beriladi</a:t>
          </a:r>
          <a:r>
            <a:rPr lang="en-US" dirty="0" smtClean="0"/>
            <a:t>. </a:t>
          </a:r>
          <a:r>
            <a:rPr lang="en-US" dirty="0" err="1" smtClean="0"/>
            <a:t>Afzalligi</a:t>
          </a:r>
          <a:r>
            <a:rPr lang="en-US" dirty="0" smtClean="0"/>
            <a:t> – </a:t>
          </a:r>
          <a:r>
            <a:rPr lang="en-US" dirty="0" err="1" smtClean="0"/>
            <a:t>suv</a:t>
          </a:r>
          <a:r>
            <a:rPr lang="en-US" dirty="0" smtClean="0"/>
            <a:t> </a:t>
          </a:r>
          <a:r>
            <a:rPr lang="en-US" dirty="0" err="1" smtClean="0"/>
            <a:t>o’simliklarning</a:t>
          </a:r>
          <a:r>
            <a:rPr lang="en-US" dirty="0" smtClean="0"/>
            <a:t> </a:t>
          </a:r>
          <a:r>
            <a:rPr lang="en-US" dirty="0" err="1" smtClean="0"/>
            <a:t>hosildor</a:t>
          </a:r>
          <a:r>
            <a:rPr lang="en-US" dirty="0" smtClean="0"/>
            <a:t> </a:t>
          </a:r>
          <a:r>
            <a:rPr lang="en-US" dirty="0" err="1" smtClean="0"/>
            <a:t>qatlamida</a:t>
          </a:r>
          <a:r>
            <a:rPr lang="en-US" dirty="0" smtClean="0"/>
            <a:t> </a:t>
          </a:r>
          <a:r>
            <a:rPr lang="en-US" dirty="0" err="1" smtClean="0"/>
            <a:t>uzluksiz</a:t>
          </a:r>
          <a:r>
            <a:rPr lang="en-US" dirty="0" smtClean="0"/>
            <a:t> </a:t>
          </a:r>
          <a:r>
            <a:rPr lang="en-US" dirty="0" err="1" smtClean="0"/>
            <a:t>mo’tadil</a:t>
          </a:r>
          <a:r>
            <a:rPr lang="en-US" dirty="0" smtClean="0"/>
            <a:t> </a:t>
          </a:r>
          <a:r>
            <a:rPr lang="en-US" dirty="0" err="1" smtClean="0"/>
            <a:t>namlik</a:t>
          </a:r>
          <a:r>
            <a:rPr lang="en-US" dirty="0" smtClean="0"/>
            <a:t>, </a:t>
          </a:r>
          <a:r>
            <a:rPr lang="en-US" dirty="0" err="1" smtClean="0"/>
            <a:t>havo</a:t>
          </a:r>
          <a:r>
            <a:rPr lang="en-US" dirty="0" smtClean="0"/>
            <a:t>, </a:t>
          </a:r>
          <a:r>
            <a:rPr lang="en-US" dirty="0" err="1" smtClean="0"/>
            <a:t>ozuqa</a:t>
          </a:r>
          <a:r>
            <a:rPr lang="en-US" dirty="0" smtClean="0"/>
            <a:t> </a:t>
          </a:r>
          <a:r>
            <a:rPr lang="en-US" dirty="0" err="1" smtClean="0"/>
            <a:t>va</a:t>
          </a:r>
          <a:r>
            <a:rPr lang="en-US" dirty="0" smtClean="0"/>
            <a:t> </a:t>
          </a:r>
          <a:r>
            <a:rPr lang="en-US" dirty="0" err="1" smtClean="0"/>
            <a:t>tuz</a:t>
          </a:r>
          <a:r>
            <a:rPr lang="en-US" dirty="0" smtClean="0"/>
            <a:t> </a:t>
          </a:r>
          <a:r>
            <a:rPr lang="en-US" dirty="0" err="1" smtClean="0"/>
            <a:t>rejimlarini</a:t>
          </a:r>
          <a:r>
            <a:rPr lang="en-US" dirty="0" smtClean="0"/>
            <a:t> </a:t>
          </a:r>
          <a:r>
            <a:rPr lang="en-US" dirty="0" err="1" smtClean="0"/>
            <a:t>vujudga</a:t>
          </a:r>
          <a:r>
            <a:rPr lang="en-US" dirty="0" smtClean="0"/>
            <a:t> </a:t>
          </a:r>
          <a:r>
            <a:rPr lang="en-US" dirty="0" err="1" smtClean="0"/>
            <a:t>keltiradi</a:t>
          </a:r>
          <a:r>
            <a:rPr lang="en-US" dirty="0" smtClean="0"/>
            <a:t>, </a:t>
          </a:r>
          <a:r>
            <a:rPr lang="en-US" dirty="0" err="1" smtClean="0"/>
            <a:t>suv</a:t>
          </a:r>
          <a:r>
            <a:rPr lang="en-US" dirty="0" smtClean="0"/>
            <a:t> </a:t>
          </a:r>
          <a:r>
            <a:rPr lang="en-US" dirty="0" err="1" smtClean="0"/>
            <a:t>ekin</a:t>
          </a:r>
          <a:r>
            <a:rPr lang="en-US" dirty="0" smtClean="0"/>
            <a:t> </a:t>
          </a:r>
          <a:r>
            <a:rPr lang="en-US" dirty="0" err="1" smtClean="0"/>
            <a:t>ildiziga</a:t>
          </a:r>
          <a:r>
            <a:rPr lang="en-US" dirty="0" smtClean="0"/>
            <a:t> </a:t>
          </a:r>
          <a:r>
            <a:rPr lang="en-US" dirty="0" err="1" smtClean="0"/>
            <a:t>to’g’ridan-to’g’ri</a:t>
          </a:r>
          <a:r>
            <a:rPr lang="en-US" dirty="0" smtClean="0"/>
            <a:t> </a:t>
          </a:r>
          <a:r>
            <a:rPr lang="en-US" dirty="0" err="1" smtClean="0"/>
            <a:t>beriladi</a:t>
          </a:r>
          <a:r>
            <a:rPr lang="en-US" dirty="0" smtClean="0"/>
            <a:t>.</a:t>
          </a:r>
          <a:r>
            <a:rPr lang="ru-RU" dirty="0" smtClean="0"/>
            <a:t> </a:t>
          </a:r>
          <a:endParaRPr lang="ru-RU" dirty="0"/>
        </a:p>
      </dgm:t>
    </dgm:pt>
    <dgm:pt modelId="{8B7DB310-511F-45CE-9FB1-CDEA21053215}" type="parTrans" cxnId="{9593C2B7-8AD7-4C99-910B-AF50F50ACA19}">
      <dgm:prSet/>
      <dgm:spPr/>
      <dgm:t>
        <a:bodyPr/>
        <a:lstStyle/>
        <a:p>
          <a:endParaRPr lang="ru-RU"/>
        </a:p>
      </dgm:t>
    </dgm:pt>
    <dgm:pt modelId="{DC72E503-C93B-4652-BCE4-66E3EC672DA4}" type="sibTrans" cxnId="{9593C2B7-8AD7-4C99-910B-AF50F50ACA19}">
      <dgm:prSet/>
      <dgm:spPr/>
      <dgm:t>
        <a:bodyPr/>
        <a:lstStyle/>
        <a:p>
          <a:endParaRPr lang="ru-RU"/>
        </a:p>
      </dgm:t>
    </dgm:pt>
    <dgm:pt modelId="{AA595639-A8FF-42C3-A6A1-0497622FFC9C}" type="pres">
      <dgm:prSet presAssocID="{5ECD1FA4-63C7-4168-84F3-52CED4EE2BB6}" presName="compositeShape" presStyleCnt="0">
        <dgm:presLayoutVars>
          <dgm:dir/>
          <dgm:resizeHandles/>
        </dgm:presLayoutVars>
      </dgm:prSet>
      <dgm:spPr/>
      <dgm:t>
        <a:bodyPr/>
        <a:lstStyle/>
        <a:p>
          <a:endParaRPr lang="ru-RU"/>
        </a:p>
      </dgm:t>
    </dgm:pt>
    <dgm:pt modelId="{011AA4D6-3B03-4B6C-82A4-8C5EFA69D8A8}" type="pres">
      <dgm:prSet presAssocID="{5ECD1FA4-63C7-4168-84F3-52CED4EE2BB6}" presName="pyramid" presStyleLbl="node1" presStyleIdx="0" presStyleCnt="1" custScaleX="134839"/>
      <dgm:spPr>
        <a:solidFill>
          <a:srgbClr val="92D050"/>
        </a:solidFill>
      </dgm:spPr>
      <dgm:t>
        <a:bodyPr/>
        <a:lstStyle/>
        <a:p>
          <a:endParaRPr lang="ru-RU"/>
        </a:p>
      </dgm:t>
    </dgm:pt>
    <dgm:pt modelId="{8E6C81AE-3C5F-494A-9A69-4970427BF82C}" type="pres">
      <dgm:prSet presAssocID="{5ECD1FA4-63C7-4168-84F3-52CED4EE2BB6}" presName="theList" presStyleCnt="0"/>
      <dgm:spPr/>
    </dgm:pt>
    <dgm:pt modelId="{900E5044-40F0-4A89-81C2-EC86B39DC981}" type="pres">
      <dgm:prSet presAssocID="{B685EA0B-9582-439A-B901-6F9627E9F27C}" presName="aNode" presStyleLbl="fgAcc1" presStyleIdx="0" presStyleCnt="1" custScaleX="171718" custScaleY="248029">
        <dgm:presLayoutVars>
          <dgm:bulletEnabled val="1"/>
        </dgm:presLayoutVars>
      </dgm:prSet>
      <dgm:spPr/>
      <dgm:t>
        <a:bodyPr/>
        <a:lstStyle/>
        <a:p>
          <a:endParaRPr lang="ru-RU"/>
        </a:p>
      </dgm:t>
    </dgm:pt>
    <dgm:pt modelId="{F196CC4D-9CA7-4BD7-B502-4DEAA3B99CED}" type="pres">
      <dgm:prSet presAssocID="{B685EA0B-9582-439A-B901-6F9627E9F27C}" presName="aSpace" presStyleCnt="0"/>
      <dgm:spPr/>
    </dgm:pt>
  </dgm:ptLst>
  <dgm:cxnLst>
    <dgm:cxn modelId="{9593C2B7-8AD7-4C99-910B-AF50F50ACA19}" srcId="{5ECD1FA4-63C7-4168-84F3-52CED4EE2BB6}" destId="{B685EA0B-9582-439A-B901-6F9627E9F27C}" srcOrd="0" destOrd="0" parTransId="{8B7DB310-511F-45CE-9FB1-CDEA21053215}" sibTransId="{DC72E503-C93B-4652-BCE4-66E3EC672DA4}"/>
    <dgm:cxn modelId="{B67BA31D-9178-4D4C-AE0C-9BE011E35549}" type="presOf" srcId="{5ECD1FA4-63C7-4168-84F3-52CED4EE2BB6}" destId="{AA595639-A8FF-42C3-A6A1-0497622FFC9C}" srcOrd="0" destOrd="0" presId="urn:microsoft.com/office/officeart/2005/8/layout/pyramid2"/>
    <dgm:cxn modelId="{3E684A07-E722-4C23-92FB-6614DC183A27}" type="presOf" srcId="{B685EA0B-9582-439A-B901-6F9627E9F27C}" destId="{900E5044-40F0-4A89-81C2-EC86B39DC981}" srcOrd="0" destOrd="0" presId="urn:microsoft.com/office/officeart/2005/8/layout/pyramid2"/>
    <dgm:cxn modelId="{F95ECD1F-E6AB-4A76-8015-D2295AA5290C}" type="presParOf" srcId="{AA595639-A8FF-42C3-A6A1-0497622FFC9C}" destId="{011AA4D6-3B03-4B6C-82A4-8C5EFA69D8A8}" srcOrd="0" destOrd="0" presId="urn:microsoft.com/office/officeart/2005/8/layout/pyramid2"/>
    <dgm:cxn modelId="{A45F326E-D80B-4925-8A5B-700FF8696223}" type="presParOf" srcId="{AA595639-A8FF-42C3-A6A1-0497622FFC9C}" destId="{8E6C81AE-3C5F-494A-9A69-4970427BF82C}" srcOrd="1" destOrd="0" presId="urn:microsoft.com/office/officeart/2005/8/layout/pyramid2"/>
    <dgm:cxn modelId="{8D3B49D1-FB49-4173-B99E-F0BF610BADCF}" type="presParOf" srcId="{8E6C81AE-3C5F-494A-9A69-4970427BF82C}" destId="{900E5044-40F0-4A89-81C2-EC86B39DC981}" srcOrd="0" destOrd="0" presId="urn:microsoft.com/office/officeart/2005/8/layout/pyramid2"/>
    <dgm:cxn modelId="{6672747F-2936-4BD1-A781-6C5A1DCB0F7F}" type="presParOf" srcId="{8E6C81AE-3C5F-494A-9A69-4970427BF82C}" destId="{F196CC4D-9CA7-4BD7-B502-4DEAA3B99CED}" srcOrd="1" destOrd="0" presId="urn:microsoft.com/office/officeart/2005/8/layout/pyramid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693CF1D-31E2-4E50-98D2-E951B878D38C}" type="doc">
      <dgm:prSet loTypeId="urn:microsoft.com/office/officeart/2005/8/layout/hList6" loCatId="list" qsTypeId="urn:microsoft.com/office/officeart/2005/8/quickstyle/3d4" qsCatId="3D" csTypeId="urn:microsoft.com/office/officeart/2005/8/colors/colorful5" csCatId="colorful" phldr="1"/>
      <dgm:spPr/>
      <dgm:t>
        <a:bodyPr/>
        <a:lstStyle/>
        <a:p>
          <a:endParaRPr lang="ru-RU"/>
        </a:p>
      </dgm:t>
    </dgm:pt>
    <dgm:pt modelId="{B9DE4437-2897-44A9-B3DB-9E4674A4BDAE}">
      <dgm:prSet/>
      <dgm:spPr>
        <a:solidFill>
          <a:srgbClr val="FF0000"/>
        </a:solidFill>
      </dgm:spPr>
      <dgm:t>
        <a:bodyPr/>
        <a:lstStyle/>
        <a:p>
          <a:pPr rtl="0"/>
          <a:r>
            <a:rPr lang="en-US" dirty="0" err="1" smtClean="0"/>
            <a:t>sun’iy</a:t>
          </a:r>
          <a:r>
            <a:rPr lang="en-US" dirty="0" smtClean="0"/>
            <a:t> </a:t>
          </a:r>
          <a:r>
            <a:rPr lang="en-US" dirty="0" err="1" smtClean="0"/>
            <a:t>ravishda</a:t>
          </a:r>
          <a:r>
            <a:rPr lang="en-US" dirty="0" smtClean="0"/>
            <a:t> </a:t>
          </a:r>
          <a:r>
            <a:rPr lang="en-US" dirty="0" err="1" smtClean="0"/>
            <a:t>sizot</a:t>
          </a:r>
          <a:r>
            <a:rPr lang="en-US" dirty="0" smtClean="0"/>
            <a:t> </a:t>
          </a:r>
          <a:r>
            <a:rPr lang="en-US" dirty="0" err="1" smtClean="0"/>
            <a:t>suvlarining</a:t>
          </a:r>
          <a:r>
            <a:rPr lang="en-US" dirty="0" smtClean="0"/>
            <a:t> </a:t>
          </a:r>
          <a:r>
            <a:rPr lang="en-US" dirty="0" err="1" smtClean="0"/>
            <a:t>sathi</a:t>
          </a:r>
          <a:r>
            <a:rPr lang="en-US" dirty="0" smtClean="0"/>
            <a:t> </a:t>
          </a:r>
          <a:r>
            <a:rPr lang="en-US" dirty="0" err="1" smtClean="0"/>
            <a:t>ko’tarilib</a:t>
          </a:r>
          <a:r>
            <a:rPr lang="en-US" dirty="0" smtClean="0"/>
            <a:t> (</a:t>
          </a:r>
          <a:r>
            <a:rPr lang="en-US" dirty="0" err="1" smtClean="0"/>
            <a:t>kollektor</a:t>
          </a:r>
          <a:r>
            <a:rPr lang="en-US" dirty="0" smtClean="0"/>
            <a:t> </a:t>
          </a:r>
          <a:r>
            <a:rPr lang="en-US" dirty="0" err="1" smtClean="0"/>
            <a:t>va</a:t>
          </a:r>
          <a:r>
            <a:rPr lang="en-US" dirty="0" smtClean="0"/>
            <a:t> </a:t>
          </a:r>
          <a:r>
            <a:rPr lang="en-US" dirty="0" err="1" smtClean="0"/>
            <a:t>zovur</a:t>
          </a:r>
          <a:r>
            <a:rPr lang="en-US" dirty="0" smtClean="0"/>
            <a:t> </a:t>
          </a:r>
          <a:r>
            <a:rPr lang="en-US" dirty="0" err="1" smtClean="0"/>
            <a:t>tarmoqlarini</a:t>
          </a:r>
          <a:r>
            <a:rPr lang="en-US" dirty="0" smtClean="0"/>
            <a:t> </a:t>
          </a:r>
          <a:r>
            <a:rPr lang="en-US" dirty="0" err="1" smtClean="0"/>
            <a:t>yopib</a:t>
          </a:r>
          <a:r>
            <a:rPr lang="en-US" dirty="0" smtClean="0"/>
            <a:t> </a:t>
          </a:r>
          <a:r>
            <a:rPr lang="en-US" dirty="0" err="1" smtClean="0"/>
            <a:t>qo’yish</a:t>
          </a:r>
          <a:r>
            <a:rPr lang="en-US" dirty="0" smtClean="0"/>
            <a:t> </a:t>
          </a:r>
          <a:r>
            <a:rPr lang="en-US" dirty="0" err="1" smtClean="0"/>
            <a:t>bilan</a:t>
          </a:r>
          <a:r>
            <a:rPr lang="en-US" dirty="0" smtClean="0"/>
            <a:t>), </a:t>
          </a:r>
          <a:r>
            <a:rPr lang="en-US" dirty="0" err="1" smtClean="0"/>
            <a:t>tuproqning</a:t>
          </a:r>
          <a:r>
            <a:rPr lang="en-US" dirty="0" smtClean="0"/>
            <a:t> </a:t>
          </a:r>
          <a:r>
            <a:rPr lang="en-US" dirty="0" err="1" smtClean="0"/>
            <a:t>so’rish</a:t>
          </a:r>
          <a:r>
            <a:rPr lang="en-US" dirty="0" smtClean="0"/>
            <a:t> </a:t>
          </a:r>
          <a:r>
            <a:rPr lang="en-US" dirty="0" err="1" smtClean="0"/>
            <a:t>kuchi</a:t>
          </a:r>
          <a:r>
            <a:rPr lang="en-US" dirty="0" smtClean="0"/>
            <a:t> </a:t>
          </a:r>
          <a:r>
            <a:rPr lang="en-US" dirty="0" err="1" smtClean="0"/>
            <a:t>hisobiga</a:t>
          </a:r>
          <a:r>
            <a:rPr lang="en-US" dirty="0" smtClean="0"/>
            <a:t> </a:t>
          </a:r>
          <a:r>
            <a:rPr lang="en-US" dirty="0" err="1" smtClean="0"/>
            <a:t>hosildor</a:t>
          </a:r>
          <a:r>
            <a:rPr lang="en-US" dirty="0" smtClean="0"/>
            <a:t> </a:t>
          </a:r>
          <a:r>
            <a:rPr lang="en-US" dirty="0" err="1" smtClean="0"/>
            <a:t>qatlam</a:t>
          </a:r>
          <a:r>
            <a:rPr lang="en-US" dirty="0" smtClean="0"/>
            <a:t> </a:t>
          </a:r>
          <a:r>
            <a:rPr lang="en-US" dirty="0" err="1" smtClean="0"/>
            <a:t>namlanadi</a:t>
          </a:r>
          <a:r>
            <a:rPr lang="en-US" dirty="0" smtClean="0"/>
            <a:t>. </a:t>
          </a:r>
          <a:r>
            <a:rPr lang="en-US" dirty="0" err="1" smtClean="0"/>
            <a:t>Afzalligi</a:t>
          </a:r>
          <a:r>
            <a:rPr lang="en-US" dirty="0" smtClean="0"/>
            <a:t> – </a:t>
          </a:r>
          <a:r>
            <a:rPr lang="en-US" dirty="0" err="1" smtClean="0"/>
            <a:t>suv</a:t>
          </a:r>
          <a:r>
            <a:rPr lang="en-US" dirty="0" smtClean="0"/>
            <a:t> </a:t>
          </a:r>
          <a:r>
            <a:rPr lang="en-US" dirty="0" err="1" smtClean="0"/>
            <a:t>tejaladi</a:t>
          </a:r>
          <a:r>
            <a:rPr lang="en-US" dirty="0" smtClean="0"/>
            <a:t>, </a:t>
          </a:r>
          <a:r>
            <a:rPr lang="en-US" dirty="0" err="1" smtClean="0"/>
            <a:t>bug’lanib</a:t>
          </a:r>
          <a:r>
            <a:rPr lang="en-US" dirty="0" smtClean="0"/>
            <a:t> </a:t>
          </a:r>
          <a:r>
            <a:rPr lang="en-US" dirty="0" err="1" smtClean="0"/>
            <a:t>isrof</a:t>
          </a:r>
          <a:r>
            <a:rPr lang="en-US" dirty="0" smtClean="0"/>
            <a:t> </a:t>
          </a:r>
          <a:r>
            <a:rPr lang="en-US" dirty="0" err="1" smtClean="0"/>
            <a:t>bo’lmaydi</a:t>
          </a:r>
          <a:r>
            <a:rPr lang="en-US" dirty="0" smtClean="0"/>
            <a:t>.</a:t>
          </a:r>
          <a:r>
            <a:rPr lang="ru-RU" dirty="0" smtClean="0"/>
            <a:t> </a:t>
          </a:r>
          <a:endParaRPr lang="ru-RU" dirty="0"/>
        </a:p>
      </dgm:t>
    </dgm:pt>
    <dgm:pt modelId="{9D7D7BC3-9074-444E-811D-558B966F2E9C}" type="parTrans" cxnId="{208FE8F6-CE89-4730-8083-666249B6FF8D}">
      <dgm:prSet/>
      <dgm:spPr/>
      <dgm:t>
        <a:bodyPr/>
        <a:lstStyle/>
        <a:p>
          <a:endParaRPr lang="ru-RU"/>
        </a:p>
      </dgm:t>
    </dgm:pt>
    <dgm:pt modelId="{728ECF2C-3479-4F27-9324-883811D34F2F}" type="sibTrans" cxnId="{208FE8F6-CE89-4730-8083-666249B6FF8D}">
      <dgm:prSet/>
      <dgm:spPr/>
      <dgm:t>
        <a:bodyPr/>
        <a:lstStyle/>
        <a:p>
          <a:endParaRPr lang="ru-RU"/>
        </a:p>
      </dgm:t>
    </dgm:pt>
    <dgm:pt modelId="{7A1719E3-4D60-4003-81A5-1BEDB4E2F436}">
      <dgm:prSet/>
      <dgm:spPr>
        <a:solidFill>
          <a:srgbClr val="FF0000"/>
        </a:solidFill>
      </dgm:spPr>
      <dgm:t>
        <a:bodyPr/>
        <a:lstStyle/>
        <a:p>
          <a:pPr rtl="0"/>
          <a:r>
            <a:rPr lang="en-US" dirty="0" err="1" smtClean="0"/>
            <a:t>suv</a:t>
          </a:r>
          <a:r>
            <a:rPr lang="en-US" dirty="0" smtClean="0"/>
            <a:t> </a:t>
          </a:r>
          <a:r>
            <a:rPr lang="en-US" dirty="0" err="1" smtClean="0"/>
            <a:t>maxsus</a:t>
          </a:r>
          <a:r>
            <a:rPr lang="en-US" dirty="0" smtClean="0"/>
            <a:t> </a:t>
          </a:r>
          <a:r>
            <a:rPr lang="en-US" dirty="0" err="1" smtClean="0"/>
            <a:t>nasoslar</a:t>
          </a:r>
          <a:r>
            <a:rPr lang="en-US" dirty="0" smtClean="0"/>
            <a:t> </a:t>
          </a:r>
          <a:r>
            <a:rPr lang="en-US" dirty="0" err="1" smtClean="0"/>
            <a:t>yordamida</a:t>
          </a:r>
          <a:r>
            <a:rPr lang="en-US" dirty="0" smtClean="0"/>
            <a:t> </a:t>
          </a:r>
          <a:r>
            <a:rPr lang="en-US" dirty="0" err="1" smtClean="0"/>
            <a:t>quvurlar</a:t>
          </a:r>
          <a:r>
            <a:rPr lang="en-US" dirty="0" smtClean="0"/>
            <a:t> </a:t>
          </a:r>
          <a:r>
            <a:rPr lang="en-US" dirty="0" err="1" smtClean="0"/>
            <a:t>orqali</a:t>
          </a:r>
          <a:r>
            <a:rPr lang="en-US" dirty="0" smtClean="0"/>
            <a:t> </a:t>
          </a:r>
          <a:r>
            <a:rPr lang="en-US" dirty="0" err="1" smtClean="0"/>
            <a:t>bosim</a:t>
          </a:r>
          <a:r>
            <a:rPr lang="en-US" dirty="0" smtClean="0"/>
            <a:t> </a:t>
          </a:r>
          <a:r>
            <a:rPr lang="en-US" dirty="0" err="1" smtClean="0"/>
            <a:t>bilan</a:t>
          </a:r>
          <a:r>
            <a:rPr lang="en-US" dirty="0" smtClean="0"/>
            <a:t> </a:t>
          </a:r>
          <a:r>
            <a:rPr lang="en-US" dirty="0" err="1" smtClean="0"/>
            <a:t>ekin</a:t>
          </a:r>
          <a:r>
            <a:rPr lang="en-US" dirty="0" smtClean="0"/>
            <a:t> </a:t>
          </a:r>
          <a:r>
            <a:rPr lang="en-US" dirty="0" err="1" smtClean="0"/>
            <a:t>maydoniga</a:t>
          </a:r>
          <a:r>
            <a:rPr lang="en-US" dirty="0" smtClean="0"/>
            <a:t> </a:t>
          </a:r>
          <a:r>
            <a:rPr lang="en-US" dirty="0" err="1" smtClean="0"/>
            <a:t>tuman</a:t>
          </a:r>
          <a:r>
            <a:rPr lang="en-US" dirty="0" smtClean="0"/>
            <a:t> </a:t>
          </a:r>
          <a:r>
            <a:rPr lang="en-US" dirty="0" err="1" smtClean="0"/>
            <a:t>holatida</a:t>
          </a:r>
          <a:r>
            <a:rPr lang="en-US" dirty="0" smtClean="0"/>
            <a:t> </a:t>
          </a:r>
          <a:r>
            <a:rPr lang="en-US" dirty="0" err="1" smtClean="0"/>
            <a:t>parchalab</a:t>
          </a:r>
          <a:r>
            <a:rPr lang="en-US" dirty="0" smtClean="0"/>
            <a:t> </a:t>
          </a:r>
          <a:r>
            <a:rPr lang="en-US" dirty="0" err="1" smtClean="0"/>
            <a:t>beriladi</a:t>
          </a:r>
          <a:r>
            <a:rPr lang="en-US" dirty="0" smtClean="0"/>
            <a:t>. Bu </a:t>
          </a:r>
          <a:r>
            <a:rPr lang="en-US" dirty="0" err="1" smtClean="0"/>
            <a:t>usul</a:t>
          </a:r>
          <a:r>
            <a:rPr lang="en-US" dirty="0" smtClean="0"/>
            <a:t> </a:t>
          </a:r>
          <a:r>
            <a:rPr lang="en-US" dirty="0" err="1" smtClean="0"/>
            <a:t>asosan</a:t>
          </a:r>
          <a:r>
            <a:rPr lang="en-US" dirty="0" smtClean="0"/>
            <a:t> </a:t>
          </a:r>
          <a:r>
            <a:rPr lang="en-US" dirty="0" err="1" smtClean="0"/>
            <a:t>yerning</a:t>
          </a:r>
          <a:r>
            <a:rPr lang="en-US" dirty="0" smtClean="0"/>
            <a:t> </a:t>
          </a:r>
          <a:r>
            <a:rPr lang="en-US" dirty="0" err="1" smtClean="0"/>
            <a:t>mikro</a:t>
          </a:r>
          <a:r>
            <a:rPr lang="en-US" dirty="0" smtClean="0"/>
            <a:t> </a:t>
          </a:r>
          <a:r>
            <a:rPr lang="en-US" dirty="0" err="1" smtClean="0"/>
            <a:t>ob-havo</a:t>
          </a:r>
          <a:r>
            <a:rPr lang="en-US" dirty="0" smtClean="0"/>
            <a:t> </a:t>
          </a:r>
          <a:r>
            <a:rPr lang="en-US" dirty="0" err="1" smtClean="0"/>
            <a:t>sharoitini</a:t>
          </a:r>
          <a:r>
            <a:rPr lang="en-US" dirty="0" smtClean="0"/>
            <a:t> </a:t>
          </a:r>
          <a:r>
            <a:rPr lang="en-US" dirty="0" err="1" smtClean="0"/>
            <a:t>yaxshilash</a:t>
          </a:r>
          <a:r>
            <a:rPr lang="en-US" dirty="0" smtClean="0"/>
            <a:t> </a:t>
          </a:r>
          <a:r>
            <a:rPr lang="en-US" dirty="0" err="1" smtClean="0"/>
            <a:t>maqsadida</a:t>
          </a:r>
          <a:r>
            <a:rPr lang="en-US" dirty="0" smtClean="0"/>
            <a:t> </a:t>
          </a:r>
          <a:r>
            <a:rPr lang="en-US" dirty="0" err="1" smtClean="0"/>
            <a:t>ishlatiladi</a:t>
          </a:r>
          <a:r>
            <a:rPr lang="en-US" dirty="0" smtClean="0"/>
            <a:t>. </a:t>
          </a:r>
          <a:r>
            <a:rPr lang="en-US" dirty="0" err="1" smtClean="0"/>
            <a:t>Afzalligi</a:t>
          </a:r>
          <a:r>
            <a:rPr lang="en-US" dirty="0" smtClean="0"/>
            <a:t> – </a:t>
          </a:r>
          <a:r>
            <a:rPr lang="en-US" dirty="0" err="1" smtClean="0"/>
            <a:t>yuqori</a:t>
          </a:r>
          <a:r>
            <a:rPr lang="en-US" dirty="0" smtClean="0"/>
            <a:t> </a:t>
          </a:r>
          <a:r>
            <a:rPr lang="en-US" dirty="0" err="1" smtClean="0"/>
            <a:t>havo</a:t>
          </a:r>
          <a:r>
            <a:rPr lang="en-US" dirty="0" smtClean="0"/>
            <a:t> </a:t>
          </a:r>
          <a:r>
            <a:rPr lang="en-US" dirty="0" err="1" smtClean="0"/>
            <a:t>harorati</a:t>
          </a:r>
          <a:r>
            <a:rPr lang="en-US" dirty="0" smtClean="0"/>
            <a:t> </a:t>
          </a:r>
          <a:r>
            <a:rPr lang="en-US" dirty="0" err="1" smtClean="0"/>
            <a:t>me’yoriga</a:t>
          </a:r>
          <a:r>
            <a:rPr lang="en-US" dirty="0" smtClean="0"/>
            <a:t> </a:t>
          </a:r>
          <a:r>
            <a:rPr lang="en-US" dirty="0" err="1" smtClean="0"/>
            <a:t>keltirilishi</a:t>
          </a:r>
          <a:r>
            <a:rPr lang="en-US" dirty="0" smtClean="0"/>
            <a:t> </a:t>
          </a:r>
          <a:r>
            <a:rPr lang="en-US" dirty="0" err="1" smtClean="0"/>
            <a:t>evaziga</a:t>
          </a:r>
          <a:r>
            <a:rPr lang="en-US" dirty="0" smtClean="0"/>
            <a:t> </a:t>
          </a:r>
          <a:r>
            <a:rPr lang="en-US" dirty="0" err="1" smtClean="0"/>
            <a:t>suv</a:t>
          </a:r>
          <a:r>
            <a:rPr lang="en-US" dirty="0" smtClean="0"/>
            <a:t> </a:t>
          </a:r>
          <a:r>
            <a:rPr lang="en-US" dirty="0" err="1" smtClean="0"/>
            <a:t>tejaladi</a:t>
          </a:r>
          <a:r>
            <a:rPr lang="en-US" dirty="0" smtClean="0"/>
            <a:t>.</a:t>
          </a:r>
          <a:endParaRPr lang="ru-RU" dirty="0"/>
        </a:p>
      </dgm:t>
    </dgm:pt>
    <dgm:pt modelId="{C2991606-F101-49EA-9623-57F1F1DF99CD}" type="parTrans" cxnId="{AF08CE04-E413-4F79-ADB1-ED178CA44663}">
      <dgm:prSet/>
      <dgm:spPr/>
      <dgm:t>
        <a:bodyPr/>
        <a:lstStyle/>
        <a:p>
          <a:endParaRPr lang="ru-RU"/>
        </a:p>
      </dgm:t>
    </dgm:pt>
    <dgm:pt modelId="{879E5B5A-5B9F-4A19-84CF-EA3708345C31}" type="sibTrans" cxnId="{AF08CE04-E413-4F79-ADB1-ED178CA44663}">
      <dgm:prSet/>
      <dgm:spPr/>
      <dgm:t>
        <a:bodyPr/>
        <a:lstStyle/>
        <a:p>
          <a:endParaRPr lang="ru-RU"/>
        </a:p>
      </dgm:t>
    </dgm:pt>
    <dgm:pt modelId="{7F725E8C-1D60-4BF1-B2E8-4E14A88B5CF0}" type="pres">
      <dgm:prSet presAssocID="{7693CF1D-31E2-4E50-98D2-E951B878D38C}" presName="Name0" presStyleCnt="0">
        <dgm:presLayoutVars>
          <dgm:dir/>
          <dgm:resizeHandles val="exact"/>
        </dgm:presLayoutVars>
      </dgm:prSet>
      <dgm:spPr/>
      <dgm:t>
        <a:bodyPr/>
        <a:lstStyle/>
        <a:p>
          <a:endParaRPr lang="ru-RU"/>
        </a:p>
      </dgm:t>
    </dgm:pt>
    <dgm:pt modelId="{46050ECC-921B-4B58-BB7F-CCD297A806D2}" type="pres">
      <dgm:prSet presAssocID="{B9DE4437-2897-44A9-B3DB-9E4674A4BDAE}" presName="node" presStyleLbl="node1" presStyleIdx="0" presStyleCnt="2">
        <dgm:presLayoutVars>
          <dgm:bulletEnabled val="1"/>
        </dgm:presLayoutVars>
      </dgm:prSet>
      <dgm:spPr/>
      <dgm:t>
        <a:bodyPr/>
        <a:lstStyle/>
        <a:p>
          <a:endParaRPr lang="ru-RU"/>
        </a:p>
      </dgm:t>
    </dgm:pt>
    <dgm:pt modelId="{39AD8321-6185-43B1-9655-0A62B3D823A3}" type="pres">
      <dgm:prSet presAssocID="{728ECF2C-3479-4F27-9324-883811D34F2F}" presName="sibTrans" presStyleCnt="0"/>
      <dgm:spPr/>
    </dgm:pt>
    <dgm:pt modelId="{719F9931-D012-43EA-BB0C-F0A836BC255E}" type="pres">
      <dgm:prSet presAssocID="{7A1719E3-4D60-4003-81A5-1BEDB4E2F436}" presName="node" presStyleLbl="node1" presStyleIdx="1" presStyleCnt="2">
        <dgm:presLayoutVars>
          <dgm:bulletEnabled val="1"/>
        </dgm:presLayoutVars>
      </dgm:prSet>
      <dgm:spPr/>
      <dgm:t>
        <a:bodyPr/>
        <a:lstStyle/>
        <a:p>
          <a:endParaRPr lang="ru-RU"/>
        </a:p>
      </dgm:t>
    </dgm:pt>
  </dgm:ptLst>
  <dgm:cxnLst>
    <dgm:cxn modelId="{208FE8F6-CE89-4730-8083-666249B6FF8D}" srcId="{7693CF1D-31E2-4E50-98D2-E951B878D38C}" destId="{B9DE4437-2897-44A9-B3DB-9E4674A4BDAE}" srcOrd="0" destOrd="0" parTransId="{9D7D7BC3-9074-444E-811D-558B966F2E9C}" sibTransId="{728ECF2C-3479-4F27-9324-883811D34F2F}"/>
    <dgm:cxn modelId="{5A956291-915B-44E3-8EAF-775C8ED21C9D}" type="presOf" srcId="{B9DE4437-2897-44A9-B3DB-9E4674A4BDAE}" destId="{46050ECC-921B-4B58-BB7F-CCD297A806D2}" srcOrd="0" destOrd="0" presId="urn:microsoft.com/office/officeart/2005/8/layout/hList6"/>
    <dgm:cxn modelId="{AF08CE04-E413-4F79-ADB1-ED178CA44663}" srcId="{7693CF1D-31E2-4E50-98D2-E951B878D38C}" destId="{7A1719E3-4D60-4003-81A5-1BEDB4E2F436}" srcOrd="1" destOrd="0" parTransId="{C2991606-F101-49EA-9623-57F1F1DF99CD}" sibTransId="{879E5B5A-5B9F-4A19-84CF-EA3708345C31}"/>
    <dgm:cxn modelId="{C766ECDA-C177-4236-9005-DA00A4254945}" type="presOf" srcId="{7A1719E3-4D60-4003-81A5-1BEDB4E2F436}" destId="{719F9931-D012-43EA-BB0C-F0A836BC255E}" srcOrd="0" destOrd="0" presId="urn:microsoft.com/office/officeart/2005/8/layout/hList6"/>
    <dgm:cxn modelId="{F84C4556-C01C-4F1F-A212-0E83951E1C04}" type="presOf" srcId="{7693CF1D-31E2-4E50-98D2-E951B878D38C}" destId="{7F725E8C-1D60-4BF1-B2E8-4E14A88B5CF0}" srcOrd="0" destOrd="0" presId="urn:microsoft.com/office/officeart/2005/8/layout/hList6"/>
    <dgm:cxn modelId="{7510265E-DD60-4D00-B5F8-68CEEC98CF7B}" type="presParOf" srcId="{7F725E8C-1D60-4BF1-B2E8-4E14A88B5CF0}" destId="{46050ECC-921B-4B58-BB7F-CCD297A806D2}" srcOrd="0" destOrd="0" presId="urn:microsoft.com/office/officeart/2005/8/layout/hList6"/>
    <dgm:cxn modelId="{0AE32960-1B2C-4F05-8599-74E946A1CB47}" type="presParOf" srcId="{7F725E8C-1D60-4BF1-B2E8-4E14A88B5CF0}" destId="{39AD8321-6185-43B1-9655-0A62B3D823A3}" srcOrd="1" destOrd="0" presId="urn:microsoft.com/office/officeart/2005/8/layout/hList6"/>
    <dgm:cxn modelId="{C0535F48-A5FA-43FE-8C8B-CD59E1EBB985}" type="presParOf" srcId="{7F725E8C-1D60-4BF1-B2E8-4E14A88B5CF0}" destId="{719F9931-D012-43EA-BB0C-F0A836BC255E}" srcOrd="2"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DC76CD-5B42-4572-B519-99E39B5E2EBE}">
      <dsp:nvSpPr>
        <dsp:cNvPr id="0" name=""/>
        <dsp:cNvSpPr/>
      </dsp:nvSpPr>
      <dsp:spPr>
        <a:xfrm>
          <a:off x="0" y="343244"/>
          <a:ext cx="4974758" cy="4974758"/>
        </a:xfrm>
        <a:prstGeom prst="pie">
          <a:avLst>
            <a:gd name="adj1" fmla="val 5400000"/>
            <a:gd name="adj2" fmla="val 1620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D3AB402-8547-4BEA-941F-4781CC1B0678}">
      <dsp:nvSpPr>
        <dsp:cNvPr id="0" name=""/>
        <dsp:cNvSpPr/>
      </dsp:nvSpPr>
      <dsp:spPr>
        <a:xfrm>
          <a:off x="2489932" y="343244"/>
          <a:ext cx="5798777" cy="4974758"/>
        </a:xfrm>
        <a:prstGeom prst="rect">
          <a:avLst/>
        </a:prstGeom>
        <a:solidFill>
          <a:srgbClr val="92D05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kern="1200" dirty="0" smtClean="0">
              <a:latin typeface="Times New Roman" pitchFamily="18" charset="0"/>
              <a:cs typeface="Times New Roman" pitchFamily="18" charset="0"/>
            </a:rPr>
            <a:t>-</a:t>
          </a:r>
          <a:r>
            <a:rPr lang="en-US" sz="2400" b="1" kern="1200" dirty="0" err="1" smtClean="0">
              <a:latin typeface="Times New Roman" pitchFamily="18" charset="0"/>
              <a:cs typeface="Times New Roman" pitchFamily="18" charset="0"/>
            </a:rPr>
            <a:t>Yer</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tabiat</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mahsuli</a:t>
          </a:r>
          <a:r>
            <a:rPr lang="en-US" sz="2400" b="1" kern="1200" dirty="0" smtClean="0">
              <a:latin typeface="Times New Roman" pitchFamily="18" charset="0"/>
              <a:cs typeface="Times New Roman" pitchFamily="18" charset="0"/>
            </a:rPr>
            <a:t>.</a:t>
          </a:r>
          <a:endParaRPr lang="ru-RU" sz="2400" b="1" kern="1200" dirty="0" smtClean="0">
            <a:latin typeface="Times New Roman" pitchFamily="18" charset="0"/>
            <a:cs typeface="Times New Roman" pitchFamily="18" charset="0"/>
          </a:endParaRPr>
        </a:p>
        <a:p>
          <a:pPr lvl="0" algn="ctr" defTabSz="1066800">
            <a:lnSpc>
              <a:spcPct val="90000"/>
            </a:lnSpc>
            <a:spcBef>
              <a:spcPct val="0"/>
            </a:spcBef>
            <a:spcAft>
              <a:spcPct val="35000"/>
            </a:spcAft>
          </a:pPr>
          <a:r>
            <a:rPr lang="ru-RU" sz="2400" b="1" kern="1200" dirty="0" smtClean="0">
              <a:latin typeface="Times New Roman" pitchFamily="18" charset="0"/>
              <a:cs typeface="Times New Roman" pitchFamily="18" charset="0"/>
            </a:rPr>
            <a:t>-</a:t>
          </a:r>
          <a:r>
            <a:rPr lang="en-US" sz="2400" b="1" kern="1200" dirty="0" err="1" smtClean="0">
              <a:latin typeface="Times New Roman" pitchFamily="18" charset="0"/>
              <a:cs typeface="Times New Roman" pitchFamily="18" charset="0"/>
            </a:rPr>
            <a:t>Yerning</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hududiy</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chegaralanganligi</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va</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uning</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takror</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yaratilmasligi</a:t>
          </a:r>
          <a:endParaRPr lang="ru-RU" sz="2400" kern="1200" dirty="0"/>
        </a:p>
      </dsp:txBody>
      <dsp:txXfrm>
        <a:off x="2489932" y="343244"/>
        <a:ext cx="5798777" cy="1057136"/>
      </dsp:txXfrm>
    </dsp:sp>
    <dsp:sp modelId="{7E71A97F-CCBE-4C33-BB59-6A7BB8DD6EAA}">
      <dsp:nvSpPr>
        <dsp:cNvPr id="0" name=""/>
        <dsp:cNvSpPr/>
      </dsp:nvSpPr>
      <dsp:spPr>
        <a:xfrm>
          <a:off x="720077" y="1224127"/>
          <a:ext cx="3668884" cy="3668884"/>
        </a:xfrm>
        <a:prstGeom prst="pie">
          <a:avLst>
            <a:gd name="adj1" fmla="val 5400000"/>
            <a:gd name="adj2" fmla="val 16200000"/>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35EE65D-17B7-4AE8-A5FA-BFEE4C1347A7}">
      <dsp:nvSpPr>
        <dsp:cNvPr id="0" name=""/>
        <dsp:cNvSpPr/>
      </dsp:nvSpPr>
      <dsp:spPr>
        <a:xfrm>
          <a:off x="2487379" y="1400380"/>
          <a:ext cx="5803884" cy="3668884"/>
        </a:xfrm>
        <a:prstGeom prst="rect">
          <a:avLst/>
        </a:prstGeom>
        <a:solidFill>
          <a:srgbClr val="FFFF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err="1" smtClean="0">
              <a:latin typeface="Times New Roman" pitchFamily="18" charset="0"/>
              <a:cs typeface="Times New Roman" pitchFamily="18" charset="0"/>
            </a:rPr>
            <a:t>Yer</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umrbod</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ishlab</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chiqarish</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vositasi</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hisoblanadi</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eskirmaydi</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aksincha</a:t>
          </a:r>
          <a:r>
            <a:rPr lang="en-US" sz="2200" b="1" kern="1200" dirty="0" smtClean="0">
              <a:latin typeface="Times New Roman" pitchFamily="18" charset="0"/>
              <a:cs typeface="Times New Roman" pitchFamily="18" charset="0"/>
            </a:rPr>
            <a:t> u </a:t>
          </a:r>
          <a:r>
            <a:rPr lang="en-US" sz="2200" b="1" kern="1200" dirty="0" err="1" smtClean="0">
              <a:latin typeface="Times New Roman" pitchFamily="18" charset="0"/>
              <a:cs typeface="Times New Roman" pitchFamily="18" charset="0"/>
            </a:rPr>
            <a:t>yaxshilab</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parvarish</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qilinsa</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ko’p</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hosil</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beradi</a:t>
          </a:r>
          <a:r>
            <a:rPr lang="en-US" sz="2200" b="1" kern="1200" dirty="0" smtClean="0">
              <a:latin typeface="Times New Roman" pitchFamily="18" charset="0"/>
              <a:cs typeface="Times New Roman" pitchFamily="18" charset="0"/>
            </a:rPr>
            <a:t>.</a:t>
          </a:r>
          <a:endParaRPr lang="ru-RU" sz="2200" b="1" kern="1200" dirty="0">
            <a:latin typeface="Times New Roman" pitchFamily="18" charset="0"/>
            <a:cs typeface="Times New Roman" pitchFamily="18" charset="0"/>
          </a:endParaRPr>
        </a:p>
      </dsp:txBody>
      <dsp:txXfrm>
        <a:off x="2487379" y="1400380"/>
        <a:ext cx="5803884" cy="1057136"/>
      </dsp:txXfrm>
    </dsp:sp>
    <dsp:sp modelId="{C492454D-A7EF-44E4-9C18-679434121FD4}">
      <dsp:nvSpPr>
        <dsp:cNvPr id="0" name=""/>
        <dsp:cNvSpPr/>
      </dsp:nvSpPr>
      <dsp:spPr>
        <a:xfrm>
          <a:off x="1305874" y="2457517"/>
          <a:ext cx="2363010" cy="2363010"/>
        </a:xfrm>
        <a:prstGeom prst="pie">
          <a:avLst>
            <a:gd name="adj1" fmla="val 5400000"/>
            <a:gd name="adj2" fmla="val 16200000"/>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5C716C-E47B-40FC-A254-55E67348071D}">
      <dsp:nvSpPr>
        <dsp:cNvPr id="0" name=""/>
        <dsp:cNvSpPr/>
      </dsp:nvSpPr>
      <dsp:spPr>
        <a:xfrm>
          <a:off x="2487379" y="2457517"/>
          <a:ext cx="5803884" cy="2363010"/>
        </a:xfrm>
        <a:prstGeom prst="rect">
          <a:avLst/>
        </a:prstGeom>
        <a:solidFill>
          <a:srgbClr val="00B0F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err="1" smtClean="0">
              <a:latin typeface="Times New Roman" pitchFamily="18" charset="0"/>
              <a:cs typeface="Times New Roman" pitchFamily="18" charset="0"/>
            </a:rPr>
            <a:t>Yerni</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almashtirish</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mumkinmasligi</a:t>
          </a:r>
          <a:r>
            <a:rPr lang="en-US" sz="2400" b="1" kern="1200" dirty="0" smtClean="0">
              <a:latin typeface="Times New Roman" pitchFamily="18" charset="0"/>
              <a:cs typeface="Times New Roman" pitchFamily="18" charset="0"/>
            </a:rPr>
            <a:t>.</a:t>
          </a:r>
          <a:endParaRPr lang="ru-RU" sz="2400" b="1" kern="1200" dirty="0" smtClean="0">
            <a:latin typeface="Times New Roman" pitchFamily="18" charset="0"/>
            <a:cs typeface="Times New Roman" pitchFamily="18" charset="0"/>
          </a:endParaRPr>
        </a:p>
        <a:p>
          <a:pPr lvl="0" algn="ctr" defTabSz="1066800">
            <a:lnSpc>
              <a:spcPct val="90000"/>
            </a:lnSpc>
            <a:spcBef>
              <a:spcPct val="0"/>
            </a:spcBef>
            <a:spcAft>
              <a:spcPct val="35000"/>
            </a:spcAft>
          </a:pPr>
          <a:r>
            <a:rPr lang="en-US" sz="2400" b="1" kern="1200" dirty="0" err="1" smtClean="0">
              <a:latin typeface="Times New Roman" pitchFamily="18" charset="0"/>
              <a:cs typeface="Times New Roman" pitchFamily="18" charset="0"/>
            </a:rPr>
            <a:t>Yerni</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siljitib</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bo’lmaydi</a:t>
          </a:r>
          <a:r>
            <a:rPr lang="en-US" sz="2400" b="1" kern="1200" dirty="0" smtClean="0">
              <a:latin typeface="Times New Roman" pitchFamily="18" charset="0"/>
              <a:cs typeface="Times New Roman" pitchFamily="18" charset="0"/>
            </a:rPr>
            <a:t>.</a:t>
          </a:r>
          <a:endParaRPr lang="ru-RU" sz="2400" kern="1200" dirty="0"/>
        </a:p>
      </dsp:txBody>
      <dsp:txXfrm>
        <a:off x="2487379" y="2457517"/>
        <a:ext cx="5803884" cy="1057136"/>
      </dsp:txXfrm>
    </dsp:sp>
    <dsp:sp modelId="{74319ED7-D536-4D97-98F5-AA055355ED33}">
      <dsp:nvSpPr>
        <dsp:cNvPr id="0" name=""/>
        <dsp:cNvSpPr/>
      </dsp:nvSpPr>
      <dsp:spPr>
        <a:xfrm>
          <a:off x="2016224" y="3528396"/>
          <a:ext cx="1057136" cy="1057136"/>
        </a:xfrm>
        <a:prstGeom prst="pie">
          <a:avLst>
            <a:gd name="adj1" fmla="val 5400000"/>
            <a:gd name="adj2" fmla="val 1620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37A71BC-9366-4441-AAD3-1208A8849A9F}">
      <dsp:nvSpPr>
        <dsp:cNvPr id="0" name=""/>
        <dsp:cNvSpPr/>
      </dsp:nvSpPr>
      <dsp:spPr>
        <a:xfrm>
          <a:off x="2487379" y="3514653"/>
          <a:ext cx="5803884" cy="1057136"/>
        </a:xfrm>
        <a:prstGeom prst="rect">
          <a:avLst/>
        </a:prstGeom>
        <a:solidFill>
          <a:srgbClr val="FF0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err="1" smtClean="0">
              <a:latin typeface="Times New Roman" pitchFamily="18" charset="0"/>
              <a:cs typeface="Times New Roman" pitchFamily="18" charset="0"/>
            </a:rPr>
            <a:t>Yer</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uchastkalarining</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sifati</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bo’yicha</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turli</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tumanligi</a:t>
          </a:r>
          <a:r>
            <a:rPr lang="en-US" sz="2400" b="1" kern="1200" dirty="0" smtClean="0">
              <a:latin typeface="Times New Roman" pitchFamily="18" charset="0"/>
              <a:cs typeface="Times New Roman" pitchFamily="18" charset="0"/>
            </a:rPr>
            <a:t>.</a:t>
          </a:r>
          <a:endParaRPr lang="ru-RU" sz="2400" kern="1200" dirty="0"/>
        </a:p>
      </dsp:txBody>
      <dsp:txXfrm>
        <a:off x="2487379" y="3514653"/>
        <a:ext cx="5803884" cy="10571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40D339-3684-4B35-BF57-5016234822AA}">
      <dsp:nvSpPr>
        <dsp:cNvPr id="0" name=""/>
        <dsp:cNvSpPr/>
      </dsp:nvSpPr>
      <dsp:spPr>
        <a:xfrm>
          <a:off x="0" y="0"/>
          <a:ext cx="6986367" cy="1462087"/>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ru-RU" sz="2000" b="1" kern="1200" dirty="0" smtClean="0">
              <a:latin typeface="Times New Roman" pitchFamily="18" charset="0"/>
              <a:cs typeface="Times New Roman" pitchFamily="18" charset="0"/>
            </a:rPr>
            <a:t>    - </a:t>
          </a:r>
          <a:r>
            <a:rPr lang="en-US" sz="2200" b="1" kern="1200" dirty="0" err="1" smtClean="0">
              <a:latin typeface="Times New Roman" pitchFamily="18" charset="0"/>
              <a:cs typeface="Times New Roman" pitchFamily="18" charset="0"/>
            </a:rPr>
            <a:t>Qishloq</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xo’jaligiga</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mo’ljallangan</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yerlar</a:t>
          </a:r>
          <a:r>
            <a:rPr lang="en-US" sz="2200" b="1" kern="1200" dirty="0" smtClean="0">
              <a:latin typeface="Times New Roman" pitchFamily="18" charset="0"/>
              <a:cs typeface="Times New Roman" pitchFamily="18" charset="0"/>
            </a:rPr>
            <a:t>.</a:t>
          </a:r>
          <a:endParaRPr lang="ru-RU" sz="2200" b="1" kern="1200" dirty="0" smtClean="0">
            <a:latin typeface="Times New Roman" pitchFamily="18" charset="0"/>
            <a:cs typeface="Times New Roman" pitchFamily="18" charset="0"/>
          </a:endParaRPr>
        </a:p>
        <a:p>
          <a:pPr lvl="0" algn="l" defTabSz="889000">
            <a:lnSpc>
              <a:spcPct val="90000"/>
            </a:lnSpc>
            <a:spcBef>
              <a:spcPct val="0"/>
            </a:spcBef>
            <a:spcAft>
              <a:spcPct val="35000"/>
            </a:spcAft>
          </a:pPr>
          <a:r>
            <a:rPr lang="ru-RU"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Aholi</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punktlarining</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yerlari</a:t>
          </a:r>
          <a:r>
            <a:rPr lang="en-US" sz="2200" b="1" kern="1200" dirty="0" smtClean="0">
              <a:latin typeface="Times New Roman" pitchFamily="18" charset="0"/>
              <a:cs typeface="Times New Roman" pitchFamily="18" charset="0"/>
            </a:rPr>
            <a:t>.</a:t>
          </a:r>
          <a:endParaRPr lang="ru-RU" sz="2200" b="1" kern="1200" dirty="0" smtClean="0">
            <a:latin typeface="Times New Roman" pitchFamily="18" charset="0"/>
            <a:cs typeface="Times New Roman" pitchFamily="18" charset="0"/>
          </a:endParaRPr>
        </a:p>
        <a:p>
          <a:pPr lvl="0" algn="l" defTabSz="889000">
            <a:lnSpc>
              <a:spcPct val="90000"/>
            </a:lnSpc>
            <a:spcBef>
              <a:spcPct val="0"/>
            </a:spcBef>
            <a:spcAft>
              <a:spcPct val="35000"/>
            </a:spcAft>
          </a:pPr>
          <a:r>
            <a:rPr lang="ru-RU"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Sanoat</a:t>
          </a:r>
          <a:r>
            <a:rPr lang="en-US" sz="2200" b="1" kern="1200" dirty="0" smtClean="0">
              <a:latin typeface="Times New Roman" pitchFamily="18" charset="0"/>
              <a:cs typeface="Times New Roman" pitchFamily="18" charset="0"/>
            </a:rPr>
            <a:t>, transport, </a:t>
          </a:r>
          <a:r>
            <a:rPr lang="en-US" sz="2200" b="1" kern="1200" dirty="0" err="1" smtClean="0">
              <a:latin typeface="Times New Roman" pitchFamily="18" charset="0"/>
              <a:cs typeface="Times New Roman" pitchFamily="18" charset="0"/>
            </a:rPr>
            <a:t>aloqa</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mudofaa</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va</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boshqa</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maqsadlarga</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mo’ljallangan</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yerlar</a:t>
          </a:r>
          <a:r>
            <a:rPr lang="en-US" sz="2200" b="1" kern="1200" dirty="0" smtClean="0">
              <a:latin typeface="Times New Roman" pitchFamily="18" charset="0"/>
              <a:cs typeface="Times New Roman" pitchFamily="18" charset="0"/>
            </a:rPr>
            <a:t>.</a:t>
          </a:r>
          <a:endParaRPr lang="ru-RU" sz="2200" kern="1200" dirty="0"/>
        </a:p>
      </dsp:txBody>
      <dsp:txXfrm>
        <a:off x="42823" y="42823"/>
        <a:ext cx="5408661" cy="1376441"/>
      </dsp:txXfrm>
    </dsp:sp>
    <dsp:sp modelId="{EA5CB7AD-6969-4316-99E4-89FAC2A81EA8}">
      <dsp:nvSpPr>
        <dsp:cNvPr id="0" name=""/>
        <dsp:cNvSpPr/>
      </dsp:nvSpPr>
      <dsp:spPr>
        <a:xfrm>
          <a:off x="514373" y="1684787"/>
          <a:ext cx="6986367" cy="1462087"/>
        </a:xfrm>
        <a:prstGeom prst="roundRect">
          <a:avLst>
            <a:gd name="adj" fmla="val 1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ru-RU" sz="20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Tabiatni</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muhofaza</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qilish</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sog’lomlashtirish</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rekreasiya</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maqsadlariga</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mo’ljallangan</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yerlar</a:t>
          </a:r>
          <a:r>
            <a:rPr lang="en-US" sz="2200" b="1" kern="1200" dirty="0" smtClean="0">
              <a:latin typeface="Times New Roman" pitchFamily="18" charset="0"/>
              <a:cs typeface="Times New Roman" pitchFamily="18" charset="0"/>
            </a:rPr>
            <a:t>.</a:t>
          </a:r>
        </a:p>
        <a:p>
          <a:pPr lvl="0" algn="l" defTabSz="889000">
            <a:lnSpc>
              <a:spcPct val="90000"/>
            </a:lnSpc>
            <a:spcBef>
              <a:spcPct val="0"/>
            </a:spcBef>
            <a:spcAft>
              <a:spcPct val="35000"/>
            </a:spcAft>
          </a:pP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Tarixiy-madaniy</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ahamiyatga</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molik</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yerlar</a:t>
          </a:r>
          <a:r>
            <a:rPr lang="en-US" sz="2200" b="1" kern="1200" dirty="0" smtClean="0">
              <a:latin typeface="Times New Roman" pitchFamily="18" charset="0"/>
              <a:cs typeface="Times New Roman" pitchFamily="18" charset="0"/>
            </a:rPr>
            <a:t>.</a:t>
          </a:r>
          <a:endParaRPr lang="ru-RU" sz="2200" kern="1200" dirty="0"/>
        </a:p>
      </dsp:txBody>
      <dsp:txXfrm>
        <a:off x="557196" y="1727610"/>
        <a:ext cx="5333920" cy="1376441"/>
      </dsp:txXfrm>
    </dsp:sp>
    <dsp:sp modelId="{7C4DA48B-3E05-4538-AA39-BD093AA29D29}">
      <dsp:nvSpPr>
        <dsp:cNvPr id="0" name=""/>
        <dsp:cNvSpPr/>
      </dsp:nvSpPr>
      <dsp:spPr>
        <a:xfrm>
          <a:off x="1232888" y="3411537"/>
          <a:ext cx="6986367" cy="1462087"/>
        </a:xfrm>
        <a:prstGeom prst="roundRect">
          <a:avLst>
            <a:gd name="adj" fmla="val 10000"/>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ru-RU" sz="2000" b="1" kern="1200" dirty="0" smtClean="0">
              <a:latin typeface="Times New Roman" pitchFamily="18" charset="0"/>
              <a:cs typeface="Times New Roman" pitchFamily="18" charset="0"/>
            </a:rPr>
            <a:t>- </a:t>
          </a:r>
          <a:r>
            <a:rPr lang="en-US" sz="2000" b="1" kern="1200" dirty="0" err="1" smtClean="0">
              <a:latin typeface="Times New Roman" pitchFamily="18" charset="0"/>
              <a:cs typeface="Times New Roman" pitchFamily="18" charset="0"/>
            </a:rPr>
            <a:t>O’rmon</a:t>
          </a:r>
          <a:r>
            <a:rPr lang="en-US" sz="2000" b="1" kern="1200" dirty="0" smtClean="0">
              <a:latin typeface="Times New Roman" pitchFamily="18" charset="0"/>
              <a:cs typeface="Times New Roman" pitchFamily="18" charset="0"/>
            </a:rPr>
            <a:t> </a:t>
          </a:r>
          <a:r>
            <a:rPr lang="en-US" sz="2000" b="1" kern="1200" dirty="0" err="1" smtClean="0">
              <a:latin typeface="Times New Roman" pitchFamily="18" charset="0"/>
              <a:cs typeface="Times New Roman" pitchFamily="18" charset="0"/>
            </a:rPr>
            <a:t>fondi</a:t>
          </a:r>
          <a:r>
            <a:rPr lang="en-US" sz="2000" b="1" kern="1200" dirty="0" smtClean="0">
              <a:latin typeface="Times New Roman" pitchFamily="18" charset="0"/>
              <a:cs typeface="Times New Roman" pitchFamily="18" charset="0"/>
            </a:rPr>
            <a:t> </a:t>
          </a:r>
          <a:r>
            <a:rPr lang="en-US" sz="2000" b="1" kern="1200" dirty="0" err="1" smtClean="0">
              <a:latin typeface="Times New Roman" pitchFamily="18" charset="0"/>
              <a:cs typeface="Times New Roman" pitchFamily="18" charset="0"/>
            </a:rPr>
            <a:t>yerlari</a:t>
          </a:r>
          <a:r>
            <a:rPr lang="en-US" sz="2000" b="1" kern="1200" dirty="0" smtClean="0">
              <a:latin typeface="Times New Roman" pitchFamily="18" charset="0"/>
              <a:cs typeface="Times New Roman" pitchFamily="18" charset="0"/>
            </a:rPr>
            <a:t>.</a:t>
          </a:r>
          <a:endParaRPr lang="ru-RU" sz="2200" kern="1200" dirty="0"/>
        </a:p>
        <a:p>
          <a:pPr marL="228600" lvl="1" indent="-228600" algn="l" defTabSz="889000">
            <a:lnSpc>
              <a:spcPct val="90000"/>
            </a:lnSpc>
            <a:spcBef>
              <a:spcPct val="0"/>
            </a:spcBef>
            <a:spcAft>
              <a:spcPct val="15000"/>
            </a:spcAft>
            <a:buChar char="••"/>
          </a:pPr>
          <a:r>
            <a:rPr lang="en-US" sz="2000" b="1" kern="1200" dirty="0" err="1" smtClean="0">
              <a:latin typeface="Times New Roman" pitchFamily="18" charset="0"/>
              <a:cs typeface="Times New Roman" pitchFamily="18" charset="0"/>
            </a:rPr>
            <a:t>Suv</a:t>
          </a:r>
          <a:r>
            <a:rPr lang="en-US" sz="2000" b="1" kern="1200" dirty="0" smtClean="0">
              <a:latin typeface="Times New Roman" pitchFamily="18" charset="0"/>
              <a:cs typeface="Times New Roman" pitchFamily="18" charset="0"/>
            </a:rPr>
            <a:t> </a:t>
          </a:r>
          <a:r>
            <a:rPr lang="en-US" sz="2000" b="1" kern="1200" dirty="0" err="1" smtClean="0">
              <a:latin typeface="Times New Roman" pitchFamily="18" charset="0"/>
              <a:cs typeface="Times New Roman" pitchFamily="18" charset="0"/>
            </a:rPr>
            <a:t>fondi</a:t>
          </a:r>
          <a:r>
            <a:rPr lang="en-US" sz="2000" b="1" kern="1200" dirty="0" smtClean="0">
              <a:latin typeface="Times New Roman" pitchFamily="18" charset="0"/>
              <a:cs typeface="Times New Roman" pitchFamily="18" charset="0"/>
            </a:rPr>
            <a:t> </a:t>
          </a:r>
          <a:r>
            <a:rPr lang="en-US" sz="2000" b="1" kern="1200" dirty="0" err="1" smtClean="0">
              <a:latin typeface="Times New Roman" pitchFamily="18" charset="0"/>
              <a:cs typeface="Times New Roman" pitchFamily="18" charset="0"/>
            </a:rPr>
            <a:t>yerlari</a:t>
          </a:r>
          <a:r>
            <a:rPr lang="en-US" sz="2000" b="1" kern="1200" dirty="0" smtClean="0">
              <a:latin typeface="Times New Roman" pitchFamily="18" charset="0"/>
              <a:cs typeface="Times New Roman" pitchFamily="18" charset="0"/>
            </a:rPr>
            <a:t>.</a:t>
          </a:r>
          <a:endParaRPr lang="ru-RU" sz="2000" b="1" kern="1200" dirty="0">
            <a:latin typeface="Times New Roman" pitchFamily="18" charset="0"/>
            <a:cs typeface="Times New Roman" pitchFamily="18" charset="0"/>
          </a:endParaRPr>
        </a:p>
        <a:p>
          <a:pPr marL="228600" lvl="1" indent="-228600" algn="l" defTabSz="889000">
            <a:lnSpc>
              <a:spcPct val="90000"/>
            </a:lnSpc>
            <a:spcBef>
              <a:spcPct val="0"/>
            </a:spcBef>
            <a:spcAft>
              <a:spcPct val="15000"/>
            </a:spcAft>
            <a:buChar char="••"/>
          </a:pPr>
          <a:r>
            <a:rPr lang="en-US" sz="2000" b="1" kern="1200" dirty="0" err="1" smtClean="0">
              <a:latin typeface="Times New Roman" pitchFamily="18" charset="0"/>
              <a:cs typeface="Times New Roman" pitchFamily="18" charset="0"/>
            </a:rPr>
            <a:t>Davlat</a:t>
          </a:r>
          <a:r>
            <a:rPr lang="en-US" sz="2000" b="1" kern="1200" dirty="0" smtClean="0">
              <a:latin typeface="Times New Roman" pitchFamily="18" charset="0"/>
              <a:cs typeface="Times New Roman" pitchFamily="18" charset="0"/>
            </a:rPr>
            <a:t> </a:t>
          </a:r>
          <a:r>
            <a:rPr lang="en-US" sz="2000" b="1" kern="1200" dirty="0" err="1" smtClean="0">
              <a:latin typeface="Times New Roman" pitchFamily="18" charset="0"/>
              <a:cs typeface="Times New Roman" pitchFamily="18" charset="0"/>
            </a:rPr>
            <a:t>zahira</a:t>
          </a:r>
          <a:r>
            <a:rPr lang="en-US" sz="2000" b="1" kern="1200" dirty="0" smtClean="0">
              <a:latin typeface="Times New Roman" pitchFamily="18" charset="0"/>
              <a:cs typeface="Times New Roman" pitchFamily="18" charset="0"/>
            </a:rPr>
            <a:t> </a:t>
          </a:r>
          <a:r>
            <a:rPr lang="en-US" sz="2000" b="1" kern="1200" dirty="0" err="1" smtClean="0">
              <a:latin typeface="Times New Roman" pitchFamily="18" charset="0"/>
              <a:cs typeface="Times New Roman" pitchFamily="18" charset="0"/>
            </a:rPr>
            <a:t>yerlari</a:t>
          </a:r>
          <a:r>
            <a:rPr lang="en-US" sz="2000" b="1" kern="1200" dirty="0" smtClean="0">
              <a:latin typeface="Times New Roman" pitchFamily="18" charset="0"/>
              <a:cs typeface="Times New Roman" pitchFamily="18" charset="0"/>
            </a:rPr>
            <a:t>.</a:t>
          </a:r>
          <a:endParaRPr lang="ru-RU" sz="2000" b="1" kern="1200" dirty="0">
            <a:latin typeface="Times New Roman" pitchFamily="18" charset="0"/>
            <a:cs typeface="Times New Roman" pitchFamily="18" charset="0"/>
          </a:endParaRPr>
        </a:p>
      </dsp:txBody>
      <dsp:txXfrm>
        <a:off x="1275711" y="3454360"/>
        <a:ext cx="5333920" cy="1376441"/>
      </dsp:txXfrm>
    </dsp:sp>
    <dsp:sp modelId="{89E23CEA-25CE-4528-A6C2-D3ED7BF17AC4}">
      <dsp:nvSpPr>
        <dsp:cNvPr id="0" name=""/>
        <dsp:cNvSpPr/>
      </dsp:nvSpPr>
      <dsp:spPr>
        <a:xfrm>
          <a:off x="6036010" y="1108749"/>
          <a:ext cx="950356" cy="950356"/>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6249840" y="1108749"/>
        <a:ext cx="522696" cy="715143"/>
      </dsp:txXfrm>
    </dsp:sp>
    <dsp:sp modelId="{CDF49D6F-BDC0-4683-86DE-236962E21340}">
      <dsp:nvSpPr>
        <dsp:cNvPr id="0" name=""/>
        <dsp:cNvSpPr/>
      </dsp:nvSpPr>
      <dsp:spPr>
        <a:xfrm>
          <a:off x="6652454" y="2804771"/>
          <a:ext cx="950356" cy="950356"/>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6866284" y="2804771"/>
        <a:ext cx="522696" cy="71514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564230-7E70-4A62-BE38-F66A974F8EB0}">
      <dsp:nvSpPr>
        <dsp:cNvPr id="0" name=""/>
        <dsp:cNvSpPr/>
      </dsp:nvSpPr>
      <dsp:spPr>
        <a:xfrm>
          <a:off x="3958" y="708853"/>
          <a:ext cx="3736128" cy="9340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r>
            <a:rPr lang="ru-RU" sz="3000" kern="1200" dirty="0" err="1" smtClean="0">
              <a:latin typeface="Arial" pitchFamily="34" charset="0"/>
            </a:rPr>
            <a:t>yer</a:t>
          </a:r>
          <a:r>
            <a:rPr lang="ru-RU" sz="3000" kern="1200" dirty="0" smtClean="0">
              <a:latin typeface="Arial" pitchFamily="34" charset="0"/>
            </a:rPr>
            <a:t> </a:t>
          </a:r>
          <a:r>
            <a:rPr lang="ru-RU" sz="3000" kern="1200" dirty="0" err="1" smtClean="0">
              <a:latin typeface="Arial" pitchFamily="34" charset="0"/>
            </a:rPr>
            <a:t>ustidan</a:t>
          </a:r>
          <a:r>
            <a:rPr lang="ru-RU" sz="3000" kern="1200" dirty="0" smtClean="0">
              <a:latin typeface="Arial" pitchFamily="34" charset="0"/>
            </a:rPr>
            <a:t> </a:t>
          </a:r>
          <a:r>
            <a:rPr lang="ru-RU" sz="3000" kern="1200" dirty="0" err="1" smtClean="0">
              <a:latin typeface="Arial" pitchFamily="34" charset="0"/>
            </a:rPr>
            <a:t>sug’orish</a:t>
          </a:r>
          <a:r>
            <a:rPr lang="ru-RU" sz="3000" kern="1200" dirty="0" smtClean="0">
              <a:latin typeface="Arial" pitchFamily="34" charset="0"/>
            </a:rPr>
            <a:t>;</a:t>
          </a:r>
          <a:endParaRPr lang="ru-RU" sz="3000" kern="1200" dirty="0"/>
        </a:p>
      </dsp:txBody>
      <dsp:txXfrm>
        <a:off x="31315" y="736210"/>
        <a:ext cx="3681414" cy="879318"/>
      </dsp:txXfrm>
    </dsp:sp>
    <dsp:sp modelId="{96794453-795C-4868-B2C2-2D20E6405F04}">
      <dsp:nvSpPr>
        <dsp:cNvPr id="0" name=""/>
        <dsp:cNvSpPr/>
      </dsp:nvSpPr>
      <dsp:spPr>
        <a:xfrm rot="5400000">
          <a:off x="1790294" y="1724612"/>
          <a:ext cx="163455" cy="163455"/>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7217A2E-5DC1-478A-AFE3-BA7C224968D1}">
      <dsp:nvSpPr>
        <dsp:cNvPr id="0" name=""/>
        <dsp:cNvSpPr/>
      </dsp:nvSpPr>
      <dsp:spPr>
        <a:xfrm>
          <a:off x="3958" y="1969796"/>
          <a:ext cx="3736128" cy="934032"/>
        </a:xfrm>
        <a:prstGeom prst="roundRect">
          <a:avLst>
            <a:gd name="adj" fmla="val 10000"/>
          </a:avLst>
        </a:prstGeom>
        <a:solidFill>
          <a:srgbClr val="00B0F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ru-RU" sz="2300" kern="1200" dirty="0" err="1" smtClean="0">
              <a:latin typeface="Arial" pitchFamily="34" charset="0"/>
            </a:rPr>
            <a:t>yomg’irlatib</a:t>
          </a:r>
          <a:r>
            <a:rPr lang="ru-RU" sz="2300" kern="1200" dirty="0" smtClean="0">
              <a:latin typeface="Arial" pitchFamily="34" charset="0"/>
            </a:rPr>
            <a:t> </a:t>
          </a:r>
          <a:r>
            <a:rPr lang="ru-RU" sz="2300" kern="1200" dirty="0" err="1" smtClean="0">
              <a:latin typeface="Arial" pitchFamily="34" charset="0"/>
            </a:rPr>
            <a:t>sug’orish</a:t>
          </a:r>
          <a:r>
            <a:rPr lang="ru-RU" sz="2300" kern="1200" dirty="0" smtClean="0">
              <a:latin typeface="Arial" pitchFamily="34" charset="0"/>
            </a:rPr>
            <a:t>;</a:t>
          </a:r>
          <a:endParaRPr lang="ru-RU" sz="2300" kern="1200" dirty="0"/>
        </a:p>
      </dsp:txBody>
      <dsp:txXfrm>
        <a:off x="31315" y="1997153"/>
        <a:ext cx="3681414" cy="879318"/>
      </dsp:txXfrm>
    </dsp:sp>
    <dsp:sp modelId="{5E5DA894-720C-42DB-83B9-0BB87BBBF446}">
      <dsp:nvSpPr>
        <dsp:cNvPr id="0" name=""/>
        <dsp:cNvSpPr/>
      </dsp:nvSpPr>
      <dsp:spPr>
        <a:xfrm rot="5400000">
          <a:off x="1790294" y="2985556"/>
          <a:ext cx="163455" cy="163455"/>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7CA4A7A-956C-4726-B796-E243B612E94B}">
      <dsp:nvSpPr>
        <dsp:cNvPr id="0" name=""/>
        <dsp:cNvSpPr/>
      </dsp:nvSpPr>
      <dsp:spPr>
        <a:xfrm>
          <a:off x="3958" y="3230739"/>
          <a:ext cx="3736128" cy="934032"/>
        </a:xfrm>
        <a:prstGeom prst="roundRect">
          <a:avLst>
            <a:gd name="adj" fmla="val 10000"/>
          </a:avLst>
        </a:prstGeom>
        <a:solidFill>
          <a:srgbClr val="FFFF0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ru-RU" sz="2300" kern="1200" dirty="0" err="1" smtClean="0">
              <a:latin typeface="Arial" pitchFamily="34" charset="0"/>
            </a:rPr>
            <a:t>tuproq</a:t>
          </a:r>
          <a:r>
            <a:rPr lang="ru-RU" sz="2300" kern="1200" dirty="0" smtClean="0">
              <a:latin typeface="Arial" pitchFamily="34" charset="0"/>
            </a:rPr>
            <a:t> </a:t>
          </a:r>
          <a:r>
            <a:rPr lang="ru-RU" sz="2300" kern="1200" dirty="0" err="1" smtClean="0">
              <a:latin typeface="Arial" pitchFamily="34" charset="0"/>
            </a:rPr>
            <a:t>ichidan</a:t>
          </a:r>
          <a:r>
            <a:rPr lang="ru-RU" sz="2300" kern="1200" dirty="0" smtClean="0">
              <a:latin typeface="Arial" pitchFamily="34" charset="0"/>
            </a:rPr>
            <a:t> </a:t>
          </a:r>
          <a:r>
            <a:rPr lang="ru-RU" sz="2300" kern="1200" dirty="0" err="1" smtClean="0">
              <a:latin typeface="Arial" pitchFamily="34" charset="0"/>
            </a:rPr>
            <a:t>sug’orish</a:t>
          </a:r>
          <a:r>
            <a:rPr lang="ru-RU" sz="2300" kern="1200" dirty="0" smtClean="0">
              <a:latin typeface="Arial" pitchFamily="34" charset="0"/>
            </a:rPr>
            <a:t>;</a:t>
          </a:r>
          <a:endParaRPr lang="ru-RU" sz="2300" kern="1200" dirty="0"/>
        </a:p>
      </dsp:txBody>
      <dsp:txXfrm>
        <a:off x="31315" y="3258096"/>
        <a:ext cx="3681414" cy="879318"/>
      </dsp:txXfrm>
    </dsp:sp>
    <dsp:sp modelId="{D9B380C6-2CCD-4A92-97E4-D6064463D2CD}">
      <dsp:nvSpPr>
        <dsp:cNvPr id="0" name=""/>
        <dsp:cNvSpPr/>
      </dsp:nvSpPr>
      <dsp:spPr>
        <a:xfrm>
          <a:off x="4263144" y="708853"/>
          <a:ext cx="3736128" cy="9340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r>
            <a:rPr lang="ru-RU" sz="3000" kern="1200" dirty="0" err="1" smtClean="0">
              <a:latin typeface="Arial" pitchFamily="34" charset="0"/>
            </a:rPr>
            <a:t>tomchilatib</a:t>
          </a:r>
          <a:r>
            <a:rPr lang="ru-RU" sz="3000" kern="1200" dirty="0" smtClean="0">
              <a:latin typeface="Arial" pitchFamily="34" charset="0"/>
            </a:rPr>
            <a:t> </a:t>
          </a:r>
          <a:r>
            <a:rPr lang="ru-RU" sz="3000" kern="1200" dirty="0" err="1" smtClean="0">
              <a:latin typeface="Arial" pitchFamily="34" charset="0"/>
            </a:rPr>
            <a:t>sug’orish</a:t>
          </a:r>
          <a:r>
            <a:rPr lang="ru-RU" sz="3000" kern="1200" dirty="0" smtClean="0">
              <a:latin typeface="Arial" pitchFamily="34" charset="0"/>
            </a:rPr>
            <a:t>;</a:t>
          </a:r>
          <a:endParaRPr lang="ru-RU" sz="3000" kern="1200" dirty="0"/>
        </a:p>
      </dsp:txBody>
      <dsp:txXfrm>
        <a:off x="4290501" y="736210"/>
        <a:ext cx="3681414" cy="879318"/>
      </dsp:txXfrm>
    </dsp:sp>
    <dsp:sp modelId="{88AA6384-04D2-40AB-B235-FE3FB5921CB3}">
      <dsp:nvSpPr>
        <dsp:cNvPr id="0" name=""/>
        <dsp:cNvSpPr/>
      </dsp:nvSpPr>
      <dsp:spPr>
        <a:xfrm rot="5389598">
          <a:off x="6039655" y="1748222"/>
          <a:ext cx="187066" cy="163455"/>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E9B9C84-71C1-4E07-BFFA-E45C83128C1D}">
      <dsp:nvSpPr>
        <dsp:cNvPr id="0" name=""/>
        <dsp:cNvSpPr/>
      </dsp:nvSpPr>
      <dsp:spPr>
        <a:xfrm>
          <a:off x="4267103" y="2017015"/>
          <a:ext cx="3736128" cy="934032"/>
        </a:xfrm>
        <a:prstGeom prst="roundRect">
          <a:avLst>
            <a:gd name="adj" fmla="val 10000"/>
          </a:avLst>
        </a:prstGeom>
        <a:solidFill>
          <a:srgbClr val="00B0F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en-US" sz="2300" kern="1200" dirty="0" err="1" smtClean="0">
              <a:latin typeface="Arial" pitchFamily="34" charset="0"/>
            </a:rPr>
            <a:t>sizot</a:t>
          </a:r>
          <a:r>
            <a:rPr lang="en-US" sz="2300" kern="1200" dirty="0" smtClean="0">
              <a:latin typeface="Arial" pitchFamily="34" charset="0"/>
            </a:rPr>
            <a:t> </a:t>
          </a:r>
          <a:r>
            <a:rPr lang="en-US" sz="2300" kern="1200" dirty="0" err="1" smtClean="0">
              <a:latin typeface="Arial" pitchFamily="34" charset="0"/>
            </a:rPr>
            <a:t>suvlari</a:t>
          </a:r>
          <a:r>
            <a:rPr lang="en-US" sz="2300" kern="1200" dirty="0" smtClean="0">
              <a:latin typeface="Arial" pitchFamily="34" charset="0"/>
            </a:rPr>
            <a:t> </a:t>
          </a:r>
          <a:r>
            <a:rPr lang="en-US" sz="2300" kern="1200" dirty="0" err="1" smtClean="0">
              <a:latin typeface="Arial" pitchFamily="34" charset="0"/>
            </a:rPr>
            <a:t>sathini</a:t>
          </a:r>
          <a:r>
            <a:rPr lang="en-US" sz="2300" kern="1200" dirty="0" smtClean="0">
              <a:latin typeface="Arial" pitchFamily="34" charset="0"/>
            </a:rPr>
            <a:t> </a:t>
          </a:r>
          <a:r>
            <a:rPr lang="en-US" sz="2300" kern="1200" dirty="0" err="1" smtClean="0">
              <a:latin typeface="Arial" pitchFamily="34" charset="0"/>
            </a:rPr>
            <a:t>ko’tarib</a:t>
          </a:r>
          <a:r>
            <a:rPr lang="en-US" sz="2300" kern="1200" dirty="0" smtClean="0">
              <a:latin typeface="Arial" pitchFamily="34" charset="0"/>
            </a:rPr>
            <a:t> (</a:t>
          </a:r>
          <a:r>
            <a:rPr lang="en-US" sz="2300" kern="1200" dirty="0" err="1" smtClean="0">
              <a:latin typeface="Arial" pitchFamily="34" charset="0"/>
            </a:rPr>
            <a:t>subirrigasiya</a:t>
          </a:r>
          <a:r>
            <a:rPr lang="en-US" sz="2300" kern="1200" dirty="0" smtClean="0">
              <a:latin typeface="Arial" pitchFamily="34" charset="0"/>
            </a:rPr>
            <a:t>) </a:t>
          </a:r>
          <a:r>
            <a:rPr lang="en-US" sz="2300" kern="1200" dirty="0" err="1" smtClean="0">
              <a:latin typeface="Arial" pitchFamily="34" charset="0"/>
            </a:rPr>
            <a:t>sug’orish</a:t>
          </a:r>
          <a:r>
            <a:rPr lang="en-US" sz="2300" kern="1200" dirty="0" smtClean="0">
              <a:latin typeface="Arial" pitchFamily="34" charset="0"/>
            </a:rPr>
            <a:t>;</a:t>
          </a:r>
          <a:endParaRPr lang="ru-RU" sz="2300" kern="1200" dirty="0"/>
        </a:p>
      </dsp:txBody>
      <dsp:txXfrm>
        <a:off x="4294460" y="2044372"/>
        <a:ext cx="3681414" cy="879318"/>
      </dsp:txXfrm>
    </dsp:sp>
    <dsp:sp modelId="{F1A91DCC-FC3A-43C4-845D-C56D6EF70442}">
      <dsp:nvSpPr>
        <dsp:cNvPr id="0" name=""/>
        <dsp:cNvSpPr/>
      </dsp:nvSpPr>
      <dsp:spPr>
        <a:xfrm rot="5411212">
          <a:off x="6075069" y="3009165"/>
          <a:ext cx="116238" cy="163455"/>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F077281-2B12-4CBB-9D99-0A089C4EC286}">
      <dsp:nvSpPr>
        <dsp:cNvPr id="0" name=""/>
        <dsp:cNvSpPr/>
      </dsp:nvSpPr>
      <dsp:spPr>
        <a:xfrm>
          <a:off x="4263144" y="3230739"/>
          <a:ext cx="3736128" cy="934032"/>
        </a:xfrm>
        <a:prstGeom prst="roundRect">
          <a:avLst>
            <a:gd name="adj" fmla="val 10000"/>
          </a:avLst>
        </a:prstGeom>
        <a:solidFill>
          <a:srgbClr val="FFFF0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en-US" sz="2300" kern="1200" dirty="0" err="1" smtClean="0">
              <a:latin typeface="Arial" pitchFamily="34" charset="0"/>
            </a:rPr>
            <a:t>tuman</a:t>
          </a:r>
          <a:r>
            <a:rPr lang="en-US" sz="2300" kern="1200" dirty="0" smtClean="0">
              <a:latin typeface="Arial" pitchFamily="34" charset="0"/>
            </a:rPr>
            <a:t> </a:t>
          </a:r>
          <a:r>
            <a:rPr lang="en-US" sz="2300" kern="1200" dirty="0" err="1" smtClean="0">
              <a:latin typeface="Arial" pitchFamily="34" charset="0"/>
            </a:rPr>
            <a:t>hosil</a:t>
          </a:r>
          <a:r>
            <a:rPr lang="en-US" sz="2300" kern="1200" dirty="0" smtClean="0">
              <a:latin typeface="Arial" pitchFamily="34" charset="0"/>
            </a:rPr>
            <a:t> </a:t>
          </a:r>
          <a:r>
            <a:rPr lang="en-US" sz="2300" kern="1200" dirty="0" err="1" smtClean="0">
              <a:latin typeface="Arial" pitchFamily="34" charset="0"/>
            </a:rPr>
            <a:t>qilib</a:t>
          </a:r>
          <a:r>
            <a:rPr lang="en-US" sz="2300" kern="1200" dirty="0" smtClean="0">
              <a:latin typeface="Arial" pitchFamily="34" charset="0"/>
            </a:rPr>
            <a:t> </a:t>
          </a:r>
          <a:r>
            <a:rPr lang="en-US" sz="2300" kern="1200" dirty="0" err="1" smtClean="0">
              <a:latin typeface="Arial" pitchFamily="34" charset="0"/>
            </a:rPr>
            <a:t>sug’orish</a:t>
          </a:r>
          <a:r>
            <a:rPr lang="en-US" sz="2300" kern="1200" dirty="0" smtClean="0">
              <a:latin typeface="Arial" pitchFamily="34" charset="0"/>
            </a:rPr>
            <a:t> (</a:t>
          </a:r>
          <a:r>
            <a:rPr lang="en-US" sz="2300" kern="1200" dirty="0" err="1" smtClean="0">
              <a:latin typeface="Arial" pitchFamily="34" charset="0"/>
            </a:rPr>
            <a:t>dispers</a:t>
          </a:r>
          <a:r>
            <a:rPr lang="en-US" sz="2300" kern="1200" dirty="0" smtClean="0">
              <a:latin typeface="Arial" pitchFamily="34" charset="0"/>
            </a:rPr>
            <a:t> </a:t>
          </a:r>
          <a:r>
            <a:rPr lang="en-US" sz="2300" kern="1200" dirty="0" err="1" smtClean="0">
              <a:latin typeface="Arial" pitchFamily="34" charset="0"/>
            </a:rPr>
            <a:t>sug’orish</a:t>
          </a:r>
          <a:r>
            <a:rPr lang="en-US" sz="2300" kern="1200" dirty="0" smtClean="0">
              <a:latin typeface="Arial" pitchFamily="34" charset="0"/>
            </a:rPr>
            <a:t> </a:t>
          </a:r>
          <a:r>
            <a:rPr lang="en-US" sz="2300" kern="1200" dirty="0" err="1" smtClean="0">
              <a:latin typeface="Arial" pitchFamily="34" charset="0"/>
            </a:rPr>
            <a:t>usuli</a:t>
          </a:r>
          <a:r>
            <a:rPr lang="en-US" sz="2300" kern="1200" dirty="0" smtClean="0">
              <a:latin typeface="Arial" pitchFamily="34" charset="0"/>
            </a:rPr>
            <a:t>).</a:t>
          </a:r>
          <a:endParaRPr lang="ru-RU" sz="2300" kern="1200" dirty="0"/>
        </a:p>
      </dsp:txBody>
      <dsp:txXfrm>
        <a:off x="4290501" y="3258096"/>
        <a:ext cx="3681414" cy="87931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4F34EA-8959-4A2C-9018-1AF064D269E8}">
      <dsp:nvSpPr>
        <dsp:cNvPr id="0" name=""/>
        <dsp:cNvSpPr/>
      </dsp:nvSpPr>
      <dsp:spPr>
        <a:xfrm>
          <a:off x="0" y="0"/>
          <a:ext cx="8229599" cy="1055340"/>
        </a:xfrm>
        <a:prstGeom prst="roundRect">
          <a:avLst/>
        </a:prstGeom>
        <a:gradFill rotWithShape="0">
          <a:gsLst>
            <a:gs pos="0">
              <a:schemeClr val="accent2">
                <a:hueOff val="0"/>
                <a:satOff val="0"/>
                <a:lumOff val="0"/>
                <a:alphaOff val="0"/>
                <a:tint val="35000"/>
                <a:satMod val="260000"/>
              </a:schemeClr>
            </a:gs>
            <a:gs pos="30000">
              <a:schemeClr val="accent2">
                <a:hueOff val="0"/>
                <a:satOff val="0"/>
                <a:lumOff val="0"/>
                <a:alphaOff val="0"/>
                <a:tint val="38000"/>
                <a:satMod val="260000"/>
              </a:schemeClr>
            </a:gs>
            <a:gs pos="75000">
              <a:schemeClr val="accent2">
                <a:hueOff val="0"/>
                <a:satOff val="0"/>
                <a:lumOff val="0"/>
                <a:alphaOff val="0"/>
                <a:tint val="55000"/>
                <a:satMod val="255000"/>
              </a:schemeClr>
            </a:gs>
            <a:gs pos="100000">
              <a:schemeClr val="accent2">
                <a:hueOff val="0"/>
                <a:satOff val="0"/>
                <a:lumOff val="0"/>
                <a:alphaOff val="0"/>
                <a:tint val="70000"/>
                <a:satMod val="255000"/>
              </a:schemeClr>
            </a:gs>
          </a:gsLst>
          <a:path path="circle">
            <a:fillToRect l="5000" t="100000" r="120000" b="10000"/>
          </a:path>
        </a:gradFill>
        <a:ln>
          <a:noFill/>
        </a:ln>
        <a:effectLst>
          <a:outerShdw blurRad="50800" dist="250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7640" tIns="167640" rIns="167640" bIns="167640" numCol="1" spcCol="1270" anchor="ctr" anchorCtr="0">
          <a:noAutofit/>
        </a:bodyPr>
        <a:lstStyle/>
        <a:p>
          <a:pPr lvl="0" algn="l" defTabSz="1955800" rtl="0">
            <a:lnSpc>
              <a:spcPct val="90000"/>
            </a:lnSpc>
            <a:spcBef>
              <a:spcPct val="0"/>
            </a:spcBef>
            <a:spcAft>
              <a:spcPct val="35000"/>
            </a:spcAft>
          </a:pPr>
          <a:r>
            <a:rPr lang="en-US" sz="4400" b="1" u="sng" kern="1200" dirty="0" err="1" smtClean="0">
              <a:solidFill>
                <a:schemeClr val="tx1"/>
              </a:solidFill>
              <a:latin typeface="Times New Roman" pitchFamily="18" charset="0"/>
              <a:cs typeface="Times New Roman" pitchFamily="18" charset="0"/>
            </a:rPr>
            <a:t>Yer</a:t>
          </a:r>
          <a:r>
            <a:rPr lang="en-US" sz="4400" b="1" u="sng" kern="1200" dirty="0" smtClean="0">
              <a:solidFill>
                <a:schemeClr val="tx1"/>
              </a:solidFill>
              <a:latin typeface="Times New Roman" pitchFamily="18" charset="0"/>
              <a:cs typeface="Times New Roman" pitchFamily="18" charset="0"/>
            </a:rPr>
            <a:t> </a:t>
          </a:r>
          <a:r>
            <a:rPr lang="en-US" sz="4400" b="1" u="sng" kern="1200" dirty="0" err="1" smtClean="0">
              <a:solidFill>
                <a:schemeClr val="tx1"/>
              </a:solidFill>
              <a:latin typeface="Times New Roman" pitchFamily="18" charset="0"/>
              <a:cs typeface="Times New Roman" pitchFamily="18" charset="0"/>
            </a:rPr>
            <a:t>ustidan</a:t>
          </a:r>
          <a:r>
            <a:rPr lang="en-US" sz="4400" b="1" u="sng" kern="1200" dirty="0" smtClean="0">
              <a:solidFill>
                <a:schemeClr val="tx1"/>
              </a:solidFill>
              <a:latin typeface="Times New Roman" pitchFamily="18" charset="0"/>
              <a:cs typeface="Times New Roman" pitchFamily="18" charset="0"/>
            </a:rPr>
            <a:t> </a:t>
          </a:r>
          <a:r>
            <a:rPr lang="en-US" sz="4400" b="1" u="sng" kern="1200" dirty="0" err="1" smtClean="0">
              <a:solidFill>
                <a:schemeClr val="tx1"/>
              </a:solidFill>
              <a:latin typeface="Times New Roman" pitchFamily="18" charset="0"/>
              <a:cs typeface="Times New Roman" pitchFamily="18" charset="0"/>
            </a:rPr>
            <a:t>sug’orish</a:t>
          </a:r>
          <a:r>
            <a:rPr lang="en-US" sz="4400" b="1" u="sng" kern="1200" dirty="0" smtClean="0">
              <a:solidFill>
                <a:schemeClr val="tx1"/>
              </a:solidFill>
              <a:latin typeface="Times New Roman" pitchFamily="18" charset="0"/>
              <a:cs typeface="Times New Roman" pitchFamily="18" charset="0"/>
            </a:rPr>
            <a:t> </a:t>
          </a:r>
          <a:r>
            <a:rPr lang="en-US" sz="4400" b="1" u="sng" kern="1200" dirty="0" err="1" smtClean="0">
              <a:solidFill>
                <a:schemeClr val="tx1"/>
              </a:solidFill>
              <a:latin typeface="Times New Roman" pitchFamily="18" charset="0"/>
              <a:cs typeface="Times New Roman" pitchFamily="18" charset="0"/>
            </a:rPr>
            <a:t>usul</a:t>
          </a:r>
          <a:r>
            <a:rPr lang="en-US" sz="4400" b="1" u="sng" kern="1200" dirty="0" err="1" smtClean="0">
              <a:solidFill>
                <a:schemeClr val="tx1"/>
              </a:solidFill>
            </a:rPr>
            <a:t>i</a:t>
          </a:r>
          <a:r>
            <a:rPr lang="ru-RU" sz="4400" kern="1200" dirty="0" smtClean="0"/>
            <a:t> </a:t>
          </a:r>
          <a:endParaRPr lang="ru-RU" sz="4400" kern="1200" dirty="0"/>
        </a:p>
      </dsp:txBody>
      <dsp:txXfrm>
        <a:off x="51517" y="51517"/>
        <a:ext cx="8126565" cy="95230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1AA4D6-3B03-4B6C-82A4-8C5EFA69D8A8}">
      <dsp:nvSpPr>
        <dsp:cNvPr id="0" name=""/>
        <dsp:cNvSpPr/>
      </dsp:nvSpPr>
      <dsp:spPr>
        <a:xfrm>
          <a:off x="-34250" y="0"/>
          <a:ext cx="7185020" cy="5328591"/>
        </a:xfrm>
        <a:prstGeom prst="triangle">
          <a:avLst/>
        </a:prstGeom>
        <a:solidFill>
          <a:srgbClr val="92D050"/>
        </a:solidFill>
        <a:ln>
          <a:noFill/>
        </a:ln>
        <a:effectLst>
          <a:outerShdw blurRad="50800" dist="20000" dir="5400000" rotWithShape="0">
            <a:srgbClr val="000000">
              <a:alpha val="42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900E5044-40F0-4A89-81C2-EC86B39DC981}">
      <dsp:nvSpPr>
        <dsp:cNvPr id="0" name=""/>
        <dsp:cNvSpPr/>
      </dsp:nvSpPr>
      <dsp:spPr>
        <a:xfrm>
          <a:off x="2316252" y="533111"/>
          <a:ext cx="5947598" cy="4057864"/>
        </a:xfrm>
        <a:prstGeom prst="roundRect">
          <a:avLst/>
        </a:prstGeom>
        <a:solidFill>
          <a:srgbClr val="FF0000">
            <a:alpha val="90000"/>
          </a:srgb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n-US" sz="2500" kern="1200" dirty="0" err="1" smtClean="0"/>
            <a:t>suv</a:t>
          </a:r>
          <a:r>
            <a:rPr lang="en-US" sz="2500" kern="1200" dirty="0" smtClean="0"/>
            <a:t> </a:t>
          </a:r>
          <a:r>
            <a:rPr lang="en-US" sz="2500" kern="1200" dirty="0" err="1" smtClean="0"/>
            <a:t>tuproq</a:t>
          </a:r>
          <a:r>
            <a:rPr lang="en-US" sz="2500" kern="1200" dirty="0" smtClean="0"/>
            <a:t> </a:t>
          </a:r>
          <a:r>
            <a:rPr lang="en-US" sz="2500" kern="1200" dirty="0" err="1" smtClean="0"/>
            <a:t>ustidan</a:t>
          </a:r>
          <a:r>
            <a:rPr lang="en-US" sz="2500" kern="1200" dirty="0" smtClean="0"/>
            <a:t> </a:t>
          </a:r>
          <a:r>
            <a:rPr lang="en-US" sz="2500" kern="1200" dirty="0" err="1" smtClean="0"/>
            <a:t>taqsimlanadi</a:t>
          </a:r>
          <a:r>
            <a:rPr lang="en-US" sz="2500" kern="1200" dirty="0" smtClean="0"/>
            <a:t> </a:t>
          </a:r>
          <a:r>
            <a:rPr lang="en-US" sz="2500" kern="1200" dirty="0" err="1" smtClean="0"/>
            <a:t>hamda</a:t>
          </a:r>
          <a:r>
            <a:rPr lang="en-US" sz="2500" kern="1200" dirty="0" smtClean="0"/>
            <a:t> </a:t>
          </a:r>
          <a:r>
            <a:rPr lang="en-US" sz="2500" kern="1200" dirty="0" err="1" smtClean="0"/>
            <a:t>shu</a:t>
          </a:r>
          <a:r>
            <a:rPr lang="en-US" sz="2500" kern="1200" dirty="0" smtClean="0"/>
            <a:t> </a:t>
          </a:r>
          <a:r>
            <a:rPr lang="en-US" sz="2500" kern="1200" dirty="0" err="1" smtClean="0"/>
            <a:t>orqali</a:t>
          </a:r>
          <a:r>
            <a:rPr lang="en-US" sz="2500" kern="1200" dirty="0" smtClean="0"/>
            <a:t> </a:t>
          </a:r>
          <a:r>
            <a:rPr lang="en-US" sz="2500" kern="1200" dirty="0" err="1" smtClean="0"/>
            <a:t>namlanadi</a:t>
          </a:r>
          <a:r>
            <a:rPr lang="en-US" sz="2500" kern="1200" dirty="0" smtClean="0"/>
            <a:t>. Bu </a:t>
          </a:r>
          <a:r>
            <a:rPr lang="en-US" sz="2500" kern="1200" dirty="0" err="1" smtClean="0"/>
            <a:t>usul</a:t>
          </a:r>
          <a:r>
            <a:rPr lang="en-US" sz="2500" kern="1200" dirty="0" smtClean="0"/>
            <a:t> </a:t>
          </a:r>
          <a:r>
            <a:rPr lang="en-US" sz="2500" kern="1200" dirty="0" err="1" smtClean="0"/>
            <a:t>O’zbekistonda</a:t>
          </a:r>
          <a:r>
            <a:rPr lang="en-US" sz="2500" kern="1200" dirty="0" smtClean="0"/>
            <a:t> </a:t>
          </a:r>
          <a:r>
            <a:rPr lang="en-US" sz="2500" kern="1200" dirty="0" err="1" smtClean="0"/>
            <a:t>ko’proq</a:t>
          </a:r>
          <a:r>
            <a:rPr lang="en-US" sz="2500" kern="1200" dirty="0" smtClean="0"/>
            <a:t> </a:t>
          </a:r>
          <a:r>
            <a:rPr lang="en-US" sz="2500" kern="1200" dirty="0" err="1" smtClean="0"/>
            <a:t>qo’llaniladi</a:t>
          </a:r>
          <a:r>
            <a:rPr lang="en-US" sz="2500" kern="1200" dirty="0" smtClean="0"/>
            <a:t>. </a:t>
          </a:r>
          <a:r>
            <a:rPr lang="en-US" sz="2500" kern="1200" dirty="0" err="1" smtClean="0"/>
            <a:t>Chunki</a:t>
          </a:r>
          <a:r>
            <a:rPr lang="en-US" sz="2500" kern="1200" dirty="0" smtClean="0"/>
            <a:t> u </a:t>
          </a:r>
          <a:r>
            <a:rPr lang="en-US" sz="2500" kern="1200" dirty="0" err="1" smtClean="0"/>
            <a:t>qulay</a:t>
          </a:r>
          <a:r>
            <a:rPr lang="en-US" sz="2500" kern="1200" dirty="0" smtClean="0"/>
            <a:t> </a:t>
          </a:r>
          <a:r>
            <a:rPr lang="en-US" sz="2500" kern="1200" dirty="0" err="1" smtClean="0"/>
            <a:t>va</a:t>
          </a:r>
          <a:r>
            <a:rPr lang="en-US" sz="2500" kern="1200" dirty="0" smtClean="0"/>
            <a:t> </a:t>
          </a:r>
          <a:r>
            <a:rPr lang="en-US" sz="2500" kern="1200" dirty="0" err="1" smtClean="0"/>
            <a:t>oz</a:t>
          </a:r>
          <a:r>
            <a:rPr lang="en-US" sz="2500" kern="1200" dirty="0" smtClean="0"/>
            <a:t> </a:t>
          </a:r>
          <a:r>
            <a:rPr lang="en-US" sz="2500" kern="1200" dirty="0" err="1" smtClean="0"/>
            <a:t>mablag</a:t>
          </a:r>
          <a:r>
            <a:rPr lang="en-US" sz="2500" kern="1200" dirty="0" smtClean="0"/>
            <a:t>’ </a:t>
          </a:r>
          <a:r>
            <a:rPr lang="en-US" sz="2500" kern="1200" dirty="0" err="1" smtClean="0"/>
            <a:t>talab</a:t>
          </a:r>
          <a:r>
            <a:rPr lang="en-US" sz="2500" kern="1200" dirty="0" smtClean="0"/>
            <a:t> </a:t>
          </a:r>
          <a:r>
            <a:rPr lang="en-US" sz="2500" kern="1200" dirty="0" err="1" smtClean="0"/>
            <a:t>qiladi</a:t>
          </a:r>
          <a:r>
            <a:rPr lang="en-US" sz="2500" kern="1200" dirty="0" smtClean="0"/>
            <a:t>. </a:t>
          </a:r>
          <a:r>
            <a:rPr lang="en-US" sz="2500" kern="1200" dirty="0" err="1" smtClean="0"/>
            <a:t>Sug’orish</a:t>
          </a:r>
          <a:r>
            <a:rPr lang="en-US" sz="2500" kern="1200" dirty="0" smtClean="0"/>
            <a:t> </a:t>
          </a:r>
          <a:r>
            <a:rPr lang="en-US" sz="2500" kern="1200" dirty="0" err="1" smtClean="0"/>
            <a:t>oddiy</a:t>
          </a:r>
          <a:r>
            <a:rPr lang="en-US" sz="2500" kern="1200" dirty="0" smtClean="0"/>
            <a:t> </a:t>
          </a:r>
          <a:r>
            <a:rPr lang="en-US" sz="2500" kern="1200" dirty="0" err="1" smtClean="0"/>
            <a:t>bo’lib</a:t>
          </a:r>
          <a:r>
            <a:rPr lang="en-US" sz="2500" kern="1200" dirty="0" smtClean="0"/>
            <a:t>, </a:t>
          </a:r>
          <a:r>
            <a:rPr lang="en-US" sz="2500" kern="1200" dirty="0" err="1" smtClean="0"/>
            <a:t>tuproq</a:t>
          </a:r>
          <a:r>
            <a:rPr lang="en-US" sz="2500" kern="1200" dirty="0" smtClean="0"/>
            <a:t> </a:t>
          </a:r>
          <a:r>
            <a:rPr lang="en-US" sz="2500" kern="1200" dirty="0" err="1" smtClean="0"/>
            <a:t>strukturasi</a:t>
          </a:r>
          <a:r>
            <a:rPr lang="en-US" sz="2500" kern="1200" dirty="0" smtClean="0"/>
            <a:t> </a:t>
          </a:r>
          <a:r>
            <a:rPr lang="en-US" sz="2500" kern="1200" dirty="0" err="1" smtClean="0"/>
            <a:t>yaxshi</a:t>
          </a:r>
          <a:r>
            <a:rPr lang="en-US" sz="2500" kern="1200" dirty="0" smtClean="0"/>
            <a:t> </a:t>
          </a:r>
          <a:r>
            <a:rPr lang="en-US" sz="2500" kern="1200" dirty="0" err="1" smtClean="0"/>
            <a:t>saqlanadi</a:t>
          </a:r>
          <a:r>
            <a:rPr lang="en-US" sz="2500" kern="1200" dirty="0" smtClean="0"/>
            <a:t> </a:t>
          </a:r>
          <a:r>
            <a:rPr lang="en-US" sz="2500" kern="1200" dirty="0" err="1" smtClean="0"/>
            <a:t>va</a:t>
          </a:r>
          <a:r>
            <a:rPr lang="en-US" sz="2500" kern="1200" dirty="0" smtClean="0"/>
            <a:t> </a:t>
          </a:r>
          <a:r>
            <a:rPr lang="en-US" sz="2500" kern="1200" dirty="0" err="1" smtClean="0"/>
            <a:t>hosildor</a:t>
          </a:r>
          <a:r>
            <a:rPr lang="en-US" sz="2500" kern="1200" dirty="0" smtClean="0"/>
            <a:t> </a:t>
          </a:r>
          <a:r>
            <a:rPr lang="en-US" sz="2500" kern="1200" dirty="0" err="1" smtClean="0"/>
            <a:t>qatlamni</a:t>
          </a:r>
          <a:r>
            <a:rPr lang="en-US" sz="2500" kern="1200" dirty="0" smtClean="0"/>
            <a:t> </a:t>
          </a:r>
          <a:r>
            <a:rPr lang="en-US" sz="2500" kern="1200" dirty="0" err="1" smtClean="0"/>
            <a:t>kerakli</a:t>
          </a:r>
          <a:r>
            <a:rPr lang="en-US" sz="2500" kern="1200" dirty="0" smtClean="0"/>
            <a:t> </a:t>
          </a:r>
          <a:r>
            <a:rPr lang="en-US" sz="2500" kern="1200" dirty="0" err="1" smtClean="0"/>
            <a:t>chuqurlikda</a:t>
          </a:r>
          <a:r>
            <a:rPr lang="en-US" sz="2500" kern="1200" dirty="0" smtClean="0"/>
            <a:t> </a:t>
          </a:r>
          <a:r>
            <a:rPr lang="en-US" sz="2500" kern="1200" dirty="0" err="1" smtClean="0"/>
            <a:t>namlantiradi</a:t>
          </a:r>
          <a:r>
            <a:rPr lang="en-US" sz="2500" kern="1200" dirty="0" smtClean="0"/>
            <a:t>. </a:t>
          </a:r>
          <a:r>
            <a:rPr lang="en-US" sz="2500" kern="1200" dirty="0" err="1" smtClean="0"/>
            <a:t>Suv</a:t>
          </a:r>
          <a:r>
            <a:rPr lang="en-US" sz="2500" kern="1200" dirty="0" smtClean="0"/>
            <a:t> </a:t>
          </a:r>
          <a:r>
            <a:rPr lang="en-US" sz="2500" kern="1200" dirty="0" err="1" smtClean="0"/>
            <a:t>sifatiga</a:t>
          </a:r>
          <a:r>
            <a:rPr lang="en-US" sz="2500" kern="1200" dirty="0" smtClean="0"/>
            <a:t> </a:t>
          </a:r>
          <a:r>
            <a:rPr lang="en-US" sz="2500" kern="1200" dirty="0" err="1" smtClean="0"/>
            <a:t>talab</a:t>
          </a:r>
          <a:r>
            <a:rPr lang="en-US" sz="2500" kern="1200" dirty="0" smtClean="0"/>
            <a:t> </a:t>
          </a:r>
          <a:r>
            <a:rPr lang="en-US" sz="2500" kern="1200" dirty="0" err="1" smtClean="0"/>
            <a:t>kam</a:t>
          </a:r>
          <a:r>
            <a:rPr lang="en-US" sz="2500" kern="1200" dirty="0" smtClean="0"/>
            <a:t>, </a:t>
          </a:r>
          <a:r>
            <a:rPr lang="en-US" sz="2500" kern="1200" dirty="0" err="1" smtClean="0"/>
            <a:t>tuproq</a:t>
          </a:r>
          <a:r>
            <a:rPr lang="en-US" sz="2500" kern="1200" dirty="0" smtClean="0"/>
            <a:t> </a:t>
          </a:r>
          <a:r>
            <a:rPr lang="en-US" sz="2500" kern="1200" dirty="0" err="1" smtClean="0"/>
            <a:t>sho’rini</a:t>
          </a:r>
          <a:r>
            <a:rPr lang="en-US" sz="2500" kern="1200" dirty="0" smtClean="0"/>
            <a:t> </a:t>
          </a:r>
          <a:r>
            <a:rPr lang="en-US" sz="2500" kern="1200" dirty="0" err="1" smtClean="0"/>
            <a:t>yaxshi</a:t>
          </a:r>
          <a:r>
            <a:rPr lang="en-US" sz="2500" kern="1200" dirty="0" smtClean="0"/>
            <a:t> </a:t>
          </a:r>
          <a:r>
            <a:rPr lang="en-US" sz="2500" kern="1200" dirty="0" err="1" smtClean="0"/>
            <a:t>yuvadi</a:t>
          </a:r>
          <a:r>
            <a:rPr lang="en-US" sz="2500" kern="1200" dirty="0" smtClean="0"/>
            <a:t>.</a:t>
          </a:r>
          <a:endParaRPr lang="ru-RU" sz="2500" kern="1200" dirty="0"/>
        </a:p>
      </dsp:txBody>
      <dsp:txXfrm>
        <a:off x="2514341" y="731200"/>
        <a:ext cx="5551420" cy="366168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A7E206-9730-4D66-8009-6DE68F73E82B}">
      <dsp:nvSpPr>
        <dsp:cNvPr id="0" name=""/>
        <dsp:cNvSpPr/>
      </dsp:nvSpPr>
      <dsp:spPr>
        <a:xfrm rot="5400000">
          <a:off x="-1088753" y="2330961"/>
          <a:ext cx="4058786" cy="1935648"/>
        </a:xfrm>
        <a:prstGeom prst="chevron">
          <a:avLst/>
        </a:prstGeom>
        <a:gradFill rotWithShape="0">
          <a:gsLst>
            <a:gs pos="0">
              <a:schemeClr val="accent3">
                <a:hueOff val="0"/>
                <a:satOff val="0"/>
                <a:lumOff val="0"/>
                <a:alphaOff val="0"/>
                <a:shade val="63000"/>
                <a:satMod val="165000"/>
              </a:schemeClr>
            </a:gs>
            <a:gs pos="30000">
              <a:schemeClr val="accent3">
                <a:hueOff val="0"/>
                <a:satOff val="0"/>
                <a:lumOff val="0"/>
                <a:alphaOff val="0"/>
                <a:shade val="58000"/>
                <a:satMod val="165000"/>
              </a:schemeClr>
            </a:gs>
            <a:gs pos="75000">
              <a:schemeClr val="accent3">
                <a:hueOff val="0"/>
                <a:satOff val="0"/>
                <a:lumOff val="0"/>
                <a:alphaOff val="0"/>
                <a:shade val="30000"/>
                <a:satMod val="175000"/>
              </a:schemeClr>
            </a:gs>
            <a:gs pos="100000">
              <a:schemeClr val="accent3">
                <a:hueOff val="0"/>
                <a:satOff val="0"/>
                <a:lumOff val="0"/>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1275" tIns="41275" rIns="41275" bIns="41275" numCol="1" spcCol="1270" anchor="ctr" anchorCtr="0">
          <a:noAutofit/>
        </a:bodyPr>
        <a:lstStyle/>
        <a:p>
          <a:pPr lvl="0" algn="ctr" defTabSz="2889250" rtl="0">
            <a:lnSpc>
              <a:spcPct val="90000"/>
            </a:lnSpc>
            <a:spcBef>
              <a:spcPct val="0"/>
            </a:spcBef>
            <a:spcAft>
              <a:spcPct val="35000"/>
            </a:spcAft>
          </a:pPr>
          <a:endParaRPr lang="ru-RU" sz="6500" kern="1200" dirty="0"/>
        </a:p>
      </dsp:txBody>
      <dsp:txXfrm rot="-5400000">
        <a:off x="-27184" y="2237216"/>
        <a:ext cx="1935648" cy="2123138"/>
      </dsp:txXfrm>
    </dsp:sp>
    <dsp:sp modelId="{B0A8FCD9-92EB-4210-AF87-5F8B60A0E961}">
      <dsp:nvSpPr>
        <dsp:cNvPr id="0" name=""/>
        <dsp:cNvSpPr/>
      </dsp:nvSpPr>
      <dsp:spPr>
        <a:xfrm rot="5400000">
          <a:off x="2499155" y="-667162"/>
          <a:ext cx="5097834" cy="6432159"/>
        </a:xfrm>
        <a:prstGeom prst="round2SameRect">
          <a:avLst/>
        </a:prstGeom>
        <a:solidFill>
          <a:srgbClr val="92D050">
            <a:alpha val="90000"/>
          </a:srgbClr>
        </a:solidFill>
        <a:ln w="12700" cap="flat" cmpd="sng" algn="ctr">
          <a:solidFill>
            <a:schemeClr val="accent3">
              <a:hueOff val="0"/>
              <a:satOff val="0"/>
              <a:lumOff val="0"/>
              <a:alphaOff val="0"/>
            </a:schemeClr>
          </a:solidFill>
          <a:prstDash val="solid"/>
        </a:ln>
        <a:effectLst>
          <a:outerShdw blurRad="50800" dist="20000" dir="5400000" rotWithShape="0">
            <a:srgbClr val="000000">
              <a:alpha val="42000"/>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0" marR="0" lvl="1" indent="0" algn="just" defTabSz="914400" rtl="0" eaLnBrk="1" fontAlgn="auto" latinLnBrk="0" hangingPunct="1">
            <a:lnSpc>
              <a:spcPct val="100000"/>
            </a:lnSpc>
            <a:spcBef>
              <a:spcPct val="0"/>
            </a:spcBef>
            <a:spcAft>
              <a:spcPts val="0"/>
            </a:spcAft>
            <a:buClrTx/>
            <a:buSzTx/>
            <a:buFontTx/>
            <a:buChar char="••"/>
            <a:tabLst/>
            <a:defRPr/>
          </a:pPr>
          <a:r>
            <a:rPr lang="en-US" sz="2200" kern="1200" dirty="0" err="1" smtClean="0">
              <a:latin typeface="Times New Roman" pitchFamily="18" charset="0"/>
              <a:cs typeface="Times New Roman" pitchFamily="18" charset="0"/>
            </a:rPr>
            <a:t>suv</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maxsus</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mexanizmlar</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yordamida</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ekin</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maydoniga</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yomg’ir</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shaklida</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purkaladi</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va</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tuproqqa</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shimiladi</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Bunda</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faqat</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tuproq</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emas</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balki</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o’simliklarning</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ustki</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qismi</a:t>
          </a:r>
          <a:r>
            <a:rPr lang="en-US" sz="2200" kern="1200" dirty="0" smtClean="0">
              <a:latin typeface="Times New Roman" pitchFamily="18" charset="0"/>
              <a:cs typeface="Times New Roman" pitchFamily="18" charset="0"/>
            </a:rPr>
            <a:t> ham </a:t>
          </a:r>
          <a:r>
            <a:rPr lang="en-US" sz="2200" kern="1200" dirty="0" err="1" smtClean="0">
              <a:latin typeface="Times New Roman" pitchFamily="18" charset="0"/>
              <a:cs typeface="Times New Roman" pitchFamily="18" charset="0"/>
            </a:rPr>
            <a:t>namlanadi</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Egatlab</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sug’orishga</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nisbatan</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mehnat</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unumdorligi</a:t>
          </a:r>
          <a:r>
            <a:rPr lang="en-US" sz="2200" kern="1200" dirty="0" smtClean="0">
              <a:latin typeface="Times New Roman" pitchFamily="18" charset="0"/>
              <a:cs typeface="Times New Roman" pitchFamily="18" charset="0"/>
            </a:rPr>
            <a:t> 3-4 </a:t>
          </a:r>
          <a:r>
            <a:rPr lang="en-US" sz="2200" kern="1200" dirty="0" err="1" smtClean="0">
              <a:latin typeface="Times New Roman" pitchFamily="18" charset="0"/>
              <a:cs typeface="Times New Roman" pitchFamily="18" charset="0"/>
            </a:rPr>
            <a:t>barobarga</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oshadi</a:t>
          </a:r>
          <a:r>
            <a:rPr lang="en-US" sz="2200" kern="1200" dirty="0" smtClean="0">
              <a:latin typeface="Times New Roman" pitchFamily="18" charset="0"/>
              <a:cs typeface="Times New Roman" pitchFamily="18" charset="0"/>
            </a:rPr>
            <a:t>, 15-20 </a:t>
          </a:r>
          <a:r>
            <a:rPr lang="en-US" sz="2200" kern="1200" dirty="0" err="1" smtClean="0">
              <a:latin typeface="Times New Roman" pitchFamily="18" charset="0"/>
              <a:cs typeface="Times New Roman" pitchFamily="18" charset="0"/>
            </a:rPr>
            <a:t>foiz</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suv</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tejaladi</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Sug’orish</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me’yori</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o’rtacha</a:t>
          </a:r>
          <a:r>
            <a:rPr lang="en-US" sz="2200" kern="1200" dirty="0" smtClean="0">
              <a:latin typeface="Times New Roman" pitchFamily="18" charset="0"/>
              <a:cs typeface="Times New Roman" pitchFamily="18" charset="0"/>
            </a:rPr>
            <a:t> 700-800 m3/</a:t>
          </a:r>
          <a:r>
            <a:rPr lang="en-US" sz="2200" kern="1200" dirty="0" err="1" smtClean="0">
              <a:latin typeface="Times New Roman" pitchFamily="18" charset="0"/>
              <a:cs typeface="Times New Roman" pitchFamily="18" charset="0"/>
            </a:rPr>
            <a:t>gani</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tashkil</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qiladi</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va</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bitta</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agregat</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bir</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kunda</a:t>
          </a:r>
          <a:r>
            <a:rPr lang="en-US" sz="2200" kern="1200" dirty="0" smtClean="0">
              <a:latin typeface="Times New Roman" pitchFamily="18" charset="0"/>
              <a:cs typeface="Times New Roman" pitchFamily="18" charset="0"/>
            </a:rPr>
            <a:t> 10-13 </a:t>
          </a:r>
          <a:r>
            <a:rPr lang="en-US" sz="2200" kern="1200" dirty="0" err="1" smtClean="0">
              <a:latin typeface="Times New Roman" pitchFamily="18" charset="0"/>
              <a:cs typeface="Times New Roman" pitchFamily="18" charset="0"/>
            </a:rPr>
            <a:t>gektar</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ekin</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maydonini</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sug’ora</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oladi</a:t>
          </a:r>
          <a:r>
            <a:rPr lang="en-US" sz="2200" kern="1200" dirty="0" smtClean="0">
              <a:latin typeface="Times New Roman" pitchFamily="18" charset="0"/>
              <a:cs typeface="Times New Roman" pitchFamily="18" charset="0"/>
            </a:rPr>
            <a:t>. Bu </a:t>
          </a:r>
          <a:r>
            <a:rPr lang="en-US" sz="2200" kern="1200" dirty="0" err="1" smtClean="0">
              <a:latin typeface="Times New Roman" pitchFamily="18" charset="0"/>
              <a:cs typeface="Times New Roman" pitchFamily="18" charset="0"/>
            </a:rPr>
            <a:t>usul</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sug’orish</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ishlarini</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mexanizasiyalash</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va</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avtomatlashtirishdan</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tashqari</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tez-tez</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kam</a:t>
          </a:r>
          <a:r>
            <a:rPr lang="en-US" sz="2200" kern="1200" dirty="0" smtClean="0">
              <a:latin typeface="Times New Roman" pitchFamily="18" charset="0"/>
              <a:cs typeface="Times New Roman" pitchFamily="18" charset="0"/>
            </a:rPr>
            <a:t> – </a:t>
          </a:r>
          <a:r>
            <a:rPr lang="en-US" sz="2200" kern="1200" dirty="0" err="1" smtClean="0">
              <a:latin typeface="Times New Roman" pitchFamily="18" charset="0"/>
              <a:cs typeface="Times New Roman" pitchFamily="18" charset="0"/>
            </a:rPr>
            <a:t>hajmda</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sug’orish</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qiyin</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mikrorelyefni</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suv</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bilan</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ta’minlash</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hosildor</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qatlam</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chuqurligini</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kerakli</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miqdorda</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namlash</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imkonini</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beradi</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Afzalligi</a:t>
          </a:r>
          <a:r>
            <a:rPr lang="en-US" sz="2200" kern="1200" dirty="0" smtClean="0">
              <a:latin typeface="Times New Roman" pitchFamily="18" charset="0"/>
              <a:cs typeface="Times New Roman" pitchFamily="18" charset="0"/>
            </a:rPr>
            <a:t> – </a:t>
          </a:r>
          <a:r>
            <a:rPr lang="en-US" sz="2200" kern="1200" dirty="0" err="1" smtClean="0">
              <a:latin typeface="Times New Roman" pitchFamily="18" charset="0"/>
              <a:cs typeface="Times New Roman" pitchFamily="18" charset="0"/>
            </a:rPr>
            <a:t>yerdan</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va</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suvdan</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foydalanish</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koeffisiyenti</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yuqori</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bo’lib</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mikroiqlimni</a:t>
          </a:r>
          <a:r>
            <a:rPr lang="en-US" sz="2200" kern="1200" dirty="0" smtClean="0">
              <a:latin typeface="Times New Roman" pitchFamily="18" charset="0"/>
              <a:cs typeface="Times New Roman" pitchFamily="18" charset="0"/>
            </a:rPr>
            <a:t> </a:t>
          </a:r>
          <a:r>
            <a:rPr lang="en-US" sz="2200" kern="1200" dirty="0" err="1" smtClean="0">
              <a:latin typeface="Times New Roman" pitchFamily="18" charset="0"/>
              <a:cs typeface="Times New Roman" pitchFamily="18" charset="0"/>
            </a:rPr>
            <a:t>yaxshilaydi</a:t>
          </a:r>
          <a:r>
            <a:rPr lang="en-US" sz="2200" kern="1200" dirty="0" smtClean="0">
              <a:latin typeface="Times New Roman" pitchFamily="18" charset="0"/>
              <a:cs typeface="Times New Roman" pitchFamily="18" charset="0"/>
            </a:rPr>
            <a:t>. </a:t>
          </a:r>
          <a:endParaRPr lang="ru-RU" sz="2200" kern="1200" dirty="0">
            <a:latin typeface="Times New Roman" pitchFamily="18" charset="0"/>
            <a:cs typeface="Times New Roman" pitchFamily="18" charset="0"/>
          </a:endParaRPr>
        </a:p>
      </dsp:txBody>
      <dsp:txXfrm rot="-5400000">
        <a:off x="1831993" y="248856"/>
        <a:ext cx="6183303" cy="460012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B75BBC-8726-46C7-8B44-E33D64E6228B}">
      <dsp:nvSpPr>
        <dsp:cNvPr id="0" name=""/>
        <dsp:cNvSpPr/>
      </dsp:nvSpPr>
      <dsp:spPr>
        <a:xfrm>
          <a:off x="0" y="144015"/>
          <a:ext cx="8224226" cy="4729703"/>
        </a:xfrm>
        <a:prstGeom prst="chevron">
          <a:avLst/>
        </a:prstGeom>
        <a:gradFill rotWithShape="0">
          <a:gsLst>
            <a:gs pos="0">
              <a:schemeClr val="accent3">
                <a:hueOff val="0"/>
                <a:satOff val="0"/>
                <a:lumOff val="0"/>
                <a:alphaOff val="0"/>
                <a:shade val="63000"/>
                <a:satMod val="165000"/>
              </a:schemeClr>
            </a:gs>
            <a:gs pos="30000">
              <a:schemeClr val="accent3">
                <a:hueOff val="0"/>
                <a:satOff val="0"/>
                <a:lumOff val="0"/>
                <a:alphaOff val="0"/>
                <a:shade val="58000"/>
                <a:satMod val="165000"/>
              </a:schemeClr>
            </a:gs>
            <a:gs pos="75000">
              <a:schemeClr val="accent3">
                <a:hueOff val="0"/>
                <a:satOff val="0"/>
                <a:lumOff val="0"/>
                <a:alphaOff val="0"/>
                <a:shade val="30000"/>
                <a:satMod val="175000"/>
              </a:schemeClr>
            </a:gs>
            <a:gs pos="100000">
              <a:schemeClr val="accent3">
                <a:hueOff val="0"/>
                <a:satOff val="0"/>
                <a:lumOff val="0"/>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6670" tIns="13335" rIns="0" bIns="13335" numCol="1" spcCol="1270" anchor="ctr" anchorCtr="0">
          <a:noAutofit/>
        </a:bodyPr>
        <a:lstStyle/>
        <a:p>
          <a:pPr lvl="0" algn="ctr" defTabSz="933450" rtl="0">
            <a:lnSpc>
              <a:spcPct val="90000"/>
            </a:lnSpc>
            <a:spcBef>
              <a:spcPct val="0"/>
            </a:spcBef>
            <a:spcAft>
              <a:spcPct val="35000"/>
            </a:spcAft>
          </a:pPr>
          <a:r>
            <a:rPr lang="en-US" sz="2100" kern="1200" dirty="0" err="1" smtClean="0"/>
            <a:t>suv</a:t>
          </a:r>
          <a:r>
            <a:rPr lang="en-US" sz="2100" kern="1200" dirty="0" smtClean="0"/>
            <a:t> </a:t>
          </a:r>
          <a:r>
            <a:rPr lang="en-US" sz="2100" kern="1200" dirty="0" err="1" smtClean="0"/>
            <a:t>tuproq</a:t>
          </a:r>
          <a:r>
            <a:rPr lang="en-US" sz="2100" kern="1200" dirty="0" smtClean="0"/>
            <a:t> </a:t>
          </a:r>
          <a:r>
            <a:rPr lang="en-US" sz="2100" kern="1200" dirty="0" err="1" smtClean="0"/>
            <a:t>ustidan</a:t>
          </a:r>
          <a:r>
            <a:rPr lang="en-US" sz="2100" kern="1200" dirty="0" smtClean="0"/>
            <a:t> </a:t>
          </a:r>
          <a:r>
            <a:rPr lang="en-US" sz="2100" kern="1200" dirty="0" err="1" smtClean="0"/>
            <a:t>emas</a:t>
          </a:r>
          <a:r>
            <a:rPr lang="en-US" sz="2100" kern="1200" dirty="0" smtClean="0"/>
            <a:t>, </a:t>
          </a:r>
          <a:r>
            <a:rPr lang="en-US" sz="2100" kern="1200" dirty="0" err="1" smtClean="0"/>
            <a:t>balki</a:t>
          </a:r>
          <a:r>
            <a:rPr lang="en-US" sz="2100" kern="1200" dirty="0" smtClean="0"/>
            <a:t> </a:t>
          </a:r>
          <a:r>
            <a:rPr lang="en-US" sz="2100" kern="1200" dirty="0" err="1" smtClean="0"/>
            <a:t>ichidan</a:t>
          </a:r>
          <a:r>
            <a:rPr lang="en-US" sz="2100" kern="1200" dirty="0" smtClean="0"/>
            <a:t> </a:t>
          </a:r>
          <a:r>
            <a:rPr lang="en-US" sz="2100" kern="1200" dirty="0" err="1" smtClean="0"/>
            <a:t>o’rnatilgan</a:t>
          </a:r>
          <a:r>
            <a:rPr lang="en-US" sz="2100" kern="1200" dirty="0" smtClean="0"/>
            <a:t> </a:t>
          </a:r>
          <a:r>
            <a:rPr lang="en-US" sz="2100" kern="1200" dirty="0" err="1" smtClean="0"/>
            <a:t>quvurlar</a:t>
          </a:r>
          <a:r>
            <a:rPr lang="en-US" sz="2100" kern="1200" dirty="0" smtClean="0"/>
            <a:t> </a:t>
          </a:r>
          <a:r>
            <a:rPr lang="en-US" sz="2100" kern="1200" dirty="0" err="1" smtClean="0"/>
            <a:t>orqali</a:t>
          </a:r>
          <a:r>
            <a:rPr lang="en-US" sz="2100" kern="1200" dirty="0" smtClean="0"/>
            <a:t> </a:t>
          </a:r>
          <a:r>
            <a:rPr lang="en-US" sz="2100" kern="1200" dirty="0" err="1" smtClean="0"/>
            <a:t>tuproqning</a:t>
          </a:r>
          <a:r>
            <a:rPr lang="en-US" sz="2100" kern="1200" dirty="0" smtClean="0"/>
            <a:t> </a:t>
          </a:r>
          <a:r>
            <a:rPr lang="en-US" sz="2100" kern="1200" dirty="0" err="1" smtClean="0"/>
            <a:t>hosildor</a:t>
          </a:r>
          <a:r>
            <a:rPr lang="en-US" sz="2100" kern="1200" dirty="0" smtClean="0"/>
            <a:t> </a:t>
          </a:r>
          <a:r>
            <a:rPr lang="en-US" sz="2100" kern="1200" dirty="0" err="1" smtClean="0"/>
            <a:t>qatlamiga</a:t>
          </a:r>
          <a:r>
            <a:rPr lang="en-US" sz="2100" kern="1200" dirty="0" smtClean="0"/>
            <a:t> </a:t>
          </a:r>
          <a:r>
            <a:rPr lang="en-US" sz="2100" kern="1200" dirty="0" err="1" smtClean="0"/>
            <a:t>yetkazib</a:t>
          </a:r>
          <a:r>
            <a:rPr lang="en-US" sz="2100" kern="1200" dirty="0" smtClean="0"/>
            <a:t> </a:t>
          </a:r>
          <a:r>
            <a:rPr lang="en-US" sz="2100" kern="1200" dirty="0" err="1" smtClean="0"/>
            <a:t>beriladi</a:t>
          </a:r>
          <a:r>
            <a:rPr lang="en-US" sz="2100" kern="1200" dirty="0" smtClean="0"/>
            <a:t>. </a:t>
          </a:r>
          <a:r>
            <a:rPr lang="en-US" sz="2100" kern="1200" dirty="0" err="1" smtClean="0"/>
            <a:t>Hosildor</a:t>
          </a:r>
          <a:r>
            <a:rPr lang="en-US" sz="2100" kern="1200" dirty="0" smtClean="0"/>
            <a:t> </a:t>
          </a:r>
          <a:r>
            <a:rPr lang="en-US" sz="2100" kern="1200" dirty="0" err="1" smtClean="0"/>
            <a:t>qatlamning</a:t>
          </a:r>
          <a:r>
            <a:rPr lang="en-US" sz="2100" kern="1200" dirty="0" smtClean="0"/>
            <a:t> </a:t>
          </a:r>
          <a:r>
            <a:rPr lang="en-US" sz="2100" kern="1200" dirty="0" err="1" smtClean="0"/>
            <a:t>namlanishi</a:t>
          </a:r>
          <a:r>
            <a:rPr lang="en-US" sz="2100" kern="1200" dirty="0" smtClean="0"/>
            <a:t> </a:t>
          </a:r>
          <a:r>
            <a:rPr lang="en-US" sz="2100" kern="1200" dirty="0" err="1" smtClean="0"/>
            <a:t>asosan</a:t>
          </a:r>
          <a:r>
            <a:rPr lang="en-US" sz="2100" kern="1200" dirty="0" smtClean="0"/>
            <a:t> </a:t>
          </a:r>
          <a:r>
            <a:rPr lang="en-US" sz="2100" kern="1200" dirty="0" err="1" smtClean="0"/>
            <a:t>tuproqning</a:t>
          </a:r>
          <a:r>
            <a:rPr lang="en-US" sz="2100" kern="1200" dirty="0" smtClean="0"/>
            <a:t> </a:t>
          </a:r>
          <a:r>
            <a:rPr lang="en-US" sz="2100" kern="1200" dirty="0" err="1" smtClean="0"/>
            <a:t>so’rish</a:t>
          </a:r>
          <a:r>
            <a:rPr lang="en-US" sz="2100" kern="1200" dirty="0" smtClean="0"/>
            <a:t> </a:t>
          </a:r>
          <a:r>
            <a:rPr lang="en-US" sz="2100" kern="1200" dirty="0" err="1" smtClean="0"/>
            <a:t>kuchi</a:t>
          </a:r>
          <a:r>
            <a:rPr lang="en-US" sz="2100" kern="1200" dirty="0" smtClean="0"/>
            <a:t> </a:t>
          </a:r>
          <a:r>
            <a:rPr lang="en-US" sz="2100" kern="1200" dirty="0" err="1" smtClean="0"/>
            <a:t>hisobiga</a:t>
          </a:r>
          <a:r>
            <a:rPr lang="en-US" sz="2100" kern="1200" dirty="0" smtClean="0"/>
            <a:t> </a:t>
          </a:r>
          <a:r>
            <a:rPr lang="en-US" sz="2100" kern="1200" dirty="0" err="1" smtClean="0"/>
            <a:t>sodir</a:t>
          </a:r>
          <a:r>
            <a:rPr lang="en-US" sz="2100" kern="1200" dirty="0" smtClean="0"/>
            <a:t> </a:t>
          </a:r>
          <a:r>
            <a:rPr lang="en-US" sz="2100" kern="1200" dirty="0" err="1" smtClean="0"/>
            <a:t>bo’ladi</a:t>
          </a:r>
          <a:r>
            <a:rPr lang="en-US" sz="2100" kern="1200" dirty="0" smtClean="0"/>
            <a:t>. </a:t>
          </a:r>
          <a:r>
            <a:rPr lang="en-US" sz="2100" kern="1200" dirty="0" err="1" smtClean="0"/>
            <a:t>Tuproq</a:t>
          </a:r>
          <a:r>
            <a:rPr lang="en-US" sz="2100" kern="1200" dirty="0" smtClean="0"/>
            <a:t> </a:t>
          </a:r>
          <a:r>
            <a:rPr lang="en-US" sz="2100" kern="1200" dirty="0" err="1" smtClean="0"/>
            <a:t>kapillyarlar</a:t>
          </a:r>
          <a:r>
            <a:rPr lang="en-US" sz="2100" kern="1200" dirty="0" smtClean="0"/>
            <a:t> </a:t>
          </a:r>
          <a:r>
            <a:rPr lang="en-US" sz="2100" kern="1200" dirty="0" err="1" smtClean="0"/>
            <a:t>orqali</a:t>
          </a:r>
          <a:r>
            <a:rPr lang="en-US" sz="2100" kern="1200" dirty="0" smtClean="0"/>
            <a:t> </a:t>
          </a:r>
          <a:r>
            <a:rPr lang="en-US" sz="2100" kern="1200" dirty="0" err="1" smtClean="0"/>
            <a:t>namlanadi</a:t>
          </a:r>
          <a:r>
            <a:rPr lang="en-US" sz="2100" kern="1200" dirty="0" smtClean="0"/>
            <a:t>. Bu </a:t>
          </a:r>
          <a:r>
            <a:rPr lang="en-US" sz="2100" kern="1200" dirty="0" err="1" smtClean="0"/>
            <a:t>usulni</a:t>
          </a:r>
          <a:r>
            <a:rPr lang="en-US" sz="2100" kern="1200" dirty="0" smtClean="0"/>
            <a:t> </a:t>
          </a:r>
          <a:r>
            <a:rPr lang="en-US" sz="2100" kern="1200" dirty="0" err="1" smtClean="0"/>
            <a:t>sho’r</a:t>
          </a:r>
          <a:r>
            <a:rPr lang="en-US" sz="2100" kern="1200" dirty="0" smtClean="0"/>
            <a:t> </a:t>
          </a:r>
          <a:r>
            <a:rPr lang="en-US" sz="2100" kern="1200" dirty="0" err="1" smtClean="0"/>
            <a:t>bosgan</a:t>
          </a:r>
          <a:r>
            <a:rPr lang="en-US" sz="2100" kern="1200" dirty="0" smtClean="0"/>
            <a:t> </a:t>
          </a:r>
          <a:r>
            <a:rPr lang="en-US" sz="2100" kern="1200" dirty="0" err="1" smtClean="0"/>
            <a:t>tuproqlarda</a:t>
          </a:r>
          <a:r>
            <a:rPr lang="en-US" sz="2100" kern="1200" dirty="0" smtClean="0"/>
            <a:t> </a:t>
          </a:r>
          <a:r>
            <a:rPr lang="en-US" sz="2100" kern="1200" dirty="0" err="1" smtClean="0"/>
            <a:t>tadbiq</a:t>
          </a:r>
          <a:r>
            <a:rPr lang="en-US" sz="2100" kern="1200" dirty="0" smtClean="0"/>
            <a:t> </a:t>
          </a:r>
          <a:r>
            <a:rPr lang="en-US" sz="2100" kern="1200" dirty="0" err="1" smtClean="0"/>
            <a:t>qilib</a:t>
          </a:r>
          <a:r>
            <a:rPr lang="en-US" sz="2100" kern="1200" dirty="0" smtClean="0"/>
            <a:t> </a:t>
          </a:r>
          <a:r>
            <a:rPr lang="en-US" sz="2100" kern="1200" dirty="0" err="1" smtClean="0"/>
            <a:t>bo’lmaydi</a:t>
          </a:r>
          <a:r>
            <a:rPr lang="en-US" sz="2100" kern="1200" dirty="0" smtClean="0"/>
            <a:t>. </a:t>
          </a:r>
          <a:r>
            <a:rPr lang="en-US" sz="2100" kern="1200" dirty="0" err="1" smtClean="0"/>
            <a:t>Afzalligi</a:t>
          </a:r>
          <a:r>
            <a:rPr lang="en-US" sz="2100" kern="1200" dirty="0" smtClean="0"/>
            <a:t> – </a:t>
          </a:r>
          <a:r>
            <a:rPr lang="en-US" sz="2100" kern="1200" dirty="0" err="1" smtClean="0"/>
            <a:t>suv</a:t>
          </a:r>
          <a:r>
            <a:rPr lang="en-US" sz="2100" kern="1200" dirty="0" smtClean="0"/>
            <a:t> </a:t>
          </a:r>
          <a:r>
            <a:rPr lang="en-US" sz="2100" kern="1200" dirty="0" err="1" smtClean="0"/>
            <a:t>bug’lanib</a:t>
          </a:r>
          <a:r>
            <a:rPr lang="en-US" sz="2100" kern="1200" dirty="0" smtClean="0"/>
            <a:t> </a:t>
          </a:r>
          <a:r>
            <a:rPr lang="en-US" sz="2100" kern="1200" dirty="0" err="1" smtClean="0"/>
            <a:t>isrof</a:t>
          </a:r>
          <a:r>
            <a:rPr lang="en-US" sz="2100" kern="1200" dirty="0" smtClean="0"/>
            <a:t> </a:t>
          </a:r>
          <a:r>
            <a:rPr lang="en-US" sz="2100" kern="1200" dirty="0" err="1" smtClean="0"/>
            <a:t>bo’lmaydi</a:t>
          </a:r>
          <a:r>
            <a:rPr lang="en-US" sz="2100" kern="1200" dirty="0" smtClean="0"/>
            <a:t>.</a:t>
          </a:r>
          <a:endParaRPr lang="ru-RU" sz="2100" kern="1200" dirty="0"/>
        </a:p>
      </dsp:txBody>
      <dsp:txXfrm>
        <a:off x="2364852" y="144015"/>
        <a:ext cx="3494523" cy="472970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4F34EA-8959-4A2C-9018-1AF064D269E8}">
      <dsp:nvSpPr>
        <dsp:cNvPr id="0" name=""/>
        <dsp:cNvSpPr/>
      </dsp:nvSpPr>
      <dsp:spPr>
        <a:xfrm>
          <a:off x="0" y="0"/>
          <a:ext cx="8229599" cy="1007369"/>
        </a:xfrm>
        <a:prstGeom prst="roundRect">
          <a:avLst/>
        </a:prstGeom>
        <a:gradFill rotWithShape="0">
          <a:gsLst>
            <a:gs pos="0">
              <a:schemeClr val="accent2">
                <a:hueOff val="0"/>
                <a:satOff val="0"/>
                <a:lumOff val="0"/>
                <a:alphaOff val="0"/>
                <a:tint val="35000"/>
                <a:satMod val="260000"/>
              </a:schemeClr>
            </a:gs>
            <a:gs pos="30000">
              <a:schemeClr val="accent2">
                <a:hueOff val="0"/>
                <a:satOff val="0"/>
                <a:lumOff val="0"/>
                <a:alphaOff val="0"/>
                <a:tint val="38000"/>
                <a:satMod val="260000"/>
              </a:schemeClr>
            </a:gs>
            <a:gs pos="75000">
              <a:schemeClr val="accent2">
                <a:hueOff val="0"/>
                <a:satOff val="0"/>
                <a:lumOff val="0"/>
                <a:alphaOff val="0"/>
                <a:tint val="55000"/>
                <a:satMod val="255000"/>
              </a:schemeClr>
            </a:gs>
            <a:gs pos="100000">
              <a:schemeClr val="accent2">
                <a:hueOff val="0"/>
                <a:satOff val="0"/>
                <a:lumOff val="0"/>
                <a:alphaOff val="0"/>
                <a:tint val="70000"/>
                <a:satMod val="255000"/>
              </a:schemeClr>
            </a:gs>
          </a:gsLst>
          <a:path path="circle">
            <a:fillToRect l="5000" t="100000" r="120000" b="10000"/>
          </a:path>
        </a:gradFill>
        <a:ln>
          <a:noFill/>
        </a:ln>
        <a:effectLst>
          <a:outerShdw blurRad="50800" dist="250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0020" tIns="160020" rIns="160020" bIns="160020" numCol="1" spcCol="1270" anchor="ctr" anchorCtr="0">
          <a:noAutofit/>
        </a:bodyPr>
        <a:lstStyle/>
        <a:p>
          <a:pPr lvl="0" algn="l" defTabSz="1866900" rtl="0">
            <a:lnSpc>
              <a:spcPct val="90000"/>
            </a:lnSpc>
            <a:spcBef>
              <a:spcPct val="0"/>
            </a:spcBef>
            <a:spcAft>
              <a:spcPct val="35000"/>
            </a:spcAft>
          </a:pPr>
          <a:r>
            <a:rPr lang="en-US" sz="4200" b="1" u="sng" kern="1200" dirty="0" err="1" smtClean="0">
              <a:solidFill>
                <a:schemeClr val="tx1"/>
              </a:solidFill>
            </a:rPr>
            <a:t>Tomchilatib</a:t>
          </a:r>
          <a:r>
            <a:rPr lang="en-US" sz="4200" b="1" u="sng" kern="1200" dirty="0" smtClean="0">
              <a:solidFill>
                <a:schemeClr val="tx1"/>
              </a:solidFill>
            </a:rPr>
            <a:t> </a:t>
          </a:r>
          <a:r>
            <a:rPr lang="en-US" sz="4200" b="1" u="sng" kern="1200" dirty="0" err="1" smtClean="0">
              <a:solidFill>
                <a:schemeClr val="tx1"/>
              </a:solidFill>
            </a:rPr>
            <a:t>sug’orish</a:t>
          </a:r>
          <a:r>
            <a:rPr lang="en-US" sz="4200" b="1" u="sng" kern="1200" dirty="0" smtClean="0">
              <a:solidFill>
                <a:schemeClr val="tx1"/>
              </a:solidFill>
            </a:rPr>
            <a:t> </a:t>
          </a:r>
          <a:r>
            <a:rPr lang="en-US" sz="4200" b="1" u="sng" kern="1200" dirty="0" err="1" smtClean="0">
              <a:solidFill>
                <a:schemeClr val="tx1"/>
              </a:solidFill>
            </a:rPr>
            <a:t>usuli</a:t>
          </a:r>
          <a:r>
            <a:rPr lang="ru-RU" sz="4200" kern="1200" dirty="0" smtClean="0"/>
            <a:t> </a:t>
          </a:r>
          <a:endParaRPr lang="ru-RU" sz="4200" kern="1200" dirty="0"/>
        </a:p>
      </dsp:txBody>
      <dsp:txXfrm>
        <a:off x="49176" y="49176"/>
        <a:ext cx="8131247" cy="90901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1AA4D6-3B03-4B6C-82A4-8C5EFA69D8A8}">
      <dsp:nvSpPr>
        <dsp:cNvPr id="0" name=""/>
        <dsp:cNvSpPr/>
      </dsp:nvSpPr>
      <dsp:spPr>
        <a:xfrm>
          <a:off x="-34250" y="0"/>
          <a:ext cx="7185020" cy="5328591"/>
        </a:xfrm>
        <a:prstGeom prst="triangle">
          <a:avLst/>
        </a:prstGeom>
        <a:solidFill>
          <a:srgbClr val="92D050"/>
        </a:solidFill>
        <a:ln>
          <a:noFill/>
        </a:ln>
        <a:effectLst>
          <a:outerShdw blurRad="50800" dist="20000" dir="5400000" rotWithShape="0">
            <a:srgbClr val="000000">
              <a:alpha val="42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900E5044-40F0-4A89-81C2-EC86B39DC981}">
      <dsp:nvSpPr>
        <dsp:cNvPr id="0" name=""/>
        <dsp:cNvSpPr/>
      </dsp:nvSpPr>
      <dsp:spPr>
        <a:xfrm>
          <a:off x="2316252" y="533111"/>
          <a:ext cx="5947598" cy="4057864"/>
        </a:xfrm>
        <a:prstGeom prst="roundRect">
          <a:avLst/>
        </a:prstGeom>
        <a:solidFill>
          <a:srgbClr val="FFFF00">
            <a:alpha val="90000"/>
          </a:srgb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n-US" sz="2300" kern="1200" dirty="0" err="1" smtClean="0"/>
            <a:t>suv</a:t>
          </a:r>
          <a:r>
            <a:rPr lang="en-US" sz="2300" kern="1200" dirty="0" smtClean="0"/>
            <a:t> </a:t>
          </a:r>
          <a:r>
            <a:rPr lang="en-US" sz="2300" kern="1200" dirty="0" err="1" smtClean="0"/>
            <a:t>tuproqqa</a:t>
          </a:r>
          <a:r>
            <a:rPr lang="en-US" sz="2300" kern="1200" dirty="0" smtClean="0"/>
            <a:t> </a:t>
          </a:r>
          <a:r>
            <a:rPr lang="en-US" sz="2300" kern="1200" dirty="0" err="1" smtClean="0"/>
            <a:t>maxsus</a:t>
          </a:r>
          <a:r>
            <a:rPr lang="en-US" sz="2300" kern="1200" dirty="0" smtClean="0"/>
            <a:t> </a:t>
          </a:r>
          <a:r>
            <a:rPr lang="en-US" sz="2300" kern="1200" dirty="0" err="1" smtClean="0"/>
            <a:t>quvurlar</a:t>
          </a:r>
          <a:r>
            <a:rPr lang="en-US" sz="2300" kern="1200" dirty="0" smtClean="0"/>
            <a:t> </a:t>
          </a:r>
          <a:r>
            <a:rPr lang="en-US" sz="2300" kern="1200" dirty="0" err="1" smtClean="0"/>
            <a:t>hamda</a:t>
          </a:r>
          <a:r>
            <a:rPr lang="en-US" sz="2300" kern="1200" dirty="0" smtClean="0"/>
            <a:t> </a:t>
          </a:r>
          <a:r>
            <a:rPr lang="en-US" sz="2300" kern="1200" dirty="0" err="1" smtClean="0"/>
            <a:t>ularga</a:t>
          </a:r>
          <a:r>
            <a:rPr lang="en-US" sz="2300" kern="1200" dirty="0" smtClean="0"/>
            <a:t> </a:t>
          </a:r>
          <a:r>
            <a:rPr lang="en-US" sz="2300" kern="1200" dirty="0" err="1" smtClean="0"/>
            <a:t>o’rnatilgan</a:t>
          </a:r>
          <a:r>
            <a:rPr lang="en-US" sz="2300" kern="1200" dirty="0" smtClean="0"/>
            <a:t> </a:t>
          </a:r>
          <a:r>
            <a:rPr lang="en-US" sz="2300" kern="1200" dirty="0" err="1" smtClean="0"/>
            <a:t>tomchilatgichlar</a:t>
          </a:r>
          <a:r>
            <a:rPr lang="en-US" sz="2300" kern="1200" dirty="0" smtClean="0"/>
            <a:t> </a:t>
          </a:r>
          <a:r>
            <a:rPr lang="en-US" sz="2300" kern="1200" dirty="0" err="1" smtClean="0"/>
            <a:t>yordamida</a:t>
          </a:r>
          <a:r>
            <a:rPr lang="en-US" sz="2300" kern="1200" dirty="0" smtClean="0"/>
            <a:t> </a:t>
          </a:r>
          <a:r>
            <a:rPr lang="en-US" sz="2300" kern="1200" dirty="0" err="1" smtClean="0"/>
            <a:t>tomchi</a:t>
          </a:r>
          <a:r>
            <a:rPr lang="en-US" sz="2300" kern="1200" dirty="0" smtClean="0"/>
            <a:t> </a:t>
          </a:r>
          <a:r>
            <a:rPr lang="en-US" sz="2300" kern="1200" dirty="0" err="1" smtClean="0"/>
            <a:t>holida</a:t>
          </a:r>
          <a:r>
            <a:rPr lang="en-US" sz="2300" kern="1200" dirty="0" smtClean="0"/>
            <a:t> </a:t>
          </a:r>
          <a:r>
            <a:rPr lang="en-US" sz="2300" kern="1200" dirty="0" err="1" smtClean="0"/>
            <a:t>to’g’ridan-to’g’ri</a:t>
          </a:r>
          <a:r>
            <a:rPr lang="en-US" sz="2300" kern="1200" dirty="0" smtClean="0"/>
            <a:t> </a:t>
          </a:r>
          <a:r>
            <a:rPr lang="en-US" sz="2300" kern="1200" dirty="0" err="1" smtClean="0"/>
            <a:t>har</a:t>
          </a:r>
          <a:r>
            <a:rPr lang="en-US" sz="2300" kern="1200" dirty="0" smtClean="0"/>
            <a:t> </a:t>
          </a:r>
          <a:r>
            <a:rPr lang="en-US" sz="2300" kern="1200" dirty="0" err="1" smtClean="0"/>
            <a:t>bir</a:t>
          </a:r>
          <a:r>
            <a:rPr lang="en-US" sz="2300" kern="1200" dirty="0" smtClean="0"/>
            <a:t> </a:t>
          </a:r>
          <a:r>
            <a:rPr lang="en-US" sz="2300" kern="1200" dirty="0" err="1" smtClean="0"/>
            <a:t>o’simlikning</a:t>
          </a:r>
          <a:r>
            <a:rPr lang="en-US" sz="2300" kern="1200" dirty="0" smtClean="0"/>
            <a:t> </a:t>
          </a:r>
          <a:r>
            <a:rPr lang="en-US" sz="2300" kern="1200" dirty="0" err="1" smtClean="0"/>
            <a:t>ildiziga</a:t>
          </a:r>
          <a:r>
            <a:rPr lang="en-US" sz="2300" kern="1200" dirty="0" smtClean="0"/>
            <a:t> </a:t>
          </a:r>
          <a:r>
            <a:rPr lang="en-US" sz="2300" kern="1200" dirty="0" err="1" smtClean="0"/>
            <a:t>yetkazib</a:t>
          </a:r>
          <a:r>
            <a:rPr lang="en-US" sz="2300" kern="1200" dirty="0" smtClean="0"/>
            <a:t> </a:t>
          </a:r>
          <a:r>
            <a:rPr lang="en-US" sz="2300" kern="1200" dirty="0" err="1" smtClean="0"/>
            <a:t>beriladi</a:t>
          </a:r>
          <a:r>
            <a:rPr lang="en-US" sz="2300" kern="1200" dirty="0" smtClean="0"/>
            <a:t>. </a:t>
          </a:r>
          <a:r>
            <a:rPr lang="en-US" sz="2300" kern="1200" dirty="0" err="1" smtClean="0"/>
            <a:t>Afzalligi</a:t>
          </a:r>
          <a:r>
            <a:rPr lang="en-US" sz="2300" kern="1200" dirty="0" smtClean="0"/>
            <a:t> – </a:t>
          </a:r>
          <a:r>
            <a:rPr lang="en-US" sz="2300" kern="1200" dirty="0" err="1" smtClean="0"/>
            <a:t>suv</a:t>
          </a:r>
          <a:r>
            <a:rPr lang="en-US" sz="2300" kern="1200" dirty="0" smtClean="0"/>
            <a:t> </a:t>
          </a:r>
          <a:r>
            <a:rPr lang="en-US" sz="2300" kern="1200" dirty="0" err="1" smtClean="0"/>
            <a:t>o’simliklarning</a:t>
          </a:r>
          <a:r>
            <a:rPr lang="en-US" sz="2300" kern="1200" dirty="0" smtClean="0"/>
            <a:t> </a:t>
          </a:r>
          <a:r>
            <a:rPr lang="en-US" sz="2300" kern="1200" dirty="0" err="1" smtClean="0"/>
            <a:t>hosildor</a:t>
          </a:r>
          <a:r>
            <a:rPr lang="en-US" sz="2300" kern="1200" dirty="0" smtClean="0"/>
            <a:t> </a:t>
          </a:r>
          <a:r>
            <a:rPr lang="en-US" sz="2300" kern="1200" dirty="0" err="1" smtClean="0"/>
            <a:t>qatlamida</a:t>
          </a:r>
          <a:r>
            <a:rPr lang="en-US" sz="2300" kern="1200" dirty="0" smtClean="0"/>
            <a:t> </a:t>
          </a:r>
          <a:r>
            <a:rPr lang="en-US" sz="2300" kern="1200" dirty="0" err="1" smtClean="0"/>
            <a:t>uzluksiz</a:t>
          </a:r>
          <a:r>
            <a:rPr lang="en-US" sz="2300" kern="1200" dirty="0" smtClean="0"/>
            <a:t> </a:t>
          </a:r>
          <a:r>
            <a:rPr lang="en-US" sz="2300" kern="1200" dirty="0" err="1" smtClean="0"/>
            <a:t>mo’tadil</a:t>
          </a:r>
          <a:r>
            <a:rPr lang="en-US" sz="2300" kern="1200" dirty="0" smtClean="0"/>
            <a:t> </a:t>
          </a:r>
          <a:r>
            <a:rPr lang="en-US" sz="2300" kern="1200" dirty="0" err="1" smtClean="0"/>
            <a:t>namlik</a:t>
          </a:r>
          <a:r>
            <a:rPr lang="en-US" sz="2300" kern="1200" dirty="0" smtClean="0"/>
            <a:t>, </a:t>
          </a:r>
          <a:r>
            <a:rPr lang="en-US" sz="2300" kern="1200" dirty="0" err="1" smtClean="0"/>
            <a:t>havo</a:t>
          </a:r>
          <a:r>
            <a:rPr lang="en-US" sz="2300" kern="1200" dirty="0" smtClean="0"/>
            <a:t>, </a:t>
          </a:r>
          <a:r>
            <a:rPr lang="en-US" sz="2300" kern="1200" dirty="0" err="1" smtClean="0"/>
            <a:t>ozuqa</a:t>
          </a:r>
          <a:r>
            <a:rPr lang="en-US" sz="2300" kern="1200" dirty="0" smtClean="0"/>
            <a:t> </a:t>
          </a:r>
          <a:r>
            <a:rPr lang="en-US" sz="2300" kern="1200" dirty="0" err="1" smtClean="0"/>
            <a:t>va</a:t>
          </a:r>
          <a:r>
            <a:rPr lang="en-US" sz="2300" kern="1200" dirty="0" smtClean="0"/>
            <a:t> </a:t>
          </a:r>
          <a:r>
            <a:rPr lang="en-US" sz="2300" kern="1200" dirty="0" err="1" smtClean="0"/>
            <a:t>tuz</a:t>
          </a:r>
          <a:r>
            <a:rPr lang="en-US" sz="2300" kern="1200" dirty="0" smtClean="0"/>
            <a:t> </a:t>
          </a:r>
          <a:r>
            <a:rPr lang="en-US" sz="2300" kern="1200" dirty="0" err="1" smtClean="0"/>
            <a:t>rejimlarini</a:t>
          </a:r>
          <a:r>
            <a:rPr lang="en-US" sz="2300" kern="1200" dirty="0" smtClean="0"/>
            <a:t> </a:t>
          </a:r>
          <a:r>
            <a:rPr lang="en-US" sz="2300" kern="1200" dirty="0" err="1" smtClean="0"/>
            <a:t>vujudga</a:t>
          </a:r>
          <a:r>
            <a:rPr lang="en-US" sz="2300" kern="1200" dirty="0" smtClean="0"/>
            <a:t> </a:t>
          </a:r>
          <a:r>
            <a:rPr lang="en-US" sz="2300" kern="1200" dirty="0" err="1" smtClean="0"/>
            <a:t>keltiradi</a:t>
          </a:r>
          <a:r>
            <a:rPr lang="en-US" sz="2300" kern="1200" dirty="0" smtClean="0"/>
            <a:t>, </a:t>
          </a:r>
          <a:r>
            <a:rPr lang="en-US" sz="2300" kern="1200" dirty="0" err="1" smtClean="0"/>
            <a:t>suv</a:t>
          </a:r>
          <a:r>
            <a:rPr lang="en-US" sz="2300" kern="1200" dirty="0" smtClean="0"/>
            <a:t> </a:t>
          </a:r>
          <a:r>
            <a:rPr lang="en-US" sz="2300" kern="1200" dirty="0" err="1" smtClean="0"/>
            <a:t>ekin</a:t>
          </a:r>
          <a:r>
            <a:rPr lang="en-US" sz="2300" kern="1200" dirty="0" smtClean="0"/>
            <a:t> </a:t>
          </a:r>
          <a:r>
            <a:rPr lang="en-US" sz="2300" kern="1200" dirty="0" err="1" smtClean="0"/>
            <a:t>ildiziga</a:t>
          </a:r>
          <a:r>
            <a:rPr lang="en-US" sz="2300" kern="1200" dirty="0" smtClean="0"/>
            <a:t> </a:t>
          </a:r>
          <a:r>
            <a:rPr lang="en-US" sz="2300" kern="1200" dirty="0" err="1" smtClean="0"/>
            <a:t>to’g’ridan-to’g’ri</a:t>
          </a:r>
          <a:r>
            <a:rPr lang="en-US" sz="2300" kern="1200" dirty="0" smtClean="0"/>
            <a:t> </a:t>
          </a:r>
          <a:r>
            <a:rPr lang="en-US" sz="2300" kern="1200" dirty="0" err="1" smtClean="0"/>
            <a:t>beriladi</a:t>
          </a:r>
          <a:r>
            <a:rPr lang="en-US" sz="2300" kern="1200" dirty="0" smtClean="0"/>
            <a:t>.</a:t>
          </a:r>
          <a:r>
            <a:rPr lang="ru-RU" sz="2300" kern="1200" dirty="0" smtClean="0"/>
            <a:t> </a:t>
          </a:r>
          <a:endParaRPr lang="ru-RU" sz="2300" kern="1200" dirty="0"/>
        </a:p>
      </dsp:txBody>
      <dsp:txXfrm>
        <a:off x="2514341" y="731200"/>
        <a:ext cx="5551420" cy="366168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050ECC-921B-4B58-BB7F-CCD297A806D2}">
      <dsp:nvSpPr>
        <dsp:cNvPr id="0" name=""/>
        <dsp:cNvSpPr/>
      </dsp:nvSpPr>
      <dsp:spPr>
        <a:xfrm rot="16200000">
          <a:off x="-659168" y="663286"/>
          <a:ext cx="5288676" cy="3962102"/>
        </a:xfrm>
        <a:prstGeom prst="flowChartManualOperation">
          <a:avLst/>
        </a:prstGeom>
        <a:solidFill>
          <a:srgbClr val="FF0000"/>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0" tIns="0" rIns="128766" bIns="0" numCol="1" spcCol="1270" anchor="ctr" anchorCtr="0">
          <a:noAutofit/>
        </a:bodyPr>
        <a:lstStyle/>
        <a:p>
          <a:pPr lvl="0" algn="ctr" defTabSz="889000" rtl="0">
            <a:lnSpc>
              <a:spcPct val="90000"/>
            </a:lnSpc>
            <a:spcBef>
              <a:spcPct val="0"/>
            </a:spcBef>
            <a:spcAft>
              <a:spcPct val="35000"/>
            </a:spcAft>
          </a:pPr>
          <a:r>
            <a:rPr lang="en-US" sz="2000" kern="1200" dirty="0" err="1" smtClean="0"/>
            <a:t>sun’iy</a:t>
          </a:r>
          <a:r>
            <a:rPr lang="en-US" sz="2000" kern="1200" dirty="0" smtClean="0"/>
            <a:t> </a:t>
          </a:r>
          <a:r>
            <a:rPr lang="en-US" sz="2000" kern="1200" dirty="0" err="1" smtClean="0"/>
            <a:t>ravishda</a:t>
          </a:r>
          <a:r>
            <a:rPr lang="en-US" sz="2000" kern="1200" dirty="0" smtClean="0"/>
            <a:t> </a:t>
          </a:r>
          <a:r>
            <a:rPr lang="en-US" sz="2000" kern="1200" dirty="0" err="1" smtClean="0"/>
            <a:t>sizot</a:t>
          </a:r>
          <a:r>
            <a:rPr lang="en-US" sz="2000" kern="1200" dirty="0" smtClean="0"/>
            <a:t> </a:t>
          </a:r>
          <a:r>
            <a:rPr lang="en-US" sz="2000" kern="1200" dirty="0" err="1" smtClean="0"/>
            <a:t>suvlarining</a:t>
          </a:r>
          <a:r>
            <a:rPr lang="en-US" sz="2000" kern="1200" dirty="0" smtClean="0"/>
            <a:t> </a:t>
          </a:r>
          <a:r>
            <a:rPr lang="en-US" sz="2000" kern="1200" dirty="0" err="1" smtClean="0"/>
            <a:t>sathi</a:t>
          </a:r>
          <a:r>
            <a:rPr lang="en-US" sz="2000" kern="1200" dirty="0" smtClean="0"/>
            <a:t> </a:t>
          </a:r>
          <a:r>
            <a:rPr lang="en-US" sz="2000" kern="1200" dirty="0" err="1" smtClean="0"/>
            <a:t>ko’tarilib</a:t>
          </a:r>
          <a:r>
            <a:rPr lang="en-US" sz="2000" kern="1200" dirty="0" smtClean="0"/>
            <a:t> (</a:t>
          </a:r>
          <a:r>
            <a:rPr lang="en-US" sz="2000" kern="1200" dirty="0" err="1" smtClean="0"/>
            <a:t>kollektor</a:t>
          </a:r>
          <a:r>
            <a:rPr lang="en-US" sz="2000" kern="1200" dirty="0" smtClean="0"/>
            <a:t> </a:t>
          </a:r>
          <a:r>
            <a:rPr lang="en-US" sz="2000" kern="1200" dirty="0" err="1" smtClean="0"/>
            <a:t>va</a:t>
          </a:r>
          <a:r>
            <a:rPr lang="en-US" sz="2000" kern="1200" dirty="0" smtClean="0"/>
            <a:t> </a:t>
          </a:r>
          <a:r>
            <a:rPr lang="en-US" sz="2000" kern="1200" dirty="0" err="1" smtClean="0"/>
            <a:t>zovur</a:t>
          </a:r>
          <a:r>
            <a:rPr lang="en-US" sz="2000" kern="1200" dirty="0" smtClean="0"/>
            <a:t> </a:t>
          </a:r>
          <a:r>
            <a:rPr lang="en-US" sz="2000" kern="1200" dirty="0" err="1" smtClean="0"/>
            <a:t>tarmoqlarini</a:t>
          </a:r>
          <a:r>
            <a:rPr lang="en-US" sz="2000" kern="1200" dirty="0" smtClean="0"/>
            <a:t> </a:t>
          </a:r>
          <a:r>
            <a:rPr lang="en-US" sz="2000" kern="1200" dirty="0" err="1" smtClean="0"/>
            <a:t>yopib</a:t>
          </a:r>
          <a:r>
            <a:rPr lang="en-US" sz="2000" kern="1200" dirty="0" smtClean="0"/>
            <a:t> </a:t>
          </a:r>
          <a:r>
            <a:rPr lang="en-US" sz="2000" kern="1200" dirty="0" err="1" smtClean="0"/>
            <a:t>qo’yish</a:t>
          </a:r>
          <a:r>
            <a:rPr lang="en-US" sz="2000" kern="1200" dirty="0" smtClean="0"/>
            <a:t> </a:t>
          </a:r>
          <a:r>
            <a:rPr lang="en-US" sz="2000" kern="1200" dirty="0" err="1" smtClean="0"/>
            <a:t>bilan</a:t>
          </a:r>
          <a:r>
            <a:rPr lang="en-US" sz="2000" kern="1200" dirty="0" smtClean="0"/>
            <a:t>), </a:t>
          </a:r>
          <a:r>
            <a:rPr lang="en-US" sz="2000" kern="1200" dirty="0" err="1" smtClean="0"/>
            <a:t>tuproqning</a:t>
          </a:r>
          <a:r>
            <a:rPr lang="en-US" sz="2000" kern="1200" dirty="0" smtClean="0"/>
            <a:t> </a:t>
          </a:r>
          <a:r>
            <a:rPr lang="en-US" sz="2000" kern="1200" dirty="0" err="1" smtClean="0"/>
            <a:t>so’rish</a:t>
          </a:r>
          <a:r>
            <a:rPr lang="en-US" sz="2000" kern="1200" dirty="0" smtClean="0"/>
            <a:t> </a:t>
          </a:r>
          <a:r>
            <a:rPr lang="en-US" sz="2000" kern="1200" dirty="0" err="1" smtClean="0"/>
            <a:t>kuchi</a:t>
          </a:r>
          <a:r>
            <a:rPr lang="en-US" sz="2000" kern="1200" dirty="0" smtClean="0"/>
            <a:t> </a:t>
          </a:r>
          <a:r>
            <a:rPr lang="en-US" sz="2000" kern="1200" dirty="0" err="1" smtClean="0"/>
            <a:t>hisobiga</a:t>
          </a:r>
          <a:r>
            <a:rPr lang="en-US" sz="2000" kern="1200" dirty="0" smtClean="0"/>
            <a:t> </a:t>
          </a:r>
          <a:r>
            <a:rPr lang="en-US" sz="2000" kern="1200" dirty="0" err="1" smtClean="0"/>
            <a:t>hosildor</a:t>
          </a:r>
          <a:r>
            <a:rPr lang="en-US" sz="2000" kern="1200" dirty="0" smtClean="0"/>
            <a:t> </a:t>
          </a:r>
          <a:r>
            <a:rPr lang="en-US" sz="2000" kern="1200" dirty="0" err="1" smtClean="0"/>
            <a:t>qatlam</a:t>
          </a:r>
          <a:r>
            <a:rPr lang="en-US" sz="2000" kern="1200" dirty="0" smtClean="0"/>
            <a:t> </a:t>
          </a:r>
          <a:r>
            <a:rPr lang="en-US" sz="2000" kern="1200" dirty="0" err="1" smtClean="0"/>
            <a:t>namlanadi</a:t>
          </a:r>
          <a:r>
            <a:rPr lang="en-US" sz="2000" kern="1200" dirty="0" smtClean="0"/>
            <a:t>. </a:t>
          </a:r>
          <a:r>
            <a:rPr lang="en-US" sz="2000" kern="1200" dirty="0" err="1" smtClean="0"/>
            <a:t>Afzalligi</a:t>
          </a:r>
          <a:r>
            <a:rPr lang="en-US" sz="2000" kern="1200" dirty="0" smtClean="0"/>
            <a:t> – </a:t>
          </a:r>
          <a:r>
            <a:rPr lang="en-US" sz="2000" kern="1200" dirty="0" err="1" smtClean="0"/>
            <a:t>suv</a:t>
          </a:r>
          <a:r>
            <a:rPr lang="en-US" sz="2000" kern="1200" dirty="0" smtClean="0"/>
            <a:t> </a:t>
          </a:r>
          <a:r>
            <a:rPr lang="en-US" sz="2000" kern="1200" dirty="0" err="1" smtClean="0"/>
            <a:t>tejaladi</a:t>
          </a:r>
          <a:r>
            <a:rPr lang="en-US" sz="2000" kern="1200" dirty="0" smtClean="0"/>
            <a:t>, </a:t>
          </a:r>
          <a:r>
            <a:rPr lang="en-US" sz="2000" kern="1200" dirty="0" err="1" smtClean="0"/>
            <a:t>bug’lanib</a:t>
          </a:r>
          <a:r>
            <a:rPr lang="en-US" sz="2000" kern="1200" dirty="0" smtClean="0"/>
            <a:t> </a:t>
          </a:r>
          <a:r>
            <a:rPr lang="en-US" sz="2000" kern="1200" dirty="0" err="1" smtClean="0"/>
            <a:t>isrof</a:t>
          </a:r>
          <a:r>
            <a:rPr lang="en-US" sz="2000" kern="1200" dirty="0" smtClean="0"/>
            <a:t> </a:t>
          </a:r>
          <a:r>
            <a:rPr lang="en-US" sz="2000" kern="1200" dirty="0" err="1" smtClean="0"/>
            <a:t>bo’lmaydi</a:t>
          </a:r>
          <a:r>
            <a:rPr lang="en-US" sz="2000" kern="1200" dirty="0" smtClean="0"/>
            <a:t>.</a:t>
          </a:r>
          <a:r>
            <a:rPr lang="ru-RU" sz="2000" kern="1200" dirty="0" smtClean="0"/>
            <a:t> </a:t>
          </a:r>
          <a:endParaRPr lang="ru-RU" sz="2000" kern="1200" dirty="0"/>
        </a:p>
      </dsp:txBody>
      <dsp:txXfrm rot="5400000">
        <a:off x="4119" y="1057734"/>
        <a:ext cx="3962102" cy="3173206"/>
      </dsp:txXfrm>
    </dsp:sp>
    <dsp:sp modelId="{719F9931-D012-43EA-BB0C-F0A836BC255E}">
      <dsp:nvSpPr>
        <dsp:cNvPr id="0" name=""/>
        <dsp:cNvSpPr/>
      </dsp:nvSpPr>
      <dsp:spPr>
        <a:xfrm rot="16200000">
          <a:off x="3600092" y="663286"/>
          <a:ext cx="5288676" cy="3962102"/>
        </a:xfrm>
        <a:prstGeom prst="flowChartManualOperation">
          <a:avLst/>
        </a:prstGeom>
        <a:solidFill>
          <a:srgbClr val="FF0000"/>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0" tIns="0" rIns="128766" bIns="0" numCol="1" spcCol="1270" anchor="ctr" anchorCtr="0">
          <a:noAutofit/>
        </a:bodyPr>
        <a:lstStyle/>
        <a:p>
          <a:pPr lvl="0" algn="ctr" defTabSz="889000" rtl="0">
            <a:lnSpc>
              <a:spcPct val="90000"/>
            </a:lnSpc>
            <a:spcBef>
              <a:spcPct val="0"/>
            </a:spcBef>
            <a:spcAft>
              <a:spcPct val="35000"/>
            </a:spcAft>
          </a:pPr>
          <a:r>
            <a:rPr lang="en-US" sz="2000" kern="1200" dirty="0" err="1" smtClean="0"/>
            <a:t>suv</a:t>
          </a:r>
          <a:r>
            <a:rPr lang="en-US" sz="2000" kern="1200" dirty="0" smtClean="0"/>
            <a:t> </a:t>
          </a:r>
          <a:r>
            <a:rPr lang="en-US" sz="2000" kern="1200" dirty="0" err="1" smtClean="0"/>
            <a:t>maxsus</a:t>
          </a:r>
          <a:r>
            <a:rPr lang="en-US" sz="2000" kern="1200" dirty="0" smtClean="0"/>
            <a:t> </a:t>
          </a:r>
          <a:r>
            <a:rPr lang="en-US" sz="2000" kern="1200" dirty="0" err="1" smtClean="0"/>
            <a:t>nasoslar</a:t>
          </a:r>
          <a:r>
            <a:rPr lang="en-US" sz="2000" kern="1200" dirty="0" smtClean="0"/>
            <a:t> </a:t>
          </a:r>
          <a:r>
            <a:rPr lang="en-US" sz="2000" kern="1200" dirty="0" err="1" smtClean="0"/>
            <a:t>yordamida</a:t>
          </a:r>
          <a:r>
            <a:rPr lang="en-US" sz="2000" kern="1200" dirty="0" smtClean="0"/>
            <a:t> </a:t>
          </a:r>
          <a:r>
            <a:rPr lang="en-US" sz="2000" kern="1200" dirty="0" err="1" smtClean="0"/>
            <a:t>quvurlar</a:t>
          </a:r>
          <a:r>
            <a:rPr lang="en-US" sz="2000" kern="1200" dirty="0" smtClean="0"/>
            <a:t> </a:t>
          </a:r>
          <a:r>
            <a:rPr lang="en-US" sz="2000" kern="1200" dirty="0" err="1" smtClean="0"/>
            <a:t>orqali</a:t>
          </a:r>
          <a:r>
            <a:rPr lang="en-US" sz="2000" kern="1200" dirty="0" smtClean="0"/>
            <a:t> </a:t>
          </a:r>
          <a:r>
            <a:rPr lang="en-US" sz="2000" kern="1200" dirty="0" err="1" smtClean="0"/>
            <a:t>bosim</a:t>
          </a:r>
          <a:r>
            <a:rPr lang="en-US" sz="2000" kern="1200" dirty="0" smtClean="0"/>
            <a:t> </a:t>
          </a:r>
          <a:r>
            <a:rPr lang="en-US" sz="2000" kern="1200" dirty="0" err="1" smtClean="0"/>
            <a:t>bilan</a:t>
          </a:r>
          <a:r>
            <a:rPr lang="en-US" sz="2000" kern="1200" dirty="0" smtClean="0"/>
            <a:t> </a:t>
          </a:r>
          <a:r>
            <a:rPr lang="en-US" sz="2000" kern="1200" dirty="0" err="1" smtClean="0"/>
            <a:t>ekin</a:t>
          </a:r>
          <a:r>
            <a:rPr lang="en-US" sz="2000" kern="1200" dirty="0" smtClean="0"/>
            <a:t> </a:t>
          </a:r>
          <a:r>
            <a:rPr lang="en-US" sz="2000" kern="1200" dirty="0" err="1" smtClean="0"/>
            <a:t>maydoniga</a:t>
          </a:r>
          <a:r>
            <a:rPr lang="en-US" sz="2000" kern="1200" dirty="0" smtClean="0"/>
            <a:t> </a:t>
          </a:r>
          <a:r>
            <a:rPr lang="en-US" sz="2000" kern="1200" dirty="0" err="1" smtClean="0"/>
            <a:t>tuman</a:t>
          </a:r>
          <a:r>
            <a:rPr lang="en-US" sz="2000" kern="1200" dirty="0" smtClean="0"/>
            <a:t> </a:t>
          </a:r>
          <a:r>
            <a:rPr lang="en-US" sz="2000" kern="1200" dirty="0" err="1" smtClean="0"/>
            <a:t>holatida</a:t>
          </a:r>
          <a:r>
            <a:rPr lang="en-US" sz="2000" kern="1200" dirty="0" smtClean="0"/>
            <a:t> </a:t>
          </a:r>
          <a:r>
            <a:rPr lang="en-US" sz="2000" kern="1200" dirty="0" err="1" smtClean="0"/>
            <a:t>parchalab</a:t>
          </a:r>
          <a:r>
            <a:rPr lang="en-US" sz="2000" kern="1200" dirty="0" smtClean="0"/>
            <a:t> </a:t>
          </a:r>
          <a:r>
            <a:rPr lang="en-US" sz="2000" kern="1200" dirty="0" err="1" smtClean="0"/>
            <a:t>beriladi</a:t>
          </a:r>
          <a:r>
            <a:rPr lang="en-US" sz="2000" kern="1200" dirty="0" smtClean="0"/>
            <a:t>. Bu </a:t>
          </a:r>
          <a:r>
            <a:rPr lang="en-US" sz="2000" kern="1200" dirty="0" err="1" smtClean="0"/>
            <a:t>usul</a:t>
          </a:r>
          <a:r>
            <a:rPr lang="en-US" sz="2000" kern="1200" dirty="0" smtClean="0"/>
            <a:t> </a:t>
          </a:r>
          <a:r>
            <a:rPr lang="en-US" sz="2000" kern="1200" dirty="0" err="1" smtClean="0"/>
            <a:t>asosan</a:t>
          </a:r>
          <a:r>
            <a:rPr lang="en-US" sz="2000" kern="1200" dirty="0" smtClean="0"/>
            <a:t> </a:t>
          </a:r>
          <a:r>
            <a:rPr lang="en-US" sz="2000" kern="1200" dirty="0" err="1" smtClean="0"/>
            <a:t>yerning</a:t>
          </a:r>
          <a:r>
            <a:rPr lang="en-US" sz="2000" kern="1200" dirty="0" smtClean="0"/>
            <a:t> </a:t>
          </a:r>
          <a:r>
            <a:rPr lang="en-US" sz="2000" kern="1200" dirty="0" err="1" smtClean="0"/>
            <a:t>mikro</a:t>
          </a:r>
          <a:r>
            <a:rPr lang="en-US" sz="2000" kern="1200" dirty="0" smtClean="0"/>
            <a:t> </a:t>
          </a:r>
          <a:r>
            <a:rPr lang="en-US" sz="2000" kern="1200" dirty="0" err="1" smtClean="0"/>
            <a:t>ob-havo</a:t>
          </a:r>
          <a:r>
            <a:rPr lang="en-US" sz="2000" kern="1200" dirty="0" smtClean="0"/>
            <a:t> </a:t>
          </a:r>
          <a:r>
            <a:rPr lang="en-US" sz="2000" kern="1200" dirty="0" err="1" smtClean="0"/>
            <a:t>sharoitini</a:t>
          </a:r>
          <a:r>
            <a:rPr lang="en-US" sz="2000" kern="1200" dirty="0" smtClean="0"/>
            <a:t> </a:t>
          </a:r>
          <a:r>
            <a:rPr lang="en-US" sz="2000" kern="1200" dirty="0" err="1" smtClean="0"/>
            <a:t>yaxshilash</a:t>
          </a:r>
          <a:r>
            <a:rPr lang="en-US" sz="2000" kern="1200" dirty="0" smtClean="0"/>
            <a:t> </a:t>
          </a:r>
          <a:r>
            <a:rPr lang="en-US" sz="2000" kern="1200" dirty="0" err="1" smtClean="0"/>
            <a:t>maqsadida</a:t>
          </a:r>
          <a:r>
            <a:rPr lang="en-US" sz="2000" kern="1200" dirty="0" smtClean="0"/>
            <a:t> </a:t>
          </a:r>
          <a:r>
            <a:rPr lang="en-US" sz="2000" kern="1200" dirty="0" err="1" smtClean="0"/>
            <a:t>ishlatiladi</a:t>
          </a:r>
          <a:r>
            <a:rPr lang="en-US" sz="2000" kern="1200" dirty="0" smtClean="0"/>
            <a:t>. </a:t>
          </a:r>
          <a:r>
            <a:rPr lang="en-US" sz="2000" kern="1200" dirty="0" err="1" smtClean="0"/>
            <a:t>Afzalligi</a:t>
          </a:r>
          <a:r>
            <a:rPr lang="en-US" sz="2000" kern="1200" dirty="0" smtClean="0"/>
            <a:t> – </a:t>
          </a:r>
          <a:r>
            <a:rPr lang="en-US" sz="2000" kern="1200" dirty="0" err="1" smtClean="0"/>
            <a:t>yuqori</a:t>
          </a:r>
          <a:r>
            <a:rPr lang="en-US" sz="2000" kern="1200" dirty="0" smtClean="0"/>
            <a:t> </a:t>
          </a:r>
          <a:r>
            <a:rPr lang="en-US" sz="2000" kern="1200" dirty="0" err="1" smtClean="0"/>
            <a:t>havo</a:t>
          </a:r>
          <a:r>
            <a:rPr lang="en-US" sz="2000" kern="1200" dirty="0" smtClean="0"/>
            <a:t> </a:t>
          </a:r>
          <a:r>
            <a:rPr lang="en-US" sz="2000" kern="1200" dirty="0" err="1" smtClean="0"/>
            <a:t>harorati</a:t>
          </a:r>
          <a:r>
            <a:rPr lang="en-US" sz="2000" kern="1200" dirty="0" smtClean="0"/>
            <a:t> </a:t>
          </a:r>
          <a:r>
            <a:rPr lang="en-US" sz="2000" kern="1200" dirty="0" err="1" smtClean="0"/>
            <a:t>me’yoriga</a:t>
          </a:r>
          <a:r>
            <a:rPr lang="en-US" sz="2000" kern="1200" dirty="0" smtClean="0"/>
            <a:t> </a:t>
          </a:r>
          <a:r>
            <a:rPr lang="en-US" sz="2000" kern="1200" dirty="0" err="1" smtClean="0"/>
            <a:t>keltirilishi</a:t>
          </a:r>
          <a:r>
            <a:rPr lang="en-US" sz="2000" kern="1200" dirty="0" smtClean="0"/>
            <a:t> </a:t>
          </a:r>
          <a:r>
            <a:rPr lang="en-US" sz="2000" kern="1200" dirty="0" err="1" smtClean="0"/>
            <a:t>evaziga</a:t>
          </a:r>
          <a:r>
            <a:rPr lang="en-US" sz="2000" kern="1200" dirty="0" smtClean="0"/>
            <a:t> </a:t>
          </a:r>
          <a:r>
            <a:rPr lang="en-US" sz="2000" kern="1200" dirty="0" err="1" smtClean="0"/>
            <a:t>suv</a:t>
          </a:r>
          <a:r>
            <a:rPr lang="en-US" sz="2000" kern="1200" dirty="0" smtClean="0"/>
            <a:t> </a:t>
          </a:r>
          <a:r>
            <a:rPr lang="en-US" sz="2000" kern="1200" dirty="0" err="1" smtClean="0"/>
            <a:t>tejaladi</a:t>
          </a:r>
          <a:r>
            <a:rPr lang="en-US" sz="2000" kern="1200" dirty="0" smtClean="0"/>
            <a:t>.</a:t>
          </a:r>
          <a:endParaRPr lang="ru-RU" sz="2000" kern="1200" dirty="0"/>
        </a:p>
      </dsp:txBody>
      <dsp:txXfrm rot="5400000">
        <a:off x="4263379" y="1057734"/>
        <a:ext cx="3962102" cy="3173206"/>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0.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image" Target="../media/image7.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2.emf"/></Relationships>
</file>

<file path=ppt/drawings/drawing1.xml><?xml version="1.0" encoding="utf-8"?>
<c:userShapes xmlns:c="http://schemas.openxmlformats.org/drawingml/2006/chart">
  <cdr:relSizeAnchor xmlns:cdr="http://schemas.openxmlformats.org/drawingml/2006/chartDrawing">
    <cdr:from>
      <cdr:x>0.16874</cdr:x>
      <cdr:y>0.81973</cdr:y>
    </cdr:from>
    <cdr:to>
      <cdr:x>0.49378</cdr:x>
      <cdr:y>0.90816</cdr:y>
    </cdr:to>
    <cdr:sp macro="" textlink="">
      <cdr:nvSpPr>
        <cdr:cNvPr id="2" name="TextBox 1"/>
        <cdr:cNvSpPr txBox="1"/>
      </cdr:nvSpPr>
      <cdr:spPr>
        <a:xfrm xmlns:a="http://schemas.openxmlformats.org/drawingml/2006/main">
          <a:off x="1162050" y="4591050"/>
          <a:ext cx="2238375" cy="495300"/>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endParaRPr lang="ru-RU" sz="1100"/>
        </a:p>
      </cdr:txBody>
    </cdr:sp>
  </cdr:relSizeAnchor>
  <cdr:relSizeAnchor xmlns:cdr="http://schemas.openxmlformats.org/drawingml/2006/chartDrawing">
    <cdr:from>
      <cdr:x>0.14385</cdr:x>
      <cdr:y>0.83333</cdr:y>
    </cdr:from>
    <cdr:to>
      <cdr:x>0.54633</cdr:x>
      <cdr:y>0.95578</cdr:y>
    </cdr:to>
    <cdr:sp macro="" textlink="">
      <cdr:nvSpPr>
        <cdr:cNvPr id="3" name="TextBox 2"/>
        <cdr:cNvSpPr txBox="1"/>
      </cdr:nvSpPr>
      <cdr:spPr>
        <a:xfrm xmlns:a="http://schemas.openxmlformats.org/drawingml/2006/main">
          <a:off x="990600" y="4667250"/>
          <a:ext cx="2771775" cy="685800"/>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endParaRPr lang="ru-RU" sz="1100">
            <a:solidFill>
              <a:schemeClr val="tx1"/>
            </a:solidFill>
          </a:endParaRPr>
        </a:p>
      </cdr:txBody>
    </cdr:sp>
  </cdr:relSizeAnchor>
  <cdr:relSizeAnchor xmlns:cdr="http://schemas.openxmlformats.org/drawingml/2006/chartDrawing">
    <cdr:from>
      <cdr:x>0.04931</cdr:x>
      <cdr:y>0.84556</cdr:y>
    </cdr:from>
    <cdr:to>
      <cdr:x>0.54097</cdr:x>
      <cdr:y>0.94981</cdr:y>
    </cdr:to>
    <cdr:sp macro="" textlink="">
      <cdr:nvSpPr>
        <cdr:cNvPr id="4" name="TextBox 13"/>
        <cdr:cNvSpPr txBox="1"/>
      </cdr:nvSpPr>
      <cdr:spPr>
        <a:xfrm xmlns:a="http://schemas.openxmlformats.org/drawingml/2006/main">
          <a:off x="450850" y="5798850"/>
          <a:ext cx="4495800" cy="714946"/>
        </a:xfrm>
        <a:prstGeom xmlns:a="http://schemas.openxmlformats.org/drawingml/2006/main" prst="rect">
          <a:avLst/>
        </a:prstGeom>
        <a:ln xmlns:a="http://schemas.openxmlformats.org/drawingml/2006/main"/>
      </cdr:spPr>
      <cdr:style>
        <a:lnRef xmlns:a="http://schemas.openxmlformats.org/drawingml/2006/main" idx="0">
          <a:schemeClr val="accent3"/>
        </a:lnRef>
        <a:fillRef xmlns:a="http://schemas.openxmlformats.org/drawingml/2006/main" idx="3">
          <a:schemeClr val="accent3"/>
        </a:fillRef>
        <a:effectRef xmlns:a="http://schemas.openxmlformats.org/drawingml/2006/main" idx="3">
          <a:schemeClr val="accent3"/>
        </a:effectRef>
        <a:fontRef xmlns:a="http://schemas.openxmlformats.org/drawingml/2006/main" idx="minor">
          <a:schemeClr val="lt1"/>
        </a:fontRef>
      </cdr:style>
      <cdr:txBody>
        <a:bodyPr xmlns:a="http://schemas.openxmlformats.org/drawingml/2006/main" wrap="square" rtlCol="0" anchor="t"/>
        <a:lstStyle xmlns:a="http://schemas.openxmlformats.org/drawingml/2006/main">
          <a:lvl1pPr marL="0" indent="0">
            <a:defRPr sz="1100">
              <a:solidFill>
                <a:sysClr val="windowText" lastClr="000000"/>
              </a:solidFill>
              <a:latin typeface="Calibri"/>
            </a:defRPr>
          </a:lvl1pPr>
          <a:lvl2pPr marL="457200" indent="0">
            <a:defRPr sz="1100">
              <a:solidFill>
                <a:sysClr val="windowText" lastClr="000000"/>
              </a:solidFill>
              <a:latin typeface="Calibri"/>
            </a:defRPr>
          </a:lvl2pPr>
          <a:lvl3pPr marL="914400" indent="0">
            <a:defRPr sz="1100">
              <a:solidFill>
                <a:sysClr val="windowText" lastClr="000000"/>
              </a:solidFill>
              <a:latin typeface="Calibri"/>
            </a:defRPr>
          </a:lvl3pPr>
          <a:lvl4pPr marL="1371600" indent="0">
            <a:defRPr sz="1100">
              <a:solidFill>
                <a:sysClr val="windowText" lastClr="000000"/>
              </a:solidFill>
              <a:latin typeface="Calibri"/>
            </a:defRPr>
          </a:lvl4pPr>
          <a:lvl5pPr marL="1828800" indent="0">
            <a:defRPr sz="1100">
              <a:solidFill>
                <a:sysClr val="windowText" lastClr="000000"/>
              </a:solidFill>
              <a:latin typeface="Calibri"/>
            </a:defRPr>
          </a:lvl5pPr>
          <a:lvl6pPr marL="2286000" indent="0">
            <a:defRPr sz="1100">
              <a:solidFill>
                <a:sysClr val="windowText" lastClr="000000"/>
              </a:solidFill>
              <a:latin typeface="Calibri"/>
            </a:defRPr>
          </a:lvl6pPr>
          <a:lvl7pPr marL="2743200" indent="0">
            <a:defRPr sz="1100">
              <a:solidFill>
                <a:sysClr val="windowText" lastClr="000000"/>
              </a:solidFill>
              <a:latin typeface="Calibri"/>
            </a:defRPr>
          </a:lvl7pPr>
          <a:lvl8pPr marL="3200400" indent="0">
            <a:defRPr sz="1100">
              <a:solidFill>
                <a:sysClr val="windowText" lastClr="000000"/>
              </a:solidFill>
              <a:latin typeface="Calibri"/>
            </a:defRPr>
          </a:lvl8pPr>
          <a:lvl9pPr marL="3657600" indent="0">
            <a:defRPr sz="1100">
              <a:solidFill>
                <a:sysClr val="windowText" lastClr="000000"/>
              </a:solidFill>
              <a:latin typeface="Calibri"/>
            </a:defRPr>
          </a:lvl9pPr>
        </a:lstStyle>
        <a:p xmlns:a="http://schemas.openxmlformats.org/drawingml/2006/main">
          <a:pPr algn="ctr"/>
          <a:r>
            <a:rPr lang="ru-RU" sz="1800" b="1" dirty="0" err="1" smtClean="0">
              <a:solidFill>
                <a:schemeClr val="tx1"/>
              </a:solidFill>
              <a:latin typeface="Times New Roman" pitchFamily="18" charset="0"/>
              <a:cs typeface="Times New Roman" pitchFamily="18" charset="0"/>
            </a:rPr>
            <a:t>Ўзбекитон</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Республикасидаги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жами</a:t>
          </a:r>
          <a:r>
            <a:rPr lang="ru-RU" sz="1800" b="1" dirty="0" smtClean="0">
              <a:solidFill>
                <a:schemeClr val="tx1"/>
              </a:solidFill>
              <a:latin typeface="Times New Roman" pitchFamily="18" charset="0"/>
              <a:cs typeface="Times New Roman" pitchFamily="18" charset="0"/>
            </a:rPr>
            <a:t> </a:t>
          </a:r>
          <a:r>
            <a:rPr lang="ru-RU" sz="1800" b="1" dirty="0" err="1">
              <a:solidFill>
                <a:schemeClr val="tx1"/>
              </a:solidFill>
              <a:latin typeface="Times New Roman" pitchFamily="18" charset="0"/>
              <a:cs typeface="Times New Roman" pitchFamily="18" charset="0"/>
            </a:rPr>
            <a:t>фойдаланилаётган</a:t>
          </a:r>
          <a:r>
            <a:rPr lang="ru-RU" sz="1800" b="1" dirty="0">
              <a:solidFill>
                <a:schemeClr val="tx1"/>
              </a:solidFill>
              <a:latin typeface="Times New Roman" pitchFamily="18" charset="0"/>
              <a:cs typeface="Times New Roman" pitchFamily="18" charset="0"/>
            </a:rPr>
            <a:t> ер </a:t>
          </a:r>
          <a:r>
            <a:rPr lang="ru-RU" sz="1800" b="1" dirty="0" err="1" smtClean="0">
              <a:solidFill>
                <a:schemeClr val="tx1"/>
              </a:solidFill>
              <a:latin typeface="Times New Roman" pitchFamily="18" charset="0"/>
              <a:cs typeface="Times New Roman" pitchFamily="18" charset="0"/>
            </a:rPr>
            <a:t>майдони</a:t>
          </a:r>
          <a:endParaRPr lang="ru-RU" sz="1800" b="1" dirty="0">
            <a:solidFill>
              <a:schemeClr val="tx1"/>
            </a:solidFill>
            <a:latin typeface="Times New Roman" pitchFamily="18" charset="0"/>
            <a:cs typeface="Times New Roman" pitchFamily="18" charset="0"/>
          </a:endParaRPr>
        </a:p>
      </cdr:txBody>
    </cdr:sp>
  </cdr:relSizeAnchor>
  <cdr:relSizeAnchor xmlns:cdr="http://schemas.openxmlformats.org/drawingml/2006/chartDrawing">
    <cdr:from>
      <cdr:x>0.54931</cdr:x>
      <cdr:y>0.84363</cdr:y>
    </cdr:from>
    <cdr:to>
      <cdr:x>0.97431</cdr:x>
      <cdr:y>0.94788</cdr:y>
    </cdr:to>
    <cdr:sp macro="" textlink="">
      <cdr:nvSpPr>
        <cdr:cNvPr id="5" name="TextBox 14"/>
        <cdr:cNvSpPr txBox="1"/>
      </cdr:nvSpPr>
      <cdr:spPr>
        <a:xfrm xmlns:a="http://schemas.openxmlformats.org/drawingml/2006/main">
          <a:off x="5022850" y="5785614"/>
          <a:ext cx="3886200" cy="714946"/>
        </a:xfrm>
        <a:prstGeom xmlns:a="http://schemas.openxmlformats.org/drawingml/2006/main" prst="rect">
          <a:avLst/>
        </a:prstGeom>
        <a:ln xmlns:a="http://schemas.openxmlformats.org/drawingml/2006/main"/>
      </cdr:spPr>
      <cdr:style>
        <a:lnRef xmlns:a="http://schemas.openxmlformats.org/drawingml/2006/main" idx="0">
          <a:schemeClr val="accent3"/>
        </a:lnRef>
        <a:fillRef xmlns:a="http://schemas.openxmlformats.org/drawingml/2006/main" idx="3">
          <a:schemeClr val="accent3"/>
        </a:fillRef>
        <a:effectRef xmlns:a="http://schemas.openxmlformats.org/drawingml/2006/main" idx="3">
          <a:schemeClr val="accent3"/>
        </a:effectRef>
        <a:fontRef xmlns:a="http://schemas.openxmlformats.org/drawingml/2006/main" idx="minor">
          <a:schemeClr val="lt1"/>
        </a:fontRef>
      </cdr:style>
      <cdr:txBody>
        <a:bodyPr xmlns:a="http://schemas.openxmlformats.org/drawingml/2006/main" wrap="square" rtlCol="0" anchor="t"/>
        <a:lstStyle xmlns:a="http://schemas.openxmlformats.org/drawingml/2006/main">
          <a:lvl1pPr marL="0" indent="0">
            <a:defRPr sz="1100">
              <a:solidFill>
                <a:sysClr val="windowText" lastClr="000000"/>
              </a:solidFill>
              <a:latin typeface="Calibri"/>
            </a:defRPr>
          </a:lvl1pPr>
          <a:lvl2pPr marL="457200" indent="0">
            <a:defRPr sz="1100">
              <a:solidFill>
                <a:sysClr val="windowText" lastClr="000000"/>
              </a:solidFill>
              <a:latin typeface="Calibri"/>
            </a:defRPr>
          </a:lvl2pPr>
          <a:lvl3pPr marL="914400" indent="0">
            <a:defRPr sz="1100">
              <a:solidFill>
                <a:sysClr val="windowText" lastClr="000000"/>
              </a:solidFill>
              <a:latin typeface="Calibri"/>
            </a:defRPr>
          </a:lvl3pPr>
          <a:lvl4pPr marL="1371600" indent="0">
            <a:defRPr sz="1100">
              <a:solidFill>
                <a:sysClr val="windowText" lastClr="000000"/>
              </a:solidFill>
              <a:latin typeface="Calibri"/>
            </a:defRPr>
          </a:lvl4pPr>
          <a:lvl5pPr marL="1828800" indent="0">
            <a:defRPr sz="1100">
              <a:solidFill>
                <a:sysClr val="windowText" lastClr="000000"/>
              </a:solidFill>
              <a:latin typeface="Calibri"/>
            </a:defRPr>
          </a:lvl5pPr>
          <a:lvl6pPr marL="2286000" indent="0">
            <a:defRPr sz="1100">
              <a:solidFill>
                <a:sysClr val="windowText" lastClr="000000"/>
              </a:solidFill>
              <a:latin typeface="Calibri"/>
            </a:defRPr>
          </a:lvl6pPr>
          <a:lvl7pPr marL="2743200" indent="0">
            <a:defRPr sz="1100">
              <a:solidFill>
                <a:sysClr val="windowText" lastClr="000000"/>
              </a:solidFill>
              <a:latin typeface="Calibri"/>
            </a:defRPr>
          </a:lvl7pPr>
          <a:lvl8pPr marL="3200400" indent="0">
            <a:defRPr sz="1100">
              <a:solidFill>
                <a:sysClr val="windowText" lastClr="000000"/>
              </a:solidFill>
              <a:latin typeface="Calibri"/>
            </a:defRPr>
          </a:lvl8pPr>
          <a:lvl9pPr marL="3657600" indent="0">
            <a:defRPr sz="1100">
              <a:solidFill>
                <a:sysClr val="windowText" lastClr="000000"/>
              </a:solidFill>
              <a:latin typeface="Calibri"/>
            </a:defRPr>
          </a:lvl9pPr>
        </a:lstStyle>
        <a:p xmlns:a="http://schemas.openxmlformats.org/drawingml/2006/main">
          <a:pPr algn="ctr"/>
          <a:r>
            <a:rPr lang="ru-RU" sz="1800" b="1" dirty="0" err="1" smtClean="0">
              <a:solidFill>
                <a:schemeClr val="tx1"/>
              </a:solidFill>
              <a:latin typeface="Times New Roman" pitchFamily="18" charset="0"/>
              <a:cs typeface="Times New Roman" pitchFamily="18" charset="0"/>
            </a:rPr>
            <a:t>Ўзбекитон</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Республикасидаги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жами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суғориладиган ерлар</a:t>
          </a:r>
          <a:endParaRPr lang="ru-RU" sz="1800" b="1" dirty="0">
            <a:solidFill>
              <a:schemeClr val="tx1"/>
            </a:solidFill>
            <a:latin typeface="Times New Roman" pitchFamily="18" charset="0"/>
            <a:cs typeface="Times New Roman" pitchFamily="18" charset="0"/>
          </a:endParaRPr>
        </a:p>
      </cdr:txBody>
    </cdr:sp>
  </cdr:relSizeAnchor>
  <cdr:relSizeAnchor xmlns:cdr="http://schemas.openxmlformats.org/drawingml/2006/chartDrawing">
    <cdr:from>
      <cdr:x>0.69167</cdr:x>
      <cdr:y>0.68102</cdr:y>
    </cdr:from>
    <cdr:to>
      <cdr:x>0.77951</cdr:x>
      <cdr:y>0.72361</cdr:y>
    </cdr:to>
    <cdr:sp macro="" textlink="">
      <cdr:nvSpPr>
        <cdr:cNvPr id="6" name="TextBox 5"/>
        <cdr:cNvSpPr txBox="1"/>
      </cdr:nvSpPr>
      <cdr:spPr>
        <a:xfrm xmlns:a="http://schemas.openxmlformats.org/drawingml/2006/main">
          <a:off x="6324600" y="4670425"/>
          <a:ext cx="803275" cy="292100"/>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uz-Cyrl-UZ" sz="1200" b="1" dirty="0" smtClean="0">
              <a:effectLst/>
              <a:latin typeface="+mn-lt"/>
              <a:ea typeface="+mn-ea"/>
              <a:cs typeface="+mn-cs"/>
            </a:rPr>
            <a:t>9,7 </a:t>
          </a:r>
          <a:r>
            <a:rPr lang="uz-Cyrl-UZ" sz="1200" b="1" dirty="0">
              <a:effectLst/>
              <a:latin typeface="+mn-lt"/>
              <a:ea typeface="+mn-ea"/>
              <a:cs typeface="+mn-cs"/>
            </a:rPr>
            <a:t>% </a:t>
          </a:r>
          <a:endParaRPr lang="ru-RU" sz="1200" b="1" dirty="0">
            <a:effectLst/>
          </a:endParaRPr>
        </a:p>
      </cdr:txBody>
    </cdr:sp>
  </cdr:relSizeAnchor>
  <cdr:relSizeAnchor xmlns:cdr="http://schemas.openxmlformats.org/drawingml/2006/chartDrawing">
    <cdr:from>
      <cdr:x>0.30833</cdr:x>
      <cdr:y>0.08472</cdr:y>
    </cdr:from>
    <cdr:to>
      <cdr:x>0.39618</cdr:x>
      <cdr:y>0.12731</cdr:y>
    </cdr:to>
    <cdr:sp macro="" textlink="">
      <cdr:nvSpPr>
        <cdr:cNvPr id="7" name="TextBox 6"/>
        <cdr:cNvSpPr txBox="1"/>
      </cdr:nvSpPr>
      <cdr:spPr>
        <a:xfrm xmlns:a="http://schemas.openxmlformats.org/drawingml/2006/main">
          <a:off x="2819400" y="581025"/>
          <a:ext cx="803275" cy="292100"/>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uz-Cyrl-UZ" sz="1200" b="1" dirty="0" smtClean="0">
              <a:effectLst/>
              <a:latin typeface="+mn-lt"/>
              <a:ea typeface="+mn-ea"/>
              <a:cs typeface="+mn-cs"/>
            </a:rPr>
            <a:t>100 </a:t>
          </a:r>
          <a:r>
            <a:rPr lang="uz-Cyrl-UZ" sz="1200" b="1" dirty="0">
              <a:effectLst/>
              <a:latin typeface="+mn-lt"/>
              <a:ea typeface="+mn-ea"/>
              <a:cs typeface="+mn-cs"/>
            </a:rPr>
            <a:t>% </a:t>
          </a:r>
          <a:endParaRPr lang="ru-RU" sz="1200" b="1" dirty="0">
            <a:effectLst/>
          </a:endParaRPr>
        </a:p>
      </cdr:txBody>
    </cdr:sp>
  </cdr:relSizeAnchor>
  <cdr:relSizeAnchor xmlns:cdr="http://schemas.openxmlformats.org/drawingml/2006/chartDrawing">
    <cdr:from>
      <cdr:x>0.94722</cdr:x>
      <cdr:y>0.02083</cdr:y>
    </cdr:from>
    <cdr:to>
      <cdr:x>0.98715</cdr:x>
      <cdr:y>0.07361</cdr:y>
    </cdr:to>
    <cdr:sp macro="" textlink="">
      <cdr:nvSpPr>
        <cdr:cNvPr id="8" name="TextBox 7"/>
        <cdr:cNvSpPr txBox="1"/>
      </cdr:nvSpPr>
      <cdr:spPr>
        <a:xfrm xmlns:a="http://schemas.openxmlformats.org/drawingml/2006/main">
          <a:off x="8661400" y="142875"/>
          <a:ext cx="365125" cy="361950"/>
        </a:xfrm>
        <a:prstGeom xmlns:a="http://schemas.openxmlformats.org/drawingml/2006/main" prst="rect">
          <a:avLst/>
        </a:prstGeom>
      </cdr:spPr>
      <cdr:style>
        <a:lnRef xmlns:a="http://schemas.openxmlformats.org/drawingml/2006/main" idx="3">
          <a:schemeClr val="lt1"/>
        </a:lnRef>
        <a:fillRef xmlns:a="http://schemas.openxmlformats.org/drawingml/2006/main" idx="1">
          <a:schemeClr val="dk1"/>
        </a:fillRef>
        <a:effectRef xmlns:a="http://schemas.openxmlformats.org/drawingml/2006/main" idx="1">
          <a:schemeClr val="dk1"/>
        </a:effectRef>
        <a:fontRef xmlns:a="http://schemas.openxmlformats.org/drawingml/2006/main" idx="minor">
          <a:schemeClr val="lt1"/>
        </a:fontRef>
      </cdr:style>
      <cdr:txBody>
        <a:bodyPr xmlns:a="http://schemas.openxmlformats.org/drawingml/2006/main" wrap="square" rtlCol="0"/>
        <a:lstStyle xmlns:a="http://schemas.openxmlformats.org/drawingml/2006/main"/>
        <a:p xmlns:a="http://schemas.openxmlformats.org/drawingml/2006/main">
          <a:r>
            <a:rPr lang="uz-Cyrl-UZ" sz="1400" dirty="0" smtClean="0">
              <a:solidFill>
                <a:schemeClr val="tx1"/>
              </a:solidFill>
            </a:rPr>
            <a:t>1  </a:t>
          </a:r>
          <a:endParaRPr lang="ru-RU" sz="1400" dirty="0">
            <a:solidFill>
              <a:schemeClr val="tx1"/>
            </a:solidFill>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CA0CEDA-FC02-42AF-9988-D5EA19BBF131}" type="datetimeFigureOut">
              <a:rPr lang="ru-RU" smtClean="0"/>
              <a:t>30.06.2016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D717822-318E-462A-BA9E-38A6E87CD55F}" type="slidenum">
              <a:rPr lang="ru-RU" smtClean="0"/>
              <a:t>‹#›</a:t>
            </a:fld>
            <a:endParaRPr lang="ru-RU"/>
          </a:p>
        </p:txBody>
      </p:sp>
    </p:spTree>
    <p:extLst>
      <p:ext uri="{BB962C8B-B14F-4D97-AF65-F5344CB8AC3E}">
        <p14:creationId xmlns:p14="http://schemas.microsoft.com/office/powerpoint/2010/main" val="16395104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7"/>
          <p:cNvSpPr>
            <a:spLocks noGrp="1" noChangeArrowheads="1"/>
          </p:cNvSpPr>
          <p:nvPr>
            <p:ph type="sldNum" sz="quarter" idx="5"/>
          </p:nvPr>
        </p:nvSpPr>
        <p:spPr>
          <a:noFill/>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379A3A62-8C8D-4808-9474-22C6E32B8459}" type="slidenum">
              <a:rPr lang="ru-RU" smtClean="0">
                <a:latin typeface="Arial" pitchFamily="34" charset="0"/>
              </a:rPr>
              <a:pPr eaLnBrk="1" hangingPunct="1"/>
              <a:t>5</a:t>
            </a:fld>
            <a:endParaRPr lang="ru-RU" smtClean="0">
              <a:latin typeface="Arial" pitchFamily="34" charset="0"/>
            </a:endParaRPr>
          </a:p>
        </p:txBody>
      </p:sp>
      <p:sp>
        <p:nvSpPr>
          <p:cNvPr id="124931" name="Образ слайда 1"/>
          <p:cNvSpPr>
            <a:spLocks noGrp="1" noRot="1" noChangeAspect="1" noTextEdit="1"/>
          </p:cNvSpPr>
          <p:nvPr>
            <p:ph type="sldImg"/>
          </p:nvPr>
        </p:nvSpPr>
        <p:spPr>
          <a:ln/>
        </p:spPr>
      </p:sp>
      <p:sp>
        <p:nvSpPr>
          <p:cNvPr id="124932" name="Заметки 2"/>
          <p:cNvSpPr>
            <a:spLocks noGrp="1"/>
          </p:cNvSpPr>
          <p:nvPr>
            <p:ph type="body" idx="1"/>
          </p:nvPr>
        </p:nvSpPr>
        <p:spPr>
          <a:noFill/>
        </p:spPr>
        <p:txBody>
          <a:bodyPr/>
          <a:lstStyle/>
          <a:p>
            <a:pPr eaLnBrk="1" hangingPunct="1">
              <a:spcBef>
                <a:spcPct val="0"/>
              </a:spcBef>
            </a:pPr>
            <a:endParaRPr lang="en-US" smtClean="0"/>
          </a:p>
        </p:txBody>
      </p:sp>
      <p:sp>
        <p:nvSpPr>
          <p:cNvPr id="44036" name="Номер слайда 3"/>
          <p:cNvSpPr txBox="1">
            <a:spLocks noGrp="1"/>
          </p:cNvSpPr>
          <p:nvPr/>
        </p:nvSpPr>
        <p:spPr bwMode="auto">
          <a:xfrm>
            <a:off x="3885275" y="8684899"/>
            <a:ext cx="2971092" cy="457639"/>
          </a:xfrm>
          <a:prstGeom prst="rect">
            <a:avLst/>
          </a:prstGeom>
          <a:noFill/>
          <a:ln>
            <a:miter lim="800000"/>
            <a:headEnd/>
            <a:tailEnd/>
          </a:ln>
        </p:spPr>
        <p:txBody>
          <a:bodyPr anchor="b"/>
          <a:lstStyle/>
          <a:p>
            <a:pPr algn="r">
              <a:defRPr/>
            </a:pPr>
            <a:fld id="{6996270B-E13B-4298-8BD3-5DC002D3D333}" type="slidenum">
              <a:rPr lang="en-US" sz="1200">
                <a:latin typeface="+mn-lt"/>
                <a:ea typeface="굴림" pitchFamily="34" charset="-127"/>
              </a:rPr>
              <a:pPr algn="r">
                <a:defRPr/>
              </a:pPr>
              <a:t>5</a:t>
            </a:fld>
            <a:endParaRPr lang="en-US" sz="1200">
              <a:latin typeface="+mn-lt"/>
              <a:ea typeface="굴림" pitchFamily="34" charset="-127"/>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p:cNvSpPr>
            <a:spLocks noGrp="1" noChangeArrowheads="1"/>
          </p:cNvSpPr>
          <p:nvPr>
            <p:ph type="sldNum" sz="quarter" idx="5"/>
          </p:nvPr>
        </p:nvSpPr>
        <p:spPr>
          <a:noFill/>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E08C95B3-B076-454C-A7D7-CE0D618277D2}" type="slidenum">
              <a:rPr lang="ru-RU" smtClean="0">
                <a:latin typeface="Arial" pitchFamily="34" charset="0"/>
              </a:rPr>
              <a:pPr eaLnBrk="1" hangingPunct="1"/>
              <a:t>8</a:t>
            </a:fld>
            <a:endParaRPr lang="ru-RU" smtClean="0">
              <a:latin typeface="Arial" pitchFamily="34" charset="0"/>
            </a:endParaRPr>
          </a:p>
        </p:txBody>
      </p:sp>
      <p:sp>
        <p:nvSpPr>
          <p:cNvPr id="125955" name="Образ слайда 1"/>
          <p:cNvSpPr>
            <a:spLocks noGrp="1" noRot="1" noChangeAspect="1" noTextEdit="1"/>
          </p:cNvSpPr>
          <p:nvPr>
            <p:ph type="sldImg"/>
          </p:nvPr>
        </p:nvSpPr>
        <p:spPr>
          <a:ln/>
        </p:spPr>
      </p:sp>
      <p:sp>
        <p:nvSpPr>
          <p:cNvPr id="125956" name="Заметки 2"/>
          <p:cNvSpPr>
            <a:spLocks noGrp="1"/>
          </p:cNvSpPr>
          <p:nvPr>
            <p:ph type="body" idx="1"/>
          </p:nvPr>
        </p:nvSpPr>
        <p:spPr>
          <a:noFill/>
        </p:spPr>
        <p:txBody>
          <a:bodyPr/>
          <a:lstStyle/>
          <a:p>
            <a:pPr eaLnBrk="1" hangingPunct="1">
              <a:spcBef>
                <a:spcPct val="0"/>
              </a:spcBef>
            </a:pPr>
            <a:endParaRPr lang="en-US" smtClean="0"/>
          </a:p>
        </p:txBody>
      </p:sp>
      <p:sp>
        <p:nvSpPr>
          <p:cNvPr id="45060" name="Номер слайда 3"/>
          <p:cNvSpPr txBox="1">
            <a:spLocks noGrp="1"/>
          </p:cNvSpPr>
          <p:nvPr/>
        </p:nvSpPr>
        <p:spPr bwMode="auto">
          <a:xfrm>
            <a:off x="3885275" y="8684899"/>
            <a:ext cx="2971092" cy="457639"/>
          </a:xfrm>
          <a:prstGeom prst="rect">
            <a:avLst/>
          </a:prstGeom>
          <a:noFill/>
          <a:ln>
            <a:miter lim="800000"/>
            <a:headEnd/>
            <a:tailEnd/>
          </a:ln>
        </p:spPr>
        <p:txBody>
          <a:bodyPr anchor="b"/>
          <a:lstStyle/>
          <a:p>
            <a:pPr algn="r">
              <a:defRPr/>
            </a:pPr>
            <a:fld id="{A5C735EB-5A06-446A-A944-6A59278666AF}" type="slidenum">
              <a:rPr lang="en-US" sz="1200">
                <a:latin typeface="+mn-lt"/>
                <a:ea typeface="굴림" pitchFamily="34" charset="-127"/>
              </a:rPr>
              <a:pPr algn="r">
                <a:defRPr/>
              </a:pPr>
              <a:t>8</a:t>
            </a:fld>
            <a:endParaRPr lang="en-US" sz="1200">
              <a:latin typeface="+mn-lt"/>
              <a:ea typeface="굴림" pitchFamily="34" charset="-127"/>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spect="1" noTextEdit="1"/>
          </p:cNvSpPr>
          <p:nvPr>
            <p:ph type="sldImg"/>
          </p:nvPr>
        </p:nvSpPr>
        <p:spPr bwMode="auto">
          <a:xfrm>
            <a:off x="1143000" y="685800"/>
            <a:ext cx="4572000" cy="34305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Rectangle 3"/>
          <p:cNvSpPr>
            <a:spLocks noGrp="1"/>
          </p:cNvSpPr>
          <p:nvPr>
            <p:ph type="body" idx="1"/>
          </p:nvPr>
        </p:nvSpPr>
        <p:spPr bwMode="auto">
          <a:xfrm>
            <a:off x="914474" y="4342485"/>
            <a:ext cx="5029052" cy="4116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ru-RU" sz="24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B4C71EC6-210F-42DE-9C53-41977AD35B3D}" type="datetimeFigureOut">
              <a:rPr lang="ru-RU" smtClean="0"/>
              <a:t>30.06.2016</a:t>
            </a:fld>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Объект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B4C71EC6-210F-42DE-9C53-41977AD35B3D}" type="datetimeFigureOut">
              <a:rPr lang="ru-RU" smtClean="0"/>
              <a:t>30.06.2016</a:t>
            </a:fld>
            <a:endParaRPr lang="ru-RU"/>
          </a:p>
        </p:txBody>
      </p:sp>
      <p:sp>
        <p:nvSpPr>
          <p:cNvPr id="9" name="Номер слайда 8"/>
          <p:cNvSpPr>
            <a:spLocks noGrp="1"/>
          </p:cNvSpPr>
          <p:nvPr>
            <p:ph type="sldNum" sz="quarter" idx="15"/>
          </p:nvPr>
        </p:nvSpPr>
        <p:spPr/>
        <p:txBody>
          <a:bodyPr rtlCol="0"/>
          <a:lstStyle/>
          <a:p>
            <a:fld id="{B19B0651-EE4F-4900-A07F-96A6BFA9D0F0}" type="slidenum">
              <a:rPr lang="ru-RU" smtClean="0"/>
              <a:t>‹#›</a:t>
            </a:fld>
            <a:endParaRPr lang="ru-RU"/>
          </a:p>
        </p:txBody>
      </p:sp>
      <p:sp>
        <p:nvSpPr>
          <p:cNvPr id="10" name="Нижний колонтитул 9"/>
          <p:cNvSpPr>
            <a:spLocks noGrp="1"/>
          </p:cNvSpPr>
          <p:nvPr>
            <p:ph type="ftr" sz="quarter" idx="16"/>
          </p:nvPr>
        </p:nvSpPr>
        <p:spPr/>
        <p:txBody>
          <a:bodyPr rtlCol="0"/>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B4C71EC6-210F-42DE-9C53-41977AD35B3D}" type="datetimeFigureOut">
              <a:rPr lang="ru-RU" smtClean="0"/>
              <a:t>30.06.2016</a:t>
            </a:fld>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B4C71EC6-210F-42DE-9C53-41977AD35B3D}" type="datetimeFigureOut">
              <a:rPr lang="ru-RU" smtClean="0"/>
              <a:t>30.06.2016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
        <p:nvSpPr>
          <p:cNvPr id="9" name="Объект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Объект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B4C71EC6-210F-42DE-9C53-41977AD35B3D}" type="datetimeFigureOut">
              <a:rPr lang="ru-RU" smtClean="0"/>
              <a:t>30.06.2016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
        <p:nvSpPr>
          <p:cNvPr id="11" name="Объект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B4C71EC6-210F-42DE-9C53-41977AD35B3D}" type="datetimeFigureOut">
              <a:rPr lang="ru-RU" smtClean="0"/>
              <a:t>30.06.2016</a:t>
            </a:fld>
            <a:endParaRPr lang="ru-RU"/>
          </a:p>
        </p:txBody>
      </p:sp>
      <p:sp>
        <p:nvSpPr>
          <p:cNvPr id="7" name="Номер слайда 6"/>
          <p:cNvSpPr>
            <a:spLocks noGrp="1"/>
          </p:cNvSpPr>
          <p:nvPr>
            <p:ph type="sldNum" sz="quarter" idx="11"/>
          </p:nvPr>
        </p:nvSpPr>
        <p:spPr/>
        <p:txBody>
          <a:bodyPr rtlCol="0"/>
          <a:lstStyle/>
          <a:p>
            <a:fld id="{B19B0651-EE4F-4900-A07F-96A6BFA9D0F0}" type="slidenum">
              <a:rPr lang="ru-RU" smtClean="0"/>
              <a:t>‹#›</a:t>
            </a:fld>
            <a:endParaRPr lang="ru-RU"/>
          </a:p>
        </p:txBody>
      </p:sp>
      <p:sp>
        <p:nvSpPr>
          <p:cNvPr id="8" name="Нижний колонтитул 7"/>
          <p:cNvSpPr>
            <a:spLocks noGrp="1"/>
          </p:cNvSpPr>
          <p:nvPr>
            <p:ph type="ftr" sz="quarter" idx="12"/>
          </p:nvPr>
        </p:nvSpPr>
        <p:spPr/>
        <p:txBody>
          <a:bodyPr rtlCol="0"/>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30.06.2016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Объект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B4C71EC6-210F-42DE-9C53-41977AD35B3D}" type="datetimeFigureOut">
              <a:rPr lang="ru-RU" smtClean="0"/>
              <a:t>30.06.2016</a:t>
            </a:fld>
            <a:endParaRPr lang="ru-RU"/>
          </a:p>
        </p:txBody>
      </p:sp>
      <p:sp>
        <p:nvSpPr>
          <p:cNvPr id="22" name="Номер слайда 21"/>
          <p:cNvSpPr>
            <a:spLocks noGrp="1"/>
          </p:cNvSpPr>
          <p:nvPr>
            <p:ph type="sldNum" sz="quarter" idx="15"/>
          </p:nvPr>
        </p:nvSpPr>
        <p:spPr/>
        <p:txBody>
          <a:bodyPr rtlCol="0"/>
          <a:lstStyle/>
          <a:p>
            <a:fld id="{B19B0651-EE4F-4900-A07F-96A6BFA9D0F0}" type="slidenum">
              <a:rPr lang="ru-RU" smtClean="0"/>
              <a:t>‹#›</a:t>
            </a:fld>
            <a:endParaRPr lang="ru-RU"/>
          </a:p>
        </p:txBody>
      </p:sp>
      <p:sp>
        <p:nvSpPr>
          <p:cNvPr id="23" name="Нижний колонтитул 22"/>
          <p:cNvSpPr>
            <a:spLocks noGrp="1"/>
          </p:cNvSpPr>
          <p:nvPr>
            <p:ph type="ftr" sz="quarter" idx="16"/>
          </p:nvPr>
        </p:nvSpPr>
        <p:spPr/>
        <p:txBody>
          <a:bodyPr rtlCol="0"/>
          <a:lstStyle/>
          <a:p>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B4C71EC6-210F-42DE-9C53-41977AD35B3D}" type="datetimeFigureOut">
              <a:rPr lang="ru-RU" smtClean="0"/>
              <a:t>30.06.2016</a:t>
            </a:fld>
            <a:endParaRPr lang="ru-RU"/>
          </a:p>
        </p:txBody>
      </p:sp>
      <p:sp>
        <p:nvSpPr>
          <p:cNvPr id="18" name="Номер слайда 17"/>
          <p:cNvSpPr>
            <a:spLocks noGrp="1"/>
          </p:cNvSpPr>
          <p:nvPr>
            <p:ph type="sldNum" sz="quarter" idx="11"/>
          </p:nvPr>
        </p:nvSpPr>
        <p:spPr/>
        <p:txBody>
          <a:bodyPr rtlCol="0"/>
          <a:lstStyle/>
          <a:p>
            <a:fld id="{B19B0651-EE4F-4900-A07F-96A6BFA9D0F0}" type="slidenum">
              <a:rPr lang="ru-RU" smtClean="0"/>
              <a:t>‹#›</a:t>
            </a:fld>
            <a:endParaRPr lang="ru-RU"/>
          </a:p>
        </p:txBody>
      </p:sp>
      <p:sp>
        <p:nvSpPr>
          <p:cNvPr id="21" name="Нижний колонтитул 20"/>
          <p:cNvSpPr>
            <a:spLocks noGrp="1"/>
          </p:cNvSpPr>
          <p:nvPr>
            <p:ph type="ftr" sz="quarter" idx="12"/>
          </p:nvPr>
        </p:nvSpPr>
        <p:spPr/>
        <p:txBody>
          <a:bodyPr rtlCol="0"/>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30.06.2016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30.06.2016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850"/>
            <a:ext cx="82296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935163"/>
            <a:ext cx="4038600" cy="438943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935163"/>
            <a:ext cx="4038600" cy="438943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9"/>
          <p:cNvSpPr>
            <a:spLocks noGrp="1"/>
          </p:cNvSpPr>
          <p:nvPr>
            <p:ph type="dt" sz="half" idx="10"/>
          </p:nvPr>
        </p:nvSpPr>
        <p:spPr/>
        <p:txBody>
          <a:bodyPr/>
          <a:lstStyle>
            <a:lvl1pPr>
              <a:defRPr/>
            </a:lvl1pPr>
          </a:lstStyle>
          <a:p>
            <a:pPr>
              <a:defRPr/>
            </a:pPr>
            <a:fld id="{43F6047D-84C4-4FAD-8A07-E019D2F091DE}" type="datetime1">
              <a:rPr lang="ru-RU"/>
              <a:pPr>
                <a:defRPr/>
              </a:pPr>
              <a:t>30.06.2016</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43B3D36E-B117-41CD-9595-920ECCFB5E8A}" type="slidenum">
              <a:rPr lang="ru-RU"/>
              <a:pPr>
                <a:defRPr/>
              </a:pPr>
              <a:t>‹#›</a:t>
            </a:fld>
            <a:endParaRPr lang="ru-RU"/>
          </a:p>
        </p:txBody>
      </p:sp>
    </p:spTree>
    <p:extLst>
      <p:ext uri="{BB962C8B-B14F-4D97-AF65-F5344CB8AC3E}">
        <p14:creationId xmlns:p14="http://schemas.microsoft.com/office/powerpoint/2010/main" val="202889327"/>
      </p:ext>
    </p:extLst>
  </p:cSld>
  <p:clrMapOvr>
    <a:masterClrMapping/>
  </p:clrMapOvr>
  <p:transition>
    <p:pull/>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914400" y="277813"/>
            <a:ext cx="7772400" cy="58531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Дата 9"/>
          <p:cNvSpPr>
            <a:spLocks noGrp="1"/>
          </p:cNvSpPr>
          <p:nvPr>
            <p:ph type="dt" sz="half" idx="10"/>
          </p:nvPr>
        </p:nvSpPr>
        <p:spPr/>
        <p:txBody>
          <a:bodyPr/>
          <a:lstStyle>
            <a:lvl1pPr>
              <a:defRPr/>
            </a:lvl1pPr>
          </a:lstStyle>
          <a:p>
            <a:pPr>
              <a:defRPr/>
            </a:pPr>
            <a:fld id="{ACA6A7AA-C10E-46F0-B226-38CEB64F145A}" type="datetime1">
              <a:rPr lang="ru-RU"/>
              <a:pPr>
                <a:defRPr/>
              </a:pPr>
              <a:t>30.06.2016</a:t>
            </a:fld>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2EF5BEA2-EFDE-4FB7-B714-58508D8B86FF}" type="slidenum">
              <a:rPr lang="ru-RU"/>
              <a:pPr>
                <a:defRPr/>
              </a:pPr>
              <a:t>‹#›</a:t>
            </a:fld>
            <a:endParaRPr lang="ru-RU"/>
          </a:p>
        </p:txBody>
      </p:sp>
    </p:spTree>
    <p:extLst>
      <p:ext uri="{BB962C8B-B14F-4D97-AF65-F5344CB8AC3E}">
        <p14:creationId xmlns:p14="http://schemas.microsoft.com/office/powerpoint/2010/main" val="1331995839"/>
      </p:ext>
    </p:extLst>
  </p:cSld>
  <p:clrMapOvr>
    <a:masterClrMapping/>
  </p:clrMapOvr>
  <p:transition>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B4C71EC6-210F-42DE-9C53-41977AD35B3D}" type="datetimeFigureOut">
              <a:rPr lang="ru-RU" smtClean="0"/>
              <a:t>30.06.2016</a:t>
            </a:fld>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 Id="rId5" Type="http://schemas.openxmlformats.org/officeDocument/2006/relationships/image" Target="../media/image2.emf"/><Relationship Id="rId4" Type="http://schemas.openxmlformats.org/officeDocument/2006/relationships/oleObject" Target="../embeddings/_________Microsoft_Word_97-20031.doc"/></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5.emf"/><Relationship Id="rId5" Type="http://schemas.openxmlformats.org/officeDocument/2006/relationships/oleObject" Target="../embeddings/oleObject3.bin"/><Relationship Id="rId4" Type="http://schemas.openxmlformats.org/officeDocument/2006/relationships/image" Target="../media/image4.emf"/></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8.emf"/><Relationship Id="rId5" Type="http://schemas.openxmlformats.org/officeDocument/2006/relationships/oleObject" Target="../embeddings/oleObject6.bin"/><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13.xml"/><Relationship Id="rId1" Type="http://schemas.openxmlformats.org/officeDocument/2006/relationships/vmlDrawing" Target="../drawings/vmlDrawing6.vml"/><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13.xml"/><Relationship Id="rId1" Type="http://schemas.openxmlformats.org/officeDocument/2006/relationships/vmlDrawing" Target="../drawings/vmlDrawing7.vml"/><Relationship Id="rId4" Type="http://schemas.openxmlformats.org/officeDocument/2006/relationships/image" Target="../media/image11.emf"/></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5.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8.xml.rels><?xml version="1.0" encoding="UTF-8" standalone="yes"?>
<Relationships xmlns="http://schemas.openxmlformats.org/package/2006/relationships"><Relationship Id="rId8" Type="http://schemas.openxmlformats.org/officeDocument/2006/relationships/diagramLayout" Target="../diagrams/layout9.xml"/><Relationship Id="rId3" Type="http://schemas.openxmlformats.org/officeDocument/2006/relationships/diagramLayout" Target="../diagrams/layout8.xml"/><Relationship Id="rId7" Type="http://schemas.openxmlformats.org/officeDocument/2006/relationships/diagramData" Target="../diagrams/data9.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11" Type="http://schemas.microsoft.com/office/2007/relationships/diagramDrawing" Target="../diagrams/drawing9.xml"/><Relationship Id="rId5" Type="http://schemas.openxmlformats.org/officeDocument/2006/relationships/diagramColors" Target="../diagrams/colors8.xml"/><Relationship Id="rId10" Type="http://schemas.openxmlformats.org/officeDocument/2006/relationships/diagramColors" Target="../diagrams/colors9.xml"/><Relationship Id="rId4" Type="http://schemas.openxmlformats.org/officeDocument/2006/relationships/diagramQuickStyle" Target="../diagrams/quickStyle8.xml"/><Relationship Id="rId9" Type="http://schemas.openxmlformats.org/officeDocument/2006/relationships/diagramQuickStyle" Target="../diagrams/quickStyle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13.xml"/><Relationship Id="rId1" Type="http://schemas.openxmlformats.org/officeDocument/2006/relationships/vmlDrawing" Target="../drawings/vmlDrawing8.vml"/><Relationship Id="rId4" Type="http://schemas.openxmlformats.org/officeDocument/2006/relationships/image" Target="../media/image12.emf"/></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0" y="260647"/>
            <a:ext cx="9036496" cy="1872209"/>
          </a:xfrm>
        </p:spPr>
        <p:txBody>
          <a:bodyPr anchor="ctr">
            <a:noAutofit/>
          </a:bodyPr>
          <a:lstStyle/>
          <a:p>
            <a:pPr algn="ctr"/>
            <a:r>
              <a:rPr lang="en-US" sz="3200" b="1" dirty="0" smtClean="0">
                <a:latin typeface="Times New Roman" pitchFamily="18" charset="0"/>
                <a:cs typeface="Times New Roman" pitchFamily="18" charset="0"/>
              </a:rPr>
              <a:t>5-Mavzu</a:t>
            </a:r>
            <a:r>
              <a:rPr lang="en-US" sz="3200" b="1" dirty="0" smtClean="0">
                <a:latin typeface="Times New Roman" pitchFamily="18" charset="0"/>
                <a:cs typeface="Times New Roman" pitchFamily="18" charset="0"/>
              </a:rPr>
              <a:t>: </a:t>
            </a:r>
            <a:r>
              <a:rPr lang="fr-FR" sz="3200" b="1" dirty="0" smtClean="0">
                <a:latin typeface="Times New Roman" pitchFamily="18" charset="0"/>
                <a:cs typeface="Times New Roman" pitchFamily="18" charset="0"/>
              </a:rPr>
              <a:t>Qishloq </a:t>
            </a:r>
            <a:r>
              <a:rPr lang="fr-FR" sz="3200" b="1" dirty="0">
                <a:latin typeface="Times New Roman" pitchFamily="18" charset="0"/>
                <a:cs typeface="Times New Roman" pitchFamily="18" charset="0"/>
              </a:rPr>
              <a:t>xo’jaligida resurs salohiyatidan samarali foydalanishni tashkil etish</a:t>
            </a:r>
            <a:r>
              <a:rPr lang="ru-RU" sz="3200" dirty="0">
                <a:latin typeface="Times New Roman" pitchFamily="18" charset="0"/>
                <a:cs typeface="Times New Roman" pitchFamily="18" charset="0"/>
              </a:rPr>
              <a:t/>
            </a:r>
            <a:br>
              <a:rPr lang="ru-RU" sz="3200" dirty="0">
                <a:latin typeface="Times New Roman" pitchFamily="18" charset="0"/>
                <a:cs typeface="Times New Roman" pitchFamily="18" charset="0"/>
              </a:rPr>
            </a:br>
            <a:endParaRPr lang="ru-RU" sz="3200"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395536" y="1916832"/>
            <a:ext cx="8568952" cy="4824536"/>
          </a:xfrm>
        </p:spPr>
        <p:txBody>
          <a:bodyPr>
            <a:normAutofit lnSpcReduction="10000"/>
          </a:bodyPr>
          <a:lstStyle/>
          <a:p>
            <a:r>
              <a:rPr lang="en-US" sz="2800" dirty="0" smtClean="0">
                <a:solidFill>
                  <a:schemeClr val="tx1"/>
                </a:solidFill>
                <a:latin typeface="Times New Roman" pitchFamily="18" charset="0"/>
                <a:cs typeface="Times New Roman" pitchFamily="18" charset="0"/>
              </a:rPr>
              <a:t>REJA:</a:t>
            </a:r>
          </a:p>
          <a:p>
            <a:pPr algn="just"/>
            <a:r>
              <a:rPr lang="en-US" sz="2800" dirty="0" smtClean="0">
                <a:solidFill>
                  <a:schemeClr val="tx1"/>
                </a:solidFill>
                <a:latin typeface="Times New Roman" pitchFamily="18" charset="0"/>
                <a:cs typeface="Times New Roman" pitchFamily="18" charset="0"/>
              </a:rPr>
              <a:t>1.Yerning </a:t>
            </a:r>
            <a:r>
              <a:rPr lang="en-US" sz="2800" dirty="0" err="1">
                <a:solidFill>
                  <a:schemeClr val="tx1"/>
                </a:solidFill>
                <a:latin typeface="Times New Roman" pitchFamily="18" charset="0"/>
                <a:cs typeface="Times New Roman" pitchFamily="18" charset="0"/>
              </a:rPr>
              <a:t>qishloq</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xo’jalik</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ishlab</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chiqarishi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omili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sifatidagi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xususiyati</a:t>
            </a:r>
            <a:r>
              <a:rPr lang="en-US" sz="2800" dirty="0">
                <a:solidFill>
                  <a:schemeClr val="tx1"/>
                </a:solidFill>
                <a:latin typeface="Times New Roman" pitchFamily="18" charset="0"/>
                <a:cs typeface="Times New Roman" pitchFamily="18" charset="0"/>
              </a:rPr>
              <a:t>.</a:t>
            </a:r>
            <a:endParaRPr lang="en-US" sz="2800" dirty="0" smtClean="0">
              <a:solidFill>
                <a:schemeClr val="tx1"/>
              </a:solidFill>
              <a:latin typeface="Times New Roman" pitchFamily="18" charset="0"/>
              <a:cs typeface="Times New Roman" pitchFamily="18" charset="0"/>
            </a:endParaRPr>
          </a:p>
          <a:p>
            <a:pPr algn="just"/>
            <a:r>
              <a:rPr lang="en-US" sz="2800" dirty="0" smtClean="0">
                <a:solidFill>
                  <a:schemeClr val="tx1"/>
                </a:solidFill>
                <a:latin typeface="Times New Roman" pitchFamily="18" charset="0"/>
                <a:cs typeface="Times New Roman" pitchFamily="18" charset="0"/>
              </a:rPr>
              <a:t>2.Yer </a:t>
            </a:r>
            <a:r>
              <a:rPr lang="en-US" sz="2800" dirty="0" err="1">
                <a:solidFill>
                  <a:schemeClr val="tx1"/>
                </a:solidFill>
                <a:latin typeface="Times New Roman" pitchFamily="18" charset="0"/>
                <a:cs typeface="Times New Roman" pitchFamily="18" charset="0"/>
              </a:rPr>
              <a:t>fondining</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shakllanishi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va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undan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foydalanishni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tashkil</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etish</a:t>
            </a:r>
            <a:r>
              <a:rPr lang="en-US" sz="2800" dirty="0">
                <a:solidFill>
                  <a:schemeClr val="tx1"/>
                </a:solidFill>
                <a:latin typeface="Times New Roman" pitchFamily="18" charset="0"/>
                <a:cs typeface="Times New Roman" pitchFamily="18" charset="0"/>
              </a:rPr>
              <a:t>. </a:t>
            </a:r>
            <a:endParaRPr lang="en-US" sz="2800" dirty="0" smtClean="0">
              <a:solidFill>
                <a:schemeClr val="tx1"/>
              </a:solidFill>
              <a:latin typeface="Times New Roman" pitchFamily="18" charset="0"/>
              <a:cs typeface="Times New Roman" pitchFamily="18" charset="0"/>
            </a:endParaRPr>
          </a:p>
          <a:p>
            <a:pPr algn="just"/>
            <a:r>
              <a:rPr lang="en-US" sz="2800" dirty="0" smtClean="0">
                <a:solidFill>
                  <a:schemeClr val="tx1"/>
                </a:solidFill>
                <a:latin typeface="Times New Roman" pitchFamily="18" charset="0"/>
                <a:cs typeface="Times New Roman" pitchFamily="18" charset="0"/>
              </a:rPr>
              <a:t>3.Suv </a:t>
            </a:r>
            <a:r>
              <a:rPr lang="en-US" sz="2800" dirty="0" err="1">
                <a:solidFill>
                  <a:schemeClr val="tx1"/>
                </a:solidFill>
                <a:latin typeface="Times New Roman" pitchFamily="18" charset="0"/>
                <a:cs typeface="Times New Roman" pitchFamily="18" charset="0"/>
              </a:rPr>
              <a:t>manbalaridan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samarali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foydalanish</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va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suv</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ishlatishni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rivojlantirish</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Suvdan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foydalanishda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havza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tamoyilining</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afzalliklari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va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ahamiyati</a:t>
            </a:r>
            <a:r>
              <a:rPr lang="en-US" sz="2800" dirty="0">
                <a:solidFill>
                  <a:schemeClr val="tx1"/>
                </a:solidFill>
                <a:latin typeface="Times New Roman" pitchFamily="18" charset="0"/>
                <a:cs typeface="Times New Roman" pitchFamily="18" charset="0"/>
              </a:rPr>
              <a:t>. </a:t>
            </a:r>
            <a:endParaRPr lang="en-US" sz="2800" dirty="0" smtClean="0">
              <a:solidFill>
                <a:schemeClr val="tx1"/>
              </a:solidFill>
              <a:latin typeface="Times New Roman" pitchFamily="18" charset="0"/>
              <a:cs typeface="Times New Roman" pitchFamily="18" charset="0"/>
            </a:endParaRPr>
          </a:p>
          <a:p>
            <a:pPr algn="just"/>
            <a:r>
              <a:rPr lang="en-US" sz="2800" dirty="0" smtClean="0">
                <a:solidFill>
                  <a:schemeClr val="tx1"/>
                </a:solidFill>
                <a:latin typeface="Times New Roman" pitchFamily="18" charset="0"/>
                <a:cs typeface="Times New Roman" pitchFamily="18" charset="0"/>
              </a:rPr>
              <a:t>4.Sug’orish </a:t>
            </a:r>
            <a:r>
              <a:rPr lang="en-US" sz="2800" dirty="0" err="1">
                <a:solidFill>
                  <a:schemeClr val="tx1"/>
                </a:solidFill>
                <a:latin typeface="Times New Roman" pitchFamily="18" charset="0"/>
                <a:cs typeface="Times New Roman" pitchFamily="18" charset="0"/>
              </a:rPr>
              <a:t>tizimi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va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suvni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tejovchi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yangi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sug’orish</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texnologiyalaridan</a:t>
            </a:r>
            <a:r>
              <a:rPr lang="en-US" sz="2800" dirty="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foydalanish</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Xo’jaliklarda</a:t>
            </a:r>
            <a:r>
              <a:rPr lang="en-US" sz="2800" dirty="0" smtClean="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suvdan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foydalanish</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samaradorligi</a:t>
            </a:r>
            <a:r>
              <a:rPr lang="en-US" sz="2800" dirty="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8384534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850106"/>
          </a:xfrm>
        </p:spPr>
        <p:txBody>
          <a:bodyPr anchor="t">
            <a:normAutofit fontScale="90000"/>
          </a:bodyPr>
          <a:lstStyle/>
          <a:p>
            <a:pPr algn="ctr"/>
            <a:r>
              <a:rPr lang="en-US" sz="3200" b="1" dirty="0">
                <a:solidFill>
                  <a:schemeClr val="tx1"/>
                </a:solidFill>
                <a:latin typeface="Times New Roman" pitchFamily="18" charset="0"/>
                <a:cs typeface="Times New Roman" pitchFamily="18" charset="0"/>
              </a:rPr>
              <a:t>1.Yerning </a:t>
            </a:r>
            <a:r>
              <a:rPr lang="en-US" sz="3200" b="1" dirty="0" err="1">
                <a:solidFill>
                  <a:schemeClr val="tx1"/>
                </a:solidFill>
                <a:latin typeface="Times New Roman" pitchFamily="18" charset="0"/>
                <a:cs typeface="Times New Roman" pitchFamily="18" charset="0"/>
              </a:rPr>
              <a:t>qishloq</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xo’jalik</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ishlab</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chiqarishi</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omili</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sifatidagi</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xususiyati</a:t>
            </a:r>
            <a:r>
              <a:rPr lang="en-US" sz="3200" b="1" dirty="0">
                <a:solidFill>
                  <a:schemeClr val="tx1"/>
                </a:solidFill>
                <a:latin typeface="Times New Roman" pitchFamily="18" charset="0"/>
                <a:cs typeface="Times New Roman" pitchFamily="18" charset="0"/>
              </a:rPr>
              <a:t>.</a:t>
            </a:r>
          </a:p>
        </p:txBody>
      </p:sp>
      <p:graphicFrame>
        <p:nvGraphicFramePr>
          <p:cNvPr id="4" name="Объект 3"/>
          <p:cNvGraphicFramePr>
            <a:graphicFrameLocks noGrp="1"/>
          </p:cNvGraphicFramePr>
          <p:nvPr>
            <p:ph sz="quarter" idx="1"/>
            <p:extLst>
              <p:ext uri="{D42A27DB-BD31-4B8C-83A1-F6EECF244321}">
                <p14:modId xmlns:p14="http://schemas.microsoft.com/office/powerpoint/2010/main" val="600414747"/>
              </p:ext>
            </p:extLst>
          </p:nvPr>
        </p:nvGraphicFramePr>
        <p:xfrm>
          <a:off x="323528" y="1196752"/>
          <a:ext cx="8291264" cy="56612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932484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лок-схема: память с посл. доступом 3"/>
          <p:cNvSpPr/>
          <p:nvPr/>
        </p:nvSpPr>
        <p:spPr>
          <a:xfrm>
            <a:off x="1043608" y="1412776"/>
            <a:ext cx="6552728" cy="4846632"/>
          </a:xfrm>
          <a:prstGeom prst="flowChartMagneticTa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a:solidFill>
                  <a:schemeClr val="tx1"/>
                </a:solidFill>
                <a:latin typeface="Times New Roman" pitchFamily="18" charset="0"/>
                <a:cs typeface="Times New Roman" pitchFamily="18" charset="0"/>
              </a:rPr>
              <a:t>O’zbekiston</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Respublikasining</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barcha</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yer</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resurslari</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yagona</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yer</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fondini</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tashkil</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etadi</a:t>
            </a:r>
            <a:r>
              <a:rPr lang="en-US" sz="2800" b="1" dirty="0" smtClean="0">
                <a:solidFill>
                  <a:schemeClr val="tx1"/>
                </a:solidFill>
                <a:latin typeface="Times New Roman" pitchFamily="18" charset="0"/>
                <a:cs typeface="Times New Roman" pitchFamily="18" charset="0"/>
              </a:rPr>
              <a:t>.</a:t>
            </a:r>
            <a:endParaRPr lang="ru-RU" sz="2800" b="1" dirty="0" smtClean="0">
              <a:solidFill>
                <a:schemeClr val="tx1"/>
              </a:solidFill>
              <a:latin typeface="Times New Roman" pitchFamily="18" charset="0"/>
              <a:cs typeface="Times New Roman" pitchFamily="18" charset="0"/>
            </a:endParaRPr>
          </a:p>
          <a:p>
            <a:pPr lvl="0" algn="ctr"/>
            <a:r>
              <a:rPr lang="en-US" sz="2800" b="1" dirty="0" err="1" smtClean="0">
                <a:solidFill>
                  <a:schemeClr val="tx1"/>
                </a:solidFill>
                <a:latin typeface="Times New Roman" pitchFamily="18" charset="0"/>
                <a:cs typeface="Times New Roman" pitchFamily="18" charset="0"/>
              </a:rPr>
              <a:t>O’bekiston</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Resublikasidagi</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jami</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foydalanilayotgan</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yer</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maydoni</a:t>
            </a:r>
            <a:r>
              <a:rPr lang="en-US" sz="2800" b="1" dirty="0" smtClean="0">
                <a:solidFill>
                  <a:schemeClr val="tx1"/>
                </a:solidFill>
                <a:latin typeface="Times New Roman" pitchFamily="18" charset="0"/>
                <a:cs typeface="Times New Roman" pitchFamily="18" charset="0"/>
              </a:rPr>
              <a:t> </a:t>
            </a:r>
            <a:r>
              <a:rPr lang="ru-RU" sz="2800" b="1" dirty="0" smtClean="0">
                <a:solidFill>
                  <a:srgbClr val="003366"/>
                </a:solidFill>
                <a:latin typeface="Times New Roman" pitchFamily="18" charset="0"/>
                <a:cs typeface="Times New Roman" pitchFamily="18" charset="0"/>
              </a:rPr>
              <a:t>44410,3</a:t>
            </a:r>
            <a:r>
              <a:rPr lang="en-US" sz="2800" b="1" dirty="0" smtClean="0">
                <a:solidFill>
                  <a:srgbClr val="003366"/>
                </a:solidFill>
                <a:latin typeface="Times New Roman" pitchFamily="18" charset="0"/>
                <a:cs typeface="Times New Roman" pitchFamily="18" charset="0"/>
              </a:rPr>
              <a:t> </a:t>
            </a:r>
            <a:r>
              <a:rPr lang="en-US" sz="2800" b="1" dirty="0" err="1" smtClean="0">
                <a:solidFill>
                  <a:srgbClr val="003366"/>
                </a:solidFill>
                <a:latin typeface="Times New Roman" pitchFamily="18" charset="0"/>
                <a:cs typeface="Times New Roman" pitchFamily="18" charset="0"/>
              </a:rPr>
              <a:t>ming</a:t>
            </a:r>
            <a:r>
              <a:rPr lang="en-US" sz="2800" b="1" dirty="0" smtClean="0">
                <a:solidFill>
                  <a:srgbClr val="003366"/>
                </a:solidFill>
                <a:latin typeface="Times New Roman" pitchFamily="18" charset="0"/>
                <a:cs typeface="Times New Roman" pitchFamily="18" charset="0"/>
              </a:rPr>
              <a:t> </a:t>
            </a:r>
            <a:r>
              <a:rPr lang="en-US" sz="2800" b="1" dirty="0" err="1" smtClean="0">
                <a:solidFill>
                  <a:srgbClr val="003366"/>
                </a:solidFill>
                <a:latin typeface="Times New Roman" pitchFamily="18" charset="0"/>
                <a:cs typeface="Times New Roman" pitchFamily="18" charset="0"/>
              </a:rPr>
              <a:t>ga</a:t>
            </a:r>
            <a:endParaRPr lang="ru-RU" sz="2800" b="1" dirty="0">
              <a:solidFill>
                <a:srgbClr val="003366"/>
              </a:solidFill>
              <a:latin typeface="Times New Roman" pitchFamily="18" charset="0"/>
              <a:cs typeface="Times New Roman" pitchFamily="18" charset="0"/>
            </a:endParaRPr>
          </a:p>
          <a:p>
            <a:pPr algn="ctr"/>
            <a:endParaRPr lang="ru-RU" sz="2800" b="1" dirty="0">
              <a:solidFill>
                <a:schemeClr val="tx1"/>
              </a:solidFill>
              <a:latin typeface="Times New Roman" pitchFamily="18" charset="0"/>
              <a:cs typeface="Times New Roman" pitchFamily="18" charset="0"/>
            </a:endParaRPr>
          </a:p>
          <a:p>
            <a:pPr algn="ctr"/>
            <a:endParaRPr lang="ru-RU" sz="4000" dirty="0"/>
          </a:p>
        </p:txBody>
      </p:sp>
      <p:sp>
        <p:nvSpPr>
          <p:cNvPr id="5" name="Прямоугольник 4"/>
          <p:cNvSpPr/>
          <p:nvPr/>
        </p:nvSpPr>
        <p:spPr>
          <a:xfrm>
            <a:off x="323528" y="404664"/>
            <a:ext cx="8352928" cy="954107"/>
          </a:xfrm>
          <a:prstGeom prst="rect">
            <a:avLst/>
          </a:prstGeom>
          <a:solidFill>
            <a:srgbClr val="FFFF00"/>
          </a:solidFill>
          <a:ln>
            <a:solidFill>
              <a:schemeClr val="accent1"/>
            </a:solidFill>
          </a:ln>
        </p:spPr>
        <p:txBody>
          <a:bodyPr wrap="square">
            <a:spAutoFit/>
          </a:bodyPr>
          <a:lstStyle/>
          <a:p>
            <a:pPr algn="ctr"/>
            <a:r>
              <a:rPr lang="en-US" sz="2800" b="1" dirty="0">
                <a:latin typeface="Times New Roman" pitchFamily="18" charset="0"/>
                <a:cs typeface="Times New Roman" pitchFamily="18" charset="0"/>
              </a:rPr>
              <a:t>2.Yer </a:t>
            </a:r>
            <a:r>
              <a:rPr lang="en-US" sz="2800" b="1" dirty="0" err="1">
                <a:latin typeface="Times New Roman" pitchFamily="18" charset="0"/>
                <a:cs typeface="Times New Roman" pitchFamily="18" charset="0"/>
              </a:rPr>
              <a:t>fondining</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shakllanishi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va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undan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foydalanishni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tashkil</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etish</a:t>
            </a:r>
            <a:r>
              <a:rPr lang="en-US" sz="2800" b="1" dirty="0">
                <a:latin typeface="Times New Roman" pitchFamily="18" charset="0"/>
                <a:cs typeface="Times New Roman" pitchFamily="18" charset="0"/>
              </a:rPr>
              <a:t>. </a:t>
            </a:r>
          </a:p>
        </p:txBody>
      </p:sp>
    </p:spTree>
    <p:extLst>
      <p:ext uri="{BB962C8B-B14F-4D97-AF65-F5344CB8AC3E}">
        <p14:creationId xmlns:p14="http://schemas.microsoft.com/office/powerpoint/2010/main" val="21475312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91264" cy="1143000"/>
          </a:xfrm>
          <a:solidFill>
            <a:srgbClr val="FFFF00"/>
          </a:solidFill>
        </p:spPr>
        <p:txBody>
          <a:bodyPr anchor="t">
            <a:noAutofit/>
          </a:bodyPr>
          <a:lstStyle/>
          <a:p>
            <a:pPr algn="ctr"/>
            <a:r>
              <a:rPr lang="en-US" sz="2400" b="1" dirty="0" err="1">
                <a:latin typeface="Times New Roman" pitchFamily="18" charset="0"/>
                <a:cs typeface="Times New Roman" pitchFamily="18" charset="0"/>
              </a:rPr>
              <a:t>Ular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maqsadli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foydalanishiga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qarab</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O’zbekiston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Respublikasi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Yer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kodeksi”ning</a:t>
            </a:r>
            <a:r>
              <a:rPr lang="en-US" sz="2400" b="1" dirty="0">
                <a:latin typeface="Times New Roman" pitchFamily="18" charset="0"/>
                <a:cs typeface="Times New Roman" pitchFamily="18" charset="0"/>
              </a:rPr>
              <a:t> 2- </a:t>
            </a:r>
            <a:r>
              <a:rPr lang="en-US" sz="2400" b="1" dirty="0" err="1">
                <a:latin typeface="Times New Roman" pitchFamily="18" charset="0"/>
                <a:cs typeface="Times New Roman" pitchFamily="18" charset="0"/>
              </a:rPr>
              <a:t>bobida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ko’rsatilganidek</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quyidagi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kategoriyalarga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bo’linadi</a:t>
            </a:r>
            <a:r>
              <a:rPr lang="en-US" sz="2400" b="1" dirty="0">
                <a:latin typeface="Times New Roman" pitchFamily="18" charset="0"/>
                <a:cs typeface="Times New Roman" pitchFamily="18" charset="0"/>
              </a:rPr>
              <a:t>:</a:t>
            </a:r>
            <a:r>
              <a:rPr lang="ru-RU" sz="2400" b="1" dirty="0">
                <a:latin typeface="Times New Roman" pitchFamily="18" charset="0"/>
                <a:cs typeface="Times New Roman" pitchFamily="18" charset="0"/>
              </a:rPr>
              <a:t/>
            </a:r>
            <a:br>
              <a:rPr lang="ru-RU" sz="2400" b="1" dirty="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graphicFrame>
        <p:nvGraphicFramePr>
          <p:cNvPr id="4" name="Объект 3"/>
          <p:cNvGraphicFramePr>
            <a:graphicFrameLocks noGrp="1"/>
          </p:cNvGraphicFramePr>
          <p:nvPr>
            <p:ph sz="quarter" idx="1"/>
            <p:extLst>
              <p:ext uri="{D42A27DB-BD31-4B8C-83A1-F6EECF244321}">
                <p14:modId xmlns:p14="http://schemas.microsoft.com/office/powerpoint/2010/main" val="3840524998"/>
              </p:ext>
            </p:extLst>
          </p:nvPr>
        </p:nvGraphicFramePr>
        <p:xfrm>
          <a:off x="457200" y="1600200"/>
          <a:ext cx="8219256" cy="487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440013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Дата 1"/>
          <p:cNvSpPr>
            <a:spLocks noGrp="1"/>
          </p:cNvSpPr>
          <p:nvPr>
            <p:ph type="dt" sz="half" idx="10"/>
          </p:nvPr>
        </p:nvSpPr>
        <p:spPr/>
        <p:txBody>
          <a:bodyPr/>
          <a:lstStyle/>
          <a:p>
            <a:pPr>
              <a:defRPr/>
            </a:pPr>
            <a:fld id="{4BAD8739-2EED-4150-A8D0-FA257115033F}" type="datetime1">
              <a:rPr lang="ru-RU"/>
              <a:pPr>
                <a:defRPr/>
              </a:pPr>
              <a:t>30.06.2016</a:t>
            </a:fld>
            <a:endParaRPr lang="ru-RU" altLang="en-US"/>
          </a:p>
        </p:txBody>
      </p:sp>
      <p:sp>
        <p:nvSpPr>
          <p:cNvPr id="6" name="Нижний колонтитул 2"/>
          <p:cNvSpPr>
            <a:spLocks noGrp="1"/>
          </p:cNvSpPr>
          <p:nvPr>
            <p:ph type="ftr" sz="quarter" idx="11"/>
          </p:nvPr>
        </p:nvSpPr>
        <p:spPr/>
        <p:txBody>
          <a:bodyPr/>
          <a:lstStyle/>
          <a:p>
            <a:pPr>
              <a:defRPr/>
            </a:pPr>
            <a:r>
              <a:rPr lang="ru-RU" altLang="en-US"/>
              <a:t>O.Murtazaev - Samarkand Agricultural Institute</a:t>
            </a:r>
          </a:p>
        </p:txBody>
      </p:sp>
      <p:sp>
        <p:nvSpPr>
          <p:cNvPr id="7" name="Номер слайда 3"/>
          <p:cNvSpPr>
            <a:spLocks noGrp="1"/>
          </p:cNvSpPr>
          <p:nvPr>
            <p:ph type="sldNum" sz="quarter" idx="12"/>
          </p:nvPr>
        </p:nvSpPr>
        <p:spPr/>
        <p:txBody>
          <a:bodyPr/>
          <a:lstStyle/>
          <a:p>
            <a:pPr>
              <a:defRPr/>
            </a:pPr>
            <a:fld id="{FF36CCE4-D4D7-401E-B58F-D0BBE7C3EF97}" type="slidenum">
              <a:rPr lang="ru-RU" altLang="en-US"/>
              <a:pPr>
                <a:defRPr/>
              </a:pPr>
              <a:t>5</a:t>
            </a:fld>
            <a:endParaRPr lang="ru-RU" altLang="en-US"/>
          </a:p>
        </p:txBody>
      </p:sp>
      <p:sp>
        <p:nvSpPr>
          <p:cNvPr id="52229" name="Заголовок 1"/>
          <p:cNvSpPr>
            <a:spLocks noGrp="1"/>
          </p:cNvSpPr>
          <p:nvPr>
            <p:ph type="title" idx="4294967295"/>
          </p:nvPr>
        </p:nvSpPr>
        <p:spPr>
          <a:xfrm>
            <a:off x="0" y="-3175"/>
            <a:ext cx="7572375" cy="744538"/>
          </a:xfrm>
        </p:spPr>
        <p:txBody>
          <a:bodyPr/>
          <a:lstStyle/>
          <a:p>
            <a:pPr eaLnBrk="1" hangingPunct="1"/>
            <a:r>
              <a:rPr lang="uz-Cyrl-UZ" sz="3500" b="0" smtClean="0">
                <a:solidFill>
                  <a:schemeClr val="tx1"/>
                </a:solidFill>
                <a:latin typeface="Times New Roman" pitchFamily="18" charset="0"/>
                <a:cs typeface="Times New Roman" pitchFamily="18" charset="0"/>
              </a:rPr>
              <a:t>Ер фонди тоифалари</a:t>
            </a:r>
            <a:endParaRPr lang="ru-RU" sz="3500" smtClean="0"/>
          </a:p>
        </p:txBody>
      </p:sp>
      <p:graphicFrame>
        <p:nvGraphicFramePr>
          <p:cNvPr id="4" name="Таблица 3"/>
          <p:cNvGraphicFramePr>
            <a:graphicFrameLocks noGrp="1"/>
          </p:cNvGraphicFramePr>
          <p:nvPr/>
        </p:nvGraphicFramePr>
        <p:xfrm>
          <a:off x="0" y="755650"/>
          <a:ext cx="9026525" cy="5810252"/>
        </p:xfrm>
        <a:graphic>
          <a:graphicData uri="http://schemas.openxmlformats.org/drawingml/2006/table">
            <a:tbl>
              <a:tblPr/>
              <a:tblGrid>
                <a:gridCol w="515938"/>
                <a:gridCol w="4784725"/>
                <a:gridCol w="809625"/>
                <a:gridCol w="1030287"/>
                <a:gridCol w="663575"/>
                <a:gridCol w="1222375"/>
              </a:tblGrid>
              <a:tr h="584200">
                <a:tc rowSpan="2">
                  <a:txBody>
                    <a:bodyPr/>
                    <a:lstStyle/>
                    <a:p>
                      <a:pPr marL="0" marR="0" lvl="0" indent="449263" algn="l" defTabSz="914400" rtl="0" eaLnBrk="1" fontAlgn="base" latinLnBrk="0" hangingPunct="1">
                        <a:lnSpc>
                          <a:spcPct val="100000"/>
                        </a:lnSpc>
                        <a:spcBef>
                          <a:spcPct val="0"/>
                        </a:spcBef>
                        <a:spcAft>
                          <a:spcPct val="0"/>
                        </a:spcAft>
                        <a:buClr>
                          <a:schemeClr val="tx2"/>
                        </a:buClr>
                        <a:buSzPct val="70000"/>
                        <a:buFont typeface="Wingdings" pitchFamily="2" charset="2"/>
                        <a:buNone/>
                        <a:tabLst/>
                      </a:pPr>
                      <a:endParaRPr kumimoji="0" lang="uz-Cyrl-UZ" sz="1100" b="1" i="0" u="none" strike="noStrike" cap="none" normalizeH="0" baseline="0" dirty="0" smtClean="0">
                        <a:ln>
                          <a:noFill/>
                        </a:ln>
                        <a:solidFill>
                          <a:srgbClr val="003366"/>
                        </a:solidFill>
                        <a:effectLst/>
                        <a:latin typeface="Times New Roman" pitchFamily="18" charset="0"/>
                        <a:cs typeface="Times New Roman" pitchFamily="18" charset="0"/>
                      </a:endParaRPr>
                    </a:p>
                    <a:p>
                      <a:pPr marL="0" marR="0" lvl="0" indent="449263" algn="l"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uz-Cyrl-UZ" sz="1100" b="1" i="0" u="none" strike="noStrike" cap="none" normalizeH="0" baseline="0" dirty="0" smtClean="0">
                          <a:ln>
                            <a:noFill/>
                          </a:ln>
                          <a:solidFill>
                            <a:srgbClr val="003366"/>
                          </a:solidFill>
                          <a:effectLst/>
                          <a:latin typeface="Times New Roman" pitchFamily="18" charset="0"/>
                          <a:cs typeface="Times New Roman" pitchFamily="18" charset="0"/>
                        </a:rPr>
                        <a:t>    Т/Р</a:t>
                      </a:r>
                      <a:endParaRPr kumimoji="0" lang="ru-RU" sz="1100" b="1" i="0" u="none" strike="noStrike" cap="none" normalizeH="0" baseline="0" dirty="0" smtClean="0">
                        <a:ln>
                          <a:noFill/>
                        </a:ln>
                        <a:solidFill>
                          <a:srgbClr val="003366"/>
                        </a:solidFill>
                        <a:effectLst/>
                        <a:latin typeface="Times New Roman" pitchFamily="18" charset="0"/>
                        <a:cs typeface="Times New Roman" pitchFamily="18" charset="0"/>
                      </a:endParaRP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rowSpan="2">
                  <a:txBody>
                    <a:bodyPr/>
                    <a:lstStyle/>
                    <a:p>
                      <a:pPr marL="0" marR="0" lvl="0" indent="449263"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uz-Cyrl-UZ" sz="2200" b="1" i="0" u="none" strike="noStrike" cap="none" normalizeH="0" baseline="0" dirty="0" smtClean="0">
                          <a:ln>
                            <a:noFill/>
                          </a:ln>
                          <a:solidFill>
                            <a:srgbClr val="003366"/>
                          </a:solidFill>
                          <a:effectLst/>
                          <a:latin typeface="Times New Roman" pitchFamily="18" charset="0"/>
                          <a:cs typeface="Times New Roman" pitchFamily="18" charset="0"/>
                        </a:rPr>
                        <a:t>Ер фондининг тоифалари</a:t>
                      </a:r>
                      <a:endParaRPr kumimoji="0" lang="ru-RU" sz="2200" b="1" i="0" u="none" strike="noStrike" cap="none" normalizeH="0" baseline="0" dirty="0" smtClean="0">
                        <a:ln>
                          <a:noFill/>
                        </a:ln>
                        <a:solidFill>
                          <a:srgbClr val="003366"/>
                        </a:solidFill>
                        <a:effectLst/>
                        <a:latin typeface="Times New Roman" pitchFamily="18" charset="0"/>
                        <a:cs typeface="Times New Roman" pitchFamily="18" charset="0"/>
                      </a:endParaRP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gridSpan="2">
                  <a:txBody>
                    <a:bodyPr/>
                    <a:lstStyle/>
                    <a:p>
                      <a:pPr marL="0" marR="0" lvl="0" indent="449263"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uz-Cyrl-UZ" sz="1700" b="1" i="0" u="none" strike="noStrike" cap="none" normalizeH="0" baseline="0" smtClean="0">
                          <a:ln>
                            <a:noFill/>
                          </a:ln>
                          <a:solidFill>
                            <a:srgbClr val="003366"/>
                          </a:solidFill>
                          <a:effectLst/>
                          <a:latin typeface="Times New Roman" pitchFamily="18" charset="0"/>
                          <a:cs typeface="Times New Roman" pitchFamily="18" charset="0"/>
                        </a:rPr>
                        <a:t>Жами  </a:t>
                      </a:r>
                    </a:p>
                    <a:p>
                      <a:pPr marL="0" marR="0" lvl="0" indent="449263"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uz-Cyrl-UZ" sz="1700" b="1" i="0" u="none" strike="noStrike" cap="none" normalizeH="0" baseline="0" smtClean="0">
                          <a:ln>
                            <a:noFill/>
                          </a:ln>
                          <a:solidFill>
                            <a:srgbClr val="003366"/>
                          </a:solidFill>
                          <a:effectLst/>
                          <a:latin typeface="Times New Roman" pitchFamily="18" charset="0"/>
                          <a:cs typeface="Times New Roman" pitchFamily="18" charset="0"/>
                        </a:rPr>
                        <a:t>майдон</a:t>
                      </a:r>
                      <a:endParaRPr kumimoji="0" lang="ru-RU" sz="2600" b="1" i="0" u="none" strike="noStrike" cap="none" normalizeH="0" baseline="0" smtClean="0">
                        <a:ln>
                          <a:noFill/>
                        </a:ln>
                        <a:solidFill>
                          <a:srgbClr val="003366"/>
                        </a:solidFill>
                        <a:effectLst/>
                        <a:latin typeface="Times New Roman" pitchFamily="18" charset="0"/>
                        <a:cs typeface="Times New Roman" pitchFamily="18" charset="0"/>
                      </a:endParaRP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hMerge="1">
                  <a:txBody>
                    <a:bodyPr/>
                    <a:lstStyle/>
                    <a:p>
                      <a:endParaRPr lang="ru-RU"/>
                    </a:p>
                  </a:txBody>
                  <a:tcPr/>
                </a:tc>
                <a:tc gridSpan="2">
                  <a:txBody>
                    <a:bodyPr/>
                    <a:lstStyle/>
                    <a:p>
                      <a:pPr marL="0" marR="0" lvl="0" indent="449263" algn="l"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uz-Cyrl-UZ" sz="1700" b="1" i="0" u="none" strike="noStrike" cap="none" normalizeH="0" baseline="0" smtClean="0">
                          <a:ln>
                            <a:noFill/>
                          </a:ln>
                          <a:solidFill>
                            <a:srgbClr val="003366"/>
                          </a:solidFill>
                          <a:effectLst/>
                          <a:latin typeface="Times New Roman" pitchFamily="18" charset="0"/>
                          <a:cs typeface="Times New Roman" pitchFamily="18" charset="0"/>
                        </a:rPr>
                        <a:t>шундан               суғориладигани</a:t>
                      </a:r>
                      <a:endParaRPr kumimoji="0" lang="ru-RU" sz="1700" b="1" i="0" u="none" strike="noStrike" cap="none" normalizeH="0" baseline="0" smtClean="0">
                        <a:ln>
                          <a:noFill/>
                        </a:ln>
                        <a:solidFill>
                          <a:srgbClr val="003366"/>
                        </a:solidFill>
                        <a:effectLst/>
                        <a:latin typeface="Times New Roman" pitchFamily="18" charset="0"/>
                        <a:cs typeface="Times New Roman" pitchFamily="18" charset="0"/>
                      </a:endParaRP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hMerge="1">
                  <a:txBody>
                    <a:bodyPr/>
                    <a:lstStyle/>
                    <a:p>
                      <a:endParaRPr lang="ru-RU"/>
                    </a:p>
                  </a:txBody>
                  <a:tcPr/>
                </a:tc>
              </a:tr>
              <a:tr h="860425">
                <a:tc vMerge="1">
                  <a:txBody>
                    <a:bodyPr/>
                    <a:lstStyle/>
                    <a:p>
                      <a:endParaRPr lang="ru-RU"/>
                    </a:p>
                  </a:txBody>
                  <a:tcPr/>
                </a:tc>
                <a:tc vMerge="1">
                  <a:txBody>
                    <a:bodyPr/>
                    <a:lstStyle/>
                    <a:p>
                      <a:endParaRPr lang="ru-RU"/>
                    </a:p>
                  </a:txBody>
                  <a:tcPr/>
                </a:tc>
                <a:tc>
                  <a:txBody>
                    <a:bodyPr/>
                    <a:lstStyle/>
                    <a:p>
                      <a:pPr marL="0" marR="0" lvl="0" indent="449263"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uz-Cyrl-UZ" sz="900" b="1" i="0" u="none" strike="noStrike" cap="none" normalizeH="0" baseline="0" smtClean="0">
                          <a:ln>
                            <a:noFill/>
                          </a:ln>
                          <a:solidFill>
                            <a:srgbClr val="003366"/>
                          </a:solidFill>
                          <a:effectLst/>
                          <a:latin typeface="Times New Roman" pitchFamily="18" charset="0"/>
                          <a:cs typeface="Times New Roman" pitchFamily="18" charset="0"/>
                        </a:rPr>
                        <a:t>         </a:t>
                      </a:r>
                      <a:r>
                        <a:rPr kumimoji="0" lang="uz-Cyrl-UZ" sz="1500" b="1" i="0" u="none" strike="noStrike" cap="none" normalizeH="0" baseline="0" smtClean="0">
                          <a:ln>
                            <a:noFill/>
                          </a:ln>
                          <a:solidFill>
                            <a:srgbClr val="003366"/>
                          </a:solidFill>
                          <a:effectLst/>
                          <a:latin typeface="Times New Roman" pitchFamily="18" charset="0"/>
                          <a:cs typeface="Times New Roman" pitchFamily="18" charset="0"/>
                        </a:rPr>
                        <a:t>Минг  ( га )</a:t>
                      </a:r>
                      <a:endParaRPr kumimoji="0" lang="ru-RU" sz="1700" b="1" i="0" u="none" strike="noStrike" cap="none" normalizeH="0" baseline="0" smtClean="0">
                        <a:ln>
                          <a:noFill/>
                        </a:ln>
                        <a:solidFill>
                          <a:srgbClr val="003366"/>
                        </a:solidFill>
                        <a:effectLst/>
                        <a:latin typeface="Times New Roman" pitchFamily="18" charset="0"/>
                        <a:cs typeface="Times New Roman" pitchFamily="18" charset="0"/>
                      </a:endParaRP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a:txBody>
                    <a:bodyPr/>
                    <a:lstStyle/>
                    <a:p>
                      <a:pPr marL="0" marR="0" lvl="0" indent="449263"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uz-Cyrl-UZ" sz="1300" b="1" i="0" u="none" strike="noStrike" cap="none" normalizeH="0" baseline="0" smtClean="0">
                          <a:ln>
                            <a:noFill/>
                          </a:ln>
                          <a:solidFill>
                            <a:srgbClr val="003366"/>
                          </a:solidFill>
                          <a:effectLst/>
                          <a:latin typeface="Times New Roman" pitchFamily="18" charset="0"/>
                          <a:cs typeface="Times New Roman" pitchFamily="18" charset="0"/>
                        </a:rPr>
                        <a:t>       Жами ерга нисбатан             (% )</a:t>
                      </a:r>
                      <a:endParaRPr kumimoji="0" lang="ru-RU" sz="2000" b="1" i="0" u="none" strike="noStrike" cap="none" normalizeH="0" baseline="0" smtClean="0">
                        <a:ln>
                          <a:noFill/>
                        </a:ln>
                        <a:solidFill>
                          <a:srgbClr val="003366"/>
                        </a:solidFill>
                        <a:effectLst/>
                        <a:latin typeface="Times New Roman" pitchFamily="18" charset="0"/>
                        <a:cs typeface="Times New Roman" pitchFamily="18" charset="0"/>
                      </a:endParaRP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a:txBody>
                    <a:bodyPr/>
                    <a:lstStyle/>
                    <a:p>
                      <a:pPr marL="0" marR="0" lvl="0" indent="449263"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uz-Cyrl-UZ" sz="900" b="1" i="0" u="none" strike="noStrike" cap="none" normalizeH="0" baseline="0" smtClean="0">
                          <a:ln>
                            <a:noFill/>
                          </a:ln>
                          <a:solidFill>
                            <a:srgbClr val="003366"/>
                          </a:solidFill>
                          <a:effectLst/>
                          <a:latin typeface="Times New Roman" pitchFamily="18" charset="0"/>
                          <a:cs typeface="Times New Roman" pitchFamily="18" charset="0"/>
                        </a:rPr>
                        <a:t>    </a:t>
                      </a:r>
                      <a:r>
                        <a:rPr kumimoji="0" lang="uz-Cyrl-UZ" sz="1500" b="1" i="0" u="none" strike="noStrike" cap="none" normalizeH="0" baseline="0" smtClean="0">
                          <a:ln>
                            <a:noFill/>
                          </a:ln>
                          <a:solidFill>
                            <a:srgbClr val="003366"/>
                          </a:solidFill>
                          <a:effectLst/>
                          <a:latin typeface="Times New Roman" pitchFamily="18" charset="0"/>
                          <a:cs typeface="Times New Roman" pitchFamily="18" charset="0"/>
                        </a:rPr>
                        <a:t>Минг( га )</a:t>
                      </a:r>
                      <a:endParaRPr kumimoji="0" lang="ru-RU" sz="1100" b="1" i="0" u="none" strike="noStrike" cap="none" normalizeH="0" baseline="0" smtClean="0">
                        <a:ln>
                          <a:noFill/>
                        </a:ln>
                        <a:solidFill>
                          <a:srgbClr val="003366"/>
                        </a:solidFill>
                        <a:effectLst/>
                        <a:latin typeface="Times New Roman" pitchFamily="18" charset="0"/>
                        <a:cs typeface="Times New Roman" pitchFamily="18" charset="0"/>
                      </a:endParaRP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a:txBody>
                    <a:bodyPr/>
                    <a:lstStyle/>
                    <a:p>
                      <a:pPr marL="0" marR="0" lvl="0" indent="449263"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uz-Cyrl-UZ" sz="700" b="1" i="0" u="none" strike="noStrike" cap="none" normalizeH="0" baseline="0" smtClean="0">
                          <a:ln>
                            <a:noFill/>
                          </a:ln>
                          <a:solidFill>
                            <a:srgbClr val="003366"/>
                          </a:solidFill>
                          <a:effectLst/>
                          <a:latin typeface="Times New Roman" pitchFamily="18" charset="0"/>
                          <a:cs typeface="Times New Roman" pitchFamily="18" charset="0"/>
                        </a:rPr>
                        <a:t>                         </a:t>
                      </a:r>
                      <a:r>
                        <a:rPr kumimoji="0" lang="uz-Cyrl-UZ" sz="1300" b="1" i="0" u="none" strike="noStrike" cap="none" normalizeH="0" baseline="0" smtClean="0">
                          <a:ln>
                            <a:noFill/>
                          </a:ln>
                          <a:solidFill>
                            <a:srgbClr val="003366"/>
                          </a:solidFill>
                          <a:effectLst/>
                          <a:latin typeface="Times New Roman" pitchFamily="18" charset="0"/>
                          <a:cs typeface="Times New Roman" pitchFamily="18" charset="0"/>
                        </a:rPr>
                        <a:t>Жами ерга   нисбатан       </a:t>
                      </a: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 % </a:t>
                      </a:r>
                      <a:r>
                        <a:rPr kumimoji="0" lang="ru-RU" sz="700" b="1" i="0" u="none" strike="noStrike" cap="none" normalizeH="0" baseline="0" smtClean="0">
                          <a:ln>
                            <a:noFill/>
                          </a:ln>
                          <a:solidFill>
                            <a:srgbClr val="003366"/>
                          </a:solidFill>
                          <a:effectLst/>
                          <a:latin typeface="Times New Roman" pitchFamily="18" charset="0"/>
                          <a:cs typeface="Times New Roman" pitchFamily="18" charset="0"/>
                        </a:rPr>
                        <a:t>)</a:t>
                      </a:r>
                      <a:endParaRPr kumimoji="0" lang="ru-RU" sz="1000" b="1" i="0" u="none" strike="noStrike" cap="none" normalizeH="0" baseline="0" smtClean="0">
                        <a:ln>
                          <a:noFill/>
                        </a:ln>
                        <a:solidFill>
                          <a:srgbClr val="003366"/>
                        </a:solidFill>
                        <a:effectLst/>
                        <a:latin typeface="Times New Roman" pitchFamily="18" charset="0"/>
                        <a:cs typeface="Times New Roman" pitchFamily="18" charset="0"/>
                      </a:endParaRP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r>
              <a:tr h="384175">
                <a:tc>
                  <a:txBody>
                    <a:bodyPr/>
                    <a:lstStyle/>
                    <a:p>
                      <a:pPr marL="0" marR="0" lvl="0" indent="0" algn="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uz-Cyrl-UZ" sz="1300" b="1" i="0" u="none" strike="noStrike" cap="none" normalizeH="0" baseline="0" smtClean="0">
                          <a:ln>
                            <a:noFill/>
                          </a:ln>
                          <a:solidFill>
                            <a:srgbClr val="003366"/>
                          </a:solidFill>
                          <a:effectLst/>
                          <a:latin typeface="Times New Roman" pitchFamily="18" charset="0"/>
                          <a:cs typeface="Times New Roman" pitchFamily="18" charset="0"/>
                        </a:rPr>
                        <a:t>1</a:t>
                      </a:r>
                      <a:endParaRPr kumimoji="0" lang="ru-RU" sz="1300" b="1" i="0" u="none" strike="noStrike" cap="none" normalizeH="0" baseline="0" smtClean="0">
                        <a:ln>
                          <a:noFill/>
                        </a:ln>
                        <a:solidFill>
                          <a:srgbClr val="003366"/>
                        </a:solidFill>
                        <a:effectLst/>
                        <a:latin typeface="Times New Roman" pitchFamily="18" charset="0"/>
                        <a:cs typeface="Times New Roman" pitchFamily="18" charset="0"/>
                      </a:endParaRP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uz-Cyrl-UZ" sz="1700" b="1" i="0" u="none" strike="noStrike" cap="none" normalizeH="0" baseline="0" smtClean="0">
                          <a:ln>
                            <a:noFill/>
                          </a:ln>
                          <a:solidFill>
                            <a:srgbClr val="003366"/>
                          </a:solidFill>
                          <a:effectLst/>
                          <a:latin typeface="Times New Roman" pitchFamily="18" charset="0"/>
                          <a:cs typeface="Times New Roman" pitchFamily="18" charset="0"/>
                        </a:rPr>
                        <a:t>Қишлоқ хўжалигига мўлжалланган ерлар</a:t>
                      </a:r>
                      <a:endParaRPr kumimoji="0" lang="ru-RU" sz="1700" b="1" i="0" u="none" strike="noStrike" cap="none" normalizeH="0" baseline="0" smtClean="0">
                        <a:ln>
                          <a:noFill/>
                        </a:ln>
                        <a:solidFill>
                          <a:srgbClr val="003366"/>
                        </a:solidFill>
                        <a:effectLst/>
                        <a:latin typeface="Times New Roman" pitchFamily="18" charset="0"/>
                        <a:cs typeface="Times New Roman" pitchFamily="18" charset="0"/>
                      </a:endParaRPr>
                    </a:p>
                  </a:txBody>
                  <a:tcPr marL="64168" marR="64168" marT="0" marB="0" anchor="b"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449263"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uz-Cyrl-UZ" sz="1100" b="1" i="0" u="none" strike="noStrike" cap="none" normalizeH="0" baseline="0" smtClean="0">
                          <a:ln>
                            <a:noFill/>
                          </a:ln>
                          <a:solidFill>
                            <a:srgbClr val="003366"/>
                          </a:solidFill>
                          <a:effectLst/>
                          <a:latin typeface="Times New Roman" pitchFamily="18" charset="0"/>
                          <a:cs typeface="Times New Roman" pitchFamily="18" charset="0"/>
                        </a:rPr>
                        <a:t>        </a:t>
                      </a:r>
                      <a:r>
                        <a:rPr kumimoji="0" lang="en-US" sz="1300" b="1" i="0" u="none" strike="noStrike" cap="none" normalizeH="0" baseline="0" smtClean="0">
                          <a:ln>
                            <a:noFill/>
                          </a:ln>
                          <a:solidFill>
                            <a:srgbClr val="003366"/>
                          </a:solidFill>
                          <a:effectLst/>
                          <a:latin typeface="Times New Roman" pitchFamily="18" charset="0"/>
                          <a:cs typeface="Times New Roman" pitchFamily="18" charset="0"/>
                        </a:rPr>
                        <a:t>2</a:t>
                      </a: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1453,2</a:t>
                      </a:r>
                      <a:endParaRPr kumimoji="0" lang="ru-RU" sz="1100" b="1" i="0" u="none" strike="noStrike" cap="none" normalizeH="0" baseline="0" smtClean="0">
                        <a:ln>
                          <a:noFill/>
                        </a:ln>
                        <a:solidFill>
                          <a:srgbClr val="003366"/>
                        </a:solidFill>
                        <a:effectLst/>
                        <a:latin typeface="Times New Roman" pitchFamily="18" charset="0"/>
                        <a:cs typeface="Times New Roman" pitchFamily="18" charset="0"/>
                      </a:endParaRPr>
                    </a:p>
                  </a:txBody>
                  <a:tcPr marL="0" marR="0"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   48,31</a:t>
                      </a:r>
                    </a:p>
                  </a:txBody>
                  <a:tcPr marL="64168" marR="64168" marT="0" marB="0" anchor="b"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uz-Cyrl-UZ" sz="1300" b="1" i="0" u="none" strike="noStrike" cap="none" normalizeH="0" baseline="0" smtClean="0">
                          <a:ln>
                            <a:noFill/>
                          </a:ln>
                          <a:solidFill>
                            <a:srgbClr val="003366"/>
                          </a:solidFill>
                          <a:effectLst/>
                          <a:latin typeface="Times New Roman" pitchFamily="18" charset="0"/>
                          <a:cs typeface="Times New Roman" pitchFamily="18" charset="0"/>
                        </a:rPr>
                        <a:t>421</a:t>
                      </a: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7</a:t>
                      </a:r>
                      <a:r>
                        <a:rPr kumimoji="0" lang="uz-Cyrl-UZ" sz="1300" b="1" i="0" u="none" strike="noStrike" cap="none" normalizeH="0" baseline="0" smtClean="0">
                          <a:ln>
                            <a:noFill/>
                          </a:ln>
                          <a:solidFill>
                            <a:srgbClr val="003366"/>
                          </a:solidFill>
                          <a:effectLst/>
                          <a:latin typeface="Times New Roman" pitchFamily="18" charset="0"/>
                          <a:cs typeface="Times New Roman" pitchFamily="18" charset="0"/>
                        </a:rPr>
                        <a:t>,</a:t>
                      </a: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7</a:t>
                      </a:r>
                    </a:p>
                  </a:txBody>
                  <a:tcPr marL="64168" marR="64168" marT="0" marB="0" anchor="b"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tab pos="436563" algn="l"/>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9,5</a:t>
                      </a:r>
                    </a:p>
                  </a:txBody>
                  <a:tcPr marL="64168" marR="64168" marT="0" marB="0" anchor="b"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r>
              <a:tr h="388938">
                <a:tc>
                  <a:txBody>
                    <a:bodyPr/>
                    <a:lstStyle/>
                    <a:p>
                      <a:pPr marL="0" marR="0" lvl="0" indent="0" algn="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2</a:t>
                      </a: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a:txBody>
                    <a:bodyPr/>
                    <a:lstStyle/>
                    <a:p>
                      <a:pPr marL="0" marR="0" lvl="0" indent="0" algn="l"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700" b="1" i="0" u="none" strike="noStrike" cap="none" normalizeH="0" baseline="0" smtClean="0">
                          <a:ln>
                            <a:noFill/>
                          </a:ln>
                          <a:solidFill>
                            <a:srgbClr val="003366"/>
                          </a:solidFill>
                          <a:effectLst/>
                          <a:latin typeface="Times New Roman" pitchFamily="18" charset="0"/>
                          <a:cs typeface="Times New Roman" pitchFamily="18" charset="0"/>
                        </a:rPr>
                        <a:t>Аҳоли пунктларининг ерлари</a:t>
                      </a: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a:txBody>
                    <a:bodyPr/>
                    <a:lstStyle/>
                    <a:p>
                      <a:pPr marL="0" marR="0" lvl="0" indent="-68263"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en-US" sz="1300" b="1" i="0" u="none" strike="noStrike" cap="none" normalizeH="0" baseline="0" smtClean="0">
                          <a:ln>
                            <a:noFill/>
                          </a:ln>
                          <a:solidFill>
                            <a:srgbClr val="003366"/>
                          </a:solidFill>
                          <a:effectLst/>
                          <a:latin typeface="Times New Roman" pitchFamily="18" charset="0"/>
                          <a:cs typeface="Times New Roman" pitchFamily="18" charset="0"/>
                        </a:rPr>
                        <a:t>2</a:t>
                      </a: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20,4</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0,50</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48</a:t>
                      </a:r>
                      <a:r>
                        <a:rPr kumimoji="0" lang="uz-Cyrl-UZ" sz="1300" b="1" i="0" u="none" strike="noStrike" cap="none" normalizeH="0" baseline="0" smtClean="0">
                          <a:ln>
                            <a:noFill/>
                          </a:ln>
                          <a:solidFill>
                            <a:srgbClr val="003366"/>
                          </a:solidFill>
                          <a:effectLst/>
                          <a:latin typeface="Times New Roman" pitchFamily="18" charset="0"/>
                          <a:cs typeface="Times New Roman" pitchFamily="18" charset="0"/>
                        </a:rPr>
                        <a:t>,</a:t>
                      </a: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3</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tab pos="436563" algn="l"/>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0,1</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r>
              <a:tr h="601663">
                <a:tc>
                  <a:txBody>
                    <a:bodyPr/>
                    <a:lstStyle/>
                    <a:p>
                      <a:pPr marL="0" marR="0" lvl="0" indent="0" algn="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3</a:t>
                      </a: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700" b="1" i="0" u="none" strike="noStrike" cap="none" normalizeH="0" baseline="0" smtClean="0">
                          <a:ln>
                            <a:noFill/>
                          </a:ln>
                          <a:solidFill>
                            <a:srgbClr val="003366"/>
                          </a:solidFill>
                          <a:effectLst/>
                          <a:latin typeface="Times New Roman" pitchFamily="18" charset="0"/>
                          <a:cs typeface="Times New Roman" pitchFamily="18" charset="0"/>
                        </a:rPr>
                        <a:t>Саноат, транспорт,  алоқа,  мудофаа ва         бошқа мақсадларга мўлжалланган  ерлар</a:t>
                      </a: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449263"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     1995,8</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4,49</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12,0</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tab pos="436563" algn="l"/>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0,03</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r>
              <a:tr h="885825">
                <a:tc>
                  <a:txBody>
                    <a:bodyPr/>
                    <a:lstStyle/>
                    <a:p>
                      <a:pPr marL="0" marR="0" lvl="0" indent="0" algn="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4</a:t>
                      </a: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a:txBody>
                    <a:bodyPr/>
                    <a:lstStyle/>
                    <a:p>
                      <a:pPr marL="0" marR="0" lvl="0" indent="0" algn="l"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700" b="1" i="0" u="none" strike="noStrike" cap="none" normalizeH="0" baseline="0" smtClean="0">
                          <a:ln>
                            <a:noFill/>
                          </a:ln>
                          <a:solidFill>
                            <a:srgbClr val="003366"/>
                          </a:solidFill>
                          <a:effectLst/>
                          <a:latin typeface="Times New Roman" pitchFamily="18" charset="0"/>
                          <a:cs typeface="Times New Roman" pitchFamily="18" charset="0"/>
                        </a:rPr>
                        <a:t>Табиатни муҳофаза қилиш,                              соғломлаш тириш, рекреация мақсадлари  га мўлжалланган ерлар</a:t>
                      </a: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7</a:t>
                      </a:r>
                      <a:r>
                        <a:rPr kumimoji="0" lang="uz-Cyrl-UZ" sz="1300" b="1" i="0" u="none" strike="noStrike" cap="none" normalizeH="0" baseline="0" smtClean="0">
                          <a:ln>
                            <a:noFill/>
                          </a:ln>
                          <a:solidFill>
                            <a:srgbClr val="003366"/>
                          </a:solidFill>
                          <a:effectLst/>
                          <a:latin typeface="Times New Roman" pitchFamily="18" charset="0"/>
                          <a:cs typeface="Times New Roman" pitchFamily="18" charset="0"/>
                        </a:rPr>
                        <a:t>5</a:t>
                      </a: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,9</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0,1</a:t>
                      </a:r>
                      <a:r>
                        <a:rPr kumimoji="0" lang="uz-Cyrl-UZ" sz="1300" b="1" i="0" u="none" strike="noStrike" cap="none" normalizeH="0" baseline="0" smtClean="0">
                          <a:ln>
                            <a:noFill/>
                          </a:ln>
                          <a:solidFill>
                            <a:srgbClr val="003366"/>
                          </a:solidFill>
                          <a:effectLst/>
                          <a:latin typeface="Times New Roman" pitchFamily="18" charset="0"/>
                          <a:cs typeface="Times New Roman" pitchFamily="18" charset="0"/>
                        </a:rPr>
                        <a:t>7</a:t>
                      </a:r>
                      <a:endParaRPr kumimoji="0" lang="ru-RU" sz="1300" b="1" i="0" u="none" strike="noStrike" cap="none" normalizeH="0" baseline="0" smtClean="0">
                        <a:ln>
                          <a:noFill/>
                        </a:ln>
                        <a:solidFill>
                          <a:srgbClr val="003366"/>
                        </a:solidFill>
                        <a:effectLst/>
                        <a:latin typeface="Times New Roman" pitchFamily="18" charset="0"/>
                        <a:cs typeface="Times New Roman" pitchFamily="18" charset="0"/>
                      </a:endParaRP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0,6</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tab pos="436563" algn="l"/>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0,00</a:t>
                      </a:r>
                      <a:r>
                        <a:rPr kumimoji="0" lang="uz-Cyrl-UZ" sz="1300" b="1" i="0" u="none" strike="noStrike" cap="none" normalizeH="0" baseline="0" smtClean="0">
                          <a:ln>
                            <a:noFill/>
                          </a:ln>
                          <a:solidFill>
                            <a:srgbClr val="003366"/>
                          </a:solidFill>
                          <a:effectLst/>
                          <a:latin typeface="Times New Roman" pitchFamily="18" charset="0"/>
                          <a:cs typeface="Times New Roman" pitchFamily="18" charset="0"/>
                        </a:rPr>
                        <a:t>1</a:t>
                      </a:r>
                      <a:endParaRPr kumimoji="0" lang="ru-RU" sz="1300" b="1" i="0" u="none" strike="noStrike" cap="none" normalizeH="0" baseline="0" smtClean="0">
                        <a:ln>
                          <a:noFill/>
                        </a:ln>
                        <a:solidFill>
                          <a:srgbClr val="003366"/>
                        </a:solidFill>
                        <a:effectLst/>
                        <a:latin typeface="Times New Roman" pitchFamily="18" charset="0"/>
                        <a:cs typeface="Times New Roman" pitchFamily="18" charset="0"/>
                      </a:endParaRP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r>
              <a:tr h="428625">
                <a:tc>
                  <a:txBody>
                    <a:bodyPr/>
                    <a:lstStyle/>
                    <a:p>
                      <a:pPr marL="0" marR="0" lvl="0" indent="0" algn="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5</a:t>
                      </a: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700" b="1" i="0" u="none" strike="noStrike" cap="none" normalizeH="0" baseline="0" smtClean="0">
                          <a:ln>
                            <a:noFill/>
                          </a:ln>
                          <a:solidFill>
                            <a:srgbClr val="003366"/>
                          </a:solidFill>
                          <a:effectLst/>
                          <a:latin typeface="Times New Roman" pitchFamily="18" charset="0"/>
                          <a:cs typeface="Times New Roman" pitchFamily="18" charset="0"/>
                        </a:rPr>
                        <a:t>Тарихий-маданий аҳамиятга молик  ерлар</a:t>
                      </a: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68263"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1,1</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0,002</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uz-Cyrl-UZ" sz="1300" b="1" i="0" u="none" strike="noStrike" cap="none" normalizeH="0" baseline="0" smtClean="0">
                          <a:ln>
                            <a:noFill/>
                          </a:ln>
                          <a:solidFill>
                            <a:srgbClr val="003366"/>
                          </a:solidFill>
                          <a:effectLst/>
                          <a:latin typeface="Times New Roman" pitchFamily="18" charset="0"/>
                          <a:cs typeface="Times New Roman" pitchFamily="18" charset="0"/>
                        </a:rPr>
                        <a:t>0</a:t>
                      </a:r>
                      <a:endParaRPr kumimoji="0" lang="ru-RU" sz="1300" b="1" i="0" u="none" strike="noStrike" cap="none" normalizeH="0" baseline="0" smtClean="0">
                        <a:ln>
                          <a:noFill/>
                        </a:ln>
                        <a:solidFill>
                          <a:srgbClr val="003366"/>
                        </a:solidFill>
                        <a:effectLst/>
                        <a:latin typeface="Times New Roman" pitchFamily="18" charset="0"/>
                        <a:cs typeface="Times New Roman" pitchFamily="18" charset="0"/>
                      </a:endParaRP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tab pos="436563" algn="l"/>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0</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r>
              <a:tr h="301625">
                <a:tc>
                  <a:txBody>
                    <a:bodyPr/>
                    <a:lstStyle/>
                    <a:p>
                      <a:pPr marL="0" marR="0" lvl="0" indent="0" algn="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6</a:t>
                      </a: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a:txBody>
                    <a:bodyPr/>
                    <a:lstStyle/>
                    <a:p>
                      <a:pPr marL="0" marR="0" lvl="0" indent="0" algn="l"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700" b="1" i="0" u="none" strike="noStrike" cap="none" normalizeH="0" baseline="0" smtClean="0">
                          <a:ln>
                            <a:noFill/>
                          </a:ln>
                          <a:solidFill>
                            <a:srgbClr val="003366"/>
                          </a:solidFill>
                          <a:effectLst/>
                          <a:latin typeface="Times New Roman" pitchFamily="18" charset="0"/>
                          <a:cs typeface="Times New Roman" pitchFamily="18" charset="0"/>
                        </a:rPr>
                        <a:t>Ўрмон фонди ерлари</a:t>
                      </a:r>
                      <a:endParaRPr kumimoji="0" lang="ru-RU" sz="1100" b="1" i="0" u="none" strike="noStrike" cap="none" normalizeH="0" baseline="0" smtClean="0">
                        <a:ln>
                          <a:noFill/>
                        </a:ln>
                        <a:solidFill>
                          <a:srgbClr val="003366"/>
                        </a:solidFill>
                        <a:effectLst/>
                        <a:latin typeface="Times New Roman" pitchFamily="18" charset="0"/>
                        <a:cs typeface="Times New Roman" pitchFamily="18" charset="0"/>
                      </a:endParaRP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a:txBody>
                    <a:bodyPr/>
                    <a:lstStyle/>
                    <a:p>
                      <a:pPr marL="0" marR="0" lvl="0" indent="-68263"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9462,3</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21,31</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30,7</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tab pos="436563" algn="l"/>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0,07</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r>
              <a:tr h="303213">
                <a:tc>
                  <a:txBody>
                    <a:bodyPr/>
                    <a:lstStyle/>
                    <a:p>
                      <a:pPr marL="0" marR="0" lvl="0" indent="0" algn="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7</a:t>
                      </a: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700" b="1" i="0" u="none" strike="noStrike" cap="none" normalizeH="0" baseline="0" smtClean="0">
                          <a:ln>
                            <a:noFill/>
                          </a:ln>
                          <a:solidFill>
                            <a:srgbClr val="003366"/>
                          </a:solidFill>
                          <a:effectLst/>
                          <a:latin typeface="Times New Roman" pitchFamily="18" charset="0"/>
                          <a:cs typeface="Times New Roman" pitchFamily="18" charset="0"/>
                        </a:rPr>
                        <a:t>Сув фонди ерлари</a:t>
                      </a:r>
                      <a:endParaRPr kumimoji="0" lang="ru-RU" sz="1100" b="1" i="0" u="none" strike="noStrike" cap="none" normalizeH="0" baseline="0" smtClean="0">
                        <a:ln>
                          <a:noFill/>
                        </a:ln>
                        <a:solidFill>
                          <a:srgbClr val="003366"/>
                        </a:solidFill>
                        <a:effectLst/>
                        <a:latin typeface="Times New Roman" pitchFamily="18" charset="0"/>
                        <a:cs typeface="Times New Roman" pitchFamily="18" charset="0"/>
                      </a:endParaRP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68263"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uz-Cyrl-UZ" sz="1300" b="1" i="0" u="none" strike="noStrike" cap="none" normalizeH="0" baseline="0" smtClean="0">
                          <a:ln>
                            <a:noFill/>
                          </a:ln>
                          <a:solidFill>
                            <a:srgbClr val="003366"/>
                          </a:solidFill>
                          <a:effectLst/>
                          <a:latin typeface="Times New Roman" pitchFamily="18" charset="0"/>
                          <a:cs typeface="Times New Roman" pitchFamily="18" charset="0"/>
                        </a:rPr>
                        <a:t>8</a:t>
                      </a: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21,1</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1,85</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4,6</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tab pos="436563" algn="l"/>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0,01</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r>
              <a:tr h="404813">
                <a:tc>
                  <a:txBody>
                    <a:bodyPr/>
                    <a:lstStyle/>
                    <a:p>
                      <a:pPr marL="0" marR="0" lvl="0" indent="0" algn="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8</a:t>
                      </a: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a:txBody>
                    <a:bodyPr/>
                    <a:lstStyle/>
                    <a:p>
                      <a:pPr marL="0" marR="0" lvl="0" indent="0" algn="l"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700" b="1" i="0" u="none" strike="noStrike" cap="none" normalizeH="0" baseline="0" smtClean="0">
                          <a:ln>
                            <a:noFill/>
                          </a:ln>
                          <a:solidFill>
                            <a:srgbClr val="003366"/>
                          </a:solidFill>
                          <a:effectLst/>
                          <a:latin typeface="Times New Roman" pitchFamily="18" charset="0"/>
                          <a:cs typeface="Times New Roman" pitchFamily="18" charset="0"/>
                        </a:rPr>
                        <a:t>Заҳира ерлар</a:t>
                      </a:r>
                      <a:endParaRPr kumimoji="0" lang="ru-RU" sz="1100" b="1" i="0" u="none" strike="noStrike" cap="none" normalizeH="0" baseline="0" smtClean="0">
                        <a:ln>
                          <a:noFill/>
                        </a:ln>
                        <a:solidFill>
                          <a:srgbClr val="003366"/>
                        </a:solidFill>
                        <a:effectLst/>
                        <a:latin typeface="Times New Roman" pitchFamily="18" charset="0"/>
                        <a:cs typeface="Times New Roman" pitchFamily="18" charset="0"/>
                      </a:endParaRP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a:txBody>
                    <a:bodyPr/>
                    <a:lstStyle/>
                    <a:p>
                      <a:pPr marL="0" marR="0" lvl="0" indent="-68263"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10</a:t>
                      </a:r>
                      <a:r>
                        <a:rPr kumimoji="0" lang="uz-Cyrl-UZ" sz="1300" b="1" i="0" u="none" strike="noStrike" cap="none" normalizeH="0" baseline="0" smtClean="0">
                          <a:ln>
                            <a:noFill/>
                          </a:ln>
                          <a:solidFill>
                            <a:srgbClr val="003366"/>
                          </a:solidFill>
                          <a:effectLst/>
                          <a:latin typeface="Times New Roman" pitchFamily="18" charset="0"/>
                          <a:cs typeface="Times New Roman" pitchFamily="18" charset="0"/>
                        </a:rPr>
                        <a:t>38</a:t>
                      </a: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0,5</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23,37</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1</a:t>
                      </a:r>
                      <a:r>
                        <a:rPr kumimoji="0" lang="uz-Cyrl-UZ" sz="1300" b="1" i="0" u="none" strike="noStrike" cap="none" normalizeH="0" baseline="0" smtClean="0">
                          <a:ln>
                            <a:noFill/>
                          </a:ln>
                          <a:solidFill>
                            <a:srgbClr val="003366"/>
                          </a:solidFill>
                          <a:effectLst/>
                          <a:latin typeface="Times New Roman" pitchFamily="18" charset="0"/>
                          <a:cs typeface="Times New Roman" pitchFamily="18" charset="0"/>
                        </a:rPr>
                        <a:t>,</a:t>
                      </a: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8</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c>
                  <a:txBody>
                    <a:bodyPr/>
                    <a:lstStyle/>
                    <a:p>
                      <a:pPr marL="0" marR="0" lvl="0" indent="111125"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tab pos="436563" algn="l"/>
                        </a:tabLst>
                      </a:pP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0,0</a:t>
                      </a:r>
                      <a:r>
                        <a:rPr kumimoji="0" lang="uz-Cyrl-UZ" sz="1300" b="1" i="0" u="none" strike="noStrike" cap="none" normalizeH="0" baseline="0" smtClean="0">
                          <a:ln>
                            <a:noFill/>
                          </a:ln>
                          <a:solidFill>
                            <a:srgbClr val="003366"/>
                          </a:solidFill>
                          <a:effectLst/>
                          <a:latin typeface="Times New Roman" pitchFamily="18" charset="0"/>
                          <a:cs typeface="Times New Roman" pitchFamily="18" charset="0"/>
                        </a:rPr>
                        <a:t>04</a:t>
                      </a:r>
                      <a:endParaRPr kumimoji="0" lang="ru-RU" sz="1300" b="1" i="0" u="none" strike="noStrike" cap="none" normalizeH="0" baseline="0" smtClean="0">
                        <a:ln>
                          <a:noFill/>
                        </a:ln>
                        <a:solidFill>
                          <a:srgbClr val="003366"/>
                        </a:solidFill>
                        <a:effectLst/>
                        <a:latin typeface="Times New Roman" pitchFamily="18" charset="0"/>
                        <a:cs typeface="Times New Roman" pitchFamily="18" charset="0"/>
                      </a:endParaRP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D9D9D9"/>
                    </a:solidFill>
                  </a:tcPr>
                </a:tc>
              </a:tr>
              <a:tr h="666750">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endParaRPr kumimoji="0" lang="ru-RU" sz="1300" b="1" i="0" u="none" strike="noStrike" cap="none" normalizeH="0" baseline="0" smtClean="0">
                        <a:ln>
                          <a:noFill/>
                        </a:ln>
                        <a:solidFill>
                          <a:srgbClr val="003366"/>
                        </a:solidFill>
                        <a:effectLst/>
                        <a:latin typeface="Times New Roman" pitchFamily="18" charset="0"/>
                        <a:cs typeface="Times New Roman" pitchFamily="18" charset="0"/>
                      </a:endParaRPr>
                    </a:p>
                  </a:txBody>
                  <a:tcPr marL="64168" marR="64168" marT="0" marB="0"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3175" algn="l"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2600" b="1" i="0" u="none" strike="noStrike" cap="none" normalizeH="0" baseline="0" smtClean="0">
                          <a:ln>
                            <a:noFill/>
                          </a:ln>
                          <a:solidFill>
                            <a:srgbClr val="003366"/>
                          </a:solidFill>
                          <a:effectLst/>
                          <a:latin typeface="Times New Roman" pitchFamily="18" charset="0"/>
                          <a:cs typeface="Times New Roman" pitchFamily="18" charset="0"/>
                        </a:rPr>
                        <a:t>Жами ерлар:</a:t>
                      </a:r>
                      <a:endParaRPr kumimoji="0" lang="ru-RU" sz="1700" b="1" i="0" u="none" strike="noStrike" cap="none" normalizeH="0" baseline="0" smtClean="0">
                        <a:ln>
                          <a:noFill/>
                        </a:ln>
                        <a:solidFill>
                          <a:srgbClr val="003366"/>
                        </a:solidFill>
                        <a:effectLst/>
                        <a:latin typeface="Times New Roman" pitchFamily="18" charset="0"/>
                        <a:cs typeface="Times New Roman" pitchFamily="18" charset="0"/>
                      </a:endParaRPr>
                    </a:p>
                  </a:txBody>
                  <a:tcPr marL="64168" marR="64168" marT="0" marB="0" anchor="ctr"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39688"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300" b="1" i="0" u="none" strike="noStrike" cap="none" normalizeH="0" baseline="0" dirty="0" smtClean="0">
                          <a:ln>
                            <a:noFill/>
                          </a:ln>
                          <a:solidFill>
                            <a:srgbClr val="003366"/>
                          </a:solidFill>
                          <a:effectLst/>
                          <a:latin typeface="Times New Roman" pitchFamily="18" charset="0"/>
                          <a:cs typeface="Times New Roman" pitchFamily="18" charset="0"/>
                        </a:rPr>
                        <a:t>44410,3</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20638"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700" b="1" i="0" u="none" strike="noStrike" cap="none" normalizeH="0" baseline="0" smtClean="0">
                          <a:ln>
                            <a:noFill/>
                          </a:ln>
                          <a:solidFill>
                            <a:srgbClr val="003366"/>
                          </a:solidFill>
                          <a:effectLst/>
                          <a:latin typeface="Times New Roman" pitchFamily="18" charset="0"/>
                          <a:cs typeface="Times New Roman" pitchFamily="18" charset="0"/>
                        </a:rPr>
                        <a:t>100</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68263"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uz-Cyrl-UZ" sz="1300" b="1" i="0" u="none" strike="noStrike" cap="none" normalizeH="0" baseline="0" smtClean="0">
                          <a:ln>
                            <a:noFill/>
                          </a:ln>
                          <a:solidFill>
                            <a:srgbClr val="003366"/>
                          </a:solidFill>
                          <a:effectLst/>
                          <a:latin typeface="Times New Roman" pitchFamily="18" charset="0"/>
                          <a:cs typeface="Times New Roman" pitchFamily="18" charset="0"/>
                        </a:rPr>
                        <a:t>431</a:t>
                      </a: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5</a:t>
                      </a:r>
                      <a:r>
                        <a:rPr kumimoji="0" lang="uz-Cyrl-UZ" sz="1300" b="1" i="0" u="none" strike="noStrike" cap="none" normalizeH="0" baseline="0" smtClean="0">
                          <a:ln>
                            <a:noFill/>
                          </a:ln>
                          <a:solidFill>
                            <a:srgbClr val="003366"/>
                          </a:solidFill>
                          <a:effectLst/>
                          <a:latin typeface="Times New Roman" pitchFamily="18" charset="0"/>
                          <a:cs typeface="Times New Roman" pitchFamily="18" charset="0"/>
                        </a:rPr>
                        <a:t>,</a:t>
                      </a:r>
                      <a:r>
                        <a:rPr kumimoji="0" lang="ru-RU" sz="1300" b="1" i="0" u="none" strike="noStrike" cap="none" normalizeH="0" baseline="0" smtClean="0">
                          <a:ln>
                            <a:noFill/>
                          </a:ln>
                          <a:solidFill>
                            <a:srgbClr val="003366"/>
                          </a:solidFill>
                          <a:effectLst/>
                          <a:latin typeface="Times New Roman" pitchFamily="18" charset="0"/>
                          <a:cs typeface="Times New Roman" pitchFamily="18" charset="0"/>
                        </a:rPr>
                        <a:t>7</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c>
                  <a:txBody>
                    <a:bodyPr/>
                    <a:lstStyle/>
                    <a:p>
                      <a:pPr marL="0" marR="0" lvl="0" indent="20638"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0" lang="ru-RU" sz="1700" b="1" i="0" u="none" strike="noStrike" cap="none" normalizeH="0" baseline="0" smtClean="0">
                          <a:ln>
                            <a:noFill/>
                          </a:ln>
                          <a:solidFill>
                            <a:srgbClr val="003366"/>
                          </a:solidFill>
                          <a:effectLst/>
                          <a:latin typeface="Times New Roman" pitchFamily="18" charset="0"/>
                          <a:cs typeface="Times New Roman" pitchFamily="18" charset="0"/>
                        </a:rPr>
                        <a:t>9,72</a:t>
                      </a:r>
                    </a:p>
                  </a:txBody>
                  <a:tcPr marL="64168" marR="64168" marT="0" marB="0" anchor="ctr" anchorCtr="1" horzOverflow="overflow">
                    <a:lnL w="12700" cap="flat" cmpd="sng" algn="ctr">
                      <a:solidFill>
                        <a:srgbClr val="9999FF"/>
                      </a:solidFill>
                      <a:prstDash val="solid"/>
                      <a:round/>
                      <a:headEnd type="none" w="med" len="med"/>
                      <a:tailEnd type="none" w="med" len="med"/>
                    </a:lnL>
                    <a:lnR w="12700" cap="flat" cmpd="sng" algn="ctr">
                      <a:solidFill>
                        <a:srgbClr val="9999FF"/>
                      </a:solidFill>
                      <a:prstDash val="solid"/>
                      <a:round/>
                      <a:headEnd type="none" w="med" len="med"/>
                      <a:tailEnd type="none" w="med" len="med"/>
                    </a:lnR>
                    <a:lnT w="12700" cap="flat" cmpd="sng" algn="ctr">
                      <a:solidFill>
                        <a:srgbClr val="9999FF"/>
                      </a:solidFill>
                      <a:prstDash val="solid"/>
                      <a:round/>
                      <a:headEnd type="none" w="med" len="med"/>
                      <a:tailEnd type="none" w="med" len="med"/>
                    </a:lnT>
                    <a:lnB w="12700" cap="flat" cmpd="sng" algn="ctr">
                      <a:solidFill>
                        <a:srgbClr val="9999FF"/>
                      </a:solidFill>
                      <a:prstDash val="solid"/>
                      <a:round/>
                      <a:headEnd type="none" w="med" len="med"/>
                      <a:tailEnd type="none" w="med" len="med"/>
                    </a:lnB>
                    <a:lnTlToBr>
                      <a:noFill/>
                    </a:lnTlToBr>
                    <a:lnBlToTr>
                      <a:noFill/>
                    </a:lnBlToTr>
                    <a:solidFill>
                      <a:srgbClr val="F2F2F2"/>
                    </a:solidFill>
                  </a:tcPr>
                </a:tc>
              </a:tr>
            </a:tbl>
          </a:graphicData>
        </a:graphic>
      </p:graphicFrame>
    </p:spTree>
    <p:extLst>
      <p:ext uri="{BB962C8B-B14F-4D97-AF65-F5344CB8AC3E}">
        <p14:creationId xmlns:p14="http://schemas.microsoft.com/office/powerpoint/2010/main" val="40333217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Дата 1"/>
          <p:cNvSpPr>
            <a:spLocks noGrp="1"/>
          </p:cNvSpPr>
          <p:nvPr>
            <p:ph type="dt" sz="quarter" idx="10"/>
          </p:nvPr>
        </p:nvSpPr>
        <p:spPr/>
        <p:txBody>
          <a:bodyPr/>
          <a:lstStyle/>
          <a:p>
            <a:pPr>
              <a:defRPr/>
            </a:pPr>
            <a:fld id="{50B0DB5C-B2EB-4CC6-B6EF-AC1664371B70}" type="datetime1">
              <a:rPr lang="ru-RU"/>
              <a:pPr>
                <a:defRPr/>
              </a:pPr>
              <a:t>30.06.2016</a:t>
            </a:fld>
            <a:endParaRPr lang="ru-RU" altLang="en-US"/>
          </a:p>
        </p:txBody>
      </p:sp>
      <p:sp>
        <p:nvSpPr>
          <p:cNvPr id="6" name="Нижний колонтитул 2"/>
          <p:cNvSpPr>
            <a:spLocks noGrp="1"/>
          </p:cNvSpPr>
          <p:nvPr>
            <p:ph type="ftr" sz="quarter" idx="11"/>
          </p:nvPr>
        </p:nvSpPr>
        <p:spPr/>
        <p:txBody>
          <a:bodyPr/>
          <a:lstStyle/>
          <a:p>
            <a:pPr>
              <a:defRPr/>
            </a:pPr>
            <a:r>
              <a:rPr lang="ru-RU" altLang="en-US"/>
              <a:t>O.Murtazaev - Samarkand Agricultural Institute</a:t>
            </a:r>
          </a:p>
        </p:txBody>
      </p:sp>
      <p:sp>
        <p:nvSpPr>
          <p:cNvPr id="7" name="Номер слайда 3"/>
          <p:cNvSpPr>
            <a:spLocks noGrp="1"/>
          </p:cNvSpPr>
          <p:nvPr>
            <p:ph type="sldNum" sz="quarter" idx="12"/>
          </p:nvPr>
        </p:nvSpPr>
        <p:spPr/>
        <p:txBody>
          <a:bodyPr/>
          <a:lstStyle/>
          <a:p>
            <a:pPr>
              <a:defRPr/>
            </a:pPr>
            <a:fld id="{1F4677FA-23D4-479B-9EF3-EF44844F6EDC}" type="slidenum">
              <a:rPr lang="ru-RU" altLang="en-US"/>
              <a:pPr>
                <a:defRPr/>
              </a:pPr>
              <a:t>6</a:t>
            </a:fld>
            <a:endParaRPr lang="ru-RU" altLang="en-US"/>
          </a:p>
        </p:txBody>
      </p:sp>
      <p:sp>
        <p:nvSpPr>
          <p:cNvPr id="53253" name="Заголовок 1"/>
          <p:cNvSpPr>
            <a:spLocks noGrp="1"/>
          </p:cNvSpPr>
          <p:nvPr>
            <p:ph type="title" idx="4294967295"/>
          </p:nvPr>
        </p:nvSpPr>
        <p:spPr/>
        <p:txBody>
          <a:bodyPr/>
          <a:lstStyle/>
          <a:p>
            <a:pPr eaLnBrk="1" hangingPunct="1"/>
            <a:endParaRPr lang="ru-RU" smtClean="0"/>
          </a:p>
        </p:txBody>
      </p:sp>
      <p:graphicFrame>
        <p:nvGraphicFramePr>
          <p:cNvPr id="4" name="Диаграмма 3"/>
          <p:cNvGraphicFramePr/>
          <p:nvPr>
            <p:extLst>
              <p:ext uri="{D42A27DB-BD31-4B8C-83A1-F6EECF244321}">
                <p14:modId xmlns:p14="http://schemas.microsoft.com/office/powerpoint/2010/main" val="548072224"/>
              </p:ext>
            </p:extLst>
          </p:nvPr>
        </p:nvGraphicFramePr>
        <p:xfrm>
          <a:off x="6350" y="6350"/>
          <a:ext cx="9144000" cy="685799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27256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Дата 1"/>
          <p:cNvSpPr>
            <a:spLocks noGrp="1"/>
          </p:cNvSpPr>
          <p:nvPr>
            <p:ph type="dt" sz="quarter" idx="10"/>
          </p:nvPr>
        </p:nvSpPr>
        <p:spPr/>
        <p:txBody>
          <a:bodyPr/>
          <a:lstStyle/>
          <a:p>
            <a:pPr>
              <a:defRPr/>
            </a:pPr>
            <a:fld id="{968699DE-2AD3-46F6-9CB6-61CBF22379A9}" type="datetime1">
              <a:rPr lang="ru-RU"/>
              <a:pPr>
                <a:defRPr/>
              </a:pPr>
              <a:t>30.06.2016</a:t>
            </a:fld>
            <a:endParaRPr lang="ru-RU" altLang="en-US"/>
          </a:p>
        </p:txBody>
      </p:sp>
      <p:sp>
        <p:nvSpPr>
          <p:cNvPr id="6" name="Нижний колонтитул 2"/>
          <p:cNvSpPr>
            <a:spLocks noGrp="1"/>
          </p:cNvSpPr>
          <p:nvPr>
            <p:ph type="ftr" sz="quarter" idx="11"/>
          </p:nvPr>
        </p:nvSpPr>
        <p:spPr/>
        <p:txBody>
          <a:bodyPr/>
          <a:lstStyle/>
          <a:p>
            <a:pPr>
              <a:defRPr/>
            </a:pPr>
            <a:r>
              <a:rPr lang="ru-RU" altLang="en-US"/>
              <a:t>O.Murtazaev - Samarkand Agricultural Institute</a:t>
            </a:r>
          </a:p>
        </p:txBody>
      </p:sp>
      <p:sp>
        <p:nvSpPr>
          <p:cNvPr id="7" name="Номер слайда 3"/>
          <p:cNvSpPr>
            <a:spLocks noGrp="1"/>
          </p:cNvSpPr>
          <p:nvPr>
            <p:ph type="sldNum" sz="quarter" idx="12"/>
          </p:nvPr>
        </p:nvSpPr>
        <p:spPr/>
        <p:txBody>
          <a:bodyPr/>
          <a:lstStyle/>
          <a:p>
            <a:pPr>
              <a:defRPr/>
            </a:pPr>
            <a:fld id="{0EA82699-949B-4347-A00D-AE3F825EB941}" type="slidenum">
              <a:rPr lang="ru-RU" altLang="en-US"/>
              <a:pPr>
                <a:defRPr/>
              </a:pPr>
              <a:t>7</a:t>
            </a:fld>
            <a:endParaRPr lang="ru-RU" altLang="en-US"/>
          </a:p>
        </p:txBody>
      </p:sp>
      <p:sp>
        <p:nvSpPr>
          <p:cNvPr id="54277" name="Заголовок 1"/>
          <p:cNvSpPr>
            <a:spLocks noGrp="1"/>
          </p:cNvSpPr>
          <p:nvPr>
            <p:ph type="title" idx="4294967295"/>
          </p:nvPr>
        </p:nvSpPr>
        <p:spPr>
          <a:xfrm>
            <a:off x="-44450" y="-76200"/>
            <a:ext cx="9217025" cy="508000"/>
          </a:xfrm>
          <a:solidFill>
            <a:srgbClr val="B6D7FC"/>
          </a:solidFill>
        </p:spPr>
        <p:txBody>
          <a:bodyPr/>
          <a:lstStyle/>
          <a:p>
            <a:pPr eaLnBrk="1" hangingPunct="1"/>
            <a:r>
              <a:rPr lang="ru-RU" sz="1900" smtClean="0">
                <a:solidFill>
                  <a:schemeClr val="tx1"/>
                </a:solidFill>
                <a:latin typeface="Times New Roman" pitchFamily="18" charset="0"/>
                <a:cs typeface="Times New Roman" pitchFamily="18" charset="0"/>
              </a:rPr>
              <a:t>Ўзбекистон Республикасидаги жами фойдаланиладиган ерлар</a:t>
            </a:r>
          </a:p>
        </p:txBody>
      </p:sp>
      <p:graphicFrame>
        <p:nvGraphicFramePr>
          <p:cNvPr id="4" name="Таблица 3"/>
          <p:cNvGraphicFramePr>
            <a:graphicFrameLocks noGrp="1"/>
          </p:cNvGraphicFramePr>
          <p:nvPr/>
        </p:nvGraphicFramePr>
        <p:xfrm>
          <a:off x="-84137" y="422275"/>
          <a:ext cx="9151470" cy="6364562"/>
        </p:xfrm>
        <a:graphic>
          <a:graphicData uri="http://schemas.openxmlformats.org/drawingml/2006/table">
            <a:tbl>
              <a:tblPr/>
              <a:tblGrid>
                <a:gridCol w="315445"/>
                <a:gridCol w="1022350"/>
                <a:gridCol w="478544"/>
                <a:gridCol w="367152"/>
                <a:gridCol w="322704"/>
                <a:gridCol w="365125"/>
                <a:gridCol w="365125"/>
                <a:gridCol w="500337"/>
                <a:gridCol w="365990"/>
                <a:gridCol w="417613"/>
                <a:gridCol w="417613"/>
                <a:gridCol w="479676"/>
                <a:gridCol w="479676"/>
                <a:gridCol w="417613"/>
                <a:gridCol w="313211"/>
                <a:gridCol w="337572"/>
                <a:gridCol w="358452"/>
                <a:gridCol w="358452"/>
                <a:gridCol w="376433"/>
                <a:gridCol w="376433"/>
                <a:gridCol w="313211"/>
                <a:gridCol w="402743"/>
              </a:tblGrid>
              <a:tr h="1142305">
                <a:tc rowSpan="2">
                  <a:txBody>
                    <a:bodyPr/>
                    <a:lstStyle/>
                    <a:p>
                      <a:pPr algn="ctr">
                        <a:spcAft>
                          <a:spcPts val="0"/>
                        </a:spcAft>
                      </a:pPr>
                      <a:r>
                        <a:rPr lang="ru-RU" sz="1400" b="0" dirty="0" smtClean="0">
                          <a:solidFill>
                            <a:schemeClr val="bg2"/>
                          </a:solidFill>
                          <a:latin typeface="Times New Roman"/>
                          <a:ea typeface="Times New Roman"/>
                          <a:cs typeface="Times New Roman"/>
                        </a:rPr>
                        <a:t>Т/Т</a:t>
                      </a:r>
                      <a:endParaRPr lang="ru-RU" sz="1600" b="0" dirty="0">
                        <a:solidFill>
                          <a:schemeClr val="bg2"/>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rowSpan="2">
                  <a:txBody>
                    <a:bodyPr/>
                    <a:lstStyle/>
                    <a:p>
                      <a:pPr algn="ctr">
                        <a:spcAft>
                          <a:spcPts val="0"/>
                        </a:spcAft>
                      </a:pPr>
                      <a:r>
                        <a:rPr lang="uz-Latn-UZ" sz="1800" b="0" dirty="0" smtClean="0">
                          <a:solidFill>
                            <a:schemeClr val="tx1"/>
                          </a:solidFill>
                          <a:latin typeface="Times New Roman"/>
                          <a:ea typeface="Times New Roman"/>
                          <a:cs typeface="Times New Roman"/>
                        </a:rPr>
                        <a:t>Ҳудудлар</a:t>
                      </a:r>
                      <a:r>
                        <a:rPr lang="uz-Latn-UZ" sz="1800" b="0" baseline="0" dirty="0" smtClean="0">
                          <a:solidFill>
                            <a:schemeClr val="tx1"/>
                          </a:solidFill>
                          <a:latin typeface="Times New Roman"/>
                          <a:ea typeface="Times New Roman"/>
                          <a:cs typeface="Times New Roman"/>
                        </a:rPr>
                        <a:t> </a:t>
                      </a:r>
                    </a:p>
                    <a:p>
                      <a:pPr algn="ctr">
                        <a:spcAft>
                          <a:spcPts val="0"/>
                        </a:spcAft>
                      </a:pPr>
                      <a:r>
                        <a:rPr lang="uz-Latn-UZ" sz="1800" b="0" baseline="0" dirty="0" smtClean="0">
                          <a:solidFill>
                            <a:schemeClr val="tx1"/>
                          </a:solidFill>
                          <a:latin typeface="Times New Roman"/>
                          <a:ea typeface="Times New Roman"/>
                          <a:cs typeface="Times New Roman"/>
                        </a:rPr>
                        <a:t>номи</a:t>
                      </a:r>
                      <a:endParaRPr lang="ru-RU" sz="1400" b="0"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gridSpan="2">
                  <a:txBody>
                    <a:bodyPr/>
                    <a:lstStyle/>
                    <a:p>
                      <a:pPr algn="ctr">
                        <a:spcAft>
                          <a:spcPts val="0"/>
                        </a:spcAft>
                      </a:pPr>
                      <a:r>
                        <a:rPr lang="ru-RU" sz="1200" b="1" spc="20" dirty="0" err="1">
                          <a:solidFill>
                            <a:schemeClr val="tx1"/>
                          </a:solidFill>
                          <a:latin typeface="Times New Roman"/>
                          <a:ea typeface="Times New Roman"/>
                          <a:cs typeface="Times New Roman"/>
                        </a:rPr>
                        <a:t>Умумий</a:t>
                      </a:r>
                      <a:r>
                        <a:rPr lang="ru-RU" sz="1200" b="1" spc="20" dirty="0">
                          <a:solidFill>
                            <a:schemeClr val="tx1"/>
                          </a:solidFill>
                          <a:latin typeface="Times New Roman"/>
                          <a:ea typeface="Times New Roman"/>
                          <a:cs typeface="Times New Roman"/>
                        </a:rPr>
                        <a:t> </a:t>
                      </a:r>
                      <a:r>
                        <a:rPr lang="en-US" sz="1200" b="1" spc="20" dirty="0" smtClean="0">
                          <a:solidFill>
                            <a:schemeClr val="tx1"/>
                          </a:solidFill>
                          <a:latin typeface="Times New Roman"/>
                          <a:ea typeface="Times New Roman"/>
                          <a:cs typeface="Times New Roman"/>
                        </a:rPr>
                        <a:t>           </a:t>
                      </a:r>
                      <a:r>
                        <a:rPr lang="ru-RU" sz="1200" b="1" spc="20" dirty="0" err="1" smtClean="0">
                          <a:solidFill>
                            <a:schemeClr val="tx1"/>
                          </a:solidFill>
                          <a:latin typeface="Times New Roman"/>
                          <a:ea typeface="Times New Roman"/>
                          <a:cs typeface="Times New Roman"/>
                        </a:rPr>
                        <a:t>майдон</a:t>
                      </a:r>
                      <a:endParaRPr lang="ru-RU" sz="12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hMerge="1">
                  <a:txBody>
                    <a:bodyPr/>
                    <a:lstStyle/>
                    <a:p>
                      <a:endParaRPr lang="ru-RU"/>
                    </a:p>
                  </a:txBody>
                  <a:tcPr/>
                </a:tc>
                <a:tc gridSpan="2">
                  <a:txBody>
                    <a:bodyPr/>
                    <a:lstStyle/>
                    <a:p>
                      <a:pPr indent="107950" algn="l">
                        <a:spcAft>
                          <a:spcPts val="0"/>
                        </a:spcAft>
                      </a:pPr>
                      <a:r>
                        <a:rPr lang="ru-RU" sz="1200" b="1" spc="20" dirty="0" err="1" smtClean="0">
                          <a:solidFill>
                            <a:schemeClr val="tx1"/>
                          </a:solidFill>
                          <a:latin typeface="Times New Roman"/>
                          <a:ea typeface="Times New Roman"/>
                          <a:cs typeface="Times New Roman"/>
                        </a:rPr>
                        <a:t>Экин</a:t>
                      </a:r>
                      <a:r>
                        <a:rPr lang="ru-RU" sz="1200" b="1" spc="20" dirty="0" smtClean="0">
                          <a:solidFill>
                            <a:schemeClr val="tx1"/>
                          </a:solidFill>
                          <a:latin typeface="Times New Roman"/>
                          <a:ea typeface="Times New Roman"/>
                          <a:cs typeface="Times New Roman"/>
                        </a:rPr>
                        <a:t> </a:t>
                      </a:r>
                    </a:p>
                    <a:p>
                      <a:pPr indent="107950" algn="l">
                        <a:spcAft>
                          <a:spcPts val="0"/>
                        </a:spcAft>
                      </a:pPr>
                      <a:r>
                        <a:rPr lang="ru-RU" sz="1200" b="1" spc="20" dirty="0" err="1" smtClean="0">
                          <a:solidFill>
                            <a:schemeClr val="tx1"/>
                          </a:solidFill>
                          <a:latin typeface="Times New Roman"/>
                          <a:ea typeface="Times New Roman"/>
                          <a:cs typeface="Times New Roman"/>
                        </a:rPr>
                        <a:t>ерлар</a:t>
                      </a:r>
                      <a:endParaRPr lang="ru-RU" sz="12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hMerge="1">
                  <a:txBody>
                    <a:bodyPr/>
                    <a:lstStyle/>
                    <a:p>
                      <a:endParaRPr lang="ru-RU"/>
                    </a:p>
                  </a:txBody>
                  <a:tcPr/>
                </a:tc>
                <a:tc gridSpan="2">
                  <a:txBody>
                    <a:bodyPr/>
                    <a:lstStyle/>
                    <a:p>
                      <a:pPr algn="ctr">
                        <a:spcAft>
                          <a:spcPts val="0"/>
                        </a:spcAft>
                      </a:pPr>
                      <a:r>
                        <a:rPr lang="ru-RU" sz="1200" b="1" spc="20" dirty="0" err="1">
                          <a:solidFill>
                            <a:schemeClr val="tx1"/>
                          </a:solidFill>
                          <a:latin typeface="Times New Roman"/>
                          <a:ea typeface="Times New Roman"/>
                          <a:cs typeface="Times New Roman"/>
                        </a:rPr>
                        <a:t>Кўп</a:t>
                      </a:r>
                      <a:r>
                        <a:rPr lang="ru-RU" sz="1200" b="1" spc="20" dirty="0">
                          <a:solidFill>
                            <a:schemeClr val="tx1"/>
                          </a:solidFill>
                          <a:latin typeface="Times New Roman"/>
                          <a:ea typeface="Times New Roman"/>
                          <a:cs typeface="Times New Roman"/>
                        </a:rPr>
                        <a:t> </a:t>
                      </a:r>
                      <a:r>
                        <a:rPr lang="ru-RU" sz="1200" b="1" spc="20" dirty="0" smtClean="0">
                          <a:solidFill>
                            <a:schemeClr val="tx1"/>
                          </a:solidFill>
                          <a:latin typeface="Times New Roman"/>
                          <a:ea typeface="Times New Roman"/>
                          <a:cs typeface="Times New Roman"/>
                        </a:rPr>
                        <a:t>           </a:t>
                      </a:r>
                      <a:r>
                        <a:rPr lang="ru-RU" sz="1200" b="1" spc="20" dirty="0" err="1" smtClean="0">
                          <a:solidFill>
                            <a:schemeClr val="tx1"/>
                          </a:solidFill>
                          <a:latin typeface="Times New Roman"/>
                          <a:ea typeface="Times New Roman"/>
                          <a:cs typeface="Times New Roman"/>
                        </a:rPr>
                        <a:t>йиллик</a:t>
                      </a:r>
                      <a:endParaRPr lang="ru-RU" sz="1200" b="1" spc="20" dirty="0" smtClean="0">
                        <a:solidFill>
                          <a:schemeClr val="tx1"/>
                        </a:solidFill>
                        <a:latin typeface="Times New Roman"/>
                        <a:ea typeface="Times New Roman"/>
                        <a:cs typeface="Times New Roman"/>
                      </a:endParaRPr>
                    </a:p>
                    <a:p>
                      <a:pPr algn="ctr">
                        <a:spcAft>
                          <a:spcPts val="0"/>
                        </a:spcAft>
                      </a:pPr>
                      <a:r>
                        <a:rPr lang="en-US" sz="1200" b="1" spc="20" dirty="0" smtClean="0">
                          <a:solidFill>
                            <a:schemeClr val="tx1"/>
                          </a:solidFill>
                          <a:latin typeface="Times New Roman"/>
                          <a:ea typeface="Times New Roman"/>
                          <a:cs typeface="Times New Roman"/>
                        </a:rPr>
                        <a:t> </a:t>
                      </a:r>
                      <a:r>
                        <a:rPr lang="ru-RU" sz="1200" b="1" spc="20" dirty="0" err="1" smtClean="0">
                          <a:solidFill>
                            <a:schemeClr val="tx1"/>
                          </a:solidFill>
                          <a:latin typeface="Times New Roman"/>
                          <a:ea typeface="Times New Roman"/>
                          <a:cs typeface="Times New Roman"/>
                        </a:rPr>
                        <a:t>дарахтлар</a:t>
                      </a:r>
                      <a:endParaRPr lang="ru-RU" sz="12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hMerge="1">
                  <a:txBody>
                    <a:bodyPr/>
                    <a:lstStyle/>
                    <a:p>
                      <a:endParaRPr lang="ru-RU"/>
                    </a:p>
                  </a:txBody>
                  <a:tcPr/>
                </a:tc>
                <a:tc gridSpan="2">
                  <a:txBody>
                    <a:bodyPr/>
                    <a:lstStyle/>
                    <a:p>
                      <a:pPr algn="ctr">
                        <a:spcAft>
                          <a:spcPts val="0"/>
                        </a:spcAft>
                      </a:pPr>
                      <a:r>
                        <a:rPr lang="ru-RU" sz="1200" b="1" spc="20" dirty="0" err="1">
                          <a:solidFill>
                            <a:schemeClr val="tx1"/>
                          </a:solidFill>
                          <a:latin typeface="Times New Roman"/>
                          <a:ea typeface="Times New Roman"/>
                          <a:cs typeface="Times New Roman"/>
                        </a:rPr>
                        <a:t>Бўз</a:t>
                      </a:r>
                      <a:r>
                        <a:rPr lang="ru-RU" sz="1200" b="1" spc="20" dirty="0">
                          <a:solidFill>
                            <a:schemeClr val="tx1"/>
                          </a:solidFill>
                          <a:latin typeface="Times New Roman"/>
                          <a:ea typeface="Times New Roman"/>
                          <a:cs typeface="Times New Roman"/>
                        </a:rPr>
                        <a:t> </a:t>
                      </a:r>
                      <a:r>
                        <a:rPr lang="ru-RU" sz="1200" b="1" spc="20" dirty="0" err="1">
                          <a:solidFill>
                            <a:schemeClr val="tx1"/>
                          </a:solidFill>
                          <a:latin typeface="Times New Roman"/>
                          <a:ea typeface="Times New Roman"/>
                          <a:cs typeface="Times New Roman"/>
                        </a:rPr>
                        <a:t>ерлар</a:t>
                      </a:r>
                      <a:endParaRPr lang="ru-RU" sz="12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hMerge="1">
                  <a:txBody>
                    <a:bodyPr/>
                    <a:lstStyle/>
                    <a:p>
                      <a:endParaRPr lang="ru-RU"/>
                    </a:p>
                  </a:txBody>
                  <a:tcPr/>
                </a:tc>
                <a:tc gridSpan="2">
                  <a:txBody>
                    <a:bodyPr/>
                    <a:lstStyle/>
                    <a:p>
                      <a:pPr algn="ctr">
                        <a:spcAft>
                          <a:spcPts val="0"/>
                        </a:spcAft>
                      </a:pPr>
                      <a:r>
                        <a:rPr lang="ru-RU" sz="1200" b="1" spc="20" dirty="0" err="1" smtClean="0">
                          <a:solidFill>
                            <a:schemeClr val="tx1"/>
                          </a:solidFill>
                          <a:latin typeface="Times New Roman"/>
                          <a:ea typeface="Times New Roman"/>
                          <a:cs typeface="Times New Roman"/>
                        </a:rPr>
                        <a:t>Пичанзор</a:t>
                      </a:r>
                      <a:r>
                        <a:rPr lang="ru-RU" sz="1200" b="1" spc="20" dirty="0" smtClean="0">
                          <a:solidFill>
                            <a:schemeClr val="tx1"/>
                          </a:solidFill>
                          <a:latin typeface="Times New Roman"/>
                          <a:ea typeface="Times New Roman"/>
                          <a:cs typeface="Times New Roman"/>
                        </a:rPr>
                        <a:t>    </a:t>
                      </a:r>
                      <a:r>
                        <a:rPr lang="ru-RU" sz="1200" b="1" spc="20" dirty="0" err="1" smtClean="0">
                          <a:solidFill>
                            <a:schemeClr val="tx1"/>
                          </a:solidFill>
                          <a:latin typeface="Times New Roman"/>
                          <a:ea typeface="Times New Roman"/>
                          <a:cs typeface="Times New Roman"/>
                        </a:rPr>
                        <a:t>ва</a:t>
                      </a:r>
                      <a:endParaRPr lang="ru-RU" sz="1200" b="1" spc="20" dirty="0" smtClean="0">
                        <a:solidFill>
                          <a:schemeClr val="tx1"/>
                        </a:solidFill>
                        <a:latin typeface="Times New Roman"/>
                        <a:ea typeface="Times New Roman"/>
                        <a:cs typeface="Times New Roman"/>
                      </a:endParaRPr>
                    </a:p>
                    <a:p>
                      <a:pPr algn="ctr">
                        <a:spcAft>
                          <a:spcPts val="0"/>
                        </a:spcAft>
                      </a:pPr>
                      <a:r>
                        <a:rPr lang="en-US" sz="1200" b="1" spc="20" dirty="0" smtClean="0">
                          <a:solidFill>
                            <a:schemeClr val="tx1"/>
                          </a:solidFill>
                          <a:latin typeface="Times New Roman"/>
                          <a:ea typeface="Times New Roman"/>
                          <a:cs typeface="Times New Roman"/>
                        </a:rPr>
                        <a:t> </a:t>
                      </a:r>
                      <a:r>
                        <a:rPr lang="ru-RU" sz="1200" b="1" spc="20" dirty="0" err="1" smtClean="0">
                          <a:solidFill>
                            <a:schemeClr val="tx1"/>
                          </a:solidFill>
                          <a:latin typeface="Times New Roman"/>
                          <a:ea typeface="Times New Roman"/>
                          <a:cs typeface="Times New Roman"/>
                        </a:rPr>
                        <a:t>яйловлар</a:t>
                      </a:r>
                      <a:endParaRPr lang="ru-RU" sz="12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hMerge="1">
                  <a:txBody>
                    <a:bodyPr/>
                    <a:lstStyle/>
                    <a:p>
                      <a:endParaRPr lang="ru-RU"/>
                    </a:p>
                  </a:txBody>
                  <a:tcPr/>
                </a:tc>
                <a:tc gridSpan="2">
                  <a:txBody>
                    <a:bodyPr/>
                    <a:lstStyle/>
                    <a:p>
                      <a:pPr algn="ctr">
                        <a:spcAft>
                          <a:spcPts val="0"/>
                        </a:spcAft>
                      </a:pPr>
                      <a:r>
                        <a:rPr lang="uz-Cyrl-UZ" sz="1200" b="1" spc="20" dirty="0">
                          <a:solidFill>
                            <a:schemeClr val="tx1"/>
                          </a:solidFill>
                          <a:latin typeface="Times New Roman"/>
                          <a:ea typeface="Times New Roman"/>
                          <a:cs typeface="Times New Roman"/>
                        </a:rPr>
                        <a:t>Қ</a:t>
                      </a:r>
                      <a:r>
                        <a:rPr lang="ru-RU" sz="1200" b="1" spc="20" dirty="0" err="1">
                          <a:solidFill>
                            <a:schemeClr val="tx1"/>
                          </a:solidFill>
                          <a:latin typeface="Times New Roman"/>
                          <a:ea typeface="Times New Roman"/>
                          <a:cs typeface="Times New Roman"/>
                        </a:rPr>
                        <a:t>ишлоқ </a:t>
                      </a:r>
                      <a:r>
                        <a:rPr lang="ru-RU" sz="1200" b="1" spc="20" dirty="0" err="1" smtClean="0">
                          <a:solidFill>
                            <a:schemeClr val="tx1"/>
                          </a:solidFill>
                          <a:latin typeface="Times New Roman"/>
                          <a:ea typeface="Times New Roman"/>
                          <a:cs typeface="Times New Roman"/>
                        </a:rPr>
                        <a:t>       хўжалик</a:t>
                      </a:r>
                      <a:r>
                        <a:rPr lang="ru-RU" sz="1200" b="1" spc="20" dirty="0" smtClean="0">
                          <a:solidFill>
                            <a:schemeClr val="tx1"/>
                          </a:solidFill>
                          <a:latin typeface="Times New Roman"/>
                          <a:ea typeface="Times New Roman"/>
                          <a:cs typeface="Times New Roman"/>
                        </a:rPr>
                        <a:t>       </a:t>
                      </a:r>
                      <a:r>
                        <a:rPr lang="ru-RU" sz="1200" b="1" spc="20" dirty="0" err="1" smtClean="0">
                          <a:solidFill>
                            <a:schemeClr val="tx1"/>
                          </a:solidFill>
                          <a:latin typeface="Times New Roman"/>
                          <a:ea typeface="Times New Roman"/>
                          <a:cs typeface="Times New Roman"/>
                        </a:rPr>
                        <a:t>ерлари</a:t>
                      </a:r>
                      <a:endParaRPr lang="ru-RU" sz="12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hMerge="1">
                  <a:txBody>
                    <a:bodyPr/>
                    <a:lstStyle/>
                    <a:p>
                      <a:endParaRPr lang="ru-RU"/>
                    </a:p>
                  </a:txBody>
                  <a:tcPr/>
                </a:tc>
                <a:tc gridSpan="2">
                  <a:txBody>
                    <a:bodyPr/>
                    <a:lstStyle/>
                    <a:p>
                      <a:pPr algn="ctr">
                        <a:spcAft>
                          <a:spcPts val="0"/>
                        </a:spcAft>
                        <a:tabLst>
                          <a:tab pos="201930" algn="l"/>
                          <a:tab pos="354330" algn="l"/>
                        </a:tabLst>
                      </a:pPr>
                      <a:r>
                        <a:rPr lang="ru-RU" sz="1200" b="1" spc="20" dirty="0" err="1" smtClean="0">
                          <a:solidFill>
                            <a:schemeClr val="tx1"/>
                          </a:solidFill>
                          <a:latin typeface="Times New Roman"/>
                          <a:ea typeface="Times New Roman"/>
                          <a:cs typeface="Times New Roman"/>
                        </a:rPr>
                        <a:t>Томорқа</a:t>
                      </a:r>
                      <a:r>
                        <a:rPr lang="en-US" sz="1200" b="1" spc="20" dirty="0" smtClean="0">
                          <a:solidFill>
                            <a:schemeClr val="tx1"/>
                          </a:solidFill>
                          <a:latin typeface="Times New Roman"/>
                          <a:ea typeface="Times New Roman"/>
                          <a:cs typeface="Times New Roman"/>
                        </a:rPr>
                        <a:t>      </a:t>
                      </a:r>
                      <a:r>
                        <a:rPr lang="ru-RU" sz="1200" b="1" spc="20" dirty="0" smtClean="0">
                          <a:solidFill>
                            <a:schemeClr val="tx1"/>
                          </a:solidFill>
                          <a:latin typeface="Times New Roman"/>
                          <a:ea typeface="Times New Roman"/>
                          <a:cs typeface="Times New Roman"/>
                        </a:rPr>
                        <a:t> </a:t>
                      </a:r>
                      <a:r>
                        <a:rPr lang="ru-RU" sz="1200" b="1" spc="20" dirty="0" err="1">
                          <a:solidFill>
                            <a:schemeClr val="tx1"/>
                          </a:solidFill>
                          <a:latin typeface="Times New Roman"/>
                          <a:ea typeface="Times New Roman"/>
                          <a:cs typeface="Times New Roman"/>
                        </a:rPr>
                        <a:t>ерлари</a:t>
                      </a:r>
                      <a:endParaRPr lang="ru-RU" sz="12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hMerge="1">
                  <a:txBody>
                    <a:bodyPr/>
                    <a:lstStyle/>
                    <a:p>
                      <a:endParaRPr lang="ru-RU"/>
                    </a:p>
                  </a:txBody>
                  <a:tcPr/>
                </a:tc>
                <a:tc gridSpan="2">
                  <a:txBody>
                    <a:bodyPr/>
                    <a:lstStyle/>
                    <a:p>
                      <a:pPr algn="ctr">
                        <a:spcAft>
                          <a:spcPts val="0"/>
                        </a:spcAft>
                      </a:pPr>
                      <a:r>
                        <a:rPr lang="uz-Cyrl-UZ" sz="1200" b="1" spc="20" dirty="0">
                          <a:solidFill>
                            <a:schemeClr val="tx1"/>
                          </a:solidFill>
                          <a:latin typeface="Times New Roman"/>
                          <a:ea typeface="Times New Roman"/>
                          <a:cs typeface="Times New Roman"/>
                        </a:rPr>
                        <a:t>Ў</a:t>
                      </a:r>
                      <a:r>
                        <a:rPr lang="ru-RU" sz="1200" b="1" spc="20" dirty="0" err="1" smtClean="0">
                          <a:solidFill>
                            <a:schemeClr val="tx1"/>
                          </a:solidFill>
                          <a:latin typeface="Times New Roman"/>
                          <a:ea typeface="Times New Roman"/>
                          <a:cs typeface="Times New Roman"/>
                        </a:rPr>
                        <a:t>рмон</a:t>
                      </a:r>
                      <a:r>
                        <a:rPr lang="ru-RU" sz="1200" b="1" spc="20" dirty="0" smtClean="0">
                          <a:solidFill>
                            <a:schemeClr val="tx1"/>
                          </a:solidFill>
                          <a:latin typeface="Times New Roman"/>
                          <a:ea typeface="Times New Roman"/>
                          <a:cs typeface="Times New Roman"/>
                        </a:rPr>
                        <a:t>    </a:t>
                      </a:r>
                      <a:r>
                        <a:rPr lang="ru-RU" sz="1200" b="1" spc="20" dirty="0" err="1" smtClean="0">
                          <a:solidFill>
                            <a:schemeClr val="tx1"/>
                          </a:solidFill>
                          <a:latin typeface="Times New Roman"/>
                          <a:ea typeface="Times New Roman"/>
                          <a:cs typeface="Times New Roman"/>
                        </a:rPr>
                        <a:t>зорлар</a:t>
                      </a:r>
                      <a:endParaRPr lang="ru-RU" sz="12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hMerge="1">
                  <a:txBody>
                    <a:bodyPr/>
                    <a:lstStyle/>
                    <a:p>
                      <a:endParaRPr lang="ru-RU"/>
                    </a:p>
                  </a:txBody>
                  <a:tcPr/>
                </a:tc>
                <a:tc gridSpan="2">
                  <a:txBody>
                    <a:bodyPr/>
                    <a:lstStyle/>
                    <a:p>
                      <a:pPr indent="107950" algn="ctr">
                        <a:spcAft>
                          <a:spcPts val="0"/>
                        </a:spcAft>
                      </a:pPr>
                      <a:r>
                        <a:rPr lang="ru-RU" sz="1200" b="1" spc="20" dirty="0" err="1" smtClean="0">
                          <a:solidFill>
                            <a:schemeClr val="tx1"/>
                          </a:solidFill>
                          <a:latin typeface="Times New Roman"/>
                          <a:ea typeface="Times New Roman"/>
                          <a:cs typeface="Times New Roman"/>
                        </a:rPr>
                        <a:t>Боғдор.</a:t>
                      </a:r>
                      <a:r>
                        <a:rPr lang="ru-RU" sz="1200" b="1" spc="20" dirty="0" smtClean="0">
                          <a:solidFill>
                            <a:schemeClr val="tx1"/>
                          </a:solidFill>
                          <a:latin typeface="Times New Roman"/>
                          <a:ea typeface="Times New Roman"/>
                          <a:cs typeface="Times New Roman"/>
                        </a:rPr>
                        <a:t>  </a:t>
                      </a:r>
                      <a:r>
                        <a:rPr lang="ru-RU" sz="1200" b="1" spc="20" dirty="0" err="1" smtClean="0">
                          <a:solidFill>
                            <a:schemeClr val="tx1"/>
                          </a:solidFill>
                          <a:latin typeface="Times New Roman"/>
                          <a:ea typeface="Times New Roman"/>
                          <a:cs typeface="Times New Roman"/>
                        </a:rPr>
                        <a:t>ва</a:t>
                      </a:r>
                      <a:r>
                        <a:rPr lang="en-US" sz="1200" b="1" spc="20" dirty="0" smtClean="0">
                          <a:solidFill>
                            <a:schemeClr val="tx1"/>
                          </a:solidFill>
                          <a:latin typeface="Times New Roman"/>
                          <a:ea typeface="Times New Roman"/>
                          <a:cs typeface="Times New Roman"/>
                        </a:rPr>
                        <a:t> </a:t>
                      </a:r>
                      <a:r>
                        <a:rPr lang="uz-Cyrl-UZ" sz="1200" b="1" spc="20" dirty="0" smtClean="0">
                          <a:solidFill>
                            <a:schemeClr val="tx1"/>
                          </a:solidFill>
                          <a:latin typeface="Times New Roman"/>
                          <a:ea typeface="Times New Roman"/>
                          <a:cs typeface="Times New Roman"/>
                        </a:rPr>
                        <a:t> </a:t>
                      </a:r>
                      <a:r>
                        <a:rPr lang="ru-RU" sz="1200" b="1" spc="20" dirty="0" smtClean="0">
                          <a:solidFill>
                            <a:schemeClr val="tx1"/>
                          </a:solidFill>
                          <a:latin typeface="Times New Roman"/>
                          <a:ea typeface="Times New Roman"/>
                          <a:cs typeface="Times New Roman"/>
                        </a:rPr>
                        <a:t>сабза   </a:t>
                      </a:r>
                      <a:r>
                        <a:rPr lang="ru-RU" sz="1200" b="1" spc="20" dirty="0" err="1" smtClean="0">
                          <a:solidFill>
                            <a:schemeClr val="tx1"/>
                          </a:solidFill>
                          <a:latin typeface="Times New Roman"/>
                          <a:ea typeface="Times New Roman"/>
                          <a:cs typeface="Times New Roman"/>
                        </a:rPr>
                        <a:t>вотчилик</a:t>
                      </a:r>
                      <a:r>
                        <a:rPr lang="ru-RU" sz="1200" b="1" spc="20" dirty="0">
                          <a:solidFill>
                            <a:schemeClr val="tx1"/>
                          </a:solidFill>
                          <a:latin typeface="Times New Roman"/>
                          <a:ea typeface="Times New Roman"/>
                          <a:cs typeface="Times New Roman"/>
                        </a:rPr>
                        <a:t>. </a:t>
                      </a:r>
                      <a:r>
                        <a:rPr lang="ru-RU" sz="1200" b="1" spc="20" dirty="0" err="1" smtClean="0">
                          <a:solidFill>
                            <a:schemeClr val="tx1"/>
                          </a:solidFill>
                          <a:latin typeface="Times New Roman"/>
                          <a:ea typeface="Times New Roman"/>
                          <a:cs typeface="Times New Roman"/>
                        </a:rPr>
                        <a:t>уюшма</a:t>
                      </a:r>
                      <a:r>
                        <a:rPr lang="ru-RU" sz="1200" b="1" spc="20" dirty="0" smtClean="0">
                          <a:solidFill>
                            <a:schemeClr val="tx1"/>
                          </a:solidFill>
                          <a:latin typeface="Times New Roman"/>
                          <a:ea typeface="Times New Roman"/>
                          <a:cs typeface="Times New Roman"/>
                        </a:rPr>
                        <a:t>-    </a:t>
                      </a:r>
                      <a:r>
                        <a:rPr lang="ru-RU" sz="1200" b="1" spc="20" dirty="0" err="1" smtClean="0">
                          <a:solidFill>
                            <a:schemeClr val="tx1"/>
                          </a:solidFill>
                          <a:latin typeface="Times New Roman"/>
                          <a:ea typeface="Times New Roman"/>
                          <a:cs typeface="Times New Roman"/>
                        </a:rPr>
                        <a:t>ларининг</a:t>
                      </a:r>
                      <a:r>
                        <a:rPr lang="ru-RU" sz="1200" b="1" spc="20" dirty="0" smtClean="0">
                          <a:solidFill>
                            <a:schemeClr val="tx1"/>
                          </a:solidFill>
                          <a:latin typeface="Times New Roman"/>
                          <a:ea typeface="Times New Roman"/>
                          <a:cs typeface="Times New Roman"/>
                        </a:rPr>
                        <a:t> </a:t>
                      </a:r>
                      <a:r>
                        <a:rPr lang="ru-RU" sz="1200" b="1" spc="20" dirty="0" err="1">
                          <a:solidFill>
                            <a:schemeClr val="tx1"/>
                          </a:solidFill>
                          <a:latin typeface="Times New Roman"/>
                          <a:ea typeface="Times New Roman"/>
                          <a:cs typeface="Times New Roman"/>
                        </a:rPr>
                        <a:t>ерлари</a:t>
                      </a:r>
                      <a:endParaRPr lang="ru-RU" sz="12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hMerge="1">
                  <a:txBody>
                    <a:bodyPr/>
                    <a:lstStyle/>
                    <a:p>
                      <a:endParaRPr lang="ru-RU"/>
                    </a:p>
                  </a:txBody>
                  <a:tcPr/>
                </a:tc>
                <a:tc rowSpan="2">
                  <a:txBody>
                    <a:bodyPr/>
                    <a:lstStyle/>
                    <a:p>
                      <a:pPr indent="107950" algn="ctr">
                        <a:spcAft>
                          <a:spcPts val="0"/>
                        </a:spcAft>
                      </a:pPr>
                      <a:r>
                        <a:rPr lang="ru-RU" sz="1400" b="1" spc="20" dirty="0" err="1">
                          <a:solidFill>
                            <a:schemeClr val="tx1"/>
                          </a:solidFill>
                          <a:latin typeface="Times New Roman"/>
                          <a:ea typeface="Times New Roman"/>
                          <a:cs typeface="Times New Roman"/>
                        </a:rPr>
                        <a:t>Бутазорлар</a:t>
                      </a:r>
                      <a:endParaRPr lang="ru-RU" sz="1400" b="1" dirty="0">
                        <a:solidFill>
                          <a:schemeClr val="tx1"/>
                        </a:solidFill>
                        <a:latin typeface="Times New Roman"/>
                        <a:ea typeface="Times New Roman"/>
                        <a:cs typeface="Times New Roman"/>
                      </a:endParaRPr>
                    </a:p>
                  </a:txBody>
                  <a:tcPr marL="12466" marR="12466"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rowSpan="2">
                  <a:txBody>
                    <a:bodyPr/>
                    <a:lstStyle/>
                    <a:p>
                      <a:pPr indent="107950" algn="ctr">
                        <a:spcAft>
                          <a:spcPts val="0"/>
                        </a:spcAft>
                      </a:pPr>
                      <a:r>
                        <a:rPr lang="ru-RU" sz="1400" b="1" spc="20" dirty="0" err="1">
                          <a:solidFill>
                            <a:schemeClr val="tx1"/>
                          </a:solidFill>
                          <a:latin typeface="Times New Roman"/>
                          <a:ea typeface="Times New Roman"/>
                          <a:cs typeface="Times New Roman"/>
                        </a:rPr>
                        <a:t>Бошқа  ерлар</a:t>
                      </a:r>
                      <a:endParaRPr lang="ru-RU" sz="1400" b="1" dirty="0">
                        <a:solidFill>
                          <a:schemeClr val="tx1"/>
                        </a:solidFill>
                        <a:latin typeface="Times New Roman"/>
                        <a:ea typeface="Times New Roman"/>
                        <a:cs typeface="Times New Roman"/>
                      </a:endParaRPr>
                    </a:p>
                  </a:txBody>
                  <a:tcPr marL="12466" marR="12466"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1340545">
                <a:tc vMerge="1">
                  <a:txBody>
                    <a:bodyPr/>
                    <a:lstStyle/>
                    <a:p>
                      <a:endParaRPr lang="ru-RU"/>
                    </a:p>
                  </a:txBody>
                  <a:tcPr/>
                </a:tc>
                <a:tc vMerge="1">
                  <a:txBody>
                    <a:bodyPr/>
                    <a:lstStyle/>
                    <a:p>
                      <a:endParaRPr lang="ru-RU"/>
                    </a:p>
                  </a:txBody>
                  <a:tcPr/>
                </a:tc>
                <a:tc>
                  <a:txBody>
                    <a:bodyPr/>
                    <a:lstStyle/>
                    <a:p>
                      <a:pPr indent="107950" algn="ctr">
                        <a:spcAft>
                          <a:spcPts val="0"/>
                        </a:spcAft>
                      </a:pPr>
                      <a:r>
                        <a:rPr lang="ru-RU" sz="1200" b="1" spc="20" dirty="0" err="1" smtClean="0">
                          <a:solidFill>
                            <a:schemeClr val="tx1"/>
                          </a:solidFill>
                          <a:latin typeface="Times New Roman"/>
                          <a:ea typeface="Times New Roman"/>
                          <a:cs typeface="Times New Roman"/>
                        </a:rPr>
                        <a:t>Жами</a:t>
                      </a:r>
                      <a:endParaRPr lang="ru-RU" sz="1200" b="1" dirty="0">
                        <a:solidFill>
                          <a:schemeClr val="tx1"/>
                        </a:solidFill>
                        <a:latin typeface="Times New Roman"/>
                        <a:ea typeface="Times New Roman"/>
                        <a:cs typeface="Times New Roman"/>
                      </a:endParaRPr>
                    </a:p>
                  </a:txBody>
                  <a:tcPr marL="12466" marR="12466"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indent="107950" algn="ctr">
                        <a:spcAft>
                          <a:spcPts val="0"/>
                        </a:spcAft>
                      </a:pPr>
                      <a:r>
                        <a:rPr lang="ru-RU" sz="1200" b="1" spc="20" dirty="0" err="1">
                          <a:solidFill>
                            <a:schemeClr val="tx1"/>
                          </a:solidFill>
                          <a:latin typeface="Times New Roman"/>
                          <a:ea typeface="Times New Roman"/>
                          <a:cs typeface="Times New Roman"/>
                        </a:rPr>
                        <a:t>шундан</a:t>
                      </a:r>
                      <a:r>
                        <a:rPr lang="ru-RU" sz="1200" b="1" spc="20" dirty="0">
                          <a:solidFill>
                            <a:schemeClr val="tx1"/>
                          </a:solidFill>
                          <a:latin typeface="Times New Roman"/>
                          <a:ea typeface="Times New Roman"/>
                          <a:cs typeface="Times New Roman"/>
                        </a:rPr>
                        <a:t> </a:t>
                      </a:r>
                      <a:r>
                        <a:rPr lang="ru-RU" sz="1200" b="1" spc="20" dirty="0" err="1" smtClean="0">
                          <a:solidFill>
                            <a:schemeClr val="tx1"/>
                          </a:solidFill>
                          <a:latin typeface="Times New Roman"/>
                          <a:ea typeface="Times New Roman"/>
                          <a:cs typeface="Times New Roman"/>
                        </a:rPr>
                        <a:t>суғори   ладигани</a:t>
                      </a:r>
                      <a:endParaRPr lang="ru-RU" sz="1200" b="1" dirty="0">
                        <a:solidFill>
                          <a:schemeClr val="tx1"/>
                        </a:solidFill>
                        <a:latin typeface="Times New Roman"/>
                        <a:ea typeface="Times New Roman"/>
                        <a:cs typeface="Times New Roman"/>
                      </a:endParaRPr>
                    </a:p>
                  </a:txBody>
                  <a:tcPr marL="12466" marR="12466"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indent="107950" algn="ctr">
                        <a:spcAft>
                          <a:spcPts val="0"/>
                        </a:spcAft>
                      </a:pPr>
                      <a:r>
                        <a:rPr lang="ru-RU" sz="1200" b="1" spc="20" dirty="0" err="1">
                          <a:solidFill>
                            <a:schemeClr val="tx1"/>
                          </a:solidFill>
                          <a:latin typeface="Times New Roman"/>
                          <a:ea typeface="Times New Roman"/>
                          <a:cs typeface="Times New Roman"/>
                        </a:rPr>
                        <a:t>жами</a:t>
                      </a:r>
                      <a:endParaRPr lang="ru-RU" sz="1200" b="1" dirty="0">
                        <a:solidFill>
                          <a:schemeClr val="tx1"/>
                        </a:solidFill>
                        <a:latin typeface="Times New Roman"/>
                        <a:ea typeface="Times New Roman"/>
                        <a:cs typeface="Times New Roman"/>
                      </a:endParaRPr>
                    </a:p>
                  </a:txBody>
                  <a:tcPr marL="12466" marR="12466"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indent="107950" algn="ctr">
                        <a:spcAft>
                          <a:spcPts val="0"/>
                        </a:spcAft>
                      </a:pPr>
                      <a:r>
                        <a:rPr lang="ru-RU" sz="1200" b="1" spc="20" dirty="0" err="1">
                          <a:solidFill>
                            <a:schemeClr val="tx1"/>
                          </a:solidFill>
                          <a:latin typeface="Times New Roman"/>
                          <a:ea typeface="Times New Roman"/>
                          <a:cs typeface="Times New Roman"/>
                        </a:rPr>
                        <a:t>шундан</a:t>
                      </a:r>
                      <a:r>
                        <a:rPr lang="ru-RU" sz="1200" b="1" spc="20" dirty="0">
                          <a:solidFill>
                            <a:schemeClr val="tx1"/>
                          </a:solidFill>
                          <a:latin typeface="Times New Roman"/>
                          <a:ea typeface="Times New Roman"/>
                          <a:cs typeface="Times New Roman"/>
                        </a:rPr>
                        <a:t> </a:t>
                      </a:r>
                      <a:r>
                        <a:rPr lang="ru-RU" sz="1200" b="1" spc="20" dirty="0" err="1" smtClean="0">
                          <a:solidFill>
                            <a:schemeClr val="tx1"/>
                          </a:solidFill>
                          <a:latin typeface="Times New Roman"/>
                          <a:ea typeface="Times New Roman"/>
                          <a:cs typeface="Times New Roman"/>
                        </a:rPr>
                        <a:t>суғори   ладигани</a:t>
                      </a:r>
                      <a:endParaRPr lang="ru-RU" sz="1200" b="1" dirty="0">
                        <a:solidFill>
                          <a:schemeClr val="tx1"/>
                        </a:solidFill>
                        <a:latin typeface="Times New Roman"/>
                        <a:ea typeface="Times New Roman"/>
                        <a:cs typeface="Times New Roman"/>
                      </a:endParaRPr>
                    </a:p>
                  </a:txBody>
                  <a:tcPr marL="12466" marR="12466"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indent="107950" algn="ctr">
                        <a:spcAft>
                          <a:spcPts val="0"/>
                        </a:spcAft>
                      </a:pPr>
                      <a:r>
                        <a:rPr lang="ru-RU" sz="1200" b="1" spc="20" dirty="0" err="1">
                          <a:solidFill>
                            <a:schemeClr val="tx1"/>
                          </a:solidFill>
                          <a:latin typeface="Times New Roman"/>
                          <a:ea typeface="Times New Roman"/>
                          <a:cs typeface="Times New Roman"/>
                        </a:rPr>
                        <a:t>жами</a:t>
                      </a:r>
                      <a:endParaRPr lang="ru-RU" sz="1200" b="1" dirty="0">
                        <a:solidFill>
                          <a:schemeClr val="tx1"/>
                        </a:solidFill>
                        <a:latin typeface="Times New Roman"/>
                        <a:ea typeface="Times New Roman"/>
                        <a:cs typeface="Times New Roman"/>
                      </a:endParaRPr>
                    </a:p>
                  </a:txBody>
                  <a:tcPr marL="12466" marR="12466"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indent="107950" algn="ctr">
                        <a:spcAft>
                          <a:spcPts val="0"/>
                        </a:spcAft>
                      </a:pPr>
                      <a:r>
                        <a:rPr lang="ru-RU" sz="1200" b="1" spc="20" dirty="0" err="1">
                          <a:solidFill>
                            <a:schemeClr val="tx1"/>
                          </a:solidFill>
                          <a:latin typeface="Times New Roman"/>
                          <a:ea typeface="Times New Roman"/>
                          <a:cs typeface="Times New Roman"/>
                        </a:rPr>
                        <a:t>шундан</a:t>
                      </a:r>
                      <a:r>
                        <a:rPr lang="ru-RU" sz="1200" b="1" spc="20" dirty="0">
                          <a:solidFill>
                            <a:schemeClr val="tx1"/>
                          </a:solidFill>
                          <a:latin typeface="Times New Roman"/>
                          <a:ea typeface="Times New Roman"/>
                          <a:cs typeface="Times New Roman"/>
                        </a:rPr>
                        <a:t> </a:t>
                      </a:r>
                      <a:r>
                        <a:rPr lang="ru-RU" sz="1200" b="1" spc="20" dirty="0" err="1" smtClean="0">
                          <a:solidFill>
                            <a:schemeClr val="tx1"/>
                          </a:solidFill>
                          <a:latin typeface="Times New Roman"/>
                          <a:ea typeface="Times New Roman"/>
                          <a:cs typeface="Times New Roman"/>
                        </a:rPr>
                        <a:t>суғори  ладигани</a:t>
                      </a:r>
                      <a:endParaRPr lang="ru-RU" sz="1200" b="1" dirty="0">
                        <a:solidFill>
                          <a:schemeClr val="tx1"/>
                        </a:solidFill>
                        <a:latin typeface="Times New Roman"/>
                        <a:ea typeface="Times New Roman"/>
                        <a:cs typeface="Times New Roman"/>
                      </a:endParaRPr>
                    </a:p>
                  </a:txBody>
                  <a:tcPr marL="12466" marR="12466"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indent="107950" algn="ctr">
                        <a:spcAft>
                          <a:spcPts val="0"/>
                        </a:spcAft>
                      </a:pPr>
                      <a:r>
                        <a:rPr lang="ru-RU" sz="1200" b="1" spc="20" dirty="0" err="1">
                          <a:solidFill>
                            <a:schemeClr val="tx1"/>
                          </a:solidFill>
                          <a:latin typeface="Times New Roman"/>
                          <a:ea typeface="Times New Roman"/>
                          <a:cs typeface="Times New Roman"/>
                        </a:rPr>
                        <a:t>Жами</a:t>
                      </a:r>
                      <a:endParaRPr lang="ru-RU" sz="1200" b="1" dirty="0">
                        <a:solidFill>
                          <a:schemeClr val="tx1"/>
                        </a:solidFill>
                        <a:latin typeface="Times New Roman"/>
                        <a:ea typeface="Times New Roman"/>
                        <a:cs typeface="Times New Roman"/>
                      </a:endParaRPr>
                    </a:p>
                  </a:txBody>
                  <a:tcPr marL="12466" marR="12466"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indent="107950" algn="ctr">
                        <a:spcAft>
                          <a:spcPts val="0"/>
                        </a:spcAft>
                      </a:pPr>
                      <a:r>
                        <a:rPr lang="ru-RU" sz="1200" b="1" spc="20" dirty="0" err="1">
                          <a:solidFill>
                            <a:schemeClr val="tx1"/>
                          </a:solidFill>
                          <a:latin typeface="Times New Roman"/>
                          <a:ea typeface="Times New Roman"/>
                          <a:cs typeface="Times New Roman"/>
                        </a:rPr>
                        <a:t>шундан</a:t>
                      </a:r>
                      <a:r>
                        <a:rPr lang="ru-RU" sz="1200" b="1" spc="20" dirty="0">
                          <a:solidFill>
                            <a:schemeClr val="tx1"/>
                          </a:solidFill>
                          <a:latin typeface="Times New Roman"/>
                          <a:ea typeface="Times New Roman"/>
                          <a:cs typeface="Times New Roman"/>
                        </a:rPr>
                        <a:t> </a:t>
                      </a:r>
                      <a:r>
                        <a:rPr lang="ru-RU" sz="1200" b="1" spc="20" dirty="0" err="1" smtClean="0">
                          <a:solidFill>
                            <a:schemeClr val="tx1"/>
                          </a:solidFill>
                          <a:latin typeface="Times New Roman"/>
                          <a:ea typeface="Times New Roman"/>
                          <a:cs typeface="Times New Roman"/>
                        </a:rPr>
                        <a:t>суғори  ладигани</a:t>
                      </a:r>
                      <a:endParaRPr lang="ru-RU" sz="1200" b="1" dirty="0">
                        <a:solidFill>
                          <a:schemeClr val="tx1"/>
                        </a:solidFill>
                        <a:latin typeface="Times New Roman"/>
                        <a:ea typeface="Times New Roman"/>
                        <a:cs typeface="Times New Roman"/>
                      </a:endParaRPr>
                    </a:p>
                  </a:txBody>
                  <a:tcPr marL="12466" marR="12466"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indent="107950" algn="ctr">
                        <a:spcAft>
                          <a:spcPts val="0"/>
                        </a:spcAft>
                      </a:pPr>
                      <a:r>
                        <a:rPr lang="ru-RU" sz="1200" b="1" spc="20" dirty="0" err="1">
                          <a:solidFill>
                            <a:schemeClr val="tx1"/>
                          </a:solidFill>
                          <a:latin typeface="Times New Roman"/>
                          <a:ea typeface="Times New Roman"/>
                          <a:cs typeface="Times New Roman"/>
                        </a:rPr>
                        <a:t>Жами</a:t>
                      </a:r>
                      <a:endParaRPr lang="ru-RU" sz="1200" b="1" dirty="0">
                        <a:solidFill>
                          <a:schemeClr val="tx1"/>
                        </a:solidFill>
                        <a:latin typeface="Times New Roman"/>
                        <a:ea typeface="Times New Roman"/>
                        <a:cs typeface="Times New Roman"/>
                      </a:endParaRPr>
                    </a:p>
                  </a:txBody>
                  <a:tcPr marL="12466" marR="12466"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indent="107950" algn="ctr">
                        <a:spcAft>
                          <a:spcPts val="0"/>
                        </a:spcAft>
                      </a:pPr>
                      <a:r>
                        <a:rPr lang="ru-RU" sz="1200" b="1" spc="20" dirty="0" err="1">
                          <a:solidFill>
                            <a:schemeClr val="tx1"/>
                          </a:solidFill>
                          <a:latin typeface="Times New Roman"/>
                          <a:ea typeface="Times New Roman"/>
                          <a:cs typeface="Times New Roman"/>
                        </a:rPr>
                        <a:t>шундан</a:t>
                      </a:r>
                      <a:r>
                        <a:rPr lang="ru-RU" sz="1200" b="1" spc="20" dirty="0">
                          <a:solidFill>
                            <a:schemeClr val="tx1"/>
                          </a:solidFill>
                          <a:latin typeface="Times New Roman"/>
                          <a:ea typeface="Times New Roman"/>
                          <a:cs typeface="Times New Roman"/>
                        </a:rPr>
                        <a:t> </a:t>
                      </a:r>
                      <a:r>
                        <a:rPr lang="ru-RU" sz="1200" b="1" spc="20" dirty="0" err="1" smtClean="0">
                          <a:solidFill>
                            <a:schemeClr val="tx1"/>
                          </a:solidFill>
                          <a:latin typeface="Times New Roman"/>
                          <a:ea typeface="Times New Roman"/>
                          <a:cs typeface="Times New Roman"/>
                        </a:rPr>
                        <a:t>суғори  ладигани</a:t>
                      </a:r>
                      <a:endParaRPr lang="ru-RU" sz="1200" b="1" dirty="0">
                        <a:solidFill>
                          <a:schemeClr val="tx1"/>
                        </a:solidFill>
                        <a:latin typeface="Times New Roman"/>
                        <a:ea typeface="Times New Roman"/>
                        <a:cs typeface="Times New Roman"/>
                      </a:endParaRPr>
                    </a:p>
                  </a:txBody>
                  <a:tcPr marL="12466" marR="12466"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indent="107950" algn="ctr">
                        <a:spcAft>
                          <a:spcPts val="0"/>
                        </a:spcAft>
                      </a:pPr>
                      <a:r>
                        <a:rPr lang="ru-RU" sz="1200" b="1" spc="20" dirty="0" err="1">
                          <a:solidFill>
                            <a:schemeClr val="tx1"/>
                          </a:solidFill>
                          <a:latin typeface="Times New Roman"/>
                          <a:ea typeface="Times New Roman"/>
                          <a:cs typeface="Times New Roman"/>
                        </a:rPr>
                        <a:t>жами</a:t>
                      </a:r>
                      <a:endParaRPr lang="ru-RU" sz="1200" b="1" dirty="0">
                        <a:solidFill>
                          <a:schemeClr val="tx1"/>
                        </a:solidFill>
                        <a:latin typeface="Times New Roman"/>
                        <a:ea typeface="Times New Roman"/>
                        <a:cs typeface="Times New Roman"/>
                      </a:endParaRPr>
                    </a:p>
                  </a:txBody>
                  <a:tcPr marL="12466" marR="12466"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indent="107950" algn="ctr">
                        <a:spcAft>
                          <a:spcPts val="0"/>
                        </a:spcAft>
                      </a:pPr>
                      <a:r>
                        <a:rPr lang="ru-RU" sz="1200" b="1" spc="20" dirty="0" err="1">
                          <a:solidFill>
                            <a:schemeClr val="tx1"/>
                          </a:solidFill>
                          <a:latin typeface="Times New Roman"/>
                          <a:ea typeface="Times New Roman"/>
                          <a:cs typeface="Times New Roman"/>
                        </a:rPr>
                        <a:t>шундан</a:t>
                      </a:r>
                      <a:r>
                        <a:rPr lang="ru-RU" sz="1200" b="1" spc="20" dirty="0">
                          <a:solidFill>
                            <a:schemeClr val="tx1"/>
                          </a:solidFill>
                          <a:latin typeface="Times New Roman"/>
                          <a:ea typeface="Times New Roman"/>
                          <a:cs typeface="Times New Roman"/>
                        </a:rPr>
                        <a:t> </a:t>
                      </a:r>
                      <a:r>
                        <a:rPr lang="ru-RU" sz="1200" b="1" spc="20" dirty="0" err="1" smtClean="0">
                          <a:solidFill>
                            <a:schemeClr val="tx1"/>
                          </a:solidFill>
                          <a:latin typeface="Times New Roman"/>
                          <a:ea typeface="Times New Roman"/>
                          <a:cs typeface="Times New Roman"/>
                        </a:rPr>
                        <a:t>суғори  ладигани</a:t>
                      </a:r>
                      <a:endParaRPr lang="ru-RU" sz="1200" b="1" dirty="0">
                        <a:solidFill>
                          <a:schemeClr val="tx1"/>
                        </a:solidFill>
                        <a:latin typeface="Times New Roman"/>
                        <a:ea typeface="Times New Roman"/>
                        <a:cs typeface="Times New Roman"/>
                      </a:endParaRPr>
                    </a:p>
                  </a:txBody>
                  <a:tcPr marL="12466" marR="12466"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indent="107950" algn="ctr">
                        <a:spcAft>
                          <a:spcPts val="0"/>
                        </a:spcAft>
                      </a:pPr>
                      <a:r>
                        <a:rPr lang="ru-RU" sz="1200" b="1" spc="20" dirty="0" err="1">
                          <a:solidFill>
                            <a:schemeClr val="tx1"/>
                          </a:solidFill>
                          <a:latin typeface="Times New Roman"/>
                          <a:ea typeface="Times New Roman"/>
                          <a:cs typeface="Times New Roman"/>
                        </a:rPr>
                        <a:t>жами</a:t>
                      </a:r>
                      <a:endParaRPr lang="ru-RU" sz="1200" b="1" dirty="0">
                        <a:solidFill>
                          <a:schemeClr val="tx1"/>
                        </a:solidFill>
                        <a:latin typeface="Times New Roman"/>
                        <a:ea typeface="Times New Roman"/>
                        <a:cs typeface="Times New Roman"/>
                      </a:endParaRPr>
                    </a:p>
                  </a:txBody>
                  <a:tcPr marL="12466" marR="12466"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indent="107950" algn="ctr">
                        <a:spcAft>
                          <a:spcPts val="0"/>
                        </a:spcAft>
                      </a:pPr>
                      <a:r>
                        <a:rPr lang="ru-RU" sz="1200" b="1" spc="20" dirty="0" err="1">
                          <a:solidFill>
                            <a:schemeClr val="tx1"/>
                          </a:solidFill>
                          <a:latin typeface="Times New Roman"/>
                          <a:ea typeface="Times New Roman"/>
                          <a:cs typeface="Times New Roman"/>
                        </a:rPr>
                        <a:t>шундан</a:t>
                      </a:r>
                      <a:r>
                        <a:rPr lang="ru-RU" sz="1200" b="1" spc="20" dirty="0">
                          <a:solidFill>
                            <a:schemeClr val="tx1"/>
                          </a:solidFill>
                          <a:latin typeface="Times New Roman"/>
                          <a:ea typeface="Times New Roman"/>
                          <a:cs typeface="Times New Roman"/>
                        </a:rPr>
                        <a:t> </a:t>
                      </a:r>
                      <a:r>
                        <a:rPr lang="ru-RU" sz="1200" b="1" spc="20" dirty="0" err="1" smtClean="0">
                          <a:solidFill>
                            <a:schemeClr val="tx1"/>
                          </a:solidFill>
                          <a:latin typeface="Times New Roman"/>
                          <a:ea typeface="Times New Roman"/>
                          <a:cs typeface="Times New Roman"/>
                        </a:rPr>
                        <a:t>суғори  ладигани</a:t>
                      </a:r>
                      <a:endParaRPr lang="ru-RU" sz="1200" b="1" dirty="0">
                        <a:solidFill>
                          <a:schemeClr val="tx1"/>
                        </a:solidFill>
                        <a:latin typeface="Times New Roman"/>
                        <a:ea typeface="Times New Roman"/>
                        <a:cs typeface="Times New Roman"/>
                      </a:endParaRPr>
                    </a:p>
                  </a:txBody>
                  <a:tcPr marL="12466" marR="12466"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indent="107950" algn="ctr">
                        <a:spcAft>
                          <a:spcPts val="0"/>
                        </a:spcAft>
                      </a:pPr>
                      <a:r>
                        <a:rPr lang="ru-RU" sz="1200" b="1" spc="20" dirty="0" err="1">
                          <a:solidFill>
                            <a:schemeClr val="tx1"/>
                          </a:solidFill>
                          <a:latin typeface="Times New Roman"/>
                          <a:ea typeface="Times New Roman"/>
                          <a:cs typeface="Times New Roman"/>
                        </a:rPr>
                        <a:t>жами</a:t>
                      </a:r>
                      <a:endParaRPr lang="ru-RU" sz="1200" b="1" dirty="0">
                        <a:solidFill>
                          <a:schemeClr val="tx1"/>
                        </a:solidFill>
                        <a:latin typeface="Times New Roman"/>
                        <a:ea typeface="Times New Roman"/>
                        <a:cs typeface="Times New Roman"/>
                      </a:endParaRPr>
                    </a:p>
                  </a:txBody>
                  <a:tcPr marL="12466" marR="12466"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indent="107950" algn="ctr">
                        <a:spcAft>
                          <a:spcPts val="0"/>
                        </a:spcAft>
                      </a:pPr>
                      <a:r>
                        <a:rPr lang="ru-RU" sz="1200" b="1" spc="20" dirty="0" err="1">
                          <a:solidFill>
                            <a:schemeClr val="tx1"/>
                          </a:solidFill>
                          <a:latin typeface="Times New Roman"/>
                          <a:ea typeface="Times New Roman"/>
                          <a:cs typeface="Times New Roman"/>
                        </a:rPr>
                        <a:t>шундан</a:t>
                      </a:r>
                      <a:r>
                        <a:rPr lang="ru-RU" sz="1200" b="1" spc="20" dirty="0">
                          <a:solidFill>
                            <a:schemeClr val="tx1"/>
                          </a:solidFill>
                          <a:latin typeface="Times New Roman"/>
                          <a:ea typeface="Times New Roman"/>
                          <a:cs typeface="Times New Roman"/>
                        </a:rPr>
                        <a:t> </a:t>
                      </a:r>
                      <a:r>
                        <a:rPr lang="ru-RU" sz="1200" b="1" spc="20" dirty="0" err="1" smtClean="0">
                          <a:solidFill>
                            <a:schemeClr val="tx1"/>
                          </a:solidFill>
                          <a:latin typeface="Times New Roman"/>
                          <a:ea typeface="Times New Roman"/>
                          <a:cs typeface="Times New Roman"/>
                        </a:rPr>
                        <a:t>суғори  ладигани</a:t>
                      </a:r>
                      <a:endParaRPr lang="ru-RU" sz="1200" b="1" dirty="0">
                        <a:solidFill>
                          <a:schemeClr val="tx1"/>
                        </a:solidFill>
                        <a:latin typeface="Times New Roman"/>
                        <a:ea typeface="Times New Roman"/>
                        <a:cs typeface="Times New Roman"/>
                      </a:endParaRPr>
                    </a:p>
                  </a:txBody>
                  <a:tcPr marL="12466" marR="12466"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indent="107950" algn="ctr">
                        <a:spcAft>
                          <a:spcPts val="0"/>
                        </a:spcAft>
                      </a:pPr>
                      <a:r>
                        <a:rPr lang="ru-RU" sz="1200" b="1" spc="20" dirty="0" err="1">
                          <a:solidFill>
                            <a:schemeClr val="tx1"/>
                          </a:solidFill>
                          <a:latin typeface="Times New Roman"/>
                          <a:ea typeface="Times New Roman"/>
                          <a:cs typeface="Times New Roman"/>
                        </a:rPr>
                        <a:t>жами</a:t>
                      </a:r>
                      <a:endParaRPr lang="ru-RU" sz="1200" b="1" dirty="0">
                        <a:solidFill>
                          <a:schemeClr val="tx1"/>
                        </a:solidFill>
                        <a:latin typeface="Times New Roman"/>
                        <a:ea typeface="Times New Roman"/>
                        <a:cs typeface="Times New Roman"/>
                      </a:endParaRPr>
                    </a:p>
                  </a:txBody>
                  <a:tcPr marL="12466" marR="12466"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indent="107950" algn="ctr">
                        <a:spcAft>
                          <a:spcPts val="0"/>
                        </a:spcAft>
                      </a:pPr>
                      <a:r>
                        <a:rPr lang="ru-RU" sz="1200" b="1" spc="20" dirty="0" err="1">
                          <a:solidFill>
                            <a:schemeClr val="tx1"/>
                          </a:solidFill>
                          <a:latin typeface="Times New Roman"/>
                          <a:ea typeface="Times New Roman"/>
                          <a:cs typeface="Times New Roman"/>
                        </a:rPr>
                        <a:t>шундан</a:t>
                      </a:r>
                      <a:r>
                        <a:rPr lang="ru-RU" sz="1200" b="1" spc="20" dirty="0">
                          <a:solidFill>
                            <a:schemeClr val="tx1"/>
                          </a:solidFill>
                          <a:latin typeface="Times New Roman"/>
                          <a:ea typeface="Times New Roman"/>
                          <a:cs typeface="Times New Roman"/>
                        </a:rPr>
                        <a:t> </a:t>
                      </a:r>
                      <a:r>
                        <a:rPr lang="ru-RU" sz="1200" b="1" spc="20" dirty="0" err="1" smtClean="0">
                          <a:solidFill>
                            <a:schemeClr val="tx1"/>
                          </a:solidFill>
                          <a:latin typeface="Times New Roman"/>
                          <a:ea typeface="Times New Roman"/>
                          <a:cs typeface="Times New Roman"/>
                        </a:rPr>
                        <a:t>суғори  ладигани</a:t>
                      </a:r>
                      <a:endParaRPr lang="ru-RU" sz="1200" b="1" dirty="0">
                        <a:solidFill>
                          <a:schemeClr val="tx1"/>
                        </a:solidFill>
                        <a:latin typeface="Times New Roman"/>
                        <a:ea typeface="Times New Roman"/>
                        <a:cs typeface="Times New Roman"/>
                      </a:endParaRPr>
                    </a:p>
                  </a:txBody>
                  <a:tcPr marL="12466" marR="12466"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vMerge="1">
                  <a:txBody>
                    <a:bodyPr/>
                    <a:lstStyle/>
                    <a:p>
                      <a:endParaRPr lang="ru-RU"/>
                    </a:p>
                  </a:txBody>
                  <a:tcPr/>
                </a:tc>
                <a:tc vMerge="1">
                  <a:txBody>
                    <a:bodyPr/>
                    <a:lstStyle/>
                    <a:p>
                      <a:endParaRPr lang="ru-RU"/>
                    </a:p>
                  </a:txBody>
                  <a:tcPr/>
                </a:tc>
              </a:tr>
              <a:tr h="365125">
                <a:tc>
                  <a:txBody>
                    <a:bodyPr/>
                    <a:lstStyle/>
                    <a:p>
                      <a:pPr algn="ctr">
                        <a:spcAft>
                          <a:spcPts val="0"/>
                        </a:spcAft>
                      </a:pPr>
                      <a:r>
                        <a:rPr lang="ru-RU" sz="700" b="1" dirty="0">
                          <a:solidFill>
                            <a:schemeClr val="accent3">
                              <a:lumMod val="10000"/>
                            </a:schemeClr>
                          </a:solidFill>
                          <a:latin typeface="Arial"/>
                          <a:ea typeface="Times New Roman"/>
                          <a:cs typeface="Times New Roman"/>
                        </a:rPr>
                        <a:t>1</a:t>
                      </a:r>
                      <a:endParaRPr lang="ru-RU" sz="700" b="1" dirty="0">
                        <a:solidFill>
                          <a:schemeClr val="accent3">
                            <a:lumMod val="10000"/>
                          </a:schemeClr>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spcAft>
                          <a:spcPts val="0"/>
                        </a:spcAft>
                      </a:pPr>
                      <a:r>
                        <a:rPr lang="ru-RU" sz="1000" b="1" dirty="0" err="1" smtClean="0">
                          <a:solidFill>
                            <a:schemeClr val="tx1"/>
                          </a:solidFill>
                          <a:latin typeface="Times New Roman"/>
                          <a:ea typeface="Times New Roman"/>
                          <a:cs typeface="Times New Roman"/>
                        </a:rPr>
                        <a:t>Қорақлпоғистон</a:t>
                      </a:r>
                      <a:r>
                        <a:rPr lang="ru-RU" sz="1000" b="1" dirty="0" smtClean="0">
                          <a:solidFill>
                            <a:schemeClr val="tx1"/>
                          </a:solidFill>
                          <a:latin typeface="Times New Roman"/>
                          <a:ea typeface="Times New Roman"/>
                          <a:cs typeface="Times New Roman"/>
                        </a:rPr>
                        <a:t>    </a:t>
                      </a:r>
                      <a:r>
                        <a:rPr lang="en-US" sz="1000" b="1" dirty="0" smtClean="0">
                          <a:solidFill>
                            <a:schemeClr val="tx1"/>
                          </a:solidFill>
                          <a:latin typeface="Times New Roman"/>
                          <a:ea typeface="Times New Roman"/>
                          <a:cs typeface="Times New Roman"/>
                        </a:rPr>
                        <a:t>             </a:t>
                      </a:r>
                      <a:r>
                        <a:rPr lang="ru-RU" sz="1000" b="1" dirty="0" smtClean="0">
                          <a:solidFill>
                            <a:schemeClr val="tx1"/>
                          </a:solidFill>
                          <a:latin typeface="Times New Roman"/>
                          <a:ea typeface="Times New Roman"/>
                          <a:cs typeface="Times New Roman"/>
                        </a:rPr>
                        <a:t>  </a:t>
                      </a:r>
                      <a:r>
                        <a:rPr lang="ru-RU" sz="1000" b="1" dirty="0" err="1">
                          <a:solidFill>
                            <a:schemeClr val="tx1"/>
                          </a:solidFill>
                          <a:latin typeface="Times New Roman"/>
                          <a:ea typeface="Times New Roman"/>
                          <a:cs typeface="Times New Roman"/>
                        </a:rPr>
                        <a:t>Республикаси</a:t>
                      </a:r>
                      <a:endParaRPr lang="ru-RU" sz="10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16174,0</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uz-Cyrl-UZ" sz="800" b="1" dirty="0">
                          <a:solidFill>
                            <a:schemeClr val="tx1"/>
                          </a:solidFill>
                          <a:latin typeface="Arial"/>
                          <a:ea typeface="Times New Roman"/>
                          <a:cs typeface="Times New Roman"/>
                        </a:rPr>
                        <a:t>5</a:t>
                      </a:r>
                      <a:r>
                        <a:rPr lang="ru-RU" sz="800" b="1" dirty="0">
                          <a:solidFill>
                            <a:schemeClr val="tx1"/>
                          </a:solidFill>
                          <a:latin typeface="Arial"/>
                          <a:ea typeface="Times New Roman"/>
                          <a:cs typeface="Times New Roman"/>
                        </a:rPr>
                        <a:t>15,</a:t>
                      </a:r>
                      <a:r>
                        <a:rPr lang="uz-Cyrl-UZ" sz="800" b="1" dirty="0">
                          <a:solidFill>
                            <a:schemeClr val="tx1"/>
                          </a:solidFill>
                          <a:latin typeface="Arial"/>
                          <a:ea typeface="Times New Roman"/>
                          <a:cs typeface="Times New Roman"/>
                        </a:rPr>
                        <a:t>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uz-Cyrl-UZ" sz="800" b="1" dirty="0">
                          <a:solidFill>
                            <a:schemeClr val="tx1"/>
                          </a:solidFill>
                          <a:latin typeface="Arial"/>
                          <a:ea typeface="Times New Roman"/>
                          <a:cs typeface="Times New Roman"/>
                        </a:rPr>
                        <a:t>42</a:t>
                      </a:r>
                      <a:r>
                        <a:rPr lang="ru-RU" sz="800" b="1" dirty="0">
                          <a:solidFill>
                            <a:schemeClr val="tx1"/>
                          </a:solidFill>
                          <a:latin typeface="Arial"/>
                          <a:ea typeface="Times New Roman"/>
                          <a:cs typeface="Times New Roman"/>
                        </a:rPr>
                        <a:t>3</a:t>
                      </a:r>
                      <a:r>
                        <a:rPr lang="uz-Cyrl-UZ" sz="800" b="1" dirty="0">
                          <a:solidFill>
                            <a:schemeClr val="tx1"/>
                          </a:solidFill>
                          <a:latin typeface="Arial"/>
                          <a:ea typeface="Times New Roman"/>
                          <a:cs typeface="Times New Roman"/>
                        </a:rPr>
                        <a:t>,</a:t>
                      </a:r>
                      <a:r>
                        <a:rPr lang="ru-RU" sz="800" b="1" dirty="0">
                          <a:solidFill>
                            <a:schemeClr val="tx1"/>
                          </a:solidFill>
                          <a:latin typeface="Arial"/>
                          <a:ea typeface="Times New Roman"/>
                          <a:cs typeface="Times New Roman"/>
                        </a:rPr>
                        <a:t>7</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423,</a:t>
                      </a:r>
                      <a:r>
                        <a:rPr lang="uz-Cyrl-UZ" sz="800" b="1" dirty="0">
                          <a:solidFill>
                            <a:schemeClr val="tx1"/>
                          </a:solidFill>
                          <a:latin typeface="Arial"/>
                          <a:ea typeface="Times New Roman"/>
                          <a:cs typeface="Times New Roman"/>
                        </a:rPr>
                        <a:t>7</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8,</a:t>
                      </a:r>
                      <a:r>
                        <a:rPr lang="uz-Cyrl-UZ" sz="800" b="1" dirty="0">
                          <a:solidFill>
                            <a:schemeClr val="tx1"/>
                          </a:solidFill>
                          <a:latin typeface="Arial"/>
                          <a:ea typeface="Times New Roman"/>
                          <a:cs typeface="Times New Roman"/>
                        </a:rPr>
                        <a:t>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8,</a:t>
                      </a:r>
                      <a:r>
                        <a:rPr lang="uz-Cyrl-UZ" sz="800" b="1" dirty="0">
                          <a:solidFill>
                            <a:schemeClr val="tx1"/>
                          </a:solidFill>
                          <a:latin typeface="Arial"/>
                          <a:ea typeface="Times New Roman"/>
                          <a:cs typeface="Times New Roman"/>
                        </a:rPr>
                        <a:t>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10,2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10,2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uz-Cyrl-UZ" sz="800" b="1" dirty="0">
                          <a:solidFill>
                            <a:schemeClr val="tx1"/>
                          </a:solidFill>
                          <a:latin typeface="Arial"/>
                          <a:ea typeface="Times New Roman"/>
                          <a:cs typeface="Times New Roman"/>
                        </a:rPr>
                        <a:t>47</a:t>
                      </a:r>
                      <a:r>
                        <a:rPr lang="ru-RU" sz="800" b="1" dirty="0">
                          <a:solidFill>
                            <a:schemeClr val="tx1"/>
                          </a:solidFill>
                          <a:latin typeface="Arial"/>
                          <a:ea typeface="Times New Roman"/>
                          <a:cs typeface="Times New Roman"/>
                        </a:rPr>
                        <a:t>80,</a:t>
                      </a:r>
                      <a:r>
                        <a:rPr lang="uz-Cyrl-UZ" sz="800" b="1" dirty="0">
                          <a:solidFill>
                            <a:schemeClr val="tx1"/>
                          </a:solidFill>
                          <a:latin typeface="Arial"/>
                          <a:ea typeface="Times New Roman"/>
                          <a:cs typeface="Times New Roman"/>
                        </a:rPr>
                        <a:t>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36,6</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5223,</a:t>
                      </a:r>
                      <a:r>
                        <a:rPr lang="uz-Cyrl-UZ" sz="800" b="1" dirty="0">
                          <a:solidFill>
                            <a:schemeClr val="tx1"/>
                          </a:solidFill>
                          <a:latin typeface="Arial"/>
                          <a:ea typeface="Times New Roman"/>
                          <a:cs typeface="Times New Roman"/>
                        </a:rPr>
                        <a:t>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479,</a:t>
                      </a:r>
                      <a:r>
                        <a:rPr lang="uz-Cyrl-UZ" sz="800" b="1" dirty="0">
                          <a:solidFill>
                            <a:schemeClr val="tx1"/>
                          </a:solidFill>
                          <a:latin typeface="Arial"/>
                          <a:ea typeface="Times New Roman"/>
                          <a:cs typeface="Times New Roman"/>
                        </a:rPr>
                        <a:t>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47,0</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34,8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989,6</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0,9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Arial"/>
                          <a:ea typeface="Times New Roman"/>
                          <a:cs typeface="Times New Roman"/>
                        </a:rPr>
                        <a:t>0,1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Arial"/>
                          <a:ea typeface="Times New Roman"/>
                          <a:cs typeface="Times New Roman"/>
                        </a:rPr>
                        <a:t>0,1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68,3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98</a:t>
                      </a:r>
                      <a:r>
                        <a:rPr lang="uz-Cyrl-UZ" sz="800" b="1" dirty="0">
                          <a:solidFill>
                            <a:schemeClr val="tx1"/>
                          </a:solidFill>
                          <a:latin typeface="Arial"/>
                          <a:ea typeface="Times New Roman"/>
                          <a:cs typeface="Times New Roman"/>
                        </a:rPr>
                        <a:t>45</a:t>
                      </a:r>
                      <a:r>
                        <a:rPr lang="ru-RU" sz="800" b="1" dirty="0">
                          <a:solidFill>
                            <a:schemeClr val="tx1"/>
                          </a:solidFill>
                          <a:latin typeface="Arial"/>
                          <a:ea typeface="Times New Roman"/>
                          <a:cs typeface="Times New Roman"/>
                        </a:rPr>
                        <a:t>,</a:t>
                      </a:r>
                      <a:r>
                        <a:rPr lang="uz-Cyrl-UZ" sz="800" b="1" dirty="0">
                          <a:solidFill>
                            <a:schemeClr val="tx1"/>
                          </a:solidFill>
                          <a:latin typeface="Arial"/>
                          <a:ea typeface="Times New Roman"/>
                          <a:cs typeface="Times New Roman"/>
                        </a:rPr>
                        <a:t>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247258">
                <a:tc>
                  <a:txBody>
                    <a:bodyPr/>
                    <a:lstStyle/>
                    <a:p>
                      <a:pPr algn="ctr">
                        <a:spcAft>
                          <a:spcPts val="0"/>
                        </a:spcAft>
                      </a:pPr>
                      <a:r>
                        <a:rPr lang="ru-RU" sz="700" b="1" dirty="0">
                          <a:solidFill>
                            <a:schemeClr val="bg2"/>
                          </a:solidFill>
                          <a:latin typeface="Arial"/>
                          <a:ea typeface="Times New Roman"/>
                          <a:cs typeface="Times New Roman"/>
                        </a:rPr>
                        <a:t>2</a:t>
                      </a:r>
                      <a:endParaRPr lang="ru-RU" sz="700" b="1" dirty="0">
                        <a:solidFill>
                          <a:schemeClr val="bg2"/>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spcAft>
                          <a:spcPts val="0"/>
                        </a:spcAft>
                      </a:pPr>
                      <a:r>
                        <a:rPr lang="ru-RU" sz="1050" b="1" dirty="0" err="1">
                          <a:solidFill>
                            <a:schemeClr val="tx1"/>
                          </a:solidFill>
                          <a:latin typeface="Times New Roman"/>
                          <a:ea typeface="Times New Roman"/>
                          <a:cs typeface="Times New Roman"/>
                        </a:rPr>
                        <a:t>Андижон</a:t>
                      </a:r>
                      <a:endParaRPr lang="ru-RU" sz="105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430,3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273,5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uz-Cyrl-UZ" sz="800" b="1" dirty="0">
                          <a:solidFill>
                            <a:schemeClr val="tx1"/>
                          </a:solidFill>
                          <a:latin typeface="Arial"/>
                          <a:ea typeface="Times New Roman"/>
                          <a:cs typeface="Times New Roman"/>
                        </a:rPr>
                        <a:t>20</a:t>
                      </a:r>
                      <a:r>
                        <a:rPr lang="ru-RU" sz="800" b="1" dirty="0">
                          <a:solidFill>
                            <a:schemeClr val="tx1"/>
                          </a:solidFill>
                          <a:latin typeface="Arial"/>
                          <a:ea typeface="Times New Roman"/>
                          <a:cs typeface="Times New Roman"/>
                        </a:rPr>
                        <a:t>3,1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uz-Cyrl-UZ" sz="800" b="1" dirty="0">
                          <a:solidFill>
                            <a:schemeClr val="tx1"/>
                          </a:solidFill>
                          <a:latin typeface="Arial"/>
                          <a:ea typeface="Times New Roman"/>
                          <a:cs typeface="Times New Roman"/>
                        </a:rPr>
                        <a:t>20</a:t>
                      </a:r>
                      <a:r>
                        <a:rPr lang="ru-RU" sz="800" b="1" dirty="0">
                          <a:solidFill>
                            <a:schemeClr val="tx1"/>
                          </a:solidFill>
                          <a:latin typeface="Arial"/>
                          <a:ea typeface="Times New Roman"/>
                          <a:cs typeface="Times New Roman"/>
                        </a:rPr>
                        <a:t>3,1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a:t>
                      </a:r>
                      <a:r>
                        <a:rPr lang="uz-Cyrl-UZ" sz="800" b="1" dirty="0">
                          <a:solidFill>
                            <a:schemeClr val="tx1"/>
                          </a:solidFill>
                          <a:latin typeface="Arial"/>
                          <a:ea typeface="Times New Roman"/>
                          <a:cs typeface="Times New Roman"/>
                        </a:rPr>
                        <a:t>8</a:t>
                      </a:r>
                      <a:r>
                        <a:rPr lang="ru-RU" sz="800" b="1" dirty="0">
                          <a:solidFill>
                            <a:schemeClr val="tx1"/>
                          </a:solidFill>
                          <a:latin typeface="Arial"/>
                          <a:ea typeface="Times New Roman"/>
                          <a:cs typeface="Times New Roman"/>
                        </a:rPr>
                        <a:t>,8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a:t>
                      </a:r>
                      <a:r>
                        <a:rPr lang="uz-Cyrl-UZ" sz="800" b="1" dirty="0">
                          <a:solidFill>
                            <a:schemeClr val="tx1"/>
                          </a:solidFill>
                          <a:latin typeface="Arial"/>
                          <a:ea typeface="Times New Roman"/>
                          <a:cs typeface="Times New Roman"/>
                        </a:rPr>
                        <a:t>8</a:t>
                      </a:r>
                      <a:r>
                        <a:rPr lang="ru-RU" sz="800" b="1" dirty="0">
                          <a:solidFill>
                            <a:schemeClr val="tx1"/>
                          </a:solidFill>
                          <a:latin typeface="Arial"/>
                          <a:ea typeface="Times New Roman"/>
                          <a:cs typeface="Times New Roman"/>
                        </a:rPr>
                        <a:t>,8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uz-Cyrl-UZ" sz="800" b="1" dirty="0">
                          <a:solidFill>
                            <a:schemeClr val="tx1"/>
                          </a:solidFill>
                          <a:latin typeface="Arial"/>
                          <a:ea typeface="Times New Roman"/>
                          <a:cs typeface="Times New Roman"/>
                        </a:rPr>
                        <a:t>2,9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0,6</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21,3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0,9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256,1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a:t>
                      </a:r>
                      <a:r>
                        <a:rPr lang="uz-Cyrl-UZ" sz="800" b="1" dirty="0">
                          <a:solidFill>
                            <a:schemeClr val="tx1"/>
                          </a:solidFill>
                          <a:latin typeface="Arial"/>
                          <a:ea typeface="Times New Roman"/>
                          <a:cs typeface="Times New Roman"/>
                        </a:rPr>
                        <a:t>3</a:t>
                      </a:r>
                      <a:r>
                        <a:rPr lang="ru-RU" sz="800" b="1" dirty="0">
                          <a:solidFill>
                            <a:schemeClr val="tx1"/>
                          </a:solidFill>
                          <a:latin typeface="Arial"/>
                          <a:ea typeface="Times New Roman"/>
                          <a:cs typeface="Times New Roman"/>
                        </a:rPr>
                        <a:t>3,4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48,2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uz-Cyrl-UZ" sz="800" b="1" dirty="0">
                          <a:solidFill>
                            <a:schemeClr val="tx1"/>
                          </a:solidFill>
                          <a:latin typeface="Arial"/>
                          <a:ea typeface="Times New Roman"/>
                          <a:cs typeface="Times New Roman"/>
                        </a:rPr>
                        <a:t>3</a:t>
                      </a:r>
                      <a:r>
                        <a:rPr lang="ru-RU" sz="800" b="1" dirty="0">
                          <a:solidFill>
                            <a:schemeClr val="tx1"/>
                          </a:solidFill>
                          <a:latin typeface="Arial"/>
                          <a:ea typeface="Times New Roman"/>
                          <a:cs typeface="Times New Roman"/>
                        </a:rPr>
                        <a:t>5</a:t>
                      </a:r>
                      <a:r>
                        <a:rPr lang="uz-Cyrl-UZ" sz="800" b="1" dirty="0">
                          <a:solidFill>
                            <a:schemeClr val="tx1"/>
                          </a:solidFill>
                          <a:latin typeface="Arial"/>
                          <a:ea typeface="Times New Roman"/>
                          <a:cs typeface="Times New Roman"/>
                        </a:rPr>
                        <a:t>,</a:t>
                      </a:r>
                      <a:r>
                        <a:rPr lang="ru-RU" sz="800" b="1" dirty="0">
                          <a:solidFill>
                            <a:schemeClr val="tx1"/>
                          </a:solidFill>
                          <a:latin typeface="Arial"/>
                          <a:ea typeface="Times New Roman"/>
                          <a:cs typeface="Times New Roman"/>
                        </a:rPr>
                        <a:t>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a:t>
                      </a:r>
                      <a:r>
                        <a:rPr lang="uz-Cyrl-UZ" sz="800" b="1" dirty="0">
                          <a:solidFill>
                            <a:schemeClr val="tx1"/>
                          </a:solidFill>
                          <a:latin typeface="Arial"/>
                          <a:ea typeface="Times New Roman"/>
                          <a:cs typeface="Times New Roman"/>
                        </a:rPr>
                        <a:t>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Arial"/>
                          <a:ea typeface="Times New Roman"/>
                          <a:cs typeface="Times New Roman"/>
                        </a:rPr>
                        <a:t>0,4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Arial"/>
                          <a:ea typeface="Times New Roman"/>
                          <a:cs typeface="Times New Roman"/>
                        </a:rPr>
                        <a:t>0,4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0" dirty="0">
                          <a:solidFill>
                            <a:schemeClr val="tx1"/>
                          </a:solidFill>
                          <a:latin typeface="Arial"/>
                          <a:ea typeface="Times New Roman"/>
                          <a:cs typeface="Times New Roman"/>
                        </a:rPr>
                        <a:t>121,7</a:t>
                      </a:r>
                      <a:endParaRPr lang="ru-RU" sz="900" b="0"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247955">
                <a:tc>
                  <a:txBody>
                    <a:bodyPr/>
                    <a:lstStyle/>
                    <a:p>
                      <a:pPr algn="ctr">
                        <a:spcAft>
                          <a:spcPts val="0"/>
                        </a:spcAft>
                      </a:pPr>
                      <a:r>
                        <a:rPr lang="ru-RU" sz="700" b="1" dirty="0">
                          <a:solidFill>
                            <a:schemeClr val="bg2">
                              <a:lumMod val="95000"/>
                              <a:lumOff val="5000"/>
                            </a:schemeClr>
                          </a:solidFill>
                          <a:latin typeface="Arial"/>
                          <a:ea typeface="Times New Roman"/>
                          <a:cs typeface="Times New Roman"/>
                        </a:rPr>
                        <a:t>3</a:t>
                      </a:r>
                      <a:endParaRPr lang="ru-RU" sz="700" b="1" dirty="0">
                        <a:solidFill>
                          <a:schemeClr val="bg2">
                            <a:lumMod val="95000"/>
                            <a:lumOff val="5000"/>
                          </a:schemeClr>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spcAft>
                          <a:spcPts val="0"/>
                        </a:spcAft>
                      </a:pPr>
                      <a:r>
                        <a:rPr lang="ru-RU" sz="1050" b="1" dirty="0" err="1">
                          <a:solidFill>
                            <a:schemeClr val="tx1"/>
                          </a:solidFill>
                          <a:latin typeface="Times New Roman"/>
                          <a:ea typeface="Times New Roman"/>
                          <a:cs typeface="Times New Roman"/>
                        </a:rPr>
                        <a:t>Бухоро</a:t>
                      </a:r>
                      <a:endParaRPr lang="ru-RU" sz="105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4193,7</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275</a:t>
                      </a:r>
                      <a:r>
                        <a:rPr lang="uz-Cyrl-UZ" sz="800" b="1" dirty="0">
                          <a:solidFill>
                            <a:schemeClr val="tx1"/>
                          </a:solidFill>
                          <a:latin typeface="Arial"/>
                          <a:ea typeface="Times New Roman"/>
                          <a:cs typeface="Times New Roman"/>
                        </a:rPr>
                        <a:t>,</a:t>
                      </a:r>
                      <a:r>
                        <a:rPr lang="ru-RU" sz="800" b="1" dirty="0">
                          <a:solidFill>
                            <a:schemeClr val="tx1"/>
                          </a:solidFill>
                          <a:latin typeface="Arial"/>
                          <a:ea typeface="Times New Roman"/>
                          <a:cs typeface="Times New Roman"/>
                        </a:rPr>
                        <a:t>0</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200,</a:t>
                      </a:r>
                      <a:r>
                        <a:rPr lang="uz-Cyrl-UZ" sz="800" b="1" dirty="0">
                          <a:solidFill>
                            <a:schemeClr val="tx1"/>
                          </a:solidFill>
                          <a:latin typeface="Arial"/>
                          <a:ea typeface="Times New Roman"/>
                          <a:cs typeface="Times New Roman"/>
                        </a:rPr>
                        <a:t>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200,4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20,</a:t>
                      </a:r>
                      <a:r>
                        <a:rPr lang="uz-Cyrl-UZ" sz="800" b="1" dirty="0">
                          <a:solidFill>
                            <a:schemeClr val="tx1"/>
                          </a:solidFill>
                          <a:latin typeface="Arial"/>
                          <a:ea typeface="Times New Roman"/>
                          <a:cs typeface="Times New Roman"/>
                        </a:rPr>
                        <a:t>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20,</a:t>
                      </a:r>
                      <a:r>
                        <a:rPr lang="uz-Cyrl-UZ" sz="800" b="1" dirty="0">
                          <a:solidFill>
                            <a:schemeClr val="tx1"/>
                          </a:solidFill>
                          <a:latin typeface="Arial"/>
                          <a:ea typeface="Times New Roman"/>
                          <a:cs typeface="Times New Roman"/>
                        </a:rPr>
                        <a:t>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6,9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6,9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2597,2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a:t>
                      </a:r>
                      <a:r>
                        <a:rPr lang="uz-Cyrl-UZ" sz="800" b="1" dirty="0">
                          <a:solidFill>
                            <a:schemeClr val="tx1"/>
                          </a:solidFill>
                          <a:latin typeface="Arial"/>
                          <a:ea typeface="Times New Roman"/>
                          <a:cs typeface="Times New Roman"/>
                        </a:rPr>
                        <a:t>8</a:t>
                      </a:r>
                      <a:r>
                        <a:rPr lang="ru-RU" sz="800" b="1" dirty="0">
                          <a:solidFill>
                            <a:schemeClr val="tx1"/>
                          </a:solidFill>
                          <a:latin typeface="Arial"/>
                          <a:ea typeface="Times New Roman"/>
                          <a:cs typeface="Times New Roman"/>
                        </a:rPr>
                        <a:t>24,9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227,7</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58,</a:t>
                      </a:r>
                      <a:r>
                        <a:rPr lang="uz-Cyrl-UZ" sz="800" b="1" dirty="0">
                          <a:solidFill>
                            <a:schemeClr val="tx1"/>
                          </a:solidFill>
                          <a:latin typeface="Arial"/>
                          <a:ea typeface="Times New Roman"/>
                          <a:cs typeface="Times New Roman"/>
                        </a:rPr>
                        <a:t>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45,</a:t>
                      </a:r>
                      <a:r>
                        <a:rPr lang="uz-Cyrl-UZ" sz="800" b="1" dirty="0">
                          <a:solidFill>
                            <a:schemeClr val="tx1"/>
                          </a:solidFill>
                          <a:latin typeface="Arial"/>
                          <a:ea typeface="Times New Roman"/>
                          <a:cs typeface="Times New Roman"/>
                        </a:rPr>
                        <a:t>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282</a:t>
                      </a:r>
                      <a:r>
                        <a:rPr lang="uz-Cyrl-UZ" sz="800" b="1" dirty="0">
                          <a:solidFill>
                            <a:schemeClr val="tx1"/>
                          </a:solidFill>
                          <a:latin typeface="Arial"/>
                          <a:ea typeface="Times New Roman"/>
                          <a:cs typeface="Times New Roman"/>
                        </a:rPr>
                        <a:t>,0</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Arial"/>
                          <a:ea typeface="Times New Roman"/>
                          <a:cs typeface="Times New Roman"/>
                        </a:rPr>
                        <a:t>0,3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Arial"/>
                          <a:ea typeface="Times New Roman"/>
                          <a:cs typeface="Times New Roman"/>
                        </a:rPr>
                        <a:t>0,1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45,4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98</a:t>
                      </a:r>
                      <a:r>
                        <a:rPr lang="uz-Cyrl-UZ" sz="800" b="1" dirty="0">
                          <a:solidFill>
                            <a:schemeClr val="tx1"/>
                          </a:solidFill>
                          <a:latin typeface="Arial"/>
                          <a:ea typeface="Times New Roman"/>
                          <a:cs typeface="Times New Roman"/>
                        </a:rPr>
                        <a:t>2,8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247258">
                <a:tc>
                  <a:txBody>
                    <a:bodyPr/>
                    <a:lstStyle/>
                    <a:p>
                      <a:pPr algn="ctr">
                        <a:spcAft>
                          <a:spcPts val="0"/>
                        </a:spcAft>
                      </a:pPr>
                      <a:r>
                        <a:rPr lang="ru-RU" sz="700" b="1" dirty="0">
                          <a:solidFill>
                            <a:schemeClr val="bg2">
                              <a:lumMod val="95000"/>
                              <a:lumOff val="5000"/>
                            </a:schemeClr>
                          </a:solidFill>
                          <a:latin typeface="Arial"/>
                          <a:ea typeface="Times New Roman"/>
                          <a:cs typeface="Times New Roman"/>
                        </a:rPr>
                        <a:t>4</a:t>
                      </a:r>
                      <a:endParaRPr lang="ru-RU" sz="700" b="1" dirty="0">
                        <a:solidFill>
                          <a:schemeClr val="bg2">
                            <a:lumMod val="95000"/>
                            <a:lumOff val="5000"/>
                          </a:schemeClr>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spcAft>
                          <a:spcPts val="0"/>
                        </a:spcAft>
                      </a:pPr>
                      <a:r>
                        <a:rPr lang="ru-RU" sz="1050" b="1" dirty="0" err="1">
                          <a:solidFill>
                            <a:schemeClr val="tx1"/>
                          </a:solidFill>
                          <a:latin typeface="Times New Roman"/>
                          <a:ea typeface="Times New Roman"/>
                          <a:cs typeface="Times New Roman"/>
                        </a:rPr>
                        <a:t>Жиззах</a:t>
                      </a:r>
                      <a:endParaRPr lang="ru-RU" sz="105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2117,</a:t>
                      </a:r>
                      <a:r>
                        <a:rPr lang="uz-Cyrl-UZ" sz="800" b="1" dirty="0">
                          <a:solidFill>
                            <a:schemeClr val="tx1"/>
                          </a:solidFill>
                          <a:latin typeface="Arial"/>
                          <a:ea typeface="Times New Roman"/>
                          <a:cs typeface="Times New Roman"/>
                        </a:rPr>
                        <a:t>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300,1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48</a:t>
                      </a:r>
                      <a:r>
                        <a:rPr lang="uz-Cyrl-UZ" sz="800" b="1" dirty="0">
                          <a:solidFill>
                            <a:schemeClr val="tx1"/>
                          </a:solidFill>
                          <a:latin typeface="Arial"/>
                          <a:ea typeface="Times New Roman"/>
                          <a:cs typeface="Times New Roman"/>
                        </a:rPr>
                        <a:t>5</a:t>
                      </a:r>
                      <a:r>
                        <a:rPr lang="ru-RU" sz="800" b="1" dirty="0">
                          <a:solidFill>
                            <a:schemeClr val="tx1"/>
                          </a:solidFill>
                          <a:latin typeface="Arial"/>
                          <a:ea typeface="Times New Roman"/>
                          <a:cs typeface="Times New Roman"/>
                        </a:rPr>
                        <a:t>,0</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263,9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a:t>
                      </a:r>
                      <a:r>
                        <a:rPr lang="uz-Cyrl-UZ" sz="800" b="1" dirty="0">
                          <a:solidFill>
                            <a:schemeClr val="tx1"/>
                          </a:solidFill>
                          <a:latin typeface="Arial"/>
                          <a:ea typeface="Times New Roman"/>
                          <a:cs typeface="Times New Roman"/>
                        </a:rPr>
                        <a:t>3</a:t>
                      </a:r>
                      <a:r>
                        <a:rPr lang="ru-RU" sz="800" b="1" dirty="0">
                          <a:solidFill>
                            <a:schemeClr val="tx1"/>
                          </a:solidFill>
                          <a:latin typeface="Arial"/>
                          <a:ea typeface="Times New Roman"/>
                          <a:cs typeface="Times New Roman"/>
                        </a:rPr>
                        <a:t>,5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12,6</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8,4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0,8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7</a:t>
                      </a:r>
                      <a:r>
                        <a:rPr lang="uz-Cyrl-UZ" sz="800" b="1" dirty="0">
                          <a:solidFill>
                            <a:schemeClr val="tx1"/>
                          </a:solidFill>
                          <a:latin typeface="Arial"/>
                          <a:ea typeface="Times New Roman"/>
                          <a:cs typeface="Times New Roman"/>
                        </a:rPr>
                        <a:t>58</a:t>
                      </a:r>
                      <a:r>
                        <a:rPr lang="ru-RU" sz="800" b="1" dirty="0">
                          <a:solidFill>
                            <a:schemeClr val="tx1"/>
                          </a:solidFill>
                          <a:latin typeface="Arial"/>
                          <a:ea typeface="Times New Roman"/>
                          <a:cs typeface="Times New Roman"/>
                        </a:rPr>
                        <a:t>,</a:t>
                      </a:r>
                      <a:r>
                        <a:rPr lang="uz-Cyrl-UZ" sz="800" b="1" dirty="0">
                          <a:solidFill>
                            <a:schemeClr val="tx1"/>
                          </a:solidFill>
                          <a:latin typeface="Arial"/>
                          <a:ea typeface="Times New Roman"/>
                          <a:cs typeface="Times New Roman"/>
                        </a:rPr>
                        <a:t>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12</a:t>
                      </a:r>
                      <a:r>
                        <a:rPr lang="uz-Cyrl-UZ" sz="800" b="1" dirty="0">
                          <a:solidFill>
                            <a:schemeClr val="tx1"/>
                          </a:solidFill>
                          <a:latin typeface="Arial"/>
                          <a:ea typeface="Times New Roman"/>
                          <a:cs typeface="Times New Roman"/>
                        </a:rPr>
                        <a:t>65</a:t>
                      </a:r>
                      <a:r>
                        <a:rPr lang="ru-RU" sz="800" b="1" dirty="0">
                          <a:solidFill>
                            <a:schemeClr val="tx1"/>
                          </a:solidFill>
                          <a:latin typeface="Arial"/>
                          <a:ea typeface="Times New Roman"/>
                          <a:cs typeface="Times New Roman"/>
                        </a:rPr>
                        <a:t>,</a:t>
                      </a:r>
                      <a:r>
                        <a:rPr lang="uz-Cyrl-UZ" sz="800" b="1" dirty="0">
                          <a:solidFill>
                            <a:schemeClr val="tx1"/>
                          </a:solidFill>
                          <a:latin typeface="Arial"/>
                          <a:ea typeface="Times New Roman"/>
                          <a:cs typeface="Times New Roman"/>
                        </a:rPr>
                        <a:t>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27</a:t>
                      </a:r>
                      <a:r>
                        <a:rPr lang="uz-Cyrl-UZ" sz="800" b="1" dirty="0">
                          <a:solidFill>
                            <a:schemeClr val="tx1"/>
                          </a:solidFill>
                          <a:latin typeface="Arial"/>
                          <a:ea typeface="Times New Roman"/>
                          <a:cs typeface="Times New Roman"/>
                        </a:rPr>
                        <a:t>7</a:t>
                      </a:r>
                      <a:r>
                        <a:rPr lang="ru-RU" sz="800" b="1" dirty="0">
                          <a:solidFill>
                            <a:schemeClr val="tx1"/>
                          </a:solidFill>
                          <a:latin typeface="Arial"/>
                          <a:ea typeface="Times New Roman"/>
                          <a:cs typeface="Times New Roman"/>
                        </a:rPr>
                        <a:t>,2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a:t>
                      </a:r>
                      <a:r>
                        <a:rPr lang="uz-Cyrl-UZ" sz="800" b="1" dirty="0">
                          <a:solidFill>
                            <a:schemeClr val="tx1"/>
                          </a:solidFill>
                          <a:latin typeface="Arial"/>
                          <a:ea typeface="Times New Roman"/>
                          <a:cs typeface="Times New Roman"/>
                        </a:rPr>
                        <a:t>1</a:t>
                      </a:r>
                      <a:r>
                        <a:rPr lang="ru-RU" sz="800" b="1" dirty="0">
                          <a:solidFill>
                            <a:schemeClr val="tx1"/>
                          </a:solidFill>
                          <a:latin typeface="Arial"/>
                          <a:ea typeface="Times New Roman"/>
                          <a:cs typeface="Times New Roman"/>
                        </a:rPr>
                        <a:t>,</a:t>
                      </a:r>
                      <a:r>
                        <a:rPr lang="uz-Cyrl-UZ" sz="800" b="1" dirty="0">
                          <a:solidFill>
                            <a:schemeClr val="tx1"/>
                          </a:solidFill>
                          <a:latin typeface="Arial"/>
                          <a:ea typeface="Times New Roman"/>
                          <a:cs typeface="Times New Roman"/>
                        </a:rPr>
                        <a:t>7</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a:t>
                      </a:r>
                      <a:r>
                        <a:rPr lang="uz-Cyrl-UZ" sz="800" b="1" dirty="0">
                          <a:solidFill>
                            <a:schemeClr val="tx1"/>
                          </a:solidFill>
                          <a:latin typeface="Arial"/>
                          <a:ea typeface="Times New Roman"/>
                          <a:cs typeface="Times New Roman"/>
                        </a:rPr>
                        <a:t>8</a:t>
                      </a:r>
                      <a:r>
                        <a:rPr lang="ru-RU" sz="800" b="1" dirty="0">
                          <a:solidFill>
                            <a:schemeClr val="tx1"/>
                          </a:solidFill>
                          <a:latin typeface="Arial"/>
                          <a:ea typeface="Times New Roman"/>
                          <a:cs typeface="Times New Roman"/>
                        </a:rPr>
                        <a:t>,1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164,</a:t>
                      </a:r>
                      <a:r>
                        <a:rPr lang="uz-Cyrl-UZ" sz="800" b="1" dirty="0">
                          <a:solidFill>
                            <a:schemeClr val="tx1"/>
                          </a:solidFill>
                          <a:latin typeface="Arial"/>
                          <a:ea typeface="Times New Roman"/>
                          <a:cs typeface="Times New Roman"/>
                        </a:rPr>
                        <a:t>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uz-Cyrl-UZ" sz="800" b="1" dirty="0">
                          <a:solidFill>
                            <a:schemeClr val="tx1"/>
                          </a:solidFill>
                          <a:latin typeface="Arial"/>
                          <a:ea typeface="Times New Roman"/>
                          <a:cs typeface="Times New Roman"/>
                        </a:rPr>
                        <a:t>0</a:t>
                      </a:r>
                      <a:r>
                        <a:rPr lang="ru-RU" sz="800" b="1" dirty="0">
                          <a:solidFill>
                            <a:schemeClr val="tx1"/>
                          </a:solidFill>
                          <a:latin typeface="Arial"/>
                          <a:ea typeface="Times New Roman"/>
                          <a:cs typeface="Times New Roman"/>
                        </a:rPr>
                        <a:t>,</a:t>
                      </a:r>
                      <a:r>
                        <a:rPr lang="uz-Cyrl-UZ" sz="800" b="1" dirty="0">
                          <a:solidFill>
                            <a:schemeClr val="tx1"/>
                          </a:solidFill>
                          <a:latin typeface="Arial"/>
                          <a:ea typeface="Times New Roman"/>
                          <a:cs typeface="Times New Roman"/>
                        </a:rPr>
                        <a:t>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656,</a:t>
                      </a:r>
                      <a:r>
                        <a:rPr lang="uz-Cyrl-UZ" sz="800" b="1" dirty="0">
                          <a:solidFill>
                            <a:schemeClr val="tx1"/>
                          </a:solidFill>
                          <a:latin typeface="Arial"/>
                          <a:ea typeface="Times New Roman"/>
                          <a:cs typeface="Times New Roman"/>
                        </a:rPr>
                        <a:t>7</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247955">
                <a:tc>
                  <a:txBody>
                    <a:bodyPr/>
                    <a:lstStyle/>
                    <a:p>
                      <a:pPr algn="ctr">
                        <a:spcAft>
                          <a:spcPts val="0"/>
                        </a:spcAft>
                      </a:pPr>
                      <a:r>
                        <a:rPr lang="ru-RU" sz="700" b="1" dirty="0">
                          <a:solidFill>
                            <a:schemeClr val="bg2">
                              <a:lumMod val="95000"/>
                              <a:lumOff val="5000"/>
                            </a:schemeClr>
                          </a:solidFill>
                          <a:latin typeface="Arial"/>
                          <a:ea typeface="Times New Roman"/>
                          <a:cs typeface="Times New Roman"/>
                        </a:rPr>
                        <a:t>5</a:t>
                      </a:r>
                      <a:endParaRPr lang="ru-RU" sz="700" b="1" dirty="0">
                        <a:solidFill>
                          <a:schemeClr val="bg2">
                            <a:lumMod val="95000"/>
                            <a:lumOff val="5000"/>
                          </a:schemeClr>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spcAft>
                          <a:spcPts val="0"/>
                        </a:spcAft>
                      </a:pPr>
                      <a:r>
                        <a:rPr lang="uz-Cyrl-UZ" sz="1050" b="1" dirty="0">
                          <a:solidFill>
                            <a:schemeClr val="tx1"/>
                          </a:solidFill>
                          <a:latin typeface="Times New Roman"/>
                          <a:ea typeface="Times New Roman"/>
                          <a:cs typeface="Times New Roman"/>
                        </a:rPr>
                        <a:t>Қ</a:t>
                      </a:r>
                      <a:r>
                        <a:rPr lang="ru-RU" sz="1050" b="1" dirty="0" err="1">
                          <a:solidFill>
                            <a:schemeClr val="tx1"/>
                          </a:solidFill>
                          <a:latin typeface="Times New Roman"/>
                          <a:ea typeface="Times New Roman"/>
                          <a:cs typeface="Times New Roman"/>
                        </a:rPr>
                        <a:t>ашқадарё</a:t>
                      </a:r>
                      <a:endParaRPr lang="ru-RU" sz="105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2856,8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514,8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6</a:t>
                      </a:r>
                      <a:r>
                        <a:rPr lang="uz-Cyrl-UZ" sz="800" b="1" dirty="0">
                          <a:solidFill>
                            <a:schemeClr val="tx1"/>
                          </a:solidFill>
                          <a:latin typeface="Arial"/>
                          <a:ea typeface="Times New Roman"/>
                          <a:cs typeface="Times New Roman"/>
                        </a:rPr>
                        <a:t>81</a:t>
                      </a:r>
                      <a:r>
                        <a:rPr lang="ru-RU" sz="800" b="1" dirty="0">
                          <a:solidFill>
                            <a:schemeClr val="tx1"/>
                          </a:solidFill>
                          <a:latin typeface="Arial"/>
                          <a:ea typeface="Times New Roman"/>
                          <a:cs typeface="Times New Roman"/>
                        </a:rPr>
                        <a:t>,</a:t>
                      </a:r>
                      <a:r>
                        <a:rPr lang="uz-Cyrl-UZ" sz="800" b="1" dirty="0">
                          <a:solidFill>
                            <a:schemeClr val="tx1"/>
                          </a:solidFill>
                          <a:latin typeface="Arial"/>
                          <a:ea typeface="Times New Roman"/>
                          <a:cs typeface="Times New Roman"/>
                        </a:rPr>
                        <a:t>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42</a:t>
                      </a:r>
                      <a:r>
                        <a:rPr lang="uz-Cyrl-UZ" sz="800" b="1" dirty="0">
                          <a:solidFill>
                            <a:schemeClr val="tx1"/>
                          </a:solidFill>
                          <a:latin typeface="Arial"/>
                          <a:ea typeface="Times New Roman"/>
                          <a:cs typeface="Times New Roman"/>
                        </a:rPr>
                        <a:t>3</a:t>
                      </a:r>
                      <a:r>
                        <a:rPr lang="ru-RU" sz="800" b="1" dirty="0">
                          <a:solidFill>
                            <a:schemeClr val="tx1"/>
                          </a:solidFill>
                          <a:latin typeface="Arial"/>
                          <a:ea typeface="Times New Roman"/>
                          <a:cs typeface="Times New Roman"/>
                        </a:rPr>
                        <a:t>,7</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33,</a:t>
                      </a:r>
                      <a:r>
                        <a:rPr lang="uz-Cyrl-UZ" sz="800" b="1" dirty="0">
                          <a:solidFill>
                            <a:schemeClr val="tx1"/>
                          </a:solidFill>
                          <a:latin typeface="Arial"/>
                          <a:ea typeface="Times New Roman"/>
                          <a:cs typeface="Times New Roman"/>
                        </a:rPr>
                        <a:t>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31,8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a:t>
                      </a:r>
                      <a:r>
                        <a:rPr lang="uz-Cyrl-UZ" sz="800" b="1" dirty="0">
                          <a:solidFill>
                            <a:schemeClr val="tx1"/>
                          </a:solidFill>
                          <a:latin typeface="Arial"/>
                          <a:ea typeface="Times New Roman"/>
                          <a:cs typeface="Times New Roman"/>
                        </a:rPr>
                        <a:t>3</a:t>
                      </a:r>
                      <a:r>
                        <a:rPr lang="ru-RU" sz="800" b="1" dirty="0">
                          <a:solidFill>
                            <a:schemeClr val="tx1"/>
                          </a:solidFill>
                          <a:latin typeface="Arial"/>
                          <a:ea typeface="Times New Roman"/>
                          <a:cs typeface="Times New Roman"/>
                        </a:rPr>
                        <a:t>,</a:t>
                      </a:r>
                      <a:r>
                        <a:rPr lang="uz-Cyrl-UZ" sz="800" b="1" dirty="0">
                          <a:solidFill>
                            <a:schemeClr val="tx1"/>
                          </a:solidFill>
                          <a:latin typeface="Arial"/>
                          <a:ea typeface="Times New Roman"/>
                          <a:cs typeface="Times New Roman"/>
                        </a:rPr>
                        <a:t>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145</a:t>
                      </a:r>
                      <a:r>
                        <a:rPr lang="uz-Cyrl-UZ" sz="800" b="1" dirty="0">
                          <a:solidFill>
                            <a:schemeClr val="tx1"/>
                          </a:solidFill>
                          <a:latin typeface="Arial"/>
                          <a:ea typeface="Times New Roman"/>
                          <a:cs typeface="Times New Roman"/>
                        </a:rPr>
                        <a:t>7</a:t>
                      </a:r>
                      <a:r>
                        <a:rPr lang="ru-RU" sz="800" b="1" dirty="0">
                          <a:solidFill>
                            <a:schemeClr val="tx1"/>
                          </a:solidFill>
                          <a:latin typeface="Arial"/>
                          <a:ea typeface="Times New Roman"/>
                          <a:cs typeface="Times New Roman"/>
                        </a:rPr>
                        <a:t>,2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0,1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219</a:t>
                      </a:r>
                      <a:r>
                        <a:rPr lang="uz-Cyrl-UZ" sz="800" b="1" dirty="0">
                          <a:solidFill>
                            <a:schemeClr val="tx1"/>
                          </a:solidFill>
                          <a:latin typeface="Arial"/>
                          <a:ea typeface="Times New Roman"/>
                          <a:cs typeface="Times New Roman"/>
                        </a:rPr>
                        <a:t>5</a:t>
                      </a:r>
                      <a:r>
                        <a:rPr lang="ru-RU" sz="800" b="1" dirty="0">
                          <a:solidFill>
                            <a:schemeClr val="tx1"/>
                          </a:solidFill>
                          <a:latin typeface="Arial"/>
                          <a:ea typeface="Times New Roman"/>
                          <a:cs typeface="Times New Roman"/>
                        </a:rPr>
                        <a:t>,6</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a:t>
                      </a:r>
                      <a:r>
                        <a:rPr lang="uz-Cyrl-UZ" sz="800" b="1" dirty="0">
                          <a:solidFill>
                            <a:schemeClr val="tx1"/>
                          </a:solidFill>
                          <a:latin typeface="Arial"/>
                          <a:ea typeface="Times New Roman"/>
                          <a:cs typeface="Times New Roman"/>
                        </a:rPr>
                        <a:t>60</a:t>
                      </a:r>
                      <a:r>
                        <a:rPr lang="ru-RU" sz="800" b="1" dirty="0">
                          <a:solidFill>
                            <a:schemeClr val="tx1"/>
                          </a:solidFill>
                          <a:latin typeface="Arial"/>
                          <a:ea typeface="Times New Roman"/>
                          <a:cs typeface="Times New Roman"/>
                        </a:rPr>
                        <a:t>,5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7</a:t>
                      </a:r>
                      <a:r>
                        <a:rPr lang="uz-Cyrl-UZ" sz="800" b="1" dirty="0">
                          <a:solidFill>
                            <a:schemeClr val="tx1"/>
                          </a:solidFill>
                          <a:latin typeface="Arial"/>
                          <a:ea typeface="Times New Roman"/>
                          <a:cs typeface="Times New Roman"/>
                        </a:rPr>
                        <a:t>9,0</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a:t>
                      </a:r>
                      <a:r>
                        <a:rPr lang="uz-Cyrl-UZ" sz="800" b="1" dirty="0">
                          <a:solidFill>
                            <a:schemeClr val="tx1"/>
                          </a:solidFill>
                          <a:latin typeface="Arial"/>
                          <a:ea typeface="Times New Roman"/>
                          <a:cs typeface="Times New Roman"/>
                        </a:rPr>
                        <a:t>8</a:t>
                      </a:r>
                      <a:r>
                        <a:rPr lang="ru-RU" sz="800" b="1" dirty="0">
                          <a:solidFill>
                            <a:schemeClr val="tx1"/>
                          </a:solidFill>
                          <a:latin typeface="Arial"/>
                          <a:ea typeface="Times New Roman"/>
                          <a:cs typeface="Times New Roman"/>
                        </a:rPr>
                        <a:t>,4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115,</a:t>
                      </a:r>
                      <a:r>
                        <a:rPr lang="uz-Cyrl-UZ" sz="800" b="1" dirty="0">
                          <a:solidFill>
                            <a:schemeClr val="tx1"/>
                          </a:solidFill>
                          <a:latin typeface="Arial"/>
                          <a:ea typeface="Times New Roman"/>
                          <a:cs typeface="Times New Roman"/>
                        </a:rPr>
                        <a:t>7</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5,6</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Arial"/>
                          <a:ea typeface="Times New Roman"/>
                          <a:cs typeface="Times New Roman"/>
                        </a:rPr>
                        <a:t>0,3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Arial"/>
                          <a:ea typeface="Times New Roman"/>
                          <a:cs typeface="Times New Roman"/>
                        </a:rPr>
                        <a:t>0,3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466,2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306531">
                <a:tc>
                  <a:txBody>
                    <a:bodyPr/>
                    <a:lstStyle/>
                    <a:p>
                      <a:pPr algn="ctr">
                        <a:spcAft>
                          <a:spcPts val="0"/>
                        </a:spcAft>
                      </a:pPr>
                      <a:r>
                        <a:rPr lang="ru-RU" sz="700" b="1" dirty="0">
                          <a:solidFill>
                            <a:schemeClr val="bg2">
                              <a:lumMod val="95000"/>
                              <a:lumOff val="5000"/>
                            </a:schemeClr>
                          </a:solidFill>
                          <a:latin typeface="Arial"/>
                          <a:ea typeface="Times New Roman"/>
                          <a:cs typeface="Times New Roman"/>
                        </a:rPr>
                        <a:t>6</a:t>
                      </a:r>
                      <a:endParaRPr lang="ru-RU" sz="700" b="1" dirty="0">
                        <a:solidFill>
                          <a:schemeClr val="bg2">
                            <a:lumMod val="95000"/>
                            <a:lumOff val="5000"/>
                          </a:schemeClr>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spcAft>
                          <a:spcPts val="0"/>
                        </a:spcAft>
                      </a:pPr>
                      <a:r>
                        <a:rPr lang="ru-RU" sz="1050" b="1" dirty="0" err="1">
                          <a:solidFill>
                            <a:schemeClr val="tx1"/>
                          </a:solidFill>
                          <a:latin typeface="Times New Roman"/>
                          <a:ea typeface="Times New Roman"/>
                          <a:cs typeface="Times New Roman"/>
                        </a:rPr>
                        <a:t>Навоий</a:t>
                      </a:r>
                      <a:endParaRPr lang="ru-RU" sz="105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10937,5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123,6</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109,5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89,</a:t>
                      </a:r>
                      <a:r>
                        <a:rPr lang="uz-Cyrl-UZ" sz="800" b="1" dirty="0">
                          <a:solidFill>
                            <a:schemeClr val="tx1"/>
                          </a:solidFill>
                          <a:latin typeface="Arial"/>
                          <a:ea typeface="Times New Roman"/>
                          <a:cs typeface="Times New Roman"/>
                        </a:rPr>
                        <a:t>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10,4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10,3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6,9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6,7</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8764,2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8</a:t>
                      </a:r>
                      <a:r>
                        <a:rPr lang="uz-Cyrl-UZ" sz="800" b="1" dirty="0">
                          <a:solidFill>
                            <a:schemeClr val="tx1"/>
                          </a:solidFill>
                          <a:latin typeface="Arial"/>
                          <a:ea typeface="Times New Roman"/>
                          <a:cs typeface="Times New Roman"/>
                        </a:rPr>
                        <a:t>891,0</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106,</a:t>
                      </a:r>
                      <a:r>
                        <a:rPr lang="uz-Cyrl-UZ" sz="800" b="1" dirty="0">
                          <a:solidFill>
                            <a:schemeClr val="tx1"/>
                          </a:solidFill>
                          <a:latin typeface="Arial"/>
                          <a:ea typeface="Times New Roman"/>
                          <a:cs typeface="Times New Roman"/>
                        </a:rPr>
                        <a:t>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21,</a:t>
                      </a:r>
                      <a:r>
                        <a:rPr lang="uz-Cyrl-UZ" sz="800" b="1" dirty="0">
                          <a:solidFill>
                            <a:schemeClr val="tx1"/>
                          </a:solidFill>
                          <a:latin typeface="Arial"/>
                          <a:ea typeface="Times New Roman"/>
                          <a:cs typeface="Times New Roman"/>
                        </a:rPr>
                        <a:t>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15,2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1246,2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1,7</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Arial"/>
                          <a:ea typeface="Times New Roman"/>
                          <a:cs typeface="Times New Roman"/>
                        </a:rPr>
                        <a:t>0,6</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Arial"/>
                          <a:ea typeface="Times New Roman"/>
                          <a:cs typeface="Times New Roman"/>
                        </a:rPr>
                        <a:t>0,4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778,5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247955">
                <a:tc>
                  <a:txBody>
                    <a:bodyPr/>
                    <a:lstStyle/>
                    <a:p>
                      <a:pPr algn="ctr">
                        <a:spcAft>
                          <a:spcPts val="0"/>
                        </a:spcAft>
                      </a:pPr>
                      <a:r>
                        <a:rPr lang="ru-RU" sz="700" b="1" dirty="0">
                          <a:solidFill>
                            <a:schemeClr val="bg2">
                              <a:lumMod val="95000"/>
                              <a:lumOff val="5000"/>
                            </a:schemeClr>
                          </a:solidFill>
                          <a:latin typeface="Arial"/>
                          <a:ea typeface="Times New Roman"/>
                          <a:cs typeface="Times New Roman"/>
                        </a:rPr>
                        <a:t>7</a:t>
                      </a:r>
                      <a:endParaRPr lang="ru-RU" sz="700" b="1" dirty="0">
                        <a:solidFill>
                          <a:schemeClr val="bg2">
                            <a:lumMod val="95000"/>
                            <a:lumOff val="5000"/>
                          </a:schemeClr>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spcAft>
                          <a:spcPts val="0"/>
                        </a:spcAft>
                      </a:pPr>
                      <a:r>
                        <a:rPr lang="ru-RU" sz="1050" b="1" dirty="0">
                          <a:solidFill>
                            <a:schemeClr val="tx1"/>
                          </a:solidFill>
                          <a:latin typeface="Times New Roman"/>
                          <a:ea typeface="Times New Roman"/>
                          <a:cs typeface="Times New Roman"/>
                        </a:rPr>
                        <a:t>Наманган</a:t>
                      </a: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718,1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282,4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uz-Cyrl-UZ" sz="800" b="1" dirty="0">
                          <a:solidFill>
                            <a:schemeClr val="tx1"/>
                          </a:solidFill>
                          <a:latin typeface="Arial"/>
                          <a:ea typeface="Times New Roman"/>
                          <a:cs typeface="Times New Roman"/>
                        </a:rPr>
                        <a:t>199,0</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uz-Cyrl-UZ" sz="800" b="1" dirty="0">
                          <a:solidFill>
                            <a:schemeClr val="tx1"/>
                          </a:solidFill>
                          <a:latin typeface="Arial"/>
                          <a:ea typeface="Times New Roman"/>
                          <a:cs typeface="Times New Roman"/>
                        </a:rPr>
                        <a:t>199,0</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a:t>
                      </a:r>
                      <a:r>
                        <a:rPr lang="uz-Cyrl-UZ" sz="800" b="1" dirty="0">
                          <a:solidFill>
                            <a:schemeClr val="tx1"/>
                          </a:solidFill>
                          <a:latin typeface="Arial"/>
                          <a:ea typeface="Times New Roman"/>
                          <a:cs typeface="Times New Roman"/>
                        </a:rPr>
                        <a:t>6</a:t>
                      </a:r>
                      <a:r>
                        <a:rPr lang="ru-RU" sz="800" b="1" dirty="0">
                          <a:solidFill>
                            <a:schemeClr val="tx1"/>
                          </a:solidFill>
                          <a:latin typeface="Arial"/>
                          <a:ea typeface="Times New Roman"/>
                          <a:cs typeface="Times New Roman"/>
                        </a:rPr>
                        <a:t>,2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a:t>
                      </a:r>
                      <a:r>
                        <a:rPr lang="uz-Cyrl-UZ" sz="800" b="1" dirty="0">
                          <a:solidFill>
                            <a:schemeClr val="tx1"/>
                          </a:solidFill>
                          <a:latin typeface="Arial"/>
                          <a:ea typeface="Times New Roman"/>
                          <a:cs typeface="Times New Roman"/>
                        </a:rPr>
                        <a:t>6</a:t>
                      </a:r>
                      <a:r>
                        <a:rPr lang="ru-RU" sz="800" b="1" dirty="0">
                          <a:solidFill>
                            <a:schemeClr val="tx1"/>
                          </a:solidFill>
                          <a:latin typeface="Arial"/>
                          <a:ea typeface="Times New Roman"/>
                          <a:cs typeface="Times New Roman"/>
                        </a:rPr>
                        <a:t>,2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152,6</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39</a:t>
                      </a:r>
                      <a:r>
                        <a:rPr lang="uz-Cyrl-UZ" sz="800" b="1" dirty="0">
                          <a:solidFill>
                            <a:schemeClr val="tx1"/>
                          </a:solidFill>
                          <a:latin typeface="Arial"/>
                          <a:ea typeface="Times New Roman"/>
                          <a:cs typeface="Times New Roman"/>
                        </a:rPr>
                        <a:t>0</a:t>
                      </a:r>
                      <a:r>
                        <a:rPr lang="ru-RU" sz="800" b="1" dirty="0">
                          <a:solidFill>
                            <a:schemeClr val="tx1"/>
                          </a:solidFill>
                          <a:latin typeface="Arial"/>
                          <a:ea typeface="Times New Roman"/>
                          <a:cs typeface="Times New Roman"/>
                        </a:rPr>
                        <a:t>,3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23</a:t>
                      </a:r>
                      <a:r>
                        <a:rPr lang="uz-Cyrl-UZ" sz="800" b="1" dirty="0">
                          <a:solidFill>
                            <a:schemeClr val="tx1"/>
                          </a:solidFill>
                          <a:latin typeface="Arial"/>
                          <a:ea typeface="Times New Roman"/>
                          <a:cs typeface="Times New Roman"/>
                        </a:rPr>
                        <a:t>7</a:t>
                      </a:r>
                      <a:r>
                        <a:rPr lang="ru-RU" sz="800" b="1" dirty="0">
                          <a:solidFill>
                            <a:schemeClr val="tx1"/>
                          </a:solidFill>
                          <a:latin typeface="Arial"/>
                          <a:ea typeface="Times New Roman"/>
                          <a:cs typeface="Times New Roman"/>
                        </a:rPr>
                        <a:t>,7</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48,</a:t>
                      </a:r>
                      <a:r>
                        <a:rPr lang="uz-Cyrl-UZ" sz="800" b="1" dirty="0">
                          <a:solidFill>
                            <a:schemeClr val="tx1"/>
                          </a:solidFill>
                          <a:latin typeface="Arial"/>
                          <a:ea typeface="Times New Roman"/>
                          <a:cs typeface="Times New Roman"/>
                        </a:rPr>
                        <a:t>6</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39,</a:t>
                      </a:r>
                      <a:r>
                        <a:rPr lang="uz-Cyrl-UZ" sz="800" b="1" dirty="0">
                          <a:solidFill>
                            <a:schemeClr val="tx1"/>
                          </a:solidFill>
                          <a:latin typeface="Arial"/>
                          <a:ea typeface="Times New Roman"/>
                          <a:cs typeface="Times New Roman"/>
                        </a:rPr>
                        <a:t>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24,</a:t>
                      </a:r>
                      <a:r>
                        <a:rPr lang="uz-Cyrl-UZ" sz="800" b="1" dirty="0">
                          <a:solidFill>
                            <a:schemeClr val="tx1"/>
                          </a:solidFill>
                          <a:latin typeface="Arial"/>
                          <a:ea typeface="Times New Roman"/>
                          <a:cs typeface="Times New Roman"/>
                        </a:rPr>
                        <a:t>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a:t>
                      </a:r>
                      <a:r>
                        <a:rPr lang="uz-Cyrl-UZ" sz="800" b="1" dirty="0">
                          <a:solidFill>
                            <a:schemeClr val="tx1"/>
                          </a:solidFill>
                          <a:latin typeface="Arial"/>
                          <a:ea typeface="Times New Roman"/>
                          <a:cs typeface="Times New Roman"/>
                        </a:rPr>
                        <a:t>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Arial"/>
                          <a:ea typeface="Times New Roman"/>
                          <a:cs typeface="Times New Roman"/>
                        </a:rPr>
                        <a:t>0,3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Arial"/>
                          <a:ea typeface="Times New Roman"/>
                          <a:cs typeface="Times New Roman"/>
                        </a:rPr>
                        <a:t>0,</a:t>
                      </a:r>
                      <a:r>
                        <a:rPr lang="uz-Cyrl-UZ" sz="800" b="1" dirty="0">
                          <a:solidFill>
                            <a:schemeClr val="tx1"/>
                          </a:solidFill>
                          <a:latin typeface="Arial"/>
                          <a:ea typeface="Times New Roman"/>
                          <a:cs typeface="Times New Roman"/>
                        </a:rPr>
                        <a:t>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25</a:t>
                      </a:r>
                      <a:r>
                        <a:rPr lang="uz-Cyrl-UZ" sz="800" b="1" dirty="0">
                          <a:solidFill>
                            <a:schemeClr val="tx1"/>
                          </a:solidFill>
                          <a:latin typeface="Arial"/>
                          <a:ea typeface="Times New Roman"/>
                          <a:cs typeface="Times New Roman"/>
                        </a:rPr>
                        <a:t>4,</a:t>
                      </a:r>
                      <a:r>
                        <a:rPr lang="ru-RU" sz="800" b="1" dirty="0">
                          <a:solidFill>
                            <a:schemeClr val="tx1"/>
                          </a:solidFill>
                          <a:latin typeface="Arial"/>
                          <a:ea typeface="Times New Roman"/>
                          <a:cs typeface="Times New Roman"/>
                        </a:rPr>
                        <a:t>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227254">
                <a:tc>
                  <a:txBody>
                    <a:bodyPr/>
                    <a:lstStyle/>
                    <a:p>
                      <a:pPr algn="ctr">
                        <a:spcAft>
                          <a:spcPts val="0"/>
                        </a:spcAft>
                      </a:pPr>
                      <a:r>
                        <a:rPr lang="ru-RU" sz="700" b="1" dirty="0">
                          <a:solidFill>
                            <a:schemeClr val="bg2">
                              <a:lumMod val="95000"/>
                              <a:lumOff val="5000"/>
                            </a:schemeClr>
                          </a:solidFill>
                          <a:latin typeface="Arial"/>
                          <a:ea typeface="Times New Roman"/>
                          <a:cs typeface="Times New Roman"/>
                        </a:rPr>
                        <a:t>8</a:t>
                      </a:r>
                      <a:endParaRPr lang="ru-RU" sz="700" b="1" dirty="0">
                        <a:solidFill>
                          <a:schemeClr val="bg2">
                            <a:lumMod val="95000"/>
                            <a:lumOff val="5000"/>
                          </a:schemeClr>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spcAft>
                          <a:spcPts val="0"/>
                        </a:spcAft>
                      </a:pPr>
                      <a:r>
                        <a:rPr lang="ru-RU" sz="1050" b="1" dirty="0" err="1">
                          <a:solidFill>
                            <a:schemeClr val="tx1"/>
                          </a:solidFill>
                          <a:latin typeface="Times New Roman"/>
                          <a:ea typeface="Times New Roman"/>
                          <a:cs typeface="Times New Roman"/>
                        </a:rPr>
                        <a:t>Самарқанд</a:t>
                      </a:r>
                      <a:endParaRPr lang="ru-RU" sz="105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1677,3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37</a:t>
                      </a:r>
                      <a:r>
                        <a:rPr lang="uz-Cyrl-UZ" sz="800" b="1" dirty="0">
                          <a:solidFill>
                            <a:schemeClr val="tx1"/>
                          </a:solidFill>
                          <a:latin typeface="Arial"/>
                          <a:ea typeface="Times New Roman"/>
                          <a:cs typeface="Times New Roman"/>
                        </a:rPr>
                        <a:t>9,</a:t>
                      </a:r>
                      <a:r>
                        <a:rPr lang="ru-RU" sz="800" b="1" dirty="0">
                          <a:solidFill>
                            <a:schemeClr val="tx1"/>
                          </a:solidFill>
                          <a:latin typeface="Arial"/>
                          <a:ea typeface="Times New Roman"/>
                          <a:cs typeface="Times New Roman"/>
                        </a:rPr>
                        <a:t>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43</a:t>
                      </a:r>
                      <a:r>
                        <a:rPr lang="uz-Cyrl-UZ" sz="800" b="1" dirty="0">
                          <a:solidFill>
                            <a:schemeClr val="tx1"/>
                          </a:solidFill>
                          <a:latin typeface="Arial"/>
                          <a:ea typeface="Times New Roman"/>
                          <a:cs typeface="Times New Roman"/>
                        </a:rPr>
                        <a:t>6</a:t>
                      </a:r>
                      <a:r>
                        <a:rPr lang="ru-RU" sz="800" b="1" dirty="0">
                          <a:solidFill>
                            <a:schemeClr val="tx1"/>
                          </a:solidFill>
                          <a:latin typeface="Arial"/>
                          <a:ea typeface="Times New Roman"/>
                          <a:cs typeface="Times New Roman"/>
                        </a:rPr>
                        <a:t>,2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uz-Cyrl-UZ" sz="800" b="1" dirty="0">
                          <a:solidFill>
                            <a:schemeClr val="tx1"/>
                          </a:solidFill>
                          <a:latin typeface="Arial"/>
                          <a:ea typeface="Times New Roman"/>
                          <a:cs typeface="Times New Roman"/>
                        </a:rPr>
                        <a:t>25</a:t>
                      </a:r>
                      <a:r>
                        <a:rPr lang="ru-RU" sz="800" b="1" dirty="0">
                          <a:solidFill>
                            <a:schemeClr val="tx1"/>
                          </a:solidFill>
                          <a:latin typeface="Arial"/>
                          <a:ea typeface="Times New Roman"/>
                          <a:cs typeface="Times New Roman"/>
                        </a:rPr>
                        <a:t>3</a:t>
                      </a:r>
                      <a:r>
                        <a:rPr lang="uz-Cyrl-UZ" sz="800" b="1" dirty="0">
                          <a:solidFill>
                            <a:schemeClr val="tx1"/>
                          </a:solidFill>
                          <a:latin typeface="Arial"/>
                          <a:ea typeface="Times New Roman"/>
                          <a:cs typeface="Times New Roman"/>
                        </a:rPr>
                        <a:t>,</a:t>
                      </a:r>
                      <a:r>
                        <a:rPr lang="ru-RU" sz="800" b="1" dirty="0">
                          <a:solidFill>
                            <a:schemeClr val="tx1"/>
                          </a:solidFill>
                          <a:latin typeface="Arial"/>
                          <a:ea typeface="Times New Roman"/>
                          <a:cs typeface="Times New Roman"/>
                        </a:rPr>
                        <a:t>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uz-Cyrl-UZ" sz="800" b="1" dirty="0">
                          <a:solidFill>
                            <a:schemeClr val="tx1"/>
                          </a:solidFill>
                          <a:latin typeface="Arial"/>
                          <a:ea typeface="Times New Roman"/>
                          <a:cs typeface="Times New Roman"/>
                        </a:rPr>
                        <a:t>60,0</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56,5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5,5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79</a:t>
                      </a:r>
                      <a:r>
                        <a:rPr lang="uz-Cyrl-UZ" sz="800" b="1" dirty="0">
                          <a:solidFill>
                            <a:schemeClr val="tx1"/>
                          </a:solidFill>
                          <a:latin typeface="Arial"/>
                          <a:ea typeface="Times New Roman"/>
                          <a:cs typeface="Times New Roman"/>
                        </a:rPr>
                        <a:t>3</a:t>
                      </a:r>
                      <a:r>
                        <a:rPr lang="ru-RU" sz="800" b="1" dirty="0">
                          <a:solidFill>
                            <a:schemeClr val="tx1"/>
                          </a:solidFill>
                          <a:latin typeface="Arial"/>
                          <a:ea typeface="Times New Roman"/>
                          <a:cs typeface="Times New Roman"/>
                        </a:rPr>
                        <a:t>,</a:t>
                      </a:r>
                      <a:r>
                        <a:rPr lang="uz-Cyrl-UZ" sz="800" b="1" dirty="0">
                          <a:solidFill>
                            <a:schemeClr val="tx1"/>
                          </a:solidFill>
                          <a:latin typeface="Arial"/>
                          <a:ea typeface="Times New Roman"/>
                          <a:cs typeface="Times New Roman"/>
                        </a:rPr>
                        <a:t>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1295,</a:t>
                      </a:r>
                      <a:r>
                        <a:rPr lang="uz-Cyrl-UZ" sz="800" b="1" dirty="0">
                          <a:solidFill>
                            <a:schemeClr val="tx1"/>
                          </a:solidFill>
                          <a:latin typeface="Arial"/>
                          <a:ea typeface="Times New Roman"/>
                          <a:cs typeface="Times New Roman"/>
                        </a:rPr>
                        <a:t>6</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a:t>
                      </a:r>
                      <a:r>
                        <a:rPr lang="uz-Cyrl-UZ" sz="800" b="1" dirty="0">
                          <a:solidFill>
                            <a:schemeClr val="tx1"/>
                          </a:solidFill>
                          <a:latin typeface="Arial"/>
                          <a:ea typeface="Times New Roman"/>
                          <a:cs typeface="Times New Roman"/>
                        </a:rPr>
                        <a:t>10</a:t>
                      </a:r>
                      <a:r>
                        <a:rPr lang="ru-RU" sz="800" b="1" dirty="0">
                          <a:solidFill>
                            <a:schemeClr val="tx1"/>
                          </a:solidFill>
                          <a:latin typeface="Arial"/>
                          <a:ea typeface="Times New Roman"/>
                          <a:cs typeface="Times New Roman"/>
                        </a:rPr>
                        <a:t>,3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86,1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62,5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13,1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uz-Cyrl-UZ" sz="800" b="1" dirty="0">
                          <a:solidFill>
                            <a:schemeClr val="tx1"/>
                          </a:solidFill>
                          <a:latin typeface="Arial"/>
                          <a:ea typeface="Times New Roman"/>
                          <a:cs typeface="Times New Roman"/>
                        </a:rPr>
                        <a:t>6</a:t>
                      </a:r>
                      <a:r>
                        <a:rPr lang="ru-RU" sz="800" b="1" dirty="0">
                          <a:solidFill>
                            <a:schemeClr val="tx1"/>
                          </a:solidFill>
                          <a:latin typeface="Arial"/>
                          <a:ea typeface="Times New Roman"/>
                          <a:cs typeface="Times New Roman"/>
                        </a:rPr>
                        <a:t>,0</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Arial"/>
                          <a:ea typeface="Times New Roman"/>
                          <a:cs typeface="Times New Roman"/>
                        </a:rPr>
                        <a:t>0,7</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Arial"/>
                          <a:ea typeface="Times New Roman"/>
                          <a:cs typeface="Times New Roman"/>
                        </a:rPr>
                        <a:t>0,4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uz-Cyrl-UZ"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281,8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199509">
                <a:tc>
                  <a:txBody>
                    <a:bodyPr/>
                    <a:lstStyle/>
                    <a:p>
                      <a:pPr algn="ctr">
                        <a:spcAft>
                          <a:spcPts val="0"/>
                        </a:spcAft>
                      </a:pPr>
                      <a:r>
                        <a:rPr lang="ru-RU" sz="700" b="1" dirty="0">
                          <a:solidFill>
                            <a:schemeClr val="bg2">
                              <a:lumMod val="95000"/>
                              <a:lumOff val="5000"/>
                            </a:schemeClr>
                          </a:solidFill>
                          <a:latin typeface="Arial"/>
                          <a:ea typeface="Times New Roman"/>
                          <a:cs typeface="Times New Roman"/>
                        </a:rPr>
                        <a:t>9</a:t>
                      </a:r>
                      <a:endParaRPr lang="ru-RU" sz="700" b="1" dirty="0">
                        <a:solidFill>
                          <a:schemeClr val="bg2">
                            <a:lumMod val="95000"/>
                            <a:lumOff val="5000"/>
                          </a:schemeClr>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spcAft>
                          <a:spcPts val="0"/>
                        </a:spcAft>
                      </a:pPr>
                      <a:r>
                        <a:rPr lang="ru-RU" sz="1050" b="1" dirty="0" err="1">
                          <a:solidFill>
                            <a:schemeClr val="tx1"/>
                          </a:solidFill>
                          <a:latin typeface="Times New Roman"/>
                          <a:ea typeface="Times New Roman"/>
                          <a:cs typeface="Times New Roman"/>
                        </a:rPr>
                        <a:t>Сурхондарё</a:t>
                      </a:r>
                      <a:endParaRPr lang="ru-RU" sz="105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2009,9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325,4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28</a:t>
                      </a:r>
                      <a:r>
                        <a:rPr lang="uz-Cyrl-UZ" sz="800" b="1" dirty="0">
                          <a:solidFill>
                            <a:schemeClr val="tx1"/>
                          </a:solidFill>
                          <a:latin typeface="Arial"/>
                          <a:ea typeface="Times New Roman"/>
                          <a:cs typeface="Times New Roman"/>
                        </a:rPr>
                        <a:t>1</a:t>
                      </a:r>
                      <a:r>
                        <a:rPr lang="ru-RU" sz="800" b="1" dirty="0">
                          <a:solidFill>
                            <a:schemeClr val="tx1"/>
                          </a:solidFill>
                          <a:latin typeface="Arial"/>
                          <a:ea typeface="Times New Roman"/>
                          <a:cs typeface="Times New Roman"/>
                        </a:rPr>
                        <a:t>,3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uz-Cyrl-UZ" sz="800" b="1" dirty="0">
                          <a:solidFill>
                            <a:schemeClr val="tx1"/>
                          </a:solidFill>
                          <a:latin typeface="Arial"/>
                          <a:ea typeface="Times New Roman"/>
                          <a:cs typeface="Times New Roman"/>
                        </a:rPr>
                        <a:t>241,</a:t>
                      </a:r>
                      <a:r>
                        <a:rPr lang="ru-RU" sz="800" b="1" dirty="0">
                          <a:solidFill>
                            <a:schemeClr val="tx1"/>
                          </a:solidFill>
                          <a:latin typeface="Arial"/>
                          <a:ea typeface="Times New Roman"/>
                          <a:cs typeface="Times New Roman"/>
                        </a:rPr>
                        <a:t>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32,</a:t>
                      </a:r>
                      <a:r>
                        <a:rPr lang="uz-Cyrl-UZ" sz="800" b="1" dirty="0">
                          <a:solidFill>
                            <a:schemeClr val="tx1"/>
                          </a:solidFill>
                          <a:latin typeface="Arial"/>
                          <a:ea typeface="Times New Roman"/>
                          <a:cs typeface="Times New Roman"/>
                        </a:rPr>
                        <a:t>7</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31,4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0,3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861,</a:t>
                      </a:r>
                      <a:r>
                        <a:rPr lang="uz-Cyrl-UZ" sz="800" b="1" dirty="0">
                          <a:solidFill>
                            <a:schemeClr val="tx1"/>
                          </a:solidFill>
                          <a:latin typeface="Arial"/>
                          <a:ea typeface="Times New Roman"/>
                          <a:cs typeface="Times New Roman"/>
                        </a:rPr>
                        <a:t>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117</a:t>
                      </a:r>
                      <a:r>
                        <a:rPr lang="uz-Cyrl-UZ" sz="800" b="1" dirty="0">
                          <a:solidFill>
                            <a:schemeClr val="tx1"/>
                          </a:solidFill>
                          <a:latin typeface="Arial"/>
                          <a:ea typeface="Times New Roman"/>
                          <a:cs typeface="Times New Roman"/>
                        </a:rPr>
                        <a:t>5</a:t>
                      </a:r>
                      <a:r>
                        <a:rPr lang="ru-RU" sz="800" b="1" dirty="0">
                          <a:solidFill>
                            <a:schemeClr val="tx1"/>
                          </a:solidFill>
                          <a:latin typeface="Arial"/>
                          <a:ea typeface="Times New Roman"/>
                          <a:cs typeface="Times New Roman"/>
                        </a:rPr>
                        <a:t>,</a:t>
                      </a:r>
                      <a:r>
                        <a:rPr lang="uz-Cyrl-UZ" sz="800" b="1" dirty="0">
                          <a:solidFill>
                            <a:schemeClr val="tx1"/>
                          </a:solidFill>
                          <a:latin typeface="Arial"/>
                          <a:ea typeface="Times New Roman"/>
                          <a:cs typeface="Times New Roman"/>
                        </a:rPr>
                        <a:t>6</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27</a:t>
                      </a:r>
                      <a:r>
                        <a:rPr lang="uz-Cyrl-UZ" sz="800" b="1" dirty="0">
                          <a:solidFill>
                            <a:schemeClr val="tx1"/>
                          </a:solidFill>
                          <a:latin typeface="Arial"/>
                          <a:ea typeface="Times New Roman"/>
                          <a:cs typeface="Times New Roman"/>
                        </a:rPr>
                        <a:t>2</a:t>
                      </a:r>
                      <a:r>
                        <a:rPr lang="ru-RU" sz="800" b="1" dirty="0">
                          <a:solidFill>
                            <a:schemeClr val="tx1"/>
                          </a:solidFill>
                          <a:latin typeface="Arial"/>
                          <a:ea typeface="Times New Roman"/>
                          <a:cs typeface="Times New Roman"/>
                        </a:rPr>
                        <a:t>,9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61,8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49,6</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200,</a:t>
                      </a:r>
                      <a:r>
                        <a:rPr lang="uz-Cyrl-UZ" sz="800" b="1" dirty="0">
                          <a:solidFill>
                            <a:schemeClr val="tx1"/>
                          </a:solidFill>
                          <a:latin typeface="Arial"/>
                          <a:ea typeface="Times New Roman"/>
                          <a:cs typeface="Times New Roman"/>
                        </a:rPr>
                        <a:t>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a:t>
                      </a:r>
                      <a:r>
                        <a:rPr lang="uz-Cyrl-UZ" sz="800" b="1" dirty="0">
                          <a:solidFill>
                            <a:schemeClr val="tx1"/>
                          </a:solidFill>
                          <a:latin typeface="Arial"/>
                          <a:ea typeface="Times New Roman"/>
                          <a:cs typeface="Times New Roman"/>
                        </a:rPr>
                        <a:t>,</a:t>
                      </a:r>
                      <a:r>
                        <a:rPr lang="ru-RU" sz="800" b="1" dirty="0">
                          <a:solidFill>
                            <a:schemeClr val="tx1"/>
                          </a:solidFill>
                          <a:latin typeface="Arial"/>
                          <a:ea typeface="Times New Roman"/>
                          <a:cs typeface="Times New Roman"/>
                        </a:rPr>
                        <a:t>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uz-Cyrl-UZ" sz="800" b="1" dirty="0">
                          <a:solidFill>
                            <a:schemeClr val="tx1"/>
                          </a:solidFill>
                          <a:latin typeface="Arial"/>
                          <a:ea typeface="Times New Roman"/>
                          <a:cs typeface="Times New Roman"/>
                        </a:rPr>
                        <a:t>0,1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572,2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247258">
                <a:tc>
                  <a:txBody>
                    <a:bodyPr/>
                    <a:lstStyle/>
                    <a:p>
                      <a:pPr algn="ctr">
                        <a:spcAft>
                          <a:spcPts val="0"/>
                        </a:spcAft>
                      </a:pPr>
                      <a:r>
                        <a:rPr lang="ru-RU" sz="700" b="1" dirty="0">
                          <a:solidFill>
                            <a:schemeClr val="bg2">
                              <a:lumMod val="95000"/>
                              <a:lumOff val="5000"/>
                            </a:schemeClr>
                          </a:solidFill>
                          <a:latin typeface="Arial"/>
                          <a:ea typeface="Times New Roman"/>
                          <a:cs typeface="Times New Roman"/>
                        </a:rPr>
                        <a:t>10</a:t>
                      </a:r>
                      <a:endParaRPr lang="ru-RU" sz="700" b="1" dirty="0">
                        <a:solidFill>
                          <a:schemeClr val="bg2">
                            <a:lumMod val="95000"/>
                            <a:lumOff val="5000"/>
                          </a:schemeClr>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spcAft>
                          <a:spcPts val="0"/>
                        </a:spcAft>
                      </a:pPr>
                      <a:r>
                        <a:rPr lang="ru-RU" sz="1050" b="1" dirty="0" err="1">
                          <a:solidFill>
                            <a:schemeClr val="tx1"/>
                          </a:solidFill>
                          <a:latin typeface="Times New Roman"/>
                          <a:ea typeface="Times New Roman"/>
                          <a:cs typeface="Times New Roman"/>
                        </a:rPr>
                        <a:t>Сирдарё</a:t>
                      </a:r>
                      <a:endParaRPr lang="ru-RU" sz="105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427,6</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292,8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25</a:t>
                      </a:r>
                      <a:r>
                        <a:rPr lang="uz-Cyrl-UZ" sz="800" b="1" dirty="0">
                          <a:solidFill>
                            <a:schemeClr val="tx1"/>
                          </a:solidFill>
                          <a:latin typeface="Arial"/>
                          <a:ea typeface="Times New Roman"/>
                          <a:cs typeface="Times New Roman"/>
                        </a:rPr>
                        <a:t>6</a:t>
                      </a:r>
                      <a:r>
                        <a:rPr lang="ru-RU" sz="800" b="1" dirty="0">
                          <a:solidFill>
                            <a:schemeClr val="tx1"/>
                          </a:solidFill>
                          <a:latin typeface="Arial"/>
                          <a:ea typeface="Times New Roman"/>
                          <a:cs typeface="Times New Roman"/>
                        </a:rPr>
                        <a:t>,8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25</a:t>
                      </a:r>
                      <a:r>
                        <a:rPr lang="uz-Cyrl-UZ" sz="800" b="1" dirty="0">
                          <a:solidFill>
                            <a:schemeClr val="tx1"/>
                          </a:solidFill>
                          <a:latin typeface="Arial"/>
                          <a:ea typeface="Times New Roman"/>
                          <a:cs typeface="Times New Roman"/>
                        </a:rPr>
                        <a:t>6</a:t>
                      </a:r>
                      <a:r>
                        <a:rPr lang="ru-RU" sz="800" b="1" dirty="0">
                          <a:solidFill>
                            <a:schemeClr val="tx1"/>
                          </a:solidFill>
                          <a:latin typeface="Arial"/>
                          <a:ea typeface="Times New Roman"/>
                          <a:cs typeface="Times New Roman"/>
                        </a:rPr>
                        <a:t>,8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6,4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6,4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11,</a:t>
                      </a:r>
                      <a:r>
                        <a:rPr lang="uz-Cyrl-UZ" sz="800" b="1" dirty="0">
                          <a:solidFill>
                            <a:schemeClr val="tx1"/>
                          </a:solidFill>
                          <a:latin typeface="Arial"/>
                          <a:ea typeface="Times New Roman"/>
                          <a:cs typeface="Times New Roman"/>
                        </a:rPr>
                        <a:t>0</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11,0</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a:t>
                      </a:r>
                      <a:r>
                        <a:rPr lang="uz-Cyrl-UZ" sz="800" b="1" dirty="0">
                          <a:solidFill>
                            <a:schemeClr val="tx1"/>
                          </a:solidFill>
                          <a:latin typeface="Arial"/>
                          <a:ea typeface="Times New Roman"/>
                          <a:cs typeface="Times New Roman"/>
                        </a:rPr>
                        <a:t>2</a:t>
                      </a:r>
                      <a:r>
                        <a:rPr lang="ru-RU" sz="800" b="1" dirty="0">
                          <a:solidFill>
                            <a:schemeClr val="tx1"/>
                          </a:solidFill>
                          <a:latin typeface="Arial"/>
                          <a:ea typeface="Times New Roman"/>
                          <a:cs typeface="Times New Roman"/>
                        </a:rPr>
                        <a:t>,</a:t>
                      </a:r>
                      <a:r>
                        <a:rPr lang="uz-Cyrl-UZ" sz="800" b="1" dirty="0">
                          <a:solidFill>
                            <a:schemeClr val="tx1"/>
                          </a:solidFill>
                          <a:latin typeface="Arial"/>
                          <a:ea typeface="Times New Roman"/>
                          <a:cs typeface="Times New Roman"/>
                        </a:rPr>
                        <a:t>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296,</a:t>
                      </a:r>
                      <a:r>
                        <a:rPr lang="uz-Cyrl-UZ" sz="800" b="1" dirty="0">
                          <a:solidFill>
                            <a:schemeClr val="tx1"/>
                          </a:solidFill>
                          <a:latin typeface="Arial"/>
                          <a:ea typeface="Times New Roman"/>
                          <a:cs typeface="Times New Roman"/>
                        </a:rPr>
                        <a:t>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274,2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a:t>
                      </a:r>
                      <a:r>
                        <a:rPr lang="uz-Cyrl-UZ" sz="800" b="1" dirty="0">
                          <a:solidFill>
                            <a:schemeClr val="tx1"/>
                          </a:solidFill>
                          <a:latin typeface="Arial"/>
                          <a:ea typeface="Times New Roman"/>
                          <a:cs typeface="Times New Roman"/>
                        </a:rPr>
                        <a:t>9</a:t>
                      </a:r>
                      <a:r>
                        <a:rPr lang="ru-RU" sz="800" b="1" dirty="0">
                          <a:solidFill>
                            <a:schemeClr val="tx1"/>
                          </a:solidFill>
                          <a:latin typeface="Arial"/>
                          <a:ea typeface="Times New Roman"/>
                          <a:cs typeface="Times New Roman"/>
                        </a:rPr>
                        <a:t>,1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15,2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a:t>
                      </a:r>
                      <a:r>
                        <a:rPr lang="uz-Cyrl-UZ" sz="800" b="1" dirty="0">
                          <a:solidFill>
                            <a:schemeClr val="tx1"/>
                          </a:solidFill>
                          <a:latin typeface="Arial"/>
                          <a:ea typeface="Times New Roman"/>
                          <a:cs typeface="Times New Roman"/>
                        </a:rPr>
                        <a:t>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Arial"/>
                          <a:ea typeface="Times New Roman"/>
                          <a:cs typeface="Times New Roman"/>
                        </a:rPr>
                        <a:t>0,</a:t>
                      </a:r>
                      <a:r>
                        <a:rPr lang="uz-Cyrl-UZ" sz="800" b="1" dirty="0">
                          <a:solidFill>
                            <a:schemeClr val="tx1"/>
                          </a:solidFill>
                          <a:latin typeface="Arial"/>
                          <a:ea typeface="Times New Roman"/>
                          <a:cs typeface="Times New Roman"/>
                        </a:rPr>
                        <a:t>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Arial"/>
                          <a:ea typeface="Times New Roman"/>
                          <a:cs typeface="Times New Roman"/>
                        </a:rPr>
                        <a:t>0,</a:t>
                      </a:r>
                      <a:r>
                        <a:rPr lang="uz-Cyrl-UZ" sz="800" b="1" dirty="0">
                          <a:solidFill>
                            <a:schemeClr val="tx1"/>
                          </a:solidFill>
                          <a:latin typeface="Arial"/>
                          <a:ea typeface="Times New Roman"/>
                          <a:cs typeface="Times New Roman"/>
                        </a:rPr>
                        <a:t>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108,6</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247955">
                <a:tc>
                  <a:txBody>
                    <a:bodyPr/>
                    <a:lstStyle/>
                    <a:p>
                      <a:pPr algn="ctr">
                        <a:spcAft>
                          <a:spcPts val="0"/>
                        </a:spcAft>
                      </a:pPr>
                      <a:r>
                        <a:rPr lang="ru-RU" sz="700" b="1" dirty="0">
                          <a:solidFill>
                            <a:schemeClr val="bg2">
                              <a:lumMod val="95000"/>
                              <a:lumOff val="5000"/>
                            </a:schemeClr>
                          </a:solidFill>
                          <a:latin typeface="Arial"/>
                          <a:ea typeface="Times New Roman"/>
                          <a:cs typeface="Times New Roman"/>
                        </a:rPr>
                        <a:t>11</a:t>
                      </a:r>
                      <a:endParaRPr lang="ru-RU" sz="700" b="1" dirty="0">
                        <a:solidFill>
                          <a:schemeClr val="bg2">
                            <a:lumMod val="95000"/>
                            <a:lumOff val="5000"/>
                          </a:schemeClr>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spcAft>
                          <a:spcPts val="0"/>
                        </a:spcAft>
                      </a:pPr>
                      <a:r>
                        <a:rPr lang="ru-RU" sz="1050" b="1" dirty="0" err="1">
                          <a:solidFill>
                            <a:schemeClr val="tx1"/>
                          </a:solidFill>
                          <a:latin typeface="Times New Roman"/>
                          <a:ea typeface="Times New Roman"/>
                          <a:cs typeface="Times New Roman"/>
                        </a:rPr>
                        <a:t>Тошкент</a:t>
                      </a:r>
                      <a:endParaRPr lang="ru-RU" sz="105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152</a:t>
                      </a:r>
                      <a:r>
                        <a:rPr lang="uz-Cyrl-UZ" sz="800" b="1" dirty="0">
                          <a:solidFill>
                            <a:schemeClr val="tx1"/>
                          </a:solidFill>
                          <a:latin typeface="Arial"/>
                          <a:ea typeface="Times New Roman"/>
                          <a:cs typeface="Times New Roman"/>
                        </a:rPr>
                        <a:t>5,8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396</a:t>
                      </a:r>
                      <a:r>
                        <a:rPr lang="uz-Cyrl-UZ" sz="800" b="1" dirty="0">
                          <a:solidFill>
                            <a:schemeClr val="tx1"/>
                          </a:solidFill>
                          <a:latin typeface="Arial"/>
                          <a:ea typeface="Times New Roman"/>
                          <a:cs typeface="Times New Roman"/>
                        </a:rPr>
                        <a:t>,</a:t>
                      </a:r>
                      <a:r>
                        <a:rPr lang="ru-RU" sz="800" b="1" dirty="0">
                          <a:solidFill>
                            <a:schemeClr val="tx1"/>
                          </a:solidFill>
                          <a:latin typeface="Arial"/>
                          <a:ea typeface="Times New Roman"/>
                          <a:cs typeface="Times New Roman"/>
                        </a:rPr>
                        <a:t>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341,6</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305,6</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a:t>
                      </a:r>
                      <a:r>
                        <a:rPr lang="uz-Cyrl-UZ" sz="800" b="1" dirty="0">
                          <a:solidFill>
                            <a:schemeClr val="tx1"/>
                          </a:solidFill>
                          <a:latin typeface="Arial"/>
                          <a:ea typeface="Times New Roman"/>
                          <a:cs typeface="Times New Roman"/>
                        </a:rPr>
                        <a:t>7</a:t>
                      </a:r>
                      <a:r>
                        <a:rPr lang="ru-RU" sz="800" b="1" dirty="0">
                          <a:solidFill>
                            <a:schemeClr val="tx1"/>
                          </a:solidFill>
                          <a:latin typeface="Arial"/>
                          <a:ea typeface="Times New Roman"/>
                          <a:cs typeface="Times New Roman"/>
                        </a:rPr>
                        <a:t>,7</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31,4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0,</a:t>
                      </a:r>
                      <a:r>
                        <a:rPr lang="uz-Cyrl-UZ" sz="800" b="1" dirty="0">
                          <a:solidFill>
                            <a:schemeClr val="tx1"/>
                          </a:solidFill>
                          <a:latin typeface="Arial"/>
                          <a:ea typeface="Times New Roman"/>
                          <a:cs typeface="Times New Roman"/>
                        </a:rPr>
                        <a:t>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0,</a:t>
                      </a:r>
                      <a:r>
                        <a:rPr lang="uz-Cyrl-UZ" sz="800" b="1" dirty="0">
                          <a:solidFill>
                            <a:schemeClr val="tx1"/>
                          </a:solidFill>
                          <a:latin typeface="Arial"/>
                          <a:ea typeface="Times New Roman"/>
                          <a:cs typeface="Times New Roman"/>
                        </a:rPr>
                        <a:t>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uz-Cyrl-UZ" sz="800" b="1" dirty="0">
                          <a:solidFill>
                            <a:schemeClr val="tx1"/>
                          </a:solidFill>
                          <a:latin typeface="Arial"/>
                          <a:ea typeface="Times New Roman"/>
                          <a:cs typeface="Times New Roman"/>
                        </a:rPr>
                        <a:t>433</a:t>
                      </a:r>
                      <a:r>
                        <a:rPr lang="ru-RU" sz="800" b="1" dirty="0">
                          <a:solidFill>
                            <a:schemeClr val="tx1"/>
                          </a:solidFill>
                          <a:latin typeface="Arial"/>
                          <a:ea typeface="Times New Roman"/>
                          <a:cs typeface="Times New Roman"/>
                        </a:rPr>
                        <a:t>,</a:t>
                      </a:r>
                      <a:r>
                        <a:rPr lang="uz-Cyrl-UZ" sz="800" b="1" dirty="0">
                          <a:solidFill>
                            <a:schemeClr val="tx1"/>
                          </a:solidFill>
                          <a:latin typeface="Arial"/>
                          <a:ea typeface="Times New Roman"/>
                          <a:cs typeface="Times New Roman"/>
                        </a:rPr>
                        <a:t>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a:t>
                      </a:r>
                      <a:r>
                        <a:rPr lang="uz-Cyrl-UZ" sz="800" b="1" dirty="0">
                          <a:solidFill>
                            <a:schemeClr val="tx1"/>
                          </a:solidFill>
                          <a:latin typeface="Arial"/>
                          <a:ea typeface="Times New Roman"/>
                          <a:cs typeface="Times New Roman"/>
                        </a:rPr>
                        <a:t>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8</a:t>
                      </a:r>
                      <a:r>
                        <a:rPr lang="uz-Cyrl-UZ" sz="800" b="1" dirty="0">
                          <a:solidFill>
                            <a:schemeClr val="tx1"/>
                          </a:solidFill>
                          <a:latin typeface="Arial"/>
                          <a:ea typeface="Times New Roman"/>
                          <a:cs typeface="Times New Roman"/>
                        </a:rPr>
                        <a:t>14,0</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338,8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62,4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51,5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81,5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Arial"/>
                          <a:ea typeface="Times New Roman"/>
                          <a:cs typeface="Times New Roman"/>
                        </a:rPr>
                        <a:t>3,</a:t>
                      </a:r>
                      <a:r>
                        <a:rPr lang="uz-Cyrl-UZ" sz="800" b="1" dirty="0">
                          <a:solidFill>
                            <a:schemeClr val="tx1"/>
                          </a:solidFill>
                          <a:latin typeface="Arial"/>
                          <a:ea typeface="Times New Roman"/>
                          <a:cs typeface="Times New Roman"/>
                        </a:rPr>
                        <a:t>7</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Arial"/>
                          <a:ea typeface="Times New Roman"/>
                          <a:cs typeface="Times New Roman"/>
                        </a:rPr>
                        <a:t>3,8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5</a:t>
                      </a:r>
                      <a:r>
                        <a:rPr lang="uz-Cyrl-UZ" sz="800" b="1" dirty="0">
                          <a:solidFill>
                            <a:schemeClr val="tx1"/>
                          </a:solidFill>
                          <a:latin typeface="Arial"/>
                          <a:ea typeface="Times New Roman"/>
                          <a:cs typeface="Times New Roman"/>
                        </a:rPr>
                        <a:t>6</a:t>
                      </a:r>
                      <a:r>
                        <a:rPr lang="ru-RU" sz="800" b="1" dirty="0">
                          <a:solidFill>
                            <a:schemeClr val="tx1"/>
                          </a:solidFill>
                          <a:latin typeface="Arial"/>
                          <a:ea typeface="Times New Roman"/>
                          <a:cs typeface="Times New Roman"/>
                        </a:rPr>
                        <a:t>3</a:t>
                      </a:r>
                      <a:r>
                        <a:rPr lang="uz-Cyrl-UZ" sz="800" b="1" dirty="0">
                          <a:solidFill>
                            <a:schemeClr val="tx1"/>
                          </a:solidFill>
                          <a:latin typeface="Arial"/>
                          <a:ea typeface="Times New Roman"/>
                          <a:cs typeface="Times New Roman"/>
                        </a:rPr>
                        <a:t>,0</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247258">
                <a:tc>
                  <a:txBody>
                    <a:bodyPr/>
                    <a:lstStyle/>
                    <a:p>
                      <a:pPr algn="ctr">
                        <a:spcAft>
                          <a:spcPts val="0"/>
                        </a:spcAft>
                      </a:pPr>
                      <a:r>
                        <a:rPr lang="ru-RU" sz="700" b="1" dirty="0">
                          <a:solidFill>
                            <a:schemeClr val="bg2">
                              <a:lumMod val="95000"/>
                              <a:lumOff val="5000"/>
                            </a:schemeClr>
                          </a:solidFill>
                          <a:latin typeface="Arial"/>
                          <a:ea typeface="Times New Roman"/>
                          <a:cs typeface="Times New Roman"/>
                        </a:rPr>
                        <a:t>12</a:t>
                      </a:r>
                      <a:endParaRPr lang="ru-RU" sz="700" b="1" dirty="0">
                        <a:solidFill>
                          <a:schemeClr val="bg2">
                            <a:lumMod val="95000"/>
                            <a:lumOff val="5000"/>
                          </a:schemeClr>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spcAft>
                          <a:spcPts val="0"/>
                        </a:spcAft>
                      </a:pPr>
                      <a:r>
                        <a:rPr lang="ru-RU" sz="1050" b="1" dirty="0" err="1">
                          <a:solidFill>
                            <a:schemeClr val="tx1"/>
                          </a:solidFill>
                          <a:latin typeface="Times New Roman"/>
                          <a:ea typeface="Times New Roman"/>
                          <a:cs typeface="Times New Roman"/>
                        </a:rPr>
                        <a:t>Фарғона</a:t>
                      </a:r>
                      <a:endParaRPr lang="ru-RU" sz="105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700,</a:t>
                      </a:r>
                      <a:r>
                        <a:rPr lang="uz-Cyrl-UZ" sz="800" b="1" dirty="0">
                          <a:solidFill>
                            <a:schemeClr val="tx1"/>
                          </a:solidFill>
                          <a:latin typeface="Arial"/>
                          <a:ea typeface="Times New Roman"/>
                          <a:cs typeface="Times New Roman"/>
                        </a:rPr>
                        <a:t>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365,9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249,3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249,3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45,5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45,5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23,5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4,0</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318,3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298,8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7</a:t>
                      </a:r>
                      <a:r>
                        <a:rPr lang="uz-Cyrl-UZ" sz="800" b="1" dirty="0">
                          <a:solidFill>
                            <a:schemeClr val="tx1"/>
                          </a:solidFill>
                          <a:latin typeface="Arial"/>
                          <a:ea typeface="Times New Roman"/>
                          <a:cs typeface="Times New Roman"/>
                        </a:rPr>
                        <a:t>1</a:t>
                      </a:r>
                      <a:r>
                        <a:rPr lang="ru-RU" sz="800" b="1" dirty="0">
                          <a:solidFill>
                            <a:schemeClr val="tx1"/>
                          </a:solidFill>
                          <a:latin typeface="Arial"/>
                          <a:ea typeface="Times New Roman"/>
                          <a:cs typeface="Times New Roman"/>
                        </a:rPr>
                        <a:t>,3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52,9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14,7</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13,3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Arial"/>
                          <a:ea typeface="Times New Roman"/>
                          <a:cs typeface="Times New Roman"/>
                        </a:rPr>
                        <a:t>0,9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Arial"/>
                          <a:ea typeface="Times New Roman"/>
                          <a:cs typeface="Times New Roman"/>
                        </a:rPr>
                        <a:t>0,9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295,3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247955">
                <a:tc>
                  <a:txBody>
                    <a:bodyPr/>
                    <a:lstStyle/>
                    <a:p>
                      <a:pPr algn="ctr">
                        <a:spcAft>
                          <a:spcPts val="0"/>
                        </a:spcAft>
                      </a:pPr>
                      <a:r>
                        <a:rPr lang="ru-RU" sz="700" b="1" dirty="0">
                          <a:solidFill>
                            <a:schemeClr val="bg2"/>
                          </a:solidFill>
                          <a:latin typeface="Arial"/>
                          <a:ea typeface="Times New Roman"/>
                          <a:cs typeface="Times New Roman"/>
                        </a:rPr>
                        <a:t>13</a:t>
                      </a:r>
                      <a:endParaRPr lang="ru-RU" sz="700" b="1" dirty="0">
                        <a:solidFill>
                          <a:schemeClr val="bg2"/>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spcAft>
                          <a:spcPts val="0"/>
                        </a:spcAft>
                      </a:pPr>
                      <a:r>
                        <a:rPr lang="ru-RU" sz="1050" b="1" dirty="0" err="1">
                          <a:solidFill>
                            <a:schemeClr val="tx1"/>
                          </a:solidFill>
                          <a:latin typeface="Times New Roman"/>
                          <a:ea typeface="Times New Roman"/>
                          <a:cs typeface="Times New Roman"/>
                        </a:rPr>
                        <a:t>Хоразм</a:t>
                      </a:r>
                      <a:endParaRPr lang="ru-RU" sz="105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608,2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26</a:t>
                      </a:r>
                      <a:r>
                        <a:rPr lang="uz-Cyrl-UZ" sz="800" b="1" dirty="0">
                          <a:solidFill>
                            <a:schemeClr val="tx1"/>
                          </a:solidFill>
                          <a:latin typeface="Arial"/>
                          <a:ea typeface="Times New Roman"/>
                          <a:cs typeface="Times New Roman"/>
                        </a:rPr>
                        <a:t>6</a:t>
                      </a:r>
                      <a:r>
                        <a:rPr lang="ru-RU" sz="800" b="1" dirty="0">
                          <a:solidFill>
                            <a:schemeClr val="tx1"/>
                          </a:solidFill>
                          <a:latin typeface="Arial"/>
                          <a:ea typeface="Times New Roman"/>
                          <a:cs typeface="Times New Roman"/>
                        </a:rPr>
                        <a:t>,1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205,3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uz-Cyrl-UZ" sz="800" b="1" dirty="0">
                          <a:solidFill>
                            <a:schemeClr val="tx1"/>
                          </a:solidFill>
                          <a:latin typeface="Arial"/>
                          <a:ea typeface="Times New Roman"/>
                          <a:cs typeface="Times New Roman"/>
                        </a:rPr>
                        <a:t>20</a:t>
                      </a:r>
                      <a:r>
                        <a:rPr lang="ru-RU" sz="800" b="1" dirty="0">
                          <a:solidFill>
                            <a:schemeClr val="tx1"/>
                          </a:solidFill>
                          <a:latin typeface="Arial"/>
                          <a:ea typeface="Times New Roman"/>
                          <a:cs typeface="Times New Roman"/>
                        </a:rPr>
                        <a:t>5</a:t>
                      </a:r>
                      <a:r>
                        <a:rPr lang="uz-Cyrl-UZ" sz="800" b="1" dirty="0">
                          <a:solidFill>
                            <a:schemeClr val="tx1"/>
                          </a:solidFill>
                          <a:latin typeface="Arial"/>
                          <a:ea typeface="Times New Roman"/>
                          <a:cs typeface="Times New Roman"/>
                        </a:rPr>
                        <a:t>,</a:t>
                      </a:r>
                      <a:r>
                        <a:rPr lang="ru-RU" sz="800" b="1" dirty="0">
                          <a:solidFill>
                            <a:schemeClr val="tx1"/>
                          </a:solidFill>
                          <a:latin typeface="Arial"/>
                          <a:ea typeface="Times New Roman"/>
                          <a:cs typeface="Times New Roman"/>
                        </a:rPr>
                        <a:t>3</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13,</a:t>
                      </a:r>
                      <a:r>
                        <a:rPr lang="uz-Cyrl-UZ" sz="800" b="1" dirty="0">
                          <a:solidFill>
                            <a:schemeClr val="tx1"/>
                          </a:solidFill>
                          <a:latin typeface="Arial"/>
                          <a:ea typeface="Times New Roman"/>
                          <a:cs typeface="Times New Roman"/>
                        </a:rPr>
                        <a:t>6</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13,6</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uz-Cyrl-UZ" sz="800" b="1" dirty="0">
                          <a:solidFill>
                            <a:schemeClr val="tx1"/>
                          </a:solidFill>
                          <a:latin typeface="Arial"/>
                          <a:ea typeface="Times New Roman"/>
                          <a:cs typeface="Times New Roman"/>
                        </a:rPr>
                        <a:t>1</a:t>
                      </a:r>
                      <a:r>
                        <a:rPr lang="ru-RU" sz="800" b="1" dirty="0">
                          <a:solidFill>
                            <a:schemeClr val="tx1"/>
                          </a:solidFill>
                          <a:latin typeface="Arial"/>
                          <a:ea typeface="Times New Roman"/>
                          <a:cs typeface="Times New Roman"/>
                        </a:rPr>
                        <a:t>10</a:t>
                      </a:r>
                      <a:r>
                        <a:rPr lang="uz-Cyrl-UZ" sz="800" b="1" dirty="0">
                          <a:solidFill>
                            <a:schemeClr val="tx1"/>
                          </a:solidFill>
                          <a:latin typeface="Arial"/>
                          <a:ea typeface="Times New Roman"/>
                          <a:cs typeface="Times New Roman"/>
                        </a:rPr>
                        <a:t>,</a:t>
                      </a:r>
                      <a:r>
                        <a:rPr lang="ru-RU" sz="800" b="1" dirty="0">
                          <a:solidFill>
                            <a:schemeClr val="tx1"/>
                          </a:solidFill>
                          <a:latin typeface="Arial"/>
                          <a:ea typeface="Times New Roman"/>
                          <a:cs typeface="Times New Roman"/>
                        </a:rPr>
                        <a:t>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uz-Cyrl-UZ"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332,8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222,7</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5</a:t>
                      </a:r>
                      <a:r>
                        <a:rPr lang="uz-Cyrl-UZ" sz="800" b="1" dirty="0">
                          <a:solidFill>
                            <a:schemeClr val="tx1"/>
                          </a:solidFill>
                          <a:latin typeface="Arial"/>
                          <a:ea typeface="Times New Roman"/>
                          <a:cs typeface="Times New Roman"/>
                        </a:rPr>
                        <a:t>0,9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a:t>
                      </a:r>
                      <a:r>
                        <a:rPr lang="uz-Cyrl-UZ" sz="800" b="1" dirty="0">
                          <a:solidFill>
                            <a:schemeClr val="tx1"/>
                          </a:solidFill>
                          <a:latin typeface="Arial"/>
                          <a:ea typeface="Times New Roman"/>
                          <a:cs typeface="Times New Roman"/>
                        </a:rPr>
                        <a:t>2</a:t>
                      </a:r>
                      <a:r>
                        <a:rPr lang="ru-RU" sz="800" b="1" dirty="0">
                          <a:solidFill>
                            <a:schemeClr val="tx1"/>
                          </a:solidFill>
                          <a:latin typeface="Arial"/>
                          <a:ea typeface="Times New Roman"/>
                          <a:cs typeface="Times New Roman"/>
                        </a:rPr>
                        <a:t>,</a:t>
                      </a:r>
                      <a:r>
                        <a:rPr lang="uz-Cyrl-UZ" sz="800" b="1" dirty="0">
                          <a:solidFill>
                            <a:schemeClr val="tx1"/>
                          </a:solidFill>
                          <a:latin typeface="Arial"/>
                          <a:ea typeface="Times New Roman"/>
                          <a:cs typeface="Times New Roman"/>
                        </a:rPr>
                        <a:t>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57,</a:t>
                      </a:r>
                      <a:r>
                        <a:rPr lang="uz-Cyrl-UZ" sz="800" b="1" dirty="0">
                          <a:solidFill>
                            <a:schemeClr val="tx1"/>
                          </a:solidFill>
                          <a:latin typeface="Arial"/>
                          <a:ea typeface="Times New Roman"/>
                          <a:cs typeface="Times New Roman"/>
                        </a:rPr>
                        <a:t>6</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0,</a:t>
                      </a:r>
                      <a:r>
                        <a:rPr lang="uz-Cyrl-UZ" sz="800" b="1" dirty="0">
                          <a:solidFill>
                            <a:schemeClr val="tx1"/>
                          </a:solidFill>
                          <a:latin typeface="Arial"/>
                          <a:ea typeface="Times New Roman"/>
                          <a:cs typeface="Times New Roman"/>
                        </a:rPr>
                        <a:t>4</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Arial"/>
                          <a:ea typeface="Times New Roman"/>
                          <a:cs typeface="Times New Roman"/>
                        </a:rPr>
                        <a:t>0,1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Arial"/>
                          <a:ea typeface="Times New Roman"/>
                          <a:cs typeface="Times New Roman"/>
                        </a:rPr>
                        <a:t>0,1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1</a:t>
                      </a:r>
                      <a:r>
                        <a:rPr lang="uz-Cyrl-UZ" sz="800" b="1" dirty="0">
                          <a:solidFill>
                            <a:schemeClr val="tx1"/>
                          </a:solidFill>
                          <a:latin typeface="Arial"/>
                          <a:ea typeface="Times New Roman"/>
                          <a:cs typeface="Times New Roman"/>
                        </a:rPr>
                        <a:t>6</a:t>
                      </a:r>
                      <a:r>
                        <a:rPr lang="ru-RU" sz="800" b="1" dirty="0">
                          <a:solidFill>
                            <a:schemeClr val="tx1"/>
                          </a:solidFill>
                          <a:latin typeface="Arial"/>
                          <a:ea typeface="Times New Roman"/>
                          <a:cs typeface="Times New Roman"/>
                        </a:rPr>
                        <a:t>6,</a:t>
                      </a:r>
                      <a:r>
                        <a:rPr lang="uz-Cyrl-UZ" sz="800" b="1" dirty="0">
                          <a:solidFill>
                            <a:schemeClr val="tx1"/>
                          </a:solidFill>
                          <a:latin typeface="Arial"/>
                          <a:ea typeface="Times New Roman"/>
                          <a:cs typeface="Times New Roman"/>
                        </a:rPr>
                        <a:t>8</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247955">
                <a:tc>
                  <a:txBody>
                    <a:bodyPr/>
                    <a:lstStyle/>
                    <a:p>
                      <a:pPr algn="ctr">
                        <a:spcAft>
                          <a:spcPts val="0"/>
                        </a:spcAft>
                      </a:pPr>
                      <a:r>
                        <a:rPr lang="ru-RU" sz="700" b="1" dirty="0">
                          <a:solidFill>
                            <a:schemeClr val="bg2">
                              <a:lumMod val="95000"/>
                              <a:lumOff val="5000"/>
                            </a:schemeClr>
                          </a:solidFill>
                          <a:latin typeface="Arial"/>
                          <a:ea typeface="Times New Roman"/>
                          <a:cs typeface="Times New Roman"/>
                        </a:rPr>
                        <a:t>14</a:t>
                      </a:r>
                      <a:endParaRPr lang="ru-RU" sz="700" b="1" dirty="0">
                        <a:solidFill>
                          <a:schemeClr val="bg2">
                            <a:lumMod val="95000"/>
                            <a:lumOff val="5000"/>
                          </a:schemeClr>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spcAft>
                          <a:spcPts val="0"/>
                        </a:spcAft>
                      </a:pPr>
                      <a:r>
                        <a:rPr lang="ru-RU" sz="1050" b="1" dirty="0" err="1">
                          <a:solidFill>
                            <a:schemeClr val="tx1"/>
                          </a:solidFill>
                          <a:latin typeface="Times New Roman"/>
                          <a:ea typeface="Times New Roman"/>
                          <a:cs typeface="Times New Roman"/>
                        </a:rPr>
                        <a:t>Тошкент</a:t>
                      </a:r>
                      <a:r>
                        <a:rPr lang="ru-RU" sz="1050" b="1" dirty="0">
                          <a:solidFill>
                            <a:schemeClr val="tx1"/>
                          </a:solidFill>
                          <a:latin typeface="Times New Roman"/>
                          <a:ea typeface="Times New Roman"/>
                          <a:cs typeface="Times New Roman"/>
                        </a:rPr>
                        <a:t> </a:t>
                      </a:r>
                      <a:r>
                        <a:rPr lang="ru-RU" sz="1050" b="1" dirty="0" err="1">
                          <a:solidFill>
                            <a:schemeClr val="tx1"/>
                          </a:solidFill>
                          <a:latin typeface="Times New Roman"/>
                          <a:ea typeface="Times New Roman"/>
                          <a:cs typeface="Times New Roman"/>
                        </a:rPr>
                        <a:t>ш</a:t>
                      </a:r>
                      <a:r>
                        <a:rPr lang="ru-RU" sz="1050" b="1" dirty="0">
                          <a:solidFill>
                            <a:schemeClr val="tx1"/>
                          </a:solidFill>
                          <a:latin typeface="Times New Roman"/>
                          <a:ea typeface="Times New Roman"/>
                          <a:cs typeface="Times New Roman"/>
                        </a:rPr>
                        <a:t>.</a:t>
                      </a: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32,</a:t>
                      </a:r>
                      <a:r>
                        <a:rPr lang="uz-Cyrl-UZ" sz="800" b="1" dirty="0">
                          <a:solidFill>
                            <a:schemeClr val="tx1"/>
                          </a:solidFill>
                          <a:latin typeface="Arial"/>
                          <a:ea typeface="Times New Roman"/>
                          <a:cs typeface="Times New Roman"/>
                        </a:rPr>
                        <a:t>7</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a:t>
                      </a:r>
                      <a:r>
                        <a:rPr lang="uz-Cyrl-UZ" sz="800" b="1" dirty="0">
                          <a:solidFill>
                            <a:schemeClr val="tx1"/>
                          </a:solidFill>
                          <a:latin typeface="Arial"/>
                          <a:ea typeface="Times New Roman"/>
                          <a:cs typeface="Times New Roman"/>
                        </a:rPr>
                        <a:t>9</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0,5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0,5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0,5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0,5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7,1</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4,2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uz-Cyrl-UZ" sz="800" b="1" dirty="0">
                          <a:solidFill>
                            <a:schemeClr val="tx1"/>
                          </a:solidFill>
                          <a:latin typeface="Arial"/>
                          <a:ea typeface="Times New Roman"/>
                          <a:cs typeface="Times New Roman"/>
                        </a:rPr>
                        <a:t>0,6</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uz-Cyrl-UZ" sz="800" b="1" dirty="0">
                          <a:solidFill>
                            <a:schemeClr val="tx1"/>
                          </a:solidFill>
                          <a:latin typeface="Arial"/>
                          <a:ea typeface="Times New Roman"/>
                          <a:cs typeface="Times New Roman"/>
                        </a:rPr>
                        <a:t>0,2</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endParaRPr lang="ru-RU" sz="800" b="1" dirty="0">
                        <a:solidFill>
                          <a:schemeClr val="tx1"/>
                        </a:solidFill>
                        <a:latin typeface="Arial"/>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Arial"/>
                          <a:ea typeface="Times New Roman"/>
                          <a:cs typeface="Times New Roman"/>
                        </a:rPr>
                        <a:t>2</a:t>
                      </a:r>
                      <a:r>
                        <a:rPr lang="uz-Cyrl-UZ" sz="800" b="1" dirty="0">
                          <a:solidFill>
                            <a:schemeClr val="tx1"/>
                          </a:solidFill>
                          <a:latin typeface="Arial"/>
                          <a:ea typeface="Times New Roman"/>
                          <a:cs typeface="Times New Roman"/>
                        </a:rPr>
                        <a:t>4</a:t>
                      </a:r>
                      <a:r>
                        <a:rPr lang="ru-RU" sz="800" b="1" dirty="0">
                          <a:solidFill>
                            <a:schemeClr val="tx1"/>
                          </a:solidFill>
                          <a:latin typeface="Arial"/>
                          <a:ea typeface="Times New Roman"/>
                          <a:cs typeface="Times New Roman"/>
                        </a:rPr>
                        <a:t>,</a:t>
                      </a:r>
                      <a:r>
                        <a:rPr lang="uz-Cyrl-UZ" sz="800" b="1" dirty="0">
                          <a:solidFill>
                            <a:schemeClr val="tx1"/>
                          </a:solidFill>
                          <a:latin typeface="Arial"/>
                          <a:ea typeface="Times New Roman"/>
                          <a:cs typeface="Times New Roman"/>
                        </a:rPr>
                        <a:t>5</a:t>
                      </a:r>
                      <a:endParaRPr lang="ru-RU" sz="9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306531">
                <a:tc>
                  <a:txBody>
                    <a:bodyPr/>
                    <a:lstStyle/>
                    <a:p>
                      <a:pPr algn="ctr">
                        <a:spcAft>
                          <a:spcPts val="0"/>
                        </a:spcAft>
                      </a:pPr>
                      <a:endParaRPr lang="ru-RU" sz="900" b="1" dirty="0">
                        <a:solidFill>
                          <a:schemeClr val="bg2">
                            <a:lumMod val="95000"/>
                            <a:lumOff val="5000"/>
                          </a:schemeClr>
                        </a:solidFill>
                        <a:latin typeface="Times New Roman"/>
                        <a:ea typeface="Times New Roman"/>
                        <a:cs typeface="Times New Roman"/>
                      </a:endParaRPr>
                    </a:p>
                  </a:txBody>
                  <a:tcPr marL="12466" marR="12466" marT="0" marB="0">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spcAft>
                          <a:spcPts val="0"/>
                        </a:spcAft>
                      </a:pPr>
                      <a:r>
                        <a:rPr lang="ru-RU" sz="1100" b="1" dirty="0" err="1">
                          <a:solidFill>
                            <a:schemeClr val="tx1"/>
                          </a:solidFill>
                          <a:latin typeface="Times New Roman"/>
                          <a:ea typeface="Times New Roman"/>
                          <a:cs typeface="Times New Roman"/>
                        </a:rPr>
                        <a:t>Жами</a:t>
                      </a:r>
                      <a:r>
                        <a:rPr lang="ru-RU" sz="1100" b="1" dirty="0">
                          <a:solidFill>
                            <a:schemeClr val="tx1"/>
                          </a:solidFill>
                          <a:latin typeface="Times New Roman"/>
                          <a:ea typeface="Times New Roman"/>
                          <a:cs typeface="Times New Roman"/>
                        </a:rPr>
                        <a:t>:</a:t>
                      </a:r>
                      <a:endParaRPr lang="ru-RU" sz="1200" b="1" dirty="0">
                        <a:solidFill>
                          <a:schemeClr val="tx1"/>
                        </a:solidFill>
                        <a:latin typeface="Times New Roman"/>
                        <a:ea typeface="Times New Roman"/>
                        <a:cs typeface="Times New Roman"/>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Times New Roman" pitchFamily="18" charset="0"/>
                          <a:ea typeface="Times New Roman"/>
                          <a:cs typeface="Times New Roman" pitchFamily="18" charset="0"/>
                        </a:rPr>
                        <a:t>44410,3</a:t>
                      </a:r>
                      <a:endParaRPr lang="ru-RU" sz="900" b="1" dirty="0">
                        <a:solidFill>
                          <a:schemeClr val="tx1"/>
                        </a:solidFill>
                        <a:latin typeface="Times New Roman" pitchFamily="18" charset="0"/>
                        <a:ea typeface="Times New Roman"/>
                        <a:cs typeface="Times New Roman" pitchFamily="18" charset="0"/>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Times New Roman" pitchFamily="18" charset="0"/>
                          <a:ea typeface="Times New Roman"/>
                          <a:cs typeface="Times New Roman" pitchFamily="18" charset="0"/>
                        </a:rPr>
                        <a:t>4315,</a:t>
                      </a:r>
                      <a:r>
                        <a:rPr lang="uz-Cyrl-UZ" sz="800" b="1" dirty="0">
                          <a:solidFill>
                            <a:schemeClr val="tx1"/>
                          </a:solidFill>
                          <a:latin typeface="Times New Roman" pitchFamily="18" charset="0"/>
                          <a:ea typeface="Times New Roman"/>
                          <a:cs typeface="Times New Roman" pitchFamily="18" charset="0"/>
                        </a:rPr>
                        <a:t>7</a:t>
                      </a:r>
                      <a:endParaRPr lang="ru-RU" sz="900" b="1" dirty="0">
                        <a:solidFill>
                          <a:schemeClr val="tx1"/>
                        </a:solidFill>
                        <a:latin typeface="Times New Roman" pitchFamily="18" charset="0"/>
                        <a:ea typeface="Times New Roman"/>
                        <a:cs typeface="Times New Roman" pitchFamily="18" charset="0"/>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Times New Roman" pitchFamily="18" charset="0"/>
                          <a:ea typeface="Times New Roman"/>
                          <a:cs typeface="Times New Roman" pitchFamily="18" charset="0"/>
                        </a:rPr>
                        <a:t>4073,1</a:t>
                      </a:r>
                      <a:endParaRPr lang="ru-RU" sz="900" b="1" dirty="0">
                        <a:solidFill>
                          <a:schemeClr val="tx1"/>
                        </a:solidFill>
                        <a:latin typeface="Times New Roman" pitchFamily="18" charset="0"/>
                        <a:ea typeface="Times New Roman"/>
                        <a:cs typeface="Times New Roman" pitchFamily="18" charset="0"/>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uz-Cyrl-UZ" sz="800" b="1" dirty="0">
                          <a:solidFill>
                            <a:schemeClr val="tx1"/>
                          </a:solidFill>
                          <a:latin typeface="Times New Roman" pitchFamily="18" charset="0"/>
                          <a:ea typeface="Times New Roman"/>
                          <a:cs typeface="Times New Roman" pitchFamily="18" charset="0"/>
                        </a:rPr>
                        <a:t>331</a:t>
                      </a:r>
                      <a:r>
                        <a:rPr lang="ru-RU" sz="800" b="1" dirty="0">
                          <a:solidFill>
                            <a:schemeClr val="tx1"/>
                          </a:solidFill>
                          <a:latin typeface="Times New Roman" pitchFamily="18" charset="0"/>
                          <a:ea typeface="Times New Roman"/>
                          <a:cs typeface="Times New Roman" pitchFamily="18" charset="0"/>
                        </a:rPr>
                        <a:t>5</a:t>
                      </a:r>
                      <a:r>
                        <a:rPr lang="uz-Cyrl-UZ" sz="800" b="1" dirty="0">
                          <a:solidFill>
                            <a:schemeClr val="tx1"/>
                          </a:solidFill>
                          <a:latin typeface="Times New Roman" pitchFamily="18" charset="0"/>
                          <a:ea typeface="Times New Roman"/>
                          <a:cs typeface="Times New Roman" pitchFamily="18" charset="0"/>
                        </a:rPr>
                        <a:t>,</a:t>
                      </a:r>
                      <a:r>
                        <a:rPr lang="ru-RU" sz="800" b="1" dirty="0">
                          <a:solidFill>
                            <a:schemeClr val="tx1"/>
                          </a:solidFill>
                          <a:latin typeface="Times New Roman" pitchFamily="18" charset="0"/>
                          <a:ea typeface="Times New Roman"/>
                          <a:cs typeface="Times New Roman" pitchFamily="18" charset="0"/>
                        </a:rPr>
                        <a:t>9</a:t>
                      </a:r>
                      <a:endParaRPr lang="ru-RU" sz="900" b="1" dirty="0">
                        <a:solidFill>
                          <a:schemeClr val="tx1"/>
                        </a:solidFill>
                        <a:latin typeface="Times New Roman" pitchFamily="18" charset="0"/>
                        <a:ea typeface="Times New Roman"/>
                        <a:cs typeface="Times New Roman" pitchFamily="18" charset="0"/>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Times New Roman" pitchFamily="18" charset="0"/>
                          <a:ea typeface="Times New Roman"/>
                          <a:cs typeface="Times New Roman" pitchFamily="18" charset="0"/>
                        </a:rPr>
                        <a:t>3</a:t>
                      </a:r>
                      <a:r>
                        <a:rPr lang="uz-Cyrl-UZ" sz="800" b="1" dirty="0">
                          <a:solidFill>
                            <a:schemeClr val="tx1"/>
                          </a:solidFill>
                          <a:latin typeface="Times New Roman" pitchFamily="18" charset="0"/>
                          <a:ea typeface="Times New Roman"/>
                          <a:cs typeface="Times New Roman" pitchFamily="18" charset="0"/>
                        </a:rPr>
                        <a:t>4</a:t>
                      </a:r>
                      <a:r>
                        <a:rPr lang="ru-RU" sz="800" b="1" dirty="0">
                          <a:solidFill>
                            <a:schemeClr val="tx1"/>
                          </a:solidFill>
                          <a:latin typeface="Times New Roman" pitchFamily="18" charset="0"/>
                          <a:ea typeface="Times New Roman"/>
                          <a:cs typeface="Times New Roman" pitchFamily="18" charset="0"/>
                        </a:rPr>
                        <a:t>7</a:t>
                      </a:r>
                      <a:r>
                        <a:rPr lang="uz-Cyrl-UZ" sz="800" b="1" dirty="0">
                          <a:solidFill>
                            <a:schemeClr val="tx1"/>
                          </a:solidFill>
                          <a:latin typeface="Times New Roman" pitchFamily="18" charset="0"/>
                          <a:ea typeface="Times New Roman"/>
                          <a:cs typeface="Times New Roman" pitchFamily="18" charset="0"/>
                        </a:rPr>
                        <a:t>,</a:t>
                      </a:r>
                      <a:r>
                        <a:rPr lang="ru-RU" sz="800" b="1" dirty="0">
                          <a:solidFill>
                            <a:schemeClr val="tx1"/>
                          </a:solidFill>
                          <a:latin typeface="Times New Roman" pitchFamily="18" charset="0"/>
                          <a:ea typeface="Times New Roman"/>
                          <a:cs typeface="Times New Roman" pitchFamily="18" charset="0"/>
                        </a:rPr>
                        <a:t>8</a:t>
                      </a:r>
                      <a:endParaRPr lang="ru-RU" sz="900" b="1" dirty="0">
                        <a:solidFill>
                          <a:schemeClr val="tx1"/>
                        </a:solidFill>
                        <a:latin typeface="Times New Roman" pitchFamily="18" charset="0"/>
                        <a:ea typeface="Times New Roman"/>
                        <a:cs typeface="Times New Roman" pitchFamily="18" charset="0"/>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Times New Roman" pitchFamily="18" charset="0"/>
                          <a:ea typeface="Times New Roman"/>
                          <a:cs typeface="Times New Roman" pitchFamily="18" charset="0"/>
                        </a:rPr>
                        <a:t>333,7</a:t>
                      </a:r>
                      <a:endParaRPr lang="ru-RU" sz="900" b="1" dirty="0">
                        <a:solidFill>
                          <a:schemeClr val="tx1"/>
                        </a:solidFill>
                        <a:latin typeface="Times New Roman" pitchFamily="18" charset="0"/>
                        <a:ea typeface="Times New Roman"/>
                        <a:cs typeface="Times New Roman" pitchFamily="18" charset="0"/>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Times New Roman" pitchFamily="18" charset="0"/>
                          <a:ea typeface="Times New Roman"/>
                          <a:cs typeface="Times New Roman" pitchFamily="18" charset="0"/>
                        </a:rPr>
                        <a:t>82,</a:t>
                      </a:r>
                      <a:r>
                        <a:rPr lang="uz-Cyrl-UZ" sz="800" b="1" dirty="0">
                          <a:solidFill>
                            <a:schemeClr val="tx1"/>
                          </a:solidFill>
                          <a:latin typeface="Times New Roman" pitchFamily="18" charset="0"/>
                          <a:ea typeface="Times New Roman"/>
                          <a:cs typeface="Times New Roman" pitchFamily="18" charset="0"/>
                        </a:rPr>
                        <a:t>5</a:t>
                      </a:r>
                      <a:endParaRPr lang="ru-RU" sz="900" b="1" dirty="0">
                        <a:solidFill>
                          <a:schemeClr val="tx1"/>
                        </a:solidFill>
                        <a:latin typeface="Times New Roman" pitchFamily="18" charset="0"/>
                        <a:ea typeface="Times New Roman"/>
                        <a:cs typeface="Times New Roman" pitchFamily="18" charset="0"/>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Times New Roman" pitchFamily="18" charset="0"/>
                          <a:ea typeface="Times New Roman"/>
                          <a:cs typeface="Times New Roman" pitchFamily="18" charset="0"/>
                        </a:rPr>
                        <a:t>47,</a:t>
                      </a:r>
                      <a:r>
                        <a:rPr lang="uz-Cyrl-UZ" sz="800" b="1" dirty="0">
                          <a:solidFill>
                            <a:schemeClr val="tx1"/>
                          </a:solidFill>
                          <a:latin typeface="Times New Roman" pitchFamily="18" charset="0"/>
                          <a:ea typeface="Times New Roman"/>
                          <a:cs typeface="Times New Roman" pitchFamily="18" charset="0"/>
                        </a:rPr>
                        <a:t>7</a:t>
                      </a:r>
                      <a:endParaRPr lang="ru-RU" sz="900" b="1" dirty="0">
                        <a:solidFill>
                          <a:schemeClr val="tx1"/>
                        </a:solidFill>
                        <a:latin typeface="Times New Roman" pitchFamily="18" charset="0"/>
                        <a:ea typeface="Times New Roman"/>
                        <a:cs typeface="Times New Roman" pitchFamily="18" charset="0"/>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Times New Roman" pitchFamily="18" charset="0"/>
                          <a:ea typeface="Times New Roman"/>
                          <a:cs typeface="Times New Roman" pitchFamily="18" charset="0"/>
                        </a:rPr>
                        <a:t>20</a:t>
                      </a:r>
                      <a:r>
                        <a:rPr lang="uz-Cyrl-UZ" sz="800" b="1" dirty="0">
                          <a:solidFill>
                            <a:schemeClr val="tx1"/>
                          </a:solidFill>
                          <a:latin typeface="Times New Roman" pitchFamily="18" charset="0"/>
                          <a:ea typeface="Times New Roman"/>
                          <a:cs typeface="Times New Roman" pitchFamily="18" charset="0"/>
                        </a:rPr>
                        <a:t>776</a:t>
                      </a:r>
                      <a:r>
                        <a:rPr lang="ru-RU" sz="800" b="1" dirty="0">
                          <a:solidFill>
                            <a:schemeClr val="tx1"/>
                          </a:solidFill>
                          <a:latin typeface="Times New Roman" pitchFamily="18" charset="0"/>
                          <a:ea typeface="Times New Roman"/>
                          <a:cs typeface="Times New Roman" pitchFamily="18" charset="0"/>
                        </a:rPr>
                        <a:t>,6</a:t>
                      </a:r>
                      <a:endParaRPr lang="ru-RU" sz="900" b="1" dirty="0">
                        <a:solidFill>
                          <a:schemeClr val="tx1"/>
                        </a:solidFill>
                        <a:latin typeface="Times New Roman" pitchFamily="18" charset="0"/>
                        <a:ea typeface="Times New Roman"/>
                        <a:cs typeface="Times New Roman" pitchFamily="18" charset="0"/>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Times New Roman" pitchFamily="18" charset="0"/>
                          <a:ea typeface="Times New Roman"/>
                          <a:cs typeface="Times New Roman" pitchFamily="18" charset="0"/>
                        </a:rPr>
                        <a:t>43,</a:t>
                      </a:r>
                      <a:r>
                        <a:rPr lang="uz-Cyrl-UZ" sz="800" b="1" dirty="0">
                          <a:solidFill>
                            <a:schemeClr val="tx1"/>
                          </a:solidFill>
                          <a:latin typeface="Times New Roman" pitchFamily="18" charset="0"/>
                          <a:ea typeface="Times New Roman"/>
                          <a:cs typeface="Times New Roman" pitchFamily="18" charset="0"/>
                        </a:rPr>
                        <a:t>0</a:t>
                      </a:r>
                      <a:endParaRPr lang="ru-RU" sz="900" b="1" dirty="0">
                        <a:solidFill>
                          <a:schemeClr val="tx1"/>
                        </a:solidFill>
                        <a:latin typeface="Times New Roman" pitchFamily="18" charset="0"/>
                        <a:ea typeface="Times New Roman"/>
                        <a:cs typeface="Times New Roman" pitchFamily="18" charset="0"/>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Times New Roman" pitchFamily="18" charset="0"/>
                          <a:ea typeface="Times New Roman"/>
                          <a:cs typeface="Times New Roman" pitchFamily="18" charset="0"/>
                        </a:rPr>
                        <a:t>252</a:t>
                      </a:r>
                      <a:r>
                        <a:rPr lang="uz-Cyrl-UZ" sz="800" b="1" dirty="0">
                          <a:solidFill>
                            <a:schemeClr val="tx1"/>
                          </a:solidFill>
                          <a:latin typeface="Times New Roman" pitchFamily="18" charset="0"/>
                          <a:ea typeface="Times New Roman"/>
                          <a:cs typeface="Times New Roman" pitchFamily="18" charset="0"/>
                        </a:rPr>
                        <a:t>80,0</a:t>
                      </a:r>
                      <a:endParaRPr lang="ru-RU" sz="900" b="1" dirty="0">
                        <a:solidFill>
                          <a:schemeClr val="tx1"/>
                        </a:solidFill>
                        <a:latin typeface="Times New Roman" pitchFamily="18" charset="0"/>
                        <a:ea typeface="Times New Roman"/>
                        <a:cs typeface="Times New Roman" pitchFamily="18" charset="0"/>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Times New Roman" pitchFamily="18" charset="0"/>
                          <a:ea typeface="Times New Roman"/>
                          <a:cs typeface="Times New Roman" pitchFamily="18" charset="0"/>
                        </a:rPr>
                        <a:t>3740,3</a:t>
                      </a:r>
                      <a:endParaRPr lang="ru-RU" sz="900" b="1" dirty="0">
                        <a:solidFill>
                          <a:schemeClr val="tx1"/>
                        </a:solidFill>
                        <a:latin typeface="Times New Roman" pitchFamily="18" charset="0"/>
                        <a:ea typeface="Times New Roman"/>
                        <a:cs typeface="Times New Roman" pitchFamily="18" charset="0"/>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Times New Roman" pitchFamily="18" charset="0"/>
                          <a:ea typeface="Times New Roman"/>
                          <a:cs typeface="Times New Roman" pitchFamily="18" charset="0"/>
                        </a:rPr>
                        <a:t>692,</a:t>
                      </a:r>
                      <a:r>
                        <a:rPr lang="uz-Cyrl-UZ" sz="800" b="1" dirty="0">
                          <a:solidFill>
                            <a:schemeClr val="tx1"/>
                          </a:solidFill>
                          <a:latin typeface="Times New Roman" pitchFamily="18" charset="0"/>
                          <a:ea typeface="Times New Roman"/>
                          <a:cs typeface="Times New Roman" pitchFamily="18" charset="0"/>
                        </a:rPr>
                        <a:t>7</a:t>
                      </a:r>
                      <a:endParaRPr lang="ru-RU" sz="900" b="1" dirty="0">
                        <a:solidFill>
                          <a:schemeClr val="tx1"/>
                        </a:solidFill>
                        <a:latin typeface="Times New Roman" pitchFamily="18" charset="0"/>
                        <a:ea typeface="Times New Roman"/>
                        <a:cs typeface="Times New Roman" pitchFamily="18" charset="0"/>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Times New Roman" pitchFamily="18" charset="0"/>
                          <a:ea typeface="Times New Roman"/>
                          <a:cs typeface="Times New Roman" pitchFamily="18" charset="0"/>
                        </a:rPr>
                        <a:t>516,</a:t>
                      </a:r>
                      <a:r>
                        <a:rPr lang="uz-Cyrl-UZ" sz="800" b="1" dirty="0">
                          <a:solidFill>
                            <a:schemeClr val="tx1"/>
                          </a:solidFill>
                          <a:latin typeface="Times New Roman" pitchFamily="18" charset="0"/>
                          <a:ea typeface="Times New Roman"/>
                          <a:cs typeface="Times New Roman" pitchFamily="18" charset="0"/>
                        </a:rPr>
                        <a:t>3</a:t>
                      </a:r>
                      <a:endParaRPr lang="ru-RU" sz="900" b="1" dirty="0">
                        <a:solidFill>
                          <a:schemeClr val="tx1"/>
                        </a:solidFill>
                        <a:latin typeface="Times New Roman" pitchFamily="18" charset="0"/>
                        <a:ea typeface="Times New Roman"/>
                        <a:cs typeface="Times New Roman" pitchFamily="18" charset="0"/>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Times New Roman" pitchFamily="18" charset="0"/>
                          <a:ea typeface="Times New Roman"/>
                          <a:cs typeface="Times New Roman" pitchFamily="18" charset="0"/>
                        </a:rPr>
                        <a:t>319</a:t>
                      </a:r>
                      <a:r>
                        <a:rPr lang="uz-Cyrl-UZ" sz="800" b="1" dirty="0">
                          <a:solidFill>
                            <a:schemeClr val="tx1"/>
                          </a:solidFill>
                          <a:latin typeface="Times New Roman" pitchFamily="18" charset="0"/>
                          <a:ea typeface="Times New Roman"/>
                          <a:cs typeface="Times New Roman" pitchFamily="18" charset="0"/>
                        </a:rPr>
                        <a:t>7</a:t>
                      </a:r>
                      <a:endParaRPr lang="ru-RU" sz="900" b="1" dirty="0">
                        <a:solidFill>
                          <a:schemeClr val="tx1"/>
                        </a:solidFill>
                        <a:latin typeface="Times New Roman" pitchFamily="18" charset="0"/>
                        <a:ea typeface="Times New Roman"/>
                        <a:cs typeface="Times New Roman" pitchFamily="18" charset="0"/>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Times New Roman" pitchFamily="18" charset="0"/>
                          <a:ea typeface="Times New Roman"/>
                          <a:cs typeface="Times New Roman" pitchFamily="18" charset="0"/>
                        </a:rPr>
                        <a:t>52</a:t>
                      </a:r>
                      <a:r>
                        <a:rPr lang="uz-Cyrl-UZ" sz="800" b="1" dirty="0">
                          <a:solidFill>
                            <a:schemeClr val="tx1"/>
                          </a:solidFill>
                          <a:latin typeface="Times New Roman" pitchFamily="18" charset="0"/>
                          <a:ea typeface="Times New Roman"/>
                          <a:cs typeface="Times New Roman" pitchFamily="18" charset="0"/>
                        </a:rPr>
                        <a:t>,4</a:t>
                      </a:r>
                      <a:endParaRPr lang="ru-RU" sz="900" b="1" dirty="0">
                        <a:solidFill>
                          <a:schemeClr val="tx1"/>
                        </a:solidFill>
                        <a:latin typeface="Times New Roman" pitchFamily="18" charset="0"/>
                        <a:ea typeface="Times New Roman"/>
                        <a:cs typeface="Times New Roman" pitchFamily="18" charset="0"/>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Times New Roman" pitchFamily="18" charset="0"/>
                          <a:ea typeface="Times New Roman"/>
                          <a:cs typeface="Times New Roman" pitchFamily="18" charset="0"/>
                        </a:rPr>
                        <a:t>7,</a:t>
                      </a:r>
                      <a:r>
                        <a:rPr lang="uz-Cyrl-UZ" sz="800" b="1" dirty="0">
                          <a:solidFill>
                            <a:schemeClr val="tx1"/>
                          </a:solidFill>
                          <a:latin typeface="Times New Roman" pitchFamily="18" charset="0"/>
                          <a:ea typeface="Times New Roman"/>
                          <a:cs typeface="Times New Roman" pitchFamily="18" charset="0"/>
                        </a:rPr>
                        <a:t>6</a:t>
                      </a:r>
                      <a:endParaRPr lang="ru-RU" sz="900" b="1" dirty="0">
                        <a:solidFill>
                          <a:schemeClr val="tx1"/>
                        </a:solidFill>
                        <a:latin typeface="Times New Roman" pitchFamily="18" charset="0"/>
                        <a:ea typeface="Times New Roman"/>
                        <a:cs typeface="Times New Roman" pitchFamily="18" charset="0"/>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0"/>
                        </a:spcAft>
                      </a:pPr>
                      <a:r>
                        <a:rPr lang="ru-RU" sz="800" b="1" dirty="0">
                          <a:solidFill>
                            <a:schemeClr val="tx1"/>
                          </a:solidFill>
                          <a:latin typeface="Times New Roman" pitchFamily="18" charset="0"/>
                          <a:ea typeface="Times New Roman"/>
                          <a:cs typeface="Times New Roman" pitchFamily="18" charset="0"/>
                        </a:rPr>
                        <a:t>6,7</a:t>
                      </a:r>
                      <a:endParaRPr lang="ru-RU" sz="900" b="1" dirty="0">
                        <a:solidFill>
                          <a:schemeClr val="tx1"/>
                        </a:solidFill>
                        <a:latin typeface="Times New Roman" pitchFamily="18" charset="0"/>
                        <a:ea typeface="Times New Roman"/>
                        <a:cs typeface="Times New Roman" pitchFamily="18" charset="0"/>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Times New Roman" pitchFamily="18" charset="0"/>
                          <a:ea typeface="Times New Roman"/>
                          <a:cs typeface="Times New Roman" pitchFamily="18" charset="0"/>
                        </a:rPr>
                        <a:t>11</a:t>
                      </a:r>
                      <a:r>
                        <a:rPr lang="uz-Cyrl-UZ" sz="800" b="1" dirty="0">
                          <a:solidFill>
                            <a:schemeClr val="tx1"/>
                          </a:solidFill>
                          <a:latin typeface="Times New Roman" pitchFamily="18" charset="0"/>
                          <a:ea typeface="Times New Roman"/>
                          <a:cs typeface="Times New Roman" pitchFamily="18" charset="0"/>
                        </a:rPr>
                        <a:t>5</a:t>
                      </a:r>
                      <a:r>
                        <a:rPr lang="ru-RU" sz="800" b="1" dirty="0">
                          <a:solidFill>
                            <a:schemeClr val="tx1"/>
                          </a:solidFill>
                          <a:latin typeface="Times New Roman" pitchFamily="18" charset="0"/>
                          <a:ea typeface="Times New Roman"/>
                          <a:cs typeface="Times New Roman" pitchFamily="18" charset="0"/>
                        </a:rPr>
                        <a:t>,</a:t>
                      </a:r>
                      <a:r>
                        <a:rPr lang="uz-Cyrl-UZ" sz="800" b="1" dirty="0">
                          <a:solidFill>
                            <a:schemeClr val="tx1"/>
                          </a:solidFill>
                          <a:latin typeface="Times New Roman" pitchFamily="18" charset="0"/>
                          <a:ea typeface="Times New Roman"/>
                          <a:cs typeface="Times New Roman" pitchFamily="18" charset="0"/>
                        </a:rPr>
                        <a:t>0</a:t>
                      </a:r>
                      <a:endParaRPr lang="ru-RU" sz="900" b="1" dirty="0">
                        <a:solidFill>
                          <a:schemeClr val="tx1"/>
                        </a:solidFill>
                        <a:latin typeface="Times New Roman" pitchFamily="18" charset="0"/>
                        <a:ea typeface="Times New Roman"/>
                        <a:cs typeface="Times New Roman" pitchFamily="18" charset="0"/>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ctr">
                        <a:spcAft>
                          <a:spcPts val="5"/>
                        </a:spcAft>
                      </a:pPr>
                      <a:r>
                        <a:rPr lang="ru-RU" sz="800" b="1" dirty="0">
                          <a:solidFill>
                            <a:schemeClr val="tx1"/>
                          </a:solidFill>
                          <a:latin typeface="Times New Roman" pitchFamily="18" charset="0"/>
                          <a:ea typeface="Times New Roman"/>
                          <a:cs typeface="Times New Roman" pitchFamily="18" charset="0"/>
                        </a:rPr>
                        <a:t>15118,0</a:t>
                      </a:r>
                      <a:endParaRPr lang="ru-RU" sz="900" b="1" dirty="0">
                        <a:solidFill>
                          <a:schemeClr val="tx1"/>
                        </a:solidFill>
                        <a:latin typeface="Times New Roman" pitchFamily="18" charset="0"/>
                        <a:ea typeface="Times New Roman"/>
                        <a:cs typeface="Times New Roman" pitchFamily="18" charset="0"/>
                      </a:endParaRPr>
                    </a:p>
                  </a:txBody>
                  <a:tcPr marL="12466" marR="12466"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7033184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Дата 1"/>
          <p:cNvSpPr>
            <a:spLocks noGrp="1"/>
          </p:cNvSpPr>
          <p:nvPr>
            <p:ph type="dt" sz="quarter" idx="10"/>
          </p:nvPr>
        </p:nvSpPr>
        <p:spPr/>
        <p:txBody>
          <a:bodyPr/>
          <a:lstStyle/>
          <a:p>
            <a:pPr>
              <a:defRPr/>
            </a:pPr>
            <a:fld id="{648A2E47-7E44-45D9-933C-94F9F1EC9BE9}" type="datetime1">
              <a:rPr lang="ru-RU"/>
              <a:pPr>
                <a:defRPr/>
              </a:pPr>
              <a:t>30.06.2016</a:t>
            </a:fld>
            <a:endParaRPr lang="ru-RU" altLang="en-US"/>
          </a:p>
        </p:txBody>
      </p:sp>
      <p:sp>
        <p:nvSpPr>
          <p:cNvPr id="6" name="Нижний колонтитул 2"/>
          <p:cNvSpPr>
            <a:spLocks noGrp="1"/>
          </p:cNvSpPr>
          <p:nvPr>
            <p:ph type="ftr" sz="quarter" idx="11"/>
          </p:nvPr>
        </p:nvSpPr>
        <p:spPr/>
        <p:txBody>
          <a:bodyPr/>
          <a:lstStyle/>
          <a:p>
            <a:pPr>
              <a:defRPr/>
            </a:pPr>
            <a:r>
              <a:rPr lang="ru-RU" altLang="en-US"/>
              <a:t>O.Murtazaev - Samarkand Agricultural Institute</a:t>
            </a:r>
          </a:p>
        </p:txBody>
      </p:sp>
      <p:sp>
        <p:nvSpPr>
          <p:cNvPr id="7" name="Номер слайда 3"/>
          <p:cNvSpPr>
            <a:spLocks noGrp="1"/>
          </p:cNvSpPr>
          <p:nvPr>
            <p:ph type="sldNum" sz="quarter" idx="12"/>
          </p:nvPr>
        </p:nvSpPr>
        <p:spPr/>
        <p:txBody>
          <a:bodyPr/>
          <a:lstStyle/>
          <a:p>
            <a:pPr>
              <a:defRPr/>
            </a:pPr>
            <a:fld id="{063CC4D4-6155-4B36-A243-759179FA581D}" type="slidenum">
              <a:rPr lang="ru-RU" altLang="en-US"/>
              <a:pPr>
                <a:defRPr/>
              </a:pPr>
              <a:t>8</a:t>
            </a:fld>
            <a:endParaRPr lang="ru-RU" altLang="en-US"/>
          </a:p>
        </p:txBody>
      </p:sp>
      <p:graphicFrame>
        <p:nvGraphicFramePr>
          <p:cNvPr id="4" name="Содержимое 3"/>
          <p:cNvGraphicFramePr>
            <a:graphicFrameLocks noGrp="1"/>
          </p:cNvGraphicFramePr>
          <p:nvPr>
            <p:ph idx="4294967295"/>
          </p:nvPr>
        </p:nvGraphicFramePr>
        <p:xfrm>
          <a:off x="44450" y="581025"/>
          <a:ext cx="9055100" cy="6223599"/>
        </p:xfrm>
        <a:graphic>
          <a:graphicData uri="http://schemas.openxmlformats.org/drawingml/2006/table">
            <a:tbl>
              <a:tblPr>
                <a:effectLst/>
              </a:tblPr>
              <a:tblGrid>
                <a:gridCol w="292100"/>
                <a:gridCol w="1022350"/>
                <a:gridCol w="438150"/>
                <a:gridCol w="438150"/>
                <a:gridCol w="438150"/>
                <a:gridCol w="365125"/>
                <a:gridCol w="365125"/>
                <a:gridCol w="365125"/>
                <a:gridCol w="365125"/>
                <a:gridCol w="219075"/>
                <a:gridCol w="365125"/>
                <a:gridCol w="438150"/>
                <a:gridCol w="365125"/>
                <a:gridCol w="584200"/>
                <a:gridCol w="511175"/>
                <a:gridCol w="402113"/>
                <a:gridCol w="413714"/>
                <a:gridCol w="425598"/>
                <a:gridCol w="365125"/>
                <a:gridCol w="292100"/>
                <a:gridCol w="190187"/>
                <a:gridCol w="394013"/>
              </a:tblGrid>
              <a:tr h="647473">
                <a:tc rowSpan="3">
                  <a:txBody>
                    <a:bodyPr/>
                    <a:lstStyle/>
                    <a:p>
                      <a:pPr marL="0" marR="0" algn="ctr">
                        <a:spcBef>
                          <a:spcPts val="0"/>
                        </a:spcBef>
                        <a:spcAft>
                          <a:spcPts val="0"/>
                        </a:spcAft>
                      </a:pPr>
                      <a:r>
                        <a:rPr lang="ru-RU" sz="1100" b="1" dirty="0" smtClean="0">
                          <a:solidFill>
                            <a:schemeClr val="tx1"/>
                          </a:solidFill>
                          <a:latin typeface="Times New Roman"/>
                          <a:ea typeface="Times New Roman"/>
                          <a:cs typeface="Times New Roman"/>
                        </a:rPr>
                        <a:t>Т/</a:t>
                      </a:r>
                      <a:r>
                        <a:rPr lang="ru-RU" sz="1100" b="1" dirty="0">
                          <a:solidFill>
                            <a:schemeClr val="tx1"/>
                          </a:solidFill>
                          <a:latin typeface="Times New Roman"/>
                          <a:ea typeface="Times New Roman"/>
                          <a:cs typeface="Times New Roman"/>
                        </a:rPr>
                        <a:t>Р</a:t>
                      </a:r>
                      <a:endParaRPr lang="en-US" sz="11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rowSpan="3">
                  <a:txBody>
                    <a:bodyPr/>
                    <a:lstStyle/>
                    <a:p>
                      <a:pPr marL="0" marR="0" algn="ctr">
                        <a:spcBef>
                          <a:spcPts val="0"/>
                        </a:spcBef>
                        <a:spcAft>
                          <a:spcPts val="0"/>
                        </a:spcAft>
                      </a:pPr>
                      <a:r>
                        <a:rPr lang="uz-Cyrl-UZ" sz="1600" b="1" dirty="0" smtClean="0">
                          <a:solidFill>
                            <a:schemeClr val="tx1"/>
                          </a:solidFill>
                          <a:latin typeface="Times New Roman"/>
                          <a:ea typeface="Times New Roman"/>
                          <a:cs typeface="Times New Roman"/>
                        </a:rPr>
                        <a:t>Ҳудудлар</a:t>
                      </a:r>
                      <a:r>
                        <a:rPr lang="uz-Cyrl-UZ" sz="1600" b="1" baseline="0" dirty="0" smtClean="0">
                          <a:solidFill>
                            <a:schemeClr val="tx1"/>
                          </a:solidFill>
                          <a:latin typeface="Times New Roman"/>
                          <a:ea typeface="Times New Roman"/>
                          <a:cs typeface="Times New Roman"/>
                        </a:rPr>
                        <a:t> </a:t>
                      </a:r>
                    </a:p>
                    <a:p>
                      <a:pPr marL="0" marR="0" algn="ctr">
                        <a:spcBef>
                          <a:spcPts val="0"/>
                        </a:spcBef>
                        <a:spcAft>
                          <a:spcPts val="0"/>
                        </a:spcAft>
                      </a:pPr>
                      <a:r>
                        <a:rPr lang="uz-Cyrl-UZ" sz="1600" b="1" baseline="0" dirty="0" smtClean="0">
                          <a:solidFill>
                            <a:schemeClr val="tx1"/>
                          </a:solidFill>
                          <a:latin typeface="Times New Roman"/>
                          <a:ea typeface="Times New Roman"/>
                          <a:cs typeface="Times New Roman"/>
                        </a:rPr>
                        <a:t>номи</a:t>
                      </a:r>
                      <a:endParaRPr lang="en-US" sz="16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gridSpan="2">
                  <a:txBody>
                    <a:bodyPr/>
                    <a:lstStyle/>
                    <a:p>
                      <a:pPr marL="0" marR="0" algn="ctr">
                        <a:spcBef>
                          <a:spcPts val="0"/>
                        </a:spcBef>
                        <a:spcAft>
                          <a:spcPts val="0"/>
                        </a:spcAft>
                      </a:pPr>
                      <a:r>
                        <a:rPr lang="ru-RU" sz="1200" b="1" dirty="0" err="1" smtClean="0">
                          <a:solidFill>
                            <a:schemeClr val="tx1"/>
                          </a:solidFill>
                          <a:latin typeface="Times New Roman"/>
                          <a:ea typeface="Times New Roman"/>
                          <a:cs typeface="Times New Roman"/>
                        </a:rPr>
                        <a:t>Умумий</a:t>
                      </a:r>
                      <a:r>
                        <a:rPr lang="en-US" sz="1200" b="1" dirty="0" smtClean="0">
                          <a:solidFill>
                            <a:schemeClr val="tx1"/>
                          </a:solidFill>
                          <a:latin typeface="Times New Roman"/>
                          <a:ea typeface="Times New Roman"/>
                          <a:cs typeface="Times New Roman"/>
                        </a:rPr>
                        <a:t>  </a:t>
                      </a:r>
                      <a:r>
                        <a:rPr lang="uz-Cyrl-UZ" sz="1200" b="1" dirty="0" smtClean="0">
                          <a:solidFill>
                            <a:schemeClr val="tx1"/>
                          </a:solidFill>
                          <a:latin typeface="Times New Roman"/>
                          <a:ea typeface="Times New Roman"/>
                          <a:cs typeface="Times New Roman"/>
                        </a:rPr>
                        <a:t>   </a:t>
                      </a:r>
                      <a:r>
                        <a:rPr lang="en-US" sz="1200" b="1" dirty="0" smtClean="0">
                          <a:solidFill>
                            <a:schemeClr val="tx1"/>
                          </a:solidFill>
                          <a:latin typeface="Times New Roman"/>
                          <a:ea typeface="Times New Roman"/>
                          <a:cs typeface="Times New Roman"/>
                        </a:rPr>
                        <a:t> </a:t>
                      </a:r>
                      <a:r>
                        <a:rPr lang="ru-RU" sz="1200" b="1" dirty="0" smtClean="0">
                          <a:solidFill>
                            <a:schemeClr val="tx1"/>
                          </a:solidFill>
                          <a:latin typeface="Times New Roman"/>
                          <a:ea typeface="Times New Roman"/>
                          <a:cs typeface="Times New Roman"/>
                        </a:rPr>
                        <a:t> </a:t>
                      </a:r>
                      <a:r>
                        <a:rPr lang="ru-RU" sz="1200" b="1" dirty="0" err="1">
                          <a:solidFill>
                            <a:schemeClr val="tx1"/>
                          </a:solidFill>
                          <a:latin typeface="Times New Roman"/>
                          <a:ea typeface="Times New Roman"/>
                          <a:cs typeface="Times New Roman"/>
                        </a:rPr>
                        <a:t>майдон</a:t>
                      </a:r>
                      <a:endParaRPr lang="en-US" sz="12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hMerge="1">
                  <a:txBody>
                    <a:bodyPr/>
                    <a:lstStyle/>
                    <a:p>
                      <a:endParaRPr lang="en-US"/>
                    </a:p>
                  </a:txBody>
                  <a:tcPr/>
                </a:tc>
                <a:tc gridSpan="3">
                  <a:txBody>
                    <a:bodyPr/>
                    <a:lstStyle/>
                    <a:p>
                      <a:pPr marL="0" marR="0" algn="ctr">
                        <a:spcBef>
                          <a:spcPts val="0"/>
                        </a:spcBef>
                        <a:spcAft>
                          <a:spcPts val="0"/>
                        </a:spcAft>
                      </a:pPr>
                      <a:r>
                        <a:rPr lang="ru-RU" sz="1200" b="1" dirty="0" err="1">
                          <a:solidFill>
                            <a:schemeClr val="tx1"/>
                          </a:solidFill>
                          <a:latin typeface="Times New Roman"/>
                          <a:ea typeface="Times New Roman"/>
                          <a:cs typeface="Times New Roman"/>
                        </a:rPr>
                        <a:t>Экин</a:t>
                      </a:r>
                      <a:r>
                        <a:rPr lang="ru-RU" sz="1200" b="1" dirty="0">
                          <a:solidFill>
                            <a:schemeClr val="tx1"/>
                          </a:solidFill>
                          <a:latin typeface="Times New Roman"/>
                          <a:ea typeface="Times New Roman"/>
                          <a:cs typeface="Times New Roman"/>
                        </a:rPr>
                        <a:t> </a:t>
                      </a:r>
                      <a:r>
                        <a:rPr lang="ru-RU" sz="1200" b="1" dirty="0" err="1">
                          <a:solidFill>
                            <a:schemeClr val="tx1"/>
                          </a:solidFill>
                          <a:latin typeface="Times New Roman"/>
                          <a:ea typeface="Times New Roman"/>
                          <a:cs typeface="Times New Roman"/>
                        </a:rPr>
                        <a:t>ерлар</a:t>
                      </a:r>
                      <a:endParaRPr lang="en-US" sz="12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hMerge="1">
                  <a:txBody>
                    <a:bodyPr/>
                    <a:lstStyle/>
                    <a:p>
                      <a:endParaRPr lang="en-US"/>
                    </a:p>
                  </a:txBody>
                  <a:tcPr/>
                </a:tc>
                <a:tc hMerge="1">
                  <a:txBody>
                    <a:bodyPr/>
                    <a:lstStyle/>
                    <a:p>
                      <a:endParaRPr lang="en-US"/>
                    </a:p>
                  </a:txBody>
                  <a:tcPr/>
                </a:tc>
                <a:tc gridSpan="2">
                  <a:txBody>
                    <a:bodyPr/>
                    <a:lstStyle/>
                    <a:p>
                      <a:pPr marL="0" marR="0" algn="ctr">
                        <a:spcBef>
                          <a:spcPts val="0"/>
                        </a:spcBef>
                        <a:spcAft>
                          <a:spcPts val="0"/>
                        </a:spcAft>
                      </a:pPr>
                      <a:r>
                        <a:rPr lang="ru-RU" sz="1050" b="1" dirty="0" err="1">
                          <a:solidFill>
                            <a:schemeClr val="tx1"/>
                          </a:solidFill>
                          <a:latin typeface="Times New Roman"/>
                          <a:ea typeface="Times New Roman"/>
                          <a:cs typeface="Times New Roman"/>
                        </a:rPr>
                        <a:t>Кўп</a:t>
                      </a:r>
                      <a:r>
                        <a:rPr lang="ru-RU" sz="1050" b="1" dirty="0">
                          <a:solidFill>
                            <a:schemeClr val="tx1"/>
                          </a:solidFill>
                          <a:latin typeface="Times New Roman"/>
                          <a:ea typeface="Times New Roman"/>
                          <a:cs typeface="Times New Roman"/>
                        </a:rPr>
                        <a:t> </a:t>
                      </a:r>
                      <a:r>
                        <a:rPr lang="ru-RU" sz="1050" b="1" dirty="0" err="1" smtClean="0">
                          <a:solidFill>
                            <a:schemeClr val="tx1"/>
                          </a:solidFill>
                          <a:latin typeface="Times New Roman"/>
                          <a:ea typeface="Times New Roman"/>
                          <a:cs typeface="Times New Roman"/>
                        </a:rPr>
                        <a:t>йил</a:t>
                      </a:r>
                      <a:r>
                        <a:rPr lang="ru-RU" sz="1050" b="1" dirty="0" smtClean="0">
                          <a:solidFill>
                            <a:schemeClr val="tx1"/>
                          </a:solidFill>
                          <a:latin typeface="Times New Roman"/>
                          <a:ea typeface="Times New Roman"/>
                          <a:cs typeface="Times New Roman"/>
                        </a:rPr>
                        <a:t>    лик </a:t>
                      </a:r>
                      <a:r>
                        <a:rPr lang="ru-RU" sz="1050" b="1" dirty="0" err="1" smtClean="0">
                          <a:solidFill>
                            <a:schemeClr val="tx1"/>
                          </a:solidFill>
                          <a:latin typeface="Times New Roman"/>
                          <a:ea typeface="Times New Roman"/>
                          <a:cs typeface="Times New Roman"/>
                        </a:rPr>
                        <a:t>дарахт</a:t>
                      </a:r>
                      <a:r>
                        <a:rPr lang="ru-RU" sz="1050" b="1" dirty="0" smtClean="0">
                          <a:solidFill>
                            <a:schemeClr val="tx1"/>
                          </a:solidFill>
                          <a:latin typeface="Times New Roman"/>
                          <a:ea typeface="Times New Roman"/>
                          <a:cs typeface="Times New Roman"/>
                        </a:rPr>
                        <a:t> </a:t>
                      </a:r>
                      <a:r>
                        <a:rPr lang="ru-RU" sz="1050" b="1" dirty="0" err="1" smtClean="0">
                          <a:solidFill>
                            <a:schemeClr val="tx1"/>
                          </a:solidFill>
                          <a:latin typeface="Times New Roman"/>
                          <a:ea typeface="Times New Roman"/>
                          <a:cs typeface="Times New Roman"/>
                        </a:rPr>
                        <a:t>зор</a:t>
                      </a:r>
                      <a:r>
                        <a:rPr lang="uz-Cyrl-UZ" sz="1050" b="1" dirty="0" smtClean="0">
                          <a:solidFill>
                            <a:schemeClr val="tx1"/>
                          </a:solidFill>
                          <a:latin typeface="Times New Roman"/>
                          <a:ea typeface="Times New Roman"/>
                          <a:cs typeface="Times New Roman"/>
                        </a:rPr>
                        <a:t>л</a:t>
                      </a:r>
                      <a:r>
                        <a:rPr lang="ru-RU" sz="1050" b="1" dirty="0">
                          <a:solidFill>
                            <a:schemeClr val="tx1"/>
                          </a:solidFill>
                          <a:latin typeface="Times New Roman"/>
                          <a:ea typeface="Times New Roman"/>
                          <a:cs typeface="Times New Roman"/>
                        </a:rPr>
                        <a:t>ар</a:t>
                      </a:r>
                      <a:endParaRPr lang="en-US" sz="11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hMerge="1">
                  <a:txBody>
                    <a:bodyPr/>
                    <a:lstStyle/>
                    <a:p>
                      <a:endParaRPr lang="en-US"/>
                    </a:p>
                  </a:txBody>
                  <a:tcPr/>
                </a:tc>
                <a:tc gridSpan="2">
                  <a:txBody>
                    <a:bodyPr/>
                    <a:lstStyle/>
                    <a:p>
                      <a:pPr marL="0" marR="0" algn="ctr">
                        <a:spcBef>
                          <a:spcPts val="0"/>
                        </a:spcBef>
                        <a:spcAft>
                          <a:spcPts val="0"/>
                        </a:spcAft>
                      </a:pPr>
                      <a:r>
                        <a:rPr lang="ru-RU" sz="1200" b="1" dirty="0" err="1">
                          <a:solidFill>
                            <a:schemeClr val="tx1"/>
                          </a:solidFill>
                          <a:latin typeface="Times New Roman"/>
                          <a:ea typeface="Times New Roman"/>
                          <a:cs typeface="Times New Roman"/>
                        </a:rPr>
                        <a:t>Бўз</a:t>
                      </a:r>
                      <a:r>
                        <a:rPr lang="ru-RU" sz="1200" b="1" dirty="0">
                          <a:solidFill>
                            <a:schemeClr val="tx1"/>
                          </a:solidFill>
                          <a:latin typeface="Times New Roman"/>
                          <a:ea typeface="Times New Roman"/>
                          <a:cs typeface="Times New Roman"/>
                        </a:rPr>
                        <a:t> </a:t>
                      </a:r>
                      <a:r>
                        <a:rPr lang="ru-RU" sz="1200" b="1" dirty="0" smtClean="0">
                          <a:solidFill>
                            <a:schemeClr val="tx1"/>
                          </a:solidFill>
                          <a:latin typeface="Times New Roman"/>
                          <a:ea typeface="Times New Roman"/>
                          <a:cs typeface="Times New Roman"/>
                        </a:rPr>
                        <a:t>       </a:t>
                      </a:r>
                      <a:r>
                        <a:rPr lang="ru-RU" sz="1200" b="1" dirty="0" err="1" smtClean="0">
                          <a:solidFill>
                            <a:schemeClr val="tx1"/>
                          </a:solidFill>
                          <a:latin typeface="Times New Roman"/>
                          <a:ea typeface="Times New Roman"/>
                          <a:cs typeface="Times New Roman"/>
                        </a:rPr>
                        <a:t>ерлар</a:t>
                      </a:r>
                      <a:endParaRPr lang="en-US" sz="12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hMerge="1">
                  <a:txBody>
                    <a:bodyPr/>
                    <a:lstStyle/>
                    <a:p>
                      <a:endParaRPr lang="en-US"/>
                    </a:p>
                  </a:txBody>
                  <a:tcPr/>
                </a:tc>
                <a:tc gridSpan="2">
                  <a:txBody>
                    <a:bodyPr/>
                    <a:lstStyle/>
                    <a:p>
                      <a:pPr marL="0" marR="0" algn="ctr">
                        <a:spcBef>
                          <a:spcPts val="0"/>
                        </a:spcBef>
                        <a:spcAft>
                          <a:spcPts val="0"/>
                        </a:spcAft>
                      </a:pPr>
                      <a:r>
                        <a:rPr lang="ru-RU" sz="1100" b="1" dirty="0" err="1">
                          <a:solidFill>
                            <a:schemeClr val="tx1"/>
                          </a:solidFill>
                          <a:latin typeface="Times New Roman"/>
                          <a:ea typeface="Times New Roman"/>
                          <a:cs typeface="Times New Roman"/>
                        </a:rPr>
                        <a:t>Пичанзор</a:t>
                      </a:r>
                      <a:r>
                        <a:rPr lang="ru-RU" sz="1100" b="1" dirty="0">
                          <a:solidFill>
                            <a:schemeClr val="tx1"/>
                          </a:solidFill>
                          <a:latin typeface="Times New Roman"/>
                          <a:ea typeface="Times New Roman"/>
                          <a:cs typeface="Times New Roman"/>
                        </a:rPr>
                        <a:t> </a:t>
                      </a:r>
                      <a:r>
                        <a:rPr lang="ru-RU" sz="1100" b="1" dirty="0" smtClean="0">
                          <a:solidFill>
                            <a:schemeClr val="tx1"/>
                          </a:solidFill>
                          <a:latin typeface="Times New Roman"/>
                          <a:ea typeface="Times New Roman"/>
                          <a:cs typeface="Times New Roman"/>
                        </a:rPr>
                        <a:t>  </a:t>
                      </a:r>
                      <a:r>
                        <a:rPr lang="ru-RU" sz="1050" b="1" dirty="0" err="1" smtClean="0">
                          <a:solidFill>
                            <a:schemeClr val="tx1"/>
                          </a:solidFill>
                          <a:latin typeface="Times New Roman"/>
                          <a:ea typeface="Times New Roman"/>
                          <a:cs typeface="Times New Roman"/>
                        </a:rPr>
                        <a:t>ва</a:t>
                      </a:r>
                      <a:r>
                        <a:rPr lang="ru-RU" sz="1050" b="1" dirty="0" smtClean="0">
                          <a:solidFill>
                            <a:schemeClr val="tx1"/>
                          </a:solidFill>
                          <a:latin typeface="Times New Roman"/>
                          <a:ea typeface="Times New Roman"/>
                          <a:cs typeface="Times New Roman"/>
                        </a:rPr>
                        <a:t> </a:t>
                      </a:r>
                      <a:r>
                        <a:rPr lang="ru-RU" sz="1050" b="1" dirty="0" err="1" smtClean="0">
                          <a:solidFill>
                            <a:schemeClr val="tx1"/>
                          </a:solidFill>
                          <a:latin typeface="Times New Roman"/>
                          <a:ea typeface="Times New Roman"/>
                          <a:cs typeface="Times New Roman"/>
                        </a:rPr>
                        <a:t>яйловлар</a:t>
                      </a:r>
                      <a:endParaRPr lang="en-US" sz="11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hMerge="1">
                  <a:txBody>
                    <a:bodyPr/>
                    <a:lstStyle/>
                    <a:p>
                      <a:endParaRPr lang="en-US"/>
                    </a:p>
                  </a:txBody>
                  <a:tcPr/>
                </a:tc>
                <a:tc gridSpan="2">
                  <a:txBody>
                    <a:bodyPr/>
                    <a:lstStyle/>
                    <a:p>
                      <a:pPr marL="0" marR="0" algn="ctr">
                        <a:spcBef>
                          <a:spcPts val="0"/>
                        </a:spcBef>
                        <a:spcAft>
                          <a:spcPts val="0"/>
                        </a:spcAft>
                      </a:pPr>
                      <a:r>
                        <a:rPr lang="uz-Cyrl-UZ" sz="1100" b="1" dirty="0">
                          <a:solidFill>
                            <a:schemeClr val="tx1"/>
                          </a:solidFill>
                          <a:latin typeface="Times New Roman"/>
                          <a:ea typeface="Times New Roman"/>
                          <a:cs typeface="Times New Roman"/>
                        </a:rPr>
                        <a:t>Қ</a:t>
                      </a:r>
                      <a:r>
                        <a:rPr lang="ru-RU" sz="1100" b="1" dirty="0" err="1">
                          <a:solidFill>
                            <a:schemeClr val="tx1"/>
                          </a:solidFill>
                          <a:latin typeface="Times New Roman"/>
                          <a:ea typeface="Times New Roman"/>
                          <a:cs typeface="Times New Roman"/>
                        </a:rPr>
                        <a:t>ишло</a:t>
                      </a:r>
                      <a:r>
                        <a:rPr lang="uz-Cyrl-UZ" sz="1100" b="1" dirty="0" smtClean="0">
                          <a:solidFill>
                            <a:schemeClr val="tx1"/>
                          </a:solidFill>
                          <a:latin typeface="Times New Roman"/>
                          <a:ea typeface="Times New Roman"/>
                          <a:cs typeface="Times New Roman"/>
                        </a:rPr>
                        <a:t>қ    </a:t>
                      </a:r>
                      <a:r>
                        <a:rPr lang="ru-RU" sz="1100" b="1" dirty="0" smtClean="0">
                          <a:solidFill>
                            <a:schemeClr val="tx1"/>
                          </a:solidFill>
                          <a:latin typeface="Times New Roman"/>
                          <a:ea typeface="Times New Roman"/>
                          <a:cs typeface="Times New Roman"/>
                        </a:rPr>
                        <a:t>          </a:t>
                      </a:r>
                      <a:r>
                        <a:rPr lang="ru-RU" sz="1100" b="1" dirty="0" err="1" smtClean="0">
                          <a:solidFill>
                            <a:schemeClr val="tx1"/>
                          </a:solidFill>
                          <a:latin typeface="Times New Roman"/>
                          <a:ea typeface="Times New Roman"/>
                          <a:cs typeface="Times New Roman"/>
                        </a:rPr>
                        <a:t>хўжалик</a:t>
                      </a:r>
                      <a:r>
                        <a:rPr lang="ru-RU" sz="1100" b="1" dirty="0" smtClean="0">
                          <a:solidFill>
                            <a:schemeClr val="tx1"/>
                          </a:solidFill>
                          <a:latin typeface="Times New Roman"/>
                          <a:ea typeface="Times New Roman"/>
                          <a:cs typeface="Times New Roman"/>
                        </a:rPr>
                        <a:t>             ер </a:t>
                      </a:r>
                      <a:r>
                        <a:rPr lang="ru-RU" sz="1100" b="1" dirty="0" err="1">
                          <a:solidFill>
                            <a:schemeClr val="tx1"/>
                          </a:solidFill>
                          <a:latin typeface="Times New Roman"/>
                          <a:ea typeface="Times New Roman"/>
                          <a:cs typeface="Times New Roman"/>
                        </a:rPr>
                        <a:t>турлари</a:t>
                      </a:r>
                      <a:endParaRPr lang="en-US" sz="11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hMerge="1">
                  <a:txBody>
                    <a:bodyPr/>
                    <a:lstStyle/>
                    <a:p>
                      <a:endParaRPr lang="en-US"/>
                    </a:p>
                  </a:txBody>
                  <a:tcPr/>
                </a:tc>
                <a:tc gridSpan="2">
                  <a:txBody>
                    <a:bodyPr/>
                    <a:lstStyle/>
                    <a:p>
                      <a:pPr marL="0" marR="0" algn="ctr">
                        <a:spcBef>
                          <a:spcPts val="0"/>
                        </a:spcBef>
                        <a:spcAft>
                          <a:spcPts val="0"/>
                        </a:spcAft>
                      </a:pPr>
                      <a:r>
                        <a:rPr lang="ru-RU" sz="1100" b="1" dirty="0" err="1">
                          <a:solidFill>
                            <a:schemeClr val="tx1"/>
                          </a:solidFill>
                          <a:latin typeface="Times New Roman"/>
                          <a:ea typeface="Times New Roman"/>
                          <a:cs typeface="Times New Roman"/>
                        </a:rPr>
                        <a:t>Томор</a:t>
                      </a:r>
                      <a:r>
                        <a:rPr lang="uz-Cyrl-UZ" sz="1100" b="1" dirty="0">
                          <a:solidFill>
                            <a:schemeClr val="tx1"/>
                          </a:solidFill>
                          <a:latin typeface="Times New Roman"/>
                          <a:ea typeface="Times New Roman"/>
                          <a:cs typeface="Times New Roman"/>
                        </a:rPr>
                        <a:t>қ</a:t>
                      </a:r>
                      <a:r>
                        <a:rPr lang="ru-RU" sz="1100" b="1" dirty="0">
                          <a:solidFill>
                            <a:schemeClr val="tx1"/>
                          </a:solidFill>
                          <a:latin typeface="Times New Roman"/>
                          <a:ea typeface="Times New Roman"/>
                          <a:cs typeface="Times New Roman"/>
                        </a:rPr>
                        <a:t>а </a:t>
                      </a:r>
                      <a:r>
                        <a:rPr lang="en-US" sz="1100" b="1" dirty="0" smtClean="0">
                          <a:solidFill>
                            <a:schemeClr val="tx1"/>
                          </a:solidFill>
                          <a:latin typeface="Times New Roman"/>
                          <a:ea typeface="Times New Roman"/>
                          <a:cs typeface="Times New Roman"/>
                        </a:rPr>
                        <a:t>  </a:t>
                      </a:r>
                      <a:r>
                        <a:rPr lang="uz-Cyrl-UZ" sz="1100" b="1" dirty="0" smtClean="0">
                          <a:solidFill>
                            <a:schemeClr val="tx1"/>
                          </a:solidFill>
                          <a:latin typeface="Times New Roman"/>
                          <a:ea typeface="Times New Roman"/>
                          <a:cs typeface="Times New Roman"/>
                        </a:rPr>
                        <a:t>  </a:t>
                      </a:r>
                      <a:r>
                        <a:rPr lang="en-US" sz="1100" b="1" dirty="0" smtClean="0">
                          <a:solidFill>
                            <a:schemeClr val="tx1"/>
                          </a:solidFill>
                          <a:latin typeface="Times New Roman"/>
                          <a:ea typeface="Times New Roman"/>
                          <a:cs typeface="Times New Roman"/>
                        </a:rPr>
                        <a:t> </a:t>
                      </a:r>
                      <a:r>
                        <a:rPr lang="ru-RU" sz="1100" b="1" dirty="0" err="1" smtClean="0">
                          <a:solidFill>
                            <a:schemeClr val="tx1"/>
                          </a:solidFill>
                          <a:latin typeface="Times New Roman"/>
                          <a:ea typeface="Times New Roman"/>
                          <a:cs typeface="Times New Roman"/>
                        </a:rPr>
                        <a:t>ерлар</a:t>
                      </a:r>
                      <a:endParaRPr lang="en-US" sz="11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hMerge="1">
                  <a:txBody>
                    <a:bodyPr/>
                    <a:lstStyle/>
                    <a:p>
                      <a:endParaRPr lang="en-US"/>
                    </a:p>
                  </a:txBody>
                  <a:tcPr/>
                </a:tc>
                <a:tc rowSpan="3">
                  <a:txBody>
                    <a:bodyPr/>
                    <a:lstStyle/>
                    <a:p>
                      <a:pPr marL="0" marR="0" algn="ctr">
                        <a:spcBef>
                          <a:spcPts val="0"/>
                        </a:spcBef>
                        <a:spcAft>
                          <a:spcPts val="0"/>
                        </a:spcAft>
                      </a:pPr>
                      <a:r>
                        <a:rPr lang="ru-RU" sz="1100" b="1" dirty="0" err="1">
                          <a:solidFill>
                            <a:schemeClr val="tx1"/>
                          </a:solidFill>
                          <a:latin typeface="Times New Roman"/>
                          <a:ea typeface="Times New Roman"/>
                          <a:cs typeface="Times New Roman"/>
                        </a:rPr>
                        <a:t>Мелиоратив</a:t>
                      </a:r>
                      <a:r>
                        <a:rPr lang="ru-RU" sz="1100" b="1" dirty="0">
                          <a:solidFill>
                            <a:schemeClr val="tx1"/>
                          </a:solidFill>
                          <a:latin typeface="Times New Roman"/>
                          <a:ea typeface="Times New Roman"/>
                          <a:cs typeface="Times New Roman"/>
                        </a:rPr>
                        <a:t> </a:t>
                      </a:r>
                      <a:r>
                        <a:rPr lang="ru-RU" sz="1100" b="1" dirty="0" err="1">
                          <a:solidFill>
                            <a:schemeClr val="tx1"/>
                          </a:solidFill>
                          <a:latin typeface="Times New Roman"/>
                          <a:ea typeface="Times New Roman"/>
                          <a:cs typeface="Times New Roman"/>
                        </a:rPr>
                        <a:t>қурилиш </a:t>
                      </a:r>
                      <a:r>
                        <a:rPr lang="ru-RU" sz="1100" b="1" dirty="0" err="1" smtClean="0">
                          <a:solidFill>
                            <a:schemeClr val="tx1"/>
                          </a:solidFill>
                          <a:latin typeface="Times New Roman"/>
                          <a:ea typeface="Times New Roman"/>
                          <a:cs typeface="Times New Roman"/>
                        </a:rPr>
                        <a:t>ҳолати даги</a:t>
                      </a:r>
                      <a:r>
                        <a:rPr lang="ru-RU" sz="1100" b="1" dirty="0" smtClean="0">
                          <a:solidFill>
                            <a:schemeClr val="tx1"/>
                          </a:solidFill>
                          <a:latin typeface="Times New Roman"/>
                          <a:ea typeface="Times New Roman"/>
                          <a:cs typeface="Times New Roman"/>
                        </a:rPr>
                        <a:t> </a:t>
                      </a:r>
                      <a:r>
                        <a:rPr lang="ru-RU" sz="1100" b="1" dirty="0" err="1">
                          <a:solidFill>
                            <a:schemeClr val="tx1"/>
                          </a:solidFill>
                          <a:latin typeface="Times New Roman"/>
                          <a:ea typeface="Times New Roman"/>
                          <a:cs typeface="Times New Roman"/>
                        </a:rPr>
                        <a:t>ерлар</a:t>
                      </a:r>
                      <a:endParaRPr lang="en-US" sz="1100" b="1" dirty="0">
                        <a:solidFill>
                          <a:schemeClr val="tx1"/>
                        </a:solidFill>
                        <a:latin typeface="Times New Roman"/>
                        <a:ea typeface="Times New Roman"/>
                        <a:cs typeface="Times New Roman"/>
                      </a:endParaRPr>
                    </a:p>
                  </a:txBody>
                  <a:tcPr marL="18251" marR="18251"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gridSpan="2">
                  <a:txBody>
                    <a:bodyPr/>
                    <a:lstStyle/>
                    <a:p>
                      <a:pPr marL="0" marR="0" algn="ctr">
                        <a:spcBef>
                          <a:spcPts val="0"/>
                        </a:spcBef>
                        <a:spcAft>
                          <a:spcPts val="0"/>
                        </a:spcAft>
                      </a:pPr>
                      <a:r>
                        <a:rPr lang="uz-Cyrl-UZ" sz="1100" b="1" dirty="0">
                          <a:solidFill>
                            <a:schemeClr val="tx1"/>
                          </a:solidFill>
                          <a:latin typeface="Times New Roman"/>
                          <a:ea typeface="Times New Roman"/>
                          <a:cs typeface="Times New Roman"/>
                        </a:rPr>
                        <a:t>Ў</a:t>
                      </a:r>
                      <a:r>
                        <a:rPr lang="ru-RU" sz="1100" b="1" dirty="0" err="1" smtClean="0">
                          <a:solidFill>
                            <a:schemeClr val="tx1"/>
                          </a:solidFill>
                          <a:latin typeface="Times New Roman"/>
                          <a:ea typeface="Times New Roman"/>
                          <a:cs typeface="Times New Roman"/>
                        </a:rPr>
                        <a:t>рмон</a:t>
                      </a:r>
                      <a:r>
                        <a:rPr lang="ru-RU" sz="1100" b="1" dirty="0" smtClean="0">
                          <a:solidFill>
                            <a:schemeClr val="tx1"/>
                          </a:solidFill>
                          <a:latin typeface="Times New Roman"/>
                          <a:ea typeface="Times New Roman"/>
                          <a:cs typeface="Times New Roman"/>
                        </a:rPr>
                        <a:t>    </a:t>
                      </a:r>
                      <a:r>
                        <a:rPr lang="ru-RU" sz="1100" b="1" dirty="0" err="1" smtClean="0">
                          <a:solidFill>
                            <a:schemeClr val="tx1"/>
                          </a:solidFill>
                          <a:latin typeface="Times New Roman"/>
                          <a:ea typeface="Times New Roman"/>
                          <a:cs typeface="Times New Roman"/>
                        </a:rPr>
                        <a:t>зорлар</a:t>
                      </a:r>
                      <a:endParaRPr lang="en-US" sz="11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hMerge="1">
                  <a:txBody>
                    <a:bodyPr/>
                    <a:lstStyle/>
                    <a:p>
                      <a:endParaRPr lang="en-US"/>
                    </a:p>
                  </a:txBody>
                  <a:tcPr/>
                </a:tc>
                <a:tc rowSpan="3">
                  <a:txBody>
                    <a:bodyPr/>
                    <a:lstStyle/>
                    <a:p>
                      <a:pPr marL="0" marR="0" algn="ctr">
                        <a:spcBef>
                          <a:spcPts val="0"/>
                        </a:spcBef>
                        <a:spcAft>
                          <a:spcPts val="0"/>
                        </a:spcAft>
                      </a:pPr>
                      <a:r>
                        <a:rPr lang="ru-RU" sz="1100" b="1" dirty="0" err="1">
                          <a:solidFill>
                            <a:schemeClr val="tx1"/>
                          </a:solidFill>
                          <a:latin typeface="Times New Roman"/>
                          <a:ea typeface="Times New Roman"/>
                          <a:cs typeface="Times New Roman"/>
                        </a:rPr>
                        <a:t>Бутазорлар</a:t>
                      </a:r>
                      <a:endParaRPr lang="en-US" sz="1100" b="1" dirty="0">
                        <a:solidFill>
                          <a:schemeClr val="tx1"/>
                        </a:solidFill>
                        <a:latin typeface="Times New Roman"/>
                        <a:ea typeface="Times New Roman"/>
                        <a:cs typeface="Times New Roman"/>
                      </a:endParaRPr>
                    </a:p>
                  </a:txBody>
                  <a:tcPr marL="18251" marR="18251"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rowSpan="3">
                  <a:txBody>
                    <a:bodyPr/>
                    <a:lstStyle/>
                    <a:p>
                      <a:pPr marL="0" marR="0" algn="ctr">
                        <a:spcBef>
                          <a:spcPts val="0"/>
                        </a:spcBef>
                        <a:spcAft>
                          <a:spcPts val="0"/>
                        </a:spcAft>
                      </a:pPr>
                      <a:r>
                        <a:rPr lang="uz-Cyrl-UZ" sz="1050" b="1" dirty="0">
                          <a:solidFill>
                            <a:schemeClr val="tx1"/>
                          </a:solidFill>
                          <a:latin typeface="Times New Roman"/>
                          <a:ea typeface="Times New Roman"/>
                          <a:cs typeface="Times New Roman"/>
                        </a:rPr>
                        <a:t>Қ</a:t>
                      </a:r>
                      <a:r>
                        <a:rPr lang="ru-RU" sz="1050" b="1" dirty="0" err="1">
                          <a:solidFill>
                            <a:schemeClr val="tx1"/>
                          </a:solidFill>
                          <a:latin typeface="Times New Roman"/>
                          <a:ea typeface="Times New Roman"/>
                          <a:cs typeface="Times New Roman"/>
                        </a:rPr>
                        <a:t>ишло</a:t>
                      </a:r>
                      <a:r>
                        <a:rPr lang="uz-Cyrl-UZ" sz="1050" b="1" dirty="0">
                          <a:solidFill>
                            <a:schemeClr val="tx1"/>
                          </a:solidFill>
                          <a:latin typeface="Times New Roman"/>
                          <a:ea typeface="Times New Roman"/>
                          <a:cs typeface="Times New Roman"/>
                        </a:rPr>
                        <a:t>қ  </a:t>
                      </a:r>
                      <a:r>
                        <a:rPr lang="ru-RU" sz="1050" b="1" dirty="0" err="1">
                          <a:solidFill>
                            <a:schemeClr val="tx1"/>
                          </a:solidFill>
                          <a:latin typeface="Times New Roman"/>
                          <a:ea typeface="Times New Roman"/>
                          <a:cs typeface="Times New Roman"/>
                        </a:rPr>
                        <a:t>хўжалигида</a:t>
                      </a:r>
                      <a:r>
                        <a:rPr lang="ru-RU" sz="1050" b="1" dirty="0">
                          <a:solidFill>
                            <a:schemeClr val="tx1"/>
                          </a:solidFill>
                          <a:latin typeface="Times New Roman"/>
                          <a:ea typeface="Times New Roman"/>
                          <a:cs typeface="Times New Roman"/>
                        </a:rPr>
                        <a:t> </a:t>
                      </a:r>
                      <a:r>
                        <a:rPr lang="ru-RU" sz="1050" b="1" dirty="0" err="1" smtClean="0">
                          <a:solidFill>
                            <a:schemeClr val="tx1"/>
                          </a:solidFill>
                          <a:latin typeface="Times New Roman"/>
                          <a:ea typeface="Times New Roman"/>
                          <a:cs typeface="Times New Roman"/>
                        </a:rPr>
                        <a:t>фойда</a:t>
                      </a:r>
                      <a:r>
                        <a:rPr lang="ru-RU" sz="1050" b="1" dirty="0" smtClean="0">
                          <a:solidFill>
                            <a:schemeClr val="tx1"/>
                          </a:solidFill>
                          <a:latin typeface="Times New Roman"/>
                          <a:ea typeface="Times New Roman"/>
                          <a:cs typeface="Times New Roman"/>
                        </a:rPr>
                        <a:t>       </a:t>
                      </a:r>
                      <a:r>
                        <a:rPr lang="ru-RU" sz="1050" b="1" dirty="0" err="1" smtClean="0">
                          <a:solidFill>
                            <a:schemeClr val="tx1"/>
                          </a:solidFill>
                          <a:latin typeface="Times New Roman"/>
                          <a:ea typeface="Times New Roman"/>
                          <a:cs typeface="Times New Roman"/>
                        </a:rPr>
                        <a:t>ланилмайдиган</a:t>
                      </a:r>
                      <a:r>
                        <a:rPr lang="ru-RU" sz="1050" b="1" dirty="0" smtClean="0">
                          <a:solidFill>
                            <a:schemeClr val="tx1"/>
                          </a:solidFill>
                          <a:latin typeface="Times New Roman"/>
                          <a:ea typeface="Times New Roman"/>
                          <a:cs typeface="Times New Roman"/>
                        </a:rPr>
                        <a:t> </a:t>
                      </a:r>
                      <a:r>
                        <a:rPr lang="ru-RU" sz="1050" b="1" dirty="0" err="1">
                          <a:solidFill>
                            <a:schemeClr val="tx1"/>
                          </a:solidFill>
                          <a:latin typeface="Times New Roman"/>
                          <a:ea typeface="Times New Roman"/>
                          <a:cs typeface="Times New Roman"/>
                        </a:rPr>
                        <a:t>ерлар</a:t>
                      </a:r>
                      <a:endParaRPr lang="en-US" sz="1050" b="1" dirty="0">
                        <a:solidFill>
                          <a:schemeClr val="tx1"/>
                        </a:solidFill>
                        <a:latin typeface="Times New Roman"/>
                        <a:ea typeface="Times New Roman"/>
                        <a:cs typeface="Times New Roman"/>
                      </a:endParaRPr>
                    </a:p>
                  </a:txBody>
                  <a:tcPr marL="18251" marR="18251"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163468">
                <a:tc vMerge="1">
                  <a:txBody>
                    <a:bodyPr/>
                    <a:lstStyle/>
                    <a:p>
                      <a:endParaRPr lang="en-US"/>
                    </a:p>
                  </a:txBody>
                  <a:tcPr/>
                </a:tc>
                <a:tc vMerge="1">
                  <a:txBody>
                    <a:bodyPr/>
                    <a:lstStyle/>
                    <a:p>
                      <a:endParaRPr lang="en-US"/>
                    </a:p>
                  </a:txBody>
                  <a:tcPr/>
                </a:tc>
                <a:tc rowSpan="2">
                  <a:txBody>
                    <a:bodyPr/>
                    <a:lstStyle/>
                    <a:p>
                      <a:pPr marL="0" marR="0" algn="ctr">
                        <a:spcBef>
                          <a:spcPts val="0"/>
                        </a:spcBef>
                        <a:spcAft>
                          <a:spcPts val="0"/>
                        </a:spcAft>
                      </a:pPr>
                      <a:r>
                        <a:rPr lang="ru-RU" sz="1100" b="1" dirty="0" err="1">
                          <a:solidFill>
                            <a:schemeClr val="tx1"/>
                          </a:solidFill>
                          <a:latin typeface="Times New Roman"/>
                          <a:ea typeface="Times New Roman"/>
                          <a:cs typeface="Times New Roman"/>
                        </a:rPr>
                        <a:t>жами</a:t>
                      </a:r>
                      <a:endParaRPr lang="en-US" sz="1100" b="1" dirty="0">
                        <a:solidFill>
                          <a:schemeClr val="tx1"/>
                        </a:solidFill>
                        <a:latin typeface="Times New Roman"/>
                        <a:ea typeface="Times New Roman"/>
                        <a:cs typeface="Times New Roman"/>
                      </a:endParaRPr>
                    </a:p>
                  </a:txBody>
                  <a:tcPr marL="18251" marR="18251"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rowSpan="2">
                  <a:txBody>
                    <a:bodyPr/>
                    <a:lstStyle/>
                    <a:p>
                      <a:pPr marL="0" marR="0" algn="ctr">
                        <a:spcBef>
                          <a:spcPts val="0"/>
                        </a:spcBef>
                        <a:spcAft>
                          <a:spcPts val="0"/>
                        </a:spcAft>
                      </a:pPr>
                      <a:r>
                        <a:rPr lang="ru-RU" sz="1100" b="1" dirty="0" err="1">
                          <a:solidFill>
                            <a:schemeClr val="tx1"/>
                          </a:solidFill>
                          <a:latin typeface="Times New Roman"/>
                          <a:ea typeface="Times New Roman"/>
                          <a:cs typeface="Times New Roman"/>
                        </a:rPr>
                        <a:t>Шундан</a:t>
                      </a:r>
                      <a:r>
                        <a:rPr lang="ru-RU" sz="1100" b="1" dirty="0">
                          <a:solidFill>
                            <a:schemeClr val="tx1"/>
                          </a:solidFill>
                          <a:latin typeface="Times New Roman"/>
                          <a:ea typeface="Times New Roman"/>
                          <a:cs typeface="Times New Roman"/>
                        </a:rPr>
                        <a:t>, </a:t>
                      </a:r>
                      <a:r>
                        <a:rPr lang="ru-RU" sz="1100" b="1" dirty="0" err="1" smtClean="0">
                          <a:solidFill>
                            <a:schemeClr val="tx1"/>
                          </a:solidFill>
                          <a:latin typeface="Times New Roman"/>
                          <a:ea typeface="Times New Roman"/>
                          <a:cs typeface="Times New Roman"/>
                        </a:rPr>
                        <a:t>суғорила   дигани</a:t>
                      </a:r>
                      <a:endParaRPr lang="en-US" sz="1100" b="1" dirty="0">
                        <a:solidFill>
                          <a:schemeClr val="tx1"/>
                        </a:solidFill>
                        <a:latin typeface="Times New Roman"/>
                        <a:ea typeface="Times New Roman"/>
                        <a:cs typeface="Times New Roman"/>
                      </a:endParaRPr>
                    </a:p>
                  </a:txBody>
                  <a:tcPr marL="18251" marR="18251"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rowSpan="2">
                  <a:txBody>
                    <a:bodyPr/>
                    <a:lstStyle/>
                    <a:p>
                      <a:pPr marL="0" marR="0" algn="ctr">
                        <a:spcBef>
                          <a:spcPts val="0"/>
                        </a:spcBef>
                        <a:spcAft>
                          <a:spcPts val="0"/>
                        </a:spcAft>
                      </a:pPr>
                      <a:r>
                        <a:rPr lang="ru-RU" sz="1100" b="1" dirty="0" err="1">
                          <a:solidFill>
                            <a:schemeClr val="tx1"/>
                          </a:solidFill>
                          <a:latin typeface="Times New Roman"/>
                          <a:ea typeface="Times New Roman"/>
                          <a:cs typeface="Times New Roman"/>
                        </a:rPr>
                        <a:t>жами</a:t>
                      </a:r>
                      <a:endParaRPr lang="en-US" sz="1100" b="1" dirty="0">
                        <a:solidFill>
                          <a:schemeClr val="tx1"/>
                        </a:solidFill>
                        <a:latin typeface="Times New Roman"/>
                        <a:ea typeface="Times New Roman"/>
                        <a:cs typeface="Times New Roman"/>
                      </a:endParaRPr>
                    </a:p>
                  </a:txBody>
                  <a:tcPr marL="18251" marR="18251"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gridSpan="2">
                  <a:txBody>
                    <a:bodyPr/>
                    <a:lstStyle/>
                    <a:p>
                      <a:pPr marL="0" marR="0" algn="ctr">
                        <a:spcBef>
                          <a:spcPts val="0"/>
                        </a:spcBef>
                        <a:spcAft>
                          <a:spcPts val="0"/>
                        </a:spcAft>
                      </a:pPr>
                      <a:r>
                        <a:rPr lang="ru-RU" sz="1100" b="1" dirty="0" err="1" smtClean="0">
                          <a:solidFill>
                            <a:schemeClr val="tx1"/>
                          </a:solidFill>
                          <a:latin typeface="Times New Roman"/>
                          <a:ea typeface="Times New Roman"/>
                          <a:cs typeface="Times New Roman"/>
                        </a:rPr>
                        <a:t>шу</a:t>
                      </a:r>
                      <a:endParaRPr lang="ru-RU" sz="1100" b="1" dirty="0" smtClean="0">
                        <a:solidFill>
                          <a:schemeClr val="tx1"/>
                        </a:solidFill>
                        <a:latin typeface="Times New Roman"/>
                        <a:ea typeface="Times New Roman"/>
                        <a:cs typeface="Times New Roman"/>
                      </a:endParaRPr>
                    </a:p>
                    <a:p>
                      <a:pPr marL="0" marR="0" algn="ctr">
                        <a:spcBef>
                          <a:spcPts val="0"/>
                        </a:spcBef>
                        <a:spcAft>
                          <a:spcPts val="0"/>
                        </a:spcAft>
                      </a:pPr>
                      <a:r>
                        <a:rPr lang="ru-RU" sz="1100" b="1" dirty="0" smtClean="0">
                          <a:solidFill>
                            <a:schemeClr val="tx1"/>
                          </a:solidFill>
                          <a:latin typeface="Times New Roman"/>
                          <a:ea typeface="Times New Roman"/>
                          <a:cs typeface="Times New Roman"/>
                        </a:rPr>
                        <a:t> </a:t>
                      </a:r>
                      <a:r>
                        <a:rPr lang="ru-RU" sz="1100" b="1" dirty="0" err="1">
                          <a:solidFill>
                            <a:schemeClr val="tx1"/>
                          </a:solidFill>
                          <a:latin typeface="Times New Roman"/>
                          <a:ea typeface="Times New Roman"/>
                          <a:cs typeface="Times New Roman"/>
                        </a:rPr>
                        <a:t>жумладан</a:t>
                      </a:r>
                      <a:endParaRPr lang="en-US" sz="11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hMerge="1">
                  <a:txBody>
                    <a:bodyPr/>
                    <a:lstStyle/>
                    <a:p>
                      <a:endParaRPr lang="en-US"/>
                    </a:p>
                  </a:txBody>
                  <a:tcPr/>
                </a:tc>
                <a:tc rowSpan="2">
                  <a:txBody>
                    <a:bodyPr/>
                    <a:lstStyle/>
                    <a:p>
                      <a:pPr marL="0" marR="0" algn="ctr">
                        <a:spcBef>
                          <a:spcPts val="0"/>
                        </a:spcBef>
                        <a:spcAft>
                          <a:spcPts val="0"/>
                        </a:spcAft>
                      </a:pPr>
                      <a:r>
                        <a:rPr lang="ru-RU" sz="1100" b="1" dirty="0" err="1">
                          <a:solidFill>
                            <a:schemeClr val="tx1"/>
                          </a:solidFill>
                          <a:latin typeface="Times New Roman"/>
                          <a:ea typeface="Times New Roman"/>
                          <a:cs typeface="Times New Roman"/>
                        </a:rPr>
                        <a:t>Жами</a:t>
                      </a:r>
                      <a:endParaRPr lang="en-US" sz="1100" b="1" dirty="0">
                        <a:solidFill>
                          <a:schemeClr val="tx1"/>
                        </a:solidFill>
                        <a:latin typeface="Times New Roman"/>
                        <a:ea typeface="Times New Roman"/>
                        <a:cs typeface="Times New Roman"/>
                      </a:endParaRPr>
                    </a:p>
                  </a:txBody>
                  <a:tcPr marL="18251" marR="18251"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rowSpan="2">
                  <a:txBody>
                    <a:bodyPr/>
                    <a:lstStyle/>
                    <a:p>
                      <a:pPr marL="0" marR="0" algn="ctr">
                        <a:spcBef>
                          <a:spcPts val="0"/>
                        </a:spcBef>
                        <a:spcAft>
                          <a:spcPts val="0"/>
                        </a:spcAft>
                      </a:pPr>
                      <a:r>
                        <a:rPr lang="ru-RU" sz="1100" b="1" dirty="0" err="1">
                          <a:solidFill>
                            <a:schemeClr val="tx1"/>
                          </a:solidFill>
                          <a:latin typeface="Times New Roman"/>
                          <a:ea typeface="Times New Roman"/>
                          <a:cs typeface="Times New Roman"/>
                        </a:rPr>
                        <a:t>шундан</a:t>
                      </a:r>
                      <a:r>
                        <a:rPr lang="ru-RU" sz="1100" b="1" dirty="0">
                          <a:solidFill>
                            <a:schemeClr val="tx1"/>
                          </a:solidFill>
                          <a:latin typeface="Times New Roman"/>
                          <a:ea typeface="Times New Roman"/>
                          <a:cs typeface="Times New Roman"/>
                        </a:rPr>
                        <a:t> </a:t>
                      </a:r>
                      <a:r>
                        <a:rPr lang="ru-RU" sz="1100" b="1" dirty="0" err="1" smtClean="0">
                          <a:solidFill>
                            <a:schemeClr val="tx1"/>
                          </a:solidFill>
                          <a:latin typeface="Times New Roman"/>
                          <a:ea typeface="Times New Roman"/>
                          <a:cs typeface="Times New Roman"/>
                        </a:rPr>
                        <a:t>суғорила     дигани</a:t>
                      </a:r>
                      <a:endParaRPr lang="en-US" sz="1100" b="1" dirty="0">
                        <a:solidFill>
                          <a:schemeClr val="tx1"/>
                        </a:solidFill>
                        <a:latin typeface="Times New Roman"/>
                        <a:ea typeface="Times New Roman"/>
                        <a:cs typeface="Times New Roman"/>
                      </a:endParaRPr>
                    </a:p>
                  </a:txBody>
                  <a:tcPr marL="18251" marR="18251"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rowSpan="2">
                  <a:txBody>
                    <a:bodyPr/>
                    <a:lstStyle/>
                    <a:p>
                      <a:pPr marL="0" marR="0" algn="ctr">
                        <a:spcBef>
                          <a:spcPts val="0"/>
                        </a:spcBef>
                        <a:spcAft>
                          <a:spcPts val="0"/>
                        </a:spcAft>
                      </a:pPr>
                      <a:r>
                        <a:rPr lang="ru-RU" sz="1100" b="1" dirty="0" err="1">
                          <a:solidFill>
                            <a:schemeClr val="tx1"/>
                          </a:solidFill>
                          <a:latin typeface="Times New Roman"/>
                          <a:ea typeface="Times New Roman"/>
                          <a:cs typeface="Times New Roman"/>
                        </a:rPr>
                        <a:t>Жами</a:t>
                      </a:r>
                      <a:endParaRPr lang="en-US" sz="1100" b="1" dirty="0">
                        <a:solidFill>
                          <a:schemeClr val="tx1"/>
                        </a:solidFill>
                        <a:latin typeface="Times New Roman"/>
                        <a:ea typeface="Times New Roman"/>
                        <a:cs typeface="Times New Roman"/>
                      </a:endParaRPr>
                    </a:p>
                  </a:txBody>
                  <a:tcPr marL="18251" marR="18251"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rowSpan="2">
                  <a:txBody>
                    <a:bodyPr/>
                    <a:lstStyle/>
                    <a:p>
                      <a:pPr marL="0" marR="0" algn="ctr">
                        <a:spcBef>
                          <a:spcPts val="0"/>
                        </a:spcBef>
                        <a:spcAft>
                          <a:spcPts val="0"/>
                        </a:spcAft>
                      </a:pPr>
                      <a:r>
                        <a:rPr lang="ru-RU" sz="1100" b="1" dirty="0" err="1">
                          <a:solidFill>
                            <a:schemeClr val="tx1"/>
                          </a:solidFill>
                          <a:latin typeface="Times New Roman"/>
                          <a:ea typeface="Times New Roman"/>
                          <a:cs typeface="Times New Roman"/>
                        </a:rPr>
                        <a:t>шундан</a:t>
                      </a:r>
                      <a:r>
                        <a:rPr lang="ru-RU" sz="1100" b="1" dirty="0">
                          <a:solidFill>
                            <a:schemeClr val="tx1"/>
                          </a:solidFill>
                          <a:latin typeface="Times New Roman"/>
                          <a:ea typeface="Times New Roman"/>
                          <a:cs typeface="Times New Roman"/>
                        </a:rPr>
                        <a:t> </a:t>
                      </a:r>
                      <a:r>
                        <a:rPr lang="ru-RU" sz="1100" b="1" dirty="0" err="1" smtClean="0">
                          <a:solidFill>
                            <a:schemeClr val="tx1"/>
                          </a:solidFill>
                          <a:latin typeface="Times New Roman"/>
                          <a:ea typeface="Times New Roman"/>
                          <a:cs typeface="Times New Roman"/>
                        </a:rPr>
                        <a:t>суғорила     дигани</a:t>
                      </a:r>
                      <a:r>
                        <a:rPr lang="ru-RU" sz="1100" b="1" dirty="0" smtClean="0">
                          <a:solidFill>
                            <a:schemeClr val="tx1"/>
                          </a:solidFill>
                          <a:latin typeface="Times New Roman"/>
                          <a:ea typeface="Times New Roman"/>
                          <a:cs typeface="Times New Roman"/>
                        </a:rPr>
                        <a:t> </a:t>
                      </a:r>
                      <a:endParaRPr lang="en-US" sz="1100" b="1" dirty="0">
                        <a:solidFill>
                          <a:schemeClr val="tx1"/>
                        </a:solidFill>
                        <a:latin typeface="Times New Roman"/>
                        <a:ea typeface="Times New Roman"/>
                        <a:cs typeface="Times New Roman"/>
                      </a:endParaRPr>
                    </a:p>
                  </a:txBody>
                  <a:tcPr marL="18251" marR="18251"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rowSpan="2">
                  <a:txBody>
                    <a:bodyPr/>
                    <a:lstStyle/>
                    <a:p>
                      <a:pPr marL="0" marR="0" algn="ctr">
                        <a:spcBef>
                          <a:spcPts val="0"/>
                        </a:spcBef>
                        <a:spcAft>
                          <a:spcPts val="0"/>
                        </a:spcAft>
                      </a:pPr>
                      <a:r>
                        <a:rPr lang="ru-RU" sz="1100" b="1" dirty="0" err="1">
                          <a:solidFill>
                            <a:schemeClr val="tx1"/>
                          </a:solidFill>
                          <a:latin typeface="Times New Roman"/>
                          <a:ea typeface="Times New Roman"/>
                          <a:cs typeface="Times New Roman"/>
                        </a:rPr>
                        <a:t>Жами</a:t>
                      </a:r>
                      <a:endParaRPr lang="en-US" sz="1100" b="1" dirty="0">
                        <a:solidFill>
                          <a:schemeClr val="tx1"/>
                        </a:solidFill>
                        <a:latin typeface="Times New Roman"/>
                        <a:ea typeface="Times New Roman"/>
                        <a:cs typeface="Times New Roman"/>
                      </a:endParaRPr>
                    </a:p>
                  </a:txBody>
                  <a:tcPr marL="18251" marR="18251"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rowSpan="2">
                  <a:txBody>
                    <a:bodyPr/>
                    <a:lstStyle/>
                    <a:p>
                      <a:pPr marL="0" marR="0" algn="ctr">
                        <a:spcBef>
                          <a:spcPts val="0"/>
                        </a:spcBef>
                        <a:spcAft>
                          <a:spcPts val="0"/>
                        </a:spcAft>
                      </a:pPr>
                      <a:r>
                        <a:rPr lang="ru-RU" sz="1100" b="1" dirty="0" err="1">
                          <a:solidFill>
                            <a:schemeClr val="tx1"/>
                          </a:solidFill>
                          <a:latin typeface="Times New Roman"/>
                          <a:ea typeface="Times New Roman"/>
                          <a:cs typeface="Times New Roman"/>
                        </a:rPr>
                        <a:t>шундан</a:t>
                      </a:r>
                      <a:r>
                        <a:rPr lang="ru-RU" sz="1100" b="1" dirty="0">
                          <a:solidFill>
                            <a:schemeClr val="tx1"/>
                          </a:solidFill>
                          <a:latin typeface="Times New Roman"/>
                          <a:ea typeface="Times New Roman"/>
                          <a:cs typeface="Times New Roman"/>
                        </a:rPr>
                        <a:t> </a:t>
                      </a:r>
                      <a:r>
                        <a:rPr lang="ru-RU" sz="1100" b="1" dirty="0" err="1" smtClean="0">
                          <a:solidFill>
                            <a:schemeClr val="tx1"/>
                          </a:solidFill>
                          <a:latin typeface="Times New Roman"/>
                          <a:ea typeface="Times New Roman"/>
                          <a:cs typeface="Times New Roman"/>
                        </a:rPr>
                        <a:t>суғорила     дигани</a:t>
                      </a:r>
                      <a:endParaRPr lang="en-US" sz="1100" b="1" dirty="0">
                        <a:solidFill>
                          <a:schemeClr val="tx1"/>
                        </a:solidFill>
                        <a:latin typeface="Times New Roman"/>
                        <a:ea typeface="Times New Roman"/>
                        <a:cs typeface="Times New Roman"/>
                      </a:endParaRPr>
                    </a:p>
                  </a:txBody>
                  <a:tcPr marL="18251" marR="18251"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rowSpan="2">
                  <a:txBody>
                    <a:bodyPr/>
                    <a:lstStyle/>
                    <a:p>
                      <a:pPr marL="0" marR="0" algn="ctr">
                        <a:spcBef>
                          <a:spcPts val="0"/>
                        </a:spcBef>
                        <a:spcAft>
                          <a:spcPts val="0"/>
                        </a:spcAft>
                      </a:pPr>
                      <a:r>
                        <a:rPr lang="ru-RU" sz="1100" b="1" dirty="0" err="1">
                          <a:solidFill>
                            <a:schemeClr val="tx1"/>
                          </a:solidFill>
                          <a:latin typeface="Times New Roman"/>
                          <a:ea typeface="Times New Roman"/>
                          <a:cs typeface="Times New Roman"/>
                        </a:rPr>
                        <a:t>жами</a:t>
                      </a:r>
                      <a:endParaRPr lang="en-US" sz="1100" b="1" dirty="0">
                        <a:solidFill>
                          <a:schemeClr val="tx1"/>
                        </a:solidFill>
                        <a:latin typeface="Times New Roman"/>
                        <a:ea typeface="Times New Roman"/>
                        <a:cs typeface="Times New Roman"/>
                      </a:endParaRPr>
                    </a:p>
                  </a:txBody>
                  <a:tcPr marL="18251" marR="18251"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rowSpan="2">
                  <a:txBody>
                    <a:bodyPr/>
                    <a:lstStyle/>
                    <a:p>
                      <a:pPr marL="0" marR="0" algn="ctr">
                        <a:spcBef>
                          <a:spcPts val="0"/>
                        </a:spcBef>
                        <a:spcAft>
                          <a:spcPts val="0"/>
                        </a:spcAft>
                      </a:pPr>
                      <a:r>
                        <a:rPr lang="ru-RU" sz="1100" b="1" dirty="0" err="1">
                          <a:solidFill>
                            <a:schemeClr val="tx1"/>
                          </a:solidFill>
                          <a:latin typeface="Times New Roman"/>
                          <a:ea typeface="Times New Roman"/>
                          <a:cs typeface="Times New Roman"/>
                        </a:rPr>
                        <a:t>шундан</a:t>
                      </a:r>
                      <a:r>
                        <a:rPr lang="ru-RU" sz="1100" b="1" dirty="0">
                          <a:solidFill>
                            <a:schemeClr val="tx1"/>
                          </a:solidFill>
                          <a:latin typeface="Times New Roman"/>
                          <a:ea typeface="Times New Roman"/>
                          <a:cs typeface="Times New Roman"/>
                        </a:rPr>
                        <a:t> </a:t>
                      </a:r>
                      <a:r>
                        <a:rPr lang="ru-RU" sz="1100" b="1" dirty="0" err="1">
                          <a:solidFill>
                            <a:schemeClr val="tx1"/>
                          </a:solidFill>
                          <a:latin typeface="Times New Roman"/>
                          <a:ea typeface="Times New Roman"/>
                          <a:cs typeface="Times New Roman"/>
                        </a:rPr>
                        <a:t>суғориладигани</a:t>
                      </a:r>
                      <a:endParaRPr lang="en-US" sz="1100" b="1" dirty="0">
                        <a:solidFill>
                          <a:schemeClr val="tx1"/>
                        </a:solidFill>
                        <a:latin typeface="Times New Roman"/>
                        <a:ea typeface="Times New Roman"/>
                        <a:cs typeface="Times New Roman"/>
                      </a:endParaRPr>
                    </a:p>
                  </a:txBody>
                  <a:tcPr marL="18251" marR="18251"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rowSpan="2">
                  <a:txBody>
                    <a:bodyPr/>
                    <a:lstStyle/>
                    <a:p>
                      <a:pPr marL="0" marR="0" algn="ctr">
                        <a:spcBef>
                          <a:spcPts val="0"/>
                        </a:spcBef>
                        <a:spcAft>
                          <a:spcPts val="0"/>
                        </a:spcAft>
                      </a:pPr>
                      <a:r>
                        <a:rPr lang="ru-RU" sz="1100" b="1" dirty="0" err="1">
                          <a:solidFill>
                            <a:schemeClr val="tx1"/>
                          </a:solidFill>
                          <a:latin typeface="Times New Roman"/>
                          <a:ea typeface="Times New Roman"/>
                          <a:cs typeface="Times New Roman"/>
                        </a:rPr>
                        <a:t>жами</a:t>
                      </a:r>
                      <a:endParaRPr lang="en-US" sz="1100" b="1" dirty="0">
                        <a:solidFill>
                          <a:schemeClr val="tx1"/>
                        </a:solidFill>
                        <a:latin typeface="Times New Roman"/>
                        <a:ea typeface="Times New Roman"/>
                        <a:cs typeface="Times New Roman"/>
                      </a:endParaRPr>
                    </a:p>
                  </a:txBody>
                  <a:tcPr marL="18251" marR="18251"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rowSpan="2">
                  <a:txBody>
                    <a:bodyPr/>
                    <a:lstStyle/>
                    <a:p>
                      <a:pPr marL="0" marR="0" algn="ctr">
                        <a:spcBef>
                          <a:spcPts val="0"/>
                        </a:spcBef>
                        <a:spcAft>
                          <a:spcPts val="0"/>
                        </a:spcAft>
                      </a:pPr>
                      <a:r>
                        <a:rPr lang="ru-RU" sz="1100" b="1" dirty="0" err="1">
                          <a:solidFill>
                            <a:schemeClr val="tx1"/>
                          </a:solidFill>
                          <a:latin typeface="Times New Roman"/>
                          <a:ea typeface="Times New Roman"/>
                          <a:cs typeface="Times New Roman"/>
                        </a:rPr>
                        <a:t>Шундан</a:t>
                      </a:r>
                      <a:r>
                        <a:rPr lang="ru-RU" sz="1100" b="1" dirty="0">
                          <a:solidFill>
                            <a:schemeClr val="tx1"/>
                          </a:solidFill>
                          <a:latin typeface="Times New Roman"/>
                          <a:ea typeface="Times New Roman"/>
                          <a:cs typeface="Times New Roman"/>
                        </a:rPr>
                        <a:t>, </a:t>
                      </a:r>
                      <a:r>
                        <a:rPr lang="ru-RU" sz="1100" b="1" dirty="0" err="1">
                          <a:solidFill>
                            <a:schemeClr val="tx1"/>
                          </a:solidFill>
                          <a:latin typeface="Times New Roman"/>
                          <a:ea typeface="Times New Roman"/>
                          <a:cs typeface="Times New Roman"/>
                        </a:rPr>
                        <a:t>суғориладигани</a:t>
                      </a:r>
                      <a:endParaRPr lang="en-US" sz="1100" b="1" dirty="0">
                        <a:solidFill>
                          <a:schemeClr val="tx1"/>
                        </a:solidFill>
                        <a:latin typeface="Times New Roman"/>
                        <a:ea typeface="Times New Roman"/>
                        <a:cs typeface="Times New Roman"/>
                      </a:endParaRPr>
                    </a:p>
                  </a:txBody>
                  <a:tcPr marL="18251" marR="18251"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vMerge="1">
                  <a:txBody>
                    <a:bodyPr/>
                    <a:lstStyle/>
                    <a:p>
                      <a:endParaRPr lang="en-US"/>
                    </a:p>
                  </a:txBody>
                  <a:tcPr/>
                </a:tc>
                <a:tc rowSpan="2">
                  <a:txBody>
                    <a:bodyPr/>
                    <a:lstStyle/>
                    <a:p>
                      <a:pPr marL="0" marR="0" algn="ctr">
                        <a:spcBef>
                          <a:spcPts val="0"/>
                        </a:spcBef>
                        <a:spcAft>
                          <a:spcPts val="0"/>
                        </a:spcAft>
                      </a:pPr>
                      <a:r>
                        <a:rPr lang="ru-RU" sz="1100" b="1" dirty="0" err="1">
                          <a:solidFill>
                            <a:schemeClr val="tx1"/>
                          </a:solidFill>
                          <a:latin typeface="Times New Roman"/>
                          <a:ea typeface="Times New Roman"/>
                          <a:cs typeface="Times New Roman"/>
                        </a:rPr>
                        <a:t>жами</a:t>
                      </a:r>
                      <a:endParaRPr lang="en-US" sz="1100" b="1" dirty="0">
                        <a:solidFill>
                          <a:schemeClr val="tx1"/>
                        </a:solidFill>
                        <a:latin typeface="Times New Roman"/>
                        <a:ea typeface="Times New Roman"/>
                        <a:cs typeface="Times New Roman"/>
                      </a:endParaRPr>
                    </a:p>
                  </a:txBody>
                  <a:tcPr marL="18251" marR="18251"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rowSpan="2">
                  <a:txBody>
                    <a:bodyPr/>
                    <a:lstStyle/>
                    <a:p>
                      <a:pPr marL="0" marR="0" algn="ctr">
                        <a:spcBef>
                          <a:spcPts val="0"/>
                        </a:spcBef>
                        <a:spcAft>
                          <a:spcPts val="0"/>
                        </a:spcAft>
                      </a:pPr>
                      <a:r>
                        <a:rPr lang="ru-RU" sz="900" b="1" dirty="0" err="1">
                          <a:solidFill>
                            <a:schemeClr val="tx1"/>
                          </a:solidFill>
                          <a:latin typeface="Times New Roman"/>
                          <a:ea typeface="Times New Roman"/>
                          <a:cs typeface="Times New Roman"/>
                        </a:rPr>
                        <a:t>шундан</a:t>
                      </a:r>
                      <a:r>
                        <a:rPr lang="ru-RU" sz="900" b="1" dirty="0">
                          <a:solidFill>
                            <a:schemeClr val="tx1"/>
                          </a:solidFill>
                          <a:latin typeface="Times New Roman"/>
                          <a:ea typeface="Times New Roman"/>
                          <a:cs typeface="Times New Roman"/>
                        </a:rPr>
                        <a:t> </a:t>
                      </a:r>
                      <a:r>
                        <a:rPr lang="ru-RU" sz="900" b="1" dirty="0" err="1" smtClean="0">
                          <a:solidFill>
                            <a:schemeClr val="tx1"/>
                          </a:solidFill>
                          <a:latin typeface="Times New Roman"/>
                          <a:ea typeface="Times New Roman"/>
                          <a:cs typeface="Times New Roman"/>
                        </a:rPr>
                        <a:t>суғорила              дигани</a:t>
                      </a:r>
                      <a:endParaRPr lang="en-US" sz="900" b="1" dirty="0">
                        <a:solidFill>
                          <a:schemeClr val="tx1"/>
                        </a:solidFill>
                        <a:latin typeface="Times New Roman"/>
                        <a:ea typeface="Times New Roman"/>
                        <a:cs typeface="Times New Roman"/>
                      </a:endParaRPr>
                    </a:p>
                  </a:txBody>
                  <a:tcPr marL="18251" marR="18251"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vMerge="1">
                  <a:txBody>
                    <a:bodyPr/>
                    <a:lstStyle/>
                    <a:p>
                      <a:endParaRPr lang="en-US"/>
                    </a:p>
                  </a:txBody>
                  <a:tcPr/>
                </a:tc>
                <a:tc vMerge="1">
                  <a:txBody>
                    <a:bodyPr/>
                    <a:lstStyle/>
                    <a:p>
                      <a:endParaRPr lang="en-US"/>
                    </a:p>
                  </a:txBody>
                  <a:tcPr/>
                </a:tc>
              </a:tr>
              <a:tr h="988922">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ru-RU" sz="1100" b="1" dirty="0" err="1">
                          <a:solidFill>
                            <a:schemeClr val="tx1"/>
                          </a:solidFill>
                          <a:latin typeface="Times New Roman"/>
                          <a:ea typeface="Times New Roman"/>
                          <a:cs typeface="Times New Roman"/>
                        </a:rPr>
                        <a:t>Суғорила-         дигани</a:t>
                      </a:r>
                      <a:endParaRPr lang="en-US" sz="1100" b="1" dirty="0">
                        <a:solidFill>
                          <a:schemeClr val="tx1"/>
                        </a:solidFill>
                        <a:latin typeface="Times New Roman"/>
                        <a:ea typeface="Times New Roman"/>
                        <a:cs typeface="Times New Roman"/>
                      </a:endParaRPr>
                    </a:p>
                  </a:txBody>
                  <a:tcPr marL="18251" marR="18251"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ru-RU" sz="1100" b="1" dirty="0" err="1">
                          <a:solidFill>
                            <a:schemeClr val="tx1"/>
                          </a:solidFill>
                          <a:latin typeface="Times New Roman"/>
                          <a:ea typeface="Times New Roman"/>
                          <a:cs typeface="Times New Roman"/>
                        </a:rPr>
                        <a:t>лалми</a:t>
                      </a:r>
                      <a:endParaRPr lang="en-US" sz="1100" b="1" dirty="0">
                        <a:solidFill>
                          <a:schemeClr val="tx1"/>
                        </a:solidFill>
                        <a:latin typeface="Times New Roman"/>
                        <a:ea typeface="Times New Roman"/>
                        <a:cs typeface="Times New Roman"/>
                      </a:endParaRPr>
                    </a:p>
                  </a:txBody>
                  <a:tcPr marL="18251" marR="18251" marT="0" marB="0" vert="vert27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438150">
                <a:tc>
                  <a:txBody>
                    <a:bodyPr/>
                    <a:lstStyle/>
                    <a:p>
                      <a:pPr marL="0" marR="0" algn="ctr">
                        <a:spcBef>
                          <a:spcPts val="0"/>
                        </a:spcBef>
                        <a:spcAft>
                          <a:spcPts val="0"/>
                        </a:spcAft>
                      </a:pPr>
                      <a:r>
                        <a:rPr lang="ru-RU" sz="900" b="1" dirty="0">
                          <a:solidFill>
                            <a:schemeClr val="tx1"/>
                          </a:solidFill>
                          <a:latin typeface="Arial"/>
                          <a:ea typeface="Times New Roman"/>
                          <a:cs typeface="Times New Roman"/>
                        </a:rPr>
                        <a:t>1</a:t>
                      </a:r>
                      <a:endParaRPr lang="en-US" sz="9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spcBef>
                          <a:spcPts val="0"/>
                        </a:spcBef>
                        <a:spcAft>
                          <a:spcPts val="0"/>
                        </a:spcAft>
                      </a:pPr>
                      <a:r>
                        <a:rPr lang="ru-RU" sz="900" b="1" dirty="0" err="1" smtClean="0">
                          <a:solidFill>
                            <a:schemeClr val="tx1"/>
                          </a:solidFill>
                          <a:latin typeface="Times New Roman"/>
                          <a:ea typeface="Times New Roman"/>
                          <a:cs typeface="Times New Roman"/>
                        </a:rPr>
                        <a:t>Қорақалпоғистон</a:t>
                      </a:r>
                      <a:endParaRPr lang="ru-RU" sz="900" b="1" dirty="0" smtClean="0">
                        <a:solidFill>
                          <a:schemeClr val="tx1"/>
                        </a:solidFill>
                        <a:latin typeface="Times New Roman"/>
                        <a:ea typeface="Times New Roman"/>
                        <a:cs typeface="Times New Roman"/>
                      </a:endParaRPr>
                    </a:p>
                    <a:p>
                      <a:pPr marL="0" marR="0">
                        <a:spcBef>
                          <a:spcPts val="0"/>
                        </a:spcBef>
                        <a:spcAft>
                          <a:spcPts val="0"/>
                        </a:spcAft>
                      </a:pPr>
                      <a:r>
                        <a:rPr lang="ru-RU" sz="900" b="1" dirty="0" smtClean="0">
                          <a:solidFill>
                            <a:schemeClr val="tx1"/>
                          </a:solidFill>
                          <a:latin typeface="Times New Roman"/>
                          <a:ea typeface="Times New Roman"/>
                          <a:cs typeface="Times New Roman"/>
                        </a:rPr>
                        <a:t> </a:t>
                      </a:r>
                      <a:r>
                        <a:rPr lang="ru-RU" sz="900" b="1" dirty="0" err="1" smtClean="0">
                          <a:solidFill>
                            <a:schemeClr val="tx1"/>
                          </a:solidFill>
                          <a:latin typeface="Times New Roman"/>
                          <a:ea typeface="Times New Roman"/>
                          <a:cs typeface="Times New Roman"/>
                        </a:rPr>
                        <a:t>Республикаси</a:t>
                      </a:r>
                      <a:endParaRPr lang="en-US" sz="9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a:t>
                      </a:r>
                      <a:r>
                        <a:rPr lang="uz-Cyrl-UZ" sz="900" b="1" dirty="0">
                          <a:solidFill>
                            <a:schemeClr val="tx1"/>
                          </a:solidFill>
                          <a:latin typeface="Arial"/>
                          <a:ea typeface="Times New Roman"/>
                          <a:cs typeface="Times New Roman"/>
                        </a:rPr>
                        <a:t>2</a:t>
                      </a:r>
                      <a:r>
                        <a:rPr lang="ru-RU" sz="900" b="1" dirty="0">
                          <a:solidFill>
                            <a:schemeClr val="tx1"/>
                          </a:solidFill>
                          <a:latin typeface="Arial"/>
                          <a:ea typeface="Times New Roman"/>
                          <a:cs typeface="Times New Roman"/>
                        </a:rPr>
                        <a:t>72</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506,5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422,3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422,3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ru-RU" sz="900" b="1" dirty="0">
                          <a:solidFill>
                            <a:schemeClr val="tx1"/>
                          </a:solidFill>
                          <a:latin typeface="Arial"/>
                          <a:ea typeface="Times New Roman"/>
                          <a:cs typeface="Times New Roman"/>
                        </a:rPr>
                        <a:t>-</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8,6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8,6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9,</a:t>
                      </a:r>
                      <a:r>
                        <a:rPr lang="uz-Cyrl-UZ" sz="900" b="1" dirty="0">
                          <a:solidFill>
                            <a:schemeClr val="tx1"/>
                          </a:solidFill>
                          <a:latin typeface="Arial"/>
                          <a:ea typeface="Times New Roman"/>
                          <a:cs typeface="Times New Roman"/>
                        </a:rPr>
                        <a:t>4</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9,4</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1666,</a:t>
                      </a:r>
                      <a:r>
                        <a:rPr lang="uz-Cyrl-UZ" sz="900" b="1" dirty="0">
                          <a:solidFill>
                            <a:schemeClr val="tx1"/>
                          </a:solidFill>
                          <a:latin typeface="Arial"/>
                          <a:ea typeface="Times New Roman"/>
                          <a:cs typeface="Times New Roman"/>
                        </a:rPr>
                        <a:t>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36,3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2106,8</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476,6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35,5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29,3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26</a:t>
                      </a:r>
                      <a:r>
                        <a:rPr lang="uz-Cyrl-UZ" sz="900" b="1" dirty="0">
                          <a:solidFill>
                            <a:schemeClr val="tx1"/>
                          </a:solidFill>
                          <a:latin typeface="Arial"/>
                          <a:ea typeface="Times New Roman"/>
                          <a:cs typeface="Times New Roman"/>
                        </a:rPr>
                        <a:t>,0</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97,9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0,6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smtClean="0">
                          <a:solidFill>
                            <a:schemeClr val="tx1"/>
                          </a:solidFill>
                          <a:latin typeface="Arial"/>
                          <a:ea typeface="Times New Roman"/>
                          <a:cs typeface="Times New Roman"/>
                        </a:rPr>
                        <a:t>25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980,7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288556">
                <a:tc>
                  <a:txBody>
                    <a:bodyPr/>
                    <a:lstStyle/>
                    <a:p>
                      <a:pPr marL="0" marR="0" algn="ctr">
                        <a:spcBef>
                          <a:spcPts val="0"/>
                        </a:spcBef>
                        <a:spcAft>
                          <a:spcPts val="0"/>
                        </a:spcAft>
                      </a:pPr>
                      <a:r>
                        <a:rPr lang="ru-RU" sz="1000" b="1" dirty="0">
                          <a:solidFill>
                            <a:schemeClr val="tx1"/>
                          </a:solidFill>
                          <a:latin typeface="Arial"/>
                          <a:ea typeface="Times New Roman"/>
                          <a:cs typeface="Times New Roman"/>
                        </a:rPr>
                        <a:t>2</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spcBef>
                          <a:spcPts val="0"/>
                        </a:spcBef>
                        <a:spcAft>
                          <a:spcPts val="0"/>
                        </a:spcAft>
                      </a:pPr>
                      <a:r>
                        <a:rPr lang="ru-RU" sz="1200" b="1" dirty="0" err="1">
                          <a:solidFill>
                            <a:schemeClr val="tx1"/>
                          </a:solidFill>
                          <a:latin typeface="Times New Roman"/>
                          <a:ea typeface="Times New Roman"/>
                          <a:cs typeface="Times New Roman"/>
                        </a:rPr>
                        <a:t>Андижон</a:t>
                      </a:r>
                      <a:endParaRPr lang="en-US" sz="12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37</a:t>
                      </a:r>
                      <a:r>
                        <a:rPr lang="uz-Cyrl-UZ" sz="900" b="1" dirty="0">
                          <a:solidFill>
                            <a:schemeClr val="tx1"/>
                          </a:solidFill>
                          <a:latin typeface="Arial"/>
                          <a:ea typeface="Times New Roman"/>
                          <a:cs typeface="Times New Roman"/>
                        </a:rPr>
                        <a:t>4</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266,0</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uz-Cyrl-UZ" sz="900" b="1" dirty="0">
                          <a:solidFill>
                            <a:schemeClr val="tx1"/>
                          </a:solidFill>
                          <a:latin typeface="Arial"/>
                          <a:ea typeface="Times New Roman"/>
                          <a:cs typeface="Times New Roman"/>
                        </a:rPr>
                        <a:t>202</a:t>
                      </a:r>
                      <a:r>
                        <a:rPr lang="ru-RU" sz="900" b="1" dirty="0">
                          <a:solidFill>
                            <a:schemeClr val="tx1"/>
                          </a:solidFill>
                          <a:latin typeface="Arial"/>
                          <a:ea typeface="Times New Roman"/>
                          <a:cs typeface="Times New Roman"/>
                        </a:rPr>
                        <a:t>,7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uz-Cyrl-UZ" sz="900" b="1" dirty="0">
                          <a:solidFill>
                            <a:schemeClr val="tx1"/>
                          </a:solidFill>
                          <a:latin typeface="Arial"/>
                          <a:ea typeface="Times New Roman"/>
                          <a:cs typeface="Times New Roman"/>
                        </a:rPr>
                        <a:t>20</a:t>
                      </a:r>
                      <a:r>
                        <a:rPr lang="ru-RU" sz="900" b="1" dirty="0">
                          <a:solidFill>
                            <a:schemeClr val="tx1"/>
                          </a:solidFill>
                          <a:latin typeface="Arial"/>
                          <a:ea typeface="Times New Roman"/>
                          <a:cs typeface="Times New Roman"/>
                        </a:rPr>
                        <a:t>2,7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ru-RU" sz="900" b="1" dirty="0">
                          <a:solidFill>
                            <a:schemeClr val="tx1"/>
                          </a:solidFill>
                          <a:latin typeface="Arial"/>
                          <a:ea typeface="Times New Roman"/>
                          <a:cs typeface="Times New Roman"/>
                        </a:rPr>
                        <a:t>-</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a:t>
                      </a:r>
                      <a:r>
                        <a:rPr lang="uz-Cyrl-UZ" sz="900" b="1" dirty="0">
                          <a:solidFill>
                            <a:schemeClr val="tx1"/>
                          </a:solidFill>
                          <a:latin typeface="Arial"/>
                          <a:ea typeface="Times New Roman"/>
                          <a:cs typeface="Times New Roman"/>
                        </a:rPr>
                        <a:t>8</a:t>
                      </a:r>
                      <a:r>
                        <a:rPr lang="ru-RU" sz="900" b="1" dirty="0">
                          <a:solidFill>
                            <a:schemeClr val="tx1"/>
                          </a:solidFill>
                          <a:latin typeface="Arial"/>
                          <a:ea typeface="Times New Roman"/>
                          <a:cs typeface="Times New Roman"/>
                        </a:rPr>
                        <a:t>,5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a:t>
                      </a:r>
                      <a:r>
                        <a:rPr lang="uz-Cyrl-UZ" sz="900" b="1" dirty="0">
                          <a:solidFill>
                            <a:schemeClr val="tx1"/>
                          </a:solidFill>
                          <a:latin typeface="Arial"/>
                          <a:ea typeface="Times New Roman"/>
                          <a:cs typeface="Times New Roman"/>
                        </a:rPr>
                        <a:t>8</a:t>
                      </a:r>
                      <a:r>
                        <a:rPr lang="ru-RU" sz="900" b="1" dirty="0">
                          <a:solidFill>
                            <a:schemeClr val="tx1"/>
                          </a:solidFill>
                          <a:latin typeface="Arial"/>
                          <a:ea typeface="Times New Roman"/>
                          <a:cs typeface="Times New Roman"/>
                        </a:rPr>
                        <a:t>,5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uz-Cyrl-UZ" sz="900" b="1" dirty="0">
                          <a:solidFill>
                            <a:schemeClr val="tx1"/>
                          </a:solidFill>
                          <a:latin typeface="Arial"/>
                          <a:ea typeface="Times New Roman"/>
                          <a:cs typeface="Times New Roman"/>
                        </a:rPr>
                        <a:t>2</a:t>
                      </a:r>
                      <a:r>
                        <a:rPr lang="ru-RU" sz="900" b="1" dirty="0">
                          <a:solidFill>
                            <a:schemeClr val="tx1"/>
                          </a:solidFill>
                          <a:latin typeface="Arial"/>
                          <a:ea typeface="Times New Roman"/>
                          <a:cs typeface="Times New Roman"/>
                        </a:rPr>
                        <a:t>,</a:t>
                      </a:r>
                      <a:r>
                        <a:rPr lang="uz-Cyrl-UZ" sz="900" b="1" dirty="0">
                          <a:solidFill>
                            <a:schemeClr val="tx1"/>
                          </a:solidFill>
                          <a:latin typeface="Arial"/>
                          <a:ea typeface="Times New Roman"/>
                          <a:cs typeface="Times New Roman"/>
                        </a:rPr>
                        <a:t>8</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0,6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20,5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0,9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254,5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232,7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41,4</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31,3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uz-Cyrl-UZ" sz="900" b="1" dirty="0">
                          <a:solidFill>
                            <a:schemeClr val="tx1"/>
                          </a:solidFill>
                          <a:latin typeface="Arial"/>
                          <a:ea typeface="Times New Roman"/>
                          <a:cs typeface="Times New Roman"/>
                        </a:rPr>
                        <a:t>2</a:t>
                      </a:r>
                      <a:r>
                        <a:rPr lang="ru-RU" sz="900" b="1" dirty="0">
                          <a:solidFill>
                            <a:schemeClr val="tx1"/>
                          </a:solidFill>
                          <a:latin typeface="Arial"/>
                          <a:ea typeface="Times New Roman"/>
                          <a:cs typeface="Times New Roman"/>
                        </a:rPr>
                        <a:t>,</a:t>
                      </a:r>
                      <a:r>
                        <a:rPr lang="uz-Cyrl-UZ" sz="900" b="1" dirty="0">
                          <a:solidFill>
                            <a:schemeClr val="tx1"/>
                          </a:solidFill>
                          <a:latin typeface="Arial"/>
                          <a:ea typeface="Times New Roman"/>
                          <a:cs typeface="Times New Roman"/>
                        </a:rPr>
                        <a:t>0</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uz-Cyrl-UZ" sz="900" b="1" dirty="0">
                          <a:solidFill>
                            <a:schemeClr val="tx1"/>
                          </a:solidFill>
                          <a:latin typeface="Arial"/>
                          <a:ea typeface="Times New Roman"/>
                          <a:cs typeface="Times New Roman"/>
                        </a:rPr>
                        <a:t>2,0</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endParaRPr lang="ru-RU" sz="900" b="1" dirty="0">
                        <a:solidFill>
                          <a:schemeClr val="tx1"/>
                        </a:solidFill>
                        <a:latin typeface="Arial"/>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75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282871">
                <a:tc>
                  <a:txBody>
                    <a:bodyPr/>
                    <a:lstStyle/>
                    <a:p>
                      <a:pPr marL="0" marR="0" algn="ctr">
                        <a:spcBef>
                          <a:spcPts val="0"/>
                        </a:spcBef>
                        <a:spcAft>
                          <a:spcPts val="0"/>
                        </a:spcAft>
                      </a:pPr>
                      <a:r>
                        <a:rPr lang="ru-RU" sz="1000" b="1" dirty="0">
                          <a:solidFill>
                            <a:schemeClr val="tx1"/>
                          </a:solidFill>
                          <a:latin typeface="Arial"/>
                          <a:ea typeface="Times New Roman"/>
                          <a:cs typeface="Times New Roman"/>
                        </a:rPr>
                        <a:t>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spcBef>
                          <a:spcPts val="0"/>
                        </a:spcBef>
                        <a:spcAft>
                          <a:spcPts val="0"/>
                        </a:spcAft>
                      </a:pPr>
                      <a:r>
                        <a:rPr lang="ru-RU" sz="1200" b="1" dirty="0" err="1">
                          <a:solidFill>
                            <a:schemeClr val="tx1"/>
                          </a:solidFill>
                          <a:latin typeface="Times New Roman"/>
                          <a:ea typeface="Times New Roman"/>
                          <a:cs typeface="Times New Roman"/>
                        </a:rPr>
                        <a:t>Бухоро</a:t>
                      </a:r>
                      <a:endParaRPr lang="en-US" sz="12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34</a:t>
                      </a:r>
                      <a:r>
                        <a:rPr lang="uz-Cyrl-UZ" sz="900" b="1" dirty="0">
                          <a:solidFill>
                            <a:schemeClr val="tx1"/>
                          </a:solidFill>
                          <a:latin typeface="Arial"/>
                          <a:ea typeface="Times New Roman"/>
                          <a:cs typeface="Times New Roman"/>
                        </a:rPr>
                        <a:t>78</a:t>
                      </a:r>
                      <a:r>
                        <a:rPr lang="ru-RU" sz="900" b="1" dirty="0">
                          <a:solidFill>
                            <a:schemeClr val="tx1"/>
                          </a:solidFill>
                          <a:latin typeface="Arial"/>
                          <a:ea typeface="Times New Roman"/>
                          <a:cs typeface="Times New Roman"/>
                        </a:rPr>
                        <a:t>,</a:t>
                      </a:r>
                      <a:r>
                        <a:rPr lang="uz-Cyrl-UZ" sz="900" b="1" dirty="0">
                          <a:solidFill>
                            <a:schemeClr val="tx1"/>
                          </a:solidFill>
                          <a:latin typeface="Arial"/>
                          <a:ea typeface="Times New Roman"/>
                          <a:cs typeface="Times New Roman"/>
                        </a:rPr>
                        <a:t>4</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272,2</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uz-Cyrl-UZ" sz="900" b="1" dirty="0">
                          <a:solidFill>
                            <a:schemeClr val="tx1"/>
                          </a:solidFill>
                          <a:latin typeface="Arial"/>
                          <a:ea typeface="Times New Roman"/>
                          <a:cs typeface="Times New Roman"/>
                        </a:rPr>
                        <a:t>200</a:t>
                      </a:r>
                      <a:r>
                        <a:rPr lang="ru-RU" sz="900" b="1" dirty="0">
                          <a:solidFill>
                            <a:schemeClr val="tx1"/>
                          </a:solidFill>
                          <a:latin typeface="Arial"/>
                          <a:ea typeface="Times New Roman"/>
                          <a:cs typeface="Times New Roman"/>
                        </a:rPr>
                        <a:t>,1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200,1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ru-RU" sz="900" b="1" dirty="0">
                          <a:solidFill>
                            <a:schemeClr val="tx1"/>
                          </a:solidFill>
                          <a:latin typeface="Arial"/>
                          <a:ea typeface="Times New Roman"/>
                          <a:cs typeface="Times New Roman"/>
                        </a:rPr>
                        <a:t>-</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uz-Cyrl-UZ" sz="900" b="1" dirty="0">
                          <a:solidFill>
                            <a:schemeClr val="tx1"/>
                          </a:solidFill>
                          <a:latin typeface="Arial"/>
                          <a:ea typeface="Times New Roman"/>
                          <a:cs typeface="Times New Roman"/>
                        </a:rPr>
                        <a:t>19</a:t>
                      </a:r>
                      <a:r>
                        <a:rPr lang="ru-RU" sz="900" b="1" dirty="0">
                          <a:solidFill>
                            <a:schemeClr val="tx1"/>
                          </a:solidFill>
                          <a:latin typeface="Arial"/>
                          <a:ea typeface="Times New Roman"/>
                          <a:cs typeface="Times New Roman"/>
                        </a:rPr>
                        <a:t>,</a:t>
                      </a:r>
                      <a:r>
                        <a:rPr lang="uz-Cyrl-UZ" sz="900" b="1" dirty="0">
                          <a:solidFill>
                            <a:schemeClr val="tx1"/>
                          </a:solidFill>
                          <a:latin typeface="Arial"/>
                          <a:ea typeface="Times New Roman"/>
                          <a:cs typeface="Times New Roman"/>
                        </a:rPr>
                        <a:t>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19,9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6,5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6,5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23</a:t>
                      </a:r>
                      <a:r>
                        <a:rPr lang="uz-Cyrl-UZ" sz="900" b="1" dirty="0">
                          <a:solidFill>
                            <a:schemeClr val="tx1"/>
                          </a:solidFill>
                          <a:latin typeface="Arial"/>
                          <a:ea typeface="Times New Roman"/>
                          <a:cs typeface="Times New Roman"/>
                        </a:rPr>
                        <a:t>30</a:t>
                      </a:r>
                      <a:r>
                        <a:rPr lang="ru-RU" sz="900" b="1" dirty="0">
                          <a:solidFill>
                            <a:schemeClr val="tx1"/>
                          </a:solidFill>
                          <a:latin typeface="Arial"/>
                          <a:ea typeface="Times New Roman"/>
                          <a:cs typeface="Times New Roman"/>
                        </a:rPr>
                        <a:t>,</a:t>
                      </a:r>
                      <a:r>
                        <a:rPr lang="uz-Cyrl-UZ" sz="900" b="1" dirty="0">
                          <a:solidFill>
                            <a:schemeClr val="tx1"/>
                          </a:solidFill>
                          <a:latin typeface="Arial"/>
                          <a:ea typeface="Times New Roman"/>
                          <a:cs typeface="Times New Roman"/>
                        </a:rPr>
                        <a:t>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endParaRPr lang="ru-RU" sz="900" b="1" dirty="0">
                        <a:solidFill>
                          <a:schemeClr val="tx1"/>
                        </a:solidFill>
                        <a:latin typeface="Arial"/>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25</a:t>
                      </a:r>
                      <a:r>
                        <a:rPr lang="uz-Cyrl-UZ" sz="900" b="1" dirty="0">
                          <a:solidFill>
                            <a:schemeClr val="tx1"/>
                          </a:solidFill>
                          <a:latin typeface="Arial"/>
                          <a:ea typeface="Times New Roman"/>
                          <a:cs typeface="Times New Roman"/>
                        </a:rPr>
                        <a:t>57</a:t>
                      </a:r>
                      <a:r>
                        <a:rPr lang="ru-RU" sz="900" b="1" dirty="0">
                          <a:solidFill>
                            <a:schemeClr val="tx1"/>
                          </a:solidFill>
                          <a:latin typeface="Arial"/>
                          <a:ea typeface="Times New Roman"/>
                          <a:cs typeface="Times New Roman"/>
                        </a:rPr>
                        <a:t>,</a:t>
                      </a:r>
                      <a:r>
                        <a:rPr lang="uz-Cyrl-UZ" sz="900" b="1" dirty="0">
                          <a:solidFill>
                            <a:schemeClr val="tx1"/>
                          </a:solidFill>
                          <a:latin typeface="Arial"/>
                          <a:ea typeface="Times New Roman"/>
                          <a:cs typeface="Times New Roman"/>
                        </a:rPr>
                        <a:t>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226,5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5</a:t>
                      </a:r>
                      <a:r>
                        <a:rPr lang="uz-Cyrl-UZ" sz="900" b="1" dirty="0">
                          <a:solidFill>
                            <a:schemeClr val="tx1"/>
                          </a:solidFill>
                          <a:latin typeface="Arial"/>
                          <a:ea typeface="Times New Roman"/>
                          <a:cs typeface="Times New Roman"/>
                        </a:rPr>
                        <a:t>7</a:t>
                      </a:r>
                      <a:r>
                        <a:rPr lang="ru-RU" sz="900" b="1" dirty="0">
                          <a:solidFill>
                            <a:schemeClr val="tx1"/>
                          </a:solidFill>
                          <a:latin typeface="Arial"/>
                          <a:ea typeface="Times New Roman"/>
                          <a:cs typeface="Times New Roman"/>
                        </a:rPr>
                        <a:t>,0</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44,7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uz-Cyrl-UZ" sz="900" b="1" dirty="0">
                          <a:solidFill>
                            <a:schemeClr val="tx1"/>
                          </a:solidFill>
                          <a:latin typeface="Arial"/>
                          <a:ea typeface="Times New Roman"/>
                          <a:cs typeface="Times New Roman"/>
                        </a:rPr>
                        <a:t>4,0</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92,7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1,0</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smtClean="0">
                          <a:solidFill>
                            <a:schemeClr val="tx1"/>
                          </a:solidFill>
                          <a:latin typeface="Arial"/>
                          <a:ea typeface="Times New Roman"/>
                          <a:cs typeface="Times New Roman"/>
                        </a:rPr>
                        <a:t>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76</a:t>
                      </a:r>
                      <a:r>
                        <a:rPr lang="uz-Cyrl-UZ" sz="900" b="1" dirty="0">
                          <a:solidFill>
                            <a:schemeClr val="tx1"/>
                          </a:solidFill>
                          <a:latin typeface="Arial"/>
                          <a:ea typeface="Times New Roman"/>
                          <a:cs typeface="Times New Roman"/>
                        </a:rPr>
                        <a:t>2</a:t>
                      </a:r>
                      <a:r>
                        <a:rPr lang="ru-RU" sz="900" b="1" dirty="0">
                          <a:solidFill>
                            <a:schemeClr val="tx1"/>
                          </a:solidFill>
                          <a:latin typeface="Arial"/>
                          <a:ea typeface="Times New Roman"/>
                          <a:cs typeface="Times New Roman"/>
                        </a:rPr>
                        <a:t>,</a:t>
                      </a:r>
                      <a:r>
                        <a:rPr lang="uz-Cyrl-UZ" sz="900" b="1" dirty="0">
                          <a:solidFill>
                            <a:schemeClr val="tx1"/>
                          </a:solidFill>
                          <a:latin typeface="Arial"/>
                          <a:ea typeface="Times New Roman"/>
                          <a:cs typeface="Times New Roman"/>
                        </a:rPr>
                        <a:t>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296374">
                <a:tc>
                  <a:txBody>
                    <a:bodyPr/>
                    <a:lstStyle/>
                    <a:p>
                      <a:pPr marL="0" marR="0" algn="ctr">
                        <a:spcBef>
                          <a:spcPts val="0"/>
                        </a:spcBef>
                        <a:spcAft>
                          <a:spcPts val="0"/>
                        </a:spcAft>
                      </a:pPr>
                      <a:r>
                        <a:rPr lang="ru-RU" sz="1000" b="1" dirty="0">
                          <a:solidFill>
                            <a:schemeClr val="tx1"/>
                          </a:solidFill>
                          <a:latin typeface="Arial"/>
                          <a:ea typeface="Times New Roman"/>
                          <a:cs typeface="Times New Roman"/>
                        </a:rPr>
                        <a:t>4</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spcBef>
                          <a:spcPts val="0"/>
                        </a:spcBef>
                        <a:spcAft>
                          <a:spcPts val="0"/>
                        </a:spcAft>
                      </a:pPr>
                      <a:r>
                        <a:rPr lang="ru-RU" sz="1200" b="1" dirty="0" err="1">
                          <a:solidFill>
                            <a:schemeClr val="tx1"/>
                          </a:solidFill>
                          <a:latin typeface="Times New Roman"/>
                          <a:ea typeface="Times New Roman"/>
                          <a:cs typeface="Times New Roman"/>
                        </a:rPr>
                        <a:t>Жиззах</a:t>
                      </a:r>
                      <a:endParaRPr lang="en-US" sz="12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143</a:t>
                      </a:r>
                      <a:r>
                        <a:rPr lang="uz-Cyrl-UZ" sz="900" b="1" dirty="0">
                          <a:solidFill>
                            <a:schemeClr val="tx1"/>
                          </a:solidFill>
                          <a:latin typeface="Arial"/>
                          <a:ea typeface="Times New Roman"/>
                          <a:cs typeface="Times New Roman"/>
                        </a:rPr>
                        <a:t>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295,4</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a:t>
                      </a:r>
                      <a:r>
                        <a:rPr lang="uz-Cyrl-UZ" sz="900" b="1" dirty="0">
                          <a:solidFill>
                            <a:schemeClr val="tx1"/>
                          </a:solidFill>
                          <a:latin typeface="Arial"/>
                          <a:ea typeface="Times New Roman"/>
                          <a:cs typeface="Times New Roman"/>
                        </a:rPr>
                        <a:t>82,</a:t>
                      </a:r>
                      <a:r>
                        <a:rPr lang="ru-RU" sz="900" b="1" dirty="0">
                          <a:solidFill>
                            <a:schemeClr val="tx1"/>
                          </a:solidFill>
                          <a:latin typeface="Arial"/>
                          <a:ea typeface="Times New Roman"/>
                          <a:cs typeface="Times New Roman"/>
                        </a:rPr>
                        <a:t>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263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ru-RU" sz="900" b="1" dirty="0">
                          <a:solidFill>
                            <a:schemeClr val="tx1"/>
                          </a:solidFill>
                          <a:latin typeface="Arial"/>
                          <a:ea typeface="Times New Roman"/>
                          <a:cs typeface="Times New Roman"/>
                        </a:rPr>
                        <a:t>21</a:t>
                      </a:r>
                      <a:r>
                        <a:rPr lang="uz-Cyrl-UZ" sz="900" b="1" dirty="0">
                          <a:solidFill>
                            <a:schemeClr val="tx1"/>
                          </a:solidFill>
                          <a:latin typeface="Arial"/>
                          <a:ea typeface="Times New Roman"/>
                          <a:cs typeface="Times New Roman"/>
                        </a:rPr>
                        <a:t>9,</a:t>
                      </a:r>
                      <a:r>
                        <a:rPr lang="ru-RU" sz="900" b="1" dirty="0">
                          <a:solidFill>
                            <a:schemeClr val="tx1"/>
                          </a:solidFill>
                          <a:latin typeface="Arial"/>
                          <a:ea typeface="Times New Roman"/>
                          <a:cs typeface="Times New Roman"/>
                        </a:rPr>
                        <a:t>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12,</a:t>
                      </a:r>
                      <a:r>
                        <a:rPr lang="uz-Cyrl-UZ" sz="900" b="1" dirty="0">
                          <a:solidFill>
                            <a:schemeClr val="tx1"/>
                          </a:solidFill>
                          <a:latin typeface="Arial"/>
                          <a:ea typeface="Times New Roman"/>
                          <a:cs typeface="Times New Roman"/>
                        </a:rPr>
                        <a:t>0</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12,0</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8,</a:t>
                      </a:r>
                      <a:r>
                        <a:rPr lang="uz-Cyrl-UZ" sz="900" b="1" dirty="0">
                          <a:solidFill>
                            <a:schemeClr val="tx1"/>
                          </a:solidFill>
                          <a:latin typeface="Arial"/>
                          <a:ea typeface="Times New Roman"/>
                          <a:cs typeface="Times New Roman"/>
                        </a:rPr>
                        <a:t>4</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0,8</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6</a:t>
                      </a:r>
                      <a:r>
                        <a:rPr lang="uz-Cyrl-UZ" sz="900" b="1" dirty="0">
                          <a:solidFill>
                            <a:schemeClr val="tx1"/>
                          </a:solidFill>
                          <a:latin typeface="Arial"/>
                          <a:ea typeface="Times New Roman"/>
                          <a:cs typeface="Times New Roman"/>
                        </a:rPr>
                        <a:t>68</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endParaRPr lang="ru-RU" sz="900" b="1" dirty="0">
                        <a:solidFill>
                          <a:schemeClr val="tx1"/>
                        </a:solidFill>
                        <a:latin typeface="Arial"/>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11</a:t>
                      </a:r>
                      <a:r>
                        <a:rPr lang="uz-Cyrl-UZ" sz="900" b="1" dirty="0">
                          <a:solidFill>
                            <a:schemeClr val="tx1"/>
                          </a:solidFill>
                          <a:latin typeface="Arial"/>
                          <a:ea typeface="Times New Roman"/>
                          <a:cs typeface="Times New Roman"/>
                        </a:rPr>
                        <a:t>71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27</a:t>
                      </a:r>
                      <a:r>
                        <a:rPr lang="uz-Cyrl-UZ" sz="900" b="1" dirty="0">
                          <a:solidFill>
                            <a:schemeClr val="tx1"/>
                          </a:solidFill>
                          <a:latin typeface="Arial"/>
                          <a:ea typeface="Times New Roman"/>
                          <a:cs typeface="Times New Roman"/>
                        </a:rPr>
                        <a:t>5</a:t>
                      </a:r>
                      <a:r>
                        <a:rPr lang="ru-RU" sz="900" b="1" dirty="0">
                          <a:solidFill>
                            <a:schemeClr val="tx1"/>
                          </a:solidFill>
                          <a:latin typeface="Arial"/>
                          <a:ea typeface="Times New Roman"/>
                          <a:cs typeface="Times New Roman"/>
                        </a:rPr>
                        <a:t>,8</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a:t>
                      </a:r>
                      <a:r>
                        <a:rPr lang="uz-Cyrl-UZ" sz="900" b="1" dirty="0">
                          <a:solidFill>
                            <a:schemeClr val="tx1"/>
                          </a:solidFill>
                          <a:latin typeface="Arial"/>
                          <a:ea typeface="Times New Roman"/>
                          <a:cs typeface="Times New Roman"/>
                        </a:rPr>
                        <a:t>8</a:t>
                      </a:r>
                      <a:r>
                        <a:rPr lang="ru-RU" sz="900" b="1" dirty="0">
                          <a:solidFill>
                            <a:schemeClr val="tx1"/>
                          </a:solidFill>
                          <a:latin typeface="Arial"/>
                          <a:ea typeface="Times New Roman"/>
                          <a:cs typeface="Times New Roman"/>
                        </a:rPr>
                        <a:t>,</a:t>
                      </a:r>
                      <a:r>
                        <a:rPr lang="uz-Cyrl-UZ" sz="900" b="1" dirty="0">
                          <a:solidFill>
                            <a:schemeClr val="tx1"/>
                          </a:solidFill>
                          <a:latin typeface="Arial"/>
                          <a:ea typeface="Times New Roman"/>
                          <a:cs typeface="Times New Roman"/>
                        </a:rPr>
                        <a:t>4</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a:t>
                      </a:r>
                      <a:r>
                        <a:rPr lang="uz-Cyrl-UZ" sz="900" b="1" dirty="0">
                          <a:solidFill>
                            <a:schemeClr val="tx1"/>
                          </a:solidFill>
                          <a:latin typeface="Arial"/>
                          <a:ea typeface="Times New Roman"/>
                          <a:cs typeface="Times New Roman"/>
                        </a:rPr>
                        <a:t>5</a:t>
                      </a:r>
                      <a:r>
                        <a:rPr lang="ru-RU" sz="900" b="1" dirty="0">
                          <a:solidFill>
                            <a:schemeClr val="tx1"/>
                          </a:solidFill>
                          <a:latin typeface="Arial"/>
                          <a:ea typeface="Times New Roman"/>
                          <a:cs typeface="Times New Roman"/>
                        </a:rPr>
                        <a:t>,9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6,</a:t>
                      </a:r>
                      <a:r>
                        <a:rPr lang="uz-Cyrl-UZ" sz="900" b="1" dirty="0">
                          <a:solidFill>
                            <a:schemeClr val="tx1"/>
                          </a:solidFill>
                          <a:latin typeface="Arial"/>
                          <a:ea typeface="Times New Roman"/>
                          <a:cs typeface="Times New Roman"/>
                        </a:rPr>
                        <a:t>8</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uz-Cyrl-UZ" sz="900" b="1" dirty="0">
                          <a:solidFill>
                            <a:schemeClr val="tx1"/>
                          </a:solidFill>
                          <a:latin typeface="Arial"/>
                          <a:ea typeface="Times New Roman"/>
                          <a:cs typeface="Times New Roman"/>
                        </a:rPr>
                        <a:t>9,9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endParaRPr lang="ru-RU" sz="900" b="1" dirty="0">
                        <a:solidFill>
                          <a:schemeClr val="tx1"/>
                        </a:solidFill>
                        <a:latin typeface="Arial"/>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220,9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291399">
                <a:tc>
                  <a:txBody>
                    <a:bodyPr/>
                    <a:lstStyle/>
                    <a:p>
                      <a:pPr marL="0" marR="0" algn="ctr">
                        <a:spcBef>
                          <a:spcPts val="0"/>
                        </a:spcBef>
                        <a:spcAft>
                          <a:spcPts val="0"/>
                        </a:spcAft>
                      </a:pPr>
                      <a:r>
                        <a:rPr lang="ru-RU" sz="1000" b="1" dirty="0">
                          <a:solidFill>
                            <a:schemeClr val="tx1"/>
                          </a:solidFill>
                          <a:latin typeface="Arial"/>
                          <a:ea typeface="Times New Roman"/>
                          <a:cs typeface="Times New Roman"/>
                        </a:rPr>
                        <a:t>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spcBef>
                          <a:spcPts val="0"/>
                        </a:spcBef>
                        <a:spcAft>
                          <a:spcPts val="0"/>
                        </a:spcAft>
                      </a:pPr>
                      <a:r>
                        <a:rPr lang="uz-Cyrl-UZ" sz="1200" b="1" dirty="0">
                          <a:solidFill>
                            <a:schemeClr val="tx1"/>
                          </a:solidFill>
                          <a:latin typeface="Times New Roman"/>
                          <a:ea typeface="Times New Roman"/>
                          <a:cs typeface="Times New Roman"/>
                        </a:rPr>
                        <a:t>Қ</a:t>
                      </a:r>
                      <a:r>
                        <a:rPr lang="ru-RU" sz="1200" b="1" dirty="0" err="1">
                          <a:solidFill>
                            <a:schemeClr val="tx1"/>
                          </a:solidFill>
                          <a:latin typeface="Times New Roman"/>
                          <a:ea typeface="Times New Roman"/>
                          <a:cs typeface="Times New Roman"/>
                        </a:rPr>
                        <a:t>аш</a:t>
                      </a:r>
                      <a:r>
                        <a:rPr lang="uz-Cyrl-UZ" sz="1200" b="1" dirty="0">
                          <a:solidFill>
                            <a:schemeClr val="tx1"/>
                          </a:solidFill>
                          <a:latin typeface="Times New Roman"/>
                          <a:ea typeface="Times New Roman"/>
                          <a:cs typeface="Times New Roman"/>
                        </a:rPr>
                        <a:t>қ</a:t>
                      </a:r>
                      <a:r>
                        <a:rPr lang="ru-RU" sz="1200" b="1" dirty="0" err="1">
                          <a:solidFill>
                            <a:schemeClr val="tx1"/>
                          </a:solidFill>
                          <a:latin typeface="Times New Roman"/>
                          <a:ea typeface="Times New Roman"/>
                          <a:cs typeface="Times New Roman"/>
                        </a:rPr>
                        <a:t>адарё</a:t>
                      </a:r>
                      <a:endParaRPr lang="en-US" sz="12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2453,9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50</a:t>
                      </a:r>
                      <a:r>
                        <a:rPr lang="uz-Cyrl-UZ" sz="900" b="1" dirty="0">
                          <a:solidFill>
                            <a:schemeClr val="tx1"/>
                          </a:solidFill>
                          <a:latin typeface="Arial"/>
                          <a:ea typeface="Times New Roman"/>
                          <a:cs typeface="Times New Roman"/>
                        </a:rPr>
                        <a:t>7</a:t>
                      </a:r>
                      <a:r>
                        <a:rPr lang="ru-RU" sz="900" b="1" dirty="0">
                          <a:solidFill>
                            <a:schemeClr val="tx1"/>
                          </a:solidFill>
                          <a:latin typeface="Arial"/>
                          <a:ea typeface="Times New Roman"/>
                          <a:cs typeface="Times New Roman"/>
                        </a:rPr>
                        <a:t>,7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67</a:t>
                      </a:r>
                      <a:r>
                        <a:rPr lang="uz-Cyrl-UZ" sz="900" b="1" dirty="0">
                          <a:solidFill>
                            <a:schemeClr val="tx1"/>
                          </a:solidFill>
                          <a:latin typeface="Arial"/>
                          <a:ea typeface="Times New Roman"/>
                          <a:cs typeface="Times New Roman"/>
                        </a:rPr>
                        <a:t>8</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a:t>
                      </a:r>
                      <a:r>
                        <a:rPr lang="uz-Cyrl-UZ" sz="900" b="1" dirty="0">
                          <a:solidFill>
                            <a:schemeClr val="tx1"/>
                          </a:solidFill>
                          <a:latin typeface="Arial"/>
                          <a:ea typeface="Times New Roman"/>
                          <a:cs typeface="Times New Roman"/>
                        </a:rPr>
                        <a:t>21</a:t>
                      </a:r>
                      <a:r>
                        <a:rPr lang="ru-RU" sz="900" b="1" dirty="0">
                          <a:solidFill>
                            <a:schemeClr val="tx1"/>
                          </a:solidFill>
                          <a:latin typeface="Arial"/>
                          <a:ea typeface="Times New Roman"/>
                          <a:cs typeface="Times New Roman"/>
                        </a:rPr>
                        <a:t>,6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ru-RU" sz="900" b="1" dirty="0">
                          <a:solidFill>
                            <a:schemeClr val="tx1"/>
                          </a:solidFill>
                          <a:latin typeface="Arial"/>
                          <a:ea typeface="Times New Roman"/>
                          <a:cs typeface="Times New Roman"/>
                        </a:rPr>
                        <a:t>256</a:t>
                      </a:r>
                      <a:r>
                        <a:rPr lang="uz-Cyrl-UZ" sz="900" b="1" dirty="0">
                          <a:solidFill>
                            <a:schemeClr val="tx1"/>
                          </a:solidFill>
                          <a:latin typeface="Arial"/>
                          <a:ea typeface="Times New Roman"/>
                          <a:cs typeface="Times New Roman"/>
                        </a:rPr>
                        <a:t>,</a:t>
                      </a:r>
                      <a:r>
                        <a:rPr lang="ru-RU" sz="900" b="1" dirty="0">
                          <a:solidFill>
                            <a:schemeClr val="tx1"/>
                          </a:solidFill>
                          <a:latin typeface="Arial"/>
                          <a:ea typeface="Times New Roman"/>
                          <a:cs typeface="Times New Roman"/>
                        </a:rPr>
                        <a:t>4</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a:t>
                      </a:r>
                      <a:r>
                        <a:rPr lang="uz-Cyrl-UZ" sz="900" b="1" dirty="0">
                          <a:solidFill>
                            <a:schemeClr val="tx1"/>
                          </a:solidFill>
                          <a:latin typeface="Arial"/>
                          <a:ea typeface="Times New Roman"/>
                          <a:cs typeface="Times New Roman"/>
                        </a:rPr>
                        <a:t>3</a:t>
                      </a:r>
                      <a:r>
                        <a:rPr lang="ru-RU" sz="900" b="1" dirty="0">
                          <a:solidFill>
                            <a:schemeClr val="tx1"/>
                          </a:solidFill>
                          <a:latin typeface="Arial"/>
                          <a:ea typeface="Times New Roman"/>
                          <a:cs typeface="Times New Roman"/>
                        </a:rPr>
                        <a:t>,</a:t>
                      </a:r>
                      <a:r>
                        <a:rPr lang="uz-Cyrl-UZ" sz="900" b="1" dirty="0">
                          <a:solidFill>
                            <a:schemeClr val="tx1"/>
                          </a:solidFill>
                          <a:latin typeface="Arial"/>
                          <a:ea typeface="Times New Roman"/>
                          <a:cs typeface="Times New Roman"/>
                        </a:rPr>
                        <a:t>2</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a:t>
                      </a:r>
                      <a:r>
                        <a:rPr lang="uz-Cyrl-UZ" sz="900" b="1" dirty="0">
                          <a:solidFill>
                            <a:schemeClr val="tx1"/>
                          </a:solidFill>
                          <a:latin typeface="Arial"/>
                          <a:ea typeface="Times New Roman"/>
                          <a:cs typeface="Times New Roman"/>
                        </a:rPr>
                        <a:t>1</a:t>
                      </a:r>
                      <a:r>
                        <a:rPr lang="ru-RU" sz="900" b="1" dirty="0">
                          <a:solidFill>
                            <a:schemeClr val="tx1"/>
                          </a:solidFill>
                          <a:latin typeface="Arial"/>
                          <a:ea typeface="Times New Roman"/>
                          <a:cs typeface="Times New Roman"/>
                        </a:rPr>
                        <a:t>,2</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a:t>
                      </a:r>
                      <a:r>
                        <a:rPr lang="uz-Cyrl-UZ" sz="900" b="1" dirty="0" smtClean="0">
                          <a:solidFill>
                            <a:schemeClr val="tx1"/>
                          </a:solidFill>
                          <a:latin typeface="Arial"/>
                          <a:ea typeface="Times New Roman"/>
                          <a:cs typeface="Times New Roman"/>
                        </a:rPr>
                        <a:t>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1307,</a:t>
                      </a:r>
                      <a:r>
                        <a:rPr lang="uz-Cyrl-UZ" sz="900" b="1" dirty="0">
                          <a:solidFill>
                            <a:schemeClr val="tx1"/>
                          </a:solidFill>
                          <a:latin typeface="Arial"/>
                          <a:ea typeface="Times New Roman"/>
                          <a:cs typeface="Times New Roman"/>
                        </a:rPr>
                        <a:t>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0,1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2041,</a:t>
                      </a:r>
                      <a:r>
                        <a:rPr lang="uz-Cyrl-UZ" sz="900" b="1" dirty="0">
                          <a:solidFill>
                            <a:schemeClr val="tx1"/>
                          </a:solidFill>
                          <a:latin typeface="Arial"/>
                          <a:ea typeface="Times New Roman"/>
                          <a:cs typeface="Times New Roman"/>
                        </a:rPr>
                        <a:t>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457</a:t>
                      </a:r>
                      <a:r>
                        <a:rPr lang="uz-Cyrl-UZ" sz="900" b="1" dirty="0">
                          <a:solidFill>
                            <a:schemeClr val="tx1"/>
                          </a:solidFill>
                          <a:latin typeface="Arial"/>
                          <a:ea typeface="Times New Roman"/>
                          <a:cs typeface="Times New Roman"/>
                        </a:rPr>
                        <a:t>,</a:t>
                      </a:r>
                      <a:r>
                        <a:rPr lang="ru-RU" sz="900" b="1" dirty="0">
                          <a:solidFill>
                            <a:schemeClr val="tx1"/>
                          </a:solidFill>
                          <a:latin typeface="Arial"/>
                          <a:ea typeface="Times New Roman"/>
                          <a:cs typeface="Times New Roman"/>
                        </a:rPr>
                        <a:t>8</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73,9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45,5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19,0</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30,6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4,4</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endParaRPr lang="ru-RU" sz="900" b="1" dirty="0">
                        <a:solidFill>
                          <a:schemeClr val="tx1"/>
                        </a:solidFill>
                        <a:latin typeface="Arial"/>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a:t>
                      </a:r>
                      <a:r>
                        <a:rPr lang="uz-Cyrl-UZ" sz="900" b="1" dirty="0">
                          <a:solidFill>
                            <a:schemeClr val="tx1"/>
                          </a:solidFill>
                          <a:latin typeface="Arial"/>
                          <a:ea typeface="Times New Roman"/>
                          <a:cs typeface="Times New Roman"/>
                        </a:rPr>
                        <a:t>88</a:t>
                      </a:r>
                      <a:r>
                        <a:rPr lang="ru-RU" sz="900" b="1" dirty="0">
                          <a:solidFill>
                            <a:schemeClr val="tx1"/>
                          </a:solidFill>
                          <a:latin typeface="Arial"/>
                          <a:ea typeface="Times New Roman"/>
                          <a:cs typeface="Times New Roman"/>
                        </a:rPr>
                        <a:t>,</a:t>
                      </a:r>
                      <a:r>
                        <a:rPr lang="uz-Cyrl-UZ" sz="900" b="1" dirty="0">
                          <a:solidFill>
                            <a:schemeClr val="tx1"/>
                          </a:solidFill>
                          <a:latin typeface="Arial"/>
                          <a:ea typeface="Times New Roman"/>
                          <a:cs typeface="Times New Roman"/>
                        </a:rPr>
                        <a:t>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295663">
                <a:tc>
                  <a:txBody>
                    <a:bodyPr/>
                    <a:lstStyle/>
                    <a:p>
                      <a:pPr marL="0" marR="0" algn="ctr">
                        <a:spcBef>
                          <a:spcPts val="0"/>
                        </a:spcBef>
                        <a:spcAft>
                          <a:spcPts val="0"/>
                        </a:spcAft>
                      </a:pPr>
                      <a:r>
                        <a:rPr lang="ru-RU" sz="1000" b="1" dirty="0">
                          <a:solidFill>
                            <a:schemeClr val="tx1"/>
                          </a:solidFill>
                          <a:latin typeface="Arial"/>
                          <a:ea typeface="Times New Roman"/>
                          <a:cs typeface="Times New Roman"/>
                        </a:rPr>
                        <a:t>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spcBef>
                          <a:spcPts val="0"/>
                        </a:spcBef>
                        <a:spcAft>
                          <a:spcPts val="0"/>
                        </a:spcAft>
                      </a:pPr>
                      <a:r>
                        <a:rPr lang="ru-RU" sz="1200" b="1" dirty="0" err="1">
                          <a:solidFill>
                            <a:schemeClr val="tx1"/>
                          </a:solidFill>
                          <a:latin typeface="Times New Roman"/>
                          <a:ea typeface="Times New Roman"/>
                          <a:cs typeface="Times New Roman"/>
                        </a:rPr>
                        <a:t>Навоий</a:t>
                      </a:r>
                      <a:endParaRPr lang="en-US" sz="12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4892,8</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121,2</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109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89,1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ru-RU" sz="900" b="1" dirty="0">
                          <a:solidFill>
                            <a:schemeClr val="tx1"/>
                          </a:solidFill>
                          <a:latin typeface="Arial"/>
                          <a:ea typeface="Times New Roman"/>
                          <a:cs typeface="Times New Roman"/>
                        </a:rPr>
                        <a:t>19,9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9,</a:t>
                      </a:r>
                      <a:r>
                        <a:rPr lang="uz-Cyrl-UZ" sz="900" b="1" dirty="0">
                          <a:solidFill>
                            <a:schemeClr val="tx1"/>
                          </a:solidFill>
                          <a:latin typeface="Arial"/>
                          <a:ea typeface="Times New Roman"/>
                          <a:cs typeface="Times New Roman"/>
                        </a:rPr>
                        <a:t>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9,9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6,</a:t>
                      </a:r>
                      <a:r>
                        <a:rPr lang="uz-Cyrl-UZ" sz="900" b="1" dirty="0">
                          <a:solidFill>
                            <a:schemeClr val="tx1"/>
                          </a:solidFill>
                          <a:latin typeface="Arial"/>
                          <a:ea typeface="Times New Roman"/>
                          <a:cs typeface="Times New Roman"/>
                        </a:rPr>
                        <a:t>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6,6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4258,</a:t>
                      </a:r>
                      <a:r>
                        <a:rPr lang="uz-Cyrl-UZ" sz="900" b="1" dirty="0">
                          <a:solidFill>
                            <a:schemeClr val="tx1"/>
                          </a:solidFill>
                          <a:latin typeface="Arial"/>
                          <a:ea typeface="Times New Roman"/>
                          <a:cs typeface="Times New Roman"/>
                        </a:rPr>
                        <a:t>4</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endParaRPr lang="ru-RU" sz="900" b="1" dirty="0">
                        <a:solidFill>
                          <a:schemeClr val="tx1"/>
                        </a:solidFill>
                        <a:latin typeface="Arial"/>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4384,0</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105,6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20,</a:t>
                      </a:r>
                      <a:r>
                        <a:rPr lang="uz-Cyrl-UZ" sz="900" b="1" dirty="0">
                          <a:solidFill>
                            <a:schemeClr val="tx1"/>
                          </a:solidFill>
                          <a:latin typeface="Arial"/>
                          <a:ea typeface="Times New Roman"/>
                          <a:cs typeface="Times New Roman"/>
                        </a:rPr>
                        <a:t>2</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14,6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2,0</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a:t>
                      </a:r>
                      <a:r>
                        <a:rPr lang="uz-Cyrl-UZ" sz="900" b="1" dirty="0">
                          <a:solidFill>
                            <a:schemeClr val="tx1"/>
                          </a:solidFill>
                          <a:latin typeface="Arial"/>
                          <a:ea typeface="Times New Roman"/>
                          <a:cs typeface="Times New Roman"/>
                        </a:rPr>
                        <a:t>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1,0</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endParaRPr lang="ru-RU" sz="900" b="1" dirty="0">
                        <a:solidFill>
                          <a:schemeClr val="tx1"/>
                        </a:solidFill>
                        <a:latin typeface="Arial"/>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485,</a:t>
                      </a:r>
                      <a:r>
                        <a:rPr lang="uz-Cyrl-UZ" sz="900" b="1" dirty="0">
                          <a:solidFill>
                            <a:schemeClr val="tx1"/>
                          </a:solidFill>
                          <a:latin typeface="Arial"/>
                          <a:ea typeface="Times New Roman"/>
                          <a:cs typeface="Times New Roman"/>
                        </a:rPr>
                        <a:t>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280027">
                <a:tc>
                  <a:txBody>
                    <a:bodyPr/>
                    <a:lstStyle/>
                    <a:p>
                      <a:pPr marL="0" marR="0" algn="ctr">
                        <a:spcBef>
                          <a:spcPts val="0"/>
                        </a:spcBef>
                        <a:spcAft>
                          <a:spcPts val="0"/>
                        </a:spcAft>
                      </a:pPr>
                      <a:r>
                        <a:rPr lang="ru-RU" sz="1000" b="1" dirty="0">
                          <a:solidFill>
                            <a:schemeClr val="tx1"/>
                          </a:solidFill>
                          <a:latin typeface="Arial"/>
                          <a:ea typeface="Times New Roman"/>
                          <a:cs typeface="Times New Roman"/>
                        </a:rPr>
                        <a:t>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spcBef>
                          <a:spcPts val="0"/>
                        </a:spcBef>
                        <a:spcAft>
                          <a:spcPts val="0"/>
                        </a:spcAft>
                      </a:pPr>
                      <a:r>
                        <a:rPr lang="ru-RU" sz="1200" b="1" dirty="0">
                          <a:solidFill>
                            <a:schemeClr val="tx1"/>
                          </a:solidFill>
                          <a:latin typeface="Times New Roman"/>
                          <a:ea typeface="Times New Roman"/>
                          <a:cs typeface="Times New Roman"/>
                        </a:rPr>
                        <a:t>Наманган</a:t>
                      </a:r>
                      <a:endParaRPr lang="en-US" sz="12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5</a:t>
                      </a:r>
                      <a:r>
                        <a:rPr lang="uz-Cyrl-UZ" sz="900" b="1" dirty="0">
                          <a:solidFill>
                            <a:schemeClr val="tx1"/>
                          </a:solidFill>
                          <a:latin typeface="Arial"/>
                          <a:ea typeface="Times New Roman"/>
                          <a:cs typeface="Times New Roman"/>
                        </a:rPr>
                        <a:t>05</a:t>
                      </a:r>
                      <a:r>
                        <a:rPr lang="ru-RU" sz="900" b="1" dirty="0">
                          <a:solidFill>
                            <a:schemeClr val="tx1"/>
                          </a:solidFill>
                          <a:latin typeface="Arial"/>
                          <a:ea typeface="Times New Roman"/>
                          <a:cs typeface="Times New Roman"/>
                        </a:rPr>
                        <a:t>,6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271,3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197,8</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197,8</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ru-RU" sz="900" b="1" dirty="0">
                          <a:solidFill>
                            <a:schemeClr val="tx1"/>
                          </a:solidFill>
                          <a:latin typeface="Arial"/>
                          <a:ea typeface="Times New Roman"/>
                          <a:cs typeface="Times New Roman"/>
                        </a:rPr>
                        <a:t>-</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34,7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34,7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uz-Cyrl-UZ" sz="900" b="1" dirty="0">
                          <a:solidFill>
                            <a:schemeClr val="tx1"/>
                          </a:solidFill>
                          <a:latin typeface="Arial"/>
                          <a:ea typeface="Times New Roman"/>
                          <a:cs typeface="Times New Roman"/>
                        </a:rPr>
                        <a:t>52,2</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endParaRPr lang="ru-RU" sz="900" b="1" dirty="0">
                        <a:solidFill>
                          <a:schemeClr val="tx1"/>
                        </a:solidFill>
                        <a:latin typeface="Arial"/>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uz-Cyrl-UZ" sz="900" b="1" dirty="0">
                          <a:solidFill>
                            <a:schemeClr val="tx1"/>
                          </a:solidFill>
                          <a:latin typeface="Arial"/>
                          <a:ea typeface="Times New Roman"/>
                          <a:cs typeface="Times New Roman"/>
                        </a:rPr>
                        <a:t>287</a:t>
                      </a:r>
                      <a:r>
                        <a:rPr lang="ru-RU" sz="900" b="1" dirty="0">
                          <a:solidFill>
                            <a:schemeClr val="tx1"/>
                          </a:solidFill>
                          <a:latin typeface="Arial"/>
                          <a:ea typeface="Times New Roman"/>
                          <a:cs typeface="Times New Roman"/>
                        </a:rPr>
                        <a:t>,2</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235,0</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40,</a:t>
                      </a:r>
                      <a:r>
                        <a:rPr lang="uz-Cyrl-UZ" sz="900" b="1" dirty="0">
                          <a:solidFill>
                            <a:schemeClr val="tx1"/>
                          </a:solidFill>
                          <a:latin typeface="Arial"/>
                          <a:ea typeface="Times New Roman"/>
                          <a:cs typeface="Times New Roman"/>
                        </a:rPr>
                        <a:t>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33,1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0,9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uz-Cyrl-UZ" sz="900" b="1" dirty="0">
                          <a:solidFill>
                            <a:schemeClr val="tx1"/>
                          </a:solidFill>
                          <a:latin typeface="Arial"/>
                          <a:ea typeface="Times New Roman"/>
                          <a:cs typeface="Times New Roman"/>
                        </a:rPr>
                        <a:t>5</a:t>
                      </a:r>
                      <a:r>
                        <a:rPr lang="ru-RU" sz="900" b="1" dirty="0">
                          <a:solidFill>
                            <a:schemeClr val="tx1"/>
                          </a:solidFill>
                          <a:latin typeface="Arial"/>
                          <a:ea typeface="Times New Roman"/>
                          <a:cs typeface="Times New Roman"/>
                        </a:rPr>
                        <a:t>,</a:t>
                      </a:r>
                      <a:r>
                        <a:rPr lang="uz-Cyrl-UZ" sz="900" b="1" dirty="0">
                          <a:solidFill>
                            <a:schemeClr val="tx1"/>
                          </a:solidFill>
                          <a:latin typeface="Arial"/>
                          <a:ea typeface="Times New Roman"/>
                          <a:cs typeface="Times New Roman"/>
                        </a:rPr>
                        <a:t>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3,2</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endParaRPr lang="ru-RU" sz="900" b="1" dirty="0">
                        <a:solidFill>
                          <a:schemeClr val="tx1"/>
                        </a:solidFill>
                        <a:latin typeface="Arial"/>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17</a:t>
                      </a:r>
                      <a:r>
                        <a:rPr lang="uz-Cyrl-UZ" sz="900" b="1" dirty="0">
                          <a:solidFill>
                            <a:schemeClr val="tx1"/>
                          </a:solidFill>
                          <a:latin typeface="Arial"/>
                          <a:ea typeface="Times New Roman"/>
                          <a:cs typeface="Times New Roman"/>
                        </a:rPr>
                        <a:t>1</a:t>
                      </a:r>
                      <a:r>
                        <a:rPr lang="ru-RU" sz="900" b="1" dirty="0">
                          <a:solidFill>
                            <a:schemeClr val="tx1"/>
                          </a:solidFill>
                          <a:latin typeface="Arial"/>
                          <a:ea typeface="Times New Roman"/>
                          <a:cs typeface="Times New Roman"/>
                        </a:rPr>
                        <a:t>,5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303482">
                <a:tc>
                  <a:txBody>
                    <a:bodyPr/>
                    <a:lstStyle/>
                    <a:p>
                      <a:pPr marL="0" marR="0" algn="ctr">
                        <a:spcBef>
                          <a:spcPts val="0"/>
                        </a:spcBef>
                        <a:spcAft>
                          <a:spcPts val="0"/>
                        </a:spcAft>
                      </a:pPr>
                      <a:r>
                        <a:rPr lang="ru-RU" sz="1000" b="1" dirty="0">
                          <a:solidFill>
                            <a:schemeClr val="tx1"/>
                          </a:solidFill>
                          <a:latin typeface="Arial"/>
                          <a:ea typeface="Times New Roman"/>
                          <a:cs typeface="Times New Roman"/>
                        </a:rPr>
                        <a:t>8</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spcBef>
                          <a:spcPts val="0"/>
                        </a:spcBef>
                        <a:spcAft>
                          <a:spcPts val="0"/>
                        </a:spcAft>
                      </a:pPr>
                      <a:r>
                        <a:rPr lang="ru-RU" sz="1200" b="1" dirty="0" err="1">
                          <a:solidFill>
                            <a:schemeClr val="tx1"/>
                          </a:solidFill>
                          <a:latin typeface="Times New Roman"/>
                          <a:ea typeface="Times New Roman"/>
                          <a:cs typeface="Times New Roman"/>
                        </a:rPr>
                        <a:t>Самар</a:t>
                      </a:r>
                      <a:r>
                        <a:rPr lang="uz-Cyrl-UZ" sz="1200" b="1" dirty="0">
                          <a:solidFill>
                            <a:schemeClr val="tx1"/>
                          </a:solidFill>
                          <a:latin typeface="Times New Roman"/>
                          <a:ea typeface="Times New Roman"/>
                          <a:cs typeface="Times New Roman"/>
                        </a:rPr>
                        <a:t>қ</a:t>
                      </a:r>
                      <a:r>
                        <a:rPr lang="ru-RU" sz="1200" b="1" dirty="0" err="1">
                          <a:solidFill>
                            <a:schemeClr val="tx1"/>
                          </a:solidFill>
                          <a:latin typeface="Times New Roman"/>
                          <a:ea typeface="Times New Roman"/>
                          <a:cs typeface="Times New Roman"/>
                        </a:rPr>
                        <a:t>анд</a:t>
                      </a:r>
                      <a:endParaRPr lang="en-US" sz="12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a:t>
                      </a:r>
                      <a:r>
                        <a:rPr lang="uz-Cyrl-UZ" sz="900" b="1" dirty="0">
                          <a:solidFill>
                            <a:schemeClr val="tx1"/>
                          </a:solidFill>
                          <a:latin typeface="Arial"/>
                          <a:ea typeface="Times New Roman"/>
                          <a:cs typeface="Times New Roman"/>
                        </a:rPr>
                        <a:t>51</a:t>
                      </a:r>
                      <a:r>
                        <a:rPr lang="ru-RU" sz="900" b="1" dirty="0">
                          <a:solidFill>
                            <a:schemeClr val="tx1"/>
                          </a:solidFill>
                          <a:latin typeface="Arial"/>
                          <a:ea typeface="Times New Roman"/>
                          <a:cs typeface="Times New Roman"/>
                        </a:rPr>
                        <a:t>2,2</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36</a:t>
                      </a:r>
                      <a:r>
                        <a:rPr lang="uz-Cyrl-UZ" sz="900" b="1" dirty="0">
                          <a:solidFill>
                            <a:schemeClr val="tx1"/>
                          </a:solidFill>
                          <a:latin typeface="Arial"/>
                          <a:ea typeface="Times New Roman"/>
                          <a:cs typeface="Times New Roman"/>
                        </a:rPr>
                        <a:t>9</a:t>
                      </a:r>
                      <a:r>
                        <a:rPr lang="ru-RU" sz="900" b="1" dirty="0">
                          <a:solidFill>
                            <a:schemeClr val="tx1"/>
                          </a:solidFill>
                          <a:latin typeface="Arial"/>
                          <a:ea typeface="Times New Roman"/>
                          <a:cs typeface="Times New Roman"/>
                        </a:rPr>
                        <a:t>,6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43</a:t>
                      </a:r>
                      <a:r>
                        <a:rPr lang="uz-Cyrl-UZ" sz="900" b="1" dirty="0">
                          <a:solidFill>
                            <a:schemeClr val="tx1"/>
                          </a:solidFill>
                          <a:latin typeface="Arial"/>
                          <a:ea typeface="Times New Roman"/>
                          <a:cs typeface="Times New Roman"/>
                        </a:rPr>
                        <a:t>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252,9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ru-RU" sz="900" b="1" dirty="0">
                          <a:solidFill>
                            <a:schemeClr val="tx1"/>
                          </a:solidFill>
                          <a:latin typeface="Arial"/>
                          <a:ea typeface="Times New Roman"/>
                          <a:cs typeface="Times New Roman"/>
                        </a:rPr>
                        <a:t>18</a:t>
                      </a:r>
                      <a:r>
                        <a:rPr lang="uz-Cyrl-UZ" sz="900" b="1" dirty="0">
                          <a:solidFill>
                            <a:schemeClr val="tx1"/>
                          </a:solidFill>
                          <a:latin typeface="Arial"/>
                          <a:ea typeface="Times New Roman"/>
                          <a:cs typeface="Times New Roman"/>
                        </a:rPr>
                        <a:t>2</a:t>
                      </a:r>
                      <a:r>
                        <a:rPr lang="ru-RU" sz="900" b="1" dirty="0">
                          <a:solidFill>
                            <a:schemeClr val="tx1"/>
                          </a:solidFill>
                          <a:latin typeface="Arial"/>
                          <a:ea typeface="Times New Roman"/>
                          <a:cs typeface="Times New Roman"/>
                        </a:rPr>
                        <a:t>,1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5</a:t>
                      </a:r>
                      <a:r>
                        <a:rPr lang="uz-Cyrl-UZ" sz="900" b="1" dirty="0">
                          <a:solidFill>
                            <a:schemeClr val="tx1"/>
                          </a:solidFill>
                          <a:latin typeface="Arial"/>
                          <a:ea typeface="Times New Roman"/>
                          <a:cs typeface="Times New Roman"/>
                        </a:rPr>
                        <a:t>5</a:t>
                      </a:r>
                      <a:r>
                        <a:rPr lang="ru-RU" sz="900" b="1" dirty="0">
                          <a:solidFill>
                            <a:schemeClr val="tx1"/>
                          </a:solidFill>
                          <a:latin typeface="Arial"/>
                          <a:ea typeface="Times New Roman"/>
                          <a:cs typeface="Times New Roman"/>
                        </a:rPr>
                        <a:t>,</a:t>
                      </a:r>
                      <a:r>
                        <a:rPr lang="uz-Cyrl-UZ" sz="900" b="1" dirty="0">
                          <a:solidFill>
                            <a:schemeClr val="tx1"/>
                          </a:solidFill>
                          <a:latin typeface="Arial"/>
                          <a:ea typeface="Times New Roman"/>
                          <a:cs typeface="Times New Roman"/>
                        </a:rPr>
                        <a:t>8</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55,5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5,5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endParaRPr lang="ru-RU" sz="900" b="1" dirty="0">
                        <a:solidFill>
                          <a:schemeClr val="tx1"/>
                        </a:solidFill>
                        <a:latin typeface="Arial"/>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7</a:t>
                      </a:r>
                      <a:r>
                        <a:rPr lang="uz-Cyrl-UZ" sz="900" b="1" dirty="0">
                          <a:solidFill>
                            <a:schemeClr val="tx1"/>
                          </a:solidFill>
                          <a:latin typeface="Arial"/>
                          <a:ea typeface="Times New Roman"/>
                          <a:cs typeface="Times New Roman"/>
                        </a:rPr>
                        <a:t>25</a:t>
                      </a:r>
                      <a:r>
                        <a:rPr lang="ru-RU" sz="900" b="1" dirty="0">
                          <a:solidFill>
                            <a:schemeClr val="tx1"/>
                          </a:solidFill>
                          <a:latin typeface="Arial"/>
                          <a:ea typeface="Times New Roman"/>
                          <a:cs typeface="Times New Roman"/>
                        </a:rPr>
                        <a:t>,4</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endParaRPr lang="ru-RU" sz="900" b="1" dirty="0">
                        <a:solidFill>
                          <a:schemeClr val="tx1"/>
                        </a:solidFill>
                        <a:latin typeface="Arial"/>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a:t>
                      </a:r>
                      <a:r>
                        <a:rPr lang="uz-Cyrl-UZ" sz="900" b="1" dirty="0">
                          <a:solidFill>
                            <a:schemeClr val="tx1"/>
                          </a:solidFill>
                          <a:latin typeface="Arial"/>
                          <a:ea typeface="Times New Roman"/>
                          <a:cs typeface="Times New Roman"/>
                        </a:rPr>
                        <a:t>221</a:t>
                      </a:r>
                      <a:r>
                        <a:rPr lang="ru-RU" sz="900" b="1" dirty="0">
                          <a:solidFill>
                            <a:schemeClr val="tx1"/>
                          </a:solidFill>
                          <a:latin typeface="Arial"/>
                          <a:ea typeface="Times New Roman"/>
                          <a:cs typeface="Times New Roman"/>
                        </a:rPr>
                        <a:t>,7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30</a:t>
                      </a:r>
                      <a:r>
                        <a:rPr lang="uz-Cyrl-UZ" sz="900" b="1" dirty="0">
                          <a:solidFill>
                            <a:schemeClr val="tx1"/>
                          </a:solidFill>
                          <a:latin typeface="Arial"/>
                          <a:ea typeface="Times New Roman"/>
                          <a:cs typeface="Times New Roman"/>
                        </a:rPr>
                        <a:t>8</a:t>
                      </a:r>
                      <a:r>
                        <a:rPr lang="ru-RU" sz="900" b="1" dirty="0">
                          <a:solidFill>
                            <a:schemeClr val="tx1"/>
                          </a:solidFill>
                          <a:latin typeface="Arial"/>
                          <a:ea typeface="Times New Roman"/>
                          <a:cs typeface="Times New Roman"/>
                        </a:rPr>
                        <a:t>,4</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80,5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58,8</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a:t>
                      </a:r>
                      <a:r>
                        <a:rPr lang="uz-Cyrl-UZ" sz="900" b="1" dirty="0">
                          <a:solidFill>
                            <a:schemeClr val="tx1"/>
                          </a:solidFill>
                          <a:latin typeface="Arial"/>
                          <a:ea typeface="Times New Roman"/>
                          <a:cs typeface="Times New Roman"/>
                        </a:rPr>
                        <a:t>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2,4</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endParaRPr lang="ru-RU" sz="900" b="1" dirty="0">
                        <a:solidFill>
                          <a:schemeClr val="tx1"/>
                        </a:solidFill>
                        <a:latin typeface="Arial"/>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uz-Cyrl-UZ" sz="900" b="1" dirty="0">
                          <a:solidFill>
                            <a:schemeClr val="tx1"/>
                          </a:solidFill>
                          <a:latin typeface="Arial"/>
                          <a:ea typeface="Times New Roman"/>
                          <a:cs typeface="Times New Roman"/>
                        </a:rPr>
                        <a:t>20</a:t>
                      </a:r>
                      <a:r>
                        <a:rPr lang="ru-RU" sz="900" b="1" dirty="0">
                          <a:solidFill>
                            <a:schemeClr val="tx1"/>
                          </a:solidFill>
                          <a:latin typeface="Arial"/>
                          <a:ea typeface="Times New Roman"/>
                          <a:cs typeface="Times New Roman"/>
                        </a:rPr>
                        <a:t>1,</a:t>
                      </a:r>
                      <a:r>
                        <a:rPr lang="uz-Cyrl-UZ" sz="900" b="1" dirty="0">
                          <a:solidFill>
                            <a:schemeClr val="tx1"/>
                          </a:solidFill>
                          <a:latin typeface="Arial"/>
                          <a:ea typeface="Times New Roman"/>
                          <a:cs typeface="Times New Roman"/>
                        </a:rPr>
                        <a:t>8</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298507">
                <a:tc>
                  <a:txBody>
                    <a:bodyPr/>
                    <a:lstStyle/>
                    <a:p>
                      <a:pPr marL="0" marR="0" algn="ctr">
                        <a:spcBef>
                          <a:spcPts val="0"/>
                        </a:spcBef>
                        <a:spcAft>
                          <a:spcPts val="0"/>
                        </a:spcAft>
                      </a:pPr>
                      <a:r>
                        <a:rPr lang="ru-RU" sz="1000" b="1" dirty="0">
                          <a:solidFill>
                            <a:schemeClr val="tx1"/>
                          </a:solidFill>
                          <a:latin typeface="Arial"/>
                          <a:ea typeface="Times New Roman"/>
                          <a:cs typeface="Times New Roman"/>
                        </a:rPr>
                        <a:t>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spcBef>
                          <a:spcPts val="0"/>
                        </a:spcBef>
                        <a:spcAft>
                          <a:spcPts val="0"/>
                        </a:spcAft>
                      </a:pPr>
                      <a:r>
                        <a:rPr lang="ru-RU" sz="1200" b="1" dirty="0" err="1">
                          <a:solidFill>
                            <a:schemeClr val="tx1"/>
                          </a:solidFill>
                          <a:latin typeface="Times New Roman"/>
                          <a:ea typeface="Times New Roman"/>
                          <a:cs typeface="Times New Roman"/>
                        </a:rPr>
                        <a:t>Сурхондарё</a:t>
                      </a:r>
                      <a:endParaRPr lang="en-US" sz="12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a:t>
                      </a:r>
                      <a:r>
                        <a:rPr lang="uz-Cyrl-UZ" sz="900" b="1" dirty="0">
                          <a:solidFill>
                            <a:schemeClr val="tx1"/>
                          </a:solidFill>
                          <a:latin typeface="Arial"/>
                          <a:ea typeface="Times New Roman"/>
                          <a:cs typeface="Times New Roman"/>
                        </a:rPr>
                        <a:t>380</a:t>
                      </a:r>
                      <a:r>
                        <a:rPr lang="ru-RU" sz="900" b="1" dirty="0">
                          <a:solidFill>
                            <a:schemeClr val="tx1"/>
                          </a:solidFill>
                          <a:latin typeface="Arial"/>
                          <a:ea typeface="Times New Roman"/>
                          <a:cs typeface="Times New Roman"/>
                        </a:rPr>
                        <a:t>,</a:t>
                      </a:r>
                      <a:r>
                        <a:rPr lang="uz-Cyrl-UZ" sz="900" b="1" dirty="0">
                          <a:solidFill>
                            <a:schemeClr val="tx1"/>
                          </a:solidFill>
                          <a:latin typeface="Arial"/>
                          <a:ea typeface="Times New Roman"/>
                          <a:cs typeface="Times New Roman"/>
                        </a:rPr>
                        <a:t>8</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a:t>
                      </a:r>
                      <a:r>
                        <a:rPr lang="uz-Cyrl-UZ" sz="900" b="1" dirty="0">
                          <a:solidFill>
                            <a:schemeClr val="tx1"/>
                          </a:solidFill>
                          <a:latin typeface="Arial"/>
                          <a:ea typeface="Times New Roman"/>
                          <a:cs typeface="Times New Roman"/>
                        </a:rPr>
                        <a:t>19</a:t>
                      </a:r>
                      <a:r>
                        <a:rPr lang="ru-RU" sz="900" b="1" dirty="0">
                          <a:solidFill>
                            <a:schemeClr val="tx1"/>
                          </a:solidFill>
                          <a:latin typeface="Arial"/>
                          <a:ea typeface="Times New Roman"/>
                          <a:cs typeface="Times New Roman"/>
                        </a:rPr>
                        <a:t>,6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279,</a:t>
                      </a:r>
                      <a:r>
                        <a:rPr lang="uz-Cyrl-UZ" sz="900" b="1" dirty="0">
                          <a:solidFill>
                            <a:schemeClr val="tx1"/>
                          </a:solidFill>
                          <a:latin typeface="Arial"/>
                          <a:ea typeface="Times New Roman"/>
                          <a:cs typeface="Times New Roman"/>
                        </a:rPr>
                        <a:t>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24</a:t>
                      </a:r>
                      <a:r>
                        <a:rPr lang="uz-Cyrl-UZ" sz="900" b="1" dirty="0">
                          <a:solidFill>
                            <a:schemeClr val="tx1"/>
                          </a:solidFill>
                          <a:latin typeface="Arial"/>
                          <a:ea typeface="Times New Roman"/>
                          <a:cs typeface="Times New Roman"/>
                        </a:rPr>
                        <a:t>0</a:t>
                      </a:r>
                      <a:r>
                        <a:rPr lang="ru-RU" sz="900" b="1" dirty="0">
                          <a:solidFill>
                            <a:schemeClr val="tx1"/>
                          </a:solidFill>
                          <a:latin typeface="Arial"/>
                          <a:ea typeface="Times New Roman"/>
                          <a:cs typeface="Times New Roman"/>
                        </a:rPr>
                        <a:t>,3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ru-RU" sz="900" b="1" dirty="0">
                          <a:solidFill>
                            <a:schemeClr val="tx1"/>
                          </a:solidFill>
                          <a:latin typeface="Arial"/>
                          <a:ea typeface="Times New Roman"/>
                          <a:cs typeface="Times New Roman"/>
                        </a:rPr>
                        <a:t>3</a:t>
                      </a:r>
                      <a:r>
                        <a:rPr lang="uz-Cyrl-UZ" sz="900" b="1" dirty="0">
                          <a:solidFill>
                            <a:schemeClr val="tx1"/>
                          </a:solidFill>
                          <a:latin typeface="Arial"/>
                          <a:ea typeface="Times New Roman"/>
                          <a:cs typeface="Times New Roman"/>
                        </a:rPr>
                        <a:t>9</a:t>
                      </a:r>
                      <a:r>
                        <a:rPr lang="ru-RU" sz="900" b="1" dirty="0">
                          <a:solidFill>
                            <a:schemeClr val="tx1"/>
                          </a:solidFill>
                          <a:latin typeface="Arial"/>
                          <a:ea typeface="Times New Roman"/>
                          <a:cs typeface="Times New Roman"/>
                        </a:rPr>
                        <a:t>,3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31,</a:t>
                      </a:r>
                      <a:r>
                        <a:rPr lang="uz-Cyrl-UZ" sz="900" b="1" dirty="0">
                          <a:solidFill>
                            <a:schemeClr val="tx1"/>
                          </a:solidFill>
                          <a:latin typeface="Arial"/>
                          <a:ea typeface="Times New Roman"/>
                          <a:cs typeface="Times New Roman"/>
                        </a:rPr>
                        <a:t>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30,6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0,3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endParaRPr lang="ru-RU" sz="900" b="1" dirty="0">
                        <a:solidFill>
                          <a:schemeClr val="tx1"/>
                        </a:solidFill>
                        <a:latin typeface="Arial"/>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uz-Cyrl-UZ" sz="900" b="1" dirty="0">
                          <a:solidFill>
                            <a:schemeClr val="tx1"/>
                          </a:solidFill>
                          <a:latin typeface="Arial"/>
                          <a:ea typeface="Times New Roman"/>
                          <a:cs typeface="Times New Roman"/>
                        </a:rPr>
                        <a:t>697</a:t>
                      </a:r>
                      <a:r>
                        <a:rPr lang="ru-RU" sz="900" b="1" dirty="0">
                          <a:solidFill>
                            <a:schemeClr val="tx1"/>
                          </a:solidFill>
                          <a:latin typeface="Arial"/>
                          <a:ea typeface="Times New Roman"/>
                          <a:cs typeface="Times New Roman"/>
                        </a:rPr>
                        <a:t>,</a:t>
                      </a:r>
                      <a:r>
                        <a:rPr lang="uz-Cyrl-UZ" sz="900" b="1" dirty="0">
                          <a:solidFill>
                            <a:schemeClr val="tx1"/>
                          </a:solidFill>
                          <a:latin typeface="Arial"/>
                          <a:ea typeface="Times New Roman"/>
                          <a:cs typeface="Times New Roman"/>
                        </a:rPr>
                        <a:t>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endParaRPr lang="ru-RU" sz="900" b="1" dirty="0">
                        <a:solidFill>
                          <a:schemeClr val="tx1"/>
                        </a:solidFill>
                        <a:latin typeface="Arial"/>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10</a:t>
                      </a:r>
                      <a:r>
                        <a:rPr lang="uz-Cyrl-UZ" sz="900" b="1" dirty="0">
                          <a:solidFill>
                            <a:schemeClr val="tx1"/>
                          </a:solidFill>
                          <a:latin typeface="Arial"/>
                          <a:ea typeface="Times New Roman"/>
                          <a:cs typeface="Times New Roman"/>
                        </a:rPr>
                        <a:t>08</a:t>
                      </a:r>
                      <a:r>
                        <a:rPr lang="ru-RU" sz="900" b="1" dirty="0">
                          <a:solidFill>
                            <a:schemeClr val="tx1"/>
                          </a:solidFill>
                          <a:latin typeface="Arial"/>
                          <a:ea typeface="Times New Roman"/>
                          <a:cs typeface="Times New Roman"/>
                        </a:rPr>
                        <a:t>,</a:t>
                      </a:r>
                      <a:r>
                        <a:rPr lang="uz-Cyrl-UZ" sz="900" b="1" dirty="0">
                          <a:solidFill>
                            <a:schemeClr val="tx1"/>
                          </a:solidFill>
                          <a:latin typeface="Arial"/>
                          <a:ea typeface="Times New Roman"/>
                          <a:cs typeface="Times New Roman"/>
                        </a:rPr>
                        <a:t>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270,9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58</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47,1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uz-Cyrl-UZ" sz="900" b="1" dirty="0">
                          <a:solidFill>
                            <a:schemeClr val="tx1"/>
                          </a:solidFill>
                          <a:latin typeface="Arial"/>
                          <a:ea typeface="Times New Roman"/>
                          <a:cs typeface="Times New Roman"/>
                        </a:rPr>
                        <a:t>29</a:t>
                      </a:r>
                      <a:r>
                        <a:rPr lang="ru-RU" sz="900" b="1" dirty="0">
                          <a:solidFill>
                            <a:schemeClr val="tx1"/>
                          </a:solidFill>
                          <a:latin typeface="Arial"/>
                          <a:ea typeface="Times New Roman"/>
                          <a:cs typeface="Times New Roman"/>
                        </a:rPr>
                        <a:t>,6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a:t>
                      </a:r>
                      <a:r>
                        <a:rPr lang="uz-Cyrl-UZ" sz="900" b="1" dirty="0">
                          <a:solidFill>
                            <a:schemeClr val="tx1"/>
                          </a:solidFill>
                          <a:latin typeface="Arial"/>
                          <a:ea typeface="Times New Roman"/>
                          <a:cs typeface="Times New Roman"/>
                        </a:rPr>
                        <a:t>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endParaRPr lang="ru-RU" sz="900" b="1" dirty="0">
                        <a:solidFill>
                          <a:schemeClr val="tx1"/>
                        </a:solidFill>
                        <a:latin typeface="Arial"/>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28</a:t>
                      </a:r>
                      <a:r>
                        <a:rPr lang="uz-Cyrl-UZ" sz="900" b="1" dirty="0">
                          <a:solidFill>
                            <a:schemeClr val="tx1"/>
                          </a:solidFill>
                          <a:latin typeface="Arial"/>
                          <a:ea typeface="Times New Roman"/>
                          <a:cs typeface="Times New Roman"/>
                        </a:rPr>
                        <a:t>3</a:t>
                      </a:r>
                      <a:r>
                        <a:rPr lang="ru-RU" sz="900" b="1" dirty="0">
                          <a:solidFill>
                            <a:schemeClr val="tx1"/>
                          </a:solidFill>
                          <a:latin typeface="Arial"/>
                          <a:ea typeface="Times New Roman"/>
                          <a:cs typeface="Times New Roman"/>
                        </a:rPr>
                        <a:t>,3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282871">
                <a:tc>
                  <a:txBody>
                    <a:bodyPr/>
                    <a:lstStyle/>
                    <a:p>
                      <a:pPr marL="0" marR="0" algn="ctr">
                        <a:spcBef>
                          <a:spcPts val="0"/>
                        </a:spcBef>
                        <a:spcAft>
                          <a:spcPts val="0"/>
                        </a:spcAft>
                      </a:pPr>
                      <a:r>
                        <a:rPr lang="ru-RU" sz="1000" b="1" dirty="0">
                          <a:solidFill>
                            <a:schemeClr val="tx1"/>
                          </a:solidFill>
                          <a:latin typeface="Arial"/>
                          <a:ea typeface="Times New Roman"/>
                          <a:cs typeface="Times New Roman"/>
                        </a:rPr>
                        <a:t>10</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spcBef>
                          <a:spcPts val="0"/>
                        </a:spcBef>
                        <a:spcAft>
                          <a:spcPts val="0"/>
                        </a:spcAft>
                      </a:pPr>
                      <a:r>
                        <a:rPr lang="ru-RU" sz="1200" b="1" dirty="0" err="1">
                          <a:solidFill>
                            <a:schemeClr val="tx1"/>
                          </a:solidFill>
                          <a:latin typeface="Times New Roman"/>
                          <a:ea typeface="Times New Roman"/>
                          <a:cs typeface="Times New Roman"/>
                        </a:rPr>
                        <a:t>Сирдарё</a:t>
                      </a:r>
                      <a:endParaRPr lang="en-US" sz="12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38</a:t>
                      </a:r>
                      <a:r>
                        <a:rPr lang="uz-Cyrl-UZ" sz="900" b="1" dirty="0">
                          <a:solidFill>
                            <a:schemeClr val="tx1"/>
                          </a:solidFill>
                          <a:latin typeface="Arial"/>
                          <a:ea typeface="Times New Roman"/>
                          <a:cs typeface="Times New Roman"/>
                        </a:rPr>
                        <a:t>2,9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289,3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25</a:t>
                      </a:r>
                      <a:r>
                        <a:rPr lang="uz-Cyrl-UZ" sz="900" b="1" dirty="0">
                          <a:solidFill>
                            <a:schemeClr val="tx1"/>
                          </a:solidFill>
                          <a:latin typeface="Arial"/>
                          <a:ea typeface="Times New Roman"/>
                          <a:cs typeface="Times New Roman"/>
                        </a:rPr>
                        <a:t>6</a:t>
                      </a:r>
                      <a:r>
                        <a:rPr lang="ru-RU" sz="900" b="1" dirty="0">
                          <a:solidFill>
                            <a:schemeClr val="tx1"/>
                          </a:solidFill>
                          <a:latin typeface="Arial"/>
                          <a:ea typeface="Times New Roman"/>
                          <a:cs typeface="Times New Roman"/>
                        </a:rPr>
                        <a:t>,</a:t>
                      </a:r>
                      <a:r>
                        <a:rPr lang="uz-Cyrl-UZ" sz="900" b="1" dirty="0">
                          <a:solidFill>
                            <a:schemeClr val="tx1"/>
                          </a:solidFill>
                          <a:latin typeface="Arial"/>
                          <a:ea typeface="Times New Roman"/>
                          <a:cs typeface="Times New Roman"/>
                        </a:rPr>
                        <a:t>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256,1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ru-RU" sz="900" b="1" dirty="0">
                          <a:solidFill>
                            <a:schemeClr val="tx1"/>
                          </a:solidFill>
                          <a:latin typeface="Arial"/>
                          <a:ea typeface="Times New Roman"/>
                          <a:cs typeface="Times New Roman"/>
                        </a:rPr>
                        <a:t>-</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6,4</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6,4</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smtClean="0">
                          <a:solidFill>
                            <a:schemeClr val="tx1"/>
                          </a:solidFill>
                          <a:latin typeface="Arial"/>
                          <a:ea typeface="Times New Roman"/>
                          <a:cs typeface="Times New Roman"/>
                        </a:rPr>
                        <a:t>11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10,8</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uz-Cyrl-UZ" sz="900" b="1" dirty="0">
                          <a:solidFill>
                            <a:schemeClr val="tx1"/>
                          </a:solidFill>
                          <a:latin typeface="Arial"/>
                          <a:ea typeface="Times New Roman"/>
                          <a:cs typeface="Times New Roman"/>
                        </a:rPr>
                        <a:t>19</a:t>
                      </a:r>
                      <a:r>
                        <a:rPr lang="ru-RU" sz="900" b="1" dirty="0">
                          <a:solidFill>
                            <a:schemeClr val="tx1"/>
                          </a:solidFill>
                          <a:latin typeface="Arial"/>
                          <a:ea typeface="Times New Roman"/>
                          <a:cs typeface="Times New Roman"/>
                        </a:rPr>
                        <a:t>,6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endParaRPr lang="ru-RU" sz="900" b="1" dirty="0">
                        <a:solidFill>
                          <a:schemeClr val="tx1"/>
                        </a:solidFill>
                        <a:latin typeface="Arial"/>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292,9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273,</a:t>
                      </a:r>
                      <a:r>
                        <a:rPr lang="uz-Cyrl-UZ" sz="900" b="1" dirty="0">
                          <a:solidFill>
                            <a:schemeClr val="tx1"/>
                          </a:solidFill>
                          <a:latin typeface="Arial"/>
                          <a:ea typeface="Times New Roman"/>
                          <a:cs typeface="Times New Roman"/>
                        </a:rPr>
                        <a:t>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17,</a:t>
                      </a:r>
                      <a:r>
                        <a:rPr lang="uz-Cyrl-UZ" sz="900" b="1" dirty="0">
                          <a:solidFill>
                            <a:schemeClr val="tx1"/>
                          </a:solidFill>
                          <a:latin typeface="Arial"/>
                          <a:ea typeface="Times New Roman"/>
                          <a:cs typeface="Times New Roman"/>
                        </a:rPr>
                        <a:t>2</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14,0</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a:t>
                      </a:r>
                      <a:r>
                        <a:rPr lang="uz-Cyrl-UZ" sz="900" b="1" dirty="0">
                          <a:solidFill>
                            <a:schemeClr val="tx1"/>
                          </a:solidFill>
                          <a:latin typeface="Arial"/>
                          <a:ea typeface="Times New Roman"/>
                          <a:cs typeface="Times New Roman"/>
                        </a:rPr>
                        <a:t>0</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2,0</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endParaRPr lang="ru-RU" sz="900" b="1" dirty="0">
                        <a:solidFill>
                          <a:schemeClr val="tx1"/>
                        </a:solidFill>
                        <a:latin typeface="Arial"/>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6</a:t>
                      </a:r>
                      <a:r>
                        <a:rPr lang="uz-Cyrl-UZ" sz="900" b="1" dirty="0">
                          <a:solidFill>
                            <a:schemeClr val="tx1"/>
                          </a:solidFill>
                          <a:latin typeface="Arial"/>
                          <a:ea typeface="Times New Roman"/>
                          <a:cs typeface="Times New Roman"/>
                        </a:rPr>
                        <a:t>6</a:t>
                      </a:r>
                      <a:r>
                        <a:rPr lang="ru-RU" sz="900" b="1" dirty="0">
                          <a:solidFill>
                            <a:schemeClr val="tx1"/>
                          </a:solidFill>
                          <a:latin typeface="Arial"/>
                          <a:ea typeface="Times New Roman"/>
                          <a:cs typeface="Times New Roman"/>
                        </a:rPr>
                        <a:t>,7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287135">
                <a:tc>
                  <a:txBody>
                    <a:bodyPr/>
                    <a:lstStyle/>
                    <a:p>
                      <a:pPr marL="0" marR="0" algn="ctr">
                        <a:spcBef>
                          <a:spcPts val="0"/>
                        </a:spcBef>
                        <a:spcAft>
                          <a:spcPts val="0"/>
                        </a:spcAft>
                      </a:pPr>
                      <a:r>
                        <a:rPr lang="ru-RU" sz="1000" b="1" dirty="0">
                          <a:solidFill>
                            <a:schemeClr val="tx1"/>
                          </a:solidFill>
                          <a:latin typeface="Arial"/>
                          <a:ea typeface="Times New Roman"/>
                          <a:cs typeface="Times New Roman"/>
                        </a:rPr>
                        <a:t>11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spcBef>
                          <a:spcPts val="0"/>
                        </a:spcBef>
                        <a:spcAft>
                          <a:spcPts val="0"/>
                        </a:spcAft>
                      </a:pPr>
                      <a:r>
                        <a:rPr lang="ru-RU" sz="1200" b="1" dirty="0" err="1">
                          <a:solidFill>
                            <a:schemeClr val="tx1"/>
                          </a:solidFill>
                          <a:latin typeface="Times New Roman"/>
                          <a:ea typeface="Times New Roman"/>
                          <a:cs typeface="Times New Roman"/>
                        </a:rPr>
                        <a:t>Тошкент</a:t>
                      </a:r>
                      <a:endParaRPr lang="en-US" sz="12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7</a:t>
                      </a:r>
                      <a:r>
                        <a:rPr lang="uz-Cyrl-UZ" sz="900" b="1" dirty="0">
                          <a:solidFill>
                            <a:schemeClr val="tx1"/>
                          </a:solidFill>
                          <a:latin typeface="Arial"/>
                          <a:ea typeface="Times New Roman"/>
                          <a:cs typeface="Times New Roman"/>
                        </a:rPr>
                        <a:t>8</a:t>
                      </a:r>
                      <a:r>
                        <a:rPr lang="ru-RU" sz="900" b="1" dirty="0">
                          <a:solidFill>
                            <a:schemeClr val="tx1"/>
                          </a:solidFill>
                          <a:latin typeface="Arial"/>
                          <a:ea typeface="Times New Roman"/>
                          <a:cs typeface="Times New Roman"/>
                        </a:rPr>
                        <a:t>4,</a:t>
                      </a:r>
                      <a:r>
                        <a:rPr lang="uz-Cyrl-UZ" sz="900" b="1" dirty="0">
                          <a:solidFill>
                            <a:schemeClr val="tx1"/>
                          </a:solidFill>
                          <a:latin typeface="Arial"/>
                          <a:ea typeface="Times New Roman"/>
                          <a:cs typeface="Times New Roman"/>
                        </a:rPr>
                        <a:t>8</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382,7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338,</a:t>
                      </a:r>
                      <a:r>
                        <a:rPr lang="uz-Cyrl-UZ" sz="900" b="1" dirty="0">
                          <a:solidFill>
                            <a:schemeClr val="tx1"/>
                          </a:solidFill>
                          <a:latin typeface="Arial"/>
                          <a:ea typeface="Times New Roman"/>
                          <a:cs typeface="Times New Roman"/>
                        </a:rPr>
                        <a:t>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304,2</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ru-RU" sz="900" b="1" dirty="0">
                          <a:solidFill>
                            <a:schemeClr val="tx1"/>
                          </a:solidFill>
                          <a:latin typeface="Arial"/>
                          <a:ea typeface="Times New Roman"/>
                          <a:cs typeface="Times New Roman"/>
                        </a:rPr>
                        <a:t>34,1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36,3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30,0</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0,8</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0,3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uz-Cyrl-UZ" sz="900" b="1" dirty="0">
                          <a:solidFill>
                            <a:schemeClr val="tx1"/>
                          </a:solidFill>
                          <a:latin typeface="Arial"/>
                          <a:ea typeface="Times New Roman"/>
                          <a:cs typeface="Times New Roman"/>
                        </a:rPr>
                        <a:t>19</a:t>
                      </a:r>
                      <a:r>
                        <a:rPr lang="ru-RU" sz="900" b="1" dirty="0">
                          <a:solidFill>
                            <a:schemeClr val="tx1"/>
                          </a:solidFill>
                          <a:latin typeface="Arial"/>
                          <a:ea typeface="Times New Roman"/>
                          <a:cs typeface="Times New Roman"/>
                        </a:rPr>
                        <a:t>9,3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uz-Cyrl-UZ" sz="900" b="1" dirty="0">
                          <a:solidFill>
                            <a:schemeClr val="tx1"/>
                          </a:solidFill>
                          <a:latin typeface="Arial"/>
                          <a:ea typeface="Times New Roman"/>
                          <a:cs typeface="Times New Roman"/>
                        </a:rPr>
                        <a:t>1,</a:t>
                      </a:r>
                      <a:r>
                        <a:rPr lang="ru-RU" sz="900" b="1" dirty="0">
                          <a:solidFill>
                            <a:schemeClr val="tx1"/>
                          </a:solidFill>
                          <a:latin typeface="Arial"/>
                          <a:ea typeface="Times New Roman"/>
                          <a:cs typeface="Times New Roman"/>
                        </a:rPr>
                        <a:t>4</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574,7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335,9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53,9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45,1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0,</a:t>
                      </a:r>
                      <a:r>
                        <a:rPr lang="uz-Cyrl-UZ" sz="900" b="1" dirty="0">
                          <a:solidFill>
                            <a:schemeClr val="tx1"/>
                          </a:solidFill>
                          <a:latin typeface="Arial"/>
                          <a:ea typeface="Times New Roman"/>
                          <a:cs typeface="Times New Roman"/>
                        </a:rPr>
                        <a:t>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7,7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smtClean="0">
                          <a:solidFill>
                            <a:schemeClr val="tx1"/>
                          </a:solidFill>
                          <a:latin typeface="Arial"/>
                          <a:ea typeface="Times New Roman"/>
                          <a:cs typeface="Times New Roman"/>
                        </a:rPr>
                        <a:t>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a:t>
                      </a:r>
                      <a:r>
                        <a:rPr lang="uz-Cyrl-UZ" sz="900" b="1" dirty="0">
                          <a:solidFill>
                            <a:schemeClr val="tx1"/>
                          </a:solidFill>
                          <a:latin typeface="Arial"/>
                          <a:ea typeface="Times New Roman"/>
                          <a:cs typeface="Times New Roman"/>
                        </a:rPr>
                        <a:t>47,4</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289976">
                <a:tc>
                  <a:txBody>
                    <a:bodyPr/>
                    <a:lstStyle/>
                    <a:p>
                      <a:pPr marL="0" marR="0" algn="ctr">
                        <a:spcBef>
                          <a:spcPts val="0"/>
                        </a:spcBef>
                        <a:spcAft>
                          <a:spcPts val="0"/>
                        </a:spcAft>
                      </a:pPr>
                      <a:r>
                        <a:rPr lang="ru-RU" sz="1000" b="1" dirty="0">
                          <a:solidFill>
                            <a:schemeClr val="tx1"/>
                          </a:solidFill>
                          <a:latin typeface="Arial"/>
                          <a:ea typeface="Times New Roman"/>
                          <a:cs typeface="Times New Roman"/>
                        </a:rPr>
                        <a:t>12</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spcBef>
                          <a:spcPts val="0"/>
                        </a:spcBef>
                        <a:spcAft>
                          <a:spcPts val="0"/>
                        </a:spcAft>
                      </a:pPr>
                      <a:r>
                        <a:rPr lang="ru-RU" sz="1200" b="1" dirty="0" err="1">
                          <a:solidFill>
                            <a:schemeClr val="tx1"/>
                          </a:solidFill>
                          <a:latin typeface="Times New Roman"/>
                          <a:ea typeface="Times New Roman"/>
                          <a:cs typeface="Times New Roman"/>
                        </a:rPr>
                        <a:t>Фарғона</a:t>
                      </a:r>
                      <a:endParaRPr lang="en-US" sz="12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567,6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353,2</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248,7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248,7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ru-RU" sz="900" b="1" dirty="0">
                          <a:solidFill>
                            <a:schemeClr val="tx1"/>
                          </a:solidFill>
                          <a:latin typeface="Arial"/>
                          <a:ea typeface="Times New Roman"/>
                          <a:cs typeface="Times New Roman"/>
                        </a:rPr>
                        <a:t>-</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44,3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44</a:t>
                      </a:r>
                      <a:r>
                        <a:rPr lang="uz-Cyrl-UZ" sz="900" b="1" dirty="0">
                          <a:solidFill>
                            <a:schemeClr val="tx1"/>
                          </a:solidFill>
                          <a:latin typeface="Arial"/>
                          <a:ea typeface="Times New Roman"/>
                          <a:cs typeface="Times New Roman"/>
                        </a:rPr>
                        <a:t>,</a:t>
                      </a:r>
                      <a:r>
                        <a:rPr lang="ru-RU" sz="900" b="1" dirty="0">
                          <a:solidFill>
                            <a:schemeClr val="tx1"/>
                          </a:solidFill>
                          <a:latin typeface="Arial"/>
                          <a:ea typeface="Times New Roman"/>
                          <a:cs typeface="Times New Roman"/>
                        </a:rPr>
                        <a:t>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endParaRPr lang="ru-RU" sz="900" b="1" dirty="0">
                        <a:solidFill>
                          <a:schemeClr val="tx1"/>
                        </a:solidFill>
                        <a:latin typeface="Arial"/>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endParaRPr lang="ru-RU" sz="900" b="1" dirty="0">
                        <a:solidFill>
                          <a:schemeClr val="tx1"/>
                        </a:solidFill>
                        <a:latin typeface="Arial"/>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19,4</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312,4</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297,0</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64,6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49,1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a:t>
                      </a:r>
                      <a:r>
                        <a:rPr lang="uz-Cyrl-UZ" sz="900" b="1" dirty="0">
                          <a:solidFill>
                            <a:schemeClr val="tx1"/>
                          </a:solidFill>
                          <a:latin typeface="Arial"/>
                          <a:ea typeface="Times New Roman"/>
                          <a:cs typeface="Times New Roman"/>
                        </a:rPr>
                        <a:t>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7,1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7,1</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endParaRPr lang="ru-RU" sz="900" b="1" dirty="0">
                        <a:solidFill>
                          <a:schemeClr val="tx1"/>
                        </a:solidFill>
                        <a:latin typeface="Arial"/>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181</a:t>
                      </a:r>
                      <a:r>
                        <a:rPr lang="uz-Cyrl-UZ" sz="900" b="1" dirty="0">
                          <a:solidFill>
                            <a:schemeClr val="tx1"/>
                          </a:solidFill>
                          <a:latin typeface="Arial"/>
                          <a:ea typeface="Times New Roman"/>
                          <a:cs typeface="Times New Roman"/>
                        </a:rPr>
                        <a:t>,</a:t>
                      </a:r>
                      <a:r>
                        <a:rPr lang="ru-RU" sz="900" b="1" dirty="0">
                          <a:solidFill>
                            <a:schemeClr val="tx1"/>
                          </a:solidFill>
                          <a:latin typeface="Arial"/>
                          <a:ea typeface="Times New Roman"/>
                          <a:cs typeface="Times New Roman"/>
                        </a:rPr>
                        <a:t>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294243">
                <a:tc>
                  <a:txBody>
                    <a:bodyPr/>
                    <a:lstStyle/>
                    <a:p>
                      <a:pPr marL="0" marR="0" algn="ctr">
                        <a:spcBef>
                          <a:spcPts val="0"/>
                        </a:spcBef>
                        <a:spcAft>
                          <a:spcPts val="0"/>
                        </a:spcAft>
                      </a:pPr>
                      <a:r>
                        <a:rPr lang="ru-RU" sz="1000" b="1" dirty="0">
                          <a:solidFill>
                            <a:schemeClr val="tx1"/>
                          </a:solidFill>
                          <a:latin typeface="Arial"/>
                          <a:ea typeface="Times New Roman"/>
                          <a:cs typeface="Times New Roman"/>
                        </a:rPr>
                        <a:t>13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spcBef>
                          <a:spcPts val="0"/>
                        </a:spcBef>
                        <a:spcAft>
                          <a:spcPts val="0"/>
                        </a:spcAft>
                      </a:pPr>
                      <a:r>
                        <a:rPr lang="ru-RU" sz="1200" b="1" dirty="0" err="1">
                          <a:solidFill>
                            <a:schemeClr val="tx1"/>
                          </a:solidFill>
                          <a:latin typeface="Times New Roman"/>
                          <a:ea typeface="Times New Roman"/>
                          <a:cs typeface="Times New Roman"/>
                        </a:rPr>
                        <a:t>Хоразм</a:t>
                      </a:r>
                      <a:endParaRPr lang="en-US" sz="12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410,7</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262,5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203,9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203,9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ru-RU" sz="900" b="1" dirty="0">
                          <a:solidFill>
                            <a:schemeClr val="tx1"/>
                          </a:solidFill>
                          <a:latin typeface="Arial"/>
                          <a:ea typeface="Times New Roman"/>
                          <a:cs typeface="Times New Roman"/>
                        </a:rPr>
                        <a:t>-</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13,</a:t>
                      </a:r>
                      <a:r>
                        <a:rPr lang="uz-Cyrl-UZ" sz="900" b="1" dirty="0">
                          <a:solidFill>
                            <a:schemeClr val="tx1"/>
                          </a:solidFill>
                          <a:latin typeface="Arial"/>
                          <a:ea typeface="Times New Roman"/>
                          <a:cs typeface="Times New Roman"/>
                        </a:rPr>
                        <a:t>2</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13</a:t>
                      </a:r>
                      <a:r>
                        <a:rPr lang="uz-Cyrl-UZ" sz="900" b="1" dirty="0">
                          <a:solidFill>
                            <a:schemeClr val="tx1"/>
                          </a:solidFill>
                          <a:latin typeface="Arial"/>
                          <a:ea typeface="Times New Roman"/>
                          <a:cs typeface="Times New Roman"/>
                        </a:rPr>
                        <a:t>,</a:t>
                      </a:r>
                      <a:r>
                        <a:rPr lang="ru-RU" sz="900" b="1" dirty="0">
                          <a:solidFill>
                            <a:schemeClr val="tx1"/>
                          </a:solidFill>
                          <a:latin typeface="Arial"/>
                          <a:ea typeface="Times New Roman"/>
                          <a:cs typeface="Times New Roman"/>
                        </a:rPr>
                        <a:t>2</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3,8</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3,8</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8,9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endParaRPr lang="ru-RU" sz="900" b="1" dirty="0">
                        <a:solidFill>
                          <a:schemeClr val="tx1"/>
                        </a:solidFill>
                        <a:latin typeface="Arial"/>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229,8</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220,9</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48,</a:t>
                      </a:r>
                      <a:r>
                        <a:rPr lang="uz-Cyrl-UZ" sz="900" b="1" dirty="0">
                          <a:solidFill>
                            <a:schemeClr val="tx1"/>
                          </a:solidFill>
                          <a:latin typeface="Arial"/>
                          <a:ea typeface="Times New Roman"/>
                          <a:cs typeface="Times New Roman"/>
                        </a:rPr>
                        <a:t>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41,3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a:t>
                      </a:r>
                      <a:r>
                        <a:rPr lang="uz-Cyrl-UZ" sz="900" b="1" dirty="0">
                          <a:solidFill>
                            <a:schemeClr val="tx1"/>
                          </a:solidFill>
                          <a:latin typeface="Arial"/>
                          <a:ea typeface="Times New Roman"/>
                          <a:cs typeface="Times New Roman"/>
                        </a:rPr>
                        <a:t>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uz-Cyrl-UZ" sz="900" b="1" dirty="0">
                          <a:solidFill>
                            <a:schemeClr val="tx1"/>
                          </a:solidFill>
                          <a:latin typeface="Arial"/>
                          <a:ea typeface="Times New Roman"/>
                          <a:cs typeface="Times New Roman"/>
                        </a:rPr>
                        <a:t>19</a:t>
                      </a:r>
                      <a:r>
                        <a:rPr lang="ru-RU" sz="900" b="1" dirty="0">
                          <a:solidFill>
                            <a:schemeClr val="tx1"/>
                          </a:solidFill>
                          <a:latin typeface="Arial"/>
                          <a:ea typeface="Times New Roman"/>
                          <a:cs typeface="Times New Roman"/>
                        </a:rPr>
                        <a:t>,5</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0,3</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endParaRPr lang="ru-RU" sz="900" b="1" dirty="0">
                        <a:solidFill>
                          <a:schemeClr val="tx1"/>
                        </a:solidFill>
                        <a:latin typeface="Arial"/>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900" b="1" dirty="0">
                          <a:solidFill>
                            <a:schemeClr val="tx1"/>
                          </a:solidFill>
                          <a:latin typeface="Arial"/>
                          <a:ea typeface="Times New Roman"/>
                          <a:cs typeface="Times New Roman"/>
                        </a:rPr>
                        <a:t>111,6</a:t>
                      </a:r>
                      <a:endParaRPr lang="en-US" sz="10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r h="322670">
                <a:tc>
                  <a:txBody>
                    <a:bodyPr/>
                    <a:lstStyle/>
                    <a:p>
                      <a:pPr marL="0" marR="0" algn="ctr">
                        <a:spcBef>
                          <a:spcPts val="0"/>
                        </a:spcBef>
                        <a:spcAft>
                          <a:spcPts val="0"/>
                        </a:spcAft>
                      </a:pPr>
                      <a:endParaRPr lang="ru-RU" sz="14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l">
                        <a:spcBef>
                          <a:spcPts val="0"/>
                        </a:spcBef>
                        <a:spcAft>
                          <a:spcPts val="0"/>
                        </a:spcAft>
                      </a:pPr>
                      <a:r>
                        <a:rPr lang="ru-RU" sz="1400" b="1" dirty="0" err="1">
                          <a:solidFill>
                            <a:schemeClr val="tx1"/>
                          </a:solidFill>
                          <a:latin typeface="Times New Roman"/>
                          <a:ea typeface="Times New Roman"/>
                          <a:cs typeface="Times New Roman"/>
                        </a:rPr>
                        <a:t>Жами</a:t>
                      </a:r>
                      <a:r>
                        <a:rPr lang="ru-RU" sz="1400" b="1" dirty="0">
                          <a:solidFill>
                            <a:schemeClr val="tx1"/>
                          </a:solidFill>
                          <a:latin typeface="Times New Roman"/>
                          <a:ea typeface="Times New Roman"/>
                          <a:cs typeface="Times New Roman"/>
                        </a:rPr>
                        <a:t>:</a:t>
                      </a:r>
                      <a:endParaRPr lang="en-US" sz="14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800" b="1" dirty="0">
                          <a:solidFill>
                            <a:schemeClr val="tx1"/>
                          </a:solidFill>
                          <a:latin typeface="Arial"/>
                          <a:ea typeface="Times New Roman"/>
                          <a:cs typeface="Times New Roman"/>
                        </a:rPr>
                        <a:t>21453,</a:t>
                      </a:r>
                      <a:r>
                        <a:rPr lang="uz-Cyrl-UZ" sz="800" b="1" dirty="0">
                          <a:solidFill>
                            <a:schemeClr val="tx1"/>
                          </a:solidFill>
                          <a:latin typeface="Arial"/>
                          <a:ea typeface="Times New Roman"/>
                          <a:cs typeface="Times New Roman"/>
                        </a:rPr>
                        <a:t>2</a:t>
                      </a:r>
                      <a:endParaRPr lang="en-US" sz="9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800" b="1" dirty="0">
                          <a:solidFill>
                            <a:schemeClr val="tx1"/>
                          </a:solidFill>
                          <a:latin typeface="Arial"/>
                          <a:ea typeface="Times New Roman"/>
                          <a:cs typeface="Times New Roman"/>
                        </a:rPr>
                        <a:t>4217,7</a:t>
                      </a:r>
                      <a:endParaRPr lang="en-US" sz="9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800" b="1" dirty="0">
                          <a:solidFill>
                            <a:schemeClr val="tx1"/>
                          </a:solidFill>
                          <a:latin typeface="Arial"/>
                          <a:ea typeface="Times New Roman"/>
                          <a:cs typeface="Times New Roman"/>
                        </a:rPr>
                        <a:t>4054,6</a:t>
                      </a:r>
                      <a:endParaRPr lang="en-US" sz="9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800" b="1" dirty="0">
                          <a:solidFill>
                            <a:schemeClr val="tx1"/>
                          </a:solidFill>
                          <a:latin typeface="Arial"/>
                          <a:ea typeface="Times New Roman"/>
                          <a:cs typeface="Times New Roman"/>
                        </a:rPr>
                        <a:t>3303,2</a:t>
                      </a:r>
                      <a:endParaRPr lang="en-US" sz="9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ru-RU" sz="800" b="1" dirty="0">
                          <a:solidFill>
                            <a:schemeClr val="tx1"/>
                          </a:solidFill>
                          <a:latin typeface="Arial"/>
                          <a:ea typeface="Times New Roman"/>
                          <a:cs typeface="Times New Roman"/>
                        </a:rPr>
                        <a:t>7</a:t>
                      </a:r>
                      <a:r>
                        <a:rPr lang="uz-Cyrl-UZ" sz="800" b="1" dirty="0">
                          <a:solidFill>
                            <a:schemeClr val="tx1"/>
                          </a:solidFill>
                          <a:latin typeface="Arial"/>
                          <a:ea typeface="Times New Roman"/>
                          <a:cs typeface="Times New Roman"/>
                        </a:rPr>
                        <a:t>5</a:t>
                      </a:r>
                      <a:r>
                        <a:rPr lang="ru-RU" sz="800" b="1" dirty="0">
                          <a:solidFill>
                            <a:schemeClr val="tx1"/>
                          </a:solidFill>
                          <a:latin typeface="Arial"/>
                          <a:ea typeface="Times New Roman"/>
                          <a:cs typeface="Times New Roman"/>
                        </a:rPr>
                        <a:t>1,4</a:t>
                      </a:r>
                      <a:endParaRPr lang="en-US" sz="9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800" b="1" dirty="0">
                          <a:solidFill>
                            <a:schemeClr val="tx1"/>
                          </a:solidFill>
                          <a:latin typeface="Arial"/>
                          <a:ea typeface="Times New Roman"/>
                          <a:cs typeface="Times New Roman"/>
                        </a:rPr>
                        <a:t>334,</a:t>
                      </a:r>
                      <a:r>
                        <a:rPr lang="uz-Cyrl-UZ" sz="800" b="1" dirty="0">
                          <a:solidFill>
                            <a:schemeClr val="tx1"/>
                          </a:solidFill>
                          <a:latin typeface="Arial"/>
                          <a:ea typeface="Times New Roman"/>
                          <a:cs typeface="Times New Roman"/>
                        </a:rPr>
                        <a:t>4</a:t>
                      </a:r>
                      <a:endParaRPr lang="en-US" sz="9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800" b="1" dirty="0">
                          <a:solidFill>
                            <a:schemeClr val="tx1"/>
                          </a:solidFill>
                          <a:latin typeface="Arial"/>
                          <a:ea typeface="Times New Roman"/>
                          <a:cs typeface="Times New Roman"/>
                        </a:rPr>
                        <a:t>324,8</a:t>
                      </a:r>
                      <a:endParaRPr lang="en-US" sz="9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800" b="1" dirty="0" smtClean="0">
                          <a:solidFill>
                            <a:schemeClr val="tx1"/>
                          </a:solidFill>
                          <a:latin typeface="Arial"/>
                          <a:ea typeface="Times New Roman"/>
                          <a:cs typeface="Times New Roman"/>
                        </a:rPr>
                        <a:t>81</a:t>
                      </a:r>
                      <a:endParaRPr lang="en-US" sz="9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800" b="1" dirty="0">
                          <a:solidFill>
                            <a:schemeClr val="tx1"/>
                          </a:solidFill>
                          <a:latin typeface="Arial"/>
                          <a:ea typeface="Times New Roman"/>
                          <a:cs typeface="Times New Roman"/>
                        </a:rPr>
                        <a:t>46,2</a:t>
                      </a:r>
                      <a:endParaRPr lang="en-US" sz="9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800" b="1" dirty="0">
                          <a:solidFill>
                            <a:schemeClr val="tx1"/>
                          </a:solidFill>
                          <a:latin typeface="Arial"/>
                          <a:ea typeface="Times New Roman"/>
                          <a:cs typeface="Times New Roman"/>
                        </a:rPr>
                        <a:t>11973,6</a:t>
                      </a:r>
                      <a:endParaRPr lang="en-US" sz="9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800" b="1" dirty="0">
                          <a:solidFill>
                            <a:schemeClr val="tx1"/>
                          </a:solidFill>
                          <a:latin typeface="Arial"/>
                          <a:ea typeface="Times New Roman"/>
                          <a:cs typeface="Times New Roman"/>
                        </a:rPr>
                        <a:t>42,7</a:t>
                      </a:r>
                      <a:endParaRPr lang="en-US" sz="9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800" b="1" dirty="0">
                          <a:solidFill>
                            <a:schemeClr val="tx1"/>
                          </a:solidFill>
                          <a:latin typeface="Arial"/>
                          <a:ea typeface="Times New Roman"/>
                          <a:cs typeface="Times New Roman"/>
                        </a:rPr>
                        <a:t>16443,1</a:t>
                      </a:r>
                      <a:endParaRPr lang="en-US" sz="9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800" b="1" dirty="0">
                          <a:solidFill>
                            <a:schemeClr val="tx1"/>
                          </a:solidFill>
                          <a:latin typeface="Arial"/>
                          <a:ea typeface="Times New Roman"/>
                          <a:cs typeface="Times New Roman"/>
                        </a:rPr>
                        <a:t>3716,9</a:t>
                      </a:r>
                      <a:endParaRPr lang="en-US" sz="9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800" b="1" dirty="0">
                          <a:solidFill>
                            <a:schemeClr val="tx1"/>
                          </a:solidFill>
                          <a:latin typeface="Arial"/>
                          <a:ea typeface="Times New Roman"/>
                          <a:cs typeface="Times New Roman"/>
                        </a:rPr>
                        <a:t>619,2</a:t>
                      </a:r>
                      <a:endParaRPr lang="en-US" sz="9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800" b="1" dirty="0">
                          <a:solidFill>
                            <a:schemeClr val="tx1"/>
                          </a:solidFill>
                          <a:latin typeface="Arial"/>
                          <a:ea typeface="Times New Roman"/>
                          <a:cs typeface="Times New Roman"/>
                        </a:rPr>
                        <a:t>469,8</a:t>
                      </a:r>
                      <a:endParaRPr lang="en-US" sz="9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800" b="1" dirty="0">
                          <a:solidFill>
                            <a:schemeClr val="tx1"/>
                          </a:solidFill>
                          <a:latin typeface="Arial"/>
                          <a:ea typeface="Times New Roman"/>
                          <a:cs typeface="Times New Roman"/>
                        </a:rPr>
                        <a:t>71</a:t>
                      </a:r>
                      <a:r>
                        <a:rPr lang="uz-Cyrl-UZ" sz="800" b="1" dirty="0">
                          <a:solidFill>
                            <a:schemeClr val="tx1"/>
                          </a:solidFill>
                          <a:latin typeface="Arial"/>
                          <a:ea typeface="Times New Roman"/>
                          <a:cs typeface="Times New Roman"/>
                        </a:rPr>
                        <a:t>,9</a:t>
                      </a:r>
                      <a:endParaRPr lang="en-US" sz="9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800" b="1" dirty="0">
                          <a:solidFill>
                            <a:schemeClr val="tx1"/>
                          </a:solidFill>
                          <a:latin typeface="Arial"/>
                          <a:ea typeface="Times New Roman"/>
                          <a:cs typeface="Times New Roman"/>
                        </a:rPr>
                        <a:t>310,7</a:t>
                      </a:r>
                      <a:endParaRPr lang="en-US" sz="9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800" b="1" dirty="0">
                          <a:solidFill>
                            <a:schemeClr val="tx1"/>
                          </a:solidFill>
                          <a:latin typeface="Arial"/>
                          <a:ea typeface="Times New Roman"/>
                          <a:cs typeface="Times New Roman"/>
                        </a:rPr>
                        <a:t>31,0</a:t>
                      </a:r>
                      <a:endParaRPr lang="en-US" sz="9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800" b="1" dirty="0">
                          <a:solidFill>
                            <a:schemeClr val="tx1"/>
                          </a:solidFill>
                          <a:latin typeface="Arial"/>
                          <a:ea typeface="Times New Roman"/>
                          <a:cs typeface="Times New Roman"/>
                        </a:rPr>
                        <a:t>31</a:t>
                      </a:r>
                      <a:endParaRPr lang="en-US" sz="9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c>
                  <a:txBody>
                    <a:bodyPr/>
                    <a:lstStyle/>
                    <a:p>
                      <a:pPr marL="0" marR="0" algn="ctr">
                        <a:spcBef>
                          <a:spcPts val="0"/>
                        </a:spcBef>
                        <a:spcAft>
                          <a:spcPts val="5"/>
                        </a:spcAft>
                      </a:pPr>
                      <a:r>
                        <a:rPr lang="ru-RU" sz="800" b="1" dirty="0">
                          <a:solidFill>
                            <a:schemeClr val="tx1"/>
                          </a:solidFill>
                          <a:latin typeface="Arial"/>
                          <a:ea typeface="Times New Roman"/>
                          <a:cs typeface="Times New Roman"/>
                        </a:rPr>
                        <a:t>3977,3</a:t>
                      </a:r>
                      <a:endParaRPr lang="en-US" sz="900" b="1" dirty="0">
                        <a:solidFill>
                          <a:schemeClr val="tx1"/>
                        </a:solidFill>
                        <a:latin typeface="Times New Roman"/>
                        <a:ea typeface="Times New Roman"/>
                        <a:cs typeface="Times New Roman"/>
                      </a:endParaRPr>
                    </a:p>
                  </a:txBody>
                  <a:tcPr marL="18251" marR="18251" marT="0" marB="0" anchor="ctr">
                    <a:lnL w="9525" cap="flat" cmpd="sng" algn="ctr">
                      <a:solidFill>
                        <a:schemeClr val="accent3">
                          <a:lumMod val="75000"/>
                        </a:schemeClr>
                      </a:solidFill>
                      <a:prstDash val="solid"/>
                      <a:round/>
                      <a:headEnd type="none" w="med" len="med"/>
                      <a:tailEnd type="none" w="med" len="med"/>
                    </a:lnL>
                    <a:lnR w="9525" cap="flat" cmpd="sng" algn="ctr">
                      <a:solidFill>
                        <a:schemeClr val="accent3">
                          <a:lumMod val="75000"/>
                        </a:schemeClr>
                      </a:solidFill>
                      <a:prstDash val="solid"/>
                      <a:round/>
                      <a:headEnd type="none" w="med" len="med"/>
                      <a:tailEnd type="none" w="med" len="med"/>
                    </a:lnR>
                    <a:lnT w="9525" cap="flat" cmpd="sng" algn="ctr">
                      <a:solidFill>
                        <a:schemeClr val="accent3">
                          <a:lumMod val="75000"/>
                        </a:schemeClr>
                      </a:solidFill>
                      <a:prstDash val="solid"/>
                      <a:round/>
                      <a:headEnd type="none" w="med" len="med"/>
                      <a:tailEnd type="none" w="med" len="med"/>
                    </a:lnT>
                    <a:lnB w="9525" cap="flat" cmpd="sng" algn="ctr">
                      <a:solidFill>
                        <a:schemeClr val="accent3">
                          <a:lumMod val="75000"/>
                        </a:schemeClr>
                      </a:solidFill>
                      <a:prstDash val="solid"/>
                      <a:round/>
                      <a:headEnd type="none" w="med" len="med"/>
                      <a:tailEnd type="none" w="med" len="med"/>
                    </a:lnB>
                    <a:solidFill>
                      <a:schemeClr val="bg1"/>
                    </a:solidFill>
                  </a:tcPr>
                </a:tc>
              </a:tr>
            </a:tbl>
          </a:graphicData>
        </a:graphic>
      </p:graphicFrame>
      <p:sp>
        <p:nvSpPr>
          <p:cNvPr id="55302" name="Rectangle 1"/>
          <p:cNvSpPr>
            <a:spLocks noChangeArrowheads="1"/>
          </p:cNvSpPr>
          <p:nvPr/>
        </p:nvSpPr>
        <p:spPr bwMode="auto">
          <a:xfrm>
            <a:off x="609600" y="0"/>
            <a:ext cx="7540625" cy="522288"/>
          </a:xfrm>
          <a:prstGeom prst="rect">
            <a:avLst/>
          </a:prstGeom>
          <a:solidFill>
            <a:srgbClr val="B6D7F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indent="450850" algn="ctr"/>
            <a:r>
              <a:rPr lang="uz-Cyrl-UZ" sz="2800" b="1">
                <a:solidFill>
                  <a:srgbClr val="003366"/>
                </a:solidFill>
                <a:ea typeface="굴림" pitchFamily="34" charset="-127"/>
                <a:cs typeface="Times New Roman" pitchFamily="18" charset="0"/>
              </a:rPr>
              <a:t>Қишлоқ хўжалигига мўлжалланган ерлар</a:t>
            </a:r>
            <a:endParaRPr lang="uz-Cyrl-UZ" sz="3600">
              <a:solidFill>
                <a:srgbClr val="003366"/>
              </a:solidFill>
              <a:ea typeface="굴림" pitchFamily="34" charset="-127"/>
              <a:cs typeface="Times New Roman" pitchFamily="18" charset="0"/>
            </a:endParaRPr>
          </a:p>
        </p:txBody>
      </p:sp>
    </p:spTree>
    <p:extLst>
      <p:ext uri="{BB962C8B-B14F-4D97-AF65-F5344CB8AC3E}">
        <p14:creationId xmlns:p14="http://schemas.microsoft.com/office/powerpoint/2010/main" val="1704170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Дата 1"/>
          <p:cNvSpPr>
            <a:spLocks noGrp="1"/>
          </p:cNvSpPr>
          <p:nvPr>
            <p:ph type="dt" sz="quarter" idx="10"/>
          </p:nvPr>
        </p:nvSpPr>
        <p:spPr/>
        <p:txBody>
          <a:bodyPr/>
          <a:lstStyle/>
          <a:p>
            <a:pPr>
              <a:defRPr/>
            </a:pPr>
            <a:fld id="{F9085623-52E6-4C6C-BD3D-CD23B547FD63}" type="datetime1">
              <a:rPr lang="ru-RU"/>
              <a:pPr>
                <a:defRPr/>
              </a:pPr>
              <a:t>30.06.2016</a:t>
            </a:fld>
            <a:endParaRPr lang="ru-RU" altLang="en-US"/>
          </a:p>
        </p:txBody>
      </p:sp>
      <p:sp>
        <p:nvSpPr>
          <p:cNvPr id="5" name="Нижний колонтитул 2"/>
          <p:cNvSpPr>
            <a:spLocks noGrp="1"/>
          </p:cNvSpPr>
          <p:nvPr>
            <p:ph type="ftr" sz="quarter" idx="11"/>
          </p:nvPr>
        </p:nvSpPr>
        <p:spPr/>
        <p:txBody>
          <a:bodyPr/>
          <a:lstStyle/>
          <a:p>
            <a:pPr>
              <a:defRPr/>
            </a:pPr>
            <a:r>
              <a:rPr lang="ru-RU" altLang="en-US"/>
              <a:t>O.Murtazaev - Samarkand Agricultural Institute</a:t>
            </a:r>
          </a:p>
        </p:txBody>
      </p:sp>
      <p:sp>
        <p:nvSpPr>
          <p:cNvPr id="6" name="Номер слайда 3"/>
          <p:cNvSpPr>
            <a:spLocks noGrp="1"/>
          </p:cNvSpPr>
          <p:nvPr>
            <p:ph type="sldNum" sz="quarter" idx="12"/>
          </p:nvPr>
        </p:nvSpPr>
        <p:spPr/>
        <p:txBody>
          <a:bodyPr/>
          <a:lstStyle/>
          <a:p>
            <a:pPr>
              <a:defRPr/>
            </a:pPr>
            <a:fld id="{40713CCB-F082-4A7D-8F4B-FDB00D58A3F9}" type="slidenum">
              <a:rPr lang="ru-RU" altLang="en-US"/>
              <a:pPr>
                <a:defRPr/>
              </a:pPr>
              <a:t>9</a:t>
            </a:fld>
            <a:endParaRPr lang="ru-RU" altLang="en-US"/>
          </a:p>
        </p:txBody>
      </p:sp>
      <p:sp>
        <p:nvSpPr>
          <p:cNvPr id="57349" name="TextBox 3"/>
          <p:cNvSpPr txBox="1">
            <a:spLocks noChangeArrowheads="1"/>
          </p:cNvSpPr>
          <p:nvPr/>
        </p:nvSpPr>
        <p:spPr bwMode="auto">
          <a:xfrm>
            <a:off x="0" y="142875"/>
            <a:ext cx="89249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eaLnBrk="1" hangingPunct="1"/>
            <a:r>
              <a:rPr lang="ru-RU" sz="2000" b="1">
                <a:solidFill>
                  <a:srgbClr val="003366"/>
                </a:solidFill>
                <a:latin typeface="Arial" pitchFamily="34" charset="0"/>
                <a:ea typeface="굴림" pitchFamily="34" charset="-127"/>
              </a:rPr>
              <a:t>Ердан фойдаланиш ва уни асраб авайлаш мақсадида қабул қилинган Қонунлар, қарорлар ва йўриқномалар</a:t>
            </a:r>
            <a:r>
              <a:rPr lang="uz-Cyrl-UZ" sz="2000">
                <a:solidFill>
                  <a:srgbClr val="003366"/>
                </a:solidFill>
                <a:ea typeface="굴림" pitchFamily="34" charset="-127"/>
                <a:cs typeface="Times New Roman" pitchFamily="18" charset="0"/>
              </a:rPr>
              <a:t> </a:t>
            </a:r>
            <a:endParaRPr lang="en-US" sz="2000">
              <a:solidFill>
                <a:srgbClr val="003366"/>
              </a:solidFill>
              <a:ea typeface="굴림" pitchFamily="34" charset="-127"/>
              <a:cs typeface="Times New Roman" pitchFamily="18" charset="0"/>
            </a:endParaRPr>
          </a:p>
        </p:txBody>
      </p:sp>
      <p:graphicFrame>
        <p:nvGraphicFramePr>
          <p:cNvPr id="148526" name="Group 46"/>
          <p:cNvGraphicFramePr>
            <a:graphicFrameLocks noGrp="1"/>
          </p:cNvGraphicFramePr>
          <p:nvPr/>
        </p:nvGraphicFramePr>
        <p:xfrm>
          <a:off x="117475" y="946150"/>
          <a:ext cx="8836025" cy="5402265"/>
        </p:xfrm>
        <a:graphic>
          <a:graphicData uri="http://schemas.openxmlformats.org/drawingml/2006/table">
            <a:tbl>
              <a:tblPr/>
              <a:tblGrid>
                <a:gridCol w="522288"/>
                <a:gridCol w="1814512"/>
                <a:gridCol w="3505200"/>
                <a:gridCol w="2994025"/>
              </a:tblGrid>
              <a:tr h="935037">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1" i="0" u="none" strike="noStrike" cap="none" normalizeH="0" baseline="0" dirty="0" smtClean="0">
                          <a:ln>
                            <a:noFill/>
                          </a:ln>
                          <a:solidFill>
                            <a:srgbClr val="003366"/>
                          </a:solidFill>
                          <a:effectLst/>
                          <a:latin typeface="Times New Roman" pitchFamily="18" charset="0"/>
                        </a:rPr>
                        <a:t>Т/р</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6666FF"/>
                    </a:solid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1" i="0" u="none" strike="noStrike" cap="none" normalizeH="0" baseline="0" smtClean="0">
                          <a:ln>
                            <a:noFill/>
                          </a:ln>
                          <a:solidFill>
                            <a:srgbClr val="003366"/>
                          </a:solidFill>
                          <a:effectLst/>
                          <a:latin typeface="Times New Roman" pitchFamily="18" charset="0"/>
                        </a:rPr>
                        <a:t>Санаси ва рақами</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6666FF"/>
                    </a:solid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1" i="0" u="none" strike="noStrike" cap="none" normalizeH="0" baseline="0" smtClean="0">
                          <a:ln>
                            <a:noFill/>
                          </a:ln>
                          <a:solidFill>
                            <a:srgbClr val="003366"/>
                          </a:solidFill>
                          <a:effectLst/>
                          <a:latin typeface="Times New Roman" pitchFamily="18" charset="0"/>
                        </a:rPr>
                        <a:t>Ким томонидан тасдиқланган</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6666FF"/>
                    </a:solid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1" i="0" u="none" strike="noStrike" cap="none" normalizeH="0" baseline="0" smtClean="0">
                          <a:ln>
                            <a:noFill/>
                          </a:ln>
                          <a:solidFill>
                            <a:srgbClr val="003366"/>
                          </a:solidFill>
                          <a:effectLst/>
                          <a:latin typeface="Times New Roman" pitchFamily="18" charset="0"/>
                        </a:rPr>
                        <a:t>Ер тўғрисидаги Қонун </a:t>
                      </a:r>
                    </a:p>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1" i="0" u="none" strike="noStrike" cap="none" normalizeH="0" baseline="0" smtClean="0">
                          <a:ln>
                            <a:noFill/>
                          </a:ln>
                          <a:solidFill>
                            <a:srgbClr val="003366"/>
                          </a:solidFill>
                          <a:effectLst/>
                          <a:latin typeface="Times New Roman" pitchFamily="18" charset="0"/>
                        </a:rPr>
                        <a:t>ҳужжатларининг номи</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6666FF"/>
                    </a:solidFill>
                  </a:tcPr>
                </a:tc>
              </a:tr>
              <a:tr h="744538">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1</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1998 йил 30 апрелдаги  </a:t>
                      </a:r>
                      <a:r>
                        <a:rPr kumimoji="0" lang="ru-RU" sz="1300" b="1" i="0" u="none" strike="noStrike" cap="none" normalizeH="0" baseline="0" smtClean="0">
                          <a:ln>
                            <a:noFill/>
                          </a:ln>
                          <a:solidFill>
                            <a:srgbClr val="003366"/>
                          </a:solidFill>
                          <a:effectLst/>
                          <a:latin typeface="Times New Roman" pitchFamily="18" charset="0"/>
                        </a:rPr>
                        <a:t>598-I-сонли</a:t>
                      </a:r>
                      <a:endParaRPr kumimoji="0" lang="ru-RU" sz="1300" b="0" i="0" u="none" strike="noStrike" cap="none" normalizeH="0" baseline="0" smtClean="0">
                        <a:ln>
                          <a:noFill/>
                        </a:ln>
                        <a:solidFill>
                          <a:srgbClr val="003366"/>
                        </a:solidFill>
                        <a:effectLst/>
                        <a:latin typeface="Times New Roman" pitchFamily="18" charset="0"/>
                      </a:endParaRP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dirty="0" err="1" smtClean="0">
                          <a:ln>
                            <a:noFill/>
                          </a:ln>
                          <a:solidFill>
                            <a:srgbClr val="003366"/>
                          </a:solidFill>
                          <a:effectLst/>
                          <a:latin typeface="Times New Roman" pitchFamily="18" charset="0"/>
                        </a:rPr>
                        <a:t>Олий</a:t>
                      </a:r>
                      <a:r>
                        <a:rPr kumimoji="0" lang="ru-RU" sz="1300" b="0" i="0" u="none" strike="noStrike" cap="none" normalizeH="0" baseline="0" dirty="0" smtClean="0">
                          <a:ln>
                            <a:noFill/>
                          </a:ln>
                          <a:solidFill>
                            <a:srgbClr val="003366"/>
                          </a:solidFill>
                          <a:effectLst/>
                          <a:latin typeface="Times New Roman" pitchFamily="18" charset="0"/>
                        </a:rPr>
                        <a:t> </a:t>
                      </a:r>
                      <a:r>
                        <a:rPr kumimoji="0" lang="ru-RU" sz="1300" b="0" i="0" u="none" strike="noStrike" cap="none" normalizeH="0" baseline="0" dirty="0" err="1" smtClean="0">
                          <a:ln>
                            <a:noFill/>
                          </a:ln>
                          <a:solidFill>
                            <a:srgbClr val="003366"/>
                          </a:solidFill>
                          <a:effectLst/>
                          <a:latin typeface="Times New Roman" pitchFamily="18" charset="0"/>
                        </a:rPr>
                        <a:t>мажлис</a:t>
                      </a:r>
                      <a:r>
                        <a:rPr kumimoji="0" lang="ru-RU" sz="1300" b="0" i="0" u="none" strike="noStrike" cap="none" normalizeH="0" baseline="0" dirty="0" smtClean="0">
                          <a:ln>
                            <a:noFill/>
                          </a:ln>
                          <a:solidFill>
                            <a:srgbClr val="003366"/>
                          </a:solidFill>
                          <a:effectLst/>
                          <a:latin typeface="Times New Roman" pitchFamily="18" charset="0"/>
                        </a:rPr>
                        <a:t> </a:t>
                      </a:r>
                      <a:r>
                        <a:rPr kumimoji="0" lang="ru-RU" sz="1300" b="0" i="0" u="none" strike="noStrike" cap="none" normalizeH="0" baseline="0" dirty="0" err="1" smtClean="0">
                          <a:ln>
                            <a:noFill/>
                          </a:ln>
                          <a:solidFill>
                            <a:srgbClr val="003366"/>
                          </a:solidFill>
                          <a:effectLst/>
                          <a:latin typeface="Times New Roman" pitchFamily="18" charset="0"/>
                        </a:rPr>
                        <a:t>томонидан</a:t>
                      </a:r>
                      <a:r>
                        <a:rPr kumimoji="0" lang="ru-RU" sz="1300" b="0" i="0" u="none" strike="noStrike" cap="none" normalizeH="0" baseline="0" dirty="0" smtClean="0">
                          <a:ln>
                            <a:noFill/>
                          </a:ln>
                          <a:solidFill>
                            <a:srgbClr val="003366"/>
                          </a:solidFill>
                          <a:effectLst/>
                          <a:latin typeface="Times New Roman" pitchFamily="18" charset="0"/>
                        </a:rPr>
                        <a:t> </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Ер кодекси</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744538">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2</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1998 йил 30 апрелдаги </a:t>
                      </a:r>
                      <a:r>
                        <a:rPr kumimoji="0" lang="ru-RU" sz="1300" b="1" i="0" u="none" strike="noStrike" cap="none" normalizeH="0" baseline="0" smtClean="0">
                          <a:ln>
                            <a:noFill/>
                          </a:ln>
                          <a:solidFill>
                            <a:srgbClr val="003366"/>
                          </a:solidFill>
                          <a:effectLst/>
                          <a:latin typeface="Times New Roman" pitchFamily="18" charset="0"/>
                        </a:rPr>
                        <a:t>602-I-сонли</a:t>
                      </a:r>
                      <a:endParaRPr kumimoji="0" lang="ru-RU" sz="1300" b="0" i="0" u="none" strike="noStrike" cap="none" normalizeH="0" baseline="0" smtClean="0">
                        <a:ln>
                          <a:noFill/>
                        </a:ln>
                        <a:solidFill>
                          <a:srgbClr val="003366"/>
                        </a:solidFill>
                        <a:effectLst/>
                        <a:latin typeface="Times New Roman" pitchFamily="18" charset="0"/>
                      </a:endParaRP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Олий мажлис томонидан тасдиқланган              Ўзбекистон Републикасининг қонуни</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 Фермер хўжалиги тўғрисида</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744538">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3</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1998 йил 30 апрелдаги</a:t>
                      </a:r>
                      <a:r>
                        <a:rPr kumimoji="0" lang="ru-RU" sz="1300" b="1" i="0" u="none" strike="noStrike" cap="none" normalizeH="0" baseline="0" smtClean="0">
                          <a:ln>
                            <a:noFill/>
                          </a:ln>
                          <a:solidFill>
                            <a:srgbClr val="003366"/>
                          </a:solidFill>
                          <a:effectLst/>
                          <a:latin typeface="Times New Roman" pitchFamily="18" charset="0"/>
                        </a:rPr>
                        <a:t> 604-I-сонли</a:t>
                      </a:r>
                      <a:endParaRPr kumimoji="0" lang="ru-RU" sz="1300" b="0" i="0" u="none" strike="noStrike" cap="none" normalizeH="0" baseline="0" smtClean="0">
                        <a:ln>
                          <a:noFill/>
                        </a:ln>
                        <a:solidFill>
                          <a:srgbClr val="003366"/>
                        </a:solidFill>
                        <a:effectLst/>
                        <a:latin typeface="Times New Roman" pitchFamily="18" charset="0"/>
                      </a:endParaRP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Олий мажлис томонидан тасдиқланган              Ўзбекистон Републикасининг қонуни</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 Деҳқон хўжалиги тўғрисида</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744538">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4</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1998 йил 28 августдаги </a:t>
                      </a:r>
                      <a:r>
                        <a:rPr kumimoji="0" lang="ru-RU" sz="1300" b="1" i="0" u="none" strike="noStrike" cap="none" normalizeH="0" baseline="0" smtClean="0">
                          <a:ln>
                            <a:noFill/>
                          </a:ln>
                          <a:solidFill>
                            <a:srgbClr val="003366"/>
                          </a:solidFill>
                          <a:effectLst/>
                          <a:latin typeface="Times New Roman" pitchFamily="18" charset="0"/>
                        </a:rPr>
                        <a:t>666-</a:t>
                      </a:r>
                      <a:r>
                        <a:rPr kumimoji="0" lang="en-US" sz="1300" b="1" i="0" u="none" strike="noStrike" cap="none" normalizeH="0" baseline="0" smtClean="0">
                          <a:ln>
                            <a:noFill/>
                          </a:ln>
                          <a:solidFill>
                            <a:srgbClr val="003366"/>
                          </a:solidFill>
                          <a:effectLst/>
                          <a:latin typeface="Times New Roman" pitchFamily="18" charset="0"/>
                        </a:rPr>
                        <a:t>I-</a:t>
                      </a:r>
                      <a:r>
                        <a:rPr kumimoji="0" lang="ru-RU" sz="1300" b="1" i="0" u="none" strike="noStrike" cap="none" normalizeH="0" baseline="0" smtClean="0">
                          <a:ln>
                            <a:noFill/>
                          </a:ln>
                          <a:solidFill>
                            <a:srgbClr val="003366"/>
                          </a:solidFill>
                          <a:effectLst/>
                          <a:latin typeface="Times New Roman" pitchFamily="18" charset="0"/>
                        </a:rPr>
                        <a:t>сонли</a:t>
                      </a:r>
                      <a:endParaRPr kumimoji="0" lang="ru-RU" sz="1300" b="0" i="0" u="none" strike="noStrike" cap="none" normalizeH="0" baseline="0" smtClean="0">
                        <a:ln>
                          <a:noFill/>
                        </a:ln>
                        <a:solidFill>
                          <a:srgbClr val="003366"/>
                        </a:solidFill>
                        <a:effectLst/>
                        <a:latin typeface="Times New Roman" pitchFamily="18" charset="0"/>
                      </a:endParaRP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Олий мажлис томонидан тасдиқланган              Ўзбекистон Републикасининг қонуни</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 Давлат ер кадастри тўғрисида</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744538">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5</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2000 йил 15 декабрдаги    </a:t>
                      </a:r>
                      <a:r>
                        <a:rPr kumimoji="0" lang="ru-RU" sz="1300" b="1" i="0" u="none" strike="noStrike" cap="none" normalizeH="0" baseline="0" smtClean="0">
                          <a:ln>
                            <a:noFill/>
                          </a:ln>
                          <a:solidFill>
                            <a:srgbClr val="003366"/>
                          </a:solidFill>
                          <a:effectLst/>
                          <a:latin typeface="Times New Roman" pitchFamily="18" charset="0"/>
                        </a:rPr>
                        <a:t> N 171-II-сонли</a:t>
                      </a:r>
                      <a:endParaRPr kumimoji="0" lang="ru-RU" sz="1300" b="0" i="0" u="none" strike="noStrike" cap="none" normalizeH="0" baseline="0" smtClean="0">
                        <a:ln>
                          <a:noFill/>
                        </a:ln>
                        <a:solidFill>
                          <a:srgbClr val="003366"/>
                        </a:solidFill>
                        <a:effectLst/>
                        <a:latin typeface="Times New Roman" pitchFamily="18" charset="0"/>
                      </a:endParaRP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Олий мажлис томонидан тасдиқланган</a:t>
                      </a:r>
                    </a:p>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 Ўзбекистон Републикасининг қонуни</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 Давлат кадастрлари тўғрисида</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744538">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6</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1997 йил 25 апрелдаги</a:t>
                      </a:r>
                      <a:r>
                        <a:rPr kumimoji="0" lang="ru-RU" sz="1300" b="1" i="0" u="none" strike="noStrike" cap="none" normalizeH="0" baseline="0" smtClean="0">
                          <a:ln>
                            <a:noFill/>
                          </a:ln>
                          <a:solidFill>
                            <a:srgbClr val="003366"/>
                          </a:solidFill>
                          <a:effectLst/>
                          <a:latin typeface="Times New Roman" pitchFamily="18" charset="0"/>
                        </a:rPr>
                        <a:t> 417-I-сонли</a:t>
                      </a:r>
                      <a:endParaRPr kumimoji="0" lang="ru-RU" sz="1300" b="0" i="0" u="none" strike="noStrike" cap="none" normalizeH="0" baseline="0" smtClean="0">
                        <a:ln>
                          <a:noFill/>
                        </a:ln>
                        <a:solidFill>
                          <a:srgbClr val="003366"/>
                        </a:solidFill>
                        <a:effectLst/>
                        <a:latin typeface="Times New Roman" pitchFamily="18" charset="0"/>
                      </a:endParaRP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Олий мажлис томонидан тасдиқланган </a:t>
                      </a:r>
                    </a:p>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Ўзбекистон Републикасининг қонуни</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300" b="0" i="0" u="none" strike="noStrike" cap="none" normalizeH="0" baseline="0" smtClean="0">
                          <a:ln>
                            <a:noFill/>
                          </a:ln>
                          <a:solidFill>
                            <a:srgbClr val="003366"/>
                          </a:solidFill>
                          <a:effectLst/>
                          <a:latin typeface="Times New Roman" pitchFamily="18" charset="0"/>
                        </a:rPr>
                        <a:t>  Геодезия ва картография тўғрисида</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7103609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Дата 1"/>
          <p:cNvSpPr>
            <a:spLocks noGrp="1"/>
          </p:cNvSpPr>
          <p:nvPr>
            <p:ph type="dt" sz="quarter" idx="10"/>
          </p:nvPr>
        </p:nvSpPr>
        <p:spPr/>
        <p:txBody>
          <a:bodyPr/>
          <a:lstStyle/>
          <a:p>
            <a:pPr>
              <a:defRPr/>
            </a:pPr>
            <a:fld id="{4D7B451E-AFE1-4AEE-AE25-3D424477B484}" type="datetime1">
              <a:rPr lang="ru-RU"/>
              <a:pPr>
                <a:defRPr/>
              </a:pPr>
              <a:t>30.06.2016</a:t>
            </a:fld>
            <a:endParaRPr lang="ru-RU" altLang="en-US"/>
          </a:p>
        </p:txBody>
      </p:sp>
      <p:sp>
        <p:nvSpPr>
          <p:cNvPr id="4" name="Нижний колонтитул 2"/>
          <p:cNvSpPr>
            <a:spLocks noGrp="1"/>
          </p:cNvSpPr>
          <p:nvPr>
            <p:ph type="ftr" sz="quarter" idx="11"/>
          </p:nvPr>
        </p:nvSpPr>
        <p:spPr/>
        <p:txBody>
          <a:bodyPr/>
          <a:lstStyle/>
          <a:p>
            <a:pPr>
              <a:defRPr/>
            </a:pPr>
            <a:r>
              <a:rPr lang="ru-RU" altLang="en-US"/>
              <a:t>O.Murtazaev - Samarkand Agricultural Institute</a:t>
            </a:r>
          </a:p>
        </p:txBody>
      </p:sp>
      <p:sp>
        <p:nvSpPr>
          <p:cNvPr id="5" name="Номер слайда 3"/>
          <p:cNvSpPr>
            <a:spLocks noGrp="1"/>
          </p:cNvSpPr>
          <p:nvPr>
            <p:ph type="sldNum" sz="quarter" idx="12"/>
          </p:nvPr>
        </p:nvSpPr>
        <p:spPr/>
        <p:txBody>
          <a:bodyPr/>
          <a:lstStyle/>
          <a:p>
            <a:pPr>
              <a:defRPr/>
            </a:pPr>
            <a:fld id="{BF89E29E-01C5-469B-8A14-6732627713CA}" type="slidenum">
              <a:rPr lang="ru-RU" altLang="en-US"/>
              <a:pPr>
                <a:defRPr/>
              </a:pPr>
              <a:t>10</a:t>
            </a:fld>
            <a:endParaRPr lang="ru-RU" altLang="en-US"/>
          </a:p>
        </p:txBody>
      </p:sp>
      <p:graphicFrame>
        <p:nvGraphicFramePr>
          <p:cNvPr id="149554" name="Group 50"/>
          <p:cNvGraphicFramePr>
            <a:graphicFrameLocks noGrp="1"/>
          </p:cNvGraphicFramePr>
          <p:nvPr/>
        </p:nvGraphicFramePr>
        <p:xfrm>
          <a:off x="190500" y="288925"/>
          <a:ext cx="8836025" cy="6291265"/>
        </p:xfrm>
        <a:graphic>
          <a:graphicData uri="http://schemas.openxmlformats.org/drawingml/2006/table">
            <a:tbl>
              <a:tblPr/>
              <a:tblGrid>
                <a:gridCol w="336550"/>
                <a:gridCol w="1635125"/>
                <a:gridCol w="2774950"/>
                <a:gridCol w="4089400"/>
              </a:tblGrid>
              <a:tr h="647700">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200" b="1" i="0" u="none" strike="noStrike" cap="none" normalizeH="0" baseline="0" smtClean="0">
                          <a:ln>
                            <a:noFill/>
                          </a:ln>
                          <a:solidFill>
                            <a:srgbClr val="003366"/>
                          </a:solidFill>
                          <a:effectLst/>
                          <a:latin typeface="Times New Roman" pitchFamily="18" charset="0"/>
                        </a:rPr>
                        <a:t>7</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200" b="0" i="0" u="none" strike="noStrike" cap="none" normalizeH="0" baseline="0" smtClean="0">
                          <a:ln>
                            <a:noFill/>
                          </a:ln>
                          <a:solidFill>
                            <a:srgbClr val="003366"/>
                          </a:solidFill>
                          <a:effectLst/>
                          <a:latin typeface="Times New Roman" pitchFamily="18" charset="0"/>
                        </a:rPr>
                        <a:t>1999 йил 20 августдаги    </a:t>
                      </a:r>
                      <a:r>
                        <a:rPr kumimoji="0" lang="ru-RU" sz="1200" b="1" i="0" u="none" strike="noStrike" cap="none" normalizeH="0" baseline="0" smtClean="0">
                          <a:ln>
                            <a:noFill/>
                          </a:ln>
                          <a:solidFill>
                            <a:srgbClr val="003366"/>
                          </a:solidFill>
                          <a:effectLst/>
                          <a:latin typeface="Times New Roman" pitchFamily="18" charset="0"/>
                        </a:rPr>
                        <a:t> </a:t>
                      </a:r>
                      <a:r>
                        <a:rPr kumimoji="0" lang="en-US" sz="1200" b="1" i="0" u="none" strike="noStrike" cap="none" normalizeH="0" baseline="0" smtClean="0">
                          <a:ln>
                            <a:noFill/>
                          </a:ln>
                          <a:solidFill>
                            <a:srgbClr val="003366"/>
                          </a:solidFill>
                          <a:effectLst/>
                          <a:latin typeface="Times New Roman" pitchFamily="18" charset="0"/>
                        </a:rPr>
                        <a:t>N 820-I-</a:t>
                      </a:r>
                      <a:r>
                        <a:rPr kumimoji="0" lang="ru-RU" sz="1200" b="1" i="0" u="none" strike="noStrike" cap="none" normalizeH="0" baseline="0" smtClean="0">
                          <a:ln>
                            <a:noFill/>
                          </a:ln>
                          <a:solidFill>
                            <a:srgbClr val="003366"/>
                          </a:solidFill>
                          <a:effectLst/>
                          <a:latin typeface="Times New Roman" pitchFamily="18" charset="0"/>
                        </a:rPr>
                        <a:t>сонли</a:t>
                      </a:r>
                      <a:endParaRPr kumimoji="0" lang="ru-RU" sz="1200" b="0" i="0" u="none" strike="noStrike" cap="none" normalizeH="0" baseline="0" smtClean="0">
                        <a:ln>
                          <a:noFill/>
                        </a:ln>
                        <a:solidFill>
                          <a:srgbClr val="003366"/>
                        </a:solidFill>
                        <a:effectLst/>
                        <a:latin typeface="Times New Roman" pitchFamily="18" charset="0"/>
                      </a:endParaRP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Олий мажлис томонидан тасдиқланган Ўзбекистон Републикасининг қонуни</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Ўзбекистон Республикасининг давлат чегараси </a:t>
                      </a:r>
                    </a:p>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тўғрисида</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722313">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200" b="1" i="0" u="none" strike="noStrike" cap="none" normalizeH="0" baseline="0" smtClean="0">
                          <a:ln>
                            <a:noFill/>
                          </a:ln>
                          <a:solidFill>
                            <a:srgbClr val="003366"/>
                          </a:solidFill>
                          <a:effectLst/>
                          <a:latin typeface="Times New Roman" pitchFamily="18" charset="0"/>
                        </a:rPr>
                        <a:t>8</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200" b="0" i="0" u="none" strike="noStrike" cap="none" normalizeH="0" baseline="0" smtClean="0">
                          <a:ln>
                            <a:noFill/>
                          </a:ln>
                          <a:solidFill>
                            <a:srgbClr val="003366"/>
                          </a:solidFill>
                          <a:effectLst/>
                          <a:latin typeface="Times New Roman" pitchFamily="18" charset="0"/>
                        </a:rPr>
                        <a:t>1996 йил 30 августдаги    </a:t>
                      </a:r>
                      <a:r>
                        <a:rPr kumimoji="0" lang="ru-RU" sz="1200" b="1" i="0" u="none" strike="noStrike" cap="none" normalizeH="0" baseline="0" smtClean="0">
                          <a:ln>
                            <a:noFill/>
                          </a:ln>
                          <a:solidFill>
                            <a:srgbClr val="003366"/>
                          </a:solidFill>
                          <a:effectLst/>
                          <a:latin typeface="Times New Roman" pitchFamily="18" charset="0"/>
                        </a:rPr>
                        <a:t> </a:t>
                      </a:r>
                      <a:r>
                        <a:rPr kumimoji="0" lang="en-US" sz="1200" b="1" i="0" u="none" strike="noStrike" cap="none" normalizeH="0" baseline="0" smtClean="0">
                          <a:ln>
                            <a:noFill/>
                          </a:ln>
                          <a:solidFill>
                            <a:srgbClr val="003366"/>
                          </a:solidFill>
                          <a:effectLst/>
                          <a:latin typeface="Times New Roman" pitchFamily="18" charset="0"/>
                        </a:rPr>
                        <a:t>N 276-I-</a:t>
                      </a:r>
                      <a:r>
                        <a:rPr kumimoji="0" lang="ru-RU" sz="1200" b="1" i="0" u="none" strike="noStrike" cap="none" normalizeH="0" baseline="0" smtClean="0">
                          <a:ln>
                            <a:noFill/>
                          </a:ln>
                          <a:solidFill>
                            <a:srgbClr val="003366"/>
                          </a:solidFill>
                          <a:effectLst/>
                          <a:latin typeface="Times New Roman" pitchFamily="18" charset="0"/>
                        </a:rPr>
                        <a:t>сонли</a:t>
                      </a:r>
                      <a:endParaRPr kumimoji="0" lang="ru-RU" sz="1200" b="0" i="0" u="none" strike="noStrike" cap="none" normalizeH="0" baseline="0" smtClean="0">
                        <a:ln>
                          <a:noFill/>
                        </a:ln>
                        <a:solidFill>
                          <a:srgbClr val="003366"/>
                        </a:solidFill>
                        <a:effectLst/>
                        <a:latin typeface="Times New Roman" pitchFamily="18" charset="0"/>
                      </a:endParaRP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Олий мажлис томонидан тасдиқланган Ўзбекистон Републикасининг қонуни</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Ўзбекистон Республикасида маъмурий-ҳудудий тузилиш, </a:t>
                      </a:r>
                    </a:p>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топонимик объектларга ном бериш ва уларнинг номларини ўзгартириш масалаларини ҳал этиш тартиби </a:t>
                      </a:r>
                    </a:p>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тўғрисида</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619125">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200" b="1" i="0" u="none" strike="noStrike" cap="none" normalizeH="0" baseline="0" smtClean="0">
                          <a:ln>
                            <a:noFill/>
                          </a:ln>
                          <a:solidFill>
                            <a:srgbClr val="003366"/>
                          </a:solidFill>
                          <a:effectLst/>
                          <a:latin typeface="Times New Roman" pitchFamily="18" charset="0"/>
                        </a:rPr>
                        <a:t>9</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200" b="0" i="0" u="none" strike="noStrike" cap="none" normalizeH="0" baseline="0" smtClean="0">
                          <a:ln>
                            <a:noFill/>
                          </a:ln>
                          <a:solidFill>
                            <a:srgbClr val="003366"/>
                          </a:solidFill>
                          <a:effectLst/>
                          <a:latin typeface="Times New Roman" pitchFamily="18" charset="0"/>
                        </a:rPr>
                        <a:t>2002 йил 13 декабрдаги </a:t>
                      </a:r>
                      <a:r>
                        <a:rPr kumimoji="0" lang="ru-RU" sz="1200" b="1" i="0" u="none" strike="noStrike" cap="none" normalizeH="0" baseline="0" smtClean="0">
                          <a:ln>
                            <a:noFill/>
                          </a:ln>
                          <a:solidFill>
                            <a:srgbClr val="003366"/>
                          </a:solidFill>
                          <a:effectLst/>
                          <a:latin typeface="Times New Roman" pitchFamily="18" charset="0"/>
                        </a:rPr>
                        <a:t>446-II-сонли</a:t>
                      </a:r>
                      <a:endParaRPr kumimoji="0" lang="ru-RU" sz="1200" b="0" i="0" u="none" strike="noStrike" cap="none" normalizeH="0" baseline="0" smtClean="0">
                        <a:ln>
                          <a:noFill/>
                        </a:ln>
                        <a:solidFill>
                          <a:srgbClr val="003366"/>
                        </a:solidFill>
                        <a:effectLst/>
                        <a:latin typeface="Times New Roman" pitchFamily="18" charset="0"/>
                      </a:endParaRP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Олий мажлис томонидан тасдиқланган Ўзбекистон Републикасининг қонуни</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Фуқароларнинг мурожаатлари тўғрисида</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722313">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200" b="1" i="0" u="none" strike="noStrike" cap="none" normalizeH="0" baseline="0" smtClean="0">
                          <a:ln>
                            <a:noFill/>
                          </a:ln>
                          <a:solidFill>
                            <a:srgbClr val="003366"/>
                          </a:solidFill>
                          <a:effectLst/>
                          <a:latin typeface="Times New Roman" pitchFamily="18" charset="0"/>
                        </a:rPr>
                        <a:t>10</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200" b="0" i="0" u="none" strike="noStrike" cap="none" normalizeH="0" baseline="0" smtClean="0">
                          <a:ln>
                            <a:noFill/>
                          </a:ln>
                          <a:solidFill>
                            <a:srgbClr val="003366"/>
                          </a:solidFill>
                          <a:effectLst/>
                          <a:latin typeface="Times New Roman" pitchFamily="18" charset="0"/>
                        </a:rPr>
                        <a:t>1998 йил 31 декабардаги </a:t>
                      </a:r>
                      <a:r>
                        <a:rPr kumimoji="0" lang="ru-RU" sz="1200" b="1" i="0" u="none" strike="noStrike" cap="none" normalizeH="0" baseline="0" smtClean="0">
                          <a:ln>
                            <a:noFill/>
                          </a:ln>
                          <a:solidFill>
                            <a:srgbClr val="003366"/>
                          </a:solidFill>
                          <a:effectLst/>
                          <a:latin typeface="Times New Roman" pitchFamily="18" charset="0"/>
                        </a:rPr>
                        <a:t>543-сонли</a:t>
                      </a:r>
                      <a:endParaRPr kumimoji="0" lang="ru-RU" sz="1200" b="0" i="0" u="none" strike="noStrike" cap="none" normalizeH="0" baseline="0" smtClean="0">
                        <a:ln>
                          <a:noFill/>
                        </a:ln>
                        <a:solidFill>
                          <a:srgbClr val="003366"/>
                        </a:solidFill>
                        <a:effectLst/>
                        <a:latin typeface="Times New Roman" pitchFamily="18" charset="0"/>
                      </a:endParaRP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Вазирлар Махкамасининг қарори</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Ўзбекистон Республикасида Давлат ер кадастрини</a:t>
                      </a:r>
                    </a:p>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 юритиш тўғрисида</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722313">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200" b="1" i="0" u="none" strike="noStrike" cap="none" normalizeH="0" baseline="0" smtClean="0">
                          <a:ln>
                            <a:noFill/>
                          </a:ln>
                          <a:solidFill>
                            <a:srgbClr val="003366"/>
                          </a:solidFill>
                          <a:effectLst/>
                          <a:latin typeface="Times New Roman" pitchFamily="18" charset="0"/>
                        </a:rPr>
                        <a:t>11</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200" b="0" i="0" u="none" strike="noStrike" cap="none" normalizeH="0" baseline="0" smtClean="0">
                          <a:ln>
                            <a:noFill/>
                          </a:ln>
                          <a:solidFill>
                            <a:srgbClr val="003366"/>
                          </a:solidFill>
                          <a:effectLst/>
                          <a:latin typeface="Times New Roman" pitchFamily="18" charset="0"/>
                        </a:rPr>
                        <a:t>2001 йил 31 декабрдаги </a:t>
                      </a:r>
                      <a:r>
                        <a:rPr kumimoji="0" lang="ru-RU" sz="1200" b="1" i="0" u="none" strike="noStrike" cap="none" normalizeH="0" baseline="0" smtClean="0">
                          <a:ln>
                            <a:noFill/>
                          </a:ln>
                          <a:solidFill>
                            <a:srgbClr val="003366"/>
                          </a:solidFill>
                          <a:effectLst/>
                          <a:latin typeface="Times New Roman" pitchFamily="18" charset="0"/>
                        </a:rPr>
                        <a:t>492-сонли</a:t>
                      </a:r>
                      <a:endParaRPr kumimoji="0" lang="ru-RU" sz="1200" b="0" i="0" u="none" strike="noStrike" cap="none" normalizeH="0" baseline="0" smtClean="0">
                        <a:ln>
                          <a:noFill/>
                        </a:ln>
                        <a:solidFill>
                          <a:srgbClr val="003366"/>
                        </a:solidFill>
                        <a:effectLst/>
                        <a:latin typeface="Times New Roman" pitchFamily="18" charset="0"/>
                      </a:endParaRP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Вазирлар Махкамасининг қарори</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Ўзбекистон Республикаси ҳудудларини кадастр бўйича</a:t>
                      </a:r>
                    </a:p>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 бўлиш ҳамда ер участкалари, бинолар ва иншоотларнинг кадастр рақамларини шакллантириш тартиби тўғрисида-</a:t>
                      </a:r>
                    </a:p>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ги низомни тасдиқлаш ҳақида.</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103313">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200" b="1" i="0" u="none" strike="noStrike" cap="none" normalizeH="0" baseline="0" smtClean="0">
                          <a:ln>
                            <a:noFill/>
                          </a:ln>
                          <a:solidFill>
                            <a:srgbClr val="003366"/>
                          </a:solidFill>
                          <a:effectLst/>
                          <a:latin typeface="Times New Roman" pitchFamily="18" charset="0"/>
                        </a:rPr>
                        <a:t>12</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200" b="0" i="0" u="none" strike="noStrike" cap="none" normalizeH="0" baseline="0" smtClean="0">
                          <a:ln>
                            <a:noFill/>
                          </a:ln>
                          <a:solidFill>
                            <a:srgbClr val="003366"/>
                          </a:solidFill>
                          <a:effectLst/>
                          <a:latin typeface="Times New Roman" pitchFamily="18" charset="0"/>
                        </a:rPr>
                        <a:t>2005 йил 16 февралдаги </a:t>
                      </a:r>
                      <a:r>
                        <a:rPr kumimoji="0" lang="ru-RU" sz="1200" b="1" i="0" u="none" strike="noStrike" cap="none" normalizeH="0" baseline="0" smtClean="0">
                          <a:ln>
                            <a:noFill/>
                          </a:ln>
                          <a:solidFill>
                            <a:srgbClr val="003366"/>
                          </a:solidFill>
                          <a:effectLst/>
                          <a:latin typeface="Times New Roman" pitchFamily="18" charset="0"/>
                        </a:rPr>
                        <a:t>66-сонли</a:t>
                      </a:r>
                      <a:endParaRPr kumimoji="0" lang="ru-RU" sz="1200" b="0" i="0" u="none" strike="noStrike" cap="none" normalizeH="0" baseline="0" smtClean="0">
                        <a:ln>
                          <a:noFill/>
                        </a:ln>
                        <a:solidFill>
                          <a:srgbClr val="003366"/>
                        </a:solidFill>
                        <a:effectLst/>
                        <a:latin typeface="Times New Roman" pitchFamily="18" charset="0"/>
                      </a:endParaRP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Вазирлар Махкамасининг қарори</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Ўзбекистон Республикаси «Ергеодезкадастр» давлат </a:t>
                      </a:r>
                    </a:p>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қўмитаси ҳузуридаги давлат геодезия назорати инспек</a:t>
                      </a:r>
                    </a:p>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цияси тўғрисидаги, ердан фойдаланиш ва уни мухофаза</a:t>
                      </a:r>
                    </a:p>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 қилиш устидан давлат назорати тўғрисидаги, давлат </a:t>
                      </a:r>
                    </a:p>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кадастрлари ягона тизимини яратиш ва юритиш </a:t>
                      </a:r>
                    </a:p>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тартиби тўғрисидаги Низомларни тасдиқлаш ҳақида.</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912813">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200" b="1" i="0" u="none" strike="noStrike" cap="none" normalizeH="0" baseline="0" smtClean="0">
                          <a:ln>
                            <a:noFill/>
                          </a:ln>
                          <a:solidFill>
                            <a:srgbClr val="003366"/>
                          </a:solidFill>
                          <a:effectLst/>
                          <a:latin typeface="Times New Roman" pitchFamily="18" charset="0"/>
                        </a:rPr>
                        <a:t>13</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200" b="0" i="0" u="none" strike="noStrike" cap="none" normalizeH="0" baseline="0" smtClean="0">
                          <a:ln>
                            <a:noFill/>
                          </a:ln>
                          <a:solidFill>
                            <a:srgbClr val="003366"/>
                          </a:solidFill>
                          <a:effectLst/>
                          <a:latin typeface="Times New Roman" pitchFamily="18" charset="0"/>
                        </a:rPr>
                        <a:t>1992 йил 27 майдаги        </a:t>
                      </a:r>
                      <a:r>
                        <a:rPr kumimoji="0" lang="ru-RU" sz="1200" b="1" i="0" u="none" strike="noStrike" cap="none" normalizeH="0" baseline="0" smtClean="0">
                          <a:ln>
                            <a:noFill/>
                          </a:ln>
                          <a:solidFill>
                            <a:srgbClr val="003366"/>
                          </a:solidFill>
                          <a:effectLst/>
                          <a:latin typeface="Times New Roman" pitchFamily="18" charset="0"/>
                        </a:rPr>
                        <a:t>248-сонли</a:t>
                      </a:r>
                      <a:endParaRPr kumimoji="0" lang="ru-RU" sz="1200" b="0" i="0" u="none" strike="noStrike" cap="none" normalizeH="0" baseline="0" smtClean="0">
                        <a:ln>
                          <a:noFill/>
                        </a:ln>
                        <a:solidFill>
                          <a:srgbClr val="003366"/>
                        </a:solidFill>
                        <a:effectLst/>
                        <a:latin typeface="Times New Roman" pitchFamily="18" charset="0"/>
                      </a:endParaRP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Вазирлар Махкамасининг қарори</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Ўзбекистон Республикасида ер участкаларини олиб </a:t>
                      </a:r>
                    </a:p>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қўйиш ва уларни қишлоқ хўжалигига оид бўлмаган</a:t>
                      </a:r>
                    </a:p>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 эхтиёжлар учун беришга доир материалларни расмийлаштириш тартиби тўғрисидаги низомни тасдиқлаш ҳақида</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841375">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200" b="1" i="0" u="none" strike="noStrike" cap="none" normalizeH="0" baseline="0" smtClean="0">
                          <a:ln>
                            <a:noFill/>
                          </a:ln>
                          <a:solidFill>
                            <a:srgbClr val="003366"/>
                          </a:solidFill>
                          <a:effectLst/>
                          <a:latin typeface="Times New Roman" pitchFamily="18" charset="0"/>
                        </a:rPr>
                        <a:t>14</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200" b="0" i="0" u="none" strike="noStrike" cap="none" normalizeH="0" baseline="0" smtClean="0">
                          <a:ln>
                            <a:noFill/>
                          </a:ln>
                          <a:solidFill>
                            <a:srgbClr val="003366"/>
                          </a:solidFill>
                          <a:effectLst/>
                          <a:latin typeface="Times New Roman" pitchFamily="18" charset="0"/>
                        </a:rPr>
                        <a:t>2006 йил 30 декабрдаги </a:t>
                      </a:r>
                      <a:r>
                        <a:rPr kumimoji="0" lang="ru-RU" sz="1200" b="1" i="0" u="none" strike="noStrike" cap="none" normalizeH="0" baseline="0" smtClean="0">
                          <a:ln>
                            <a:noFill/>
                          </a:ln>
                          <a:solidFill>
                            <a:srgbClr val="003366"/>
                          </a:solidFill>
                          <a:effectLst/>
                          <a:latin typeface="Times New Roman" pitchFamily="18" charset="0"/>
                        </a:rPr>
                        <a:t>272-сонли</a:t>
                      </a:r>
                      <a:endParaRPr kumimoji="0" lang="ru-RU" sz="1200" b="0" i="0" u="none" strike="noStrike" cap="none" normalizeH="0" baseline="0" smtClean="0">
                        <a:ln>
                          <a:noFill/>
                        </a:ln>
                        <a:solidFill>
                          <a:srgbClr val="003366"/>
                        </a:solidFill>
                        <a:effectLst/>
                        <a:latin typeface="Times New Roman" pitchFamily="18" charset="0"/>
                      </a:endParaRP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Вазирлар Махкамасининг қарори</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Якка тартибда уй-жой қуриш тўғрисидаги низомни </a:t>
                      </a:r>
                    </a:p>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100" b="1" i="0" u="none" strike="noStrike" cap="none" normalizeH="0" baseline="0" smtClean="0">
                          <a:ln>
                            <a:noFill/>
                          </a:ln>
                          <a:solidFill>
                            <a:srgbClr val="003366"/>
                          </a:solidFill>
                          <a:effectLst/>
                          <a:latin typeface="Times New Roman" pitchFamily="18" charset="0"/>
                        </a:rPr>
                        <a:t>тасдиқлаш ҳақида.</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0823975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Дата 1"/>
          <p:cNvSpPr>
            <a:spLocks noGrp="1"/>
          </p:cNvSpPr>
          <p:nvPr>
            <p:ph type="dt" sz="quarter" idx="10"/>
          </p:nvPr>
        </p:nvSpPr>
        <p:spPr/>
        <p:txBody>
          <a:bodyPr/>
          <a:lstStyle/>
          <a:p>
            <a:pPr>
              <a:defRPr/>
            </a:pPr>
            <a:fld id="{548BC6F5-C000-41E2-AB35-417697FEE744}" type="datetime1">
              <a:rPr lang="ru-RU"/>
              <a:pPr>
                <a:defRPr/>
              </a:pPr>
              <a:t>30.06.2016</a:t>
            </a:fld>
            <a:endParaRPr lang="ru-RU" altLang="en-US"/>
          </a:p>
        </p:txBody>
      </p:sp>
      <p:sp>
        <p:nvSpPr>
          <p:cNvPr id="4" name="Нижний колонтитул 2"/>
          <p:cNvSpPr>
            <a:spLocks noGrp="1"/>
          </p:cNvSpPr>
          <p:nvPr>
            <p:ph type="ftr" sz="quarter" idx="11"/>
          </p:nvPr>
        </p:nvSpPr>
        <p:spPr/>
        <p:txBody>
          <a:bodyPr/>
          <a:lstStyle/>
          <a:p>
            <a:pPr>
              <a:defRPr/>
            </a:pPr>
            <a:r>
              <a:rPr lang="ru-RU" altLang="en-US"/>
              <a:t>O.Murtazaev - Samarkand Agricultural Institute</a:t>
            </a:r>
          </a:p>
        </p:txBody>
      </p:sp>
      <p:sp>
        <p:nvSpPr>
          <p:cNvPr id="6" name="Номер слайда 3"/>
          <p:cNvSpPr>
            <a:spLocks noGrp="1"/>
          </p:cNvSpPr>
          <p:nvPr>
            <p:ph type="sldNum" sz="quarter" idx="12"/>
          </p:nvPr>
        </p:nvSpPr>
        <p:spPr/>
        <p:txBody>
          <a:bodyPr/>
          <a:lstStyle/>
          <a:p>
            <a:pPr>
              <a:defRPr/>
            </a:pPr>
            <a:fld id="{08FD9BDC-D3FE-4ECF-ADE9-A73D852A85E7}" type="slidenum">
              <a:rPr lang="ru-RU" altLang="en-US"/>
              <a:pPr>
                <a:defRPr/>
              </a:pPr>
              <a:t>11</a:t>
            </a:fld>
            <a:endParaRPr lang="ru-RU" altLang="en-US"/>
          </a:p>
        </p:txBody>
      </p:sp>
      <p:graphicFrame>
        <p:nvGraphicFramePr>
          <p:cNvPr id="5" name="Таблица 4"/>
          <p:cNvGraphicFramePr>
            <a:graphicFrameLocks noGrp="1"/>
          </p:cNvGraphicFramePr>
          <p:nvPr/>
        </p:nvGraphicFramePr>
        <p:xfrm>
          <a:off x="44450" y="654050"/>
          <a:ext cx="9026525" cy="5622927"/>
        </p:xfrm>
        <a:graphic>
          <a:graphicData uri="http://schemas.openxmlformats.org/drawingml/2006/table">
            <a:tbl>
              <a:tblPr/>
              <a:tblGrid>
                <a:gridCol w="365125"/>
                <a:gridCol w="1550988"/>
                <a:gridCol w="2027237"/>
                <a:gridCol w="5083175"/>
              </a:tblGrid>
              <a:tr h="1274763">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0" i="0" u="none" strike="noStrike" cap="none" normalizeH="0" baseline="0" smtClean="0">
                          <a:ln>
                            <a:noFill/>
                          </a:ln>
                          <a:solidFill>
                            <a:srgbClr val="003366"/>
                          </a:solidFill>
                          <a:effectLst/>
                          <a:latin typeface="Times New Roman" pitchFamily="18" charset="0"/>
                        </a:rPr>
                        <a:t>15</a:t>
                      </a:r>
                    </a:p>
                  </a:txBody>
                  <a:tcPr marL="6938" marR="6938" marT="693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7F7F7F"/>
                    </a:solid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0" i="0" u="none" strike="noStrike" cap="none" normalizeH="0" baseline="0" smtClean="0">
                          <a:ln>
                            <a:noFill/>
                          </a:ln>
                          <a:solidFill>
                            <a:srgbClr val="003366"/>
                          </a:solidFill>
                          <a:effectLst/>
                          <a:latin typeface="Times New Roman" pitchFamily="18" charset="0"/>
                        </a:rPr>
                        <a:t>1992 йил 15 июн даги  </a:t>
                      </a:r>
                      <a:r>
                        <a:rPr kumimoji="0" lang="ru-RU" sz="1500" b="1" i="0" u="none" strike="noStrike" cap="none" normalizeH="0" baseline="0" smtClean="0">
                          <a:ln>
                            <a:noFill/>
                          </a:ln>
                          <a:solidFill>
                            <a:srgbClr val="003366"/>
                          </a:solidFill>
                          <a:effectLst/>
                          <a:latin typeface="Times New Roman" pitchFamily="18" charset="0"/>
                        </a:rPr>
                        <a:t>282-сонли</a:t>
                      </a:r>
                      <a:endParaRPr kumimoji="0" lang="ru-RU" sz="1500" b="0" i="0" u="none" strike="noStrike" cap="none" normalizeH="0" baseline="0" smtClean="0">
                        <a:ln>
                          <a:noFill/>
                        </a:ln>
                        <a:solidFill>
                          <a:srgbClr val="003366"/>
                        </a:solidFill>
                        <a:effectLst/>
                        <a:latin typeface="Times New Roman" pitchFamily="18" charset="0"/>
                      </a:endParaRP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0" i="0" u="none" strike="noStrike" cap="none" normalizeH="0" baseline="0" smtClean="0">
                          <a:ln>
                            <a:noFill/>
                          </a:ln>
                          <a:solidFill>
                            <a:srgbClr val="003366"/>
                          </a:solidFill>
                          <a:effectLst/>
                          <a:latin typeface="Times New Roman" pitchFamily="18" charset="0"/>
                        </a:rPr>
                        <a:t>Вазирлар Махкамасининг қарори</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0" i="0" u="none" strike="noStrike" cap="none" normalizeH="0" baseline="0" smtClean="0">
                          <a:ln>
                            <a:noFill/>
                          </a:ln>
                          <a:solidFill>
                            <a:srgbClr val="003366"/>
                          </a:solidFill>
                          <a:effectLst/>
                          <a:latin typeface="Times New Roman" pitchFamily="18" charset="0"/>
                        </a:rPr>
                        <a:t>Ўзбекистон Республикасида ерларни қишлоқ ва ўрмон хўжалигини юритиш билан боғлиқ бўлмаган эхтиёжлар учун олиниши муносабати билан Қишлоқ хўжалик ва ўрмон хўжалик ишлаб чиқариш нобудгарчилиги  ҳажмларини аниқлаш ҳамда уларни ўрнини қоплаш тартиби тўғрисида</a:t>
                      </a:r>
                    </a:p>
                  </a:txBody>
                  <a:tcPr marL="6938" marR="6938" marT="6938"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838200">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0" i="0" u="none" strike="noStrike" cap="none" normalizeH="0" baseline="0" smtClean="0">
                          <a:ln>
                            <a:noFill/>
                          </a:ln>
                          <a:solidFill>
                            <a:srgbClr val="003366"/>
                          </a:solidFill>
                          <a:effectLst/>
                          <a:latin typeface="Times New Roman" pitchFamily="18" charset="0"/>
                        </a:rPr>
                        <a:t>16</a:t>
                      </a:r>
                    </a:p>
                  </a:txBody>
                  <a:tcPr marL="6938" marR="6938" marT="693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7F7F7F"/>
                    </a:solid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0" i="0" u="none" strike="noStrike" cap="none" normalizeH="0" baseline="0" smtClean="0">
                          <a:ln>
                            <a:noFill/>
                          </a:ln>
                          <a:solidFill>
                            <a:srgbClr val="003366"/>
                          </a:solidFill>
                          <a:effectLst/>
                          <a:latin typeface="Times New Roman" pitchFamily="18" charset="0"/>
                        </a:rPr>
                        <a:t>2003 йил 30 октябрдаги </a:t>
                      </a:r>
                    </a:p>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1" i="0" u="none" strike="noStrike" cap="none" normalizeH="0" baseline="0" smtClean="0">
                          <a:ln>
                            <a:noFill/>
                          </a:ln>
                          <a:solidFill>
                            <a:srgbClr val="003366"/>
                          </a:solidFill>
                          <a:effectLst/>
                          <a:latin typeface="Times New Roman" pitchFamily="18" charset="0"/>
                        </a:rPr>
                        <a:t>476-сонли</a:t>
                      </a:r>
                      <a:endParaRPr kumimoji="0" lang="ru-RU" sz="1500" b="0" i="0" u="none" strike="noStrike" cap="none" normalizeH="0" baseline="0" smtClean="0">
                        <a:ln>
                          <a:noFill/>
                        </a:ln>
                        <a:solidFill>
                          <a:srgbClr val="003366"/>
                        </a:solidFill>
                        <a:effectLst/>
                        <a:latin typeface="Times New Roman" pitchFamily="18" charset="0"/>
                      </a:endParaRP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0" i="0" u="none" strike="noStrike" cap="none" normalizeH="0" baseline="0" smtClean="0">
                          <a:ln>
                            <a:noFill/>
                          </a:ln>
                          <a:solidFill>
                            <a:srgbClr val="003366"/>
                          </a:solidFill>
                          <a:effectLst/>
                          <a:latin typeface="Times New Roman" pitchFamily="18" charset="0"/>
                        </a:rPr>
                        <a:t>Вазирлар Махкамасининг қарори</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0" i="0" u="none" strike="noStrike" cap="none" normalizeH="0" baseline="0" smtClean="0">
                          <a:ln>
                            <a:noFill/>
                          </a:ln>
                          <a:solidFill>
                            <a:srgbClr val="003366"/>
                          </a:solidFill>
                          <a:effectLst/>
                          <a:latin typeface="Times New Roman" pitchFamily="18" charset="0"/>
                        </a:rPr>
                        <a:t> 2004-2006 йилларда фермер хўжаликларни ривожлантириш концепциясини амалга ошириш чора-тадбирлари тўғрисида</a:t>
                      </a:r>
                    </a:p>
                  </a:txBody>
                  <a:tcPr marL="6938" marR="6938" marT="6938"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960438">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0" i="0" u="none" strike="noStrike" cap="none" normalizeH="0" baseline="0" smtClean="0">
                          <a:ln>
                            <a:noFill/>
                          </a:ln>
                          <a:solidFill>
                            <a:srgbClr val="003366"/>
                          </a:solidFill>
                          <a:effectLst/>
                          <a:latin typeface="Times New Roman" pitchFamily="18" charset="0"/>
                        </a:rPr>
                        <a:t>17</a:t>
                      </a:r>
                    </a:p>
                  </a:txBody>
                  <a:tcPr marL="6938" marR="6938" marT="693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7F7F7F"/>
                    </a:solid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0" i="0" u="none" strike="noStrike" cap="none" normalizeH="0" baseline="0" smtClean="0">
                          <a:ln>
                            <a:noFill/>
                          </a:ln>
                          <a:solidFill>
                            <a:srgbClr val="003366"/>
                          </a:solidFill>
                          <a:effectLst/>
                          <a:latin typeface="Times New Roman" pitchFamily="18" charset="0"/>
                        </a:rPr>
                        <a:t>2000 йил 23 декабрдаги</a:t>
                      </a:r>
                      <a:r>
                        <a:rPr kumimoji="0" lang="ru-RU" sz="1500" b="1" i="0" u="none" strike="noStrike" cap="none" normalizeH="0" baseline="0" smtClean="0">
                          <a:ln>
                            <a:noFill/>
                          </a:ln>
                          <a:solidFill>
                            <a:srgbClr val="003366"/>
                          </a:solidFill>
                          <a:effectLst/>
                          <a:latin typeface="Times New Roman" pitchFamily="18" charset="0"/>
                        </a:rPr>
                        <a:t> </a:t>
                      </a:r>
                    </a:p>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1" i="0" u="none" strike="noStrike" cap="none" normalizeH="0" baseline="0" smtClean="0">
                          <a:ln>
                            <a:noFill/>
                          </a:ln>
                          <a:solidFill>
                            <a:srgbClr val="003366"/>
                          </a:solidFill>
                          <a:effectLst/>
                          <a:latin typeface="Times New Roman" pitchFamily="18" charset="0"/>
                        </a:rPr>
                        <a:t>496-сонли</a:t>
                      </a:r>
                      <a:endParaRPr kumimoji="0" lang="ru-RU" sz="1500" b="0" i="0" u="none" strike="noStrike" cap="none" normalizeH="0" baseline="0" smtClean="0">
                        <a:ln>
                          <a:noFill/>
                        </a:ln>
                        <a:solidFill>
                          <a:srgbClr val="003366"/>
                        </a:solidFill>
                        <a:effectLst/>
                        <a:latin typeface="Times New Roman" pitchFamily="18" charset="0"/>
                      </a:endParaRP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0" i="0" u="none" strike="noStrike" cap="none" normalizeH="0" baseline="0" smtClean="0">
                          <a:ln>
                            <a:noFill/>
                          </a:ln>
                          <a:solidFill>
                            <a:srgbClr val="003366"/>
                          </a:solidFill>
                          <a:effectLst/>
                          <a:latin typeface="Times New Roman" pitchFamily="18" charset="0"/>
                        </a:rPr>
                        <a:t>Вазирлар Махкамасининг қарори</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0" i="0" u="none" strike="noStrike" cap="none" normalizeH="0" baseline="0" smtClean="0">
                          <a:ln>
                            <a:noFill/>
                          </a:ln>
                          <a:solidFill>
                            <a:srgbClr val="003366"/>
                          </a:solidFill>
                          <a:effectLst/>
                          <a:latin typeface="Times New Roman" pitchFamily="18" charset="0"/>
                        </a:rPr>
                        <a:t>Ўзбекистон Республикасида Ер мониторинги тўғрисидаги низомни тасдиқлаш ҳақида</a:t>
                      </a:r>
                    </a:p>
                  </a:txBody>
                  <a:tcPr marL="6938" marR="6938" marT="6938"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169988">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0" i="0" u="none" strike="noStrike" cap="none" normalizeH="0" baseline="0" smtClean="0">
                          <a:ln>
                            <a:noFill/>
                          </a:ln>
                          <a:solidFill>
                            <a:srgbClr val="003366"/>
                          </a:solidFill>
                          <a:effectLst/>
                          <a:latin typeface="Times New Roman" pitchFamily="18" charset="0"/>
                        </a:rPr>
                        <a:t>18</a:t>
                      </a:r>
                    </a:p>
                  </a:txBody>
                  <a:tcPr marL="6938" marR="6938" marT="693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7F7F7F"/>
                    </a:solid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0" i="0" u="none" strike="noStrike" cap="none" normalizeH="0" baseline="0" smtClean="0">
                          <a:ln>
                            <a:noFill/>
                          </a:ln>
                          <a:solidFill>
                            <a:srgbClr val="003366"/>
                          </a:solidFill>
                          <a:effectLst/>
                          <a:latin typeface="Times New Roman" pitchFamily="18" charset="0"/>
                        </a:rPr>
                        <a:t> 2006 йил </a:t>
                      </a:r>
                    </a:p>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0" i="0" u="none" strike="noStrike" cap="none" normalizeH="0" baseline="0" smtClean="0">
                          <a:ln>
                            <a:noFill/>
                          </a:ln>
                          <a:solidFill>
                            <a:srgbClr val="003366"/>
                          </a:solidFill>
                          <a:effectLst/>
                          <a:latin typeface="Times New Roman" pitchFamily="18" charset="0"/>
                        </a:rPr>
                        <a:t>29 майдаги          </a:t>
                      </a:r>
                      <a:r>
                        <a:rPr kumimoji="0" lang="ru-RU" sz="1500" b="1" i="0" u="none" strike="noStrike" cap="none" normalizeH="0" baseline="0" smtClean="0">
                          <a:ln>
                            <a:noFill/>
                          </a:ln>
                          <a:solidFill>
                            <a:srgbClr val="003366"/>
                          </a:solidFill>
                          <a:effectLst/>
                          <a:latin typeface="Times New Roman" pitchFamily="18" charset="0"/>
                        </a:rPr>
                        <a:t>97-сон қарори</a:t>
                      </a:r>
                      <a:endParaRPr kumimoji="0" lang="ru-RU" sz="1500" b="0" i="0" u="none" strike="noStrike" cap="none" normalizeH="0" baseline="0" smtClean="0">
                        <a:ln>
                          <a:noFill/>
                        </a:ln>
                        <a:solidFill>
                          <a:srgbClr val="003366"/>
                        </a:solidFill>
                        <a:effectLst/>
                        <a:latin typeface="Times New Roman" pitchFamily="18" charset="0"/>
                      </a:endParaRP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0" i="0" u="none" strike="noStrike" cap="none" normalizeH="0" baseline="0" smtClean="0">
                          <a:ln>
                            <a:noFill/>
                          </a:ln>
                          <a:solidFill>
                            <a:srgbClr val="003366"/>
                          </a:solidFill>
                          <a:effectLst/>
                          <a:latin typeface="Times New Roman" pitchFamily="18" charset="0"/>
                        </a:rPr>
                        <a:t>Вазирлар Махкамасининг қарори</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0" i="0" u="none" strike="noStrike" cap="none" normalizeH="0" baseline="0" smtClean="0">
                          <a:ln>
                            <a:noFill/>
                          </a:ln>
                          <a:solidFill>
                            <a:srgbClr val="003366"/>
                          </a:solidFill>
                          <a:effectLst/>
                          <a:latin typeface="Times New Roman" pitchFamily="18" charset="0"/>
                        </a:rPr>
                        <a:t>Давлат ва жамоат эхтиёжлари учун ер участкаларининг олиб қўйилиши муносабати билан фуқароларга ва юридик шахсларга етказилган зарарни қоплаш тартиби тўғрисида низомни тасдиқлаш ҳақида</a:t>
                      </a:r>
                    </a:p>
                  </a:txBody>
                  <a:tcPr marL="6938" marR="6938" marT="6938"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379538">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0" i="0" u="none" strike="noStrike" cap="none" normalizeH="0" baseline="0" smtClean="0">
                          <a:ln>
                            <a:noFill/>
                          </a:ln>
                          <a:solidFill>
                            <a:srgbClr val="003366"/>
                          </a:solidFill>
                          <a:effectLst/>
                          <a:latin typeface="Times New Roman" pitchFamily="18" charset="0"/>
                        </a:rPr>
                        <a:t>19</a:t>
                      </a:r>
                    </a:p>
                  </a:txBody>
                  <a:tcPr marL="6938" marR="6938" marT="693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F7F7F"/>
                    </a:solidFill>
                  </a:tcPr>
                </a:tc>
                <a:tc>
                  <a:txBody>
                    <a:bodyPr/>
                    <a:lstStyle/>
                    <a:p>
                      <a:pPr marL="0" marR="0" lvl="0" indent="0" algn="l"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0" i="0" u="none" strike="noStrike" cap="none" normalizeH="0" baseline="0" smtClean="0">
                          <a:ln>
                            <a:noFill/>
                          </a:ln>
                          <a:solidFill>
                            <a:srgbClr val="003366"/>
                          </a:solidFill>
                          <a:effectLst/>
                          <a:latin typeface="Times New Roman" pitchFamily="18" charset="0"/>
                        </a:rPr>
                        <a:t>2007 йил 22 июндаги   </a:t>
                      </a:r>
                      <a:r>
                        <a:rPr kumimoji="0" lang="ru-RU" sz="1500" b="1" i="0" u="none" strike="noStrike" cap="none" normalizeH="0" baseline="0" smtClean="0">
                          <a:ln>
                            <a:noFill/>
                          </a:ln>
                          <a:solidFill>
                            <a:srgbClr val="003366"/>
                          </a:solidFill>
                          <a:effectLst/>
                          <a:latin typeface="Times New Roman" pitchFamily="18" charset="0"/>
                        </a:rPr>
                        <a:t>762</a:t>
                      </a:r>
                      <a:r>
                        <a:rPr kumimoji="0" lang="ru-RU" sz="1500" b="0" i="0" u="none" strike="noStrike" cap="none" normalizeH="0" baseline="0" smtClean="0">
                          <a:ln>
                            <a:noFill/>
                          </a:ln>
                          <a:solidFill>
                            <a:srgbClr val="003366"/>
                          </a:solidFill>
                          <a:effectLst/>
                          <a:latin typeface="Times New Roman" pitchFamily="18" charset="0"/>
                        </a:rPr>
                        <a:t>, ҳамда </a:t>
                      </a:r>
                      <a:r>
                        <a:rPr kumimoji="0" lang="ru-RU" sz="1500" b="1" i="0" u="none" strike="noStrike" cap="none" normalizeH="0" baseline="0" smtClean="0">
                          <a:ln>
                            <a:noFill/>
                          </a:ln>
                          <a:solidFill>
                            <a:srgbClr val="003366"/>
                          </a:solidFill>
                          <a:effectLst/>
                          <a:latin typeface="Times New Roman" pitchFamily="18" charset="0"/>
                        </a:rPr>
                        <a:t>11-2-07-сонли</a:t>
                      </a:r>
                      <a:endParaRPr kumimoji="0" lang="ru-RU" sz="1500" b="0" i="0" u="none" strike="noStrike" cap="none" normalizeH="0" baseline="0" smtClean="0">
                        <a:ln>
                          <a:noFill/>
                        </a:ln>
                        <a:solidFill>
                          <a:srgbClr val="003366"/>
                        </a:solidFill>
                        <a:effectLst/>
                        <a:latin typeface="Times New Roman" pitchFamily="18" charset="0"/>
                      </a:endParaRP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0" i="0" u="none" strike="noStrike" cap="none" normalizeH="0" baseline="0" smtClean="0">
                          <a:ln>
                            <a:noFill/>
                          </a:ln>
                          <a:solidFill>
                            <a:srgbClr val="003366"/>
                          </a:solidFill>
                          <a:effectLst/>
                          <a:latin typeface="Times New Roman" pitchFamily="18" charset="0"/>
                        </a:rPr>
                        <a:t>Қўмита ҳамда Бош прокуратура томонидан</a:t>
                      </a:r>
                    </a:p>
                  </a:txBody>
                  <a:tcPr marL="6938" marR="6938" marT="693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
                          <a:schemeClr val="tx2"/>
                        </a:buClr>
                        <a:buSzPct val="70000"/>
                        <a:buFont typeface="Wingdings" pitchFamily="2" charset="2"/>
                        <a:buNone/>
                        <a:tabLst/>
                      </a:pPr>
                      <a:r>
                        <a:rPr kumimoji="0" lang="ru-RU" sz="1500" b="0" i="0" u="none" strike="noStrike" cap="none" normalizeH="0" baseline="0" smtClean="0">
                          <a:ln>
                            <a:noFill/>
                          </a:ln>
                          <a:solidFill>
                            <a:srgbClr val="003366"/>
                          </a:solidFill>
                          <a:effectLst/>
                          <a:latin typeface="Times New Roman" pitchFamily="18" charset="0"/>
                        </a:rPr>
                        <a:t>Ердан фойдаланиш ҳамда геодезия ва картография соҳасида талон-тарож ва ўзлаштиришлар, мансаб ваколатини суистеъмол қилиш ва бошқа қонунбузилишлар юзасидан ҳужжатларни расмийлаштириш ва прокуратура органларига юбориш тўғрисидаги  </a:t>
                      </a:r>
                      <a:r>
                        <a:rPr kumimoji="0" lang="ru-RU" sz="1500" b="1" i="0" u="none" strike="noStrike" cap="none" normalizeH="0" baseline="0" smtClean="0">
                          <a:ln>
                            <a:noFill/>
                          </a:ln>
                          <a:solidFill>
                            <a:srgbClr val="003366"/>
                          </a:solidFill>
                          <a:effectLst/>
                          <a:latin typeface="Times New Roman" pitchFamily="18" charset="0"/>
                        </a:rPr>
                        <a:t>Т А Р Т И Б</a:t>
                      </a:r>
                      <a:endParaRPr kumimoji="0" lang="ru-RU" sz="1500" b="0" i="0" u="none" strike="noStrike" cap="none" normalizeH="0" baseline="0" smtClean="0">
                        <a:ln>
                          <a:noFill/>
                        </a:ln>
                        <a:solidFill>
                          <a:srgbClr val="003366"/>
                        </a:solidFill>
                        <a:effectLst/>
                        <a:latin typeface="Times New Roman" pitchFamily="18" charset="0"/>
                      </a:endParaRPr>
                    </a:p>
                  </a:txBody>
                  <a:tcPr marL="6938" marR="6938" marT="6938"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9471464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332656"/>
            <a:ext cx="8208912" cy="1200329"/>
          </a:xfrm>
          <a:prstGeom prst="rect">
            <a:avLst/>
          </a:prstGeom>
          <a:solidFill>
            <a:srgbClr val="FFFF00"/>
          </a:solidFill>
        </p:spPr>
        <p:txBody>
          <a:bodyPr wrap="square">
            <a:spAutoFit/>
          </a:bodyPr>
          <a:lstStyle/>
          <a:p>
            <a:pPr algn="just"/>
            <a:r>
              <a:rPr lang="en-US" sz="2400" b="1" dirty="0">
                <a:latin typeface="Times New Roman" pitchFamily="18" charset="0"/>
                <a:cs typeface="Times New Roman" pitchFamily="18" charset="0"/>
              </a:rPr>
              <a:t>3.Suv </a:t>
            </a:r>
            <a:r>
              <a:rPr lang="en-US" sz="2400" b="1" dirty="0" err="1">
                <a:latin typeface="Times New Roman" pitchFamily="18" charset="0"/>
                <a:cs typeface="Times New Roman" pitchFamily="18" charset="0"/>
              </a:rPr>
              <a:t>manbalaridan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samarali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foydalanish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suv</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ishlatishni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rivojlantirish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Suvdan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foydalanishda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havza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tamoyilining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afzalliklari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ahamiyati</a:t>
            </a:r>
            <a:r>
              <a:rPr lang="en-US" sz="2400" b="1" dirty="0">
                <a:latin typeface="Times New Roman" pitchFamily="18" charset="0"/>
                <a:cs typeface="Times New Roman" pitchFamily="18" charset="0"/>
              </a:rPr>
              <a:t>. </a:t>
            </a:r>
          </a:p>
        </p:txBody>
      </p:sp>
      <p:sp>
        <p:nvSpPr>
          <p:cNvPr id="4" name="Блок-схема: перфолента 3"/>
          <p:cNvSpPr/>
          <p:nvPr/>
        </p:nvSpPr>
        <p:spPr>
          <a:xfrm>
            <a:off x="323528" y="1549753"/>
            <a:ext cx="8424936" cy="5064367"/>
          </a:xfrm>
          <a:prstGeom prst="flowChartPunchedTape">
            <a:avLst/>
          </a:prstGeom>
          <a:solidFill>
            <a:srgbClr val="00B0F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err="1" smtClean="0">
                <a:latin typeface="Times New Roman" pitchFamily="18" charset="0"/>
                <a:cs typeface="Times New Roman" pitchFamily="18" charset="0"/>
              </a:rPr>
              <a:t>Suv</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resurslari</a:t>
            </a:r>
            <a:r>
              <a:rPr lang="en-US" sz="2800" dirty="0">
                <a:latin typeface="Times New Roman" pitchFamily="18" charset="0"/>
                <a:cs typeface="Times New Roman" pitchFamily="18" charset="0"/>
              </a:rPr>
              <a:t> </a:t>
            </a:r>
            <a:r>
              <a:rPr lang="en-US" sz="2800" b="1" i="1" dirty="0" err="1">
                <a:solidFill>
                  <a:schemeClr val="tx1"/>
                </a:solidFill>
                <a:latin typeface="Times New Roman" pitchFamily="18" charset="0"/>
                <a:cs typeface="Times New Roman" pitchFamily="18" charset="0"/>
              </a:rPr>
              <a:t>milliy</a:t>
            </a:r>
            <a:r>
              <a:rPr lang="en-US" sz="2800" b="1" i="1" dirty="0">
                <a:solidFill>
                  <a:schemeClr val="tx1"/>
                </a:solidFill>
                <a:latin typeface="Times New Roman" pitchFamily="18" charset="0"/>
                <a:cs typeface="Times New Roman" pitchFamily="18" charset="0"/>
              </a:rPr>
              <a:t> </a:t>
            </a:r>
            <a:r>
              <a:rPr lang="en-US" sz="2800" b="1" i="1" dirty="0" err="1">
                <a:solidFill>
                  <a:schemeClr val="tx1"/>
                </a:solidFill>
                <a:latin typeface="Times New Roman" pitchFamily="18" charset="0"/>
                <a:cs typeface="Times New Roman" pitchFamily="18" charset="0"/>
              </a:rPr>
              <a:t>va</a:t>
            </a:r>
            <a:r>
              <a:rPr lang="en-US" sz="2800" b="1" i="1" dirty="0">
                <a:solidFill>
                  <a:schemeClr val="tx1"/>
                </a:solidFill>
                <a:latin typeface="Times New Roman" pitchFamily="18" charset="0"/>
                <a:cs typeface="Times New Roman" pitchFamily="18" charset="0"/>
              </a:rPr>
              <a:t> </a:t>
            </a:r>
            <a:r>
              <a:rPr lang="en-US" sz="2800" b="1" i="1" dirty="0" err="1">
                <a:solidFill>
                  <a:schemeClr val="tx1"/>
                </a:solidFill>
                <a:latin typeface="Times New Roman" pitchFamily="18" charset="0"/>
                <a:cs typeface="Times New Roman" pitchFamily="18" charset="0"/>
              </a:rPr>
              <a:t>transchegara</a:t>
            </a:r>
            <a:r>
              <a:rPr lang="en-US" sz="2800" b="1" i="1" dirty="0">
                <a:solidFill>
                  <a:schemeClr val="tx1"/>
                </a:solidFill>
                <a:latin typeface="Times New Roman" pitchFamily="18" charset="0"/>
                <a:cs typeface="Times New Roman" pitchFamily="18" charset="0"/>
              </a:rPr>
              <a:t> </a:t>
            </a:r>
            <a:r>
              <a:rPr lang="en-US" sz="2800" dirty="0" err="1">
                <a:latin typeface="Times New Roman" pitchFamily="18" charset="0"/>
                <a:cs typeface="Times New Roman" pitchFamily="18" charset="0"/>
              </a:rPr>
              <a:t>suvlarga</a:t>
            </a:r>
            <a:r>
              <a:rPr lang="en-US" sz="2800" dirty="0">
                <a:latin typeface="Times New Roman" pitchFamily="18" charset="0"/>
                <a:cs typeface="Times New Roman" pitchFamily="18" charset="0"/>
              </a:rPr>
              <a:t> b</a:t>
            </a:r>
            <a:r>
              <a:rPr lang="uz-Cyrl-UZ" sz="2800" dirty="0">
                <a:latin typeface="Times New Roman" pitchFamily="18" charset="0"/>
                <a:cs typeface="Times New Roman" pitchFamily="18" charset="0"/>
              </a:rPr>
              <a:t>o’</a:t>
            </a:r>
            <a:r>
              <a:rPr lang="en-US" sz="2800" dirty="0" err="1">
                <a:latin typeface="Times New Roman" pitchFamily="18" charset="0"/>
                <a:cs typeface="Times New Roman" pitchFamily="18" charset="0"/>
              </a:rPr>
              <a:t>linadi</a:t>
            </a:r>
            <a:r>
              <a:rPr lang="en-US" sz="2800" dirty="0">
                <a:latin typeface="Times New Roman" pitchFamily="18" charset="0"/>
                <a:cs typeface="Times New Roman" pitchFamily="18" charset="0"/>
              </a:rPr>
              <a:t>: </a:t>
            </a:r>
            <a:r>
              <a:rPr lang="en-US" sz="2800" b="1" i="1" dirty="0" err="1">
                <a:solidFill>
                  <a:schemeClr val="tx1"/>
                </a:solidFill>
                <a:latin typeface="Times New Roman" pitchFamily="18" charset="0"/>
                <a:cs typeface="Times New Roman" pitchFamily="18" charset="0"/>
              </a:rPr>
              <a:t>milliy</a:t>
            </a:r>
            <a:r>
              <a:rPr lang="en-US" sz="2800" b="1" i="1" dirty="0">
                <a:solidFill>
                  <a:schemeClr val="tx1"/>
                </a:solidFill>
                <a:latin typeface="Times New Roman" pitchFamily="18" charset="0"/>
                <a:cs typeface="Times New Roman" pitchFamily="18" charset="0"/>
              </a:rPr>
              <a:t> </a:t>
            </a:r>
            <a:r>
              <a:rPr lang="en-US" sz="2800" b="1" i="1" dirty="0" err="1">
                <a:solidFill>
                  <a:schemeClr val="tx1"/>
                </a:solidFill>
                <a:latin typeface="Times New Roman" pitchFamily="18" charset="0"/>
                <a:cs typeface="Times New Roman" pitchFamily="18" charset="0"/>
              </a:rPr>
              <a:t>suv</a:t>
            </a:r>
            <a:r>
              <a:rPr lang="en-US" sz="2800" b="1" i="1" dirty="0">
                <a:solidFill>
                  <a:schemeClr val="tx1"/>
                </a:solidFill>
                <a:latin typeface="Times New Roman" pitchFamily="18" charset="0"/>
                <a:cs typeface="Times New Roman" pitchFamily="18" charset="0"/>
              </a:rPr>
              <a:t> </a:t>
            </a:r>
            <a:r>
              <a:rPr lang="en-US" sz="2800" b="1" i="1" dirty="0" err="1">
                <a:solidFill>
                  <a:schemeClr val="tx1"/>
                </a:solidFill>
                <a:latin typeface="Times New Roman" pitchFamily="18" charset="0"/>
                <a:cs typeface="Times New Roman" pitchFamily="18" charset="0"/>
              </a:rPr>
              <a:t>resurslari</a:t>
            </a:r>
            <a:r>
              <a:rPr lang="en-US" sz="2800" b="1" i="1" dirty="0">
                <a:solidFill>
                  <a:schemeClr val="tx1"/>
                </a:solidFill>
                <a:latin typeface="Times New Roman" pitchFamily="18" charset="0"/>
                <a:cs typeface="Times New Roman" pitchFamily="18" charset="0"/>
              </a:rPr>
              <a:t> </a:t>
            </a:r>
            <a:r>
              <a:rPr lang="uz-Cyrl-UZ" sz="2800" dirty="0">
                <a:latin typeface="Times New Roman" pitchFamily="18" charset="0"/>
                <a:cs typeface="Times New Roman" pitchFamily="18" charset="0"/>
              </a:rPr>
              <a:t>o’z</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ichiga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mahalliy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daryo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suvlari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yer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osti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qaytib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keladigan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suvlardan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shuningdek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mamlakat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chegarasida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paydo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bo’ladigan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suvlardan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iborat</a:t>
            </a:r>
            <a:r>
              <a:rPr lang="en-US" sz="2800" dirty="0">
                <a:latin typeface="Times New Roman" pitchFamily="18" charset="0"/>
                <a:cs typeface="Times New Roman" pitchFamily="18" charset="0"/>
              </a:rPr>
              <a:t>; </a:t>
            </a:r>
            <a:r>
              <a:rPr lang="en-US" sz="2800" b="1" i="1" dirty="0" err="1">
                <a:solidFill>
                  <a:schemeClr val="tx1"/>
                </a:solidFill>
                <a:latin typeface="Times New Roman" pitchFamily="18" charset="0"/>
                <a:cs typeface="Times New Roman" pitchFamily="18" charset="0"/>
              </a:rPr>
              <a:t>transchegara</a:t>
            </a:r>
            <a:r>
              <a:rPr lang="en-US" sz="2800" b="1" i="1" dirty="0">
                <a:solidFill>
                  <a:schemeClr val="tx1"/>
                </a:solidFill>
                <a:latin typeface="Times New Roman" pitchFamily="18" charset="0"/>
                <a:cs typeface="Times New Roman" pitchFamily="18" charset="0"/>
              </a:rPr>
              <a:t> </a:t>
            </a:r>
            <a:r>
              <a:rPr lang="en-US" sz="2800" b="1" i="1" dirty="0" err="1">
                <a:solidFill>
                  <a:schemeClr val="tx1"/>
                </a:solidFill>
                <a:latin typeface="Times New Roman" pitchFamily="18" charset="0"/>
                <a:cs typeface="Times New Roman" pitchFamily="18" charset="0"/>
              </a:rPr>
              <a:t>suv</a:t>
            </a:r>
            <a:r>
              <a:rPr lang="en-US" sz="2800" b="1" i="1" dirty="0">
                <a:solidFill>
                  <a:schemeClr val="tx1"/>
                </a:solidFill>
                <a:latin typeface="Times New Roman" pitchFamily="18" charset="0"/>
                <a:cs typeface="Times New Roman" pitchFamily="18" charset="0"/>
              </a:rPr>
              <a:t> </a:t>
            </a:r>
            <a:r>
              <a:rPr lang="en-US" sz="2800" b="1" i="1" dirty="0" err="1">
                <a:solidFill>
                  <a:schemeClr val="tx1"/>
                </a:solidFill>
                <a:latin typeface="Times New Roman" pitchFamily="18" charset="0"/>
                <a:cs typeface="Times New Roman" pitchFamily="18" charset="0"/>
              </a:rPr>
              <a:t>resurslari</a:t>
            </a:r>
            <a:r>
              <a:rPr lang="en-US" sz="2800" i="1" dirty="0">
                <a:solidFill>
                  <a:schemeClr val="tx1"/>
                </a:solidFill>
                <a:latin typeface="Times New Roman" pitchFamily="18" charset="0"/>
                <a:cs typeface="Times New Roman" pitchFamily="18" charset="0"/>
              </a:rPr>
              <a:t>-</a:t>
            </a:r>
            <a:r>
              <a:rPr lang="en-US" sz="2800" dirty="0">
                <a:solidFill>
                  <a:schemeClr val="tx1"/>
                </a:solidFill>
                <a:latin typeface="Times New Roman" pitchFamily="18" charset="0"/>
                <a:cs typeface="Times New Roman" pitchFamily="18" charset="0"/>
              </a:rPr>
              <a:t> </a:t>
            </a:r>
            <a:r>
              <a:rPr lang="en-US" sz="2800" dirty="0" err="1">
                <a:latin typeface="Times New Roman" pitchFamily="18" charset="0"/>
                <a:cs typeface="Times New Roman" pitchFamily="18" charset="0"/>
              </a:rPr>
              <a:t>bular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ikki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yoki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undan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ortiq</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mamlakatlar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hududida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joylashgan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gidravlik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transchegara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daryolari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bilan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bog’langan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shuningdek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sun’iy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antropogen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suv</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havzalaridir</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1646367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p:cNvSpPr>
          <p:nvPr>
            <p:ph type="title"/>
          </p:nvPr>
        </p:nvSpPr>
        <p:spPr>
          <a:solidFill>
            <a:srgbClr val="FF0000"/>
          </a:solidFill>
        </p:spPr>
        <p:txBody>
          <a:bodyPr/>
          <a:lstStyle/>
          <a:p>
            <a:r>
              <a:rPr lang="en-US" sz="2800" b="1" u="sng" dirty="0" err="1" smtClean="0">
                <a:solidFill>
                  <a:schemeClr val="tx1"/>
                </a:solidFill>
              </a:rPr>
              <a:t>Respublika</a:t>
            </a:r>
            <a:r>
              <a:rPr lang="en-US" sz="2800" b="1" u="sng" dirty="0" smtClean="0">
                <a:solidFill>
                  <a:schemeClr val="tx1"/>
                </a:solidFill>
              </a:rPr>
              <a:t> </a:t>
            </a:r>
            <a:r>
              <a:rPr lang="en-US" sz="2800" b="1" u="sng" dirty="0" err="1" smtClean="0">
                <a:solidFill>
                  <a:schemeClr val="tx1"/>
                </a:solidFill>
              </a:rPr>
              <a:t>qishloq</a:t>
            </a:r>
            <a:r>
              <a:rPr lang="en-US" sz="2800" b="1" u="sng" dirty="0" smtClean="0">
                <a:solidFill>
                  <a:schemeClr val="tx1"/>
                </a:solidFill>
              </a:rPr>
              <a:t> </a:t>
            </a:r>
            <a:r>
              <a:rPr lang="en-US" sz="2800" b="1" u="sng" dirty="0" err="1" smtClean="0">
                <a:solidFill>
                  <a:schemeClr val="tx1"/>
                </a:solidFill>
              </a:rPr>
              <a:t>xo’jaligining</a:t>
            </a:r>
            <a:r>
              <a:rPr lang="en-US" sz="2800" b="1" u="sng" dirty="0" smtClean="0">
                <a:solidFill>
                  <a:schemeClr val="tx1"/>
                </a:solidFill>
              </a:rPr>
              <a:t> </a:t>
            </a:r>
            <a:r>
              <a:rPr lang="en-US" sz="2800" b="1" u="sng" dirty="0" err="1" smtClean="0">
                <a:solidFill>
                  <a:schemeClr val="tx1"/>
                </a:solidFill>
              </a:rPr>
              <a:t>suvga</a:t>
            </a:r>
            <a:r>
              <a:rPr lang="en-US" sz="2800" b="1" u="sng" dirty="0" smtClean="0">
                <a:solidFill>
                  <a:schemeClr val="tx1"/>
                </a:solidFill>
              </a:rPr>
              <a:t> </a:t>
            </a:r>
            <a:r>
              <a:rPr lang="en-US" sz="2800" b="1" u="sng" dirty="0" err="1" smtClean="0">
                <a:solidFill>
                  <a:schemeClr val="tx1"/>
                </a:solidFill>
              </a:rPr>
              <a:t>ehtiyoji</a:t>
            </a:r>
            <a:r>
              <a:rPr lang="en-US" sz="2800" b="1" u="sng" dirty="0" smtClean="0">
                <a:solidFill>
                  <a:schemeClr val="tx1"/>
                </a:solidFill>
              </a:rPr>
              <a:t> </a:t>
            </a:r>
            <a:r>
              <a:rPr lang="en-US" sz="2800" b="1" u="sng" dirty="0" err="1" smtClean="0">
                <a:solidFill>
                  <a:schemeClr val="tx1"/>
                </a:solidFill>
              </a:rPr>
              <a:t>qancha</a:t>
            </a:r>
            <a:r>
              <a:rPr lang="en-US" sz="2800" b="1" u="sng" dirty="0" smtClean="0">
                <a:solidFill>
                  <a:schemeClr val="tx1"/>
                </a:solidFill>
              </a:rPr>
              <a:t>?</a:t>
            </a:r>
            <a:endParaRPr lang="ru-RU" sz="2800" b="1" u="sng" dirty="0" smtClean="0">
              <a:solidFill>
                <a:schemeClr val="tx1"/>
              </a:solidFill>
            </a:endParaRPr>
          </a:p>
        </p:txBody>
      </p:sp>
      <p:sp>
        <p:nvSpPr>
          <p:cNvPr id="4099" name="Rectangle 3"/>
          <p:cNvSpPr>
            <a:spLocks noGrp="1"/>
          </p:cNvSpPr>
          <p:nvPr>
            <p:ph type="body" sz="half" idx="1"/>
          </p:nvPr>
        </p:nvSpPr>
        <p:spPr/>
        <p:txBody>
          <a:bodyPr/>
          <a:lstStyle/>
          <a:p>
            <a:r>
              <a:rPr lang="en-US" sz="2200" dirty="0" smtClean="0"/>
              <a:t>55 </a:t>
            </a:r>
            <a:r>
              <a:rPr lang="en-US" sz="2200" dirty="0" err="1" smtClean="0"/>
              <a:t>mlrd</a:t>
            </a:r>
            <a:r>
              <a:rPr lang="en-US" sz="2200" dirty="0" smtClean="0"/>
              <a:t>. m</a:t>
            </a:r>
            <a:r>
              <a:rPr lang="en-US" sz="2200" baseline="30000" dirty="0" smtClean="0"/>
              <a:t>3</a:t>
            </a:r>
            <a:r>
              <a:rPr lang="en-US" sz="2200" dirty="0" smtClean="0"/>
              <a:t> </a:t>
            </a:r>
            <a:endParaRPr lang="ru-RU" sz="2200" dirty="0" smtClean="0"/>
          </a:p>
        </p:txBody>
      </p:sp>
      <p:graphicFrame>
        <p:nvGraphicFramePr>
          <p:cNvPr id="4100" name="Object 4"/>
          <p:cNvGraphicFramePr>
            <a:graphicFrameLocks noGrp="1" noChangeAspect="1"/>
          </p:cNvGraphicFramePr>
          <p:nvPr>
            <p:ph sz="half" idx="2"/>
            <p:extLst>
              <p:ext uri="{D42A27DB-BD31-4B8C-83A1-F6EECF244321}">
                <p14:modId xmlns:p14="http://schemas.microsoft.com/office/powerpoint/2010/main" val="2153322649"/>
              </p:ext>
            </p:extLst>
          </p:nvPr>
        </p:nvGraphicFramePr>
        <p:xfrm>
          <a:off x="36513" y="2392363"/>
          <a:ext cx="9040812" cy="2911475"/>
        </p:xfrm>
        <a:graphic>
          <a:graphicData uri="http://schemas.openxmlformats.org/presentationml/2006/ole">
            <mc:AlternateContent xmlns:mc="http://schemas.openxmlformats.org/markup-compatibility/2006">
              <mc:Choice xmlns:v="urn:schemas-microsoft-com:vml" Requires="v">
                <p:oleObj spid="_x0000_s7176" name="Document" r:id="rId4" imgW="6083473" imgH="1959038" progId="Word.Document.8">
                  <p:embed/>
                </p:oleObj>
              </mc:Choice>
              <mc:Fallback>
                <p:oleObj name="Document" r:id="rId4" imgW="6083473" imgH="1959038" progId="Word.Document.8">
                  <p:embed/>
                  <p:pic>
                    <p:nvPicPr>
                      <p:cNvPr id="0" name=""/>
                      <p:cNvPicPr>
                        <a:picLocks noChangeAspect="1" noChangeArrowheads="1"/>
                      </p:cNvPicPr>
                      <p:nvPr/>
                    </p:nvPicPr>
                    <p:blipFill>
                      <a:blip r:embed="rId5"/>
                      <a:srcRect/>
                      <a:stretch>
                        <a:fillRect/>
                      </a:stretch>
                    </p:blipFill>
                    <p:spPr bwMode="auto">
                      <a:xfrm>
                        <a:off x="36513" y="2392363"/>
                        <a:ext cx="9040812" cy="2911475"/>
                      </a:xfrm>
                      <a:prstGeom prst="rect">
                        <a:avLst/>
                      </a:prstGeom>
                      <a:solidFill>
                        <a:srgbClr val="FFFF00"/>
                      </a:solidFill>
                      <a:ln>
                        <a:solidFill>
                          <a:srgbClr val="FF0000"/>
                        </a:solidFill>
                      </a:ln>
                      <a:effectLst/>
                      <a:extLst/>
                    </p:spPr>
                  </p:pic>
                </p:oleObj>
              </mc:Fallback>
            </mc:AlternateContent>
          </a:graphicData>
        </a:graphic>
      </p:graphicFrame>
    </p:spTree>
    <p:extLst>
      <p:ext uri="{BB962C8B-B14F-4D97-AF65-F5344CB8AC3E}">
        <p14:creationId xmlns:p14="http://schemas.microsoft.com/office/powerpoint/2010/main" val="2672001525"/>
      </p:ext>
    </p:extLst>
  </p:cSld>
  <p:clrMapOvr>
    <a:masterClrMapping/>
  </p:clrMapOvr>
  <p:transition>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aral"/>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967538"/>
          </a:xfrm>
          <a:prstGeom prst="rect">
            <a:avLst/>
          </a:prstGeom>
          <a:solidFill>
            <a:schemeClr val="accent1"/>
          </a:solidFill>
          <a:ln w="9525">
            <a:solidFill>
              <a:schemeClr val="accent1"/>
            </a:solidFill>
            <a:miter lim="800000"/>
            <a:headEnd/>
            <a:tailEnd/>
          </a:ln>
        </p:spPr>
      </p:pic>
      <p:sp>
        <p:nvSpPr>
          <p:cNvPr id="5123" name="Text Box 3"/>
          <p:cNvSpPr txBox="1">
            <a:spLocks noChangeArrowheads="1"/>
          </p:cNvSpPr>
          <p:nvPr/>
        </p:nvSpPr>
        <p:spPr bwMode="auto">
          <a:xfrm>
            <a:off x="5435600" y="549275"/>
            <a:ext cx="3708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eaLnBrk="0" fontAlgn="base" hangingPunct="0">
              <a:spcBef>
                <a:spcPct val="0"/>
              </a:spcBef>
              <a:spcAft>
                <a:spcPct val="0"/>
              </a:spcAft>
              <a:defRPr sz="2400">
                <a:solidFill>
                  <a:schemeClr val="tx1"/>
                </a:solidFill>
                <a:latin typeface="Arial" pitchFamily="34" charset="0"/>
              </a:defRPr>
            </a:lvl6pPr>
            <a:lvl7pPr marL="2971800" indent="-228600" eaLnBrk="0" fontAlgn="base" hangingPunct="0">
              <a:spcBef>
                <a:spcPct val="0"/>
              </a:spcBef>
              <a:spcAft>
                <a:spcPct val="0"/>
              </a:spcAft>
              <a:defRPr sz="2400">
                <a:solidFill>
                  <a:schemeClr val="tx1"/>
                </a:solidFill>
                <a:latin typeface="Arial" pitchFamily="34" charset="0"/>
              </a:defRPr>
            </a:lvl7pPr>
            <a:lvl8pPr marL="3429000" indent="-228600" eaLnBrk="0" fontAlgn="base" hangingPunct="0">
              <a:spcBef>
                <a:spcPct val="0"/>
              </a:spcBef>
              <a:spcAft>
                <a:spcPct val="0"/>
              </a:spcAft>
              <a:defRPr sz="2400">
                <a:solidFill>
                  <a:schemeClr val="tx1"/>
                </a:solidFill>
                <a:latin typeface="Arial" pitchFamily="34" charset="0"/>
              </a:defRPr>
            </a:lvl8pPr>
            <a:lvl9pPr marL="3886200" indent="-228600" eaLnBrk="0" fontAlgn="base" hangingPunct="0">
              <a:spcBef>
                <a:spcPct val="0"/>
              </a:spcBef>
              <a:spcAft>
                <a:spcPct val="0"/>
              </a:spcAft>
              <a:defRPr sz="2400">
                <a:solidFill>
                  <a:schemeClr val="tx1"/>
                </a:solidFill>
                <a:latin typeface="Arial" pitchFamily="34" charset="0"/>
              </a:defRPr>
            </a:lvl9pPr>
          </a:lstStyle>
          <a:p>
            <a:pPr eaLnBrk="1" hangingPunct="1">
              <a:spcBef>
                <a:spcPct val="50000"/>
              </a:spcBef>
            </a:pPr>
            <a:r>
              <a:rPr lang="en-US"/>
              <a:t>Orol dengizi havzasi</a:t>
            </a:r>
            <a:endParaRPr lang="ru-RU"/>
          </a:p>
        </p:txBody>
      </p:sp>
    </p:spTree>
    <p:extLst>
      <p:ext uri="{BB962C8B-B14F-4D97-AF65-F5344CB8AC3E}">
        <p14:creationId xmlns:p14="http://schemas.microsoft.com/office/powerpoint/2010/main" val="38073187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6" name="Object 2"/>
          <p:cNvGraphicFramePr>
            <a:graphicFrameLocks noChangeAspect="1"/>
          </p:cNvGraphicFramePr>
          <p:nvPr/>
        </p:nvGraphicFramePr>
        <p:xfrm>
          <a:off x="-468313" y="1800225"/>
          <a:ext cx="5148263" cy="5057775"/>
        </p:xfrm>
        <a:graphic>
          <a:graphicData uri="http://schemas.openxmlformats.org/presentationml/2006/ole">
            <mc:AlternateContent xmlns:mc="http://schemas.openxmlformats.org/markup-compatibility/2006">
              <mc:Choice xmlns:v="urn:schemas-microsoft-com:vml" Requires="v">
                <p:oleObj spid="_x0000_s8204" name="Диаграмма" r:id="rId3" imgW="7953268" imgH="8086670" progId="MSGraph.Chart.8">
                  <p:embed followColorScheme="full"/>
                </p:oleObj>
              </mc:Choice>
              <mc:Fallback>
                <p:oleObj name="Диаграмма" r:id="rId3" imgW="7953268" imgH="8086670" progId="MSGraph.Chart.8">
                  <p:embed followColorScheme="full"/>
                  <p:pic>
                    <p:nvPicPr>
                      <p:cNvPr id="0" name=""/>
                      <p:cNvPicPr>
                        <a:picLocks noChangeAspect="1" noChangeArrowheads="1"/>
                      </p:cNvPicPr>
                      <p:nvPr/>
                    </p:nvPicPr>
                    <p:blipFill>
                      <a:blip r:embed="rId4"/>
                      <a:srcRect/>
                      <a:stretch>
                        <a:fillRect/>
                      </a:stretch>
                    </p:blipFill>
                    <p:spPr bwMode="auto">
                      <a:xfrm>
                        <a:off x="-468313" y="1800225"/>
                        <a:ext cx="5148263" cy="5057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63875" name="Text Box 3"/>
          <p:cNvSpPr txBox="1">
            <a:spLocks noChangeArrowheads="1"/>
          </p:cNvSpPr>
          <p:nvPr/>
        </p:nvSpPr>
        <p:spPr bwMode="auto">
          <a:xfrm>
            <a:off x="338138" y="1574800"/>
            <a:ext cx="35290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lgn="ctr">
              <a:defRPr/>
            </a:pPr>
            <a:r>
              <a:rPr lang="en-US" b="1">
                <a:effectLst>
                  <a:outerShdw blurRad="38100" dist="38100" dir="2700000" algn="tl">
                    <a:srgbClr val="C0C0C0"/>
                  </a:outerShdw>
                </a:effectLst>
                <a:latin typeface="Times New Roman" pitchFamily="18" charset="0"/>
              </a:rPr>
              <a:t>Sirdaryo</a:t>
            </a:r>
            <a:r>
              <a:rPr lang="uz-Cyrl-UZ" b="1">
                <a:effectLst>
                  <a:outerShdw blurRad="38100" dist="38100" dir="2700000" algn="tl">
                    <a:srgbClr val="C0C0C0"/>
                  </a:outerShdw>
                </a:effectLst>
                <a:latin typeface="Times New Roman" pitchFamily="18" charset="0"/>
              </a:rPr>
              <a:t> 36,06 </a:t>
            </a:r>
            <a:r>
              <a:rPr lang="en-US" b="1">
                <a:effectLst>
                  <a:outerShdw blurRad="38100" dist="38100" dir="2700000" algn="tl">
                    <a:srgbClr val="C0C0C0"/>
                  </a:outerShdw>
                </a:effectLst>
                <a:latin typeface="Times New Roman" pitchFamily="18" charset="0"/>
              </a:rPr>
              <a:t>km</a:t>
            </a:r>
            <a:r>
              <a:rPr lang="uz-Cyrl-UZ" b="1" baseline="30000">
                <a:effectLst>
                  <a:outerShdw blurRad="38100" dist="38100" dir="2700000" algn="tl">
                    <a:srgbClr val="C0C0C0"/>
                  </a:outerShdw>
                </a:effectLst>
                <a:latin typeface="Times New Roman" pitchFamily="18" charset="0"/>
              </a:rPr>
              <a:t>3</a:t>
            </a:r>
          </a:p>
        </p:txBody>
      </p:sp>
      <p:sp>
        <p:nvSpPr>
          <p:cNvPr id="463876" name="Text Box 4"/>
          <p:cNvSpPr txBox="1">
            <a:spLocks noChangeArrowheads="1"/>
          </p:cNvSpPr>
          <p:nvPr/>
        </p:nvSpPr>
        <p:spPr bwMode="auto">
          <a:xfrm>
            <a:off x="107950" y="233363"/>
            <a:ext cx="9036050" cy="676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lgn="ctr">
              <a:lnSpc>
                <a:spcPct val="80000"/>
              </a:lnSpc>
              <a:spcBef>
                <a:spcPct val="50000"/>
              </a:spcBef>
              <a:defRPr/>
            </a:pPr>
            <a:r>
              <a:rPr lang="uz-Cyrl-UZ" b="1">
                <a:effectLst>
                  <a:outerShdw blurRad="38100" dist="38100" dir="2700000" algn="tl">
                    <a:srgbClr val="C0C0C0"/>
                  </a:outerShdw>
                </a:effectLst>
                <a:latin typeface="Arial" charset="0"/>
              </a:rPr>
              <a:t>Sirdaryo va Amudaryo havzalarida mavjud va iste’mol qilinadigan suv resurslari</a:t>
            </a:r>
          </a:p>
        </p:txBody>
      </p:sp>
      <p:graphicFrame>
        <p:nvGraphicFramePr>
          <p:cNvPr id="6149" name="Object 2"/>
          <p:cNvGraphicFramePr>
            <a:graphicFrameLocks noChangeAspect="1"/>
          </p:cNvGraphicFramePr>
          <p:nvPr/>
        </p:nvGraphicFramePr>
        <p:xfrm>
          <a:off x="4211638" y="1628775"/>
          <a:ext cx="5616575" cy="5518150"/>
        </p:xfrm>
        <a:graphic>
          <a:graphicData uri="http://schemas.openxmlformats.org/presentationml/2006/ole">
            <mc:AlternateContent xmlns:mc="http://schemas.openxmlformats.org/markup-compatibility/2006">
              <mc:Choice xmlns:v="urn:schemas-microsoft-com:vml" Requires="v">
                <p:oleObj spid="_x0000_s8205" name="Диаграмма" r:id="rId5" imgW="7953268" imgH="8067775" progId="MSGraph.Chart.8">
                  <p:embed followColorScheme="full"/>
                </p:oleObj>
              </mc:Choice>
              <mc:Fallback>
                <p:oleObj name="Диаграмма" r:id="rId5" imgW="7953268" imgH="8067775" progId="MSGraph.Chart.8">
                  <p:embed followColorScheme="full"/>
                  <p:pic>
                    <p:nvPicPr>
                      <p:cNvPr id="0" name=""/>
                      <p:cNvPicPr>
                        <a:picLocks noChangeAspect="1" noChangeArrowheads="1"/>
                      </p:cNvPicPr>
                      <p:nvPr/>
                    </p:nvPicPr>
                    <p:blipFill>
                      <a:blip r:embed="rId6"/>
                      <a:srcRect/>
                      <a:stretch>
                        <a:fillRect/>
                      </a:stretch>
                    </p:blipFill>
                    <p:spPr bwMode="auto">
                      <a:xfrm>
                        <a:off x="4211638" y="1628775"/>
                        <a:ext cx="5616575" cy="55181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63878" name="Text Box 6"/>
          <p:cNvSpPr txBox="1">
            <a:spLocks noChangeArrowheads="1"/>
          </p:cNvSpPr>
          <p:nvPr/>
        </p:nvSpPr>
        <p:spPr bwMode="auto">
          <a:xfrm>
            <a:off x="5378450" y="1574800"/>
            <a:ext cx="31686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en-US" b="1">
                <a:effectLst>
                  <a:outerShdw blurRad="38100" dist="38100" dir="2700000" algn="tl">
                    <a:srgbClr val="C0C0C0"/>
                  </a:outerShdw>
                </a:effectLst>
                <a:latin typeface="Times New Roman" pitchFamily="18" charset="0"/>
              </a:rPr>
              <a:t>Amudaryo</a:t>
            </a:r>
            <a:r>
              <a:rPr lang="uz-Cyrl-UZ" b="1">
                <a:effectLst>
                  <a:outerShdw blurRad="38100" dist="38100" dir="2700000" algn="tl">
                    <a:srgbClr val="C0C0C0"/>
                  </a:outerShdw>
                </a:effectLst>
                <a:latin typeface="Times New Roman" pitchFamily="18" charset="0"/>
              </a:rPr>
              <a:t> 78</a:t>
            </a:r>
            <a:r>
              <a:rPr lang="ru-RU" b="1">
                <a:effectLst>
                  <a:outerShdw blurRad="38100" dist="38100" dir="2700000" algn="tl">
                    <a:srgbClr val="C0C0C0"/>
                  </a:outerShdw>
                </a:effectLst>
                <a:latin typeface="Times New Roman" pitchFamily="18" charset="0"/>
              </a:rPr>
              <a:t>,</a:t>
            </a:r>
            <a:r>
              <a:rPr lang="uz-Cyrl-UZ" b="1">
                <a:effectLst>
                  <a:outerShdw blurRad="38100" dist="38100" dir="2700000" algn="tl">
                    <a:srgbClr val="C0C0C0"/>
                  </a:outerShdw>
                </a:effectLst>
                <a:latin typeface="Times New Roman" pitchFamily="18" charset="0"/>
              </a:rPr>
              <a:t>34</a:t>
            </a:r>
            <a:r>
              <a:rPr lang="ru-RU" b="1">
                <a:effectLst>
                  <a:outerShdw blurRad="38100" dist="38100" dir="2700000" algn="tl">
                    <a:srgbClr val="C0C0C0"/>
                  </a:outerShdw>
                </a:effectLst>
                <a:latin typeface="Times New Roman" pitchFamily="18" charset="0"/>
              </a:rPr>
              <a:t> </a:t>
            </a:r>
            <a:r>
              <a:rPr lang="en-US" b="1">
                <a:effectLst>
                  <a:outerShdw blurRad="38100" dist="38100" dir="2700000" algn="tl">
                    <a:srgbClr val="C0C0C0"/>
                  </a:outerShdw>
                </a:effectLst>
                <a:latin typeface="Times New Roman" pitchFamily="18" charset="0"/>
              </a:rPr>
              <a:t>km</a:t>
            </a:r>
            <a:r>
              <a:rPr lang="ru-RU" b="1" baseline="30000">
                <a:effectLst>
                  <a:outerShdw blurRad="38100" dist="38100" dir="2700000" algn="tl">
                    <a:srgbClr val="C0C0C0"/>
                  </a:outerShdw>
                </a:effectLst>
                <a:latin typeface="Times New Roman" pitchFamily="18" charset="0"/>
              </a:rPr>
              <a:t>3</a:t>
            </a:r>
          </a:p>
        </p:txBody>
      </p:sp>
    </p:spTree>
    <p:extLst>
      <p:ext uri="{BB962C8B-B14F-4D97-AF65-F5344CB8AC3E}">
        <p14:creationId xmlns:p14="http://schemas.microsoft.com/office/powerpoint/2010/main" val="28781203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4898" name="Rectangle 2"/>
          <p:cNvSpPr>
            <a:spLocks noGrp="1"/>
          </p:cNvSpPr>
          <p:nvPr>
            <p:ph type="title"/>
          </p:nvPr>
        </p:nvSpPr>
        <p:spPr>
          <a:xfrm>
            <a:off x="179388" y="692150"/>
            <a:ext cx="8640762" cy="720725"/>
          </a:xfrm>
          <a:extLst>
            <a:ext uri="{909E8E84-426E-40DD-AFC4-6F175D3DCCD1}">
              <a14:hiddenFill xmlns:a14="http://schemas.microsoft.com/office/drawing/2010/main">
                <a:solidFill>
                  <a:schemeClr val="bg1"/>
                </a:solidFill>
              </a14:hiddenFill>
            </a:ext>
          </a:extLst>
        </p:spPr>
        <p:txBody>
          <a:bodyPr>
            <a:normAutofit fontScale="90000"/>
          </a:bodyPr>
          <a:lstStyle/>
          <a:p>
            <a:pPr algn="ctr">
              <a:defRPr/>
            </a:pPr>
            <a:r>
              <a:rPr lang="en-US" sz="3900" smtClean="0">
                <a:solidFill>
                  <a:schemeClr val="tx1"/>
                </a:solidFill>
                <a:effectLst>
                  <a:outerShdw blurRad="38100" dist="38100" dir="2700000" algn="tl">
                    <a:srgbClr val="C0C0C0"/>
                  </a:outerShdw>
                </a:effectLst>
              </a:rPr>
              <a:t>Mintaqa mamlakatlarida suvdan foydalanishning o’zgarishi</a:t>
            </a:r>
            <a:endParaRPr lang="uz-Cyrl-UZ" sz="3900" smtClean="0">
              <a:solidFill>
                <a:schemeClr val="tx1"/>
              </a:solidFill>
              <a:effectLst>
                <a:outerShdw blurRad="38100" dist="38100" dir="2700000" algn="tl">
                  <a:srgbClr val="C0C0C0"/>
                </a:outerShdw>
              </a:effectLst>
            </a:endParaRPr>
          </a:p>
        </p:txBody>
      </p:sp>
      <p:graphicFrame>
        <p:nvGraphicFramePr>
          <p:cNvPr id="7171" name="Object 3"/>
          <p:cNvGraphicFramePr>
            <a:graphicFrameLocks noGrp="1" noChangeAspect="1"/>
          </p:cNvGraphicFramePr>
          <p:nvPr>
            <p:ph idx="1"/>
          </p:nvPr>
        </p:nvGraphicFramePr>
        <p:xfrm>
          <a:off x="990600" y="1484313"/>
          <a:ext cx="7429500" cy="5054600"/>
        </p:xfrm>
        <a:graphic>
          <a:graphicData uri="http://schemas.openxmlformats.org/presentationml/2006/ole">
            <mc:AlternateContent xmlns:mc="http://schemas.openxmlformats.org/markup-compatibility/2006">
              <mc:Choice xmlns:v="urn:schemas-microsoft-com:vml" Requires="v">
                <p:oleObj spid="_x0000_s9223" name="Диаграмма" r:id="rId3" imgW="6705601" imgH="4562417" progId="Excel.Chart.8">
                  <p:embed/>
                </p:oleObj>
              </mc:Choice>
              <mc:Fallback>
                <p:oleObj name="Диаграмма" r:id="rId3" imgW="6705601" imgH="4562417" progId="Excel.Char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600" y="1484313"/>
                        <a:ext cx="7429500" cy="505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172" name="Line 4"/>
          <p:cNvSpPr>
            <a:spLocks noChangeShapeType="1"/>
          </p:cNvSpPr>
          <p:nvPr/>
        </p:nvSpPr>
        <p:spPr bwMode="auto">
          <a:xfrm>
            <a:off x="2482850" y="1700213"/>
            <a:ext cx="1368425" cy="720725"/>
          </a:xfrm>
          <a:prstGeom prst="line">
            <a:avLst/>
          </a:prstGeom>
          <a:noFill/>
          <a:ln w="50800">
            <a:solidFill>
              <a:srgbClr val="0000FF"/>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7173" name="Line 5"/>
          <p:cNvSpPr>
            <a:spLocks noChangeShapeType="1"/>
          </p:cNvSpPr>
          <p:nvPr/>
        </p:nvSpPr>
        <p:spPr bwMode="auto">
          <a:xfrm flipV="1">
            <a:off x="3995738" y="3789363"/>
            <a:ext cx="3960812" cy="1079500"/>
          </a:xfrm>
          <a:prstGeom prst="line">
            <a:avLst/>
          </a:prstGeom>
          <a:noFill/>
          <a:ln w="50800">
            <a:solidFill>
              <a:srgbClr val="FF0000"/>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Tree>
    <p:extLst>
      <p:ext uri="{BB962C8B-B14F-4D97-AF65-F5344CB8AC3E}">
        <p14:creationId xmlns:p14="http://schemas.microsoft.com/office/powerpoint/2010/main" val="22019591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94" name="Object 2"/>
          <p:cNvGraphicFramePr>
            <a:graphicFrameLocks noChangeAspect="1"/>
          </p:cNvGraphicFramePr>
          <p:nvPr/>
        </p:nvGraphicFramePr>
        <p:xfrm>
          <a:off x="684213" y="-146050"/>
          <a:ext cx="7704137" cy="3862388"/>
        </p:xfrm>
        <a:graphic>
          <a:graphicData uri="http://schemas.openxmlformats.org/presentationml/2006/ole">
            <mc:AlternateContent xmlns:mc="http://schemas.openxmlformats.org/markup-compatibility/2006">
              <mc:Choice xmlns:v="urn:schemas-microsoft-com:vml" Requires="v">
                <p:oleObj spid="_x0000_s10252" name="Диаграмма" r:id="rId3" imgW="6943725" imgH="3009900" progId="Excel.Chart.8">
                  <p:embed/>
                </p:oleObj>
              </mc:Choice>
              <mc:Fallback>
                <p:oleObj name="Диаграмма" r:id="rId3" imgW="6943725" imgH="3009900" progId="Excel.Char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213" y="-146050"/>
                        <a:ext cx="7704137" cy="386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195" name="Object 3"/>
          <p:cNvGraphicFramePr>
            <a:graphicFrameLocks noChangeAspect="1"/>
          </p:cNvGraphicFramePr>
          <p:nvPr/>
        </p:nvGraphicFramePr>
        <p:xfrm>
          <a:off x="889000" y="2984500"/>
          <a:ext cx="7354888" cy="3768725"/>
        </p:xfrm>
        <a:graphic>
          <a:graphicData uri="http://schemas.openxmlformats.org/presentationml/2006/ole">
            <mc:AlternateContent xmlns:mc="http://schemas.openxmlformats.org/markup-compatibility/2006">
              <mc:Choice xmlns:v="urn:schemas-microsoft-com:vml" Requires="v">
                <p:oleObj spid="_x0000_s10253" name="Диаграмма" r:id="rId5" imgW="6734175" imgH="3867150" progId="Excel.Chart.8">
                  <p:embed/>
                </p:oleObj>
              </mc:Choice>
              <mc:Fallback>
                <p:oleObj name="Диаграмма" r:id="rId5" imgW="6734175" imgH="3867150" progId="Excel.Chart.8">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89000" y="2984500"/>
                        <a:ext cx="7354888" cy="3768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33806026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18" name="Object 2"/>
          <p:cNvGraphicFramePr>
            <a:graphicFrameLocks noChangeAspect="1"/>
          </p:cNvGraphicFramePr>
          <p:nvPr/>
        </p:nvGraphicFramePr>
        <p:xfrm>
          <a:off x="260350" y="1652588"/>
          <a:ext cx="8623300" cy="4800600"/>
        </p:xfrm>
        <a:graphic>
          <a:graphicData uri="http://schemas.openxmlformats.org/presentationml/2006/ole">
            <mc:AlternateContent xmlns:mc="http://schemas.openxmlformats.org/markup-compatibility/2006">
              <mc:Choice xmlns:v="urn:schemas-microsoft-com:vml" Requires="v">
                <p:oleObj spid="_x0000_s11271" name="Диаграмма" r:id="rId3" imgW="7391521" imgH="4114867" progId="MSGraph.Chart.8">
                  <p:embed followColorScheme="full"/>
                </p:oleObj>
              </mc:Choice>
              <mc:Fallback>
                <p:oleObj name="Диаграмма" r:id="rId3" imgW="7391521" imgH="4114867" progId="MSGraph.Chart.8">
                  <p:embed followColorScheme="full"/>
                  <p:pic>
                    <p:nvPicPr>
                      <p:cNvPr id="0" name=""/>
                      <p:cNvPicPr>
                        <a:picLocks noChangeAspect="1" noChangeArrowheads="1"/>
                      </p:cNvPicPr>
                      <p:nvPr/>
                    </p:nvPicPr>
                    <p:blipFill>
                      <a:blip r:embed="rId4"/>
                      <a:srcRect/>
                      <a:stretch>
                        <a:fillRect/>
                      </a:stretch>
                    </p:blipFill>
                    <p:spPr bwMode="auto">
                      <a:xfrm>
                        <a:off x="260350" y="1652588"/>
                        <a:ext cx="8623300" cy="48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219" name="Line 3"/>
          <p:cNvSpPr>
            <a:spLocks noChangeShapeType="1"/>
          </p:cNvSpPr>
          <p:nvPr/>
        </p:nvSpPr>
        <p:spPr bwMode="auto">
          <a:xfrm flipH="1" flipV="1">
            <a:off x="1219200" y="2338388"/>
            <a:ext cx="1143000" cy="53340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9220" name="Text Box 4"/>
          <p:cNvSpPr txBox="1">
            <a:spLocks noChangeArrowheads="1"/>
          </p:cNvSpPr>
          <p:nvPr/>
        </p:nvSpPr>
        <p:spPr bwMode="auto">
          <a:xfrm>
            <a:off x="304800" y="2033588"/>
            <a:ext cx="1143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eaLnBrk="0" fontAlgn="base" hangingPunct="0">
              <a:spcBef>
                <a:spcPct val="0"/>
              </a:spcBef>
              <a:spcAft>
                <a:spcPct val="0"/>
              </a:spcAft>
              <a:defRPr sz="2400">
                <a:solidFill>
                  <a:schemeClr val="tx1"/>
                </a:solidFill>
                <a:latin typeface="Arial" pitchFamily="34" charset="0"/>
              </a:defRPr>
            </a:lvl6pPr>
            <a:lvl7pPr marL="2971800" indent="-228600" eaLnBrk="0" fontAlgn="base" hangingPunct="0">
              <a:spcBef>
                <a:spcPct val="0"/>
              </a:spcBef>
              <a:spcAft>
                <a:spcPct val="0"/>
              </a:spcAft>
              <a:defRPr sz="2400">
                <a:solidFill>
                  <a:schemeClr val="tx1"/>
                </a:solidFill>
                <a:latin typeface="Arial" pitchFamily="34" charset="0"/>
              </a:defRPr>
            </a:lvl7pPr>
            <a:lvl8pPr marL="3429000" indent="-228600" eaLnBrk="0" fontAlgn="base" hangingPunct="0">
              <a:spcBef>
                <a:spcPct val="0"/>
              </a:spcBef>
              <a:spcAft>
                <a:spcPct val="0"/>
              </a:spcAft>
              <a:defRPr sz="2400">
                <a:solidFill>
                  <a:schemeClr val="tx1"/>
                </a:solidFill>
                <a:latin typeface="Arial" pitchFamily="34" charset="0"/>
              </a:defRPr>
            </a:lvl8pPr>
            <a:lvl9pPr marL="3886200" indent="-228600" eaLnBrk="0" fontAlgn="base" hangingPunct="0">
              <a:spcBef>
                <a:spcPct val="0"/>
              </a:spcBef>
              <a:spcAft>
                <a:spcPct val="0"/>
              </a:spcAft>
              <a:defRPr sz="2400">
                <a:solidFill>
                  <a:schemeClr val="tx1"/>
                </a:solidFill>
                <a:latin typeface="Arial" pitchFamily="34" charset="0"/>
              </a:defRPr>
            </a:lvl9pPr>
          </a:lstStyle>
          <a:p>
            <a:pPr>
              <a:spcBef>
                <a:spcPct val="50000"/>
              </a:spcBef>
            </a:pPr>
            <a:r>
              <a:rPr lang="ru-RU" b="1">
                <a:latin typeface="Tahoma" pitchFamily="34" charset="0"/>
              </a:rPr>
              <a:t>92%</a:t>
            </a:r>
          </a:p>
        </p:txBody>
      </p:sp>
      <p:sp>
        <p:nvSpPr>
          <p:cNvPr id="9221" name="Line 5"/>
          <p:cNvSpPr>
            <a:spLocks noChangeShapeType="1"/>
          </p:cNvSpPr>
          <p:nvPr/>
        </p:nvSpPr>
        <p:spPr bwMode="auto">
          <a:xfrm flipH="1" flipV="1">
            <a:off x="2743200" y="1881188"/>
            <a:ext cx="685800" cy="68580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9222" name="Line 6"/>
          <p:cNvSpPr>
            <a:spLocks noChangeShapeType="1"/>
          </p:cNvSpPr>
          <p:nvPr/>
        </p:nvSpPr>
        <p:spPr bwMode="auto">
          <a:xfrm flipH="1" flipV="1">
            <a:off x="4038600" y="1957388"/>
            <a:ext cx="76200" cy="53340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9223" name="Line 7"/>
          <p:cNvSpPr>
            <a:spLocks noChangeShapeType="1"/>
          </p:cNvSpPr>
          <p:nvPr/>
        </p:nvSpPr>
        <p:spPr bwMode="auto">
          <a:xfrm flipV="1">
            <a:off x="4343400" y="2338388"/>
            <a:ext cx="838200" cy="38100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9224" name="Line 8"/>
          <p:cNvSpPr>
            <a:spLocks noChangeShapeType="1"/>
          </p:cNvSpPr>
          <p:nvPr/>
        </p:nvSpPr>
        <p:spPr bwMode="auto">
          <a:xfrm>
            <a:off x="4419600" y="2947988"/>
            <a:ext cx="1371600" cy="7620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9225" name="Text Box 9"/>
          <p:cNvSpPr txBox="1">
            <a:spLocks noChangeArrowheads="1"/>
          </p:cNvSpPr>
          <p:nvPr/>
        </p:nvSpPr>
        <p:spPr bwMode="auto">
          <a:xfrm>
            <a:off x="1752600" y="1500188"/>
            <a:ext cx="1295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eaLnBrk="0" fontAlgn="base" hangingPunct="0">
              <a:spcBef>
                <a:spcPct val="0"/>
              </a:spcBef>
              <a:spcAft>
                <a:spcPct val="0"/>
              </a:spcAft>
              <a:defRPr sz="2400">
                <a:solidFill>
                  <a:schemeClr val="tx1"/>
                </a:solidFill>
                <a:latin typeface="Arial" pitchFamily="34" charset="0"/>
              </a:defRPr>
            </a:lvl6pPr>
            <a:lvl7pPr marL="2971800" indent="-228600" eaLnBrk="0" fontAlgn="base" hangingPunct="0">
              <a:spcBef>
                <a:spcPct val="0"/>
              </a:spcBef>
              <a:spcAft>
                <a:spcPct val="0"/>
              </a:spcAft>
              <a:defRPr sz="2400">
                <a:solidFill>
                  <a:schemeClr val="tx1"/>
                </a:solidFill>
                <a:latin typeface="Arial" pitchFamily="34" charset="0"/>
              </a:defRPr>
            </a:lvl7pPr>
            <a:lvl8pPr marL="3429000" indent="-228600" eaLnBrk="0" fontAlgn="base" hangingPunct="0">
              <a:spcBef>
                <a:spcPct val="0"/>
              </a:spcBef>
              <a:spcAft>
                <a:spcPct val="0"/>
              </a:spcAft>
              <a:defRPr sz="2400">
                <a:solidFill>
                  <a:schemeClr val="tx1"/>
                </a:solidFill>
                <a:latin typeface="Arial" pitchFamily="34" charset="0"/>
              </a:defRPr>
            </a:lvl8pPr>
            <a:lvl9pPr marL="3886200" indent="-228600" eaLnBrk="0" fontAlgn="base" hangingPunct="0">
              <a:spcBef>
                <a:spcPct val="0"/>
              </a:spcBef>
              <a:spcAft>
                <a:spcPct val="0"/>
              </a:spcAft>
              <a:defRPr sz="2400">
                <a:solidFill>
                  <a:schemeClr val="tx1"/>
                </a:solidFill>
                <a:latin typeface="Arial" pitchFamily="34" charset="0"/>
              </a:defRPr>
            </a:lvl9pPr>
          </a:lstStyle>
          <a:p>
            <a:pPr>
              <a:spcBef>
                <a:spcPct val="50000"/>
              </a:spcBef>
            </a:pPr>
            <a:r>
              <a:rPr lang="ru-RU" b="1">
                <a:latin typeface="Tahoma" pitchFamily="34" charset="0"/>
              </a:rPr>
              <a:t>5.5%</a:t>
            </a:r>
          </a:p>
        </p:txBody>
      </p:sp>
      <p:sp>
        <p:nvSpPr>
          <p:cNvPr id="9226" name="Text Box 10"/>
          <p:cNvSpPr txBox="1">
            <a:spLocks noChangeArrowheads="1"/>
          </p:cNvSpPr>
          <p:nvPr/>
        </p:nvSpPr>
        <p:spPr bwMode="auto">
          <a:xfrm>
            <a:off x="3581400" y="1576388"/>
            <a:ext cx="1371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eaLnBrk="0" fontAlgn="base" hangingPunct="0">
              <a:spcBef>
                <a:spcPct val="0"/>
              </a:spcBef>
              <a:spcAft>
                <a:spcPct val="0"/>
              </a:spcAft>
              <a:defRPr sz="2400">
                <a:solidFill>
                  <a:schemeClr val="tx1"/>
                </a:solidFill>
                <a:latin typeface="Arial" pitchFamily="34" charset="0"/>
              </a:defRPr>
            </a:lvl6pPr>
            <a:lvl7pPr marL="2971800" indent="-228600" eaLnBrk="0" fontAlgn="base" hangingPunct="0">
              <a:spcBef>
                <a:spcPct val="0"/>
              </a:spcBef>
              <a:spcAft>
                <a:spcPct val="0"/>
              </a:spcAft>
              <a:defRPr sz="2400">
                <a:solidFill>
                  <a:schemeClr val="tx1"/>
                </a:solidFill>
                <a:latin typeface="Arial" pitchFamily="34" charset="0"/>
              </a:defRPr>
            </a:lvl7pPr>
            <a:lvl8pPr marL="3429000" indent="-228600" eaLnBrk="0" fontAlgn="base" hangingPunct="0">
              <a:spcBef>
                <a:spcPct val="0"/>
              </a:spcBef>
              <a:spcAft>
                <a:spcPct val="0"/>
              </a:spcAft>
              <a:defRPr sz="2400">
                <a:solidFill>
                  <a:schemeClr val="tx1"/>
                </a:solidFill>
                <a:latin typeface="Arial" pitchFamily="34" charset="0"/>
              </a:defRPr>
            </a:lvl8pPr>
            <a:lvl9pPr marL="3886200" indent="-228600" eaLnBrk="0" fontAlgn="base" hangingPunct="0">
              <a:spcBef>
                <a:spcPct val="0"/>
              </a:spcBef>
              <a:spcAft>
                <a:spcPct val="0"/>
              </a:spcAft>
              <a:defRPr sz="2400">
                <a:solidFill>
                  <a:schemeClr val="tx1"/>
                </a:solidFill>
                <a:latin typeface="Arial" pitchFamily="34" charset="0"/>
              </a:defRPr>
            </a:lvl9pPr>
          </a:lstStyle>
          <a:p>
            <a:pPr>
              <a:spcBef>
                <a:spcPct val="50000"/>
              </a:spcBef>
            </a:pPr>
            <a:r>
              <a:rPr lang="ru-RU" b="1">
                <a:latin typeface="Tahoma" pitchFamily="34" charset="0"/>
              </a:rPr>
              <a:t>0.2%</a:t>
            </a:r>
          </a:p>
        </p:txBody>
      </p:sp>
      <p:sp>
        <p:nvSpPr>
          <p:cNvPr id="9227" name="Text Box 11"/>
          <p:cNvSpPr txBox="1">
            <a:spLocks noChangeArrowheads="1"/>
          </p:cNvSpPr>
          <p:nvPr/>
        </p:nvSpPr>
        <p:spPr bwMode="auto">
          <a:xfrm>
            <a:off x="5181600" y="1957388"/>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eaLnBrk="0" fontAlgn="base" hangingPunct="0">
              <a:spcBef>
                <a:spcPct val="0"/>
              </a:spcBef>
              <a:spcAft>
                <a:spcPct val="0"/>
              </a:spcAft>
              <a:defRPr sz="2400">
                <a:solidFill>
                  <a:schemeClr val="tx1"/>
                </a:solidFill>
                <a:latin typeface="Arial" pitchFamily="34" charset="0"/>
              </a:defRPr>
            </a:lvl6pPr>
            <a:lvl7pPr marL="2971800" indent="-228600" eaLnBrk="0" fontAlgn="base" hangingPunct="0">
              <a:spcBef>
                <a:spcPct val="0"/>
              </a:spcBef>
              <a:spcAft>
                <a:spcPct val="0"/>
              </a:spcAft>
              <a:defRPr sz="2400">
                <a:solidFill>
                  <a:schemeClr val="tx1"/>
                </a:solidFill>
                <a:latin typeface="Arial" pitchFamily="34" charset="0"/>
              </a:defRPr>
            </a:lvl7pPr>
            <a:lvl8pPr marL="3429000" indent="-228600" eaLnBrk="0" fontAlgn="base" hangingPunct="0">
              <a:spcBef>
                <a:spcPct val="0"/>
              </a:spcBef>
              <a:spcAft>
                <a:spcPct val="0"/>
              </a:spcAft>
              <a:defRPr sz="2400">
                <a:solidFill>
                  <a:schemeClr val="tx1"/>
                </a:solidFill>
                <a:latin typeface="Arial" pitchFamily="34" charset="0"/>
              </a:defRPr>
            </a:lvl8pPr>
            <a:lvl9pPr marL="3886200" indent="-228600" eaLnBrk="0" fontAlgn="base" hangingPunct="0">
              <a:spcBef>
                <a:spcPct val="0"/>
              </a:spcBef>
              <a:spcAft>
                <a:spcPct val="0"/>
              </a:spcAft>
              <a:defRPr sz="2400">
                <a:solidFill>
                  <a:schemeClr val="tx1"/>
                </a:solidFill>
                <a:latin typeface="Arial" pitchFamily="34" charset="0"/>
              </a:defRPr>
            </a:lvl9pPr>
          </a:lstStyle>
          <a:p>
            <a:pPr>
              <a:spcBef>
                <a:spcPct val="50000"/>
              </a:spcBef>
            </a:pPr>
            <a:r>
              <a:rPr lang="ru-RU" b="1">
                <a:latin typeface="Tahoma" pitchFamily="34" charset="0"/>
              </a:rPr>
              <a:t>1.5%</a:t>
            </a:r>
          </a:p>
        </p:txBody>
      </p:sp>
      <p:sp>
        <p:nvSpPr>
          <p:cNvPr id="9228" name="Text Box 12"/>
          <p:cNvSpPr txBox="1">
            <a:spLocks noChangeArrowheads="1"/>
          </p:cNvSpPr>
          <p:nvPr/>
        </p:nvSpPr>
        <p:spPr bwMode="auto">
          <a:xfrm>
            <a:off x="5791200" y="2871788"/>
            <a:ext cx="1143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eaLnBrk="0" fontAlgn="base" hangingPunct="0">
              <a:spcBef>
                <a:spcPct val="0"/>
              </a:spcBef>
              <a:spcAft>
                <a:spcPct val="0"/>
              </a:spcAft>
              <a:defRPr sz="2400">
                <a:solidFill>
                  <a:schemeClr val="tx1"/>
                </a:solidFill>
                <a:latin typeface="Arial" pitchFamily="34" charset="0"/>
              </a:defRPr>
            </a:lvl6pPr>
            <a:lvl7pPr marL="2971800" indent="-228600" eaLnBrk="0" fontAlgn="base" hangingPunct="0">
              <a:spcBef>
                <a:spcPct val="0"/>
              </a:spcBef>
              <a:spcAft>
                <a:spcPct val="0"/>
              </a:spcAft>
              <a:defRPr sz="2400">
                <a:solidFill>
                  <a:schemeClr val="tx1"/>
                </a:solidFill>
                <a:latin typeface="Arial" pitchFamily="34" charset="0"/>
              </a:defRPr>
            </a:lvl7pPr>
            <a:lvl8pPr marL="3429000" indent="-228600" eaLnBrk="0" fontAlgn="base" hangingPunct="0">
              <a:spcBef>
                <a:spcPct val="0"/>
              </a:spcBef>
              <a:spcAft>
                <a:spcPct val="0"/>
              </a:spcAft>
              <a:defRPr sz="2400">
                <a:solidFill>
                  <a:schemeClr val="tx1"/>
                </a:solidFill>
                <a:latin typeface="Arial" pitchFamily="34" charset="0"/>
              </a:defRPr>
            </a:lvl8pPr>
            <a:lvl9pPr marL="3886200" indent="-228600" eaLnBrk="0" fontAlgn="base" hangingPunct="0">
              <a:spcBef>
                <a:spcPct val="0"/>
              </a:spcBef>
              <a:spcAft>
                <a:spcPct val="0"/>
              </a:spcAft>
              <a:defRPr sz="2400">
                <a:solidFill>
                  <a:schemeClr val="tx1"/>
                </a:solidFill>
                <a:latin typeface="Arial" pitchFamily="34" charset="0"/>
              </a:defRPr>
            </a:lvl9pPr>
          </a:lstStyle>
          <a:p>
            <a:pPr>
              <a:spcBef>
                <a:spcPct val="50000"/>
              </a:spcBef>
            </a:pPr>
            <a:r>
              <a:rPr lang="ru-RU" b="1">
                <a:latin typeface="Tahoma" pitchFamily="34" charset="0"/>
              </a:rPr>
              <a:t>0.8%</a:t>
            </a:r>
          </a:p>
        </p:txBody>
      </p:sp>
      <p:sp>
        <p:nvSpPr>
          <p:cNvPr id="9229" name="Rectangle 13"/>
          <p:cNvSpPr>
            <a:spLocks noGrp="1" noChangeArrowheads="1"/>
          </p:cNvSpPr>
          <p:nvPr>
            <p:ph type="title"/>
          </p:nvPr>
        </p:nvSpPr>
        <p:spPr>
          <a:xfrm>
            <a:off x="762000" y="708025"/>
            <a:ext cx="7543800" cy="76835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chorCtr="1">
            <a:normAutofit fontScale="90000"/>
          </a:bodyPr>
          <a:lstStyle/>
          <a:p>
            <a:pPr algn="ctr"/>
            <a:r>
              <a:rPr lang="en-US" sz="3800" b="1" smtClean="0">
                <a:solidFill>
                  <a:schemeClr val="tx1"/>
                </a:solidFill>
              </a:rPr>
              <a:t>Iqtisodiyot sohalari bo’yicha suv iste’moli</a:t>
            </a:r>
            <a:endParaRPr lang="ru-RU" sz="3800" b="1" smtClean="0">
              <a:solidFill>
                <a:schemeClr val="tx1"/>
              </a:solidFill>
            </a:endParaRPr>
          </a:p>
        </p:txBody>
      </p:sp>
    </p:spTree>
    <p:extLst>
      <p:ext uri="{BB962C8B-B14F-4D97-AF65-F5344CB8AC3E}">
        <p14:creationId xmlns:p14="http://schemas.microsoft.com/office/powerpoint/2010/main" val="18832505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64" name="Line 16"/>
          <p:cNvSpPr>
            <a:spLocks noChangeShapeType="1"/>
          </p:cNvSpPr>
          <p:nvPr/>
        </p:nvSpPr>
        <p:spPr bwMode="auto">
          <a:xfrm>
            <a:off x="0" y="3000375"/>
            <a:ext cx="9144000" cy="46038"/>
          </a:xfrm>
          <a:prstGeom prst="line">
            <a:avLst/>
          </a:prstGeom>
          <a:noFill/>
          <a:ln w="50800">
            <a:solidFill>
              <a:schemeClr val="accent1"/>
            </a:solidFill>
            <a:round/>
            <a:headEnd/>
            <a:tailEnd/>
          </a:ln>
          <a:effectLst/>
        </p:spPr>
        <p:txBody>
          <a:bodyPr wrap="none" anchor="ctr"/>
          <a:lstStyle/>
          <a:p>
            <a:pPr>
              <a:spcBef>
                <a:spcPct val="50000"/>
              </a:spcBef>
              <a:defRPr/>
            </a:pPr>
            <a:endParaRPr lang="ru-RU" sz="1700">
              <a:effectLst>
                <a:outerShdw blurRad="38100" dist="38100" dir="2700000" algn="tl">
                  <a:srgbClr val="000000">
                    <a:alpha val="43137"/>
                  </a:srgbClr>
                </a:outerShdw>
              </a:effectLst>
              <a:latin typeface="Times New Roman" pitchFamily="18" charset="0"/>
            </a:endParaRPr>
          </a:p>
        </p:txBody>
      </p:sp>
      <p:sp>
        <p:nvSpPr>
          <p:cNvPr id="181250" name="Rectangle 2"/>
          <p:cNvSpPr>
            <a:spLocks noGrp="1" noChangeArrowheads="1"/>
          </p:cNvSpPr>
          <p:nvPr>
            <p:ph type="title" idx="4294967295"/>
          </p:nvPr>
        </p:nvSpPr>
        <p:spPr>
          <a:xfrm>
            <a:off x="395288" y="223838"/>
            <a:ext cx="8497887" cy="847725"/>
          </a:xfrm>
        </p:spPr>
        <p:txBody>
          <a:bodyPr lIns="91440" rIns="91440" bIns="45720" anchor="ctr">
            <a:normAutofit fontScale="90000"/>
          </a:bodyPr>
          <a:lstStyle/>
          <a:p>
            <a:pPr algn="ctr" eaLnBrk="1" hangingPunct="1">
              <a:defRPr/>
            </a:pPr>
            <a:r>
              <a:rPr lang="uz-Cyrl-UZ" sz="3300" b="1" smtClean="0">
                <a:effectLst>
                  <a:outerShdw blurRad="38100" dist="38100" dir="2700000" algn="tl">
                    <a:srgbClr val="C0C0C0"/>
                  </a:outerShdw>
                </a:effectLst>
              </a:rPr>
              <a:t>Республика вилоятлари бўйича</a:t>
            </a:r>
            <a:r>
              <a:rPr lang="ru-RU" sz="3300" b="1" smtClean="0">
                <a:effectLst>
                  <a:outerShdw blurRad="38100" dist="38100" dir="2700000" algn="tl">
                    <a:srgbClr val="C0C0C0"/>
                  </a:outerShdw>
                </a:effectLst>
              </a:rPr>
              <a:t> </a:t>
            </a:r>
            <a:r>
              <a:rPr lang="uz-Cyrl-UZ" sz="3300" b="1" smtClean="0">
                <a:effectLst>
                  <a:outerShdw blurRad="38100" dist="38100" dir="2700000" algn="tl">
                    <a:srgbClr val="C0C0C0"/>
                  </a:outerShdw>
                </a:effectLst>
              </a:rPr>
              <a:t>2009 йилда сув истеъмоли </a:t>
            </a:r>
            <a:r>
              <a:rPr lang="uz-Cyrl-UZ" sz="2500" b="1" smtClean="0">
                <a:effectLst>
                  <a:outerShdw blurRad="38100" dist="38100" dir="2700000" algn="tl">
                    <a:srgbClr val="C0C0C0"/>
                  </a:outerShdw>
                </a:effectLst>
              </a:rPr>
              <a:t>(лимитга нисбатан, %)</a:t>
            </a:r>
            <a:r>
              <a:rPr lang="uz-Cyrl-UZ" sz="3300" b="1" smtClean="0">
                <a:effectLst>
                  <a:outerShdw blurRad="38100" dist="38100" dir="2700000" algn="tl">
                    <a:srgbClr val="C0C0C0"/>
                  </a:outerShdw>
                </a:effectLst>
              </a:rPr>
              <a:t> </a:t>
            </a:r>
            <a:endParaRPr lang="ru-RU" sz="3300" b="1" smtClean="0">
              <a:effectLst>
                <a:outerShdw blurRad="38100" dist="38100" dir="2700000" algn="tl">
                  <a:srgbClr val="C0C0C0"/>
                </a:outerShdw>
              </a:effectLst>
            </a:endParaRPr>
          </a:p>
        </p:txBody>
      </p:sp>
      <p:sp>
        <p:nvSpPr>
          <p:cNvPr id="181251" name="Line 3"/>
          <p:cNvSpPr>
            <a:spLocks noChangeShapeType="1"/>
          </p:cNvSpPr>
          <p:nvPr/>
        </p:nvSpPr>
        <p:spPr bwMode="auto">
          <a:xfrm flipV="1">
            <a:off x="0" y="5445125"/>
            <a:ext cx="8785225" cy="0"/>
          </a:xfrm>
          <a:prstGeom prst="line">
            <a:avLst/>
          </a:prstGeom>
          <a:noFill/>
          <a:ln w="9525">
            <a:solidFill>
              <a:schemeClr val="tx1"/>
            </a:solidFill>
            <a:round/>
            <a:headEnd/>
            <a:tailEnd/>
          </a:ln>
          <a:effectLst/>
        </p:spPr>
        <p:txBody>
          <a:bodyPr wrap="none" anchor="ctr"/>
          <a:lstStyle/>
          <a:p>
            <a:pPr>
              <a:spcBef>
                <a:spcPct val="50000"/>
              </a:spcBef>
              <a:defRPr/>
            </a:pPr>
            <a:endParaRPr lang="ru-RU" sz="1700">
              <a:effectLst>
                <a:outerShdw blurRad="38100" dist="38100" dir="2700000" algn="tl">
                  <a:srgbClr val="000000">
                    <a:alpha val="43137"/>
                  </a:srgbClr>
                </a:outerShdw>
              </a:effectLst>
              <a:latin typeface="Times New Roman" pitchFamily="18" charset="0"/>
            </a:endParaRPr>
          </a:p>
        </p:txBody>
      </p:sp>
      <p:sp>
        <p:nvSpPr>
          <p:cNvPr id="181253" name="Rectangle 5"/>
          <p:cNvSpPr>
            <a:spLocks noChangeArrowheads="1"/>
          </p:cNvSpPr>
          <p:nvPr/>
        </p:nvSpPr>
        <p:spPr bwMode="auto">
          <a:xfrm>
            <a:off x="395288" y="5948363"/>
            <a:ext cx="1584325" cy="288925"/>
          </a:xfrm>
          <a:prstGeom prst="rect">
            <a:avLst/>
          </a:prstGeom>
          <a:noFill/>
          <a:ln w="9525" algn="ctr">
            <a:noFill/>
            <a:miter lim="800000"/>
            <a:headEnd/>
            <a:tailEnd/>
          </a:ln>
          <a:effectLst/>
        </p:spPr>
        <p:txBody>
          <a:bodyPr wrap="none" anchor="ctr"/>
          <a:lstStyle/>
          <a:p>
            <a:pPr>
              <a:spcBef>
                <a:spcPct val="50000"/>
              </a:spcBef>
              <a:defRPr/>
            </a:pPr>
            <a:endParaRPr lang="ru-RU" sz="1700">
              <a:effectLst>
                <a:outerShdw blurRad="38100" dist="38100" dir="2700000" algn="tl">
                  <a:srgbClr val="000000">
                    <a:alpha val="43137"/>
                  </a:srgbClr>
                </a:outerShdw>
              </a:effectLst>
              <a:latin typeface="Times New Roman" pitchFamily="18" charset="0"/>
            </a:endParaRPr>
          </a:p>
        </p:txBody>
      </p:sp>
      <p:sp>
        <p:nvSpPr>
          <p:cNvPr id="12294" name="Rectangle 7"/>
          <p:cNvSpPr>
            <a:spLocks noChangeArrowheads="1"/>
          </p:cNvSpPr>
          <p:nvPr/>
        </p:nvSpPr>
        <p:spPr bwMode="auto">
          <a:xfrm>
            <a:off x="828675" y="3000375"/>
            <a:ext cx="360363" cy="2439988"/>
          </a:xfrm>
          <a:prstGeom prst="rect">
            <a:avLst/>
          </a:prstGeom>
          <a:solidFill>
            <a:srgbClr val="FF3300"/>
          </a:solidFill>
          <a:ln w="9525">
            <a:solidFill>
              <a:schemeClr val="tx1"/>
            </a:solidFill>
            <a:miter lim="800000"/>
            <a:headEnd/>
            <a:tailEnd/>
          </a:ln>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2295" name="Rectangle 8"/>
          <p:cNvSpPr>
            <a:spLocks noChangeArrowheads="1"/>
          </p:cNvSpPr>
          <p:nvPr/>
        </p:nvSpPr>
        <p:spPr bwMode="auto">
          <a:xfrm>
            <a:off x="1403350" y="3000375"/>
            <a:ext cx="360363" cy="2439988"/>
          </a:xfrm>
          <a:prstGeom prst="rect">
            <a:avLst/>
          </a:prstGeom>
          <a:solidFill>
            <a:srgbClr val="FF3300"/>
          </a:solidFill>
          <a:ln w="9525">
            <a:solidFill>
              <a:schemeClr val="tx1"/>
            </a:solidFill>
            <a:miter lim="800000"/>
            <a:headEnd/>
            <a:tailEnd/>
          </a:ln>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2296" name="Rectangle 9"/>
          <p:cNvSpPr>
            <a:spLocks noChangeArrowheads="1"/>
          </p:cNvSpPr>
          <p:nvPr/>
        </p:nvSpPr>
        <p:spPr bwMode="auto">
          <a:xfrm>
            <a:off x="3132138" y="2857500"/>
            <a:ext cx="360362" cy="2582863"/>
          </a:xfrm>
          <a:prstGeom prst="rect">
            <a:avLst/>
          </a:prstGeom>
          <a:solidFill>
            <a:srgbClr val="FF3300"/>
          </a:solidFill>
          <a:ln w="9525">
            <a:solidFill>
              <a:schemeClr val="tx1"/>
            </a:solidFill>
            <a:miter lim="800000"/>
            <a:headEnd/>
            <a:tailEnd/>
          </a:ln>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2297" name="Rectangle 10"/>
          <p:cNvSpPr>
            <a:spLocks noChangeArrowheads="1"/>
          </p:cNvSpPr>
          <p:nvPr/>
        </p:nvSpPr>
        <p:spPr bwMode="auto">
          <a:xfrm>
            <a:off x="3708400" y="3000375"/>
            <a:ext cx="360363" cy="2439988"/>
          </a:xfrm>
          <a:prstGeom prst="rect">
            <a:avLst/>
          </a:prstGeom>
          <a:solidFill>
            <a:srgbClr val="FF3300"/>
          </a:solidFill>
          <a:ln w="9525">
            <a:solidFill>
              <a:schemeClr val="tx1"/>
            </a:solidFill>
            <a:miter lim="800000"/>
            <a:headEnd/>
            <a:tailEnd/>
          </a:ln>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2298" name="Rectangle 11"/>
          <p:cNvSpPr>
            <a:spLocks noChangeArrowheads="1"/>
          </p:cNvSpPr>
          <p:nvPr/>
        </p:nvSpPr>
        <p:spPr bwMode="auto">
          <a:xfrm>
            <a:off x="4284663" y="2357438"/>
            <a:ext cx="360362" cy="3082925"/>
          </a:xfrm>
          <a:prstGeom prst="rect">
            <a:avLst/>
          </a:prstGeom>
          <a:solidFill>
            <a:srgbClr val="FF0000"/>
          </a:solidFill>
          <a:ln w="9525">
            <a:solidFill>
              <a:schemeClr val="tx1"/>
            </a:solidFill>
            <a:miter lim="800000"/>
            <a:headEnd/>
            <a:tailEnd/>
          </a:ln>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2299" name="Rectangle 12"/>
          <p:cNvSpPr>
            <a:spLocks noChangeArrowheads="1"/>
          </p:cNvSpPr>
          <p:nvPr/>
        </p:nvSpPr>
        <p:spPr bwMode="auto">
          <a:xfrm>
            <a:off x="4859338" y="2214563"/>
            <a:ext cx="360362" cy="3225800"/>
          </a:xfrm>
          <a:prstGeom prst="rect">
            <a:avLst/>
          </a:prstGeom>
          <a:solidFill>
            <a:srgbClr val="FF3300"/>
          </a:solidFill>
          <a:ln w="9525">
            <a:solidFill>
              <a:schemeClr val="tx1"/>
            </a:solidFill>
            <a:miter lim="800000"/>
            <a:headEnd/>
            <a:tailEnd/>
          </a:ln>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2300" name="Rectangle 13"/>
          <p:cNvSpPr>
            <a:spLocks noChangeArrowheads="1"/>
          </p:cNvSpPr>
          <p:nvPr/>
        </p:nvSpPr>
        <p:spPr bwMode="auto">
          <a:xfrm>
            <a:off x="5434013" y="3000375"/>
            <a:ext cx="360362" cy="2439988"/>
          </a:xfrm>
          <a:prstGeom prst="rect">
            <a:avLst/>
          </a:prstGeom>
          <a:solidFill>
            <a:srgbClr val="FF0000"/>
          </a:solidFill>
          <a:ln w="9525">
            <a:solidFill>
              <a:schemeClr val="tx1"/>
            </a:solidFill>
            <a:miter lim="800000"/>
            <a:headEnd/>
            <a:tailEnd/>
          </a:ln>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2301" name="Rectangle 14"/>
          <p:cNvSpPr>
            <a:spLocks noChangeArrowheads="1"/>
          </p:cNvSpPr>
          <p:nvPr/>
        </p:nvSpPr>
        <p:spPr bwMode="auto">
          <a:xfrm>
            <a:off x="6011863" y="3000375"/>
            <a:ext cx="360362" cy="2439988"/>
          </a:xfrm>
          <a:prstGeom prst="rect">
            <a:avLst/>
          </a:prstGeom>
          <a:solidFill>
            <a:srgbClr val="FF3300"/>
          </a:solidFill>
          <a:ln w="9525">
            <a:solidFill>
              <a:schemeClr val="tx1"/>
            </a:solidFill>
            <a:miter lim="800000"/>
            <a:headEnd/>
            <a:tailEnd/>
          </a:ln>
        </p:spPr>
        <p:txBody>
          <a:bodyPr wrap="none" anchor="ctr"/>
          <a:lstStyle/>
          <a:p>
            <a:pPr algn="ctr"/>
            <a:r>
              <a:rPr lang="uz-Latn-UZ" sz="1400" b="1">
                <a:solidFill>
                  <a:schemeClr val="accent1"/>
                </a:solidFill>
                <a:latin typeface="Tahoma" pitchFamily="34" charset="0"/>
              </a:rPr>
              <a:t> </a:t>
            </a:r>
            <a:endParaRPr lang="ru-RU" sz="1400" b="1">
              <a:solidFill>
                <a:schemeClr val="accent1"/>
              </a:solidFill>
              <a:latin typeface="Tahoma" pitchFamily="34" charset="0"/>
            </a:endParaRPr>
          </a:p>
        </p:txBody>
      </p:sp>
      <p:sp>
        <p:nvSpPr>
          <p:cNvPr id="12302" name="Rectangle 15"/>
          <p:cNvSpPr>
            <a:spLocks noChangeArrowheads="1"/>
          </p:cNvSpPr>
          <p:nvPr/>
        </p:nvSpPr>
        <p:spPr bwMode="auto">
          <a:xfrm>
            <a:off x="285750" y="3000375"/>
            <a:ext cx="360363" cy="2444750"/>
          </a:xfrm>
          <a:prstGeom prst="rect">
            <a:avLst/>
          </a:prstGeom>
          <a:solidFill>
            <a:srgbClr val="FF3300"/>
          </a:solidFill>
          <a:ln w="9525">
            <a:solidFill>
              <a:schemeClr val="tx1"/>
            </a:solidFill>
            <a:miter lim="800000"/>
            <a:headEnd/>
            <a:tailEnd/>
          </a:ln>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2303" name="Rectangle 17"/>
          <p:cNvSpPr>
            <a:spLocks noChangeArrowheads="1"/>
          </p:cNvSpPr>
          <p:nvPr/>
        </p:nvSpPr>
        <p:spPr bwMode="auto">
          <a:xfrm>
            <a:off x="6586538" y="3000375"/>
            <a:ext cx="360362" cy="2439988"/>
          </a:xfrm>
          <a:prstGeom prst="rect">
            <a:avLst/>
          </a:prstGeom>
          <a:solidFill>
            <a:srgbClr val="FF0000"/>
          </a:solidFill>
          <a:ln w="9525">
            <a:solidFill>
              <a:schemeClr val="tx1"/>
            </a:solidFill>
            <a:miter lim="800000"/>
            <a:headEnd/>
            <a:tailEnd/>
          </a:ln>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2304" name="Rectangle 18"/>
          <p:cNvSpPr>
            <a:spLocks noChangeArrowheads="1"/>
          </p:cNvSpPr>
          <p:nvPr/>
        </p:nvSpPr>
        <p:spPr bwMode="auto">
          <a:xfrm>
            <a:off x="7162800" y="3000375"/>
            <a:ext cx="360363" cy="2439988"/>
          </a:xfrm>
          <a:prstGeom prst="rect">
            <a:avLst/>
          </a:prstGeom>
          <a:solidFill>
            <a:srgbClr val="FF0000"/>
          </a:solidFill>
          <a:ln w="9525">
            <a:solidFill>
              <a:schemeClr val="tx1"/>
            </a:solidFill>
            <a:miter lim="800000"/>
            <a:headEnd/>
            <a:tailEnd/>
          </a:ln>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2305" name="Rectangle 20"/>
          <p:cNvSpPr>
            <a:spLocks noChangeArrowheads="1"/>
          </p:cNvSpPr>
          <p:nvPr/>
        </p:nvSpPr>
        <p:spPr bwMode="auto">
          <a:xfrm>
            <a:off x="2000250" y="2857500"/>
            <a:ext cx="360363" cy="2586038"/>
          </a:xfrm>
          <a:prstGeom prst="rect">
            <a:avLst/>
          </a:prstGeom>
          <a:solidFill>
            <a:srgbClr val="FF0000"/>
          </a:solidFill>
          <a:ln w="9525">
            <a:solidFill>
              <a:schemeClr val="tx1"/>
            </a:solidFill>
            <a:miter lim="800000"/>
            <a:headEnd/>
            <a:tailEnd/>
          </a:ln>
        </p:spPr>
        <p:txBody>
          <a:bodyPr wrap="none" anchor="ctr"/>
          <a:lstStyle/>
          <a:p>
            <a:pPr algn="ctr"/>
            <a:r>
              <a:rPr lang="uz-Latn-UZ" sz="1400" b="1">
                <a:solidFill>
                  <a:srgbClr val="FF0000"/>
                </a:solidFill>
                <a:latin typeface="Tahoma" pitchFamily="34" charset="0"/>
              </a:rPr>
              <a:t> </a:t>
            </a:r>
            <a:endParaRPr lang="ru-RU" sz="1400" b="1">
              <a:solidFill>
                <a:srgbClr val="FF0000"/>
              </a:solidFill>
              <a:latin typeface="Tahoma" pitchFamily="34" charset="0"/>
            </a:endParaRPr>
          </a:p>
        </p:txBody>
      </p:sp>
      <p:sp>
        <p:nvSpPr>
          <p:cNvPr id="12306" name="Rectangle 21"/>
          <p:cNvSpPr>
            <a:spLocks noChangeArrowheads="1"/>
          </p:cNvSpPr>
          <p:nvPr/>
        </p:nvSpPr>
        <p:spPr bwMode="auto">
          <a:xfrm>
            <a:off x="2554288" y="2357438"/>
            <a:ext cx="360362" cy="3082925"/>
          </a:xfrm>
          <a:prstGeom prst="rect">
            <a:avLst/>
          </a:prstGeom>
          <a:solidFill>
            <a:srgbClr val="FF3300"/>
          </a:solidFill>
          <a:ln w="9525">
            <a:solidFill>
              <a:schemeClr val="tx1"/>
            </a:solidFill>
            <a:miter lim="800000"/>
            <a:headEnd/>
            <a:tailEnd/>
          </a:ln>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81271" name="Text Box 23"/>
          <p:cNvSpPr txBox="1">
            <a:spLocks noChangeArrowheads="1"/>
          </p:cNvSpPr>
          <p:nvPr/>
        </p:nvSpPr>
        <p:spPr bwMode="auto">
          <a:xfrm rot="16200000">
            <a:off x="-256381" y="5998369"/>
            <a:ext cx="1368425" cy="350837"/>
          </a:xfrm>
          <a:prstGeom prst="rect">
            <a:avLst/>
          </a:prstGeom>
          <a:noFill/>
          <a:ln w="9525" algn="ctr">
            <a:noFill/>
            <a:miter lim="800000"/>
            <a:headEnd/>
            <a:tailEnd/>
          </a:ln>
          <a:effectLst/>
        </p:spPr>
        <p:txBody>
          <a:bodyPr anchorCtr="1">
            <a:spAutoFit/>
          </a:bodyPr>
          <a:lstStyle/>
          <a:p>
            <a:pPr>
              <a:spcBef>
                <a:spcPct val="50000"/>
              </a:spcBef>
              <a:defRPr/>
            </a:pPr>
            <a:r>
              <a:rPr lang="uz-Cyrl-UZ" sz="1700">
                <a:effectLst>
                  <a:outerShdw blurRad="38100" dist="38100" dir="2700000" algn="tl">
                    <a:srgbClr val="000000"/>
                  </a:outerShdw>
                </a:effectLst>
                <a:latin typeface="Times New Roman" pitchFamily="18" charset="0"/>
              </a:rPr>
              <a:t>Тошкент</a:t>
            </a:r>
            <a:endParaRPr lang="uz-Latn-UZ" sz="1700">
              <a:effectLst>
                <a:outerShdw blurRad="38100" dist="38100" dir="2700000" algn="tl">
                  <a:srgbClr val="000000"/>
                </a:outerShdw>
              </a:effectLst>
              <a:latin typeface="Times New Roman" pitchFamily="18" charset="0"/>
            </a:endParaRPr>
          </a:p>
        </p:txBody>
      </p:sp>
      <p:sp>
        <p:nvSpPr>
          <p:cNvPr id="181272" name="Text Box 24"/>
          <p:cNvSpPr txBox="1">
            <a:spLocks noChangeArrowheads="1"/>
          </p:cNvSpPr>
          <p:nvPr/>
        </p:nvSpPr>
        <p:spPr bwMode="auto">
          <a:xfrm rot="16200000">
            <a:off x="246856" y="5998369"/>
            <a:ext cx="1368425" cy="350838"/>
          </a:xfrm>
          <a:prstGeom prst="rect">
            <a:avLst/>
          </a:prstGeom>
          <a:noFill/>
          <a:ln w="9525" algn="ctr">
            <a:noFill/>
            <a:miter lim="800000"/>
            <a:headEnd/>
            <a:tailEnd/>
          </a:ln>
          <a:effectLst/>
        </p:spPr>
        <p:txBody>
          <a:bodyPr anchorCtr="1">
            <a:spAutoFit/>
          </a:bodyPr>
          <a:lstStyle/>
          <a:p>
            <a:pPr>
              <a:spcBef>
                <a:spcPct val="50000"/>
              </a:spcBef>
              <a:defRPr/>
            </a:pPr>
            <a:r>
              <a:rPr lang="uz-Cyrl-UZ" sz="1700">
                <a:effectLst>
                  <a:outerShdw blurRad="38100" dist="38100" dir="2700000" algn="tl">
                    <a:srgbClr val="000000"/>
                  </a:outerShdw>
                </a:effectLst>
                <a:latin typeface="Times New Roman" pitchFamily="18" charset="0"/>
              </a:rPr>
              <a:t>Сирдарё</a:t>
            </a:r>
            <a:endParaRPr lang="uz-Latn-UZ" sz="1700">
              <a:effectLst>
                <a:outerShdw blurRad="38100" dist="38100" dir="2700000" algn="tl">
                  <a:srgbClr val="000000"/>
                </a:outerShdw>
              </a:effectLst>
              <a:latin typeface="Times New Roman" pitchFamily="18" charset="0"/>
            </a:endParaRPr>
          </a:p>
        </p:txBody>
      </p:sp>
      <p:sp>
        <p:nvSpPr>
          <p:cNvPr id="181273" name="Text Box 25"/>
          <p:cNvSpPr txBox="1">
            <a:spLocks noChangeArrowheads="1"/>
          </p:cNvSpPr>
          <p:nvPr/>
        </p:nvSpPr>
        <p:spPr bwMode="auto">
          <a:xfrm rot="16200000">
            <a:off x="823119" y="5998369"/>
            <a:ext cx="1368425" cy="350837"/>
          </a:xfrm>
          <a:prstGeom prst="rect">
            <a:avLst/>
          </a:prstGeom>
          <a:noFill/>
          <a:ln w="9525" algn="ctr">
            <a:noFill/>
            <a:miter lim="800000"/>
            <a:headEnd/>
            <a:tailEnd/>
          </a:ln>
          <a:effectLst/>
        </p:spPr>
        <p:txBody>
          <a:bodyPr anchorCtr="1">
            <a:spAutoFit/>
          </a:bodyPr>
          <a:lstStyle/>
          <a:p>
            <a:pPr>
              <a:spcBef>
                <a:spcPct val="50000"/>
              </a:spcBef>
              <a:defRPr/>
            </a:pPr>
            <a:r>
              <a:rPr lang="uz-Cyrl-UZ" sz="1700">
                <a:effectLst>
                  <a:outerShdw blurRad="38100" dist="38100" dir="2700000" algn="tl">
                    <a:srgbClr val="000000"/>
                  </a:outerShdw>
                </a:effectLst>
                <a:latin typeface="Times New Roman" pitchFamily="18" charset="0"/>
              </a:rPr>
              <a:t>Жиззах</a:t>
            </a:r>
            <a:endParaRPr lang="uz-Latn-UZ" sz="1700">
              <a:effectLst>
                <a:outerShdw blurRad="38100" dist="38100" dir="2700000" algn="tl">
                  <a:srgbClr val="000000"/>
                </a:outerShdw>
              </a:effectLst>
              <a:latin typeface="Times New Roman" pitchFamily="18" charset="0"/>
            </a:endParaRPr>
          </a:p>
        </p:txBody>
      </p:sp>
      <p:sp>
        <p:nvSpPr>
          <p:cNvPr id="181274" name="Text Box 26"/>
          <p:cNvSpPr txBox="1">
            <a:spLocks noChangeArrowheads="1"/>
          </p:cNvSpPr>
          <p:nvPr/>
        </p:nvSpPr>
        <p:spPr bwMode="auto">
          <a:xfrm rot="16200000">
            <a:off x="1397794" y="5998369"/>
            <a:ext cx="1368425" cy="350837"/>
          </a:xfrm>
          <a:prstGeom prst="rect">
            <a:avLst/>
          </a:prstGeom>
          <a:noFill/>
          <a:ln w="9525" algn="ctr">
            <a:noFill/>
            <a:miter lim="800000"/>
            <a:headEnd/>
            <a:tailEnd/>
          </a:ln>
          <a:effectLst/>
        </p:spPr>
        <p:txBody>
          <a:bodyPr anchorCtr="1">
            <a:spAutoFit/>
          </a:bodyPr>
          <a:lstStyle/>
          <a:p>
            <a:pPr>
              <a:spcBef>
                <a:spcPct val="50000"/>
              </a:spcBef>
              <a:defRPr/>
            </a:pPr>
            <a:r>
              <a:rPr lang="uz-Cyrl-UZ" sz="1700">
                <a:effectLst>
                  <a:outerShdw blurRad="38100" dist="38100" dir="2700000" algn="tl">
                    <a:srgbClr val="000000"/>
                  </a:outerShdw>
                </a:effectLst>
                <a:latin typeface="Times New Roman" pitchFamily="18" charset="0"/>
              </a:rPr>
              <a:t>Фарғона</a:t>
            </a:r>
            <a:endParaRPr lang="uz-Latn-UZ" sz="1700">
              <a:effectLst>
                <a:outerShdw blurRad="38100" dist="38100" dir="2700000" algn="tl">
                  <a:srgbClr val="000000"/>
                </a:outerShdw>
              </a:effectLst>
              <a:latin typeface="Times New Roman" pitchFamily="18" charset="0"/>
            </a:endParaRPr>
          </a:p>
        </p:txBody>
      </p:sp>
      <p:sp>
        <p:nvSpPr>
          <p:cNvPr id="181275" name="Text Box 27"/>
          <p:cNvSpPr txBox="1">
            <a:spLocks noChangeArrowheads="1"/>
          </p:cNvSpPr>
          <p:nvPr/>
        </p:nvSpPr>
        <p:spPr bwMode="auto">
          <a:xfrm rot="16200000">
            <a:off x="1974056" y="5998369"/>
            <a:ext cx="1368425" cy="350838"/>
          </a:xfrm>
          <a:prstGeom prst="rect">
            <a:avLst/>
          </a:prstGeom>
          <a:noFill/>
          <a:ln w="9525" algn="ctr">
            <a:noFill/>
            <a:miter lim="800000"/>
            <a:headEnd/>
            <a:tailEnd/>
          </a:ln>
          <a:effectLst/>
        </p:spPr>
        <p:txBody>
          <a:bodyPr anchorCtr="1">
            <a:spAutoFit/>
          </a:bodyPr>
          <a:lstStyle/>
          <a:p>
            <a:pPr>
              <a:spcBef>
                <a:spcPct val="50000"/>
              </a:spcBef>
              <a:defRPr/>
            </a:pPr>
            <a:r>
              <a:rPr lang="uz-Cyrl-UZ" sz="1700">
                <a:effectLst>
                  <a:outerShdw blurRad="38100" dist="38100" dir="2700000" algn="tl">
                    <a:srgbClr val="000000"/>
                  </a:outerShdw>
                </a:effectLst>
                <a:latin typeface="Times New Roman" pitchFamily="18" charset="0"/>
              </a:rPr>
              <a:t>Андижон</a:t>
            </a:r>
            <a:endParaRPr lang="uz-Latn-UZ" sz="1700">
              <a:effectLst>
                <a:outerShdw blurRad="38100" dist="38100" dir="2700000" algn="tl">
                  <a:srgbClr val="000000"/>
                </a:outerShdw>
              </a:effectLst>
              <a:latin typeface="Times New Roman" pitchFamily="18" charset="0"/>
            </a:endParaRPr>
          </a:p>
        </p:txBody>
      </p:sp>
      <p:sp>
        <p:nvSpPr>
          <p:cNvPr id="181276" name="Text Box 28"/>
          <p:cNvSpPr txBox="1">
            <a:spLocks noChangeArrowheads="1"/>
          </p:cNvSpPr>
          <p:nvPr/>
        </p:nvSpPr>
        <p:spPr bwMode="auto">
          <a:xfrm rot="16200000">
            <a:off x="2550319" y="5998369"/>
            <a:ext cx="1368425" cy="350837"/>
          </a:xfrm>
          <a:prstGeom prst="rect">
            <a:avLst/>
          </a:prstGeom>
          <a:noFill/>
          <a:ln w="9525" algn="ctr">
            <a:noFill/>
            <a:miter lim="800000"/>
            <a:headEnd/>
            <a:tailEnd/>
          </a:ln>
          <a:effectLst/>
        </p:spPr>
        <p:txBody>
          <a:bodyPr anchorCtr="1">
            <a:spAutoFit/>
          </a:bodyPr>
          <a:lstStyle/>
          <a:p>
            <a:pPr>
              <a:spcBef>
                <a:spcPct val="50000"/>
              </a:spcBef>
              <a:defRPr/>
            </a:pPr>
            <a:r>
              <a:rPr lang="uz-Cyrl-UZ" sz="1700">
                <a:effectLst>
                  <a:outerShdw blurRad="38100" dist="38100" dir="2700000" algn="tl">
                    <a:srgbClr val="000000"/>
                  </a:outerShdw>
                </a:effectLst>
                <a:latin typeface="Times New Roman" pitchFamily="18" charset="0"/>
              </a:rPr>
              <a:t>Наманган</a:t>
            </a:r>
            <a:endParaRPr lang="uz-Latn-UZ" sz="1700">
              <a:effectLst>
                <a:outerShdw blurRad="38100" dist="38100" dir="2700000" algn="tl">
                  <a:srgbClr val="000000"/>
                </a:outerShdw>
              </a:effectLst>
              <a:latin typeface="Times New Roman" pitchFamily="18" charset="0"/>
            </a:endParaRPr>
          </a:p>
        </p:txBody>
      </p:sp>
      <p:sp>
        <p:nvSpPr>
          <p:cNvPr id="181277" name="Text Box 29"/>
          <p:cNvSpPr txBox="1">
            <a:spLocks noChangeArrowheads="1"/>
          </p:cNvSpPr>
          <p:nvPr/>
        </p:nvSpPr>
        <p:spPr bwMode="auto">
          <a:xfrm rot="16200000">
            <a:off x="3128169" y="5998369"/>
            <a:ext cx="1368425" cy="350837"/>
          </a:xfrm>
          <a:prstGeom prst="rect">
            <a:avLst/>
          </a:prstGeom>
          <a:noFill/>
          <a:ln w="9525" algn="ctr">
            <a:noFill/>
            <a:miter lim="800000"/>
            <a:headEnd/>
            <a:tailEnd/>
          </a:ln>
          <a:effectLst/>
        </p:spPr>
        <p:txBody>
          <a:bodyPr anchorCtr="1">
            <a:spAutoFit/>
          </a:bodyPr>
          <a:lstStyle/>
          <a:p>
            <a:pPr>
              <a:spcBef>
                <a:spcPct val="50000"/>
              </a:spcBef>
              <a:defRPr/>
            </a:pPr>
            <a:r>
              <a:rPr lang="uz-Cyrl-UZ" sz="1700">
                <a:effectLst>
                  <a:outerShdw blurRad="38100" dist="38100" dir="2700000" algn="tl">
                    <a:srgbClr val="000000"/>
                  </a:outerShdw>
                </a:effectLst>
                <a:latin typeface="Times New Roman" pitchFamily="18" charset="0"/>
              </a:rPr>
              <a:t>Самарқанд</a:t>
            </a:r>
            <a:endParaRPr lang="uz-Latn-UZ" sz="1700">
              <a:effectLst>
                <a:outerShdw blurRad="38100" dist="38100" dir="2700000" algn="tl">
                  <a:srgbClr val="000000"/>
                </a:outerShdw>
              </a:effectLst>
              <a:latin typeface="Times New Roman" pitchFamily="18" charset="0"/>
            </a:endParaRPr>
          </a:p>
        </p:txBody>
      </p:sp>
      <p:sp>
        <p:nvSpPr>
          <p:cNvPr id="181278" name="Text Box 30"/>
          <p:cNvSpPr txBox="1">
            <a:spLocks noChangeArrowheads="1"/>
          </p:cNvSpPr>
          <p:nvPr/>
        </p:nvSpPr>
        <p:spPr bwMode="auto">
          <a:xfrm rot="16200000">
            <a:off x="3775869" y="5998369"/>
            <a:ext cx="1368425" cy="350837"/>
          </a:xfrm>
          <a:prstGeom prst="rect">
            <a:avLst/>
          </a:prstGeom>
          <a:noFill/>
          <a:ln w="9525" algn="ctr">
            <a:noFill/>
            <a:miter lim="800000"/>
            <a:headEnd/>
            <a:tailEnd/>
          </a:ln>
          <a:effectLst/>
        </p:spPr>
        <p:txBody>
          <a:bodyPr anchorCtr="1">
            <a:spAutoFit/>
          </a:bodyPr>
          <a:lstStyle/>
          <a:p>
            <a:pPr>
              <a:spcBef>
                <a:spcPct val="50000"/>
              </a:spcBef>
              <a:defRPr/>
            </a:pPr>
            <a:r>
              <a:rPr lang="uz-Cyrl-UZ" sz="1700">
                <a:effectLst>
                  <a:outerShdw blurRad="38100" dist="38100" dir="2700000" algn="tl">
                    <a:srgbClr val="000000"/>
                  </a:outerShdw>
                </a:effectLst>
                <a:latin typeface="Times New Roman" pitchFamily="18" charset="0"/>
              </a:rPr>
              <a:t>Навоий</a:t>
            </a:r>
            <a:endParaRPr lang="uz-Latn-UZ" sz="1700">
              <a:effectLst>
                <a:outerShdw blurRad="38100" dist="38100" dir="2700000" algn="tl">
                  <a:srgbClr val="000000"/>
                </a:outerShdw>
              </a:effectLst>
              <a:latin typeface="Times New Roman" pitchFamily="18" charset="0"/>
            </a:endParaRPr>
          </a:p>
        </p:txBody>
      </p:sp>
      <p:sp>
        <p:nvSpPr>
          <p:cNvPr id="181279" name="Text Box 31"/>
          <p:cNvSpPr txBox="1">
            <a:spLocks noChangeArrowheads="1"/>
          </p:cNvSpPr>
          <p:nvPr/>
        </p:nvSpPr>
        <p:spPr bwMode="auto">
          <a:xfrm rot="16200000">
            <a:off x="4279106" y="5998369"/>
            <a:ext cx="1368425" cy="350838"/>
          </a:xfrm>
          <a:prstGeom prst="rect">
            <a:avLst/>
          </a:prstGeom>
          <a:noFill/>
          <a:ln w="9525" algn="ctr">
            <a:noFill/>
            <a:miter lim="800000"/>
            <a:headEnd/>
            <a:tailEnd/>
          </a:ln>
          <a:effectLst/>
        </p:spPr>
        <p:txBody>
          <a:bodyPr anchorCtr="1">
            <a:spAutoFit/>
          </a:bodyPr>
          <a:lstStyle/>
          <a:p>
            <a:pPr>
              <a:spcBef>
                <a:spcPct val="50000"/>
              </a:spcBef>
              <a:defRPr/>
            </a:pPr>
            <a:r>
              <a:rPr lang="uz-Cyrl-UZ" sz="1700">
                <a:effectLst>
                  <a:outerShdw blurRad="38100" dist="38100" dir="2700000" algn="tl">
                    <a:srgbClr val="000000"/>
                  </a:outerShdw>
                </a:effectLst>
                <a:latin typeface="Times New Roman" pitchFamily="18" charset="0"/>
              </a:rPr>
              <a:t>Бухоро</a:t>
            </a:r>
            <a:endParaRPr lang="uz-Latn-UZ" sz="1700">
              <a:effectLst>
                <a:outerShdw blurRad="38100" dist="38100" dir="2700000" algn="tl">
                  <a:srgbClr val="000000"/>
                </a:outerShdw>
              </a:effectLst>
              <a:latin typeface="Times New Roman" pitchFamily="18" charset="0"/>
            </a:endParaRPr>
          </a:p>
        </p:txBody>
      </p:sp>
      <p:sp>
        <p:nvSpPr>
          <p:cNvPr id="181280" name="Text Box 32"/>
          <p:cNvSpPr txBox="1">
            <a:spLocks noChangeArrowheads="1"/>
          </p:cNvSpPr>
          <p:nvPr/>
        </p:nvSpPr>
        <p:spPr bwMode="auto">
          <a:xfrm rot="16200000">
            <a:off x="4925219" y="5998369"/>
            <a:ext cx="1368425" cy="350837"/>
          </a:xfrm>
          <a:prstGeom prst="rect">
            <a:avLst/>
          </a:prstGeom>
          <a:noFill/>
          <a:ln w="9525" algn="ctr">
            <a:noFill/>
            <a:miter lim="800000"/>
            <a:headEnd/>
            <a:tailEnd/>
          </a:ln>
          <a:effectLst/>
        </p:spPr>
        <p:txBody>
          <a:bodyPr anchorCtr="1">
            <a:spAutoFit/>
          </a:bodyPr>
          <a:lstStyle/>
          <a:p>
            <a:pPr>
              <a:spcBef>
                <a:spcPct val="50000"/>
              </a:spcBef>
              <a:defRPr/>
            </a:pPr>
            <a:r>
              <a:rPr lang="uz-Cyrl-UZ" sz="1700">
                <a:effectLst>
                  <a:outerShdw blurRad="38100" dist="38100" dir="2700000" algn="tl">
                    <a:srgbClr val="000000"/>
                  </a:outerShdw>
                </a:effectLst>
                <a:latin typeface="Times New Roman" pitchFamily="18" charset="0"/>
              </a:rPr>
              <a:t>Қашқадарё</a:t>
            </a:r>
            <a:endParaRPr lang="uz-Latn-UZ" sz="1700">
              <a:effectLst>
                <a:outerShdw blurRad="38100" dist="38100" dir="2700000" algn="tl">
                  <a:srgbClr val="000000"/>
                </a:outerShdw>
              </a:effectLst>
              <a:latin typeface="Times New Roman" pitchFamily="18" charset="0"/>
            </a:endParaRPr>
          </a:p>
        </p:txBody>
      </p:sp>
      <p:sp>
        <p:nvSpPr>
          <p:cNvPr id="181281" name="Text Box 33"/>
          <p:cNvSpPr txBox="1">
            <a:spLocks noChangeArrowheads="1"/>
          </p:cNvSpPr>
          <p:nvPr/>
        </p:nvSpPr>
        <p:spPr bwMode="auto">
          <a:xfrm rot="16200000">
            <a:off x="5504656" y="5996782"/>
            <a:ext cx="1368425" cy="350838"/>
          </a:xfrm>
          <a:prstGeom prst="rect">
            <a:avLst/>
          </a:prstGeom>
          <a:noFill/>
          <a:ln w="9525" algn="ctr">
            <a:noFill/>
            <a:miter lim="800000"/>
            <a:headEnd/>
            <a:tailEnd/>
          </a:ln>
          <a:effectLst/>
        </p:spPr>
        <p:txBody>
          <a:bodyPr anchorCtr="1">
            <a:spAutoFit/>
          </a:bodyPr>
          <a:lstStyle/>
          <a:p>
            <a:pPr>
              <a:spcBef>
                <a:spcPct val="50000"/>
              </a:spcBef>
              <a:defRPr/>
            </a:pPr>
            <a:r>
              <a:rPr lang="uz-Cyrl-UZ" sz="1700">
                <a:effectLst>
                  <a:outerShdw blurRad="38100" dist="38100" dir="2700000" algn="tl">
                    <a:srgbClr val="000000"/>
                  </a:outerShdw>
                </a:effectLst>
                <a:latin typeface="Times New Roman" pitchFamily="18" charset="0"/>
              </a:rPr>
              <a:t>Сурхандарё</a:t>
            </a:r>
            <a:endParaRPr lang="uz-Latn-UZ" sz="1700">
              <a:effectLst>
                <a:outerShdw blurRad="38100" dist="38100" dir="2700000" algn="tl">
                  <a:srgbClr val="000000"/>
                </a:outerShdw>
              </a:effectLst>
              <a:latin typeface="Times New Roman" pitchFamily="18" charset="0"/>
            </a:endParaRPr>
          </a:p>
        </p:txBody>
      </p:sp>
      <p:sp>
        <p:nvSpPr>
          <p:cNvPr id="181282" name="Text Box 34"/>
          <p:cNvSpPr txBox="1">
            <a:spLocks noChangeArrowheads="1"/>
          </p:cNvSpPr>
          <p:nvPr/>
        </p:nvSpPr>
        <p:spPr bwMode="auto">
          <a:xfrm rot="16200000">
            <a:off x="6077744" y="5998369"/>
            <a:ext cx="1368425" cy="350837"/>
          </a:xfrm>
          <a:prstGeom prst="rect">
            <a:avLst/>
          </a:prstGeom>
          <a:noFill/>
          <a:ln w="9525" algn="ctr">
            <a:noFill/>
            <a:miter lim="800000"/>
            <a:headEnd/>
            <a:tailEnd/>
          </a:ln>
          <a:effectLst/>
        </p:spPr>
        <p:txBody>
          <a:bodyPr anchorCtr="1">
            <a:spAutoFit/>
          </a:bodyPr>
          <a:lstStyle/>
          <a:p>
            <a:pPr>
              <a:spcBef>
                <a:spcPct val="50000"/>
              </a:spcBef>
              <a:defRPr/>
            </a:pPr>
            <a:r>
              <a:rPr lang="uz-Cyrl-UZ" sz="1700">
                <a:effectLst>
                  <a:outerShdw blurRad="38100" dist="38100" dir="2700000" algn="tl">
                    <a:srgbClr val="000000"/>
                  </a:outerShdw>
                </a:effectLst>
                <a:latin typeface="Times New Roman" pitchFamily="18" charset="0"/>
              </a:rPr>
              <a:t>ККР</a:t>
            </a:r>
            <a:endParaRPr lang="uz-Latn-UZ" sz="1700">
              <a:effectLst>
                <a:outerShdw blurRad="38100" dist="38100" dir="2700000" algn="tl">
                  <a:srgbClr val="000000"/>
                </a:outerShdw>
              </a:effectLst>
              <a:latin typeface="Times New Roman" pitchFamily="18" charset="0"/>
            </a:endParaRPr>
          </a:p>
        </p:txBody>
      </p:sp>
      <p:sp>
        <p:nvSpPr>
          <p:cNvPr id="181283" name="Text Box 35"/>
          <p:cNvSpPr txBox="1">
            <a:spLocks noChangeArrowheads="1"/>
          </p:cNvSpPr>
          <p:nvPr/>
        </p:nvSpPr>
        <p:spPr bwMode="auto">
          <a:xfrm rot="16200000">
            <a:off x="6654006" y="5998369"/>
            <a:ext cx="1368425" cy="350838"/>
          </a:xfrm>
          <a:prstGeom prst="rect">
            <a:avLst/>
          </a:prstGeom>
          <a:noFill/>
          <a:ln w="9525" algn="ctr">
            <a:noFill/>
            <a:miter lim="800000"/>
            <a:headEnd/>
            <a:tailEnd/>
          </a:ln>
          <a:effectLst/>
        </p:spPr>
        <p:txBody>
          <a:bodyPr anchorCtr="1">
            <a:spAutoFit/>
          </a:bodyPr>
          <a:lstStyle/>
          <a:p>
            <a:pPr>
              <a:spcBef>
                <a:spcPct val="50000"/>
              </a:spcBef>
              <a:defRPr/>
            </a:pPr>
            <a:r>
              <a:rPr lang="uz-Cyrl-UZ" sz="1700">
                <a:effectLst>
                  <a:outerShdw blurRad="38100" dist="38100" dir="2700000" algn="tl">
                    <a:srgbClr val="000000"/>
                  </a:outerShdw>
                </a:effectLst>
                <a:latin typeface="Times New Roman" pitchFamily="18" charset="0"/>
              </a:rPr>
              <a:t>Хоразм</a:t>
            </a:r>
            <a:endParaRPr lang="uz-Latn-UZ" sz="1700">
              <a:effectLst>
                <a:outerShdw blurRad="38100" dist="38100" dir="2700000" algn="tl">
                  <a:srgbClr val="000000"/>
                </a:outerShdw>
              </a:effectLst>
              <a:latin typeface="Times New Roman" pitchFamily="18" charset="0"/>
            </a:endParaRPr>
          </a:p>
        </p:txBody>
      </p:sp>
      <p:sp>
        <p:nvSpPr>
          <p:cNvPr id="181285" name="Text Box 37"/>
          <p:cNvSpPr txBox="1">
            <a:spLocks noChangeArrowheads="1"/>
          </p:cNvSpPr>
          <p:nvPr/>
        </p:nvSpPr>
        <p:spPr bwMode="auto">
          <a:xfrm>
            <a:off x="71438" y="2532063"/>
            <a:ext cx="719137" cy="396875"/>
          </a:xfrm>
          <a:prstGeom prst="rect">
            <a:avLst/>
          </a:prstGeom>
          <a:noFill/>
          <a:ln w="9525" algn="ctr">
            <a:noFill/>
            <a:miter lim="800000"/>
            <a:headEnd/>
            <a:tailEnd/>
          </a:ln>
          <a:effectLst/>
        </p:spPr>
        <p:txBody>
          <a:bodyPr anchorCtr="1">
            <a:spAutoFit/>
          </a:bodyPr>
          <a:lstStyle/>
          <a:p>
            <a:pPr>
              <a:spcBef>
                <a:spcPct val="50000"/>
              </a:spcBef>
              <a:defRPr/>
            </a:pPr>
            <a:r>
              <a:rPr lang="uz-Cyrl-UZ" sz="2000" b="1" dirty="0">
                <a:solidFill>
                  <a:srgbClr val="FF3300"/>
                </a:solidFill>
                <a:effectLst>
                  <a:outerShdw blurRad="38100" dist="38100" dir="2700000" algn="tl">
                    <a:srgbClr val="000000"/>
                  </a:outerShdw>
                </a:effectLst>
                <a:latin typeface="Times New Roman" pitchFamily="18" charset="0"/>
              </a:rPr>
              <a:t>100</a:t>
            </a:r>
            <a:endParaRPr lang="ru-RU" sz="2000" b="1" dirty="0">
              <a:solidFill>
                <a:srgbClr val="FF3300"/>
              </a:solidFill>
              <a:effectLst>
                <a:outerShdw blurRad="38100" dist="38100" dir="2700000" algn="tl">
                  <a:srgbClr val="000000"/>
                </a:outerShdw>
              </a:effectLst>
              <a:latin typeface="Times New Roman" pitchFamily="18" charset="0"/>
            </a:endParaRPr>
          </a:p>
        </p:txBody>
      </p:sp>
      <p:sp>
        <p:nvSpPr>
          <p:cNvPr id="181286" name="Text Box 38"/>
          <p:cNvSpPr txBox="1">
            <a:spLocks noChangeArrowheads="1"/>
          </p:cNvSpPr>
          <p:nvPr/>
        </p:nvSpPr>
        <p:spPr bwMode="auto">
          <a:xfrm>
            <a:off x="684213" y="2532063"/>
            <a:ext cx="576262" cy="396875"/>
          </a:xfrm>
          <a:prstGeom prst="rect">
            <a:avLst/>
          </a:prstGeom>
          <a:noFill/>
          <a:ln w="9525" algn="ctr">
            <a:noFill/>
            <a:miter lim="800000"/>
            <a:headEnd/>
            <a:tailEnd/>
          </a:ln>
          <a:effectLst/>
        </p:spPr>
        <p:txBody>
          <a:bodyPr anchorCtr="1">
            <a:spAutoFit/>
          </a:bodyPr>
          <a:lstStyle/>
          <a:p>
            <a:pPr>
              <a:spcBef>
                <a:spcPct val="50000"/>
              </a:spcBef>
              <a:defRPr/>
            </a:pPr>
            <a:r>
              <a:rPr lang="uz-Cyrl-UZ" sz="2000" b="1" dirty="0">
                <a:solidFill>
                  <a:srgbClr val="FF3300"/>
                </a:solidFill>
                <a:effectLst>
                  <a:outerShdw blurRad="38100" dist="38100" dir="2700000" algn="tl">
                    <a:srgbClr val="000000"/>
                  </a:outerShdw>
                </a:effectLst>
                <a:latin typeface="Times New Roman" pitchFamily="18" charset="0"/>
              </a:rPr>
              <a:t>100</a:t>
            </a:r>
            <a:endParaRPr lang="ru-RU" sz="2000" b="1" dirty="0">
              <a:solidFill>
                <a:srgbClr val="FF3300"/>
              </a:solidFill>
              <a:effectLst>
                <a:outerShdw blurRad="38100" dist="38100" dir="2700000" algn="tl">
                  <a:srgbClr val="000000"/>
                </a:outerShdw>
              </a:effectLst>
              <a:latin typeface="Times New Roman" pitchFamily="18" charset="0"/>
            </a:endParaRPr>
          </a:p>
        </p:txBody>
      </p:sp>
      <p:sp>
        <p:nvSpPr>
          <p:cNvPr id="181287" name="Text Box 39"/>
          <p:cNvSpPr txBox="1">
            <a:spLocks noChangeArrowheads="1"/>
          </p:cNvSpPr>
          <p:nvPr/>
        </p:nvSpPr>
        <p:spPr bwMode="auto">
          <a:xfrm>
            <a:off x="1187450" y="2532063"/>
            <a:ext cx="647700" cy="396875"/>
          </a:xfrm>
          <a:prstGeom prst="rect">
            <a:avLst/>
          </a:prstGeom>
          <a:noFill/>
          <a:ln w="9525" algn="ctr">
            <a:noFill/>
            <a:miter lim="800000"/>
            <a:headEnd/>
            <a:tailEnd/>
          </a:ln>
          <a:effectLst/>
        </p:spPr>
        <p:txBody>
          <a:bodyPr anchorCtr="1">
            <a:spAutoFit/>
          </a:bodyPr>
          <a:lstStyle/>
          <a:p>
            <a:pPr>
              <a:spcBef>
                <a:spcPct val="50000"/>
              </a:spcBef>
              <a:defRPr/>
            </a:pPr>
            <a:r>
              <a:rPr lang="uz-Cyrl-UZ" sz="2000" b="1" dirty="0">
                <a:solidFill>
                  <a:srgbClr val="FF3300"/>
                </a:solidFill>
                <a:effectLst>
                  <a:outerShdw blurRad="38100" dist="38100" dir="2700000" algn="tl">
                    <a:srgbClr val="000000"/>
                  </a:outerShdw>
                </a:effectLst>
                <a:latin typeface="Times New Roman" pitchFamily="18" charset="0"/>
              </a:rPr>
              <a:t>100</a:t>
            </a:r>
            <a:endParaRPr lang="ru-RU" sz="2000" b="1" dirty="0">
              <a:solidFill>
                <a:srgbClr val="FF3300"/>
              </a:solidFill>
              <a:effectLst>
                <a:outerShdw blurRad="38100" dist="38100" dir="2700000" algn="tl">
                  <a:srgbClr val="000000"/>
                </a:outerShdw>
              </a:effectLst>
              <a:latin typeface="Times New Roman" pitchFamily="18" charset="0"/>
            </a:endParaRPr>
          </a:p>
        </p:txBody>
      </p:sp>
      <p:sp>
        <p:nvSpPr>
          <p:cNvPr id="181288" name="Text Box 40"/>
          <p:cNvSpPr txBox="1">
            <a:spLocks noChangeArrowheads="1"/>
          </p:cNvSpPr>
          <p:nvPr/>
        </p:nvSpPr>
        <p:spPr bwMode="auto">
          <a:xfrm>
            <a:off x="1835150" y="2357438"/>
            <a:ext cx="576263" cy="396875"/>
          </a:xfrm>
          <a:prstGeom prst="rect">
            <a:avLst/>
          </a:prstGeom>
          <a:noFill/>
          <a:ln w="9525" algn="ctr">
            <a:noFill/>
            <a:miter lim="800000"/>
            <a:headEnd/>
            <a:tailEnd/>
          </a:ln>
          <a:effectLst/>
        </p:spPr>
        <p:txBody>
          <a:bodyPr anchorCtr="1">
            <a:spAutoFit/>
          </a:bodyPr>
          <a:lstStyle/>
          <a:p>
            <a:pPr>
              <a:spcBef>
                <a:spcPct val="50000"/>
              </a:spcBef>
              <a:defRPr/>
            </a:pPr>
            <a:r>
              <a:rPr lang="uz-Cyrl-UZ" sz="2000" b="1" dirty="0">
                <a:solidFill>
                  <a:srgbClr val="FF0000"/>
                </a:solidFill>
                <a:effectLst>
                  <a:outerShdw blurRad="38100" dist="38100" dir="2700000" algn="tl">
                    <a:srgbClr val="000000"/>
                  </a:outerShdw>
                </a:effectLst>
                <a:latin typeface="Times New Roman" pitchFamily="18" charset="0"/>
              </a:rPr>
              <a:t>101</a:t>
            </a:r>
            <a:endParaRPr lang="ru-RU" sz="2000" b="1" dirty="0">
              <a:solidFill>
                <a:srgbClr val="FF0000"/>
              </a:solidFill>
              <a:effectLst>
                <a:outerShdw blurRad="38100" dist="38100" dir="2700000" algn="tl">
                  <a:srgbClr val="000000"/>
                </a:outerShdw>
              </a:effectLst>
              <a:latin typeface="Times New Roman" pitchFamily="18" charset="0"/>
            </a:endParaRPr>
          </a:p>
        </p:txBody>
      </p:sp>
      <p:sp>
        <p:nvSpPr>
          <p:cNvPr id="181289" name="Text Box 41"/>
          <p:cNvSpPr txBox="1">
            <a:spLocks noChangeArrowheads="1"/>
          </p:cNvSpPr>
          <p:nvPr/>
        </p:nvSpPr>
        <p:spPr bwMode="auto">
          <a:xfrm>
            <a:off x="2339975" y="1928813"/>
            <a:ext cx="612775" cy="396875"/>
          </a:xfrm>
          <a:prstGeom prst="rect">
            <a:avLst/>
          </a:prstGeom>
          <a:noFill/>
          <a:ln w="9525" algn="ctr">
            <a:noFill/>
            <a:miter lim="800000"/>
            <a:headEnd/>
            <a:tailEnd/>
          </a:ln>
          <a:effectLst/>
        </p:spPr>
        <p:txBody>
          <a:bodyPr anchorCtr="1">
            <a:spAutoFit/>
          </a:bodyPr>
          <a:lstStyle/>
          <a:p>
            <a:pPr>
              <a:spcBef>
                <a:spcPct val="50000"/>
              </a:spcBef>
              <a:defRPr/>
            </a:pPr>
            <a:r>
              <a:rPr lang="uz-Cyrl-UZ" sz="2000" b="1" dirty="0">
                <a:solidFill>
                  <a:srgbClr val="FF3300"/>
                </a:solidFill>
                <a:effectLst>
                  <a:outerShdw blurRad="38100" dist="38100" dir="2700000" algn="tl">
                    <a:srgbClr val="000000"/>
                  </a:outerShdw>
                </a:effectLst>
                <a:latin typeface="Times New Roman" pitchFamily="18" charset="0"/>
              </a:rPr>
              <a:t>107</a:t>
            </a:r>
            <a:endParaRPr lang="ru-RU" sz="2000" b="1" dirty="0">
              <a:solidFill>
                <a:srgbClr val="FF3300"/>
              </a:solidFill>
              <a:effectLst>
                <a:outerShdw blurRad="38100" dist="38100" dir="2700000" algn="tl">
                  <a:srgbClr val="000000"/>
                </a:outerShdw>
              </a:effectLst>
              <a:latin typeface="Times New Roman" pitchFamily="18" charset="0"/>
            </a:endParaRPr>
          </a:p>
        </p:txBody>
      </p:sp>
      <p:sp>
        <p:nvSpPr>
          <p:cNvPr id="181290" name="Text Box 42"/>
          <p:cNvSpPr txBox="1">
            <a:spLocks noChangeArrowheads="1"/>
          </p:cNvSpPr>
          <p:nvPr/>
        </p:nvSpPr>
        <p:spPr bwMode="auto">
          <a:xfrm>
            <a:off x="2987675" y="2492375"/>
            <a:ext cx="576263" cy="396875"/>
          </a:xfrm>
          <a:prstGeom prst="rect">
            <a:avLst/>
          </a:prstGeom>
          <a:noFill/>
          <a:ln w="9525" algn="ctr">
            <a:noFill/>
            <a:miter lim="800000"/>
            <a:headEnd/>
            <a:tailEnd/>
          </a:ln>
          <a:effectLst/>
        </p:spPr>
        <p:txBody>
          <a:bodyPr anchorCtr="1">
            <a:spAutoFit/>
          </a:bodyPr>
          <a:lstStyle/>
          <a:p>
            <a:pPr>
              <a:spcBef>
                <a:spcPct val="50000"/>
              </a:spcBef>
              <a:defRPr/>
            </a:pPr>
            <a:r>
              <a:rPr lang="uz-Cyrl-UZ" sz="2000" b="1" dirty="0">
                <a:solidFill>
                  <a:srgbClr val="FF3300"/>
                </a:solidFill>
                <a:effectLst>
                  <a:outerShdw blurRad="38100" dist="38100" dir="2700000" algn="tl">
                    <a:srgbClr val="000000"/>
                  </a:outerShdw>
                </a:effectLst>
                <a:latin typeface="Times New Roman" pitchFamily="18" charset="0"/>
              </a:rPr>
              <a:t>101</a:t>
            </a:r>
            <a:endParaRPr lang="ru-RU" sz="2000" b="1" dirty="0">
              <a:solidFill>
                <a:srgbClr val="FF3300"/>
              </a:solidFill>
              <a:effectLst>
                <a:outerShdw blurRad="38100" dist="38100" dir="2700000" algn="tl">
                  <a:srgbClr val="000000"/>
                </a:outerShdw>
              </a:effectLst>
              <a:latin typeface="Times New Roman" pitchFamily="18" charset="0"/>
            </a:endParaRPr>
          </a:p>
        </p:txBody>
      </p:sp>
      <p:sp>
        <p:nvSpPr>
          <p:cNvPr id="181291" name="Text Box 43"/>
          <p:cNvSpPr txBox="1">
            <a:spLocks noChangeArrowheads="1"/>
          </p:cNvSpPr>
          <p:nvPr/>
        </p:nvSpPr>
        <p:spPr bwMode="auto">
          <a:xfrm>
            <a:off x="3563938" y="2532063"/>
            <a:ext cx="576262" cy="396875"/>
          </a:xfrm>
          <a:prstGeom prst="rect">
            <a:avLst/>
          </a:prstGeom>
          <a:noFill/>
          <a:ln w="9525" algn="ctr">
            <a:noFill/>
            <a:miter lim="800000"/>
            <a:headEnd/>
            <a:tailEnd/>
          </a:ln>
          <a:effectLst/>
        </p:spPr>
        <p:txBody>
          <a:bodyPr anchorCtr="1">
            <a:spAutoFit/>
          </a:bodyPr>
          <a:lstStyle/>
          <a:p>
            <a:pPr>
              <a:spcBef>
                <a:spcPct val="50000"/>
              </a:spcBef>
              <a:defRPr/>
            </a:pPr>
            <a:r>
              <a:rPr lang="uz-Cyrl-UZ" sz="2000" b="1" dirty="0">
                <a:solidFill>
                  <a:srgbClr val="FF3300"/>
                </a:solidFill>
                <a:effectLst>
                  <a:outerShdw blurRad="38100" dist="38100" dir="2700000" algn="tl">
                    <a:srgbClr val="000000"/>
                  </a:outerShdw>
                </a:effectLst>
                <a:latin typeface="Times New Roman" pitchFamily="18" charset="0"/>
              </a:rPr>
              <a:t>100</a:t>
            </a:r>
            <a:endParaRPr lang="ru-RU" sz="2000" b="1" dirty="0">
              <a:solidFill>
                <a:srgbClr val="FF3300"/>
              </a:solidFill>
              <a:effectLst>
                <a:outerShdw blurRad="38100" dist="38100" dir="2700000" algn="tl">
                  <a:srgbClr val="000000"/>
                </a:outerShdw>
              </a:effectLst>
              <a:latin typeface="Times New Roman" pitchFamily="18" charset="0"/>
            </a:endParaRPr>
          </a:p>
        </p:txBody>
      </p:sp>
      <p:sp>
        <p:nvSpPr>
          <p:cNvPr id="181292" name="Text Box 44"/>
          <p:cNvSpPr txBox="1">
            <a:spLocks noChangeArrowheads="1"/>
          </p:cNvSpPr>
          <p:nvPr/>
        </p:nvSpPr>
        <p:spPr bwMode="auto">
          <a:xfrm>
            <a:off x="4140200" y="1928813"/>
            <a:ext cx="576263" cy="396875"/>
          </a:xfrm>
          <a:prstGeom prst="rect">
            <a:avLst/>
          </a:prstGeom>
          <a:noFill/>
          <a:ln w="9525" algn="ctr">
            <a:noFill/>
            <a:miter lim="800000"/>
            <a:headEnd/>
            <a:tailEnd/>
          </a:ln>
          <a:effectLst/>
        </p:spPr>
        <p:txBody>
          <a:bodyPr anchorCtr="1">
            <a:spAutoFit/>
          </a:bodyPr>
          <a:lstStyle/>
          <a:p>
            <a:pPr>
              <a:spcBef>
                <a:spcPct val="50000"/>
              </a:spcBef>
              <a:defRPr/>
            </a:pPr>
            <a:r>
              <a:rPr lang="uz-Cyrl-UZ" sz="2000" b="1" dirty="0">
                <a:solidFill>
                  <a:srgbClr val="FF0000"/>
                </a:solidFill>
                <a:effectLst>
                  <a:outerShdw blurRad="38100" dist="38100" dir="2700000" algn="tl">
                    <a:srgbClr val="000000"/>
                  </a:outerShdw>
                </a:effectLst>
                <a:latin typeface="Times New Roman" pitchFamily="18" charset="0"/>
              </a:rPr>
              <a:t>107</a:t>
            </a:r>
            <a:endParaRPr lang="ru-RU" sz="2000" b="1" dirty="0">
              <a:solidFill>
                <a:srgbClr val="FF0000"/>
              </a:solidFill>
              <a:effectLst>
                <a:outerShdw blurRad="38100" dist="38100" dir="2700000" algn="tl">
                  <a:srgbClr val="000000"/>
                </a:outerShdw>
              </a:effectLst>
              <a:latin typeface="Times New Roman" pitchFamily="18" charset="0"/>
            </a:endParaRPr>
          </a:p>
        </p:txBody>
      </p:sp>
      <p:sp>
        <p:nvSpPr>
          <p:cNvPr id="181293" name="Text Box 45"/>
          <p:cNvSpPr txBox="1">
            <a:spLocks noChangeArrowheads="1"/>
          </p:cNvSpPr>
          <p:nvPr/>
        </p:nvSpPr>
        <p:spPr bwMode="auto">
          <a:xfrm>
            <a:off x="4716463" y="1785938"/>
            <a:ext cx="576262" cy="396875"/>
          </a:xfrm>
          <a:prstGeom prst="rect">
            <a:avLst/>
          </a:prstGeom>
          <a:noFill/>
          <a:ln w="9525" algn="ctr">
            <a:noFill/>
            <a:miter lim="800000"/>
            <a:headEnd/>
            <a:tailEnd/>
          </a:ln>
          <a:effectLst/>
        </p:spPr>
        <p:txBody>
          <a:bodyPr anchorCtr="1">
            <a:spAutoFit/>
          </a:bodyPr>
          <a:lstStyle/>
          <a:p>
            <a:pPr>
              <a:spcBef>
                <a:spcPct val="50000"/>
              </a:spcBef>
              <a:defRPr/>
            </a:pPr>
            <a:r>
              <a:rPr lang="uz-Cyrl-UZ" sz="2000" b="1" dirty="0">
                <a:solidFill>
                  <a:srgbClr val="FF3300"/>
                </a:solidFill>
                <a:effectLst>
                  <a:outerShdw blurRad="38100" dist="38100" dir="2700000" algn="tl">
                    <a:srgbClr val="000000"/>
                  </a:outerShdw>
                </a:effectLst>
                <a:latin typeface="Times New Roman" pitchFamily="18" charset="0"/>
              </a:rPr>
              <a:t>108</a:t>
            </a:r>
            <a:endParaRPr lang="ru-RU" sz="2000" b="1" dirty="0">
              <a:solidFill>
                <a:srgbClr val="FF3300"/>
              </a:solidFill>
              <a:effectLst>
                <a:outerShdw blurRad="38100" dist="38100" dir="2700000" algn="tl">
                  <a:srgbClr val="000000"/>
                </a:outerShdw>
              </a:effectLst>
              <a:latin typeface="Times New Roman" pitchFamily="18" charset="0"/>
            </a:endParaRPr>
          </a:p>
        </p:txBody>
      </p:sp>
      <p:sp>
        <p:nvSpPr>
          <p:cNvPr id="181294" name="Text Box 46"/>
          <p:cNvSpPr txBox="1">
            <a:spLocks noChangeArrowheads="1"/>
          </p:cNvSpPr>
          <p:nvPr/>
        </p:nvSpPr>
        <p:spPr bwMode="auto">
          <a:xfrm>
            <a:off x="5292725" y="2500313"/>
            <a:ext cx="576263" cy="396875"/>
          </a:xfrm>
          <a:prstGeom prst="rect">
            <a:avLst/>
          </a:prstGeom>
          <a:noFill/>
          <a:ln w="9525" algn="ctr">
            <a:noFill/>
            <a:miter lim="800000"/>
            <a:headEnd/>
            <a:tailEnd/>
          </a:ln>
          <a:effectLst/>
        </p:spPr>
        <p:txBody>
          <a:bodyPr anchorCtr="1">
            <a:spAutoFit/>
          </a:bodyPr>
          <a:lstStyle/>
          <a:p>
            <a:pPr>
              <a:spcBef>
                <a:spcPct val="50000"/>
              </a:spcBef>
              <a:defRPr/>
            </a:pPr>
            <a:r>
              <a:rPr lang="uz-Cyrl-UZ" sz="2000" b="1" dirty="0">
                <a:solidFill>
                  <a:srgbClr val="FF0000"/>
                </a:solidFill>
                <a:effectLst>
                  <a:outerShdw blurRad="38100" dist="38100" dir="2700000" algn="tl">
                    <a:srgbClr val="000000"/>
                  </a:outerShdw>
                </a:effectLst>
                <a:latin typeface="Times New Roman" pitchFamily="18" charset="0"/>
              </a:rPr>
              <a:t>100</a:t>
            </a:r>
            <a:endParaRPr lang="ru-RU" sz="2000" b="1" dirty="0">
              <a:solidFill>
                <a:srgbClr val="FF0000"/>
              </a:solidFill>
              <a:effectLst>
                <a:outerShdw blurRad="38100" dist="38100" dir="2700000" algn="tl">
                  <a:srgbClr val="000000"/>
                </a:outerShdw>
              </a:effectLst>
              <a:latin typeface="Times New Roman" pitchFamily="18" charset="0"/>
            </a:endParaRPr>
          </a:p>
        </p:txBody>
      </p:sp>
      <p:sp>
        <p:nvSpPr>
          <p:cNvPr id="181296" name="Text Box 48"/>
          <p:cNvSpPr txBox="1">
            <a:spLocks noChangeArrowheads="1"/>
          </p:cNvSpPr>
          <p:nvPr/>
        </p:nvSpPr>
        <p:spPr bwMode="auto">
          <a:xfrm>
            <a:off x="6443663" y="2500313"/>
            <a:ext cx="576262" cy="396875"/>
          </a:xfrm>
          <a:prstGeom prst="rect">
            <a:avLst/>
          </a:prstGeom>
          <a:noFill/>
          <a:ln w="9525" algn="ctr">
            <a:noFill/>
            <a:miter lim="800000"/>
            <a:headEnd/>
            <a:tailEnd/>
          </a:ln>
          <a:effectLst/>
        </p:spPr>
        <p:txBody>
          <a:bodyPr anchorCtr="1">
            <a:spAutoFit/>
          </a:bodyPr>
          <a:lstStyle/>
          <a:p>
            <a:pPr>
              <a:spcBef>
                <a:spcPct val="50000"/>
              </a:spcBef>
              <a:defRPr/>
            </a:pPr>
            <a:r>
              <a:rPr lang="uz-Cyrl-UZ" sz="2000" b="1" dirty="0">
                <a:solidFill>
                  <a:srgbClr val="FF0000"/>
                </a:solidFill>
                <a:effectLst>
                  <a:outerShdw blurRad="38100" dist="38100" dir="2700000" algn="tl">
                    <a:srgbClr val="000000"/>
                  </a:outerShdw>
                </a:effectLst>
                <a:latin typeface="Times New Roman" pitchFamily="18" charset="0"/>
              </a:rPr>
              <a:t>100</a:t>
            </a:r>
            <a:endParaRPr lang="ru-RU" sz="2000" b="1" dirty="0">
              <a:solidFill>
                <a:srgbClr val="FF0000"/>
              </a:solidFill>
              <a:effectLst>
                <a:outerShdw blurRad="38100" dist="38100" dir="2700000" algn="tl">
                  <a:srgbClr val="000000"/>
                </a:outerShdw>
              </a:effectLst>
              <a:latin typeface="Times New Roman" pitchFamily="18" charset="0"/>
            </a:endParaRPr>
          </a:p>
        </p:txBody>
      </p:sp>
      <p:sp>
        <p:nvSpPr>
          <p:cNvPr id="181297" name="Text Box 49"/>
          <p:cNvSpPr txBox="1">
            <a:spLocks noChangeArrowheads="1"/>
          </p:cNvSpPr>
          <p:nvPr/>
        </p:nvSpPr>
        <p:spPr bwMode="auto">
          <a:xfrm>
            <a:off x="7019925" y="2500313"/>
            <a:ext cx="576263" cy="396875"/>
          </a:xfrm>
          <a:prstGeom prst="rect">
            <a:avLst/>
          </a:prstGeom>
          <a:noFill/>
          <a:ln w="9525" algn="ctr">
            <a:noFill/>
            <a:miter lim="800000"/>
            <a:headEnd/>
            <a:tailEnd/>
          </a:ln>
          <a:effectLst/>
        </p:spPr>
        <p:txBody>
          <a:bodyPr anchorCtr="1">
            <a:spAutoFit/>
          </a:bodyPr>
          <a:lstStyle/>
          <a:p>
            <a:pPr>
              <a:spcBef>
                <a:spcPct val="50000"/>
              </a:spcBef>
              <a:defRPr/>
            </a:pPr>
            <a:r>
              <a:rPr lang="uz-Cyrl-UZ" sz="2000" b="1" dirty="0">
                <a:solidFill>
                  <a:srgbClr val="FF0000"/>
                </a:solidFill>
                <a:effectLst>
                  <a:outerShdw blurRad="38100" dist="38100" dir="2700000" algn="tl">
                    <a:srgbClr val="000000"/>
                  </a:outerShdw>
                </a:effectLst>
                <a:latin typeface="Times New Roman" pitchFamily="18" charset="0"/>
              </a:rPr>
              <a:t>100</a:t>
            </a:r>
            <a:endParaRPr lang="ru-RU" sz="2000" b="1" dirty="0">
              <a:solidFill>
                <a:srgbClr val="FF0000"/>
              </a:solidFill>
              <a:effectLst>
                <a:outerShdw blurRad="38100" dist="38100" dir="2700000" algn="tl">
                  <a:srgbClr val="000000"/>
                </a:outerShdw>
              </a:effectLst>
              <a:latin typeface="Times New Roman" pitchFamily="18" charset="0"/>
            </a:endParaRPr>
          </a:p>
        </p:txBody>
      </p:sp>
      <p:sp>
        <p:nvSpPr>
          <p:cNvPr id="12332" name="Rectangle 51"/>
          <p:cNvSpPr>
            <a:spLocks noChangeArrowheads="1"/>
          </p:cNvSpPr>
          <p:nvPr/>
        </p:nvSpPr>
        <p:spPr bwMode="auto">
          <a:xfrm>
            <a:off x="8172450" y="2857500"/>
            <a:ext cx="611188" cy="2582863"/>
          </a:xfrm>
          <a:prstGeom prst="rect">
            <a:avLst/>
          </a:prstGeom>
          <a:solidFill>
            <a:srgbClr val="FF3300"/>
          </a:solidFill>
          <a:ln w="9525">
            <a:solidFill>
              <a:schemeClr val="tx1"/>
            </a:solidFill>
            <a:miter lim="800000"/>
            <a:headEnd/>
            <a:tailEnd/>
          </a:ln>
        </p:spPr>
        <p:txBody>
          <a:bodyPr wrap="none" anchor="ctr"/>
          <a:lstStyle/>
          <a:p>
            <a:pPr algn="ctr"/>
            <a:r>
              <a:rPr lang="uz-Latn-UZ" sz="1400" b="1">
                <a:solidFill>
                  <a:schemeClr val="accent1"/>
                </a:solidFill>
                <a:latin typeface="Tahoma" pitchFamily="34" charset="0"/>
              </a:rPr>
              <a:t> </a:t>
            </a:r>
            <a:endParaRPr lang="ru-RU" sz="1400" b="1">
              <a:solidFill>
                <a:schemeClr val="accent1"/>
              </a:solidFill>
              <a:latin typeface="Tahoma" pitchFamily="34" charset="0"/>
            </a:endParaRPr>
          </a:p>
        </p:txBody>
      </p:sp>
      <p:sp>
        <p:nvSpPr>
          <p:cNvPr id="181300" name="Text Box 52"/>
          <p:cNvSpPr txBox="1">
            <a:spLocks noChangeArrowheads="1"/>
          </p:cNvSpPr>
          <p:nvPr/>
        </p:nvSpPr>
        <p:spPr bwMode="auto">
          <a:xfrm>
            <a:off x="8172450" y="2357438"/>
            <a:ext cx="576263" cy="396875"/>
          </a:xfrm>
          <a:prstGeom prst="rect">
            <a:avLst/>
          </a:prstGeom>
          <a:noFill/>
          <a:ln w="9525" algn="ctr">
            <a:noFill/>
            <a:miter lim="800000"/>
            <a:headEnd/>
            <a:tailEnd/>
          </a:ln>
          <a:effectLst/>
        </p:spPr>
        <p:txBody>
          <a:bodyPr anchorCtr="1">
            <a:spAutoFit/>
          </a:bodyPr>
          <a:lstStyle/>
          <a:p>
            <a:pPr>
              <a:spcBef>
                <a:spcPct val="50000"/>
              </a:spcBef>
              <a:defRPr/>
            </a:pPr>
            <a:r>
              <a:rPr lang="uz-Cyrl-UZ" sz="2000" b="1" dirty="0">
                <a:solidFill>
                  <a:srgbClr val="FF0000"/>
                </a:solidFill>
                <a:effectLst>
                  <a:outerShdw blurRad="38100" dist="38100" dir="2700000" algn="tl">
                    <a:srgbClr val="000000"/>
                  </a:outerShdw>
                </a:effectLst>
                <a:latin typeface="Times New Roman" pitchFamily="18" charset="0"/>
              </a:rPr>
              <a:t>101</a:t>
            </a:r>
            <a:endParaRPr lang="ru-RU" sz="2000" b="1" dirty="0">
              <a:solidFill>
                <a:srgbClr val="FF0000"/>
              </a:solidFill>
              <a:effectLst>
                <a:outerShdw blurRad="38100" dist="38100" dir="2700000" algn="tl">
                  <a:srgbClr val="000000"/>
                </a:outerShdw>
              </a:effectLst>
              <a:latin typeface="Times New Roman" pitchFamily="18" charset="0"/>
            </a:endParaRPr>
          </a:p>
        </p:txBody>
      </p:sp>
      <p:sp>
        <p:nvSpPr>
          <p:cNvPr id="181301" name="Text Box 53"/>
          <p:cNvSpPr txBox="1">
            <a:spLocks noChangeArrowheads="1"/>
          </p:cNvSpPr>
          <p:nvPr/>
        </p:nvSpPr>
        <p:spPr bwMode="auto">
          <a:xfrm rot="16200000">
            <a:off x="7674769" y="6015831"/>
            <a:ext cx="1654175" cy="366713"/>
          </a:xfrm>
          <a:prstGeom prst="rect">
            <a:avLst/>
          </a:prstGeom>
          <a:noFill/>
          <a:ln w="9525" algn="ctr">
            <a:noFill/>
            <a:miter lim="800000"/>
            <a:headEnd/>
            <a:tailEnd/>
          </a:ln>
          <a:effectLst/>
        </p:spPr>
        <p:txBody>
          <a:bodyPr anchorCtr="1">
            <a:spAutoFit/>
          </a:bodyPr>
          <a:lstStyle/>
          <a:p>
            <a:pPr>
              <a:spcBef>
                <a:spcPct val="50000"/>
              </a:spcBef>
              <a:defRPr/>
            </a:pPr>
            <a:r>
              <a:rPr lang="uz-Cyrl-UZ" sz="1800" b="1">
                <a:effectLst>
                  <a:outerShdw blurRad="38100" dist="38100" dir="2700000" algn="tl">
                    <a:srgbClr val="000000"/>
                  </a:outerShdw>
                </a:effectLst>
                <a:latin typeface="Times New Roman" pitchFamily="18" charset="0"/>
              </a:rPr>
              <a:t>Республика</a:t>
            </a:r>
            <a:endParaRPr lang="uz-Latn-UZ" sz="1800" b="1">
              <a:effectLst>
                <a:outerShdw blurRad="38100" dist="38100" dir="2700000" algn="tl">
                  <a:srgbClr val="000000"/>
                </a:outerShdw>
              </a:effectLst>
              <a:latin typeface="Times New Roman" pitchFamily="18" charset="0"/>
            </a:endParaRPr>
          </a:p>
        </p:txBody>
      </p:sp>
      <p:sp>
        <p:nvSpPr>
          <p:cNvPr id="181302" name="Text Box 54"/>
          <p:cNvSpPr txBox="1">
            <a:spLocks noChangeArrowheads="1"/>
          </p:cNvSpPr>
          <p:nvPr/>
        </p:nvSpPr>
        <p:spPr bwMode="auto">
          <a:xfrm>
            <a:off x="5867400" y="2492375"/>
            <a:ext cx="576263" cy="400050"/>
          </a:xfrm>
          <a:prstGeom prst="rect">
            <a:avLst/>
          </a:prstGeom>
          <a:noFill/>
          <a:ln w="9525" algn="ctr">
            <a:noFill/>
            <a:miter lim="800000"/>
            <a:headEnd/>
            <a:tailEnd/>
          </a:ln>
          <a:effectLst/>
        </p:spPr>
        <p:txBody>
          <a:bodyPr anchorCtr="1">
            <a:spAutoFit/>
          </a:bodyPr>
          <a:lstStyle/>
          <a:p>
            <a:pPr>
              <a:spcBef>
                <a:spcPct val="50000"/>
              </a:spcBef>
              <a:defRPr/>
            </a:pPr>
            <a:r>
              <a:rPr lang="uz-Cyrl-UZ" sz="2000" b="1" dirty="0">
                <a:solidFill>
                  <a:srgbClr val="FF3300"/>
                </a:solidFill>
                <a:effectLst>
                  <a:outerShdw blurRad="38100" dist="38100" dir="2700000" algn="tl">
                    <a:srgbClr val="000000"/>
                  </a:outerShdw>
                </a:effectLst>
                <a:latin typeface="Times New Roman" pitchFamily="18" charset="0"/>
              </a:rPr>
              <a:t>100</a:t>
            </a:r>
            <a:endParaRPr lang="ru-RU" sz="2000" b="1" dirty="0">
              <a:solidFill>
                <a:srgbClr val="FF3300"/>
              </a:solidFill>
              <a:effectLst>
                <a:outerShdw blurRad="38100" dist="38100" dir="2700000" algn="tl">
                  <a:srgbClr val="000000"/>
                </a:outerShdw>
              </a:effectLst>
              <a:latin typeface="Times New Roman" pitchFamily="18" charset="0"/>
            </a:endParaRPr>
          </a:p>
        </p:txBody>
      </p:sp>
    </p:spTree>
    <p:extLst>
      <p:ext uri="{BB962C8B-B14F-4D97-AF65-F5344CB8AC3E}">
        <p14:creationId xmlns:p14="http://schemas.microsoft.com/office/powerpoint/2010/main" val="33151592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p:cNvSpPr>
          <p:nvPr>
            <p:ph type="title"/>
          </p:nvPr>
        </p:nvSpPr>
        <p:spPr>
          <a:xfrm>
            <a:off x="395288" y="404813"/>
            <a:ext cx="8497887" cy="847725"/>
          </a:xfrm>
          <a:extLst>
            <a:ext uri="{91240B29-F687-4F45-9708-019B960494DF}">
              <a14:hiddenLine xmlns:a14="http://schemas.microsoft.com/office/drawing/2010/main" w="9525">
                <a:solidFill>
                  <a:schemeClr val="tx1"/>
                </a:solidFill>
                <a:miter lim="800000"/>
                <a:headEnd/>
                <a:tailEnd/>
              </a14:hiddenLine>
            </a:ext>
          </a:extLst>
        </p:spPr>
        <p:txBody>
          <a:bodyPr>
            <a:normAutofit fontScale="90000"/>
          </a:bodyPr>
          <a:lstStyle/>
          <a:p>
            <a:pPr algn="ctr"/>
            <a:r>
              <a:rPr lang="uz-Cyrl-UZ" sz="2800" b="1" smtClean="0"/>
              <a:t>Самарқанд вилояти туманлари бўйича</a:t>
            </a:r>
            <a:r>
              <a:rPr lang="ru-RU" sz="2800" b="1" smtClean="0"/>
              <a:t> </a:t>
            </a:r>
            <a:r>
              <a:rPr lang="uz-Cyrl-UZ" sz="2800" b="1" smtClean="0"/>
              <a:t>сув истеъмоли (лимитга нисбатан, %)</a:t>
            </a:r>
            <a:r>
              <a:rPr lang="uz-Cyrl-UZ" sz="3300" b="1" smtClean="0"/>
              <a:t> </a:t>
            </a:r>
            <a:endParaRPr lang="ru-RU" sz="3300" b="1" smtClean="0"/>
          </a:p>
        </p:txBody>
      </p:sp>
      <p:sp>
        <p:nvSpPr>
          <p:cNvPr id="13315" name="Line 3"/>
          <p:cNvSpPr>
            <a:spLocks noChangeShapeType="1"/>
          </p:cNvSpPr>
          <p:nvPr/>
        </p:nvSpPr>
        <p:spPr bwMode="auto">
          <a:xfrm flipV="1">
            <a:off x="0" y="5445125"/>
            <a:ext cx="878522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3316" name="Rectangle 4"/>
          <p:cNvSpPr>
            <a:spLocks noChangeArrowheads="1"/>
          </p:cNvSpPr>
          <p:nvPr/>
        </p:nvSpPr>
        <p:spPr bwMode="auto">
          <a:xfrm>
            <a:off x="0" y="3357563"/>
            <a:ext cx="360363" cy="2082800"/>
          </a:xfrm>
          <a:prstGeom prst="rect">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3317" name="Rectangle 5"/>
          <p:cNvSpPr>
            <a:spLocks noChangeArrowheads="1"/>
          </p:cNvSpPr>
          <p:nvPr/>
        </p:nvSpPr>
        <p:spPr bwMode="auto">
          <a:xfrm>
            <a:off x="395288" y="5948363"/>
            <a:ext cx="1584325" cy="28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408582" name="Text Box 6"/>
          <p:cNvSpPr txBox="1">
            <a:spLocks noChangeArrowheads="1"/>
          </p:cNvSpPr>
          <p:nvPr/>
        </p:nvSpPr>
        <p:spPr bwMode="auto">
          <a:xfrm rot="16200000">
            <a:off x="-508794" y="5998369"/>
            <a:ext cx="1368425" cy="350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700">
                <a:effectLst>
                  <a:outerShdw blurRad="38100" dist="38100" dir="2700000" algn="tl">
                    <a:srgbClr val="C0C0C0"/>
                  </a:outerShdw>
                </a:effectLst>
                <a:latin typeface="Times New Roman" pitchFamily="18" charset="0"/>
              </a:rPr>
              <a:t>Булунғур</a:t>
            </a:r>
            <a:endParaRPr lang="uz-Latn-UZ" sz="1700">
              <a:effectLst>
                <a:outerShdw blurRad="38100" dist="38100" dir="2700000" algn="tl">
                  <a:srgbClr val="C0C0C0"/>
                </a:outerShdw>
              </a:effectLst>
              <a:latin typeface="Times New Roman" pitchFamily="18" charset="0"/>
            </a:endParaRPr>
          </a:p>
        </p:txBody>
      </p:sp>
      <p:sp>
        <p:nvSpPr>
          <p:cNvPr id="13319" name="Rectangle 7"/>
          <p:cNvSpPr>
            <a:spLocks noChangeArrowheads="1"/>
          </p:cNvSpPr>
          <p:nvPr/>
        </p:nvSpPr>
        <p:spPr bwMode="auto">
          <a:xfrm>
            <a:off x="973138" y="3141663"/>
            <a:ext cx="360362" cy="2298700"/>
          </a:xfrm>
          <a:prstGeom prst="rect">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3320" name="Rectangle 8"/>
          <p:cNvSpPr>
            <a:spLocks noChangeArrowheads="1"/>
          </p:cNvSpPr>
          <p:nvPr/>
        </p:nvSpPr>
        <p:spPr bwMode="auto">
          <a:xfrm>
            <a:off x="1547813" y="2997200"/>
            <a:ext cx="360362" cy="2443163"/>
          </a:xfrm>
          <a:prstGeom prst="rect">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3321" name="Rectangle 9"/>
          <p:cNvSpPr>
            <a:spLocks noChangeArrowheads="1"/>
          </p:cNvSpPr>
          <p:nvPr/>
        </p:nvSpPr>
        <p:spPr bwMode="auto">
          <a:xfrm>
            <a:off x="3276600" y="3284538"/>
            <a:ext cx="360363" cy="2155825"/>
          </a:xfrm>
          <a:prstGeom prst="rect">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3322" name="Rectangle 10"/>
          <p:cNvSpPr>
            <a:spLocks noChangeArrowheads="1"/>
          </p:cNvSpPr>
          <p:nvPr/>
        </p:nvSpPr>
        <p:spPr bwMode="auto">
          <a:xfrm>
            <a:off x="3852863" y="2781300"/>
            <a:ext cx="360362" cy="2659063"/>
          </a:xfrm>
          <a:prstGeom prst="rect">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3323" name="Rectangle 11"/>
          <p:cNvSpPr>
            <a:spLocks noChangeArrowheads="1"/>
          </p:cNvSpPr>
          <p:nvPr/>
        </p:nvSpPr>
        <p:spPr bwMode="auto">
          <a:xfrm>
            <a:off x="4429125" y="2276475"/>
            <a:ext cx="360363" cy="3163888"/>
          </a:xfrm>
          <a:prstGeom prst="rect">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3324" name="Rectangle 12"/>
          <p:cNvSpPr>
            <a:spLocks noChangeArrowheads="1"/>
          </p:cNvSpPr>
          <p:nvPr/>
        </p:nvSpPr>
        <p:spPr bwMode="auto">
          <a:xfrm>
            <a:off x="5003800" y="2924175"/>
            <a:ext cx="360363" cy="2516188"/>
          </a:xfrm>
          <a:prstGeom prst="rect">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3325" name="Rectangle 13"/>
          <p:cNvSpPr>
            <a:spLocks noChangeArrowheads="1"/>
          </p:cNvSpPr>
          <p:nvPr/>
        </p:nvSpPr>
        <p:spPr bwMode="auto">
          <a:xfrm>
            <a:off x="5578475" y="1773238"/>
            <a:ext cx="360363" cy="3667125"/>
          </a:xfrm>
          <a:prstGeom prst="rect">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3326" name="Rectangle 14"/>
          <p:cNvSpPr>
            <a:spLocks noChangeArrowheads="1"/>
          </p:cNvSpPr>
          <p:nvPr/>
        </p:nvSpPr>
        <p:spPr bwMode="auto">
          <a:xfrm>
            <a:off x="6156325" y="3141663"/>
            <a:ext cx="360363" cy="2298700"/>
          </a:xfrm>
          <a:prstGeom prst="rect">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3327" name="Rectangle 15"/>
          <p:cNvSpPr>
            <a:spLocks noChangeArrowheads="1"/>
          </p:cNvSpPr>
          <p:nvPr/>
        </p:nvSpPr>
        <p:spPr bwMode="auto">
          <a:xfrm>
            <a:off x="466725" y="2781300"/>
            <a:ext cx="360363" cy="2659063"/>
          </a:xfrm>
          <a:prstGeom prst="rect">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3328" name="Line 16"/>
          <p:cNvSpPr>
            <a:spLocks noChangeShapeType="1"/>
          </p:cNvSpPr>
          <p:nvPr/>
        </p:nvSpPr>
        <p:spPr bwMode="auto">
          <a:xfrm flipV="1">
            <a:off x="0" y="3068638"/>
            <a:ext cx="9251950" cy="0"/>
          </a:xfrm>
          <a:prstGeom prst="line">
            <a:avLst/>
          </a:prstGeom>
          <a:noFill/>
          <a:ln w="508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3329" name="Rectangle 17"/>
          <p:cNvSpPr>
            <a:spLocks noChangeArrowheads="1"/>
          </p:cNvSpPr>
          <p:nvPr/>
        </p:nvSpPr>
        <p:spPr bwMode="auto">
          <a:xfrm>
            <a:off x="6731000" y="2708275"/>
            <a:ext cx="360363" cy="2732088"/>
          </a:xfrm>
          <a:prstGeom prst="rect">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3330" name="Rectangle 18"/>
          <p:cNvSpPr>
            <a:spLocks noChangeArrowheads="1"/>
          </p:cNvSpPr>
          <p:nvPr/>
        </p:nvSpPr>
        <p:spPr bwMode="auto">
          <a:xfrm>
            <a:off x="7307263" y="3429000"/>
            <a:ext cx="360362" cy="2011363"/>
          </a:xfrm>
          <a:prstGeom prst="rect">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3331" name="Rectangle 19"/>
          <p:cNvSpPr>
            <a:spLocks noChangeArrowheads="1"/>
          </p:cNvSpPr>
          <p:nvPr/>
        </p:nvSpPr>
        <p:spPr bwMode="auto">
          <a:xfrm>
            <a:off x="7883525" y="2636838"/>
            <a:ext cx="360363" cy="2803525"/>
          </a:xfrm>
          <a:prstGeom prst="rect">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3332" name="Rectangle 20"/>
          <p:cNvSpPr>
            <a:spLocks noChangeArrowheads="1"/>
          </p:cNvSpPr>
          <p:nvPr/>
        </p:nvSpPr>
        <p:spPr bwMode="auto">
          <a:xfrm>
            <a:off x="2122488" y="2420938"/>
            <a:ext cx="360362" cy="3019425"/>
          </a:xfrm>
          <a:prstGeom prst="rect">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13333" name="Rectangle 21"/>
          <p:cNvSpPr>
            <a:spLocks noChangeArrowheads="1"/>
          </p:cNvSpPr>
          <p:nvPr/>
        </p:nvSpPr>
        <p:spPr bwMode="auto">
          <a:xfrm>
            <a:off x="2698750" y="2708275"/>
            <a:ext cx="360363" cy="2732088"/>
          </a:xfrm>
          <a:prstGeom prst="rect">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uz-Latn-UZ" sz="1400" b="1">
                <a:solidFill>
                  <a:srgbClr val="0000CC"/>
                </a:solidFill>
                <a:latin typeface="Tahoma" pitchFamily="34" charset="0"/>
              </a:rPr>
              <a:t> </a:t>
            </a:r>
            <a:endParaRPr lang="ru-RU" sz="1400" b="1">
              <a:solidFill>
                <a:srgbClr val="0000CC"/>
              </a:solidFill>
              <a:latin typeface="Tahoma" pitchFamily="34" charset="0"/>
            </a:endParaRPr>
          </a:p>
        </p:txBody>
      </p:sp>
      <p:sp>
        <p:nvSpPr>
          <p:cNvPr id="408598" name="Text Box 22"/>
          <p:cNvSpPr txBox="1">
            <a:spLocks noChangeArrowheads="1"/>
          </p:cNvSpPr>
          <p:nvPr/>
        </p:nvSpPr>
        <p:spPr bwMode="auto">
          <a:xfrm rot="16200000">
            <a:off x="7331869" y="5996782"/>
            <a:ext cx="141128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400">
                <a:effectLst>
                  <a:outerShdw blurRad="38100" dist="38100" dir="2700000" algn="tl">
                    <a:srgbClr val="C0C0C0"/>
                  </a:outerShdw>
                </a:effectLst>
                <a:latin typeface="Times New Roman" pitchFamily="18" charset="0"/>
              </a:rPr>
              <a:t>Каттақўрғон ш.</a:t>
            </a:r>
            <a:endParaRPr lang="uz-Latn-UZ" sz="1400">
              <a:effectLst>
                <a:outerShdw blurRad="38100" dist="38100" dir="2700000" algn="tl">
                  <a:srgbClr val="C0C0C0"/>
                </a:outerShdw>
              </a:effectLst>
              <a:latin typeface="Times New Roman" pitchFamily="18" charset="0"/>
            </a:endParaRPr>
          </a:p>
        </p:txBody>
      </p:sp>
      <p:sp>
        <p:nvSpPr>
          <p:cNvPr id="408599" name="Text Box 23"/>
          <p:cNvSpPr txBox="1">
            <a:spLocks noChangeArrowheads="1"/>
          </p:cNvSpPr>
          <p:nvPr/>
        </p:nvSpPr>
        <p:spPr bwMode="auto">
          <a:xfrm rot="16200000">
            <a:off x="-111919" y="5998369"/>
            <a:ext cx="1368425" cy="350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700">
                <a:effectLst>
                  <a:outerShdw blurRad="38100" dist="38100" dir="2700000" algn="tl">
                    <a:srgbClr val="C0C0C0"/>
                  </a:outerShdw>
                </a:effectLst>
                <a:latin typeface="Times New Roman" pitchFamily="18" charset="0"/>
              </a:rPr>
              <a:t>Жомбой</a:t>
            </a:r>
            <a:endParaRPr lang="uz-Latn-UZ" sz="1700">
              <a:effectLst>
                <a:outerShdw blurRad="38100" dist="38100" dir="2700000" algn="tl">
                  <a:srgbClr val="C0C0C0"/>
                </a:outerShdw>
              </a:effectLst>
              <a:latin typeface="Times New Roman" pitchFamily="18" charset="0"/>
            </a:endParaRPr>
          </a:p>
        </p:txBody>
      </p:sp>
      <p:sp>
        <p:nvSpPr>
          <p:cNvPr id="408600" name="Text Box 24"/>
          <p:cNvSpPr txBox="1">
            <a:spLocks noChangeArrowheads="1"/>
          </p:cNvSpPr>
          <p:nvPr/>
        </p:nvSpPr>
        <p:spPr bwMode="auto">
          <a:xfrm rot="16200000">
            <a:off x="391319" y="5998369"/>
            <a:ext cx="1368425" cy="350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700">
                <a:effectLst>
                  <a:outerShdw blurRad="38100" dist="38100" dir="2700000" algn="tl">
                    <a:srgbClr val="C0C0C0"/>
                  </a:outerShdw>
                </a:effectLst>
                <a:latin typeface="Times New Roman" pitchFamily="18" charset="0"/>
              </a:rPr>
              <a:t>Иштихон</a:t>
            </a:r>
            <a:endParaRPr lang="uz-Latn-UZ" sz="1700">
              <a:effectLst>
                <a:outerShdw blurRad="38100" dist="38100" dir="2700000" algn="tl">
                  <a:srgbClr val="C0C0C0"/>
                </a:outerShdw>
              </a:effectLst>
              <a:latin typeface="Times New Roman" pitchFamily="18" charset="0"/>
            </a:endParaRPr>
          </a:p>
        </p:txBody>
      </p:sp>
      <p:sp>
        <p:nvSpPr>
          <p:cNvPr id="408601" name="Text Box 25"/>
          <p:cNvSpPr txBox="1">
            <a:spLocks noChangeArrowheads="1"/>
          </p:cNvSpPr>
          <p:nvPr/>
        </p:nvSpPr>
        <p:spPr bwMode="auto">
          <a:xfrm rot="16200000">
            <a:off x="967581" y="5998369"/>
            <a:ext cx="1368425" cy="350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700">
                <a:effectLst>
                  <a:outerShdw blurRad="38100" dist="38100" dir="2700000" algn="tl">
                    <a:srgbClr val="C0C0C0"/>
                  </a:outerShdw>
                </a:effectLst>
                <a:latin typeface="Times New Roman" pitchFamily="18" charset="0"/>
              </a:rPr>
              <a:t>Каттақўрғон</a:t>
            </a:r>
            <a:endParaRPr lang="uz-Latn-UZ" sz="1700">
              <a:effectLst>
                <a:outerShdw blurRad="38100" dist="38100" dir="2700000" algn="tl">
                  <a:srgbClr val="C0C0C0"/>
                </a:outerShdw>
              </a:effectLst>
              <a:latin typeface="Times New Roman" pitchFamily="18" charset="0"/>
            </a:endParaRPr>
          </a:p>
        </p:txBody>
      </p:sp>
      <p:sp>
        <p:nvSpPr>
          <p:cNvPr id="408602" name="Text Box 26"/>
          <p:cNvSpPr txBox="1">
            <a:spLocks noChangeArrowheads="1"/>
          </p:cNvSpPr>
          <p:nvPr/>
        </p:nvSpPr>
        <p:spPr bwMode="auto">
          <a:xfrm rot="16200000">
            <a:off x="1542256" y="5998369"/>
            <a:ext cx="1368425" cy="350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700">
                <a:effectLst>
                  <a:outerShdw blurRad="38100" dist="38100" dir="2700000" algn="tl">
                    <a:srgbClr val="C0C0C0"/>
                  </a:outerShdw>
                </a:effectLst>
                <a:latin typeface="Times New Roman" pitchFamily="18" charset="0"/>
              </a:rPr>
              <a:t>Нарпай</a:t>
            </a:r>
            <a:endParaRPr lang="uz-Latn-UZ" sz="1700">
              <a:effectLst>
                <a:outerShdw blurRad="38100" dist="38100" dir="2700000" algn="tl">
                  <a:srgbClr val="C0C0C0"/>
                </a:outerShdw>
              </a:effectLst>
              <a:latin typeface="Times New Roman" pitchFamily="18" charset="0"/>
            </a:endParaRPr>
          </a:p>
        </p:txBody>
      </p:sp>
      <p:sp>
        <p:nvSpPr>
          <p:cNvPr id="408603" name="Text Box 27"/>
          <p:cNvSpPr txBox="1">
            <a:spLocks noChangeArrowheads="1"/>
          </p:cNvSpPr>
          <p:nvPr/>
        </p:nvSpPr>
        <p:spPr bwMode="auto">
          <a:xfrm rot="16200000">
            <a:off x="2118519" y="5998369"/>
            <a:ext cx="1368425" cy="350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700">
                <a:effectLst>
                  <a:outerShdw blurRad="38100" dist="38100" dir="2700000" algn="tl">
                    <a:srgbClr val="C0C0C0"/>
                  </a:outerShdw>
                </a:effectLst>
                <a:latin typeface="Times New Roman" pitchFamily="18" charset="0"/>
              </a:rPr>
              <a:t>Нуробод</a:t>
            </a:r>
            <a:endParaRPr lang="uz-Latn-UZ" sz="1700">
              <a:effectLst>
                <a:outerShdw blurRad="38100" dist="38100" dir="2700000" algn="tl">
                  <a:srgbClr val="C0C0C0"/>
                </a:outerShdw>
              </a:effectLst>
              <a:latin typeface="Times New Roman" pitchFamily="18" charset="0"/>
            </a:endParaRPr>
          </a:p>
        </p:txBody>
      </p:sp>
      <p:sp>
        <p:nvSpPr>
          <p:cNvPr id="408604" name="Text Box 28"/>
          <p:cNvSpPr txBox="1">
            <a:spLocks noChangeArrowheads="1"/>
          </p:cNvSpPr>
          <p:nvPr/>
        </p:nvSpPr>
        <p:spPr bwMode="auto">
          <a:xfrm rot="16200000">
            <a:off x="2694781" y="5998369"/>
            <a:ext cx="1368425" cy="350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700">
                <a:effectLst>
                  <a:outerShdw blurRad="38100" dist="38100" dir="2700000" algn="tl">
                    <a:srgbClr val="C0C0C0"/>
                  </a:outerShdw>
                </a:effectLst>
                <a:latin typeface="Times New Roman" pitchFamily="18" charset="0"/>
              </a:rPr>
              <a:t>Оқдарё</a:t>
            </a:r>
            <a:endParaRPr lang="uz-Latn-UZ" sz="1700">
              <a:effectLst>
                <a:outerShdw blurRad="38100" dist="38100" dir="2700000" algn="tl">
                  <a:srgbClr val="C0C0C0"/>
                </a:outerShdw>
              </a:effectLst>
              <a:latin typeface="Times New Roman" pitchFamily="18" charset="0"/>
            </a:endParaRPr>
          </a:p>
        </p:txBody>
      </p:sp>
      <p:sp>
        <p:nvSpPr>
          <p:cNvPr id="408605" name="Text Box 29"/>
          <p:cNvSpPr txBox="1">
            <a:spLocks noChangeArrowheads="1"/>
          </p:cNvSpPr>
          <p:nvPr/>
        </p:nvSpPr>
        <p:spPr bwMode="auto">
          <a:xfrm rot="16200000">
            <a:off x="3272631" y="5998369"/>
            <a:ext cx="1368425" cy="350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700">
                <a:effectLst>
                  <a:outerShdw blurRad="38100" dist="38100" dir="2700000" algn="tl">
                    <a:srgbClr val="C0C0C0"/>
                  </a:outerShdw>
                </a:effectLst>
                <a:latin typeface="Times New Roman" pitchFamily="18" charset="0"/>
              </a:rPr>
              <a:t>Пастдарғом</a:t>
            </a:r>
            <a:endParaRPr lang="uz-Latn-UZ" sz="1700">
              <a:effectLst>
                <a:outerShdw blurRad="38100" dist="38100" dir="2700000" algn="tl">
                  <a:srgbClr val="C0C0C0"/>
                </a:outerShdw>
              </a:effectLst>
              <a:latin typeface="Times New Roman" pitchFamily="18" charset="0"/>
            </a:endParaRPr>
          </a:p>
        </p:txBody>
      </p:sp>
      <p:sp>
        <p:nvSpPr>
          <p:cNvPr id="408606" name="Text Box 30"/>
          <p:cNvSpPr txBox="1">
            <a:spLocks noChangeArrowheads="1"/>
          </p:cNvSpPr>
          <p:nvPr/>
        </p:nvSpPr>
        <p:spPr bwMode="auto">
          <a:xfrm rot="16200000">
            <a:off x="3920331" y="5998369"/>
            <a:ext cx="1368425" cy="350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700">
                <a:effectLst>
                  <a:outerShdw blurRad="38100" dist="38100" dir="2700000" algn="tl">
                    <a:srgbClr val="C0C0C0"/>
                  </a:outerShdw>
                </a:effectLst>
                <a:latin typeface="Times New Roman" pitchFamily="18" charset="0"/>
              </a:rPr>
              <a:t>Пахтачи</a:t>
            </a:r>
            <a:endParaRPr lang="uz-Latn-UZ" sz="1700">
              <a:effectLst>
                <a:outerShdw blurRad="38100" dist="38100" dir="2700000" algn="tl">
                  <a:srgbClr val="C0C0C0"/>
                </a:outerShdw>
              </a:effectLst>
              <a:latin typeface="Times New Roman" pitchFamily="18" charset="0"/>
            </a:endParaRPr>
          </a:p>
        </p:txBody>
      </p:sp>
      <p:sp>
        <p:nvSpPr>
          <p:cNvPr id="408607" name="Text Box 31"/>
          <p:cNvSpPr txBox="1">
            <a:spLocks noChangeArrowheads="1"/>
          </p:cNvSpPr>
          <p:nvPr/>
        </p:nvSpPr>
        <p:spPr bwMode="auto">
          <a:xfrm rot="16200000">
            <a:off x="4423569" y="5998369"/>
            <a:ext cx="1368425" cy="350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700">
                <a:effectLst>
                  <a:outerShdw blurRad="38100" dist="38100" dir="2700000" algn="tl">
                    <a:srgbClr val="C0C0C0"/>
                  </a:outerShdw>
                </a:effectLst>
                <a:latin typeface="Times New Roman" pitchFamily="18" charset="0"/>
              </a:rPr>
              <a:t>Пайариқ</a:t>
            </a:r>
            <a:endParaRPr lang="uz-Latn-UZ" sz="1700">
              <a:effectLst>
                <a:outerShdw blurRad="38100" dist="38100" dir="2700000" algn="tl">
                  <a:srgbClr val="C0C0C0"/>
                </a:outerShdw>
              </a:effectLst>
              <a:latin typeface="Times New Roman" pitchFamily="18" charset="0"/>
            </a:endParaRPr>
          </a:p>
        </p:txBody>
      </p:sp>
      <p:sp>
        <p:nvSpPr>
          <p:cNvPr id="408608" name="Text Box 32"/>
          <p:cNvSpPr txBox="1">
            <a:spLocks noChangeArrowheads="1"/>
          </p:cNvSpPr>
          <p:nvPr/>
        </p:nvSpPr>
        <p:spPr bwMode="auto">
          <a:xfrm rot="16200000">
            <a:off x="5069681" y="5998369"/>
            <a:ext cx="1368425" cy="350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700">
                <a:effectLst>
                  <a:outerShdw blurRad="38100" dist="38100" dir="2700000" algn="tl">
                    <a:srgbClr val="C0C0C0"/>
                  </a:outerShdw>
                </a:effectLst>
                <a:latin typeface="Times New Roman" pitchFamily="18" charset="0"/>
              </a:rPr>
              <a:t>Самарқанд</a:t>
            </a:r>
            <a:endParaRPr lang="uz-Latn-UZ" sz="1700">
              <a:effectLst>
                <a:outerShdw blurRad="38100" dist="38100" dir="2700000" algn="tl">
                  <a:srgbClr val="C0C0C0"/>
                </a:outerShdw>
              </a:effectLst>
              <a:latin typeface="Times New Roman" pitchFamily="18" charset="0"/>
            </a:endParaRPr>
          </a:p>
        </p:txBody>
      </p:sp>
      <p:sp>
        <p:nvSpPr>
          <p:cNvPr id="408609" name="Text Box 33"/>
          <p:cNvSpPr txBox="1">
            <a:spLocks noChangeArrowheads="1"/>
          </p:cNvSpPr>
          <p:nvPr/>
        </p:nvSpPr>
        <p:spPr bwMode="auto">
          <a:xfrm rot="16200000">
            <a:off x="5649119" y="5996782"/>
            <a:ext cx="1368425" cy="350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700">
                <a:effectLst>
                  <a:outerShdw blurRad="38100" dist="38100" dir="2700000" algn="tl">
                    <a:srgbClr val="C0C0C0"/>
                  </a:outerShdw>
                </a:effectLst>
                <a:latin typeface="Times New Roman" pitchFamily="18" charset="0"/>
              </a:rPr>
              <a:t>Тайлоқ</a:t>
            </a:r>
            <a:endParaRPr lang="uz-Latn-UZ" sz="1700">
              <a:effectLst>
                <a:outerShdw blurRad="38100" dist="38100" dir="2700000" algn="tl">
                  <a:srgbClr val="C0C0C0"/>
                </a:outerShdw>
              </a:effectLst>
              <a:latin typeface="Times New Roman" pitchFamily="18" charset="0"/>
            </a:endParaRPr>
          </a:p>
        </p:txBody>
      </p:sp>
      <p:sp>
        <p:nvSpPr>
          <p:cNvPr id="408610" name="Text Box 34"/>
          <p:cNvSpPr txBox="1">
            <a:spLocks noChangeArrowheads="1"/>
          </p:cNvSpPr>
          <p:nvPr/>
        </p:nvSpPr>
        <p:spPr bwMode="auto">
          <a:xfrm rot="16200000">
            <a:off x="6222206" y="5998369"/>
            <a:ext cx="1368425" cy="350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700">
                <a:effectLst>
                  <a:outerShdw blurRad="38100" dist="38100" dir="2700000" algn="tl">
                    <a:srgbClr val="C0C0C0"/>
                  </a:outerShdw>
                </a:effectLst>
                <a:latin typeface="Times New Roman" pitchFamily="18" charset="0"/>
              </a:rPr>
              <a:t>Ургут</a:t>
            </a:r>
            <a:endParaRPr lang="uz-Latn-UZ" sz="1700">
              <a:effectLst>
                <a:outerShdw blurRad="38100" dist="38100" dir="2700000" algn="tl">
                  <a:srgbClr val="C0C0C0"/>
                </a:outerShdw>
              </a:effectLst>
              <a:latin typeface="Times New Roman" pitchFamily="18" charset="0"/>
            </a:endParaRPr>
          </a:p>
        </p:txBody>
      </p:sp>
      <p:sp>
        <p:nvSpPr>
          <p:cNvPr id="408611" name="Text Box 35"/>
          <p:cNvSpPr txBox="1">
            <a:spLocks noChangeArrowheads="1"/>
          </p:cNvSpPr>
          <p:nvPr/>
        </p:nvSpPr>
        <p:spPr bwMode="auto">
          <a:xfrm rot="16200000">
            <a:off x="6798469" y="5998369"/>
            <a:ext cx="1368425" cy="350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700">
                <a:effectLst>
                  <a:outerShdw blurRad="38100" dist="38100" dir="2700000" algn="tl">
                    <a:srgbClr val="C0C0C0"/>
                  </a:outerShdw>
                </a:effectLst>
                <a:latin typeface="Times New Roman" pitchFamily="18" charset="0"/>
              </a:rPr>
              <a:t>Қўшработ</a:t>
            </a:r>
            <a:endParaRPr lang="uz-Latn-UZ" sz="1700">
              <a:effectLst>
                <a:outerShdw blurRad="38100" dist="38100" dir="2700000" algn="tl">
                  <a:srgbClr val="C0C0C0"/>
                </a:outerShdw>
              </a:effectLst>
              <a:latin typeface="Times New Roman" pitchFamily="18" charset="0"/>
            </a:endParaRPr>
          </a:p>
        </p:txBody>
      </p:sp>
      <p:sp>
        <p:nvSpPr>
          <p:cNvPr id="408612" name="Text Box 36"/>
          <p:cNvSpPr txBox="1">
            <a:spLocks noChangeArrowheads="1"/>
          </p:cNvSpPr>
          <p:nvPr/>
        </p:nvSpPr>
        <p:spPr bwMode="auto">
          <a:xfrm>
            <a:off x="-107950" y="1844675"/>
            <a:ext cx="576263" cy="1527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endParaRPr lang="uz-Cyrl-UZ" sz="1600" b="1">
              <a:solidFill>
                <a:srgbClr val="FF3300"/>
              </a:solidFill>
              <a:effectLst>
                <a:outerShdw blurRad="38100" dist="38100" dir="2700000" algn="tl">
                  <a:srgbClr val="C0C0C0"/>
                </a:outerShdw>
              </a:effectLst>
              <a:latin typeface="Times New Roman" pitchFamily="18" charset="0"/>
            </a:endParaRPr>
          </a:p>
          <a:p>
            <a:pPr>
              <a:spcBef>
                <a:spcPct val="50000"/>
              </a:spcBef>
              <a:defRPr/>
            </a:pPr>
            <a:endParaRPr lang="uz-Cyrl-UZ" sz="1600" b="1">
              <a:solidFill>
                <a:srgbClr val="FF3300"/>
              </a:solidFill>
              <a:effectLst>
                <a:outerShdw blurRad="38100" dist="38100" dir="2700000" algn="tl">
                  <a:srgbClr val="C0C0C0"/>
                </a:outerShdw>
              </a:effectLst>
              <a:latin typeface="Times New Roman" pitchFamily="18" charset="0"/>
            </a:endParaRPr>
          </a:p>
          <a:p>
            <a:pPr>
              <a:spcBef>
                <a:spcPct val="50000"/>
              </a:spcBef>
              <a:defRPr/>
            </a:pPr>
            <a:endParaRPr lang="uz-Cyrl-UZ" sz="1600" b="1">
              <a:solidFill>
                <a:srgbClr val="FF3300"/>
              </a:solidFill>
              <a:effectLst>
                <a:outerShdw blurRad="38100" dist="38100" dir="2700000" algn="tl">
                  <a:srgbClr val="C0C0C0"/>
                </a:outerShdw>
              </a:effectLst>
              <a:latin typeface="Times New Roman" pitchFamily="18" charset="0"/>
            </a:endParaRPr>
          </a:p>
          <a:p>
            <a:pPr>
              <a:spcBef>
                <a:spcPct val="50000"/>
              </a:spcBef>
              <a:defRPr/>
            </a:pPr>
            <a:r>
              <a:rPr lang="uz-Cyrl-UZ" sz="2000" b="1">
                <a:solidFill>
                  <a:srgbClr val="00FFFF"/>
                </a:solidFill>
                <a:effectLst>
                  <a:outerShdw blurRad="38100" dist="38100" dir="2700000" algn="tl">
                    <a:srgbClr val="C0C0C0"/>
                  </a:outerShdw>
                </a:effectLst>
                <a:latin typeface="Times New Roman" pitchFamily="18" charset="0"/>
              </a:rPr>
              <a:t>89</a:t>
            </a:r>
            <a:endParaRPr lang="ru-RU" sz="2000" b="1">
              <a:solidFill>
                <a:srgbClr val="00FFFF"/>
              </a:solidFill>
              <a:effectLst>
                <a:outerShdw blurRad="38100" dist="38100" dir="2700000" algn="tl">
                  <a:srgbClr val="C0C0C0"/>
                </a:outerShdw>
              </a:effectLst>
              <a:latin typeface="Times New Roman" pitchFamily="18" charset="0"/>
            </a:endParaRPr>
          </a:p>
        </p:txBody>
      </p:sp>
      <p:sp>
        <p:nvSpPr>
          <p:cNvPr id="408613" name="Text Box 37"/>
          <p:cNvSpPr txBox="1">
            <a:spLocks noChangeArrowheads="1"/>
          </p:cNvSpPr>
          <p:nvPr/>
        </p:nvSpPr>
        <p:spPr bwMode="auto">
          <a:xfrm>
            <a:off x="250825" y="2492375"/>
            <a:ext cx="79216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600" b="1">
                <a:solidFill>
                  <a:srgbClr val="FF3300"/>
                </a:solidFill>
                <a:effectLst>
                  <a:outerShdw blurRad="38100" dist="38100" dir="2700000" algn="tl">
                    <a:srgbClr val="C0C0C0"/>
                  </a:outerShdw>
                </a:effectLst>
                <a:latin typeface="Times New Roman" pitchFamily="18" charset="0"/>
              </a:rPr>
              <a:t>106</a:t>
            </a:r>
            <a:endParaRPr lang="ru-RU" sz="1600" b="1">
              <a:solidFill>
                <a:srgbClr val="FF3300"/>
              </a:solidFill>
              <a:effectLst>
                <a:outerShdw blurRad="38100" dist="38100" dir="2700000" algn="tl">
                  <a:srgbClr val="C0C0C0"/>
                </a:outerShdw>
              </a:effectLst>
              <a:latin typeface="Times New Roman" pitchFamily="18" charset="0"/>
            </a:endParaRPr>
          </a:p>
        </p:txBody>
      </p:sp>
      <p:sp>
        <p:nvSpPr>
          <p:cNvPr id="408614" name="Text Box 38"/>
          <p:cNvSpPr txBox="1">
            <a:spLocks noChangeArrowheads="1"/>
          </p:cNvSpPr>
          <p:nvPr/>
        </p:nvSpPr>
        <p:spPr bwMode="auto">
          <a:xfrm>
            <a:off x="827088" y="2781300"/>
            <a:ext cx="7207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2000" b="1">
                <a:solidFill>
                  <a:srgbClr val="00FFFF"/>
                </a:solidFill>
                <a:effectLst>
                  <a:outerShdw blurRad="38100" dist="38100" dir="2700000" algn="tl">
                    <a:srgbClr val="C0C0C0"/>
                  </a:outerShdw>
                </a:effectLst>
                <a:latin typeface="Times New Roman" pitchFamily="18" charset="0"/>
              </a:rPr>
              <a:t>99</a:t>
            </a:r>
            <a:endParaRPr lang="ru-RU" sz="2000" b="1">
              <a:solidFill>
                <a:srgbClr val="00FFFF"/>
              </a:solidFill>
              <a:effectLst>
                <a:outerShdw blurRad="38100" dist="38100" dir="2700000" algn="tl">
                  <a:srgbClr val="C0C0C0"/>
                </a:outerShdw>
              </a:effectLst>
              <a:latin typeface="Times New Roman" pitchFamily="18" charset="0"/>
            </a:endParaRPr>
          </a:p>
        </p:txBody>
      </p:sp>
      <p:sp>
        <p:nvSpPr>
          <p:cNvPr id="408615" name="Text Box 39"/>
          <p:cNvSpPr txBox="1">
            <a:spLocks noChangeArrowheads="1"/>
          </p:cNvSpPr>
          <p:nvPr/>
        </p:nvSpPr>
        <p:spPr bwMode="auto">
          <a:xfrm>
            <a:off x="1331913" y="2636838"/>
            <a:ext cx="792162"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600" b="1">
                <a:solidFill>
                  <a:srgbClr val="FF3300"/>
                </a:solidFill>
                <a:effectLst>
                  <a:outerShdw blurRad="38100" dist="38100" dir="2700000" algn="tl">
                    <a:srgbClr val="C0C0C0"/>
                  </a:outerShdw>
                </a:effectLst>
                <a:latin typeface="Times New Roman" pitchFamily="18" charset="0"/>
              </a:rPr>
              <a:t>101</a:t>
            </a:r>
            <a:endParaRPr lang="ru-RU" sz="1600" b="1">
              <a:solidFill>
                <a:srgbClr val="FF3300"/>
              </a:solidFill>
              <a:effectLst>
                <a:outerShdw blurRad="38100" dist="38100" dir="2700000" algn="tl">
                  <a:srgbClr val="C0C0C0"/>
                </a:outerShdw>
              </a:effectLst>
              <a:latin typeface="Times New Roman" pitchFamily="18" charset="0"/>
            </a:endParaRPr>
          </a:p>
        </p:txBody>
      </p:sp>
      <p:sp>
        <p:nvSpPr>
          <p:cNvPr id="408616" name="Text Box 40"/>
          <p:cNvSpPr txBox="1">
            <a:spLocks noChangeArrowheads="1"/>
          </p:cNvSpPr>
          <p:nvPr/>
        </p:nvSpPr>
        <p:spPr bwMode="auto">
          <a:xfrm>
            <a:off x="1979613" y="2133600"/>
            <a:ext cx="576262"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600" b="1">
                <a:solidFill>
                  <a:srgbClr val="FF3300"/>
                </a:solidFill>
                <a:effectLst>
                  <a:outerShdw blurRad="38100" dist="38100" dir="2700000" algn="tl">
                    <a:srgbClr val="C0C0C0"/>
                  </a:outerShdw>
                </a:effectLst>
                <a:latin typeface="Times New Roman" pitchFamily="18" charset="0"/>
              </a:rPr>
              <a:t> 116</a:t>
            </a:r>
            <a:endParaRPr lang="ru-RU" sz="1600" b="1">
              <a:solidFill>
                <a:srgbClr val="FF3300"/>
              </a:solidFill>
              <a:effectLst>
                <a:outerShdw blurRad="38100" dist="38100" dir="2700000" algn="tl">
                  <a:srgbClr val="C0C0C0"/>
                </a:outerShdw>
              </a:effectLst>
              <a:latin typeface="Times New Roman" pitchFamily="18" charset="0"/>
            </a:endParaRPr>
          </a:p>
        </p:txBody>
      </p:sp>
      <p:sp>
        <p:nvSpPr>
          <p:cNvPr id="408617" name="Text Box 41"/>
          <p:cNvSpPr txBox="1">
            <a:spLocks noChangeArrowheads="1"/>
          </p:cNvSpPr>
          <p:nvPr/>
        </p:nvSpPr>
        <p:spPr bwMode="auto">
          <a:xfrm>
            <a:off x="2555875" y="2420938"/>
            <a:ext cx="6477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600" b="1">
                <a:solidFill>
                  <a:srgbClr val="FF3300"/>
                </a:solidFill>
                <a:effectLst>
                  <a:outerShdw blurRad="38100" dist="38100" dir="2700000" algn="tl">
                    <a:srgbClr val="C0C0C0"/>
                  </a:outerShdw>
                </a:effectLst>
                <a:latin typeface="Times New Roman" pitchFamily="18" charset="0"/>
              </a:rPr>
              <a:t>110</a:t>
            </a:r>
            <a:endParaRPr lang="ru-RU" sz="1600" b="1">
              <a:solidFill>
                <a:srgbClr val="FF3300"/>
              </a:solidFill>
              <a:effectLst>
                <a:outerShdw blurRad="38100" dist="38100" dir="2700000" algn="tl">
                  <a:srgbClr val="C0C0C0"/>
                </a:outerShdw>
              </a:effectLst>
              <a:latin typeface="Times New Roman" pitchFamily="18" charset="0"/>
            </a:endParaRPr>
          </a:p>
        </p:txBody>
      </p:sp>
      <p:sp>
        <p:nvSpPr>
          <p:cNvPr id="408618" name="Text Box 42"/>
          <p:cNvSpPr txBox="1">
            <a:spLocks noChangeArrowheads="1"/>
          </p:cNvSpPr>
          <p:nvPr/>
        </p:nvSpPr>
        <p:spPr bwMode="auto">
          <a:xfrm>
            <a:off x="3132138" y="2852738"/>
            <a:ext cx="5762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2000" b="1">
                <a:solidFill>
                  <a:srgbClr val="00FFFF"/>
                </a:solidFill>
                <a:effectLst>
                  <a:outerShdw blurRad="38100" dist="38100" dir="2700000" algn="tl">
                    <a:srgbClr val="C0C0C0"/>
                  </a:outerShdw>
                </a:effectLst>
                <a:latin typeface="Times New Roman" pitchFamily="18" charset="0"/>
              </a:rPr>
              <a:t>96</a:t>
            </a:r>
            <a:endParaRPr lang="ru-RU" sz="2000" b="1">
              <a:solidFill>
                <a:srgbClr val="00FFFF"/>
              </a:solidFill>
              <a:effectLst>
                <a:outerShdw blurRad="38100" dist="38100" dir="2700000" algn="tl">
                  <a:srgbClr val="C0C0C0"/>
                </a:outerShdw>
              </a:effectLst>
              <a:latin typeface="Times New Roman" pitchFamily="18" charset="0"/>
            </a:endParaRPr>
          </a:p>
        </p:txBody>
      </p:sp>
      <p:sp>
        <p:nvSpPr>
          <p:cNvPr id="408619" name="Text Box 43"/>
          <p:cNvSpPr txBox="1">
            <a:spLocks noChangeArrowheads="1"/>
          </p:cNvSpPr>
          <p:nvPr/>
        </p:nvSpPr>
        <p:spPr bwMode="auto">
          <a:xfrm>
            <a:off x="3708400" y="2420938"/>
            <a:ext cx="6477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600" b="1">
                <a:solidFill>
                  <a:srgbClr val="FF3300"/>
                </a:solidFill>
                <a:effectLst>
                  <a:outerShdw blurRad="38100" dist="38100" dir="2700000" algn="tl">
                    <a:srgbClr val="C0C0C0"/>
                  </a:outerShdw>
                </a:effectLst>
                <a:latin typeface="Times New Roman" pitchFamily="18" charset="0"/>
              </a:rPr>
              <a:t>106</a:t>
            </a:r>
            <a:endParaRPr lang="ru-RU" sz="1600" b="1">
              <a:solidFill>
                <a:srgbClr val="FF3300"/>
              </a:solidFill>
              <a:effectLst>
                <a:outerShdw blurRad="38100" dist="38100" dir="2700000" algn="tl">
                  <a:srgbClr val="C0C0C0"/>
                </a:outerShdw>
              </a:effectLst>
              <a:latin typeface="Times New Roman" pitchFamily="18" charset="0"/>
            </a:endParaRPr>
          </a:p>
        </p:txBody>
      </p:sp>
      <p:sp>
        <p:nvSpPr>
          <p:cNvPr id="408620" name="Text Box 44"/>
          <p:cNvSpPr txBox="1">
            <a:spLocks noChangeArrowheads="1"/>
          </p:cNvSpPr>
          <p:nvPr/>
        </p:nvSpPr>
        <p:spPr bwMode="auto">
          <a:xfrm>
            <a:off x="4284663" y="1916113"/>
            <a:ext cx="576262"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600" b="1">
                <a:solidFill>
                  <a:srgbClr val="FF3300"/>
                </a:solidFill>
                <a:effectLst>
                  <a:outerShdw blurRad="38100" dist="38100" dir="2700000" algn="tl">
                    <a:srgbClr val="C0C0C0"/>
                  </a:outerShdw>
                </a:effectLst>
                <a:latin typeface="Times New Roman" pitchFamily="18" charset="0"/>
              </a:rPr>
              <a:t>119</a:t>
            </a:r>
            <a:endParaRPr lang="ru-RU" sz="1600" b="1">
              <a:solidFill>
                <a:srgbClr val="FF3300"/>
              </a:solidFill>
              <a:effectLst>
                <a:outerShdw blurRad="38100" dist="38100" dir="2700000" algn="tl">
                  <a:srgbClr val="C0C0C0"/>
                </a:outerShdw>
              </a:effectLst>
              <a:latin typeface="Times New Roman" pitchFamily="18" charset="0"/>
            </a:endParaRPr>
          </a:p>
        </p:txBody>
      </p:sp>
      <p:sp>
        <p:nvSpPr>
          <p:cNvPr id="408621" name="Text Box 45"/>
          <p:cNvSpPr txBox="1">
            <a:spLocks noChangeArrowheads="1"/>
          </p:cNvSpPr>
          <p:nvPr/>
        </p:nvSpPr>
        <p:spPr bwMode="auto">
          <a:xfrm>
            <a:off x="4859338" y="2636838"/>
            <a:ext cx="649287"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600" b="1">
                <a:solidFill>
                  <a:srgbClr val="FF3300"/>
                </a:solidFill>
                <a:effectLst>
                  <a:outerShdw blurRad="38100" dist="38100" dir="2700000" algn="tl">
                    <a:srgbClr val="C0C0C0"/>
                  </a:outerShdw>
                </a:effectLst>
                <a:latin typeface="Times New Roman" pitchFamily="18" charset="0"/>
              </a:rPr>
              <a:t>103</a:t>
            </a:r>
            <a:endParaRPr lang="ru-RU" sz="1600" b="1">
              <a:solidFill>
                <a:srgbClr val="FF3300"/>
              </a:solidFill>
              <a:effectLst>
                <a:outerShdw blurRad="38100" dist="38100" dir="2700000" algn="tl">
                  <a:srgbClr val="C0C0C0"/>
                </a:outerShdw>
              </a:effectLst>
              <a:latin typeface="Times New Roman" pitchFamily="18" charset="0"/>
            </a:endParaRPr>
          </a:p>
        </p:txBody>
      </p:sp>
      <p:sp>
        <p:nvSpPr>
          <p:cNvPr id="408622" name="Text Box 46"/>
          <p:cNvSpPr txBox="1">
            <a:spLocks noChangeArrowheads="1"/>
          </p:cNvSpPr>
          <p:nvPr/>
        </p:nvSpPr>
        <p:spPr bwMode="auto">
          <a:xfrm>
            <a:off x="5435600" y="1412875"/>
            <a:ext cx="57626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800" b="1">
                <a:solidFill>
                  <a:srgbClr val="FF3300"/>
                </a:solidFill>
                <a:effectLst>
                  <a:outerShdw blurRad="38100" dist="38100" dir="2700000" algn="tl">
                    <a:srgbClr val="C0C0C0"/>
                  </a:outerShdw>
                </a:effectLst>
                <a:latin typeface="Times New Roman" pitchFamily="18" charset="0"/>
              </a:rPr>
              <a:t>139</a:t>
            </a:r>
            <a:endParaRPr lang="ru-RU" sz="1800" b="1">
              <a:solidFill>
                <a:srgbClr val="FF3300"/>
              </a:solidFill>
              <a:effectLst>
                <a:outerShdw blurRad="38100" dist="38100" dir="2700000" algn="tl">
                  <a:srgbClr val="C0C0C0"/>
                </a:outerShdw>
              </a:effectLst>
              <a:latin typeface="Times New Roman" pitchFamily="18" charset="0"/>
            </a:endParaRPr>
          </a:p>
        </p:txBody>
      </p:sp>
      <p:sp>
        <p:nvSpPr>
          <p:cNvPr id="408623" name="Text Box 47"/>
          <p:cNvSpPr txBox="1">
            <a:spLocks noChangeArrowheads="1"/>
          </p:cNvSpPr>
          <p:nvPr/>
        </p:nvSpPr>
        <p:spPr bwMode="auto">
          <a:xfrm>
            <a:off x="5940425" y="2781300"/>
            <a:ext cx="7921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2000" b="1">
                <a:solidFill>
                  <a:srgbClr val="00FFFF"/>
                </a:solidFill>
                <a:effectLst>
                  <a:outerShdw blurRad="38100" dist="38100" dir="2700000" algn="tl">
                    <a:srgbClr val="C0C0C0"/>
                  </a:outerShdw>
                </a:effectLst>
                <a:latin typeface="Times New Roman" pitchFamily="18" charset="0"/>
              </a:rPr>
              <a:t>99</a:t>
            </a:r>
            <a:endParaRPr lang="ru-RU" sz="2000" b="1">
              <a:solidFill>
                <a:srgbClr val="00FFFF"/>
              </a:solidFill>
              <a:effectLst>
                <a:outerShdw blurRad="38100" dist="38100" dir="2700000" algn="tl">
                  <a:srgbClr val="C0C0C0"/>
                </a:outerShdw>
              </a:effectLst>
              <a:latin typeface="Times New Roman" pitchFamily="18" charset="0"/>
            </a:endParaRPr>
          </a:p>
        </p:txBody>
      </p:sp>
      <p:sp>
        <p:nvSpPr>
          <p:cNvPr id="408624" name="Text Box 48"/>
          <p:cNvSpPr txBox="1">
            <a:spLocks noChangeArrowheads="1"/>
          </p:cNvSpPr>
          <p:nvPr/>
        </p:nvSpPr>
        <p:spPr bwMode="auto">
          <a:xfrm>
            <a:off x="6300788" y="2420938"/>
            <a:ext cx="1150937"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600" b="1">
                <a:solidFill>
                  <a:srgbClr val="FF3300"/>
                </a:solidFill>
                <a:effectLst>
                  <a:outerShdw blurRad="38100" dist="38100" dir="2700000" algn="tl">
                    <a:srgbClr val="C0C0C0"/>
                  </a:outerShdw>
                </a:effectLst>
                <a:latin typeface="Times New Roman" pitchFamily="18" charset="0"/>
              </a:rPr>
              <a:t>111</a:t>
            </a:r>
            <a:endParaRPr lang="ru-RU" sz="1600" b="1">
              <a:solidFill>
                <a:srgbClr val="FF3300"/>
              </a:solidFill>
              <a:effectLst>
                <a:outerShdw blurRad="38100" dist="38100" dir="2700000" algn="tl">
                  <a:srgbClr val="C0C0C0"/>
                </a:outerShdw>
              </a:effectLst>
              <a:latin typeface="Times New Roman" pitchFamily="18" charset="0"/>
            </a:endParaRPr>
          </a:p>
        </p:txBody>
      </p:sp>
      <p:sp>
        <p:nvSpPr>
          <p:cNvPr id="408625" name="Text Box 49"/>
          <p:cNvSpPr txBox="1">
            <a:spLocks noChangeArrowheads="1"/>
          </p:cNvSpPr>
          <p:nvPr/>
        </p:nvSpPr>
        <p:spPr bwMode="auto">
          <a:xfrm>
            <a:off x="7164388" y="3068638"/>
            <a:ext cx="5762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2000" b="1">
                <a:solidFill>
                  <a:srgbClr val="00FFFF"/>
                </a:solidFill>
                <a:effectLst>
                  <a:outerShdw blurRad="38100" dist="38100" dir="2700000" algn="tl">
                    <a:srgbClr val="C0C0C0"/>
                  </a:outerShdw>
                </a:effectLst>
                <a:latin typeface="Times New Roman" pitchFamily="18" charset="0"/>
              </a:rPr>
              <a:t>88</a:t>
            </a:r>
            <a:endParaRPr lang="ru-RU" sz="2000" b="1">
              <a:solidFill>
                <a:srgbClr val="00FFFF"/>
              </a:solidFill>
              <a:effectLst>
                <a:outerShdw blurRad="38100" dist="38100" dir="2700000" algn="tl">
                  <a:srgbClr val="C0C0C0"/>
                </a:outerShdw>
              </a:effectLst>
              <a:latin typeface="Times New Roman" pitchFamily="18" charset="0"/>
            </a:endParaRPr>
          </a:p>
        </p:txBody>
      </p:sp>
      <p:sp>
        <p:nvSpPr>
          <p:cNvPr id="408626" name="Text Box 50"/>
          <p:cNvSpPr txBox="1">
            <a:spLocks noChangeArrowheads="1"/>
          </p:cNvSpPr>
          <p:nvPr/>
        </p:nvSpPr>
        <p:spPr bwMode="auto">
          <a:xfrm>
            <a:off x="7667625" y="2276475"/>
            <a:ext cx="7207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1600" b="1">
                <a:solidFill>
                  <a:srgbClr val="FF3300"/>
                </a:solidFill>
                <a:effectLst>
                  <a:outerShdw blurRad="38100" dist="38100" dir="2700000" algn="tl">
                    <a:srgbClr val="C0C0C0"/>
                  </a:outerShdw>
                </a:effectLst>
                <a:latin typeface="Times New Roman" pitchFamily="18" charset="0"/>
              </a:rPr>
              <a:t>112</a:t>
            </a:r>
            <a:endParaRPr lang="ru-RU" sz="1600" b="1">
              <a:solidFill>
                <a:srgbClr val="FF3300"/>
              </a:solidFill>
              <a:effectLst>
                <a:outerShdw blurRad="38100" dist="38100" dir="2700000" algn="tl">
                  <a:srgbClr val="C0C0C0"/>
                </a:outerShdw>
              </a:effectLst>
              <a:latin typeface="Times New Roman" pitchFamily="18" charset="0"/>
            </a:endParaRPr>
          </a:p>
        </p:txBody>
      </p:sp>
      <p:sp>
        <p:nvSpPr>
          <p:cNvPr id="13363" name="Rectangle 51"/>
          <p:cNvSpPr>
            <a:spLocks noChangeArrowheads="1"/>
          </p:cNvSpPr>
          <p:nvPr/>
        </p:nvSpPr>
        <p:spPr bwMode="auto">
          <a:xfrm>
            <a:off x="8459788" y="2852738"/>
            <a:ext cx="611187" cy="2587625"/>
          </a:xfrm>
          <a:prstGeom prst="rect">
            <a:avLst/>
          </a:prstGeom>
          <a:solidFill>
            <a:srgbClr val="FF33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uz-Latn-UZ" sz="1400" b="1">
                <a:solidFill>
                  <a:schemeClr val="accent1"/>
                </a:solidFill>
                <a:latin typeface="Tahoma" pitchFamily="34" charset="0"/>
              </a:rPr>
              <a:t> </a:t>
            </a:r>
            <a:endParaRPr lang="ru-RU" sz="1400" b="1">
              <a:solidFill>
                <a:schemeClr val="accent1"/>
              </a:solidFill>
              <a:latin typeface="Tahoma" pitchFamily="34" charset="0"/>
            </a:endParaRPr>
          </a:p>
        </p:txBody>
      </p:sp>
      <p:sp>
        <p:nvSpPr>
          <p:cNvPr id="408628" name="Text Box 52"/>
          <p:cNvSpPr txBox="1">
            <a:spLocks noChangeArrowheads="1"/>
          </p:cNvSpPr>
          <p:nvPr/>
        </p:nvSpPr>
        <p:spPr bwMode="auto">
          <a:xfrm>
            <a:off x="8388350" y="2492375"/>
            <a:ext cx="7556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2000" b="1">
                <a:solidFill>
                  <a:srgbClr val="FF3300"/>
                </a:solidFill>
                <a:effectLst>
                  <a:outerShdw blurRad="38100" dist="38100" dir="2700000" algn="tl">
                    <a:srgbClr val="C0C0C0"/>
                  </a:outerShdw>
                </a:effectLst>
                <a:latin typeface="Times New Roman" pitchFamily="18" charset="0"/>
              </a:rPr>
              <a:t>106</a:t>
            </a:r>
            <a:endParaRPr lang="ru-RU" sz="2000" b="1">
              <a:solidFill>
                <a:srgbClr val="FF3300"/>
              </a:solidFill>
              <a:effectLst>
                <a:outerShdw blurRad="38100" dist="38100" dir="2700000" algn="tl">
                  <a:srgbClr val="C0C0C0"/>
                </a:outerShdw>
              </a:effectLst>
              <a:latin typeface="Times New Roman" pitchFamily="18" charset="0"/>
            </a:endParaRPr>
          </a:p>
        </p:txBody>
      </p:sp>
      <p:sp>
        <p:nvSpPr>
          <p:cNvPr id="408629" name="Text Box 53"/>
          <p:cNvSpPr txBox="1">
            <a:spLocks noChangeArrowheads="1"/>
          </p:cNvSpPr>
          <p:nvPr/>
        </p:nvSpPr>
        <p:spPr bwMode="auto">
          <a:xfrm rot="16200000">
            <a:off x="8120063" y="5973763"/>
            <a:ext cx="13684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spAutoFit/>
          </a:bodyPr>
          <a:lstStyle/>
          <a:p>
            <a:pPr>
              <a:spcBef>
                <a:spcPct val="50000"/>
              </a:spcBef>
              <a:defRPr/>
            </a:pPr>
            <a:r>
              <a:rPr lang="uz-Cyrl-UZ" sz="2000" b="1">
                <a:effectLst>
                  <a:outerShdw blurRad="38100" dist="38100" dir="2700000" algn="tl">
                    <a:srgbClr val="C0C0C0"/>
                  </a:outerShdw>
                </a:effectLst>
                <a:latin typeface="Times New Roman" pitchFamily="18" charset="0"/>
              </a:rPr>
              <a:t>Вилоят</a:t>
            </a:r>
            <a:endParaRPr lang="uz-Latn-UZ" sz="2000" b="1">
              <a:effectLst>
                <a:outerShdw blurRad="38100" dist="38100" dir="2700000" algn="tl">
                  <a:srgbClr val="C0C0C0"/>
                </a:outerShdw>
              </a:effectLst>
              <a:latin typeface="Times New Roman" pitchFamily="18" charset="0"/>
            </a:endParaRPr>
          </a:p>
        </p:txBody>
      </p:sp>
    </p:spTree>
    <p:extLst>
      <p:ext uri="{BB962C8B-B14F-4D97-AF65-F5344CB8AC3E}">
        <p14:creationId xmlns:p14="http://schemas.microsoft.com/office/powerpoint/2010/main" val="17391304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5" name="Rectangle 2"/>
          <p:cNvSpPr>
            <a:spLocks noGrp="1" noChangeArrowheads="1"/>
          </p:cNvSpPr>
          <p:nvPr>
            <p:ph type="title"/>
          </p:nvPr>
        </p:nvSpPr>
        <p:spPr>
          <a:xfrm>
            <a:off x="457200" y="0"/>
            <a:ext cx="8228013" cy="922338"/>
          </a:xfrm>
          <a:solidFill>
            <a:schemeClr val="accent1"/>
          </a:solidFill>
        </p:spPr>
        <p:txBody>
          <a:bodyPr/>
          <a:lstStyle/>
          <a:p>
            <a:r>
              <a:rPr lang="uz-Cyrl-UZ" sz="3200" b="1" dirty="0">
                <a:solidFill>
                  <a:schemeClr val="tx1"/>
                </a:solidFill>
                <a:latin typeface="Times New Roman" pitchFamily="18" charset="0"/>
                <a:cs typeface="Times New Roman" pitchFamily="18" charset="0"/>
              </a:rPr>
              <a:t>Suvdan foydalanish islohoti</a:t>
            </a:r>
            <a:endParaRPr lang="ru-RU" sz="3200" b="1" dirty="0">
              <a:solidFill>
                <a:schemeClr val="tx1"/>
              </a:solidFill>
              <a:latin typeface="Times New Roman" pitchFamily="18" charset="0"/>
              <a:cs typeface="Times New Roman" pitchFamily="18" charset="0"/>
            </a:endParaRPr>
          </a:p>
        </p:txBody>
      </p:sp>
      <p:sp>
        <p:nvSpPr>
          <p:cNvPr id="61446" name="Rectangle 3"/>
          <p:cNvSpPr>
            <a:spLocks noGrp="1" noChangeArrowheads="1"/>
          </p:cNvSpPr>
          <p:nvPr>
            <p:ph type="body" idx="1"/>
          </p:nvPr>
        </p:nvSpPr>
        <p:spPr>
          <a:xfrm>
            <a:off x="179512" y="908720"/>
            <a:ext cx="8496944" cy="5949280"/>
          </a:xfrm>
          <a:solidFill>
            <a:srgbClr val="92D050"/>
          </a:solidFill>
        </p:spPr>
        <p:txBody>
          <a:bodyPr>
            <a:noAutofit/>
          </a:bodyPr>
          <a:lstStyle/>
          <a:p>
            <a:pPr lvl="0" algn="just"/>
            <a:r>
              <a:rPr lang="uz-Cyrl-UZ" dirty="0">
                <a:latin typeface="Times New Roman" pitchFamily="18" charset="0"/>
                <a:cs typeface="Times New Roman" pitchFamily="18" charset="0"/>
              </a:rPr>
              <a:t>Irrigasiya tizimlarini boshqarishning ma’muriy hududiy prinsipidan havza prinsipiga o’tkazildi</a:t>
            </a:r>
            <a:endParaRPr lang="ru-RU" dirty="0">
              <a:latin typeface="Times New Roman" pitchFamily="18" charset="0"/>
              <a:cs typeface="Times New Roman" pitchFamily="18" charset="0"/>
            </a:endParaRPr>
          </a:p>
          <a:p>
            <a:pPr lvl="0" algn="just"/>
            <a:r>
              <a:rPr lang="uz-Cyrl-UZ" dirty="0">
                <a:latin typeface="Times New Roman" pitchFamily="18" charset="0"/>
                <a:cs typeface="Times New Roman" pitchFamily="18" charset="0"/>
              </a:rPr>
              <a:t>Respublika bo’yicha 10 ta irrigasiya tizimlari havza boshqarmalari va 1 ta Farg’ona vodiysi bo’yicha birlashtirilgan dispetcherlik Markaziga ega bo’lgan magistral kanallari tizimi boshqarmasi tashkil etildi</a:t>
            </a:r>
            <a:endParaRPr lang="ru-RU" dirty="0">
              <a:latin typeface="Times New Roman" pitchFamily="18" charset="0"/>
              <a:cs typeface="Times New Roman" pitchFamily="18" charset="0"/>
            </a:endParaRPr>
          </a:p>
          <a:p>
            <a:pPr lvl="0" algn="just"/>
            <a:r>
              <a:rPr lang="uz-Cyrl-UZ" dirty="0">
                <a:latin typeface="Times New Roman" pitchFamily="18" charset="0"/>
                <a:cs typeface="Times New Roman" pitchFamily="18" charset="0"/>
              </a:rPr>
              <a:t>Fermer xo’jaliklariga xizmat ko’rsatish sifatini yaxshilash uchun Suvdan foydalanuvchilar uyushmalari tashkil etish yo’lga qo’yildi. </a:t>
            </a:r>
            <a:r>
              <a:rPr lang="uz-Cyrl-UZ" i="1" dirty="0">
                <a:latin typeface="Times New Roman" pitchFamily="18" charset="0"/>
                <a:cs typeface="Times New Roman" pitchFamily="18" charset="0"/>
              </a:rPr>
              <a:t>(SFUlar 2010 yilda Suv iste’molchilari uyushmalaria aylantirildi)</a:t>
            </a:r>
            <a:r>
              <a:rPr lang="uz-Cyrl-UZ" dirty="0">
                <a:latin typeface="Times New Roman" pitchFamily="18" charset="0"/>
                <a:cs typeface="Times New Roman" pitchFamily="18" charset="0"/>
              </a:rPr>
              <a:t> </a:t>
            </a:r>
            <a:endParaRPr lang="ru-RU" dirty="0">
              <a:latin typeface="Times New Roman" pitchFamily="18" charset="0"/>
              <a:cs typeface="Times New Roman" pitchFamily="18" charset="0"/>
            </a:endParaRPr>
          </a:p>
          <a:p>
            <a:pPr lvl="0" algn="just"/>
            <a:r>
              <a:rPr lang="uz-Cyrl-UZ" dirty="0">
                <a:latin typeface="Times New Roman" pitchFamily="18" charset="0"/>
                <a:cs typeface="Times New Roman" pitchFamily="18" charset="0"/>
              </a:rPr>
              <a:t>Suv resurslaridan mukammal foydalanishni ta’minlash uchun sohada bozor prinsiplariga o’tish belgilandi </a:t>
            </a:r>
            <a:endParaRPr lang="ru-RU" dirty="0">
              <a:latin typeface="Times New Roman" pitchFamily="18" charset="0"/>
              <a:cs typeface="Times New Roman" pitchFamily="18" charset="0"/>
            </a:endParaRPr>
          </a:p>
          <a:p>
            <a:pPr algn="just"/>
            <a:r>
              <a:rPr lang="uz-Cyrl-UZ" i="1" dirty="0">
                <a:latin typeface="Times New Roman" pitchFamily="18" charset="0"/>
                <a:cs typeface="Times New Roman" pitchFamily="18" charset="0"/>
              </a:rPr>
              <a:t>     (Respublikaning barcha xududlarida tanlab olingan ikkitadan SIUlarda bozor prinsiplarini joriy etish bo’yicha eksperiment o’tazilmoqda) </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083344831"/>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p:cNvSpPr>
          <p:nvPr>
            <p:ph type="title"/>
          </p:nvPr>
        </p:nvSpPr>
        <p:spPr>
          <a:solidFill>
            <a:srgbClr val="FF0000"/>
          </a:solidFill>
        </p:spPr>
        <p:txBody>
          <a:bodyPr/>
          <a:lstStyle/>
          <a:p>
            <a:pPr algn="ctr"/>
            <a:r>
              <a:rPr lang="ru-RU" sz="2800" b="1" u="sng" dirty="0" err="1" smtClean="0">
                <a:solidFill>
                  <a:schemeClr val="tx1"/>
                </a:solidFill>
                <a:latin typeface="Arial" pitchFamily="34" charset="0"/>
              </a:rPr>
              <a:t>Markaziy</a:t>
            </a:r>
            <a:r>
              <a:rPr lang="ru-RU" sz="2800" b="1" u="sng" dirty="0" smtClean="0">
                <a:solidFill>
                  <a:schemeClr val="tx1"/>
                </a:solidFill>
                <a:latin typeface="Arial" pitchFamily="34" charset="0"/>
              </a:rPr>
              <a:t> </a:t>
            </a:r>
            <a:r>
              <a:rPr lang="ru-RU" sz="2800" b="1" u="sng" dirty="0" err="1" smtClean="0">
                <a:solidFill>
                  <a:schemeClr val="tx1"/>
                </a:solidFill>
                <a:latin typeface="Arial" pitchFamily="34" charset="0"/>
              </a:rPr>
              <a:t>Osiyo</a:t>
            </a:r>
            <a:r>
              <a:rPr lang="ru-RU" sz="2800" b="1" u="sng" dirty="0" smtClean="0">
                <a:solidFill>
                  <a:schemeClr val="tx1"/>
                </a:solidFill>
                <a:latin typeface="Arial" pitchFamily="34" charset="0"/>
              </a:rPr>
              <a:t> </a:t>
            </a:r>
            <a:r>
              <a:rPr lang="ru-RU" sz="2800" b="1" u="sng" dirty="0" err="1" smtClean="0">
                <a:solidFill>
                  <a:schemeClr val="tx1"/>
                </a:solidFill>
                <a:latin typeface="Arial" pitchFamily="34" charset="0"/>
              </a:rPr>
              <a:t>davlatlarida</a:t>
            </a:r>
            <a:r>
              <a:rPr lang="ru-RU" sz="2800" b="1" u="sng" dirty="0" smtClean="0">
                <a:solidFill>
                  <a:schemeClr val="tx1"/>
                </a:solidFill>
                <a:latin typeface="Arial" pitchFamily="34" charset="0"/>
              </a:rPr>
              <a:t> </a:t>
            </a:r>
            <a:r>
              <a:rPr lang="ru-RU" sz="2800" b="1" u="sng" dirty="0" err="1" smtClean="0">
                <a:solidFill>
                  <a:schemeClr val="tx1"/>
                </a:solidFill>
                <a:latin typeface="Arial" pitchFamily="34" charset="0"/>
              </a:rPr>
              <a:t>suv</a:t>
            </a:r>
            <a:r>
              <a:rPr lang="ru-RU" sz="2800" b="1" u="sng" dirty="0" smtClean="0">
                <a:solidFill>
                  <a:schemeClr val="tx1"/>
                </a:solidFill>
                <a:latin typeface="Arial" pitchFamily="34" charset="0"/>
              </a:rPr>
              <a:t> </a:t>
            </a:r>
            <a:r>
              <a:rPr lang="en-US" sz="2800" b="1" u="sng" dirty="0" err="1" smtClean="0">
                <a:solidFill>
                  <a:schemeClr val="tx1"/>
                </a:solidFill>
                <a:latin typeface="Arial" pitchFamily="34" charset="0"/>
              </a:rPr>
              <a:t>resurslari</a:t>
            </a:r>
            <a:r>
              <a:rPr lang="en-US" sz="2800" b="1" u="sng" dirty="0" smtClean="0">
                <a:solidFill>
                  <a:schemeClr val="tx1"/>
                </a:solidFill>
                <a:latin typeface="Arial" pitchFamily="34" charset="0"/>
              </a:rPr>
              <a:t> </a:t>
            </a:r>
            <a:r>
              <a:rPr lang="en-US" sz="2800" b="1" u="sng" dirty="0" err="1" smtClean="0">
                <a:solidFill>
                  <a:schemeClr val="tx1"/>
                </a:solidFill>
                <a:latin typeface="Arial" pitchFamily="34" charset="0"/>
              </a:rPr>
              <a:t>taqsimoti</a:t>
            </a:r>
            <a:endParaRPr lang="ru-RU" sz="2800" b="1" u="sng" dirty="0" smtClean="0">
              <a:solidFill>
                <a:schemeClr val="tx1"/>
              </a:solidFill>
              <a:latin typeface="Arial" pitchFamily="34" charset="0"/>
            </a:endParaRPr>
          </a:p>
        </p:txBody>
      </p:sp>
      <p:sp>
        <p:nvSpPr>
          <p:cNvPr id="37891" name="Rectangle 3"/>
          <p:cNvSpPr>
            <a:spLocks noGrp="1"/>
          </p:cNvSpPr>
          <p:nvPr>
            <p:ph type="body" idx="1"/>
          </p:nvPr>
        </p:nvSpPr>
        <p:spPr>
          <a:solidFill>
            <a:srgbClr val="00B0F0"/>
          </a:solidFill>
        </p:spPr>
        <p:txBody>
          <a:bodyPr/>
          <a:lstStyle/>
          <a:p>
            <a:pPr>
              <a:buFont typeface="Wingdings 2" pitchFamily="18" charset="2"/>
              <a:buNone/>
            </a:pPr>
            <a:r>
              <a:rPr lang="ru-RU" sz="2200" dirty="0" smtClean="0">
                <a:latin typeface="Arial" pitchFamily="34" charset="0"/>
              </a:rPr>
              <a:t>1. </a:t>
            </a:r>
            <a:r>
              <a:rPr lang="ru-RU" sz="2200" dirty="0" err="1" smtClean="0">
                <a:latin typeface="Arial" pitchFamily="34" charset="0"/>
              </a:rPr>
              <a:t>Umumiy</a:t>
            </a:r>
            <a:r>
              <a:rPr lang="ru-RU" sz="2200" dirty="0" smtClean="0">
                <a:latin typeface="Arial" pitchFamily="34" charset="0"/>
              </a:rPr>
              <a:t> </a:t>
            </a:r>
            <a:r>
              <a:rPr lang="ru-RU" sz="2200" dirty="0" err="1" smtClean="0">
                <a:latin typeface="Arial" pitchFamily="34" charset="0"/>
              </a:rPr>
              <a:t>taqsimot</a:t>
            </a:r>
            <a:r>
              <a:rPr lang="ru-RU" sz="2200" dirty="0" smtClean="0">
                <a:latin typeface="Arial" pitchFamily="34" charset="0"/>
              </a:rPr>
              <a:t>.</a:t>
            </a:r>
            <a:r>
              <a:rPr lang="ru-RU" sz="2200" i="1" dirty="0" smtClean="0">
                <a:latin typeface="Arial" pitchFamily="34" charset="0"/>
              </a:rPr>
              <a:t> </a:t>
            </a:r>
            <a:r>
              <a:rPr lang="ru-RU" sz="2200" dirty="0" smtClean="0">
                <a:latin typeface="Arial" pitchFamily="34" charset="0"/>
              </a:rPr>
              <a:t> 1983 – 1984 </a:t>
            </a:r>
            <a:r>
              <a:rPr lang="ru-RU" sz="2200" dirty="0" err="1" smtClean="0">
                <a:latin typeface="Arial" pitchFamily="34" charset="0"/>
              </a:rPr>
              <a:t>yillari</a:t>
            </a:r>
            <a:r>
              <a:rPr lang="ru-RU" sz="2200" dirty="0" smtClean="0">
                <a:latin typeface="Arial" pitchFamily="34" charset="0"/>
              </a:rPr>
              <a:t> </a:t>
            </a:r>
            <a:r>
              <a:rPr lang="ru-RU" sz="2200" dirty="0" err="1" smtClean="0">
                <a:latin typeface="Arial" pitchFamily="34" charset="0"/>
              </a:rPr>
              <a:t>ishlab</a:t>
            </a:r>
            <a:r>
              <a:rPr lang="ru-RU" sz="2200" dirty="0" smtClean="0">
                <a:latin typeface="Arial" pitchFamily="34" charset="0"/>
              </a:rPr>
              <a:t> </a:t>
            </a:r>
            <a:r>
              <a:rPr lang="ru-RU" sz="2200" dirty="0" err="1" smtClean="0">
                <a:latin typeface="Arial" pitchFamily="34" charset="0"/>
              </a:rPr>
              <a:t>chiqilgan</a:t>
            </a:r>
            <a:r>
              <a:rPr lang="ru-RU" sz="2200" dirty="0" smtClean="0">
                <a:latin typeface="Arial" pitchFamily="34" charset="0"/>
              </a:rPr>
              <a:t> «</a:t>
            </a:r>
            <a:r>
              <a:rPr lang="ru-RU" sz="2200" dirty="0" err="1" smtClean="0">
                <a:latin typeface="Arial" pitchFamily="34" charset="0"/>
              </a:rPr>
              <a:t>Amudaryo</a:t>
            </a:r>
            <a:r>
              <a:rPr lang="ru-RU" sz="2200" dirty="0" smtClean="0">
                <a:latin typeface="Arial" pitchFamily="34" charset="0"/>
              </a:rPr>
              <a:t> </a:t>
            </a:r>
            <a:r>
              <a:rPr lang="ru-RU" sz="2200" dirty="0" err="1" smtClean="0">
                <a:latin typeface="Arial" pitchFamily="34" charset="0"/>
              </a:rPr>
              <a:t>va</a:t>
            </a:r>
            <a:r>
              <a:rPr lang="ru-RU" sz="2200" dirty="0" smtClean="0">
                <a:latin typeface="Arial" pitchFamily="34" charset="0"/>
              </a:rPr>
              <a:t> </a:t>
            </a:r>
            <a:r>
              <a:rPr lang="ru-RU" sz="2200" dirty="0" err="1" smtClean="0">
                <a:latin typeface="Arial" pitchFamily="34" charset="0"/>
              </a:rPr>
              <a:t>Sirdaryo</a:t>
            </a:r>
            <a:r>
              <a:rPr lang="ru-RU" sz="2200" dirty="0" smtClean="0">
                <a:latin typeface="Arial" pitchFamily="34" charset="0"/>
              </a:rPr>
              <a:t> </a:t>
            </a:r>
            <a:r>
              <a:rPr lang="ru-RU" sz="2200" dirty="0" err="1" smtClean="0">
                <a:latin typeface="Arial" pitchFamily="34" charset="0"/>
              </a:rPr>
              <a:t>havza</a:t>
            </a:r>
            <a:r>
              <a:rPr lang="ru-RU" sz="2200" dirty="0" smtClean="0">
                <a:latin typeface="Arial" pitchFamily="34" charset="0"/>
              </a:rPr>
              <a:t> </a:t>
            </a:r>
            <a:r>
              <a:rPr lang="ru-RU" sz="2200" dirty="0" err="1" smtClean="0">
                <a:latin typeface="Arial" pitchFamily="34" charset="0"/>
              </a:rPr>
              <a:t>sxemalariga</a:t>
            </a:r>
            <a:r>
              <a:rPr lang="ru-RU" sz="2200" dirty="0" smtClean="0">
                <a:latin typeface="Arial" pitchFamily="34" charset="0"/>
              </a:rPr>
              <a:t>» </a:t>
            </a:r>
            <a:r>
              <a:rPr lang="ru-RU" sz="2200" dirty="0" err="1" smtClean="0">
                <a:latin typeface="Arial" pitchFamily="34" charset="0"/>
              </a:rPr>
              <a:t>asosan</a:t>
            </a:r>
            <a:r>
              <a:rPr lang="ru-RU" sz="2200" dirty="0" smtClean="0">
                <a:latin typeface="Arial" pitchFamily="34" charset="0"/>
              </a:rPr>
              <a:t> </a:t>
            </a:r>
            <a:r>
              <a:rPr lang="ru-RU" sz="2200" dirty="0" err="1" smtClean="0">
                <a:latin typeface="Arial" pitchFamily="34" charset="0"/>
              </a:rPr>
              <a:t>amalga</a:t>
            </a:r>
            <a:r>
              <a:rPr lang="ru-RU" sz="2200" dirty="0" smtClean="0">
                <a:latin typeface="Arial" pitchFamily="34" charset="0"/>
              </a:rPr>
              <a:t> </a:t>
            </a:r>
            <a:r>
              <a:rPr lang="ru-RU" sz="2200" dirty="0" err="1" smtClean="0">
                <a:latin typeface="Arial" pitchFamily="34" charset="0"/>
              </a:rPr>
              <a:t>oshirilgan</a:t>
            </a:r>
            <a:r>
              <a:rPr lang="ru-RU" sz="2200" dirty="0" smtClean="0">
                <a:latin typeface="Arial" pitchFamily="34" charset="0"/>
              </a:rPr>
              <a:t>. </a:t>
            </a:r>
            <a:r>
              <a:rPr lang="ru-RU" sz="2200" dirty="0" err="1" smtClean="0">
                <a:latin typeface="Arial" pitchFamily="34" charset="0"/>
              </a:rPr>
              <a:t>Shu</a:t>
            </a:r>
            <a:r>
              <a:rPr lang="ru-RU" sz="2200" dirty="0" smtClean="0">
                <a:latin typeface="Arial" pitchFamily="34" charset="0"/>
              </a:rPr>
              <a:t> </a:t>
            </a:r>
            <a:r>
              <a:rPr lang="ru-RU" sz="2200" dirty="0" err="1" smtClean="0">
                <a:latin typeface="Arial" pitchFamily="34" charset="0"/>
              </a:rPr>
              <a:t>hujjatlarga</a:t>
            </a:r>
            <a:r>
              <a:rPr lang="ru-RU" sz="2200" dirty="0" smtClean="0">
                <a:latin typeface="Arial" pitchFamily="34" charset="0"/>
              </a:rPr>
              <a:t> </a:t>
            </a:r>
            <a:r>
              <a:rPr lang="ru-RU" sz="2200" dirty="0" err="1" smtClean="0">
                <a:latin typeface="Arial" pitchFamily="34" charset="0"/>
              </a:rPr>
              <a:t>asosan</a:t>
            </a:r>
            <a:r>
              <a:rPr lang="ru-RU" sz="2200" dirty="0" smtClean="0">
                <a:latin typeface="Arial" pitchFamily="34" charset="0"/>
              </a:rPr>
              <a:t> </a:t>
            </a:r>
            <a:r>
              <a:rPr lang="ru-RU" sz="2200" dirty="0" err="1" smtClean="0">
                <a:latin typeface="Arial" pitchFamily="34" charset="0"/>
              </a:rPr>
              <a:t>O’zbekistonga</a:t>
            </a:r>
            <a:r>
              <a:rPr lang="ru-RU" sz="2200" dirty="0" smtClean="0">
                <a:latin typeface="Arial" pitchFamily="34" charset="0"/>
              </a:rPr>
              <a:t> 71,69 </a:t>
            </a:r>
            <a:r>
              <a:rPr lang="ru-RU" sz="2200" dirty="0" err="1" smtClean="0">
                <a:latin typeface="Arial" pitchFamily="34" charset="0"/>
              </a:rPr>
              <a:t>mlrd</a:t>
            </a:r>
            <a:r>
              <a:rPr lang="ru-RU" sz="2200" dirty="0" smtClean="0">
                <a:latin typeface="Arial" pitchFamily="34" charset="0"/>
              </a:rPr>
              <a:t>. m3 </a:t>
            </a:r>
            <a:r>
              <a:rPr lang="ru-RU" sz="2200" dirty="0" err="1" smtClean="0">
                <a:latin typeface="Arial" pitchFamily="34" charset="0"/>
              </a:rPr>
              <a:t>suv</a:t>
            </a:r>
            <a:r>
              <a:rPr lang="ru-RU" sz="2200" dirty="0" smtClean="0">
                <a:latin typeface="Arial" pitchFamily="34" charset="0"/>
              </a:rPr>
              <a:t>  </a:t>
            </a:r>
            <a:r>
              <a:rPr lang="ru-RU" sz="2200" dirty="0" err="1" smtClean="0">
                <a:latin typeface="Arial" pitchFamily="34" charset="0"/>
              </a:rPr>
              <a:t>belgilangan</a:t>
            </a:r>
            <a:r>
              <a:rPr lang="ru-RU" sz="2200" dirty="0" smtClean="0">
                <a:latin typeface="Arial" pitchFamily="34" charset="0"/>
              </a:rPr>
              <a:t>. </a:t>
            </a:r>
            <a:r>
              <a:rPr lang="ru-RU" sz="2200" dirty="0" err="1" smtClean="0">
                <a:latin typeface="Arial" pitchFamily="34" charset="0"/>
              </a:rPr>
              <a:t>Shu</a:t>
            </a:r>
            <a:r>
              <a:rPr lang="ru-RU" sz="2200" dirty="0" smtClean="0">
                <a:latin typeface="Arial" pitchFamily="34" charset="0"/>
              </a:rPr>
              <a:t> </a:t>
            </a:r>
            <a:r>
              <a:rPr lang="ru-RU" sz="2200" dirty="0" err="1" smtClean="0">
                <a:latin typeface="Arial" pitchFamily="34" charset="0"/>
              </a:rPr>
              <a:t>jumladan</a:t>
            </a:r>
            <a:r>
              <a:rPr lang="ru-RU" sz="2200" dirty="0" smtClean="0">
                <a:latin typeface="Arial" pitchFamily="34" charset="0"/>
              </a:rPr>
              <a:t>:</a:t>
            </a:r>
            <a:endParaRPr lang="ru-RU" sz="2200" dirty="0" smtClean="0">
              <a:latin typeface="Arial" pitchFamily="34" charset="0"/>
              <a:sym typeface="Symbol" pitchFamily="18" charset="2"/>
            </a:endParaRPr>
          </a:p>
          <a:p>
            <a:pPr>
              <a:buFont typeface="Wingdings 2" pitchFamily="18" charset="2"/>
              <a:buNone/>
            </a:pPr>
            <a:r>
              <a:rPr lang="ru-RU" sz="2200" dirty="0" smtClean="0">
                <a:latin typeface="Arial" pitchFamily="34" charset="0"/>
                <a:sym typeface="Symbol" pitchFamily="18" charset="2"/>
              </a:rPr>
              <a:t></a:t>
            </a:r>
            <a:r>
              <a:rPr lang="ru-RU" sz="2200" dirty="0" smtClean="0">
                <a:latin typeface="Arial" pitchFamily="34" charset="0"/>
              </a:rPr>
              <a:t>  </a:t>
            </a:r>
            <a:r>
              <a:rPr lang="ru-RU" sz="2200" dirty="0" err="1" smtClean="0">
                <a:latin typeface="Arial" pitchFamily="34" charset="0"/>
              </a:rPr>
              <a:t>daryolardan</a:t>
            </a:r>
            <a:r>
              <a:rPr lang="ru-RU" sz="2200" dirty="0" smtClean="0">
                <a:latin typeface="Arial" pitchFamily="34" charset="0"/>
              </a:rPr>
              <a:t>        		</a:t>
            </a:r>
            <a:r>
              <a:rPr lang="en-US" sz="2200" dirty="0" smtClean="0">
                <a:latin typeface="Arial" pitchFamily="34" charset="0"/>
              </a:rPr>
              <a:t>       </a:t>
            </a:r>
            <a:r>
              <a:rPr lang="ru-RU" sz="2200" dirty="0" smtClean="0">
                <a:latin typeface="Arial" pitchFamily="34" charset="0"/>
              </a:rPr>
              <a:t>- 58,6 </a:t>
            </a:r>
            <a:r>
              <a:rPr lang="ru-RU" sz="2200" dirty="0" err="1" smtClean="0">
                <a:latin typeface="Arial" pitchFamily="34" charset="0"/>
              </a:rPr>
              <a:t>mlrd</a:t>
            </a:r>
            <a:r>
              <a:rPr lang="ru-RU" sz="2200" dirty="0" smtClean="0">
                <a:latin typeface="Arial" pitchFamily="34" charset="0"/>
              </a:rPr>
              <a:t>. m</a:t>
            </a:r>
            <a:r>
              <a:rPr lang="ru-RU" sz="2200" baseline="30000" dirty="0" smtClean="0">
                <a:latin typeface="Arial" pitchFamily="34" charset="0"/>
              </a:rPr>
              <a:t>3</a:t>
            </a:r>
            <a:r>
              <a:rPr lang="ru-RU" sz="2200" dirty="0" smtClean="0">
                <a:latin typeface="Arial" pitchFamily="34" charset="0"/>
              </a:rPr>
              <a:t> 	81,7 %</a:t>
            </a:r>
            <a:endParaRPr lang="ru-RU" sz="2200" dirty="0" smtClean="0">
              <a:latin typeface="Arial" pitchFamily="34" charset="0"/>
              <a:sym typeface="Symbol" pitchFamily="18" charset="2"/>
            </a:endParaRPr>
          </a:p>
          <a:p>
            <a:pPr>
              <a:buFont typeface="Wingdings 2" pitchFamily="18" charset="2"/>
              <a:buNone/>
            </a:pPr>
            <a:r>
              <a:rPr lang="ru-RU" sz="2200" dirty="0" smtClean="0">
                <a:latin typeface="Arial" pitchFamily="34" charset="0"/>
                <a:sym typeface="Symbol" pitchFamily="18" charset="2"/>
              </a:rPr>
              <a:t></a:t>
            </a:r>
            <a:r>
              <a:rPr lang="ru-RU" sz="2200" dirty="0" smtClean="0">
                <a:latin typeface="Arial" pitchFamily="34" charset="0"/>
              </a:rPr>
              <a:t>  </a:t>
            </a:r>
            <a:r>
              <a:rPr lang="ru-RU" sz="2200" dirty="0" err="1" smtClean="0">
                <a:latin typeface="Arial" pitchFamily="34" charset="0"/>
              </a:rPr>
              <a:t>shundan</a:t>
            </a:r>
            <a:r>
              <a:rPr lang="ru-RU" sz="2200" dirty="0" smtClean="0">
                <a:latin typeface="Arial" pitchFamily="34" charset="0"/>
              </a:rPr>
              <a:t> </a:t>
            </a:r>
            <a:r>
              <a:rPr lang="ru-RU" sz="2200" dirty="0" err="1" smtClean="0">
                <a:latin typeface="Arial" pitchFamily="34" charset="0"/>
              </a:rPr>
              <a:t>ichki</a:t>
            </a:r>
            <a:r>
              <a:rPr lang="ru-RU" sz="2200" dirty="0" smtClean="0">
                <a:latin typeface="Arial" pitchFamily="34" charset="0"/>
              </a:rPr>
              <a:t> </a:t>
            </a:r>
            <a:r>
              <a:rPr lang="ru-RU" sz="2200" dirty="0" err="1" smtClean="0">
                <a:latin typeface="Arial" pitchFamily="34" charset="0"/>
              </a:rPr>
              <a:t>daryolardan</a:t>
            </a:r>
            <a:r>
              <a:rPr lang="ru-RU" sz="2200" dirty="0" smtClean="0">
                <a:latin typeface="Arial" pitchFamily="34" charset="0"/>
              </a:rPr>
              <a:t> </a:t>
            </a:r>
            <a:r>
              <a:rPr lang="en-US" sz="2200" dirty="0" smtClean="0">
                <a:latin typeface="Arial" pitchFamily="34" charset="0"/>
              </a:rPr>
              <a:t>  </a:t>
            </a:r>
            <a:r>
              <a:rPr lang="ru-RU" sz="2200" dirty="0" smtClean="0">
                <a:latin typeface="Arial" pitchFamily="34" charset="0"/>
              </a:rPr>
              <a:t>- 11,47 </a:t>
            </a:r>
            <a:r>
              <a:rPr lang="ru-RU" sz="2200" dirty="0" err="1" smtClean="0">
                <a:latin typeface="Arial" pitchFamily="34" charset="0"/>
              </a:rPr>
              <a:t>mlrd</a:t>
            </a:r>
            <a:r>
              <a:rPr lang="ru-RU" sz="2200" dirty="0" smtClean="0">
                <a:latin typeface="Arial" pitchFamily="34" charset="0"/>
              </a:rPr>
              <a:t>. m</a:t>
            </a:r>
            <a:r>
              <a:rPr lang="ru-RU" sz="2200" baseline="30000" dirty="0" smtClean="0">
                <a:latin typeface="Arial" pitchFamily="34" charset="0"/>
              </a:rPr>
              <a:t>3</a:t>
            </a:r>
            <a:r>
              <a:rPr lang="ru-RU" sz="2200" dirty="0" smtClean="0">
                <a:latin typeface="Arial" pitchFamily="34" charset="0"/>
              </a:rPr>
              <a:t> 	19,6 %</a:t>
            </a:r>
            <a:endParaRPr lang="ru-RU" sz="2200" dirty="0" smtClean="0">
              <a:latin typeface="Arial" pitchFamily="34" charset="0"/>
              <a:sym typeface="Symbol" pitchFamily="18" charset="2"/>
            </a:endParaRPr>
          </a:p>
          <a:p>
            <a:pPr>
              <a:buFont typeface="Wingdings 2" pitchFamily="18" charset="2"/>
              <a:buNone/>
            </a:pPr>
            <a:r>
              <a:rPr lang="ru-RU" sz="2200" dirty="0" smtClean="0">
                <a:latin typeface="Arial" pitchFamily="34" charset="0"/>
                <a:sym typeface="Symbol" pitchFamily="18" charset="2"/>
              </a:rPr>
              <a:t></a:t>
            </a:r>
            <a:r>
              <a:rPr lang="en-US" sz="2200" dirty="0" smtClean="0">
                <a:latin typeface="Arial" pitchFamily="34" charset="0"/>
              </a:rPr>
              <a:t>  </a:t>
            </a:r>
            <a:r>
              <a:rPr lang="en-US" sz="2200" dirty="0" err="1" smtClean="0">
                <a:latin typeface="Arial" pitchFamily="34" charset="0"/>
              </a:rPr>
              <a:t>yer</a:t>
            </a:r>
            <a:r>
              <a:rPr lang="en-US" sz="2200" dirty="0" smtClean="0">
                <a:latin typeface="Arial" pitchFamily="34" charset="0"/>
              </a:rPr>
              <a:t> </a:t>
            </a:r>
            <a:r>
              <a:rPr lang="en-US" sz="2200" dirty="0" err="1" smtClean="0">
                <a:latin typeface="Arial" pitchFamily="34" charset="0"/>
              </a:rPr>
              <a:t>osti</a:t>
            </a:r>
            <a:r>
              <a:rPr lang="en-US" sz="2200" dirty="0" smtClean="0">
                <a:latin typeface="Arial" pitchFamily="34" charset="0"/>
              </a:rPr>
              <a:t> </a:t>
            </a:r>
            <a:r>
              <a:rPr lang="en-US" sz="2200" dirty="0" err="1" smtClean="0">
                <a:latin typeface="Arial" pitchFamily="34" charset="0"/>
              </a:rPr>
              <a:t>suvlaridan</a:t>
            </a:r>
            <a:r>
              <a:rPr lang="en-US" sz="2200" dirty="0" smtClean="0">
                <a:latin typeface="Arial" pitchFamily="34" charset="0"/>
              </a:rPr>
              <a:t>                - 10,07 </a:t>
            </a:r>
            <a:r>
              <a:rPr lang="en-US" sz="2200" dirty="0" err="1" smtClean="0">
                <a:latin typeface="Arial" pitchFamily="34" charset="0"/>
              </a:rPr>
              <a:t>mlrd</a:t>
            </a:r>
            <a:r>
              <a:rPr lang="en-US" sz="2200" dirty="0" smtClean="0">
                <a:latin typeface="Arial" pitchFamily="34" charset="0"/>
              </a:rPr>
              <a:t>. m</a:t>
            </a:r>
            <a:r>
              <a:rPr lang="en-US" sz="2200" baseline="30000" dirty="0" smtClean="0">
                <a:latin typeface="Arial" pitchFamily="34" charset="0"/>
              </a:rPr>
              <a:t>3</a:t>
            </a:r>
            <a:r>
              <a:rPr lang="en-US" sz="2200" dirty="0" smtClean="0">
                <a:latin typeface="Arial" pitchFamily="34" charset="0"/>
              </a:rPr>
              <a:t> 	14,0 %</a:t>
            </a:r>
            <a:endParaRPr lang="ru-RU" sz="2200" dirty="0" smtClean="0">
              <a:latin typeface="Arial" pitchFamily="34" charset="0"/>
              <a:sym typeface="Symbol" pitchFamily="18" charset="2"/>
            </a:endParaRPr>
          </a:p>
          <a:p>
            <a:pPr>
              <a:buFont typeface="Wingdings 2" pitchFamily="18" charset="2"/>
              <a:buNone/>
            </a:pPr>
            <a:r>
              <a:rPr lang="ru-RU" sz="2200" dirty="0" smtClean="0">
                <a:latin typeface="Arial" pitchFamily="34" charset="0"/>
                <a:sym typeface="Symbol" pitchFamily="18" charset="2"/>
              </a:rPr>
              <a:t></a:t>
            </a:r>
            <a:r>
              <a:rPr lang="en-US" sz="2200" dirty="0" smtClean="0">
                <a:latin typeface="Arial" pitchFamily="34" charset="0"/>
              </a:rPr>
              <a:t>  </a:t>
            </a:r>
            <a:r>
              <a:rPr lang="en-US" sz="2200" dirty="0" err="1" smtClean="0">
                <a:latin typeface="Arial" pitchFamily="34" charset="0"/>
              </a:rPr>
              <a:t>zavur-oqova</a:t>
            </a:r>
            <a:r>
              <a:rPr lang="en-US" sz="2200" dirty="0" smtClean="0">
                <a:latin typeface="Arial" pitchFamily="34" charset="0"/>
              </a:rPr>
              <a:t> </a:t>
            </a:r>
            <a:r>
              <a:rPr lang="en-US" sz="2200" dirty="0" err="1" smtClean="0">
                <a:latin typeface="Arial" pitchFamily="34" charset="0"/>
              </a:rPr>
              <a:t>suvlaridan</a:t>
            </a:r>
            <a:r>
              <a:rPr lang="en-US" sz="2200" dirty="0" smtClean="0">
                <a:latin typeface="Arial" pitchFamily="34" charset="0"/>
              </a:rPr>
              <a:t>       - 3,02 </a:t>
            </a:r>
            <a:r>
              <a:rPr lang="en-US" sz="2200" dirty="0" err="1" smtClean="0">
                <a:latin typeface="Arial" pitchFamily="34" charset="0"/>
              </a:rPr>
              <a:t>mlrd</a:t>
            </a:r>
            <a:r>
              <a:rPr lang="en-US" sz="2200" dirty="0" smtClean="0">
                <a:latin typeface="Arial" pitchFamily="34" charset="0"/>
              </a:rPr>
              <a:t>. m</a:t>
            </a:r>
            <a:r>
              <a:rPr lang="en-US" sz="2200" baseline="30000" dirty="0" smtClean="0">
                <a:latin typeface="Arial" pitchFamily="34" charset="0"/>
              </a:rPr>
              <a:t>3</a:t>
            </a:r>
            <a:r>
              <a:rPr lang="en-US" sz="2200" dirty="0" smtClean="0">
                <a:latin typeface="Arial" pitchFamily="34" charset="0"/>
              </a:rPr>
              <a:t> 	4,3%</a:t>
            </a:r>
            <a:endParaRPr lang="ru-RU" sz="2200" dirty="0" smtClean="0">
              <a:latin typeface="Arial" pitchFamily="34" charset="0"/>
            </a:endParaRPr>
          </a:p>
        </p:txBody>
      </p:sp>
    </p:spTree>
    <p:extLst>
      <p:ext uri="{BB962C8B-B14F-4D97-AF65-F5344CB8AC3E}">
        <p14:creationId xmlns:p14="http://schemas.microsoft.com/office/powerpoint/2010/main" val="20862922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p:cNvSpPr>
          <p:nvPr>
            <p:ph type="title"/>
          </p:nvPr>
        </p:nvSpPr>
        <p:spPr>
          <a:solidFill>
            <a:srgbClr val="FFC000"/>
          </a:solidFill>
        </p:spPr>
        <p:txBody>
          <a:bodyPr/>
          <a:lstStyle/>
          <a:p>
            <a:pPr algn="ctr"/>
            <a:r>
              <a:rPr lang="ru-RU" sz="2800" b="1" u="sng" dirty="0" err="1" smtClean="0">
                <a:solidFill>
                  <a:schemeClr val="tx1"/>
                </a:solidFill>
                <a:latin typeface="Arial" pitchFamily="34" charset="0"/>
              </a:rPr>
              <a:t>Markaziy</a:t>
            </a:r>
            <a:r>
              <a:rPr lang="ru-RU" sz="2800" b="1" u="sng" dirty="0" smtClean="0">
                <a:solidFill>
                  <a:schemeClr val="tx1"/>
                </a:solidFill>
                <a:latin typeface="Arial" pitchFamily="34" charset="0"/>
              </a:rPr>
              <a:t> </a:t>
            </a:r>
            <a:r>
              <a:rPr lang="ru-RU" sz="2800" b="1" u="sng" dirty="0" err="1" smtClean="0">
                <a:solidFill>
                  <a:schemeClr val="tx1"/>
                </a:solidFill>
                <a:latin typeface="Arial" pitchFamily="34" charset="0"/>
              </a:rPr>
              <a:t>Osiyo</a:t>
            </a:r>
            <a:r>
              <a:rPr lang="ru-RU" sz="2800" b="1" u="sng" dirty="0" smtClean="0">
                <a:solidFill>
                  <a:schemeClr val="tx1"/>
                </a:solidFill>
                <a:latin typeface="Arial" pitchFamily="34" charset="0"/>
              </a:rPr>
              <a:t> </a:t>
            </a:r>
            <a:r>
              <a:rPr lang="ru-RU" sz="2800" b="1" u="sng" dirty="0" err="1" smtClean="0">
                <a:solidFill>
                  <a:schemeClr val="tx1"/>
                </a:solidFill>
                <a:latin typeface="Arial" pitchFamily="34" charset="0"/>
              </a:rPr>
              <a:t>davlatlarida</a:t>
            </a:r>
            <a:r>
              <a:rPr lang="ru-RU" sz="2800" b="1" u="sng" dirty="0" smtClean="0">
                <a:solidFill>
                  <a:schemeClr val="tx1"/>
                </a:solidFill>
                <a:latin typeface="Arial" pitchFamily="34" charset="0"/>
              </a:rPr>
              <a:t> </a:t>
            </a:r>
            <a:r>
              <a:rPr lang="ru-RU" sz="2800" b="1" u="sng" dirty="0" err="1" smtClean="0">
                <a:solidFill>
                  <a:schemeClr val="tx1"/>
                </a:solidFill>
                <a:latin typeface="Arial" pitchFamily="34" charset="0"/>
              </a:rPr>
              <a:t>suv</a:t>
            </a:r>
            <a:r>
              <a:rPr lang="ru-RU" sz="2800" b="1" u="sng" dirty="0" smtClean="0">
                <a:solidFill>
                  <a:schemeClr val="tx1"/>
                </a:solidFill>
                <a:latin typeface="Arial" pitchFamily="34" charset="0"/>
              </a:rPr>
              <a:t> </a:t>
            </a:r>
            <a:r>
              <a:rPr lang="en-US" sz="2800" b="1" u="sng" dirty="0" err="1" smtClean="0">
                <a:solidFill>
                  <a:schemeClr val="tx1"/>
                </a:solidFill>
                <a:latin typeface="Arial" pitchFamily="34" charset="0"/>
              </a:rPr>
              <a:t>resurslari</a:t>
            </a:r>
            <a:r>
              <a:rPr lang="en-US" sz="2800" b="1" u="sng" dirty="0" smtClean="0">
                <a:solidFill>
                  <a:schemeClr val="tx1"/>
                </a:solidFill>
                <a:latin typeface="Arial" pitchFamily="34" charset="0"/>
              </a:rPr>
              <a:t> </a:t>
            </a:r>
            <a:r>
              <a:rPr lang="en-US" sz="2800" b="1" u="sng" dirty="0" err="1" smtClean="0">
                <a:solidFill>
                  <a:schemeClr val="tx1"/>
                </a:solidFill>
                <a:latin typeface="Arial" pitchFamily="34" charset="0"/>
              </a:rPr>
              <a:t>taqsimoti</a:t>
            </a:r>
            <a:endParaRPr lang="ru-RU" sz="2800" b="1" u="sng" dirty="0" smtClean="0">
              <a:solidFill>
                <a:schemeClr val="tx1"/>
              </a:solidFill>
              <a:latin typeface="Arial" pitchFamily="34" charset="0"/>
            </a:endParaRPr>
          </a:p>
        </p:txBody>
      </p:sp>
      <p:sp>
        <p:nvSpPr>
          <p:cNvPr id="38915" name="Rectangle 3"/>
          <p:cNvSpPr>
            <a:spLocks noGrp="1"/>
          </p:cNvSpPr>
          <p:nvPr>
            <p:ph type="body" idx="1"/>
          </p:nvPr>
        </p:nvSpPr>
        <p:spPr>
          <a:solidFill>
            <a:srgbClr val="00B050"/>
          </a:solidFill>
        </p:spPr>
        <p:txBody>
          <a:bodyPr/>
          <a:lstStyle/>
          <a:p>
            <a:pPr>
              <a:buFont typeface="Wingdings 2" pitchFamily="18" charset="2"/>
              <a:buNone/>
            </a:pPr>
            <a:r>
              <a:rPr lang="en-US" dirty="0" smtClean="0">
                <a:sym typeface="Symbol" pitchFamily="18" charset="2"/>
              </a:rPr>
              <a:t>2. </a:t>
            </a:r>
            <a:r>
              <a:rPr lang="en-US" dirty="0" err="1" smtClean="0">
                <a:sym typeface="Symbol" pitchFamily="18" charset="2"/>
              </a:rPr>
              <a:t>Amudaryo</a:t>
            </a:r>
            <a:r>
              <a:rPr lang="en-US" dirty="0" smtClean="0">
                <a:sym typeface="Symbol" pitchFamily="18" charset="2"/>
              </a:rPr>
              <a:t> </a:t>
            </a:r>
            <a:r>
              <a:rPr lang="en-US" dirty="0" err="1" smtClean="0">
                <a:sym typeface="Symbol" pitchFamily="18" charset="2"/>
              </a:rPr>
              <a:t>suvlarining</a:t>
            </a:r>
            <a:r>
              <a:rPr lang="en-US" dirty="0" smtClean="0">
                <a:sym typeface="Symbol" pitchFamily="18" charset="2"/>
              </a:rPr>
              <a:t> </a:t>
            </a:r>
            <a:r>
              <a:rPr lang="en-US" dirty="0" err="1" smtClean="0">
                <a:sym typeface="Symbol" pitchFamily="18" charset="2"/>
              </a:rPr>
              <a:t>taqsimoti</a:t>
            </a:r>
            <a:r>
              <a:rPr lang="en-US" dirty="0" smtClean="0">
                <a:sym typeface="Symbol" pitchFamily="18" charset="2"/>
              </a:rPr>
              <a:t> </a:t>
            </a:r>
            <a:r>
              <a:rPr lang="en-US" dirty="0" err="1" smtClean="0">
                <a:sym typeface="Symbol" pitchFamily="18" charset="2"/>
              </a:rPr>
              <a:t>bo’yicha</a:t>
            </a:r>
            <a:r>
              <a:rPr lang="en-US" dirty="0" smtClean="0">
                <a:sym typeface="Symbol" pitchFamily="18" charset="2"/>
              </a:rPr>
              <a:t> 1987 </a:t>
            </a:r>
            <a:r>
              <a:rPr lang="en-US" dirty="0" err="1" smtClean="0">
                <a:sym typeface="Symbol" pitchFamily="18" charset="2"/>
              </a:rPr>
              <a:t>yil</a:t>
            </a:r>
            <a:r>
              <a:rPr lang="en-US" dirty="0" smtClean="0">
                <a:sym typeface="Symbol" pitchFamily="18" charset="2"/>
              </a:rPr>
              <a:t> 10 </a:t>
            </a:r>
            <a:r>
              <a:rPr lang="en-US" dirty="0" err="1" smtClean="0">
                <a:sym typeface="Symbol" pitchFamily="18" charset="2"/>
              </a:rPr>
              <a:t>sentyabrdagi</a:t>
            </a:r>
            <a:r>
              <a:rPr lang="en-US" dirty="0" smtClean="0">
                <a:sym typeface="Symbol" pitchFamily="18" charset="2"/>
              </a:rPr>
              <a:t> </a:t>
            </a:r>
            <a:r>
              <a:rPr lang="en-US" dirty="0" err="1" smtClean="0">
                <a:sym typeface="Symbol" pitchFamily="18" charset="2"/>
              </a:rPr>
              <a:t>bayonnoma</a:t>
            </a:r>
            <a:r>
              <a:rPr lang="en-US" dirty="0" smtClean="0">
                <a:sym typeface="Symbol" pitchFamily="18" charset="2"/>
              </a:rPr>
              <a:t>. </a:t>
            </a:r>
            <a:r>
              <a:rPr lang="en-US" dirty="0" err="1" smtClean="0">
                <a:sym typeface="Symbol" pitchFamily="18" charset="2"/>
              </a:rPr>
              <a:t>Shu</a:t>
            </a:r>
            <a:r>
              <a:rPr lang="en-US" dirty="0" smtClean="0">
                <a:sym typeface="Symbol" pitchFamily="18" charset="2"/>
              </a:rPr>
              <a:t> </a:t>
            </a:r>
            <a:r>
              <a:rPr lang="en-US" dirty="0" err="1" smtClean="0">
                <a:sym typeface="Symbol" pitchFamily="18" charset="2"/>
              </a:rPr>
              <a:t>hujjatga</a:t>
            </a:r>
            <a:r>
              <a:rPr lang="en-US" dirty="0" smtClean="0">
                <a:sym typeface="Symbol" pitchFamily="18" charset="2"/>
              </a:rPr>
              <a:t> </a:t>
            </a:r>
            <a:r>
              <a:rPr lang="en-US" dirty="0" err="1" smtClean="0">
                <a:sym typeface="Symbol" pitchFamily="18" charset="2"/>
              </a:rPr>
              <a:t>asosan</a:t>
            </a:r>
            <a:r>
              <a:rPr lang="en-US" dirty="0" smtClean="0">
                <a:sym typeface="Symbol" pitchFamily="18" charset="2"/>
              </a:rPr>
              <a:t> </a:t>
            </a:r>
            <a:r>
              <a:rPr lang="en-US" dirty="0" err="1" smtClean="0">
                <a:sym typeface="Symbol" pitchFamily="18" charset="2"/>
              </a:rPr>
              <a:t>Amudaryo</a:t>
            </a:r>
            <a:r>
              <a:rPr lang="en-US" dirty="0" smtClean="0">
                <a:sym typeface="Symbol" pitchFamily="18" charset="2"/>
              </a:rPr>
              <a:t> </a:t>
            </a:r>
            <a:r>
              <a:rPr lang="en-US" dirty="0" err="1" smtClean="0">
                <a:sym typeface="Symbol" pitchFamily="18" charset="2"/>
              </a:rPr>
              <a:t>suvi</a:t>
            </a:r>
            <a:r>
              <a:rPr lang="en-US" dirty="0" smtClean="0">
                <a:sym typeface="Symbol" pitchFamily="18" charset="2"/>
              </a:rPr>
              <a:t> </a:t>
            </a:r>
            <a:r>
              <a:rPr lang="en-US" dirty="0" err="1" smtClean="0">
                <a:sym typeface="Symbol" pitchFamily="18" charset="2"/>
              </a:rPr>
              <a:t>umumiy</a:t>
            </a:r>
            <a:r>
              <a:rPr lang="en-US" dirty="0" smtClean="0">
                <a:sym typeface="Symbol" pitchFamily="18" charset="2"/>
              </a:rPr>
              <a:t> </a:t>
            </a:r>
            <a:r>
              <a:rPr lang="en-US" dirty="0" err="1" smtClean="0">
                <a:sym typeface="Symbol" pitchFamily="18" charset="2"/>
              </a:rPr>
              <a:t>suv</a:t>
            </a:r>
            <a:r>
              <a:rPr lang="en-US" dirty="0" smtClean="0">
                <a:sym typeface="Symbol" pitchFamily="18" charset="2"/>
              </a:rPr>
              <a:t> </a:t>
            </a:r>
            <a:r>
              <a:rPr lang="en-US" dirty="0" err="1" smtClean="0">
                <a:sym typeface="Symbol" pitchFamily="18" charset="2"/>
              </a:rPr>
              <a:t>hajmi</a:t>
            </a:r>
            <a:r>
              <a:rPr lang="en-US" dirty="0" smtClean="0">
                <a:sym typeface="Symbol" pitchFamily="18" charset="2"/>
              </a:rPr>
              <a:t> 61,5 </a:t>
            </a:r>
            <a:r>
              <a:rPr lang="en-US" dirty="0" err="1" smtClean="0">
                <a:sym typeface="Symbol" pitchFamily="18" charset="2"/>
              </a:rPr>
              <a:t>mlrd</a:t>
            </a:r>
            <a:r>
              <a:rPr lang="en-US" dirty="0" smtClean="0">
                <a:sym typeface="Symbol" pitchFamily="18" charset="2"/>
              </a:rPr>
              <a:t>. m3 </a:t>
            </a:r>
            <a:r>
              <a:rPr lang="en-US" dirty="0" err="1" smtClean="0">
                <a:sym typeface="Symbol" pitchFamily="18" charset="2"/>
              </a:rPr>
              <a:t>bo’lib</a:t>
            </a:r>
            <a:r>
              <a:rPr lang="en-US" dirty="0" smtClean="0">
                <a:sym typeface="Symbol" pitchFamily="18" charset="2"/>
              </a:rPr>
              <a:t>, </a:t>
            </a:r>
            <a:r>
              <a:rPr lang="en-US" dirty="0" err="1" smtClean="0">
                <a:sym typeface="Symbol" pitchFamily="18" charset="2"/>
              </a:rPr>
              <a:t>quyidagicha</a:t>
            </a:r>
            <a:r>
              <a:rPr lang="en-US" dirty="0" smtClean="0">
                <a:sym typeface="Symbol" pitchFamily="18" charset="2"/>
              </a:rPr>
              <a:t> </a:t>
            </a:r>
            <a:r>
              <a:rPr lang="en-US" dirty="0" err="1" smtClean="0">
                <a:sym typeface="Symbol" pitchFamily="18" charset="2"/>
              </a:rPr>
              <a:t>taqsimlangan</a:t>
            </a:r>
            <a:r>
              <a:rPr lang="en-US" dirty="0" smtClean="0">
                <a:sym typeface="Symbol" pitchFamily="18" charset="2"/>
              </a:rPr>
              <a:t>: </a:t>
            </a:r>
            <a:endParaRPr lang="ru-RU" dirty="0" smtClean="0">
              <a:sym typeface="Symbol" pitchFamily="18" charset="2"/>
            </a:endParaRPr>
          </a:p>
          <a:p>
            <a:pPr>
              <a:buFont typeface="Wingdings 2" pitchFamily="18" charset="2"/>
              <a:buNone/>
            </a:pPr>
            <a:r>
              <a:rPr lang="ru-RU" dirty="0" smtClean="0">
                <a:latin typeface="Arial" pitchFamily="34" charset="0"/>
                <a:sym typeface="Symbol" pitchFamily="18" charset="2"/>
              </a:rPr>
              <a:t></a:t>
            </a:r>
            <a:r>
              <a:rPr lang="en-US" dirty="0" smtClean="0">
                <a:latin typeface="Arial" pitchFamily="34" charset="0"/>
                <a:sym typeface="Symbol" pitchFamily="18" charset="2"/>
              </a:rPr>
              <a:t>  </a:t>
            </a:r>
            <a:r>
              <a:rPr lang="en-US" dirty="0" err="1" smtClean="0">
                <a:latin typeface="Arial" pitchFamily="34" charset="0"/>
                <a:sym typeface="Symbol" pitchFamily="18" charset="2"/>
              </a:rPr>
              <a:t>Tojikistonga</a:t>
            </a:r>
            <a:r>
              <a:rPr lang="en-US" dirty="0" smtClean="0">
                <a:latin typeface="Arial" pitchFamily="34" charset="0"/>
                <a:sym typeface="Symbol" pitchFamily="18" charset="2"/>
              </a:rPr>
              <a:t>           	- 9,5 </a:t>
            </a:r>
            <a:r>
              <a:rPr lang="en-US" dirty="0" err="1" smtClean="0">
                <a:latin typeface="Arial" pitchFamily="34" charset="0"/>
                <a:sym typeface="Symbol" pitchFamily="18" charset="2"/>
              </a:rPr>
              <a:t>mlrd</a:t>
            </a:r>
            <a:r>
              <a:rPr lang="en-US" dirty="0" smtClean="0">
                <a:latin typeface="Arial" pitchFamily="34" charset="0"/>
                <a:sym typeface="Symbol" pitchFamily="18" charset="2"/>
              </a:rPr>
              <a:t>. m</a:t>
            </a:r>
            <a:r>
              <a:rPr lang="en-US" baseline="30000" dirty="0" smtClean="0">
                <a:latin typeface="Arial" pitchFamily="34" charset="0"/>
                <a:sym typeface="Symbol" pitchFamily="18" charset="2"/>
              </a:rPr>
              <a:t>3</a:t>
            </a:r>
            <a:r>
              <a:rPr lang="en-US" dirty="0" smtClean="0">
                <a:latin typeface="Arial" pitchFamily="34" charset="0"/>
                <a:sym typeface="Symbol" pitchFamily="18" charset="2"/>
              </a:rPr>
              <a:t> 	15,5%</a:t>
            </a:r>
            <a:endParaRPr lang="ru-RU" dirty="0" smtClean="0">
              <a:latin typeface="Arial" pitchFamily="34" charset="0"/>
              <a:sym typeface="Symbol" pitchFamily="18" charset="2"/>
            </a:endParaRPr>
          </a:p>
          <a:p>
            <a:pPr>
              <a:buFont typeface="Wingdings 2" pitchFamily="18" charset="2"/>
              <a:buNone/>
            </a:pPr>
            <a:r>
              <a:rPr lang="ru-RU" dirty="0" smtClean="0">
                <a:latin typeface="Arial" pitchFamily="34" charset="0"/>
                <a:sym typeface="Symbol" pitchFamily="18" charset="2"/>
              </a:rPr>
              <a:t></a:t>
            </a:r>
            <a:r>
              <a:rPr lang="en-US" dirty="0" smtClean="0">
                <a:latin typeface="Arial" pitchFamily="34" charset="0"/>
                <a:sym typeface="Symbol" pitchFamily="18" charset="2"/>
              </a:rPr>
              <a:t>  </a:t>
            </a:r>
            <a:r>
              <a:rPr lang="en-US" dirty="0" err="1" smtClean="0">
                <a:latin typeface="Arial" pitchFamily="34" charset="0"/>
                <a:sym typeface="Symbol" pitchFamily="18" charset="2"/>
              </a:rPr>
              <a:t>Turkmanistonga</a:t>
            </a:r>
            <a:r>
              <a:rPr lang="en-US" dirty="0" smtClean="0">
                <a:latin typeface="Arial" pitchFamily="34" charset="0"/>
                <a:sym typeface="Symbol" pitchFamily="18" charset="2"/>
              </a:rPr>
              <a:t>      	- 20,0 </a:t>
            </a:r>
            <a:r>
              <a:rPr lang="en-US" dirty="0" err="1" smtClean="0">
                <a:latin typeface="Arial" pitchFamily="34" charset="0"/>
                <a:sym typeface="Symbol" pitchFamily="18" charset="2"/>
              </a:rPr>
              <a:t>mlrd</a:t>
            </a:r>
            <a:r>
              <a:rPr lang="en-US" dirty="0" smtClean="0">
                <a:latin typeface="Arial" pitchFamily="34" charset="0"/>
                <a:sym typeface="Symbol" pitchFamily="18" charset="2"/>
              </a:rPr>
              <a:t>. m</a:t>
            </a:r>
            <a:r>
              <a:rPr lang="en-US" baseline="30000" dirty="0" smtClean="0">
                <a:latin typeface="Arial" pitchFamily="34" charset="0"/>
                <a:sym typeface="Symbol" pitchFamily="18" charset="2"/>
              </a:rPr>
              <a:t>3</a:t>
            </a:r>
            <a:r>
              <a:rPr lang="en-US" dirty="0" smtClean="0">
                <a:latin typeface="Arial" pitchFamily="34" charset="0"/>
                <a:sym typeface="Symbol" pitchFamily="18" charset="2"/>
              </a:rPr>
              <a:t> 	35,8 %</a:t>
            </a:r>
            <a:endParaRPr lang="ru-RU" dirty="0" smtClean="0">
              <a:latin typeface="Arial" pitchFamily="34" charset="0"/>
              <a:sym typeface="Symbol" pitchFamily="18" charset="2"/>
            </a:endParaRPr>
          </a:p>
          <a:p>
            <a:pPr>
              <a:buFont typeface="Symbol" pitchFamily="18" charset="2"/>
              <a:buChar char="¨"/>
            </a:pPr>
            <a:r>
              <a:rPr lang="en-US" dirty="0" err="1" smtClean="0">
                <a:latin typeface="Arial" pitchFamily="34" charset="0"/>
                <a:sym typeface="Symbol" pitchFamily="18" charset="2"/>
              </a:rPr>
              <a:t>O’zbekistonga</a:t>
            </a:r>
            <a:r>
              <a:rPr lang="en-US" dirty="0" smtClean="0">
                <a:latin typeface="Arial" pitchFamily="34" charset="0"/>
                <a:sym typeface="Symbol" pitchFamily="18" charset="2"/>
              </a:rPr>
              <a:t>        	- 29,6 </a:t>
            </a:r>
            <a:r>
              <a:rPr lang="en-US" dirty="0" err="1" smtClean="0">
                <a:latin typeface="Arial" pitchFamily="34" charset="0"/>
                <a:sym typeface="Symbol" pitchFamily="18" charset="2"/>
              </a:rPr>
              <a:t>mlrd</a:t>
            </a:r>
            <a:r>
              <a:rPr lang="en-US" dirty="0" smtClean="0">
                <a:latin typeface="Arial" pitchFamily="34" charset="0"/>
                <a:sym typeface="Symbol" pitchFamily="18" charset="2"/>
              </a:rPr>
              <a:t>. m</a:t>
            </a:r>
            <a:r>
              <a:rPr lang="en-US" baseline="30000" dirty="0" smtClean="0">
                <a:latin typeface="Arial" pitchFamily="34" charset="0"/>
                <a:sym typeface="Symbol" pitchFamily="18" charset="2"/>
              </a:rPr>
              <a:t>3</a:t>
            </a:r>
            <a:r>
              <a:rPr lang="en-US" dirty="0" smtClean="0">
                <a:latin typeface="Arial" pitchFamily="34" charset="0"/>
                <a:sym typeface="Symbol" pitchFamily="18" charset="2"/>
              </a:rPr>
              <a:t> 	48,1 %</a:t>
            </a:r>
          </a:p>
          <a:p>
            <a:pPr>
              <a:buFont typeface="Symbol" pitchFamily="18" charset="2"/>
              <a:buNone/>
            </a:pPr>
            <a:r>
              <a:rPr lang="en-US" dirty="0" err="1" smtClean="0">
                <a:sym typeface="Symbol" pitchFamily="18" charset="2"/>
              </a:rPr>
              <a:t>Farg’ona</a:t>
            </a:r>
            <a:r>
              <a:rPr lang="en-US" dirty="0" smtClean="0">
                <a:sym typeface="Symbol" pitchFamily="18" charset="2"/>
              </a:rPr>
              <a:t> </a:t>
            </a:r>
            <a:r>
              <a:rPr lang="en-US" dirty="0" err="1" smtClean="0">
                <a:sym typeface="Symbol" pitchFamily="18" charset="2"/>
              </a:rPr>
              <a:t>vodiysida</a:t>
            </a:r>
            <a:r>
              <a:rPr lang="en-US" dirty="0" smtClean="0">
                <a:sym typeface="Symbol" pitchFamily="18" charset="2"/>
              </a:rPr>
              <a:t> </a:t>
            </a:r>
            <a:r>
              <a:rPr lang="en-US" dirty="0" err="1" smtClean="0">
                <a:sym typeface="Symbol" pitchFamily="18" charset="2"/>
              </a:rPr>
              <a:t>joylashgan</a:t>
            </a:r>
            <a:r>
              <a:rPr lang="en-US" dirty="0" smtClean="0">
                <a:sym typeface="Symbol" pitchFamily="18" charset="2"/>
              </a:rPr>
              <a:t> </a:t>
            </a:r>
            <a:r>
              <a:rPr lang="en-US" dirty="0" err="1" smtClean="0">
                <a:sym typeface="Symbol" pitchFamily="18" charset="2"/>
              </a:rPr>
              <a:t>kichik</a:t>
            </a:r>
            <a:r>
              <a:rPr lang="en-US" dirty="0" smtClean="0">
                <a:sym typeface="Symbol" pitchFamily="18" charset="2"/>
              </a:rPr>
              <a:t> </a:t>
            </a:r>
            <a:r>
              <a:rPr lang="en-US" dirty="0" err="1" smtClean="0">
                <a:sym typeface="Symbol" pitchFamily="18" charset="2"/>
              </a:rPr>
              <a:t>daryolarning</a:t>
            </a:r>
            <a:r>
              <a:rPr lang="en-US" dirty="0" smtClean="0">
                <a:sym typeface="Symbol" pitchFamily="18" charset="2"/>
              </a:rPr>
              <a:t> </a:t>
            </a:r>
            <a:r>
              <a:rPr lang="en-US" dirty="0" err="1" smtClean="0">
                <a:sym typeface="Symbol" pitchFamily="18" charset="2"/>
              </a:rPr>
              <a:t>suv</a:t>
            </a:r>
            <a:r>
              <a:rPr lang="en-US" dirty="0" smtClean="0">
                <a:sym typeface="Symbol" pitchFamily="18" charset="2"/>
              </a:rPr>
              <a:t> </a:t>
            </a:r>
            <a:r>
              <a:rPr lang="en-US" dirty="0" err="1" smtClean="0">
                <a:sym typeface="Symbol" pitchFamily="18" charset="2"/>
              </a:rPr>
              <a:t>hajmlari</a:t>
            </a:r>
            <a:r>
              <a:rPr lang="en-US" dirty="0" smtClean="0">
                <a:sym typeface="Symbol" pitchFamily="18" charset="2"/>
              </a:rPr>
              <a:t> 1981 </a:t>
            </a:r>
            <a:r>
              <a:rPr lang="en-US" dirty="0" err="1" smtClean="0">
                <a:sym typeface="Symbol" pitchFamily="18" charset="2"/>
              </a:rPr>
              <a:t>yil</a:t>
            </a:r>
            <a:r>
              <a:rPr lang="en-US" dirty="0" smtClean="0">
                <a:sym typeface="Symbol" pitchFamily="18" charset="2"/>
              </a:rPr>
              <a:t> 2 </a:t>
            </a:r>
            <a:r>
              <a:rPr lang="en-US" dirty="0" err="1" smtClean="0">
                <a:sym typeface="Symbol" pitchFamily="18" charset="2"/>
              </a:rPr>
              <a:t>iyunda</a:t>
            </a:r>
            <a:r>
              <a:rPr lang="en-US" dirty="0" smtClean="0">
                <a:sym typeface="Symbol" pitchFamily="18" charset="2"/>
              </a:rPr>
              <a:t> </a:t>
            </a:r>
            <a:r>
              <a:rPr lang="en-US" dirty="0" err="1" smtClean="0">
                <a:sym typeface="Symbol" pitchFamily="18" charset="2"/>
              </a:rPr>
              <a:t>tasdiklangan</a:t>
            </a:r>
            <a:r>
              <a:rPr lang="en-US" dirty="0" smtClean="0">
                <a:sym typeface="Symbol" pitchFamily="18" charset="2"/>
              </a:rPr>
              <a:t> </a:t>
            </a:r>
            <a:r>
              <a:rPr lang="en-US" dirty="0" err="1" smtClean="0">
                <a:sym typeface="Symbol" pitchFamily="18" charset="2"/>
              </a:rPr>
              <a:t>mahsus</a:t>
            </a:r>
            <a:r>
              <a:rPr lang="en-US" dirty="0" smtClean="0">
                <a:sym typeface="Symbol" pitchFamily="18" charset="2"/>
              </a:rPr>
              <a:t> </a:t>
            </a:r>
            <a:r>
              <a:rPr lang="en-US" dirty="0" err="1" smtClean="0">
                <a:sym typeface="Symbol" pitchFamily="18" charset="2"/>
              </a:rPr>
              <a:t>bayonnomaga</a:t>
            </a:r>
            <a:r>
              <a:rPr lang="en-US" dirty="0" smtClean="0">
                <a:sym typeface="Symbol" pitchFamily="18" charset="2"/>
              </a:rPr>
              <a:t> </a:t>
            </a:r>
            <a:r>
              <a:rPr lang="en-US" dirty="0" err="1" smtClean="0">
                <a:sym typeface="Symbol" pitchFamily="18" charset="2"/>
              </a:rPr>
              <a:t>asosan</a:t>
            </a:r>
            <a:r>
              <a:rPr lang="en-US" dirty="0" smtClean="0">
                <a:sym typeface="Symbol" pitchFamily="18" charset="2"/>
              </a:rPr>
              <a:t> </a:t>
            </a:r>
            <a:r>
              <a:rPr lang="en-US" dirty="0" err="1" smtClean="0">
                <a:sym typeface="Symbol" pitchFamily="18" charset="2"/>
              </a:rPr>
              <a:t>taqsimlangan</a:t>
            </a:r>
            <a:r>
              <a:rPr lang="en-US" dirty="0" smtClean="0">
                <a:sym typeface="Symbol" pitchFamily="18" charset="2"/>
              </a:rPr>
              <a:t>.</a:t>
            </a:r>
            <a:endParaRPr lang="ru-RU" dirty="0" smtClean="0">
              <a:sym typeface="Symbol" pitchFamily="18" charset="2"/>
            </a:endParaRPr>
          </a:p>
        </p:txBody>
      </p:sp>
    </p:spTree>
    <p:extLst>
      <p:ext uri="{BB962C8B-B14F-4D97-AF65-F5344CB8AC3E}">
        <p14:creationId xmlns:p14="http://schemas.microsoft.com/office/powerpoint/2010/main" val="18986587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title"/>
          </p:nvPr>
        </p:nvSpPr>
        <p:spPr>
          <a:solidFill>
            <a:srgbClr val="92D050"/>
          </a:solidFill>
        </p:spPr>
        <p:txBody>
          <a:bodyPr/>
          <a:lstStyle/>
          <a:p>
            <a:pPr algn="ctr"/>
            <a:r>
              <a:rPr lang="ru-RU" sz="2800" b="1" u="sng" dirty="0" err="1" smtClean="0">
                <a:solidFill>
                  <a:schemeClr val="tx1"/>
                </a:solidFill>
                <a:latin typeface="Arial" pitchFamily="34" charset="0"/>
              </a:rPr>
              <a:t>Markaziy</a:t>
            </a:r>
            <a:r>
              <a:rPr lang="ru-RU" sz="2800" b="1" u="sng" dirty="0" smtClean="0">
                <a:solidFill>
                  <a:schemeClr val="tx1"/>
                </a:solidFill>
                <a:latin typeface="Arial" pitchFamily="34" charset="0"/>
              </a:rPr>
              <a:t> </a:t>
            </a:r>
            <a:r>
              <a:rPr lang="ru-RU" sz="2800" b="1" u="sng" dirty="0" err="1" smtClean="0">
                <a:solidFill>
                  <a:schemeClr val="tx1"/>
                </a:solidFill>
                <a:latin typeface="Arial" pitchFamily="34" charset="0"/>
              </a:rPr>
              <a:t>Osiyo</a:t>
            </a:r>
            <a:r>
              <a:rPr lang="ru-RU" sz="2800" b="1" u="sng" dirty="0" smtClean="0">
                <a:solidFill>
                  <a:schemeClr val="tx1"/>
                </a:solidFill>
                <a:latin typeface="Arial" pitchFamily="34" charset="0"/>
              </a:rPr>
              <a:t> </a:t>
            </a:r>
            <a:r>
              <a:rPr lang="ru-RU" sz="2800" b="1" u="sng" dirty="0" err="1" smtClean="0">
                <a:solidFill>
                  <a:schemeClr val="tx1"/>
                </a:solidFill>
                <a:latin typeface="Arial" pitchFamily="34" charset="0"/>
              </a:rPr>
              <a:t>davlatlarida</a:t>
            </a:r>
            <a:r>
              <a:rPr lang="ru-RU" sz="2800" b="1" u="sng" dirty="0" smtClean="0">
                <a:solidFill>
                  <a:schemeClr val="tx1"/>
                </a:solidFill>
                <a:latin typeface="Arial" pitchFamily="34" charset="0"/>
              </a:rPr>
              <a:t> </a:t>
            </a:r>
            <a:r>
              <a:rPr lang="ru-RU" sz="2800" b="1" u="sng" dirty="0" err="1" smtClean="0">
                <a:solidFill>
                  <a:schemeClr val="tx1"/>
                </a:solidFill>
                <a:latin typeface="Arial" pitchFamily="34" charset="0"/>
              </a:rPr>
              <a:t>suv</a:t>
            </a:r>
            <a:r>
              <a:rPr lang="ru-RU" sz="2800" b="1" u="sng" dirty="0" smtClean="0">
                <a:solidFill>
                  <a:schemeClr val="tx1"/>
                </a:solidFill>
                <a:latin typeface="Arial" pitchFamily="34" charset="0"/>
              </a:rPr>
              <a:t> </a:t>
            </a:r>
            <a:r>
              <a:rPr lang="en-US" sz="2800" b="1" u="sng" dirty="0" err="1" smtClean="0">
                <a:solidFill>
                  <a:schemeClr val="tx1"/>
                </a:solidFill>
                <a:latin typeface="Arial" pitchFamily="34" charset="0"/>
              </a:rPr>
              <a:t>resurslari</a:t>
            </a:r>
            <a:r>
              <a:rPr lang="en-US" sz="2800" b="1" u="sng" dirty="0" smtClean="0">
                <a:solidFill>
                  <a:schemeClr val="tx1"/>
                </a:solidFill>
                <a:latin typeface="Arial" pitchFamily="34" charset="0"/>
              </a:rPr>
              <a:t> </a:t>
            </a:r>
            <a:r>
              <a:rPr lang="en-US" sz="2800" b="1" u="sng" dirty="0" err="1" smtClean="0">
                <a:solidFill>
                  <a:schemeClr val="tx1"/>
                </a:solidFill>
                <a:latin typeface="Arial" pitchFamily="34" charset="0"/>
              </a:rPr>
              <a:t>taqsimoti</a:t>
            </a:r>
            <a:endParaRPr lang="ru-RU" sz="2800" b="1" u="sng" dirty="0" smtClean="0">
              <a:solidFill>
                <a:schemeClr val="tx1"/>
              </a:solidFill>
              <a:latin typeface="Arial" pitchFamily="34" charset="0"/>
            </a:endParaRPr>
          </a:p>
        </p:txBody>
      </p:sp>
      <p:sp>
        <p:nvSpPr>
          <p:cNvPr id="39939" name="Rectangle 3"/>
          <p:cNvSpPr>
            <a:spLocks noGrp="1"/>
          </p:cNvSpPr>
          <p:nvPr>
            <p:ph type="body" idx="1"/>
          </p:nvPr>
        </p:nvSpPr>
        <p:spPr>
          <a:solidFill>
            <a:srgbClr val="FFC000"/>
          </a:solidFill>
        </p:spPr>
        <p:txBody>
          <a:bodyPr/>
          <a:lstStyle/>
          <a:p>
            <a:pPr algn="just">
              <a:buFont typeface="Wingdings 2" pitchFamily="18" charset="2"/>
              <a:buNone/>
            </a:pPr>
            <a:r>
              <a:rPr lang="en-US" dirty="0" smtClean="0">
                <a:sym typeface="Symbol" pitchFamily="18" charset="2"/>
              </a:rPr>
              <a:t>3. </a:t>
            </a:r>
            <a:r>
              <a:rPr lang="en-US" dirty="0" err="1" smtClean="0">
                <a:sym typeface="Symbol" pitchFamily="18" charset="2"/>
              </a:rPr>
              <a:t>Andijon</a:t>
            </a:r>
            <a:r>
              <a:rPr lang="en-US" dirty="0" smtClean="0">
                <a:sym typeface="Symbol" pitchFamily="18" charset="2"/>
              </a:rPr>
              <a:t> </a:t>
            </a:r>
            <a:r>
              <a:rPr lang="en-US" dirty="0" err="1" smtClean="0">
                <a:sym typeface="Symbol" pitchFamily="18" charset="2"/>
              </a:rPr>
              <a:t>va</a:t>
            </a:r>
            <a:r>
              <a:rPr lang="en-US" dirty="0" smtClean="0">
                <a:sym typeface="Symbol" pitchFamily="18" charset="2"/>
              </a:rPr>
              <a:t> </a:t>
            </a:r>
            <a:r>
              <a:rPr lang="en-US" dirty="0" err="1" smtClean="0">
                <a:sym typeface="Symbol" pitchFamily="18" charset="2"/>
              </a:rPr>
              <a:t>Tuyamo’yin</a:t>
            </a:r>
            <a:r>
              <a:rPr lang="en-US" dirty="0" smtClean="0">
                <a:sym typeface="Symbol" pitchFamily="18" charset="2"/>
              </a:rPr>
              <a:t>  </a:t>
            </a:r>
            <a:r>
              <a:rPr lang="en-US" dirty="0" err="1" smtClean="0">
                <a:sym typeface="Symbol" pitchFamily="18" charset="2"/>
              </a:rPr>
              <a:t>suv</a:t>
            </a:r>
            <a:r>
              <a:rPr lang="en-US" dirty="0" smtClean="0">
                <a:sym typeface="Symbol" pitchFamily="18" charset="2"/>
              </a:rPr>
              <a:t> </a:t>
            </a:r>
            <a:r>
              <a:rPr lang="en-US" dirty="0" err="1" smtClean="0">
                <a:sym typeface="Symbol" pitchFamily="18" charset="2"/>
              </a:rPr>
              <a:t>omborlaridan</a:t>
            </a:r>
            <a:r>
              <a:rPr lang="en-US" dirty="0" smtClean="0">
                <a:sym typeface="Symbol" pitchFamily="18" charset="2"/>
              </a:rPr>
              <a:t> </a:t>
            </a:r>
            <a:r>
              <a:rPr lang="en-US" dirty="0" err="1" smtClean="0">
                <a:sym typeface="Symbol" pitchFamily="18" charset="2"/>
              </a:rPr>
              <a:t>chiqariladigan</a:t>
            </a:r>
            <a:r>
              <a:rPr lang="en-US" dirty="0" smtClean="0">
                <a:sym typeface="Symbol" pitchFamily="18" charset="2"/>
              </a:rPr>
              <a:t> </a:t>
            </a:r>
            <a:r>
              <a:rPr lang="en-US" dirty="0" err="1" smtClean="0">
                <a:sym typeface="Symbol" pitchFamily="18" charset="2"/>
              </a:rPr>
              <a:t>va</a:t>
            </a:r>
            <a:r>
              <a:rPr lang="en-US" dirty="0" smtClean="0">
                <a:sym typeface="Symbol" pitchFamily="18" charset="2"/>
              </a:rPr>
              <a:t> </a:t>
            </a:r>
            <a:r>
              <a:rPr lang="en-US" dirty="0" err="1" smtClean="0">
                <a:sym typeface="Symbol" pitchFamily="18" charset="2"/>
              </a:rPr>
              <a:t>boshqa</a:t>
            </a:r>
            <a:r>
              <a:rPr lang="en-US" dirty="0" smtClean="0">
                <a:sym typeface="Symbol" pitchFamily="18" charset="2"/>
              </a:rPr>
              <a:t> </a:t>
            </a:r>
            <a:r>
              <a:rPr lang="en-US" dirty="0" err="1" smtClean="0">
                <a:sym typeface="Symbol" pitchFamily="18" charset="2"/>
              </a:rPr>
              <a:t>davlatlararo</a:t>
            </a:r>
            <a:r>
              <a:rPr lang="en-US" dirty="0" smtClean="0">
                <a:sym typeface="Symbol" pitchFamily="18" charset="2"/>
              </a:rPr>
              <a:t> </a:t>
            </a:r>
            <a:r>
              <a:rPr lang="en-US" dirty="0" err="1" smtClean="0">
                <a:sym typeface="Symbol" pitchFamily="18" charset="2"/>
              </a:rPr>
              <a:t>kanallardagi</a:t>
            </a:r>
            <a:r>
              <a:rPr lang="en-US" dirty="0" smtClean="0">
                <a:sym typeface="Symbol" pitchFamily="18" charset="2"/>
              </a:rPr>
              <a:t> </a:t>
            </a:r>
            <a:r>
              <a:rPr lang="en-US" dirty="0" err="1" smtClean="0">
                <a:sym typeface="Symbol" pitchFamily="18" charset="2"/>
              </a:rPr>
              <a:t>suv</a:t>
            </a:r>
            <a:r>
              <a:rPr lang="en-US" dirty="0" smtClean="0">
                <a:sym typeface="Symbol" pitchFamily="18" charset="2"/>
              </a:rPr>
              <a:t> </a:t>
            </a:r>
            <a:r>
              <a:rPr lang="en-US" dirty="0" err="1" smtClean="0">
                <a:sym typeface="Symbol" pitchFamily="18" charset="2"/>
              </a:rPr>
              <a:t>hajmlarining</a:t>
            </a:r>
            <a:r>
              <a:rPr lang="en-US" dirty="0" smtClean="0">
                <a:sym typeface="Symbol" pitchFamily="18" charset="2"/>
              </a:rPr>
              <a:t> </a:t>
            </a:r>
            <a:r>
              <a:rPr lang="en-US" dirty="0" err="1" smtClean="0">
                <a:sym typeface="Symbol" pitchFamily="18" charset="2"/>
              </a:rPr>
              <a:t>taqsimoti</a:t>
            </a:r>
            <a:r>
              <a:rPr lang="en-US" dirty="0" smtClean="0">
                <a:sym typeface="Symbol" pitchFamily="18" charset="2"/>
              </a:rPr>
              <a:t> </a:t>
            </a:r>
            <a:r>
              <a:rPr lang="en-US" dirty="0" err="1" smtClean="0">
                <a:sym typeface="Symbol" pitchFamily="18" charset="2"/>
              </a:rPr>
              <a:t>tegishli</a:t>
            </a:r>
            <a:r>
              <a:rPr lang="en-US" dirty="0" smtClean="0">
                <a:sym typeface="Symbol" pitchFamily="18" charset="2"/>
              </a:rPr>
              <a:t> </a:t>
            </a:r>
            <a:r>
              <a:rPr lang="en-US" dirty="0" err="1" smtClean="0">
                <a:sym typeface="Symbol" pitchFamily="18" charset="2"/>
              </a:rPr>
              <a:t>loyiha</a:t>
            </a:r>
            <a:r>
              <a:rPr lang="en-US" dirty="0" smtClean="0">
                <a:sym typeface="Symbol" pitchFamily="18" charset="2"/>
              </a:rPr>
              <a:t> </a:t>
            </a:r>
            <a:r>
              <a:rPr lang="en-US" dirty="0" err="1" smtClean="0">
                <a:sym typeface="Symbol" pitchFamily="18" charset="2"/>
              </a:rPr>
              <a:t>hujjatlari</a:t>
            </a:r>
            <a:r>
              <a:rPr lang="en-US" dirty="0" smtClean="0">
                <a:sym typeface="Symbol" pitchFamily="18" charset="2"/>
              </a:rPr>
              <a:t> </a:t>
            </a:r>
            <a:r>
              <a:rPr lang="en-US" dirty="0" err="1" smtClean="0">
                <a:sym typeface="Symbol" pitchFamily="18" charset="2"/>
              </a:rPr>
              <a:t>tayyorlashda</a:t>
            </a:r>
            <a:r>
              <a:rPr lang="en-US" dirty="0" smtClean="0">
                <a:sym typeface="Symbol" pitchFamily="18" charset="2"/>
              </a:rPr>
              <a:t> </a:t>
            </a:r>
            <a:r>
              <a:rPr lang="en-US" dirty="0" err="1" smtClean="0">
                <a:sym typeface="Symbol" pitchFamily="18" charset="2"/>
              </a:rPr>
              <a:t>amalga</a:t>
            </a:r>
            <a:r>
              <a:rPr lang="en-US" dirty="0" smtClean="0">
                <a:sym typeface="Symbol" pitchFamily="18" charset="2"/>
              </a:rPr>
              <a:t> </a:t>
            </a:r>
            <a:r>
              <a:rPr lang="en-US" dirty="0" err="1" smtClean="0">
                <a:sym typeface="Symbol" pitchFamily="18" charset="2"/>
              </a:rPr>
              <a:t>oshirilgan</a:t>
            </a:r>
            <a:r>
              <a:rPr lang="en-US" dirty="0" smtClean="0">
                <a:sym typeface="Symbol" pitchFamily="18" charset="2"/>
              </a:rPr>
              <a:t>. </a:t>
            </a:r>
            <a:endParaRPr lang="ru-RU" dirty="0" smtClean="0">
              <a:sym typeface="Symbol" pitchFamily="18" charset="2"/>
            </a:endParaRPr>
          </a:p>
        </p:txBody>
      </p:sp>
    </p:spTree>
    <p:extLst>
      <p:ext uri="{BB962C8B-B14F-4D97-AF65-F5344CB8AC3E}">
        <p14:creationId xmlns:p14="http://schemas.microsoft.com/office/powerpoint/2010/main" val="31068589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3"/>
          <p:cNvSpPr>
            <a:spLocks noGrp="1"/>
          </p:cNvSpPr>
          <p:nvPr>
            <p:ph type="body" idx="1"/>
          </p:nvPr>
        </p:nvSpPr>
        <p:spPr>
          <a:solidFill>
            <a:srgbClr val="FFFF00"/>
          </a:solidFill>
        </p:spPr>
        <p:txBody>
          <a:bodyPr/>
          <a:lstStyle/>
          <a:p>
            <a:r>
              <a:rPr lang="en-US" dirty="0" err="1" smtClean="0"/>
              <a:t>Vazirlar</a:t>
            </a:r>
            <a:r>
              <a:rPr lang="en-US" dirty="0" smtClean="0"/>
              <a:t> </a:t>
            </a:r>
            <a:r>
              <a:rPr lang="en-US" dirty="0" err="1" smtClean="0"/>
              <a:t>Mahkamasining</a:t>
            </a:r>
            <a:r>
              <a:rPr lang="en-US" dirty="0" smtClean="0"/>
              <a:t> 2003 </a:t>
            </a:r>
            <a:r>
              <a:rPr lang="en-US" dirty="0" err="1" smtClean="0"/>
              <a:t>yil</a:t>
            </a:r>
            <a:r>
              <a:rPr lang="en-US" dirty="0" smtClean="0"/>
              <a:t> 21 </a:t>
            </a:r>
            <a:r>
              <a:rPr lang="en-US" dirty="0" err="1" smtClean="0"/>
              <a:t>iyuldagi</a:t>
            </a:r>
            <a:r>
              <a:rPr lang="en-US" dirty="0" smtClean="0"/>
              <a:t> «</a:t>
            </a:r>
            <a:r>
              <a:rPr lang="en-US" dirty="0" err="1" smtClean="0"/>
              <a:t>Suv</a:t>
            </a:r>
            <a:r>
              <a:rPr lang="en-US" dirty="0" smtClean="0"/>
              <a:t> </a:t>
            </a:r>
            <a:r>
              <a:rPr lang="en-US" dirty="0" err="1" smtClean="0"/>
              <a:t>resurslarini</a:t>
            </a:r>
            <a:r>
              <a:rPr lang="en-US" dirty="0" smtClean="0"/>
              <a:t>  </a:t>
            </a:r>
            <a:r>
              <a:rPr lang="en-US" dirty="0" err="1" smtClean="0"/>
              <a:t>boshqarishni</a:t>
            </a:r>
            <a:r>
              <a:rPr lang="en-US" dirty="0" smtClean="0"/>
              <a:t> </a:t>
            </a:r>
            <a:r>
              <a:rPr lang="en-US" dirty="0" err="1" smtClean="0"/>
              <a:t>tashkil</a:t>
            </a:r>
            <a:r>
              <a:rPr lang="en-US" dirty="0" smtClean="0"/>
              <a:t> </a:t>
            </a:r>
            <a:r>
              <a:rPr lang="en-US" dirty="0" err="1" smtClean="0"/>
              <a:t>etishni</a:t>
            </a:r>
            <a:r>
              <a:rPr lang="en-US" dirty="0" smtClean="0"/>
              <a:t> </a:t>
            </a:r>
            <a:r>
              <a:rPr lang="en-US" dirty="0" err="1" smtClean="0"/>
              <a:t>takomillashtirish</a:t>
            </a:r>
            <a:r>
              <a:rPr lang="en-US" dirty="0" smtClean="0"/>
              <a:t> </a:t>
            </a:r>
            <a:r>
              <a:rPr lang="en-US" dirty="0" err="1" smtClean="0"/>
              <a:t>chora-tadbirlari</a:t>
            </a:r>
            <a:r>
              <a:rPr lang="en-US" dirty="0" smtClean="0"/>
              <a:t> </a:t>
            </a:r>
            <a:r>
              <a:rPr lang="en-US" dirty="0" err="1" smtClean="0"/>
              <a:t>to’g’risida»gi</a:t>
            </a:r>
            <a:r>
              <a:rPr lang="en-US" dirty="0" smtClean="0"/>
              <a:t> </a:t>
            </a:r>
            <a:r>
              <a:rPr lang="en-US" dirty="0" err="1" smtClean="0"/>
              <a:t>qarori</a:t>
            </a:r>
            <a:r>
              <a:rPr lang="en-US" dirty="0" smtClean="0"/>
              <a:t> </a:t>
            </a:r>
            <a:r>
              <a:rPr lang="en-US" dirty="0" err="1" smtClean="0"/>
              <a:t>bilan</a:t>
            </a:r>
            <a:r>
              <a:rPr lang="en-US" dirty="0" smtClean="0"/>
              <a:t> </a:t>
            </a:r>
            <a:r>
              <a:rPr lang="en-US" dirty="0" err="1" smtClean="0"/>
              <a:t>respublikamizda</a:t>
            </a:r>
            <a:r>
              <a:rPr lang="en-US" dirty="0" smtClean="0"/>
              <a:t> </a:t>
            </a:r>
            <a:r>
              <a:rPr lang="en-US" dirty="0" err="1" smtClean="0"/>
              <a:t>irrigasiya</a:t>
            </a:r>
            <a:r>
              <a:rPr lang="en-US" dirty="0" smtClean="0"/>
              <a:t> </a:t>
            </a:r>
            <a:r>
              <a:rPr lang="en-US" dirty="0" err="1" smtClean="0"/>
              <a:t>tizimlarini</a:t>
            </a:r>
            <a:r>
              <a:rPr lang="en-US" dirty="0" smtClean="0"/>
              <a:t> </a:t>
            </a:r>
            <a:r>
              <a:rPr lang="en-US" dirty="0" err="1" smtClean="0"/>
              <a:t>boshqarish</a:t>
            </a:r>
            <a:r>
              <a:rPr lang="en-US" dirty="0" smtClean="0"/>
              <a:t> </a:t>
            </a:r>
            <a:r>
              <a:rPr lang="en-US" dirty="0" err="1" smtClean="0"/>
              <a:t>ma’muriy-hududiy</a:t>
            </a:r>
            <a:r>
              <a:rPr lang="en-US" dirty="0" smtClean="0"/>
              <a:t> </a:t>
            </a:r>
            <a:r>
              <a:rPr lang="en-US" dirty="0" err="1" smtClean="0"/>
              <a:t>prinsiplardan</a:t>
            </a:r>
            <a:r>
              <a:rPr lang="en-US" dirty="0" smtClean="0"/>
              <a:t> </a:t>
            </a:r>
            <a:r>
              <a:rPr lang="en-US" dirty="0" err="1" smtClean="0"/>
              <a:t>havza</a:t>
            </a:r>
            <a:r>
              <a:rPr lang="en-US" dirty="0" smtClean="0"/>
              <a:t> </a:t>
            </a:r>
            <a:r>
              <a:rPr lang="en-US" dirty="0" err="1" smtClean="0"/>
              <a:t>prinsiplariga</a:t>
            </a:r>
            <a:r>
              <a:rPr lang="en-US" dirty="0" smtClean="0"/>
              <a:t> </a:t>
            </a:r>
            <a:r>
              <a:rPr lang="en-US" dirty="0" err="1" smtClean="0"/>
              <a:t>o’tish</a:t>
            </a:r>
            <a:r>
              <a:rPr lang="en-US" dirty="0" smtClean="0"/>
              <a:t> </a:t>
            </a:r>
            <a:r>
              <a:rPr lang="en-US" dirty="0" err="1" smtClean="0"/>
              <a:t>jarayoni</a:t>
            </a:r>
            <a:r>
              <a:rPr lang="en-US" dirty="0" smtClean="0"/>
              <a:t> </a:t>
            </a:r>
            <a:r>
              <a:rPr lang="en-US" dirty="0" err="1" smtClean="0"/>
              <a:t>huquqiy</a:t>
            </a:r>
            <a:r>
              <a:rPr lang="en-US" dirty="0" smtClean="0"/>
              <a:t> </a:t>
            </a:r>
            <a:r>
              <a:rPr lang="en-US" dirty="0" err="1" smtClean="0"/>
              <a:t>asosida</a:t>
            </a:r>
            <a:r>
              <a:rPr lang="en-US" dirty="0" smtClean="0"/>
              <a:t> </a:t>
            </a:r>
            <a:r>
              <a:rPr lang="en-US" dirty="0" err="1" smtClean="0"/>
              <a:t>belgilab</a:t>
            </a:r>
            <a:r>
              <a:rPr lang="en-US" dirty="0" smtClean="0"/>
              <a:t> </a:t>
            </a:r>
            <a:r>
              <a:rPr lang="en-US" dirty="0" err="1" smtClean="0"/>
              <a:t>berildi</a:t>
            </a:r>
            <a:r>
              <a:rPr lang="ru-RU" dirty="0" smtClean="0"/>
              <a:t> </a:t>
            </a:r>
          </a:p>
        </p:txBody>
      </p:sp>
    </p:spTree>
    <p:extLst>
      <p:ext uri="{BB962C8B-B14F-4D97-AF65-F5344CB8AC3E}">
        <p14:creationId xmlns:p14="http://schemas.microsoft.com/office/powerpoint/2010/main" val="20204616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p:cNvSpPr>
          <p:nvPr>
            <p:ph type="title"/>
          </p:nvPr>
        </p:nvSpPr>
        <p:spPr>
          <a:solidFill>
            <a:srgbClr val="92D050"/>
          </a:solidFill>
        </p:spPr>
        <p:txBody>
          <a:bodyPr/>
          <a:lstStyle/>
          <a:p>
            <a:r>
              <a:rPr lang="en-US" sz="2800" b="1" u="sng" dirty="0" err="1" smtClean="0">
                <a:solidFill>
                  <a:schemeClr val="tx1"/>
                </a:solidFill>
              </a:rPr>
              <a:t>Irrigasiya</a:t>
            </a:r>
            <a:r>
              <a:rPr lang="en-US" sz="2800" b="1" u="sng" dirty="0" smtClean="0">
                <a:solidFill>
                  <a:schemeClr val="tx1"/>
                </a:solidFill>
              </a:rPr>
              <a:t> </a:t>
            </a:r>
            <a:r>
              <a:rPr lang="en-US" sz="2800" b="1" u="sng" dirty="0" err="1" smtClean="0">
                <a:solidFill>
                  <a:schemeClr val="tx1"/>
                </a:solidFill>
              </a:rPr>
              <a:t>tizimlari</a:t>
            </a:r>
            <a:r>
              <a:rPr lang="en-US" sz="2800" b="1" u="sng" dirty="0" smtClean="0">
                <a:solidFill>
                  <a:schemeClr val="tx1"/>
                </a:solidFill>
              </a:rPr>
              <a:t> </a:t>
            </a:r>
            <a:r>
              <a:rPr lang="en-US" sz="2800" b="1" u="sng" dirty="0" err="1" smtClean="0">
                <a:solidFill>
                  <a:schemeClr val="tx1"/>
                </a:solidFill>
              </a:rPr>
              <a:t>havza</a:t>
            </a:r>
            <a:r>
              <a:rPr lang="en-US" sz="2800" b="1" u="sng" dirty="0" smtClean="0">
                <a:solidFill>
                  <a:schemeClr val="tx1"/>
                </a:solidFill>
              </a:rPr>
              <a:t> </a:t>
            </a:r>
            <a:r>
              <a:rPr lang="en-US" sz="2800" b="1" u="sng" dirty="0" err="1" smtClean="0">
                <a:solidFill>
                  <a:schemeClr val="tx1"/>
                </a:solidFill>
              </a:rPr>
              <a:t>boshqarmalari</a:t>
            </a:r>
            <a:endParaRPr lang="ru-RU" sz="2800" b="1" u="sng" dirty="0" smtClean="0">
              <a:solidFill>
                <a:schemeClr val="tx1"/>
              </a:solidFill>
            </a:endParaRPr>
          </a:p>
        </p:txBody>
      </p:sp>
      <p:sp>
        <p:nvSpPr>
          <p:cNvPr id="41987" name="Rectangle 3"/>
          <p:cNvSpPr>
            <a:spLocks noGrp="1"/>
          </p:cNvSpPr>
          <p:nvPr>
            <p:ph type="body" idx="1"/>
          </p:nvPr>
        </p:nvSpPr>
        <p:spPr>
          <a:solidFill>
            <a:srgbClr val="00B0F0"/>
          </a:solidFill>
        </p:spPr>
        <p:txBody>
          <a:bodyPr>
            <a:normAutofit fontScale="92500"/>
          </a:bodyPr>
          <a:lstStyle/>
          <a:p>
            <a:r>
              <a:rPr lang="en-US" sz="2200" dirty="0" err="1" smtClean="0"/>
              <a:t>Norin-Qoradaryo</a:t>
            </a:r>
            <a:r>
              <a:rPr lang="en-US" sz="2200" dirty="0" smtClean="0"/>
              <a:t> </a:t>
            </a:r>
            <a:r>
              <a:rPr lang="en-US" sz="2200" dirty="0" err="1" smtClean="0"/>
              <a:t>irrigasiya</a:t>
            </a:r>
            <a:r>
              <a:rPr lang="en-US" sz="2200" dirty="0" smtClean="0"/>
              <a:t> </a:t>
            </a:r>
            <a:r>
              <a:rPr lang="en-US" sz="2200" dirty="0" err="1" smtClean="0"/>
              <a:t>tizimlari</a:t>
            </a:r>
            <a:r>
              <a:rPr lang="en-US" sz="2200" dirty="0" smtClean="0"/>
              <a:t> </a:t>
            </a:r>
            <a:r>
              <a:rPr lang="en-US" sz="2200" dirty="0" err="1" smtClean="0"/>
              <a:t>havza</a:t>
            </a:r>
            <a:r>
              <a:rPr lang="en-US" sz="2200" dirty="0" smtClean="0"/>
              <a:t> </a:t>
            </a:r>
            <a:r>
              <a:rPr lang="en-US" sz="2200" dirty="0" err="1" smtClean="0"/>
              <a:t>boshqarmasi</a:t>
            </a:r>
            <a:r>
              <a:rPr lang="en-US" sz="2200" dirty="0" smtClean="0"/>
              <a:t>;</a:t>
            </a:r>
          </a:p>
          <a:p>
            <a:r>
              <a:rPr lang="en-US" sz="2200" dirty="0" err="1" smtClean="0"/>
              <a:t>Norin-Sirdaryo</a:t>
            </a:r>
            <a:r>
              <a:rPr lang="en-US" sz="2200" dirty="0" smtClean="0"/>
              <a:t> </a:t>
            </a:r>
            <a:r>
              <a:rPr lang="en-US" sz="2200" dirty="0" err="1" smtClean="0"/>
              <a:t>irrigasiya</a:t>
            </a:r>
            <a:r>
              <a:rPr lang="en-US" sz="2200" dirty="0" smtClean="0"/>
              <a:t> </a:t>
            </a:r>
            <a:r>
              <a:rPr lang="en-US" sz="2200" dirty="0" err="1" smtClean="0"/>
              <a:t>tizimlari</a:t>
            </a:r>
            <a:r>
              <a:rPr lang="en-US" sz="2200" dirty="0" smtClean="0"/>
              <a:t> </a:t>
            </a:r>
            <a:r>
              <a:rPr lang="en-US" sz="2200" dirty="0" err="1" smtClean="0"/>
              <a:t>havza</a:t>
            </a:r>
            <a:r>
              <a:rPr lang="en-US" sz="2200" dirty="0" smtClean="0"/>
              <a:t> </a:t>
            </a:r>
            <a:r>
              <a:rPr lang="en-US" sz="2200" dirty="0" err="1" smtClean="0"/>
              <a:t>boshqarmasi</a:t>
            </a:r>
            <a:r>
              <a:rPr lang="en-US" sz="2200" dirty="0" smtClean="0"/>
              <a:t>;</a:t>
            </a:r>
          </a:p>
          <a:p>
            <a:r>
              <a:rPr lang="en-US" sz="2200" dirty="0" err="1" smtClean="0"/>
              <a:t>Sirdaryo-So’x</a:t>
            </a:r>
            <a:r>
              <a:rPr lang="en-US" sz="2200" dirty="0" smtClean="0"/>
              <a:t> </a:t>
            </a:r>
            <a:r>
              <a:rPr lang="en-US" sz="2200" dirty="0" err="1" smtClean="0"/>
              <a:t>irrigasiya</a:t>
            </a:r>
            <a:r>
              <a:rPr lang="en-US" sz="2200" dirty="0" smtClean="0"/>
              <a:t> </a:t>
            </a:r>
            <a:r>
              <a:rPr lang="en-US" sz="2200" dirty="0" err="1" smtClean="0"/>
              <a:t>tizimlari</a:t>
            </a:r>
            <a:r>
              <a:rPr lang="en-US" sz="2200" dirty="0" smtClean="0"/>
              <a:t> </a:t>
            </a:r>
            <a:r>
              <a:rPr lang="en-US" sz="2200" dirty="0" err="1" smtClean="0"/>
              <a:t>havza</a:t>
            </a:r>
            <a:r>
              <a:rPr lang="en-US" sz="2200" dirty="0" smtClean="0"/>
              <a:t> </a:t>
            </a:r>
            <a:r>
              <a:rPr lang="en-US" sz="2200" dirty="0" err="1" smtClean="0"/>
              <a:t>boshqarmasi</a:t>
            </a:r>
            <a:r>
              <a:rPr lang="en-US" sz="2200" dirty="0" smtClean="0"/>
              <a:t>;</a:t>
            </a:r>
          </a:p>
          <a:p>
            <a:r>
              <a:rPr lang="en-US" sz="2200" dirty="0" err="1" smtClean="0"/>
              <a:t>Chirchiq-Ohangoron</a:t>
            </a:r>
            <a:r>
              <a:rPr lang="en-US" sz="2200" dirty="0" smtClean="0"/>
              <a:t>  </a:t>
            </a:r>
            <a:r>
              <a:rPr lang="en-US" sz="2200" dirty="0" err="1" smtClean="0"/>
              <a:t>irrigasiya</a:t>
            </a:r>
            <a:r>
              <a:rPr lang="en-US" sz="2200" dirty="0" smtClean="0"/>
              <a:t> </a:t>
            </a:r>
            <a:r>
              <a:rPr lang="en-US" sz="2200" dirty="0" err="1" smtClean="0"/>
              <a:t>tizimlari</a:t>
            </a:r>
            <a:r>
              <a:rPr lang="en-US" sz="2200" dirty="0" smtClean="0"/>
              <a:t> </a:t>
            </a:r>
            <a:r>
              <a:rPr lang="en-US" sz="2200" dirty="0" err="1" smtClean="0"/>
              <a:t>havza</a:t>
            </a:r>
            <a:r>
              <a:rPr lang="en-US" sz="2200" dirty="0" smtClean="0"/>
              <a:t> </a:t>
            </a:r>
            <a:r>
              <a:rPr lang="en-US" sz="2200" dirty="0" err="1" smtClean="0"/>
              <a:t>boshqarmasi</a:t>
            </a:r>
            <a:r>
              <a:rPr lang="en-US" sz="2200" dirty="0" smtClean="0"/>
              <a:t>;</a:t>
            </a:r>
          </a:p>
          <a:p>
            <a:r>
              <a:rPr lang="en-US" sz="2200" dirty="0" smtClean="0"/>
              <a:t>Amu-</a:t>
            </a:r>
            <a:r>
              <a:rPr lang="en-US" sz="2200" dirty="0" err="1" smtClean="0"/>
              <a:t>Surxon</a:t>
            </a:r>
            <a:r>
              <a:rPr lang="en-US" sz="2200" dirty="0" smtClean="0"/>
              <a:t> </a:t>
            </a:r>
            <a:r>
              <a:rPr lang="en-US" sz="2200" dirty="0" err="1" smtClean="0"/>
              <a:t>irrigasiya</a:t>
            </a:r>
            <a:r>
              <a:rPr lang="en-US" sz="2200" dirty="0" smtClean="0"/>
              <a:t> </a:t>
            </a:r>
            <a:r>
              <a:rPr lang="en-US" sz="2200" dirty="0" err="1" smtClean="0"/>
              <a:t>tizimlari</a:t>
            </a:r>
            <a:r>
              <a:rPr lang="en-US" sz="2200" dirty="0" smtClean="0"/>
              <a:t> </a:t>
            </a:r>
            <a:r>
              <a:rPr lang="en-US" sz="2200" dirty="0" err="1" smtClean="0"/>
              <a:t>havza</a:t>
            </a:r>
            <a:r>
              <a:rPr lang="en-US" sz="2200" dirty="0" smtClean="0"/>
              <a:t> </a:t>
            </a:r>
            <a:r>
              <a:rPr lang="en-US" sz="2200" dirty="0" err="1" smtClean="0"/>
              <a:t>boshqarmasi</a:t>
            </a:r>
            <a:r>
              <a:rPr lang="en-US" sz="2200" dirty="0" smtClean="0"/>
              <a:t>;</a:t>
            </a:r>
          </a:p>
          <a:p>
            <a:r>
              <a:rPr lang="en-US" sz="2200" dirty="0" smtClean="0"/>
              <a:t>Amu-</a:t>
            </a:r>
            <a:r>
              <a:rPr lang="en-US" sz="2200" dirty="0" err="1" smtClean="0"/>
              <a:t>Qashqadaryo</a:t>
            </a:r>
            <a:r>
              <a:rPr lang="en-US" sz="2200" dirty="0" smtClean="0"/>
              <a:t> </a:t>
            </a:r>
            <a:r>
              <a:rPr lang="en-US" sz="2200" dirty="0" err="1" smtClean="0"/>
              <a:t>irrigasiya</a:t>
            </a:r>
            <a:r>
              <a:rPr lang="en-US" sz="2200" dirty="0" smtClean="0"/>
              <a:t> </a:t>
            </a:r>
            <a:r>
              <a:rPr lang="en-US" sz="2200" dirty="0" err="1" smtClean="0"/>
              <a:t>tizimlari</a:t>
            </a:r>
            <a:r>
              <a:rPr lang="en-US" sz="2200" dirty="0" smtClean="0"/>
              <a:t> </a:t>
            </a:r>
            <a:r>
              <a:rPr lang="en-US" sz="2200" dirty="0" err="1" smtClean="0"/>
              <a:t>havza</a:t>
            </a:r>
            <a:r>
              <a:rPr lang="en-US" sz="2200" dirty="0" smtClean="0"/>
              <a:t> </a:t>
            </a:r>
            <a:r>
              <a:rPr lang="en-US" sz="2200" dirty="0" err="1" smtClean="0"/>
              <a:t>boshqarmasi</a:t>
            </a:r>
            <a:r>
              <a:rPr lang="en-US" sz="2200" dirty="0" smtClean="0"/>
              <a:t>;</a:t>
            </a:r>
          </a:p>
          <a:p>
            <a:r>
              <a:rPr lang="en-US" sz="2200" dirty="0" smtClean="0"/>
              <a:t>Amu-</a:t>
            </a:r>
            <a:r>
              <a:rPr lang="en-US" sz="2200" dirty="0" err="1" smtClean="0"/>
              <a:t>Buxoro</a:t>
            </a:r>
            <a:r>
              <a:rPr lang="en-US" sz="2200" dirty="0" smtClean="0"/>
              <a:t> </a:t>
            </a:r>
            <a:r>
              <a:rPr lang="en-US" sz="2200" dirty="0" err="1" smtClean="0"/>
              <a:t>irrigasiya</a:t>
            </a:r>
            <a:r>
              <a:rPr lang="en-US" sz="2200" dirty="0" smtClean="0"/>
              <a:t> </a:t>
            </a:r>
            <a:r>
              <a:rPr lang="en-US" sz="2200" dirty="0" err="1" smtClean="0"/>
              <a:t>tizimlari</a:t>
            </a:r>
            <a:r>
              <a:rPr lang="en-US" sz="2200" dirty="0" smtClean="0"/>
              <a:t> </a:t>
            </a:r>
            <a:r>
              <a:rPr lang="en-US" sz="2200" dirty="0" err="1" smtClean="0"/>
              <a:t>havza</a:t>
            </a:r>
            <a:r>
              <a:rPr lang="en-US" sz="2200" dirty="0" smtClean="0"/>
              <a:t> </a:t>
            </a:r>
            <a:r>
              <a:rPr lang="en-US" sz="2200" dirty="0" err="1" smtClean="0"/>
              <a:t>boshqarmasi</a:t>
            </a:r>
            <a:r>
              <a:rPr lang="en-US" sz="2200" dirty="0" smtClean="0"/>
              <a:t>;</a:t>
            </a:r>
          </a:p>
          <a:p>
            <a:r>
              <a:rPr lang="en-US" sz="2200" dirty="0" err="1" smtClean="0"/>
              <a:t>Quyi-Amudaryo</a:t>
            </a:r>
            <a:r>
              <a:rPr lang="en-US" sz="2200" dirty="0" smtClean="0"/>
              <a:t> </a:t>
            </a:r>
            <a:r>
              <a:rPr lang="en-US" sz="2200" dirty="0" err="1" smtClean="0"/>
              <a:t>irrigasiya</a:t>
            </a:r>
            <a:r>
              <a:rPr lang="en-US" sz="2200" dirty="0" smtClean="0"/>
              <a:t> </a:t>
            </a:r>
            <a:r>
              <a:rPr lang="en-US" sz="2200" dirty="0" err="1" smtClean="0"/>
              <a:t>tizimlari</a:t>
            </a:r>
            <a:r>
              <a:rPr lang="en-US" sz="2200" dirty="0" smtClean="0"/>
              <a:t> </a:t>
            </a:r>
            <a:r>
              <a:rPr lang="en-US" sz="2200" dirty="0" err="1" smtClean="0"/>
              <a:t>havza</a:t>
            </a:r>
            <a:r>
              <a:rPr lang="en-US" sz="2200" dirty="0" smtClean="0"/>
              <a:t> </a:t>
            </a:r>
            <a:r>
              <a:rPr lang="en-US" sz="2200" dirty="0" err="1" smtClean="0"/>
              <a:t>boshqarmasi</a:t>
            </a:r>
            <a:r>
              <a:rPr lang="en-US" sz="2200" dirty="0" smtClean="0"/>
              <a:t>;</a:t>
            </a:r>
          </a:p>
          <a:p>
            <a:r>
              <a:rPr lang="en-US" sz="2200" dirty="0" err="1" smtClean="0"/>
              <a:t>Zarafshon</a:t>
            </a:r>
            <a:r>
              <a:rPr lang="en-US" sz="2200" dirty="0" smtClean="0"/>
              <a:t> </a:t>
            </a:r>
            <a:r>
              <a:rPr lang="en-US" sz="2200" dirty="0" err="1" smtClean="0"/>
              <a:t>irrigasiya</a:t>
            </a:r>
            <a:r>
              <a:rPr lang="en-US" sz="2200" dirty="0" smtClean="0"/>
              <a:t> </a:t>
            </a:r>
            <a:r>
              <a:rPr lang="en-US" sz="2200" dirty="0" err="1" smtClean="0"/>
              <a:t>tizimlari</a:t>
            </a:r>
            <a:r>
              <a:rPr lang="en-US" sz="2200" dirty="0" smtClean="0"/>
              <a:t> </a:t>
            </a:r>
            <a:r>
              <a:rPr lang="en-US" sz="2200" dirty="0" err="1" smtClean="0"/>
              <a:t>havza</a:t>
            </a:r>
            <a:r>
              <a:rPr lang="en-US" sz="2200" dirty="0" smtClean="0"/>
              <a:t> </a:t>
            </a:r>
            <a:r>
              <a:rPr lang="en-US" sz="2200" dirty="0" err="1" smtClean="0"/>
              <a:t>boshqarmasi</a:t>
            </a:r>
            <a:r>
              <a:rPr lang="en-US" sz="2200" dirty="0" smtClean="0"/>
              <a:t>;</a:t>
            </a:r>
          </a:p>
          <a:p>
            <a:r>
              <a:rPr lang="en-US" sz="2200" dirty="0" err="1" smtClean="0"/>
              <a:t>Birlashgan</a:t>
            </a:r>
            <a:r>
              <a:rPr lang="en-US" sz="2200" dirty="0" smtClean="0"/>
              <a:t> </a:t>
            </a:r>
            <a:r>
              <a:rPr lang="en-US" sz="2200" dirty="0" err="1" smtClean="0"/>
              <a:t>dispecherlik</a:t>
            </a:r>
            <a:r>
              <a:rPr lang="en-US" sz="2200" dirty="0" smtClean="0"/>
              <a:t> </a:t>
            </a:r>
            <a:r>
              <a:rPr lang="en-US" sz="2200" dirty="0" err="1" smtClean="0"/>
              <a:t>markaziga</a:t>
            </a:r>
            <a:r>
              <a:rPr lang="en-US" sz="2200" dirty="0" smtClean="0"/>
              <a:t> </a:t>
            </a:r>
            <a:r>
              <a:rPr lang="en-US" sz="2200" dirty="0" err="1" smtClean="0"/>
              <a:t>ega</a:t>
            </a:r>
            <a:r>
              <a:rPr lang="en-US" sz="2200" dirty="0" smtClean="0"/>
              <a:t> </a:t>
            </a:r>
            <a:r>
              <a:rPr lang="en-US" sz="2200" dirty="0" err="1" smtClean="0"/>
              <a:t>bo’lgan</a:t>
            </a:r>
            <a:r>
              <a:rPr lang="en-US" sz="2200" dirty="0" smtClean="0"/>
              <a:t> </a:t>
            </a:r>
            <a:r>
              <a:rPr lang="en-US" sz="2200" dirty="0" err="1" smtClean="0"/>
              <a:t>Farg’ona</a:t>
            </a:r>
            <a:r>
              <a:rPr lang="en-US" sz="2200" dirty="0" smtClean="0"/>
              <a:t> </a:t>
            </a:r>
            <a:r>
              <a:rPr lang="en-US" sz="2200" dirty="0" err="1" smtClean="0"/>
              <a:t>vodiysi</a:t>
            </a:r>
            <a:r>
              <a:rPr lang="en-US" sz="2200" dirty="0" smtClean="0"/>
              <a:t> </a:t>
            </a:r>
            <a:r>
              <a:rPr lang="en-US" sz="2200" dirty="0" err="1" smtClean="0"/>
              <a:t>magistral</a:t>
            </a:r>
            <a:r>
              <a:rPr lang="en-US" sz="2200" dirty="0" smtClean="0"/>
              <a:t> </a:t>
            </a:r>
            <a:r>
              <a:rPr lang="en-US" sz="2200" dirty="0" err="1" smtClean="0"/>
              <a:t>kanallar</a:t>
            </a:r>
            <a:r>
              <a:rPr lang="en-US" sz="2200" dirty="0" smtClean="0"/>
              <a:t> </a:t>
            </a:r>
            <a:r>
              <a:rPr lang="en-US" sz="2200" dirty="0" err="1" smtClean="0"/>
              <a:t>tizimi</a:t>
            </a:r>
            <a:r>
              <a:rPr lang="en-US" sz="2200" dirty="0" smtClean="0"/>
              <a:t> </a:t>
            </a:r>
            <a:r>
              <a:rPr lang="en-US" sz="2200" dirty="0" err="1" smtClean="0"/>
              <a:t>boshqarmasini</a:t>
            </a:r>
            <a:r>
              <a:rPr lang="en-US" sz="2200" dirty="0" smtClean="0"/>
              <a:t> </a:t>
            </a:r>
            <a:r>
              <a:rPr lang="en-US" sz="2200" dirty="0" err="1" smtClean="0"/>
              <a:t>tashkil</a:t>
            </a:r>
            <a:r>
              <a:rPr lang="en-US" sz="2200" dirty="0" smtClean="0"/>
              <a:t> </a:t>
            </a:r>
            <a:r>
              <a:rPr lang="en-US" sz="2200" dirty="0" err="1" smtClean="0"/>
              <a:t>etildi</a:t>
            </a:r>
            <a:r>
              <a:rPr lang="en-US" sz="2200" dirty="0" smtClean="0"/>
              <a:t>.</a:t>
            </a:r>
            <a:endParaRPr lang="ru-RU" sz="2200" dirty="0" smtClean="0"/>
          </a:p>
        </p:txBody>
      </p:sp>
    </p:spTree>
    <p:extLst>
      <p:ext uri="{BB962C8B-B14F-4D97-AF65-F5344CB8AC3E}">
        <p14:creationId xmlns:p14="http://schemas.microsoft.com/office/powerpoint/2010/main" val="39259850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title"/>
          </p:nvPr>
        </p:nvSpPr>
        <p:spPr>
          <a:solidFill>
            <a:srgbClr val="FF0000"/>
          </a:solidFill>
        </p:spPr>
        <p:txBody>
          <a:bodyPr>
            <a:normAutofit fontScale="90000"/>
          </a:bodyPr>
          <a:lstStyle/>
          <a:p>
            <a:r>
              <a:rPr lang="en-US" sz="2800" b="1" u="sng" dirty="0" err="1" smtClean="0">
                <a:solidFill>
                  <a:schemeClr val="tx1"/>
                </a:solidFill>
              </a:rPr>
              <a:t>Irrigasiya</a:t>
            </a:r>
            <a:r>
              <a:rPr lang="en-US" sz="2800" b="1" u="sng" dirty="0" smtClean="0">
                <a:solidFill>
                  <a:schemeClr val="tx1"/>
                </a:solidFill>
              </a:rPr>
              <a:t> </a:t>
            </a:r>
            <a:r>
              <a:rPr lang="en-US" sz="2800" b="1" u="sng" dirty="0" err="1" smtClean="0">
                <a:solidFill>
                  <a:schemeClr val="tx1"/>
                </a:solidFill>
              </a:rPr>
              <a:t>tizimlari</a:t>
            </a:r>
            <a:r>
              <a:rPr lang="en-US" sz="2800" b="1" u="sng" dirty="0" smtClean="0">
                <a:solidFill>
                  <a:schemeClr val="tx1"/>
                </a:solidFill>
              </a:rPr>
              <a:t> </a:t>
            </a:r>
            <a:r>
              <a:rPr lang="en-US" sz="2800" b="1" u="sng" dirty="0" err="1" smtClean="0">
                <a:solidFill>
                  <a:schemeClr val="tx1"/>
                </a:solidFill>
              </a:rPr>
              <a:t>havza</a:t>
            </a:r>
            <a:r>
              <a:rPr lang="en-US" sz="2800" b="1" u="sng" dirty="0" smtClean="0">
                <a:solidFill>
                  <a:schemeClr val="tx1"/>
                </a:solidFill>
              </a:rPr>
              <a:t> </a:t>
            </a:r>
            <a:r>
              <a:rPr lang="en-US" sz="2800" b="1" u="sng" dirty="0" err="1" smtClean="0">
                <a:solidFill>
                  <a:schemeClr val="tx1"/>
                </a:solidFill>
              </a:rPr>
              <a:t>boshqarmalarining</a:t>
            </a:r>
            <a:r>
              <a:rPr lang="en-US" sz="2800" b="1" u="sng" dirty="0" smtClean="0">
                <a:solidFill>
                  <a:schemeClr val="tx1"/>
                </a:solidFill>
              </a:rPr>
              <a:t> </a:t>
            </a:r>
            <a:r>
              <a:rPr lang="en-US" sz="2800" b="1" u="sng" dirty="0" err="1" smtClean="0">
                <a:solidFill>
                  <a:schemeClr val="tx1"/>
                </a:solidFill>
              </a:rPr>
              <a:t>asosiy</a:t>
            </a:r>
            <a:r>
              <a:rPr lang="en-US" sz="2800" b="1" u="sng" dirty="0" smtClean="0">
                <a:solidFill>
                  <a:schemeClr val="tx1"/>
                </a:solidFill>
              </a:rPr>
              <a:t> </a:t>
            </a:r>
            <a:r>
              <a:rPr lang="en-US" sz="2800" b="1" u="sng" dirty="0" err="1" smtClean="0">
                <a:solidFill>
                  <a:schemeClr val="tx1"/>
                </a:solidFill>
              </a:rPr>
              <a:t>vazifalari</a:t>
            </a:r>
            <a:r>
              <a:rPr lang="en-US" sz="4600" dirty="0" smtClean="0"/>
              <a:t> </a:t>
            </a:r>
            <a:endParaRPr lang="ru-RU" sz="4600" dirty="0" smtClean="0"/>
          </a:p>
        </p:txBody>
      </p:sp>
      <p:sp>
        <p:nvSpPr>
          <p:cNvPr id="43011" name="Rectangle 3"/>
          <p:cNvSpPr>
            <a:spLocks noGrp="1"/>
          </p:cNvSpPr>
          <p:nvPr>
            <p:ph type="body" idx="1"/>
          </p:nvPr>
        </p:nvSpPr>
        <p:spPr>
          <a:solidFill>
            <a:srgbClr val="92D050"/>
          </a:solidFill>
        </p:spPr>
        <p:txBody>
          <a:bodyPr/>
          <a:lstStyle/>
          <a:p>
            <a:pPr>
              <a:lnSpc>
                <a:spcPct val="90000"/>
              </a:lnSpc>
              <a:buFont typeface="Wingdings 2" pitchFamily="18" charset="2"/>
              <a:buNone/>
            </a:pPr>
            <a:r>
              <a:rPr lang="ru-RU" sz="2200" dirty="0" smtClean="0">
                <a:latin typeface="Arial" pitchFamily="34" charset="0"/>
                <a:sym typeface="Symbol" pitchFamily="18" charset="2"/>
              </a:rPr>
              <a:t></a:t>
            </a:r>
            <a:r>
              <a:rPr lang="en-US" sz="2200" dirty="0" smtClean="0">
                <a:latin typeface="Arial" pitchFamily="34" charset="0"/>
              </a:rPr>
              <a:t> </a:t>
            </a:r>
            <a:r>
              <a:rPr lang="en-US" sz="2200" dirty="0" err="1" smtClean="0">
                <a:latin typeface="Arial" pitchFamily="34" charset="0"/>
              </a:rPr>
              <a:t>suvdan</a:t>
            </a:r>
            <a:r>
              <a:rPr lang="en-US" sz="2200" dirty="0" smtClean="0">
                <a:latin typeface="Arial" pitchFamily="34" charset="0"/>
              </a:rPr>
              <a:t> </a:t>
            </a:r>
            <a:r>
              <a:rPr lang="en-US" sz="2200" dirty="0" err="1" smtClean="0">
                <a:latin typeface="Arial" pitchFamily="34" charset="0"/>
              </a:rPr>
              <a:t>foydalanishning</a:t>
            </a:r>
            <a:r>
              <a:rPr lang="en-US" sz="2200" dirty="0" smtClean="0">
                <a:latin typeface="Arial" pitchFamily="34" charset="0"/>
              </a:rPr>
              <a:t> </a:t>
            </a:r>
            <a:r>
              <a:rPr lang="en-US" sz="2200" dirty="0" err="1" smtClean="0">
                <a:latin typeface="Arial" pitchFamily="34" charset="0"/>
              </a:rPr>
              <a:t>bozor</a:t>
            </a:r>
            <a:r>
              <a:rPr lang="en-US" sz="2200" dirty="0" smtClean="0">
                <a:latin typeface="Arial" pitchFamily="34" charset="0"/>
              </a:rPr>
              <a:t> </a:t>
            </a:r>
            <a:r>
              <a:rPr lang="en-US" sz="2200" dirty="0" err="1" smtClean="0">
                <a:latin typeface="Arial" pitchFamily="34" charset="0"/>
              </a:rPr>
              <a:t>tamoyillari</a:t>
            </a:r>
            <a:r>
              <a:rPr lang="en-US" sz="2200" dirty="0" smtClean="0">
                <a:latin typeface="Arial" pitchFamily="34" charset="0"/>
              </a:rPr>
              <a:t> </a:t>
            </a:r>
            <a:r>
              <a:rPr lang="en-US" sz="2200" dirty="0" err="1" smtClean="0">
                <a:latin typeface="Arial" pitchFamily="34" charset="0"/>
              </a:rPr>
              <a:t>va</a:t>
            </a:r>
            <a:r>
              <a:rPr lang="en-US" sz="2200" dirty="0" smtClean="0">
                <a:latin typeface="Arial" pitchFamily="34" charset="0"/>
              </a:rPr>
              <a:t> </a:t>
            </a:r>
            <a:r>
              <a:rPr lang="en-US" sz="2200" dirty="0" err="1" smtClean="0">
                <a:latin typeface="Arial" pitchFamily="34" charset="0"/>
              </a:rPr>
              <a:t>mexanizmlarini</a:t>
            </a:r>
            <a:r>
              <a:rPr lang="en-US" sz="2200" dirty="0" smtClean="0">
                <a:latin typeface="Arial" pitchFamily="34" charset="0"/>
              </a:rPr>
              <a:t> </a:t>
            </a:r>
            <a:r>
              <a:rPr lang="en-US" sz="2200" dirty="0" err="1" smtClean="0">
                <a:latin typeface="Arial" pitchFamily="34" charset="0"/>
              </a:rPr>
              <a:t>joriy</a:t>
            </a:r>
            <a:r>
              <a:rPr lang="en-US" sz="2200" dirty="0" smtClean="0">
                <a:latin typeface="Arial" pitchFamily="34" charset="0"/>
              </a:rPr>
              <a:t> </a:t>
            </a:r>
            <a:r>
              <a:rPr lang="en-US" sz="2200" dirty="0" err="1" smtClean="0">
                <a:latin typeface="Arial" pitchFamily="34" charset="0"/>
              </a:rPr>
              <a:t>etish</a:t>
            </a:r>
            <a:r>
              <a:rPr lang="en-US" sz="2200" dirty="0" smtClean="0">
                <a:latin typeface="Arial" pitchFamily="34" charset="0"/>
              </a:rPr>
              <a:t> </a:t>
            </a:r>
            <a:r>
              <a:rPr lang="en-US" sz="2200" dirty="0" err="1" smtClean="0">
                <a:latin typeface="Arial" pitchFamily="34" charset="0"/>
              </a:rPr>
              <a:t>asosida</a:t>
            </a:r>
            <a:r>
              <a:rPr lang="en-US" sz="2200" dirty="0" smtClean="0">
                <a:latin typeface="Arial" pitchFamily="34" charset="0"/>
              </a:rPr>
              <a:t> </a:t>
            </a:r>
            <a:r>
              <a:rPr lang="en-US" sz="2200" dirty="0" err="1" smtClean="0">
                <a:latin typeface="Arial" pitchFamily="34" charset="0"/>
              </a:rPr>
              <a:t>suv</a:t>
            </a:r>
            <a:r>
              <a:rPr lang="en-US" sz="2200" dirty="0" smtClean="0">
                <a:latin typeface="Arial" pitchFamily="34" charset="0"/>
              </a:rPr>
              <a:t> </a:t>
            </a:r>
            <a:r>
              <a:rPr lang="en-US" sz="2200" dirty="0" err="1" smtClean="0">
                <a:latin typeface="Arial" pitchFamily="34" charset="0"/>
              </a:rPr>
              <a:t>resurslaridan</a:t>
            </a:r>
            <a:r>
              <a:rPr lang="en-US" sz="2200" dirty="0" smtClean="0">
                <a:latin typeface="Arial" pitchFamily="34" charset="0"/>
              </a:rPr>
              <a:t> </a:t>
            </a:r>
            <a:r>
              <a:rPr lang="en-US" sz="2200" dirty="0" err="1" smtClean="0">
                <a:latin typeface="Arial" pitchFamily="34" charset="0"/>
              </a:rPr>
              <a:t>maqsadli</a:t>
            </a:r>
            <a:r>
              <a:rPr lang="en-US" sz="2200" dirty="0" smtClean="0">
                <a:latin typeface="Arial" pitchFamily="34" charset="0"/>
              </a:rPr>
              <a:t> </a:t>
            </a:r>
            <a:r>
              <a:rPr lang="en-US" sz="2200" dirty="0" err="1" smtClean="0">
                <a:latin typeface="Arial" pitchFamily="34" charset="0"/>
              </a:rPr>
              <a:t>va</a:t>
            </a:r>
            <a:r>
              <a:rPr lang="en-US" sz="2200" dirty="0" smtClean="0">
                <a:latin typeface="Arial" pitchFamily="34" charset="0"/>
              </a:rPr>
              <a:t> </a:t>
            </a:r>
            <a:r>
              <a:rPr lang="en-US" sz="2200" dirty="0" err="1" smtClean="0">
                <a:latin typeface="Arial" pitchFamily="34" charset="0"/>
              </a:rPr>
              <a:t>oqilona</a:t>
            </a:r>
            <a:r>
              <a:rPr lang="en-US" sz="2200" dirty="0" smtClean="0">
                <a:latin typeface="Arial" pitchFamily="34" charset="0"/>
              </a:rPr>
              <a:t> </a:t>
            </a:r>
            <a:r>
              <a:rPr lang="en-US" sz="2200" dirty="0" err="1" smtClean="0">
                <a:latin typeface="Arial" pitchFamily="34" charset="0"/>
              </a:rPr>
              <a:t>foydalanishni</a:t>
            </a:r>
            <a:r>
              <a:rPr lang="en-US" sz="2200" dirty="0" smtClean="0">
                <a:latin typeface="Arial" pitchFamily="34" charset="0"/>
              </a:rPr>
              <a:t> </a:t>
            </a:r>
            <a:r>
              <a:rPr lang="en-US" sz="2200" dirty="0" err="1" smtClean="0">
                <a:latin typeface="Arial" pitchFamily="34" charset="0"/>
              </a:rPr>
              <a:t>tashkil</a:t>
            </a:r>
            <a:r>
              <a:rPr lang="en-US" sz="2200" dirty="0" smtClean="0">
                <a:latin typeface="Arial" pitchFamily="34" charset="0"/>
              </a:rPr>
              <a:t> </a:t>
            </a:r>
            <a:r>
              <a:rPr lang="en-US" sz="2200" dirty="0" err="1" smtClean="0">
                <a:latin typeface="Arial" pitchFamily="34" charset="0"/>
              </a:rPr>
              <a:t>etish</a:t>
            </a:r>
            <a:r>
              <a:rPr lang="en-US" sz="2200" dirty="0" smtClean="0">
                <a:latin typeface="Arial" pitchFamily="34" charset="0"/>
              </a:rPr>
              <a:t>:</a:t>
            </a:r>
            <a:endParaRPr lang="ru-RU" sz="2200" dirty="0" smtClean="0">
              <a:latin typeface="Arial" pitchFamily="34" charset="0"/>
              <a:sym typeface="Symbol" pitchFamily="18" charset="2"/>
            </a:endParaRPr>
          </a:p>
          <a:p>
            <a:pPr>
              <a:lnSpc>
                <a:spcPct val="90000"/>
              </a:lnSpc>
              <a:buFont typeface="Wingdings 2" pitchFamily="18" charset="2"/>
              <a:buNone/>
            </a:pPr>
            <a:r>
              <a:rPr lang="ru-RU" sz="2200" dirty="0" smtClean="0">
                <a:latin typeface="Arial" pitchFamily="34" charset="0"/>
                <a:sym typeface="Symbol" pitchFamily="18" charset="2"/>
              </a:rPr>
              <a:t></a:t>
            </a:r>
            <a:r>
              <a:rPr lang="en-US" sz="2200" dirty="0" smtClean="0">
                <a:latin typeface="Arial" pitchFamily="34" charset="0"/>
              </a:rPr>
              <a:t> </a:t>
            </a:r>
            <a:r>
              <a:rPr lang="en-US" sz="2200" dirty="0" err="1" smtClean="0">
                <a:latin typeface="Arial" pitchFamily="34" charset="0"/>
              </a:rPr>
              <a:t>ilg’or</a:t>
            </a:r>
            <a:r>
              <a:rPr lang="en-US" sz="2200" dirty="0" smtClean="0">
                <a:latin typeface="Arial" pitchFamily="34" charset="0"/>
              </a:rPr>
              <a:t> </a:t>
            </a:r>
            <a:r>
              <a:rPr lang="en-US" sz="2200" dirty="0" err="1" smtClean="0">
                <a:latin typeface="Arial" pitchFamily="34" charset="0"/>
              </a:rPr>
              <a:t>texnologiyalarni</a:t>
            </a:r>
            <a:r>
              <a:rPr lang="en-US" sz="2200" dirty="0" smtClean="0">
                <a:latin typeface="Arial" pitchFamily="34" charset="0"/>
              </a:rPr>
              <a:t> </a:t>
            </a:r>
            <a:r>
              <a:rPr lang="en-US" sz="2200" dirty="0" err="1" smtClean="0">
                <a:latin typeface="Arial" pitchFamily="34" charset="0"/>
              </a:rPr>
              <a:t>joriy</a:t>
            </a:r>
            <a:r>
              <a:rPr lang="en-US" sz="2200" dirty="0" smtClean="0">
                <a:latin typeface="Arial" pitchFamily="34" charset="0"/>
              </a:rPr>
              <a:t> </a:t>
            </a:r>
            <a:r>
              <a:rPr lang="en-US" sz="2200" dirty="0" err="1" smtClean="0">
                <a:latin typeface="Arial" pitchFamily="34" charset="0"/>
              </a:rPr>
              <a:t>etish</a:t>
            </a:r>
            <a:r>
              <a:rPr lang="en-US" sz="2200" dirty="0" smtClean="0">
                <a:latin typeface="Arial" pitchFamily="34" charset="0"/>
              </a:rPr>
              <a:t> </a:t>
            </a:r>
            <a:r>
              <a:rPr lang="en-US" sz="2200" dirty="0" err="1" smtClean="0">
                <a:latin typeface="Arial" pitchFamily="34" charset="0"/>
              </a:rPr>
              <a:t>asosida</a:t>
            </a:r>
            <a:r>
              <a:rPr lang="en-US" sz="2200" dirty="0" smtClean="0">
                <a:latin typeface="Arial" pitchFamily="34" charset="0"/>
              </a:rPr>
              <a:t> </a:t>
            </a:r>
            <a:r>
              <a:rPr lang="en-US" sz="2200" dirty="0" err="1" smtClean="0">
                <a:latin typeface="Arial" pitchFamily="34" charset="0"/>
              </a:rPr>
              <a:t>suv</a:t>
            </a:r>
            <a:r>
              <a:rPr lang="en-US" sz="2200" dirty="0" smtClean="0">
                <a:latin typeface="Arial" pitchFamily="34" charset="0"/>
              </a:rPr>
              <a:t> </a:t>
            </a:r>
            <a:r>
              <a:rPr lang="en-US" sz="2200" dirty="0" err="1" smtClean="0">
                <a:latin typeface="Arial" pitchFamily="34" charset="0"/>
              </a:rPr>
              <a:t>xo’jaligida</a:t>
            </a:r>
            <a:r>
              <a:rPr lang="en-US" sz="2200" dirty="0" smtClean="0">
                <a:latin typeface="Arial" pitchFamily="34" charset="0"/>
              </a:rPr>
              <a:t> </a:t>
            </a:r>
            <a:r>
              <a:rPr lang="en-US" sz="2200" dirty="0" err="1" smtClean="0">
                <a:latin typeface="Arial" pitchFamily="34" charset="0"/>
              </a:rPr>
              <a:t>yagona</a:t>
            </a:r>
            <a:r>
              <a:rPr lang="en-US" sz="2200" dirty="0" smtClean="0">
                <a:latin typeface="Arial" pitchFamily="34" charset="0"/>
              </a:rPr>
              <a:t> </a:t>
            </a:r>
            <a:r>
              <a:rPr lang="en-US" sz="2200" dirty="0" err="1" smtClean="0">
                <a:latin typeface="Arial" pitchFamily="34" charset="0"/>
              </a:rPr>
              <a:t>texnika</a:t>
            </a:r>
            <a:r>
              <a:rPr lang="en-US" sz="2200" dirty="0" smtClean="0">
                <a:latin typeface="Arial" pitchFamily="34" charset="0"/>
              </a:rPr>
              <a:t> </a:t>
            </a:r>
            <a:r>
              <a:rPr lang="en-US" sz="2200" dirty="0" err="1" smtClean="0">
                <a:latin typeface="Arial" pitchFamily="34" charset="0"/>
              </a:rPr>
              <a:t>siyosatini</a:t>
            </a:r>
            <a:r>
              <a:rPr lang="en-US" sz="2200" dirty="0" smtClean="0">
                <a:latin typeface="Arial" pitchFamily="34" charset="0"/>
              </a:rPr>
              <a:t> </a:t>
            </a:r>
            <a:r>
              <a:rPr lang="en-US" sz="2200" dirty="0" err="1" smtClean="0">
                <a:latin typeface="Arial" pitchFamily="34" charset="0"/>
              </a:rPr>
              <a:t>o’tkazish</a:t>
            </a:r>
            <a:r>
              <a:rPr lang="en-US" sz="2200" dirty="0" smtClean="0">
                <a:latin typeface="Arial" pitchFamily="34" charset="0"/>
              </a:rPr>
              <a:t>;</a:t>
            </a:r>
            <a:endParaRPr lang="ru-RU" sz="2200" dirty="0" smtClean="0">
              <a:latin typeface="Arial" pitchFamily="34" charset="0"/>
              <a:sym typeface="Symbol" pitchFamily="18" charset="2"/>
            </a:endParaRPr>
          </a:p>
          <a:p>
            <a:pPr>
              <a:lnSpc>
                <a:spcPct val="90000"/>
              </a:lnSpc>
              <a:buFont typeface="Wingdings 2" pitchFamily="18" charset="2"/>
              <a:buNone/>
            </a:pPr>
            <a:r>
              <a:rPr lang="ru-RU" sz="2200" dirty="0" smtClean="0">
                <a:latin typeface="Arial" pitchFamily="34" charset="0"/>
                <a:sym typeface="Symbol" pitchFamily="18" charset="2"/>
              </a:rPr>
              <a:t></a:t>
            </a:r>
            <a:r>
              <a:rPr lang="en-US" sz="2200" dirty="0" smtClean="0">
                <a:latin typeface="Arial" pitchFamily="34" charset="0"/>
              </a:rPr>
              <a:t> </a:t>
            </a:r>
            <a:r>
              <a:rPr lang="en-US" sz="2200" dirty="0" err="1" smtClean="0">
                <a:latin typeface="Arial" pitchFamily="34" charset="0"/>
              </a:rPr>
              <a:t>iste’molchilarni</a:t>
            </a:r>
            <a:r>
              <a:rPr lang="en-US" sz="2200" dirty="0" smtClean="0">
                <a:latin typeface="Arial" pitchFamily="34" charset="0"/>
              </a:rPr>
              <a:t> </a:t>
            </a:r>
            <a:r>
              <a:rPr lang="en-US" sz="2200" dirty="0" err="1" smtClean="0">
                <a:latin typeface="Arial" pitchFamily="34" charset="0"/>
              </a:rPr>
              <a:t>suv</a:t>
            </a:r>
            <a:r>
              <a:rPr lang="en-US" sz="2200" dirty="0" smtClean="0">
                <a:latin typeface="Arial" pitchFamily="34" charset="0"/>
              </a:rPr>
              <a:t> </a:t>
            </a:r>
            <a:r>
              <a:rPr lang="en-US" sz="2200" dirty="0" err="1" smtClean="0">
                <a:latin typeface="Arial" pitchFamily="34" charset="0"/>
              </a:rPr>
              <a:t>bilan</a:t>
            </a:r>
            <a:r>
              <a:rPr lang="en-US" sz="2200" dirty="0" smtClean="0">
                <a:latin typeface="Arial" pitchFamily="34" charset="0"/>
              </a:rPr>
              <a:t> </a:t>
            </a:r>
            <a:r>
              <a:rPr lang="en-US" sz="2200" dirty="0" err="1" smtClean="0">
                <a:latin typeface="Arial" pitchFamily="34" charset="0"/>
              </a:rPr>
              <a:t>uzluksiz</a:t>
            </a:r>
            <a:r>
              <a:rPr lang="en-US" sz="2200" dirty="0" smtClean="0">
                <a:latin typeface="Arial" pitchFamily="34" charset="0"/>
              </a:rPr>
              <a:t> </a:t>
            </a:r>
            <a:r>
              <a:rPr lang="en-US" sz="2200" dirty="0" err="1" smtClean="0">
                <a:latin typeface="Arial" pitchFamily="34" charset="0"/>
              </a:rPr>
              <a:t>va</a:t>
            </a:r>
            <a:r>
              <a:rPr lang="en-US" sz="2200" dirty="0" smtClean="0">
                <a:latin typeface="Arial" pitchFamily="34" charset="0"/>
              </a:rPr>
              <a:t> </a:t>
            </a:r>
            <a:r>
              <a:rPr lang="en-US" sz="2200" dirty="0" err="1" smtClean="0">
                <a:latin typeface="Arial" pitchFamily="34" charset="0"/>
              </a:rPr>
              <a:t>o’z</a:t>
            </a:r>
            <a:r>
              <a:rPr lang="en-US" sz="2200" dirty="0" smtClean="0">
                <a:latin typeface="Arial" pitchFamily="34" charset="0"/>
              </a:rPr>
              <a:t> </a:t>
            </a:r>
            <a:r>
              <a:rPr lang="en-US" sz="2200" dirty="0" err="1" smtClean="0">
                <a:latin typeface="Arial" pitchFamily="34" charset="0"/>
              </a:rPr>
              <a:t>vaqtida</a:t>
            </a:r>
            <a:r>
              <a:rPr lang="en-US" sz="2200" dirty="0" smtClean="0">
                <a:latin typeface="Arial" pitchFamily="34" charset="0"/>
              </a:rPr>
              <a:t> </a:t>
            </a:r>
            <a:r>
              <a:rPr lang="en-US" sz="2200" dirty="0" err="1" smtClean="0">
                <a:latin typeface="Arial" pitchFamily="34" charset="0"/>
              </a:rPr>
              <a:t>ta’minlashni</a:t>
            </a:r>
            <a:r>
              <a:rPr lang="en-US" sz="2200" dirty="0" smtClean="0">
                <a:latin typeface="Arial" pitchFamily="34" charset="0"/>
              </a:rPr>
              <a:t> </a:t>
            </a:r>
            <a:r>
              <a:rPr lang="en-US" sz="2200" dirty="0" err="1" smtClean="0">
                <a:latin typeface="Arial" pitchFamily="34" charset="0"/>
              </a:rPr>
              <a:t>tashkil</a:t>
            </a:r>
            <a:r>
              <a:rPr lang="en-US" sz="2200" dirty="0" smtClean="0">
                <a:latin typeface="Arial" pitchFamily="34" charset="0"/>
              </a:rPr>
              <a:t> </a:t>
            </a:r>
            <a:r>
              <a:rPr lang="en-US" sz="2200" dirty="0" err="1" smtClean="0">
                <a:latin typeface="Arial" pitchFamily="34" charset="0"/>
              </a:rPr>
              <a:t>etish</a:t>
            </a:r>
            <a:r>
              <a:rPr lang="en-US" sz="2200" dirty="0" smtClean="0">
                <a:latin typeface="Arial" pitchFamily="34" charset="0"/>
              </a:rPr>
              <a:t>;</a:t>
            </a:r>
            <a:endParaRPr lang="ru-RU" sz="2200" dirty="0" smtClean="0">
              <a:latin typeface="Arial" pitchFamily="34" charset="0"/>
              <a:sym typeface="Symbol" pitchFamily="18" charset="2"/>
            </a:endParaRPr>
          </a:p>
          <a:p>
            <a:pPr>
              <a:lnSpc>
                <a:spcPct val="90000"/>
              </a:lnSpc>
              <a:buFont typeface="Wingdings 2" pitchFamily="18" charset="2"/>
              <a:buNone/>
            </a:pPr>
            <a:r>
              <a:rPr lang="ru-RU" sz="2200" dirty="0" smtClean="0">
                <a:latin typeface="Arial" pitchFamily="34" charset="0"/>
                <a:sym typeface="Symbol" pitchFamily="18" charset="2"/>
              </a:rPr>
              <a:t></a:t>
            </a:r>
            <a:r>
              <a:rPr lang="en-US" sz="2200" dirty="0" smtClean="0">
                <a:latin typeface="Arial" pitchFamily="34" charset="0"/>
              </a:rPr>
              <a:t> </a:t>
            </a:r>
            <a:r>
              <a:rPr lang="en-US" sz="2200" dirty="0" err="1" smtClean="0">
                <a:latin typeface="Arial" pitchFamily="34" charset="0"/>
              </a:rPr>
              <a:t>irrigasiya</a:t>
            </a:r>
            <a:r>
              <a:rPr lang="en-US" sz="2200" dirty="0" smtClean="0">
                <a:latin typeface="Arial" pitchFamily="34" charset="0"/>
              </a:rPr>
              <a:t> </a:t>
            </a:r>
            <a:r>
              <a:rPr lang="en-US" sz="2200" dirty="0" err="1" smtClean="0">
                <a:latin typeface="Arial" pitchFamily="34" charset="0"/>
              </a:rPr>
              <a:t>tizimlari</a:t>
            </a:r>
            <a:r>
              <a:rPr lang="en-US" sz="2200" dirty="0" smtClean="0">
                <a:latin typeface="Arial" pitchFamily="34" charset="0"/>
              </a:rPr>
              <a:t> </a:t>
            </a:r>
            <a:r>
              <a:rPr lang="en-US" sz="2200" dirty="0" err="1" smtClean="0">
                <a:latin typeface="Arial" pitchFamily="34" charset="0"/>
              </a:rPr>
              <a:t>va</a:t>
            </a:r>
            <a:r>
              <a:rPr lang="en-US" sz="2200" dirty="0" smtClean="0">
                <a:latin typeface="Arial" pitchFamily="34" charset="0"/>
              </a:rPr>
              <a:t> </a:t>
            </a:r>
            <a:r>
              <a:rPr lang="en-US" sz="2200" dirty="0" err="1" smtClean="0">
                <a:latin typeface="Arial" pitchFamily="34" charset="0"/>
              </a:rPr>
              <a:t>suv</a:t>
            </a:r>
            <a:r>
              <a:rPr lang="en-US" sz="2200" dirty="0" smtClean="0">
                <a:latin typeface="Arial" pitchFamily="34" charset="0"/>
              </a:rPr>
              <a:t> </a:t>
            </a:r>
            <a:r>
              <a:rPr lang="en-US" sz="2200" dirty="0" err="1" smtClean="0">
                <a:latin typeface="Arial" pitchFamily="34" charset="0"/>
              </a:rPr>
              <a:t>xo’jaligi</a:t>
            </a:r>
            <a:r>
              <a:rPr lang="en-US" sz="2200" dirty="0" smtClean="0">
                <a:latin typeface="Arial" pitchFamily="34" charset="0"/>
              </a:rPr>
              <a:t> </a:t>
            </a:r>
            <a:r>
              <a:rPr lang="en-US" sz="2200" dirty="0" err="1" smtClean="0">
                <a:latin typeface="Arial" pitchFamily="34" charset="0"/>
              </a:rPr>
              <a:t>inshoatlarini</a:t>
            </a:r>
            <a:r>
              <a:rPr lang="en-US" sz="2200" dirty="0" smtClean="0">
                <a:latin typeface="Arial" pitchFamily="34" charset="0"/>
              </a:rPr>
              <a:t> </a:t>
            </a:r>
            <a:r>
              <a:rPr lang="en-US" sz="2200" dirty="0" err="1" smtClean="0">
                <a:latin typeface="Arial" pitchFamily="34" charset="0"/>
              </a:rPr>
              <a:t>texnik</a:t>
            </a:r>
            <a:r>
              <a:rPr lang="en-US" sz="2200" dirty="0" smtClean="0">
                <a:latin typeface="Arial" pitchFamily="34" charset="0"/>
              </a:rPr>
              <a:t> </a:t>
            </a:r>
            <a:r>
              <a:rPr lang="en-US" sz="2200" dirty="0" err="1" smtClean="0">
                <a:latin typeface="Arial" pitchFamily="34" charset="0"/>
              </a:rPr>
              <a:t>ishonchliligini</a:t>
            </a:r>
            <a:r>
              <a:rPr lang="en-US" sz="2200" dirty="0" smtClean="0">
                <a:latin typeface="Arial" pitchFamily="34" charset="0"/>
              </a:rPr>
              <a:t> </a:t>
            </a:r>
            <a:r>
              <a:rPr lang="en-US" sz="2200" dirty="0" err="1" smtClean="0">
                <a:latin typeface="Arial" pitchFamily="34" charset="0"/>
              </a:rPr>
              <a:t>ta’minlash</a:t>
            </a:r>
            <a:r>
              <a:rPr lang="en-US" sz="2200" dirty="0" smtClean="0">
                <a:latin typeface="Arial" pitchFamily="34" charset="0"/>
              </a:rPr>
              <a:t>;</a:t>
            </a:r>
            <a:endParaRPr lang="ru-RU" sz="2200" dirty="0" smtClean="0">
              <a:latin typeface="Arial" pitchFamily="34" charset="0"/>
              <a:sym typeface="Symbol" pitchFamily="18" charset="2"/>
            </a:endParaRPr>
          </a:p>
          <a:p>
            <a:pPr>
              <a:lnSpc>
                <a:spcPct val="90000"/>
              </a:lnSpc>
              <a:buFont typeface="Wingdings 2" pitchFamily="18" charset="2"/>
              <a:buNone/>
            </a:pPr>
            <a:r>
              <a:rPr lang="ru-RU" sz="2200" dirty="0" smtClean="0">
                <a:latin typeface="Arial" pitchFamily="34" charset="0"/>
                <a:sym typeface="Symbol" pitchFamily="18" charset="2"/>
              </a:rPr>
              <a:t></a:t>
            </a:r>
            <a:r>
              <a:rPr lang="en-US" sz="2200" dirty="0" smtClean="0">
                <a:latin typeface="Arial" pitchFamily="34" charset="0"/>
              </a:rPr>
              <a:t> </a:t>
            </a:r>
            <a:r>
              <a:rPr lang="en-US" sz="2200" dirty="0" err="1" smtClean="0">
                <a:latin typeface="Arial" pitchFamily="34" charset="0"/>
              </a:rPr>
              <a:t>havza</a:t>
            </a:r>
            <a:r>
              <a:rPr lang="en-US" sz="2200" dirty="0" smtClean="0">
                <a:latin typeface="Arial" pitchFamily="34" charset="0"/>
              </a:rPr>
              <a:t> </a:t>
            </a:r>
            <a:r>
              <a:rPr lang="en-US" sz="2200" dirty="0" err="1" smtClean="0">
                <a:latin typeface="Arial" pitchFamily="34" charset="0"/>
              </a:rPr>
              <a:t>hududida</a:t>
            </a:r>
            <a:r>
              <a:rPr lang="en-US" sz="2200" dirty="0" smtClean="0">
                <a:latin typeface="Arial" pitchFamily="34" charset="0"/>
              </a:rPr>
              <a:t> </a:t>
            </a:r>
            <a:r>
              <a:rPr lang="en-US" sz="2200" dirty="0" err="1" smtClean="0">
                <a:latin typeface="Arial" pitchFamily="34" charset="0"/>
              </a:rPr>
              <a:t>suv</a:t>
            </a:r>
            <a:r>
              <a:rPr lang="en-US" sz="2200" dirty="0" smtClean="0">
                <a:latin typeface="Arial" pitchFamily="34" charset="0"/>
              </a:rPr>
              <a:t> </a:t>
            </a:r>
            <a:r>
              <a:rPr lang="en-US" sz="2200" dirty="0" err="1" smtClean="0">
                <a:latin typeface="Arial" pitchFamily="34" charset="0"/>
              </a:rPr>
              <a:t>resurslarini</a:t>
            </a:r>
            <a:r>
              <a:rPr lang="en-US" sz="2200" dirty="0" smtClean="0">
                <a:latin typeface="Arial" pitchFamily="34" charset="0"/>
              </a:rPr>
              <a:t> </a:t>
            </a:r>
            <a:r>
              <a:rPr lang="en-US" sz="2200" dirty="0" err="1" smtClean="0">
                <a:latin typeface="Arial" pitchFamily="34" charset="0"/>
              </a:rPr>
              <a:t>oqilona</a:t>
            </a:r>
            <a:r>
              <a:rPr lang="en-US" sz="2200" dirty="0" smtClean="0">
                <a:latin typeface="Arial" pitchFamily="34" charset="0"/>
              </a:rPr>
              <a:t> </a:t>
            </a:r>
            <a:r>
              <a:rPr lang="en-US" sz="2200" dirty="0" err="1" smtClean="0">
                <a:latin typeface="Arial" pitchFamily="34" charset="0"/>
              </a:rPr>
              <a:t>boshqarish</a:t>
            </a:r>
            <a:r>
              <a:rPr lang="en-US" sz="2200" dirty="0" smtClean="0">
                <a:latin typeface="Arial" pitchFamily="34" charset="0"/>
              </a:rPr>
              <a:t> </a:t>
            </a:r>
            <a:r>
              <a:rPr lang="en-US" sz="2200" dirty="0" err="1" smtClean="0">
                <a:latin typeface="Arial" pitchFamily="34" charset="0"/>
              </a:rPr>
              <a:t>hamda</a:t>
            </a:r>
            <a:r>
              <a:rPr lang="en-US" sz="2200" dirty="0" smtClean="0">
                <a:latin typeface="Arial" pitchFamily="34" charset="0"/>
              </a:rPr>
              <a:t> </a:t>
            </a:r>
            <a:r>
              <a:rPr lang="en-US" sz="2200" dirty="0" err="1" smtClean="0">
                <a:latin typeface="Arial" pitchFamily="34" charset="0"/>
              </a:rPr>
              <a:t>uning</a:t>
            </a:r>
            <a:r>
              <a:rPr lang="en-US" sz="2200" dirty="0" smtClean="0">
                <a:latin typeface="Arial" pitchFamily="34" charset="0"/>
              </a:rPr>
              <a:t> </a:t>
            </a:r>
            <a:r>
              <a:rPr lang="en-US" sz="2200" dirty="0" err="1" smtClean="0">
                <a:latin typeface="Arial" pitchFamily="34" charset="0"/>
              </a:rPr>
              <a:t>tezkorligini</a:t>
            </a:r>
            <a:r>
              <a:rPr lang="en-US" sz="2200" dirty="0" smtClean="0">
                <a:latin typeface="Arial" pitchFamily="34" charset="0"/>
              </a:rPr>
              <a:t> </a:t>
            </a:r>
            <a:r>
              <a:rPr lang="en-US" sz="2200" dirty="0" err="1" smtClean="0">
                <a:latin typeface="Arial" pitchFamily="34" charset="0"/>
              </a:rPr>
              <a:t>oshirish</a:t>
            </a:r>
            <a:r>
              <a:rPr lang="en-US" sz="2200" dirty="0" smtClean="0">
                <a:latin typeface="Arial" pitchFamily="34" charset="0"/>
              </a:rPr>
              <a:t>;</a:t>
            </a:r>
            <a:endParaRPr lang="ru-RU" sz="2200" dirty="0" smtClean="0">
              <a:latin typeface="Arial" pitchFamily="34" charset="0"/>
              <a:sym typeface="Symbol" pitchFamily="18" charset="2"/>
            </a:endParaRPr>
          </a:p>
          <a:p>
            <a:pPr>
              <a:lnSpc>
                <a:spcPct val="90000"/>
              </a:lnSpc>
              <a:buFont typeface="Wingdings 2" pitchFamily="18" charset="2"/>
              <a:buNone/>
            </a:pPr>
            <a:r>
              <a:rPr lang="ru-RU" sz="2200" dirty="0" smtClean="0">
                <a:latin typeface="Arial" pitchFamily="34" charset="0"/>
                <a:sym typeface="Symbol" pitchFamily="18" charset="2"/>
              </a:rPr>
              <a:t></a:t>
            </a:r>
            <a:r>
              <a:rPr lang="en-US" sz="2200" dirty="0" smtClean="0">
                <a:latin typeface="Arial" pitchFamily="34" charset="0"/>
              </a:rPr>
              <a:t> </a:t>
            </a:r>
            <a:r>
              <a:rPr lang="en-US" sz="2200" dirty="0" err="1" smtClean="0">
                <a:latin typeface="Arial" pitchFamily="34" charset="0"/>
              </a:rPr>
              <a:t>suv</a:t>
            </a:r>
            <a:r>
              <a:rPr lang="en-US" sz="2200" dirty="0" smtClean="0">
                <a:latin typeface="Arial" pitchFamily="34" charset="0"/>
              </a:rPr>
              <a:t> </a:t>
            </a:r>
            <a:r>
              <a:rPr lang="en-US" sz="2200" dirty="0" err="1" smtClean="0">
                <a:latin typeface="Arial" pitchFamily="34" charset="0"/>
              </a:rPr>
              <a:t>iste’molchilari</a:t>
            </a:r>
            <a:r>
              <a:rPr lang="en-US" sz="2200" dirty="0" smtClean="0">
                <a:latin typeface="Arial" pitchFamily="34" charset="0"/>
              </a:rPr>
              <a:t> </a:t>
            </a:r>
            <a:r>
              <a:rPr lang="en-US" sz="2200" dirty="0" err="1" smtClean="0">
                <a:latin typeface="Arial" pitchFamily="34" charset="0"/>
              </a:rPr>
              <a:t>bo’yicha</a:t>
            </a:r>
            <a:r>
              <a:rPr lang="en-US" sz="2200" dirty="0" smtClean="0">
                <a:latin typeface="Arial" pitchFamily="34" charset="0"/>
              </a:rPr>
              <a:t> </a:t>
            </a:r>
            <a:r>
              <a:rPr lang="en-US" sz="2200" dirty="0" err="1" smtClean="0">
                <a:latin typeface="Arial" pitchFamily="34" charset="0"/>
              </a:rPr>
              <a:t>suv</a:t>
            </a:r>
            <a:r>
              <a:rPr lang="en-US" sz="2200" dirty="0" smtClean="0">
                <a:latin typeface="Arial" pitchFamily="34" charset="0"/>
              </a:rPr>
              <a:t> </a:t>
            </a:r>
            <a:r>
              <a:rPr lang="en-US" sz="2200" dirty="0" err="1" smtClean="0">
                <a:latin typeface="Arial" pitchFamily="34" charset="0"/>
              </a:rPr>
              <a:t>resurslaridan</a:t>
            </a:r>
            <a:r>
              <a:rPr lang="en-US" sz="2200" dirty="0" smtClean="0">
                <a:latin typeface="Arial" pitchFamily="34" charset="0"/>
              </a:rPr>
              <a:t> </a:t>
            </a:r>
            <a:r>
              <a:rPr lang="en-US" sz="2200" dirty="0" err="1" smtClean="0">
                <a:latin typeface="Arial" pitchFamily="34" charset="0"/>
              </a:rPr>
              <a:t>foydalanishni</a:t>
            </a:r>
            <a:r>
              <a:rPr lang="en-US" sz="2200" dirty="0" smtClean="0">
                <a:latin typeface="Arial" pitchFamily="34" charset="0"/>
              </a:rPr>
              <a:t> </a:t>
            </a:r>
            <a:r>
              <a:rPr lang="en-US" sz="2200" dirty="0" err="1" smtClean="0">
                <a:latin typeface="Arial" pitchFamily="34" charset="0"/>
              </a:rPr>
              <a:t>aniq</a:t>
            </a:r>
            <a:r>
              <a:rPr lang="en-US" sz="2200" dirty="0" smtClean="0">
                <a:latin typeface="Arial" pitchFamily="34" charset="0"/>
              </a:rPr>
              <a:t> </a:t>
            </a:r>
            <a:r>
              <a:rPr lang="en-US" sz="2200" dirty="0" err="1" smtClean="0">
                <a:latin typeface="Arial" pitchFamily="34" charset="0"/>
              </a:rPr>
              <a:t>hisobi</a:t>
            </a:r>
            <a:r>
              <a:rPr lang="en-US" sz="2200" dirty="0" smtClean="0">
                <a:latin typeface="Arial" pitchFamily="34" charset="0"/>
              </a:rPr>
              <a:t> </a:t>
            </a:r>
            <a:r>
              <a:rPr lang="en-US" sz="2200" dirty="0" err="1" smtClean="0">
                <a:latin typeface="Arial" pitchFamily="34" charset="0"/>
              </a:rPr>
              <a:t>va</a:t>
            </a:r>
            <a:r>
              <a:rPr lang="en-US" sz="2200" dirty="0" smtClean="0">
                <a:latin typeface="Arial" pitchFamily="34" charset="0"/>
              </a:rPr>
              <a:t> </a:t>
            </a:r>
            <a:r>
              <a:rPr lang="en-US" sz="2200" dirty="0" err="1" smtClean="0">
                <a:latin typeface="Arial" pitchFamily="34" charset="0"/>
              </a:rPr>
              <a:t>hisobotini</a:t>
            </a:r>
            <a:r>
              <a:rPr lang="en-US" sz="2200" dirty="0" smtClean="0">
                <a:latin typeface="Arial" pitchFamily="34" charset="0"/>
              </a:rPr>
              <a:t> </a:t>
            </a:r>
            <a:r>
              <a:rPr lang="en-US" sz="2200" dirty="0" err="1" smtClean="0">
                <a:latin typeface="Arial" pitchFamily="34" charset="0"/>
              </a:rPr>
              <a:t>ta’minlash</a:t>
            </a:r>
            <a:r>
              <a:rPr lang="en-US" sz="2200" dirty="0" smtClean="0">
                <a:latin typeface="Arial" pitchFamily="34" charset="0"/>
              </a:rPr>
              <a:t>.</a:t>
            </a:r>
            <a:endParaRPr lang="ru-RU" sz="2200" dirty="0" smtClean="0">
              <a:latin typeface="Arial" pitchFamily="34" charset="0"/>
            </a:endParaRPr>
          </a:p>
        </p:txBody>
      </p:sp>
    </p:spTree>
    <p:extLst>
      <p:ext uri="{BB962C8B-B14F-4D97-AF65-F5344CB8AC3E}">
        <p14:creationId xmlns:p14="http://schemas.microsoft.com/office/powerpoint/2010/main" val="37152084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p:cNvSpPr>
          <p:nvPr>
            <p:ph type="title"/>
          </p:nvPr>
        </p:nvSpPr>
        <p:spPr>
          <a:solidFill>
            <a:srgbClr val="00B0F0"/>
          </a:solidFill>
        </p:spPr>
        <p:txBody>
          <a:bodyPr/>
          <a:lstStyle/>
          <a:p>
            <a:r>
              <a:rPr lang="en-US" sz="2800" b="1" u="sng" dirty="0" err="1" smtClean="0">
                <a:solidFill>
                  <a:schemeClr val="tx1"/>
                </a:solidFill>
              </a:rPr>
              <a:t>Suv</a:t>
            </a:r>
            <a:r>
              <a:rPr lang="en-US" sz="2800" b="1" u="sng" dirty="0" smtClean="0">
                <a:solidFill>
                  <a:schemeClr val="tx1"/>
                </a:solidFill>
              </a:rPr>
              <a:t> </a:t>
            </a:r>
            <a:r>
              <a:rPr lang="en-US" sz="2800" b="1" u="sng" dirty="0" err="1" smtClean="0">
                <a:solidFill>
                  <a:schemeClr val="tx1"/>
                </a:solidFill>
              </a:rPr>
              <a:t>resurslari</a:t>
            </a:r>
            <a:r>
              <a:rPr lang="en-US" sz="2800" b="1" u="sng" dirty="0" smtClean="0">
                <a:solidFill>
                  <a:schemeClr val="tx1"/>
                </a:solidFill>
              </a:rPr>
              <a:t> </a:t>
            </a:r>
            <a:r>
              <a:rPr lang="en-US" sz="2800" b="1" u="sng" dirty="0" err="1" smtClean="0">
                <a:solidFill>
                  <a:schemeClr val="tx1"/>
                </a:solidFill>
              </a:rPr>
              <a:t>boshqaruvi</a:t>
            </a:r>
            <a:r>
              <a:rPr lang="en-US" sz="2800" b="1" u="sng" dirty="0" smtClean="0">
                <a:solidFill>
                  <a:schemeClr val="tx1"/>
                </a:solidFill>
              </a:rPr>
              <a:t> </a:t>
            </a:r>
            <a:r>
              <a:rPr lang="en-US" sz="2800" b="1" u="sng" dirty="0" err="1" smtClean="0">
                <a:solidFill>
                  <a:schemeClr val="tx1"/>
                </a:solidFill>
              </a:rPr>
              <a:t>havza</a:t>
            </a:r>
            <a:r>
              <a:rPr lang="en-US" sz="2800" b="1" u="sng" dirty="0" smtClean="0">
                <a:solidFill>
                  <a:schemeClr val="tx1"/>
                </a:solidFill>
              </a:rPr>
              <a:t> </a:t>
            </a:r>
            <a:r>
              <a:rPr lang="en-US" sz="2800" b="1" u="sng" dirty="0" err="1" smtClean="0">
                <a:solidFill>
                  <a:schemeClr val="tx1"/>
                </a:solidFill>
              </a:rPr>
              <a:t>prinsipiga</a:t>
            </a:r>
            <a:r>
              <a:rPr lang="en-US" sz="2800" b="1" u="sng" dirty="0" smtClean="0">
                <a:solidFill>
                  <a:schemeClr val="tx1"/>
                </a:solidFill>
              </a:rPr>
              <a:t> </a:t>
            </a:r>
            <a:r>
              <a:rPr lang="en-US" sz="2800" b="1" u="sng" dirty="0" err="1" smtClean="0">
                <a:solidFill>
                  <a:schemeClr val="tx1"/>
                </a:solidFill>
              </a:rPr>
              <a:t>o’tkazish</a:t>
            </a:r>
            <a:r>
              <a:rPr lang="en-US" sz="2800" b="1" u="sng" dirty="0" smtClean="0">
                <a:solidFill>
                  <a:schemeClr val="tx1"/>
                </a:solidFill>
              </a:rPr>
              <a:t> </a:t>
            </a:r>
            <a:r>
              <a:rPr lang="en-US" sz="2800" b="1" u="sng" dirty="0" err="1" smtClean="0">
                <a:solidFill>
                  <a:schemeClr val="tx1"/>
                </a:solidFill>
              </a:rPr>
              <a:t>sabablari</a:t>
            </a:r>
            <a:r>
              <a:rPr lang="en-US" sz="2800" b="1" u="sng" dirty="0" smtClean="0">
                <a:solidFill>
                  <a:schemeClr val="tx1"/>
                </a:solidFill>
              </a:rPr>
              <a:t>:</a:t>
            </a:r>
            <a:endParaRPr lang="ru-RU" sz="2800" b="1" u="sng" dirty="0" smtClean="0">
              <a:solidFill>
                <a:schemeClr val="tx1"/>
              </a:solidFill>
            </a:endParaRPr>
          </a:p>
        </p:txBody>
      </p:sp>
      <p:sp>
        <p:nvSpPr>
          <p:cNvPr id="44035" name="Rectangle 3"/>
          <p:cNvSpPr>
            <a:spLocks noGrp="1"/>
          </p:cNvSpPr>
          <p:nvPr>
            <p:ph type="body" idx="1"/>
          </p:nvPr>
        </p:nvSpPr>
        <p:spPr>
          <a:xfrm>
            <a:off x="457200" y="1935163"/>
            <a:ext cx="8229600" cy="4733925"/>
          </a:xfrm>
          <a:solidFill>
            <a:srgbClr val="FF0000"/>
          </a:solidFill>
        </p:spPr>
        <p:txBody>
          <a:bodyPr/>
          <a:lstStyle/>
          <a:p>
            <a:pPr>
              <a:lnSpc>
                <a:spcPct val="80000"/>
              </a:lnSpc>
              <a:buFont typeface="Wingdings 2" pitchFamily="18" charset="2"/>
              <a:buNone/>
            </a:pPr>
            <a:r>
              <a:rPr lang="ru-RU" sz="1800" dirty="0" smtClean="0">
                <a:latin typeface="Arial" pitchFamily="34" charset="0"/>
                <a:sym typeface="Symbol" pitchFamily="18" charset="2"/>
              </a:rPr>
              <a:t></a:t>
            </a:r>
            <a:r>
              <a:rPr lang="en-US" sz="1800" dirty="0" smtClean="0">
                <a:latin typeface="Arial" pitchFamily="34" charset="0"/>
              </a:rPr>
              <a:t> </a:t>
            </a:r>
            <a:r>
              <a:rPr lang="en-US" sz="1800" dirty="0" err="1" smtClean="0">
                <a:latin typeface="Arial" pitchFamily="34" charset="0"/>
              </a:rPr>
              <a:t>Yildan</a:t>
            </a:r>
            <a:r>
              <a:rPr lang="en-US" sz="1800" dirty="0" smtClean="0">
                <a:latin typeface="Arial" pitchFamily="34" charset="0"/>
              </a:rPr>
              <a:t>- </a:t>
            </a:r>
            <a:r>
              <a:rPr lang="en-US" sz="1800" dirty="0" err="1" smtClean="0">
                <a:latin typeface="Arial" pitchFamily="34" charset="0"/>
              </a:rPr>
              <a:t>yilga</a:t>
            </a:r>
            <a:r>
              <a:rPr lang="en-US" sz="1800" dirty="0" smtClean="0">
                <a:latin typeface="Arial" pitchFamily="34" charset="0"/>
              </a:rPr>
              <a:t>  </a:t>
            </a:r>
            <a:r>
              <a:rPr lang="en-US" sz="1800" dirty="0" err="1" smtClean="0">
                <a:latin typeface="Arial" pitchFamily="34" charset="0"/>
              </a:rPr>
              <a:t>kuchayib</a:t>
            </a:r>
            <a:r>
              <a:rPr lang="en-US" sz="1800" dirty="0" smtClean="0">
                <a:latin typeface="Arial" pitchFamily="34" charset="0"/>
              </a:rPr>
              <a:t> </a:t>
            </a:r>
            <a:r>
              <a:rPr lang="en-US" sz="1800" dirty="0" err="1" smtClean="0">
                <a:latin typeface="Arial" pitchFamily="34" charset="0"/>
              </a:rPr>
              <a:t>borayotgan</a:t>
            </a:r>
            <a:r>
              <a:rPr lang="en-US" sz="1800" dirty="0" smtClean="0">
                <a:latin typeface="Arial" pitchFamily="34" charset="0"/>
              </a:rPr>
              <a:t> </a:t>
            </a:r>
            <a:r>
              <a:rPr lang="en-US" sz="1800" dirty="0" err="1" smtClean="0">
                <a:latin typeface="Arial" pitchFamily="34" charset="0"/>
              </a:rPr>
              <a:t>suv</a:t>
            </a:r>
            <a:r>
              <a:rPr lang="en-US" sz="1800" dirty="0" smtClean="0">
                <a:latin typeface="Arial" pitchFamily="34" charset="0"/>
              </a:rPr>
              <a:t> </a:t>
            </a:r>
            <a:r>
              <a:rPr lang="en-US" sz="1800" dirty="0" err="1" smtClean="0">
                <a:latin typeface="Arial" pitchFamily="34" charset="0"/>
              </a:rPr>
              <a:t>tanqisligi</a:t>
            </a:r>
            <a:r>
              <a:rPr lang="en-US" sz="1800" dirty="0" smtClean="0">
                <a:latin typeface="Arial" pitchFamily="34" charset="0"/>
              </a:rPr>
              <a:t>;</a:t>
            </a:r>
            <a:endParaRPr lang="ru-RU" sz="1800" dirty="0" smtClean="0">
              <a:latin typeface="Arial" pitchFamily="34" charset="0"/>
              <a:sym typeface="Symbol" pitchFamily="18" charset="2"/>
            </a:endParaRPr>
          </a:p>
          <a:p>
            <a:pPr>
              <a:lnSpc>
                <a:spcPct val="80000"/>
              </a:lnSpc>
              <a:buFont typeface="Wingdings 2" pitchFamily="18" charset="2"/>
              <a:buNone/>
            </a:pPr>
            <a:r>
              <a:rPr lang="ru-RU" sz="1800" dirty="0" smtClean="0">
                <a:latin typeface="Arial" pitchFamily="34" charset="0"/>
                <a:sym typeface="Symbol" pitchFamily="18" charset="2"/>
              </a:rPr>
              <a:t></a:t>
            </a:r>
            <a:r>
              <a:rPr lang="en-US" sz="1800" dirty="0" smtClean="0">
                <a:latin typeface="Arial" pitchFamily="34" charset="0"/>
              </a:rPr>
              <a:t> </a:t>
            </a:r>
            <a:r>
              <a:rPr lang="en-US" sz="1800" dirty="0" err="1" smtClean="0">
                <a:latin typeface="Arial" pitchFamily="34" charset="0"/>
              </a:rPr>
              <a:t>O’zbekistonga</a:t>
            </a:r>
            <a:r>
              <a:rPr lang="en-US" sz="1800" dirty="0" smtClean="0">
                <a:latin typeface="Arial" pitchFamily="34" charset="0"/>
              </a:rPr>
              <a:t> 58,6 </a:t>
            </a:r>
            <a:r>
              <a:rPr lang="en-US" sz="1800" dirty="0" err="1" smtClean="0">
                <a:latin typeface="Arial" pitchFamily="34" charset="0"/>
              </a:rPr>
              <a:t>mlrd</a:t>
            </a:r>
            <a:r>
              <a:rPr lang="en-US" sz="1800" dirty="0" smtClean="0">
                <a:latin typeface="Arial" pitchFamily="34" charset="0"/>
              </a:rPr>
              <a:t>. m3 </a:t>
            </a:r>
            <a:r>
              <a:rPr lang="en-US" sz="1800" dirty="0" err="1" smtClean="0">
                <a:latin typeface="Arial" pitchFamily="34" charset="0"/>
              </a:rPr>
              <a:t>daryo</a:t>
            </a:r>
            <a:r>
              <a:rPr lang="en-US" sz="1800" dirty="0" smtClean="0">
                <a:latin typeface="Arial" pitchFamily="34" charset="0"/>
              </a:rPr>
              <a:t> </a:t>
            </a:r>
            <a:r>
              <a:rPr lang="en-US" sz="1800" dirty="0" err="1" smtClean="0">
                <a:latin typeface="Arial" pitchFamily="34" charset="0"/>
              </a:rPr>
              <a:t>suvlaridan</a:t>
            </a:r>
            <a:r>
              <a:rPr lang="en-US" sz="1800" dirty="0" smtClean="0">
                <a:latin typeface="Arial" pitchFamily="34" charset="0"/>
              </a:rPr>
              <a:t> </a:t>
            </a:r>
            <a:r>
              <a:rPr lang="en-US" sz="1800" dirty="0" err="1" smtClean="0">
                <a:latin typeface="Arial" pitchFamily="34" charset="0"/>
              </a:rPr>
              <a:t>faqat</a:t>
            </a:r>
            <a:r>
              <a:rPr lang="en-US" sz="1800" dirty="0" smtClean="0">
                <a:latin typeface="Arial" pitchFamily="34" charset="0"/>
              </a:rPr>
              <a:t> 11,47 </a:t>
            </a:r>
            <a:r>
              <a:rPr lang="en-US" sz="1800" dirty="0" err="1" smtClean="0">
                <a:latin typeface="Arial" pitchFamily="34" charset="0"/>
              </a:rPr>
              <a:t>mlrd</a:t>
            </a:r>
            <a:r>
              <a:rPr lang="en-US" sz="1800" dirty="0" smtClean="0">
                <a:latin typeface="Arial" pitchFamily="34" charset="0"/>
              </a:rPr>
              <a:t>. m3 (19,6 %) </a:t>
            </a:r>
            <a:r>
              <a:rPr lang="en-US" sz="1800" dirty="0" err="1" smtClean="0">
                <a:latin typeface="Arial" pitchFamily="34" charset="0"/>
              </a:rPr>
              <a:t>respublika</a:t>
            </a:r>
            <a:r>
              <a:rPr lang="en-US" sz="1800" dirty="0" smtClean="0">
                <a:latin typeface="Arial" pitchFamily="34" charset="0"/>
              </a:rPr>
              <a:t> </a:t>
            </a:r>
            <a:r>
              <a:rPr lang="en-US" sz="1800" dirty="0" err="1" smtClean="0">
                <a:latin typeface="Arial" pitchFamily="34" charset="0"/>
              </a:rPr>
              <a:t>hududida</a:t>
            </a:r>
            <a:r>
              <a:rPr lang="en-US" sz="1800" dirty="0" smtClean="0">
                <a:latin typeface="Arial" pitchFamily="34" charset="0"/>
              </a:rPr>
              <a:t> </a:t>
            </a:r>
            <a:r>
              <a:rPr lang="en-US" sz="1800" dirty="0" err="1" smtClean="0">
                <a:latin typeface="Arial" pitchFamily="34" charset="0"/>
              </a:rPr>
              <a:t>paydo</a:t>
            </a:r>
            <a:r>
              <a:rPr lang="en-US" sz="1800" dirty="0" smtClean="0">
                <a:latin typeface="Arial" pitchFamily="34" charset="0"/>
              </a:rPr>
              <a:t> </a:t>
            </a:r>
            <a:r>
              <a:rPr lang="en-US" sz="1800" dirty="0" err="1" smtClean="0">
                <a:latin typeface="Arial" pitchFamily="34" charset="0"/>
              </a:rPr>
              <a:t>bo’ladi</a:t>
            </a:r>
            <a:r>
              <a:rPr lang="en-US" sz="1800" dirty="0" smtClean="0">
                <a:latin typeface="Arial" pitchFamily="34" charset="0"/>
              </a:rPr>
              <a:t>, </a:t>
            </a:r>
            <a:r>
              <a:rPr lang="en-US" sz="1800" dirty="0" err="1" smtClean="0">
                <a:latin typeface="Arial" pitchFamily="34" charset="0"/>
              </a:rPr>
              <a:t>qolgani</a:t>
            </a:r>
            <a:r>
              <a:rPr lang="en-US" sz="1800" dirty="0" smtClean="0">
                <a:latin typeface="Arial" pitchFamily="34" charset="0"/>
              </a:rPr>
              <a:t> </a:t>
            </a:r>
            <a:r>
              <a:rPr lang="en-US" sz="1800" dirty="0" err="1" smtClean="0">
                <a:latin typeface="Arial" pitchFamily="34" charset="0"/>
              </a:rPr>
              <a:t>esa</a:t>
            </a:r>
            <a:r>
              <a:rPr lang="en-US" sz="1800" dirty="0" smtClean="0">
                <a:latin typeface="Arial" pitchFamily="34" charset="0"/>
              </a:rPr>
              <a:t> </a:t>
            </a:r>
            <a:r>
              <a:rPr lang="en-US" sz="1800" dirty="0" err="1" smtClean="0">
                <a:latin typeface="Arial" pitchFamily="34" charset="0"/>
              </a:rPr>
              <a:t>qo’shni</a:t>
            </a:r>
            <a:r>
              <a:rPr lang="en-US" sz="1800" dirty="0" smtClean="0">
                <a:latin typeface="Arial" pitchFamily="34" charset="0"/>
              </a:rPr>
              <a:t> </a:t>
            </a:r>
            <a:r>
              <a:rPr lang="en-US" sz="1800" dirty="0" err="1" smtClean="0">
                <a:latin typeface="Arial" pitchFamily="34" charset="0"/>
              </a:rPr>
              <a:t>davlatlar</a:t>
            </a:r>
            <a:r>
              <a:rPr lang="en-US" sz="1800" dirty="0" smtClean="0">
                <a:latin typeface="Arial" pitchFamily="34" charset="0"/>
              </a:rPr>
              <a:t> </a:t>
            </a:r>
            <a:r>
              <a:rPr lang="en-US" sz="1800" dirty="0" err="1" smtClean="0">
                <a:latin typeface="Arial" pitchFamily="34" charset="0"/>
              </a:rPr>
              <a:t>hududida</a:t>
            </a:r>
            <a:r>
              <a:rPr lang="en-US" sz="1800" dirty="0" smtClean="0">
                <a:latin typeface="Arial" pitchFamily="34" charset="0"/>
              </a:rPr>
              <a:t> </a:t>
            </a:r>
            <a:r>
              <a:rPr lang="en-US" sz="1800" dirty="0" err="1" smtClean="0">
                <a:latin typeface="Arial" pitchFamily="34" charset="0"/>
              </a:rPr>
              <a:t>paydo</a:t>
            </a:r>
            <a:r>
              <a:rPr lang="en-US" sz="1800" dirty="0" smtClean="0">
                <a:latin typeface="Arial" pitchFamily="34" charset="0"/>
              </a:rPr>
              <a:t> </a:t>
            </a:r>
            <a:r>
              <a:rPr lang="en-US" sz="1800" dirty="0" err="1" smtClean="0">
                <a:latin typeface="Arial" pitchFamily="34" charset="0"/>
              </a:rPr>
              <a:t>bo’ladi</a:t>
            </a:r>
            <a:r>
              <a:rPr lang="en-US" sz="1800" dirty="0" smtClean="0">
                <a:latin typeface="Arial" pitchFamily="34" charset="0"/>
              </a:rPr>
              <a:t>, </a:t>
            </a:r>
            <a:r>
              <a:rPr lang="en-US" sz="1800" dirty="0" err="1" smtClean="0">
                <a:latin typeface="Arial" pitchFamily="34" charset="0"/>
              </a:rPr>
              <a:t>qolgani</a:t>
            </a:r>
            <a:r>
              <a:rPr lang="en-US" sz="1800" dirty="0" smtClean="0">
                <a:latin typeface="Arial" pitchFamily="34" charset="0"/>
              </a:rPr>
              <a:t> </a:t>
            </a:r>
            <a:r>
              <a:rPr lang="en-US" sz="1800" dirty="0" err="1" smtClean="0">
                <a:latin typeface="Arial" pitchFamily="34" charset="0"/>
              </a:rPr>
              <a:t>esa</a:t>
            </a:r>
            <a:r>
              <a:rPr lang="en-US" sz="1800" dirty="0" smtClean="0">
                <a:latin typeface="Arial" pitchFamily="34" charset="0"/>
              </a:rPr>
              <a:t> </a:t>
            </a:r>
            <a:r>
              <a:rPr lang="en-US" sz="1800" dirty="0" err="1" smtClean="0">
                <a:latin typeface="Arial" pitchFamily="34" charset="0"/>
              </a:rPr>
              <a:t>qo’shni</a:t>
            </a:r>
            <a:r>
              <a:rPr lang="en-US" sz="1800" dirty="0" smtClean="0">
                <a:latin typeface="Arial" pitchFamily="34" charset="0"/>
              </a:rPr>
              <a:t> </a:t>
            </a:r>
            <a:r>
              <a:rPr lang="en-US" sz="1800" dirty="0" err="1" smtClean="0">
                <a:latin typeface="Arial" pitchFamily="34" charset="0"/>
              </a:rPr>
              <a:t>davlatlar</a:t>
            </a:r>
            <a:r>
              <a:rPr lang="en-US" sz="1800" dirty="0" smtClean="0">
                <a:latin typeface="Arial" pitchFamily="34" charset="0"/>
              </a:rPr>
              <a:t> </a:t>
            </a:r>
            <a:r>
              <a:rPr lang="en-US" sz="1800" dirty="0" err="1" smtClean="0">
                <a:latin typeface="Arial" pitchFamily="34" charset="0"/>
              </a:rPr>
              <a:t>hududidan</a:t>
            </a:r>
            <a:r>
              <a:rPr lang="en-US" sz="1800" dirty="0" smtClean="0">
                <a:latin typeface="Arial" pitchFamily="34" charset="0"/>
              </a:rPr>
              <a:t> </a:t>
            </a:r>
            <a:r>
              <a:rPr lang="en-US" sz="1800" dirty="0" err="1" smtClean="0">
                <a:latin typeface="Arial" pitchFamily="34" charset="0"/>
              </a:rPr>
              <a:t>o’tib</a:t>
            </a:r>
            <a:r>
              <a:rPr lang="en-US" sz="1800" dirty="0" smtClean="0">
                <a:latin typeface="Arial" pitchFamily="34" charset="0"/>
              </a:rPr>
              <a:t> </a:t>
            </a:r>
            <a:r>
              <a:rPr lang="en-US" sz="1800" dirty="0" err="1" smtClean="0">
                <a:latin typeface="Arial" pitchFamily="34" charset="0"/>
              </a:rPr>
              <a:t>keladi</a:t>
            </a:r>
            <a:r>
              <a:rPr lang="en-US" sz="1800" dirty="0" smtClean="0">
                <a:latin typeface="Arial" pitchFamily="34" charset="0"/>
              </a:rPr>
              <a:t>;</a:t>
            </a:r>
            <a:endParaRPr lang="ru-RU" sz="1800" dirty="0" smtClean="0">
              <a:latin typeface="Arial" pitchFamily="34" charset="0"/>
              <a:sym typeface="Symbol" pitchFamily="18" charset="2"/>
            </a:endParaRPr>
          </a:p>
          <a:p>
            <a:pPr>
              <a:lnSpc>
                <a:spcPct val="80000"/>
              </a:lnSpc>
              <a:buFont typeface="Wingdings 2" pitchFamily="18" charset="2"/>
              <a:buNone/>
            </a:pPr>
            <a:r>
              <a:rPr lang="ru-RU" sz="1800" dirty="0" smtClean="0">
                <a:latin typeface="Arial" pitchFamily="34" charset="0"/>
                <a:sym typeface="Symbol" pitchFamily="18" charset="2"/>
              </a:rPr>
              <a:t></a:t>
            </a:r>
            <a:r>
              <a:rPr lang="en-US" sz="1800" dirty="0" smtClean="0">
                <a:latin typeface="Arial" pitchFamily="34" charset="0"/>
              </a:rPr>
              <a:t> </a:t>
            </a:r>
            <a:r>
              <a:rPr lang="en-US" sz="1800" dirty="0" err="1" smtClean="0">
                <a:latin typeface="Arial" pitchFamily="34" charset="0"/>
              </a:rPr>
              <a:t>Markaziy</a:t>
            </a:r>
            <a:r>
              <a:rPr lang="en-US" sz="1800" dirty="0" smtClean="0">
                <a:latin typeface="Arial" pitchFamily="34" charset="0"/>
              </a:rPr>
              <a:t> </a:t>
            </a:r>
            <a:r>
              <a:rPr lang="en-US" sz="1800" dirty="0" err="1" smtClean="0">
                <a:latin typeface="Arial" pitchFamily="34" charset="0"/>
              </a:rPr>
              <a:t>Osiyoda</a:t>
            </a:r>
            <a:r>
              <a:rPr lang="en-US" sz="1800" dirty="0" smtClean="0">
                <a:latin typeface="Arial" pitchFamily="34" charset="0"/>
              </a:rPr>
              <a:t> 5 ta </a:t>
            </a:r>
            <a:r>
              <a:rPr lang="en-US" sz="1800" dirty="0" err="1" smtClean="0">
                <a:latin typeface="Arial" pitchFamily="34" charset="0"/>
              </a:rPr>
              <a:t>mustaqil</a:t>
            </a:r>
            <a:r>
              <a:rPr lang="en-US" sz="1800" dirty="0" smtClean="0">
                <a:latin typeface="Arial" pitchFamily="34" charset="0"/>
              </a:rPr>
              <a:t> </a:t>
            </a:r>
            <a:r>
              <a:rPr lang="en-US" sz="1800" dirty="0" err="1" smtClean="0">
                <a:latin typeface="Arial" pitchFamily="34" charset="0"/>
              </a:rPr>
              <a:t>davlatlar</a:t>
            </a:r>
            <a:r>
              <a:rPr lang="en-US" sz="1800" dirty="0" smtClean="0">
                <a:latin typeface="Arial" pitchFamily="34" charset="0"/>
              </a:rPr>
              <a:t> </a:t>
            </a:r>
            <a:r>
              <a:rPr lang="en-US" sz="1800" dirty="0" err="1" smtClean="0">
                <a:latin typeface="Arial" pitchFamily="34" charset="0"/>
              </a:rPr>
              <a:t>paydo</a:t>
            </a:r>
            <a:r>
              <a:rPr lang="en-US" sz="1800" dirty="0" smtClean="0">
                <a:latin typeface="Arial" pitchFamily="34" charset="0"/>
              </a:rPr>
              <a:t> </a:t>
            </a:r>
            <a:r>
              <a:rPr lang="en-US" sz="1800" dirty="0" err="1" smtClean="0">
                <a:latin typeface="Arial" pitchFamily="34" charset="0"/>
              </a:rPr>
              <a:t>bo’lishi</a:t>
            </a:r>
            <a:r>
              <a:rPr lang="en-US" sz="1800" dirty="0" smtClean="0">
                <a:latin typeface="Arial" pitchFamily="34" charset="0"/>
              </a:rPr>
              <a:t> </a:t>
            </a:r>
            <a:r>
              <a:rPr lang="en-US" sz="1800" dirty="0" err="1" smtClean="0">
                <a:latin typeface="Arial" pitchFamily="34" charset="0"/>
              </a:rPr>
              <a:t>munosabati</a:t>
            </a:r>
            <a:r>
              <a:rPr lang="en-US" sz="1800" dirty="0" smtClean="0">
                <a:latin typeface="Arial" pitchFamily="34" charset="0"/>
              </a:rPr>
              <a:t> </a:t>
            </a:r>
            <a:r>
              <a:rPr lang="en-US" sz="1800" dirty="0" err="1" smtClean="0">
                <a:latin typeface="Arial" pitchFamily="34" charset="0"/>
              </a:rPr>
              <a:t>bilan</a:t>
            </a:r>
            <a:r>
              <a:rPr lang="en-US" sz="1800" dirty="0" smtClean="0">
                <a:latin typeface="Arial" pitchFamily="34" charset="0"/>
              </a:rPr>
              <a:t> </a:t>
            </a:r>
            <a:r>
              <a:rPr lang="en-US" sz="1800" dirty="0" err="1" smtClean="0">
                <a:latin typeface="Arial" pitchFamily="34" charset="0"/>
              </a:rPr>
              <a:t>davlatlararo</a:t>
            </a:r>
            <a:r>
              <a:rPr lang="en-US" sz="1800" dirty="0" smtClean="0">
                <a:latin typeface="Arial" pitchFamily="34" charset="0"/>
              </a:rPr>
              <a:t> </a:t>
            </a:r>
            <a:r>
              <a:rPr lang="en-US" sz="1800" dirty="0" err="1" smtClean="0">
                <a:latin typeface="Arial" pitchFamily="34" charset="0"/>
              </a:rPr>
              <a:t>suv</a:t>
            </a:r>
            <a:r>
              <a:rPr lang="en-US" sz="1800" dirty="0" smtClean="0">
                <a:latin typeface="Arial" pitchFamily="34" charset="0"/>
              </a:rPr>
              <a:t> </a:t>
            </a:r>
            <a:r>
              <a:rPr lang="en-US" sz="1800" dirty="0" err="1" smtClean="0">
                <a:latin typeface="Arial" pitchFamily="34" charset="0"/>
              </a:rPr>
              <a:t>boshqaruvi</a:t>
            </a:r>
            <a:r>
              <a:rPr lang="en-US" sz="1800" dirty="0" smtClean="0">
                <a:latin typeface="Arial" pitchFamily="34" charset="0"/>
              </a:rPr>
              <a:t> </a:t>
            </a:r>
            <a:r>
              <a:rPr lang="en-US" sz="1800" dirty="0" err="1" smtClean="0">
                <a:latin typeface="Arial" pitchFamily="34" charset="0"/>
              </a:rPr>
              <a:t>murakkablashdi</a:t>
            </a:r>
            <a:r>
              <a:rPr lang="en-US" sz="1800" dirty="0" smtClean="0">
                <a:latin typeface="Arial" pitchFamily="34" charset="0"/>
              </a:rPr>
              <a:t> </a:t>
            </a:r>
            <a:r>
              <a:rPr lang="en-US" sz="1800" dirty="0" err="1" smtClean="0">
                <a:latin typeface="Arial" pitchFamily="34" charset="0"/>
              </a:rPr>
              <a:t>va</a:t>
            </a:r>
            <a:r>
              <a:rPr lang="en-US" sz="1800" dirty="0" smtClean="0">
                <a:latin typeface="Arial" pitchFamily="34" charset="0"/>
              </a:rPr>
              <a:t> </a:t>
            </a:r>
            <a:r>
              <a:rPr lang="en-US" sz="1800" dirty="0" err="1" smtClean="0">
                <a:latin typeface="Arial" pitchFamily="34" charset="0"/>
              </a:rPr>
              <a:t>ayrim</a:t>
            </a:r>
            <a:r>
              <a:rPr lang="en-US" sz="1800" dirty="0" smtClean="0">
                <a:latin typeface="Arial" pitchFamily="34" charset="0"/>
              </a:rPr>
              <a:t> </a:t>
            </a:r>
            <a:r>
              <a:rPr lang="en-US" sz="1800" dirty="0" err="1" smtClean="0">
                <a:latin typeface="Arial" pitchFamily="34" charset="0"/>
              </a:rPr>
              <a:t>hududlarda</a:t>
            </a:r>
            <a:r>
              <a:rPr lang="en-US" sz="1800" dirty="0" smtClean="0">
                <a:latin typeface="Arial" pitchFamily="34" charset="0"/>
              </a:rPr>
              <a:t> </a:t>
            </a:r>
            <a:r>
              <a:rPr lang="en-US" sz="1800" dirty="0" err="1" smtClean="0">
                <a:latin typeface="Arial" pitchFamily="34" charset="0"/>
              </a:rPr>
              <a:t>kafolatli</a:t>
            </a:r>
            <a:r>
              <a:rPr lang="en-US" sz="1800" dirty="0" smtClean="0">
                <a:latin typeface="Arial" pitchFamily="34" charset="0"/>
              </a:rPr>
              <a:t> </a:t>
            </a:r>
            <a:r>
              <a:rPr lang="en-US" sz="1800" dirty="0" err="1" smtClean="0">
                <a:latin typeface="Arial" pitchFamily="34" charset="0"/>
              </a:rPr>
              <a:t>suv</a:t>
            </a:r>
            <a:r>
              <a:rPr lang="en-US" sz="1800" dirty="0" smtClean="0">
                <a:latin typeface="Arial" pitchFamily="34" charset="0"/>
              </a:rPr>
              <a:t> </a:t>
            </a:r>
            <a:r>
              <a:rPr lang="en-US" sz="1800" dirty="0" err="1" smtClean="0">
                <a:latin typeface="Arial" pitchFamily="34" charset="0"/>
              </a:rPr>
              <a:t>ta’minoti</a:t>
            </a:r>
            <a:r>
              <a:rPr lang="en-US" sz="1800" dirty="0" smtClean="0">
                <a:latin typeface="Arial" pitchFamily="34" charset="0"/>
              </a:rPr>
              <a:t> </a:t>
            </a:r>
            <a:r>
              <a:rPr lang="en-US" sz="1800" dirty="0" err="1" smtClean="0">
                <a:latin typeface="Arial" pitchFamily="34" charset="0"/>
              </a:rPr>
              <a:t>darajasi</a:t>
            </a:r>
            <a:r>
              <a:rPr lang="en-US" sz="1800" dirty="0" smtClean="0">
                <a:latin typeface="Arial" pitchFamily="34" charset="0"/>
              </a:rPr>
              <a:t> </a:t>
            </a:r>
            <a:r>
              <a:rPr lang="en-US" sz="1800" dirty="0" err="1" smtClean="0">
                <a:latin typeface="Arial" pitchFamily="34" charset="0"/>
              </a:rPr>
              <a:t>pasaydi</a:t>
            </a:r>
            <a:r>
              <a:rPr lang="en-US" sz="1800" dirty="0" smtClean="0">
                <a:latin typeface="Arial" pitchFamily="34" charset="0"/>
              </a:rPr>
              <a:t>;</a:t>
            </a:r>
            <a:endParaRPr lang="ru-RU" sz="1800" dirty="0" smtClean="0">
              <a:latin typeface="Arial" pitchFamily="34" charset="0"/>
              <a:sym typeface="Symbol" pitchFamily="18" charset="2"/>
            </a:endParaRPr>
          </a:p>
          <a:p>
            <a:pPr>
              <a:lnSpc>
                <a:spcPct val="80000"/>
              </a:lnSpc>
              <a:buFont typeface="Wingdings 2" pitchFamily="18" charset="2"/>
              <a:buNone/>
            </a:pPr>
            <a:r>
              <a:rPr lang="ru-RU" sz="1800" dirty="0" smtClean="0">
                <a:latin typeface="Arial" pitchFamily="34" charset="0"/>
                <a:sym typeface="Symbol" pitchFamily="18" charset="2"/>
              </a:rPr>
              <a:t></a:t>
            </a:r>
            <a:r>
              <a:rPr lang="en-US" sz="1800" dirty="0" smtClean="0">
                <a:latin typeface="Arial" pitchFamily="34" charset="0"/>
              </a:rPr>
              <a:t> </a:t>
            </a:r>
            <a:r>
              <a:rPr lang="en-US" sz="1800" dirty="0" err="1" smtClean="0">
                <a:latin typeface="Arial" pitchFamily="34" charset="0"/>
              </a:rPr>
              <a:t>Respublika</a:t>
            </a:r>
            <a:r>
              <a:rPr lang="en-US" sz="1800" dirty="0" smtClean="0">
                <a:latin typeface="Arial" pitchFamily="34" charset="0"/>
              </a:rPr>
              <a:t> </a:t>
            </a:r>
            <a:r>
              <a:rPr lang="en-US" sz="1800" dirty="0" err="1" smtClean="0">
                <a:latin typeface="Arial" pitchFamily="34" charset="0"/>
              </a:rPr>
              <a:t>g’alla</a:t>
            </a:r>
            <a:r>
              <a:rPr lang="en-US" sz="1800" dirty="0" smtClean="0">
                <a:latin typeface="Arial" pitchFamily="34" charset="0"/>
              </a:rPr>
              <a:t> </a:t>
            </a:r>
            <a:r>
              <a:rPr lang="en-US" sz="1800" dirty="0" err="1" smtClean="0">
                <a:latin typeface="Arial" pitchFamily="34" charset="0"/>
              </a:rPr>
              <a:t>mustaqilligini</a:t>
            </a:r>
            <a:r>
              <a:rPr lang="en-US" sz="1800" dirty="0" smtClean="0">
                <a:latin typeface="Arial" pitchFamily="34" charset="0"/>
              </a:rPr>
              <a:t> </a:t>
            </a:r>
            <a:r>
              <a:rPr lang="en-US" sz="1800" dirty="0" err="1" smtClean="0">
                <a:latin typeface="Arial" pitchFamily="34" charset="0"/>
              </a:rPr>
              <a:t>ta’minlash</a:t>
            </a:r>
            <a:r>
              <a:rPr lang="en-US" sz="1800" dirty="0" smtClean="0">
                <a:latin typeface="Arial" pitchFamily="34" charset="0"/>
              </a:rPr>
              <a:t> </a:t>
            </a:r>
            <a:r>
              <a:rPr lang="en-US" sz="1800" dirty="0" err="1" smtClean="0">
                <a:latin typeface="Arial" pitchFamily="34" charset="0"/>
              </a:rPr>
              <a:t>uchun</a:t>
            </a:r>
            <a:r>
              <a:rPr lang="en-US" sz="1800" dirty="0" smtClean="0">
                <a:latin typeface="Arial" pitchFamily="34" charset="0"/>
              </a:rPr>
              <a:t> </a:t>
            </a:r>
            <a:r>
              <a:rPr lang="en-US" sz="1800" dirty="0" err="1" smtClean="0">
                <a:latin typeface="Arial" pitchFamily="34" charset="0"/>
              </a:rPr>
              <a:t>mavjud</a:t>
            </a:r>
            <a:r>
              <a:rPr lang="en-US" sz="1800" dirty="0" smtClean="0">
                <a:latin typeface="Arial" pitchFamily="34" charset="0"/>
              </a:rPr>
              <a:t> </a:t>
            </a:r>
            <a:r>
              <a:rPr lang="en-US" sz="1800" dirty="0" err="1" smtClean="0">
                <a:latin typeface="Arial" pitchFamily="34" charset="0"/>
              </a:rPr>
              <a:t>bo’lgan</a:t>
            </a:r>
            <a:r>
              <a:rPr lang="en-US" sz="1800" dirty="0" smtClean="0">
                <a:latin typeface="Arial" pitchFamily="34" charset="0"/>
              </a:rPr>
              <a:t> </a:t>
            </a:r>
            <a:r>
              <a:rPr lang="en-US" sz="1800" dirty="0" err="1" smtClean="0">
                <a:latin typeface="Arial" pitchFamily="34" charset="0"/>
              </a:rPr>
              <a:t>suv</a:t>
            </a:r>
            <a:r>
              <a:rPr lang="en-US" sz="1800" dirty="0" smtClean="0">
                <a:latin typeface="Arial" pitchFamily="34" charset="0"/>
              </a:rPr>
              <a:t> </a:t>
            </a:r>
            <a:r>
              <a:rPr lang="en-US" sz="1800" dirty="0" err="1" smtClean="0">
                <a:latin typeface="Arial" pitchFamily="34" charset="0"/>
              </a:rPr>
              <a:t>xo’jaligi</a:t>
            </a:r>
            <a:r>
              <a:rPr lang="en-US" sz="1800" dirty="0" smtClean="0">
                <a:latin typeface="Arial" pitchFamily="34" charset="0"/>
              </a:rPr>
              <a:t> </a:t>
            </a:r>
            <a:r>
              <a:rPr lang="en-US" sz="1800" dirty="0" err="1" smtClean="0">
                <a:latin typeface="Arial" pitchFamily="34" charset="0"/>
              </a:rPr>
              <a:t>obyektlarini</a:t>
            </a:r>
            <a:r>
              <a:rPr lang="en-US" sz="1800" dirty="0" smtClean="0">
                <a:latin typeface="Arial" pitchFamily="34" charset="0"/>
              </a:rPr>
              <a:t> </a:t>
            </a:r>
            <a:r>
              <a:rPr lang="en-US" sz="1800" dirty="0" err="1" smtClean="0">
                <a:latin typeface="Arial" pitchFamily="34" charset="0"/>
              </a:rPr>
              <a:t>mavsumiy</a:t>
            </a:r>
            <a:r>
              <a:rPr lang="en-US" sz="1800" dirty="0" smtClean="0">
                <a:latin typeface="Arial" pitchFamily="34" charset="0"/>
              </a:rPr>
              <a:t> </a:t>
            </a:r>
            <a:r>
              <a:rPr lang="en-US" sz="1800" dirty="0" err="1" smtClean="0">
                <a:latin typeface="Arial" pitchFamily="34" charset="0"/>
              </a:rPr>
              <a:t>ishlatish</a:t>
            </a:r>
            <a:r>
              <a:rPr lang="en-US" sz="1800" dirty="0" smtClean="0">
                <a:latin typeface="Arial" pitchFamily="34" charset="0"/>
              </a:rPr>
              <a:t> </a:t>
            </a:r>
            <a:r>
              <a:rPr lang="en-US" sz="1800" dirty="0" err="1" smtClean="0">
                <a:latin typeface="Arial" pitchFamily="34" charset="0"/>
              </a:rPr>
              <a:t>davri</a:t>
            </a:r>
            <a:r>
              <a:rPr lang="en-US" sz="1800" dirty="0" smtClean="0">
                <a:latin typeface="Arial" pitchFamily="34" charset="0"/>
              </a:rPr>
              <a:t> </a:t>
            </a:r>
            <a:r>
              <a:rPr lang="en-US" sz="1800" dirty="0" err="1" smtClean="0">
                <a:latin typeface="Arial" pitchFamily="34" charset="0"/>
              </a:rPr>
              <a:t>uzaydi</a:t>
            </a:r>
            <a:r>
              <a:rPr lang="en-US" sz="1800" dirty="0" smtClean="0">
                <a:latin typeface="Arial" pitchFamily="34" charset="0"/>
              </a:rPr>
              <a:t>;</a:t>
            </a:r>
            <a:endParaRPr lang="ru-RU" sz="1800" dirty="0" smtClean="0">
              <a:latin typeface="Arial" pitchFamily="34" charset="0"/>
              <a:sym typeface="Symbol" pitchFamily="18" charset="2"/>
            </a:endParaRPr>
          </a:p>
          <a:p>
            <a:pPr>
              <a:lnSpc>
                <a:spcPct val="80000"/>
              </a:lnSpc>
              <a:buFont typeface="Wingdings 2" pitchFamily="18" charset="2"/>
              <a:buNone/>
            </a:pPr>
            <a:r>
              <a:rPr lang="ru-RU" sz="1800" dirty="0" smtClean="0">
                <a:latin typeface="Arial" pitchFamily="34" charset="0"/>
                <a:sym typeface="Symbol" pitchFamily="18" charset="2"/>
              </a:rPr>
              <a:t></a:t>
            </a:r>
            <a:r>
              <a:rPr lang="en-US" sz="1800" dirty="0" smtClean="0">
                <a:latin typeface="Arial" pitchFamily="34" charset="0"/>
              </a:rPr>
              <a:t> </a:t>
            </a:r>
            <a:r>
              <a:rPr lang="en-US" sz="1800" dirty="0" err="1" smtClean="0">
                <a:latin typeface="Arial" pitchFamily="34" charset="0"/>
              </a:rPr>
              <a:t>Suv</a:t>
            </a:r>
            <a:r>
              <a:rPr lang="en-US" sz="1800" dirty="0" smtClean="0">
                <a:latin typeface="Arial" pitchFamily="34" charset="0"/>
              </a:rPr>
              <a:t> </a:t>
            </a:r>
            <a:r>
              <a:rPr lang="en-US" sz="1800" dirty="0" err="1" smtClean="0">
                <a:latin typeface="Arial" pitchFamily="34" charset="0"/>
              </a:rPr>
              <a:t>xo’jaligi</a:t>
            </a:r>
            <a:r>
              <a:rPr lang="en-US" sz="1800" dirty="0" smtClean="0">
                <a:latin typeface="Arial" pitchFamily="34" charset="0"/>
              </a:rPr>
              <a:t> </a:t>
            </a:r>
            <a:r>
              <a:rPr lang="en-US" sz="1800" dirty="0" err="1" smtClean="0">
                <a:latin typeface="Arial" pitchFamily="34" charset="0"/>
              </a:rPr>
              <a:t>obyektlarini</a:t>
            </a:r>
            <a:r>
              <a:rPr lang="en-US" sz="1800" dirty="0" smtClean="0">
                <a:latin typeface="Arial" pitchFamily="34" charset="0"/>
              </a:rPr>
              <a:t> </a:t>
            </a:r>
            <a:r>
              <a:rPr lang="en-US" sz="1800" dirty="0" err="1" smtClean="0">
                <a:latin typeface="Arial" pitchFamily="34" charset="0"/>
              </a:rPr>
              <a:t>ishlatish</a:t>
            </a:r>
            <a:r>
              <a:rPr lang="en-US" sz="1800" dirty="0" smtClean="0">
                <a:latin typeface="Arial" pitchFamily="34" charset="0"/>
              </a:rPr>
              <a:t> </a:t>
            </a:r>
            <a:r>
              <a:rPr lang="en-US" sz="1800" dirty="0" err="1" smtClean="0">
                <a:latin typeface="Arial" pitchFamily="34" charset="0"/>
              </a:rPr>
              <a:t>uchun</a:t>
            </a:r>
            <a:r>
              <a:rPr lang="en-US" sz="1800" dirty="0" smtClean="0">
                <a:latin typeface="Arial" pitchFamily="34" charset="0"/>
              </a:rPr>
              <a:t> </a:t>
            </a:r>
            <a:r>
              <a:rPr lang="en-US" sz="1800" dirty="0" err="1" smtClean="0">
                <a:latin typeface="Arial" pitchFamily="34" charset="0"/>
              </a:rPr>
              <a:t>ajratilayotgan</a:t>
            </a:r>
            <a:r>
              <a:rPr lang="en-US" sz="1800" dirty="0" smtClean="0">
                <a:latin typeface="Arial" pitchFamily="34" charset="0"/>
              </a:rPr>
              <a:t> </a:t>
            </a:r>
            <a:r>
              <a:rPr lang="en-US" sz="1800" dirty="0" err="1" smtClean="0">
                <a:latin typeface="Arial" pitchFamily="34" charset="0"/>
              </a:rPr>
              <a:t>byudjet</a:t>
            </a:r>
            <a:r>
              <a:rPr lang="en-US" sz="1800" dirty="0" smtClean="0">
                <a:latin typeface="Arial" pitchFamily="34" charset="0"/>
              </a:rPr>
              <a:t> </a:t>
            </a:r>
            <a:r>
              <a:rPr lang="en-US" sz="1800" dirty="0" err="1" smtClean="0">
                <a:latin typeface="Arial" pitchFamily="34" charset="0"/>
              </a:rPr>
              <a:t>mablaglarining</a:t>
            </a:r>
            <a:r>
              <a:rPr lang="en-US" sz="1800" dirty="0" smtClean="0">
                <a:latin typeface="Arial" pitchFamily="34" charset="0"/>
              </a:rPr>
              <a:t> </a:t>
            </a:r>
            <a:r>
              <a:rPr lang="en-US" sz="1800" dirty="0" err="1" smtClean="0">
                <a:latin typeface="Arial" pitchFamily="34" charset="0"/>
              </a:rPr>
              <a:t>hajmini</a:t>
            </a:r>
            <a:r>
              <a:rPr lang="en-US" sz="1800" dirty="0" smtClean="0">
                <a:latin typeface="Arial" pitchFamily="34" charset="0"/>
              </a:rPr>
              <a:t> </a:t>
            </a:r>
            <a:r>
              <a:rPr lang="en-US" sz="1800" dirty="0" err="1" smtClean="0">
                <a:latin typeface="Arial" pitchFamily="34" charset="0"/>
              </a:rPr>
              <a:t>kamaytirish</a:t>
            </a:r>
            <a:r>
              <a:rPr lang="en-US" sz="1800" dirty="0" smtClean="0">
                <a:latin typeface="Arial" pitchFamily="34" charset="0"/>
              </a:rPr>
              <a:t>;</a:t>
            </a:r>
            <a:endParaRPr lang="ru-RU" sz="1800" dirty="0" smtClean="0">
              <a:latin typeface="Arial" pitchFamily="34" charset="0"/>
              <a:sym typeface="Symbol" pitchFamily="18" charset="2"/>
            </a:endParaRPr>
          </a:p>
          <a:p>
            <a:pPr>
              <a:lnSpc>
                <a:spcPct val="80000"/>
              </a:lnSpc>
              <a:buFont typeface="Wingdings 2" pitchFamily="18" charset="2"/>
              <a:buNone/>
            </a:pPr>
            <a:r>
              <a:rPr lang="ru-RU" sz="1800" dirty="0" smtClean="0">
                <a:latin typeface="Arial" pitchFamily="34" charset="0"/>
                <a:sym typeface="Symbol" pitchFamily="18" charset="2"/>
              </a:rPr>
              <a:t></a:t>
            </a:r>
            <a:r>
              <a:rPr lang="en-US" sz="1800" dirty="0" smtClean="0">
                <a:latin typeface="Arial" pitchFamily="34" charset="0"/>
              </a:rPr>
              <a:t> </a:t>
            </a:r>
            <a:r>
              <a:rPr lang="en-US" sz="1800" dirty="0" err="1" smtClean="0">
                <a:latin typeface="Arial" pitchFamily="34" charset="0"/>
              </a:rPr>
              <a:t>Suv</a:t>
            </a:r>
            <a:r>
              <a:rPr lang="en-US" sz="1800" dirty="0" smtClean="0">
                <a:latin typeface="Arial" pitchFamily="34" charset="0"/>
              </a:rPr>
              <a:t> </a:t>
            </a:r>
            <a:r>
              <a:rPr lang="en-US" sz="1800" dirty="0" err="1" smtClean="0">
                <a:latin typeface="Arial" pitchFamily="34" charset="0"/>
              </a:rPr>
              <a:t>xo’jaligi</a:t>
            </a:r>
            <a:r>
              <a:rPr lang="en-US" sz="1800" dirty="0" smtClean="0">
                <a:latin typeface="Arial" pitchFamily="34" charset="0"/>
              </a:rPr>
              <a:t> </a:t>
            </a:r>
            <a:r>
              <a:rPr lang="en-US" sz="1800" dirty="0" err="1" smtClean="0">
                <a:latin typeface="Arial" pitchFamily="34" charset="0"/>
              </a:rPr>
              <a:t>asosiy</a:t>
            </a:r>
            <a:r>
              <a:rPr lang="en-US" sz="1800" dirty="0" smtClean="0">
                <a:latin typeface="Arial" pitchFamily="34" charset="0"/>
              </a:rPr>
              <a:t>  </a:t>
            </a:r>
            <a:r>
              <a:rPr lang="en-US" sz="1800" dirty="0" err="1" smtClean="0">
                <a:latin typeface="Arial" pitchFamily="34" charset="0"/>
              </a:rPr>
              <a:t>fondlarining</a:t>
            </a:r>
            <a:r>
              <a:rPr lang="en-US" sz="1800" dirty="0" smtClean="0">
                <a:latin typeface="Arial" pitchFamily="34" charset="0"/>
              </a:rPr>
              <a:t> </a:t>
            </a:r>
            <a:r>
              <a:rPr lang="en-US" sz="1800" dirty="0" err="1" smtClean="0">
                <a:latin typeface="Arial" pitchFamily="34" charset="0"/>
              </a:rPr>
              <a:t>eskirishi</a:t>
            </a:r>
            <a:r>
              <a:rPr lang="en-US" sz="1800" dirty="0" smtClean="0">
                <a:latin typeface="Arial" pitchFamily="34" charset="0"/>
              </a:rPr>
              <a:t>. </a:t>
            </a:r>
            <a:r>
              <a:rPr lang="en-US" sz="1800" dirty="0" err="1" smtClean="0">
                <a:latin typeface="Arial" pitchFamily="34" charset="0"/>
              </a:rPr>
              <a:t>Aksariyat</a:t>
            </a:r>
            <a:r>
              <a:rPr lang="en-US" sz="1800" dirty="0" smtClean="0">
                <a:latin typeface="Arial" pitchFamily="34" charset="0"/>
              </a:rPr>
              <a:t> </a:t>
            </a:r>
            <a:r>
              <a:rPr lang="en-US" sz="1800" dirty="0" err="1" smtClean="0">
                <a:latin typeface="Arial" pitchFamily="34" charset="0"/>
              </a:rPr>
              <a:t>suv</a:t>
            </a:r>
            <a:r>
              <a:rPr lang="en-US" sz="1800" dirty="0" smtClean="0">
                <a:latin typeface="Arial" pitchFamily="34" charset="0"/>
              </a:rPr>
              <a:t> </a:t>
            </a:r>
            <a:r>
              <a:rPr lang="en-US" sz="1800" dirty="0" err="1" smtClean="0">
                <a:latin typeface="Arial" pitchFamily="34" charset="0"/>
              </a:rPr>
              <a:t>xo’jaligi</a:t>
            </a:r>
            <a:r>
              <a:rPr lang="en-US" sz="1800" dirty="0" smtClean="0">
                <a:latin typeface="Arial" pitchFamily="34" charset="0"/>
              </a:rPr>
              <a:t> </a:t>
            </a:r>
            <a:r>
              <a:rPr lang="en-US" sz="1800" dirty="0" err="1" smtClean="0">
                <a:latin typeface="Arial" pitchFamily="34" charset="0"/>
              </a:rPr>
              <a:t>obyektlarini</a:t>
            </a:r>
            <a:r>
              <a:rPr lang="en-US" sz="1800" dirty="0" smtClean="0">
                <a:latin typeface="Arial" pitchFamily="34" charset="0"/>
              </a:rPr>
              <a:t> </a:t>
            </a:r>
            <a:r>
              <a:rPr lang="en-US" sz="1800" dirty="0" err="1" smtClean="0">
                <a:latin typeface="Arial" pitchFamily="34" charset="0"/>
              </a:rPr>
              <a:t>qurilib</a:t>
            </a:r>
            <a:r>
              <a:rPr lang="en-US" sz="1800" dirty="0" smtClean="0">
                <a:latin typeface="Arial" pitchFamily="34" charset="0"/>
              </a:rPr>
              <a:t> </a:t>
            </a:r>
            <a:r>
              <a:rPr lang="en-US" sz="1800" dirty="0" err="1" smtClean="0">
                <a:latin typeface="Arial" pitchFamily="34" charset="0"/>
              </a:rPr>
              <a:t>ishlatilayotganiga</a:t>
            </a:r>
            <a:r>
              <a:rPr lang="en-US" sz="1800" dirty="0" smtClean="0">
                <a:latin typeface="Arial" pitchFamily="34" charset="0"/>
              </a:rPr>
              <a:t> 30-35 </a:t>
            </a:r>
            <a:r>
              <a:rPr lang="en-US" sz="1800" dirty="0" err="1" smtClean="0">
                <a:latin typeface="Arial" pitchFamily="34" charset="0"/>
              </a:rPr>
              <a:t>yil</a:t>
            </a:r>
            <a:r>
              <a:rPr lang="en-US" sz="1800" dirty="0" smtClean="0">
                <a:latin typeface="Arial" pitchFamily="34" charset="0"/>
              </a:rPr>
              <a:t>, </a:t>
            </a:r>
            <a:r>
              <a:rPr lang="en-US" sz="1800" dirty="0" err="1" smtClean="0">
                <a:latin typeface="Arial" pitchFamily="34" charset="0"/>
              </a:rPr>
              <a:t>ayrimlariga</a:t>
            </a:r>
            <a:r>
              <a:rPr lang="en-US" sz="1800" dirty="0" smtClean="0">
                <a:latin typeface="Arial" pitchFamily="34" charset="0"/>
              </a:rPr>
              <a:t> </a:t>
            </a:r>
            <a:r>
              <a:rPr lang="en-US" sz="1800" dirty="0" err="1" smtClean="0">
                <a:latin typeface="Arial" pitchFamily="34" charset="0"/>
              </a:rPr>
              <a:t>esa</a:t>
            </a:r>
            <a:r>
              <a:rPr lang="en-US" sz="1800" dirty="0" smtClean="0">
                <a:latin typeface="Arial" pitchFamily="34" charset="0"/>
              </a:rPr>
              <a:t> 40-45 </a:t>
            </a:r>
            <a:r>
              <a:rPr lang="en-US" sz="1800" dirty="0" err="1" smtClean="0">
                <a:latin typeface="Arial" pitchFamily="34" charset="0"/>
              </a:rPr>
              <a:t>yil</a:t>
            </a:r>
            <a:r>
              <a:rPr lang="en-US" sz="1800" dirty="0" smtClean="0">
                <a:latin typeface="Arial" pitchFamily="34" charset="0"/>
              </a:rPr>
              <a:t> </a:t>
            </a:r>
            <a:r>
              <a:rPr lang="en-US" sz="1800" dirty="0" err="1" smtClean="0">
                <a:latin typeface="Arial" pitchFamily="34" charset="0"/>
              </a:rPr>
              <a:t>bo’ldi</a:t>
            </a:r>
            <a:r>
              <a:rPr lang="en-US" sz="1800" dirty="0" smtClean="0">
                <a:latin typeface="Arial" pitchFamily="34" charset="0"/>
              </a:rPr>
              <a:t>. </a:t>
            </a:r>
            <a:r>
              <a:rPr lang="en-US" sz="1800" dirty="0" err="1" smtClean="0">
                <a:latin typeface="Arial" pitchFamily="34" charset="0"/>
              </a:rPr>
              <a:t>Natijada</a:t>
            </a:r>
            <a:r>
              <a:rPr lang="en-US" sz="1800" dirty="0" smtClean="0">
                <a:latin typeface="Arial" pitchFamily="34" charset="0"/>
              </a:rPr>
              <a:t> </a:t>
            </a:r>
            <a:r>
              <a:rPr lang="en-US" sz="1800" dirty="0" err="1" smtClean="0">
                <a:latin typeface="Arial" pitchFamily="34" charset="0"/>
              </a:rPr>
              <a:t>ko’pgina</a:t>
            </a:r>
            <a:r>
              <a:rPr lang="en-US" sz="1800" dirty="0" smtClean="0">
                <a:latin typeface="Arial" pitchFamily="34" charset="0"/>
              </a:rPr>
              <a:t> </a:t>
            </a:r>
            <a:r>
              <a:rPr lang="en-US" sz="1800" dirty="0" err="1" smtClean="0">
                <a:latin typeface="Arial" pitchFamily="34" charset="0"/>
              </a:rPr>
              <a:t>obyektlar</a:t>
            </a:r>
            <a:r>
              <a:rPr lang="en-US" sz="1800" dirty="0" smtClean="0">
                <a:latin typeface="Arial" pitchFamily="34" charset="0"/>
              </a:rPr>
              <a:t>, </a:t>
            </a:r>
            <a:r>
              <a:rPr lang="en-US" sz="1800" dirty="0" err="1" smtClean="0">
                <a:latin typeface="Arial" pitchFamily="34" charset="0"/>
              </a:rPr>
              <a:t>ayniqsa</a:t>
            </a:r>
            <a:r>
              <a:rPr lang="en-US" sz="1800" dirty="0" smtClean="0">
                <a:latin typeface="Arial" pitchFamily="34" charset="0"/>
              </a:rPr>
              <a:t> </a:t>
            </a:r>
            <a:r>
              <a:rPr lang="en-US" sz="1800" dirty="0" err="1" smtClean="0">
                <a:latin typeface="Arial" pitchFamily="34" charset="0"/>
              </a:rPr>
              <a:t>nasos</a:t>
            </a:r>
            <a:r>
              <a:rPr lang="en-US" sz="1800" dirty="0" smtClean="0">
                <a:latin typeface="Arial" pitchFamily="34" charset="0"/>
              </a:rPr>
              <a:t> </a:t>
            </a:r>
            <a:r>
              <a:rPr lang="en-US" sz="1800" dirty="0" err="1" smtClean="0">
                <a:latin typeface="Arial" pitchFamily="34" charset="0"/>
              </a:rPr>
              <a:t>stansiyalar</a:t>
            </a:r>
            <a:r>
              <a:rPr lang="en-US" sz="1800" dirty="0" smtClean="0">
                <a:latin typeface="Arial" pitchFamily="34" charset="0"/>
              </a:rPr>
              <a:t> </a:t>
            </a:r>
            <a:r>
              <a:rPr lang="en-US" sz="1800" dirty="0" err="1" smtClean="0">
                <a:latin typeface="Arial" pitchFamily="34" charset="0"/>
              </a:rPr>
              <a:t>va</a:t>
            </a:r>
            <a:r>
              <a:rPr lang="en-US" sz="1800" dirty="0" smtClean="0">
                <a:latin typeface="Arial" pitchFamily="34" charset="0"/>
              </a:rPr>
              <a:t> </a:t>
            </a:r>
            <a:r>
              <a:rPr lang="en-US" sz="1800" dirty="0" err="1" smtClean="0">
                <a:latin typeface="Arial" pitchFamily="34" charset="0"/>
              </a:rPr>
              <a:t>yirik</a:t>
            </a:r>
            <a:r>
              <a:rPr lang="en-US" sz="1800" dirty="0" smtClean="0">
                <a:latin typeface="Arial" pitchFamily="34" charset="0"/>
              </a:rPr>
              <a:t> </a:t>
            </a:r>
            <a:r>
              <a:rPr lang="en-US" sz="1800" dirty="0" err="1" smtClean="0">
                <a:latin typeface="Arial" pitchFamily="34" charset="0"/>
              </a:rPr>
              <a:t>gidrotexnik</a:t>
            </a:r>
            <a:r>
              <a:rPr lang="en-US" sz="1800" dirty="0" smtClean="0">
                <a:latin typeface="Arial" pitchFamily="34" charset="0"/>
              </a:rPr>
              <a:t> </a:t>
            </a:r>
            <a:r>
              <a:rPr lang="en-US" sz="1800" dirty="0" err="1" smtClean="0">
                <a:latin typeface="Arial" pitchFamily="34" charset="0"/>
              </a:rPr>
              <a:t>inshoatlar</a:t>
            </a:r>
            <a:r>
              <a:rPr lang="en-US" sz="1800" dirty="0" smtClean="0">
                <a:latin typeface="Arial" pitchFamily="34" charset="0"/>
              </a:rPr>
              <a:t>  </a:t>
            </a:r>
            <a:r>
              <a:rPr lang="en-US" sz="1800" dirty="0" err="1" smtClean="0">
                <a:latin typeface="Arial" pitchFamily="34" charset="0"/>
              </a:rPr>
              <a:t>hozirgi</a:t>
            </a:r>
            <a:r>
              <a:rPr lang="en-US" sz="1800" dirty="0" smtClean="0">
                <a:latin typeface="Arial" pitchFamily="34" charset="0"/>
              </a:rPr>
              <a:t> </a:t>
            </a:r>
            <a:r>
              <a:rPr lang="en-US" sz="1800" dirty="0" err="1" smtClean="0">
                <a:latin typeface="Arial" pitchFamily="34" charset="0"/>
              </a:rPr>
              <a:t>kunga</a:t>
            </a:r>
            <a:r>
              <a:rPr lang="en-US" sz="1800" dirty="0" smtClean="0">
                <a:latin typeface="Arial" pitchFamily="34" charset="0"/>
              </a:rPr>
              <a:t> </a:t>
            </a:r>
            <a:r>
              <a:rPr lang="en-US" sz="1800" dirty="0" err="1" smtClean="0">
                <a:latin typeface="Arial" pitchFamily="34" charset="0"/>
              </a:rPr>
              <a:t>kelib</a:t>
            </a:r>
            <a:r>
              <a:rPr lang="en-US" sz="1800" dirty="0" smtClean="0">
                <a:latin typeface="Arial" pitchFamily="34" charset="0"/>
              </a:rPr>
              <a:t> </a:t>
            </a:r>
            <a:r>
              <a:rPr lang="en-US" sz="1800" dirty="0" err="1" smtClean="0">
                <a:latin typeface="Arial" pitchFamily="34" charset="0"/>
              </a:rPr>
              <a:t>qaytadan</a:t>
            </a:r>
            <a:r>
              <a:rPr lang="en-US" sz="1800" dirty="0" smtClean="0">
                <a:latin typeface="Arial" pitchFamily="34" charset="0"/>
              </a:rPr>
              <a:t> </a:t>
            </a:r>
            <a:r>
              <a:rPr lang="en-US" sz="1800" dirty="0" err="1" smtClean="0">
                <a:latin typeface="Arial" pitchFamily="34" charset="0"/>
              </a:rPr>
              <a:t>tiklanishi</a:t>
            </a:r>
            <a:r>
              <a:rPr lang="en-US" sz="1800" dirty="0" smtClean="0">
                <a:latin typeface="Arial" pitchFamily="34" charset="0"/>
              </a:rPr>
              <a:t> </a:t>
            </a:r>
            <a:r>
              <a:rPr lang="en-US" sz="1800" dirty="0" err="1" smtClean="0">
                <a:latin typeface="Arial" pitchFamily="34" charset="0"/>
              </a:rPr>
              <a:t>va</a:t>
            </a:r>
            <a:r>
              <a:rPr lang="en-US" sz="1800" dirty="0" smtClean="0">
                <a:latin typeface="Arial" pitchFamily="34" charset="0"/>
              </a:rPr>
              <a:t> </a:t>
            </a:r>
            <a:r>
              <a:rPr lang="en-US" sz="1800" dirty="0" err="1" smtClean="0">
                <a:latin typeface="Arial" pitchFamily="34" charset="0"/>
              </a:rPr>
              <a:t>modernizasiya</a:t>
            </a:r>
            <a:r>
              <a:rPr lang="en-US" sz="1800" dirty="0" smtClean="0">
                <a:latin typeface="Arial" pitchFamily="34" charset="0"/>
              </a:rPr>
              <a:t> </a:t>
            </a:r>
            <a:r>
              <a:rPr lang="en-US" sz="1800" dirty="0" err="1" smtClean="0">
                <a:latin typeface="Arial" pitchFamily="34" charset="0"/>
              </a:rPr>
              <a:t>qilinishi</a:t>
            </a:r>
            <a:r>
              <a:rPr lang="en-US" sz="1800" dirty="0" smtClean="0">
                <a:latin typeface="Arial" pitchFamily="34" charset="0"/>
              </a:rPr>
              <a:t> </a:t>
            </a:r>
            <a:r>
              <a:rPr lang="en-US" sz="1800" dirty="0" err="1" smtClean="0">
                <a:latin typeface="Arial" pitchFamily="34" charset="0"/>
              </a:rPr>
              <a:t>zarur</a:t>
            </a:r>
            <a:r>
              <a:rPr lang="en-US" sz="1800" dirty="0" smtClean="0">
                <a:latin typeface="Arial" pitchFamily="34" charset="0"/>
              </a:rPr>
              <a:t> </a:t>
            </a:r>
            <a:r>
              <a:rPr lang="en-US" sz="1800" dirty="0" err="1" smtClean="0">
                <a:latin typeface="Arial" pitchFamily="34" charset="0"/>
              </a:rPr>
              <a:t>bo’lib</a:t>
            </a:r>
            <a:r>
              <a:rPr lang="en-US" sz="1800" dirty="0" smtClean="0">
                <a:latin typeface="Arial" pitchFamily="34" charset="0"/>
              </a:rPr>
              <a:t> </a:t>
            </a:r>
            <a:r>
              <a:rPr lang="en-US" sz="1800" dirty="0" err="1" smtClean="0">
                <a:latin typeface="Arial" pitchFamily="34" charset="0"/>
              </a:rPr>
              <a:t>qoldi</a:t>
            </a:r>
            <a:r>
              <a:rPr lang="en-US" sz="1800" dirty="0" smtClean="0">
                <a:latin typeface="Arial" pitchFamily="34" charset="0"/>
              </a:rPr>
              <a:t>;</a:t>
            </a:r>
            <a:endParaRPr lang="ru-RU" sz="1800" dirty="0" smtClean="0">
              <a:latin typeface="Arial" pitchFamily="34" charset="0"/>
              <a:sym typeface="Symbol" pitchFamily="18" charset="2"/>
            </a:endParaRPr>
          </a:p>
          <a:p>
            <a:pPr>
              <a:lnSpc>
                <a:spcPct val="80000"/>
              </a:lnSpc>
              <a:buFont typeface="Wingdings 2" pitchFamily="18" charset="2"/>
              <a:buNone/>
            </a:pPr>
            <a:r>
              <a:rPr lang="ru-RU" sz="1800" dirty="0" smtClean="0">
                <a:latin typeface="Arial" pitchFamily="34" charset="0"/>
                <a:sym typeface="Symbol" pitchFamily="18" charset="2"/>
              </a:rPr>
              <a:t></a:t>
            </a:r>
            <a:r>
              <a:rPr lang="en-US" sz="1800" dirty="0" smtClean="0">
                <a:latin typeface="Arial" pitchFamily="34" charset="0"/>
              </a:rPr>
              <a:t> </a:t>
            </a:r>
            <a:r>
              <a:rPr lang="en-US" sz="1800" dirty="0" err="1" smtClean="0">
                <a:latin typeface="Arial" pitchFamily="34" charset="0"/>
              </a:rPr>
              <a:t>Asosiy</a:t>
            </a:r>
            <a:r>
              <a:rPr lang="en-US" sz="1800" dirty="0" smtClean="0">
                <a:latin typeface="Arial" pitchFamily="34" charset="0"/>
              </a:rPr>
              <a:t> </a:t>
            </a:r>
            <a:r>
              <a:rPr lang="en-US" sz="1800" dirty="0" err="1" smtClean="0">
                <a:latin typeface="Arial" pitchFamily="34" charset="0"/>
              </a:rPr>
              <a:t>suvdan</a:t>
            </a:r>
            <a:r>
              <a:rPr lang="en-US" sz="1800" dirty="0" smtClean="0">
                <a:latin typeface="Arial" pitchFamily="34" charset="0"/>
              </a:rPr>
              <a:t> </a:t>
            </a:r>
            <a:r>
              <a:rPr lang="en-US" sz="1800" dirty="0" err="1" smtClean="0">
                <a:latin typeface="Arial" pitchFamily="34" charset="0"/>
              </a:rPr>
              <a:t>foydalanuvchi</a:t>
            </a:r>
            <a:r>
              <a:rPr lang="en-US" sz="1800" dirty="0" smtClean="0">
                <a:latin typeface="Arial" pitchFamily="34" charset="0"/>
              </a:rPr>
              <a:t> </a:t>
            </a:r>
            <a:r>
              <a:rPr lang="en-US" sz="1800" dirty="0" err="1" smtClean="0">
                <a:latin typeface="Arial" pitchFamily="34" charset="0"/>
              </a:rPr>
              <a:t>bo’lgan</a:t>
            </a:r>
            <a:r>
              <a:rPr lang="en-US" sz="1800" dirty="0" smtClean="0">
                <a:latin typeface="Arial" pitchFamily="34" charset="0"/>
              </a:rPr>
              <a:t> </a:t>
            </a:r>
            <a:r>
              <a:rPr lang="en-US" sz="1800" dirty="0" err="1" smtClean="0">
                <a:latin typeface="Arial" pitchFamily="34" charset="0"/>
              </a:rPr>
              <a:t>qishloq</a:t>
            </a:r>
            <a:r>
              <a:rPr lang="en-US" sz="1800" dirty="0" smtClean="0">
                <a:latin typeface="Arial" pitchFamily="34" charset="0"/>
              </a:rPr>
              <a:t> </a:t>
            </a:r>
            <a:r>
              <a:rPr lang="en-US" sz="1800" dirty="0" err="1" smtClean="0">
                <a:latin typeface="Arial" pitchFamily="34" charset="0"/>
              </a:rPr>
              <a:t>xo’jaligida</a:t>
            </a:r>
            <a:r>
              <a:rPr lang="en-US" sz="1800" dirty="0" smtClean="0">
                <a:latin typeface="Arial" pitchFamily="34" charset="0"/>
              </a:rPr>
              <a:t> </a:t>
            </a:r>
            <a:r>
              <a:rPr lang="en-US" sz="1800" dirty="0" err="1" smtClean="0">
                <a:latin typeface="Arial" pitchFamily="34" charset="0"/>
              </a:rPr>
              <a:t>bozor</a:t>
            </a:r>
            <a:r>
              <a:rPr lang="en-US" sz="1800" dirty="0" smtClean="0">
                <a:latin typeface="Arial" pitchFamily="34" charset="0"/>
              </a:rPr>
              <a:t> </a:t>
            </a:r>
            <a:r>
              <a:rPr lang="en-US" sz="1800" dirty="0" err="1" smtClean="0">
                <a:latin typeface="Arial" pitchFamily="34" charset="0"/>
              </a:rPr>
              <a:t>iqtisodiyotiga</a:t>
            </a:r>
            <a:r>
              <a:rPr lang="en-US" sz="1800" dirty="0" smtClean="0">
                <a:latin typeface="Arial" pitchFamily="34" charset="0"/>
              </a:rPr>
              <a:t> </a:t>
            </a:r>
            <a:r>
              <a:rPr lang="en-US" sz="1800" dirty="0" err="1" smtClean="0">
                <a:latin typeface="Arial" pitchFamily="34" charset="0"/>
              </a:rPr>
              <a:t>o’tish</a:t>
            </a:r>
            <a:r>
              <a:rPr lang="en-US" sz="1800" dirty="0" smtClean="0">
                <a:latin typeface="Arial" pitchFamily="34" charset="0"/>
              </a:rPr>
              <a:t> </a:t>
            </a:r>
            <a:r>
              <a:rPr lang="en-US" sz="1800" dirty="0" err="1" smtClean="0">
                <a:latin typeface="Arial" pitchFamily="34" charset="0"/>
              </a:rPr>
              <a:t>borasidagi</a:t>
            </a:r>
            <a:r>
              <a:rPr lang="en-US" sz="1800" dirty="0" smtClean="0">
                <a:latin typeface="Arial" pitchFamily="34" charset="0"/>
              </a:rPr>
              <a:t> </a:t>
            </a:r>
            <a:r>
              <a:rPr lang="en-US" sz="1800" dirty="0" err="1" smtClean="0">
                <a:latin typeface="Arial" pitchFamily="34" charset="0"/>
              </a:rPr>
              <a:t>islohotlarni</a:t>
            </a:r>
            <a:r>
              <a:rPr lang="en-US" sz="1800" dirty="0" smtClean="0">
                <a:latin typeface="Arial" pitchFamily="34" charset="0"/>
              </a:rPr>
              <a:t> </a:t>
            </a:r>
            <a:r>
              <a:rPr lang="en-US" sz="1800" dirty="0" err="1" smtClean="0">
                <a:latin typeface="Arial" pitchFamily="34" charset="0"/>
              </a:rPr>
              <a:t>chuqurlashtirish</a:t>
            </a:r>
            <a:r>
              <a:rPr lang="en-US" sz="1800" dirty="0" smtClean="0">
                <a:latin typeface="Arial" pitchFamily="34" charset="0"/>
              </a:rPr>
              <a:t> </a:t>
            </a:r>
            <a:r>
              <a:rPr lang="en-US" sz="1800" dirty="0" err="1" smtClean="0">
                <a:latin typeface="Arial" pitchFamily="34" charset="0"/>
              </a:rPr>
              <a:t>bo’yicha</a:t>
            </a:r>
            <a:r>
              <a:rPr lang="en-US" sz="1800" dirty="0" smtClean="0">
                <a:latin typeface="Arial" pitchFamily="34" charset="0"/>
              </a:rPr>
              <a:t> </a:t>
            </a:r>
            <a:r>
              <a:rPr lang="en-US" sz="1800" dirty="0" err="1" smtClean="0">
                <a:latin typeface="Arial" pitchFamily="34" charset="0"/>
              </a:rPr>
              <a:t>jadal</a:t>
            </a:r>
            <a:r>
              <a:rPr lang="en-US" sz="1800" dirty="0" smtClean="0">
                <a:latin typeface="Arial" pitchFamily="34" charset="0"/>
              </a:rPr>
              <a:t> </a:t>
            </a:r>
            <a:r>
              <a:rPr lang="en-US" sz="1800" dirty="0" err="1" smtClean="0">
                <a:latin typeface="Arial" pitchFamily="34" charset="0"/>
              </a:rPr>
              <a:t>olib</a:t>
            </a:r>
            <a:r>
              <a:rPr lang="en-US" sz="1800" dirty="0" smtClean="0">
                <a:latin typeface="Arial" pitchFamily="34" charset="0"/>
              </a:rPr>
              <a:t> </a:t>
            </a:r>
            <a:r>
              <a:rPr lang="en-US" sz="1800" dirty="0" err="1" smtClean="0">
                <a:latin typeface="Arial" pitchFamily="34" charset="0"/>
              </a:rPr>
              <a:t>borilayotgan</a:t>
            </a:r>
            <a:r>
              <a:rPr lang="en-US" sz="1800" dirty="0" smtClean="0">
                <a:latin typeface="Arial" pitchFamily="34" charset="0"/>
              </a:rPr>
              <a:t> </a:t>
            </a:r>
            <a:r>
              <a:rPr lang="en-US" sz="1800" dirty="0" err="1" smtClean="0">
                <a:latin typeface="Arial" pitchFamily="34" charset="0"/>
              </a:rPr>
              <a:t>katta</a:t>
            </a:r>
            <a:r>
              <a:rPr lang="en-US" sz="1800" dirty="0" smtClean="0">
                <a:latin typeface="Arial" pitchFamily="34" charset="0"/>
              </a:rPr>
              <a:t> </a:t>
            </a:r>
            <a:r>
              <a:rPr lang="en-US" sz="1800" dirty="0" err="1" smtClean="0">
                <a:latin typeface="Arial" pitchFamily="34" charset="0"/>
              </a:rPr>
              <a:t>miqyosdagi</a:t>
            </a:r>
            <a:r>
              <a:rPr lang="en-US" sz="1800" dirty="0" smtClean="0">
                <a:latin typeface="Arial" pitchFamily="34" charset="0"/>
              </a:rPr>
              <a:t> </a:t>
            </a:r>
            <a:r>
              <a:rPr lang="en-US" sz="1800" dirty="0" err="1" smtClean="0">
                <a:latin typeface="Arial" pitchFamily="34" charset="0"/>
              </a:rPr>
              <a:t>ishlar</a:t>
            </a:r>
            <a:r>
              <a:rPr lang="en-US" sz="1800" dirty="0" smtClean="0">
                <a:latin typeface="Arial" pitchFamily="34" charset="0"/>
              </a:rPr>
              <a:t> </a:t>
            </a:r>
            <a:r>
              <a:rPr lang="en-US" sz="1800" dirty="0" err="1" smtClean="0">
                <a:latin typeface="Arial" pitchFamily="34" charset="0"/>
              </a:rPr>
              <a:t>suv</a:t>
            </a:r>
            <a:r>
              <a:rPr lang="en-US" sz="1800" dirty="0" smtClean="0">
                <a:latin typeface="Arial" pitchFamily="34" charset="0"/>
              </a:rPr>
              <a:t> </a:t>
            </a:r>
            <a:r>
              <a:rPr lang="en-US" sz="1800" dirty="0" err="1" smtClean="0">
                <a:latin typeface="Arial" pitchFamily="34" charset="0"/>
              </a:rPr>
              <a:t>xo’jaligi</a:t>
            </a:r>
            <a:r>
              <a:rPr lang="en-US" sz="1800" dirty="0" smtClean="0">
                <a:latin typeface="Arial" pitchFamily="34" charset="0"/>
              </a:rPr>
              <a:t> </a:t>
            </a:r>
            <a:r>
              <a:rPr lang="en-US" sz="1800" dirty="0" err="1" smtClean="0">
                <a:latin typeface="Arial" pitchFamily="34" charset="0"/>
              </a:rPr>
              <a:t>tizimiga</a:t>
            </a:r>
            <a:r>
              <a:rPr lang="en-US" sz="1800" dirty="0" smtClean="0">
                <a:latin typeface="Arial" pitchFamily="34" charset="0"/>
              </a:rPr>
              <a:t> ham </a:t>
            </a:r>
            <a:r>
              <a:rPr lang="en-US" sz="1800" dirty="0" err="1" smtClean="0">
                <a:latin typeface="Arial" pitchFamily="34" charset="0"/>
              </a:rPr>
              <a:t>ma’lum</a:t>
            </a:r>
            <a:r>
              <a:rPr lang="en-US" sz="1800" dirty="0" smtClean="0">
                <a:latin typeface="Arial" pitchFamily="34" charset="0"/>
              </a:rPr>
              <a:t> </a:t>
            </a:r>
            <a:r>
              <a:rPr lang="en-US" sz="1800" dirty="0" err="1" smtClean="0">
                <a:latin typeface="Arial" pitchFamily="34" charset="0"/>
              </a:rPr>
              <a:t>talablar</a:t>
            </a:r>
            <a:r>
              <a:rPr lang="en-US" sz="1800" dirty="0" smtClean="0">
                <a:latin typeface="Arial" pitchFamily="34" charset="0"/>
              </a:rPr>
              <a:t>  </a:t>
            </a:r>
            <a:r>
              <a:rPr lang="en-US" sz="1800" dirty="0" err="1" smtClean="0">
                <a:latin typeface="Arial" pitchFamily="34" charset="0"/>
              </a:rPr>
              <a:t>qo’ydi</a:t>
            </a:r>
            <a:endParaRPr lang="ru-RU" sz="1800" dirty="0" smtClean="0">
              <a:latin typeface="Arial" pitchFamily="34" charset="0"/>
            </a:endParaRPr>
          </a:p>
        </p:txBody>
      </p:sp>
    </p:spTree>
    <p:extLst>
      <p:ext uri="{BB962C8B-B14F-4D97-AF65-F5344CB8AC3E}">
        <p14:creationId xmlns:p14="http://schemas.microsoft.com/office/powerpoint/2010/main" val="16766915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58" name="Object 4"/>
          <p:cNvGraphicFramePr>
            <a:graphicFrameLocks noGrp="1" noChangeAspect="1"/>
          </p:cNvGraphicFramePr>
          <p:nvPr>
            <p:ph/>
            <p:extLst>
              <p:ext uri="{D42A27DB-BD31-4B8C-83A1-F6EECF244321}">
                <p14:modId xmlns:p14="http://schemas.microsoft.com/office/powerpoint/2010/main" val="4150925015"/>
              </p:ext>
            </p:extLst>
          </p:nvPr>
        </p:nvGraphicFramePr>
        <p:xfrm>
          <a:off x="323850" y="1125538"/>
          <a:ext cx="8569325" cy="4464050"/>
        </p:xfrm>
        <a:graphic>
          <a:graphicData uri="http://schemas.openxmlformats.org/presentationml/2006/ole">
            <mc:AlternateContent xmlns:mc="http://schemas.openxmlformats.org/markup-compatibility/2006">
              <mc:Choice xmlns:v="urn:schemas-microsoft-com:vml" Requires="v">
                <p:oleObj spid="_x0000_s12295" name="Документ" r:id="rId3" imgW="6082867" imgH="2500290" progId="Word.Document.8">
                  <p:embed/>
                </p:oleObj>
              </mc:Choice>
              <mc:Fallback>
                <p:oleObj name="Документ" r:id="rId3" imgW="6082867" imgH="2500290" progId="Word.Documen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50" y="1125538"/>
                        <a:ext cx="8569325" cy="4464050"/>
                      </a:xfrm>
                      <a:prstGeom prst="rect">
                        <a:avLst/>
                      </a:prstGeom>
                      <a:solidFill>
                        <a:srgbClr val="FFFF00"/>
                      </a:solidFill>
                      <a:ln>
                        <a:noFill/>
                      </a:ln>
                      <a:effectLst/>
                      <a:extLst/>
                    </p:spPr>
                  </p:pic>
                </p:oleObj>
              </mc:Fallback>
            </mc:AlternateContent>
          </a:graphicData>
        </a:graphic>
      </p:graphicFrame>
    </p:spTree>
    <p:extLst>
      <p:ext uri="{BB962C8B-B14F-4D97-AF65-F5344CB8AC3E}">
        <p14:creationId xmlns:p14="http://schemas.microsoft.com/office/powerpoint/2010/main" val="737759665"/>
      </p:ext>
    </p:extLst>
  </p:cSld>
  <p:clrMapOvr>
    <a:masterClrMapping/>
  </p:clrMapOvr>
  <p:transition>
    <p:pull/>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82" name="Object 4"/>
          <p:cNvGraphicFramePr>
            <a:graphicFrameLocks noGrp="1" noChangeAspect="1"/>
          </p:cNvGraphicFramePr>
          <p:nvPr>
            <p:ph/>
            <p:extLst>
              <p:ext uri="{D42A27DB-BD31-4B8C-83A1-F6EECF244321}">
                <p14:modId xmlns:p14="http://schemas.microsoft.com/office/powerpoint/2010/main" val="1901293933"/>
              </p:ext>
            </p:extLst>
          </p:nvPr>
        </p:nvGraphicFramePr>
        <p:xfrm>
          <a:off x="-53618" y="692696"/>
          <a:ext cx="9228138" cy="5111750"/>
        </p:xfrm>
        <a:graphic>
          <a:graphicData uri="http://schemas.openxmlformats.org/presentationml/2006/ole">
            <mc:AlternateContent xmlns:mc="http://schemas.openxmlformats.org/markup-compatibility/2006">
              <mc:Choice xmlns:v="urn:schemas-microsoft-com:vml" Requires="v">
                <p:oleObj spid="_x0000_s13319" name="Документ" r:id="rId3" imgW="9395617" imgH="4237382" progId="Word.Document.8">
                  <p:embed/>
                </p:oleObj>
              </mc:Choice>
              <mc:Fallback>
                <p:oleObj name="Документ" r:id="rId3" imgW="9395617" imgH="4237382" progId="Word.Documen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18" y="692696"/>
                        <a:ext cx="9228138" cy="5111750"/>
                      </a:xfrm>
                      <a:prstGeom prst="rect">
                        <a:avLst/>
                      </a:prstGeom>
                      <a:solidFill>
                        <a:srgbClr val="FFFF00"/>
                      </a:solidFill>
                      <a:ln>
                        <a:noFill/>
                      </a:ln>
                      <a:effectLst/>
                      <a:extLst/>
                    </p:spPr>
                  </p:pic>
                </p:oleObj>
              </mc:Fallback>
            </mc:AlternateContent>
          </a:graphicData>
        </a:graphic>
      </p:graphicFrame>
    </p:spTree>
    <p:extLst>
      <p:ext uri="{BB962C8B-B14F-4D97-AF65-F5344CB8AC3E}">
        <p14:creationId xmlns:p14="http://schemas.microsoft.com/office/powerpoint/2010/main" val="3683593305"/>
      </p:ext>
    </p:extLst>
  </p:cSld>
  <p:clrMapOvr>
    <a:masterClrMapping/>
  </p:clrMapOvr>
  <p:transition>
    <p:pull/>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title"/>
          </p:nvPr>
        </p:nvSpPr>
        <p:spPr>
          <a:solidFill>
            <a:srgbClr val="92D050"/>
          </a:solidFill>
        </p:spPr>
        <p:txBody>
          <a:bodyPr/>
          <a:lstStyle/>
          <a:p>
            <a:r>
              <a:rPr lang="ru-RU" sz="2800" b="1" u="sng" dirty="0" smtClean="0">
                <a:solidFill>
                  <a:schemeClr val="tx1"/>
                </a:solidFill>
                <a:latin typeface="Times New Roman" pitchFamily="18" charset="0"/>
              </a:rPr>
              <a:t>«</a:t>
            </a:r>
            <a:r>
              <a:rPr lang="ru-RU" sz="2800" b="1" u="sng" dirty="0" err="1" smtClean="0">
                <a:solidFill>
                  <a:schemeClr val="tx1"/>
                </a:solidFill>
                <a:latin typeface="Times New Roman" pitchFamily="18" charset="0"/>
              </a:rPr>
              <a:t>Zarafshon</a:t>
            </a:r>
            <a:r>
              <a:rPr lang="ru-RU" sz="2800" b="1" u="sng" dirty="0" smtClean="0">
                <a:solidFill>
                  <a:schemeClr val="tx1"/>
                </a:solidFill>
                <a:latin typeface="Times New Roman" pitchFamily="18" charset="0"/>
              </a:rPr>
              <a:t>» </a:t>
            </a:r>
            <a:r>
              <a:rPr lang="ru-RU" sz="2800" b="1" u="sng" dirty="0" err="1" smtClean="0">
                <a:solidFill>
                  <a:schemeClr val="tx1"/>
                </a:solidFill>
                <a:latin typeface="Times New Roman" pitchFamily="18" charset="0"/>
              </a:rPr>
              <a:t>Irrigasiya</a:t>
            </a:r>
            <a:r>
              <a:rPr lang="ru-RU" sz="2800" b="1" u="sng" dirty="0" smtClean="0">
                <a:solidFill>
                  <a:schemeClr val="tx1"/>
                </a:solidFill>
                <a:latin typeface="Times New Roman" pitchFamily="18" charset="0"/>
              </a:rPr>
              <a:t>  </a:t>
            </a:r>
            <a:r>
              <a:rPr lang="ru-RU" sz="2800" b="1" u="sng" dirty="0" err="1" smtClean="0">
                <a:solidFill>
                  <a:schemeClr val="tx1"/>
                </a:solidFill>
                <a:latin typeface="Times New Roman" pitchFamily="18" charset="0"/>
              </a:rPr>
              <a:t>tizimlari</a:t>
            </a:r>
            <a:r>
              <a:rPr lang="ru-RU" sz="2800" b="1" u="sng" dirty="0" smtClean="0">
                <a:solidFill>
                  <a:schemeClr val="tx1"/>
                </a:solidFill>
                <a:latin typeface="Times New Roman" pitchFamily="18" charset="0"/>
              </a:rPr>
              <a:t> </a:t>
            </a:r>
            <a:r>
              <a:rPr lang="ru-RU" sz="2800" b="1" u="sng" dirty="0" err="1" smtClean="0">
                <a:solidFill>
                  <a:schemeClr val="tx1"/>
                </a:solidFill>
                <a:latin typeface="Times New Roman" pitchFamily="18" charset="0"/>
              </a:rPr>
              <a:t>havza</a:t>
            </a:r>
            <a:r>
              <a:rPr lang="ru-RU" sz="2800" b="1" u="sng" dirty="0" smtClean="0">
                <a:solidFill>
                  <a:schemeClr val="tx1"/>
                </a:solidFill>
                <a:latin typeface="Times New Roman" pitchFamily="18" charset="0"/>
              </a:rPr>
              <a:t> </a:t>
            </a:r>
            <a:r>
              <a:rPr lang="ru-RU" sz="2800" b="1" u="sng" dirty="0" err="1" smtClean="0">
                <a:solidFill>
                  <a:schemeClr val="tx1"/>
                </a:solidFill>
                <a:latin typeface="Times New Roman" pitchFamily="18" charset="0"/>
              </a:rPr>
              <a:t>boshqarmasi</a:t>
            </a:r>
            <a:r>
              <a:rPr lang="ru-RU" sz="2800" b="1" u="sng" dirty="0" smtClean="0">
                <a:solidFill>
                  <a:schemeClr val="tx1"/>
                </a:solidFill>
                <a:latin typeface="Times New Roman" pitchFamily="18" charset="0"/>
              </a:rPr>
              <a:t> </a:t>
            </a:r>
            <a:r>
              <a:rPr lang="en-US" sz="2800" b="1" u="sng" dirty="0" err="1" smtClean="0">
                <a:solidFill>
                  <a:schemeClr val="tx1"/>
                </a:solidFill>
                <a:latin typeface="Times New Roman" pitchFamily="18" charset="0"/>
              </a:rPr>
              <a:t>sug’orish</a:t>
            </a:r>
            <a:r>
              <a:rPr lang="en-US" sz="2800" b="1" u="sng" dirty="0" smtClean="0">
                <a:solidFill>
                  <a:schemeClr val="tx1"/>
                </a:solidFill>
                <a:latin typeface="Times New Roman" pitchFamily="18" charset="0"/>
              </a:rPr>
              <a:t> </a:t>
            </a:r>
            <a:r>
              <a:rPr lang="en-US" sz="2800" b="1" u="sng" dirty="0" err="1" smtClean="0">
                <a:solidFill>
                  <a:schemeClr val="tx1"/>
                </a:solidFill>
                <a:latin typeface="Times New Roman" pitchFamily="18" charset="0"/>
              </a:rPr>
              <a:t>hududi</a:t>
            </a:r>
            <a:endParaRPr lang="ru-RU" sz="2800" b="1" u="sng" dirty="0" smtClean="0">
              <a:solidFill>
                <a:schemeClr val="tx1"/>
              </a:solidFill>
              <a:latin typeface="Times New Roman" pitchFamily="18" charset="0"/>
            </a:endParaRPr>
          </a:p>
        </p:txBody>
      </p:sp>
      <p:sp>
        <p:nvSpPr>
          <p:cNvPr id="47107" name="Rectangle 3"/>
          <p:cNvSpPr>
            <a:spLocks noGrp="1"/>
          </p:cNvSpPr>
          <p:nvPr>
            <p:ph type="body" idx="1"/>
          </p:nvPr>
        </p:nvSpPr>
        <p:spPr>
          <a:xfrm>
            <a:off x="457200" y="1935163"/>
            <a:ext cx="8229600" cy="4733925"/>
          </a:xfrm>
          <a:solidFill>
            <a:srgbClr val="FF0000"/>
          </a:solidFill>
        </p:spPr>
        <p:txBody>
          <a:bodyPr>
            <a:normAutofit lnSpcReduction="10000"/>
          </a:bodyPr>
          <a:lstStyle/>
          <a:p>
            <a:pPr>
              <a:lnSpc>
                <a:spcPct val="80000"/>
              </a:lnSpc>
            </a:pPr>
            <a:r>
              <a:rPr lang="ru-RU" sz="2000" dirty="0" smtClean="0">
                <a:latin typeface="Arial" pitchFamily="34" charset="0"/>
              </a:rPr>
              <a:t>«</a:t>
            </a:r>
            <a:r>
              <a:rPr lang="ru-RU" sz="2000" dirty="0" err="1" smtClean="0">
                <a:latin typeface="Arial" pitchFamily="34" charset="0"/>
              </a:rPr>
              <a:t>Zarafshon</a:t>
            </a:r>
            <a:r>
              <a:rPr lang="ru-RU" sz="2000" dirty="0" smtClean="0">
                <a:latin typeface="Arial" pitchFamily="34" charset="0"/>
              </a:rPr>
              <a:t> </a:t>
            </a:r>
            <a:r>
              <a:rPr lang="ru-RU" sz="2000" dirty="0" err="1" smtClean="0">
                <a:latin typeface="Arial" pitchFamily="34" charset="0"/>
              </a:rPr>
              <a:t>magistral</a:t>
            </a:r>
            <a:r>
              <a:rPr lang="ru-RU" sz="2000" dirty="0" smtClean="0">
                <a:latin typeface="Arial" pitchFamily="34" charset="0"/>
              </a:rPr>
              <a:t> </a:t>
            </a:r>
            <a:r>
              <a:rPr lang="ru-RU" sz="2000" dirty="0" err="1" smtClean="0">
                <a:latin typeface="Arial" pitchFamily="34" charset="0"/>
              </a:rPr>
              <a:t>tizimi</a:t>
            </a:r>
            <a:r>
              <a:rPr lang="ru-RU" sz="2000" dirty="0" smtClean="0">
                <a:latin typeface="Arial" pitchFamily="34" charset="0"/>
              </a:rPr>
              <a:t>»  </a:t>
            </a:r>
            <a:r>
              <a:rPr lang="ru-RU" sz="2000" dirty="0" err="1" smtClean="0">
                <a:latin typeface="Arial" pitchFamily="34" charset="0"/>
              </a:rPr>
              <a:t>tizim</a:t>
            </a:r>
            <a:r>
              <a:rPr lang="ru-RU" sz="2000" dirty="0" smtClean="0">
                <a:latin typeface="Arial" pitchFamily="34" charset="0"/>
              </a:rPr>
              <a:t> </a:t>
            </a:r>
            <a:r>
              <a:rPr lang="ru-RU" sz="2000" dirty="0" err="1" smtClean="0">
                <a:latin typeface="Arial" pitchFamily="34" charset="0"/>
              </a:rPr>
              <a:t>asosan</a:t>
            </a:r>
            <a:r>
              <a:rPr lang="ru-RU" sz="2000" dirty="0" smtClean="0">
                <a:latin typeface="Arial" pitchFamily="34" charset="0"/>
              </a:rPr>
              <a:t> </a:t>
            </a:r>
            <a:r>
              <a:rPr lang="ru-RU" sz="2000" dirty="0" err="1" smtClean="0">
                <a:latin typeface="Arial" pitchFamily="34" charset="0"/>
              </a:rPr>
              <a:t>Zarafshon</a:t>
            </a:r>
            <a:r>
              <a:rPr lang="ru-RU" sz="2000" dirty="0" smtClean="0">
                <a:latin typeface="Arial" pitchFamily="34" charset="0"/>
              </a:rPr>
              <a:t> </a:t>
            </a:r>
            <a:r>
              <a:rPr lang="ru-RU" sz="2000" dirty="0" err="1" smtClean="0">
                <a:latin typeface="Arial" pitchFamily="34" charset="0"/>
              </a:rPr>
              <a:t>daryosi</a:t>
            </a:r>
            <a:r>
              <a:rPr lang="ru-RU" sz="2000" dirty="0" smtClean="0">
                <a:latin typeface="Arial" pitchFamily="34" charset="0"/>
              </a:rPr>
              <a:t> </a:t>
            </a:r>
            <a:r>
              <a:rPr lang="ru-RU" sz="2000" dirty="0" err="1" smtClean="0">
                <a:latin typeface="Arial" pitchFamily="34" charset="0"/>
              </a:rPr>
              <a:t>suv</a:t>
            </a:r>
            <a:r>
              <a:rPr lang="ru-RU" sz="2000" dirty="0" smtClean="0">
                <a:latin typeface="Arial" pitchFamily="34" charset="0"/>
              </a:rPr>
              <a:t> </a:t>
            </a:r>
            <a:r>
              <a:rPr lang="ru-RU" sz="2000" dirty="0" err="1" smtClean="0">
                <a:latin typeface="Arial" pitchFamily="34" charset="0"/>
              </a:rPr>
              <a:t>resurslarini</a:t>
            </a:r>
            <a:r>
              <a:rPr lang="ru-RU" sz="2000" dirty="0" smtClean="0">
                <a:latin typeface="Arial" pitchFamily="34" charset="0"/>
              </a:rPr>
              <a:t> </a:t>
            </a:r>
            <a:r>
              <a:rPr lang="ru-RU" sz="2000" dirty="0" err="1" smtClean="0">
                <a:latin typeface="Arial" pitchFamily="34" charset="0"/>
              </a:rPr>
              <a:t>tranzit</a:t>
            </a:r>
            <a:r>
              <a:rPr lang="ru-RU" sz="2000" dirty="0" smtClean="0">
                <a:latin typeface="Arial" pitchFamily="34" charset="0"/>
              </a:rPr>
              <a:t> </a:t>
            </a:r>
            <a:r>
              <a:rPr lang="ru-RU" sz="2000" dirty="0" err="1" smtClean="0">
                <a:latin typeface="Arial" pitchFamily="34" charset="0"/>
              </a:rPr>
              <a:t>holda</a:t>
            </a:r>
            <a:r>
              <a:rPr lang="ru-RU" sz="2000" dirty="0" smtClean="0">
                <a:latin typeface="Arial" pitchFamily="34" charset="0"/>
              </a:rPr>
              <a:t> </a:t>
            </a:r>
            <a:r>
              <a:rPr lang="ru-RU" sz="2000" dirty="0" err="1" smtClean="0">
                <a:latin typeface="Arial" pitchFamily="34" charset="0"/>
              </a:rPr>
              <a:t>o’tkazish</a:t>
            </a:r>
            <a:r>
              <a:rPr lang="ru-RU" sz="2000" dirty="0" smtClean="0">
                <a:latin typeface="Arial" pitchFamily="34" charset="0"/>
              </a:rPr>
              <a:t> </a:t>
            </a:r>
            <a:r>
              <a:rPr lang="ru-RU" sz="2000" dirty="0" err="1" smtClean="0">
                <a:latin typeface="Arial" pitchFamily="34" charset="0"/>
              </a:rPr>
              <a:t>va</a:t>
            </a:r>
            <a:r>
              <a:rPr lang="ru-RU" sz="2000" dirty="0" smtClean="0">
                <a:latin typeface="Arial" pitchFamily="34" charset="0"/>
              </a:rPr>
              <a:t> </a:t>
            </a:r>
            <a:r>
              <a:rPr lang="ru-RU" sz="2000" dirty="0" err="1" smtClean="0">
                <a:latin typeface="Arial" pitchFamily="34" charset="0"/>
              </a:rPr>
              <a:t>talabnomalarp</a:t>
            </a:r>
            <a:r>
              <a:rPr lang="ru-RU" sz="2000" dirty="0" smtClean="0">
                <a:latin typeface="Arial" pitchFamily="34" charset="0"/>
              </a:rPr>
              <a:t> </a:t>
            </a:r>
            <a:r>
              <a:rPr lang="ru-RU" sz="2000" dirty="0" err="1" smtClean="0">
                <a:latin typeface="Arial" pitchFamily="34" charset="0"/>
              </a:rPr>
              <a:t>asosida</a:t>
            </a:r>
            <a:r>
              <a:rPr lang="ru-RU" sz="2000" dirty="0" smtClean="0">
                <a:latin typeface="Arial" pitchFamily="34" charset="0"/>
              </a:rPr>
              <a:t> </a:t>
            </a:r>
            <a:r>
              <a:rPr lang="ru-RU" sz="2000" dirty="0" err="1" smtClean="0">
                <a:latin typeface="Arial" pitchFamily="34" charset="0"/>
              </a:rPr>
              <a:t>Irrigasiya</a:t>
            </a:r>
            <a:r>
              <a:rPr lang="ru-RU" sz="2000" dirty="0" smtClean="0">
                <a:latin typeface="Arial" pitchFamily="34" charset="0"/>
              </a:rPr>
              <a:t> </a:t>
            </a:r>
            <a:r>
              <a:rPr lang="ru-RU" sz="2000" dirty="0" err="1" smtClean="0">
                <a:latin typeface="Arial" pitchFamily="34" charset="0"/>
              </a:rPr>
              <a:t>tizimlari</a:t>
            </a:r>
            <a:r>
              <a:rPr lang="ru-RU" sz="2000" dirty="0" smtClean="0">
                <a:latin typeface="Arial" pitchFamily="34" charset="0"/>
              </a:rPr>
              <a:t> </a:t>
            </a:r>
            <a:r>
              <a:rPr lang="ru-RU" sz="2000" dirty="0" err="1" smtClean="0">
                <a:latin typeface="Arial" pitchFamily="34" charset="0"/>
              </a:rPr>
              <a:t>hisobida</a:t>
            </a:r>
            <a:r>
              <a:rPr lang="ru-RU" sz="2000" dirty="0" smtClean="0">
                <a:latin typeface="Arial" pitchFamily="34" charset="0"/>
              </a:rPr>
              <a:t> </a:t>
            </a:r>
            <a:r>
              <a:rPr lang="ru-RU" sz="2000" dirty="0" err="1" smtClean="0">
                <a:latin typeface="Arial" pitchFamily="34" charset="0"/>
              </a:rPr>
              <a:t>bo’lgan</a:t>
            </a:r>
            <a:r>
              <a:rPr lang="ru-RU" sz="2000" dirty="0" smtClean="0">
                <a:latin typeface="Arial" pitchFamily="34" charset="0"/>
              </a:rPr>
              <a:t> </a:t>
            </a:r>
            <a:r>
              <a:rPr lang="ru-RU" sz="2000" dirty="0" err="1" smtClean="0">
                <a:latin typeface="Arial" pitchFamily="34" charset="0"/>
              </a:rPr>
              <a:t>kanallarga</a:t>
            </a:r>
            <a:r>
              <a:rPr lang="ru-RU" sz="2000" dirty="0" smtClean="0">
                <a:latin typeface="Arial" pitchFamily="34" charset="0"/>
              </a:rPr>
              <a:t> </a:t>
            </a:r>
            <a:r>
              <a:rPr lang="ru-RU" sz="2000" dirty="0" err="1" smtClean="0">
                <a:latin typeface="Arial" pitchFamily="34" charset="0"/>
              </a:rPr>
              <a:t>yetkazib</a:t>
            </a:r>
            <a:r>
              <a:rPr lang="ru-RU" sz="2000" dirty="0" smtClean="0">
                <a:latin typeface="Arial" pitchFamily="34" charset="0"/>
              </a:rPr>
              <a:t> </a:t>
            </a:r>
            <a:r>
              <a:rPr lang="ru-RU" sz="2000" dirty="0" err="1" smtClean="0">
                <a:latin typeface="Arial" pitchFamily="34" charset="0"/>
              </a:rPr>
              <a:t>berish</a:t>
            </a:r>
            <a:r>
              <a:rPr lang="ru-RU" sz="2000" dirty="0" smtClean="0">
                <a:latin typeface="Arial" pitchFamily="34" charset="0"/>
              </a:rPr>
              <a:t> </a:t>
            </a:r>
            <a:r>
              <a:rPr lang="ru-RU" sz="2000" dirty="0" err="1" smtClean="0">
                <a:latin typeface="Arial" pitchFamily="34" charset="0"/>
              </a:rPr>
              <a:t>va</a:t>
            </a:r>
            <a:r>
              <a:rPr lang="ru-RU" sz="2000" dirty="0" smtClean="0">
                <a:latin typeface="Arial" pitchFamily="34" charset="0"/>
              </a:rPr>
              <a:t> </a:t>
            </a:r>
            <a:r>
              <a:rPr lang="ru-RU" sz="2000" dirty="0" err="1" smtClean="0">
                <a:latin typeface="Arial" pitchFamily="34" charset="0"/>
              </a:rPr>
              <a:t>viloyat</a:t>
            </a:r>
            <a:r>
              <a:rPr lang="ru-RU" sz="2000" dirty="0" smtClean="0">
                <a:latin typeface="Arial" pitchFamily="34" charset="0"/>
              </a:rPr>
              <a:t> </a:t>
            </a:r>
            <a:r>
              <a:rPr lang="ru-RU" sz="2000" dirty="0" err="1" smtClean="0">
                <a:latin typeface="Arial" pitchFamily="34" charset="0"/>
              </a:rPr>
              <a:t>hududidagi</a:t>
            </a:r>
            <a:r>
              <a:rPr lang="ru-RU" sz="2000" dirty="0" smtClean="0">
                <a:latin typeface="Arial" pitchFamily="34" charset="0"/>
              </a:rPr>
              <a:t> 8 </a:t>
            </a:r>
            <a:r>
              <a:rPr lang="ru-RU" sz="2000" dirty="0" err="1" smtClean="0">
                <a:latin typeface="Arial" pitchFamily="34" charset="0"/>
              </a:rPr>
              <a:t>ta</a:t>
            </a:r>
            <a:r>
              <a:rPr lang="ru-RU" sz="2000" dirty="0" smtClean="0">
                <a:latin typeface="Arial" pitchFamily="34" charset="0"/>
              </a:rPr>
              <a:t> </a:t>
            </a:r>
            <a:r>
              <a:rPr lang="ru-RU" sz="2000" dirty="0" err="1" smtClean="0">
                <a:latin typeface="Arial" pitchFamily="34" charset="0"/>
              </a:rPr>
              <a:t>suv</a:t>
            </a:r>
            <a:r>
              <a:rPr lang="ru-RU" sz="2000" dirty="0" smtClean="0">
                <a:latin typeface="Arial" pitchFamily="34" charset="0"/>
              </a:rPr>
              <a:t> </a:t>
            </a:r>
            <a:r>
              <a:rPr lang="ru-RU" sz="2000" dirty="0" err="1" smtClean="0">
                <a:latin typeface="Arial" pitchFamily="34" charset="0"/>
              </a:rPr>
              <a:t>omborini</a:t>
            </a:r>
            <a:r>
              <a:rPr lang="ru-RU" sz="2000" dirty="0" smtClean="0">
                <a:latin typeface="Arial" pitchFamily="34" charset="0"/>
              </a:rPr>
              <a:t> </a:t>
            </a:r>
            <a:r>
              <a:rPr lang="ru-RU" sz="2000" dirty="0" err="1" smtClean="0">
                <a:latin typeface="Arial" pitchFamily="34" charset="0"/>
              </a:rPr>
              <a:t>ishlatishdan</a:t>
            </a:r>
            <a:r>
              <a:rPr lang="ru-RU" sz="2000" dirty="0" smtClean="0">
                <a:latin typeface="Arial" pitchFamily="34" charset="0"/>
              </a:rPr>
              <a:t> </a:t>
            </a:r>
            <a:r>
              <a:rPr lang="ru-RU" sz="2000" dirty="0" err="1" smtClean="0">
                <a:latin typeface="Arial" pitchFamily="34" charset="0"/>
              </a:rPr>
              <a:t>iborat</a:t>
            </a:r>
            <a:r>
              <a:rPr lang="ru-RU" sz="2000" dirty="0" smtClean="0">
                <a:latin typeface="Arial" pitchFamily="34" charset="0"/>
              </a:rPr>
              <a:t>;</a:t>
            </a:r>
            <a:endParaRPr lang="ru-RU" sz="2000" dirty="0" smtClean="0">
              <a:latin typeface="Arial" pitchFamily="34" charset="0"/>
              <a:sym typeface="Symbol" pitchFamily="18" charset="2"/>
            </a:endParaRPr>
          </a:p>
          <a:p>
            <a:pPr>
              <a:lnSpc>
                <a:spcPct val="80000"/>
              </a:lnSpc>
            </a:pPr>
            <a:r>
              <a:rPr lang="ru-RU" sz="2000" dirty="0" smtClean="0">
                <a:latin typeface="Arial" pitchFamily="34" charset="0"/>
              </a:rPr>
              <a:t>«</a:t>
            </a:r>
            <a:r>
              <a:rPr lang="ru-RU" sz="2000" dirty="0" err="1" smtClean="0">
                <a:latin typeface="Arial" pitchFamily="34" charset="0"/>
              </a:rPr>
              <a:t>Tuyatortar</a:t>
            </a:r>
            <a:r>
              <a:rPr lang="ru-RU" sz="2000" dirty="0" smtClean="0">
                <a:latin typeface="Arial" pitchFamily="34" charset="0"/>
              </a:rPr>
              <a:t> </a:t>
            </a:r>
            <a:r>
              <a:rPr lang="ru-RU" sz="2000" dirty="0" err="1" smtClean="0">
                <a:latin typeface="Arial" pitchFamily="34" charset="0"/>
              </a:rPr>
              <a:t>kanali</a:t>
            </a:r>
            <a:r>
              <a:rPr lang="ru-RU" sz="2000" dirty="0" smtClean="0">
                <a:latin typeface="Arial" pitchFamily="34" charset="0"/>
              </a:rPr>
              <a:t>» </a:t>
            </a:r>
            <a:r>
              <a:rPr lang="ru-RU" sz="2000" dirty="0" err="1" smtClean="0">
                <a:latin typeface="Arial" pitchFamily="34" charset="0"/>
              </a:rPr>
              <a:t>Irrigasiya</a:t>
            </a:r>
            <a:r>
              <a:rPr lang="ru-RU" sz="2000" dirty="0" smtClean="0">
                <a:latin typeface="Arial" pitchFamily="34" charset="0"/>
              </a:rPr>
              <a:t> </a:t>
            </a:r>
            <a:r>
              <a:rPr lang="ru-RU" sz="2000" dirty="0" err="1" smtClean="0">
                <a:latin typeface="Arial" pitchFamily="34" charset="0"/>
              </a:rPr>
              <a:t>tizimi</a:t>
            </a:r>
            <a:r>
              <a:rPr lang="ru-RU" sz="2000" dirty="0" smtClean="0">
                <a:latin typeface="Arial" pitchFamily="34" charset="0"/>
              </a:rPr>
              <a:t> – </a:t>
            </a:r>
            <a:r>
              <a:rPr lang="ru-RU" sz="2000" dirty="0" err="1" smtClean="0">
                <a:latin typeface="Arial" pitchFamily="34" charset="0"/>
              </a:rPr>
              <a:t>tizim</a:t>
            </a:r>
            <a:r>
              <a:rPr lang="ru-RU" sz="2000" dirty="0" smtClean="0">
                <a:latin typeface="Arial" pitchFamily="34" charset="0"/>
              </a:rPr>
              <a:t> </a:t>
            </a:r>
            <a:r>
              <a:rPr lang="ru-RU" sz="2000" dirty="0" err="1" smtClean="0">
                <a:latin typeface="Arial" pitchFamily="34" charset="0"/>
              </a:rPr>
              <a:t>asosan</a:t>
            </a:r>
            <a:r>
              <a:rPr lang="ru-RU" sz="2000" dirty="0" smtClean="0">
                <a:latin typeface="Arial" pitchFamily="34" charset="0"/>
              </a:rPr>
              <a:t> </a:t>
            </a:r>
            <a:r>
              <a:rPr lang="ru-RU" sz="2000" dirty="0" err="1" smtClean="0">
                <a:latin typeface="Arial" pitchFamily="34" charset="0"/>
              </a:rPr>
              <a:t>Jizzax</a:t>
            </a:r>
            <a:r>
              <a:rPr lang="ru-RU" sz="2000" dirty="0" smtClean="0">
                <a:latin typeface="Arial" pitchFamily="34" charset="0"/>
              </a:rPr>
              <a:t> </a:t>
            </a:r>
            <a:r>
              <a:rPr lang="ru-RU" sz="2000" dirty="0" err="1" smtClean="0">
                <a:latin typeface="Arial" pitchFamily="34" charset="0"/>
              </a:rPr>
              <a:t>viloyatining</a:t>
            </a:r>
            <a:r>
              <a:rPr lang="ru-RU" sz="2000" dirty="0" smtClean="0">
                <a:latin typeface="Arial" pitchFamily="34" charset="0"/>
              </a:rPr>
              <a:t> </a:t>
            </a:r>
            <a:r>
              <a:rPr lang="ru-RU" sz="2000" dirty="0" err="1" smtClean="0">
                <a:latin typeface="Arial" pitchFamily="34" charset="0"/>
              </a:rPr>
              <a:t>Baxmal</a:t>
            </a:r>
            <a:r>
              <a:rPr lang="ru-RU" sz="2000" dirty="0" smtClean="0">
                <a:latin typeface="Arial" pitchFamily="34" charset="0"/>
              </a:rPr>
              <a:t>, </a:t>
            </a:r>
            <a:r>
              <a:rPr lang="ru-RU" sz="2000" dirty="0" err="1" smtClean="0">
                <a:latin typeface="Arial" pitchFamily="34" charset="0"/>
              </a:rPr>
              <a:t>G’allaorol</a:t>
            </a:r>
            <a:r>
              <a:rPr lang="ru-RU" sz="2000" dirty="0" smtClean="0">
                <a:latin typeface="Arial" pitchFamily="34" charset="0"/>
              </a:rPr>
              <a:t> </a:t>
            </a:r>
            <a:r>
              <a:rPr lang="ru-RU" sz="2000" dirty="0" err="1" smtClean="0">
                <a:latin typeface="Arial" pitchFamily="34" charset="0"/>
              </a:rPr>
              <a:t>va</a:t>
            </a:r>
            <a:r>
              <a:rPr lang="ru-RU" sz="2000" dirty="0" smtClean="0">
                <a:latin typeface="Arial" pitchFamily="34" charset="0"/>
              </a:rPr>
              <a:t> </a:t>
            </a:r>
            <a:r>
              <a:rPr lang="ru-RU" sz="2000" dirty="0" err="1" smtClean="0">
                <a:latin typeface="Arial" pitchFamily="34" charset="0"/>
              </a:rPr>
              <a:t>Jizzax</a:t>
            </a:r>
            <a:r>
              <a:rPr lang="ru-RU" sz="2000" dirty="0" smtClean="0">
                <a:latin typeface="Arial" pitchFamily="34" charset="0"/>
              </a:rPr>
              <a:t> </a:t>
            </a:r>
            <a:r>
              <a:rPr lang="ru-RU" sz="2000" dirty="0" err="1" smtClean="0">
                <a:latin typeface="Arial" pitchFamily="34" charset="0"/>
              </a:rPr>
              <a:t>tumanlarining</a:t>
            </a:r>
            <a:r>
              <a:rPr lang="ru-RU" sz="2000" dirty="0" smtClean="0">
                <a:latin typeface="Arial" pitchFamily="34" charset="0"/>
              </a:rPr>
              <a:t> 370 </a:t>
            </a:r>
            <a:r>
              <a:rPr lang="ru-RU" sz="2000" dirty="0" err="1" smtClean="0">
                <a:latin typeface="Arial" pitchFamily="34" charset="0"/>
              </a:rPr>
              <a:t>ming</a:t>
            </a:r>
            <a:r>
              <a:rPr lang="ru-RU" sz="2000" dirty="0" smtClean="0">
                <a:latin typeface="Arial" pitchFamily="34" charset="0"/>
              </a:rPr>
              <a:t> </a:t>
            </a:r>
            <a:r>
              <a:rPr lang="ru-RU" sz="2000" dirty="0" err="1" smtClean="0">
                <a:latin typeface="Arial" pitchFamily="34" charset="0"/>
              </a:rPr>
              <a:t>gektar</a:t>
            </a:r>
            <a:r>
              <a:rPr lang="ru-RU" sz="2000" dirty="0" smtClean="0">
                <a:latin typeface="Arial" pitchFamily="34" charset="0"/>
              </a:rPr>
              <a:t> </a:t>
            </a:r>
            <a:r>
              <a:rPr lang="ru-RU" sz="2000" dirty="0" err="1" smtClean="0">
                <a:latin typeface="Arial" pitchFamily="34" charset="0"/>
              </a:rPr>
              <a:t>sug’oriladigan</a:t>
            </a:r>
            <a:r>
              <a:rPr lang="ru-RU" sz="2000" dirty="0" smtClean="0">
                <a:latin typeface="Arial" pitchFamily="34" charset="0"/>
              </a:rPr>
              <a:t> </a:t>
            </a:r>
            <a:r>
              <a:rPr lang="ru-RU" sz="2000" dirty="0" err="1" smtClean="0">
                <a:latin typeface="Arial" pitchFamily="34" charset="0"/>
              </a:rPr>
              <a:t>maydonlariga</a:t>
            </a:r>
            <a:r>
              <a:rPr lang="ru-RU" sz="2000" dirty="0" smtClean="0">
                <a:latin typeface="Arial" pitchFamily="34" charset="0"/>
              </a:rPr>
              <a:t> </a:t>
            </a:r>
            <a:r>
              <a:rPr lang="ru-RU" sz="2000" dirty="0" err="1" smtClean="0">
                <a:latin typeface="Arial" pitchFamily="34" charset="0"/>
              </a:rPr>
              <a:t>hizmat</a:t>
            </a:r>
            <a:r>
              <a:rPr lang="ru-RU" sz="2000" dirty="0" smtClean="0">
                <a:latin typeface="Arial" pitchFamily="34" charset="0"/>
              </a:rPr>
              <a:t> </a:t>
            </a:r>
            <a:r>
              <a:rPr lang="ru-RU" sz="2000" dirty="0" err="1" smtClean="0">
                <a:latin typeface="Arial" pitchFamily="34" charset="0"/>
              </a:rPr>
              <a:t>ko’rsatadi</a:t>
            </a:r>
            <a:r>
              <a:rPr lang="ru-RU" sz="2000" dirty="0" smtClean="0">
                <a:latin typeface="Arial" pitchFamily="34" charset="0"/>
              </a:rPr>
              <a:t>;</a:t>
            </a:r>
            <a:endParaRPr lang="ru-RU" sz="2000" dirty="0" smtClean="0">
              <a:latin typeface="Arial" pitchFamily="34" charset="0"/>
              <a:sym typeface="Symbol" pitchFamily="18" charset="2"/>
            </a:endParaRPr>
          </a:p>
          <a:p>
            <a:pPr>
              <a:lnSpc>
                <a:spcPct val="80000"/>
              </a:lnSpc>
            </a:pPr>
            <a:r>
              <a:rPr lang="ru-RU" sz="2000" dirty="0" smtClean="0">
                <a:latin typeface="Arial" pitchFamily="34" charset="0"/>
              </a:rPr>
              <a:t>«</a:t>
            </a:r>
            <a:r>
              <a:rPr lang="ru-RU" sz="2000" dirty="0" err="1" smtClean="0">
                <a:latin typeface="Arial" pitchFamily="34" charset="0"/>
              </a:rPr>
              <a:t>Mirza-Pay</a:t>
            </a:r>
            <a:r>
              <a:rPr lang="ru-RU" sz="2000" dirty="0" smtClean="0">
                <a:latin typeface="Arial" pitchFamily="34" charset="0"/>
              </a:rPr>
              <a:t>» </a:t>
            </a:r>
            <a:r>
              <a:rPr lang="ru-RU" sz="2000" dirty="0" err="1" smtClean="0">
                <a:latin typeface="Arial" pitchFamily="34" charset="0"/>
              </a:rPr>
              <a:t>Irrigasiya</a:t>
            </a:r>
            <a:r>
              <a:rPr lang="ru-RU" sz="2000" dirty="0" smtClean="0">
                <a:latin typeface="Arial" pitchFamily="34" charset="0"/>
              </a:rPr>
              <a:t> </a:t>
            </a:r>
            <a:r>
              <a:rPr lang="ru-RU" sz="2000" dirty="0" err="1" smtClean="0">
                <a:latin typeface="Arial" pitchFamily="34" charset="0"/>
              </a:rPr>
              <a:t>tizimi</a:t>
            </a:r>
            <a:r>
              <a:rPr lang="ru-RU" sz="2000" dirty="0" smtClean="0">
                <a:latin typeface="Arial" pitchFamily="34" charset="0"/>
              </a:rPr>
              <a:t> – </a:t>
            </a:r>
            <a:r>
              <a:rPr lang="ru-RU" sz="2000" dirty="0" err="1" smtClean="0">
                <a:latin typeface="Arial" pitchFamily="34" charset="0"/>
              </a:rPr>
              <a:t>tizim</a:t>
            </a:r>
            <a:r>
              <a:rPr lang="ru-RU" sz="2000" dirty="0" smtClean="0">
                <a:latin typeface="Arial" pitchFamily="34" charset="0"/>
              </a:rPr>
              <a:t> </a:t>
            </a:r>
            <a:r>
              <a:rPr lang="ru-RU" sz="2000" dirty="0" err="1" smtClean="0">
                <a:latin typeface="Arial" pitchFamily="34" charset="0"/>
              </a:rPr>
              <a:t>asosan</a:t>
            </a:r>
            <a:r>
              <a:rPr lang="ru-RU" sz="2000" dirty="0" smtClean="0">
                <a:latin typeface="Arial" pitchFamily="34" charset="0"/>
              </a:rPr>
              <a:t> </a:t>
            </a:r>
            <a:r>
              <a:rPr lang="ru-RU" sz="2000" dirty="0" err="1" smtClean="0">
                <a:latin typeface="Arial" pitchFamily="34" charset="0"/>
              </a:rPr>
              <a:t>Samarqand</a:t>
            </a:r>
            <a:r>
              <a:rPr lang="ru-RU" sz="2000" dirty="0" smtClean="0">
                <a:latin typeface="Arial" pitchFamily="34" charset="0"/>
              </a:rPr>
              <a:t> </a:t>
            </a:r>
            <a:r>
              <a:rPr lang="ru-RU" sz="2000" dirty="0" err="1" smtClean="0">
                <a:latin typeface="Arial" pitchFamily="34" charset="0"/>
              </a:rPr>
              <a:t>viloyatining</a:t>
            </a:r>
            <a:r>
              <a:rPr lang="ru-RU" sz="2000" dirty="0" smtClean="0">
                <a:latin typeface="Arial" pitchFamily="34" charset="0"/>
              </a:rPr>
              <a:t> </a:t>
            </a:r>
            <a:r>
              <a:rPr lang="ru-RU" sz="2000" dirty="0" err="1" smtClean="0">
                <a:latin typeface="Arial" pitchFamily="34" charset="0"/>
              </a:rPr>
              <a:t>Bulung’ur</a:t>
            </a:r>
            <a:r>
              <a:rPr lang="ru-RU" sz="2000" dirty="0" smtClean="0">
                <a:latin typeface="Arial" pitchFamily="34" charset="0"/>
              </a:rPr>
              <a:t>, </a:t>
            </a:r>
            <a:r>
              <a:rPr lang="ru-RU" sz="2000" dirty="0" err="1" smtClean="0">
                <a:latin typeface="Arial" pitchFamily="34" charset="0"/>
              </a:rPr>
              <a:t>Jomboy</a:t>
            </a:r>
            <a:r>
              <a:rPr lang="ru-RU" sz="2000" dirty="0" smtClean="0">
                <a:latin typeface="Arial" pitchFamily="34" charset="0"/>
              </a:rPr>
              <a:t> </a:t>
            </a:r>
            <a:r>
              <a:rPr lang="ru-RU" sz="2000" dirty="0" err="1" smtClean="0">
                <a:latin typeface="Arial" pitchFamily="34" charset="0"/>
              </a:rPr>
              <a:t>va</a:t>
            </a:r>
            <a:r>
              <a:rPr lang="ru-RU" sz="2000" dirty="0" smtClean="0">
                <a:latin typeface="Arial" pitchFamily="34" charset="0"/>
              </a:rPr>
              <a:t> </a:t>
            </a:r>
            <a:r>
              <a:rPr lang="ru-RU" sz="2000" dirty="0" err="1" smtClean="0">
                <a:latin typeface="Arial" pitchFamily="34" charset="0"/>
              </a:rPr>
              <a:t>Poyariq</a:t>
            </a:r>
            <a:r>
              <a:rPr lang="ru-RU" sz="2000" dirty="0" smtClean="0">
                <a:latin typeface="Arial" pitchFamily="34" charset="0"/>
              </a:rPr>
              <a:t> </a:t>
            </a:r>
            <a:r>
              <a:rPr lang="ru-RU" sz="2000" dirty="0" err="1" smtClean="0">
                <a:latin typeface="Arial" pitchFamily="34" charset="0"/>
              </a:rPr>
              <a:t>tumanlaridagi</a:t>
            </a:r>
            <a:r>
              <a:rPr lang="ru-RU" sz="2000" dirty="0" smtClean="0">
                <a:latin typeface="Arial" pitchFamily="34" charset="0"/>
              </a:rPr>
              <a:t> 92511 </a:t>
            </a:r>
            <a:r>
              <a:rPr lang="ru-RU" sz="2000" dirty="0" err="1" smtClean="0">
                <a:latin typeface="Arial" pitchFamily="34" charset="0"/>
              </a:rPr>
              <a:t>gektar</a:t>
            </a:r>
            <a:r>
              <a:rPr lang="ru-RU" sz="2000" dirty="0" smtClean="0">
                <a:latin typeface="Arial" pitchFamily="34" charset="0"/>
              </a:rPr>
              <a:t> </a:t>
            </a:r>
            <a:r>
              <a:rPr lang="ru-RU" sz="2000" dirty="0" err="1" smtClean="0">
                <a:latin typeface="Arial" pitchFamily="34" charset="0"/>
              </a:rPr>
              <a:t>sug’oriladigan</a:t>
            </a:r>
            <a:r>
              <a:rPr lang="ru-RU" sz="2000" dirty="0" smtClean="0">
                <a:latin typeface="Arial" pitchFamily="34" charset="0"/>
              </a:rPr>
              <a:t> </a:t>
            </a:r>
            <a:r>
              <a:rPr lang="ru-RU" sz="2000" dirty="0" err="1" smtClean="0">
                <a:latin typeface="Arial" pitchFamily="34" charset="0"/>
              </a:rPr>
              <a:t>yer</a:t>
            </a:r>
            <a:r>
              <a:rPr lang="ru-RU" sz="2000" dirty="0" smtClean="0">
                <a:latin typeface="Arial" pitchFamily="34" charset="0"/>
              </a:rPr>
              <a:t> </a:t>
            </a:r>
            <a:r>
              <a:rPr lang="ru-RU" sz="2000" dirty="0" err="1" smtClean="0">
                <a:latin typeface="Arial" pitchFamily="34" charset="0"/>
              </a:rPr>
              <a:t>maydonlariga</a:t>
            </a:r>
            <a:r>
              <a:rPr lang="ru-RU" sz="2000" dirty="0" smtClean="0">
                <a:latin typeface="Arial" pitchFamily="34" charset="0"/>
              </a:rPr>
              <a:t> </a:t>
            </a:r>
            <a:r>
              <a:rPr lang="ru-RU" sz="2000" dirty="0" err="1" smtClean="0">
                <a:latin typeface="Arial" pitchFamily="34" charset="0"/>
              </a:rPr>
              <a:t>xizmat</a:t>
            </a:r>
            <a:r>
              <a:rPr lang="ru-RU" sz="2000" dirty="0" smtClean="0">
                <a:latin typeface="Arial" pitchFamily="34" charset="0"/>
              </a:rPr>
              <a:t> </a:t>
            </a:r>
            <a:r>
              <a:rPr lang="ru-RU" sz="2000" dirty="0" err="1" smtClean="0">
                <a:latin typeface="Arial" pitchFamily="34" charset="0"/>
              </a:rPr>
              <a:t>ko’rsatadi</a:t>
            </a:r>
            <a:r>
              <a:rPr lang="ru-RU" sz="2000" dirty="0" smtClean="0">
                <a:latin typeface="Arial" pitchFamily="34" charset="0"/>
              </a:rPr>
              <a:t>;</a:t>
            </a:r>
            <a:endParaRPr lang="ru-RU" sz="2000" dirty="0" smtClean="0">
              <a:latin typeface="Arial" pitchFamily="34" charset="0"/>
              <a:sym typeface="Symbol" pitchFamily="18" charset="2"/>
            </a:endParaRPr>
          </a:p>
          <a:p>
            <a:pPr>
              <a:lnSpc>
                <a:spcPct val="80000"/>
              </a:lnSpc>
            </a:pPr>
            <a:r>
              <a:rPr lang="ru-RU" sz="2000" dirty="0" smtClean="0">
                <a:latin typeface="Arial" pitchFamily="34" charset="0"/>
              </a:rPr>
              <a:t>«</a:t>
            </a:r>
            <a:r>
              <a:rPr lang="ru-RU" sz="2000" dirty="0" err="1" smtClean="0">
                <a:latin typeface="Arial" pitchFamily="34" charset="0"/>
              </a:rPr>
              <a:t>Darg’om</a:t>
            </a:r>
            <a:r>
              <a:rPr lang="ru-RU" sz="2000" dirty="0" smtClean="0">
                <a:latin typeface="Arial" pitchFamily="34" charset="0"/>
              </a:rPr>
              <a:t>» </a:t>
            </a:r>
            <a:r>
              <a:rPr lang="ru-RU" sz="2000" dirty="0" err="1" smtClean="0">
                <a:latin typeface="Arial" pitchFamily="34" charset="0"/>
              </a:rPr>
              <a:t>Irrigasiya</a:t>
            </a:r>
            <a:r>
              <a:rPr lang="ru-RU" sz="2000" dirty="0" smtClean="0">
                <a:latin typeface="Arial" pitchFamily="34" charset="0"/>
              </a:rPr>
              <a:t> </a:t>
            </a:r>
            <a:r>
              <a:rPr lang="ru-RU" sz="2000" dirty="0" err="1" smtClean="0">
                <a:latin typeface="Arial" pitchFamily="34" charset="0"/>
              </a:rPr>
              <a:t>tizimi</a:t>
            </a:r>
            <a:r>
              <a:rPr lang="ru-RU" sz="2000" dirty="0" smtClean="0">
                <a:latin typeface="Arial" pitchFamily="34" charset="0"/>
              </a:rPr>
              <a:t> – </a:t>
            </a:r>
            <a:r>
              <a:rPr lang="ru-RU" sz="2000" dirty="0" err="1" smtClean="0">
                <a:latin typeface="Arial" pitchFamily="34" charset="0"/>
              </a:rPr>
              <a:t>tizim</a:t>
            </a:r>
            <a:r>
              <a:rPr lang="ru-RU" sz="2000" dirty="0" smtClean="0">
                <a:latin typeface="Arial" pitchFamily="34" charset="0"/>
              </a:rPr>
              <a:t> </a:t>
            </a:r>
            <a:r>
              <a:rPr lang="ru-RU" sz="2000" dirty="0" err="1" smtClean="0">
                <a:latin typeface="Arial" pitchFamily="34" charset="0"/>
              </a:rPr>
              <a:t>asosan</a:t>
            </a:r>
            <a:r>
              <a:rPr lang="ru-RU" sz="2000" dirty="0" smtClean="0">
                <a:latin typeface="Arial" pitchFamily="34" charset="0"/>
              </a:rPr>
              <a:t> </a:t>
            </a:r>
            <a:r>
              <a:rPr lang="ru-RU" sz="2000" dirty="0" err="1" smtClean="0">
                <a:latin typeface="Arial" pitchFamily="34" charset="0"/>
              </a:rPr>
              <a:t>Samarqand</a:t>
            </a:r>
            <a:r>
              <a:rPr lang="ru-RU" sz="2000" dirty="0" smtClean="0">
                <a:latin typeface="Arial" pitchFamily="34" charset="0"/>
              </a:rPr>
              <a:t> </a:t>
            </a:r>
            <a:r>
              <a:rPr lang="ru-RU" sz="2000" dirty="0" err="1" smtClean="0">
                <a:latin typeface="Arial" pitchFamily="34" charset="0"/>
              </a:rPr>
              <a:t>viloyatining</a:t>
            </a:r>
            <a:r>
              <a:rPr lang="ru-RU" sz="2000" dirty="0" smtClean="0">
                <a:latin typeface="Arial" pitchFamily="34" charset="0"/>
              </a:rPr>
              <a:t> </a:t>
            </a:r>
            <a:r>
              <a:rPr lang="ru-RU" sz="2000" dirty="0" err="1" smtClean="0">
                <a:latin typeface="Arial" pitchFamily="34" charset="0"/>
              </a:rPr>
              <a:t>Urgut</a:t>
            </a:r>
            <a:r>
              <a:rPr lang="ru-RU" sz="2000" dirty="0" smtClean="0">
                <a:latin typeface="Arial" pitchFamily="34" charset="0"/>
              </a:rPr>
              <a:t>, </a:t>
            </a:r>
            <a:r>
              <a:rPr lang="ru-RU" sz="2000" dirty="0" err="1" smtClean="0">
                <a:latin typeface="Arial" pitchFamily="34" charset="0"/>
              </a:rPr>
              <a:t>Toyloq</a:t>
            </a:r>
            <a:r>
              <a:rPr lang="ru-RU" sz="2000" dirty="0" smtClean="0">
                <a:latin typeface="Arial" pitchFamily="34" charset="0"/>
              </a:rPr>
              <a:t>, </a:t>
            </a:r>
            <a:r>
              <a:rPr lang="ru-RU" sz="2000" dirty="0" err="1" smtClean="0">
                <a:latin typeface="Arial" pitchFamily="34" charset="0"/>
              </a:rPr>
              <a:t>Samarqand</a:t>
            </a:r>
            <a:r>
              <a:rPr lang="ru-RU" sz="2000" dirty="0" smtClean="0">
                <a:latin typeface="Arial" pitchFamily="34" charset="0"/>
              </a:rPr>
              <a:t>, </a:t>
            </a:r>
            <a:r>
              <a:rPr lang="ru-RU" sz="2000" dirty="0" err="1" smtClean="0">
                <a:latin typeface="Arial" pitchFamily="34" charset="0"/>
              </a:rPr>
              <a:t>Pastdarg’om</a:t>
            </a:r>
            <a:r>
              <a:rPr lang="ru-RU" sz="2000" dirty="0" smtClean="0">
                <a:latin typeface="Arial" pitchFamily="34" charset="0"/>
              </a:rPr>
              <a:t>, </a:t>
            </a:r>
            <a:r>
              <a:rPr lang="ru-RU" sz="2000" dirty="0" err="1" smtClean="0">
                <a:latin typeface="Arial" pitchFamily="34" charset="0"/>
              </a:rPr>
              <a:t>Nurobod</a:t>
            </a:r>
            <a:r>
              <a:rPr lang="ru-RU" sz="2000" dirty="0" smtClean="0">
                <a:latin typeface="Arial" pitchFamily="34" charset="0"/>
              </a:rPr>
              <a:t>, </a:t>
            </a:r>
            <a:r>
              <a:rPr lang="ru-RU" sz="2000" dirty="0" err="1" smtClean="0">
                <a:latin typeface="Arial" pitchFamily="34" charset="0"/>
              </a:rPr>
              <a:t>Kattaqo’g’on</a:t>
            </a:r>
            <a:r>
              <a:rPr lang="ru-RU" sz="2000" dirty="0" smtClean="0">
                <a:latin typeface="Arial" pitchFamily="34" charset="0"/>
              </a:rPr>
              <a:t> </a:t>
            </a:r>
            <a:r>
              <a:rPr lang="ru-RU" sz="2000" dirty="0" err="1" smtClean="0">
                <a:latin typeface="Arial" pitchFamily="34" charset="0"/>
              </a:rPr>
              <a:t>tumanlari</a:t>
            </a:r>
            <a:r>
              <a:rPr lang="ru-RU" sz="2000" dirty="0" smtClean="0">
                <a:latin typeface="Arial" pitchFamily="34" charset="0"/>
              </a:rPr>
              <a:t> </a:t>
            </a:r>
            <a:r>
              <a:rPr lang="ru-RU" sz="2000" dirty="0" err="1" smtClean="0">
                <a:latin typeface="Arial" pitchFamily="34" charset="0"/>
              </a:rPr>
              <a:t>va</a:t>
            </a:r>
            <a:r>
              <a:rPr lang="ru-RU" sz="2000" dirty="0" smtClean="0">
                <a:latin typeface="Arial" pitchFamily="34" charset="0"/>
              </a:rPr>
              <a:t> </a:t>
            </a:r>
            <a:r>
              <a:rPr lang="ru-RU" sz="2000" dirty="0" err="1" smtClean="0">
                <a:latin typeface="Arial" pitchFamily="34" charset="0"/>
              </a:rPr>
              <a:t>Samarqand</a:t>
            </a:r>
            <a:r>
              <a:rPr lang="ru-RU" sz="2000" dirty="0" smtClean="0">
                <a:latin typeface="Arial" pitchFamily="34" charset="0"/>
              </a:rPr>
              <a:t> </a:t>
            </a:r>
            <a:r>
              <a:rPr lang="ru-RU" sz="2000" dirty="0" err="1" smtClean="0">
                <a:latin typeface="Arial" pitchFamily="34" charset="0"/>
              </a:rPr>
              <a:t>shahrining</a:t>
            </a:r>
            <a:r>
              <a:rPr lang="ru-RU" sz="2000" dirty="0" smtClean="0">
                <a:latin typeface="Arial" pitchFamily="34" charset="0"/>
              </a:rPr>
              <a:t> 122237 </a:t>
            </a:r>
            <a:r>
              <a:rPr lang="ru-RU" sz="2000" dirty="0" err="1" smtClean="0">
                <a:latin typeface="Arial" pitchFamily="34" charset="0"/>
              </a:rPr>
              <a:t>gektar</a:t>
            </a:r>
            <a:r>
              <a:rPr lang="ru-RU" sz="2000" dirty="0" smtClean="0">
                <a:latin typeface="Arial" pitchFamily="34" charset="0"/>
              </a:rPr>
              <a:t> </a:t>
            </a:r>
            <a:r>
              <a:rPr lang="ru-RU" sz="2000" dirty="0" err="1" smtClean="0">
                <a:latin typeface="Arial" pitchFamily="34" charset="0"/>
              </a:rPr>
              <a:t>sug’oriladigan</a:t>
            </a:r>
            <a:r>
              <a:rPr lang="ru-RU" sz="2000" dirty="0" smtClean="0">
                <a:latin typeface="Arial" pitchFamily="34" charset="0"/>
              </a:rPr>
              <a:t> </a:t>
            </a:r>
            <a:r>
              <a:rPr lang="ru-RU" sz="2000" dirty="0" err="1" smtClean="0">
                <a:latin typeface="Arial" pitchFamily="34" charset="0"/>
              </a:rPr>
              <a:t>yer</a:t>
            </a:r>
            <a:r>
              <a:rPr lang="ru-RU" sz="2000" dirty="0" smtClean="0">
                <a:latin typeface="Arial" pitchFamily="34" charset="0"/>
              </a:rPr>
              <a:t> </a:t>
            </a:r>
            <a:r>
              <a:rPr lang="ru-RU" sz="2000" dirty="0" err="1" smtClean="0">
                <a:latin typeface="Arial" pitchFamily="34" charset="0"/>
              </a:rPr>
              <a:t>maydonlariga</a:t>
            </a:r>
            <a:r>
              <a:rPr lang="ru-RU" sz="2000" dirty="0" smtClean="0">
                <a:latin typeface="Arial" pitchFamily="34" charset="0"/>
              </a:rPr>
              <a:t> </a:t>
            </a:r>
            <a:r>
              <a:rPr lang="ru-RU" sz="2000" dirty="0" err="1" smtClean="0">
                <a:latin typeface="Arial" pitchFamily="34" charset="0"/>
              </a:rPr>
              <a:t>xizmat</a:t>
            </a:r>
            <a:r>
              <a:rPr lang="ru-RU" sz="2000" dirty="0" smtClean="0">
                <a:latin typeface="Arial" pitchFamily="34" charset="0"/>
              </a:rPr>
              <a:t> </a:t>
            </a:r>
            <a:r>
              <a:rPr lang="ru-RU" sz="2000" dirty="0" err="1" smtClean="0">
                <a:latin typeface="Arial" pitchFamily="34" charset="0"/>
              </a:rPr>
              <a:t>ko’rsatadi</a:t>
            </a:r>
            <a:r>
              <a:rPr lang="ru-RU" sz="2000" dirty="0" smtClean="0">
                <a:latin typeface="Arial" pitchFamily="34" charset="0"/>
              </a:rPr>
              <a:t>;</a:t>
            </a:r>
            <a:endParaRPr lang="ru-RU" sz="2000" dirty="0" smtClean="0">
              <a:latin typeface="Arial" pitchFamily="34" charset="0"/>
              <a:sym typeface="Symbol" pitchFamily="18" charset="2"/>
            </a:endParaRPr>
          </a:p>
          <a:p>
            <a:pPr>
              <a:lnSpc>
                <a:spcPct val="80000"/>
              </a:lnSpc>
            </a:pPr>
            <a:r>
              <a:rPr lang="ru-RU" sz="2000" dirty="0" smtClean="0">
                <a:latin typeface="Arial" pitchFamily="34" charset="0"/>
              </a:rPr>
              <a:t>«</a:t>
            </a:r>
            <a:r>
              <a:rPr lang="ru-RU" sz="2000" dirty="0" err="1" smtClean="0">
                <a:latin typeface="Arial" pitchFamily="34" charset="0"/>
              </a:rPr>
              <a:t>Eski</a:t>
            </a:r>
            <a:r>
              <a:rPr lang="ru-RU" sz="2000" dirty="0" smtClean="0">
                <a:latin typeface="Arial" pitchFamily="34" charset="0"/>
              </a:rPr>
              <a:t> </a:t>
            </a:r>
            <a:r>
              <a:rPr lang="ru-RU" sz="2000" dirty="0" err="1" smtClean="0">
                <a:latin typeface="Arial" pitchFamily="34" charset="0"/>
              </a:rPr>
              <a:t>Anhor</a:t>
            </a:r>
            <a:r>
              <a:rPr lang="ru-RU" sz="2000" dirty="0" smtClean="0">
                <a:latin typeface="Arial" pitchFamily="34" charset="0"/>
              </a:rPr>
              <a:t>» </a:t>
            </a:r>
            <a:r>
              <a:rPr lang="ru-RU" sz="2000" dirty="0" err="1" smtClean="0">
                <a:latin typeface="Arial" pitchFamily="34" charset="0"/>
              </a:rPr>
              <a:t>Irrigasiya</a:t>
            </a:r>
            <a:r>
              <a:rPr lang="ru-RU" sz="2000" dirty="0" smtClean="0">
                <a:latin typeface="Arial" pitchFamily="34" charset="0"/>
              </a:rPr>
              <a:t> </a:t>
            </a:r>
            <a:r>
              <a:rPr lang="ru-RU" sz="2000" dirty="0" err="1" smtClean="0">
                <a:latin typeface="Arial" pitchFamily="34" charset="0"/>
              </a:rPr>
              <a:t>tizimi</a:t>
            </a:r>
            <a:r>
              <a:rPr lang="ru-RU" sz="2000" dirty="0" smtClean="0">
                <a:latin typeface="Arial" pitchFamily="34" charset="0"/>
              </a:rPr>
              <a:t> </a:t>
            </a:r>
            <a:r>
              <a:rPr lang="ru-RU" sz="2000" dirty="0" err="1" smtClean="0">
                <a:latin typeface="Arial" pitchFamily="34" charset="0"/>
              </a:rPr>
              <a:t>boshqarmasi</a:t>
            </a:r>
            <a:r>
              <a:rPr lang="ru-RU" sz="2000" dirty="0" smtClean="0">
                <a:latin typeface="Arial" pitchFamily="34" charset="0"/>
              </a:rPr>
              <a:t> – </a:t>
            </a:r>
            <a:r>
              <a:rPr lang="ru-RU" sz="2000" dirty="0" err="1" smtClean="0">
                <a:latin typeface="Arial" pitchFamily="34" charset="0"/>
              </a:rPr>
              <a:t>tizim</a:t>
            </a:r>
            <a:r>
              <a:rPr lang="ru-RU" sz="2000" dirty="0" smtClean="0">
                <a:latin typeface="Arial" pitchFamily="34" charset="0"/>
              </a:rPr>
              <a:t> </a:t>
            </a:r>
            <a:r>
              <a:rPr lang="ru-RU" sz="2000" dirty="0" err="1" smtClean="0">
                <a:latin typeface="Arial" pitchFamily="34" charset="0"/>
              </a:rPr>
              <a:t>Samarqand</a:t>
            </a:r>
            <a:r>
              <a:rPr lang="ru-RU" sz="2000" dirty="0" smtClean="0">
                <a:latin typeface="Arial" pitchFamily="34" charset="0"/>
              </a:rPr>
              <a:t> </a:t>
            </a:r>
            <a:r>
              <a:rPr lang="ru-RU" sz="2000" dirty="0" err="1" smtClean="0">
                <a:latin typeface="Arial" pitchFamily="34" charset="0"/>
              </a:rPr>
              <a:t>viloyatining</a:t>
            </a:r>
            <a:r>
              <a:rPr lang="ru-RU" sz="2000" dirty="0" smtClean="0">
                <a:latin typeface="Arial" pitchFamily="34" charset="0"/>
              </a:rPr>
              <a:t> </a:t>
            </a:r>
            <a:r>
              <a:rPr lang="ru-RU" sz="2000" dirty="0" err="1" smtClean="0">
                <a:latin typeface="Arial" pitchFamily="34" charset="0"/>
              </a:rPr>
              <a:t>Pastdarg’om</a:t>
            </a:r>
            <a:r>
              <a:rPr lang="ru-RU" sz="2000" dirty="0" smtClean="0">
                <a:latin typeface="Arial" pitchFamily="34" charset="0"/>
              </a:rPr>
              <a:t>, </a:t>
            </a:r>
            <a:r>
              <a:rPr lang="ru-RU" sz="2000" dirty="0" err="1" smtClean="0">
                <a:latin typeface="Arial" pitchFamily="34" charset="0"/>
              </a:rPr>
              <a:t>Nurobod</a:t>
            </a:r>
            <a:r>
              <a:rPr lang="ru-RU" sz="2000" dirty="0" smtClean="0">
                <a:latin typeface="Arial" pitchFamily="34" charset="0"/>
              </a:rPr>
              <a:t>, </a:t>
            </a:r>
            <a:r>
              <a:rPr lang="ru-RU" sz="2000" dirty="0" err="1" smtClean="0">
                <a:latin typeface="Arial" pitchFamily="34" charset="0"/>
              </a:rPr>
              <a:t>Qashqadaryo</a:t>
            </a:r>
            <a:r>
              <a:rPr lang="ru-RU" sz="2000" dirty="0" smtClean="0">
                <a:latin typeface="Arial" pitchFamily="34" charset="0"/>
              </a:rPr>
              <a:t> </a:t>
            </a:r>
            <a:r>
              <a:rPr lang="ru-RU" sz="2000" dirty="0" err="1" smtClean="0">
                <a:latin typeface="Arial" pitchFamily="34" charset="0"/>
              </a:rPr>
              <a:t>viloyatining</a:t>
            </a:r>
            <a:r>
              <a:rPr lang="ru-RU" sz="2000" dirty="0" smtClean="0">
                <a:latin typeface="Arial" pitchFamily="34" charset="0"/>
              </a:rPr>
              <a:t> </a:t>
            </a:r>
            <a:r>
              <a:rPr lang="ru-RU" sz="2000" dirty="0" err="1" smtClean="0">
                <a:latin typeface="Arial" pitchFamily="34" charset="0"/>
              </a:rPr>
              <a:t>Chiroqchi</a:t>
            </a:r>
            <a:r>
              <a:rPr lang="ru-RU" sz="2000" dirty="0" smtClean="0">
                <a:latin typeface="Arial" pitchFamily="34" charset="0"/>
              </a:rPr>
              <a:t>, </a:t>
            </a:r>
            <a:r>
              <a:rPr lang="ru-RU" sz="2000" dirty="0" err="1" smtClean="0">
                <a:latin typeface="Arial" pitchFamily="34" charset="0"/>
              </a:rPr>
              <a:t>Qamashi</a:t>
            </a:r>
            <a:r>
              <a:rPr lang="ru-RU" sz="2000" dirty="0" smtClean="0">
                <a:latin typeface="Arial" pitchFamily="34" charset="0"/>
              </a:rPr>
              <a:t> </a:t>
            </a:r>
            <a:r>
              <a:rPr lang="ru-RU" sz="2000" dirty="0" err="1" smtClean="0">
                <a:latin typeface="Arial" pitchFamily="34" charset="0"/>
              </a:rPr>
              <a:t>va</a:t>
            </a:r>
            <a:r>
              <a:rPr lang="ru-RU" sz="2000" dirty="0" smtClean="0">
                <a:latin typeface="Arial" pitchFamily="34" charset="0"/>
              </a:rPr>
              <a:t> </a:t>
            </a:r>
            <a:r>
              <a:rPr lang="ru-RU" sz="2000" dirty="0" err="1" smtClean="0">
                <a:latin typeface="Arial" pitchFamily="34" charset="0"/>
              </a:rPr>
              <a:t>Shahrisabz</a:t>
            </a:r>
            <a:r>
              <a:rPr lang="ru-RU" sz="2000" dirty="0" smtClean="0">
                <a:latin typeface="Arial" pitchFamily="34" charset="0"/>
              </a:rPr>
              <a:t> </a:t>
            </a:r>
            <a:r>
              <a:rPr lang="ru-RU" sz="2000" dirty="0" err="1" smtClean="0">
                <a:latin typeface="Arial" pitchFamily="34" charset="0"/>
              </a:rPr>
              <a:t>tumanlarining</a:t>
            </a:r>
            <a:r>
              <a:rPr lang="ru-RU" sz="2000" dirty="0" smtClean="0">
                <a:latin typeface="Arial" pitchFamily="34" charset="0"/>
              </a:rPr>
              <a:t> 47 </a:t>
            </a:r>
            <a:r>
              <a:rPr lang="ru-RU" sz="2000" dirty="0" err="1" smtClean="0">
                <a:latin typeface="Arial" pitchFamily="34" charset="0"/>
              </a:rPr>
              <a:t>ming</a:t>
            </a:r>
            <a:r>
              <a:rPr lang="ru-RU" sz="2000" dirty="0" smtClean="0">
                <a:latin typeface="Arial" pitchFamily="34" charset="0"/>
              </a:rPr>
              <a:t> </a:t>
            </a:r>
            <a:r>
              <a:rPr lang="ru-RU" sz="2000" dirty="0" err="1" smtClean="0">
                <a:latin typeface="Arial" pitchFamily="34" charset="0"/>
              </a:rPr>
              <a:t>gektar</a:t>
            </a:r>
            <a:r>
              <a:rPr lang="ru-RU" sz="2000" dirty="0" smtClean="0">
                <a:latin typeface="Arial" pitchFamily="34" charset="0"/>
              </a:rPr>
              <a:t> </a:t>
            </a:r>
            <a:r>
              <a:rPr lang="ru-RU" sz="2000" dirty="0" err="1" smtClean="0">
                <a:latin typeface="Arial" pitchFamily="34" charset="0"/>
              </a:rPr>
              <a:t>sug’oriladigan</a:t>
            </a:r>
            <a:r>
              <a:rPr lang="ru-RU" sz="2000" dirty="0" smtClean="0">
                <a:latin typeface="Arial" pitchFamily="34" charset="0"/>
              </a:rPr>
              <a:t> </a:t>
            </a:r>
            <a:r>
              <a:rPr lang="ru-RU" sz="2000" dirty="0" err="1" smtClean="0">
                <a:latin typeface="Arial" pitchFamily="34" charset="0"/>
              </a:rPr>
              <a:t>yer</a:t>
            </a:r>
            <a:r>
              <a:rPr lang="ru-RU" sz="2000" dirty="0" smtClean="0">
                <a:latin typeface="Arial" pitchFamily="34" charset="0"/>
              </a:rPr>
              <a:t> </a:t>
            </a:r>
            <a:r>
              <a:rPr lang="ru-RU" sz="2000" dirty="0" err="1" smtClean="0">
                <a:latin typeface="Arial" pitchFamily="34" charset="0"/>
              </a:rPr>
              <a:t>maydonlariga</a:t>
            </a:r>
            <a:r>
              <a:rPr lang="ru-RU" sz="2000" dirty="0" smtClean="0">
                <a:latin typeface="Arial" pitchFamily="34" charset="0"/>
              </a:rPr>
              <a:t> </a:t>
            </a:r>
            <a:r>
              <a:rPr lang="ru-RU" sz="2000" dirty="0" err="1" smtClean="0">
                <a:latin typeface="Arial" pitchFamily="34" charset="0"/>
              </a:rPr>
              <a:t>xizmat</a:t>
            </a:r>
            <a:r>
              <a:rPr lang="ru-RU" sz="2000" dirty="0" smtClean="0">
                <a:latin typeface="Arial" pitchFamily="34" charset="0"/>
              </a:rPr>
              <a:t> </a:t>
            </a:r>
            <a:r>
              <a:rPr lang="ru-RU" sz="2000" dirty="0" err="1" smtClean="0">
                <a:latin typeface="Arial" pitchFamily="34" charset="0"/>
              </a:rPr>
              <a:t>ko’rsatadi</a:t>
            </a:r>
            <a:r>
              <a:rPr lang="ru-RU" sz="2000" dirty="0" smtClean="0">
                <a:latin typeface="Arial" pitchFamily="34" charset="0"/>
              </a:rPr>
              <a:t>;   </a:t>
            </a:r>
            <a:endParaRPr lang="ru-RU" sz="2000" dirty="0" smtClean="0">
              <a:latin typeface="Arial" pitchFamily="34" charset="0"/>
              <a:sym typeface="Symbol" pitchFamily="18" charset="2"/>
            </a:endParaRPr>
          </a:p>
        </p:txBody>
      </p:sp>
    </p:spTree>
    <p:extLst>
      <p:ext uri="{BB962C8B-B14F-4D97-AF65-F5344CB8AC3E}">
        <p14:creationId xmlns:p14="http://schemas.microsoft.com/office/powerpoint/2010/main" val="1455875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p:cNvSpPr>
          <p:nvPr>
            <p:ph type="title"/>
          </p:nvPr>
        </p:nvSpPr>
        <p:spPr>
          <a:solidFill>
            <a:schemeClr val="accent1"/>
          </a:solidFill>
        </p:spPr>
        <p:txBody>
          <a:bodyPr/>
          <a:lstStyle/>
          <a:p>
            <a:r>
              <a:rPr lang="ru-RU" sz="2800" b="1" u="sng" dirty="0" smtClean="0">
                <a:solidFill>
                  <a:schemeClr val="tx1"/>
                </a:solidFill>
                <a:latin typeface="Times New Roman" pitchFamily="18" charset="0"/>
              </a:rPr>
              <a:t>«</a:t>
            </a:r>
            <a:r>
              <a:rPr lang="ru-RU" sz="2800" b="1" u="sng" dirty="0" err="1" smtClean="0">
                <a:solidFill>
                  <a:schemeClr val="tx1"/>
                </a:solidFill>
                <a:latin typeface="Times New Roman" pitchFamily="18" charset="0"/>
              </a:rPr>
              <a:t>Zarafshon</a:t>
            </a:r>
            <a:r>
              <a:rPr lang="ru-RU" sz="2800" b="1" u="sng" dirty="0" smtClean="0">
                <a:solidFill>
                  <a:schemeClr val="tx1"/>
                </a:solidFill>
                <a:latin typeface="Times New Roman" pitchFamily="18" charset="0"/>
              </a:rPr>
              <a:t>» </a:t>
            </a:r>
            <a:r>
              <a:rPr lang="ru-RU" sz="2800" b="1" u="sng" dirty="0" err="1" smtClean="0">
                <a:solidFill>
                  <a:schemeClr val="tx1"/>
                </a:solidFill>
                <a:latin typeface="Times New Roman" pitchFamily="18" charset="0"/>
              </a:rPr>
              <a:t>Irrigasiya</a:t>
            </a:r>
            <a:r>
              <a:rPr lang="ru-RU" sz="2800" b="1" u="sng" dirty="0" smtClean="0">
                <a:solidFill>
                  <a:schemeClr val="tx1"/>
                </a:solidFill>
                <a:latin typeface="Times New Roman" pitchFamily="18" charset="0"/>
              </a:rPr>
              <a:t>  </a:t>
            </a:r>
            <a:r>
              <a:rPr lang="ru-RU" sz="2800" b="1" u="sng" dirty="0" err="1" smtClean="0">
                <a:solidFill>
                  <a:schemeClr val="tx1"/>
                </a:solidFill>
                <a:latin typeface="Times New Roman" pitchFamily="18" charset="0"/>
              </a:rPr>
              <a:t>tizimlari</a:t>
            </a:r>
            <a:r>
              <a:rPr lang="ru-RU" sz="2800" b="1" u="sng" dirty="0" smtClean="0">
                <a:solidFill>
                  <a:schemeClr val="tx1"/>
                </a:solidFill>
                <a:latin typeface="Times New Roman" pitchFamily="18" charset="0"/>
              </a:rPr>
              <a:t> </a:t>
            </a:r>
            <a:r>
              <a:rPr lang="ru-RU" sz="2800" b="1" u="sng" dirty="0" err="1" smtClean="0">
                <a:solidFill>
                  <a:schemeClr val="tx1"/>
                </a:solidFill>
                <a:latin typeface="Times New Roman" pitchFamily="18" charset="0"/>
              </a:rPr>
              <a:t>havza</a:t>
            </a:r>
            <a:r>
              <a:rPr lang="ru-RU" sz="2800" b="1" u="sng" dirty="0" smtClean="0">
                <a:solidFill>
                  <a:schemeClr val="tx1"/>
                </a:solidFill>
                <a:latin typeface="Times New Roman" pitchFamily="18" charset="0"/>
              </a:rPr>
              <a:t> </a:t>
            </a:r>
            <a:r>
              <a:rPr lang="ru-RU" sz="2800" b="1" u="sng" dirty="0" err="1" smtClean="0">
                <a:solidFill>
                  <a:schemeClr val="tx1"/>
                </a:solidFill>
                <a:latin typeface="Times New Roman" pitchFamily="18" charset="0"/>
              </a:rPr>
              <a:t>boshqarmasi</a:t>
            </a:r>
            <a:r>
              <a:rPr lang="ru-RU" sz="2800" b="1" u="sng" dirty="0" smtClean="0">
                <a:solidFill>
                  <a:schemeClr val="tx1"/>
                </a:solidFill>
                <a:latin typeface="Times New Roman" pitchFamily="18" charset="0"/>
              </a:rPr>
              <a:t> </a:t>
            </a:r>
            <a:r>
              <a:rPr lang="en-US" sz="2800" b="1" u="sng" dirty="0" err="1" smtClean="0">
                <a:solidFill>
                  <a:schemeClr val="tx1"/>
                </a:solidFill>
                <a:latin typeface="Times New Roman" pitchFamily="18" charset="0"/>
              </a:rPr>
              <a:t>sug’orish</a:t>
            </a:r>
            <a:r>
              <a:rPr lang="en-US" sz="2800" b="1" u="sng" dirty="0" smtClean="0">
                <a:solidFill>
                  <a:schemeClr val="tx1"/>
                </a:solidFill>
                <a:latin typeface="Times New Roman" pitchFamily="18" charset="0"/>
              </a:rPr>
              <a:t> </a:t>
            </a:r>
            <a:r>
              <a:rPr lang="en-US" sz="2800" b="1" u="sng" dirty="0" err="1" smtClean="0">
                <a:solidFill>
                  <a:schemeClr val="tx1"/>
                </a:solidFill>
                <a:latin typeface="Times New Roman" pitchFamily="18" charset="0"/>
              </a:rPr>
              <a:t>hududi</a:t>
            </a:r>
            <a:endParaRPr lang="ru-RU" sz="2800" b="1" u="sng" dirty="0" smtClean="0">
              <a:solidFill>
                <a:schemeClr val="tx1"/>
              </a:solidFill>
              <a:latin typeface="Times New Roman" pitchFamily="18" charset="0"/>
            </a:endParaRPr>
          </a:p>
        </p:txBody>
      </p:sp>
      <p:sp>
        <p:nvSpPr>
          <p:cNvPr id="48131" name="Rectangle 3"/>
          <p:cNvSpPr>
            <a:spLocks noGrp="1"/>
          </p:cNvSpPr>
          <p:nvPr>
            <p:ph type="body" idx="1"/>
          </p:nvPr>
        </p:nvSpPr>
        <p:spPr>
          <a:xfrm>
            <a:off x="457200" y="1935163"/>
            <a:ext cx="8229600" cy="4733925"/>
          </a:xfrm>
          <a:solidFill>
            <a:srgbClr val="00B0F0"/>
          </a:solidFill>
        </p:spPr>
        <p:txBody>
          <a:bodyPr/>
          <a:lstStyle/>
          <a:p>
            <a:pPr>
              <a:lnSpc>
                <a:spcPct val="90000"/>
              </a:lnSpc>
            </a:pPr>
            <a:r>
              <a:rPr lang="ru-RU" sz="2000" dirty="0" smtClean="0">
                <a:latin typeface="Arial" pitchFamily="34" charset="0"/>
              </a:rPr>
              <a:t>«</a:t>
            </a:r>
            <a:r>
              <a:rPr lang="ru-RU" sz="2000" dirty="0" err="1" smtClean="0">
                <a:latin typeface="Arial" pitchFamily="34" charset="0"/>
              </a:rPr>
              <a:t>Oq-qoradaryo</a:t>
            </a:r>
            <a:r>
              <a:rPr lang="ru-RU" sz="2000" dirty="0" smtClean="0">
                <a:latin typeface="Arial" pitchFamily="34" charset="0"/>
              </a:rPr>
              <a:t>» </a:t>
            </a:r>
            <a:r>
              <a:rPr lang="ru-RU" sz="2000" dirty="0" err="1" smtClean="0">
                <a:latin typeface="Arial" pitchFamily="34" charset="0"/>
              </a:rPr>
              <a:t>Irrigasiya</a:t>
            </a:r>
            <a:r>
              <a:rPr lang="ru-RU" sz="2000" dirty="0" smtClean="0">
                <a:latin typeface="Arial" pitchFamily="34" charset="0"/>
              </a:rPr>
              <a:t> </a:t>
            </a:r>
            <a:r>
              <a:rPr lang="ru-RU" sz="2000" dirty="0" err="1" smtClean="0">
                <a:latin typeface="Arial" pitchFamily="34" charset="0"/>
              </a:rPr>
              <a:t>tizimi</a:t>
            </a:r>
            <a:r>
              <a:rPr lang="ru-RU" sz="2000" dirty="0" smtClean="0">
                <a:latin typeface="Arial" pitchFamily="34" charset="0"/>
              </a:rPr>
              <a:t> </a:t>
            </a:r>
            <a:r>
              <a:rPr lang="ru-RU" sz="2000" dirty="0" err="1" smtClean="0">
                <a:latin typeface="Arial" pitchFamily="34" charset="0"/>
              </a:rPr>
              <a:t>boshqarmasi</a:t>
            </a:r>
            <a:r>
              <a:rPr lang="ru-RU" sz="2000" dirty="0" smtClean="0">
                <a:latin typeface="Arial" pitchFamily="34" charset="0"/>
              </a:rPr>
              <a:t> – </a:t>
            </a:r>
            <a:r>
              <a:rPr lang="ru-RU" sz="2000" dirty="0" err="1" smtClean="0">
                <a:latin typeface="Arial" pitchFamily="34" charset="0"/>
              </a:rPr>
              <a:t>tizim</a:t>
            </a:r>
            <a:r>
              <a:rPr lang="ru-RU" sz="2000" dirty="0" smtClean="0">
                <a:latin typeface="Arial" pitchFamily="34" charset="0"/>
              </a:rPr>
              <a:t> </a:t>
            </a:r>
            <a:r>
              <a:rPr lang="ru-RU" sz="2000" dirty="0" err="1" smtClean="0">
                <a:latin typeface="Arial" pitchFamily="34" charset="0"/>
              </a:rPr>
              <a:t>asosan</a:t>
            </a:r>
            <a:r>
              <a:rPr lang="ru-RU" sz="2000" dirty="0" smtClean="0">
                <a:latin typeface="Arial" pitchFamily="34" charset="0"/>
              </a:rPr>
              <a:t> </a:t>
            </a:r>
            <a:r>
              <a:rPr lang="ru-RU" sz="2000" dirty="0" err="1" smtClean="0">
                <a:latin typeface="Arial" pitchFamily="34" charset="0"/>
              </a:rPr>
              <a:t>Samarqand</a:t>
            </a:r>
            <a:r>
              <a:rPr lang="ru-RU" sz="2000" dirty="0" smtClean="0">
                <a:latin typeface="Arial" pitchFamily="34" charset="0"/>
              </a:rPr>
              <a:t> </a:t>
            </a:r>
            <a:r>
              <a:rPr lang="ru-RU" sz="2000" dirty="0" err="1" smtClean="0">
                <a:latin typeface="Arial" pitchFamily="34" charset="0"/>
              </a:rPr>
              <a:t>viloyatining</a:t>
            </a:r>
            <a:r>
              <a:rPr lang="ru-RU" sz="2000" dirty="0" smtClean="0">
                <a:latin typeface="Arial" pitchFamily="34" charset="0"/>
              </a:rPr>
              <a:t> </a:t>
            </a:r>
            <a:r>
              <a:rPr lang="ru-RU" sz="2000" dirty="0" err="1" smtClean="0">
                <a:latin typeface="Arial" pitchFamily="34" charset="0"/>
              </a:rPr>
              <a:t>Oqdaryo</a:t>
            </a:r>
            <a:r>
              <a:rPr lang="ru-RU" sz="2000" dirty="0" smtClean="0">
                <a:latin typeface="Arial" pitchFamily="34" charset="0"/>
              </a:rPr>
              <a:t>, </a:t>
            </a:r>
            <a:r>
              <a:rPr lang="ru-RU" sz="2000" dirty="0" err="1" smtClean="0">
                <a:latin typeface="Arial" pitchFamily="34" charset="0"/>
              </a:rPr>
              <a:t>Jomboy</a:t>
            </a:r>
            <a:r>
              <a:rPr lang="ru-RU" sz="2000" dirty="0" smtClean="0">
                <a:latin typeface="Arial" pitchFamily="34" charset="0"/>
              </a:rPr>
              <a:t>, </a:t>
            </a:r>
            <a:r>
              <a:rPr lang="ru-RU" sz="2000" dirty="0" err="1" smtClean="0">
                <a:latin typeface="Arial" pitchFamily="34" charset="0"/>
              </a:rPr>
              <a:t>Ishtixon</a:t>
            </a:r>
            <a:r>
              <a:rPr lang="ru-RU" sz="2000" dirty="0" smtClean="0">
                <a:latin typeface="Arial" pitchFamily="34" charset="0"/>
              </a:rPr>
              <a:t>, </a:t>
            </a:r>
            <a:r>
              <a:rPr lang="ru-RU" sz="2000" dirty="0" err="1" smtClean="0">
                <a:latin typeface="Arial" pitchFamily="34" charset="0"/>
              </a:rPr>
              <a:t>Payariq</a:t>
            </a:r>
            <a:r>
              <a:rPr lang="ru-RU" sz="2000" dirty="0" smtClean="0">
                <a:latin typeface="Arial" pitchFamily="34" charset="0"/>
              </a:rPr>
              <a:t>, </a:t>
            </a:r>
            <a:r>
              <a:rPr lang="ru-RU" sz="2000" dirty="0" err="1" smtClean="0">
                <a:latin typeface="Arial" pitchFamily="34" charset="0"/>
              </a:rPr>
              <a:t>Samarqand</a:t>
            </a:r>
            <a:r>
              <a:rPr lang="ru-RU" sz="2000" dirty="0" smtClean="0">
                <a:latin typeface="Arial" pitchFamily="34" charset="0"/>
              </a:rPr>
              <a:t> </a:t>
            </a:r>
            <a:r>
              <a:rPr lang="ru-RU" sz="2000" dirty="0" err="1" smtClean="0">
                <a:latin typeface="Arial" pitchFamily="34" charset="0"/>
              </a:rPr>
              <a:t>va</a:t>
            </a:r>
            <a:r>
              <a:rPr lang="ru-RU" sz="2000" dirty="0" smtClean="0">
                <a:latin typeface="Arial" pitchFamily="34" charset="0"/>
              </a:rPr>
              <a:t> </a:t>
            </a:r>
            <a:r>
              <a:rPr lang="ru-RU" sz="2000" dirty="0" err="1" smtClean="0">
                <a:latin typeface="Arial" pitchFamily="34" charset="0"/>
              </a:rPr>
              <a:t>Qo’shrobod</a:t>
            </a:r>
            <a:r>
              <a:rPr lang="ru-RU" sz="2000" dirty="0" smtClean="0">
                <a:latin typeface="Arial" pitchFamily="34" charset="0"/>
              </a:rPr>
              <a:t> </a:t>
            </a:r>
            <a:r>
              <a:rPr lang="ru-RU" sz="2000" dirty="0" err="1" smtClean="0">
                <a:latin typeface="Arial" pitchFamily="34" charset="0"/>
              </a:rPr>
              <a:t>tumanlarining</a:t>
            </a:r>
            <a:r>
              <a:rPr lang="ru-RU" sz="2000" dirty="0" smtClean="0">
                <a:latin typeface="Arial" pitchFamily="34" charset="0"/>
              </a:rPr>
              <a:t> 70034 </a:t>
            </a:r>
            <a:r>
              <a:rPr lang="ru-RU" sz="2000" dirty="0" err="1" smtClean="0">
                <a:latin typeface="Arial" pitchFamily="34" charset="0"/>
              </a:rPr>
              <a:t>gektar</a:t>
            </a:r>
            <a:r>
              <a:rPr lang="ru-RU" sz="2000" dirty="0" smtClean="0">
                <a:latin typeface="Arial" pitchFamily="34" charset="0"/>
              </a:rPr>
              <a:t> </a:t>
            </a:r>
            <a:r>
              <a:rPr lang="ru-RU" sz="2000" dirty="0" err="1" smtClean="0">
                <a:latin typeface="Arial" pitchFamily="34" charset="0"/>
              </a:rPr>
              <a:t>sug’oriladigan</a:t>
            </a:r>
            <a:r>
              <a:rPr lang="ru-RU" sz="2000" dirty="0" smtClean="0">
                <a:latin typeface="Arial" pitchFamily="34" charset="0"/>
              </a:rPr>
              <a:t> </a:t>
            </a:r>
            <a:r>
              <a:rPr lang="ru-RU" sz="2000" dirty="0" err="1" smtClean="0">
                <a:latin typeface="Arial" pitchFamily="34" charset="0"/>
              </a:rPr>
              <a:t>yer</a:t>
            </a:r>
            <a:r>
              <a:rPr lang="ru-RU" sz="2000" dirty="0" smtClean="0">
                <a:latin typeface="Arial" pitchFamily="34" charset="0"/>
              </a:rPr>
              <a:t> </a:t>
            </a:r>
            <a:r>
              <a:rPr lang="ru-RU" sz="2000" dirty="0" err="1" smtClean="0">
                <a:latin typeface="Arial" pitchFamily="34" charset="0"/>
              </a:rPr>
              <a:t>maydonlariga</a:t>
            </a:r>
            <a:r>
              <a:rPr lang="ru-RU" sz="2000" dirty="0" smtClean="0">
                <a:latin typeface="Arial" pitchFamily="34" charset="0"/>
              </a:rPr>
              <a:t> </a:t>
            </a:r>
            <a:r>
              <a:rPr lang="ru-RU" sz="2000" dirty="0" err="1" smtClean="0">
                <a:latin typeface="Arial" pitchFamily="34" charset="0"/>
              </a:rPr>
              <a:t>xizmat</a:t>
            </a:r>
            <a:r>
              <a:rPr lang="ru-RU" sz="2000" dirty="0" smtClean="0">
                <a:latin typeface="Arial" pitchFamily="34" charset="0"/>
              </a:rPr>
              <a:t> </a:t>
            </a:r>
            <a:r>
              <a:rPr lang="ru-RU" sz="2000" dirty="0" err="1" smtClean="0">
                <a:latin typeface="Arial" pitchFamily="34" charset="0"/>
              </a:rPr>
              <a:t>ko’rsatadi</a:t>
            </a:r>
            <a:r>
              <a:rPr lang="ru-RU" sz="2000" dirty="0" smtClean="0">
                <a:latin typeface="Arial" pitchFamily="34" charset="0"/>
              </a:rPr>
              <a:t>;</a:t>
            </a:r>
            <a:endParaRPr lang="ru-RU" sz="2000" dirty="0" smtClean="0">
              <a:latin typeface="Arial" pitchFamily="34" charset="0"/>
              <a:sym typeface="Symbol" pitchFamily="18" charset="2"/>
            </a:endParaRPr>
          </a:p>
          <a:p>
            <a:pPr>
              <a:lnSpc>
                <a:spcPct val="90000"/>
              </a:lnSpc>
            </a:pPr>
            <a:r>
              <a:rPr lang="ru-RU" sz="2000" dirty="0" smtClean="0">
                <a:latin typeface="Arial" pitchFamily="34" charset="0"/>
              </a:rPr>
              <a:t>«</a:t>
            </a:r>
            <a:r>
              <a:rPr lang="ru-RU" sz="2000" dirty="0" err="1" smtClean="0">
                <a:latin typeface="Arial" pitchFamily="34" charset="0"/>
              </a:rPr>
              <a:t>Miyonqol-Tos</a:t>
            </a:r>
            <a:r>
              <a:rPr lang="ru-RU" sz="2000" dirty="0" smtClean="0">
                <a:latin typeface="Arial" pitchFamily="34" charset="0"/>
              </a:rPr>
              <a:t>» </a:t>
            </a:r>
            <a:r>
              <a:rPr lang="ru-RU" sz="2000" dirty="0" err="1" smtClean="0">
                <a:latin typeface="Arial" pitchFamily="34" charset="0"/>
              </a:rPr>
              <a:t>Irrigasiya</a:t>
            </a:r>
            <a:r>
              <a:rPr lang="ru-RU" sz="2000" dirty="0" smtClean="0">
                <a:latin typeface="Arial" pitchFamily="34" charset="0"/>
              </a:rPr>
              <a:t> </a:t>
            </a:r>
            <a:r>
              <a:rPr lang="ru-RU" sz="2000" dirty="0" err="1" smtClean="0">
                <a:latin typeface="Arial" pitchFamily="34" charset="0"/>
              </a:rPr>
              <a:t>tizimi</a:t>
            </a:r>
            <a:r>
              <a:rPr lang="ru-RU" sz="2000" dirty="0" smtClean="0">
                <a:latin typeface="Arial" pitchFamily="34" charset="0"/>
              </a:rPr>
              <a:t> </a:t>
            </a:r>
            <a:r>
              <a:rPr lang="ru-RU" sz="2000" dirty="0" err="1" smtClean="0">
                <a:latin typeface="Arial" pitchFamily="34" charset="0"/>
              </a:rPr>
              <a:t>boshqarmasi-tizim</a:t>
            </a:r>
            <a:r>
              <a:rPr lang="ru-RU" sz="2000" dirty="0" smtClean="0">
                <a:latin typeface="Arial" pitchFamily="34" charset="0"/>
              </a:rPr>
              <a:t> </a:t>
            </a:r>
            <a:r>
              <a:rPr lang="ru-RU" sz="2000" dirty="0" err="1" smtClean="0">
                <a:latin typeface="Arial" pitchFamily="34" charset="0"/>
              </a:rPr>
              <a:t>asosan</a:t>
            </a:r>
            <a:r>
              <a:rPr lang="ru-RU" sz="2000" dirty="0" smtClean="0">
                <a:latin typeface="Arial" pitchFamily="34" charset="0"/>
              </a:rPr>
              <a:t> </a:t>
            </a:r>
            <a:r>
              <a:rPr lang="ru-RU" sz="2000" dirty="0" err="1" smtClean="0">
                <a:latin typeface="Arial" pitchFamily="34" charset="0"/>
              </a:rPr>
              <a:t>Navoiy</a:t>
            </a:r>
            <a:r>
              <a:rPr lang="ru-RU" sz="2000" dirty="0" smtClean="0">
                <a:latin typeface="Arial" pitchFamily="34" charset="0"/>
              </a:rPr>
              <a:t> </a:t>
            </a:r>
            <a:r>
              <a:rPr lang="ru-RU" sz="2000" dirty="0" err="1" smtClean="0">
                <a:latin typeface="Arial" pitchFamily="34" charset="0"/>
              </a:rPr>
              <a:t>viloyatining</a:t>
            </a:r>
            <a:r>
              <a:rPr lang="ru-RU" sz="2000" dirty="0" smtClean="0">
                <a:latin typeface="Arial" pitchFamily="34" charset="0"/>
              </a:rPr>
              <a:t> </a:t>
            </a:r>
            <a:r>
              <a:rPr lang="ru-RU" sz="2000" dirty="0" err="1" smtClean="0">
                <a:latin typeface="Arial" pitchFamily="34" charset="0"/>
              </a:rPr>
              <a:t>Xatirchi</a:t>
            </a:r>
            <a:r>
              <a:rPr lang="ru-RU" sz="2000" dirty="0" smtClean="0">
                <a:latin typeface="Arial" pitchFamily="34" charset="0"/>
              </a:rPr>
              <a:t>, </a:t>
            </a:r>
            <a:r>
              <a:rPr lang="ru-RU" sz="2000" dirty="0" err="1" smtClean="0">
                <a:latin typeface="Arial" pitchFamily="34" charset="0"/>
              </a:rPr>
              <a:t>Samarqand</a:t>
            </a:r>
            <a:r>
              <a:rPr lang="ru-RU" sz="2000" dirty="0" smtClean="0">
                <a:latin typeface="Arial" pitchFamily="34" charset="0"/>
              </a:rPr>
              <a:t> </a:t>
            </a:r>
            <a:r>
              <a:rPr lang="ru-RU" sz="2000" dirty="0" err="1" smtClean="0">
                <a:latin typeface="Arial" pitchFamily="34" charset="0"/>
              </a:rPr>
              <a:t>viloyati</a:t>
            </a:r>
            <a:r>
              <a:rPr lang="ru-RU" sz="2000" dirty="0" smtClean="0">
                <a:latin typeface="Arial" pitchFamily="34" charset="0"/>
              </a:rPr>
              <a:t> </a:t>
            </a:r>
            <a:r>
              <a:rPr lang="ru-RU" sz="2000" dirty="0" err="1" smtClean="0">
                <a:latin typeface="Arial" pitchFamily="34" charset="0"/>
              </a:rPr>
              <a:t>Ishtixon</a:t>
            </a:r>
            <a:r>
              <a:rPr lang="ru-RU" sz="2000" dirty="0" smtClean="0">
                <a:latin typeface="Arial" pitchFamily="34" charset="0"/>
              </a:rPr>
              <a:t> </a:t>
            </a:r>
            <a:r>
              <a:rPr lang="ru-RU" sz="2000" dirty="0" err="1" smtClean="0">
                <a:latin typeface="Arial" pitchFamily="34" charset="0"/>
              </a:rPr>
              <a:t>va</a:t>
            </a:r>
            <a:r>
              <a:rPr lang="ru-RU" sz="2000" dirty="0" smtClean="0">
                <a:latin typeface="Arial" pitchFamily="34" charset="0"/>
              </a:rPr>
              <a:t> </a:t>
            </a:r>
            <a:r>
              <a:rPr lang="ru-RU" sz="2000" dirty="0" err="1" smtClean="0">
                <a:latin typeface="Arial" pitchFamily="34" charset="0"/>
              </a:rPr>
              <a:t>Kattaqo’rg’on</a:t>
            </a:r>
            <a:r>
              <a:rPr lang="ru-RU" sz="2000" dirty="0" smtClean="0">
                <a:latin typeface="Arial" pitchFamily="34" charset="0"/>
              </a:rPr>
              <a:t> </a:t>
            </a:r>
            <a:r>
              <a:rPr lang="ru-RU" sz="2000" dirty="0" err="1" smtClean="0">
                <a:latin typeface="Arial" pitchFamily="34" charset="0"/>
              </a:rPr>
              <a:t>tumanlarining</a:t>
            </a:r>
            <a:r>
              <a:rPr lang="ru-RU" sz="2000" dirty="0" smtClean="0">
                <a:latin typeface="Arial" pitchFamily="34" charset="0"/>
              </a:rPr>
              <a:t> 67638 </a:t>
            </a:r>
            <a:r>
              <a:rPr lang="ru-RU" sz="2000" dirty="0" err="1" smtClean="0">
                <a:latin typeface="Arial" pitchFamily="34" charset="0"/>
              </a:rPr>
              <a:t>gektar</a:t>
            </a:r>
            <a:r>
              <a:rPr lang="ru-RU" sz="2000" dirty="0" smtClean="0">
                <a:latin typeface="Arial" pitchFamily="34" charset="0"/>
              </a:rPr>
              <a:t>  </a:t>
            </a:r>
            <a:r>
              <a:rPr lang="ru-RU" sz="2000" dirty="0" err="1" smtClean="0">
                <a:latin typeface="Arial" pitchFamily="34" charset="0"/>
              </a:rPr>
              <a:t>sug’oriladigan</a:t>
            </a:r>
            <a:r>
              <a:rPr lang="ru-RU" sz="2000" dirty="0" smtClean="0">
                <a:latin typeface="Arial" pitchFamily="34" charset="0"/>
              </a:rPr>
              <a:t> </a:t>
            </a:r>
            <a:r>
              <a:rPr lang="ru-RU" sz="2000" dirty="0" err="1" smtClean="0">
                <a:latin typeface="Arial" pitchFamily="34" charset="0"/>
              </a:rPr>
              <a:t>yer</a:t>
            </a:r>
            <a:r>
              <a:rPr lang="ru-RU" sz="2000" dirty="0" smtClean="0">
                <a:latin typeface="Arial" pitchFamily="34" charset="0"/>
              </a:rPr>
              <a:t> </a:t>
            </a:r>
            <a:r>
              <a:rPr lang="ru-RU" sz="2000" dirty="0" err="1" smtClean="0">
                <a:latin typeface="Arial" pitchFamily="34" charset="0"/>
              </a:rPr>
              <a:t>maydonlariga</a:t>
            </a:r>
            <a:r>
              <a:rPr lang="ru-RU" sz="2000" dirty="0" smtClean="0">
                <a:latin typeface="Arial" pitchFamily="34" charset="0"/>
              </a:rPr>
              <a:t> </a:t>
            </a:r>
            <a:r>
              <a:rPr lang="ru-RU" sz="2000" dirty="0" err="1" smtClean="0">
                <a:latin typeface="Arial" pitchFamily="34" charset="0"/>
              </a:rPr>
              <a:t>xizmat</a:t>
            </a:r>
            <a:r>
              <a:rPr lang="ru-RU" sz="2000" dirty="0" smtClean="0">
                <a:latin typeface="Arial" pitchFamily="34" charset="0"/>
              </a:rPr>
              <a:t> </a:t>
            </a:r>
            <a:r>
              <a:rPr lang="ru-RU" sz="2000" dirty="0" err="1" smtClean="0">
                <a:latin typeface="Arial" pitchFamily="34" charset="0"/>
              </a:rPr>
              <a:t>kursatadi</a:t>
            </a:r>
            <a:r>
              <a:rPr lang="ru-RU" sz="2000" dirty="0" smtClean="0">
                <a:latin typeface="Arial" pitchFamily="34" charset="0"/>
              </a:rPr>
              <a:t>:</a:t>
            </a:r>
            <a:endParaRPr lang="ru-RU" sz="2000" dirty="0" smtClean="0">
              <a:latin typeface="Arial" pitchFamily="34" charset="0"/>
              <a:sym typeface="Symbol" pitchFamily="18" charset="2"/>
            </a:endParaRPr>
          </a:p>
          <a:p>
            <a:pPr>
              <a:lnSpc>
                <a:spcPct val="90000"/>
              </a:lnSpc>
            </a:pPr>
            <a:r>
              <a:rPr lang="ru-RU" sz="2000" dirty="0" smtClean="0">
                <a:latin typeface="Arial" pitchFamily="34" charset="0"/>
              </a:rPr>
              <a:t>«</a:t>
            </a:r>
            <a:r>
              <a:rPr lang="ru-RU" sz="2000" dirty="0" err="1" smtClean="0">
                <a:latin typeface="Arial" pitchFamily="34" charset="0"/>
              </a:rPr>
              <a:t>Karmana-Konimex</a:t>
            </a:r>
            <a:r>
              <a:rPr lang="ru-RU" sz="2000" dirty="0" smtClean="0">
                <a:latin typeface="Arial" pitchFamily="34" charset="0"/>
              </a:rPr>
              <a:t>» </a:t>
            </a:r>
            <a:r>
              <a:rPr lang="ru-RU" sz="2000" dirty="0" err="1" smtClean="0">
                <a:latin typeface="Arial" pitchFamily="34" charset="0"/>
              </a:rPr>
              <a:t>Irrigasiya</a:t>
            </a:r>
            <a:r>
              <a:rPr lang="ru-RU" sz="2000" dirty="0" smtClean="0">
                <a:latin typeface="Arial" pitchFamily="34" charset="0"/>
              </a:rPr>
              <a:t> </a:t>
            </a:r>
            <a:r>
              <a:rPr lang="ru-RU" sz="2000" dirty="0" err="1" smtClean="0">
                <a:latin typeface="Arial" pitchFamily="34" charset="0"/>
              </a:rPr>
              <a:t>tizimi</a:t>
            </a:r>
            <a:r>
              <a:rPr lang="ru-RU" sz="2000" dirty="0" smtClean="0">
                <a:latin typeface="Arial" pitchFamily="34" charset="0"/>
              </a:rPr>
              <a:t> </a:t>
            </a:r>
            <a:r>
              <a:rPr lang="ru-RU" sz="2000" dirty="0" err="1" smtClean="0">
                <a:latin typeface="Arial" pitchFamily="34" charset="0"/>
              </a:rPr>
              <a:t>boshqarmasi</a:t>
            </a:r>
            <a:r>
              <a:rPr lang="ru-RU" sz="2000" dirty="0" smtClean="0">
                <a:latin typeface="Arial" pitchFamily="34" charset="0"/>
              </a:rPr>
              <a:t>-  </a:t>
            </a:r>
            <a:r>
              <a:rPr lang="ru-RU" sz="2000" dirty="0" err="1" smtClean="0">
                <a:latin typeface="Arial" pitchFamily="34" charset="0"/>
              </a:rPr>
              <a:t>tizim</a:t>
            </a:r>
            <a:r>
              <a:rPr lang="ru-RU" sz="2000" dirty="0" smtClean="0">
                <a:latin typeface="Arial" pitchFamily="34" charset="0"/>
              </a:rPr>
              <a:t> </a:t>
            </a:r>
            <a:r>
              <a:rPr lang="ru-RU" sz="2000" dirty="0" err="1" smtClean="0">
                <a:latin typeface="Arial" pitchFamily="34" charset="0"/>
              </a:rPr>
              <a:t>asosan</a:t>
            </a:r>
            <a:r>
              <a:rPr lang="ru-RU" sz="2000" dirty="0" smtClean="0">
                <a:latin typeface="Arial" pitchFamily="34" charset="0"/>
              </a:rPr>
              <a:t> </a:t>
            </a:r>
            <a:r>
              <a:rPr lang="ru-RU" sz="2000" dirty="0" err="1" smtClean="0">
                <a:latin typeface="Arial" pitchFamily="34" charset="0"/>
              </a:rPr>
              <a:t>Navoiy</a:t>
            </a:r>
            <a:r>
              <a:rPr lang="ru-RU" sz="2000" dirty="0" smtClean="0">
                <a:latin typeface="Arial" pitchFamily="34" charset="0"/>
              </a:rPr>
              <a:t> </a:t>
            </a:r>
            <a:r>
              <a:rPr lang="ru-RU" sz="2000" dirty="0" err="1" smtClean="0">
                <a:latin typeface="Arial" pitchFamily="34" charset="0"/>
              </a:rPr>
              <a:t>viloyatining</a:t>
            </a:r>
            <a:r>
              <a:rPr lang="ru-RU" sz="2000" dirty="0" smtClean="0">
                <a:latin typeface="Arial" pitchFamily="34" charset="0"/>
              </a:rPr>
              <a:t> </a:t>
            </a:r>
            <a:r>
              <a:rPr lang="ru-RU" sz="2000" dirty="0" err="1" smtClean="0">
                <a:latin typeface="Arial" pitchFamily="34" charset="0"/>
              </a:rPr>
              <a:t>Xatirchi</a:t>
            </a:r>
            <a:r>
              <a:rPr lang="ru-RU" sz="2000" dirty="0" smtClean="0">
                <a:latin typeface="Arial" pitchFamily="34" charset="0"/>
              </a:rPr>
              <a:t>, </a:t>
            </a:r>
            <a:r>
              <a:rPr lang="ru-RU" sz="2000" dirty="0" err="1" smtClean="0">
                <a:latin typeface="Arial" pitchFamily="34" charset="0"/>
              </a:rPr>
              <a:t>Navbahor</a:t>
            </a:r>
            <a:r>
              <a:rPr lang="ru-RU" sz="2000" dirty="0" smtClean="0">
                <a:latin typeface="Arial" pitchFamily="34" charset="0"/>
              </a:rPr>
              <a:t>, </a:t>
            </a:r>
            <a:r>
              <a:rPr lang="ru-RU" sz="2000" dirty="0" err="1" smtClean="0">
                <a:latin typeface="Arial" pitchFamily="34" charset="0"/>
              </a:rPr>
              <a:t>Konimex</a:t>
            </a:r>
            <a:r>
              <a:rPr lang="ru-RU" sz="2000" dirty="0" smtClean="0">
                <a:latin typeface="Arial" pitchFamily="34" charset="0"/>
              </a:rPr>
              <a:t>, </a:t>
            </a:r>
            <a:r>
              <a:rPr lang="ru-RU" sz="2000" dirty="0" err="1" smtClean="0">
                <a:latin typeface="Arial" pitchFamily="34" charset="0"/>
              </a:rPr>
              <a:t>Qiziltepa</a:t>
            </a:r>
            <a:r>
              <a:rPr lang="ru-RU" sz="2000" dirty="0" smtClean="0">
                <a:latin typeface="Arial" pitchFamily="34" charset="0"/>
              </a:rPr>
              <a:t> </a:t>
            </a:r>
            <a:r>
              <a:rPr lang="ru-RU" sz="2000" dirty="0" err="1" smtClean="0">
                <a:latin typeface="Arial" pitchFamily="34" charset="0"/>
              </a:rPr>
              <a:t>va</a:t>
            </a:r>
            <a:r>
              <a:rPr lang="ru-RU" sz="2000" dirty="0" smtClean="0">
                <a:latin typeface="Arial" pitchFamily="34" charset="0"/>
              </a:rPr>
              <a:t> </a:t>
            </a:r>
            <a:r>
              <a:rPr lang="ru-RU" sz="2000" dirty="0" err="1" smtClean="0">
                <a:latin typeface="Arial" pitchFamily="34" charset="0"/>
              </a:rPr>
              <a:t>Navoiy</a:t>
            </a:r>
            <a:r>
              <a:rPr lang="ru-RU" sz="2000" dirty="0" smtClean="0">
                <a:latin typeface="Arial" pitchFamily="34" charset="0"/>
              </a:rPr>
              <a:t> </a:t>
            </a:r>
            <a:r>
              <a:rPr lang="ru-RU" sz="2000" dirty="0" err="1" smtClean="0">
                <a:latin typeface="Arial" pitchFamily="34" charset="0"/>
              </a:rPr>
              <a:t>tumanlarning</a:t>
            </a:r>
            <a:r>
              <a:rPr lang="ru-RU" sz="2000" dirty="0" smtClean="0">
                <a:latin typeface="Arial" pitchFamily="34" charset="0"/>
              </a:rPr>
              <a:t> 47961 </a:t>
            </a:r>
            <a:r>
              <a:rPr lang="ru-RU" sz="2000" dirty="0" err="1" smtClean="0">
                <a:latin typeface="Arial" pitchFamily="34" charset="0"/>
              </a:rPr>
              <a:t>gektar</a:t>
            </a:r>
            <a:r>
              <a:rPr lang="ru-RU" sz="2000" dirty="0" smtClean="0">
                <a:latin typeface="Arial" pitchFamily="34" charset="0"/>
              </a:rPr>
              <a:t> </a:t>
            </a:r>
            <a:r>
              <a:rPr lang="ru-RU" sz="2000" dirty="0" err="1" smtClean="0">
                <a:latin typeface="Arial" pitchFamily="34" charset="0"/>
              </a:rPr>
              <a:t>sug’oriladigan</a:t>
            </a:r>
            <a:r>
              <a:rPr lang="ru-RU" sz="2000" dirty="0" smtClean="0">
                <a:latin typeface="Arial" pitchFamily="34" charset="0"/>
              </a:rPr>
              <a:t> </a:t>
            </a:r>
            <a:r>
              <a:rPr lang="ru-RU" sz="2000" dirty="0" err="1" smtClean="0">
                <a:latin typeface="Arial" pitchFamily="34" charset="0"/>
              </a:rPr>
              <a:t>yer</a:t>
            </a:r>
            <a:r>
              <a:rPr lang="ru-RU" sz="2000" dirty="0" smtClean="0">
                <a:latin typeface="Arial" pitchFamily="34" charset="0"/>
              </a:rPr>
              <a:t> </a:t>
            </a:r>
            <a:r>
              <a:rPr lang="ru-RU" sz="2000" dirty="0" err="1" smtClean="0">
                <a:latin typeface="Arial" pitchFamily="34" charset="0"/>
              </a:rPr>
              <a:t>maydonlariga</a:t>
            </a:r>
            <a:r>
              <a:rPr lang="ru-RU" sz="2000" dirty="0" smtClean="0">
                <a:latin typeface="Arial" pitchFamily="34" charset="0"/>
              </a:rPr>
              <a:t> </a:t>
            </a:r>
            <a:r>
              <a:rPr lang="ru-RU" sz="2000" dirty="0" err="1" smtClean="0">
                <a:latin typeface="Arial" pitchFamily="34" charset="0"/>
              </a:rPr>
              <a:t>xizmat</a:t>
            </a:r>
            <a:r>
              <a:rPr lang="ru-RU" sz="2000" dirty="0" smtClean="0">
                <a:latin typeface="Arial" pitchFamily="34" charset="0"/>
              </a:rPr>
              <a:t> </a:t>
            </a:r>
            <a:r>
              <a:rPr lang="ru-RU" sz="2000" dirty="0" err="1" smtClean="0">
                <a:latin typeface="Arial" pitchFamily="34" charset="0"/>
              </a:rPr>
              <a:t>ko’rsatadi</a:t>
            </a:r>
            <a:r>
              <a:rPr lang="ru-RU" sz="2000" dirty="0" smtClean="0">
                <a:latin typeface="Arial" pitchFamily="34" charset="0"/>
              </a:rPr>
              <a:t>;  </a:t>
            </a:r>
            <a:endParaRPr lang="ru-RU" sz="2000" dirty="0" smtClean="0">
              <a:latin typeface="Arial" pitchFamily="34" charset="0"/>
              <a:sym typeface="Symbol" pitchFamily="18" charset="2"/>
            </a:endParaRPr>
          </a:p>
          <a:p>
            <a:pPr>
              <a:lnSpc>
                <a:spcPct val="90000"/>
              </a:lnSpc>
            </a:pPr>
            <a:r>
              <a:rPr lang="ru-RU" sz="2000" dirty="0" smtClean="0">
                <a:latin typeface="Arial" pitchFamily="34" charset="0"/>
              </a:rPr>
              <a:t>«</a:t>
            </a:r>
            <a:r>
              <a:rPr lang="ru-RU" sz="2000" dirty="0" err="1" smtClean="0">
                <a:latin typeface="Arial" pitchFamily="34" charset="0"/>
              </a:rPr>
              <a:t>Narpay-Navoiy</a:t>
            </a:r>
            <a:r>
              <a:rPr lang="ru-RU" sz="2000" dirty="0" smtClean="0">
                <a:latin typeface="Arial" pitchFamily="34" charset="0"/>
              </a:rPr>
              <a:t>» </a:t>
            </a:r>
            <a:r>
              <a:rPr lang="ru-RU" sz="2000" dirty="0" err="1" smtClean="0">
                <a:latin typeface="Arial" pitchFamily="34" charset="0"/>
              </a:rPr>
              <a:t>Irrigasiya</a:t>
            </a:r>
            <a:r>
              <a:rPr lang="ru-RU" sz="2000" dirty="0" smtClean="0">
                <a:latin typeface="Arial" pitchFamily="34" charset="0"/>
              </a:rPr>
              <a:t> </a:t>
            </a:r>
            <a:r>
              <a:rPr lang="ru-RU" sz="2000" dirty="0" err="1" smtClean="0">
                <a:latin typeface="Arial" pitchFamily="34" charset="0"/>
              </a:rPr>
              <a:t>tizimi</a:t>
            </a:r>
            <a:r>
              <a:rPr lang="ru-RU" sz="2000" dirty="0" smtClean="0">
                <a:latin typeface="Arial" pitchFamily="34" charset="0"/>
              </a:rPr>
              <a:t> </a:t>
            </a:r>
            <a:r>
              <a:rPr lang="ru-RU" sz="2000" dirty="0" err="1" smtClean="0">
                <a:latin typeface="Arial" pitchFamily="34" charset="0"/>
              </a:rPr>
              <a:t>boshqarmasi</a:t>
            </a:r>
            <a:r>
              <a:rPr lang="ru-RU" sz="2000" dirty="0" smtClean="0">
                <a:latin typeface="Arial" pitchFamily="34" charset="0"/>
              </a:rPr>
              <a:t>- </a:t>
            </a:r>
            <a:r>
              <a:rPr lang="ru-RU" sz="2000" dirty="0" err="1" smtClean="0">
                <a:latin typeface="Arial" pitchFamily="34" charset="0"/>
              </a:rPr>
              <a:t>tizim</a:t>
            </a:r>
            <a:r>
              <a:rPr lang="ru-RU" sz="2000" dirty="0" smtClean="0">
                <a:latin typeface="Arial" pitchFamily="34" charset="0"/>
              </a:rPr>
              <a:t> </a:t>
            </a:r>
            <a:r>
              <a:rPr lang="ru-RU" sz="2000" dirty="0" err="1" smtClean="0">
                <a:latin typeface="Arial" pitchFamily="34" charset="0"/>
              </a:rPr>
              <a:t>asosan</a:t>
            </a:r>
            <a:r>
              <a:rPr lang="ru-RU" sz="2000" dirty="0" smtClean="0">
                <a:latin typeface="Arial" pitchFamily="34" charset="0"/>
              </a:rPr>
              <a:t> </a:t>
            </a:r>
            <a:r>
              <a:rPr lang="ru-RU" sz="2000" dirty="0" err="1" smtClean="0">
                <a:latin typeface="Arial" pitchFamily="34" charset="0"/>
              </a:rPr>
              <a:t>Samarqad</a:t>
            </a:r>
            <a:r>
              <a:rPr lang="ru-RU" sz="2000" dirty="0" smtClean="0">
                <a:latin typeface="Arial" pitchFamily="34" charset="0"/>
              </a:rPr>
              <a:t> </a:t>
            </a:r>
            <a:r>
              <a:rPr lang="ru-RU" sz="2000" dirty="0" err="1" smtClean="0">
                <a:latin typeface="Arial" pitchFamily="34" charset="0"/>
              </a:rPr>
              <a:t>viloyatining</a:t>
            </a:r>
            <a:r>
              <a:rPr lang="ru-RU" sz="2000" dirty="0" smtClean="0">
                <a:latin typeface="Arial" pitchFamily="34" charset="0"/>
              </a:rPr>
              <a:t> </a:t>
            </a:r>
            <a:r>
              <a:rPr lang="ru-RU" sz="2000" dirty="0" err="1" smtClean="0">
                <a:latin typeface="Arial" pitchFamily="34" charset="0"/>
              </a:rPr>
              <a:t>Narpay</a:t>
            </a:r>
            <a:r>
              <a:rPr lang="ru-RU" sz="2000" dirty="0" smtClean="0">
                <a:latin typeface="Arial" pitchFamily="34" charset="0"/>
              </a:rPr>
              <a:t>, </a:t>
            </a:r>
            <a:r>
              <a:rPr lang="ru-RU" sz="2000" dirty="0" err="1" smtClean="0">
                <a:latin typeface="Arial" pitchFamily="34" charset="0"/>
              </a:rPr>
              <a:t>Paxtachi</a:t>
            </a:r>
            <a:r>
              <a:rPr lang="ru-RU" sz="2000" dirty="0" smtClean="0">
                <a:latin typeface="Arial" pitchFamily="34" charset="0"/>
              </a:rPr>
              <a:t>, </a:t>
            </a:r>
            <a:r>
              <a:rPr lang="ru-RU" sz="2000" dirty="0" err="1" smtClean="0">
                <a:latin typeface="Arial" pitchFamily="34" charset="0"/>
              </a:rPr>
              <a:t>Nurobod</a:t>
            </a:r>
            <a:r>
              <a:rPr lang="ru-RU" sz="2000" dirty="0" smtClean="0">
                <a:latin typeface="Arial" pitchFamily="34" charset="0"/>
              </a:rPr>
              <a:t>, </a:t>
            </a:r>
            <a:r>
              <a:rPr lang="ru-RU" sz="2000" dirty="0" err="1" smtClean="0">
                <a:latin typeface="Arial" pitchFamily="34" charset="0"/>
              </a:rPr>
              <a:t>Kattaqurg’on</a:t>
            </a:r>
            <a:r>
              <a:rPr lang="ru-RU" sz="2000" dirty="0" smtClean="0">
                <a:latin typeface="Arial" pitchFamily="34" charset="0"/>
              </a:rPr>
              <a:t> </a:t>
            </a:r>
            <a:r>
              <a:rPr lang="ru-RU" sz="2000" dirty="0" err="1" smtClean="0">
                <a:latin typeface="Arial" pitchFamily="34" charset="0"/>
              </a:rPr>
              <a:t>va</a:t>
            </a:r>
            <a:r>
              <a:rPr lang="ru-RU" sz="2000" dirty="0" smtClean="0">
                <a:latin typeface="Arial" pitchFamily="34" charset="0"/>
              </a:rPr>
              <a:t> </a:t>
            </a:r>
            <a:r>
              <a:rPr lang="ru-RU" sz="2000" dirty="0" err="1" smtClean="0">
                <a:latin typeface="Arial" pitchFamily="34" charset="0"/>
              </a:rPr>
              <a:t>Navoiy</a:t>
            </a:r>
            <a:r>
              <a:rPr lang="ru-RU" sz="2000" dirty="0" smtClean="0">
                <a:latin typeface="Arial" pitchFamily="34" charset="0"/>
              </a:rPr>
              <a:t> </a:t>
            </a:r>
            <a:r>
              <a:rPr lang="ru-RU" sz="2000" dirty="0" err="1" smtClean="0">
                <a:latin typeface="Arial" pitchFamily="34" charset="0"/>
              </a:rPr>
              <a:t>viloyatining</a:t>
            </a:r>
            <a:r>
              <a:rPr lang="ru-RU" sz="2000" dirty="0" smtClean="0">
                <a:latin typeface="Arial" pitchFamily="34" charset="0"/>
              </a:rPr>
              <a:t> </a:t>
            </a:r>
            <a:r>
              <a:rPr lang="ru-RU" sz="2000" dirty="0" err="1" smtClean="0">
                <a:latin typeface="Arial" pitchFamily="34" charset="0"/>
              </a:rPr>
              <a:t>Navoiy</a:t>
            </a:r>
            <a:r>
              <a:rPr lang="ru-RU" sz="2000" dirty="0" smtClean="0">
                <a:latin typeface="Arial" pitchFamily="34" charset="0"/>
              </a:rPr>
              <a:t> </a:t>
            </a:r>
            <a:r>
              <a:rPr lang="ru-RU" sz="2000" dirty="0" err="1" smtClean="0">
                <a:latin typeface="Arial" pitchFamily="34" charset="0"/>
              </a:rPr>
              <a:t>tumanlarining</a:t>
            </a:r>
            <a:r>
              <a:rPr lang="ru-RU" sz="2000" dirty="0" smtClean="0">
                <a:latin typeface="Arial" pitchFamily="34" charset="0"/>
              </a:rPr>
              <a:t> 60810 </a:t>
            </a:r>
            <a:r>
              <a:rPr lang="ru-RU" sz="2000" dirty="0" err="1" smtClean="0">
                <a:latin typeface="Arial" pitchFamily="34" charset="0"/>
              </a:rPr>
              <a:t>gektar</a:t>
            </a:r>
            <a:r>
              <a:rPr lang="ru-RU" sz="2000" dirty="0" smtClean="0">
                <a:latin typeface="Arial" pitchFamily="34" charset="0"/>
              </a:rPr>
              <a:t> </a:t>
            </a:r>
            <a:r>
              <a:rPr lang="ru-RU" sz="2000" dirty="0" err="1" smtClean="0">
                <a:latin typeface="Arial" pitchFamily="34" charset="0"/>
              </a:rPr>
              <a:t>sug’oriladigan</a:t>
            </a:r>
            <a:r>
              <a:rPr lang="ru-RU" sz="2000" dirty="0" smtClean="0">
                <a:latin typeface="Arial" pitchFamily="34" charset="0"/>
              </a:rPr>
              <a:t> </a:t>
            </a:r>
            <a:r>
              <a:rPr lang="ru-RU" sz="2000" dirty="0" err="1" smtClean="0">
                <a:latin typeface="Arial" pitchFamily="34" charset="0"/>
              </a:rPr>
              <a:t>yer</a:t>
            </a:r>
            <a:r>
              <a:rPr lang="ru-RU" sz="2000" dirty="0" smtClean="0">
                <a:latin typeface="Arial" pitchFamily="34" charset="0"/>
              </a:rPr>
              <a:t> </a:t>
            </a:r>
            <a:r>
              <a:rPr lang="ru-RU" sz="2000" dirty="0" err="1" smtClean="0">
                <a:latin typeface="Arial" pitchFamily="34" charset="0"/>
              </a:rPr>
              <a:t>maydonlariga</a:t>
            </a:r>
            <a:r>
              <a:rPr lang="ru-RU" sz="2000" dirty="0" smtClean="0">
                <a:latin typeface="Arial" pitchFamily="34" charset="0"/>
              </a:rPr>
              <a:t> </a:t>
            </a:r>
            <a:r>
              <a:rPr lang="ru-RU" sz="2000" dirty="0" err="1" smtClean="0">
                <a:latin typeface="Arial" pitchFamily="34" charset="0"/>
              </a:rPr>
              <a:t>xizmat</a:t>
            </a:r>
            <a:r>
              <a:rPr lang="ru-RU" sz="2000" dirty="0" smtClean="0">
                <a:latin typeface="Arial" pitchFamily="34" charset="0"/>
              </a:rPr>
              <a:t> </a:t>
            </a:r>
            <a:r>
              <a:rPr lang="ru-RU" sz="2000" dirty="0" err="1" smtClean="0">
                <a:latin typeface="Arial" pitchFamily="34" charset="0"/>
              </a:rPr>
              <a:t>ko’rsatadi</a:t>
            </a:r>
            <a:r>
              <a:rPr lang="ru-RU" sz="2000" dirty="0" smtClean="0">
                <a:latin typeface="Arial" pitchFamily="34" charset="0"/>
              </a:rPr>
              <a:t>.</a:t>
            </a:r>
          </a:p>
        </p:txBody>
      </p:sp>
    </p:spTree>
    <p:extLst>
      <p:ext uri="{BB962C8B-B14F-4D97-AF65-F5344CB8AC3E}">
        <p14:creationId xmlns:p14="http://schemas.microsoft.com/office/powerpoint/2010/main" val="42845384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p:cNvSpPr>
          <p:nvPr>
            <p:ph type="title"/>
          </p:nvPr>
        </p:nvSpPr>
        <p:spPr>
          <a:xfrm>
            <a:off x="395536" y="1988840"/>
            <a:ext cx="7467600" cy="1143000"/>
          </a:xfrm>
          <a:solidFill>
            <a:srgbClr val="FFFF00"/>
          </a:solidFill>
        </p:spPr>
        <p:txBody>
          <a:bodyPr/>
          <a:lstStyle/>
          <a:p>
            <a:r>
              <a:rPr lang="en-US" sz="2800" b="1" u="sng" dirty="0" smtClean="0">
                <a:solidFill>
                  <a:schemeClr val="tx1"/>
                </a:solidFill>
                <a:latin typeface="Arial" pitchFamily="34" charset="0"/>
              </a:rPr>
              <a:t>S</a:t>
            </a:r>
            <a:r>
              <a:rPr lang="ru-RU" sz="2800" b="1" u="sng" dirty="0" err="1" smtClean="0">
                <a:solidFill>
                  <a:schemeClr val="tx1"/>
                </a:solidFill>
                <a:latin typeface="Arial" pitchFamily="34" charset="0"/>
              </a:rPr>
              <a:t>ug’orish</a:t>
            </a:r>
            <a:r>
              <a:rPr lang="ru-RU" sz="2800" b="1" u="sng" dirty="0" smtClean="0">
                <a:solidFill>
                  <a:schemeClr val="tx1"/>
                </a:solidFill>
              </a:rPr>
              <a:t> </a:t>
            </a:r>
            <a:r>
              <a:rPr lang="en-US" sz="2800" b="1" u="sng" dirty="0" smtClean="0">
                <a:solidFill>
                  <a:schemeClr val="tx1"/>
                </a:solidFill>
              </a:rPr>
              <a:t>-</a:t>
            </a:r>
            <a:endParaRPr lang="ru-RU" sz="2800" b="1" u="sng" dirty="0" smtClean="0">
              <a:solidFill>
                <a:schemeClr val="tx1"/>
              </a:solidFill>
            </a:endParaRPr>
          </a:p>
        </p:txBody>
      </p:sp>
      <p:sp>
        <p:nvSpPr>
          <p:cNvPr id="50179" name="Rectangle 3"/>
          <p:cNvSpPr>
            <a:spLocks noGrp="1"/>
          </p:cNvSpPr>
          <p:nvPr>
            <p:ph type="body" idx="1"/>
          </p:nvPr>
        </p:nvSpPr>
        <p:spPr>
          <a:xfrm>
            <a:off x="457200" y="3212976"/>
            <a:ext cx="7467600" cy="3260976"/>
          </a:xfrm>
          <a:solidFill>
            <a:srgbClr val="92D050"/>
          </a:solidFill>
        </p:spPr>
        <p:txBody>
          <a:bodyPr/>
          <a:lstStyle/>
          <a:p>
            <a:r>
              <a:rPr lang="ru-RU" dirty="0" err="1" smtClean="0">
                <a:latin typeface="Arial" pitchFamily="34" charset="0"/>
              </a:rPr>
              <a:t>Ekinlarni</a:t>
            </a:r>
            <a:r>
              <a:rPr lang="ru-RU" dirty="0" smtClean="0">
                <a:latin typeface="Arial" pitchFamily="34" charset="0"/>
              </a:rPr>
              <a:t> </a:t>
            </a:r>
            <a:r>
              <a:rPr lang="ru-RU" dirty="0" err="1" smtClean="0">
                <a:latin typeface="Arial" pitchFamily="34" charset="0"/>
              </a:rPr>
              <a:t>o’sish</a:t>
            </a:r>
            <a:r>
              <a:rPr lang="ru-RU" dirty="0" smtClean="0">
                <a:latin typeface="Arial" pitchFamily="34" charset="0"/>
              </a:rPr>
              <a:t> </a:t>
            </a:r>
            <a:r>
              <a:rPr lang="ru-RU" dirty="0" err="1" smtClean="0">
                <a:latin typeface="Arial" pitchFamily="34" charset="0"/>
              </a:rPr>
              <a:t>davrida</a:t>
            </a:r>
            <a:r>
              <a:rPr lang="ru-RU" dirty="0" smtClean="0">
                <a:latin typeface="Arial" pitchFamily="34" charset="0"/>
              </a:rPr>
              <a:t> </a:t>
            </a:r>
            <a:r>
              <a:rPr lang="ru-RU" dirty="0" err="1" smtClean="0">
                <a:latin typeface="Arial" pitchFamily="34" charset="0"/>
              </a:rPr>
              <a:t>me’yoridagidek</a:t>
            </a:r>
            <a:r>
              <a:rPr lang="ru-RU" dirty="0" smtClean="0">
                <a:latin typeface="Arial" pitchFamily="34" charset="0"/>
              </a:rPr>
              <a:t> </a:t>
            </a:r>
            <a:r>
              <a:rPr lang="ru-RU" dirty="0" err="1" smtClean="0">
                <a:latin typeface="Arial" pitchFamily="34" charset="0"/>
              </a:rPr>
              <a:t>rivojlanishi</a:t>
            </a:r>
            <a:r>
              <a:rPr lang="ru-RU" dirty="0" smtClean="0">
                <a:latin typeface="Arial" pitchFamily="34" charset="0"/>
              </a:rPr>
              <a:t> </a:t>
            </a:r>
            <a:r>
              <a:rPr lang="ru-RU" dirty="0" err="1" smtClean="0">
                <a:latin typeface="Arial" pitchFamily="34" charset="0"/>
              </a:rPr>
              <a:t>uchun</a:t>
            </a:r>
            <a:r>
              <a:rPr lang="ru-RU" dirty="0" smtClean="0">
                <a:latin typeface="Arial" pitchFamily="34" charset="0"/>
              </a:rPr>
              <a:t> </a:t>
            </a:r>
            <a:r>
              <a:rPr lang="ru-RU" dirty="0" err="1" smtClean="0">
                <a:latin typeface="Arial" pitchFamily="34" charset="0"/>
              </a:rPr>
              <a:t>kerakli</a:t>
            </a:r>
            <a:r>
              <a:rPr lang="ru-RU" dirty="0" smtClean="0">
                <a:latin typeface="Arial" pitchFamily="34" charset="0"/>
              </a:rPr>
              <a:t> </a:t>
            </a:r>
            <a:r>
              <a:rPr lang="ru-RU" dirty="0" err="1" smtClean="0">
                <a:latin typeface="Arial" pitchFamily="34" charset="0"/>
              </a:rPr>
              <a:t>oqova</a:t>
            </a:r>
            <a:r>
              <a:rPr lang="ru-RU" dirty="0" smtClean="0">
                <a:latin typeface="Arial" pitchFamily="34" charset="0"/>
              </a:rPr>
              <a:t> </a:t>
            </a:r>
            <a:r>
              <a:rPr lang="ru-RU" dirty="0" err="1" smtClean="0">
                <a:latin typeface="Arial" pitchFamily="34" charset="0"/>
              </a:rPr>
              <a:t>suvni</a:t>
            </a:r>
            <a:r>
              <a:rPr lang="ru-RU" dirty="0" smtClean="0">
                <a:latin typeface="Arial" pitchFamily="34" charset="0"/>
              </a:rPr>
              <a:t> </a:t>
            </a:r>
            <a:r>
              <a:rPr lang="ru-RU" dirty="0" err="1" smtClean="0">
                <a:latin typeface="Arial" pitchFamily="34" charset="0"/>
              </a:rPr>
              <a:t>sug’orish</a:t>
            </a:r>
            <a:r>
              <a:rPr lang="ru-RU" dirty="0" smtClean="0">
                <a:latin typeface="Arial" pitchFamily="34" charset="0"/>
              </a:rPr>
              <a:t> </a:t>
            </a:r>
            <a:r>
              <a:rPr lang="ru-RU" dirty="0" err="1" smtClean="0">
                <a:latin typeface="Arial" pitchFamily="34" charset="0"/>
              </a:rPr>
              <a:t>maydonida</a:t>
            </a:r>
            <a:r>
              <a:rPr lang="ru-RU" dirty="0" smtClean="0">
                <a:latin typeface="Arial" pitchFamily="34" charset="0"/>
              </a:rPr>
              <a:t> </a:t>
            </a:r>
            <a:r>
              <a:rPr lang="ru-RU" dirty="0" err="1" smtClean="0">
                <a:latin typeface="Arial" pitchFamily="34" charset="0"/>
              </a:rPr>
              <a:t>bir</a:t>
            </a:r>
            <a:r>
              <a:rPr lang="ru-RU" dirty="0" smtClean="0">
                <a:latin typeface="Arial" pitchFamily="34" charset="0"/>
              </a:rPr>
              <a:t> </a:t>
            </a:r>
            <a:r>
              <a:rPr lang="ru-RU" dirty="0" err="1" smtClean="0">
                <a:latin typeface="Arial" pitchFamily="34" charset="0"/>
              </a:rPr>
              <a:t>tekis</a:t>
            </a:r>
            <a:r>
              <a:rPr lang="ru-RU" dirty="0" smtClean="0">
                <a:latin typeface="Arial" pitchFamily="34" charset="0"/>
              </a:rPr>
              <a:t> </a:t>
            </a:r>
            <a:r>
              <a:rPr lang="ru-RU" dirty="0" err="1" smtClean="0">
                <a:latin typeface="Arial" pitchFamily="34" charset="0"/>
              </a:rPr>
              <a:t>taqsimlash</a:t>
            </a:r>
            <a:r>
              <a:rPr lang="ru-RU" dirty="0" smtClean="0">
                <a:latin typeface="Arial" pitchFamily="34" charset="0"/>
              </a:rPr>
              <a:t>, </a:t>
            </a:r>
            <a:r>
              <a:rPr lang="ru-RU" dirty="0" err="1" smtClean="0">
                <a:latin typeface="Arial" pitchFamily="34" charset="0"/>
              </a:rPr>
              <a:t>suvni</a:t>
            </a:r>
            <a:r>
              <a:rPr lang="ru-RU" dirty="0" smtClean="0">
                <a:latin typeface="Arial" pitchFamily="34" charset="0"/>
              </a:rPr>
              <a:t> </a:t>
            </a:r>
            <a:r>
              <a:rPr lang="ru-RU" dirty="0" err="1" smtClean="0">
                <a:latin typeface="Arial" pitchFamily="34" charset="0"/>
              </a:rPr>
              <a:t>tuproq</a:t>
            </a:r>
            <a:r>
              <a:rPr lang="ru-RU" dirty="0" smtClean="0">
                <a:latin typeface="Arial" pitchFamily="34" charset="0"/>
              </a:rPr>
              <a:t> </a:t>
            </a:r>
            <a:r>
              <a:rPr lang="ru-RU" dirty="0" err="1" smtClean="0">
                <a:latin typeface="Arial" pitchFamily="34" charset="0"/>
              </a:rPr>
              <a:t>va</a:t>
            </a:r>
            <a:r>
              <a:rPr lang="ru-RU" dirty="0" smtClean="0">
                <a:latin typeface="Arial" pitchFamily="34" charset="0"/>
              </a:rPr>
              <a:t> </a:t>
            </a:r>
            <a:r>
              <a:rPr lang="ru-RU" dirty="0" err="1" smtClean="0">
                <a:latin typeface="Arial" pitchFamily="34" charset="0"/>
              </a:rPr>
              <a:t>havo</a:t>
            </a:r>
            <a:r>
              <a:rPr lang="ru-RU" dirty="0" smtClean="0">
                <a:latin typeface="Arial" pitchFamily="34" charset="0"/>
              </a:rPr>
              <a:t> </a:t>
            </a:r>
            <a:r>
              <a:rPr lang="ru-RU" dirty="0" err="1" smtClean="0">
                <a:latin typeface="Arial" pitchFamily="34" charset="0"/>
              </a:rPr>
              <a:t>namiga</a:t>
            </a:r>
            <a:r>
              <a:rPr lang="ru-RU" dirty="0" smtClean="0">
                <a:latin typeface="Arial" pitchFamily="34" charset="0"/>
              </a:rPr>
              <a:t> </a:t>
            </a:r>
            <a:r>
              <a:rPr lang="ru-RU" dirty="0" err="1" smtClean="0">
                <a:latin typeface="Arial" pitchFamily="34" charset="0"/>
              </a:rPr>
              <a:t>aylantirib</a:t>
            </a:r>
            <a:r>
              <a:rPr lang="ru-RU" dirty="0" smtClean="0">
                <a:latin typeface="Arial" pitchFamily="34" charset="0"/>
              </a:rPr>
              <a:t> </a:t>
            </a:r>
            <a:r>
              <a:rPr lang="ru-RU" dirty="0" err="1" smtClean="0">
                <a:latin typeface="Arial" pitchFamily="34" charset="0"/>
              </a:rPr>
              <a:t>berishga</a:t>
            </a:r>
            <a:r>
              <a:rPr lang="ru-RU" dirty="0" smtClean="0">
                <a:latin typeface="Arial" pitchFamily="34" charset="0"/>
              </a:rPr>
              <a:t> </a:t>
            </a:r>
            <a:r>
              <a:rPr lang="ru-RU" dirty="0" err="1" smtClean="0">
                <a:latin typeface="Arial" pitchFamily="34" charset="0"/>
              </a:rPr>
              <a:t>qaratilgan</a:t>
            </a:r>
            <a:r>
              <a:rPr lang="ru-RU" dirty="0" smtClean="0">
                <a:latin typeface="Arial" pitchFamily="34" charset="0"/>
              </a:rPr>
              <a:t> </a:t>
            </a:r>
            <a:r>
              <a:rPr lang="ru-RU" dirty="0" err="1" smtClean="0">
                <a:latin typeface="Arial" pitchFamily="34" charset="0"/>
              </a:rPr>
              <a:t>tadbirlar</a:t>
            </a:r>
            <a:r>
              <a:rPr lang="ru-RU" dirty="0" smtClean="0">
                <a:latin typeface="Arial" pitchFamily="34" charset="0"/>
              </a:rPr>
              <a:t> </a:t>
            </a:r>
            <a:r>
              <a:rPr lang="ru-RU" dirty="0" err="1" smtClean="0">
                <a:latin typeface="Arial" pitchFamily="34" charset="0"/>
              </a:rPr>
              <a:t>majmuasi</a:t>
            </a:r>
            <a:r>
              <a:rPr lang="ru-RU" dirty="0" smtClean="0"/>
              <a:t> </a:t>
            </a:r>
          </a:p>
        </p:txBody>
      </p:sp>
      <p:sp>
        <p:nvSpPr>
          <p:cNvPr id="2" name="Прямоугольник 1"/>
          <p:cNvSpPr/>
          <p:nvPr/>
        </p:nvSpPr>
        <p:spPr>
          <a:xfrm>
            <a:off x="323528" y="620688"/>
            <a:ext cx="8352928" cy="1384995"/>
          </a:xfrm>
          <a:prstGeom prst="rect">
            <a:avLst/>
          </a:prstGeom>
          <a:solidFill>
            <a:srgbClr val="FF0000"/>
          </a:solidFill>
        </p:spPr>
        <p:txBody>
          <a:bodyPr wrap="square">
            <a:spAutoFit/>
          </a:bodyPr>
          <a:lstStyle/>
          <a:p>
            <a:pPr algn="just"/>
            <a:r>
              <a:rPr lang="en-US" sz="2800" dirty="0">
                <a:latin typeface="Times New Roman" pitchFamily="18" charset="0"/>
                <a:cs typeface="Times New Roman" pitchFamily="18" charset="0"/>
              </a:rPr>
              <a:t>4.Sug’orish </a:t>
            </a:r>
            <a:r>
              <a:rPr lang="en-US" sz="2800" dirty="0" err="1">
                <a:latin typeface="Times New Roman" pitchFamily="18" charset="0"/>
                <a:cs typeface="Times New Roman" pitchFamily="18" charset="0"/>
              </a:rPr>
              <a:t>tizimi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suvni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tejovchi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yangi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sug’orish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texnologiyalaridan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foydalanish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Xo’jaliklarda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suvdan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foydalanish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samaradorligi</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34858455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rgbClr val="FF0000"/>
          </a:solidFill>
        </p:spPr>
        <p:txBody>
          <a:bodyPr/>
          <a:lstStyle/>
          <a:p>
            <a:pPr algn="ctr"/>
            <a:r>
              <a:rPr lang="en-US" sz="3200" b="1" u="sng" dirty="0">
                <a:solidFill>
                  <a:schemeClr val="tx1"/>
                </a:solidFill>
                <a:latin typeface="Arial" pitchFamily="34" charset="0"/>
              </a:rPr>
              <a:t>S</a:t>
            </a:r>
            <a:r>
              <a:rPr lang="ru-RU" sz="3200" b="1" u="sng" dirty="0" err="1">
                <a:solidFill>
                  <a:schemeClr val="tx1"/>
                </a:solidFill>
                <a:latin typeface="Arial" pitchFamily="34" charset="0"/>
              </a:rPr>
              <a:t>ug’orish</a:t>
            </a:r>
            <a:r>
              <a:rPr lang="ru-RU" sz="3200" b="1" u="sng" dirty="0">
                <a:solidFill>
                  <a:schemeClr val="tx1"/>
                </a:solidFill>
                <a:latin typeface="Arial" pitchFamily="34" charset="0"/>
              </a:rPr>
              <a:t> </a:t>
            </a:r>
            <a:r>
              <a:rPr lang="ru-RU" sz="3200" b="1" u="sng" dirty="0" err="1">
                <a:solidFill>
                  <a:schemeClr val="tx1"/>
                </a:solidFill>
                <a:latin typeface="Arial" pitchFamily="34" charset="0"/>
              </a:rPr>
              <a:t>usullar</a:t>
            </a:r>
            <a:r>
              <a:rPr lang="en-US" sz="3200" b="1" u="sng" dirty="0" err="1">
                <a:solidFill>
                  <a:schemeClr val="tx1"/>
                </a:solidFill>
                <a:latin typeface="Arial" pitchFamily="34" charset="0"/>
              </a:rPr>
              <a:t>i</a:t>
            </a:r>
            <a:r>
              <a:rPr lang="ru-RU" dirty="0"/>
              <a:t> </a:t>
            </a:r>
          </a:p>
        </p:txBody>
      </p:sp>
      <p:graphicFrame>
        <p:nvGraphicFramePr>
          <p:cNvPr id="4" name="Объект 3"/>
          <p:cNvGraphicFramePr>
            <a:graphicFrameLocks noGrp="1"/>
          </p:cNvGraphicFramePr>
          <p:nvPr>
            <p:ph sz="quarter" idx="1"/>
            <p:extLst>
              <p:ext uri="{D42A27DB-BD31-4B8C-83A1-F6EECF244321}">
                <p14:modId xmlns:p14="http://schemas.microsoft.com/office/powerpoint/2010/main" val="2541139180"/>
              </p:ext>
            </p:extLst>
          </p:nvPr>
        </p:nvGraphicFramePr>
        <p:xfrm>
          <a:off x="457200" y="1600200"/>
          <a:ext cx="8003232" cy="487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328636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3876758784"/>
              </p:ext>
            </p:extLst>
          </p:nvPr>
        </p:nvGraphicFramePr>
        <p:xfrm>
          <a:off x="467544" y="260648"/>
          <a:ext cx="8229600" cy="106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extLst>
              <p:ext uri="{D42A27DB-BD31-4B8C-83A1-F6EECF244321}">
                <p14:modId xmlns:p14="http://schemas.microsoft.com/office/powerpoint/2010/main" val="3333365844"/>
              </p:ext>
            </p:extLst>
          </p:nvPr>
        </p:nvGraphicFramePr>
        <p:xfrm>
          <a:off x="467544" y="1412776"/>
          <a:ext cx="8229600" cy="532859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053026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589814843"/>
              </p:ext>
            </p:extLst>
          </p:nvPr>
        </p:nvGraphicFramePr>
        <p:xfrm>
          <a:off x="457200" y="1071546"/>
          <a:ext cx="8229600" cy="55029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Прямоугольник 1"/>
          <p:cNvSpPr/>
          <p:nvPr/>
        </p:nvSpPr>
        <p:spPr>
          <a:xfrm>
            <a:off x="179512" y="188640"/>
            <a:ext cx="8496944" cy="769441"/>
          </a:xfrm>
          <a:prstGeom prst="rect">
            <a:avLst/>
          </a:prstGeom>
          <a:solidFill>
            <a:srgbClr val="00B0F0"/>
          </a:solidFill>
        </p:spPr>
        <p:txBody>
          <a:bodyPr wrap="square">
            <a:spAutoFit/>
          </a:bodyPr>
          <a:lstStyle/>
          <a:p>
            <a:pPr algn="ctr"/>
            <a:r>
              <a:rPr lang="en-US" sz="4400" b="1" u="sng" dirty="0" err="1">
                <a:latin typeface="Times New Roman" pitchFamily="18" charset="0"/>
                <a:cs typeface="Times New Roman" pitchFamily="18" charset="0"/>
              </a:rPr>
              <a:t>Yomg’irlatib</a:t>
            </a:r>
            <a:r>
              <a:rPr lang="en-US" sz="4400" b="1" u="sng" dirty="0">
                <a:latin typeface="Times New Roman" pitchFamily="18" charset="0"/>
                <a:cs typeface="Times New Roman" pitchFamily="18" charset="0"/>
              </a:rPr>
              <a:t> </a:t>
            </a:r>
            <a:r>
              <a:rPr lang="en-US" sz="4400" b="1" u="sng" dirty="0" err="1">
                <a:latin typeface="Times New Roman" pitchFamily="18" charset="0"/>
                <a:cs typeface="Times New Roman" pitchFamily="18" charset="0"/>
              </a:rPr>
              <a:t>sug’orish</a:t>
            </a:r>
            <a:r>
              <a:rPr lang="en-US" sz="4400" b="1" u="sng" dirty="0">
                <a:latin typeface="Times New Roman" pitchFamily="18" charset="0"/>
                <a:cs typeface="Times New Roman" pitchFamily="18" charset="0"/>
              </a:rPr>
              <a:t> </a:t>
            </a:r>
            <a:r>
              <a:rPr lang="en-US" sz="4400" b="1" u="sng" dirty="0" err="1">
                <a:latin typeface="Times New Roman" pitchFamily="18" charset="0"/>
                <a:cs typeface="Times New Roman" pitchFamily="18" charset="0"/>
              </a:rPr>
              <a:t>usuli</a:t>
            </a:r>
            <a:r>
              <a:rPr lang="ru-RU" sz="4400" dirty="0">
                <a:latin typeface="Times New Roman" pitchFamily="18" charset="0"/>
                <a:cs typeface="Times New Roman" pitchFamily="18" charset="0"/>
              </a:rPr>
              <a:t> </a:t>
            </a:r>
          </a:p>
        </p:txBody>
      </p:sp>
    </p:spTree>
    <p:extLst>
      <p:ext uri="{BB962C8B-B14F-4D97-AF65-F5344CB8AC3E}">
        <p14:creationId xmlns:p14="http://schemas.microsoft.com/office/powerpoint/2010/main" val="13424927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extLst>
              <p:ext uri="{D42A27DB-BD31-4B8C-83A1-F6EECF244321}">
                <p14:modId xmlns:p14="http://schemas.microsoft.com/office/powerpoint/2010/main" val="612552935"/>
              </p:ext>
            </p:extLst>
          </p:nvPr>
        </p:nvGraphicFramePr>
        <p:xfrm>
          <a:off x="457200" y="1412776"/>
          <a:ext cx="8229600" cy="5161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Прямоугольник 1"/>
          <p:cNvSpPr/>
          <p:nvPr/>
        </p:nvSpPr>
        <p:spPr>
          <a:xfrm>
            <a:off x="251520" y="404664"/>
            <a:ext cx="8424936" cy="769441"/>
          </a:xfrm>
          <a:prstGeom prst="rect">
            <a:avLst/>
          </a:prstGeom>
          <a:solidFill>
            <a:srgbClr val="00B0F0"/>
          </a:solidFill>
        </p:spPr>
        <p:txBody>
          <a:bodyPr wrap="square">
            <a:spAutoFit/>
          </a:bodyPr>
          <a:lstStyle/>
          <a:p>
            <a:r>
              <a:rPr lang="en-US" sz="4400" b="1" u="sng" dirty="0" err="1">
                <a:latin typeface="Times New Roman" pitchFamily="18" charset="0"/>
                <a:cs typeface="Times New Roman" pitchFamily="18" charset="0"/>
              </a:rPr>
              <a:t>Tuproq</a:t>
            </a:r>
            <a:r>
              <a:rPr lang="en-US" sz="4400" b="1" u="sng" dirty="0">
                <a:latin typeface="Times New Roman" pitchFamily="18" charset="0"/>
                <a:cs typeface="Times New Roman" pitchFamily="18" charset="0"/>
              </a:rPr>
              <a:t> </a:t>
            </a:r>
            <a:r>
              <a:rPr lang="en-US" sz="4400" b="1" u="sng" dirty="0" err="1">
                <a:latin typeface="Times New Roman" pitchFamily="18" charset="0"/>
                <a:cs typeface="Times New Roman" pitchFamily="18" charset="0"/>
              </a:rPr>
              <a:t>ichidan</a:t>
            </a:r>
            <a:r>
              <a:rPr lang="en-US" sz="4400" b="1" u="sng" dirty="0">
                <a:latin typeface="Times New Roman" pitchFamily="18" charset="0"/>
                <a:cs typeface="Times New Roman" pitchFamily="18" charset="0"/>
              </a:rPr>
              <a:t> </a:t>
            </a:r>
            <a:r>
              <a:rPr lang="en-US" sz="4400" b="1" u="sng" dirty="0" err="1">
                <a:latin typeface="Times New Roman" pitchFamily="18" charset="0"/>
                <a:cs typeface="Times New Roman" pitchFamily="18" charset="0"/>
              </a:rPr>
              <a:t>sug’orish</a:t>
            </a:r>
            <a:r>
              <a:rPr lang="en-US" sz="4400" b="1" u="sng" dirty="0">
                <a:latin typeface="Times New Roman" pitchFamily="18" charset="0"/>
                <a:cs typeface="Times New Roman" pitchFamily="18" charset="0"/>
              </a:rPr>
              <a:t> </a:t>
            </a:r>
            <a:r>
              <a:rPr lang="en-US" sz="4400" b="1" u="sng" dirty="0" err="1">
                <a:latin typeface="Times New Roman" pitchFamily="18" charset="0"/>
                <a:cs typeface="Times New Roman" pitchFamily="18" charset="0"/>
              </a:rPr>
              <a:t>usuli</a:t>
            </a:r>
            <a:r>
              <a:rPr lang="ru-RU" sz="4400" dirty="0">
                <a:latin typeface="Times New Roman" pitchFamily="18" charset="0"/>
                <a:cs typeface="Times New Roman" pitchFamily="18" charset="0"/>
              </a:rPr>
              <a:t> </a:t>
            </a:r>
          </a:p>
        </p:txBody>
      </p:sp>
    </p:spTree>
    <p:extLst>
      <p:ext uri="{BB962C8B-B14F-4D97-AF65-F5344CB8AC3E}">
        <p14:creationId xmlns:p14="http://schemas.microsoft.com/office/powerpoint/2010/main" val="5916307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737610533"/>
              </p:ext>
            </p:extLst>
          </p:nvPr>
        </p:nvGraphicFramePr>
        <p:xfrm>
          <a:off x="467544" y="260648"/>
          <a:ext cx="8229600" cy="106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extLst>
              <p:ext uri="{D42A27DB-BD31-4B8C-83A1-F6EECF244321}">
                <p14:modId xmlns:p14="http://schemas.microsoft.com/office/powerpoint/2010/main" val="927492208"/>
              </p:ext>
            </p:extLst>
          </p:nvPr>
        </p:nvGraphicFramePr>
        <p:xfrm>
          <a:off x="467544" y="1412776"/>
          <a:ext cx="8229600" cy="532859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618727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6" name="Rectangle 2"/>
          <p:cNvSpPr>
            <a:spLocks noGrp="1"/>
          </p:cNvSpPr>
          <p:nvPr>
            <p:ph type="title"/>
          </p:nvPr>
        </p:nvSpPr>
        <p:spPr>
          <a:xfrm>
            <a:off x="323850" y="333375"/>
            <a:ext cx="8642350" cy="1011238"/>
          </a:xfrm>
          <a:solidFill>
            <a:srgbClr val="FF0000"/>
          </a:solidFill>
        </p:spPr>
        <p:txBody>
          <a:bodyPr/>
          <a:lstStyle/>
          <a:p>
            <a:pPr algn="ctr">
              <a:lnSpc>
                <a:spcPct val="80000"/>
              </a:lnSpc>
            </a:pPr>
            <a:r>
              <a:rPr lang="en-US" sz="3400" b="1" dirty="0" err="1" smtClean="0">
                <a:solidFill>
                  <a:srgbClr val="000066"/>
                </a:solidFill>
                <a:latin typeface="Times New Roman" pitchFamily="18" charset="0"/>
              </a:rPr>
              <a:t>Tomchilatib</a:t>
            </a:r>
            <a:r>
              <a:rPr lang="en-US" sz="3400" b="1" dirty="0" smtClean="0">
                <a:solidFill>
                  <a:srgbClr val="000066"/>
                </a:solidFill>
                <a:latin typeface="Times New Roman" pitchFamily="18" charset="0"/>
              </a:rPr>
              <a:t> </a:t>
            </a:r>
            <a:r>
              <a:rPr lang="en-US" sz="3400" b="1" dirty="0" err="1" smtClean="0">
                <a:solidFill>
                  <a:srgbClr val="000066"/>
                </a:solidFill>
                <a:latin typeface="Times New Roman" pitchFamily="18" charset="0"/>
              </a:rPr>
              <a:t>sug’orishda</a:t>
            </a:r>
            <a:r>
              <a:rPr lang="en-US" sz="3400" b="1" dirty="0" smtClean="0">
                <a:solidFill>
                  <a:srgbClr val="000066"/>
                </a:solidFill>
                <a:latin typeface="Times New Roman" pitchFamily="18" charset="0"/>
              </a:rPr>
              <a:t> </a:t>
            </a:r>
            <a:r>
              <a:rPr lang="en-US" sz="3400" b="1" dirty="0" err="1" smtClean="0">
                <a:solidFill>
                  <a:srgbClr val="000066"/>
                </a:solidFill>
                <a:latin typeface="Times New Roman" pitchFamily="18" charset="0"/>
              </a:rPr>
              <a:t>ekinlar</a:t>
            </a:r>
            <a:r>
              <a:rPr lang="en-US" sz="3400" b="1" dirty="0" smtClean="0">
                <a:solidFill>
                  <a:srgbClr val="000066"/>
                </a:solidFill>
                <a:latin typeface="Times New Roman" pitchFamily="18" charset="0"/>
              </a:rPr>
              <a:t> </a:t>
            </a:r>
            <a:r>
              <a:rPr lang="en-US" sz="3400" b="1" dirty="0" err="1" smtClean="0">
                <a:solidFill>
                  <a:srgbClr val="000066"/>
                </a:solidFill>
                <a:latin typeface="Times New Roman" pitchFamily="18" charset="0"/>
              </a:rPr>
              <a:t>hosildorligi</a:t>
            </a:r>
            <a:endParaRPr lang="ru-RU" sz="4200" dirty="0" smtClean="0">
              <a:solidFill>
                <a:srgbClr val="00FFCC"/>
              </a:solidFill>
            </a:endParaRPr>
          </a:p>
        </p:txBody>
      </p:sp>
      <p:sp>
        <p:nvSpPr>
          <p:cNvPr id="57347" name="Rectangle 3"/>
          <p:cNvSpPr>
            <a:spLocks noGrp="1"/>
          </p:cNvSpPr>
          <p:nvPr>
            <p:ph type="body" idx="1"/>
          </p:nvPr>
        </p:nvSpPr>
        <p:spPr>
          <a:xfrm>
            <a:off x="395288" y="1773238"/>
            <a:ext cx="8291512" cy="4595812"/>
          </a:xfrm>
          <a:solidFill>
            <a:srgbClr val="92D050"/>
          </a:solidFill>
        </p:spPr>
        <p:txBody>
          <a:bodyPr/>
          <a:lstStyle/>
          <a:p>
            <a:pPr>
              <a:lnSpc>
                <a:spcPct val="90000"/>
              </a:lnSpc>
              <a:spcBef>
                <a:spcPct val="40000"/>
              </a:spcBef>
            </a:pPr>
            <a:r>
              <a:rPr lang="en-US" sz="2200" dirty="0" err="1" smtClean="0">
                <a:latin typeface="Times New Roman" pitchFamily="18" charset="0"/>
              </a:rPr>
              <a:t>Paxta</a:t>
            </a:r>
            <a:r>
              <a:rPr lang="ru-RU" sz="2200" dirty="0" smtClean="0">
                <a:latin typeface="Times New Roman" pitchFamily="18" charset="0"/>
              </a:rPr>
              <a:t>	</a:t>
            </a:r>
            <a:r>
              <a:rPr lang="uz-Cyrl-UZ" sz="2200" dirty="0" smtClean="0">
                <a:latin typeface="Times New Roman" pitchFamily="18" charset="0"/>
              </a:rPr>
              <a:t>	</a:t>
            </a:r>
            <a:r>
              <a:rPr lang="en-US" sz="2200" dirty="0" smtClean="0">
                <a:latin typeface="Times New Roman" pitchFamily="18" charset="0"/>
              </a:rPr>
              <a:t>	</a:t>
            </a:r>
            <a:r>
              <a:rPr lang="ru-RU" sz="2200" dirty="0" smtClean="0">
                <a:latin typeface="Times New Roman" pitchFamily="18" charset="0"/>
              </a:rPr>
              <a:t>-</a:t>
            </a:r>
            <a:r>
              <a:rPr lang="uz-Cyrl-UZ" sz="2200" dirty="0" smtClean="0">
                <a:latin typeface="Times New Roman" pitchFamily="18" charset="0"/>
              </a:rPr>
              <a:t> </a:t>
            </a:r>
            <a:r>
              <a:rPr lang="ru-RU" sz="2200" dirty="0" smtClean="0">
                <a:latin typeface="Times New Roman" pitchFamily="18" charset="0"/>
              </a:rPr>
              <a:t>50-55 </a:t>
            </a:r>
            <a:r>
              <a:rPr lang="en-US" sz="2200" dirty="0" smtClean="0">
                <a:latin typeface="Times New Roman" pitchFamily="18" charset="0"/>
              </a:rPr>
              <a:t>s</a:t>
            </a:r>
            <a:r>
              <a:rPr lang="ru-RU" sz="2200" dirty="0" smtClean="0">
                <a:latin typeface="Times New Roman" pitchFamily="18" charset="0"/>
              </a:rPr>
              <a:t>/</a:t>
            </a:r>
            <a:r>
              <a:rPr lang="en-US" sz="2200" dirty="0" err="1" smtClean="0">
                <a:latin typeface="Times New Roman" pitchFamily="18" charset="0"/>
              </a:rPr>
              <a:t>ga</a:t>
            </a:r>
            <a:endParaRPr lang="ru-RU" sz="2200" dirty="0" smtClean="0">
              <a:latin typeface="Times New Roman" pitchFamily="18" charset="0"/>
            </a:endParaRPr>
          </a:p>
          <a:p>
            <a:pPr>
              <a:lnSpc>
                <a:spcPct val="90000"/>
              </a:lnSpc>
              <a:spcBef>
                <a:spcPct val="40000"/>
              </a:spcBef>
            </a:pPr>
            <a:r>
              <a:rPr lang="en-US" sz="2200" dirty="0" err="1" smtClean="0">
                <a:latin typeface="Times New Roman" pitchFamily="18" charset="0"/>
              </a:rPr>
              <a:t>Makkajo’xori</a:t>
            </a:r>
            <a:r>
              <a:rPr lang="uz-Cyrl-UZ" sz="2200" dirty="0" smtClean="0">
                <a:latin typeface="Times New Roman" pitchFamily="18" charset="0"/>
              </a:rPr>
              <a:t> 	</a:t>
            </a:r>
            <a:r>
              <a:rPr lang="ru-RU" sz="2200" dirty="0" smtClean="0">
                <a:latin typeface="Times New Roman" pitchFamily="18" charset="0"/>
              </a:rPr>
              <a:t>-</a:t>
            </a:r>
            <a:r>
              <a:rPr lang="uz-Cyrl-UZ" sz="2200" dirty="0" smtClean="0">
                <a:latin typeface="Times New Roman" pitchFamily="18" charset="0"/>
              </a:rPr>
              <a:t> </a:t>
            </a:r>
            <a:r>
              <a:rPr lang="ru-RU" sz="2200" dirty="0" smtClean="0">
                <a:latin typeface="Times New Roman" pitchFamily="18" charset="0"/>
              </a:rPr>
              <a:t>120-130 </a:t>
            </a:r>
            <a:r>
              <a:rPr lang="en-US" sz="2200" dirty="0" smtClean="0">
                <a:latin typeface="Times New Roman" pitchFamily="18" charset="0"/>
              </a:rPr>
              <a:t>t</a:t>
            </a:r>
            <a:r>
              <a:rPr lang="ru-RU" sz="2200" dirty="0" smtClean="0">
                <a:latin typeface="Times New Roman" pitchFamily="18" charset="0"/>
              </a:rPr>
              <a:t>/</a:t>
            </a:r>
            <a:r>
              <a:rPr lang="en-US" sz="2200" dirty="0" err="1" smtClean="0">
                <a:latin typeface="Times New Roman" pitchFamily="18" charset="0"/>
              </a:rPr>
              <a:t>ga</a:t>
            </a:r>
            <a:r>
              <a:rPr lang="ru-RU" sz="2200" dirty="0" smtClean="0">
                <a:latin typeface="Times New Roman" pitchFamily="18" charset="0"/>
              </a:rPr>
              <a:t> (</a:t>
            </a:r>
            <a:r>
              <a:rPr lang="en-US" sz="2200" dirty="0" err="1" smtClean="0">
                <a:latin typeface="Times New Roman" pitchFamily="18" charset="0"/>
              </a:rPr>
              <a:t>ko’k</a:t>
            </a:r>
            <a:r>
              <a:rPr lang="en-US" sz="2200" dirty="0" smtClean="0">
                <a:latin typeface="Times New Roman" pitchFamily="18" charset="0"/>
              </a:rPr>
              <a:t> </a:t>
            </a:r>
            <a:r>
              <a:rPr lang="en-US" sz="2200" dirty="0" err="1" smtClean="0">
                <a:latin typeface="Times New Roman" pitchFamily="18" charset="0"/>
              </a:rPr>
              <a:t>poya</a:t>
            </a:r>
            <a:r>
              <a:rPr lang="ru-RU" sz="2200" dirty="0" smtClean="0">
                <a:latin typeface="Times New Roman" pitchFamily="18" charset="0"/>
              </a:rPr>
              <a:t>)</a:t>
            </a:r>
          </a:p>
          <a:p>
            <a:pPr>
              <a:lnSpc>
                <a:spcPct val="90000"/>
              </a:lnSpc>
              <a:spcBef>
                <a:spcPct val="40000"/>
              </a:spcBef>
            </a:pPr>
            <a:r>
              <a:rPr lang="en-US" sz="2200" dirty="0" err="1" smtClean="0">
                <a:latin typeface="Times New Roman" pitchFamily="18" charset="0"/>
              </a:rPr>
              <a:t>Makkajo’xori</a:t>
            </a:r>
            <a:r>
              <a:rPr lang="uz-Cyrl-UZ" sz="2200" dirty="0" smtClean="0">
                <a:latin typeface="Times New Roman" pitchFamily="18" charset="0"/>
              </a:rPr>
              <a:t>	</a:t>
            </a:r>
            <a:r>
              <a:rPr lang="ru-RU" sz="2200" dirty="0" smtClean="0">
                <a:latin typeface="Times New Roman" pitchFamily="18" charset="0"/>
              </a:rPr>
              <a:t> </a:t>
            </a:r>
            <a:r>
              <a:rPr lang="en-US" sz="2200" dirty="0" smtClean="0">
                <a:latin typeface="Times New Roman" pitchFamily="18" charset="0"/>
              </a:rPr>
              <a:t>	</a:t>
            </a:r>
            <a:r>
              <a:rPr lang="ru-RU" sz="2200" dirty="0" smtClean="0">
                <a:latin typeface="Times New Roman" pitchFamily="18" charset="0"/>
              </a:rPr>
              <a:t>-</a:t>
            </a:r>
            <a:r>
              <a:rPr lang="uz-Cyrl-UZ" sz="2200" dirty="0" smtClean="0">
                <a:latin typeface="Times New Roman" pitchFamily="18" charset="0"/>
              </a:rPr>
              <a:t> </a:t>
            </a:r>
            <a:r>
              <a:rPr lang="ru-RU" sz="2200" dirty="0" smtClean="0">
                <a:latin typeface="Times New Roman" pitchFamily="18" charset="0"/>
              </a:rPr>
              <a:t>25-32 </a:t>
            </a:r>
            <a:r>
              <a:rPr lang="en-US" sz="2200" dirty="0" smtClean="0">
                <a:latin typeface="Times New Roman" pitchFamily="18" charset="0"/>
              </a:rPr>
              <a:t>t</a:t>
            </a:r>
            <a:r>
              <a:rPr lang="ru-RU" sz="2200" dirty="0" smtClean="0">
                <a:latin typeface="Times New Roman" pitchFamily="18" charset="0"/>
              </a:rPr>
              <a:t>/</a:t>
            </a:r>
            <a:r>
              <a:rPr lang="en-US" sz="2200" dirty="0" err="1" smtClean="0">
                <a:latin typeface="Times New Roman" pitchFamily="18" charset="0"/>
              </a:rPr>
              <a:t>ga</a:t>
            </a:r>
            <a:r>
              <a:rPr lang="ru-RU" sz="2200" dirty="0" smtClean="0">
                <a:latin typeface="Times New Roman" pitchFamily="18" charset="0"/>
              </a:rPr>
              <a:t> (</a:t>
            </a:r>
            <a:r>
              <a:rPr lang="en-US" sz="2200" dirty="0" smtClean="0">
                <a:latin typeface="Times New Roman" pitchFamily="18" charset="0"/>
              </a:rPr>
              <a:t>don</a:t>
            </a:r>
            <a:r>
              <a:rPr lang="ru-RU" sz="2200" dirty="0" smtClean="0">
                <a:latin typeface="Times New Roman" pitchFamily="18" charset="0"/>
              </a:rPr>
              <a:t>)</a:t>
            </a:r>
          </a:p>
          <a:p>
            <a:pPr>
              <a:lnSpc>
                <a:spcPct val="90000"/>
              </a:lnSpc>
              <a:spcBef>
                <a:spcPct val="40000"/>
              </a:spcBef>
            </a:pPr>
            <a:r>
              <a:rPr lang="en-US" sz="2200" dirty="0" err="1" smtClean="0">
                <a:latin typeface="Times New Roman" pitchFamily="18" charset="0"/>
              </a:rPr>
              <a:t>Pomidor</a:t>
            </a:r>
            <a:r>
              <a:rPr lang="uz-Cyrl-UZ" sz="2200" dirty="0" smtClean="0">
                <a:latin typeface="Times New Roman" pitchFamily="18" charset="0"/>
              </a:rPr>
              <a:t> 		</a:t>
            </a:r>
            <a:r>
              <a:rPr lang="ru-RU" sz="2200" dirty="0" smtClean="0">
                <a:latin typeface="Times New Roman" pitchFamily="18" charset="0"/>
              </a:rPr>
              <a:t>-</a:t>
            </a:r>
            <a:r>
              <a:rPr lang="uz-Cyrl-UZ" sz="2200" dirty="0" smtClean="0">
                <a:latin typeface="Times New Roman" pitchFamily="18" charset="0"/>
              </a:rPr>
              <a:t> </a:t>
            </a:r>
            <a:r>
              <a:rPr lang="ru-RU" sz="2200" dirty="0" smtClean="0">
                <a:latin typeface="Times New Roman" pitchFamily="18" charset="0"/>
              </a:rPr>
              <a:t>130-140 </a:t>
            </a:r>
            <a:r>
              <a:rPr lang="en-US" sz="2200" dirty="0" smtClean="0">
                <a:latin typeface="Times New Roman" pitchFamily="18" charset="0"/>
              </a:rPr>
              <a:t>t</a:t>
            </a:r>
            <a:r>
              <a:rPr lang="ru-RU" sz="2200" dirty="0" smtClean="0">
                <a:latin typeface="Times New Roman" pitchFamily="18" charset="0"/>
              </a:rPr>
              <a:t>/</a:t>
            </a:r>
            <a:r>
              <a:rPr lang="en-US" sz="2200" dirty="0" err="1" smtClean="0">
                <a:latin typeface="Times New Roman" pitchFamily="18" charset="0"/>
              </a:rPr>
              <a:t>ga</a:t>
            </a:r>
            <a:r>
              <a:rPr lang="ru-RU" sz="2200" dirty="0" smtClean="0">
                <a:latin typeface="Times New Roman" pitchFamily="18" charset="0"/>
              </a:rPr>
              <a:t> </a:t>
            </a:r>
            <a:r>
              <a:rPr lang="uz-Cyrl-UZ" sz="2200" dirty="0" smtClean="0">
                <a:latin typeface="Times New Roman" pitchFamily="18" charset="0"/>
              </a:rPr>
              <a:t>(</a:t>
            </a:r>
            <a:r>
              <a:rPr lang="en-US" sz="2200" dirty="0" err="1" smtClean="0">
                <a:latin typeface="Times New Roman" pitchFamily="18" charset="0"/>
              </a:rPr>
              <a:t>ochiq</a:t>
            </a:r>
            <a:r>
              <a:rPr lang="en-US" sz="2200" dirty="0" smtClean="0">
                <a:latin typeface="Times New Roman" pitchFamily="18" charset="0"/>
              </a:rPr>
              <a:t> </a:t>
            </a:r>
            <a:r>
              <a:rPr lang="en-US" sz="2200" dirty="0" err="1" smtClean="0">
                <a:latin typeface="Times New Roman" pitchFamily="18" charset="0"/>
              </a:rPr>
              <a:t>yerda</a:t>
            </a:r>
            <a:r>
              <a:rPr lang="uz-Cyrl-UZ" sz="2200" dirty="0" smtClean="0">
                <a:latin typeface="Times New Roman" pitchFamily="18" charset="0"/>
              </a:rPr>
              <a:t>)</a:t>
            </a:r>
            <a:endParaRPr lang="ru-RU" sz="2200" dirty="0" smtClean="0">
              <a:latin typeface="Times New Roman" pitchFamily="18" charset="0"/>
            </a:endParaRPr>
          </a:p>
          <a:p>
            <a:pPr>
              <a:lnSpc>
                <a:spcPct val="90000"/>
              </a:lnSpc>
              <a:spcBef>
                <a:spcPct val="40000"/>
              </a:spcBef>
            </a:pPr>
            <a:r>
              <a:rPr lang="en-US" sz="2200" dirty="0" err="1" smtClean="0">
                <a:latin typeface="Times New Roman" pitchFamily="18" charset="0"/>
              </a:rPr>
              <a:t>Pomidor</a:t>
            </a:r>
            <a:r>
              <a:rPr lang="uz-Cyrl-UZ" sz="2200" dirty="0" smtClean="0">
                <a:latin typeface="Times New Roman" pitchFamily="18" charset="0"/>
              </a:rPr>
              <a:t>		</a:t>
            </a:r>
            <a:r>
              <a:rPr lang="ru-RU" sz="2200" dirty="0" smtClean="0">
                <a:latin typeface="Times New Roman" pitchFamily="18" charset="0"/>
              </a:rPr>
              <a:t>-</a:t>
            </a:r>
            <a:r>
              <a:rPr lang="uz-Cyrl-UZ" sz="2200" dirty="0" smtClean="0">
                <a:latin typeface="Times New Roman" pitchFamily="18" charset="0"/>
              </a:rPr>
              <a:t> </a:t>
            </a:r>
            <a:r>
              <a:rPr lang="ru-RU" sz="2200" dirty="0" smtClean="0">
                <a:latin typeface="Times New Roman" pitchFamily="18" charset="0"/>
              </a:rPr>
              <a:t>500 </a:t>
            </a:r>
            <a:r>
              <a:rPr lang="en-US" sz="2200" dirty="0" smtClean="0">
                <a:latin typeface="Times New Roman" pitchFamily="18" charset="0"/>
              </a:rPr>
              <a:t>t</a:t>
            </a:r>
            <a:r>
              <a:rPr lang="ru-RU" sz="2200" dirty="0" smtClean="0">
                <a:latin typeface="Times New Roman" pitchFamily="18" charset="0"/>
              </a:rPr>
              <a:t>/</a:t>
            </a:r>
            <a:r>
              <a:rPr lang="en-US" sz="2200" dirty="0" err="1" smtClean="0">
                <a:latin typeface="Times New Roman" pitchFamily="18" charset="0"/>
              </a:rPr>
              <a:t>ga</a:t>
            </a:r>
            <a:r>
              <a:rPr lang="ru-RU" sz="2200" dirty="0" smtClean="0">
                <a:latin typeface="Times New Roman" pitchFamily="18" charset="0"/>
              </a:rPr>
              <a:t> </a:t>
            </a:r>
            <a:r>
              <a:rPr lang="en-US" sz="2200" dirty="0" err="1" smtClean="0">
                <a:latin typeface="Times New Roman" pitchFamily="18" charset="0"/>
              </a:rPr>
              <a:t>gacha</a:t>
            </a:r>
            <a:r>
              <a:rPr lang="uz-Cyrl-UZ" sz="2200" dirty="0" smtClean="0">
                <a:latin typeface="Times New Roman" pitchFamily="18" charset="0"/>
              </a:rPr>
              <a:t> (</a:t>
            </a:r>
            <a:r>
              <a:rPr lang="en-US" sz="2200" dirty="0" err="1" smtClean="0">
                <a:latin typeface="Times New Roman" pitchFamily="18" charset="0"/>
              </a:rPr>
              <a:t>issiqxonada</a:t>
            </a:r>
            <a:r>
              <a:rPr lang="uz-Cyrl-UZ" sz="2200" dirty="0" smtClean="0">
                <a:latin typeface="Times New Roman" pitchFamily="18" charset="0"/>
              </a:rPr>
              <a:t>)</a:t>
            </a:r>
            <a:endParaRPr lang="ru-RU" sz="2200" dirty="0" smtClean="0">
              <a:latin typeface="Times New Roman" pitchFamily="18" charset="0"/>
            </a:endParaRPr>
          </a:p>
          <a:p>
            <a:pPr>
              <a:lnSpc>
                <a:spcPct val="90000"/>
              </a:lnSpc>
              <a:spcBef>
                <a:spcPct val="40000"/>
              </a:spcBef>
            </a:pPr>
            <a:r>
              <a:rPr lang="en-US" sz="2200" dirty="0" err="1" smtClean="0">
                <a:latin typeface="Times New Roman" pitchFamily="18" charset="0"/>
              </a:rPr>
              <a:t>Uzum</a:t>
            </a:r>
            <a:r>
              <a:rPr lang="uz-Cyrl-UZ" sz="2200" dirty="0" smtClean="0">
                <a:latin typeface="Times New Roman" pitchFamily="18" charset="0"/>
              </a:rPr>
              <a:t> 		</a:t>
            </a:r>
            <a:r>
              <a:rPr lang="ru-RU" sz="2200" dirty="0" smtClean="0">
                <a:latin typeface="Times New Roman" pitchFamily="18" charset="0"/>
              </a:rPr>
              <a:t>-</a:t>
            </a:r>
            <a:r>
              <a:rPr lang="uz-Cyrl-UZ" sz="2200" dirty="0" smtClean="0">
                <a:latin typeface="Times New Roman" pitchFamily="18" charset="0"/>
              </a:rPr>
              <a:t> </a:t>
            </a:r>
            <a:r>
              <a:rPr lang="ru-RU" sz="2200" dirty="0" smtClean="0">
                <a:latin typeface="Times New Roman" pitchFamily="18" charset="0"/>
              </a:rPr>
              <a:t>50 </a:t>
            </a:r>
            <a:r>
              <a:rPr lang="en-US" sz="2200" dirty="0" smtClean="0">
                <a:latin typeface="Times New Roman" pitchFamily="18" charset="0"/>
              </a:rPr>
              <a:t>t</a:t>
            </a:r>
            <a:r>
              <a:rPr lang="ru-RU" sz="2200" dirty="0" smtClean="0">
                <a:latin typeface="Times New Roman" pitchFamily="18" charset="0"/>
              </a:rPr>
              <a:t>/</a:t>
            </a:r>
            <a:r>
              <a:rPr lang="en-US" sz="2200" dirty="0" err="1" smtClean="0">
                <a:latin typeface="Times New Roman" pitchFamily="18" charset="0"/>
              </a:rPr>
              <a:t>ga</a:t>
            </a:r>
            <a:endParaRPr lang="uz-Cyrl-UZ" sz="2200" dirty="0" smtClean="0">
              <a:latin typeface="Times New Roman" pitchFamily="18" charset="0"/>
            </a:endParaRPr>
          </a:p>
          <a:p>
            <a:pPr>
              <a:lnSpc>
                <a:spcPct val="90000"/>
              </a:lnSpc>
              <a:spcBef>
                <a:spcPct val="40000"/>
              </a:spcBef>
            </a:pPr>
            <a:r>
              <a:rPr lang="en-US" sz="2200" dirty="0" err="1" smtClean="0">
                <a:latin typeface="Times New Roman" pitchFamily="18" charset="0"/>
              </a:rPr>
              <a:t>Olma</a:t>
            </a:r>
            <a:r>
              <a:rPr lang="uz-Cyrl-UZ" sz="2200" dirty="0" smtClean="0">
                <a:latin typeface="Times New Roman" pitchFamily="18" charset="0"/>
              </a:rPr>
              <a:t> 		- 60 </a:t>
            </a:r>
            <a:r>
              <a:rPr lang="en-US" sz="2200" dirty="0" smtClean="0">
                <a:latin typeface="Times New Roman" pitchFamily="18" charset="0"/>
              </a:rPr>
              <a:t>t</a:t>
            </a:r>
            <a:r>
              <a:rPr lang="uz-Cyrl-UZ" sz="2200" dirty="0" smtClean="0">
                <a:latin typeface="Times New Roman" pitchFamily="18" charset="0"/>
              </a:rPr>
              <a:t>/</a:t>
            </a:r>
            <a:r>
              <a:rPr lang="en-US" sz="2200" dirty="0" err="1" smtClean="0">
                <a:latin typeface="Times New Roman" pitchFamily="18" charset="0"/>
              </a:rPr>
              <a:t>ga</a:t>
            </a:r>
            <a:endParaRPr lang="uz-Cyrl-UZ" sz="2200" dirty="0" smtClean="0">
              <a:latin typeface="Times New Roman" pitchFamily="18" charset="0"/>
            </a:endParaRPr>
          </a:p>
          <a:p>
            <a:pPr>
              <a:lnSpc>
                <a:spcPct val="90000"/>
              </a:lnSpc>
              <a:spcBef>
                <a:spcPct val="40000"/>
              </a:spcBef>
            </a:pPr>
            <a:r>
              <a:rPr lang="en-US" sz="2200" dirty="0" err="1" smtClean="0">
                <a:latin typeface="Times New Roman" pitchFamily="18" charset="0"/>
              </a:rPr>
              <a:t>Kartoshka</a:t>
            </a:r>
            <a:r>
              <a:rPr lang="uz-Cyrl-UZ" sz="2200" dirty="0" smtClean="0">
                <a:latin typeface="Times New Roman" pitchFamily="18" charset="0"/>
              </a:rPr>
              <a:t>  	 </a:t>
            </a:r>
            <a:r>
              <a:rPr lang="en-US" sz="2200" dirty="0" smtClean="0">
                <a:latin typeface="Times New Roman" pitchFamily="18" charset="0"/>
              </a:rPr>
              <a:t>	</a:t>
            </a:r>
            <a:r>
              <a:rPr lang="uz-Cyrl-UZ" sz="2200" dirty="0" smtClean="0">
                <a:latin typeface="Times New Roman" pitchFamily="18" charset="0"/>
              </a:rPr>
              <a:t>- 45 </a:t>
            </a:r>
            <a:r>
              <a:rPr lang="en-US" sz="2200" dirty="0" smtClean="0">
                <a:latin typeface="Times New Roman" pitchFamily="18" charset="0"/>
              </a:rPr>
              <a:t>t</a:t>
            </a:r>
            <a:r>
              <a:rPr lang="ru-RU" sz="2200" dirty="0" smtClean="0">
                <a:latin typeface="Times New Roman" pitchFamily="18" charset="0"/>
              </a:rPr>
              <a:t>/</a:t>
            </a:r>
            <a:r>
              <a:rPr lang="en-US" sz="2200" dirty="0" err="1" smtClean="0">
                <a:latin typeface="Times New Roman" pitchFamily="18" charset="0"/>
              </a:rPr>
              <a:t>ga</a:t>
            </a:r>
            <a:endParaRPr lang="ru-RU" sz="2200" dirty="0" smtClean="0">
              <a:latin typeface="Times New Roman" pitchFamily="18" charset="0"/>
            </a:endParaRPr>
          </a:p>
        </p:txBody>
      </p:sp>
    </p:spTree>
    <p:extLst>
      <p:ext uri="{BB962C8B-B14F-4D97-AF65-F5344CB8AC3E}">
        <p14:creationId xmlns:p14="http://schemas.microsoft.com/office/powerpoint/2010/main" val="342721066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680" name="Rectangle 96"/>
          <p:cNvSpPr>
            <a:spLocks noGrp="1" noChangeArrowheads="1"/>
          </p:cNvSpPr>
          <p:nvPr>
            <p:ph type="title" sz="quarter" idx="4294967295"/>
          </p:nvPr>
        </p:nvSpPr>
        <p:spPr>
          <a:xfrm>
            <a:off x="314325" y="288925"/>
            <a:ext cx="8686800" cy="792163"/>
          </a:xfrm>
        </p:spPr>
        <p:txBody>
          <a:bodyPr lIns="91440" rIns="91440" bIns="45720" anchor="ctr">
            <a:normAutofit fontScale="90000"/>
          </a:bodyPr>
          <a:lstStyle/>
          <a:p>
            <a:pPr algn="ctr">
              <a:defRPr/>
            </a:pPr>
            <a:r>
              <a:rPr lang="uz-Cyrl-UZ" sz="3300" b="1" smtClean="0">
                <a:solidFill>
                  <a:srgbClr val="000066"/>
                </a:solidFill>
                <a:effectLst>
                  <a:outerShdw blurRad="38100" dist="38100" dir="2700000" algn="tl">
                    <a:srgbClr val="C0C0C0"/>
                  </a:outerShdw>
                </a:effectLst>
                <a:latin typeface="Times New Roman" pitchFamily="18" charset="0"/>
              </a:rPr>
              <a:t>2010 </a:t>
            </a:r>
            <a:r>
              <a:rPr lang="en-US" sz="3300" b="1" smtClean="0">
                <a:solidFill>
                  <a:srgbClr val="000066"/>
                </a:solidFill>
                <a:effectLst>
                  <a:outerShdw blurRad="38100" dist="38100" dir="2700000" algn="tl">
                    <a:srgbClr val="C0C0C0"/>
                  </a:outerShdw>
                </a:effectLst>
                <a:latin typeface="Times New Roman" pitchFamily="18" charset="0"/>
              </a:rPr>
              <a:t>yilda</a:t>
            </a:r>
            <a:r>
              <a:rPr lang="uz-Cyrl-UZ" sz="3300" b="1" smtClean="0">
                <a:solidFill>
                  <a:srgbClr val="000066"/>
                </a:solidFill>
                <a:effectLst>
                  <a:outerShdw blurRad="38100" dist="38100" dir="2700000" algn="tl">
                    <a:srgbClr val="C0C0C0"/>
                  </a:outerShdw>
                </a:effectLst>
                <a:latin typeface="Times New Roman" pitchFamily="18" charset="0"/>
              </a:rPr>
              <a:t> </a:t>
            </a:r>
            <a:r>
              <a:rPr lang="en-US" sz="3300" b="1" smtClean="0">
                <a:solidFill>
                  <a:srgbClr val="000066"/>
                </a:solidFill>
                <a:effectLst>
                  <a:outerShdw blurRad="38100" dist="38100" dir="2700000" algn="tl">
                    <a:srgbClr val="C0C0C0"/>
                  </a:outerShdw>
                </a:effectLst>
                <a:latin typeface="Times New Roman" pitchFamily="18" charset="0"/>
              </a:rPr>
              <a:t>tomchilatib</a:t>
            </a:r>
            <a:r>
              <a:rPr lang="uz-Cyrl-UZ" sz="3300" b="1" smtClean="0">
                <a:solidFill>
                  <a:srgbClr val="000066"/>
                </a:solidFill>
                <a:effectLst>
                  <a:outerShdw blurRad="38100" dist="38100" dir="2700000" algn="tl">
                    <a:srgbClr val="C0C0C0"/>
                  </a:outerShdw>
                </a:effectLst>
                <a:latin typeface="Times New Roman" pitchFamily="18" charset="0"/>
              </a:rPr>
              <a:t> </a:t>
            </a:r>
            <a:r>
              <a:rPr lang="en-US" sz="3300" b="1" smtClean="0">
                <a:solidFill>
                  <a:srgbClr val="000066"/>
                </a:solidFill>
                <a:effectLst>
                  <a:outerShdw blurRad="38100" dist="38100" dir="2700000" algn="tl">
                    <a:srgbClr val="C0C0C0"/>
                  </a:outerShdw>
                </a:effectLst>
                <a:latin typeface="Times New Roman" pitchFamily="18" charset="0"/>
              </a:rPr>
              <a:t>sug’orish</a:t>
            </a:r>
            <a:r>
              <a:rPr lang="uz-Cyrl-UZ" sz="3300" b="1" smtClean="0">
                <a:solidFill>
                  <a:srgbClr val="000066"/>
                </a:solidFill>
                <a:effectLst>
                  <a:outerShdw blurRad="38100" dist="38100" dir="2700000" algn="tl">
                    <a:srgbClr val="C0C0C0"/>
                  </a:outerShdw>
                </a:effectLst>
                <a:latin typeface="Times New Roman" pitchFamily="18" charset="0"/>
              </a:rPr>
              <a:t> </a:t>
            </a:r>
            <a:r>
              <a:rPr lang="en-US" sz="3300" b="1" smtClean="0">
                <a:solidFill>
                  <a:srgbClr val="000066"/>
                </a:solidFill>
                <a:effectLst>
                  <a:outerShdw blurRad="38100" dist="38100" dir="2700000" algn="tl">
                    <a:srgbClr val="C0C0C0"/>
                  </a:outerShdw>
                </a:effectLst>
                <a:latin typeface="Times New Roman" pitchFamily="18" charset="0"/>
              </a:rPr>
              <a:t>tizimi</a:t>
            </a:r>
            <a:r>
              <a:rPr lang="uz-Cyrl-UZ" sz="3300" b="1" smtClean="0">
                <a:solidFill>
                  <a:srgbClr val="000066"/>
                </a:solidFill>
                <a:effectLst>
                  <a:outerShdw blurRad="38100" dist="38100" dir="2700000" algn="tl">
                    <a:srgbClr val="C0C0C0"/>
                  </a:outerShdw>
                </a:effectLst>
                <a:latin typeface="Times New Roman" pitchFamily="18" charset="0"/>
              </a:rPr>
              <a:t/>
            </a:r>
            <a:br>
              <a:rPr lang="uz-Cyrl-UZ" sz="3300" b="1" smtClean="0">
                <a:solidFill>
                  <a:srgbClr val="000066"/>
                </a:solidFill>
                <a:effectLst>
                  <a:outerShdw blurRad="38100" dist="38100" dir="2700000" algn="tl">
                    <a:srgbClr val="C0C0C0"/>
                  </a:outerShdw>
                </a:effectLst>
                <a:latin typeface="Times New Roman" pitchFamily="18" charset="0"/>
              </a:rPr>
            </a:br>
            <a:r>
              <a:rPr lang="en-US" sz="3300" b="1" smtClean="0">
                <a:solidFill>
                  <a:srgbClr val="000066"/>
                </a:solidFill>
                <a:effectLst>
                  <a:outerShdw blurRad="38100" dist="38100" dir="2700000" algn="tl">
                    <a:srgbClr val="C0C0C0"/>
                  </a:outerShdw>
                </a:effectLst>
                <a:latin typeface="Times New Roman" pitchFamily="18" charset="0"/>
              </a:rPr>
              <a:t>joriy qilingan maydon</a:t>
            </a:r>
            <a:endParaRPr lang="ru-RU" sz="3300" b="1" smtClean="0">
              <a:solidFill>
                <a:srgbClr val="000066"/>
              </a:solidFill>
              <a:effectLst>
                <a:outerShdw blurRad="38100" dist="38100" dir="2700000" algn="tl">
                  <a:srgbClr val="C0C0C0"/>
                </a:outerShdw>
              </a:effectLst>
              <a:latin typeface="Times New Roman" pitchFamily="18" charset="0"/>
            </a:endParaRPr>
          </a:p>
        </p:txBody>
      </p:sp>
      <p:graphicFrame>
        <p:nvGraphicFramePr>
          <p:cNvPr id="478257" name="Group 49"/>
          <p:cNvGraphicFramePr>
            <a:graphicFrameLocks noGrp="1"/>
          </p:cNvGraphicFramePr>
          <p:nvPr>
            <p:ph sz="quarter" idx="4294967295"/>
            <p:extLst>
              <p:ext uri="{D42A27DB-BD31-4B8C-83A1-F6EECF244321}">
                <p14:modId xmlns:p14="http://schemas.microsoft.com/office/powerpoint/2010/main" val="402705626"/>
              </p:ext>
            </p:extLst>
          </p:nvPr>
        </p:nvGraphicFramePr>
        <p:xfrm>
          <a:off x="723900" y="1562100"/>
          <a:ext cx="7880350" cy="2874963"/>
        </p:xfrm>
        <a:graphic>
          <a:graphicData uri="http://schemas.openxmlformats.org/drawingml/2006/table">
            <a:tbl>
              <a:tblPr>
                <a:tableStyleId>{775DCB02-9BB8-47FD-8907-85C794F793BA}</a:tableStyleId>
              </a:tblPr>
              <a:tblGrid>
                <a:gridCol w="398463"/>
                <a:gridCol w="2100262"/>
                <a:gridCol w="1571625"/>
                <a:gridCol w="1500188"/>
                <a:gridCol w="1157287"/>
                <a:gridCol w="1152525"/>
              </a:tblGrid>
              <a:tr h="469900">
                <a:tc rowSpan="2">
                  <a:txBody>
                    <a:bodyPr/>
                    <a:lstStyle/>
                    <a:p>
                      <a:pPr marL="0" marR="0" lvl="0" indent="0" algn="ctr" defTabSz="914400" rtl="0" eaLnBrk="1" fontAlgn="ctr" latinLnBrk="0" hangingPunct="1">
                        <a:lnSpc>
                          <a:spcPct val="100000"/>
                        </a:lnSpc>
                        <a:spcBef>
                          <a:spcPct val="0"/>
                        </a:spcBef>
                        <a:spcAft>
                          <a:spcPct val="0"/>
                        </a:spcAft>
                        <a:buClrTx/>
                        <a:buSzTx/>
                        <a:buFont typeface="Wingdings 2" pitchFamily="18" charset="2"/>
                        <a:buNone/>
                        <a:tabLst/>
                      </a:pPr>
                      <a:r>
                        <a:rPr kumimoji="0" lang="uz-Cyrl-UZ" sz="1500" u="none" strike="noStrike" cap="none" normalizeH="0" baseline="0" dirty="0" smtClean="0">
                          <a:ln>
                            <a:noFill/>
                          </a:ln>
                          <a:effectLst>
                            <a:outerShdw blurRad="38100" dist="38100" dir="2700000" algn="tl">
                              <a:srgbClr val="FFFFFF"/>
                            </a:outerShdw>
                          </a:effectLst>
                        </a:rPr>
                        <a:t>№</a:t>
                      </a:r>
                      <a:endParaRPr kumimoji="0" lang="uz-Cyrl-UZ" sz="1500" b="1" i="0" u="none" strike="noStrike" cap="none" normalizeH="0" baseline="0" dirty="0" smtClean="0">
                        <a:ln>
                          <a:noFill/>
                        </a:ln>
                        <a:solidFill>
                          <a:srgbClr val="000000"/>
                        </a:solidFill>
                        <a:effectLst>
                          <a:outerShdw blurRad="38100" dist="38100" dir="2700000" algn="tl">
                            <a:srgbClr val="FFFFFF"/>
                          </a:outerShdw>
                        </a:effectLst>
                        <a:latin typeface="Arial" charset="0"/>
                      </a:endParaRPr>
                    </a:p>
                  </a:txBody>
                  <a:tcPr anchor="ctr" horzOverflow="overflow"/>
                </a:tc>
                <a:tc rowSpan="2">
                  <a:txBody>
                    <a:bodyPr/>
                    <a:lstStyle/>
                    <a:p>
                      <a:pPr marL="0" marR="0" lvl="0" indent="0" algn="ctr" defTabSz="914400" rtl="0" eaLnBrk="1" fontAlgn="ctr" latinLnBrk="0" hangingPunct="1">
                        <a:lnSpc>
                          <a:spcPct val="100000"/>
                        </a:lnSpc>
                        <a:spcBef>
                          <a:spcPct val="0"/>
                        </a:spcBef>
                        <a:spcAft>
                          <a:spcPct val="0"/>
                        </a:spcAft>
                        <a:buClrTx/>
                        <a:buSzTx/>
                        <a:buFont typeface="Wingdings 2" pitchFamily="18" charset="2"/>
                        <a:buNone/>
                        <a:tabLst/>
                      </a:pPr>
                      <a:r>
                        <a:rPr kumimoji="0" lang="en-US" sz="1500" u="none" strike="noStrike" cap="none" normalizeH="0" baseline="0" dirty="0" err="1" smtClean="0">
                          <a:ln>
                            <a:noFill/>
                          </a:ln>
                          <a:effectLst>
                            <a:outerShdw blurRad="38100" dist="38100" dir="2700000" algn="tl">
                              <a:srgbClr val="FFFFFF"/>
                            </a:outerShdw>
                          </a:effectLst>
                        </a:rPr>
                        <a:t>Viloyatlar</a:t>
                      </a:r>
                      <a:r>
                        <a:rPr kumimoji="0" lang="uz-Cyrl-UZ" sz="1500" u="none" strike="noStrike" cap="none" normalizeH="0" baseline="0" dirty="0" smtClean="0">
                          <a:ln>
                            <a:noFill/>
                          </a:ln>
                          <a:effectLst>
                            <a:outerShdw blurRad="38100" dist="38100" dir="2700000" algn="tl">
                              <a:srgbClr val="FFFFFF"/>
                            </a:outerShdw>
                          </a:effectLst>
                        </a:rPr>
                        <a:t> </a:t>
                      </a:r>
                      <a:endParaRPr kumimoji="0" lang="uz-Cyrl-UZ" sz="1500" b="1" i="0" u="none" strike="noStrike" cap="none" normalizeH="0" baseline="0" dirty="0" smtClean="0">
                        <a:ln>
                          <a:noFill/>
                        </a:ln>
                        <a:solidFill>
                          <a:srgbClr val="000000"/>
                        </a:solidFill>
                        <a:effectLst>
                          <a:outerShdw blurRad="38100" dist="38100" dir="2700000" algn="tl">
                            <a:srgbClr val="FFFFFF"/>
                          </a:outerShdw>
                        </a:effectLst>
                        <a:latin typeface="Arial" charset="0"/>
                      </a:endParaRPr>
                    </a:p>
                  </a:txBody>
                  <a:tcPr anchor="ctr" horzOverflow="overflow"/>
                </a:tc>
                <a:tc rowSpan="2">
                  <a:txBody>
                    <a:bodyPr/>
                    <a:lstStyle/>
                    <a:p>
                      <a:pPr marL="0" marR="0" lvl="0" indent="0" algn="ctr" defTabSz="914400" rtl="0" eaLnBrk="1" fontAlgn="ctr" latinLnBrk="0" hangingPunct="1">
                        <a:lnSpc>
                          <a:spcPct val="100000"/>
                        </a:lnSpc>
                        <a:spcBef>
                          <a:spcPct val="0"/>
                        </a:spcBef>
                        <a:spcAft>
                          <a:spcPct val="0"/>
                        </a:spcAft>
                        <a:buClrTx/>
                        <a:buSzTx/>
                        <a:buFont typeface="Wingdings 2" pitchFamily="18" charset="2"/>
                        <a:buNone/>
                        <a:tabLst/>
                      </a:pPr>
                      <a:r>
                        <a:rPr kumimoji="0" lang="en-US" sz="1500" u="none" strike="noStrike" cap="none" normalizeH="0" baseline="0" dirty="0" err="1" smtClean="0">
                          <a:ln>
                            <a:noFill/>
                          </a:ln>
                          <a:effectLst>
                            <a:outerShdw blurRad="38100" dist="38100" dir="2700000" algn="tl">
                              <a:srgbClr val="FFFFFF"/>
                            </a:outerShdw>
                          </a:effectLst>
                        </a:rPr>
                        <a:t>Fermer</a:t>
                      </a:r>
                      <a:r>
                        <a:rPr kumimoji="0" lang="en-US" sz="1500" u="none" strike="noStrike" cap="none" normalizeH="0" baseline="0" dirty="0" smtClean="0">
                          <a:ln>
                            <a:noFill/>
                          </a:ln>
                          <a:effectLst>
                            <a:outerShdw blurRad="38100" dist="38100" dir="2700000" algn="tl">
                              <a:srgbClr val="FFFFFF"/>
                            </a:outerShdw>
                          </a:effectLst>
                        </a:rPr>
                        <a:t> </a:t>
                      </a:r>
                      <a:r>
                        <a:rPr kumimoji="0" lang="en-US" sz="1500" u="none" strike="noStrike" cap="none" normalizeH="0" baseline="0" dirty="0" err="1" smtClean="0">
                          <a:ln>
                            <a:noFill/>
                          </a:ln>
                          <a:effectLst>
                            <a:outerShdw blurRad="38100" dist="38100" dir="2700000" algn="tl">
                              <a:srgbClr val="FFFFFF"/>
                            </a:outerShdw>
                          </a:effectLst>
                        </a:rPr>
                        <a:t>xo’jaliklari</a:t>
                      </a:r>
                      <a:r>
                        <a:rPr kumimoji="0" lang="en-US" sz="1500" u="none" strike="noStrike" cap="none" normalizeH="0" baseline="0" dirty="0" smtClean="0">
                          <a:ln>
                            <a:noFill/>
                          </a:ln>
                          <a:effectLst>
                            <a:outerShdw blurRad="38100" dist="38100" dir="2700000" algn="tl">
                              <a:srgbClr val="FFFFFF"/>
                            </a:outerShdw>
                          </a:effectLst>
                        </a:rPr>
                        <a:t> </a:t>
                      </a:r>
                      <a:r>
                        <a:rPr kumimoji="0" lang="en-US" sz="1500" u="none" strike="noStrike" cap="none" normalizeH="0" baseline="0" dirty="0" err="1" smtClean="0">
                          <a:ln>
                            <a:noFill/>
                          </a:ln>
                          <a:effectLst>
                            <a:outerShdw blurRad="38100" dist="38100" dir="2700000" algn="tl">
                              <a:srgbClr val="FFFFFF"/>
                            </a:outerShdw>
                          </a:effectLst>
                        </a:rPr>
                        <a:t>soni</a:t>
                      </a:r>
                      <a:endParaRPr kumimoji="0" lang="uz-Cyrl-UZ" sz="1500" b="1" i="0" u="none" strike="noStrike" cap="none" normalizeH="0" baseline="0" dirty="0" smtClean="0">
                        <a:ln>
                          <a:noFill/>
                        </a:ln>
                        <a:solidFill>
                          <a:srgbClr val="000000"/>
                        </a:solidFill>
                        <a:effectLst>
                          <a:outerShdw blurRad="38100" dist="38100" dir="2700000" algn="tl">
                            <a:srgbClr val="FFFFFF"/>
                          </a:outerShdw>
                        </a:effectLst>
                        <a:latin typeface="Arial" charset="0"/>
                      </a:endParaRPr>
                    </a:p>
                  </a:txBody>
                  <a:tcPr anchor="ctr" horzOverflow="overflow"/>
                </a:tc>
                <a:tc rowSpan="2">
                  <a:txBody>
                    <a:bodyPr/>
                    <a:lstStyle/>
                    <a:p>
                      <a:pPr marL="0" marR="0" lvl="0" indent="0" algn="ctr" defTabSz="914400" rtl="0" eaLnBrk="1" fontAlgn="ctr" latinLnBrk="0" hangingPunct="1">
                        <a:lnSpc>
                          <a:spcPct val="100000"/>
                        </a:lnSpc>
                        <a:spcBef>
                          <a:spcPct val="0"/>
                        </a:spcBef>
                        <a:spcAft>
                          <a:spcPct val="0"/>
                        </a:spcAft>
                        <a:buClrTx/>
                        <a:buSzTx/>
                        <a:buFont typeface="Wingdings 2" pitchFamily="18" charset="2"/>
                        <a:buNone/>
                        <a:tabLst/>
                      </a:pPr>
                      <a:r>
                        <a:rPr kumimoji="0" lang="en-US" sz="1500" u="none" strike="noStrike" cap="none" normalizeH="0" baseline="0" dirty="0" err="1" smtClean="0">
                          <a:ln>
                            <a:noFill/>
                          </a:ln>
                          <a:effectLst>
                            <a:outerShdw blurRad="38100" dist="38100" dir="2700000" algn="tl">
                              <a:srgbClr val="FFFFFF"/>
                            </a:outerShdw>
                          </a:effectLst>
                        </a:rPr>
                        <a:t>Joriy</a:t>
                      </a:r>
                      <a:r>
                        <a:rPr kumimoji="0" lang="en-US" sz="1500" u="none" strike="noStrike" cap="none" normalizeH="0" baseline="0" dirty="0" smtClean="0">
                          <a:ln>
                            <a:noFill/>
                          </a:ln>
                          <a:effectLst>
                            <a:outerShdw blurRad="38100" dist="38100" dir="2700000" algn="tl">
                              <a:srgbClr val="FFFFFF"/>
                            </a:outerShdw>
                          </a:effectLst>
                        </a:rPr>
                        <a:t> </a:t>
                      </a:r>
                      <a:r>
                        <a:rPr kumimoji="0" lang="en-US" sz="1500" u="none" strike="noStrike" cap="none" normalizeH="0" baseline="0" dirty="0" err="1" smtClean="0">
                          <a:ln>
                            <a:noFill/>
                          </a:ln>
                          <a:effectLst>
                            <a:outerShdw blurRad="38100" dist="38100" dir="2700000" algn="tl">
                              <a:srgbClr val="FFFFFF"/>
                            </a:outerShdw>
                          </a:effectLst>
                        </a:rPr>
                        <a:t>qilinadigan</a:t>
                      </a:r>
                      <a:r>
                        <a:rPr kumimoji="0" lang="en-US" sz="1500" u="none" strike="noStrike" cap="none" normalizeH="0" baseline="0" dirty="0" smtClean="0">
                          <a:ln>
                            <a:noFill/>
                          </a:ln>
                          <a:effectLst>
                            <a:outerShdw blurRad="38100" dist="38100" dir="2700000" algn="tl">
                              <a:srgbClr val="FFFFFF"/>
                            </a:outerShdw>
                          </a:effectLst>
                        </a:rPr>
                        <a:t> </a:t>
                      </a:r>
                      <a:r>
                        <a:rPr kumimoji="0" lang="en-US" sz="1500" u="none" strike="noStrike" cap="none" normalizeH="0" baseline="0" dirty="0" err="1" smtClean="0">
                          <a:ln>
                            <a:noFill/>
                          </a:ln>
                          <a:effectLst>
                            <a:outerShdw blurRad="38100" dist="38100" dir="2700000" algn="tl">
                              <a:srgbClr val="FFFFFF"/>
                            </a:outerShdw>
                          </a:effectLst>
                        </a:rPr>
                        <a:t>maydon</a:t>
                      </a:r>
                      <a:r>
                        <a:rPr kumimoji="0" lang="en-US" sz="1500" u="none" strike="noStrike" cap="none" normalizeH="0" baseline="0" dirty="0" smtClean="0">
                          <a:ln>
                            <a:noFill/>
                          </a:ln>
                          <a:effectLst>
                            <a:outerShdw blurRad="38100" dist="38100" dir="2700000" algn="tl">
                              <a:srgbClr val="FFFFFF"/>
                            </a:outerShdw>
                          </a:effectLst>
                        </a:rPr>
                        <a:t>, </a:t>
                      </a:r>
                      <a:r>
                        <a:rPr kumimoji="0" lang="en-US" sz="1500" u="none" strike="noStrike" cap="none" normalizeH="0" baseline="0" dirty="0" err="1" smtClean="0">
                          <a:ln>
                            <a:noFill/>
                          </a:ln>
                          <a:effectLst>
                            <a:outerShdw blurRad="38100" dist="38100" dir="2700000" algn="tl">
                              <a:srgbClr val="FFFFFF"/>
                            </a:outerShdw>
                          </a:effectLst>
                        </a:rPr>
                        <a:t>ga</a:t>
                      </a:r>
                      <a:endParaRPr kumimoji="0" lang="uz-Cyrl-UZ" sz="1500" b="1" i="0" u="none" strike="noStrike" cap="none" normalizeH="0" baseline="0" dirty="0" smtClean="0">
                        <a:ln>
                          <a:noFill/>
                        </a:ln>
                        <a:solidFill>
                          <a:srgbClr val="000000"/>
                        </a:solidFill>
                        <a:effectLst>
                          <a:outerShdw blurRad="38100" dist="38100" dir="2700000" algn="tl">
                            <a:srgbClr val="FFFFFF"/>
                          </a:outerShdw>
                        </a:effectLst>
                        <a:latin typeface="Arial" charset="0"/>
                      </a:endParaRPr>
                    </a:p>
                  </a:txBody>
                  <a:tcPr anchor="ctr" horzOverflow="overflow"/>
                </a:tc>
                <a:tc gridSpan="2">
                  <a:txBody>
                    <a:bodyPr/>
                    <a:lstStyle/>
                    <a:p>
                      <a:pPr marL="0" marR="0" lvl="0" indent="0" algn="ctr" defTabSz="914400" rtl="0" eaLnBrk="1" fontAlgn="ctr" latinLnBrk="0" hangingPunct="1">
                        <a:lnSpc>
                          <a:spcPct val="100000"/>
                        </a:lnSpc>
                        <a:spcBef>
                          <a:spcPct val="0"/>
                        </a:spcBef>
                        <a:spcAft>
                          <a:spcPct val="0"/>
                        </a:spcAft>
                        <a:buClrTx/>
                        <a:buSzTx/>
                        <a:buFont typeface="Wingdings 2" pitchFamily="18" charset="2"/>
                        <a:buNone/>
                        <a:tabLst/>
                      </a:pPr>
                      <a:r>
                        <a:rPr kumimoji="0" lang="en-US" sz="1500" u="none" strike="noStrike" cap="none" normalizeH="0" baseline="0" smtClean="0">
                          <a:ln>
                            <a:noFill/>
                          </a:ln>
                          <a:effectLst>
                            <a:outerShdw blurRad="38100" dist="38100" dir="2700000" algn="tl">
                              <a:srgbClr val="FFFFFF"/>
                            </a:outerShdw>
                          </a:effectLst>
                        </a:rPr>
                        <a:t>Qurilish</a:t>
                      </a:r>
                      <a:endParaRPr kumimoji="0" lang="uz-Cyrl-UZ" sz="1500" b="1" i="0" u="none" strike="noStrike" cap="none" normalizeH="0" baseline="0" smtClean="0">
                        <a:ln>
                          <a:noFill/>
                        </a:ln>
                        <a:solidFill>
                          <a:srgbClr val="000000"/>
                        </a:solidFill>
                        <a:effectLst>
                          <a:outerShdw blurRad="38100" dist="38100" dir="2700000" algn="tl">
                            <a:srgbClr val="FFFFFF"/>
                          </a:outerShdw>
                        </a:effectLst>
                        <a:latin typeface="Arial" charset="0"/>
                      </a:endParaRPr>
                    </a:p>
                  </a:txBody>
                  <a:tcPr anchor="ctr" horzOverflow="overflow"/>
                </a:tc>
                <a:tc hMerge="1">
                  <a:txBody>
                    <a:bodyPr/>
                    <a:lstStyle/>
                    <a:p>
                      <a:endParaRPr lang="ru-RU"/>
                    </a:p>
                  </a:txBody>
                  <a:tcPr/>
                </a:tc>
              </a:tr>
              <a:tr h="1522413">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0" marR="0" lvl="0" indent="0" algn="ctr" defTabSz="914400" rtl="0" eaLnBrk="1" fontAlgn="ctr" latinLnBrk="0" hangingPunct="1">
                        <a:lnSpc>
                          <a:spcPct val="100000"/>
                        </a:lnSpc>
                        <a:spcBef>
                          <a:spcPct val="0"/>
                        </a:spcBef>
                        <a:spcAft>
                          <a:spcPct val="0"/>
                        </a:spcAft>
                        <a:buClrTx/>
                        <a:buSzTx/>
                        <a:buFont typeface="Wingdings 2" pitchFamily="18" charset="2"/>
                        <a:buNone/>
                        <a:tabLst/>
                      </a:pPr>
                      <a:r>
                        <a:rPr kumimoji="0" lang="en-US" sz="1500" u="none" strike="noStrike" cap="none" normalizeH="0" baseline="0" dirty="0" err="1" smtClean="0">
                          <a:ln>
                            <a:noFill/>
                          </a:ln>
                          <a:effectLst>
                            <a:outerShdw blurRad="38100" dist="38100" dir="2700000" algn="tl">
                              <a:srgbClr val="FFFFFF"/>
                            </a:outerShdw>
                          </a:effectLst>
                        </a:rPr>
                        <a:t>Yakun</a:t>
                      </a:r>
                      <a:r>
                        <a:rPr kumimoji="0" lang="en-US" sz="1500" u="none" strike="noStrike" cap="none" normalizeH="0" baseline="0" dirty="0" smtClean="0">
                          <a:ln>
                            <a:noFill/>
                          </a:ln>
                          <a:effectLst>
                            <a:outerShdw blurRad="38100" dist="38100" dir="2700000" algn="tl">
                              <a:srgbClr val="FFFFFF"/>
                            </a:outerShdw>
                          </a:effectLst>
                        </a:rPr>
                        <a:t>-                            </a:t>
                      </a:r>
                      <a:r>
                        <a:rPr kumimoji="0" lang="en-US" sz="1500" u="none" strike="noStrike" cap="none" normalizeH="0" baseline="0" dirty="0" err="1" smtClean="0">
                          <a:ln>
                            <a:noFill/>
                          </a:ln>
                          <a:effectLst>
                            <a:outerShdw blurRad="38100" dist="38100" dir="2700000" algn="tl">
                              <a:srgbClr val="FFFFFF"/>
                            </a:outerShdw>
                          </a:effectLst>
                        </a:rPr>
                        <a:t>langan</a:t>
                      </a:r>
                      <a:r>
                        <a:rPr kumimoji="0" lang="uz-Cyrl-UZ" sz="1500" u="none" strike="noStrike" cap="none" normalizeH="0" baseline="0" dirty="0" smtClean="0">
                          <a:ln>
                            <a:noFill/>
                          </a:ln>
                          <a:effectLst>
                            <a:outerShdw blurRad="38100" dist="38100" dir="2700000" algn="tl">
                              <a:srgbClr val="FFFFFF"/>
                            </a:outerShdw>
                          </a:effectLst>
                        </a:rPr>
                        <a:t>, </a:t>
                      </a:r>
                      <a:r>
                        <a:rPr kumimoji="0" lang="en-US" sz="1500" u="none" strike="noStrike" cap="none" normalizeH="0" baseline="0" dirty="0" err="1" smtClean="0">
                          <a:ln>
                            <a:noFill/>
                          </a:ln>
                          <a:effectLst>
                            <a:outerShdw blurRad="38100" dist="38100" dir="2700000" algn="tl">
                              <a:srgbClr val="FFFFFF"/>
                            </a:outerShdw>
                          </a:effectLst>
                        </a:rPr>
                        <a:t>ga</a:t>
                      </a:r>
                      <a:endParaRPr kumimoji="0" lang="uz-Cyrl-UZ" sz="1500" b="1" i="0" u="none" strike="noStrike" cap="none" normalizeH="0" baseline="0" dirty="0" smtClean="0">
                        <a:ln>
                          <a:noFill/>
                        </a:ln>
                        <a:solidFill>
                          <a:srgbClr val="000000"/>
                        </a:solidFill>
                        <a:effectLst>
                          <a:outerShdw blurRad="38100" dist="38100" dir="2700000" algn="tl">
                            <a:srgbClr val="FFFFFF"/>
                          </a:outerShdw>
                        </a:effectLst>
                        <a:latin typeface="Arial" charset="0"/>
                      </a:endParaRPr>
                    </a:p>
                  </a:txBody>
                  <a:tcPr anchor="ctr" horzOverflow="overflow"/>
                </a:tc>
                <a:tc>
                  <a:txBody>
                    <a:bodyPr/>
                    <a:lstStyle/>
                    <a:p>
                      <a:pPr marL="0" marR="0" lvl="0" indent="0" algn="ctr" defTabSz="914400" rtl="0" eaLnBrk="1" fontAlgn="ctr" latinLnBrk="0" hangingPunct="1">
                        <a:lnSpc>
                          <a:spcPct val="100000"/>
                        </a:lnSpc>
                        <a:spcBef>
                          <a:spcPct val="0"/>
                        </a:spcBef>
                        <a:spcAft>
                          <a:spcPct val="0"/>
                        </a:spcAft>
                        <a:buClrTx/>
                        <a:buSzTx/>
                        <a:buFont typeface="Wingdings 2" pitchFamily="18" charset="2"/>
                        <a:buNone/>
                        <a:tabLst/>
                      </a:pPr>
                      <a:r>
                        <a:rPr kumimoji="0" lang="en-US" sz="1500" u="none" strike="noStrike" cap="none" normalizeH="0" baseline="0" dirty="0" err="1" smtClean="0">
                          <a:ln>
                            <a:noFill/>
                          </a:ln>
                          <a:effectLst>
                            <a:outerShdw blurRad="38100" dist="38100" dir="2700000" algn="tl">
                              <a:srgbClr val="FFFFFF"/>
                            </a:outerShdw>
                          </a:effectLst>
                        </a:rPr>
                        <a:t>Davom</a:t>
                      </a:r>
                      <a:r>
                        <a:rPr kumimoji="0" lang="en-US" sz="1500" u="none" strike="noStrike" cap="none" normalizeH="0" baseline="0" dirty="0" smtClean="0">
                          <a:ln>
                            <a:noFill/>
                          </a:ln>
                          <a:effectLst>
                            <a:outerShdw blurRad="38100" dist="38100" dir="2700000" algn="tl">
                              <a:srgbClr val="FFFFFF"/>
                            </a:outerShdw>
                          </a:effectLst>
                        </a:rPr>
                        <a:t> </a:t>
                      </a:r>
                      <a:r>
                        <a:rPr kumimoji="0" lang="en-US" sz="1500" u="none" strike="noStrike" cap="none" normalizeH="0" baseline="0" dirty="0" err="1" smtClean="0">
                          <a:ln>
                            <a:noFill/>
                          </a:ln>
                          <a:effectLst>
                            <a:outerShdw blurRad="38100" dist="38100" dir="2700000" algn="tl">
                              <a:srgbClr val="FFFFFF"/>
                            </a:outerShdw>
                          </a:effectLst>
                        </a:rPr>
                        <a:t>etmoqda</a:t>
                      </a:r>
                      <a:r>
                        <a:rPr kumimoji="0" lang="en-US" sz="1500" u="none" strike="noStrike" cap="none" normalizeH="0" baseline="0" dirty="0" smtClean="0">
                          <a:ln>
                            <a:noFill/>
                          </a:ln>
                          <a:effectLst>
                            <a:outerShdw blurRad="38100" dist="38100" dir="2700000" algn="tl">
                              <a:srgbClr val="FFFFFF"/>
                            </a:outerShdw>
                          </a:effectLst>
                        </a:rPr>
                        <a:t>, </a:t>
                      </a:r>
                      <a:r>
                        <a:rPr kumimoji="0" lang="en-US" sz="1500" u="none" strike="noStrike" cap="none" normalizeH="0" baseline="0" dirty="0" err="1" smtClean="0">
                          <a:ln>
                            <a:noFill/>
                          </a:ln>
                          <a:effectLst>
                            <a:outerShdw blurRad="38100" dist="38100" dir="2700000" algn="tl">
                              <a:srgbClr val="FFFFFF"/>
                            </a:outerShdw>
                          </a:effectLst>
                        </a:rPr>
                        <a:t>ga</a:t>
                      </a:r>
                      <a:endParaRPr kumimoji="0" lang="uz-Cyrl-UZ" sz="1500" b="1" i="0" u="none" strike="noStrike" cap="none" normalizeH="0" baseline="0" dirty="0" smtClean="0">
                        <a:ln>
                          <a:noFill/>
                        </a:ln>
                        <a:solidFill>
                          <a:srgbClr val="000000"/>
                        </a:solidFill>
                        <a:effectLst>
                          <a:outerShdw blurRad="38100" dist="38100" dir="2700000" algn="tl">
                            <a:srgbClr val="FFFFFF"/>
                          </a:outerShdw>
                        </a:effectLst>
                        <a:latin typeface="Arial" charset="0"/>
                      </a:endParaRPr>
                    </a:p>
                  </a:txBody>
                  <a:tcPr anchor="ctr" horzOverflow="overflow"/>
                </a:tc>
              </a:tr>
              <a:tr h="882650">
                <a:tc gridSpan="2">
                  <a:txBody>
                    <a:bodyPr/>
                    <a:lstStyle/>
                    <a:p>
                      <a:pPr marL="0" marR="0" lvl="0" indent="0" algn="ctr" defTabSz="914400" rtl="0" eaLnBrk="1" fontAlgn="ctr" latinLnBrk="0" hangingPunct="1">
                        <a:lnSpc>
                          <a:spcPct val="100000"/>
                        </a:lnSpc>
                        <a:spcBef>
                          <a:spcPct val="0"/>
                        </a:spcBef>
                        <a:spcAft>
                          <a:spcPct val="0"/>
                        </a:spcAft>
                        <a:buClrTx/>
                        <a:buSzTx/>
                        <a:buFont typeface="Wingdings 2" pitchFamily="18" charset="2"/>
                        <a:buNone/>
                        <a:tabLst/>
                      </a:pPr>
                      <a:r>
                        <a:rPr kumimoji="0" lang="uz-Cyrl-UZ" sz="2000" u="none" strike="noStrike" cap="none" normalizeH="0" baseline="0" smtClean="0">
                          <a:ln>
                            <a:noFill/>
                          </a:ln>
                          <a:effectLst>
                            <a:outerShdw blurRad="38100" dist="38100" dir="2700000" algn="tl">
                              <a:srgbClr val="FFFFFF"/>
                            </a:outerShdw>
                          </a:effectLst>
                        </a:rPr>
                        <a:t> </a:t>
                      </a:r>
                      <a:r>
                        <a:rPr kumimoji="0" lang="en-US" sz="2000" u="none" strike="noStrike" cap="none" normalizeH="0" baseline="0" smtClean="0">
                          <a:ln>
                            <a:noFill/>
                          </a:ln>
                          <a:effectLst>
                            <a:outerShdw blurRad="38100" dist="38100" dir="2700000" algn="tl">
                              <a:srgbClr val="FFFFFF"/>
                            </a:outerShdw>
                          </a:effectLst>
                        </a:rPr>
                        <a:t>Respublika bo’yicha</a:t>
                      </a:r>
                      <a:endParaRPr kumimoji="0" lang="uz-Cyrl-UZ" sz="2000" b="1" i="0" u="none" strike="noStrike" cap="none" normalizeH="0" baseline="0" smtClean="0">
                        <a:ln>
                          <a:noFill/>
                        </a:ln>
                        <a:solidFill>
                          <a:srgbClr val="000000"/>
                        </a:solidFill>
                        <a:effectLst>
                          <a:outerShdw blurRad="38100" dist="38100" dir="2700000" algn="tl">
                            <a:srgbClr val="FFFFFF"/>
                          </a:outerShdw>
                        </a:effectLst>
                        <a:latin typeface="Times New Roman" pitchFamily="18" charset="0"/>
                      </a:endParaRPr>
                    </a:p>
                  </a:txBody>
                  <a:tcPr anchor="ctr" horzOverflow="overflow"/>
                </a:tc>
                <a:tc hMerge="1">
                  <a:txBody>
                    <a:bodyPr/>
                    <a:lstStyle/>
                    <a:p>
                      <a:endParaRPr lang="ru-RU"/>
                    </a:p>
                  </a:txBody>
                  <a:tcPr/>
                </a:tc>
                <a:tc>
                  <a:txBody>
                    <a:bodyPr/>
                    <a:lstStyle/>
                    <a:p>
                      <a:pPr marL="0" marR="0" lvl="0" indent="0" algn="ctr" defTabSz="914400" rtl="0" eaLnBrk="1" fontAlgn="ctr" latinLnBrk="0" hangingPunct="1">
                        <a:lnSpc>
                          <a:spcPct val="100000"/>
                        </a:lnSpc>
                        <a:spcBef>
                          <a:spcPct val="0"/>
                        </a:spcBef>
                        <a:spcAft>
                          <a:spcPct val="0"/>
                        </a:spcAft>
                        <a:buClrTx/>
                        <a:buSzTx/>
                        <a:buFont typeface="Wingdings 2" pitchFamily="18" charset="2"/>
                        <a:buNone/>
                        <a:tabLst/>
                      </a:pPr>
                      <a:r>
                        <a:rPr kumimoji="0" lang="uz-Cyrl-UZ" sz="1800" u="none" strike="noStrike" cap="none" normalizeH="0" baseline="0" smtClean="0">
                          <a:ln>
                            <a:noFill/>
                          </a:ln>
                          <a:effectLst>
                            <a:outerShdw blurRad="38100" dist="38100" dir="2700000" algn="tl">
                              <a:srgbClr val="FFFFFF"/>
                            </a:outerShdw>
                          </a:effectLst>
                        </a:rPr>
                        <a:t>76</a:t>
                      </a:r>
                      <a:endParaRPr kumimoji="0" lang="uz-Cyrl-UZ" sz="1800" b="1" i="0" u="none" strike="noStrike" cap="none" normalizeH="0" baseline="0" smtClean="0">
                        <a:ln>
                          <a:noFill/>
                        </a:ln>
                        <a:solidFill>
                          <a:srgbClr val="000000"/>
                        </a:solidFill>
                        <a:effectLst>
                          <a:outerShdw blurRad="38100" dist="38100" dir="2700000" algn="tl">
                            <a:srgbClr val="FFFFFF"/>
                          </a:outerShdw>
                        </a:effectLst>
                        <a:latin typeface="Times New Roman" pitchFamily="18" charset="0"/>
                      </a:endParaRPr>
                    </a:p>
                  </a:txBody>
                  <a:tcPr anchor="ctr" horzOverflow="overflow"/>
                </a:tc>
                <a:tc>
                  <a:txBody>
                    <a:bodyPr/>
                    <a:lstStyle/>
                    <a:p>
                      <a:pPr marL="0" marR="0" lvl="0" indent="0" algn="ctr" defTabSz="914400" rtl="0" eaLnBrk="1" fontAlgn="ctr" latinLnBrk="0" hangingPunct="1">
                        <a:lnSpc>
                          <a:spcPct val="100000"/>
                        </a:lnSpc>
                        <a:spcBef>
                          <a:spcPct val="0"/>
                        </a:spcBef>
                        <a:spcAft>
                          <a:spcPct val="0"/>
                        </a:spcAft>
                        <a:buClrTx/>
                        <a:buSzTx/>
                        <a:buFont typeface="Wingdings 2" pitchFamily="18" charset="2"/>
                        <a:buNone/>
                        <a:tabLst/>
                      </a:pPr>
                      <a:r>
                        <a:rPr kumimoji="0" lang="uz-Cyrl-UZ" sz="1800" u="none" strike="noStrike" cap="none" normalizeH="0" baseline="0" smtClean="0">
                          <a:ln>
                            <a:noFill/>
                          </a:ln>
                          <a:effectLst>
                            <a:outerShdw blurRad="38100" dist="38100" dir="2700000" algn="tl">
                              <a:srgbClr val="FFFFFF"/>
                            </a:outerShdw>
                          </a:effectLst>
                        </a:rPr>
                        <a:t>1724</a:t>
                      </a:r>
                      <a:endParaRPr kumimoji="0" lang="uz-Cyrl-UZ" sz="1800" b="1" i="0" u="none" strike="noStrike" cap="none" normalizeH="0" baseline="0" smtClean="0">
                        <a:ln>
                          <a:noFill/>
                        </a:ln>
                        <a:solidFill>
                          <a:srgbClr val="000000"/>
                        </a:solidFill>
                        <a:effectLst>
                          <a:outerShdw blurRad="38100" dist="38100" dir="2700000" algn="tl">
                            <a:srgbClr val="FFFFFF"/>
                          </a:outerShdw>
                        </a:effectLst>
                        <a:latin typeface="Arial" charset="0"/>
                      </a:endParaRPr>
                    </a:p>
                  </a:txBody>
                  <a:tcPr anchor="ctr" horzOverflow="overflow"/>
                </a:tc>
                <a:tc>
                  <a:txBody>
                    <a:bodyPr/>
                    <a:lstStyle/>
                    <a:p>
                      <a:pPr marL="0" marR="0" lvl="0" indent="0" algn="ctr" defTabSz="914400" rtl="0" eaLnBrk="1" fontAlgn="ctr" latinLnBrk="0" hangingPunct="1">
                        <a:lnSpc>
                          <a:spcPct val="100000"/>
                        </a:lnSpc>
                        <a:spcBef>
                          <a:spcPct val="0"/>
                        </a:spcBef>
                        <a:spcAft>
                          <a:spcPct val="0"/>
                        </a:spcAft>
                        <a:buClrTx/>
                        <a:buSzTx/>
                        <a:buFont typeface="Wingdings 2" pitchFamily="18" charset="2"/>
                        <a:buNone/>
                        <a:tabLst/>
                      </a:pPr>
                      <a:r>
                        <a:rPr kumimoji="0" lang="uz-Cyrl-UZ" sz="1800" u="none" strike="noStrike" cap="none" normalizeH="0" baseline="0" smtClean="0">
                          <a:ln>
                            <a:noFill/>
                          </a:ln>
                          <a:effectLst>
                            <a:outerShdw blurRad="38100" dist="38100" dir="2700000" algn="tl">
                              <a:srgbClr val="FFFFFF"/>
                            </a:outerShdw>
                          </a:effectLst>
                        </a:rPr>
                        <a:t>1089</a:t>
                      </a:r>
                      <a:endParaRPr kumimoji="0" lang="uz-Cyrl-UZ" sz="1800" b="1" i="0" u="none" strike="noStrike" cap="none" normalizeH="0" baseline="0" smtClean="0">
                        <a:ln>
                          <a:noFill/>
                        </a:ln>
                        <a:solidFill>
                          <a:srgbClr val="000000"/>
                        </a:solidFill>
                        <a:effectLst>
                          <a:outerShdw blurRad="38100" dist="38100" dir="2700000" algn="tl">
                            <a:srgbClr val="FFFFFF"/>
                          </a:outerShdw>
                        </a:effectLst>
                        <a:latin typeface="Arial" charset="0"/>
                      </a:endParaRPr>
                    </a:p>
                  </a:txBody>
                  <a:tcPr anchor="ctr" horzOverflow="overflow"/>
                </a:tc>
                <a:tc>
                  <a:txBody>
                    <a:bodyPr/>
                    <a:lstStyle/>
                    <a:p>
                      <a:pPr marL="0" marR="0" lvl="0" indent="0" algn="ctr" defTabSz="914400" rtl="0" eaLnBrk="1" fontAlgn="ctr" latinLnBrk="0" hangingPunct="1">
                        <a:lnSpc>
                          <a:spcPct val="100000"/>
                        </a:lnSpc>
                        <a:spcBef>
                          <a:spcPct val="0"/>
                        </a:spcBef>
                        <a:spcAft>
                          <a:spcPct val="0"/>
                        </a:spcAft>
                        <a:buClrTx/>
                        <a:buSzTx/>
                        <a:buFont typeface="Wingdings 2" pitchFamily="18" charset="2"/>
                        <a:buNone/>
                        <a:tabLst/>
                      </a:pPr>
                      <a:r>
                        <a:rPr kumimoji="0" lang="uz-Cyrl-UZ" sz="1800" u="none" strike="noStrike" cap="none" normalizeH="0" baseline="0" smtClean="0">
                          <a:ln>
                            <a:noFill/>
                          </a:ln>
                          <a:effectLst>
                            <a:outerShdw blurRad="38100" dist="38100" dir="2700000" algn="tl">
                              <a:srgbClr val="FFFFFF"/>
                            </a:outerShdw>
                          </a:effectLst>
                        </a:rPr>
                        <a:t>306</a:t>
                      </a:r>
                      <a:endParaRPr kumimoji="0" lang="uz-Cyrl-UZ" sz="1800" b="1" i="0" u="none" strike="noStrike" cap="none" normalizeH="0" baseline="0" smtClean="0">
                        <a:ln>
                          <a:noFill/>
                        </a:ln>
                        <a:solidFill>
                          <a:srgbClr val="000000"/>
                        </a:solidFill>
                        <a:effectLst>
                          <a:outerShdw blurRad="38100" dist="38100" dir="2700000" algn="tl">
                            <a:srgbClr val="FFFFFF"/>
                          </a:outerShdw>
                        </a:effectLst>
                        <a:latin typeface="Arial" charset="0"/>
                      </a:endParaRPr>
                    </a:p>
                  </a:txBody>
                  <a:tcPr anchor="ctr" horzOverflow="overflow"/>
                </a:tc>
              </a:tr>
            </a:tbl>
          </a:graphicData>
        </a:graphic>
      </p:graphicFrame>
    </p:spTree>
    <p:extLst>
      <p:ext uri="{BB962C8B-B14F-4D97-AF65-F5344CB8AC3E}">
        <p14:creationId xmlns:p14="http://schemas.microsoft.com/office/powerpoint/2010/main" val="9222424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extLst>
              <p:ext uri="{D42A27DB-BD31-4B8C-83A1-F6EECF244321}">
                <p14:modId xmlns:p14="http://schemas.microsoft.com/office/powerpoint/2010/main" val="818405259"/>
              </p:ext>
            </p:extLst>
          </p:nvPr>
        </p:nvGraphicFramePr>
        <p:xfrm>
          <a:off x="457200" y="1285860"/>
          <a:ext cx="8229600" cy="52886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251520" y="260648"/>
            <a:ext cx="4032448" cy="1200329"/>
          </a:xfrm>
          <a:prstGeom prst="rect">
            <a:avLst/>
          </a:prstGeom>
          <a:solidFill>
            <a:srgbClr val="00B0F0"/>
          </a:solidFill>
        </p:spPr>
        <p:txBody>
          <a:bodyPr wrap="square">
            <a:spAutoFit/>
          </a:bodyPr>
          <a:lstStyle/>
          <a:p>
            <a:pPr algn="ctr"/>
            <a:r>
              <a:rPr lang="en-US" sz="2400" b="1" u="sng" dirty="0" err="1">
                <a:latin typeface="Times New Roman" pitchFamily="18" charset="0"/>
                <a:cs typeface="Times New Roman" pitchFamily="18" charset="0"/>
              </a:rPr>
              <a:t>Sizot</a:t>
            </a:r>
            <a:r>
              <a:rPr lang="en-US" sz="2400" b="1" u="sng" dirty="0">
                <a:latin typeface="Times New Roman" pitchFamily="18" charset="0"/>
                <a:cs typeface="Times New Roman" pitchFamily="18" charset="0"/>
              </a:rPr>
              <a:t> </a:t>
            </a:r>
            <a:r>
              <a:rPr lang="en-US" sz="2400" b="1" u="sng" dirty="0" err="1">
                <a:latin typeface="Times New Roman" pitchFamily="18" charset="0"/>
                <a:cs typeface="Times New Roman" pitchFamily="18" charset="0"/>
              </a:rPr>
              <a:t>suvlari</a:t>
            </a:r>
            <a:r>
              <a:rPr lang="en-US" sz="2400" b="1" u="sng" dirty="0">
                <a:latin typeface="Times New Roman" pitchFamily="18" charset="0"/>
                <a:cs typeface="Times New Roman" pitchFamily="18" charset="0"/>
              </a:rPr>
              <a:t> </a:t>
            </a:r>
            <a:r>
              <a:rPr lang="en-US" sz="2400" b="1" u="sng" dirty="0" err="1">
                <a:latin typeface="Times New Roman" pitchFamily="18" charset="0"/>
                <a:cs typeface="Times New Roman" pitchFamily="18" charset="0"/>
              </a:rPr>
              <a:t>sathini</a:t>
            </a:r>
            <a:r>
              <a:rPr lang="en-US" sz="2400" b="1" u="sng" dirty="0">
                <a:latin typeface="Times New Roman" pitchFamily="18" charset="0"/>
                <a:cs typeface="Times New Roman" pitchFamily="18" charset="0"/>
              </a:rPr>
              <a:t> </a:t>
            </a:r>
            <a:r>
              <a:rPr lang="en-US" sz="2400" b="1" u="sng" dirty="0" err="1">
                <a:latin typeface="Times New Roman" pitchFamily="18" charset="0"/>
                <a:cs typeface="Times New Roman" pitchFamily="18" charset="0"/>
              </a:rPr>
              <a:t>ko’tarib</a:t>
            </a:r>
            <a:r>
              <a:rPr lang="en-US" sz="2400" b="1" u="sng" dirty="0">
                <a:latin typeface="Times New Roman" pitchFamily="18" charset="0"/>
                <a:cs typeface="Times New Roman" pitchFamily="18" charset="0"/>
              </a:rPr>
              <a:t> (</a:t>
            </a:r>
            <a:r>
              <a:rPr lang="en-US" sz="2400" b="1" u="sng" dirty="0" err="1">
                <a:latin typeface="Times New Roman" pitchFamily="18" charset="0"/>
                <a:cs typeface="Times New Roman" pitchFamily="18" charset="0"/>
              </a:rPr>
              <a:t>subirrigasiya</a:t>
            </a:r>
            <a:r>
              <a:rPr lang="en-US" sz="2400" b="1" u="sng" dirty="0">
                <a:latin typeface="Times New Roman" pitchFamily="18" charset="0"/>
                <a:cs typeface="Times New Roman" pitchFamily="18" charset="0"/>
              </a:rPr>
              <a:t>) </a:t>
            </a:r>
            <a:r>
              <a:rPr lang="en-US" sz="2400" b="1" u="sng" dirty="0" err="1">
                <a:latin typeface="Times New Roman" pitchFamily="18" charset="0"/>
                <a:cs typeface="Times New Roman" pitchFamily="18" charset="0"/>
              </a:rPr>
              <a:t>sug’orish</a:t>
            </a:r>
            <a:r>
              <a:rPr lang="en-US" sz="2400" b="1" u="sng" dirty="0">
                <a:latin typeface="Times New Roman" pitchFamily="18" charset="0"/>
                <a:cs typeface="Times New Roman" pitchFamily="18" charset="0"/>
              </a:rPr>
              <a:t> </a:t>
            </a:r>
            <a:r>
              <a:rPr lang="en-US" sz="2400" b="1" u="sng" dirty="0" err="1">
                <a:latin typeface="Times New Roman" pitchFamily="18" charset="0"/>
                <a:cs typeface="Times New Roman" pitchFamily="18" charset="0"/>
              </a:rPr>
              <a:t>usuli</a:t>
            </a:r>
            <a:r>
              <a:rPr lang="ru-RU" sz="2400" dirty="0">
                <a:latin typeface="Times New Roman" pitchFamily="18" charset="0"/>
                <a:cs typeface="Times New Roman" pitchFamily="18" charset="0"/>
              </a:rPr>
              <a:t> </a:t>
            </a:r>
          </a:p>
        </p:txBody>
      </p:sp>
      <p:sp>
        <p:nvSpPr>
          <p:cNvPr id="5" name="Прямоугольник 4"/>
          <p:cNvSpPr/>
          <p:nvPr/>
        </p:nvSpPr>
        <p:spPr>
          <a:xfrm>
            <a:off x="4571999" y="537647"/>
            <a:ext cx="4561442" cy="461665"/>
          </a:xfrm>
          <a:prstGeom prst="rect">
            <a:avLst/>
          </a:prstGeom>
          <a:solidFill>
            <a:srgbClr val="00B0F0"/>
          </a:solidFill>
        </p:spPr>
        <p:txBody>
          <a:bodyPr wrap="none">
            <a:spAutoFit/>
          </a:bodyPr>
          <a:lstStyle/>
          <a:p>
            <a:r>
              <a:rPr lang="en-US" sz="2400" b="1" u="sng" dirty="0" err="1">
                <a:latin typeface="Times New Roman" pitchFamily="18" charset="0"/>
                <a:cs typeface="Times New Roman" pitchFamily="18" charset="0"/>
              </a:rPr>
              <a:t>Tuman</a:t>
            </a:r>
            <a:r>
              <a:rPr lang="en-US" sz="2400" b="1" u="sng" dirty="0">
                <a:latin typeface="Times New Roman" pitchFamily="18" charset="0"/>
                <a:cs typeface="Times New Roman" pitchFamily="18" charset="0"/>
              </a:rPr>
              <a:t> </a:t>
            </a:r>
            <a:r>
              <a:rPr lang="en-US" sz="2400" b="1" u="sng" dirty="0" err="1">
                <a:latin typeface="Times New Roman" pitchFamily="18" charset="0"/>
                <a:cs typeface="Times New Roman" pitchFamily="18" charset="0"/>
              </a:rPr>
              <a:t>hosil</a:t>
            </a:r>
            <a:r>
              <a:rPr lang="en-US" sz="2400" b="1" u="sng" dirty="0">
                <a:latin typeface="Times New Roman" pitchFamily="18" charset="0"/>
                <a:cs typeface="Times New Roman" pitchFamily="18" charset="0"/>
              </a:rPr>
              <a:t> </a:t>
            </a:r>
            <a:r>
              <a:rPr lang="en-US" sz="2400" b="1" u="sng" dirty="0" err="1">
                <a:latin typeface="Times New Roman" pitchFamily="18" charset="0"/>
                <a:cs typeface="Times New Roman" pitchFamily="18" charset="0"/>
              </a:rPr>
              <a:t>qilib</a:t>
            </a:r>
            <a:r>
              <a:rPr lang="en-US" sz="2400" b="1" u="sng" dirty="0">
                <a:latin typeface="Times New Roman" pitchFamily="18" charset="0"/>
                <a:cs typeface="Times New Roman" pitchFamily="18" charset="0"/>
              </a:rPr>
              <a:t> </a:t>
            </a:r>
            <a:r>
              <a:rPr lang="en-US" sz="2400" b="1" u="sng" dirty="0" err="1">
                <a:latin typeface="Times New Roman" pitchFamily="18" charset="0"/>
                <a:cs typeface="Times New Roman" pitchFamily="18" charset="0"/>
              </a:rPr>
              <a:t>sug’orish</a:t>
            </a:r>
            <a:r>
              <a:rPr lang="en-US" sz="2400" b="1" u="sng" dirty="0">
                <a:latin typeface="Times New Roman" pitchFamily="18" charset="0"/>
                <a:cs typeface="Times New Roman" pitchFamily="18" charset="0"/>
              </a:rPr>
              <a:t> </a:t>
            </a:r>
            <a:r>
              <a:rPr lang="en-US" sz="2400" b="1" u="sng" dirty="0" err="1">
                <a:latin typeface="Times New Roman" pitchFamily="18" charset="0"/>
                <a:cs typeface="Times New Roman" pitchFamily="18" charset="0"/>
              </a:rPr>
              <a:t>usuli</a:t>
            </a:r>
            <a:r>
              <a:rPr lang="ru-RU" sz="2400" dirty="0">
                <a:latin typeface="Times New Roman" pitchFamily="18" charset="0"/>
                <a:cs typeface="Times New Roman" pitchFamily="18" charset="0"/>
              </a:rPr>
              <a:t> </a:t>
            </a:r>
          </a:p>
        </p:txBody>
      </p:sp>
    </p:spTree>
    <p:extLst>
      <p:ext uri="{BB962C8B-B14F-4D97-AF65-F5344CB8AC3E}">
        <p14:creationId xmlns:p14="http://schemas.microsoft.com/office/powerpoint/2010/main" val="289628646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490" name="Object 4"/>
          <p:cNvGraphicFramePr>
            <a:graphicFrameLocks noGrp="1" noChangeAspect="1"/>
          </p:cNvGraphicFramePr>
          <p:nvPr>
            <p:ph/>
          </p:nvPr>
        </p:nvGraphicFramePr>
        <p:xfrm>
          <a:off x="0" y="774700"/>
          <a:ext cx="9144000" cy="4105275"/>
        </p:xfrm>
        <a:graphic>
          <a:graphicData uri="http://schemas.openxmlformats.org/presentationml/2006/ole">
            <mc:AlternateContent xmlns:mc="http://schemas.openxmlformats.org/markup-compatibility/2006">
              <mc:Choice xmlns:v="urn:schemas-microsoft-com:vml" Requires="v">
                <p:oleObj spid="_x0000_s14343" name="Документ" r:id="rId3" imgW="6082148" imgH="2729978" progId="Word.Document.8">
                  <p:embed/>
                </p:oleObj>
              </mc:Choice>
              <mc:Fallback>
                <p:oleObj name="Документ" r:id="rId3" imgW="6082148" imgH="2729978" progId="Word.Documen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74700"/>
                        <a:ext cx="9144000" cy="4105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4016979863"/>
      </p:ext>
    </p:extLst>
  </p:cSld>
  <p:clrMapOvr>
    <a:masterClrMapping/>
  </p:clrMapOvr>
  <p:transition>
    <p:pull/>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title"/>
          </p:nvPr>
        </p:nvSpPr>
        <p:spPr>
          <a:xfrm>
            <a:off x="457200" y="274638"/>
            <a:ext cx="7467600" cy="634082"/>
          </a:xfrm>
          <a:solidFill>
            <a:srgbClr val="FF0000"/>
          </a:solidFill>
        </p:spPr>
        <p:txBody>
          <a:bodyPr/>
          <a:lstStyle/>
          <a:p>
            <a:r>
              <a:rPr lang="en-US" sz="2800" b="1" u="sng" dirty="0" err="1" smtClean="0">
                <a:solidFill>
                  <a:schemeClr val="tx1"/>
                </a:solidFill>
              </a:rPr>
              <a:t>Sug’orish</a:t>
            </a:r>
            <a:r>
              <a:rPr lang="en-US" sz="2800" b="1" u="sng" dirty="0" smtClean="0">
                <a:solidFill>
                  <a:schemeClr val="tx1"/>
                </a:solidFill>
              </a:rPr>
              <a:t> </a:t>
            </a:r>
            <a:r>
              <a:rPr lang="en-US" sz="2800" b="1" u="sng" dirty="0" err="1" smtClean="0">
                <a:solidFill>
                  <a:schemeClr val="tx1"/>
                </a:solidFill>
              </a:rPr>
              <a:t>samaradorligini</a:t>
            </a:r>
            <a:r>
              <a:rPr lang="en-US" sz="2800" b="1" u="sng" dirty="0" smtClean="0">
                <a:solidFill>
                  <a:schemeClr val="tx1"/>
                </a:solidFill>
              </a:rPr>
              <a:t> </a:t>
            </a:r>
            <a:r>
              <a:rPr lang="en-US" sz="2800" b="1" u="sng" dirty="0" err="1" smtClean="0">
                <a:solidFill>
                  <a:schemeClr val="tx1"/>
                </a:solidFill>
              </a:rPr>
              <a:t>oshirish</a:t>
            </a:r>
            <a:r>
              <a:rPr lang="en-US" sz="2800" b="1" u="sng" dirty="0" smtClean="0">
                <a:solidFill>
                  <a:schemeClr val="tx1"/>
                </a:solidFill>
              </a:rPr>
              <a:t>:</a:t>
            </a:r>
            <a:endParaRPr lang="ru-RU" sz="2800" b="1" u="sng" dirty="0" smtClean="0">
              <a:solidFill>
                <a:schemeClr val="tx1"/>
              </a:solidFill>
            </a:endParaRPr>
          </a:p>
        </p:txBody>
      </p:sp>
      <p:sp>
        <p:nvSpPr>
          <p:cNvPr id="64515" name="Rectangle 3"/>
          <p:cNvSpPr>
            <a:spLocks noGrp="1"/>
          </p:cNvSpPr>
          <p:nvPr>
            <p:ph type="body" idx="1"/>
          </p:nvPr>
        </p:nvSpPr>
        <p:spPr>
          <a:xfrm>
            <a:off x="251520" y="1052736"/>
            <a:ext cx="8712968" cy="5421216"/>
          </a:xfrm>
          <a:solidFill>
            <a:srgbClr val="92D050"/>
          </a:solidFill>
        </p:spPr>
        <p:txBody>
          <a:bodyPr>
            <a:normAutofit/>
          </a:bodyPr>
          <a:lstStyle/>
          <a:p>
            <a:pPr>
              <a:lnSpc>
                <a:spcPct val="80000"/>
              </a:lnSpc>
              <a:buFont typeface="Wingdings 2" pitchFamily="18" charset="2"/>
              <a:buNone/>
            </a:pPr>
            <a:r>
              <a:rPr lang="en-US" sz="1900" dirty="0" smtClean="0"/>
              <a:t>- </a:t>
            </a:r>
            <a:r>
              <a:rPr lang="en-US" sz="1900" dirty="0" err="1" smtClean="0"/>
              <a:t>Barcha</a:t>
            </a:r>
            <a:r>
              <a:rPr lang="en-US" sz="1900" dirty="0" smtClean="0"/>
              <a:t> </a:t>
            </a:r>
            <a:r>
              <a:rPr lang="en-US" sz="1900" dirty="0" err="1" smtClean="0"/>
              <a:t>suvdan</a:t>
            </a:r>
            <a:r>
              <a:rPr lang="en-US" sz="1900" dirty="0" smtClean="0"/>
              <a:t> </a:t>
            </a:r>
            <a:r>
              <a:rPr lang="en-US" sz="1900" dirty="0" err="1" smtClean="0"/>
              <a:t>foydalanuvchilarga</a:t>
            </a:r>
            <a:r>
              <a:rPr lang="en-US" sz="1900" dirty="0" smtClean="0"/>
              <a:t> </a:t>
            </a:r>
            <a:r>
              <a:rPr lang="en-US" sz="1900" dirty="0" err="1" smtClean="0"/>
              <a:t>kerakli</a:t>
            </a:r>
            <a:r>
              <a:rPr lang="en-US" sz="1900" dirty="0" smtClean="0"/>
              <a:t> </a:t>
            </a:r>
            <a:r>
              <a:rPr lang="en-US" sz="1900" dirty="0" err="1" smtClean="0"/>
              <a:t>hajmda</a:t>
            </a:r>
            <a:r>
              <a:rPr lang="en-US" sz="1900" dirty="0" smtClean="0"/>
              <a:t> </a:t>
            </a:r>
            <a:r>
              <a:rPr lang="en-US" sz="1900" dirty="0" err="1" smtClean="0"/>
              <a:t>suv</a:t>
            </a:r>
            <a:r>
              <a:rPr lang="en-US" sz="1900" dirty="0" smtClean="0"/>
              <a:t> </a:t>
            </a:r>
            <a:r>
              <a:rPr lang="en-US" sz="1900" dirty="0" err="1" smtClean="0"/>
              <a:t>yetkazib</a:t>
            </a:r>
            <a:r>
              <a:rPr lang="en-US" sz="1900" dirty="0" smtClean="0"/>
              <a:t> </a:t>
            </a:r>
            <a:r>
              <a:rPr lang="en-US" sz="1900" dirty="0" err="1" smtClean="0"/>
              <a:t>berish</a:t>
            </a:r>
            <a:r>
              <a:rPr lang="en-US" sz="1900" dirty="0" smtClean="0"/>
              <a:t> </a:t>
            </a:r>
            <a:r>
              <a:rPr lang="en-US" sz="1900" dirty="0" err="1" smtClean="0"/>
              <a:t>uchun</a:t>
            </a:r>
            <a:r>
              <a:rPr lang="en-US" sz="1900" dirty="0" smtClean="0"/>
              <a:t> </a:t>
            </a:r>
            <a:r>
              <a:rPr lang="en-US" sz="1900" dirty="0" err="1" smtClean="0"/>
              <a:t>fermerlar</a:t>
            </a:r>
            <a:r>
              <a:rPr lang="en-US" sz="1900" dirty="0" smtClean="0"/>
              <a:t> </a:t>
            </a:r>
            <a:r>
              <a:rPr lang="en-US" sz="1900" dirty="0" err="1" smtClean="0"/>
              <a:t>o’zaro</a:t>
            </a:r>
            <a:r>
              <a:rPr lang="en-US" sz="1900" dirty="0" smtClean="0"/>
              <a:t> </a:t>
            </a:r>
            <a:r>
              <a:rPr lang="en-US" sz="1900" dirty="0" err="1" smtClean="0"/>
              <a:t>hamkorlikda</a:t>
            </a:r>
            <a:r>
              <a:rPr lang="en-US" sz="1900" dirty="0" smtClean="0"/>
              <a:t> </a:t>
            </a:r>
            <a:r>
              <a:rPr lang="en-US" sz="1900" dirty="0" err="1" smtClean="0"/>
              <a:t>samarali</a:t>
            </a:r>
            <a:r>
              <a:rPr lang="en-US" sz="1900" dirty="0" smtClean="0"/>
              <a:t> </a:t>
            </a:r>
            <a:r>
              <a:rPr lang="en-US" sz="1900" dirty="0" err="1" smtClean="0"/>
              <a:t>suvdan</a:t>
            </a:r>
            <a:r>
              <a:rPr lang="en-US" sz="1900" dirty="0" smtClean="0"/>
              <a:t> </a:t>
            </a:r>
            <a:r>
              <a:rPr lang="en-US" sz="1900" dirty="0" err="1" smtClean="0"/>
              <a:t>foydalanish</a:t>
            </a:r>
            <a:r>
              <a:rPr lang="en-US" sz="1900" dirty="0" smtClean="0"/>
              <a:t> </a:t>
            </a:r>
            <a:r>
              <a:rPr lang="en-US" sz="1900" dirty="0" err="1" smtClean="0"/>
              <a:t>rejasini</a:t>
            </a:r>
            <a:r>
              <a:rPr lang="en-US" sz="1900" dirty="0" smtClean="0"/>
              <a:t> </a:t>
            </a:r>
            <a:r>
              <a:rPr lang="en-US" sz="1900" dirty="0" err="1" smtClean="0"/>
              <a:t>tuzishlari</a:t>
            </a:r>
            <a:r>
              <a:rPr lang="en-US" sz="1900" dirty="0" smtClean="0"/>
              <a:t> </a:t>
            </a:r>
            <a:r>
              <a:rPr lang="en-US" sz="1900" dirty="0" err="1" smtClean="0"/>
              <a:t>lozim</a:t>
            </a:r>
            <a:r>
              <a:rPr lang="en-US" sz="1900" dirty="0" smtClean="0"/>
              <a:t>.</a:t>
            </a:r>
          </a:p>
          <a:p>
            <a:pPr>
              <a:lnSpc>
                <a:spcPct val="80000"/>
              </a:lnSpc>
              <a:buFont typeface="Wingdings 2" pitchFamily="18" charset="2"/>
              <a:buNone/>
            </a:pPr>
            <a:r>
              <a:rPr lang="en-US" sz="1900" dirty="0" smtClean="0"/>
              <a:t>- </a:t>
            </a:r>
            <a:r>
              <a:rPr lang="en-US" sz="1900" dirty="0" err="1" smtClean="0"/>
              <a:t>Fermerlar</a:t>
            </a:r>
            <a:r>
              <a:rPr lang="en-US" sz="1900" dirty="0" smtClean="0"/>
              <a:t> </a:t>
            </a:r>
            <a:r>
              <a:rPr lang="en-US" sz="1900" dirty="0" err="1" smtClean="0"/>
              <a:t>ekin</a:t>
            </a:r>
            <a:r>
              <a:rPr lang="en-US" sz="1900" dirty="0" smtClean="0"/>
              <a:t> </a:t>
            </a:r>
            <a:r>
              <a:rPr lang="en-US" sz="1900" dirty="0" err="1" smtClean="0"/>
              <a:t>turlaridan</a:t>
            </a:r>
            <a:r>
              <a:rPr lang="en-US" sz="1900" dirty="0" smtClean="0"/>
              <a:t> </a:t>
            </a:r>
            <a:r>
              <a:rPr lang="en-US" sz="1900" dirty="0" err="1" smtClean="0"/>
              <a:t>kelib</a:t>
            </a:r>
            <a:r>
              <a:rPr lang="en-US" sz="1900" dirty="0" smtClean="0"/>
              <a:t> </a:t>
            </a:r>
            <a:r>
              <a:rPr lang="en-US" sz="1900" dirty="0" err="1" smtClean="0"/>
              <a:t>chiqib</a:t>
            </a:r>
            <a:r>
              <a:rPr lang="en-US" sz="1900" dirty="0" smtClean="0"/>
              <a:t> </a:t>
            </a:r>
            <a:r>
              <a:rPr lang="en-US" sz="1900" dirty="0" err="1" smtClean="0"/>
              <a:t>sug’orish</a:t>
            </a:r>
            <a:r>
              <a:rPr lang="en-US" sz="1900" dirty="0" smtClean="0"/>
              <a:t> </a:t>
            </a:r>
            <a:r>
              <a:rPr lang="en-US" sz="1900" dirty="0" err="1" smtClean="0"/>
              <a:t>jadvalini</a:t>
            </a:r>
            <a:r>
              <a:rPr lang="en-US" sz="1900" dirty="0" smtClean="0"/>
              <a:t> </a:t>
            </a:r>
            <a:r>
              <a:rPr lang="en-US" sz="1900" dirty="0" err="1" smtClean="0"/>
              <a:t>ishlab</a:t>
            </a:r>
            <a:r>
              <a:rPr lang="en-US" sz="1900" dirty="0" smtClean="0"/>
              <a:t> </a:t>
            </a:r>
            <a:r>
              <a:rPr lang="en-US" sz="1900" dirty="0" err="1" smtClean="0"/>
              <a:t>chiqishi</a:t>
            </a:r>
            <a:r>
              <a:rPr lang="en-US" sz="1900" dirty="0" smtClean="0"/>
              <a:t> </a:t>
            </a:r>
            <a:r>
              <a:rPr lang="en-US" sz="1900" dirty="0" err="1" smtClean="0"/>
              <a:t>lozim</a:t>
            </a:r>
            <a:r>
              <a:rPr lang="en-US" sz="1900" dirty="0" smtClean="0"/>
              <a:t>. Bu </a:t>
            </a:r>
            <a:r>
              <a:rPr lang="en-US" sz="1900" dirty="0" err="1" smtClean="0"/>
              <a:t>ekinni</a:t>
            </a:r>
            <a:r>
              <a:rPr lang="en-US" sz="1900" dirty="0" smtClean="0"/>
              <a:t> </a:t>
            </a:r>
            <a:r>
              <a:rPr lang="en-US" sz="1900" dirty="0" err="1" smtClean="0"/>
              <a:t>kerakli</a:t>
            </a:r>
            <a:r>
              <a:rPr lang="en-US" sz="1900" dirty="0" smtClean="0"/>
              <a:t> </a:t>
            </a:r>
            <a:r>
              <a:rPr lang="en-US" sz="1900" dirty="0" err="1" smtClean="0"/>
              <a:t>vaqtda</a:t>
            </a:r>
            <a:r>
              <a:rPr lang="en-US" sz="1900" dirty="0" smtClean="0"/>
              <a:t> </a:t>
            </a:r>
            <a:r>
              <a:rPr lang="en-US" sz="1900" dirty="0" err="1" smtClean="0"/>
              <a:t>va</a:t>
            </a:r>
            <a:r>
              <a:rPr lang="en-US" sz="1900" dirty="0" smtClean="0"/>
              <a:t> </a:t>
            </a:r>
            <a:r>
              <a:rPr lang="en-US" sz="1900" dirty="0" err="1" smtClean="0"/>
              <a:t>yetarli</a:t>
            </a:r>
            <a:r>
              <a:rPr lang="en-US" sz="1900" dirty="0" smtClean="0"/>
              <a:t> </a:t>
            </a:r>
            <a:r>
              <a:rPr lang="en-US" sz="1900" dirty="0" err="1" smtClean="0"/>
              <a:t>xajmdagi</a:t>
            </a:r>
            <a:r>
              <a:rPr lang="en-US" sz="1900" dirty="0" smtClean="0"/>
              <a:t> </a:t>
            </a:r>
            <a:r>
              <a:rPr lang="en-US" sz="1900" dirty="0" err="1" smtClean="0"/>
              <a:t>suv</a:t>
            </a:r>
            <a:r>
              <a:rPr lang="en-US" sz="1900" dirty="0" smtClean="0"/>
              <a:t> </a:t>
            </a:r>
            <a:r>
              <a:rPr lang="en-US" sz="1900" dirty="0" err="1" smtClean="0"/>
              <a:t>bilan</a:t>
            </a:r>
            <a:r>
              <a:rPr lang="en-US" sz="1900" dirty="0" smtClean="0"/>
              <a:t> </a:t>
            </a:r>
            <a:r>
              <a:rPr lang="en-US" sz="1900" dirty="0" err="1" smtClean="0"/>
              <a:t>sug’orish</a:t>
            </a:r>
            <a:r>
              <a:rPr lang="en-US" sz="1900" dirty="0" smtClean="0"/>
              <a:t> </a:t>
            </a:r>
            <a:r>
              <a:rPr lang="en-US" sz="1900" dirty="0" err="1" smtClean="0"/>
              <a:t>imkonini</a:t>
            </a:r>
            <a:r>
              <a:rPr lang="en-US" sz="1900" dirty="0" smtClean="0"/>
              <a:t> </a:t>
            </a:r>
            <a:r>
              <a:rPr lang="en-US" sz="1900" dirty="0" err="1" smtClean="0"/>
              <a:t>beradi</a:t>
            </a:r>
            <a:r>
              <a:rPr lang="en-US" sz="1900" dirty="0" smtClean="0"/>
              <a:t>.</a:t>
            </a:r>
          </a:p>
          <a:p>
            <a:pPr>
              <a:lnSpc>
                <a:spcPct val="80000"/>
              </a:lnSpc>
              <a:buFont typeface="Wingdings 2" pitchFamily="18" charset="2"/>
              <a:buNone/>
            </a:pPr>
            <a:r>
              <a:rPr lang="en-US" sz="1900" dirty="0" smtClean="0"/>
              <a:t>- </a:t>
            </a:r>
            <a:r>
              <a:rPr lang="en-US" sz="1900" dirty="0" err="1" smtClean="0"/>
              <a:t>Zichlashgan</a:t>
            </a:r>
            <a:r>
              <a:rPr lang="en-US" sz="1900" dirty="0" smtClean="0"/>
              <a:t> </a:t>
            </a:r>
            <a:r>
              <a:rPr lang="en-US" sz="1900" dirty="0" err="1" smtClean="0"/>
              <a:t>tuproq</a:t>
            </a:r>
            <a:r>
              <a:rPr lang="en-US" sz="1900" dirty="0" smtClean="0"/>
              <a:t> </a:t>
            </a:r>
            <a:r>
              <a:rPr lang="en-US" sz="1900" dirty="0" err="1" smtClean="0"/>
              <a:t>suvdan</a:t>
            </a:r>
            <a:r>
              <a:rPr lang="en-US" sz="1900" dirty="0" smtClean="0"/>
              <a:t> </a:t>
            </a:r>
            <a:r>
              <a:rPr lang="en-US" sz="1900" dirty="0" err="1" smtClean="0"/>
              <a:t>samarali</a:t>
            </a:r>
            <a:r>
              <a:rPr lang="en-US" sz="1900" dirty="0" smtClean="0"/>
              <a:t> </a:t>
            </a:r>
            <a:r>
              <a:rPr lang="en-US" sz="1900" dirty="0" err="1" smtClean="0"/>
              <a:t>foydalanish</a:t>
            </a:r>
            <a:r>
              <a:rPr lang="en-US" sz="1900" dirty="0" smtClean="0"/>
              <a:t> </a:t>
            </a:r>
            <a:r>
              <a:rPr lang="en-US" sz="1900" dirty="0" err="1" smtClean="0"/>
              <a:t>imkoniyatini</a:t>
            </a:r>
            <a:r>
              <a:rPr lang="en-US" sz="1900" dirty="0" smtClean="0"/>
              <a:t> </a:t>
            </a:r>
            <a:r>
              <a:rPr lang="en-US" sz="1900" dirty="0" err="1" smtClean="0"/>
              <a:t>pasaytiradi</a:t>
            </a:r>
            <a:r>
              <a:rPr lang="en-US" sz="1900" dirty="0" smtClean="0"/>
              <a:t>. </a:t>
            </a:r>
            <a:r>
              <a:rPr lang="en-US" sz="1900" dirty="0" err="1" smtClean="0"/>
              <a:t>Chunki</a:t>
            </a:r>
            <a:r>
              <a:rPr lang="en-US" sz="1900" dirty="0" smtClean="0"/>
              <a:t> </a:t>
            </a:r>
            <a:r>
              <a:rPr lang="en-US" sz="1900" dirty="0" err="1" smtClean="0"/>
              <a:t>o’simlik</a:t>
            </a:r>
            <a:r>
              <a:rPr lang="en-US" sz="1900" dirty="0" smtClean="0"/>
              <a:t> </a:t>
            </a:r>
            <a:r>
              <a:rPr lang="en-US" sz="1900" dirty="0" err="1" smtClean="0"/>
              <a:t>ildizlari</a:t>
            </a:r>
            <a:r>
              <a:rPr lang="en-US" sz="1900" dirty="0" smtClean="0"/>
              <a:t> </a:t>
            </a:r>
            <a:r>
              <a:rPr lang="en-US" sz="1900" dirty="0" err="1" smtClean="0"/>
              <a:t>chuqurda</a:t>
            </a:r>
            <a:r>
              <a:rPr lang="en-US" sz="1900" dirty="0" smtClean="0"/>
              <a:t> </a:t>
            </a:r>
            <a:r>
              <a:rPr lang="en-US" sz="1900" dirty="0" err="1" smtClean="0"/>
              <a:t>joylashgan</a:t>
            </a:r>
            <a:r>
              <a:rPr lang="en-US" sz="1900" dirty="0" smtClean="0"/>
              <a:t> </a:t>
            </a:r>
            <a:r>
              <a:rPr lang="en-US" sz="1900" dirty="0" err="1" smtClean="0"/>
              <a:t>namlikni</a:t>
            </a:r>
            <a:r>
              <a:rPr lang="en-US" sz="1900" dirty="0" smtClean="0"/>
              <a:t> </a:t>
            </a:r>
            <a:r>
              <a:rPr lang="en-US" sz="1900" dirty="0" err="1" smtClean="0"/>
              <a:t>o’zlashtira</a:t>
            </a:r>
            <a:r>
              <a:rPr lang="en-US" sz="1900" dirty="0" smtClean="0"/>
              <a:t> </a:t>
            </a:r>
            <a:r>
              <a:rPr lang="en-US" sz="1900" dirty="0" err="1" smtClean="0"/>
              <a:t>olmaydi</a:t>
            </a:r>
            <a:r>
              <a:rPr lang="en-US" sz="1900" dirty="0" smtClean="0"/>
              <a:t>. </a:t>
            </a:r>
            <a:r>
              <a:rPr lang="en-US" sz="1900" dirty="0" err="1" smtClean="0"/>
              <a:t>Suvdan</a:t>
            </a:r>
            <a:r>
              <a:rPr lang="en-US" sz="1900" dirty="0" smtClean="0"/>
              <a:t> </a:t>
            </a:r>
            <a:r>
              <a:rPr lang="en-US" sz="1900" dirty="0" err="1" smtClean="0"/>
              <a:t>foydalanish</a:t>
            </a:r>
            <a:r>
              <a:rPr lang="en-US" sz="1900" dirty="0" smtClean="0"/>
              <a:t> </a:t>
            </a:r>
            <a:r>
              <a:rPr lang="en-US" sz="1900" dirty="0" err="1" smtClean="0"/>
              <a:t>samaradorligini</a:t>
            </a:r>
            <a:r>
              <a:rPr lang="en-US" sz="1900" dirty="0" smtClean="0"/>
              <a:t> </a:t>
            </a:r>
            <a:r>
              <a:rPr lang="en-US" sz="1900" dirty="0" err="1" smtClean="0"/>
              <a:t>oshirish</a:t>
            </a:r>
            <a:r>
              <a:rPr lang="en-US" sz="1900" dirty="0" smtClean="0"/>
              <a:t> </a:t>
            </a:r>
            <a:r>
              <a:rPr lang="en-US" sz="1900" dirty="0" err="1" smtClean="0"/>
              <a:t>uchun</a:t>
            </a:r>
            <a:r>
              <a:rPr lang="en-US" sz="1900" dirty="0" smtClean="0"/>
              <a:t> </a:t>
            </a:r>
            <a:r>
              <a:rPr lang="en-US" sz="1900" dirty="0" err="1" smtClean="0"/>
              <a:t>yerni</a:t>
            </a:r>
            <a:r>
              <a:rPr lang="en-US" sz="1900" dirty="0" smtClean="0"/>
              <a:t> </a:t>
            </a:r>
            <a:r>
              <a:rPr lang="en-US" sz="1900" dirty="0" err="1" smtClean="0"/>
              <a:t>chuqur</a:t>
            </a:r>
            <a:r>
              <a:rPr lang="en-US" sz="1900" dirty="0" smtClean="0"/>
              <a:t> </a:t>
            </a:r>
            <a:r>
              <a:rPr lang="en-US" sz="1900" dirty="0" err="1" smtClean="0"/>
              <a:t>yumshatish</a:t>
            </a:r>
            <a:r>
              <a:rPr lang="en-US" sz="1900" dirty="0" smtClean="0"/>
              <a:t> </a:t>
            </a:r>
            <a:r>
              <a:rPr lang="en-US" sz="1900" dirty="0" err="1" smtClean="0"/>
              <a:t>va</a:t>
            </a:r>
            <a:r>
              <a:rPr lang="en-US" sz="1900" dirty="0" smtClean="0"/>
              <a:t> </a:t>
            </a:r>
            <a:r>
              <a:rPr lang="en-US" sz="1900" dirty="0" err="1" smtClean="0"/>
              <a:t>qishloq</a:t>
            </a:r>
            <a:r>
              <a:rPr lang="en-US" sz="1900" dirty="0" smtClean="0"/>
              <a:t> </a:t>
            </a:r>
            <a:r>
              <a:rPr lang="en-US" sz="1900" dirty="0" err="1" smtClean="0"/>
              <a:t>xo’jalik</a:t>
            </a:r>
            <a:r>
              <a:rPr lang="en-US" sz="1900" dirty="0" smtClean="0"/>
              <a:t> </a:t>
            </a:r>
            <a:r>
              <a:rPr lang="en-US" sz="1900" dirty="0" err="1" smtClean="0"/>
              <a:t>texnikalarining</a:t>
            </a:r>
            <a:r>
              <a:rPr lang="en-US" sz="1900" dirty="0" smtClean="0"/>
              <a:t> </a:t>
            </a:r>
            <a:r>
              <a:rPr lang="en-US" sz="1900" dirty="0" err="1" smtClean="0"/>
              <a:t>nam</a:t>
            </a:r>
            <a:r>
              <a:rPr lang="en-US" sz="1900" dirty="0" smtClean="0"/>
              <a:t> </a:t>
            </a:r>
            <a:r>
              <a:rPr lang="en-US" sz="1900" dirty="0" err="1" smtClean="0"/>
              <a:t>tuproq</a:t>
            </a:r>
            <a:r>
              <a:rPr lang="en-US" sz="1900" dirty="0" smtClean="0"/>
              <a:t> </a:t>
            </a:r>
            <a:r>
              <a:rPr lang="en-US" sz="1900" dirty="0" err="1" smtClean="0"/>
              <a:t>ustida</a:t>
            </a:r>
            <a:r>
              <a:rPr lang="en-US" sz="1900" dirty="0" smtClean="0"/>
              <a:t> </a:t>
            </a:r>
            <a:r>
              <a:rPr lang="en-US" sz="1900" dirty="0" err="1" smtClean="0"/>
              <a:t>harakatlanishini</a:t>
            </a:r>
            <a:r>
              <a:rPr lang="en-US" sz="1900" dirty="0" smtClean="0"/>
              <a:t> </a:t>
            </a:r>
            <a:r>
              <a:rPr lang="en-US" sz="1900" dirty="0" err="1" smtClean="0"/>
              <a:t>kamaytirish</a:t>
            </a:r>
            <a:r>
              <a:rPr lang="en-US" sz="1900" dirty="0" smtClean="0"/>
              <a:t> </a:t>
            </a:r>
            <a:r>
              <a:rPr lang="en-US" sz="1900" dirty="0" err="1" smtClean="0"/>
              <a:t>zarur</a:t>
            </a:r>
            <a:r>
              <a:rPr lang="en-US" sz="1900" dirty="0" smtClean="0"/>
              <a:t>.</a:t>
            </a:r>
          </a:p>
          <a:p>
            <a:pPr>
              <a:lnSpc>
                <a:spcPct val="80000"/>
              </a:lnSpc>
              <a:buFont typeface="Wingdings 2" pitchFamily="18" charset="2"/>
              <a:buNone/>
            </a:pPr>
            <a:r>
              <a:rPr lang="en-US" sz="1900" dirty="0" smtClean="0"/>
              <a:t>- </a:t>
            </a:r>
            <a:r>
              <a:rPr lang="en-US" sz="1900" dirty="0" err="1" smtClean="0"/>
              <a:t>Sug’orish</a:t>
            </a:r>
            <a:r>
              <a:rPr lang="en-US" sz="1900" dirty="0" smtClean="0"/>
              <a:t> </a:t>
            </a:r>
            <a:r>
              <a:rPr lang="en-US" sz="1900" dirty="0" err="1" smtClean="0"/>
              <a:t>jadvaliga</a:t>
            </a:r>
            <a:r>
              <a:rPr lang="en-US" sz="1900" dirty="0" smtClean="0"/>
              <a:t> </a:t>
            </a:r>
            <a:r>
              <a:rPr lang="en-US" sz="1900" dirty="0" err="1" smtClean="0"/>
              <a:t>rioya</a:t>
            </a:r>
            <a:r>
              <a:rPr lang="en-US" sz="1900" dirty="0" smtClean="0"/>
              <a:t> </a:t>
            </a:r>
            <a:r>
              <a:rPr lang="en-US" sz="1900" dirty="0" err="1" smtClean="0"/>
              <a:t>qilmaslik</a:t>
            </a:r>
            <a:r>
              <a:rPr lang="en-US" sz="1900" dirty="0" smtClean="0"/>
              <a:t> </a:t>
            </a:r>
            <a:r>
              <a:rPr lang="en-US" sz="1900" dirty="0" err="1" smtClean="0"/>
              <a:t>zaxlanishni</a:t>
            </a:r>
            <a:r>
              <a:rPr lang="en-US" sz="1900" dirty="0" smtClean="0"/>
              <a:t> </a:t>
            </a:r>
            <a:r>
              <a:rPr lang="en-US" sz="1900" dirty="0" err="1" smtClean="0"/>
              <a:t>vujudga</a:t>
            </a:r>
            <a:r>
              <a:rPr lang="en-US" sz="1900" dirty="0" smtClean="0"/>
              <a:t> </a:t>
            </a:r>
            <a:r>
              <a:rPr lang="en-US" sz="1900" dirty="0" err="1" smtClean="0"/>
              <a:t>keltiradi</a:t>
            </a:r>
            <a:r>
              <a:rPr lang="en-US" sz="1900" dirty="0" smtClean="0"/>
              <a:t>. </a:t>
            </a:r>
            <a:r>
              <a:rPr lang="en-US" sz="1900" dirty="0" err="1" smtClean="0"/>
              <a:t>Tuproq</a:t>
            </a:r>
            <a:r>
              <a:rPr lang="en-US" sz="1900" dirty="0" smtClean="0"/>
              <a:t> </a:t>
            </a:r>
            <a:r>
              <a:rPr lang="en-US" sz="1900" dirty="0" err="1" smtClean="0"/>
              <a:t>yetarli</a:t>
            </a:r>
            <a:r>
              <a:rPr lang="en-US" sz="1900" dirty="0" smtClean="0"/>
              <a:t> </a:t>
            </a:r>
            <a:r>
              <a:rPr lang="en-US" sz="1900" dirty="0" err="1" smtClean="0"/>
              <a:t>namlangandan</a:t>
            </a:r>
            <a:r>
              <a:rPr lang="en-US" sz="1900" dirty="0" smtClean="0"/>
              <a:t> </a:t>
            </a:r>
            <a:r>
              <a:rPr lang="en-US" sz="1900" dirty="0" err="1" smtClean="0"/>
              <a:t>so’ng</a:t>
            </a:r>
            <a:r>
              <a:rPr lang="en-US" sz="1900" dirty="0" smtClean="0"/>
              <a:t> </a:t>
            </a:r>
            <a:r>
              <a:rPr lang="en-US" sz="1900" dirty="0" err="1" smtClean="0"/>
              <a:t>sug’orishni</a:t>
            </a:r>
            <a:r>
              <a:rPr lang="en-US" sz="1900" dirty="0" smtClean="0"/>
              <a:t> </a:t>
            </a:r>
            <a:r>
              <a:rPr lang="en-US" sz="1900" dirty="0" err="1" smtClean="0"/>
              <a:t>to’xtatish</a:t>
            </a:r>
            <a:r>
              <a:rPr lang="en-US" sz="1900" dirty="0" smtClean="0"/>
              <a:t> </a:t>
            </a:r>
            <a:r>
              <a:rPr lang="en-US" sz="1900" dirty="0" err="1" smtClean="0"/>
              <a:t>lozim</a:t>
            </a:r>
            <a:r>
              <a:rPr lang="en-US" sz="1900" dirty="0" smtClean="0"/>
              <a:t>.</a:t>
            </a:r>
          </a:p>
          <a:p>
            <a:pPr>
              <a:lnSpc>
                <a:spcPct val="80000"/>
              </a:lnSpc>
              <a:buFont typeface="Wingdings 2" pitchFamily="18" charset="2"/>
              <a:buNone/>
            </a:pPr>
            <a:r>
              <a:rPr lang="en-US" sz="1900" dirty="0" smtClean="0"/>
              <a:t>- </a:t>
            </a:r>
            <a:r>
              <a:rPr lang="en-US" sz="1900" dirty="0" err="1" smtClean="0"/>
              <a:t>Sug’orishning</a:t>
            </a:r>
            <a:r>
              <a:rPr lang="en-US" sz="1900" dirty="0" smtClean="0"/>
              <a:t> </a:t>
            </a:r>
            <a:r>
              <a:rPr lang="en-US" sz="1900" dirty="0" err="1" smtClean="0"/>
              <a:t>kechiktirilishi</a:t>
            </a:r>
            <a:r>
              <a:rPr lang="en-US" sz="1900" dirty="0" smtClean="0"/>
              <a:t> </a:t>
            </a:r>
            <a:r>
              <a:rPr lang="en-US" sz="1900" dirty="0" err="1" smtClean="0"/>
              <a:t>natijasida</a:t>
            </a:r>
            <a:r>
              <a:rPr lang="en-US" sz="1900" dirty="0" smtClean="0"/>
              <a:t> </a:t>
            </a:r>
            <a:r>
              <a:rPr lang="en-US" sz="1900" dirty="0" err="1" smtClean="0"/>
              <a:t>o’simlikning</a:t>
            </a:r>
            <a:r>
              <a:rPr lang="en-US" sz="1900" dirty="0" smtClean="0"/>
              <a:t> </a:t>
            </a:r>
            <a:r>
              <a:rPr lang="en-US" sz="1900" dirty="0" err="1" smtClean="0"/>
              <a:t>chanqashiga</a:t>
            </a:r>
            <a:r>
              <a:rPr lang="en-US" sz="1900" dirty="0" smtClean="0"/>
              <a:t> </a:t>
            </a:r>
            <a:r>
              <a:rPr lang="en-US" sz="1900" dirty="0" err="1" smtClean="0"/>
              <a:t>sabab</a:t>
            </a:r>
            <a:r>
              <a:rPr lang="en-US" sz="1900" dirty="0" smtClean="0"/>
              <a:t> </a:t>
            </a:r>
            <a:r>
              <a:rPr lang="en-US" sz="1900" dirty="0" err="1" smtClean="0"/>
              <a:t>bo’ladi</a:t>
            </a:r>
            <a:r>
              <a:rPr lang="en-US" sz="1900" dirty="0" smtClean="0"/>
              <a:t>. U </a:t>
            </a:r>
            <a:r>
              <a:rPr lang="en-US" sz="1900" dirty="0" err="1" smtClean="0"/>
              <a:t>nimjon</a:t>
            </a:r>
            <a:r>
              <a:rPr lang="en-US" sz="1900" dirty="0" smtClean="0"/>
              <a:t> </a:t>
            </a:r>
            <a:r>
              <a:rPr lang="en-US" sz="1900" dirty="0" err="1" smtClean="0"/>
              <a:t>rivojlanadi</a:t>
            </a:r>
            <a:r>
              <a:rPr lang="en-US" sz="1900" dirty="0" smtClean="0"/>
              <a:t> </a:t>
            </a:r>
            <a:r>
              <a:rPr lang="en-US" sz="1900" dirty="0" err="1" smtClean="0"/>
              <a:t>yoki</a:t>
            </a:r>
            <a:r>
              <a:rPr lang="en-US" sz="1900" dirty="0" smtClean="0"/>
              <a:t> </a:t>
            </a:r>
            <a:r>
              <a:rPr lang="en-US" sz="1900" dirty="0" err="1" smtClean="0"/>
              <a:t>kasallikka</a:t>
            </a:r>
            <a:r>
              <a:rPr lang="en-US" sz="1900" dirty="0" smtClean="0"/>
              <a:t> </a:t>
            </a:r>
            <a:r>
              <a:rPr lang="en-US" sz="1900" dirty="0" err="1" smtClean="0"/>
              <a:t>chalinuvchan</a:t>
            </a:r>
            <a:r>
              <a:rPr lang="en-US" sz="1900" dirty="0" smtClean="0"/>
              <a:t> </a:t>
            </a:r>
            <a:r>
              <a:rPr lang="en-US" sz="1900" dirty="0" err="1" smtClean="0"/>
              <a:t>bo’lib</a:t>
            </a:r>
            <a:r>
              <a:rPr lang="en-US" sz="1900" dirty="0" smtClean="0"/>
              <a:t> </a:t>
            </a:r>
            <a:r>
              <a:rPr lang="en-US" sz="1900" dirty="0" err="1" smtClean="0"/>
              <a:t>qoladi</a:t>
            </a:r>
            <a:r>
              <a:rPr lang="en-US" sz="1900" dirty="0" smtClean="0"/>
              <a:t>. </a:t>
            </a:r>
            <a:r>
              <a:rPr lang="en-US" sz="1900" dirty="0" err="1" smtClean="0"/>
              <a:t>Shuningdek</a:t>
            </a:r>
            <a:r>
              <a:rPr lang="en-US" sz="1900" dirty="0" smtClean="0"/>
              <a:t> </a:t>
            </a:r>
            <a:r>
              <a:rPr lang="en-US" sz="1900" dirty="0" err="1" smtClean="0"/>
              <a:t>bu</a:t>
            </a:r>
            <a:r>
              <a:rPr lang="en-US" sz="1900" dirty="0" smtClean="0"/>
              <a:t> </a:t>
            </a:r>
            <a:r>
              <a:rPr lang="en-US" sz="1900" dirty="0" err="1" smtClean="0"/>
              <a:t>holat</a:t>
            </a:r>
            <a:r>
              <a:rPr lang="en-US" sz="1900" dirty="0" smtClean="0"/>
              <a:t> </a:t>
            </a:r>
            <a:r>
              <a:rPr lang="en-US" sz="1900" dirty="0" err="1" smtClean="0"/>
              <a:t>ekinning</a:t>
            </a:r>
            <a:r>
              <a:rPr lang="en-US" sz="1900" dirty="0" smtClean="0"/>
              <a:t> </a:t>
            </a:r>
            <a:r>
              <a:rPr lang="en-US" sz="1900" dirty="0" err="1" smtClean="0"/>
              <a:t>sekin</a:t>
            </a:r>
            <a:r>
              <a:rPr lang="en-US" sz="1900" dirty="0" smtClean="0"/>
              <a:t> </a:t>
            </a:r>
            <a:r>
              <a:rPr lang="en-US" sz="1900" dirty="0" err="1" smtClean="0"/>
              <a:t>o’sishi</a:t>
            </a:r>
            <a:r>
              <a:rPr lang="en-US" sz="1900" dirty="0" smtClean="0"/>
              <a:t> </a:t>
            </a:r>
            <a:r>
              <a:rPr lang="en-US" sz="1900" dirty="0" err="1" smtClean="0"/>
              <a:t>va</a:t>
            </a:r>
            <a:r>
              <a:rPr lang="en-US" sz="1900" dirty="0" smtClean="0"/>
              <a:t> </a:t>
            </a:r>
            <a:r>
              <a:rPr lang="en-US" sz="1900" dirty="0" err="1" smtClean="0"/>
              <a:t>poyasining</a:t>
            </a:r>
            <a:r>
              <a:rPr lang="en-US" sz="1900" dirty="0" smtClean="0"/>
              <a:t> </a:t>
            </a:r>
            <a:r>
              <a:rPr lang="en-US" sz="1900" dirty="0" err="1" smtClean="0"/>
              <a:t>yuqori</a:t>
            </a:r>
            <a:r>
              <a:rPr lang="en-US" sz="1900" dirty="0" smtClean="0"/>
              <a:t> </a:t>
            </a:r>
            <a:r>
              <a:rPr lang="en-US" sz="1900" dirty="0" err="1" smtClean="0"/>
              <a:t>qismi</a:t>
            </a:r>
            <a:r>
              <a:rPr lang="en-US" sz="1900" dirty="0" smtClean="0"/>
              <a:t> </a:t>
            </a:r>
            <a:r>
              <a:rPr lang="en-US" sz="1900" dirty="0" err="1" smtClean="0"/>
              <a:t>so’lishiga</a:t>
            </a:r>
            <a:r>
              <a:rPr lang="en-US" sz="1900" dirty="0" smtClean="0"/>
              <a:t> </a:t>
            </a:r>
            <a:r>
              <a:rPr lang="en-US" sz="1900" dirty="0" err="1" smtClean="0"/>
              <a:t>olib</a:t>
            </a:r>
            <a:r>
              <a:rPr lang="en-US" sz="1900" dirty="0" smtClean="0"/>
              <a:t> </a:t>
            </a:r>
            <a:r>
              <a:rPr lang="en-US" sz="1900" dirty="0" err="1" smtClean="0"/>
              <a:t>keladi</a:t>
            </a:r>
            <a:r>
              <a:rPr lang="en-US" sz="1900" dirty="0" smtClean="0"/>
              <a:t>.</a:t>
            </a:r>
          </a:p>
          <a:p>
            <a:pPr>
              <a:lnSpc>
                <a:spcPct val="80000"/>
              </a:lnSpc>
              <a:buFont typeface="Wingdings 2" pitchFamily="18" charset="2"/>
              <a:buNone/>
            </a:pPr>
            <a:r>
              <a:rPr lang="en-US" sz="1900" dirty="0" smtClean="0"/>
              <a:t>- </a:t>
            </a:r>
            <a:r>
              <a:rPr lang="en-US" sz="1900" dirty="0" err="1" smtClean="0"/>
              <a:t>O’simlikning</a:t>
            </a:r>
            <a:r>
              <a:rPr lang="en-US" sz="1900" dirty="0" smtClean="0"/>
              <a:t> </a:t>
            </a:r>
            <a:r>
              <a:rPr lang="en-US" sz="1900" dirty="0" err="1" smtClean="0"/>
              <a:t>suvga</a:t>
            </a:r>
            <a:r>
              <a:rPr lang="en-US" sz="1900" dirty="0" smtClean="0"/>
              <a:t> </a:t>
            </a:r>
            <a:r>
              <a:rPr lang="en-US" sz="1900" dirty="0" err="1" smtClean="0"/>
              <a:t>bo’lgan</a:t>
            </a:r>
            <a:r>
              <a:rPr lang="en-US" sz="1900" dirty="0" smtClean="0"/>
              <a:t> </a:t>
            </a:r>
            <a:r>
              <a:rPr lang="en-US" sz="1900" dirty="0" err="1" smtClean="0"/>
              <a:t>talabini</a:t>
            </a:r>
            <a:r>
              <a:rPr lang="en-US" sz="1900" dirty="0" smtClean="0"/>
              <a:t> </a:t>
            </a:r>
            <a:r>
              <a:rPr lang="en-US" sz="1900" dirty="0" err="1" smtClean="0"/>
              <a:t>o’z</a:t>
            </a:r>
            <a:r>
              <a:rPr lang="en-US" sz="1900" dirty="0" smtClean="0"/>
              <a:t> </a:t>
            </a:r>
            <a:r>
              <a:rPr lang="en-US" sz="1900" dirty="0" err="1" smtClean="0"/>
              <a:t>vaqtida</a:t>
            </a:r>
            <a:r>
              <a:rPr lang="en-US" sz="1900" dirty="0" smtClean="0"/>
              <a:t> </a:t>
            </a:r>
            <a:r>
              <a:rPr lang="en-US" sz="1900" dirty="0" err="1" smtClean="0"/>
              <a:t>qondirish</a:t>
            </a:r>
            <a:r>
              <a:rPr lang="en-US" sz="1900" dirty="0" smtClean="0"/>
              <a:t> </a:t>
            </a:r>
            <a:r>
              <a:rPr lang="en-US" sz="1900" dirty="0" err="1" smtClean="0"/>
              <a:t>uning</a:t>
            </a:r>
            <a:r>
              <a:rPr lang="en-US" sz="1900" dirty="0" smtClean="0"/>
              <a:t> </a:t>
            </a:r>
            <a:r>
              <a:rPr lang="en-US" sz="1900" dirty="0" err="1" smtClean="0"/>
              <a:t>yaxshi</a:t>
            </a:r>
            <a:r>
              <a:rPr lang="en-US" sz="1900" dirty="0" smtClean="0"/>
              <a:t> </a:t>
            </a:r>
            <a:r>
              <a:rPr lang="en-US" sz="1900" dirty="0" err="1" smtClean="0"/>
              <a:t>rivojlanish</a:t>
            </a:r>
            <a:r>
              <a:rPr lang="en-US" sz="1900" dirty="0" smtClean="0"/>
              <a:t> </a:t>
            </a:r>
            <a:r>
              <a:rPr lang="en-US" sz="1900" dirty="0" err="1" smtClean="0"/>
              <a:t>omillaridan</a:t>
            </a:r>
            <a:r>
              <a:rPr lang="en-US" sz="1900" dirty="0" smtClean="0"/>
              <a:t> </a:t>
            </a:r>
            <a:r>
              <a:rPr lang="en-US" sz="1900" dirty="0" err="1" smtClean="0"/>
              <a:t>biridir</a:t>
            </a:r>
            <a:r>
              <a:rPr lang="en-US" sz="1900" dirty="0" smtClean="0"/>
              <a:t>.</a:t>
            </a:r>
            <a:endParaRPr lang="ru-RU" sz="1900" dirty="0" smtClean="0"/>
          </a:p>
        </p:txBody>
      </p:sp>
    </p:spTree>
    <p:extLst>
      <p:ext uri="{BB962C8B-B14F-4D97-AF65-F5344CB8AC3E}">
        <p14:creationId xmlns:p14="http://schemas.microsoft.com/office/powerpoint/2010/main" val="536865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Сеть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fontScheme name="Сеть">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Oriel</Template>
  <TotalTime>315</TotalTime>
  <Words>3763</Words>
  <Application>Microsoft Office PowerPoint</Application>
  <PresentationFormat>Экран (4:3)</PresentationFormat>
  <Paragraphs>1093</Paragraphs>
  <Slides>43</Slides>
  <Notes>3</Notes>
  <HiddenSlides>0</HiddenSlides>
  <MMClips>0</MMClips>
  <ScaleCrop>false</ScaleCrop>
  <HeadingPairs>
    <vt:vector size="6" baseType="variant">
      <vt:variant>
        <vt:lpstr>Тема</vt:lpstr>
      </vt:variant>
      <vt:variant>
        <vt:i4>1</vt:i4>
      </vt:variant>
      <vt:variant>
        <vt:lpstr>Внедренные серверы OLE</vt:lpstr>
      </vt:variant>
      <vt:variant>
        <vt:i4>3</vt:i4>
      </vt:variant>
      <vt:variant>
        <vt:lpstr>Заголовки слайдов</vt:lpstr>
      </vt:variant>
      <vt:variant>
        <vt:i4>43</vt:i4>
      </vt:variant>
    </vt:vector>
  </HeadingPairs>
  <TitlesOfParts>
    <vt:vector size="47" baseType="lpstr">
      <vt:lpstr>Эркер</vt:lpstr>
      <vt:lpstr>Document</vt:lpstr>
      <vt:lpstr>Диаграмма</vt:lpstr>
      <vt:lpstr>Документ</vt:lpstr>
      <vt:lpstr>5-Mavzu: Qishloq xo’jaligida resurs salohiyatidan samarali foydalanishni tashkil etish </vt:lpstr>
      <vt:lpstr>1.Yerning qishloq xo’jalik ishlab chiqarishi omili sifatidagi xususiyati.</vt:lpstr>
      <vt:lpstr>Презентация PowerPoint</vt:lpstr>
      <vt:lpstr>Ular maqsadli foydalanishiga qarab, O’zbekiston Respublikasi “Yer kodeksi”ning 2- bobida ko’rsatilganidek quyidagi kategoriyalarga bo’linadi: </vt:lpstr>
      <vt:lpstr>Ер фонди тоифалари</vt:lpstr>
      <vt:lpstr>Презентация PowerPoint</vt:lpstr>
      <vt:lpstr>Ўзбекистон Республикасидаги жами фойдаланиладиган ерлар</vt:lpstr>
      <vt:lpstr>Презентация PowerPoint</vt:lpstr>
      <vt:lpstr>Презентация PowerPoint</vt:lpstr>
      <vt:lpstr>Презентация PowerPoint</vt:lpstr>
      <vt:lpstr>Презентация PowerPoint</vt:lpstr>
      <vt:lpstr>Презентация PowerPoint</vt:lpstr>
      <vt:lpstr>Respublika qishloq xo’jaligining suvga ehtiyoji qancha?</vt:lpstr>
      <vt:lpstr>Презентация PowerPoint</vt:lpstr>
      <vt:lpstr>Презентация PowerPoint</vt:lpstr>
      <vt:lpstr>Mintaqa mamlakatlarida suvdan foydalanishning o’zgarishi</vt:lpstr>
      <vt:lpstr>Презентация PowerPoint</vt:lpstr>
      <vt:lpstr>Iqtisodiyot sohalari bo’yicha suv iste’moli</vt:lpstr>
      <vt:lpstr>Республика вилоятлари бўйича 2009 йилда сув истеъмоли (лимитга нисбатан, %) </vt:lpstr>
      <vt:lpstr>Самарқанд вилояти туманлари бўйича сув истеъмоли (лимитга нисбатан, %) </vt:lpstr>
      <vt:lpstr>Suvdan foydalanish islohoti</vt:lpstr>
      <vt:lpstr>Markaziy Osiyo davlatlarida suv resurslari taqsimoti</vt:lpstr>
      <vt:lpstr>Markaziy Osiyo davlatlarida suv resurslari taqsimoti</vt:lpstr>
      <vt:lpstr>Markaziy Osiyo davlatlarida suv resurslari taqsimoti</vt:lpstr>
      <vt:lpstr>Презентация PowerPoint</vt:lpstr>
      <vt:lpstr>Irrigasiya tizimlari havza boshqarmalari</vt:lpstr>
      <vt:lpstr>Irrigasiya tizimlari havza boshqarmalarining asosiy vazifalari </vt:lpstr>
      <vt:lpstr>Suv resurslari boshqaruvi havza prinsipiga o’tkazish sabablari:</vt:lpstr>
      <vt:lpstr>Презентация PowerPoint</vt:lpstr>
      <vt:lpstr>Презентация PowerPoint</vt:lpstr>
      <vt:lpstr>«Zarafshon» Irrigasiya  tizimlari havza boshqarmasi sug’orish hududi</vt:lpstr>
      <vt:lpstr>«Zarafshon» Irrigasiya  tizimlari havza boshqarmasi sug’orish hududi</vt:lpstr>
      <vt:lpstr>Sug’orish -</vt:lpstr>
      <vt:lpstr>Sug’orish usullari </vt:lpstr>
      <vt:lpstr>Презентация PowerPoint</vt:lpstr>
      <vt:lpstr>Презентация PowerPoint</vt:lpstr>
      <vt:lpstr>Презентация PowerPoint</vt:lpstr>
      <vt:lpstr>Презентация PowerPoint</vt:lpstr>
      <vt:lpstr>Tomchilatib sug’orishda ekinlar hosildorligi</vt:lpstr>
      <vt:lpstr>2010 yilda tomchilatib sug’orish tizimi joriy qilingan maydon</vt:lpstr>
      <vt:lpstr>Презентация PowerPoint</vt:lpstr>
      <vt:lpstr>Презентация PowerPoint</vt:lpstr>
      <vt:lpstr>Sug’orish samaradorligini oshirish:</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3-Mavzu: Qishloq xo’jaligida resurs salohiyatidan samarali foydalanishni tashkil etish </dc:title>
  <dc:creator>Администратор</dc:creator>
  <cp:lastModifiedBy>Rustam</cp:lastModifiedBy>
  <cp:revision>20</cp:revision>
  <dcterms:created xsi:type="dcterms:W3CDTF">2016-02-21T22:06:17Z</dcterms:created>
  <dcterms:modified xsi:type="dcterms:W3CDTF">2016-06-30T19:14:32Z</dcterms:modified>
</cp:coreProperties>
</file>