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9" r:id="rId2"/>
    <p:sldId id="270" r:id="rId3"/>
    <p:sldId id="271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1301DD7-9EBD-45F3-9E99-347DBB12C9E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8EDF06D-E75A-4462-BE35-4A60ED7CFD61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ru-RU" sz="3200" b="1" i="1" dirty="0" err="1" smtClean="0"/>
            <a:t>Nominal</a:t>
          </a:r>
          <a:r>
            <a:rPr lang="ru-RU" sz="3200" b="1" i="1" dirty="0" smtClean="0"/>
            <a:t> </a:t>
          </a:r>
          <a:r>
            <a:rPr lang="ru-RU" sz="3200" b="1" i="1" dirty="0" err="1" smtClean="0"/>
            <a:t>ish</a:t>
          </a:r>
          <a:r>
            <a:rPr lang="ru-RU" sz="3200" b="1" i="1" dirty="0" smtClean="0"/>
            <a:t> </a:t>
          </a:r>
          <a:r>
            <a:rPr lang="ru-RU" sz="3200" b="1" i="1" dirty="0" err="1" smtClean="0"/>
            <a:t>haqi</a:t>
          </a:r>
          <a:r>
            <a:rPr lang="ru-RU" sz="3200" b="1" i="1" dirty="0" smtClean="0"/>
            <a:t> 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2C0F8A95-C689-4B75-9017-EF94DE06AD98}" type="parTrans" cxnId="{F58926CF-58AD-4187-90CC-CECB674A4341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7F349967-A55D-458E-9388-A014DF0A68DA}" type="sibTrans" cxnId="{F58926CF-58AD-4187-90CC-CECB674A4341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7B671C03-29CB-4E95-B641-FA49BB1734D2}">
      <dgm:prSet phldrT="[Текст]" custT="1"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sz="2400" b="1" i="1" dirty="0" err="1" smtClean="0"/>
            <a:t>bu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ma’lum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vaqt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davomida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olingan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pul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summasi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yoki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pul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shaklidagi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ish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haqi</a:t>
          </a:r>
          <a:r>
            <a:rPr lang="en-US" sz="2400" b="1" i="1" dirty="0" smtClean="0"/>
            <a:t>.</a:t>
          </a:r>
          <a:endParaRPr lang="ru-RU" sz="2400" b="1" i="1" dirty="0">
            <a:latin typeface="Times New Roman" pitchFamily="18" charset="0"/>
            <a:cs typeface="Times New Roman" pitchFamily="18" charset="0"/>
          </a:endParaRPr>
        </a:p>
      </dgm:t>
    </dgm:pt>
    <dgm:pt modelId="{9F5F77A6-4E60-4F47-A01F-D81D0A055E58}" type="parTrans" cxnId="{8CF7E82F-B292-4BE0-8FE9-507FAA275C87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E213BC0E-8286-4E07-AE89-9FCCC6CD6DED}" type="sibTrans" cxnId="{8CF7E82F-B292-4BE0-8FE9-507FAA275C87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9111B5E9-98A8-483C-A4E7-0B6AA1F208AA}">
      <dgm:prSet phldrT="[Текст]" custT="1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ru-RU" sz="3200" b="1" i="1" dirty="0" err="1" smtClean="0"/>
            <a:t>Real</a:t>
          </a:r>
          <a:r>
            <a:rPr lang="ru-RU" sz="3200" b="1" i="1" dirty="0" smtClean="0"/>
            <a:t> </a:t>
          </a:r>
          <a:r>
            <a:rPr lang="ru-RU" sz="3200" b="1" i="1" dirty="0" err="1" smtClean="0"/>
            <a:t>ish</a:t>
          </a:r>
          <a:r>
            <a:rPr lang="ru-RU" sz="3200" b="1" i="1" dirty="0" smtClean="0"/>
            <a:t> </a:t>
          </a:r>
          <a:r>
            <a:rPr lang="ru-RU" sz="3200" b="1" i="1" dirty="0" err="1" smtClean="0"/>
            <a:t>haqi</a:t>
          </a:r>
          <a:r>
            <a:rPr lang="ru-RU" sz="3200" b="1" i="1" dirty="0" smtClean="0"/>
            <a:t> </a:t>
          </a:r>
          <a:endParaRPr lang="ru-RU" sz="3200" dirty="0">
            <a:latin typeface="Times New Roman" pitchFamily="18" charset="0"/>
            <a:cs typeface="Times New Roman" pitchFamily="18" charset="0"/>
          </a:endParaRPr>
        </a:p>
      </dgm:t>
    </dgm:pt>
    <dgm:pt modelId="{16C43E6B-103B-44A6-99D3-1968EF367861}" type="parTrans" cxnId="{2AA38BFF-9242-4DE1-9FEF-054E5E826F32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CFBE9D9F-44B1-48A0-8366-64775741DD69}" type="sibTrans" cxnId="{2AA38BFF-9242-4DE1-9FEF-054E5E826F32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257788E9-2414-43A0-9BBB-5E77689C073D}">
      <dgm:prSet phldrT="[Текст]" custT="1"/>
      <dgm:spPr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sz="2400" b="1" i="1" dirty="0" err="1" smtClean="0"/>
            <a:t>bu</a:t>
          </a:r>
          <a:r>
            <a:rPr lang="en-US" sz="2400" b="1" i="1" dirty="0" smtClean="0"/>
            <a:t> nominal </a:t>
          </a:r>
          <a:r>
            <a:rPr lang="en-US" sz="2400" b="1" i="1" dirty="0" err="1" smtClean="0"/>
            <a:t>ish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haqining</a:t>
          </a:r>
          <a:r>
            <a:rPr lang="en-US" sz="2400" b="1" i="1" dirty="0" smtClean="0"/>
            <a:t> «</a:t>
          </a:r>
          <a:r>
            <a:rPr lang="en-US" sz="2400" b="1" i="1" dirty="0" err="1" smtClean="0"/>
            <a:t>xarid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qobiliyati</a:t>
          </a:r>
          <a:r>
            <a:rPr lang="en-US" sz="2400" b="1" i="1" dirty="0" smtClean="0"/>
            <a:t>». </a:t>
          </a:r>
          <a:endParaRPr lang="ru-RU" sz="2400" b="1" i="1" dirty="0">
            <a:latin typeface="Times New Roman" pitchFamily="18" charset="0"/>
            <a:cs typeface="Times New Roman" pitchFamily="18" charset="0"/>
          </a:endParaRPr>
        </a:p>
      </dgm:t>
    </dgm:pt>
    <dgm:pt modelId="{AC7DD8AE-309E-48D4-83C9-E326D5360F56}" type="parTrans" cxnId="{820966DB-6A2D-4F6F-8D8C-4A39534D8460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52627260-B9E8-47A4-8EAA-E4BB93CD59BC}" type="sibTrans" cxnId="{820966DB-6A2D-4F6F-8D8C-4A39534D8460}">
      <dgm:prSet/>
      <dgm:spPr/>
      <dgm:t>
        <a:bodyPr/>
        <a:lstStyle/>
        <a:p>
          <a:endParaRPr lang="ru-RU" sz="3200">
            <a:latin typeface="Times New Roman" pitchFamily="18" charset="0"/>
            <a:cs typeface="Times New Roman" pitchFamily="18" charset="0"/>
          </a:endParaRPr>
        </a:p>
      </dgm:t>
    </dgm:pt>
    <dgm:pt modelId="{3DCC686B-8909-4D50-8865-637D4AD412F1}" type="pres">
      <dgm:prSet presAssocID="{41301DD7-9EBD-45F3-9E99-347DBB12C9E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93CD64-2812-47FA-B025-21C633A90037}" type="pres">
      <dgm:prSet presAssocID="{D8EDF06D-E75A-4462-BE35-4A60ED7CFD61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EB4982-8421-446B-A6A1-9DD0C6BBBD8C}" type="pres">
      <dgm:prSet presAssocID="{D8EDF06D-E75A-4462-BE35-4A60ED7CFD61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AF4B10-47B0-4A28-8898-845259AF61EF}" type="pres">
      <dgm:prSet presAssocID="{9111B5E9-98A8-483C-A4E7-0B6AA1F208AA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694C1F-4E1D-490C-8EB3-1F26E9CABD54}" type="pres">
      <dgm:prSet presAssocID="{9111B5E9-98A8-483C-A4E7-0B6AA1F208AA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386409C-4088-4EAD-8C9E-3AE06B9FC31E}" type="presOf" srcId="{257788E9-2414-43A0-9BBB-5E77689C073D}" destId="{5A694C1F-4E1D-490C-8EB3-1F26E9CABD54}" srcOrd="0" destOrd="0" presId="urn:microsoft.com/office/officeart/2005/8/layout/vList2"/>
    <dgm:cxn modelId="{8CF7E82F-B292-4BE0-8FE9-507FAA275C87}" srcId="{D8EDF06D-E75A-4462-BE35-4A60ED7CFD61}" destId="{7B671C03-29CB-4E95-B641-FA49BB1734D2}" srcOrd="0" destOrd="0" parTransId="{9F5F77A6-4E60-4F47-A01F-D81D0A055E58}" sibTransId="{E213BC0E-8286-4E07-AE89-9FCCC6CD6DED}"/>
    <dgm:cxn modelId="{2AA38BFF-9242-4DE1-9FEF-054E5E826F32}" srcId="{41301DD7-9EBD-45F3-9E99-347DBB12C9E0}" destId="{9111B5E9-98A8-483C-A4E7-0B6AA1F208AA}" srcOrd="1" destOrd="0" parTransId="{16C43E6B-103B-44A6-99D3-1968EF367861}" sibTransId="{CFBE9D9F-44B1-48A0-8366-64775741DD69}"/>
    <dgm:cxn modelId="{1C653BB2-DC50-4CAC-8A98-07C91DE3705B}" type="presOf" srcId="{D8EDF06D-E75A-4462-BE35-4A60ED7CFD61}" destId="{7293CD64-2812-47FA-B025-21C633A90037}" srcOrd="0" destOrd="0" presId="urn:microsoft.com/office/officeart/2005/8/layout/vList2"/>
    <dgm:cxn modelId="{820966DB-6A2D-4F6F-8D8C-4A39534D8460}" srcId="{9111B5E9-98A8-483C-A4E7-0B6AA1F208AA}" destId="{257788E9-2414-43A0-9BBB-5E77689C073D}" srcOrd="0" destOrd="0" parTransId="{AC7DD8AE-309E-48D4-83C9-E326D5360F56}" sibTransId="{52627260-B9E8-47A4-8EAA-E4BB93CD59BC}"/>
    <dgm:cxn modelId="{F58926CF-58AD-4187-90CC-CECB674A4341}" srcId="{41301DD7-9EBD-45F3-9E99-347DBB12C9E0}" destId="{D8EDF06D-E75A-4462-BE35-4A60ED7CFD61}" srcOrd="0" destOrd="0" parTransId="{2C0F8A95-C689-4B75-9017-EF94DE06AD98}" sibTransId="{7F349967-A55D-458E-9388-A014DF0A68DA}"/>
    <dgm:cxn modelId="{23F3C022-309D-432F-B18A-358DAF5D8C3C}" type="presOf" srcId="{41301DD7-9EBD-45F3-9E99-347DBB12C9E0}" destId="{3DCC686B-8909-4D50-8865-637D4AD412F1}" srcOrd="0" destOrd="0" presId="urn:microsoft.com/office/officeart/2005/8/layout/vList2"/>
    <dgm:cxn modelId="{D6C4FC13-BE68-451C-A5E6-F40A4A163C99}" type="presOf" srcId="{9111B5E9-98A8-483C-A4E7-0B6AA1F208AA}" destId="{A3AF4B10-47B0-4A28-8898-845259AF61EF}" srcOrd="0" destOrd="0" presId="urn:microsoft.com/office/officeart/2005/8/layout/vList2"/>
    <dgm:cxn modelId="{56D8BE5D-8A10-4263-B527-1A96C6BB36A1}" type="presOf" srcId="{7B671C03-29CB-4E95-B641-FA49BB1734D2}" destId="{4FEB4982-8421-446B-A6A1-9DD0C6BBBD8C}" srcOrd="0" destOrd="0" presId="urn:microsoft.com/office/officeart/2005/8/layout/vList2"/>
    <dgm:cxn modelId="{29A23E90-A849-4439-A732-CE5623532CA7}" type="presParOf" srcId="{3DCC686B-8909-4D50-8865-637D4AD412F1}" destId="{7293CD64-2812-47FA-B025-21C633A90037}" srcOrd="0" destOrd="0" presId="urn:microsoft.com/office/officeart/2005/8/layout/vList2"/>
    <dgm:cxn modelId="{DAF3BD20-1DDF-416A-A64E-C55135C0BA14}" type="presParOf" srcId="{3DCC686B-8909-4D50-8865-637D4AD412F1}" destId="{4FEB4982-8421-446B-A6A1-9DD0C6BBBD8C}" srcOrd="1" destOrd="0" presId="urn:microsoft.com/office/officeart/2005/8/layout/vList2"/>
    <dgm:cxn modelId="{DBE57906-13CE-455F-B4D9-D08DF3357903}" type="presParOf" srcId="{3DCC686B-8909-4D50-8865-637D4AD412F1}" destId="{A3AF4B10-47B0-4A28-8898-845259AF61EF}" srcOrd="2" destOrd="0" presId="urn:microsoft.com/office/officeart/2005/8/layout/vList2"/>
    <dgm:cxn modelId="{2F122795-D3F0-4D02-8E10-207F278675C1}" type="presParOf" srcId="{3DCC686B-8909-4D50-8865-637D4AD412F1}" destId="{5A694C1F-4E1D-490C-8EB3-1F26E9CABD54}" srcOrd="3" destOrd="0" presId="urn:microsoft.com/office/officeart/2005/8/layout/vList2"/>
  </dgm:cxnLst>
  <dgm:bg>
    <a:solidFill>
      <a:srgbClr val="FFFF00"/>
    </a:solidFill>
    <a:effectLst>
      <a:outerShdw blurRad="76200" dir="13500000" sy="23000" kx="1200000" algn="br" rotWithShape="0">
        <a:prstClr val="black">
          <a:alpha val="20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D28CEDA-4449-4046-AE6A-5C1EF3D344BC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8CF92EC-6C10-47CF-B95F-25B40CB525F8}">
      <dgm:prSet phldrT="[Текст]" custT="1"/>
      <dgm:spPr>
        <a:solidFill>
          <a:srgbClr val="FFFF00"/>
        </a:solidFill>
        <a:ln w="12700"/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pPr algn="ctr"/>
          <a:r>
            <a:rPr lang="uz-Cyrl-UZ" sz="2800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Vaqtbay</a:t>
          </a:r>
          <a:r>
            <a:rPr lang="uz-Cyrl-UZ" sz="4200" dirty="0" smtClean="0">
              <a:latin typeface="Times New Roman" pitchFamily="18" charset="0"/>
              <a:cs typeface="Times New Roman" pitchFamily="18" charset="0"/>
            </a:rPr>
            <a:t>	</a:t>
          </a:r>
          <a:endParaRPr lang="ru-RU" sz="4200" dirty="0">
            <a:latin typeface="Times New Roman" pitchFamily="18" charset="0"/>
            <a:cs typeface="Times New Roman" pitchFamily="18" charset="0"/>
          </a:endParaRPr>
        </a:p>
      </dgm:t>
    </dgm:pt>
    <dgm:pt modelId="{DBDDFEC5-7323-44D1-A165-CA0ADB68D57B}" type="parTrans" cxnId="{D2562C86-651E-43C9-9ADE-23FA4A1267F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99BC5D3-BC83-441E-AEE7-C7817E102226}" type="sibTrans" cxnId="{D2562C86-651E-43C9-9ADE-23FA4A1267F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D6F5958-4B4C-447E-B12C-C0D82C88069C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b="1" i="1" dirty="0" smtClean="0"/>
            <a:t>Bu </a:t>
          </a:r>
          <a:r>
            <a:rPr lang="en-US" b="1" i="1" dirty="0" err="1" smtClean="0"/>
            <a:t>xodimning</a:t>
          </a:r>
          <a:r>
            <a:rPr lang="en-US" b="1" i="1" dirty="0" smtClean="0"/>
            <a:t> </a:t>
          </a:r>
          <a:r>
            <a:rPr lang="en-US" b="1" i="1" dirty="0" err="1" smtClean="0"/>
            <a:t>malakasi</a:t>
          </a:r>
          <a:r>
            <a:rPr lang="en-US" b="1" i="1" dirty="0" smtClean="0"/>
            <a:t>, </a:t>
          </a:r>
          <a:r>
            <a:rPr lang="en-US" b="1" i="1" dirty="0" err="1" smtClean="0"/>
            <a:t>mehnatining</a:t>
          </a:r>
          <a:r>
            <a:rPr lang="en-US" b="1" i="1" dirty="0" smtClean="0"/>
            <a:t> </a:t>
          </a:r>
          <a:r>
            <a:rPr lang="en-US" b="1" i="1" dirty="0" err="1" smtClean="0"/>
            <a:t>sifati</a:t>
          </a:r>
          <a:r>
            <a:rPr lang="en-US" b="1" i="1" dirty="0" smtClean="0"/>
            <a:t> </a:t>
          </a:r>
          <a:r>
            <a:rPr lang="en-US" b="1" i="1" dirty="0" err="1" smtClean="0"/>
            <a:t>va</a:t>
          </a:r>
          <a:r>
            <a:rPr lang="en-US" b="1" i="1" dirty="0" smtClean="0"/>
            <a:t> </a:t>
          </a:r>
          <a:r>
            <a:rPr lang="en-US" b="1" i="1" dirty="0" err="1" smtClean="0"/>
            <a:t>ishlagan</a:t>
          </a:r>
          <a:r>
            <a:rPr lang="en-US" b="1" i="1" dirty="0" smtClean="0"/>
            <a:t> </a:t>
          </a:r>
          <a:r>
            <a:rPr lang="en-US" b="1" i="1" dirty="0" err="1" smtClean="0"/>
            <a:t>vaqtiga</a:t>
          </a:r>
          <a:r>
            <a:rPr lang="en-US" b="1" i="1" dirty="0" smtClean="0"/>
            <a:t> </a:t>
          </a:r>
          <a:r>
            <a:rPr lang="en-US" b="1" i="1" dirty="0" err="1" smtClean="0"/>
            <a:t>qarab</a:t>
          </a:r>
          <a:r>
            <a:rPr lang="en-US" b="1" i="1" dirty="0" smtClean="0"/>
            <a:t> </a:t>
          </a:r>
          <a:r>
            <a:rPr lang="en-US" b="1" i="1" dirty="0" err="1" smtClean="0"/>
            <a:t>to’lanadigan</a:t>
          </a:r>
          <a:r>
            <a:rPr lang="en-US" b="1" i="1" dirty="0" smtClean="0"/>
            <a:t> </a:t>
          </a:r>
          <a:r>
            <a:rPr lang="en-US" b="1" i="1" dirty="0" err="1" smtClean="0"/>
            <a:t>ish</a:t>
          </a:r>
          <a:r>
            <a:rPr lang="en-US" b="1" i="1" dirty="0" smtClean="0"/>
            <a:t> </a:t>
          </a:r>
          <a:r>
            <a:rPr lang="en-US" b="1" i="1" dirty="0" err="1" smtClean="0"/>
            <a:t>haqidir</a:t>
          </a:r>
          <a:r>
            <a:rPr lang="en-US" b="1" i="1" dirty="0" smtClean="0"/>
            <a:t>.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614D8851-B519-4AAA-9D18-14C876371C87}" type="parTrans" cxnId="{29EBA861-37AE-4A2F-8840-0AB36BF9CE0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D1604DC-F2A5-4D5C-B889-F244FC5E088E}" type="sibTrans" cxnId="{29EBA861-37AE-4A2F-8840-0AB36BF9CE0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FED5550-FD2E-4140-8ADE-F980A54B9849}">
      <dgm:prSet phldrT="[Текст]" custT="1"/>
      <dgm:spPr>
        <a:solidFill>
          <a:srgbClr val="FFFF00"/>
        </a:solidFill>
        <a:ln w="12700"/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Ishbay</a:t>
          </a:r>
          <a:r>
            <a:rPr lang="uz-Cyrl-UZ" sz="65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6500" dirty="0">
            <a:latin typeface="Times New Roman" pitchFamily="18" charset="0"/>
            <a:cs typeface="Times New Roman" pitchFamily="18" charset="0"/>
          </a:endParaRPr>
        </a:p>
      </dgm:t>
    </dgm:pt>
    <dgm:pt modelId="{1D0C9007-2A18-462A-9CED-156FE095F7CA}" type="parTrans" cxnId="{3FC50ABC-ABE5-4449-8930-718EDF387FD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AE7764A-94DD-4670-A2B0-AE73CFCCE7B9}" type="sibTrans" cxnId="{3FC50ABC-ABE5-4449-8930-718EDF387FD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1613DBC-1B6D-4AFA-BC07-5445502F211F}">
      <dgm:prSet phldrT="[Текст]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b="1" i="1" dirty="0" smtClean="0"/>
            <a:t>Bu </a:t>
          </a:r>
          <a:r>
            <a:rPr lang="en-US" b="1" i="1" dirty="0" err="1" smtClean="0"/>
            <a:t>ishchining</a:t>
          </a:r>
          <a:r>
            <a:rPr lang="en-US" b="1" i="1" dirty="0" smtClean="0"/>
            <a:t> </a:t>
          </a:r>
          <a:r>
            <a:rPr lang="en-US" b="1" i="1" dirty="0" err="1" smtClean="0"/>
            <a:t>ishlab</a:t>
          </a:r>
          <a:r>
            <a:rPr lang="en-US" b="1" i="1" dirty="0" smtClean="0"/>
            <a:t> </a:t>
          </a:r>
          <a:r>
            <a:rPr lang="en-US" b="1" i="1" dirty="0" err="1" smtClean="0"/>
            <a:t>chiqargan</a:t>
          </a:r>
          <a:r>
            <a:rPr lang="en-US" b="1" i="1" dirty="0" smtClean="0"/>
            <a:t> </a:t>
          </a:r>
          <a:r>
            <a:rPr lang="en-US" b="1" i="1" dirty="0" err="1" smtClean="0"/>
            <a:t>mahsulot</a:t>
          </a:r>
          <a:r>
            <a:rPr lang="en-US" b="1" i="1" dirty="0" smtClean="0"/>
            <a:t> </a:t>
          </a:r>
          <a:r>
            <a:rPr lang="en-US" b="1" i="1" dirty="0" err="1" smtClean="0"/>
            <a:t>miqdori</a:t>
          </a:r>
          <a:r>
            <a:rPr lang="en-US" b="1" i="1" dirty="0" smtClean="0"/>
            <a:t> </a:t>
          </a:r>
          <a:r>
            <a:rPr lang="en-US" b="1" i="1" dirty="0" err="1" smtClean="0"/>
            <a:t>va</a:t>
          </a:r>
          <a:r>
            <a:rPr lang="en-US" b="1" i="1" dirty="0" smtClean="0"/>
            <a:t> </a:t>
          </a:r>
          <a:r>
            <a:rPr lang="en-US" b="1" i="1" dirty="0" err="1" smtClean="0"/>
            <a:t>sifati</a:t>
          </a:r>
          <a:r>
            <a:rPr lang="en-US" b="1" i="1" dirty="0" smtClean="0"/>
            <a:t> </a:t>
          </a:r>
          <a:r>
            <a:rPr lang="en-US" b="1" i="1" dirty="0" err="1" smtClean="0"/>
            <a:t>yoki</a:t>
          </a:r>
          <a:r>
            <a:rPr lang="en-US" b="1" i="1" dirty="0" smtClean="0"/>
            <a:t> </a:t>
          </a:r>
          <a:r>
            <a:rPr lang="en-US" b="1" i="1" dirty="0" err="1" smtClean="0"/>
            <a:t>bajargan</a:t>
          </a:r>
          <a:r>
            <a:rPr lang="en-US" b="1" i="1" dirty="0" smtClean="0"/>
            <a:t> </a:t>
          </a:r>
          <a:r>
            <a:rPr lang="en-US" b="1" i="1" dirty="0" err="1" smtClean="0"/>
            <a:t>ishining</a:t>
          </a:r>
          <a:r>
            <a:rPr lang="en-US" b="1" i="1" dirty="0" smtClean="0"/>
            <a:t> </a:t>
          </a:r>
          <a:r>
            <a:rPr lang="en-US" b="1" i="1" dirty="0" err="1" smtClean="0"/>
            <a:t>hajmiga</a:t>
          </a:r>
          <a:r>
            <a:rPr lang="en-US" b="1" i="1" dirty="0" smtClean="0"/>
            <a:t> </a:t>
          </a:r>
          <a:r>
            <a:rPr lang="en-US" b="1" i="1" dirty="0" err="1" smtClean="0"/>
            <a:t>qarab</a:t>
          </a:r>
          <a:r>
            <a:rPr lang="en-US" b="1" i="1" dirty="0" smtClean="0"/>
            <a:t> </a:t>
          </a:r>
          <a:r>
            <a:rPr lang="en-US" b="1" i="1" dirty="0" err="1" smtClean="0"/>
            <a:t>beriladigan</a:t>
          </a:r>
          <a:r>
            <a:rPr lang="en-US" b="1" i="1" dirty="0" smtClean="0"/>
            <a:t> </a:t>
          </a:r>
          <a:r>
            <a:rPr lang="en-US" b="1" i="1" dirty="0" err="1" smtClean="0"/>
            <a:t>ish</a:t>
          </a:r>
          <a:r>
            <a:rPr lang="en-US" b="1" i="1" dirty="0" smtClean="0"/>
            <a:t> </a:t>
          </a:r>
          <a:r>
            <a:rPr lang="en-US" b="1" i="1" dirty="0" err="1" smtClean="0"/>
            <a:t>haqidir</a:t>
          </a:r>
          <a:r>
            <a:rPr lang="en-US" b="1" i="1" dirty="0" smtClean="0"/>
            <a:t>. </a:t>
          </a:r>
          <a:endParaRPr lang="ru-RU" b="1" i="1" dirty="0">
            <a:latin typeface="Times New Roman" pitchFamily="18" charset="0"/>
            <a:cs typeface="Times New Roman" pitchFamily="18" charset="0"/>
          </a:endParaRPr>
        </a:p>
      </dgm:t>
    </dgm:pt>
    <dgm:pt modelId="{A5C64943-A501-450E-B297-8C9204BE3529}" type="parTrans" cxnId="{68BE53D6-0E4F-44CF-AE15-C1922B4C1EE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9BE3BE0-BEDC-4563-B2BD-4822C9A79ED3}" type="sibTrans" cxnId="{68BE53D6-0E4F-44CF-AE15-C1922B4C1EE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EB7CD7B-8C68-4159-9010-D9E0F70531F1}" type="pres">
      <dgm:prSet presAssocID="{FD28CEDA-4449-4046-AE6A-5C1EF3D344BC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45EFE11-B797-43F6-9FBE-3C96FA881DAA}" type="pres">
      <dgm:prSet presAssocID="{A8CF92EC-6C10-47CF-B95F-25B40CB525F8}" presName="compNode" presStyleCnt="0"/>
      <dgm:spPr/>
    </dgm:pt>
    <dgm:pt modelId="{567CCFCD-6201-43FC-87DF-C782579521B8}" type="pres">
      <dgm:prSet presAssocID="{A8CF92EC-6C10-47CF-B95F-25B40CB525F8}" presName="aNode" presStyleLbl="bgShp" presStyleIdx="0" presStyleCnt="2"/>
      <dgm:spPr/>
      <dgm:t>
        <a:bodyPr/>
        <a:lstStyle/>
        <a:p>
          <a:endParaRPr lang="ru-RU"/>
        </a:p>
      </dgm:t>
    </dgm:pt>
    <dgm:pt modelId="{F38316F9-A992-4C8A-A61C-6585C264C17E}" type="pres">
      <dgm:prSet presAssocID="{A8CF92EC-6C10-47CF-B95F-25B40CB525F8}" presName="textNode" presStyleLbl="bgShp" presStyleIdx="0" presStyleCnt="2"/>
      <dgm:spPr/>
      <dgm:t>
        <a:bodyPr/>
        <a:lstStyle/>
        <a:p>
          <a:endParaRPr lang="ru-RU"/>
        </a:p>
      </dgm:t>
    </dgm:pt>
    <dgm:pt modelId="{6B208884-4065-43B7-9DEF-19F32B88458D}" type="pres">
      <dgm:prSet presAssocID="{A8CF92EC-6C10-47CF-B95F-25B40CB525F8}" presName="compChildNode" presStyleCnt="0"/>
      <dgm:spPr/>
    </dgm:pt>
    <dgm:pt modelId="{FA2A31C9-CCE7-4B85-8B58-44BC65D3E94D}" type="pres">
      <dgm:prSet presAssocID="{A8CF92EC-6C10-47CF-B95F-25B40CB525F8}" presName="theInnerList" presStyleCnt="0"/>
      <dgm:spPr/>
    </dgm:pt>
    <dgm:pt modelId="{C421D495-EA1D-4D1F-8A08-D17ACB2F2832}" type="pres">
      <dgm:prSet presAssocID="{0D6F5958-4B4C-447E-B12C-C0D82C88069C}" presName="childNode" presStyleLbl="node1" presStyleIdx="0" presStyleCnt="2" custScaleY="1234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2C9FD9-0758-4071-ADE0-7FF50476E4D9}" type="pres">
      <dgm:prSet presAssocID="{A8CF92EC-6C10-47CF-B95F-25B40CB525F8}" presName="aSpace" presStyleCnt="0"/>
      <dgm:spPr/>
    </dgm:pt>
    <dgm:pt modelId="{A95EDDBB-B362-467C-908D-B4D5A01FD2BD}" type="pres">
      <dgm:prSet presAssocID="{0FED5550-FD2E-4140-8ADE-F980A54B9849}" presName="compNode" presStyleCnt="0"/>
      <dgm:spPr/>
    </dgm:pt>
    <dgm:pt modelId="{76017A7E-1520-4D18-8A3B-B4F2BFC7C4DB}" type="pres">
      <dgm:prSet presAssocID="{0FED5550-FD2E-4140-8ADE-F980A54B9849}" presName="aNode" presStyleLbl="bgShp" presStyleIdx="1" presStyleCnt="2"/>
      <dgm:spPr/>
      <dgm:t>
        <a:bodyPr/>
        <a:lstStyle/>
        <a:p>
          <a:endParaRPr lang="ru-RU"/>
        </a:p>
      </dgm:t>
    </dgm:pt>
    <dgm:pt modelId="{3DEE483D-F478-4869-9A9C-76D162A15EF8}" type="pres">
      <dgm:prSet presAssocID="{0FED5550-FD2E-4140-8ADE-F980A54B9849}" presName="textNode" presStyleLbl="bgShp" presStyleIdx="1" presStyleCnt="2"/>
      <dgm:spPr/>
      <dgm:t>
        <a:bodyPr/>
        <a:lstStyle/>
        <a:p>
          <a:endParaRPr lang="ru-RU"/>
        </a:p>
      </dgm:t>
    </dgm:pt>
    <dgm:pt modelId="{2A284E0B-40E0-4490-A15E-DF93B94EB8D6}" type="pres">
      <dgm:prSet presAssocID="{0FED5550-FD2E-4140-8ADE-F980A54B9849}" presName="compChildNode" presStyleCnt="0"/>
      <dgm:spPr/>
    </dgm:pt>
    <dgm:pt modelId="{85C3B858-A26D-4FA4-B979-AA717A5D6822}" type="pres">
      <dgm:prSet presAssocID="{0FED5550-FD2E-4140-8ADE-F980A54B9849}" presName="theInnerList" presStyleCnt="0"/>
      <dgm:spPr/>
    </dgm:pt>
    <dgm:pt modelId="{0E4A3A2C-B9CA-4DBE-8097-3037AEED084F}" type="pres">
      <dgm:prSet presAssocID="{B1613DBC-1B6D-4AFA-BC07-5445502F211F}" presName="childNode" presStyleLbl="node1" presStyleIdx="1" presStyleCnt="2" custScaleY="1234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2562C86-651E-43C9-9ADE-23FA4A1267F7}" srcId="{FD28CEDA-4449-4046-AE6A-5C1EF3D344BC}" destId="{A8CF92EC-6C10-47CF-B95F-25B40CB525F8}" srcOrd="0" destOrd="0" parTransId="{DBDDFEC5-7323-44D1-A165-CA0ADB68D57B}" sibTransId="{099BC5D3-BC83-441E-AEE7-C7817E102226}"/>
    <dgm:cxn modelId="{C09A7DB5-3705-4000-9C2A-6FCD8B251ED7}" type="presOf" srcId="{0FED5550-FD2E-4140-8ADE-F980A54B9849}" destId="{76017A7E-1520-4D18-8A3B-B4F2BFC7C4DB}" srcOrd="0" destOrd="0" presId="urn:microsoft.com/office/officeart/2005/8/layout/lProcess2"/>
    <dgm:cxn modelId="{01B34BAE-195E-44EA-88FA-7E2B3425D456}" type="presOf" srcId="{B1613DBC-1B6D-4AFA-BC07-5445502F211F}" destId="{0E4A3A2C-B9CA-4DBE-8097-3037AEED084F}" srcOrd="0" destOrd="0" presId="urn:microsoft.com/office/officeart/2005/8/layout/lProcess2"/>
    <dgm:cxn modelId="{6CE3059C-696E-4BEE-9CFE-934A172A1BF4}" type="presOf" srcId="{0D6F5958-4B4C-447E-B12C-C0D82C88069C}" destId="{C421D495-EA1D-4D1F-8A08-D17ACB2F2832}" srcOrd="0" destOrd="0" presId="urn:microsoft.com/office/officeart/2005/8/layout/lProcess2"/>
    <dgm:cxn modelId="{68BE53D6-0E4F-44CF-AE15-C1922B4C1EED}" srcId="{0FED5550-FD2E-4140-8ADE-F980A54B9849}" destId="{B1613DBC-1B6D-4AFA-BC07-5445502F211F}" srcOrd="0" destOrd="0" parTransId="{A5C64943-A501-450E-B297-8C9204BE3529}" sibTransId="{99BE3BE0-BEDC-4563-B2BD-4822C9A79ED3}"/>
    <dgm:cxn modelId="{BB9F4A53-95A0-47EF-8F8C-F16F11C183DE}" type="presOf" srcId="{FD28CEDA-4449-4046-AE6A-5C1EF3D344BC}" destId="{BEB7CD7B-8C68-4159-9010-D9E0F70531F1}" srcOrd="0" destOrd="0" presId="urn:microsoft.com/office/officeart/2005/8/layout/lProcess2"/>
    <dgm:cxn modelId="{3FC50ABC-ABE5-4449-8930-718EDF387FDD}" srcId="{FD28CEDA-4449-4046-AE6A-5C1EF3D344BC}" destId="{0FED5550-FD2E-4140-8ADE-F980A54B9849}" srcOrd="1" destOrd="0" parTransId="{1D0C9007-2A18-462A-9CED-156FE095F7CA}" sibTransId="{EAE7764A-94DD-4670-A2B0-AE73CFCCE7B9}"/>
    <dgm:cxn modelId="{5473CBAE-5E68-4BCA-AA5C-4E45182E343D}" type="presOf" srcId="{A8CF92EC-6C10-47CF-B95F-25B40CB525F8}" destId="{567CCFCD-6201-43FC-87DF-C782579521B8}" srcOrd="0" destOrd="0" presId="urn:microsoft.com/office/officeart/2005/8/layout/lProcess2"/>
    <dgm:cxn modelId="{29EBA861-37AE-4A2F-8840-0AB36BF9CE09}" srcId="{A8CF92EC-6C10-47CF-B95F-25B40CB525F8}" destId="{0D6F5958-4B4C-447E-B12C-C0D82C88069C}" srcOrd="0" destOrd="0" parTransId="{614D8851-B519-4AAA-9D18-14C876371C87}" sibTransId="{6D1604DC-F2A5-4D5C-B889-F244FC5E088E}"/>
    <dgm:cxn modelId="{D8E2F70F-B397-4ABF-B2E8-90CFD302400D}" type="presOf" srcId="{A8CF92EC-6C10-47CF-B95F-25B40CB525F8}" destId="{F38316F9-A992-4C8A-A61C-6585C264C17E}" srcOrd="1" destOrd="0" presId="urn:microsoft.com/office/officeart/2005/8/layout/lProcess2"/>
    <dgm:cxn modelId="{B7631470-D3A7-420C-9D31-B5A6CF7A438C}" type="presOf" srcId="{0FED5550-FD2E-4140-8ADE-F980A54B9849}" destId="{3DEE483D-F478-4869-9A9C-76D162A15EF8}" srcOrd="1" destOrd="0" presId="urn:microsoft.com/office/officeart/2005/8/layout/lProcess2"/>
    <dgm:cxn modelId="{F0E5EA57-4052-4B9F-B9C7-9FEC110B147E}" type="presParOf" srcId="{BEB7CD7B-8C68-4159-9010-D9E0F70531F1}" destId="{A45EFE11-B797-43F6-9FBE-3C96FA881DAA}" srcOrd="0" destOrd="0" presId="urn:microsoft.com/office/officeart/2005/8/layout/lProcess2"/>
    <dgm:cxn modelId="{384E7BBB-CC42-491E-8D34-7B3AA30A6469}" type="presParOf" srcId="{A45EFE11-B797-43F6-9FBE-3C96FA881DAA}" destId="{567CCFCD-6201-43FC-87DF-C782579521B8}" srcOrd="0" destOrd="0" presId="urn:microsoft.com/office/officeart/2005/8/layout/lProcess2"/>
    <dgm:cxn modelId="{A7424B0A-DAA6-4127-926A-7328A13E9D39}" type="presParOf" srcId="{A45EFE11-B797-43F6-9FBE-3C96FA881DAA}" destId="{F38316F9-A992-4C8A-A61C-6585C264C17E}" srcOrd="1" destOrd="0" presId="urn:microsoft.com/office/officeart/2005/8/layout/lProcess2"/>
    <dgm:cxn modelId="{AC0CB980-C0F3-47CA-B5AF-2D61DA8FC1DD}" type="presParOf" srcId="{A45EFE11-B797-43F6-9FBE-3C96FA881DAA}" destId="{6B208884-4065-43B7-9DEF-19F32B88458D}" srcOrd="2" destOrd="0" presId="urn:microsoft.com/office/officeart/2005/8/layout/lProcess2"/>
    <dgm:cxn modelId="{55EEE8F9-0DCE-44BA-B996-3B00FD27D139}" type="presParOf" srcId="{6B208884-4065-43B7-9DEF-19F32B88458D}" destId="{FA2A31C9-CCE7-4B85-8B58-44BC65D3E94D}" srcOrd="0" destOrd="0" presId="urn:microsoft.com/office/officeart/2005/8/layout/lProcess2"/>
    <dgm:cxn modelId="{23E69B5B-D4C8-4EA9-A5BF-7721E8D87EF0}" type="presParOf" srcId="{FA2A31C9-CCE7-4B85-8B58-44BC65D3E94D}" destId="{C421D495-EA1D-4D1F-8A08-D17ACB2F2832}" srcOrd="0" destOrd="0" presId="urn:microsoft.com/office/officeart/2005/8/layout/lProcess2"/>
    <dgm:cxn modelId="{03F13CC3-1397-4DB8-9CF6-8E68B39289A7}" type="presParOf" srcId="{BEB7CD7B-8C68-4159-9010-D9E0F70531F1}" destId="{F32C9FD9-0758-4071-ADE0-7FF50476E4D9}" srcOrd="1" destOrd="0" presId="urn:microsoft.com/office/officeart/2005/8/layout/lProcess2"/>
    <dgm:cxn modelId="{75B80124-48C1-4DE8-BAD7-8154D3E2D6B8}" type="presParOf" srcId="{BEB7CD7B-8C68-4159-9010-D9E0F70531F1}" destId="{A95EDDBB-B362-467C-908D-B4D5A01FD2BD}" srcOrd="2" destOrd="0" presId="urn:microsoft.com/office/officeart/2005/8/layout/lProcess2"/>
    <dgm:cxn modelId="{D84E6043-C950-4B41-B927-F75080761AAB}" type="presParOf" srcId="{A95EDDBB-B362-467C-908D-B4D5A01FD2BD}" destId="{76017A7E-1520-4D18-8A3B-B4F2BFC7C4DB}" srcOrd="0" destOrd="0" presId="urn:microsoft.com/office/officeart/2005/8/layout/lProcess2"/>
    <dgm:cxn modelId="{A8FF87B5-3F78-42D4-9865-98CF81DA0EE1}" type="presParOf" srcId="{A95EDDBB-B362-467C-908D-B4D5A01FD2BD}" destId="{3DEE483D-F478-4869-9A9C-76D162A15EF8}" srcOrd="1" destOrd="0" presId="urn:microsoft.com/office/officeart/2005/8/layout/lProcess2"/>
    <dgm:cxn modelId="{B3449BC2-31E3-4152-89E0-11AF8AD981F7}" type="presParOf" srcId="{A95EDDBB-B362-467C-908D-B4D5A01FD2BD}" destId="{2A284E0B-40E0-4490-A15E-DF93B94EB8D6}" srcOrd="2" destOrd="0" presId="urn:microsoft.com/office/officeart/2005/8/layout/lProcess2"/>
    <dgm:cxn modelId="{352BE5FA-85DA-4BAE-863B-09961B304161}" type="presParOf" srcId="{2A284E0B-40E0-4490-A15E-DF93B94EB8D6}" destId="{85C3B858-A26D-4FA4-B979-AA717A5D6822}" srcOrd="0" destOrd="0" presId="urn:microsoft.com/office/officeart/2005/8/layout/lProcess2"/>
    <dgm:cxn modelId="{153D3893-5A7B-4C32-B249-D44B6E9058DA}" type="presParOf" srcId="{85C3B858-A26D-4FA4-B979-AA717A5D6822}" destId="{0E4A3A2C-B9CA-4DBE-8097-3037AEED084F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11BC5B2-C6D9-4F01-93D2-1A8A5BDF24A0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C3556DA-A363-4696-A46C-BB180C13A497}">
      <dgm:prSet phldrT="[Текст]" custT="1"/>
      <dgm:spPr>
        <a:solidFill>
          <a:srgbClr val="00206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sz="24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Oddiy</a:t>
          </a:r>
          <a:r>
            <a:rPr lang="en-US" sz="2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vaqtbay</a:t>
          </a:r>
          <a:endParaRPr lang="ru-RU" sz="2400" b="1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3C55080-195E-42E4-83FE-CB84389CE19B}" type="parTrans" cxnId="{48528B59-E5C2-4C52-990B-CEA42C28E0D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49121CA-6A78-4EC7-807D-C18B388B6A85}" type="sibTrans" cxnId="{48528B59-E5C2-4C52-990B-CEA42C28E0D0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E9F5562-A482-4B61-9211-91D40F586B1A}">
      <dgm:prSet phldrT="[Текст]" custT="1"/>
      <dgm:spPr/>
      <dgm:t>
        <a:bodyPr/>
        <a:lstStyle/>
        <a:p>
          <a:r>
            <a:rPr lang="uz-Cyrl-UZ" sz="2000" b="1" i="1" dirty="0" smtClean="0">
              <a:solidFill>
                <a:schemeClr val="bg1"/>
              </a:solidFill>
            </a:rPr>
            <a:t>Bunda ish haqi tarif stavkasiga binoan beriladi.</a:t>
          </a:r>
          <a:endParaRPr lang="ru-RU" sz="2000" b="1" i="1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606B2AD-D8C5-49F1-A397-C0767D40066B}" type="parTrans" cxnId="{7DAF3052-2C58-4027-912F-4AC25F42AC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49AE388-9C91-492F-9573-FD3EE33B83C4}" type="sibTrans" cxnId="{7DAF3052-2C58-4027-912F-4AC25F42ACB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37A85622-C635-4426-BE8A-5CE2F44DB31A}">
      <dgm:prSet phldrT="[Текст]" custT="1"/>
      <dgm:spPr>
        <a:solidFill>
          <a:srgbClr val="FFFF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Vaqtbay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mukofot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5BB6C635-E4EF-4B96-90E1-BEE7C92D252E}" type="parTrans" cxnId="{448A9A8E-2649-4D98-B16C-FCE211DF088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83E070E-F999-4EFA-B205-4054742FDEEE}" type="sibTrans" cxnId="{448A9A8E-2649-4D98-B16C-FCE211DF088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3365A87-0EF9-4BA2-9CD0-0C2C537D45BB}">
      <dgm:prSet phldrT="[Текст]" custT="1"/>
      <dgm:spPr/>
      <dgm:t>
        <a:bodyPr/>
        <a:lstStyle/>
        <a:p>
          <a:r>
            <a:rPr lang="uz-Cyrl-UZ" sz="2000" b="1" i="1" dirty="0" smtClean="0"/>
            <a:t>Bunda ish haqi tarif stavkasidan tashqari qo’shimcha ish bajarganligi uchun beriladi.</a:t>
          </a:r>
          <a:endParaRPr lang="ru-RU" sz="2000" b="1" i="1" dirty="0" smtClean="0">
            <a:latin typeface="Times New Roman" pitchFamily="18" charset="0"/>
            <a:cs typeface="Times New Roman" pitchFamily="18" charset="0"/>
          </a:endParaRPr>
        </a:p>
      </dgm:t>
    </dgm:pt>
    <dgm:pt modelId="{205B9D46-9BA3-43F1-A74F-D79C5D18A72B}" type="parTrans" cxnId="{6DB02330-8452-45A0-BDB9-7CCE6437559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E95C1115-30E8-4F93-A44A-85421D758C23}" type="sibTrans" cxnId="{6DB02330-8452-45A0-BDB9-7CCE64375596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56CB159-E8EC-4D33-ACD2-C7C74A24564D}">
      <dgm:prSet/>
      <dgm:spPr/>
      <dgm:t>
        <a:bodyPr/>
        <a:lstStyle/>
        <a:p>
          <a:endParaRPr lang="ru-RU" dirty="0">
            <a:solidFill>
              <a:schemeClr val="bg1"/>
            </a:solidFill>
          </a:endParaRPr>
        </a:p>
      </dgm:t>
    </dgm:pt>
    <dgm:pt modelId="{DFB20891-5611-4894-9C06-11B485B64A72}" type="parTrans" cxnId="{718A122F-C7C0-41FB-96D9-9949DCBEE61A}">
      <dgm:prSet/>
      <dgm:spPr/>
      <dgm:t>
        <a:bodyPr/>
        <a:lstStyle/>
        <a:p>
          <a:endParaRPr lang="ru-RU"/>
        </a:p>
      </dgm:t>
    </dgm:pt>
    <dgm:pt modelId="{CD92DA87-B80A-4FB4-9CE1-C097000E52EF}" type="sibTrans" cxnId="{718A122F-C7C0-41FB-96D9-9949DCBEE61A}">
      <dgm:prSet/>
      <dgm:spPr/>
      <dgm:t>
        <a:bodyPr/>
        <a:lstStyle/>
        <a:p>
          <a:endParaRPr lang="ru-RU"/>
        </a:p>
      </dgm:t>
    </dgm:pt>
    <dgm:pt modelId="{D2C28AA3-C1D5-4686-848C-3FBFB63C60A9}" type="pres">
      <dgm:prSet presAssocID="{811BC5B2-C6D9-4F01-93D2-1A8A5BDF24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9520CC0-5636-4A95-9AAA-C87CB2C2E37D}" type="pres">
      <dgm:prSet presAssocID="{BC3556DA-A363-4696-A46C-BB180C13A497}" presName="circle1" presStyleLbl="node1" presStyleIdx="0" presStyleCnt="2"/>
      <dgm:spPr>
        <a:solidFill>
          <a:srgbClr val="FFFF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</dgm:pt>
    <dgm:pt modelId="{010623C6-C36C-4154-BD9D-B67ACB77B585}" type="pres">
      <dgm:prSet presAssocID="{BC3556DA-A363-4696-A46C-BB180C13A497}" presName="space" presStyleCnt="0"/>
      <dgm:spPr/>
    </dgm:pt>
    <dgm:pt modelId="{A0A99CE9-5F8E-4DC7-BE08-498B67193D2E}" type="pres">
      <dgm:prSet presAssocID="{BC3556DA-A363-4696-A46C-BB180C13A497}" presName="rect1" presStyleLbl="alignAcc1" presStyleIdx="0" presStyleCnt="2"/>
      <dgm:spPr/>
      <dgm:t>
        <a:bodyPr/>
        <a:lstStyle/>
        <a:p>
          <a:endParaRPr lang="ru-RU"/>
        </a:p>
      </dgm:t>
    </dgm:pt>
    <dgm:pt modelId="{FCAD1C09-329C-49C5-8EAF-0D62CF618111}" type="pres">
      <dgm:prSet presAssocID="{37A85622-C635-4426-BE8A-5CE2F44DB31A}" presName="vertSpace2" presStyleLbl="node1" presStyleIdx="0" presStyleCnt="2"/>
      <dgm:spPr/>
    </dgm:pt>
    <dgm:pt modelId="{8DFA565B-70AE-427A-B04D-57232E06DF8A}" type="pres">
      <dgm:prSet presAssocID="{37A85622-C635-4426-BE8A-5CE2F44DB31A}" presName="circle2" presStyleLbl="node1" presStyleIdx="1" presStyleCnt="2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</dgm:pt>
    <dgm:pt modelId="{5013166B-3138-4FAE-9080-46EB5B5890E4}" type="pres">
      <dgm:prSet presAssocID="{37A85622-C635-4426-BE8A-5CE2F44DB31A}" presName="rect2" presStyleLbl="alignAcc1" presStyleIdx="1" presStyleCnt="2"/>
      <dgm:spPr/>
      <dgm:t>
        <a:bodyPr/>
        <a:lstStyle/>
        <a:p>
          <a:endParaRPr lang="ru-RU"/>
        </a:p>
      </dgm:t>
    </dgm:pt>
    <dgm:pt modelId="{02AE91DC-52E6-4E1C-8692-22EF3C831910}" type="pres">
      <dgm:prSet presAssocID="{BC3556DA-A363-4696-A46C-BB180C13A497}" presName="rect1ParTx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ED7970-4872-4F97-A85F-40AEC66A5666}" type="pres">
      <dgm:prSet presAssocID="{BC3556DA-A363-4696-A46C-BB180C13A497}" presName="rect1ChTx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485241-5BBB-477B-817D-A6D0722288C2}" type="pres">
      <dgm:prSet presAssocID="{37A85622-C635-4426-BE8A-5CE2F44DB31A}" presName="rect2ParTx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CD80A9-0C77-496B-A55C-C35BB08FCF77}" type="pres">
      <dgm:prSet presAssocID="{37A85622-C635-4426-BE8A-5CE2F44DB31A}" presName="rect2ChTx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18A122F-C7C0-41FB-96D9-9949DCBEE61A}" srcId="{BC3556DA-A363-4696-A46C-BB180C13A497}" destId="{C56CB159-E8EC-4D33-ACD2-C7C74A24564D}" srcOrd="1" destOrd="0" parTransId="{DFB20891-5611-4894-9C06-11B485B64A72}" sibTransId="{CD92DA87-B80A-4FB4-9CE1-C097000E52EF}"/>
    <dgm:cxn modelId="{36B653B8-71FD-467B-B793-7E5264AD828F}" type="presOf" srcId="{37A85622-C635-4426-BE8A-5CE2F44DB31A}" destId="{A6485241-5BBB-477B-817D-A6D0722288C2}" srcOrd="1" destOrd="0" presId="urn:microsoft.com/office/officeart/2005/8/layout/target3"/>
    <dgm:cxn modelId="{448A9A8E-2649-4D98-B16C-FCE211DF088D}" srcId="{811BC5B2-C6D9-4F01-93D2-1A8A5BDF24A0}" destId="{37A85622-C635-4426-BE8A-5CE2F44DB31A}" srcOrd="1" destOrd="0" parTransId="{5BB6C635-E4EF-4B96-90E1-BEE7C92D252E}" sibTransId="{083E070E-F999-4EFA-B205-4054742FDEEE}"/>
    <dgm:cxn modelId="{CE4051EE-8E16-458B-ACCD-C4B51F2CABFC}" type="presOf" srcId="{37A85622-C635-4426-BE8A-5CE2F44DB31A}" destId="{5013166B-3138-4FAE-9080-46EB5B5890E4}" srcOrd="0" destOrd="0" presId="urn:microsoft.com/office/officeart/2005/8/layout/target3"/>
    <dgm:cxn modelId="{59A20536-D344-49A9-BDF4-D416D5A6B920}" type="presOf" srcId="{BC3556DA-A363-4696-A46C-BB180C13A497}" destId="{A0A99CE9-5F8E-4DC7-BE08-498B67193D2E}" srcOrd="0" destOrd="0" presId="urn:microsoft.com/office/officeart/2005/8/layout/target3"/>
    <dgm:cxn modelId="{4F8A8294-F8E8-4043-9179-E180872FA9EF}" type="presOf" srcId="{FE9F5562-A482-4B61-9211-91D40F586B1A}" destId="{9BED7970-4872-4F97-A85F-40AEC66A5666}" srcOrd="0" destOrd="0" presId="urn:microsoft.com/office/officeart/2005/8/layout/target3"/>
    <dgm:cxn modelId="{6DB02330-8452-45A0-BDB9-7CCE64375596}" srcId="{37A85622-C635-4426-BE8A-5CE2F44DB31A}" destId="{E3365A87-0EF9-4BA2-9CD0-0C2C537D45BB}" srcOrd="0" destOrd="0" parTransId="{205B9D46-9BA3-43F1-A74F-D79C5D18A72B}" sibTransId="{E95C1115-30E8-4F93-A44A-85421D758C23}"/>
    <dgm:cxn modelId="{19801D4D-845F-429F-AF06-A0DC48C4D661}" type="presOf" srcId="{BC3556DA-A363-4696-A46C-BB180C13A497}" destId="{02AE91DC-52E6-4E1C-8692-22EF3C831910}" srcOrd="1" destOrd="0" presId="urn:microsoft.com/office/officeart/2005/8/layout/target3"/>
    <dgm:cxn modelId="{66DCA47A-B7E3-4DDF-A90F-BE700E9D1FE6}" type="presOf" srcId="{E3365A87-0EF9-4BA2-9CD0-0C2C537D45BB}" destId="{E5CD80A9-0C77-496B-A55C-C35BB08FCF77}" srcOrd="0" destOrd="0" presId="urn:microsoft.com/office/officeart/2005/8/layout/target3"/>
    <dgm:cxn modelId="{4CF991BE-ED04-4899-BFE2-C6D887477397}" type="presOf" srcId="{811BC5B2-C6D9-4F01-93D2-1A8A5BDF24A0}" destId="{D2C28AA3-C1D5-4686-848C-3FBFB63C60A9}" srcOrd="0" destOrd="0" presId="urn:microsoft.com/office/officeart/2005/8/layout/target3"/>
    <dgm:cxn modelId="{7DAF3052-2C58-4027-912F-4AC25F42ACB8}" srcId="{BC3556DA-A363-4696-A46C-BB180C13A497}" destId="{FE9F5562-A482-4B61-9211-91D40F586B1A}" srcOrd="0" destOrd="0" parTransId="{B606B2AD-D8C5-49F1-A397-C0767D40066B}" sibTransId="{049AE388-9C91-492F-9573-FD3EE33B83C4}"/>
    <dgm:cxn modelId="{1BE0626D-E758-4EE9-8F00-AC136E2CB86F}" type="presOf" srcId="{C56CB159-E8EC-4D33-ACD2-C7C74A24564D}" destId="{9BED7970-4872-4F97-A85F-40AEC66A5666}" srcOrd="0" destOrd="1" presId="urn:microsoft.com/office/officeart/2005/8/layout/target3"/>
    <dgm:cxn modelId="{48528B59-E5C2-4C52-990B-CEA42C28E0D0}" srcId="{811BC5B2-C6D9-4F01-93D2-1A8A5BDF24A0}" destId="{BC3556DA-A363-4696-A46C-BB180C13A497}" srcOrd="0" destOrd="0" parTransId="{83C55080-195E-42E4-83FE-CB84389CE19B}" sibTransId="{449121CA-6A78-4EC7-807D-C18B388B6A85}"/>
    <dgm:cxn modelId="{7D86E07E-6382-40F8-9346-E73F492F3471}" type="presParOf" srcId="{D2C28AA3-C1D5-4686-848C-3FBFB63C60A9}" destId="{99520CC0-5636-4A95-9AAA-C87CB2C2E37D}" srcOrd="0" destOrd="0" presId="urn:microsoft.com/office/officeart/2005/8/layout/target3"/>
    <dgm:cxn modelId="{4DF42D27-6DC9-4FC3-87D0-1E4B2AAF67DA}" type="presParOf" srcId="{D2C28AA3-C1D5-4686-848C-3FBFB63C60A9}" destId="{010623C6-C36C-4154-BD9D-B67ACB77B585}" srcOrd="1" destOrd="0" presId="urn:microsoft.com/office/officeart/2005/8/layout/target3"/>
    <dgm:cxn modelId="{BBD0A6A1-78E9-4DB1-AB97-D77D8837E097}" type="presParOf" srcId="{D2C28AA3-C1D5-4686-848C-3FBFB63C60A9}" destId="{A0A99CE9-5F8E-4DC7-BE08-498B67193D2E}" srcOrd="2" destOrd="0" presId="urn:microsoft.com/office/officeart/2005/8/layout/target3"/>
    <dgm:cxn modelId="{83A3360E-7CDC-43D1-95F1-3C968BEE28AC}" type="presParOf" srcId="{D2C28AA3-C1D5-4686-848C-3FBFB63C60A9}" destId="{FCAD1C09-329C-49C5-8EAF-0D62CF618111}" srcOrd="3" destOrd="0" presId="urn:microsoft.com/office/officeart/2005/8/layout/target3"/>
    <dgm:cxn modelId="{F51A233A-6A6F-4159-8260-D1D44DBE4E4A}" type="presParOf" srcId="{D2C28AA3-C1D5-4686-848C-3FBFB63C60A9}" destId="{8DFA565B-70AE-427A-B04D-57232E06DF8A}" srcOrd="4" destOrd="0" presId="urn:microsoft.com/office/officeart/2005/8/layout/target3"/>
    <dgm:cxn modelId="{919D9E2E-F5EF-4D5A-AC12-14B7D4B9E289}" type="presParOf" srcId="{D2C28AA3-C1D5-4686-848C-3FBFB63C60A9}" destId="{5013166B-3138-4FAE-9080-46EB5B5890E4}" srcOrd="5" destOrd="0" presId="urn:microsoft.com/office/officeart/2005/8/layout/target3"/>
    <dgm:cxn modelId="{B89150B9-E7F5-4461-9E6C-C9642AD18677}" type="presParOf" srcId="{D2C28AA3-C1D5-4686-848C-3FBFB63C60A9}" destId="{02AE91DC-52E6-4E1C-8692-22EF3C831910}" srcOrd="6" destOrd="0" presId="urn:microsoft.com/office/officeart/2005/8/layout/target3"/>
    <dgm:cxn modelId="{498F67EF-2994-4078-A205-E05F5B978711}" type="presParOf" srcId="{D2C28AA3-C1D5-4686-848C-3FBFB63C60A9}" destId="{9BED7970-4872-4F97-A85F-40AEC66A5666}" srcOrd="7" destOrd="0" presId="urn:microsoft.com/office/officeart/2005/8/layout/target3"/>
    <dgm:cxn modelId="{092A1F28-66C0-427F-810E-C5A5A5F415B2}" type="presParOf" srcId="{D2C28AA3-C1D5-4686-848C-3FBFB63C60A9}" destId="{A6485241-5BBB-477B-817D-A6D0722288C2}" srcOrd="8" destOrd="0" presId="urn:microsoft.com/office/officeart/2005/8/layout/target3"/>
    <dgm:cxn modelId="{F4781200-C5C2-401F-8031-EB1F306F19E9}" type="presParOf" srcId="{D2C28AA3-C1D5-4686-848C-3FBFB63C60A9}" destId="{E5CD80A9-0C77-496B-A55C-C35BB08FCF77}" srcOrd="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91F9D1E-7E97-45BC-89DE-1239287788CB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84E4E03-C9F7-41BB-B829-1D9600A8600C}">
      <dgm:prSet phldrT="[Текст]" custT="1"/>
      <dgm:spPr>
        <a:solidFill>
          <a:srgbClr val="FFFF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Tarifli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tizim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B2F3A503-08A8-4236-817D-203072B1E42B}" type="parTrans" cxnId="{913DF7B2-21BA-4C8D-B4AD-94BEFF6B8D7B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B41CADE1-F872-4029-9156-2BBAB0495603}" type="sibTrans" cxnId="{913DF7B2-21BA-4C8D-B4AD-94BEFF6B8D7B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87288BAE-DAA9-49C8-B125-AAB6CEFB2874}">
      <dgm:prSet phldrT="[Текст]" custT="1"/>
      <dgm:spPr>
        <a:solidFill>
          <a:srgbClr val="002060"/>
        </a:solidFill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uz-Cyrl-UZ" sz="2200" b="1" i="1" dirty="0" smtClean="0"/>
            <a:t>Bu tizim yordamida mehnat sharoitlari, qiyinchiliklari, meyori e’tiborga olinib ish haqi tabaqalishtiriladi</a:t>
          </a:r>
          <a:r>
            <a:rPr lang="uz-Cyrl-UZ" sz="2200" b="1" i="1" dirty="0" smtClean="0">
              <a:latin typeface="Times New Roman" pitchFamily="18" charset="0"/>
              <a:cs typeface="Times New Roman" pitchFamily="18" charset="0"/>
            </a:rPr>
            <a:t>.  </a:t>
          </a:r>
          <a:endParaRPr lang="ru-RU" sz="2200" b="1" i="1" dirty="0">
            <a:latin typeface="Times New Roman" pitchFamily="18" charset="0"/>
            <a:cs typeface="Times New Roman" pitchFamily="18" charset="0"/>
          </a:endParaRPr>
        </a:p>
      </dgm:t>
    </dgm:pt>
    <dgm:pt modelId="{59D3BB7F-C7E9-4D6E-9ED9-3EABE59093DA}" type="parTrans" cxnId="{628D613A-EB89-4C84-B316-9CCA73C5F6C6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BEA93151-1E66-4AC4-8887-3592E2810290}" type="sibTrans" cxnId="{628D613A-EB89-4C84-B316-9CCA73C5F6C6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9158B6FB-5246-44EE-ADB1-1E5F3C133F25}">
      <dgm:prSet phldrT="[Текст]" custT="1"/>
      <dgm:spPr>
        <a:solidFill>
          <a:srgbClr val="FFFF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Tarifsiz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tizim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A9433277-A501-413F-9663-4F3214FCE8F0}" type="parTrans" cxnId="{C3064A44-7FA6-4916-A584-6E3F7CC7EC84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4140ECF-7D8B-4F55-AED8-9CD3B0E89DCD}" type="sibTrans" cxnId="{C3064A44-7FA6-4916-A584-6E3F7CC7EC84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9C823A8E-F1E9-40FA-9206-C707E56B4553}">
      <dgm:prSet phldrT="[Текст]" custT="1"/>
      <dgm:spPr>
        <a:solidFill>
          <a:srgbClr val="002060"/>
        </a:solidFill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r>
            <a:rPr lang="uz-Cyrl-UZ" sz="2200" b="1" i="1" dirty="0" smtClean="0"/>
            <a:t>Bunda ish haqi miqdori korxona ishining yakuniy natijalaridan kelib chiqqan xolda belgilanadi.</a:t>
          </a:r>
          <a:endParaRPr lang="ru-RU" sz="2200" dirty="0" smtClean="0"/>
        </a:p>
        <a:p>
          <a:endParaRPr lang="ru-RU" sz="2200" b="1" i="1" dirty="0">
            <a:latin typeface="Times New Roman" pitchFamily="18" charset="0"/>
            <a:cs typeface="Times New Roman" pitchFamily="18" charset="0"/>
          </a:endParaRPr>
        </a:p>
      </dgm:t>
    </dgm:pt>
    <dgm:pt modelId="{929CE626-8E49-45C7-8296-6FE5F4439A48}" type="parTrans" cxnId="{EC436456-1C18-4253-87CE-ED46DF1310B2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A49FF2B4-D0F7-4ABD-A725-A767736A1EF8}" type="sibTrans" cxnId="{EC436456-1C18-4253-87CE-ED46DF1310B2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477AC54-617D-4691-9DDF-03730E701DD9}" type="pres">
      <dgm:prSet presAssocID="{191F9D1E-7E97-45BC-89DE-1239287788CB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1E67FD8-2704-4588-8028-3AE07FEDB3D6}" type="pres">
      <dgm:prSet presAssocID="{784E4E03-C9F7-41BB-B829-1D9600A8600C}" presName="compNode" presStyleCnt="0"/>
      <dgm:spPr/>
    </dgm:pt>
    <dgm:pt modelId="{30B1BFF1-58DF-4EA4-B399-133ED3D0ACE1}" type="pres">
      <dgm:prSet presAssocID="{784E4E03-C9F7-41BB-B829-1D9600A8600C}" presName="aNode" presStyleLbl="bgShp" presStyleIdx="0" presStyleCnt="2"/>
      <dgm:spPr/>
      <dgm:t>
        <a:bodyPr/>
        <a:lstStyle/>
        <a:p>
          <a:endParaRPr lang="ru-RU"/>
        </a:p>
      </dgm:t>
    </dgm:pt>
    <dgm:pt modelId="{F4D4F220-D5DE-41FA-9DBE-A1E3D2E40DAC}" type="pres">
      <dgm:prSet presAssocID="{784E4E03-C9F7-41BB-B829-1D9600A8600C}" presName="textNode" presStyleLbl="bgShp" presStyleIdx="0" presStyleCnt="2"/>
      <dgm:spPr/>
      <dgm:t>
        <a:bodyPr/>
        <a:lstStyle/>
        <a:p>
          <a:endParaRPr lang="ru-RU"/>
        </a:p>
      </dgm:t>
    </dgm:pt>
    <dgm:pt modelId="{39AB0435-3D27-416A-960E-6DC95B1D190A}" type="pres">
      <dgm:prSet presAssocID="{784E4E03-C9F7-41BB-B829-1D9600A8600C}" presName="compChildNode" presStyleCnt="0"/>
      <dgm:spPr/>
    </dgm:pt>
    <dgm:pt modelId="{B34797E9-B310-473E-97BB-914AEF5C3FC4}" type="pres">
      <dgm:prSet presAssocID="{784E4E03-C9F7-41BB-B829-1D9600A8600C}" presName="theInnerList" presStyleCnt="0"/>
      <dgm:spPr/>
    </dgm:pt>
    <dgm:pt modelId="{7C1380DE-D9AD-4625-841E-B326DB7A5000}" type="pres">
      <dgm:prSet presAssocID="{87288BAE-DAA9-49C8-B125-AAB6CEFB2874}" presName="childNode" presStyleLbl="node1" presStyleIdx="0" presStyleCnt="2" custScaleY="115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C6553C-E816-449F-B280-EAF51E48595B}" type="pres">
      <dgm:prSet presAssocID="{784E4E03-C9F7-41BB-B829-1D9600A8600C}" presName="aSpace" presStyleCnt="0"/>
      <dgm:spPr/>
    </dgm:pt>
    <dgm:pt modelId="{19382C3B-9CC1-4D53-B5AD-2BBC2B3C2792}" type="pres">
      <dgm:prSet presAssocID="{9158B6FB-5246-44EE-ADB1-1E5F3C133F25}" presName="compNode" presStyleCnt="0"/>
      <dgm:spPr/>
    </dgm:pt>
    <dgm:pt modelId="{34EB060B-F07C-4B9F-8E63-23CAFC0A76A2}" type="pres">
      <dgm:prSet presAssocID="{9158B6FB-5246-44EE-ADB1-1E5F3C133F25}" presName="aNode" presStyleLbl="bgShp" presStyleIdx="1" presStyleCnt="2"/>
      <dgm:spPr/>
      <dgm:t>
        <a:bodyPr/>
        <a:lstStyle/>
        <a:p>
          <a:endParaRPr lang="ru-RU"/>
        </a:p>
      </dgm:t>
    </dgm:pt>
    <dgm:pt modelId="{792009E6-5319-44C0-93BE-419AC2881EA7}" type="pres">
      <dgm:prSet presAssocID="{9158B6FB-5246-44EE-ADB1-1E5F3C133F25}" presName="textNode" presStyleLbl="bgShp" presStyleIdx="1" presStyleCnt="2"/>
      <dgm:spPr/>
      <dgm:t>
        <a:bodyPr/>
        <a:lstStyle/>
        <a:p>
          <a:endParaRPr lang="ru-RU"/>
        </a:p>
      </dgm:t>
    </dgm:pt>
    <dgm:pt modelId="{58E509DB-8AE5-475A-8299-DA9194D6ACCF}" type="pres">
      <dgm:prSet presAssocID="{9158B6FB-5246-44EE-ADB1-1E5F3C133F25}" presName="compChildNode" presStyleCnt="0"/>
      <dgm:spPr/>
    </dgm:pt>
    <dgm:pt modelId="{2D648BE0-06C4-4822-9458-DCEA0539F8EA}" type="pres">
      <dgm:prSet presAssocID="{9158B6FB-5246-44EE-ADB1-1E5F3C133F25}" presName="theInnerList" presStyleCnt="0"/>
      <dgm:spPr/>
    </dgm:pt>
    <dgm:pt modelId="{D159BCA4-47ED-497A-A015-FDBA72E37DA8}" type="pres">
      <dgm:prSet presAssocID="{9C823A8E-F1E9-40FA-9206-C707E56B4553}" presName="childNode" presStyleLbl="node1" presStyleIdx="1" presStyleCnt="2" custScaleY="1153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28D613A-EB89-4C84-B316-9CCA73C5F6C6}" srcId="{784E4E03-C9F7-41BB-B829-1D9600A8600C}" destId="{87288BAE-DAA9-49C8-B125-AAB6CEFB2874}" srcOrd="0" destOrd="0" parTransId="{59D3BB7F-C7E9-4D6E-9ED9-3EABE59093DA}" sibTransId="{BEA93151-1E66-4AC4-8887-3592E2810290}"/>
    <dgm:cxn modelId="{837AD55D-64BE-44F2-804B-148B3D6AB5C5}" type="presOf" srcId="{784E4E03-C9F7-41BB-B829-1D9600A8600C}" destId="{F4D4F220-D5DE-41FA-9DBE-A1E3D2E40DAC}" srcOrd="1" destOrd="0" presId="urn:microsoft.com/office/officeart/2005/8/layout/lProcess2"/>
    <dgm:cxn modelId="{913DF7B2-21BA-4C8D-B4AD-94BEFF6B8D7B}" srcId="{191F9D1E-7E97-45BC-89DE-1239287788CB}" destId="{784E4E03-C9F7-41BB-B829-1D9600A8600C}" srcOrd="0" destOrd="0" parTransId="{B2F3A503-08A8-4236-817D-203072B1E42B}" sibTransId="{B41CADE1-F872-4029-9156-2BBAB0495603}"/>
    <dgm:cxn modelId="{1C064149-5D56-468E-9357-FD1B51612D68}" type="presOf" srcId="{784E4E03-C9F7-41BB-B829-1D9600A8600C}" destId="{30B1BFF1-58DF-4EA4-B399-133ED3D0ACE1}" srcOrd="0" destOrd="0" presId="urn:microsoft.com/office/officeart/2005/8/layout/lProcess2"/>
    <dgm:cxn modelId="{8840644E-3B20-49EB-B994-00EBF784F4DA}" type="presOf" srcId="{9158B6FB-5246-44EE-ADB1-1E5F3C133F25}" destId="{34EB060B-F07C-4B9F-8E63-23CAFC0A76A2}" srcOrd="0" destOrd="0" presId="urn:microsoft.com/office/officeart/2005/8/layout/lProcess2"/>
    <dgm:cxn modelId="{613DA44F-7955-4C4A-A8E0-1C29B6A55A3F}" type="presOf" srcId="{9158B6FB-5246-44EE-ADB1-1E5F3C133F25}" destId="{792009E6-5319-44C0-93BE-419AC2881EA7}" srcOrd="1" destOrd="0" presId="urn:microsoft.com/office/officeart/2005/8/layout/lProcess2"/>
    <dgm:cxn modelId="{499EC09B-A989-4589-9AE0-F75AE93E23F2}" type="presOf" srcId="{87288BAE-DAA9-49C8-B125-AAB6CEFB2874}" destId="{7C1380DE-D9AD-4625-841E-B326DB7A5000}" srcOrd="0" destOrd="0" presId="urn:microsoft.com/office/officeart/2005/8/layout/lProcess2"/>
    <dgm:cxn modelId="{C3064A44-7FA6-4916-A584-6E3F7CC7EC84}" srcId="{191F9D1E-7E97-45BC-89DE-1239287788CB}" destId="{9158B6FB-5246-44EE-ADB1-1E5F3C133F25}" srcOrd="1" destOrd="0" parTransId="{A9433277-A501-413F-9663-4F3214FCE8F0}" sibTransId="{64140ECF-7D8B-4F55-AED8-9CD3B0E89DCD}"/>
    <dgm:cxn modelId="{3F6C4CA7-DC2B-4FCF-81A0-E60D9C64212E}" type="presOf" srcId="{191F9D1E-7E97-45BC-89DE-1239287788CB}" destId="{6477AC54-617D-4691-9DDF-03730E701DD9}" srcOrd="0" destOrd="0" presId="urn:microsoft.com/office/officeart/2005/8/layout/lProcess2"/>
    <dgm:cxn modelId="{DB8E6CB2-901A-47BB-872D-FE85DCA4A853}" type="presOf" srcId="{9C823A8E-F1E9-40FA-9206-C707E56B4553}" destId="{D159BCA4-47ED-497A-A015-FDBA72E37DA8}" srcOrd="0" destOrd="0" presId="urn:microsoft.com/office/officeart/2005/8/layout/lProcess2"/>
    <dgm:cxn modelId="{EC436456-1C18-4253-87CE-ED46DF1310B2}" srcId="{9158B6FB-5246-44EE-ADB1-1E5F3C133F25}" destId="{9C823A8E-F1E9-40FA-9206-C707E56B4553}" srcOrd="0" destOrd="0" parTransId="{929CE626-8E49-45C7-8296-6FE5F4439A48}" sibTransId="{A49FF2B4-D0F7-4ABD-A725-A767736A1EF8}"/>
    <dgm:cxn modelId="{1D284C22-AE86-41D1-9919-BDB20DDB639E}" type="presParOf" srcId="{6477AC54-617D-4691-9DDF-03730E701DD9}" destId="{81E67FD8-2704-4588-8028-3AE07FEDB3D6}" srcOrd="0" destOrd="0" presId="urn:microsoft.com/office/officeart/2005/8/layout/lProcess2"/>
    <dgm:cxn modelId="{47BDBB70-BD49-4A4F-8B3B-2EF89DB3115F}" type="presParOf" srcId="{81E67FD8-2704-4588-8028-3AE07FEDB3D6}" destId="{30B1BFF1-58DF-4EA4-B399-133ED3D0ACE1}" srcOrd="0" destOrd="0" presId="urn:microsoft.com/office/officeart/2005/8/layout/lProcess2"/>
    <dgm:cxn modelId="{984AE0EF-6CBA-4E22-9E08-5C85C594E73E}" type="presParOf" srcId="{81E67FD8-2704-4588-8028-3AE07FEDB3D6}" destId="{F4D4F220-D5DE-41FA-9DBE-A1E3D2E40DAC}" srcOrd="1" destOrd="0" presId="urn:microsoft.com/office/officeart/2005/8/layout/lProcess2"/>
    <dgm:cxn modelId="{1171E87F-3349-4DD7-A3F9-E8CB1642F7AE}" type="presParOf" srcId="{81E67FD8-2704-4588-8028-3AE07FEDB3D6}" destId="{39AB0435-3D27-416A-960E-6DC95B1D190A}" srcOrd="2" destOrd="0" presId="urn:microsoft.com/office/officeart/2005/8/layout/lProcess2"/>
    <dgm:cxn modelId="{929E0209-320D-4630-8E57-74D8EBCB6A25}" type="presParOf" srcId="{39AB0435-3D27-416A-960E-6DC95B1D190A}" destId="{B34797E9-B310-473E-97BB-914AEF5C3FC4}" srcOrd="0" destOrd="0" presId="urn:microsoft.com/office/officeart/2005/8/layout/lProcess2"/>
    <dgm:cxn modelId="{9B433DB2-7D1D-4751-8408-7EEDAC4B2B91}" type="presParOf" srcId="{B34797E9-B310-473E-97BB-914AEF5C3FC4}" destId="{7C1380DE-D9AD-4625-841E-B326DB7A5000}" srcOrd="0" destOrd="0" presId="urn:microsoft.com/office/officeart/2005/8/layout/lProcess2"/>
    <dgm:cxn modelId="{6D61930B-B2D5-4668-9993-F611D8ED0ADC}" type="presParOf" srcId="{6477AC54-617D-4691-9DDF-03730E701DD9}" destId="{E3C6553C-E816-449F-B280-EAF51E48595B}" srcOrd="1" destOrd="0" presId="urn:microsoft.com/office/officeart/2005/8/layout/lProcess2"/>
    <dgm:cxn modelId="{59B472BE-B59E-4E15-BB14-5D6DDEF5D571}" type="presParOf" srcId="{6477AC54-617D-4691-9DDF-03730E701DD9}" destId="{19382C3B-9CC1-4D53-B5AD-2BBC2B3C2792}" srcOrd="2" destOrd="0" presId="urn:microsoft.com/office/officeart/2005/8/layout/lProcess2"/>
    <dgm:cxn modelId="{E1130BBD-790B-494B-81A9-D1E2E8C6FAFE}" type="presParOf" srcId="{19382C3B-9CC1-4D53-B5AD-2BBC2B3C2792}" destId="{34EB060B-F07C-4B9F-8E63-23CAFC0A76A2}" srcOrd="0" destOrd="0" presId="urn:microsoft.com/office/officeart/2005/8/layout/lProcess2"/>
    <dgm:cxn modelId="{9138BDAA-072A-4182-84B0-E8447BC0B0E3}" type="presParOf" srcId="{19382C3B-9CC1-4D53-B5AD-2BBC2B3C2792}" destId="{792009E6-5319-44C0-93BE-419AC2881EA7}" srcOrd="1" destOrd="0" presId="urn:microsoft.com/office/officeart/2005/8/layout/lProcess2"/>
    <dgm:cxn modelId="{0EFD42A7-9C16-4FCC-971F-512F67BCEB93}" type="presParOf" srcId="{19382C3B-9CC1-4D53-B5AD-2BBC2B3C2792}" destId="{58E509DB-8AE5-475A-8299-DA9194D6ACCF}" srcOrd="2" destOrd="0" presId="urn:microsoft.com/office/officeart/2005/8/layout/lProcess2"/>
    <dgm:cxn modelId="{A1197858-7A29-42CE-A748-4FC8FEC53D60}" type="presParOf" srcId="{58E509DB-8AE5-475A-8299-DA9194D6ACCF}" destId="{2D648BE0-06C4-4822-9458-DCEA0539F8EA}" srcOrd="0" destOrd="0" presId="urn:microsoft.com/office/officeart/2005/8/layout/lProcess2"/>
    <dgm:cxn modelId="{FBF65131-1415-4144-A489-7C4E810E6544}" type="presParOf" srcId="{2D648BE0-06C4-4822-9458-DCEA0539F8EA}" destId="{D159BCA4-47ED-497A-A015-FDBA72E37DA8}" srcOrd="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A3D81D9-98DC-4353-B268-EFAE9BA0C5DD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55260A5-4ECB-4461-AB90-D216CFDEFC0E}">
      <dgm:prSet phldrT="[Текст]" custT="1"/>
      <dgm:spPr>
        <a:solidFill>
          <a:schemeClr val="accent3">
            <a:lumMod val="20000"/>
            <a:lumOff val="8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Tarif</a:t>
          </a:r>
          <a:r>
            <a: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setkalari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1B54BEB5-7557-4956-AEBC-837D875DF0D6}" type="parTrans" cxnId="{45462676-4E28-429C-AFDC-47DBD12F4DC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ABF060C2-99D1-4B3D-86B4-96F454DE722D}" type="sibTrans" cxnId="{45462676-4E28-429C-AFDC-47DBD12F4DCE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DD44BA94-02C6-434C-943A-48BE8B96691A}">
      <dgm:prSet phldrT="[Текст]" custT="1"/>
      <dgm:spPr>
        <a:solidFill>
          <a:schemeClr val="accent3">
            <a:lumMod val="20000"/>
            <a:lumOff val="8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Tarif</a:t>
          </a:r>
          <a:r>
            <a: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stavkalari</a:t>
          </a:r>
          <a:r>
            <a:rPr lang="uz-Cyrl-UZ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	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A7925C1C-D79D-4B4F-882D-ED495282A4B2}" type="parTrans" cxnId="{866019F9-0D07-4E34-91F3-F771BCD7896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2337A690-B677-4B1C-B4F7-539590DD90BA}" type="sibTrans" cxnId="{866019F9-0D07-4E34-91F3-F771BCD7896B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3D607A84-D600-4FF5-9B48-B1909DC70093}">
      <dgm:prSet phldrT="[Текст]" custT="1"/>
      <dgm:spPr>
        <a:solidFill>
          <a:schemeClr val="accent3">
            <a:lumMod val="20000"/>
            <a:lumOff val="8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Tarif</a:t>
          </a:r>
          <a:r>
            <a: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koeffisiyentlari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10A69A5-05F5-4E24-9E41-43EDBD6306A1}" type="parTrans" cxnId="{4079803E-1CAB-4322-80DA-2E56C7E2B77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7207B44-C93B-4195-83E0-3C9080DE67FD}" type="sibTrans" cxnId="{4079803E-1CAB-4322-80DA-2E56C7E2B770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E8327D8B-7ED9-426D-985C-5D5B3B33AC04}">
      <dgm:prSet phldrT="[Текст]" custT="1"/>
      <dgm:spPr>
        <a:solidFill>
          <a:schemeClr val="accent3">
            <a:lumMod val="20000"/>
            <a:lumOff val="8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Ishchi</a:t>
          </a:r>
          <a:r>
            <a: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xizmatchilarning</a:t>
          </a:r>
          <a:r>
            <a: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malaka</a:t>
          </a:r>
          <a:r>
            <a:rPr lang="en-US" sz="2000" b="1" i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ma’lumotnomalari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34D6FF0B-380B-47CF-BAC4-11FB4C48DE2A}" type="parTrans" cxnId="{889FAF29-F552-4791-9FA3-DC341E4AA961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F1D4C5C1-4C0D-4B36-A0B4-53B08E0D5B5B}" type="sibTrans" cxnId="{889FAF29-F552-4791-9FA3-DC341E4AA961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B5145A18-57BC-443F-A5E2-8D86D5B70480}">
      <dgm:prSet phldrT="[Текст]" custT="1"/>
      <dgm:spPr>
        <a:solidFill>
          <a:schemeClr val="accent3">
            <a:lumMod val="20000"/>
            <a:lumOff val="8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gm:spPr>
      <dgm:t>
        <a:bodyPr/>
        <a:lstStyle/>
        <a:p>
          <a:r>
            <a:rPr lang="uz-Cyrl-UZ" sz="2000" b="1" i="1" dirty="0" smtClean="0">
              <a:solidFill>
                <a:schemeClr val="tx1"/>
              </a:solidFill>
            </a:rPr>
            <a:t>Noqulay mehnat sharoitlarida ishlar uchun ustama va turli qo’shimcha to’lovlar</a:t>
          </a:r>
          <a:endParaRPr lang="ru-RU" sz="2000" b="1" i="1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F9745760-A344-4D51-870E-269F6FA4C7E6}" type="parTrans" cxnId="{089FA1C5-CBF5-4A7E-92D8-2681C5C9A99D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01C4E67D-F2F4-4E6D-95A4-7CB9C1C66FE4}" type="sibTrans" cxnId="{089FA1C5-CBF5-4A7E-92D8-2681C5C9A99D}">
      <dgm:prSet/>
      <dgm:spPr/>
      <dgm:t>
        <a:bodyPr/>
        <a:lstStyle/>
        <a:p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EEA34900-62F9-44DF-9173-DDC0CBA22687}" type="pres">
      <dgm:prSet presAssocID="{6A3D81D9-98DC-4353-B268-EFAE9BA0C5D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027E766-2B54-4DFE-9644-DE332F457C3C}" type="pres">
      <dgm:prSet presAssocID="{E55260A5-4ECB-4461-AB90-D216CFDEFC0E}" presName="parentLin" presStyleCnt="0"/>
      <dgm:spPr/>
    </dgm:pt>
    <dgm:pt modelId="{0731F05D-2DFB-4431-8C63-E3D6BB7CDDCC}" type="pres">
      <dgm:prSet presAssocID="{E55260A5-4ECB-4461-AB90-D216CFDEFC0E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C6A078C3-DC90-4126-9A25-B854CC93512D}" type="pres">
      <dgm:prSet presAssocID="{E55260A5-4ECB-4461-AB90-D216CFDEFC0E}" presName="parentText" presStyleLbl="node1" presStyleIdx="0" presStyleCnt="5" custScaleX="12040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F9C2A7-2FE9-4D91-9283-9C444ECFCFEB}" type="pres">
      <dgm:prSet presAssocID="{E55260A5-4ECB-4461-AB90-D216CFDEFC0E}" presName="negativeSpace" presStyleCnt="0"/>
      <dgm:spPr/>
    </dgm:pt>
    <dgm:pt modelId="{177FA4F2-0277-4112-845E-817A44AB5FC9}" type="pres">
      <dgm:prSet presAssocID="{E55260A5-4ECB-4461-AB90-D216CFDEFC0E}" presName="childText" presStyleLbl="conFgAcc1" presStyleIdx="0" presStyleCnt="5">
        <dgm:presLayoutVars>
          <dgm:bulletEnabled val="1"/>
        </dgm:presLayoutVars>
      </dgm:prSet>
      <dgm:spPr>
        <a:solidFill>
          <a:srgbClr val="C000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endParaRPr lang="ru-RU"/>
        </a:p>
      </dgm:t>
    </dgm:pt>
    <dgm:pt modelId="{CE1AA27B-B9D9-406C-90E8-ACC0C051A61B}" type="pres">
      <dgm:prSet presAssocID="{ABF060C2-99D1-4B3D-86B4-96F454DE722D}" presName="spaceBetweenRectangles" presStyleCnt="0"/>
      <dgm:spPr/>
    </dgm:pt>
    <dgm:pt modelId="{CC9329BB-48EC-427A-9C60-975C421C0D76}" type="pres">
      <dgm:prSet presAssocID="{DD44BA94-02C6-434C-943A-48BE8B96691A}" presName="parentLin" presStyleCnt="0"/>
      <dgm:spPr/>
    </dgm:pt>
    <dgm:pt modelId="{94312B98-43A2-455D-ADA3-6B2409133FA0}" type="pres">
      <dgm:prSet presAssocID="{DD44BA94-02C6-434C-943A-48BE8B96691A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6D31A4C7-23EE-4D57-BBC6-DC2C15549ECA}" type="pres">
      <dgm:prSet presAssocID="{DD44BA94-02C6-434C-943A-48BE8B96691A}" presName="parentText" presStyleLbl="node1" presStyleIdx="1" presStyleCnt="5" custScaleX="12040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082B98-7A34-4F8F-B0F5-A31462533484}" type="pres">
      <dgm:prSet presAssocID="{DD44BA94-02C6-434C-943A-48BE8B96691A}" presName="negativeSpace" presStyleCnt="0"/>
      <dgm:spPr/>
    </dgm:pt>
    <dgm:pt modelId="{F94C1E17-3B27-434F-9712-E4B4C8CA63BF}" type="pres">
      <dgm:prSet presAssocID="{DD44BA94-02C6-434C-943A-48BE8B96691A}" presName="childText" presStyleLbl="conFgAcc1" presStyleIdx="1" presStyleCnt="5">
        <dgm:presLayoutVars>
          <dgm:bulletEnabled val="1"/>
        </dgm:presLayoutVars>
      </dgm:prSet>
      <dgm:spPr>
        <a:solidFill>
          <a:srgbClr val="C000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endParaRPr lang="ru-RU"/>
        </a:p>
      </dgm:t>
    </dgm:pt>
    <dgm:pt modelId="{E76BE59D-ECC3-47C3-9513-5D592F1CF12D}" type="pres">
      <dgm:prSet presAssocID="{2337A690-B677-4B1C-B4F7-539590DD90BA}" presName="spaceBetweenRectangles" presStyleCnt="0"/>
      <dgm:spPr/>
    </dgm:pt>
    <dgm:pt modelId="{3E5FDA8C-42D1-49AA-8CB1-A4EBE89730EC}" type="pres">
      <dgm:prSet presAssocID="{3D607A84-D600-4FF5-9B48-B1909DC70093}" presName="parentLin" presStyleCnt="0"/>
      <dgm:spPr/>
    </dgm:pt>
    <dgm:pt modelId="{6FF4AD21-2C35-47F3-9221-195979584A1D}" type="pres">
      <dgm:prSet presAssocID="{3D607A84-D600-4FF5-9B48-B1909DC70093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14AE2AD0-3D3F-4E9F-B381-A90C7B29B9F6}" type="pres">
      <dgm:prSet presAssocID="{3D607A84-D600-4FF5-9B48-B1909DC70093}" presName="parentText" presStyleLbl="node1" presStyleIdx="2" presStyleCnt="5" custScaleX="12040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9D4E7C-6204-48D6-8950-AA6E515C7228}" type="pres">
      <dgm:prSet presAssocID="{3D607A84-D600-4FF5-9B48-B1909DC70093}" presName="negativeSpace" presStyleCnt="0"/>
      <dgm:spPr/>
    </dgm:pt>
    <dgm:pt modelId="{0D753A2F-7C99-4B37-833E-5E1F0C127E9E}" type="pres">
      <dgm:prSet presAssocID="{3D607A84-D600-4FF5-9B48-B1909DC70093}" presName="childText" presStyleLbl="conFgAcc1" presStyleIdx="2" presStyleCnt="5">
        <dgm:presLayoutVars>
          <dgm:bulletEnabled val="1"/>
        </dgm:presLayoutVars>
      </dgm:prSet>
      <dgm:spPr>
        <a:solidFill>
          <a:srgbClr val="C000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endParaRPr lang="ru-RU"/>
        </a:p>
      </dgm:t>
    </dgm:pt>
    <dgm:pt modelId="{94E55198-A97A-4E02-8B22-96E7D9A7E217}" type="pres">
      <dgm:prSet presAssocID="{77207B44-C93B-4195-83E0-3C9080DE67FD}" presName="spaceBetweenRectangles" presStyleCnt="0"/>
      <dgm:spPr/>
    </dgm:pt>
    <dgm:pt modelId="{55248D6C-2A66-4733-83D1-2045C4DC5399}" type="pres">
      <dgm:prSet presAssocID="{E8327D8B-7ED9-426D-985C-5D5B3B33AC04}" presName="parentLin" presStyleCnt="0"/>
      <dgm:spPr/>
    </dgm:pt>
    <dgm:pt modelId="{C989A2DD-8C1E-4CB0-8E0B-E3F43AAC5B70}" type="pres">
      <dgm:prSet presAssocID="{E8327D8B-7ED9-426D-985C-5D5B3B33AC04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146DF73F-FF3E-4CBC-A7FC-F6129777DD54}" type="pres">
      <dgm:prSet presAssocID="{E8327D8B-7ED9-426D-985C-5D5B3B33AC04}" presName="parentText" presStyleLbl="node1" presStyleIdx="3" presStyleCnt="5" custScaleX="12040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8D1F2EF-2969-4212-96B8-38211C6A5C58}" type="pres">
      <dgm:prSet presAssocID="{E8327D8B-7ED9-426D-985C-5D5B3B33AC04}" presName="negativeSpace" presStyleCnt="0"/>
      <dgm:spPr/>
    </dgm:pt>
    <dgm:pt modelId="{2A637D87-2743-475C-A85D-18072CEE9164}" type="pres">
      <dgm:prSet presAssocID="{E8327D8B-7ED9-426D-985C-5D5B3B33AC04}" presName="childText" presStyleLbl="conFgAcc1" presStyleIdx="3" presStyleCnt="5">
        <dgm:presLayoutVars>
          <dgm:bulletEnabled val="1"/>
        </dgm:presLayoutVars>
      </dgm:prSet>
      <dgm:spPr>
        <a:solidFill>
          <a:srgbClr val="C000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endParaRPr lang="ru-RU"/>
        </a:p>
      </dgm:t>
    </dgm:pt>
    <dgm:pt modelId="{6C7264F9-403B-44FA-9042-C6C85202D7F8}" type="pres">
      <dgm:prSet presAssocID="{F1D4C5C1-4C0D-4B36-A0B4-53B08E0D5B5B}" presName="spaceBetweenRectangles" presStyleCnt="0"/>
      <dgm:spPr/>
    </dgm:pt>
    <dgm:pt modelId="{8081E1D5-EBF4-48BC-9C90-7E292CDF60FC}" type="pres">
      <dgm:prSet presAssocID="{B5145A18-57BC-443F-A5E2-8D86D5B70480}" presName="parentLin" presStyleCnt="0"/>
      <dgm:spPr/>
    </dgm:pt>
    <dgm:pt modelId="{7D357DEC-B3DF-4FAA-A03A-DEB2624348FC}" type="pres">
      <dgm:prSet presAssocID="{B5145A18-57BC-443F-A5E2-8D86D5B70480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EB34133D-4D24-47DB-9246-28D84ABF2144}" type="pres">
      <dgm:prSet presAssocID="{B5145A18-57BC-443F-A5E2-8D86D5B70480}" presName="parentText" presStyleLbl="node1" presStyleIdx="4" presStyleCnt="5" custScaleX="12040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AB7FB0-4919-4F2C-82D1-B2E09F51B67B}" type="pres">
      <dgm:prSet presAssocID="{B5145A18-57BC-443F-A5E2-8D86D5B70480}" presName="negativeSpace" presStyleCnt="0"/>
      <dgm:spPr/>
    </dgm:pt>
    <dgm:pt modelId="{9FE26C51-DB78-48C3-89E4-13E3465CB35A}" type="pres">
      <dgm:prSet presAssocID="{B5145A18-57BC-443F-A5E2-8D86D5B70480}" presName="childText" presStyleLbl="conFgAcc1" presStyleIdx="4" presStyleCnt="5">
        <dgm:presLayoutVars>
          <dgm:bulletEnabled val="1"/>
        </dgm:presLayoutVars>
      </dgm:prSet>
      <dgm:spPr>
        <a:solidFill>
          <a:srgbClr val="C000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endParaRPr lang="ru-RU"/>
        </a:p>
      </dgm:t>
    </dgm:pt>
  </dgm:ptLst>
  <dgm:cxnLst>
    <dgm:cxn modelId="{F17D44BF-8309-44D1-9675-8CE1B0F5C6B5}" type="presOf" srcId="{B5145A18-57BC-443F-A5E2-8D86D5B70480}" destId="{7D357DEC-B3DF-4FAA-A03A-DEB2624348FC}" srcOrd="0" destOrd="0" presId="urn:microsoft.com/office/officeart/2005/8/layout/list1"/>
    <dgm:cxn modelId="{A24BECB8-7E62-4022-9DB4-6ABE44D372A7}" type="presOf" srcId="{B5145A18-57BC-443F-A5E2-8D86D5B70480}" destId="{EB34133D-4D24-47DB-9246-28D84ABF2144}" srcOrd="1" destOrd="0" presId="urn:microsoft.com/office/officeart/2005/8/layout/list1"/>
    <dgm:cxn modelId="{68F940BA-FC21-413B-B43F-9ED0A9B0BC89}" type="presOf" srcId="{DD44BA94-02C6-434C-943A-48BE8B96691A}" destId="{6D31A4C7-23EE-4D57-BBC6-DC2C15549ECA}" srcOrd="1" destOrd="0" presId="urn:microsoft.com/office/officeart/2005/8/layout/list1"/>
    <dgm:cxn modelId="{889FAF29-F552-4791-9FA3-DC341E4AA961}" srcId="{6A3D81D9-98DC-4353-B268-EFAE9BA0C5DD}" destId="{E8327D8B-7ED9-426D-985C-5D5B3B33AC04}" srcOrd="3" destOrd="0" parTransId="{34D6FF0B-380B-47CF-BAC4-11FB4C48DE2A}" sibTransId="{F1D4C5C1-4C0D-4B36-A0B4-53B08E0D5B5B}"/>
    <dgm:cxn modelId="{089FA1C5-CBF5-4A7E-92D8-2681C5C9A99D}" srcId="{6A3D81D9-98DC-4353-B268-EFAE9BA0C5DD}" destId="{B5145A18-57BC-443F-A5E2-8D86D5B70480}" srcOrd="4" destOrd="0" parTransId="{F9745760-A344-4D51-870E-269F6FA4C7E6}" sibTransId="{01C4E67D-F2F4-4E6D-95A4-7CB9C1C66FE4}"/>
    <dgm:cxn modelId="{F3BC1486-731F-4DDB-A511-DAF2186E284E}" type="presOf" srcId="{E8327D8B-7ED9-426D-985C-5D5B3B33AC04}" destId="{146DF73F-FF3E-4CBC-A7FC-F6129777DD54}" srcOrd="1" destOrd="0" presId="urn:microsoft.com/office/officeart/2005/8/layout/list1"/>
    <dgm:cxn modelId="{9B38F0E4-212F-41C9-BE73-B7C804C43890}" type="presOf" srcId="{6A3D81D9-98DC-4353-B268-EFAE9BA0C5DD}" destId="{EEA34900-62F9-44DF-9173-DDC0CBA22687}" srcOrd="0" destOrd="0" presId="urn:microsoft.com/office/officeart/2005/8/layout/list1"/>
    <dgm:cxn modelId="{866019F9-0D07-4E34-91F3-F771BCD7896B}" srcId="{6A3D81D9-98DC-4353-B268-EFAE9BA0C5DD}" destId="{DD44BA94-02C6-434C-943A-48BE8B96691A}" srcOrd="1" destOrd="0" parTransId="{A7925C1C-D79D-4B4F-882D-ED495282A4B2}" sibTransId="{2337A690-B677-4B1C-B4F7-539590DD90BA}"/>
    <dgm:cxn modelId="{45462676-4E28-429C-AFDC-47DBD12F4DCE}" srcId="{6A3D81D9-98DC-4353-B268-EFAE9BA0C5DD}" destId="{E55260A5-4ECB-4461-AB90-D216CFDEFC0E}" srcOrd="0" destOrd="0" parTransId="{1B54BEB5-7557-4956-AEBC-837D875DF0D6}" sibTransId="{ABF060C2-99D1-4B3D-86B4-96F454DE722D}"/>
    <dgm:cxn modelId="{3F98CCF6-EF40-42E1-B8A0-0C194F39945B}" type="presOf" srcId="{E55260A5-4ECB-4461-AB90-D216CFDEFC0E}" destId="{C6A078C3-DC90-4126-9A25-B854CC93512D}" srcOrd="1" destOrd="0" presId="urn:microsoft.com/office/officeart/2005/8/layout/list1"/>
    <dgm:cxn modelId="{0DCFA771-36F2-4A04-8BFC-F110D50FFBAE}" type="presOf" srcId="{E8327D8B-7ED9-426D-985C-5D5B3B33AC04}" destId="{C989A2DD-8C1E-4CB0-8E0B-E3F43AAC5B70}" srcOrd="0" destOrd="0" presId="urn:microsoft.com/office/officeart/2005/8/layout/list1"/>
    <dgm:cxn modelId="{11612A7A-3C17-4E02-920E-CD773A98BEEF}" type="presOf" srcId="{3D607A84-D600-4FF5-9B48-B1909DC70093}" destId="{14AE2AD0-3D3F-4E9F-B381-A90C7B29B9F6}" srcOrd="1" destOrd="0" presId="urn:microsoft.com/office/officeart/2005/8/layout/list1"/>
    <dgm:cxn modelId="{BAB0FFA7-E707-4EFD-AFA2-0DCFC6D85B27}" type="presOf" srcId="{E55260A5-4ECB-4461-AB90-D216CFDEFC0E}" destId="{0731F05D-2DFB-4431-8C63-E3D6BB7CDDCC}" srcOrd="0" destOrd="0" presId="urn:microsoft.com/office/officeart/2005/8/layout/list1"/>
    <dgm:cxn modelId="{4079803E-1CAB-4322-80DA-2E56C7E2B770}" srcId="{6A3D81D9-98DC-4353-B268-EFAE9BA0C5DD}" destId="{3D607A84-D600-4FF5-9B48-B1909DC70093}" srcOrd="2" destOrd="0" parTransId="{410A69A5-05F5-4E24-9E41-43EDBD6306A1}" sibTransId="{77207B44-C93B-4195-83E0-3C9080DE67FD}"/>
    <dgm:cxn modelId="{36A382D1-7F9D-4B1B-8A98-139818FB71BD}" type="presOf" srcId="{DD44BA94-02C6-434C-943A-48BE8B96691A}" destId="{94312B98-43A2-455D-ADA3-6B2409133FA0}" srcOrd="0" destOrd="0" presId="urn:microsoft.com/office/officeart/2005/8/layout/list1"/>
    <dgm:cxn modelId="{3132E32A-261B-4EB9-A5EC-028D2623CE8A}" type="presOf" srcId="{3D607A84-D600-4FF5-9B48-B1909DC70093}" destId="{6FF4AD21-2C35-47F3-9221-195979584A1D}" srcOrd="0" destOrd="0" presId="urn:microsoft.com/office/officeart/2005/8/layout/list1"/>
    <dgm:cxn modelId="{0CBFC5B6-EA74-4107-AADD-60A22A2F2EFB}" type="presParOf" srcId="{EEA34900-62F9-44DF-9173-DDC0CBA22687}" destId="{6027E766-2B54-4DFE-9644-DE332F457C3C}" srcOrd="0" destOrd="0" presId="urn:microsoft.com/office/officeart/2005/8/layout/list1"/>
    <dgm:cxn modelId="{CE548961-F9C4-4E8E-9832-42649DE813D4}" type="presParOf" srcId="{6027E766-2B54-4DFE-9644-DE332F457C3C}" destId="{0731F05D-2DFB-4431-8C63-E3D6BB7CDDCC}" srcOrd="0" destOrd="0" presId="urn:microsoft.com/office/officeart/2005/8/layout/list1"/>
    <dgm:cxn modelId="{73DF0E06-BDA9-4C8A-B527-79B27C76E834}" type="presParOf" srcId="{6027E766-2B54-4DFE-9644-DE332F457C3C}" destId="{C6A078C3-DC90-4126-9A25-B854CC93512D}" srcOrd="1" destOrd="0" presId="urn:microsoft.com/office/officeart/2005/8/layout/list1"/>
    <dgm:cxn modelId="{B939847A-B79B-4792-B53D-FA47157EE816}" type="presParOf" srcId="{EEA34900-62F9-44DF-9173-DDC0CBA22687}" destId="{50F9C2A7-2FE9-4D91-9283-9C444ECFCFEB}" srcOrd="1" destOrd="0" presId="urn:microsoft.com/office/officeart/2005/8/layout/list1"/>
    <dgm:cxn modelId="{19250D39-682B-4F20-93C2-0D3BA201C3B3}" type="presParOf" srcId="{EEA34900-62F9-44DF-9173-DDC0CBA22687}" destId="{177FA4F2-0277-4112-845E-817A44AB5FC9}" srcOrd="2" destOrd="0" presId="urn:microsoft.com/office/officeart/2005/8/layout/list1"/>
    <dgm:cxn modelId="{607B0E16-A4CC-44DE-8068-B8C0FE192818}" type="presParOf" srcId="{EEA34900-62F9-44DF-9173-DDC0CBA22687}" destId="{CE1AA27B-B9D9-406C-90E8-ACC0C051A61B}" srcOrd="3" destOrd="0" presId="urn:microsoft.com/office/officeart/2005/8/layout/list1"/>
    <dgm:cxn modelId="{4D42CD34-FD4E-4829-ABEF-B9550C9D9888}" type="presParOf" srcId="{EEA34900-62F9-44DF-9173-DDC0CBA22687}" destId="{CC9329BB-48EC-427A-9C60-975C421C0D76}" srcOrd="4" destOrd="0" presId="urn:microsoft.com/office/officeart/2005/8/layout/list1"/>
    <dgm:cxn modelId="{70B087EA-7BB4-4795-8FC9-86142DDE29D9}" type="presParOf" srcId="{CC9329BB-48EC-427A-9C60-975C421C0D76}" destId="{94312B98-43A2-455D-ADA3-6B2409133FA0}" srcOrd="0" destOrd="0" presId="urn:microsoft.com/office/officeart/2005/8/layout/list1"/>
    <dgm:cxn modelId="{C1DCFF71-3713-4221-8BF7-FDEC5D2D5F60}" type="presParOf" srcId="{CC9329BB-48EC-427A-9C60-975C421C0D76}" destId="{6D31A4C7-23EE-4D57-BBC6-DC2C15549ECA}" srcOrd="1" destOrd="0" presId="urn:microsoft.com/office/officeart/2005/8/layout/list1"/>
    <dgm:cxn modelId="{49D5B1A1-1B02-4485-B6BF-67251DD62CD9}" type="presParOf" srcId="{EEA34900-62F9-44DF-9173-DDC0CBA22687}" destId="{33082B98-7A34-4F8F-B0F5-A31462533484}" srcOrd="5" destOrd="0" presId="urn:microsoft.com/office/officeart/2005/8/layout/list1"/>
    <dgm:cxn modelId="{4B5DEC01-95F4-49B7-8816-918CD889B7E1}" type="presParOf" srcId="{EEA34900-62F9-44DF-9173-DDC0CBA22687}" destId="{F94C1E17-3B27-434F-9712-E4B4C8CA63BF}" srcOrd="6" destOrd="0" presId="urn:microsoft.com/office/officeart/2005/8/layout/list1"/>
    <dgm:cxn modelId="{441D2F26-8288-4E66-9F83-FB4A28AF2733}" type="presParOf" srcId="{EEA34900-62F9-44DF-9173-DDC0CBA22687}" destId="{E76BE59D-ECC3-47C3-9513-5D592F1CF12D}" srcOrd="7" destOrd="0" presId="urn:microsoft.com/office/officeart/2005/8/layout/list1"/>
    <dgm:cxn modelId="{F05EB2CA-3BA0-4C03-96B8-BFDCA01F5411}" type="presParOf" srcId="{EEA34900-62F9-44DF-9173-DDC0CBA22687}" destId="{3E5FDA8C-42D1-49AA-8CB1-A4EBE89730EC}" srcOrd="8" destOrd="0" presId="urn:microsoft.com/office/officeart/2005/8/layout/list1"/>
    <dgm:cxn modelId="{31EC0A75-3659-4325-9176-2E9D3049E9F8}" type="presParOf" srcId="{3E5FDA8C-42D1-49AA-8CB1-A4EBE89730EC}" destId="{6FF4AD21-2C35-47F3-9221-195979584A1D}" srcOrd="0" destOrd="0" presId="urn:microsoft.com/office/officeart/2005/8/layout/list1"/>
    <dgm:cxn modelId="{827AC904-EEE0-4D0A-B537-1642A03FD9CD}" type="presParOf" srcId="{3E5FDA8C-42D1-49AA-8CB1-A4EBE89730EC}" destId="{14AE2AD0-3D3F-4E9F-B381-A90C7B29B9F6}" srcOrd="1" destOrd="0" presId="urn:microsoft.com/office/officeart/2005/8/layout/list1"/>
    <dgm:cxn modelId="{E824C89E-9709-4DC6-91A3-D2D0679168F6}" type="presParOf" srcId="{EEA34900-62F9-44DF-9173-DDC0CBA22687}" destId="{BC9D4E7C-6204-48D6-8950-AA6E515C7228}" srcOrd="9" destOrd="0" presId="urn:microsoft.com/office/officeart/2005/8/layout/list1"/>
    <dgm:cxn modelId="{EA4332CB-E36C-4002-9184-7F6AC25D8C4E}" type="presParOf" srcId="{EEA34900-62F9-44DF-9173-DDC0CBA22687}" destId="{0D753A2F-7C99-4B37-833E-5E1F0C127E9E}" srcOrd="10" destOrd="0" presId="urn:microsoft.com/office/officeart/2005/8/layout/list1"/>
    <dgm:cxn modelId="{8498D72E-3645-46B7-AAF2-071D3D84006F}" type="presParOf" srcId="{EEA34900-62F9-44DF-9173-DDC0CBA22687}" destId="{94E55198-A97A-4E02-8B22-96E7D9A7E217}" srcOrd="11" destOrd="0" presId="urn:microsoft.com/office/officeart/2005/8/layout/list1"/>
    <dgm:cxn modelId="{288D79E8-2EF6-4B70-B9C5-7111574C0F29}" type="presParOf" srcId="{EEA34900-62F9-44DF-9173-DDC0CBA22687}" destId="{55248D6C-2A66-4733-83D1-2045C4DC5399}" srcOrd="12" destOrd="0" presId="urn:microsoft.com/office/officeart/2005/8/layout/list1"/>
    <dgm:cxn modelId="{903A8114-CA48-411A-B405-974B81C132DF}" type="presParOf" srcId="{55248D6C-2A66-4733-83D1-2045C4DC5399}" destId="{C989A2DD-8C1E-4CB0-8E0B-E3F43AAC5B70}" srcOrd="0" destOrd="0" presId="urn:microsoft.com/office/officeart/2005/8/layout/list1"/>
    <dgm:cxn modelId="{F934010E-DF17-4F9E-87A8-7548A8038F52}" type="presParOf" srcId="{55248D6C-2A66-4733-83D1-2045C4DC5399}" destId="{146DF73F-FF3E-4CBC-A7FC-F6129777DD54}" srcOrd="1" destOrd="0" presId="urn:microsoft.com/office/officeart/2005/8/layout/list1"/>
    <dgm:cxn modelId="{DC1844E0-FB50-4B18-93A2-C0D834F8EB8D}" type="presParOf" srcId="{EEA34900-62F9-44DF-9173-DDC0CBA22687}" destId="{E8D1F2EF-2969-4212-96B8-38211C6A5C58}" srcOrd="13" destOrd="0" presId="urn:microsoft.com/office/officeart/2005/8/layout/list1"/>
    <dgm:cxn modelId="{A676B20A-6016-4D53-A632-B87C90007FD5}" type="presParOf" srcId="{EEA34900-62F9-44DF-9173-DDC0CBA22687}" destId="{2A637D87-2743-475C-A85D-18072CEE9164}" srcOrd="14" destOrd="0" presId="urn:microsoft.com/office/officeart/2005/8/layout/list1"/>
    <dgm:cxn modelId="{7FBCE0F4-3AA8-4A3A-BC23-79122C305659}" type="presParOf" srcId="{EEA34900-62F9-44DF-9173-DDC0CBA22687}" destId="{6C7264F9-403B-44FA-9042-C6C85202D7F8}" srcOrd="15" destOrd="0" presId="urn:microsoft.com/office/officeart/2005/8/layout/list1"/>
    <dgm:cxn modelId="{EA6D35E5-6903-4285-864D-46CC981107D1}" type="presParOf" srcId="{EEA34900-62F9-44DF-9173-DDC0CBA22687}" destId="{8081E1D5-EBF4-48BC-9C90-7E292CDF60FC}" srcOrd="16" destOrd="0" presId="urn:microsoft.com/office/officeart/2005/8/layout/list1"/>
    <dgm:cxn modelId="{2188C768-6047-4BE8-A0B1-DBF123F4501B}" type="presParOf" srcId="{8081E1D5-EBF4-48BC-9C90-7E292CDF60FC}" destId="{7D357DEC-B3DF-4FAA-A03A-DEB2624348FC}" srcOrd="0" destOrd="0" presId="urn:microsoft.com/office/officeart/2005/8/layout/list1"/>
    <dgm:cxn modelId="{D6AAA8A4-BC3A-4383-A8C7-0F7BB4FC3811}" type="presParOf" srcId="{8081E1D5-EBF4-48BC-9C90-7E292CDF60FC}" destId="{EB34133D-4D24-47DB-9246-28D84ABF2144}" srcOrd="1" destOrd="0" presId="urn:microsoft.com/office/officeart/2005/8/layout/list1"/>
    <dgm:cxn modelId="{0DC8BD78-2CE0-4D9C-B4A9-5D55805B4F79}" type="presParOf" srcId="{EEA34900-62F9-44DF-9173-DDC0CBA22687}" destId="{50AB7FB0-4919-4F2C-82D1-B2E09F51B67B}" srcOrd="17" destOrd="0" presId="urn:microsoft.com/office/officeart/2005/8/layout/list1"/>
    <dgm:cxn modelId="{85579AA2-DECD-4F4A-AD27-995E9BDD80FD}" type="presParOf" srcId="{EEA34900-62F9-44DF-9173-DDC0CBA22687}" destId="{9FE26C51-DB78-48C3-89E4-13E3465CB35A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A0C0B8D-2D57-440E-8BAC-688A67A37DAB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38FDD5F3-F659-4BDC-A047-B62D6C4725C9}">
      <dgm:prSet phldrT="[Текст]" custT="1"/>
      <dgm:spPr>
        <a:solidFill>
          <a:srgbClr val="00206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/>
          <a:r>
            <a:rPr lang="en-US" sz="2800" b="1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Soatbay</a:t>
          </a:r>
          <a:r>
            <a:rPr lang="uz-Cyrl-UZ" sz="28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6A2CBD0-B542-4530-ACF7-F7A69BFF4D1C}" type="parTrans" cxnId="{25635D11-0188-4558-AD87-6A2E02C820ED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B44CB87E-B856-4D43-B37D-70BE187B1641}" type="sibTrans" cxnId="{25635D11-0188-4558-AD87-6A2E02C820ED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F8B4CDE9-629D-4588-9F96-F81EB8FB5868}">
      <dgm:prSet phldrT="[Текст]" custT="1"/>
      <dgm:spPr/>
      <dgm:t>
        <a:bodyPr/>
        <a:lstStyle/>
        <a:p>
          <a:pPr algn="ctr"/>
          <a:r>
            <a:rPr lang="uz-Cyrl-UZ" sz="2000" b="1" i="1" dirty="0" smtClean="0">
              <a:solidFill>
                <a:schemeClr val="bg1"/>
              </a:solidFill>
            </a:rPr>
            <a:t>Ish vaqtini alohida  hisobga olish qo’llaniladigan korxonalarda</a:t>
          </a:r>
          <a:endParaRPr lang="ru-RU" sz="2000" b="1" i="1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gm:t>
    </dgm:pt>
    <dgm:pt modelId="{8A6E2ADF-2497-4F57-A32C-9EC56FC0BF15}" type="parTrans" cxnId="{337FD709-1C0F-4F30-8030-D2F78A6EAAA2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8443AB6E-2B5E-4750-9F36-CFA3FDD030A5}" type="sibTrans" cxnId="{337FD709-1C0F-4F30-8030-D2F78A6EAAA2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1E6A018D-A400-4CFF-99DD-97E368DB7D7F}">
      <dgm:prSet phldrT="[Текст]" custT="1"/>
      <dgm:spPr>
        <a:solidFill>
          <a:srgbClr val="FFFF00">
            <a:alpha val="90000"/>
          </a:srgb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/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Kunlik</a:t>
          </a:r>
          <a:r>
            <a:rPr lang="uz-Cyrl-UZ" sz="24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38D941E5-80A2-4A5C-AB1A-0F552D243E91}" type="parTrans" cxnId="{C226A3D1-3CA8-4F2C-913D-426B1A482D07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FFB24C66-EB47-4CCA-A049-32A5FF48725F}" type="sibTrans" cxnId="{C226A3D1-3CA8-4F2C-913D-426B1A482D07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EF34743-517F-4DCB-9D09-914A504EA795}">
      <dgm:prSet phldrT="[Текст]" custT="1"/>
      <dgm:spPr/>
      <dgm:t>
        <a:bodyPr/>
        <a:lstStyle/>
        <a:p>
          <a:pPr algn="ctr"/>
          <a:r>
            <a:rPr lang="uz-Cyrl-UZ" sz="2000" b="1" i="1" dirty="0" smtClean="0"/>
            <a:t>Ish normalari smena shaklida bo’lsa;</a:t>
          </a:r>
          <a:endParaRPr lang="ru-RU" sz="2000" b="1" i="1" dirty="0" smtClean="0">
            <a:latin typeface="Times New Roman" pitchFamily="18" charset="0"/>
            <a:cs typeface="Times New Roman" pitchFamily="18" charset="0"/>
          </a:endParaRPr>
        </a:p>
      </dgm:t>
    </dgm:pt>
    <dgm:pt modelId="{C059ADE0-4CE4-4CD7-803A-8655A9BCAD3B}" type="parTrans" cxnId="{055D0F83-8B39-441C-B184-DB3AF108B3FB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8C670056-1DC6-4E26-B936-955F522A157D}" type="sibTrans" cxnId="{055D0F83-8B39-441C-B184-DB3AF108B3FB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B6486305-EA12-4CAA-8182-4D38563D63D0}">
      <dgm:prSet phldrT="[Текст]" custT="1"/>
      <dgm:spPr>
        <a:solidFill>
          <a:schemeClr val="accent3">
            <a:lumMod val="20000"/>
            <a:lumOff val="80000"/>
            <a:alpha val="90000"/>
          </a:schemeClr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  <dgm:t>
        <a:bodyPr/>
        <a:lstStyle/>
        <a:p>
          <a:pPr algn="ctr"/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Oylik</a:t>
          </a:r>
          <a:r>
            <a:rPr lang="uz-Cyrl-UZ" sz="2800" b="1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E33072DF-271B-4BE8-A1AD-350AED4DB812}" type="parTrans" cxnId="{B886DDFC-878D-491A-81D2-DB2BEDE9064C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4BAC8713-7CBB-4E60-8ECE-4DDEF7A002CB}" type="sibTrans" cxnId="{B886DDFC-878D-491A-81D2-DB2BEDE9064C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7BFC7641-66C4-4781-B55E-DEDD380FE595}">
      <dgm:prSet phldrT="[Текст]" custT="1"/>
      <dgm:spPr/>
      <dgm:t>
        <a:bodyPr/>
        <a:lstStyle/>
        <a:p>
          <a:pPr algn="ctr"/>
          <a:r>
            <a:rPr lang="uz-Cyrl-UZ" sz="2000" b="1" i="1" dirty="0" smtClean="0"/>
            <a:t>Ish vaqtini jamlab hisobga olish qo’llaniladigan korxonalarda</a:t>
          </a:r>
          <a:endParaRPr lang="ru-RU" sz="2000" b="1" i="1" dirty="0" smtClean="0">
            <a:latin typeface="Times New Roman" pitchFamily="18" charset="0"/>
            <a:cs typeface="Times New Roman" pitchFamily="18" charset="0"/>
          </a:endParaRPr>
        </a:p>
      </dgm:t>
    </dgm:pt>
    <dgm:pt modelId="{7250B7A3-3C86-489F-BF58-25A2DB2F8DDD}" type="parTrans" cxnId="{6EBB67EA-81AC-4B9D-871E-64C37D187672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9538A77D-2641-4AD7-8A4A-74136CD66656}" type="sibTrans" cxnId="{6EBB67EA-81AC-4B9D-871E-64C37D187672}">
      <dgm:prSet/>
      <dgm:spPr/>
      <dgm:t>
        <a:bodyPr/>
        <a:lstStyle/>
        <a:p>
          <a:pPr algn="ctr"/>
          <a:endParaRPr lang="ru-RU" sz="2000">
            <a:latin typeface="Times New Roman" pitchFamily="18" charset="0"/>
            <a:cs typeface="Times New Roman" pitchFamily="18" charset="0"/>
          </a:endParaRPr>
        </a:p>
      </dgm:t>
    </dgm:pt>
    <dgm:pt modelId="{5A249580-6227-4449-A8F2-77F12185299F}" type="pres">
      <dgm:prSet presAssocID="{FA0C0B8D-2D57-440E-8BAC-688A67A37DAB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EA6F863-4267-4E96-A14C-20CC8A0226D1}" type="pres">
      <dgm:prSet presAssocID="{38FDD5F3-F659-4BDC-A047-B62D6C4725C9}" presName="circle1" presStyleLbl="node1" presStyleIdx="0" presStyleCnt="3"/>
      <dgm:spPr>
        <a:solidFill>
          <a:srgbClr val="C000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</dgm:pt>
    <dgm:pt modelId="{E84D6F52-0FD0-45B8-93A6-6217DA15110B}" type="pres">
      <dgm:prSet presAssocID="{38FDD5F3-F659-4BDC-A047-B62D6C4725C9}" presName="space" presStyleCnt="0"/>
      <dgm:spPr/>
    </dgm:pt>
    <dgm:pt modelId="{E272F85F-7308-4E77-9AA0-85FA88CB41A3}" type="pres">
      <dgm:prSet presAssocID="{38FDD5F3-F659-4BDC-A047-B62D6C4725C9}" presName="rect1" presStyleLbl="alignAcc1" presStyleIdx="0" presStyleCnt="3"/>
      <dgm:spPr/>
      <dgm:t>
        <a:bodyPr/>
        <a:lstStyle/>
        <a:p>
          <a:endParaRPr lang="ru-RU"/>
        </a:p>
      </dgm:t>
    </dgm:pt>
    <dgm:pt modelId="{187A48F2-6B9D-4106-B609-9E67EFFB702D}" type="pres">
      <dgm:prSet presAssocID="{1E6A018D-A400-4CFF-99DD-97E368DB7D7F}" presName="vertSpace2" presStyleLbl="node1" presStyleIdx="0" presStyleCnt="3"/>
      <dgm:spPr/>
    </dgm:pt>
    <dgm:pt modelId="{651332E9-4111-4A80-BCDF-D768C79AB3A2}" type="pres">
      <dgm:prSet presAssocID="{1E6A018D-A400-4CFF-99DD-97E368DB7D7F}" presName="circle2" presStyleLbl="node1" presStyleIdx="1" presStyleCnt="3"/>
      <dgm:spPr>
        <a:solidFill>
          <a:srgbClr val="FFFF0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</dgm:pt>
    <dgm:pt modelId="{733800F1-341A-4425-B817-40F44BE5AC0C}" type="pres">
      <dgm:prSet presAssocID="{1E6A018D-A400-4CFF-99DD-97E368DB7D7F}" presName="rect2" presStyleLbl="alignAcc1" presStyleIdx="1" presStyleCnt="3"/>
      <dgm:spPr/>
      <dgm:t>
        <a:bodyPr/>
        <a:lstStyle/>
        <a:p>
          <a:endParaRPr lang="ru-RU"/>
        </a:p>
      </dgm:t>
    </dgm:pt>
    <dgm:pt modelId="{90C9DC36-1F21-4A50-BB63-8D5D0E7E03D6}" type="pres">
      <dgm:prSet presAssocID="{B6486305-EA12-4CAA-8182-4D38563D63D0}" presName="vertSpace3" presStyleLbl="node1" presStyleIdx="1" presStyleCnt="3"/>
      <dgm:spPr/>
    </dgm:pt>
    <dgm:pt modelId="{FA91CF0C-659E-4AB5-B232-C3BF170190EC}" type="pres">
      <dgm:prSet presAssocID="{B6486305-EA12-4CAA-8182-4D38563D63D0}" presName="circle3" presStyleLbl="node1" presStyleIdx="2" presStyleCnt="3"/>
      <dgm:spPr>
        <a:solidFill>
          <a:srgbClr val="00206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gm:spPr>
    </dgm:pt>
    <dgm:pt modelId="{D29CD07D-1480-4090-9611-48647D614F89}" type="pres">
      <dgm:prSet presAssocID="{B6486305-EA12-4CAA-8182-4D38563D63D0}" presName="rect3" presStyleLbl="alignAcc1" presStyleIdx="2" presStyleCnt="3"/>
      <dgm:spPr/>
      <dgm:t>
        <a:bodyPr/>
        <a:lstStyle/>
        <a:p>
          <a:endParaRPr lang="ru-RU"/>
        </a:p>
      </dgm:t>
    </dgm:pt>
    <dgm:pt modelId="{72021120-C16B-4D82-AD38-B561B4E1BB37}" type="pres">
      <dgm:prSet presAssocID="{38FDD5F3-F659-4BDC-A047-B62D6C4725C9}" presName="rect1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6B2760-6C95-40B2-BA76-8FA0F08650BB}" type="pres">
      <dgm:prSet presAssocID="{38FDD5F3-F659-4BDC-A047-B62D6C4725C9}" presName="rect1ChTx" presStyleLbl="alignAcc1" presStyleIdx="2" presStyleCnt="3" custScaleX="1111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0642B6B-AD12-4ABB-8086-55780760FF97}" type="pres">
      <dgm:prSet presAssocID="{1E6A018D-A400-4CFF-99DD-97E368DB7D7F}" presName="rect2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074AB7-0C33-4D2C-9519-DD02584CC194}" type="pres">
      <dgm:prSet presAssocID="{1E6A018D-A400-4CFF-99DD-97E368DB7D7F}" presName="rect2ChTx" presStyleLbl="alignAcc1" presStyleIdx="2" presStyleCnt="3" custScaleX="1156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14A56C-FC56-49DF-B95A-6C09FDE1A8F5}" type="pres">
      <dgm:prSet presAssocID="{B6486305-EA12-4CAA-8182-4D38563D63D0}" presName="rect3ParTx" presStyleLbl="alignAcc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3C0488-8DF0-45EF-95DE-3C2233112529}" type="pres">
      <dgm:prSet presAssocID="{B6486305-EA12-4CAA-8182-4D38563D63D0}" presName="rect3ChTx" presStyleLbl="alignAcc1" presStyleIdx="2" presStyleCnt="3" custScaleX="11340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55D0F83-8B39-441C-B184-DB3AF108B3FB}" srcId="{1E6A018D-A400-4CFF-99DD-97E368DB7D7F}" destId="{7EF34743-517F-4DCB-9D09-914A504EA795}" srcOrd="0" destOrd="0" parTransId="{C059ADE0-4CE4-4CD7-803A-8655A9BCAD3B}" sibTransId="{8C670056-1DC6-4E26-B936-955F522A157D}"/>
    <dgm:cxn modelId="{7C03E013-9817-4599-95B4-C7EE281ED069}" type="presOf" srcId="{B6486305-EA12-4CAA-8182-4D38563D63D0}" destId="{C514A56C-FC56-49DF-B95A-6C09FDE1A8F5}" srcOrd="1" destOrd="0" presId="urn:microsoft.com/office/officeart/2005/8/layout/target3"/>
    <dgm:cxn modelId="{25635D11-0188-4558-AD87-6A2E02C820ED}" srcId="{FA0C0B8D-2D57-440E-8BAC-688A67A37DAB}" destId="{38FDD5F3-F659-4BDC-A047-B62D6C4725C9}" srcOrd="0" destOrd="0" parTransId="{C6A2CBD0-B542-4530-ACF7-F7A69BFF4D1C}" sibTransId="{B44CB87E-B856-4D43-B37D-70BE187B1641}"/>
    <dgm:cxn modelId="{337FD709-1C0F-4F30-8030-D2F78A6EAAA2}" srcId="{38FDD5F3-F659-4BDC-A047-B62D6C4725C9}" destId="{F8B4CDE9-629D-4588-9F96-F81EB8FB5868}" srcOrd="0" destOrd="0" parTransId="{8A6E2ADF-2497-4F57-A32C-9EC56FC0BF15}" sibTransId="{8443AB6E-2B5E-4750-9F36-CFA3FDD030A5}"/>
    <dgm:cxn modelId="{6EBB67EA-81AC-4B9D-871E-64C37D187672}" srcId="{B6486305-EA12-4CAA-8182-4D38563D63D0}" destId="{7BFC7641-66C4-4781-B55E-DEDD380FE595}" srcOrd="0" destOrd="0" parTransId="{7250B7A3-3C86-489F-BF58-25A2DB2F8DDD}" sibTransId="{9538A77D-2641-4AD7-8A4A-74136CD66656}"/>
    <dgm:cxn modelId="{CC1D2418-B317-4D4B-9099-1AD2C7362468}" type="presOf" srcId="{1E6A018D-A400-4CFF-99DD-97E368DB7D7F}" destId="{F0642B6B-AD12-4ABB-8086-55780760FF97}" srcOrd="1" destOrd="0" presId="urn:microsoft.com/office/officeart/2005/8/layout/target3"/>
    <dgm:cxn modelId="{6DCD919D-639A-435C-BBE4-F9F32875E76B}" type="presOf" srcId="{7BFC7641-66C4-4781-B55E-DEDD380FE595}" destId="{EC3C0488-8DF0-45EF-95DE-3C2233112529}" srcOrd="0" destOrd="0" presId="urn:microsoft.com/office/officeart/2005/8/layout/target3"/>
    <dgm:cxn modelId="{C226A3D1-3CA8-4F2C-913D-426B1A482D07}" srcId="{FA0C0B8D-2D57-440E-8BAC-688A67A37DAB}" destId="{1E6A018D-A400-4CFF-99DD-97E368DB7D7F}" srcOrd="1" destOrd="0" parTransId="{38D941E5-80A2-4A5C-AB1A-0F552D243E91}" sibTransId="{FFB24C66-EB47-4CCA-A049-32A5FF48725F}"/>
    <dgm:cxn modelId="{982CE923-5FD5-4E0A-A870-D461449CAB3A}" type="presOf" srcId="{7EF34743-517F-4DCB-9D09-914A504EA795}" destId="{12074AB7-0C33-4D2C-9519-DD02584CC194}" srcOrd="0" destOrd="0" presId="urn:microsoft.com/office/officeart/2005/8/layout/target3"/>
    <dgm:cxn modelId="{B886DDFC-878D-491A-81D2-DB2BEDE9064C}" srcId="{FA0C0B8D-2D57-440E-8BAC-688A67A37DAB}" destId="{B6486305-EA12-4CAA-8182-4D38563D63D0}" srcOrd="2" destOrd="0" parTransId="{E33072DF-271B-4BE8-A1AD-350AED4DB812}" sibTransId="{4BAC8713-7CBB-4E60-8ECE-4DDEF7A002CB}"/>
    <dgm:cxn modelId="{F9B6545C-C6A7-4ACC-BB97-6A9629002D10}" type="presOf" srcId="{1E6A018D-A400-4CFF-99DD-97E368DB7D7F}" destId="{733800F1-341A-4425-B817-40F44BE5AC0C}" srcOrd="0" destOrd="0" presId="urn:microsoft.com/office/officeart/2005/8/layout/target3"/>
    <dgm:cxn modelId="{30E65E78-8B08-4684-8BE6-E245079A8A5E}" type="presOf" srcId="{F8B4CDE9-629D-4588-9F96-F81EB8FB5868}" destId="{036B2760-6C95-40B2-BA76-8FA0F08650BB}" srcOrd="0" destOrd="0" presId="urn:microsoft.com/office/officeart/2005/8/layout/target3"/>
    <dgm:cxn modelId="{9096A2B8-3B35-4DE8-B94B-21578BE9290F}" type="presOf" srcId="{B6486305-EA12-4CAA-8182-4D38563D63D0}" destId="{D29CD07D-1480-4090-9611-48647D614F89}" srcOrd="0" destOrd="0" presId="urn:microsoft.com/office/officeart/2005/8/layout/target3"/>
    <dgm:cxn modelId="{45D572B6-44AD-4A59-A60D-5DEC63E49B81}" type="presOf" srcId="{38FDD5F3-F659-4BDC-A047-B62D6C4725C9}" destId="{72021120-C16B-4D82-AD38-B561B4E1BB37}" srcOrd="1" destOrd="0" presId="urn:microsoft.com/office/officeart/2005/8/layout/target3"/>
    <dgm:cxn modelId="{9B5E7468-A8AB-4A38-87C8-B72B3FBAB077}" type="presOf" srcId="{38FDD5F3-F659-4BDC-A047-B62D6C4725C9}" destId="{E272F85F-7308-4E77-9AA0-85FA88CB41A3}" srcOrd="0" destOrd="0" presId="urn:microsoft.com/office/officeart/2005/8/layout/target3"/>
    <dgm:cxn modelId="{EE406E68-1052-4DDB-A8CD-C7DFFD9A39E2}" type="presOf" srcId="{FA0C0B8D-2D57-440E-8BAC-688A67A37DAB}" destId="{5A249580-6227-4449-A8F2-77F12185299F}" srcOrd="0" destOrd="0" presId="urn:microsoft.com/office/officeart/2005/8/layout/target3"/>
    <dgm:cxn modelId="{2A9C33CB-BA2D-40A5-BC55-5741B3598B7D}" type="presParOf" srcId="{5A249580-6227-4449-A8F2-77F12185299F}" destId="{5EA6F863-4267-4E96-A14C-20CC8A0226D1}" srcOrd="0" destOrd="0" presId="urn:microsoft.com/office/officeart/2005/8/layout/target3"/>
    <dgm:cxn modelId="{15F7FED9-6D8B-4272-AAA4-D4EF223D4A9C}" type="presParOf" srcId="{5A249580-6227-4449-A8F2-77F12185299F}" destId="{E84D6F52-0FD0-45B8-93A6-6217DA15110B}" srcOrd="1" destOrd="0" presId="urn:microsoft.com/office/officeart/2005/8/layout/target3"/>
    <dgm:cxn modelId="{EFD7BB25-94AA-41DC-9DF2-45DED5E43BE5}" type="presParOf" srcId="{5A249580-6227-4449-A8F2-77F12185299F}" destId="{E272F85F-7308-4E77-9AA0-85FA88CB41A3}" srcOrd="2" destOrd="0" presId="urn:microsoft.com/office/officeart/2005/8/layout/target3"/>
    <dgm:cxn modelId="{14F8A3D0-55CF-4022-A28A-25C06495512A}" type="presParOf" srcId="{5A249580-6227-4449-A8F2-77F12185299F}" destId="{187A48F2-6B9D-4106-B609-9E67EFFB702D}" srcOrd="3" destOrd="0" presId="urn:microsoft.com/office/officeart/2005/8/layout/target3"/>
    <dgm:cxn modelId="{036949D5-3294-4523-B18D-0EBE4883C807}" type="presParOf" srcId="{5A249580-6227-4449-A8F2-77F12185299F}" destId="{651332E9-4111-4A80-BCDF-D768C79AB3A2}" srcOrd="4" destOrd="0" presId="urn:microsoft.com/office/officeart/2005/8/layout/target3"/>
    <dgm:cxn modelId="{35BED456-A159-4642-AC4A-99BC8BF367F6}" type="presParOf" srcId="{5A249580-6227-4449-A8F2-77F12185299F}" destId="{733800F1-341A-4425-B817-40F44BE5AC0C}" srcOrd="5" destOrd="0" presId="urn:microsoft.com/office/officeart/2005/8/layout/target3"/>
    <dgm:cxn modelId="{50172DDC-CDC4-418D-A7B5-68E26BE219FF}" type="presParOf" srcId="{5A249580-6227-4449-A8F2-77F12185299F}" destId="{90C9DC36-1F21-4A50-BB63-8D5D0E7E03D6}" srcOrd="6" destOrd="0" presId="urn:microsoft.com/office/officeart/2005/8/layout/target3"/>
    <dgm:cxn modelId="{4EFDBA6F-7EE6-4EE8-A5FB-2B5EE07DE4AE}" type="presParOf" srcId="{5A249580-6227-4449-A8F2-77F12185299F}" destId="{FA91CF0C-659E-4AB5-B232-C3BF170190EC}" srcOrd="7" destOrd="0" presId="urn:microsoft.com/office/officeart/2005/8/layout/target3"/>
    <dgm:cxn modelId="{E2336F72-E38A-447F-ACE0-FD365E9240E5}" type="presParOf" srcId="{5A249580-6227-4449-A8F2-77F12185299F}" destId="{D29CD07D-1480-4090-9611-48647D614F89}" srcOrd="8" destOrd="0" presId="urn:microsoft.com/office/officeart/2005/8/layout/target3"/>
    <dgm:cxn modelId="{75F6DB2F-6792-42A8-9234-F08CFFD0230C}" type="presParOf" srcId="{5A249580-6227-4449-A8F2-77F12185299F}" destId="{72021120-C16B-4D82-AD38-B561B4E1BB37}" srcOrd="9" destOrd="0" presId="urn:microsoft.com/office/officeart/2005/8/layout/target3"/>
    <dgm:cxn modelId="{B503EE0A-A4B8-4368-B217-53954E1D7710}" type="presParOf" srcId="{5A249580-6227-4449-A8F2-77F12185299F}" destId="{036B2760-6C95-40B2-BA76-8FA0F08650BB}" srcOrd="10" destOrd="0" presId="urn:microsoft.com/office/officeart/2005/8/layout/target3"/>
    <dgm:cxn modelId="{DDBCFB2A-7A79-4993-B68D-21BC2A298B7D}" type="presParOf" srcId="{5A249580-6227-4449-A8F2-77F12185299F}" destId="{F0642B6B-AD12-4ABB-8086-55780760FF97}" srcOrd="11" destOrd="0" presId="urn:microsoft.com/office/officeart/2005/8/layout/target3"/>
    <dgm:cxn modelId="{E1ED667F-B3FF-46AD-8B59-F27F8DDC0BA0}" type="presParOf" srcId="{5A249580-6227-4449-A8F2-77F12185299F}" destId="{12074AB7-0C33-4D2C-9519-DD02584CC194}" srcOrd="12" destOrd="0" presId="urn:microsoft.com/office/officeart/2005/8/layout/target3"/>
    <dgm:cxn modelId="{D380F7E1-1772-41EA-A8EF-B92749C43D6A}" type="presParOf" srcId="{5A249580-6227-4449-A8F2-77F12185299F}" destId="{C514A56C-FC56-49DF-B95A-6C09FDE1A8F5}" srcOrd="13" destOrd="0" presId="urn:microsoft.com/office/officeart/2005/8/layout/target3"/>
    <dgm:cxn modelId="{678514E5-FFC8-4DE9-88FD-EC1B30DDF4B7}" type="presParOf" srcId="{5A249580-6227-4449-A8F2-77F12185299F}" destId="{EC3C0488-8DF0-45EF-95DE-3C2233112529}" srcOrd="14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1C43C3B-B162-4FF6-94E4-E7F4876AA6DA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382FB7B-0D88-46E0-8CA1-287459F7C88C}">
      <dgm:prSet/>
      <dgm:spPr/>
      <dgm:t>
        <a:bodyPr/>
        <a:lstStyle/>
        <a:p>
          <a:pPr algn="ctr" rtl="0"/>
          <a:r>
            <a:rPr lang="uz-Cyrl-UZ" b="1" i="1" dirty="0" smtClean="0"/>
            <a:t>O’zbekistonda o’rtacha ish haqining o’sish dinamikasi (2000 yilga nisbatan</a:t>
          </a:r>
          <a:r>
            <a:rPr lang="uz-Cyrl-UZ" b="1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6E8A5308-7887-4700-BE9F-0BAC3C7B5A05}" type="parTrans" cxnId="{C8EED337-F40D-42A8-989A-D1116A208861}">
      <dgm:prSet/>
      <dgm:spPr/>
      <dgm:t>
        <a:bodyPr/>
        <a:lstStyle/>
        <a:p>
          <a:endParaRPr lang="ru-RU"/>
        </a:p>
      </dgm:t>
    </dgm:pt>
    <dgm:pt modelId="{83879C97-BBA4-4963-A48D-488D2DEC3B52}" type="sibTrans" cxnId="{C8EED337-F40D-42A8-989A-D1116A208861}">
      <dgm:prSet/>
      <dgm:spPr/>
      <dgm:t>
        <a:bodyPr/>
        <a:lstStyle/>
        <a:p>
          <a:endParaRPr lang="ru-RU"/>
        </a:p>
      </dgm:t>
    </dgm:pt>
    <dgm:pt modelId="{E95BA686-9157-412F-B184-5FA508FDB32D}" type="pres">
      <dgm:prSet presAssocID="{E1C43C3B-B162-4FF6-94E4-E7F4876AA6D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59589A-5107-41B4-BDCA-401CE63557C4}" type="pres">
      <dgm:prSet presAssocID="{7382FB7B-0D88-46E0-8CA1-287459F7C88C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C8EED337-F40D-42A8-989A-D1116A208861}" srcId="{E1C43C3B-B162-4FF6-94E4-E7F4876AA6DA}" destId="{7382FB7B-0D88-46E0-8CA1-287459F7C88C}" srcOrd="0" destOrd="0" parTransId="{6E8A5308-7887-4700-BE9F-0BAC3C7B5A05}" sibTransId="{83879C97-BBA4-4963-A48D-488D2DEC3B52}"/>
    <dgm:cxn modelId="{3C75964F-FF38-462A-A4EC-64116A413CC3}" type="presOf" srcId="{E1C43C3B-B162-4FF6-94E4-E7F4876AA6DA}" destId="{E95BA686-9157-412F-B184-5FA508FDB32D}" srcOrd="0" destOrd="0" presId="urn:microsoft.com/office/officeart/2005/8/layout/vList2"/>
    <dgm:cxn modelId="{B908565A-E7F7-48F9-A70F-0C23FB486770}" type="presOf" srcId="{7382FB7B-0D88-46E0-8CA1-287459F7C88C}" destId="{8059589A-5107-41B4-BDCA-401CE63557C4}" srcOrd="0" destOrd="0" presId="urn:microsoft.com/office/officeart/2005/8/layout/vList2"/>
    <dgm:cxn modelId="{81D775A2-B780-42EE-A0D4-6F970381CC1E}" type="presParOf" srcId="{E95BA686-9157-412F-B184-5FA508FDB32D}" destId="{8059589A-5107-41B4-BDCA-401CE63557C4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B823F5B0-056A-40C0-95A3-B0E07B8CC7CC}" type="doc">
      <dgm:prSet loTypeId="urn:microsoft.com/office/officeart/2005/8/layout/vList2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FD1062-97E3-420C-9E17-A8DB588D15F8}">
      <dgm:prSet/>
      <dgm:spPr/>
      <dgm:t>
        <a:bodyPr/>
        <a:lstStyle/>
        <a:p>
          <a:pPr marL="0" indent="261938" algn="just"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2010 йилда 2000 йилга нисбатан ўртача иш ҳақи 28,5 барoбар, пeнсияларнинг ўртача миқдoри қарийб 18 барoбар, аҳoли жoн бoшига нисбатан пул дарoмадлари эса 12 барoбар oшди.</a:t>
          </a:r>
        </a:p>
        <a:p>
          <a:pPr marL="0" indent="261938" algn="just" rtl="0"/>
          <a:r>
            <a:rPr lang="uz-Cyrl-UZ" dirty="0" smtClean="0">
              <a:latin typeface="Times New Roman" pitchFamily="18" charset="0"/>
              <a:cs typeface="Times New Roman" pitchFamily="18" charset="0"/>
            </a:rPr>
            <a:t>2011 йилда ҳам иш ҳақини камида 30 фoизга, рeал дарoмадларни эса 24 фoизга oшириш мўлжалланмoқда.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DD2D9F18-F0DD-4919-B9BC-D7B9F34728FF}" type="parTrans" cxnId="{97831DF0-698F-4936-8A42-84C649D3B110}">
      <dgm:prSet/>
      <dgm:spPr/>
      <dgm:t>
        <a:bodyPr/>
        <a:lstStyle/>
        <a:p>
          <a:endParaRPr lang="ru-RU"/>
        </a:p>
      </dgm:t>
    </dgm:pt>
    <dgm:pt modelId="{70718AD0-84AF-47E8-B357-5BF227B6C0CE}" type="sibTrans" cxnId="{97831DF0-698F-4936-8A42-84C649D3B110}">
      <dgm:prSet/>
      <dgm:spPr/>
      <dgm:t>
        <a:bodyPr/>
        <a:lstStyle/>
        <a:p>
          <a:endParaRPr lang="ru-RU"/>
        </a:p>
      </dgm:t>
    </dgm:pt>
    <dgm:pt modelId="{AA72511A-04EE-4559-861E-1F10BB504EE3}" type="pres">
      <dgm:prSet presAssocID="{B823F5B0-056A-40C0-95A3-B0E07B8CC7C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FC79CD7-7CA2-4DDE-B2BC-83CFFF781963}" type="pres">
      <dgm:prSet presAssocID="{75FD1062-97E3-420C-9E17-A8DB588D15F8}" presName="parentText" presStyleLbl="node1" presStyleIdx="0" presStyleCnt="1" custScaleY="11247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132A4E7-BAA9-4A1C-82C7-E6355EED43B8}" type="presOf" srcId="{75FD1062-97E3-420C-9E17-A8DB588D15F8}" destId="{AFC79CD7-7CA2-4DDE-B2BC-83CFFF781963}" srcOrd="0" destOrd="0" presId="urn:microsoft.com/office/officeart/2005/8/layout/vList2"/>
    <dgm:cxn modelId="{6A93D23A-5EBB-427B-BE3E-2DCCAE5B0762}" type="presOf" srcId="{B823F5B0-056A-40C0-95A3-B0E07B8CC7CC}" destId="{AA72511A-04EE-4559-861E-1F10BB504EE3}" srcOrd="0" destOrd="0" presId="urn:microsoft.com/office/officeart/2005/8/layout/vList2"/>
    <dgm:cxn modelId="{97831DF0-698F-4936-8A42-84C649D3B110}" srcId="{B823F5B0-056A-40C0-95A3-B0E07B8CC7CC}" destId="{75FD1062-97E3-420C-9E17-A8DB588D15F8}" srcOrd="0" destOrd="0" parTransId="{DD2D9F18-F0DD-4919-B9BC-D7B9F34728FF}" sibTransId="{70718AD0-84AF-47E8-B357-5BF227B6C0CE}"/>
    <dgm:cxn modelId="{453B36BF-4496-40AA-9087-9B4C352786DF}" type="presParOf" srcId="{AA72511A-04EE-4559-861E-1F10BB504EE3}" destId="{AFC79CD7-7CA2-4DDE-B2BC-83CFFF78196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93CD64-2812-47FA-B025-21C633A90037}">
      <dsp:nvSpPr>
        <dsp:cNvPr id="0" name=""/>
        <dsp:cNvSpPr/>
      </dsp:nvSpPr>
      <dsp:spPr>
        <a:xfrm>
          <a:off x="0" y="22357"/>
          <a:ext cx="7929618" cy="1123200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1" kern="1200" dirty="0" err="1" smtClean="0"/>
            <a:t>Nominal</a:t>
          </a:r>
          <a:r>
            <a:rPr lang="ru-RU" sz="3200" b="1" i="1" kern="1200" dirty="0" smtClean="0"/>
            <a:t> </a:t>
          </a:r>
          <a:r>
            <a:rPr lang="ru-RU" sz="3200" b="1" i="1" kern="1200" dirty="0" err="1" smtClean="0"/>
            <a:t>ish</a:t>
          </a:r>
          <a:r>
            <a:rPr lang="ru-RU" sz="3200" b="1" i="1" kern="1200" dirty="0" smtClean="0"/>
            <a:t> </a:t>
          </a:r>
          <a:r>
            <a:rPr lang="ru-RU" sz="3200" b="1" i="1" kern="1200" dirty="0" err="1" smtClean="0"/>
            <a:t>haqi</a:t>
          </a:r>
          <a:r>
            <a:rPr lang="ru-RU" sz="3200" b="1" i="1" kern="1200" dirty="0" smtClean="0"/>
            <a:t> 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830" y="77187"/>
        <a:ext cx="7819958" cy="1013540"/>
      </dsp:txXfrm>
    </dsp:sp>
    <dsp:sp modelId="{4FEB4982-8421-446B-A6A1-9DD0C6BBBD8C}">
      <dsp:nvSpPr>
        <dsp:cNvPr id="0" name=""/>
        <dsp:cNvSpPr/>
      </dsp:nvSpPr>
      <dsp:spPr>
        <a:xfrm>
          <a:off x="0" y="1145557"/>
          <a:ext cx="7929618" cy="99360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1765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400" b="1" i="1" kern="1200" dirty="0" err="1" smtClean="0"/>
            <a:t>bu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ma’lum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vaqt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davomida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olingan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pul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summasi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yoki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pul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shaklidagi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ish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haqi</a:t>
          </a:r>
          <a:r>
            <a:rPr lang="en-US" sz="2400" b="1" i="1" kern="1200" dirty="0" smtClean="0"/>
            <a:t>.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1145557"/>
        <a:ext cx="7929618" cy="993600"/>
      </dsp:txXfrm>
    </dsp:sp>
    <dsp:sp modelId="{A3AF4B10-47B0-4A28-8898-845259AF61EF}">
      <dsp:nvSpPr>
        <dsp:cNvPr id="0" name=""/>
        <dsp:cNvSpPr/>
      </dsp:nvSpPr>
      <dsp:spPr>
        <a:xfrm>
          <a:off x="0" y="2139157"/>
          <a:ext cx="7929618" cy="1123200"/>
        </a:xfrm>
        <a:prstGeom prst="roundRect">
          <a:avLst/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i="1" kern="1200" dirty="0" err="1" smtClean="0"/>
            <a:t>Real</a:t>
          </a:r>
          <a:r>
            <a:rPr lang="ru-RU" sz="3200" b="1" i="1" kern="1200" dirty="0" smtClean="0"/>
            <a:t> </a:t>
          </a:r>
          <a:r>
            <a:rPr lang="ru-RU" sz="3200" b="1" i="1" kern="1200" dirty="0" err="1" smtClean="0"/>
            <a:t>ish</a:t>
          </a:r>
          <a:r>
            <a:rPr lang="ru-RU" sz="3200" b="1" i="1" kern="1200" dirty="0" smtClean="0"/>
            <a:t> </a:t>
          </a:r>
          <a:r>
            <a:rPr lang="ru-RU" sz="3200" b="1" i="1" kern="1200" dirty="0" err="1" smtClean="0"/>
            <a:t>haqi</a:t>
          </a:r>
          <a:r>
            <a:rPr lang="ru-RU" sz="3200" b="1" i="1" kern="1200" dirty="0" smtClean="0"/>
            <a:t> </a:t>
          </a:r>
          <a:endParaRPr lang="ru-RU" sz="3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4830" y="2193987"/>
        <a:ext cx="7819958" cy="1013540"/>
      </dsp:txXfrm>
    </dsp:sp>
    <dsp:sp modelId="{5A694C1F-4E1D-490C-8EB3-1F26E9CABD54}">
      <dsp:nvSpPr>
        <dsp:cNvPr id="0" name=""/>
        <dsp:cNvSpPr/>
      </dsp:nvSpPr>
      <dsp:spPr>
        <a:xfrm>
          <a:off x="0" y="3262357"/>
          <a:ext cx="7929618" cy="993600"/>
        </a:xfrm>
        <a:prstGeom prst="rect">
          <a:avLst/>
        </a:prstGeom>
        <a:noFill/>
        <a:ln>
          <a:noFill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1765" tIns="30480" rIns="170688" bIns="3048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US" sz="2400" b="1" i="1" kern="1200" dirty="0" err="1" smtClean="0"/>
            <a:t>bu</a:t>
          </a:r>
          <a:r>
            <a:rPr lang="en-US" sz="2400" b="1" i="1" kern="1200" dirty="0" smtClean="0"/>
            <a:t> nominal </a:t>
          </a:r>
          <a:r>
            <a:rPr lang="en-US" sz="2400" b="1" i="1" kern="1200" dirty="0" err="1" smtClean="0"/>
            <a:t>ish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haqining</a:t>
          </a:r>
          <a:r>
            <a:rPr lang="en-US" sz="2400" b="1" i="1" kern="1200" dirty="0" smtClean="0"/>
            <a:t> «</a:t>
          </a:r>
          <a:r>
            <a:rPr lang="en-US" sz="2400" b="1" i="1" kern="1200" dirty="0" err="1" smtClean="0"/>
            <a:t>xarid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qobiliyati</a:t>
          </a:r>
          <a:r>
            <a:rPr lang="en-US" sz="2400" b="1" i="1" kern="1200" dirty="0" smtClean="0"/>
            <a:t>». </a:t>
          </a:r>
          <a:endParaRPr lang="ru-RU" sz="24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3262357"/>
        <a:ext cx="7929618" cy="9936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7CCFCD-6201-43FC-87DF-C782579521B8}">
      <dsp:nvSpPr>
        <dsp:cNvPr id="0" name=""/>
        <dsp:cNvSpPr/>
      </dsp:nvSpPr>
      <dsp:spPr>
        <a:xfrm>
          <a:off x="4040" y="0"/>
          <a:ext cx="3886464" cy="4778380"/>
        </a:xfrm>
        <a:prstGeom prst="roundRect">
          <a:avLst>
            <a:gd name="adj" fmla="val 10000"/>
          </a:avLst>
        </a:prstGeom>
        <a:solidFill>
          <a:srgbClr val="FFFF00"/>
        </a:solidFill>
        <a:ln w="12700"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800" kern="1200" dirty="0" smtClean="0">
              <a:latin typeface="Times New Roman" pitchFamily="18" charset="0"/>
              <a:cs typeface="Times New Roman" pitchFamily="18" charset="0"/>
            </a:rPr>
            <a:t>      </a:t>
          </a: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Vaqtbay</a:t>
          </a:r>
          <a:r>
            <a:rPr lang="uz-Cyrl-UZ" sz="4200" kern="1200" dirty="0" smtClean="0">
              <a:latin typeface="Times New Roman" pitchFamily="18" charset="0"/>
              <a:cs typeface="Times New Roman" pitchFamily="18" charset="0"/>
            </a:rPr>
            <a:t>	</a:t>
          </a:r>
          <a:endParaRPr lang="ru-RU" sz="4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40" y="0"/>
        <a:ext cx="3886464" cy="1433514"/>
      </dsp:txXfrm>
    </dsp:sp>
    <dsp:sp modelId="{C421D495-EA1D-4D1F-8A08-D17ACB2F2832}">
      <dsp:nvSpPr>
        <dsp:cNvPr id="0" name=""/>
        <dsp:cNvSpPr/>
      </dsp:nvSpPr>
      <dsp:spPr>
        <a:xfrm>
          <a:off x="392686" y="1434712"/>
          <a:ext cx="3109171" cy="3103550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i="1" kern="1200" dirty="0" smtClean="0"/>
            <a:t>Bu </a:t>
          </a:r>
          <a:r>
            <a:rPr lang="en-US" sz="2300" b="1" i="1" kern="1200" dirty="0" err="1" smtClean="0"/>
            <a:t>xodimning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malakasi</a:t>
          </a:r>
          <a:r>
            <a:rPr lang="en-US" sz="2300" b="1" i="1" kern="1200" dirty="0" smtClean="0"/>
            <a:t>, </a:t>
          </a:r>
          <a:r>
            <a:rPr lang="en-US" sz="2300" b="1" i="1" kern="1200" dirty="0" err="1" smtClean="0"/>
            <a:t>mehnatining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sifati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va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ishlagan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vaqtiga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qarab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to’lanadigan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ish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haqidir</a:t>
          </a:r>
          <a:r>
            <a:rPr lang="en-US" sz="2300" b="1" i="1" kern="1200" dirty="0" smtClean="0"/>
            <a:t>.</a:t>
          </a:r>
          <a:endParaRPr lang="ru-RU" sz="23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83586" y="1525612"/>
        <a:ext cx="2927371" cy="2921750"/>
      </dsp:txXfrm>
    </dsp:sp>
    <dsp:sp modelId="{76017A7E-1520-4D18-8A3B-B4F2BFC7C4DB}">
      <dsp:nvSpPr>
        <dsp:cNvPr id="0" name=""/>
        <dsp:cNvSpPr/>
      </dsp:nvSpPr>
      <dsp:spPr>
        <a:xfrm>
          <a:off x="4181989" y="0"/>
          <a:ext cx="3886464" cy="4778380"/>
        </a:xfrm>
        <a:prstGeom prst="roundRect">
          <a:avLst>
            <a:gd name="adj" fmla="val 10000"/>
          </a:avLst>
        </a:prstGeom>
        <a:solidFill>
          <a:srgbClr val="FFFF00"/>
        </a:solidFill>
        <a:ln w="12700"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Ishbay</a:t>
          </a:r>
          <a:r>
            <a:rPr lang="uz-Cyrl-UZ" sz="6500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65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81989" y="0"/>
        <a:ext cx="3886464" cy="1433514"/>
      </dsp:txXfrm>
    </dsp:sp>
    <dsp:sp modelId="{0E4A3A2C-B9CA-4DBE-8097-3037AEED084F}">
      <dsp:nvSpPr>
        <dsp:cNvPr id="0" name=""/>
        <dsp:cNvSpPr/>
      </dsp:nvSpPr>
      <dsp:spPr>
        <a:xfrm>
          <a:off x="4570635" y="1434712"/>
          <a:ext cx="3109171" cy="3103550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8420" tIns="43815" rIns="58420" bIns="43815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300" b="1" i="1" kern="1200" dirty="0" smtClean="0"/>
            <a:t>Bu </a:t>
          </a:r>
          <a:r>
            <a:rPr lang="en-US" sz="2300" b="1" i="1" kern="1200" dirty="0" err="1" smtClean="0"/>
            <a:t>ishchining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ishlab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chiqargan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mahsulot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miqdori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va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sifati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yoki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bajargan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ishining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hajmiga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qarab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beriladigan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ish</a:t>
          </a:r>
          <a:r>
            <a:rPr lang="en-US" sz="2300" b="1" i="1" kern="1200" dirty="0" smtClean="0"/>
            <a:t> </a:t>
          </a:r>
          <a:r>
            <a:rPr lang="en-US" sz="2300" b="1" i="1" kern="1200" dirty="0" err="1" smtClean="0"/>
            <a:t>haqidir</a:t>
          </a:r>
          <a:r>
            <a:rPr lang="en-US" sz="2300" b="1" i="1" kern="1200" dirty="0" smtClean="0"/>
            <a:t>. </a:t>
          </a:r>
          <a:endParaRPr lang="ru-RU" sz="23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61535" y="1525612"/>
        <a:ext cx="2927371" cy="292175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9520CC0-5636-4A95-9AAA-C87CB2C2E37D}">
      <dsp:nvSpPr>
        <dsp:cNvPr id="0" name=""/>
        <dsp:cNvSpPr/>
      </dsp:nvSpPr>
      <dsp:spPr>
        <a:xfrm>
          <a:off x="0" y="0"/>
          <a:ext cx="4349752" cy="4349752"/>
        </a:xfrm>
        <a:prstGeom prst="pie">
          <a:avLst>
            <a:gd name="adj1" fmla="val 5400000"/>
            <a:gd name="adj2" fmla="val 1620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A99CE9-5F8E-4DC7-BE08-498B67193D2E}">
      <dsp:nvSpPr>
        <dsp:cNvPr id="0" name=""/>
        <dsp:cNvSpPr/>
      </dsp:nvSpPr>
      <dsp:spPr>
        <a:xfrm>
          <a:off x="2174876" y="0"/>
          <a:ext cx="6111932" cy="4349752"/>
        </a:xfrm>
        <a:prstGeom prst="rect">
          <a:avLst/>
        </a:prstGeom>
        <a:solidFill>
          <a:srgbClr val="00206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Oddiy</a:t>
          </a:r>
          <a:r>
            <a:rPr lang="en-US" sz="2400" b="1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vaqtbay</a:t>
          </a:r>
          <a:endParaRPr lang="ru-RU" sz="2400" b="1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174876" y="0"/>
        <a:ext cx="3055966" cy="2066132"/>
      </dsp:txXfrm>
    </dsp:sp>
    <dsp:sp modelId="{8DFA565B-70AE-427A-B04D-57232E06DF8A}">
      <dsp:nvSpPr>
        <dsp:cNvPr id="0" name=""/>
        <dsp:cNvSpPr/>
      </dsp:nvSpPr>
      <dsp:spPr>
        <a:xfrm>
          <a:off x="1141809" y="2066132"/>
          <a:ext cx="2066132" cy="2066132"/>
        </a:xfrm>
        <a:prstGeom prst="pie">
          <a:avLst>
            <a:gd name="adj1" fmla="val 5400000"/>
            <a:gd name="adj2" fmla="val 1620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13166B-3138-4FAE-9080-46EB5B5890E4}">
      <dsp:nvSpPr>
        <dsp:cNvPr id="0" name=""/>
        <dsp:cNvSpPr/>
      </dsp:nvSpPr>
      <dsp:spPr>
        <a:xfrm>
          <a:off x="2174876" y="2066132"/>
          <a:ext cx="6111932" cy="2066132"/>
        </a:xfrm>
        <a:prstGeom prst="rect">
          <a:avLst/>
        </a:prstGeom>
        <a:solidFill>
          <a:srgbClr val="FFFF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Vaqtbay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mukofot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74876" y="2066132"/>
        <a:ext cx="3055966" cy="2066132"/>
      </dsp:txXfrm>
    </dsp:sp>
    <dsp:sp modelId="{9BED7970-4872-4F97-A85F-40AEC66A5666}">
      <dsp:nvSpPr>
        <dsp:cNvPr id="0" name=""/>
        <dsp:cNvSpPr/>
      </dsp:nvSpPr>
      <dsp:spPr>
        <a:xfrm>
          <a:off x="5230842" y="0"/>
          <a:ext cx="3055966" cy="206613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000" b="1" i="1" kern="1200" dirty="0" smtClean="0">
              <a:solidFill>
                <a:schemeClr val="bg1"/>
              </a:solidFill>
            </a:rPr>
            <a:t>Bunda ish haqi tarif stavkasiga binoan beriladi.</a:t>
          </a:r>
          <a:endParaRPr lang="ru-RU" sz="2000" b="1" i="1" kern="1200" dirty="0" smtClean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3600" kern="1200" dirty="0">
            <a:solidFill>
              <a:schemeClr val="bg1"/>
            </a:solidFill>
          </a:endParaRPr>
        </a:p>
      </dsp:txBody>
      <dsp:txXfrm>
        <a:off x="5230842" y="0"/>
        <a:ext cx="3055966" cy="2066132"/>
      </dsp:txXfrm>
    </dsp:sp>
    <dsp:sp modelId="{E5CD80A9-0C77-496B-A55C-C35BB08FCF77}">
      <dsp:nvSpPr>
        <dsp:cNvPr id="0" name=""/>
        <dsp:cNvSpPr/>
      </dsp:nvSpPr>
      <dsp:spPr>
        <a:xfrm>
          <a:off x="5230842" y="2066132"/>
          <a:ext cx="3055966" cy="2066132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000" b="1" i="1" kern="1200" dirty="0" smtClean="0"/>
            <a:t>Bunda ish haqi tarif stavkasidan tashqari qo’shimcha ish bajarganligi uchun beriladi.</a:t>
          </a:r>
          <a:endParaRPr lang="ru-RU" sz="2000" b="1" i="1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5230842" y="2066132"/>
        <a:ext cx="3055966" cy="206613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0B1BFF1-58DF-4EA4-B399-133ED3D0ACE1}">
      <dsp:nvSpPr>
        <dsp:cNvPr id="0" name=""/>
        <dsp:cNvSpPr/>
      </dsp:nvSpPr>
      <dsp:spPr>
        <a:xfrm>
          <a:off x="4004" y="0"/>
          <a:ext cx="3852070" cy="3706810"/>
        </a:xfrm>
        <a:prstGeom prst="roundRect">
          <a:avLst>
            <a:gd name="adj" fmla="val 10000"/>
          </a:avLst>
        </a:prstGeom>
        <a:solidFill>
          <a:srgbClr val="FFFF00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Tarifli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tizim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004" y="0"/>
        <a:ext cx="3852070" cy="1112043"/>
      </dsp:txXfrm>
    </dsp:sp>
    <dsp:sp modelId="{7C1380DE-D9AD-4625-841E-B326DB7A5000}">
      <dsp:nvSpPr>
        <dsp:cNvPr id="0" name=""/>
        <dsp:cNvSpPr/>
      </dsp:nvSpPr>
      <dsp:spPr>
        <a:xfrm>
          <a:off x="389211" y="1113225"/>
          <a:ext cx="3081656" cy="2407061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b="1" i="1" kern="1200" dirty="0" smtClean="0"/>
            <a:t>Bu tizim yordamida mehnat sharoitlari, qiyinchiliklari, meyori e’tiborga olinib ish haqi tabaqalishtiriladi</a:t>
          </a:r>
          <a:r>
            <a:rPr lang="uz-Cyrl-UZ" sz="2200" b="1" i="1" kern="1200" dirty="0" smtClean="0">
              <a:latin typeface="Times New Roman" pitchFamily="18" charset="0"/>
              <a:cs typeface="Times New Roman" pitchFamily="18" charset="0"/>
            </a:rPr>
            <a:t>.  </a:t>
          </a:r>
          <a:endParaRPr lang="ru-RU" sz="22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59711" y="1183725"/>
        <a:ext cx="2940656" cy="2266061"/>
      </dsp:txXfrm>
    </dsp:sp>
    <dsp:sp modelId="{34EB060B-F07C-4B9F-8E63-23CAFC0A76A2}">
      <dsp:nvSpPr>
        <dsp:cNvPr id="0" name=""/>
        <dsp:cNvSpPr/>
      </dsp:nvSpPr>
      <dsp:spPr>
        <a:xfrm>
          <a:off x="4144980" y="0"/>
          <a:ext cx="3852070" cy="3706810"/>
        </a:xfrm>
        <a:prstGeom prst="roundRect">
          <a:avLst>
            <a:gd name="adj" fmla="val 10000"/>
          </a:avLst>
        </a:prstGeom>
        <a:solidFill>
          <a:srgbClr val="FFFF00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Tarifsiz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tizim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144980" y="0"/>
        <a:ext cx="3852070" cy="1112043"/>
      </dsp:txXfrm>
    </dsp:sp>
    <dsp:sp modelId="{D159BCA4-47ED-497A-A015-FDBA72E37DA8}">
      <dsp:nvSpPr>
        <dsp:cNvPr id="0" name=""/>
        <dsp:cNvSpPr/>
      </dsp:nvSpPr>
      <dsp:spPr>
        <a:xfrm>
          <a:off x="4530187" y="1113225"/>
          <a:ext cx="3081656" cy="2407061"/>
        </a:xfrm>
        <a:prstGeom prst="roundRect">
          <a:avLst>
            <a:gd name="adj" fmla="val 1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5880" tIns="41910" rIns="55880" bIns="4191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b="1" i="1" kern="1200" dirty="0" smtClean="0"/>
            <a:t>Bunda ish haqi miqdori korxona ishining yakuniy natijalaridan kelib chiqqan xolda belgilanadi.</a:t>
          </a:r>
          <a:endParaRPr lang="ru-RU" sz="2200" kern="1200" dirty="0" smtClean="0"/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200" b="1" i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4600687" y="1183725"/>
        <a:ext cx="2940656" cy="226606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7FA4F2-0277-4112-845E-817A44AB5FC9}">
      <dsp:nvSpPr>
        <dsp:cNvPr id="0" name=""/>
        <dsp:cNvSpPr/>
      </dsp:nvSpPr>
      <dsp:spPr>
        <a:xfrm>
          <a:off x="0" y="342713"/>
          <a:ext cx="8001056" cy="529200"/>
        </a:xfrm>
        <a:prstGeom prst="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A078C3-DC90-4126-9A25-B854CC93512D}">
      <dsp:nvSpPr>
        <dsp:cNvPr id="0" name=""/>
        <dsp:cNvSpPr/>
      </dsp:nvSpPr>
      <dsp:spPr>
        <a:xfrm>
          <a:off x="400052" y="32753"/>
          <a:ext cx="6743738" cy="619920"/>
        </a:xfrm>
        <a:prstGeom prst="roundRect">
          <a:avLst/>
        </a:prstGeom>
        <a:solidFill>
          <a:schemeClr val="accent3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95" tIns="0" rIns="21169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Tarif</a:t>
          </a:r>
          <a:r>
            <a:rPr lang="en-US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setkalari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0314" y="63015"/>
        <a:ext cx="6683214" cy="559396"/>
      </dsp:txXfrm>
    </dsp:sp>
    <dsp:sp modelId="{F94C1E17-3B27-434F-9712-E4B4C8CA63BF}">
      <dsp:nvSpPr>
        <dsp:cNvPr id="0" name=""/>
        <dsp:cNvSpPr/>
      </dsp:nvSpPr>
      <dsp:spPr>
        <a:xfrm>
          <a:off x="0" y="1295273"/>
          <a:ext cx="8001056" cy="529200"/>
        </a:xfrm>
        <a:prstGeom prst="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D31A4C7-23EE-4D57-BBC6-DC2C15549ECA}">
      <dsp:nvSpPr>
        <dsp:cNvPr id="0" name=""/>
        <dsp:cNvSpPr/>
      </dsp:nvSpPr>
      <dsp:spPr>
        <a:xfrm>
          <a:off x="400052" y="985313"/>
          <a:ext cx="6743738" cy="619920"/>
        </a:xfrm>
        <a:prstGeom prst="roundRect">
          <a:avLst/>
        </a:prstGeom>
        <a:solidFill>
          <a:schemeClr val="accent3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95" tIns="0" rIns="21169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Tarif</a:t>
          </a:r>
          <a:r>
            <a:rPr lang="en-US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stavkalari</a:t>
          </a:r>
          <a:r>
            <a:rPr lang="uz-Cyrl-UZ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	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0314" y="1015575"/>
        <a:ext cx="6683214" cy="559396"/>
      </dsp:txXfrm>
    </dsp:sp>
    <dsp:sp modelId="{0D753A2F-7C99-4B37-833E-5E1F0C127E9E}">
      <dsp:nvSpPr>
        <dsp:cNvPr id="0" name=""/>
        <dsp:cNvSpPr/>
      </dsp:nvSpPr>
      <dsp:spPr>
        <a:xfrm>
          <a:off x="0" y="2247833"/>
          <a:ext cx="8001056" cy="529200"/>
        </a:xfrm>
        <a:prstGeom prst="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AE2AD0-3D3F-4E9F-B381-A90C7B29B9F6}">
      <dsp:nvSpPr>
        <dsp:cNvPr id="0" name=""/>
        <dsp:cNvSpPr/>
      </dsp:nvSpPr>
      <dsp:spPr>
        <a:xfrm>
          <a:off x="400052" y="1937873"/>
          <a:ext cx="6743738" cy="619920"/>
        </a:xfrm>
        <a:prstGeom prst="roundRect">
          <a:avLst/>
        </a:prstGeom>
        <a:solidFill>
          <a:schemeClr val="accent3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95" tIns="0" rIns="21169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Tarif</a:t>
          </a:r>
          <a:r>
            <a:rPr lang="en-US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koeffisiyentlari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0314" y="1968135"/>
        <a:ext cx="6683214" cy="559396"/>
      </dsp:txXfrm>
    </dsp:sp>
    <dsp:sp modelId="{2A637D87-2743-475C-A85D-18072CEE9164}">
      <dsp:nvSpPr>
        <dsp:cNvPr id="0" name=""/>
        <dsp:cNvSpPr/>
      </dsp:nvSpPr>
      <dsp:spPr>
        <a:xfrm>
          <a:off x="0" y="3200394"/>
          <a:ext cx="8001056" cy="529200"/>
        </a:xfrm>
        <a:prstGeom prst="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6DF73F-FF3E-4CBC-A7FC-F6129777DD54}">
      <dsp:nvSpPr>
        <dsp:cNvPr id="0" name=""/>
        <dsp:cNvSpPr/>
      </dsp:nvSpPr>
      <dsp:spPr>
        <a:xfrm>
          <a:off x="400052" y="2890434"/>
          <a:ext cx="6743738" cy="619920"/>
        </a:xfrm>
        <a:prstGeom prst="roundRect">
          <a:avLst/>
        </a:prstGeom>
        <a:solidFill>
          <a:schemeClr val="accent3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95" tIns="0" rIns="21169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Ishchi</a:t>
          </a:r>
          <a:r>
            <a:rPr lang="en-US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xizmatchilarning</a:t>
          </a:r>
          <a:r>
            <a:rPr lang="en-US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malaka</a:t>
          </a:r>
          <a:r>
            <a:rPr lang="en-US" sz="2000" b="1" i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000" b="1" i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ma’lumotnomalari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0314" y="2920696"/>
        <a:ext cx="6683214" cy="559396"/>
      </dsp:txXfrm>
    </dsp:sp>
    <dsp:sp modelId="{9FE26C51-DB78-48C3-89E4-13E3465CB35A}">
      <dsp:nvSpPr>
        <dsp:cNvPr id="0" name=""/>
        <dsp:cNvSpPr/>
      </dsp:nvSpPr>
      <dsp:spPr>
        <a:xfrm>
          <a:off x="0" y="4152954"/>
          <a:ext cx="8001056" cy="529200"/>
        </a:xfrm>
        <a:prstGeom prst="rect">
          <a:avLst/>
        </a:prstGeom>
        <a:solidFill>
          <a:srgbClr val="C000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34133D-4D24-47DB-9246-28D84ABF2144}">
      <dsp:nvSpPr>
        <dsp:cNvPr id="0" name=""/>
        <dsp:cNvSpPr/>
      </dsp:nvSpPr>
      <dsp:spPr>
        <a:xfrm>
          <a:off x="400052" y="3842994"/>
          <a:ext cx="6743738" cy="619920"/>
        </a:xfrm>
        <a:prstGeom prst="roundRect">
          <a:avLst/>
        </a:prstGeom>
        <a:solidFill>
          <a:schemeClr val="accent3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prst="angl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1695" tIns="0" rIns="211695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000" b="1" i="1" kern="1200" dirty="0" smtClean="0">
              <a:solidFill>
                <a:schemeClr val="tx1"/>
              </a:solidFill>
            </a:rPr>
            <a:t>Noqulay mehnat sharoitlarida ishlar uchun ustama va turli qo’shimcha to’lovlar</a:t>
          </a:r>
          <a:endParaRPr lang="ru-RU" sz="2000" b="1" i="1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30314" y="3873256"/>
        <a:ext cx="6683214" cy="55939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EA6F863-4267-4E96-A14C-20CC8A0226D1}">
      <dsp:nvSpPr>
        <dsp:cNvPr id="0" name=""/>
        <dsp:cNvSpPr/>
      </dsp:nvSpPr>
      <dsp:spPr>
        <a:xfrm>
          <a:off x="-111122" y="0"/>
          <a:ext cx="4492628" cy="4492628"/>
        </a:xfrm>
        <a:prstGeom prst="pie">
          <a:avLst>
            <a:gd name="adj1" fmla="val 5400000"/>
            <a:gd name="adj2" fmla="val 16200000"/>
          </a:avLst>
        </a:prstGeom>
        <a:solidFill>
          <a:srgbClr val="C0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272F85F-7308-4E77-9AA0-85FA88CB41A3}">
      <dsp:nvSpPr>
        <dsp:cNvPr id="0" name=""/>
        <dsp:cNvSpPr/>
      </dsp:nvSpPr>
      <dsp:spPr>
        <a:xfrm>
          <a:off x="2135191" y="0"/>
          <a:ext cx="5683304" cy="4492628"/>
        </a:xfrm>
        <a:prstGeom prst="rect">
          <a:avLst/>
        </a:prstGeom>
        <a:solidFill>
          <a:srgbClr val="00206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Soatbay</a:t>
          </a:r>
          <a:r>
            <a:rPr lang="uz-Cyrl-UZ" sz="2800" kern="1200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800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2135191" y="0"/>
        <a:ext cx="2841652" cy="1347791"/>
      </dsp:txXfrm>
    </dsp:sp>
    <dsp:sp modelId="{651332E9-4111-4A80-BCDF-D768C79AB3A2}">
      <dsp:nvSpPr>
        <dsp:cNvPr id="0" name=""/>
        <dsp:cNvSpPr/>
      </dsp:nvSpPr>
      <dsp:spPr>
        <a:xfrm>
          <a:off x="675088" y="1347791"/>
          <a:ext cx="2920205" cy="2920205"/>
        </a:xfrm>
        <a:prstGeom prst="pie">
          <a:avLst>
            <a:gd name="adj1" fmla="val 5400000"/>
            <a:gd name="adj2" fmla="val 1620000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3800F1-341A-4425-B817-40F44BE5AC0C}">
      <dsp:nvSpPr>
        <dsp:cNvPr id="0" name=""/>
        <dsp:cNvSpPr/>
      </dsp:nvSpPr>
      <dsp:spPr>
        <a:xfrm>
          <a:off x="2135191" y="1347791"/>
          <a:ext cx="5683304" cy="2920205"/>
        </a:xfrm>
        <a:prstGeom prst="rect">
          <a:avLst/>
        </a:prstGeom>
        <a:solidFill>
          <a:srgbClr val="FFFF00">
            <a:alpha val="90000"/>
          </a:srgb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Kunlik</a:t>
          </a:r>
          <a:r>
            <a:rPr lang="uz-Cyrl-UZ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35191" y="1347791"/>
        <a:ext cx="2841652" cy="1347786"/>
      </dsp:txXfrm>
    </dsp:sp>
    <dsp:sp modelId="{FA91CF0C-659E-4AB5-B232-C3BF170190EC}">
      <dsp:nvSpPr>
        <dsp:cNvPr id="0" name=""/>
        <dsp:cNvSpPr/>
      </dsp:nvSpPr>
      <dsp:spPr>
        <a:xfrm>
          <a:off x="1461297" y="2695578"/>
          <a:ext cx="1347787" cy="1347787"/>
        </a:xfrm>
        <a:prstGeom prst="pie">
          <a:avLst>
            <a:gd name="adj1" fmla="val 5400000"/>
            <a:gd name="adj2" fmla="val 16200000"/>
          </a:avLst>
        </a:prstGeom>
        <a:solidFill>
          <a:srgbClr val="00206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9CD07D-1480-4090-9611-48647D614F89}">
      <dsp:nvSpPr>
        <dsp:cNvPr id="0" name=""/>
        <dsp:cNvSpPr/>
      </dsp:nvSpPr>
      <dsp:spPr>
        <a:xfrm>
          <a:off x="2135191" y="2695578"/>
          <a:ext cx="5683304" cy="1347787"/>
        </a:xfrm>
        <a:prstGeom prst="rect">
          <a:avLst/>
        </a:prstGeom>
        <a:solidFill>
          <a:schemeClr val="accent3">
            <a:lumMod val="20000"/>
            <a:lumOff val="8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  <a:scene3d>
          <a:camera prst="orthographicFront"/>
          <a:lightRig rig="threePt" dir="t"/>
        </a:scene3d>
        <a:sp3d>
          <a:bevelT w="152400" h="50800" prst="softRound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Oylik</a:t>
          </a:r>
          <a:r>
            <a:rPr lang="uz-Cyrl-UZ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2135191" y="2695578"/>
        <a:ext cx="2841652" cy="1347787"/>
      </dsp:txXfrm>
    </dsp:sp>
    <dsp:sp modelId="{036B2760-6C95-40B2-BA76-8FA0F08650BB}">
      <dsp:nvSpPr>
        <dsp:cNvPr id="0" name=""/>
        <dsp:cNvSpPr/>
      </dsp:nvSpPr>
      <dsp:spPr>
        <a:xfrm>
          <a:off x="4818094" y="0"/>
          <a:ext cx="3159149" cy="1347791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000" b="1" i="1" kern="1200" dirty="0" smtClean="0">
              <a:solidFill>
                <a:schemeClr val="bg1"/>
              </a:solidFill>
            </a:rPr>
            <a:t>Ish vaqtini alohida  hisobga olish qo’llaniladigan korxonalarda</a:t>
          </a:r>
          <a:endParaRPr lang="ru-RU" sz="2000" b="1" i="1" kern="1200" dirty="0">
            <a:solidFill>
              <a:schemeClr val="bg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818094" y="0"/>
        <a:ext cx="3159149" cy="1347791"/>
      </dsp:txXfrm>
    </dsp:sp>
    <dsp:sp modelId="{12074AB7-0C33-4D2C-9519-DD02584CC194}">
      <dsp:nvSpPr>
        <dsp:cNvPr id="0" name=""/>
        <dsp:cNvSpPr/>
      </dsp:nvSpPr>
      <dsp:spPr>
        <a:xfrm>
          <a:off x="4754597" y="1347791"/>
          <a:ext cx="3286143" cy="1347786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000" b="1" i="1" kern="1200" dirty="0" smtClean="0"/>
            <a:t>Ish normalari smena shaklida bo’lsa;</a:t>
          </a:r>
          <a:endParaRPr lang="ru-RU" sz="2000" b="1" i="1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4754597" y="1347791"/>
        <a:ext cx="3286143" cy="1347786"/>
      </dsp:txXfrm>
    </dsp:sp>
    <dsp:sp modelId="{EC3C0488-8DF0-45EF-95DE-3C2233112529}">
      <dsp:nvSpPr>
        <dsp:cNvPr id="0" name=""/>
        <dsp:cNvSpPr/>
      </dsp:nvSpPr>
      <dsp:spPr>
        <a:xfrm>
          <a:off x="4786353" y="2695578"/>
          <a:ext cx="3222632" cy="1347787"/>
        </a:xfrm>
        <a:prstGeom prst="rect">
          <a:avLst/>
        </a:prstGeom>
        <a:noFill/>
        <a:ln w="25400" cap="flat" cmpd="sng" algn="ctr">
          <a:noFill/>
          <a:prstDash val="solid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247650" rIns="247650" bIns="247650" numCol="1" spcCol="1270" anchor="ctr" anchorCtr="0">
          <a:noAutofit/>
        </a:bodyPr>
        <a:lstStyle/>
        <a:p>
          <a:pPr marL="228600" lvl="1" indent="-228600" algn="ctr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z-Cyrl-UZ" sz="2000" b="1" i="1" kern="1200" dirty="0" smtClean="0"/>
            <a:t>Ish vaqtini jamlab hisobga olish qo’llaniladigan korxonalarda</a:t>
          </a:r>
          <a:endParaRPr lang="ru-RU" sz="2000" b="1" i="1" kern="1200" dirty="0" smtClean="0">
            <a:latin typeface="Times New Roman" pitchFamily="18" charset="0"/>
            <a:cs typeface="Times New Roman" pitchFamily="18" charset="0"/>
          </a:endParaRPr>
        </a:p>
      </dsp:txBody>
      <dsp:txXfrm>
        <a:off x="4786353" y="2695578"/>
        <a:ext cx="3222632" cy="134778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059589A-5107-41B4-BDCA-401CE63557C4}">
      <dsp:nvSpPr>
        <dsp:cNvPr id="0" name=""/>
        <dsp:cNvSpPr/>
      </dsp:nvSpPr>
      <dsp:spPr>
        <a:xfrm>
          <a:off x="0" y="4299"/>
          <a:ext cx="8229600" cy="107406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700" b="1" i="1" kern="1200" dirty="0" smtClean="0"/>
            <a:t>O’zbekistonda o’rtacha ish haqining o’sish dinamikasi (2000 yilga nisbatan</a:t>
          </a:r>
          <a:r>
            <a:rPr lang="uz-Cyrl-UZ" sz="2700" b="1" kern="1200" dirty="0" smtClean="0">
              <a:latin typeface="Times New Roman" pitchFamily="18" charset="0"/>
              <a:cs typeface="Times New Roman" pitchFamily="18" charset="0"/>
            </a:rPr>
            <a:t>)</a:t>
          </a:r>
          <a:endParaRPr lang="ru-RU" sz="27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2431" y="56730"/>
        <a:ext cx="8124738" cy="96919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C79CD7-7CA2-4DDE-B2BC-83CFFF781963}">
      <dsp:nvSpPr>
        <dsp:cNvPr id="0" name=""/>
        <dsp:cNvSpPr/>
      </dsp:nvSpPr>
      <dsp:spPr>
        <a:xfrm>
          <a:off x="0" y="2"/>
          <a:ext cx="4038600" cy="4400561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63000"/>
                <a:satMod val="165000"/>
              </a:schemeClr>
            </a:gs>
            <a:gs pos="30000">
              <a:schemeClr val="accent1">
                <a:hueOff val="0"/>
                <a:satOff val="0"/>
                <a:lumOff val="0"/>
                <a:alphaOff val="0"/>
                <a:shade val="58000"/>
                <a:satMod val="165000"/>
              </a:schemeClr>
            </a:gs>
            <a:gs pos="75000">
              <a:schemeClr val="accent1">
                <a:hueOff val="0"/>
                <a:satOff val="0"/>
                <a:lumOff val="0"/>
                <a:alphaOff val="0"/>
                <a:shade val="30000"/>
                <a:satMod val="17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  <a:ln>
          <a:noFill/>
        </a:ln>
        <a:effectLst>
          <a:outerShdw blurRad="50800" dist="20000" dir="5400000" rotWithShape="0">
            <a:srgbClr val="000000">
              <a:alpha val="42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261938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>
              <a:latin typeface="Times New Roman" pitchFamily="18" charset="0"/>
              <a:cs typeface="Times New Roman" pitchFamily="18" charset="0"/>
            </a:rPr>
            <a:t>2010 йилда 2000 йилга нисбатан ўртача иш ҳақи 28,5 барoбар, пeнсияларнинг ўртача миқдoри қарийб 18 барoбар, аҳoли жoн бoшига нисбатан пул дарoмадлари эса 12 барoбар oшди.</a:t>
          </a:r>
        </a:p>
        <a:p>
          <a:pPr marL="0" lvl="0" indent="261938" algn="just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z-Cyrl-UZ" sz="2200" kern="1200" dirty="0" smtClean="0">
              <a:latin typeface="Times New Roman" pitchFamily="18" charset="0"/>
              <a:cs typeface="Times New Roman" pitchFamily="18" charset="0"/>
            </a:rPr>
            <a:t>2011 йилда ҳам иш ҳақини камида 30 фoизга, рeал дарoмадларни эса 24 фoизга oшириш мўлжалланмoқда.</a:t>
          </a:r>
          <a:endParaRPr lang="ru-RU" sz="22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7148" y="197150"/>
        <a:ext cx="3644304" cy="40062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image" Target="../media/image2.w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8.xml"/><Relationship Id="rId3" Type="http://schemas.openxmlformats.org/officeDocument/2006/relationships/diagramLayout" Target="../diagrams/layout7.xml"/><Relationship Id="rId7" Type="http://schemas.openxmlformats.org/officeDocument/2006/relationships/diagramData" Target="../diagrams/data8.xml"/><Relationship Id="rId12" Type="http://schemas.openxmlformats.org/officeDocument/2006/relationships/image" Target="../media/image4.png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7.xml"/><Relationship Id="rId11" Type="http://schemas.microsoft.com/office/2007/relationships/diagramDrawing" Target="../diagrams/drawing8.xml"/><Relationship Id="rId5" Type="http://schemas.openxmlformats.org/officeDocument/2006/relationships/diagramColors" Target="../diagrams/colors7.xml"/><Relationship Id="rId10" Type="http://schemas.openxmlformats.org/officeDocument/2006/relationships/diagramColors" Target="../diagrams/colors8.xml"/><Relationship Id="rId4" Type="http://schemas.openxmlformats.org/officeDocument/2006/relationships/diagramQuickStyle" Target="../diagrams/quickStyle7.xml"/><Relationship Id="rId9" Type="http://schemas.openxmlformats.org/officeDocument/2006/relationships/diagramQuickStyle" Target="../diagrams/quickStyle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8892480" cy="1628800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Mavzu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fi-FI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Qishloq </a:t>
            </a:r>
            <a:r>
              <a:rPr lang="fi-FI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xo’jaligi sohasi  xodimlarni     moddiy        </a:t>
            </a:r>
            <a:r>
              <a:rPr lang="fi-FI" sz="3200" b="1" dirty="0">
                <a:ln>
                  <a:solidFill>
                    <a:schemeClr val="accent1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rag’batlantirishni</a:t>
            </a:r>
            <a:r>
              <a:rPr lang="fi-FI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tashkil etish.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0" y="1600200"/>
            <a:ext cx="8460432" cy="5141168"/>
          </a:xfrm>
          <a:solidFill>
            <a:srgbClr val="FFFF00"/>
          </a:solidFill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REJA:</a:t>
            </a:r>
          </a:p>
          <a:p>
            <a:pPr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fi-FI" sz="3600" dirty="0" smtClean="0">
                <a:latin typeface="Times New Roman" pitchFamily="18" charset="0"/>
                <a:cs typeface="Times New Roman" pitchFamily="18" charset="0"/>
              </a:rPr>
              <a:t>Jahon </a:t>
            </a:r>
            <a:r>
              <a:rPr lang="fi-FI" sz="3600" dirty="0">
                <a:latin typeface="Times New Roman" pitchFamily="18" charset="0"/>
                <a:cs typeface="Times New Roman" pitchFamily="18" charset="0"/>
              </a:rPr>
              <a:t>moliyaviy-iqtisodiy inqirozi sharoitida qishloq   xo’jaligida   mexnat   motivasiyasi</a:t>
            </a:r>
            <a:r>
              <a:rPr lang="fi-FI" sz="3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fi-FI" sz="3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fi-FI" sz="3600" dirty="0">
                <a:latin typeface="Times New Roman" pitchFamily="18" charset="0"/>
                <a:cs typeface="Times New Roman" pitchFamily="18" charset="0"/>
              </a:rPr>
              <a:t>Qishloq   xo’jalik korxonalarida mexnatga xaq to’lash. Moddiy rag’batlantirish usullari. </a:t>
            </a:r>
            <a:endParaRPr lang="ru-RU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fi-FI" sz="3600" dirty="0" smtClean="0">
                <a:latin typeface="Times New Roman" pitchFamily="18" charset="0"/>
                <a:cs typeface="Times New Roman" pitchFamily="18" charset="0"/>
              </a:rPr>
              <a:t>Moddiy  </a:t>
            </a:r>
            <a:r>
              <a:rPr lang="fi-FI" sz="3600" dirty="0">
                <a:latin typeface="Times New Roman" pitchFamily="18" charset="0"/>
                <a:cs typeface="Times New Roman" pitchFamily="18" charset="0"/>
              </a:rPr>
              <a:t>ragbatlantirishda xo’jalik yuritish turli shakllarining  axamiyati </a:t>
            </a:r>
            <a:r>
              <a:rPr lang="fi-FI" sz="3600" dirty="0"/>
              <a:t>.</a:t>
            </a:r>
            <a:endParaRPr lang="ru-RU" sz="36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16075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91264" cy="1143000"/>
          </a:xfrm>
          <a:solidFill>
            <a:srgbClr val="FFFF00"/>
          </a:solidFill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fi-FI" sz="48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mehnat   </a:t>
            </a:r>
            <a:r>
              <a:rPr lang="fi-FI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motivasiyasi.</a:t>
            </a:r>
            <a:endParaRPr lang="ru-RU" sz="48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ая выноска 3"/>
          <p:cNvSpPr/>
          <p:nvPr/>
        </p:nvSpPr>
        <p:spPr>
          <a:xfrm>
            <a:off x="467544" y="1556792"/>
            <a:ext cx="8136904" cy="4680520"/>
          </a:xfrm>
          <a:prstGeom prst="wedgeRectCallou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Umuminsoniy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nuqtai-nazardan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motivasiyalash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mexanizmi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insonni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faoliyati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o’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zining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o’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sib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borayotgan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moddiy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ma’naviy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ehtiyojlarini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qondirishga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undovchi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aqliy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ma’naviy-ruhiy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hatti-harakatlarini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faollashtirishga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y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o’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naltirgan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tadbirlar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majmuidir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Insonlarning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mehnatga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faol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unumdorlikka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bo’lgan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faoliyatiga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intilishlarini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qaysidir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ma’noda</a:t>
            </a:r>
            <a:r>
              <a:rPr lang="uz-Cyrl-UZ" sz="2800" dirty="0"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qonuniy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ijtimoiy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ma’naviy-ruhiy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hodisa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ta’kidlash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83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928688" y="357188"/>
            <a:ext cx="7429500" cy="857250"/>
          </a:xfrm>
          <a:prstGeom prst="roundRect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/>
              <a:t>Ish</a:t>
            </a:r>
            <a:r>
              <a:rPr lang="ru-RU" sz="2400" b="1" dirty="0"/>
              <a:t> </a:t>
            </a:r>
            <a:r>
              <a:rPr lang="ru-RU" sz="2400" b="1" dirty="0" err="1"/>
              <a:t>haqining</a:t>
            </a:r>
            <a:r>
              <a:rPr lang="ru-RU" sz="2400" b="1" dirty="0"/>
              <a:t> </a:t>
            </a:r>
            <a:r>
              <a:rPr lang="ru-RU" sz="2400" b="1" dirty="0" err="1"/>
              <a:t>iqtisodiy</a:t>
            </a:r>
            <a:r>
              <a:rPr lang="ru-RU" sz="2400" b="1" dirty="0"/>
              <a:t> </a:t>
            </a:r>
            <a:r>
              <a:rPr lang="ru-RU" sz="2400" b="1" dirty="0" err="1"/>
              <a:t>mazmuni</a:t>
            </a:r>
            <a:r>
              <a:rPr lang="ru-RU" sz="2400" b="1" dirty="0"/>
              <a:t>.</a:t>
            </a:r>
            <a:endParaRPr lang="ru-RU" sz="2400" dirty="0"/>
          </a:p>
        </p:txBody>
      </p:sp>
      <p:sp>
        <p:nvSpPr>
          <p:cNvPr id="5" name="Штриховая стрелка вправо 4"/>
          <p:cNvSpPr/>
          <p:nvPr/>
        </p:nvSpPr>
        <p:spPr>
          <a:xfrm rot="5400000">
            <a:off x="4250529" y="-784978"/>
            <a:ext cx="785818" cy="5286412"/>
          </a:xfrm>
          <a:prstGeom prst="stripedRightArrow">
            <a:avLst/>
          </a:prstGeom>
          <a:solidFill>
            <a:srgbClr val="FF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/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haqi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Горизонтальный свиток 5"/>
          <p:cNvSpPr/>
          <p:nvPr/>
        </p:nvSpPr>
        <p:spPr>
          <a:xfrm>
            <a:off x="928688" y="2214563"/>
            <a:ext cx="7429500" cy="4429125"/>
          </a:xfrm>
          <a:prstGeom prst="horizontalScroll">
            <a:avLst/>
          </a:prstGeom>
          <a:solidFill>
            <a:schemeClr val="accent5">
              <a:lumMod val="20000"/>
              <a:lumOff val="80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 sz="3200" b="1" i="1" dirty="0" smtClean="0">
              <a:solidFill>
                <a:schemeClr val="tx1"/>
              </a:solidFill>
            </a:endParaRPr>
          </a:p>
          <a:p>
            <a:pPr algn="ctr"/>
            <a:r>
              <a:rPr lang="ru-RU" sz="3200" b="1" i="1" dirty="0" err="1" smtClean="0">
                <a:solidFill>
                  <a:schemeClr val="tx1"/>
                </a:solidFill>
              </a:rPr>
              <a:t>Bu</a:t>
            </a:r>
            <a:r>
              <a:rPr lang="ru-RU" sz="3200" b="1" i="1" dirty="0" smtClean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ishchi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va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xizmatchilarning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mehnatining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miqdori</a:t>
            </a:r>
            <a:r>
              <a:rPr lang="ru-RU" sz="3200" b="1" i="1" dirty="0">
                <a:solidFill>
                  <a:schemeClr val="tx1"/>
                </a:solidFill>
              </a:rPr>
              <a:t>, </a:t>
            </a:r>
            <a:r>
              <a:rPr lang="ru-RU" sz="3200" b="1" i="1" dirty="0" err="1">
                <a:solidFill>
                  <a:schemeClr val="tx1"/>
                </a:solidFill>
              </a:rPr>
              <a:t>sifati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va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unumdorligiga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qarab</a:t>
            </a:r>
            <a:r>
              <a:rPr lang="ru-RU" sz="3200" b="1" i="1" dirty="0">
                <a:solidFill>
                  <a:schemeClr val="tx1"/>
                </a:solidFill>
              </a:rPr>
              <a:t>, </a:t>
            </a:r>
            <a:r>
              <a:rPr lang="ru-RU" sz="3200" b="1" i="1" dirty="0" err="1">
                <a:solidFill>
                  <a:schemeClr val="tx1"/>
                </a:solidFill>
              </a:rPr>
              <a:t>milliy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mahsulotdan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oladigan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ulushining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puldagi</a:t>
            </a:r>
            <a:r>
              <a:rPr lang="ru-RU" sz="3200" b="1" i="1" dirty="0">
                <a:solidFill>
                  <a:schemeClr val="tx1"/>
                </a:solidFill>
              </a:rPr>
              <a:t> </a:t>
            </a:r>
            <a:r>
              <a:rPr lang="ru-RU" sz="3200" b="1" i="1" dirty="0" err="1">
                <a:solidFill>
                  <a:schemeClr val="tx1"/>
                </a:solidFill>
              </a:rPr>
              <a:t>ifodasidir</a:t>
            </a:r>
            <a:r>
              <a:rPr lang="ru-RU" sz="3200" b="1" i="1" dirty="0">
                <a:solidFill>
                  <a:schemeClr val="tx1"/>
                </a:solidFill>
              </a:rPr>
              <a:t>.</a:t>
            </a:r>
            <a:endParaRPr lang="ru-RU" sz="3200" dirty="0">
              <a:solidFill>
                <a:schemeClr val="tx1"/>
              </a:solidFill>
            </a:endParaRPr>
          </a:p>
          <a:p>
            <a:pPr algn="ctr"/>
            <a:r>
              <a:rPr lang="ru-RU" sz="3200" dirty="0">
                <a:solidFill>
                  <a:schemeClr val="tx1"/>
                </a:solidFill>
              </a:rPr>
              <a:t> 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911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1214438" y="500063"/>
            <a:ext cx="6786562" cy="1143000"/>
          </a:xfrm>
          <a:prstGeom prst="wedgeEllipseCallout">
            <a:avLst>
              <a:gd name="adj1" fmla="val -32430"/>
              <a:gd name="adj2" fmla="val 70914"/>
            </a:avLst>
          </a:prstGeom>
          <a:solidFill>
            <a:schemeClr val="accent3">
              <a:lumMod val="20000"/>
              <a:lumOff val="80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Cyrl-UZ" sz="2800" b="1" i="1" dirty="0">
                <a:solidFill>
                  <a:schemeClr val="tx1"/>
                </a:solidFill>
              </a:rPr>
              <a:t>Ish haqining asosiy turlari</a:t>
            </a:r>
            <a:endParaRPr lang="ru-RU" sz="2800" dirty="0">
              <a:solidFill>
                <a:schemeClr val="tx1"/>
              </a:solidFill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242327270"/>
              </p:ext>
            </p:extLst>
          </p:nvPr>
        </p:nvGraphicFramePr>
        <p:xfrm>
          <a:off x="571472" y="2071678"/>
          <a:ext cx="7929618" cy="42783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5815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642938" y="260648"/>
            <a:ext cx="7929562" cy="109666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Cyrl-UZ" sz="2400" b="1" i="1" dirty="0">
                <a:solidFill>
                  <a:schemeClr val="tx1"/>
                </a:solidFill>
              </a:rPr>
              <a:t>Real ish haqining nominal ish haqi hamda tovar va xizmatlar narxi o’rtasidagi bog’liqligi</a:t>
            </a:r>
            <a:endParaRPr lang="ru-RU" sz="2400" dirty="0">
              <a:solidFill>
                <a:schemeClr val="tx1"/>
              </a:solidFill>
            </a:endParaRPr>
          </a:p>
          <a:p>
            <a:pPr algn="ctr"/>
            <a:r>
              <a:rPr lang="en-US" sz="2400" dirty="0"/>
              <a:t> </a:t>
            </a:r>
            <a:endParaRPr lang="ru-RU" sz="2400" dirty="0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0140922"/>
              </p:ext>
            </p:extLst>
          </p:nvPr>
        </p:nvGraphicFramePr>
        <p:xfrm>
          <a:off x="642938" y="2000250"/>
          <a:ext cx="1524000" cy="4143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</a:tblGrid>
              <a:tr h="4143404">
                <a:tc>
                  <a:txBody>
                    <a:bodyPr/>
                    <a:lstStyle/>
                    <a:p>
                      <a:pPr lvl="0" algn="ctr"/>
                      <a:r>
                        <a:rPr lang="ru-RU" sz="2000" b="1" i="0" dirty="0" err="1" smtClean="0">
                          <a:solidFill>
                            <a:schemeClr val="tx1"/>
                          </a:solidFill>
                        </a:rPr>
                        <a:t>Nominal</a:t>
                      </a:r>
                      <a:r>
                        <a:rPr lang="ru-RU" sz="2000" b="1" i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000" b="1" i="0" dirty="0" err="1" smtClean="0">
                          <a:solidFill>
                            <a:schemeClr val="tx1"/>
                          </a:solidFill>
                        </a:rPr>
                        <a:t>ish</a:t>
                      </a:r>
                      <a:r>
                        <a:rPr lang="ru-RU" sz="2000" b="1" i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ru-RU" sz="2000" b="1" i="0" dirty="0" err="1" smtClean="0">
                          <a:solidFill>
                            <a:schemeClr val="tx1"/>
                          </a:solidFill>
                        </a:rPr>
                        <a:t>haqi</a:t>
                      </a:r>
                      <a:r>
                        <a:rPr lang="ru-RU" sz="2000" b="1" i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endParaRPr lang="ru-RU" sz="200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l"/>
                      <a:endParaRPr lang="uz-Cyrl-UZ" sz="16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8100000" scaled="0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02968959"/>
              </p:ext>
            </p:extLst>
          </p:nvPr>
        </p:nvGraphicFramePr>
        <p:xfrm>
          <a:off x="2428875" y="2000250"/>
          <a:ext cx="1524000" cy="4143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</a:tblGrid>
              <a:tr h="4143404">
                <a:tc>
                  <a:txBody>
                    <a:bodyPr/>
                    <a:lstStyle/>
                    <a:p>
                      <a:pPr algn="ctr"/>
                      <a:r>
                        <a:rPr lang="uz-Cyrl-UZ" sz="2000" b="1" i="0" dirty="0" smtClean="0">
                          <a:solidFill>
                            <a:schemeClr val="tx1"/>
                          </a:solidFill>
                        </a:rPr>
                        <a:t>Real ish haqi</a:t>
                      </a:r>
                      <a:endParaRPr lang="uz-Cyrl-UZ" sz="2000" i="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8100000" scaled="0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7855621"/>
              </p:ext>
            </p:extLst>
          </p:nvPr>
        </p:nvGraphicFramePr>
        <p:xfrm>
          <a:off x="5086350" y="1944688"/>
          <a:ext cx="1524000" cy="41434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</a:tblGrid>
              <a:tr h="4143404">
                <a:tc>
                  <a:txBody>
                    <a:bodyPr/>
                    <a:lstStyle/>
                    <a:p>
                      <a:pPr algn="ctr"/>
                      <a:r>
                        <a:rPr kumimoji="0" lang="uz-Cyrl-UZ" sz="200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Tovar va xizmatlar narxi</a:t>
                      </a:r>
                      <a:endParaRPr kumimoji="0" lang="ru-RU" sz="2000" b="1" i="0" kern="1200" dirty="0" smtClean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  <a:p>
                      <a:pPr algn="l"/>
                      <a:endParaRPr lang="uz-Cyrl-UZ" sz="16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8100000" scaled="0"/>
                    </a:gradFill>
                  </a:tcPr>
                </a:tc>
              </a:tr>
            </a:tbl>
          </a:graphicData>
        </a:graphic>
      </p:graphicFrame>
      <p:graphicFrame>
        <p:nvGraphicFramePr>
          <p:cNvPr id="12" name="Таблица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0429644"/>
              </p:ext>
            </p:extLst>
          </p:nvPr>
        </p:nvGraphicFramePr>
        <p:xfrm>
          <a:off x="7132638" y="1916832"/>
          <a:ext cx="1524000" cy="412522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</a:tblGrid>
              <a:tr h="4125222">
                <a:tc>
                  <a:txBody>
                    <a:bodyPr/>
                    <a:lstStyle/>
                    <a:p>
                      <a:pPr algn="ctr"/>
                      <a:r>
                        <a:rPr lang="uz-Cyrl-UZ" sz="2000" b="1" i="1" dirty="0" smtClean="0">
                          <a:solidFill>
                            <a:schemeClr val="tx1"/>
                          </a:solidFill>
                        </a:rPr>
                        <a:t>Real ish haqi</a:t>
                      </a:r>
                      <a:endParaRPr lang="uz-Cyrl-UZ" sz="2000" dirty="0" smtClean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endParaRPr lang="ru-RU" sz="16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gradFill>
                      <a:gsLst>
                        <a:gs pos="0">
                          <a:srgbClr val="5E9EFF"/>
                        </a:gs>
                        <a:gs pos="39999">
                          <a:srgbClr val="85C2FF"/>
                        </a:gs>
                        <a:gs pos="70000">
                          <a:srgbClr val="C4D6EB"/>
                        </a:gs>
                        <a:gs pos="100000">
                          <a:srgbClr val="FFEBFA"/>
                        </a:gs>
                      </a:gsLst>
                      <a:lin ang="8100000" scaled="0"/>
                    </a:gradFill>
                  </a:tcPr>
                </a:tc>
              </a:tr>
            </a:tbl>
          </a:graphicData>
        </a:graphic>
      </p:graphicFrame>
      <p:cxnSp>
        <p:nvCxnSpPr>
          <p:cNvPr id="14" name="Прямая со стрелкой 13"/>
          <p:cNvCxnSpPr/>
          <p:nvPr/>
        </p:nvCxnSpPr>
        <p:spPr>
          <a:xfrm rot="5400000" flipH="1" flipV="1">
            <a:off x="143669" y="4214019"/>
            <a:ext cx="2428875" cy="1587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rot="5400000" flipH="1" flipV="1">
            <a:off x="1929606" y="4214019"/>
            <a:ext cx="2428875" cy="158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 стрелкой 15"/>
          <p:cNvCxnSpPr/>
          <p:nvPr/>
        </p:nvCxnSpPr>
        <p:spPr>
          <a:xfrm rot="5400000" flipH="1" flipV="1">
            <a:off x="4660106" y="4198144"/>
            <a:ext cx="2428875" cy="1588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rot="5400000">
            <a:off x="6884193" y="4066382"/>
            <a:ext cx="2239963" cy="19050"/>
          </a:xfrm>
          <a:prstGeom prst="straightConnector1">
            <a:avLst/>
          </a:prstGeom>
          <a:ln w="762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5546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ьная выноска 3"/>
          <p:cNvSpPr/>
          <p:nvPr/>
        </p:nvSpPr>
        <p:spPr>
          <a:xfrm>
            <a:off x="1492695" y="0"/>
            <a:ext cx="6429375" cy="1340768"/>
          </a:xfrm>
          <a:prstGeom prst="wedgeEllipseCallout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Cyrl-UZ" sz="2400" b="1" i="1" dirty="0"/>
              <a:t>Real ish haqini hisoblash tartibi</a:t>
            </a:r>
            <a:endParaRPr lang="ru-RU" sz="2400" dirty="0"/>
          </a:p>
          <a:p>
            <a:pPr algn="ctr"/>
            <a:r>
              <a:rPr lang="en-US" sz="2400" dirty="0"/>
              <a:t> </a:t>
            </a:r>
            <a:endParaRPr lang="ru-RU" sz="2400" dirty="0"/>
          </a:p>
        </p:txBody>
      </p:sp>
      <p:sp>
        <p:nvSpPr>
          <p:cNvPr id="1031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graphicFrame>
        <p:nvGraphicFramePr>
          <p:cNvPr id="1026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8442152"/>
              </p:ext>
            </p:extLst>
          </p:nvPr>
        </p:nvGraphicFramePr>
        <p:xfrm>
          <a:off x="642938" y="1643063"/>
          <a:ext cx="2500312" cy="22272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Формула" r:id="rId3" imgW="520560" imgH="393480" progId="Equation.3">
                  <p:embed/>
                </p:oleObj>
              </mc:Choice>
              <mc:Fallback>
                <p:oleObj name="Формула" r:id="rId3" imgW="52056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2938" y="1643063"/>
                        <a:ext cx="2500312" cy="22272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Скругленная прямоугольная выноска 6"/>
          <p:cNvSpPr/>
          <p:nvPr/>
        </p:nvSpPr>
        <p:spPr>
          <a:xfrm>
            <a:off x="4357688" y="1643063"/>
            <a:ext cx="4214812" cy="2143125"/>
          </a:xfrm>
          <a:prstGeom prst="wedgeRoundRectCallout">
            <a:avLst>
              <a:gd name="adj1" fmla="val -57026"/>
              <a:gd name="adj2" fmla="val -25452"/>
              <a:gd name="adj3" fmla="val 16667"/>
            </a:avLst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yerda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400" b="1" baseline="-25000" dirty="0">
                <a:latin typeface="Times New Roman" pitchFamily="18" charset="0"/>
                <a:cs typeface="Times New Roman" pitchFamily="18" charset="0"/>
              </a:rPr>
              <a:t>P</a:t>
            </a:r>
            <a:r>
              <a:rPr lang="ru-RU" sz="2400" baseline="-2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real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haqi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ru-RU" sz="2400" b="1" baseline="-25000" dirty="0">
                <a:latin typeface="Times New Roman" pitchFamily="18" charset="0"/>
                <a:cs typeface="Times New Roman" pitchFamily="18" charset="0"/>
              </a:rPr>
              <a:t>H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nominal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haqi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iste’mol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tovarlari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xizmatlarning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narx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indeksi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35" name="Picture 9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43438" y="5000625"/>
            <a:ext cx="3528962" cy="84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6" name="Rectangle 11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>
              <a:latin typeface="Calibri" pitchFamily="34" charset="0"/>
            </a:endParaRPr>
          </a:p>
        </p:txBody>
      </p:sp>
      <p:sp>
        <p:nvSpPr>
          <p:cNvPr id="1037" name="Прямоугольник 11"/>
          <p:cNvSpPr>
            <a:spLocks noChangeArrowheads="1"/>
          </p:cNvSpPr>
          <p:nvPr/>
        </p:nvSpPr>
        <p:spPr bwMode="auto">
          <a:xfrm>
            <a:off x="3929063" y="5072063"/>
            <a:ext cx="571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40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</a:t>
            </a:r>
            <a:endParaRPr lang="ru-RU" sz="4000" b="1" i="1" dirty="0"/>
          </a:p>
        </p:txBody>
      </p:sp>
    </p:spTree>
    <p:extLst>
      <p:ext uri="{BB962C8B-B14F-4D97-AF65-F5344CB8AC3E}">
        <p14:creationId xmlns:p14="http://schemas.microsoft.com/office/powerpoint/2010/main" val="1543687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643042" y="214290"/>
            <a:ext cx="6072230" cy="1000132"/>
          </a:xfrm>
          <a:prstGeom prst="roundRect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Cyrl-UZ" sz="2800" b="1" i="1" dirty="0"/>
              <a:t>Ish haqi to’lash shakllari</a:t>
            </a:r>
            <a:endParaRPr lang="ru-RU" sz="2800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684270450"/>
              </p:ext>
            </p:extLst>
          </p:nvPr>
        </p:nvGraphicFramePr>
        <p:xfrm>
          <a:off x="642910" y="1571612"/>
          <a:ext cx="8072494" cy="47783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05990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Штриховая стрелка вправо 4"/>
          <p:cNvSpPr/>
          <p:nvPr/>
        </p:nvSpPr>
        <p:spPr>
          <a:xfrm rot="5400000">
            <a:off x="4249483" y="-2513179"/>
            <a:ext cx="1454410" cy="6858048"/>
          </a:xfrm>
          <a:prstGeom prst="stripedRightArrow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endParaRPr lang="en-US" sz="2400" b="1" i="1" dirty="0" smtClean="0"/>
          </a:p>
          <a:p>
            <a:pPr algn="ctr">
              <a:defRPr/>
            </a:pPr>
            <a:r>
              <a:rPr lang="uz-Cyrl-UZ" sz="2400" b="1" i="1" dirty="0" smtClean="0"/>
              <a:t>Vaqtbay </a:t>
            </a:r>
            <a:r>
              <a:rPr lang="uz-Cyrl-UZ" sz="2400" b="1" i="1" dirty="0"/>
              <a:t>ish haqining asosiy turlari</a:t>
            </a:r>
            <a:endParaRPr lang="ru-RU" sz="2400" dirty="0"/>
          </a:p>
          <a:p>
            <a:pPr algn="ctr"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204583279"/>
              </p:ext>
            </p:extLst>
          </p:nvPr>
        </p:nvGraphicFramePr>
        <p:xfrm>
          <a:off x="285720" y="1928802"/>
          <a:ext cx="8286808" cy="4349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8682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714375" y="285750"/>
            <a:ext cx="7715250" cy="857250"/>
          </a:xfrm>
          <a:prstGeom prst="roundRect">
            <a:avLst/>
          </a:prstGeom>
          <a:solidFill>
            <a:srgbClr val="FF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i="1" dirty="0" err="1"/>
              <a:t>Ish</a:t>
            </a:r>
            <a:r>
              <a:rPr lang="en-US" sz="2400" b="1" i="1" dirty="0"/>
              <a:t> </a:t>
            </a:r>
            <a:r>
              <a:rPr lang="en-US" sz="2400" b="1" i="1" dirty="0" err="1"/>
              <a:t>haqini</a:t>
            </a:r>
            <a:r>
              <a:rPr lang="en-US" sz="2400" b="1" i="1" dirty="0"/>
              <a:t> </a:t>
            </a:r>
            <a:r>
              <a:rPr lang="en-US" sz="2400" b="1" i="1" dirty="0" err="1"/>
              <a:t>tashkil</a:t>
            </a:r>
            <a:r>
              <a:rPr lang="en-US" sz="2400" b="1" i="1" dirty="0"/>
              <a:t> </a:t>
            </a:r>
            <a:r>
              <a:rPr lang="en-US" sz="2400" b="1" i="1" dirty="0" err="1"/>
              <a:t>etish</a:t>
            </a:r>
            <a:r>
              <a:rPr lang="en-US" sz="2400" b="1" i="1" dirty="0"/>
              <a:t> </a:t>
            </a:r>
            <a:r>
              <a:rPr lang="en-US" sz="2400" b="1" i="1" dirty="0" err="1"/>
              <a:t>shakllari</a:t>
            </a:r>
            <a:r>
              <a:rPr lang="en-US" sz="2400" b="1" i="1" dirty="0"/>
              <a:t> </a:t>
            </a:r>
            <a:r>
              <a:rPr lang="en-US" sz="2400" b="1" i="1" dirty="0" err="1"/>
              <a:t>va</a:t>
            </a:r>
            <a:r>
              <a:rPr lang="en-US" sz="2400" b="1" i="1" dirty="0"/>
              <a:t> </a:t>
            </a:r>
            <a:r>
              <a:rPr lang="en-US" sz="2400" b="1" i="1" dirty="0" err="1"/>
              <a:t>tizimlari</a:t>
            </a:r>
            <a:r>
              <a:rPr lang="en-US" sz="2400" b="1" i="1" dirty="0"/>
              <a:t>.</a:t>
            </a:r>
            <a:endParaRPr lang="ru-RU" sz="2400" dirty="0"/>
          </a:p>
          <a:p>
            <a:pPr algn="ctr">
              <a:defRPr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Штриховая стрелка вправо 5"/>
          <p:cNvSpPr/>
          <p:nvPr/>
        </p:nvSpPr>
        <p:spPr>
          <a:xfrm rot="5400000">
            <a:off x="4107653" y="-1535941"/>
            <a:ext cx="1000132" cy="6643734"/>
          </a:xfrm>
          <a:prstGeom prst="stripedRightArrow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/>
            <a:r>
              <a:rPr lang="ru-RU" sz="2400" b="1" i="1" dirty="0" err="1"/>
              <a:t>Korxonalarda</a:t>
            </a:r>
            <a:r>
              <a:rPr lang="ru-RU" sz="2400" b="1" i="1" dirty="0"/>
              <a:t> </a:t>
            </a:r>
            <a:r>
              <a:rPr lang="ru-RU" sz="2400" b="1" i="1" dirty="0" err="1"/>
              <a:t>ish</a:t>
            </a:r>
            <a:r>
              <a:rPr lang="ru-RU" sz="2400" b="1" i="1" dirty="0"/>
              <a:t> </a:t>
            </a:r>
            <a:r>
              <a:rPr lang="ru-RU" sz="2400" b="1" i="1" dirty="0" err="1"/>
              <a:t>haqi</a:t>
            </a:r>
            <a:r>
              <a:rPr lang="ru-RU" sz="2400" b="1" i="1" dirty="0"/>
              <a:t> </a:t>
            </a:r>
            <a:r>
              <a:rPr lang="ru-RU" sz="2400" b="1" i="1" dirty="0" err="1"/>
              <a:t>tizimi</a:t>
            </a:r>
            <a:endParaRPr lang="ru-RU" sz="2400" dirty="0"/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871623732"/>
              </p:ext>
            </p:extLst>
          </p:nvPr>
        </p:nvGraphicFramePr>
        <p:xfrm>
          <a:off x="571472" y="2643182"/>
          <a:ext cx="8001056" cy="37068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0920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кругленный прямоугольник 4"/>
          <p:cNvSpPr/>
          <p:nvPr/>
        </p:nvSpPr>
        <p:spPr>
          <a:xfrm>
            <a:off x="1571625" y="357188"/>
            <a:ext cx="6072188" cy="785812"/>
          </a:xfrm>
          <a:prstGeom prst="roundRect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uz-Cyrl-UZ" sz="2400" b="1" i="1" dirty="0"/>
              <a:t>Ish haqi tarif tizimining asosiy unsurlari</a:t>
            </a:r>
            <a:endParaRPr lang="ru-RU" sz="2400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169583773"/>
              </p:ext>
            </p:extLst>
          </p:nvPr>
        </p:nvGraphicFramePr>
        <p:xfrm>
          <a:off x="500034" y="1500174"/>
          <a:ext cx="8001056" cy="47149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84333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вальная выноска 4"/>
          <p:cNvSpPr/>
          <p:nvPr/>
        </p:nvSpPr>
        <p:spPr>
          <a:xfrm>
            <a:off x="1714500" y="500063"/>
            <a:ext cx="5857875" cy="857250"/>
          </a:xfrm>
          <a:prstGeom prst="wedgeEllipseCallout">
            <a:avLst/>
          </a:prstGeom>
          <a:solidFill>
            <a:schemeClr val="accent3">
              <a:lumMod val="20000"/>
              <a:lumOff val="80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Tarif</a:t>
            </a:r>
            <a:r>
              <a:rPr lang="en-US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stavkasi</a:t>
            </a:r>
            <a:endParaRPr lang="ru-RU" sz="2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85720" y="1785938"/>
            <a:ext cx="2786081" cy="4357706"/>
          </a:xfrm>
          <a:prstGeom prst="roundRect">
            <a:avLst/>
          </a:prstGeom>
          <a:solidFill>
            <a:srgbClr val="FFFF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defRPr/>
            </a:pPr>
            <a:r>
              <a:rPr lang="en-US" sz="2400" b="1" i="1" dirty="0" err="1">
                <a:solidFill>
                  <a:schemeClr val="tx1"/>
                </a:solidFill>
              </a:rPr>
              <a:t>Tarif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</a:rPr>
              <a:t>stavkasi</a:t>
            </a:r>
            <a:r>
              <a:rPr lang="en-US" sz="2400" b="1" i="1" dirty="0">
                <a:solidFill>
                  <a:schemeClr val="tx1"/>
                </a:solidFill>
              </a:rPr>
              <a:t> — </a:t>
            </a:r>
            <a:r>
              <a:rPr lang="en-US" sz="2400" b="1" i="1" dirty="0" err="1">
                <a:solidFill>
                  <a:schemeClr val="tx1"/>
                </a:solidFill>
              </a:rPr>
              <a:t>ishning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</a:rPr>
              <a:t>murakkablik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</a:rPr>
              <a:t>darajasiga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</a:rPr>
              <a:t>qarab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</a:rPr>
              <a:t>belgilanadigan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</a:rPr>
              <a:t>ish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</a:rPr>
              <a:t>haqi</a:t>
            </a:r>
            <a:r>
              <a:rPr lang="en-US" sz="2400" b="1" i="1" dirty="0">
                <a:solidFill>
                  <a:schemeClr val="tx1"/>
                </a:solidFill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</a:rPr>
              <a:t>hajmidir</a:t>
            </a:r>
            <a:endParaRPr lang="ru-RU" sz="2400" dirty="0">
              <a:solidFill>
                <a:schemeClr val="tx1"/>
              </a:solidFill>
            </a:endParaRPr>
          </a:p>
          <a:p>
            <a:pPr algn="ctr">
              <a:defRPr/>
            </a:pP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429520" y="1785926"/>
            <a:ext cx="1606976" cy="4286280"/>
          </a:xfrm>
          <a:prstGeom prst="roundRect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Razryad</a:t>
            </a:r>
            <a:endParaRPr lang="ru-RU" sz="2800" b="1" i="1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3203848" y="1785926"/>
            <a:ext cx="2654036" cy="4357718"/>
          </a:xfrm>
          <a:prstGeom prst="roundRect">
            <a:avLst/>
          </a:prstGeom>
          <a:solidFill>
            <a:srgbClr val="00206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US" sz="2400" b="1" i="1" dirty="0" err="1"/>
              <a:t>Ishning</a:t>
            </a:r>
            <a:r>
              <a:rPr lang="en-US" sz="2400" b="1" i="1" dirty="0"/>
              <a:t> </a:t>
            </a:r>
            <a:r>
              <a:rPr lang="en-US" sz="2400" b="1" i="1" dirty="0" err="1"/>
              <a:t>murakkablik</a:t>
            </a:r>
            <a:r>
              <a:rPr lang="en-US" sz="2400" b="1" i="1" dirty="0"/>
              <a:t> </a:t>
            </a:r>
            <a:r>
              <a:rPr lang="en-US" sz="2400" b="1" i="1" dirty="0" err="1"/>
              <a:t>darajasini</a:t>
            </a:r>
            <a:r>
              <a:rPr lang="en-US" sz="2400" b="1" i="1" dirty="0"/>
              <a:t> </a:t>
            </a:r>
            <a:r>
              <a:rPr lang="en-US" sz="2400" b="1" i="1" dirty="0" err="1"/>
              <a:t>belgilovchi</a:t>
            </a:r>
            <a:r>
              <a:rPr lang="en-US" sz="2400" b="1" i="1" dirty="0"/>
              <a:t> </a:t>
            </a:r>
            <a:r>
              <a:rPr lang="en-US" sz="2400" b="1" i="1" dirty="0" err="1"/>
              <a:t>ko’rsatkich</a:t>
            </a:r>
            <a:r>
              <a:rPr lang="en-US" sz="2400" b="1" i="1" dirty="0"/>
              <a:t> </a:t>
            </a:r>
            <a:endParaRPr lang="ru-RU" sz="2400" dirty="0"/>
          </a:p>
          <a:p>
            <a:r>
              <a:rPr lang="en-US" sz="2400" dirty="0"/>
              <a:t> </a:t>
            </a:r>
            <a:endParaRPr lang="ru-RU" sz="2400" dirty="0"/>
          </a:p>
        </p:txBody>
      </p:sp>
      <p:sp>
        <p:nvSpPr>
          <p:cNvPr id="10" name="Стрелка вправо 9"/>
          <p:cNvSpPr/>
          <p:nvPr/>
        </p:nvSpPr>
        <p:spPr>
          <a:xfrm>
            <a:off x="6000760" y="3429000"/>
            <a:ext cx="1357322" cy="1071570"/>
          </a:xfrm>
          <a:prstGeom prst="rightArrow">
            <a:avLst/>
          </a:prstGeom>
          <a:solidFill>
            <a:schemeClr val="tx1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i="1" dirty="0" err="1" smtClean="0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uz-Cyrl-UZ" sz="24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0540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Штриховая стрелка вправо 4"/>
          <p:cNvSpPr/>
          <p:nvPr/>
        </p:nvSpPr>
        <p:spPr>
          <a:xfrm rot="5400000">
            <a:off x="4071934" y="-2714668"/>
            <a:ext cx="1143008" cy="7000924"/>
          </a:xfrm>
          <a:prstGeom prst="stripedRightArrow">
            <a:avLst/>
          </a:prstGeom>
          <a:solidFill>
            <a:srgbClr val="FF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>
              <a:defRPr/>
            </a:pP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Tarif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stavkasi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birligi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569779495"/>
              </p:ext>
            </p:extLst>
          </p:nvPr>
        </p:nvGraphicFramePr>
        <p:xfrm>
          <a:off x="500034" y="1857364"/>
          <a:ext cx="7929618" cy="44926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4054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Горизонтальный свиток 11"/>
          <p:cNvSpPr/>
          <p:nvPr/>
        </p:nvSpPr>
        <p:spPr>
          <a:xfrm>
            <a:off x="571472" y="1844824"/>
            <a:ext cx="8072494" cy="4857784"/>
          </a:xfrm>
          <a:prstGeom prst="horizontalScroll">
            <a:avLst/>
          </a:prstGeom>
          <a:solidFill>
            <a:srgbClr val="FFFF00"/>
          </a:solidFill>
          <a:effectLst>
            <a:innerShdw blurRad="63500" dist="50800" dir="2700000">
              <a:prstClr val="black">
                <a:alpha val="50000"/>
              </a:prstClr>
            </a:innerShdw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z-Cyrl-UZ" sz="32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uz-Cyrl-UZ" sz="3200" b="1" i="1" dirty="0">
                <a:solidFill>
                  <a:schemeClr val="tx1"/>
                </a:solidFill>
              </a:rPr>
              <a:t>Razryadlarga bo’lingan shkala bo’lib, u ish haqini bajarilayotgan ishning murakkabligiga qarab koeffisiyentlar bo’yicha tabaqalashtiradi.</a:t>
            </a:r>
            <a:endParaRPr lang="ru-RU" sz="3200" dirty="0">
              <a:solidFill>
                <a:schemeClr val="tx1"/>
              </a:solidFill>
            </a:endParaRPr>
          </a:p>
          <a:p>
            <a:pPr algn="ctr">
              <a:defRPr/>
            </a:pPr>
            <a:endParaRPr lang="ru-RU" sz="3200" dirty="0">
              <a:solidFill>
                <a:schemeClr val="tx1"/>
              </a:solidFill>
            </a:endParaRPr>
          </a:p>
        </p:txBody>
      </p:sp>
      <p:sp>
        <p:nvSpPr>
          <p:cNvPr id="13" name="Овальная выноска 12"/>
          <p:cNvSpPr/>
          <p:nvPr/>
        </p:nvSpPr>
        <p:spPr>
          <a:xfrm>
            <a:off x="1643042" y="230074"/>
            <a:ext cx="5857916" cy="1071570"/>
          </a:xfrm>
          <a:prstGeom prst="wedgeEllipseCallout">
            <a:avLst>
              <a:gd name="adj1" fmla="val -44957"/>
              <a:gd name="adj2" fmla="val 67672"/>
            </a:avLst>
          </a:prstGeom>
          <a:solidFill>
            <a:schemeClr val="accent3">
              <a:lumMod val="20000"/>
              <a:lumOff val="80000"/>
            </a:schemeClr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Tarif</a:t>
            </a:r>
            <a:r>
              <a:rPr lang="en-US" sz="2400" b="1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2400" b="1" i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etkasi</a:t>
            </a:r>
            <a:endParaRPr lang="ru-RU" sz="2400" b="1" i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7637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571500" y="1285875"/>
          <a:ext cx="7929620" cy="5154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2405"/>
                <a:gridCol w="1982405"/>
                <a:gridCol w="1982405"/>
                <a:gridCol w="1982405"/>
              </a:tblGrid>
              <a:tr h="629874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Разрядлар 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Тариф коэфф.лари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Разрядлар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Тариф коэфф.лари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solidFill>
                      <a:schemeClr val="tx1">
                        <a:lumMod val="75000"/>
                        <a:lumOff val="25000"/>
                      </a:schemeClr>
                    </a:solidFill>
                  </a:tcPr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1,000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4,973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2,014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5,288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2,216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5,606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2,439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5,931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2,681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6,259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2,937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6,593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3,205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6,930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3,484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7,273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3,773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7,620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4,064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7,973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4,361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8,328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77086"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z-Cyrl-UZ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4,663</a:t>
                      </a:r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16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Скругленный прямоугольник 5"/>
          <p:cNvSpPr/>
          <p:nvPr/>
        </p:nvSpPr>
        <p:spPr>
          <a:xfrm>
            <a:off x="1357290" y="285728"/>
            <a:ext cx="6215106" cy="571504"/>
          </a:xfrm>
          <a:prstGeom prst="roundRect">
            <a:avLst/>
          </a:prstGeom>
          <a:solidFill>
            <a:srgbClr val="C00000"/>
          </a:solidFill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uz-Cyrl-UZ" sz="2200" b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uz-Cyrl-UZ" sz="2400" b="1" i="1" dirty="0"/>
              <a:t>Ish haqi bo’yicha yagona tarif setkasi</a:t>
            </a:r>
            <a:endParaRPr lang="ru-RU" sz="2400" dirty="0"/>
          </a:p>
          <a:p>
            <a:pPr algn="ctr">
              <a:defRPr/>
            </a:pPr>
            <a:endParaRPr lang="ru-RU" sz="2200" dirty="0"/>
          </a:p>
        </p:txBody>
      </p:sp>
    </p:spTree>
    <p:extLst>
      <p:ext uri="{BB962C8B-B14F-4D97-AF65-F5344CB8AC3E}">
        <p14:creationId xmlns:p14="http://schemas.microsoft.com/office/powerpoint/2010/main" val="3084868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459683847"/>
              </p:ext>
            </p:extLst>
          </p:nvPr>
        </p:nvGraphicFramePr>
        <p:xfrm>
          <a:off x="457200" y="274638"/>
          <a:ext cx="8229600" cy="10826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A8D57A-1C81-47BB-8874-73907E457B39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  <p:graphicFrame>
        <p:nvGraphicFramePr>
          <p:cNvPr id="8" name="Содержимое 7"/>
          <p:cNvGraphicFramePr>
            <a:graphicFrameLocks noGrp="1"/>
          </p:cNvGraphicFramePr>
          <p:nvPr>
            <p:ph sz="quarter" idx="1"/>
          </p:nvPr>
        </p:nvGraphicFramePr>
        <p:xfrm>
          <a:off x="4648200" y="1600200"/>
          <a:ext cx="4038600" cy="4400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18438" name="Диаграмма 8"/>
          <p:cNvPicPr>
            <a:picLocks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85750" y="1571625"/>
            <a:ext cx="4286250" cy="45005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3289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88</TotalTime>
  <Words>545</Words>
  <Application>Microsoft Office PowerPoint</Application>
  <PresentationFormat>Экран (4:3)</PresentationFormat>
  <Paragraphs>128</Paragraphs>
  <Slides>15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Эркер</vt:lpstr>
      <vt:lpstr>Microsoft Equation 3.0</vt:lpstr>
      <vt:lpstr>Mavzu. Qishloq xo’jaligi sohasi  xodimlarni     moddiy        rag’batlantirishni tashkil etish. </vt:lpstr>
      <vt:lpstr>mehnat   motivasiyasi.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Mavzu. Qishloq xo’jaligi sohasi  xodimlarni     moddiy        rag’batlantirishni tashkil etish. </dc:title>
  <dc:creator>Администратор</dc:creator>
  <cp:lastModifiedBy>Пользователь Windows</cp:lastModifiedBy>
  <cp:revision>8</cp:revision>
  <dcterms:created xsi:type="dcterms:W3CDTF">2016-03-06T16:52:49Z</dcterms:created>
  <dcterms:modified xsi:type="dcterms:W3CDTF">2016-03-07T01:40:39Z</dcterms:modified>
</cp:coreProperties>
</file>