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sldx" ContentType="application/vnd.openxmlformats-officedocument.presentationml.slide"/>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93" r:id="rId3"/>
    <p:sldId id="295" r:id="rId4"/>
    <p:sldId id="296" r:id="rId5"/>
    <p:sldId id="273" r:id="rId6"/>
    <p:sldId id="274" r:id="rId7"/>
    <p:sldId id="261" r:id="rId8"/>
    <p:sldId id="262" r:id="rId9"/>
    <p:sldId id="263" r:id="rId10"/>
    <p:sldId id="264" r:id="rId11"/>
    <p:sldId id="265" r:id="rId12"/>
    <p:sldId id="267" r:id="rId13"/>
    <p:sldId id="268" r:id="rId14"/>
    <p:sldId id="269" r:id="rId15"/>
    <p:sldId id="271" r:id="rId16"/>
    <p:sldId id="272" r:id="rId17"/>
    <p:sldId id="275" r:id="rId18"/>
    <p:sldId id="276" r:id="rId19"/>
    <p:sldId id="277" r:id="rId20"/>
    <p:sldId id="297" r:id="rId21"/>
    <p:sldId id="298" r:id="rId22"/>
    <p:sldId id="299" r:id="rId23"/>
    <p:sldId id="281" r:id="rId24"/>
    <p:sldId id="300" r:id="rId25"/>
    <p:sldId id="301" r:id="rId26"/>
    <p:sldId id="302" r:id="rId27"/>
    <p:sldId id="303" r:id="rId28"/>
    <p:sldId id="304" r:id="rId2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t>05.08.2016</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05.08.2016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B4C71EC6-210F-42DE-9C53-41977AD35B3D}" type="datetimeFigureOut">
              <a:rPr lang="ru-RU" smtClean="0"/>
              <a:t>05.08.2016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05.08.2016</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t>05.08.2016</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4C71EC6-210F-42DE-9C53-41977AD35B3D}" type="datetimeFigureOut">
              <a:rPr lang="ru-RU" smtClean="0"/>
              <a:t>05.08.2016</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B4C71EC6-210F-42DE-9C53-41977AD35B3D}" type="datetimeFigureOut">
              <a:rPr lang="ru-RU" smtClean="0"/>
              <a:t>05.08.2016</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05.08.2016</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t>05.08.2016</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05.08.2016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t>05.08.2016</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277813"/>
            <a:ext cx="8229600" cy="58531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23"/>
          <p:cNvSpPr>
            <a:spLocks noGrp="1" noChangeArrowheads="1"/>
          </p:cNvSpPr>
          <p:nvPr>
            <p:ph type="dt" sz="half" idx="10"/>
          </p:nvPr>
        </p:nvSpPr>
        <p:spPr>
          <a:ln/>
        </p:spPr>
        <p:txBody>
          <a:bodyPr/>
          <a:lstStyle>
            <a:lvl1pPr>
              <a:defRPr/>
            </a:lvl1pPr>
          </a:lstStyle>
          <a:p>
            <a:pPr>
              <a:defRPr/>
            </a:pPr>
            <a:fld id="{41FFBD7F-87EA-4F99-83B2-2902494204C2}" type="datetime1">
              <a:rPr lang="ru-RU"/>
              <a:pPr>
                <a:defRPr/>
              </a:pPr>
              <a:t>05.08.2016</a:t>
            </a:fld>
            <a:endParaRPr lang="ru-RU"/>
          </a:p>
        </p:txBody>
      </p:sp>
      <p:sp>
        <p:nvSpPr>
          <p:cNvPr id="4" name="Rectangle 24"/>
          <p:cNvSpPr>
            <a:spLocks noGrp="1" noChangeArrowheads="1"/>
          </p:cNvSpPr>
          <p:nvPr>
            <p:ph type="ftr" sz="quarter" idx="11"/>
          </p:nvPr>
        </p:nvSpPr>
        <p:spPr>
          <a:ln/>
        </p:spPr>
        <p:txBody>
          <a:bodyPr/>
          <a:lstStyle>
            <a:lvl1pPr>
              <a:defRPr/>
            </a:lvl1pPr>
          </a:lstStyle>
          <a:p>
            <a:pPr>
              <a:defRPr/>
            </a:pPr>
            <a:r>
              <a:rPr lang="ru-RU"/>
              <a:t>O.Murtazaev - Samarkand Agricultural Institute</a:t>
            </a:r>
          </a:p>
        </p:txBody>
      </p:sp>
      <p:sp>
        <p:nvSpPr>
          <p:cNvPr id="5" name="Rectangle 25"/>
          <p:cNvSpPr>
            <a:spLocks noGrp="1" noChangeArrowheads="1"/>
          </p:cNvSpPr>
          <p:nvPr>
            <p:ph type="sldNum" sz="quarter" idx="12"/>
          </p:nvPr>
        </p:nvSpPr>
        <p:spPr>
          <a:ln/>
        </p:spPr>
        <p:txBody>
          <a:bodyPr/>
          <a:lstStyle>
            <a:lvl1pPr>
              <a:defRPr/>
            </a:lvl1pPr>
          </a:lstStyle>
          <a:p>
            <a:pPr>
              <a:defRPr/>
            </a:pPr>
            <a:fld id="{C4420B45-741D-44CF-A41D-8048AB1228C8}" type="slidenum">
              <a:rPr lang="ru-RU"/>
              <a:pPr>
                <a:defRPr/>
              </a:pPr>
              <a:t>‹#›</a:t>
            </a:fld>
            <a:endParaRPr lang="ru-RU"/>
          </a:p>
        </p:txBody>
      </p:sp>
    </p:spTree>
    <p:extLst>
      <p:ext uri="{BB962C8B-B14F-4D97-AF65-F5344CB8AC3E}">
        <p14:creationId xmlns:p14="http://schemas.microsoft.com/office/powerpoint/2010/main" val="1356928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B4C71EC6-210F-42DE-9C53-41977AD35B3D}" type="datetimeFigureOut">
              <a:rPr lang="ru-RU" smtClean="0"/>
              <a:t>05.08.2016</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19B0651-EE4F-4900-A07F-96A6BFA9D0F0}"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4.emf"/><Relationship Id="rId4" Type="http://schemas.openxmlformats.org/officeDocument/2006/relationships/package" Target="../embeddings/______Microsoft_PowerPoint1.sldx"/></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5.emf"/><Relationship Id="rId4" Type="http://schemas.openxmlformats.org/officeDocument/2006/relationships/package" Target="../embeddings/______Microsoft_PowerPoint2.sldx"/></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2.xml"/><Relationship Id="rId1" Type="http://schemas.openxmlformats.org/officeDocument/2006/relationships/vmlDrawing" Target="../drawings/vmlDrawing5.vml"/><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2.xml"/><Relationship Id="rId1" Type="http://schemas.openxmlformats.org/officeDocument/2006/relationships/vmlDrawing" Target="../drawings/vmlDrawing6.v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971600" y="0"/>
            <a:ext cx="8172400" cy="1417638"/>
          </a:xfrm>
        </p:spPr>
        <p:style>
          <a:lnRef idx="1">
            <a:schemeClr val="accent4"/>
          </a:lnRef>
          <a:fillRef idx="2">
            <a:schemeClr val="accent4"/>
          </a:fillRef>
          <a:effectRef idx="1">
            <a:schemeClr val="accent4"/>
          </a:effectRef>
          <a:fontRef idx="minor">
            <a:schemeClr val="dk1"/>
          </a:fontRef>
        </p:style>
        <p:txBody>
          <a:bodyPr>
            <a:normAutofit/>
          </a:bodyPr>
          <a:lstStyle/>
          <a:p>
            <a:pPr algn="ctr"/>
            <a:r>
              <a:rPr lang="fi-FI" b="1" dirty="0">
                <a:latin typeface="Times New Roman" pitchFamily="18" charset="0"/>
                <a:cs typeface="Times New Roman" pitchFamily="18" charset="0"/>
              </a:rPr>
              <a:t>Paxtachilikni      tashkil      etish. </a:t>
            </a:r>
            <a:endParaRPr lang="ru-RU" dirty="0">
              <a:latin typeface="Times New Roman" pitchFamily="18" charset="0"/>
              <a:cs typeface="Times New Roman" pitchFamily="18" charset="0"/>
            </a:endParaRPr>
          </a:p>
        </p:txBody>
      </p:sp>
      <p:sp>
        <p:nvSpPr>
          <p:cNvPr id="5" name="Объект 4"/>
          <p:cNvSpPr>
            <a:spLocks noGrp="1"/>
          </p:cNvSpPr>
          <p:nvPr>
            <p:ph idx="1"/>
          </p:nvPr>
        </p:nvSpPr>
        <p:spPr>
          <a:xfrm>
            <a:off x="971600" y="1340768"/>
            <a:ext cx="8172400" cy="5547708"/>
          </a:xfrm>
        </p:spPr>
        <p:style>
          <a:lnRef idx="1">
            <a:schemeClr val="accent3"/>
          </a:lnRef>
          <a:fillRef idx="2">
            <a:schemeClr val="accent3"/>
          </a:fillRef>
          <a:effectRef idx="1">
            <a:schemeClr val="accent3"/>
          </a:effectRef>
          <a:fontRef idx="minor">
            <a:schemeClr val="dk1"/>
          </a:fontRef>
        </p:style>
        <p:txBody>
          <a:bodyPr>
            <a:normAutofit/>
          </a:bodyPr>
          <a:lstStyle/>
          <a:p>
            <a:pPr algn="just"/>
            <a:r>
              <a:rPr lang="ru-RU" dirty="0">
                <a:latin typeface="Times New Roman" pitchFamily="18" charset="0"/>
                <a:cs typeface="Times New Roman" pitchFamily="18" charset="0"/>
              </a:rPr>
              <a:t>1</a:t>
            </a:r>
            <a:r>
              <a:rPr lang="ru-RU" sz="3500" dirty="0" smtClean="0">
                <a:latin typeface="Times New Roman" pitchFamily="18" charset="0"/>
                <a:cs typeface="Times New Roman" pitchFamily="18" charset="0"/>
              </a:rPr>
              <a:t>.</a:t>
            </a:r>
            <a:r>
              <a:rPr lang="fi-FI" sz="3500" dirty="0" smtClean="0">
                <a:latin typeface="Times New Roman" pitchFamily="18" charset="0"/>
                <a:cs typeface="Times New Roman" pitchFamily="18" charset="0"/>
              </a:rPr>
              <a:t>Paxta    </a:t>
            </a:r>
            <a:r>
              <a:rPr lang="fi-FI" sz="3500" dirty="0">
                <a:latin typeface="Times New Roman" pitchFamily="18" charset="0"/>
                <a:cs typeface="Times New Roman" pitchFamily="18" charset="0"/>
              </a:rPr>
              <a:t>yetishtirishning    </a:t>
            </a:r>
            <a:r>
              <a:rPr lang="fi-FI" sz="3500" dirty="0" smtClean="0">
                <a:latin typeface="Times New Roman" pitchFamily="18" charset="0"/>
                <a:cs typeface="Times New Roman" pitchFamily="18" charset="0"/>
              </a:rPr>
              <a:t>ijtimoiy–iqtisodiy   ahamiyati</a:t>
            </a:r>
            <a:r>
              <a:rPr lang="fi-FI" sz="3500" dirty="0">
                <a:latin typeface="Times New Roman" pitchFamily="18" charset="0"/>
                <a:cs typeface="Times New Roman" pitchFamily="18" charset="0"/>
              </a:rPr>
              <a:t>. </a:t>
            </a:r>
            <a:endParaRPr lang="ru-RU" sz="3500" dirty="0" smtClean="0">
              <a:latin typeface="Times New Roman" pitchFamily="18" charset="0"/>
              <a:cs typeface="Times New Roman" pitchFamily="18" charset="0"/>
            </a:endParaRPr>
          </a:p>
          <a:p>
            <a:pPr algn="just"/>
            <a:r>
              <a:rPr lang="ru-RU" sz="3500" dirty="0" smtClean="0">
                <a:latin typeface="Times New Roman" pitchFamily="18" charset="0"/>
                <a:cs typeface="Times New Roman" pitchFamily="18" charset="0"/>
              </a:rPr>
              <a:t>2.</a:t>
            </a:r>
            <a:r>
              <a:rPr lang="fi-FI" sz="3500" dirty="0" smtClean="0">
                <a:latin typeface="Times New Roman" pitchFamily="18" charset="0"/>
                <a:cs typeface="Times New Roman" pitchFamily="18" charset="0"/>
              </a:rPr>
              <a:t>Chigit  </a:t>
            </a:r>
            <a:r>
              <a:rPr lang="fi-FI" sz="3500" dirty="0">
                <a:latin typeface="Times New Roman" pitchFamily="18" charset="0"/>
                <a:cs typeface="Times New Roman" pitchFamily="18" charset="0"/>
              </a:rPr>
              <a:t>ekiladigan  maydonlarni  shudgorlash  va  </a:t>
            </a:r>
            <a:r>
              <a:rPr lang="fi-FI" sz="3500" dirty="0" smtClean="0">
                <a:latin typeface="Times New Roman" pitchFamily="18" charset="0"/>
                <a:cs typeface="Times New Roman" pitchFamily="18" charset="0"/>
              </a:rPr>
              <a:t>o’g’itlash</a:t>
            </a:r>
            <a:r>
              <a:rPr lang="fi-FI" sz="3500" dirty="0">
                <a:latin typeface="Times New Roman" pitchFamily="18" charset="0"/>
                <a:cs typeface="Times New Roman" pitchFamily="18" charset="0"/>
              </a:rPr>
              <a:t>. Chigit ekishni tashkil   </a:t>
            </a:r>
            <a:r>
              <a:rPr lang="fi-FI" sz="3500" dirty="0" smtClean="0">
                <a:latin typeface="Times New Roman" pitchFamily="18" charset="0"/>
                <a:cs typeface="Times New Roman" pitchFamily="18" charset="0"/>
              </a:rPr>
              <a:t>  qilish.</a:t>
            </a:r>
            <a:endParaRPr lang="ru-RU" sz="3500" dirty="0" smtClean="0">
              <a:latin typeface="Times New Roman" pitchFamily="18" charset="0"/>
              <a:cs typeface="Times New Roman" pitchFamily="18" charset="0"/>
            </a:endParaRPr>
          </a:p>
          <a:p>
            <a:pPr algn="just"/>
            <a:r>
              <a:rPr lang="ru-RU" sz="3500" dirty="0" smtClean="0">
                <a:latin typeface="Times New Roman" pitchFamily="18" charset="0"/>
                <a:cs typeface="Times New Roman" pitchFamily="18" charset="0"/>
              </a:rPr>
              <a:t>3.</a:t>
            </a:r>
            <a:r>
              <a:rPr lang="fi-FI" sz="3500" dirty="0" smtClean="0">
                <a:latin typeface="Times New Roman" pitchFamily="18" charset="0"/>
                <a:cs typeface="Times New Roman" pitchFamily="18" charset="0"/>
              </a:rPr>
              <a:t>Ekinlarni sug’orishni </a:t>
            </a:r>
            <a:r>
              <a:rPr lang="fi-FI" sz="3500" dirty="0">
                <a:latin typeface="Times New Roman" pitchFamily="18" charset="0"/>
                <a:cs typeface="Times New Roman" pitchFamily="18" charset="0"/>
              </a:rPr>
              <a:t>tashkil etish. Ekinlarni  parvarish  qilish. Paxta xosilini </a:t>
            </a:r>
            <a:r>
              <a:rPr lang="fi-FI" sz="3500" dirty="0" smtClean="0">
                <a:latin typeface="Times New Roman" pitchFamily="18" charset="0"/>
                <a:cs typeface="Times New Roman" pitchFamily="18" charset="0"/>
              </a:rPr>
              <a:t>y</a:t>
            </a:r>
            <a:r>
              <a:rPr lang="en-US" sz="3500" dirty="0" err="1">
                <a:latin typeface="Times New Roman" pitchFamily="18" charset="0"/>
                <a:cs typeface="Times New Roman" pitchFamily="18" charset="0"/>
              </a:rPr>
              <a:t>i</a:t>
            </a:r>
            <a:r>
              <a:rPr lang="fi-FI" sz="3500" dirty="0" smtClean="0">
                <a:latin typeface="Times New Roman" pitchFamily="18" charset="0"/>
                <a:cs typeface="Times New Roman" pitchFamily="18" charset="0"/>
              </a:rPr>
              <a:t>g’ib-terib </a:t>
            </a:r>
            <a:r>
              <a:rPr lang="fi-FI" sz="3500" dirty="0">
                <a:latin typeface="Times New Roman" pitchFamily="18" charset="0"/>
                <a:cs typeface="Times New Roman" pitchFamily="18" charset="0"/>
              </a:rPr>
              <a:t>olish</a:t>
            </a:r>
            <a:r>
              <a:rPr lang="fi-FI" sz="3500" dirty="0" smtClean="0">
                <a:latin typeface="Times New Roman" pitchFamily="18" charset="0"/>
                <a:cs typeface="Times New Roman" pitchFamily="18" charset="0"/>
              </a:rPr>
              <a:t>.</a:t>
            </a:r>
          </a:p>
          <a:p>
            <a:pPr marL="82296" indent="0" algn="just">
              <a:buNone/>
            </a:pPr>
            <a:endParaRPr lang="ru-RU" sz="3500" dirty="0">
              <a:latin typeface="Times New Roman" pitchFamily="18" charset="0"/>
              <a:cs typeface="Times New Roman" pitchFamily="18" charset="0"/>
            </a:endParaRPr>
          </a:p>
        </p:txBody>
      </p:sp>
    </p:spTree>
    <p:extLst>
      <p:ext uri="{BB962C8B-B14F-4D97-AF65-F5344CB8AC3E}">
        <p14:creationId xmlns:p14="http://schemas.microsoft.com/office/powerpoint/2010/main" val="15344056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4638"/>
            <a:ext cx="8754176" cy="1143000"/>
          </a:xfrm>
          <a:solidFill>
            <a:srgbClr val="00B0F0"/>
          </a:solidFill>
        </p:spPr>
        <p:txBody>
          <a:bodyPr>
            <a:normAutofit fontScale="90000"/>
          </a:bodyPr>
          <a:lstStyle/>
          <a:p>
            <a:r>
              <a:rPr lang="ru-RU" dirty="0">
                <a:latin typeface="Times New Roman" pitchFamily="18" charset="0"/>
                <a:cs typeface="Times New Roman" pitchFamily="18" charset="0"/>
              </a:rPr>
              <a:t>1</a:t>
            </a:r>
            <a:r>
              <a:rPr lang="ru-RU" sz="4400" dirty="0">
                <a:latin typeface="Times New Roman" pitchFamily="18" charset="0"/>
                <a:cs typeface="Times New Roman" pitchFamily="18" charset="0"/>
              </a:rPr>
              <a:t>.</a:t>
            </a:r>
            <a:r>
              <a:rPr lang="fi-FI" sz="4400" dirty="0">
                <a:latin typeface="Times New Roman" pitchFamily="18" charset="0"/>
                <a:cs typeface="Times New Roman" pitchFamily="18" charset="0"/>
              </a:rPr>
              <a:t>Paxta    yetishtirishning    ijtimoiy–iqtisodiy   ahamiyati. </a:t>
            </a:r>
            <a:endParaRPr lang="ru-RU" sz="4400" dirty="0">
              <a:latin typeface="Times New Roman" pitchFamily="18" charset="0"/>
              <a:cs typeface="Times New Roman" pitchFamily="18" charset="0"/>
            </a:endParaRPr>
          </a:p>
        </p:txBody>
      </p:sp>
      <p:sp>
        <p:nvSpPr>
          <p:cNvPr id="3" name="Объект 2"/>
          <p:cNvSpPr>
            <a:spLocks noGrp="1"/>
          </p:cNvSpPr>
          <p:nvPr>
            <p:ph idx="1"/>
          </p:nvPr>
        </p:nvSpPr>
        <p:spPr>
          <a:xfrm>
            <a:off x="179512" y="1447800"/>
            <a:ext cx="8754176" cy="4800600"/>
          </a:xfrm>
        </p:spPr>
        <p:txBody>
          <a:bodyPr/>
          <a:lstStyle/>
          <a:p>
            <a:endParaRPr lang="ru-RU" dirty="0"/>
          </a:p>
        </p:txBody>
      </p:sp>
      <p:sp>
        <p:nvSpPr>
          <p:cNvPr id="4" name="Блок-схема: объединение 3"/>
          <p:cNvSpPr/>
          <p:nvPr/>
        </p:nvSpPr>
        <p:spPr>
          <a:xfrm>
            <a:off x="179512" y="1412776"/>
            <a:ext cx="3384376" cy="4832156"/>
          </a:xfrm>
          <a:prstGeom prst="flowChartMerg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Блок-схема: процесс 4"/>
          <p:cNvSpPr/>
          <p:nvPr/>
        </p:nvSpPr>
        <p:spPr>
          <a:xfrm>
            <a:off x="2627784" y="1414304"/>
            <a:ext cx="6264696" cy="4830628"/>
          </a:xfrm>
          <a:prstGeom prst="flowChartProcess">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2296" indent="0" algn="just">
              <a:buNone/>
            </a:pPr>
            <a:r>
              <a:rPr lang="ru-RU" sz="2300" dirty="0" err="1" smtClean="0">
                <a:solidFill>
                  <a:schemeClr val="tx1"/>
                </a:solidFill>
                <a:latin typeface="Times New Roman" pitchFamily="18" charset="0"/>
                <a:cs typeface="Times New Roman" pitchFamily="18" charset="0"/>
              </a:rPr>
              <a:t>O’zbekistonda</a:t>
            </a:r>
            <a:r>
              <a:rPr lang="ru-RU" sz="2300" dirty="0" smtClean="0">
                <a:solidFill>
                  <a:schemeClr val="tx1"/>
                </a:solidFill>
                <a:latin typeface="Times New Roman" pitchFamily="18" charset="0"/>
                <a:cs typeface="Times New Roman" pitchFamily="18" charset="0"/>
              </a:rPr>
              <a:t> </a:t>
            </a:r>
            <a:r>
              <a:rPr lang="ru-RU" sz="2300" dirty="0" err="1" smtClean="0">
                <a:solidFill>
                  <a:schemeClr val="tx1"/>
                </a:solidFill>
                <a:latin typeface="Times New Roman" pitchFamily="18" charset="0"/>
                <a:cs typeface="Times New Roman" pitchFamily="18" charset="0"/>
              </a:rPr>
              <a:t>dehqonchilikning</a:t>
            </a:r>
            <a:r>
              <a:rPr lang="ru-RU" sz="2300" dirty="0" smtClean="0">
                <a:solidFill>
                  <a:schemeClr val="tx1"/>
                </a:solidFill>
                <a:latin typeface="Times New Roman" pitchFamily="18" charset="0"/>
                <a:cs typeface="Times New Roman" pitchFamily="18" charset="0"/>
              </a:rPr>
              <a:t> </a:t>
            </a:r>
            <a:r>
              <a:rPr lang="ru-RU" sz="2300" dirty="0" err="1" smtClean="0">
                <a:solidFill>
                  <a:schemeClr val="tx1"/>
                </a:solidFill>
                <a:latin typeface="Times New Roman" pitchFamily="18" charset="0"/>
                <a:cs typeface="Times New Roman" pitchFamily="18" charset="0"/>
              </a:rPr>
              <a:t>yetakchi</a:t>
            </a:r>
            <a:r>
              <a:rPr lang="ru-RU" sz="2300" dirty="0" smtClean="0">
                <a:solidFill>
                  <a:schemeClr val="tx1"/>
                </a:solidFill>
                <a:latin typeface="Times New Roman" pitchFamily="18" charset="0"/>
                <a:cs typeface="Times New Roman" pitchFamily="18" charset="0"/>
              </a:rPr>
              <a:t> </a:t>
            </a:r>
            <a:r>
              <a:rPr lang="ru-RU" sz="2300" dirty="0" err="1" smtClean="0">
                <a:solidFill>
                  <a:schemeClr val="tx1"/>
                </a:solidFill>
                <a:latin typeface="Times New Roman" pitchFamily="18" charset="0"/>
                <a:cs typeface="Times New Roman" pitchFamily="18" charset="0"/>
              </a:rPr>
              <a:t>tarmog’ini</a:t>
            </a:r>
            <a:r>
              <a:rPr lang="ru-RU" sz="2300" dirty="0" smtClean="0">
                <a:solidFill>
                  <a:schemeClr val="tx1"/>
                </a:solidFill>
                <a:latin typeface="Times New Roman" pitchFamily="18" charset="0"/>
                <a:cs typeface="Times New Roman" pitchFamily="18" charset="0"/>
              </a:rPr>
              <a:t> </a:t>
            </a:r>
            <a:r>
              <a:rPr lang="ru-RU" sz="2300" dirty="0" err="1" smtClean="0">
                <a:solidFill>
                  <a:schemeClr val="tx1"/>
                </a:solidFill>
                <a:latin typeface="Times New Roman" pitchFamily="18" charset="0"/>
                <a:cs typeface="Times New Roman" pitchFamily="18" charset="0"/>
              </a:rPr>
              <a:t>paxtachilik</a:t>
            </a:r>
            <a:r>
              <a:rPr lang="ru-RU" sz="2300" dirty="0" smtClean="0">
                <a:solidFill>
                  <a:schemeClr val="tx1"/>
                </a:solidFill>
                <a:latin typeface="Times New Roman" pitchFamily="18" charset="0"/>
                <a:cs typeface="Times New Roman" pitchFamily="18" charset="0"/>
              </a:rPr>
              <a:t> </a:t>
            </a:r>
            <a:r>
              <a:rPr lang="ru-RU" sz="2300" dirty="0" err="1" smtClean="0">
                <a:solidFill>
                  <a:schemeClr val="tx1"/>
                </a:solidFill>
                <a:latin typeface="Times New Roman" pitchFamily="18" charset="0"/>
                <a:cs typeface="Times New Roman" pitchFamily="18" charset="0"/>
              </a:rPr>
              <a:t>tashkil</a:t>
            </a:r>
            <a:r>
              <a:rPr lang="ru-RU" sz="2300" dirty="0" smtClean="0">
                <a:solidFill>
                  <a:schemeClr val="tx1"/>
                </a:solidFill>
                <a:latin typeface="Times New Roman" pitchFamily="18" charset="0"/>
                <a:cs typeface="Times New Roman" pitchFamily="18" charset="0"/>
              </a:rPr>
              <a:t> </a:t>
            </a:r>
            <a:r>
              <a:rPr lang="ru-RU" sz="2300" dirty="0" err="1" smtClean="0">
                <a:solidFill>
                  <a:schemeClr val="tx1"/>
                </a:solidFill>
                <a:latin typeface="Times New Roman" pitchFamily="18" charset="0"/>
                <a:cs typeface="Times New Roman" pitchFamily="18" charset="0"/>
              </a:rPr>
              <a:t>etadi</a:t>
            </a:r>
            <a:r>
              <a:rPr lang="ru-RU"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Paxtachilikning</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asosiy</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mahsuloti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paxta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xom</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ashyosi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uning</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tolasi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chigiti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va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paxta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moyidir</a:t>
            </a:r>
            <a:r>
              <a:rPr lang="en-US" sz="2300" dirty="0" smtClean="0">
                <a:solidFill>
                  <a:schemeClr val="tx1"/>
                </a:solidFill>
                <a:latin typeface="Times New Roman" pitchFamily="18" charset="0"/>
                <a:cs typeface="Times New Roman" pitchFamily="18" charset="0"/>
              </a:rPr>
              <a:t>. 1 </a:t>
            </a:r>
            <a:r>
              <a:rPr lang="en-US" sz="2300" dirty="0" err="1" smtClean="0">
                <a:solidFill>
                  <a:schemeClr val="tx1"/>
                </a:solidFill>
                <a:latin typeface="Times New Roman" pitchFamily="18" charset="0"/>
                <a:cs typeface="Times New Roman" pitchFamily="18" charset="0"/>
              </a:rPr>
              <a:t>tonna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paxta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xom</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ashyosidan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o’rtacha</a:t>
            </a:r>
            <a:r>
              <a:rPr lang="en-US" sz="2300" dirty="0" smtClean="0">
                <a:solidFill>
                  <a:schemeClr val="tx1"/>
                </a:solidFill>
                <a:latin typeface="Times New Roman" pitchFamily="18" charset="0"/>
                <a:cs typeface="Times New Roman" pitchFamily="18" charset="0"/>
              </a:rPr>
              <a:t> 320-350 kg </a:t>
            </a:r>
            <a:r>
              <a:rPr lang="en-US" sz="2300" dirty="0" err="1" smtClean="0">
                <a:solidFill>
                  <a:schemeClr val="tx1"/>
                </a:solidFill>
                <a:latin typeface="Times New Roman" pitchFamily="18" charset="0"/>
                <a:cs typeface="Times New Roman" pitchFamily="18" charset="0"/>
              </a:rPr>
              <a:t>tola</a:t>
            </a:r>
            <a:r>
              <a:rPr lang="en-US" sz="2300" dirty="0" smtClean="0">
                <a:solidFill>
                  <a:schemeClr val="tx1"/>
                </a:solidFill>
                <a:latin typeface="Times New Roman" pitchFamily="18" charset="0"/>
                <a:cs typeface="Times New Roman" pitchFamily="18" charset="0"/>
              </a:rPr>
              <a:t> (3500 </a:t>
            </a:r>
            <a:r>
              <a:rPr lang="en-US" sz="2300" dirty="0" err="1" smtClean="0">
                <a:solidFill>
                  <a:schemeClr val="tx1"/>
                </a:solidFill>
                <a:latin typeface="Times New Roman" pitchFamily="18" charset="0"/>
                <a:cs typeface="Times New Roman" pitchFamily="18" charset="0"/>
              </a:rPr>
              <a:t>m.kv</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gazlama</a:t>
            </a:r>
            <a:r>
              <a:rPr lang="en-US" sz="2300" dirty="0" smtClean="0">
                <a:solidFill>
                  <a:schemeClr val="tx1"/>
                </a:solidFill>
                <a:latin typeface="Times New Roman" pitchFamily="18" charset="0"/>
                <a:cs typeface="Times New Roman" pitchFamily="18" charset="0"/>
              </a:rPr>
              <a:t>), 10 kg </a:t>
            </a:r>
            <a:r>
              <a:rPr lang="en-US" sz="2300" dirty="0" err="1" smtClean="0">
                <a:solidFill>
                  <a:schemeClr val="tx1"/>
                </a:solidFill>
                <a:latin typeface="Times New Roman" pitchFamily="18" charset="0"/>
                <a:cs typeface="Times New Roman" pitchFamily="18" charset="0"/>
              </a:rPr>
              <a:t>momiq</a:t>
            </a:r>
            <a:r>
              <a:rPr lang="en-US" sz="2300" dirty="0" smtClean="0">
                <a:solidFill>
                  <a:schemeClr val="tx1"/>
                </a:solidFill>
                <a:latin typeface="Times New Roman" pitchFamily="18" charset="0"/>
                <a:cs typeface="Times New Roman" pitchFamily="18" charset="0"/>
              </a:rPr>
              <a:t>, 620 kg </a:t>
            </a:r>
            <a:r>
              <a:rPr lang="en-US" sz="2300" dirty="0" err="1" smtClean="0">
                <a:solidFill>
                  <a:schemeClr val="tx1"/>
                </a:solidFill>
                <a:latin typeface="Times New Roman" pitchFamily="18" charset="0"/>
                <a:cs typeface="Times New Roman" pitchFamily="18" charset="0"/>
              </a:rPr>
              <a:t>chigit</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olinadi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O’z</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navbatida</a:t>
            </a:r>
            <a:r>
              <a:rPr lang="en-US" sz="2300" dirty="0" smtClean="0">
                <a:solidFill>
                  <a:schemeClr val="tx1"/>
                </a:solidFill>
                <a:latin typeface="Times New Roman" pitchFamily="18" charset="0"/>
                <a:cs typeface="Times New Roman" pitchFamily="18" charset="0"/>
              </a:rPr>
              <a:t> 620 kg </a:t>
            </a:r>
            <a:r>
              <a:rPr lang="en-US" sz="2300" dirty="0" err="1" smtClean="0">
                <a:solidFill>
                  <a:schemeClr val="tx1"/>
                </a:solidFill>
                <a:latin typeface="Times New Roman" pitchFamily="18" charset="0"/>
                <a:cs typeface="Times New Roman" pitchFamily="18" charset="0"/>
              </a:rPr>
              <a:t>chigitdan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o’rtacha</a:t>
            </a:r>
            <a:r>
              <a:rPr lang="en-US" sz="2300" dirty="0" smtClean="0">
                <a:solidFill>
                  <a:schemeClr val="tx1"/>
                </a:solidFill>
                <a:latin typeface="Times New Roman" pitchFamily="18" charset="0"/>
                <a:cs typeface="Times New Roman" pitchFamily="18" charset="0"/>
              </a:rPr>
              <a:t> 110 kg </a:t>
            </a:r>
            <a:r>
              <a:rPr lang="en-US" sz="2300" dirty="0" err="1" smtClean="0">
                <a:solidFill>
                  <a:schemeClr val="tx1"/>
                </a:solidFill>
                <a:latin typeface="Times New Roman" pitchFamily="18" charset="0"/>
                <a:cs typeface="Times New Roman" pitchFamily="18" charset="0"/>
              </a:rPr>
              <a:t>moy</a:t>
            </a:r>
            <a:r>
              <a:rPr lang="en-US" sz="2300" dirty="0" smtClean="0">
                <a:solidFill>
                  <a:schemeClr val="tx1"/>
                </a:solidFill>
                <a:latin typeface="Times New Roman" pitchFamily="18" charset="0"/>
                <a:cs typeface="Times New Roman" pitchFamily="18" charset="0"/>
              </a:rPr>
              <a:t>, 225 kg </a:t>
            </a:r>
            <a:r>
              <a:rPr lang="en-US" sz="2300" dirty="0" err="1" smtClean="0">
                <a:solidFill>
                  <a:schemeClr val="tx1"/>
                </a:solidFill>
                <a:latin typeface="Times New Roman" pitchFamily="18" charset="0"/>
                <a:cs typeface="Times New Roman" pitchFamily="18" charset="0"/>
              </a:rPr>
              <a:t>kunjara</a:t>
            </a:r>
            <a:r>
              <a:rPr lang="en-US" sz="2300" dirty="0" smtClean="0">
                <a:solidFill>
                  <a:schemeClr val="tx1"/>
                </a:solidFill>
                <a:latin typeface="Times New Roman" pitchFamily="18" charset="0"/>
                <a:cs typeface="Times New Roman" pitchFamily="18" charset="0"/>
              </a:rPr>
              <a:t>, 175 kg she</a:t>
            </a:r>
            <a:r>
              <a:rPr lang="uz-Cyrl-UZ" sz="2300" dirty="0" smtClean="0">
                <a:solidFill>
                  <a:schemeClr val="tx1"/>
                </a:solidFill>
                <a:latin typeface="Times New Roman" pitchFamily="18" charset="0"/>
                <a:cs typeface="Times New Roman" pitchFamily="18" charset="0"/>
              </a:rPr>
              <a:t>luxa</a:t>
            </a:r>
            <a:r>
              <a:rPr lang="en-US" sz="2300" dirty="0" smtClean="0">
                <a:solidFill>
                  <a:schemeClr val="tx1"/>
                </a:solidFill>
                <a:latin typeface="Times New Roman" pitchFamily="18" charset="0"/>
                <a:cs typeface="Times New Roman" pitchFamily="18" charset="0"/>
              </a:rPr>
              <a:t>, 35 kg </a:t>
            </a:r>
            <a:r>
              <a:rPr lang="en-US" sz="2300" dirty="0" err="1" smtClean="0">
                <a:solidFill>
                  <a:schemeClr val="tx1"/>
                </a:solidFill>
                <a:latin typeface="Times New Roman" pitchFamily="18" charset="0"/>
                <a:cs typeface="Times New Roman" pitchFamily="18" charset="0"/>
              </a:rPr>
              <a:t>momiq</a:t>
            </a:r>
            <a:r>
              <a:rPr lang="en-US" sz="2300" dirty="0" smtClean="0">
                <a:solidFill>
                  <a:schemeClr val="tx1"/>
                </a:solidFill>
                <a:latin typeface="Times New Roman" pitchFamily="18" charset="0"/>
                <a:cs typeface="Times New Roman" pitchFamily="18" charset="0"/>
              </a:rPr>
              <a:t>, 30 kg </a:t>
            </a:r>
            <a:r>
              <a:rPr lang="en-US" sz="2300" dirty="0" err="1" smtClean="0">
                <a:solidFill>
                  <a:schemeClr val="tx1"/>
                </a:solidFill>
                <a:latin typeface="Times New Roman" pitchFamily="18" charset="0"/>
                <a:cs typeface="Times New Roman" pitchFamily="18" charset="0"/>
              </a:rPr>
              <a:t>tuk</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kalta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momiq</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chiqadi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Olimlarning</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hisob-kitoblariga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ko’ra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umuman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olganda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g’o’zadan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olinadigan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mahsulotlar</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asosida</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sanoat</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usulida</a:t>
            </a:r>
            <a:r>
              <a:rPr lang="en-US" sz="2300" dirty="0" smtClean="0">
                <a:solidFill>
                  <a:schemeClr val="tx1"/>
                </a:solidFill>
                <a:latin typeface="Times New Roman" pitchFamily="18" charset="0"/>
                <a:cs typeface="Times New Roman" pitchFamily="18" charset="0"/>
              </a:rPr>
              <a:t> 1200 </a:t>
            </a:r>
            <a:r>
              <a:rPr lang="en-US" sz="2300" dirty="0" err="1" smtClean="0">
                <a:solidFill>
                  <a:schemeClr val="tx1"/>
                </a:solidFill>
                <a:latin typeface="Times New Roman" pitchFamily="18" charset="0"/>
                <a:cs typeface="Times New Roman" pitchFamily="18" charset="0"/>
              </a:rPr>
              <a:t>dan</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ko’proq</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turli</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mahsulotlar</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ishlab</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chiqarish</a:t>
            </a:r>
            <a:r>
              <a:rPr lang="en-US" sz="2300" dirty="0" smtClean="0">
                <a:solidFill>
                  <a:schemeClr val="tx1"/>
                </a:solidFill>
                <a:latin typeface="Times New Roman" pitchFamily="18" charset="0"/>
                <a:cs typeface="Times New Roman" pitchFamily="18" charset="0"/>
              </a:rPr>
              <a:t> </a:t>
            </a:r>
            <a:r>
              <a:rPr lang="en-US" sz="2300" dirty="0" err="1" smtClean="0">
                <a:solidFill>
                  <a:schemeClr val="tx1"/>
                </a:solidFill>
                <a:latin typeface="Times New Roman" pitchFamily="18" charset="0"/>
                <a:cs typeface="Times New Roman" pitchFamily="18" charset="0"/>
              </a:rPr>
              <a:t>mumkin</a:t>
            </a:r>
            <a:r>
              <a:rPr lang="en-US" sz="2300" dirty="0" smtClean="0">
                <a:solidFill>
                  <a:schemeClr val="tx1"/>
                </a:solidFill>
                <a:latin typeface="Times New Roman" pitchFamily="18" charset="0"/>
                <a:cs typeface="Times New Roman" pitchFamily="18" charset="0"/>
              </a:rPr>
              <a:t> </a:t>
            </a:r>
            <a:endParaRPr lang="ru-RU" sz="23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044987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8532" name="Rectangle 4"/>
          <p:cNvSpPr>
            <a:spLocks noGrp="1" noChangeArrowheads="1"/>
          </p:cNvSpPr>
          <p:nvPr>
            <p:ph type="title"/>
          </p:nvPr>
        </p:nvSpPr>
        <p:spPr>
          <a:xfrm>
            <a:off x="251520" y="116632"/>
            <a:ext cx="8784976" cy="1301006"/>
          </a:xfrm>
          <a:solidFill>
            <a:srgbClr val="FF0000"/>
          </a:solidFill>
        </p:spPr>
        <p:txBody>
          <a:bodyPr/>
          <a:lstStyle/>
          <a:p>
            <a:r>
              <a:rPr lang="en-US" sz="2400" dirty="0" err="1"/>
              <a:t>O`zbekistonda</a:t>
            </a:r>
            <a:r>
              <a:rPr lang="en-US" sz="2400" dirty="0"/>
              <a:t> 2008-2013-yillarda </a:t>
            </a:r>
            <a:r>
              <a:rPr lang="en-US" sz="2400" dirty="0" err="1"/>
              <a:t>paxta</a:t>
            </a:r>
            <a:r>
              <a:rPr lang="en-US" sz="2400" dirty="0"/>
              <a:t> </a:t>
            </a:r>
            <a:r>
              <a:rPr lang="en-US" sz="2400" dirty="0" err="1"/>
              <a:t>yetishtirish</a:t>
            </a:r>
            <a:r>
              <a:rPr lang="en-US" sz="2400" dirty="0"/>
              <a:t> </a:t>
            </a:r>
            <a:r>
              <a:rPr lang="en-US" sz="2400" dirty="0" err="1"/>
              <a:t>dinamikasi</a:t>
            </a:r>
            <a:r>
              <a:rPr lang="en-US" sz="2400" dirty="0"/>
              <a:t>, </a:t>
            </a:r>
            <a:r>
              <a:rPr lang="en-US" sz="2400" dirty="0" err="1"/>
              <a:t>ming</a:t>
            </a:r>
            <a:r>
              <a:rPr lang="en-US" sz="2400" dirty="0"/>
              <a:t> </a:t>
            </a:r>
            <a:r>
              <a:rPr lang="en-US" sz="2400" dirty="0" err="1"/>
              <a:t>tonna</a:t>
            </a:r>
            <a:r>
              <a:rPr lang="en-US" sz="2400" dirty="0"/>
              <a:t> (</a:t>
            </a:r>
            <a:r>
              <a:rPr lang="en-US" sz="2400" dirty="0" err="1"/>
              <a:t>manba</a:t>
            </a:r>
            <a:r>
              <a:rPr lang="en-US" sz="2400" dirty="0"/>
              <a:t>: www.agro.uz)</a:t>
            </a:r>
            <a:endParaRPr lang="ru-RU" sz="2400" dirty="0"/>
          </a:p>
        </p:txBody>
      </p:sp>
      <p:graphicFrame>
        <p:nvGraphicFramePr>
          <p:cNvPr id="278533" name="Object 5"/>
          <p:cNvGraphicFramePr>
            <a:graphicFrameLocks noGrp="1" noChangeAspect="1"/>
          </p:cNvGraphicFramePr>
          <p:nvPr>
            <p:ph idx="1"/>
            <p:extLst>
              <p:ext uri="{D42A27DB-BD31-4B8C-83A1-F6EECF244321}">
                <p14:modId xmlns:p14="http://schemas.microsoft.com/office/powerpoint/2010/main" val="2213015507"/>
              </p:ext>
            </p:extLst>
          </p:nvPr>
        </p:nvGraphicFramePr>
        <p:xfrm>
          <a:off x="247650" y="1196975"/>
          <a:ext cx="8896350" cy="5534025"/>
        </p:xfrm>
        <a:graphic>
          <a:graphicData uri="http://schemas.openxmlformats.org/presentationml/2006/ole">
            <mc:AlternateContent xmlns:mc="http://schemas.openxmlformats.org/markup-compatibility/2006">
              <mc:Choice xmlns:v="urn:schemas-microsoft-com:vml" Requires="v">
                <p:oleObj spid="_x0000_s9223" name="Диаграмма" r:id="rId3" imgW="8896441" imgH="5533908" progId="MSGraph.Chart.8">
                  <p:embed followColorScheme="full"/>
                </p:oleObj>
              </mc:Choice>
              <mc:Fallback>
                <p:oleObj name="Диаграмма" r:id="rId3" imgW="8896441" imgH="5533908" progId="MSGraph.Chart.8">
                  <p:embed followColorScheme="full"/>
                  <p:pic>
                    <p:nvPicPr>
                      <p:cNvPr id="0" name=""/>
                      <p:cNvPicPr>
                        <a:picLocks noChangeAspect="1" noChangeArrowheads="1"/>
                      </p:cNvPicPr>
                      <p:nvPr/>
                    </p:nvPicPr>
                    <p:blipFill>
                      <a:blip r:embed="rId4"/>
                      <a:srcRect/>
                      <a:stretch>
                        <a:fillRect/>
                      </a:stretch>
                    </p:blipFill>
                    <p:spPr bwMode="auto">
                      <a:xfrm>
                        <a:off x="247650" y="1196975"/>
                        <a:ext cx="8896350" cy="5534025"/>
                      </a:xfrm>
                      <a:prstGeom prst="rect">
                        <a:avLst/>
                      </a:prstGeom>
                      <a:solidFill>
                        <a:srgbClr val="92D050"/>
                      </a:solidFill>
                    </p:spPr>
                  </p:pic>
                </p:oleObj>
              </mc:Fallback>
            </mc:AlternateContent>
          </a:graphicData>
        </a:graphic>
      </p:graphicFrame>
    </p:spTree>
    <p:extLst>
      <p:ext uri="{BB962C8B-B14F-4D97-AF65-F5344CB8AC3E}">
        <p14:creationId xmlns:p14="http://schemas.microsoft.com/office/powerpoint/2010/main" val="3685922563"/>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78532"/>
                                        </p:tgtEl>
                                        <p:attrNameLst>
                                          <p:attrName>style.visibility</p:attrName>
                                        </p:attrNameLst>
                                      </p:cBhvr>
                                      <p:to>
                                        <p:strVal val="visible"/>
                                      </p:to>
                                    </p:set>
                                    <p:animEffect transition="in" filter="fade">
                                      <p:cBhvr>
                                        <p:cTn id="7" dur="1000"/>
                                        <p:tgtEl>
                                          <p:spTgt spid="278532"/>
                                        </p:tgtEl>
                                      </p:cBhvr>
                                    </p:animEffect>
                                    <p:anim calcmode="lin" valueType="num">
                                      <p:cBhvr>
                                        <p:cTn id="8" dur="1000" fill="hold"/>
                                        <p:tgtEl>
                                          <p:spTgt spid="278532"/>
                                        </p:tgtEl>
                                        <p:attrNameLst>
                                          <p:attrName>ppt_x</p:attrName>
                                        </p:attrNameLst>
                                      </p:cBhvr>
                                      <p:tavLst>
                                        <p:tav tm="0">
                                          <p:val>
                                            <p:strVal val="#ppt_x"/>
                                          </p:val>
                                        </p:tav>
                                        <p:tav tm="100000">
                                          <p:val>
                                            <p:strVal val="#ppt_x"/>
                                          </p:val>
                                        </p:tav>
                                      </p:tavLst>
                                    </p:anim>
                                    <p:anim calcmode="lin" valueType="num">
                                      <p:cBhvr>
                                        <p:cTn id="9" dur="898" decel="100000" fill="hold"/>
                                        <p:tgtEl>
                                          <p:spTgt spid="278532"/>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27853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532"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484" name="Rectangle 4"/>
          <p:cNvSpPr>
            <a:spLocks noGrp="1" noChangeArrowheads="1"/>
          </p:cNvSpPr>
          <p:nvPr>
            <p:ph type="title"/>
          </p:nvPr>
        </p:nvSpPr>
        <p:spPr>
          <a:xfrm>
            <a:off x="467544" y="260648"/>
            <a:ext cx="8229600" cy="1139825"/>
          </a:xfrm>
          <a:solidFill>
            <a:srgbClr val="FFFF00"/>
          </a:solidFill>
        </p:spPr>
        <p:txBody>
          <a:bodyPr/>
          <a:lstStyle/>
          <a:p>
            <a:r>
              <a:rPr lang="en-US" sz="2400" b="1" i="1" dirty="0" err="1">
                <a:solidFill>
                  <a:srgbClr val="FF9933"/>
                </a:solidFill>
              </a:rPr>
              <a:t>Paxta</a:t>
            </a:r>
            <a:r>
              <a:rPr lang="en-US" sz="2400" b="1" i="1" dirty="0">
                <a:solidFill>
                  <a:srgbClr val="FF9933"/>
                </a:solidFill>
              </a:rPr>
              <a:t> </a:t>
            </a:r>
            <a:r>
              <a:rPr lang="en-US" sz="2400" b="1" i="1" dirty="0" err="1">
                <a:solidFill>
                  <a:srgbClr val="FF9933"/>
                </a:solidFill>
              </a:rPr>
              <a:t>tolasi</a:t>
            </a:r>
            <a:r>
              <a:rPr lang="en-US" sz="2400" b="1" i="1" dirty="0">
                <a:solidFill>
                  <a:srgbClr val="FF9933"/>
                </a:solidFill>
              </a:rPr>
              <a:t> </a:t>
            </a:r>
            <a:r>
              <a:rPr lang="en-US" sz="2400" b="1" i="1" dirty="0" err="1">
                <a:solidFill>
                  <a:srgbClr val="FF9933"/>
                </a:solidFill>
              </a:rPr>
              <a:t>yetishtiruvchi</a:t>
            </a:r>
            <a:r>
              <a:rPr lang="en-US" sz="2400" b="1" i="1" dirty="0">
                <a:solidFill>
                  <a:srgbClr val="FF9933"/>
                </a:solidFill>
              </a:rPr>
              <a:t> </a:t>
            </a:r>
            <a:r>
              <a:rPr lang="en-US" sz="2400" b="1" i="1" dirty="0" err="1">
                <a:solidFill>
                  <a:srgbClr val="FF9933"/>
                </a:solidFill>
              </a:rPr>
              <a:t>yetakchi</a:t>
            </a:r>
            <a:r>
              <a:rPr lang="en-US" sz="2400" b="1" i="1" dirty="0">
                <a:solidFill>
                  <a:srgbClr val="FF9933"/>
                </a:solidFill>
              </a:rPr>
              <a:t> </a:t>
            </a:r>
            <a:r>
              <a:rPr lang="en-US" sz="2400" b="1" i="1" dirty="0" err="1">
                <a:solidFill>
                  <a:srgbClr val="FF9933"/>
                </a:solidFill>
              </a:rPr>
              <a:t>davlatlar</a:t>
            </a:r>
            <a:r>
              <a:rPr lang="en-US" sz="2400" b="1" i="1" dirty="0">
                <a:solidFill>
                  <a:srgbClr val="FF9933"/>
                </a:solidFill>
              </a:rPr>
              <a:t>, </a:t>
            </a:r>
            <a:r>
              <a:rPr lang="en-US" sz="2400" b="1" i="1" dirty="0" err="1">
                <a:solidFill>
                  <a:srgbClr val="FF9933"/>
                </a:solidFill>
              </a:rPr>
              <a:t>mln</a:t>
            </a:r>
            <a:r>
              <a:rPr lang="en-US" sz="2400" b="1" i="1" dirty="0">
                <a:solidFill>
                  <a:srgbClr val="FF9933"/>
                </a:solidFill>
              </a:rPr>
              <a:t> </a:t>
            </a:r>
            <a:r>
              <a:rPr lang="en-US" sz="2400" b="1" i="1" dirty="0" err="1">
                <a:solidFill>
                  <a:srgbClr val="FF9933"/>
                </a:solidFill>
              </a:rPr>
              <a:t>tonna</a:t>
            </a:r>
            <a:r>
              <a:rPr lang="en-US" sz="2400" b="1" i="1" dirty="0">
                <a:solidFill>
                  <a:srgbClr val="FF9933"/>
                </a:solidFill>
              </a:rPr>
              <a:t> (</a:t>
            </a:r>
            <a:r>
              <a:rPr lang="en-US" sz="2400" b="1" i="1" dirty="0" err="1">
                <a:solidFill>
                  <a:srgbClr val="FF9933"/>
                </a:solidFill>
              </a:rPr>
              <a:t>manba</a:t>
            </a:r>
            <a:r>
              <a:rPr lang="en-US" sz="2400" b="1" i="1" dirty="0">
                <a:solidFill>
                  <a:srgbClr val="FF9933"/>
                </a:solidFill>
              </a:rPr>
              <a:t>: </a:t>
            </a:r>
            <a:r>
              <a:rPr lang="en-US" sz="2400" b="1" i="1" dirty="0" err="1">
                <a:solidFill>
                  <a:srgbClr val="FF9933"/>
                </a:solidFill>
              </a:rPr>
              <a:t>uzreport</a:t>
            </a:r>
            <a:r>
              <a:rPr lang="en-US" sz="2400" b="1" i="1" dirty="0">
                <a:solidFill>
                  <a:srgbClr val="FF9933"/>
                </a:solidFill>
              </a:rPr>
              <a:t> </a:t>
            </a:r>
            <a:r>
              <a:rPr lang="en-US" sz="2400" b="1" i="1" dirty="0" err="1">
                <a:solidFill>
                  <a:srgbClr val="FF9933"/>
                </a:solidFill>
              </a:rPr>
              <a:t>axborot</a:t>
            </a:r>
            <a:r>
              <a:rPr lang="en-US" sz="2400" b="1" i="1" dirty="0">
                <a:solidFill>
                  <a:srgbClr val="FF9933"/>
                </a:solidFill>
              </a:rPr>
              <a:t> </a:t>
            </a:r>
            <a:r>
              <a:rPr lang="en-US" sz="2400" b="1" i="1" dirty="0" err="1">
                <a:solidFill>
                  <a:srgbClr val="FF9933"/>
                </a:solidFill>
              </a:rPr>
              <a:t>agentligi</a:t>
            </a:r>
            <a:r>
              <a:rPr lang="en-US" sz="2400" b="1" i="1" dirty="0">
                <a:solidFill>
                  <a:srgbClr val="FF9933"/>
                </a:solidFill>
              </a:rPr>
              <a:t>)</a:t>
            </a:r>
            <a:endParaRPr lang="ru-RU" sz="2400" b="1" i="1" dirty="0">
              <a:solidFill>
                <a:srgbClr val="FF9933"/>
              </a:solidFill>
            </a:endParaRPr>
          </a:p>
        </p:txBody>
      </p:sp>
      <p:graphicFrame>
        <p:nvGraphicFramePr>
          <p:cNvPr id="276485" name="Object 5"/>
          <p:cNvGraphicFramePr>
            <a:graphicFrameLocks noGrp="1" noChangeAspect="1"/>
          </p:cNvGraphicFramePr>
          <p:nvPr>
            <p:ph idx="1"/>
            <p:extLst>
              <p:ext uri="{D42A27DB-BD31-4B8C-83A1-F6EECF244321}">
                <p14:modId xmlns:p14="http://schemas.microsoft.com/office/powerpoint/2010/main" val="2335413207"/>
              </p:ext>
            </p:extLst>
          </p:nvPr>
        </p:nvGraphicFramePr>
        <p:xfrm>
          <a:off x="-11752" y="1340768"/>
          <a:ext cx="8963025" cy="5328592"/>
        </p:xfrm>
        <a:graphic>
          <a:graphicData uri="http://schemas.openxmlformats.org/presentationml/2006/ole">
            <mc:AlternateContent xmlns:mc="http://schemas.openxmlformats.org/markup-compatibility/2006">
              <mc:Choice xmlns:v="urn:schemas-microsoft-com:vml" Requires="v">
                <p:oleObj spid="_x0000_s10247" name="Диаграмма" r:id="rId3" imgW="8963117" imgH="4638809" progId="MSGraph.Chart.8">
                  <p:embed followColorScheme="full"/>
                </p:oleObj>
              </mc:Choice>
              <mc:Fallback>
                <p:oleObj name="Диаграмма" r:id="rId3" imgW="8963117" imgH="4638809" progId="MSGraph.Chart.8">
                  <p:embed followColorScheme="full"/>
                  <p:pic>
                    <p:nvPicPr>
                      <p:cNvPr id="0" name=""/>
                      <p:cNvPicPr>
                        <a:picLocks noChangeAspect="1" noChangeArrowheads="1"/>
                      </p:cNvPicPr>
                      <p:nvPr/>
                    </p:nvPicPr>
                    <p:blipFill>
                      <a:blip r:embed="rId4"/>
                      <a:srcRect/>
                      <a:stretch>
                        <a:fillRect/>
                      </a:stretch>
                    </p:blipFill>
                    <p:spPr bwMode="auto">
                      <a:xfrm>
                        <a:off x="-11752" y="1340768"/>
                        <a:ext cx="8963025" cy="5328592"/>
                      </a:xfrm>
                      <a:prstGeom prst="rect">
                        <a:avLst/>
                      </a:prstGeom>
                      <a:solidFill>
                        <a:srgbClr val="FFFF00"/>
                      </a:solidFill>
                    </p:spPr>
                  </p:pic>
                </p:oleObj>
              </mc:Fallback>
            </mc:AlternateContent>
          </a:graphicData>
        </a:graphic>
      </p:graphicFrame>
    </p:spTree>
    <p:extLst>
      <p:ext uri="{BB962C8B-B14F-4D97-AF65-F5344CB8AC3E}">
        <p14:creationId xmlns:p14="http://schemas.microsoft.com/office/powerpoint/2010/main" val="931372774"/>
      </p:ext>
    </p:ext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76484"/>
                                        </p:tgtEl>
                                        <p:attrNameLst>
                                          <p:attrName>style.visibility</p:attrName>
                                        </p:attrNameLst>
                                      </p:cBhvr>
                                      <p:to>
                                        <p:strVal val="visible"/>
                                      </p:to>
                                    </p:set>
                                    <p:animEffect transition="in" filter="fade">
                                      <p:cBhvr>
                                        <p:cTn id="7" dur="800" decel="100000"/>
                                        <p:tgtEl>
                                          <p:spTgt spid="276484"/>
                                        </p:tgtEl>
                                      </p:cBhvr>
                                    </p:animEffect>
                                    <p:anim calcmode="lin" valueType="num">
                                      <p:cBhvr>
                                        <p:cTn id="8" dur="800" decel="100000" fill="hold"/>
                                        <p:tgtEl>
                                          <p:spTgt spid="276484"/>
                                        </p:tgtEl>
                                        <p:attrNameLst>
                                          <p:attrName>style.rotation</p:attrName>
                                        </p:attrNameLst>
                                      </p:cBhvr>
                                      <p:tavLst>
                                        <p:tav tm="0">
                                          <p:val>
                                            <p:fltVal val="-90"/>
                                          </p:val>
                                        </p:tav>
                                        <p:tav tm="100000">
                                          <p:val>
                                            <p:fltVal val="0"/>
                                          </p:val>
                                        </p:tav>
                                      </p:tavLst>
                                    </p:anim>
                                    <p:anim calcmode="lin" valueType="num">
                                      <p:cBhvr>
                                        <p:cTn id="9" dur="800" decel="100000" fill="hold"/>
                                        <p:tgtEl>
                                          <p:spTgt spid="276484"/>
                                        </p:tgtEl>
                                        <p:attrNameLst>
                                          <p:attrName>ppt_x</p:attrName>
                                        </p:attrNameLst>
                                      </p:cBhvr>
                                      <p:tavLst>
                                        <p:tav tm="0">
                                          <p:val>
                                            <p:strVal val="#ppt_x+0.4"/>
                                          </p:val>
                                        </p:tav>
                                        <p:tav tm="100000">
                                          <p:val>
                                            <p:strVal val="#ppt_x-0.05"/>
                                          </p:val>
                                        </p:tav>
                                      </p:tavLst>
                                    </p:anim>
                                    <p:anim calcmode="lin" valueType="num">
                                      <p:cBhvr>
                                        <p:cTn id="10" dur="800" decel="100000" fill="hold"/>
                                        <p:tgtEl>
                                          <p:spTgt spid="27648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7648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7648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8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071702028"/>
              </p:ext>
            </p:extLst>
          </p:nvPr>
        </p:nvGraphicFramePr>
        <p:xfrm>
          <a:off x="0" y="0"/>
          <a:ext cx="9036496" cy="6858000"/>
        </p:xfrm>
        <a:graphic>
          <a:graphicData uri="http://schemas.openxmlformats.org/presentationml/2006/ole">
            <mc:AlternateContent xmlns:mc="http://schemas.openxmlformats.org/markup-compatibility/2006">
              <mc:Choice xmlns:v="urn:schemas-microsoft-com:vml" Requires="v">
                <p:oleObj spid="_x0000_s5136" name="Слайд" r:id="rId4" imgW="4570524" imgH="3427508" progId="PowerPoint.Slide.12">
                  <p:embed/>
                </p:oleObj>
              </mc:Choice>
              <mc:Fallback>
                <p:oleObj name="Слайд" r:id="rId4" imgW="4570524" imgH="3427508" progId="PowerPoint.Slide.12">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036496" cy="6858000"/>
                      </a:xfrm>
                      <a:prstGeom prst="rect">
                        <a:avLst/>
                      </a:prstGeom>
                      <a:noFill/>
                    </p:spPr>
                  </p:pic>
                </p:oleObj>
              </mc:Fallback>
            </mc:AlternateContent>
          </a:graphicData>
        </a:graphic>
      </p:graphicFrame>
    </p:spTree>
    <p:extLst>
      <p:ext uri="{BB962C8B-B14F-4D97-AF65-F5344CB8AC3E}">
        <p14:creationId xmlns:p14="http://schemas.microsoft.com/office/powerpoint/2010/main" val="530152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269250224"/>
              </p:ext>
            </p:extLst>
          </p:nvPr>
        </p:nvGraphicFramePr>
        <p:xfrm>
          <a:off x="0" y="0"/>
          <a:ext cx="9036496" cy="6741368"/>
        </p:xfrm>
        <a:graphic>
          <a:graphicData uri="http://schemas.openxmlformats.org/presentationml/2006/ole">
            <mc:AlternateContent xmlns:mc="http://schemas.openxmlformats.org/markup-compatibility/2006">
              <mc:Choice xmlns:v="urn:schemas-microsoft-com:vml" Requires="v">
                <p:oleObj spid="_x0000_s8208" name="Слайд" r:id="rId4" imgW="4570524" imgH="3427508" progId="PowerPoint.Slide.12">
                  <p:embed/>
                </p:oleObj>
              </mc:Choice>
              <mc:Fallback>
                <p:oleObj name="Слайд" r:id="rId4" imgW="4570524" imgH="3427508" progId="PowerPoint.Slide.12">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036496" cy="6741368"/>
                      </a:xfrm>
                      <a:prstGeom prst="rect">
                        <a:avLst/>
                      </a:prstGeom>
                      <a:noFill/>
                    </p:spPr>
                  </p:pic>
                </p:oleObj>
              </mc:Fallback>
            </mc:AlternateContent>
          </a:graphicData>
        </a:graphic>
      </p:graphicFrame>
    </p:spTree>
    <p:extLst>
      <p:ext uri="{BB962C8B-B14F-4D97-AF65-F5344CB8AC3E}">
        <p14:creationId xmlns:p14="http://schemas.microsoft.com/office/powerpoint/2010/main" val="374289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8933688" cy="6858000"/>
          </a:xfrm>
        </p:spPr>
        <p:style>
          <a:lnRef idx="1">
            <a:schemeClr val="accent4"/>
          </a:lnRef>
          <a:fillRef idx="2">
            <a:schemeClr val="accent4"/>
          </a:fillRef>
          <a:effectRef idx="1">
            <a:schemeClr val="accent4"/>
          </a:effectRef>
          <a:fontRef idx="minor">
            <a:schemeClr val="dk1"/>
          </a:fontRef>
        </p:style>
        <p:txBody>
          <a:bodyPr>
            <a:normAutofit lnSpcReduction="10000"/>
          </a:bodyPr>
          <a:lstStyle/>
          <a:p>
            <a:pPr lvl="0" algn="just"/>
            <a:r>
              <a:rPr lang="uz-Cyrl-UZ" dirty="0">
                <a:latin typeface="Times New Roman" pitchFamily="18" charset="0"/>
                <a:cs typeface="Times New Roman" pitchFamily="18" charset="0"/>
              </a:rPr>
              <a:t>Milliy daromadni ko’paytirish maqsadida hozirgi kunda respublikamizning o’zida qayta ishlanayotgan paxta tolasining miqdorini 1999 yildagi (2000 yilda – 25%, 2004 yilda – 28%) 3% dan 2008 yilga borib 51% ga, 2010 yilda esa 70% ga yetkazish rejalashtirilgan edi, chunki bir tonna paxta tolasi jahon bozorida 2,3 – 2,7 ming AQSh dollarida sotilsa, yigirilgan ipni eksport qilishning o’zidan 2,5 – 3,0 barobar ko’p daromad olish mumkin. Bu borada bir qancha ishlar amalga oshirilmoqda. Turkiya, Xitoy, Koreya va boshqa davlatlar bilan hamkorlikda tashkil etilgan to’qimachilik qo’shma  korxonalari faoliyati shunga qaratilgan. </a:t>
            </a:r>
            <a:endParaRPr lang="ru-RU" dirty="0"/>
          </a:p>
          <a:p>
            <a:endParaRPr lang="ru-RU" dirty="0"/>
          </a:p>
        </p:txBody>
      </p:sp>
    </p:spTree>
    <p:extLst>
      <p:ext uri="{BB962C8B-B14F-4D97-AF65-F5344CB8AC3E}">
        <p14:creationId xmlns:p14="http://schemas.microsoft.com/office/powerpoint/2010/main" val="2314644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style>
          <a:lnRef idx="1">
            <a:schemeClr val="accent2"/>
          </a:lnRef>
          <a:fillRef idx="2">
            <a:schemeClr val="accent2"/>
          </a:fillRef>
          <a:effectRef idx="1">
            <a:schemeClr val="accent2"/>
          </a:effectRef>
          <a:fontRef idx="minor">
            <a:schemeClr val="dk1"/>
          </a:fontRef>
        </p:style>
        <p:txBody>
          <a:bodyPr>
            <a:normAutofit fontScale="92500" lnSpcReduction="20000"/>
          </a:bodyPr>
          <a:lstStyle/>
          <a:p>
            <a:pPr algn="just"/>
            <a:r>
              <a:rPr lang="uz-Cyrl-UZ" sz="3400" dirty="0">
                <a:latin typeface="Times New Roman" pitchFamily="18" charset="0"/>
                <a:cs typeface="Times New Roman" pitchFamily="18" charset="0"/>
              </a:rPr>
              <a:t>Shuningdek,  2005-2010 yilning kuz oylarida Toshkentda O’zbekiston Respublikasi tomonidan paxta bo’yicha xalqaro maslahat qo’mitasi va  «Sifat» komissiyasi, shuningdek «Kotton Autluk» jurnali bilan birgalikda tashkil etilgan, 40 davlatdan 500 dan ko’proq kompaniya va firmalar vakillari ishtirok etgan 6 ta (1-; 2- ; 3-; 4-; 5- va 6-) Xalqaro O’zbekiston paxta yarmarkalari buning yaqqol dalilidir. Bunda, yarmarkalardan ko’zlangan asosiy maqsad, paxta eksportini yanada ko’paytirish, xorijiy davlatlarning paxtachilik va to’qimachilik sanoati vakillari bilan to’g’ridan-to’g’ri savdo qilish hamda uzoq muddatli shartnomalar tuzish orqali paxta tolasini sotib oladigan yangi xaridorlar topish, qolaversa, jahon bozorida o’zbek paxtasi nufuzi va tolasining raqobatbardoshligini yanada oshirishdan iborat ekanligi ta’kidlandi. </a:t>
            </a:r>
            <a:r>
              <a:rPr lang="uz-Cyrl-UZ" dirty="0"/>
              <a:t> </a:t>
            </a:r>
            <a:endParaRPr lang="ru-RU" dirty="0"/>
          </a:p>
          <a:p>
            <a:endParaRPr lang="ru-RU" dirty="0"/>
          </a:p>
        </p:txBody>
      </p:sp>
    </p:spTree>
    <p:extLst>
      <p:ext uri="{BB962C8B-B14F-4D97-AF65-F5344CB8AC3E}">
        <p14:creationId xmlns:p14="http://schemas.microsoft.com/office/powerpoint/2010/main" val="3984478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71600" y="0"/>
            <a:ext cx="8064896" cy="6858000"/>
          </a:xfrm>
        </p:spPr>
        <p:style>
          <a:lnRef idx="1">
            <a:schemeClr val="accent4"/>
          </a:lnRef>
          <a:fillRef idx="2">
            <a:schemeClr val="accent4"/>
          </a:fillRef>
          <a:effectRef idx="1">
            <a:schemeClr val="accent4"/>
          </a:effectRef>
          <a:fontRef idx="minor">
            <a:schemeClr val="dk1"/>
          </a:fontRef>
        </p:style>
        <p:txBody>
          <a:bodyPr>
            <a:normAutofit fontScale="92500" lnSpcReduction="20000"/>
          </a:bodyPr>
          <a:lstStyle/>
          <a:p>
            <a:pPr algn="just"/>
            <a:r>
              <a:rPr lang="uz-Cyrl-UZ" dirty="0">
                <a:latin typeface="Times New Roman" pitchFamily="18" charset="0"/>
                <a:cs typeface="Times New Roman" pitchFamily="18" charset="0"/>
              </a:rPr>
              <a:t>Shunga mos ravishda, urug’chilikda keyingi 20 yil ichida paxta tolasi chiqishini 26-30 foizdan 34-37 foizgacha, tola uzunligi 20-28 mm. dan 32-36 mm.gacha, bir ko’sakdagi paxta vaznini 3,5-5,0 grammdan 6,5-7,0 grammgacha ko’paytirishga, tezpisharlikni esa 5-10 kungacha qisqartirishga, umumiy hosildorlikni 10-15 foizga oshirish maqsadida sezilarli ishlar amalga oshirilmoqda. Bu esa respublikada boshqa qishloq xo’jaligi ekinlariga nisbatan paxta xom ashyosi ishlab chiqarishning salmog’ini  ko’paytirish va tola ishlab chiqarish bo’yicha  jahondagi o’z mavqyeyini saqlab qolish imkoniyati majudligini bildiradi. Demak, mustaqilllik yillarida ham, har qanday qiyinchiliklarga qaramay, O’zbekiston jahon paxtachiligida yetakchi o’rinni </a:t>
            </a:r>
            <a:r>
              <a:rPr lang="uz-Cyrl-UZ" dirty="0" smtClean="0">
                <a:latin typeface="Times New Roman" pitchFamily="18" charset="0"/>
                <a:cs typeface="Times New Roman" pitchFamily="18" charset="0"/>
              </a:rPr>
              <a:t>egalla</a:t>
            </a:r>
            <a:r>
              <a:rPr lang="en-US" dirty="0" smtClean="0">
                <a:latin typeface="Times New Roman" pitchFamily="18" charset="0"/>
                <a:cs typeface="Times New Roman" pitchFamily="18" charset="0"/>
              </a:rPr>
              <a:t>b </a:t>
            </a:r>
            <a:r>
              <a:rPr lang="en-US" dirty="0" err="1" smtClean="0">
                <a:latin typeface="Times New Roman" pitchFamily="18" charset="0"/>
                <a:cs typeface="Times New Roman" pitchFamily="18" charset="0"/>
              </a:rPr>
              <a:t>kelmoqda</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690900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71600" y="116632"/>
            <a:ext cx="8064896" cy="6624736"/>
          </a:xfrm>
        </p:spPr>
        <p:style>
          <a:lnRef idx="1">
            <a:schemeClr val="accent4"/>
          </a:lnRef>
          <a:fillRef idx="2">
            <a:schemeClr val="accent4"/>
          </a:fillRef>
          <a:effectRef idx="1">
            <a:schemeClr val="accent4"/>
          </a:effectRef>
          <a:fontRef idx="minor">
            <a:schemeClr val="dk1"/>
          </a:fontRef>
        </p:style>
        <p:txBody>
          <a:bodyPr>
            <a:normAutofit fontScale="85000" lnSpcReduction="10000"/>
          </a:bodyPr>
          <a:lstStyle/>
          <a:p>
            <a:pPr algn="just"/>
            <a:r>
              <a:rPr lang="uz-Cyrl-UZ" dirty="0">
                <a:latin typeface="Times New Roman" pitchFamily="18" charset="0"/>
                <a:cs typeface="Times New Roman" pitchFamily="18" charset="0"/>
              </a:rPr>
              <a:t>Ishlab chiqaruvchi kuchlarning doimiy ravishda ham miqdor, ham sifat jixatdan o’sib borishi va ishlab chiqarish munosabatlarining takomillashishi integrasiyalash jarayonini yanada dolzarb qilib qo’ydi. Respublika xalq xo’jaligi tarmoqlarining 65–70 foizi texnologik jixatdan paxtachilik tarmog’i bilan bog’liq holda faoliyat ko’rsatadi. Bu 2010 yildagi Xalqaro paxta yarmarkasi faoliyatida ham o’z aksini topdi. Unda tola namunalaridan tashqari, to’qimachilik korxonalarimizning mahsulotlari – kalava, matolar, tayyor buyumlar ilk bor keng namoyish etildi. To’qimachilik yarmarkasi ekspozisiyasi “O’zekspormarkaz“ning alohida pavilyonidan joy olib, ushbu mahsulotlarni eksport qilish bo’yicha qiymati qariyb 500 million AQSh dollariga teng shartnomalar tuzildi.</a:t>
            </a:r>
            <a:endParaRPr lang="ru-RU" dirty="0">
              <a:latin typeface="Times New Roman" pitchFamily="18" charset="0"/>
              <a:cs typeface="Times New Roman" pitchFamily="18" charset="0"/>
            </a:endParaRPr>
          </a:p>
          <a:p>
            <a:endParaRPr lang="ru-RU" dirty="0"/>
          </a:p>
        </p:txBody>
      </p:sp>
    </p:spTree>
    <p:extLst>
      <p:ext uri="{BB962C8B-B14F-4D97-AF65-F5344CB8AC3E}">
        <p14:creationId xmlns:p14="http://schemas.microsoft.com/office/powerpoint/2010/main" val="4072118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43608" y="188640"/>
            <a:ext cx="8100392" cy="6669360"/>
          </a:xfrm>
        </p:spPr>
        <p:style>
          <a:lnRef idx="1">
            <a:schemeClr val="accent4"/>
          </a:lnRef>
          <a:fillRef idx="2">
            <a:schemeClr val="accent4"/>
          </a:fillRef>
          <a:effectRef idx="1">
            <a:schemeClr val="accent4"/>
          </a:effectRef>
          <a:fontRef idx="minor">
            <a:schemeClr val="dk1"/>
          </a:fontRef>
        </p:style>
        <p:txBody>
          <a:bodyPr>
            <a:noAutofit/>
          </a:bodyPr>
          <a:lstStyle/>
          <a:p>
            <a:pPr algn="just"/>
            <a:r>
              <a:rPr lang="uz-Cyrl-UZ" sz="2800" dirty="0">
                <a:latin typeface="Times New Roman" pitchFamily="18" charset="0"/>
                <a:cs typeface="Times New Roman" pitchFamily="18" charset="0"/>
              </a:rPr>
              <a:t>O’zbekiston to’qimachilik sanoatini rivojlantirish, mamlakatda yetishtirilgan paxtadan qo’shimcha qiymatga ega raqobatbardosh mahsulot ishlab chiqarishga ustuvor e’tibor qaratildi. Tarmoq salohiyati muntazam ortib borishi natijasida, mavjud 240 dan ortiq korxona har yili qariyb 400 ming tonna paxta tolasini qayta ishlamoqda. Bu O’zbekistonning jahon paxta tolasi bozoridagi imidjini yanada oshishiga olib kelib, yaqin kelajakda mamlakatimiz jahonda nafaqat tola ishlab chiqaruvchi, balki tayyor mahsulot ishlab chiqaruvchi mamlakatlar qatoridan munosib o’rin olishiga zamin tayyorlash demakdir</a:t>
            </a:r>
            <a:r>
              <a:rPr lang="uz-Cyrl-UZ"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2066467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lstStyle/>
          <a:p>
            <a:pPr>
              <a:defRPr/>
            </a:pPr>
            <a:fld id="{5F76873D-F0E9-4ABB-813C-CF05BF16D38A}" type="slidenum">
              <a:rPr lang="ru-RU"/>
              <a:pPr>
                <a:defRPr/>
              </a:pPr>
              <a:t>12</a:t>
            </a:fld>
            <a:endParaRPr lang="ru-RU"/>
          </a:p>
        </p:txBody>
      </p:sp>
      <p:graphicFrame>
        <p:nvGraphicFramePr>
          <p:cNvPr id="117765" name="Object 5"/>
          <p:cNvGraphicFramePr>
            <a:graphicFrameLocks noGrp="1" noChangeAspect="1"/>
          </p:cNvGraphicFramePr>
          <p:nvPr>
            <p:ph/>
            <p:extLst>
              <p:ext uri="{D42A27DB-BD31-4B8C-83A1-F6EECF244321}">
                <p14:modId xmlns:p14="http://schemas.microsoft.com/office/powerpoint/2010/main" val="1169544507"/>
              </p:ext>
            </p:extLst>
          </p:nvPr>
        </p:nvGraphicFramePr>
        <p:xfrm>
          <a:off x="-21348" y="-22773"/>
          <a:ext cx="9101839" cy="6880385"/>
        </p:xfrm>
        <a:graphic>
          <a:graphicData uri="http://schemas.openxmlformats.org/presentationml/2006/ole">
            <mc:AlternateContent xmlns:mc="http://schemas.openxmlformats.org/markup-compatibility/2006">
              <mc:Choice xmlns:v="urn:schemas-microsoft-com:vml" Requires="v">
                <p:oleObj spid="_x0000_s3088" name="Документ" r:id="rId3" imgW="6044712" imgH="6859326" progId="Word.Document.8">
                  <p:embed/>
                </p:oleObj>
              </mc:Choice>
              <mc:Fallback>
                <p:oleObj name="Документ" r:id="rId3" imgW="6044712" imgH="6859326"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48" y="-22773"/>
                        <a:ext cx="9101839" cy="6880385"/>
                      </a:xfrm>
                      <a:prstGeom prst="rect">
                        <a:avLst/>
                      </a:prstGeom>
                      <a:solidFill>
                        <a:srgbClr val="FFFF00"/>
                      </a:solidFill>
                      <a:ln>
                        <a:noFill/>
                      </a:ln>
                      <a:effectLst/>
                    </p:spPr>
                  </p:pic>
                </p:oleObj>
              </mc:Fallback>
            </mc:AlternateContent>
          </a:graphicData>
        </a:graphic>
      </p:graphicFrame>
    </p:spTree>
    <p:extLst>
      <p:ext uri="{BB962C8B-B14F-4D97-AF65-F5344CB8AC3E}">
        <p14:creationId xmlns:p14="http://schemas.microsoft.com/office/powerpoint/2010/main" val="4728417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a:xfrm>
            <a:off x="457200" y="0"/>
            <a:ext cx="8686800" cy="6858000"/>
          </a:xfrm>
          <a:solidFill>
            <a:srgbClr val="FFFF00"/>
          </a:solidFill>
        </p:spPr>
        <p:txBody>
          <a:bodyPr>
            <a:normAutofit fontScale="77500" lnSpcReduction="20000"/>
          </a:bodyPr>
          <a:lstStyle/>
          <a:p>
            <a:pPr algn="just"/>
            <a:r>
              <a:rPr lang="ru-RU" sz="3600" dirty="0" err="1">
                <a:latin typeface="Times New Roman" pitchFamily="18" charset="0"/>
                <a:cs typeface="Times New Roman" pitchFamily="18" charset="0"/>
              </a:rPr>
              <a:t>O’tkazilgan</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tatqiqotlar</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natijalari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asosida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paxtachilik</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agrosanoat</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majmuasi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korxonalari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o’rtasidagi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iqtisodiy</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aloqalarning</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yangi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tizimini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shakllantirish</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bo’yicha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ishlab</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chiqilgan</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takliflar</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va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qishloq</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xo’jaligi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korxonalarining</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optimal</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o’lchamini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modellashtirishga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oid</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Germaniyaning</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Xoenxaym</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universiteti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uslublaridan</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foydalangan</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holda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bozor</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munosabatlariga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o’tish</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sharoitida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shu</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majmua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korxonalari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faoliyatini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barqaror</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rivojlanishini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va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o’zaro</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muvofiqligini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quyidagicha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bashorat</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qilish</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mumkin</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bo’ladi</a:t>
            </a:r>
            <a:r>
              <a:rPr lang="ru-RU" sz="3600" dirty="0">
                <a:latin typeface="Times New Roman" pitchFamily="18" charset="0"/>
                <a:cs typeface="Times New Roman" pitchFamily="18" charset="0"/>
              </a:rPr>
              <a:t>.</a:t>
            </a:r>
          </a:p>
          <a:p>
            <a:pPr algn="just"/>
            <a:r>
              <a:rPr lang="ru-RU" sz="3600" dirty="0" err="1">
                <a:latin typeface="Times New Roman" pitchFamily="18" charset="0"/>
                <a:cs typeface="Times New Roman" pitchFamily="18" charset="0"/>
              </a:rPr>
              <a:t>Samarqand</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viloyati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turli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xil</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xo’jalik</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yuritish</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shakllari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faoliyat</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ko’rsatayotgan</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qishloq</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xo’jaligi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tarmog’idagi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mahsulot</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ishlab</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chiqarishning</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rivojlanish</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darajasini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hisobga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olgan</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holda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yuqorida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ta’kidlab</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o’tilgan</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modeldan</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foydalanib</a:t>
            </a:r>
            <a:r>
              <a:rPr lang="ru-RU" sz="3600" dirty="0">
                <a:latin typeface="Times New Roman" pitchFamily="18" charset="0"/>
                <a:cs typeface="Times New Roman" pitchFamily="18" charset="0"/>
              </a:rPr>
              <a:t> 2015 </a:t>
            </a:r>
            <a:r>
              <a:rPr lang="ru-RU" sz="3600" dirty="0" err="1">
                <a:latin typeface="Times New Roman" pitchFamily="18" charset="0"/>
                <a:cs typeface="Times New Roman" pitchFamily="18" charset="0"/>
              </a:rPr>
              <a:t>yilgacha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bo’lgan</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davrda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paxta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g’alla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va</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ko’p</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yillik</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o’tlarni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ko’paytirishning</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istiqbol</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ko’rsatkichlari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ishlab</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chiqildi</a:t>
            </a:r>
            <a:r>
              <a:rPr lang="ru-RU" sz="3600" dirty="0">
                <a:latin typeface="Times New Roman" pitchFamily="18" charset="0"/>
                <a:cs typeface="Times New Roman" pitchFamily="18" charset="0"/>
              </a:rPr>
              <a:t>.</a:t>
            </a:r>
          </a:p>
          <a:p>
            <a:pPr algn="just"/>
            <a:r>
              <a:rPr lang="ru-RU" sz="3600" dirty="0">
                <a:latin typeface="Times New Roman" pitchFamily="18" charset="0"/>
                <a:cs typeface="Times New Roman" pitchFamily="18" charset="0"/>
              </a:rPr>
              <a:t> </a:t>
            </a:r>
          </a:p>
          <a:p>
            <a:endParaRPr lang="ru-RU" dirty="0"/>
          </a:p>
        </p:txBody>
      </p:sp>
    </p:spTree>
    <p:extLst>
      <p:ext uri="{BB962C8B-B14F-4D97-AF65-F5344CB8AC3E}">
        <p14:creationId xmlns:p14="http://schemas.microsoft.com/office/powerpoint/2010/main" val="1925150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a:xfrm>
            <a:off x="564704" y="1"/>
            <a:ext cx="8579296" cy="6858000"/>
          </a:xfrm>
          <a:solidFill>
            <a:srgbClr val="FFFF00"/>
          </a:solidFill>
        </p:spPr>
        <p:txBody>
          <a:bodyPr>
            <a:noAutofit/>
          </a:bodyPr>
          <a:lstStyle/>
          <a:p>
            <a:pPr lvl="0" algn="just"/>
            <a:r>
              <a:rPr lang="uz-Cyrl-UZ" sz="3600" dirty="0">
                <a:latin typeface="Times New Roman" pitchFamily="18" charset="0"/>
                <a:cs typeface="Times New Roman" pitchFamily="18" charset="0"/>
              </a:rPr>
              <a:t>O’tkazilgan tadqiqotlar natijalari asosida paxtachilik majmuasi korxonalari o’rtasidagi iqtisodiy aloqalarning yangi tizimini shakllantirish bo’yicha ishlab chiqilgan takliflar va qishloq xo’jaligi korxonalarining optimal o’lchamini modellashtirishga oid uslublaridan foydalangan holda bozor munosabatlariga o’tish sharoitida shu majmua korxonalari faoliyatini barqaror rivojlanishini va o’zaro muvofiqligi bashorat qilingan. </a:t>
            </a:r>
            <a:endParaRPr lang="ru-RU" sz="3600" dirty="0">
              <a:latin typeface="Times New Roman" pitchFamily="18" charset="0"/>
              <a:cs typeface="Times New Roman" pitchFamily="18" charset="0"/>
            </a:endParaRPr>
          </a:p>
        </p:txBody>
      </p:sp>
    </p:spTree>
    <p:extLst>
      <p:ext uri="{BB962C8B-B14F-4D97-AF65-F5344CB8AC3E}">
        <p14:creationId xmlns:p14="http://schemas.microsoft.com/office/powerpoint/2010/main" val="2651588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Дата 2"/>
          <p:cNvSpPr>
            <a:spLocks noGrp="1"/>
          </p:cNvSpPr>
          <p:nvPr>
            <p:ph type="dt" sz="quarter" idx="10"/>
          </p:nvPr>
        </p:nvSpPr>
        <p:spPr/>
        <p:txBody>
          <a:bodyPr/>
          <a:lstStyle/>
          <a:p>
            <a:pPr>
              <a:defRPr/>
            </a:pPr>
            <a:fld id="{12FC062F-DC57-4374-AEED-4AD59E539E51}" type="datetime1">
              <a:rPr lang="ru-RU"/>
              <a:pPr>
                <a:defRPr/>
              </a:pPr>
              <a:t>05.08.2016</a:t>
            </a:fld>
            <a:endParaRPr lang="ru-RU"/>
          </a:p>
        </p:txBody>
      </p:sp>
      <p:sp>
        <p:nvSpPr>
          <p:cNvPr id="4" name="Нижний колонтитул 3"/>
          <p:cNvSpPr>
            <a:spLocks noGrp="1"/>
          </p:cNvSpPr>
          <p:nvPr>
            <p:ph type="ftr" sz="quarter" idx="11"/>
          </p:nvPr>
        </p:nvSpPr>
        <p:spPr/>
        <p:txBody>
          <a:bodyPr/>
          <a:lstStyle/>
          <a:p>
            <a:pPr>
              <a:defRPr/>
            </a:pPr>
            <a:r>
              <a:rPr lang="ru-RU"/>
              <a:t>O.Murtazaev - Samarkand Agricultural Institute</a:t>
            </a:r>
          </a:p>
        </p:txBody>
      </p:sp>
      <p:sp>
        <p:nvSpPr>
          <p:cNvPr id="5" name="Номер слайда 4"/>
          <p:cNvSpPr>
            <a:spLocks noGrp="1"/>
          </p:cNvSpPr>
          <p:nvPr>
            <p:ph type="sldNum" sz="quarter" idx="12"/>
          </p:nvPr>
        </p:nvSpPr>
        <p:spPr/>
        <p:txBody>
          <a:bodyPr/>
          <a:lstStyle/>
          <a:p>
            <a:pPr>
              <a:defRPr/>
            </a:pPr>
            <a:fld id="{83C5A731-4E8B-417A-87BB-31612F2E93EB}" type="slidenum">
              <a:rPr lang="ru-RU"/>
              <a:pPr>
                <a:defRPr/>
              </a:pPr>
              <a:t>15</a:t>
            </a:fld>
            <a:endParaRPr lang="ru-RU"/>
          </a:p>
        </p:txBody>
      </p:sp>
      <p:graphicFrame>
        <p:nvGraphicFramePr>
          <p:cNvPr id="120837" name="Object 168"/>
          <p:cNvGraphicFramePr>
            <a:graphicFrameLocks noGrp="1" noChangeAspect="1"/>
          </p:cNvGraphicFramePr>
          <p:nvPr>
            <p:ph/>
            <p:extLst>
              <p:ext uri="{D42A27DB-BD31-4B8C-83A1-F6EECF244321}">
                <p14:modId xmlns:p14="http://schemas.microsoft.com/office/powerpoint/2010/main" val="673626843"/>
              </p:ext>
            </p:extLst>
          </p:nvPr>
        </p:nvGraphicFramePr>
        <p:xfrm>
          <a:off x="0" y="-32079"/>
          <a:ext cx="9144000" cy="6858000"/>
        </p:xfrm>
        <a:graphic>
          <a:graphicData uri="http://schemas.openxmlformats.org/presentationml/2006/ole">
            <mc:AlternateContent xmlns:mc="http://schemas.openxmlformats.org/markup-compatibility/2006">
              <mc:Choice xmlns:v="urn:schemas-microsoft-com:vml" Requires="v">
                <p:oleObj spid="_x0000_s4110" name="Документ" r:id="rId3" imgW="6077962" imgH="6200652" progId="Word.Document.8">
                  <p:embed/>
                </p:oleObj>
              </mc:Choice>
              <mc:Fallback>
                <p:oleObj name="Документ" r:id="rId3" imgW="6077962" imgH="6200652"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079"/>
                        <a:ext cx="9144000" cy="6858000"/>
                      </a:xfrm>
                      <a:prstGeom prst="rect">
                        <a:avLst/>
                      </a:prstGeom>
                      <a:solidFill>
                        <a:srgbClr val="FFFF00"/>
                      </a:solidFill>
                      <a:ln>
                        <a:noFill/>
                      </a:ln>
                      <a:effectLst/>
                      <a:extLst/>
                    </p:spPr>
                  </p:pic>
                </p:oleObj>
              </mc:Fallback>
            </mc:AlternateContent>
          </a:graphicData>
        </a:graphic>
      </p:graphicFrame>
    </p:spTree>
    <p:extLst>
      <p:ext uri="{BB962C8B-B14F-4D97-AF65-F5344CB8AC3E}">
        <p14:creationId xmlns:p14="http://schemas.microsoft.com/office/powerpoint/2010/main" val="11355237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a:xfrm>
            <a:off x="0" y="0"/>
            <a:ext cx="9144000" cy="6858000"/>
          </a:xfrm>
          <a:solidFill>
            <a:srgbClr val="FFFF00"/>
          </a:solidFill>
        </p:spPr>
        <p:txBody>
          <a:bodyPr>
            <a:normAutofit fontScale="25000" lnSpcReduction="20000"/>
          </a:bodyPr>
          <a:lstStyle/>
          <a:p>
            <a:pPr algn="just"/>
            <a:r>
              <a:rPr lang="ru-RU" sz="7200" dirty="0" err="1">
                <a:latin typeface="Times New Roman" pitchFamily="18" charset="0"/>
                <a:cs typeface="Times New Roman" pitchFamily="18" charset="0"/>
              </a:rPr>
              <a:t>Samarqand</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viloyati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turli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xil</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xo’jalik</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yuritish</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shakllari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faoliyat</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ko’rsatayotgan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qishloq</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xo’jaligi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tarmog’idagi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mahsulot</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ishlab</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chiqarishning</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rivojlanish</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darajasini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hisobga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olgan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holda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yuqorida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ta’kidlab</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o’tilgan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modeldan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foydalanib</a:t>
            </a:r>
            <a:r>
              <a:rPr lang="ru-RU" sz="7200" dirty="0">
                <a:latin typeface="Times New Roman" pitchFamily="18" charset="0"/>
                <a:cs typeface="Times New Roman" pitchFamily="18" charset="0"/>
              </a:rPr>
              <a:t> 2015 </a:t>
            </a:r>
            <a:r>
              <a:rPr lang="ru-RU" sz="7200" dirty="0" err="1">
                <a:latin typeface="Times New Roman" pitchFamily="18" charset="0"/>
                <a:cs typeface="Times New Roman" pitchFamily="18" charset="0"/>
              </a:rPr>
              <a:t>yilgacha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bo’lgan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davrda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paxta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g’alla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ko’p</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yillik</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o’tlarni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ko’paytirishning</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istiqbol</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ko’rsatkichlari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ishlab</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chiqildi</a:t>
            </a:r>
            <a:r>
              <a:rPr lang="ru-RU" sz="7200" dirty="0">
                <a:latin typeface="Times New Roman" pitchFamily="18" charset="0"/>
                <a:cs typeface="Times New Roman" pitchFamily="18" charset="0"/>
              </a:rPr>
              <a:t>.</a:t>
            </a:r>
          </a:p>
          <a:p>
            <a:pPr algn="just"/>
            <a:r>
              <a:rPr lang="ru-RU" sz="7200" dirty="0" err="1">
                <a:latin typeface="Times New Roman" pitchFamily="18" charset="0"/>
                <a:cs typeface="Times New Roman" pitchFamily="18" charset="0"/>
              </a:rPr>
              <a:t>Iqtisodiy</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matematik</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model</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ma’lumotlari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tahlili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shuni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ko’rsatadiki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viloyatda</a:t>
            </a:r>
            <a:r>
              <a:rPr lang="ru-RU" sz="7200" dirty="0">
                <a:latin typeface="Times New Roman" pitchFamily="18" charset="0"/>
                <a:cs typeface="Times New Roman" pitchFamily="18" charset="0"/>
              </a:rPr>
              <a:t> 2005 </a:t>
            </a:r>
            <a:r>
              <a:rPr lang="ru-RU" sz="7200" dirty="0" err="1">
                <a:latin typeface="Times New Roman" pitchFamily="18" charset="0"/>
                <a:cs typeface="Times New Roman" pitchFamily="18" charset="0"/>
              </a:rPr>
              <a:t>yilda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paxta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bilan</a:t>
            </a:r>
            <a:r>
              <a:rPr lang="ru-RU" sz="7200" dirty="0">
                <a:latin typeface="Times New Roman" pitchFamily="18" charset="0"/>
                <a:cs typeface="Times New Roman" pitchFamily="18" charset="0"/>
              </a:rPr>
              <a:t> -40,3% , </a:t>
            </a:r>
            <a:r>
              <a:rPr lang="ru-RU" sz="7200" dirty="0" err="1">
                <a:latin typeface="Times New Roman" pitchFamily="18" charset="0"/>
                <a:cs typeface="Times New Roman" pitchFamily="18" charset="0"/>
              </a:rPr>
              <a:t>g’alla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bilan</a:t>
            </a:r>
            <a:r>
              <a:rPr lang="ru-RU" sz="7200" dirty="0">
                <a:latin typeface="Times New Roman" pitchFamily="18" charset="0"/>
                <a:cs typeface="Times New Roman" pitchFamily="18" charset="0"/>
              </a:rPr>
              <a:t>- 51,7% </a:t>
            </a:r>
            <a:r>
              <a:rPr lang="ru-RU" sz="7200" dirty="0" err="1">
                <a:latin typeface="Times New Roman" pitchFamily="18" charset="0"/>
                <a:cs typeface="Times New Roman" pitchFamily="18" charset="0"/>
              </a:rPr>
              <a:t>va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bir</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ko’p</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yillik</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o’tlar</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bilan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esa</a:t>
            </a:r>
            <a:r>
              <a:rPr lang="ru-RU" sz="7200" dirty="0">
                <a:latin typeface="Times New Roman" pitchFamily="18" charset="0"/>
                <a:cs typeface="Times New Roman" pitchFamily="18" charset="0"/>
              </a:rPr>
              <a:t> 5,3% </a:t>
            </a:r>
            <a:r>
              <a:rPr lang="ru-RU" sz="7200" dirty="0" err="1">
                <a:latin typeface="Times New Roman" pitchFamily="18" charset="0"/>
                <a:cs typeface="Times New Roman" pitchFamily="18" charset="0"/>
              </a:rPr>
              <a:t>maydon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band</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bo’lgan</a:t>
            </a:r>
            <a:r>
              <a:rPr lang="ru-RU" sz="7200" dirty="0">
                <a:latin typeface="Times New Roman" pitchFamily="18" charset="0"/>
                <a:cs typeface="Times New Roman" pitchFamily="18" charset="0"/>
              </a:rPr>
              <a:t>.</a:t>
            </a:r>
          </a:p>
          <a:p>
            <a:pPr algn="just"/>
            <a:r>
              <a:rPr lang="ru-RU" sz="7200" dirty="0" err="1">
                <a:latin typeface="Times New Roman" pitchFamily="18" charset="0"/>
                <a:cs typeface="Times New Roman" pitchFamily="18" charset="0"/>
              </a:rPr>
              <a:t>Lekin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paxtachilik</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majmuasining</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samarali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faoliyati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uchun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model</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ma’lumotlariga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ko’ra</a:t>
            </a:r>
            <a:r>
              <a:rPr lang="ru-RU" sz="7200" dirty="0">
                <a:latin typeface="Times New Roman" pitchFamily="18" charset="0"/>
                <a:cs typeface="Times New Roman" pitchFamily="18" charset="0"/>
              </a:rPr>
              <a:t> 2010 </a:t>
            </a:r>
            <a:r>
              <a:rPr lang="ru-RU" sz="7200" dirty="0" err="1">
                <a:latin typeface="Times New Roman" pitchFamily="18" charset="0"/>
                <a:cs typeface="Times New Roman" pitchFamily="18" charset="0"/>
              </a:rPr>
              <a:t>yilga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borib</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paxta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maydonlari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salmog’i</a:t>
            </a:r>
            <a:r>
              <a:rPr lang="ru-RU" sz="7200" dirty="0">
                <a:latin typeface="Times New Roman" pitchFamily="18" charset="0"/>
                <a:cs typeface="Times New Roman" pitchFamily="18" charset="0"/>
              </a:rPr>
              <a:t> 38,0% </a:t>
            </a:r>
            <a:r>
              <a:rPr lang="ru-RU" sz="7200" dirty="0" err="1">
                <a:latin typeface="Times New Roman" pitchFamily="18" charset="0"/>
                <a:cs typeface="Times New Roman" pitchFamily="18" charset="0"/>
              </a:rPr>
              <a:t>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g’allaniki</a:t>
            </a:r>
            <a:r>
              <a:rPr lang="ru-RU" sz="7200" dirty="0">
                <a:latin typeface="Times New Roman" pitchFamily="18" charset="0"/>
                <a:cs typeface="Times New Roman" pitchFamily="18" charset="0"/>
              </a:rPr>
              <a:t> – 53,0% </a:t>
            </a:r>
            <a:r>
              <a:rPr lang="ru-RU" sz="7200" dirty="0" err="1">
                <a:latin typeface="Times New Roman" pitchFamily="18" charset="0"/>
                <a:cs typeface="Times New Roman" pitchFamily="18" charset="0"/>
              </a:rPr>
              <a:t>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ozuqa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ekinlariniki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esa</a:t>
            </a:r>
            <a:r>
              <a:rPr lang="ru-RU" sz="7200" dirty="0">
                <a:latin typeface="Times New Roman" pitchFamily="18" charset="0"/>
                <a:cs typeface="Times New Roman" pitchFamily="18" charset="0"/>
              </a:rPr>
              <a:t> 8,0% </a:t>
            </a:r>
            <a:r>
              <a:rPr lang="ru-RU" sz="7200" dirty="0" err="1">
                <a:latin typeface="Times New Roman" pitchFamily="18" charset="0"/>
                <a:cs typeface="Times New Roman" pitchFamily="18" charset="0"/>
              </a:rPr>
              <a:t>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tashkil</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etishi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kerak</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Shuningdek</a:t>
            </a:r>
            <a:r>
              <a:rPr lang="ru-RU" sz="7200" dirty="0">
                <a:latin typeface="Times New Roman" pitchFamily="18" charset="0"/>
                <a:cs typeface="Times New Roman" pitchFamily="18" charset="0"/>
              </a:rPr>
              <a:t>, 2015 </a:t>
            </a:r>
            <a:r>
              <a:rPr lang="ru-RU" sz="7200" dirty="0" err="1">
                <a:latin typeface="Times New Roman" pitchFamily="18" charset="0"/>
                <a:cs typeface="Times New Roman" pitchFamily="18" charset="0"/>
              </a:rPr>
              <a:t>yilga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borib</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bu</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raqamlar</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mos</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ravishda</a:t>
            </a:r>
            <a:r>
              <a:rPr lang="ru-RU" sz="7200" dirty="0">
                <a:latin typeface="Times New Roman" pitchFamily="18" charset="0"/>
                <a:cs typeface="Times New Roman" pitchFamily="18" charset="0"/>
              </a:rPr>
              <a:t> – 36, 55 </a:t>
            </a:r>
            <a:r>
              <a:rPr lang="ru-RU" sz="7200" dirty="0" err="1">
                <a:latin typeface="Times New Roman" pitchFamily="18" charset="0"/>
                <a:cs typeface="Times New Roman" pitchFamily="18" charset="0"/>
              </a:rPr>
              <a:t>va</a:t>
            </a:r>
            <a:r>
              <a:rPr lang="ru-RU" sz="7200" dirty="0">
                <a:latin typeface="Times New Roman" pitchFamily="18" charset="0"/>
                <a:cs typeface="Times New Roman" pitchFamily="18" charset="0"/>
              </a:rPr>
              <a:t> 9% </a:t>
            </a:r>
            <a:r>
              <a:rPr lang="ru-RU" sz="7200" dirty="0" err="1">
                <a:latin typeface="Times New Roman" pitchFamily="18" charset="0"/>
                <a:cs typeface="Times New Roman" pitchFamily="18" charset="0"/>
              </a:rPr>
              <a:t>larni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tashkil</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qilishi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maqsadga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muvofiq</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bo’ladi</a:t>
            </a:r>
            <a:r>
              <a:rPr lang="ru-RU" sz="7200" dirty="0">
                <a:latin typeface="Times New Roman" pitchFamily="18" charset="0"/>
                <a:cs typeface="Times New Roman" pitchFamily="18" charset="0"/>
              </a:rPr>
              <a:t> (5.1- </a:t>
            </a:r>
            <a:r>
              <a:rPr lang="ru-RU" sz="7200" dirty="0" err="1">
                <a:latin typeface="Times New Roman" pitchFamily="18" charset="0"/>
                <a:cs typeface="Times New Roman" pitchFamily="18" charset="0"/>
              </a:rPr>
              <a:t>jadval</a:t>
            </a:r>
            <a:r>
              <a:rPr lang="ru-RU" sz="7200" dirty="0">
                <a:latin typeface="Times New Roman" pitchFamily="18" charset="0"/>
                <a:cs typeface="Times New Roman" pitchFamily="18" charset="0"/>
              </a:rPr>
              <a:t>).</a:t>
            </a:r>
          </a:p>
          <a:p>
            <a:pPr algn="just"/>
            <a:r>
              <a:rPr lang="ru-RU" sz="7200" dirty="0" err="1">
                <a:latin typeface="Times New Roman" pitchFamily="18" charset="0"/>
                <a:cs typeface="Times New Roman" pitchFamily="18" charset="0"/>
              </a:rPr>
              <a:t>Paxta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g’allaning</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jahon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bozori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baholari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o’rtasidagi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nisbatdan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paxtachilik</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agrosanoat</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majmuasi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tarmoq</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korxonalari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samaradorligini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ta’minlash</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maqsadidan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kelib</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chiqib</a:t>
            </a:r>
            <a:r>
              <a:rPr lang="ru-RU" sz="7200" dirty="0">
                <a:latin typeface="Times New Roman" pitchFamily="18" charset="0"/>
                <a:cs typeface="Times New Roman" pitchFamily="18" charset="0"/>
              </a:rPr>
              <a:t>, 2007 </a:t>
            </a:r>
            <a:r>
              <a:rPr lang="ru-RU" sz="7200" dirty="0" err="1">
                <a:latin typeface="Times New Roman" pitchFamily="18" charset="0"/>
                <a:cs typeface="Times New Roman" pitchFamily="18" charset="0"/>
              </a:rPr>
              <a:t>yil</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joriy</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baholarida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qilingan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hisob-kitoblarimizga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ko’ra</a:t>
            </a:r>
            <a:r>
              <a:rPr lang="ru-RU" sz="7200" dirty="0">
                <a:latin typeface="Times New Roman" pitchFamily="18" charset="0"/>
                <a:cs typeface="Times New Roman" pitchFamily="18" charset="0"/>
              </a:rPr>
              <a:t> 2010 </a:t>
            </a:r>
            <a:r>
              <a:rPr lang="ru-RU" sz="7200" dirty="0" err="1">
                <a:latin typeface="Times New Roman" pitchFamily="18" charset="0"/>
                <a:cs typeface="Times New Roman" pitchFamily="18" charset="0"/>
              </a:rPr>
              <a:t>yilda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viloyat</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paxtachiligidan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keladigan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pul</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tushumi</a:t>
            </a:r>
            <a:r>
              <a:rPr lang="ru-RU" sz="7200" dirty="0">
                <a:latin typeface="Times New Roman" pitchFamily="18" charset="0"/>
                <a:cs typeface="Times New Roman" pitchFamily="18" charset="0"/>
              </a:rPr>
              <a:t> 95541 </a:t>
            </a:r>
            <a:r>
              <a:rPr lang="ru-RU" sz="7200" dirty="0" err="1">
                <a:latin typeface="Times New Roman" pitchFamily="18" charset="0"/>
                <a:cs typeface="Times New Roman" pitchFamily="18" charset="0"/>
              </a:rPr>
              <a:t>mln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so’mga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yetishi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yoki</a:t>
            </a:r>
            <a:r>
              <a:rPr lang="ru-RU" sz="7200" dirty="0">
                <a:latin typeface="Times New Roman" pitchFamily="18" charset="0"/>
                <a:cs typeface="Times New Roman" pitchFamily="18" charset="0"/>
              </a:rPr>
              <a:t> 2007 </a:t>
            </a:r>
            <a:r>
              <a:rPr lang="ru-RU" sz="7200" dirty="0" err="1">
                <a:latin typeface="Times New Roman" pitchFamily="18" charset="0"/>
                <a:cs typeface="Times New Roman" pitchFamily="18" charset="0"/>
              </a:rPr>
              <a:t>yilgi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darajadan</a:t>
            </a:r>
            <a:r>
              <a:rPr lang="ru-RU" sz="7200" dirty="0">
                <a:latin typeface="Times New Roman" pitchFamily="18" charset="0"/>
                <a:cs typeface="Times New Roman" pitchFamily="18" charset="0"/>
              </a:rPr>
              <a:t> 11890 </a:t>
            </a:r>
            <a:r>
              <a:rPr lang="ru-RU" sz="7200" dirty="0" err="1">
                <a:latin typeface="Times New Roman" pitchFamily="18" charset="0"/>
                <a:cs typeface="Times New Roman" pitchFamily="18" charset="0"/>
              </a:rPr>
              <a:t>mln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so’m</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ko’p</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bo’lishi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shuningdek</a:t>
            </a:r>
            <a:r>
              <a:rPr lang="ru-RU" sz="7200" dirty="0">
                <a:latin typeface="Times New Roman" pitchFamily="18" charset="0"/>
                <a:cs typeface="Times New Roman" pitchFamily="18" charset="0"/>
              </a:rPr>
              <a:t>, 2015 </a:t>
            </a:r>
            <a:r>
              <a:rPr lang="ru-RU" sz="7200" dirty="0" err="1">
                <a:latin typeface="Times New Roman" pitchFamily="18" charset="0"/>
                <a:cs typeface="Times New Roman" pitchFamily="18" charset="0"/>
              </a:rPr>
              <a:t>yilga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borib</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esa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bu</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raqamlar</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mos</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ravishda</a:t>
            </a:r>
            <a:r>
              <a:rPr lang="ru-RU" sz="7200" dirty="0">
                <a:latin typeface="Times New Roman" pitchFamily="18" charset="0"/>
                <a:cs typeface="Times New Roman" pitchFamily="18" charset="0"/>
              </a:rPr>
              <a:t> – 115444 </a:t>
            </a:r>
            <a:r>
              <a:rPr lang="ru-RU" sz="7200" dirty="0" err="1">
                <a:latin typeface="Times New Roman" pitchFamily="18" charset="0"/>
                <a:cs typeface="Times New Roman" pitchFamily="18" charset="0"/>
              </a:rPr>
              <a:t>mln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yoki</a:t>
            </a:r>
            <a:r>
              <a:rPr lang="ru-RU" sz="7200" dirty="0">
                <a:latin typeface="Times New Roman" pitchFamily="18" charset="0"/>
                <a:cs typeface="Times New Roman" pitchFamily="18" charset="0"/>
              </a:rPr>
              <a:t> 33510 </a:t>
            </a:r>
            <a:r>
              <a:rPr lang="ru-RU" sz="7200" dirty="0" err="1">
                <a:latin typeface="Times New Roman" pitchFamily="18" charset="0"/>
                <a:cs typeface="Times New Roman" pitchFamily="18" charset="0"/>
              </a:rPr>
              <a:t>mln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ko’p</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bo’lishi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ko’zda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tutiladi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Shuningdek</a:t>
            </a:r>
            <a:r>
              <a:rPr lang="ru-RU" sz="7200" dirty="0">
                <a:latin typeface="Times New Roman" pitchFamily="18" charset="0"/>
                <a:cs typeface="Times New Roman" pitchFamily="18" charset="0"/>
              </a:rPr>
              <a:t>, 2015 </a:t>
            </a:r>
            <a:r>
              <a:rPr lang="ru-RU" sz="7200" dirty="0" err="1">
                <a:latin typeface="Times New Roman" pitchFamily="18" charset="0"/>
                <a:cs typeface="Times New Roman" pitchFamily="18" charset="0"/>
              </a:rPr>
              <a:t>yilga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borib</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toladan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keladigan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pul</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tushumi</a:t>
            </a:r>
            <a:r>
              <a:rPr lang="ru-RU" sz="7200" dirty="0">
                <a:latin typeface="Times New Roman" pitchFamily="18" charset="0"/>
                <a:cs typeface="Times New Roman" pitchFamily="18" charset="0"/>
              </a:rPr>
              <a:t> 1411 </a:t>
            </a:r>
            <a:r>
              <a:rPr lang="ru-RU" sz="7200" dirty="0" err="1">
                <a:latin typeface="Times New Roman" pitchFamily="18" charset="0"/>
                <a:cs typeface="Times New Roman" pitchFamily="18" charset="0"/>
              </a:rPr>
              <a:t>mln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yog’niki</a:t>
            </a:r>
            <a:r>
              <a:rPr lang="ru-RU" sz="7200" dirty="0">
                <a:latin typeface="Times New Roman" pitchFamily="18" charset="0"/>
                <a:cs typeface="Times New Roman" pitchFamily="18" charset="0"/>
              </a:rPr>
              <a:t> - 186 </a:t>
            </a:r>
            <a:r>
              <a:rPr lang="ru-RU" sz="7200" dirty="0" err="1">
                <a:latin typeface="Times New Roman" pitchFamily="18" charset="0"/>
                <a:cs typeface="Times New Roman" pitchFamily="18" charset="0"/>
              </a:rPr>
              <a:t>mln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ip-kalavaniki</a:t>
            </a:r>
            <a:r>
              <a:rPr lang="ru-RU" sz="7200" dirty="0">
                <a:latin typeface="Times New Roman" pitchFamily="18" charset="0"/>
                <a:cs typeface="Times New Roman" pitchFamily="18" charset="0"/>
              </a:rPr>
              <a:t> – 10503 </a:t>
            </a:r>
            <a:r>
              <a:rPr lang="ru-RU" sz="7200" dirty="0" err="1">
                <a:latin typeface="Times New Roman" pitchFamily="18" charset="0"/>
                <a:cs typeface="Times New Roman" pitchFamily="18" charset="0"/>
              </a:rPr>
              <a:t>mln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gazlamaniki</a:t>
            </a:r>
            <a:r>
              <a:rPr lang="ru-RU" sz="7200" dirty="0">
                <a:latin typeface="Times New Roman" pitchFamily="18" charset="0"/>
                <a:cs typeface="Times New Roman" pitchFamily="18" charset="0"/>
              </a:rPr>
              <a:t> - 9516 </a:t>
            </a:r>
            <a:r>
              <a:rPr lang="ru-RU" sz="7200" dirty="0" err="1">
                <a:latin typeface="Times New Roman" pitchFamily="18" charset="0"/>
                <a:cs typeface="Times New Roman" pitchFamily="18" charset="0"/>
              </a:rPr>
              <a:t>mln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tayyor</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mahsulotniki</a:t>
            </a:r>
            <a:r>
              <a:rPr lang="ru-RU" sz="7200" dirty="0">
                <a:latin typeface="Times New Roman" pitchFamily="18" charset="0"/>
                <a:cs typeface="Times New Roman" pitchFamily="18" charset="0"/>
              </a:rPr>
              <a:t> - 10899  </a:t>
            </a:r>
            <a:r>
              <a:rPr lang="ru-RU" sz="7200" dirty="0" err="1">
                <a:latin typeface="Times New Roman" pitchFamily="18" charset="0"/>
                <a:cs typeface="Times New Roman" pitchFamily="18" charset="0"/>
              </a:rPr>
              <a:t>mln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so’mga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ko’payishi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mumkin</a:t>
            </a:r>
            <a:r>
              <a:rPr lang="ru-RU" sz="7200" dirty="0">
                <a:latin typeface="Times New Roman" pitchFamily="18" charset="0"/>
                <a:cs typeface="Times New Roman" pitchFamily="18" charset="0"/>
              </a:rPr>
              <a:t>. </a:t>
            </a:r>
          </a:p>
          <a:p>
            <a:pPr algn="just"/>
            <a:r>
              <a:rPr lang="ru-RU" sz="7200" dirty="0" err="1">
                <a:latin typeface="Times New Roman" pitchFamily="18" charset="0"/>
                <a:cs typeface="Times New Roman" pitchFamily="18" charset="0"/>
              </a:rPr>
              <a:t>Bu</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bir</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tomondan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viloyat</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qishloq</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suv</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xo’jaligi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boshqarmasiga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karashli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paxtakor</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xo’jaliklar</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fermer</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xo’jaliklari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paxta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tozalash</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zavodlari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yog</a:t>
            </a:r>
            <a:r>
              <a:rPr lang="ru-RU" sz="7200" dirty="0">
                <a:latin typeface="Times New Roman" pitchFamily="18" charset="0"/>
                <a:cs typeface="Times New Roman" pitchFamily="18" charset="0"/>
              </a:rPr>
              <a:t>’-</a:t>
            </a:r>
            <a:r>
              <a:rPr lang="ru-RU" sz="7200" dirty="0" err="1">
                <a:latin typeface="Times New Roman" pitchFamily="18" charset="0"/>
                <a:cs typeface="Times New Roman" pitchFamily="18" charset="0"/>
              </a:rPr>
              <a:t>moy</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kombinatlari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shuningdek</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to’qimachilik</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kombinatlarining</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paxtachilik</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majmuasi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pirovard</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mahsulotdagi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ulushini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samaradorligini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oshirishga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yordam</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berib</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xom-ashyoning</a:t>
            </a:r>
            <a:r>
              <a:rPr lang="ru-RU" sz="7200" dirty="0">
                <a:latin typeface="Times New Roman" pitchFamily="18" charset="0"/>
                <a:cs typeface="Times New Roman" pitchFamily="18" charset="0"/>
              </a:rPr>
              <a:t> 60-70% </a:t>
            </a:r>
            <a:r>
              <a:rPr lang="ru-RU" sz="7200" dirty="0" err="1">
                <a:latin typeface="Times New Roman" pitchFamily="18" charset="0"/>
                <a:cs typeface="Times New Roman" pitchFamily="18" charset="0"/>
              </a:rPr>
              <a:t>ini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respublikada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hamda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viloyatda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qayta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ishlashga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imkoniyat</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yaratsa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boshqa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tomondan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tayyor</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mahsulot</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eksportini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ko’paytirish</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orqali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mamlakat</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valyuta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fondini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oshiradi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Uchinchidan</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mamlakat</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oziq-ovqat</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xavfsizligini</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ta’minlashga</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yordam</a:t>
            </a:r>
            <a:r>
              <a:rPr lang="ru-RU" sz="7200" dirty="0">
                <a:latin typeface="Times New Roman" pitchFamily="18" charset="0"/>
                <a:cs typeface="Times New Roman" pitchFamily="18" charset="0"/>
              </a:rPr>
              <a:t> </a:t>
            </a:r>
            <a:r>
              <a:rPr lang="ru-RU" sz="7200" dirty="0" err="1">
                <a:latin typeface="Times New Roman" pitchFamily="18" charset="0"/>
                <a:cs typeface="Times New Roman" pitchFamily="18" charset="0"/>
              </a:rPr>
              <a:t>beradi</a:t>
            </a:r>
            <a:r>
              <a:rPr lang="ru-RU" sz="7200" dirty="0">
                <a:latin typeface="Times New Roman" pitchFamily="18" charset="0"/>
                <a:cs typeface="Times New Roman" pitchFamily="18" charset="0"/>
              </a:rPr>
              <a:t>. </a:t>
            </a:r>
          </a:p>
          <a:p>
            <a:pPr algn="just"/>
            <a:r>
              <a:rPr lang="ru-RU" sz="7200" dirty="0">
                <a:latin typeface="Times New Roman" pitchFamily="18" charset="0"/>
                <a:cs typeface="Times New Roman" pitchFamily="18" charset="0"/>
              </a:rPr>
              <a:t> </a:t>
            </a:r>
          </a:p>
          <a:p>
            <a:endParaRPr lang="ru-RU" dirty="0"/>
          </a:p>
        </p:txBody>
      </p:sp>
    </p:spTree>
    <p:extLst>
      <p:ext uri="{BB962C8B-B14F-4D97-AF65-F5344CB8AC3E}">
        <p14:creationId xmlns:p14="http://schemas.microsoft.com/office/powerpoint/2010/main" val="1180337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Grp="1"/>
          </p:cNvGraphicFramePr>
          <p:nvPr>
            <p:ph/>
            <p:extLst>
              <p:ext uri="{D42A27DB-BD31-4B8C-83A1-F6EECF244321}">
                <p14:modId xmlns:p14="http://schemas.microsoft.com/office/powerpoint/2010/main" val="821078893"/>
              </p:ext>
            </p:extLst>
          </p:nvPr>
        </p:nvGraphicFramePr>
        <p:xfrm>
          <a:off x="0" y="620688"/>
          <a:ext cx="9198260" cy="7157672"/>
        </p:xfrm>
        <a:graphic>
          <a:graphicData uri="http://schemas.openxmlformats.org/drawingml/2006/table">
            <a:tbl>
              <a:tblPr>
                <a:tableStyleId>{5C22544A-7EE6-4342-B048-85BDC9FD1C3A}</a:tableStyleId>
              </a:tblPr>
              <a:tblGrid>
                <a:gridCol w="1688543"/>
                <a:gridCol w="777109"/>
                <a:gridCol w="642092"/>
                <a:gridCol w="676724"/>
                <a:gridCol w="732682"/>
                <a:gridCol w="701274"/>
                <a:gridCol w="720864"/>
                <a:gridCol w="707151"/>
                <a:gridCol w="800199"/>
                <a:gridCol w="857005"/>
                <a:gridCol w="894617"/>
              </a:tblGrid>
              <a:tr h="1444366">
                <a:tc>
                  <a:txBody>
                    <a:bodyPr/>
                    <a:lstStyle/>
                    <a:p>
                      <a:pPr marL="228600" algn="ctr">
                        <a:spcAft>
                          <a:spcPts val="0"/>
                        </a:spcAft>
                      </a:pPr>
                      <a:r>
                        <a:rPr lang="uz-Cyrl-UZ" sz="800" dirty="0">
                          <a:effectLst/>
                        </a:rPr>
                        <a:t> </a:t>
                      </a:r>
                      <a:endParaRPr lang="ru-RU" sz="1000" dirty="0">
                        <a:effectLst/>
                        <a:latin typeface="Times New Roman"/>
                        <a:ea typeface="Times New Roman"/>
                      </a:endParaRPr>
                    </a:p>
                  </a:txBody>
                  <a:tcPr marL="9525" marR="9525" marT="0" marB="0" anchor="ctr"/>
                </a:tc>
                <a:tc>
                  <a:txBody>
                    <a:bodyPr/>
                    <a:lstStyle/>
                    <a:p>
                      <a:pPr algn="ctr">
                        <a:spcAft>
                          <a:spcPts val="0"/>
                        </a:spcAft>
                      </a:pPr>
                      <a:r>
                        <a:rPr lang="ru-RU" sz="1800" b="1" dirty="0">
                          <a:effectLst/>
                          <a:latin typeface="Times New Roman" pitchFamily="18" charset="0"/>
                          <a:cs typeface="Times New Roman" pitchFamily="18" charset="0"/>
                        </a:rPr>
                        <a:t>2005 </a:t>
                      </a:r>
                      <a:r>
                        <a:rPr lang="uz-Cyrl-UZ" sz="1800" b="1" dirty="0">
                          <a:effectLst/>
                          <a:latin typeface="Times New Roman" pitchFamily="18" charset="0"/>
                          <a:cs typeface="Times New Roman" pitchFamily="18" charset="0"/>
                        </a:rPr>
                        <a:t>й</a:t>
                      </a:r>
                      <a:r>
                        <a:rPr lang="ru-RU" sz="1800" b="1" dirty="0">
                          <a:effectLst/>
                          <a:latin typeface="Times New Roman" pitchFamily="18" charset="0"/>
                          <a:cs typeface="Times New Roman" pitchFamily="18" charset="0"/>
                        </a:rPr>
                        <a:t>.</a:t>
                      </a:r>
                      <a:endParaRPr lang="ru-RU" sz="1800" b="1" dirty="0">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800" b="1">
                          <a:effectLst/>
                          <a:latin typeface="Times New Roman" pitchFamily="18" charset="0"/>
                          <a:cs typeface="Times New Roman" pitchFamily="18" charset="0"/>
                        </a:rPr>
                        <a:t>2006 </a:t>
                      </a:r>
                      <a:r>
                        <a:rPr lang="uz-Cyrl-UZ" sz="1800" b="1">
                          <a:effectLst/>
                          <a:latin typeface="Times New Roman" pitchFamily="18" charset="0"/>
                          <a:cs typeface="Times New Roman" pitchFamily="18" charset="0"/>
                        </a:rPr>
                        <a:t>й</a:t>
                      </a:r>
                      <a:r>
                        <a:rPr lang="ru-RU" sz="1800" b="1">
                          <a:effectLst/>
                          <a:latin typeface="Times New Roman" pitchFamily="18" charset="0"/>
                          <a:cs typeface="Times New Roman" pitchFamily="18" charset="0"/>
                        </a:rPr>
                        <a:t>.</a:t>
                      </a:r>
                      <a:endParaRPr lang="ru-RU" sz="18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800" b="1" dirty="0">
                          <a:effectLst/>
                          <a:latin typeface="Times New Roman" pitchFamily="18" charset="0"/>
                          <a:cs typeface="Times New Roman" pitchFamily="18" charset="0"/>
                        </a:rPr>
                        <a:t>2007</a:t>
                      </a:r>
                      <a:r>
                        <a:rPr lang="uz-Cyrl-UZ" sz="1800" b="1" dirty="0">
                          <a:effectLst/>
                          <a:latin typeface="Times New Roman" pitchFamily="18" charset="0"/>
                          <a:cs typeface="Times New Roman" pitchFamily="18" charset="0"/>
                        </a:rPr>
                        <a:t>й</a:t>
                      </a:r>
                      <a:r>
                        <a:rPr lang="ru-RU" sz="1800" b="1" dirty="0">
                          <a:effectLst/>
                          <a:latin typeface="Times New Roman" pitchFamily="18" charset="0"/>
                          <a:cs typeface="Times New Roman" pitchFamily="18" charset="0"/>
                        </a:rPr>
                        <a:t>.</a:t>
                      </a:r>
                      <a:endParaRPr lang="ru-RU" sz="18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800" b="1" dirty="0">
                          <a:effectLst/>
                          <a:latin typeface="Times New Roman" pitchFamily="18" charset="0"/>
                          <a:cs typeface="Times New Roman" pitchFamily="18" charset="0"/>
                        </a:rPr>
                        <a:t>2008 </a:t>
                      </a:r>
                      <a:r>
                        <a:rPr lang="uz-Cyrl-UZ" sz="1800" b="1" dirty="0">
                          <a:effectLst/>
                          <a:latin typeface="Times New Roman" pitchFamily="18" charset="0"/>
                          <a:cs typeface="Times New Roman" pitchFamily="18" charset="0"/>
                        </a:rPr>
                        <a:t>й</a:t>
                      </a:r>
                      <a:r>
                        <a:rPr lang="ru-RU" sz="1800" b="1" dirty="0">
                          <a:effectLst/>
                          <a:latin typeface="Times New Roman" pitchFamily="18" charset="0"/>
                          <a:cs typeface="Times New Roman" pitchFamily="18" charset="0"/>
                        </a:rPr>
                        <a:t>.</a:t>
                      </a:r>
                      <a:endParaRPr lang="ru-RU" sz="18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uz-Cyrl-UZ" sz="1800" b="1" dirty="0">
                          <a:effectLst/>
                          <a:latin typeface="Times New Roman" pitchFamily="18" charset="0"/>
                          <a:cs typeface="Times New Roman" pitchFamily="18" charset="0"/>
                        </a:rPr>
                        <a:t>2009 й.</a:t>
                      </a:r>
                      <a:endParaRPr lang="ru-RU" sz="18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uz-Cyrl-UZ" sz="1800" b="1" dirty="0">
                          <a:effectLst/>
                          <a:latin typeface="Times New Roman" pitchFamily="18" charset="0"/>
                          <a:cs typeface="Times New Roman" pitchFamily="18" charset="0"/>
                        </a:rPr>
                        <a:t>2010й.</a:t>
                      </a:r>
                      <a:endParaRPr lang="ru-RU" sz="1800" b="1" dirty="0">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800" b="1" dirty="0">
                          <a:effectLst/>
                          <a:latin typeface="Times New Roman" pitchFamily="18" charset="0"/>
                          <a:cs typeface="Times New Roman" pitchFamily="18" charset="0"/>
                        </a:rPr>
                        <a:t>2011</a:t>
                      </a:r>
                      <a:r>
                        <a:rPr lang="uz-Cyrl-UZ" sz="1800" b="1" dirty="0">
                          <a:effectLst/>
                          <a:latin typeface="Times New Roman" pitchFamily="18" charset="0"/>
                          <a:cs typeface="Times New Roman" pitchFamily="18" charset="0"/>
                        </a:rPr>
                        <a:t>й</a:t>
                      </a:r>
                      <a:r>
                        <a:rPr lang="ru-RU" sz="1800" b="1" dirty="0">
                          <a:effectLst/>
                          <a:latin typeface="Times New Roman" pitchFamily="18" charset="0"/>
                          <a:cs typeface="Times New Roman" pitchFamily="18" charset="0"/>
                        </a:rPr>
                        <a:t>.</a:t>
                      </a:r>
                      <a:endParaRPr lang="ru-RU" sz="18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800" b="1" dirty="0">
                          <a:effectLst/>
                          <a:latin typeface="Times New Roman" pitchFamily="18" charset="0"/>
                          <a:cs typeface="Times New Roman" pitchFamily="18" charset="0"/>
                        </a:rPr>
                        <a:t>2012 </a:t>
                      </a:r>
                      <a:r>
                        <a:rPr lang="uz-Cyrl-UZ" sz="1800" b="1" dirty="0">
                          <a:effectLst/>
                          <a:latin typeface="Times New Roman" pitchFamily="18" charset="0"/>
                          <a:cs typeface="Times New Roman" pitchFamily="18" charset="0"/>
                        </a:rPr>
                        <a:t>й</a:t>
                      </a:r>
                      <a:r>
                        <a:rPr lang="ru-RU" sz="1800" b="1" dirty="0">
                          <a:effectLst/>
                          <a:latin typeface="Times New Roman" pitchFamily="18" charset="0"/>
                          <a:cs typeface="Times New Roman" pitchFamily="18" charset="0"/>
                        </a:rPr>
                        <a:t>.</a:t>
                      </a:r>
                      <a:endParaRPr lang="ru-RU" sz="18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uz-Cyrl-UZ" sz="1800" b="1" dirty="0">
                          <a:effectLst/>
                          <a:latin typeface="Times New Roman" pitchFamily="18" charset="0"/>
                          <a:cs typeface="Times New Roman" pitchFamily="18" charset="0"/>
                        </a:rPr>
                        <a:t>2013й.</a:t>
                      </a:r>
                      <a:endParaRPr lang="ru-RU" sz="18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uz-Cyrl-UZ" sz="1800" b="1" dirty="0">
                          <a:effectLst/>
                          <a:latin typeface="Times New Roman" pitchFamily="18" charset="0"/>
                          <a:cs typeface="Times New Roman" pitchFamily="18" charset="0"/>
                        </a:rPr>
                        <a:t>2013йил    </a:t>
                      </a:r>
                      <a:r>
                        <a:rPr lang="ru-RU" sz="1800" b="1" dirty="0">
                          <a:effectLst/>
                          <a:latin typeface="Times New Roman" pitchFamily="18" charset="0"/>
                          <a:cs typeface="Times New Roman" pitchFamily="18" charset="0"/>
                        </a:rPr>
                        <a:t>2005</a:t>
                      </a:r>
                      <a:r>
                        <a:rPr lang="uz-Cyrl-UZ" sz="1800" b="1" dirty="0">
                          <a:effectLst/>
                          <a:latin typeface="Times New Roman" pitchFamily="18" charset="0"/>
                          <a:cs typeface="Times New Roman" pitchFamily="18" charset="0"/>
                        </a:rPr>
                        <a:t>йилга нисбатан % да</a:t>
                      </a:r>
                      <a:endParaRPr lang="ru-RU" sz="1800" b="1" dirty="0">
                        <a:effectLst/>
                        <a:latin typeface="Times New Roman" pitchFamily="18" charset="0"/>
                        <a:ea typeface="Times New Roman"/>
                        <a:cs typeface="Times New Roman" pitchFamily="18" charset="0"/>
                      </a:endParaRPr>
                    </a:p>
                  </a:txBody>
                  <a:tcPr marL="0" marR="0" marT="0" marB="0" anchor="ctr"/>
                </a:tc>
              </a:tr>
              <a:tr h="523583">
                <a:tc>
                  <a:txBody>
                    <a:bodyPr/>
                    <a:lstStyle/>
                    <a:p>
                      <a:pPr>
                        <a:spcAft>
                          <a:spcPts val="0"/>
                        </a:spcAft>
                      </a:pPr>
                      <a:r>
                        <a:rPr lang="uz-Cyrl-UZ" sz="1600" b="1" dirty="0">
                          <a:effectLst/>
                          <a:latin typeface="Times New Roman" pitchFamily="18" charset="0"/>
                          <a:cs typeface="Times New Roman" pitchFamily="18" charset="0"/>
                        </a:rPr>
                        <a:t>Жами экин майдонлари </a:t>
                      </a:r>
                      <a:endParaRPr lang="ru-RU" sz="1600" b="1" dirty="0">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dirty="0">
                          <a:effectLst/>
                          <a:latin typeface="Times New Roman" pitchFamily="18" charset="0"/>
                          <a:cs typeface="Times New Roman" pitchFamily="18" charset="0"/>
                        </a:rPr>
                        <a:t>3647,5</a:t>
                      </a:r>
                      <a:endParaRPr lang="ru-RU" sz="1600" b="1" dirty="0">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dirty="0">
                          <a:effectLst/>
                          <a:latin typeface="Times New Roman" pitchFamily="18" charset="0"/>
                          <a:cs typeface="Times New Roman" pitchFamily="18" charset="0"/>
                        </a:rPr>
                        <a:t>3637,4</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3560,3</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3609,7</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3608,6</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3704,7</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3601,2</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3628,1</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3656,3</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100,2</a:t>
                      </a:r>
                      <a:endParaRPr lang="ru-RU" sz="1600" b="1" dirty="0">
                        <a:effectLst/>
                        <a:latin typeface="Times New Roman" pitchFamily="18" charset="0"/>
                        <a:ea typeface="Times New Roman"/>
                        <a:cs typeface="Times New Roman" pitchFamily="18" charset="0"/>
                      </a:endParaRPr>
                    </a:p>
                  </a:txBody>
                  <a:tcPr marL="0" marR="0" marT="0" marB="0" anchor="ctr"/>
                </a:tc>
              </a:tr>
              <a:tr h="333000">
                <a:tc>
                  <a:txBody>
                    <a:bodyPr/>
                    <a:lstStyle/>
                    <a:p>
                      <a:pPr algn="ctr">
                        <a:spcAft>
                          <a:spcPts val="0"/>
                        </a:spcAft>
                      </a:pPr>
                      <a:r>
                        <a:rPr lang="uz-Cyrl-UZ" sz="1600" b="1">
                          <a:effectLst/>
                          <a:latin typeface="Times New Roman" pitchFamily="18" charset="0"/>
                          <a:cs typeface="Times New Roman" pitchFamily="18" charset="0"/>
                        </a:rPr>
                        <a:t>ш.ж:</a:t>
                      </a:r>
                      <a:endParaRPr lang="ru-RU" sz="1600" b="1">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dirty="0">
                          <a:effectLst/>
                          <a:latin typeface="Times New Roman" pitchFamily="18" charset="0"/>
                          <a:cs typeface="Times New Roman" pitchFamily="18" charset="0"/>
                        </a:rPr>
                        <a:t> </a:t>
                      </a:r>
                      <a:endParaRPr lang="ru-RU" sz="1600" b="1" dirty="0">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dirty="0">
                          <a:effectLst/>
                          <a:latin typeface="Times New Roman" pitchFamily="18" charset="0"/>
                          <a:cs typeface="Times New Roman" pitchFamily="18" charset="0"/>
                        </a:rPr>
                        <a:t> </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 </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 </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 </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 </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 </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 </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 </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 </a:t>
                      </a:r>
                      <a:endParaRPr lang="ru-RU" sz="1600" b="1">
                        <a:effectLst/>
                        <a:latin typeface="Times New Roman" pitchFamily="18" charset="0"/>
                        <a:ea typeface="Times New Roman"/>
                        <a:cs typeface="Times New Roman" pitchFamily="18" charset="0"/>
                      </a:endParaRPr>
                    </a:p>
                  </a:txBody>
                  <a:tcPr marL="0" marR="0" marT="0" marB="0" anchor="ctr"/>
                </a:tc>
              </a:tr>
              <a:tr h="333000">
                <a:tc>
                  <a:txBody>
                    <a:bodyPr/>
                    <a:lstStyle/>
                    <a:p>
                      <a:pPr algn="ctr">
                        <a:spcAft>
                          <a:spcPts val="0"/>
                        </a:spcAft>
                      </a:pPr>
                      <a:r>
                        <a:rPr lang="uz-Cyrl-UZ" sz="1600" b="1">
                          <a:effectLst/>
                          <a:latin typeface="Times New Roman" pitchFamily="18" charset="0"/>
                          <a:cs typeface="Times New Roman" pitchFamily="18" charset="0"/>
                        </a:rPr>
                        <a:t>Дон маҳсулотлари</a:t>
                      </a:r>
                      <a:endParaRPr lang="ru-RU" sz="1600" b="1">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dirty="0">
                          <a:effectLst/>
                          <a:latin typeface="Times New Roman" pitchFamily="18" charset="0"/>
                          <a:cs typeface="Times New Roman" pitchFamily="18" charset="0"/>
                        </a:rPr>
                        <a:t>1616,1</a:t>
                      </a:r>
                      <a:endParaRPr lang="ru-RU" sz="1600" b="1" dirty="0">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1618,1</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1538,5</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1559,0</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1610,7</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1677,0</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1607,4</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1628,1</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1642,0</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101,6</a:t>
                      </a:r>
                      <a:endParaRPr lang="ru-RU" sz="1600" b="1" dirty="0">
                        <a:effectLst/>
                        <a:latin typeface="Times New Roman" pitchFamily="18" charset="0"/>
                        <a:ea typeface="Times New Roman"/>
                        <a:cs typeface="Times New Roman" pitchFamily="18" charset="0"/>
                      </a:endParaRPr>
                    </a:p>
                  </a:txBody>
                  <a:tcPr marL="0" marR="0" marT="0" marB="0" anchor="ctr"/>
                </a:tc>
              </a:tr>
              <a:tr h="333000">
                <a:tc>
                  <a:txBody>
                    <a:bodyPr/>
                    <a:lstStyle/>
                    <a:p>
                      <a:pPr>
                        <a:spcAft>
                          <a:spcPts val="0"/>
                        </a:spcAft>
                      </a:pPr>
                      <a:r>
                        <a:rPr lang="ru-RU" sz="1600" b="1">
                          <a:effectLst/>
                          <a:latin typeface="Times New Roman" pitchFamily="18" charset="0"/>
                          <a:cs typeface="Times New Roman" pitchFamily="18" charset="0"/>
                        </a:rPr>
                        <a:t> </a:t>
                      </a:r>
                      <a:r>
                        <a:rPr lang="uz-Cyrl-UZ" sz="1600" b="1">
                          <a:effectLst/>
                          <a:latin typeface="Times New Roman" pitchFamily="18" charset="0"/>
                          <a:cs typeface="Times New Roman" pitchFamily="18" charset="0"/>
                        </a:rPr>
                        <a:t>ш. Ж: буғдой</a:t>
                      </a:r>
                      <a:endParaRPr lang="ru-RU" sz="1600" b="1">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a:effectLst/>
                          <a:latin typeface="Times New Roman" pitchFamily="18" charset="0"/>
                          <a:cs typeface="Times New Roman" pitchFamily="18" charset="0"/>
                        </a:rPr>
                        <a:t>1439,7</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1448,5</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1382,2</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1373,1</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1354,7</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1466,3</a:t>
                      </a:r>
                      <a:endParaRPr lang="ru-RU" sz="1600" b="1" dirty="0">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1432,6</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1404,0</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1451,1</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101,8</a:t>
                      </a:r>
                      <a:endParaRPr lang="ru-RU" sz="1600" b="1" dirty="0">
                        <a:effectLst/>
                        <a:latin typeface="Times New Roman" pitchFamily="18" charset="0"/>
                        <a:ea typeface="Times New Roman"/>
                        <a:cs typeface="Times New Roman" pitchFamily="18" charset="0"/>
                      </a:endParaRPr>
                    </a:p>
                  </a:txBody>
                  <a:tcPr marL="0" marR="0" marT="0" marB="0" anchor="ctr"/>
                </a:tc>
              </a:tr>
              <a:tr h="333000">
                <a:tc>
                  <a:txBody>
                    <a:bodyPr/>
                    <a:lstStyle/>
                    <a:p>
                      <a:pPr>
                        <a:spcAft>
                          <a:spcPts val="0"/>
                        </a:spcAft>
                      </a:pPr>
                      <a:r>
                        <a:rPr lang="ru-RU" sz="1600" b="1" dirty="0">
                          <a:effectLst/>
                          <a:latin typeface="Times New Roman" pitchFamily="18" charset="0"/>
                          <a:cs typeface="Times New Roman" pitchFamily="18" charset="0"/>
                        </a:rPr>
                        <a:t>         </a:t>
                      </a:r>
                      <a:r>
                        <a:rPr lang="uz-Cyrl-UZ" sz="1600" b="1" dirty="0">
                          <a:effectLst/>
                          <a:latin typeface="Times New Roman" pitchFamily="18" charset="0"/>
                          <a:cs typeface="Times New Roman" pitchFamily="18" charset="0"/>
                        </a:rPr>
                        <a:t>шоли</a:t>
                      </a:r>
                      <a:endParaRPr lang="ru-RU" sz="1600" b="1" dirty="0">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a:effectLst/>
                          <a:latin typeface="Times New Roman" pitchFamily="18" charset="0"/>
                          <a:cs typeface="Times New Roman" pitchFamily="18" charset="0"/>
                        </a:rPr>
                        <a:t>52,5</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60,6</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48,0</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33,8</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43,6</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66,9</a:t>
                      </a:r>
                      <a:endParaRPr lang="ru-RU" sz="1600" b="1" dirty="0">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23,1</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76,3</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44,9</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85,5</a:t>
                      </a:r>
                      <a:endParaRPr lang="ru-RU" sz="1600" b="1" dirty="0">
                        <a:effectLst/>
                        <a:latin typeface="Times New Roman" pitchFamily="18" charset="0"/>
                        <a:ea typeface="Times New Roman"/>
                        <a:cs typeface="Times New Roman" pitchFamily="18" charset="0"/>
                      </a:endParaRPr>
                    </a:p>
                  </a:txBody>
                  <a:tcPr marL="0" marR="0" marT="0" marB="0" anchor="ctr"/>
                </a:tc>
              </a:tr>
              <a:tr h="333000">
                <a:tc>
                  <a:txBody>
                    <a:bodyPr/>
                    <a:lstStyle/>
                    <a:p>
                      <a:pPr>
                        <a:spcAft>
                          <a:spcPts val="0"/>
                        </a:spcAft>
                      </a:pPr>
                      <a:r>
                        <a:rPr lang="ru-RU" sz="1600" b="1" dirty="0">
                          <a:effectLst/>
                          <a:latin typeface="Times New Roman" pitchFamily="18" charset="0"/>
                          <a:cs typeface="Times New Roman" pitchFamily="18" charset="0"/>
                        </a:rPr>
                        <a:t>         </a:t>
                      </a:r>
                      <a:r>
                        <a:rPr lang="uz-Cyrl-UZ" sz="1600" b="1" dirty="0">
                          <a:effectLst/>
                          <a:latin typeface="Times New Roman" pitchFamily="18" charset="0"/>
                          <a:cs typeface="Times New Roman" pitchFamily="18" charset="0"/>
                        </a:rPr>
                        <a:t>макка дони</a:t>
                      </a:r>
                      <a:endParaRPr lang="ru-RU" sz="1600" b="1" dirty="0">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a:effectLst/>
                          <a:latin typeface="Times New Roman" pitchFamily="18" charset="0"/>
                          <a:cs typeface="Times New Roman" pitchFamily="18" charset="0"/>
                        </a:rPr>
                        <a:t>33,6</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32,8</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34,2</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32,3</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30,1</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28,3</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26,5</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40,9</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34,1</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101,5</a:t>
                      </a:r>
                      <a:endParaRPr lang="ru-RU" sz="1600" b="1" dirty="0">
                        <a:effectLst/>
                        <a:latin typeface="Times New Roman" pitchFamily="18" charset="0"/>
                        <a:ea typeface="Times New Roman"/>
                        <a:cs typeface="Times New Roman" pitchFamily="18" charset="0"/>
                      </a:endParaRPr>
                    </a:p>
                  </a:txBody>
                  <a:tcPr marL="0" marR="0" marT="0" marB="0" anchor="ctr"/>
                </a:tc>
              </a:tr>
              <a:tr h="333000">
                <a:tc>
                  <a:txBody>
                    <a:bodyPr/>
                    <a:lstStyle/>
                    <a:p>
                      <a:pPr algn="ctr">
                        <a:spcAft>
                          <a:spcPts val="0"/>
                        </a:spcAft>
                      </a:pPr>
                      <a:r>
                        <a:rPr lang="uz-Cyrl-UZ" sz="1600" b="1">
                          <a:effectLst/>
                          <a:latin typeface="Times New Roman" pitchFamily="18" charset="0"/>
                          <a:cs typeface="Times New Roman" pitchFamily="18" charset="0"/>
                        </a:rPr>
                        <a:t>Техника экинлари</a:t>
                      </a:r>
                      <a:endParaRPr lang="ru-RU" sz="1600" b="1">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a:effectLst/>
                          <a:latin typeface="Times New Roman" pitchFamily="18" charset="0"/>
                          <a:cs typeface="Times New Roman" pitchFamily="18" charset="0"/>
                        </a:rPr>
                        <a:t>1518,4</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1478,2</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1477,1</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1507,2</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1423,1</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1416,9</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1385,9</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1372,4</a:t>
                      </a:r>
                      <a:endParaRPr lang="ru-RU" sz="1600" b="1">
                        <a:effectLst/>
                        <a:latin typeface="Times New Roman" pitchFamily="18" charset="0"/>
                        <a:ea typeface="Times New Roman"/>
                        <a:cs typeface="Times New Roman" pitchFamily="18" charset="0"/>
                      </a:endParaRPr>
                    </a:p>
                  </a:txBody>
                  <a:tcPr marL="0" marR="0" marT="0" marB="0" anchor="b"/>
                </a:tc>
                <a:tc>
                  <a:txBody>
                    <a:bodyPr/>
                    <a:lstStyle/>
                    <a:p>
                      <a:pPr algn="ctr">
                        <a:spcAft>
                          <a:spcPts val="0"/>
                        </a:spcAft>
                      </a:pPr>
                      <a:r>
                        <a:rPr lang="ru-RU" sz="1600" b="1">
                          <a:effectLst/>
                          <a:latin typeface="Times New Roman" pitchFamily="18" charset="0"/>
                          <a:cs typeface="Times New Roman" pitchFamily="18" charset="0"/>
                        </a:rPr>
                        <a:t>1380,3</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90,9</a:t>
                      </a:r>
                      <a:endParaRPr lang="ru-RU" sz="1600" b="1" dirty="0">
                        <a:effectLst/>
                        <a:latin typeface="Times New Roman" pitchFamily="18" charset="0"/>
                        <a:ea typeface="Times New Roman"/>
                        <a:cs typeface="Times New Roman" pitchFamily="18" charset="0"/>
                      </a:endParaRPr>
                    </a:p>
                  </a:txBody>
                  <a:tcPr marL="0" marR="0" marT="0" marB="0" anchor="ctr"/>
                </a:tc>
              </a:tr>
              <a:tr h="333000">
                <a:tc>
                  <a:txBody>
                    <a:bodyPr/>
                    <a:lstStyle/>
                    <a:p>
                      <a:pPr>
                        <a:spcAft>
                          <a:spcPts val="0"/>
                        </a:spcAft>
                      </a:pPr>
                      <a:r>
                        <a:rPr lang="uz-Cyrl-UZ" sz="1600" b="1">
                          <a:effectLst/>
                          <a:latin typeface="Times New Roman" pitchFamily="18" charset="0"/>
                          <a:cs typeface="Times New Roman" pitchFamily="18" charset="0"/>
                        </a:rPr>
                        <a:t>ш.  Ж: пахта </a:t>
                      </a:r>
                      <a:endParaRPr lang="ru-RU" sz="1600" b="1">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a:effectLst/>
                          <a:latin typeface="Times New Roman" pitchFamily="18" charset="0"/>
                          <a:cs typeface="Times New Roman" pitchFamily="18" charset="0"/>
                        </a:rPr>
                        <a:t>1472,3</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1448,2</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1451,3</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1425,1</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1347,0</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1342,5</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1329,2</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1308,3</a:t>
                      </a:r>
                      <a:endParaRPr lang="ru-RU" sz="1600" b="1" dirty="0">
                        <a:effectLst/>
                        <a:latin typeface="Times New Roman" pitchFamily="18" charset="0"/>
                        <a:ea typeface="Times New Roman"/>
                        <a:cs typeface="Times New Roman" pitchFamily="18" charset="0"/>
                      </a:endParaRPr>
                    </a:p>
                  </a:txBody>
                  <a:tcPr marL="0" marR="0" marT="0" marB="0" anchor="b"/>
                </a:tc>
                <a:tc>
                  <a:txBody>
                    <a:bodyPr/>
                    <a:lstStyle/>
                    <a:p>
                      <a:pPr algn="ctr">
                        <a:spcAft>
                          <a:spcPts val="0"/>
                        </a:spcAft>
                      </a:pPr>
                      <a:r>
                        <a:rPr lang="ru-RU" sz="1600" b="1">
                          <a:effectLst/>
                          <a:latin typeface="Times New Roman" pitchFamily="18" charset="0"/>
                          <a:cs typeface="Times New Roman" pitchFamily="18" charset="0"/>
                        </a:rPr>
                        <a:t>1308,8</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88,9</a:t>
                      </a:r>
                      <a:endParaRPr lang="ru-RU" sz="1600" b="1" dirty="0">
                        <a:effectLst/>
                        <a:latin typeface="Times New Roman" pitchFamily="18" charset="0"/>
                        <a:ea typeface="Times New Roman"/>
                        <a:cs typeface="Times New Roman" pitchFamily="18" charset="0"/>
                      </a:endParaRPr>
                    </a:p>
                  </a:txBody>
                  <a:tcPr marL="0" marR="0" marT="0" marB="0" anchor="ctr"/>
                </a:tc>
              </a:tr>
              <a:tr h="780359">
                <a:tc>
                  <a:txBody>
                    <a:bodyPr/>
                    <a:lstStyle/>
                    <a:p>
                      <a:pPr algn="ctr">
                        <a:spcAft>
                          <a:spcPts val="0"/>
                        </a:spcAft>
                      </a:pPr>
                      <a:r>
                        <a:rPr lang="ru-RU" sz="1600" b="1">
                          <a:effectLst/>
                          <a:latin typeface="Times New Roman" pitchFamily="18" charset="0"/>
                          <a:cs typeface="Times New Roman" pitchFamily="18" charset="0"/>
                        </a:rPr>
                        <a:t>Картошка, сабзавот ва  полиз маҳсулотлари</a:t>
                      </a:r>
                      <a:endParaRPr lang="ru-RU" sz="1600" b="1">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a:effectLst/>
                          <a:latin typeface="Times New Roman" pitchFamily="18" charset="0"/>
                          <a:cs typeface="Times New Roman" pitchFamily="18" charset="0"/>
                        </a:rPr>
                        <a:t>222,7</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244,8</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254,7</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265,0</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272,3</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291,6</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294,9</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313,7</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318,8</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143,1</a:t>
                      </a:r>
                      <a:endParaRPr lang="ru-RU" sz="1600" b="1" dirty="0">
                        <a:effectLst/>
                        <a:latin typeface="Times New Roman" pitchFamily="18" charset="0"/>
                        <a:ea typeface="Times New Roman"/>
                        <a:cs typeface="Times New Roman" pitchFamily="18" charset="0"/>
                      </a:endParaRPr>
                    </a:p>
                  </a:txBody>
                  <a:tcPr marL="0" marR="0" marT="0" marB="0" anchor="ctr"/>
                </a:tc>
              </a:tr>
              <a:tr h="333000">
                <a:tc>
                  <a:txBody>
                    <a:bodyPr/>
                    <a:lstStyle/>
                    <a:p>
                      <a:pPr algn="ctr">
                        <a:spcAft>
                          <a:spcPts val="0"/>
                        </a:spcAft>
                      </a:pPr>
                      <a:r>
                        <a:rPr lang="uz-Cyrl-UZ" sz="1600" b="1">
                          <a:effectLst/>
                          <a:latin typeface="Times New Roman" pitchFamily="18" charset="0"/>
                          <a:cs typeface="Times New Roman" pitchFamily="18" charset="0"/>
                        </a:rPr>
                        <a:t>ш. Ж:    картошка</a:t>
                      </a:r>
                      <a:endParaRPr lang="ru-RU" sz="1600" b="1">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a:effectLst/>
                          <a:latin typeface="Times New Roman" pitchFamily="18" charset="0"/>
                          <a:cs typeface="Times New Roman" pitchFamily="18" charset="0"/>
                        </a:rPr>
                        <a:t>49,8</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52,6</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55,6</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59,9</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62,8</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70,7</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73,6</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76,1</a:t>
                      </a:r>
                      <a:endParaRPr lang="ru-RU" sz="1600" b="1">
                        <a:effectLst/>
                        <a:latin typeface="Times New Roman" pitchFamily="18" charset="0"/>
                        <a:ea typeface="Times New Roman"/>
                        <a:cs typeface="Times New Roman" pitchFamily="18" charset="0"/>
                      </a:endParaRPr>
                    </a:p>
                  </a:txBody>
                  <a:tcPr marL="0" marR="0" marT="0" marB="0" anchor="b"/>
                </a:tc>
                <a:tc>
                  <a:txBody>
                    <a:bodyPr/>
                    <a:lstStyle/>
                    <a:p>
                      <a:pPr algn="ctr">
                        <a:spcAft>
                          <a:spcPts val="0"/>
                        </a:spcAft>
                      </a:pPr>
                      <a:r>
                        <a:rPr lang="ru-RU" sz="1600" b="1" dirty="0">
                          <a:effectLst/>
                          <a:latin typeface="Times New Roman" pitchFamily="18" charset="0"/>
                          <a:cs typeface="Times New Roman" pitchFamily="18" charset="0"/>
                        </a:rPr>
                        <a:t>78,3</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157,2</a:t>
                      </a:r>
                      <a:endParaRPr lang="ru-RU" sz="1600" b="1" dirty="0">
                        <a:effectLst/>
                        <a:latin typeface="Times New Roman" pitchFamily="18" charset="0"/>
                        <a:ea typeface="Times New Roman"/>
                        <a:cs typeface="Times New Roman" pitchFamily="18" charset="0"/>
                      </a:endParaRPr>
                    </a:p>
                  </a:txBody>
                  <a:tcPr marL="0" marR="0" marT="0" marB="0" anchor="ctr"/>
                </a:tc>
              </a:tr>
              <a:tr h="333000">
                <a:tc>
                  <a:txBody>
                    <a:bodyPr/>
                    <a:lstStyle/>
                    <a:p>
                      <a:pPr>
                        <a:spcAft>
                          <a:spcPts val="0"/>
                        </a:spcAft>
                      </a:pPr>
                      <a:r>
                        <a:rPr lang="uz-Cyrl-UZ" sz="1600" b="1">
                          <a:effectLst/>
                          <a:latin typeface="Times New Roman" pitchFamily="18" charset="0"/>
                          <a:cs typeface="Times New Roman" pitchFamily="18" charset="0"/>
                        </a:rPr>
                        <a:t>              сабзавот</a:t>
                      </a:r>
                      <a:endParaRPr lang="ru-RU" sz="1600" b="1">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a:effectLst/>
                          <a:latin typeface="Times New Roman" pitchFamily="18" charset="0"/>
                          <a:cs typeface="Times New Roman" pitchFamily="18" charset="0"/>
                        </a:rPr>
                        <a:t>137,7</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154,4</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159,8</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162,8</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165,4</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173,0</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175,4</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183,8</a:t>
                      </a:r>
                      <a:endParaRPr lang="ru-RU" sz="1600" b="1">
                        <a:effectLst/>
                        <a:latin typeface="Times New Roman" pitchFamily="18" charset="0"/>
                        <a:ea typeface="Times New Roman"/>
                        <a:cs typeface="Times New Roman" pitchFamily="18" charset="0"/>
                      </a:endParaRPr>
                    </a:p>
                  </a:txBody>
                  <a:tcPr marL="0" marR="0" marT="0" marB="0" anchor="b"/>
                </a:tc>
                <a:tc>
                  <a:txBody>
                    <a:bodyPr/>
                    <a:lstStyle/>
                    <a:p>
                      <a:pPr algn="ctr">
                        <a:spcAft>
                          <a:spcPts val="0"/>
                        </a:spcAft>
                      </a:pPr>
                      <a:r>
                        <a:rPr lang="ru-RU" sz="1600" b="1">
                          <a:effectLst/>
                          <a:latin typeface="Times New Roman" pitchFamily="18" charset="0"/>
                          <a:cs typeface="Times New Roman" pitchFamily="18" charset="0"/>
                        </a:rPr>
                        <a:t>189,3</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137,5</a:t>
                      </a:r>
                      <a:endParaRPr lang="ru-RU" sz="1600" b="1" dirty="0">
                        <a:effectLst/>
                        <a:latin typeface="Times New Roman" pitchFamily="18" charset="0"/>
                        <a:ea typeface="Times New Roman"/>
                        <a:cs typeface="Times New Roman" pitchFamily="18" charset="0"/>
                      </a:endParaRPr>
                    </a:p>
                  </a:txBody>
                  <a:tcPr marL="0" marR="0" marT="0" marB="0" anchor="ctr"/>
                </a:tc>
              </a:tr>
              <a:tr h="523583">
                <a:tc>
                  <a:txBody>
                    <a:bodyPr/>
                    <a:lstStyle/>
                    <a:p>
                      <a:pPr>
                        <a:spcAft>
                          <a:spcPts val="0"/>
                        </a:spcAft>
                      </a:pPr>
                      <a:r>
                        <a:rPr lang="ru-RU" sz="1600" b="1">
                          <a:effectLst/>
                          <a:latin typeface="Times New Roman" pitchFamily="18" charset="0"/>
                          <a:cs typeface="Times New Roman" pitchFamily="18" charset="0"/>
                        </a:rPr>
                        <a:t>       </a:t>
                      </a:r>
                      <a:r>
                        <a:rPr lang="uz-Cyrl-UZ" sz="1600" b="1">
                          <a:effectLst/>
                          <a:latin typeface="Times New Roman" pitchFamily="18" charset="0"/>
                          <a:cs typeface="Times New Roman" pitchFamily="18" charset="0"/>
                        </a:rPr>
                        <a:t>    </a:t>
                      </a:r>
                      <a:r>
                        <a:rPr lang="ru-RU" sz="1600" b="1">
                          <a:effectLst/>
                          <a:latin typeface="Times New Roman" pitchFamily="18" charset="0"/>
                          <a:cs typeface="Times New Roman" pitchFamily="18" charset="0"/>
                        </a:rPr>
                        <a:t>   </a:t>
                      </a:r>
                      <a:r>
                        <a:rPr lang="uz-Cyrl-UZ" sz="1600" b="1">
                          <a:effectLst/>
                          <a:latin typeface="Times New Roman" pitchFamily="18" charset="0"/>
                          <a:cs typeface="Times New Roman" pitchFamily="18" charset="0"/>
                        </a:rPr>
                        <a:t>Полиз экинлари</a:t>
                      </a:r>
                      <a:endParaRPr lang="ru-RU" sz="1600" b="1">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a:effectLst/>
                          <a:latin typeface="Times New Roman" pitchFamily="18" charset="0"/>
                          <a:cs typeface="Times New Roman" pitchFamily="18" charset="0"/>
                        </a:rPr>
                        <a:t>33,9</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37,4</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39,0</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42,2</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44,0</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47,8</a:t>
                      </a:r>
                      <a:endParaRPr lang="ru-RU" sz="1600" b="1">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a:effectLst/>
                          <a:latin typeface="Times New Roman" pitchFamily="18" charset="0"/>
                          <a:cs typeface="Times New Roman" pitchFamily="18" charset="0"/>
                        </a:rPr>
                        <a:t>45,9</a:t>
                      </a:r>
                      <a:endParaRPr lang="ru-RU" sz="1600" b="1">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a:effectLst/>
                          <a:latin typeface="Times New Roman" pitchFamily="18" charset="0"/>
                          <a:cs typeface="Times New Roman" pitchFamily="18" charset="0"/>
                        </a:rPr>
                        <a:t>53,7</a:t>
                      </a:r>
                      <a:endParaRPr lang="ru-RU" sz="1600" b="1">
                        <a:effectLst/>
                        <a:latin typeface="Times New Roman" pitchFamily="18" charset="0"/>
                        <a:ea typeface="Times New Roman"/>
                        <a:cs typeface="Times New Roman" pitchFamily="18" charset="0"/>
                      </a:endParaRPr>
                    </a:p>
                  </a:txBody>
                  <a:tcPr marL="0" marR="0" marT="0" marB="0" anchor="b"/>
                </a:tc>
                <a:tc>
                  <a:txBody>
                    <a:bodyPr/>
                    <a:lstStyle/>
                    <a:p>
                      <a:pPr algn="ctr">
                        <a:spcAft>
                          <a:spcPts val="0"/>
                        </a:spcAft>
                      </a:pPr>
                      <a:r>
                        <a:rPr lang="ru-RU" sz="1600" b="1" dirty="0">
                          <a:effectLst/>
                          <a:latin typeface="Times New Roman" pitchFamily="18" charset="0"/>
                          <a:cs typeface="Times New Roman" pitchFamily="18" charset="0"/>
                        </a:rPr>
                        <a:t>50,6</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149,2</a:t>
                      </a:r>
                      <a:endParaRPr lang="ru-RU" sz="1600" b="1" dirty="0">
                        <a:effectLst/>
                        <a:latin typeface="Times New Roman" pitchFamily="18" charset="0"/>
                        <a:ea typeface="Times New Roman"/>
                        <a:cs typeface="Times New Roman" pitchFamily="18" charset="0"/>
                      </a:endParaRPr>
                    </a:p>
                  </a:txBody>
                  <a:tcPr marL="0" marR="0" marT="0" marB="0" anchor="ctr"/>
                </a:tc>
              </a:tr>
              <a:tr h="355845">
                <a:tc>
                  <a:txBody>
                    <a:bodyPr/>
                    <a:lstStyle/>
                    <a:p>
                      <a:pPr>
                        <a:spcAft>
                          <a:spcPts val="0"/>
                        </a:spcAft>
                      </a:pPr>
                      <a:r>
                        <a:rPr lang="ru-RU" sz="1600" b="1" dirty="0">
                          <a:effectLst/>
                          <a:latin typeface="Times New Roman" pitchFamily="18" charset="0"/>
                          <a:cs typeface="Times New Roman" pitchFamily="18" charset="0"/>
                        </a:rPr>
                        <a:t>Ем-</a:t>
                      </a:r>
                      <a:r>
                        <a:rPr lang="ru-RU" sz="1600" b="1" dirty="0" err="1">
                          <a:effectLst/>
                          <a:latin typeface="Times New Roman" pitchFamily="18" charset="0"/>
                          <a:cs typeface="Times New Roman" pitchFamily="18" charset="0"/>
                        </a:rPr>
                        <a:t>хашак</a:t>
                      </a:r>
                      <a:endParaRPr lang="ru-RU" sz="1600" b="1" dirty="0">
                        <a:effectLst/>
                        <a:latin typeface="Times New Roman" pitchFamily="18" charset="0"/>
                        <a:ea typeface="Times New Roman"/>
                        <a:cs typeface="Times New Roman" pitchFamily="18" charset="0"/>
                      </a:endParaRPr>
                    </a:p>
                  </a:txBody>
                  <a:tcPr marL="9525" marR="9525" marT="9525" marB="0" anchor="b"/>
                </a:tc>
                <a:tc>
                  <a:txBody>
                    <a:bodyPr/>
                    <a:lstStyle/>
                    <a:p>
                      <a:pPr algn="ctr">
                        <a:spcAft>
                          <a:spcPts val="0"/>
                        </a:spcAft>
                      </a:pPr>
                      <a:r>
                        <a:rPr lang="ru-RU" sz="1600" b="1" dirty="0">
                          <a:effectLst/>
                          <a:latin typeface="Times New Roman" pitchFamily="18" charset="0"/>
                          <a:cs typeface="Times New Roman" pitchFamily="18" charset="0"/>
                        </a:rPr>
                        <a:t>290,3</a:t>
                      </a:r>
                      <a:endParaRPr lang="ru-RU" sz="1600" b="1" dirty="0">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dirty="0">
                          <a:effectLst/>
                          <a:latin typeface="Times New Roman" pitchFamily="18" charset="0"/>
                          <a:cs typeface="Times New Roman" pitchFamily="18" charset="0"/>
                        </a:rPr>
                        <a:t>296,4</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290,0</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278,5</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302,5</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319,2</a:t>
                      </a:r>
                      <a:endParaRPr lang="ru-RU" sz="1600" b="1" dirty="0">
                        <a:effectLst/>
                        <a:latin typeface="Times New Roman" pitchFamily="18" charset="0"/>
                        <a:ea typeface="Times New Roman"/>
                        <a:cs typeface="Times New Roman" pitchFamily="18" charset="0"/>
                      </a:endParaRPr>
                    </a:p>
                  </a:txBody>
                  <a:tcPr marL="9525" marR="9525" marT="9525" marB="0" anchor="ctr"/>
                </a:tc>
                <a:tc>
                  <a:txBody>
                    <a:bodyPr/>
                    <a:lstStyle/>
                    <a:p>
                      <a:pPr algn="ctr">
                        <a:spcAft>
                          <a:spcPts val="0"/>
                        </a:spcAft>
                      </a:pPr>
                      <a:r>
                        <a:rPr lang="ru-RU" sz="1600" b="1" dirty="0">
                          <a:effectLst/>
                          <a:latin typeface="Times New Roman" pitchFamily="18" charset="0"/>
                          <a:cs typeface="Times New Roman" pitchFamily="18" charset="0"/>
                        </a:rPr>
                        <a:t>313,0</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313,9</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315,2</a:t>
                      </a:r>
                      <a:endParaRPr lang="ru-RU" sz="1600" b="1" dirty="0">
                        <a:effectLst/>
                        <a:latin typeface="Times New Roman" pitchFamily="18" charset="0"/>
                        <a:ea typeface="Times New Roman"/>
                        <a:cs typeface="Times New Roman" pitchFamily="18" charset="0"/>
                      </a:endParaRPr>
                    </a:p>
                  </a:txBody>
                  <a:tcPr marL="0" marR="0" marT="0" marB="0" anchor="ctr"/>
                </a:tc>
                <a:tc>
                  <a:txBody>
                    <a:bodyPr/>
                    <a:lstStyle/>
                    <a:p>
                      <a:pPr algn="ctr">
                        <a:spcAft>
                          <a:spcPts val="0"/>
                        </a:spcAft>
                      </a:pPr>
                      <a:r>
                        <a:rPr lang="ru-RU" sz="1600" b="1" dirty="0">
                          <a:effectLst/>
                          <a:latin typeface="Times New Roman" pitchFamily="18" charset="0"/>
                          <a:cs typeface="Times New Roman" pitchFamily="18" charset="0"/>
                        </a:rPr>
                        <a:t>108,6</a:t>
                      </a:r>
                      <a:endParaRPr lang="ru-RU" sz="1600" b="1" dirty="0">
                        <a:effectLst/>
                        <a:latin typeface="Times New Roman" pitchFamily="18" charset="0"/>
                        <a:ea typeface="Times New Roman"/>
                        <a:cs typeface="Times New Roman" pitchFamily="18" charset="0"/>
                      </a:endParaRPr>
                    </a:p>
                  </a:txBody>
                  <a:tcPr marL="0" marR="0" marT="0" marB="0" anchor="ctr"/>
                </a:tc>
              </a:tr>
            </a:tbl>
          </a:graphicData>
        </a:graphic>
      </p:graphicFrame>
      <p:sp>
        <p:nvSpPr>
          <p:cNvPr id="4" name="Rectangle 1"/>
          <p:cNvSpPr>
            <a:spLocks noChangeArrowheads="1"/>
          </p:cNvSpPr>
          <p:nvPr/>
        </p:nvSpPr>
        <p:spPr bwMode="auto">
          <a:xfrm>
            <a:off x="251520" y="116633"/>
            <a:ext cx="8892480" cy="630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uz-Cyrl-UZ" sz="2000" b="1" i="0" u="none" strike="noStrike" cap="none" normalizeH="0" baseline="0" dirty="0" smtClean="0">
                <a:ln>
                  <a:noFill/>
                </a:ln>
                <a:solidFill>
                  <a:schemeClr val="tx1"/>
                </a:solidFill>
                <a:effectLst/>
                <a:latin typeface="Times New Roman" pitchFamily="18" charset="0"/>
                <a:cs typeface="Times New Roman" pitchFamily="18" charset="0"/>
              </a:rPr>
              <a:t>Барча турдаги хўжаликлар  бўйича экин майдонлари (минг.га)</a:t>
            </a:r>
            <a:endParaRPr kumimoji="0" lang="ru-RU" sz="2000" b="1" i="0" u="none" strike="noStrike" cap="none" normalizeH="0" baseline="0" dirty="0" smtClean="0">
              <a:ln>
                <a:noFill/>
              </a:ln>
              <a:solidFill>
                <a:schemeClr val="tx1"/>
              </a:solidFill>
              <a:effectLst/>
              <a:latin typeface="Bodo_uzb"/>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6721109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Grp="1"/>
          </p:cNvGraphicFramePr>
          <p:nvPr>
            <p:ph/>
            <p:extLst>
              <p:ext uri="{D42A27DB-BD31-4B8C-83A1-F6EECF244321}">
                <p14:modId xmlns:p14="http://schemas.microsoft.com/office/powerpoint/2010/main" val="2364033481"/>
              </p:ext>
            </p:extLst>
          </p:nvPr>
        </p:nvGraphicFramePr>
        <p:xfrm>
          <a:off x="65088" y="692694"/>
          <a:ext cx="9078910" cy="6048673"/>
        </p:xfrm>
        <a:graphic>
          <a:graphicData uri="http://schemas.openxmlformats.org/drawingml/2006/table">
            <a:tbl>
              <a:tblPr>
                <a:tableStyleId>{5C22544A-7EE6-4342-B048-85BDC9FD1C3A}</a:tableStyleId>
              </a:tblPr>
              <a:tblGrid>
                <a:gridCol w="1142206"/>
                <a:gridCol w="824000"/>
                <a:gridCol w="778418"/>
                <a:gridCol w="715303"/>
                <a:gridCol w="838902"/>
                <a:gridCol w="927439"/>
                <a:gridCol w="824000"/>
                <a:gridCol w="774035"/>
                <a:gridCol w="850299"/>
                <a:gridCol w="702154"/>
                <a:gridCol w="702154"/>
              </a:tblGrid>
              <a:tr h="1759309">
                <a:tc>
                  <a:txBody>
                    <a:bodyPr/>
                    <a:lstStyle/>
                    <a:p>
                      <a:pPr algn="ctr">
                        <a:spcAft>
                          <a:spcPts val="0"/>
                        </a:spcAft>
                      </a:pPr>
                      <a:r>
                        <a:rPr lang="ru-RU" sz="1600" b="1" dirty="0" err="1">
                          <a:effectLst/>
                          <a:latin typeface="Times New Roman" pitchFamily="18" charset="0"/>
                          <a:cs typeface="Times New Roman" pitchFamily="18" charset="0"/>
                        </a:rPr>
                        <a:t>Маҳсулот</a:t>
                      </a:r>
                      <a:r>
                        <a:rPr lang="ru-RU" sz="1600" b="1" dirty="0">
                          <a:effectLst/>
                          <a:latin typeface="Times New Roman" pitchFamily="18" charset="0"/>
                          <a:cs typeface="Times New Roman" pitchFamily="18" charset="0"/>
                        </a:rPr>
                        <a:t> </a:t>
                      </a:r>
                      <a:r>
                        <a:rPr lang="ru-RU" sz="1600" b="1" dirty="0" err="1">
                          <a:effectLst/>
                          <a:latin typeface="Times New Roman" pitchFamily="18" charset="0"/>
                          <a:cs typeface="Times New Roman" pitchFamily="18" charset="0"/>
                        </a:rPr>
                        <a:t>турлари</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600" b="1" dirty="0">
                          <a:effectLst/>
                          <a:latin typeface="Times New Roman" pitchFamily="18" charset="0"/>
                          <a:cs typeface="Times New Roman" pitchFamily="18" charset="0"/>
                        </a:rPr>
                        <a:t>2005 й.</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600" b="1" dirty="0">
                          <a:effectLst/>
                          <a:latin typeface="Times New Roman" pitchFamily="18" charset="0"/>
                          <a:cs typeface="Times New Roman" pitchFamily="18" charset="0"/>
                        </a:rPr>
                        <a:t>2006 й.</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2007</a:t>
                      </a:r>
                      <a:r>
                        <a:rPr lang="uz-Cyrl-UZ" sz="1600" b="1" dirty="0">
                          <a:effectLst/>
                          <a:latin typeface="Times New Roman" pitchFamily="18" charset="0"/>
                          <a:cs typeface="Times New Roman" pitchFamily="18" charset="0"/>
                        </a:rPr>
                        <a:t>й</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2008 </a:t>
                      </a:r>
                      <a:r>
                        <a:rPr lang="uz-Cyrl-UZ" sz="1600" b="1" dirty="0">
                          <a:effectLst/>
                          <a:latin typeface="Times New Roman" pitchFamily="18" charset="0"/>
                          <a:cs typeface="Times New Roman" pitchFamily="18" charset="0"/>
                        </a:rPr>
                        <a:t>й</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600" b="1" dirty="0">
                          <a:effectLst/>
                          <a:latin typeface="Times New Roman" pitchFamily="18" charset="0"/>
                          <a:cs typeface="Times New Roman" pitchFamily="18" charset="0"/>
                        </a:rPr>
                        <a:t>2009 й.</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600" b="1" dirty="0">
                          <a:effectLst/>
                          <a:latin typeface="Times New Roman" pitchFamily="18" charset="0"/>
                          <a:cs typeface="Times New Roman" pitchFamily="18" charset="0"/>
                        </a:rPr>
                        <a:t>2010 й.</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2011</a:t>
                      </a:r>
                      <a:r>
                        <a:rPr lang="uz-Cyrl-UZ" sz="1600" b="1" dirty="0">
                          <a:effectLst/>
                          <a:latin typeface="Times New Roman" pitchFamily="18" charset="0"/>
                          <a:cs typeface="Times New Roman" pitchFamily="18" charset="0"/>
                        </a:rPr>
                        <a:t>й</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2012 </a:t>
                      </a:r>
                      <a:r>
                        <a:rPr lang="uz-Cyrl-UZ" sz="1600" b="1" dirty="0">
                          <a:effectLst/>
                          <a:latin typeface="Times New Roman" pitchFamily="18" charset="0"/>
                          <a:cs typeface="Times New Roman" pitchFamily="18" charset="0"/>
                        </a:rPr>
                        <a:t>й</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600" b="1" dirty="0">
                          <a:effectLst/>
                          <a:latin typeface="Times New Roman" pitchFamily="18" charset="0"/>
                          <a:cs typeface="Times New Roman" pitchFamily="18" charset="0"/>
                        </a:rPr>
                        <a:t>2013й.</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600" b="1">
                          <a:effectLst/>
                          <a:latin typeface="Times New Roman" pitchFamily="18" charset="0"/>
                          <a:cs typeface="Times New Roman" pitchFamily="18" charset="0"/>
                        </a:rPr>
                        <a:t>2013</a:t>
                      </a:r>
                      <a:endParaRPr lang="ru-RU" sz="1600" b="1">
                        <a:effectLst/>
                        <a:latin typeface="Times New Roman" pitchFamily="18" charset="0"/>
                        <a:cs typeface="Times New Roman" pitchFamily="18" charset="0"/>
                      </a:endParaRPr>
                    </a:p>
                    <a:p>
                      <a:pPr algn="ctr">
                        <a:spcAft>
                          <a:spcPts val="0"/>
                        </a:spcAft>
                      </a:pPr>
                      <a:r>
                        <a:rPr lang="uz-Cyrl-UZ" sz="1600" b="1">
                          <a:effectLst/>
                          <a:latin typeface="Times New Roman" pitchFamily="18" charset="0"/>
                          <a:cs typeface="Times New Roman" pitchFamily="18" charset="0"/>
                        </a:rPr>
                        <a:t>йил    </a:t>
                      </a:r>
                      <a:r>
                        <a:rPr lang="ru-RU" sz="1600" b="1">
                          <a:effectLst/>
                          <a:latin typeface="Times New Roman" pitchFamily="18" charset="0"/>
                          <a:cs typeface="Times New Roman" pitchFamily="18" charset="0"/>
                        </a:rPr>
                        <a:t>2005</a:t>
                      </a:r>
                    </a:p>
                    <a:p>
                      <a:pPr algn="ctr">
                        <a:spcAft>
                          <a:spcPts val="0"/>
                        </a:spcAft>
                      </a:pPr>
                      <a:r>
                        <a:rPr lang="uz-Cyrl-UZ" sz="1600" b="1">
                          <a:effectLst/>
                          <a:latin typeface="Times New Roman" pitchFamily="18" charset="0"/>
                          <a:cs typeface="Times New Roman" pitchFamily="18" charset="0"/>
                        </a:rPr>
                        <a:t>йилга нисбатан % да</a:t>
                      </a:r>
                      <a:endParaRPr lang="ru-RU" sz="1600" b="1">
                        <a:effectLst/>
                        <a:latin typeface="Times New Roman" pitchFamily="18" charset="0"/>
                        <a:ea typeface="Times New Roman"/>
                        <a:cs typeface="Times New Roman" pitchFamily="18" charset="0"/>
                      </a:endParaRPr>
                    </a:p>
                  </a:txBody>
                  <a:tcPr marL="68580" marR="68580" marT="0" marB="0"/>
                </a:tc>
              </a:tr>
              <a:tr h="338690">
                <a:tc>
                  <a:txBody>
                    <a:bodyPr/>
                    <a:lstStyle/>
                    <a:p>
                      <a:pPr>
                        <a:spcAft>
                          <a:spcPts val="0"/>
                        </a:spcAft>
                      </a:pPr>
                      <a:r>
                        <a:rPr lang="uz-Cyrl-UZ" sz="1600" b="1">
                          <a:effectLst/>
                          <a:latin typeface="Times New Roman" pitchFamily="18" charset="0"/>
                          <a:cs typeface="Times New Roman" pitchFamily="18" charset="0"/>
                        </a:rPr>
                        <a:t>Пахта</a:t>
                      </a:r>
                      <a:endParaRPr lang="ru-RU" sz="1600" b="1">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a:effectLst/>
                          <a:latin typeface="Times New Roman" pitchFamily="18" charset="0"/>
                          <a:cs typeface="Times New Roman" pitchFamily="18" charset="0"/>
                        </a:rPr>
                        <a:t>2460,5</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3110,3</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3645,3</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3371,0</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3375,9</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3384,5</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dirty="0">
                          <a:effectLst/>
                          <a:latin typeface="Times New Roman" pitchFamily="18" charset="0"/>
                          <a:cs typeface="Times New Roman" pitchFamily="18" charset="0"/>
                        </a:rPr>
                        <a:t>3483,5</a:t>
                      </a:r>
                      <a:endParaRPr lang="ru-RU" sz="1600" b="1" dirty="0">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dirty="0">
                          <a:effectLst/>
                          <a:latin typeface="Times New Roman" pitchFamily="18" charset="0"/>
                          <a:cs typeface="Times New Roman" pitchFamily="18" charset="0"/>
                        </a:rPr>
                        <a:t>3439,4</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3343,4</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a:effectLst/>
                          <a:latin typeface="Times New Roman" pitchFamily="18" charset="0"/>
                          <a:cs typeface="Times New Roman" pitchFamily="18" charset="0"/>
                        </a:rPr>
                        <a:t>135,9</a:t>
                      </a:r>
                      <a:endParaRPr lang="ru-RU" sz="1600" b="1">
                        <a:effectLst/>
                        <a:latin typeface="Times New Roman" pitchFamily="18" charset="0"/>
                        <a:ea typeface="Times New Roman"/>
                        <a:cs typeface="Times New Roman" pitchFamily="18" charset="0"/>
                      </a:endParaRPr>
                    </a:p>
                  </a:txBody>
                  <a:tcPr marL="68580" marR="68580" marT="0" marB="0" anchor="ctr"/>
                </a:tc>
              </a:tr>
              <a:tr h="496460">
                <a:tc>
                  <a:txBody>
                    <a:bodyPr/>
                    <a:lstStyle/>
                    <a:p>
                      <a:pPr algn="just">
                        <a:spcAft>
                          <a:spcPts val="0"/>
                        </a:spcAft>
                      </a:pPr>
                      <a:r>
                        <a:rPr lang="uz-Cyrl-UZ" sz="1600" b="1">
                          <a:effectLst/>
                          <a:latin typeface="Times New Roman" pitchFamily="18" charset="0"/>
                          <a:cs typeface="Times New Roman" pitchFamily="18" charset="0"/>
                        </a:rPr>
                        <a:t>Буғдой</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3550,5</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4662,5</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5284,1</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5226,2</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5922,8</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6032,7</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5670,8</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endParaRPr lang="en-US" sz="1600" b="1" dirty="0" smtClean="0">
                        <a:effectLst/>
                        <a:latin typeface="Times New Roman" pitchFamily="18" charset="0"/>
                        <a:cs typeface="Times New Roman" pitchFamily="18" charset="0"/>
                      </a:endParaRPr>
                    </a:p>
                    <a:p>
                      <a:pPr algn="ctr">
                        <a:spcAft>
                          <a:spcPts val="0"/>
                        </a:spcAft>
                      </a:pPr>
                      <a:r>
                        <a:rPr lang="ru-RU" sz="1600" b="1" dirty="0" smtClean="0">
                          <a:effectLst/>
                          <a:latin typeface="Times New Roman" pitchFamily="18" charset="0"/>
                          <a:cs typeface="Times New Roman" pitchFamily="18" charset="0"/>
                        </a:rPr>
                        <a:t>6064,5*</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6294,9*</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177,3</a:t>
                      </a:r>
                      <a:endParaRPr lang="ru-RU" sz="1600" b="1" dirty="0">
                        <a:effectLst/>
                        <a:latin typeface="Times New Roman" pitchFamily="18" charset="0"/>
                        <a:ea typeface="Times New Roman"/>
                        <a:cs typeface="Times New Roman" pitchFamily="18" charset="0"/>
                      </a:endParaRPr>
                    </a:p>
                  </a:txBody>
                  <a:tcPr marL="68580" marR="68580" marT="0" marB="0" anchor="ctr"/>
                </a:tc>
              </a:tr>
              <a:tr h="677381">
                <a:tc>
                  <a:txBody>
                    <a:bodyPr/>
                    <a:lstStyle/>
                    <a:p>
                      <a:pPr>
                        <a:spcAft>
                          <a:spcPts val="0"/>
                        </a:spcAft>
                      </a:pPr>
                      <a:r>
                        <a:rPr lang="ru-RU" sz="1600" b="1">
                          <a:effectLst/>
                          <a:latin typeface="Times New Roman" pitchFamily="18" charset="0"/>
                          <a:cs typeface="Times New Roman" pitchFamily="18" charset="0"/>
                        </a:rPr>
                        <a:t>Картошка </a:t>
                      </a:r>
                      <a:endParaRPr lang="ru-RU" sz="1600" b="1">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a:effectLst/>
                          <a:latin typeface="Times New Roman" pitchFamily="18" charset="0"/>
                          <a:cs typeface="Times New Roman" pitchFamily="18" charset="0"/>
                        </a:rPr>
                        <a:t>45,9</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108,3</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178,6</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226,6</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277,0</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337,2</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397,7</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dirty="0" smtClean="0">
                          <a:effectLst/>
                          <a:latin typeface="Times New Roman" pitchFamily="18" charset="0"/>
                          <a:cs typeface="Times New Roman" pitchFamily="18" charset="0"/>
                        </a:rPr>
                        <a:t>487,3</a:t>
                      </a:r>
                      <a:endParaRPr lang="ru-RU" sz="1600" b="1" dirty="0">
                        <a:effectLst/>
                        <a:latin typeface="Times New Roman" pitchFamily="18" charset="0"/>
                        <a:cs typeface="Times New Roman" pitchFamily="18" charset="0"/>
                      </a:endParaRPr>
                    </a:p>
                    <a:p>
                      <a:pPr algn="ctr">
                        <a:spcAft>
                          <a:spcPts val="0"/>
                        </a:spcAft>
                      </a:pPr>
                      <a:r>
                        <a:rPr lang="ru-RU" sz="1600" b="1" dirty="0">
                          <a:effectLst/>
                          <a:latin typeface="Times New Roman" pitchFamily="18" charset="0"/>
                          <a:cs typeface="Times New Roman" pitchFamily="18" charset="0"/>
                        </a:rPr>
                        <a:t> </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542,9</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11,8 марта</a:t>
                      </a:r>
                      <a:endParaRPr lang="ru-RU" sz="1600" b="1" dirty="0">
                        <a:effectLst/>
                        <a:latin typeface="Times New Roman" pitchFamily="18" charset="0"/>
                        <a:ea typeface="Times New Roman"/>
                        <a:cs typeface="Times New Roman" pitchFamily="18" charset="0"/>
                      </a:endParaRPr>
                    </a:p>
                  </a:txBody>
                  <a:tcPr marL="68580" marR="68580" marT="0" marB="0" anchor="ctr"/>
                </a:tc>
              </a:tr>
              <a:tr h="677381">
                <a:tc>
                  <a:txBody>
                    <a:bodyPr/>
                    <a:lstStyle/>
                    <a:p>
                      <a:pPr>
                        <a:spcAft>
                          <a:spcPts val="0"/>
                        </a:spcAft>
                      </a:pPr>
                      <a:r>
                        <a:rPr lang="ru-RU" sz="1600" b="1">
                          <a:effectLst/>
                          <a:latin typeface="Times New Roman" pitchFamily="18" charset="0"/>
                          <a:cs typeface="Times New Roman" pitchFamily="18" charset="0"/>
                        </a:rPr>
                        <a:t>Сабзавот </a:t>
                      </a:r>
                      <a:endParaRPr lang="ru-RU" sz="1600" b="1">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a:effectLst/>
                          <a:latin typeface="Times New Roman" pitchFamily="18" charset="0"/>
                          <a:cs typeface="Times New Roman" pitchFamily="18" charset="0"/>
                        </a:rPr>
                        <a:t>480,3</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1305,4</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1567,8</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1718,5</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1997,3</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2215,8</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2474,4</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2732,9</a:t>
                      </a:r>
                    </a:p>
                    <a:p>
                      <a:pPr algn="ctr">
                        <a:spcAft>
                          <a:spcPts val="0"/>
                        </a:spcAft>
                      </a:pPr>
                      <a:r>
                        <a:rPr lang="ru-RU" sz="1600" b="1">
                          <a:effectLst/>
                          <a:latin typeface="Times New Roman" pitchFamily="18" charset="0"/>
                          <a:cs typeface="Times New Roman" pitchFamily="18" charset="0"/>
                        </a:rPr>
                        <a:t> </a:t>
                      </a:r>
                      <a:endParaRPr lang="ru-RU" sz="1600" b="1">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3031,7</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6,3</a:t>
                      </a:r>
                    </a:p>
                    <a:p>
                      <a:pPr algn="ctr">
                        <a:spcAft>
                          <a:spcPts val="0"/>
                        </a:spcAft>
                      </a:pPr>
                      <a:r>
                        <a:rPr lang="ru-RU" sz="1600" b="1" dirty="0">
                          <a:effectLst/>
                          <a:latin typeface="Times New Roman" pitchFamily="18" charset="0"/>
                          <a:cs typeface="Times New Roman" pitchFamily="18" charset="0"/>
                        </a:rPr>
                        <a:t>марта</a:t>
                      </a:r>
                      <a:endParaRPr lang="ru-RU" sz="1600" b="1" dirty="0">
                        <a:effectLst/>
                        <a:latin typeface="Times New Roman" pitchFamily="18" charset="0"/>
                        <a:ea typeface="Times New Roman"/>
                        <a:cs typeface="Times New Roman" pitchFamily="18" charset="0"/>
                      </a:endParaRPr>
                    </a:p>
                  </a:txBody>
                  <a:tcPr marL="68580" marR="68580" marT="0" marB="0" anchor="ctr"/>
                </a:tc>
              </a:tr>
              <a:tr h="677381">
                <a:tc>
                  <a:txBody>
                    <a:bodyPr/>
                    <a:lstStyle/>
                    <a:p>
                      <a:pPr>
                        <a:spcAft>
                          <a:spcPts val="0"/>
                        </a:spcAft>
                      </a:pPr>
                      <a:r>
                        <a:rPr lang="uz-Cyrl-UZ" sz="1600" b="1">
                          <a:effectLst/>
                          <a:latin typeface="Times New Roman" pitchFamily="18" charset="0"/>
                          <a:cs typeface="Times New Roman" pitchFamily="18" charset="0"/>
                        </a:rPr>
                        <a:t>Мева  </a:t>
                      </a:r>
                      <a:endParaRPr lang="ru-RU" sz="1600" b="1">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a:effectLst/>
                          <a:latin typeface="Times New Roman" pitchFamily="18" charset="0"/>
                          <a:cs typeface="Times New Roman" pitchFamily="18" charset="0"/>
                        </a:rPr>
                        <a:t>175,5</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487,9</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580,8</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648,7</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737,9</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816,4</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890,3</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962,1</a:t>
                      </a:r>
                    </a:p>
                    <a:p>
                      <a:pPr algn="ctr">
                        <a:spcAft>
                          <a:spcPts val="0"/>
                        </a:spcAft>
                      </a:pPr>
                      <a:r>
                        <a:rPr lang="ru-RU" sz="1600" b="1">
                          <a:effectLst/>
                          <a:latin typeface="Times New Roman" pitchFamily="18" charset="0"/>
                          <a:cs typeface="Times New Roman" pitchFamily="18" charset="0"/>
                        </a:rPr>
                        <a:t> </a:t>
                      </a:r>
                      <a:endParaRPr lang="ru-RU" sz="1600" b="1">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1049,1</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5,9</a:t>
                      </a:r>
                    </a:p>
                    <a:p>
                      <a:pPr algn="ctr">
                        <a:spcAft>
                          <a:spcPts val="0"/>
                        </a:spcAft>
                      </a:pPr>
                      <a:r>
                        <a:rPr lang="ru-RU" sz="1600" b="1" dirty="0" smtClean="0">
                          <a:effectLst/>
                          <a:latin typeface="Times New Roman" pitchFamily="18" charset="0"/>
                          <a:cs typeface="Times New Roman" pitchFamily="18" charset="0"/>
                        </a:rPr>
                        <a:t>марта</a:t>
                      </a:r>
                      <a:endParaRPr lang="ru-RU" sz="1600" b="1" dirty="0">
                        <a:effectLst/>
                        <a:latin typeface="Times New Roman" pitchFamily="18" charset="0"/>
                        <a:ea typeface="Times New Roman"/>
                        <a:cs typeface="Times New Roman" pitchFamily="18" charset="0"/>
                      </a:endParaRPr>
                    </a:p>
                  </a:txBody>
                  <a:tcPr marL="68580" marR="68580" marT="0" marB="0" anchor="ctr"/>
                </a:tc>
              </a:tr>
              <a:tr h="677381">
                <a:tc>
                  <a:txBody>
                    <a:bodyPr/>
                    <a:lstStyle/>
                    <a:p>
                      <a:pPr>
                        <a:spcAft>
                          <a:spcPts val="0"/>
                        </a:spcAft>
                      </a:pPr>
                      <a:r>
                        <a:rPr lang="uz-Cyrl-UZ" sz="1600" b="1">
                          <a:effectLst/>
                          <a:latin typeface="Times New Roman" pitchFamily="18" charset="0"/>
                          <a:cs typeface="Times New Roman" pitchFamily="18" charset="0"/>
                        </a:rPr>
                        <a:t>Узум</a:t>
                      </a:r>
                      <a:endParaRPr lang="ru-RU" sz="1600" b="1">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a:effectLst/>
                          <a:latin typeface="Times New Roman" pitchFamily="18" charset="0"/>
                          <a:cs typeface="Times New Roman" pitchFamily="18" charset="0"/>
                        </a:rPr>
                        <a:t>89,3</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408,3</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482,8</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408,5</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497,0</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556,6</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608,0</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dirty="0">
                          <a:effectLst/>
                          <a:latin typeface="Times New Roman" pitchFamily="18" charset="0"/>
                          <a:cs typeface="Times New Roman" pitchFamily="18" charset="0"/>
                        </a:rPr>
                        <a:t>663,9</a:t>
                      </a:r>
                    </a:p>
                    <a:p>
                      <a:pPr algn="ctr">
                        <a:spcAft>
                          <a:spcPts val="0"/>
                        </a:spcAft>
                      </a:pPr>
                      <a:r>
                        <a:rPr lang="ru-RU" sz="1600" b="1" dirty="0">
                          <a:effectLst/>
                          <a:latin typeface="Times New Roman" pitchFamily="18" charset="0"/>
                          <a:cs typeface="Times New Roman" pitchFamily="18" charset="0"/>
                        </a:rPr>
                        <a:t> </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720,8</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8,1</a:t>
                      </a:r>
                    </a:p>
                    <a:p>
                      <a:pPr algn="ctr">
                        <a:spcAft>
                          <a:spcPts val="0"/>
                        </a:spcAft>
                      </a:pPr>
                      <a:r>
                        <a:rPr lang="ru-RU" sz="1600" b="1" dirty="0">
                          <a:effectLst/>
                          <a:latin typeface="Times New Roman" pitchFamily="18" charset="0"/>
                          <a:cs typeface="Times New Roman" pitchFamily="18" charset="0"/>
                        </a:rPr>
                        <a:t>марта</a:t>
                      </a:r>
                      <a:endParaRPr lang="ru-RU" sz="1600" b="1" dirty="0">
                        <a:effectLst/>
                        <a:latin typeface="Times New Roman" pitchFamily="18" charset="0"/>
                        <a:ea typeface="Times New Roman"/>
                        <a:cs typeface="Times New Roman" pitchFamily="18" charset="0"/>
                      </a:endParaRPr>
                    </a:p>
                  </a:txBody>
                  <a:tcPr marL="68580" marR="68580" marT="0" marB="0" anchor="ctr"/>
                </a:tc>
              </a:tr>
              <a:tr h="744690">
                <a:tc>
                  <a:txBody>
                    <a:bodyPr/>
                    <a:lstStyle/>
                    <a:p>
                      <a:pPr>
                        <a:spcAft>
                          <a:spcPts val="0"/>
                        </a:spcAft>
                      </a:pPr>
                      <a:r>
                        <a:rPr lang="uz-Cyrl-UZ" sz="1600" b="1">
                          <a:effectLst/>
                          <a:latin typeface="Times New Roman" pitchFamily="18" charset="0"/>
                          <a:cs typeface="Times New Roman" pitchFamily="18" charset="0"/>
                        </a:rPr>
                        <a:t>Полиз маҳсулотлари</a:t>
                      </a:r>
                      <a:endParaRPr lang="ru-RU" sz="1600" b="1">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a:effectLst/>
                          <a:latin typeface="Times New Roman" pitchFamily="18" charset="0"/>
                          <a:cs typeface="Times New Roman" pitchFamily="18" charset="0"/>
                        </a:rPr>
                        <a:t>205,7</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325,7</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415,6</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461,9</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dirty="0">
                          <a:effectLst/>
                          <a:latin typeface="Times New Roman" pitchFamily="18" charset="0"/>
                          <a:cs typeface="Times New Roman" pitchFamily="18" charset="0"/>
                        </a:rPr>
                        <a:t>536,5</a:t>
                      </a:r>
                      <a:endParaRPr lang="ru-RU" sz="1600" b="1" dirty="0">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595,9</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a:effectLst/>
                          <a:latin typeface="Times New Roman" pitchFamily="18" charset="0"/>
                          <a:cs typeface="Times New Roman" pitchFamily="18" charset="0"/>
                        </a:rPr>
                        <a:t>653,6</a:t>
                      </a:r>
                      <a:endParaRPr lang="ru-RU" sz="16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600" b="1" dirty="0" smtClean="0">
                          <a:effectLst/>
                          <a:latin typeface="Times New Roman" pitchFamily="18" charset="0"/>
                          <a:cs typeface="Times New Roman" pitchFamily="18" charset="0"/>
                        </a:rPr>
                        <a:t>730,9</a:t>
                      </a:r>
                      <a:endParaRPr lang="ru-RU" sz="1600" b="1" dirty="0">
                        <a:effectLst/>
                        <a:latin typeface="Times New Roman" pitchFamily="18" charset="0"/>
                        <a:cs typeface="Times New Roman" pitchFamily="18" charset="0"/>
                      </a:endParaRPr>
                    </a:p>
                    <a:p>
                      <a:pPr algn="ctr">
                        <a:spcAft>
                          <a:spcPts val="0"/>
                        </a:spcAft>
                      </a:pPr>
                      <a:r>
                        <a:rPr lang="ru-RU" sz="1600" b="1" dirty="0">
                          <a:effectLst/>
                          <a:latin typeface="Times New Roman" pitchFamily="18" charset="0"/>
                          <a:cs typeface="Times New Roman" pitchFamily="18" charset="0"/>
                        </a:rPr>
                        <a:t> </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781,6</a:t>
                      </a:r>
                      <a:endParaRPr lang="ru-RU" sz="16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600" b="1" dirty="0">
                          <a:effectLst/>
                          <a:latin typeface="Times New Roman" pitchFamily="18" charset="0"/>
                          <a:cs typeface="Times New Roman" pitchFamily="18" charset="0"/>
                        </a:rPr>
                        <a:t>3,8</a:t>
                      </a:r>
                    </a:p>
                    <a:p>
                      <a:pPr algn="ctr">
                        <a:spcAft>
                          <a:spcPts val="0"/>
                        </a:spcAft>
                      </a:pPr>
                      <a:r>
                        <a:rPr lang="ru-RU" sz="1600" b="1" dirty="0">
                          <a:effectLst/>
                          <a:latin typeface="Times New Roman" pitchFamily="18" charset="0"/>
                          <a:cs typeface="Times New Roman" pitchFamily="18" charset="0"/>
                        </a:rPr>
                        <a:t>марта</a:t>
                      </a:r>
                      <a:endParaRPr lang="ru-RU" sz="1600" b="1" dirty="0">
                        <a:effectLst/>
                        <a:latin typeface="Times New Roman" pitchFamily="18" charset="0"/>
                        <a:ea typeface="Times New Roman"/>
                        <a:cs typeface="Times New Roman" pitchFamily="18" charset="0"/>
                      </a:endParaRPr>
                    </a:p>
                  </a:txBody>
                  <a:tcPr marL="68580" marR="68580" marT="0" marB="0" anchor="ctr"/>
                </a:tc>
              </a:tr>
            </a:tbl>
          </a:graphicData>
        </a:graphic>
      </p:graphicFrame>
      <p:sp>
        <p:nvSpPr>
          <p:cNvPr id="4" name="Rectangle 1"/>
          <p:cNvSpPr>
            <a:spLocks noChangeArrowheads="1"/>
          </p:cNvSpPr>
          <p:nvPr/>
        </p:nvSpPr>
        <p:spPr bwMode="auto">
          <a:xfrm>
            <a:off x="0" y="-192042"/>
            <a:ext cx="9323512" cy="11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45720" rIns="91440" bIns="0" numCol="1" anchor="ctr" anchorCtr="0" compatLnSpc="1">
            <a:prstTxWarp prst="textNoShape">
              <a:avLst/>
            </a:prstTxWarp>
            <a:spAutoFit/>
          </a:bodyPr>
          <a:lstStyle/>
          <a:p>
            <a:pPr lvl="2" algn="ctr" fontAlgn="base">
              <a:spcBef>
                <a:spcPct val="0"/>
              </a:spcBef>
              <a:spcAft>
                <a:spcPct val="0"/>
              </a:spcAft>
            </a:pPr>
            <a:endParaRPr kumimoji="0" lang="en-US" b="1" i="0" u="none" strike="noStrike" cap="none" normalizeH="0" baseline="0" dirty="0" smtClean="0">
              <a:ln>
                <a:noFill/>
              </a:ln>
              <a:solidFill>
                <a:schemeClr val="tx1"/>
              </a:solidFill>
              <a:effectLst/>
              <a:latin typeface="Times New Roman" pitchFamily="18" charset="0"/>
              <a:cs typeface="Times New Roman" pitchFamily="18" charset="0"/>
            </a:endParaRPr>
          </a:p>
          <a:p>
            <a:pPr lvl="2" algn="ctr" fontAlgn="base">
              <a:spcBef>
                <a:spcPct val="0"/>
              </a:spcBef>
              <a:spcAft>
                <a:spcPct val="0"/>
              </a:spcAft>
            </a:pPr>
            <a:r>
              <a:rPr kumimoji="0" lang="uz-Cyrl-UZ" b="1" i="0" u="none" strike="noStrike" cap="none" normalizeH="0" baseline="0" dirty="0" smtClean="0">
                <a:ln>
                  <a:noFill/>
                </a:ln>
                <a:solidFill>
                  <a:schemeClr val="tx1"/>
                </a:solidFill>
                <a:effectLst/>
                <a:latin typeface="Times New Roman" pitchFamily="18" charset="0"/>
                <a:cs typeface="Times New Roman" pitchFamily="18" charset="0"/>
              </a:rPr>
              <a:t>Фермер хўжаликларида деҳқончилик маҳсулотлари ишлаб чиқариш</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Char char="•"/>
              <a:tabLst/>
            </a:pPr>
            <a:r>
              <a:rPr kumimoji="0" lang="ru-RU" b="1" i="0" u="none" strike="noStrike" cap="none" normalizeH="0" baseline="0" dirty="0" smtClean="0">
                <a:ln>
                  <a:noFill/>
                </a:ln>
                <a:solidFill>
                  <a:schemeClr val="tx1"/>
                </a:solidFill>
                <a:effectLst/>
                <a:latin typeface="Times New Roman" pitchFamily="18" charset="0"/>
                <a:cs typeface="Times New Roman" pitchFamily="18" charset="0"/>
              </a:rPr>
              <a:t>(</a:t>
            </a:r>
            <a:r>
              <a:rPr kumimoji="0" lang="ru-RU" b="0" i="0" u="none" strike="noStrike" cap="none" normalizeH="0" baseline="0" dirty="0" err="1" smtClean="0">
                <a:ln>
                  <a:noFill/>
                </a:ln>
                <a:solidFill>
                  <a:schemeClr val="tx1"/>
                </a:solidFill>
                <a:effectLst/>
                <a:latin typeface="Times New Roman" pitchFamily="18" charset="0"/>
                <a:cs typeface="Times New Roman" pitchFamily="18" charset="0"/>
              </a:rPr>
              <a:t>минг</a:t>
            </a:r>
            <a:r>
              <a:rPr kumimoji="0" lang="ru-RU" b="0" i="0" u="none" strike="noStrike" cap="none" normalizeH="0" baseline="0" dirty="0" smtClean="0">
                <a:ln>
                  <a:noFill/>
                </a:ln>
                <a:solidFill>
                  <a:schemeClr val="tx1"/>
                </a:solidFill>
                <a:effectLst/>
                <a:latin typeface="Times New Roman" pitchFamily="18" charset="0"/>
                <a:cs typeface="Times New Roman" pitchFamily="18" charset="0"/>
              </a:rPr>
              <a:t> тонна)</a:t>
            </a:r>
            <a:endParaRPr kumimoji="0" lang="ru-RU"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Bodo_uzb"/>
              </a:rPr>
              <a:t>          *  </a:t>
            </a:r>
            <a:r>
              <a:rPr kumimoji="0" lang="uz-Cyrl-UZ" b="1" i="0" u="none" strike="noStrike" cap="none" normalizeH="0" baseline="0" dirty="0" smtClean="0">
                <a:ln>
                  <a:noFill/>
                </a:ln>
                <a:solidFill>
                  <a:schemeClr val="tx1"/>
                </a:solidFill>
                <a:effectLst/>
                <a:latin typeface="Arial" pitchFamily="34" charset="0"/>
                <a:ea typeface="Times New Roman" pitchFamily="18" charset="0"/>
                <a:cs typeface="Bodo_uzb"/>
              </a:rPr>
              <a:t>дастлабки кирим қилинган оғирликда</a:t>
            </a:r>
            <a:endParaRPr kumimoji="0" lang="uz-Cyrl-UZ"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409470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Grp="1"/>
          </p:cNvGraphicFramePr>
          <p:nvPr>
            <p:ph/>
            <p:extLst>
              <p:ext uri="{D42A27DB-BD31-4B8C-83A1-F6EECF244321}">
                <p14:modId xmlns:p14="http://schemas.microsoft.com/office/powerpoint/2010/main" val="1983354598"/>
              </p:ext>
            </p:extLst>
          </p:nvPr>
        </p:nvGraphicFramePr>
        <p:xfrm>
          <a:off x="1" y="908720"/>
          <a:ext cx="9163146" cy="5832641"/>
        </p:xfrm>
        <a:graphic>
          <a:graphicData uri="http://schemas.openxmlformats.org/drawingml/2006/table">
            <a:tbl>
              <a:tblPr firstRow="1" firstCol="1" bandRow="1">
                <a:tableStyleId>{5C22544A-7EE6-4342-B048-85BDC9FD1C3A}</a:tableStyleId>
              </a:tblPr>
              <a:tblGrid>
                <a:gridCol w="1798877"/>
                <a:gridCol w="1169270"/>
                <a:gridCol w="1169270"/>
                <a:gridCol w="953220"/>
                <a:gridCol w="953220"/>
                <a:gridCol w="816912"/>
                <a:gridCol w="838240"/>
                <a:gridCol w="838240"/>
                <a:gridCol w="625897"/>
              </a:tblGrid>
              <a:tr h="583265">
                <a:tc>
                  <a:txBody>
                    <a:bodyPr/>
                    <a:lstStyle/>
                    <a:p>
                      <a:pPr algn="ctr">
                        <a:spcAft>
                          <a:spcPts val="0"/>
                        </a:spcAft>
                      </a:pPr>
                      <a:r>
                        <a:rPr lang="uz-Cyrl-UZ" sz="1800" b="1" dirty="0">
                          <a:solidFill>
                            <a:schemeClr val="bg1"/>
                          </a:solidFill>
                          <a:effectLst/>
                          <a:latin typeface="Times New Roman" pitchFamily="18" charset="0"/>
                          <a:cs typeface="Times New Roman" pitchFamily="18" charset="0"/>
                        </a:rPr>
                        <a:t>Хўжалик турлари</a:t>
                      </a:r>
                      <a:endParaRPr lang="ru-RU" sz="1800" b="1" dirty="0">
                        <a:solidFill>
                          <a:schemeClr val="bg1"/>
                        </a:solidFill>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800" b="1">
                          <a:solidFill>
                            <a:schemeClr val="bg1"/>
                          </a:solidFill>
                          <a:effectLst/>
                          <a:latin typeface="Times New Roman" pitchFamily="18" charset="0"/>
                          <a:cs typeface="Times New Roman" pitchFamily="18" charset="0"/>
                        </a:rPr>
                        <a:t>Йиллар </a:t>
                      </a:r>
                      <a:endParaRPr lang="ru-RU" sz="1800" b="1">
                        <a:solidFill>
                          <a:schemeClr val="bg1"/>
                        </a:solidFill>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800" b="1">
                          <a:solidFill>
                            <a:schemeClr val="bg1"/>
                          </a:solidFill>
                          <a:effectLst/>
                          <a:latin typeface="Times New Roman" pitchFamily="18" charset="0"/>
                          <a:cs typeface="Times New Roman" pitchFamily="18" charset="0"/>
                        </a:rPr>
                        <a:t>Пахта</a:t>
                      </a:r>
                      <a:endParaRPr lang="ru-RU" sz="1800" b="1">
                        <a:solidFill>
                          <a:schemeClr val="bg1"/>
                        </a:solidFill>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800" b="1">
                          <a:solidFill>
                            <a:schemeClr val="bg1"/>
                          </a:solidFill>
                          <a:effectLst/>
                          <a:latin typeface="Times New Roman" pitchFamily="18" charset="0"/>
                          <a:cs typeface="Times New Roman" pitchFamily="18" charset="0"/>
                        </a:rPr>
                        <a:t>Буғдой </a:t>
                      </a:r>
                      <a:endParaRPr lang="ru-RU" sz="1800" b="1">
                        <a:solidFill>
                          <a:schemeClr val="bg1"/>
                        </a:solidFill>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800" b="1">
                          <a:solidFill>
                            <a:schemeClr val="bg1"/>
                          </a:solidFill>
                          <a:effectLst/>
                          <a:latin typeface="Times New Roman" pitchFamily="18" charset="0"/>
                          <a:cs typeface="Times New Roman" pitchFamily="18" charset="0"/>
                        </a:rPr>
                        <a:t>Картошка </a:t>
                      </a:r>
                      <a:endParaRPr lang="ru-RU" sz="1800" b="1">
                        <a:solidFill>
                          <a:schemeClr val="bg1"/>
                        </a:solidFill>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800" b="1">
                          <a:solidFill>
                            <a:schemeClr val="bg1"/>
                          </a:solidFill>
                          <a:effectLst/>
                          <a:latin typeface="Times New Roman" pitchFamily="18" charset="0"/>
                          <a:cs typeface="Times New Roman" pitchFamily="18" charset="0"/>
                        </a:rPr>
                        <a:t>Сабзавот </a:t>
                      </a:r>
                      <a:endParaRPr lang="ru-RU" sz="1800" b="1">
                        <a:solidFill>
                          <a:schemeClr val="bg1"/>
                        </a:solidFill>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800" b="1">
                          <a:solidFill>
                            <a:schemeClr val="bg1"/>
                          </a:solidFill>
                          <a:effectLst/>
                          <a:latin typeface="Times New Roman" pitchFamily="18" charset="0"/>
                          <a:cs typeface="Times New Roman" pitchFamily="18" charset="0"/>
                        </a:rPr>
                        <a:t>Мева </a:t>
                      </a:r>
                      <a:endParaRPr lang="ru-RU" sz="1800" b="1">
                        <a:solidFill>
                          <a:schemeClr val="bg1"/>
                        </a:solidFill>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800" b="1">
                          <a:solidFill>
                            <a:schemeClr val="bg1"/>
                          </a:solidFill>
                          <a:effectLst/>
                          <a:latin typeface="Times New Roman" pitchFamily="18" charset="0"/>
                          <a:cs typeface="Times New Roman" pitchFamily="18" charset="0"/>
                        </a:rPr>
                        <a:t>Узум </a:t>
                      </a:r>
                      <a:endParaRPr lang="ru-RU" sz="1800" b="1">
                        <a:solidFill>
                          <a:schemeClr val="bg1"/>
                        </a:solidFill>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uz-Cyrl-UZ" sz="1800" b="1" dirty="0">
                          <a:solidFill>
                            <a:schemeClr val="bg1"/>
                          </a:solidFill>
                          <a:effectLst/>
                          <a:latin typeface="Times New Roman" pitchFamily="18" charset="0"/>
                          <a:cs typeface="Times New Roman" pitchFamily="18" charset="0"/>
                        </a:rPr>
                        <a:t>Полиз </a:t>
                      </a:r>
                      <a:endParaRPr lang="ru-RU" sz="1800" b="1" dirty="0">
                        <a:solidFill>
                          <a:schemeClr val="bg1"/>
                        </a:solidFill>
                        <a:effectLst/>
                        <a:latin typeface="Times New Roman" pitchFamily="18" charset="0"/>
                        <a:ea typeface="Times New Roman"/>
                        <a:cs typeface="Times New Roman" pitchFamily="18" charset="0"/>
                      </a:endParaRPr>
                    </a:p>
                  </a:txBody>
                  <a:tcPr marL="68580" marR="68580" marT="0" marB="0" anchor="ctr"/>
                </a:tc>
              </a:tr>
              <a:tr h="291632">
                <a:tc rowSpan="9">
                  <a:txBody>
                    <a:bodyPr/>
                    <a:lstStyle/>
                    <a:p>
                      <a:pPr algn="ctr">
                        <a:spcAft>
                          <a:spcPts val="0"/>
                        </a:spcAft>
                      </a:pPr>
                      <a:r>
                        <a:rPr lang="uz-Cyrl-UZ" sz="1800" b="1" spc="-30" dirty="0">
                          <a:effectLst/>
                          <a:latin typeface="Times New Roman" pitchFamily="18" charset="0"/>
                          <a:cs typeface="Times New Roman" pitchFamily="18" charset="0"/>
                        </a:rPr>
                        <a:t>қишлоқ хўжалиги корхоналари</a:t>
                      </a:r>
                      <a:endParaRPr lang="ru-RU" sz="18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800" b="1" dirty="0">
                          <a:effectLst/>
                          <a:latin typeface="Times New Roman" pitchFamily="18" charset="0"/>
                          <a:cs typeface="Times New Roman" pitchFamily="18" charset="0"/>
                        </a:rPr>
                        <a:t>2005</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34,0</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27,1</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3,0</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9,1</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21,8</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39,4</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5,4</a:t>
                      </a:r>
                      <a:endParaRPr lang="ru-RU" sz="1800" b="1" dirty="0">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dirty="0">
                          <a:effectLst/>
                          <a:latin typeface="Times New Roman" pitchFamily="18" charset="0"/>
                          <a:cs typeface="Times New Roman" pitchFamily="18" charset="0"/>
                        </a:rPr>
                        <a:t>2006</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13,6</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10,8</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1,4</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4,0</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8,0</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7,8</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3,4</a:t>
                      </a:r>
                      <a:endParaRPr lang="ru-RU" sz="1800" b="1" dirty="0">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dirty="0">
                          <a:effectLst/>
                          <a:latin typeface="Times New Roman" pitchFamily="18" charset="0"/>
                          <a:cs typeface="Times New Roman" pitchFamily="18" charset="0"/>
                        </a:rPr>
                        <a:t>2007</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1,0</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1,8</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0,5</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0,9</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2,1</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1,9</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1,7</a:t>
                      </a:r>
                      <a:endParaRPr lang="ru-RU" sz="1800" b="1" dirty="0">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a:effectLst/>
                          <a:latin typeface="Times New Roman" pitchFamily="18" charset="0"/>
                          <a:cs typeface="Times New Roman" pitchFamily="18" charset="0"/>
                        </a:rPr>
                        <a:t>2008</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0,9</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1,3</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0,4</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0,6</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1,5</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2,1</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1,4</a:t>
                      </a:r>
                      <a:endParaRPr lang="ru-RU" sz="1800" b="1">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uz-Cyrl-UZ" sz="1800" b="1">
                          <a:effectLst/>
                          <a:latin typeface="Times New Roman" pitchFamily="18" charset="0"/>
                          <a:cs typeface="Times New Roman" pitchFamily="18" charset="0"/>
                        </a:rPr>
                        <a:t>2009</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0,8</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1,3</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0,8</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0,8</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1,3</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2,0</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1,6</a:t>
                      </a:r>
                      <a:endParaRPr lang="ru-RU" sz="1800" b="1" dirty="0">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a:effectLst/>
                          <a:latin typeface="Times New Roman" pitchFamily="18" charset="0"/>
                          <a:cs typeface="Times New Roman" pitchFamily="18" charset="0"/>
                        </a:rPr>
                        <a:t>2010</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0,6</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1,3</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0,7</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0,7</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1,1</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0,8</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1,7</a:t>
                      </a:r>
                      <a:endParaRPr lang="ru-RU" sz="1800" b="1">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a:effectLst/>
                          <a:latin typeface="Times New Roman" pitchFamily="18" charset="0"/>
                          <a:cs typeface="Times New Roman" pitchFamily="18" charset="0"/>
                        </a:rPr>
                        <a:t>2011</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0,5</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1,1</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0,8</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0,8</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1,3</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1,5</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1,7</a:t>
                      </a:r>
                      <a:endParaRPr lang="ru-RU" sz="1800" b="1">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a:effectLst/>
                          <a:latin typeface="Times New Roman" pitchFamily="18" charset="0"/>
                          <a:cs typeface="Times New Roman" pitchFamily="18" charset="0"/>
                        </a:rPr>
                        <a:t>2012</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0,6</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1,2</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0,8</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0,7</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1,2</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1,6</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1,7</a:t>
                      </a:r>
                      <a:endParaRPr lang="ru-RU" sz="1800" b="1" dirty="0">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a:effectLst/>
                          <a:latin typeface="Times New Roman" pitchFamily="18" charset="0"/>
                          <a:cs typeface="Times New Roman" pitchFamily="18" charset="0"/>
                        </a:rPr>
                        <a:t>2013</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0,5</a:t>
                      </a:r>
                      <a:endParaRPr lang="ru-RU" sz="18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a:effectLst/>
                          <a:latin typeface="Times New Roman" pitchFamily="18" charset="0"/>
                          <a:cs typeface="Times New Roman" pitchFamily="18" charset="0"/>
                        </a:rPr>
                        <a:t>1,3</a:t>
                      </a:r>
                      <a:endParaRPr lang="ru-RU" sz="18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a:effectLst/>
                          <a:latin typeface="Times New Roman" pitchFamily="18" charset="0"/>
                          <a:cs typeface="Times New Roman" pitchFamily="18" charset="0"/>
                        </a:rPr>
                        <a:t>0,8</a:t>
                      </a:r>
                      <a:endParaRPr lang="ru-RU" sz="18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dirty="0">
                          <a:effectLst/>
                          <a:latin typeface="Times New Roman" pitchFamily="18" charset="0"/>
                          <a:cs typeface="Times New Roman" pitchFamily="18" charset="0"/>
                        </a:rPr>
                        <a:t>0,7</a:t>
                      </a:r>
                      <a:endParaRPr lang="ru-RU" sz="1800" b="1" dirty="0">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a:effectLst/>
                          <a:latin typeface="Times New Roman" pitchFamily="18" charset="0"/>
                          <a:cs typeface="Times New Roman" pitchFamily="18" charset="0"/>
                        </a:rPr>
                        <a:t>1,3</a:t>
                      </a:r>
                      <a:endParaRPr lang="ru-RU" sz="18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a:effectLst/>
                          <a:latin typeface="Times New Roman" pitchFamily="18" charset="0"/>
                          <a:cs typeface="Times New Roman" pitchFamily="18" charset="0"/>
                        </a:rPr>
                        <a:t>1,4</a:t>
                      </a:r>
                      <a:endParaRPr lang="ru-RU" sz="18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a:effectLst/>
                          <a:latin typeface="Times New Roman" pitchFamily="18" charset="0"/>
                          <a:cs typeface="Times New Roman" pitchFamily="18" charset="0"/>
                        </a:rPr>
                        <a:t>1,6</a:t>
                      </a:r>
                      <a:endParaRPr lang="ru-RU" sz="1800" b="1">
                        <a:effectLst/>
                        <a:latin typeface="Times New Roman" pitchFamily="18" charset="0"/>
                        <a:ea typeface="Times New Roman"/>
                        <a:cs typeface="Times New Roman" pitchFamily="18" charset="0"/>
                      </a:endParaRPr>
                    </a:p>
                  </a:txBody>
                  <a:tcPr marL="68580" marR="68580" marT="0" marB="0" anchor="b"/>
                </a:tc>
              </a:tr>
              <a:tr h="291632">
                <a:tc rowSpan="9">
                  <a:txBody>
                    <a:bodyPr/>
                    <a:lstStyle/>
                    <a:p>
                      <a:pPr algn="ctr">
                        <a:spcAft>
                          <a:spcPts val="0"/>
                        </a:spcAft>
                      </a:pPr>
                      <a:r>
                        <a:rPr lang="ru-RU" sz="1800" b="1" dirty="0">
                          <a:effectLst/>
                          <a:latin typeface="Times New Roman" pitchFamily="18" charset="0"/>
                          <a:cs typeface="Times New Roman" pitchFamily="18" charset="0"/>
                        </a:rPr>
                        <a:t>фермер </a:t>
                      </a:r>
                      <a:r>
                        <a:rPr lang="uz-Cyrl-UZ" sz="1800" b="1" dirty="0">
                          <a:effectLst/>
                          <a:latin typeface="Times New Roman" pitchFamily="18" charset="0"/>
                          <a:cs typeface="Times New Roman" pitchFamily="18" charset="0"/>
                        </a:rPr>
                        <a:t>хўжаликлари</a:t>
                      </a:r>
                      <a:endParaRPr lang="ru-RU" sz="1800" b="1" dirty="0">
                        <a:effectLst/>
                        <a:latin typeface="Times New Roman" pitchFamily="18" charset="0"/>
                        <a:ea typeface="Times New Roman"/>
                        <a:cs typeface="Times New Roman" pitchFamily="18" charset="0"/>
                      </a:endParaRPr>
                    </a:p>
                  </a:txBody>
                  <a:tcPr marL="68580" marR="68580" marT="0" marB="0" anchor="ctr"/>
                </a:tc>
                <a:tc>
                  <a:txBody>
                    <a:bodyPr/>
                    <a:lstStyle/>
                    <a:p>
                      <a:pPr algn="ctr">
                        <a:spcAft>
                          <a:spcPts val="0"/>
                        </a:spcAft>
                      </a:pPr>
                      <a:r>
                        <a:rPr lang="ru-RU" sz="1800" b="1">
                          <a:effectLst/>
                          <a:latin typeface="Times New Roman" pitchFamily="18" charset="0"/>
                          <a:cs typeface="Times New Roman" pitchFamily="18" charset="0"/>
                        </a:rPr>
                        <a:t>2005</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66,0</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55,4</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5,0</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13,7</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18,5</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13,9</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33,4</a:t>
                      </a:r>
                      <a:endParaRPr lang="ru-RU" sz="1800" b="1" dirty="0">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a:effectLst/>
                          <a:latin typeface="Times New Roman" pitchFamily="18" charset="0"/>
                          <a:cs typeface="Times New Roman" pitchFamily="18" charset="0"/>
                        </a:rPr>
                        <a:t>2006</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86,4</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71,2</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10,6</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30,4</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41,3</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50,8</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43,8</a:t>
                      </a:r>
                      <a:endParaRPr lang="ru-RU" sz="1800" b="1">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a:effectLst/>
                          <a:latin typeface="Times New Roman" pitchFamily="18" charset="0"/>
                          <a:cs typeface="Times New Roman" pitchFamily="18" charset="0"/>
                        </a:rPr>
                        <a:t>2007</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99,0</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79,5</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15,0</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33,4</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45,7</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54,9</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49,4</a:t>
                      </a:r>
                      <a:endParaRPr lang="ru-RU" sz="1800" b="1">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a:effectLst/>
                          <a:latin typeface="Times New Roman" pitchFamily="18" charset="0"/>
                          <a:cs typeface="Times New Roman" pitchFamily="18" charset="0"/>
                        </a:rPr>
                        <a:t>2008</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99,1</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78,9</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16,2</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32,9</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46,3</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51,5</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47,1</a:t>
                      </a:r>
                      <a:endParaRPr lang="ru-RU" sz="1800" b="1">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uz-Cyrl-UZ" sz="1800" b="1">
                          <a:effectLst/>
                          <a:latin typeface="Times New Roman" pitchFamily="18" charset="0"/>
                          <a:cs typeface="Times New Roman" pitchFamily="18" charset="0"/>
                        </a:rPr>
                        <a:t>2009</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99,2</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81,2</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18,1</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35,0</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47,8</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55,2</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50,1</a:t>
                      </a:r>
                      <a:endParaRPr lang="ru-RU" sz="1800" b="1">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dirty="0">
                          <a:effectLst/>
                          <a:latin typeface="Times New Roman" pitchFamily="18" charset="0"/>
                          <a:cs typeface="Times New Roman" pitchFamily="18" charset="0"/>
                        </a:rPr>
                        <a:t>2010</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99,4</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81,5</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19,9</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34,9</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47,7</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56,4</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50,4</a:t>
                      </a:r>
                      <a:endParaRPr lang="ru-RU" sz="1800" b="1">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dirty="0">
                          <a:effectLst/>
                          <a:latin typeface="Times New Roman" pitchFamily="18" charset="0"/>
                          <a:cs typeface="Times New Roman" pitchFamily="18" charset="0"/>
                        </a:rPr>
                        <a:t>2011</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99,5</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80,6</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21,4</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35,4</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47,6</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55,8</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50,5</a:t>
                      </a:r>
                      <a:endParaRPr lang="ru-RU" sz="1800" b="1">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a:effectLst/>
                          <a:latin typeface="Times New Roman" pitchFamily="18" charset="0"/>
                          <a:cs typeface="Times New Roman" pitchFamily="18" charset="0"/>
                        </a:rPr>
                        <a:t>2012</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99,4</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80,7</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23,7</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35,2</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46,9</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dirty="0">
                          <a:effectLst/>
                          <a:latin typeface="Times New Roman" pitchFamily="18" charset="0"/>
                          <a:cs typeface="Times New Roman" pitchFamily="18" charset="0"/>
                        </a:rPr>
                        <a:t>55,1</a:t>
                      </a:r>
                      <a:endParaRPr lang="ru-RU" sz="1800" b="1" dirty="0">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51,5</a:t>
                      </a:r>
                      <a:endParaRPr lang="ru-RU" sz="1800" b="1">
                        <a:effectLst/>
                        <a:latin typeface="Times New Roman" pitchFamily="18" charset="0"/>
                        <a:ea typeface="Times New Roman"/>
                        <a:cs typeface="Times New Roman" pitchFamily="18" charset="0"/>
                      </a:endParaRPr>
                    </a:p>
                  </a:txBody>
                  <a:tcPr marL="68580" marR="68580" marT="0" marB="0"/>
                </a:tc>
              </a:tr>
              <a:tr h="291632">
                <a:tc vMerge="1">
                  <a:txBody>
                    <a:bodyPr/>
                    <a:lstStyle/>
                    <a:p>
                      <a:endParaRPr lang="ru-RU"/>
                    </a:p>
                  </a:txBody>
                  <a:tcPr/>
                </a:tc>
                <a:tc>
                  <a:txBody>
                    <a:bodyPr/>
                    <a:lstStyle/>
                    <a:p>
                      <a:pPr algn="ctr">
                        <a:spcAft>
                          <a:spcPts val="0"/>
                        </a:spcAft>
                      </a:pPr>
                      <a:r>
                        <a:rPr lang="ru-RU" sz="1800" b="1">
                          <a:effectLst/>
                          <a:latin typeface="Times New Roman" pitchFamily="18" charset="0"/>
                          <a:cs typeface="Times New Roman" pitchFamily="18" charset="0"/>
                        </a:rPr>
                        <a:t>2013</a:t>
                      </a:r>
                      <a:endParaRPr lang="ru-RU" sz="1800" b="1">
                        <a:effectLst/>
                        <a:latin typeface="Times New Roman" pitchFamily="18" charset="0"/>
                        <a:ea typeface="Times New Roman"/>
                        <a:cs typeface="Times New Roman" pitchFamily="18" charset="0"/>
                      </a:endParaRPr>
                    </a:p>
                  </a:txBody>
                  <a:tcPr marL="68580" marR="68580" marT="0" marB="0"/>
                </a:tc>
                <a:tc>
                  <a:txBody>
                    <a:bodyPr/>
                    <a:lstStyle/>
                    <a:p>
                      <a:pPr algn="ctr">
                        <a:spcAft>
                          <a:spcPts val="0"/>
                        </a:spcAft>
                      </a:pPr>
                      <a:r>
                        <a:rPr lang="ru-RU" sz="1800" b="1">
                          <a:effectLst/>
                          <a:latin typeface="Times New Roman" pitchFamily="18" charset="0"/>
                          <a:cs typeface="Times New Roman" pitchFamily="18" charset="0"/>
                        </a:rPr>
                        <a:t>99,5</a:t>
                      </a:r>
                      <a:endParaRPr lang="ru-RU" sz="18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a:effectLst/>
                          <a:latin typeface="Times New Roman" pitchFamily="18" charset="0"/>
                          <a:cs typeface="Times New Roman" pitchFamily="18" charset="0"/>
                        </a:rPr>
                        <a:t>80,6</a:t>
                      </a:r>
                      <a:endParaRPr lang="ru-RU" sz="18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a:effectLst/>
                          <a:latin typeface="Times New Roman" pitchFamily="18" charset="0"/>
                          <a:cs typeface="Times New Roman" pitchFamily="18" charset="0"/>
                        </a:rPr>
                        <a:t>24,1</a:t>
                      </a:r>
                      <a:endParaRPr lang="ru-RU" sz="18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a:effectLst/>
                          <a:latin typeface="Times New Roman" pitchFamily="18" charset="0"/>
                          <a:cs typeface="Times New Roman" pitchFamily="18" charset="0"/>
                        </a:rPr>
                        <a:t>35,6</a:t>
                      </a:r>
                      <a:endParaRPr lang="ru-RU" sz="18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a:effectLst/>
                          <a:latin typeface="Times New Roman" pitchFamily="18" charset="0"/>
                          <a:cs typeface="Times New Roman" pitchFamily="18" charset="0"/>
                        </a:rPr>
                        <a:t>46,4</a:t>
                      </a:r>
                      <a:endParaRPr lang="ru-RU" sz="1800" b="1">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dirty="0">
                          <a:effectLst/>
                          <a:latin typeface="Times New Roman" pitchFamily="18" charset="0"/>
                          <a:cs typeface="Times New Roman" pitchFamily="18" charset="0"/>
                        </a:rPr>
                        <a:t>54,5</a:t>
                      </a:r>
                      <a:endParaRPr lang="ru-RU" sz="1800" b="1" dirty="0">
                        <a:effectLst/>
                        <a:latin typeface="Times New Roman" pitchFamily="18" charset="0"/>
                        <a:ea typeface="Times New Roman"/>
                        <a:cs typeface="Times New Roman" pitchFamily="18" charset="0"/>
                      </a:endParaRPr>
                    </a:p>
                  </a:txBody>
                  <a:tcPr marL="68580" marR="68580" marT="0" marB="0" anchor="b"/>
                </a:tc>
                <a:tc>
                  <a:txBody>
                    <a:bodyPr/>
                    <a:lstStyle/>
                    <a:p>
                      <a:pPr algn="ctr">
                        <a:spcAft>
                          <a:spcPts val="0"/>
                        </a:spcAft>
                      </a:pPr>
                      <a:r>
                        <a:rPr lang="ru-RU" sz="1800" b="1" dirty="0">
                          <a:effectLst/>
                          <a:latin typeface="Times New Roman" pitchFamily="18" charset="0"/>
                          <a:cs typeface="Times New Roman" pitchFamily="18" charset="0"/>
                        </a:rPr>
                        <a:t>50,2</a:t>
                      </a:r>
                      <a:endParaRPr lang="ru-RU" sz="1800" b="1" dirty="0">
                        <a:effectLst/>
                        <a:latin typeface="Times New Roman" pitchFamily="18" charset="0"/>
                        <a:ea typeface="Times New Roman"/>
                        <a:cs typeface="Times New Roman" pitchFamily="18" charset="0"/>
                      </a:endParaRPr>
                    </a:p>
                  </a:txBody>
                  <a:tcPr marL="68580" marR="68580" marT="0" marB="0" anchor="b"/>
                </a:tc>
              </a:tr>
            </a:tbl>
          </a:graphicData>
        </a:graphic>
      </p:graphicFrame>
      <p:sp>
        <p:nvSpPr>
          <p:cNvPr id="4" name="Rectangle 1"/>
          <p:cNvSpPr>
            <a:spLocks noChangeArrowheads="1"/>
          </p:cNvSpPr>
          <p:nvPr/>
        </p:nvSpPr>
        <p:spPr bwMode="auto">
          <a:xfrm>
            <a:off x="0" y="333603"/>
            <a:ext cx="9144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Барча мулк хўжаликларда  асосий деҳқончилик маҳсулотлари таркиби (%да)</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884846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a:xfrm>
            <a:off x="467544" y="1412776"/>
            <a:ext cx="8229600" cy="4772992"/>
          </a:xfrm>
        </p:spPr>
        <p:txBody>
          <a:bodyPr/>
          <a:lstStyle/>
          <a:p>
            <a:pPr algn="just"/>
            <a:r>
              <a:rPr lang="fi-FI"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3" name="Прямоугольник 2"/>
          <p:cNvSpPr/>
          <p:nvPr/>
        </p:nvSpPr>
        <p:spPr>
          <a:xfrm>
            <a:off x="179512" y="116632"/>
            <a:ext cx="8784976" cy="830997"/>
          </a:xfrm>
          <a:prstGeom prst="rect">
            <a:avLst/>
          </a:prstGeom>
          <a:solidFill>
            <a:srgbClr val="FF0000"/>
          </a:solidFill>
        </p:spPr>
        <p:txBody>
          <a:bodyPr wrap="square">
            <a:spAutoFit/>
          </a:bodyPr>
          <a:lstStyle/>
          <a:p>
            <a:pPr algn="ctr"/>
            <a:r>
              <a:rPr lang="ru-RU" sz="2400" dirty="0">
                <a:latin typeface="Times New Roman" pitchFamily="18" charset="0"/>
                <a:cs typeface="Times New Roman" pitchFamily="18" charset="0"/>
              </a:rPr>
              <a:t>2.</a:t>
            </a:r>
            <a:r>
              <a:rPr lang="fi-FI" sz="2400" dirty="0">
                <a:latin typeface="Times New Roman" pitchFamily="18" charset="0"/>
                <a:cs typeface="Times New Roman" pitchFamily="18" charset="0"/>
              </a:rPr>
              <a:t>Chigit  ekiladigan  maydonlarni  shudgorlash  va  o’g’itlash. Chigit ekishni tashkil     qilish.</a:t>
            </a:r>
            <a:endParaRPr lang="ru-RU" sz="2400" dirty="0">
              <a:latin typeface="Times New Roman" pitchFamily="18" charset="0"/>
              <a:cs typeface="Times New Roman" pitchFamily="18" charset="0"/>
            </a:endParaRPr>
          </a:p>
        </p:txBody>
      </p:sp>
      <p:sp>
        <p:nvSpPr>
          <p:cNvPr id="5" name="Скругленная прямоугольная выноска 4"/>
          <p:cNvSpPr/>
          <p:nvPr/>
        </p:nvSpPr>
        <p:spPr>
          <a:xfrm>
            <a:off x="179512" y="947629"/>
            <a:ext cx="8784976" cy="5505707"/>
          </a:xfrm>
          <a:prstGeom prst="wedgeRoundRect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hangingPunct="0"/>
            <a:r>
              <a:rPr lang="ru-RU" sz="2400" b="1" dirty="0" smtClean="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Shudgorlash</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kuz</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va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baxor</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paytlarida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o’tkazilib</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kuzgi</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shudgorlash</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baxorgiga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nisbatan</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ko’pgina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afzalliklarga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egadir</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Kuzgi</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shudgorlash</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baxorda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xaydalganga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nisbatan</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gektariga</a:t>
            </a:r>
            <a:r>
              <a:rPr lang="ru-RU" sz="2400" b="1" dirty="0">
                <a:solidFill>
                  <a:schemeClr val="tx1"/>
                </a:solidFill>
                <a:latin typeface="Times New Roman" pitchFamily="18" charset="0"/>
                <a:cs typeface="Times New Roman" pitchFamily="18" charset="0"/>
              </a:rPr>
              <a:t> 3-5 </a:t>
            </a:r>
            <a:r>
              <a:rPr lang="ru-RU" sz="2400" b="1" dirty="0" err="1">
                <a:solidFill>
                  <a:schemeClr val="tx1"/>
                </a:solidFill>
                <a:latin typeface="Times New Roman" pitchFamily="18" charset="0"/>
                <a:cs typeface="Times New Roman" pitchFamily="18" charset="0"/>
              </a:rPr>
              <a:t>sentner</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ortiqcha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xosil</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beradi</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xosilning</a:t>
            </a:r>
            <a:r>
              <a:rPr lang="ru-RU" sz="2400" b="1" dirty="0">
                <a:solidFill>
                  <a:schemeClr val="tx1"/>
                </a:solidFill>
                <a:latin typeface="Times New Roman" pitchFamily="18" charset="0"/>
                <a:cs typeface="Times New Roman" pitchFamily="18" charset="0"/>
              </a:rPr>
              <a:t> 85-90% </a:t>
            </a:r>
            <a:r>
              <a:rPr lang="ru-RU" sz="2400" b="1" dirty="0" err="1">
                <a:solidFill>
                  <a:schemeClr val="tx1"/>
                </a:solidFill>
                <a:latin typeface="Times New Roman" pitchFamily="18" charset="0"/>
                <a:cs typeface="Times New Roman" pitchFamily="18" charset="0"/>
              </a:rPr>
              <a:t>sovuq</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tushguncha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terib</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olinadi</a:t>
            </a:r>
            <a:r>
              <a:rPr lang="ru-RU" sz="2400" b="1" dirty="0">
                <a:solidFill>
                  <a:schemeClr val="tx1"/>
                </a:solidFill>
                <a:latin typeface="Times New Roman" pitchFamily="18" charset="0"/>
                <a:cs typeface="Times New Roman" pitchFamily="18" charset="0"/>
              </a:rPr>
              <a:t>.</a:t>
            </a:r>
          </a:p>
          <a:p>
            <a:pPr algn="just" hangingPunct="0"/>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Kuzgi</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shudgorlashning</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eng</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qulay</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muddatini</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texnologik</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xaritada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oktyabr</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oyining</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o’rtalaridan</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noyabr</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oyining</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oxirlarigacha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rejalashtirilsa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maqsadga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muvofiq</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bo’ladi</a:t>
            </a:r>
            <a:r>
              <a:rPr lang="ru-RU" sz="2400" b="1" dirty="0">
                <a:solidFill>
                  <a:schemeClr val="tx1"/>
                </a:solidFill>
                <a:latin typeface="Times New Roman" pitchFamily="18" charset="0"/>
                <a:cs typeface="Times New Roman" pitchFamily="18" charset="0"/>
              </a:rPr>
              <a:t>.</a:t>
            </a:r>
          </a:p>
          <a:p>
            <a:pPr algn="just" hangingPunct="0"/>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Shudgorlash</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oldidan</a:t>
            </a:r>
            <a:r>
              <a:rPr lang="ru-RU" sz="2400" b="1" dirty="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o’g</a:t>
            </a:r>
            <a:r>
              <a:rPr lang="en-US" sz="2400" b="1" dirty="0" smtClean="0">
                <a:solidFill>
                  <a:schemeClr val="tx1"/>
                </a:solidFill>
                <a:latin typeface="Times New Roman" pitchFamily="18" charset="0"/>
                <a:cs typeface="Times New Roman" pitchFamily="18" charset="0"/>
              </a:rPr>
              <a:t>’</a:t>
            </a:r>
            <a:r>
              <a:rPr lang="ru-RU" sz="2400" b="1" dirty="0" err="1" smtClean="0">
                <a:solidFill>
                  <a:schemeClr val="tx1"/>
                </a:solidFill>
                <a:latin typeface="Times New Roman" pitchFamily="18" charset="0"/>
                <a:cs typeface="Times New Roman" pitchFamily="18" charset="0"/>
              </a:rPr>
              <a:t>itlardan</a:t>
            </a:r>
            <a:r>
              <a:rPr lang="ru-RU" sz="2400" b="1" dirty="0" smtClean="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foydalanish</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rejalashtirilishi</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shart</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fosforli</a:t>
            </a:r>
            <a:r>
              <a:rPr lang="ru-RU" sz="2400" b="1" dirty="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o’g</a:t>
            </a:r>
            <a:r>
              <a:rPr lang="en-US" sz="2400" b="1" dirty="0" smtClean="0">
                <a:solidFill>
                  <a:schemeClr val="tx1"/>
                </a:solidFill>
                <a:latin typeface="Times New Roman" pitchFamily="18" charset="0"/>
                <a:cs typeface="Times New Roman" pitchFamily="18" charset="0"/>
              </a:rPr>
              <a:t>’</a:t>
            </a:r>
            <a:r>
              <a:rPr lang="ru-RU" sz="2400" b="1" dirty="0" err="1" smtClean="0">
                <a:solidFill>
                  <a:schemeClr val="tx1"/>
                </a:solidFill>
                <a:latin typeface="Times New Roman" pitchFamily="18" charset="0"/>
                <a:cs typeface="Times New Roman" pitchFamily="18" charset="0"/>
              </a:rPr>
              <a:t>itlar</a:t>
            </a:r>
            <a:r>
              <a:rPr lang="ru-RU" sz="2400" b="1" dirty="0" smtClean="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yillik</a:t>
            </a:r>
            <a:r>
              <a:rPr lang="ru-RU" sz="2400" b="1" dirty="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me</a:t>
            </a:r>
            <a:r>
              <a:rPr lang="ru-RU" sz="2400" b="1" dirty="0" smtClean="0">
                <a:solidFill>
                  <a:schemeClr val="tx1"/>
                </a:solidFill>
                <a:latin typeface="Times New Roman" pitchFamily="18" charset="0"/>
                <a:cs typeface="Times New Roman" pitchFamily="18" charset="0"/>
              </a:rPr>
              <a:t>’</a:t>
            </a:r>
            <a:r>
              <a:rPr lang="en-US" sz="2400" b="1" dirty="0" err="1" smtClean="0">
                <a:solidFill>
                  <a:schemeClr val="tx1"/>
                </a:solidFill>
                <a:latin typeface="Times New Roman" pitchFamily="18" charset="0"/>
                <a:cs typeface="Times New Roman" pitchFamily="18" charset="0"/>
              </a:rPr>
              <a:t>yor</a:t>
            </a:r>
            <a:r>
              <a:rPr lang="ru-RU" sz="2400" b="1" dirty="0" err="1" smtClean="0">
                <a:solidFill>
                  <a:schemeClr val="tx1"/>
                </a:solidFill>
                <a:latin typeface="Times New Roman" pitchFamily="18" charset="0"/>
                <a:cs typeface="Times New Roman" pitchFamily="18" charset="0"/>
              </a:rPr>
              <a:t>ning</a:t>
            </a:r>
            <a:r>
              <a:rPr lang="ru-RU" sz="2400" b="1" dirty="0" smtClean="0">
                <a:solidFill>
                  <a:schemeClr val="tx1"/>
                </a:solidFill>
                <a:latin typeface="Times New Roman" pitchFamily="18" charset="0"/>
                <a:cs typeface="Times New Roman" pitchFamily="18" charset="0"/>
              </a:rPr>
              <a:t> </a:t>
            </a:r>
            <a:r>
              <a:rPr lang="ru-RU" sz="2400" b="1" dirty="0">
                <a:solidFill>
                  <a:schemeClr val="tx1"/>
                </a:solidFill>
                <a:latin typeface="Times New Roman" pitchFamily="18" charset="0"/>
                <a:cs typeface="Times New Roman" pitchFamily="18" charset="0"/>
              </a:rPr>
              <a:t>- 60-70%, </a:t>
            </a:r>
            <a:r>
              <a:rPr lang="ru-RU" sz="2400" b="1" dirty="0" err="1">
                <a:solidFill>
                  <a:schemeClr val="tx1"/>
                </a:solidFill>
                <a:latin typeface="Times New Roman" pitchFamily="18" charset="0"/>
                <a:cs typeface="Times New Roman" pitchFamily="18" charset="0"/>
              </a:rPr>
              <a:t>kaliyli</a:t>
            </a:r>
            <a:r>
              <a:rPr lang="ru-RU" sz="2400" b="1" dirty="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o’g</a:t>
            </a:r>
            <a:r>
              <a:rPr lang="en-US" sz="2400" b="1" dirty="0" smtClean="0">
                <a:solidFill>
                  <a:schemeClr val="tx1"/>
                </a:solidFill>
                <a:latin typeface="Times New Roman" pitchFamily="18" charset="0"/>
                <a:cs typeface="Times New Roman" pitchFamily="18" charset="0"/>
              </a:rPr>
              <a:t>’</a:t>
            </a:r>
            <a:r>
              <a:rPr lang="ru-RU" sz="2400" b="1" dirty="0" err="1" smtClean="0">
                <a:solidFill>
                  <a:schemeClr val="tx1"/>
                </a:solidFill>
                <a:latin typeface="Times New Roman" pitchFamily="18" charset="0"/>
                <a:cs typeface="Times New Roman" pitchFamily="18" charset="0"/>
              </a:rPr>
              <a:t>itlarni</a:t>
            </a:r>
            <a:r>
              <a:rPr lang="ru-RU" sz="2400" b="1" dirty="0" smtClean="0">
                <a:solidFill>
                  <a:schemeClr val="tx1"/>
                </a:solidFill>
                <a:latin typeface="Times New Roman" pitchFamily="18" charset="0"/>
                <a:cs typeface="Times New Roman" pitchFamily="18" charset="0"/>
              </a:rPr>
              <a:t> </a:t>
            </a:r>
            <a:r>
              <a:rPr lang="ru-RU" sz="2400" b="1" dirty="0">
                <a:solidFill>
                  <a:schemeClr val="tx1"/>
                </a:solidFill>
                <a:latin typeface="Times New Roman" pitchFamily="18" charset="0"/>
                <a:cs typeface="Times New Roman" pitchFamily="18" charset="0"/>
              </a:rPr>
              <a:t>- 50%  </a:t>
            </a:r>
            <a:r>
              <a:rPr lang="ru-RU" sz="2400" b="1" dirty="0" err="1">
                <a:solidFill>
                  <a:schemeClr val="tx1"/>
                </a:solidFill>
                <a:latin typeface="Times New Roman" pitchFamily="18" charset="0"/>
                <a:cs typeface="Times New Roman" pitchFamily="18" charset="0"/>
              </a:rPr>
              <a:t>rejalashtirilishi</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samaralidir</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Organiq</a:t>
            </a:r>
            <a:r>
              <a:rPr lang="ru-RU" sz="2400" b="1" dirty="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o’g</a:t>
            </a:r>
            <a:r>
              <a:rPr lang="en-US" sz="2400" b="1" dirty="0" smtClean="0">
                <a:solidFill>
                  <a:schemeClr val="tx1"/>
                </a:solidFill>
                <a:latin typeface="Times New Roman" pitchFamily="18" charset="0"/>
                <a:cs typeface="Times New Roman" pitchFamily="18" charset="0"/>
              </a:rPr>
              <a:t>’</a:t>
            </a:r>
            <a:r>
              <a:rPr lang="ru-RU" sz="2400" b="1" dirty="0" err="1" smtClean="0">
                <a:solidFill>
                  <a:schemeClr val="tx1"/>
                </a:solidFill>
                <a:latin typeface="Times New Roman" pitchFamily="18" charset="0"/>
                <a:cs typeface="Times New Roman" pitchFamily="18" charset="0"/>
              </a:rPr>
              <a:t>itlar</a:t>
            </a:r>
            <a:r>
              <a:rPr lang="ru-RU" sz="2400" b="1" dirty="0" smtClean="0">
                <a:solidFill>
                  <a:schemeClr val="tx1"/>
                </a:solidFill>
                <a:latin typeface="Times New Roman" pitchFamily="18" charset="0"/>
                <a:cs typeface="Times New Roman" pitchFamily="18" charset="0"/>
              </a:rPr>
              <a:t> </a:t>
            </a:r>
            <a:r>
              <a:rPr lang="ru-RU" sz="2400" b="1" dirty="0">
                <a:solidFill>
                  <a:schemeClr val="tx1"/>
                </a:solidFill>
                <a:latin typeface="Times New Roman" pitchFamily="18" charset="0"/>
                <a:cs typeface="Times New Roman" pitchFamily="18" charset="0"/>
              </a:rPr>
              <a:t>RTO-4, </a:t>
            </a:r>
            <a:r>
              <a:rPr lang="ru-RU" sz="2400" b="1" dirty="0" err="1">
                <a:solidFill>
                  <a:schemeClr val="tx1"/>
                </a:solidFill>
                <a:latin typeface="Times New Roman" pitchFamily="18" charset="0"/>
                <a:cs typeface="Times New Roman" pitchFamily="18" charset="0"/>
              </a:rPr>
              <a:t>mineral</a:t>
            </a:r>
            <a:r>
              <a:rPr lang="ru-RU" sz="2400" b="1" dirty="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o’g</a:t>
            </a:r>
            <a:r>
              <a:rPr lang="en-US" sz="2400" b="1" dirty="0" smtClean="0">
                <a:solidFill>
                  <a:schemeClr val="tx1"/>
                </a:solidFill>
                <a:latin typeface="Times New Roman" pitchFamily="18" charset="0"/>
                <a:cs typeface="Times New Roman" pitchFamily="18" charset="0"/>
              </a:rPr>
              <a:t>’</a:t>
            </a:r>
            <a:r>
              <a:rPr lang="ru-RU" sz="2400" b="1" dirty="0" err="1" smtClean="0">
                <a:solidFill>
                  <a:schemeClr val="tx1"/>
                </a:solidFill>
                <a:latin typeface="Times New Roman" pitchFamily="18" charset="0"/>
                <a:cs typeface="Times New Roman" pitchFamily="18" charset="0"/>
              </a:rPr>
              <a:t>itlar</a:t>
            </a:r>
            <a:r>
              <a:rPr lang="ru-RU" sz="2400" b="1" dirty="0" smtClean="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esa</a:t>
            </a:r>
            <a:r>
              <a:rPr lang="ru-RU" sz="2400" b="1" dirty="0">
                <a:solidFill>
                  <a:schemeClr val="tx1"/>
                </a:solidFill>
                <a:latin typeface="Times New Roman" pitchFamily="18" charset="0"/>
                <a:cs typeface="Times New Roman" pitchFamily="18" charset="0"/>
              </a:rPr>
              <a:t> RTT-4,2 </a:t>
            </a:r>
            <a:r>
              <a:rPr lang="ru-RU" sz="2400" b="1" dirty="0" err="1">
                <a:solidFill>
                  <a:schemeClr val="tx1"/>
                </a:solidFill>
                <a:latin typeface="Times New Roman" pitchFamily="18" charset="0"/>
                <a:cs typeface="Times New Roman" pitchFamily="18" charset="0"/>
              </a:rPr>
              <a:t>seyalkalarida</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sepiladi</a:t>
            </a:r>
            <a:r>
              <a:rPr lang="ru-RU" sz="2400" b="1" dirty="0">
                <a:solidFill>
                  <a:schemeClr val="tx1"/>
                </a:solidFill>
                <a:latin typeface="Times New Roman" pitchFamily="18" charset="0"/>
                <a:cs typeface="Times New Roman" pitchFamily="18" charset="0"/>
              </a:rPr>
              <a:t>.</a:t>
            </a:r>
          </a:p>
          <a:p>
            <a:r>
              <a:rPr lang="ru-RU" dirty="0"/>
              <a:t> </a:t>
            </a:r>
          </a:p>
        </p:txBody>
      </p:sp>
    </p:spTree>
    <p:extLst>
      <p:ext uri="{BB962C8B-B14F-4D97-AF65-F5344CB8AC3E}">
        <p14:creationId xmlns:p14="http://schemas.microsoft.com/office/powerpoint/2010/main" val="39568004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p:txBody>
          <a:bodyPr/>
          <a:lstStyle/>
          <a:p>
            <a:endParaRPr lang="ru-RU" dirty="0"/>
          </a:p>
        </p:txBody>
      </p:sp>
      <p:sp>
        <p:nvSpPr>
          <p:cNvPr id="4" name="Загнутый угол 3"/>
          <p:cNvSpPr/>
          <p:nvPr/>
        </p:nvSpPr>
        <p:spPr>
          <a:xfrm>
            <a:off x="386448" y="332656"/>
            <a:ext cx="8280920" cy="6120680"/>
          </a:xfrm>
          <a:prstGeom prst="foldedCorne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hangingPunct="0"/>
            <a:endParaRPr lang="en-US" sz="2400" dirty="0" smtClean="0">
              <a:latin typeface="Times New Roman" pitchFamily="18" charset="0"/>
              <a:cs typeface="Times New Roman" pitchFamily="18" charset="0"/>
            </a:endParaRPr>
          </a:p>
          <a:p>
            <a:pPr hangingPunct="0"/>
            <a:endParaRPr lang="en-US" sz="2400" dirty="0">
              <a:latin typeface="Times New Roman" pitchFamily="18" charset="0"/>
              <a:cs typeface="Times New Roman" pitchFamily="18" charset="0"/>
            </a:endParaRPr>
          </a:p>
          <a:p>
            <a:pPr hangingPunct="0"/>
            <a:endParaRPr lang="en-US" sz="2400" dirty="0" smtClean="0">
              <a:latin typeface="Times New Roman" pitchFamily="18" charset="0"/>
              <a:cs typeface="Times New Roman" pitchFamily="18" charset="0"/>
            </a:endParaRPr>
          </a:p>
          <a:p>
            <a:pPr hangingPunct="0"/>
            <a:endParaRPr lang="en-US" sz="2400" dirty="0">
              <a:latin typeface="Times New Roman" pitchFamily="18" charset="0"/>
              <a:cs typeface="Times New Roman" pitchFamily="18" charset="0"/>
            </a:endParaRPr>
          </a:p>
          <a:p>
            <a:pPr algn="just" hangingPunct="0"/>
            <a:r>
              <a:rPr lang="en-US" sz="2400" dirty="0" err="1" smtClean="0">
                <a:solidFill>
                  <a:schemeClr val="tx1"/>
                </a:solidFill>
                <a:latin typeface="Times New Roman" pitchFamily="18" charset="0"/>
                <a:cs typeface="Times New Roman" pitchFamily="18" charset="0"/>
              </a:rPr>
              <a:t>O’g’itlarni</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qo’llash</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me’yori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tuproqning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tipiga</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o’g’itning</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shakliga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navbatlab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ekish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maydoniga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qarab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rejalashtiriladi</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a:p>
            <a:pPr algn="just" hangingPunct="0"/>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Ilmiy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tadqiqot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ishlarining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natijalariga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ko’ra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tonna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paxta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xosilini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yetishtirish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uchun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o’rta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xisobda</a:t>
            </a:r>
            <a:r>
              <a:rPr lang="en-US" sz="2400" dirty="0">
                <a:solidFill>
                  <a:schemeClr val="tx1"/>
                </a:solidFill>
                <a:latin typeface="Times New Roman" pitchFamily="18" charset="0"/>
                <a:cs typeface="Times New Roman" pitchFamily="18" charset="0"/>
              </a:rPr>
              <a:t> 50-60 kg </a:t>
            </a:r>
            <a:r>
              <a:rPr lang="en-US" sz="2400" dirty="0" err="1">
                <a:solidFill>
                  <a:schemeClr val="tx1"/>
                </a:solidFill>
                <a:latin typeface="Times New Roman" pitchFamily="18" charset="0"/>
                <a:cs typeface="Times New Roman" pitchFamily="18" charset="0"/>
              </a:rPr>
              <a:t>azot</a:t>
            </a:r>
            <a:r>
              <a:rPr lang="en-US" sz="2400" dirty="0">
                <a:solidFill>
                  <a:schemeClr val="tx1"/>
                </a:solidFill>
                <a:latin typeface="Times New Roman" pitchFamily="18" charset="0"/>
                <a:cs typeface="Times New Roman" pitchFamily="18" charset="0"/>
              </a:rPr>
              <a:t>, 75-90 kg </a:t>
            </a:r>
            <a:r>
              <a:rPr lang="en-US" sz="2400" dirty="0" err="1">
                <a:solidFill>
                  <a:schemeClr val="tx1"/>
                </a:solidFill>
                <a:latin typeface="Times New Roman" pitchFamily="18" charset="0"/>
                <a:cs typeface="Times New Roman" pitchFamily="18" charset="0"/>
              </a:rPr>
              <a:t>fosfor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25-30 kg </a:t>
            </a:r>
            <a:r>
              <a:rPr lang="en-US" sz="2400" dirty="0" err="1">
                <a:solidFill>
                  <a:schemeClr val="tx1"/>
                </a:solidFill>
                <a:latin typeface="Times New Roman" pitchFamily="18" charset="0"/>
                <a:cs typeface="Times New Roman" pitchFamily="18" charset="0"/>
              </a:rPr>
              <a:t>kaliy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o’gitlari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sarflanadi</a:t>
            </a:r>
            <a:r>
              <a:rPr lang="en-US" sz="2400" dirty="0">
                <a:solidFill>
                  <a:schemeClr val="tx1"/>
                </a:solidFill>
                <a:latin typeface="Times New Roman" pitchFamily="18" charset="0"/>
                <a:cs typeface="Times New Roman" pitchFamily="18" charset="0"/>
              </a:rPr>
              <a:t>. Mineral </a:t>
            </a:r>
            <a:r>
              <a:rPr lang="en-US" sz="2400" dirty="0" err="1" smtClean="0">
                <a:solidFill>
                  <a:schemeClr val="tx1"/>
                </a:solidFill>
                <a:latin typeface="Times New Roman" pitchFamily="18" charset="0"/>
                <a:cs typeface="Times New Roman" pitchFamily="18" charset="0"/>
              </a:rPr>
              <a:t>o’g’itlarning</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samaradorligi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organik</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o’g’itlar</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bilan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qo’shib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qo’llanilganda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ancha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o’sadi</a:t>
            </a:r>
            <a:r>
              <a:rPr lang="en-US" sz="2400" dirty="0">
                <a:solidFill>
                  <a:schemeClr val="tx1"/>
                </a:solidFill>
                <a:latin typeface="Times New Roman" pitchFamily="18" charset="0"/>
                <a:cs typeface="Times New Roman" pitchFamily="18" charset="0"/>
              </a:rPr>
              <a:t>.     </a:t>
            </a:r>
            <a:endParaRPr lang="ru-RU" sz="2400" dirty="0">
              <a:solidFill>
                <a:schemeClr val="tx1"/>
              </a:solidFill>
              <a:latin typeface="Times New Roman" pitchFamily="18" charset="0"/>
              <a:cs typeface="Times New Roman" pitchFamily="18" charset="0"/>
            </a:endParaRPr>
          </a:p>
          <a:p>
            <a:pPr algn="just" hangingPunct="0"/>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G’o’zaning</a:t>
            </a:r>
            <a:r>
              <a:rPr lang="en-US" sz="2400"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oziqlanishini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mo’tadil</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sharoitini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ta’minlash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o’sishi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rivojlanishini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tezlashtirish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uchun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bo’z</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tuproq</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sharoitida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belgilangan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xosilni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e’tiborga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xolda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azotning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quyidagi</a:t>
            </a:r>
            <a:r>
              <a:rPr lang="en-US" sz="2400" dirty="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me’yorlari</a:t>
            </a:r>
            <a:r>
              <a:rPr lang="en-US" sz="2400" dirty="0" smtClean="0">
                <a:solidFill>
                  <a:schemeClr val="tx1"/>
                </a:solidFill>
                <a:latin typeface="Times New Roman" pitchFamily="18" charset="0"/>
                <a:cs typeface="Times New Roman" pitchFamily="18" charset="0"/>
              </a:rPr>
              <a:t> </a:t>
            </a:r>
            <a:r>
              <a:rPr lang="en-US" sz="2400" dirty="0">
                <a:solidFill>
                  <a:schemeClr val="tx1"/>
                </a:solidFill>
                <a:latin typeface="Times New Roman" pitchFamily="18" charset="0"/>
                <a:cs typeface="Times New Roman" pitchFamily="18" charset="0"/>
              </a:rPr>
              <a:t>(</a:t>
            </a:r>
            <a:r>
              <a:rPr lang="en-US" sz="2400" dirty="0" err="1">
                <a:solidFill>
                  <a:schemeClr val="tx1"/>
                </a:solidFill>
                <a:latin typeface="Times New Roman" pitchFamily="18" charset="0"/>
                <a:cs typeface="Times New Roman" pitchFamily="18" charset="0"/>
              </a:rPr>
              <a:t>gektariga</a:t>
            </a:r>
            <a:r>
              <a:rPr lang="en-US" sz="2400" dirty="0">
                <a:solidFill>
                  <a:schemeClr val="tx1"/>
                </a:solidFill>
                <a:latin typeface="Times New Roman" pitchFamily="18" charset="0"/>
                <a:cs typeface="Times New Roman" pitchFamily="18" charset="0"/>
              </a:rPr>
              <a:t> kg </a:t>
            </a:r>
            <a:r>
              <a:rPr lang="en-US" sz="2400" dirty="0" err="1">
                <a:solidFill>
                  <a:schemeClr val="tx1"/>
                </a:solidFill>
                <a:latin typeface="Times New Roman" pitchFamily="18" charset="0"/>
                <a:cs typeface="Times New Roman" pitchFamily="18" charset="0"/>
              </a:rPr>
              <a:t>xisobida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tavsiya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etiladi</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a:p>
            <a:pPr algn="just" hangingPunct="0"/>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Xosildorlik</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gektariga</a:t>
            </a:r>
            <a:r>
              <a:rPr lang="en-US" sz="2400" dirty="0">
                <a:solidFill>
                  <a:schemeClr val="tx1"/>
                </a:solidFill>
                <a:latin typeface="Times New Roman" pitchFamily="18" charset="0"/>
                <a:cs typeface="Times New Roman" pitchFamily="18" charset="0"/>
              </a:rPr>
              <a:t> 15-20 s </a:t>
            </a:r>
            <a:r>
              <a:rPr lang="en-US" sz="2400" dirty="0" err="1">
                <a:solidFill>
                  <a:schemeClr val="tx1"/>
                </a:solidFill>
                <a:latin typeface="Times New Roman" pitchFamily="18" charset="0"/>
                <a:cs typeface="Times New Roman" pitchFamily="18" charset="0"/>
              </a:rPr>
              <a:t>bo’lganida</a:t>
            </a:r>
            <a:r>
              <a:rPr lang="en-US" sz="2400" dirty="0">
                <a:solidFill>
                  <a:schemeClr val="tx1"/>
                </a:solidFill>
                <a:latin typeface="Times New Roman" pitchFamily="18" charset="0"/>
                <a:cs typeface="Times New Roman" pitchFamily="18" charset="0"/>
              </a:rPr>
              <a:t> - 100 kg,  20-25 </a:t>
            </a:r>
            <a:r>
              <a:rPr lang="en-US" sz="2400" dirty="0" err="1">
                <a:solidFill>
                  <a:schemeClr val="tx1"/>
                </a:solidFill>
                <a:latin typeface="Times New Roman" pitchFamily="18" charset="0"/>
                <a:cs typeface="Times New Roman" pitchFamily="18" charset="0"/>
              </a:rPr>
              <a:t>s.da</a:t>
            </a:r>
            <a:r>
              <a:rPr lang="en-US" sz="2400" dirty="0">
                <a:solidFill>
                  <a:schemeClr val="tx1"/>
                </a:solidFill>
                <a:latin typeface="Times New Roman" pitchFamily="18" charset="0"/>
                <a:cs typeface="Times New Roman" pitchFamily="18" charset="0"/>
              </a:rPr>
              <a:t> 150 kg, 25-30 s .da- 200 kg, 30-35 </a:t>
            </a:r>
            <a:r>
              <a:rPr lang="en-US" sz="2400" dirty="0" err="1">
                <a:solidFill>
                  <a:schemeClr val="tx1"/>
                </a:solidFill>
                <a:latin typeface="Times New Roman" pitchFamily="18" charset="0"/>
                <a:cs typeface="Times New Roman" pitchFamily="18" charset="0"/>
              </a:rPr>
              <a:t>s.da</a:t>
            </a:r>
            <a:r>
              <a:rPr lang="en-US" sz="2400" dirty="0">
                <a:solidFill>
                  <a:schemeClr val="tx1"/>
                </a:solidFill>
                <a:latin typeface="Times New Roman" pitchFamily="18" charset="0"/>
                <a:cs typeface="Times New Roman" pitchFamily="18" charset="0"/>
              </a:rPr>
              <a:t> - 250 kg, 35-40 s da - 300 kg, 40-45 s da - 350 kg </a:t>
            </a:r>
            <a:r>
              <a:rPr lang="en-US" sz="2400" dirty="0" err="1">
                <a:solidFill>
                  <a:schemeClr val="tx1"/>
                </a:solidFill>
                <a:latin typeface="Times New Roman" pitchFamily="18" charset="0"/>
                <a:cs typeface="Times New Roman" pitchFamily="18" charset="0"/>
              </a:rPr>
              <a:t>rejalashtiriladi</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a:p>
            <a:pPr algn="just"/>
            <a:r>
              <a:rPr lang="en-US" sz="2400" dirty="0">
                <a:solidFill>
                  <a:schemeClr val="tx1"/>
                </a:solidFill>
                <a:latin typeface="Times New Roman" pitchFamily="18" charset="0"/>
                <a:cs typeface="Times New Roman" pitchFamily="18" charset="0"/>
              </a:rPr>
              <a:t> </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6914384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p:txBody>
          <a:bodyPr/>
          <a:lstStyle/>
          <a:p>
            <a:endParaRPr lang="ru-RU"/>
          </a:p>
        </p:txBody>
      </p:sp>
      <p:sp>
        <p:nvSpPr>
          <p:cNvPr id="3" name="Блок-схема: документ 2"/>
          <p:cNvSpPr/>
          <p:nvPr/>
        </p:nvSpPr>
        <p:spPr>
          <a:xfrm>
            <a:off x="251520" y="332656"/>
            <a:ext cx="8640960" cy="6264696"/>
          </a:xfrm>
          <a:prstGeom prst="flowChartDocumen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hangingPunct="0"/>
            <a:endParaRPr lang="en-US" sz="2000" dirty="0" smtClean="0">
              <a:solidFill>
                <a:schemeClr val="tx1"/>
              </a:solidFill>
              <a:latin typeface="Times New Roman" pitchFamily="18" charset="0"/>
              <a:cs typeface="Times New Roman" pitchFamily="18" charset="0"/>
            </a:endParaRPr>
          </a:p>
          <a:p>
            <a:pPr hangingPunct="0"/>
            <a:r>
              <a:rPr lang="en-US" sz="2000" dirty="0" err="1" smtClean="0">
                <a:solidFill>
                  <a:schemeClr val="tx1"/>
                </a:solidFill>
                <a:latin typeface="Times New Roman" pitchFamily="18" charset="0"/>
                <a:cs typeface="Times New Roman" pitchFamily="18" charset="0"/>
              </a:rPr>
              <a:t>Azotli</a:t>
            </a:r>
            <a:r>
              <a:rPr lang="en-US" sz="2000" dirty="0" smtClean="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o’g’itlar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tuproqqa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bo’lib-bo’lib</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solinadi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Bunda</a:t>
            </a:r>
            <a:r>
              <a:rPr lang="en-US" sz="2000" dirty="0">
                <a:solidFill>
                  <a:schemeClr val="tx1"/>
                </a:solidFill>
                <a:latin typeface="Times New Roman" pitchFamily="18" charset="0"/>
                <a:cs typeface="Times New Roman" pitchFamily="18" charset="0"/>
              </a:rPr>
              <a:t> 25-30 % </a:t>
            </a:r>
            <a:r>
              <a:rPr lang="en-US" sz="2000" dirty="0" err="1">
                <a:solidFill>
                  <a:schemeClr val="tx1"/>
                </a:solidFill>
                <a:latin typeface="Times New Roman" pitchFamily="18" charset="0"/>
                <a:cs typeface="Times New Roman" pitchFamily="18" charset="0"/>
              </a:rPr>
              <a:t>o’g’it</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tuproqni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ekishga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tayyorlash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paytida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chizel-kultivator</a:t>
            </a:r>
            <a:r>
              <a:rPr lang="en-US" sz="2000" dirty="0">
                <a:solidFill>
                  <a:schemeClr val="tx1"/>
                </a:solidFill>
                <a:latin typeface="Times New Roman" pitchFamily="18" charset="0"/>
                <a:cs typeface="Times New Roman" pitchFamily="18" charset="0"/>
              </a:rPr>
              <a:t>  (ChKU-4) </a:t>
            </a:r>
            <a:r>
              <a:rPr lang="en-US" sz="2000" dirty="0" err="1">
                <a:solidFill>
                  <a:schemeClr val="tx1"/>
                </a:solidFill>
                <a:latin typeface="Times New Roman" pitchFamily="18" charset="0"/>
                <a:cs typeface="Times New Roman" pitchFamily="18" charset="0"/>
              </a:rPr>
              <a:t>yordamida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yerga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solinadi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Azotli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o’g’itlarning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qolgan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me’yorlari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g’o’zaning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o’sish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davrida</a:t>
            </a:r>
            <a:r>
              <a:rPr lang="en-US" sz="2000" dirty="0">
                <a:solidFill>
                  <a:schemeClr val="tx1"/>
                </a:solidFill>
                <a:latin typeface="Times New Roman" pitchFamily="18" charset="0"/>
                <a:cs typeface="Times New Roman" pitchFamily="18" charset="0"/>
              </a:rPr>
              <a:t> 2-3  </a:t>
            </a:r>
            <a:r>
              <a:rPr lang="en-US" sz="2000" dirty="0" err="1">
                <a:solidFill>
                  <a:schemeClr val="tx1"/>
                </a:solidFill>
                <a:latin typeface="Times New Roman" pitchFamily="18" charset="0"/>
                <a:cs typeface="Times New Roman" pitchFamily="18" charset="0"/>
              </a:rPr>
              <a:t>marta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oziqlantirishga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taqsimlanadi</a:t>
            </a:r>
            <a:r>
              <a:rPr lang="en-US" sz="2000" dirty="0">
                <a:solidFill>
                  <a:schemeClr val="tx1"/>
                </a:solidFill>
                <a:latin typeface="Times New Roman" pitchFamily="18" charset="0"/>
                <a:cs typeface="Times New Roman" pitchFamily="18" charset="0"/>
              </a:rPr>
              <a:t>, (150 kg </a:t>
            </a:r>
            <a:r>
              <a:rPr lang="en-US" sz="2000" dirty="0" err="1">
                <a:solidFill>
                  <a:schemeClr val="tx1"/>
                </a:solidFill>
                <a:latin typeface="Times New Roman" pitchFamily="18" charset="0"/>
                <a:cs typeface="Times New Roman" pitchFamily="18" charset="0"/>
              </a:rPr>
              <a:t>bo’lsa</a:t>
            </a:r>
            <a:r>
              <a:rPr lang="en-US" sz="2000" dirty="0">
                <a:solidFill>
                  <a:schemeClr val="tx1"/>
                </a:solidFill>
                <a:latin typeface="Times New Roman" pitchFamily="18" charset="0"/>
                <a:cs typeface="Times New Roman" pitchFamily="18" charset="0"/>
              </a:rPr>
              <a:t>  - 2 </a:t>
            </a:r>
            <a:r>
              <a:rPr lang="en-US" sz="2000" dirty="0" err="1">
                <a:solidFill>
                  <a:schemeClr val="tx1"/>
                </a:solidFill>
                <a:latin typeface="Times New Roman" pitchFamily="18" charset="0"/>
                <a:cs typeface="Times New Roman" pitchFamily="18" charset="0"/>
              </a:rPr>
              <a:t>marta</a:t>
            </a:r>
            <a:r>
              <a:rPr lang="en-US" sz="2000" dirty="0">
                <a:solidFill>
                  <a:schemeClr val="tx1"/>
                </a:solidFill>
                <a:latin typeface="Times New Roman" pitchFamily="18" charset="0"/>
                <a:cs typeface="Times New Roman" pitchFamily="18" charset="0"/>
              </a:rPr>
              <a:t>, 250 kg </a:t>
            </a:r>
            <a:r>
              <a:rPr lang="en-US" sz="2000" dirty="0" err="1">
                <a:solidFill>
                  <a:schemeClr val="tx1"/>
                </a:solidFill>
                <a:latin typeface="Times New Roman" pitchFamily="18" charset="0"/>
                <a:cs typeface="Times New Roman" pitchFamily="18" charset="0"/>
              </a:rPr>
              <a:t>gacha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bo’lsa</a:t>
            </a:r>
            <a:r>
              <a:rPr lang="en-US" sz="2000" dirty="0">
                <a:solidFill>
                  <a:schemeClr val="tx1"/>
                </a:solidFill>
                <a:latin typeface="Times New Roman" pitchFamily="18" charset="0"/>
                <a:cs typeface="Times New Roman" pitchFamily="18" charset="0"/>
              </a:rPr>
              <a:t> 3 </a:t>
            </a:r>
            <a:r>
              <a:rPr lang="en-US" sz="2000" dirty="0" err="1">
                <a:solidFill>
                  <a:schemeClr val="tx1"/>
                </a:solidFill>
                <a:latin typeface="Times New Roman" pitchFamily="18" charset="0"/>
                <a:cs typeface="Times New Roman" pitchFamily="18" charset="0"/>
              </a:rPr>
              <a:t>marta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Oxirgi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marta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oziqlantirishni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xamma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viloyatlarda</a:t>
            </a:r>
            <a:r>
              <a:rPr lang="en-US" sz="2000" dirty="0">
                <a:solidFill>
                  <a:schemeClr val="tx1"/>
                </a:solidFill>
                <a:latin typeface="Times New Roman" pitchFamily="18" charset="0"/>
                <a:cs typeface="Times New Roman" pitchFamily="18" charset="0"/>
              </a:rPr>
              <a:t> 10 </a:t>
            </a:r>
            <a:r>
              <a:rPr lang="en-US" sz="2000" dirty="0" err="1">
                <a:solidFill>
                  <a:schemeClr val="tx1"/>
                </a:solidFill>
                <a:latin typeface="Times New Roman" pitchFamily="18" charset="0"/>
                <a:cs typeface="Times New Roman" pitchFamily="18" charset="0"/>
              </a:rPr>
              <a:t>iyuldan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kechiktirmasdan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tamomlash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zarur</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pPr hangingPunct="0"/>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Xuddi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shuningdek</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paxtachilik</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xo’jaliklarida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tuproq</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tarkibida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fosfor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kaliy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o’g’itlarining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me’yoriy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mutanosibligini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saqlash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tuproq</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unumdorligi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paxta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xosildorligini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oshirilishiga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xizmat</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qiladi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Fosforli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o’g’itlar</a:t>
            </a:r>
            <a:r>
              <a:rPr lang="en-US" sz="2000" dirty="0">
                <a:solidFill>
                  <a:schemeClr val="tx1"/>
                </a:solidFill>
                <a:latin typeface="Times New Roman" pitchFamily="18" charset="0"/>
                <a:cs typeface="Times New Roman" pitchFamily="18" charset="0"/>
              </a:rPr>
              <a:t> 3 </a:t>
            </a:r>
            <a:r>
              <a:rPr lang="en-US" sz="2000" dirty="0" err="1">
                <a:solidFill>
                  <a:schemeClr val="tx1"/>
                </a:solidFill>
                <a:latin typeface="Times New Roman" pitchFamily="18" charset="0"/>
                <a:cs typeface="Times New Roman" pitchFamily="18" charset="0"/>
              </a:rPr>
              <a:t>muddatda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yillik</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me’yorning</a:t>
            </a:r>
            <a:r>
              <a:rPr lang="en-US" sz="2000" dirty="0">
                <a:solidFill>
                  <a:schemeClr val="tx1"/>
                </a:solidFill>
                <a:latin typeface="Times New Roman" pitchFamily="18" charset="0"/>
                <a:cs typeface="Times New Roman" pitchFamily="18" charset="0"/>
              </a:rPr>
              <a:t>  60-70%-</a:t>
            </a:r>
            <a:r>
              <a:rPr lang="en-US" sz="2000" dirty="0" err="1">
                <a:solidFill>
                  <a:schemeClr val="tx1"/>
                </a:solidFill>
                <a:latin typeface="Times New Roman" pitchFamily="18" charset="0"/>
                <a:cs typeface="Times New Roman" pitchFamily="18" charset="0"/>
              </a:rPr>
              <a:t>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shudgorlashdan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oldin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qolgani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chigitni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ekish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bilan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vaqtda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gullash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fazasining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boshlanishida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yerga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solinadi</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pPr hangingPunct="0"/>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Me’yor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bo’yicha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fosforli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o’g’itni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qo’llash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azotli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o’g’itga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nisbatan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ko’proq</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bo’ladi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Ular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o’rtasidagi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o’zaro</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nisbat</a:t>
            </a:r>
            <a:r>
              <a:rPr lang="en-US" sz="2000" dirty="0">
                <a:solidFill>
                  <a:schemeClr val="tx1"/>
                </a:solidFill>
                <a:latin typeface="Times New Roman" pitchFamily="18" charset="0"/>
                <a:cs typeface="Times New Roman" pitchFamily="18" charset="0"/>
              </a:rPr>
              <a:t> (N:P)  1:1,5  </a:t>
            </a:r>
            <a:r>
              <a:rPr lang="en-US" sz="2000" dirty="0" err="1">
                <a:solidFill>
                  <a:schemeClr val="tx1"/>
                </a:solidFill>
                <a:latin typeface="Times New Roman" pitchFamily="18" charset="0"/>
                <a:cs typeface="Times New Roman" pitchFamily="18" charset="0"/>
              </a:rPr>
              <a:t>bo’lishi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foydalidir</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Azot</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bilan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kaliyning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nisbati</a:t>
            </a:r>
            <a:r>
              <a:rPr lang="en-US" sz="2000" dirty="0">
                <a:solidFill>
                  <a:schemeClr val="tx1"/>
                </a:solidFill>
                <a:latin typeface="Times New Roman" pitchFamily="18" charset="0"/>
                <a:cs typeface="Times New Roman" pitchFamily="18" charset="0"/>
              </a:rPr>
              <a:t> 1:0,5 </a:t>
            </a:r>
            <a:r>
              <a:rPr lang="en-US" sz="2000" dirty="0" err="1">
                <a:solidFill>
                  <a:schemeClr val="tx1"/>
                </a:solidFill>
                <a:latin typeface="Times New Roman" pitchFamily="18" charset="0"/>
                <a:cs typeface="Times New Roman" pitchFamily="18" charset="0"/>
              </a:rPr>
              <a:t>bo’lganligi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maqsadga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muvofiqdir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Kaliy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o’g’iti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me’yorining</a:t>
            </a:r>
            <a:r>
              <a:rPr lang="en-US" sz="2000" dirty="0">
                <a:solidFill>
                  <a:schemeClr val="tx1"/>
                </a:solidFill>
                <a:latin typeface="Times New Roman" pitchFamily="18" charset="0"/>
                <a:cs typeface="Times New Roman" pitchFamily="18" charset="0"/>
              </a:rPr>
              <a:t> 50% </a:t>
            </a:r>
            <a:r>
              <a:rPr lang="en-US" sz="2000" dirty="0" err="1">
                <a:solidFill>
                  <a:schemeClr val="tx1"/>
                </a:solidFill>
                <a:latin typeface="Times New Roman" pitchFamily="18" charset="0"/>
                <a:cs typeface="Times New Roman" pitchFamily="18" charset="0"/>
              </a:rPr>
              <a:t>shudgorlash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oldidan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berilsa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qolgan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qismini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shonalash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fazasida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berish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tavsiya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etiladi</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276427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p:txBody>
          <a:bodyPr/>
          <a:lstStyle/>
          <a:p>
            <a:endParaRPr lang="ru-RU"/>
          </a:p>
        </p:txBody>
      </p:sp>
      <p:pic>
        <p:nvPicPr>
          <p:cNvPr id="16386" name="Рисунок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2049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846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a:xfrm>
            <a:off x="611560" y="1268760"/>
            <a:ext cx="8075240" cy="5277048"/>
          </a:xfrm>
          <a:solidFill>
            <a:srgbClr val="92D050"/>
          </a:solidFill>
        </p:spPr>
        <p:txBody>
          <a:bodyPr>
            <a:normAutofit fontScale="70000" lnSpcReduction="20000"/>
          </a:bodyPr>
          <a:lstStyle/>
          <a:p>
            <a:pPr hangingPunct="0"/>
            <a:r>
              <a:rPr lang="en-US" sz="3400" dirty="0" err="1">
                <a:latin typeface="Times New Roman" pitchFamily="18" charset="0"/>
                <a:cs typeface="Times New Roman" pitchFamily="18" charset="0"/>
              </a:rPr>
              <a:t>Go’zani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sug’orish</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gullashgacha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gullash</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va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pishish</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fazalarida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olib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boriladi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va</a:t>
            </a:r>
            <a:r>
              <a:rPr lang="en-US" sz="3400" dirty="0">
                <a:latin typeface="Times New Roman" pitchFamily="18" charset="0"/>
                <a:cs typeface="Times New Roman" pitchFamily="18" charset="0"/>
              </a:rPr>
              <a:t> 2 </a:t>
            </a:r>
            <a:r>
              <a:rPr lang="en-US" sz="3400" dirty="0" err="1">
                <a:latin typeface="Times New Roman" pitchFamily="18" charset="0"/>
                <a:cs typeface="Times New Roman" pitchFamily="18" charset="0"/>
              </a:rPr>
              <a:t>martdan</a:t>
            </a:r>
            <a:r>
              <a:rPr lang="en-US" sz="3400" dirty="0">
                <a:latin typeface="Times New Roman" pitchFamily="18" charset="0"/>
                <a:cs typeface="Times New Roman" pitchFamily="18" charset="0"/>
              </a:rPr>
              <a:t> 12 </a:t>
            </a:r>
            <a:r>
              <a:rPr lang="en-US" sz="3400" dirty="0" err="1">
                <a:latin typeface="Times New Roman" pitchFamily="18" charset="0"/>
                <a:cs typeface="Times New Roman" pitchFamily="18" charset="0"/>
              </a:rPr>
              <a:t>martagacha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rejalashtiriladi</a:t>
            </a:r>
            <a:r>
              <a:rPr lang="en-US" sz="3400" dirty="0">
                <a:latin typeface="Times New Roman" pitchFamily="18" charset="0"/>
                <a:cs typeface="Times New Roman" pitchFamily="18" charset="0"/>
              </a:rPr>
              <a:t>.</a:t>
            </a:r>
            <a:endParaRPr lang="ru-RU" sz="3400" dirty="0">
              <a:latin typeface="Times New Roman" pitchFamily="18" charset="0"/>
              <a:cs typeface="Times New Roman" pitchFamily="18" charset="0"/>
            </a:endParaRPr>
          </a:p>
          <a:p>
            <a:pPr hangingPunct="0"/>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Umumiy</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mavsumiy</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sug’orish</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me’yori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gektariga</a:t>
            </a:r>
            <a:r>
              <a:rPr lang="en-US" sz="3400" dirty="0">
                <a:latin typeface="Times New Roman" pitchFamily="18" charset="0"/>
                <a:cs typeface="Times New Roman" pitchFamily="18" charset="0"/>
              </a:rPr>
              <a:t> 2000-8000  </a:t>
            </a:r>
            <a:r>
              <a:rPr lang="en-US" sz="3400" dirty="0" err="1">
                <a:latin typeface="Times New Roman" pitchFamily="18" charset="0"/>
                <a:cs typeface="Times New Roman" pitchFamily="18" charset="0"/>
              </a:rPr>
              <a:t>kub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metr</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bo’lishi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mumkin</a:t>
            </a:r>
            <a:r>
              <a:rPr lang="en-US" sz="3400" dirty="0" smtClean="0">
                <a:latin typeface="Times New Roman" pitchFamily="18" charset="0"/>
                <a:cs typeface="Times New Roman" pitchFamily="18" charset="0"/>
              </a:rPr>
              <a:t>.</a:t>
            </a:r>
            <a:endParaRPr lang="ru-RU" sz="3400" dirty="0">
              <a:latin typeface="Times New Roman" pitchFamily="18" charset="0"/>
              <a:cs typeface="Times New Roman" pitchFamily="18" charset="0"/>
            </a:endParaRPr>
          </a:p>
          <a:p>
            <a:pPr hangingPunct="0"/>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Texnologik</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xaritalar</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tuzganda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sug’orish</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uchun</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egat</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olish</a:t>
            </a:r>
            <a:r>
              <a:rPr lang="en-US" sz="3400" dirty="0">
                <a:latin typeface="Times New Roman" pitchFamily="18" charset="0"/>
                <a:cs typeface="Times New Roman" pitchFamily="18" charset="0"/>
              </a:rPr>
              <a:t> 15-18 </a:t>
            </a:r>
            <a:r>
              <a:rPr lang="en-US" sz="3400" dirty="0" err="1">
                <a:latin typeface="Times New Roman" pitchFamily="18" charset="0"/>
                <a:cs typeface="Times New Roman" pitchFamily="18" charset="0"/>
              </a:rPr>
              <a:t>sm</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chuqurlikda</a:t>
            </a:r>
            <a:r>
              <a:rPr lang="en-US" sz="3400" dirty="0">
                <a:latin typeface="Times New Roman" pitchFamily="18" charset="0"/>
                <a:cs typeface="Times New Roman" pitchFamily="18" charset="0"/>
              </a:rPr>
              <a:t>, 1,4 TK, T-28X, MTZ-80, MTZ-50 </a:t>
            </a:r>
            <a:r>
              <a:rPr lang="en-US" sz="3400" dirty="0" err="1">
                <a:latin typeface="Times New Roman" pitchFamily="18" charset="0"/>
                <a:cs typeface="Times New Roman" pitchFamily="18" charset="0"/>
              </a:rPr>
              <a:t>traktorlarida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va</a:t>
            </a:r>
            <a:r>
              <a:rPr lang="en-US" sz="3400" dirty="0">
                <a:latin typeface="Times New Roman" pitchFamily="18" charset="0"/>
                <a:cs typeface="Times New Roman" pitchFamily="18" charset="0"/>
              </a:rPr>
              <a:t> KXU-4 </a:t>
            </a:r>
            <a:r>
              <a:rPr lang="en-US" sz="3400" dirty="0" err="1">
                <a:latin typeface="Times New Roman" pitchFamily="18" charset="0"/>
                <a:cs typeface="Times New Roman" pitchFamily="18" charset="0"/>
              </a:rPr>
              <a:t>moslamasi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yordamida</a:t>
            </a:r>
            <a:r>
              <a:rPr lang="en-US" sz="3400" dirty="0">
                <a:latin typeface="Times New Roman" pitchFamily="18" charset="0"/>
                <a:cs typeface="Times New Roman" pitchFamily="18" charset="0"/>
              </a:rPr>
              <a:t> 10 VI - 20 VI da </a:t>
            </a:r>
            <a:r>
              <a:rPr lang="en-US" sz="3400" dirty="0" err="1">
                <a:latin typeface="Times New Roman" pitchFamily="18" charset="0"/>
                <a:cs typeface="Times New Roman" pitchFamily="18" charset="0"/>
              </a:rPr>
              <a:t>o’tkazish</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rejalashtiriladi</a:t>
            </a:r>
            <a:r>
              <a:rPr lang="en-US" sz="3400" dirty="0">
                <a:latin typeface="Times New Roman" pitchFamily="18" charset="0"/>
                <a:cs typeface="Times New Roman" pitchFamily="18" charset="0"/>
              </a:rPr>
              <a:t>.</a:t>
            </a:r>
            <a:endParaRPr lang="ru-RU" sz="3400" dirty="0">
              <a:latin typeface="Times New Roman" pitchFamily="18" charset="0"/>
              <a:cs typeface="Times New Roman" pitchFamily="18" charset="0"/>
            </a:endParaRPr>
          </a:p>
          <a:p>
            <a:pPr hangingPunct="0"/>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Dastlabki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sug’orish</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egatlab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qo’lda</a:t>
            </a:r>
            <a:r>
              <a:rPr lang="en-US" sz="3400" dirty="0">
                <a:latin typeface="Times New Roman" pitchFamily="18" charset="0"/>
                <a:cs typeface="Times New Roman" pitchFamily="18" charset="0"/>
              </a:rPr>
              <a:t> 13.V – 25.V </a:t>
            </a:r>
            <a:r>
              <a:rPr lang="en-US" sz="3400" dirty="0" err="1">
                <a:latin typeface="Times New Roman" pitchFamily="18" charset="0"/>
                <a:cs typeface="Times New Roman" pitchFamily="18" charset="0"/>
              </a:rPr>
              <a:t>larda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o’tkazilishi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rejalashtiriladi</a:t>
            </a:r>
            <a:r>
              <a:rPr lang="en-US" sz="3400" dirty="0">
                <a:latin typeface="Times New Roman" pitchFamily="18" charset="0"/>
                <a:cs typeface="Times New Roman" pitchFamily="18" charset="0"/>
              </a:rPr>
              <a:t>.</a:t>
            </a:r>
            <a:endParaRPr lang="ru-RU" sz="3400" dirty="0">
              <a:latin typeface="Times New Roman" pitchFamily="18" charset="0"/>
              <a:cs typeface="Times New Roman" pitchFamily="18" charset="0"/>
            </a:endParaRPr>
          </a:p>
          <a:p>
            <a:pPr hangingPunct="0"/>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Ikkinchi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sug’orish</a:t>
            </a:r>
            <a:r>
              <a:rPr lang="en-US" sz="3400" dirty="0">
                <a:latin typeface="Times New Roman" pitchFamily="18" charset="0"/>
                <a:cs typeface="Times New Roman" pitchFamily="18" charset="0"/>
              </a:rPr>
              <a:t> - 1000  </a:t>
            </a:r>
            <a:r>
              <a:rPr lang="en-US" sz="3400" dirty="0" err="1">
                <a:latin typeface="Times New Roman" pitchFamily="18" charset="0"/>
                <a:cs typeface="Times New Roman" pitchFamily="18" charset="0"/>
              </a:rPr>
              <a:t>kub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metr</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ga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egatlab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qo’lda</a:t>
            </a:r>
            <a:r>
              <a:rPr lang="en-US" sz="3400" dirty="0">
                <a:latin typeface="Times New Roman" pitchFamily="18" charset="0"/>
                <a:cs typeface="Times New Roman" pitchFamily="18" charset="0"/>
              </a:rPr>
              <a:t>  8.VI  - 25.VI. </a:t>
            </a:r>
            <a:r>
              <a:rPr lang="en-US" sz="3400" dirty="0" err="1">
                <a:latin typeface="Times New Roman" pitchFamily="18" charset="0"/>
                <a:cs typeface="Times New Roman" pitchFamily="18" charset="0"/>
              </a:rPr>
              <a:t>larda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o’tkaziladi</a:t>
            </a:r>
            <a:r>
              <a:rPr lang="en-US" sz="3400" dirty="0">
                <a:latin typeface="Times New Roman" pitchFamily="18" charset="0"/>
                <a:cs typeface="Times New Roman" pitchFamily="18" charset="0"/>
              </a:rPr>
              <a:t>.</a:t>
            </a:r>
            <a:endParaRPr lang="ru-RU" sz="3400" dirty="0">
              <a:latin typeface="Times New Roman" pitchFamily="18" charset="0"/>
              <a:cs typeface="Times New Roman" pitchFamily="18" charset="0"/>
            </a:endParaRPr>
          </a:p>
          <a:p>
            <a:pPr hangingPunct="0"/>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Uchinchi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marta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sug’orish</a:t>
            </a:r>
            <a:r>
              <a:rPr lang="en-US" sz="3400" dirty="0">
                <a:latin typeface="Times New Roman" pitchFamily="18" charset="0"/>
                <a:cs typeface="Times New Roman" pitchFamily="18" charset="0"/>
              </a:rPr>
              <a:t>  -800-1000  </a:t>
            </a:r>
            <a:r>
              <a:rPr lang="en-US" sz="3400" dirty="0" err="1">
                <a:latin typeface="Times New Roman" pitchFamily="18" charset="0"/>
                <a:cs typeface="Times New Roman" pitchFamily="18" charset="0"/>
              </a:rPr>
              <a:t>kub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metr</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ga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egatlab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qo’lda</a:t>
            </a:r>
            <a:r>
              <a:rPr lang="en-US" sz="3400" dirty="0">
                <a:latin typeface="Times New Roman" pitchFamily="18" charset="0"/>
                <a:cs typeface="Times New Roman" pitchFamily="18" charset="0"/>
              </a:rPr>
              <a:t> 8.YII 22.VII </a:t>
            </a:r>
            <a:r>
              <a:rPr lang="en-US" sz="3400" dirty="0" err="1">
                <a:latin typeface="Times New Roman" pitchFamily="18" charset="0"/>
                <a:cs typeface="Times New Roman" pitchFamily="18" charset="0"/>
              </a:rPr>
              <a:t>larda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o’tkaziladi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va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xokazo</a:t>
            </a:r>
            <a:r>
              <a:rPr lang="en-US" sz="3400" dirty="0">
                <a:latin typeface="Times New Roman" pitchFamily="18" charset="0"/>
                <a:cs typeface="Times New Roman" pitchFamily="18" charset="0"/>
              </a:rPr>
              <a:t>.  </a:t>
            </a:r>
            <a:endParaRPr lang="ru-RU" sz="3400" dirty="0">
              <a:latin typeface="Times New Roman" pitchFamily="18" charset="0"/>
              <a:cs typeface="Times New Roman" pitchFamily="18" charset="0"/>
            </a:endParaRPr>
          </a:p>
          <a:p>
            <a:r>
              <a:rPr lang="en-US" sz="3400" dirty="0">
                <a:latin typeface="Times New Roman" pitchFamily="18" charset="0"/>
                <a:cs typeface="Times New Roman" pitchFamily="18" charset="0"/>
              </a:rPr>
              <a:t> </a:t>
            </a:r>
            <a:endParaRPr lang="ru-RU" sz="3400" dirty="0">
              <a:latin typeface="Times New Roman" pitchFamily="18" charset="0"/>
              <a:cs typeface="Times New Roman" pitchFamily="18" charset="0"/>
            </a:endParaRPr>
          </a:p>
          <a:p>
            <a:endParaRPr lang="ru-RU" dirty="0"/>
          </a:p>
        </p:txBody>
      </p:sp>
      <p:sp>
        <p:nvSpPr>
          <p:cNvPr id="3" name="Прямоугольник 2"/>
          <p:cNvSpPr/>
          <p:nvPr/>
        </p:nvSpPr>
        <p:spPr>
          <a:xfrm>
            <a:off x="395536" y="188640"/>
            <a:ext cx="8352928" cy="830997"/>
          </a:xfrm>
          <a:prstGeom prst="rect">
            <a:avLst/>
          </a:prstGeom>
          <a:solidFill>
            <a:srgbClr val="FF0000"/>
          </a:solidFill>
        </p:spPr>
        <p:txBody>
          <a:bodyPr wrap="square">
            <a:spAutoFit/>
          </a:bodyPr>
          <a:lstStyle/>
          <a:p>
            <a:pPr algn="ctr"/>
            <a:r>
              <a:rPr lang="ru-RU" sz="2400" dirty="0">
                <a:latin typeface="Times New Roman" pitchFamily="18" charset="0"/>
                <a:cs typeface="Times New Roman" pitchFamily="18" charset="0"/>
              </a:rPr>
              <a:t>3.</a:t>
            </a:r>
            <a:r>
              <a:rPr lang="fi-FI" sz="2400" dirty="0">
                <a:latin typeface="Times New Roman" pitchFamily="18" charset="0"/>
                <a:cs typeface="Times New Roman" pitchFamily="18" charset="0"/>
              </a:rPr>
              <a:t>Ekinlarni sug’orishni tashkil etish. Ekinlarni  parvarish  qilish. Paxta xosilini y</a:t>
            </a:r>
            <a:r>
              <a:rPr lang="en-US" sz="2400" dirty="0" err="1">
                <a:latin typeface="Times New Roman" pitchFamily="18" charset="0"/>
                <a:cs typeface="Times New Roman" pitchFamily="18" charset="0"/>
              </a:rPr>
              <a:t>i</a:t>
            </a:r>
            <a:r>
              <a:rPr lang="fi-FI" sz="2400" dirty="0">
                <a:latin typeface="Times New Roman" pitchFamily="18" charset="0"/>
                <a:cs typeface="Times New Roman" pitchFamily="18" charset="0"/>
              </a:rPr>
              <a:t>g’ib-terib olish.</a:t>
            </a:r>
          </a:p>
        </p:txBody>
      </p:sp>
    </p:spTree>
    <p:extLst>
      <p:ext uri="{BB962C8B-B14F-4D97-AF65-F5344CB8AC3E}">
        <p14:creationId xmlns:p14="http://schemas.microsoft.com/office/powerpoint/2010/main" val="3501027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a:xfrm>
            <a:off x="467544" y="1412776"/>
            <a:ext cx="8229600" cy="4772992"/>
          </a:xfrm>
        </p:spPr>
        <p:txBody>
          <a:bodyPr/>
          <a:lstStyle/>
          <a:p>
            <a:pPr algn="just"/>
            <a:r>
              <a:rPr lang="fi-FI"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3" name="Прямоугольник 2"/>
          <p:cNvSpPr/>
          <p:nvPr/>
        </p:nvSpPr>
        <p:spPr>
          <a:xfrm>
            <a:off x="179512" y="116632"/>
            <a:ext cx="8784976" cy="523220"/>
          </a:xfrm>
          <a:prstGeom prst="rect">
            <a:avLst/>
          </a:prstGeom>
          <a:solidFill>
            <a:srgbClr val="FF0000"/>
          </a:solidFill>
        </p:spPr>
        <p:txBody>
          <a:bodyPr wrap="square">
            <a:spAutoFit/>
          </a:bodyPr>
          <a:lstStyle/>
          <a:p>
            <a:pPr algn="ctr"/>
            <a:r>
              <a:rPr lang="en-US" sz="2800" dirty="0" err="1">
                <a:latin typeface="Times New Roman" pitchFamily="18" charset="0"/>
                <a:cs typeface="Times New Roman" pitchFamily="18" charset="0"/>
              </a:rPr>
              <a:t>G’o’za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qator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oralariga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ishlov</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berishni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tashkil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etish</a:t>
            </a:r>
            <a:r>
              <a:rPr lang="en-US" sz="2800" dirty="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
        <p:nvSpPr>
          <p:cNvPr id="5" name="Скругленная прямоугольная выноска 4"/>
          <p:cNvSpPr/>
          <p:nvPr/>
        </p:nvSpPr>
        <p:spPr>
          <a:xfrm>
            <a:off x="179512" y="947629"/>
            <a:ext cx="8784976" cy="5505707"/>
          </a:xfrm>
          <a:prstGeom prst="wedgeRoundRect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hangingPunct="0"/>
            <a:r>
              <a:rPr lang="ru-RU" sz="2400" b="1" dirty="0" smtClean="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G’o’za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qator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oralariga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ishlov</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berishdan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maqsad</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begona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o’tlarni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yo’qotish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tuproq</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yuzasini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yumshatishdir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Kultivasiya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o’tkazish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qator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oralariga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ishlov</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berishning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asosiy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tadbirlaridan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xisoblanadi</a:t>
            </a:r>
            <a:r>
              <a:rPr lang="en-US" sz="2400" dirty="0">
                <a:solidFill>
                  <a:schemeClr val="tx1"/>
                </a:solidFill>
                <a:latin typeface="Times New Roman" pitchFamily="18" charset="0"/>
                <a:cs typeface="Times New Roman" pitchFamily="18" charset="0"/>
              </a:rPr>
              <a:t>. Bu </a:t>
            </a:r>
            <a:r>
              <a:rPr lang="en-US" sz="2400" dirty="0" err="1">
                <a:solidFill>
                  <a:schemeClr val="tx1"/>
                </a:solidFill>
                <a:latin typeface="Times New Roman" pitchFamily="18" charset="0"/>
                <a:cs typeface="Times New Roman" pitchFamily="18" charset="0"/>
              </a:rPr>
              <a:t>tadbir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g’o’za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nixollari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paydo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bo’lishi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bilan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amalga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oshiriladi</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a:p>
            <a:pPr algn="just" hangingPunct="0"/>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Birinchi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kultivasiya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nixollar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tekis</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unib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chiqqan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paytida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tashkil</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etilib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begona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o’tlarga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qarshi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kurash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nixollar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qatoridan</a:t>
            </a:r>
            <a:r>
              <a:rPr lang="en-US" sz="2400" dirty="0">
                <a:solidFill>
                  <a:schemeClr val="tx1"/>
                </a:solidFill>
                <a:latin typeface="Times New Roman" pitchFamily="18" charset="0"/>
                <a:cs typeface="Times New Roman" pitchFamily="18" charset="0"/>
              </a:rPr>
              <a:t> 7-10 </a:t>
            </a:r>
            <a:r>
              <a:rPr lang="en-US" sz="2400" dirty="0" err="1">
                <a:solidFill>
                  <a:schemeClr val="tx1"/>
                </a:solidFill>
                <a:latin typeface="Times New Roman" pitchFamily="18" charset="0"/>
                <a:cs typeface="Times New Roman" pitchFamily="18" charset="0"/>
              </a:rPr>
              <a:t>sm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masofada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6-8 </a:t>
            </a:r>
            <a:r>
              <a:rPr lang="en-US" sz="2400" dirty="0" err="1">
                <a:solidFill>
                  <a:schemeClr val="tx1"/>
                </a:solidFill>
                <a:latin typeface="Times New Roman" pitchFamily="18" charset="0"/>
                <a:cs typeface="Times New Roman" pitchFamily="18" charset="0"/>
              </a:rPr>
              <a:t>sm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chuqurlikda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o’tkaziladi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Texnologik</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xarita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tuzganda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traktor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sinflari</a:t>
            </a:r>
            <a:r>
              <a:rPr lang="en-US" sz="2400" dirty="0">
                <a:solidFill>
                  <a:schemeClr val="tx1"/>
                </a:solidFill>
                <a:latin typeface="Times New Roman" pitchFamily="18" charset="0"/>
                <a:cs typeface="Times New Roman" pitchFamily="18" charset="0"/>
              </a:rPr>
              <a:t> 1,4 T.K.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KXU-4  </a:t>
            </a:r>
            <a:r>
              <a:rPr lang="en-US" sz="2400" dirty="0" err="1">
                <a:solidFill>
                  <a:schemeClr val="tx1"/>
                </a:solidFill>
                <a:latin typeface="Times New Roman" pitchFamily="18" charset="0"/>
                <a:cs typeface="Times New Roman" pitchFamily="18" charset="0"/>
              </a:rPr>
              <a:t>moslamalari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yordamida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yuqorida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qayd</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etilgan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me’yoriy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chuqurlik</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kenglikda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taxminan</a:t>
            </a:r>
            <a:r>
              <a:rPr lang="en-US" sz="2400" dirty="0">
                <a:solidFill>
                  <a:schemeClr val="tx1"/>
                </a:solidFill>
                <a:latin typeface="Times New Roman" pitchFamily="18" charset="0"/>
                <a:cs typeface="Times New Roman" pitchFamily="18" charset="0"/>
              </a:rPr>
              <a:t> 25.IV-30.IV </a:t>
            </a:r>
            <a:r>
              <a:rPr lang="en-US" sz="2400" dirty="0" err="1">
                <a:solidFill>
                  <a:schemeClr val="tx1"/>
                </a:solidFill>
                <a:latin typeface="Times New Roman" pitchFamily="18" charset="0"/>
                <a:cs typeface="Times New Roman" pitchFamily="18" charset="0"/>
              </a:rPr>
              <a:t>larda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o’tkazilishi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rejalashtiriladi</a:t>
            </a:r>
            <a:r>
              <a:rPr lang="en-US" sz="2400" dirty="0">
                <a:solidFill>
                  <a:schemeClr val="tx1"/>
                </a:solidFill>
                <a:latin typeface="Times New Roman" pitchFamily="18" charset="0"/>
                <a:cs typeface="Times New Roman" pitchFamily="18" charset="0"/>
              </a:rPr>
              <a:t>.  Jami  4-5, </a:t>
            </a:r>
            <a:r>
              <a:rPr lang="en-US" sz="2400" dirty="0" err="1">
                <a:solidFill>
                  <a:schemeClr val="tx1"/>
                </a:solidFill>
                <a:latin typeface="Times New Roman" pitchFamily="18" charset="0"/>
                <a:cs typeface="Times New Roman" pitchFamily="18" charset="0"/>
              </a:rPr>
              <a:t>ba’zan</a:t>
            </a:r>
            <a:r>
              <a:rPr lang="en-US" sz="2400" dirty="0">
                <a:solidFill>
                  <a:schemeClr val="tx1"/>
                </a:solidFill>
                <a:latin typeface="Times New Roman" pitchFamily="18" charset="0"/>
                <a:cs typeface="Times New Roman" pitchFamily="18" charset="0"/>
              </a:rPr>
              <a:t> 6-7 </a:t>
            </a:r>
            <a:r>
              <a:rPr lang="en-US" sz="2400" dirty="0" err="1">
                <a:solidFill>
                  <a:schemeClr val="tx1"/>
                </a:solidFill>
                <a:latin typeface="Times New Roman" pitchFamily="18" charset="0"/>
                <a:cs typeface="Times New Roman" pitchFamily="18" charset="0"/>
              </a:rPr>
              <a:t>marta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kultivasiya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o’tkazish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rejalashtiriladi</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a:p>
            <a:pPr algn="just"/>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2262709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a:xfrm>
            <a:off x="611560" y="764704"/>
            <a:ext cx="8075240" cy="5781104"/>
          </a:xfrm>
          <a:solidFill>
            <a:srgbClr val="92D050"/>
          </a:solidFill>
        </p:spPr>
        <p:txBody>
          <a:bodyPr>
            <a:normAutofit fontScale="92500" lnSpcReduction="20000"/>
          </a:bodyPr>
          <a:lstStyle/>
          <a:p>
            <a:pPr algn="just" hangingPunct="0"/>
            <a:r>
              <a:rPr lang="ru-RU" sz="2800" dirty="0" err="1">
                <a:latin typeface="Times New Roman" pitchFamily="18" charset="0"/>
                <a:cs typeface="Times New Roman" pitchFamily="18" charset="0"/>
              </a:rPr>
              <a:t>G’o’zani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chilpishning</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axamiyati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shundaki</a:t>
            </a:r>
            <a:r>
              <a:rPr lang="ru-RU" sz="2800" dirty="0">
                <a:latin typeface="Times New Roman" pitchFamily="18" charset="0"/>
                <a:cs typeface="Times New Roman" pitchFamily="18" charset="0"/>
              </a:rPr>
              <a:t>, u </a:t>
            </a:r>
            <a:r>
              <a:rPr lang="ru-RU" sz="2800" dirty="0" err="1">
                <a:latin typeface="Times New Roman" pitchFamily="18" charset="0"/>
                <a:cs typeface="Times New Roman" pitchFamily="18" charset="0"/>
              </a:rPr>
              <a:t>oziqlantirishda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assimilyasiya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maxsulotlari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o’simlikka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bir</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xil</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taqsimlanishini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taminlanib</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xosil</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tugunchalarining</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to’qilishini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kamaytiradi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ko’sak</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soni</a:t>
            </a:r>
            <a:r>
              <a:rPr lang="ru-RU" sz="2800" dirty="0">
                <a:latin typeface="Times New Roman" pitchFamily="18" charset="0"/>
                <a:cs typeface="Times New Roman" pitchFamily="18" charset="0"/>
              </a:rPr>
              <a:t> 1-2 </a:t>
            </a:r>
            <a:r>
              <a:rPr lang="ru-RU" sz="2800" dirty="0" err="1">
                <a:latin typeface="Times New Roman" pitchFamily="18" charset="0"/>
                <a:cs typeface="Times New Roman" pitchFamily="18" charset="0"/>
              </a:rPr>
              <a:t>tagacha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ko’sakdagi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paxta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vazni</a:t>
            </a:r>
            <a:r>
              <a:rPr lang="ru-RU" sz="2800" dirty="0">
                <a:latin typeface="Times New Roman" pitchFamily="18" charset="0"/>
                <a:cs typeface="Times New Roman" pitchFamily="18" charset="0"/>
              </a:rPr>
              <a:t> 0,2-0,5. g </a:t>
            </a:r>
            <a:r>
              <a:rPr lang="ru-RU" sz="2800" dirty="0" err="1">
                <a:latin typeface="Times New Roman" pitchFamily="18" charset="0"/>
                <a:cs typeface="Times New Roman" pitchFamily="18" charset="0"/>
              </a:rPr>
              <a:t>ga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ortadi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tola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sifati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yaxshilanadi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o’suv</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davri</a:t>
            </a:r>
            <a:r>
              <a:rPr lang="ru-RU" sz="2800" dirty="0">
                <a:latin typeface="Times New Roman" pitchFamily="18" charset="0"/>
                <a:cs typeface="Times New Roman" pitchFamily="18" charset="0"/>
              </a:rPr>
              <a:t> 5-10 </a:t>
            </a:r>
            <a:r>
              <a:rPr lang="ru-RU" sz="2800" dirty="0" err="1">
                <a:latin typeface="Times New Roman" pitchFamily="18" charset="0"/>
                <a:cs typeface="Times New Roman" pitchFamily="18" charset="0"/>
              </a:rPr>
              <a:t>kunga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qisqarib</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xosildorlik</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gektariga</a:t>
            </a:r>
            <a:r>
              <a:rPr lang="ru-RU" sz="2800" dirty="0">
                <a:latin typeface="Times New Roman" pitchFamily="18" charset="0"/>
                <a:cs typeface="Times New Roman" pitchFamily="18" charset="0"/>
              </a:rPr>
              <a:t> 1,5-2,5  s. </a:t>
            </a:r>
            <a:r>
              <a:rPr lang="ru-RU" sz="2800" dirty="0" err="1">
                <a:latin typeface="Times New Roman" pitchFamily="18" charset="0"/>
                <a:cs typeface="Times New Roman" pitchFamily="18" charset="0"/>
              </a:rPr>
              <a:t>ga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oshadi</a:t>
            </a:r>
            <a:r>
              <a:rPr lang="ru-RU" sz="2800" dirty="0">
                <a:latin typeface="Times New Roman" pitchFamily="18" charset="0"/>
                <a:cs typeface="Times New Roman" pitchFamily="18" charset="0"/>
              </a:rPr>
              <a:t>.</a:t>
            </a:r>
          </a:p>
          <a:p>
            <a:pPr algn="just" hangingPunct="0"/>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Chilpish</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muddatlari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g’o’zaning</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tup</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soni</a:t>
            </a:r>
            <a:r>
              <a:rPr lang="ru-RU" sz="2800" dirty="0">
                <a:latin typeface="Times New Roman" pitchFamily="18" charset="0"/>
                <a:cs typeface="Times New Roman" pitchFamily="18" charset="0"/>
              </a:rPr>
              <a:t> 110-120 </a:t>
            </a:r>
            <a:r>
              <a:rPr lang="ru-RU" sz="2800" dirty="0" err="1">
                <a:latin typeface="Times New Roman" pitchFamily="18" charset="0"/>
                <a:cs typeface="Times New Roman" pitchFamily="18" charset="0"/>
              </a:rPr>
              <a:t>ming</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dona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bo’lgan</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maydonlarda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xosil</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shoxi</a:t>
            </a:r>
            <a:r>
              <a:rPr lang="ru-RU" sz="2800" dirty="0">
                <a:latin typeface="Times New Roman" pitchFamily="18" charset="0"/>
                <a:cs typeface="Times New Roman" pitchFamily="18" charset="0"/>
              </a:rPr>
              <a:t> 15-16, 130-140 </a:t>
            </a:r>
            <a:r>
              <a:rPr lang="ru-RU" sz="2800" dirty="0" err="1">
                <a:latin typeface="Times New Roman" pitchFamily="18" charset="0"/>
                <a:cs typeface="Times New Roman" pitchFamily="18" charset="0"/>
              </a:rPr>
              <a:t>dona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ming</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bo’lganda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xosil</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shoxi</a:t>
            </a:r>
            <a:r>
              <a:rPr lang="ru-RU" sz="2800" dirty="0">
                <a:latin typeface="Times New Roman" pitchFamily="18" charset="0"/>
                <a:cs typeface="Times New Roman" pitchFamily="18" charset="0"/>
              </a:rPr>
              <a:t> 13-14 </a:t>
            </a:r>
            <a:r>
              <a:rPr lang="ru-RU" sz="2800" dirty="0" err="1">
                <a:latin typeface="Times New Roman" pitchFamily="18" charset="0"/>
                <a:cs typeface="Times New Roman" pitchFamily="18" charset="0"/>
              </a:rPr>
              <a:t>ta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gacha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yetganda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va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texnologik</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xaritalar</a:t>
            </a:r>
            <a:r>
              <a:rPr lang="ru-RU" sz="2800" dirty="0">
                <a:latin typeface="Times New Roman" pitchFamily="18" charset="0"/>
                <a:cs typeface="Times New Roman" pitchFamily="18" charset="0"/>
              </a:rPr>
              <a:t>  t</a:t>
            </a:r>
            <a:r>
              <a:rPr lang="en-US" sz="2800" dirty="0">
                <a:latin typeface="Times New Roman" pitchFamily="18" charset="0"/>
                <a:cs typeface="Times New Roman" pitchFamily="18" charset="0"/>
              </a:rPr>
              <a:t>u</a:t>
            </a:r>
            <a:r>
              <a:rPr lang="ru-RU" sz="2800" dirty="0" err="1">
                <a:latin typeface="Times New Roman" pitchFamily="18" charset="0"/>
                <a:cs typeface="Times New Roman" pitchFamily="18" charset="0"/>
              </a:rPr>
              <a:t>zganda</a:t>
            </a:r>
            <a:r>
              <a:rPr lang="ru-RU" sz="2800" dirty="0">
                <a:latin typeface="Times New Roman" pitchFamily="18" charset="0"/>
                <a:cs typeface="Times New Roman" pitchFamily="18" charset="0"/>
              </a:rPr>
              <a:t> -1,4  TK </a:t>
            </a:r>
            <a:r>
              <a:rPr lang="ru-RU" sz="2800" dirty="0" err="1">
                <a:latin typeface="Times New Roman" pitchFamily="18" charset="0"/>
                <a:cs typeface="Times New Roman" pitchFamily="18" charset="0"/>
              </a:rPr>
              <a:t>traktori</a:t>
            </a:r>
            <a:r>
              <a:rPr lang="ru-RU" sz="2800" dirty="0">
                <a:latin typeface="Times New Roman" pitchFamily="18" charset="0"/>
                <a:cs typeface="Times New Roman" pitchFamily="18" charset="0"/>
              </a:rPr>
              <a:t>, ChVX-4 </a:t>
            </a:r>
            <a:r>
              <a:rPr lang="ru-RU" sz="2800" dirty="0" err="1">
                <a:latin typeface="Times New Roman" pitchFamily="18" charset="0"/>
                <a:cs typeface="Times New Roman" pitchFamily="18" charset="0"/>
              </a:rPr>
              <a:t>agregati</a:t>
            </a:r>
            <a:r>
              <a:rPr lang="ru-RU"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a:t>
            </a:r>
            <a:r>
              <a:rPr lang="ru-RU" sz="2800" dirty="0" err="1">
                <a:latin typeface="Times New Roman" pitchFamily="18" charset="0"/>
                <a:cs typeface="Times New Roman" pitchFamily="18" charset="0"/>
              </a:rPr>
              <a:t>rdamida</a:t>
            </a:r>
            <a:r>
              <a:rPr lang="ru-RU" sz="2800" dirty="0">
                <a:latin typeface="Times New Roman" pitchFamily="18" charset="0"/>
                <a:cs typeface="Times New Roman" pitchFamily="18" charset="0"/>
              </a:rPr>
              <a:t> 25.VII-5.VIII </a:t>
            </a:r>
            <a:r>
              <a:rPr lang="ru-RU" sz="2800" dirty="0" err="1">
                <a:latin typeface="Times New Roman" pitchFamily="18" charset="0"/>
                <a:cs typeface="Times New Roman" pitchFamily="18" charset="0"/>
              </a:rPr>
              <a:t>larda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o’tkazilishi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rejalashtiriladi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Ingichka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tolali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g’o’zalarda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ko’chat</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qalinligi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gektariga</a:t>
            </a:r>
            <a:r>
              <a:rPr lang="ru-RU" sz="2800" dirty="0">
                <a:latin typeface="Times New Roman" pitchFamily="18" charset="0"/>
                <a:cs typeface="Times New Roman" pitchFamily="18" charset="0"/>
              </a:rPr>
              <a:t> 130-140 </a:t>
            </a:r>
            <a:r>
              <a:rPr lang="ru-RU" sz="2800" dirty="0" err="1">
                <a:latin typeface="Times New Roman" pitchFamily="18" charset="0"/>
                <a:cs typeface="Times New Roman" pitchFamily="18" charset="0"/>
              </a:rPr>
              <a:t>ming</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xosil</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shoxlar</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soni</a:t>
            </a:r>
            <a:r>
              <a:rPr lang="ru-RU" sz="2800" dirty="0">
                <a:latin typeface="Times New Roman" pitchFamily="18" charset="0"/>
                <a:cs typeface="Times New Roman" pitchFamily="18" charset="0"/>
              </a:rPr>
              <a:t> 20-22 </a:t>
            </a:r>
            <a:r>
              <a:rPr lang="ru-RU" sz="2800" dirty="0" err="1">
                <a:latin typeface="Times New Roman" pitchFamily="18" charset="0"/>
                <a:cs typeface="Times New Roman" pitchFamily="18" charset="0"/>
              </a:rPr>
              <a:t>taga</a:t>
            </a:r>
            <a:r>
              <a:rPr lang="ru-RU" sz="2800" dirty="0">
                <a:latin typeface="Times New Roman" pitchFamily="18" charset="0"/>
                <a:cs typeface="Times New Roman" pitchFamily="18" charset="0"/>
              </a:rPr>
              <a:t>,  140-150  </a:t>
            </a:r>
            <a:r>
              <a:rPr lang="ru-RU" sz="2800" dirty="0" err="1">
                <a:latin typeface="Times New Roman" pitchFamily="18" charset="0"/>
                <a:cs typeface="Times New Roman" pitchFamily="18" charset="0"/>
              </a:rPr>
              <a:t>ming</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tupli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g’o’zalarda</a:t>
            </a:r>
            <a:r>
              <a:rPr lang="ru-RU" sz="2800" dirty="0">
                <a:latin typeface="Times New Roman" pitchFamily="18" charset="0"/>
                <a:cs typeface="Times New Roman" pitchFamily="18" charset="0"/>
              </a:rPr>
              <a:t> - 18-20 </a:t>
            </a:r>
            <a:r>
              <a:rPr lang="ru-RU" sz="2800" dirty="0" err="1">
                <a:latin typeface="Times New Roman" pitchFamily="18" charset="0"/>
                <a:cs typeface="Times New Roman" pitchFamily="18" charset="0"/>
              </a:rPr>
              <a:t>taga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yetganda</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chilpish</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o’tkazilishi</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rejalashtiriladi</a:t>
            </a:r>
            <a:r>
              <a:rPr lang="ru-RU" sz="2800" dirty="0">
                <a:latin typeface="Times New Roman" pitchFamily="18" charset="0"/>
                <a:cs typeface="Times New Roman" pitchFamily="18" charset="0"/>
              </a:rPr>
              <a:t>.</a:t>
            </a:r>
          </a:p>
          <a:p>
            <a:endParaRPr lang="ru-RU" dirty="0"/>
          </a:p>
        </p:txBody>
      </p:sp>
      <p:sp>
        <p:nvSpPr>
          <p:cNvPr id="3" name="Прямоугольник 2"/>
          <p:cNvSpPr/>
          <p:nvPr/>
        </p:nvSpPr>
        <p:spPr>
          <a:xfrm>
            <a:off x="251520" y="188640"/>
            <a:ext cx="8352928" cy="461665"/>
          </a:xfrm>
          <a:prstGeom prst="rect">
            <a:avLst/>
          </a:prstGeom>
          <a:solidFill>
            <a:srgbClr val="FF0000"/>
          </a:solidFill>
        </p:spPr>
        <p:txBody>
          <a:bodyPr wrap="square">
            <a:spAutoFit/>
          </a:bodyPr>
          <a:lstStyle/>
          <a:p>
            <a:pPr algn="ctr"/>
            <a:r>
              <a:rPr lang="ru-RU" sz="2400" b="1" dirty="0" err="1">
                <a:latin typeface="Times New Roman" pitchFamily="18" charset="0"/>
                <a:cs typeface="Times New Roman" pitchFamily="18" charset="0"/>
              </a:rPr>
              <a:t>G'o’za</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chilpishni</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tashkil</a:t>
            </a:r>
            <a:r>
              <a:rPr lang="ru-RU" sz="2400" b="1" dirty="0">
                <a:latin typeface="Times New Roman" pitchFamily="18" charset="0"/>
                <a:cs typeface="Times New Roman" pitchFamily="18" charset="0"/>
              </a:rPr>
              <a:t> </a:t>
            </a:r>
            <a:r>
              <a:rPr lang="ru-RU" sz="2400" b="1" dirty="0" err="1">
                <a:latin typeface="Times New Roman" pitchFamily="18" charset="0"/>
                <a:cs typeface="Times New Roman" pitchFamily="18" charset="0"/>
              </a:rPr>
              <a:t>etish</a:t>
            </a:r>
            <a:r>
              <a:rPr lang="ru-RU" sz="2400" b="1" dirty="0">
                <a:latin typeface="Times New Roman" pitchFamily="18" charset="0"/>
                <a:cs typeface="Times New Roman" pitchFamily="18" charset="0"/>
              </a:rPr>
              <a:t> .</a:t>
            </a:r>
            <a:endParaRPr lang="fi-FI" sz="2400" dirty="0">
              <a:latin typeface="Times New Roman" pitchFamily="18" charset="0"/>
              <a:cs typeface="Times New Roman" pitchFamily="18" charset="0"/>
            </a:endParaRPr>
          </a:p>
        </p:txBody>
      </p:sp>
    </p:spTree>
    <p:extLst>
      <p:ext uri="{BB962C8B-B14F-4D97-AF65-F5344CB8AC3E}">
        <p14:creationId xmlns:p14="http://schemas.microsoft.com/office/powerpoint/2010/main" val="36551661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Блок-схема: документ 2"/>
          <p:cNvSpPr/>
          <p:nvPr/>
        </p:nvSpPr>
        <p:spPr>
          <a:xfrm>
            <a:off x="499632" y="836712"/>
            <a:ext cx="8640960" cy="4968552"/>
          </a:xfrm>
          <a:prstGeom prst="flowChartDocumen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hangingPunct="0"/>
            <a:endParaRPr lang="en-US" sz="2000" dirty="0" smtClean="0">
              <a:solidFill>
                <a:schemeClr val="tx1"/>
              </a:solidFill>
              <a:latin typeface="Times New Roman" pitchFamily="18" charset="0"/>
              <a:cs typeface="Times New Roman" pitchFamily="18" charset="0"/>
            </a:endParaRPr>
          </a:p>
          <a:p>
            <a:pPr hangingPunct="0"/>
            <a:r>
              <a:rPr lang="ru-RU" sz="2000" b="1" i="1" u="sng" dirty="0"/>
              <a:t> </a:t>
            </a:r>
            <a:r>
              <a:rPr lang="en-US" sz="2400" b="1" i="1" u="sng" dirty="0">
                <a:solidFill>
                  <a:schemeClr val="tx1"/>
                </a:solidFill>
                <a:latin typeface="Times New Roman" pitchFamily="18" charset="0"/>
                <a:cs typeface="Times New Roman" pitchFamily="18" charset="0"/>
              </a:rPr>
              <a:t>G</a:t>
            </a:r>
            <a:r>
              <a:rPr lang="ru-RU" sz="2400" b="1" i="1" u="sng" dirty="0">
                <a:solidFill>
                  <a:schemeClr val="tx1"/>
                </a:solidFill>
                <a:latin typeface="Times New Roman" pitchFamily="18" charset="0"/>
                <a:cs typeface="Times New Roman" pitchFamily="18" charset="0"/>
              </a:rPr>
              <a:t>’</a:t>
            </a:r>
            <a:r>
              <a:rPr lang="en-US" sz="2400" b="1" i="1" u="sng" dirty="0">
                <a:solidFill>
                  <a:schemeClr val="tx1"/>
                </a:solidFill>
                <a:latin typeface="Times New Roman" pitchFamily="18" charset="0"/>
                <a:cs typeface="Times New Roman" pitchFamily="18" charset="0"/>
              </a:rPr>
              <a:t>o</a:t>
            </a:r>
            <a:r>
              <a:rPr lang="ru-RU" sz="2400" b="1" i="1" u="sng" dirty="0">
                <a:solidFill>
                  <a:schemeClr val="tx1"/>
                </a:solidFill>
                <a:latin typeface="Times New Roman" pitchFamily="18" charset="0"/>
                <a:cs typeface="Times New Roman" pitchFamily="18" charset="0"/>
              </a:rPr>
              <a:t>’</a:t>
            </a:r>
            <a:r>
              <a:rPr lang="en-US" sz="2400" b="1" i="1" u="sng" dirty="0" err="1">
                <a:solidFill>
                  <a:schemeClr val="tx1"/>
                </a:solidFill>
                <a:latin typeface="Times New Roman" pitchFamily="18" charset="0"/>
                <a:cs typeface="Times New Roman" pitchFamily="18" charset="0"/>
              </a:rPr>
              <a:t>za</a:t>
            </a:r>
            <a:r>
              <a:rPr lang="en-US" sz="2400" b="1" i="1" u="sng" dirty="0">
                <a:solidFill>
                  <a:schemeClr val="tx1"/>
                </a:solidFill>
                <a:latin typeface="Times New Roman" pitchFamily="18" charset="0"/>
                <a:cs typeface="Times New Roman" pitchFamily="18" charset="0"/>
              </a:rPr>
              <a:t> </a:t>
            </a:r>
            <a:r>
              <a:rPr lang="en-US" sz="2400" b="1" i="1" u="sng" dirty="0" err="1">
                <a:solidFill>
                  <a:schemeClr val="tx1"/>
                </a:solidFill>
                <a:latin typeface="Times New Roman" pitchFamily="18" charset="0"/>
                <a:cs typeface="Times New Roman" pitchFamily="18" charset="0"/>
              </a:rPr>
              <a:t>defoliasiyasi</a:t>
            </a:r>
            <a:r>
              <a:rPr lang="en-US" sz="2400" b="1" i="1" u="sng" dirty="0">
                <a:solidFill>
                  <a:schemeClr val="tx1"/>
                </a:solidFill>
                <a:latin typeface="Times New Roman" pitchFamily="18" charset="0"/>
                <a:cs typeface="Times New Roman" pitchFamily="18" charset="0"/>
              </a:rPr>
              <a:t> </a:t>
            </a:r>
            <a:r>
              <a:rPr lang="en-US" sz="2400" b="1" i="1" u="sng" dirty="0" err="1">
                <a:solidFill>
                  <a:schemeClr val="tx1"/>
                </a:solidFill>
                <a:latin typeface="Times New Roman" pitchFamily="18" charset="0"/>
                <a:cs typeface="Times New Roman" pitchFamily="18" charset="0"/>
              </a:rPr>
              <a:t>va</a:t>
            </a:r>
            <a:r>
              <a:rPr lang="en-US" sz="2400" b="1" i="1" u="sng" dirty="0">
                <a:solidFill>
                  <a:schemeClr val="tx1"/>
                </a:solidFill>
                <a:latin typeface="Times New Roman" pitchFamily="18" charset="0"/>
                <a:cs typeface="Times New Roman" pitchFamily="18" charset="0"/>
              </a:rPr>
              <a:t> </a:t>
            </a:r>
            <a:r>
              <a:rPr lang="en-US" sz="2400" b="1" i="1" u="sng" dirty="0" err="1">
                <a:solidFill>
                  <a:schemeClr val="tx1"/>
                </a:solidFill>
                <a:latin typeface="Times New Roman" pitchFamily="18" charset="0"/>
                <a:cs typeface="Times New Roman" pitchFamily="18" charset="0"/>
              </a:rPr>
              <a:t>xosilni</a:t>
            </a:r>
            <a:r>
              <a:rPr lang="en-US" sz="2400" b="1" i="1" u="sng" dirty="0">
                <a:solidFill>
                  <a:schemeClr val="tx1"/>
                </a:solidFill>
                <a:latin typeface="Times New Roman" pitchFamily="18" charset="0"/>
                <a:cs typeface="Times New Roman" pitchFamily="18" charset="0"/>
              </a:rPr>
              <a:t> </a:t>
            </a:r>
            <a:r>
              <a:rPr lang="en-US" sz="2400" b="1" i="1" u="sng" dirty="0" err="1">
                <a:solidFill>
                  <a:schemeClr val="tx1"/>
                </a:solidFill>
                <a:latin typeface="Times New Roman" pitchFamily="18" charset="0"/>
                <a:cs typeface="Times New Roman" pitchFamily="18" charset="0"/>
              </a:rPr>
              <a:t>yig</a:t>
            </a:r>
            <a:r>
              <a:rPr lang="ru-RU" sz="2400" b="1" i="1" u="sng" dirty="0">
                <a:solidFill>
                  <a:schemeClr val="tx1"/>
                </a:solidFill>
                <a:latin typeface="Times New Roman" pitchFamily="18" charset="0"/>
                <a:cs typeface="Times New Roman" pitchFamily="18" charset="0"/>
              </a:rPr>
              <a:t>’</a:t>
            </a:r>
            <a:r>
              <a:rPr lang="en-US" sz="2400" b="1" i="1" u="sng" dirty="0" err="1">
                <a:solidFill>
                  <a:schemeClr val="tx1"/>
                </a:solidFill>
                <a:latin typeface="Times New Roman" pitchFamily="18" charset="0"/>
                <a:cs typeface="Times New Roman" pitchFamily="18" charset="0"/>
              </a:rPr>
              <a:t>ishtirishni</a:t>
            </a:r>
            <a:r>
              <a:rPr lang="en-US" sz="2400" b="1" i="1" u="sng" dirty="0">
                <a:solidFill>
                  <a:schemeClr val="tx1"/>
                </a:solidFill>
                <a:latin typeface="Times New Roman" pitchFamily="18" charset="0"/>
                <a:cs typeface="Times New Roman" pitchFamily="18" charset="0"/>
              </a:rPr>
              <a:t> </a:t>
            </a:r>
            <a:r>
              <a:rPr lang="en-US" sz="2400" b="1" i="1" u="sng" dirty="0" err="1">
                <a:solidFill>
                  <a:schemeClr val="tx1"/>
                </a:solidFill>
                <a:latin typeface="Times New Roman" pitchFamily="18" charset="0"/>
                <a:cs typeface="Times New Roman" pitchFamily="18" charset="0"/>
              </a:rPr>
              <a:t>tashkil</a:t>
            </a:r>
            <a:r>
              <a:rPr lang="en-US" sz="2400" b="1" i="1" u="sng" dirty="0">
                <a:solidFill>
                  <a:schemeClr val="tx1"/>
                </a:solidFill>
                <a:latin typeface="Times New Roman" pitchFamily="18" charset="0"/>
                <a:cs typeface="Times New Roman" pitchFamily="18" charset="0"/>
              </a:rPr>
              <a:t> </a:t>
            </a:r>
            <a:r>
              <a:rPr lang="en-US" sz="2400" b="1" i="1" u="sng" dirty="0" err="1">
                <a:solidFill>
                  <a:schemeClr val="tx1"/>
                </a:solidFill>
                <a:latin typeface="Times New Roman" pitchFamily="18" charset="0"/>
                <a:cs typeface="Times New Roman" pitchFamily="18" charset="0"/>
              </a:rPr>
              <a:t>etish</a:t>
            </a:r>
            <a:r>
              <a:rPr lang="ru-RU" sz="2400" b="1" i="1" dirty="0">
                <a:solidFill>
                  <a:schemeClr val="tx1"/>
                </a:solidFill>
                <a:latin typeface="Times New Roman" pitchFamily="18" charset="0"/>
                <a:cs typeface="Times New Roman" pitchFamily="18" charset="0"/>
              </a:rPr>
              <a:t>. </a:t>
            </a:r>
            <a:r>
              <a:rPr lang="en-US" sz="2400" dirty="0">
                <a:solidFill>
                  <a:schemeClr val="tx1"/>
                </a:solidFill>
                <a:latin typeface="Times New Roman" pitchFamily="18" charset="0"/>
                <a:cs typeface="Times New Roman" pitchFamily="18" charset="0"/>
              </a:rPr>
              <a:t>G</a:t>
            </a:r>
            <a:r>
              <a:rPr lang="ru-RU" sz="2400" dirty="0">
                <a:solidFill>
                  <a:schemeClr val="tx1"/>
                </a:solidFill>
                <a:latin typeface="Times New Roman" pitchFamily="18" charset="0"/>
                <a:cs typeface="Times New Roman" pitchFamily="18" charset="0"/>
              </a:rPr>
              <a:t>’</a:t>
            </a:r>
            <a:r>
              <a:rPr lang="en-US" sz="2400" dirty="0">
                <a:solidFill>
                  <a:schemeClr val="tx1"/>
                </a:solidFill>
                <a:latin typeface="Times New Roman" pitchFamily="18" charset="0"/>
                <a:cs typeface="Times New Roman" pitchFamily="18" charset="0"/>
              </a:rPr>
              <a:t>o</a:t>
            </a:r>
            <a:r>
              <a:rPr lang="ru-RU" sz="2400" dirty="0">
                <a:solidFill>
                  <a:schemeClr val="tx1"/>
                </a:solidFill>
                <a:latin typeface="Times New Roman" pitchFamily="18" charset="0"/>
                <a:cs typeface="Times New Roman" pitchFamily="18" charset="0"/>
              </a:rPr>
              <a:t>’</a:t>
            </a:r>
            <a:r>
              <a:rPr lang="en-US" sz="2400" dirty="0" err="1">
                <a:solidFill>
                  <a:schemeClr val="tx1"/>
                </a:solidFill>
                <a:latin typeface="Times New Roman" pitchFamily="18" charset="0"/>
                <a:cs typeface="Times New Roman" pitchFamily="18" charset="0"/>
              </a:rPr>
              <a:t>za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defoliasiyasini</a:t>
            </a:r>
            <a:r>
              <a:rPr lang="en-US" sz="2400" dirty="0">
                <a:solidFill>
                  <a:schemeClr val="tx1"/>
                </a:solidFill>
                <a:latin typeface="Times New Roman" pitchFamily="18" charset="0"/>
                <a:cs typeface="Times New Roman" pitchFamily="18" charset="0"/>
              </a:rPr>
              <a:t> o</a:t>
            </a:r>
            <a:r>
              <a:rPr lang="ru-RU" sz="2400" dirty="0">
                <a:solidFill>
                  <a:schemeClr val="tx1"/>
                </a:solidFill>
                <a:latin typeface="Times New Roman" pitchFamily="18" charset="0"/>
                <a:cs typeface="Times New Roman" pitchFamily="18" charset="0"/>
              </a:rPr>
              <a:t>’</a:t>
            </a:r>
            <a:r>
              <a:rPr lang="en-US" sz="2400" dirty="0" err="1">
                <a:solidFill>
                  <a:schemeClr val="tx1"/>
                </a:solidFill>
                <a:latin typeface="Times New Roman" pitchFamily="18" charset="0"/>
                <a:cs typeface="Times New Roman" pitchFamily="18" charset="0"/>
              </a:rPr>
              <a:t>tkazishdan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maqsad</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xosilni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yetilishini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tezlashtirish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qisqa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muddatlarda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mashinada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terib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olishni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tashkil</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etishdir</a:t>
            </a:r>
            <a:r>
              <a:rPr lang="ru-RU" sz="2400" dirty="0">
                <a:solidFill>
                  <a:schemeClr val="tx1"/>
                </a:solidFill>
                <a:latin typeface="Times New Roman" pitchFamily="18" charset="0"/>
                <a:cs typeface="Times New Roman" pitchFamily="18" charset="0"/>
              </a:rPr>
              <a:t>.</a:t>
            </a:r>
          </a:p>
          <a:p>
            <a:pPr hangingPunct="0"/>
            <a:r>
              <a:rPr lang="ru-RU"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Defoliasiyaning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samarali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bo’lish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omillaridan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muximi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o’tkazishning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maqbul</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muddatini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belgilashdir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yillik</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ma’lumotlarga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karaganda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uzun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tolali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g’o’za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navlarining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tuplarida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mavjud</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ko’saklarning</a:t>
            </a:r>
            <a:r>
              <a:rPr lang="en-US" sz="2400" dirty="0">
                <a:solidFill>
                  <a:schemeClr val="tx1"/>
                </a:solidFill>
                <a:latin typeface="Times New Roman" pitchFamily="18" charset="0"/>
                <a:cs typeface="Times New Roman" pitchFamily="18" charset="0"/>
              </a:rPr>
              <a:t> 35-40%, </a:t>
            </a:r>
            <a:r>
              <a:rPr lang="en-US" sz="2400" dirty="0" err="1">
                <a:solidFill>
                  <a:schemeClr val="tx1"/>
                </a:solidFill>
                <a:latin typeface="Times New Roman" pitchFamily="18" charset="0"/>
                <a:cs typeface="Times New Roman" pitchFamily="18" charset="0"/>
              </a:rPr>
              <a:t>o’rta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tolali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navlarda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esa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kamida</a:t>
            </a:r>
            <a:r>
              <a:rPr lang="en-US" sz="2400" dirty="0">
                <a:solidFill>
                  <a:schemeClr val="tx1"/>
                </a:solidFill>
                <a:latin typeface="Times New Roman" pitchFamily="18" charset="0"/>
                <a:cs typeface="Times New Roman" pitchFamily="18" charset="0"/>
              </a:rPr>
              <a:t> 50% </a:t>
            </a:r>
            <a:r>
              <a:rPr lang="en-US" sz="2400" dirty="0" err="1">
                <a:solidFill>
                  <a:schemeClr val="tx1"/>
                </a:solidFill>
                <a:latin typeface="Times New Roman" pitchFamily="18" charset="0"/>
                <a:cs typeface="Times New Roman" pitchFamily="18" charset="0"/>
              </a:rPr>
              <a:t>ochilganida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defoliasiya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qilish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rejalashtiriladi</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a:p>
            <a:pPr hangingPunct="0"/>
            <a:r>
              <a:rPr lang="en-US" sz="2400" dirty="0">
                <a:solidFill>
                  <a:schemeClr val="tx1"/>
                </a:solidFill>
                <a:latin typeface="Times New Roman" pitchFamily="18" charset="0"/>
                <a:cs typeface="Times New Roman" pitchFamily="18" charset="0"/>
              </a:rPr>
              <a:t> </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2217436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p:nvPr>
        </p:nvSpPr>
        <p:spPr>
          <a:xfrm>
            <a:off x="323528" y="277813"/>
            <a:ext cx="8568952" cy="5853112"/>
          </a:xfrm>
          <a:solidFill>
            <a:srgbClr val="FF0000"/>
          </a:solidFill>
        </p:spPr>
        <p:txBody>
          <a:bodyPr>
            <a:noAutofit/>
          </a:bodyPr>
          <a:lstStyle/>
          <a:p>
            <a:pPr hangingPunct="0"/>
            <a:r>
              <a:rPr lang="ru-RU" sz="2400" dirty="0" err="1">
                <a:latin typeface="Times New Roman" pitchFamily="18" charset="0"/>
                <a:cs typeface="Times New Roman" pitchFamily="18" charset="0"/>
              </a:rPr>
              <a:t>Texnologik</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xarita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tuzganda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birinchi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paxta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terimi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mashinada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xosilning</a:t>
            </a:r>
            <a:r>
              <a:rPr lang="ru-RU" sz="2400" dirty="0">
                <a:latin typeface="Times New Roman" pitchFamily="18" charset="0"/>
                <a:cs typeface="Times New Roman" pitchFamily="18" charset="0"/>
              </a:rPr>
              <a:t> 55-60 %- i </a:t>
            </a:r>
            <a:r>
              <a:rPr lang="ru-RU" sz="2400" dirty="0" err="1">
                <a:latin typeface="Times New Roman" pitchFamily="18" charset="0"/>
                <a:cs typeface="Times New Roman" pitchFamily="18" charset="0"/>
              </a:rPr>
              <a:t>ochilganida</a:t>
            </a:r>
            <a:r>
              <a:rPr lang="ru-RU" sz="2400" dirty="0">
                <a:latin typeface="Times New Roman" pitchFamily="18" charset="0"/>
                <a:cs typeface="Times New Roman" pitchFamily="18" charset="0"/>
              </a:rPr>
              <a:t> 1,4- T.K. </a:t>
            </a:r>
            <a:r>
              <a:rPr lang="ru-RU" sz="2400" dirty="0" err="1">
                <a:latin typeface="Times New Roman" pitchFamily="18" charset="0"/>
                <a:cs typeface="Times New Roman" pitchFamily="18" charset="0"/>
              </a:rPr>
              <a:t>traktori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va</a:t>
            </a:r>
            <a:r>
              <a:rPr lang="ru-RU" sz="2400" dirty="0">
                <a:latin typeface="Times New Roman" pitchFamily="18" charset="0"/>
                <a:cs typeface="Times New Roman" pitchFamily="18" charset="0"/>
              </a:rPr>
              <a:t> 14XV-2,4 </a:t>
            </a:r>
            <a:r>
              <a:rPr lang="ru-RU" sz="2400" dirty="0" err="1">
                <a:latin typeface="Times New Roman" pitchFamily="18" charset="0"/>
                <a:cs typeface="Times New Roman" pitchFamily="18" charset="0"/>
              </a:rPr>
              <a:t>moslama</a:t>
            </a:r>
            <a:r>
              <a:rPr lang="ru-RU"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a:t>
            </a:r>
            <a:r>
              <a:rPr lang="ru-RU" sz="2400" dirty="0" err="1">
                <a:latin typeface="Times New Roman" pitchFamily="18" charset="0"/>
                <a:cs typeface="Times New Roman" pitchFamily="18" charset="0"/>
              </a:rPr>
              <a:t>rdamida</a:t>
            </a:r>
            <a:r>
              <a:rPr lang="ru-RU" sz="2400" dirty="0">
                <a:latin typeface="Times New Roman" pitchFamily="18" charset="0"/>
                <a:cs typeface="Times New Roman" pitchFamily="18" charset="0"/>
              </a:rPr>
              <a:t> 15.IX-29.IX </a:t>
            </a:r>
            <a:r>
              <a:rPr lang="ru-RU" sz="2400" dirty="0" err="1">
                <a:latin typeface="Times New Roman" pitchFamily="18" charset="0"/>
                <a:cs typeface="Times New Roman" pitchFamily="18" charset="0"/>
              </a:rPr>
              <a:t>gacha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rejalashtiriladi</a:t>
            </a:r>
            <a:r>
              <a:rPr lang="ru-RU" sz="2400" dirty="0">
                <a:latin typeface="Times New Roman" pitchFamily="18" charset="0"/>
                <a:cs typeface="Times New Roman" pitchFamily="18" charset="0"/>
              </a:rPr>
              <a:t>.</a:t>
            </a:r>
          </a:p>
          <a:p>
            <a:pPr hangingPunct="0"/>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Ikkinchi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mashina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terimi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qolgan</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ko’sakning</a:t>
            </a:r>
            <a:r>
              <a:rPr lang="ru-RU" sz="2400" dirty="0">
                <a:latin typeface="Times New Roman" pitchFamily="18" charset="0"/>
                <a:cs typeface="Times New Roman" pitchFamily="18" charset="0"/>
              </a:rPr>
              <a:t> 30-35% </a:t>
            </a:r>
            <a:r>
              <a:rPr lang="ru-RU" sz="2400" dirty="0" err="1">
                <a:latin typeface="Times New Roman" pitchFamily="18" charset="0"/>
                <a:cs typeface="Times New Roman" pitchFamily="18" charset="0"/>
              </a:rPr>
              <a:t>ochilganida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yuqorida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qayd</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etilgan</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mashina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va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mexanizmlar</a:t>
            </a:r>
            <a:r>
              <a:rPr lang="ru-RU"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a:t>
            </a:r>
            <a:r>
              <a:rPr lang="ru-RU" sz="2400" dirty="0" err="1">
                <a:latin typeface="Times New Roman" pitchFamily="18" charset="0"/>
                <a:cs typeface="Times New Roman" pitchFamily="18" charset="0"/>
              </a:rPr>
              <a:t>rdamida</a:t>
            </a:r>
            <a:r>
              <a:rPr lang="ru-RU" sz="2400" dirty="0">
                <a:latin typeface="Times New Roman" pitchFamily="18" charset="0"/>
                <a:cs typeface="Times New Roman" pitchFamily="18" charset="0"/>
              </a:rPr>
              <a:t>  1.X-2-.X  </a:t>
            </a:r>
            <a:r>
              <a:rPr lang="ru-RU" sz="2400" dirty="0" err="1">
                <a:latin typeface="Times New Roman" pitchFamily="18" charset="0"/>
                <a:cs typeface="Times New Roman" pitchFamily="18" charset="0"/>
              </a:rPr>
              <a:t>gacha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o’tkazish</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rejalashtiriladi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va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x.k</a:t>
            </a:r>
            <a:r>
              <a:rPr lang="ru-RU" sz="2400" dirty="0">
                <a:latin typeface="Times New Roman" pitchFamily="18" charset="0"/>
                <a:cs typeface="Times New Roman" pitchFamily="18" charset="0"/>
              </a:rPr>
              <a:t>.</a:t>
            </a:r>
          </a:p>
          <a:p>
            <a:pPr hangingPunct="0"/>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Birinchi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qo’l</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terimi</a:t>
            </a:r>
            <a:r>
              <a:rPr lang="ru-RU" sz="2400" dirty="0">
                <a:latin typeface="Times New Roman" pitchFamily="18" charset="0"/>
                <a:cs typeface="Times New Roman" pitchFamily="18" charset="0"/>
              </a:rPr>
              <a:t>, 25-30% </a:t>
            </a:r>
            <a:r>
              <a:rPr lang="ru-RU" sz="2400" dirty="0" err="1">
                <a:latin typeface="Times New Roman" pitchFamily="18" charset="0"/>
                <a:cs typeface="Times New Roman" pitchFamily="18" charset="0"/>
              </a:rPr>
              <a:t>ko’sak</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ochilganida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qo’lda</a:t>
            </a:r>
            <a:r>
              <a:rPr lang="ru-RU" sz="2400" dirty="0">
                <a:latin typeface="Times New Roman" pitchFamily="18" charset="0"/>
                <a:cs typeface="Times New Roman" pitchFamily="18" charset="0"/>
              </a:rPr>
              <a:t>  5.IX-20.IX </a:t>
            </a:r>
            <a:r>
              <a:rPr lang="ru-RU" sz="2400" dirty="0" err="1">
                <a:latin typeface="Times New Roman" pitchFamily="18" charset="0"/>
                <a:cs typeface="Times New Roman" pitchFamily="18" charset="0"/>
              </a:rPr>
              <a:t>gacha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o’tkazish</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rejalashtiriladi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Ikkinchi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qo’lda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terim</a:t>
            </a:r>
            <a:r>
              <a:rPr lang="ru-RU" sz="2400" dirty="0">
                <a:latin typeface="Times New Roman" pitchFamily="18" charset="0"/>
                <a:cs typeface="Times New Roman" pitchFamily="18" charset="0"/>
              </a:rPr>
              <a:t>,  30-35%  </a:t>
            </a:r>
            <a:r>
              <a:rPr lang="ru-RU" sz="2400" dirty="0" err="1">
                <a:latin typeface="Times New Roman" pitchFamily="18" charset="0"/>
                <a:cs typeface="Times New Roman" pitchFamily="18" charset="0"/>
              </a:rPr>
              <a:t>ko’sak</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ochilganda</a:t>
            </a:r>
            <a:r>
              <a:rPr lang="ru-RU" sz="2400" dirty="0">
                <a:latin typeface="Times New Roman" pitchFamily="18" charset="0"/>
                <a:cs typeface="Times New Roman" pitchFamily="18" charset="0"/>
              </a:rPr>
              <a:t>, 20.IX-5.X </a:t>
            </a:r>
            <a:r>
              <a:rPr lang="ru-RU" sz="2400" dirty="0" err="1">
                <a:latin typeface="Times New Roman" pitchFamily="18" charset="0"/>
                <a:cs typeface="Times New Roman" pitchFamily="18" charset="0"/>
              </a:rPr>
              <a:t>da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o’tkazish</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rejalashtiriladi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va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x.k</a:t>
            </a:r>
            <a:r>
              <a:rPr lang="ru-RU" sz="2400" dirty="0">
                <a:latin typeface="Times New Roman" pitchFamily="18" charset="0"/>
                <a:cs typeface="Times New Roman" pitchFamily="18" charset="0"/>
              </a:rPr>
              <a:t>.</a:t>
            </a:r>
          </a:p>
          <a:p>
            <a:pPr hangingPunct="0"/>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Paxtaning</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birinchi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va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ikkinchi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terimidan</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keyin</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dalalarda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ma’lum</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darajada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to’kilgan</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paxtalarni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terish</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uchun</a:t>
            </a:r>
            <a:r>
              <a:rPr lang="ru-RU" sz="2400" dirty="0">
                <a:latin typeface="Times New Roman" pitchFamily="18" charset="0"/>
                <a:cs typeface="Times New Roman" pitchFamily="18" charset="0"/>
              </a:rPr>
              <a:t> PXN-1,2 </a:t>
            </a:r>
            <a:r>
              <a:rPr lang="ru-RU" sz="2400" dirty="0" err="1">
                <a:latin typeface="Times New Roman" pitchFamily="18" charset="0"/>
                <a:cs typeface="Times New Roman" pitchFamily="18" charset="0"/>
              </a:rPr>
              <a:t>va</a:t>
            </a:r>
            <a:r>
              <a:rPr lang="ru-RU" sz="2400" dirty="0">
                <a:latin typeface="Times New Roman" pitchFamily="18" charset="0"/>
                <a:cs typeface="Times New Roman" pitchFamily="18" charset="0"/>
              </a:rPr>
              <a:t> PXS-3,6 </a:t>
            </a:r>
            <a:r>
              <a:rPr lang="ru-RU" sz="2400" dirty="0" err="1">
                <a:latin typeface="Times New Roman" pitchFamily="18" charset="0"/>
                <a:cs typeface="Times New Roman" pitchFamily="18" charset="0"/>
              </a:rPr>
              <a:t>markali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paxta</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yig’ishtirgichlaridan</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foydalaniladi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Terilgan</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ko’sakni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chuvish</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uchun</a:t>
            </a:r>
            <a:r>
              <a:rPr lang="ru-RU" sz="2400" dirty="0">
                <a:latin typeface="Times New Roman" pitchFamily="18" charset="0"/>
                <a:cs typeface="Times New Roman" pitchFamily="18" charset="0"/>
              </a:rPr>
              <a:t> UPX-1,5 </a:t>
            </a:r>
            <a:r>
              <a:rPr lang="ru-RU" sz="2400" dirty="0" err="1">
                <a:latin typeface="Times New Roman" pitchFamily="18" charset="0"/>
                <a:cs typeface="Times New Roman" pitchFamily="18" charset="0"/>
              </a:rPr>
              <a:t>mashinasi</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keng</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qo’llaniladi</a:t>
            </a:r>
            <a:r>
              <a:rPr lang="ru-RU" sz="2400" dirty="0">
                <a:latin typeface="Times New Roman" pitchFamily="18" charset="0"/>
                <a:cs typeface="Times New Roman" pitchFamily="18" charset="0"/>
              </a:rPr>
              <a:t>.</a:t>
            </a:r>
          </a:p>
          <a:p>
            <a:pPr hangingPunct="0"/>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hangingPunct="0"/>
            <a:r>
              <a:rPr lang="ru-RU" sz="2400" dirty="0">
                <a:latin typeface="Times New Roman" pitchFamily="18" charset="0"/>
                <a:cs typeface="Times New Roman" pitchFamily="18" charset="0"/>
              </a:rPr>
              <a:t> </a:t>
            </a:r>
          </a:p>
        </p:txBody>
      </p:sp>
    </p:spTree>
    <p:extLst>
      <p:ext uri="{BB962C8B-B14F-4D97-AF65-F5344CB8AC3E}">
        <p14:creationId xmlns:p14="http://schemas.microsoft.com/office/powerpoint/2010/main" val="153155053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316</TotalTime>
  <Words>2632</Words>
  <Application>Microsoft Office PowerPoint</Application>
  <PresentationFormat>Экран (4:3)</PresentationFormat>
  <Paragraphs>487</Paragraphs>
  <Slides>28</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3</vt:i4>
      </vt:variant>
      <vt:variant>
        <vt:lpstr>Заголовки слайдов</vt:lpstr>
      </vt:variant>
      <vt:variant>
        <vt:i4>28</vt:i4>
      </vt:variant>
    </vt:vector>
  </HeadingPairs>
  <TitlesOfParts>
    <vt:vector size="32" baseType="lpstr">
      <vt:lpstr>Солнцестояние</vt:lpstr>
      <vt:lpstr>Диаграмма</vt:lpstr>
      <vt:lpstr>Слайд</vt:lpstr>
      <vt:lpstr>Документ</vt:lpstr>
      <vt:lpstr>Paxtachilikni      tashkil      etish. </vt:lpstr>
      <vt:lpstr>1.Paxta    yetishtirishning    ijtimoiy–iqtisodiy   ahamiyati. </vt:lpstr>
      <vt:lpstr>O`zbekistonda 2008-2013-yillarda paxta yetishtirish dinamikasi, ming tonna (manba: www.agro.uz)</vt:lpstr>
      <vt:lpstr>Paxta tolasi yetishtiruvchi yetakchi davlatlar, mln tonna (manba: uzreport axborot agentligi)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Paxtachilikni      tashkil      etish. </dc:title>
  <dc:creator>Администратор</dc:creator>
  <cp:lastModifiedBy>Rustam</cp:lastModifiedBy>
  <cp:revision>29</cp:revision>
  <dcterms:created xsi:type="dcterms:W3CDTF">2016-03-11T21:12:50Z</dcterms:created>
  <dcterms:modified xsi:type="dcterms:W3CDTF">2016-08-05T08:05:09Z</dcterms:modified>
</cp:coreProperties>
</file>