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98" r:id="rId3"/>
    <p:sldId id="258" r:id="rId4"/>
    <p:sldId id="299" r:id="rId5"/>
    <p:sldId id="300" r:id="rId6"/>
    <p:sldId id="301" r:id="rId7"/>
    <p:sldId id="302" r:id="rId8"/>
    <p:sldId id="303" r:id="rId9"/>
    <p:sldId id="304" r:id="rId10"/>
    <p:sldId id="288" r:id="rId11"/>
    <p:sldId id="289" r:id="rId12"/>
    <p:sldId id="293" r:id="rId13"/>
    <p:sldId id="294" r:id="rId14"/>
    <p:sldId id="295" r:id="rId15"/>
    <p:sldId id="296" r:id="rId16"/>
    <p:sldId id="297" r:id="rId17"/>
    <p:sldId id="260" r:id="rId18"/>
    <p:sldId id="261" r:id="rId19"/>
    <p:sldId id="262" r:id="rId20"/>
    <p:sldId id="263" r:id="rId21"/>
    <p:sldId id="264" r:id="rId22"/>
    <p:sldId id="265" r:id="rId23"/>
    <p:sldId id="266" r:id="rId24"/>
    <p:sldId id="267" r:id="rId25"/>
    <p:sldId id="268" r:id="rId26"/>
    <p:sldId id="269" r:id="rId27"/>
    <p:sldId id="270" r:id="rId28"/>
    <p:sldId id="271" r:id="rId29"/>
    <p:sldId id="272" r:id="rId30"/>
    <p:sldId id="273" r:id="rId31"/>
    <p:sldId id="274" r:id="rId32"/>
    <p:sldId id="275" r:id="rId33"/>
    <p:sldId id="277" r:id="rId34"/>
    <p:sldId id="278" r:id="rId35"/>
    <p:sldId id="279" r:id="rId36"/>
    <p:sldId id="280" r:id="rId37"/>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9">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A41685D-A4B9-4647-9091-29AAE094133B}"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ru-RU"/>
        </a:p>
      </dgm:t>
    </dgm:pt>
    <dgm:pt modelId="{E742DFBB-F23A-4481-B577-D7F884E33421}">
      <dgm:prSet phldrT="[Текст]" custT="1">
        <dgm:style>
          <a:lnRef idx="1">
            <a:schemeClr val="accent4"/>
          </a:lnRef>
          <a:fillRef idx="2">
            <a:schemeClr val="accent4"/>
          </a:fillRef>
          <a:effectRef idx="1">
            <a:schemeClr val="accent4"/>
          </a:effectRef>
          <a:fontRef idx="minor">
            <a:schemeClr val="dk1"/>
          </a:fontRef>
        </dgm:style>
      </dgm:prSet>
      <dgm:spPr/>
      <dgm:t>
        <a:bodyPr/>
        <a:lstStyle/>
        <a:p>
          <a:r>
            <a:rPr lang="ru-RU" sz="2000" b="1" dirty="0" err="1" smtClean="0">
              <a:latin typeface="Times New Roman" pitchFamily="18" charset="0"/>
              <a:cs typeface="Times New Roman" pitchFamily="18" charset="0"/>
            </a:rPr>
            <a:t>taqqoslash</a:t>
          </a:r>
          <a:r>
            <a:rPr lang="ru-RU" sz="2000" b="1" dirty="0" smtClean="0">
              <a:latin typeface="Times New Roman" pitchFamily="18" charset="0"/>
              <a:cs typeface="Times New Roman" pitchFamily="18" charset="0"/>
            </a:rPr>
            <a:t>,</a:t>
          </a:r>
          <a:endParaRPr lang="ru-RU" sz="2000" dirty="0"/>
        </a:p>
      </dgm:t>
    </dgm:pt>
    <dgm:pt modelId="{C11C2E6C-EFCE-48C0-8249-90273AB6D530}" type="parTrans" cxnId="{0B81BFB7-5829-4801-8E80-50CC31A1E1B5}">
      <dgm:prSet/>
      <dgm:spPr/>
      <dgm:t>
        <a:bodyPr/>
        <a:lstStyle/>
        <a:p>
          <a:endParaRPr lang="ru-RU"/>
        </a:p>
      </dgm:t>
    </dgm:pt>
    <dgm:pt modelId="{B4DC745E-6C69-427D-8000-E1E4D7B0AA54}" type="sibTrans" cxnId="{0B81BFB7-5829-4801-8E80-50CC31A1E1B5}">
      <dgm:prSet/>
      <dgm:spPr/>
      <dgm:t>
        <a:bodyPr/>
        <a:lstStyle/>
        <a:p>
          <a:endParaRPr lang="ru-RU"/>
        </a:p>
      </dgm:t>
    </dgm:pt>
    <dgm:pt modelId="{D15E9F3E-08F3-46DE-9A43-ABA1602E646D}">
      <dgm:prSet phldrT="[Текст]" custT="1"/>
      <dgm:spPr>
        <a:solidFill>
          <a:srgbClr val="FFFF00">
            <a:alpha val="90000"/>
          </a:srgbClr>
        </a:solidFill>
      </dgm:spPr>
      <dgm:t>
        <a:bodyPr/>
        <a:lstStyle/>
        <a:p>
          <a:r>
            <a:rPr lang="ru-RU" sz="2000" b="1" dirty="0" err="1" smtClean="0">
              <a:latin typeface="Times New Roman" pitchFamily="18" charset="0"/>
              <a:cs typeface="Times New Roman" pitchFamily="18" charset="0"/>
            </a:rPr>
            <a:t>tekshirish</a:t>
          </a:r>
          <a:r>
            <a:rPr lang="ru-RU" sz="2000" b="1" dirty="0" smtClean="0">
              <a:latin typeface="Times New Roman" pitchFamily="18" charset="0"/>
              <a:cs typeface="Times New Roman" pitchFamily="18" charset="0"/>
            </a:rPr>
            <a:t>, </a:t>
          </a:r>
          <a:endParaRPr lang="ru-RU" sz="2000" dirty="0"/>
        </a:p>
      </dgm:t>
    </dgm:pt>
    <dgm:pt modelId="{056EA783-9421-4505-B449-26028D4E9F5D}" type="parTrans" cxnId="{EB0B00E2-623A-4C34-B6D2-5C1F58F648B9}">
      <dgm:prSet/>
      <dgm:spPr/>
      <dgm:t>
        <a:bodyPr/>
        <a:lstStyle/>
        <a:p>
          <a:endParaRPr lang="ru-RU"/>
        </a:p>
      </dgm:t>
    </dgm:pt>
    <dgm:pt modelId="{CB9B6656-6B7C-4844-A6B5-947D60F7DF26}" type="sibTrans" cxnId="{EB0B00E2-623A-4C34-B6D2-5C1F58F648B9}">
      <dgm:prSet/>
      <dgm:spPr/>
      <dgm:t>
        <a:bodyPr/>
        <a:lstStyle/>
        <a:p>
          <a:endParaRPr lang="ru-RU"/>
        </a:p>
      </dgm:t>
    </dgm:pt>
    <dgm:pt modelId="{3B5D0C93-FBD7-4313-A29A-FD90251F3166}">
      <dgm:prSet phldrT="[Текст]" custT="1"/>
      <dgm:spPr/>
      <dgm:t>
        <a:bodyPr/>
        <a:lstStyle/>
        <a:p>
          <a:r>
            <a:rPr lang="ru-RU" sz="2000" b="1" dirty="0" err="1" smtClean="0">
              <a:latin typeface="Times New Roman" pitchFamily="18" charset="0"/>
              <a:cs typeface="Times New Roman" pitchFamily="18" charset="0"/>
            </a:rPr>
            <a:t>ma’lumotlarni</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ishlab</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chiqish</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stastistik</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guruhlash</a:t>
          </a:r>
          <a:r>
            <a:rPr lang="ru-RU" sz="2000" b="1" dirty="0" smtClean="0">
              <a:latin typeface="Times New Roman" pitchFamily="18" charset="0"/>
              <a:cs typeface="Times New Roman" pitchFamily="18" charset="0"/>
            </a:rPr>
            <a:t>, </a:t>
          </a:r>
          <a:endParaRPr lang="ru-RU" sz="2000" dirty="0"/>
        </a:p>
      </dgm:t>
    </dgm:pt>
    <dgm:pt modelId="{FE2BC4B9-BFCA-4880-B12D-B2A63D6920AC}" type="parTrans" cxnId="{2F50D613-AF14-4003-8B6B-19375FA725CD}">
      <dgm:prSet/>
      <dgm:spPr/>
      <dgm:t>
        <a:bodyPr/>
        <a:lstStyle/>
        <a:p>
          <a:endParaRPr lang="ru-RU"/>
        </a:p>
      </dgm:t>
    </dgm:pt>
    <dgm:pt modelId="{BFEE7642-3EC9-4595-BDB7-0B1B599B4FC1}" type="sibTrans" cxnId="{2F50D613-AF14-4003-8B6B-19375FA725CD}">
      <dgm:prSet/>
      <dgm:spPr/>
      <dgm:t>
        <a:bodyPr/>
        <a:lstStyle/>
        <a:p>
          <a:endParaRPr lang="ru-RU"/>
        </a:p>
      </dgm:t>
    </dgm:pt>
    <dgm:pt modelId="{8CD3F57D-58FA-4639-88F6-B7EA6533A566}">
      <dgm:prSet custT="1"/>
      <dgm:spPr/>
      <dgm:t>
        <a:bodyPr/>
        <a:lstStyle/>
        <a:p>
          <a:r>
            <a:rPr lang="uz-Cyrl-UZ" sz="2000" b="1" dirty="0" smtClean="0">
              <a:latin typeface="Times New Roman" pitchFamily="18" charset="0"/>
              <a:cs typeface="Times New Roman" pitchFamily="18" charset="0"/>
            </a:rPr>
            <a:t>o’</a:t>
          </a:r>
          <a:r>
            <a:rPr lang="ru-RU" sz="2000" b="1" dirty="0" err="1" smtClean="0">
              <a:latin typeface="Times New Roman" pitchFamily="18" charset="0"/>
              <a:cs typeface="Times New Roman" pitchFamily="18" charset="0"/>
            </a:rPr>
            <a:t>rtacha</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va</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nisbiy</a:t>
          </a:r>
          <a:r>
            <a:rPr lang="ru-RU" sz="2000" b="1" dirty="0" smtClean="0">
              <a:latin typeface="Times New Roman" pitchFamily="18" charset="0"/>
              <a:cs typeface="Times New Roman" pitchFamily="18" charset="0"/>
            </a:rPr>
            <a:t> k</a:t>
          </a:r>
          <a:r>
            <a:rPr lang="uz-Cyrl-UZ" sz="2000" b="1" dirty="0" smtClean="0">
              <a:latin typeface="Times New Roman" pitchFamily="18" charset="0"/>
              <a:cs typeface="Times New Roman" pitchFamily="18" charset="0"/>
            </a:rPr>
            <a:t>o’</a:t>
          </a:r>
          <a:r>
            <a:rPr lang="ru-RU" sz="2000" b="1" dirty="0" err="1" smtClean="0">
              <a:latin typeface="Times New Roman" pitchFamily="18" charset="0"/>
              <a:cs typeface="Times New Roman" pitchFamily="18" charset="0"/>
            </a:rPr>
            <a:t>rsatkichlar</a:t>
          </a:r>
          <a:r>
            <a:rPr lang="ru-RU" sz="2000" b="1" dirty="0" smtClean="0">
              <a:latin typeface="Times New Roman" pitchFamily="18" charset="0"/>
              <a:cs typeface="Times New Roman" pitchFamily="18" charset="0"/>
            </a:rPr>
            <a:t>, </a:t>
          </a:r>
          <a:endParaRPr lang="ru-RU" sz="2000" dirty="0"/>
        </a:p>
      </dgm:t>
    </dgm:pt>
    <dgm:pt modelId="{37A66C67-C328-4719-9460-07E2A64D5A3B}" type="parTrans" cxnId="{168C75B1-D1C8-4A48-8B2F-6C558AA962A7}">
      <dgm:prSet/>
      <dgm:spPr/>
      <dgm:t>
        <a:bodyPr/>
        <a:lstStyle/>
        <a:p>
          <a:endParaRPr lang="ru-RU"/>
        </a:p>
      </dgm:t>
    </dgm:pt>
    <dgm:pt modelId="{363BD84C-CC87-40FB-9612-79FB0F1E88BD}" type="sibTrans" cxnId="{168C75B1-D1C8-4A48-8B2F-6C558AA962A7}">
      <dgm:prSet/>
      <dgm:spPr/>
      <dgm:t>
        <a:bodyPr/>
        <a:lstStyle/>
        <a:p>
          <a:endParaRPr lang="ru-RU"/>
        </a:p>
      </dgm:t>
    </dgm:pt>
    <dgm:pt modelId="{F83E5A1D-BF51-489A-80EA-99FC671765ED}">
      <dgm:prSet custT="1"/>
      <dgm:spPr>
        <a:solidFill>
          <a:srgbClr val="FF0000"/>
        </a:solidFill>
      </dgm:spPr>
      <dgm:t>
        <a:bodyPr/>
        <a:lstStyle/>
        <a:p>
          <a:r>
            <a:rPr lang="ru-RU" sz="2000" b="1" dirty="0" err="1" smtClean="0">
              <a:latin typeface="Times New Roman" pitchFamily="18" charset="0"/>
              <a:cs typeface="Times New Roman" pitchFamily="18" charset="0"/>
            </a:rPr>
            <a:t>zanjirli</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bog’lanish</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usullari</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matematik</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usullar</a:t>
          </a:r>
          <a:r>
            <a:rPr lang="ru-RU" sz="2000" b="1" dirty="0" smtClean="0">
              <a:latin typeface="Times New Roman" pitchFamily="18" charset="0"/>
              <a:cs typeface="Times New Roman" pitchFamily="18" charset="0"/>
            </a:rPr>
            <a:t> </a:t>
          </a:r>
          <a:endParaRPr lang="ru-RU" sz="2000" dirty="0"/>
        </a:p>
      </dgm:t>
    </dgm:pt>
    <dgm:pt modelId="{816F1619-B85D-447B-A3D8-CAC5EC575A88}" type="parTrans" cxnId="{03347221-705C-4C26-8004-0B946ED431C3}">
      <dgm:prSet/>
      <dgm:spPr/>
      <dgm:t>
        <a:bodyPr/>
        <a:lstStyle/>
        <a:p>
          <a:endParaRPr lang="ru-RU"/>
        </a:p>
      </dgm:t>
    </dgm:pt>
    <dgm:pt modelId="{14E6C8DC-AD75-4215-B17B-004B66934AD4}" type="sibTrans" cxnId="{03347221-705C-4C26-8004-0B946ED431C3}">
      <dgm:prSet/>
      <dgm:spPr/>
      <dgm:t>
        <a:bodyPr/>
        <a:lstStyle/>
        <a:p>
          <a:endParaRPr lang="ru-RU"/>
        </a:p>
      </dgm:t>
    </dgm:pt>
    <dgm:pt modelId="{D84A0C8C-EC63-4ED6-8AEE-F627AC25B196}" type="pres">
      <dgm:prSet presAssocID="{7A41685D-A4B9-4647-9091-29AAE094133B}" presName="Name0" presStyleCnt="0">
        <dgm:presLayoutVars>
          <dgm:chMax val="7"/>
          <dgm:dir/>
          <dgm:animLvl val="lvl"/>
          <dgm:resizeHandles val="exact"/>
        </dgm:presLayoutVars>
      </dgm:prSet>
      <dgm:spPr/>
      <dgm:t>
        <a:bodyPr/>
        <a:lstStyle/>
        <a:p>
          <a:endParaRPr lang="ru-RU"/>
        </a:p>
      </dgm:t>
    </dgm:pt>
    <dgm:pt modelId="{1EA4C283-1B3C-4C35-BBEB-A9394A55AB03}" type="pres">
      <dgm:prSet presAssocID="{E742DFBB-F23A-4481-B577-D7F884E33421}" presName="circle1" presStyleLbl="node1" presStyleIdx="0" presStyleCnt="5" custLinFactNeighborX="901" custLinFactNeighborY="678">
        <dgm:style>
          <a:lnRef idx="1">
            <a:schemeClr val="accent3"/>
          </a:lnRef>
          <a:fillRef idx="2">
            <a:schemeClr val="accent3"/>
          </a:fillRef>
          <a:effectRef idx="1">
            <a:schemeClr val="accent3"/>
          </a:effectRef>
          <a:fontRef idx="minor">
            <a:schemeClr val="dk1"/>
          </a:fontRef>
        </dgm:style>
      </dgm:prSet>
      <dgm:spPr/>
    </dgm:pt>
    <dgm:pt modelId="{B044E892-2BF8-4933-9AB5-86F26D11DCBB}" type="pres">
      <dgm:prSet presAssocID="{E742DFBB-F23A-4481-B577-D7F884E33421}" presName="space" presStyleCnt="0"/>
      <dgm:spPr/>
    </dgm:pt>
    <dgm:pt modelId="{401AF02D-0564-4289-9495-FD948414F0A4}" type="pres">
      <dgm:prSet presAssocID="{E742DFBB-F23A-4481-B577-D7F884E33421}" presName="rect1" presStyleLbl="alignAcc1" presStyleIdx="0" presStyleCnt="5"/>
      <dgm:spPr/>
      <dgm:t>
        <a:bodyPr/>
        <a:lstStyle/>
        <a:p>
          <a:endParaRPr lang="ru-RU"/>
        </a:p>
      </dgm:t>
    </dgm:pt>
    <dgm:pt modelId="{F97D2AF0-67E9-4DB7-97F0-779E5CFAF736}" type="pres">
      <dgm:prSet presAssocID="{F83E5A1D-BF51-489A-80EA-99FC671765ED}" presName="vertSpace2" presStyleLbl="node1" presStyleIdx="0" presStyleCnt="5"/>
      <dgm:spPr/>
    </dgm:pt>
    <dgm:pt modelId="{02B3DCF3-50BB-4F96-AD2F-CA5361325539}" type="pres">
      <dgm:prSet presAssocID="{F83E5A1D-BF51-489A-80EA-99FC671765ED}" presName="circle2" presStyleLbl="node1" presStyleIdx="1" presStyleCnt="5">
        <dgm:style>
          <a:lnRef idx="0">
            <a:schemeClr val="accent3"/>
          </a:lnRef>
          <a:fillRef idx="3">
            <a:schemeClr val="accent3"/>
          </a:fillRef>
          <a:effectRef idx="3">
            <a:schemeClr val="accent3"/>
          </a:effectRef>
          <a:fontRef idx="minor">
            <a:schemeClr val="lt1"/>
          </a:fontRef>
        </dgm:style>
      </dgm:prSet>
      <dgm:spPr/>
    </dgm:pt>
    <dgm:pt modelId="{AEB6F8C5-CDD6-4EE4-ADA7-D10E5637CB0F}" type="pres">
      <dgm:prSet presAssocID="{F83E5A1D-BF51-489A-80EA-99FC671765ED}" presName="rect2" presStyleLbl="alignAcc1" presStyleIdx="1" presStyleCnt="5"/>
      <dgm:spPr/>
      <dgm:t>
        <a:bodyPr/>
        <a:lstStyle/>
        <a:p>
          <a:endParaRPr lang="ru-RU"/>
        </a:p>
      </dgm:t>
    </dgm:pt>
    <dgm:pt modelId="{E1AB7B4E-5150-412F-9AFC-6B80F08C73C4}" type="pres">
      <dgm:prSet presAssocID="{8CD3F57D-58FA-4639-88F6-B7EA6533A566}" presName="vertSpace3" presStyleLbl="node1" presStyleIdx="1" presStyleCnt="5"/>
      <dgm:spPr/>
    </dgm:pt>
    <dgm:pt modelId="{E4E405F8-6A20-4898-8C85-7017AA96532D}" type="pres">
      <dgm:prSet presAssocID="{8CD3F57D-58FA-4639-88F6-B7EA6533A566}" presName="circle3" presStyleLbl="node1" presStyleIdx="2" presStyleCnt="5">
        <dgm:style>
          <a:lnRef idx="0">
            <a:schemeClr val="accent2"/>
          </a:lnRef>
          <a:fillRef idx="3">
            <a:schemeClr val="accent2"/>
          </a:fillRef>
          <a:effectRef idx="3">
            <a:schemeClr val="accent2"/>
          </a:effectRef>
          <a:fontRef idx="minor">
            <a:schemeClr val="lt1"/>
          </a:fontRef>
        </dgm:style>
      </dgm:prSet>
      <dgm:spPr/>
    </dgm:pt>
    <dgm:pt modelId="{316F1994-93F0-40B6-B741-DBD2CFD0143E}" type="pres">
      <dgm:prSet presAssocID="{8CD3F57D-58FA-4639-88F6-B7EA6533A566}" presName="rect3" presStyleLbl="alignAcc1" presStyleIdx="2" presStyleCnt="5"/>
      <dgm:spPr/>
      <dgm:t>
        <a:bodyPr/>
        <a:lstStyle/>
        <a:p>
          <a:endParaRPr lang="ru-RU"/>
        </a:p>
      </dgm:t>
    </dgm:pt>
    <dgm:pt modelId="{40281CB3-3176-41AD-A0CE-616EBAC31D0D}" type="pres">
      <dgm:prSet presAssocID="{D15E9F3E-08F3-46DE-9A43-ABA1602E646D}" presName="vertSpace4" presStyleLbl="node1" presStyleIdx="2" presStyleCnt="5"/>
      <dgm:spPr/>
    </dgm:pt>
    <dgm:pt modelId="{593869E9-9198-406D-A994-41C72C30A452}" type="pres">
      <dgm:prSet presAssocID="{D15E9F3E-08F3-46DE-9A43-ABA1602E646D}" presName="circle4" presStyleLbl="node1" presStyleIdx="3" presStyleCnt="5">
        <dgm:style>
          <a:lnRef idx="1">
            <a:schemeClr val="accent4"/>
          </a:lnRef>
          <a:fillRef idx="3">
            <a:schemeClr val="accent4"/>
          </a:fillRef>
          <a:effectRef idx="2">
            <a:schemeClr val="accent4"/>
          </a:effectRef>
          <a:fontRef idx="minor">
            <a:schemeClr val="lt1"/>
          </a:fontRef>
        </dgm:style>
      </dgm:prSet>
      <dgm:spPr/>
    </dgm:pt>
    <dgm:pt modelId="{71B31B13-B9EF-4273-8114-4E25BB4E9819}" type="pres">
      <dgm:prSet presAssocID="{D15E9F3E-08F3-46DE-9A43-ABA1602E646D}" presName="rect4" presStyleLbl="alignAcc1" presStyleIdx="3" presStyleCnt="5" custLinFactNeighborX="438" custLinFactNeighborY="1858"/>
      <dgm:spPr/>
      <dgm:t>
        <a:bodyPr/>
        <a:lstStyle/>
        <a:p>
          <a:endParaRPr lang="ru-RU"/>
        </a:p>
      </dgm:t>
    </dgm:pt>
    <dgm:pt modelId="{BBC92AAA-D41F-4AB7-B702-0DFC93BEBC16}" type="pres">
      <dgm:prSet presAssocID="{3B5D0C93-FBD7-4313-A29A-FD90251F3166}" presName="vertSpace5" presStyleLbl="node1" presStyleIdx="3" presStyleCnt="5"/>
      <dgm:spPr/>
    </dgm:pt>
    <dgm:pt modelId="{3398A317-CDEF-40A6-9922-7E8A54191A7C}" type="pres">
      <dgm:prSet presAssocID="{3B5D0C93-FBD7-4313-A29A-FD90251F3166}" presName="circle5" presStyleLbl="node1" presStyleIdx="4" presStyleCnt="5">
        <dgm:style>
          <a:lnRef idx="1">
            <a:schemeClr val="accent1"/>
          </a:lnRef>
          <a:fillRef idx="2">
            <a:schemeClr val="accent1"/>
          </a:fillRef>
          <a:effectRef idx="1">
            <a:schemeClr val="accent1"/>
          </a:effectRef>
          <a:fontRef idx="minor">
            <a:schemeClr val="dk1"/>
          </a:fontRef>
        </dgm:style>
      </dgm:prSet>
      <dgm:spPr/>
    </dgm:pt>
    <dgm:pt modelId="{23916AEF-8790-42A4-B18C-D203423460E6}" type="pres">
      <dgm:prSet presAssocID="{3B5D0C93-FBD7-4313-A29A-FD90251F3166}" presName="rect5" presStyleLbl="alignAcc1" presStyleIdx="4" presStyleCnt="5"/>
      <dgm:spPr/>
      <dgm:t>
        <a:bodyPr/>
        <a:lstStyle/>
        <a:p>
          <a:endParaRPr lang="ru-RU"/>
        </a:p>
      </dgm:t>
    </dgm:pt>
    <dgm:pt modelId="{3E4AFF7A-61F5-4D86-9131-EF118A0B6D7F}" type="pres">
      <dgm:prSet presAssocID="{E742DFBB-F23A-4481-B577-D7F884E33421}" presName="rect1ParTxNoCh" presStyleLbl="alignAcc1" presStyleIdx="4" presStyleCnt="5">
        <dgm:presLayoutVars>
          <dgm:chMax val="1"/>
          <dgm:bulletEnabled val="1"/>
        </dgm:presLayoutVars>
      </dgm:prSet>
      <dgm:spPr/>
      <dgm:t>
        <a:bodyPr/>
        <a:lstStyle/>
        <a:p>
          <a:endParaRPr lang="ru-RU"/>
        </a:p>
      </dgm:t>
    </dgm:pt>
    <dgm:pt modelId="{B858D2ED-6D6E-42EA-A6AC-A2380DB2717D}" type="pres">
      <dgm:prSet presAssocID="{F83E5A1D-BF51-489A-80EA-99FC671765ED}" presName="rect2ParTxNoCh" presStyleLbl="alignAcc1" presStyleIdx="4" presStyleCnt="5">
        <dgm:presLayoutVars>
          <dgm:chMax val="1"/>
          <dgm:bulletEnabled val="1"/>
        </dgm:presLayoutVars>
      </dgm:prSet>
      <dgm:spPr/>
      <dgm:t>
        <a:bodyPr/>
        <a:lstStyle/>
        <a:p>
          <a:endParaRPr lang="ru-RU"/>
        </a:p>
      </dgm:t>
    </dgm:pt>
    <dgm:pt modelId="{00A60ADF-C2A7-4B39-96B1-0398579FD55E}" type="pres">
      <dgm:prSet presAssocID="{8CD3F57D-58FA-4639-88F6-B7EA6533A566}" presName="rect3ParTxNoCh" presStyleLbl="alignAcc1" presStyleIdx="4" presStyleCnt="5">
        <dgm:presLayoutVars>
          <dgm:chMax val="1"/>
          <dgm:bulletEnabled val="1"/>
        </dgm:presLayoutVars>
      </dgm:prSet>
      <dgm:spPr/>
      <dgm:t>
        <a:bodyPr/>
        <a:lstStyle/>
        <a:p>
          <a:endParaRPr lang="ru-RU"/>
        </a:p>
      </dgm:t>
    </dgm:pt>
    <dgm:pt modelId="{AD217F96-B529-40F1-9F08-A207CA2FE7EB}" type="pres">
      <dgm:prSet presAssocID="{D15E9F3E-08F3-46DE-9A43-ABA1602E646D}" presName="rect4ParTxNoCh" presStyleLbl="alignAcc1" presStyleIdx="4" presStyleCnt="5">
        <dgm:presLayoutVars>
          <dgm:chMax val="1"/>
          <dgm:bulletEnabled val="1"/>
        </dgm:presLayoutVars>
      </dgm:prSet>
      <dgm:spPr/>
      <dgm:t>
        <a:bodyPr/>
        <a:lstStyle/>
        <a:p>
          <a:endParaRPr lang="ru-RU"/>
        </a:p>
      </dgm:t>
    </dgm:pt>
    <dgm:pt modelId="{44AC0924-F8F5-4DF2-90A4-81C2F850BAFD}" type="pres">
      <dgm:prSet presAssocID="{3B5D0C93-FBD7-4313-A29A-FD90251F3166}" presName="rect5ParTxNoCh" presStyleLbl="alignAcc1" presStyleIdx="4" presStyleCnt="5">
        <dgm:presLayoutVars>
          <dgm:chMax val="1"/>
          <dgm:bulletEnabled val="1"/>
        </dgm:presLayoutVars>
      </dgm:prSet>
      <dgm:spPr/>
      <dgm:t>
        <a:bodyPr/>
        <a:lstStyle/>
        <a:p>
          <a:endParaRPr lang="ru-RU"/>
        </a:p>
      </dgm:t>
    </dgm:pt>
  </dgm:ptLst>
  <dgm:cxnLst>
    <dgm:cxn modelId="{D93693B4-06E0-46DE-9326-BE180B109119}" type="presOf" srcId="{F83E5A1D-BF51-489A-80EA-99FC671765ED}" destId="{AEB6F8C5-CDD6-4EE4-ADA7-D10E5637CB0F}" srcOrd="0" destOrd="0" presId="urn:microsoft.com/office/officeart/2005/8/layout/target3"/>
    <dgm:cxn modelId="{A2319BCF-E433-4711-9EB3-3065C13112B5}" type="presOf" srcId="{E742DFBB-F23A-4481-B577-D7F884E33421}" destId="{401AF02D-0564-4289-9495-FD948414F0A4}" srcOrd="0" destOrd="0" presId="urn:microsoft.com/office/officeart/2005/8/layout/target3"/>
    <dgm:cxn modelId="{45D7271F-6E3A-45FC-97BC-2064F6D08B58}" type="presOf" srcId="{D15E9F3E-08F3-46DE-9A43-ABA1602E646D}" destId="{AD217F96-B529-40F1-9F08-A207CA2FE7EB}" srcOrd="1" destOrd="0" presId="urn:microsoft.com/office/officeart/2005/8/layout/target3"/>
    <dgm:cxn modelId="{F642BAE7-20E5-491E-8FB8-D4D94678B949}" type="presOf" srcId="{E742DFBB-F23A-4481-B577-D7F884E33421}" destId="{3E4AFF7A-61F5-4D86-9131-EF118A0B6D7F}" srcOrd="1" destOrd="0" presId="urn:microsoft.com/office/officeart/2005/8/layout/target3"/>
    <dgm:cxn modelId="{560ADABA-BE84-4FF0-8140-1A230E3BD3EA}" type="presOf" srcId="{F83E5A1D-BF51-489A-80EA-99FC671765ED}" destId="{B858D2ED-6D6E-42EA-A6AC-A2380DB2717D}" srcOrd="1" destOrd="0" presId="urn:microsoft.com/office/officeart/2005/8/layout/target3"/>
    <dgm:cxn modelId="{8B55C58C-C939-4730-91B8-7461DAB798B3}" type="presOf" srcId="{3B5D0C93-FBD7-4313-A29A-FD90251F3166}" destId="{44AC0924-F8F5-4DF2-90A4-81C2F850BAFD}" srcOrd="1" destOrd="0" presId="urn:microsoft.com/office/officeart/2005/8/layout/target3"/>
    <dgm:cxn modelId="{F57F2BFE-18A5-4E13-B846-65EFAE314895}" type="presOf" srcId="{7A41685D-A4B9-4647-9091-29AAE094133B}" destId="{D84A0C8C-EC63-4ED6-8AEE-F627AC25B196}" srcOrd="0" destOrd="0" presId="urn:microsoft.com/office/officeart/2005/8/layout/target3"/>
    <dgm:cxn modelId="{2F50D613-AF14-4003-8B6B-19375FA725CD}" srcId="{7A41685D-A4B9-4647-9091-29AAE094133B}" destId="{3B5D0C93-FBD7-4313-A29A-FD90251F3166}" srcOrd="4" destOrd="0" parTransId="{FE2BC4B9-BFCA-4880-B12D-B2A63D6920AC}" sibTransId="{BFEE7642-3EC9-4595-BDB7-0B1B599B4FC1}"/>
    <dgm:cxn modelId="{95404184-C640-402F-9A50-39436C69CDA6}" type="presOf" srcId="{8CD3F57D-58FA-4639-88F6-B7EA6533A566}" destId="{316F1994-93F0-40B6-B741-DBD2CFD0143E}" srcOrd="0" destOrd="0" presId="urn:microsoft.com/office/officeart/2005/8/layout/target3"/>
    <dgm:cxn modelId="{0B81BFB7-5829-4801-8E80-50CC31A1E1B5}" srcId="{7A41685D-A4B9-4647-9091-29AAE094133B}" destId="{E742DFBB-F23A-4481-B577-D7F884E33421}" srcOrd="0" destOrd="0" parTransId="{C11C2E6C-EFCE-48C0-8249-90273AB6D530}" sibTransId="{B4DC745E-6C69-427D-8000-E1E4D7B0AA54}"/>
    <dgm:cxn modelId="{90270A58-6DCB-45ED-A72A-F69049313E20}" type="presOf" srcId="{D15E9F3E-08F3-46DE-9A43-ABA1602E646D}" destId="{71B31B13-B9EF-4273-8114-4E25BB4E9819}" srcOrd="0" destOrd="0" presId="urn:microsoft.com/office/officeart/2005/8/layout/target3"/>
    <dgm:cxn modelId="{EB0B00E2-623A-4C34-B6D2-5C1F58F648B9}" srcId="{7A41685D-A4B9-4647-9091-29AAE094133B}" destId="{D15E9F3E-08F3-46DE-9A43-ABA1602E646D}" srcOrd="3" destOrd="0" parTransId="{056EA783-9421-4505-B449-26028D4E9F5D}" sibTransId="{CB9B6656-6B7C-4844-A6B5-947D60F7DF26}"/>
    <dgm:cxn modelId="{168C75B1-D1C8-4A48-8B2F-6C558AA962A7}" srcId="{7A41685D-A4B9-4647-9091-29AAE094133B}" destId="{8CD3F57D-58FA-4639-88F6-B7EA6533A566}" srcOrd="2" destOrd="0" parTransId="{37A66C67-C328-4719-9460-07E2A64D5A3B}" sibTransId="{363BD84C-CC87-40FB-9612-79FB0F1E88BD}"/>
    <dgm:cxn modelId="{1DF7F3E5-8170-4DE3-96EB-4085B39FAE87}" type="presOf" srcId="{8CD3F57D-58FA-4639-88F6-B7EA6533A566}" destId="{00A60ADF-C2A7-4B39-96B1-0398579FD55E}" srcOrd="1" destOrd="0" presId="urn:microsoft.com/office/officeart/2005/8/layout/target3"/>
    <dgm:cxn modelId="{F2C1BA0F-CC4A-4533-BA59-2FFFD7F128BF}" type="presOf" srcId="{3B5D0C93-FBD7-4313-A29A-FD90251F3166}" destId="{23916AEF-8790-42A4-B18C-D203423460E6}" srcOrd="0" destOrd="0" presId="urn:microsoft.com/office/officeart/2005/8/layout/target3"/>
    <dgm:cxn modelId="{03347221-705C-4C26-8004-0B946ED431C3}" srcId="{7A41685D-A4B9-4647-9091-29AAE094133B}" destId="{F83E5A1D-BF51-489A-80EA-99FC671765ED}" srcOrd="1" destOrd="0" parTransId="{816F1619-B85D-447B-A3D8-CAC5EC575A88}" sibTransId="{14E6C8DC-AD75-4215-B17B-004B66934AD4}"/>
    <dgm:cxn modelId="{7162DCEC-48D7-45EC-B8C8-D5D2CCF652F4}" type="presParOf" srcId="{D84A0C8C-EC63-4ED6-8AEE-F627AC25B196}" destId="{1EA4C283-1B3C-4C35-BBEB-A9394A55AB03}" srcOrd="0" destOrd="0" presId="urn:microsoft.com/office/officeart/2005/8/layout/target3"/>
    <dgm:cxn modelId="{33BACA6B-532C-4ADF-BCF0-431D00F50A40}" type="presParOf" srcId="{D84A0C8C-EC63-4ED6-8AEE-F627AC25B196}" destId="{B044E892-2BF8-4933-9AB5-86F26D11DCBB}" srcOrd="1" destOrd="0" presId="urn:microsoft.com/office/officeart/2005/8/layout/target3"/>
    <dgm:cxn modelId="{DB77EB6D-5F01-4769-B82F-EB9B66F63D46}" type="presParOf" srcId="{D84A0C8C-EC63-4ED6-8AEE-F627AC25B196}" destId="{401AF02D-0564-4289-9495-FD948414F0A4}" srcOrd="2" destOrd="0" presId="urn:microsoft.com/office/officeart/2005/8/layout/target3"/>
    <dgm:cxn modelId="{8B4DA849-4E93-4F9E-9F27-8EAAD77D96DD}" type="presParOf" srcId="{D84A0C8C-EC63-4ED6-8AEE-F627AC25B196}" destId="{F97D2AF0-67E9-4DB7-97F0-779E5CFAF736}" srcOrd="3" destOrd="0" presId="urn:microsoft.com/office/officeart/2005/8/layout/target3"/>
    <dgm:cxn modelId="{CFA54038-421B-4271-A4DF-E6654D3B4033}" type="presParOf" srcId="{D84A0C8C-EC63-4ED6-8AEE-F627AC25B196}" destId="{02B3DCF3-50BB-4F96-AD2F-CA5361325539}" srcOrd="4" destOrd="0" presId="urn:microsoft.com/office/officeart/2005/8/layout/target3"/>
    <dgm:cxn modelId="{74CFDE96-6B04-4294-8A28-C38DC3D6CCFD}" type="presParOf" srcId="{D84A0C8C-EC63-4ED6-8AEE-F627AC25B196}" destId="{AEB6F8C5-CDD6-4EE4-ADA7-D10E5637CB0F}" srcOrd="5" destOrd="0" presId="urn:microsoft.com/office/officeart/2005/8/layout/target3"/>
    <dgm:cxn modelId="{75614767-1E6A-4EC8-A3C5-515B896005B4}" type="presParOf" srcId="{D84A0C8C-EC63-4ED6-8AEE-F627AC25B196}" destId="{E1AB7B4E-5150-412F-9AFC-6B80F08C73C4}" srcOrd="6" destOrd="0" presId="urn:microsoft.com/office/officeart/2005/8/layout/target3"/>
    <dgm:cxn modelId="{BCCC3274-F746-4BBF-864E-402EB54353EE}" type="presParOf" srcId="{D84A0C8C-EC63-4ED6-8AEE-F627AC25B196}" destId="{E4E405F8-6A20-4898-8C85-7017AA96532D}" srcOrd="7" destOrd="0" presId="urn:microsoft.com/office/officeart/2005/8/layout/target3"/>
    <dgm:cxn modelId="{EEFD691A-EA04-4B14-BE62-0C2883824232}" type="presParOf" srcId="{D84A0C8C-EC63-4ED6-8AEE-F627AC25B196}" destId="{316F1994-93F0-40B6-B741-DBD2CFD0143E}" srcOrd="8" destOrd="0" presId="urn:microsoft.com/office/officeart/2005/8/layout/target3"/>
    <dgm:cxn modelId="{A7E5EC58-527D-4F01-A635-027DBFA62FA9}" type="presParOf" srcId="{D84A0C8C-EC63-4ED6-8AEE-F627AC25B196}" destId="{40281CB3-3176-41AD-A0CE-616EBAC31D0D}" srcOrd="9" destOrd="0" presId="urn:microsoft.com/office/officeart/2005/8/layout/target3"/>
    <dgm:cxn modelId="{AC8473DB-DCA3-4496-A66D-ED3CDAB5FD41}" type="presParOf" srcId="{D84A0C8C-EC63-4ED6-8AEE-F627AC25B196}" destId="{593869E9-9198-406D-A994-41C72C30A452}" srcOrd="10" destOrd="0" presId="urn:microsoft.com/office/officeart/2005/8/layout/target3"/>
    <dgm:cxn modelId="{69F588A0-FFB7-498D-904C-E861F2DA562E}" type="presParOf" srcId="{D84A0C8C-EC63-4ED6-8AEE-F627AC25B196}" destId="{71B31B13-B9EF-4273-8114-4E25BB4E9819}" srcOrd="11" destOrd="0" presId="urn:microsoft.com/office/officeart/2005/8/layout/target3"/>
    <dgm:cxn modelId="{3F7BD202-D881-4C1D-9AD3-4E4DC98916EC}" type="presParOf" srcId="{D84A0C8C-EC63-4ED6-8AEE-F627AC25B196}" destId="{BBC92AAA-D41F-4AB7-B702-0DFC93BEBC16}" srcOrd="12" destOrd="0" presId="urn:microsoft.com/office/officeart/2005/8/layout/target3"/>
    <dgm:cxn modelId="{EDC7F037-297E-44D2-BCE9-63F2BA5DDB58}" type="presParOf" srcId="{D84A0C8C-EC63-4ED6-8AEE-F627AC25B196}" destId="{3398A317-CDEF-40A6-9922-7E8A54191A7C}" srcOrd="13" destOrd="0" presId="urn:microsoft.com/office/officeart/2005/8/layout/target3"/>
    <dgm:cxn modelId="{58C218B6-4C6B-451D-BC66-8CE962AAEABD}" type="presParOf" srcId="{D84A0C8C-EC63-4ED6-8AEE-F627AC25B196}" destId="{23916AEF-8790-42A4-B18C-D203423460E6}" srcOrd="14" destOrd="0" presId="urn:microsoft.com/office/officeart/2005/8/layout/target3"/>
    <dgm:cxn modelId="{FE15991F-F133-4232-87FB-35BB3745635C}" type="presParOf" srcId="{D84A0C8C-EC63-4ED6-8AEE-F627AC25B196}" destId="{3E4AFF7A-61F5-4D86-9131-EF118A0B6D7F}" srcOrd="15" destOrd="0" presId="urn:microsoft.com/office/officeart/2005/8/layout/target3"/>
    <dgm:cxn modelId="{495548C8-5AA2-43EE-A002-D43D1DDD6FCA}" type="presParOf" srcId="{D84A0C8C-EC63-4ED6-8AEE-F627AC25B196}" destId="{B858D2ED-6D6E-42EA-A6AC-A2380DB2717D}" srcOrd="16" destOrd="0" presId="urn:microsoft.com/office/officeart/2005/8/layout/target3"/>
    <dgm:cxn modelId="{6CF1AD04-3DD4-445A-92AA-A54C4D292200}" type="presParOf" srcId="{D84A0C8C-EC63-4ED6-8AEE-F627AC25B196}" destId="{00A60ADF-C2A7-4B39-96B1-0398579FD55E}" srcOrd="17" destOrd="0" presId="urn:microsoft.com/office/officeart/2005/8/layout/target3"/>
    <dgm:cxn modelId="{8A20A7BB-173E-4E22-9EF7-40D6ABDEC9F9}" type="presParOf" srcId="{D84A0C8C-EC63-4ED6-8AEE-F627AC25B196}" destId="{AD217F96-B529-40F1-9F08-A207CA2FE7EB}" srcOrd="18" destOrd="0" presId="urn:microsoft.com/office/officeart/2005/8/layout/target3"/>
    <dgm:cxn modelId="{A7615953-032F-4904-9843-41037BF27866}" type="presParOf" srcId="{D84A0C8C-EC63-4ED6-8AEE-F627AC25B196}" destId="{44AC0924-F8F5-4DF2-90A4-81C2F850BAFD}" srcOrd="19" destOrd="0" presId="urn:microsoft.com/office/officeart/2005/8/layout/target3"/>
  </dgm:cxnLst>
  <dgm:bg>
    <a:solidFill>
      <a:srgbClr val="00B0F0"/>
    </a:solid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24C73BE-3BA8-4E96-B6BF-FA42B47E34D1}"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D897B468-A02B-40E5-A2B0-1AE5262E465A}">
      <dgm:prSet/>
      <dgm:spPr/>
      <dgm:t>
        <a:bodyPr/>
        <a:lstStyle/>
        <a:p>
          <a:pPr rtl="0"/>
          <a:r>
            <a:rPr lang="ru-RU" b="1" dirty="0" smtClean="0">
              <a:latin typeface="Times New Roman" pitchFamily="18" charset="0"/>
              <a:cs typeface="Times New Roman" pitchFamily="18" charset="0"/>
            </a:rPr>
            <a:t>MOLIY</a:t>
          </a:r>
          <a:r>
            <a:rPr lang="en-US" b="1" dirty="0" smtClean="0">
              <a:latin typeface="Times New Roman" pitchFamily="18" charset="0"/>
              <a:cs typeface="Times New Roman" pitchFamily="18" charset="0"/>
            </a:rPr>
            <a:t>A</a:t>
          </a:r>
          <a:r>
            <a:rPr lang="ru-RU" b="1" dirty="0" smtClean="0">
              <a:latin typeface="Times New Roman" pitchFamily="18" charset="0"/>
              <a:cs typeface="Times New Roman" pitchFamily="18" charset="0"/>
            </a:rPr>
            <a:t>VIY NATIJALARNING S</a:t>
          </a:r>
          <a:r>
            <a:rPr lang="en-US" b="1" dirty="0" smtClean="0">
              <a:latin typeface="Times New Roman" pitchFamily="18" charset="0"/>
              <a:cs typeface="Times New Roman" pitchFamily="18" charset="0"/>
            </a:rPr>
            <a:t>H</a:t>
          </a:r>
          <a:r>
            <a:rPr lang="ru-RU" b="1" dirty="0" smtClean="0">
              <a:latin typeface="Times New Roman" pitchFamily="18" charset="0"/>
              <a:cs typeface="Times New Roman" pitchFamily="18" charset="0"/>
            </a:rPr>
            <a:t>AKLLANIS</a:t>
          </a:r>
          <a:r>
            <a:rPr lang="en-US" b="1" dirty="0" smtClean="0">
              <a:latin typeface="Times New Roman" pitchFamily="18" charset="0"/>
              <a:cs typeface="Times New Roman" pitchFamily="18" charset="0"/>
            </a:rPr>
            <a:t>H</a:t>
          </a:r>
          <a:r>
            <a:rPr lang="ru-RU" b="1" dirty="0" smtClean="0">
              <a:latin typeface="Times New Roman" pitchFamily="18" charset="0"/>
              <a:cs typeface="Times New Roman" pitchFamily="18" charset="0"/>
            </a:rPr>
            <a:t>I:</a:t>
          </a:r>
          <a:endParaRPr lang="ru-RU" dirty="0"/>
        </a:p>
      </dgm:t>
    </dgm:pt>
    <dgm:pt modelId="{7F48772B-401C-4EEE-A998-371CD27B396B}" type="parTrans" cxnId="{961D4E0C-4E0C-447B-B4A6-3C7E1B5C4241}">
      <dgm:prSet/>
      <dgm:spPr/>
      <dgm:t>
        <a:bodyPr/>
        <a:lstStyle/>
        <a:p>
          <a:endParaRPr lang="ru-RU"/>
        </a:p>
      </dgm:t>
    </dgm:pt>
    <dgm:pt modelId="{EF0992CA-92CC-49EF-AE59-A2DB4E886C7D}" type="sibTrans" cxnId="{961D4E0C-4E0C-447B-B4A6-3C7E1B5C4241}">
      <dgm:prSet/>
      <dgm:spPr/>
      <dgm:t>
        <a:bodyPr/>
        <a:lstStyle/>
        <a:p>
          <a:endParaRPr lang="ru-RU"/>
        </a:p>
      </dgm:t>
    </dgm:pt>
    <dgm:pt modelId="{A01CEE6A-D0E7-4F99-AADD-29C10D1AC4C5}" type="pres">
      <dgm:prSet presAssocID="{824C73BE-3BA8-4E96-B6BF-FA42B47E34D1}" presName="linear" presStyleCnt="0">
        <dgm:presLayoutVars>
          <dgm:animLvl val="lvl"/>
          <dgm:resizeHandles val="exact"/>
        </dgm:presLayoutVars>
      </dgm:prSet>
      <dgm:spPr/>
      <dgm:t>
        <a:bodyPr/>
        <a:lstStyle/>
        <a:p>
          <a:endParaRPr lang="ru-RU"/>
        </a:p>
      </dgm:t>
    </dgm:pt>
    <dgm:pt modelId="{95454C65-F42F-45D3-9CE1-C8477994193F}" type="pres">
      <dgm:prSet presAssocID="{D897B468-A02B-40E5-A2B0-1AE5262E465A}" presName="parentText" presStyleLbl="node1" presStyleIdx="0" presStyleCnt="1">
        <dgm:presLayoutVars>
          <dgm:chMax val="0"/>
          <dgm:bulletEnabled val="1"/>
        </dgm:presLayoutVars>
      </dgm:prSet>
      <dgm:spPr/>
      <dgm:t>
        <a:bodyPr/>
        <a:lstStyle/>
        <a:p>
          <a:endParaRPr lang="ru-RU"/>
        </a:p>
      </dgm:t>
    </dgm:pt>
  </dgm:ptLst>
  <dgm:cxnLst>
    <dgm:cxn modelId="{961D4E0C-4E0C-447B-B4A6-3C7E1B5C4241}" srcId="{824C73BE-3BA8-4E96-B6BF-FA42B47E34D1}" destId="{D897B468-A02B-40E5-A2B0-1AE5262E465A}" srcOrd="0" destOrd="0" parTransId="{7F48772B-401C-4EEE-A998-371CD27B396B}" sibTransId="{EF0992CA-92CC-49EF-AE59-A2DB4E886C7D}"/>
    <dgm:cxn modelId="{6AB22550-AA8F-47F1-9B10-4619C46ADDFC}" type="presOf" srcId="{D897B468-A02B-40E5-A2B0-1AE5262E465A}" destId="{95454C65-F42F-45D3-9CE1-C8477994193F}" srcOrd="0" destOrd="0" presId="urn:microsoft.com/office/officeart/2005/8/layout/vList2"/>
    <dgm:cxn modelId="{9F8C5416-83B4-404C-AC94-88CCE25ABAD3}" type="presOf" srcId="{824C73BE-3BA8-4E96-B6BF-FA42B47E34D1}" destId="{A01CEE6A-D0E7-4F99-AADD-29C10D1AC4C5}" srcOrd="0" destOrd="0" presId="urn:microsoft.com/office/officeart/2005/8/layout/vList2"/>
    <dgm:cxn modelId="{6EA96993-40D1-40BF-8EAE-C914251C5A82}" type="presParOf" srcId="{A01CEE6A-D0E7-4F99-AADD-29C10D1AC4C5}" destId="{95454C65-F42F-45D3-9CE1-C8477994193F}"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24C35B3-67C1-4B9F-96CB-A5B7EC3A9C83}" type="doc">
      <dgm:prSet loTypeId="urn:microsoft.com/office/officeart/2005/8/layout/hList6" loCatId="list" qsTypeId="urn:microsoft.com/office/officeart/2005/8/quickstyle/3d3" qsCatId="3D" csTypeId="urn:microsoft.com/office/officeart/2005/8/colors/colorful4" csCatId="colorful" phldr="1"/>
      <dgm:spPr/>
      <dgm:t>
        <a:bodyPr/>
        <a:lstStyle/>
        <a:p>
          <a:endParaRPr lang="ru-RU"/>
        </a:p>
      </dgm:t>
    </dgm:pt>
    <dgm:pt modelId="{634D0AE7-87E0-45ED-AB1A-0841959FDDBB}">
      <dgm:prSet custT="1"/>
      <dgm:spPr/>
      <dgm:t>
        <a:bodyPr/>
        <a:lstStyle/>
        <a:p>
          <a:pPr rtl="0"/>
          <a:r>
            <a:rPr lang="ru-RU" sz="2400" dirty="0" smtClean="0"/>
            <a:t>– </a:t>
          </a:r>
          <a:r>
            <a:rPr lang="ru-RU" sz="3200" b="1" dirty="0" err="1" smtClean="0">
              <a:solidFill>
                <a:srgbClr val="FF0000"/>
              </a:solidFill>
              <a:latin typeface="Times New Roman" pitchFamily="18" charset="0"/>
              <a:cs typeface="Times New Roman" pitchFamily="18" charset="0"/>
            </a:rPr>
            <a:t>Maxsulotni</a:t>
          </a:r>
          <a:r>
            <a:rPr lang="ru-RU" sz="3200" b="1" dirty="0" smtClean="0">
              <a:solidFill>
                <a:srgbClr val="FF0000"/>
              </a:solidFill>
              <a:latin typeface="Times New Roman" pitchFamily="18" charset="0"/>
              <a:cs typeface="Times New Roman" pitchFamily="18" charset="0"/>
            </a:rPr>
            <a:t> </a:t>
          </a:r>
          <a:r>
            <a:rPr lang="ru-RU" sz="3200" b="1" dirty="0" err="1" smtClean="0">
              <a:solidFill>
                <a:srgbClr val="FF0000"/>
              </a:solidFill>
              <a:latin typeface="Times New Roman" pitchFamily="18" charset="0"/>
              <a:cs typeface="Times New Roman" pitchFamily="18" charset="0"/>
            </a:rPr>
            <a:t>sotishdan</a:t>
          </a:r>
          <a:r>
            <a:rPr lang="ru-RU" sz="3200" b="1" dirty="0" smtClean="0">
              <a:solidFill>
                <a:srgbClr val="FF0000"/>
              </a:solidFill>
              <a:latin typeface="Times New Roman" pitchFamily="18" charset="0"/>
              <a:cs typeface="Times New Roman" pitchFamily="18" charset="0"/>
            </a:rPr>
            <a:t> </a:t>
          </a:r>
          <a:r>
            <a:rPr lang="ru-RU" sz="3200" b="1" dirty="0" err="1" smtClean="0">
              <a:solidFill>
                <a:srgbClr val="FF0000"/>
              </a:solidFill>
              <a:latin typeface="Times New Roman" pitchFamily="18" charset="0"/>
              <a:cs typeface="Times New Roman" pitchFamily="18" charset="0"/>
            </a:rPr>
            <a:t>olingan</a:t>
          </a:r>
          <a:r>
            <a:rPr lang="ru-RU" sz="3200" b="1" dirty="0" smtClean="0">
              <a:solidFill>
                <a:srgbClr val="FF0000"/>
              </a:solidFill>
              <a:latin typeface="Times New Roman" pitchFamily="18" charset="0"/>
              <a:cs typeface="Times New Roman" pitchFamily="18" charset="0"/>
            </a:rPr>
            <a:t> </a:t>
          </a:r>
          <a:r>
            <a:rPr lang="ru-RU" sz="3200" b="1" dirty="0" err="1" smtClean="0">
              <a:solidFill>
                <a:srgbClr val="FF0000"/>
              </a:solidFill>
              <a:latin typeface="Times New Roman" pitchFamily="18" charset="0"/>
              <a:cs typeface="Times New Roman" pitchFamily="18" charset="0"/>
            </a:rPr>
            <a:t>yalpi</a:t>
          </a:r>
          <a:r>
            <a:rPr lang="ru-RU" sz="3200" b="1" dirty="0" smtClean="0">
              <a:solidFill>
                <a:srgbClr val="FF0000"/>
              </a:solidFill>
              <a:latin typeface="Times New Roman" pitchFamily="18" charset="0"/>
              <a:cs typeface="Times New Roman" pitchFamily="18" charset="0"/>
            </a:rPr>
            <a:t> </a:t>
          </a:r>
          <a:r>
            <a:rPr lang="ru-RU" sz="3200" b="1" dirty="0" err="1" smtClean="0">
              <a:solidFill>
                <a:srgbClr val="FF0000"/>
              </a:solidFill>
              <a:latin typeface="Times New Roman" pitchFamily="18" charset="0"/>
              <a:cs typeface="Times New Roman" pitchFamily="18" charset="0"/>
            </a:rPr>
            <a:t>foyda</a:t>
          </a:r>
          <a:r>
            <a:rPr lang="ru-RU" sz="3200" b="1" dirty="0" smtClean="0">
              <a:solidFill>
                <a:srgbClr val="FF0000"/>
              </a:solidFill>
              <a:latin typeface="Times New Roman" pitchFamily="18" charset="0"/>
              <a:cs typeface="Times New Roman" pitchFamily="18" charset="0"/>
            </a:rPr>
            <a:t>,</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bu</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sotishdan</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olingan</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sof</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tushum</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bilan</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sotilgan</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maxsulotning</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ishlab</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chi</a:t>
          </a:r>
          <a:r>
            <a:rPr lang="uz-Cyrl-UZ" sz="2400" b="1" dirty="0" smtClean="0">
              <a:latin typeface="Times New Roman" pitchFamily="18" charset="0"/>
              <a:cs typeface="Times New Roman" pitchFamily="18" charset="0"/>
            </a:rPr>
            <a:t>q</a:t>
          </a:r>
          <a:r>
            <a:rPr lang="ru-RU" sz="2400" b="1" dirty="0" err="1" smtClean="0">
              <a:latin typeface="Times New Roman" pitchFamily="18" charset="0"/>
              <a:cs typeface="Times New Roman" pitchFamily="18" charset="0"/>
            </a:rPr>
            <a:t>arish</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tannarxi</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urtasidagi</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tafovut</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sifatida</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ani</a:t>
          </a:r>
          <a:r>
            <a:rPr lang="en-US" sz="2400" b="1" dirty="0" smtClean="0">
              <a:latin typeface="Times New Roman" pitchFamily="18" charset="0"/>
              <a:cs typeface="Times New Roman" pitchFamily="18" charset="0"/>
            </a:rPr>
            <a:t>q</a:t>
          </a:r>
          <a:r>
            <a:rPr lang="ru-RU" sz="2400" b="1" dirty="0" err="1" smtClean="0">
              <a:latin typeface="Times New Roman" pitchFamily="18" charset="0"/>
              <a:cs typeface="Times New Roman" pitchFamily="18" charset="0"/>
            </a:rPr>
            <a:t>lanadi</a:t>
          </a:r>
          <a:r>
            <a:rPr lang="ru-RU" sz="2400" b="1" dirty="0" smtClean="0">
              <a:latin typeface="Times New Roman" pitchFamily="18" charset="0"/>
              <a:cs typeface="Times New Roman" pitchFamily="18" charset="0"/>
            </a:rPr>
            <a:t>: </a:t>
          </a:r>
          <a:endParaRPr lang="ru-RU" sz="2400" dirty="0" smtClean="0">
            <a:latin typeface="Times New Roman" pitchFamily="18" charset="0"/>
            <a:cs typeface="Times New Roman" pitchFamily="18" charset="0"/>
          </a:endParaRPr>
        </a:p>
        <a:p>
          <a:r>
            <a:rPr lang="ru-RU" sz="3600" b="1" i="1" dirty="0" err="1" smtClean="0">
              <a:latin typeface="Times New Roman" pitchFamily="18" charset="0"/>
              <a:cs typeface="Times New Roman" pitchFamily="18" charset="0"/>
            </a:rPr>
            <a:t>YaF</a:t>
          </a:r>
          <a:r>
            <a:rPr lang="ru-RU" sz="3600" b="1" i="1" dirty="0" smtClean="0">
              <a:latin typeface="Times New Roman" pitchFamily="18" charset="0"/>
              <a:cs typeface="Times New Roman" pitchFamily="18" charset="0"/>
            </a:rPr>
            <a:t> = SST – IT,</a:t>
          </a:r>
          <a:endParaRPr lang="ru-RU" sz="3600" dirty="0" smtClean="0">
            <a:latin typeface="Times New Roman" pitchFamily="18" charset="0"/>
            <a:cs typeface="Times New Roman" pitchFamily="18" charset="0"/>
          </a:endParaRPr>
        </a:p>
        <a:p>
          <a:r>
            <a:rPr lang="ru-RU" sz="2400" b="1" dirty="0" err="1" smtClean="0">
              <a:latin typeface="Times New Roman" pitchFamily="18" charset="0"/>
              <a:cs typeface="Times New Roman" pitchFamily="18" charset="0"/>
            </a:rPr>
            <a:t>bunda</a:t>
          </a:r>
          <a:r>
            <a:rPr lang="ru-RU" sz="2400" b="1" dirty="0" smtClean="0">
              <a:latin typeface="Times New Roman" pitchFamily="18" charset="0"/>
              <a:cs typeface="Times New Roman" pitchFamily="18" charset="0"/>
            </a:rPr>
            <a:t>,</a:t>
          </a:r>
          <a:endParaRPr lang="ru-RU" sz="2400" dirty="0" smtClean="0">
            <a:latin typeface="Times New Roman" pitchFamily="18" charset="0"/>
            <a:cs typeface="Times New Roman" pitchFamily="18" charset="0"/>
          </a:endParaRPr>
        </a:p>
        <a:p>
          <a:r>
            <a:rPr lang="ru-RU" sz="2400" b="1" i="1" dirty="0" err="1" smtClean="0">
              <a:latin typeface="Times New Roman" pitchFamily="18" charset="0"/>
              <a:cs typeface="Times New Roman" pitchFamily="18" charset="0"/>
            </a:rPr>
            <a:t>YaF</a:t>
          </a:r>
          <a:r>
            <a:rPr lang="ru-RU" sz="2400" b="1" dirty="0" smtClean="0">
              <a:latin typeface="Times New Roman" pitchFamily="18" charset="0"/>
              <a:cs typeface="Times New Roman" pitchFamily="18" charset="0"/>
            </a:rPr>
            <a:t> – </a:t>
          </a:r>
          <a:r>
            <a:rPr lang="ru-RU" sz="2400" b="1" dirty="0" err="1" smtClean="0">
              <a:latin typeface="Times New Roman" pitchFamily="18" charset="0"/>
              <a:cs typeface="Times New Roman" pitchFamily="18" charset="0"/>
            </a:rPr>
            <a:t>yalpi</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foyda</a:t>
          </a:r>
          <a:r>
            <a:rPr lang="ru-RU" sz="2400" b="1" dirty="0" smtClean="0">
              <a:latin typeface="Times New Roman" pitchFamily="18" charset="0"/>
              <a:cs typeface="Times New Roman" pitchFamily="18" charset="0"/>
            </a:rPr>
            <a:t>;</a:t>
          </a:r>
          <a:endParaRPr lang="ru-RU" sz="2400" dirty="0" smtClean="0">
            <a:latin typeface="Times New Roman" pitchFamily="18" charset="0"/>
            <a:cs typeface="Times New Roman" pitchFamily="18" charset="0"/>
          </a:endParaRPr>
        </a:p>
        <a:p>
          <a:r>
            <a:rPr lang="en-US" sz="2400" b="1" i="1" dirty="0" smtClean="0">
              <a:latin typeface="Times New Roman" pitchFamily="18" charset="0"/>
              <a:cs typeface="Times New Roman" pitchFamily="18" charset="0"/>
            </a:rPr>
            <a:t>SST </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sotishdan</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olingan</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sof</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tushum</a:t>
          </a:r>
          <a:r>
            <a:rPr lang="en-US" sz="2400" b="1" dirty="0" smtClean="0">
              <a:latin typeface="Times New Roman" pitchFamily="18" charset="0"/>
              <a:cs typeface="Times New Roman" pitchFamily="18" charset="0"/>
            </a:rPr>
            <a:t>;</a:t>
          </a:r>
          <a:endParaRPr lang="ru-RU" sz="2400" dirty="0" smtClean="0">
            <a:latin typeface="Times New Roman" pitchFamily="18" charset="0"/>
            <a:cs typeface="Times New Roman" pitchFamily="18" charset="0"/>
          </a:endParaRPr>
        </a:p>
        <a:p>
          <a:r>
            <a:rPr lang="en-US" sz="2400" b="1" i="1" dirty="0" smtClean="0">
              <a:latin typeface="Times New Roman" pitchFamily="18" charset="0"/>
              <a:cs typeface="Times New Roman" pitchFamily="18" charset="0"/>
            </a:rPr>
            <a:t>IT</a:t>
          </a:r>
          <a:r>
            <a:rPr lang="en-US" sz="2400" b="1" dirty="0" smtClean="0">
              <a:latin typeface="Times New Roman" pitchFamily="18" charset="0"/>
              <a:cs typeface="Times New Roman" pitchFamily="18" charset="0"/>
            </a:rPr>
            <a:t> – </a:t>
          </a:r>
          <a:r>
            <a:rPr lang="en-US" sz="2400" b="1" dirty="0" err="1" smtClean="0">
              <a:latin typeface="Times New Roman" pitchFamily="18" charset="0"/>
              <a:cs typeface="Times New Roman" pitchFamily="18" charset="0"/>
            </a:rPr>
            <a:t>sotilgan</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mahsulotning</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ishlab</a:t>
          </a:r>
          <a:r>
            <a:rPr lang="en-US" sz="2400" b="1" dirty="0" smtClean="0">
              <a:latin typeface="Times New Roman" pitchFamily="18" charset="0"/>
              <a:cs typeface="Times New Roman" pitchFamily="18" charset="0"/>
            </a:rPr>
            <a:t> chi</a:t>
          </a:r>
          <a:r>
            <a:rPr lang="uz-Cyrl-UZ" sz="2400" b="1" dirty="0" smtClean="0">
              <a:latin typeface="Times New Roman" pitchFamily="18" charset="0"/>
              <a:cs typeface="Times New Roman" pitchFamily="18" charset="0"/>
            </a:rPr>
            <a:t>q</a:t>
          </a:r>
          <a:r>
            <a:rPr lang="en-US" sz="2400" b="1" dirty="0" err="1" smtClean="0">
              <a:latin typeface="Times New Roman" pitchFamily="18" charset="0"/>
              <a:cs typeface="Times New Roman" pitchFamily="18" charset="0"/>
            </a:rPr>
            <a:t>arish</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tannarxi</a:t>
          </a:r>
          <a:r>
            <a:rPr lang="en-US" sz="2400" b="1" dirty="0" smtClean="0">
              <a:latin typeface="Times New Roman" pitchFamily="18" charset="0"/>
              <a:cs typeface="Times New Roman" pitchFamily="18" charset="0"/>
            </a:rPr>
            <a:t>.</a:t>
          </a:r>
          <a:endParaRPr lang="ru-RU" sz="2400" dirty="0"/>
        </a:p>
      </dgm:t>
    </dgm:pt>
    <dgm:pt modelId="{C5F6FA6D-ED26-441B-A084-B043A786E499}" type="sibTrans" cxnId="{4E4B1F9D-5F8E-47E0-ACB1-77FE6B6F79B8}">
      <dgm:prSet/>
      <dgm:spPr/>
      <dgm:t>
        <a:bodyPr/>
        <a:lstStyle/>
        <a:p>
          <a:endParaRPr lang="ru-RU"/>
        </a:p>
      </dgm:t>
    </dgm:pt>
    <dgm:pt modelId="{13718FE3-5A61-4A8F-88CE-1EA0D3AFB741}" type="parTrans" cxnId="{4E4B1F9D-5F8E-47E0-ACB1-77FE6B6F79B8}">
      <dgm:prSet/>
      <dgm:spPr/>
      <dgm:t>
        <a:bodyPr/>
        <a:lstStyle/>
        <a:p>
          <a:endParaRPr lang="ru-RU"/>
        </a:p>
      </dgm:t>
    </dgm:pt>
    <dgm:pt modelId="{971C3436-1D40-45B5-9534-6C3A3281C089}" type="pres">
      <dgm:prSet presAssocID="{624C35B3-67C1-4B9F-96CB-A5B7EC3A9C83}" presName="Name0" presStyleCnt="0">
        <dgm:presLayoutVars>
          <dgm:dir/>
          <dgm:resizeHandles val="exact"/>
        </dgm:presLayoutVars>
      </dgm:prSet>
      <dgm:spPr/>
      <dgm:t>
        <a:bodyPr/>
        <a:lstStyle/>
        <a:p>
          <a:endParaRPr lang="ru-RU"/>
        </a:p>
      </dgm:t>
    </dgm:pt>
    <dgm:pt modelId="{904431EF-0D59-4B53-9135-A4087CD4385D}" type="pres">
      <dgm:prSet presAssocID="{634D0AE7-87E0-45ED-AB1A-0841959FDDBB}" presName="node" presStyleLbl="node1" presStyleIdx="0" presStyleCnt="1">
        <dgm:presLayoutVars>
          <dgm:bulletEnabled val="1"/>
        </dgm:presLayoutVars>
      </dgm:prSet>
      <dgm:spPr/>
      <dgm:t>
        <a:bodyPr/>
        <a:lstStyle/>
        <a:p>
          <a:endParaRPr lang="ru-RU"/>
        </a:p>
      </dgm:t>
    </dgm:pt>
  </dgm:ptLst>
  <dgm:cxnLst>
    <dgm:cxn modelId="{DA2F42E5-D4DD-4161-9862-902FAC01D4A6}" type="presOf" srcId="{634D0AE7-87E0-45ED-AB1A-0841959FDDBB}" destId="{904431EF-0D59-4B53-9135-A4087CD4385D}" srcOrd="0" destOrd="0" presId="urn:microsoft.com/office/officeart/2005/8/layout/hList6"/>
    <dgm:cxn modelId="{A91488F9-DFFC-422B-85BD-4100DC17B435}" type="presOf" srcId="{624C35B3-67C1-4B9F-96CB-A5B7EC3A9C83}" destId="{971C3436-1D40-45B5-9534-6C3A3281C089}" srcOrd="0" destOrd="0" presId="urn:microsoft.com/office/officeart/2005/8/layout/hList6"/>
    <dgm:cxn modelId="{4E4B1F9D-5F8E-47E0-ACB1-77FE6B6F79B8}" srcId="{624C35B3-67C1-4B9F-96CB-A5B7EC3A9C83}" destId="{634D0AE7-87E0-45ED-AB1A-0841959FDDBB}" srcOrd="0" destOrd="0" parTransId="{13718FE3-5A61-4A8F-88CE-1EA0D3AFB741}" sibTransId="{C5F6FA6D-ED26-441B-A084-B043A786E499}"/>
    <dgm:cxn modelId="{4E19475C-39DD-40ED-9A43-741DEE44DAC1}" type="presParOf" srcId="{971C3436-1D40-45B5-9534-6C3A3281C089}" destId="{904431EF-0D59-4B53-9135-A4087CD4385D}" srcOrd="0" destOrd="0" presId="urn:microsoft.com/office/officeart/2005/8/layout/hList6"/>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BD7B94D-C4D7-41CB-A143-51B65F8E7B49}"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8EE1CE5F-066D-409D-997E-7126CB796188}">
      <dgm:prSet/>
      <dgm:spPr/>
      <dgm:t>
        <a:bodyPr/>
        <a:lstStyle/>
        <a:p>
          <a:pPr rtl="0"/>
          <a:r>
            <a:rPr lang="ru-RU" b="1" dirty="0" err="1" smtClean="0">
              <a:latin typeface="Times New Roman" pitchFamily="18" charset="0"/>
              <a:cs typeface="Times New Roman" pitchFamily="18" charset="0"/>
            </a:rPr>
            <a:t>Asosiy</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faoliyatdan</a:t>
          </a:r>
          <a:r>
            <a:rPr lang="ru-RU" b="1" dirty="0" smtClean="0">
              <a:latin typeface="Times New Roman" pitchFamily="18" charset="0"/>
              <a:cs typeface="Times New Roman" pitchFamily="18" charset="0"/>
            </a:rPr>
            <a:t> k</a:t>
          </a:r>
          <a:r>
            <a:rPr lang="en-US" b="1" dirty="0" smtClean="0">
              <a:latin typeface="Times New Roman" pitchFamily="18" charset="0"/>
              <a:cs typeface="Times New Roman" pitchFamily="18" charset="0"/>
            </a:rPr>
            <a:t>o’</a:t>
          </a:r>
          <a:r>
            <a:rPr lang="ru-RU" b="1" dirty="0" err="1" smtClean="0">
              <a:latin typeface="Times New Roman" pitchFamily="18" charset="0"/>
              <a:cs typeface="Times New Roman" pitchFamily="18" charset="0"/>
            </a:rPr>
            <a:t>rilgan</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foyda</a:t>
          </a:r>
          <a:r>
            <a:rPr lang="ru-RU" b="1" dirty="0" smtClean="0">
              <a:latin typeface="Times New Roman" pitchFamily="18" charset="0"/>
              <a:cs typeface="Times New Roman" pitchFamily="18" charset="0"/>
            </a:rPr>
            <a:t>-</a:t>
          </a:r>
          <a:endParaRPr lang="ru-RU" dirty="0"/>
        </a:p>
      </dgm:t>
    </dgm:pt>
    <dgm:pt modelId="{F589597B-6BD1-464C-BFAC-6F147F1B5DC3}" type="parTrans" cxnId="{59EC3741-F256-4C3A-BDA3-25144252014F}">
      <dgm:prSet/>
      <dgm:spPr/>
      <dgm:t>
        <a:bodyPr/>
        <a:lstStyle/>
        <a:p>
          <a:endParaRPr lang="ru-RU"/>
        </a:p>
      </dgm:t>
    </dgm:pt>
    <dgm:pt modelId="{6D060ED2-A857-437E-A54A-B04D47352942}" type="sibTrans" cxnId="{59EC3741-F256-4C3A-BDA3-25144252014F}">
      <dgm:prSet/>
      <dgm:spPr/>
      <dgm:t>
        <a:bodyPr/>
        <a:lstStyle/>
        <a:p>
          <a:endParaRPr lang="ru-RU"/>
        </a:p>
      </dgm:t>
    </dgm:pt>
    <dgm:pt modelId="{D44A2F0E-6C90-4EF6-8DE4-85B12FE32AB2}" type="pres">
      <dgm:prSet presAssocID="{5BD7B94D-C4D7-41CB-A143-51B65F8E7B49}" presName="linear" presStyleCnt="0">
        <dgm:presLayoutVars>
          <dgm:animLvl val="lvl"/>
          <dgm:resizeHandles val="exact"/>
        </dgm:presLayoutVars>
      </dgm:prSet>
      <dgm:spPr/>
      <dgm:t>
        <a:bodyPr/>
        <a:lstStyle/>
        <a:p>
          <a:endParaRPr lang="ru-RU"/>
        </a:p>
      </dgm:t>
    </dgm:pt>
    <dgm:pt modelId="{3B7CE9C6-BEF0-4476-AC00-EAA5CBEA169E}" type="pres">
      <dgm:prSet presAssocID="{8EE1CE5F-066D-409D-997E-7126CB796188}" presName="parentText" presStyleLbl="node1" presStyleIdx="0" presStyleCnt="1">
        <dgm:presLayoutVars>
          <dgm:chMax val="0"/>
          <dgm:bulletEnabled val="1"/>
        </dgm:presLayoutVars>
      </dgm:prSet>
      <dgm:spPr/>
      <dgm:t>
        <a:bodyPr/>
        <a:lstStyle/>
        <a:p>
          <a:endParaRPr lang="ru-RU"/>
        </a:p>
      </dgm:t>
    </dgm:pt>
  </dgm:ptLst>
  <dgm:cxnLst>
    <dgm:cxn modelId="{3A4D1353-1A09-461D-80D6-64E51C9409F5}" type="presOf" srcId="{8EE1CE5F-066D-409D-997E-7126CB796188}" destId="{3B7CE9C6-BEF0-4476-AC00-EAA5CBEA169E}" srcOrd="0" destOrd="0" presId="urn:microsoft.com/office/officeart/2005/8/layout/vList2"/>
    <dgm:cxn modelId="{9406570A-B6AC-49FC-8D7C-3141F0C2CEBC}" type="presOf" srcId="{5BD7B94D-C4D7-41CB-A143-51B65F8E7B49}" destId="{D44A2F0E-6C90-4EF6-8DE4-85B12FE32AB2}" srcOrd="0" destOrd="0" presId="urn:microsoft.com/office/officeart/2005/8/layout/vList2"/>
    <dgm:cxn modelId="{59EC3741-F256-4C3A-BDA3-25144252014F}" srcId="{5BD7B94D-C4D7-41CB-A143-51B65F8E7B49}" destId="{8EE1CE5F-066D-409D-997E-7126CB796188}" srcOrd="0" destOrd="0" parTransId="{F589597B-6BD1-464C-BFAC-6F147F1B5DC3}" sibTransId="{6D060ED2-A857-437E-A54A-B04D47352942}"/>
    <dgm:cxn modelId="{BC1CE67E-227C-4DAD-9346-7D0CA9F1D0B9}" type="presParOf" srcId="{D44A2F0E-6C90-4EF6-8DE4-85B12FE32AB2}" destId="{3B7CE9C6-BEF0-4476-AC00-EAA5CBEA169E}"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F9A4511B-44A9-4775-9503-8EB3D1CA2DED}" type="doc">
      <dgm:prSet loTypeId="urn:microsoft.com/office/officeart/2005/8/layout/lProcess3" loCatId="process" qsTypeId="urn:microsoft.com/office/officeart/2005/8/quickstyle/3d1" qsCatId="3D" csTypeId="urn:microsoft.com/office/officeart/2005/8/colors/colorful1#9" csCatId="colorful" phldr="1"/>
      <dgm:spPr/>
      <dgm:t>
        <a:bodyPr/>
        <a:lstStyle/>
        <a:p>
          <a:endParaRPr lang="ru-RU"/>
        </a:p>
      </dgm:t>
    </dgm:pt>
    <dgm:pt modelId="{41721FFB-0747-485C-984B-48BA23B973C9}">
      <dgm:prSet custT="1"/>
      <dgm:spPr/>
      <dgm:t>
        <a:bodyPr/>
        <a:lstStyle/>
        <a:p>
          <a:pPr algn="just" rtl="0"/>
          <a:r>
            <a:rPr lang="ru-RU" sz="2100" b="1" dirty="0" err="1" smtClean="0">
              <a:solidFill>
                <a:schemeClr val="tx1"/>
              </a:solidFill>
              <a:latin typeface="Times New Roman" pitchFamily="18" charset="0"/>
              <a:cs typeface="Times New Roman" pitchFamily="18" charset="0"/>
            </a:rPr>
            <a:t>bu</a:t>
          </a:r>
          <a:r>
            <a:rPr lang="ru-RU" sz="2100" b="1" dirty="0" smtClean="0">
              <a:solidFill>
                <a:schemeClr val="tx1"/>
              </a:solidFill>
              <a:latin typeface="Times New Roman" pitchFamily="18" charset="0"/>
              <a:cs typeface="Times New Roman" pitchFamily="18" charset="0"/>
            </a:rPr>
            <a:t> </a:t>
          </a:r>
          <a:r>
            <a:rPr lang="ru-RU" sz="2100" b="1" dirty="0" err="1" smtClean="0">
              <a:solidFill>
                <a:schemeClr val="tx1"/>
              </a:solidFill>
              <a:latin typeface="Times New Roman" pitchFamily="18" charset="0"/>
              <a:cs typeface="Times New Roman" pitchFamily="18" charset="0"/>
            </a:rPr>
            <a:t>maxsulotni</a:t>
          </a:r>
          <a:r>
            <a:rPr lang="ru-RU" sz="2100" b="1" dirty="0" smtClean="0">
              <a:solidFill>
                <a:schemeClr val="tx1"/>
              </a:solidFill>
              <a:latin typeface="Times New Roman" pitchFamily="18" charset="0"/>
              <a:cs typeface="Times New Roman" pitchFamily="18" charset="0"/>
            </a:rPr>
            <a:t> </a:t>
          </a:r>
          <a:r>
            <a:rPr lang="ru-RU" sz="2100" b="1" dirty="0" err="1" smtClean="0">
              <a:solidFill>
                <a:schemeClr val="tx1"/>
              </a:solidFill>
              <a:latin typeface="Times New Roman" pitchFamily="18" charset="0"/>
              <a:cs typeface="Times New Roman" pitchFamily="18" charset="0"/>
            </a:rPr>
            <a:t>sotishdan</a:t>
          </a:r>
          <a:r>
            <a:rPr lang="ru-RU" sz="2100" b="1" dirty="0" smtClean="0">
              <a:solidFill>
                <a:schemeClr val="tx1"/>
              </a:solidFill>
              <a:latin typeface="Times New Roman" pitchFamily="18" charset="0"/>
              <a:cs typeface="Times New Roman" pitchFamily="18" charset="0"/>
            </a:rPr>
            <a:t> </a:t>
          </a:r>
          <a:r>
            <a:rPr lang="ru-RU" sz="2100" b="1" dirty="0" err="1" smtClean="0">
              <a:solidFill>
                <a:schemeClr val="tx1"/>
              </a:solidFill>
              <a:latin typeface="Times New Roman" pitchFamily="18" charset="0"/>
              <a:cs typeface="Times New Roman" pitchFamily="18" charset="0"/>
            </a:rPr>
            <a:t>olingan</a:t>
          </a:r>
          <a:r>
            <a:rPr lang="ru-RU" sz="2100" b="1" dirty="0" smtClean="0">
              <a:solidFill>
                <a:schemeClr val="tx1"/>
              </a:solidFill>
              <a:latin typeface="Times New Roman" pitchFamily="18" charset="0"/>
              <a:cs typeface="Times New Roman" pitchFamily="18" charset="0"/>
            </a:rPr>
            <a:t> </a:t>
          </a:r>
          <a:r>
            <a:rPr lang="ru-RU" sz="2100" b="1" dirty="0" err="1" smtClean="0">
              <a:solidFill>
                <a:schemeClr val="tx1"/>
              </a:solidFill>
              <a:latin typeface="Times New Roman" pitchFamily="18" charset="0"/>
              <a:cs typeface="Times New Roman" pitchFamily="18" charset="0"/>
            </a:rPr>
            <a:t>yalpi</a:t>
          </a:r>
          <a:r>
            <a:rPr lang="ru-RU" sz="2100" b="1" dirty="0" smtClean="0">
              <a:solidFill>
                <a:schemeClr val="tx1"/>
              </a:solidFill>
              <a:latin typeface="Times New Roman" pitchFamily="18" charset="0"/>
              <a:cs typeface="Times New Roman" pitchFamily="18" charset="0"/>
            </a:rPr>
            <a:t> </a:t>
          </a:r>
          <a:r>
            <a:rPr lang="ru-RU" sz="2100" b="1" dirty="0" err="1" smtClean="0">
              <a:solidFill>
                <a:schemeClr val="tx1"/>
              </a:solidFill>
              <a:latin typeface="Times New Roman" pitchFamily="18" charset="0"/>
              <a:cs typeface="Times New Roman" pitchFamily="18" charset="0"/>
            </a:rPr>
            <a:t>foyda</a:t>
          </a:r>
          <a:r>
            <a:rPr lang="ru-RU" sz="2100" b="1" dirty="0" smtClean="0">
              <a:solidFill>
                <a:schemeClr val="tx1"/>
              </a:solidFill>
              <a:latin typeface="Times New Roman" pitchFamily="18" charset="0"/>
              <a:cs typeface="Times New Roman" pitchFamily="18" charset="0"/>
            </a:rPr>
            <a:t> </a:t>
          </a:r>
          <a:r>
            <a:rPr lang="ru-RU" sz="2100" b="1" dirty="0" err="1" smtClean="0">
              <a:solidFill>
                <a:schemeClr val="tx1"/>
              </a:solidFill>
              <a:latin typeface="Times New Roman" pitchFamily="18" charset="0"/>
              <a:cs typeface="Times New Roman" pitchFamily="18" charset="0"/>
            </a:rPr>
            <a:t>bilan</a:t>
          </a:r>
          <a:r>
            <a:rPr lang="ru-RU" sz="2100" b="1" dirty="0" smtClean="0">
              <a:solidFill>
                <a:schemeClr val="tx1"/>
              </a:solidFill>
              <a:latin typeface="Times New Roman" pitchFamily="18" charset="0"/>
              <a:cs typeface="Times New Roman" pitchFamily="18" charset="0"/>
            </a:rPr>
            <a:t> </a:t>
          </a:r>
          <a:r>
            <a:rPr lang="ru-RU" sz="2100" b="1" dirty="0" err="1" smtClean="0">
              <a:solidFill>
                <a:schemeClr val="tx1"/>
              </a:solidFill>
              <a:latin typeface="Times New Roman" pitchFamily="18" charset="0"/>
              <a:cs typeface="Times New Roman" pitchFamily="18" charset="0"/>
            </a:rPr>
            <a:t>davr</a:t>
          </a:r>
          <a:r>
            <a:rPr lang="ru-RU" sz="2100" b="1" dirty="0" smtClean="0">
              <a:solidFill>
                <a:schemeClr val="tx1"/>
              </a:solidFill>
              <a:latin typeface="Times New Roman" pitchFamily="18" charset="0"/>
              <a:cs typeface="Times New Roman" pitchFamily="18" charset="0"/>
            </a:rPr>
            <a:t> </a:t>
          </a:r>
          <a:r>
            <a:rPr lang="ru-RU" sz="2100" b="1" dirty="0" err="1" smtClean="0">
              <a:solidFill>
                <a:schemeClr val="tx1"/>
              </a:solidFill>
              <a:latin typeface="Times New Roman" pitchFamily="18" charset="0"/>
              <a:cs typeface="Times New Roman" pitchFamily="18" charset="0"/>
            </a:rPr>
            <a:t>xarajatlari</a:t>
          </a:r>
          <a:r>
            <a:rPr lang="ru-RU" sz="2100" b="1" dirty="0" smtClean="0">
              <a:solidFill>
                <a:schemeClr val="tx1"/>
              </a:solidFill>
              <a:latin typeface="Times New Roman" pitchFamily="18" charset="0"/>
              <a:cs typeface="Times New Roman" pitchFamily="18" charset="0"/>
            </a:rPr>
            <a:t> </a:t>
          </a:r>
          <a:r>
            <a:rPr lang="en-US" sz="2100" b="1" dirty="0" smtClean="0">
              <a:solidFill>
                <a:schemeClr val="tx1"/>
              </a:solidFill>
              <a:latin typeface="Times New Roman" pitchFamily="18" charset="0"/>
              <a:cs typeface="Times New Roman" pitchFamily="18" charset="0"/>
            </a:rPr>
            <a:t>o’</a:t>
          </a:r>
          <a:r>
            <a:rPr lang="ru-RU" sz="2100" b="1" dirty="0" err="1" smtClean="0">
              <a:solidFill>
                <a:schemeClr val="tx1"/>
              </a:solidFill>
              <a:latin typeface="Times New Roman" pitchFamily="18" charset="0"/>
              <a:cs typeface="Times New Roman" pitchFamily="18" charset="0"/>
            </a:rPr>
            <a:t>rtasidagi</a:t>
          </a:r>
          <a:r>
            <a:rPr lang="ru-RU" sz="2100" b="1" dirty="0" smtClean="0">
              <a:solidFill>
                <a:schemeClr val="tx1"/>
              </a:solidFill>
              <a:latin typeface="Times New Roman" pitchFamily="18" charset="0"/>
              <a:cs typeface="Times New Roman" pitchFamily="18" charset="0"/>
            </a:rPr>
            <a:t> </a:t>
          </a:r>
          <a:r>
            <a:rPr lang="ru-RU" sz="2100" b="1" dirty="0" err="1" smtClean="0">
              <a:solidFill>
                <a:schemeClr val="tx1"/>
              </a:solidFill>
              <a:latin typeface="Times New Roman" pitchFamily="18" charset="0"/>
              <a:cs typeface="Times New Roman" pitchFamily="18" charset="0"/>
            </a:rPr>
            <a:t>tafovut</a:t>
          </a:r>
          <a:r>
            <a:rPr lang="ru-RU" sz="2100" b="1" dirty="0" smtClean="0">
              <a:solidFill>
                <a:schemeClr val="tx1"/>
              </a:solidFill>
              <a:latin typeface="Times New Roman" pitchFamily="18" charset="0"/>
              <a:cs typeface="Times New Roman" pitchFamily="18" charset="0"/>
            </a:rPr>
            <a:t> </a:t>
          </a:r>
          <a:r>
            <a:rPr lang="ru-RU" sz="2100" b="1" dirty="0" err="1" smtClean="0">
              <a:solidFill>
                <a:schemeClr val="tx1"/>
              </a:solidFill>
              <a:latin typeface="Times New Roman" pitchFamily="18" charset="0"/>
              <a:cs typeface="Times New Roman" pitchFamily="18" charset="0"/>
            </a:rPr>
            <a:t>va</a:t>
          </a:r>
          <a:r>
            <a:rPr lang="ru-RU" sz="2100" b="1" dirty="0" smtClean="0">
              <a:solidFill>
                <a:schemeClr val="tx1"/>
              </a:solidFill>
              <a:latin typeface="Times New Roman" pitchFamily="18" charset="0"/>
              <a:cs typeface="Times New Roman" pitchFamily="18" charset="0"/>
            </a:rPr>
            <a:t> </a:t>
          </a:r>
          <a:r>
            <a:rPr lang="ru-RU" sz="2100" b="1" dirty="0" err="1" smtClean="0">
              <a:solidFill>
                <a:schemeClr val="tx1"/>
              </a:solidFill>
              <a:latin typeface="Times New Roman" pitchFamily="18" charset="0"/>
              <a:cs typeface="Times New Roman" pitchFamily="18" charset="0"/>
            </a:rPr>
            <a:t>plyus</a:t>
          </a:r>
          <a:r>
            <a:rPr lang="ru-RU" sz="2100" b="1" dirty="0" smtClean="0">
              <a:solidFill>
                <a:schemeClr val="tx1"/>
              </a:solidFill>
              <a:latin typeface="Times New Roman" pitchFamily="18" charset="0"/>
              <a:cs typeface="Times New Roman" pitchFamily="18" charset="0"/>
            </a:rPr>
            <a:t> </a:t>
          </a:r>
          <a:r>
            <a:rPr lang="ru-RU" sz="2100" b="1" dirty="0" err="1" smtClean="0">
              <a:solidFill>
                <a:schemeClr val="tx1"/>
              </a:solidFill>
              <a:latin typeface="Times New Roman" pitchFamily="18" charset="0"/>
              <a:cs typeface="Times New Roman" pitchFamily="18" charset="0"/>
            </a:rPr>
            <a:t>asosiy</a:t>
          </a:r>
          <a:r>
            <a:rPr lang="ru-RU" sz="2100" b="1" dirty="0" smtClean="0">
              <a:solidFill>
                <a:schemeClr val="tx1"/>
              </a:solidFill>
              <a:latin typeface="Times New Roman" pitchFamily="18" charset="0"/>
              <a:cs typeface="Times New Roman" pitchFamily="18" charset="0"/>
            </a:rPr>
            <a:t> </a:t>
          </a:r>
          <a:r>
            <a:rPr lang="ru-RU" sz="2100" b="1" dirty="0" err="1" smtClean="0">
              <a:solidFill>
                <a:schemeClr val="tx1"/>
              </a:solidFill>
              <a:latin typeface="Times New Roman" pitchFamily="18" charset="0"/>
              <a:cs typeface="Times New Roman" pitchFamily="18" charset="0"/>
            </a:rPr>
            <a:t>faoliyatdan</a:t>
          </a:r>
          <a:r>
            <a:rPr lang="ru-RU" sz="2100" b="1" dirty="0" smtClean="0">
              <a:solidFill>
                <a:schemeClr val="tx1"/>
              </a:solidFill>
              <a:latin typeface="Times New Roman" pitchFamily="18" charset="0"/>
              <a:cs typeface="Times New Roman" pitchFamily="18" charset="0"/>
            </a:rPr>
            <a:t> k</a:t>
          </a:r>
          <a:r>
            <a:rPr lang="en-US" sz="2100" b="1" dirty="0" smtClean="0">
              <a:solidFill>
                <a:schemeClr val="tx1"/>
              </a:solidFill>
              <a:latin typeface="Times New Roman" pitchFamily="18" charset="0"/>
              <a:cs typeface="Times New Roman" pitchFamily="18" charset="0"/>
            </a:rPr>
            <a:t>o’</a:t>
          </a:r>
          <a:r>
            <a:rPr lang="ru-RU" sz="2100" b="1" dirty="0" err="1" smtClean="0">
              <a:solidFill>
                <a:schemeClr val="tx1"/>
              </a:solidFill>
              <a:latin typeface="Times New Roman" pitchFamily="18" charset="0"/>
              <a:cs typeface="Times New Roman" pitchFamily="18" charset="0"/>
            </a:rPr>
            <a:t>rilgan</a:t>
          </a:r>
          <a:r>
            <a:rPr lang="ru-RU" sz="2100" b="1" dirty="0" smtClean="0">
              <a:solidFill>
                <a:schemeClr val="tx1"/>
              </a:solidFill>
              <a:latin typeface="Times New Roman" pitchFamily="18" charset="0"/>
              <a:cs typeface="Times New Roman" pitchFamily="18" charset="0"/>
            </a:rPr>
            <a:t> </a:t>
          </a:r>
          <a:r>
            <a:rPr lang="ru-RU" sz="2100" b="1" dirty="0" err="1" smtClean="0">
              <a:solidFill>
                <a:schemeClr val="tx1"/>
              </a:solidFill>
              <a:latin typeface="Times New Roman" pitchFamily="18" charset="0"/>
              <a:cs typeface="Times New Roman" pitchFamily="18" charset="0"/>
            </a:rPr>
            <a:t>bosh</a:t>
          </a:r>
          <a:r>
            <a:rPr lang="en-US" sz="2100" b="1" dirty="0" smtClean="0">
              <a:solidFill>
                <a:schemeClr val="tx1"/>
              </a:solidFill>
              <a:latin typeface="Times New Roman" pitchFamily="18" charset="0"/>
              <a:cs typeface="Times New Roman" pitchFamily="18" charset="0"/>
            </a:rPr>
            <a:t>q</a:t>
          </a:r>
          <a:r>
            <a:rPr lang="ru-RU" sz="2100" b="1" dirty="0" smtClean="0">
              <a:solidFill>
                <a:schemeClr val="tx1"/>
              </a:solidFill>
              <a:latin typeface="Times New Roman" pitchFamily="18" charset="0"/>
              <a:cs typeface="Times New Roman" pitchFamily="18" charset="0"/>
            </a:rPr>
            <a:t>a </a:t>
          </a:r>
          <a:r>
            <a:rPr lang="ru-RU" sz="2100" b="1" dirty="0" err="1" smtClean="0">
              <a:solidFill>
                <a:schemeClr val="tx1"/>
              </a:solidFill>
              <a:latin typeface="Times New Roman" pitchFamily="18" charset="0"/>
              <a:cs typeface="Times New Roman" pitchFamily="18" charset="0"/>
            </a:rPr>
            <a:t>daromadlar</a:t>
          </a:r>
          <a:r>
            <a:rPr lang="ru-RU" sz="2100" b="1" dirty="0" smtClean="0">
              <a:solidFill>
                <a:schemeClr val="tx1"/>
              </a:solidFill>
              <a:latin typeface="Times New Roman" pitchFamily="18" charset="0"/>
              <a:cs typeface="Times New Roman" pitchFamily="18" charset="0"/>
            </a:rPr>
            <a:t> </a:t>
          </a:r>
          <a:r>
            <a:rPr lang="ru-RU" sz="2100" b="1" dirty="0" err="1" smtClean="0">
              <a:solidFill>
                <a:schemeClr val="tx1"/>
              </a:solidFill>
              <a:latin typeface="Times New Roman" pitchFamily="18" charset="0"/>
              <a:cs typeface="Times New Roman" pitchFamily="18" charset="0"/>
            </a:rPr>
            <a:t>yoki</a:t>
          </a:r>
          <a:r>
            <a:rPr lang="ru-RU" sz="2100" b="1" dirty="0" smtClean="0">
              <a:solidFill>
                <a:schemeClr val="tx1"/>
              </a:solidFill>
              <a:latin typeface="Times New Roman" pitchFamily="18" charset="0"/>
              <a:cs typeface="Times New Roman" pitchFamily="18" charset="0"/>
            </a:rPr>
            <a:t> </a:t>
          </a:r>
          <a:r>
            <a:rPr lang="ru-RU" sz="2100" b="1" dirty="0" err="1" smtClean="0">
              <a:solidFill>
                <a:schemeClr val="tx1"/>
              </a:solidFill>
              <a:latin typeface="Times New Roman" pitchFamily="18" charset="0"/>
              <a:cs typeface="Times New Roman" pitchFamily="18" charset="0"/>
            </a:rPr>
            <a:t>minus</a:t>
          </a:r>
          <a:r>
            <a:rPr lang="ru-RU" sz="2100" b="1" dirty="0" smtClean="0">
              <a:solidFill>
                <a:schemeClr val="tx1"/>
              </a:solidFill>
              <a:latin typeface="Times New Roman" pitchFamily="18" charset="0"/>
              <a:cs typeface="Times New Roman" pitchFamily="18" charset="0"/>
            </a:rPr>
            <a:t> </a:t>
          </a:r>
          <a:r>
            <a:rPr lang="ru-RU" sz="2100" b="1" dirty="0" err="1" smtClean="0">
              <a:solidFill>
                <a:schemeClr val="tx1"/>
              </a:solidFill>
              <a:latin typeface="Times New Roman" pitchFamily="18" charset="0"/>
              <a:cs typeface="Times New Roman" pitchFamily="18" charset="0"/>
            </a:rPr>
            <a:t>bosh</a:t>
          </a:r>
          <a:r>
            <a:rPr lang="en-US" sz="2100" b="1" dirty="0" smtClean="0">
              <a:solidFill>
                <a:schemeClr val="tx1"/>
              </a:solidFill>
              <a:latin typeface="Times New Roman" pitchFamily="18" charset="0"/>
              <a:cs typeface="Times New Roman" pitchFamily="18" charset="0"/>
            </a:rPr>
            <a:t>q</a:t>
          </a:r>
          <a:r>
            <a:rPr lang="ru-RU" sz="2100" b="1" dirty="0" smtClean="0">
              <a:solidFill>
                <a:schemeClr val="tx1"/>
              </a:solidFill>
              <a:latin typeface="Times New Roman" pitchFamily="18" charset="0"/>
              <a:cs typeface="Times New Roman" pitchFamily="18" charset="0"/>
            </a:rPr>
            <a:t>a </a:t>
          </a:r>
          <a:r>
            <a:rPr lang="ru-RU" sz="2100" b="1" dirty="0" err="1" smtClean="0">
              <a:solidFill>
                <a:schemeClr val="tx1"/>
              </a:solidFill>
              <a:latin typeface="Times New Roman" pitchFamily="18" charset="0"/>
              <a:cs typeface="Times New Roman" pitchFamily="18" charset="0"/>
            </a:rPr>
            <a:t>zararlar</a:t>
          </a:r>
          <a:r>
            <a:rPr lang="ru-RU" sz="2100" b="1" dirty="0" smtClean="0">
              <a:solidFill>
                <a:schemeClr val="tx1"/>
              </a:solidFill>
              <a:latin typeface="Times New Roman" pitchFamily="18" charset="0"/>
              <a:cs typeface="Times New Roman" pitchFamily="18" charset="0"/>
            </a:rPr>
            <a:t> </a:t>
          </a:r>
          <a:r>
            <a:rPr lang="ru-RU" sz="2100" b="1" dirty="0" err="1" smtClean="0">
              <a:solidFill>
                <a:schemeClr val="tx1"/>
              </a:solidFill>
              <a:latin typeface="Times New Roman" pitchFamily="18" charset="0"/>
              <a:cs typeface="Times New Roman" pitchFamily="18" charset="0"/>
            </a:rPr>
            <a:t>sifatida</a:t>
          </a:r>
          <a:r>
            <a:rPr lang="ru-RU" sz="2100" b="1" dirty="0" smtClean="0">
              <a:solidFill>
                <a:schemeClr val="tx1"/>
              </a:solidFill>
              <a:latin typeface="Times New Roman" pitchFamily="18" charset="0"/>
              <a:cs typeface="Times New Roman" pitchFamily="18" charset="0"/>
            </a:rPr>
            <a:t> </a:t>
          </a:r>
          <a:r>
            <a:rPr lang="ru-RU" sz="2100" b="1" dirty="0" err="1" smtClean="0">
              <a:solidFill>
                <a:schemeClr val="tx1"/>
              </a:solidFill>
              <a:latin typeface="Times New Roman" pitchFamily="18" charset="0"/>
              <a:cs typeface="Times New Roman" pitchFamily="18" charset="0"/>
            </a:rPr>
            <a:t>aniklanadi</a:t>
          </a:r>
          <a:r>
            <a:rPr lang="ru-RU" sz="2100" b="1" dirty="0" smtClean="0">
              <a:solidFill>
                <a:schemeClr val="tx1"/>
              </a:solidFill>
              <a:latin typeface="Times New Roman" pitchFamily="18" charset="0"/>
              <a:cs typeface="Times New Roman" pitchFamily="18" charset="0"/>
            </a:rPr>
            <a:t>:</a:t>
          </a:r>
        </a:p>
        <a:p>
          <a:pPr algn="just"/>
          <a:r>
            <a:rPr lang="en-US" sz="2400" b="1" i="1" dirty="0" smtClean="0">
              <a:solidFill>
                <a:schemeClr val="tx1"/>
              </a:solidFill>
              <a:latin typeface="Times New Roman" pitchFamily="18" charset="0"/>
              <a:cs typeface="Times New Roman" pitchFamily="18" charset="0"/>
            </a:rPr>
            <a:t>AFF = </a:t>
          </a:r>
          <a:r>
            <a:rPr lang="en-US" sz="2400" b="1" i="1" dirty="0" err="1" smtClean="0">
              <a:solidFill>
                <a:schemeClr val="tx1"/>
              </a:solidFill>
              <a:latin typeface="Times New Roman" pitchFamily="18" charset="0"/>
              <a:cs typeface="Times New Roman" pitchFamily="18" charset="0"/>
            </a:rPr>
            <a:t>YaF</a:t>
          </a:r>
          <a:r>
            <a:rPr lang="en-US" sz="2400" b="1" i="1" dirty="0" smtClean="0">
              <a:solidFill>
                <a:schemeClr val="tx1"/>
              </a:solidFill>
              <a:latin typeface="Times New Roman" pitchFamily="18" charset="0"/>
              <a:cs typeface="Times New Roman" pitchFamily="18" charset="0"/>
            </a:rPr>
            <a:t> – DX + BD – BZ, </a:t>
          </a:r>
          <a:endParaRPr lang="ru-RU" sz="2400" b="1" dirty="0" smtClean="0">
            <a:solidFill>
              <a:schemeClr val="tx1"/>
            </a:solidFill>
            <a:latin typeface="Times New Roman" pitchFamily="18" charset="0"/>
            <a:cs typeface="Times New Roman" pitchFamily="18" charset="0"/>
          </a:endParaRPr>
        </a:p>
        <a:p>
          <a:pPr algn="just"/>
          <a:r>
            <a:rPr lang="ru-RU" sz="2100" b="1" dirty="0" err="1" smtClean="0">
              <a:solidFill>
                <a:schemeClr val="tx1"/>
              </a:solidFill>
              <a:latin typeface="Times New Roman" pitchFamily="18" charset="0"/>
              <a:cs typeface="Times New Roman" pitchFamily="18" charset="0"/>
            </a:rPr>
            <a:t>bunda</a:t>
          </a:r>
          <a:r>
            <a:rPr lang="ru-RU" sz="2100" b="1" dirty="0" smtClean="0">
              <a:solidFill>
                <a:schemeClr val="tx1"/>
              </a:solidFill>
              <a:latin typeface="Times New Roman" pitchFamily="18" charset="0"/>
              <a:cs typeface="Times New Roman" pitchFamily="18" charset="0"/>
            </a:rPr>
            <a:t>,</a:t>
          </a:r>
        </a:p>
        <a:p>
          <a:pPr algn="just"/>
          <a:r>
            <a:rPr lang="en-US" sz="2100" b="1" i="1" dirty="0" smtClean="0">
              <a:solidFill>
                <a:schemeClr val="tx1"/>
              </a:solidFill>
              <a:latin typeface="Times New Roman" pitchFamily="18" charset="0"/>
              <a:cs typeface="Times New Roman" pitchFamily="18" charset="0"/>
            </a:rPr>
            <a:t>AFF</a:t>
          </a:r>
          <a:r>
            <a:rPr lang="en-US" sz="2100" b="1" dirty="0" smtClean="0">
              <a:solidFill>
                <a:schemeClr val="tx1"/>
              </a:solidFill>
              <a:latin typeface="Times New Roman" pitchFamily="18" charset="0"/>
              <a:cs typeface="Times New Roman" pitchFamily="18" charset="0"/>
            </a:rPr>
            <a:t> – </a:t>
          </a:r>
          <a:r>
            <a:rPr lang="en-US" sz="2100" b="1" dirty="0" err="1" smtClean="0">
              <a:solidFill>
                <a:schemeClr val="tx1"/>
              </a:solidFill>
              <a:latin typeface="Times New Roman" pitchFamily="18" charset="0"/>
              <a:cs typeface="Times New Roman" pitchFamily="18" charset="0"/>
            </a:rPr>
            <a:t>asosiy</a:t>
          </a:r>
          <a:r>
            <a:rPr lang="en-US" sz="2100" b="1" dirty="0" smtClean="0">
              <a:solidFill>
                <a:schemeClr val="tx1"/>
              </a:solidFill>
              <a:latin typeface="Times New Roman" pitchFamily="18" charset="0"/>
              <a:cs typeface="Times New Roman" pitchFamily="18" charset="0"/>
            </a:rPr>
            <a:t> </a:t>
          </a:r>
          <a:r>
            <a:rPr lang="en-US" sz="2100" b="1" dirty="0" err="1" smtClean="0">
              <a:solidFill>
                <a:schemeClr val="tx1"/>
              </a:solidFill>
              <a:latin typeface="Times New Roman" pitchFamily="18" charset="0"/>
              <a:cs typeface="Times New Roman" pitchFamily="18" charset="0"/>
            </a:rPr>
            <a:t>faoliyatdan</a:t>
          </a:r>
          <a:r>
            <a:rPr lang="en-US" sz="2100" b="1" dirty="0" smtClean="0">
              <a:solidFill>
                <a:schemeClr val="tx1"/>
              </a:solidFill>
              <a:latin typeface="Times New Roman" pitchFamily="18" charset="0"/>
              <a:cs typeface="Times New Roman" pitchFamily="18" charset="0"/>
            </a:rPr>
            <a:t> </a:t>
          </a:r>
          <a:r>
            <a:rPr lang="en-US" sz="2100" b="1" dirty="0" err="1" smtClean="0">
              <a:solidFill>
                <a:schemeClr val="tx1"/>
              </a:solidFill>
              <a:latin typeface="Times New Roman" pitchFamily="18" charset="0"/>
              <a:cs typeface="Times New Roman" pitchFamily="18" charset="0"/>
            </a:rPr>
            <a:t>olingan</a:t>
          </a:r>
          <a:r>
            <a:rPr lang="en-US" sz="2100" b="1" dirty="0" smtClean="0">
              <a:solidFill>
                <a:schemeClr val="tx1"/>
              </a:solidFill>
              <a:latin typeface="Times New Roman" pitchFamily="18" charset="0"/>
              <a:cs typeface="Times New Roman" pitchFamily="18" charset="0"/>
            </a:rPr>
            <a:t> </a:t>
          </a:r>
          <a:r>
            <a:rPr lang="en-US" sz="2100" b="1" dirty="0" err="1" smtClean="0">
              <a:solidFill>
                <a:schemeClr val="tx1"/>
              </a:solidFill>
              <a:latin typeface="Times New Roman" pitchFamily="18" charset="0"/>
              <a:cs typeface="Times New Roman" pitchFamily="18" charset="0"/>
            </a:rPr>
            <a:t>foyda</a:t>
          </a:r>
          <a:r>
            <a:rPr lang="en-US" sz="2100" b="1" dirty="0" smtClean="0">
              <a:solidFill>
                <a:schemeClr val="tx1"/>
              </a:solidFill>
              <a:latin typeface="Times New Roman" pitchFamily="18" charset="0"/>
              <a:cs typeface="Times New Roman" pitchFamily="18" charset="0"/>
            </a:rPr>
            <a:t>;</a:t>
          </a:r>
          <a:endParaRPr lang="ru-RU" sz="2100" b="1" dirty="0" smtClean="0">
            <a:solidFill>
              <a:schemeClr val="tx1"/>
            </a:solidFill>
            <a:latin typeface="Times New Roman" pitchFamily="18" charset="0"/>
            <a:cs typeface="Times New Roman" pitchFamily="18" charset="0"/>
          </a:endParaRPr>
        </a:p>
        <a:p>
          <a:pPr algn="just"/>
          <a:r>
            <a:rPr lang="ru-RU" sz="2100" b="1" i="1" dirty="0" smtClean="0">
              <a:solidFill>
                <a:schemeClr val="tx1"/>
              </a:solidFill>
              <a:latin typeface="Times New Roman" pitchFamily="18" charset="0"/>
              <a:cs typeface="Times New Roman" pitchFamily="18" charset="0"/>
            </a:rPr>
            <a:t>DX</a:t>
          </a:r>
          <a:r>
            <a:rPr lang="ru-RU" sz="2100" b="1" dirty="0" smtClean="0">
              <a:solidFill>
                <a:schemeClr val="tx1"/>
              </a:solidFill>
              <a:latin typeface="Times New Roman" pitchFamily="18" charset="0"/>
              <a:cs typeface="Times New Roman" pitchFamily="18" charset="0"/>
            </a:rPr>
            <a:t> – </a:t>
          </a:r>
          <a:r>
            <a:rPr lang="ru-RU" sz="2100" b="1" dirty="0" err="1" smtClean="0">
              <a:solidFill>
                <a:schemeClr val="tx1"/>
              </a:solidFill>
              <a:latin typeface="Times New Roman" pitchFamily="18" charset="0"/>
              <a:cs typeface="Times New Roman" pitchFamily="18" charset="0"/>
            </a:rPr>
            <a:t>davr</a:t>
          </a:r>
          <a:r>
            <a:rPr lang="ru-RU" sz="2100" b="1" dirty="0" smtClean="0">
              <a:solidFill>
                <a:schemeClr val="tx1"/>
              </a:solidFill>
              <a:latin typeface="Times New Roman" pitchFamily="18" charset="0"/>
              <a:cs typeface="Times New Roman" pitchFamily="18" charset="0"/>
            </a:rPr>
            <a:t> </a:t>
          </a:r>
          <a:r>
            <a:rPr lang="ru-RU" sz="2100" b="1" dirty="0" err="1" smtClean="0">
              <a:solidFill>
                <a:schemeClr val="tx1"/>
              </a:solidFill>
              <a:latin typeface="Times New Roman" pitchFamily="18" charset="0"/>
              <a:cs typeface="Times New Roman" pitchFamily="18" charset="0"/>
            </a:rPr>
            <a:t>xarajatlari</a:t>
          </a:r>
          <a:r>
            <a:rPr lang="ru-RU" sz="2100" b="1" dirty="0" smtClean="0">
              <a:solidFill>
                <a:schemeClr val="tx1"/>
              </a:solidFill>
              <a:latin typeface="Times New Roman" pitchFamily="18" charset="0"/>
              <a:cs typeface="Times New Roman" pitchFamily="18" charset="0"/>
            </a:rPr>
            <a:t>;</a:t>
          </a:r>
        </a:p>
        <a:p>
          <a:pPr algn="just"/>
          <a:r>
            <a:rPr lang="en-US" sz="2100" b="1" i="1" dirty="0" smtClean="0">
              <a:solidFill>
                <a:schemeClr val="tx1"/>
              </a:solidFill>
              <a:latin typeface="Times New Roman" pitchFamily="18" charset="0"/>
              <a:cs typeface="Times New Roman" pitchFamily="18" charset="0"/>
            </a:rPr>
            <a:t>BD</a:t>
          </a:r>
          <a:r>
            <a:rPr lang="en-US" sz="2100" b="1" dirty="0" smtClean="0">
              <a:solidFill>
                <a:schemeClr val="tx1"/>
              </a:solidFill>
              <a:latin typeface="Times New Roman" pitchFamily="18" charset="0"/>
              <a:cs typeface="Times New Roman" pitchFamily="18" charset="0"/>
            </a:rPr>
            <a:t> – </a:t>
          </a:r>
          <a:r>
            <a:rPr lang="en-US" sz="2100" b="1" dirty="0" err="1" smtClean="0">
              <a:solidFill>
                <a:schemeClr val="tx1"/>
              </a:solidFill>
              <a:latin typeface="Times New Roman" pitchFamily="18" charset="0"/>
              <a:cs typeface="Times New Roman" pitchFamily="18" charset="0"/>
            </a:rPr>
            <a:t>asosiy</a:t>
          </a:r>
          <a:r>
            <a:rPr lang="en-US" sz="2100" b="1" dirty="0" smtClean="0">
              <a:solidFill>
                <a:schemeClr val="tx1"/>
              </a:solidFill>
              <a:latin typeface="Times New Roman" pitchFamily="18" charset="0"/>
              <a:cs typeface="Times New Roman" pitchFamily="18" charset="0"/>
            </a:rPr>
            <a:t> </a:t>
          </a:r>
          <a:r>
            <a:rPr lang="en-US" sz="2100" b="1" dirty="0" err="1" smtClean="0">
              <a:solidFill>
                <a:schemeClr val="tx1"/>
              </a:solidFill>
              <a:latin typeface="Times New Roman" pitchFamily="18" charset="0"/>
              <a:cs typeface="Times New Roman" pitchFamily="18" charset="0"/>
            </a:rPr>
            <a:t>faoliyatdan</a:t>
          </a:r>
          <a:r>
            <a:rPr lang="en-US" sz="2100" b="1" dirty="0" smtClean="0">
              <a:solidFill>
                <a:schemeClr val="tx1"/>
              </a:solidFill>
              <a:latin typeface="Times New Roman" pitchFamily="18" charset="0"/>
              <a:cs typeface="Times New Roman" pitchFamily="18" charset="0"/>
            </a:rPr>
            <a:t> </a:t>
          </a:r>
          <a:r>
            <a:rPr lang="en-US" sz="2100" b="1" dirty="0" err="1" smtClean="0">
              <a:solidFill>
                <a:schemeClr val="tx1"/>
              </a:solidFill>
              <a:latin typeface="Times New Roman" pitchFamily="18" charset="0"/>
              <a:cs typeface="Times New Roman" pitchFamily="18" charset="0"/>
            </a:rPr>
            <a:t>olingan</a:t>
          </a:r>
          <a:r>
            <a:rPr lang="en-US" sz="2100" b="1" dirty="0" smtClean="0">
              <a:solidFill>
                <a:schemeClr val="tx1"/>
              </a:solidFill>
              <a:latin typeface="Times New Roman" pitchFamily="18" charset="0"/>
              <a:cs typeface="Times New Roman" pitchFamily="18" charset="0"/>
            </a:rPr>
            <a:t> </a:t>
          </a:r>
          <a:r>
            <a:rPr lang="en-US" sz="2100" b="1" dirty="0" err="1" smtClean="0">
              <a:solidFill>
                <a:schemeClr val="tx1"/>
              </a:solidFill>
              <a:latin typeface="Times New Roman" pitchFamily="18" charset="0"/>
              <a:cs typeface="Times New Roman" pitchFamily="18" charset="0"/>
            </a:rPr>
            <a:t>boshqa</a:t>
          </a:r>
          <a:r>
            <a:rPr lang="en-US" sz="2100" b="1" dirty="0" smtClean="0">
              <a:solidFill>
                <a:schemeClr val="tx1"/>
              </a:solidFill>
              <a:latin typeface="Times New Roman" pitchFamily="18" charset="0"/>
              <a:cs typeface="Times New Roman" pitchFamily="18" charset="0"/>
            </a:rPr>
            <a:t> </a:t>
          </a:r>
          <a:r>
            <a:rPr lang="en-US" sz="2100" b="1" dirty="0" err="1" smtClean="0">
              <a:solidFill>
                <a:schemeClr val="tx1"/>
              </a:solidFill>
              <a:latin typeface="Times New Roman" pitchFamily="18" charset="0"/>
              <a:cs typeface="Times New Roman" pitchFamily="18" charset="0"/>
            </a:rPr>
            <a:t>daromadlar</a:t>
          </a:r>
          <a:r>
            <a:rPr lang="en-US" sz="2100" b="1" dirty="0" smtClean="0">
              <a:solidFill>
                <a:schemeClr val="tx1"/>
              </a:solidFill>
              <a:latin typeface="Times New Roman" pitchFamily="18" charset="0"/>
              <a:cs typeface="Times New Roman" pitchFamily="18" charset="0"/>
            </a:rPr>
            <a:t>;</a:t>
          </a:r>
          <a:endParaRPr lang="ru-RU" sz="2100" b="1" dirty="0" smtClean="0">
            <a:solidFill>
              <a:schemeClr val="tx1"/>
            </a:solidFill>
            <a:latin typeface="Times New Roman" pitchFamily="18" charset="0"/>
            <a:cs typeface="Times New Roman" pitchFamily="18" charset="0"/>
          </a:endParaRPr>
        </a:p>
        <a:p>
          <a:pPr algn="just"/>
          <a:r>
            <a:rPr lang="en-US" sz="2100" b="1" i="1" dirty="0" smtClean="0">
              <a:solidFill>
                <a:schemeClr val="tx1"/>
              </a:solidFill>
              <a:latin typeface="Times New Roman" pitchFamily="18" charset="0"/>
              <a:cs typeface="Times New Roman" pitchFamily="18" charset="0"/>
            </a:rPr>
            <a:t>BZ</a:t>
          </a:r>
          <a:r>
            <a:rPr lang="en-US" sz="2100" b="1" dirty="0" smtClean="0">
              <a:solidFill>
                <a:schemeClr val="tx1"/>
              </a:solidFill>
              <a:latin typeface="Times New Roman" pitchFamily="18" charset="0"/>
              <a:cs typeface="Times New Roman" pitchFamily="18" charset="0"/>
            </a:rPr>
            <a:t> – </a:t>
          </a:r>
          <a:r>
            <a:rPr lang="en-US" sz="2100" b="1" dirty="0" err="1" smtClean="0">
              <a:solidFill>
                <a:schemeClr val="tx1"/>
              </a:solidFill>
              <a:latin typeface="Times New Roman" pitchFamily="18" charset="0"/>
              <a:cs typeface="Times New Roman" pitchFamily="18" charset="0"/>
            </a:rPr>
            <a:t>asosiy</a:t>
          </a:r>
          <a:r>
            <a:rPr lang="en-US" sz="2100" b="1" dirty="0" smtClean="0">
              <a:solidFill>
                <a:schemeClr val="tx1"/>
              </a:solidFill>
              <a:latin typeface="Times New Roman" pitchFamily="18" charset="0"/>
              <a:cs typeface="Times New Roman" pitchFamily="18" charset="0"/>
            </a:rPr>
            <a:t> </a:t>
          </a:r>
          <a:r>
            <a:rPr lang="en-US" sz="2100" b="1" dirty="0" err="1" smtClean="0">
              <a:solidFill>
                <a:schemeClr val="tx1"/>
              </a:solidFill>
              <a:latin typeface="Times New Roman" pitchFamily="18" charset="0"/>
              <a:cs typeface="Times New Roman" pitchFamily="18" charset="0"/>
            </a:rPr>
            <a:t>faoliyatdan</a:t>
          </a:r>
          <a:r>
            <a:rPr lang="en-US" sz="2100" b="1" dirty="0" smtClean="0">
              <a:solidFill>
                <a:schemeClr val="tx1"/>
              </a:solidFill>
              <a:latin typeface="Times New Roman" pitchFamily="18" charset="0"/>
              <a:cs typeface="Times New Roman" pitchFamily="18" charset="0"/>
            </a:rPr>
            <a:t> </a:t>
          </a:r>
          <a:r>
            <a:rPr lang="en-US" sz="2100" b="1" dirty="0" err="1" smtClean="0">
              <a:solidFill>
                <a:schemeClr val="tx1"/>
              </a:solidFill>
              <a:latin typeface="Times New Roman" pitchFamily="18" charset="0"/>
              <a:cs typeface="Times New Roman" pitchFamily="18" charset="0"/>
            </a:rPr>
            <a:t>ko’rilgan</a:t>
          </a:r>
          <a:r>
            <a:rPr lang="en-US" sz="2100" b="1" dirty="0" smtClean="0">
              <a:solidFill>
                <a:schemeClr val="tx1"/>
              </a:solidFill>
              <a:latin typeface="Times New Roman" pitchFamily="18" charset="0"/>
              <a:cs typeface="Times New Roman" pitchFamily="18" charset="0"/>
            </a:rPr>
            <a:t> </a:t>
          </a:r>
          <a:r>
            <a:rPr lang="en-US" sz="2100" b="1" dirty="0" err="1" smtClean="0">
              <a:solidFill>
                <a:schemeClr val="tx1"/>
              </a:solidFill>
              <a:latin typeface="Times New Roman" pitchFamily="18" charset="0"/>
              <a:cs typeface="Times New Roman" pitchFamily="18" charset="0"/>
            </a:rPr>
            <a:t>boshqa</a:t>
          </a:r>
          <a:r>
            <a:rPr lang="en-US" sz="2100" b="1" dirty="0" smtClean="0">
              <a:solidFill>
                <a:schemeClr val="tx1"/>
              </a:solidFill>
              <a:latin typeface="Times New Roman" pitchFamily="18" charset="0"/>
              <a:cs typeface="Times New Roman" pitchFamily="18" charset="0"/>
            </a:rPr>
            <a:t> </a:t>
          </a:r>
          <a:r>
            <a:rPr lang="en-US" sz="2100" b="1" dirty="0" err="1" smtClean="0">
              <a:solidFill>
                <a:schemeClr val="tx1"/>
              </a:solidFill>
              <a:latin typeface="Times New Roman" pitchFamily="18" charset="0"/>
              <a:cs typeface="Times New Roman" pitchFamily="18" charset="0"/>
            </a:rPr>
            <a:t>zararlar</a:t>
          </a:r>
          <a:r>
            <a:rPr lang="en-US" sz="2100" b="1" dirty="0" smtClean="0">
              <a:solidFill>
                <a:schemeClr val="tx1"/>
              </a:solidFill>
              <a:latin typeface="Times New Roman" pitchFamily="18" charset="0"/>
              <a:cs typeface="Times New Roman" pitchFamily="18" charset="0"/>
            </a:rPr>
            <a:t>.</a:t>
          </a:r>
          <a:endParaRPr lang="ru-RU" sz="2100" b="1" dirty="0">
            <a:solidFill>
              <a:schemeClr val="tx1"/>
            </a:solidFill>
          </a:endParaRPr>
        </a:p>
      </dgm:t>
    </dgm:pt>
    <dgm:pt modelId="{A17EB8A8-1BA3-4F9D-89C8-DDD59634D3D6}" type="parTrans" cxnId="{BB311D25-15E0-4F52-94D7-B104EBF9747B}">
      <dgm:prSet/>
      <dgm:spPr/>
      <dgm:t>
        <a:bodyPr/>
        <a:lstStyle/>
        <a:p>
          <a:endParaRPr lang="ru-RU"/>
        </a:p>
      </dgm:t>
    </dgm:pt>
    <dgm:pt modelId="{97BEC3D2-FEC6-4FB5-8DD9-EEA1FF5089FF}" type="sibTrans" cxnId="{BB311D25-15E0-4F52-94D7-B104EBF9747B}">
      <dgm:prSet/>
      <dgm:spPr/>
      <dgm:t>
        <a:bodyPr/>
        <a:lstStyle/>
        <a:p>
          <a:endParaRPr lang="ru-RU"/>
        </a:p>
      </dgm:t>
    </dgm:pt>
    <dgm:pt modelId="{F030CF95-3F9B-44AF-B818-713CC409A80B}" type="pres">
      <dgm:prSet presAssocID="{F9A4511B-44A9-4775-9503-8EB3D1CA2DED}" presName="Name0" presStyleCnt="0">
        <dgm:presLayoutVars>
          <dgm:chPref val="3"/>
          <dgm:dir/>
          <dgm:animLvl val="lvl"/>
          <dgm:resizeHandles/>
        </dgm:presLayoutVars>
      </dgm:prSet>
      <dgm:spPr/>
      <dgm:t>
        <a:bodyPr/>
        <a:lstStyle/>
        <a:p>
          <a:endParaRPr lang="ru-RU"/>
        </a:p>
      </dgm:t>
    </dgm:pt>
    <dgm:pt modelId="{216DE323-43DB-4EF4-9488-C29D240D6F28}" type="pres">
      <dgm:prSet presAssocID="{41721FFB-0747-485C-984B-48BA23B973C9}" presName="horFlow" presStyleCnt="0"/>
      <dgm:spPr/>
    </dgm:pt>
    <dgm:pt modelId="{9F571428-799F-40F5-8D0A-E6FC6A1514CA}" type="pres">
      <dgm:prSet presAssocID="{41721FFB-0747-485C-984B-48BA23B973C9}" presName="bigChev" presStyleLbl="node1" presStyleIdx="0" presStyleCnt="1" custScaleY="138923" custLinFactNeighborX="49" custLinFactNeighborY="1899"/>
      <dgm:spPr/>
      <dgm:t>
        <a:bodyPr/>
        <a:lstStyle/>
        <a:p>
          <a:endParaRPr lang="ru-RU"/>
        </a:p>
      </dgm:t>
    </dgm:pt>
  </dgm:ptLst>
  <dgm:cxnLst>
    <dgm:cxn modelId="{A8E9AF60-3153-4314-89EB-45686D48939A}" type="presOf" srcId="{F9A4511B-44A9-4775-9503-8EB3D1CA2DED}" destId="{F030CF95-3F9B-44AF-B818-713CC409A80B}" srcOrd="0" destOrd="0" presId="urn:microsoft.com/office/officeart/2005/8/layout/lProcess3"/>
    <dgm:cxn modelId="{BB311D25-15E0-4F52-94D7-B104EBF9747B}" srcId="{F9A4511B-44A9-4775-9503-8EB3D1CA2DED}" destId="{41721FFB-0747-485C-984B-48BA23B973C9}" srcOrd="0" destOrd="0" parTransId="{A17EB8A8-1BA3-4F9D-89C8-DDD59634D3D6}" sibTransId="{97BEC3D2-FEC6-4FB5-8DD9-EEA1FF5089FF}"/>
    <dgm:cxn modelId="{F5B6C4BC-B389-4892-B611-7B3503B5ADE1}" type="presOf" srcId="{41721FFB-0747-485C-984B-48BA23B973C9}" destId="{9F571428-799F-40F5-8D0A-E6FC6A1514CA}" srcOrd="0" destOrd="0" presId="urn:microsoft.com/office/officeart/2005/8/layout/lProcess3"/>
    <dgm:cxn modelId="{515FF131-E3C9-4280-9FDA-3F2A1592ABD5}" type="presParOf" srcId="{F030CF95-3F9B-44AF-B818-713CC409A80B}" destId="{216DE323-43DB-4EF4-9488-C29D240D6F28}" srcOrd="0" destOrd="0" presId="urn:microsoft.com/office/officeart/2005/8/layout/lProcess3"/>
    <dgm:cxn modelId="{2448F61F-1CCD-4D0B-94EB-911C7D7C8825}" type="presParOf" srcId="{216DE323-43DB-4EF4-9488-C29D240D6F28}" destId="{9F571428-799F-40F5-8D0A-E6FC6A1514CA}" srcOrd="0" destOrd="0" presId="urn:microsoft.com/office/officeart/2005/8/layout/lProcess3"/>
  </dgm:cxnLst>
  <dgm:bg>
    <a:solidFill>
      <a:srgbClr val="00B050"/>
    </a:solidFill>
  </dgm:bg>
  <dgm:whole/>
  <dgm:extLst>
    <a:ext uri="http://schemas.microsoft.com/office/drawing/2008/diagram">
      <dsp:dataModelExt xmlns:dsp="http://schemas.microsoft.com/office/drawing/2008/diagram" relId="rId12"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A0A8F086-B5F9-4AFB-A235-3DE295BA160A}" type="doc">
      <dgm:prSet loTypeId="urn:microsoft.com/office/officeart/2005/8/layout/vList2" loCatId="list" qsTypeId="urn:microsoft.com/office/officeart/2005/8/quickstyle/3d1" qsCatId="3D" csTypeId="urn:microsoft.com/office/officeart/2005/8/colors/colorful3" csCatId="colorful" phldr="1"/>
      <dgm:spPr/>
      <dgm:t>
        <a:bodyPr/>
        <a:lstStyle/>
        <a:p>
          <a:endParaRPr lang="ru-RU"/>
        </a:p>
      </dgm:t>
    </dgm:pt>
    <dgm:pt modelId="{42C2BB07-D090-4982-A8D1-34904E0B45D9}">
      <dgm:prSet/>
      <dgm:spPr/>
      <dgm:t>
        <a:bodyPr/>
        <a:lstStyle/>
        <a:p>
          <a:pPr rtl="0"/>
          <a:r>
            <a:rPr lang="en-US" dirty="0" smtClean="0"/>
            <a:t>-</a:t>
          </a:r>
          <a:r>
            <a:rPr lang="ru-RU" b="1" dirty="0" err="1" smtClean="0">
              <a:latin typeface="Times New Roman" pitchFamily="18" charset="0"/>
              <a:cs typeface="Times New Roman" pitchFamily="18" charset="0"/>
            </a:rPr>
            <a:t>Umumxujalik</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faoliyatidan</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olingan</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foyda</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yoki</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zarar</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bu</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asosiy</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faoliyatdan</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olingan</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foyda</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summasi</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plyus</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moliyaviy</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faoliyatdan</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kurilgan</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daromadlar</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va</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minus</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zararlar</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sifatida</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xisoblab</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chi</a:t>
          </a:r>
          <a:r>
            <a:rPr lang="en-US" b="1" dirty="0" smtClean="0">
              <a:latin typeface="Times New Roman" pitchFamily="18" charset="0"/>
              <a:cs typeface="Times New Roman" pitchFamily="18" charset="0"/>
            </a:rPr>
            <a:t>q</a:t>
          </a:r>
          <a:r>
            <a:rPr lang="ru-RU" b="1" dirty="0" err="1" smtClean="0">
              <a:latin typeface="Times New Roman" pitchFamily="18" charset="0"/>
              <a:cs typeface="Times New Roman" pitchFamily="18" charset="0"/>
            </a:rPr>
            <a:t>iladi</a:t>
          </a:r>
          <a:r>
            <a:rPr lang="ru-RU" b="1" dirty="0" smtClean="0">
              <a:latin typeface="Times New Roman" pitchFamily="18" charset="0"/>
              <a:cs typeface="Times New Roman" pitchFamily="18" charset="0"/>
            </a:rPr>
            <a:t>:</a:t>
          </a:r>
          <a:endParaRPr lang="ru-RU" dirty="0" smtClean="0">
            <a:latin typeface="Times New Roman" pitchFamily="18" charset="0"/>
            <a:cs typeface="Times New Roman" pitchFamily="18" charset="0"/>
          </a:endParaRPr>
        </a:p>
        <a:p>
          <a:r>
            <a:rPr lang="ru-RU" b="1" i="1" dirty="0" smtClean="0">
              <a:latin typeface="Times New Roman" pitchFamily="18" charset="0"/>
              <a:cs typeface="Times New Roman" pitchFamily="18" charset="0"/>
            </a:rPr>
            <a:t>UF = AFF + MD – </a:t>
          </a:r>
          <a:r>
            <a:rPr lang="en-US" b="1" i="1" dirty="0" smtClean="0">
              <a:latin typeface="Times New Roman" pitchFamily="18" charset="0"/>
              <a:cs typeface="Times New Roman" pitchFamily="18" charset="0"/>
            </a:rPr>
            <a:t>MX</a:t>
          </a:r>
          <a:r>
            <a:rPr lang="ru-RU" b="1" i="1" dirty="0" smtClean="0">
              <a:latin typeface="Times New Roman" pitchFamily="18" charset="0"/>
              <a:cs typeface="Times New Roman" pitchFamily="18" charset="0"/>
            </a:rPr>
            <a:t>, </a:t>
          </a:r>
          <a:endParaRPr lang="ru-RU" dirty="0" smtClean="0">
            <a:latin typeface="Times New Roman" pitchFamily="18" charset="0"/>
            <a:cs typeface="Times New Roman" pitchFamily="18" charset="0"/>
          </a:endParaRPr>
        </a:p>
        <a:p>
          <a:r>
            <a:rPr lang="ru-RU" b="1" dirty="0" err="1" smtClean="0">
              <a:latin typeface="Times New Roman" pitchFamily="18" charset="0"/>
              <a:cs typeface="Times New Roman" pitchFamily="18" charset="0"/>
            </a:rPr>
            <a:t>bunda</a:t>
          </a:r>
          <a:r>
            <a:rPr lang="ru-RU" b="1" dirty="0" smtClean="0">
              <a:latin typeface="Times New Roman" pitchFamily="18" charset="0"/>
              <a:cs typeface="Times New Roman" pitchFamily="18" charset="0"/>
            </a:rPr>
            <a:t>,</a:t>
          </a:r>
          <a:endParaRPr lang="ru-RU" dirty="0" smtClean="0">
            <a:latin typeface="Times New Roman" pitchFamily="18" charset="0"/>
            <a:cs typeface="Times New Roman" pitchFamily="18" charset="0"/>
          </a:endParaRPr>
        </a:p>
        <a:p>
          <a:r>
            <a:rPr lang="en-US" b="1" i="1" dirty="0" smtClean="0">
              <a:latin typeface="Times New Roman" pitchFamily="18" charset="0"/>
              <a:cs typeface="Times New Roman" pitchFamily="18" charset="0"/>
            </a:rPr>
            <a:t>UF</a:t>
          </a:r>
          <a:r>
            <a:rPr lang="en-US" b="1" dirty="0" smtClean="0">
              <a:latin typeface="Times New Roman" pitchFamily="18" charset="0"/>
              <a:cs typeface="Times New Roman" pitchFamily="18" charset="0"/>
            </a:rPr>
            <a:t> – </a:t>
          </a:r>
          <a:r>
            <a:rPr lang="en-US" b="1" dirty="0" err="1" smtClean="0">
              <a:latin typeface="Times New Roman" pitchFamily="18" charset="0"/>
              <a:cs typeface="Times New Roman" pitchFamily="18" charset="0"/>
            </a:rPr>
            <a:t>umumxujalik</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faoliyatidan</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olingan</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foyda</a:t>
          </a:r>
          <a:r>
            <a:rPr lang="en-US" b="1" dirty="0" smtClean="0">
              <a:latin typeface="Times New Roman" pitchFamily="18" charset="0"/>
              <a:cs typeface="Times New Roman" pitchFamily="18" charset="0"/>
            </a:rPr>
            <a:t>;</a:t>
          </a:r>
          <a:endParaRPr lang="ru-RU" dirty="0" smtClean="0">
            <a:latin typeface="Times New Roman" pitchFamily="18" charset="0"/>
            <a:cs typeface="Times New Roman" pitchFamily="18" charset="0"/>
          </a:endParaRPr>
        </a:p>
        <a:p>
          <a:r>
            <a:rPr lang="en-US" b="1" i="1" dirty="0" smtClean="0">
              <a:latin typeface="Times New Roman" pitchFamily="18" charset="0"/>
              <a:cs typeface="Times New Roman" pitchFamily="18" charset="0"/>
            </a:rPr>
            <a:t>MD</a:t>
          </a:r>
          <a:r>
            <a:rPr lang="en-US" b="1" dirty="0" smtClean="0">
              <a:latin typeface="Times New Roman" pitchFamily="18" charset="0"/>
              <a:cs typeface="Times New Roman" pitchFamily="18" charset="0"/>
            </a:rPr>
            <a:t> – </a:t>
          </a:r>
          <a:r>
            <a:rPr lang="en-US" b="1" dirty="0" err="1" smtClean="0">
              <a:latin typeface="Times New Roman" pitchFamily="18" charset="0"/>
              <a:cs typeface="Times New Roman" pitchFamily="18" charset="0"/>
            </a:rPr>
            <a:t>moliyaviy</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faoliyatdan</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olingan</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daromadlar</a:t>
          </a:r>
          <a:r>
            <a:rPr lang="en-US" b="1" dirty="0" smtClean="0">
              <a:latin typeface="Times New Roman" pitchFamily="18" charset="0"/>
              <a:cs typeface="Times New Roman" pitchFamily="18" charset="0"/>
            </a:rPr>
            <a:t>; </a:t>
          </a:r>
          <a:endParaRPr lang="ru-RU" dirty="0" smtClean="0">
            <a:latin typeface="Times New Roman" pitchFamily="18" charset="0"/>
            <a:cs typeface="Times New Roman" pitchFamily="18" charset="0"/>
          </a:endParaRPr>
        </a:p>
        <a:p>
          <a:r>
            <a:rPr lang="en-US" b="1" i="1" dirty="0" smtClean="0">
              <a:latin typeface="Times New Roman" pitchFamily="18" charset="0"/>
              <a:cs typeface="Times New Roman" pitchFamily="18" charset="0"/>
            </a:rPr>
            <a:t>MX</a:t>
          </a:r>
          <a:r>
            <a:rPr lang="ru-RU" b="1" dirty="0" smtClean="0">
              <a:latin typeface="Times New Roman" pitchFamily="18" charset="0"/>
              <a:cs typeface="Times New Roman" pitchFamily="18" charset="0"/>
            </a:rPr>
            <a:t> – </a:t>
          </a:r>
          <a:r>
            <a:rPr lang="ru-RU" b="1" dirty="0" err="1" smtClean="0">
              <a:latin typeface="Times New Roman" pitchFamily="18" charset="0"/>
              <a:cs typeface="Times New Roman" pitchFamily="18" charset="0"/>
            </a:rPr>
            <a:t>moliyaviy</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faoliyat</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xarajatlari</a:t>
          </a:r>
          <a:r>
            <a:rPr lang="ru-RU" b="1" dirty="0" smtClean="0">
              <a:latin typeface="Times New Roman" pitchFamily="18" charset="0"/>
              <a:cs typeface="Times New Roman" pitchFamily="18" charset="0"/>
            </a:rPr>
            <a:t>.</a:t>
          </a:r>
          <a:endParaRPr lang="ru-RU" dirty="0"/>
        </a:p>
      </dgm:t>
    </dgm:pt>
    <dgm:pt modelId="{5E591AD8-D346-43CD-8342-DD90496600AB}" type="parTrans" cxnId="{171FE02D-13F8-4F9D-BEF5-06566BA96C98}">
      <dgm:prSet/>
      <dgm:spPr/>
      <dgm:t>
        <a:bodyPr/>
        <a:lstStyle/>
        <a:p>
          <a:endParaRPr lang="ru-RU"/>
        </a:p>
      </dgm:t>
    </dgm:pt>
    <dgm:pt modelId="{E71E8418-18E8-4D3A-946B-90D9E090EFD4}" type="sibTrans" cxnId="{171FE02D-13F8-4F9D-BEF5-06566BA96C98}">
      <dgm:prSet/>
      <dgm:spPr/>
      <dgm:t>
        <a:bodyPr/>
        <a:lstStyle/>
        <a:p>
          <a:endParaRPr lang="ru-RU"/>
        </a:p>
      </dgm:t>
    </dgm:pt>
    <dgm:pt modelId="{77709BAF-5EC1-4279-B03C-8E98F9E21E57}" type="pres">
      <dgm:prSet presAssocID="{A0A8F086-B5F9-4AFB-A235-3DE295BA160A}" presName="linear" presStyleCnt="0">
        <dgm:presLayoutVars>
          <dgm:animLvl val="lvl"/>
          <dgm:resizeHandles val="exact"/>
        </dgm:presLayoutVars>
      </dgm:prSet>
      <dgm:spPr/>
      <dgm:t>
        <a:bodyPr/>
        <a:lstStyle/>
        <a:p>
          <a:endParaRPr lang="ru-RU"/>
        </a:p>
      </dgm:t>
    </dgm:pt>
    <dgm:pt modelId="{65B4D73F-FEA7-4844-9F88-5001E32A6681}" type="pres">
      <dgm:prSet presAssocID="{42C2BB07-D090-4982-A8D1-34904E0B45D9}" presName="parentText" presStyleLbl="node1" presStyleIdx="0" presStyleCnt="1">
        <dgm:presLayoutVars>
          <dgm:chMax val="0"/>
          <dgm:bulletEnabled val="1"/>
        </dgm:presLayoutVars>
      </dgm:prSet>
      <dgm:spPr/>
      <dgm:t>
        <a:bodyPr/>
        <a:lstStyle/>
        <a:p>
          <a:endParaRPr lang="ru-RU"/>
        </a:p>
      </dgm:t>
    </dgm:pt>
  </dgm:ptLst>
  <dgm:cxnLst>
    <dgm:cxn modelId="{58B93970-BCFB-4847-877C-951F5E4AA0FA}" type="presOf" srcId="{42C2BB07-D090-4982-A8D1-34904E0B45D9}" destId="{65B4D73F-FEA7-4844-9F88-5001E32A6681}" srcOrd="0" destOrd="0" presId="urn:microsoft.com/office/officeart/2005/8/layout/vList2"/>
    <dgm:cxn modelId="{171FE02D-13F8-4F9D-BEF5-06566BA96C98}" srcId="{A0A8F086-B5F9-4AFB-A235-3DE295BA160A}" destId="{42C2BB07-D090-4982-A8D1-34904E0B45D9}" srcOrd="0" destOrd="0" parTransId="{5E591AD8-D346-43CD-8342-DD90496600AB}" sibTransId="{E71E8418-18E8-4D3A-946B-90D9E090EFD4}"/>
    <dgm:cxn modelId="{60C3BB42-EC3C-499A-940C-F54AD800B53F}" type="presOf" srcId="{A0A8F086-B5F9-4AFB-A235-3DE295BA160A}" destId="{77709BAF-5EC1-4279-B03C-8E98F9E21E57}" srcOrd="0" destOrd="0" presId="urn:microsoft.com/office/officeart/2005/8/layout/vList2"/>
    <dgm:cxn modelId="{F5A421FE-9D8D-4A17-B80A-BFDE14F3E2D2}" type="presParOf" srcId="{77709BAF-5EC1-4279-B03C-8E98F9E21E57}" destId="{65B4D73F-FEA7-4844-9F88-5001E32A6681}"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3994C08D-9521-4E08-BDDF-FB483DD4EC24}" type="doc">
      <dgm:prSet loTypeId="urn:microsoft.com/office/officeart/2005/8/layout/chevron2" loCatId="process" qsTypeId="urn:microsoft.com/office/officeart/2005/8/quickstyle/3d2" qsCatId="3D" csTypeId="urn:microsoft.com/office/officeart/2005/8/colors/colorful3" csCatId="colorful" phldr="1"/>
      <dgm:spPr/>
      <dgm:t>
        <a:bodyPr/>
        <a:lstStyle/>
        <a:p>
          <a:endParaRPr lang="ru-RU"/>
        </a:p>
      </dgm:t>
    </dgm:pt>
    <dgm:pt modelId="{E7A68F62-EB62-4C9D-BE1A-889DA045312E}">
      <dgm:prSet custT="1"/>
      <dgm:spPr/>
      <dgm:t>
        <a:bodyPr/>
        <a:lstStyle/>
        <a:p>
          <a:pPr rtl="0"/>
          <a:r>
            <a:rPr lang="ru-RU" sz="2400" b="1" dirty="0" err="1" smtClean="0">
              <a:latin typeface="Times New Roman" pitchFamily="18" charset="0"/>
              <a:cs typeface="Times New Roman" pitchFamily="18" charset="0"/>
            </a:rPr>
            <a:t>Soli</a:t>
          </a:r>
          <a:r>
            <a:rPr lang="en-US" sz="2400" b="1" dirty="0" smtClean="0">
              <a:latin typeface="Times New Roman" pitchFamily="18" charset="0"/>
              <a:cs typeface="Times New Roman" pitchFamily="18" charset="0"/>
            </a:rPr>
            <a:t>q</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tulangungacha</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olingan</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foyda</a:t>
          </a:r>
          <a:r>
            <a:rPr lang="ru-RU" sz="2400" b="1" dirty="0" smtClean="0">
              <a:latin typeface="Times New Roman" pitchFamily="18" charset="0"/>
              <a:cs typeface="Times New Roman" pitchFamily="18" charset="0"/>
            </a:rPr>
            <a:t>, u </a:t>
          </a:r>
          <a:r>
            <a:rPr lang="ru-RU" sz="2400" b="1" dirty="0" err="1" smtClean="0">
              <a:latin typeface="Times New Roman" pitchFamily="18" charset="0"/>
              <a:cs typeface="Times New Roman" pitchFamily="18" charset="0"/>
            </a:rPr>
            <a:t>umumxujalik</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faoliyatidan</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olingan</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foyda</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plyus</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fav</a:t>
          </a:r>
          <a:r>
            <a:rPr lang="en-US" sz="2400" b="1" dirty="0" smtClean="0">
              <a:latin typeface="Times New Roman" pitchFamily="18" charset="0"/>
              <a:cs typeface="Times New Roman" pitchFamily="18" charset="0"/>
            </a:rPr>
            <a:t>q</a:t>
          </a:r>
          <a:r>
            <a:rPr lang="ru-RU" sz="2400" b="1" dirty="0" err="1" smtClean="0">
              <a:latin typeface="Times New Roman" pitchFamily="18" charset="0"/>
              <a:cs typeface="Times New Roman" pitchFamily="18" charset="0"/>
            </a:rPr>
            <a:t>ulodda</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kuzda</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tutilmagan</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vaziyatlardan</a:t>
          </a:r>
          <a:r>
            <a:rPr lang="ru-RU" sz="2400" b="1" dirty="0" smtClean="0">
              <a:latin typeface="Times New Roman" pitchFamily="18" charset="0"/>
              <a:cs typeface="Times New Roman" pitchFamily="18" charset="0"/>
            </a:rPr>
            <a:t> k</a:t>
          </a:r>
          <a:r>
            <a:rPr lang="en-US" sz="2400" b="1" dirty="0" smtClean="0">
              <a:latin typeface="Times New Roman" pitchFamily="18" charset="0"/>
              <a:cs typeface="Times New Roman" pitchFamily="18" charset="0"/>
            </a:rPr>
            <a:t>o’</a:t>
          </a:r>
          <a:r>
            <a:rPr lang="ru-RU" sz="2400" b="1" dirty="0" err="1" smtClean="0">
              <a:latin typeface="Times New Roman" pitchFamily="18" charset="0"/>
              <a:cs typeface="Times New Roman" pitchFamily="18" charset="0"/>
            </a:rPr>
            <a:t>rilgan</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foyda</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va</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minus</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zarar</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sifatida</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ani</a:t>
          </a:r>
          <a:r>
            <a:rPr lang="en-US" sz="2400" b="1" dirty="0" smtClean="0">
              <a:latin typeface="Times New Roman" pitchFamily="18" charset="0"/>
              <a:cs typeface="Times New Roman" pitchFamily="18" charset="0"/>
            </a:rPr>
            <a:t>q</a:t>
          </a:r>
          <a:r>
            <a:rPr lang="ru-RU" sz="2400" b="1" dirty="0" err="1" smtClean="0">
              <a:latin typeface="Times New Roman" pitchFamily="18" charset="0"/>
              <a:cs typeface="Times New Roman" pitchFamily="18" charset="0"/>
            </a:rPr>
            <a:t>lanadi</a:t>
          </a:r>
          <a:r>
            <a:rPr lang="ru-RU" sz="2400" b="1" dirty="0" smtClean="0">
              <a:latin typeface="Times New Roman" pitchFamily="18" charset="0"/>
              <a:cs typeface="Times New Roman" pitchFamily="18" charset="0"/>
            </a:rPr>
            <a:t>:</a:t>
          </a:r>
          <a:endParaRPr lang="ru-RU" sz="1800" dirty="0"/>
        </a:p>
      </dgm:t>
    </dgm:pt>
    <dgm:pt modelId="{5C2C41B7-3271-44AB-BA4B-515C942CA19D}" type="parTrans" cxnId="{DDDC6F5D-5057-431B-BB6F-CC423BB70E4B}">
      <dgm:prSet/>
      <dgm:spPr/>
      <dgm:t>
        <a:bodyPr/>
        <a:lstStyle/>
        <a:p>
          <a:endParaRPr lang="ru-RU"/>
        </a:p>
      </dgm:t>
    </dgm:pt>
    <dgm:pt modelId="{6418A88A-8455-4B4E-A34F-D5BDCF60E33D}" type="sibTrans" cxnId="{DDDC6F5D-5057-431B-BB6F-CC423BB70E4B}">
      <dgm:prSet/>
      <dgm:spPr/>
      <dgm:t>
        <a:bodyPr/>
        <a:lstStyle/>
        <a:p>
          <a:endParaRPr lang="ru-RU"/>
        </a:p>
      </dgm:t>
    </dgm:pt>
    <dgm:pt modelId="{524A1925-03CB-4990-A7A2-047D6DCDAF99}">
      <dgm:prSet custT="1"/>
      <dgm:spPr>
        <a:solidFill>
          <a:srgbClr val="FFFF00">
            <a:alpha val="90000"/>
          </a:srgbClr>
        </a:solidFill>
      </dgm:spPr>
      <dgm:t>
        <a:bodyPr/>
        <a:lstStyle/>
        <a:p>
          <a:r>
            <a:rPr lang="ru-RU" sz="2400" b="1" i="1" dirty="0" smtClean="0">
              <a:latin typeface="Times New Roman" pitchFamily="18" charset="0"/>
              <a:cs typeface="Times New Roman" pitchFamily="18" charset="0"/>
            </a:rPr>
            <a:t>STF = UF + FP – FZ,</a:t>
          </a:r>
          <a:endParaRPr lang="ru-RU" sz="2400" dirty="0"/>
        </a:p>
      </dgm:t>
    </dgm:pt>
    <dgm:pt modelId="{75891386-0A07-4463-B1AF-BE35E6E7CA80}" type="parTrans" cxnId="{9FC6B553-2B3A-43C9-B794-0636A8E09181}">
      <dgm:prSet/>
      <dgm:spPr/>
      <dgm:t>
        <a:bodyPr/>
        <a:lstStyle/>
        <a:p>
          <a:endParaRPr lang="ru-RU"/>
        </a:p>
      </dgm:t>
    </dgm:pt>
    <dgm:pt modelId="{2FEDE484-2C4D-481B-86DA-8359AE708F4A}" type="sibTrans" cxnId="{9FC6B553-2B3A-43C9-B794-0636A8E09181}">
      <dgm:prSet/>
      <dgm:spPr/>
      <dgm:t>
        <a:bodyPr/>
        <a:lstStyle/>
        <a:p>
          <a:endParaRPr lang="ru-RU"/>
        </a:p>
      </dgm:t>
    </dgm:pt>
    <dgm:pt modelId="{F4855AD9-656B-4519-B50D-D09478A1EE87}">
      <dgm:prSet/>
      <dgm:spPr>
        <a:solidFill>
          <a:srgbClr val="FFFF00">
            <a:alpha val="90000"/>
          </a:srgbClr>
        </a:solidFill>
      </dgm:spPr>
      <dgm:t>
        <a:bodyPr/>
        <a:lstStyle/>
        <a:p>
          <a:r>
            <a:rPr lang="ru-RU" sz="2200" b="1" dirty="0" err="1" smtClean="0">
              <a:latin typeface="Times New Roman" pitchFamily="18" charset="0"/>
              <a:cs typeface="Times New Roman" pitchFamily="18" charset="0"/>
            </a:rPr>
            <a:t>bunda</a:t>
          </a:r>
          <a:r>
            <a:rPr lang="ru-RU" sz="2200" b="1" dirty="0" smtClean="0">
              <a:latin typeface="Times New Roman" pitchFamily="18" charset="0"/>
              <a:cs typeface="Times New Roman" pitchFamily="18" charset="0"/>
            </a:rPr>
            <a:t>,</a:t>
          </a:r>
          <a:endParaRPr lang="ru-RU" sz="2200" dirty="0">
            <a:latin typeface="Times New Roman" pitchFamily="18" charset="0"/>
            <a:cs typeface="Times New Roman" pitchFamily="18" charset="0"/>
          </a:endParaRPr>
        </a:p>
      </dgm:t>
    </dgm:pt>
    <dgm:pt modelId="{C042EC8D-1138-4684-99CD-E8D32971BE80}" type="parTrans" cxnId="{63793185-635E-4FA8-B633-372B133F8F91}">
      <dgm:prSet/>
      <dgm:spPr/>
      <dgm:t>
        <a:bodyPr/>
        <a:lstStyle/>
        <a:p>
          <a:endParaRPr lang="ru-RU"/>
        </a:p>
      </dgm:t>
    </dgm:pt>
    <dgm:pt modelId="{9A9BCDE9-9933-4816-811C-60803362728B}" type="sibTrans" cxnId="{63793185-635E-4FA8-B633-372B133F8F91}">
      <dgm:prSet/>
      <dgm:spPr/>
      <dgm:t>
        <a:bodyPr/>
        <a:lstStyle/>
        <a:p>
          <a:endParaRPr lang="ru-RU"/>
        </a:p>
      </dgm:t>
    </dgm:pt>
    <dgm:pt modelId="{48D5C3E3-652D-465F-8F26-9D62AB46F1E1}">
      <dgm:prSet/>
      <dgm:spPr>
        <a:solidFill>
          <a:srgbClr val="FFFF00">
            <a:alpha val="90000"/>
          </a:srgbClr>
        </a:solidFill>
      </dgm:spPr>
      <dgm:t>
        <a:bodyPr/>
        <a:lstStyle/>
        <a:p>
          <a:r>
            <a:rPr lang="en-US" sz="2200" b="1" i="1" dirty="0" smtClean="0">
              <a:latin typeface="Times New Roman" pitchFamily="18" charset="0"/>
              <a:cs typeface="Times New Roman" pitchFamily="18" charset="0"/>
            </a:rPr>
            <a:t>STF</a:t>
          </a:r>
          <a:r>
            <a:rPr lang="en-US" sz="2200" b="1" dirty="0" smtClean="0">
              <a:latin typeface="Times New Roman" pitchFamily="18" charset="0"/>
              <a:cs typeface="Times New Roman" pitchFamily="18" charset="0"/>
            </a:rPr>
            <a:t> – </a:t>
          </a:r>
          <a:r>
            <a:rPr lang="en-US" sz="2200" b="1" dirty="0" err="1" smtClean="0">
              <a:latin typeface="Times New Roman" pitchFamily="18" charset="0"/>
              <a:cs typeface="Times New Roman" pitchFamily="18" charset="0"/>
            </a:rPr>
            <a:t>soliq</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tulangungacha</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olingan</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foyda</a:t>
          </a:r>
          <a:r>
            <a:rPr lang="en-US" sz="2200" b="1" dirty="0" smtClean="0">
              <a:latin typeface="Times New Roman" pitchFamily="18" charset="0"/>
              <a:cs typeface="Times New Roman" pitchFamily="18" charset="0"/>
            </a:rPr>
            <a:t>;</a:t>
          </a:r>
          <a:endParaRPr lang="ru-RU" sz="2200" dirty="0">
            <a:latin typeface="Times New Roman" pitchFamily="18" charset="0"/>
            <a:cs typeface="Times New Roman" pitchFamily="18" charset="0"/>
          </a:endParaRPr>
        </a:p>
      </dgm:t>
    </dgm:pt>
    <dgm:pt modelId="{4B4311B0-D9AF-4622-B59D-DDA6995A9DFF}" type="parTrans" cxnId="{5583E01F-C200-4744-8C6A-DB92D3DC1F97}">
      <dgm:prSet/>
      <dgm:spPr/>
      <dgm:t>
        <a:bodyPr/>
        <a:lstStyle/>
        <a:p>
          <a:endParaRPr lang="ru-RU"/>
        </a:p>
      </dgm:t>
    </dgm:pt>
    <dgm:pt modelId="{F2A4E9CF-85A7-455D-A80E-2D2949076455}" type="sibTrans" cxnId="{5583E01F-C200-4744-8C6A-DB92D3DC1F97}">
      <dgm:prSet/>
      <dgm:spPr/>
      <dgm:t>
        <a:bodyPr/>
        <a:lstStyle/>
        <a:p>
          <a:endParaRPr lang="ru-RU"/>
        </a:p>
      </dgm:t>
    </dgm:pt>
    <dgm:pt modelId="{143073E2-3073-40CB-9E36-B70D0F740872}">
      <dgm:prSet/>
      <dgm:spPr>
        <a:solidFill>
          <a:srgbClr val="FFFF00">
            <a:alpha val="90000"/>
          </a:srgbClr>
        </a:solidFill>
      </dgm:spPr>
      <dgm:t>
        <a:bodyPr/>
        <a:lstStyle/>
        <a:p>
          <a:r>
            <a:rPr lang="en-US" sz="2200" b="1" i="1" smtClean="0">
              <a:latin typeface="Times New Roman" pitchFamily="18" charset="0"/>
              <a:cs typeface="Times New Roman" pitchFamily="18" charset="0"/>
            </a:rPr>
            <a:t>FP</a:t>
          </a:r>
          <a:r>
            <a:rPr lang="en-US" sz="2200" b="1" smtClean="0">
              <a:latin typeface="Times New Roman" pitchFamily="18" charset="0"/>
              <a:cs typeface="Times New Roman" pitchFamily="18" charset="0"/>
            </a:rPr>
            <a:t> – favqulodda vaziyatlardan olingan foyda; </a:t>
          </a:r>
          <a:endParaRPr lang="ru-RU" sz="2200" dirty="0">
            <a:latin typeface="Times New Roman" pitchFamily="18" charset="0"/>
            <a:cs typeface="Times New Roman" pitchFamily="18" charset="0"/>
          </a:endParaRPr>
        </a:p>
      </dgm:t>
    </dgm:pt>
    <dgm:pt modelId="{76D60DC8-E2F3-4084-A60D-3FA8993DE7A2}" type="parTrans" cxnId="{4C0D9DB7-26B0-49AE-8197-FA198D696EB6}">
      <dgm:prSet/>
      <dgm:spPr/>
      <dgm:t>
        <a:bodyPr/>
        <a:lstStyle/>
        <a:p>
          <a:endParaRPr lang="ru-RU"/>
        </a:p>
      </dgm:t>
    </dgm:pt>
    <dgm:pt modelId="{293CE29A-D33C-454C-AECF-954A0ACFAE35}" type="sibTrans" cxnId="{4C0D9DB7-26B0-49AE-8197-FA198D696EB6}">
      <dgm:prSet/>
      <dgm:spPr/>
      <dgm:t>
        <a:bodyPr/>
        <a:lstStyle/>
        <a:p>
          <a:endParaRPr lang="ru-RU"/>
        </a:p>
      </dgm:t>
    </dgm:pt>
    <dgm:pt modelId="{FFB895D4-3113-42F8-99BC-CFEE51BEA436}">
      <dgm:prSet/>
      <dgm:spPr>
        <a:solidFill>
          <a:srgbClr val="FFFF00">
            <a:alpha val="90000"/>
          </a:srgbClr>
        </a:solidFill>
      </dgm:spPr>
      <dgm:t>
        <a:bodyPr/>
        <a:lstStyle/>
        <a:p>
          <a:r>
            <a:rPr lang="en-US" sz="2200" b="1" i="1" smtClean="0">
              <a:latin typeface="Times New Roman" pitchFamily="18" charset="0"/>
              <a:cs typeface="Times New Roman" pitchFamily="18" charset="0"/>
            </a:rPr>
            <a:t>FZ</a:t>
          </a:r>
          <a:r>
            <a:rPr lang="en-US" sz="2200" b="1" smtClean="0">
              <a:latin typeface="Times New Roman" pitchFamily="18" charset="0"/>
              <a:cs typeface="Times New Roman" pitchFamily="18" charset="0"/>
            </a:rPr>
            <a:t> – favqulodda vaziyatlardan ko’rilgan zarar.</a:t>
          </a:r>
          <a:endParaRPr lang="ru-RU" sz="2200" dirty="0">
            <a:latin typeface="Times New Roman" pitchFamily="18" charset="0"/>
            <a:cs typeface="Times New Roman" pitchFamily="18" charset="0"/>
          </a:endParaRPr>
        </a:p>
      </dgm:t>
    </dgm:pt>
    <dgm:pt modelId="{820EE738-65AB-4CD0-B23A-14BBB05436CF}" type="parTrans" cxnId="{1A468059-96C3-434E-8A40-4745765A4209}">
      <dgm:prSet/>
      <dgm:spPr/>
      <dgm:t>
        <a:bodyPr/>
        <a:lstStyle/>
        <a:p>
          <a:endParaRPr lang="ru-RU"/>
        </a:p>
      </dgm:t>
    </dgm:pt>
    <dgm:pt modelId="{C22E5FB9-5CD0-4B5C-B9D2-CFF8311D1A41}" type="sibTrans" cxnId="{1A468059-96C3-434E-8A40-4745765A4209}">
      <dgm:prSet/>
      <dgm:spPr/>
      <dgm:t>
        <a:bodyPr/>
        <a:lstStyle/>
        <a:p>
          <a:endParaRPr lang="ru-RU"/>
        </a:p>
      </dgm:t>
    </dgm:pt>
    <dgm:pt modelId="{0DD3FA60-EEEB-40C6-B31B-600109C9A749}" type="pres">
      <dgm:prSet presAssocID="{3994C08D-9521-4E08-BDDF-FB483DD4EC24}" presName="linearFlow" presStyleCnt="0">
        <dgm:presLayoutVars>
          <dgm:dir/>
          <dgm:animLvl val="lvl"/>
          <dgm:resizeHandles val="exact"/>
        </dgm:presLayoutVars>
      </dgm:prSet>
      <dgm:spPr/>
      <dgm:t>
        <a:bodyPr/>
        <a:lstStyle/>
        <a:p>
          <a:endParaRPr lang="ru-RU"/>
        </a:p>
      </dgm:t>
    </dgm:pt>
    <dgm:pt modelId="{95774CA8-80F8-45F0-9567-F9F7851EB08F}" type="pres">
      <dgm:prSet presAssocID="{E7A68F62-EB62-4C9D-BE1A-889DA045312E}" presName="composite" presStyleCnt="0"/>
      <dgm:spPr/>
    </dgm:pt>
    <dgm:pt modelId="{67A7E206-9730-4D66-8009-6DE68F73E82B}" type="pres">
      <dgm:prSet presAssocID="{E7A68F62-EB62-4C9D-BE1A-889DA045312E}" presName="parentText" presStyleLbl="alignNode1" presStyleIdx="0" presStyleCnt="1" custScaleX="132459" custLinFactNeighborX="3876" custLinFactNeighborY="304">
        <dgm:presLayoutVars>
          <dgm:chMax val="1"/>
          <dgm:bulletEnabled val="1"/>
        </dgm:presLayoutVars>
      </dgm:prSet>
      <dgm:spPr/>
      <dgm:t>
        <a:bodyPr/>
        <a:lstStyle/>
        <a:p>
          <a:endParaRPr lang="ru-RU"/>
        </a:p>
      </dgm:t>
    </dgm:pt>
    <dgm:pt modelId="{B0A8FCD9-92EB-4210-AF87-5F8B60A0E961}" type="pres">
      <dgm:prSet presAssocID="{E7A68F62-EB62-4C9D-BE1A-889DA045312E}" presName="descendantText" presStyleLbl="alignAcc1" presStyleIdx="0" presStyleCnt="1" custScaleX="77031" custScaleY="80945" custLinFactNeighborX="1112" custLinFactNeighborY="6213">
        <dgm:presLayoutVars>
          <dgm:bulletEnabled val="1"/>
        </dgm:presLayoutVars>
      </dgm:prSet>
      <dgm:spPr/>
      <dgm:t>
        <a:bodyPr/>
        <a:lstStyle/>
        <a:p>
          <a:endParaRPr lang="ru-RU"/>
        </a:p>
      </dgm:t>
    </dgm:pt>
  </dgm:ptLst>
  <dgm:cxnLst>
    <dgm:cxn modelId="{5583E01F-C200-4744-8C6A-DB92D3DC1F97}" srcId="{E7A68F62-EB62-4C9D-BE1A-889DA045312E}" destId="{48D5C3E3-652D-465F-8F26-9D62AB46F1E1}" srcOrd="1" destOrd="0" parTransId="{4B4311B0-D9AF-4622-B59D-DDA6995A9DFF}" sibTransId="{F2A4E9CF-85A7-455D-A80E-2D2949076455}"/>
    <dgm:cxn modelId="{9FC6B553-2B3A-43C9-B794-0636A8E09181}" srcId="{E7A68F62-EB62-4C9D-BE1A-889DA045312E}" destId="{524A1925-03CB-4990-A7A2-047D6DCDAF99}" srcOrd="0" destOrd="0" parTransId="{75891386-0A07-4463-B1AF-BE35E6E7CA80}" sibTransId="{2FEDE484-2C4D-481B-86DA-8359AE708F4A}"/>
    <dgm:cxn modelId="{DDDC6F5D-5057-431B-BB6F-CC423BB70E4B}" srcId="{3994C08D-9521-4E08-BDDF-FB483DD4EC24}" destId="{E7A68F62-EB62-4C9D-BE1A-889DA045312E}" srcOrd="0" destOrd="0" parTransId="{5C2C41B7-3271-44AB-BA4B-515C942CA19D}" sibTransId="{6418A88A-8455-4B4E-A34F-D5BDCF60E33D}"/>
    <dgm:cxn modelId="{686D58A5-4A05-458B-9533-C7160F13D858}" type="presOf" srcId="{3994C08D-9521-4E08-BDDF-FB483DD4EC24}" destId="{0DD3FA60-EEEB-40C6-B31B-600109C9A749}" srcOrd="0" destOrd="0" presId="urn:microsoft.com/office/officeart/2005/8/layout/chevron2"/>
    <dgm:cxn modelId="{5F1C15B4-12D9-45F7-9A90-8E463188F788}" type="presOf" srcId="{F4855AD9-656B-4519-B50D-D09478A1EE87}" destId="{B0A8FCD9-92EB-4210-AF87-5F8B60A0E961}" srcOrd="0" destOrd="1" presId="urn:microsoft.com/office/officeart/2005/8/layout/chevron2"/>
    <dgm:cxn modelId="{1A468059-96C3-434E-8A40-4745765A4209}" srcId="{E7A68F62-EB62-4C9D-BE1A-889DA045312E}" destId="{FFB895D4-3113-42F8-99BC-CFEE51BEA436}" srcOrd="3" destOrd="0" parTransId="{820EE738-65AB-4CD0-B23A-14BBB05436CF}" sibTransId="{C22E5FB9-5CD0-4B5C-B9D2-CFF8311D1A41}"/>
    <dgm:cxn modelId="{18CA9D31-2C9A-466F-99AA-C1D37733E060}" type="presOf" srcId="{E7A68F62-EB62-4C9D-BE1A-889DA045312E}" destId="{67A7E206-9730-4D66-8009-6DE68F73E82B}" srcOrd="0" destOrd="0" presId="urn:microsoft.com/office/officeart/2005/8/layout/chevron2"/>
    <dgm:cxn modelId="{7FB96484-C9A6-4BC3-B540-9518F56BFBD9}" type="presOf" srcId="{524A1925-03CB-4990-A7A2-047D6DCDAF99}" destId="{B0A8FCD9-92EB-4210-AF87-5F8B60A0E961}" srcOrd="0" destOrd="0" presId="urn:microsoft.com/office/officeart/2005/8/layout/chevron2"/>
    <dgm:cxn modelId="{E705D443-14BF-4019-B03A-70916ACD537D}" type="presOf" srcId="{FFB895D4-3113-42F8-99BC-CFEE51BEA436}" destId="{B0A8FCD9-92EB-4210-AF87-5F8B60A0E961}" srcOrd="0" destOrd="4" presId="urn:microsoft.com/office/officeart/2005/8/layout/chevron2"/>
    <dgm:cxn modelId="{63793185-635E-4FA8-B633-372B133F8F91}" srcId="{524A1925-03CB-4990-A7A2-047D6DCDAF99}" destId="{F4855AD9-656B-4519-B50D-D09478A1EE87}" srcOrd="0" destOrd="0" parTransId="{C042EC8D-1138-4684-99CD-E8D32971BE80}" sibTransId="{9A9BCDE9-9933-4816-811C-60803362728B}"/>
    <dgm:cxn modelId="{5F8BA417-47C0-4FE8-A2D8-8F7804E93199}" type="presOf" srcId="{48D5C3E3-652D-465F-8F26-9D62AB46F1E1}" destId="{B0A8FCD9-92EB-4210-AF87-5F8B60A0E961}" srcOrd="0" destOrd="2" presId="urn:microsoft.com/office/officeart/2005/8/layout/chevron2"/>
    <dgm:cxn modelId="{4C0D9DB7-26B0-49AE-8197-FA198D696EB6}" srcId="{E7A68F62-EB62-4C9D-BE1A-889DA045312E}" destId="{143073E2-3073-40CB-9E36-B70D0F740872}" srcOrd="2" destOrd="0" parTransId="{76D60DC8-E2F3-4084-A60D-3FA8993DE7A2}" sibTransId="{293CE29A-D33C-454C-AECF-954A0ACFAE35}"/>
    <dgm:cxn modelId="{E1FA2893-3841-4E2C-924F-EA321255EEBF}" type="presOf" srcId="{143073E2-3073-40CB-9E36-B70D0F740872}" destId="{B0A8FCD9-92EB-4210-AF87-5F8B60A0E961}" srcOrd="0" destOrd="3" presId="urn:microsoft.com/office/officeart/2005/8/layout/chevron2"/>
    <dgm:cxn modelId="{85967B95-83E5-4466-84CE-2CD8E25F30F4}" type="presParOf" srcId="{0DD3FA60-EEEB-40C6-B31B-600109C9A749}" destId="{95774CA8-80F8-45F0-9567-F9F7851EB08F}" srcOrd="0" destOrd="0" presId="urn:microsoft.com/office/officeart/2005/8/layout/chevron2"/>
    <dgm:cxn modelId="{EADD3BE7-30DD-435E-9855-321B07CE20D0}" type="presParOf" srcId="{95774CA8-80F8-45F0-9567-F9F7851EB08F}" destId="{67A7E206-9730-4D66-8009-6DE68F73E82B}" srcOrd="0" destOrd="0" presId="urn:microsoft.com/office/officeart/2005/8/layout/chevron2"/>
    <dgm:cxn modelId="{5890D549-30DC-4E64-85C6-1BA8723713F3}" type="presParOf" srcId="{95774CA8-80F8-45F0-9567-F9F7851EB08F}" destId="{B0A8FCD9-92EB-4210-AF87-5F8B60A0E961}" srcOrd="1" destOrd="0" presId="urn:microsoft.com/office/officeart/2005/8/layout/chevr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F8340846-8A0F-4B35-967C-E0A69B23D8E0}" type="doc">
      <dgm:prSet loTypeId="urn:microsoft.com/office/officeart/2005/8/layout/vList2" loCatId="list" qsTypeId="urn:microsoft.com/office/officeart/2005/8/quickstyle/3d2" qsCatId="3D" csTypeId="urn:microsoft.com/office/officeart/2005/8/colors/colorful5" csCatId="colorful" phldr="1"/>
      <dgm:spPr/>
      <dgm:t>
        <a:bodyPr/>
        <a:lstStyle/>
        <a:p>
          <a:endParaRPr lang="ru-RU"/>
        </a:p>
      </dgm:t>
    </dgm:pt>
    <dgm:pt modelId="{710B2393-70D4-4687-8B3C-7B0D7891388E}">
      <dgm:prSet/>
      <dgm:spPr/>
      <dgm:t>
        <a:bodyPr/>
        <a:lstStyle/>
        <a:p>
          <a:pPr algn="ctr" rtl="0"/>
          <a:r>
            <a:rPr lang="ru-RU" b="1" dirty="0" err="1" smtClean="0">
              <a:latin typeface="Times New Roman" pitchFamily="18" charset="0"/>
              <a:cs typeface="Times New Roman" pitchFamily="18" charset="0"/>
            </a:rPr>
            <a:t>Yilning</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sof</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foydasi</a:t>
          </a:r>
          <a:endParaRPr lang="ru-RU" dirty="0">
            <a:solidFill>
              <a:schemeClr val="bg1"/>
            </a:solidFill>
          </a:endParaRPr>
        </a:p>
      </dgm:t>
    </dgm:pt>
    <dgm:pt modelId="{41324CC0-A9D1-4178-9DA0-9EF8B188C728}" type="parTrans" cxnId="{622748DF-C73F-40BB-9E58-61E333B65901}">
      <dgm:prSet/>
      <dgm:spPr/>
      <dgm:t>
        <a:bodyPr/>
        <a:lstStyle/>
        <a:p>
          <a:endParaRPr lang="ru-RU"/>
        </a:p>
      </dgm:t>
    </dgm:pt>
    <dgm:pt modelId="{E9A735CF-47DE-467C-A9B4-CF82FAF1DECA}" type="sibTrans" cxnId="{622748DF-C73F-40BB-9E58-61E333B65901}">
      <dgm:prSet/>
      <dgm:spPr/>
      <dgm:t>
        <a:bodyPr/>
        <a:lstStyle/>
        <a:p>
          <a:endParaRPr lang="ru-RU"/>
        </a:p>
      </dgm:t>
    </dgm:pt>
    <dgm:pt modelId="{0252522C-B02A-41A2-9DB4-42856329740B}" type="pres">
      <dgm:prSet presAssocID="{F8340846-8A0F-4B35-967C-E0A69B23D8E0}" presName="linear" presStyleCnt="0">
        <dgm:presLayoutVars>
          <dgm:animLvl val="lvl"/>
          <dgm:resizeHandles val="exact"/>
        </dgm:presLayoutVars>
      </dgm:prSet>
      <dgm:spPr/>
      <dgm:t>
        <a:bodyPr/>
        <a:lstStyle/>
        <a:p>
          <a:endParaRPr lang="ru-RU"/>
        </a:p>
      </dgm:t>
    </dgm:pt>
    <dgm:pt modelId="{5E1007B7-E126-47D4-9D16-3BF3E887849D}" type="pres">
      <dgm:prSet presAssocID="{710B2393-70D4-4687-8B3C-7B0D7891388E}" presName="parentText" presStyleLbl="node1" presStyleIdx="0" presStyleCnt="1">
        <dgm:presLayoutVars>
          <dgm:chMax val="0"/>
          <dgm:bulletEnabled val="1"/>
        </dgm:presLayoutVars>
      </dgm:prSet>
      <dgm:spPr/>
      <dgm:t>
        <a:bodyPr/>
        <a:lstStyle/>
        <a:p>
          <a:endParaRPr lang="ru-RU"/>
        </a:p>
      </dgm:t>
    </dgm:pt>
  </dgm:ptLst>
  <dgm:cxnLst>
    <dgm:cxn modelId="{622748DF-C73F-40BB-9E58-61E333B65901}" srcId="{F8340846-8A0F-4B35-967C-E0A69B23D8E0}" destId="{710B2393-70D4-4687-8B3C-7B0D7891388E}" srcOrd="0" destOrd="0" parTransId="{41324CC0-A9D1-4178-9DA0-9EF8B188C728}" sibTransId="{E9A735CF-47DE-467C-A9B4-CF82FAF1DECA}"/>
    <dgm:cxn modelId="{941E604D-77C9-4F49-A63A-172506CEA213}" type="presOf" srcId="{710B2393-70D4-4687-8B3C-7B0D7891388E}" destId="{5E1007B7-E126-47D4-9D16-3BF3E887849D}" srcOrd="0" destOrd="0" presId="urn:microsoft.com/office/officeart/2005/8/layout/vList2"/>
    <dgm:cxn modelId="{C973D3DC-39D3-44EB-A6C5-5022868A8DCD}" type="presOf" srcId="{F8340846-8A0F-4B35-967C-E0A69B23D8E0}" destId="{0252522C-B02A-41A2-9DB4-42856329740B}" srcOrd="0" destOrd="0" presId="urn:microsoft.com/office/officeart/2005/8/layout/vList2"/>
    <dgm:cxn modelId="{EF349E2A-C69D-44B3-B6DD-FBF507E7990A}" type="presParOf" srcId="{0252522C-B02A-41A2-9DB4-42856329740B}" destId="{5E1007B7-E126-47D4-9D16-3BF3E887849D}"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4690A84D-D29F-4CF6-93A5-97383124F159}" type="doc">
      <dgm:prSet loTypeId="urn:microsoft.com/office/officeart/2005/8/layout/pyramid2" loCatId="pyramid" qsTypeId="urn:microsoft.com/office/officeart/2005/8/quickstyle/3d1" qsCatId="3D" csTypeId="urn:microsoft.com/office/officeart/2005/8/colors/accent1_2" csCatId="accent1" phldr="1"/>
      <dgm:spPr/>
      <dgm:t>
        <a:bodyPr/>
        <a:lstStyle/>
        <a:p>
          <a:endParaRPr lang="ru-RU"/>
        </a:p>
      </dgm:t>
    </dgm:pt>
    <dgm:pt modelId="{83B54AC6-F5D1-4F1E-84DD-ABFDD0CC7501}">
      <dgm:prSet custT="1"/>
      <dgm:spPr>
        <a:solidFill>
          <a:srgbClr val="FF0000">
            <a:alpha val="90000"/>
          </a:srgbClr>
        </a:solidFill>
      </dgm:spPr>
      <dgm:t>
        <a:bodyPr/>
        <a:lstStyle/>
        <a:p>
          <a:pPr rtl="0"/>
          <a:r>
            <a:rPr lang="ru-RU" sz="2000" b="1" dirty="0" err="1" smtClean="0">
              <a:latin typeface="Times New Roman" pitchFamily="18" charset="0"/>
              <a:cs typeface="Times New Roman" pitchFamily="18" charset="0"/>
            </a:rPr>
            <a:t>Yilning</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sof</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foydasi</a:t>
          </a:r>
          <a:r>
            <a:rPr lang="ru-RU" sz="2000" b="1" dirty="0" smtClean="0">
              <a:latin typeface="Times New Roman" pitchFamily="18" charset="0"/>
              <a:cs typeface="Times New Roman" pitchFamily="18" charset="0"/>
            </a:rPr>
            <a:t>, u </a:t>
          </a:r>
          <a:r>
            <a:rPr lang="ru-RU" sz="2000" b="1" dirty="0" err="1" smtClean="0">
              <a:latin typeface="Times New Roman" pitchFamily="18" charset="0"/>
              <a:cs typeface="Times New Roman" pitchFamily="18" charset="0"/>
            </a:rPr>
            <a:t>soli</a:t>
          </a:r>
          <a:r>
            <a:rPr lang="en-US" sz="2000" b="1" dirty="0" smtClean="0">
              <a:latin typeface="Times New Roman" pitchFamily="18" charset="0"/>
              <a:cs typeface="Times New Roman" pitchFamily="18" charset="0"/>
            </a:rPr>
            <a:t>q</a:t>
          </a:r>
          <a:r>
            <a:rPr lang="ru-RU" sz="2000" b="1" dirty="0" smtClean="0">
              <a:latin typeface="Times New Roman" pitchFamily="18" charset="0"/>
              <a:cs typeface="Times New Roman" pitchFamily="18" charset="0"/>
            </a:rPr>
            <a:t> t</a:t>
          </a:r>
          <a:r>
            <a:rPr lang="en-US" sz="2000" b="1" dirty="0" smtClean="0">
              <a:latin typeface="Times New Roman" pitchFamily="18" charset="0"/>
              <a:cs typeface="Times New Roman" pitchFamily="18" charset="0"/>
            </a:rPr>
            <a:t>o’</a:t>
          </a:r>
          <a:r>
            <a:rPr lang="ru-RU" sz="2000" b="1" dirty="0" err="1" smtClean="0">
              <a:latin typeface="Times New Roman" pitchFamily="18" charset="0"/>
              <a:cs typeface="Times New Roman" pitchFamily="18" charset="0"/>
            </a:rPr>
            <a:t>langandan</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keyin</a:t>
          </a:r>
          <a:r>
            <a:rPr lang="ru-RU" sz="2000" b="1" dirty="0" smtClean="0">
              <a:latin typeface="Times New Roman" pitchFamily="18" charset="0"/>
              <a:cs typeface="Times New Roman" pitchFamily="18" charset="0"/>
            </a:rPr>
            <a:t> x</a:t>
          </a:r>
          <a:r>
            <a:rPr lang="en-US" sz="2000" b="1" dirty="0" smtClean="0">
              <a:latin typeface="Times New Roman" pitchFamily="18" charset="0"/>
              <a:cs typeface="Times New Roman" pitchFamily="18" charset="0"/>
            </a:rPr>
            <a:t>o’</a:t>
          </a:r>
          <a:r>
            <a:rPr lang="ru-RU" sz="2000" b="1" dirty="0" err="1" smtClean="0">
              <a:latin typeface="Times New Roman" pitchFamily="18" charset="0"/>
              <a:cs typeface="Times New Roman" pitchFamily="18" charset="0"/>
            </a:rPr>
            <a:t>jalik</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yurituvchi</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subyekt</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ixtiyorida</a:t>
          </a:r>
          <a:r>
            <a:rPr lang="ru-RU" sz="2000" b="1" dirty="0" smtClean="0">
              <a:latin typeface="Times New Roman" pitchFamily="18" charset="0"/>
              <a:cs typeface="Times New Roman" pitchFamily="18" charset="0"/>
            </a:rPr>
            <a:t> </a:t>
          </a:r>
          <a:r>
            <a:rPr lang="en-US" sz="2000" b="1" dirty="0" smtClean="0">
              <a:latin typeface="Times New Roman" pitchFamily="18" charset="0"/>
              <a:cs typeface="Times New Roman" pitchFamily="18" charset="0"/>
            </a:rPr>
            <a:t>q</a:t>
          </a:r>
          <a:r>
            <a:rPr lang="ru-RU" sz="2000" b="1" dirty="0" err="1" smtClean="0">
              <a:latin typeface="Times New Roman" pitchFamily="18" charset="0"/>
              <a:cs typeface="Times New Roman" pitchFamily="18" charset="0"/>
            </a:rPr>
            <a:t>oladi</a:t>
          </a:r>
          <a:r>
            <a:rPr lang="ru-RU" sz="2000" b="1" dirty="0" smtClean="0">
              <a:latin typeface="Times New Roman" pitchFamily="18" charset="0"/>
              <a:cs typeface="Times New Roman" pitchFamily="18" charset="0"/>
            </a:rPr>
            <a:t>, </a:t>
          </a:r>
          <a:r>
            <a:rPr lang="en-US" sz="2000" b="1" dirty="0" smtClean="0">
              <a:latin typeface="Times New Roman" pitchFamily="18" charset="0"/>
              <a:cs typeface="Times New Roman" pitchFamily="18" charset="0"/>
            </a:rPr>
            <a:t>o’</a:t>
          </a:r>
          <a:r>
            <a:rPr lang="ru-RU" sz="2000" b="1" dirty="0" err="1" smtClean="0">
              <a:latin typeface="Times New Roman" pitchFamily="18" charset="0"/>
              <a:cs typeface="Times New Roman" pitchFamily="18" charset="0"/>
            </a:rPr>
            <a:t>zida</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daromad</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foyda</a:t>
          </a:r>
          <a:r>
            <a:rPr lang="ru-RU" sz="2000" b="1" dirty="0" smtClean="0">
              <a:latin typeface="Times New Roman" pitchFamily="18" charset="0"/>
              <a:cs typeface="Times New Roman" pitchFamily="18" charset="0"/>
            </a:rPr>
            <a:t>)</a:t>
          </a:r>
          <a:r>
            <a:rPr lang="ru-RU" sz="2000" b="1" dirty="0" err="1" smtClean="0">
              <a:latin typeface="Times New Roman" pitchFamily="18" charset="0"/>
              <a:cs typeface="Times New Roman" pitchFamily="18" charset="0"/>
            </a:rPr>
            <a:t>dan</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tulanadigan</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soli</a:t>
          </a:r>
          <a:r>
            <a:rPr lang="en-US" sz="2000" b="1" dirty="0" smtClean="0">
              <a:latin typeface="Times New Roman" pitchFamily="18" charset="0"/>
              <a:cs typeface="Times New Roman" pitchFamily="18" charset="0"/>
            </a:rPr>
            <a:t>q</a:t>
          </a:r>
          <a:r>
            <a:rPr lang="ru-RU" sz="2000" b="1" dirty="0" err="1" smtClean="0">
              <a:latin typeface="Times New Roman" pitchFamily="18" charset="0"/>
              <a:cs typeface="Times New Roman" pitchFamily="18" charset="0"/>
            </a:rPr>
            <a:t>ni</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va</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minus</a:t>
          </a:r>
          <a:r>
            <a:rPr lang="ru-RU" sz="2000" b="1" dirty="0" smtClean="0">
              <a:latin typeface="Times New Roman" pitchFamily="18" charset="0"/>
              <a:cs typeface="Times New Roman" pitchFamily="18" charset="0"/>
            </a:rPr>
            <a:t> </a:t>
          </a:r>
          <a:r>
            <a:rPr lang="en-US" sz="2000" b="1" dirty="0" smtClean="0">
              <a:latin typeface="Times New Roman" pitchFamily="18" charset="0"/>
              <a:cs typeface="Times New Roman" pitchFamily="18" charset="0"/>
            </a:rPr>
            <a:t>q</a:t>
          </a:r>
          <a:r>
            <a:rPr lang="ru-RU" sz="2000" b="1" dirty="0" err="1" smtClean="0">
              <a:latin typeface="Times New Roman" pitchFamily="18" charset="0"/>
              <a:cs typeface="Times New Roman" pitchFamily="18" charset="0"/>
            </a:rPr>
            <a:t>onun</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xujjatlarida</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nazarda</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tutilgan</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bosh</a:t>
          </a:r>
          <a:r>
            <a:rPr lang="en-US" sz="2000" b="1" dirty="0" smtClean="0">
              <a:latin typeface="Times New Roman" pitchFamily="18" charset="0"/>
              <a:cs typeface="Times New Roman" pitchFamily="18" charset="0"/>
            </a:rPr>
            <a:t>q</a:t>
          </a:r>
          <a:r>
            <a:rPr lang="ru-RU" sz="2000" b="1" dirty="0" smtClean="0">
              <a:latin typeface="Times New Roman" pitchFamily="18" charset="0"/>
              <a:cs typeface="Times New Roman" pitchFamily="18" charset="0"/>
            </a:rPr>
            <a:t>a </a:t>
          </a:r>
          <a:r>
            <a:rPr lang="ru-RU" sz="2000" b="1" dirty="0" err="1" smtClean="0">
              <a:latin typeface="Times New Roman" pitchFamily="18" charset="0"/>
              <a:cs typeface="Times New Roman" pitchFamily="18" charset="0"/>
            </a:rPr>
            <a:t>soli</a:t>
          </a:r>
          <a:r>
            <a:rPr lang="en-US" sz="2000" b="1" dirty="0" smtClean="0">
              <a:latin typeface="Times New Roman" pitchFamily="18" charset="0"/>
              <a:cs typeface="Times New Roman" pitchFamily="18" charset="0"/>
            </a:rPr>
            <a:t>q</a:t>
          </a:r>
          <a:r>
            <a:rPr lang="ru-RU" sz="2000" b="1" dirty="0" err="1" smtClean="0">
              <a:latin typeface="Times New Roman" pitchFamily="18" charset="0"/>
              <a:cs typeface="Times New Roman" pitchFamily="18" charset="0"/>
            </a:rPr>
            <a:t>lar</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va</a:t>
          </a:r>
          <a:r>
            <a:rPr lang="ru-RU" sz="2000" b="1" dirty="0" smtClean="0">
              <a:latin typeface="Times New Roman" pitchFamily="18" charset="0"/>
              <a:cs typeface="Times New Roman" pitchFamily="18" charset="0"/>
            </a:rPr>
            <a:t> t</a:t>
          </a:r>
          <a:r>
            <a:rPr lang="en-US" sz="2000" b="1" dirty="0" smtClean="0">
              <a:latin typeface="Times New Roman" pitchFamily="18" charset="0"/>
              <a:cs typeface="Times New Roman" pitchFamily="18" charset="0"/>
            </a:rPr>
            <a:t>o’</a:t>
          </a:r>
          <a:r>
            <a:rPr lang="ru-RU" sz="2000" b="1" dirty="0" err="1" smtClean="0">
              <a:latin typeface="Times New Roman" pitchFamily="18" charset="0"/>
              <a:cs typeface="Times New Roman" pitchFamily="18" charset="0"/>
            </a:rPr>
            <a:t>lovlarni</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chi</a:t>
          </a:r>
          <a:r>
            <a:rPr lang="en-US" sz="2000" b="1" dirty="0" smtClean="0">
              <a:latin typeface="Times New Roman" pitchFamily="18" charset="0"/>
              <a:cs typeface="Times New Roman" pitchFamily="18" charset="0"/>
            </a:rPr>
            <a:t>q</a:t>
          </a:r>
          <a:r>
            <a:rPr lang="ru-RU" sz="2000" b="1" dirty="0" err="1" smtClean="0">
              <a:latin typeface="Times New Roman" pitchFamily="18" charset="0"/>
              <a:cs typeface="Times New Roman" pitchFamily="18" charset="0"/>
            </a:rPr>
            <a:t>arib</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tashlagan</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xolda</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soli</a:t>
          </a:r>
          <a:r>
            <a:rPr lang="en-US" sz="2000" b="1" dirty="0" smtClean="0">
              <a:latin typeface="Times New Roman" pitchFamily="18" charset="0"/>
              <a:cs typeface="Times New Roman" pitchFamily="18" charset="0"/>
            </a:rPr>
            <a:t>q</a:t>
          </a:r>
          <a:r>
            <a:rPr lang="ru-RU" sz="2000" b="1" dirty="0" err="1" smtClean="0">
              <a:latin typeface="Times New Roman" pitchFamily="18" charset="0"/>
              <a:cs typeface="Times New Roman" pitchFamily="18" charset="0"/>
            </a:rPr>
            <a:t>lar</a:t>
          </a:r>
          <a:r>
            <a:rPr lang="ru-RU" sz="2000" b="1" dirty="0" smtClean="0">
              <a:latin typeface="Times New Roman" pitchFamily="18" charset="0"/>
              <a:cs typeface="Times New Roman" pitchFamily="18" charset="0"/>
            </a:rPr>
            <a:t> t</a:t>
          </a:r>
          <a:r>
            <a:rPr lang="en-US" sz="2000" b="1" dirty="0" smtClean="0">
              <a:latin typeface="Times New Roman" pitchFamily="18" charset="0"/>
              <a:cs typeface="Times New Roman" pitchFamily="18" charset="0"/>
            </a:rPr>
            <a:t>o’</a:t>
          </a:r>
          <a:r>
            <a:rPr lang="ru-RU" sz="2000" b="1" dirty="0" err="1" smtClean="0">
              <a:latin typeface="Times New Roman" pitchFamily="18" charset="0"/>
              <a:cs typeface="Times New Roman" pitchFamily="18" charset="0"/>
            </a:rPr>
            <a:t>langunga</a:t>
          </a:r>
          <a:r>
            <a:rPr lang="ru-RU" sz="2000" b="1" dirty="0" smtClean="0">
              <a:latin typeface="Times New Roman" pitchFamily="18" charset="0"/>
              <a:cs typeface="Times New Roman" pitchFamily="18" charset="0"/>
            </a:rPr>
            <a:t> </a:t>
          </a:r>
          <a:r>
            <a:rPr lang="en-US" sz="2000" b="1" dirty="0" smtClean="0">
              <a:latin typeface="Times New Roman" pitchFamily="18" charset="0"/>
              <a:cs typeface="Times New Roman" pitchFamily="18" charset="0"/>
            </a:rPr>
            <a:t>q</a:t>
          </a:r>
          <a:r>
            <a:rPr lang="ru-RU" sz="2000" b="1" dirty="0" err="1" smtClean="0">
              <a:latin typeface="Times New Roman" pitchFamily="18" charset="0"/>
              <a:cs typeface="Times New Roman" pitchFamily="18" charset="0"/>
            </a:rPr>
            <a:t>adar</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olingan</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foydani</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ifodalaydi</a:t>
          </a:r>
          <a:r>
            <a:rPr lang="ru-RU" sz="2000" b="1" dirty="0" smtClean="0">
              <a:latin typeface="Times New Roman" pitchFamily="18" charset="0"/>
              <a:cs typeface="Times New Roman" pitchFamily="18" charset="0"/>
            </a:rPr>
            <a:t>:</a:t>
          </a:r>
          <a:endParaRPr lang="ru-RU" sz="2000" dirty="0" smtClean="0">
            <a:latin typeface="Times New Roman" pitchFamily="18" charset="0"/>
            <a:cs typeface="Times New Roman" pitchFamily="18" charset="0"/>
          </a:endParaRPr>
        </a:p>
        <a:p>
          <a:r>
            <a:rPr lang="ru-RU" sz="2800" b="1" i="1" dirty="0" smtClean="0">
              <a:latin typeface="Times New Roman" pitchFamily="18" charset="0"/>
              <a:cs typeface="Times New Roman" pitchFamily="18" charset="0"/>
            </a:rPr>
            <a:t>SF = STF –DS – BS, </a:t>
          </a:r>
          <a:endParaRPr lang="ru-RU" sz="2800" dirty="0" smtClean="0">
            <a:latin typeface="Times New Roman" pitchFamily="18" charset="0"/>
            <a:cs typeface="Times New Roman" pitchFamily="18" charset="0"/>
          </a:endParaRPr>
        </a:p>
        <a:p>
          <a:r>
            <a:rPr lang="ru-RU" sz="2000" b="1" dirty="0" err="1" smtClean="0">
              <a:latin typeface="Times New Roman" pitchFamily="18" charset="0"/>
              <a:cs typeface="Times New Roman" pitchFamily="18" charset="0"/>
            </a:rPr>
            <a:t>bunda</a:t>
          </a:r>
          <a:r>
            <a:rPr lang="ru-RU" sz="2000" b="1" dirty="0" smtClean="0">
              <a:latin typeface="Times New Roman" pitchFamily="18" charset="0"/>
              <a:cs typeface="Times New Roman" pitchFamily="18" charset="0"/>
            </a:rPr>
            <a:t>,</a:t>
          </a:r>
          <a:endParaRPr lang="ru-RU" sz="2000" dirty="0" smtClean="0">
            <a:latin typeface="Times New Roman" pitchFamily="18" charset="0"/>
            <a:cs typeface="Times New Roman" pitchFamily="18" charset="0"/>
          </a:endParaRPr>
        </a:p>
        <a:p>
          <a:r>
            <a:rPr lang="ru-RU" sz="2000" b="1" i="1" dirty="0" smtClean="0">
              <a:latin typeface="Times New Roman" pitchFamily="18" charset="0"/>
              <a:cs typeface="Times New Roman" pitchFamily="18" charset="0"/>
            </a:rPr>
            <a:t>SF</a:t>
          </a:r>
          <a:r>
            <a:rPr lang="ru-RU" sz="2000" b="1" dirty="0" smtClean="0">
              <a:latin typeface="Times New Roman" pitchFamily="18" charset="0"/>
              <a:cs typeface="Times New Roman" pitchFamily="18" charset="0"/>
            </a:rPr>
            <a:t> - </a:t>
          </a:r>
          <a:r>
            <a:rPr lang="ru-RU" sz="2000" b="1" dirty="0" err="1" smtClean="0">
              <a:latin typeface="Times New Roman" pitchFamily="18" charset="0"/>
              <a:cs typeface="Times New Roman" pitchFamily="18" charset="0"/>
            </a:rPr>
            <a:t>sof</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foyda</a:t>
          </a:r>
          <a:r>
            <a:rPr lang="ru-RU" sz="2000" b="1" dirty="0" smtClean="0">
              <a:latin typeface="Times New Roman" pitchFamily="18" charset="0"/>
              <a:cs typeface="Times New Roman" pitchFamily="18" charset="0"/>
            </a:rPr>
            <a:t>;</a:t>
          </a:r>
          <a:endParaRPr lang="ru-RU" sz="2000" dirty="0" smtClean="0">
            <a:latin typeface="Times New Roman" pitchFamily="18" charset="0"/>
            <a:cs typeface="Times New Roman" pitchFamily="18" charset="0"/>
          </a:endParaRPr>
        </a:p>
        <a:p>
          <a:r>
            <a:rPr lang="en-US" sz="2000" b="1" i="1" dirty="0" smtClean="0">
              <a:latin typeface="Times New Roman" pitchFamily="18" charset="0"/>
              <a:cs typeface="Times New Roman" pitchFamily="18" charset="0"/>
            </a:rPr>
            <a:t>DS</a:t>
          </a:r>
          <a:r>
            <a:rPr lang="en-US" sz="2000" b="1" dirty="0" smtClean="0">
              <a:latin typeface="Times New Roman" pitchFamily="18" charset="0"/>
              <a:cs typeface="Times New Roman" pitchFamily="18" charset="0"/>
            </a:rPr>
            <a:t> - </a:t>
          </a:r>
          <a:r>
            <a:rPr lang="en-US" sz="2000" b="1" dirty="0" err="1" smtClean="0">
              <a:latin typeface="Times New Roman" pitchFamily="18" charset="0"/>
              <a:cs typeface="Times New Roman" pitchFamily="18" charset="0"/>
            </a:rPr>
            <a:t>daromad</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foyda</a:t>
          </a:r>
          <a:r>
            <a:rPr lang="en-US" sz="2000" b="1" dirty="0" smtClean="0">
              <a:latin typeface="Times New Roman" pitchFamily="18" charset="0"/>
              <a:cs typeface="Times New Roman" pitchFamily="18" charset="0"/>
            </a:rPr>
            <a:t>)</a:t>
          </a:r>
          <a:r>
            <a:rPr lang="en-US" sz="2000" b="1" dirty="0" err="1" smtClean="0">
              <a:latin typeface="Times New Roman" pitchFamily="18" charset="0"/>
              <a:cs typeface="Times New Roman" pitchFamily="18" charset="0"/>
            </a:rPr>
            <a:t>dan</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to’lanadigan</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soliq</a:t>
          </a:r>
          <a:r>
            <a:rPr lang="en-US" sz="2000" b="1" dirty="0" smtClean="0">
              <a:latin typeface="Times New Roman" pitchFamily="18" charset="0"/>
              <a:cs typeface="Times New Roman" pitchFamily="18" charset="0"/>
            </a:rPr>
            <a:t>;</a:t>
          </a:r>
          <a:endParaRPr lang="ru-RU" sz="2000" dirty="0" smtClean="0">
            <a:latin typeface="Times New Roman" pitchFamily="18" charset="0"/>
            <a:cs typeface="Times New Roman" pitchFamily="18" charset="0"/>
          </a:endParaRPr>
        </a:p>
        <a:p>
          <a:r>
            <a:rPr lang="en-US" sz="2000" b="1" i="1" dirty="0" smtClean="0">
              <a:latin typeface="Times New Roman" pitchFamily="18" charset="0"/>
              <a:cs typeface="Times New Roman" pitchFamily="18" charset="0"/>
            </a:rPr>
            <a:t>BS</a:t>
          </a:r>
          <a:r>
            <a:rPr lang="en-US" sz="2000" b="1" dirty="0" smtClean="0">
              <a:latin typeface="Times New Roman" pitchFamily="18" charset="0"/>
              <a:cs typeface="Times New Roman" pitchFamily="18" charset="0"/>
            </a:rPr>
            <a:t> – </a:t>
          </a:r>
          <a:r>
            <a:rPr lang="en-US" sz="2000" b="1" dirty="0" err="1" smtClean="0">
              <a:latin typeface="Times New Roman" pitchFamily="18" charset="0"/>
              <a:cs typeface="Times New Roman" pitchFamily="18" charset="0"/>
            </a:rPr>
            <a:t>boshqa</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soliqlar</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va</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to’lovlar</a:t>
          </a:r>
          <a:r>
            <a:rPr lang="en-US" sz="2000" b="1" dirty="0" smtClean="0">
              <a:latin typeface="Times New Roman" pitchFamily="18" charset="0"/>
              <a:cs typeface="Times New Roman" pitchFamily="18" charset="0"/>
            </a:rPr>
            <a:t>.</a:t>
          </a:r>
          <a:endParaRPr lang="ru-RU" sz="2000" dirty="0" smtClean="0">
            <a:latin typeface="Times New Roman" pitchFamily="18" charset="0"/>
            <a:cs typeface="Times New Roman" pitchFamily="18" charset="0"/>
          </a:endParaRPr>
        </a:p>
        <a:p>
          <a:pPr rtl="0"/>
          <a:endParaRPr lang="ru-RU" sz="2000" dirty="0"/>
        </a:p>
      </dgm:t>
    </dgm:pt>
    <dgm:pt modelId="{4C3D3FC6-4A35-4ED9-8052-0B9696B8AED1}" type="parTrans" cxnId="{897C5BC0-048C-4D50-90D2-FCF73C554480}">
      <dgm:prSet/>
      <dgm:spPr/>
      <dgm:t>
        <a:bodyPr/>
        <a:lstStyle/>
        <a:p>
          <a:endParaRPr lang="ru-RU"/>
        </a:p>
      </dgm:t>
    </dgm:pt>
    <dgm:pt modelId="{B933587B-8740-44F7-9560-1B5BF208AD9D}" type="sibTrans" cxnId="{897C5BC0-048C-4D50-90D2-FCF73C554480}">
      <dgm:prSet/>
      <dgm:spPr/>
      <dgm:t>
        <a:bodyPr/>
        <a:lstStyle/>
        <a:p>
          <a:endParaRPr lang="ru-RU"/>
        </a:p>
      </dgm:t>
    </dgm:pt>
    <dgm:pt modelId="{3F938E95-4034-433C-AFF0-7D8E316438B3}" type="pres">
      <dgm:prSet presAssocID="{4690A84D-D29F-4CF6-93A5-97383124F159}" presName="compositeShape" presStyleCnt="0">
        <dgm:presLayoutVars>
          <dgm:dir/>
          <dgm:resizeHandles/>
        </dgm:presLayoutVars>
      </dgm:prSet>
      <dgm:spPr/>
      <dgm:t>
        <a:bodyPr/>
        <a:lstStyle/>
        <a:p>
          <a:endParaRPr lang="ru-RU"/>
        </a:p>
      </dgm:t>
    </dgm:pt>
    <dgm:pt modelId="{5EEFF6E6-5C1E-4A5D-AFBD-385D77B1DB5F}" type="pres">
      <dgm:prSet presAssocID="{4690A84D-D29F-4CF6-93A5-97383124F159}" presName="pyramid" presStyleLbl="node1" presStyleIdx="0" presStyleCnt="1" custScaleX="142393" custScaleY="91066"/>
      <dgm:spPr/>
    </dgm:pt>
    <dgm:pt modelId="{FF47A599-EBF3-479F-A4CB-D21DD21E42BC}" type="pres">
      <dgm:prSet presAssocID="{4690A84D-D29F-4CF6-93A5-97383124F159}" presName="theList" presStyleCnt="0"/>
      <dgm:spPr/>
    </dgm:pt>
    <dgm:pt modelId="{2E8AE2DB-0E92-4D3B-995A-791180A425F0}" type="pres">
      <dgm:prSet presAssocID="{83B54AC6-F5D1-4F1E-84DD-ABFDD0CC7501}" presName="aNode" presStyleLbl="fgAcc1" presStyleIdx="0" presStyleCnt="1" custScaleX="220886" custScaleY="221743" custLinFactNeighborX="-27937" custLinFactNeighborY="-79846">
        <dgm:presLayoutVars>
          <dgm:bulletEnabled val="1"/>
        </dgm:presLayoutVars>
      </dgm:prSet>
      <dgm:spPr/>
      <dgm:t>
        <a:bodyPr/>
        <a:lstStyle/>
        <a:p>
          <a:endParaRPr lang="ru-RU"/>
        </a:p>
      </dgm:t>
    </dgm:pt>
    <dgm:pt modelId="{3FE5138E-5DCB-4FEF-8D5F-500BA5309968}" type="pres">
      <dgm:prSet presAssocID="{83B54AC6-F5D1-4F1E-84DD-ABFDD0CC7501}" presName="aSpace" presStyleCnt="0"/>
      <dgm:spPr/>
    </dgm:pt>
  </dgm:ptLst>
  <dgm:cxnLst>
    <dgm:cxn modelId="{D8424E60-C8F9-4FB6-8C09-F9CA8CF9E5D7}" type="presOf" srcId="{4690A84D-D29F-4CF6-93A5-97383124F159}" destId="{3F938E95-4034-433C-AFF0-7D8E316438B3}" srcOrd="0" destOrd="0" presId="urn:microsoft.com/office/officeart/2005/8/layout/pyramid2"/>
    <dgm:cxn modelId="{C1CC03B3-C69F-42FA-BBA3-7F9F2A8AEA61}" type="presOf" srcId="{83B54AC6-F5D1-4F1E-84DD-ABFDD0CC7501}" destId="{2E8AE2DB-0E92-4D3B-995A-791180A425F0}" srcOrd="0" destOrd="0" presId="urn:microsoft.com/office/officeart/2005/8/layout/pyramid2"/>
    <dgm:cxn modelId="{897C5BC0-048C-4D50-90D2-FCF73C554480}" srcId="{4690A84D-D29F-4CF6-93A5-97383124F159}" destId="{83B54AC6-F5D1-4F1E-84DD-ABFDD0CC7501}" srcOrd="0" destOrd="0" parTransId="{4C3D3FC6-4A35-4ED9-8052-0B9696B8AED1}" sibTransId="{B933587B-8740-44F7-9560-1B5BF208AD9D}"/>
    <dgm:cxn modelId="{5766ED99-00E4-4D3B-84C0-21D9EB269AB8}" type="presParOf" srcId="{3F938E95-4034-433C-AFF0-7D8E316438B3}" destId="{5EEFF6E6-5C1E-4A5D-AFBD-385D77B1DB5F}" srcOrd="0" destOrd="0" presId="urn:microsoft.com/office/officeart/2005/8/layout/pyramid2"/>
    <dgm:cxn modelId="{3FD8FDB0-DF10-4796-90F8-917DCF7F3158}" type="presParOf" srcId="{3F938E95-4034-433C-AFF0-7D8E316438B3}" destId="{FF47A599-EBF3-479F-A4CB-D21DD21E42BC}" srcOrd="1" destOrd="0" presId="urn:microsoft.com/office/officeart/2005/8/layout/pyramid2"/>
    <dgm:cxn modelId="{D815EFDB-38C7-45FC-B784-F6E2EF21448B}" type="presParOf" srcId="{FF47A599-EBF3-479F-A4CB-D21DD21E42BC}" destId="{2E8AE2DB-0E92-4D3B-995A-791180A425F0}" srcOrd="0" destOrd="0" presId="urn:microsoft.com/office/officeart/2005/8/layout/pyramid2"/>
    <dgm:cxn modelId="{83355A5D-A01A-407C-AEDC-10A65C66BFE0}" type="presParOf" srcId="{FF47A599-EBF3-479F-A4CB-D21DD21E42BC}" destId="{3FE5138E-5DCB-4FEF-8D5F-500BA5309968}" srcOrd="1" destOrd="0" presId="urn:microsoft.com/office/officeart/2005/8/layout/pyramid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D7C7420A-E9CF-490B-9B77-743DD3758FE6}" type="doc">
      <dgm:prSet loTypeId="urn:microsoft.com/office/officeart/2005/8/layout/vList2" loCatId="list" qsTypeId="urn:microsoft.com/office/officeart/2005/8/quickstyle/simple3" qsCatId="simple" csTypeId="urn:microsoft.com/office/officeart/2005/8/colors/accent1_2" csCatId="accent1" phldr="1"/>
      <dgm:spPr/>
      <dgm:t>
        <a:bodyPr/>
        <a:lstStyle/>
        <a:p>
          <a:endParaRPr lang="ru-RU"/>
        </a:p>
      </dgm:t>
    </dgm:pt>
    <dgm:pt modelId="{3C5AFF27-5248-4030-948F-135691C51FC8}">
      <dgm:prSet/>
      <dgm:spPr/>
      <dgm:t>
        <a:bodyPr/>
        <a:lstStyle/>
        <a:p>
          <a:pPr algn="ctr" rtl="0"/>
          <a:r>
            <a:rPr lang="en-US" b="1" dirty="0" err="1" smtClean="0">
              <a:latin typeface="Times New Roman" pitchFamily="18" charset="0"/>
              <a:cs typeface="Times New Roman" pitchFamily="18" charset="0"/>
            </a:rPr>
            <a:t>Tannarx</a:t>
          </a:r>
          <a:r>
            <a:rPr lang="ru-RU" b="1" dirty="0" smtClean="0">
              <a:latin typeface="Times New Roman" pitchFamily="18" charset="0"/>
              <a:cs typeface="Times New Roman" pitchFamily="18" charset="0"/>
            </a:rPr>
            <a:t>-</a:t>
          </a:r>
          <a:r>
            <a:rPr lang="en-US" b="1" dirty="0" smtClean="0">
              <a:latin typeface="Times New Roman" pitchFamily="18" charset="0"/>
              <a:cs typeface="Times New Roman" pitchFamily="18" charset="0"/>
            </a:rPr>
            <a:t> </a:t>
          </a:r>
          <a:r>
            <a:rPr lang="en-US" b="1" smtClean="0">
              <a:latin typeface="Times New Roman" pitchFamily="18" charset="0"/>
              <a:cs typeface="Times New Roman" pitchFamily="18" charset="0"/>
            </a:rPr>
            <a:t>bu</a:t>
          </a:r>
          <a:endParaRPr lang="ru-RU" dirty="0"/>
        </a:p>
      </dgm:t>
    </dgm:pt>
    <dgm:pt modelId="{E0BF3AEC-20FC-438C-AD01-AFA86ABB4764}" type="parTrans" cxnId="{5B49AA0D-29A8-48C3-8B36-4ABCE9828E3E}">
      <dgm:prSet/>
      <dgm:spPr/>
      <dgm:t>
        <a:bodyPr/>
        <a:lstStyle/>
        <a:p>
          <a:endParaRPr lang="ru-RU"/>
        </a:p>
      </dgm:t>
    </dgm:pt>
    <dgm:pt modelId="{BF404115-F504-4DCB-B8B5-0182E640F967}" type="sibTrans" cxnId="{5B49AA0D-29A8-48C3-8B36-4ABCE9828E3E}">
      <dgm:prSet/>
      <dgm:spPr/>
      <dgm:t>
        <a:bodyPr/>
        <a:lstStyle/>
        <a:p>
          <a:endParaRPr lang="ru-RU"/>
        </a:p>
      </dgm:t>
    </dgm:pt>
    <dgm:pt modelId="{844743AA-B7C7-4248-A3B4-D93139A7E7F0}" type="pres">
      <dgm:prSet presAssocID="{D7C7420A-E9CF-490B-9B77-743DD3758FE6}" presName="linear" presStyleCnt="0">
        <dgm:presLayoutVars>
          <dgm:animLvl val="lvl"/>
          <dgm:resizeHandles val="exact"/>
        </dgm:presLayoutVars>
      </dgm:prSet>
      <dgm:spPr/>
      <dgm:t>
        <a:bodyPr/>
        <a:lstStyle/>
        <a:p>
          <a:endParaRPr lang="ru-RU"/>
        </a:p>
      </dgm:t>
    </dgm:pt>
    <dgm:pt modelId="{8A7EFCC9-61E7-42A9-9D44-679D8BAFE698}" type="pres">
      <dgm:prSet presAssocID="{3C5AFF27-5248-4030-948F-135691C51FC8}" presName="parentText" presStyleLbl="node1" presStyleIdx="0" presStyleCnt="1">
        <dgm:presLayoutVars>
          <dgm:chMax val="0"/>
          <dgm:bulletEnabled val="1"/>
        </dgm:presLayoutVars>
      </dgm:prSet>
      <dgm:spPr/>
      <dgm:t>
        <a:bodyPr/>
        <a:lstStyle/>
        <a:p>
          <a:endParaRPr lang="ru-RU"/>
        </a:p>
      </dgm:t>
    </dgm:pt>
  </dgm:ptLst>
  <dgm:cxnLst>
    <dgm:cxn modelId="{851786A7-A995-4ED7-881F-E5BFA3056035}" type="presOf" srcId="{3C5AFF27-5248-4030-948F-135691C51FC8}" destId="{8A7EFCC9-61E7-42A9-9D44-679D8BAFE698}" srcOrd="0" destOrd="0" presId="urn:microsoft.com/office/officeart/2005/8/layout/vList2"/>
    <dgm:cxn modelId="{0EF55C49-F386-4023-9412-8668AD747571}" type="presOf" srcId="{D7C7420A-E9CF-490B-9B77-743DD3758FE6}" destId="{844743AA-B7C7-4248-A3B4-D93139A7E7F0}" srcOrd="0" destOrd="0" presId="urn:microsoft.com/office/officeart/2005/8/layout/vList2"/>
    <dgm:cxn modelId="{5B49AA0D-29A8-48C3-8B36-4ABCE9828E3E}" srcId="{D7C7420A-E9CF-490B-9B77-743DD3758FE6}" destId="{3C5AFF27-5248-4030-948F-135691C51FC8}" srcOrd="0" destOrd="0" parTransId="{E0BF3AEC-20FC-438C-AD01-AFA86ABB4764}" sibTransId="{BF404115-F504-4DCB-B8B5-0182E640F967}"/>
    <dgm:cxn modelId="{97031FC0-04C5-4FEE-B707-5371DD084E9B}" type="presParOf" srcId="{844743AA-B7C7-4248-A3B4-D93139A7E7F0}" destId="{8A7EFCC9-61E7-42A9-9D44-679D8BAFE698}"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91AA3CAD-16B2-48B1-8CD4-31A19C98EEA4}" type="doc">
      <dgm:prSet loTypeId="urn:microsoft.com/office/officeart/2005/8/layout/lProcess3" loCatId="process" qsTypeId="urn:microsoft.com/office/officeart/2005/8/quickstyle/3d2" qsCatId="3D" csTypeId="urn:microsoft.com/office/officeart/2005/8/colors/colorful3" csCatId="colorful" phldr="1"/>
      <dgm:spPr/>
      <dgm:t>
        <a:bodyPr/>
        <a:lstStyle/>
        <a:p>
          <a:endParaRPr lang="ru-RU"/>
        </a:p>
      </dgm:t>
    </dgm:pt>
    <dgm:pt modelId="{D28E4711-0F29-4D39-8D5F-3567425B1990}">
      <dgm:prSet/>
      <dgm:spPr>
        <a:solidFill>
          <a:srgbClr val="FF0000"/>
        </a:solidFill>
      </dgm:spPr>
      <dgm:t>
        <a:bodyPr/>
        <a:lstStyle/>
        <a:p>
          <a:pPr rtl="0"/>
          <a:r>
            <a:rPr lang="en-US" b="1" dirty="0" err="1" smtClean="0">
              <a:latin typeface="Times New Roman" pitchFamily="18" charset="0"/>
              <a:cs typeface="Times New Roman" pitchFamily="18" charset="0"/>
            </a:rPr>
            <a:t>Tannarx-xo’jalikning</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mahsulotni</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yetishtirish</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va</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uni</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realizasiya</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etish</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uchun</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qilingan</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barcha</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xarajatlarining</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pul</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shaklida</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ifodalangan</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yig’indisidir</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Tannarx</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barcha</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mahsulotni</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yoki</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uning</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birligini</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yetishtirish</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va</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realizasiya</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qilish</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korxonaga</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qanchaga</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tushishini</a:t>
          </a:r>
          <a:r>
            <a:rPr lang="en-US" b="1" dirty="0" smtClean="0">
              <a:latin typeface="Times New Roman" pitchFamily="18" charset="0"/>
              <a:cs typeface="Times New Roman" pitchFamily="18" charset="0"/>
            </a:rPr>
            <a:t> k</a:t>
          </a:r>
          <a:r>
            <a:rPr lang="uz-Cyrl-UZ" b="1" dirty="0" smtClean="0">
              <a:latin typeface="Times New Roman" pitchFamily="18" charset="0"/>
              <a:cs typeface="Times New Roman" pitchFamily="18" charset="0"/>
            </a:rPr>
            <a:t>o’</a:t>
          </a:r>
          <a:r>
            <a:rPr lang="en-US" b="1" dirty="0" err="1" smtClean="0">
              <a:latin typeface="Times New Roman" pitchFamily="18" charset="0"/>
              <a:cs typeface="Times New Roman" pitchFamily="18" charset="0"/>
            </a:rPr>
            <a:t>rsatadi</a:t>
          </a:r>
          <a:r>
            <a:rPr lang="en-US" b="1" dirty="0" smtClean="0">
              <a:latin typeface="Times New Roman" pitchFamily="18" charset="0"/>
              <a:cs typeface="Times New Roman" pitchFamily="18" charset="0"/>
            </a:rPr>
            <a:t>.</a:t>
          </a:r>
          <a:endParaRPr lang="ru-RU" dirty="0"/>
        </a:p>
      </dgm:t>
    </dgm:pt>
    <dgm:pt modelId="{9AB89021-0206-41A8-9A01-8E3FAA94D034}" type="parTrans" cxnId="{72AE501C-0B6A-4B44-946F-72A7558E38EB}">
      <dgm:prSet/>
      <dgm:spPr/>
      <dgm:t>
        <a:bodyPr/>
        <a:lstStyle/>
        <a:p>
          <a:endParaRPr lang="ru-RU"/>
        </a:p>
      </dgm:t>
    </dgm:pt>
    <dgm:pt modelId="{1B95F289-6FB4-42AC-81AC-2653FE018BFB}" type="sibTrans" cxnId="{72AE501C-0B6A-4B44-946F-72A7558E38EB}">
      <dgm:prSet/>
      <dgm:spPr/>
      <dgm:t>
        <a:bodyPr/>
        <a:lstStyle/>
        <a:p>
          <a:endParaRPr lang="ru-RU"/>
        </a:p>
      </dgm:t>
    </dgm:pt>
    <dgm:pt modelId="{0AD879E3-C411-4915-AC22-5C150D90F9D0}" type="pres">
      <dgm:prSet presAssocID="{91AA3CAD-16B2-48B1-8CD4-31A19C98EEA4}" presName="Name0" presStyleCnt="0">
        <dgm:presLayoutVars>
          <dgm:chPref val="3"/>
          <dgm:dir/>
          <dgm:animLvl val="lvl"/>
          <dgm:resizeHandles/>
        </dgm:presLayoutVars>
      </dgm:prSet>
      <dgm:spPr/>
      <dgm:t>
        <a:bodyPr/>
        <a:lstStyle/>
        <a:p>
          <a:endParaRPr lang="ru-RU"/>
        </a:p>
      </dgm:t>
    </dgm:pt>
    <dgm:pt modelId="{9303360F-3194-4277-BB52-D5F8E2E9E75C}" type="pres">
      <dgm:prSet presAssocID="{D28E4711-0F29-4D39-8D5F-3567425B1990}" presName="horFlow" presStyleCnt="0"/>
      <dgm:spPr/>
    </dgm:pt>
    <dgm:pt modelId="{DD713DCF-FCB2-40D0-BE0F-9422E1C166E5}" type="pres">
      <dgm:prSet presAssocID="{D28E4711-0F29-4D39-8D5F-3567425B1990}" presName="bigChev" presStyleLbl="node1" presStyleIdx="0" presStyleCnt="1" custScaleY="146186"/>
      <dgm:spPr/>
      <dgm:t>
        <a:bodyPr/>
        <a:lstStyle/>
        <a:p>
          <a:endParaRPr lang="ru-RU"/>
        </a:p>
      </dgm:t>
    </dgm:pt>
  </dgm:ptLst>
  <dgm:cxnLst>
    <dgm:cxn modelId="{9362E095-E359-4BBF-A582-7D2441FEF844}" type="presOf" srcId="{D28E4711-0F29-4D39-8D5F-3567425B1990}" destId="{DD713DCF-FCB2-40D0-BE0F-9422E1C166E5}" srcOrd="0" destOrd="0" presId="urn:microsoft.com/office/officeart/2005/8/layout/lProcess3"/>
    <dgm:cxn modelId="{72AE501C-0B6A-4B44-946F-72A7558E38EB}" srcId="{91AA3CAD-16B2-48B1-8CD4-31A19C98EEA4}" destId="{D28E4711-0F29-4D39-8D5F-3567425B1990}" srcOrd="0" destOrd="0" parTransId="{9AB89021-0206-41A8-9A01-8E3FAA94D034}" sibTransId="{1B95F289-6FB4-42AC-81AC-2653FE018BFB}"/>
    <dgm:cxn modelId="{3DD40814-093A-4A4E-9870-2B6B84A6E474}" type="presOf" srcId="{91AA3CAD-16B2-48B1-8CD4-31A19C98EEA4}" destId="{0AD879E3-C411-4915-AC22-5C150D90F9D0}" srcOrd="0" destOrd="0" presId="urn:microsoft.com/office/officeart/2005/8/layout/lProcess3"/>
    <dgm:cxn modelId="{1876DDFC-38F9-4EF2-8255-9D4FE8B595F8}" type="presParOf" srcId="{0AD879E3-C411-4915-AC22-5C150D90F9D0}" destId="{9303360F-3194-4277-BB52-D5F8E2E9E75C}" srcOrd="0" destOrd="0" presId="urn:microsoft.com/office/officeart/2005/8/layout/lProcess3"/>
    <dgm:cxn modelId="{E0037D50-39F3-4490-BE05-C10A41C664A7}" type="presParOf" srcId="{9303360F-3194-4277-BB52-D5F8E2E9E75C}" destId="{DD713DCF-FCB2-40D0-BE0F-9422E1C166E5}" srcOrd="0" destOrd="0" presId="urn:microsoft.com/office/officeart/2005/8/layout/lProcess3"/>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A4C283-1B3C-4C35-BBEB-A9394A55AB03}">
      <dsp:nvSpPr>
        <dsp:cNvPr id="0" name=""/>
        <dsp:cNvSpPr/>
      </dsp:nvSpPr>
      <dsp:spPr>
        <a:xfrm>
          <a:off x="42920" y="32297"/>
          <a:ext cx="4763616" cy="4763616"/>
        </a:xfrm>
        <a:prstGeom prst="pie">
          <a:avLst>
            <a:gd name="adj1" fmla="val 5400000"/>
            <a:gd name="adj2" fmla="val 16200000"/>
          </a:avLst>
        </a:prstGeom>
        <a:gradFill rotWithShape="1">
          <a:gsLst>
            <a:gs pos="0">
              <a:schemeClr val="accent3">
                <a:tint val="35000"/>
                <a:satMod val="253000"/>
              </a:schemeClr>
            </a:gs>
            <a:gs pos="50000">
              <a:schemeClr val="accent3">
                <a:tint val="42000"/>
                <a:satMod val="255000"/>
              </a:schemeClr>
            </a:gs>
            <a:gs pos="97000">
              <a:schemeClr val="accent3">
                <a:tint val="53000"/>
                <a:satMod val="260000"/>
              </a:schemeClr>
            </a:gs>
            <a:gs pos="100000">
              <a:schemeClr val="accent3">
                <a:tint val="56000"/>
                <a:satMod val="275000"/>
              </a:schemeClr>
            </a:gs>
          </a:gsLst>
          <a:path path="circle">
            <a:fillToRect l="50000" t="50000" r="50000" b="50000"/>
          </a:path>
        </a:gradFill>
        <a:ln w="9525" cap="flat" cmpd="sng" algn="ctr">
          <a:solidFill>
            <a:schemeClr val="accent3"/>
          </a:solidFill>
          <a:prstDash val="solid"/>
        </a:ln>
        <a:effectLst>
          <a:outerShdw blurRad="63500" dist="25400" dir="5400000" rotWithShape="0">
            <a:srgbClr val="000000">
              <a:alpha val="43137"/>
            </a:srgbClr>
          </a:outerShdw>
        </a:effectLst>
      </dsp:spPr>
      <dsp:style>
        <a:lnRef idx="1">
          <a:schemeClr val="accent3"/>
        </a:lnRef>
        <a:fillRef idx="2">
          <a:schemeClr val="accent3"/>
        </a:fillRef>
        <a:effectRef idx="1">
          <a:schemeClr val="accent3"/>
        </a:effectRef>
        <a:fontRef idx="minor">
          <a:schemeClr val="dk1"/>
        </a:fontRef>
      </dsp:style>
    </dsp:sp>
    <dsp:sp modelId="{401AF02D-0564-4289-9495-FD948414F0A4}">
      <dsp:nvSpPr>
        <dsp:cNvPr id="0" name=""/>
        <dsp:cNvSpPr/>
      </dsp:nvSpPr>
      <dsp:spPr>
        <a:xfrm>
          <a:off x="2381808" y="0"/>
          <a:ext cx="6373130" cy="4763616"/>
        </a:xfrm>
        <a:prstGeom prst="rect">
          <a:avLst/>
        </a:prstGeom>
        <a:gradFill rotWithShape="1">
          <a:gsLst>
            <a:gs pos="0">
              <a:schemeClr val="accent4">
                <a:tint val="35000"/>
                <a:satMod val="253000"/>
              </a:schemeClr>
            </a:gs>
            <a:gs pos="50000">
              <a:schemeClr val="accent4">
                <a:tint val="42000"/>
                <a:satMod val="255000"/>
              </a:schemeClr>
            </a:gs>
            <a:gs pos="97000">
              <a:schemeClr val="accent4">
                <a:tint val="53000"/>
                <a:satMod val="260000"/>
              </a:schemeClr>
            </a:gs>
            <a:gs pos="100000">
              <a:schemeClr val="accent4">
                <a:tint val="56000"/>
                <a:satMod val="275000"/>
              </a:schemeClr>
            </a:gs>
          </a:gsLst>
          <a:path path="circle">
            <a:fillToRect l="50000" t="50000" r="50000" b="50000"/>
          </a:path>
        </a:gradFill>
        <a:ln w="9525" cap="flat" cmpd="sng" algn="ctr">
          <a:solidFill>
            <a:schemeClr val="accent4"/>
          </a:solidFill>
          <a:prstDash val="solid"/>
        </a:ln>
        <a:effectLst>
          <a:outerShdw blurRad="63500" dist="25400" dir="5400000" rotWithShape="0">
            <a:srgbClr val="000000">
              <a:alpha val="43137"/>
            </a:srgbClr>
          </a:outerShdw>
        </a:effectLst>
      </dsp:spPr>
      <dsp:style>
        <a:lnRef idx="1">
          <a:schemeClr val="accent4"/>
        </a:lnRef>
        <a:fillRef idx="2">
          <a:schemeClr val="accent4"/>
        </a:fillRef>
        <a:effectRef idx="1">
          <a:schemeClr val="accent4"/>
        </a:effectRef>
        <a:fontRef idx="minor">
          <a:schemeClr val="dk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ru-RU" sz="2000" b="1" kern="1200" dirty="0" err="1" smtClean="0">
              <a:latin typeface="Times New Roman" pitchFamily="18" charset="0"/>
              <a:cs typeface="Times New Roman" pitchFamily="18" charset="0"/>
            </a:rPr>
            <a:t>taqqoslash</a:t>
          </a:r>
          <a:r>
            <a:rPr lang="ru-RU" sz="2000" b="1" kern="1200" dirty="0" smtClean="0">
              <a:latin typeface="Times New Roman" pitchFamily="18" charset="0"/>
              <a:cs typeface="Times New Roman" pitchFamily="18" charset="0"/>
            </a:rPr>
            <a:t>,</a:t>
          </a:r>
          <a:endParaRPr lang="ru-RU" sz="2000" kern="1200" dirty="0"/>
        </a:p>
      </dsp:txBody>
      <dsp:txXfrm>
        <a:off x="2381808" y="0"/>
        <a:ext cx="6373130" cy="762178"/>
      </dsp:txXfrm>
    </dsp:sp>
    <dsp:sp modelId="{02B3DCF3-50BB-4F96-AD2F-CA5361325539}">
      <dsp:nvSpPr>
        <dsp:cNvPr id="0" name=""/>
        <dsp:cNvSpPr/>
      </dsp:nvSpPr>
      <dsp:spPr>
        <a:xfrm>
          <a:off x="500179" y="762178"/>
          <a:ext cx="3763256" cy="3763256"/>
        </a:xfrm>
        <a:prstGeom prst="pie">
          <a:avLst>
            <a:gd name="adj1" fmla="val 5400000"/>
            <a:gd name="adj2" fmla="val 16200000"/>
          </a:avLst>
        </a:prstGeom>
        <a:gradFill rotWithShape="1">
          <a:gsLst>
            <a:gs pos="0">
              <a:schemeClr val="accent3">
                <a:tint val="92000"/>
                <a:satMod val="170000"/>
              </a:schemeClr>
            </a:gs>
            <a:gs pos="15000">
              <a:schemeClr val="accent3">
                <a:tint val="92000"/>
                <a:shade val="99000"/>
                <a:satMod val="170000"/>
              </a:schemeClr>
            </a:gs>
            <a:gs pos="62000">
              <a:schemeClr val="accent3">
                <a:tint val="96000"/>
                <a:shade val="80000"/>
                <a:satMod val="170000"/>
              </a:schemeClr>
            </a:gs>
            <a:gs pos="97000">
              <a:schemeClr val="accent3">
                <a:tint val="98000"/>
                <a:shade val="63000"/>
                <a:satMod val="170000"/>
              </a:schemeClr>
            </a:gs>
            <a:gs pos="100000">
              <a:schemeClr val="accent3">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accent3"/>
          </a:contourClr>
        </a:sp3d>
      </dsp:spPr>
      <dsp:style>
        <a:lnRef idx="0">
          <a:schemeClr val="accent3"/>
        </a:lnRef>
        <a:fillRef idx="3">
          <a:schemeClr val="accent3"/>
        </a:fillRef>
        <a:effectRef idx="3">
          <a:schemeClr val="accent3"/>
        </a:effectRef>
        <a:fontRef idx="minor">
          <a:schemeClr val="lt1"/>
        </a:fontRef>
      </dsp:style>
    </dsp:sp>
    <dsp:sp modelId="{AEB6F8C5-CDD6-4EE4-ADA7-D10E5637CB0F}">
      <dsp:nvSpPr>
        <dsp:cNvPr id="0" name=""/>
        <dsp:cNvSpPr/>
      </dsp:nvSpPr>
      <dsp:spPr>
        <a:xfrm>
          <a:off x="2381808" y="762178"/>
          <a:ext cx="6373130" cy="3763256"/>
        </a:xfrm>
        <a:prstGeom prst="rect">
          <a:avLst/>
        </a:prstGeom>
        <a:solidFill>
          <a:srgbClr val="FF000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ru-RU" sz="2000" b="1" kern="1200" dirty="0" err="1" smtClean="0">
              <a:latin typeface="Times New Roman" pitchFamily="18" charset="0"/>
              <a:cs typeface="Times New Roman" pitchFamily="18" charset="0"/>
            </a:rPr>
            <a:t>zanjirli</a:t>
          </a:r>
          <a:r>
            <a:rPr lang="ru-RU" sz="2000" b="1" kern="1200" dirty="0" smtClean="0">
              <a:latin typeface="Times New Roman" pitchFamily="18" charset="0"/>
              <a:cs typeface="Times New Roman" pitchFamily="18" charset="0"/>
            </a:rPr>
            <a:t> </a:t>
          </a:r>
          <a:r>
            <a:rPr lang="ru-RU" sz="2000" b="1" kern="1200" dirty="0" err="1" smtClean="0">
              <a:latin typeface="Times New Roman" pitchFamily="18" charset="0"/>
              <a:cs typeface="Times New Roman" pitchFamily="18" charset="0"/>
            </a:rPr>
            <a:t>bog’lanish</a:t>
          </a:r>
          <a:r>
            <a:rPr lang="ru-RU" sz="2000" b="1" kern="1200" dirty="0" smtClean="0">
              <a:latin typeface="Times New Roman" pitchFamily="18" charset="0"/>
              <a:cs typeface="Times New Roman" pitchFamily="18" charset="0"/>
            </a:rPr>
            <a:t> </a:t>
          </a:r>
          <a:r>
            <a:rPr lang="ru-RU" sz="2000" b="1" kern="1200" dirty="0" err="1" smtClean="0">
              <a:latin typeface="Times New Roman" pitchFamily="18" charset="0"/>
              <a:cs typeface="Times New Roman" pitchFamily="18" charset="0"/>
            </a:rPr>
            <a:t>usullari</a:t>
          </a:r>
          <a:r>
            <a:rPr lang="ru-RU" sz="2000" b="1" kern="1200" dirty="0" smtClean="0">
              <a:latin typeface="Times New Roman" pitchFamily="18" charset="0"/>
              <a:cs typeface="Times New Roman" pitchFamily="18" charset="0"/>
            </a:rPr>
            <a:t>, </a:t>
          </a:r>
          <a:r>
            <a:rPr lang="ru-RU" sz="2000" b="1" kern="1200" dirty="0" err="1" smtClean="0">
              <a:latin typeface="Times New Roman" pitchFamily="18" charset="0"/>
              <a:cs typeface="Times New Roman" pitchFamily="18" charset="0"/>
            </a:rPr>
            <a:t>matematik</a:t>
          </a:r>
          <a:r>
            <a:rPr lang="ru-RU" sz="2000" b="1" kern="1200" dirty="0" smtClean="0">
              <a:latin typeface="Times New Roman" pitchFamily="18" charset="0"/>
              <a:cs typeface="Times New Roman" pitchFamily="18" charset="0"/>
            </a:rPr>
            <a:t> </a:t>
          </a:r>
          <a:r>
            <a:rPr lang="ru-RU" sz="2000" b="1" kern="1200" dirty="0" err="1" smtClean="0">
              <a:latin typeface="Times New Roman" pitchFamily="18" charset="0"/>
              <a:cs typeface="Times New Roman" pitchFamily="18" charset="0"/>
            </a:rPr>
            <a:t>usullar</a:t>
          </a:r>
          <a:r>
            <a:rPr lang="ru-RU" sz="2000" b="1" kern="1200" dirty="0" smtClean="0">
              <a:latin typeface="Times New Roman" pitchFamily="18" charset="0"/>
              <a:cs typeface="Times New Roman" pitchFamily="18" charset="0"/>
            </a:rPr>
            <a:t> </a:t>
          </a:r>
          <a:endParaRPr lang="ru-RU" sz="2000" kern="1200" dirty="0"/>
        </a:p>
      </dsp:txBody>
      <dsp:txXfrm>
        <a:off x="2381808" y="762178"/>
        <a:ext cx="6373130" cy="762178"/>
      </dsp:txXfrm>
    </dsp:sp>
    <dsp:sp modelId="{E4E405F8-6A20-4898-8C85-7017AA96532D}">
      <dsp:nvSpPr>
        <dsp:cNvPr id="0" name=""/>
        <dsp:cNvSpPr/>
      </dsp:nvSpPr>
      <dsp:spPr>
        <a:xfrm>
          <a:off x="1000359" y="1524357"/>
          <a:ext cx="2762897" cy="2762897"/>
        </a:xfrm>
        <a:prstGeom prst="pie">
          <a:avLst>
            <a:gd name="adj1" fmla="val 5400000"/>
            <a:gd name="adj2" fmla="val 16200000"/>
          </a:avLst>
        </a:prstGeom>
        <a:gradFill rotWithShape="1">
          <a:gsLst>
            <a:gs pos="0">
              <a:schemeClr val="accent2">
                <a:tint val="92000"/>
                <a:satMod val="170000"/>
              </a:schemeClr>
            </a:gs>
            <a:gs pos="15000">
              <a:schemeClr val="accent2">
                <a:tint val="92000"/>
                <a:shade val="99000"/>
                <a:satMod val="170000"/>
              </a:schemeClr>
            </a:gs>
            <a:gs pos="62000">
              <a:schemeClr val="accent2">
                <a:tint val="96000"/>
                <a:shade val="80000"/>
                <a:satMod val="170000"/>
              </a:schemeClr>
            </a:gs>
            <a:gs pos="97000">
              <a:schemeClr val="accent2">
                <a:tint val="98000"/>
                <a:shade val="63000"/>
                <a:satMod val="170000"/>
              </a:schemeClr>
            </a:gs>
            <a:gs pos="100000">
              <a:schemeClr val="accent2">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accent2"/>
          </a:contourClr>
        </a:sp3d>
      </dsp:spPr>
      <dsp:style>
        <a:lnRef idx="0">
          <a:schemeClr val="accent2"/>
        </a:lnRef>
        <a:fillRef idx="3">
          <a:schemeClr val="accent2"/>
        </a:fillRef>
        <a:effectRef idx="3">
          <a:schemeClr val="accent2"/>
        </a:effectRef>
        <a:fontRef idx="minor">
          <a:schemeClr val="lt1"/>
        </a:fontRef>
      </dsp:style>
    </dsp:sp>
    <dsp:sp modelId="{316F1994-93F0-40B6-B741-DBD2CFD0143E}">
      <dsp:nvSpPr>
        <dsp:cNvPr id="0" name=""/>
        <dsp:cNvSpPr/>
      </dsp:nvSpPr>
      <dsp:spPr>
        <a:xfrm>
          <a:off x="2381808" y="1524357"/>
          <a:ext cx="6373130" cy="2762897"/>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uz-Cyrl-UZ" sz="2000" b="1" kern="1200" dirty="0" smtClean="0">
              <a:latin typeface="Times New Roman" pitchFamily="18" charset="0"/>
              <a:cs typeface="Times New Roman" pitchFamily="18" charset="0"/>
            </a:rPr>
            <a:t>o’</a:t>
          </a:r>
          <a:r>
            <a:rPr lang="ru-RU" sz="2000" b="1" kern="1200" dirty="0" err="1" smtClean="0">
              <a:latin typeface="Times New Roman" pitchFamily="18" charset="0"/>
              <a:cs typeface="Times New Roman" pitchFamily="18" charset="0"/>
            </a:rPr>
            <a:t>rtacha</a:t>
          </a:r>
          <a:r>
            <a:rPr lang="ru-RU" sz="2000" b="1" kern="1200" dirty="0" smtClean="0">
              <a:latin typeface="Times New Roman" pitchFamily="18" charset="0"/>
              <a:cs typeface="Times New Roman" pitchFamily="18" charset="0"/>
            </a:rPr>
            <a:t> </a:t>
          </a:r>
          <a:r>
            <a:rPr lang="ru-RU" sz="2000" b="1" kern="1200" dirty="0" err="1" smtClean="0">
              <a:latin typeface="Times New Roman" pitchFamily="18" charset="0"/>
              <a:cs typeface="Times New Roman" pitchFamily="18" charset="0"/>
            </a:rPr>
            <a:t>va</a:t>
          </a:r>
          <a:r>
            <a:rPr lang="ru-RU" sz="2000" b="1" kern="1200" dirty="0" smtClean="0">
              <a:latin typeface="Times New Roman" pitchFamily="18" charset="0"/>
              <a:cs typeface="Times New Roman" pitchFamily="18" charset="0"/>
            </a:rPr>
            <a:t> </a:t>
          </a:r>
          <a:r>
            <a:rPr lang="ru-RU" sz="2000" b="1" kern="1200" dirty="0" err="1" smtClean="0">
              <a:latin typeface="Times New Roman" pitchFamily="18" charset="0"/>
              <a:cs typeface="Times New Roman" pitchFamily="18" charset="0"/>
            </a:rPr>
            <a:t>nisbiy</a:t>
          </a:r>
          <a:r>
            <a:rPr lang="ru-RU" sz="2000" b="1" kern="1200" dirty="0" smtClean="0">
              <a:latin typeface="Times New Roman" pitchFamily="18" charset="0"/>
              <a:cs typeface="Times New Roman" pitchFamily="18" charset="0"/>
            </a:rPr>
            <a:t> k</a:t>
          </a:r>
          <a:r>
            <a:rPr lang="uz-Cyrl-UZ" sz="2000" b="1" kern="1200" dirty="0" smtClean="0">
              <a:latin typeface="Times New Roman" pitchFamily="18" charset="0"/>
              <a:cs typeface="Times New Roman" pitchFamily="18" charset="0"/>
            </a:rPr>
            <a:t>o’</a:t>
          </a:r>
          <a:r>
            <a:rPr lang="ru-RU" sz="2000" b="1" kern="1200" dirty="0" err="1" smtClean="0">
              <a:latin typeface="Times New Roman" pitchFamily="18" charset="0"/>
              <a:cs typeface="Times New Roman" pitchFamily="18" charset="0"/>
            </a:rPr>
            <a:t>rsatkichlar</a:t>
          </a:r>
          <a:r>
            <a:rPr lang="ru-RU" sz="2000" b="1" kern="1200" dirty="0" smtClean="0">
              <a:latin typeface="Times New Roman" pitchFamily="18" charset="0"/>
              <a:cs typeface="Times New Roman" pitchFamily="18" charset="0"/>
            </a:rPr>
            <a:t>, </a:t>
          </a:r>
          <a:endParaRPr lang="ru-RU" sz="2000" kern="1200" dirty="0"/>
        </a:p>
      </dsp:txBody>
      <dsp:txXfrm>
        <a:off x="2381808" y="1524357"/>
        <a:ext cx="6373130" cy="762178"/>
      </dsp:txXfrm>
    </dsp:sp>
    <dsp:sp modelId="{593869E9-9198-406D-A994-41C72C30A452}">
      <dsp:nvSpPr>
        <dsp:cNvPr id="0" name=""/>
        <dsp:cNvSpPr/>
      </dsp:nvSpPr>
      <dsp:spPr>
        <a:xfrm>
          <a:off x="1500539" y="2286535"/>
          <a:ext cx="1762537" cy="1762537"/>
        </a:xfrm>
        <a:prstGeom prst="pie">
          <a:avLst>
            <a:gd name="adj1" fmla="val 5400000"/>
            <a:gd name="adj2" fmla="val 16200000"/>
          </a:avLst>
        </a:prstGeom>
        <a:gradFill rotWithShape="1">
          <a:gsLst>
            <a:gs pos="0">
              <a:schemeClr val="accent4">
                <a:tint val="92000"/>
                <a:satMod val="170000"/>
              </a:schemeClr>
            </a:gs>
            <a:gs pos="15000">
              <a:schemeClr val="accent4">
                <a:tint val="92000"/>
                <a:shade val="99000"/>
                <a:satMod val="170000"/>
              </a:schemeClr>
            </a:gs>
            <a:gs pos="62000">
              <a:schemeClr val="accent4">
                <a:tint val="96000"/>
                <a:shade val="80000"/>
                <a:satMod val="170000"/>
              </a:schemeClr>
            </a:gs>
            <a:gs pos="97000">
              <a:schemeClr val="accent4">
                <a:tint val="98000"/>
                <a:shade val="63000"/>
                <a:satMod val="170000"/>
              </a:schemeClr>
            </a:gs>
            <a:gs pos="100000">
              <a:schemeClr val="accent4">
                <a:shade val="62000"/>
                <a:satMod val="170000"/>
              </a:schemeClr>
            </a:gs>
          </a:gsLst>
          <a:path path="circle">
            <a:fillToRect l="50000" t="50000" r="50000" b="50000"/>
          </a:path>
        </a:gradFill>
        <a:ln w="9525" cap="flat" cmpd="sng" algn="ctr">
          <a:solidFill>
            <a:schemeClr val="accent4"/>
          </a:solidFill>
          <a:prstDash val="solid"/>
        </a:ln>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accent4">
              <a:shade val="80000"/>
            </a:schemeClr>
          </a:contourClr>
        </a:sp3d>
      </dsp:spPr>
      <dsp:style>
        <a:lnRef idx="1">
          <a:schemeClr val="accent4"/>
        </a:lnRef>
        <a:fillRef idx="3">
          <a:schemeClr val="accent4"/>
        </a:fillRef>
        <a:effectRef idx="2">
          <a:schemeClr val="accent4"/>
        </a:effectRef>
        <a:fontRef idx="minor">
          <a:schemeClr val="lt1"/>
        </a:fontRef>
      </dsp:style>
    </dsp:sp>
    <dsp:sp modelId="{71B31B13-B9EF-4273-8114-4E25BB4E9819}">
      <dsp:nvSpPr>
        <dsp:cNvPr id="0" name=""/>
        <dsp:cNvSpPr/>
      </dsp:nvSpPr>
      <dsp:spPr>
        <a:xfrm>
          <a:off x="2381807" y="2319283"/>
          <a:ext cx="6373130" cy="1762537"/>
        </a:xfrm>
        <a:prstGeom prst="rect">
          <a:avLst/>
        </a:prstGeom>
        <a:solidFill>
          <a:srgbClr val="FFFF0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ru-RU" sz="2000" b="1" kern="1200" dirty="0" err="1" smtClean="0">
              <a:latin typeface="Times New Roman" pitchFamily="18" charset="0"/>
              <a:cs typeface="Times New Roman" pitchFamily="18" charset="0"/>
            </a:rPr>
            <a:t>tekshirish</a:t>
          </a:r>
          <a:r>
            <a:rPr lang="ru-RU" sz="2000" b="1" kern="1200" dirty="0" smtClean="0">
              <a:latin typeface="Times New Roman" pitchFamily="18" charset="0"/>
              <a:cs typeface="Times New Roman" pitchFamily="18" charset="0"/>
            </a:rPr>
            <a:t>, </a:t>
          </a:r>
          <a:endParaRPr lang="ru-RU" sz="2000" kern="1200" dirty="0"/>
        </a:p>
      </dsp:txBody>
      <dsp:txXfrm>
        <a:off x="2381807" y="2319283"/>
        <a:ext cx="6373130" cy="762178"/>
      </dsp:txXfrm>
    </dsp:sp>
    <dsp:sp modelId="{3398A317-CDEF-40A6-9922-7E8A54191A7C}">
      <dsp:nvSpPr>
        <dsp:cNvPr id="0" name=""/>
        <dsp:cNvSpPr/>
      </dsp:nvSpPr>
      <dsp:spPr>
        <a:xfrm>
          <a:off x="2000718" y="3048714"/>
          <a:ext cx="762178" cy="762178"/>
        </a:xfrm>
        <a:prstGeom prst="pie">
          <a:avLst>
            <a:gd name="adj1" fmla="val 5400000"/>
            <a:gd name="adj2" fmla="val 16200000"/>
          </a:avLst>
        </a:prstGeom>
        <a:gradFill rotWithShape="1">
          <a:gsLst>
            <a:gs pos="0">
              <a:schemeClr val="accent1">
                <a:tint val="35000"/>
                <a:satMod val="253000"/>
              </a:schemeClr>
            </a:gs>
            <a:gs pos="50000">
              <a:schemeClr val="accent1">
                <a:tint val="42000"/>
                <a:satMod val="255000"/>
              </a:schemeClr>
            </a:gs>
            <a:gs pos="97000">
              <a:schemeClr val="accent1">
                <a:tint val="53000"/>
                <a:satMod val="260000"/>
              </a:schemeClr>
            </a:gs>
            <a:gs pos="100000">
              <a:schemeClr val="accent1">
                <a:tint val="56000"/>
                <a:satMod val="275000"/>
              </a:schemeClr>
            </a:gs>
          </a:gsLst>
          <a:path path="circle">
            <a:fillToRect l="50000" t="50000" r="50000" b="50000"/>
          </a:path>
        </a:gradFill>
        <a:ln w="9525" cap="flat" cmpd="sng" algn="ctr">
          <a:solidFill>
            <a:schemeClr val="accent1"/>
          </a:solidFill>
          <a:prstDash val="solid"/>
        </a:ln>
        <a:effectLst>
          <a:outerShdw blurRad="63500" dist="25400" dir="5400000" rotWithShape="0">
            <a:srgbClr val="000000">
              <a:alpha val="43137"/>
            </a:srgbClr>
          </a:outerShdw>
        </a:effectLst>
      </dsp:spPr>
      <dsp:style>
        <a:lnRef idx="1">
          <a:schemeClr val="accent1"/>
        </a:lnRef>
        <a:fillRef idx="2">
          <a:schemeClr val="accent1"/>
        </a:fillRef>
        <a:effectRef idx="1">
          <a:schemeClr val="accent1"/>
        </a:effectRef>
        <a:fontRef idx="minor">
          <a:schemeClr val="dk1"/>
        </a:fontRef>
      </dsp:style>
    </dsp:sp>
    <dsp:sp modelId="{23916AEF-8790-42A4-B18C-D203423460E6}">
      <dsp:nvSpPr>
        <dsp:cNvPr id="0" name=""/>
        <dsp:cNvSpPr/>
      </dsp:nvSpPr>
      <dsp:spPr>
        <a:xfrm>
          <a:off x="2381808" y="3048714"/>
          <a:ext cx="6373130" cy="762178"/>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ru-RU" sz="2000" b="1" kern="1200" dirty="0" err="1" smtClean="0">
              <a:latin typeface="Times New Roman" pitchFamily="18" charset="0"/>
              <a:cs typeface="Times New Roman" pitchFamily="18" charset="0"/>
            </a:rPr>
            <a:t>ma’lumotlarni</a:t>
          </a:r>
          <a:r>
            <a:rPr lang="ru-RU" sz="2000" b="1" kern="1200" dirty="0" smtClean="0">
              <a:latin typeface="Times New Roman" pitchFamily="18" charset="0"/>
              <a:cs typeface="Times New Roman" pitchFamily="18" charset="0"/>
            </a:rPr>
            <a:t> </a:t>
          </a:r>
          <a:r>
            <a:rPr lang="ru-RU" sz="2000" b="1" kern="1200" dirty="0" err="1" smtClean="0">
              <a:latin typeface="Times New Roman" pitchFamily="18" charset="0"/>
              <a:cs typeface="Times New Roman" pitchFamily="18" charset="0"/>
            </a:rPr>
            <a:t>ishlab</a:t>
          </a:r>
          <a:r>
            <a:rPr lang="ru-RU" sz="2000" b="1" kern="1200" dirty="0" smtClean="0">
              <a:latin typeface="Times New Roman" pitchFamily="18" charset="0"/>
              <a:cs typeface="Times New Roman" pitchFamily="18" charset="0"/>
            </a:rPr>
            <a:t> </a:t>
          </a:r>
          <a:r>
            <a:rPr lang="ru-RU" sz="2000" b="1" kern="1200" dirty="0" err="1" smtClean="0">
              <a:latin typeface="Times New Roman" pitchFamily="18" charset="0"/>
              <a:cs typeface="Times New Roman" pitchFamily="18" charset="0"/>
            </a:rPr>
            <a:t>chiqish</a:t>
          </a:r>
          <a:r>
            <a:rPr lang="ru-RU" sz="2000" b="1" kern="1200" dirty="0" smtClean="0">
              <a:latin typeface="Times New Roman" pitchFamily="18" charset="0"/>
              <a:cs typeface="Times New Roman" pitchFamily="18" charset="0"/>
            </a:rPr>
            <a:t> </a:t>
          </a:r>
          <a:r>
            <a:rPr lang="ru-RU" sz="2000" b="1" kern="1200" dirty="0" err="1" smtClean="0">
              <a:latin typeface="Times New Roman" pitchFamily="18" charset="0"/>
              <a:cs typeface="Times New Roman" pitchFamily="18" charset="0"/>
            </a:rPr>
            <a:t>stastistik</a:t>
          </a:r>
          <a:r>
            <a:rPr lang="ru-RU" sz="2000" b="1" kern="1200" dirty="0" smtClean="0">
              <a:latin typeface="Times New Roman" pitchFamily="18" charset="0"/>
              <a:cs typeface="Times New Roman" pitchFamily="18" charset="0"/>
            </a:rPr>
            <a:t> </a:t>
          </a:r>
          <a:r>
            <a:rPr lang="ru-RU" sz="2000" b="1" kern="1200" dirty="0" err="1" smtClean="0">
              <a:latin typeface="Times New Roman" pitchFamily="18" charset="0"/>
              <a:cs typeface="Times New Roman" pitchFamily="18" charset="0"/>
            </a:rPr>
            <a:t>guruhlash</a:t>
          </a:r>
          <a:r>
            <a:rPr lang="ru-RU" sz="2000" b="1" kern="1200" dirty="0" smtClean="0">
              <a:latin typeface="Times New Roman" pitchFamily="18" charset="0"/>
              <a:cs typeface="Times New Roman" pitchFamily="18" charset="0"/>
            </a:rPr>
            <a:t>, </a:t>
          </a:r>
          <a:endParaRPr lang="ru-RU" sz="2000" kern="1200" dirty="0"/>
        </a:p>
      </dsp:txBody>
      <dsp:txXfrm>
        <a:off x="2381808" y="3048714"/>
        <a:ext cx="6373130" cy="76217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5454C65-F42F-45D3-9CE1-C8477994193F}">
      <dsp:nvSpPr>
        <dsp:cNvPr id="0" name=""/>
        <dsp:cNvSpPr/>
      </dsp:nvSpPr>
      <dsp:spPr>
        <a:xfrm>
          <a:off x="0" y="209602"/>
          <a:ext cx="8229600" cy="647595"/>
        </a:xfrm>
        <a:prstGeom prst="roundRect">
          <a:avLst/>
        </a:prstGeom>
        <a:gradFill rotWithShape="0">
          <a:gsLst>
            <a:gs pos="0">
              <a:schemeClr val="accent1">
                <a:hueOff val="0"/>
                <a:satOff val="0"/>
                <a:lumOff val="0"/>
                <a:alphaOff val="0"/>
                <a:tint val="92000"/>
                <a:satMod val="170000"/>
              </a:schemeClr>
            </a:gs>
            <a:gs pos="15000">
              <a:schemeClr val="accent1">
                <a:hueOff val="0"/>
                <a:satOff val="0"/>
                <a:lumOff val="0"/>
                <a:alphaOff val="0"/>
                <a:tint val="92000"/>
                <a:shade val="99000"/>
                <a:satMod val="170000"/>
              </a:schemeClr>
            </a:gs>
            <a:gs pos="62000">
              <a:schemeClr val="accent1">
                <a:hueOff val="0"/>
                <a:satOff val="0"/>
                <a:lumOff val="0"/>
                <a:alphaOff val="0"/>
                <a:tint val="96000"/>
                <a:shade val="80000"/>
                <a:satMod val="170000"/>
              </a:schemeClr>
            </a:gs>
            <a:gs pos="97000">
              <a:schemeClr val="accent1">
                <a:hueOff val="0"/>
                <a:satOff val="0"/>
                <a:lumOff val="0"/>
                <a:alphaOff val="0"/>
                <a:tint val="98000"/>
                <a:shade val="63000"/>
                <a:satMod val="170000"/>
              </a:schemeClr>
            </a:gs>
            <a:gs pos="100000">
              <a:schemeClr val="accent1">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lvl="0" algn="l" defTabSz="1200150" rtl="0">
            <a:lnSpc>
              <a:spcPct val="90000"/>
            </a:lnSpc>
            <a:spcBef>
              <a:spcPct val="0"/>
            </a:spcBef>
            <a:spcAft>
              <a:spcPct val="35000"/>
            </a:spcAft>
          </a:pPr>
          <a:r>
            <a:rPr lang="ru-RU" sz="2700" b="1" kern="1200" dirty="0" smtClean="0">
              <a:latin typeface="Times New Roman" pitchFamily="18" charset="0"/>
              <a:cs typeface="Times New Roman" pitchFamily="18" charset="0"/>
            </a:rPr>
            <a:t>MOLIY</a:t>
          </a:r>
          <a:r>
            <a:rPr lang="en-US" sz="2700" b="1" kern="1200" dirty="0" smtClean="0">
              <a:latin typeface="Times New Roman" pitchFamily="18" charset="0"/>
              <a:cs typeface="Times New Roman" pitchFamily="18" charset="0"/>
            </a:rPr>
            <a:t>A</a:t>
          </a:r>
          <a:r>
            <a:rPr lang="ru-RU" sz="2700" b="1" kern="1200" dirty="0" smtClean="0">
              <a:latin typeface="Times New Roman" pitchFamily="18" charset="0"/>
              <a:cs typeface="Times New Roman" pitchFamily="18" charset="0"/>
            </a:rPr>
            <a:t>VIY NATIJALARNING S</a:t>
          </a:r>
          <a:r>
            <a:rPr lang="en-US" sz="2700" b="1" kern="1200" dirty="0" smtClean="0">
              <a:latin typeface="Times New Roman" pitchFamily="18" charset="0"/>
              <a:cs typeface="Times New Roman" pitchFamily="18" charset="0"/>
            </a:rPr>
            <a:t>H</a:t>
          </a:r>
          <a:r>
            <a:rPr lang="ru-RU" sz="2700" b="1" kern="1200" dirty="0" smtClean="0">
              <a:latin typeface="Times New Roman" pitchFamily="18" charset="0"/>
              <a:cs typeface="Times New Roman" pitchFamily="18" charset="0"/>
            </a:rPr>
            <a:t>AKLLANIS</a:t>
          </a:r>
          <a:r>
            <a:rPr lang="en-US" sz="2700" b="1" kern="1200" dirty="0" smtClean="0">
              <a:latin typeface="Times New Roman" pitchFamily="18" charset="0"/>
              <a:cs typeface="Times New Roman" pitchFamily="18" charset="0"/>
            </a:rPr>
            <a:t>H</a:t>
          </a:r>
          <a:r>
            <a:rPr lang="ru-RU" sz="2700" b="1" kern="1200" dirty="0" smtClean="0">
              <a:latin typeface="Times New Roman" pitchFamily="18" charset="0"/>
              <a:cs typeface="Times New Roman" pitchFamily="18" charset="0"/>
            </a:rPr>
            <a:t>I:</a:t>
          </a:r>
          <a:endParaRPr lang="ru-RU" sz="2700" kern="1200" dirty="0"/>
        </a:p>
      </dsp:txBody>
      <dsp:txXfrm>
        <a:off x="31613" y="241215"/>
        <a:ext cx="8166374" cy="58436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04431EF-0D59-4B53-9135-A4087CD4385D}">
      <dsp:nvSpPr>
        <dsp:cNvPr id="0" name=""/>
        <dsp:cNvSpPr/>
      </dsp:nvSpPr>
      <dsp:spPr>
        <a:xfrm rot="16200000">
          <a:off x="1461912" y="-1457893"/>
          <a:ext cx="5305776" cy="8221563"/>
        </a:xfrm>
        <a:prstGeom prst="flowChartManualOperation">
          <a:avLst/>
        </a:prstGeom>
        <a:solidFill>
          <a:schemeClr val="accent4">
            <a:hueOff val="0"/>
            <a:satOff val="0"/>
            <a:lumOff val="0"/>
            <a:alphaOff val="0"/>
          </a:schemeClr>
        </a:solidFill>
        <a:ln>
          <a:noFill/>
        </a:ln>
        <a:effectLst>
          <a:outerShdw blurRad="63500" dist="25400" dir="5400000" rotWithShape="0">
            <a:srgbClr val="000000">
              <a:alpha val="43137"/>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52400" tIns="0" rIns="152400" bIns="0" numCol="1" spcCol="1270" anchor="ctr" anchorCtr="0">
          <a:noAutofit/>
        </a:bodyPr>
        <a:lstStyle/>
        <a:p>
          <a:pPr lvl="0" algn="ctr" defTabSz="1066800" rtl="0">
            <a:lnSpc>
              <a:spcPct val="90000"/>
            </a:lnSpc>
            <a:spcBef>
              <a:spcPct val="0"/>
            </a:spcBef>
            <a:spcAft>
              <a:spcPct val="35000"/>
            </a:spcAft>
          </a:pPr>
          <a:r>
            <a:rPr lang="ru-RU" sz="2400" kern="1200" dirty="0" smtClean="0"/>
            <a:t>– </a:t>
          </a:r>
          <a:r>
            <a:rPr lang="ru-RU" sz="3200" b="1" kern="1200" dirty="0" err="1" smtClean="0">
              <a:solidFill>
                <a:srgbClr val="FF0000"/>
              </a:solidFill>
              <a:latin typeface="Times New Roman" pitchFamily="18" charset="0"/>
              <a:cs typeface="Times New Roman" pitchFamily="18" charset="0"/>
            </a:rPr>
            <a:t>Maxsulotni</a:t>
          </a:r>
          <a:r>
            <a:rPr lang="ru-RU" sz="3200" b="1" kern="1200" dirty="0" smtClean="0">
              <a:solidFill>
                <a:srgbClr val="FF0000"/>
              </a:solidFill>
              <a:latin typeface="Times New Roman" pitchFamily="18" charset="0"/>
              <a:cs typeface="Times New Roman" pitchFamily="18" charset="0"/>
            </a:rPr>
            <a:t> </a:t>
          </a:r>
          <a:r>
            <a:rPr lang="ru-RU" sz="3200" b="1" kern="1200" dirty="0" err="1" smtClean="0">
              <a:solidFill>
                <a:srgbClr val="FF0000"/>
              </a:solidFill>
              <a:latin typeface="Times New Roman" pitchFamily="18" charset="0"/>
              <a:cs typeface="Times New Roman" pitchFamily="18" charset="0"/>
            </a:rPr>
            <a:t>sotishdan</a:t>
          </a:r>
          <a:r>
            <a:rPr lang="ru-RU" sz="3200" b="1" kern="1200" dirty="0" smtClean="0">
              <a:solidFill>
                <a:srgbClr val="FF0000"/>
              </a:solidFill>
              <a:latin typeface="Times New Roman" pitchFamily="18" charset="0"/>
              <a:cs typeface="Times New Roman" pitchFamily="18" charset="0"/>
            </a:rPr>
            <a:t> </a:t>
          </a:r>
          <a:r>
            <a:rPr lang="ru-RU" sz="3200" b="1" kern="1200" dirty="0" err="1" smtClean="0">
              <a:solidFill>
                <a:srgbClr val="FF0000"/>
              </a:solidFill>
              <a:latin typeface="Times New Roman" pitchFamily="18" charset="0"/>
              <a:cs typeface="Times New Roman" pitchFamily="18" charset="0"/>
            </a:rPr>
            <a:t>olingan</a:t>
          </a:r>
          <a:r>
            <a:rPr lang="ru-RU" sz="3200" b="1" kern="1200" dirty="0" smtClean="0">
              <a:solidFill>
                <a:srgbClr val="FF0000"/>
              </a:solidFill>
              <a:latin typeface="Times New Roman" pitchFamily="18" charset="0"/>
              <a:cs typeface="Times New Roman" pitchFamily="18" charset="0"/>
            </a:rPr>
            <a:t> </a:t>
          </a:r>
          <a:r>
            <a:rPr lang="ru-RU" sz="3200" b="1" kern="1200" dirty="0" err="1" smtClean="0">
              <a:solidFill>
                <a:srgbClr val="FF0000"/>
              </a:solidFill>
              <a:latin typeface="Times New Roman" pitchFamily="18" charset="0"/>
              <a:cs typeface="Times New Roman" pitchFamily="18" charset="0"/>
            </a:rPr>
            <a:t>yalpi</a:t>
          </a:r>
          <a:r>
            <a:rPr lang="ru-RU" sz="3200" b="1" kern="1200" dirty="0" smtClean="0">
              <a:solidFill>
                <a:srgbClr val="FF0000"/>
              </a:solidFill>
              <a:latin typeface="Times New Roman" pitchFamily="18" charset="0"/>
              <a:cs typeface="Times New Roman" pitchFamily="18" charset="0"/>
            </a:rPr>
            <a:t> </a:t>
          </a:r>
          <a:r>
            <a:rPr lang="ru-RU" sz="3200" b="1" kern="1200" dirty="0" err="1" smtClean="0">
              <a:solidFill>
                <a:srgbClr val="FF0000"/>
              </a:solidFill>
              <a:latin typeface="Times New Roman" pitchFamily="18" charset="0"/>
              <a:cs typeface="Times New Roman" pitchFamily="18" charset="0"/>
            </a:rPr>
            <a:t>foyda</a:t>
          </a:r>
          <a:r>
            <a:rPr lang="ru-RU" sz="3200" b="1" kern="1200" dirty="0" smtClean="0">
              <a:solidFill>
                <a:srgbClr val="FF0000"/>
              </a:solidFill>
              <a:latin typeface="Times New Roman" pitchFamily="18" charset="0"/>
              <a:cs typeface="Times New Roman" pitchFamily="18" charset="0"/>
            </a:rPr>
            <a:t>,</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bu</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sotishdan</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olingan</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sof</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tushum</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bilan</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sotilgan</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maxsulotning</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ishlab</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chi</a:t>
          </a:r>
          <a:r>
            <a:rPr lang="uz-Cyrl-UZ" sz="2400" b="1" kern="1200" dirty="0" smtClean="0">
              <a:latin typeface="Times New Roman" pitchFamily="18" charset="0"/>
              <a:cs typeface="Times New Roman" pitchFamily="18" charset="0"/>
            </a:rPr>
            <a:t>q</a:t>
          </a:r>
          <a:r>
            <a:rPr lang="ru-RU" sz="2400" b="1" kern="1200" dirty="0" err="1" smtClean="0">
              <a:latin typeface="Times New Roman" pitchFamily="18" charset="0"/>
              <a:cs typeface="Times New Roman" pitchFamily="18" charset="0"/>
            </a:rPr>
            <a:t>arish</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tannarxi</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urtasidagi</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tafovut</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sifatida</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ani</a:t>
          </a:r>
          <a:r>
            <a:rPr lang="en-US" sz="2400" b="1" kern="1200" dirty="0" smtClean="0">
              <a:latin typeface="Times New Roman" pitchFamily="18" charset="0"/>
              <a:cs typeface="Times New Roman" pitchFamily="18" charset="0"/>
            </a:rPr>
            <a:t>q</a:t>
          </a:r>
          <a:r>
            <a:rPr lang="ru-RU" sz="2400" b="1" kern="1200" dirty="0" err="1" smtClean="0">
              <a:latin typeface="Times New Roman" pitchFamily="18" charset="0"/>
              <a:cs typeface="Times New Roman" pitchFamily="18" charset="0"/>
            </a:rPr>
            <a:t>lanadi</a:t>
          </a:r>
          <a:r>
            <a:rPr lang="ru-RU" sz="2400" b="1" kern="1200" dirty="0" smtClean="0">
              <a:latin typeface="Times New Roman" pitchFamily="18" charset="0"/>
              <a:cs typeface="Times New Roman" pitchFamily="18" charset="0"/>
            </a:rPr>
            <a:t>: </a:t>
          </a:r>
          <a:endParaRPr lang="ru-RU" sz="2400" kern="1200" dirty="0" smtClean="0">
            <a:latin typeface="Times New Roman" pitchFamily="18" charset="0"/>
            <a:cs typeface="Times New Roman" pitchFamily="18" charset="0"/>
          </a:endParaRPr>
        </a:p>
        <a:p>
          <a:pPr lvl="0" algn="ctr" defTabSz="1066800">
            <a:lnSpc>
              <a:spcPct val="90000"/>
            </a:lnSpc>
            <a:spcBef>
              <a:spcPct val="0"/>
            </a:spcBef>
            <a:spcAft>
              <a:spcPct val="35000"/>
            </a:spcAft>
          </a:pPr>
          <a:r>
            <a:rPr lang="ru-RU" sz="3600" b="1" i="1" kern="1200" dirty="0" err="1" smtClean="0">
              <a:latin typeface="Times New Roman" pitchFamily="18" charset="0"/>
              <a:cs typeface="Times New Roman" pitchFamily="18" charset="0"/>
            </a:rPr>
            <a:t>YaF</a:t>
          </a:r>
          <a:r>
            <a:rPr lang="ru-RU" sz="3600" b="1" i="1" kern="1200" dirty="0" smtClean="0">
              <a:latin typeface="Times New Roman" pitchFamily="18" charset="0"/>
              <a:cs typeface="Times New Roman" pitchFamily="18" charset="0"/>
            </a:rPr>
            <a:t> = SST – IT,</a:t>
          </a:r>
          <a:endParaRPr lang="ru-RU" sz="3600" kern="1200" dirty="0" smtClean="0">
            <a:latin typeface="Times New Roman" pitchFamily="18" charset="0"/>
            <a:cs typeface="Times New Roman" pitchFamily="18" charset="0"/>
          </a:endParaRPr>
        </a:p>
        <a:p>
          <a:pPr lvl="0" algn="ctr" defTabSz="1066800">
            <a:lnSpc>
              <a:spcPct val="90000"/>
            </a:lnSpc>
            <a:spcBef>
              <a:spcPct val="0"/>
            </a:spcBef>
            <a:spcAft>
              <a:spcPct val="35000"/>
            </a:spcAft>
          </a:pPr>
          <a:r>
            <a:rPr lang="ru-RU" sz="2400" b="1" kern="1200" dirty="0" err="1" smtClean="0">
              <a:latin typeface="Times New Roman" pitchFamily="18" charset="0"/>
              <a:cs typeface="Times New Roman" pitchFamily="18" charset="0"/>
            </a:rPr>
            <a:t>bunda</a:t>
          </a:r>
          <a:r>
            <a:rPr lang="ru-RU" sz="2400" b="1" kern="1200" dirty="0" smtClean="0">
              <a:latin typeface="Times New Roman" pitchFamily="18" charset="0"/>
              <a:cs typeface="Times New Roman" pitchFamily="18" charset="0"/>
            </a:rPr>
            <a:t>,</a:t>
          </a:r>
          <a:endParaRPr lang="ru-RU" sz="2400" kern="1200" dirty="0" smtClean="0">
            <a:latin typeface="Times New Roman" pitchFamily="18" charset="0"/>
            <a:cs typeface="Times New Roman" pitchFamily="18" charset="0"/>
          </a:endParaRPr>
        </a:p>
        <a:p>
          <a:pPr lvl="0" algn="ctr" defTabSz="1066800">
            <a:lnSpc>
              <a:spcPct val="90000"/>
            </a:lnSpc>
            <a:spcBef>
              <a:spcPct val="0"/>
            </a:spcBef>
            <a:spcAft>
              <a:spcPct val="35000"/>
            </a:spcAft>
          </a:pPr>
          <a:r>
            <a:rPr lang="ru-RU" sz="2400" b="1" i="1" kern="1200" dirty="0" err="1" smtClean="0">
              <a:latin typeface="Times New Roman" pitchFamily="18" charset="0"/>
              <a:cs typeface="Times New Roman" pitchFamily="18" charset="0"/>
            </a:rPr>
            <a:t>YaF</a:t>
          </a:r>
          <a:r>
            <a:rPr lang="ru-RU" sz="2400" b="1" kern="1200" dirty="0" smtClean="0">
              <a:latin typeface="Times New Roman" pitchFamily="18" charset="0"/>
              <a:cs typeface="Times New Roman" pitchFamily="18" charset="0"/>
            </a:rPr>
            <a:t> – </a:t>
          </a:r>
          <a:r>
            <a:rPr lang="ru-RU" sz="2400" b="1" kern="1200" dirty="0" err="1" smtClean="0">
              <a:latin typeface="Times New Roman" pitchFamily="18" charset="0"/>
              <a:cs typeface="Times New Roman" pitchFamily="18" charset="0"/>
            </a:rPr>
            <a:t>yalpi</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foyda</a:t>
          </a:r>
          <a:r>
            <a:rPr lang="ru-RU" sz="2400" b="1" kern="1200" dirty="0" smtClean="0">
              <a:latin typeface="Times New Roman" pitchFamily="18" charset="0"/>
              <a:cs typeface="Times New Roman" pitchFamily="18" charset="0"/>
            </a:rPr>
            <a:t>;</a:t>
          </a:r>
          <a:endParaRPr lang="ru-RU" sz="2400" kern="1200" dirty="0" smtClean="0">
            <a:latin typeface="Times New Roman" pitchFamily="18" charset="0"/>
            <a:cs typeface="Times New Roman" pitchFamily="18" charset="0"/>
          </a:endParaRPr>
        </a:p>
        <a:p>
          <a:pPr lvl="0" algn="ctr" defTabSz="1066800">
            <a:lnSpc>
              <a:spcPct val="90000"/>
            </a:lnSpc>
            <a:spcBef>
              <a:spcPct val="0"/>
            </a:spcBef>
            <a:spcAft>
              <a:spcPct val="35000"/>
            </a:spcAft>
          </a:pPr>
          <a:r>
            <a:rPr lang="en-US" sz="2400" b="1" i="1" kern="1200" dirty="0" smtClean="0">
              <a:latin typeface="Times New Roman" pitchFamily="18" charset="0"/>
              <a:cs typeface="Times New Roman" pitchFamily="18" charset="0"/>
            </a:rPr>
            <a:t>SST </a:t>
          </a:r>
          <a:r>
            <a:rPr lang="en-US" sz="2400" b="1" kern="1200" dirty="0" smtClean="0">
              <a:latin typeface="Times New Roman" pitchFamily="18" charset="0"/>
              <a:cs typeface="Times New Roman" pitchFamily="18" charset="0"/>
            </a:rPr>
            <a:t>– </a:t>
          </a:r>
          <a:r>
            <a:rPr lang="en-US" sz="2400" b="1" kern="1200" dirty="0" err="1" smtClean="0">
              <a:latin typeface="Times New Roman" pitchFamily="18" charset="0"/>
              <a:cs typeface="Times New Roman" pitchFamily="18" charset="0"/>
            </a:rPr>
            <a:t>sotishdan</a:t>
          </a:r>
          <a:r>
            <a:rPr lang="en-US" sz="2400" b="1" kern="1200" dirty="0" smtClean="0">
              <a:latin typeface="Times New Roman" pitchFamily="18" charset="0"/>
              <a:cs typeface="Times New Roman" pitchFamily="18" charset="0"/>
            </a:rPr>
            <a:t> </a:t>
          </a:r>
          <a:r>
            <a:rPr lang="en-US" sz="2400" b="1" kern="1200" dirty="0" err="1" smtClean="0">
              <a:latin typeface="Times New Roman" pitchFamily="18" charset="0"/>
              <a:cs typeface="Times New Roman" pitchFamily="18" charset="0"/>
            </a:rPr>
            <a:t>olingan</a:t>
          </a:r>
          <a:r>
            <a:rPr lang="en-US" sz="2400" b="1" kern="1200" dirty="0" smtClean="0">
              <a:latin typeface="Times New Roman" pitchFamily="18" charset="0"/>
              <a:cs typeface="Times New Roman" pitchFamily="18" charset="0"/>
            </a:rPr>
            <a:t> </a:t>
          </a:r>
          <a:r>
            <a:rPr lang="en-US" sz="2400" b="1" kern="1200" dirty="0" err="1" smtClean="0">
              <a:latin typeface="Times New Roman" pitchFamily="18" charset="0"/>
              <a:cs typeface="Times New Roman" pitchFamily="18" charset="0"/>
            </a:rPr>
            <a:t>sof</a:t>
          </a:r>
          <a:r>
            <a:rPr lang="en-US" sz="2400" b="1" kern="1200" dirty="0" smtClean="0">
              <a:latin typeface="Times New Roman" pitchFamily="18" charset="0"/>
              <a:cs typeface="Times New Roman" pitchFamily="18" charset="0"/>
            </a:rPr>
            <a:t> </a:t>
          </a:r>
          <a:r>
            <a:rPr lang="en-US" sz="2400" b="1" kern="1200" dirty="0" err="1" smtClean="0">
              <a:latin typeface="Times New Roman" pitchFamily="18" charset="0"/>
              <a:cs typeface="Times New Roman" pitchFamily="18" charset="0"/>
            </a:rPr>
            <a:t>tushum</a:t>
          </a:r>
          <a:r>
            <a:rPr lang="en-US" sz="2400" b="1" kern="1200" dirty="0" smtClean="0">
              <a:latin typeface="Times New Roman" pitchFamily="18" charset="0"/>
              <a:cs typeface="Times New Roman" pitchFamily="18" charset="0"/>
            </a:rPr>
            <a:t>;</a:t>
          </a:r>
          <a:endParaRPr lang="ru-RU" sz="2400" kern="1200" dirty="0" smtClean="0">
            <a:latin typeface="Times New Roman" pitchFamily="18" charset="0"/>
            <a:cs typeface="Times New Roman" pitchFamily="18" charset="0"/>
          </a:endParaRPr>
        </a:p>
        <a:p>
          <a:pPr lvl="0" algn="ctr" defTabSz="1066800">
            <a:lnSpc>
              <a:spcPct val="90000"/>
            </a:lnSpc>
            <a:spcBef>
              <a:spcPct val="0"/>
            </a:spcBef>
            <a:spcAft>
              <a:spcPct val="35000"/>
            </a:spcAft>
          </a:pPr>
          <a:r>
            <a:rPr lang="en-US" sz="2400" b="1" i="1" kern="1200" dirty="0" smtClean="0">
              <a:latin typeface="Times New Roman" pitchFamily="18" charset="0"/>
              <a:cs typeface="Times New Roman" pitchFamily="18" charset="0"/>
            </a:rPr>
            <a:t>IT</a:t>
          </a:r>
          <a:r>
            <a:rPr lang="en-US" sz="2400" b="1" kern="1200" dirty="0" smtClean="0">
              <a:latin typeface="Times New Roman" pitchFamily="18" charset="0"/>
              <a:cs typeface="Times New Roman" pitchFamily="18" charset="0"/>
            </a:rPr>
            <a:t> – </a:t>
          </a:r>
          <a:r>
            <a:rPr lang="en-US" sz="2400" b="1" kern="1200" dirty="0" err="1" smtClean="0">
              <a:latin typeface="Times New Roman" pitchFamily="18" charset="0"/>
              <a:cs typeface="Times New Roman" pitchFamily="18" charset="0"/>
            </a:rPr>
            <a:t>sotilgan</a:t>
          </a:r>
          <a:r>
            <a:rPr lang="en-US" sz="2400" b="1" kern="1200" dirty="0" smtClean="0">
              <a:latin typeface="Times New Roman" pitchFamily="18" charset="0"/>
              <a:cs typeface="Times New Roman" pitchFamily="18" charset="0"/>
            </a:rPr>
            <a:t> </a:t>
          </a:r>
          <a:r>
            <a:rPr lang="en-US" sz="2400" b="1" kern="1200" dirty="0" err="1" smtClean="0">
              <a:latin typeface="Times New Roman" pitchFamily="18" charset="0"/>
              <a:cs typeface="Times New Roman" pitchFamily="18" charset="0"/>
            </a:rPr>
            <a:t>mahsulotning</a:t>
          </a:r>
          <a:r>
            <a:rPr lang="en-US" sz="2400" b="1" kern="1200" dirty="0" smtClean="0">
              <a:latin typeface="Times New Roman" pitchFamily="18" charset="0"/>
              <a:cs typeface="Times New Roman" pitchFamily="18" charset="0"/>
            </a:rPr>
            <a:t> </a:t>
          </a:r>
          <a:r>
            <a:rPr lang="en-US" sz="2400" b="1" kern="1200" dirty="0" err="1" smtClean="0">
              <a:latin typeface="Times New Roman" pitchFamily="18" charset="0"/>
              <a:cs typeface="Times New Roman" pitchFamily="18" charset="0"/>
            </a:rPr>
            <a:t>ishlab</a:t>
          </a:r>
          <a:r>
            <a:rPr lang="en-US" sz="2400" b="1" kern="1200" dirty="0" smtClean="0">
              <a:latin typeface="Times New Roman" pitchFamily="18" charset="0"/>
              <a:cs typeface="Times New Roman" pitchFamily="18" charset="0"/>
            </a:rPr>
            <a:t> chi</a:t>
          </a:r>
          <a:r>
            <a:rPr lang="uz-Cyrl-UZ" sz="2400" b="1" kern="1200" dirty="0" smtClean="0">
              <a:latin typeface="Times New Roman" pitchFamily="18" charset="0"/>
              <a:cs typeface="Times New Roman" pitchFamily="18" charset="0"/>
            </a:rPr>
            <a:t>q</a:t>
          </a:r>
          <a:r>
            <a:rPr lang="en-US" sz="2400" b="1" kern="1200" dirty="0" err="1" smtClean="0">
              <a:latin typeface="Times New Roman" pitchFamily="18" charset="0"/>
              <a:cs typeface="Times New Roman" pitchFamily="18" charset="0"/>
            </a:rPr>
            <a:t>arish</a:t>
          </a:r>
          <a:r>
            <a:rPr lang="en-US" sz="2400" b="1" kern="1200" dirty="0" smtClean="0">
              <a:latin typeface="Times New Roman" pitchFamily="18" charset="0"/>
              <a:cs typeface="Times New Roman" pitchFamily="18" charset="0"/>
            </a:rPr>
            <a:t> </a:t>
          </a:r>
          <a:r>
            <a:rPr lang="en-US" sz="2400" b="1" kern="1200" dirty="0" err="1" smtClean="0">
              <a:latin typeface="Times New Roman" pitchFamily="18" charset="0"/>
              <a:cs typeface="Times New Roman" pitchFamily="18" charset="0"/>
            </a:rPr>
            <a:t>tannarxi</a:t>
          </a:r>
          <a:r>
            <a:rPr lang="en-US" sz="2400" b="1" kern="1200" dirty="0" smtClean="0">
              <a:latin typeface="Times New Roman" pitchFamily="18" charset="0"/>
              <a:cs typeface="Times New Roman" pitchFamily="18" charset="0"/>
            </a:rPr>
            <a:t>.</a:t>
          </a:r>
          <a:endParaRPr lang="ru-RU" sz="2400" kern="1200" dirty="0"/>
        </a:p>
      </dsp:txBody>
      <dsp:txXfrm rot="5400000">
        <a:off x="4019" y="1061155"/>
        <a:ext cx="8221563" cy="318346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7CE9C6-BEF0-4476-AC00-EAA5CBEA169E}">
      <dsp:nvSpPr>
        <dsp:cNvPr id="0" name=""/>
        <dsp:cNvSpPr/>
      </dsp:nvSpPr>
      <dsp:spPr>
        <a:xfrm>
          <a:off x="0" y="53699"/>
          <a:ext cx="8229600" cy="959400"/>
        </a:xfrm>
        <a:prstGeom prst="roundRect">
          <a:avLst/>
        </a:prstGeom>
        <a:gradFill rotWithShape="0">
          <a:gsLst>
            <a:gs pos="0">
              <a:schemeClr val="accent1">
                <a:hueOff val="0"/>
                <a:satOff val="0"/>
                <a:lumOff val="0"/>
                <a:alphaOff val="0"/>
                <a:tint val="92000"/>
                <a:satMod val="170000"/>
              </a:schemeClr>
            </a:gs>
            <a:gs pos="15000">
              <a:schemeClr val="accent1">
                <a:hueOff val="0"/>
                <a:satOff val="0"/>
                <a:lumOff val="0"/>
                <a:alphaOff val="0"/>
                <a:tint val="92000"/>
                <a:shade val="99000"/>
                <a:satMod val="170000"/>
              </a:schemeClr>
            </a:gs>
            <a:gs pos="62000">
              <a:schemeClr val="accent1">
                <a:hueOff val="0"/>
                <a:satOff val="0"/>
                <a:lumOff val="0"/>
                <a:alphaOff val="0"/>
                <a:tint val="96000"/>
                <a:shade val="80000"/>
                <a:satMod val="170000"/>
              </a:schemeClr>
            </a:gs>
            <a:gs pos="97000">
              <a:schemeClr val="accent1">
                <a:hueOff val="0"/>
                <a:satOff val="0"/>
                <a:lumOff val="0"/>
                <a:alphaOff val="0"/>
                <a:tint val="98000"/>
                <a:shade val="63000"/>
                <a:satMod val="170000"/>
              </a:schemeClr>
            </a:gs>
            <a:gs pos="100000">
              <a:schemeClr val="accent1">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52400" tIns="152400" rIns="152400" bIns="152400" numCol="1" spcCol="1270" anchor="ctr" anchorCtr="0">
          <a:noAutofit/>
        </a:bodyPr>
        <a:lstStyle/>
        <a:p>
          <a:pPr lvl="0" algn="l" defTabSz="1778000" rtl="0">
            <a:lnSpc>
              <a:spcPct val="90000"/>
            </a:lnSpc>
            <a:spcBef>
              <a:spcPct val="0"/>
            </a:spcBef>
            <a:spcAft>
              <a:spcPct val="35000"/>
            </a:spcAft>
          </a:pPr>
          <a:r>
            <a:rPr lang="ru-RU" sz="4000" b="1" kern="1200" dirty="0" err="1" smtClean="0">
              <a:latin typeface="Times New Roman" pitchFamily="18" charset="0"/>
              <a:cs typeface="Times New Roman" pitchFamily="18" charset="0"/>
            </a:rPr>
            <a:t>Asosiy</a:t>
          </a:r>
          <a:r>
            <a:rPr lang="ru-RU" sz="4000" b="1" kern="1200" dirty="0" smtClean="0">
              <a:latin typeface="Times New Roman" pitchFamily="18" charset="0"/>
              <a:cs typeface="Times New Roman" pitchFamily="18" charset="0"/>
            </a:rPr>
            <a:t> </a:t>
          </a:r>
          <a:r>
            <a:rPr lang="ru-RU" sz="4000" b="1" kern="1200" dirty="0" err="1" smtClean="0">
              <a:latin typeface="Times New Roman" pitchFamily="18" charset="0"/>
              <a:cs typeface="Times New Roman" pitchFamily="18" charset="0"/>
            </a:rPr>
            <a:t>faoliyatdan</a:t>
          </a:r>
          <a:r>
            <a:rPr lang="ru-RU" sz="4000" b="1" kern="1200" dirty="0" smtClean="0">
              <a:latin typeface="Times New Roman" pitchFamily="18" charset="0"/>
              <a:cs typeface="Times New Roman" pitchFamily="18" charset="0"/>
            </a:rPr>
            <a:t> k</a:t>
          </a:r>
          <a:r>
            <a:rPr lang="en-US" sz="4000" b="1" kern="1200" dirty="0" smtClean="0">
              <a:latin typeface="Times New Roman" pitchFamily="18" charset="0"/>
              <a:cs typeface="Times New Roman" pitchFamily="18" charset="0"/>
            </a:rPr>
            <a:t>o’</a:t>
          </a:r>
          <a:r>
            <a:rPr lang="ru-RU" sz="4000" b="1" kern="1200" dirty="0" err="1" smtClean="0">
              <a:latin typeface="Times New Roman" pitchFamily="18" charset="0"/>
              <a:cs typeface="Times New Roman" pitchFamily="18" charset="0"/>
            </a:rPr>
            <a:t>rilgan</a:t>
          </a:r>
          <a:r>
            <a:rPr lang="ru-RU" sz="4000" b="1" kern="1200" dirty="0" smtClean="0">
              <a:latin typeface="Times New Roman" pitchFamily="18" charset="0"/>
              <a:cs typeface="Times New Roman" pitchFamily="18" charset="0"/>
            </a:rPr>
            <a:t> </a:t>
          </a:r>
          <a:r>
            <a:rPr lang="ru-RU" sz="4000" b="1" kern="1200" dirty="0" err="1" smtClean="0">
              <a:latin typeface="Times New Roman" pitchFamily="18" charset="0"/>
              <a:cs typeface="Times New Roman" pitchFamily="18" charset="0"/>
            </a:rPr>
            <a:t>foyda</a:t>
          </a:r>
          <a:r>
            <a:rPr lang="ru-RU" sz="4000" b="1" kern="1200" dirty="0" smtClean="0">
              <a:latin typeface="Times New Roman" pitchFamily="18" charset="0"/>
              <a:cs typeface="Times New Roman" pitchFamily="18" charset="0"/>
            </a:rPr>
            <a:t>-</a:t>
          </a:r>
          <a:endParaRPr lang="ru-RU" sz="4000" kern="1200" dirty="0"/>
        </a:p>
      </dsp:txBody>
      <dsp:txXfrm>
        <a:off x="46834" y="100533"/>
        <a:ext cx="8135932" cy="86573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F571428-799F-40F5-8D0A-E6FC6A1514CA}">
      <dsp:nvSpPr>
        <dsp:cNvPr id="0" name=""/>
        <dsp:cNvSpPr/>
      </dsp:nvSpPr>
      <dsp:spPr>
        <a:xfrm>
          <a:off x="8684" y="216038"/>
          <a:ext cx="8883795" cy="4936654"/>
        </a:xfrm>
        <a:prstGeom prst="chevron">
          <a:avLst/>
        </a:prstGeom>
        <a:gradFill rotWithShape="0">
          <a:gsLst>
            <a:gs pos="0">
              <a:schemeClr val="accent2">
                <a:hueOff val="0"/>
                <a:satOff val="0"/>
                <a:lumOff val="0"/>
                <a:alphaOff val="0"/>
                <a:tint val="92000"/>
                <a:satMod val="170000"/>
              </a:schemeClr>
            </a:gs>
            <a:gs pos="15000">
              <a:schemeClr val="accent2">
                <a:hueOff val="0"/>
                <a:satOff val="0"/>
                <a:lumOff val="0"/>
                <a:alphaOff val="0"/>
                <a:tint val="92000"/>
                <a:shade val="99000"/>
                <a:satMod val="170000"/>
              </a:schemeClr>
            </a:gs>
            <a:gs pos="62000">
              <a:schemeClr val="accent2">
                <a:hueOff val="0"/>
                <a:satOff val="0"/>
                <a:lumOff val="0"/>
                <a:alphaOff val="0"/>
                <a:tint val="96000"/>
                <a:shade val="80000"/>
                <a:satMod val="170000"/>
              </a:schemeClr>
            </a:gs>
            <a:gs pos="97000">
              <a:schemeClr val="accent2">
                <a:hueOff val="0"/>
                <a:satOff val="0"/>
                <a:lumOff val="0"/>
                <a:alphaOff val="0"/>
                <a:tint val="98000"/>
                <a:shade val="63000"/>
                <a:satMod val="170000"/>
              </a:schemeClr>
            </a:gs>
            <a:gs pos="100000">
              <a:schemeClr val="accent2">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6670" tIns="13335" rIns="0" bIns="13335" numCol="1" spcCol="1270" anchor="ctr" anchorCtr="0">
          <a:noAutofit/>
        </a:bodyPr>
        <a:lstStyle/>
        <a:p>
          <a:pPr lvl="0" algn="just" defTabSz="933450" rtl="0">
            <a:lnSpc>
              <a:spcPct val="90000"/>
            </a:lnSpc>
            <a:spcBef>
              <a:spcPct val="0"/>
            </a:spcBef>
            <a:spcAft>
              <a:spcPct val="35000"/>
            </a:spcAft>
          </a:pPr>
          <a:r>
            <a:rPr lang="ru-RU" sz="2100" b="1" kern="1200" dirty="0" err="1" smtClean="0">
              <a:solidFill>
                <a:schemeClr val="tx1"/>
              </a:solidFill>
              <a:latin typeface="Times New Roman" pitchFamily="18" charset="0"/>
              <a:cs typeface="Times New Roman" pitchFamily="18" charset="0"/>
            </a:rPr>
            <a:t>bu</a:t>
          </a:r>
          <a:r>
            <a:rPr lang="ru-RU" sz="2100" b="1" kern="1200" dirty="0" smtClean="0">
              <a:solidFill>
                <a:schemeClr val="tx1"/>
              </a:solidFill>
              <a:latin typeface="Times New Roman" pitchFamily="18" charset="0"/>
              <a:cs typeface="Times New Roman" pitchFamily="18" charset="0"/>
            </a:rPr>
            <a:t> </a:t>
          </a:r>
          <a:r>
            <a:rPr lang="ru-RU" sz="2100" b="1" kern="1200" dirty="0" err="1" smtClean="0">
              <a:solidFill>
                <a:schemeClr val="tx1"/>
              </a:solidFill>
              <a:latin typeface="Times New Roman" pitchFamily="18" charset="0"/>
              <a:cs typeface="Times New Roman" pitchFamily="18" charset="0"/>
            </a:rPr>
            <a:t>maxsulotni</a:t>
          </a:r>
          <a:r>
            <a:rPr lang="ru-RU" sz="2100" b="1" kern="1200" dirty="0" smtClean="0">
              <a:solidFill>
                <a:schemeClr val="tx1"/>
              </a:solidFill>
              <a:latin typeface="Times New Roman" pitchFamily="18" charset="0"/>
              <a:cs typeface="Times New Roman" pitchFamily="18" charset="0"/>
            </a:rPr>
            <a:t> </a:t>
          </a:r>
          <a:r>
            <a:rPr lang="ru-RU" sz="2100" b="1" kern="1200" dirty="0" err="1" smtClean="0">
              <a:solidFill>
                <a:schemeClr val="tx1"/>
              </a:solidFill>
              <a:latin typeface="Times New Roman" pitchFamily="18" charset="0"/>
              <a:cs typeface="Times New Roman" pitchFamily="18" charset="0"/>
            </a:rPr>
            <a:t>sotishdan</a:t>
          </a:r>
          <a:r>
            <a:rPr lang="ru-RU" sz="2100" b="1" kern="1200" dirty="0" smtClean="0">
              <a:solidFill>
                <a:schemeClr val="tx1"/>
              </a:solidFill>
              <a:latin typeface="Times New Roman" pitchFamily="18" charset="0"/>
              <a:cs typeface="Times New Roman" pitchFamily="18" charset="0"/>
            </a:rPr>
            <a:t> </a:t>
          </a:r>
          <a:r>
            <a:rPr lang="ru-RU" sz="2100" b="1" kern="1200" dirty="0" err="1" smtClean="0">
              <a:solidFill>
                <a:schemeClr val="tx1"/>
              </a:solidFill>
              <a:latin typeface="Times New Roman" pitchFamily="18" charset="0"/>
              <a:cs typeface="Times New Roman" pitchFamily="18" charset="0"/>
            </a:rPr>
            <a:t>olingan</a:t>
          </a:r>
          <a:r>
            <a:rPr lang="ru-RU" sz="2100" b="1" kern="1200" dirty="0" smtClean="0">
              <a:solidFill>
                <a:schemeClr val="tx1"/>
              </a:solidFill>
              <a:latin typeface="Times New Roman" pitchFamily="18" charset="0"/>
              <a:cs typeface="Times New Roman" pitchFamily="18" charset="0"/>
            </a:rPr>
            <a:t> </a:t>
          </a:r>
          <a:r>
            <a:rPr lang="ru-RU" sz="2100" b="1" kern="1200" dirty="0" err="1" smtClean="0">
              <a:solidFill>
                <a:schemeClr val="tx1"/>
              </a:solidFill>
              <a:latin typeface="Times New Roman" pitchFamily="18" charset="0"/>
              <a:cs typeface="Times New Roman" pitchFamily="18" charset="0"/>
            </a:rPr>
            <a:t>yalpi</a:t>
          </a:r>
          <a:r>
            <a:rPr lang="ru-RU" sz="2100" b="1" kern="1200" dirty="0" smtClean="0">
              <a:solidFill>
                <a:schemeClr val="tx1"/>
              </a:solidFill>
              <a:latin typeface="Times New Roman" pitchFamily="18" charset="0"/>
              <a:cs typeface="Times New Roman" pitchFamily="18" charset="0"/>
            </a:rPr>
            <a:t> </a:t>
          </a:r>
          <a:r>
            <a:rPr lang="ru-RU" sz="2100" b="1" kern="1200" dirty="0" err="1" smtClean="0">
              <a:solidFill>
                <a:schemeClr val="tx1"/>
              </a:solidFill>
              <a:latin typeface="Times New Roman" pitchFamily="18" charset="0"/>
              <a:cs typeface="Times New Roman" pitchFamily="18" charset="0"/>
            </a:rPr>
            <a:t>foyda</a:t>
          </a:r>
          <a:r>
            <a:rPr lang="ru-RU" sz="2100" b="1" kern="1200" dirty="0" smtClean="0">
              <a:solidFill>
                <a:schemeClr val="tx1"/>
              </a:solidFill>
              <a:latin typeface="Times New Roman" pitchFamily="18" charset="0"/>
              <a:cs typeface="Times New Roman" pitchFamily="18" charset="0"/>
            </a:rPr>
            <a:t> </a:t>
          </a:r>
          <a:r>
            <a:rPr lang="ru-RU" sz="2100" b="1" kern="1200" dirty="0" err="1" smtClean="0">
              <a:solidFill>
                <a:schemeClr val="tx1"/>
              </a:solidFill>
              <a:latin typeface="Times New Roman" pitchFamily="18" charset="0"/>
              <a:cs typeface="Times New Roman" pitchFamily="18" charset="0"/>
            </a:rPr>
            <a:t>bilan</a:t>
          </a:r>
          <a:r>
            <a:rPr lang="ru-RU" sz="2100" b="1" kern="1200" dirty="0" smtClean="0">
              <a:solidFill>
                <a:schemeClr val="tx1"/>
              </a:solidFill>
              <a:latin typeface="Times New Roman" pitchFamily="18" charset="0"/>
              <a:cs typeface="Times New Roman" pitchFamily="18" charset="0"/>
            </a:rPr>
            <a:t> </a:t>
          </a:r>
          <a:r>
            <a:rPr lang="ru-RU" sz="2100" b="1" kern="1200" dirty="0" err="1" smtClean="0">
              <a:solidFill>
                <a:schemeClr val="tx1"/>
              </a:solidFill>
              <a:latin typeface="Times New Roman" pitchFamily="18" charset="0"/>
              <a:cs typeface="Times New Roman" pitchFamily="18" charset="0"/>
            </a:rPr>
            <a:t>davr</a:t>
          </a:r>
          <a:r>
            <a:rPr lang="ru-RU" sz="2100" b="1" kern="1200" dirty="0" smtClean="0">
              <a:solidFill>
                <a:schemeClr val="tx1"/>
              </a:solidFill>
              <a:latin typeface="Times New Roman" pitchFamily="18" charset="0"/>
              <a:cs typeface="Times New Roman" pitchFamily="18" charset="0"/>
            </a:rPr>
            <a:t> </a:t>
          </a:r>
          <a:r>
            <a:rPr lang="ru-RU" sz="2100" b="1" kern="1200" dirty="0" err="1" smtClean="0">
              <a:solidFill>
                <a:schemeClr val="tx1"/>
              </a:solidFill>
              <a:latin typeface="Times New Roman" pitchFamily="18" charset="0"/>
              <a:cs typeface="Times New Roman" pitchFamily="18" charset="0"/>
            </a:rPr>
            <a:t>xarajatlari</a:t>
          </a:r>
          <a:r>
            <a:rPr lang="ru-RU" sz="2100" b="1" kern="1200" dirty="0" smtClean="0">
              <a:solidFill>
                <a:schemeClr val="tx1"/>
              </a:solidFill>
              <a:latin typeface="Times New Roman" pitchFamily="18" charset="0"/>
              <a:cs typeface="Times New Roman" pitchFamily="18" charset="0"/>
            </a:rPr>
            <a:t> </a:t>
          </a:r>
          <a:r>
            <a:rPr lang="en-US" sz="2100" b="1" kern="1200" dirty="0" smtClean="0">
              <a:solidFill>
                <a:schemeClr val="tx1"/>
              </a:solidFill>
              <a:latin typeface="Times New Roman" pitchFamily="18" charset="0"/>
              <a:cs typeface="Times New Roman" pitchFamily="18" charset="0"/>
            </a:rPr>
            <a:t>o’</a:t>
          </a:r>
          <a:r>
            <a:rPr lang="ru-RU" sz="2100" b="1" kern="1200" dirty="0" err="1" smtClean="0">
              <a:solidFill>
                <a:schemeClr val="tx1"/>
              </a:solidFill>
              <a:latin typeface="Times New Roman" pitchFamily="18" charset="0"/>
              <a:cs typeface="Times New Roman" pitchFamily="18" charset="0"/>
            </a:rPr>
            <a:t>rtasidagi</a:t>
          </a:r>
          <a:r>
            <a:rPr lang="ru-RU" sz="2100" b="1" kern="1200" dirty="0" smtClean="0">
              <a:solidFill>
                <a:schemeClr val="tx1"/>
              </a:solidFill>
              <a:latin typeface="Times New Roman" pitchFamily="18" charset="0"/>
              <a:cs typeface="Times New Roman" pitchFamily="18" charset="0"/>
            </a:rPr>
            <a:t> </a:t>
          </a:r>
          <a:r>
            <a:rPr lang="ru-RU" sz="2100" b="1" kern="1200" dirty="0" err="1" smtClean="0">
              <a:solidFill>
                <a:schemeClr val="tx1"/>
              </a:solidFill>
              <a:latin typeface="Times New Roman" pitchFamily="18" charset="0"/>
              <a:cs typeface="Times New Roman" pitchFamily="18" charset="0"/>
            </a:rPr>
            <a:t>tafovut</a:t>
          </a:r>
          <a:r>
            <a:rPr lang="ru-RU" sz="2100" b="1" kern="1200" dirty="0" smtClean="0">
              <a:solidFill>
                <a:schemeClr val="tx1"/>
              </a:solidFill>
              <a:latin typeface="Times New Roman" pitchFamily="18" charset="0"/>
              <a:cs typeface="Times New Roman" pitchFamily="18" charset="0"/>
            </a:rPr>
            <a:t> </a:t>
          </a:r>
          <a:r>
            <a:rPr lang="ru-RU" sz="2100" b="1" kern="1200" dirty="0" err="1" smtClean="0">
              <a:solidFill>
                <a:schemeClr val="tx1"/>
              </a:solidFill>
              <a:latin typeface="Times New Roman" pitchFamily="18" charset="0"/>
              <a:cs typeface="Times New Roman" pitchFamily="18" charset="0"/>
            </a:rPr>
            <a:t>va</a:t>
          </a:r>
          <a:r>
            <a:rPr lang="ru-RU" sz="2100" b="1" kern="1200" dirty="0" smtClean="0">
              <a:solidFill>
                <a:schemeClr val="tx1"/>
              </a:solidFill>
              <a:latin typeface="Times New Roman" pitchFamily="18" charset="0"/>
              <a:cs typeface="Times New Roman" pitchFamily="18" charset="0"/>
            </a:rPr>
            <a:t> </a:t>
          </a:r>
          <a:r>
            <a:rPr lang="ru-RU" sz="2100" b="1" kern="1200" dirty="0" err="1" smtClean="0">
              <a:solidFill>
                <a:schemeClr val="tx1"/>
              </a:solidFill>
              <a:latin typeface="Times New Roman" pitchFamily="18" charset="0"/>
              <a:cs typeface="Times New Roman" pitchFamily="18" charset="0"/>
            </a:rPr>
            <a:t>plyus</a:t>
          </a:r>
          <a:r>
            <a:rPr lang="ru-RU" sz="2100" b="1" kern="1200" dirty="0" smtClean="0">
              <a:solidFill>
                <a:schemeClr val="tx1"/>
              </a:solidFill>
              <a:latin typeface="Times New Roman" pitchFamily="18" charset="0"/>
              <a:cs typeface="Times New Roman" pitchFamily="18" charset="0"/>
            </a:rPr>
            <a:t> </a:t>
          </a:r>
          <a:r>
            <a:rPr lang="ru-RU" sz="2100" b="1" kern="1200" dirty="0" err="1" smtClean="0">
              <a:solidFill>
                <a:schemeClr val="tx1"/>
              </a:solidFill>
              <a:latin typeface="Times New Roman" pitchFamily="18" charset="0"/>
              <a:cs typeface="Times New Roman" pitchFamily="18" charset="0"/>
            </a:rPr>
            <a:t>asosiy</a:t>
          </a:r>
          <a:r>
            <a:rPr lang="ru-RU" sz="2100" b="1" kern="1200" dirty="0" smtClean="0">
              <a:solidFill>
                <a:schemeClr val="tx1"/>
              </a:solidFill>
              <a:latin typeface="Times New Roman" pitchFamily="18" charset="0"/>
              <a:cs typeface="Times New Roman" pitchFamily="18" charset="0"/>
            </a:rPr>
            <a:t> </a:t>
          </a:r>
          <a:r>
            <a:rPr lang="ru-RU" sz="2100" b="1" kern="1200" dirty="0" err="1" smtClean="0">
              <a:solidFill>
                <a:schemeClr val="tx1"/>
              </a:solidFill>
              <a:latin typeface="Times New Roman" pitchFamily="18" charset="0"/>
              <a:cs typeface="Times New Roman" pitchFamily="18" charset="0"/>
            </a:rPr>
            <a:t>faoliyatdan</a:t>
          </a:r>
          <a:r>
            <a:rPr lang="ru-RU" sz="2100" b="1" kern="1200" dirty="0" smtClean="0">
              <a:solidFill>
                <a:schemeClr val="tx1"/>
              </a:solidFill>
              <a:latin typeface="Times New Roman" pitchFamily="18" charset="0"/>
              <a:cs typeface="Times New Roman" pitchFamily="18" charset="0"/>
            </a:rPr>
            <a:t> k</a:t>
          </a:r>
          <a:r>
            <a:rPr lang="en-US" sz="2100" b="1" kern="1200" dirty="0" smtClean="0">
              <a:solidFill>
                <a:schemeClr val="tx1"/>
              </a:solidFill>
              <a:latin typeface="Times New Roman" pitchFamily="18" charset="0"/>
              <a:cs typeface="Times New Roman" pitchFamily="18" charset="0"/>
            </a:rPr>
            <a:t>o’</a:t>
          </a:r>
          <a:r>
            <a:rPr lang="ru-RU" sz="2100" b="1" kern="1200" dirty="0" err="1" smtClean="0">
              <a:solidFill>
                <a:schemeClr val="tx1"/>
              </a:solidFill>
              <a:latin typeface="Times New Roman" pitchFamily="18" charset="0"/>
              <a:cs typeface="Times New Roman" pitchFamily="18" charset="0"/>
            </a:rPr>
            <a:t>rilgan</a:t>
          </a:r>
          <a:r>
            <a:rPr lang="ru-RU" sz="2100" b="1" kern="1200" dirty="0" smtClean="0">
              <a:solidFill>
                <a:schemeClr val="tx1"/>
              </a:solidFill>
              <a:latin typeface="Times New Roman" pitchFamily="18" charset="0"/>
              <a:cs typeface="Times New Roman" pitchFamily="18" charset="0"/>
            </a:rPr>
            <a:t> </a:t>
          </a:r>
          <a:r>
            <a:rPr lang="ru-RU" sz="2100" b="1" kern="1200" dirty="0" err="1" smtClean="0">
              <a:solidFill>
                <a:schemeClr val="tx1"/>
              </a:solidFill>
              <a:latin typeface="Times New Roman" pitchFamily="18" charset="0"/>
              <a:cs typeface="Times New Roman" pitchFamily="18" charset="0"/>
            </a:rPr>
            <a:t>bosh</a:t>
          </a:r>
          <a:r>
            <a:rPr lang="en-US" sz="2100" b="1" kern="1200" dirty="0" smtClean="0">
              <a:solidFill>
                <a:schemeClr val="tx1"/>
              </a:solidFill>
              <a:latin typeface="Times New Roman" pitchFamily="18" charset="0"/>
              <a:cs typeface="Times New Roman" pitchFamily="18" charset="0"/>
            </a:rPr>
            <a:t>q</a:t>
          </a:r>
          <a:r>
            <a:rPr lang="ru-RU" sz="2100" b="1" kern="1200" dirty="0" smtClean="0">
              <a:solidFill>
                <a:schemeClr val="tx1"/>
              </a:solidFill>
              <a:latin typeface="Times New Roman" pitchFamily="18" charset="0"/>
              <a:cs typeface="Times New Roman" pitchFamily="18" charset="0"/>
            </a:rPr>
            <a:t>a </a:t>
          </a:r>
          <a:r>
            <a:rPr lang="ru-RU" sz="2100" b="1" kern="1200" dirty="0" err="1" smtClean="0">
              <a:solidFill>
                <a:schemeClr val="tx1"/>
              </a:solidFill>
              <a:latin typeface="Times New Roman" pitchFamily="18" charset="0"/>
              <a:cs typeface="Times New Roman" pitchFamily="18" charset="0"/>
            </a:rPr>
            <a:t>daromadlar</a:t>
          </a:r>
          <a:r>
            <a:rPr lang="ru-RU" sz="2100" b="1" kern="1200" dirty="0" smtClean="0">
              <a:solidFill>
                <a:schemeClr val="tx1"/>
              </a:solidFill>
              <a:latin typeface="Times New Roman" pitchFamily="18" charset="0"/>
              <a:cs typeface="Times New Roman" pitchFamily="18" charset="0"/>
            </a:rPr>
            <a:t> </a:t>
          </a:r>
          <a:r>
            <a:rPr lang="ru-RU" sz="2100" b="1" kern="1200" dirty="0" err="1" smtClean="0">
              <a:solidFill>
                <a:schemeClr val="tx1"/>
              </a:solidFill>
              <a:latin typeface="Times New Roman" pitchFamily="18" charset="0"/>
              <a:cs typeface="Times New Roman" pitchFamily="18" charset="0"/>
            </a:rPr>
            <a:t>yoki</a:t>
          </a:r>
          <a:r>
            <a:rPr lang="ru-RU" sz="2100" b="1" kern="1200" dirty="0" smtClean="0">
              <a:solidFill>
                <a:schemeClr val="tx1"/>
              </a:solidFill>
              <a:latin typeface="Times New Roman" pitchFamily="18" charset="0"/>
              <a:cs typeface="Times New Roman" pitchFamily="18" charset="0"/>
            </a:rPr>
            <a:t> </a:t>
          </a:r>
          <a:r>
            <a:rPr lang="ru-RU" sz="2100" b="1" kern="1200" dirty="0" err="1" smtClean="0">
              <a:solidFill>
                <a:schemeClr val="tx1"/>
              </a:solidFill>
              <a:latin typeface="Times New Roman" pitchFamily="18" charset="0"/>
              <a:cs typeface="Times New Roman" pitchFamily="18" charset="0"/>
            </a:rPr>
            <a:t>minus</a:t>
          </a:r>
          <a:r>
            <a:rPr lang="ru-RU" sz="2100" b="1" kern="1200" dirty="0" smtClean="0">
              <a:solidFill>
                <a:schemeClr val="tx1"/>
              </a:solidFill>
              <a:latin typeface="Times New Roman" pitchFamily="18" charset="0"/>
              <a:cs typeface="Times New Roman" pitchFamily="18" charset="0"/>
            </a:rPr>
            <a:t> </a:t>
          </a:r>
          <a:r>
            <a:rPr lang="ru-RU" sz="2100" b="1" kern="1200" dirty="0" err="1" smtClean="0">
              <a:solidFill>
                <a:schemeClr val="tx1"/>
              </a:solidFill>
              <a:latin typeface="Times New Roman" pitchFamily="18" charset="0"/>
              <a:cs typeface="Times New Roman" pitchFamily="18" charset="0"/>
            </a:rPr>
            <a:t>bosh</a:t>
          </a:r>
          <a:r>
            <a:rPr lang="en-US" sz="2100" b="1" kern="1200" dirty="0" smtClean="0">
              <a:solidFill>
                <a:schemeClr val="tx1"/>
              </a:solidFill>
              <a:latin typeface="Times New Roman" pitchFamily="18" charset="0"/>
              <a:cs typeface="Times New Roman" pitchFamily="18" charset="0"/>
            </a:rPr>
            <a:t>q</a:t>
          </a:r>
          <a:r>
            <a:rPr lang="ru-RU" sz="2100" b="1" kern="1200" dirty="0" smtClean="0">
              <a:solidFill>
                <a:schemeClr val="tx1"/>
              </a:solidFill>
              <a:latin typeface="Times New Roman" pitchFamily="18" charset="0"/>
              <a:cs typeface="Times New Roman" pitchFamily="18" charset="0"/>
            </a:rPr>
            <a:t>a </a:t>
          </a:r>
          <a:r>
            <a:rPr lang="ru-RU" sz="2100" b="1" kern="1200" dirty="0" err="1" smtClean="0">
              <a:solidFill>
                <a:schemeClr val="tx1"/>
              </a:solidFill>
              <a:latin typeface="Times New Roman" pitchFamily="18" charset="0"/>
              <a:cs typeface="Times New Roman" pitchFamily="18" charset="0"/>
            </a:rPr>
            <a:t>zararlar</a:t>
          </a:r>
          <a:r>
            <a:rPr lang="ru-RU" sz="2100" b="1" kern="1200" dirty="0" smtClean="0">
              <a:solidFill>
                <a:schemeClr val="tx1"/>
              </a:solidFill>
              <a:latin typeface="Times New Roman" pitchFamily="18" charset="0"/>
              <a:cs typeface="Times New Roman" pitchFamily="18" charset="0"/>
            </a:rPr>
            <a:t> </a:t>
          </a:r>
          <a:r>
            <a:rPr lang="ru-RU" sz="2100" b="1" kern="1200" dirty="0" err="1" smtClean="0">
              <a:solidFill>
                <a:schemeClr val="tx1"/>
              </a:solidFill>
              <a:latin typeface="Times New Roman" pitchFamily="18" charset="0"/>
              <a:cs typeface="Times New Roman" pitchFamily="18" charset="0"/>
            </a:rPr>
            <a:t>sifatida</a:t>
          </a:r>
          <a:r>
            <a:rPr lang="ru-RU" sz="2100" b="1" kern="1200" dirty="0" smtClean="0">
              <a:solidFill>
                <a:schemeClr val="tx1"/>
              </a:solidFill>
              <a:latin typeface="Times New Roman" pitchFamily="18" charset="0"/>
              <a:cs typeface="Times New Roman" pitchFamily="18" charset="0"/>
            </a:rPr>
            <a:t> </a:t>
          </a:r>
          <a:r>
            <a:rPr lang="ru-RU" sz="2100" b="1" kern="1200" dirty="0" err="1" smtClean="0">
              <a:solidFill>
                <a:schemeClr val="tx1"/>
              </a:solidFill>
              <a:latin typeface="Times New Roman" pitchFamily="18" charset="0"/>
              <a:cs typeface="Times New Roman" pitchFamily="18" charset="0"/>
            </a:rPr>
            <a:t>aniklanadi</a:t>
          </a:r>
          <a:r>
            <a:rPr lang="ru-RU" sz="2100" b="1" kern="1200" dirty="0" smtClean="0">
              <a:solidFill>
                <a:schemeClr val="tx1"/>
              </a:solidFill>
              <a:latin typeface="Times New Roman" pitchFamily="18" charset="0"/>
              <a:cs typeface="Times New Roman" pitchFamily="18" charset="0"/>
            </a:rPr>
            <a:t>:</a:t>
          </a:r>
        </a:p>
        <a:p>
          <a:pPr lvl="0" algn="just" defTabSz="933450">
            <a:lnSpc>
              <a:spcPct val="90000"/>
            </a:lnSpc>
            <a:spcBef>
              <a:spcPct val="0"/>
            </a:spcBef>
            <a:spcAft>
              <a:spcPct val="35000"/>
            </a:spcAft>
          </a:pPr>
          <a:r>
            <a:rPr lang="en-US" sz="2400" b="1" i="1" kern="1200" dirty="0" smtClean="0">
              <a:solidFill>
                <a:schemeClr val="tx1"/>
              </a:solidFill>
              <a:latin typeface="Times New Roman" pitchFamily="18" charset="0"/>
              <a:cs typeface="Times New Roman" pitchFamily="18" charset="0"/>
            </a:rPr>
            <a:t>AFF = </a:t>
          </a:r>
          <a:r>
            <a:rPr lang="en-US" sz="2400" b="1" i="1" kern="1200" dirty="0" err="1" smtClean="0">
              <a:solidFill>
                <a:schemeClr val="tx1"/>
              </a:solidFill>
              <a:latin typeface="Times New Roman" pitchFamily="18" charset="0"/>
              <a:cs typeface="Times New Roman" pitchFamily="18" charset="0"/>
            </a:rPr>
            <a:t>YaF</a:t>
          </a:r>
          <a:r>
            <a:rPr lang="en-US" sz="2400" b="1" i="1" kern="1200" dirty="0" smtClean="0">
              <a:solidFill>
                <a:schemeClr val="tx1"/>
              </a:solidFill>
              <a:latin typeface="Times New Roman" pitchFamily="18" charset="0"/>
              <a:cs typeface="Times New Roman" pitchFamily="18" charset="0"/>
            </a:rPr>
            <a:t> – DX + BD – BZ, </a:t>
          </a:r>
          <a:endParaRPr lang="ru-RU" sz="2400" b="1" kern="1200" dirty="0" smtClean="0">
            <a:solidFill>
              <a:schemeClr val="tx1"/>
            </a:solidFill>
            <a:latin typeface="Times New Roman" pitchFamily="18" charset="0"/>
            <a:cs typeface="Times New Roman" pitchFamily="18" charset="0"/>
          </a:endParaRPr>
        </a:p>
        <a:p>
          <a:pPr lvl="0" algn="just" defTabSz="933450">
            <a:lnSpc>
              <a:spcPct val="90000"/>
            </a:lnSpc>
            <a:spcBef>
              <a:spcPct val="0"/>
            </a:spcBef>
            <a:spcAft>
              <a:spcPct val="35000"/>
            </a:spcAft>
          </a:pPr>
          <a:r>
            <a:rPr lang="ru-RU" sz="2100" b="1" kern="1200" dirty="0" err="1" smtClean="0">
              <a:solidFill>
                <a:schemeClr val="tx1"/>
              </a:solidFill>
              <a:latin typeface="Times New Roman" pitchFamily="18" charset="0"/>
              <a:cs typeface="Times New Roman" pitchFamily="18" charset="0"/>
            </a:rPr>
            <a:t>bunda</a:t>
          </a:r>
          <a:r>
            <a:rPr lang="ru-RU" sz="2100" b="1" kern="1200" dirty="0" smtClean="0">
              <a:solidFill>
                <a:schemeClr val="tx1"/>
              </a:solidFill>
              <a:latin typeface="Times New Roman" pitchFamily="18" charset="0"/>
              <a:cs typeface="Times New Roman" pitchFamily="18" charset="0"/>
            </a:rPr>
            <a:t>,</a:t>
          </a:r>
        </a:p>
        <a:p>
          <a:pPr lvl="0" algn="just" defTabSz="933450">
            <a:lnSpc>
              <a:spcPct val="90000"/>
            </a:lnSpc>
            <a:spcBef>
              <a:spcPct val="0"/>
            </a:spcBef>
            <a:spcAft>
              <a:spcPct val="35000"/>
            </a:spcAft>
          </a:pPr>
          <a:r>
            <a:rPr lang="en-US" sz="2100" b="1" i="1" kern="1200" dirty="0" smtClean="0">
              <a:solidFill>
                <a:schemeClr val="tx1"/>
              </a:solidFill>
              <a:latin typeface="Times New Roman" pitchFamily="18" charset="0"/>
              <a:cs typeface="Times New Roman" pitchFamily="18" charset="0"/>
            </a:rPr>
            <a:t>AFF</a:t>
          </a:r>
          <a:r>
            <a:rPr lang="en-US" sz="2100" b="1" kern="1200" dirty="0" smtClean="0">
              <a:solidFill>
                <a:schemeClr val="tx1"/>
              </a:solidFill>
              <a:latin typeface="Times New Roman" pitchFamily="18" charset="0"/>
              <a:cs typeface="Times New Roman" pitchFamily="18" charset="0"/>
            </a:rPr>
            <a:t> – </a:t>
          </a:r>
          <a:r>
            <a:rPr lang="en-US" sz="2100" b="1" kern="1200" dirty="0" err="1" smtClean="0">
              <a:solidFill>
                <a:schemeClr val="tx1"/>
              </a:solidFill>
              <a:latin typeface="Times New Roman" pitchFamily="18" charset="0"/>
              <a:cs typeface="Times New Roman" pitchFamily="18" charset="0"/>
            </a:rPr>
            <a:t>asosiy</a:t>
          </a:r>
          <a:r>
            <a:rPr lang="en-US" sz="2100" b="1" kern="1200" dirty="0" smtClean="0">
              <a:solidFill>
                <a:schemeClr val="tx1"/>
              </a:solidFill>
              <a:latin typeface="Times New Roman" pitchFamily="18" charset="0"/>
              <a:cs typeface="Times New Roman" pitchFamily="18" charset="0"/>
            </a:rPr>
            <a:t> </a:t>
          </a:r>
          <a:r>
            <a:rPr lang="en-US" sz="2100" b="1" kern="1200" dirty="0" err="1" smtClean="0">
              <a:solidFill>
                <a:schemeClr val="tx1"/>
              </a:solidFill>
              <a:latin typeface="Times New Roman" pitchFamily="18" charset="0"/>
              <a:cs typeface="Times New Roman" pitchFamily="18" charset="0"/>
            </a:rPr>
            <a:t>faoliyatdan</a:t>
          </a:r>
          <a:r>
            <a:rPr lang="en-US" sz="2100" b="1" kern="1200" dirty="0" smtClean="0">
              <a:solidFill>
                <a:schemeClr val="tx1"/>
              </a:solidFill>
              <a:latin typeface="Times New Roman" pitchFamily="18" charset="0"/>
              <a:cs typeface="Times New Roman" pitchFamily="18" charset="0"/>
            </a:rPr>
            <a:t> </a:t>
          </a:r>
          <a:r>
            <a:rPr lang="en-US" sz="2100" b="1" kern="1200" dirty="0" err="1" smtClean="0">
              <a:solidFill>
                <a:schemeClr val="tx1"/>
              </a:solidFill>
              <a:latin typeface="Times New Roman" pitchFamily="18" charset="0"/>
              <a:cs typeface="Times New Roman" pitchFamily="18" charset="0"/>
            </a:rPr>
            <a:t>olingan</a:t>
          </a:r>
          <a:r>
            <a:rPr lang="en-US" sz="2100" b="1" kern="1200" dirty="0" smtClean="0">
              <a:solidFill>
                <a:schemeClr val="tx1"/>
              </a:solidFill>
              <a:latin typeface="Times New Roman" pitchFamily="18" charset="0"/>
              <a:cs typeface="Times New Roman" pitchFamily="18" charset="0"/>
            </a:rPr>
            <a:t> </a:t>
          </a:r>
          <a:r>
            <a:rPr lang="en-US" sz="2100" b="1" kern="1200" dirty="0" err="1" smtClean="0">
              <a:solidFill>
                <a:schemeClr val="tx1"/>
              </a:solidFill>
              <a:latin typeface="Times New Roman" pitchFamily="18" charset="0"/>
              <a:cs typeface="Times New Roman" pitchFamily="18" charset="0"/>
            </a:rPr>
            <a:t>foyda</a:t>
          </a:r>
          <a:r>
            <a:rPr lang="en-US" sz="2100" b="1" kern="1200" dirty="0" smtClean="0">
              <a:solidFill>
                <a:schemeClr val="tx1"/>
              </a:solidFill>
              <a:latin typeface="Times New Roman" pitchFamily="18" charset="0"/>
              <a:cs typeface="Times New Roman" pitchFamily="18" charset="0"/>
            </a:rPr>
            <a:t>;</a:t>
          </a:r>
          <a:endParaRPr lang="ru-RU" sz="2100" b="1" kern="1200" dirty="0" smtClean="0">
            <a:solidFill>
              <a:schemeClr val="tx1"/>
            </a:solidFill>
            <a:latin typeface="Times New Roman" pitchFamily="18" charset="0"/>
            <a:cs typeface="Times New Roman" pitchFamily="18" charset="0"/>
          </a:endParaRPr>
        </a:p>
        <a:p>
          <a:pPr lvl="0" algn="just" defTabSz="933450">
            <a:lnSpc>
              <a:spcPct val="90000"/>
            </a:lnSpc>
            <a:spcBef>
              <a:spcPct val="0"/>
            </a:spcBef>
            <a:spcAft>
              <a:spcPct val="35000"/>
            </a:spcAft>
          </a:pPr>
          <a:r>
            <a:rPr lang="ru-RU" sz="2100" b="1" i="1" kern="1200" dirty="0" smtClean="0">
              <a:solidFill>
                <a:schemeClr val="tx1"/>
              </a:solidFill>
              <a:latin typeface="Times New Roman" pitchFamily="18" charset="0"/>
              <a:cs typeface="Times New Roman" pitchFamily="18" charset="0"/>
            </a:rPr>
            <a:t>DX</a:t>
          </a:r>
          <a:r>
            <a:rPr lang="ru-RU" sz="2100" b="1" kern="1200" dirty="0" smtClean="0">
              <a:solidFill>
                <a:schemeClr val="tx1"/>
              </a:solidFill>
              <a:latin typeface="Times New Roman" pitchFamily="18" charset="0"/>
              <a:cs typeface="Times New Roman" pitchFamily="18" charset="0"/>
            </a:rPr>
            <a:t> – </a:t>
          </a:r>
          <a:r>
            <a:rPr lang="ru-RU" sz="2100" b="1" kern="1200" dirty="0" err="1" smtClean="0">
              <a:solidFill>
                <a:schemeClr val="tx1"/>
              </a:solidFill>
              <a:latin typeface="Times New Roman" pitchFamily="18" charset="0"/>
              <a:cs typeface="Times New Roman" pitchFamily="18" charset="0"/>
            </a:rPr>
            <a:t>davr</a:t>
          </a:r>
          <a:r>
            <a:rPr lang="ru-RU" sz="2100" b="1" kern="1200" dirty="0" smtClean="0">
              <a:solidFill>
                <a:schemeClr val="tx1"/>
              </a:solidFill>
              <a:latin typeface="Times New Roman" pitchFamily="18" charset="0"/>
              <a:cs typeface="Times New Roman" pitchFamily="18" charset="0"/>
            </a:rPr>
            <a:t> </a:t>
          </a:r>
          <a:r>
            <a:rPr lang="ru-RU" sz="2100" b="1" kern="1200" dirty="0" err="1" smtClean="0">
              <a:solidFill>
                <a:schemeClr val="tx1"/>
              </a:solidFill>
              <a:latin typeface="Times New Roman" pitchFamily="18" charset="0"/>
              <a:cs typeface="Times New Roman" pitchFamily="18" charset="0"/>
            </a:rPr>
            <a:t>xarajatlari</a:t>
          </a:r>
          <a:r>
            <a:rPr lang="ru-RU" sz="2100" b="1" kern="1200" dirty="0" smtClean="0">
              <a:solidFill>
                <a:schemeClr val="tx1"/>
              </a:solidFill>
              <a:latin typeface="Times New Roman" pitchFamily="18" charset="0"/>
              <a:cs typeface="Times New Roman" pitchFamily="18" charset="0"/>
            </a:rPr>
            <a:t>;</a:t>
          </a:r>
        </a:p>
        <a:p>
          <a:pPr lvl="0" algn="just" defTabSz="933450">
            <a:lnSpc>
              <a:spcPct val="90000"/>
            </a:lnSpc>
            <a:spcBef>
              <a:spcPct val="0"/>
            </a:spcBef>
            <a:spcAft>
              <a:spcPct val="35000"/>
            </a:spcAft>
          </a:pPr>
          <a:r>
            <a:rPr lang="en-US" sz="2100" b="1" i="1" kern="1200" dirty="0" smtClean="0">
              <a:solidFill>
                <a:schemeClr val="tx1"/>
              </a:solidFill>
              <a:latin typeface="Times New Roman" pitchFamily="18" charset="0"/>
              <a:cs typeface="Times New Roman" pitchFamily="18" charset="0"/>
            </a:rPr>
            <a:t>BD</a:t>
          </a:r>
          <a:r>
            <a:rPr lang="en-US" sz="2100" b="1" kern="1200" dirty="0" smtClean="0">
              <a:solidFill>
                <a:schemeClr val="tx1"/>
              </a:solidFill>
              <a:latin typeface="Times New Roman" pitchFamily="18" charset="0"/>
              <a:cs typeface="Times New Roman" pitchFamily="18" charset="0"/>
            </a:rPr>
            <a:t> – </a:t>
          </a:r>
          <a:r>
            <a:rPr lang="en-US" sz="2100" b="1" kern="1200" dirty="0" err="1" smtClean="0">
              <a:solidFill>
                <a:schemeClr val="tx1"/>
              </a:solidFill>
              <a:latin typeface="Times New Roman" pitchFamily="18" charset="0"/>
              <a:cs typeface="Times New Roman" pitchFamily="18" charset="0"/>
            </a:rPr>
            <a:t>asosiy</a:t>
          </a:r>
          <a:r>
            <a:rPr lang="en-US" sz="2100" b="1" kern="1200" dirty="0" smtClean="0">
              <a:solidFill>
                <a:schemeClr val="tx1"/>
              </a:solidFill>
              <a:latin typeface="Times New Roman" pitchFamily="18" charset="0"/>
              <a:cs typeface="Times New Roman" pitchFamily="18" charset="0"/>
            </a:rPr>
            <a:t> </a:t>
          </a:r>
          <a:r>
            <a:rPr lang="en-US" sz="2100" b="1" kern="1200" dirty="0" err="1" smtClean="0">
              <a:solidFill>
                <a:schemeClr val="tx1"/>
              </a:solidFill>
              <a:latin typeface="Times New Roman" pitchFamily="18" charset="0"/>
              <a:cs typeface="Times New Roman" pitchFamily="18" charset="0"/>
            </a:rPr>
            <a:t>faoliyatdan</a:t>
          </a:r>
          <a:r>
            <a:rPr lang="en-US" sz="2100" b="1" kern="1200" dirty="0" smtClean="0">
              <a:solidFill>
                <a:schemeClr val="tx1"/>
              </a:solidFill>
              <a:latin typeface="Times New Roman" pitchFamily="18" charset="0"/>
              <a:cs typeface="Times New Roman" pitchFamily="18" charset="0"/>
            </a:rPr>
            <a:t> </a:t>
          </a:r>
          <a:r>
            <a:rPr lang="en-US" sz="2100" b="1" kern="1200" dirty="0" err="1" smtClean="0">
              <a:solidFill>
                <a:schemeClr val="tx1"/>
              </a:solidFill>
              <a:latin typeface="Times New Roman" pitchFamily="18" charset="0"/>
              <a:cs typeface="Times New Roman" pitchFamily="18" charset="0"/>
            </a:rPr>
            <a:t>olingan</a:t>
          </a:r>
          <a:r>
            <a:rPr lang="en-US" sz="2100" b="1" kern="1200" dirty="0" smtClean="0">
              <a:solidFill>
                <a:schemeClr val="tx1"/>
              </a:solidFill>
              <a:latin typeface="Times New Roman" pitchFamily="18" charset="0"/>
              <a:cs typeface="Times New Roman" pitchFamily="18" charset="0"/>
            </a:rPr>
            <a:t> </a:t>
          </a:r>
          <a:r>
            <a:rPr lang="en-US" sz="2100" b="1" kern="1200" dirty="0" err="1" smtClean="0">
              <a:solidFill>
                <a:schemeClr val="tx1"/>
              </a:solidFill>
              <a:latin typeface="Times New Roman" pitchFamily="18" charset="0"/>
              <a:cs typeface="Times New Roman" pitchFamily="18" charset="0"/>
            </a:rPr>
            <a:t>boshqa</a:t>
          </a:r>
          <a:r>
            <a:rPr lang="en-US" sz="2100" b="1" kern="1200" dirty="0" smtClean="0">
              <a:solidFill>
                <a:schemeClr val="tx1"/>
              </a:solidFill>
              <a:latin typeface="Times New Roman" pitchFamily="18" charset="0"/>
              <a:cs typeface="Times New Roman" pitchFamily="18" charset="0"/>
            </a:rPr>
            <a:t> </a:t>
          </a:r>
          <a:r>
            <a:rPr lang="en-US" sz="2100" b="1" kern="1200" dirty="0" err="1" smtClean="0">
              <a:solidFill>
                <a:schemeClr val="tx1"/>
              </a:solidFill>
              <a:latin typeface="Times New Roman" pitchFamily="18" charset="0"/>
              <a:cs typeface="Times New Roman" pitchFamily="18" charset="0"/>
            </a:rPr>
            <a:t>daromadlar</a:t>
          </a:r>
          <a:r>
            <a:rPr lang="en-US" sz="2100" b="1" kern="1200" dirty="0" smtClean="0">
              <a:solidFill>
                <a:schemeClr val="tx1"/>
              </a:solidFill>
              <a:latin typeface="Times New Roman" pitchFamily="18" charset="0"/>
              <a:cs typeface="Times New Roman" pitchFamily="18" charset="0"/>
            </a:rPr>
            <a:t>;</a:t>
          </a:r>
          <a:endParaRPr lang="ru-RU" sz="2100" b="1" kern="1200" dirty="0" smtClean="0">
            <a:solidFill>
              <a:schemeClr val="tx1"/>
            </a:solidFill>
            <a:latin typeface="Times New Roman" pitchFamily="18" charset="0"/>
            <a:cs typeface="Times New Roman" pitchFamily="18" charset="0"/>
          </a:endParaRPr>
        </a:p>
        <a:p>
          <a:pPr lvl="0" algn="just" defTabSz="933450">
            <a:lnSpc>
              <a:spcPct val="90000"/>
            </a:lnSpc>
            <a:spcBef>
              <a:spcPct val="0"/>
            </a:spcBef>
            <a:spcAft>
              <a:spcPct val="35000"/>
            </a:spcAft>
          </a:pPr>
          <a:r>
            <a:rPr lang="en-US" sz="2100" b="1" i="1" kern="1200" dirty="0" smtClean="0">
              <a:solidFill>
                <a:schemeClr val="tx1"/>
              </a:solidFill>
              <a:latin typeface="Times New Roman" pitchFamily="18" charset="0"/>
              <a:cs typeface="Times New Roman" pitchFamily="18" charset="0"/>
            </a:rPr>
            <a:t>BZ</a:t>
          </a:r>
          <a:r>
            <a:rPr lang="en-US" sz="2100" b="1" kern="1200" dirty="0" smtClean="0">
              <a:solidFill>
                <a:schemeClr val="tx1"/>
              </a:solidFill>
              <a:latin typeface="Times New Roman" pitchFamily="18" charset="0"/>
              <a:cs typeface="Times New Roman" pitchFamily="18" charset="0"/>
            </a:rPr>
            <a:t> – </a:t>
          </a:r>
          <a:r>
            <a:rPr lang="en-US" sz="2100" b="1" kern="1200" dirty="0" err="1" smtClean="0">
              <a:solidFill>
                <a:schemeClr val="tx1"/>
              </a:solidFill>
              <a:latin typeface="Times New Roman" pitchFamily="18" charset="0"/>
              <a:cs typeface="Times New Roman" pitchFamily="18" charset="0"/>
            </a:rPr>
            <a:t>asosiy</a:t>
          </a:r>
          <a:r>
            <a:rPr lang="en-US" sz="2100" b="1" kern="1200" dirty="0" smtClean="0">
              <a:solidFill>
                <a:schemeClr val="tx1"/>
              </a:solidFill>
              <a:latin typeface="Times New Roman" pitchFamily="18" charset="0"/>
              <a:cs typeface="Times New Roman" pitchFamily="18" charset="0"/>
            </a:rPr>
            <a:t> </a:t>
          </a:r>
          <a:r>
            <a:rPr lang="en-US" sz="2100" b="1" kern="1200" dirty="0" err="1" smtClean="0">
              <a:solidFill>
                <a:schemeClr val="tx1"/>
              </a:solidFill>
              <a:latin typeface="Times New Roman" pitchFamily="18" charset="0"/>
              <a:cs typeface="Times New Roman" pitchFamily="18" charset="0"/>
            </a:rPr>
            <a:t>faoliyatdan</a:t>
          </a:r>
          <a:r>
            <a:rPr lang="en-US" sz="2100" b="1" kern="1200" dirty="0" smtClean="0">
              <a:solidFill>
                <a:schemeClr val="tx1"/>
              </a:solidFill>
              <a:latin typeface="Times New Roman" pitchFamily="18" charset="0"/>
              <a:cs typeface="Times New Roman" pitchFamily="18" charset="0"/>
            </a:rPr>
            <a:t> </a:t>
          </a:r>
          <a:r>
            <a:rPr lang="en-US" sz="2100" b="1" kern="1200" dirty="0" err="1" smtClean="0">
              <a:solidFill>
                <a:schemeClr val="tx1"/>
              </a:solidFill>
              <a:latin typeface="Times New Roman" pitchFamily="18" charset="0"/>
              <a:cs typeface="Times New Roman" pitchFamily="18" charset="0"/>
            </a:rPr>
            <a:t>ko’rilgan</a:t>
          </a:r>
          <a:r>
            <a:rPr lang="en-US" sz="2100" b="1" kern="1200" dirty="0" smtClean="0">
              <a:solidFill>
                <a:schemeClr val="tx1"/>
              </a:solidFill>
              <a:latin typeface="Times New Roman" pitchFamily="18" charset="0"/>
              <a:cs typeface="Times New Roman" pitchFamily="18" charset="0"/>
            </a:rPr>
            <a:t> </a:t>
          </a:r>
          <a:r>
            <a:rPr lang="en-US" sz="2100" b="1" kern="1200" dirty="0" err="1" smtClean="0">
              <a:solidFill>
                <a:schemeClr val="tx1"/>
              </a:solidFill>
              <a:latin typeface="Times New Roman" pitchFamily="18" charset="0"/>
              <a:cs typeface="Times New Roman" pitchFamily="18" charset="0"/>
            </a:rPr>
            <a:t>boshqa</a:t>
          </a:r>
          <a:r>
            <a:rPr lang="en-US" sz="2100" b="1" kern="1200" dirty="0" smtClean="0">
              <a:solidFill>
                <a:schemeClr val="tx1"/>
              </a:solidFill>
              <a:latin typeface="Times New Roman" pitchFamily="18" charset="0"/>
              <a:cs typeface="Times New Roman" pitchFamily="18" charset="0"/>
            </a:rPr>
            <a:t> </a:t>
          </a:r>
          <a:r>
            <a:rPr lang="en-US" sz="2100" b="1" kern="1200" dirty="0" err="1" smtClean="0">
              <a:solidFill>
                <a:schemeClr val="tx1"/>
              </a:solidFill>
              <a:latin typeface="Times New Roman" pitchFamily="18" charset="0"/>
              <a:cs typeface="Times New Roman" pitchFamily="18" charset="0"/>
            </a:rPr>
            <a:t>zararlar</a:t>
          </a:r>
          <a:r>
            <a:rPr lang="en-US" sz="2100" b="1" kern="1200" dirty="0" smtClean="0">
              <a:solidFill>
                <a:schemeClr val="tx1"/>
              </a:solidFill>
              <a:latin typeface="Times New Roman" pitchFamily="18" charset="0"/>
              <a:cs typeface="Times New Roman" pitchFamily="18" charset="0"/>
            </a:rPr>
            <a:t>.</a:t>
          </a:r>
          <a:endParaRPr lang="ru-RU" sz="2100" b="1" kern="1200" dirty="0">
            <a:solidFill>
              <a:schemeClr val="tx1"/>
            </a:solidFill>
          </a:endParaRPr>
        </a:p>
      </dsp:txBody>
      <dsp:txXfrm>
        <a:off x="2477011" y="216038"/>
        <a:ext cx="3947141" cy="493665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5B4D73F-FEA7-4844-9F88-5001E32A6681}">
      <dsp:nvSpPr>
        <dsp:cNvPr id="0" name=""/>
        <dsp:cNvSpPr/>
      </dsp:nvSpPr>
      <dsp:spPr>
        <a:xfrm>
          <a:off x="0" y="132043"/>
          <a:ext cx="8712968" cy="4848480"/>
        </a:xfrm>
        <a:prstGeom prst="roundRect">
          <a:avLst/>
        </a:prstGeom>
        <a:gradFill rotWithShape="0">
          <a:gsLst>
            <a:gs pos="0">
              <a:schemeClr val="accent3">
                <a:hueOff val="0"/>
                <a:satOff val="0"/>
                <a:lumOff val="0"/>
                <a:alphaOff val="0"/>
                <a:tint val="92000"/>
                <a:satMod val="170000"/>
              </a:schemeClr>
            </a:gs>
            <a:gs pos="15000">
              <a:schemeClr val="accent3">
                <a:hueOff val="0"/>
                <a:satOff val="0"/>
                <a:lumOff val="0"/>
                <a:alphaOff val="0"/>
                <a:tint val="92000"/>
                <a:shade val="99000"/>
                <a:satMod val="170000"/>
              </a:schemeClr>
            </a:gs>
            <a:gs pos="62000">
              <a:schemeClr val="accent3">
                <a:hueOff val="0"/>
                <a:satOff val="0"/>
                <a:lumOff val="0"/>
                <a:alphaOff val="0"/>
                <a:tint val="96000"/>
                <a:shade val="80000"/>
                <a:satMod val="170000"/>
              </a:schemeClr>
            </a:gs>
            <a:gs pos="97000">
              <a:schemeClr val="accent3">
                <a:hueOff val="0"/>
                <a:satOff val="0"/>
                <a:lumOff val="0"/>
                <a:alphaOff val="0"/>
                <a:tint val="98000"/>
                <a:shade val="63000"/>
                <a:satMod val="170000"/>
              </a:schemeClr>
            </a:gs>
            <a:gs pos="100000">
              <a:schemeClr val="accent3">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rtl="0">
            <a:lnSpc>
              <a:spcPct val="90000"/>
            </a:lnSpc>
            <a:spcBef>
              <a:spcPct val="0"/>
            </a:spcBef>
            <a:spcAft>
              <a:spcPct val="35000"/>
            </a:spcAft>
          </a:pPr>
          <a:r>
            <a:rPr lang="en-US" sz="2800" kern="1200" dirty="0" smtClean="0"/>
            <a:t>-</a:t>
          </a:r>
          <a:r>
            <a:rPr lang="ru-RU" sz="2800" b="1" kern="1200" dirty="0" err="1" smtClean="0">
              <a:latin typeface="Times New Roman" pitchFamily="18" charset="0"/>
              <a:cs typeface="Times New Roman" pitchFamily="18" charset="0"/>
            </a:rPr>
            <a:t>Umumxujalik</a:t>
          </a:r>
          <a:r>
            <a:rPr lang="ru-RU" sz="2800" b="1" kern="1200" dirty="0" smtClean="0">
              <a:latin typeface="Times New Roman" pitchFamily="18" charset="0"/>
              <a:cs typeface="Times New Roman" pitchFamily="18" charset="0"/>
            </a:rPr>
            <a:t> </a:t>
          </a:r>
          <a:r>
            <a:rPr lang="ru-RU" sz="2800" b="1" kern="1200" dirty="0" err="1" smtClean="0">
              <a:latin typeface="Times New Roman" pitchFamily="18" charset="0"/>
              <a:cs typeface="Times New Roman" pitchFamily="18" charset="0"/>
            </a:rPr>
            <a:t>faoliyatidan</a:t>
          </a:r>
          <a:r>
            <a:rPr lang="ru-RU" sz="2800" b="1" kern="1200" dirty="0" smtClean="0">
              <a:latin typeface="Times New Roman" pitchFamily="18" charset="0"/>
              <a:cs typeface="Times New Roman" pitchFamily="18" charset="0"/>
            </a:rPr>
            <a:t> </a:t>
          </a:r>
          <a:r>
            <a:rPr lang="ru-RU" sz="2800" b="1" kern="1200" dirty="0" err="1" smtClean="0">
              <a:latin typeface="Times New Roman" pitchFamily="18" charset="0"/>
              <a:cs typeface="Times New Roman" pitchFamily="18" charset="0"/>
            </a:rPr>
            <a:t>olingan</a:t>
          </a:r>
          <a:r>
            <a:rPr lang="ru-RU" sz="2800" b="1" kern="1200" dirty="0" smtClean="0">
              <a:latin typeface="Times New Roman" pitchFamily="18" charset="0"/>
              <a:cs typeface="Times New Roman" pitchFamily="18" charset="0"/>
            </a:rPr>
            <a:t> </a:t>
          </a:r>
          <a:r>
            <a:rPr lang="ru-RU" sz="2800" b="1" kern="1200" dirty="0" err="1" smtClean="0">
              <a:latin typeface="Times New Roman" pitchFamily="18" charset="0"/>
              <a:cs typeface="Times New Roman" pitchFamily="18" charset="0"/>
            </a:rPr>
            <a:t>foyda</a:t>
          </a:r>
          <a:r>
            <a:rPr lang="ru-RU" sz="2800" b="1" kern="1200" dirty="0" smtClean="0">
              <a:latin typeface="Times New Roman" pitchFamily="18" charset="0"/>
              <a:cs typeface="Times New Roman" pitchFamily="18" charset="0"/>
            </a:rPr>
            <a:t> (</a:t>
          </a:r>
          <a:r>
            <a:rPr lang="ru-RU" sz="2800" b="1" kern="1200" dirty="0" err="1" smtClean="0">
              <a:latin typeface="Times New Roman" pitchFamily="18" charset="0"/>
              <a:cs typeface="Times New Roman" pitchFamily="18" charset="0"/>
            </a:rPr>
            <a:t>yoki</a:t>
          </a:r>
          <a:r>
            <a:rPr lang="ru-RU" sz="2800" b="1" kern="1200" dirty="0" smtClean="0">
              <a:latin typeface="Times New Roman" pitchFamily="18" charset="0"/>
              <a:cs typeface="Times New Roman" pitchFamily="18" charset="0"/>
            </a:rPr>
            <a:t> </a:t>
          </a:r>
          <a:r>
            <a:rPr lang="ru-RU" sz="2800" b="1" kern="1200" dirty="0" err="1" smtClean="0">
              <a:latin typeface="Times New Roman" pitchFamily="18" charset="0"/>
              <a:cs typeface="Times New Roman" pitchFamily="18" charset="0"/>
            </a:rPr>
            <a:t>zarar</a:t>
          </a:r>
          <a:r>
            <a:rPr lang="ru-RU" sz="2800" b="1" kern="1200" dirty="0" smtClean="0">
              <a:latin typeface="Times New Roman" pitchFamily="18" charset="0"/>
              <a:cs typeface="Times New Roman" pitchFamily="18" charset="0"/>
            </a:rPr>
            <a:t>), </a:t>
          </a:r>
          <a:r>
            <a:rPr lang="ru-RU" sz="2800" b="1" kern="1200" dirty="0" err="1" smtClean="0">
              <a:latin typeface="Times New Roman" pitchFamily="18" charset="0"/>
              <a:cs typeface="Times New Roman" pitchFamily="18" charset="0"/>
            </a:rPr>
            <a:t>bu</a:t>
          </a:r>
          <a:r>
            <a:rPr lang="ru-RU" sz="2800" b="1" kern="1200" dirty="0" smtClean="0">
              <a:latin typeface="Times New Roman" pitchFamily="18" charset="0"/>
              <a:cs typeface="Times New Roman" pitchFamily="18" charset="0"/>
            </a:rPr>
            <a:t> </a:t>
          </a:r>
          <a:r>
            <a:rPr lang="ru-RU" sz="2800" b="1" kern="1200" dirty="0" err="1" smtClean="0">
              <a:latin typeface="Times New Roman" pitchFamily="18" charset="0"/>
              <a:cs typeface="Times New Roman" pitchFamily="18" charset="0"/>
            </a:rPr>
            <a:t>asosiy</a:t>
          </a:r>
          <a:r>
            <a:rPr lang="ru-RU" sz="2800" b="1" kern="1200" dirty="0" smtClean="0">
              <a:latin typeface="Times New Roman" pitchFamily="18" charset="0"/>
              <a:cs typeface="Times New Roman" pitchFamily="18" charset="0"/>
            </a:rPr>
            <a:t> </a:t>
          </a:r>
          <a:r>
            <a:rPr lang="ru-RU" sz="2800" b="1" kern="1200" dirty="0" err="1" smtClean="0">
              <a:latin typeface="Times New Roman" pitchFamily="18" charset="0"/>
              <a:cs typeface="Times New Roman" pitchFamily="18" charset="0"/>
            </a:rPr>
            <a:t>faoliyatdan</a:t>
          </a:r>
          <a:r>
            <a:rPr lang="ru-RU" sz="2800" b="1" kern="1200" dirty="0" smtClean="0">
              <a:latin typeface="Times New Roman" pitchFamily="18" charset="0"/>
              <a:cs typeface="Times New Roman" pitchFamily="18" charset="0"/>
            </a:rPr>
            <a:t> </a:t>
          </a:r>
          <a:r>
            <a:rPr lang="ru-RU" sz="2800" b="1" kern="1200" dirty="0" err="1" smtClean="0">
              <a:latin typeface="Times New Roman" pitchFamily="18" charset="0"/>
              <a:cs typeface="Times New Roman" pitchFamily="18" charset="0"/>
            </a:rPr>
            <a:t>olingan</a:t>
          </a:r>
          <a:r>
            <a:rPr lang="ru-RU" sz="2800" b="1" kern="1200" dirty="0" smtClean="0">
              <a:latin typeface="Times New Roman" pitchFamily="18" charset="0"/>
              <a:cs typeface="Times New Roman" pitchFamily="18" charset="0"/>
            </a:rPr>
            <a:t> </a:t>
          </a:r>
          <a:r>
            <a:rPr lang="ru-RU" sz="2800" b="1" kern="1200" dirty="0" err="1" smtClean="0">
              <a:latin typeface="Times New Roman" pitchFamily="18" charset="0"/>
              <a:cs typeface="Times New Roman" pitchFamily="18" charset="0"/>
            </a:rPr>
            <a:t>foyda</a:t>
          </a:r>
          <a:r>
            <a:rPr lang="ru-RU" sz="2800" b="1" kern="1200" dirty="0" smtClean="0">
              <a:latin typeface="Times New Roman" pitchFamily="18" charset="0"/>
              <a:cs typeface="Times New Roman" pitchFamily="18" charset="0"/>
            </a:rPr>
            <a:t> </a:t>
          </a:r>
          <a:r>
            <a:rPr lang="ru-RU" sz="2800" b="1" kern="1200" dirty="0" err="1" smtClean="0">
              <a:latin typeface="Times New Roman" pitchFamily="18" charset="0"/>
              <a:cs typeface="Times New Roman" pitchFamily="18" charset="0"/>
            </a:rPr>
            <a:t>summasi</a:t>
          </a:r>
          <a:r>
            <a:rPr lang="ru-RU" sz="2800" b="1" kern="1200" dirty="0" smtClean="0">
              <a:latin typeface="Times New Roman" pitchFamily="18" charset="0"/>
              <a:cs typeface="Times New Roman" pitchFamily="18" charset="0"/>
            </a:rPr>
            <a:t> </a:t>
          </a:r>
          <a:r>
            <a:rPr lang="ru-RU" sz="2800" b="1" kern="1200" dirty="0" err="1" smtClean="0">
              <a:latin typeface="Times New Roman" pitchFamily="18" charset="0"/>
              <a:cs typeface="Times New Roman" pitchFamily="18" charset="0"/>
            </a:rPr>
            <a:t>plyus</a:t>
          </a:r>
          <a:r>
            <a:rPr lang="ru-RU" sz="2800" b="1" kern="1200" dirty="0" smtClean="0">
              <a:latin typeface="Times New Roman" pitchFamily="18" charset="0"/>
              <a:cs typeface="Times New Roman" pitchFamily="18" charset="0"/>
            </a:rPr>
            <a:t> </a:t>
          </a:r>
          <a:r>
            <a:rPr lang="ru-RU" sz="2800" b="1" kern="1200" dirty="0" err="1" smtClean="0">
              <a:latin typeface="Times New Roman" pitchFamily="18" charset="0"/>
              <a:cs typeface="Times New Roman" pitchFamily="18" charset="0"/>
            </a:rPr>
            <a:t>moliyaviy</a:t>
          </a:r>
          <a:r>
            <a:rPr lang="ru-RU" sz="2800" b="1" kern="1200" dirty="0" smtClean="0">
              <a:latin typeface="Times New Roman" pitchFamily="18" charset="0"/>
              <a:cs typeface="Times New Roman" pitchFamily="18" charset="0"/>
            </a:rPr>
            <a:t> </a:t>
          </a:r>
          <a:r>
            <a:rPr lang="ru-RU" sz="2800" b="1" kern="1200" dirty="0" err="1" smtClean="0">
              <a:latin typeface="Times New Roman" pitchFamily="18" charset="0"/>
              <a:cs typeface="Times New Roman" pitchFamily="18" charset="0"/>
            </a:rPr>
            <a:t>faoliyatdan</a:t>
          </a:r>
          <a:r>
            <a:rPr lang="ru-RU" sz="2800" b="1" kern="1200" dirty="0" smtClean="0">
              <a:latin typeface="Times New Roman" pitchFamily="18" charset="0"/>
              <a:cs typeface="Times New Roman" pitchFamily="18" charset="0"/>
            </a:rPr>
            <a:t> </a:t>
          </a:r>
          <a:r>
            <a:rPr lang="ru-RU" sz="2800" b="1" kern="1200" dirty="0" err="1" smtClean="0">
              <a:latin typeface="Times New Roman" pitchFamily="18" charset="0"/>
              <a:cs typeface="Times New Roman" pitchFamily="18" charset="0"/>
            </a:rPr>
            <a:t>kurilgan</a:t>
          </a:r>
          <a:r>
            <a:rPr lang="ru-RU" sz="2800" b="1" kern="1200" dirty="0" smtClean="0">
              <a:latin typeface="Times New Roman" pitchFamily="18" charset="0"/>
              <a:cs typeface="Times New Roman" pitchFamily="18" charset="0"/>
            </a:rPr>
            <a:t> </a:t>
          </a:r>
          <a:r>
            <a:rPr lang="ru-RU" sz="2800" b="1" kern="1200" dirty="0" err="1" smtClean="0">
              <a:latin typeface="Times New Roman" pitchFamily="18" charset="0"/>
              <a:cs typeface="Times New Roman" pitchFamily="18" charset="0"/>
            </a:rPr>
            <a:t>daromadlar</a:t>
          </a:r>
          <a:r>
            <a:rPr lang="ru-RU" sz="2800" b="1" kern="1200" dirty="0" smtClean="0">
              <a:latin typeface="Times New Roman" pitchFamily="18" charset="0"/>
              <a:cs typeface="Times New Roman" pitchFamily="18" charset="0"/>
            </a:rPr>
            <a:t> </a:t>
          </a:r>
          <a:r>
            <a:rPr lang="ru-RU" sz="2800" b="1" kern="1200" dirty="0" err="1" smtClean="0">
              <a:latin typeface="Times New Roman" pitchFamily="18" charset="0"/>
              <a:cs typeface="Times New Roman" pitchFamily="18" charset="0"/>
            </a:rPr>
            <a:t>va</a:t>
          </a:r>
          <a:r>
            <a:rPr lang="ru-RU" sz="2800" b="1" kern="1200" dirty="0" smtClean="0">
              <a:latin typeface="Times New Roman" pitchFamily="18" charset="0"/>
              <a:cs typeface="Times New Roman" pitchFamily="18" charset="0"/>
            </a:rPr>
            <a:t> </a:t>
          </a:r>
          <a:r>
            <a:rPr lang="ru-RU" sz="2800" b="1" kern="1200" dirty="0" err="1" smtClean="0">
              <a:latin typeface="Times New Roman" pitchFamily="18" charset="0"/>
              <a:cs typeface="Times New Roman" pitchFamily="18" charset="0"/>
            </a:rPr>
            <a:t>minus</a:t>
          </a:r>
          <a:r>
            <a:rPr lang="ru-RU" sz="2800" b="1" kern="1200" dirty="0" smtClean="0">
              <a:latin typeface="Times New Roman" pitchFamily="18" charset="0"/>
              <a:cs typeface="Times New Roman" pitchFamily="18" charset="0"/>
            </a:rPr>
            <a:t> </a:t>
          </a:r>
          <a:r>
            <a:rPr lang="ru-RU" sz="2800" b="1" kern="1200" dirty="0" err="1" smtClean="0">
              <a:latin typeface="Times New Roman" pitchFamily="18" charset="0"/>
              <a:cs typeface="Times New Roman" pitchFamily="18" charset="0"/>
            </a:rPr>
            <a:t>zararlar</a:t>
          </a:r>
          <a:r>
            <a:rPr lang="ru-RU" sz="2800" b="1" kern="1200" dirty="0" smtClean="0">
              <a:latin typeface="Times New Roman" pitchFamily="18" charset="0"/>
              <a:cs typeface="Times New Roman" pitchFamily="18" charset="0"/>
            </a:rPr>
            <a:t> </a:t>
          </a:r>
          <a:r>
            <a:rPr lang="ru-RU" sz="2800" b="1" kern="1200" dirty="0" err="1" smtClean="0">
              <a:latin typeface="Times New Roman" pitchFamily="18" charset="0"/>
              <a:cs typeface="Times New Roman" pitchFamily="18" charset="0"/>
            </a:rPr>
            <a:t>sifatida</a:t>
          </a:r>
          <a:r>
            <a:rPr lang="ru-RU" sz="2800" b="1" kern="1200" dirty="0" smtClean="0">
              <a:latin typeface="Times New Roman" pitchFamily="18" charset="0"/>
              <a:cs typeface="Times New Roman" pitchFamily="18" charset="0"/>
            </a:rPr>
            <a:t> </a:t>
          </a:r>
          <a:r>
            <a:rPr lang="ru-RU" sz="2800" b="1" kern="1200" dirty="0" err="1" smtClean="0">
              <a:latin typeface="Times New Roman" pitchFamily="18" charset="0"/>
              <a:cs typeface="Times New Roman" pitchFamily="18" charset="0"/>
            </a:rPr>
            <a:t>xisoblab</a:t>
          </a:r>
          <a:r>
            <a:rPr lang="ru-RU" sz="2800" b="1" kern="1200" dirty="0" smtClean="0">
              <a:latin typeface="Times New Roman" pitchFamily="18" charset="0"/>
              <a:cs typeface="Times New Roman" pitchFamily="18" charset="0"/>
            </a:rPr>
            <a:t> </a:t>
          </a:r>
          <a:r>
            <a:rPr lang="ru-RU" sz="2800" b="1" kern="1200" dirty="0" err="1" smtClean="0">
              <a:latin typeface="Times New Roman" pitchFamily="18" charset="0"/>
              <a:cs typeface="Times New Roman" pitchFamily="18" charset="0"/>
            </a:rPr>
            <a:t>chi</a:t>
          </a:r>
          <a:r>
            <a:rPr lang="en-US" sz="2800" b="1" kern="1200" dirty="0" smtClean="0">
              <a:latin typeface="Times New Roman" pitchFamily="18" charset="0"/>
              <a:cs typeface="Times New Roman" pitchFamily="18" charset="0"/>
            </a:rPr>
            <a:t>q</a:t>
          </a:r>
          <a:r>
            <a:rPr lang="ru-RU" sz="2800" b="1" kern="1200" dirty="0" err="1" smtClean="0">
              <a:latin typeface="Times New Roman" pitchFamily="18" charset="0"/>
              <a:cs typeface="Times New Roman" pitchFamily="18" charset="0"/>
            </a:rPr>
            <a:t>iladi</a:t>
          </a:r>
          <a:r>
            <a:rPr lang="ru-RU" sz="2800" b="1" kern="1200" dirty="0" smtClean="0">
              <a:latin typeface="Times New Roman" pitchFamily="18" charset="0"/>
              <a:cs typeface="Times New Roman" pitchFamily="18" charset="0"/>
            </a:rPr>
            <a:t>:</a:t>
          </a:r>
          <a:endParaRPr lang="ru-RU" sz="2800" kern="1200" dirty="0" smtClean="0">
            <a:latin typeface="Times New Roman" pitchFamily="18" charset="0"/>
            <a:cs typeface="Times New Roman" pitchFamily="18" charset="0"/>
          </a:endParaRPr>
        </a:p>
        <a:p>
          <a:pPr lvl="0" algn="l" defTabSz="1244600">
            <a:lnSpc>
              <a:spcPct val="90000"/>
            </a:lnSpc>
            <a:spcBef>
              <a:spcPct val="0"/>
            </a:spcBef>
            <a:spcAft>
              <a:spcPct val="35000"/>
            </a:spcAft>
          </a:pPr>
          <a:r>
            <a:rPr lang="ru-RU" sz="2800" b="1" i="1" kern="1200" dirty="0" smtClean="0">
              <a:latin typeface="Times New Roman" pitchFamily="18" charset="0"/>
              <a:cs typeface="Times New Roman" pitchFamily="18" charset="0"/>
            </a:rPr>
            <a:t>UF = AFF + MD – </a:t>
          </a:r>
          <a:r>
            <a:rPr lang="en-US" sz="2800" b="1" i="1" kern="1200" dirty="0" smtClean="0">
              <a:latin typeface="Times New Roman" pitchFamily="18" charset="0"/>
              <a:cs typeface="Times New Roman" pitchFamily="18" charset="0"/>
            </a:rPr>
            <a:t>MX</a:t>
          </a:r>
          <a:r>
            <a:rPr lang="ru-RU" sz="2800" b="1" i="1" kern="1200" dirty="0" smtClean="0">
              <a:latin typeface="Times New Roman" pitchFamily="18" charset="0"/>
              <a:cs typeface="Times New Roman" pitchFamily="18" charset="0"/>
            </a:rPr>
            <a:t>, </a:t>
          </a:r>
          <a:endParaRPr lang="ru-RU" sz="2800" kern="1200" dirty="0" smtClean="0">
            <a:latin typeface="Times New Roman" pitchFamily="18" charset="0"/>
            <a:cs typeface="Times New Roman" pitchFamily="18" charset="0"/>
          </a:endParaRPr>
        </a:p>
        <a:p>
          <a:pPr lvl="0" algn="l" defTabSz="1244600">
            <a:lnSpc>
              <a:spcPct val="90000"/>
            </a:lnSpc>
            <a:spcBef>
              <a:spcPct val="0"/>
            </a:spcBef>
            <a:spcAft>
              <a:spcPct val="35000"/>
            </a:spcAft>
          </a:pPr>
          <a:r>
            <a:rPr lang="ru-RU" sz="2800" b="1" kern="1200" dirty="0" err="1" smtClean="0">
              <a:latin typeface="Times New Roman" pitchFamily="18" charset="0"/>
              <a:cs typeface="Times New Roman" pitchFamily="18" charset="0"/>
            </a:rPr>
            <a:t>bunda</a:t>
          </a:r>
          <a:r>
            <a:rPr lang="ru-RU" sz="2800" b="1" kern="1200" dirty="0" smtClean="0">
              <a:latin typeface="Times New Roman" pitchFamily="18" charset="0"/>
              <a:cs typeface="Times New Roman" pitchFamily="18" charset="0"/>
            </a:rPr>
            <a:t>,</a:t>
          </a:r>
          <a:endParaRPr lang="ru-RU" sz="2800" kern="1200" dirty="0" smtClean="0">
            <a:latin typeface="Times New Roman" pitchFamily="18" charset="0"/>
            <a:cs typeface="Times New Roman" pitchFamily="18" charset="0"/>
          </a:endParaRPr>
        </a:p>
        <a:p>
          <a:pPr lvl="0" algn="l" defTabSz="1244600">
            <a:lnSpc>
              <a:spcPct val="90000"/>
            </a:lnSpc>
            <a:spcBef>
              <a:spcPct val="0"/>
            </a:spcBef>
            <a:spcAft>
              <a:spcPct val="35000"/>
            </a:spcAft>
          </a:pPr>
          <a:r>
            <a:rPr lang="en-US" sz="2800" b="1" i="1" kern="1200" dirty="0" smtClean="0">
              <a:latin typeface="Times New Roman" pitchFamily="18" charset="0"/>
              <a:cs typeface="Times New Roman" pitchFamily="18" charset="0"/>
            </a:rPr>
            <a:t>UF</a:t>
          </a:r>
          <a:r>
            <a:rPr lang="en-US" sz="2800" b="1" kern="1200" dirty="0" smtClean="0">
              <a:latin typeface="Times New Roman" pitchFamily="18" charset="0"/>
              <a:cs typeface="Times New Roman" pitchFamily="18" charset="0"/>
            </a:rPr>
            <a:t> – </a:t>
          </a:r>
          <a:r>
            <a:rPr lang="en-US" sz="2800" b="1" kern="1200" dirty="0" err="1" smtClean="0">
              <a:latin typeface="Times New Roman" pitchFamily="18" charset="0"/>
              <a:cs typeface="Times New Roman" pitchFamily="18" charset="0"/>
            </a:rPr>
            <a:t>umumxujalik</a:t>
          </a:r>
          <a:r>
            <a:rPr lang="en-US" sz="2800" b="1" kern="1200" dirty="0" smtClean="0">
              <a:latin typeface="Times New Roman" pitchFamily="18" charset="0"/>
              <a:cs typeface="Times New Roman" pitchFamily="18" charset="0"/>
            </a:rPr>
            <a:t> </a:t>
          </a:r>
          <a:r>
            <a:rPr lang="en-US" sz="2800" b="1" kern="1200" dirty="0" err="1" smtClean="0">
              <a:latin typeface="Times New Roman" pitchFamily="18" charset="0"/>
              <a:cs typeface="Times New Roman" pitchFamily="18" charset="0"/>
            </a:rPr>
            <a:t>faoliyatidan</a:t>
          </a:r>
          <a:r>
            <a:rPr lang="en-US" sz="2800" b="1" kern="1200" dirty="0" smtClean="0">
              <a:latin typeface="Times New Roman" pitchFamily="18" charset="0"/>
              <a:cs typeface="Times New Roman" pitchFamily="18" charset="0"/>
            </a:rPr>
            <a:t> </a:t>
          </a:r>
          <a:r>
            <a:rPr lang="en-US" sz="2800" b="1" kern="1200" dirty="0" err="1" smtClean="0">
              <a:latin typeface="Times New Roman" pitchFamily="18" charset="0"/>
              <a:cs typeface="Times New Roman" pitchFamily="18" charset="0"/>
            </a:rPr>
            <a:t>olingan</a:t>
          </a:r>
          <a:r>
            <a:rPr lang="en-US" sz="2800" b="1" kern="1200" dirty="0" smtClean="0">
              <a:latin typeface="Times New Roman" pitchFamily="18" charset="0"/>
              <a:cs typeface="Times New Roman" pitchFamily="18" charset="0"/>
            </a:rPr>
            <a:t> </a:t>
          </a:r>
          <a:r>
            <a:rPr lang="en-US" sz="2800" b="1" kern="1200" dirty="0" err="1" smtClean="0">
              <a:latin typeface="Times New Roman" pitchFamily="18" charset="0"/>
              <a:cs typeface="Times New Roman" pitchFamily="18" charset="0"/>
            </a:rPr>
            <a:t>foyda</a:t>
          </a:r>
          <a:r>
            <a:rPr lang="en-US" sz="2800" b="1" kern="1200" dirty="0" smtClean="0">
              <a:latin typeface="Times New Roman" pitchFamily="18" charset="0"/>
              <a:cs typeface="Times New Roman" pitchFamily="18" charset="0"/>
            </a:rPr>
            <a:t>;</a:t>
          </a:r>
          <a:endParaRPr lang="ru-RU" sz="2800" kern="1200" dirty="0" smtClean="0">
            <a:latin typeface="Times New Roman" pitchFamily="18" charset="0"/>
            <a:cs typeface="Times New Roman" pitchFamily="18" charset="0"/>
          </a:endParaRPr>
        </a:p>
        <a:p>
          <a:pPr lvl="0" algn="l" defTabSz="1244600">
            <a:lnSpc>
              <a:spcPct val="90000"/>
            </a:lnSpc>
            <a:spcBef>
              <a:spcPct val="0"/>
            </a:spcBef>
            <a:spcAft>
              <a:spcPct val="35000"/>
            </a:spcAft>
          </a:pPr>
          <a:r>
            <a:rPr lang="en-US" sz="2800" b="1" i="1" kern="1200" dirty="0" smtClean="0">
              <a:latin typeface="Times New Roman" pitchFamily="18" charset="0"/>
              <a:cs typeface="Times New Roman" pitchFamily="18" charset="0"/>
            </a:rPr>
            <a:t>MD</a:t>
          </a:r>
          <a:r>
            <a:rPr lang="en-US" sz="2800" b="1" kern="1200" dirty="0" smtClean="0">
              <a:latin typeface="Times New Roman" pitchFamily="18" charset="0"/>
              <a:cs typeface="Times New Roman" pitchFamily="18" charset="0"/>
            </a:rPr>
            <a:t> – </a:t>
          </a:r>
          <a:r>
            <a:rPr lang="en-US" sz="2800" b="1" kern="1200" dirty="0" err="1" smtClean="0">
              <a:latin typeface="Times New Roman" pitchFamily="18" charset="0"/>
              <a:cs typeface="Times New Roman" pitchFamily="18" charset="0"/>
            </a:rPr>
            <a:t>moliyaviy</a:t>
          </a:r>
          <a:r>
            <a:rPr lang="en-US" sz="2800" b="1" kern="1200" dirty="0" smtClean="0">
              <a:latin typeface="Times New Roman" pitchFamily="18" charset="0"/>
              <a:cs typeface="Times New Roman" pitchFamily="18" charset="0"/>
            </a:rPr>
            <a:t> </a:t>
          </a:r>
          <a:r>
            <a:rPr lang="en-US" sz="2800" b="1" kern="1200" dirty="0" err="1" smtClean="0">
              <a:latin typeface="Times New Roman" pitchFamily="18" charset="0"/>
              <a:cs typeface="Times New Roman" pitchFamily="18" charset="0"/>
            </a:rPr>
            <a:t>faoliyatdan</a:t>
          </a:r>
          <a:r>
            <a:rPr lang="en-US" sz="2800" b="1" kern="1200" dirty="0" smtClean="0">
              <a:latin typeface="Times New Roman" pitchFamily="18" charset="0"/>
              <a:cs typeface="Times New Roman" pitchFamily="18" charset="0"/>
            </a:rPr>
            <a:t> </a:t>
          </a:r>
          <a:r>
            <a:rPr lang="en-US" sz="2800" b="1" kern="1200" dirty="0" err="1" smtClean="0">
              <a:latin typeface="Times New Roman" pitchFamily="18" charset="0"/>
              <a:cs typeface="Times New Roman" pitchFamily="18" charset="0"/>
            </a:rPr>
            <a:t>olingan</a:t>
          </a:r>
          <a:r>
            <a:rPr lang="en-US" sz="2800" b="1" kern="1200" dirty="0" smtClean="0">
              <a:latin typeface="Times New Roman" pitchFamily="18" charset="0"/>
              <a:cs typeface="Times New Roman" pitchFamily="18" charset="0"/>
            </a:rPr>
            <a:t> </a:t>
          </a:r>
          <a:r>
            <a:rPr lang="en-US" sz="2800" b="1" kern="1200" dirty="0" err="1" smtClean="0">
              <a:latin typeface="Times New Roman" pitchFamily="18" charset="0"/>
              <a:cs typeface="Times New Roman" pitchFamily="18" charset="0"/>
            </a:rPr>
            <a:t>daromadlar</a:t>
          </a:r>
          <a:r>
            <a:rPr lang="en-US" sz="2800" b="1" kern="1200" dirty="0" smtClean="0">
              <a:latin typeface="Times New Roman" pitchFamily="18" charset="0"/>
              <a:cs typeface="Times New Roman" pitchFamily="18" charset="0"/>
            </a:rPr>
            <a:t>; </a:t>
          </a:r>
          <a:endParaRPr lang="ru-RU" sz="2800" kern="1200" dirty="0" smtClean="0">
            <a:latin typeface="Times New Roman" pitchFamily="18" charset="0"/>
            <a:cs typeface="Times New Roman" pitchFamily="18" charset="0"/>
          </a:endParaRPr>
        </a:p>
        <a:p>
          <a:pPr lvl="0" algn="l" defTabSz="1244600">
            <a:lnSpc>
              <a:spcPct val="90000"/>
            </a:lnSpc>
            <a:spcBef>
              <a:spcPct val="0"/>
            </a:spcBef>
            <a:spcAft>
              <a:spcPct val="35000"/>
            </a:spcAft>
          </a:pPr>
          <a:r>
            <a:rPr lang="en-US" sz="2800" b="1" i="1" kern="1200" dirty="0" smtClean="0">
              <a:latin typeface="Times New Roman" pitchFamily="18" charset="0"/>
              <a:cs typeface="Times New Roman" pitchFamily="18" charset="0"/>
            </a:rPr>
            <a:t>MX</a:t>
          </a:r>
          <a:r>
            <a:rPr lang="ru-RU" sz="2800" b="1" kern="1200" dirty="0" smtClean="0">
              <a:latin typeface="Times New Roman" pitchFamily="18" charset="0"/>
              <a:cs typeface="Times New Roman" pitchFamily="18" charset="0"/>
            </a:rPr>
            <a:t> – </a:t>
          </a:r>
          <a:r>
            <a:rPr lang="ru-RU" sz="2800" b="1" kern="1200" dirty="0" err="1" smtClean="0">
              <a:latin typeface="Times New Roman" pitchFamily="18" charset="0"/>
              <a:cs typeface="Times New Roman" pitchFamily="18" charset="0"/>
            </a:rPr>
            <a:t>moliyaviy</a:t>
          </a:r>
          <a:r>
            <a:rPr lang="ru-RU" sz="2800" b="1" kern="1200" dirty="0" smtClean="0">
              <a:latin typeface="Times New Roman" pitchFamily="18" charset="0"/>
              <a:cs typeface="Times New Roman" pitchFamily="18" charset="0"/>
            </a:rPr>
            <a:t> </a:t>
          </a:r>
          <a:r>
            <a:rPr lang="ru-RU" sz="2800" b="1" kern="1200" dirty="0" err="1" smtClean="0">
              <a:latin typeface="Times New Roman" pitchFamily="18" charset="0"/>
              <a:cs typeface="Times New Roman" pitchFamily="18" charset="0"/>
            </a:rPr>
            <a:t>faoliyat</a:t>
          </a:r>
          <a:r>
            <a:rPr lang="ru-RU" sz="2800" b="1" kern="1200" dirty="0" smtClean="0">
              <a:latin typeface="Times New Roman" pitchFamily="18" charset="0"/>
              <a:cs typeface="Times New Roman" pitchFamily="18" charset="0"/>
            </a:rPr>
            <a:t> </a:t>
          </a:r>
          <a:r>
            <a:rPr lang="ru-RU" sz="2800" b="1" kern="1200" dirty="0" err="1" smtClean="0">
              <a:latin typeface="Times New Roman" pitchFamily="18" charset="0"/>
              <a:cs typeface="Times New Roman" pitchFamily="18" charset="0"/>
            </a:rPr>
            <a:t>xarajatlari</a:t>
          </a:r>
          <a:r>
            <a:rPr lang="ru-RU" sz="2800" b="1" kern="1200" dirty="0" smtClean="0">
              <a:latin typeface="Times New Roman" pitchFamily="18" charset="0"/>
              <a:cs typeface="Times New Roman" pitchFamily="18" charset="0"/>
            </a:rPr>
            <a:t>.</a:t>
          </a:r>
          <a:endParaRPr lang="ru-RU" sz="2800" kern="1200" dirty="0"/>
        </a:p>
      </dsp:txBody>
      <dsp:txXfrm>
        <a:off x="236683" y="368726"/>
        <a:ext cx="8239602" cy="4375114"/>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7A7E206-9730-4D66-8009-6DE68F73E82B}">
      <dsp:nvSpPr>
        <dsp:cNvPr id="0" name=""/>
        <dsp:cNvSpPr/>
      </dsp:nvSpPr>
      <dsp:spPr>
        <a:xfrm rot="5400000">
          <a:off x="-766124" y="922219"/>
          <a:ext cx="6180598" cy="4360338"/>
        </a:xfrm>
        <a:prstGeom prst="chevron">
          <a:avLst/>
        </a:prstGeom>
        <a:gradFill rotWithShape="0">
          <a:gsLst>
            <a:gs pos="0">
              <a:schemeClr val="accent3">
                <a:hueOff val="0"/>
                <a:satOff val="0"/>
                <a:lumOff val="0"/>
                <a:alphaOff val="0"/>
                <a:tint val="92000"/>
                <a:satMod val="170000"/>
              </a:schemeClr>
            </a:gs>
            <a:gs pos="15000">
              <a:schemeClr val="accent3">
                <a:hueOff val="0"/>
                <a:satOff val="0"/>
                <a:lumOff val="0"/>
                <a:alphaOff val="0"/>
                <a:tint val="92000"/>
                <a:shade val="99000"/>
                <a:satMod val="170000"/>
              </a:schemeClr>
            </a:gs>
            <a:gs pos="62000">
              <a:schemeClr val="accent3">
                <a:hueOff val="0"/>
                <a:satOff val="0"/>
                <a:lumOff val="0"/>
                <a:alphaOff val="0"/>
                <a:tint val="96000"/>
                <a:shade val="80000"/>
                <a:satMod val="170000"/>
              </a:schemeClr>
            </a:gs>
            <a:gs pos="97000">
              <a:schemeClr val="accent3">
                <a:hueOff val="0"/>
                <a:satOff val="0"/>
                <a:lumOff val="0"/>
                <a:alphaOff val="0"/>
                <a:tint val="98000"/>
                <a:shade val="63000"/>
                <a:satMod val="170000"/>
              </a:schemeClr>
            </a:gs>
            <a:gs pos="100000">
              <a:schemeClr val="accent3">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rtl="0">
            <a:lnSpc>
              <a:spcPct val="90000"/>
            </a:lnSpc>
            <a:spcBef>
              <a:spcPct val="0"/>
            </a:spcBef>
            <a:spcAft>
              <a:spcPct val="35000"/>
            </a:spcAft>
          </a:pPr>
          <a:r>
            <a:rPr lang="ru-RU" sz="2400" b="1" kern="1200" dirty="0" err="1" smtClean="0">
              <a:latin typeface="Times New Roman" pitchFamily="18" charset="0"/>
              <a:cs typeface="Times New Roman" pitchFamily="18" charset="0"/>
            </a:rPr>
            <a:t>Soli</a:t>
          </a:r>
          <a:r>
            <a:rPr lang="en-US" sz="2400" b="1" kern="1200" dirty="0" smtClean="0">
              <a:latin typeface="Times New Roman" pitchFamily="18" charset="0"/>
              <a:cs typeface="Times New Roman" pitchFamily="18" charset="0"/>
            </a:rPr>
            <a:t>q</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tulangungacha</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olingan</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foyda</a:t>
          </a:r>
          <a:r>
            <a:rPr lang="ru-RU" sz="2400" b="1" kern="1200" dirty="0" smtClean="0">
              <a:latin typeface="Times New Roman" pitchFamily="18" charset="0"/>
              <a:cs typeface="Times New Roman" pitchFamily="18" charset="0"/>
            </a:rPr>
            <a:t>, u </a:t>
          </a:r>
          <a:r>
            <a:rPr lang="ru-RU" sz="2400" b="1" kern="1200" dirty="0" err="1" smtClean="0">
              <a:latin typeface="Times New Roman" pitchFamily="18" charset="0"/>
              <a:cs typeface="Times New Roman" pitchFamily="18" charset="0"/>
            </a:rPr>
            <a:t>umumxujalik</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faoliyatidan</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olingan</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foyda</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plyus</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fav</a:t>
          </a:r>
          <a:r>
            <a:rPr lang="en-US" sz="2400" b="1" kern="1200" dirty="0" smtClean="0">
              <a:latin typeface="Times New Roman" pitchFamily="18" charset="0"/>
              <a:cs typeface="Times New Roman" pitchFamily="18" charset="0"/>
            </a:rPr>
            <a:t>q</a:t>
          </a:r>
          <a:r>
            <a:rPr lang="ru-RU" sz="2400" b="1" kern="1200" dirty="0" err="1" smtClean="0">
              <a:latin typeface="Times New Roman" pitchFamily="18" charset="0"/>
              <a:cs typeface="Times New Roman" pitchFamily="18" charset="0"/>
            </a:rPr>
            <a:t>ulodda</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kuzda</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tutilmagan</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vaziyatlardan</a:t>
          </a:r>
          <a:r>
            <a:rPr lang="ru-RU" sz="2400" b="1" kern="1200" dirty="0" smtClean="0">
              <a:latin typeface="Times New Roman" pitchFamily="18" charset="0"/>
              <a:cs typeface="Times New Roman" pitchFamily="18" charset="0"/>
            </a:rPr>
            <a:t> k</a:t>
          </a:r>
          <a:r>
            <a:rPr lang="en-US" sz="2400" b="1" kern="1200" dirty="0" smtClean="0">
              <a:latin typeface="Times New Roman" pitchFamily="18" charset="0"/>
              <a:cs typeface="Times New Roman" pitchFamily="18" charset="0"/>
            </a:rPr>
            <a:t>o’</a:t>
          </a:r>
          <a:r>
            <a:rPr lang="ru-RU" sz="2400" b="1" kern="1200" dirty="0" err="1" smtClean="0">
              <a:latin typeface="Times New Roman" pitchFamily="18" charset="0"/>
              <a:cs typeface="Times New Roman" pitchFamily="18" charset="0"/>
            </a:rPr>
            <a:t>rilgan</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foyda</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va</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minus</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zarar</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sifatida</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ani</a:t>
          </a:r>
          <a:r>
            <a:rPr lang="en-US" sz="2400" b="1" kern="1200" dirty="0" smtClean="0">
              <a:latin typeface="Times New Roman" pitchFamily="18" charset="0"/>
              <a:cs typeface="Times New Roman" pitchFamily="18" charset="0"/>
            </a:rPr>
            <a:t>q</a:t>
          </a:r>
          <a:r>
            <a:rPr lang="ru-RU" sz="2400" b="1" kern="1200" dirty="0" err="1" smtClean="0">
              <a:latin typeface="Times New Roman" pitchFamily="18" charset="0"/>
              <a:cs typeface="Times New Roman" pitchFamily="18" charset="0"/>
            </a:rPr>
            <a:t>lanadi</a:t>
          </a:r>
          <a:r>
            <a:rPr lang="ru-RU" sz="2400" b="1" kern="1200" dirty="0" smtClean="0">
              <a:latin typeface="Times New Roman" pitchFamily="18" charset="0"/>
              <a:cs typeface="Times New Roman" pitchFamily="18" charset="0"/>
            </a:rPr>
            <a:t>:</a:t>
          </a:r>
          <a:endParaRPr lang="ru-RU" sz="1800" kern="1200" dirty="0"/>
        </a:p>
      </dsp:txBody>
      <dsp:txXfrm rot="-5400000">
        <a:off x="144006" y="2192258"/>
        <a:ext cx="4360338" cy="1820260"/>
      </dsp:txXfrm>
    </dsp:sp>
    <dsp:sp modelId="{B0A8FCD9-92EB-4210-AF87-5F8B60A0E961}">
      <dsp:nvSpPr>
        <dsp:cNvPr id="0" name=""/>
        <dsp:cNvSpPr/>
      </dsp:nvSpPr>
      <dsp:spPr>
        <a:xfrm rot="5400000">
          <a:off x="4491848" y="654224"/>
          <a:ext cx="3671896" cy="3803605"/>
        </a:xfrm>
        <a:prstGeom prst="round2SameRect">
          <a:avLst/>
        </a:prstGeom>
        <a:solidFill>
          <a:srgbClr val="FFFF00">
            <a:alpha val="90000"/>
          </a:srgbClr>
        </a:solidFill>
        <a:ln w="9525" cap="flat" cmpd="sng" algn="ctr">
          <a:solidFill>
            <a:schemeClr val="accent3">
              <a:hueOff val="0"/>
              <a:satOff val="0"/>
              <a:lumOff val="0"/>
              <a:alphaOff val="0"/>
            </a:schemeClr>
          </a:solidFill>
          <a:prstDash val="solid"/>
        </a:ln>
        <a:effectLst>
          <a:outerShdw blurRad="63500" dist="25400" dir="5400000" rotWithShape="0">
            <a:srgbClr val="000000">
              <a:alpha val="43137"/>
            </a:srgbClr>
          </a:outerShdw>
        </a:effectLst>
        <a:scene3d>
          <a:camera prst="orthographicFront"/>
          <a:lightRig rig="threePt" dir="t">
            <a:rot lat="0" lon="0" rev="7500000"/>
          </a:lightRig>
        </a:scene3d>
        <a:sp3d extrusionH="190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70688" tIns="15240" rIns="15240" bIns="15240" numCol="1" spcCol="1270" anchor="ctr" anchorCtr="0">
          <a:noAutofit/>
        </a:bodyPr>
        <a:lstStyle/>
        <a:p>
          <a:pPr marL="228600" lvl="1" indent="-228600" algn="l" defTabSz="1066800">
            <a:lnSpc>
              <a:spcPct val="90000"/>
            </a:lnSpc>
            <a:spcBef>
              <a:spcPct val="0"/>
            </a:spcBef>
            <a:spcAft>
              <a:spcPct val="15000"/>
            </a:spcAft>
            <a:buChar char="••"/>
          </a:pPr>
          <a:r>
            <a:rPr lang="ru-RU" sz="2400" b="1" i="1" kern="1200" dirty="0" smtClean="0">
              <a:latin typeface="Times New Roman" pitchFamily="18" charset="0"/>
              <a:cs typeface="Times New Roman" pitchFamily="18" charset="0"/>
            </a:rPr>
            <a:t>STF = UF + FP – FZ,</a:t>
          </a:r>
          <a:endParaRPr lang="ru-RU" sz="2400" kern="1200" dirty="0"/>
        </a:p>
        <a:p>
          <a:pPr marL="457200" lvl="2" indent="-228600" algn="l" defTabSz="977900">
            <a:lnSpc>
              <a:spcPct val="90000"/>
            </a:lnSpc>
            <a:spcBef>
              <a:spcPct val="0"/>
            </a:spcBef>
            <a:spcAft>
              <a:spcPct val="15000"/>
            </a:spcAft>
            <a:buChar char="••"/>
          </a:pPr>
          <a:r>
            <a:rPr lang="ru-RU" sz="2200" b="1" kern="1200" dirty="0" err="1" smtClean="0">
              <a:latin typeface="Times New Roman" pitchFamily="18" charset="0"/>
              <a:cs typeface="Times New Roman" pitchFamily="18" charset="0"/>
            </a:rPr>
            <a:t>bunda</a:t>
          </a:r>
          <a:r>
            <a:rPr lang="ru-RU" sz="2200" b="1" kern="1200" dirty="0" smtClean="0">
              <a:latin typeface="Times New Roman" pitchFamily="18" charset="0"/>
              <a:cs typeface="Times New Roman" pitchFamily="18" charset="0"/>
            </a:rPr>
            <a:t>,</a:t>
          </a:r>
          <a:endParaRPr lang="ru-RU" sz="2200" kern="1200" dirty="0">
            <a:latin typeface="Times New Roman" pitchFamily="18" charset="0"/>
            <a:cs typeface="Times New Roman" pitchFamily="18" charset="0"/>
          </a:endParaRPr>
        </a:p>
        <a:p>
          <a:pPr marL="228600" lvl="1" indent="-228600" algn="l" defTabSz="977900">
            <a:lnSpc>
              <a:spcPct val="90000"/>
            </a:lnSpc>
            <a:spcBef>
              <a:spcPct val="0"/>
            </a:spcBef>
            <a:spcAft>
              <a:spcPct val="15000"/>
            </a:spcAft>
            <a:buChar char="••"/>
          </a:pPr>
          <a:r>
            <a:rPr lang="en-US" sz="2200" b="1" i="1" kern="1200" dirty="0" smtClean="0">
              <a:latin typeface="Times New Roman" pitchFamily="18" charset="0"/>
              <a:cs typeface="Times New Roman" pitchFamily="18" charset="0"/>
            </a:rPr>
            <a:t>STF</a:t>
          </a:r>
          <a:r>
            <a:rPr lang="en-US" sz="2200" b="1" kern="1200" dirty="0" smtClean="0">
              <a:latin typeface="Times New Roman" pitchFamily="18" charset="0"/>
              <a:cs typeface="Times New Roman" pitchFamily="18" charset="0"/>
            </a:rPr>
            <a:t> – </a:t>
          </a:r>
          <a:r>
            <a:rPr lang="en-US" sz="2200" b="1" kern="1200" dirty="0" err="1" smtClean="0">
              <a:latin typeface="Times New Roman" pitchFamily="18" charset="0"/>
              <a:cs typeface="Times New Roman" pitchFamily="18" charset="0"/>
            </a:rPr>
            <a:t>soliq</a:t>
          </a:r>
          <a:r>
            <a:rPr lang="en-US" sz="2200" b="1" kern="1200" dirty="0" smtClean="0">
              <a:latin typeface="Times New Roman" pitchFamily="18" charset="0"/>
              <a:cs typeface="Times New Roman" pitchFamily="18" charset="0"/>
            </a:rPr>
            <a:t> </a:t>
          </a:r>
          <a:r>
            <a:rPr lang="en-US" sz="2200" b="1" kern="1200" dirty="0" err="1" smtClean="0">
              <a:latin typeface="Times New Roman" pitchFamily="18" charset="0"/>
              <a:cs typeface="Times New Roman" pitchFamily="18" charset="0"/>
            </a:rPr>
            <a:t>tulangungacha</a:t>
          </a:r>
          <a:r>
            <a:rPr lang="en-US" sz="2200" b="1" kern="1200" dirty="0" smtClean="0">
              <a:latin typeface="Times New Roman" pitchFamily="18" charset="0"/>
              <a:cs typeface="Times New Roman" pitchFamily="18" charset="0"/>
            </a:rPr>
            <a:t> </a:t>
          </a:r>
          <a:r>
            <a:rPr lang="en-US" sz="2200" b="1" kern="1200" dirty="0" err="1" smtClean="0">
              <a:latin typeface="Times New Roman" pitchFamily="18" charset="0"/>
              <a:cs typeface="Times New Roman" pitchFamily="18" charset="0"/>
            </a:rPr>
            <a:t>olingan</a:t>
          </a:r>
          <a:r>
            <a:rPr lang="en-US" sz="2200" b="1" kern="1200" dirty="0" smtClean="0">
              <a:latin typeface="Times New Roman" pitchFamily="18" charset="0"/>
              <a:cs typeface="Times New Roman" pitchFamily="18" charset="0"/>
            </a:rPr>
            <a:t> </a:t>
          </a:r>
          <a:r>
            <a:rPr lang="en-US" sz="2200" b="1" kern="1200" dirty="0" err="1" smtClean="0">
              <a:latin typeface="Times New Roman" pitchFamily="18" charset="0"/>
              <a:cs typeface="Times New Roman" pitchFamily="18" charset="0"/>
            </a:rPr>
            <a:t>foyda</a:t>
          </a:r>
          <a:r>
            <a:rPr lang="en-US" sz="2200" b="1" kern="1200" dirty="0" smtClean="0">
              <a:latin typeface="Times New Roman" pitchFamily="18" charset="0"/>
              <a:cs typeface="Times New Roman" pitchFamily="18" charset="0"/>
            </a:rPr>
            <a:t>;</a:t>
          </a:r>
          <a:endParaRPr lang="ru-RU" sz="2200" kern="1200" dirty="0">
            <a:latin typeface="Times New Roman" pitchFamily="18" charset="0"/>
            <a:cs typeface="Times New Roman" pitchFamily="18" charset="0"/>
          </a:endParaRPr>
        </a:p>
        <a:p>
          <a:pPr marL="228600" lvl="1" indent="-228600" algn="l" defTabSz="977900">
            <a:lnSpc>
              <a:spcPct val="90000"/>
            </a:lnSpc>
            <a:spcBef>
              <a:spcPct val="0"/>
            </a:spcBef>
            <a:spcAft>
              <a:spcPct val="15000"/>
            </a:spcAft>
            <a:buChar char="••"/>
          </a:pPr>
          <a:r>
            <a:rPr lang="en-US" sz="2200" b="1" i="1" kern="1200" smtClean="0">
              <a:latin typeface="Times New Roman" pitchFamily="18" charset="0"/>
              <a:cs typeface="Times New Roman" pitchFamily="18" charset="0"/>
            </a:rPr>
            <a:t>FP</a:t>
          </a:r>
          <a:r>
            <a:rPr lang="en-US" sz="2200" b="1" kern="1200" smtClean="0">
              <a:latin typeface="Times New Roman" pitchFamily="18" charset="0"/>
              <a:cs typeface="Times New Roman" pitchFamily="18" charset="0"/>
            </a:rPr>
            <a:t> – favqulodda vaziyatlardan olingan foyda; </a:t>
          </a:r>
          <a:endParaRPr lang="ru-RU" sz="2200" kern="1200" dirty="0">
            <a:latin typeface="Times New Roman" pitchFamily="18" charset="0"/>
            <a:cs typeface="Times New Roman" pitchFamily="18" charset="0"/>
          </a:endParaRPr>
        </a:p>
        <a:p>
          <a:pPr marL="228600" lvl="1" indent="-228600" algn="l" defTabSz="977900">
            <a:lnSpc>
              <a:spcPct val="90000"/>
            </a:lnSpc>
            <a:spcBef>
              <a:spcPct val="0"/>
            </a:spcBef>
            <a:spcAft>
              <a:spcPct val="15000"/>
            </a:spcAft>
            <a:buChar char="••"/>
          </a:pPr>
          <a:r>
            <a:rPr lang="en-US" sz="2200" b="1" i="1" kern="1200" smtClean="0">
              <a:latin typeface="Times New Roman" pitchFamily="18" charset="0"/>
              <a:cs typeface="Times New Roman" pitchFamily="18" charset="0"/>
            </a:rPr>
            <a:t>FZ</a:t>
          </a:r>
          <a:r>
            <a:rPr lang="en-US" sz="2200" b="1" kern="1200" smtClean="0">
              <a:latin typeface="Times New Roman" pitchFamily="18" charset="0"/>
              <a:cs typeface="Times New Roman" pitchFamily="18" charset="0"/>
            </a:rPr>
            <a:t> – favqulodda vaziyatlardan ko’rilgan zarar.</a:t>
          </a:r>
          <a:endParaRPr lang="ru-RU" sz="2200" kern="1200" dirty="0">
            <a:latin typeface="Times New Roman" pitchFamily="18" charset="0"/>
            <a:cs typeface="Times New Roman" pitchFamily="18" charset="0"/>
          </a:endParaRPr>
        </a:p>
      </dsp:txBody>
      <dsp:txXfrm rot="-5400000">
        <a:off x="4425994" y="899326"/>
        <a:ext cx="3624358" cy="3313402"/>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1007B7-E126-47D4-9D16-3BF3E887849D}">
      <dsp:nvSpPr>
        <dsp:cNvPr id="0" name=""/>
        <dsp:cNvSpPr/>
      </dsp:nvSpPr>
      <dsp:spPr>
        <a:xfrm>
          <a:off x="0" y="5729"/>
          <a:ext cx="8229600" cy="1055340"/>
        </a:xfrm>
        <a:prstGeom prst="roundRect">
          <a:avLst/>
        </a:prstGeom>
        <a:gradFill rotWithShape="0">
          <a:gsLst>
            <a:gs pos="0">
              <a:schemeClr val="accent5">
                <a:hueOff val="0"/>
                <a:satOff val="0"/>
                <a:lumOff val="0"/>
                <a:alphaOff val="0"/>
                <a:tint val="92000"/>
                <a:satMod val="170000"/>
              </a:schemeClr>
            </a:gs>
            <a:gs pos="15000">
              <a:schemeClr val="accent5">
                <a:hueOff val="0"/>
                <a:satOff val="0"/>
                <a:lumOff val="0"/>
                <a:alphaOff val="0"/>
                <a:tint val="92000"/>
                <a:shade val="99000"/>
                <a:satMod val="170000"/>
              </a:schemeClr>
            </a:gs>
            <a:gs pos="62000">
              <a:schemeClr val="accent5">
                <a:hueOff val="0"/>
                <a:satOff val="0"/>
                <a:lumOff val="0"/>
                <a:alphaOff val="0"/>
                <a:tint val="96000"/>
                <a:shade val="80000"/>
                <a:satMod val="170000"/>
              </a:schemeClr>
            </a:gs>
            <a:gs pos="97000">
              <a:schemeClr val="accent5">
                <a:hueOff val="0"/>
                <a:satOff val="0"/>
                <a:lumOff val="0"/>
                <a:alphaOff val="0"/>
                <a:tint val="98000"/>
                <a:shade val="63000"/>
                <a:satMod val="170000"/>
              </a:schemeClr>
            </a:gs>
            <a:gs pos="100000">
              <a:schemeClr val="accent5">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67640" tIns="167640" rIns="167640" bIns="167640" numCol="1" spcCol="1270" anchor="ctr" anchorCtr="0">
          <a:noAutofit/>
        </a:bodyPr>
        <a:lstStyle/>
        <a:p>
          <a:pPr lvl="0" algn="ctr" defTabSz="1955800" rtl="0">
            <a:lnSpc>
              <a:spcPct val="90000"/>
            </a:lnSpc>
            <a:spcBef>
              <a:spcPct val="0"/>
            </a:spcBef>
            <a:spcAft>
              <a:spcPct val="35000"/>
            </a:spcAft>
          </a:pPr>
          <a:r>
            <a:rPr lang="ru-RU" sz="4400" b="1" kern="1200" dirty="0" err="1" smtClean="0">
              <a:latin typeface="Times New Roman" pitchFamily="18" charset="0"/>
              <a:cs typeface="Times New Roman" pitchFamily="18" charset="0"/>
            </a:rPr>
            <a:t>Yilning</a:t>
          </a:r>
          <a:r>
            <a:rPr lang="ru-RU" sz="4400" b="1" kern="1200" dirty="0" smtClean="0">
              <a:latin typeface="Times New Roman" pitchFamily="18" charset="0"/>
              <a:cs typeface="Times New Roman" pitchFamily="18" charset="0"/>
            </a:rPr>
            <a:t> </a:t>
          </a:r>
          <a:r>
            <a:rPr lang="ru-RU" sz="4400" b="1" kern="1200" dirty="0" err="1" smtClean="0">
              <a:latin typeface="Times New Roman" pitchFamily="18" charset="0"/>
              <a:cs typeface="Times New Roman" pitchFamily="18" charset="0"/>
            </a:rPr>
            <a:t>sof</a:t>
          </a:r>
          <a:r>
            <a:rPr lang="ru-RU" sz="4400" b="1" kern="1200" dirty="0" smtClean="0">
              <a:latin typeface="Times New Roman" pitchFamily="18" charset="0"/>
              <a:cs typeface="Times New Roman" pitchFamily="18" charset="0"/>
            </a:rPr>
            <a:t> </a:t>
          </a:r>
          <a:r>
            <a:rPr lang="ru-RU" sz="4400" b="1" kern="1200" dirty="0" err="1" smtClean="0">
              <a:latin typeface="Times New Roman" pitchFamily="18" charset="0"/>
              <a:cs typeface="Times New Roman" pitchFamily="18" charset="0"/>
            </a:rPr>
            <a:t>foydasi</a:t>
          </a:r>
          <a:endParaRPr lang="ru-RU" sz="4400" kern="1200" dirty="0">
            <a:solidFill>
              <a:schemeClr val="bg1"/>
            </a:solidFill>
          </a:endParaRPr>
        </a:p>
      </dsp:txBody>
      <dsp:txXfrm>
        <a:off x="51517" y="57246"/>
        <a:ext cx="8126566" cy="952306"/>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EFF6E6-5C1E-4A5D-AFBD-385D77B1DB5F}">
      <dsp:nvSpPr>
        <dsp:cNvPr id="0" name=""/>
        <dsp:cNvSpPr/>
      </dsp:nvSpPr>
      <dsp:spPr>
        <a:xfrm>
          <a:off x="-666968" y="243442"/>
          <a:ext cx="7760122" cy="4962907"/>
        </a:xfrm>
        <a:prstGeom prst="triangle">
          <a:avLst/>
        </a:prstGeom>
        <a:gradFill rotWithShape="0">
          <a:gsLst>
            <a:gs pos="0">
              <a:schemeClr val="accent1">
                <a:hueOff val="0"/>
                <a:satOff val="0"/>
                <a:lumOff val="0"/>
                <a:alphaOff val="0"/>
                <a:tint val="92000"/>
                <a:satMod val="170000"/>
              </a:schemeClr>
            </a:gs>
            <a:gs pos="15000">
              <a:schemeClr val="accent1">
                <a:hueOff val="0"/>
                <a:satOff val="0"/>
                <a:lumOff val="0"/>
                <a:alphaOff val="0"/>
                <a:tint val="92000"/>
                <a:shade val="99000"/>
                <a:satMod val="170000"/>
              </a:schemeClr>
            </a:gs>
            <a:gs pos="62000">
              <a:schemeClr val="accent1">
                <a:hueOff val="0"/>
                <a:satOff val="0"/>
                <a:lumOff val="0"/>
                <a:alphaOff val="0"/>
                <a:tint val="96000"/>
                <a:shade val="80000"/>
                <a:satMod val="170000"/>
              </a:schemeClr>
            </a:gs>
            <a:gs pos="97000">
              <a:schemeClr val="accent1">
                <a:hueOff val="0"/>
                <a:satOff val="0"/>
                <a:lumOff val="0"/>
                <a:alphaOff val="0"/>
                <a:tint val="98000"/>
                <a:shade val="63000"/>
                <a:satMod val="170000"/>
              </a:schemeClr>
            </a:gs>
            <a:gs pos="100000">
              <a:schemeClr val="accent1">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 modelId="{2E8AE2DB-0E92-4D3B-995A-791180A425F0}">
      <dsp:nvSpPr>
        <dsp:cNvPr id="0" name=""/>
        <dsp:cNvSpPr/>
      </dsp:nvSpPr>
      <dsp:spPr>
        <a:xfrm>
          <a:off x="82350" y="360040"/>
          <a:ext cx="7824587" cy="4125734"/>
        </a:xfrm>
        <a:prstGeom prst="roundRect">
          <a:avLst/>
        </a:prstGeom>
        <a:solidFill>
          <a:srgbClr val="FF0000">
            <a:alpha val="90000"/>
          </a:srgbClr>
        </a:solidFill>
        <a:ln w="9525" cap="flat" cmpd="sng" algn="ctr">
          <a:solidFill>
            <a:schemeClr val="accent1">
              <a:hueOff val="0"/>
              <a:satOff val="0"/>
              <a:lumOff val="0"/>
              <a:alphaOff val="0"/>
            </a:schemeClr>
          </a:solidFill>
          <a:prstDash val="solid"/>
        </a:ln>
        <a:effectLst>
          <a:outerShdw blurRad="63500" dist="25400" dir="5400000" rotWithShape="0">
            <a:srgbClr val="000000">
              <a:alpha val="43137"/>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ru-RU" sz="2000" b="1" kern="1200" dirty="0" err="1" smtClean="0">
              <a:latin typeface="Times New Roman" pitchFamily="18" charset="0"/>
              <a:cs typeface="Times New Roman" pitchFamily="18" charset="0"/>
            </a:rPr>
            <a:t>Yilning</a:t>
          </a:r>
          <a:r>
            <a:rPr lang="ru-RU" sz="2000" b="1" kern="1200" dirty="0" smtClean="0">
              <a:latin typeface="Times New Roman" pitchFamily="18" charset="0"/>
              <a:cs typeface="Times New Roman" pitchFamily="18" charset="0"/>
            </a:rPr>
            <a:t> </a:t>
          </a:r>
          <a:r>
            <a:rPr lang="ru-RU" sz="2000" b="1" kern="1200" dirty="0" err="1" smtClean="0">
              <a:latin typeface="Times New Roman" pitchFamily="18" charset="0"/>
              <a:cs typeface="Times New Roman" pitchFamily="18" charset="0"/>
            </a:rPr>
            <a:t>sof</a:t>
          </a:r>
          <a:r>
            <a:rPr lang="ru-RU" sz="2000" b="1" kern="1200" dirty="0" smtClean="0">
              <a:latin typeface="Times New Roman" pitchFamily="18" charset="0"/>
              <a:cs typeface="Times New Roman" pitchFamily="18" charset="0"/>
            </a:rPr>
            <a:t> </a:t>
          </a:r>
          <a:r>
            <a:rPr lang="ru-RU" sz="2000" b="1" kern="1200" dirty="0" err="1" smtClean="0">
              <a:latin typeface="Times New Roman" pitchFamily="18" charset="0"/>
              <a:cs typeface="Times New Roman" pitchFamily="18" charset="0"/>
            </a:rPr>
            <a:t>foydasi</a:t>
          </a:r>
          <a:r>
            <a:rPr lang="ru-RU" sz="2000" b="1" kern="1200" dirty="0" smtClean="0">
              <a:latin typeface="Times New Roman" pitchFamily="18" charset="0"/>
              <a:cs typeface="Times New Roman" pitchFamily="18" charset="0"/>
            </a:rPr>
            <a:t>, u </a:t>
          </a:r>
          <a:r>
            <a:rPr lang="ru-RU" sz="2000" b="1" kern="1200" dirty="0" err="1" smtClean="0">
              <a:latin typeface="Times New Roman" pitchFamily="18" charset="0"/>
              <a:cs typeface="Times New Roman" pitchFamily="18" charset="0"/>
            </a:rPr>
            <a:t>soli</a:t>
          </a:r>
          <a:r>
            <a:rPr lang="en-US" sz="2000" b="1" kern="1200" dirty="0" smtClean="0">
              <a:latin typeface="Times New Roman" pitchFamily="18" charset="0"/>
              <a:cs typeface="Times New Roman" pitchFamily="18" charset="0"/>
            </a:rPr>
            <a:t>q</a:t>
          </a:r>
          <a:r>
            <a:rPr lang="ru-RU" sz="2000" b="1" kern="1200" dirty="0" smtClean="0">
              <a:latin typeface="Times New Roman" pitchFamily="18" charset="0"/>
              <a:cs typeface="Times New Roman" pitchFamily="18" charset="0"/>
            </a:rPr>
            <a:t> t</a:t>
          </a:r>
          <a:r>
            <a:rPr lang="en-US" sz="2000" b="1" kern="1200" dirty="0" smtClean="0">
              <a:latin typeface="Times New Roman" pitchFamily="18" charset="0"/>
              <a:cs typeface="Times New Roman" pitchFamily="18" charset="0"/>
            </a:rPr>
            <a:t>o’</a:t>
          </a:r>
          <a:r>
            <a:rPr lang="ru-RU" sz="2000" b="1" kern="1200" dirty="0" err="1" smtClean="0">
              <a:latin typeface="Times New Roman" pitchFamily="18" charset="0"/>
              <a:cs typeface="Times New Roman" pitchFamily="18" charset="0"/>
            </a:rPr>
            <a:t>langandan</a:t>
          </a:r>
          <a:r>
            <a:rPr lang="ru-RU" sz="2000" b="1" kern="1200" dirty="0" smtClean="0">
              <a:latin typeface="Times New Roman" pitchFamily="18" charset="0"/>
              <a:cs typeface="Times New Roman" pitchFamily="18" charset="0"/>
            </a:rPr>
            <a:t> </a:t>
          </a:r>
          <a:r>
            <a:rPr lang="ru-RU" sz="2000" b="1" kern="1200" dirty="0" err="1" smtClean="0">
              <a:latin typeface="Times New Roman" pitchFamily="18" charset="0"/>
              <a:cs typeface="Times New Roman" pitchFamily="18" charset="0"/>
            </a:rPr>
            <a:t>keyin</a:t>
          </a:r>
          <a:r>
            <a:rPr lang="ru-RU" sz="2000" b="1" kern="1200" dirty="0" smtClean="0">
              <a:latin typeface="Times New Roman" pitchFamily="18" charset="0"/>
              <a:cs typeface="Times New Roman" pitchFamily="18" charset="0"/>
            </a:rPr>
            <a:t> x</a:t>
          </a:r>
          <a:r>
            <a:rPr lang="en-US" sz="2000" b="1" kern="1200" dirty="0" smtClean="0">
              <a:latin typeface="Times New Roman" pitchFamily="18" charset="0"/>
              <a:cs typeface="Times New Roman" pitchFamily="18" charset="0"/>
            </a:rPr>
            <a:t>o’</a:t>
          </a:r>
          <a:r>
            <a:rPr lang="ru-RU" sz="2000" b="1" kern="1200" dirty="0" err="1" smtClean="0">
              <a:latin typeface="Times New Roman" pitchFamily="18" charset="0"/>
              <a:cs typeface="Times New Roman" pitchFamily="18" charset="0"/>
            </a:rPr>
            <a:t>jalik</a:t>
          </a:r>
          <a:r>
            <a:rPr lang="ru-RU" sz="2000" b="1" kern="1200" dirty="0" smtClean="0">
              <a:latin typeface="Times New Roman" pitchFamily="18" charset="0"/>
              <a:cs typeface="Times New Roman" pitchFamily="18" charset="0"/>
            </a:rPr>
            <a:t> </a:t>
          </a:r>
          <a:r>
            <a:rPr lang="ru-RU" sz="2000" b="1" kern="1200" dirty="0" err="1" smtClean="0">
              <a:latin typeface="Times New Roman" pitchFamily="18" charset="0"/>
              <a:cs typeface="Times New Roman" pitchFamily="18" charset="0"/>
            </a:rPr>
            <a:t>yurituvchi</a:t>
          </a:r>
          <a:r>
            <a:rPr lang="ru-RU" sz="2000" b="1" kern="1200" dirty="0" smtClean="0">
              <a:latin typeface="Times New Roman" pitchFamily="18" charset="0"/>
              <a:cs typeface="Times New Roman" pitchFamily="18" charset="0"/>
            </a:rPr>
            <a:t> </a:t>
          </a:r>
          <a:r>
            <a:rPr lang="ru-RU" sz="2000" b="1" kern="1200" dirty="0" err="1" smtClean="0">
              <a:latin typeface="Times New Roman" pitchFamily="18" charset="0"/>
              <a:cs typeface="Times New Roman" pitchFamily="18" charset="0"/>
            </a:rPr>
            <a:t>subyekt</a:t>
          </a:r>
          <a:r>
            <a:rPr lang="ru-RU" sz="2000" b="1" kern="1200" dirty="0" smtClean="0">
              <a:latin typeface="Times New Roman" pitchFamily="18" charset="0"/>
              <a:cs typeface="Times New Roman" pitchFamily="18" charset="0"/>
            </a:rPr>
            <a:t> </a:t>
          </a:r>
          <a:r>
            <a:rPr lang="ru-RU" sz="2000" b="1" kern="1200" dirty="0" err="1" smtClean="0">
              <a:latin typeface="Times New Roman" pitchFamily="18" charset="0"/>
              <a:cs typeface="Times New Roman" pitchFamily="18" charset="0"/>
            </a:rPr>
            <a:t>ixtiyorida</a:t>
          </a:r>
          <a:r>
            <a:rPr lang="ru-RU" sz="2000" b="1" kern="1200" dirty="0" smtClean="0">
              <a:latin typeface="Times New Roman" pitchFamily="18" charset="0"/>
              <a:cs typeface="Times New Roman" pitchFamily="18" charset="0"/>
            </a:rPr>
            <a:t> </a:t>
          </a:r>
          <a:r>
            <a:rPr lang="en-US" sz="2000" b="1" kern="1200" dirty="0" smtClean="0">
              <a:latin typeface="Times New Roman" pitchFamily="18" charset="0"/>
              <a:cs typeface="Times New Roman" pitchFamily="18" charset="0"/>
            </a:rPr>
            <a:t>q</a:t>
          </a:r>
          <a:r>
            <a:rPr lang="ru-RU" sz="2000" b="1" kern="1200" dirty="0" err="1" smtClean="0">
              <a:latin typeface="Times New Roman" pitchFamily="18" charset="0"/>
              <a:cs typeface="Times New Roman" pitchFamily="18" charset="0"/>
            </a:rPr>
            <a:t>oladi</a:t>
          </a:r>
          <a:r>
            <a:rPr lang="ru-RU" sz="2000" b="1" kern="1200" dirty="0" smtClean="0">
              <a:latin typeface="Times New Roman" pitchFamily="18" charset="0"/>
              <a:cs typeface="Times New Roman" pitchFamily="18" charset="0"/>
            </a:rPr>
            <a:t>, </a:t>
          </a:r>
          <a:r>
            <a:rPr lang="en-US" sz="2000" b="1" kern="1200" dirty="0" smtClean="0">
              <a:latin typeface="Times New Roman" pitchFamily="18" charset="0"/>
              <a:cs typeface="Times New Roman" pitchFamily="18" charset="0"/>
            </a:rPr>
            <a:t>o’</a:t>
          </a:r>
          <a:r>
            <a:rPr lang="ru-RU" sz="2000" b="1" kern="1200" dirty="0" err="1" smtClean="0">
              <a:latin typeface="Times New Roman" pitchFamily="18" charset="0"/>
              <a:cs typeface="Times New Roman" pitchFamily="18" charset="0"/>
            </a:rPr>
            <a:t>zida</a:t>
          </a:r>
          <a:r>
            <a:rPr lang="ru-RU" sz="2000" b="1" kern="1200" dirty="0" smtClean="0">
              <a:latin typeface="Times New Roman" pitchFamily="18" charset="0"/>
              <a:cs typeface="Times New Roman" pitchFamily="18" charset="0"/>
            </a:rPr>
            <a:t> </a:t>
          </a:r>
          <a:r>
            <a:rPr lang="ru-RU" sz="2000" b="1" kern="1200" dirty="0" err="1" smtClean="0">
              <a:latin typeface="Times New Roman" pitchFamily="18" charset="0"/>
              <a:cs typeface="Times New Roman" pitchFamily="18" charset="0"/>
            </a:rPr>
            <a:t>daromad</a:t>
          </a:r>
          <a:r>
            <a:rPr lang="ru-RU" sz="2000" b="1" kern="1200" dirty="0" smtClean="0">
              <a:latin typeface="Times New Roman" pitchFamily="18" charset="0"/>
              <a:cs typeface="Times New Roman" pitchFamily="18" charset="0"/>
            </a:rPr>
            <a:t> (</a:t>
          </a:r>
          <a:r>
            <a:rPr lang="ru-RU" sz="2000" b="1" kern="1200" dirty="0" err="1" smtClean="0">
              <a:latin typeface="Times New Roman" pitchFamily="18" charset="0"/>
              <a:cs typeface="Times New Roman" pitchFamily="18" charset="0"/>
            </a:rPr>
            <a:t>foyda</a:t>
          </a:r>
          <a:r>
            <a:rPr lang="ru-RU" sz="2000" b="1" kern="1200" dirty="0" smtClean="0">
              <a:latin typeface="Times New Roman" pitchFamily="18" charset="0"/>
              <a:cs typeface="Times New Roman" pitchFamily="18" charset="0"/>
            </a:rPr>
            <a:t>)</a:t>
          </a:r>
          <a:r>
            <a:rPr lang="ru-RU" sz="2000" b="1" kern="1200" dirty="0" err="1" smtClean="0">
              <a:latin typeface="Times New Roman" pitchFamily="18" charset="0"/>
              <a:cs typeface="Times New Roman" pitchFamily="18" charset="0"/>
            </a:rPr>
            <a:t>dan</a:t>
          </a:r>
          <a:r>
            <a:rPr lang="ru-RU" sz="2000" b="1" kern="1200" dirty="0" smtClean="0">
              <a:latin typeface="Times New Roman" pitchFamily="18" charset="0"/>
              <a:cs typeface="Times New Roman" pitchFamily="18" charset="0"/>
            </a:rPr>
            <a:t>, </a:t>
          </a:r>
          <a:r>
            <a:rPr lang="ru-RU" sz="2000" b="1" kern="1200" dirty="0" err="1" smtClean="0">
              <a:latin typeface="Times New Roman" pitchFamily="18" charset="0"/>
              <a:cs typeface="Times New Roman" pitchFamily="18" charset="0"/>
            </a:rPr>
            <a:t>tulanadigan</a:t>
          </a:r>
          <a:r>
            <a:rPr lang="ru-RU" sz="2000" b="1" kern="1200" dirty="0" smtClean="0">
              <a:latin typeface="Times New Roman" pitchFamily="18" charset="0"/>
              <a:cs typeface="Times New Roman" pitchFamily="18" charset="0"/>
            </a:rPr>
            <a:t> </a:t>
          </a:r>
          <a:r>
            <a:rPr lang="ru-RU" sz="2000" b="1" kern="1200" dirty="0" err="1" smtClean="0">
              <a:latin typeface="Times New Roman" pitchFamily="18" charset="0"/>
              <a:cs typeface="Times New Roman" pitchFamily="18" charset="0"/>
            </a:rPr>
            <a:t>soli</a:t>
          </a:r>
          <a:r>
            <a:rPr lang="en-US" sz="2000" b="1" kern="1200" dirty="0" smtClean="0">
              <a:latin typeface="Times New Roman" pitchFamily="18" charset="0"/>
              <a:cs typeface="Times New Roman" pitchFamily="18" charset="0"/>
            </a:rPr>
            <a:t>q</a:t>
          </a:r>
          <a:r>
            <a:rPr lang="ru-RU" sz="2000" b="1" kern="1200" dirty="0" err="1" smtClean="0">
              <a:latin typeface="Times New Roman" pitchFamily="18" charset="0"/>
              <a:cs typeface="Times New Roman" pitchFamily="18" charset="0"/>
            </a:rPr>
            <a:t>ni</a:t>
          </a:r>
          <a:r>
            <a:rPr lang="ru-RU" sz="2000" b="1" kern="1200" dirty="0" smtClean="0">
              <a:latin typeface="Times New Roman" pitchFamily="18" charset="0"/>
              <a:cs typeface="Times New Roman" pitchFamily="18" charset="0"/>
            </a:rPr>
            <a:t> </a:t>
          </a:r>
          <a:r>
            <a:rPr lang="ru-RU" sz="2000" b="1" kern="1200" dirty="0" err="1" smtClean="0">
              <a:latin typeface="Times New Roman" pitchFamily="18" charset="0"/>
              <a:cs typeface="Times New Roman" pitchFamily="18" charset="0"/>
            </a:rPr>
            <a:t>va</a:t>
          </a:r>
          <a:r>
            <a:rPr lang="ru-RU" sz="2000" b="1" kern="1200" dirty="0" smtClean="0">
              <a:latin typeface="Times New Roman" pitchFamily="18" charset="0"/>
              <a:cs typeface="Times New Roman" pitchFamily="18" charset="0"/>
            </a:rPr>
            <a:t> </a:t>
          </a:r>
          <a:r>
            <a:rPr lang="ru-RU" sz="2000" b="1" kern="1200" dirty="0" err="1" smtClean="0">
              <a:latin typeface="Times New Roman" pitchFamily="18" charset="0"/>
              <a:cs typeface="Times New Roman" pitchFamily="18" charset="0"/>
            </a:rPr>
            <a:t>minus</a:t>
          </a:r>
          <a:r>
            <a:rPr lang="ru-RU" sz="2000" b="1" kern="1200" dirty="0" smtClean="0">
              <a:latin typeface="Times New Roman" pitchFamily="18" charset="0"/>
              <a:cs typeface="Times New Roman" pitchFamily="18" charset="0"/>
            </a:rPr>
            <a:t> </a:t>
          </a:r>
          <a:r>
            <a:rPr lang="en-US" sz="2000" b="1" kern="1200" dirty="0" smtClean="0">
              <a:latin typeface="Times New Roman" pitchFamily="18" charset="0"/>
              <a:cs typeface="Times New Roman" pitchFamily="18" charset="0"/>
            </a:rPr>
            <a:t>q</a:t>
          </a:r>
          <a:r>
            <a:rPr lang="ru-RU" sz="2000" b="1" kern="1200" dirty="0" err="1" smtClean="0">
              <a:latin typeface="Times New Roman" pitchFamily="18" charset="0"/>
              <a:cs typeface="Times New Roman" pitchFamily="18" charset="0"/>
            </a:rPr>
            <a:t>onun</a:t>
          </a:r>
          <a:r>
            <a:rPr lang="ru-RU" sz="2000" b="1" kern="1200" dirty="0" smtClean="0">
              <a:latin typeface="Times New Roman" pitchFamily="18" charset="0"/>
              <a:cs typeface="Times New Roman" pitchFamily="18" charset="0"/>
            </a:rPr>
            <a:t> </a:t>
          </a:r>
          <a:r>
            <a:rPr lang="ru-RU" sz="2000" b="1" kern="1200" dirty="0" err="1" smtClean="0">
              <a:latin typeface="Times New Roman" pitchFamily="18" charset="0"/>
              <a:cs typeface="Times New Roman" pitchFamily="18" charset="0"/>
            </a:rPr>
            <a:t>xujjatlarida</a:t>
          </a:r>
          <a:r>
            <a:rPr lang="ru-RU" sz="2000" b="1" kern="1200" dirty="0" smtClean="0">
              <a:latin typeface="Times New Roman" pitchFamily="18" charset="0"/>
              <a:cs typeface="Times New Roman" pitchFamily="18" charset="0"/>
            </a:rPr>
            <a:t> </a:t>
          </a:r>
          <a:r>
            <a:rPr lang="ru-RU" sz="2000" b="1" kern="1200" dirty="0" err="1" smtClean="0">
              <a:latin typeface="Times New Roman" pitchFamily="18" charset="0"/>
              <a:cs typeface="Times New Roman" pitchFamily="18" charset="0"/>
            </a:rPr>
            <a:t>nazarda</a:t>
          </a:r>
          <a:r>
            <a:rPr lang="ru-RU" sz="2000" b="1" kern="1200" dirty="0" smtClean="0">
              <a:latin typeface="Times New Roman" pitchFamily="18" charset="0"/>
              <a:cs typeface="Times New Roman" pitchFamily="18" charset="0"/>
            </a:rPr>
            <a:t> </a:t>
          </a:r>
          <a:r>
            <a:rPr lang="ru-RU" sz="2000" b="1" kern="1200" dirty="0" err="1" smtClean="0">
              <a:latin typeface="Times New Roman" pitchFamily="18" charset="0"/>
              <a:cs typeface="Times New Roman" pitchFamily="18" charset="0"/>
            </a:rPr>
            <a:t>tutilgan</a:t>
          </a:r>
          <a:r>
            <a:rPr lang="ru-RU" sz="2000" b="1" kern="1200" dirty="0" smtClean="0">
              <a:latin typeface="Times New Roman" pitchFamily="18" charset="0"/>
              <a:cs typeface="Times New Roman" pitchFamily="18" charset="0"/>
            </a:rPr>
            <a:t> </a:t>
          </a:r>
          <a:r>
            <a:rPr lang="ru-RU" sz="2000" b="1" kern="1200" dirty="0" err="1" smtClean="0">
              <a:latin typeface="Times New Roman" pitchFamily="18" charset="0"/>
              <a:cs typeface="Times New Roman" pitchFamily="18" charset="0"/>
            </a:rPr>
            <a:t>bosh</a:t>
          </a:r>
          <a:r>
            <a:rPr lang="en-US" sz="2000" b="1" kern="1200" dirty="0" smtClean="0">
              <a:latin typeface="Times New Roman" pitchFamily="18" charset="0"/>
              <a:cs typeface="Times New Roman" pitchFamily="18" charset="0"/>
            </a:rPr>
            <a:t>q</a:t>
          </a:r>
          <a:r>
            <a:rPr lang="ru-RU" sz="2000" b="1" kern="1200" dirty="0" smtClean="0">
              <a:latin typeface="Times New Roman" pitchFamily="18" charset="0"/>
              <a:cs typeface="Times New Roman" pitchFamily="18" charset="0"/>
            </a:rPr>
            <a:t>a </a:t>
          </a:r>
          <a:r>
            <a:rPr lang="ru-RU" sz="2000" b="1" kern="1200" dirty="0" err="1" smtClean="0">
              <a:latin typeface="Times New Roman" pitchFamily="18" charset="0"/>
              <a:cs typeface="Times New Roman" pitchFamily="18" charset="0"/>
            </a:rPr>
            <a:t>soli</a:t>
          </a:r>
          <a:r>
            <a:rPr lang="en-US" sz="2000" b="1" kern="1200" dirty="0" smtClean="0">
              <a:latin typeface="Times New Roman" pitchFamily="18" charset="0"/>
              <a:cs typeface="Times New Roman" pitchFamily="18" charset="0"/>
            </a:rPr>
            <a:t>q</a:t>
          </a:r>
          <a:r>
            <a:rPr lang="ru-RU" sz="2000" b="1" kern="1200" dirty="0" err="1" smtClean="0">
              <a:latin typeface="Times New Roman" pitchFamily="18" charset="0"/>
              <a:cs typeface="Times New Roman" pitchFamily="18" charset="0"/>
            </a:rPr>
            <a:t>lar</a:t>
          </a:r>
          <a:r>
            <a:rPr lang="ru-RU" sz="2000" b="1" kern="1200" dirty="0" smtClean="0">
              <a:latin typeface="Times New Roman" pitchFamily="18" charset="0"/>
              <a:cs typeface="Times New Roman" pitchFamily="18" charset="0"/>
            </a:rPr>
            <a:t> </a:t>
          </a:r>
          <a:r>
            <a:rPr lang="ru-RU" sz="2000" b="1" kern="1200" dirty="0" err="1" smtClean="0">
              <a:latin typeface="Times New Roman" pitchFamily="18" charset="0"/>
              <a:cs typeface="Times New Roman" pitchFamily="18" charset="0"/>
            </a:rPr>
            <a:t>va</a:t>
          </a:r>
          <a:r>
            <a:rPr lang="ru-RU" sz="2000" b="1" kern="1200" dirty="0" smtClean="0">
              <a:latin typeface="Times New Roman" pitchFamily="18" charset="0"/>
              <a:cs typeface="Times New Roman" pitchFamily="18" charset="0"/>
            </a:rPr>
            <a:t> t</a:t>
          </a:r>
          <a:r>
            <a:rPr lang="en-US" sz="2000" b="1" kern="1200" dirty="0" smtClean="0">
              <a:latin typeface="Times New Roman" pitchFamily="18" charset="0"/>
              <a:cs typeface="Times New Roman" pitchFamily="18" charset="0"/>
            </a:rPr>
            <a:t>o’</a:t>
          </a:r>
          <a:r>
            <a:rPr lang="ru-RU" sz="2000" b="1" kern="1200" dirty="0" err="1" smtClean="0">
              <a:latin typeface="Times New Roman" pitchFamily="18" charset="0"/>
              <a:cs typeface="Times New Roman" pitchFamily="18" charset="0"/>
            </a:rPr>
            <a:t>lovlarni</a:t>
          </a:r>
          <a:r>
            <a:rPr lang="ru-RU" sz="2000" b="1" kern="1200" dirty="0" smtClean="0">
              <a:latin typeface="Times New Roman" pitchFamily="18" charset="0"/>
              <a:cs typeface="Times New Roman" pitchFamily="18" charset="0"/>
            </a:rPr>
            <a:t> </a:t>
          </a:r>
          <a:r>
            <a:rPr lang="ru-RU" sz="2000" b="1" kern="1200" dirty="0" err="1" smtClean="0">
              <a:latin typeface="Times New Roman" pitchFamily="18" charset="0"/>
              <a:cs typeface="Times New Roman" pitchFamily="18" charset="0"/>
            </a:rPr>
            <a:t>chi</a:t>
          </a:r>
          <a:r>
            <a:rPr lang="en-US" sz="2000" b="1" kern="1200" dirty="0" smtClean="0">
              <a:latin typeface="Times New Roman" pitchFamily="18" charset="0"/>
              <a:cs typeface="Times New Roman" pitchFamily="18" charset="0"/>
            </a:rPr>
            <a:t>q</a:t>
          </a:r>
          <a:r>
            <a:rPr lang="ru-RU" sz="2000" b="1" kern="1200" dirty="0" err="1" smtClean="0">
              <a:latin typeface="Times New Roman" pitchFamily="18" charset="0"/>
              <a:cs typeface="Times New Roman" pitchFamily="18" charset="0"/>
            </a:rPr>
            <a:t>arib</a:t>
          </a:r>
          <a:r>
            <a:rPr lang="ru-RU" sz="2000" b="1" kern="1200" dirty="0" smtClean="0">
              <a:latin typeface="Times New Roman" pitchFamily="18" charset="0"/>
              <a:cs typeface="Times New Roman" pitchFamily="18" charset="0"/>
            </a:rPr>
            <a:t> </a:t>
          </a:r>
          <a:r>
            <a:rPr lang="ru-RU" sz="2000" b="1" kern="1200" dirty="0" err="1" smtClean="0">
              <a:latin typeface="Times New Roman" pitchFamily="18" charset="0"/>
              <a:cs typeface="Times New Roman" pitchFamily="18" charset="0"/>
            </a:rPr>
            <a:t>tashlagan</a:t>
          </a:r>
          <a:r>
            <a:rPr lang="ru-RU" sz="2000" b="1" kern="1200" dirty="0" smtClean="0">
              <a:latin typeface="Times New Roman" pitchFamily="18" charset="0"/>
              <a:cs typeface="Times New Roman" pitchFamily="18" charset="0"/>
            </a:rPr>
            <a:t> </a:t>
          </a:r>
          <a:r>
            <a:rPr lang="ru-RU" sz="2000" b="1" kern="1200" dirty="0" err="1" smtClean="0">
              <a:latin typeface="Times New Roman" pitchFamily="18" charset="0"/>
              <a:cs typeface="Times New Roman" pitchFamily="18" charset="0"/>
            </a:rPr>
            <a:t>xolda</a:t>
          </a:r>
          <a:r>
            <a:rPr lang="ru-RU" sz="2000" b="1" kern="1200" dirty="0" smtClean="0">
              <a:latin typeface="Times New Roman" pitchFamily="18" charset="0"/>
              <a:cs typeface="Times New Roman" pitchFamily="18" charset="0"/>
            </a:rPr>
            <a:t> </a:t>
          </a:r>
          <a:r>
            <a:rPr lang="ru-RU" sz="2000" b="1" kern="1200" dirty="0" err="1" smtClean="0">
              <a:latin typeface="Times New Roman" pitchFamily="18" charset="0"/>
              <a:cs typeface="Times New Roman" pitchFamily="18" charset="0"/>
            </a:rPr>
            <a:t>soli</a:t>
          </a:r>
          <a:r>
            <a:rPr lang="en-US" sz="2000" b="1" kern="1200" dirty="0" smtClean="0">
              <a:latin typeface="Times New Roman" pitchFamily="18" charset="0"/>
              <a:cs typeface="Times New Roman" pitchFamily="18" charset="0"/>
            </a:rPr>
            <a:t>q</a:t>
          </a:r>
          <a:r>
            <a:rPr lang="ru-RU" sz="2000" b="1" kern="1200" dirty="0" err="1" smtClean="0">
              <a:latin typeface="Times New Roman" pitchFamily="18" charset="0"/>
              <a:cs typeface="Times New Roman" pitchFamily="18" charset="0"/>
            </a:rPr>
            <a:t>lar</a:t>
          </a:r>
          <a:r>
            <a:rPr lang="ru-RU" sz="2000" b="1" kern="1200" dirty="0" smtClean="0">
              <a:latin typeface="Times New Roman" pitchFamily="18" charset="0"/>
              <a:cs typeface="Times New Roman" pitchFamily="18" charset="0"/>
            </a:rPr>
            <a:t> t</a:t>
          </a:r>
          <a:r>
            <a:rPr lang="en-US" sz="2000" b="1" kern="1200" dirty="0" smtClean="0">
              <a:latin typeface="Times New Roman" pitchFamily="18" charset="0"/>
              <a:cs typeface="Times New Roman" pitchFamily="18" charset="0"/>
            </a:rPr>
            <a:t>o’</a:t>
          </a:r>
          <a:r>
            <a:rPr lang="ru-RU" sz="2000" b="1" kern="1200" dirty="0" err="1" smtClean="0">
              <a:latin typeface="Times New Roman" pitchFamily="18" charset="0"/>
              <a:cs typeface="Times New Roman" pitchFamily="18" charset="0"/>
            </a:rPr>
            <a:t>langunga</a:t>
          </a:r>
          <a:r>
            <a:rPr lang="ru-RU" sz="2000" b="1" kern="1200" dirty="0" smtClean="0">
              <a:latin typeface="Times New Roman" pitchFamily="18" charset="0"/>
              <a:cs typeface="Times New Roman" pitchFamily="18" charset="0"/>
            </a:rPr>
            <a:t> </a:t>
          </a:r>
          <a:r>
            <a:rPr lang="en-US" sz="2000" b="1" kern="1200" dirty="0" smtClean="0">
              <a:latin typeface="Times New Roman" pitchFamily="18" charset="0"/>
              <a:cs typeface="Times New Roman" pitchFamily="18" charset="0"/>
            </a:rPr>
            <a:t>q</a:t>
          </a:r>
          <a:r>
            <a:rPr lang="ru-RU" sz="2000" b="1" kern="1200" dirty="0" err="1" smtClean="0">
              <a:latin typeface="Times New Roman" pitchFamily="18" charset="0"/>
              <a:cs typeface="Times New Roman" pitchFamily="18" charset="0"/>
            </a:rPr>
            <a:t>adar</a:t>
          </a:r>
          <a:r>
            <a:rPr lang="ru-RU" sz="2000" b="1" kern="1200" dirty="0" smtClean="0">
              <a:latin typeface="Times New Roman" pitchFamily="18" charset="0"/>
              <a:cs typeface="Times New Roman" pitchFamily="18" charset="0"/>
            </a:rPr>
            <a:t> </a:t>
          </a:r>
          <a:r>
            <a:rPr lang="ru-RU" sz="2000" b="1" kern="1200" dirty="0" err="1" smtClean="0">
              <a:latin typeface="Times New Roman" pitchFamily="18" charset="0"/>
              <a:cs typeface="Times New Roman" pitchFamily="18" charset="0"/>
            </a:rPr>
            <a:t>olingan</a:t>
          </a:r>
          <a:r>
            <a:rPr lang="ru-RU" sz="2000" b="1" kern="1200" dirty="0" smtClean="0">
              <a:latin typeface="Times New Roman" pitchFamily="18" charset="0"/>
              <a:cs typeface="Times New Roman" pitchFamily="18" charset="0"/>
            </a:rPr>
            <a:t> </a:t>
          </a:r>
          <a:r>
            <a:rPr lang="ru-RU" sz="2000" b="1" kern="1200" dirty="0" err="1" smtClean="0">
              <a:latin typeface="Times New Roman" pitchFamily="18" charset="0"/>
              <a:cs typeface="Times New Roman" pitchFamily="18" charset="0"/>
            </a:rPr>
            <a:t>foydani</a:t>
          </a:r>
          <a:r>
            <a:rPr lang="ru-RU" sz="2000" b="1" kern="1200" dirty="0" smtClean="0">
              <a:latin typeface="Times New Roman" pitchFamily="18" charset="0"/>
              <a:cs typeface="Times New Roman" pitchFamily="18" charset="0"/>
            </a:rPr>
            <a:t> </a:t>
          </a:r>
          <a:r>
            <a:rPr lang="ru-RU" sz="2000" b="1" kern="1200" dirty="0" err="1" smtClean="0">
              <a:latin typeface="Times New Roman" pitchFamily="18" charset="0"/>
              <a:cs typeface="Times New Roman" pitchFamily="18" charset="0"/>
            </a:rPr>
            <a:t>ifodalaydi</a:t>
          </a:r>
          <a:r>
            <a:rPr lang="ru-RU" sz="2000" b="1" kern="1200" dirty="0" smtClean="0">
              <a:latin typeface="Times New Roman" pitchFamily="18" charset="0"/>
              <a:cs typeface="Times New Roman" pitchFamily="18" charset="0"/>
            </a:rPr>
            <a:t>:</a:t>
          </a:r>
          <a:endParaRPr lang="ru-RU" sz="2000" kern="1200" dirty="0" smtClean="0">
            <a:latin typeface="Times New Roman" pitchFamily="18" charset="0"/>
            <a:cs typeface="Times New Roman" pitchFamily="18" charset="0"/>
          </a:endParaRPr>
        </a:p>
        <a:p>
          <a:pPr lvl="0" algn="ctr" defTabSz="889000">
            <a:lnSpc>
              <a:spcPct val="90000"/>
            </a:lnSpc>
            <a:spcBef>
              <a:spcPct val="0"/>
            </a:spcBef>
            <a:spcAft>
              <a:spcPct val="35000"/>
            </a:spcAft>
          </a:pPr>
          <a:r>
            <a:rPr lang="ru-RU" sz="2800" b="1" i="1" kern="1200" dirty="0" smtClean="0">
              <a:latin typeface="Times New Roman" pitchFamily="18" charset="0"/>
              <a:cs typeface="Times New Roman" pitchFamily="18" charset="0"/>
            </a:rPr>
            <a:t>SF = STF –DS – BS, </a:t>
          </a:r>
          <a:endParaRPr lang="ru-RU" sz="2800" kern="1200" dirty="0" smtClean="0">
            <a:latin typeface="Times New Roman" pitchFamily="18" charset="0"/>
            <a:cs typeface="Times New Roman" pitchFamily="18" charset="0"/>
          </a:endParaRPr>
        </a:p>
        <a:p>
          <a:pPr lvl="0" algn="ctr" defTabSz="889000">
            <a:lnSpc>
              <a:spcPct val="90000"/>
            </a:lnSpc>
            <a:spcBef>
              <a:spcPct val="0"/>
            </a:spcBef>
            <a:spcAft>
              <a:spcPct val="35000"/>
            </a:spcAft>
          </a:pPr>
          <a:r>
            <a:rPr lang="ru-RU" sz="2000" b="1" kern="1200" dirty="0" err="1" smtClean="0">
              <a:latin typeface="Times New Roman" pitchFamily="18" charset="0"/>
              <a:cs typeface="Times New Roman" pitchFamily="18" charset="0"/>
            </a:rPr>
            <a:t>bunda</a:t>
          </a:r>
          <a:r>
            <a:rPr lang="ru-RU" sz="2000" b="1" kern="1200" dirty="0" smtClean="0">
              <a:latin typeface="Times New Roman" pitchFamily="18" charset="0"/>
              <a:cs typeface="Times New Roman" pitchFamily="18" charset="0"/>
            </a:rPr>
            <a:t>,</a:t>
          </a:r>
          <a:endParaRPr lang="ru-RU" sz="2000" kern="1200" dirty="0" smtClean="0">
            <a:latin typeface="Times New Roman" pitchFamily="18" charset="0"/>
            <a:cs typeface="Times New Roman" pitchFamily="18" charset="0"/>
          </a:endParaRPr>
        </a:p>
        <a:p>
          <a:pPr lvl="0" algn="ctr" defTabSz="889000">
            <a:lnSpc>
              <a:spcPct val="90000"/>
            </a:lnSpc>
            <a:spcBef>
              <a:spcPct val="0"/>
            </a:spcBef>
            <a:spcAft>
              <a:spcPct val="35000"/>
            </a:spcAft>
          </a:pPr>
          <a:r>
            <a:rPr lang="ru-RU" sz="2000" b="1" i="1" kern="1200" dirty="0" smtClean="0">
              <a:latin typeface="Times New Roman" pitchFamily="18" charset="0"/>
              <a:cs typeface="Times New Roman" pitchFamily="18" charset="0"/>
            </a:rPr>
            <a:t>SF</a:t>
          </a:r>
          <a:r>
            <a:rPr lang="ru-RU" sz="2000" b="1" kern="1200" dirty="0" smtClean="0">
              <a:latin typeface="Times New Roman" pitchFamily="18" charset="0"/>
              <a:cs typeface="Times New Roman" pitchFamily="18" charset="0"/>
            </a:rPr>
            <a:t> - </a:t>
          </a:r>
          <a:r>
            <a:rPr lang="ru-RU" sz="2000" b="1" kern="1200" dirty="0" err="1" smtClean="0">
              <a:latin typeface="Times New Roman" pitchFamily="18" charset="0"/>
              <a:cs typeface="Times New Roman" pitchFamily="18" charset="0"/>
            </a:rPr>
            <a:t>sof</a:t>
          </a:r>
          <a:r>
            <a:rPr lang="ru-RU" sz="2000" b="1" kern="1200" dirty="0" smtClean="0">
              <a:latin typeface="Times New Roman" pitchFamily="18" charset="0"/>
              <a:cs typeface="Times New Roman" pitchFamily="18" charset="0"/>
            </a:rPr>
            <a:t> </a:t>
          </a:r>
          <a:r>
            <a:rPr lang="ru-RU" sz="2000" b="1" kern="1200" dirty="0" err="1" smtClean="0">
              <a:latin typeface="Times New Roman" pitchFamily="18" charset="0"/>
              <a:cs typeface="Times New Roman" pitchFamily="18" charset="0"/>
            </a:rPr>
            <a:t>foyda</a:t>
          </a:r>
          <a:r>
            <a:rPr lang="ru-RU" sz="2000" b="1" kern="1200" dirty="0" smtClean="0">
              <a:latin typeface="Times New Roman" pitchFamily="18" charset="0"/>
              <a:cs typeface="Times New Roman" pitchFamily="18" charset="0"/>
            </a:rPr>
            <a:t>;</a:t>
          </a:r>
          <a:endParaRPr lang="ru-RU" sz="2000" kern="1200" dirty="0" smtClean="0">
            <a:latin typeface="Times New Roman" pitchFamily="18" charset="0"/>
            <a:cs typeface="Times New Roman" pitchFamily="18" charset="0"/>
          </a:endParaRPr>
        </a:p>
        <a:p>
          <a:pPr lvl="0" algn="ctr" defTabSz="889000">
            <a:lnSpc>
              <a:spcPct val="90000"/>
            </a:lnSpc>
            <a:spcBef>
              <a:spcPct val="0"/>
            </a:spcBef>
            <a:spcAft>
              <a:spcPct val="35000"/>
            </a:spcAft>
          </a:pPr>
          <a:r>
            <a:rPr lang="en-US" sz="2000" b="1" i="1" kern="1200" dirty="0" smtClean="0">
              <a:latin typeface="Times New Roman" pitchFamily="18" charset="0"/>
              <a:cs typeface="Times New Roman" pitchFamily="18" charset="0"/>
            </a:rPr>
            <a:t>DS</a:t>
          </a:r>
          <a:r>
            <a:rPr lang="en-US" sz="2000" b="1" kern="1200" dirty="0" smtClean="0">
              <a:latin typeface="Times New Roman" pitchFamily="18" charset="0"/>
              <a:cs typeface="Times New Roman" pitchFamily="18" charset="0"/>
            </a:rPr>
            <a:t> - </a:t>
          </a:r>
          <a:r>
            <a:rPr lang="en-US" sz="2000" b="1" kern="1200" dirty="0" err="1" smtClean="0">
              <a:latin typeface="Times New Roman" pitchFamily="18" charset="0"/>
              <a:cs typeface="Times New Roman" pitchFamily="18" charset="0"/>
            </a:rPr>
            <a:t>daromad</a:t>
          </a:r>
          <a:r>
            <a:rPr lang="en-US" sz="2000" b="1" kern="1200" dirty="0" smtClean="0">
              <a:latin typeface="Times New Roman" pitchFamily="18" charset="0"/>
              <a:cs typeface="Times New Roman" pitchFamily="18" charset="0"/>
            </a:rPr>
            <a:t> (</a:t>
          </a:r>
          <a:r>
            <a:rPr lang="en-US" sz="2000" b="1" kern="1200" dirty="0" err="1" smtClean="0">
              <a:latin typeface="Times New Roman" pitchFamily="18" charset="0"/>
              <a:cs typeface="Times New Roman" pitchFamily="18" charset="0"/>
            </a:rPr>
            <a:t>foyda</a:t>
          </a:r>
          <a:r>
            <a:rPr lang="en-US" sz="2000" b="1" kern="1200" dirty="0" smtClean="0">
              <a:latin typeface="Times New Roman" pitchFamily="18" charset="0"/>
              <a:cs typeface="Times New Roman" pitchFamily="18" charset="0"/>
            </a:rPr>
            <a:t>)</a:t>
          </a:r>
          <a:r>
            <a:rPr lang="en-US" sz="2000" b="1" kern="1200" dirty="0" err="1" smtClean="0">
              <a:latin typeface="Times New Roman" pitchFamily="18" charset="0"/>
              <a:cs typeface="Times New Roman" pitchFamily="18" charset="0"/>
            </a:rPr>
            <a:t>dan</a:t>
          </a:r>
          <a:r>
            <a:rPr lang="en-US" sz="2000" b="1" kern="1200" dirty="0" smtClean="0">
              <a:latin typeface="Times New Roman" pitchFamily="18" charset="0"/>
              <a:cs typeface="Times New Roman" pitchFamily="18" charset="0"/>
            </a:rPr>
            <a:t> </a:t>
          </a:r>
          <a:r>
            <a:rPr lang="en-US" sz="2000" b="1" kern="1200" dirty="0" err="1" smtClean="0">
              <a:latin typeface="Times New Roman" pitchFamily="18" charset="0"/>
              <a:cs typeface="Times New Roman" pitchFamily="18" charset="0"/>
            </a:rPr>
            <a:t>to’lanadigan</a:t>
          </a:r>
          <a:r>
            <a:rPr lang="en-US" sz="2000" b="1" kern="1200" dirty="0" smtClean="0">
              <a:latin typeface="Times New Roman" pitchFamily="18" charset="0"/>
              <a:cs typeface="Times New Roman" pitchFamily="18" charset="0"/>
            </a:rPr>
            <a:t> </a:t>
          </a:r>
          <a:r>
            <a:rPr lang="en-US" sz="2000" b="1" kern="1200" dirty="0" err="1" smtClean="0">
              <a:latin typeface="Times New Roman" pitchFamily="18" charset="0"/>
              <a:cs typeface="Times New Roman" pitchFamily="18" charset="0"/>
            </a:rPr>
            <a:t>soliq</a:t>
          </a:r>
          <a:r>
            <a:rPr lang="en-US" sz="2000" b="1" kern="1200" dirty="0" smtClean="0">
              <a:latin typeface="Times New Roman" pitchFamily="18" charset="0"/>
              <a:cs typeface="Times New Roman" pitchFamily="18" charset="0"/>
            </a:rPr>
            <a:t>;</a:t>
          </a:r>
          <a:endParaRPr lang="ru-RU" sz="2000" kern="1200" dirty="0" smtClean="0">
            <a:latin typeface="Times New Roman" pitchFamily="18" charset="0"/>
            <a:cs typeface="Times New Roman" pitchFamily="18" charset="0"/>
          </a:endParaRPr>
        </a:p>
        <a:p>
          <a:pPr lvl="0" algn="ctr" defTabSz="889000">
            <a:lnSpc>
              <a:spcPct val="90000"/>
            </a:lnSpc>
            <a:spcBef>
              <a:spcPct val="0"/>
            </a:spcBef>
            <a:spcAft>
              <a:spcPct val="35000"/>
            </a:spcAft>
          </a:pPr>
          <a:r>
            <a:rPr lang="en-US" sz="2000" b="1" i="1" kern="1200" dirty="0" smtClean="0">
              <a:latin typeface="Times New Roman" pitchFamily="18" charset="0"/>
              <a:cs typeface="Times New Roman" pitchFamily="18" charset="0"/>
            </a:rPr>
            <a:t>BS</a:t>
          </a:r>
          <a:r>
            <a:rPr lang="en-US" sz="2000" b="1" kern="1200" dirty="0" smtClean="0">
              <a:latin typeface="Times New Roman" pitchFamily="18" charset="0"/>
              <a:cs typeface="Times New Roman" pitchFamily="18" charset="0"/>
            </a:rPr>
            <a:t> – </a:t>
          </a:r>
          <a:r>
            <a:rPr lang="en-US" sz="2000" b="1" kern="1200" dirty="0" err="1" smtClean="0">
              <a:latin typeface="Times New Roman" pitchFamily="18" charset="0"/>
              <a:cs typeface="Times New Roman" pitchFamily="18" charset="0"/>
            </a:rPr>
            <a:t>boshqa</a:t>
          </a:r>
          <a:r>
            <a:rPr lang="en-US" sz="2000" b="1" kern="1200" dirty="0" smtClean="0">
              <a:latin typeface="Times New Roman" pitchFamily="18" charset="0"/>
              <a:cs typeface="Times New Roman" pitchFamily="18" charset="0"/>
            </a:rPr>
            <a:t> </a:t>
          </a:r>
          <a:r>
            <a:rPr lang="en-US" sz="2000" b="1" kern="1200" dirty="0" err="1" smtClean="0">
              <a:latin typeface="Times New Roman" pitchFamily="18" charset="0"/>
              <a:cs typeface="Times New Roman" pitchFamily="18" charset="0"/>
            </a:rPr>
            <a:t>soliqlar</a:t>
          </a:r>
          <a:r>
            <a:rPr lang="en-US" sz="2000" b="1" kern="1200" dirty="0" smtClean="0">
              <a:latin typeface="Times New Roman" pitchFamily="18" charset="0"/>
              <a:cs typeface="Times New Roman" pitchFamily="18" charset="0"/>
            </a:rPr>
            <a:t> </a:t>
          </a:r>
          <a:r>
            <a:rPr lang="en-US" sz="2000" b="1" kern="1200" dirty="0" err="1" smtClean="0">
              <a:latin typeface="Times New Roman" pitchFamily="18" charset="0"/>
              <a:cs typeface="Times New Roman" pitchFamily="18" charset="0"/>
            </a:rPr>
            <a:t>va</a:t>
          </a:r>
          <a:r>
            <a:rPr lang="en-US" sz="2000" b="1" kern="1200" dirty="0" smtClean="0">
              <a:latin typeface="Times New Roman" pitchFamily="18" charset="0"/>
              <a:cs typeface="Times New Roman" pitchFamily="18" charset="0"/>
            </a:rPr>
            <a:t> </a:t>
          </a:r>
          <a:r>
            <a:rPr lang="en-US" sz="2000" b="1" kern="1200" dirty="0" err="1" smtClean="0">
              <a:latin typeface="Times New Roman" pitchFamily="18" charset="0"/>
              <a:cs typeface="Times New Roman" pitchFamily="18" charset="0"/>
            </a:rPr>
            <a:t>to’lovlar</a:t>
          </a:r>
          <a:r>
            <a:rPr lang="en-US" sz="2000" b="1" kern="1200" dirty="0" smtClean="0">
              <a:latin typeface="Times New Roman" pitchFamily="18" charset="0"/>
              <a:cs typeface="Times New Roman" pitchFamily="18" charset="0"/>
            </a:rPr>
            <a:t>.</a:t>
          </a:r>
          <a:endParaRPr lang="ru-RU" sz="2000" kern="1200" dirty="0" smtClean="0">
            <a:latin typeface="Times New Roman" pitchFamily="18" charset="0"/>
            <a:cs typeface="Times New Roman" pitchFamily="18" charset="0"/>
          </a:endParaRPr>
        </a:p>
        <a:p>
          <a:pPr lvl="0" algn="ctr" defTabSz="889000" rtl="0">
            <a:lnSpc>
              <a:spcPct val="90000"/>
            </a:lnSpc>
            <a:spcBef>
              <a:spcPct val="0"/>
            </a:spcBef>
            <a:spcAft>
              <a:spcPct val="35000"/>
            </a:spcAft>
          </a:pPr>
          <a:endParaRPr lang="ru-RU" sz="2000" kern="1200" dirty="0"/>
        </a:p>
      </dsp:txBody>
      <dsp:txXfrm>
        <a:off x="283752" y="561442"/>
        <a:ext cx="7421783" cy="3722930"/>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7EFCC9-61E7-42A9-9D44-679D8BAFE698}">
      <dsp:nvSpPr>
        <dsp:cNvPr id="0" name=""/>
        <dsp:cNvSpPr/>
      </dsp:nvSpPr>
      <dsp:spPr>
        <a:xfrm>
          <a:off x="0" y="5729"/>
          <a:ext cx="8229600" cy="1055340"/>
        </a:xfrm>
        <a:prstGeom prst="roundRect">
          <a:avLst/>
        </a:prstGeom>
        <a:gradFill rotWithShape="0">
          <a:gsLst>
            <a:gs pos="0">
              <a:schemeClr val="accent1">
                <a:hueOff val="0"/>
                <a:satOff val="0"/>
                <a:lumOff val="0"/>
                <a:alphaOff val="0"/>
                <a:tint val="35000"/>
                <a:satMod val="253000"/>
              </a:schemeClr>
            </a:gs>
            <a:gs pos="50000">
              <a:schemeClr val="accent1">
                <a:hueOff val="0"/>
                <a:satOff val="0"/>
                <a:lumOff val="0"/>
                <a:alphaOff val="0"/>
                <a:tint val="42000"/>
                <a:satMod val="255000"/>
              </a:schemeClr>
            </a:gs>
            <a:gs pos="97000">
              <a:schemeClr val="accent1">
                <a:hueOff val="0"/>
                <a:satOff val="0"/>
                <a:lumOff val="0"/>
                <a:alphaOff val="0"/>
                <a:tint val="53000"/>
                <a:satMod val="260000"/>
              </a:schemeClr>
            </a:gs>
            <a:gs pos="100000">
              <a:schemeClr val="accent1">
                <a:hueOff val="0"/>
                <a:satOff val="0"/>
                <a:lumOff val="0"/>
                <a:alphaOff val="0"/>
                <a:tint val="56000"/>
                <a:satMod val="275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67640" tIns="167640" rIns="167640" bIns="167640" numCol="1" spcCol="1270" anchor="ctr" anchorCtr="0">
          <a:noAutofit/>
        </a:bodyPr>
        <a:lstStyle/>
        <a:p>
          <a:pPr lvl="0" algn="ctr" defTabSz="1955800" rtl="0">
            <a:lnSpc>
              <a:spcPct val="90000"/>
            </a:lnSpc>
            <a:spcBef>
              <a:spcPct val="0"/>
            </a:spcBef>
            <a:spcAft>
              <a:spcPct val="35000"/>
            </a:spcAft>
          </a:pPr>
          <a:r>
            <a:rPr lang="en-US" sz="4400" b="1" kern="1200" dirty="0" err="1" smtClean="0">
              <a:latin typeface="Times New Roman" pitchFamily="18" charset="0"/>
              <a:cs typeface="Times New Roman" pitchFamily="18" charset="0"/>
            </a:rPr>
            <a:t>Tannarx</a:t>
          </a:r>
          <a:r>
            <a:rPr lang="ru-RU" sz="4400" b="1" kern="1200" dirty="0" smtClean="0">
              <a:latin typeface="Times New Roman" pitchFamily="18" charset="0"/>
              <a:cs typeface="Times New Roman" pitchFamily="18" charset="0"/>
            </a:rPr>
            <a:t>-</a:t>
          </a:r>
          <a:r>
            <a:rPr lang="en-US" sz="4400" b="1" kern="1200" dirty="0" smtClean="0">
              <a:latin typeface="Times New Roman" pitchFamily="18" charset="0"/>
              <a:cs typeface="Times New Roman" pitchFamily="18" charset="0"/>
            </a:rPr>
            <a:t> </a:t>
          </a:r>
          <a:r>
            <a:rPr lang="en-US" sz="4400" b="1" kern="1200" smtClean="0">
              <a:latin typeface="Times New Roman" pitchFamily="18" charset="0"/>
              <a:cs typeface="Times New Roman" pitchFamily="18" charset="0"/>
            </a:rPr>
            <a:t>bu</a:t>
          </a:r>
          <a:endParaRPr lang="ru-RU" sz="4400" kern="1200" dirty="0"/>
        </a:p>
      </dsp:txBody>
      <dsp:txXfrm>
        <a:off x="51517" y="57246"/>
        <a:ext cx="8126566" cy="952306"/>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713DCF-FCB2-40D0-BE0F-9422E1C166E5}">
      <dsp:nvSpPr>
        <dsp:cNvPr id="0" name=""/>
        <dsp:cNvSpPr/>
      </dsp:nvSpPr>
      <dsp:spPr>
        <a:xfrm>
          <a:off x="0" y="216031"/>
          <a:ext cx="8496944" cy="4968537"/>
        </a:xfrm>
        <a:prstGeom prst="chevron">
          <a:avLst/>
        </a:prstGeom>
        <a:solidFill>
          <a:srgbClr val="FF0000"/>
        </a:solidFill>
        <a:ln>
          <a:noFill/>
        </a:ln>
        <a:effectLst>
          <a:outerShdw blurRad="63500" dist="25400" dir="5400000" rotWithShape="0">
            <a:srgbClr val="000000">
              <a:alpha val="43137"/>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35560" tIns="17780" rIns="0" bIns="17780" numCol="1" spcCol="1270" anchor="ctr" anchorCtr="0">
          <a:noAutofit/>
        </a:bodyPr>
        <a:lstStyle/>
        <a:p>
          <a:pPr lvl="0" algn="ctr" defTabSz="1244600" rtl="0">
            <a:lnSpc>
              <a:spcPct val="90000"/>
            </a:lnSpc>
            <a:spcBef>
              <a:spcPct val="0"/>
            </a:spcBef>
            <a:spcAft>
              <a:spcPct val="35000"/>
            </a:spcAft>
          </a:pPr>
          <a:r>
            <a:rPr lang="en-US" sz="2800" b="1" kern="1200" dirty="0" err="1" smtClean="0">
              <a:latin typeface="Times New Roman" pitchFamily="18" charset="0"/>
              <a:cs typeface="Times New Roman" pitchFamily="18" charset="0"/>
            </a:rPr>
            <a:t>Tannarx-xo’jalikning</a:t>
          </a:r>
          <a:r>
            <a:rPr lang="en-US" sz="2800" b="1" kern="1200" dirty="0" smtClean="0">
              <a:latin typeface="Times New Roman" pitchFamily="18" charset="0"/>
              <a:cs typeface="Times New Roman" pitchFamily="18" charset="0"/>
            </a:rPr>
            <a:t> </a:t>
          </a:r>
          <a:r>
            <a:rPr lang="en-US" sz="2800" b="1" kern="1200" dirty="0" err="1" smtClean="0">
              <a:latin typeface="Times New Roman" pitchFamily="18" charset="0"/>
              <a:cs typeface="Times New Roman" pitchFamily="18" charset="0"/>
            </a:rPr>
            <a:t>mahsulotni</a:t>
          </a:r>
          <a:r>
            <a:rPr lang="en-US" sz="2800" b="1" kern="1200" dirty="0" smtClean="0">
              <a:latin typeface="Times New Roman" pitchFamily="18" charset="0"/>
              <a:cs typeface="Times New Roman" pitchFamily="18" charset="0"/>
            </a:rPr>
            <a:t> </a:t>
          </a:r>
          <a:r>
            <a:rPr lang="en-US" sz="2800" b="1" kern="1200" dirty="0" err="1" smtClean="0">
              <a:latin typeface="Times New Roman" pitchFamily="18" charset="0"/>
              <a:cs typeface="Times New Roman" pitchFamily="18" charset="0"/>
            </a:rPr>
            <a:t>yetishtirish</a:t>
          </a:r>
          <a:r>
            <a:rPr lang="en-US" sz="2800" b="1" kern="1200" dirty="0" smtClean="0">
              <a:latin typeface="Times New Roman" pitchFamily="18" charset="0"/>
              <a:cs typeface="Times New Roman" pitchFamily="18" charset="0"/>
            </a:rPr>
            <a:t> </a:t>
          </a:r>
          <a:r>
            <a:rPr lang="en-US" sz="2800" b="1" kern="1200" dirty="0" err="1" smtClean="0">
              <a:latin typeface="Times New Roman" pitchFamily="18" charset="0"/>
              <a:cs typeface="Times New Roman" pitchFamily="18" charset="0"/>
            </a:rPr>
            <a:t>va</a:t>
          </a:r>
          <a:r>
            <a:rPr lang="en-US" sz="2800" b="1" kern="1200" dirty="0" smtClean="0">
              <a:latin typeface="Times New Roman" pitchFamily="18" charset="0"/>
              <a:cs typeface="Times New Roman" pitchFamily="18" charset="0"/>
            </a:rPr>
            <a:t> </a:t>
          </a:r>
          <a:r>
            <a:rPr lang="en-US" sz="2800" b="1" kern="1200" dirty="0" err="1" smtClean="0">
              <a:latin typeface="Times New Roman" pitchFamily="18" charset="0"/>
              <a:cs typeface="Times New Roman" pitchFamily="18" charset="0"/>
            </a:rPr>
            <a:t>uni</a:t>
          </a:r>
          <a:r>
            <a:rPr lang="en-US" sz="2800" b="1" kern="1200" dirty="0" smtClean="0">
              <a:latin typeface="Times New Roman" pitchFamily="18" charset="0"/>
              <a:cs typeface="Times New Roman" pitchFamily="18" charset="0"/>
            </a:rPr>
            <a:t> </a:t>
          </a:r>
          <a:r>
            <a:rPr lang="en-US" sz="2800" b="1" kern="1200" dirty="0" err="1" smtClean="0">
              <a:latin typeface="Times New Roman" pitchFamily="18" charset="0"/>
              <a:cs typeface="Times New Roman" pitchFamily="18" charset="0"/>
            </a:rPr>
            <a:t>realizasiya</a:t>
          </a:r>
          <a:r>
            <a:rPr lang="en-US" sz="2800" b="1" kern="1200" dirty="0" smtClean="0">
              <a:latin typeface="Times New Roman" pitchFamily="18" charset="0"/>
              <a:cs typeface="Times New Roman" pitchFamily="18" charset="0"/>
            </a:rPr>
            <a:t> </a:t>
          </a:r>
          <a:r>
            <a:rPr lang="en-US" sz="2800" b="1" kern="1200" dirty="0" err="1" smtClean="0">
              <a:latin typeface="Times New Roman" pitchFamily="18" charset="0"/>
              <a:cs typeface="Times New Roman" pitchFamily="18" charset="0"/>
            </a:rPr>
            <a:t>etish</a:t>
          </a:r>
          <a:r>
            <a:rPr lang="en-US" sz="2800" b="1" kern="1200" dirty="0" smtClean="0">
              <a:latin typeface="Times New Roman" pitchFamily="18" charset="0"/>
              <a:cs typeface="Times New Roman" pitchFamily="18" charset="0"/>
            </a:rPr>
            <a:t> </a:t>
          </a:r>
          <a:r>
            <a:rPr lang="en-US" sz="2800" b="1" kern="1200" dirty="0" err="1" smtClean="0">
              <a:latin typeface="Times New Roman" pitchFamily="18" charset="0"/>
              <a:cs typeface="Times New Roman" pitchFamily="18" charset="0"/>
            </a:rPr>
            <a:t>uchun</a:t>
          </a:r>
          <a:r>
            <a:rPr lang="en-US" sz="2800" b="1" kern="1200" dirty="0" smtClean="0">
              <a:latin typeface="Times New Roman" pitchFamily="18" charset="0"/>
              <a:cs typeface="Times New Roman" pitchFamily="18" charset="0"/>
            </a:rPr>
            <a:t> </a:t>
          </a:r>
          <a:r>
            <a:rPr lang="en-US" sz="2800" b="1" kern="1200" dirty="0" err="1" smtClean="0">
              <a:latin typeface="Times New Roman" pitchFamily="18" charset="0"/>
              <a:cs typeface="Times New Roman" pitchFamily="18" charset="0"/>
            </a:rPr>
            <a:t>qilingan</a:t>
          </a:r>
          <a:r>
            <a:rPr lang="en-US" sz="2800" b="1" kern="1200" dirty="0" smtClean="0">
              <a:latin typeface="Times New Roman" pitchFamily="18" charset="0"/>
              <a:cs typeface="Times New Roman" pitchFamily="18" charset="0"/>
            </a:rPr>
            <a:t> </a:t>
          </a:r>
          <a:r>
            <a:rPr lang="en-US" sz="2800" b="1" kern="1200" dirty="0" err="1" smtClean="0">
              <a:latin typeface="Times New Roman" pitchFamily="18" charset="0"/>
              <a:cs typeface="Times New Roman" pitchFamily="18" charset="0"/>
            </a:rPr>
            <a:t>barcha</a:t>
          </a:r>
          <a:r>
            <a:rPr lang="en-US" sz="2800" b="1" kern="1200" dirty="0" smtClean="0">
              <a:latin typeface="Times New Roman" pitchFamily="18" charset="0"/>
              <a:cs typeface="Times New Roman" pitchFamily="18" charset="0"/>
            </a:rPr>
            <a:t> </a:t>
          </a:r>
          <a:r>
            <a:rPr lang="en-US" sz="2800" b="1" kern="1200" dirty="0" err="1" smtClean="0">
              <a:latin typeface="Times New Roman" pitchFamily="18" charset="0"/>
              <a:cs typeface="Times New Roman" pitchFamily="18" charset="0"/>
            </a:rPr>
            <a:t>xarajatlarining</a:t>
          </a:r>
          <a:r>
            <a:rPr lang="en-US" sz="2800" b="1" kern="1200" dirty="0" smtClean="0">
              <a:latin typeface="Times New Roman" pitchFamily="18" charset="0"/>
              <a:cs typeface="Times New Roman" pitchFamily="18" charset="0"/>
            </a:rPr>
            <a:t> </a:t>
          </a:r>
          <a:r>
            <a:rPr lang="en-US" sz="2800" b="1" kern="1200" dirty="0" err="1" smtClean="0">
              <a:latin typeface="Times New Roman" pitchFamily="18" charset="0"/>
              <a:cs typeface="Times New Roman" pitchFamily="18" charset="0"/>
            </a:rPr>
            <a:t>pul</a:t>
          </a:r>
          <a:r>
            <a:rPr lang="en-US" sz="2800" b="1" kern="1200" dirty="0" smtClean="0">
              <a:latin typeface="Times New Roman" pitchFamily="18" charset="0"/>
              <a:cs typeface="Times New Roman" pitchFamily="18" charset="0"/>
            </a:rPr>
            <a:t> </a:t>
          </a:r>
          <a:r>
            <a:rPr lang="en-US" sz="2800" b="1" kern="1200" dirty="0" err="1" smtClean="0">
              <a:latin typeface="Times New Roman" pitchFamily="18" charset="0"/>
              <a:cs typeface="Times New Roman" pitchFamily="18" charset="0"/>
            </a:rPr>
            <a:t>shaklida</a:t>
          </a:r>
          <a:r>
            <a:rPr lang="en-US" sz="2800" b="1" kern="1200" dirty="0" smtClean="0">
              <a:latin typeface="Times New Roman" pitchFamily="18" charset="0"/>
              <a:cs typeface="Times New Roman" pitchFamily="18" charset="0"/>
            </a:rPr>
            <a:t> </a:t>
          </a:r>
          <a:r>
            <a:rPr lang="en-US" sz="2800" b="1" kern="1200" dirty="0" err="1" smtClean="0">
              <a:latin typeface="Times New Roman" pitchFamily="18" charset="0"/>
              <a:cs typeface="Times New Roman" pitchFamily="18" charset="0"/>
            </a:rPr>
            <a:t>ifodalangan</a:t>
          </a:r>
          <a:r>
            <a:rPr lang="en-US" sz="2800" b="1" kern="1200" dirty="0" smtClean="0">
              <a:latin typeface="Times New Roman" pitchFamily="18" charset="0"/>
              <a:cs typeface="Times New Roman" pitchFamily="18" charset="0"/>
            </a:rPr>
            <a:t> </a:t>
          </a:r>
          <a:r>
            <a:rPr lang="en-US" sz="2800" b="1" kern="1200" dirty="0" err="1" smtClean="0">
              <a:latin typeface="Times New Roman" pitchFamily="18" charset="0"/>
              <a:cs typeface="Times New Roman" pitchFamily="18" charset="0"/>
            </a:rPr>
            <a:t>yig’indisidir</a:t>
          </a:r>
          <a:r>
            <a:rPr lang="en-US" sz="2800" b="1" kern="1200" dirty="0" smtClean="0">
              <a:latin typeface="Times New Roman" pitchFamily="18" charset="0"/>
              <a:cs typeface="Times New Roman" pitchFamily="18" charset="0"/>
            </a:rPr>
            <a:t>. </a:t>
          </a:r>
          <a:r>
            <a:rPr lang="en-US" sz="2800" b="1" kern="1200" dirty="0" err="1" smtClean="0">
              <a:latin typeface="Times New Roman" pitchFamily="18" charset="0"/>
              <a:cs typeface="Times New Roman" pitchFamily="18" charset="0"/>
            </a:rPr>
            <a:t>Tannarx</a:t>
          </a:r>
          <a:r>
            <a:rPr lang="en-US" sz="2800" b="1" kern="1200" dirty="0" smtClean="0">
              <a:latin typeface="Times New Roman" pitchFamily="18" charset="0"/>
              <a:cs typeface="Times New Roman" pitchFamily="18" charset="0"/>
            </a:rPr>
            <a:t> </a:t>
          </a:r>
          <a:r>
            <a:rPr lang="en-US" sz="2800" b="1" kern="1200" dirty="0" err="1" smtClean="0">
              <a:latin typeface="Times New Roman" pitchFamily="18" charset="0"/>
              <a:cs typeface="Times New Roman" pitchFamily="18" charset="0"/>
            </a:rPr>
            <a:t>barcha</a:t>
          </a:r>
          <a:r>
            <a:rPr lang="en-US" sz="2800" b="1" kern="1200" dirty="0" smtClean="0">
              <a:latin typeface="Times New Roman" pitchFamily="18" charset="0"/>
              <a:cs typeface="Times New Roman" pitchFamily="18" charset="0"/>
            </a:rPr>
            <a:t> </a:t>
          </a:r>
          <a:r>
            <a:rPr lang="en-US" sz="2800" b="1" kern="1200" dirty="0" err="1" smtClean="0">
              <a:latin typeface="Times New Roman" pitchFamily="18" charset="0"/>
              <a:cs typeface="Times New Roman" pitchFamily="18" charset="0"/>
            </a:rPr>
            <a:t>mahsulotni</a:t>
          </a:r>
          <a:r>
            <a:rPr lang="en-US" sz="2800" b="1" kern="1200" dirty="0" smtClean="0">
              <a:latin typeface="Times New Roman" pitchFamily="18" charset="0"/>
              <a:cs typeface="Times New Roman" pitchFamily="18" charset="0"/>
            </a:rPr>
            <a:t> </a:t>
          </a:r>
          <a:r>
            <a:rPr lang="en-US" sz="2800" b="1" kern="1200" dirty="0" err="1" smtClean="0">
              <a:latin typeface="Times New Roman" pitchFamily="18" charset="0"/>
              <a:cs typeface="Times New Roman" pitchFamily="18" charset="0"/>
            </a:rPr>
            <a:t>yoki</a:t>
          </a:r>
          <a:r>
            <a:rPr lang="en-US" sz="2800" b="1" kern="1200" dirty="0" smtClean="0">
              <a:latin typeface="Times New Roman" pitchFamily="18" charset="0"/>
              <a:cs typeface="Times New Roman" pitchFamily="18" charset="0"/>
            </a:rPr>
            <a:t> </a:t>
          </a:r>
          <a:r>
            <a:rPr lang="en-US" sz="2800" b="1" kern="1200" dirty="0" err="1" smtClean="0">
              <a:latin typeface="Times New Roman" pitchFamily="18" charset="0"/>
              <a:cs typeface="Times New Roman" pitchFamily="18" charset="0"/>
            </a:rPr>
            <a:t>uning</a:t>
          </a:r>
          <a:r>
            <a:rPr lang="en-US" sz="2800" b="1" kern="1200" dirty="0" smtClean="0">
              <a:latin typeface="Times New Roman" pitchFamily="18" charset="0"/>
              <a:cs typeface="Times New Roman" pitchFamily="18" charset="0"/>
            </a:rPr>
            <a:t> </a:t>
          </a:r>
          <a:r>
            <a:rPr lang="en-US" sz="2800" b="1" kern="1200" dirty="0" err="1" smtClean="0">
              <a:latin typeface="Times New Roman" pitchFamily="18" charset="0"/>
              <a:cs typeface="Times New Roman" pitchFamily="18" charset="0"/>
            </a:rPr>
            <a:t>birligini</a:t>
          </a:r>
          <a:r>
            <a:rPr lang="en-US" sz="2800" b="1" kern="1200" dirty="0" smtClean="0">
              <a:latin typeface="Times New Roman" pitchFamily="18" charset="0"/>
              <a:cs typeface="Times New Roman" pitchFamily="18" charset="0"/>
            </a:rPr>
            <a:t> </a:t>
          </a:r>
          <a:r>
            <a:rPr lang="en-US" sz="2800" b="1" kern="1200" dirty="0" err="1" smtClean="0">
              <a:latin typeface="Times New Roman" pitchFamily="18" charset="0"/>
              <a:cs typeface="Times New Roman" pitchFamily="18" charset="0"/>
            </a:rPr>
            <a:t>yetishtirish</a:t>
          </a:r>
          <a:r>
            <a:rPr lang="en-US" sz="2800" b="1" kern="1200" dirty="0" smtClean="0">
              <a:latin typeface="Times New Roman" pitchFamily="18" charset="0"/>
              <a:cs typeface="Times New Roman" pitchFamily="18" charset="0"/>
            </a:rPr>
            <a:t> </a:t>
          </a:r>
          <a:r>
            <a:rPr lang="en-US" sz="2800" b="1" kern="1200" dirty="0" err="1" smtClean="0">
              <a:latin typeface="Times New Roman" pitchFamily="18" charset="0"/>
              <a:cs typeface="Times New Roman" pitchFamily="18" charset="0"/>
            </a:rPr>
            <a:t>va</a:t>
          </a:r>
          <a:r>
            <a:rPr lang="en-US" sz="2800" b="1" kern="1200" dirty="0" smtClean="0">
              <a:latin typeface="Times New Roman" pitchFamily="18" charset="0"/>
              <a:cs typeface="Times New Roman" pitchFamily="18" charset="0"/>
            </a:rPr>
            <a:t> </a:t>
          </a:r>
          <a:r>
            <a:rPr lang="en-US" sz="2800" b="1" kern="1200" dirty="0" err="1" smtClean="0">
              <a:latin typeface="Times New Roman" pitchFamily="18" charset="0"/>
              <a:cs typeface="Times New Roman" pitchFamily="18" charset="0"/>
            </a:rPr>
            <a:t>realizasiya</a:t>
          </a:r>
          <a:r>
            <a:rPr lang="en-US" sz="2800" b="1" kern="1200" dirty="0" smtClean="0">
              <a:latin typeface="Times New Roman" pitchFamily="18" charset="0"/>
              <a:cs typeface="Times New Roman" pitchFamily="18" charset="0"/>
            </a:rPr>
            <a:t> </a:t>
          </a:r>
          <a:r>
            <a:rPr lang="en-US" sz="2800" b="1" kern="1200" dirty="0" err="1" smtClean="0">
              <a:latin typeface="Times New Roman" pitchFamily="18" charset="0"/>
              <a:cs typeface="Times New Roman" pitchFamily="18" charset="0"/>
            </a:rPr>
            <a:t>qilish</a:t>
          </a:r>
          <a:r>
            <a:rPr lang="en-US" sz="2800" b="1" kern="1200" dirty="0" smtClean="0">
              <a:latin typeface="Times New Roman" pitchFamily="18" charset="0"/>
              <a:cs typeface="Times New Roman" pitchFamily="18" charset="0"/>
            </a:rPr>
            <a:t> </a:t>
          </a:r>
          <a:r>
            <a:rPr lang="en-US" sz="2800" b="1" kern="1200" dirty="0" err="1" smtClean="0">
              <a:latin typeface="Times New Roman" pitchFamily="18" charset="0"/>
              <a:cs typeface="Times New Roman" pitchFamily="18" charset="0"/>
            </a:rPr>
            <a:t>korxonaga</a:t>
          </a:r>
          <a:r>
            <a:rPr lang="en-US" sz="2800" b="1" kern="1200" dirty="0" smtClean="0">
              <a:latin typeface="Times New Roman" pitchFamily="18" charset="0"/>
              <a:cs typeface="Times New Roman" pitchFamily="18" charset="0"/>
            </a:rPr>
            <a:t> </a:t>
          </a:r>
          <a:r>
            <a:rPr lang="en-US" sz="2800" b="1" kern="1200" dirty="0" err="1" smtClean="0">
              <a:latin typeface="Times New Roman" pitchFamily="18" charset="0"/>
              <a:cs typeface="Times New Roman" pitchFamily="18" charset="0"/>
            </a:rPr>
            <a:t>qanchaga</a:t>
          </a:r>
          <a:r>
            <a:rPr lang="en-US" sz="2800" b="1" kern="1200" dirty="0" smtClean="0">
              <a:latin typeface="Times New Roman" pitchFamily="18" charset="0"/>
              <a:cs typeface="Times New Roman" pitchFamily="18" charset="0"/>
            </a:rPr>
            <a:t> </a:t>
          </a:r>
          <a:r>
            <a:rPr lang="en-US" sz="2800" b="1" kern="1200" dirty="0" err="1" smtClean="0">
              <a:latin typeface="Times New Roman" pitchFamily="18" charset="0"/>
              <a:cs typeface="Times New Roman" pitchFamily="18" charset="0"/>
            </a:rPr>
            <a:t>tushishini</a:t>
          </a:r>
          <a:r>
            <a:rPr lang="en-US" sz="2800" b="1" kern="1200" dirty="0" smtClean="0">
              <a:latin typeface="Times New Roman" pitchFamily="18" charset="0"/>
              <a:cs typeface="Times New Roman" pitchFamily="18" charset="0"/>
            </a:rPr>
            <a:t> k</a:t>
          </a:r>
          <a:r>
            <a:rPr lang="uz-Cyrl-UZ" sz="2800" b="1" kern="1200" dirty="0" smtClean="0">
              <a:latin typeface="Times New Roman" pitchFamily="18" charset="0"/>
              <a:cs typeface="Times New Roman" pitchFamily="18" charset="0"/>
            </a:rPr>
            <a:t>o’</a:t>
          </a:r>
          <a:r>
            <a:rPr lang="en-US" sz="2800" b="1" kern="1200" dirty="0" err="1" smtClean="0">
              <a:latin typeface="Times New Roman" pitchFamily="18" charset="0"/>
              <a:cs typeface="Times New Roman" pitchFamily="18" charset="0"/>
            </a:rPr>
            <a:t>rsatadi</a:t>
          </a:r>
          <a:r>
            <a:rPr lang="en-US" sz="2800" b="1" kern="1200" dirty="0" smtClean="0">
              <a:latin typeface="Times New Roman" pitchFamily="18" charset="0"/>
              <a:cs typeface="Times New Roman" pitchFamily="18" charset="0"/>
            </a:rPr>
            <a:t>.</a:t>
          </a:r>
          <a:endParaRPr lang="ru-RU" sz="2800" kern="1200" dirty="0"/>
        </a:p>
      </dsp:txBody>
      <dsp:txXfrm>
        <a:off x="2484269" y="216031"/>
        <a:ext cx="3528407" cy="4968537"/>
      </dsp:txXfrm>
    </dsp:sp>
  </dsp:spTree>
</dsp:drawing>
</file>

<file path=ppt/diagrams/layout1.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kumimoji="0" lang="ru-RU" smtClean="0"/>
              <a:t>Образец заголовка</a:t>
            </a:r>
            <a:endParaRPr kumimoji="0"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7" name="Дата 6"/>
          <p:cNvSpPr>
            <a:spLocks noGrp="1"/>
          </p:cNvSpPr>
          <p:nvPr>
            <p:ph type="dt" sz="half" idx="10"/>
          </p:nvPr>
        </p:nvSpPr>
        <p:spPr/>
        <p:txBody>
          <a:bodyPr/>
          <a:lstStyle>
            <a:extLst/>
          </a:lstStyle>
          <a:p>
            <a:fld id="{B4C71EC6-210F-42DE-9C53-41977AD35B3D}" type="datetimeFigureOut">
              <a:rPr lang="ru-RU" smtClean="0"/>
              <a:t>14.11.2018</a:t>
            </a:fld>
            <a:endParaRPr lang="ru-RU"/>
          </a:p>
        </p:txBody>
      </p:sp>
      <p:sp>
        <p:nvSpPr>
          <p:cNvPr id="20" name="Нижний колонтитул 19"/>
          <p:cNvSpPr>
            <a:spLocks noGrp="1"/>
          </p:cNvSpPr>
          <p:nvPr>
            <p:ph type="ftr" sz="quarter" idx="11"/>
          </p:nvPr>
        </p:nvSpPr>
        <p:spPr/>
        <p:txBody>
          <a:bodyPr/>
          <a:lstStyle>
            <a:extLst/>
          </a:lstStyle>
          <a:p>
            <a:endParaRPr lang="ru-RU"/>
          </a:p>
        </p:txBody>
      </p:sp>
      <p:sp>
        <p:nvSpPr>
          <p:cNvPr id="10" name="Номер слайда 9"/>
          <p:cNvSpPr>
            <a:spLocks noGrp="1"/>
          </p:cNvSpPr>
          <p:nvPr>
            <p:ph type="sldNum" sz="quarter" idx="12"/>
          </p:nvPr>
        </p:nvSpPr>
        <p:spPr/>
        <p:txBody>
          <a:bodyPr/>
          <a:lstStyle>
            <a:extLst/>
          </a:lstStyle>
          <a:p>
            <a:fld id="{B19B0651-EE4F-4900-A07F-96A6BFA9D0F0}" type="slidenum">
              <a:rPr lang="ru-RU" smtClean="0"/>
              <a:t>‹#›</a:t>
            </a:fld>
            <a:endParaRPr lang="ru-RU"/>
          </a:p>
        </p:txBody>
      </p:sp>
      <p:sp>
        <p:nvSpPr>
          <p:cNvPr id="8" name="Овал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Объект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B4C71EC6-210F-42DE-9C53-41977AD35B3D}" type="datetimeFigureOut">
              <a:rPr lang="ru-RU" smtClean="0"/>
              <a:t>14.11.2018</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Прямоугольник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fld id="{B4C71EC6-210F-42DE-9C53-41977AD35B3D}" type="datetimeFigureOut">
              <a:rPr lang="ru-RU" smtClean="0"/>
              <a:t>14.11.2018</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B19B0651-EE4F-4900-A07F-96A6BFA9D0F0}" type="slidenum">
              <a:rPr lang="ru-RU" smtClean="0"/>
              <a:t>‹#›</a:t>
            </a:fld>
            <a:endParaRPr lang="ru-RU"/>
          </a:p>
        </p:txBody>
      </p:sp>
      <p:sp>
        <p:nvSpPr>
          <p:cNvPr id="10" name="Прямоугольник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kumimoji="0" lang="ru-RU" smtClean="0"/>
              <a:t>Образец заголовка</a:t>
            </a:r>
            <a:endParaRPr kumimoji="0" lang="en-US"/>
          </a:p>
        </p:txBody>
      </p:sp>
      <p:sp>
        <p:nvSpPr>
          <p:cNvPr id="3" name="Объект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Объект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B4C71EC6-210F-42DE-9C53-41977AD35B3D}" type="datetimeFigureOut">
              <a:rPr lang="ru-RU" smtClean="0"/>
              <a:t>14.11.2018</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B19B0651-EE4F-4900-A07F-96A6BFA9D0F0}"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Объект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Объект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B4C71EC6-210F-42DE-9C53-41977AD35B3D}" type="datetimeFigureOut">
              <a:rPr lang="ru-RU" smtClean="0"/>
              <a:t>14.11.2018</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p:txBody>
          <a:bodyPr/>
          <a:lstStyle>
            <a:extLst/>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nchor="ct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fld id="{B4C71EC6-210F-42DE-9C53-41977AD35B3D}" type="datetimeFigureOut">
              <a:rPr lang="ru-RU" smtClean="0"/>
              <a:t>14.11.2018</a:t>
            </a:fld>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Прямоугольник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Дата 1"/>
          <p:cNvSpPr>
            <a:spLocks noGrp="1"/>
          </p:cNvSpPr>
          <p:nvPr>
            <p:ph type="dt" sz="half" idx="10"/>
          </p:nvPr>
        </p:nvSpPr>
        <p:spPr/>
        <p:txBody>
          <a:bodyPr/>
          <a:lstStyle>
            <a:extLst/>
          </a:lstStyle>
          <a:p>
            <a:fld id="{B4C71EC6-210F-42DE-9C53-41977AD35B3D}" type="datetimeFigureOut">
              <a:rPr lang="ru-RU" smtClean="0"/>
              <a:t>14.11.2018</a:t>
            </a:fld>
            <a:endParaRPr lang="ru-RU"/>
          </a:p>
        </p:txBody>
      </p:sp>
      <p:sp>
        <p:nvSpPr>
          <p:cNvPr id="3" name="Нижний колонтитул 2"/>
          <p:cNvSpPr>
            <a:spLocks noGrp="1"/>
          </p:cNvSpPr>
          <p:nvPr>
            <p:ph type="ftr" sz="quarter" idx="11"/>
          </p:nvPr>
        </p:nvSpPr>
        <p:spPr/>
        <p:txBody>
          <a:bodyPr/>
          <a:lstStyle>
            <a:extLst/>
          </a:lstStyle>
          <a:p>
            <a:endParaRPr lang="ru-RU"/>
          </a:p>
        </p:txBody>
      </p:sp>
      <p:sp>
        <p:nvSpPr>
          <p:cNvPr id="4" name="Номер слайда 3"/>
          <p:cNvSpPr>
            <a:spLocks noGrp="1"/>
          </p:cNvSpPr>
          <p:nvPr>
            <p:ph type="sldNum" sz="quarter" idx="12"/>
          </p:nvPr>
        </p:nvSpPr>
        <p:spPr/>
        <p:txBody>
          <a:bodyPr/>
          <a:lstStyle>
            <a:extLst/>
          </a:lstStyle>
          <a:p>
            <a:fld id="{B19B0651-EE4F-4900-A07F-96A6BFA9D0F0}" type="slidenum">
              <a:rPr lang="ru-RU" smtClean="0"/>
              <a:t>‹#›</a:t>
            </a:fld>
            <a:endParaRPr lang="ru-RU"/>
          </a:p>
        </p:txBody>
      </p:sp>
      <p:sp>
        <p:nvSpPr>
          <p:cNvPr id="6" name="Прямоугольник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Объект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B4C71EC6-210F-42DE-9C53-41977AD35B3D}" type="datetimeFigureOut">
              <a:rPr lang="ru-RU" smtClean="0"/>
              <a:t>14.11.2018</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B19B0651-EE4F-4900-A07F-96A6BFA9D0F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extLst/>
          </a:lstStyle>
          <a:p>
            <a:fld id="{B4C71EC6-210F-42DE-9C53-41977AD35B3D}" type="datetimeFigureOut">
              <a:rPr lang="ru-RU" smtClean="0"/>
              <a:t>14.11.2018</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B19B0651-EE4F-4900-A07F-96A6BFA9D0F0}" type="slidenum">
              <a:rPr lang="ru-RU" smtClean="0"/>
              <a:t>‹#›</a:t>
            </a:fld>
            <a:endParaRPr lang="ru-RU"/>
          </a:p>
        </p:txBody>
      </p:sp>
      <p:sp>
        <p:nvSpPr>
          <p:cNvPr id="8" name="Прямоугольник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ru-RU" smtClean="0"/>
              <a:t>Вставка рисунка</a:t>
            </a:r>
            <a:endParaRPr kumimoji="0" lang="en-US" dirty="0"/>
          </a:p>
        </p:txBody>
      </p:sp>
      <p:sp>
        <p:nvSpPr>
          <p:cNvPr id="9" name="Блок-схема: процесс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Блок-схема: процесс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B4C71EC6-210F-42DE-9C53-41977AD35B3D}" type="datetimeFigureOut">
              <a:rPr lang="ru-RU" smtClean="0"/>
              <a:t>14.11.2018</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B4C71EC6-210F-42DE-9C53-41977AD35B3D}" type="datetimeFigureOut">
              <a:rPr lang="ru-RU" smtClean="0"/>
              <a:t>14.11.2018</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ирог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Прямоугольник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Заголовок 4"/>
          <p:cNvSpPr>
            <a:spLocks noGrp="1"/>
          </p:cNvSpPr>
          <p:nvPr>
            <p:ph type="title"/>
          </p:nvPr>
        </p:nvSpPr>
        <p:spPr>
          <a:xfrm>
            <a:off x="1435608" y="274638"/>
            <a:ext cx="7498080" cy="1143000"/>
          </a:xfrm>
          <a:prstGeom prst="rect">
            <a:avLst/>
          </a:prstGeom>
        </p:spPr>
        <p:txBody>
          <a:bodyPr anchor="ctr">
            <a:normAutofit/>
          </a:bodyPr>
          <a:lstStyle>
            <a:extLst/>
          </a:lstStyle>
          <a:p>
            <a:r>
              <a:rPr kumimoji="0" lang="ru-RU" smtClean="0"/>
              <a:t>Образец заголовка</a:t>
            </a:r>
            <a:endParaRPr kumimoji="0" lang="en-US"/>
          </a:p>
        </p:txBody>
      </p:sp>
      <p:sp>
        <p:nvSpPr>
          <p:cNvPr id="9" name="Текст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B4C71EC6-210F-42DE-9C53-41977AD35B3D}" type="datetimeFigureOut">
              <a:rPr lang="ru-RU" smtClean="0"/>
              <a:t>14.11.2018</a:t>
            </a:fld>
            <a:endParaRPr lang="ru-RU"/>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ru-RU"/>
          </a:p>
        </p:txBody>
      </p:sp>
      <p:sp>
        <p:nvSpPr>
          <p:cNvPr id="22" name="Номер слайда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19B0651-EE4F-4900-A07F-96A6BFA9D0F0}" type="slidenum">
              <a:rPr lang="ru-RU" smtClean="0"/>
              <a:t>‹#›</a:t>
            </a:fld>
            <a:endParaRPr lang="ru-RU"/>
          </a:p>
        </p:txBody>
      </p:sp>
      <p:sp>
        <p:nvSpPr>
          <p:cNvPr id="15" name="Прямоугольник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diagramData" Target="../diagrams/data3.xml"/><Relationship Id="rId3" Type="http://schemas.openxmlformats.org/officeDocument/2006/relationships/diagramData" Target="../diagrams/data2.xml"/><Relationship Id="rId7" Type="http://schemas.microsoft.com/office/2007/relationships/diagramDrawing" Target="../diagrams/drawing2.xml"/><Relationship Id="rId12" Type="http://schemas.microsoft.com/office/2007/relationships/diagramDrawing" Target="../diagrams/drawing3.xm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diagramColors" Target="../diagrams/colors2.xml"/><Relationship Id="rId11" Type="http://schemas.openxmlformats.org/officeDocument/2006/relationships/diagramColors" Target="../diagrams/colors3.xml"/><Relationship Id="rId5" Type="http://schemas.openxmlformats.org/officeDocument/2006/relationships/diagramQuickStyle" Target="../diagrams/quickStyle2.xml"/><Relationship Id="rId10" Type="http://schemas.openxmlformats.org/officeDocument/2006/relationships/diagramQuickStyle" Target="../diagrams/quickStyle3.xml"/><Relationship Id="rId4" Type="http://schemas.openxmlformats.org/officeDocument/2006/relationships/diagramLayout" Target="../diagrams/layout2.xml"/><Relationship Id="rId9" Type="http://schemas.openxmlformats.org/officeDocument/2006/relationships/diagramLayout" Target="../diagrams/layout3.xml"/></Relationships>
</file>

<file path=ppt/slides/_rels/slide5.xml.rels><?xml version="1.0" encoding="UTF-8" standalone="yes"?>
<Relationships xmlns="http://schemas.openxmlformats.org/package/2006/relationships"><Relationship Id="rId8" Type="http://schemas.openxmlformats.org/officeDocument/2006/relationships/diagramData" Target="../diagrams/data5.xml"/><Relationship Id="rId3" Type="http://schemas.openxmlformats.org/officeDocument/2006/relationships/diagramData" Target="../diagrams/data4.xml"/><Relationship Id="rId7" Type="http://schemas.microsoft.com/office/2007/relationships/diagramDrawing" Target="../diagrams/drawing4.xml"/><Relationship Id="rId12" Type="http://schemas.microsoft.com/office/2007/relationships/diagramDrawing" Target="../diagrams/drawing5.xm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diagramColors" Target="../diagrams/colors4.xml"/><Relationship Id="rId11" Type="http://schemas.openxmlformats.org/officeDocument/2006/relationships/diagramColors" Target="../diagrams/colors5.xml"/><Relationship Id="rId5" Type="http://schemas.openxmlformats.org/officeDocument/2006/relationships/diagramQuickStyle" Target="../diagrams/quickStyle4.xml"/><Relationship Id="rId10" Type="http://schemas.openxmlformats.org/officeDocument/2006/relationships/diagramQuickStyle" Target="../diagrams/quickStyle5.xml"/><Relationship Id="rId4" Type="http://schemas.openxmlformats.org/officeDocument/2006/relationships/diagramLayout" Target="../diagrams/layout4.xml"/><Relationship Id="rId9" Type="http://schemas.openxmlformats.org/officeDocument/2006/relationships/diagramLayout" Target="../diagrams/layout5.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8.xml.rels><?xml version="1.0" encoding="UTF-8" standalone="yes"?>
<Relationships xmlns="http://schemas.openxmlformats.org/package/2006/relationships"><Relationship Id="rId8" Type="http://schemas.openxmlformats.org/officeDocument/2006/relationships/diagramData" Target="../diagrams/data9.xml"/><Relationship Id="rId3" Type="http://schemas.openxmlformats.org/officeDocument/2006/relationships/diagramData" Target="../diagrams/data8.xml"/><Relationship Id="rId7" Type="http://schemas.microsoft.com/office/2007/relationships/diagramDrawing" Target="../diagrams/drawing8.xml"/><Relationship Id="rId12" Type="http://schemas.microsoft.com/office/2007/relationships/diagramDrawing" Target="../diagrams/drawing9.xm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diagramColors" Target="../diagrams/colors8.xml"/><Relationship Id="rId11" Type="http://schemas.openxmlformats.org/officeDocument/2006/relationships/diagramColors" Target="../diagrams/colors9.xml"/><Relationship Id="rId5" Type="http://schemas.openxmlformats.org/officeDocument/2006/relationships/diagramQuickStyle" Target="../diagrams/quickStyle8.xml"/><Relationship Id="rId10" Type="http://schemas.openxmlformats.org/officeDocument/2006/relationships/diagramQuickStyle" Target="../diagrams/quickStyle9.xml"/><Relationship Id="rId4" Type="http://schemas.openxmlformats.org/officeDocument/2006/relationships/diagramLayout" Target="../diagrams/layout8.xml"/><Relationship Id="rId9" Type="http://schemas.openxmlformats.org/officeDocument/2006/relationships/diagramLayout" Target="../diagrams/layout9.xml"/></Relationships>
</file>

<file path=ppt/slides/_rels/slide9.xml.rels><?xml version="1.0" encoding="UTF-8" standalone="yes"?>
<Relationships xmlns="http://schemas.openxmlformats.org/package/2006/relationships"><Relationship Id="rId8" Type="http://schemas.openxmlformats.org/officeDocument/2006/relationships/diagramData" Target="../diagrams/data11.xml"/><Relationship Id="rId3" Type="http://schemas.openxmlformats.org/officeDocument/2006/relationships/diagramData" Target="../diagrams/data10.xml"/><Relationship Id="rId7" Type="http://schemas.microsoft.com/office/2007/relationships/diagramDrawing" Target="../diagrams/drawing10.xml"/><Relationship Id="rId12" Type="http://schemas.microsoft.com/office/2007/relationships/diagramDrawing" Target="../diagrams/drawing11.xml"/><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diagramColors" Target="../diagrams/colors10.xml"/><Relationship Id="rId11" Type="http://schemas.openxmlformats.org/officeDocument/2006/relationships/diagramColors" Target="../diagrams/colors11.xml"/><Relationship Id="rId5" Type="http://schemas.openxmlformats.org/officeDocument/2006/relationships/diagramQuickStyle" Target="../diagrams/quickStyle10.xml"/><Relationship Id="rId10" Type="http://schemas.openxmlformats.org/officeDocument/2006/relationships/diagramQuickStyle" Target="../diagrams/quickStyle11.xml"/><Relationship Id="rId4" Type="http://schemas.openxmlformats.org/officeDocument/2006/relationships/diagramLayout" Target="../diagrams/layout10.xml"/><Relationship Id="rId9" Type="http://schemas.openxmlformats.org/officeDocument/2006/relationships/diagramLayout" Target="../diagrams/layout1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51520" y="0"/>
            <a:ext cx="8748464" cy="1700807"/>
          </a:xfrm>
          <a:solidFill>
            <a:srgbClr val="FFFF00"/>
          </a:solidFill>
        </p:spPr>
        <p:txBody>
          <a:bodyPr>
            <a:normAutofit fontScale="90000"/>
          </a:bodyPr>
          <a:lstStyle/>
          <a:p>
            <a:pPr algn="ctr"/>
            <a:r>
              <a:rPr lang="uz-Cyrl-UZ" b="1" dirty="0" smtClean="0">
                <a:latin typeface="Times New Roman" pitchFamily="18" charset="0"/>
                <a:cs typeface="Times New Roman" pitchFamily="18" charset="0"/>
              </a:rPr>
              <a:t>12-</a:t>
            </a:r>
            <a:r>
              <a:rPr lang="en-US" b="1" dirty="0" err="1" smtClean="0">
                <a:latin typeface="Times New Roman" pitchFamily="18" charset="0"/>
                <a:cs typeface="Times New Roman" pitchFamily="18" charset="0"/>
              </a:rPr>
              <a:t>Mavzu</a:t>
            </a:r>
            <a:r>
              <a:rPr lang="en-US" b="1" dirty="0" smtClean="0">
                <a:latin typeface="Times New Roman" pitchFamily="18" charset="0"/>
                <a:cs typeface="Times New Roman" pitchFamily="18" charset="0"/>
              </a:rPr>
              <a:t>: </a:t>
            </a:r>
            <a:r>
              <a:rPr lang="uz-Cyrl-UZ" b="1" dirty="0" smtClean="0">
                <a:latin typeface="Times New Roman" pitchFamily="18" charset="0"/>
                <a:cs typeface="Times New Roman" pitchFamily="18" charset="0"/>
              </a:rPr>
              <a:t>Qishloq </a:t>
            </a:r>
            <a:r>
              <a:rPr lang="uz-Cyrl-UZ" b="1" dirty="0">
                <a:latin typeface="Times New Roman" pitchFamily="18" charset="0"/>
                <a:cs typeface="Times New Roman" pitchFamily="18" charset="0"/>
              </a:rPr>
              <a:t>xo’jalik </a:t>
            </a:r>
            <a:r>
              <a:rPr lang="uz-Cyrl-UZ" b="1" dirty="0" smtClean="0">
                <a:latin typeface="Times New Roman" pitchFamily="18" charset="0"/>
                <a:cs typeface="Times New Roman" pitchFamily="18" charset="0"/>
              </a:rPr>
              <a:t>korxonalar</a:t>
            </a:r>
            <a:r>
              <a:rPr lang="en-US" b="1" dirty="0" err="1" smtClean="0">
                <a:latin typeface="Times New Roman" pitchFamily="18" charset="0"/>
                <a:cs typeface="Times New Roman" pitchFamily="18" charset="0"/>
              </a:rPr>
              <a:t>ining</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moliyaviy</a:t>
            </a:r>
            <a:r>
              <a:rPr lang="uz-Cyrl-UZ" b="1" dirty="0" smtClean="0">
                <a:latin typeface="Times New Roman" pitchFamily="18" charset="0"/>
                <a:cs typeface="Times New Roman" pitchFamily="18" charset="0"/>
              </a:rPr>
              <a:t> </a:t>
            </a:r>
            <a:r>
              <a:rPr lang="uz-Cyrl-UZ" b="1" dirty="0">
                <a:latin typeface="Times New Roman" pitchFamily="18" charset="0"/>
                <a:cs typeface="Times New Roman" pitchFamily="18" charset="0"/>
              </a:rPr>
              <a:t>faoliyatini tahlil qilish</a:t>
            </a:r>
            <a:endParaRPr lang="ru-RU" dirty="0">
              <a:latin typeface="Times New Roman" pitchFamily="18" charset="0"/>
              <a:cs typeface="Times New Roman" pitchFamily="18" charset="0"/>
            </a:endParaRPr>
          </a:p>
        </p:txBody>
      </p:sp>
      <p:sp>
        <p:nvSpPr>
          <p:cNvPr id="3" name="Подзаголовок 2"/>
          <p:cNvSpPr>
            <a:spLocks noGrp="1"/>
          </p:cNvSpPr>
          <p:nvPr>
            <p:ph type="subTitle" idx="1"/>
          </p:nvPr>
        </p:nvSpPr>
        <p:spPr>
          <a:xfrm>
            <a:off x="251520" y="1556792"/>
            <a:ext cx="8784976" cy="5184576"/>
          </a:xfrm>
          <a:solidFill>
            <a:srgbClr val="FF0000"/>
          </a:solidFill>
        </p:spPr>
        <p:txBody>
          <a:bodyPr>
            <a:normAutofit/>
          </a:bodyPr>
          <a:lstStyle/>
          <a:p>
            <a:r>
              <a:rPr lang="en-US" b="1" dirty="0" smtClean="0">
                <a:solidFill>
                  <a:schemeClr val="tx1"/>
                </a:solidFill>
                <a:latin typeface="Times New Roman" pitchFamily="18" charset="0"/>
                <a:cs typeface="Times New Roman" pitchFamily="18" charset="0"/>
              </a:rPr>
              <a:t>REJA:</a:t>
            </a:r>
          </a:p>
          <a:p>
            <a:pPr algn="just"/>
            <a:r>
              <a:rPr lang="en-US" sz="2800" b="1" dirty="0" smtClean="0">
                <a:solidFill>
                  <a:schemeClr val="tx1"/>
                </a:solidFill>
                <a:latin typeface="Times New Roman" pitchFamily="18" charset="0"/>
                <a:cs typeface="Times New Roman" pitchFamily="18" charset="0"/>
              </a:rPr>
              <a:t>1.</a:t>
            </a:r>
            <a:r>
              <a:rPr lang="uz-Cyrl-UZ" sz="2800" b="1" dirty="0" smtClean="0">
                <a:solidFill>
                  <a:schemeClr val="tx1"/>
                </a:solidFill>
                <a:latin typeface="Times New Roman" pitchFamily="18" charset="0"/>
                <a:cs typeface="Times New Roman" pitchFamily="18" charset="0"/>
              </a:rPr>
              <a:t>Qishloq </a:t>
            </a:r>
            <a:r>
              <a:rPr lang="uz-Cyrl-UZ" sz="2800" b="1" dirty="0">
                <a:solidFill>
                  <a:schemeClr val="tx1"/>
                </a:solidFill>
                <a:latin typeface="Times New Roman" pitchFamily="18" charset="0"/>
                <a:cs typeface="Times New Roman" pitchFamily="18" charset="0"/>
              </a:rPr>
              <a:t>xo’jalik korxonalari faoliyatini o’rganish usullari. </a:t>
            </a:r>
            <a:endParaRPr lang="en-US" sz="2800" b="1" dirty="0" smtClean="0">
              <a:solidFill>
                <a:schemeClr val="tx1"/>
              </a:solidFill>
              <a:latin typeface="Times New Roman" pitchFamily="18" charset="0"/>
              <a:cs typeface="Times New Roman" pitchFamily="18" charset="0"/>
            </a:endParaRPr>
          </a:p>
          <a:p>
            <a:pPr algn="just"/>
            <a:r>
              <a:rPr lang="en-US" sz="2800" b="1" dirty="0" smtClean="0">
                <a:solidFill>
                  <a:schemeClr val="tx1"/>
                </a:solidFill>
                <a:latin typeface="Times New Roman" pitchFamily="18" charset="0"/>
                <a:cs typeface="Times New Roman" pitchFamily="18" charset="0"/>
              </a:rPr>
              <a:t>2.Korxonalar </a:t>
            </a:r>
            <a:r>
              <a:rPr lang="en-US" sz="2800" b="1" dirty="0" err="1">
                <a:solidFill>
                  <a:schemeClr val="tx1"/>
                </a:solidFill>
                <a:latin typeface="Times New Roman" pitchFamily="18" charset="0"/>
                <a:cs typeface="Times New Roman" pitchFamily="18" charset="0"/>
              </a:rPr>
              <a:t>faoliyatining</a:t>
            </a:r>
            <a:r>
              <a:rPr lang="en-US" sz="2800" b="1" dirty="0">
                <a:solidFill>
                  <a:schemeClr val="tx1"/>
                </a:solidFill>
                <a:latin typeface="Times New Roman" pitchFamily="18" charset="0"/>
                <a:cs typeface="Times New Roman" pitchFamily="18" charset="0"/>
              </a:rPr>
              <a:t> </a:t>
            </a:r>
            <a:r>
              <a:rPr lang="en-US" sz="2800" b="1" dirty="0" err="1">
                <a:solidFill>
                  <a:schemeClr val="tx1"/>
                </a:solidFill>
                <a:latin typeface="Times New Roman" pitchFamily="18" charset="0"/>
                <a:cs typeface="Times New Roman" pitchFamily="18" charset="0"/>
              </a:rPr>
              <a:t>moliyaviy</a:t>
            </a:r>
            <a:r>
              <a:rPr lang="en-US" sz="2800" b="1" dirty="0">
                <a:solidFill>
                  <a:schemeClr val="tx1"/>
                </a:solidFill>
                <a:latin typeface="Times New Roman" pitchFamily="18" charset="0"/>
                <a:cs typeface="Times New Roman" pitchFamily="18" charset="0"/>
              </a:rPr>
              <a:t> </a:t>
            </a:r>
            <a:r>
              <a:rPr lang="en-US" sz="2800" b="1" dirty="0" err="1">
                <a:solidFill>
                  <a:schemeClr val="tx1"/>
                </a:solidFill>
                <a:latin typeface="Times New Roman" pitchFamily="18" charset="0"/>
                <a:cs typeface="Times New Roman" pitchFamily="18" charset="0"/>
              </a:rPr>
              <a:t>natijalarini</a:t>
            </a:r>
            <a:r>
              <a:rPr lang="en-US" sz="2800" b="1" dirty="0">
                <a:solidFill>
                  <a:schemeClr val="tx1"/>
                </a:solidFill>
                <a:latin typeface="Times New Roman" pitchFamily="18" charset="0"/>
                <a:cs typeface="Times New Roman" pitchFamily="18" charset="0"/>
              </a:rPr>
              <a:t> </a:t>
            </a:r>
            <a:r>
              <a:rPr lang="en-US" sz="2800" b="1" dirty="0" err="1">
                <a:solidFill>
                  <a:schemeClr val="tx1"/>
                </a:solidFill>
                <a:latin typeface="Times New Roman" pitchFamily="18" charset="0"/>
                <a:cs typeface="Times New Roman" pitchFamily="18" charset="0"/>
              </a:rPr>
              <a:t>tahlili</a:t>
            </a:r>
            <a:r>
              <a:rPr lang="en-US" sz="2800" b="1" dirty="0">
                <a:solidFill>
                  <a:schemeClr val="tx1"/>
                </a:solidFill>
                <a:latin typeface="Times New Roman" pitchFamily="18" charset="0"/>
                <a:cs typeface="Times New Roman" pitchFamily="18" charset="0"/>
              </a:rPr>
              <a:t>. </a:t>
            </a:r>
            <a:r>
              <a:rPr lang="en-US" sz="2800" b="1" dirty="0" smtClean="0">
                <a:solidFill>
                  <a:schemeClr val="tx1"/>
                </a:solidFill>
                <a:latin typeface="Times New Roman" pitchFamily="18" charset="0"/>
                <a:cs typeface="Times New Roman" pitchFamily="18" charset="0"/>
              </a:rPr>
              <a:t>3.Mahsulot </a:t>
            </a:r>
            <a:r>
              <a:rPr lang="en-US" sz="2800" b="1" dirty="0" err="1">
                <a:solidFill>
                  <a:schemeClr val="tx1"/>
                </a:solidFill>
                <a:latin typeface="Times New Roman" pitchFamily="18" charset="0"/>
                <a:cs typeface="Times New Roman" pitchFamily="18" charset="0"/>
              </a:rPr>
              <a:t>tannarxining</a:t>
            </a:r>
            <a:r>
              <a:rPr lang="en-US" sz="2800" b="1" dirty="0">
                <a:solidFill>
                  <a:schemeClr val="tx1"/>
                </a:solidFill>
                <a:latin typeface="Times New Roman" pitchFamily="18" charset="0"/>
                <a:cs typeface="Times New Roman" pitchFamily="18" charset="0"/>
              </a:rPr>
              <a:t> </a:t>
            </a:r>
            <a:r>
              <a:rPr lang="en-US" sz="2800" b="1" dirty="0" err="1">
                <a:solidFill>
                  <a:schemeClr val="tx1"/>
                </a:solidFill>
                <a:latin typeface="Times New Roman" pitchFamily="18" charset="0"/>
                <a:cs typeface="Times New Roman" pitchFamily="18" charset="0"/>
              </a:rPr>
              <a:t>mohiyati</a:t>
            </a:r>
            <a:r>
              <a:rPr lang="en-US" sz="2800" b="1" dirty="0">
                <a:solidFill>
                  <a:schemeClr val="tx1"/>
                </a:solidFill>
                <a:latin typeface="Times New Roman" pitchFamily="18" charset="0"/>
                <a:cs typeface="Times New Roman" pitchFamily="18" charset="0"/>
              </a:rPr>
              <a:t> </a:t>
            </a:r>
            <a:r>
              <a:rPr lang="en-US" sz="2800" b="1" dirty="0" err="1">
                <a:solidFill>
                  <a:schemeClr val="tx1"/>
                </a:solidFill>
                <a:latin typeface="Times New Roman" pitchFamily="18" charset="0"/>
                <a:cs typeface="Times New Roman" pitchFamily="18" charset="0"/>
              </a:rPr>
              <a:t>va</a:t>
            </a:r>
            <a:r>
              <a:rPr lang="en-US" sz="2800" b="1" dirty="0">
                <a:solidFill>
                  <a:schemeClr val="tx1"/>
                </a:solidFill>
                <a:latin typeface="Times New Roman" pitchFamily="18" charset="0"/>
                <a:cs typeface="Times New Roman" pitchFamily="18" charset="0"/>
              </a:rPr>
              <a:t> </a:t>
            </a:r>
            <a:r>
              <a:rPr lang="en-US" sz="2800" b="1" dirty="0" err="1">
                <a:solidFill>
                  <a:schemeClr val="tx1"/>
                </a:solidFill>
                <a:latin typeface="Times New Roman" pitchFamily="18" charset="0"/>
                <a:cs typeface="Times New Roman" pitchFamily="18" charset="0"/>
              </a:rPr>
              <a:t>hisoblash</a:t>
            </a:r>
            <a:r>
              <a:rPr lang="en-US" sz="2800" b="1" dirty="0">
                <a:solidFill>
                  <a:schemeClr val="tx1"/>
                </a:solidFill>
                <a:latin typeface="Times New Roman" pitchFamily="18" charset="0"/>
                <a:cs typeface="Times New Roman" pitchFamily="18" charset="0"/>
              </a:rPr>
              <a:t> </a:t>
            </a:r>
            <a:r>
              <a:rPr lang="en-US" sz="2800" b="1" dirty="0" err="1">
                <a:solidFill>
                  <a:schemeClr val="tx1"/>
                </a:solidFill>
                <a:latin typeface="Times New Roman" pitchFamily="18" charset="0"/>
                <a:cs typeface="Times New Roman" pitchFamily="18" charset="0"/>
              </a:rPr>
              <a:t>usullari</a:t>
            </a:r>
            <a:r>
              <a:rPr lang="en-US" sz="2800" b="1" dirty="0">
                <a:solidFill>
                  <a:schemeClr val="tx1"/>
                </a:solidFill>
                <a:latin typeface="Times New Roman" pitchFamily="18" charset="0"/>
                <a:cs typeface="Times New Roman" pitchFamily="18" charset="0"/>
              </a:rPr>
              <a:t>. </a:t>
            </a:r>
            <a:r>
              <a:rPr lang="en-US" sz="2800" b="1" dirty="0" err="1">
                <a:solidFill>
                  <a:schemeClr val="tx1"/>
                </a:solidFill>
                <a:latin typeface="Times New Roman" pitchFamily="18" charset="0"/>
                <a:cs typeface="Times New Roman" pitchFamily="18" charset="0"/>
              </a:rPr>
              <a:t>Qishloq</a:t>
            </a:r>
            <a:r>
              <a:rPr lang="en-US" sz="2800" b="1" dirty="0">
                <a:solidFill>
                  <a:schemeClr val="tx1"/>
                </a:solidFill>
                <a:latin typeface="Times New Roman" pitchFamily="18" charset="0"/>
                <a:cs typeface="Times New Roman" pitchFamily="18" charset="0"/>
              </a:rPr>
              <a:t> </a:t>
            </a:r>
            <a:r>
              <a:rPr lang="en-US" sz="2800" b="1" dirty="0" err="1">
                <a:solidFill>
                  <a:schemeClr val="tx1"/>
                </a:solidFill>
                <a:latin typeface="Times New Roman" pitchFamily="18" charset="0"/>
                <a:cs typeface="Times New Roman" pitchFamily="18" charset="0"/>
              </a:rPr>
              <a:t>xo’jaligi</a:t>
            </a:r>
            <a:r>
              <a:rPr lang="en-US" sz="2800" b="1" dirty="0">
                <a:solidFill>
                  <a:schemeClr val="tx1"/>
                </a:solidFill>
                <a:latin typeface="Times New Roman" pitchFamily="18" charset="0"/>
                <a:cs typeface="Times New Roman" pitchFamily="18" charset="0"/>
              </a:rPr>
              <a:t> </a:t>
            </a:r>
            <a:r>
              <a:rPr lang="en-US" sz="2800" b="1" dirty="0" err="1">
                <a:solidFill>
                  <a:schemeClr val="tx1"/>
                </a:solidFill>
                <a:latin typeface="Times New Roman" pitchFamily="18" charset="0"/>
                <a:cs typeface="Times New Roman" pitchFamily="18" charset="0"/>
              </a:rPr>
              <a:t>ishlab</a:t>
            </a:r>
            <a:r>
              <a:rPr lang="en-US" sz="2800" b="1" dirty="0">
                <a:solidFill>
                  <a:schemeClr val="tx1"/>
                </a:solidFill>
                <a:latin typeface="Times New Roman" pitchFamily="18" charset="0"/>
                <a:cs typeface="Times New Roman" pitchFamily="18" charset="0"/>
              </a:rPr>
              <a:t> </a:t>
            </a:r>
            <a:r>
              <a:rPr lang="en-US" sz="2800" b="1" dirty="0" err="1">
                <a:solidFill>
                  <a:schemeClr val="tx1"/>
                </a:solidFill>
                <a:latin typeface="Times New Roman" pitchFamily="18" charset="0"/>
                <a:cs typeface="Times New Roman" pitchFamily="18" charset="0"/>
              </a:rPr>
              <a:t>chiqarishining</a:t>
            </a:r>
            <a:r>
              <a:rPr lang="en-US" sz="2800" b="1" dirty="0">
                <a:solidFill>
                  <a:schemeClr val="tx1"/>
                </a:solidFill>
                <a:latin typeface="Times New Roman" pitchFamily="18" charset="0"/>
                <a:cs typeface="Times New Roman" pitchFamily="18" charset="0"/>
              </a:rPr>
              <a:t> </a:t>
            </a:r>
            <a:r>
              <a:rPr lang="en-US" sz="2800" b="1" dirty="0" err="1">
                <a:solidFill>
                  <a:schemeClr val="tx1"/>
                </a:solidFill>
                <a:latin typeface="Times New Roman" pitchFamily="18" charset="0"/>
                <a:cs typeface="Times New Roman" pitchFamily="18" charset="0"/>
              </a:rPr>
              <a:t>samaradorligini</a:t>
            </a:r>
            <a:r>
              <a:rPr lang="en-US" sz="2800" b="1" dirty="0">
                <a:solidFill>
                  <a:schemeClr val="tx1"/>
                </a:solidFill>
                <a:latin typeface="Times New Roman" pitchFamily="18" charset="0"/>
                <a:cs typeface="Times New Roman" pitchFamily="18" charset="0"/>
              </a:rPr>
              <a:t> </a:t>
            </a:r>
            <a:r>
              <a:rPr lang="en-US" sz="2800" b="1" dirty="0" err="1">
                <a:solidFill>
                  <a:schemeClr val="tx1"/>
                </a:solidFill>
                <a:latin typeface="Times New Roman" pitchFamily="18" charset="0"/>
                <a:cs typeface="Times New Roman" pitchFamily="18" charset="0"/>
              </a:rPr>
              <a:t>aniqlash</a:t>
            </a:r>
            <a:r>
              <a:rPr lang="en-US" sz="2800" b="1" dirty="0">
                <a:solidFill>
                  <a:schemeClr val="tx1"/>
                </a:solidFill>
                <a:latin typeface="Times New Roman" pitchFamily="18" charset="0"/>
                <a:cs typeface="Times New Roman" pitchFamily="18" charset="0"/>
              </a:rPr>
              <a:t>. </a:t>
            </a:r>
            <a:endParaRPr lang="en-US" sz="2800" b="1" dirty="0" smtClean="0">
              <a:solidFill>
                <a:schemeClr val="tx1"/>
              </a:solidFill>
              <a:latin typeface="Times New Roman" pitchFamily="18" charset="0"/>
              <a:cs typeface="Times New Roman" pitchFamily="18" charset="0"/>
            </a:endParaRPr>
          </a:p>
          <a:p>
            <a:pPr algn="just"/>
            <a:r>
              <a:rPr lang="en-US" sz="2800" b="1" dirty="0" smtClean="0">
                <a:solidFill>
                  <a:schemeClr val="tx1"/>
                </a:solidFill>
                <a:latin typeface="Times New Roman" pitchFamily="18" charset="0"/>
                <a:cs typeface="Times New Roman" pitchFamily="18" charset="0"/>
              </a:rPr>
              <a:t>4.Yagona </a:t>
            </a:r>
            <a:r>
              <a:rPr lang="en-US" sz="2800" b="1" dirty="0" err="1">
                <a:solidFill>
                  <a:schemeClr val="tx1"/>
                </a:solidFill>
                <a:latin typeface="Times New Roman" pitchFamily="18" charset="0"/>
                <a:cs typeface="Times New Roman" pitchFamily="18" charset="0"/>
              </a:rPr>
              <a:t>yer</a:t>
            </a:r>
            <a:r>
              <a:rPr lang="en-US" sz="2800" b="1" dirty="0">
                <a:solidFill>
                  <a:schemeClr val="tx1"/>
                </a:solidFill>
                <a:latin typeface="Times New Roman" pitchFamily="18" charset="0"/>
                <a:cs typeface="Times New Roman" pitchFamily="18" charset="0"/>
              </a:rPr>
              <a:t> </a:t>
            </a:r>
            <a:r>
              <a:rPr lang="en-US" sz="2800" b="1" dirty="0" err="1">
                <a:solidFill>
                  <a:schemeClr val="tx1"/>
                </a:solidFill>
                <a:latin typeface="Times New Roman" pitchFamily="18" charset="0"/>
                <a:cs typeface="Times New Roman" pitchFamily="18" charset="0"/>
              </a:rPr>
              <a:t>solig’i</a:t>
            </a:r>
            <a:r>
              <a:rPr lang="en-US" sz="2800" b="1" dirty="0">
                <a:solidFill>
                  <a:schemeClr val="tx1"/>
                </a:solidFill>
                <a:latin typeface="Times New Roman" pitchFamily="18" charset="0"/>
                <a:cs typeface="Times New Roman" pitchFamily="18" charset="0"/>
              </a:rPr>
              <a:t> </a:t>
            </a:r>
            <a:r>
              <a:rPr lang="en-US" sz="2800" b="1" dirty="0" err="1">
                <a:solidFill>
                  <a:schemeClr val="tx1"/>
                </a:solidFill>
                <a:latin typeface="Times New Roman" pitchFamily="18" charset="0"/>
                <a:cs typeface="Times New Roman" pitchFamily="18" charset="0"/>
              </a:rPr>
              <a:t>va</a:t>
            </a:r>
            <a:r>
              <a:rPr lang="en-US" sz="2800" b="1" dirty="0">
                <a:solidFill>
                  <a:schemeClr val="tx1"/>
                </a:solidFill>
                <a:latin typeface="Times New Roman" pitchFamily="18" charset="0"/>
                <a:cs typeface="Times New Roman" pitchFamily="18" charset="0"/>
              </a:rPr>
              <a:t> </a:t>
            </a:r>
            <a:r>
              <a:rPr lang="en-US" sz="2800" b="1" dirty="0" err="1">
                <a:solidFill>
                  <a:schemeClr val="tx1"/>
                </a:solidFill>
                <a:latin typeface="Times New Roman" pitchFamily="18" charset="0"/>
                <a:cs typeface="Times New Roman" pitchFamily="18" charset="0"/>
              </a:rPr>
              <a:t>uning</a:t>
            </a:r>
            <a:r>
              <a:rPr lang="en-US" sz="2800" b="1" dirty="0">
                <a:solidFill>
                  <a:schemeClr val="tx1"/>
                </a:solidFill>
                <a:latin typeface="Times New Roman" pitchFamily="18" charset="0"/>
                <a:cs typeface="Times New Roman" pitchFamily="18" charset="0"/>
              </a:rPr>
              <a:t> </a:t>
            </a:r>
            <a:r>
              <a:rPr lang="en-US" sz="2800" b="1" dirty="0" err="1">
                <a:solidFill>
                  <a:schemeClr val="tx1"/>
                </a:solidFill>
                <a:latin typeface="Times New Roman" pitchFamily="18" charset="0"/>
                <a:cs typeface="Times New Roman" pitchFamily="18" charset="0"/>
              </a:rPr>
              <a:t>hisobi</a:t>
            </a:r>
            <a:r>
              <a:rPr lang="en-US" sz="2800" b="1" dirty="0">
                <a:solidFill>
                  <a:schemeClr val="tx1"/>
                </a:solidFill>
                <a:latin typeface="Times New Roman" pitchFamily="18" charset="0"/>
                <a:cs typeface="Times New Roman" pitchFamily="18" charset="0"/>
              </a:rPr>
              <a:t>. </a:t>
            </a:r>
            <a:r>
              <a:rPr lang="en-US" sz="2800" b="1" dirty="0" err="1">
                <a:solidFill>
                  <a:schemeClr val="tx1"/>
                </a:solidFill>
                <a:latin typeface="Times New Roman" pitchFamily="18" charset="0"/>
                <a:cs typeface="Times New Roman" pitchFamily="18" charset="0"/>
              </a:rPr>
              <a:t>Soliq</a:t>
            </a:r>
            <a:r>
              <a:rPr lang="en-US" sz="2800" b="1" dirty="0">
                <a:solidFill>
                  <a:schemeClr val="tx1"/>
                </a:solidFill>
                <a:latin typeface="Times New Roman" pitchFamily="18" charset="0"/>
                <a:cs typeface="Times New Roman" pitchFamily="18" charset="0"/>
              </a:rPr>
              <a:t> </a:t>
            </a:r>
            <a:r>
              <a:rPr lang="en-US" sz="2800" b="1" dirty="0" err="1">
                <a:solidFill>
                  <a:schemeClr val="tx1"/>
                </a:solidFill>
                <a:latin typeface="Times New Roman" pitchFamily="18" charset="0"/>
                <a:cs typeface="Times New Roman" pitchFamily="18" charset="0"/>
              </a:rPr>
              <a:t>tizimini</a:t>
            </a:r>
            <a:r>
              <a:rPr lang="en-US" sz="2800" b="1" dirty="0">
                <a:solidFill>
                  <a:schemeClr val="tx1"/>
                </a:solidFill>
                <a:latin typeface="Times New Roman" pitchFamily="18" charset="0"/>
                <a:cs typeface="Times New Roman" pitchFamily="18" charset="0"/>
              </a:rPr>
              <a:t> </a:t>
            </a:r>
            <a:r>
              <a:rPr lang="en-US" sz="2800" b="1" dirty="0" err="1">
                <a:solidFill>
                  <a:schemeClr val="tx1"/>
                </a:solidFill>
                <a:latin typeface="Times New Roman" pitchFamily="18" charset="0"/>
                <a:cs typeface="Times New Roman" pitchFamily="18" charset="0"/>
              </a:rPr>
              <a:t>takomillashtirishning</a:t>
            </a:r>
            <a:r>
              <a:rPr lang="en-US" sz="2800" b="1" dirty="0">
                <a:solidFill>
                  <a:schemeClr val="tx1"/>
                </a:solidFill>
                <a:latin typeface="Times New Roman" pitchFamily="18" charset="0"/>
                <a:cs typeface="Times New Roman" pitchFamily="18" charset="0"/>
              </a:rPr>
              <a:t> </a:t>
            </a:r>
            <a:r>
              <a:rPr lang="en-US" sz="2800" b="1" dirty="0" err="1">
                <a:solidFill>
                  <a:schemeClr val="tx1"/>
                </a:solidFill>
                <a:latin typeface="Times New Roman" pitchFamily="18" charset="0"/>
                <a:cs typeface="Times New Roman" pitchFamily="18" charset="0"/>
              </a:rPr>
              <a:t>agrar</a:t>
            </a:r>
            <a:r>
              <a:rPr lang="en-US" sz="2800" b="1" dirty="0">
                <a:solidFill>
                  <a:schemeClr val="tx1"/>
                </a:solidFill>
                <a:latin typeface="Times New Roman" pitchFamily="18" charset="0"/>
                <a:cs typeface="Times New Roman" pitchFamily="18" charset="0"/>
              </a:rPr>
              <a:t> </a:t>
            </a:r>
            <a:r>
              <a:rPr lang="en-US" sz="2800" b="1" dirty="0" err="1">
                <a:solidFill>
                  <a:schemeClr val="tx1"/>
                </a:solidFill>
                <a:latin typeface="Times New Roman" pitchFamily="18" charset="0"/>
                <a:cs typeface="Times New Roman" pitchFamily="18" charset="0"/>
              </a:rPr>
              <a:t>sohani</a:t>
            </a:r>
            <a:r>
              <a:rPr lang="en-US" sz="2800" b="1" dirty="0">
                <a:solidFill>
                  <a:schemeClr val="tx1"/>
                </a:solidFill>
                <a:latin typeface="Times New Roman" pitchFamily="18" charset="0"/>
                <a:cs typeface="Times New Roman" pitchFamily="18" charset="0"/>
              </a:rPr>
              <a:t> </a:t>
            </a:r>
            <a:r>
              <a:rPr lang="en-US" sz="2800" b="1" dirty="0" err="1">
                <a:solidFill>
                  <a:schemeClr val="tx1"/>
                </a:solidFill>
                <a:latin typeface="Times New Roman" pitchFamily="18" charset="0"/>
                <a:cs typeface="Times New Roman" pitchFamily="18" charset="0"/>
              </a:rPr>
              <a:t>rivojlantirishdagi</a:t>
            </a:r>
            <a:r>
              <a:rPr lang="en-US" sz="2800" b="1" dirty="0">
                <a:solidFill>
                  <a:schemeClr val="tx1"/>
                </a:solidFill>
                <a:latin typeface="Times New Roman" pitchFamily="18" charset="0"/>
                <a:cs typeface="Times New Roman" pitchFamily="18" charset="0"/>
              </a:rPr>
              <a:t> </a:t>
            </a:r>
            <a:r>
              <a:rPr lang="en-US" sz="2800" b="1" dirty="0" err="1">
                <a:solidFill>
                  <a:schemeClr val="tx1"/>
                </a:solidFill>
                <a:latin typeface="Times New Roman" pitchFamily="18" charset="0"/>
                <a:cs typeface="Times New Roman" pitchFamily="18" charset="0"/>
              </a:rPr>
              <a:t>ahamiyati</a:t>
            </a:r>
            <a:r>
              <a:rPr lang="en-US" sz="2800" b="1" dirty="0">
                <a:solidFill>
                  <a:schemeClr val="tx1"/>
                </a:solidFill>
                <a:latin typeface="Times New Roman" pitchFamily="18" charset="0"/>
                <a:cs typeface="Times New Roman" pitchFamily="18" charset="0"/>
              </a:rPr>
              <a:t>.</a:t>
            </a:r>
            <a:endParaRPr lang="ru-RU" sz="2800" b="1"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417722843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520" y="260648"/>
            <a:ext cx="8496944" cy="1143000"/>
          </a:xfrm>
          <a:solidFill>
            <a:srgbClr val="00B0F0"/>
          </a:solidFill>
        </p:spPr>
        <p:txBody>
          <a:bodyPr>
            <a:noAutofit/>
          </a:bodyPr>
          <a:lstStyle/>
          <a:p>
            <a:r>
              <a:rPr lang="uz-Cyrl-UZ" sz="3200" b="1" dirty="0">
                <a:solidFill>
                  <a:schemeClr val="tx1"/>
                </a:solidFill>
                <a:latin typeface="Times New Roman" pitchFamily="18" charset="0"/>
                <a:cs typeface="Times New Roman" pitchFamily="18" charset="0"/>
              </a:rPr>
              <a:t>Qishloq xo’jalik korxonalari faoliyatini o’rganish usullari. </a:t>
            </a:r>
            <a:r>
              <a:rPr lang="en-US" sz="3200" b="1" dirty="0">
                <a:solidFill>
                  <a:schemeClr val="tx1"/>
                </a:solidFill>
                <a:latin typeface="Times New Roman" pitchFamily="18" charset="0"/>
                <a:cs typeface="Times New Roman" pitchFamily="18" charset="0"/>
              </a:rPr>
              <a:t/>
            </a:r>
            <a:br>
              <a:rPr lang="en-US" sz="3200" b="1" dirty="0">
                <a:solidFill>
                  <a:schemeClr val="tx1"/>
                </a:solidFill>
                <a:latin typeface="Times New Roman" pitchFamily="18" charset="0"/>
                <a:cs typeface="Times New Roman" pitchFamily="18" charset="0"/>
              </a:rPr>
            </a:br>
            <a:endParaRPr lang="ru-RU" sz="3200"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2350770419"/>
              </p:ext>
            </p:extLst>
          </p:nvPr>
        </p:nvGraphicFramePr>
        <p:xfrm>
          <a:off x="179512" y="1484784"/>
          <a:ext cx="8754938" cy="47636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7197642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Объект 2"/>
          <p:cNvSpPr>
            <a:spLocks noGrp="1"/>
          </p:cNvSpPr>
          <p:nvPr>
            <p:ph idx="1"/>
          </p:nvPr>
        </p:nvSpPr>
        <p:spPr>
          <a:xfrm>
            <a:off x="1043608" y="332656"/>
            <a:ext cx="7890080" cy="6408712"/>
          </a:xfrm>
          <a:solidFill>
            <a:srgbClr val="FF0000"/>
          </a:solidFill>
        </p:spPr>
        <p:txBody>
          <a:bodyPr>
            <a:normAutofit fontScale="77500" lnSpcReduction="20000"/>
          </a:bodyPr>
          <a:lstStyle/>
          <a:p>
            <a:pPr algn="just"/>
            <a:r>
              <a:rPr lang="en-US" sz="3600" dirty="0" err="1">
                <a:latin typeface="Times New Roman" pitchFamily="18" charset="0"/>
                <a:cs typeface="Times New Roman" pitchFamily="18" charset="0"/>
              </a:rPr>
              <a:t>Bunda</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eng</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ko’p</a:t>
            </a:r>
            <a:r>
              <a:rPr lang="en-US" sz="3600" dirty="0">
                <a:latin typeface="Times New Roman" pitchFamily="18" charset="0"/>
                <a:cs typeface="Times New Roman" pitchFamily="18" charset="0"/>
              </a:rPr>
              <a:t> q</a:t>
            </a:r>
            <a:r>
              <a:rPr lang="uz-Cyrl-UZ" sz="3600" dirty="0">
                <a:latin typeface="Times New Roman" pitchFamily="18" charset="0"/>
                <a:cs typeface="Times New Roman" pitchFamily="18" charset="0"/>
              </a:rPr>
              <a:t>o’</a:t>
            </a:r>
            <a:r>
              <a:rPr lang="en-US" sz="3600" dirty="0" err="1">
                <a:latin typeface="Times New Roman" pitchFamily="18" charset="0"/>
                <a:cs typeface="Times New Roman" pitchFamily="18" charset="0"/>
              </a:rPr>
              <a:t>llaniladigan</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usullardan</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biri</a:t>
            </a:r>
            <a:r>
              <a:rPr lang="en-US" sz="3600" dirty="0">
                <a:latin typeface="Times New Roman" pitchFamily="18" charset="0"/>
                <a:cs typeface="Times New Roman" pitchFamily="18" charset="0"/>
              </a:rPr>
              <a:t> </a:t>
            </a:r>
            <a:r>
              <a:rPr lang="en-US" sz="3600" b="1" dirty="0" err="1">
                <a:latin typeface="Times New Roman" pitchFamily="18" charset="0"/>
                <a:cs typeface="Times New Roman" pitchFamily="18" charset="0"/>
              </a:rPr>
              <a:t>taqqoslashdir</a:t>
            </a:r>
            <a:r>
              <a:rPr lang="en-US" sz="3600" dirty="0">
                <a:latin typeface="Times New Roman" pitchFamily="18" charset="0"/>
                <a:cs typeface="Times New Roman" pitchFamily="18" charset="0"/>
              </a:rPr>
              <a:t>. Bu </a:t>
            </a:r>
            <a:r>
              <a:rPr lang="en-US" sz="3600" dirty="0" err="1">
                <a:latin typeface="Times New Roman" pitchFamily="18" charset="0"/>
                <a:cs typeface="Times New Roman" pitchFamily="18" charset="0"/>
              </a:rPr>
              <a:t>usulda</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bir</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necha</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iqtisodiy</a:t>
            </a:r>
            <a:r>
              <a:rPr lang="en-US" sz="3600" dirty="0">
                <a:latin typeface="Times New Roman" pitchFamily="18" charset="0"/>
                <a:cs typeface="Times New Roman" pitchFamily="18" charset="0"/>
              </a:rPr>
              <a:t> k</a:t>
            </a:r>
            <a:r>
              <a:rPr lang="uz-Cyrl-UZ" sz="3600" dirty="0">
                <a:latin typeface="Times New Roman" pitchFamily="18" charset="0"/>
                <a:cs typeface="Times New Roman" pitchFamily="18" charset="0"/>
              </a:rPr>
              <a:t>o’</a:t>
            </a:r>
            <a:r>
              <a:rPr lang="en-US" sz="3600" dirty="0" err="1">
                <a:latin typeface="Times New Roman" pitchFamily="18" charset="0"/>
                <a:cs typeface="Times New Roman" pitchFamily="18" charset="0"/>
              </a:rPr>
              <a:t>rsatkichlardan</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foydalaniladi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Jumladan</a:t>
            </a:r>
            <a:r>
              <a:rPr lang="en-US" sz="3600" dirty="0">
                <a:latin typeface="Times New Roman" pitchFamily="18" charset="0"/>
                <a:cs typeface="Times New Roman" pitchFamily="18" charset="0"/>
              </a:rPr>
              <a:t>:</a:t>
            </a:r>
            <a:endParaRPr lang="ru-RU" sz="3600" dirty="0">
              <a:latin typeface="Times New Roman" pitchFamily="18" charset="0"/>
              <a:cs typeface="Times New Roman" pitchFamily="18" charset="0"/>
            </a:endParaRPr>
          </a:p>
          <a:p>
            <a:pPr algn="just"/>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hisobot</a:t>
            </a:r>
            <a:r>
              <a:rPr lang="en-US" sz="3600" dirty="0">
                <a:latin typeface="Times New Roman" pitchFamily="18" charset="0"/>
                <a:cs typeface="Times New Roman" pitchFamily="18" charset="0"/>
              </a:rPr>
              <a:t> k</a:t>
            </a:r>
            <a:r>
              <a:rPr lang="uz-Cyrl-UZ" sz="3600" dirty="0">
                <a:latin typeface="Times New Roman" pitchFamily="18" charset="0"/>
                <a:cs typeface="Times New Roman" pitchFamily="18" charset="0"/>
              </a:rPr>
              <a:t>o’</a:t>
            </a:r>
            <a:r>
              <a:rPr lang="en-US" sz="3600" dirty="0" err="1">
                <a:latin typeface="Times New Roman" pitchFamily="18" charset="0"/>
                <a:cs typeface="Times New Roman" pitchFamily="18" charset="0"/>
              </a:rPr>
              <a:t>rsatkichlari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rejada</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keltirilgan</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ma’lumotlar</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bilan</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taqqoslanadi</a:t>
            </a:r>
            <a:r>
              <a:rPr lang="en-US" sz="3600" dirty="0">
                <a:latin typeface="Times New Roman" pitchFamily="18" charset="0"/>
                <a:cs typeface="Times New Roman" pitchFamily="18" charset="0"/>
              </a:rPr>
              <a:t>;</a:t>
            </a:r>
            <a:endParaRPr lang="ru-RU" sz="3600" dirty="0">
              <a:latin typeface="Times New Roman" pitchFamily="18" charset="0"/>
              <a:cs typeface="Times New Roman" pitchFamily="18" charset="0"/>
            </a:endParaRPr>
          </a:p>
          <a:p>
            <a:pPr algn="just"/>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hisobot</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yilida</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erishilgan</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natijalarni</a:t>
            </a:r>
            <a:r>
              <a:rPr lang="en-US" sz="3600" dirty="0">
                <a:latin typeface="Times New Roman" pitchFamily="18" charset="0"/>
                <a:cs typeface="Times New Roman" pitchFamily="18" charset="0"/>
              </a:rPr>
              <a:t> k</a:t>
            </a:r>
            <a:r>
              <a:rPr lang="uz-Cyrl-UZ" sz="3600" dirty="0">
                <a:latin typeface="Times New Roman" pitchFamily="18" charset="0"/>
                <a:cs typeface="Times New Roman" pitchFamily="18" charset="0"/>
              </a:rPr>
              <a:t>o’</a:t>
            </a:r>
            <a:r>
              <a:rPr lang="en-US" sz="3600" dirty="0" err="1">
                <a:latin typeface="Times New Roman" pitchFamily="18" charset="0"/>
                <a:cs typeface="Times New Roman" pitchFamily="18" charset="0"/>
              </a:rPr>
              <a:t>rsatuvchi</a:t>
            </a:r>
            <a:r>
              <a:rPr lang="en-US" sz="3600" dirty="0">
                <a:latin typeface="Times New Roman" pitchFamily="18" charset="0"/>
                <a:cs typeface="Times New Roman" pitchFamily="18" charset="0"/>
              </a:rPr>
              <a:t> </a:t>
            </a:r>
            <a:r>
              <a:rPr lang="uz-Cyrl-UZ" sz="3600" dirty="0">
                <a:latin typeface="Times New Roman" pitchFamily="18" charset="0"/>
                <a:cs typeface="Times New Roman" pitchFamily="18" charset="0"/>
              </a:rPr>
              <a:t>o’</a:t>
            </a:r>
            <a:r>
              <a:rPr lang="en-US" sz="3600" dirty="0" err="1">
                <a:latin typeface="Times New Roman" pitchFamily="18" charset="0"/>
                <a:cs typeface="Times New Roman" pitchFamily="18" charset="0"/>
              </a:rPr>
              <a:t>tgan</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yillardagi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bajarilish</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ma’lumotlari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bilan</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solishtiriladi</a:t>
            </a:r>
            <a:r>
              <a:rPr lang="en-US" sz="3600" dirty="0">
                <a:latin typeface="Times New Roman" pitchFamily="18" charset="0"/>
                <a:cs typeface="Times New Roman" pitchFamily="18" charset="0"/>
              </a:rPr>
              <a:t>;</a:t>
            </a:r>
            <a:endParaRPr lang="ru-RU" sz="3600" dirty="0">
              <a:latin typeface="Times New Roman" pitchFamily="18" charset="0"/>
              <a:cs typeface="Times New Roman" pitchFamily="18" charset="0"/>
            </a:endParaRPr>
          </a:p>
          <a:p>
            <a:pPr algn="just"/>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ishlab</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chiqarish</a:t>
            </a:r>
            <a:r>
              <a:rPr lang="en-US" sz="3600" dirty="0">
                <a:latin typeface="Times New Roman" pitchFamily="18" charset="0"/>
                <a:cs typeface="Times New Roman" pitchFamily="18" charset="0"/>
              </a:rPr>
              <a:t> y</a:t>
            </a:r>
            <a:r>
              <a:rPr lang="uz-Cyrl-UZ" sz="3600" dirty="0">
                <a:latin typeface="Times New Roman" pitchFamily="18" charset="0"/>
                <a:cs typeface="Times New Roman" pitchFamily="18" charset="0"/>
              </a:rPr>
              <a:t>o’</a:t>
            </a:r>
            <a:r>
              <a:rPr lang="en-US" sz="3600" dirty="0" err="1">
                <a:latin typeface="Times New Roman" pitchFamily="18" charset="0"/>
                <a:cs typeface="Times New Roman" pitchFamily="18" charset="0"/>
              </a:rPr>
              <a:t>nalishida</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bir</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necha</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yil</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davomida</a:t>
            </a:r>
            <a:r>
              <a:rPr lang="en-US" sz="3600" dirty="0">
                <a:latin typeface="Times New Roman" pitchFamily="18" charset="0"/>
                <a:cs typeface="Times New Roman" pitchFamily="18" charset="0"/>
              </a:rPr>
              <a:t> </a:t>
            </a:r>
            <a:r>
              <a:rPr lang="uz-Cyrl-UZ" sz="3600" dirty="0">
                <a:latin typeface="Times New Roman" pitchFamily="18" charset="0"/>
                <a:cs typeface="Times New Roman" pitchFamily="18" charset="0"/>
              </a:rPr>
              <a:t>o’z</a:t>
            </a:r>
            <a:r>
              <a:rPr lang="en-US" sz="3600" dirty="0" err="1">
                <a:latin typeface="Times New Roman" pitchFamily="18" charset="0"/>
                <a:cs typeface="Times New Roman" pitchFamily="18" charset="0"/>
              </a:rPr>
              <a:t>garishlar</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dinamikasi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aniqlanadi</a:t>
            </a:r>
            <a:r>
              <a:rPr lang="en-US" sz="3600" dirty="0">
                <a:latin typeface="Times New Roman" pitchFamily="18" charset="0"/>
                <a:cs typeface="Times New Roman" pitchFamily="18" charset="0"/>
              </a:rPr>
              <a:t>;</a:t>
            </a:r>
            <a:endParaRPr lang="ru-RU" sz="3600" dirty="0">
              <a:latin typeface="Times New Roman" pitchFamily="18" charset="0"/>
              <a:cs typeface="Times New Roman" pitchFamily="18" charset="0"/>
            </a:endParaRPr>
          </a:p>
          <a:p>
            <a:pPr algn="just"/>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qishloq</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xo’jalik</a:t>
            </a:r>
            <a:r>
              <a:rPr lang="en-US" sz="3600" dirty="0">
                <a:latin typeface="Times New Roman" pitchFamily="18" charset="0"/>
                <a:cs typeface="Times New Roman" pitchFamily="18" charset="0"/>
              </a:rPr>
              <a:t> b</a:t>
            </a:r>
            <a:r>
              <a:rPr lang="uz-Cyrl-UZ" sz="3600" dirty="0">
                <a:latin typeface="Times New Roman" pitchFamily="18" charset="0"/>
                <a:cs typeface="Times New Roman" pitchFamily="18" charset="0"/>
              </a:rPr>
              <a:t>o’</a:t>
            </a:r>
            <a:r>
              <a:rPr lang="en-US" sz="3600" dirty="0" err="1">
                <a:latin typeface="Times New Roman" pitchFamily="18" charset="0"/>
                <a:cs typeface="Times New Roman" pitchFamily="18" charset="0"/>
              </a:rPr>
              <a:t>linmalarining</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ishlab</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chiqarish</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natijalari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tuman</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viloyat</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va</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respublika</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bo’yicha</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erishilgan</a:t>
            </a:r>
            <a:r>
              <a:rPr lang="en-US" sz="3600" dirty="0">
                <a:latin typeface="Times New Roman" pitchFamily="18" charset="0"/>
                <a:cs typeface="Times New Roman" pitchFamily="18" charset="0"/>
              </a:rPr>
              <a:t> k</a:t>
            </a:r>
            <a:r>
              <a:rPr lang="uz-Cyrl-UZ" sz="3600" dirty="0">
                <a:latin typeface="Times New Roman" pitchFamily="18" charset="0"/>
                <a:cs typeface="Times New Roman" pitchFamily="18" charset="0"/>
              </a:rPr>
              <a:t>o’</a:t>
            </a:r>
            <a:r>
              <a:rPr lang="en-US" sz="3600" dirty="0" err="1">
                <a:latin typeface="Times New Roman" pitchFamily="18" charset="0"/>
                <a:cs typeface="Times New Roman" pitchFamily="18" charset="0"/>
              </a:rPr>
              <a:t>rsatkichlar</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hamda</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dehqon</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va</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fermer</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xo’jaliklari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ish</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natijalari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bilan</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birgalikda</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solishtiriladi</a:t>
            </a:r>
            <a:r>
              <a:rPr lang="en-US" sz="3600" dirty="0">
                <a:latin typeface="Times New Roman" pitchFamily="18" charset="0"/>
                <a:cs typeface="Times New Roman" pitchFamily="18" charset="0"/>
              </a:rPr>
              <a:t>. Bu </a:t>
            </a:r>
            <a:r>
              <a:rPr lang="en-US" sz="3600" dirty="0" err="1">
                <a:latin typeface="Times New Roman" pitchFamily="18" charset="0"/>
                <a:cs typeface="Times New Roman" pitchFamily="18" charset="0"/>
              </a:rPr>
              <a:t>orqali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ishlab</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chiqarish</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imkoniyatlarini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aniqlash</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va</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ularni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joriy</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etish</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choralarini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belgilash</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imkoniyati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ayonlashadi</a:t>
            </a:r>
            <a:r>
              <a:rPr lang="en-US" sz="3600" dirty="0">
                <a:latin typeface="Times New Roman" pitchFamily="18" charset="0"/>
                <a:cs typeface="Times New Roman" pitchFamily="18" charset="0"/>
              </a:rPr>
              <a:t>. </a:t>
            </a:r>
            <a:endParaRPr lang="ru-RU" sz="3600" dirty="0">
              <a:latin typeface="Times New Roman" pitchFamily="18" charset="0"/>
              <a:cs typeface="Times New Roman" pitchFamily="18" charset="0"/>
            </a:endParaRPr>
          </a:p>
          <a:p>
            <a:endParaRPr lang="ru-RU" dirty="0"/>
          </a:p>
        </p:txBody>
      </p:sp>
    </p:spTree>
    <p:extLst>
      <p:ext uri="{BB962C8B-B14F-4D97-AF65-F5344CB8AC3E}">
        <p14:creationId xmlns:p14="http://schemas.microsoft.com/office/powerpoint/2010/main" val="335120232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277620785"/>
              </p:ext>
            </p:extLst>
          </p:nvPr>
        </p:nvGraphicFramePr>
        <p:xfrm>
          <a:off x="467544" y="188640"/>
          <a:ext cx="8229600" cy="1066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5" name="Содержимое 4"/>
          <p:cNvGraphicFramePr>
            <a:graphicFrameLocks noGrp="1"/>
          </p:cNvGraphicFramePr>
          <p:nvPr>
            <p:ph idx="1"/>
            <p:extLst>
              <p:ext uri="{D42A27DB-BD31-4B8C-83A1-F6EECF244321}">
                <p14:modId xmlns:p14="http://schemas.microsoft.com/office/powerpoint/2010/main" val="2213958433"/>
              </p:ext>
            </p:extLst>
          </p:nvPr>
        </p:nvGraphicFramePr>
        <p:xfrm>
          <a:off x="457200" y="1268760"/>
          <a:ext cx="8229600" cy="5305776"/>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271194243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3836555810"/>
              </p:ext>
            </p:extLst>
          </p:nvPr>
        </p:nvGraphicFramePr>
        <p:xfrm>
          <a:off x="323528" y="260648"/>
          <a:ext cx="8229600" cy="1066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5" name="Содержимое 4"/>
          <p:cNvGraphicFramePr>
            <a:graphicFrameLocks noGrp="1"/>
          </p:cNvGraphicFramePr>
          <p:nvPr>
            <p:ph idx="1"/>
            <p:extLst>
              <p:ext uri="{D42A27DB-BD31-4B8C-83A1-F6EECF244321}">
                <p14:modId xmlns:p14="http://schemas.microsoft.com/office/powerpoint/2010/main" val="2144263776"/>
              </p:ext>
            </p:extLst>
          </p:nvPr>
        </p:nvGraphicFramePr>
        <p:xfrm>
          <a:off x="251520" y="1340768"/>
          <a:ext cx="8892480" cy="5233768"/>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372650835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7" name="Содержимое 6"/>
          <p:cNvGraphicFramePr>
            <a:graphicFrameLocks noGrp="1"/>
          </p:cNvGraphicFramePr>
          <p:nvPr>
            <p:ph idx="1"/>
            <p:extLst>
              <p:ext uri="{D42A27DB-BD31-4B8C-83A1-F6EECF244321}">
                <p14:modId xmlns:p14="http://schemas.microsoft.com/office/powerpoint/2010/main" val="222534313"/>
              </p:ext>
            </p:extLst>
          </p:nvPr>
        </p:nvGraphicFramePr>
        <p:xfrm>
          <a:off x="251520" y="1556792"/>
          <a:ext cx="8712968" cy="51125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1" name="TextBox 10"/>
          <p:cNvSpPr txBox="1"/>
          <p:nvPr/>
        </p:nvSpPr>
        <p:spPr>
          <a:xfrm>
            <a:off x="467544" y="197903"/>
            <a:ext cx="8280920" cy="1077218"/>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pPr algn="ctr"/>
            <a:r>
              <a:rPr lang="en-US" sz="2400" dirty="0">
                <a:latin typeface="Times New Roman" pitchFamily="18" charset="0"/>
                <a:cs typeface="Times New Roman" pitchFamily="18" charset="0"/>
              </a:rPr>
              <a:t> </a:t>
            </a:r>
            <a:r>
              <a:rPr lang="ru-RU" sz="3200" b="1" dirty="0" err="1">
                <a:latin typeface="Times New Roman" pitchFamily="18" charset="0"/>
                <a:cs typeface="Times New Roman" pitchFamily="18" charset="0"/>
              </a:rPr>
              <a:t>Umumxujalik</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faoliyatidan</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olingan</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foyda</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yoki</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zarar</a:t>
            </a:r>
            <a:r>
              <a:rPr lang="ru-RU" sz="3200" b="1" dirty="0">
                <a:latin typeface="Times New Roman" pitchFamily="18" charset="0"/>
                <a:cs typeface="Times New Roman" pitchFamily="18" charset="0"/>
              </a:rPr>
              <a:t>)</a:t>
            </a:r>
            <a:endParaRPr lang="ru-RU" sz="3200" dirty="0">
              <a:latin typeface="Times New Roman" pitchFamily="18" charset="0"/>
              <a:cs typeface="Times New Roman" pitchFamily="18" charset="0"/>
            </a:endParaRPr>
          </a:p>
        </p:txBody>
      </p:sp>
    </p:spTree>
    <p:extLst>
      <p:ext uri="{BB962C8B-B14F-4D97-AF65-F5344CB8AC3E}">
        <p14:creationId xmlns:p14="http://schemas.microsoft.com/office/powerpoint/2010/main" val="252701479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5" name="Содержимое 4"/>
          <p:cNvGraphicFramePr>
            <a:graphicFrameLocks noGrp="1"/>
          </p:cNvGraphicFramePr>
          <p:nvPr>
            <p:ph idx="1"/>
            <p:extLst>
              <p:ext uri="{D42A27DB-BD31-4B8C-83A1-F6EECF244321}">
                <p14:modId xmlns:p14="http://schemas.microsoft.com/office/powerpoint/2010/main" val="4291688546"/>
              </p:ext>
            </p:extLst>
          </p:nvPr>
        </p:nvGraphicFramePr>
        <p:xfrm>
          <a:off x="323528" y="260648"/>
          <a:ext cx="8229600" cy="61926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5815719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1469088417"/>
              </p:ext>
            </p:extLst>
          </p:nvPr>
        </p:nvGraphicFramePr>
        <p:xfrm>
          <a:off x="611560" y="34712"/>
          <a:ext cx="8229600" cy="1066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5" name="Содержимое 4"/>
          <p:cNvGraphicFramePr>
            <a:graphicFrameLocks noGrp="1"/>
          </p:cNvGraphicFramePr>
          <p:nvPr>
            <p:ph idx="1"/>
            <p:extLst>
              <p:ext uri="{D42A27DB-BD31-4B8C-83A1-F6EECF244321}">
                <p14:modId xmlns:p14="http://schemas.microsoft.com/office/powerpoint/2010/main" val="606488751"/>
              </p:ext>
            </p:extLst>
          </p:nvPr>
        </p:nvGraphicFramePr>
        <p:xfrm>
          <a:off x="457200" y="1124744"/>
          <a:ext cx="8229600" cy="5449792"/>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74554019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1511962304"/>
              </p:ext>
            </p:extLst>
          </p:nvPr>
        </p:nvGraphicFramePr>
        <p:xfrm>
          <a:off x="539552" y="116632"/>
          <a:ext cx="8229600" cy="1066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5" name="Содержимое 4"/>
          <p:cNvGraphicFramePr>
            <a:graphicFrameLocks noGrp="1"/>
          </p:cNvGraphicFramePr>
          <p:nvPr>
            <p:ph idx="1"/>
            <p:extLst>
              <p:ext uri="{D42A27DB-BD31-4B8C-83A1-F6EECF244321}">
                <p14:modId xmlns:p14="http://schemas.microsoft.com/office/powerpoint/2010/main" val="1784172093"/>
              </p:ext>
            </p:extLst>
          </p:nvPr>
        </p:nvGraphicFramePr>
        <p:xfrm>
          <a:off x="395536" y="1340768"/>
          <a:ext cx="8496944" cy="540060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74016289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3" name="Прямоугольник 2"/>
          <p:cNvSpPr/>
          <p:nvPr/>
        </p:nvSpPr>
        <p:spPr>
          <a:xfrm>
            <a:off x="0" y="0"/>
            <a:ext cx="9144000" cy="6858000"/>
          </a:xfrm>
          <a:prstGeom prst="rect">
            <a:avLst/>
          </a:prstGeom>
        </p:spPr>
        <p:style>
          <a:lnRef idx="1">
            <a:schemeClr val="accent4"/>
          </a:lnRef>
          <a:fillRef idx="2">
            <a:schemeClr val="accent4"/>
          </a:fillRef>
          <a:effectRef idx="1">
            <a:schemeClr val="accent4"/>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just">
              <a:spcAft>
                <a:spcPts val="0"/>
              </a:spcAft>
            </a:pPr>
            <a:r>
              <a:rPr lang="en-US" sz="2400" dirty="0" err="1">
                <a:effectLst/>
                <a:latin typeface="Times New Roman"/>
                <a:ea typeface="Times New Roman"/>
              </a:rPr>
              <a:t>Qishloq</a:t>
            </a:r>
            <a:r>
              <a:rPr lang="en-US" sz="2400" dirty="0">
                <a:effectLst/>
                <a:latin typeface="Times New Roman"/>
                <a:ea typeface="Times New Roman"/>
              </a:rPr>
              <a:t> </a:t>
            </a:r>
            <a:r>
              <a:rPr lang="en-US" sz="2400" dirty="0" err="1">
                <a:effectLst/>
                <a:latin typeface="Times New Roman"/>
                <a:ea typeface="Times New Roman"/>
              </a:rPr>
              <a:t>xo’jalik</a:t>
            </a:r>
            <a:r>
              <a:rPr lang="en-US" sz="2400" dirty="0">
                <a:effectLst/>
                <a:latin typeface="Times New Roman"/>
                <a:ea typeface="Times New Roman"/>
              </a:rPr>
              <a:t> </a:t>
            </a:r>
            <a:r>
              <a:rPr lang="en-US" sz="2400" dirty="0" err="1">
                <a:effectLst/>
                <a:latin typeface="Times New Roman"/>
                <a:ea typeface="Times New Roman"/>
              </a:rPr>
              <a:t>mahsulotini</a:t>
            </a:r>
            <a:r>
              <a:rPr lang="en-US" sz="2400" dirty="0">
                <a:effectLst/>
                <a:latin typeface="Times New Roman"/>
                <a:ea typeface="Times New Roman"/>
              </a:rPr>
              <a:t> </a:t>
            </a:r>
            <a:r>
              <a:rPr lang="en-US" sz="2400" dirty="0" err="1">
                <a:effectLst/>
                <a:latin typeface="Times New Roman"/>
                <a:ea typeface="Times New Roman"/>
              </a:rPr>
              <a:t>ishlab</a:t>
            </a:r>
            <a:r>
              <a:rPr lang="en-US" sz="2400" dirty="0">
                <a:effectLst/>
                <a:latin typeface="Times New Roman"/>
                <a:ea typeface="Times New Roman"/>
              </a:rPr>
              <a:t> </a:t>
            </a:r>
            <a:r>
              <a:rPr lang="en-US" sz="2400" dirty="0" err="1">
                <a:effectLst/>
                <a:latin typeface="Times New Roman"/>
                <a:ea typeface="Times New Roman"/>
              </a:rPr>
              <a:t>chiqarish</a:t>
            </a:r>
            <a:r>
              <a:rPr lang="en-US" sz="2400" dirty="0">
                <a:effectLst/>
                <a:latin typeface="Times New Roman"/>
                <a:ea typeface="Times New Roman"/>
              </a:rPr>
              <a:t> </a:t>
            </a:r>
            <a:r>
              <a:rPr lang="en-US" sz="2400" dirty="0" err="1">
                <a:effectLst/>
                <a:latin typeface="Times New Roman"/>
                <a:ea typeface="Times New Roman"/>
              </a:rPr>
              <a:t>tarmoqda</a:t>
            </a:r>
            <a:r>
              <a:rPr lang="en-US" sz="2400" dirty="0">
                <a:effectLst/>
                <a:latin typeface="Times New Roman"/>
                <a:ea typeface="Times New Roman"/>
              </a:rPr>
              <a:t> </a:t>
            </a:r>
            <a:r>
              <a:rPr lang="en-US" sz="2400" dirty="0" err="1">
                <a:effectLst/>
                <a:latin typeface="Times New Roman"/>
                <a:ea typeface="Times New Roman"/>
              </a:rPr>
              <a:t>ishlab</a:t>
            </a:r>
            <a:r>
              <a:rPr lang="en-US" sz="2400" dirty="0">
                <a:effectLst/>
                <a:latin typeface="Times New Roman"/>
                <a:ea typeface="Times New Roman"/>
              </a:rPr>
              <a:t> </a:t>
            </a:r>
            <a:r>
              <a:rPr lang="en-US" sz="2400" dirty="0" err="1">
                <a:effectLst/>
                <a:latin typeface="Times New Roman"/>
                <a:ea typeface="Times New Roman"/>
              </a:rPr>
              <a:t>chiqarish</a:t>
            </a:r>
            <a:r>
              <a:rPr lang="en-US" sz="2400" dirty="0">
                <a:effectLst/>
                <a:latin typeface="Times New Roman"/>
                <a:ea typeface="Times New Roman"/>
              </a:rPr>
              <a:t> </a:t>
            </a:r>
            <a:r>
              <a:rPr lang="en-US" sz="2400" dirty="0" err="1">
                <a:effectLst/>
                <a:latin typeface="Times New Roman"/>
                <a:ea typeface="Times New Roman"/>
              </a:rPr>
              <a:t>resurslari</a:t>
            </a:r>
            <a:r>
              <a:rPr lang="en-US" sz="2400" dirty="0">
                <a:effectLst/>
                <a:latin typeface="Times New Roman"/>
                <a:ea typeface="Times New Roman"/>
              </a:rPr>
              <a:t> (</a:t>
            </a:r>
            <a:r>
              <a:rPr lang="en-US" sz="2400" dirty="0" err="1">
                <a:effectLst/>
                <a:latin typeface="Times New Roman"/>
                <a:ea typeface="Times New Roman"/>
              </a:rPr>
              <a:t>mehnat</a:t>
            </a:r>
            <a:r>
              <a:rPr lang="en-US" sz="2400" dirty="0">
                <a:effectLst/>
                <a:latin typeface="Times New Roman"/>
                <a:ea typeface="Times New Roman"/>
              </a:rPr>
              <a:t>, </a:t>
            </a:r>
            <a:r>
              <a:rPr lang="en-US" sz="2400" dirty="0" err="1">
                <a:effectLst/>
                <a:latin typeface="Times New Roman"/>
                <a:ea typeface="Times New Roman"/>
              </a:rPr>
              <a:t>yer</a:t>
            </a:r>
            <a:r>
              <a:rPr lang="en-US" sz="2400" dirty="0">
                <a:effectLst/>
                <a:latin typeface="Times New Roman"/>
                <a:ea typeface="Times New Roman"/>
              </a:rPr>
              <a:t>, </a:t>
            </a:r>
            <a:r>
              <a:rPr lang="en-US" sz="2400" dirty="0" err="1">
                <a:effectLst/>
                <a:latin typeface="Times New Roman"/>
                <a:ea typeface="Times New Roman"/>
              </a:rPr>
              <a:t>suv</a:t>
            </a:r>
            <a:r>
              <a:rPr lang="en-US" sz="2400" dirty="0">
                <a:effectLst/>
                <a:latin typeface="Times New Roman"/>
                <a:ea typeface="Times New Roman"/>
              </a:rPr>
              <a:t> </a:t>
            </a:r>
            <a:r>
              <a:rPr lang="en-US" sz="2400" dirty="0" err="1">
                <a:effectLst/>
                <a:latin typeface="Times New Roman"/>
                <a:ea typeface="Times New Roman"/>
              </a:rPr>
              <a:t>va</a:t>
            </a:r>
            <a:r>
              <a:rPr lang="en-US" sz="2400" dirty="0">
                <a:effectLst/>
                <a:latin typeface="Times New Roman"/>
                <a:ea typeface="Times New Roman"/>
              </a:rPr>
              <a:t> </a:t>
            </a:r>
            <a:r>
              <a:rPr lang="en-US" sz="2400" dirty="0" err="1">
                <a:effectLst/>
                <a:latin typeface="Times New Roman"/>
                <a:ea typeface="Times New Roman"/>
              </a:rPr>
              <a:t>moddiy</a:t>
            </a:r>
            <a:r>
              <a:rPr lang="en-US" sz="2400" dirty="0">
                <a:effectLst/>
                <a:latin typeface="Times New Roman"/>
                <a:ea typeface="Times New Roman"/>
              </a:rPr>
              <a:t> </a:t>
            </a:r>
            <a:r>
              <a:rPr lang="en-US" sz="2400" dirty="0" err="1">
                <a:effectLst/>
                <a:latin typeface="Times New Roman"/>
                <a:ea typeface="Times New Roman"/>
              </a:rPr>
              <a:t>va</a:t>
            </a:r>
            <a:r>
              <a:rPr lang="en-US" sz="2400" dirty="0">
                <a:effectLst/>
                <a:latin typeface="Times New Roman"/>
                <a:ea typeface="Times New Roman"/>
              </a:rPr>
              <a:t> </a:t>
            </a:r>
            <a:r>
              <a:rPr lang="en-US" sz="2400" dirty="0" err="1">
                <a:effectLst/>
                <a:latin typeface="Times New Roman"/>
                <a:ea typeface="Times New Roman"/>
              </a:rPr>
              <a:t>boshqa</a:t>
            </a:r>
            <a:r>
              <a:rPr lang="en-US" sz="2400" dirty="0">
                <a:effectLst/>
                <a:latin typeface="Times New Roman"/>
                <a:ea typeface="Times New Roman"/>
              </a:rPr>
              <a:t>)</a:t>
            </a:r>
            <a:r>
              <a:rPr lang="en-US" sz="2400" dirty="0" err="1">
                <a:effectLst/>
                <a:latin typeface="Times New Roman"/>
                <a:ea typeface="Times New Roman"/>
              </a:rPr>
              <a:t>ni</a:t>
            </a:r>
            <a:r>
              <a:rPr lang="en-US" sz="2400" dirty="0">
                <a:effectLst/>
                <a:latin typeface="Times New Roman"/>
                <a:ea typeface="Times New Roman"/>
              </a:rPr>
              <a:t> </a:t>
            </a:r>
            <a:r>
              <a:rPr lang="en-US" sz="2400" dirty="0" err="1">
                <a:effectLst/>
                <a:latin typeface="Times New Roman"/>
                <a:ea typeface="Times New Roman"/>
              </a:rPr>
              <a:t>ishlatish</a:t>
            </a:r>
            <a:r>
              <a:rPr lang="en-US" sz="2400" dirty="0">
                <a:effectLst/>
                <a:latin typeface="Times New Roman"/>
                <a:ea typeface="Times New Roman"/>
              </a:rPr>
              <a:t> </a:t>
            </a:r>
            <a:r>
              <a:rPr lang="en-US" sz="2400" dirty="0" err="1">
                <a:effectLst/>
                <a:latin typeface="Times New Roman"/>
                <a:ea typeface="Times New Roman"/>
              </a:rPr>
              <a:t>bilan</a:t>
            </a:r>
            <a:r>
              <a:rPr lang="en-US" sz="2400" dirty="0">
                <a:effectLst/>
                <a:latin typeface="Times New Roman"/>
                <a:ea typeface="Times New Roman"/>
              </a:rPr>
              <a:t> </a:t>
            </a:r>
            <a:r>
              <a:rPr lang="en-US" sz="2400" dirty="0" err="1">
                <a:effectLst/>
                <a:latin typeface="Times New Roman"/>
                <a:ea typeface="Times New Roman"/>
              </a:rPr>
              <a:t>chambarchas</a:t>
            </a:r>
            <a:r>
              <a:rPr lang="en-US" sz="2400" dirty="0">
                <a:effectLst/>
                <a:latin typeface="Times New Roman"/>
                <a:ea typeface="Times New Roman"/>
              </a:rPr>
              <a:t> </a:t>
            </a:r>
            <a:r>
              <a:rPr lang="en-US" sz="2400" dirty="0" err="1">
                <a:effectLst/>
                <a:latin typeface="Times New Roman"/>
                <a:ea typeface="Times New Roman"/>
              </a:rPr>
              <a:t>bog’langan</a:t>
            </a:r>
            <a:r>
              <a:rPr lang="en-US" sz="2400" dirty="0">
                <a:effectLst/>
                <a:latin typeface="Times New Roman"/>
                <a:ea typeface="Times New Roman"/>
              </a:rPr>
              <a:t>, </a:t>
            </a:r>
            <a:r>
              <a:rPr lang="en-US" sz="2400" dirty="0" err="1">
                <a:effectLst/>
                <a:latin typeface="Times New Roman"/>
                <a:ea typeface="Times New Roman"/>
              </a:rPr>
              <a:t>qaysiki</a:t>
            </a:r>
            <a:r>
              <a:rPr lang="en-US" sz="2400" dirty="0">
                <a:effectLst/>
                <a:latin typeface="Times New Roman"/>
                <a:ea typeface="Times New Roman"/>
              </a:rPr>
              <a:t> </a:t>
            </a:r>
            <a:r>
              <a:rPr lang="en-US" sz="2400" dirty="0" err="1">
                <a:effectLst/>
                <a:latin typeface="Times New Roman"/>
                <a:ea typeface="Times New Roman"/>
              </a:rPr>
              <a:t>ishlab</a:t>
            </a:r>
            <a:r>
              <a:rPr lang="en-US" sz="2400" dirty="0">
                <a:effectLst/>
                <a:latin typeface="Times New Roman"/>
                <a:ea typeface="Times New Roman"/>
              </a:rPr>
              <a:t> </a:t>
            </a:r>
            <a:r>
              <a:rPr lang="en-US" sz="2400" dirty="0" err="1">
                <a:effectLst/>
                <a:latin typeface="Times New Roman"/>
                <a:ea typeface="Times New Roman"/>
              </a:rPr>
              <a:t>chiqarish</a:t>
            </a:r>
            <a:r>
              <a:rPr lang="en-US" sz="2400" dirty="0">
                <a:effectLst/>
                <a:latin typeface="Times New Roman"/>
                <a:ea typeface="Times New Roman"/>
              </a:rPr>
              <a:t> </a:t>
            </a:r>
            <a:r>
              <a:rPr lang="en-US" sz="2400" dirty="0" err="1">
                <a:effectLst/>
                <a:latin typeface="Times New Roman"/>
                <a:ea typeface="Times New Roman"/>
              </a:rPr>
              <a:t>jarayonida</a:t>
            </a:r>
            <a:r>
              <a:rPr lang="en-US" sz="2400" dirty="0">
                <a:effectLst/>
                <a:latin typeface="Times New Roman"/>
                <a:ea typeface="Times New Roman"/>
              </a:rPr>
              <a:t> </a:t>
            </a:r>
            <a:r>
              <a:rPr lang="en-US" sz="2400" dirty="0" err="1">
                <a:effectLst/>
                <a:latin typeface="Times New Roman"/>
                <a:ea typeface="Times New Roman"/>
              </a:rPr>
              <a:t>qisman</a:t>
            </a:r>
            <a:r>
              <a:rPr lang="en-US" sz="2400" dirty="0">
                <a:effectLst/>
                <a:latin typeface="Times New Roman"/>
                <a:ea typeface="Times New Roman"/>
              </a:rPr>
              <a:t> </a:t>
            </a:r>
            <a:r>
              <a:rPr lang="en-US" sz="2400" dirty="0" err="1">
                <a:effectLst/>
                <a:latin typeface="Times New Roman"/>
                <a:ea typeface="Times New Roman"/>
              </a:rPr>
              <a:t>yoki</a:t>
            </a:r>
            <a:r>
              <a:rPr lang="en-US" sz="2400" dirty="0">
                <a:effectLst/>
                <a:latin typeface="Times New Roman"/>
                <a:ea typeface="Times New Roman"/>
              </a:rPr>
              <a:t> </a:t>
            </a:r>
            <a:r>
              <a:rPr lang="en-US" sz="2400" dirty="0" err="1">
                <a:effectLst/>
                <a:latin typeface="Times New Roman"/>
                <a:ea typeface="Times New Roman"/>
              </a:rPr>
              <a:t>butunlay</a:t>
            </a:r>
            <a:r>
              <a:rPr lang="en-US" sz="2400" dirty="0">
                <a:effectLst/>
                <a:latin typeface="Times New Roman"/>
                <a:ea typeface="Times New Roman"/>
              </a:rPr>
              <a:t> </a:t>
            </a:r>
            <a:r>
              <a:rPr lang="en-US" sz="2400" dirty="0" err="1">
                <a:effectLst/>
                <a:latin typeface="Times New Roman"/>
                <a:ea typeface="Times New Roman"/>
              </a:rPr>
              <a:t>iste’mol</a:t>
            </a:r>
            <a:r>
              <a:rPr lang="en-US" sz="2400" dirty="0">
                <a:effectLst/>
                <a:latin typeface="Times New Roman"/>
                <a:ea typeface="Times New Roman"/>
              </a:rPr>
              <a:t> </a:t>
            </a:r>
            <a:r>
              <a:rPr lang="en-US" sz="2400" dirty="0" err="1">
                <a:effectLst/>
                <a:latin typeface="Times New Roman"/>
                <a:ea typeface="Times New Roman"/>
              </a:rPr>
              <a:t>qilinadi</a:t>
            </a:r>
            <a:r>
              <a:rPr lang="en-US" sz="2400" dirty="0">
                <a:effectLst/>
                <a:latin typeface="Times New Roman"/>
                <a:ea typeface="Times New Roman"/>
              </a:rPr>
              <a:t>, </a:t>
            </a:r>
            <a:r>
              <a:rPr lang="en-US" sz="2400" dirty="0" err="1">
                <a:effectLst/>
                <a:latin typeface="Times New Roman"/>
                <a:ea typeface="Times New Roman"/>
              </a:rPr>
              <a:t>ularning</a:t>
            </a:r>
            <a:r>
              <a:rPr lang="en-US" sz="2400" dirty="0">
                <a:effectLst/>
                <a:latin typeface="Times New Roman"/>
                <a:ea typeface="Times New Roman"/>
              </a:rPr>
              <a:t> </a:t>
            </a:r>
            <a:r>
              <a:rPr lang="en-US" sz="2400" dirty="0" err="1">
                <a:effectLst/>
                <a:latin typeface="Times New Roman"/>
                <a:ea typeface="Times New Roman"/>
              </a:rPr>
              <a:t>qiymati</a:t>
            </a:r>
            <a:r>
              <a:rPr lang="en-US" sz="2400" dirty="0">
                <a:effectLst/>
                <a:latin typeface="Times New Roman"/>
                <a:ea typeface="Times New Roman"/>
              </a:rPr>
              <a:t> </a:t>
            </a:r>
            <a:r>
              <a:rPr lang="en-US" sz="2400" dirty="0" err="1">
                <a:effectLst/>
                <a:latin typeface="Times New Roman"/>
                <a:ea typeface="Times New Roman"/>
              </a:rPr>
              <a:t>esa</a:t>
            </a:r>
            <a:r>
              <a:rPr lang="en-US" sz="2400" dirty="0">
                <a:effectLst/>
                <a:latin typeface="Times New Roman"/>
                <a:ea typeface="Times New Roman"/>
              </a:rPr>
              <a:t> </a:t>
            </a:r>
            <a:r>
              <a:rPr lang="en-US" sz="2400" dirty="0" err="1">
                <a:effectLst/>
                <a:latin typeface="Times New Roman"/>
                <a:ea typeface="Times New Roman"/>
              </a:rPr>
              <a:t>tayyor</a:t>
            </a:r>
            <a:r>
              <a:rPr lang="en-US" sz="2400" dirty="0">
                <a:effectLst/>
                <a:latin typeface="Times New Roman"/>
                <a:ea typeface="Times New Roman"/>
              </a:rPr>
              <a:t> </a:t>
            </a:r>
            <a:r>
              <a:rPr lang="en-US" sz="2400" dirty="0" err="1">
                <a:effectLst/>
                <a:latin typeface="Times New Roman"/>
                <a:ea typeface="Times New Roman"/>
              </a:rPr>
              <a:t>mahsulotga</a:t>
            </a:r>
            <a:r>
              <a:rPr lang="en-US" sz="2400" dirty="0">
                <a:effectLst/>
                <a:latin typeface="Times New Roman"/>
                <a:ea typeface="Times New Roman"/>
              </a:rPr>
              <a:t> </a:t>
            </a:r>
            <a:r>
              <a:rPr lang="en-US" sz="2400" dirty="0" err="1">
                <a:effectLst/>
                <a:latin typeface="Times New Roman"/>
                <a:ea typeface="Times New Roman"/>
              </a:rPr>
              <a:t>o’tadi</a:t>
            </a:r>
            <a:r>
              <a:rPr lang="en-US" sz="2400" dirty="0">
                <a:effectLst/>
                <a:latin typeface="Times New Roman"/>
                <a:ea typeface="Times New Roman"/>
              </a:rPr>
              <a:t>.  </a:t>
            </a:r>
            <a:r>
              <a:rPr lang="en-US" sz="2400" dirty="0" err="1">
                <a:effectLst/>
                <a:latin typeface="Times New Roman"/>
                <a:ea typeface="Times New Roman"/>
              </a:rPr>
              <a:t>Iste’mol</a:t>
            </a:r>
            <a:r>
              <a:rPr lang="en-US" sz="2400" dirty="0">
                <a:effectLst/>
                <a:latin typeface="Times New Roman"/>
                <a:ea typeface="Times New Roman"/>
              </a:rPr>
              <a:t> </a:t>
            </a:r>
            <a:r>
              <a:rPr lang="en-US" sz="2400" dirty="0" err="1">
                <a:effectLst/>
                <a:latin typeface="Times New Roman"/>
                <a:ea typeface="Times New Roman"/>
              </a:rPr>
              <a:t>qilingan</a:t>
            </a:r>
            <a:r>
              <a:rPr lang="en-US" sz="2400" dirty="0">
                <a:effectLst/>
                <a:latin typeface="Times New Roman"/>
                <a:ea typeface="Times New Roman"/>
              </a:rPr>
              <a:t> </a:t>
            </a:r>
            <a:r>
              <a:rPr lang="en-US" sz="2400" dirty="0" err="1">
                <a:effectLst/>
                <a:latin typeface="Times New Roman"/>
                <a:ea typeface="Times New Roman"/>
              </a:rPr>
              <a:t>va</a:t>
            </a:r>
            <a:r>
              <a:rPr lang="en-US" sz="2400" dirty="0">
                <a:effectLst/>
                <a:latin typeface="Times New Roman"/>
                <a:ea typeface="Times New Roman"/>
              </a:rPr>
              <a:t> </a:t>
            </a:r>
            <a:r>
              <a:rPr lang="en-US" sz="2400" dirty="0" err="1">
                <a:effectLst/>
                <a:latin typeface="Times New Roman"/>
                <a:ea typeface="Times New Roman"/>
              </a:rPr>
              <a:t>mahsulotga</a:t>
            </a:r>
            <a:r>
              <a:rPr lang="en-US" sz="2400" dirty="0">
                <a:effectLst/>
                <a:latin typeface="Times New Roman"/>
                <a:ea typeface="Times New Roman"/>
              </a:rPr>
              <a:t> </a:t>
            </a:r>
            <a:r>
              <a:rPr lang="en-US" sz="2400" dirty="0" err="1">
                <a:effectLst/>
                <a:latin typeface="Times New Roman"/>
                <a:ea typeface="Times New Roman"/>
              </a:rPr>
              <a:t>o’tkazilgan</a:t>
            </a:r>
            <a:r>
              <a:rPr lang="en-US" sz="2400" dirty="0">
                <a:effectLst/>
                <a:latin typeface="Times New Roman"/>
                <a:ea typeface="Times New Roman"/>
              </a:rPr>
              <a:t> </a:t>
            </a:r>
            <a:r>
              <a:rPr lang="en-US" sz="2400" dirty="0" err="1">
                <a:effectLst/>
                <a:latin typeface="Times New Roman"/>
                <a:ea typeface="Times New Roman"/>
              </a:rPr>
              <a:t>ishlab</a:t>
            </a:r>
            <a:r>
              <a:rPr lang="en-US" sz="2400" dirty="0">
                <a:effectLst/>
                <a:latin typeface="Times New Roman"/>
                <a:ea typeface="Times New Roman"/>
              </a:rPr>
              <a:t> </a:t>
            </a:r>
            <a:r>
              <a:rPr lang="en-US" sz="2400" dirty="0" err="1">
                <a:effectLst/>
                <a:latin typeface="Times New Roman"/>
                <a:ea typeface="Times New Roman"/>
              </a:rPr>
              <a:t>chiqarish</a:t>
            </a:r>
            <a:r>
              <a:rPr lang="en-US" sz="2400" dirty="0">
                <a:effectLst/>
                <a:latin typeface="Times New Roman"/>
                <a:ea typeface="Times New Roman"/>
              </a:rPr>
              <a:t> </a:t>
            </a:r>
            <a:r>
              <a:rPr lang="en-US" sz="2400" dirty="0" err="1">
                <a:effectLst/>
                <a:latin typeface="Times New Roman"/>
                <a:ea typeface="Times New Roman"/>
              </a:rPr>
              <a:t>resusrlarining</a:t>
            </a:r>
            <a:r>
              <a:rPr lang="en-US" sz="2400" dirty="0">
                <a:effectLst/>
                <a:latin typeface="Times New Roman"/>
                <a:ea typeface="Times New Roman"/>
              </a:rPr>
              <a:t> </a:t>
            </a:r>
            <a:r>
              <a:rPr lang="en-US" sz="2400" dirty="0" err="1">
                <a:effectLst/>
                <a:latin typeface="Times New Roman"/>
                <a:ea typeface="Times New Roman"/>
              </a:rPr>
              <a:t>jami</a:t>
            </a:r>
            <a:r>
              <a:rPr lang="en-US" sz="2400" dirty="0">
                <a:effectLst/>
                <a:latin typeface="Times New Roman"/>
                <a:ea typeface="Times New Roman"/>
              </a:rPr>
              <a:t> </a:t>
            </a:r>
            <a:r>
              <a:rPr lang="en-US" sz="2400" dirty="0" err="1">
                <a:effectLst/>
                <a:latin typeface="Times New Roman"/>
                <a:ea typeface="Times New Roman"/>
              </a:rPr>
              <a:t>yig’indisi</a:t>
            </a:r>
            <a:r>
              <a:rPr lang="en-US" sz="2400" dirty="0">
                <a:effectLst/>
                <a:latin typeface="Times New Roman"/>
                <a:ea typeface="Times New Roman"/>
              </a:rPr>
              <a:t> </a:t>
            </a:r>
            <a:r>
              <a:rPr lang="en-US" sz="2400" dirty="0" err="1">
                <a:effectLst/>
                <a:latin typeface="Times New Roman"/>
                <a:ea typeface="Times New Roman"/>
              </a:rPr>
              <a:t>mahsullotning</a:t>
            </a:r>
            <a:r>
              <a:rPr lang="en-US" sz="2400" dirty="0">
                <a:effectLst/>
                <a:latin typeface="Times New Roman"/>
                <a:ea typeface="Times New Roman"/>
              </a:rPr>
              <a:t> </a:t>
            </a:r>
            <a:r>
              <a:rPr lang="en-US" sz="2400" b="1" dirty="0" err="1">
                <a:effectLst/>
                <a:latin typeface="Times New Roman"/>
                <a:ea typeface="Times New Roman"/>
              </a:rPr>
              <a:t>ishlab</a:t>
            </a:r>
            <a:r>
              <a:rPr lang="en-US" sz="2400" b="1" dirty="0">
                <a:effectLst/>
                <a:latin typeface="Times New Roman"/>
                <a:ea typeface="Times New Roman"/>
              </a:rPr>
              <a:t> </a:t>
            </a:r>
            <a:r>
              <a:rPr lang="en-US" sz="2400" b="1" dirty="0" err="1">
                <a:effectLst/>
                <a:latin typeface="Times New Roman"/>
                <a:ea typeface="Times New Roman"/>
              </a:rPr>
              <a:t>chiqarish</a:t>
            </a:r>
            <a:r>
              <a:rPr lang="en-US" sz="2400" b="1" dirty="0">
                <a:effectLst/>
                <a:latin typeface="Times New Roman"/>
                <a:ea typeface="Times New Roman"/>
              </a:rPr>
              <a:t> </a:t>
            </a:r>
            <a:r>
              <a:rPr lang="en-US" sz="2400" b="1" dirty="0" err="1">
                <a:effectLst/>
                <a:latin typeface="Times New Roman"/>
                <a:ea typeface="Times New Roman"/>
              </a:rPr>
              <a:t>xarajatlari</a:t>
            </a:r>
            <a:r>
              <a:rPr lang="en-US" sz="2400" dirty="0">
                <a:effectLst/>
                <a:latin typeface="Times New Roman"/>
                <a:ea typeface="Times New Roman"/>
              </a:rPr>
              <a:t> </a:t>
            </a:r>
            <a:r>
              <a:rPr lang="en-US" sz="2400" dirty="0" err="1">
                <a:effectLst/>
                <a:latin typeface="Times New Roman"/>
                <a:ea typeface="Times New Roman"/>
              </a:rPr>
              <a:t>deyiladi</a:t>
            </a:r>
            <a:r>
              <a:rPr lang="en-US" sz="2400" dirty="0">
                <a:effectLst/>
                <a:latin typeface="Times New Roman"/>
                <a:ea typeface="Times New Roman"/>
              </a:rPr>
              <a:t>. </a:t>
            </a:r>
            <a:r>
              <a:rPr lang="en-US" sz="2400" dirty="0" err="1">
                <a:effectLst/>
                <a:latin typeface="Times New Roman"/>
                <a:ea typeface="Times New Roman"/>
              </a:rPr>
              <a:t>Ishlab</a:t>
            </a:r>
            <a:r>
              <a:rPr lang="en-US" sz="2400" dirty="0">
                <a:effectLst/>
                <a:latin typeface="Times New Roman"/>
                <a:ea typeface="Times New Roman"/>
              </a:rPr>
              <a:t> </a:t>
            </a:r>
            <a:r>
              <a:rPr lang="en-US" sz="2400" dirty="0" err="1">
                <a:effectLst/>
                <a:latin typeface="Times New Roman"/>
                <a:ea typeface="Times New Roman"/>
              </a:rPr>
              <a:t>chiqarish</a:t>
            </a:r>
            <a:r>
              <a:rPr lang="en-US" sz="2400" dirty="0">
                <a:effectLst/>
                <a:latin typeface="Times New Roman"/>
                <a:ea typeface="Times New Roman"/>
              </a:rPr>
              <a:t> </a:t>
            </a:r>
            <a:r>
              <a:rPr lang="en-US" sz="2400" dirty="0" err="1">
                <a:effectLst/>
                <a:latin typeface="Times New Roman"/>
                <a:ea typeface="Times New Roman"/>
              </a:rPr>
              <a:t>xarajatlari</a:t>
            </a:r>
            <a:r>
              <a:rPr lang="en-US" sz="2400" dirty="0">
                <a:effectLst/>
                <a:latin typeface="Times New Roman"/>
                <a:ea typeface="Times New Roman"/>
              </a:rPr>
              <a:t> </a:t>
            </a:r>
            <a:r>
              <a:rPr lang="en-US" sz="2400" dirty="0" err="1">
                <a:effectLst/>
                <a:latin typeface="Times New Roman"/>
                <a:ea typeface="Times New Roman"/>
              </a:rPr>
              <a:t>ikki</a:t>
            </a:r>
            <a:r>
              <a:rPr lang="en-US" sz="2400" dirty="0">
                <a:effectLst/>
                <a:latin typeface="Times New Roman"/>
                <a:ea typeface="Times New Roman"/>
              </a:rPr>
              <a:t> </a:t>
            </a:r>
            <a:r>
              <a:rPr lang="en-US" sz="2400" dirty="0" err="1">
                <a:effectLst/>
                <a:latin typeface="Times New Roman"/>
                <a:ea typeface="Times New Roman"/>
              </a:rPr>
              <a:t>xil</a:t>
            </a:r>
            <a:r>
              <a:rPr lang="en-US" sz="2400" dirty="0">
                <a:effectLst/>
                <a:latin typeface="Times New Roman"/>
                <a:ea typeface="Times New Roman"/>
              </a:rPr>
              <a:t> </a:t>
            </a:r>
            <a:r>
              <a:rPr lang="en-US" sz="2400" dirty="0" err="1">
                <a:effectLst/>
                <a:latin typeface="Times New Roman"/>
                <a:ea typeface="Times New Roman"/>
              </a:rPr>
              <a:t>bo’ladi</a:t>
            </a:r>
            <a:r>
              <a:rPr lang="en-US" sz="2400" dirty="0">
                <a:effectLst/>
                <a:latin typeface="Times New Roman"/>
                <a:ea typeface="Times New Roman"/>
              </a:rPr>
              <a:t>: </a:t>
            </a:r>
            <a:r>
              <a:rPr lang="en-US" sz="2400" b="1" dirty="0" err="1">
                <a:effectLst/>
                <a:latin typeface="Times New Roman"/>
                <a:ea typeface="Times New Roman"/>
              </a:rPr>
              <a:t>ijtimoiy</a:t>
            </a:r>
            <a:r>
              <a:rPr lang="en-US" sz="2400" b="1" dirty="0">
                <a:effectLst/>
                <a:latin typeface="Times New Roman"/>
                <a:ea typeface="Times New Roman"/>
              </a:rPr>
              <a:t> </a:t>
            </a:r>
            <a:r>
              <a:rPr lang="en-US" sz="2400" b="1" dirty="0" err="1">
                <a:effectLst/>
                <a:latin typeface="Times New Roman"/>
                <a:ea typeface="Times New Roman"/>
              </a:rPr>
              <a:t>xarajatlar</a:t>
            </a:r>
            <a:r>
              <a:rPr lang="en-US" sz="2400" b="1" dirty="0">
                <a:effectLst/>
                <a:latin typeface="Times New Roman"/>
                <a:ea typeface="Times New Roman"/>
              </a:rPr>
              <a:t> </a:t>
            </a:r>
            <a:r>
              <a:rPr lang="en-US" sz="2400" b="1" dirty="0" err="1">
                <a:effectLst/>
                <a:latin typeface="Times New Roman"/>
                <a:ea typeface="Times New Roman"/>
              </a:rPr>
              <a:t>va</a:t>
            </a:r>
            <a:r>
              <a:rPr lang="en-US" sz="2400" b="1" dirty="0">
                <a:effectLst/>
                <a:latin typeface="Times New Roman"/>
                <a:ea typeface="Times New Roman"/>
              </a:rPr>
              <a:t> </a:t>
            </a:r>
            <a:r>
              <a:rPr lang="en-US" sz="2400" b="1" dirty="0" err="1">
                <a:effectLst/>
                <a:latin typeface="Times New Roman"/>
                <a:ea typeface="Times New Roman"/>
              </a:rPr>
              <a:t>korxona</a:t>
            </a:r>
            <a:r>
              <a:rPr lang="en-US" sz="2400" b="1" dirty="0">
                <a:effectLst/>
                <a:latin typeface="Times New Roman"/>
                <a:ea typeface="Times New Roman"/>
              </a:rPr>
              <a:t> </a:t>
            </a:r>
            <a:r>
              <a:rPr lang="en-US" sz="2400" b="1" dirty="0" err="1">
                <a:effectLst/>
                <a:latin typeface="Times New Roman"/>
                <a:ea typeface="Times New Roman"/>
              </a:rPr>
              <a:t>xarajatlari</a:t>
            </a:r>
            <a:r>
              <a:rPr lang="en-US" sz="2400" b="1" dirty="0">
                <a:effectLst/>
                <a:latin typeface="Times New Roman"/>
                <a:ea typeface="Times New Roman"/>
              </a:rPr>
              <a:t>. </a:t>
            </a:r>
            <a:r>
              <a:rPr lang="en-US" sz="2400" b="1" dirty="0" err="1">
                <a:effectLst/>
                <a:latin typeface="Times New Roman"/>
                <a:ea typeface="Times New Roman"/>
              </a:rPr>
              <a:t>Ijtimoiy</a:t>
            </a:r>
            <a:r>
              <a:rPr lang="en-US" sz="2400" b="1" dirty="0">
                <a:effectLst/>
                <a:latin typeface="Times New Roman"/>
                <a:ea typeface="Times New Roman"/>
              </a:rPr>
              <a:t> </a:t>
            </a:r>
            <a:r>
              <a:rPr lang="en-US" sz="2400" b="1" dirty="0" err="1">
                <a:effectLst/>
                <a:latin typeface="Times New Roman"/>
                <a:ea typeface="Times New Roman"/>
              </a:rPr>
              <a:t>xarajatlar</a:t>
            </a:r>
            <a:r>
              <a:rPr lang="en-US" sz="2400" b="1" dirty="0">
                <a:effectLst/>
                <a:latin typeface="Times New Roman"/>
                <a:ea typeface="Times New Roman"/>
              </a:rPr>
              <a:t> </a:t>
            </a:r>
            <a:r>
              <a:rPr lang="en-US" sz="2400" dirty="0" err="1">
                <a:effectLst/>
                <a:latin typeface="Times New Roman"/>
                <a:ea typeface="Times New Roman"/>
              </a:rPr>
              <a:t>bu</a:t>
            </a:r>
            <a:r>
              <a:rPr lang="en-US" sz="2400" dirty="0">
                <a:effectLst/>
                <a:latin typeface="Times New Roman"/>
                <a:ea typeface="Times New Roman"/>
              </a:rPr>
              <a:t> </a:t>
            </a:r>
            <a:r>
              <a:rPr lang="en-US" sz="2400" dirty="0" err="1">
                <a:effectLst/>
                <a:latin typeface="Times New Roman"/>
                <a:ea typeface="Times New Roman"/>
              </a:rPr>
              <a:t>jamiyatning</a:t>
            </a:r>
            <a:r>
              <a:rPr lang="en-US" sz="2400" dirty="0">
                <a:effectLst/>
                <a:latin typeface="Times New Roman"/>
                <a:ea typeface="Times New Roman"/>
              </a:rPr>
              <a:t> u </a:t>
            </a:r>
            <a:r>
              <a:rPr lang="en-US" sz="2400" dirty="0" err="1">
                <a:effectLst/>
                <a:latin typeface="Times New Roman"/>
                <a:ea typeface="Times New Roman"/>
              </a:rPr>
              <a:t>yoki</a:t>
            </a:r>
            <a:r>
              <a:rPr lang="en-US" sz="2400" dirty="0">
                <a:effectLst/>
                <a:latin typeface="Times New Roman"/>
                <a:ea typeface="Times New Roman"/>
              </a:rPr>
              <a:t> </a:t>
            </a:r>
            <a:r>
              <a:rPr lang="en-US" sz="2400" dirty="0" err="1">
                <a:effectLst/>
                <a:latin typeface="Times New Roman"/>
                <a:ea typeface="Times New Roman"/>
              </a:rPr>
              <a:t>bu</a:t>
            </a:r>
            <a:r>
              <a:rPr lang="en-US" sz="2400" dirty="0">
                <a:effectLst/>
                <a:latin typeface="Times New Roman"/>
                <a:ea typeface="Times New Roman"/>
              </a:rPr>
              <a:t> </a:t>
            </a:r>
            <a:r>
              <a:rPr lang="en-US" sz="2400" dirty="0" err="1">
                <a:effectLst/>
                <a:latin typeface="Times New Roman"/>
                <a:ea typeface="Times New Roman"/>
              </a:rPr>
              <a:t>mahsulot</a:t>
            </a:r>
            <a:r>
              <a:rPr lang="en-US" sz="2400" dirty="0">
                <a:effectLst/>
                <a:latin typeface="Times New Roman"/>
                <a:ea typeface="Times New Roman"/>
              </a:rPr>
              <a:t> </a:t>
            </a:r>
            <a:r>
              <a:rPr lang="en-US" sz="2400" dirty="0" err="1">
                <a:effectLst/>
                <a:latin typeface="Times New Roman"/>
                <a:ea typeface="Times New Roman"/>
              </a:rPr>
              <a:t>ishlab</a:t>
            </a:r>
            <a:r>
              <a:rPr lang="en-US" sz="2400" dirty="0">
                <a:effectLst/>
                <a:latin typeface="Times New Roman"/>
                <a:ea typeface="Times New Roman"/>
              </a:rPr>
              <a:t> </a:t>
            </a:r>
            <a:r>
              <a:rPr lang="en-US" sz="2400" dirty="0" err="1">
                <a:effectLst/>
                <a:latin typeface="Times New Roman"/>
                <a:ea typeface="Times New Roman"/>
              </a:rPr>
              <a:t>chiqarish</a:t>
            </a:r>
            <a:r>
              <a:rPr lang="en-US" sz="2400" dirty="0">
                <a:effectLst/>
                <a:latin typeface="Times New Roman"/>
                <a:ea typeface="Times New Roman"/>
              </a:rPr>
              <a:t> </a:t>
            </a:r>
            <a:r>
              <a:rPr lang="en-US" sz="2400" dirty="0" err="1">
                <a:effectLst/>
                <a:latin typeface="Times New Roman"/>
                <a:ea typeface="Times New Roman"/>
              </a:rPr>
              <a:t>uchun</a:t>
            </a:r>
            <a:r>
              <a:rPr lang="en-US" sz="2400" dirty="0">
                <a:effectLst/>
                <a:latin typeface="Times New Roman"/>
                <a:ea typeface="Times New Roman"/>
              </a:rPr>
              <a:t> </a:t>
            </a:r>
            <a:r>
              <a:rPr lang="en-US" sz="2400" dirty="0" err="1">
                <a:effectLst/>
                <a:latin typeface="Times New Roman"/>
                <a:ea typeface="Times New Roman"/>
              </a:rPr>
              <a:t>qilingan</a:t>
            </a:r>
            <a:r>
              <a:rPr lang="en-US" sz="2400" dirty="0">
                <a:effectLst/>
                <a:latin typeface="Times New Roman"/>
                <a:ea typeface="Times New Roman"/>
              </a:rPr>
              <a:t> </a:t>
            </a:r>
            <a:r>
              <a:rPr lang="en-US" sz="2400" dirty="0" err="1">
                <a:effectLst/>
                <a:latin typeface="Times New Roman"/>
                <a:ea typeface="Times New Roman"/>
              </a:rPr>
              <a:t>xarajatlarning</a:t>
            </a:r>
            <a:r>
              <a:rPr lang="en-US" sz="2400" dirty="0">
                <a:effectLst/>
                <a:latin typeface="Times New Roman"/>
                <a:ea typeface="Times New Roman"/>
              </a:rPr>
              <a:t> </a:t>
            </a:r>
            <a:r>
              <a:rPr lang="en-US" sz="2400" dirty="0" err="1">
                <a:effectLst/>
                <a:latin typeface="Times New Roman"/>
                <a:ea typeface="Times New Roman"/>
              </a:rPr>
              <a:t>jamidir</a:t>
            </a:r>
            <a:r>
              <a:rPr lang="en-US" sz="2400" dirty="0">
                <a:effectLst/>
                <a:latin typeface="Times New Roman"/>
                <a:ea typeface="Times New Roman"/>
              </a:rPr>
              <a:t>. </a:t>
            </a:r>
            <a:r>
              <a:rPr lang="en-US" sz="2400" dirty="0" err="1">
                <a:effectLst/>
                <a:latin typeface="Times New Roman"/>
                <a:ea typeface="Times New Roman"/>
              </a:rPr>
              <a:t>Ular</a:t>
            </a:r>
            <a:r>
              <a:rPr lang="en-US" sz="2400" dirty="0">
                <a:effectLst/>
                <a:latin typeface="Times New Roman"/>
                <a:ea typeface="Times New Roman"/>
              </a:rPr>
              <a:t> </a:t>
            </a:r>
            <a:r>
              <a:rPr lang="en-US" sz="2400" dirty="0" err="1">
                <a:effectLst/>
                <a:latin typeface="Times New Roman"/>
                <a:ea typeface="Times New Roman"/>
              </a:rPr>
              <a:t>mahsulot</a:t>
            </a:r>
            <a:r>
              <a:rPr lang="en-US" sz="2400" dirty="0">
                <a:effectLst/>
                <a:latin typeface="Times New Roman"/>
                <a:ea typeface="Times New Roman"/>
              </a:rPr>
              <a:t> </a:t>
            </a:r>
            <a:r>
              <a:rPr lang="en-US" sz="2400" dirty="0" err="1">
                <a:effectLst/>
                <a:latin typeface="Times New Roman"/>
                <a:ea typeface="Times New Roman"/>
              </a:rPr>
              <a:t>qiymatidan</a:t>
            </a:r>
            <a:r>
              <a:rPr lang="en-US" sz="2400" dirty="0">
                <a:effectLst/>
                <a:latin typeface="Times New Roman"/>
                <a:ea typeface="Times New Roman"/>
              </a:rPr>
              <a:t> </a:t>
            </a:r>
            <a:r>
              <a:rPr lang="en-US" sz="2400" dirty="0" err="1">
                <a:effectLst/>
                <a:latin typeface="Times New Roman"/>
                <a:ea typeface="Times New Roman"/>
              </a:rPr>
              <a:t>tashkil</a:t>
            </a:r>
            <a:r>
              <a:rPr lang="en-US" sz="2400" dirty="0">
                <a:effectLst/>
                <a:latin typeface="Times New Roman"/>
                <a:ea typeface="Times New Roman"/>
              </a:rPr>
              <a:t> </a:t>
            </a:r>
            <a:r>
              <a:rPr lang="en-US" sz="2400" dirty="0" err="1">
                <a:effectLst/>
                <a:latin typeface="Times New Roman"/>
                <a:ea typeface="Times New Roman"/>
              </a:rPr>
              <a:t>topadi</a:t>
            </a:r>
            <a:r>
              <a:rPr lang="en-US" sz="2400" dirty="0">
                <a:effectLst/>
                <a:latin typeface="Times New Roman"/>
                <a:ea typeface="Times New Roman"/>
              </a:rPr>
              <a:t> </a:t>
            </a:r>
            <a:r>
              <a:rPr lang="en-US" sz="2400" dirty="0" err="1">
                <a:effectLst/>
                <a:latin typeface="Times New Roman"/>
                <a:ea typeface="Times New Roman"/>
              </a:rPr>
              <a:t>va</a:t>
            </a:r>
            <a:r>
              <a:rPr lang="en-US" sz="2400" dirty="0">
                <a:effectLst/>
                <a:latin typeface="Times New Roman"/>
                <a:ea typeface="Times New Roman"/>
              </a:rPr>
              <a:t> </a:t>
            </a:r>
            <a:r>
              <a:rPr lang="en-US" sz="2400" dirty="0" err="1">
                <a:effectLst/>
                <a:latin typeface="Times New Roman"/>
                <a:ea typeface="Times New Roman"/>
              </a:rPr>
              <a:t>o’z</a:t>
            </a:r>
            <a:r>
              <a:rPr lang="en-US" sz="2400" dirty="0">
                <a:effectLst/>
                <a:latin typeface="Times New Roman"/>
                <a:ea typeface="Times New Roman"/>
              </a:rPr>
              <a:t> </a:t>
            </a:r>
            <a:r>
              <a:rPr lang="en-US" sz="2400" dirty="0" err="1">
                <a:effectLst/>
                <a:latin typeface="Times New Roman"/>
                <a:ea typeface="Times New Roman"/>
              </a:rPr>
              <a:t>ichiga</a:t>
            </a:r>
            <a:r>
              <a:rPr lang="en-US" sz="2400" dirty="0">
                <a:effectLst/>
                <a:latin typeface="Times New Roman"/>
                <a:ea typeface="Times New Roman"/>
              </a:rPr>
              <a:t> </a:t>
            </a:r>
            <a:r>
              <a:rPr lang="en-US" sz="2400" dirty="0" err="1">
                <a:effectLst/>
                <a:latin typeface="Times New Roman"/>
                <a:ea typeface="Times New Roman"/>
              </a:rPr>
              <a:t>quyidagilarni</a:t>
            </a:r>
            <a:r>
              <a:rPr lang="en-US" sz="2400" dirty="0">
                <a:effectLst/>
                <a:latin typeface="Times New Roman"/>
                <a:ea typeface="Times New Roman"/>
              </a:rPr>
              <a:t> </a:t>
            </a:r>
            <a:r>
              <a:rPr lang="en-US" sz="2400" dirty="0" err="1">
                <a:effectLst/>
                <a:latin typeface="Times New Roman"/>
                <a:ea typeface="Times New Roman"/>
              </a:rPr>
              <a:t>oladi</a:t>
            </a:r>
            <a:r>
              <a:rPr lang="en-US" sz="2400" dirty="0">
                <a:effectLst/>
                <a:latin typeface="Times New Roman"/>
                <a:ea typeface="Times New Roman"/>
              </a:rPr>
              <a:t>:</a:t>
            </a:r>
            <a:endParaRPr lang="ru-RU" sz="2400" dirty="0">
              <a:effectLst/>
              <a:latin typeface="Times New Roman"/>
              <a:ea typeface="Times New Roman"/>
            </a:endParaRPr>
          </a:p>
          <a:p>
            <a:pPr marL="342900" lvl="0" indent="-342900" algn="just">
              <a:spcAft>
                <a:spcPts val="0"/>
              </a:spcAft>
              <a:buFont typeface="+mj-lt"/>
              <a:buAutoNum type="arabicPeriod"/>
            </a:pPr>
            <a:r>
              <a:rPr lang="en-US" sz="2400" dirty="0" err="1">
                <a:effectLst/>
                <a:latin typeface="Times New Roman"/>
                <a:ea typeface="Times New Roman"/>
              </a:rPr>
              <a:t>Bevosita</a:t>
            </a:r>
            <a:r>
              <a:rPr lang="en-US" sz="2400" dirty="0">
                <a:effectLst/>
                <a:latin typeface="Times New Roman"/>
                <a:ea typeface="Times New Roman"/>
              </a:rPr>
              <a:t> </a:t>
            </a:r>
            <a:r>
              <a:rPr lang="en-US" sz="2400" dirty="0" err="1">
                <a:effectLst/>
                <a:latin typeface="Times New Roman"/>
                <a:ea typeface="Times New Roman"/>
              </a:rPr>
              <a:t>va</a:t>
            </a:r>
            <a:r>
              <a:rPr lang="en-US" sz="2400" dirty="0">
                <a:effectLst/>
                <a:latin typeface="Times New Roman"/>
                <a:ea typeface="Times New Roman"/>
              </a:rPr>
              <a:t> </a:t>
            </a:r>
            <a:r>
              <a:rPr lang="en-US" sz="2400" dirty="0" err="1">
                <a:effectLst/>
                <a:latin typeface="Times New Roman"/>
                <a:ea typeface="Times New Roman"/>
              </a:rPr>
              <a:t>bilvosita</a:t>
            </a:r>
            <a:r>
              <a:rPr lang="en-US" sz="2400" dirty="0">
                <a:effectLst/>
                <a:latin typeface="Times New Roman"/>
                <a:ea typeface="Times New Roman"/>
              </a:rPr>
              <a:t> </a:t>
            </a:r>
            <a:r>
              <a:rPr lang="en-US" sz="2400" dirty="0" err="1">
                <a:effectLst/>
                <a:latin typeface="Times New Roman"/>
                <a:ea typeface="Times New Roman"/>
              </a:rPr>
              <a:t>mehnat</a:t>
            </a:r>
            <a:r>
              <a:rPr lang="en-US" sz="2400" dirty="0">
                <a:effectLst/>
                <a:latin typeface="Times New Roman"/>
                <a:ea typeface="Times New Roman"/>
              </a:rPr>
              <a:t> </a:t>
            </a:r>
            <a:r>
              <a:rPr lang="en-US" sz="2400" dirty="0" err="1">
                <a:effectLst/>
                <a:latin typeface="Times New Roman"/>
                <a:ea typeface="Times New Roman"/>
              </a:rPr>
              <a:t>haqi</a:t>
            </a:r>
            <a:r>
              <a:rPr lang="en-US" sz="2400" dirty="0">
                <a:effectLst/>
                <a:latin typeface="Times New Roman"/>
                <a:ea typeface="Times New Roman"/>
              </a:rPr>
              <a:t> </a:t>
            </a:r>
            <a:r>
              <a:rPr lang="en-US" sz="2400" dirty="0" err="1">
                <a:effectLst/>
                <a:latin typeface="Times New Roman"/>
                <a:ea typeface="Times New Roman"/>
              </a:rPr>
              <a:t>xarajatlari</a:t>
            </a:r>
            <a:r>
              <a:rPr lang="en-US" sz="2400" dirty="0">
                <a:effectLst/>
                <a:latin typeface="Times New Roman"/>
                <a:ea typeface="Times New Roman"/>
              </a:rPr>
              <a:t> (</a:t>
            </a:r>
            <a:r>
              <a:rPr lang="en-US" sz="2400" dirty="0" err="1">
                <a:effectLst/>
                <a:latin typeface="Times New Roman"/>
                <a:ea typeface="Times New Roman"/>
              </a:rPr>
              <a:t>ajratmalari</a:t>
            </a:r>
            <a:r>
              <a:rPr lang="en-US" sz="2400" dirty="0">
                <a:effectLst/>
                <a:latin typeface="Times New Roman"/>
                <a:ea typeface="Times New Roman"/>
              </a:rPr>
              <a:t> </a:t>
            </a:r>
            <a:r>
              <a:rPr lang="en-US" sz="2400" dirty="0" err="1">
                <a:effectLst/>
                <a:latin typeface="Times New Roman"/>
                <a:ea typeface="Times New Roman"/>
              </a:rPr>
              <a:t>bilan</a:t>
            </a:r>
            <a:r>
              <a:rPr lang="en-US" sz="2400" dirty="0">
                <a:effectLst/>
                <a:latin typeface="Times New Roman"/>
                <a:ea typeface="Times New Roman"/>
              </a:rPr>
              <a:t>);</a:t>
            </a:r>
            <a:endParaRPr lang="ru-RU" sz="2400" dirty="0">
              <a:effectLst/>
              <a:latin typeface="Times New Roman"/>
              <a:ea typeface="Times New Roman"/>
            </a:endParaRPr>
          </a:p>
          <a:p>
            <a:pPr marL="342900" lvl="0" indent="-342900" algn="just">
              <a:spcAft>
                <a:spcPts val="0"/>
              </a:spcAft>
              <a:buFont typeface="+mj-lt"/>
              <a:buAutoNum type="arabicPeriod"/>
            </a:pPr>
            <a:r>
              <a:rPr lang="en-US" sz="2400" dirty="0" err="1">
                <a:effectLst/>
                <a:latin typeface="Times New Roman"/>
                <a:ea typeface="Times New Roman"/>
              </a:rPr>
              <a:t>Yagona</a:t>
            </a:r>
            <a:r>
              <a:rPr lang="en-US" sz="2400" dirty="0">
                <a:effectLst/>
                <a:latin typeface="Times New Roman"/>
                <a:ea typeface="Times New Roman"/>
              </a:rPr>
              <a:t> </a:t>
            </a:r>
            <a:r>
              <a:rPr lang="en-US" sz="2400" dirty="0" err="1">
                <a:effectLst/>
                <a:latin typeface="Times New Roman"/>
                <a:ea typeface="Times New Roman"/>
              </a:rPr>
              <a:t>yer</a:t>
            </a:r>
            <a:r>
              <a:rPr lang="en-US" sz="2400" dirty="0">
                <a:effectLst/>
                <a:latin typeface="Times New Roman"/>
                <a:ea typeface="Times New Roman"/>
              </a:rPr>
              <a:t> </a:t>
            </a:r>
            <a:r>
              <a:rPr lang="en-US" sz="2400" dirty="0" err="1">
                <a:effectLst/>
                <a:latin typeface="Times New Roman"/>
                <a:ea typeface="Times New Roman"/>
              </a:rPr>
              <a:t>solig’I</a:t>
            </a:r>
            <a:r>
              <a:rPr lang="en-US" sz="2400" dirty="0">
                <a:effectLst/>
                <a:latin typeface="Times New Roman"/>
                <a:ea typeface="Times New Roman"/>
              </a:rPr>
              <a:t>;</a:t>
            </a:r>
            <a:endParaRPr lang="ru-RU" sz="2400" dirty="0">
              <a:effectLst/>
              <a:latin typeface="Times New Roman"/>
              <a:ea typeface="Times New Roman"/>
            </a:endParaRPr>
          </a:p>
          <a:p>
            <a:pPr marL="342900" lvl="0" indent="-342900" algn="just">
              <a:spcAft>
                <a:spcPts val="0"/>
              </a:spcAft>
              <a:buFont typeface="+mj-lt"/>
              <a:buAutoNum type="arabicPeriod"/>
            </a:pPr>
            <a:r>
              <a:rPr lang="en-US" sz="2400" dirty="0" err="1">
                <a:effectLst/>
                <a:latin typeface="Times New Roman"/>
                <a:ea typeface="Times New Roman"/>
              </a:rPr>
              <a:t>Iste’mol</a:t>
            </a:r>
            <a:r>
              <a:rPr lang="en-US" sz="2400" dirty="0">
                <a:effectLst/>
                <a:latin typeface="Times New Roman"/>
                <a:ea typeface="Times New Roman"/>
              </a:rPr>
              <a:t> </a:t>
            </a:r>
            <a:r>
              <a:rPr lang="en-US" sz="2400" dirty="0" err="1">
                <a:effectLst/>
                <a:latin typeface="Times New Roman"/>
                <a:ea typeface="Times New Roman"/>
              </a:rPr>
              <a:t>qilingan</a:t>
            </a:r>
            <a:r>
              <a:rPr lang="en-US" sz="2400" dirty="0">
                <a:effectLst/>
                <a:latin typeface="Times New Roman"/>
                <a:ea typeface="Times New Roman"/>
              </a:rPr>
              <a:t> </a:t>
            </a:r>
            <a:r>
              <a:rPr lang="en-US" sz="2400" dirty="0" err="1">
                <a:effectLst/>
                <a:latin typeface="Times New Roman"/>
                <a:ea typeface="Times New Roman"/>
              </a:rPr>
              <a:t>moddiy</a:t>
            </a:r>
            <a:r>
              <a:rPr lang="en-US" sz="2400" dirty="0">
                <a:effectLst/>
                <a:latin typeface="Times New Roman"/>
                <a:ea typeface="Times New Roman"/>
              </a:rPr>
              <a:t> </a:t>
            </a:r>
            <a:r>
              <a:rPr lang="en-US" sz="2400" dirty="0" err="1">
                <a:effectLst/>
                <a:latin typeface="Times New Roman"/>
                <a:ea typeface="Times New Roman"/>
              </a:rPr>
              <a:t>resurslar</a:t>
            </a:r>
            <a:r>
              <a:rPr lang="en-US" sz="2400" dirty="0">
                <a:effectLst/>
                <a:latin typeface="Times New Roman"/>
                <a:ea typeface="Times New Roman"/>
              </a:rPr>
              <a:t> </a:t>
            </a:r>
            <a:r>
              <a:rPr lang="en-US" sz="2400" dirty="0" err="1">
                <a:effectLst/>
                <a:latin typeface="Times New Roman"/>
                <a:ea typeface="Times New Roman"/>
              </a:rPr>
              <a:t>qiymati</a:t>
            </a:r>
            <a:r>
              <a:rPr lang="en-US" sz="2400" dirty="0">
                <a:effectLst/>
                <a:latin typeface="Times New Roman"/>
                <a:ea typeface="Times New Roman"/>
              </a:rPr>
              <a:t>;</a:t>
            </a:r>
            <a:endParaRPr lang="ru-RU" sz="2400" dirty="0">
              <a:effectLst/>
              <a:latin typeface="Times New Roman"/>
              <a:ea typeface="Times New Roman"/>
            </a:endParaRPr>
          </a:p>
          <a:p>
            <a:pPr marL="342900" lvl="0" indent="-342900" algn="just">
              <a:spcAft>
                <a:spcPts val="0"/>
              </a:spcAft>
              <a:buFont typeface="+mj-lt"/>
              <a:buAutoNum type="arabicPeriod"/>
            </a:pPr>
            <a:r>
              <a:rPr lang="en-US" sz="2400" dirty="0" err="1">
                <a:effectLst/>
                <a:latin typeface="Times New Roman"/>
                <a:ea typeface="Times New Roman"/>
              </a:rPr>
              <a:t>Qo’shimcha</a:t>
            </a:r>
            <a:r>
              <a:rPr lang="en-US" sz="2400" dirty="0">
                <a:effectLst/>
                <a:latin typeface="Times New Roman"/>
                <a:ea typeface="Times New Roman"/>
              </a:rPr>
              <a:t> </a:t>
            </a:r>
            <a:r>
              <a:rPr lang="en-US" sz="2400" dirty="0" err="1">
                <a:effectLst/>
                <a:latin typeface="Times New Roman"/>
                <a:ea typeface="Times New Roman"/>
              </a:rPr>
              <a:t>mahsulot</a:t>
            </a:r>
            <a:r>
              <a:rPr lang="en-US" sz="2400" dirty="0">
                <a:effectLst/>
                <a:latin typeface="Times New Roman"/>
                <a:ea typeface="Times New Roman"/>
              </a:rPr>
              <a:t> </a:t>
            </a:r>
            <a:r>
              <a:rPr lang="en-US" sz="2400" dirty="0" err="1">
                <a:effectLst/>
                <a:latin typeface="Times New Roman"/>
                <a:ea typeface="Times New Roman"/>
              </a:rPr>
              <a:t>qiymat</a:t>
            </a:r>
            <a:r>
              <a:rPr lang="en-US" sz="2400" dirty="0">
                <a:effectLst/>
                <a:latin typeface="Times New Roman"/>
                <a:ea typeface="Times New Roman"/>
              </a:rPr>
              <a:t>.</a:t>
            </a:r>
            <a:endParaRPr lang="ru-RU" sz="2400" dirty="0">
              <a:effectLst/>
              <a:latin typeface="Times New Roman"/>
              <a:ea typeface="Times New Roman"/>
            </a:endParaRPr>
          </a:p>
          <a:p>
            <a:pPr algn="just">
              <a:spcAft>
                <a:spcPts val="0"/>
              </a:spcAft>
            </a:pPr>
            <a:r>
              <a:rPr lang="en-US" sz="2400" dirty="0" err="1">
                <a:effectLst/>
                <a:latin typeface="Times New Roman"/>
                <a:ea typeface="Times New Roman"/>
              </a:rPr>
              <a:t>Mahsulotlar</a:t>
            </a:r>
            <a:r>
              <a:rPr lang="en-US" sz="2400" dirty="0">
                <a:effectLst/>
                <a:latin typeface="Times New Roman"/>
                <a:ea typeface="Times New Roman"/>
              </a:rPr>
              <a:t> </a:t>
            </a:r>
            <a:r>
              <a:rPr lang="en-US" sz="2400" dirty="0" err="1">
                <a:effectLst/>
                <a:latin typeface="Times New Roman"/>
                <a:ea typeface="Times New Roman"/>
              </a:rPr>
              <a:t>qiymatining</a:t>
            </a:r>
            <a:r>
              <a:rPr lang="en-US" sz="2400" dirty="0">
                <a:effectLst/>
                <a:latin typeface="Times New Roman"/>
                <a:ea typeface="Times New Roman"/>
              </a:rPr>
              <a:t> </a:t>
            </a:r>
            <a:r>
              <a:rPr lang="en-US" sz="2400" dirty="0" err="1">
                <a:effectLst/>
                <a:latin typeface="Times New Roman"/>
                <a:ea typeface="Times New Roman"/>
              </a:rPr>
              <a:t>asosiy</a:t>
            </a:r>
            <a:r>
              <a:rPr lang="en-US" sz="2400" dirty="0">
                <a:effectLst/>
                <a:latin typeface="Times New Roman"/>
                <a:ea typeface="Times New Roman"/>
              </a:rPr>
              <a:t> </a:t>
            </a:r>
            <a:r>
              <a:rPr lang="en-US" sz="2400" dirty="0" err="1">
                <a:effectLst/>
                <a:latin typeface="Times New Roman"/>
                <a:ea typeface="Times New Roman"/>
              </a:rPr>
              <a:t>qismi</a:t>
            </a:r>
            <a:r>
              <a:rPr lang="en-US" sz="2400" dirty="0">
                <a:effectLst/>
                <a:latin typeface="Times New Roman"/>
                <a:ea typeface="Times New Roman"/>
              </a:rPr>
              <a:t> </a:t>
            </a:r>
            <a:r>
              <a:rPr lang="en-US" sz="2400" b="1" dirty="0" err="1">
                <a:effectLst/>
                <a:latin typeface="Times New Roman"/>
                <a:ea typeface="Times New Roman"/>
              </a:rPr>
              <a:t>korxona</a:t>
            </a:r>
            <a:r>
              <a:rPr lang="en-US" sz="2400" b="1" dirty="0">
                <a:effectLst/>
                <a:latin typeface="Times New Roman"/>
                <a:ea typeface="Times New Roman"/>
              </a:rPr>
              <a:t> </a:t>
            </a:r>
            <a:r>
              <a:rPr lang="en-US" sz="2400" b="1" dirty="0" err="1">
                <a:effectLst/>
                <a:latin typeface="Times New Roman"/>
                <a:ea typeface="Times New Roman"/>
              </a:rPr>
              <a:t>xarajatlarini</a:t>
            </a:r>
            <a:r>
              <a:rPr lang="en-US" sz="2400" dirty="0">
                <a:effectLst/>
                <a:latin typeface="Times New Roman"/>
                <a:ea typeface="Times New Roman"/>
              </a:rPr>
              <a:t> </a:t>
            </a:r>
            <a:r>
              <a:rPr lang="en-US" sz="2400" dirty="0" err="1">
                <a:effectLst/>
                <a:latin typeface="Times New Roman"/>
                <a:ea typeface="Times New Roman"/>
              </a:rPr>
              <a:t>tashkil</a:t>
            </a:r>
            <a:r>
              <a:rPr lang="en-US" sz="2400" dirty="0">
                <a:effectLst/>
                <a:latin typeface="Times New Roman"/>
                <a:ea typeface="Times New Roman"/>
              </a:rPr>
              <a:t> </a:t>
            </a:r>
            <a:r>
              <a:rPr lang="en-US" sz="2400" dirty="0" err="1">
                <a:effectLst/>
                <a:latin typeface="Times New Roman"/>
                <a:ea typeface="Times New Roman"/>
              </a:rPr>
              <a:t>etadi</a:t>
            </a:r>
            <a:r>
              <a:rPr lang="en-US" sz="2400" dirty="0">
                <a:effectLst/>
                <a:latin typeface="Times New Roman"/>
                <a:ea typeface="Times New Roman"/>
              </a:rPr>
              <a:t>. </a:t>
            </a:r>
            <a:r>
              <a:rPr lang="en-US" sz="2400" dirty="0" err="1">
                <a:effectLst/>
                <a:latin typeface="Times New Roman"/>
                <a:ea typeface="Times New Roman"/>
              </a:rPr>
              <a:t>Uning</a:t>
            </a:r>
            <a:r>
              <a:rPr lang="en-US" sz="2400" dirty="0">
                <a:effectLst/>
                <a:latin typeface="Times New Roman"/>
                <a:ea typeface="Times New Roman"/>
              </a:rPr>
              <a:t> </a:t>
            </a:r>
            <a:r>
              <a:rPr lang="en-US" sz="2400" dirty="0" err="1">
                <a:effectLst/>
                <a:latin typeface="Times New Roman"/>
                <a:ea typeface="Times New Roman"/>
              </a:rPr>
              <a:t>tarkibiga</a:t>
            </a:r>
            <a:r>
              <a:rPr lang="en-US" sz="2400" dirty="0">
                <a:effectLst/>
                <a:latin typeface="Times New Roman"/>
                <a:ea typeface="Times New Roman"/>
              </a:rPr>
              <a:t> </a:t>
            </a:r>
            <a:r>
              <a:rPr lang="en-US" sz="2400" dirty="0" err="1">
                <a:effectLst/>
                <a:latin typeface="Times New Roman"/>
                <a:ea typeface="Times New Roman"/>
              </a:rPr>
              <a:t>mehnat</a:t>
            </a:r>
            <a:r>
              <a:rPr lang="en-US" sz="2400" dirty="0">
                <a:effectLst/>
                <a:latin typeface="Times New Roman"/>
                <a:ea typeface="Times New Roman"/>
              </a:rPr>
              <a:t> </a:t>
            </a:r>
            <a:r>
              <a:rPr lang="en-US" sz="2400" dirty="0" err="1">
                <a:effectLst/>
                <a:latin typeface="Times New Roman"/>
                <a:ea typeface="Times New Roman"/>
              </a:rPr>
              <a:t>haqi</a:t>
            </a:r>
            <a:r>
              <a:rPr lang="en-US" sz="2400" dirty="0">
                <a:effectLst/>
                <a:latin typeface="Times New Roman"/>
                <a:ea typeface="Times New Roman"/>
              </a:rPr>
              <a:t>, </a:t>
            </a:r>
            <a:r>
              <a:rPr lang="en-US" sz="2400" dirty="0" err="1">
                <a:effectLst/>
                <a:latin typeface="Times New Roman"/>
                <a:ea typeface="Times New Roman"/>
              </a:rPr>
              <a:t>ishlab</a:t>
            </a:r>
            <a:r>
              <a:rPr lang="en-US" sz="2400" dirty="0">
                <a:effectLst/>
                <a:latin typeface="Times New Roman"/>
                <a:ea typeface="Times New Roman"/>
              </a:rPr>
              <a:t> </a:t>
            </a:r>
            <a:r>
              <a:rPr lang="en-US" sz="2400" dirty="0" err="1">
                <a:effectLst/>
                <a:latin typeface="Times New Roman"/>
                <a:ea typeface="Times New Roman"/>
              </a:rPr>
              <a:t>chiqarishda</a:t>
            </a:r>
            <a:r>
              <a:rPr lang="en-US" sz="2400" dirty="0">
                <a:effectLst/>
                <a:latin typeface="Times New Roman"/>
                <a:ea typeface="Times New Roman"/>
              </a:rPr>
              <a:t> </a:t>
            </a:r>
            <a:r>
              <a:rPr lang="en-US" sz="2400" dirty="0" err="1">
                <a:effectLst/>
                <a:latin typeface="Times New Roman"/>
                <a:ea typeface="Times New Roman"/>
              </a:rPr>
              <a:t>qatnashgan</a:t>
            </a:r>
            <a:r>
              <a:rPr lang="en-US" sz="2400" dirty="0">
                <a:effectLst/>
                <a:latin typeface="Times New Roman"/>
                <a:ea typeface="Times New Roman"/>
              </a:rPr>
              <a:t> </a:t>
            </a:r>
            <a:r>
              <a:rPr lang="en-US" sz="2400" dirty="0" err="1">
                <a:effectLst/>
                <a:latin typeface="Times New Roman"/>
                <a:ea typeface="Times New Roman"/>
              </a:rPr>
              <a:t>asosiy</a:t>
            </a:r>
            <a:r>
              <a:rPr lang="en-US" sz="2400" dirty="0">
                <a:effectLst/>
                <a:latin typeface="Times New Roman"/>
                <a:ea typeface="Times New Roman"/>
              </a:rPr>
              <a:t> </a:t>
            </a:r>
            <a:r>
              <a:rPr lang="en-US" sz="2400" dirty="0" err="1">
                <a:effectLst/>
                <a:latin typeface="Times New Roman"/>
                <a:ea typeface="Times New Roman"/>
              </a:rPr>
              <a:t>vositalarning</a:t>
            </a:r>
            <a:r>
              <a:rPr lang="en-US" sz="2400" dirty="0">
                <a:effectLst/>
                <a:latin typeface="Times New Roman"/>
                <a:ea typeface="Times New Roman"/>
              </a:rPr>
              <a:t> </a:t>
            </a:r>
            <a:r>
              <a:rPr lang="en-US" sz="2400" dirty="0" err="1">
                <a:effectLst/>
                <a:latin typeface="Times New Roman"/>
                <a:ea typeface="Times New Roman"/>
              </a:rPr>
              <a:t>yillik</a:t>
            </a:r>
            <a:r>
              <a:rPr lang="en-US" sz="2400" dirty="0">
                <a:effectLst/>
                <a:latin typeface="Times New Roman"/>
                <a:ea typeface="Times New Roman"/>
              </a:rPr>
              <a:t> </a:t>
            </a:r>
            <a:r>
              <a:rPr lang="en-US" sz="2400" dirty="0" err="1">
                <a:effectLst/>
                <a:latin typeface="Times New Roman"/>
                <a:ea typeface="Times New Roman"/>
              </a:rPr>
              <a:t>eskirishi</a:t>
            </a:r>
            <a:r>
              <a:rPr lang="en-US" sz="2400" dirty="0">
                <a:effectLst/>
                <a:latin typeface="Times New Roman"/>
                <a:ea typeface="Times New Roman"/>
              </a:rPr>
              <a:t>, </a:t>
            </a:r>
            <a:r>
              <a:rPr lang="en-US" sz="2400" dirty="0" err="1">
                <a:effectLst/>
                <a:latin typeface="Times New Roman"/>
                <a:ea typeface="Times New Roman"/>
              </a:rPr>
              <a:t>mashina</a:t>
            </a:r>
            <a:r>
              <a:rPr lang="en-US" sz="2400" dirty="0">
                <a:effectLst/>
                <a:latin typeface="Times New Roman"/>
                <a:ea typeface="Times New Roman"/>
              </a:rPr>
              <a:t> </a:t>
            </a:r>
            <a:r>
              <a:rPr lang="en-US" sz="2400" dirty="0" err="1">
                <a:effectLst/>
                <a:latin typeface="Times New Roman"/>
                <a:ea typeface="Times New Roman"/>
              </a:rPr>
              <a:t>uskunalari</a:t>
            </a:r>
            <a:r>
              <a:rPr lang="en-US" sz="2400" dirty="0">
                <a:effectLst/>
                <a:latin typeface="Times New Roman"/>
                <a:ea typeface="Times New Roman"/>
              </a:rPr>
              <a:t>, </a:t>
            </a:r>
            <a:r>
              <a:rPr lang="en-US" sz="2400" dirty="0" err="1">
                <a:effectLst/>
                <a:latin typeface="Times New Roman"/>
                <a:ea typeface="Times New Roman"/>
              </a:rPr>
              <a:t>aylanma</a:t>
            </a:r>
            <a:r>
              <a:rPr lang="en-US" sz="2400" dirty="0">
                <a:effectLst/>
                <a:latin typeface="Times New Roman"/>
                <a:ea typeface="Times New Roman"/>
              </a:rPr>
              <a:t> </a:t>
            </a:r>
            <a:r>
              <a:rPr lang="en-US" sz="2400" dirty="0" err="1">
                <a:effectLst/>
                <a:latin typeface="Times New Roman"/>
                <a:ea typeface="Times New Roman"/>
              </a:rPr>
              <a:t>vositalarning</a:t>
            </a:r>
            <a:r>
              <a:rPr lang="en-US" sz="2400" dirty="0">
                <a:effectLst/>
                <a:latin typeface="Times New Roman"/>
                <a:ea typeface="Times New Roman"/>
              </a:rPr>
              <a:t> </a:t>
            </a:r>
            <a:r>
              <a:rPr lang="en-US" sz="2400" dirty="0" err="1">
                <a:effectLst/>
                <a:latin typeface="Times New Roman"/>
                <a:ea typeface="Times New Roman"/>
              </a:rPr>
              <a:t>qiymati</a:t>
            </a:r>
            <a:r>
              <a:rPr lang="en-US" sz="2400" dirty="0">
                <a:effectLst/>
                <a:latin typeface="Times New Roman"/>
                <a:ea typeface="Times New Roman"/>
              </a:rPr>
              <a:t>, </a:t>
            </a:r>
            <a:r>
              <a:rPr lang="en-US" sz="2400" dirty="0" err="1">
                <a:effectLst/>
                <a:latin typeface="Times New Roman"/>
                <a:ea typeface="Times New Roman"/>
              </a:rPr>
              <a:t>ayrim</a:t>
            </a:r>
            <a:r>
              <a:rPr lang="en-US" sz="2400" dirty="0">
                <a:effectLst/>
                <a:latin typeface="Times New Roman"/>
                <a:ea typeface="Times New Roman"/>
              </a:rPr>
              <a:t> </a:t>
            </a:r>
            <a:r>
              <a:rPr lang="en-US" sz="2400" dirty="0" err="1">
                <a:effectLst/>
                <a:latin typeface="Times New Roman"/>
                <a:ea typeface="Times New Roman"/>
              </a:rPr>
              <a:t>soliqlar</a:t>
            </a:r>
            <a:r>
              <a:rPr lang="en-US" sz="2400" dirty="0">
                <a:effectLst/>
                <a:latin typeface="Times New Roman"/>
                <a:ea typeface="Times New Roman"/>
              </a:rPr>
              <a:t>, </a:t>
            </a:r>
            <a:r>
              <a:rPr lang="en-US" sz="2400" dirty="0" err="1">
                <a:effectLst/>
                <a:latin typeface="Times New Roman"/>
                <a:ea typeface="Times New Roman"/>
              </a:rPr>
              <a:t>to’lovlar</a:t>
            </a:r>
            <a:r>
              <a:rPr lang="en-US" sz="2400" dirty="0">
                <a:effectLst/>
                <a:latin typeface="Times New Roman"/>
                <a:ea typeface="Times New Roman"/>
              </a:rPr>
              <a:t> </a:t>
            </a:r>
            <a:r>
              <a:rPr lang="en-US" sz="2400" dirty="0" err="1">
                <a:effectLst/>
                <a:latin typeface="Times New Roman"/>
                <a:ea typeface="Times New Roman"/>
              </a:rPr>
              <a:t>va</a:t>
            </a:r>
            <a:r>
              <a:rPr lang="en-US" sz="2400" dirty="0">
                <a:effectLst/>
                <a:latin typeface="Times New Roman"/>
                <a:ea typeface="Times New Roman"/>
              </a:rPr>
              <a:t> </a:t>
            </a:r>
            <a:r>
              <a:rPr lang="en-US" sz="2400" dirty="0" err="1">
                <a:effectLst/>
                <a:latin typeface="Times New Roman"/>
                <a:ea typeface="Times New Roman"/>
              </a:rPr>
              <a:t>boshqalar</a:t>
            </a:r>
            <a:r>
              <a:rPr lang="en-US" sz="2400" dirty="0">
                <a:effectLst/>
                <a:latin typeface="Times New Roman"/>
                <a:ea typeface="Times New Roman"/>
              </a:rPr>
              <a:t> </a:t>
            </a:r>
            <a:r>
              <a:rPr lang="en-US" sz="2400" dirty="0" err="1">
                <a:effectLst/>
                <a:latin typeface="Times New Roman"/>
                <a:ea typeface="Times New Roman"/>
              </a:rPr>
              <a:t>kiradi</a:t>
            </a:r>
            <a:r>
              <a:rPr lang="en-US" sz="2400" dirty="0">
                <a:effectLst/>
                <a:latin typeface="Times New Roman"/>
                <a:ea typeface="Times New Roman"/>
              </a:rPr>
              <a:t>.</a:t>
            </a:r>
            <a:endParaRPr lang="ru-RU" sz="2400" dirty="0">
              <a:effectLst/>
              <a:latin typeface="Times New Roman"/>
              <a:ea typeface="Times New Roman"/>
            </a:endParaRPr>
          </a:p>
          <a:p>
            <a:pPr marL="457200" algn="just">
              <a:spcAft>
                <a:spcPts val="0"/>
              </a:spcAft>
            </a:pPr>
            <a:r>
              <a:rPr lang="en-US" sz="2400" dirty="0">
                <a:effectLst/>
                <a:latin typeface="Times New Roman"/>
                <a:ea typeface="Times New Roman"/>
              </a:rPr>
              <a:t> </a:t>
            </a:r>
            <a:endParaRPr lang="ru-RU" sz="2400" dirty="0">
              <a:effectLst/>
              <a:latin typeface="Times New Roman"/>
              <a:ea typeface="Times New Roman"/>
            </a:endParaRPr>
          </a:p>
          <a:p>
            <a:pPr algn="just">
              <a:spcAft>
                <a:spcPts val="0"/>
              </a:spcAft>
            </a:pPr>
            <a:r>
              <a:rPr lang="en-US" sz="1400" dirty="0">
                <a:effectLst/>
                <a:latin typeface="Times New Roman"/>
                <a:ea typeface="Times New Roman"/>
              </a:rPr>
              <a:t> </a:t>
            </a:r>
            <a:endParaRPr lang="ru-RU" sz="1000" dirty="0">
              <a:effectLst/>
              <a:latin typeface="Times New Roman"/>
              <a:ea typeface="Times New Roman"/>
            </a:endParaRPr>
          </a:p>
        </p:txBody>
      </p:sp>
      <p:sp>
        <p:nvSpPr>
          <p:cNvPr id="4" name="Rectangle 4"/>
          <p:cNvSpPr>
            <a:spLocks noChangeArrowheads="1"/>
          </p:cNvSpPr>
          <p:nvPr/>
        </p:nvSpPr>
        <p:spPr bwMode="auto">
          <a:xfrm>
            <a:off x="0" y="4572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34290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345348191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34290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3" name="Прямоугольник 2"/>
          <p:cNvSpPr/>
          <p:nvPr/>
        </p:nvSpPr>
        <p:spPr>
          <a:xfrm>
            <a:off x="0" y="0"/>
            <a:ext cx="9036496" cy="6741368"/>
          </a:xfrm>
          <a:prstGeom prst="rect">
            <a:avLst/>
          </a:prstGeom>
        </p:spPr>
        <p:style>
          <a:lnRef idx="1">
            <a:schemeClr val="accent2"/>
          </a:lnRef>
          <a:fillRef idx="2">
            <a:schemeClr val="accent2"/>
          </a:fillRef>
          <a:effectRef idx="1">
            <a:schemeClr val="accent2"/>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just">
              <a:spcAft>
                <a:spcPts val="0"/>
              </a:spcAft>
            </a:pPr>
            <a:r>
              <a:rPr lang="en-US" sz="2400" b="1" dirty="0" err="1">
                <a:effectLst/>
                <a:latin typeface="Times New Roman"/>
                <a:ea typeface="Times New Roman"/>
              </a:rPr>
              <a:t>Tannarx</a:t>
            </a:r>
            <a:r>
              <a:rPr lang="en-US" sz="2400" dirty="0">
                <a:effectLst/>
                <a:latin typeface="Times New Roman"/>
                <a:ea typeface="Times New Roman"/>
              </a:rPr>
              <a:t> </a:t>
            </a:r>
            <a:r>
              <a:rPr lang="en-US" sz="2400" dirty="0" err="1">
                <a:effectLst/>
                <a:latin typeface="Times New Roman"/>
                <a:ea typeface="Times New Roman"/>
              </a:rPr>
              <a:t>korxonada</a:t>
            </a:r>
            <a:r>
              <a:rPr lang="en-US" sz="2400" dirty="0">
                <a:effectLst/>
                <a:latin typeface="Times New Roman"/>
                <a:ea typeface="Times New Roman"/>
              </a:rPr>
              <a:t> </a:t>
            </a:r>
            <a:r>
              <a:rPr lang="en-US" sz="2400" dirty="0" err="1">
                <a:effectLst/>
                <a:latin typeface="Times New Roman"/>
                <a:ea typeface="Times New Roman"/>
              </a:rPr>
              <a:t>mahsulot</a:t>
            </a:r>
            <a:r>
              <a:rPr lang="en-US" sz="2400" dirty="0">
                <a:effectLst/>
                <a:latin typeface="Times New Roman"/>
                <a:ea typeface="Times New Roman"/>
              </a:rPr>
              <a:t> </a:t>
            </a:r>
            <a:r>
              <a:rPr lang="en-US" sz="2400" dirty="0" err="1">
                <a:effectLst/>
                <a:latin typeface="Times New Roman"/>
                <a:ea typeface="Times New Roman"/>
              </a:rPr>
              <a:t>ishlab</a:t>
            </a:r>
            <a:r>
              <a:rPr lang="en-US" sz="2400" dirty="0">
                <a:effectLst/>
                <a:latin typeface="Times New Roman"/>
                <a:ea typeface="Times New Roman"/>
              </a:rPr>
              <a:t> </a:t>
            </a:r>
            <a:r>
              <a:rPr lang="en-US" sz="2400" dirty="0" err="1">
                <a:effectLst/>
                <a:latin typeface="Times New Roman"/>
                <a:ea typeface="Times New Roman"/>
              </a:rPr>
              <a:t>chiqarish</a:t>
            </a:r>
            <a:r>
              <a:rPr lang="en-US" sz="2400" dirty="0">
                <a:effectLst/>
                <a:latin typeface="Times New Roman"/>
                <a:ea typeface="Times New Roman"/>
              </a:rPr>
              <a:t> </a:t>
            </a:r>
            <a:r>
              <a:rPr lang="en-US" sz="2400" dirty="0" err="1">
                <a:effectLst/>
                <a:latin typeface="Times New Roman"/>
                <a:ea typeface="Times New Roman"/>
              </a:rPr>
              <a:t>va</a:t>
            </a:r>
            <a:r>
              <a:rPr lang="en-US" sz="2400" dirty="0">
                <a:effectLst/>
                <a:latin typeface="Times New Roman"/>
                <a:ea typeface="Times New Roman"/>
              </a:rPr>
              <a:t> </a:t>
            </a:r>
            <a:r>
              <a:rPr lang="en-US" sz="2400" dirty="0" err="1">
                <a:effectLst/>
                <a:latin typeface="Times New Roman"/>
                <a:ea typeface="Times New Roman"/>
              </a:rPr>
              <a:t>sotish</a:t>
            </a:r>
            <a:r>
              <a:rPr lang="en-US" sz="2400" dirty="0">
                <a:effectLst/>
                <a:latin typeface="Times New Roman"/>
                <a:ea typeface="Times New Roman"/>
              </a:rPr>
              <a:t> </a:t>
            </a:r>
            <a:r>
              <a:rPr lang="en-US" sz="2400" dirty="0" err="1">
                <a:effectLst/>
                <a:latin typeface="Times New Roman"/>
                <a:ea typeface="Times New Roman"/>
              </a:rPr>
              <a:t>uchun</a:t>
            </a:r>
            <a:r>
              <a:rPr lang="en-US" sz="2400" dirty="0">
                <a:effectLst/>
                <a:latin typeface="Times New Roman"/>
                <a:ea typeface="Times New Roman"/>
              </a:rPr>
              <a:t> </a:t>
            </a:r>
            <a:r>
              <a:rPr lang="en-US" sz="2400" dirty="0" err="1">
                <a:effectLst/>
                <a:latin typeface="Times New Roman"/>
                <a:ea typeface="Times New Roman"/>
              </a:rPr>
              <a:t>sarflangan</a:t>
            </a:r>
            <a:r>
              <a:rPr lang="en-US" sz="2400" dirty="0">
                <a:effectLst/>
                <a:latin typeface="Times New Roman"/>
                <a:ea typeface="Times New Roman"/>
              </a:rPr>
              <a:t> </a:t>
            </a:r>
            <a:r>
              <a:rPr lang="en-US" sz="2400" dirty="0" err="1">
                <a:effectLst/>
                <a:latin typeface="Times New Roman"/>
                <a:ea typeface="Times New Roman"/>
              </a:rPr>
              <a:t>joriy</a:t>
            </a:r>
            <a:r>
              <a:rPr lang="en-US" sz="2400" dirty="0">
                <a:effectLst/>
                <a:latin typeface="Times New Roman"/>
                <a:ea typeface="Times New Roman"/>
              </a:rPr>
              <a:t>, </a:t>
            </a:r>
            <a:r>
              <a:rPr lang="en-US" sz="2400" dirty="0" err="1">
                <a:effectLst/>
                <a:latin typeface="Times New Roman"/>
                <a:ea typeface="Times New Roman"/>
              </a:rPr>
              <a:t>yani</a:t>
            </a:r>
            <a:r>
              <a:rPr lang="en-US" sz="2400" dirty="0">
                <a:effectLst/>
                <a:latin typeface="Times New Roman"/>
                <a:ea typeface="Times New Roman"/>
              </a:rPr>
              <a:t> </a:t>
            </a:r>
            <a:r>
              <a:rPr lang="en-US" sz="2400" dirty="0" err="1">
                <a:effectLst/>
                <a:latin typeface="Times New Roman"/>
                <a:ea typeface="Times New Roman"/>
              </a:rPr>
              <a:t>yillik</a:t>
            </a:r>
            <a:r>
              <a:rPr lang="en-US" sz="2400" dirty="0">
                <a:effectLst/>
                <a:latin typeface="Times New Roman"/>
                <a:ea typeface="Times New Roman"/>
              </a:rPr>
              <a:t> </a:t>
            </a:r>
            <a:r>
              <a:rPr lang="en-US" sz="2400" dirty="0" err="1">
                <a:effectLst/>
                <a:latin typeface="Times New Roman"/>
                <a:ea typeface="Times New Roman"/>
              </a:rPr>
              <a:t>pulda</a:t>
            </a:r>
            <a:r>
              <a:rPr lang="en-US" sz="2400" dirty="0">
                <a:effectLst/>
                <a:latin typeface="Times New Roman"/>
                <a:ea typeface="Times New Roman"/>
              </a:rPr>
              <a:t> </a:t>
            </a:r>
            <a:r>
              <a:rPr lang="en-US" sz="2400" dirty="0" err="1">
                <a:effectLst/>
                <a:latin typeface="Times New Roman"/>
                <a:ea typeface="Times New Roman"/>
              </a:rPr>
              <a:t>ifodalangan</a:t>
            </a:r>
            <a:r>
              <a:rPr lang="en-US" sz="2400" dirty="0">
                <a:effectLst/>
                <a:latin typeface="Times New Roman"/>
                <a:ea typeface="Times New Roman"/>
              </a:rPr>
              <a:t> </a:t>
            </a:r>
            <a:r>
              <a:rPr lang="en-US" sz="2400" dirty="0" err="1">
                <a:effectLst/>
                <a:latin typeface="Times New Roman"/>
                <a:ea typeface="Times New Roman"/>
              </a:rPr>
              <a:t>xarajatlarning</a:t>
            </a:r>
            <a:r>
              <a:rPr lang="en-US" sz="2400" dirty="0">
                <a:effectLst/>
                <a:latin typeface="Times New Roman"/>
                <a:ea typeface="Times New Roman"/>
              </a:rPr>
              <a:t> </a:t>
            </a:r>
            <a:r>
              <a:rPr lang="en-US" sz="2400" dirty="0" err="1">
                <a:effectLst/>
                <a:latin typeface="Times New Roman"/>
                <a:ea typeface="Times New Roman"/>
              </a:rPr>
              <a:t>jami</a:t>
            </a:r>
            <a:r>
              <a:rPr lang="en-US" sz="2400" dirty="0">
                <a:effectLst/>
                <a:latin typeface="Times New Roman"/>
                <a:ea typeface="Times New Roman"/>
              </a:rPr>
              <a:t> </a:t>
            </a:r>
            <a:r>
              <a:rPr lang="en-US" sz="2400" dirty="0" err="1">
                <a:effectLst/>
                <a:latin typeface="Times New Roman"/>
                <a:ea typeface="Times New Roman"/>
              </a:rPr>
              <a:t>yig’indisidir</a:t>
            </a:r>
            <a:r>
              <a:rPr lang="en-US" sz="2400" dirty="0">
                <a:effectLst/>
                <a:latin typeface="Times New Roman"/>
                <a:ea typeface="Times New Roman"/>
              </a:rPr>
              <a:t>.</a:t>
            </a:r>
            <a:endParaRPr lang="ru-RU" sz="2400" dirty="0">
              <a:effectLst/>
              <a:latin typeface="Times New Roman"/>
              <a:ea typeface="Times New Roman"/>
            </a:endParaRPr>
          </a:p>
          <a:p>
            <a:pPr algn="just">
              <a:spcAft>
                <a:spcPts val="0"/>
              </a:spcAft>
            </a:pPr>
            <a:r>
              <a:rPr lang="en-US" sz="2400" dirty="0" err="1">
                <a:effectLst/>
                <a:latin typeface="Times New Roman"/>
                <a:ea typeface="Times New Roman"/>
              </a:rPr>
              <a:t>Qishloq</a:t>
            </a:r>
            <a:r>
              <a:rPr lang="en-US" sz="2400" dirty="0">
                <a:effectLst/>
                <a:latin typeface="Times New Roman"/>
                <a:ea typeface="Times New Roman"/>
              </a:rPr>
              <a:t> </a:t>
            </a:r>
            <a:r>
              <a:rPr lang="en-US" sz="2400" dirty="0" err="1">
                <a:effectLst/>
                <a:latin typeface="Times New Roman"/>
                <a:ea typeface="Times New Roman"/>
              </a:rPr>
              <a:t>xo’jaligida</a:t>
            </a:r>
            <a:r>
              <a:rPr lang="en-US" sz="2400" dirty="0">
                <a:effectLst/>
                <a:latin typeface="Times New Roman"/>
                <a:ea typeface="Times New Roman"/>
              </a:rPr>
              <a:t> </a:t>
            </a:r>
            <a:r>
              <a:rPr lang="en-US" sz="2400" dirty="0" err="1">
                <a:effectLst/>
                <a:latin typeface="Times New Roman"/>
                <a:ea typeface="Times New Roman"/>
              </a:rPr>
              <a:t>mahsulot</a:t>
            </a:r>
            <a:r>
              <a:rPr lang="en-US" sz="2400" dirty="0">
                <a:effectLst/>
                <a:latin typeface="Times New Roman"/>
                <a:ea typeface="Times New Roman"/>
              </a:rPr>
              <a:t> </a:t>
            </a:r>
            <a:r>
              <a:rPr lang="en-US" sz="2400" dirty="0" err="1">
                <a:effectLst/>
                <a:latin typeface="Times New Roman"/>
                <a:ea typeface="Times New Roman"/>
              </a:rPr>
              <a:t>ishlab</a:t>
            </a:r>
            <a:r>
              <a:rPr lang="en-US" sz="2400" dirty="0">
                <a:effectLst/>
                <a:latin typeface="Times New Roman"/>
                <a:ea typeface="Times New Roman"/>
              </a:rPr>
              <a:t> </a:t>
            </a:r>
            <a:r>
              <a:rPr lang="en-US" sz="2400" dirty="0" err="1">
                <a:effectLst/>
                <a:latin typeface="Times New Roman"/>
                <a:ea typeface="Times New Roman"/>
              </a:rPr>
              <a:t>chiqarish</a:t>
            </a:r>
            <a:r>
              <a:rPr lang="en-US" sz="2400" dirty="0">
                <a:effectLst/>
                <a:latin typeface="Times New Roman"/>
                <a:ea typeface="Times New Roman"/>
              </a:rPr>
              <a:t> </a:t>
            </a:r>
            <a:r>
              <a:rPr lang="en-US" sz="2400" dirty="0" err="1">
                <a:effectLst/>
                <a:latin typeface="Times New Roman"/>
                <a:ea typeface="Times New Roman"/>
              </a:rPr>
              <a:t>xarajatlari</a:t>
            </a:r>
            <a:r>
              <a:rPr lang="en-US" sz="2400" dirty="0">
                <a:effectLst/>
                <a:latin typeface="Times New Roman"/>
                <a:ea typeface="Times New Roman"/>
              </a:rPr>
              <a:t> </a:t>
            </a:r>
            <a:r>
              <a:rPr lang="en-US" sz="2400" dirty="0" err="1">
                <a:effectLst/>
                <a:latin typeface="Times New Roman"/>
                <a:ea typeface="Times New Roman"/>
              </a:rPr>
              <a:t>tarkibi</a:t>
            </a:r>
            <a:r>
              <a:rPr lang="en-US" sz="2400" dirty="0">
                <a:effectLst/>
                <a:latin typeface="Times New Roman"/>
                <a:ea typeface="Times New Roman"/>
              </a:rPr>
              <a:t> </a:t>
            </a:r>
            <a:r>
              <a:rPr lang="en-US" sz="2400" dirty="0" err="1">
                <a:effectLst/>
                <a:latin typeface="Times New Roman"/>
                <a:ea typeface="Times New Roman"/>
              </a:rPr>
              <a:t>quyidagilardan</a:t>
            </a:r>
            <a:r>
              <a:rPr lang="en-US" sz="2400" dirty="0">
                <a:effectLst/>
                <a:latin typeface="Times New Roman"/>
                <a:ea typeface="Times New Roman"/>
              </a:rPr>
              <a:t> </a:t>
            </a:r>
            <a:r>
              <a:rPr lang="en-US" sz="2400" dirty="0" err="1">
                <a:effectLst/>
                <a:latin typeface="Times New Roman"/>
                <a:ea typeface="Times New Roman"/>
              </a:rPr>
              <a:t>iborat</a:t>
            </a:r>
            <a:r>
              <a:rPr lang="en-US" sz="2400" dirty="0">
                <a:effectLst/>
                <a:latin typeface="Times New Roman"/>
                <a:ea typeface="Times New Roman"/>
              </a:rPr>
              <a:t>:</a:t>
            </a:r>
            <a:endParaRPr lang="ru-RU" sz="2400" dirty="0">
              <a:effectLst/>
              <a:latin typeface="Times New Roman"/>
              <a:ea typeface="Times New Roman"/>
            </a:endParaRPr>
          </a:p>
          <a:p>
            <a:pPr algn="ctr">
              <a:spcAft>
                <a:spcPts val="0"/>
              </a:spcAft>
            </a:pPr>
            <a:r>
              <a:rPr lang="en-US" sz="2400" b="1" dirty="0" err="1">
                <a:effectLst/>
                <a:latin typeface="Times New Roman"/>
                <a:ea typeface="Times New Roman"/>
              </a:rPr>
              <a:t>Dehqonchilikda</a:t>
            </a:r>
            <a:r>
              <a:rPr lang="en-US" sz="2400" b="1" dirty="0">
                <a:effectLst/>
                <a:latin typeface="Times New Roman"/>
                <a:ea typeface="Times New Roman"/>
              </a:rPr>
              <a:t>:                                    </a:t>
            </a:r>
            <a:r>
              <a:rPr lang="en-US" sz="2400" b="1" dirty="0" err="1">
                <a:effectLst/>
                <a:latin typeface="Times New Roman"/>
                <a:ea typeface="Times New Roman"/>
              </a:rPr>
              <a:t>Chorvachilikda</a:t>
            </a:r>
            <a:r>
              <a:rPr lang="en-US" sz="2400" b="1" dirty="0">
                <a:effectLst/>
                <a:latin typeface="Times New Roman"/>
                <a:ea typeface="Times New Roman"/>
              </a:rPr>
              <a:t>:</a:t>
            </a:r>
            <a:endParaRPr lang="ru-RU" sz="2400" dirty="0">
              <a:effectLst/>
              <a:latin typeface="Times New Roman"/>
              <a:ea typeface="Times New Roman"/>
            </a:endParaRPr>
          </a:p>
          <a:p>
            <a:pPr marL="342900" lvl="0" indent="-342900" algn="just">
              <a:spcAft>
                <a:spcPts val="0"/>
              </a:spcAft>
              <a:buFont typeface="Times New Roman"/>
              <a:buChar char="-"/>
            </a:pPr>
            <a:r>
              <a:rPr lang="en-US" sz="2400" dirty="0" err="1">
                <a:effectLst/>
                <a:latin typeface="Times New Roman"/>
                <a:ea typeface="Times New Roman"/>
              </a:rPr>
              <a:t>To’g’ri</a:t>
            </a:r>
            <a:r>
              <a:rPr lang="en-US" sz="2400" dirty="0">
                <a:effectLst/>
                <a:latin typeface="Times New Roman"/>
                <a:ea typeface="Times New Roman"/>
              </a:rPr>
              <a:t> </a:t>
            </a:r>
            <a:r>
              <a:rPr lang="en-US" sz="2400" dirty="0" err="1">
                <a:effectLst/>
                <a:latin typeface="Times New Roman"/>
                <a:ea typeface="Times New Roman"/>
              </a:rPr>
              <a:t>mehnat</a:t>
            </a:r>
            <a:r>
              <a:rPr lang="en-US" sz="2400" dirty="0">
                <a:effectLst/>
                <a:latin typeface="Times New Roman"/>
                <a:ea typeface="Times New Roman"/>
              </a:rPr>
              <a:t> </a:t>
            </a:r>
            <a:r>
              <a:rPr lang="en-US" sz="2400" dirty="0" err="1">
                <a:effectLst/>
                <a:latin typeface="Times New Roman"/>
                <a:ea typeface="Times New Roman"/>
              </a:rPr>
              <a:t>haqi</a:t>
            </a:r>
            <a:r>
              <a:rPr lang="en-US" sz="2400" dirty="0">
                <a:effectLst/>
                <a:latin typeface="Times New Roman"/>
                <a:ea typeface="Times New Roman"/>
              </a:rPr>
              <a:t>                                 - </a:t>
            </a:r>
            <a:r>
              <a:rPr lang="en-US" sz="2400" dirty="0" err="1">
                <a:effectLst/>
                <a:latin typeface="Times New Roman"/>
                <a:ea typeface="Times New Roman"/>
              </a:rPr>
              <a:t>to’g’ri</a:t>
            </a:r>
            <a:r>
              <a:rPr lang="en-US" sz="2400" dirty="0">
                <a:effectLst/>
                <a:latin typeface="Times New Roman"/>
                <a:ea typeface="Times New Roman"/>
              </a:rPr>
              <a:t> </a:t>
            </a:r>
            <a:r>
              <a:rPr lang="en-US" sz="2400" dirty="0" err="1">
                <a:effectLst/>
                <a:latin typeface="Times New Roman"/>
                <a:ea typeface="Times New Roman"/>
              </a:rPr>
              <a:t>mehnat</a:t>
            </a:r>
            <a:r>
              <a:rPr lang="en-US" sz="2400" dirty="0">
                <a:effectLst/>
                <a:latin typeface="Times New Roman"/>
                <a:ea typeface="Times New Roman"/>
              </a:rPr>
              <a:t> </a:t>
            </a:r>
            <a:r>
              <a:rPr lang="en-US" sz="2400" dirty="0" err="1">
                <a:effectLst/>
                <a:latin typeface="Times New Roman"/>
                <a:ea typeface="Times New Roman"/>
              </a:rPr>
              <a:t>haqi</a:t>
            </a:r>
            <a:r>
              <a:rPr lang="en-US" sz="2400" dirty="0">
                <a:effectLst/>
                <a:latin typeface="Times New Roman"/>
                <a:ea typeface="Times New Roman"/>
              </a:rPr>
              <a:t> </a:t>
            </a:r>
            <a:endParaRPr lang="ru-RU" sz="2400" dirty="0">
              <a:effectLst/>
              <a:latin typeface="Times New Roman"/>
              <a:ea typeface="Times New Roman"/>
            </a:endParaRPr>
          </a:p>
          <a:p>
            <a:pPr marL="457200" algn="just">
              <a:spcAft>
                <a:spcPts val="0"/>
              </a:spcAft>
            </a:pPr>
            <a:r>
              <a:rPr lang="en-US" sz="2400" dirty="0" err="1">
                <a:effectLst/>
                <a:latin typeface="Times New Roman"/>
                <a:ea typeface="Times New Roman"/>
              </a:rPr>
              <a:t>ajratmalari</a:t>
            </a:r>
            <a:r>
              <a:rPr lang="en-US" sz="2400" dirty="0">
                <a:effectLst/>
                <a:latin typeface="Times New Roman"/>
                <a:ea typeface="Times New Roman"/>
              </a:rPr>
              <a:t> </a:t>
            </a:r>
            <a:r>
              <a:rPr lang="en-US" sz="2400" dirty="0" err="1">
                <a:effectLst/>
                <a:latin typeface="Times New Roman"/>
                <a:ea typeface="Times New Roman"/>
              </a:rPr>
              <a:t>bilan</a:t>
            </a:r>
            <a:r>
              <a:rPr lang="en-US" sz="2400" dirty="0">
                <a:effectLst/>
                <a:latin typeface="Times New Roman"/>
                <a:ea typeface="Times New Roman"/>
              </a:rPr>
              <a:t>;                                       </a:t>
            </a:r>
            <a:r>
              <a:rPr lang="en-US" sz="2400" dirty="0" err="1">
                <a:effectLst/>
                <a:latin typeface="Times New Roman"/>
                <a:ea typeface="Times New Roman"/>
              </a:rPr>
              <a:t>ajtarmalari</a:t>
            </a:r>
            <a:r>
              <a:rPr lang="en-US" sz="2400" dirty="0">
                <a:effectLst/>
                <a:latin typeface="Times New Roman"/>
                <a:ea typeface="Times New Roman"/>
              </a:rPr>
              <a:t> </a:t>
            </a:r>
            <a:r>
              <a:rPr lang="en-US" sz="2400" dirty="0" err="1">
                <a:effectLst/>
                <a:latin typeface="Times New Roman"/>
                <a:ea typeface="Times New Roman"/>
              </a:rPr>
              <a:t>bilan</a:t>
            </a:r>
            <a:r>
              <a:rPr lang="en-US" sz="2400" dirty="0">
                <a:effectLst/>
                <a:latin typeface="Times New Roman"/>
                <a:ea typeface="Times New Roman"/>
              </a:rPr>
              <a:t>;</a:t>
            </a:r>
            <a:endParaRPr lang="ru-RU" sz="2400" dirty="0">
              <a:effectLst/>
              <a:latin typeface="Times New Roman"/>
              <a:ea typeface="Times New Roman"/>
            </a:endParaRPr>
          </a:p>
          <a:p>
            <a:pPr marL="342900" lvl="0" indent="-342900" algn="just">
              <a:spcAft>
                <a:spcPts val="0"/>
              </a:spcAft>
              <a:buFont typeface="Times New Roman"/>
              <a:buChar char="-"/>
            </a:pPr>
            <a:r>
              <a:rPr lang="en-US" sz="2400" dirty="0" err="1">
                <a:effectLst/>
                <a:latin typeface="Times New Roman"/>
                <a:ea typeface="Times New Roman"/>
              </a:rPr>
              <a:t>O’g’it</a:t>
            </a:r>
            <a:r>
              <a:rPr lang="en-US" sz="2400" dirty="0">
                <a:effectLst/>
                <a:latin typeface="Times New Roman"/>
                <a:ea typeface="Times New Roman"/>
              </a:rPr>
              <a:t> </a:t>
            </a:r>
            <a:r>
              <a:rPr lang="en-US" sz="2400" dirty="0" err="1">
                <a:effectLst/>
                <a:latin typeface="Times New Roman"/>
                <a:ea typeface="Times New Roman"/>
              </a:rPr>
              <a:t>va</a:t>
            </a:r>
            <a:r>
              <a:rPr lang="en-US" sz="2400" dirty="0">
                <a:effectLst/>
                <a:latin typeface="Times New Roman"/>
                <a:ea typeface="Times New Roman"/>
              </a:rPr>
              <a:t> </a:t>
            </a:r>
            <a:r>
              <a:rPr lang="en-US" sz="2400" dirty="0" err="1">
                <a:effectLst/>
                <a:latin typeface="Times New Roman"/>
                <a:ea typeface="Times New Roman"/>
              </a:rPr>
              <a:t>ko’chatlar</a:t>
            </a:r>
            <a:r>
              <a:rPr lang="en-US" sz="2400" dirty="0">
                <a:effectLst/>
                <a:latin typeface="Times New Roman"/>
                <a:ea typeface="Times New Roman"/>
              </a:rPr>
              <a:t>;                                 - </a:t>
            </a:r>
            <a:r>
              <a:rPr lang="en-US" sz="2400" dirty="0" err="1">
                <a:effectLst/>
                <a:latin typeface="Times New Roman"/>
                <a:ea typeface="Times New Roman"/>
              </a:rPr>
              <a:t>yem</a:t>
            </a:r>
            <a:r>
              <a:rPr lang="en-US" sz="2400" dirty="0">
                <a:effectLst/>
                <a:latin typeface="Times New Roman"/>
                <a:ea typeface="Times New Roman"/>
              </a:rPr>
              <a:t> – </a:t>
            </a:r>
            <a:r>
              <a:rPr lang="en-US" sz="2400" dirty="0" err="1">
                <a:effectLst/>
                <a:latin typeface="Times New Roman"/>
                <a:ea typeface="Times New Roman"/>
              </a:rPr>
              <a:t>xashak</a:t>
            </a:r>
            <a:r>
              <a:rPr lang="en-US" sz="2400" dirty="0">
                <a:effectLst/>
                <a:latin typeface="Times New Roman"/>
                <a:ea typeface="Times New Roman"/>
              </a:rPr>
              <a:t>;</a:t>
            </a:r>
            <a:endParaRPr lang="ru-RU" sz="2400" dirty="0">
              <a:effectLst/>
              <a:latin typeface="Times New Roman"/>
              <a:ea typeface="Times New Roman"/>
            </a:endParaRPr>
          </a:p>
          <a:p>
            <a:pPr marL="342900" lvl="0" indent="-342900" algn="just">
              <a:spcAft>
                <a:spcPts val="0"/>
              </a:spcAft>
              <a:buFont typeface="Times New Roman"/>
              <a:buChar char="-"/>
            </a:pPr>
            <a:r>
              <a:rPr lang="en-US" sz="2400" dirty="0" err="1">
                <a:effectLst/>
                <a:latin typeface="Times New Roman"/>
                <a:ea typeface="Times New Roman"/>
              </a:rPr>
              <a:t>Amortizatsiya</a:t>
            </a:r>
            <a:r>
              <a:rPr lang="en-US" sz="2400" dirty="0">
                <a:effectLst/>
                <a:latin typeface="Times New Roman"/>
                <a:ea typeface="Times New Roman"/>
              </a:rPr>
              <a:t>;                                         - </a:t>
            </a:r>
            <a:r>
              <a:rPr lang="en-US" sz="2400" dirty="0" err="1">
                <a:effectLst/>
                <a:latin typeface="Times New Roman"/>
                <a:ea typeface="Times New Roman"/>
              </a:rPr>
              <a:t>amortizatsiya</a:t>
            </a:r>
            <a:r>
              <a:rPr lang="en-US" sz="2400" dirty="0" smtClean="0">
                <a:effectLst/>
                <a:latin typeface="Times New Roman"/>
                <a:ea typeface="Times New Roman"/>
              </a:rPr>
              <a:t>;</a:t>
            </a:r>
            <a:endParaRPr lang="ru-RU" sz="2400" dirty="0">
              <a:effectLst/>
              <a:latin typeface="Times New Roman"/>
              <a:ea typeface="Times New Roman"/>
            </a:endParaRPr>
          </a:p>
          <a:p>
            <a:pPr marL="342900" lvl="0" indent="-342900" algn="just">
              <a:spcAft>
                <a:spcPts val="0"/>
              </a:spcAft>
              <a:buFont typeface="Times New Roman"/>
              <a:buChar char="-"/>
            </a:pPr>
            <a:r>
              <a:rPr lang="en-US" sz="2400" dirty="0" err="1">
                <a:effectLst/>
                <a:latin typeface="Times New Roman"/>
                <a:ea typeface="Times New Roman"/>
              </a:rPr>
              <a:t>Urug’lik</a:t>
            </a:r>
            <a:r>
              <a:rPr lang="en-US" sz="2400" dirty="0">
                <a:effectLst/>
                <a:latin typeface="Times New Roman"/>
                <a:ea typeface="Times New Roman"/>
              </a:rPr>
              <a:t>; </a:t>
            </a:r>
            <a:endParaRPr lang="ru-RU" sz="2400" dirty="0">
              <a:effectLst/>
              <a:latin typeface="Times New Roman"/>
              <a:ea typeface="Times New Roman"/>
            </a:endParaRPr>
          </a:p>
          <a:p>
            <a:pPr marL="342900" lvl="0" indent="-342900" algn="just">
              <a:spcAft>
                <a:spcPts val="0"/>
              </a:spcAft>
              <a:buFont typeface="Times New Roman"/>
              <a:buChar char="-"/>
            </a:pPr>
            <a:r>
              <a:rPr lang="en-US" sz="2400" dirty="0" err="1">
                <a:effectLst/>
                <a:latin typeface="Times New Roman"/>
                <a:ea typeface="Times New Roman"/>
              </a:rPr>
              <a:t>Ishlar</a:t>
            </a:r>
            <a:r>
              <a:rPr lang="en-US" sz="2400" dirty="0">
                <a:effectLst/>
                <a:latin typeface="Times New Roman"/>
                <a:ea typeface="Times New Roman"/>
              </a:rPr>
              <a:t> </a:t>
            </a:r>
            <a:r>
              <a:rPr lang="en-US" sz="2400" dirty="0" err="1">
                <a:effectLst/>
                <a:latin typeface="Times New Roman"/>
                <a:ea typeface="Times New Roman"/>
              </a:rPr>
              <a:t>va</a:t>
            </a:r>
            <a:r>
              <a:rPr lang="en-US" sz="2400" dirty="0">
                <a:effectLst/>
                <a:latin typeface="Times New Roman"/>
                <a:ea typeface="Times New Roman"/>
              </a:rPr>
              <a:t> </a:t>
            </a:r>
            <a:r>
              <a:rPr lang="en-US" sz="2400" dirty="0" err="1">
                <a:effectLst/>
                <a:latin typeface="Times New Roman"/>
                <a:ea typeface="Times New Roman"/>
              </a:rPr>
              <a:t>xizmatlar</a:t>
            </a:r>
            <a:r>
              <a:rPr lang="en-US" sz="2400" dirty="0">
                <a:effectLst/>
                <a:latin typeface="Times New Roman"/>
                <a:ea typeface="Times New Roman"/>
              </a:rPr>
              <a:t>;                                </a:t>
            </a:r>
            <a:r>
              <a:rPr lang="en-US" sz="2400" dirty="0" smtClean="0">
                <a:effectLst/>
                <a:latin typeface="Times New Roman"/>
                <a:ea typeface="Times New Roman"/>
              </a:rPr>
              <a:t> </a:t>
            </a:r>
            <a:r>
              <a:rPr lang="en-US" sz="2400" dirty="0">
                <a:effectLst/>
                <a:latin typeface="Times New Roman"/>
                <a:ea typeface="Times New Roman"/>
              </a:rPr>
              <a:t>- </a:t>
            </a:r>
            <a:r>
              <a:rPr lang="en-US" sz="2400" dirty="0" err="1">
                <a:effectLst/>
                <a:latin typeface="Times New Roman"/>
                <a:ea typeface="Times New Roman"/>
              </a:rPr>
              <a:t>Ishlar</a:t>
            </a:r>
            <a:r>
              <a:rPr lang="en-US" sz="2400" dirty="0">
                <a:effectLst/>
                <a:latin typeface="Times New Roman"/>
                <a:ea typeface="Times New Roman"/>
              </a:rPr>
              <a:t> </a:t>
            </a:r>
            <a:r>
              <a:rPr lang="en-US" sz="2400" dirty="0" err="1">
                <a:effectLst/>
                <a:latin typeface="Times New Roman"/>
                <a:ea typeface="Times New Roman"/>
              </a:rPr>
              <a:t>va</a:t>
            </a:r>
            <a:r>
              <a:rPr lang="en-US" sz="2400" dirty="0">
                <a:effectLst/>
                <a:latin typeface="Times New Roman"/>
                <a:ea typeface="Times New Roman"/>
              </a:rPr>
              <a:t> </a:t>
            </a:r>
            <a:r>
              <a:rPr lang="en-US" sz="2400" dirty="0" err="1" smtClean="0">
                <a:effectLst/>
                <a:latin typeface="Times New Roman"/>
                <a:ea typeface="Times New Roman"/>
              </a:rPr>
              <a:t>xizmatlar</a:t>
            </a:r>
            <a:r>
              <a:rPr lang="en-US" sz="2400" dirty="0" smtClean="0">
                <a:effectLst/>
                <a:latin typeface="Times New Roman"/>
                <a:ea typeface="Times New Roman"/>
              </a:rPr>
              <a:t>;</a:t>
            </a:r>
          </a:p>
          <a:p>
            <a:pPr marL="342900" lvl="0" indent="-342900" algn="just">
              <a:spcAft>
                <a:spcPts val="0"/>
              </a:spcAft>
              <a:buFont typeface="Times New Roman"/>
              <a:buChar char="-"/>
            </a:pPr>
            <a:r>
              <a:rPr lang="en-US" sz="2400" dirty="0" err="1" smtClean="0">
                <a:effectLst/>
                <a:latin typeface="Times New Roman"/>
                <a:ea typeface="Times New Roman"/>
              </a:rPr>
              <a:t>Yoqilg’i</a:t>
            </a:r>
            <a:r>
              <a:rPr lang="en-US" sz="2400" dirty="0" smtClean="0">
                <a:effectLst/>
                <a:latin typeface="Times New Roman"/>
                <a:ea typeface="Times New Roman"/>
              </a:rPr>
              <a:t> </a:t>
            </a:r>
            <a:r>
              <a:rPr lang="en-US" sz="2400" dirty="0" err="1" smtClean="0">
                <a:effectLst/>
                <a:latin typeface="Times New Roman"/>
                <a:ea typeface="Times New Roman"/>
              </a:rPr>
              <a:t>moylash</a:t>
            </a:r>
            <a:r>
              <a:rPr lang="en-US" sz="2400" dirty="0" smtClean="0">
                <a:effectLst/>
                <a:latin typeface="Times New Roman"/>
                <a:ea typeface="Times New Roman"/>
              </a:rPr>
              <a:t> </a:t>
            </a:r>
          </a:p>
          <a:p>
            <a:pPr marL="342900" lvl="0" indent="-342900" algn="just">
              <a:spcAft>
                <a:spcPts val="0"/>
              </a:spcAft>
              <a:buFont typeface="Times New Roman"/>
              <a:buChar char="-"/>
            </a:pPr>
            <a:r>
              <a:rPr lang="en-US" sz="2400" dirty="0" err="1" smtClean="0">
                <a:effectLst/>
                <a:latin typeface="Times New Roman"/>
                <a:ea typeface="Times New Roman"/>
              </a:rPr>
              <a:t>materiallari</a:t>
            </a:r>
            <a:r>
              <a:rPr lang="en-US" sz="2400" dirty="0" smtClean="0">
                <a:effectLst/>
                <a:latin typeface="Times New Roman"/>
                <a:ea typeface="Times New Roman"/>
              </a:rPr>
              <a:t>;   -</a:t>
            </a:r>
            <a:r>
              <a:rPr lang="en-US" sz="2400" dirty="0" err="1" smtClean="0">
                <a:effectLst/>
                <a:latin typeface="Times New Roman"/>
                <a:ea typeface="Times New Roman"/>
              </a:rPr>
              <a:t>yoqilg’I</a:t>
            </a:r>
            <a:r>
              <a:rPr lang="en-US" sz="2400" dirty="0" smtClean="0">
                <a:effectLst/>
                <a:latin typeface="Times New Roman"/>
                <a:ea typeface="Times New Roman"/>
              </a:rPr>
              <a:t> </a:t>
            </a:r>
            <a:r>
              <a:rPr lang="en-US" sz="2400" dirty="0" err="1" smtClean="0">
                <a:effectLst/>
                <a:latin typeface="Times New Roman"/>
                <a:ea typeface="Times New Roman"/>
              </a:rPr>
              <a:t>moylash</a:t>
            </a:r>
            <a:r>
              <a:rPr lang="en-US" sz="2400" dirty="0" smtClean="0">
                <a:effectLst/>
                <a:latin typeface="Times New Roman"/>
                <a:ea typeface="Times New Roman"/>
              </a:rPr>
              <a:t>        </a:t>
            </a:r>
            <a:r>
              <a:rPr lang="en-US" sz="2400" dirty="0" smtClean="0">
                <a:latin typeface="Times New Roman"/>
                <a:ea typeface="Times New Roman"/>
              </a:rPr>
              <a:t>                                                                    </a:t>
            </a:r>
            <a:r>
              <a:rPr lang="en-US" sz="2400" dirty="0" smtClean="0">
                <a:effectLst/>
                <a:latin typeface="Times New Roman"/>
                <a:ea typeface="Times New Roman"/>
              </a:rPr>
              <a:t>                                                                                      </a:t>
            </a:r>
            <a:r>
              <a:rPr lang="en-US" sz="2400" dirty="0" err="1" smtClean="0">
                <a:effectLst/>
                <a:latin typeface="Times New Roman"/>
                <a:ea typeface="Times New Roman"/>
              </a:rPr>
              <a:t>materiallari</a:t>
            </a:r>
            <a:r>
              <a:rPr lang="en-US" sz="2400" dirty="0" smtClean="0">
                <a:effectLst/>
                <a:latin typeface="Times New Roman"/>
                <a:ea typeface="Times New Roman"/>
              </a:rPr>
              <a:t>;              </a:t>
            </a:r>
            <a:endParaRPr lang="ru-RU" sz="2400" dirty="0" smtClean="0">
              <a:effectLst/>
              <a:latin typeface="Times New Roman"/>
              <a:ea typeface="Times New Roman"/>
            </a:endParaRPr>
          </a:p>
          <a:p>
            <a:pPr marL="342900" lvl="0" indent="-342900" algn="just">
              <a:spcAft>
                <a:spcPts val="0"/>
              </a:spcAft>
              <a:buFont typeface="Times New Roman"/>
              <a:buChar char="-"/>
            </a:pPr>
            <a:r>
              <a:rPr lang="en-US" sz="2400" dirty="0" err="1" smtClean="0">
                <a:effectLst/>
                <a:latin typeface="Times New Roman"/>
                <a:ea typeface="Times New Roman"/>
              </a:rPr>
              <a:t>Sug’urta</a:t>
            </a:r>
            <a:r>
              <a:rPr lang="en-US" sz="2400" dirty="0" smtClean="0">
                <a:effectLst/>
                <a:latin typeface="Times New Roman"/>
                <a:ea typeface="Times New Roman"/>
              </a:rPr>
              <a:t> </a:t>
            </a:r>
            <a:r>
              <a:rPr lang="en-US" sz="2400" dirty="0" err="1">
                <a:effectLst/>
                <a:latin typeface="Times New Roman"/>
                <a:ea typeface="Times New Roman"/>
              </a:rPr>
              <a:t>to’lovlari</a:t>
            </a:r>
            <a:r>
              <a:rPr lang="en-US" sz="2400" dirty="0">
                <a:effectLst/>
                <a:latin typeface="Times New Roman"/>
                <a:ea typeface="Times New Roman"/>
              </a:rPr>
              <a:t>;                                    - </a:t>
            </a:r>
            <a:r>
              <a:rPr lang="en-US" sz="2400" dirty="0" err="1">
                <a:effectLst/>
                <a:latin typeface="Times New Roman"/>
                <a:ea typeface="Times New Roman"/>
              </a:rPr>
              <a:t>sug’urta</a:t>
            </a:r>
            <a:r>
              <a:rPr lang="en-US" sz="2400" dirty="0">
                <a:effectLst/>
                <a:latin typeface="Times New Roman"/>
                <a:ea typeface="Times New Roman"/>
              </a:rPr>
              <a:t> </a:t>
            </a:r>
            <a:r>
              <a:rPr lang="en-US" sz="2400" dirty="0" err="1">
                <a:effectLst/>
                <a:latin typeface="Times New Roman"/>
                <a:ea typeface="Times New Roman"/>
              </a:rPr>
              <a:t>to’lovlari</a:t>
            </a:r>
            <a:r>
              <a:rPr lang="en-US" sz="2400" dirty="0">
                <a:effectLst/>
                <a:latin typeface="Times New Roman"/>
                <a:ea typeface="Times New Roman"/>
              </a:rPr>
              <a:t>; </a:t>
            </a:r>
            <a:endParaRPr lang="ru-RU" sz="2400" dirty="0">
              <a:effectLst/>
              <a:latin typeface="Times New Roman"/>
              <a:ea typeface="Times New Roman"/>
            </a:endParaRPr>
          </a:p>
          <a:p>
            <a:pPr marL="342900" lvl="0" indent="-342900" algn="just">
              <a:spcAft>
                <a:spcPts val="0"/>
              </a:spcAft>
              <a:buFont typeface="Times New Roman"/>
              <a:buChar char="-"/>
            </a:pPr>
            <a:r>
              <a:rPr lang="en-US" sz="2400" dirty="0" err="1">
                <a:effectLst/>
                <a:latin typeface="Times New Roman"/>
                <a:ea typeface="Times New Roman"/>
              </a:rPr>
              <a:t>Umum</a:t>
            </a:r>
            <a:r>
              <a:rPr lang="en-US" sz="2400" dirty="0">
                <a:effectLst/>
                <a:latin typeface="Times New Roman"/>
                <a:ea typeface="Times New Roman"/>
              </a:rPr>
              <a:t> </a:t>
            </a:r>
            <a:r>
              <a:rPr lang="en-US" sz="2400" dirty="0" err="1">
                <a:effectLst/>
                <a:latin typeface="Times New Roman"/>
                <a:ea typeface="Times New Roman"/>
              </a:rPr>
              <a:t>ishlab</a:t>
            </a:r>
            <a:r>
              <a:rPr lang="en-US" sz="2400" dirty="0">
                <a:effectLst/>
                <a:latin typeface="Times New Roman"/>
                <a:ea typeface="Times New Roman"/>
              </a:rPr>
              <a:t> </a:t>
            </a:r>
            <a:r>
              <a:rPr lang="en-US" sz="2400" dirty="0" err="1">
                <a:effectLst/>
                <a:latin typeface="Times New Roman"/>
                <a:ea typeface="Times New Roman"/>
              </a:rPr>
              <a:t>chiqarish</a:t>
            </a:r>
            <a:r>
              <a:rPr lang="en-US" sz="2400" dirty="0">
                <a:effectLst/>
                <a:latin typeface="Times New Roman"/>
                <a:ea typeface="Times New Roman"/>
              </a:rPr>
              <a:t>;                             -</a:t>
            </a:r>
            <a:r>
              <a:rPr lang="en-US" sz="2400" dirty="0" err="1">
                <a:effectLst/>
                <a:latin typeface="Times New Roman"/>
                <a:ea typeface="Times New Roman"/>
              </a:rPr>
              <a:t>umum</a:t>
            </a:r>
            <a:r>
              <a:rPr lang="en-US" sz="2400" dirty="0">
                <a:effectLst/>
                <a:latin typeface="Times New Roman"/>
                <a:ea typeface="Times New Roman"/>
              </a:rPr>
              <a:t> </a:t>
            </a:r>
            <a:r>
              <a:rPr lang="en-US" sz="2400" dirty="0" err="1">
                <a:effectLst/>
                <a:latin typeface="Times New Roman"/>
                <a:ea typeface="Times New Roman"/>
              </a:rPr>
              <a:t>ishlab</a:t>
            </a:r>
            <a:r>
              <a:rPr lang="en-US" sz="2400" dirty="0">
                <a:effectLst/>
                <a:latin typeface="Times New Roman"/>
                <a:ea typeface="Times New Roman"/>
              </a:rPr>
              <a:t> </a:t>
            </a:r>
            <a:r>
              <a:rPr lang="en-US" sz="2400" dirty="0" err="1">
                <a:effectLst/>
                <a:latin typeface="Times New Roman"/>
                <a:ea typeface="Times New Roman"/>
              </a:rPr>
              <a:t>chiqarish</a:t>
            </a:r>
            <a:endParaRPr lang="ru-RU" sz="2400" dirty="0">
              <a:effectLst/>
              <a:latin typeface="Times New Roman"/>
              <a:ea typeface="Times New Roman"/>
            </a:endParaRPr>
          </a:p>
          <a:p>
            <a:pPr marL="342900" lvl="0" indent="-342900" algn="just">
              <a:spcAft>
                <a:spcPts val="0"/>
              </a:spcAft>
              <a:buFont typeface="Times New Roman"/>
              <a:buChar char="-"/>
            </a:pPr>
            <a:r>
              <a:rPr lang="en-US" sz="2400" dirty="0" err="1">
                <a:effectLst/>
                <a:latin typeface="Times New Roman"/>
                <a:ea typeface="Times New Roman"/>
              </a:rPr>
              <a:t>Boshqa</a:t>
            </a:r>
            <a:r>
              <a:rPr lang="en-US" sz="2400" dirty="0">
                <a:effectLst/>
                <a:latin typeface="Times New Roman"/>
                <a:ea typeface="Times New Roman"/>
              </a:rPr>
              <a:t> </a:t>
            </a:r>
            <a:r>
              <a:rPr lang="en-US" sz="2400" dirty="0" err="1">
                <a:effectLst/>
                <a:latin typeface="Times New Roman"/>
                <a:ea typeface="Times New Roman"/>
              </a:rPr>
              <a:t>xarajatlar</a:t>
            </a:r>
            <a:r>
              <a:rPr lang="en-US" sz="2400" dirty="0">
                <a:effectLst/>
                <a:latin typeface="Times New Roman"/>
                <a:ea typeface="Times New Roman"/>
              </a:rPr>
              <a:t>.                                       </a:t>
            </a:r>
            <a:r>
              <a:rPr lang="en-US" sz="2400" dirty="0" err="1">
                <a:effectLst/>
                <a:latin typeface="Times New Roman"/>
                <a:ea typeface="Times New Roman"/>
              </a:rPr>
              <a:t>xarajatlari</a:t>
            </a:r>
            <a:r>
              <a:rPr lang="en-US" sz="2400" dirty="0">
                <a:effectLst/>
                <a:latin typeface="Times New Roman"/>
                <a:ea typeface="Times New Roman"/>
              </a:rPr>
              <a:t>;</a:t>
            </a:r>
            <a:endParaRPr lang="ru-RU" sz="2400" dirty="0">
              <a:effectLst/>
              <a:latin typeface="Times New Roman"/>
              <a:ea typeface="Times New Roman"/>
            </a:endParaRPr>
          </a:p>
          <a:p>
            <a:pPr marL="228600" algn="ctr">
              <a:spcAft>
                <a:spcPts val="0"/>
              </a:spcAft>
            </a:pPr>
            <a:r>
              <a:rPr lang="en-US" sz="2400" dirty="0">
                <a:effectLst/>
                <a:latin typeface="Times New Roman"/>
                <a:ea typeface="Times New Roman"/>
              </a:rPr>
              <a:t>                                                    - </a:t>
            </a:r>
            <a:r>
              <a:rPr lang="en-US" sz="2400" dirty="0" err="1">
                <a:effectLst/>
                <a:latin typeface="Times New Roman"/>
                <a:ea typeface="Times New Roman"/>
              </a:rPr>
              <a:t>boshqa</a:t>
            </a:r>
            <a:r>
              <a:rPr lang="en-US" sz="2400" dirty="0">
                <a:effectLst/>
                <a:latin typeface="Times New Roman"/>
                <a:ea typeface="Times New Roman"/>
              </a:rPr>
              <a:t> </a:t>
            </a:r>
            <a:r>
              <a:rPr lang="en-US" sz="2400" dirty="0" err="1">
                <a:effectLst/>
                <a:latin typeface="Times New Roman"/>
                <a:ea typeface="Times New Roman"/>
              </a:rPr>
              <a:t>xarajatlar</a:t>
            </a:r>
            <a:r>
              <a:rPr lang="en-US" sz="2400" dirty="0">
                <a:effectLst/>
                <a:latin typeface="Times New Roman"/>
                <a:ea typeface="Times New Roman"/>
              </a:rPr>
              <a:t>.</a:t>
            </a:r>
            <a:endParaRPr lang="ru-RU" sz="2400" dirty="0">
              <a:effectLst/>
              <a:latin typeface="Times New Roman"/>
              <a:ea typeface="Times New Roman"/>
            </a:endParaRPr>
          </a:p>
        </p:txBody>
      </p:sp>
      <p:sp>
        <p:nvSpPr>
          <p:cNvPr id="4" name="Rectangle 4"/>
          <p:cNvSpPr>
            <a:spLocks noChangeArrowheads="1"/>
          </p:cNvSpPr>
          <p:nvPr/>
        </p:nvSpPr>
        <p:spPr bwMode="auto">
          <a:xfrm>
            <a:off x="0" y="272534"/>
            <a:ext cx="53091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34290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val="20682203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910649"/>
            <a:ext cx="9144000" cy="7786747"/>
          </a:xfrm>
          <a:prstGeom prst="rect">
            <a:avLst/>
          </a:prstGeom>
        </p:spPr>
        <p:style>
          <a:lnRef idx="1">
            <a:schemeClr val="accent3"/>
          </a:lnRef>
          <a:fillRef idx="2">
            <a:schemeClr val="accent3"/>
          </a:fillRef>
          <a:effectRef idx="1">
            <a:schemeClr val="accent3"/>
          </a:effectRef>
          <a:fontRef idx="minor">
            <a:schemeClr val="dk1"/>
          </a:fontRef>
        </p:style>
        <p:txBody>
          <a:bodyPr wrap="square">
            <a:spAutoFit/>
          </a:bodyPr>
          <a:lstStyle/>
          <a:p>
            <a:endParaRPr lang="en-US" sz="2000" b="1" dirty="0" smtClean="0">
              <a:latin typeface="Times New Roman" pitchFamily="18" charset="0"/>
              <a:cs typeface="Times New Roman" pitchFamily="18" charset="0"/>
            </a:endParaRPr>
          </a:p>
          <a:p>
            <a:endParaRPr lang="en-US" sz="2000" b="1" dirty="0">
              <a:latin typeface="Times New Roman" pitchFamily="18" charset="0"/>
              <a:cs typeface="Times New Roman" pitchFamily="18" charset="0"/>
            </a:endParaRPr>
          </a:p>
          <a:p>
            <a:endParaRPr lang="en-US" sz="2000" b="1" dirty="0" smtClean="0">
              <a:latin typeface="Times New Roman" pitchFamily="18" charset="0"/>
              <a:cs typeface="Times New Roman" pitchFamily="18" charset="0"/>
            </a:endParaRPr>
          </a:p>
          <a:p>
            <a:r>
              <a:rPr lang="en-US" sz="2000" b="1" dirty="0" err="1" smtClean="0">
                <a:latin typeface="Times New Roman" pitchFamily="18" charset="0"/>
                <a:cs typeface="Times New Roman" pitchFamily="18" charset="0"/>
              </a:rPr>
              <a:t>Mahsulot</a:t>
            </a:r>
            <a:r>
              <a:rPr lang="en-US" sz="2000" b="1" dirty="0" smtClean="0">
                <a:latin typeface="Times New Roman" pitchFamily="18" charset="0"/>
                <a:cs typeface="Times New Roman" pitchFamily="18" charset="0"/>
              </a:rPr>
              <a:t> </a:t>
            </a:r>
            <a:r>
              <a:rPr lang="en-US" sz="2000" b="1" dirty="0" err="1">
                <a:latin typeface="Times New Roman" pitchFamily="18" charset="0"/>
                <a:cs typeface="Times New Roman" pitchFamily="18" charset="0"/>
              </a:rPr>
              <a:t>tannarxini</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pasaytirishning</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imkoniyatlari</a:t>
            </a:r>
            <a:r>
              <a:rPr lang="en-US" sz="2000" b="1" dirty="0">
                <a:latin typeface="Times New Roman" pitchFamily="18" charset="0"/>
                <a:cs typeface="Times New Roman" pitchFamily="18" charset="0"/>
              </a:rPr>
              <a:t>:</a:t>
            </a:r>
            <a:endParaRPr lang="ru-RU" sz="2000" dirty="0">
              <a:latin typeface="Times New Roman" pitchFamily="18" charset="0"/>
              <a:cs typeface="Times New Roman" pitchFamily="18" charset="0"/>
            </a:endParaRPr>
          </a:p>
          <a:p>
            <a:pPr lvl="0"/>
            <a:r>
              <a:rPr lang="en-US" sz="2000" dirty="0">
                <a:latin typeface="Times New Roman" pitchFamily="18" charset="0"/>
                <a:cs typeface="Times New Roman" pitchFamily="18" charset="0"/>
              </a:rPr>
              <a:t>Agar </a:t>
            </a:r>
            <a:r>
              <a:rPr lang="en-US" sz="2000" dirty="0" err="1">
                <a:latin typeface="Times New Roman" pitchFamily="18" charset="0"/>
                <a:cs typeface="Times New Roman" pitchFamily="18" charset="0"/>
              </a:rPr>
              <a:t>mahsulot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o’zgarmagan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holda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xarajat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miqdori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kamaysa</a:t>
            </a:r>
            <a:r>
              <a:rPr lang="en-US" sz="2000" dirty="0">
                <a:latin typeface="Times New Roman" pitchFamily="18" charset="0"/>
                <a:cs typeface="Times New Roman" pitchFamily="18" charset="0"/>
              </a:rPr>
              <a:t>;</a:t>
            </a:r>
            <a:endParaRPr lang="ru-RU" sz="2000" dirty="0">
              <a:latin typeface="Times New Roman" pitchFamily="18" charset="0"/>
              <a:cs typeface="Times New Roman" pitchFamily="18" charset="0"/>
            </a:endParaRPr>
          </a:p>
          <a:p>
            <a:pPr lvl="0"/>
            <a:r>
              <a:rPr lang="en-US" sz="2000" dirty="0">
                <a:latin typeface="Times New Roman" pitchFamily="18" charset="0"/>
                <a:cs typeface="Times New Roman" pitchFamily="18" charset="0"/>
              </a:rPr>
              <a:t>Agar </a:t>
            </a:r>
            <a:r>
              <a:rPr lang="en-US" sz="2000" dirty="0" err="1">
                <a:latin typeface="Times New Roman" pitchFamily="18" charset="0"/>
                <a:cs typeface="Times New Roman" pitchFamily="18" charset="0"/>
              </a:rPr>
              <a:t>yalpi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mahsulot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miqdori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ko’payib</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xarajatlar</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o’zgarmasa</a:t>
            </a:r>
            <a:r>
              <a:rPr lang="en-US" sz="2000" dirty="0">
                <a:latin typeface="Times New Roman" pitchFamily="18" charset="0"/>
                <a:cs typeface="Times New Roman" pitchFamily="18" charset="0"/>
              </a:rPr>
              <a:t>;</a:t>
            </a:r>
            <a:endParaRPr lang="ru-RU" sz="2000" dirty="0">
              <a:latin typeface="Times New Roman" pitchFamily="18" charset="0"/>
              <a:cs typeface="Times New Roman" pitchFamily="18" charset="0"/>
            </a:endParaRPr>
          </a:p>
          <a:p>
            <a:pPr lvl="0"/>
            <a:r>
              <a:rPr lang="en-US" sz="2000" dirty="0">
                <a:latin typeface="Times New Roman" pitchFamily="18" charset="0"/>
                <a:cs typeface="Times New Roman" pitchFamily="18" charset="0"/>
              </a:rPr>
              <a:t>Agar </a:t>
            </a:r>
            <a:r>
              <a:rPr lang="en-US" sz="2000" dirty="0" err="1">
                <a:latin typeface="Times New Roman" pitchFamily="18" charset="0"/>
                <a:cs typeface="Times New Roman" pitchFamily="18" charset="0"/>
              </a:rPr>
              <a:t>yalpi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mahsulotning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o’sish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sur’ati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xarajatlar</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o’sish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sur’atidan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ilgari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ketsa</a:t>
            </a:r>
            <a:r>
              <a:rPr lang="en-US" sz="2000" dirty="0">
                <a:latin typeface="Times New Roman" pitchFamily="18" charset="0"/>
                <a:cs typeface="Times New Roman" pitchFamily="18" charset="0"/>
              </a:rPr>
              <a:t>.</a:t>
            </a:r>
            <a:endParaRPr lang="ru-RU" sz="2000" dirty="0">
              <a:latin typeface="Times New Roman" pitchFamily="18" charset="0"/>
              <a:cs typeface="Times New Roman" pitchFamily="18" charset="0"/>
            </a:endParaRPr>
          </a:p>
          <a:p>
            <a:r>
              <a:rPr lang="en-US" sz="2000" b="1" dirty="0" err="1">
                <a:latin typeface="Times New Roman" pitchFamily="18" charset="0"/>
                <a:cs typeface="Times New Roman" pitchFamily="18" charset="0"/>
              </a:rPr>
              <a:t>Mahsulot</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tannarxi</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omillari</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qishloq</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xo’jaligida</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turli</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tumandir</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Ularni</a:t>
            </a:r>
            <a:r>
              <a:rPr lang="en-US" sz="2000" b="1" dirty="0">
                <a:latin typeface="Times New Roman" pitchFamily="18" charset="0"/>
                <a:cs typeface="Times New Roman" pitchFamily="18" charset="0"/>
              </a:rPr>
              <a:t> 3 </a:t>
            </a:r>
            <a:r>
              <a:rPr lang="en-US" sz="2000" b="1" dirty="0" err="1">
                <a:latin typeface="Times New Roman" pitchFamily="18" charset="0"/>
                <a:cs typeface="Times New Roman" pitchFamily="18" charset="0"/>
              </a:rPr>
              <a:t>guruhga</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bo’lish</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mumkih</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ya’ni</a:t>
            </a:r>
            <a:r>
              <a:rPr lang="en-US" sz="2000" b="1" dirty="0">
                <a:latin typeface="Times New Roman" pitchFamily="18" charset="0"/>
                <a:cs typeface="Times New Roman" pitchFamily="18" charset="0"/>
              </a:rPr>
              <a:t>:</a:t>
            </a:r>
            <a:endParaRPr lang="ru-RU" sz="2000" dirty="0">
              <a:latin typeface="Times New Roman" pitchFamily="18" charset="0"/>
              <a:cs typeface="Times New Roman" pitchFamily="18" charset="0"/>
            </a:endParaRPr>
          </a:p>
          <a:p>
            <a:pPr lvl="0"/>
            <a:r>
              <a:rPr lang="en-US" sz="2000" dirty="0" err="1">
                <a:latin typeface="Times New Roman" pitchFamily="18" charset="0"/>
                <a:cs typeface="Times New Roman" pitchFamily="18" charset="0"/>
              </a:rPr>
              <a:t>Tannarxning</a:t>
            </a:r>
            <a:r>
              <a:rPr lang="en-US" sz="2000" dirty="0">
                <a:latin typeface="Times New Roman" pitchFamily="18" charset="0"/>
                <a:cs typeface="Times New Roman" pitchFamily="18" charset="0"/>
              </a:rPr>
              <a:t> 2 </a:t>
            </a:r>
            <a:r>
              <a:rPr lang="en-US" sz="2000" dirty="0" err="1">
                <a:latin typeface="Times New Roman" pitchFamily="18" charset="0"/>
                <a:cs typeface="Times New Roman" pitchFamily="18" charset="0"/>
              </a:rPr>
              <a:t>tarkibiy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qismiga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ya’ni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ishlab</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chiqarish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xarajatlari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mahsulot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miqdori</a:t>
            </a:r>
            <a:r>
              <a:rPr lang="en-US" sz="2000" dirty="0">
                <a:latin typeface="Times New Roman" pitchFamily="18" charset="0"/>
                <a:cs typeface="Times New Roman" pitchFamily="18" charset="0"/>
              </a:rPr>
              <a:t>;</a:t>
            </a:r>
            <a:endParaRPr lang="ru-RU" sz="2000" dirty="0">
              <a:latin typeface="Times New Roman" pitchFamily="18" charset="0"/>
              <a:cs typeface="Times New Roman" pitchFamily="18" charset="0"/>
            </a:endParaRPr>
          </a:p>
          <a:p>
            <a:pPr lvl="0"/>
            <a:r>
              <a:rPr lang="en-US" sz="2000" dirty="0" err="1">
                <a:latin typeface="Times New Roman" pitchFamily="18" charset="0"/>
                <a:cs typeface="Times New Roman" pitchFamily="18" charset="0"/>
              </a:rPr>
              <a:t>Faqat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xarajat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miqdori</a:t>
            </a:r>
            <a:r>
              <a:rPr lang="en-US" sz="2000" dirty="0">
                <a:latin typeface="Times New Roman" pitchFamily="18" charset="0"/>
                <a:cs typeface="Times New Roman" pitchFamily="18" charset="0"/>
              </a:rPr>
              <a:t>;</a:t>
            </a:r>
            <a:endParaRPr lang="ru-RU" sz="2000" dirty="0">
              <a:latin typeface="Times New Roman" pitchFamily="18" charset="0"/>
              <a:cs typeface="Times New Roman" pitchFamily="18" charset="0"/>
            </a:endParaRPr>
          </a:p>
          <a:p>
            <a:pPr lvl="0"/>
            <a:r>
              <a:rPr lang="en-US" sz="2000" dirty="0" err="1">
                <a:latin typeface="Times New Roman" pitchFamily="18" charset="0"/>
                <a:cs typeface="Times New Roman" pitchFamily="18" charset="0"/>
              </a:rPr>
              <a:t>Faqat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mahsulot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miqdori</a:t>
            </a:r>
            <a:r>
              <a:rPr lang="en-US" sz="2000" dirty="0">
                <a:latin typeface="Times New Roman" pitchFamily="18" charset="0"/>
                <a:cs typeface="Times New Roman" pitchFamily="18" charset="0"/>
              </a:rPr>
              <a:t>.</a:t>
            </a:r>
            <a:endParaRPr lang="ru-RU" sz="2000" dirty="0">
              <a:latin typeface="Times New Roman" pitchFamily="18" charset="0"/>
              <a:cs typeface="Times New Roman" pitchFamily="18" charset="0"/>
            </a:endParaRPr>
          </a:p>
          <a:p>
            <a:r>
              <a:rPr lang="en-US" sz="2000" b="1" dirty="0">
                <a:latin typeface="Times New Roman" pitchFamily="18" charset="0"/>
                <a:cs typeface="Times New Roman" pitchFamily="18" charset="0"/>
              </a:rPr>
              <a:t>1-guruhga:</a:t>
            </a:r>
            <a:endParaRPr lang="ru-RU" sz="2000" dirty="0">
              <a:latin typeface="Times New Roman" pitchFamily="18" charset="0"/>
              <a:cs typeface="Times New Roman" pitchFamily="18" charset="0"/>
            </a:endParaRPr>
          </a:p>
          <a:p>
            <a:pPr lvl="0"/>
            <a:r>
              <a:rPr lang="en-US" sz="2000" dirty="0" err="1">
                <a:latin typeface="Times New Roman" pitchFamily="18" charset="0"/>
                <a:cs typeface="Times New Roman" pitchFamily="18" charset="0"/>
              </a:rPr>
              <a:t>Xodimlarning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moddiy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manfaatdorligi</a:t>
            </a:r>
            <a:r>
              <a:rPr lang="en-US" sz="2000" dirty="0">
                <a:latin typeface="Times New Roman" pitchFamily="18" charset="0"/>
                <a:cs typeface="Times New Roman" pitchFamily="18" charset="0"/>
              </a:rPr>
              <a:t>;</a:t>
            </a:r>
            <a:endParaRPr lang="ru-RU" sz="2000" dirty="0">
              <a:latin typeface="Times New Roman" pitchFamily="18" charset="0"/>
              <a:cs typeface="Times New Roman" pitchFamily="18" charset="0"/>
            </a:endParaRPr>
          </a:p>
          <a:p>
            <a:pPr lvl="0"/>
            <a:r>
              <a:rPr lang="en-US" sz="2000" dirty="0" err="1">
                <a:latin typeface="Times New Roman" pitchFamily="18" charset="0"/>
                <a:cs typeface="Times New Roman" pitchFamily="18" charset="0"/>
              </a:rPr>
              <a:t>Ishlab</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chiqarishni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ixtisoslashtirish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konsentratsiyalash</a:t>
            </a:r>
            <a:r>
              <a:rPr lang="en-US" sz="2000" dirty="0">
                <a:latin typeface="Times New Roman" pitchFamily="18" charset="0"/>
                <a:cs typeface="Times New Roman" pitchFamily="18" charset="0"/>
              </a:rPr>
              <a:t>;</a:t>
            </a:r>
            <a:endParaRPr lang="ru-RU" sz="2000" dirty="0">
              <a:latin typeface="Times New Roman" pitchFamily="18" charset="0"/>
              <a:cs typeface="Times New Roman" pitchFamily="18" charset="0"/>
            </a:endParaRPr>
          </a:p>
          <a:p>
            <a:pPr lvl="0"/>
            <a:r>
              <a:rPr lang="en-US" sz="2000" dirty="0" err="1">
                <a:latin typeface="Times New Roman" pitchFamily="18" charset="0"/>
                <a:cs typeface="Times New Roman" pitchFamily="18" charset="0"/>
              </a:rPr>
              <a:t>Ishlab</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chiqarish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texnologiyasini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qisqa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vaqtda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sifatli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bajarish</a:t>
            </a:r>
            <a:r>
              <a:rPr lang="en-US" sz="2000" dirty="0">
                <a:latin typeface="Times New Roman" pitchFamily="18" charset="0"/>
                <a:cs typeface="Times New Roman" pitchFamily="18" charset="0"/>
              </a:rPr>
              <a:t>.</a:t>
            </a:r>
            <a:endParaRPr lang="ru-RU" sz="2000" dirty="0">
              <a:latin typeface="Times New Roman" pitchFamily="18" charset="0"/>
              <a:cs typeface="Times New Roman" pitchFamily="18" charset="0"/>
            </a:endParaRPr>
          </a:p>
          <a:p>
            <a:r>
              <a:rPr lang="en-US" sz="2000" b="1" dirty="0">
                <a:latin typeface="Times New Roman" pitchFamily="18" charset="0"/>
                <a:cs typeface="Times New Roman" pitchFamily="18" charset="0"/>
              </a:rPr>
              <a:t>2-guruhga:</a:t>
            </a:r>
            <a:endParaRPr lang="ru-RU" sz="2000" dirty="0">
              <a:latin typeface="Times New Roman" pitchFamily="18" charset="0"/>
              <a:cs typeface="Times New Roman" pitchFamily="18" charset="0"/>
            </a:endParaRPr>
          </a:p>
          <a:p>
            <a:pPr lvl="0"/>
            <a:r>
              <a:rPr lang="en-US" sz="2000" dirty="0" err="1">
                <a:latin typeface="Times New Roman" pitchFamily="18" charset="0"/>
                <a:cs typeface="Times New Roman" pitchFamily="18" charset="0"/>
              </a:rPr>
              <a:t>Ishlab</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chiqarishning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mehnat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sig’imi</a:t>
            </a:r>
            <a:r>
              <a:rPr lang="en-US" sz="2000" dirty="0">
                <a:latin typeface="Times New Roman" pitchFamily="18" charset="0"/>
                <a:cs typeface="Times New Roman" pitchFamily="18" charset="0"/>
              </a:rPr>
              <a:t>;</a:t>
            </a:r>
            <a:endParaRPr lang="ru-RU" sz="2000" dirty="0">
              <a:latin typeface="Times New Roman" pitchFamily="18" charset="0"/>
              <a:cs typeface="Times New Roman" pitchFamily="18" charset="0"/>
            </a:endParaRPr>
          </a:p>
          <a:p>
            <a:pPr lvl="0"/>
            <a:r>
              <a:rPr lang="en-US" sz="2000" dirty="0" err="1">
                <a:latin typeface="Times New Roman" pitchFamily="18" charset="0"/>
                <a:cs typeface="Times New Roman" pitchFamily="18" charset="0"/>
              </a:rPr>
              <a:t>Ishlab</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chiqarishning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yer</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sig’imi</a:t>
            </a:r>
            <a:r>
              <a:rPr lang="en-US" sz="2000" dirty="0">
                <a:latin typeface="Times New Roman" pitchFamily="18" charset="0"/>
                <a:cs typeface="Times New Roman" pitchFamily="18" charset="0"/>
              </a:rPr>
              <a:t>;</a:t>
            </a:r>
            <a:endParaRPr lang="ru-RU" sz="2000" dirty="0">
              <a:latin typeface="Times New Roman" pitchFamily="18" charset="0"/>
              <a:cs typeface="Times New Roman" pitchFamily="18" charset="0"/>
            </a:endParaRPr>
          </a:p>
          <a:p>
            <a:pPr lvl="0"/>
            <a:r>
              <a:rPr lang="en-US" sz="2000" dirty="0" err="1">
                <a:latin typeface="Times New Roman" pitchFamily="18" charset="0"/>
                <a:cs typeface="Times New Roman" pitchFamily="18" charset="0"/>
              </a:rPr>
              <a:t>Ishlab</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chiqarishning</a:t>
            </a:r>
            <a:r>
              <a:rPr lang="en-US" sz="2000" dirty="0">
                <a:latin typeface="Times New Roman" pitchFamily="18" charset="0"/>
                <a:cs typeface="Times New Roman" pitchFamily="18" charset="0"/>
              </a:rPr>
              <a:t> fond </a:t>
            </a:r>
            <a:r>
              <a:rPr lang="en-US" sz="2000" dirty="0" err="1">
                <a:latin typeface="Times New Roman" pitchFamily="18" charset="0"/>
                <a:cs typeface="Times New Roman" pitchFamily="18" charset="0"/>
              </a:rPr>
              <a:t>sig’imi</a:t>
            </a:r>
            <a:r>
              <a:rPr lang="en-US" sz="2000" dirty="0">
                <a:latin typeface="Times New Roman" pitchFamily="18" charset="0"/>
                <a:cs typeface="Times New Roman" pitchFamily="18" charset="0"/>
              </a:rPr>
              <a:t>;</a:t>
            </a:r>
            <a:endParaRPr lang="ru-RU" sz="2000" dirty="0">
              <a:latin typeface="Times New Roman" pitchFamily="18" charset="0"/>
              <a:cs typeface="Times New Roman" pitchFamily="18" charset="0"/>
            </a:endParaRPr>
          </a:p>
          <a:p>
            <a:pPr lvl="0"/>
            <a:r>
              <a:rPr lang="en-US" sz="2000" dirty="0" err="1">
                <a:latin typeface="Times New Roman" pitchFamily="18" charset="0"/>
                <a:cs typeface="Times New Roman" pitchFamily="18" charset="0"/>
              </a:rPr>
              <a:t>Ishlab</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chiqarishning</a:t>
            </a:r>
            <a:r>
              <a:rPr lang="en-US" sz="2000" dirty="0">
                <a:latin typeface="Times New Roman" pitchFamily="18" charset="0"/>
                <a:cs typeface="Times New Roman" pitchFamily="18" charset="0"/>
              </a:rPr>
              <a:t> material </a:t>
            </a:r>
            <a:r>
              <a:rPr lang="en-US" sz="2000" dirty="0" err="1">
                <a:latin typeface="Times New Roman" pitchFamily="18" charset="0"/>
                <a:cs typeface="Times New Roman" pitchFamily="18" charset="0"/>
              </a:rPr>
              <a:t>sig’imi</a:t>
            </a:r>
            <a:r>
              <a:rPr lang="en-US" sz="2000" dirty="0">
                <a:latin typeface="Times New Roman" pitchFamily="18" charset="0"/>
                <a:cs typeface="Times New Roman" pitchFamily="18" charset="0"/>
              </a:rPr>
              <a:t>.</a:t>
            </a:r>
            <a:endParaRPr lang="ru-RU" sz="2000" dirty="0">
              <a:latin typeface="Times New Roman" pitchFamily="18" charset="0"/>
              <a:cs typeface="Times New Roman" pitchFamily="18" charset="0"/>
            </a:endParaRPr>
          </a:p>
          <a:p>
            <a:r>
              <a:rPr lang="en-US" sz="2000" dirty="0">
                <a:latin typeface="Times New Roman" pitchFamily="18" charset="0"/>
                <a:cs typeface="Times New Roman" pitchFamily="18" charset="0"/>
              </a:rPr>
              <a:t>     </a:t>
            </a:r>
            <a:r>
              <a:rPr lang="en-US" sz="2000" b="1" dirty="0">
                <a:latin typeface="Times New Roman" pitchFamily="18" charset="0"/>
                <a:cs typeface="Times New Roman" pitchFamily="18" charset="0"/>
              </a:rPr>
              <a:t>3-guruhga:</a:t>
            </a:r>
            <a:endParaRPr lang="ru-RU" sz="2000" dirty="0">
              <a:latin typeface="Times New Roman" pitchFamily="18" charset="0"/>
              <a:cs typeface="Times New Roman" pitchFamily="18" charset="0"/>
            </a:endParaRPr>
          </a:p>
          <a:p>
            <a:pPr lvl="0"/>
            <a:r>
              <a:rPr lang="en-US" sz="2000" dirty="0" err="1">
                <a:latin typeface="Times New Roman" pitchFamily="18" charset="0"/>
                <a:cs typeface="Times New Roman" pitchFamily="18" charset="0"/>
              </a:rPr>
              <a:t>Qishloq</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xo’jaligi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ekinlari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hosildorligi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hayvonlar</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mahsuldorligi</a:t>
            </a:r>
            <a:r>
              <a:rPr lang="en-US" sz="2000" dirty="0">
                <a:latin typeface="Times New Roman" pitchFamily="18" charset="0"/>
                <a:cs typeface="Times New Roman" pitchFamily="18" charset="0"/>
              </a:rPr>
              <a:t>;</a:t>
            </a:r>
            <a:endParaRPr lang="ru-RU" sz="2000" dirty="0">
              <a:latin typeface="Times New Roman" pitchFamily="18" charset="0"/>
              <a:cs typeface="Times New Roman" pitchFamily="18" charset="0"/>
            </a:endParaRPr>
          </a:p>
          <a:p>
            <a:pPr lvl="0"/>
            <a:r>
              <a:rPr lang="en-US" sz="2000" dirty="0" err="1">
                <a:latin typeface="Times New Roman" pitchFamily="18" charset="0"/>
                <a:cs typeface="Times New Roman" pitchFamily="18" charset="0"/>
              </a:rPr>
              <a:t>Ekin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maydonlari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poda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strukturasi</a:t>
            </a:r>
            <a:r>
              <a:rPr lang="en-US" sz="2000" dirty="0">
                <a:latin typeface="Times New Roman" pitchFamily="18" charset="0"/>
                <a:cs typeface="Times New Roman" pitchFamily="18" charset="0"/>
              </a:rPr>
              <a:t>; </a:t>
            </a:r>
            <a:endParaRPr lang="ru-RU" sz="2000" dirty="0">
              <a:latin typeface="Times New Roman" pitchFamily="18" charset="0"/>
              <a:cs typeface="Times New Roman" pitchFamily="18" charset="0"/>
            </a:endParaRPr>
          </a:p>
          <a:p>
            <a:pPr lvl="0"/>
            <a:r>
              <a:rPr lang="en-US" sz="2000" dirty="0" err="1">
                <a:latin typeface="Times New Roman" pitchFamily="18" charset="0"/>
                <a:cs typeface="Times New Roman" pitchFamily="18" charset="0"/>
              </a:rPr>
              <a:t>Mahsulotni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saqlash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usullari</a:t>
            </a:r>
            <a:r>
              <a:rPr lang="en-US" sz="2000" dirty="0">
                <a:latin typeface="Times New Roman" pitchFamily="18" charset="0"/>
                <a:cs typeface="Times New Roman" pitchFamily="18" charset="0"/>
              </a:rPr>
              <a:t>.</a:t>
            </a:r>
            <a:endParaRPr lang="ru-RU" sz="2000" dirty="0">
              <a:latin typeface="Times New Roman" pitchFamily="18" charset="0"/>
              <a:cs typeface="Times New Roman" pitchFamily="18" charset="0"/>
            </a:endParaRPr>
          </a:p>
        </p:txBody>
      </p:sp>
    </p:spTree>
    <p:extLst>
      <p:ext uri="{BB962C8B-B14F-4D97-AF65-F5344CB8AC3E}">
        <p14:creationId xmlns:p14="http://schemas.microsoft.com/office/powerpoint/2010/main" val="36106228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Прямоугольник 1"/>
          <p:cNvSpPr/>
          <p:nvPr/>
        </p:nvSpPr>
        <p:spPr>
          <a:xfrm>
            <a:off x="755576" y="335846"/>
            <a:ext cx="8388424" cy="6370975"/>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r>
              <a:rPr lang="en-US" sz="2400" dirty="0" err="1">
                <a:latin typeface="Times New Roman" pitchFamily="18" charset="0"/>
                <a:cs typeface="Times New Roman" pitchFamily="18" charset="0"/>
              </a:rPr>
              <a:t>Qishloq</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xo’jaligi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ishlab</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chiqarishining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iqtisodiy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samaradorligini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o’rganishda</a:t>
            </a:r>
            <a:r>
              <a:rPr lang="en-US" sz="2400" dirty="0">
                <a:latin typeface="Times New Roman" pitchFamily="18" charset="0"/>
                <a:cs typeface="Times New Roman" pitchFamily="18" charset="0"/>
              </a:rPr>
              <a:t> </a:t>
            </a:r>
            <a:r>
              <a:rPr lang="en-US" sz="2400" b="1" dirty="0">
                <a:latin typeface="Times New Roman" pitchFamily="18" charset="0"/>
                <a:cs typeface="Times New Roman" pitchFamily="18" charset="0"/>
              </a:rPr>
              <a:t>“Samara” </a:t>
            </a:r>
            <a:r>
              <a:rPr lang="en-US" sz="2400" b="1" dirty="0" err="1">
                <a:latin typeface="Times New Roman" pitchFamily="18" charset="0"/>
                <a:cs typeface="Times New Roman" pitchFamily="18" charset="0"/>
              </a:rPr>
              <a:t>va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Samaradorlik</a:t>
            </a:r>
            <a:r>
              <a:rPr lang="en-US" sz="2400" b="1" dirty="0">
                <a:latin typeface="Times New Roman" pitchFamily="18" charset="0"/>
                <a:cs typeface="Times New Roman" pitchFamily="18" charset="0"/>
              </a:rPr>
              <a:t>”</a:t>
            </a:r>
            <a:r>
              <a:rPr lang="en-US" sz="2400" dirty="0">
                <a:latin typeface="Times New Roman" pitchFamily="18" charset="0"/>
                <a:cs typeface="Times New Roman" pitchFamily="18" charset="0"/>
              </a:rPr>
              <a:t> – </a:t>
            </a:r>
            <a:r>
              <a:rPr lang="en-US" sz="2400" dirty="0" err="1">
                <a:latin typeface="Times New Roman" pitchFamily="18" charset="0"/>
                <a:cs typeface="Times New Roman" pitchFamily="18" charset="0"/>
              </a:rPr>
              <a:t>tushunchalarini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bir-biridan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farqlash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kerak</a:t>
            </a:r>
            <a:r>
              <a:rPr lang="en-US" sz="2400" dirty="0">
                <a:latin typeface="Times New Roman" pitchFamily="18" charset="0"/>
                <a:cs typeface="Times New Roman" pitchFamily="18" charset="0"/>
              </a:rPr>
              <a:t>. </a:t>
            </a:r>
            <a:endParaRPr lang="ru-RU" sz="2400" dirty="0">
              <a:latin typeface="Times New Roman" pitchFamily="18" charset="0"/>
              <a:cs typeface="Times New Roman" pitchFamily="18" charset="0"/>
            </a:endParaRPr>
          </a:p>
          <a:p>
            <a:r>
              <a:rPr lang="en-US" sz="2400" b="1" dirty="0">
                <a:latin typeface="Times New Roman" pitchFamily="18" charset="0"/>
                <a:cs typeface="Times New Roman" pitchFamily="18" charset="0"/>
              </a:rPr>
              <a:t>“Samara”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tushunchasi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qandaydir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jarayonning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natijasini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bildiradi</a:t>
            </a:r>
            <a:r>
              <a:rPr lang="en-US" sz="2400" dirty="0">
                <a:latin typeface="Times New Roman" pitchFamily="18" charset="0"/>
                <a:cs typeface="Times New Roman" pitchFamily="18" charset="0"/>
              </a:rPr>
              <a:t>.</a:t>
            </a:r>
            <a:endParaRPr lang="ru-RU" sz="2400" dirty="0">
              <a:latin typeface="Times New Roman" pitchFamily="18" charset="0"/>
              <a:cs typeface="Times New Roman" pitchFamily="18" charset="0"/>
            </a:endParaRPr>
          </a:p>
          <a:p>
            <a:r>
              <a:rPr lang="en-US" sz="2400" dirty="0" err="1">
                <a:latin typeface="Times New Roman" pitchFamily="18" charset="0"/>
                <a:cs typeface="Times New Roman" pitchFamily="18" charset="0"/>
              </a:rPr>
              <a:t>Ishlab</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chiqarishning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iqtisodiy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samaradorligi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iqtisodiy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samaraning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natijaning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resurslarga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xarajatlarga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nisbati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yoki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aksincha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usuli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bilan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aniqlanadi</a:t>
            </a:r>
            <a:r>
              <a:rPr lang="en-US" sz="2400" dirty="0">
                <a:latin typeface="Times New Roman" pitchFamily="18" charset="0"/>
                <a:cs typeface="Times New Roman" pitchFamily="18" charset="0"/>
              </a:rPr>
              <a:t>:</a:t>
            </a:r>
            <a:endParaRPr lang="ru-RU" sz="2400" dirty="0">
              <a:latin typeface="Times New Roman" pitchFamily="18" charset="0"/>
              <a:cs typeface="Times New Roman" pitchFamily="18" charset="0"/>
            </a:endParaRPr>
          </a:p>
          <a:p>
            <a:r>
              <a:rPr lang="en-US" sz="2400" dirty="0">
                <a:latin typeface="Times New Roman" pitchFamily="18" charset="0"/>
                <a:cs typeface="Times New Roman" pitchFamily="18" charset="0"/>
              </a:rPr>
              <a:t> </a:t>
            </a:r>
            <a:endParaRPr lang="ru-RU" sz="2400" dirty="0">
              <a:latin typeface="Times New Roman" pitchFamily="18" charset="0"/>
              <a:cs typeface="Times New Roman" pitchFamily="18" charset="0"/>
            </a:endParaRPr>
          </a:p>
          <a:p>
            <a:r>
              <a:rPr lang="en-US" sz="2400" b="1" dirty="0">
                <a:latin typeface="Times New Roman" pitchFamily="18" charset="0"/>
                <a:cs typeface="Times New Roman" pitchFamily="18" charset="0"/>
              </a:rPr>
              <a:t>      </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S</a:t>
            </a:r>
            <a:r>
              <a:rPr lang="en-US" sz="2400" b="1" baseline="-25000" dirty="0" err="1" smtClean="0">
                <a:latin typeface="Times New Roman" pitchFamily="18" charset="0"/>
                <a:cs typeface="Times New Roman" pitchFamily="18" charset="0"/>
              </a:rPr>
              <a:t>sam</a:t>
            </a:r>
            <a:r>
              <a:rPr lang="en-US" sz="2400" b="1" baseline="-25000" dirty="0" smtClean="0">
                <a:latin typeface="Times New Roman" pitchFamily="18" charset="0"/>
                <a:cs typeface="Times New Roman" pitchFamily="18" charset="0"/>
              </a:rPr>
              <a:t>                              </a:t>
            </a:r>
            <a:r>
              <a:rPr lang="en-US" sz="2400" b="1" dirty="0" err="1">
                <a:latin typeface="Times New Roman" pitchFamily="18" charset="0"/>
                <a:cs typeface="Times New Roman" pitchFamily="18" charset="0"/>
              </a:rPr>
              <a:t>R</a:t>
            </a:r>
            <a:r>
              <a:rPr lang="en-US" sz="2400" b="1" baseline="-25000" dirty="0" err="1">
                <a:latin typeface="Times New Roman" pitchFamily="18" charset="0"/>
                <a:cs typeface="Times New Roman" pitchFamily="18" charset="0"/>
              </a:rPr>
              <a:t>xar</a:t>
            </a:r>
            <a:endParaRPr lang="ru-RU" sz="2400" dirty="0">
              <a:latin typeface="Times New Roman" pitchFamily="18" charset="0"/>
              <a:cs typeface="Times New Roman" pitchFamily="18" charset="0"/>
            </a:endParaRPr>
          </a:p>
          <a:p>
            <a:r>
              <a:rPr lang="en-US" sz="2400" b="1" dirty="0" err="1">
                <a:latin typeface="Times New Roman" pitchFamily="18" charset="0"/>
                <a:cs typeface="Times New Roman" pitchFamily="18" charset="0"/>
              </a:rPr>
              <a:t>I</a:t>
            </a:r>
            <a:r>
              <a:rPr lang="en-US" sz="2400" b="1" baseline="-25000" dirty="0" err="1">
                <a:latin typeface="Times New Roman" pitchFamily="18" charset="0"/>
                <a:cs typeface="Times New Roman" pitchFamily="18" charset="0"/>
              </a:rPr>
              <a:t>sam</a:t>
            </a:r>
            <a:r>
              <a:rPr lang="en-US" sz="2400" b="1" baseline="-25000" dirty="0">
                <a:latin typeface="Times New Roman" pitchFamily="18" charset="0"/>
                <a:cs typeface="Times New Roman" pitchFamily="18" charset="0"/>
              </a:rPr>
              <a:t> =</a:t>
            </a:r>
            <a:r>
              <a:rPr lang="en-US" sz="2400" b="1" dirty="0">
                <a:latin typeface="Times New Roman" pitchFamily="18" charset="0"/>
                <a:cs typeface="Times New Roman" pitchFamily="18" charset="0"/>
              </a:rPr>
              <a:t>   -----------:         ----------</a:t>
            </a:r>
            <a:endParaRPr lang="ru-RU" sz="2400" dirty="0">
              <a:latin typeface="Times New Roman" pitchFamily="18" charset="0"/>
              <a:cs typeface="Times New Roman" pitchFamily="18" charset="0"/>
            </a:endParaRPr>
          </a:p>
          <a:p>
            <a:r>
              <a:rPr lang="en-US" sz="2400" b="1" dirty="0">
                <a:latin typeface="Times New Roman" pitchFamily="18" charset="0"/>
                <a:cs typeface="Times New Roman" pitchFamily="18" charset="0"/>
              </a:rPr>
              <a:t>       </a:t>
            </a:r>
            <a:r>
              <a:rPr lang="en-US" sz="2400" b="1" dirty="0" smtClean="0">
                <a:latin typeface="Times New Roman" pitchFamily="18" charset="0"/>
                <a:cs typeface="Times New Roman" pitchFamily="18" charset="0"/>
              </a:rPr>
              <a:t>        </a:t>
            </a:r>
            <a:r>
              <a:rPr lang="en-US" sz="2400" b="1" dirty="0" err="1">
                <a:latin typeface="Times New Roman" pitchFamily="18" charset="0"/>
                <a:cs typeface="Times New Roman" pitchFamily="18" charset="0"/>
              </a:rPr>
              <a:t>R</a:t>
            </a:r>
            <a:r>
              <a:rPr lang="en-US" sz="2400" b="1" baseline="-25000" dirty="0" err="1">
                <a:latin typeface="Times New Roman" pitchFamily="18" charset="0"/>
                <a:cs typeface="Times New Roman" pitchFamily="18" charset="0"/>
              </a:rPr>
              <a:t>xar</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S</a:t>
            </a:r>
            <a:r>
              <a:rPr lang="en-US" sz="2400" b="1" baseline="-25000" dirty="0" err="1">
                <a:latin typeface="Times New Roman" pitchFamily="18" charset="0"/>
                <a:cs typeface="Times New Roman" pitchFamily="18" charset="0"/>
              </a:rPr>
              <a:t>sam</a:t>
            </a:r>
            <a:endParaRPr lang="ru-RU" sz="2400" dirty="0">
              <a:latin typeface="Times New Roman" pitchFamily="18" charset="0"/>
              <a:cs typeface="Times New Roman" pitchFamily="18" charset="0"/>
            </a:endParaRPr>
          </a:p>
          <a:p>
            <a:r>
              <a:rPr lang="en-US" sz="2400" b="1" baseline="-25000" dirty="0">
                <a:latin typeface="Times New Roman" pitchFamily="18" charset="0"/>
                <a:cs typeface="Times New Roman" pitchFamily="18" charset="0"/>
              </a:rPr>
              <a:t> </a:t>
            </a:r>
            <a:endParaRPr lang="ru-RU" sz="2400" dirty="0">
              <a:latin typeface="Times New Roman" pitchFamily="18" charset="0"/>
              <a:cs typeface="Times New Roman" pitchFamily="18" charset="0"/>
            </a:endParaRPr>
          </a:p>
          <a:p>
            <a:r>
              <a:rPr lang="en-US" sz="2400" dirty="0" err="1">
                <a:latin typeface="Times New Roman" pitchFamily="18" charset="0"/>
                <a:cs typeface="Times New Roman" pitchFamily="18" charset="0"/>
              </a:rPr>
              <a:t>Iqtisodiy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samaradorlik</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darajasi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qanday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bahodagi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resurslar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hisobiga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iqtisodiy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samaraga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erishganligini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bildiradi</a:t>
            </a:r>
            <a:r>
              <a:rPr lang="en-US" sz="2400" dirty="0">
                <a:latin typeface="Times New Roman" pitchFamily="18" charset="0"/>
                <a:cs typeface="Times New Roman" pitchFamily="18" charset="0"/>
              </a:rPr>
              <a:t>. Samara </a:t>
            </a:r>
            <a:r>
              <a:rPr lang="en-US" sz="2400" dirty="0" err="1">
                <a:latin typeface="Times New Roman" pitchFamily="18" charset="0"/>
                <a:cs typeface="Times New Roman" pitchFamily="18" charset="0"/>
              </a:rPr>
              <a:t>qancha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katta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xarajat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shuncha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kichkina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bo’lsa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ishlab</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chiqarishning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iqtisodiy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samaradorligi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shuncha</a:t>
            </a:r>
            <a:r>
              <a:rPr lang="en-US" sz="2400" dirty="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katta</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bo’ladi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aksincha</a:t>
            </a:r>
            <a:r>
              <a:rPr lang="en-US" sz="2400" dirty="0">
                <a:latin typeface="Times New Roman" pitchFamily="18" charset="0"/>
                <a:cs typeface="Times New Roman" pitchFamily="18" charset="0"/>
              </a:rPr>
              <a:t>.</a:t>
            </a:r>
            <a:endParaRPr lang="ru-RU" sz="2400" dirty="0">
              <a:latin typeface="Times New Roman" pitchFamily="18" charset="0"/>
              <a:cs typeface="Times New Roman" pitchFamily="18" charset="0"/>
            </a:endParaRPr>
          </a:p>
        </p:txBody>
      </p:sp>
    </p:spTree>
    <p:extLst>
      <p:ext uri="{BB962C8B-B14F-4D97-AF65-F5344CB8AC3E}">
        <p14:creationId xmlns:p14="http://schemas.microsoft.com/office/powerpoint/2010/main" val="85301877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1464648"/>
            <a:ext cx="9144000" cy="8771632"/>
          </a:xfrm>
          <a:prstGeom prst="rect">
            <a:avLst/>
          </a:prstGeom>
          <a:solidFill>
            <a:srgbClr val="92D050"/>
          </a:solidFill>
        </p:spPr>
        <p:txBody>
          <a:bodyPr wrap="square">
            <a:spAutoFit/>
          </a:bodyPr>
          <a:lstStyle/>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a:p>
          <a:p>
            <a:pPr algn="just"/>
            <a:r>
              <a:rPr lang="ru-RU" sz="2000" dirty="0" err="1" smtClean="0">
                <a:latin typeface="Times New Roman" pitchFamily="18" charset="0"/>
                <a:cs typeface="Times New Roman" pitchFamily="18" charset="0"/>
              </a:rPr>
              <a:t>Qishloq</a:t>
            </a:r>
            <a:r>
              <a:rPr lang="ru-RU" sz="2000" dirty="0" smtClean="0">
                <a:latin typeface="Times New Roman" pitchFamily="18" charset="0"/>
                <a:cs typeface="Times New Roman" pitchFamily="18" charset="0"/>
              </a:rPr>
              <a:t> </a:t>
            </a:r>
            <a:r>
              <a:rPr lang="ru-RU" sz="2000" dirty="0" err="1">
                <a:latin typeface="Times New Roman" pitchFamily="18" charset="0"/>
                <a:cs typeface="Times New Roman" pitchFamily="18" charset="0"/>
              </a:rPr>
              <a:t>xo’jaligi</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ishlab</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chiqarish</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iqtisodiy</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samaradorligi</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ko’rsatkichlari</a:t>
            </a:r>
            <a:r>
              <a:rPr lang="ru-RU" sz="2000" dirty="0">
                <a:latin typeface="Times New Roman" pitchFamily="18" charset="0"/>
                <a:cs typeface="Times New Roman" pitchFamily="18" charset="0"/>
              </a:rPr>
              <a:t> </a:t>
            </a:r>
            <a:r>
              <a:rPr lang="ru-RU" sz="2000" b="1" dirty="0" err="1">
                <a:latin typeface="Times New Roman" pitchFamily="18" charset="0"/>
                <a:cs typeface="Times New Roman" pitchFamily="18" charset="0"/>
              </a:rPr>
              <a:t>xususiy</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va</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umumlashtiruvchi</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ko’rsatkichlarga</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bo’linadi</a:t>
            </a:r>
            <a:r>
              <a:rPr lang="ru-RU" sz="2000" dirty="0">
                <a:latin typeface="Times New Roman" pitchFamily="18" charset="0"/>
                <a:cs typeface="Times New Roman" pitchFamily="18" charset="0"/>
              </a:rPr>
              <a:t>.</a:t>
            </a:r>
          </a:p>
          <a:p>
            <a:pPr algn="just"/>
            <a:r>
              <a:rPr lang="en-US" sz="2000" dirty="0">
                <a:latin typeface="Times New Roman" pitchFamily="18" charset="0"/>
                <a:cs typeface="Times New Roman" pitchFamily="18" charset="0"/>
              </a:rPr>
              <a:t> </a:t>
            </a:r>
            <a:r>
              <a:rPr lang="en-US" sz="2000" b="1" dirty="0" err="1">
                <a:latin typeface="Times New Roman" pitchFamily="18" charset="0"/>
                <a:cs typeface="Times New Roman" pitchFamily="18" charset="0"/>
              </a:rPr>
              <a:t>Xususiy</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ko’rsatkichlarga</a:t>
            </a:r>
            <a:r>
              <a:rPr lang="en-US" sz="2000" dirty="0">
                <a:latin typeface="Times New Roman" pitchFamily="18" charset="0"/>
                <a:cs typeface="Times New Roman" pitchFamily="18" charset="0"/>
              </a:rPr>
              <a:t> - </a:t>
            </a:r>
            <a:r>
              <a:rPr lang="en-US" sz="2000" dirty="0" err="1">
                <a:latin typeface="Times New Roman" pitchFamily="18" charset="0"/>
                <a:cs typeface="Times New Roman" pitchFamily="18" charset="0"/>
              </a:rPr>
              <a:t>mahsulot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hajmi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mahsulot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sifati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mehnat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unumdorligi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yer</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qaytimi</a:t>
            </a:r>
            <a:r>
              <a:rPr lang="en-US" sz="2000" dirty="0">
                <a:latin typeface="Times New Roman" pitchFamily="18" charset="0"/>
                <a:cs typeface="Times New Roman" pitchFamily="18" charset="0"/>
              </a:rPr>
              <a:t>, fond </a:t>
            </a:r>
            <a:r>
              <a:rPr lang="en-US" sz="2000" dirty="0" err="1">
                <a:latin typeface="Times New Roman" pitchFamily="18" charset="0"/>
                <a:cs typeface="Times New Roman" pitchFamily="18" charset="0"/>
              </a:rPr>
              <a:t>qaytimi</a:t>
            </a:r>
            <a:r>
              <a:rPr lang="en-US" sz="2000" dirty="0">
                <a:latin typeface="Times New Roman" pitchFamily="18" charset="0"/>
                <a:cs typeface="Times New Roman" pitchFamily="18" charset="0"/>
              </a:rPr>
              <a:t>, material </a:t>
            </a:r>
            <a:r>
              <a:rPr lang="en-US" sz="2000" dirty="0" err="1">
                <a:latin typeface="Times New Roman" pitchFamily="18" charset="0"/>
                <a:cs typeface="Times New Roman" pitchFamily="18" charset="0"/>
              </a:rPr>
              <a:t>qaytimi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mahsulot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tannarxi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kiradi</a:t>
            </a:r>
            <a:r>
              <a:rPr lang="en-US" sz="2000" dirty="0">
                <a:latin typeface="Times New Roman" pitchFamily="18" charset="0"/>
                <a:cs typeface="Times New Roman" pitchFamily="18" charset="0"/>
              </a:rPr>
              <a:t>.</a:t>
            </a:r>
            <a:endParaRPr lang="ru-RU" sz="2000" dirty="0">
              <a:latin typeface="Times New Roman" pitchFamily="18" charset="0"/>
              <a:cs typeface="Times New Roman" pitchFamily="18" charset="0"/>
            </a:endParaRPr>
          </a:p>
          <a:p>
            <a:pPr algn="just"/>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Mehnat</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unumdorligi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yoki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mehnat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qaytimi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ma’lum</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vaqt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birligi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ichida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ishlab</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chiqarilgan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mahsulot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miqdoriga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sarflangan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jami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mehnat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xarajatlarining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samaradoriligini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xarakterlaydi</a:t>
            </a:r>
            <a:r>
              <a:rPr lang="en-US" sz="2000" dirty="0">
                <a:latin typeface="Times New Roman" pitchFamily="18" charset="0"/>
                <a:cs typeface="Times New Roman" pitchFamily="18" charset="0"/>
              </a:rPr>
              <a:t>. </a:t>
            </a:r>
            <a:endParaRPr lang="ru-RU" sz="2000" dirty="0">
              <a:latin typeface="Times New Roman" pitchFamily="18" charset="0"/>
              <a:cs typeface="Times New Roman" pitchFamily="18" charset="0"/>
            </a:endParaRPr>
          </a:p>
          <a:p>
            <a:pPr algn="just"/>
            <a:r>
              <a:rPr lang="en-US" sz="2000" b="1" dirty="0" err="1">
                <a:latin typeface="Times New Roman" pitchFamily="18" charset="0"/>
                <a:cs typeface="Times New Roman" pitchFamily="18" charset="0"/>
              </a:rPr>
              <a:t>Yer</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qaytimi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qishloq</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xo’jaligida</a:t>
            </a:r>
            <a:r>
              <a:rPr lang="en-US" sz="2000" dirty="0">
                <a:latin typeface="Times New Roman" pitchFamily="18" charset="0"/>
                <a:cs typeface="Times New Roman" pitchFamily="18" charset="0"/>
              </a:rPr>
              <a:t> bosh </a:t>
            </a:r>
            <a:r>
              <a:rPr lang="en-US" sz="2000" dirty="0" err="1">
                <a:latin typeface="Times New Roman" pitchFamily="18" charset="0"/>
                <a:cs typeface="Times New Roman" pitchFamily="18" charset="0"/>
              </a:rPr>
              <a:t>ishlab</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chiqarish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vositasi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hisoblangan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yer</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resurslaridan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foydalanish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samaradorligini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aks</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ettiradi</a:t>
            </a:r>
            <a:r>
              <a:rPr lang="en-US" sz="2000" dirty="0">
                <a:latin typeface="Times New Roman" pitchFamily="18" charset="0"/>
                <a:cs typeface="Times New Roman" pitchFamily="18" charset="0"/>
              </a:rPr>
              <a:t>.</a:t>
            </a:r>
            <a:endParaRPr lang="ru-RU" sz="2000" dirty="0">
              <a:latin typeface="Times New Roman" pitchFamily="18" charset="0"/>
              <a:cs typeface="Times New Roman" pitchFamily="18" charset="0"/>
            </a:endParaRPr>
          </a:p>
          <a:p>
            <a:pPr algn="just"/>
            <a:r>
              <a:rPr lang="en-US" sz="2000" dirty="0">
                <a:latin typeface="Times New Roman" pitchFamily="18" charset="0"/>
                <a:cs typeface="Times New Roman" pitchFamily="18" charset="0"/>
              </a:rPr>
              <a:t> </a:t>
            </a:r>
            <a:r>
              <a:rPr lang="en-US" sz="2000" b="1" dirty="0">
                <a:latin typeface="Times New Roman" pitchFamily="18" charset="0"/>
                <a:cs typeface="Times New Roman" pitchFamily="18" charset="0"/>
              </a:rPr>
              <a:t>Fond </a:t>
            </a:r>
            <a:r>
              <a:rPr lang="en-US" sz="2000" b="1" dirty="0" err="1">
                <a:latin typeface="Times New Roman" pitchFamily="18" charset="0"/>
                <a:cs typeface="Times New Roman" pitchFamily="18" charset="0"/>
              </a:rPr>
              <a:t>qaytimi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qishloq</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xo’jaligiga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taaluqli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asosiy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ishlab</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chiqarish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vositalarida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mujassamlashgan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buyumlashgan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mehnat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xarajatlardan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qay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darajada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samarali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foydalanayotganligini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ko’rsatadi</a:t>
            </a:r>
            <a:r>
              <a:rPr lang="en-US" sz="2000" dirty="0">
                <a:latin typeface="Times New Roman" pitchFamily="18" charset="0"/>
                <a:cs typeface="Times New Roman" pitchFamily="18" charset="0"/>
              </a:rPr>
              <a:t>. </a:t>
            </a:r>
            <a:endParaRPr lang="ru-RU" sz="2000" dirty="0">
              <a:latin typeface="Times New Roman" pitchFamily="18" charset="0"/>
              <a:cs typeface="Times New Roman" pitchFamily="18" charset="0"/>
            </a:endParaRPr>
          </a:p>
          <a:p>
            <a:pPr algn="just"/>
            <a:r>
              <a:rPr lang="en-US" sz="2000" b="1" dirty="0">
                <a:latin typeface="Times New Roman" pitchFamily="18" charset="0"/>
                <a:cs typeface="Times New Roman" pitchFamily="18" charset="0"/>
              </a:rPr>
              <a:t>Material </a:t>
            </a:r>
            <a:r>
              <a:rPr lang="en-US" sz="2000" b="1" dirty="0" err="1">
                <a:latin typeface="Times New Roman" pitchFamily="18" charset="0"/>
                <a:cs typeface="Times New Roman" pitchFamily="18" charset="0"/>
              </a:rPr>
              <a:t>qaytimi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barcha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turdagi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moddiy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resurslaradn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shu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jumladan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buyumlashgan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mehnat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xarajatlaridan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foydalanish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samaradorligini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aks</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ettiradi</a:t>
            </a:r>
            <a:r>
              <a:rPr lang="en-US" sz="2000" dirty="0">
                <a:latin typeface="Times New Roman" pitchFamily="18" charset="0"/>
                <a:cs typeface="Times New Roman" pitchFamily="18" charset="0"/>
              </a:rPr>
              <a:t>.</a:t>
            </a:r>
            <a:endParaRPr lang="ru-RU" sz="2000" dirty="0">
              <a:latin typeface="Times New Roman" pitchFamily="18" charset="0"/>
              <a:cs typeface="Times New Roman" pitchFamily="18" charset="0"/>
            </a:endParaRPr>
          </a:p>
          <a:p>
            <a:pPr algn="just"/>
            <a:r>
              <a:rPr lang="en-US" sz="2000" dirty="0">
                <a:latin typeface="Times New Roman" pitchFamily="18" charset="0"/>
                <a:cs typeface="Times New Roman" pitchFamily="18" charset="0"/>
              </a:rPr>
              <a:t> </a:t>
            </a:r>
            <a:r>
              <a:rPr lang="en-US" sz="2000" b="1" dirty="0" err="1">
                <a:latin typeface="Times New Roman" pitchFamily="18" charset="0"/>
                <a:cs typeface="Times New Roman" pitchFamily="18" charset="0"/>
              </a:rPr>
              <a:t>Mahsulot</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birligi</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tannarxi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umumlashgan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holatda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jami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iste’mol</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qilingan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ishlab</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chiqarish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resurslaridan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foydalanish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samaradorligini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xarakterlaydi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qishloq</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xo’jaligi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mahsuloti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qanday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darajadagi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xarajatlar</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hisobiga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ishlab</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chiqarilganligini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ko’rsatadi.shularga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teskari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ko’rsatkichlar</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kiradi</a:t>
            </a:r>
            <a:r>
              <a:rPr lang="en-US" sz="2000" dirty="0">
                <a:latin typeface="Times New Roman" pitchFamily="18" charset="0"/>
                <a:cs typeface="Times New Roman" pitchFamily="18" charset="0"/>
              </a:rPr>
              <a:t>.</a:t>
            </a:r>
            <a:endParaRPr lang="ru-RU" sz="2000" dirty="0">
              <a:latin typeface="Times New Roman" pitchFamily="18" charset="0"/>
              <a:cs typeface="Times New Roman" pitchFamily="18" charset="0"/>
            </a:endParaRPr>
          </a:p>
          <a:p>
            <a:pPr algn="just"/>
            <a:r>
              <a:rPr lang="en-US" sz="2000" dirty="0" err="1">
                <a:latin typeface="Times New Roman" pitchFamily="18" charset="0"/>
                <a:cs typeface="Times New Roman" pitchFamily="18" charset="0"/>
              </a:rPr>
              <a:t>Xarajatlar</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konsepsiyasining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samaradorligining</a:t>
            </a:r>
            <a:r>
              <a:rPr lang="en-US" sz="2000" dirty="0">
                <a:latin typeface="Times New Roman" pitchFamily="18" charset="0"/>
                <a:cs typeface="Times New Roman" pitchFamily="18" charset="0"/>
              </a:rPr>
              <a:t> </a:t>
            </a:r>
            <a:r>
              <a:rPr lang="en-US" sz="2000" b="1" dirty="0" err="1">
                <a:latin typeface="Times New Roman" pitchFamily="18" charset="0"/>
                <a:cs typeface="Times New Roman" pitchFamily="18" charset="0"/>
              </a:rPr>
              <a:t>umumlashtiruvchi</a:t>
            </a:r>
            <a:r>
              <a:rPr lang="en-US" sz="2000" b="1" dirty="0">
                <a:latin typeface="Times New Roman" pitchFamily="18" charset="0"/>
                <a:cs typeface="Times New Roman" pitchFamily="18" charset="0"/>
              </a:rPr>
              <a:t> </a:t>
            </a:r>
            <a:r>
              <a:rPr lang="en-US" sz="2000" dirty="0" err="1">
                <a:latin typeface="Times New Roman" pitchFamily="18" charset="0"/>
                <a:cs typeface="Times New Roman" pitchFamily="18" charset="0"/>
              </a:rPr>
              <a:t>ko’rsatkichi</a:t>
            </a:r>
            <a:r>
              <a:rPr lang="en-US" sz="2000" dirty="0">
                <a:latin typeface="Times New Roman" pitchFamily="18" charset="0"/>
                <a:cs typeface="Times New Roman" pitchFamily="18" charset="0"/>
              </a:rPr>
              <a:t> – </a:t>
            </a:r>
            <a:r>
              <a:rPr lang="en-US" sz="2000" dirty="0" err="1">
                <a:latin typeface="Times New Roman" pitchFamily="18" charset="0"/>
                <a:cs typeface="Times New Roman" pitchFamily="18" charset="0"/>
              </a:rPr>
              <a:t>rentabellik</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hisoblanadi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iste’mol</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qilingan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resurslarning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qaytimini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ifodalaydi</a:t>
            </a:r>
            <a:r>
              <a:rPr lang="en-US" sz="2000" dirty="0">
                <a:latin typeface="Times New Roman" pitchFamily="18" charset="0"/>
                <a:cs typeface="Times New Roman" pitchFamily="18" charset="0"/>
              </a:rPr>
              <a:t>.</a:t>
            </a:r>
            <a:endParaRPr lang="ru-RU" sz="2000" dirty="0">
              <a:latin typeface="Times New Roman" pitchFamily="18" charset="0"/>
              <a:cs typeface="Times New Roman" pitchFamily="18" charset="0"/>
            </a:endParaRPr>
          </a:p>
          <a:p>
            <a:pPr algn="just"/>
            <a:r>
              <a:rPr lang="en-US" sz="2000" dirty="0">
                <a:latin typeface="Times New Roman" pitchFamily="18" charset="0"/>
                <a:cs typeface="Times New Roman" pitchFamily="18" charset="0"/>
              </a:rPr>
              <a:t> </a:t>
            </a:r>
            <a:endParaRPr lang="ru-RU" sz="2000" dirty="0">
              <a:latin typeface="Times New Roman" pitchFamily="18" charset="0"/>
              <a:cs typeface="Times New Roman" pitchFamily="18" charset="0"/>
            </a:endParaRPr>
          </a:p>
        </p:txBody>
      </p:sp>
    </p:spTree>
    <p:extLst>
      <p:ext uri="{BB962C8B-B14F-4D97-AF65-F5344CB8AC3E}">
        <p14:creationId xmlns:p14="http://schemas.microsoft.com/office/powerpoint/2010/main" val="279117551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218152"/>
            <a:ext cx="9144000" cy="7017306"/>
          </a:xfrm>
          <a:prstGeom prst="rect">
            <a:avLst/>
          </a:prstGeom>
        </p:spPr>
        <p:style>
          <a:lnRef idx="1">
            <a:schemeClr val="accent2"/>
          </a:lnRef>
          <a:fillRef idx="2">
            <a:schemeClr val="accent2"/>
          </a:fillRef>
          <a:effectRef idx="1">
            <a:schemeClr val="accent2"/>
          </a:effectRef>
          <a:fontRef idx="minor">
            <a:schemeClr val="dk1"/>
          </a:fontRef>
        </p:style>
        <p:txBody>
          <a:bodyPr wrap="square">
            <a:spAutoFit/>
          </a:bodyPr>
          <a:lstStyle/>
          <a:p>
            <a:endParaRPr lang="en-US" dirty="0" smtClean="0"/>
          </a:p>
          <a:p>
            <a:pPr algn="just"/>
            <a:r>
              <a:rPr lang="ru-RU" sz="2400" dirty="0" err="1" smtClean="0">
                <a:latin typeface="Times New Roman" pitchFamily="18" charset="0"/>
                <a:cs typeface="Times New Roman" pitchFamily="18" charset="0"/>
              </a:rPr>
              <a:t>Korxonalarning</a:t>
            </a:r>
            <a:r>
              <a:rPr lang="ru-RU" sz="2400" dirty="0" smtClean="0">
                <a:latin typeface="Times New Roman" pitchFamily="18" charset="0"/>
                <a:cs typeface="Times New Roman" pitchFamily="18" charset="0"/>
              </a:rPr>
              <a:t> </a:t>
            </a:r>
            <a:r>
              <a:rPr lang="ru-RU" sz="2400" dirty="0" err="1">
                <a:latin typeface="Times New Roman" pitchFamily="18" charset="0"/>
                <a:cs typeface="Times New Roman" pitchFamily="18" charset="0"/>
              </a:rPr>
              <a:t>foydalilik</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yoki</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zararlilik</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darajasini</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belgilash</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uchun</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rentabellik</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ko’rsatkichidan</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foydalaniladi</a:t>
            </a:r>
            <a:r>
              <a:rPr lang="ru-RU" sz="2400" dirty="0">
                <a:latin typeface="Times New Roman" pitchFamily="18" charset="0"/>
                <a:cs typeface="Times New Roman" pitchFamily="18" charset="0"/>
              </a:rPr>
              <a:t>.</a:t>
            </a:r>
          </a:p>
          <a:p>
            <a:r>
              <a:rPr lang="en-US" sz="2400" dirty="0">
                <a:latin typeface="Times New Roman" pitchFamily="18" charset="0"/>
                <a:cs typeface="Times New Roman" pitchFamily="18" charset="0"/>
              </a:rPr>
              <a:t> </a:t>
            </a:r>
            <a:endParaRPr lang="ru-RU" sz="2400" dirty="0">
              <a:latin typeface="Times New Roman" pitchFamily="18" charset="0"/>
              <a:cs typeface="Times New Roman" pitchFamily="18" charset="0"/>
            </a:endParaRPr>
          </a:p>
          <a:p>
            <a:pPr algn="just"/>
            <a:r>
              <a:rPr lang="en-US" sz="2400" dirty="0">
                <a:latin typeface="Times New Roman" pitchFamily="18" charset="0"/>
                <a:cs typeface="Times New Roman" pitchFamily="18" charset="0"/>
              </a:rPr>
              <a:t> </a:t>
            </a:r>
            <a:r>
              <a:rPr lang="en-US" sz="2400" b="1" dirty="0" err="1">
                <a:latin typeface="Times New Roman" pitchFamily="18" charset="0"/>
                <a:cs typeface="Times New Roman" pitchFamily="18" charset="0"/>
              </a:rPr>
              <a:t>Rentabellik</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qishloq</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xo’jaligi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ishlab</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chiqarishning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iqtisodiy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samaradorligini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o’zida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aks</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ettiruvchi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umumlashgan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ko’rsatkich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hisoblanadi</a:t>
            </a:r>
            <a:r>
              <a:rPr lang="en-US" sz="2400" dirty="0">
                <a:latin typeface="Times New Roman" pitchFamily="18" charset="0"/>
                <a:cs typeface="Times New Roman" pitchFamily="18" charset="0"/>
              </a:rPr>
              <a:t>. U </a:t>
            </a:r>
            <a:r>
              <a:rPr lang="en-US" sz="2400" dirty="0" err="1">
                <a:latin typeface="Times New Roman" pitchFamily="18" charset="0"/>
                <a:cs typeface="Times New Roman" pitchFamily="18" charset="0"/>
              </a:rPr>
              <a:t>foydalanilgan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iste’mol</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qilingan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ishlab</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chiqarish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resurslari</a:t>
            </a:r>
            <a:r>
              <a:rPr lang="en-US" sz="2400" dirty="0">
                <a:latin typeface="Times New Roman" pitchFamily="18" charset="0"/>
                <a:cs typeface="Times New Roman" pitchFamily="18" charset="0"/>
              </a:rPr>
              <a:t> - </a:t>
            </a:r>
            <a:r>
              <a:rPr lang="en-US" sz="2400" dirty="0" err="1">
                <a:latin typeface="Times New Roman" pitchFamily="18" charset="0"/>
                <a:cs typeface="Times New Roman" pitchFamily="18" charset="0"/>
              </a:rPr>
              <a:t>mehnat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yer-suv</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moddiy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hamda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ishlab</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chiqarishni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tashkil</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etish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boshqarish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xarajatlari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orqali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yetishtirilgan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mahsulotdan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olingan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samaraning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miqdor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sifatini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ishlab</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chiqarishni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kengaytirilgan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tarzda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rivojlantirish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imkoniyatini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xodimlarning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o’z</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mehnatlari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natijasidan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moddiy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manfaatdorligini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aks</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ettiradi</a:t>
            </a:r>
            <a:r>
              <a:rPr lang="en-US" sz="2400" dirty="0">
                <a:latin typeface="Times New Roman" pitchFamily="18" charset="0"/>
                <a:cs typeface="Times New Roman" pitchFamily="18" charset="0"/>
              </a:rPr>
              <a:t>. </a:t>
            </a:r>
            <a:endParaRPr lang="ru-RU" sz="2400" dirty="0">
              <a:latin typeface="Times New Roman" pitchFamily="18" charset="0"/>
              <a:cs typeface="Times New Roman" pitchFamily="18" charset="0"/>
            </a:endParaRPr>
          </a:p>
          <a:p>
            <a:r>
              <a:rPr lang="en-US" sz="2400" dirty="0">
                <a:latin typeface="Times New Roman" pitchFamily="18" charset="0"/>
                <a:cs typeface="Times New Roman" pitchFamily="18" charset="0"/>
              </a:rPr>
              <a:t> </a:t>
            </a:r>
            <a:endParaRPr lang="ru-RU" sz="2400" dirty="0">
              <a:latin typeface="Times New Roman" pitchFamily="18" charset="0"/>
              <a:cs typeface="Times New Roman" pitchFamily="18" charset="0"/>
            </a:endParaRPr>
          </a:p>
          <a:p>
            <a:pPr algn="just"/>
            <a:r>
              <a:rPr lang="en-US" sz="2400" b="1" dirty="0" err="1">
                <a:latin typeface="Times New Roman" pitchFamily="18" charset="0"/>
                <a:cs typeface="Times New Roman" pitchFamily="18" charset="0"/>
              </a:rPr>
              <a:t>Rentabellikda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mutloq</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ko’rsatkich</a:t>
            </a:r>
            <a:r>
              <a:rPr lang="en-US" sz="2400" b="1" dirty="0">
                <a:latin typeface="Times New Roman" pitchFamily="18" charset="0"/>
                <a:cs typeface="Times New Roman" pitchFamily="18" charset="0"/>
              </a:rPr>
              <a:t> - </a:t>
            </a:r>
            <a:r>
              <a:rPr lang="en-US" sz="2400" b="1" dirty="0" err="1">
                <a:latin typeface="Times New Roman" pitchFamily="18" charset="0"/>
                <a:cs typeface="Times New Roman" pitchFamily="18" charset="0"/>
              </a:rPr>
              <a:t>bu</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foydadir</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Foyda</a:t>
            </a:r>
            <a:r>
              <a:rPr lang="en-US" sz="2400" dirty="0">
                <a:latin typeface="Times New Roman" pitchFamily="18" charset="0"/>
                <a:cs typeface="Times New Roman" pitchFamily="18" charset="0"/>
              </a:rPr>
              <a:t> - </a:t>
            </a:r>
            <a:r>
              <a:rPr lang="en-US" sz="2400" dirty="0" err="1">
                <a:latin typeface="Times New Roman" pitchFamily="18" charset="0"/>
                <a:cs typeface="Times New Roman" pitchFamily="18" charset="0"/>
              </a:rPr>
              <a:t>bu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realizasiya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qilish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natijasida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olingan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sof</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daromadning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qismi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bo’lib</a:t>
            </a:r>
            <a:r>
              <a:rPr lang="en-US" sz="2400" dirty="0">
                <a:latin typeface="Times New Roman" pitchFamily="18" charset="0"/>
                <a:cs typeface="Times New Roman" pitchFamily="18" charset="0"/>
              </a:rPr>
              <a:t>, u  </a:t>
            </a:r>
            <a:r>
              <a:rPr lang="en-US" sz="2400" dirty="0" err="1">
                <a:latin typeface="Times New Roman" pitchFamily="18" charset="0"/>
                <a:cs typeface="Times New Roman" pitchFamily="18" charset="0"/>
              </a:rPr>
              <a:t>mahsulot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sotishdan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keladigan</a:t>
            </a:r>
            <a:r>
              <a:rPr lang="en-US" sz="2400" dirty="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mablag’dan</a:t>
            </a:r>
            <a:r>
              <a:rPr lang="en-US" sz="2400" dirty="0" smtClean="0">
                <a:latin typeface="Times New Roman" pitchFamily="18" charset="0"/>
                <a:cs typeface="Times New Roman" pitchFamily="18" charset="0"/>
              </a:rPr>
              <a:t> </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sotilgan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mahsulotni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ishlab</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chiqarish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uchun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sarflangan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xarajatlarni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yoki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to’la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tannarx</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qiymatini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chiqarib</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tashlangan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qismiga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teng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bo’ladi</a:t>
            </a:r>
            <a:r>
              <a:rPr lang="en-US" sz="2400" dirty="0">
                <a:latin typeface="Times New Roman" pitchFamily="18" charset="0"/>
                <a:cs typeface="Times New Roman" pitchFamily="18" charset="0"/>
              </a:rPr>
              <a:t>:</a:t>
            </a:r>
            <a:endParaRPr lang="ru-RU" sz="2400" dirty="0">
              <a:latin typeface="Times New Roman" pitchFamily="18" charset="0"/>
              <a:cs typeface="Times New Roman" pitchFamily="18" charset="0"/>
            </a:endParaRPr>
          </a:p>
          <a:p>
            <a:pPr algn="ctr"/>
            <a:r>
              <a:rPr lang="ru-RU" sz="2400" b="1" dirty="0">
                <a:latin typeface="Times New Roman" pitchFamily="18" charset="0"/>
                <a:cs typeface="Times New Roman" pitchFamily="18" charset="0"/>
              </a:rPr>
              <a:t>F = PT-TT</a:t>
            </a:r>
            <a:endParaRPr lang="ru-RU" sz="2400" dirty="0">
              <a:latin typeface="Times New Roman" pitchFamily="18" charset="0"/>
              <a:cs typeface="Times New Roman" pitchFamily="18" charset="0"/>
            </a:endParaRPr>
          </a:p>
        </p:txBody>
      </p:sp>
    </p:spTree>
    <p:extLst>
      <p:ext uri="{BB962C8B-B14F-4D97-AF65-F5344CB8AC3E}">
        <p14:creationId xmlns:p14="http://schemas.microsoft.com/office/powerpoint/2010/main" val="406997961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1464647"/>
            <a:ext cx="9144000" cy="8248412"/>
          </a:xfrm>
          <a:prstGeom prst="rect">
            <a:avLst/>
          </a:prstGeom>
          <a:solidFill>
            <a:srgbClr val="FFFF00"/>
          </a:solidFill>
        </p:spPr>
        <p:txBody>
          <a:bodyPr wrap="square">
            <a:spAutoFit/>
          </a:bodyPr>
          <a:lstStyle/>
          <a:p>
            <a:endParaRPr lang="en-US" dirty="0" smtClean="0"/>
          </a:p>
          <a:p>
            <a:endParaRPr lang="en-US" dirty="0"/>
          </a:p>
          <a:p>
            <a:endParaRPr lang="en-US" dirty="0" smtClean="0"/>
          </a:p>
          <a:p>
            <a:endParaRPr lang="en-US" dirty="0"/>
          </a:p>
          <a:p>
            <a:endParaRPr lang="en-US" dirty="0" smtClean="0"/>
          </a:p>
          <a:p>
            <a:r>
              <a:rPr lang="ru-RU" sz="2200" dirty="0" err="1" smtClean="0">
                <a:latin typeface="Times New Roman" pitchFamily="18" charset="0"/>
                <a:cs typeface="Times New Roman" pitchFamily="18" charset="0"/>
              </a:rPr>
              <a:t>Qishloq</a:t>
            </a:r>
            <a:r>
              <a:rPr lang="ru-RU" sz="2200" dirty="0" smtClean="0">
                <a:latin typeface="Times New Roman" pitchFamily="18" charset="0"/>
                <a:cs typeface="Times New Roman" pitchFamily="18" charset="0"/>
              </a:rPr>
              <a:t> </a:t>
            </a:r>
            <a:r>
              <a:rPr lang="ru-RU" sz="2200" dirty="0" err="1">
                <a:latin typeface="Times New Roman" pitchFamily="18" charset="0"/>
                <a:cs typeface="Times New Roman" pitchFamily="18" charset="0"/>
              </a:rPr>
              <a:t>xo’jalik</a:t>
            </a:r>
            <a:r>
              <a:rPr lang="ru-RU" sz="2200" dirty="0">
                <a:latin typeface="Times New Roman" pitchFamily="18" charset="0"/>
                <a:cs typeface="Times New Roman" pitchFamily="18" charset="0"/>
              </a:rPr>
              <a:t> </a:t>
            </a:r>
            <a:r>
              <a:rPr lang="ru-RU" sz="2200" dirty="0" err="1">
                <a:latin typeface="Times New Roman" pitchFamily="18" charset="0"/>
                <a:cs typeface="Times New Roman" pitchFamily="18" charset="0"/>
              </a:rPr>
              <a:t>ishlab</a:t>
            </a:r>
            <a:r>
              <a:rPr lang="ru-RU" sz="2200" dirty="0">
                <a:latin typeface="Times New Roman" pitchFamily="18" charset="0"/>
                <a:cs typeface="Times New Roman" pitchFamily="18" charset="0"/>
              </a:rPr>
              <a:t> </a:t>
            </a:r>
            <a:r>
              <a:rPr lang="ru-RU" sz="2200" dirty="0" err="1">
                <a:latin typeface="Times New Roman" pitchFamily="18" charset="0"/>
                <a:cs typeface="Times New Roman" pitchFamily="18" charset="0"/>
              </a:rPr>
              <a:t>chiqarish</a:t>
            </a:r>
            <a:r>
              <a:rPr lang="ru-RU" sz="2200" dirty="0">
                <a:latin typeface="Times New Roman" pitchFamily="18" charset="0"/>
                <a:cs typeface="Times New Roman" pitchFamily="18" charset="0"/>
              </a:rPr>
              <a:t>  </a:t>
            </a:r>
            <a:r>
              <a:rPr lang="ru-RU" sz="2200" dirty="0" err="1">
                <a:latin typeface="Times New Roman" pitchFamily="18" charset="0"/>
                <a:cs typeface="Times New Roman" pitchFamily="18" charset="0"/>
              </a:rPr>
              <a:t>rentabelligini</a:t>
            </a:r>
            <a:r>
              <a:rPr lang="ru-RU" sz="2200" dirty="0">
                <a:latin typeface="Times New Roman" pitchFamily="18" charset="0"/>
                <a:cs typeface="Times New Roman" pitchFamily="18" charset="0"/>
              </a:rPr>
              <a:t> </a:t>
            </a:r>
            <a:r>
              <a:rPr lang="ru-RU" sz="2200" dirty="0" err="1">
                <a:latin typeface="Times New Roman" pitchFamily="18" charset="0"/>
                <a:cs typeface="Times New Roman" pitchFamily="18" charset="0"/>
              </a:rPr>
              <a:t>to’la</a:t>
            </a:r>
            <a:r>
              <a:rPr lang="ru-RU" sz="2200" dirty="0">
                <a:latin typeface="Times New Roman" pitchFamily="18" charset="0"/>
                <a:cs typeface="Times New Roman" pitchFamily="18" charset="0"/>
              </a:rPr>
              <a:t> </a:t>
            </a:r>
            <a:r>
              <a:rPr lang="ru-RU" sz="2200" dirty="0" err="1">
                <a:latin typeface="Times New Roman" pitchFamily="18" charset="0"/>
                <a:cs typeface="Times New Roman" pitchFamily="18" charset="0"/>
              </a:rPr>
              <a:t>xarakterlash</a:t>
            </a:r>
            <a:r>
              <a:rPr lang="ru-RU" sz="2200" dirty="0">
                <a:latin typeface="Times New Roman" pitchFamily="18" charset="0"/>
                <a:cs typeface="Times New Roman" pitchFamily="18" charset="0"/>
              </a:rPr>
              <a:t> </a:t>
            </a:r>
            <a:r>
              <a:rPr lang="ru-RU" sz="2200" dirty="0" err="1">
                <a:latin typeface="Times New Roman" pitchFamily="18" charset="0"/>
                <a:cs typeface="Times New Roman" pitchFamily="18" charset="0"/>
              </a:rPr>
              <a:t>uchun</a:t>
            </a:r>
            <a:r>
              <a:rPr lang="ru-RU" sz="2200" dirty="0">
                <a:latin typeface="Times New Roman" pitchFamily="18" charset="0"/>
                <a:cs typeface="Times New Roman" pitchFamily="18" charset="0"/>
              </a:rPr>
              <a:t> </a:t>
            </a:r>
            <a:r>
              <a:rPr lang="ru-RU" sz="2200" dirty="0" err="1">
                <a:latin typeface="Times New Roman" pitchFamily="18" charset="0"/>
                <a:cs typeface="Times New Roman" pitchFamily="18" charset="0"/>
              </a:rPr>
              <a:t>nisbiy</a:t>
            </a:r>
            <a:r>
              <a:rPr lang="ru-RU" sz="2200" dirty="0">
                <a:latin typeface="Times New Roman" pitchFamily="18" charset="0"/>
                <a:cs typeface="Times New Roman" pitchFamily="18" charset="0"/>
              </a:rPr>
              <a:t> </a:t>
            </a:r>
            <a:r>
              <a:rPr lang="ru-RU" sz="2200" dirty="0" err="1">
                <a:latin typeface="Times New Roman" pitchFamily="18" charset="0"/>
                <a:cs typeface="Times New Roman" pitchFamily="18" charset="0"/>
              </a:rPr>
              <a:t>ko’rsatkichlardan</a:t>
            </a:r>
            <a:r>
              <a:rPr lang="ru-RU" sz="2200" dirty="0">
                <a:latin typeface="Times New Roman" pitchFamily="18" charset="0"/>
                <a:cs typeface="Times New Roman" pitchFamily="18" charset="0"/>
              </a:rPr>
              <a:t> </a:t>
            </a:r>
            <a:r>
              <a:rPr lang="ru-RU" sz="2200" dirty="0" err="1">
                <a:latin typeface="Times New Roman" pitchFamily="18" charset="0"/>
                <a:cs typeface="Times New Roman" pitchFamily="18" charset="0"/>
              </a:rPr>
              <a:t>ham</a:t>
            </a:r>
            <a:r>
              <a:rPr lang="ru-RU" sz="2200" dirty="0">
                <a:latin typeface="Times New Roman" pitchFamily="18" charset="0"/>
                <a:cs typeface="Times New Roman" pitchFamily="18" charset="0"/>
              </a:rPr>
              <a:t> </a:t>
            </a:r>
            <a:r>
              <a:rPr lang="ru-RU" sz="2200" dirty="0" err="1">
                <a:latin typeface="Times New Roman" pitchFamily="18" charset="0"/>
                <a:cs typeface="Times New Roman" pitchFamily="18" charset="0"/>
              </a:rPr>
              <a:t>foydalaniladi</a:t>
            </a:r>
            <a:r>
              <a:rPr lang="ru-RU" sz="2200" dirty="0">
                <a:latin typeface="Times New Roman" pitchFamily="18" charset="0"/>
                <a:cs typeface="Times New Roman" pitchFamily="18" charset="0"/>
              </a:rPr>
              <a:t>: </a:t>
            </a:r>
            <a:r>
              <a:rPr lang="ru-RU" sz="2200" b="1" dirty="0" err="1">
                <a:latin typeface="Times New Roman" pitchFamily="18" charset="0"/>
                <a:cs typeface="Times New Roman" pitchFamily="18" charset="0"/>
              </a:rPr>
              <a:t>rentabellik</a:t>
            </a:r>
            <a:r>
              <a:rPr lang="ru-RU" sz="2200" b="1" dirty="0">
                <a:latin typeface="Times New Roman" pitchFamily="18" charset="0"/>
                <a:cs typeface="Times New Roman" pitchFamily="18" charset="0"/>
              </a:rPr>
              <a:t>  </a:t>
            </a:r>
            <a:r>
              <a:rPr lang="ru-RU" sz="2200" b="1" dirty="0" err="1">
                <a:latin typeface="Times New Roman" pitchFamily="18" charset="0"/>
                <a:cs typeface="Times New Roman" pitchFamily="18" charset="0"/>
              </a:rPr>
              <a:t>darajasi</a:t>
            </a:r>
            <a:r>
              <a:rPr lang="ru-RU" sz="2200" b="1" dirty="0">
                <a:latin typeface="Times New Roman" pitchFamily="18" charset="0"/>
                <a:cs typeface="Times New Roman" pitchFamily="18" charset="0"/>
              </a:rPr>
              <a:t>  </a:t>
            </a:r>
            <a:r>
              <a:rPr lang="ru-RU" sz="2200" b="1" dirty="0" err="1">
                <a:latin typeface="Times New Roman" pitchFamily="18" charset="0"/>
                <a:cs typeface="Times New Roman" pitchFamily="18" charset="0"/>
              </a:rPr>
              <a:t>va</a:t>
            </a:r>
            <a:r>
              <a:rPr lang="ru-RU" sz="2200" b="1" dirty="0">
                <a:latin typeface="Times New Roman" pitchFamily="18" charset="0"/>
                <a:cs typeface="Times New Roman" pitchFamily="18" charset="0"/>
              </a:rPr>
              <a:t>  </a:t>
            </a:r>
            <a:r>
              <a:rPr lang="ru-RU" sz="2200" b="1" dirty="0" err="1">
                <a:latin typeface="Times New Roman" pitchFamily="18" charset="0"/>
                <a:cs typeface="Times New Roman" pitchFamily="18" charset="0"/>
              </a:rPr>
              <a:t>foyda</a:t>
            </a:r>
            <a:r>
              <a:rPr lang="ru-RU" sz="2200" b="1" dirty="0">
                <a:latin typeface="Times New Roman" pitchFamily="18" charset="0"/>
                <a:cs typeface="Times New Roman" pitchFamily="18" charset="0"/>
              </a:rPr>
              <a:t> </a:t>
            </a:r>
            <a:r>
              <a:rPr lang="ru-RU" sz="2200" b="1" dirty="0" err="1">
                <a:latin typeface="Times New Roman" pitchFamily="18" charset="0"/>
                <a:cs typeface="Times New Roman" pitchFamily="18" charset="0"/>
              </a:rPr>
              <a:t>normasi</a:t>
            </a:r>
            <a:r>
              <a:rPr lang="ru-RU" sz="2200" dirty="0">
                <a:latin typeface="Times New Roman" pitchFamily="18" charset="0"/>
                <a:cs typeface="Times New Roman" pitchFamily="18" charset="0"/>
              </a:rPr>
              <a:t>. </a:t>
            </a:r>
            <a:r>
              <a:rPr lang="ru-RU" sz="2200" dirty="0" err="1">
                <a:latin typeface="Times New Roman" pitchFamily="18" charset="0"/>
                <a:cs typeface="Times New Roman" pitchFamily="18" charset="0"/>
              </a:rPr>
              <a:t>Rentabellik</a:t>
            </a:r>
            <a:r>
              <a:rPr lang="ru-RU" sz="2200" dirty="0">
                <a:latin typeface="Times New Roman" pitchFamily="18" charset="0"/>
                <a:cs typeface="Times New Roman" pitchFamily="18" charset="0"/>
              </a:rPr>
              <a:t> </a:t>
            </a:r>
            <a:r>
              <a:rPr lang="ru-RU" sz="2200" dirty="0" err="1">
                <a:latin typeface="Times New Roman" pitchFamily="18" charset="0"/>
                <a:cs typeface="Times New Roman" pitchFamily="18" charset="0"/>
              </a:rPr>
              <a:t>darajasi</a:t>
            </a:r>
            <a:r>
              <a:rPr lang="ru-RU" sz="2200" dirty="0">
                <a:latin typeface="Times New Roman" pitchFamily="18" charset="0"/>
                <a:cs typeface="Times New Roman" pitchFamily="18" charset="0"/>
              </a:rPr>
              <a:t> </a:t>
            </a:r>
            <a:r>
              <a:rPr lang="ru-RU" sz="2200" dirty="0" err="1">
                <a:latin typeface="Times New Roman" pitchFamily="18" charset="0"/>
                <a:cs typeface="Times New Roman" pitchFamily="18" charset="0"/>
              </a:rPr>
              <a:t>sof</a:t>
            </a:r>
            <a:r>
              <a:rPr lang="ru-RU" sz="2200" dirty="0">
                <a:latin typeface="Times New Roman" pitchFamily="18" charset="0"/>
                <a:cs typeface="Times New Roman" pitchFamily="18" charset="0"/>
              </a:rPr>
              <a:t> </a:t>
            </a:r>
            <a:r>
              <a:rPr lang="ru-RU" sz="2200" dirty="0" err="1">
                <a:latin typeface="Times New Roman" pitchFamily="18" charset="0"/>
                <a:cs typeface="Times New Roman" pitchFamily="18" charset="0"/>
              </a:rPr>
              <a:t>foydani</a:t>
            </a:r>
            <a:r>
              <a:rPr lang="ru-RU" sz="2200" dirty="0">
                <a:latin typeface="Times New Roman" pitchFamily="18" charset="0"/>
                <a:cs typeface="Times New Roman" pitchFamily="18" charset="0"/>
              </a:rPr>
              <a:t> </a:t>
            </a:r>
            <a:r>
              <a:rPr lang="ru-RU" sz="2200" dirty="0" err="1">
                <a:latin typeface="Times New Roman" pitchFamily="18" charset="0"/>
                <a:cs typeface="Times New Roman" pitchFamily="18" charset="0"/>
              </a:rPr>
              <a:t>kommersiya</a:t>
            </a:r>
            <a:r>
              <a:rPr lang="ru-RU" sz="2200" dirty="0">
                <a:latin typeface="Times New Roman" pitchFamily="18" charset="0"/>
                <a:cs typeface="Times New Roman" pitchFamily="18" charset="0"/>
              </a:rPr>
              <a:t> </a:t>
            </a:r>
            <a:r>
              <a:rPr lang="ru-RU" sz="2200" dirty="0" err="1">
                <a:latin typeface="Times New Roman" pitchFamily="18" charset="0"/>
                <a:cs typeface="Times New Roman" pitchFamily="18" charset="0"/>
              </a:rPr>
              <a:t>tannarxiga</a:t>
            </a:r>
            <a:r>
              <a:rPr lang="ru-RU" sz="2200" dirty="0">
                <a:latin typeface="Times New Roman" pitchFamily="18" charset="0"/>
                <a:cs typeface="Times New Roman" pitchFamily="18" charset="0"/>
              </a:rPr>
              <a:t> </a:t>
            </a:r>
            <a:r>
              <a:rPr lang="ru-RU" sz="2200" dirty="0" err="1">
                <a:latin typeface="Times New Roman" pitchFamily="18" charset="0"/>
                <a:cs typeface="Times New Roman" pitchFamily="18" charset="0"/>
              </a:rPr>
              <a:t>bo’lish</a:t>
            </a:r>
            <a:r>
              <a:rPr lang="ru-RU" sz="2200" dirty="0">
                <a:latin typeface="Times New Roman" pitchFamily="18" charset="0"/>
                <a:cs typeface="Times New Roman" pitchFamily="18" charset="0"/>
              </a:rPr>
              <a:t> </a:t>
            </a:r>
            <a:r>
              <a:rPr lang="ru-RU" sz="2200" dirty="0" err="1">
                <a:latin typeface="Times New Roman" pitchFamily="18" charset="0"/>
                <a:cs typeface="Times New Roman" pitchFamily="18" charset="0"/>
              </a:rPr>
              <a:t>orqali</a:t>
            </a:r>
            <a:r>
              <a:rPr lang="ru-RU" sz="2200" dirty="0">
                <a:latin typeface="Times New Roman" pitchFamily="18" charset="0"/>
                <a:cs typeface="Times New Roman" pitchFamily="18" charset="0"/>
              </a:rPr>
              <a:t> </a:t>
            </a:r>
            <a:r>
              <a:rPr lang="ru-RU" sz="2200" dirty="0" err="1">
                <a:latin typeface="Times New Roman" pitchFamily="18" charset="0"/>
                <a:cs typeface="Times New Roman" pitchFamily="18" charset="0"/>
              </a:rPr>
              <a:t>aniqlanadi</a:t>
            </a:r>
            <a:r>
              <a:rPr lang="ru-RU" sz="2200" dirty="0">
                <a:latin typeface="Times New Roman" pitchFamily="18" charset="0"/>
                <a:cs typeface="Times New Roman" pitchFamily="18" charset="0"/>
              </a:rPr>
              <a:t> </a:t>
            </a:r>
            <a:r>
              <a:rPr lang="ru-RU" sz="2200" dirty="0" err="1">
                <a:latin typeface="Times New Roman" pitchFamily="18" charset="0"/>
                <a:cs typeface="Times New Roman" pitchFamily="18" charset="0"/>
              </a:rPr>
              <a:t>va</a:t>
            </a:r>
            <a:r>
              <a:rPr lang="ru-RU" sz="2200" dirty="0">
                <a:latin typeface="Times New Roman" pitchFamily="18" charset="0"/>
                <a:cs typeface="Times New Roman" pitchFamily="18" charset="0"/>
              </a:rPr>
              <a:t> </a:t>
            </a:r>
            <a:r>
              <a:rPr lang="ru-RU" sz="2200" dirty="0" err="1">
                <a:latin typeface="Times New Roman" pitchFamily="18" charset="0"/>
                <a:cs typeface="Times New Roman" pitchFamily="18" charset="0"/>
              </a:rPr>
              <a:t>foizlarda</a:t>
            </a:r>
            <a:r>
              <a:rPr lang="ru-RU" sz="2200" dirty="0">
                <a:latin typeface="Times New Roman" pitchFamily="18" charset="0"/>
                <a:cs typeface="Times New Roman" pitchFamily="18" charset="0"/>
              </a:rPr>
              <a:t> </a:t>
            </a:r>
            <a:r>
              <a:rPr lang="ru-RU" sz="2200" dirty="0" err="1">
                <a:latin typeface="Times New Roman" pitchFamily="18" charset="0"/>
                <a:cs typeface="Times New Roman" pitchFamily="18" charset="0"/>
              </a:rPr>
              <a:t>quyidagi</a:t>
            </a:r>
            <a:r>
              <a:rPr lang="ru-RU" sz="2200" dirty="0">
                <a:latin typeface="Times New Roman" pitchFamily="18" charset="0"/>
                <a:cs typeface="Times New Roman" pitchFamily="18" charset="0"/>
              </a:rPr>
              <a:t> </a:t>
            </a:r>
            <a:r>
              <a:rPr lang="ru-RU" sz="2200" dirty="0" err="1">
                <a:latin typeface="Times New Roman" pitchFamily="18" charset="0"/>
                <a:cs typeface="Times New Roman" pitchFamily="18" charset="0"/>
              </a:rPr>
              <a:t>formulalar</a:t>
            </a:r>
            <a:r>
              <a:rPr lang="ru-RU" sz="2200" dirty="0">
                <a:latin typeface="Times New Roman" pitchFamily="18" charset="0"/>
                <a:cs typeface="Times New Roman" pitchFamily="18" charset="0"/>
              </a:rPr>
              <a:t> </a:t>
            </a:r>
            <a:r>
              <a:rPr lang="ru-RU" sz="2200" dirty="0" err="1">
                <a:latin typeface="Times New Roman" pitchFamily="18" charset="0"/>
                <a:cs typeface="Times New Roman" pitchFamily="18" charset="0"/>
              </a:rPr>
              <a:t>bilan</a:t>
            </a:r>
            <a:r>
              <a:rPr lang="ru-RU" sz="2200" dirty="0">
                <a:latin typeface="Times New Roman" pitchFamily="18" charset="0"/>
                <a:cs typeface="Times New Roman" pitchFamily="18" charset="0"/>
              </a:rPr>
              <a:t> </a:t>
            </a:r>
            <a:r>
              <a:rPr lang="ru-RU" sz="2200" dirty="0" err="1">
                <a:latin typeface="Times New Roman" pitchFamily="18" charset="0"/>
                <a:cs typeface="Times New Roman" pitchFamily="18" charset="0"/>
              </a:rPr>
              <a:t>hisoblaniladi</a:t>
            </a:r>
            <a:r>
              <a:rPr lang="ru-RU" sz="2200" dirty="0">
                <a:latin typeface="Times New Roman" pitchFamily="18" charset="0"/>
                <a:cs typeface="Times New Roman" pitchFamily="18" charset="0"/>
              </a:rPr>
              <a:t>:</a:t>
            </a:r>
          </a:p>
          <a:p>
            <a:r>
              <a:rPr lang="ru-RU" sz="2200" b="1" dirty="0">
                <a:latin typeface="Times New Roman" pitchFamily="18" charset="0"/>
                <a:cs typeface="Times New Roman" pitchFamily="18" charset="0"/>
              </a:rPr>
              <a:t>      </a:t>
            </a:r>
            <a:r>
              <a:rPr lang="ru-RU" sz="2200" b="1" dirty="0" smtClean="0">
                <a:latin typeface="Times New Roman" pitchFamily="18" charset="0"/>
                <a:cs typeface="Times New Roman" pitchFamily="18" charset="0"/>
              </a:rPr>
              <a:t> </a:t>
            </a:r>
            <a:r>
              <a:rPr lang="en-US" sz="2200" b="1" dirty="0" smtClean="0">
                <a:latin typeface="Times New Roman" pitchFamily="18" charset="0"/>
                <a:cs typeface="Times New Roman" pitchFamily="18" charset="0"/>
              </a:rPr>
              <a:t>  F                                 </a:t>
            </a:r>
            <a:r>
              <a:rPr lang="en-US" sz="2200" b="1" dirty="0">
                <a:latin typeface="Times New Roman" pitchFamily="18" charset="0"/>
                <a:cs typeface="Times New Roman" pitchFamily="18" charset="0"/>
              </a:rPr>
              <a:t>PT-KT                             </a:t>
            </a:r>
            <a:r>
              <a:rPr lang="en-US" sz="2200" b="1" dirty="0" smtClean="0">
                <a:latin typeface="Times New Roman" pitchFamily="18" charset="0"/>
                <a:cs typeface="Times New Roman" pitchFamily="18" charset="0"/>
              </a:rPr>
              <a:t> </a:t>
            </a:r>
            <a:r>
              <a:rPr lang="en-US" sz="2200" b="1" dirty="0">
                <a:latin typeface="Times New Roman" pitchFamily="18" charset="0"/>
                <a:cs typeface="Times New Roman" pitchFamily="18" charset="0"/>
              </a:rPr>
              <a:t>PT</a:t>
            </a:r>
            <a:endParaRPr lang="ru-RU" sz="2200" dirty="0">
              <a:latin typeface="Times New Roman" pitchFamily="18" charset="0"/>
              <a:cs typeface="Times New Roman" pitchFamily="18" charset="0"/>
            </a:endParaRPr>
          </a:p>
          <a:p>
            <a:r>
              <a:rPr lang="en-US" sz="2200" b="1" dirty="0">
                <a:latin typeface="Times New Roman" pitchFamily="18" charset="0"/>
                <a:cs typeface="Times New Roman" pitchFamily="18" charset="0"/>
              </a:rPr>
              <a:t>R =-------* 100         R =------------*100	        R =---------- *100</a:t>
            </a:r>
            <a:endParaRPr lang="ru-RU" sz="2200" dirty="0">
              <a:latin typeface="Times New Roman" pitchFamily="18" charset="0"/>
              <a:cs typeface="Times New Roman" pitchFamily="18" charset="0"/>
            </a:endParaRPr>
          </a:p>
          <a:p>
            <a:r>
              <a:rPr lang="en-US" sz="2200" b="1" dirty="0">
                <a:latin typeface="Times New Roman" pitchFamily="18" charset="0"/>
                <a:cs typeface="Times New Roman" pitchFamily="18" charset="0"/>
              </a:rPr>
              <a:t>      </a:t>
            </a:r>
            <a:r>
              <a:rPr lang="en-US" sz="2200" b="1" dirty="0" smtClean="0">
                <a:latin typeface="Times New Roman" pitchFamily="18" charset="0"/>
                <a:cs typeface="Times New Roman" pitchFamily="18" charset="0"/>
              </a:rPr>
              <a:t>  </a:t>
            </a:r>
            <a:r>
              <a:rPr lang="en-US" sz="2200" b="1" dirty="0">
                <a:latin typeface="Times New Roman" pitchFamily="18" charset="0"/>
                <a:cs typeface="Times New Roman" pitchFamily="18" charset="0"/>
              </a:rPr>
              <a:t>TT		      </a:t>
            </a:r>
            <a:r>
              <a:rPr lang="en-US" sz="2200" b="1" dirty="0" smtClean="0">
                <a:latin typeface="Times New Roman" pitchFamily="18" charset="0"/>
                <a:cs typeface="Times New Roman" pitchFamily="18" charset="0"/>
              </a:rPr>
              <a:t> </a:t>
            </a:r>
            <a:r>
              <a:rPr lang="en-US" sz="2200" b="1" dirty="0">
                <a:latin typeface="Times New Roman" pitchFamily="18" charset="0"/>
                <a:cs typeface="Times New Roman" pitchFamily="18" charset="0"/>
              </a:rPr>
              <a:t>TT	                         </a:t>
            </a:r>
            <a:r>
              <a:rPr lang="en-US" sz="2200" b="1" dirty="0" smtClean="0">
                <a:latin typeface="Times New Roman" pitchFamily="18" charset="0"/>
                <a:cs typeface="Times New Roman" pitchFamily="18" charset="0"/>
              </a:rPr>
              <a:t>         TT</a:t>
            </a:r>
            <a:endParaRPr lang="ru-RU" sz="2200" dirty="0">
              <a:latin typeface="Times New Roman" pitchFamily="18" charset="0"/>
              <a:cs typeface="Times New Roman" pitchFamily="18" charset="0"/>
            </a:endParaRPr>
          </a:p>
          <a:p>
            <a:r>
              <a:rPr lang="en-US" sz="2200" b="1" dirty="0" err="1">
                <a:latin typeface="Times New Roman" pitchFamily="18" charset="0"/>
                <a:cs typeface="Times New Roman" pitchFamily="18" charset="0"/>
              </a:rPr>
              <a:t>Rentabellikni</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oshirish</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omillari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deganda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eng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avvalo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foyda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omillari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tushuniladi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Foyda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omillari</a:t>
            </a:r>
            <a:r>
              <a:rPr lang="en-US" sz="2200" dirty="0">
                <a:latin typeface="Times New Roman" pitchFamily="18" charset="0"/>
                <a:cs typeface="Times New Roman" pitchFamily="18" charset="0"/>
              </a:rPr>
              <a:t> 2 </a:t>
            </a:r>
            <a:r>
              <a:rPr lang="en-US" sz="2200" dirty="0" err="1">
                <a:latin typeface="Times New Roman" pitchFamily="18" charset="0"/>
                <a:cs typeface="Times New Roman" pitchFamily="18" charset="0"/>
              </a:rPr>
              <a:t>guruhga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bo’linadi</a:t>
            </a:r>
            <a:r>
              <a:rPr lang="en-US" sz="2200" dirty="0">
                <a:latin typeface="Times New Roman" pitchFamily="18" charset="0"/>
                <a:cs typeface="Times New Roman" pitchFamily="18" charset="0"/>
              </a:rPr>
              <a:t>:</a:t>
            </a:r>
            <a:endParaRPr lang="ru-RU" sz="2200" dirty="0">
              <a:latin typeface="Times New Roman" pitchFamily="18" charset="0"/>
              <a:cs typeface="Times New Roman" pitchFamily="18" charset="0"/>
            </a:endParaRPr>
          </a:p>
          <a:p>
            <a:r>
              <a:rPr lang="en-US" sz="2200" dirty="0">
                <a:latin typeface="Times New Roman" pitchFamily="18" charset="0"/>
                <a:cs typeface="Times New Roman" pitchFamily="18" charset="0"/>
              </a:rPr>
              <a:t>1.Mahsulot </a:t>
            </a:r>
            <a:r>
              <a:rPr lang="en-US" sz="2200" dirty="0" err="1">
                <a:latin typeface="Times New Roman" pitchFamily="18" charset="0"/>
                <a:cs typeface="Times New Roman" pitchFamily="18" charset="0"/>
              </a:rPr>
              <a:t>ishlab</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chiqaruvchiga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bog’liq</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bo’lgan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va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subyektiv</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xarakterga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ega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bo’lgan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ichki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omillar</a:t>
            </a:r>
            <a:r>
              <a:rPr lang="en-US" sz="2200" dirty="0">
                <a:latin typeface="Times New Roman" pitchFamily="18" charset="0"/>
                <a:cs typeface="Times New Roman" pitchFamily="18" charset="0"/>
              </a:rPr>
              <a:t>.</a:t>
            </a:r>
            <a:endParaRPr lang="ru-RU" sz="2200" dirty="0">
              <a:latin typeface="Times New Roman" pitchFamily="18" charset="0"/>
              <a:cs typeface="Times New Roman" pitchFamily="18" charset="0"/>
            </a:endParaRPr>
          </a:p>
          <a:p>
            <a:r>
              <a:rPr lang="en-US" sz="2200" dirty="0">
                <a:latin typeface="Times New Roman" pitchFamily="18" charset="0"/>
                <a:cs typeface="Times New Roman" pitchFamily="18" charset="0"/>
              </a:rPr>
              <a:t>2.Mahsulot </a:t>
            </a:r>
            <a:r>
              <a:rPr lang="en-US" sz="2200" dirty="0" err="1">
                <a:latin typeface="Times New Roman" pitchFamily="18" charset="0"/>
                <a:cs typeface="Times New Roman" pitchFamily="18" charset="0"/>
              </a:rPr>
              <a:t>ishlab</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chiqaruvchiga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bog’liq</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bo’lmagan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va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obyektiv</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xarakterga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ega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bo’lgan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tashqi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omillar</a:t>
            </a:r>
            <a:r>
              <a:rPr lang="en-US" sz="2200" dirty="0" smtClean="0">
                <a:latin typeface="Times New Roman" pitchFamily="18" charset="0"/>
                <a:cs typeface="Times New Roman" pitchFamily="18" charset="0"/>
              </a:rPr>
              <a:t>.</a:t>
            </a:r>
            <a:endParaRPr lang="ru-RU" sz="2200" dirty="0">
              <a:latin typeface="Times New Roman" pitchFamily="18" charset="0"/>
              <a:cs typeface="Times New Roman" pitchFamily="18" charset="0"/>
            </a:endParaRPr>
          </a:p>
          <a:p>
            <a:r>
              <a:rPr lang="en-US" sz="2200" dirty="0">
                <a:latin typeface="Times New Roman" pitchFamily="18" charset="0"/>
                <a:cs typeface="Times New Roman" pitchFamily="18" charset="0"/>
              </a:rPr>
              <a:t>1.Ichki </a:t>
            </a:r>
            <a:r>
              <a:rPr lang="en-US" sz="2200" dirty="0" err="1">
                <a:latin typeface="Times New Roman" pitchFamily="18" charset="0"/>
                <a:cs typeface="Times New Roman" pitchFamily="18" charset="0"/>
              </a:rPr>
              <a:t>omillarga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sotiladigan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mahsulot</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miqdori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uning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sifati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ishlab</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chiqarish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xarajatlari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kiradi</a:t>
            </a:r>
            <a:r>
              <a:rPr lang="en-US" sz="2200" dirty="0">
                <a:latin typeface="Times New Roman" pitchFamily="18" charset="0"/>
                <a:cs typeface="Times New Roman" pitchFamily="18" charset="0"/>
              </a:rPr>
              <a:t>.</a:t>
            </a:r>
            <a:endParaRPr lang="ru-RU" sz="2200" dirty="0">
              <a:latin typeface="Times New Roman" pitchFamily="18" charset="0"/>
              <a:cs typeface="Times New Roman" pitchFamily="18" charset="0"/>
            </a:endParaRPr>
          </a:p>
          <a:p>
            <a:r>
              <a:rPr lang="en-US" sz="2200" dirty="0">
                <a:latin typeface="Times New Roman" pitchFamily="18" charset="0"/>
                <a:cs typeface="Times New Roman" pitchFamily="18" charset="0"/>
              </a:rPr>
              <a:t>2.Tashqi </a:t>
            </a:r>
            <a:r>
              <a:rPr lang="en-US" sz="2200" dirty="0" err="1">
                <a:latin typeface="Times New Roman" pitchFamily="18" charset="0"/>
                <a:cs typeface="Times New Roman" pitchFamily="18" charset="0"/>
              </a:rPr>
              <a:t>omillarga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mahsulotni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ishlab</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chiqaruvchilar</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taklifi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va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ular</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o’rtasidagi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raqobat</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mahsulotga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bo’lgan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bozor</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talabi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kabilar</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kiradi</a:t>
            </a:r>
            <a:r>
              <a:rPr lang="en-US" sz="2200" dirty="0">
                <a:latin typeface="Times New Roman" pitchFamily="18" charset="0"/>
                <a:cs typeface="Times New Roman" pitchFamily="18" charset="0"/>
              </a:rPr>
              <a:t>. U </a:t>
            </a:r>
            <a:r>
              <a:rPr lang="en-US" sz="2200" dirty="0" err="1">
                <a:latin typeface="Times New Roman" pitchFamily="18" charset="0"/>
                <a:cs typeface="Times New Roman" pitchFamily="18" charset="0"/>
              </a:rPr>
              <a:t>yoki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bu</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mahsulotga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yuqori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yoki</a:t>
            </a:r>
            <a:r>
              <a:rPr lang="en-US" sz="2200" dirty="0">
                <a:latin typeface="Times New Roman" pitchFamily="18" charset="0"/>
                <a:cs typeface="Times New Roman" pitchFamily="18" charset="0"/>
              </a:rPr>
              <a:t> past </a:t>
            </a:r>
            <a:r>
              <a:rPr lang="en-US" sz="2200" dirty="0" err="1">
                <a:latin typeface="Times New Roman" pitchFamily="18" charset="0"/>
                <a:cs typeface="Times New Roman" pitchFamily="18" charset="0"/>
              </a:rPr>
              <a:t>talab</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shuningdek</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raqobatchilarning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mavjudligi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yoki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qatnashmasligi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sotiladigan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mahsulot</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miqdoriga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baho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darajasiga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va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pirovard</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natijada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foyda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miqdoriga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ta’sir</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qiladi</a:t>
            </a:r>
            <a:r>
              <a:rPr lang="en-US" sz="2200" dirty="0">
                <a:latin typeface="Times New Roman" pitchFamily="18" charset="0"/>
                <a:cs typeface="Times New Roman" pitchFamily="18" charset="0"/>
              </a:rPr>
              <a:t>.</a:t>
            </a:r>
            <a:endParaRPr lang="ru-RU" sz="2200" dirty="0">
              <a:latin typeface="Times New Roman" pitchFamily="18" charset="0"/>
              <a:cs typeface="Times New Roman" pitchFamily="18" charset="0"/>
            </a:endParaRPr>
          </a:p>
        </p:txBody>
      </p:sp>
    </p:spTree>
    <p:extLst>
      <p:ext uri="{BB962C8B-B14F-4D97-AF65-F5344CB8AC3E}">
        <p14:creationId xmlns:p14="http://schemas.microsoft.com/office/powerpoint/2010/main" val="127441997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8229600" cy="928688"/>
          </a:xfrm>
        </p:spPr>
        <p:txBody>
          <a:bodyPr rtlCol="0">
            <a:normAutofit fontScale="90000"/>
          </a:bodyPr>
          <a:lstStyle/>
          <a:p>
            <a:pPr eaLnBrk="1" fontAlgn="auto" hangingPunct="1">
              <a:spcAft>
                <a:spcPts val="0"/>
              </a:spcAft>
              <a:defRPr/>
            </a:pPr>
            <a:r>
              <a:rPr lang="uz-Cyrl-UZ" sz="3200" b="1" dirty="0">
                <a:latin typeface="Times New Roman" pitchFamily="18" charset="0"/>
                <a:cs typeface="Times New Roman" pitchFamily="18" charset="0"/>
              </a:rPr>
              <a:t>Фермер хўжаликларини солиққа тортиш тизимини </a:t>
            </a:r>
            <a:r>
              <a:rPr lang="uz-Cyrl-UZ" sz="3200" b="1" dirty="0" smtClean="0">
                <a:latin typeface="Times New Roman" pitchFamily="18" charset="0"/>
                <a:cs typeface="Times New Roman" pitchFamily="18" charset="0"/>
              </a:rPr>
              <a:t>такомиллаштириш</a:t>
            </a:r>
            <a:endParaRPr lang="ru-RU" sz="3200" dirty="0">
              <a:latin typeface="Times New Roman" pitchFamily="18" charset="0"/>
              <a:cs typeface="Times New Roman" pitchFamily="18" charset="0"/>
            </a:endParaRPr>
          </a:p>
        </p:txBody>
      </p:sp>
      <p:sp>
        <p:nvSpPr>
          <p:cNvPr id="4099" name="Прямоугольник 50"/>
          <p:cNvSpPr>
            <a:spLocks noChangeArrowheads="1"/>
          </p:cNvSpPr>
          <p:nvPr/>
        </p:nvSpPr>
        <p:spPr bwMode="auto">
          <a:xfrm>
            <a:off x="0" y="1000125"/>
            <a:ext cx="9144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uz-Cyrl-UZ" sz="2800" b="1">
                <a:latin typeface="Times New Roman" pitchFamily="18" charset="0"/>
                <a:cs typeface="Times New Roman" pitchFamily="18" charset="0"/>
              </a:rPr>
              <a:t>1991-1994 йиллар  </a:t>
            </a:r>
            <a:r>
              <a:rPr lang="ru-RU" sz="2800" b="1">
                <a:latin typeface="Times New Roman" pitchFamily="18" charset="0"/>
                <a:cs typeface="Times New Roman" pitchFamily="18" charset="0"/>
              </a:rPr>
              <a:t>- </a:t>
            </a:r>
            <a:r>
              <a:rPr lang="uz-Cyrl-UZ" sz="2800" b="1">
                <a:latin typeface="Times New Roman" pitchFamily="18" charset="0"/>
                <a:cs typeface="Times New Roman" pitchFamily="18" charset="0"/>
              </a:rPr>
              <a:t>ер учун солиқ</a:t>
            </a:r>
            <a:endParaRPr lang="ru-RU" sz="2800">
              <a:latin typeface="Times New Roman" pitchFamily="18" charset="0"/>
              <a:cs typeface="Times New Roman" pitchFamily="18" charset="0"/>
            </a:endParaRPr>
          </a:p>
        </p:txBody>
      </p:sp>
      <p:sp>
        <p:nvSpPr>
          <p:cNvPr id="4100" name="Прямоугольник 51"/>
          <p:cNvSpPr>
            <a:spLocks noChangeArrowheads="1"/>
          </p:cNvSpPr>
          <p:nvPr/>
        </p:nvSpPr>
        <p:spPr bwMode="auto">
          <a:xfrm>
            <a:off x="0" y="1785938"/>
            <a:ext cx="9144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uz-Cyrl-UZ" sz="2800" b="1">
                <a:latin typeface="Times New Roman" pitchFamily="18" charset="0"/>
                <a:cs typeface="Times New Roman" pitchFamily="18" charset="0"/>
              </a:rPr>
              <a:t>1995-1998 йиллар </a:t>
            </a:r>
            <a:r>
              <a:rPr lang="ru-RU" sz="2800" b="1">
                <a:latin typeface="Times New Roman" pitchFamily="18" charset="0"/>
                <a:cs typeface="Times New Roman" pitchFamily="18" charset="0"/>
              </a:rPr>
              <a:t>– </a:t>
            </a:r>
            <a:r>
              <a:rPr lang="uz-Cyrl-UZ" sz="2800" b="1">
                <a:latin typeface="Times New Roman" pitchFamily="18" charset="0"/>
                <a:cs typeface="Times New Roman" pitchFamily="18" charset="0"/>
              </a:rPr>
              <a:t>ер солиғи</a:t>
            </a:r>
            <a:endParaRPr lang="ru-RU" sz="2800">
              <a:latin typeface="Times New Roman" pitchFamily="18" charset="0"/>
              <a:cs typeface="Times New Roman" pitchFamily="18" charset="0"/>
            </a:endParaRPr>
          </a:p>
        </p:txBody>
      </p:sp>
      <p:sp>
        <p:nvSpPr>
          <p:cNvPr id="4101" name="Прямоугольник 52"/>
          <p:cNvSpPr>
            <a:spLocks noChangeArrowheads="1"/>
          </p:cNvSpPr>
          <p:nvPr/>
        </p:nvSpPr>
        <p:spPr bwMode="auto">
          <a:xfrm>
            <a:off x="0" y="2500313"/>
            <a:ext cx="9144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uz-Cyrl-UZ" sz="2800" b="1">
                <a:latin typeface="Times New Roman" pitchFamily="18" charset="0"/>
                <a:cs typeface="Times New Roman" pitchFamily="18" charset="0"/>
              </a:rPr>
              <a:t>1999 йилдан </a:t>
            </a:r>
            <a:r>
              <a:rPr lang="ru-RU" sz="2800" b="1">
                <a:latin typeface="Times New Roman" pitchFamily="18" charset="0"/>
                <a:cs typeface="Times New Roman" pitchFamily="18" charset="0"/>
              </a:rPr>
              <a:t>– ягона </a:t>
            </a:r>
            <a:r>
              <a:rPr lang="uz-Cyrl-UZ" sz="2800" b="1">
                <a:latin typeface="Times New Roman" pitchFamily="18" charset="0"/>
                <a:cs typeface="Times New Roman" pitchFamily="18" charset="0"/>
              </a:rPr>
              <a:t>ер солиғи</a:t>
            </a:r>
            <a:endParaRPr lang="ru-RU" sz="2800">
              <a:latin typeface="Times New Roman" pitchFamily="18" charset="0"/>
              <a:cs typeface="Times New Roman" pitchFamily="18" charset="0"/>
            </a:endParaRPr>
          </a:p>
        </p:txBody>
      </p:sp>
      <p:sp>
        <p:nvSpPr>
          <p:cNvPr id="66" name="Стрелка вниз 65"/>
          <p:cNvSpPr/>
          <p:nvPr/>
        </p:nvSpPr>
        <p:spPr>
          <a:xfrm>
            <a:off x="4357686" y="1571612"/>
            <a:ext cx="285752" cy="357190"/>
          </a:xfrm>
          <a:prstGeom prst="downArrow">
            <a:avLst/>
          </a:prstGeom>
          <a:gradFill>
            <a:gsLst>
              <a:gs pos="100000">
                <a:srgbClr val="5E9EFF">
                  <a:alpha val="0"/>
                </a:srgbClr>
              </a:gs>
              <a:gs pos="39999">
                <a:srgbClr val="85C2FF"/>
              </a:gs>
              <a:gs pos="70000">
                <a:srgbClr val="C4D6EB"/>
              </a:gs>
              <a:gs pos="100000">
                <a:srgbClr val="FFEBFA"/>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67" name="Стрелка вниз 66"/>
          <p:cNvSpPr/>
          <p:nvPr/>
        </p:nvSpPr>
        <p:spPr>
          <a:xfrm>
            <a:off x="4357686" y="2285992"/>
            <a:ext cx="285752" cy="357190"/>
          </a:xfrm>
          <a:prstGeom prst="downArrow">
            <a:avLst/>
          </a:prstGeom>
          <a:gradFill>
            <a:gsLst>
              <a:gs pos="100000">
                <a:srgbClr val="5E9EFF">
                  <a:alpha val="0"/>
                </a:srgbClr>
              </a:gs>
              <a:gs pos="39999">
                <a:srgbClr val="85C2FF"/>
              </a:gs>
              <a:gs pos="70000">
                <a:srgbClr val="C4D6EB"/>
              </a:gs>
              <a:gs pos="100000">
                <a:srgbClr val="FFEBFA"/>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grpSp>
        <p:nvGrpSpPr>
          <p:cNvPr id="4108" name="Группа 70"/>
          <p:cNvGrpSpPr>
            <a:grpSpLocks/>
          </p:cNvGrpSpPr>
          <p:nvPr/>
        </p:nvGrpSpPr>
        <p:grpSpPr bwMode="auto">
          <a:xfrm>
            <a:off x="357188" y="3143250"/>
            <a:ext cx="8643937" cy="3598863"/>
            <a:chOff x="357158" y="3143248"/>
            <a:chExt cx="8643998" cy="3714752"/>
          </a:xfrm>
        </p:grpSpPr>
        <p:sp>
          <p:nvSpPr>
            <p:cNvPr id="19505" name="AutoShape 49"/>
            <p:cNvSpPr>
              <a:spLocks noChangeArrowheads="1"/>
            </p:cNvSpPr>
            <p:nvPr/>
          </p:nvSpPr>
          <p:spPr bwMode="auto">
            <a:xfrm>
              <a:off x="357158" y="3143248"/>
              <a:ext cx="2363787" cy="785818"/>
            </a:xfrm>
            <a:prstGeom prst="flowChartAlternateProcess">
              <a:avLst/>
            </a:prstGeom>
            <a:gradFill>
              <a:gsLst>
                <a:gs pos="100000">
                  <a:srgbClr val="5E9EFF">
                    <a:alpha val="0"/>
                  </a:srgbClr>
                </a:gs>
                <a:gs pos="39999">
                  <a:srgbClr val="85C2FF"/>
                </a:gs>
                <a:gs pos="70000">
                  <a:srgbClr val="C4D6EB"/>
                </a:gs>
                <a:gs pos="100000">
                  <a:srgbClr val="FFEBFA"/>
                </a:gs>
              </a:gsLst>
              <a:lin ang="5400000" scaled="0"/>
            </a:gradFill>
            <a:ln w="9525">
              <a:solidFill>
                <a:srgbClr val="000000"/>
              </a:solidFill>
              <a:miter lim="800000"/>
              <a:headEnd/>
              <a:tailEnd/>
            </a:ln>
          </p:spPr>
          <p:txBody>
            <a:bodyPr/>
            <a:lstStyle/>
            <a:p>
              <a:pPr algn="ctr">
                <a:spcAft>
                  <a:spcPts val="1000"/>
                </a:spcAft>
                <a:defRPr/>
              </a:pPr>
              <a:r>
                <a:rPr lang="uz-Cyrl-UZ" sz="2200" dirty="0">
                  <a:latin typeface="Times New Roman" pitchFamily="18" charset="0"/>
                </a:rPr>
                <a:t>Даромад (фойда) солиғи</a:t>
              </a:r>
              <a:endParaRPr lang="ru-RU" sz="2200" dirty="0"/>
            </a:p>
          </p:txBody>
        </p:sp>
        <p:sp>
          <p:nvSpPr>
            <p:cNvPr id="19506" name="AutoShape 50"/>
            <p:cNvSpPr>
              <a:spLocks noChangeArrowheads="1"/>
            </p:cNvSpPr>
            <p:nvPr/>
          </p:nvSpPr>
          <p:spPr bwMode="auto">
            <a:xfrm>
              <a:off x="357158" y="4929198"/>
              <a:ext cx="2363787" cy="500066"/>
            </a:xfrm>
            <a:prstGeom prst="flowChartAlternateProcess">
              <a:avLst/>
            </a:prstGeom>
            <a:gradFill>
              <a:gsLst>
                <a:gs pos="100000">
                  <a:srgbClr val="5E9EFF">
                    <a:alpha val="0"/>
                  </a:srgbClr>
                </a:gs>
                <a:gs pos="39999">
                  <a:srgbClr val="85C2FF"/>
                </a:gs>
                <a:gs pos="70000">
                  <a:srgbClr val="C4D6EB"/>
                </a:gs>
                <a:gs pos="100000">
                  <a:srgbClr val="FFEBFA"/>
                </a:gs>
              </a:gsLst>
              <a:lin ang="5400000" scaled="0"/>
            </a:gradFill>
            <a:ln w="9525">
              <a:solidFill>
                <a:srgbClr val="000000"/>
              </a:solidFill>
              <a:miter lim="800000"/>
              <a:headEnd/>
              <a:tailEnd/>
            </a:ln>
          </p:spPr>
          <p:txBody>
            <a:bodyPr/>
            <a:lstStyle/>
            <a:p>
              <a:pPr algn="ctr">
                <a:spcAft>
                  <a:spcPts val="1000"/>
                </a:spcAft>
                <a:defRPr/>
              </a:pPr>
              <a:r>
                <a:rPr lang="uz-Cyrl-UZ" sz="2400" dirty="0">
                  <a:latin typeface="Times New Roman" pitchFamily="18" charset="0"/>
                </a:rPr>
                <a:t>ҚҚС</a:t>
              </a:r>
              <a:endParaRPr lang="ru-RU" sz="2400" dirty="0"/>
            </a:p>
          </p:txBody>
        </p:sp>
        <p:sp>
          <p:nvSpPr>
            <p:cNvPr id="19507" name="AutoShape 51"/>
            <p:cNvSpPr>
              <a:spLocks noChangeArrowheads="1"/>
            </p:cNvSpPr>
            <p:nvPr/>
          </p:nvSpPr>
          <p:spPr bwMode="auto">
            <a:xfrm>
              <a:off x="357158" y="4000504"/>
              <a:ext cx="2363787" cy="357190"/>
            </a:xfrm>
            <a:prstGeom prst="flowChartAlternateProcess">
              <a:avLst/>
            </a:prstGeom>
            <a:gradFill>
              <a:gsLst>
                <a:gs pos="100000">
                  <a:srgbClr val="5E9EFF">
                    <a:alpha val="0"/>
                  </a:srgbClr>
                </a:gs>
                <a:gs pos="39999">
                  <a:srgbClr val="85C2FF"/>
                </a:gs>
                <a:gs pos="70000">
                  <a:srgbClr val="C4D6EB"/>
                </a:gs>
                <a:gs pos="100000">
                  <a:srgbClr val="FFEBFA"/>
                </a:gs>
              </a:gsLst>
              <a:lin ang="5400000" scaled="0"/>
            </a:gradFill>
            <a:ln w="9525">
              <a:solidFill>
                <a:srgbClr val="000000"/>
              </a:solidFill>
              <a:miter lim="800000"/>
              <a:headEnd/>
              <a:tailEnd/>
            </a:ln>
          </p:spPr>
          <p:txBody>
            <a:bodyPr/>
            <a:lstStyle/>
            <a:p>
              <a:pPr algn="ctr">
                <a:spcAft>
                  <a:spcPts val="1000"/>
                </a:spcAft>
                <a:defRPr/>
              </a:pPr>
              <a:r>
                <a:rPr lang="uz-Cyrl-UZ" sz="2200" dirty="0">
                  <a:latin typeface="Times New Roman" pitchFamily="18" charset="0"/>
                </a:rPr>
                <a:t>Экология солиғи</a:t>
              </a:r>
              <a:endParaRPr lang="ru-RU" sz="2200" dirty="0"/>
            </a:p>
          </p:txBody>
        </p:sp>
        <p:sp>
          <p:nvSpPr>
            <p:cNvPr id="19508" name="AutoShape 52"/>
            <p:cNvSpPr>
              <a:spLocks noChangeArrowheads="1"/>
            </p:cNvSpPr>
            <p:nvPr/>
          </p:nvSpPr>
          <p:spPr bwMode="auto">
            <a:xfrm>
              <a:off x="357158" y="5500702"/>
              <a:ext cx="2363787" cy="428628"/>
            </a:xfrm>
            <a:prstGeom prst="flowChartAlternateProcess">
              <a:avLst/>
            </a:prstGeom>
            <a:gradFill>
              <a:gsLst>
                <a:gs pos="100000">
                  <a:srgbClr val="5E9EFF">
                    <a:alpha val="0"/>
                  </a:srgbClr>
                </a:gs>
                <a:gs pos="39999">
                  <a:srgbClr val="85C2FF"/>
                </a:gs>
                <a:gs pos="70000">
                  <a:srgbClr val="C4D6EB"/>
                </a:gs>
                <a:gs pos="100000">
                  <a:srgbClr val="FFEBFA"/>
                </a:gs>
              </a:gsLst>
              <a:lin ang="5400000" scaled="0"/>
            </a:gradFill>
            <a:ln w="9525">
              <a:solidFill>
                <a:srgbClr val="000000"/>
              </a:solidFill>
              <a:miter lim="800000"/>
              <a:headEnd/>
              <a:tailEnd/>
            </a:ln>
          </p:spPr>
          <p:txBody>
            <a:bodyPr/>
            <a:lstStyle/>
            <a:p>
              <a:pPr algn="ctr">
                <a:spcAft>
                  <a:spcPts val="1000"/>
                </a:spcAft>
                <a:defRPr/>
              </a:pPr>
              <a:r>
                <a:rPr lang="ru-RU" sz="2400" noProof="1">
                  <a:solidFill>
                    <a:srgbClr val="000000"/>
                  </a:solidFill>
                  <a:latin typeface="Times New Roman" pitchFamily="18" charset="0"/>
                </a:rPr>
                <a:t>Сув солиғи</a:t>
              </a:r>
              <a:endParaRPr lang="ru-RU" sz="2400" dirty="0"/>
            </a:p>
          </p:txBody>
        </p:sp>
        <p:sp>
          <p:nvSpPr>
            <p:cNvPr id="19510" name="AutoShape 54"/>
            <p:cNvSpPr>
              <a:spLocks noChangeArrowheads="1"/>
            </p:cNvSpPr>
            <p:nvPr/>
          </p:nvSpPr>
          <p:spPr bwMode="auto">
            <a:xfrm>
              <a:off x="357158" y="6000768"/>
              <a:ext cx="2363788" cy="857232"/>
            </a:xfrm>
            <a:prstGeom prst="flowChartAlternateProcess">
              <a:avLst/>
            </a:prstGeom>
            <a:gradFill>
              <a:gsLst>
                <a:gs pos="100000">
                  <a:srgbClr val="5E9EFF">
                    <a:alpha val="0"/>
                  </a:srgbClr>
                </a:gs>
                <a:gs pos="39999">
                  <a:srgbClr val="85C2FF"/>
                </a:gs>
                <a:gs pos="70000">
                  <a:srgbClr val="C4D6EB"/>
                </a:gs>
                <a:gs pos="100000">
                  <a:srgbClr val="FFEBFA"/>
                </a:gs>
              </a:gsLst>
              <a:lin ang="5400000" scaled="0"/>
            </a:gradFill>
            <a:ln w="9525">
              <a:solidFill>
                <a:srgbClr val="000000"/>
              </a:solidFill>
              <a:miter lim="800000"/>
              <a:headEnd/>
              <a:tailEnd/>
            </a:ln>
          </p:spPr>
          <p:txBody>
            <a:bodyPr/>
            <a:lstStyle/>
            <a:p>
              <a:pPr algn="ctr">
                <a:spcAft>
                  <a:spcPts val="0"/>
                </a:spcAft>
                <a:defRPr/>
              </a:pPr>
              <a:r>
                <a:rPr lang="uz-Cyrl-UZ" sz="2400" dirty="0">
                  <a:latin typeface="Times New Roman" pitchFamily="18" charset="0"/>
                </a:rPr>
                <a:t>Мол-мулк солиғи</a:t>
              </a:r>
              <a:endParaRPr lang="ru-RU" sz="2400" dirty="0"/>
            </a:p>
          </p:txBody>
        </p:sp>
        <p:sp>
          <p:nvSpPr>
            <p:cNvPr id="19511" name="AutoShape 55"/>
            <p:cNvSpPr>
              <a:spLocks noChangeArrowheads="1"/>
            </p:cNvSpPr>
            <p:nvPr/>
          </p:nvSpPr>
          <p:spPr bwMode="auto">
            <a:xfrm>
              <a:off x="357158" y="4429132"/>
              <a:ext cx="2363787" cy="428628"/>
            </a:xfrm>
            <a:prstGeom prst="flowChartAlternateProcess">
              <a:avLst/>
            </a:prstGeom>
            <a:gradFill>
              <a:gsLst>
                <a:gs pos="100000">
                  <a:srgbClr val="5E9EFF">
                    <a:alpha val="0"/>
                  </a:srgbClr>
                </a:gs>
                <a:gs pos="39999">
                  <a:srgbClr val="85C2FF"/>
                </a:gs>
                <a:gs pos="70000">
                  <a:srgbClr val="C4D6EB"/>
                </a:gs>
                <a:gs pos="100000">
                  <a:srgbClr val="FFEBFA"/>
                </a:gs>
              </a:gsLst>
              <a:lin ang="5400000" scaled="0"/>
            </a:gradFill>
            <a:ln w="9525">
              <a:solidFill>
                <a:srgbClr val="000000"/>
              </a:solidFill>
              <a:miter lim="800000"/>
              <a:headEnd/>
              <a:tailEnd/>
            </a:ln>
          </p:spPr>
          <p:txBody>
            <a:bodyPr/>
            <a:lstStyle/>
            <a:p>
              <a:pPr algn="ctr">
                <a:spcAft>
                  <a:spcPts val="1000"/>
                </a:spcAft>
                <a:defRPr/>
              </a:pPr>
              <a:r>
                <a:rPr lang="uz-Cyrl-UZ" sz="2400" dirty="0">
                  <a:latin typeface="Times New Roman" pitchFamily="18" charset="0"/>
                </a:rPr>
                <a:t>Ер солиғи</a:t>
              </a:r>
              <a:endParaRPr lang="ru-RU" sz="2400" dirty="0"/>
            </a:p>
          </p:txBody>
        </p:sp>
        <p:sp>
          <p:nvSpPr>
            <p:cNvPr id="19513" name="AutoShape 57"/>
            <p:cNvSpPr>
              <a:spLocks noChangeArrowheads="1"/>
            </p:cNvSpPr>
            <p:nvPr/>
          </p:nvSpPr>
          <p:spPr bwMode="auto">
            <a:xfrm>
              <a:off x="3428992" y="4071942"/>
              <a:ext cx="2649539" cy="1571636"/>
            </a:xfrm>
            <a:prstGeom prst="flowChartAlternateProcess">
              <a:avLst/>
            </a:prstGeom>
            <a:gradFill>
              <a:gsLst>
                <a:gs pos="100000">
                  <a:srgbClr val="5E9EFF">
                    <a:alpha val="0"/>
                  </a:srgbClr>
                </a:gs>
                <a:gs pos="39999">
                  <a:srgbClr val="85C2FF"/>
                </a:gs>
                <a:gs pos="70000">
                  <a:srgbClr val="C4D6EB"/>
                </a:gs>
                <a:gs pos="100000">
                  <a:srgbClr val="FFEBFA"/>
                </a:gs>
              </a:gsLst>
              <a:lin ang="5400000" scaled="0"/>
            </a:gradFill>
            <a:ln w="9525">
              <a:solidFill>
                <a:srgbClr val="000000"/>
              </a:solidFill>
              <a:miter lim="800000"/>
              <a:headEnd/>
              <a:tailEnd/>
            </a:ln>
          </p:spPr>
          <p:txBody>
            <a:bodyPr/>
            <a:lstStyle/>
            <a:p>
              <a:pPr algn="ctr">
                <a:spcAft>
                  <a:spcPts val="1000"/>
                </a:spcAft>
                <a:defRPr/>
              </a:pPr>
              <a:r>
                <a:rPr lang="ru-RU" sz="2400" noProof="1">
                  <a:solidFill>
                    <a:srgbClr val="000000"/>
                  </a:solidFill>
                  <a:latin typeface="Times New Roman" pitchFamily="18" charset="0"/>
                </a:rPr>
                <a:t>Бошқа маҳаллий солиқлар ва йиғимлар</a:t>
              </a:r>
              <a:endParaRPr lang="ru-RU" sz="2400" dirty="0"/>
            </a:p>
          </p:txBody>
        </p:sp>
        <p:sp>
          <p:nvSpPr>
            <p:cNvPr id="65" name="Крест 64"/>
            <p:cNvSpPr/>
            <p:nvPr/>
          </p:nvSpPr>
          <p:spPr>
            <a:xfrm>
              <a:off x="2786050" y="4572008"/>
              <a:ext cx="571504" cy="642942"/>
            </a:xfrm>
            <a:prstGeom prst="plus">
              <a:avLst/>
            </a:prstGeom>
            <a:gradFill>
              <a:gsLst>
                <a:gs pos="100000">
                  <a:srgbClr val="5E9EFF">
                    <a:alpha val="0"/>
                  </a:srgbClr>
                </a:gs>
                <a:gs pos="39999">
                  <a:srgbClr val="85C2FF"/>
                </a:gs>
                <a:gs pos="70000">
                  <a:srgbClr val="C4D6EB"/>
                </a:gs>
                <a:gs pos="100000">
                  <a:srgbClr val="FFEBFA"/>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68" name="Диагональная полоса 67"/>
            <p:cNvSpPr/>
            <p:nvPr/>
          </p:nvSpPr>
          <p:spPr>
            <a:xfrm rot="2825232">
              <a:off x="6232617" y="4526769"/>
              <a:ext cx="368179" cy="403408"/>
            </a:xfrm>
            <a:prstGeom prst="diagStripe">
              <a:avLst>
                <a:gd name="adj" fmla="val 72861"/>
              </a:avLst>
            </a:prstGeom>
            <a:gradFill>
              <a:gsLst>
                <a:gs pos="100000">
                  <a:srgbClr val="5E9EFF">
                    <a:alpha val="0"/>
                  </a:srgbClr>
                </a:gs>
                <a:gs pos="39999">
                  <a:srgbClr val="85C2FF"/>
                </a:gs>
                <a:gs pos="70000">
                  <a:srgbClr val="C4D6EB"/>
                </a:gs>
                <a:gs pos="100000">
                  <a:srgbClr val="FFEBFA"/>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solidFill>
                  <a:schemeClr val="tx1"/>
                </a:solidFill>
              </a:endParaRPr>
            </a:p>
          </p:txBody>
        </p:sp>
        <p:sp>
          <p:nvSpPr>
            <p:cNvPr id="69" name="Диагональная полоса 68"/>
            <p:cNvSpPr/>
            <p:nvPr/>
          </p:nvSpPr>
          <p:spPr>
            <a:xfrm rot="13677402">
              <a:off x="6232468" y="4670016"/>
              <a:ext cx="368179" cy="403408"/>
            </a:xfrm>
            <a:prstGeom prst="diagStripe">
              <a:avLst>
                <a:gd name="adj" fmla="val 75628"/>
              </a:avLst>
            </a:prstGeom>
            <a:gradFill>
              <a:gsLst>
                <a:gs pos="100000">
                  <a:srgbClr val="5E9EFF">
                    <a:alpha val="0"/>
                  </a:srgbClr>
                </a:gs>
                <a:gs pos="39999">
                  <a:srgbClr val="85C2FF"/>
                </a:gs>
                <a:gs pos="70000">
                  <a:srgbClr val="C4D6EB"/>
                </a:gs>
                <a:gs pos="100000">
                  <a:srgbClr val="FFEBFA"/>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solidFill>
                  <a:schemeClr val="tx1"/>
                </a:solidFill>
              </a:endParaRPr>
            </a:p>
          </p:txBody>
        </p:sp>
        <p:sp>
          <p:nvSpPr>
            <p:cNvPr id="70" name="AutoShape 57"/>
            <p:cNvSpPr>
              <a:spLocks noChangeArrowheads="1"/>
            </p:cNvSpPr>
            <p:nvPr/>
          </p:nvSpPr>
          <p:spPr bwMode="auto">
            <a:xfrm>
              <a:off x="6715140" y="4143380"/>
              <a:ext cx="2286016" cy="1428760"/>
            </a:xfrm>
            <a:prstGeom prst="flowChartAlternateProcess">
              <a:avLst/>
            </a:prstGeom>
            <a:gradFill>
              <a:gsLst>
                <a:gs pos="100000">
                  <a:srgbClr val="5E9EFF">
                    <a:alpha val="0"/>
                  </a:srgbClr>
                </a:gs>
                <a:gs pos="39999">
                  <a:srgbClr val="85C2FF"/>
                </a:gs>
                <a:gs pos="70000">
                  <a:srgbClr val="C4D6EB"/>
                </a:gs>
                <a:gs pos="100000">
                  <a:srgbClr val="FFEBFA"/>
                </a:gs>
              </a:gsLst>
              <a:lin ang="5400000" scaled="0"/>
            </a:gradFill>
            <a:ln w="9525">
              <a:solidFill>
                <a:srgbClr val="000000"/>
              </a:solidFill>
              <a:miter lim="800000"/>
              <a:headEnd/>
              <a:tailEnd/>
            </a:ln>
          </p:spPr>
          <p:txBody>
            <a:bodyPr/>
            <a:lstStyle/>
            <a:p>
              <a:pPr algn="ctr">
                <a:spcAft>
                  <a:spcPts val="1000"/>
                </a:spcAft>
                <a:defRPr/>
              </a:pPr>
              <a:r>
                <a:rPr lang="ru-RU" sz="3600" noProof="1">
                  <a:solidFill>
                    <a:srgbClr val="000000"/>
                  </a:solidFill>
                  <a:latin typeface="Times New Roman" pitchFamily="18" charset="0"/>
                </a:rPr>
                <a:t>Ягона ер солиғи</a:t>
              </a:r>
              <a:endParaRPr lang="ru-RU" sz="3600" dirty="0"/>
            </a:p>
          </p:txBody>
        </p:sp>
      </p:grpSp>
    </p:spTree>
    <p:extLst>
      <p:ext uri="{BB962C8B-B14F-4D97-AF65-F5344CB8AC3E}">
        <p14:creationId xmlns:p14="http://schemas.microsoft.com/office/powerpoint/2010/main" val="319978940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122" name="Прямоугольник 4"/>
          <p:cNvSpPr>
            <a:spLocks noChangeArrowheads="1"/>
          </p:cNvSpPr>
          <p:nvPr/>
        </p:nvSpPr>
        <p:spPr bwMode="auto">
          <a:xfrm>
            <a:off x="214313" y="142875"/>
            <a:ext cx="8501062"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ru-RU" sz="2800" b="1">
                <a:latin typeface="Times New Roman" pitchFamily="18" charset="0"/>
                <a:cs typeface="Times New Roman" pitchFamily="18" charset="0"/>
              </a:rPr>
              <a:t>Ягона ер солиғини тўловчиларига Ўзбекистон Республикаси Солиқ кодексининг </a:t>
            </a:r>
            <a:br>
              <a:rPr lang="ru-RU" sz="2800" b="1">
                <a:latin typeface="Times New Roman" pitchFamily="18" charset="0"/>
                <a:cs typeface="Times New Roman" pitchFamily="18" charset="0"/>
              </a:rPr>
            </a:br>
            <a:r>
              <a:rPr lang="ru-RU" sz="2800" b="1">
                <a:latin typeface="Times New Roman" pitchFamily="18" charset="0"/>
                <a:cs typeface="Times New Roman" pitchFamily="18" charset="0"/>
              </a:rPr>
              <a:t>362-моддасига мувофи</a:t>
            </a:r>
            <a:r>
              <a:rPr lang="uz-Cyrl-UZ" sz="2800" b="1">
                <a:latin typeface="Times New Roman" pitchFamily="18" charset="0"/>
                <a:cs typeface="Times New Roman" pitchFamily="18" charset="0"/>
              </a:rPr>
              <a:t>қ</a:t>
            </a:r>
            <a:endParaRPr lang="ru-RU" sz="2800">
              <a:latin typeface="Times New Roman" pitchFamily="18" charset="0"/>
              <a:cs typeface="Times New Roman" pitchFamily="18" charset="0"/>
            </a:endParaRPr>
          </a:p>
        </p:txBody>
      </p:sp>
      <p:sp>
        <p:nvSpPr>
          <p:cNvPr id="5123" name="Содержимое 2"/>
          <p:cNvSpPr>
            <a:spLocks noGrp="1"/>
          </p:cNvSpPr>
          <p:nvPr>
            <p:ph idx="1"/>
          </p:nvPr>
        </p:nvSpPr>
        <p:spPr>
          <a:xfrm>
            <a:off x="285750" y="1643063"/>
            <a:ext cx="8229600" cy="4929187"/>
          </a:xfrm>
        </p:spPr>
        <p:txBody>
          <a:bodyPr/>
          <a:lstStyle/>
          <a:p>
            <a:pPr algn="just" eaLnBrk="1" hangingPunct="1"/>
            <a:endParaRPr lang="ru-RU" sz="2800" smtClean="0">
              <a:latin typeface="Times New Roman" pitchFamily="18" charset="0"/>
              <a:cs typeface="Times New Roman" pitchFamily="18" charset="0"/>
            </a:endParaRPr>
          </a:p>
          <a:p>
            <a:pPr algn="just" eaLnBrk="1" hangingPunct="1"/>
            <a:r>
              <a:rPr lang="ru-RU" sz="2800" smtClean="0">
                <a:latin typeface="Times New Roman" pitchFamily="18" charset="0"/>
                <a:cs typeface="Times New Roman" pitchFamily="18" charset="0"/>
              </a:rPr>
              <a:t>қишлоқ хўжалиги товарлари ишлаб чиқарувчилар (шу жумладан фермер хўжаликлари);</a:t>
            </a:r>
          </a:p>
          <a:p>
            <a:pPr algn="just" eaLnBrk="1" hangingPunct="1"/>
            <a:endParaRPr lang="ru-RU" sz="2800" smtClean="0">
              <a:latin typeface="Times New Roman" pitchFamily="18" charset="0"/>
              <a:cs typeface="Times New Roman" pitchFamily="18" charset="0"/>
            </a:endParaRPr>
          </a:p>
          <a:p>
            <a:pPr algn="just" eaLnBrk="1" hangingPunct="1"/>
            <a:r>
              <a:rPr lang="ru-RU" sz="2800" smtClean="0">
                <a:latin typeface="Times New Roman" pitchFamily="18" charset="0"/>
                <a:cs typeface="Times New Roman" pitchFamily="18" charset="0"/>
              </a:rPr>
              <a:t>қишлоқ хўжалиги йўналишидаги илмий-тадқиқот ташкилотларининг тажриба-экспериментал хўжаликлари ва таълим муассасаларининг              ўқув-тажриба хўжаликлари киради.</a:t>
            </a:r>
          </a:p>
          <a:p>
            <a:pPr algn="just" eaLnBrk="1" hangingPunct="1"/>
            <a:endParaRPr lang="ru-RU" sz="2400" smtClean="0">
              <a:latin typeface="Times New Roman" pitchFamily="18" charset="0"/>
              <a:cs typeface="Times New Roman" pitchFamily="18" charset="0"/>
            </a:endParaRPr>
          </a:p>
        </p:txBody>
      </p:sp>
    </p:spTree>
    <p:extLst>
      <p:ext uri="{BB962C8B-B14F-4D97-AF65-F5344CB8AC3E}">
        <p14:creationId xmlns:p14="http://schemas.microsoft.com/office/powerpoint/2010/main" val="29489982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146" name="Прямоугольник 4"/>
          <p:cNvSpPr>
            <a:spLocks noChangeArrowheads="1"/>
          </p:cNvSpPr>
          <p:nvPr/>
        </p:nvSpPr>
        <p:spPr bwMode="auto">
          <a:xfrm>
            <a:off x="214313" y="142875"/>
            <a:ext cx="8501062"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uz-Cyrl-UZ" sz="3000" b="1">
                <a:latin typeface="Times New Roman" pitchFamily="18" charset="0"/>
                <a:cs typeface="Times New Roman" pitchFamily="18" charset="0"/>
              </a:rPr>
              <a:t>Ягона ер солиғини тўловчиларга талаблар:</a:t>
            </a:r>
            <a:endParaRPr lang="ru-RU" sz="3000">
              <a:latin typeface="Times New Roman" pitchFamily="18" charset="0"/>
              <a:cs typeface="Times New Roman" pitchFamily="18" charset="0"/>
            </a:endParaRPr>
          </a:p>
        </p:txBody>
      </p:sp>
      <p:sp>
        <p:nvSpPr>
          <p:cNvPr id="6147" name="Содержимое 2"/>
          <p:cNvSpPr>
            <a:spLocks noGrp="1"/>
          </p:cNvSpPr>
          <p:nvPr>
            <p:ph idx="1"/>
          </p:nvPr>
        </p:nvSpPr>
        <p:spPr>
          <a:xfrm>
            <a:off x="285750" y="714375"/>
            <a:ext cx="8229600" cy="5857875"/>
          </a:xfrm>
        </p:spPr>
        <p:txBody>
          <a:bodyPr/>
          <a:lstStyle/>
          <a:p>
            <a:pPr algn="just" eaLnBrk="1" hangingPunct="1"/>
            <a:r>
              <a:rPr lang="ru-RU" sz="2700" smtClean="0">
                <a:latin typeface="Times New Roman" pitchFamily="18" charset="0"/>
                <a:cs typeface="Times New Roman" pitchFamily="18" charset="0"/>
              </a:rPr>
              <a:t>ер участкаларидан фойдаланган ҳолда қишлоқ хўжалиги маҳсулотини етиштириш ва ўзи етиштирган мазкур маҳсулотни қайта ишлаш ёхуд ер участкаларидан фойдаланган ҳолда фақат қишлоқ хўжалиги маҳсулотини етиштириш асосий фаолият тури бўлган юридик шахслар;</a:t>
            </a:r>
          </a:p>
          <a:p>
            <a:pPr algn="just" eaLnBrk="1" hangingPunct="1"/>
            <a:r>
              <a:rPr lang="ru-RU" sz="2700" smtClean="0">
                <a:latin typeface="Times New Roman" pitchFamily="18" charset="0"/>
                <a:cs typeface="Times New Roman" pitchFamily="18" charset="0"/>
              </a:rPr>
              <a:t>қишлоқ хўжалигини юритиш учун маҳаллий давлат ҳокимияти органлари томонидан ўзларига белгиланган тартибда берилган ер участкаларига эга бўлган юридик шахслар;</a:t>
            </a:r>
          </a:p>
          <a:p>
            <a:pPr algn="just" eaLnBrk="1" hangingPunct="1"/>
            <a:r>
              <a:rPr lang="uz-Cyrl-UZ" sz="2700" smtClean="0">
                <a:latin typeface="Times New Roman" pitchFamily="18" charset="0"/>
                <a:cs typeface="Times New Roman" pitchFamily="18" charset="0"/>
              </a:rPr>
              <a:t>ўзи етиштирган ва қайта ишланган маҳсулот жами реализация қилинган маҳсулот улушида камида               50 фоизни ташкил қилган юридик шахслар.</a:t>
            </a:r>
            <a:endParaRPr lang="ru-RU" sz="2700" smtClean="0">
              <a:latin typeface="Times New Roman" pitchFamily="18" charset="0"/>
              <a:cs typeface="Times New Roman" pitchFamily="18" charset="0"/>
            </a:endParaRPr>
          </a:p>
          <a:p>
            <a:pPr algn="just" eaLnBrk="1" hangingPunct="1"/>
            <a:endParaRPr lang="ru-RU" sz="2400" smtClean="0">
              <a:latin typeface="Times New Roman" pitchFamily="18" charset="0"/>
              <a:cs typeface="Times New Roman" pitchFamily="18" charset="0"/>
            </a:endParaRPr>
          </a:p>
        </p:txBody>
      </p:sp>
    </p:spTree>
    <p:extLst>
      <p:ext uri="{BB962C8B-B14F-4D97-AF65-F5344CB8AC3E}">
        <p14:creationId xmlns:p14="http://schemas.microsoft.com/office/powerpoint/2010/main" val="209409672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170" name="Заголовок 1"/>
          <p:cNvSpPr>
            <a:spLocks noGrp="1"/>
          </p:cNvSpPr>
          <p:nvPr>
            <p:ph type="title"/>
          </p:nvPr>
        </p:nvSpPr>
        <p:spPr>
          <a:xfrm>
            <a:off x="457200" y="274638"/>
            <a:ext cx="8229600" cy="1011237"/>
          </a:xfrm>
        </p:spPr>
        <p:txBody>
          <a:bodyPr/>
          <a:lstStyle/>
          <a:p>
            <a:pPr eaLnBrk="1" hangingPunct="1"/>
            <a:r>
              <a:rPr lang="ru-RU" sz="3000" b="1" smtClean="0">
                <a:latin typeface="Times New Roman" pitchFamily="18" charset="0"/>
                <a:cs typeface="Times New Roman" pitchFamily="18" charset="0"/>
              </a:rPr>
              <a:t>Ягона ер солиғини тўлашга ўтиш тартиби.</a:t>
            </a:r>
            <a:endParaRPr lang="ru-RU" sz="3000" b="1" smtClean="0"/>
          </a:p>
        </p:txBody>
      </p:sp>
      <p:sp>
        <p:nvSpPr>
          <p:cNvPr id="7171" name="Содержимое 2"/>
          <p:cNvSpPr>
            <a:spLocks noGrp="1"/>
          </p:cNvSpPr>
          <p:nvPr>
            <p:ph idx="1"/>
          </p:nvPr>
        </p:nvSpPr>
        <p:spPr>
          <a:xfrm>
            <a:off x="285750" y="1285875"/>
            <a:ext cx="8286750" cy="5214938"/>
          </a:xfrm>
        </p:spPr>
        <p:txBody>
          <a:bodyPr/>
          <a:lstStyle/>
          <a:p>
            <a:pPr algn="just">
              <a:buFont typeface="Arial" pitchFamily="34" charset="0"/>
              <a:buNone/>
            </a:pPr>
            <a:r>
              <a:rPr lang="uz-Cyrl-UZ" sz="2600" smtClean="0">
                <a:latin typeface="Times New Roman" pitchFamily="18" charset="0"/>
                <a:cs typeface="Times New Roman" pitchFamily="18" charset="0"/>
              </a:rPr>
              <a:t>		</a:t>
            </a:r>
            <a:r>
              <a:rPr lang="uz-Cyrl-UZ" sz="2800" smtClean="0">
                <a:latin typeface="Times New Roman" pitchFamily="18" charset="0"/>
                <a:cs typeface="Times New Roman" pitchFamily="18" charset="0"/>
              </a:rPr>
              <a:t>Ягона ер солиғини тўлаш тартибини қўллаш учун фермер хўжалиги ҳар йили жорий солиқ даврининг </a:t>
            </a:r>
            <a:r>
              <a:rPr lang="uz-Cyrl-UZ" sz="2800" b="1" smtClean="0">
                <a:latin typeface="Times New Roman" pitchFamily="18" charset="0"/>
                <a:cs typeface="Times New Roman" pitchFamily="18" charset="0"/>
              </a:rPr>
              <a:t>1 февралига </a:t>
            </a:r>
            <a:r>
              <a:rPr lang="uz-Cyrl-UZ" sz="2800" smtClean="0">
                <a:latin typeface="Times New Roman" pitchFamily="18" charset="0"/>
                <a:cs typeface="Times New Roman" pitchFamily="18" charset="0"/>
              </a:rPr>
              <a:t>қадар солиқ бўйича ҳисобга олиш жойидаги давлат солиқ хизмати органларига ўтган солиқ даврида қишлоқ хўжалиги маҳсулотини етиштириш ва қайта ишлашнинг умумий ҳажмида қишлоқ хўжалиги маҳсулотининг ўзи етиштирган ва қайта ишлаган улуши кўрсатилган маълумотномани тақдим этади.</a:t>
            </a:r>
            <a:endParaRPr lang="ru-RU" sz="2800" smtClean="0">
              <a:latin typeface="Times New Roman" pitchFamily="18" charset="0"/>
              <a:cs typeface="Times New Roman" pitchFamily="18" charset="0"/>
            </a:endParaRPr>
          </a:p>
        </p:txBody>
      </p:sp>
    </p:spTree>
    <p:extLst>
      <p:ext uri="{BB962C8B-B14F-4D97-AF65-F5344CB8AC3E}">
        <p14:creationId xmlns:p14="http://schemas.microsoft.com/office/powerpoint/2010/main" val="161839231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3555" name="Rectangle 3"/>
          <p:cNvSpPr>
            <a:spLocks noChangeArrowheads="1"/>
          </p:cNvSpPr>
          <p:nvPr/>
        </p:nvSpPr>
        <p:spPr bwMode="auto">
          <a:xfrm>
            <a:off x="127000" y="500040"/>
            <a:ext cx="2873613" cy="966461"/>
          </a:xfrm>
          <a:prstGeom prst="rect">
            <a:avLst/>
          </a:prstGeom>
          <a:gradFill>
            <a:gsLst>
              <a:gs pos="100000">
                <a:srgbClr val="5E9EFF">
                  <a:alpha val="0"/>
                </a:srgbClr>
              </a:gs>
              <a:gs pos="39999">
                <a:srgbClr val="85C2FF"/>
              </a:gs>
              <a:gs pos="70000">
                <a:srgbClr val="C4D6EB"/>
              </a:gs>
              <a:gs pos="100000">
                <a:srgbClr val="FFEBFA"/>
              </a:gs>
            </a:gsLst>
            <a:lin ang="5400000" scaled="0"/>
          </a:gradFill>
          <a:ln w="9525">
            <a:solidFill>
              <a:srgbClr val="000000"/>
            </a:solidFill>
            <a:miter lim="800000"/>
            <a:headEnd/>
            <a:tailEnd/>
          </a:ln>
        </p:spPr>
        <p:txBody>
          <a:bodyPr/>
          <a:lstStyle/>
          <a:p>
            <a:pPr algn="ctr">
              <a:spcAft>
                <a:spcPts val="1000"/>
              </a:spcAft>
              <a:defRPr/>
            </a:pPr>
            <a:r>
              <a:rPr lang="uz-Cyrl-UZ" sz="2400" b="1" dirty="0">
                <a:latin typeface="Times New Roman" pitchFamily="18" charset="0"/>
              </a:rPr>
              <a:t>“Ергеодезкодастр” ҳудудий бўлими</a:t>
            </a:r>
            <a:endParaRPr lang="ru-RU" sz="2400" b="1" dirty="0"/>
          </a:p>
        </p:txBody>
      </p:sp>
      <p:grpSp>
        <p:nvGrpSpPr>
          <p:cNvPr id="2" name="Группа 28"/>
          <p:cNvGrpSpPr>
            <a:grpSpLocks/>
          </p:cNvGrpSpPr>
          <p:nvPr/>
        </p:nvGrpSpPr>
        <p:grpSpPr bwMode="auto">
          <a:xfrm>
            <a:off x="2286000" y="0"/>
            <a:ext cx="6538913" cy="4143375"/>
            <a:chOff x="2285984" y="0"/>
            <a:chExt cx="6538914" cy="4143367"/>
          </a:xfrm>
        </p:grpSpPr>
        <p:sp>
          <p:nvSpPr>
            <p:cNvPr id="23556" name="Oval 4"/>
            <p:cNvSpPr>
              <a:spLocks noChangeArrowheads="1"/>
            </p:cNvSpPr>
            <p:nvPr/>
          </p:nvSpPr>
          <p:spPr bwMode="auto">
            <a:xfrm>
              <a:off x="6578227" y="0"/>
              <a:ext cx="2246671" cy="2154647"/>
            </a:xfrm>
            <a:prstGeom prst="ellipse">
              <a:avLst/>
            </a:prstGeom>
            <a:gradFill>
              <a:gsLst>
                <a:gs pos="100000">
                  <a:srgbClr val="5E9EFF">
                    <a:alpha val="0"/>
                  </a:srgbClr>
                </a:gs>
                <a:gs pos="39999">
                  <a:srgbClr val="85C2FF"/>
                </a:gs>
                <a:gs pos="70000">
                  <a:srgbClr val="C4D6EB"/>
                </a:gs>
                <a:gs pos="100000">
                  <a:srgbClr val="FFEBFA"/>
                </a:gs>
              </a:gsLst>
              <a:lin ang="5400000" scaled="0"/>
            </a:gradFill>
            <a:ln w="9525">
              <a:solidFill>
                <a:srgbClr val="000000"/>
              </a:solidFill>
              <a:round/>
              <a:headEnd/>
              <a:tailEnd/>
            </a:ln>
          </p:spPr>
          <p:txBody>
            <a:bodyPr/>
            <a:lstStyle/>
            <a:p>
              <a:pPr algn="ctr">
                <a:spcAft>
                  <a:spcPts val="0"/>
                </a:spcAft>
                <a:defRPr/>
              </a:pPr>
              <a:endParaRPr lang="uz-Cyrl-UZ" sz="2400" b="1" dirty="0">
                <a:latin typeface="Times New Roman" pitchFamily="18" charset="0"/>
              </a:endParaRPr>
            </a:p>
            <a:p>
              <a:pPr algn="ctr">
                <a:spcAft>
                  <a:spcPts val="0"/>
                </a:spcAft>
                <a:defRPr/>
              </a:pPr>
              <a:r>
                <a:rPr lang="uz-Cyrl-UZ" sz="2400" b="1" dirty="0">
                  <a:latin typeface="Times New Roman" pitchFamily="18" charset="0"/>
                </a:rPr>
                <a:t>Фермер хўжалиги</a:t>
              </a:r>
              <a:endParaRPr lang="ru-RU" sz="2400" b="1" dirty="0"/>
            </a:p>
          </p:txBody>
        </p:sp>
        <p:sp>
          <p:nvSpPr>
            <p:cNvPr id="23558" name="AutoShape 6"/>
            <p:cNvSpPr>
              <a:spLocks noChangeArrowheads="1"/>
            </p:cNvSpPr>
            <p:nvPr/>
          </p:nvSpPr>
          <p:spPr bwMode="auto">
            <a:xfrm>
              <a:off x="2285984" y="2285985"/>
              <a:ext cx="2382225" cy="1857382"/>
            </a:xfrm>
            <a:prstGeom prst="roundRect">
              <a:avLst>
                <a:gd name="adj" fmla="val 16667"/>
              </a:avLst>
            </a:prstGeom>
            <a:gradFill>
              <a:gsLst>
                <a:gs pos="100000">
                  <a:srgbClr val="5E9EFF">
                    <a:alpha val="0"/>
                  </a:srgbClr>
                </a:gs>
                <a:gs pos="39999">
                  <a:srgbClr val="85C2FF"/>
                </a:gs>
                <a:gs pos="70000">
                  <a:srgbClr val="C4D6EB"/>
                </a:gs>
                <a:gs pos="100000">
                  <a:srgbClr val="FFEBFA"/>
                </a:gs>
              </a:gsLst>
              <a:lin ang="5400000" scaled="0"/>
            </a:gradFill>
            <a:ln w="9525">
              <a:solidFill>
                <a:srgbClr val="000000"/>
              </a:solidFill>
              <a:round/>
              <a:headEnd/>
              <a:tailEnd/>
            </a:ln>
          </p:spPr>
          <p:txBody>
            <a:bodyPr/>
            <a:lstStyle/>
            <a:p>
              <a:pPr algn="ctr">
                <a:spcAft>
                  <a:spcPts val="1000"/>
                </a:spcAft>
                <a:defRPr/>
              </a:pPr>
              <a:endParaRPr lang="uz-Cyrl-UZ" sz="2400" dirty="0">
                <a:latin typeface="Times New Roman" pitchFamily="18" charset="0"/>
              </a:endParaRPr>
            </a:p>
            <a:p>
              <a:pPr algn="ctr">
                <a:spcAft>
                  <a:spcPts val="1000"/>
                </a:spcAft>
                <a:defRPr/>
              </a:pPr>
              <a:r>
                <a:rPr lang="uz-Cyrl-UZ" sz="2400" b="1" dirty="0">
                  <a:latin typeface="Times New Roman" pitchFamily="18" charset="0"/>
                </a:rPr>
                <a:t>Солиқ органи</a:t>
              </a:r>
              <a:endParaRPr lang="ru-RU" sz="2400" b="1" dirty="0"/>
            </a:p>
          </p:txBody>
        </p:sp>
      </p:grpSp>
      <p:sp>
        <p:nvSpPr>
          <p:cNvPr id="23" name="Блок-схема: магнитный диск 22"/>
          <p:cNvSpPr/>
          <p:nvPr/>
        </p:nvSpPr>
        <p:spPr bwMode="auto">
          <a:xfrm>
            <a:off x="6800959" y="4714890"/>
            <a:ext cx="1914445" cy="1857382"/>
          </a:xfrm>
          <a:prstGeom prst="flowChartMagneticDisk">
            <a:avLst/>
          </a:prstGeom>
          <a:gradFill>
            <a:gsLst>
              <a:gs pos="100000">
                <a:srgbClr val="5E9EFF">
                  <a:alpha val="0"/>
                </a:srgbClr>
              </a:gs>
              <a:gs pos="39999">
                <a:srgbClr val="85C2FF"/>
              </a:gs>
              <a:gs pos="70000">
                <a:srgbClr val="C4D6EB"/>
              </a:gs>
              <a:gs pos="100000">
                <a:srgbClr val="FFEBFA"/>
              </a:gs>
            </a:gsLst>
            <a:lin ang="5400000" scaled="0"/>
          </a:gradFill>
          <a:ln w="9525">
            <a:solidFill>
              <a:srgbClr val="000000"/>
            </a:solidFill>
            <a:miter lim="800000"/>
            <a:headEnd/>
            <a:tailEnd/>
          </a:ln>
        </p:spPr>
        <p:txBody>
          <a:bodyPr/>
          <a:lstStyle/>
          <a:p>
            <a:pPr algn="ctr">
              <a:spcAft>
                <a:spcPts val="1000"/>
              </a:spcAft>
              <a:defRPr/>
            </a:pPr>
            <a:endParaRPr lang="uz-Cyrl-UZ" sz="2400" dirty="0">
              <a:latin typeface="Times New Roman" pitchFamily="18" charset="0"/>
            </a:endParaRPr>
          </a:p>
          <a:p>
            <a:pPr algn="ctr">
              <a:spcAft>
                <a:spcPts val="1000"/>
              </a:spcAft>
              <a:defRPr/>
            </a:pPr>
            <a:r>
              <a:rPr lang="uz-Cyrl-UZ" sz="2400" dirty="0">
                <a:latin typeface="Times New Roman" pitchFamily="18" charset="0"/>
              </a:rPr>
              <a:t>   Бюджет</a:t>
            </a:r>
            <a:endParaRPr lang="ru-RU" sz="2400" dirty="0">
              <a:latin typeface="Times New Roman" pitchFamily="18" charset="0"/>
            </a:endParaRPr>
          </a:p>
        </p:txBody>
      </p:sp>
      <p:grpSp>
        <p:nvGrpSpPr>
          <p:cNvPr id="3" name="Группа 27"/>
          <p:cNvGrpSpPr>
            <a:grpSpLocks/>
          </p:cNvGrpSpPr>
          <p:nvPr/>
        </p:nvGrpSpPr>
        <p:grpSpPr bwMode="auto">
          <a:xfrm>
            <a:off x="142875" y="357188"/>
            <a:ext cx="6435725" cy="2714625"/>
            <a:chOff x="142875" y="357165"/>
            <a:chExt cx="6435352" cy="2714648"/>
          </a:xfrm>
        </p:grpSpPr>
        <p:sp>
          <p:nvSpPr>
            <p:cNvPr id="23557" name="AutoShape 5"/>
            <p:cNvSpPr>
              <a:spLocks noChangeArrowheads="1"/>
            </p:cNvSpPr>
            <p:nvPr/>
          </p:nvSpPr>
          <p:spPr bwMode="auto">
            <a:xfrm>
              <a:off x="3000613" y="357165"/>
              <a:ext cx="3577614" cy="1288033"/>
            </a:xfrm>
            <a:prstGeom prst="rightArrow">
              <a:avLst>
                <a:gd name="adj1" fmla="val 50000"/>
                <a:gd name="adj2" fmla="val 99538"/>
              </a:avLst>
            </a:prstGeom>
            <a:gradFill>
              <a:gsLst>
                <a:gs pos="100000">
                  <a:srgbClr val="5E9EFF">
                    <a:alpha val="0"/>
                  </a:srgbClr>
                </a:gs>
                <a:gs pos="39999">
                  <a:srgbClr val="85C2FF"/>
                </a:gs>
                <a:gs pos="70000">
                  <a:srgbClr val="C4D6EB"/>
                </a:gs>
                <a:gs pos="100000">
                  <a:srgbClr val="FFEBFA"/>
                </a:gs>
              </a:gsLst>
              <a:lin ang="5400000" scaled="0"/>
            </a:gradFill>
            <a:ln w="9525">
              <a:solidFill>
                <a:srgbClr val="000000"/>
              </a:solidFill>
              <a:miter lim="800000"/>
              <a:headEnd/>
              <a:tailEnd/>
            </a:ln>
          </p:spPr>
          <p:txBody>
            <a:bodyPr/>
            <a:lstStyle/>
            <a:p>
              <a:pPr algn="ctr">
                <a:spcAft>
                  <a:spcPts val="1000"/>
                </a:spcAft>
                <a:defRPr/>
              </a:pPr>
              <a:r>
                <a:rPr lang="uz-Cyrl-UZ" sz="2400" b="1" dirty="0">
                  <a:latin typeface="Times New Roman" pitchFamily="18" charset="0"/>
                </a:rPr>
                <a:t>Норматив қиймат</a:t>
              </a:r>
              <a:endParaRPr lang="ru-RU" sz="2400" b="1" dirty="0"/>
            </a:p>
          </p:txBody>
        </p:sp>
        <p:grpSp>
          <p:nvGrpSpPr>
            <p:cNvPr id="8216" name="Группа 53"/>
            <p:cNvGrpSpPr>
              <a:grpSpLocks/>
            </p:cNvGrpSpPr>
            <p:nvPr/>
          </p:nvGrpSpPr>
          <p:grpSpPr bwMode="auto">
            <a:xfrm>
              <a:off x="142875" y="1500188"/>
              <a:ext cx="2143109" cy="1571625"/>
              <a:chOff x="142844" y="1500174"/>
              <a:chExt cx="2428892" cy="1571636"/>
            </a:xfrm>
          </p:grpSpPr>
          <p:sp>
            <p:nvSpPr>
              <p:cNvPr id="49" name="Прямоугольник 48"/>
              <p:cNvSpPr/>
              <p:nvPr/>
            </p:nvSpPr>
            <p:spPr>
              <a:xfrm>
                <a:off x="142844" y="1500174"/>
                <a:ext cx="428628" cy="1357323"/>
              </a:xfrm>
              <a:prstGeom prst="rect">
                <a:avLst/>
              </a:prstGeom>
              <a:gradFill>
                <a:gsLst>
                  <a:gs pos="100000">
                    <a:srgbClr val="5E9EFF">
                      <a:alpha val="0"/>
                    </a:srgbClr>
                  </a:gs>
                  <a:gs pos="39999">
                    <a:srgbClr val="85C2FF"/>
                  </a:gs>
                  <a:gs pos="70000">
                    <a:srgbClr val="C4D6EB"/>
                  </a:gs>
                  <a:gs pos="100000">
                    <a:srgbClr val="FFEBFA"/>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vert="vert" anchor="ctr"/>
              <a:lstStyle/>
              <a:p>
                <a:pPr algn="ctr" fontAlgn="auto">
                  <a:spcBef>
                    <a:spcPts val="0"/>
                  </a:spcBef>
                  <a:spcAft>
                    <a:spcPts val="0"/>
                  </a:spcAft>
                  <a:defRPr/>
                </a:pPr>
                <a:r>
                  <a:rPr lang="uz-Cyrl-UZ" sz="2100" b="1" dirty="0">
                    <a:solidFill>
                      <a:srgbClr val="002060"/>
                    </a:solidFill>
                    <a:latin typeface="Times New Roman" pitchFamily="18" charset="0"/>
                    <a:cs typeface="Times New Roman" pitchFamily="18" charset="0"/>
                  </a:rPr>
                  <a:t>Норматив</a:t>
                </a:r>
                <a:endParaRPr lang="ru-RU" sz="2100" b="1" dirty="0">
                  <a:solidFill>
                    <a:srgbClr val="002060"/>
                  </a:solidFill>
                  <a:latin typeface="Times New Roman" pitchFamily="18" charset="0"/>
                  <a:cs typeface="Times New Roman" pitchFamily="18" charset="0"/>
                </a:endParaRPr>
              </a:p>
            </p:txBody>
          </p:sp>
          <p:sp>
            <p:nvSpPr>
              <p:cNvPr id="50" name="Стрелка вправо 49"/>
              <p:cNvSpPr/>
              <p:nvPr/>
            </p:nvSpPr>
            <p:spPr>
              <a:xfrm>
                <a:off x="571472" y="2214554"/>
                <a:ext cx="2000264" cy="857256"/>
              </a:xfrm>
              <a:prstGeom prst="rightArrow">
                <a:avLst/>
              </a:prstGeom>
              <a:gradFill>
                <a:gsLst>
                  <a:gs pos="100000">
                    <a:srgbClr val="5E9EFF">
                      <a:alpha val="0"/>
                    </a:srgbClr>
                  </a:gs>
                  <a:gs pos="39999">
                    <a:srgbClr val="85C2FF"/>
                  </a:gs>
                  <a:gs pos="70000">
                    <a:srgbClr val="C4D6EB"/>
                  </a:gs>
                  <a:gs pos="100000">
                    <a:srgbClr val="FFEBFA"/>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2400" b="1" dirty="0">
                    <a:solidFill>
                      <a:srgbClr val="002060"/>
                    </a:solidFill>
                    <a:latin typeface="Times New Roman" pitchFamily="18" charset="0"/>
                    <a:cs typeface="Times New Roman" pitchFamily="18" charset="0"/>
                  </a:rPr>
                  <a:t>қиймат</a:t>
                </a:r>
                <a:endParaRPr lang="ru-RU" sz="2400" b="1" dirty="0">
                  <a:solidFill>
                    <a:srgbClr val="002060"/>
                  </a:solidFill>
                  <a:latin typeface="Times New Roman" pitchFamily="18" charset="0"/>
                  <a:cs typeface="Times New Roman" pitchFamily="18" charset="0"/>
                </a:endParaRPr>
              </a:p>
            </p:txBody>
          </p:sp>
        </p:grpSp>
      </p:grpSp>
      <p:sp>
        <p:nvSpPr>
          <p:cNvPr id="27" name="Rectangle 3"/>
          <p:cNvSpPr>
            <a:spLocks noChangeArrowheads="1"/>
          </p:cNvSpPr>
          <p:nvPr/>
        </p:nvSpPr>
        <p:spPr bwMode="auto">
          <a:xfrm>
            <a:off x="428596" y="5000636"/>
            <a:ext cx="5715040" cy="1428760"/>
          </a:xfrm>
          <a:prstGeom prst="rect">
            <a:avLst/>
          </a:prstGeom>
          <a:gradFill>
            <a:gsLst>
              <a:gs pos="100000">
                <a:srgbClr val="5E9EFF">
                  <a:alpha val="0"/>
                </a:srgbClr>
              </a:gs>
              <a:gs pos="39999">
                <a:srgbClr val="85C2FF"/>
              </a:gs>
              <a:gs pos="70000">
                <a:srgbClr val="C4D6EB"/>
              </a:gs>
              <a:gs pos="100000">
                <a:srgbClr val="FFEBFA"/>
              </a:gs>
            </a:gsLst>
            <a:lin ang="5400000" scaled="0"/>
          </a:gradFill>
          <a:ln w="9525">
            <a:solidFill>
              <a:srgbClr val="000000"/>
            </a:solidFill>
            <a:miter lim="800000"/>
            <a:headEnd/>
            <a:tailEnd/>
          </a:ln>
        </p:spPr>
        <p:txBody>
          <a:bodyPr/>
          <a:lstStyle/>
          <a:p>
            <a:pPr algn="ctr">
              <a:spcAft>
                <a:spcPts val="1000"/>
              </a:spcAft>
              <a:defRPr/>
            </a:pPr>
            <a:endParaRPr lang="uz-Cyrl-UZ" sz="2400" b="1" dirty="0">
              <a:latin typeface="Times New Roman" pitchFamily="18" charset="0"/>
            </a:endParaRPr>
          </a:p>
          <a:p>
            <a:pPr algn="ctr">
              <a:spcAft>
                <a:spcPts val="1000"/>
              </a:spcAft>
              <a:defRPr/>
            </a:pPr>
            <a:r>
              <a:rPr lang="uz-Cyrl-UZ" sz="2400" b="1" dirty="0">
                <a:latin typeface="Times New Roman" pitchFamily="18" charset="0"/>
              </a:rPr>
              <a:t>Ягона ер солиғининг ҳисоблаб чиқариш тартиби</a:t>
            </a:r>
            <a:endParaRPr lang="ru-RU" sz="2400" b="1" dirty="0"/>
          </a:p>
        </p:txBody>
      </p:sp>
      <p:grpSp>
        <p:nvGrpSpPr>
          <p:cNvPr id="5" name="Группа 16"/>
          <p:cNvGrpSpPr>
            <a:grpSpLocks/>
          </p:cNvGrpSpPr>
          <p:nvPr/>
        </p:nvGrpSpPr>
        <p:grpSpPr bwMode="auto">
          <a:xfrm>
            <a:off x="4643438" y="2143125"/>
            <a:ext cx="3714750" cy="2986088"/>
            <a:chOff x="4643438" y="2143125"/>
            <a:chExt cx="3714776" cy="2986093"/>
          </a:xfrm>
        </p:grpSpPr>
        <p:sp>
          <p:nvSpPr>
            <p:cNvPr id="23561" name="AutoShape 9"/>
            <p:cNvSpPr>
              <a:spLocks noChangeArrowheads="1"/>
            </p:cNvSpPr>
            <p:nvPr/>
          </p:nvSpPr>
          <p:spPr bwMode="auto">
            <a:xfrm rot="5400000">
              <a:off x="5317196" y="1897984"/>
              <a:ext cx="1224251" cy="2571768"/>
            </a:xfrm>
            <a:prstGeom prst="downArrow">
              <a:avLst>
                <a:gd name="adj1" fmla="val 50000"/>
                <a:gd name="adj2" fmla="val 56873"/>
              </a:avLst>
            </a:prstGeom>
            <a:gradFill>
              <a:gsLst>
                <a:gs pos="100000">
                  <a:srgbClr val="5E9EFF">
                    <a:alpha val="0"/>
                  </a:srgbClr>
                </a:gs>
                <a:gs pos="39999">
                  <a:srgbClr val="85C2FF"/>
                </a:gs>
                <a:gs pos="70000">
                  <a:srgbClr val="C4D6EB"/>
                </a:gs>
                <a:gs pos="100000">
                  <a:srgbClr val="FFEBFA"/>
                </a:gs>
              </a:gsLst>
              <a:lin ang="5400000" scaled="0"/>
            </a:gradFill>
            <a:ln w="9525">
              <a:solidFill>
                <a:srgbClr val="000000"/>
              </a:solidFill>
              <a:miter lim="800000"/>
              <a:headEnd/>
              <a:tailEnd/>
            </a:ln>
          </p:spPr>
          <p:txBody>
            <a:bodyPr vert="vert270"/>
            <a:lstStyle/>
            <a:p>
              <a:pPr algn="ctr">
                <a:spcAft>
                  <a:spcPts val="1000"/>
                </a:spcAft>
                <a:defRPr/>
              </a:pPr>
              <a:r>
                <a:rPr lang="uz-Cyrl-UZ" sz="2400" b="1" dirty="0">
                  <a:latin typeface="Times New Roman" pitchFamily="18" charset="0"/>
                </a:rPr>
                <a:t>Ҳисоб-китоб</a:t>
              </a:r>
              <a:endParaRPr lang="ru-RU" sz="2400" b="1" dirty="0"/>
            </a:p>
          </p:txBody>
        </p:sp>
        <p:sp>
          <p:nvSpPr>
            <p:cNvPr id="26" name="Прямоугольник 25"/>
            <p:cNvSpPr/>
            <p:nvPr/>
          </p:nvSpPr>
          <p:spPr bwMode="auto">
            <a:xfrm>
              <a:off x="7215206" y="2143125"/>
              <a:ext cx="927236" cy="2071693"/>
            </a:xfrm>
            <a:prstGeom prst="rect">
              <a:avLst/>
            </a:prstGeom>
            <a:gradFill>
              <a:gsLst>
                <a:gs pos="100000">
                  <a:srgbClr val="5E9EFF">
                    <a:alpha val="0"/>
                  </a:srgbClr>
                </a:gs>
                <a:gs pos="39999">
                  <a:srgbClr val="85C2FF"/>
                </a:gs>
                <a:gs pos="70000">
                  <a:srgbClr val="C4D6EB"/>
                </a:gs>
                <a:gs pos="100000">
                  <a:srgbClr val="FFEBFA"/>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vert="vert" anchor="ctr"/>
            <a:lstStyle/>
            <a:p>
              <a:pPr algn="ctr" fontAlgn="auto">
                <a:spcBef>
                  <a:spcPts val="0"/>
                </a:spcBef>
                <a:spcAft>
                  <a:spcPts val="0"/>
                </a:spcAft>
                <a:defRPr/>
              </a:pPr>
              <a:r>
                <a:rPr lang="uz-Cyrl-UZ" sz="2100" b="1" dirty="0">
                  <a:solidFill>
                    <a:srgbClr val="002060"/>
                  </a:solidFill>
                  <a:latin typeface="Times New Roman" pitchFamily="18" charset="0"/>
                  <a:cs typeface="Times New Roman" pitchFamily="18" charset="0"/>
                </a:rPr>
                <a:t>Солиқ ва мажбурий тўловлар</a:t>
              </a:r>
              <a:endParaRPr lang="ru-RU" sz="2100" b="1" dirty="0">
                <a:solidFill>
                  <a:srgbClr val="002060"/>
                </a:solidFill>
                <a:latin typeface="Times New Roman" pitchFamily="18" charset="0"/>
                <a:cs typeface="Times New Roman" pitchFamily="18" charset="0"/>
              </a:endParaRPr>
            </a:p>
          </p:txBody>
        </p:sp>
        <p:sp>
          <p:nvSpPr>
            <p:cNvPr id="16" name="Равнобедренный треугольник 15"/>
            <p:cNvSpPr/>
            <p:nvPr/>
          </p:nvSpPr>
          <p:spPr>
            <a:xfrm rot="10800000">
              <a:off x="7072331" y="4214818"/>
              <a:ext cx="1285883" cy="914400"/>
            </a:xfrm>
            <a:prstGeom prst="triangle">
              <a:avLst/>
            </a:prstGeom>
            <a:gradFill>
              <a:gsLst>
                <a:gs pos="100000">
                  <a:srgbClr val="5E9EFF">
                    <a:alpha val="0"/>
                  </a:srgbClr>
                </a:gs>
                <a:gs pos="39999">
                  <a:srgbClr val="85C2FF"/>
                </a:gs>
                <a:gs pos="70000">
                  <a:srgbClr val="C4D6EB"/>
                </a:gs>
                <a:gs pos="100000">
                  <a:srgbClr val="FFEBFA"/>
                </a:gs>
              </a:gsLst>
              <a:lin ang="5400000" scaled="0"/>
            </a:gradFill>
            <a:ln w="9525">
              <a:solidFill>
                <a:srgbClr val="000000"/>
              </a:solidFill>
              <a:miter lim="800000"/>
              <a:headEnd/>
              <a:tailEnd/>
            </a:ln>
          </p:spPr>
          <p:txBody>
            <a:bodyPr/>
            <a:lstStyle/>
            <a:p>
              <a:pPr algn="ctr">
                <a:spcAft>
                  <a:spcPts val="1000"/>
                </a:spcAft>
                <a:defRPr/>
              </a:pPr>
              <a:endParaRPr lang="ru-RU" sz="2400" b="1" dirty="0">
                <a:latin typeface="Times New Roman" pitchFamily="18" charset="0"/>
              </a:endParaRPr>
            </a:p>
          </p:txBody>
        </p:sp>
      </p:grpSp>
    </p:spTree>
    <p:extLst>
      <p:ext uri="{BB962C8B-B14F-4D97-AF65-F5344CB8AC3E}">
        <p14:creationId xmlns:p14="http://schemas.microsoft.com/office/powerpoint/2010/main" val="336385615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fill="hold"/>
                                        <p:tgtEl>
                                          <p:spTgt spid="27"/>
                                        </p:tgtEl>
                                        <p:attrNameLst>
                                          <p:attrName>ppt_x</p:attrName>
                                        </p:attrNameLst>
                                      </p:cBhvr>
                                      <p:tavLst>
                                        <p:tav tm="0">
                                          <p:val>
                                            <p:strVal val="#ppt_x"/>
                                          </p:val>
                                        </p:tav>
                                        <p:tav tm="100000">
                                          <p:val>
                                            <p:strVal val="#ppt_x"/>
                                          </p:val>
                                        </p:tav>
                                      </p:tavLst>
                                    </p:anim>
                                    <p:anim calcmode="lin" valueType="num">
                                      <p:cBhvr additive="base">
                                        <p:cTn id="8"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3" presetClass="entr" presetSubtype="10" fill="hold" nodeType="clickEffect">
                                  <p:stCondLst>
                                    <p:cond delay="0"/>
                                  </p:stCondLst>
                                  <p:childTnLst>
                                    <p:set>
                                      <p:cBhvr>
                                        <p:cTn id="12" dur="1" fill="hold">
                                          <p:stCondLst>
                                            <p:cond delay="0"/>
                                          </p:stCondLst>
                                        </p:cTn>
                                        <p:tgtEl>
                                          <p:spTgt spid="23555"/>
                                        </p:tgtEl>
                                        <p:attrNameLst>
                                          <p:attrName>style.visibility</p:attrName>
                                        </p:attrNameLst>
                                      </p:cBhvr>
                                      <p:to>
                                        <p:strVal val="visible"/>
                                      </p:to>
                                    </p:set>
                                    <p:animEffect transition="in" filter="blinds(horizontal)">
                                      <p:cBhvr>
                                        <p:cTn id="13" dur="500"/>
                                        <p:tgtEl>
                                          <p:spTgt spid="23555"/>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4" presetClass="entr" presetSubtype="16" fill="hold"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ox(in)">
                                      <p:cBhvr>
                                        <p:cTn id="18" dur="500"/>
                                        <p:tgtEl>
                                          <p:spTgt spid="3"/>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8" presetClass="entr" presetSubtype="16" fill="hold" nodeType="click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diamond(in)">
                                      <p:cBhvr>
                                        <p:cTn id="23" dur="2000"/>
                                        <p:tgtEl>
                                          <p:spTgt spid="2"/>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2" presetClass="entr" presetSubtype="4" fill="hold" nodeType="clickEffect">
                                  <p:stCondLst>
                                    <p:cond delay="0"/>
                                  </p:stCondLst>
                                  <p:childTnLst>
                                    <p:set>
                                      <p:cBhvr>
                                        <p:cTn id="27" dur="1" fill="hold">
                                          <p:stCondLst>
                                            <p:cond delay="0"/>
                                          </p:stCondLst>
                                        </p:cTn>
                                        <p:tgtEl>
                                          <p:spTgt spid="23"/>
                                        </p:tgtEl>
                                        <p:attrNameLst>
                                          <p:attrName>style.visibility</p:attrName>
                                        </p:attrNameLst>
                                      </p:cBhvr>
                                      <p:to>
                                        <p:strVal val="visible"/>
                                      </p:to>
                                    </p:set>
                                    <p:anim calcmode="lin" valueType="num">
                                      <p:cBhvr additive="base">
                                        <p:cTn id="28" dur="500" fill="hold"/>
                                        <p:tgtEl>
                                          <p:spTgt spid="23"/>
                                        </p:tgtEl>
                                        <p:attrNameLst>
                                          <p:attrName>ppt_x</p:attrName>
                                        </p:attrNameLst>
                                      </p:cBhvr>
                                      <p:tavLst>
                                        <p:tav tm="0">
                                          <p:val>
                                            <p:strVal val="#ppt_x"/>
                                          </p:val>
                                        </p:tav>
                                        <p:tav tm="100000">
                                          <p:val>
                                            <p:strVal val="#ppt_x"/>
                                          </p:val>
                                        </p:tav>
                                      </p:tavLst>
                                    </p:anim>
                                    <p:anim calcmode="lin" valueType="num">
                                      <p:cBhvr additive="base">
                                        <p:cTn id="29"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30" fill="hold" nodeType="clickPar">
                      <p:stCondLst>
                        <p:cond delay="indefinite"/>
                      </p:stCondLst>
                      <p:childTnLst>
                        <p:par>
                          <p:cTn id="31" fill="hold" nodeType="withGroup">
                            <p:stCondLst>
                              <p:cond delay="0"/>
                            </p:stCondLst>
                            <p:childTnLst>
                              <p:par>
                                <p:cTn id="32" presetID="4" presetClass="entr" presetSubtype="16" fill="hold" nodeType="click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box(in)">
                                      <p:cBhvr>
                                        <p:cTn id="34" dur="500"/>
                                        <p:tgtEl>
                                          <p:spTgt spid="5"/>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2" presetClass="entr" presetSubtype="4" fill="hold" nodeType="click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additive="base">
                                        <p:cTn id="39" dur="500" fill="hold"/>
                                        <p:tgtEl>
                                          <p:spTgt spid="5"/>
                                        </p:tgtEl>
                                        <p:attrNameLst>
                                          <p:attrName>ppt_x</p:attrName>
                                        </p:attrNameLst>
                                      </p:cBhvr>
                                      <p:tavLst>
                                        <p:tav tm="0">
                                          <p:val>
                                            <p:strVal val="#ppt_x"/>
                                          </p:val>
                                        </p:tav>
                                        <p:tav tm="100000">
                                          <p:val>
                                            <p:strVal val="#ppt_x"/>
                                          </p:val>
                                        </p:tav>
                                      </p:tavLst>
                                    </p:anim>
                                    <p:anim calcmode="lin" valueType="num">
                                      <p:cBhvr additive="base">
                                        <p:cTn id="4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218" name="Прямоугольник 4"/>
          <p:cNvSpPr>
            <a:spLocks noChangeArrowheads="1"/>
          </p:cNvSpPr>
          <p:nvPr/>
        </p:nvSpPr>
        <p:spPr bwMode="auto">
          <a:xfrm>
            <a:off x="214313" y="428625"/>
            <a:ext cx="8501062"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uz-Cyrl-UZ" sz="3600" b="1">
                <a:latin typeface="Times New Roman" pitchFamily="18" charset="0"/>
                <a:cs typeface="Times New Roman" pitchFamily="18" charset="0"/>
              </a:rPr>
              <a:t>Ягона ер солиғи ставкаси</a:t>
            </a:r>
            <a:endParaRPr lang="ru-RU" sz="3500">
              <a:latin typeface="Times New Roman" pitchFamily="18" charset="0"/>
              <a:cs typeface="Times New Roman" pitchFamily="18" charset="0"/>
            </a:endParaRPr>
          </a:p>
        </p:txBody>
      </p:sp>
      <p:sp>
        <p:nvSpPr>
          <p:cNvPr id="9219" name="Содержимое 2"/>
          <p:cNvSpPr>
            <a:spLocks noGrp="1"/>
          </p:cNvSpPr>
          <p:nvPr>
            <p:ph idx="1"/>
          </p:nvPr>
        </p:nvSpPr>
        <p:spPr>
          <a:xfrm>
            <a:off x="285750" y="1000125"/>
            <a:ext cx="8229600" cy="5572125"/>
          </a:xfrm>
        </p:spPr>
        <p:txBody>
          <a:bodyPr/>
          <a:lstStyle/>
          <a:p>
            <a:pPr algn="just" eaLnBrk="1" hangingPunct="1"/>
            <a:endParaRPr lang="ru-RU" sz="2800" smtClean="0">
              <a:latin typeface="Times New Roman" pitchFamily="18" charset="0"/>
              <a:cs typeface="Times New Roman" pitchFamily="18" charset="0"/>
            </a:endParaRPr>
          </a:p>
          <a:p>
            <a:pPr algn="just" eaLnBrk="1" hangingPunct="1"/>
            <a:r>
              <a:rPr lang="ru-RU" sz="2800" smtClean="0">
                <a:latin typeface="Times New Roman" pitchFamily="18" charset="0"/>
                <a:cs typeface="Times New Roman" pitchFamily="18" charset="0"/>
              </a:rPr>
              <a:t>Ҳар йили қабул қилинадиган макроиқтисодий кўрсаткичлар ва Давлат бюджети параметрлари тўғрисида қабул қилинадиган Ўзбекистон Республикаси Президентининг қарорида белгилаб берилади.</a:t>
            </a:r>
          </a:p>
          <a:p>
            <a:pPr algn="just" eaLnBrk="1" hangingPunct="1"/>
            <a:r>
              <a:rPr lang="ru-RU" sz="2800" smtClean="0">
                <a:latin typeface="Times New Roman" pitchFamily="18" charset="0"/>
                <a:cs typeface="Times New Roman" pitchFamily="18" charset="0"/>
              </a:rPr>
              <a:t>Фермер хўжаликларини қўллаб қувватлаш мақсадида 2011 - 2012 - 2013 - йиллар давомида ягона ер солиғининг ставкаси</a:t>
            </a:r>
            <a:r>
              <a:rPr lang="en-US" sz="2800" smtClean="0">
                <a:latin typeface="Times New Roman" pitchFamily="18" charset="0"/>
                <a:cs typeface="Times New Roman" pitchFamily="18" charset="0"/>
              </a:rPr>
              <a:t> </a:t>
            </a:r>
            <a:r>
              <a:rPr lang="uz-Cyrl-UZ" sz="2800" smtClean="0">
                <a:latin typeface="Times New Roman" pitchFamily="18" charset="0"/>
                <a:cs typeface="Times New Roman" pitchFamily="18" charset="0"/>
              </a:rPr>
              <a:t>норматив қийматга нисбатан </a:t>
            </a:r>
            <a:r>
              <a:rPr lang="ru-RU" sz="2800" b="1" smtClean="0">
                <a:latin typeface="Times New Roman" pitchFamily="18" charset="0"/>
                <a:cs typeface="Times New Roman" pitchFamily="18" charset="0"/>
              </a:rPr>
              <a:t>6 фоиз </a:t>
            </a:r>
            <a:r>
              <a:rPr lang="ru-RU" sz="2800" smtClean="0">
                <a:latin typeface="Times New Roman" pitchFamily="18" charset="0"/>
                <a:cs typeface="Times New Roman" pitchFamily="18" charset="0"/>
              </a:rPr>
              <a:t>миқдорида белгиланиб ўзгармасдан келмоқда.</a:t>
            </a:r>
          </a:p>
          <a:p>
            <a:pPr algn="just" eaLnBrk="1" hangingPunct="1">
              <a:buFont typeface="Arial" pitchFamily="34" charset="0"/>
              <a:buNone/>
            </a:pPr>
            <a:endParaRPr lang="ru-RU" sz="2800" smtClean="0">
              <a:latin typeface="Times New Roman" pitchFamily="18" charset="0"/>
              <a:cs typeface="Times New Roman" pitchFamily="18" charset="0"/>
            </a:endParaRPr>
          </a:p>
          <a:p>
            <a:pPr algn="just" eaLnBrk="1" hangingPunct="1"/>
            <a:endParaRPr lang="ru-RU" sz="2400" smtClean="0">
              <a:latin typeface="Times New Roman" pitchFamily="18" charset="0"/>
              <a:cs typeface="Times New Roman" pitchFamily="18" charset="0"/>
            </a:endParaRPr>
          </a:p>
        </p:txBody>
      </p:sp>
    </p:spTree>
    <p:extLst>
      <p:ext uri="{BB962C8B-B14F-4D97-AF65-F5344CB8AC3E}">
        <p14:creationId xmlns:p14="http://schemas.microsoft.com/office/powerpoint/2010/main" val="339740103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511175"/>
          </a:xfrm>
        </p:spPr>
        <p:txBody>
          <a:bodyPr rtlCol="0">
            <a:normAutofit fontScale="90000"/>
          </a:bodyPr>
          <a:lstStyle/>
          <a:p>
            <a:pPr eaLnBrk="1" fontAlgn="auto" hangingPunct="1">
              <a:spcAft>
                <a:spcPts val="0"/>
              </a:spcAft>
              <a:defRPr/>
            </a:pPr>
            <a:r>
              <a:rPr lang="ru-RU" b="1" dirty="0" err="1" smtClean="0">
                <a:latin typeface="Times New Roman" pitchFamily="18" charset="0"/>
                <a:cs typeface="Times New Roman" pitchFamily="18" charset="0"/>
              </a:rPr>
              <a:t>Мисол</a:t>
            </a:r>
            <a:r>
              <a:rPr lang="ru-RU" b="1" dirty="0" smtClean="0"/>
              <a:t>:</a:t>
            </a:r>
            <a:endParaRPr lang="ru-RU" b="1" dirty="0"/>
          </a:p>
        </p:txBody>
      </p:sp>
      <p:sp>
        <p:nvSpPr>
          <p:cNvPr id="3" name="Содержимое 2"/>
          <p:cNvSpPr>
            <a:spLocks noGrp="1"/>
          </p:cNvSpPr>
          <p:nvPr>
            <p:ph idx="1"/>
          </p:nvPr>
        </p:nvSpPr>
        <p:spPr>
          <a:xfrm>
            <a:off x="457200" y="857250"/>
            <a:ext cx="8229600" cy="5786438"/>
          </a:xfrm>
        </p:spPr>
        <p:txBody>
          <a:bodyPr rtlCol="0">
            <a:noAutofit/>
          </a:bodyPr>
          <a:lstStyle/>
          <a:p>
            <a:pPr marL="0" indent="0" algn="just" eaLnBrk="1" fontAlgn="auto" hangingPunct="1">
              <a:spcAft>
                <a:spcPts val="0"/>
              </a:spcAft>
              <a:defRPr/>
            </a:pPr>
            <a:r>
              <a:rPr lang="uz-Cyrl-UZ" sz="2850" dirty="0" smtClean="0">
                <a:latin typeface="Times New Roman" pitchFamily="18" charset="0"/>
                <a:cs typeface="Times New Roman" pitchFamily="18" charset="0"/>
              </a:rPr>
              <a:t> “</a:t>
            </a:r>
            <a:r>
              <a:rPr lang="uz-Cyrl-UZ" sz="2850" dirty="0">
                <a:latin typeface="Times New Roman" pitchFamily="18" charset="0"/>
                <a:cs typeface="Times New Roman" pitchFamily="18" charset="0"/>
              </a:rPr>
              <a:t>Саҳоват” фермер хўжалигининг </a:t>
            </a:r>
            <a:r>
              <a:rPr lang="uz-Cyrl-UZ" sz="2850" dirty="0" smtClean="0">
                <a:latin typeface="Times New Roman" pitchFamily="18" charset="0"/>
                <a:cs typeface="Times New Roman" pitchFamily="18" charset="0"/>
              </a:rPr>
              <a:t>2012 </a:t>
            </a:r>
            <a:r>
              <a:rPr lang="uz-Cyrl-UZ" sz="2850" dirty="0">
                <a:latin typeface="Times New Roman" pitchFamily="18" charset="0"/>
                <a:cs typeface="Times New Roman" pitchFamily="18" charset="0"/>
              </a:rPr>
              <a:t>йилнинг </a:t>
            </a:r>
            <a:r>
              <a:rPr lang="uz-Cyrl-UZ" sz="2850" dirty="0" smtClean="0">
                <a:latin typeface="Times New Roman" pitchFamily="18" charset="0"/>
                <a:cs typeface="Times New Roman" pitchFamily="18" charset="0"/>
              </a:rPr>
              <a:t/>
            </a:r>
            <a:br>
              <a:rPr lang="uz-Cyrl-UZ" sz="2850" dirty="0" smtClean="0">
                <a:latin typeface="Times New Roman" pitchFamily="18" charset="0"/>
                <a:cs typeface="Times New Roman" pitchFamily="18" charset="0"/>
              </a:rPr>
            </a:br>
            <a:r>
              <a:rPr lang="uz-Cyrl-UZ" sz="2850" dirty="0" smtClean="0">
                <a:latin typeface="Times New Roman" pitchFamily="18" charset="0"/>
                <a:cs typeface="Times New Roman" pitchFamily="18" charset="0"/>
              </a:rPr>
              <a:t>1 </a:t>
            </a:r>
            <a:r>
              <a:rPr lang="uz-Cyrl-UZ" sz="2850" dirty="0">
                <a:latin typeface="Times New Roman" pitchFamily="18" charset="0"/>
                <a:cs typeface="Times New Roman" pitchFamily="18" charset="0"/>
              </a:rPr>
              <a:t>январь ҳолатига жами 234,4 </a:t>
            </a:r>
            <a:r>
              <a:rPr lang="uz-Cyrl-UZ" sz="2850" dirty="0" smtClean="0">
                <a:latin typeface="Times New Roman" pitchFamily="18" charset="0"/>
                <a:cs typeface="Times New Roman" pitchFamily="18" charset="0"/>
              </a:rPr>
              <a:t>гектар </a:t>
            </a:r>
            <a:r>
              <a:rPr lang="uz-Cyrl-UZ" sz="2850" dirty="0">
                <a:latin typeface="Times New Roman" pitchFamily="18" charset="0"/>
                <a:cs typeface="Times New Roman" pitchFamily="18" charset="0"/>
              </a:rPr>
              <a:t>ер майдони </a:t>
            </a:r>
            <a:r>
              <a:rPr lang="uz-Cyrl-UZ" sz="2850" dirty="0" smtClean="0">
                <a:latin typeface="Times New Roman" pitchFamily="18" charset="0"/>
                <a:cs typeface="Times New Roman" pitchFamily="18" charset="0"/>
              </a:rPr>
              <a:t>мавжуд бўлиб, </a:t>
            </a:r>
            <a:r>
              <a:rPr lang="uz-Cyrl-UZ" sz="2850" b="1" dirty="0" smtClean="0">
                <a:latin typeface="Times New Roman" pitchFamily="18" charset="0"/>
                <a:cs typeface="Times New Roman" pitchFamily="18" charset="0"/>
              </a:rPr>
              <a:t>1 </a:t>
            </a:r>
            <a:r>
              <a:rPr lang="uz-Cyrl-UZ" sz="2850" b="1" dirty="0">
                <a:latin typeface="Times New Roman" pitchFamily="18" charset="0"/>
                <a:cs typeface="Times New Roman" pitchFamily="18" charset="0"/>
              </a:rPr>
              <a:t>гектар </a:t>
            </a:r>
            <a:r>
              <a:rPr lang="uz-Cyrl-UZ" sz="2850" dirty="0">
                <a:latin typeface="Times New Roman" pitchFamily="18" charset="0"/>
                <a:cs typeface="Times New Roman" pitchFamily="18" charset="0"/>
              </a:rPr>
              <a:t>ер майдонининг норматив қиймати </a:t>
            </a:r>
            <a:r>
              <a:rPr lang="uz-Cyrl-UZ" sz="2850" b="1" dirty="0" smtClean="0">
                <a:latin typeface="Times New Roman" pitchFamily="18" charset="0"/>
                <a:cs typeface="Times New Roman" pitchFamily="18" charset="0"/>
              </a:rPr>
              <a:t>2182,5 </a:t>
            </a:r>
            <a:r>
              <a:rPr lang="uz-Cyrl-UZ" sz="2850" b="1" dirty="0">
                <a:latin typeface="Times New Roman" pitchFamily="18" charset="0"/>
                <a:cs typeface="Times New Roman" pitchFamily="18" charset="0"/>
              </a:rPr>
              <a:t>минг </a:t>
            </a:r>
            <a:r>
              <a:rPr lang="uz-Cyrl-UZ" sz="2850" b="1" dirty="0" smtClean="0">
                <a:latin typeface="Times New Roman" pitchFamily="18" charset="0"/>
                <a:cs typeface="Times New Roman" pitchFamily="18" charset="0"/>
              </a:rPr>
              <a:t>сўм.</a:t>
            </a:r>
          </a:p>
          <a:p>
            <a:pPr marL="0" indent="0" algn="just" eaLnBrk="1" fontAlgn="auto" hangingPunct="1">
              <a:spcAft>
                <a:spcPts val="0"/>
              </a:spcAft>
              <a:defRPr/>
            </a:pPr>
            <a:r>
              <a:rPr lang="uz-Cyrl-UZ" sz="2850" dirty="0" smtClean="0">
                <a:latin typeface="Times New Roman" pitchFamily="18" charset="0"/>
                <a:cs typeface="Times New Roman" pitchFamily="18" charset="0"/>
              </a:rPr>
              <a:t> Солиқ </a:t>
            </a:r>
            <a:r>
              <a:rPr lang="uz-Cyrl-UZ" sz="2850" dirty="0">
                <a:latin typeface="Times New Roman" pitchFamily="18" charset="0"/>
                <a:cs typeface="Times New Roman" pitchFamily="18" charset="0"/>
              </a:rPr>
              <a:t>солинадиган </a:t>
            </a:r>
            <a:r>
              <a:rPr lang="uz-Cyrl-UZ" sz="2850" dirty="0" smtClean="0">
                <a:latin typeface="Times New Roman" pitchFamily="18" charset="0"/>
                <a:cs typeface="Times New Roman" pitchFamily="18" charset="0"/>
              </a:rPr>
              <a:t>база </a:t>
            </a:r>
            <a:r>
              <a:rPr lang="en-US" sz="2850" dirty="0" smtClean="0">
                <a:latin typeface="Times New Roman" pitchFamily="18" charset="0"/>
                <a:cs typeface="Times New Roman" pitchFamily="18" charset="0"/>
              </a:rPr>
              <a:t>– </a:t>
            </a:r>
            <a:r>
              <a:rPr lang="uz-Cyrl-UZ" sz="2850" dirty="0" smtClean="0">
                <a:latin typeface="Times New Roman" pitchFamily="18" charset="0"/>
                <a:cs typeface="Times New Roman" pitchFamily="18" charset="0"/>
              </a:rPr>
              <a:t>(234,4*2182,5) жами ер </a:t>
            </a:r>
            <a:r>
              <a:rPr lang="uz-Cyrl-UZ" sz="2850" dirty="0">
                <a:latin typeface="Times New Roman" pitchFamily="18" charset="0"/>
                <a:cs typeface="Times New Roman" pitchFamily="18" charset="0"/>
              </a:rPr>
              <a:t>майдони учун </a:t>
            </a:r>
            <a:r>
              <a:rPr lang="uz-Cyrl-UZ" sz="2850" b="1" dirty="0" smtClean="0">
                <a:latin typeface="Times New Roman" pitchFamily="18" charset="0"/>
                <a:cs typeface="Times New Roman" pitchFamily="18" charset="0"/>
              </a:rPr>
              <a:t>511578 </a:t>
            </a:r>
            <a:r>
              <a:rPr lang="uz-Cyrl-UZ" sz="2850" b="1" dirty="0">
                <a:latin typeface="Times New Roman" pitchFamily="18" charset="0"/>
                <a:cs typeface="Times New Roman" pitchFamily="18" charset="0"/>
              </a:rPr>
              <a:t>минг </a:t>
            </a:r>
            <a:r>
              <a:rPr lang="uz-Cyrl-UZ" sz="2850" b="1" dirty="0" smtClean="0">
                <a:latin typeface="Times New Roman" pitchFamily="18" charset="0"/>
                <a:cs typeface="Times New Roman" pitchFamily="18" charset="0"/>
              </a:rPr>
              <a:t>сўм.</a:t>
            </a:r>
          </a:p>
          <a:p>
            <a:pPr marL="0" indent="0" algn="just" eaLnBrk="1" fontAlgn="auto" hangingPunct="1">
              <a:spcAft>
                <a:spcPts val="0"/>
              </a:spcAft>
              <a:defRPr/>
            </a:pPr>
            <a:r>
              <a:rPr lang="uz-Cyrl-UZ" sz="2850" dirty="0" smtClean="0">
                <a:latin typeface="Times New Roman" pitchFamily="18" charset="0"/>
                <a:cs typeface="Times New Roman" pitchFamily="18" charset="0"/>
              </a:rPr>
              <a:t> Ягона ер солиғи </a:t>
            </a:r>
            <a:r>
              <a:rPr lang="ru-RU" sz="2850" dirty="0" smtClean="0">
                <a:latin typeface="Times New Roman" pitchFamily="18" charset="0"/>
                <a:cs typeface="Times New Roman" pitchFamily="18" charset="0"/>
              </a:rPr>
              <a:t>– 511578*</a:t>
            </a:r>
            <a:r>
              <a:rPr lang="ru-RU" sz="2850" b="1" dirty="0" smtClean="0">
                <a:latin typeface="Times New Roman" pitchFamily="18" charset="0"/>
                <a:cs typeface="Times New Roman" pitchFamily="18" charset="0"/>
              </a:rPr>
              <a:t>6%</a:t>
            </a:r>
            <a:r>
              <a:rPr lang="ru-RU" sz="2850" dirty="0" smtClean="0">
                <a:latin typeface="Times New Roman" pitchFamily="18" charset="0"/>
                <a:cs typeface="Times New Roman" pitchFamily="18" charset="0"/>
              </a:rPr>
              <a:t>=</a:t>
            </a:r>
            <a:r>
              <a:rPr lang="ru-RU" sz="2850" b="1" dirty="0" smtClean="0">
                <a:latin typeface="Times New Roman" pitchFamily="18" charset="0"/>
                <a:cs typeface="Times New Roman" pitchFamily="18" charset="0"/>
              </a:rPr>
              <a:t>30694,7 </a:t>
            </a:r>
            <a:r>
              <a:rPr lang="ru-RU" sz="2850" dirty="0" err="1" smtClean="0">
                <a:latin typeface="Times New Roman" pitchFamily="18" charset="0"/>
                <a:cs typeface="Times New Roman" pitchFamily="18" charset="0"/>
              </a:rPr>
              <a:t>минг</a:t>
            </a:r>
            <a:r>
              <a:rPr lang="ru-RU" sz="2850" dirty="0" smtClean="0">
                <a:latin typeface="Times New Roman" pitchFamily="18" charset="0"/>
                <a:cs typeface="Times New Roman" pitchFamily="18" charset="0"/>
              </a:rPr>
              <a:t> </a:t>
            </a:r>
            <a:r>
              <a:rPr lang="ru-RU" sz="2850" dirty="0" err="1" smtClean="0">
                <a:latin typeface="Times New Roman" pitchFamily="18" charset="0"/>
                <a:cs typeface="Times New Roman" pitchFamily="18" charset="0"/>
              </a:rPr>
              <a:t>сўм</a:t>
            </a:r>
            <a:r>
              <a:rPr lang="ru-RU" sz="2850" dirty="0" smtClean="0">
                <a:latin typeface="Times New Roman" pitchFamily="18" charset="0"/>
                <a:cs typeface="Times New Roman" pitchFamily="18" charset="0"/>
              </a:rPr>
              <a:t>.</a:t>
            </a:r>
          </a:p>
          <a:p>
            <a:pPr eaLnBrk="1" fontAlgn="auto" hangingPunct="1">
              <a:spcAft>
                <a:spcPts val="0"/>
              </a:spcAft>
              <a:buFont typeface="Arial" pitchFamily="34" charset="0"/>
              <a:buNone/>
              <a:defRPr/>
            </a:pPr>
            <a:endParaRPr lang="ru-RU" sz="2100" dirty="0" smtClean="0">
              <a:latin typeface="Times New Roman" pitchFamily="18" charset="0"/>
              <a:cs typeface="Times New Roman" pitchFamily="18" charset="0"/>
            </a:endParaRPr>
          </a:p>
          <a:p>
            <a:pPr eaLnBrk="1" fontAlgn="auto" hangingPunct="1">
              <a:spcAft>
                <a:spcPts val="0"/>
              </a:spcAft>
              <a:buFont typeface="Arial" pitchFamily="34" charset="0"/>
              <a:buNone/>
              <a:defRPr/>
            </a:pPr>
            <a:r>
              <a:rPr lang="ru-RU" sz="2850" b="1" dirty="0" smtClean="0">
                <a:latin typeface="Times New Roman" pitchFamily="18" charset="0"/>
                <a:cs typeface="Times New Roman" pitchFamily="18" charset="0"/>
              </a:rPr>
              <a:t>1 </a:t>
            </a:r>
            <a:r>
              <a:rPr lang="ru-RU" sz="2850" b="1" dirty="0" err="1">
                <a:latin typeface="Times New Roman" pitchFamily="18" charset="0"/>
                <a:cs typeface="Times New Roman" pitchFamily="18" charset="0"/>
              </a:rPr>
              <a:t>июлгача</a:t>
            </a:r>
            <a:r>
              <a:rPr lang="ru-RU" sz="2850" b="1" dirty="0">
                <a:latin typeface="Times New Roman" pitchFamily="18" charset="0"/>
                <a:cs typeface="Times New Roman" pitchFamily="18" charset="0"/>
              </a:rPr>
              <a:t> </a:t>
            </a:r>
            <a:r>
              <a:rPr lang="ru-RU" sz="2850" dirty="0">
                <a:latin typeface="Times New Roman" pitchFamily="18" charset="0"/>
                <a:cs typeface="Times New Roman" pitchFamily="18" charset="0"/>
              </a:rPr>
              <a:t>(20%) </a:t>
            </a:r>
            <a:r>
              <a:rPr lang="ru-RU" sz="2850" dirty="0" smtClean="0">
                <a:latin typeface="Times New Roman" pitchFamily="18" charset="0"/>
                <a:cs typeface="Times New Roman" pitchFamily="18" charset="0"/>
              </a:rPr>
              <a:t>6138,9 </a:t>
            </a:r>
            <a:r>
              <a:rPr lang="ru-RU" sz="2850" dirty="0" err="1" smtClean="0">
                <a:latin typeface="Times New Roman" pitchFamily="18" charset="0"/>
                <a:cs typeface="Times New Roman" pitchFamily="18" charset="0"/>
              </a:rPr>
              <a:t>минг</a:t>
            </a:r>
            <a:r>
              <a:rPr lang="ru-RU" sz="2850" dirty="0" smtClean="0">
                <a:latin typeface="Times New Roman" pitchFamily="18" charset="0"/>
                <a:cs typeface="Times New Roman" pitchFamily="18" charset="0"/>
              </a:rPr>
              <a:t> </a:t>
            </a:r>
            <a:r>
              <a:rPr lang="ru-RU" sz="2850" dirty="0" err="1" smtClean="0">
                <a:latin typeface="Times New Roman" pitchFamily="18" charset="0"/>
                <a:cs typeface="Times New Roman" pitchFamily="18" charset="0"/>
              </a:rPr>
              <a:t>сўм</a:t>
            </a:r>
            <a:r>
              <a:rPr lang="ru-RU" sz="2850" dirty="0">
                <a:latin typeface="Times New Roman" pitchFamily="18" charset="0"/>
                <a:cs typeface="Times New Roman" pitchFamily="18" charset="0"/>
              </a:rPr>
              <a:t>;</a:t>
            </a:r>
          </a:p>
          <a:p>
            <a:pPr eaLnBrk="1" fontAlgn="auto" hangingPunct="1">
              <a:spcAft>
                <a:spcPts val="0"/>
              </a:spcAft>
              <a:buFont typeface="Arial" pitchFamily="34" charset="0"/>
              <a:buNone/>
              <a:defRPr/>
            </a:pPr>
            <a:r>
              <a:rPr lang="uz-Cyrl-UZ" sz="2850" b="1" dirty="0" smtClean="0">
                <a:latin typeface="Times New Roman" pitchFamily="18" charset="0"/>
                <a:cs typeface="Times New Roman" pitchFamily="18" charset="0"/>
              </a:rPr>
              <a:t>1 </a:t>
            </a:r>
            <a:r>
              <a:rPr lang="uz-Cyrl-UZ" sz="2850" b="1" dirty="0">
                <a:latin typeface="Times New Roman" pitchFamily="18" charset="0"/>
                <a:cs typeface="Times New Roman" pitchFamily="18" charset="0"/>
              </a:rPr>
              <a:t>сентябргача </a:t>
            </a:r>
            <a:r>
              <a:rPr lang="uz-Cyrl-UZ" sz="2850" dirty="0">
                <a:latin typeface="Times New Roman" pitchFamily="18" charset="0"/>
                <a:cs typeface="Times New Roman" pitchFamily="18" charset="0"/>
              </a:rPr>
              <a:t>(30%) </a:t>
            </a:r>
            <a:r>
              <a:rPr lang="uz-Cyrl-UZ" sz="2850" dirty="0" smtClean="0">
                <a:latin typeface="Times New Roman" pitchFamily="18" charset="0"/>
                <a:cs typeface="Times New Roman" pitchFamily="18" charset="0"/>
              </a:rPr>
              <a:t>9208,4 минг сўм</a:t>
            </a:r>
            <a:r>
              <a:rPr lang="uz-Cyrl-UZ" sz="2850" dirty="0">
                <a:latin typeface="Times New Roman" pitchFamily="18" charset="0"/>
                <a:cs typeface="Times New Roman" pitchFamily="18" charset="0"/>
              </a:rPr>
              <a:t>;</a:t>
            </a:r>
            <a:endParaRPr lang="ru-RU" sz="2850" dirty="0">
              <a:latin typeface="Times New Roman" pitchFamily="18" charset="0"/>
              <a:cs typeface="Times New Roman" pitchFamily="18" charset="0"/>
            </a:endParaRPr>
          </a:p>
          <a:p>
            <a:pPr eaLnBrk="1" fontAlgn="auto" hangingPunct="1">
              <a:spcAft>
                <a:spcPts val="0"/>
              </a:spcAft>
              <a:buFont typeface="Arial" pitchFamily="34" charset="0"/>
              <a:buNone/>
              <a:defRPr/>
            </a:pPr>
            <a:r>
              <a:rPr lang="uz-Cyrl-UZ" sz="2850" b="1" dirty="0" smtClean="0">
                <a:latin typeface="Times New Roman" pitchFamily="18" charset="0"/>
                <a:cs typeface="Times New Roman" pitchFamily="18" charset="0"/>
              </a:rPr>
              <a:t>1 декабргача </a:t>
            </a:r>
            <a:r>
              <a:rPr lang="uz-Cyrl-UZ" sz="2850" dirty="0" smtClean="0">
                <a:latin typeface="Times New Roman" pitchFamily="18" charset="0"/>
                <a:cs typeface="Times New Roman" pitchFamily="18" charset="0"/>
              </a:rPr>
              <a:t>15347,4 минг </a:t>
            </a:r>
            <a:r>
              <a:rPr lang="uz-Cyrl-UZ" sz="2850" dirty="0">
                <a:latin typeface="Times New Roman" pitchFamily="18" charset="0"/>
                <a:cs typeface="Times New Roman" pitchFamily="18" charset="0"/>
              </a:rPr>
              <a:t>сўм.</a:t>
            </a:r>
            <a:endParaRPr lang="ru-RU" sz="2850" dirty="0">
              <a:latin typeface="Times New Roman" pitchFamily="18" charset="0"/>
              <a:cs typeface="Times New Roman" pitchFamily="18" charset="0"/>
            </a:endParaRPr>
          </a:p>
        </p:txBody>
      </p:sp>
    </p:spTree>
    <p:extLst>
      <p:ext uri="{BB962C8B-B14F-4D97-AF65-F5344CB8AC3E}">
        <p14:creationId xmlns:p14="http://schemas.microsoft.com/office/powerpoint/2010/main" val="267603572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266" name="Заголовок 1"/>
          <p:cNvSpPr>
            <a:spLocks noGrp="1"/>
          </p:cNvSpPr>
          <p:nvPr>
            <p:ph type="title"/>
          </p:nvPr>
        </p:nvSpPr>
        <p:spPr>
          <a:xfrm>
            <a:off x="457200" y="274638"/>
            <a:ext cx="8229600" cy="1011237"/>
          </a:xfrm>
        </p:spPr>
        <p:txBody>
          <a:bodyPr/>
          <a:lstStyle/>
          <a:p>
            <a:pPr eaLnBrk="1" hangingPunct="1"/>
            <a:r>
              <a:rPr lang="ru-RU" sz="3000" b="1" smtClean="0">
                <a:latin typeface="Times New Roman" pitchFamily="18" charset="0"/>
                <a:cs typeface="Times New Roman" pitchFamily="18" charset="0"/>
              </a:rPr>
              <a:t>Ягона ер солиғи ҳисоб-китобини </a:t>
            </a:r>
            <a:br>
              <a:rPr lang="ru-RU" sz="3000" b="1" smtClean="0">
                <a:latin typeface="Times New Roman" pitchFamily="18" charset="0"/>
                <a:cs typeface="Times New Roman" pitchFamily="18" charset="0"/>
              </a:rPr>
            </a:br>
            <a:r>
              <a:rPr lang="ru-RU" sz="3000" b="1" smtClean="0">
                <a:latin typeface="Times New Roman" pitchFamily="18" charset="0"/>
                <a:cs typeface="Times New Roman" pitchFamily="18" charset="0"/>
              </a:rPr>
              <a:t>топшириш тартиби</a:t>
            </a:r>
            <a:endParaRPr lang="ru-RU" sz="3000" b="1" smtClean="0"/>
          </a:p>
        </p:txBody>
      </p:sp>
      <p:sp>
        <p:nvSpPr>
          <p:cNvPr id="11267" name="Содержимое 2"/>
          <p:cNvSpPr>
            <a:spLocks noGrp="1"/>
          </p:cNvSpPr>
          <p:nvPr>
            <p:ph idx="1"/>
          </p:nvPr>
        </p:nvSpPr>
        <p:spPr>
          <a:xfrm>
            <a:off x="285750" y="1285875"/>
            <a:ext cx="8229600" cy="5214938"/>
          </a:xfrm>
        </p:spPr>
        <p:txBody>
          <a:bodyPr/>
          <a:lstStyle/>
          <a:p>
            <a:pPr algn="just"/>
            <a:r>
              <a:rPr lang="uz-Cyrl-UZ" sz="2600" smtClean="0">
                <a:latin typeface="Times New Roman" pitchFamily="18" charset="0"/>
                <a:cs typeface="Times New Roman" pitchFamily="18" charset="0"/>
              </a:rPr>
              <a:t>Ўзбекистон Республикаси Солиқ кодексининг                  </a:t>
            </a:r>
            <a:r>
              <a:rPr lang="uz-Cyrl-UZ" sz="2600" b="1" smtClean="0">
                <a:latin typeface="Times New Roman" pitchFamily="18" charset="0"/>
                <a:cs typeface="Times New Roman" pitchFamily="18" charset="0"/>
              </a:rPr>
              <a:t>369-моддасига</a:t>
            </a:r>
            <a:r>
              <a:rPr lang="uz-Cyrl-UZ" sz="2600" smtClean="0">
                <a:latin typeface="Times New Roman" pitchFamily="18" charset="0"/>
                <a:cs typeface="Times New Roman" pitchFamily="18" charset="0"/>
              </a:rPr>
              <a:t> асосан, ягона ер солиғи тўғрисидаги ҳисоб-китоби ер участкаси жойлашган ҳудуддаги давлат солиқ хизмати органига жорий солиқ даврининг </a:t>
            </a:r>
            <a:r>
              <a:rPr lang="uz-Cyrl-UZ" sz="2600" b="1" smtClean="0">
                <a:latin typeface="Times New Roman" pitchFamily="18" charset="0"/>
                <a:cs typeface="Times New Roman" pitchFamily="18" charset="0"/>
              </a:rPr>
              <a:t>1 майига</a:t>
            </a:r>
            <a:r>
              <a:rPr lang="uz-Cyrl-UZ" sz="2600" smtClean="0">
                <a:latin typeface="Times New Roman" pitchFamily="18" charset="0"/>
                <a:cs typeface="Times New Roman" pitchFamily="18" charset="0"/>
              </a:rPr>
              <a:t> қадар фермер хўжаликлари томонидан топширилади.</a:t>
            </a:r>
            <a:endParaRPr lang="ru-RU" sz="2600" smtClean="0">
              <a:latin typeface="Times New Roman" pitchFamily="18" charset="0"/>
              <a:cs typeface="Times New Roman" pitchFamily="18" charset="0"/>
            </a:endParaRPr>
          </a:p>
          <a:p>
            <a:pPr algn="just"/>
            <a:r>
              <a:rPr lang="uz-Cyrl-UZ" sz="2600" smtClean="0">
                <a:latin typeface="Times New Roman" pitchFamily="18" charset="0"/>
                <a:cs typeface="Times New Roman" pitchFamily="18" charset="0"/>
              </a:rPr>
              <a:t>Йил давомида </a:t>
            </a:r>
            <a:r>
              <a:rPr lang="uz-Cyrl-UZ" sz="2600" b="1" smtClean="0">
                <a:latin typeface="Times New Roman" pitchFamily="18" charset="0"/>
                <a:cs typeface="Times New Roman" pitchFamily="18" charset="0"/>
              </a:rPr>
              <a:t>берилган </a:t>
            </a:r>
            <a:r>
              <a:rPr lang="uz-Cyrl-UZ" sz="2600" smtClean="0">
                <a:latin typeface="Times New Roman" pitchFamily="18" charset="0"/>
                <a:cs typeface="Times New Roman" pitchFamily="18" charset="0"/>
              </a:rPr>
              <a:t>ер участкалари учун ягона ер солиғи ер участкаси берилганидан </a:t>
            </a:r>
            <a:r>
              <a:rPr lang="uz-Cyrl-UZ" sz="2600" b="1" smtClean="0">
                <a:latin typeface="Times New Roman" pitchFamily="18" charset="0"/>
                <a:cs typeface="Times New Roman" pitchFamily="18" charset="0"/>
              </a:rPr>
              <a:t>кейинги ойдан </a:t>
            </a:r>
            <a:r>
              <a:rPr lang="uz-Cyrl-UZ" sz="2600" smtClean="0">
                <a:latin typeface="Times New Roman" pitchFamily="18" charset="0"/>
                <a:cs typeface="Times New Roman" pitchFamily="18" charset="0"/>
              </a:rPr>
              <a:t>бошлаб тўланади. Ер участкаси </a:t>
            </a:r>
            <a:r>
              <a:rPr lang="uz-Cyrl-UZ" sz="2600" b="1" smtClean="0">
                <a:latin typeface="Times New Roman" pitchFamily="18" charset="0"/>
                <a:cs typeface="Times New Roman" pitchFamily="18" charset="0"/>
              </a:rPr>
              <a:t>олиб қўйилган </a:t>
            </a:r>
            <a:r>
              <a:rPr lang="uz-Cyrl-UZ" sz="2600" smtClean="0">
                <a:latin typeface="Times New Roman" pitchFamily="18" charset="0"/>
                <a:cs typeface="Times New Roman" pitchFamily="18" charset="0"/>
              </a:rPr>
              <a:t>(камайтирилган) тақдирда, ягона ер солиғини тўлаш ер участкаси </a:t>
            </a:r>
            <a:r>
              <a:rPr lang="uz-Cyrl-UZ" sz="2600" b="1" smtClean="0">
                <a:latin typeface="Times New Roman" pitchFamily="18" charset="0"/>
                <a:cs typeface="Times New Roman" pitchFamily="18" charset="0"/>
              </a:rPr>
              <a:t>олиб қўйилган </a:t>
            </a:r>
            <a:r>
              <a:rPr lang="uz-Cyrl-UZ" sz="2600" smtClean="0">
                <a:latin typeface="Times New Roman" pitchFamily="18" charset="0"/>
                <a:cs typeface="Times New Roman" pitchFamily="18" charset="0"/>
              </a:rPr>
              <a:t>(камайтирилган) </a:t>
            </a:r>
            <a:r>
              <a:rPr lang="uz-Cyrl-UZ" sz="2600" b="1" smtClean="0">
                <a:latin typeface="Times New Roman" pitchFamily="18" charset="0"/>
                <a:cs typeface="Times New Roman" pitchFamily="18" charset="0"/>
              </a:rPr>
              <a:t>ойдан</a:t>
            </a:r>
            <a:r>
              <a:rPr lang="uz-Cyrl-UZ" sz="2600" smtClean="0">
                <a:latin typeface="Times New Roman" pitchFamily="18" charset="0"/>
                <a:cs typeface="Times New Roman" pitchFamily="18" charset="0"/>
              </a:rPr>
              <a:t> бошлаб тўхтатилади (камайтирилади).</a:t>
            </a:r>
            <a:endParaRPr lang="ru-RU" sz="2600" smtClean="0">
              <a:latin typeface="Times New Roman" pitchFamily="18" charset="0"/>
              <a:cs typeface="Times New Roman" pitchFamily="18" charset="0"/>
            </a:endParaRPr>
          </a:p>
        </p:txBody>
      </p:sp>
    </p:spTree>
    <p:extLst>
      <p:ext uri="{BB962C8B-B14F-4D97-AF65-F5344CB8AC3E}">
        <p14:creationId xmlns:p14="http://schemas.microsoft.com/office/powerpoint/2010/main" val="320400007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290" name="Заголовок 1"/>
          <p:cNvSpPr>
            <a:spLocks noGrp="1"/>
          </p:cNvSpPr>
          <p:nvPr>
            <p:ph type="title"/>
          </p:nvPr>
        </p:nvSpPr>
        <p:spPr>
          <a:xfrm>
            <a:off x="457200" y="274638"/>
            <a:ext cx="8229600" cy="1011237"/>
          </a:xfrm>
        </p:spPr>
        <p:txBody>
          <a:bodyPr/>
          <a:lstStyle/>
          <a:p>
            <a:pPr eaLnBrk="1" hangingPunct="1"/>
            <a:r>
              <a:rPr lang="ru-RU" sz="3000" b="1" smtClean="0">
                <a:latin typeface="Times New Roman" pitchFamily="18" charset="0"/>
                <a:cs typeface="Times New Roman" pitchFamily="18" charset="0"/>
              </a:rPr>
              <a:t>Ягона ер солиғини тўлаш тартиби.</a:t>
            </a:r>
            <a:endParaRPr lang="ru-RU" sz="3000" b="1" smtClean="0"/>
          </a:p>
        </p:txBody>
      </p:sp>
      <p:sp>
        <p:nvSpPr>
          <p:cNvPr id="12291" name="Содержимое 2"/>
          <p:cNvSpPr>
            <a:spLocks noGrp="1"/>
          </p:cNvSpPr>
          <p:nvPr>
            <p:ph idx="1"/>
          </p:nvPr>
        </p:nvSpPr>
        <p:spPr>
          <a:xfrm>
            <a:off x="285750" y="1285875"/>
            <a:ext cx="8229600" cy="5214938"/>
          </a:xfrm>
        </p:spPr>
        <p:txBody>
          <a:bodyPr/>
          <a:lstStyle/>
          <a:p>
            <a:pPr algn="just" eaLnBrk="1" hangingPunct="1">
              <a:buFont typeface="Arial" pitchFamily="34" charset="0"/>
              <a:buNone/>
            </a:pPr>
            <a:r>
              <a:rPr lang="ru-RU" sz="2400" smtClean="0">
                <a:latin typeface="Times New Roman" pitchFamily="18" charset="0"/>
                <a:cs typeface="Times New Roman" pitchFamily="18" charset="0"/>
              </a:rPr>
              <a:t>	Ягона ер солиғи солиқ даврида, яъни календар йилида уч муддатда бўлиб тўланиши Солиқ кодексининг </a:t>
            </a:r>
            <a:br>
              <a:rPr lang="ru-RU" sz="2400" smtClean="0">
                <a:latin typeface="Times New Roman" pitchFamily="18" charset="0"/>
                <a:cs typeface="Times New Roman" pitchFamily="18" charset="0"/>
              </a:rPr>
            </a:br>
            <a:r>
              <a:rPr lang="ru-RU" sz="2400" b="1" smtClean="0">
                <a:latin typeface="Times New Roman" pitchFamily="18" charset="0"/>
                <a:cs typeface="Times New Roman" pitchFamily="18" charset="0"/>
              </a:rPr>
              <a:t>369-моддаси</a:t>
            </a:r>
            <a:r>
              <a:rPr lang="ru-RU" sz="2400" smtClean="0">
                <a:latin typeface="Times New Roman" pitchFamily="18" charset="0"/>
                <a:cs typeface="Times New Roman" pitchFamily="18" charset="0"/>
              </a:rPr>
              <a:t> билан белгилаб қўйилган. Жумладан:</a:t>
            </a:r>
          </a:p>
          <a:p>
            <a:pPr algn="just" eaLnBrk="1" hangingPunct="1">
              <a:buFont typeface="Arial" pitchFamily="34" charset="0"/>
              <a:buNone/>
            </a:pPr>
            <a:r>
              <a:rPr lang="ru-RU" sz="2400" smtClean="0">
                <a:latin typeface="Times New Roman" pitchFamily="18" charset="0"/>
                <a:cs typeface="Times New Roman" pitchFamily="18" charset="0"/>
              </a:rPr>
              <a:t>	 </a:t>
            </a:r>
          </a:p>
          <a:p>
            <a:pPr algn="just" eaLnBrk="1" hangingPunct="1">
              <a:buFont typeface="Arial" pitchFamily="34" charset="0"/>
              <a:buNone/>
            </a:pPr>
            <a:r>
              <a:rPr lang="ru-RU" sz="2400" smtClean="0">
                <a:latin typeface="Times New Roman" pitchFamily="18" charset="0"/>
                <a:cs typeface="Times New Roman" pitchFamily="18" charset="0"/>
              </a:rPr>
              <a:t>	1. Ҳисобот йилининг </a:t>
            </a:r>
            <a:r>
              <a:rPr lang="ru-RU" sz="2400" b="1" smtClean="0">
                <a:latin typeface="Times New Roman" pitchFamily="18" charset="0"/>
                <a:cs typeface="Times New Roman" pitchFamily="18" charset="0"/>
              </a:rPr>
              <a:t>1 июлигача </a:t>
            </a:r>
            <a:r>
              <a:rPr lang="ru-RU" sz="2400" smtClean="0">
                <a:latin typeface="Times New Roman" pitchFamily="18" charset="0"/>
                <a:cs typeface="Times New Roman" pitchFamily="18" charset="0"/>
              </a:rPr>
              <a:t>- йиллик солиқ суммасининг  </a:t>
            </a:r>
            <a:r>
              <a:rPr lang="ru-RU" sz="2400" b="1" smtClean="0">
                <a:latin typeface="Times New Roman" pitchFamily="18" charset="0"/>
                <a:cs typeface="Times New Roman" pitchFamily="18" charset="0"/>
              </a:rPr>
              <a:t>20 фоизи миқдорида</a:t>
            </a:r>
            <a:r>
              <a:rPr lang="ru-RU" sz="2400" smtClean="0">
                <a:latin typeface="Times New Roman" pitchFamily="18" charset="0"/>
                <a:cs typeface="Times New Roman" pitchFamily="18" charset="0"/>
              </a:rPr>
              <a:t>;</a:t>
            </a:r>
          </a:p>
          <a:p>
            <a:pPr algn="just" eaLnBrk="1" hangingPunct="1">
              <a:buFont typeface="Arial" pitchFamily="34" charset="0"/>
              <a:buNone/>
            </a:pPr>
            <a:endParaRPr lang="ru-RU" sz="2400" smtClean="0">
              <a:latin typeface="Times New Roman" pitchFamily="18" charset="0"/>
              <a:cs typeface="Times New Roman" pitchFamily="18" charset="0"/>
            </a:endParaRPr>
          </a:p>
          <a:p>
            <a:pPr algn="just" eaLnBrk="1" hangingPunct="1">
              <a:buFont typeface="Arial" pitchFamily="34" charset="0"/>
              <a:buNone/>
            </a:pPr>
            <a:r>
              <a:rPr lang="ru-RU" sz="2400" smtClean="0">
                <a:latin typeface="Times New Roman" pitchFamily="18" charset="0"/>
                <a:cs typeface="Times New Roman" pitchFamily="18" charset="0"/>
              </a:rPr>
              <a:t>	2. Ҳисобот йилининг </a:t>
            </a:r>
            <a:r>
              <a:rPr lang="ru-RU" sz="2400" b="1" smtClean="0">
                <a:latin typeface="Times New Roman" pitchFamily="18" charset="0"/>
                <a:cs typeface="Times New Roman" pitchFamily="18" charset="0"/>
              </a:rPr>
              <a:t>1 сентябригача </a:t>
            </a:r>
            <a:r>
              <a:rPr lang="ru-RU" sz="2400" smtClean="0">
                <a:latin typeface="Times New Roman" pitchFamily="18" charset="0"/>
                <a:cs typeface="Times New Roman" pitchFamily="18" charset="0"/>
              </a:rPr>
              <a:t>- йиллик солиқ суммасининг  </a:t>
            </a:r>
            <a:r>
              <a:rPr lang="ru-RU" sz="2400" b="1" smtClean="0">
                <a:latin typeface="Times New Roman" pitchFamily="18" charset="0"/>
                <a:cs typeface="Times New Roman" pitchFamily="18" charset="0"/>
              </a:rPr>
              <a:t>30 фоизи миқдорида</a:t>
            </a:r>
            <a:r>
              <a:rPr lang="ru-RU" sz="2400" smtClean="0">
                <a:latin typeface="Times New Roman" pitchFamily="18" charset="0"/>
                <a:cs typeface="Times New Roman" pitchFamily="18" charset="0"/>
              </a:rPr>
              <a:t>;</a:t>
            </a:r>
          </a:p>
          <a:p>
            <a:pPr algn="just" eaLnBrk="1" hangingPunct="1">
              <a:buFont typeface="Arial" pitchFamily="34" charset="0"/>
              <a:buNone/>
            </a:pPr>
            <a:endParaRPr lang="ru-RU" sz="2400" smtClean="0">
              <a:latin typeface="Times New Roman" pitchFamily="18" charset="0"/>
              <a:cs typeface="Times New Roman" pitchFamily="18" charset="0"/>
            </a:endParaRPr>
          </a:p>
          <a:p>
            <a:pPr algn="just" eaLnBrk="1" hangingPunct="1">
              <a:buFont typeface="Arial" pitchFamily="34" charset="0"/>
              <a:buNone/>
            </a:pPr>
            <a:r>
              <a:rPr lang="ru-RU" sz="2400" smtClean="0">
                <a:latin typeface="Times New Roman" pitchFamily="18" charset="0"/>
                <a:cs typeface="Times New Roman" pitchFamily="18" charset="0"/>
              </a:rPr>
              <a:t>	3. Ҳисобот йилининг </a:t>
            </a:r>
            <a:r>
              <a:rPr lang="ru-RU" sz="2400" b="1" smtClean="0">
                <a:latin typeface="Times New Roman" pitchFamily="18" charset="0"/>
                <a:cs typeface="Times New Roman" pitchFamily="18" charset="0"/>
              </a:rPr>
              <a:t>1 декабригача </a:t>
            </a:r>
            <a:r>
              <a:rPr lang="ru-RU" sz="2400" smtClean="0">
                <a:latin typeface="Times New Roman" pitchFamily="18" charset="0"/>
                <a:cs typeface="Times New Roman" pitchFamily="18" charset="0"/>
              </a:rPr>
              <a:t>- солиқнинг </a:t>
            </a:r>
            <a:r>
              <a:rPr lang="ru-RU" sz="2400" b="1" smtClean="0">
                <a:latin typeface="Times New Roman" pitchFamily="18" charset="0"/>
                <a:cs typeface="Times New Roman" pitchFamily="18" charset="0"/>
              </a:rPr>
              <a:t>қолган суммаси тўланади.</a:t>
            </a:r>
          </a:p>
        </p:txBody>
      </p:sp>
    </p:spTree>
    <p:extLst>
      <p:ext uri="{BB962C8B-B14F-4D97-AF65-F5344CB8AC3E}">
        <p14:creationId xmlns:p14="http://schemas.microsoft.com/office/powerpoint/2010/main" val="205594521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314" name="Заголовок 1"/>
          <p:cNvSpPr>
            <a:spLocks noGrp="1"/>
          </p:cNvSpPr>
          <p:nvPr>
            <p:ph type="title"/>
          </p:nvPr>
        </p:nvSpPr>
        <p:spPr/>
        <p:txBody>
          <a:bodyPr>
            <a:normAutofit fontScale="90000"/>
          </a:bodyPr>
          <a:lstStyle/>
          <a:p>
            <a:pPr eaLnBrk="1" hangingPunct="1"/>
            <a:r>
              <a:rPr lang="uz-Cyrl-UZ" sz="3200" b="1" smtClean="0">
                <a:latin typeface="Times New Roman" pitchFamily="18" charset="0"/>
                <a:cs typeface="Times New Roman" pitchFamily="18" charset="0"/>
              </a:rPr>
              <a:t>Фермер хўжаликлари ягона ер солиғидан ташқари қуйидаги солиқлар ва мажбурий тўловларни тўлайдилар:</a:t>
            </a:r>
            <a:endParaRPr lang="ru-RU" sz="3200" b="1" smtClean="0">
              <a:latin typeface="Times New Roman" pitchFamily="18" charset="0"/>
              <a:cs typeface="Times New Roman" pitchFamily="18" charset="0"/>
            </a:endParaRPr>
          </a:p>
        </p:txBody>
      </p:sp>
      <p:sp>
        <p:nvSpPr>
          <p:cNvPr id="13315" name="Содержимое 2"/>
          <p:cNvSpPr>
            <a:spLocks noGrp="1"/>
          </p:cNvSpPr>
          <p:nvPr>
            <p:ph idx="1"/>
          </p:nvPr>
        </p:nvSpPr>
        <p:spPr>
          <a:xfrm>
            <a:off x="214313" y="1785938"/>
            <a:ext cx="8715375" cy="5072062"/>
          </a:xfrm>
        </p:spPr>
        <p:txBody>
          <a:bodyPr/>
          <a:lstStyle/>
          <a:p>
            <a:pPr algn="just" eaLnBrk="1" hangingPunct="1"/>
            <a:r>
              <a:rPr lang="ru-RU" sz="2900" smtClean="0">
                <a:latin typeface="Times New Roman" pitchFamily="18" charset="0"/>
                <a:cs typeface="Times New Roman" pitchFamily="18" charset="0"/>
              </a:rPr>
              <a:t>иш ҳақидан ушланадиган даромад солиғи;</a:t>
            </a:r>
          </a:p>
          <a:p>
            <a:pPr algn="just" eaLnBrk="1" hangingPunct="1"/>
            <a:r>
              <a:rPr lang="ru-RU" sz="2900" smtClean="0">
                <a:latin typeface="Times New Roman" pitchFamily="18" charset="0"/>
                <a:cs typeface="Times New Roman" pitchFamily="18" charset="0"/>
              </a:rPr>
              <a:t>иш ҳақидан пенсия жамғармасига мажбурий суғурта бадали;</a:t>
            </a:r>
          </a:p>
          <a:p>
            <a:pPr algn="just" eaLnBrk="1" hangingPunct="1"/>
            <a:r>
              <a:rPr lang="ru-RU" sz="2900" smtClean="0">
                <a:latin typeface="Times New Roman" pitchFamily="18" charset="0"/>
                <a:cs typeface="Times New Roman" pitchFamily="18" charset="0"/>
              </a:rPr>
              <a:t>иш ҳақи фондидан пенсия жамғармасига ягона ижтимоий тўлов;</a:t>
            </a:r>
          </a:p>
          <a:p>
            <a:pPr algn="just" eaLnBrk="1" hangingPunct="1"/>
            <a:r>
              <a:rPr lang="ru-RU" sz="2900" smtClean="0">
                <a:latin typeface="Times New Roman" pitchFamily="18" charset="0"/>
                <a:cs typeface="Times New Roman" pitchFamily="18" charset="0"/>
              </a:rPr>
              <a:t>республика йўл жамғармасига мажбурий ажратма;</a:t>
            </a:r>
          </a:p>
          <a:p>
            <a:pPr algn="just" eaLnBrk="1" hangingPunct="1"/>
            <a:r>
              <a:rPr lang="ru-RU" sz="2900" smtClean="0">
                <a:latin typeface="Times New Roman" pitchFamily="18" charset="0"/>
                <a:cs typeface="Times New Roman" pitchFamily="18" charset="0"/>
              </a:rPr>
              <a:t>мактаб таълими жамғармасига мажбурий ажратма;</a:t>
            </a:r>
          </a:p>
          <a:p>
            <a:pPr algn="just" eaLnBrk="1" hangingPunct="1"/>
            <a:r>
              <a:rPr lang="ru-RU" sz="2900" smtClean="0">
                <a:latin typeface="Times New Roman" pitchFamily="18" charset="0"/>
                <a:cs typeface="Times New Roman" pitchFamily="18" charset="0"/>
              </a:rPr>
              <a:t>бюджетдан ташқари пенсия жамғармасига мажбурий ажратмалар</a:t>
            </a:r>
          </a:p>
        </p:txBody>
      </p:sp>
    </p:spTree>
    <p:extLst>
      <p:ext uri="{BB962C8B-B14F-4D97-AF65-F5344CB8AC3E}">
        <p14:creationId xmlns:p14="http://schemas.microsoft.com/office/powerpoint/2010/main" val="251524529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Заголовок 1"/>
          <p:cNvSpPr>
            <a:spLocks noGrp="1"/>
          </p:cNvSpPr>
          <p:nvPr>
            <p:ph type="title"/>
          </p:nvPr>
        </p:nvSpPr>
        <p:spPr>
          <a:xfrm>
            <a:off x="428625" y="357188"/>
            <a:ext cx="8229600" cy="1143000"/>
          </a:xfrm>
        </p:spPr>
        <p:txBody>
          <a:bodyPr>
            <a:normAutofit fontScale="90000"/>
          </a:bodyPr>
          <a:lstStyle/>
          <a:p>
            <a:pPr eaLnBrk="1" hangingPunct="1"/>
            <a:r>
              <a:rPr lang="uz-Cyrl-UZ" sz="3200" b="1" smtClean="0">
                <a:latin typeface="Times New Roman" pitchFamily="18" charset="0"/>
                <a:cs typeface="Times New Roman" pitchFamily="18" charset="0"/>
              </a:rPr>
              <a:t>Фермер хўжаликларининг бюджет ва бюджетдан ташқари мақсадли жамғармаларга тўлайдиган солиқлар ва бошқа мажбурий тўловлар салмоғи</a:t>
            </a:r>
            <a:endParaRPr lang="ru-RU" sz="3200" smtClean="0">
              <a:latin typeface="Times New Roman" pitchFamily="18" charset="0"/>
              <a:cs typeface="Times New Roman" pitchFamily="18" charset="0"/>
            </a:endParaRPr>
          </a:p>
        </p:txBody>
      </p:sp>
      <p:graphicFrame>
        <p:nvGraphicFramePr>
          <p:cNvPr id="4" name="Таблица 3"/>
          <p:cNvGraphicFramePr>
            <a:graphicFrameLocks noGrp="1"/>
          </p:cNvGraphicFramePr>
          <p:nvPr/>
        </p:nvGraphicFramePr>
        <p:xfrm>
          <a:off x="142875" y="2214563"/>
          <a:ext cx="8858250" cy="4427538"/>
        </p:xfrm>
        <a:graphic>
          <a:graphicData uri="http://schemas.openxmlformats.org/drawingml/2006/table">
            <a:tbl>
              <a:tblPr/>
              <a:tblGrid>
                <a:gridCol w="295275"/>
                <a:gridCol w="4132263"/>
                <a:gridCol w="2170112"/>
                <a:gridCol w="2260600"/>
              </a:tblGrid>
              <a:tr h="116522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2400" b="1" i="0" u="none" strike="noStrike" cap="none" normalizeH="0" baseline="0" dirty="0" smtClean="0">
                          <a:ln>
                            <a:noFill/>
                          </a:ln>
                          <a:solidFill>
                            <a:srgbClr val="000000"/>
                          </a:solidFill>
                          <a:effectLst/>
                          <a:latin typeface="Times New Roman" pitchFamily="18" charset="0"/>
                          <a:cs typeface="Times New Roman" pitchFamily="18" charset="0"/>
                        </a:rPr>
                        <a:t> </a:t>
                      </a:r>
                      <a:endParaRPr kumimoji="0" lang="ru-RU" sz="2400" b="1" i="0" u="none" strike="noStrike" cap="none" normalizeH="0" baseline="0" dirty="0" smtClean="0">
                        <a:ln>
                          <a:noFill/>
                        </a:ln>
                        <a:solidFill>
                          <a:schemeClr val="tx1"/>
                        </a:solidFill>
                        <a:effectLst/>
                        <a:latin typeface="Times New Roman" pitchFamily="18" charset="0"/>
                        <a:cs typeface="Times New Roman" pitchFamily="18" charset="0"/>
                      </a:endParaRP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2400" b="1" i="0" u="none" strike="noStrike" cap="none" normalizeH="0" baseline="0" smtClean="0">
                          <a:ln>
                            <a:noFill/>
                          </a:ln>
                          <a:solidFill>
                            <a:srgbClr val="000000"/>
                          </a:solidFill>
                          <a:effectLst/>
                          <a:latin typeface="Times New Roman" pitchFamily="18" charset="0"/>
                          <a:cs typeface="Times New Roman" pitchFamily="18" charset="0"/>
                        </a:rPr>
                        <a:t>Бюджет ва бюджетдан ташқари мақсадли жамғармалар</a:t>
                      </a:r>
                      <a:r>
                        <a:rPr kumimoji="0" lang="uz-Cyrl-UZ" sz="2400" b="1" i="0" u="none" strike="noStrike" cap="none" normalizeH="0" baseline="0" smtClean="0">
                          <a:ln>
                            <a:noFill/>
                          </a:ln>
                          <a:solidFill>
                            <a:srgbClr val="000000"/>
                          </a:solidFill>
                          <a:effectLst/>
                          <a:latin typeface="Times New Roman" pitchFamily="18" charset="0"/>
                          <a:cs typeface="Times New Roman" pitchFamily="18" charset="0"/>
                        </a:rPr>
                        <a:t> (фоизларда)</a:t>
                      </a:r>
                      <a:endParaRPr kumimoji="0" lang="ru-RU" sz="2400" b="1"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2400" b="1" i="0" u="none" strike="noStrike" cap="none" normalizeH="0" baseline="0" smtClean="0">
                          <a:ln>
                            <a:noFill/>
                          </a:ln>
                          <a:solidFill>
                            <a:srgbClr val="000000"/>
                          </a:solidFill>
                          <a:effectLst/>
                          <a:latin typeface="Times New Roman" pitchFamily="18" charset="0"/>
                          <a:cs typeface="Times New Roman" pitchFamily="18" charset="0"/>
                        </a:rPr>
                        <a:t>2010 йил</a:t>
                      </a:r>
                      <a:endParaRPr kumimoji="0" lang="ru-RU" sz="2400" b="1"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2400" b="1" i="0" u="none" strike="noStrike" cap="none" normalizeH="0" baseline="0" dirty="0" smtClean="0">
                          <a:ln>
                            <a:noFill/>
                          </a:ln>
                          <a:solidFill>
                            <a:srgbClr val="000000"/>
                          </a:solidFill>
                          <a:effectLst/>
                          <a:latin typeface="Times New Roman" pitchFamily="18" charset="0"/>
                          <a:cs typeface="Times New Roman" pitchFamily="18" charset="0"/>
                        </a:rPr>
                        <a:t>201</a:t>
                      </a:r>
                      <a:r>
                        <a:rPr kumimoji="0" lang="en-US" sz="2400" b="1" i="0" u="none" strike="noStrike" cap="none" normalizeH="0" baseline="0" dirty="0" smtClean="0">
                          <a:ln>
                            <a:noFill/>
                          </a:ln>
                          <a:solidFill>
                            <a:srgbClr val="000000"/>
                          </a:solidFill>
                          <a:effectLst/>
                          <a:latin typeface="Times New Roman" pitchFamily="18" charset="0"/>
                          <a:cs typeface="Times New Roman" pitchFamily="18" charset="0"/>
                        </a:rPr>
                        <a:t>2</a:t>
                      </a:r>
                      <a:r>
                        <a:rPr kumimoji="0" lang="ru-RU" sz="2400" b="1" i="0" u="none" strike="noStrike" cap="none" normalizeH="0" baseline="0" dirty="0" smtClean="0">
                          <a:ln>
                            <a:noFill/>
                          </a:ln>
                          <a:solidFill>
                            <a:srgbClr val="000000"/>
                          </a:solidFill>
                          <a:effectLst/>
                          <a:latin typeface="Times New Roman" pitchFamily="18" charset="0"/>
                          <a:cs typeface="Times New Roman" pitchFamily="18" charset="0"/>
                        </a:rPr>
                        <a:t> </a:t>
                      </a:r>
                      <a:r>
                        <a:rPr kumimoji="0" lang="ru-RU" sz="2400" b="1" i="0" u="none" strike="noStrike" cap="none" normalizeH="0" baseline="0" dirty="0" err="1" smtClean="0">
                          <a:ln>
                            <a:noFill/>
                          </a:ln>
                          <a:solidFill>
                            <a:srgbClr val="000000"/>
                          </a:solidFill>
                          <a:effectLst/>
                          <a:latin typeface="Times New Roman" pitchFamily="18" charset="0"/>
                          <a:cs typeface="Times New Roman" pitchFamily="18" charset="0"/>
                        </a:rPr>
                        <a:t>йил</a:t>
                      </a:r>
                      <a:endParaRPr kumimoji="0" lang="ru-RU" sz="2400" b="1" i="0" u="none" strike="noStrike" cap="none" normalizeH="0" baseline="0" dirty="0" smtClean="0">
                        <a:ln>
                          <a:noFill/>
                        </a:ln>
                        <a:solidFill>
                          <a:schemeClr val="tx1"/>
                        </a:solidFill>
                        <a:effectLst/>
                        <a:latin typeface="Times New Roman" pitchFamily="18"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826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smtClean="0">
                          <a:ln>
                            <a:noFill/>
                          </a:ln>
                          <a:solidFill>
                            <a:srgbClr val="000000"/>
                          </a:solidFill>
                          <a:effectLst/>
                          <a:latin typeface="Times New Roman" pitchFamily="18" charset="0"/>
                          <a:cs typeface="Times New Roman" pitchFamily="18" charset="0"/>
                        </a:rPr>
                        <a:t>1</a:t>
                      </a:r>
                      <a:endParaRPr kumimoji="0" lang="ru-RU" sz="24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smtClean="0">
                          <a:ln>
                            <a:noFill/>
                          </a:ln>
                          <a:solidFill>
                            <a:srgbClr val="000000"/>
                          </a:solidFill>
                          <a:effectLst/>
                          <a:latin typeface="Times New Roman" pitchFamily="18" charset="0"/>
                          <a:cs typeface="Times New Roman" pitchFamily="18" charset="0"/>
                        </a:rPr>
                        <a:t>Бюджет</a:t>
                      </a:r>
                      <a:endParaRPr kumimoji="0" lang="ru-RU" sz="24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smtClean="0">
                          <a:ln>
                            <a:noFill/>
                          </a:ln>
                          <a:solidFill>
                            <a:srgbClr val="000000"/>
                          </a:solidFill>
                          <a:effectLst/>
                          <a:latin typeface="Times New Roman" pitchFamily="18" charset="0"/>
                          <a:cs typeface="Times New Roman" pitchFamily="18" charset="0"/>
                        </a:rPr>
                        <a:t>1,6</a:t>
                      </a:r>
                      <a:endParaRPr kumimoji="0" lang="ru-RU" sz="24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smtClean="0">
                          <a:ln>
                            <a:noFill/>
                          </a:ln>
                          <a:solidFill>
                            <a:srgbClr val="000000"/>
                          </a:solidFill>
                          <a:effectLst/>
                          <a:latin typeface="Times New Roman" pitchFamily="18" charset="0"/>
                          <a:cs typeface="Times New Roman" pitchFamily="18" charset="0"/>
                        </a:rPr>
                        <a:t>1,8</a:t>
                      </a:r>
                      <a:endParaRPr kumimoji="0" lang="ru-RU" sz="24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77628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ru-RU" sz="24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smtClean="0">
                          <a:ln>
                            <a:noFill/>
                          </a:ln>
                          <a:solidFill>
                            <a:srgbClr val="000000"/>
                          </a:solidFill>
                          <a:effectLst/>
                          <a:latin typeface="Times New Roman" pitchFamily="18" charset="0"/>
                          <a:cs typeface="Times New Roman" pitchFamily="18" charset="0"/>
                        </a:rPr>
                        <a:t>Шундан: </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smtClean="0">
                          <a:ln>
                            <a:noFill/>
                          </a:ln>
                          <a:solidFill>
                            <a:srgbClr val="000000"/>
                          </a:solidFill>
                          <a:effectLst/>
                          <a:latin typeface="Times New Roman" pitchFamily="18" charset="0"/>
                          <a:cs typeface="Times New Roman" pitchFamily="18" charset="0"/>
                        </a:rPr>
                        <a:t>Иш ҳақидан даромад солиғи</a:t>
                      </a:r>
                      <a:endParaRPr kumimoji="0" lang="ru-RU" sz="24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smtClean="0">
                          <a:ln>
                            <a:noFill/>
                          </a:ln>
                          <a:solidFill>
                            <a:srgbClr val="000000"/>
                          </a:solidFill>
                          <a:effectLst/>
                          <a:latin typeface="Times New Roman" pitchFamily="18" charset="0"/>
                          <a:cs typeface="Times New Roman" pitchFamily="18" charset="0"/>
                        </a:rPr>
                        <a:t>3,3</a:t>
                      </a:r>
                      <a:endParaRPr kumimoji="0" lang="ru-RU" sz="24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smtClean="0">
                          <a:ln>
                            <a:noFill/>
                          </a:ln>
                          <a:solidFill>
                            <a:srgbClr val="000000"/>
                          </a:solidFill>
                          <a:effectLst/>
                          <a:latin typeface="Times New Roman" pitchFamily="18" charset="0"/>
                          <a:cs typeface="Times New Roman" pitchFamily="18" charset="0"/>
                        </a:rPr>
                        <a:t>3,5</a:t>
                      </a:r>
                      <a:endParaRPr kumimoji="0" lang="ru-RU" sz="24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826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smtClean="0">
                          <a:ln>
                            <a:noFill/>
                          </a:ln>
                          <a:solidFill>
                            <a:srgbClr val="000000"/>
                          </a:solidFill>
                          <a:effectLst/>
                          <a:latin typeface="Times New Roman" pitchFamily="18" charset="0"/>
                          <a:cs typeface="Times New Roman" pitchFamily="18" charset="0"/>
                        </a:rPr>
                        <a:t>2</a:t>
                      </a:r>
                      <a:endParaRPr kumimoji="0" lang="ru-RU" sz="24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smtClean="0">
                          <a:ln>
                            <a:noFill/>
                          </a:ln>
                          <a:solidFill>
                            <a:srgbClr val="000000"/>
                          </a:solidFill>
                          <a:effectLst/>
                          <a:latin typeface="Times New Roman" pitchFamily="18" charset="0"/>
                          <a:cs typeface="Times New Roman" pitchFamily="18" charset="0"/>
                        </a:rPr>
                        <a:t>Пенсия</a:t>
                      </a:r>
                      <a:endParaRPr kumimoji="0" lang="ru-RU" sz="24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smtClean="0">
                          <a:ln>
                            <a:noFill/>
                          </a:ln>
                          <a:solidFill>
                            <a:srgbClr val="000000"/>
                          </a:solidFill>
                          <a:effectLst/>
                          <a:latin typeface="Times New Roman" pitchFamily="18" charset="0"/>
                          <a:cs typeface="Times New Roman" pitchFamily="18" charset="0"/>
                        </a:rPr>
                        <a:t>3</a:t>
                      </a:r>
                      <a:endParaRPr kumimoji="0" lang="ru-RU" sz="24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2400" b="0" i="0" u="none" strike="noStrike" cap="none" normalizeH="0" baseline="0" smtClean="0">
                          <a:ln>
                            <a:noFill/>
                          </a:ln>
                          <a:solidFill>
                            <a:srgbClr val="000000"/>
                          </a:solidFill>
                          <a:effectLst/>
                          <a:latin typeface="Times New Roman" pitchFamily="18" charset="0"/>
                          <a:cs typeface="Times New Roman" pitchFamily="18" charset="0"/>
                        </a:rPr>
                        <a:t>3,3</a:t>
                      </a:r>
                      <a:endParaRPr kumimoji="0" lang="ru-RU" sz="24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826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smtClean="0">
                          <a:ln>
                            <a:noFill/>
                          </a:ln>
                          <a:solidFill>
                            <a:srgbClr val="000000"/>
                          </a:solidFill>
                          <a:effectLst/>
                          <a:latin typeface="Times New Roman" pitchFamily="18" charset="0"/>
                          <a:cs typeface="Times New Roman" pitchFamily="18" charset="0"/>
                        </a:rPr>
                        <a:t>3</a:t>
                      </a:r>
                      <a:endParaRPr kumimoji="0" lang="ru-RU" sz="24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smtClean="0">
                          <a:ln>
                            <a:noFill/>
                          </a:ln>
                          <a:solidFill>
                            <a:srgbClr val="000000"/>
                          </a:solidFill>
                          <a:effectLst/>
                          <a:latin typeface="Times New Roman" pitchFamily="18" charset="0"/>
                          <a:cs typeface="Times New Roman" pitchFamily="18" charset="0"/>
                        </a:rPr>
                        <a:t>Йўл</a:t>
                      </a:r>
                      <a:endParaRPr kumimoji="0" lang="ru-RU" sz="24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2400" b="0" i="0" u="none" strike="noStrike" cap="none" normalizeH="0" baseline="0" smtClean="0">
                          <a:ln>
                            <a:noFill/>
                          </a:ln>
                          <a:solidFill>
                            <a:srgbClr val="000000"/>
                          </a:solidFill>
                          <a:effectLst/>
                          <a:latin typeface="Times New Roman" pitchFamily="18" charset="0"/>
                          <a:cs typeface="Times New Roman" pitchFamily="18" charset="0"/>
                        </a:rPr>
                        <a:t>2</a:t>
                      </a:r>
                      <a:endParaRPr kumimoji="0" lang="ru-RU" sz="24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smtClean="0">
                          <a:ln>
                            <a:noFill/>
                          </a:ln>
                          <a:solidFill>
                            <a:srgbClr val="000000"/>
                          </a:solidFill>
                          <a:effectLst/>
                          <a:latin typeface="Times New Roman" pitchFamily="18" charset="0"/>
                          <a:cs typeface="Times New Roman" pitchFamily="18" charset="0"/>
                        </a:rPr>
                        <a:t>3,3</a:t>
                      </a:r>
                      <a:endParaRPr kumimoji="0" lang="ru-RU" sz="24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826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smtClean="0">
                          <a:ln>
                            <a:noFill/>
                          </a:ln>
                          <a:solidFill>
                            <a:srgbClr val="000000"/>
                          </a:solidFill>
                          <a:effectLst/>
                          <a:latin typeface="Times New Roman" pitchFamily="18" charset="0"/>
                          <a:cs typeface="Times New Roman" pitchFamily="18" charset="0"/>
                        </a:rPr>
                        <a:t>4</a:t>
                      </a:r>
                      <a:endParaRPr kumimoji="0" lang="ru-RU" sz="24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smtClean="0">
                          <a:ln>
                            <a:noFill/>
                          </a:ln>
                          <a:solidFill>
                            <a:srgbClr val="000000"/>
                          </a:solidFill>
                          <a:effectLst/>
                          <a:latin typeface="Times New Roman" pitchFamily="18" charset="0"/>
                          <a:cs typeface="Times New Roman" pitchFamily="18" charset="0"/>
                        </a:rPr>
                        <a:t>Мактаб</a:t>
                      </a:r>
                      <a:endParaRPr kumimoji="0" lang="ru-RU" sz="24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2400" b="0" i="0" u="none" strike="noStrike" cap="none" normalizeH="0" baseline="0" smtClean="0">
                          <a:ln>
                            <a:noFill/>
                          </a:ln>
                          <a:solidFill>
                            <a:srgbClr val="000000"/>
                          </a:solidFill>
                          <a:effectLst/>
                          <a:latin typeface="Times New Roman" pitchFamily="18" charset="0"/>
                          <a:cs typeface="Times New Roman" pitchFamily="18" charset="0"/>
                        </a:rPr>
                        <a:t>2,7</a:t>
                      </a:r>
                      <a:endParaRPr kumimoji="0" lang="ru-RU" sz="24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2400" b="0" i="0" u="none" strike="noStrike" cap="none" normalizeH="0" baseline="0" smtClean="0">
                          <a:ln>
                            <a:noFill/>
                          </a:ln>
                          <a:solidFill>
                            <a:srgbClr val="000000"/>
                          </a:solidFill>
                          <a:effectLst/>
                          <a:latin typeface="Times New Roman" pitchFamily="18" charset="0"/>
                          <a:cs typeface="Times New Roman" pitchFamily="18" charset="0"/>
                        </a:rPr>
                        <a:t>3,3</a:t>
                      </a:r>
                      <a:endParaRPr kumimoji="0" lang="ru-RU" sz="24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55625">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sz="2400" b="0" i="0" u="none" strike="noStrike" cap="none" normalizeH="0" baseline="0" smtClean="0">
                          <a:ln>
                            <a:noFill/>
                          </a:ln>
                          <a:solidFill>
                            <a:srgbClr val="000000"/>
                          </a:solidFill>
                          <a:effectLst/>
                          <a:latin typeface="Times New Roman" pitchFamily="18" charset="0"/>
                          <a:cs typeface="Times New Roman" pitchFamily="18" charset="0"/>
                        </a:rPr>
                        <a:t>5</a:t>
                      </a:r>
                      <a:endParaRPr kumimoji="0" lang="ru-RU" sz="24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ru-RU" sz="2400" b="0" i="0" u="none" strike="noStrike" cap="none" normalizeH="0" baseline="0" smtClean="0">
                          <a:ln>
                            <a:noFill/>
                          </a:ln>
                          <a:solidFill>
                            <a:srgbClr val="000000"/>
                          </a:solidFill>
                          <a:effectLst/>
                          <a:latin typeface="Times New Roman" pitchFamily="18" charset="0"/>
                          <a:cs typeface="Times New Roman" pitchFamily="18" charset="0"/>
                        </a:rPr>
                        <a:t>Жами тушумлар</a:t>
                      </a:r>
                      <a:endParaRPr kumimoji="0" lang="ru-RU" sz="24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uz-Cyrl-UZ" sz="2400" b="1" i="0" u="none" strike="noStrike" cap="none" normalizeH="0" baseline="0" smtClean="0">
                          <a:ln>
                            <a:noFill/>
                          </a:ln>
                          <a:solidFill>
                            <a:srgbClr val="000000"/>
                          </a:solidFill>
                          <a:effectLst/>
                          <a:latin typeface="Times New Roman" pitchFamily="18" charset="0"/>
                          <a:cs typeface="Times New Roman" pitchFamily="18" charset="0"/>
                        </a:rPr>
                        <a:t>2</a:t>
                      </a:r>
                      <a:endParaRPr kumimoji="0" lang="ru-RU" sz="2400" b="1"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sz="2400" b="1" i="0" u="none" strike="noStrike" cap="none" normalizeH="0" baseline="0" smtClean="0">
                          <a:ln>
                            <a:noFill/>
                          </a:ln>
                          <a:solidFill>
                            <a:srgbClr val="000000"/>
                          </a:solidFill>
                          <a:effectLst/>
                          <a:latin typeface="Times New Roman" pitchFamily="18" charset="0"/>
                          <a:cs typeface="Times New Roman" pitchFamily="18" charset="0"/>
                        </a:rPr>
                        <a:t>2,</a:t>
                      </a:r>
                      <a:r>
                        <a:rPr kumimoji="0" lang="uz-Cyrl-UZ" sz="2400" b="1" i="0" u="none" strike="noStrike" cap="none" normalizeH="0" baseline="0" smtClean="0">
                          <a:ln>
                            <a:noFill/>
                          </a:ln>
                          <a:solidFill>
                            <a:srgbClr val="000000"/>
                          </a:solidFill>
                          <a:effectLst/>
                          <a:latin typeface="Times New Roman" pitchFamily="18" charset="0"/>
                          <a:cs typeface="Times New Roman" pitchFamily="18" charset="0"/>
                        </a:rPr>
                        <a:t>2</a:t>
                      </a:r>
                      <a:endParaRPr kumimoji="0" lang="ru-RU" sz="2400" b="1"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176568328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Заголовок 1"/>
          <p:cNvSpPr>
            <a:spLocks noGrp="1"/>
          </p:cNvSpPr>
          <p:nvPr>
            <p:ph type="title"/>
          </p:nvPr>
        </p:nvSpPr>
        <p:spPr>
          <a:xfrm>
            <a:off x="0" y="0"/>
            <a:ext cx="9144000" cy="1417638"/>
          </a:xfrm>
        </p:spPr>
        <p:txBody>
          <a:bodyPr>
            <a:normAutofit fontScale="90000"/>
          </a:bodyPr>
          <a:lstStyle/>
          <a:p>
            <a:pPr eaLnBrk="1" hangingPunct="1"/>
            <a:r>
              <a:rPr lang="uz-Cyrl-UZ" sz="3200" b="1" smtClean="0">
                <a:latin typeface="Times New Roman" pitchFamily="18" charset="0"/>
                <a:cs typeface="Times New Roman" pitchFamily="18" charset="0"/>
              </a:rPr>
              <a:t>Айрим мамлакатларда қишлоқ хўжалиги корхоналари тўлайдиган солиқларнинг асосий турлари</a:t>
            </a:r>
            <a:endParaRPr lang="ru-RU" sz="3200" smtClean="0">
              <a:latin typeface="Times New Roman" pitchFamily="18" charset="0"/>
              <a:cs typeface="Times New Roman" pitchFamily="18" charset="0"/>
            </a:endParaRPr>
          </a:p>
        </p:txBody>
      </p:sp>
      <p:graphicFrame>
        <p:nvGraphicFramePr>
          <p:cNvPr id="4" name="Таблица 3"/>
          <p:cNvGraphicFramePr>
            <a:graphicFrameLocks noGrp="1"/>
          </p:cNvGraphicFramePr>
          <p:nvPr/>
        </p:nvGraphicFramePr>
        <p:xfrm>
          <a:off x="0" y="1428750"/>
          <a:ext cx="9144000" cy="5175252"/>
        </p:xfrm>
        <a:graphic>
          <a:graphicData uri="http://schemas.openxmlformats.org/drawingml/2006/table">
            <a:tbl>
              <a:tblPr/>
              <a:tblGrid>
                <a:gridCol w="596900"/>
                <a:gridCol w="1773238"/>
                <a:gridCol w="990600"/>
                <a:gridCol w="1404937"/>
                <a:gridCol w="1404938"/>
                <a:gridCol w="1568450"/>
                <a:gridCol w="1404937"/>
              </a:tblGrid>
              <a:tr h="609675">
                <a:tc>
                  <a:txBody>
                    <a:bodyPr/>
                    <a:lstStyle/>
                    <a:p>
                      <a:pPr marL="0" marR="0" lvl="0" indent="88900" algn="ctr" defTabSz="914400" rtl="0" eaLnBrk="1" fontAlgn="base" latinLnBrk="0" hangingPunct="1">
                        <a:lnSpc>
                          <a:spcPct val="100000"/>
                        </a:lnSpc>
                        <a:spcBef>
                          <a:spcPct val="0"/>
                        </a:spcBef>
                        <a:spcAft>
                          <a:spcPct val="0"/>
                        </a:spcAft>
                        <a:buClrTx/>
                        <a:buSzTx/>
                        <a:buFontTx/>
                        <a:buNone/>
                        <a:tabLst/>
                      </a:pPr>
                      <a:r>
                        <a:rPr kumimoji="0" lang="ru-RU" sz="2000" b="0" i="0" u="none" strike="noStrike" cap="none" normalizeH="0" baseline="0" dirty="0" smtClean="0">
                          <a:ln>
                            <a:noFill/>
                          </a:ln>
                          <a:solidFill>
                            <a:schemeClr val="tx1"/>
                          </a:solidFill>
                          <a:effectLst/>
                          <a:latin typeface="Times New Roman" pitchFamily="18" charset="0"/>
                          <a:cs typeface="Times New Roman" pitchFamily="18" charset="0"/>
                        </a:rPr>
                        <a:t>№</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2000" b="1" i="0" u="none" strike="noStrike" cap="none" normalizeH="0" baseline="0" smtClean="0">
                          <a:ln>
                            <a:noFill/>
                          </a:ln>
                          <a:solidFill>
                            <a:schemeClr val="tx1"/>
                          </a:solidFill>
                          <a:effectLst/>
                          <a:latin typeface="Times New Roman" pitchFamily="18" charset="0"/>
                          <a:cs typeface="Times New Roman" pitchFamily="18" charset="0"/>
                        </a:rPr>
                        <a:t>Солиқлар тури</a:t>
                      </a:r>
                      <a:endParaRPr kumimoji="0" lang="ru-RU" sz="20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uz-Cyrl-UZ" sz="2000" b="1" i="0" u="none" strike="noStrike" cap="none" normalizeH="0" baseline="0" smtClean="0">
                          <a:ln>
                            <a:noFill/>
                          </a:ln>
                          <a:solidFill>
                            <a:schemeClr val="tx1"/>
                          </a:solidFill>
                          <a:effectLst/>
                          <a:latin typeface="Times New Roman" pitchFamily="18" charset="0"/>
                          <a:cs typeface="Times New Roman" pitchFamily="18" charset="0"/>
                        </a:rPr>
                        <a:t>АҚШ</a:t>
                      </a:r>
                      <a:endParaRPr kumimoji="0" lang="ru-RU" sz="20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uz-Cyrl-UZ" sz="2000" b="1" i="0" u="none" strike="noStrike" cap="none" normalizeH="0" baseline="0" smtClean="0">
                          <a:ln>
                            <a:noFill/>
                          </a:ln>
                          <a:solidFill>
                            <a:schemeClr val="tx1"/>
                          </a:solidFill>
                          <a:effectLst/>
                          <a:latin typeface="Times New Roman" pitchFamily="18" charset="0"/>
                          <a:cs typeface="Times New Roman" pitchFamily="18" charset="0"/>
                        </a:rPr>
                        <a:t>Франция</a:t>
                      </a:r>
                      <a:endParaRPr kumimoji="0" lang="ru-RU" sz="20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uz-Cyrl-UZ" sz="2000" b="1" i="0" u="none" strike="noStrike" cap="none" normalizeH="0" baseline="0" smtClean="0">
                          <a:ln>
                            <a:noFill/>
                          </a:ln>
                          <a:solidFill>
                            <a:schemeClr val="tx1"/>
                          </a:solidFill>
                          <a:effectLst/>
                          <a:latin typeface="Times New Roman" pitchFamily="18" charset="0"/>
                          <a:cs typeface="Times New Roman" pitchFamily="18" charset="0"/>
                        </a:rPr>
                        <a:t>Италия</a:t>
                      </a:r>
                      <a:endParaRPr kumimoji="0" lang="ru-RU" sz="20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uz-Cyrl-UZ" sz="2000" b="1" i="0" u="none" strike="noStrike" cap="none" normalizeH="0" baseline="0" smtClean="0">
                          <a:ln>
                            <a:noFill/>
                          </a:ln>
                          <a:solidFill>
                            <a:schemeClr val="tx1"/>
                          </a:solidFill>
                          <a:effectLst/>
                          <a:latin typeface="Times New Roman" pitchFamily="18" charset="0"/>
                          <a:cs typeface="Times New Roman" pitchFamily="18" charset="0"/>
                        </a:rPr>
                        <a:t>Б.Британия</a:t>
                      </a:r>
                      <a:endParaRPr kumimoji="0" lang="ru-RU" sz="20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uz-Cyrl-UZ" sz="2000" b="1" i="0" u="none" strike="noStrike" cap="none" normalizeH="0" baseline="0" smtClean="0">
                          <a:ln>
                            <a:noFill/>
                          </a:ln>
                          <a:solidFill>
                            <a:schemeClr val="tx1"/>
                          </a:solidFill>
                          <a:effectLst/>
                          <a:latin typeface="Times New Roman" pitchFamily="18" charset="0"/>
                          <a:cs typeface="Times New Roman" pitchFamily="18" charset="0"/>
                        </a:rPr>
                        <a:t>Германия</a:t>
                      </a:r>
                      <a:endParaRPr kumimoji="0" lang="ru-RU" sz="20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005963">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uz-Cyrl-UZ" sz="2200" b="0" i="0" u="none" strike="noStrike" cap="none" normalizeH="0" baseline="0" smtClean="0">
                          <a:ln>
                            <a:noFill/>
                          </a:ln>
                          <a:solidFill>
                            <a:schemeClr val="tx1"/>
                          </a:solidFill>
                          <a:effectLst/>
                          <a:latin typeface="Times New Roman" pitchFamily="18" charset="0"/>
                          <a:cs typeface="Times New Roman" pitchFamily="18" charset="0"/>
                        </a:rPr>
                        <a:t>1.</a:t>
                      </a:r>
                      <a:endParaRPr kumimoji="0" lang="ru-RU" sz="22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uz-Cyrl-UZ" sz="2200" b="0" i="0" u="none" strike="noStrike" cap="none" normalizeH="0" baseline="0" smtClean="0">
                          <a:ln>
                            <a:noFill/>
                          </a:ln>
                          <a:solidFill>
                            <a:schemeClr val="tx1"/>
                          </a:solidFill>
                          <a:effectLst/>
                          <a:latin typeface="Times New Roman" pitchFamily="18" charset="0"/>
                          <a:cs typeface="Times New Roman" pitchFamily="18" charset="0"/>
                        </a:rPr>
                        <a:t>Иш ҳақидан даромад солиғи</a:t>
                      </a:r>
                      <a:endParaRPr kumimoji="0" lang="ru-RU" sz="22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2200" b="0" i="0" u="none" strike="noStrike" cap="none" normalizeH="0" baseline="0" smtClean="0">
                          <a:ln>
                            <a:noFill/>
                          </a:ln>
                          <a:solidFill>
                            <a:schemeClr val="tx1"/>
                          </a:solidFill>
                          <a:effectLst/>
                          <a:latin typeface="Times New Roman" pitchFamily="18" charset="0"/>
                          <a:cs typeface="Times New Roman" pitchFamily="18" charset="0"/>
                        </a:rPr>
                        <a:t>+</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2200" b="0" i="0" u="none" strike="noStrike" cap="none" normalizeH="0" baseline="0" smtClean="0">
                          <a:ln>
                            <a:noFill/>
                          </a:ln>
                          <a:solidFill>
                            <a:schemeClr val="tx1"/>
                          </a:solidFill>
                          <a:effectLst/>
                          <a:latin typeface="Times New Roman" pitchFamily="18" charset="0"/>
                          <a:cs typeface="Times New Roman" pitchFamily="18" charset="0"/>
                        </a:rPr>
                        <a:t>+</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2200" b="0" i="0" u="none" strike="noStrike" cap="none" normalizeH="0" baseline="0" dirty="0" smtClean="0">
                          <a:ln>
                            <a:noFill/>
                          </a:ln>
                          <a:solidFill>
                            <a:schemeClr val="tx1"/>
                          </a:solidFill>
                          <a:effectLst/>
                          <a:latin typeface="Times New Roman" pitchFamily="18" charset="0"/>
                          <a:cs typeface="Times New Roman" pitchFamily="18" charset="0"/>
                        </a:rPr>
                        <a:t>+</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2200" b="0" i="0" u="none" strike="noStrike" cap="none" normalizeH="0" baseline="0" smtClean="0">
                          <a:ln>
                            <a:noFill/>
                          </a:ln>
                          <a:solidFill>
                            <a:schemeClr val="tx1"/>
                          </a:solidFill>
                          <a:effectLst/>
                          <a:latin typeface="Times New Roman" pitchFamily="18" charset="0"/>
                          <a:cs typeface="Times New Roman" pitchFamily="18" charset="0"/>
                        </a:rPr>
                        <a:t>+</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2200" b="0" i="0" u="none" strike="noStrike" cap="none" normalizeH="0" baseline="0" smtClean="0">
                          <a:ln>
                            <a:noFill/>
                          </a:ln>
                          <a:solidFill>
                            <a:schemeClr val="tx1"/>
                          </a:solidFill>
                          <a:effectLst/>
                          <a:latin typeface="Times New Roman" pitchFamily="18" charset="0"/>
                          <a:cs typeface="Times New Roman" pitchFamily="18" charset="0"/>
                        </a:rPr>
                        <a:t>+</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89060">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uz-Cyrl-UZ" sz="2200" b="0" i="0" u="none" strike="noStrike" cap="none" normalizeH="0" baseline="0" smtClean="0">
                          <a:ln>
                            <a:noFill/>
                          </a:ln>
                          <a:solidFill>
                            <a:schemeClr val="tx1"/>
                          </a:solidFill>
                          <a:effectLst/>
                          <a:latin typeface="Times New Roman" pitchFamily="18" charset="0"/>
                          <a:cs typeface="Times New Roman" pitchFamily="18" charset="0"/>
                        </a:rPr>
                        <a:t>2.</a:t>
                      </a:r>
                      <a:endParaRPr kumimoji="0" lang="ru-RU" sz="22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uz-Cyrl-UZ" sz="2200" b="0" i="0" u="none" strike="noStrike" cap="none" normalizeH="0" baseline="0" smtClean="0">
                          <a:ln>
                            <a:noFill/>
                          </a:ln>
                          <a:solidFill>
                            <a:schemeClr val="tx1"/>
                          </a:solidFill>
                          <a:effectLst/>
                          <a:latin typeface="Times New Roman" pitchFamily="18" charset="0"/>
                          <a:cs typeface="Times New Roman" pitchFamily="18" charset="0"/>
                        </a:rPr>
                        <a:t>Корпоратив солиқ</a:t>
                      </a:r>
                      <a:endParaRPr kumimoji="0" lang="ru-RU" sz="22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2200" b="0" i="0" u="none" strike="noStrike" cap="none" normalizeH="0" baseline="0" smtClean="0">
                          <a:ln>
                            <a:noFill/>
                          </a:ln>
                          <a:solidFill>
                            <a:schemeClr val="tx1"/>
                          </a:solidFill>
                          <a:effectLst/>
                          <a:latin typeface="Times New Roman" pitchFamily="18" charset="0"/>
                          <a:cs typeface="Times New Roman" pitchFamily="18" charset="0"/>
                        </a:rPr>
                        <a:t>+</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2200" b="0" i="0" u="none" strike="noStrike" cap="none" normalizeH="0" baseline="0" smtClean="0">
                          <a:ln>
                            <a:noFill/>
                          </a:ln>
                          <a:solidFill>
                            <a:schemeClr val="tx1"/>
                          </a:solidFill>
                          <a:effectLst/>
                          <a:latin typeface="Times New Roman" pitchFamily="18" charset="0"/>
                          <a:cs typeface="Times New Roman" pitchFamily="18" charset="0"/>
                        </a:rPr>
                        <a:t>+</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2200" b="0" i="0" u="none" strike="noStrike" cap="none" normalizeH="0" baseline="0" smtClean="0">
                          <a:ln>
                            <a:noFill/>
                          </a:ln>
                          <a:solidFill>
                            <a:schemeClr val="tx1"/>
                          </a:solidFill>
                          <a:effectLst/>
                          <a:latin typeface="Times New Roman" pitchFamily="18" charset="0"/>
                          <a:cs typeface="Times New Roman" pitchFamily="18" charset="0"/>
                        </a:rPr>
                        <a:t>+</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2200" b="0" i="0" u="none" strike="noStrike" cap="none" normalizeH="0" baseline="0" smtClean="0">
                          <a:ln>
                            <a:noFill/>
                          </a:ln>
                          <a:solidFill>
                            <a:schemeClr val="tx1"/>
                          </a:solidFill>
                          <a:effectLst/>
                          <a:latin typeface="Times New Roman" pitchFamily="18" charset="0"/>
                          <a:cs typeface="Times New Roman" pitchFamily="18" charset="0"/>
                        </a:rPr>
                        <a:t>+</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2200" b="0" i="0" u="none" strike="noStrike" cap="none" normalizeH="0" baseline="0" smtClean="0">
                          <a:ln>
                            <a:noFill/>
                          </a:ln>
                          <a:solidFill>
                            <a:schemeClr val="tx1"/>
                          </a:solidFill>
                          <a:effectLst/>
                          <a:latin typeface="Times New Roman" pitchFamily="18" charset="0"/>
                          <a:cs typeface="Times New Roman" pitchFamily="18" charset="0"/>
                        </a:rPr>
                        <a:t>+</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87398">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uz-Cyrl-UZ" sz="2200" b="0" i="0" u="none" strike="noStrike" cap="none" normalizeH="0" baseline="0" smtClean="0">
                          <a:ln>
                            <a:noFill/>
                          </a:ln>
                          <a:solidFill>
                            <a:schemeClr val="tx1"/>
                          </a:solidFill>
                          <a:effectLst/>
                          <a:latin typeface="Times New Roman" pitchFamily="18" charset="0"/>
                          <a:cs typeface="Times New Roman" pitchFamily="18" charset="0"/>
                        </a:rPr>
                        <a:t>3.</a:t>
                      </a:r>
                      <a:endParaRPr kumimoji="0" lang="ru-RU" sz="22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uz-Cyrl-UZ" sz="2200" b="0" i="0" u="none" strike="noStrike" cap="none" normalizeH="0" baseline="0" smtClean="0">
                          <a:ln>
                            <a:noFill/>
                          </a:ln>
                          <a:solidFill>
                            <a:schemeClr val="tx1"/>
                          </a:solidFill>
                          <a:effectLst/>
                          <a:latin typeface="Times New Roman" pitchFamily="18" charset="0"/>
                          <a:cs typeface="Times New Roman" pitchFamily="18" charset="0"/>
                        </a:rPr>
                        <a:t>Мулк солиғи</a:t>
                      </a:r>
                      <a:endParaRPr kumimoji="0" lang="ru-RU" sz="22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2200" b="0" i="0" u="none" strike="noStrike" cap="none" normalizeH="0" baseline="0" dirty="0" smtClean="0">
                          <a:ln>
                            <a:noFill/>
                          </a:ln>
                          <a:solidFill>
                            <a:schemeClr val="tx1"/>
                          </a:solidFill>
                          <a:effectLst/>
                          <a:latin typeface="Times New Roman" pitchFamily="18" charset="0"/>
                          <a:cs typeface="Times New Roman" pitchFamily="18" charset="0"/>
                        </a:rPr>
                        <a:t>-</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2200" b="0" i="0" u="none" strike="noStrike" cap="none" normalizeH="0" baseline="0" smtClean="0">
                          <a:ln>
                            <a:noFill/>
                          </a:ln>
                          <a:solidFill>
                            <a:schemeClr val="tx1"/>
                          </a:solidFill>
                          <a:effectLst/>
                          <a:latin typeface="Times New Roman" pitchFamily="18" charset="0"/>
                          <a:cs typeface="Times New Roman" pitchFamily="18" charset="0"/>
                        </a:rPr>
                        <a:t>+</a:t>
                      </a:r>
                      <a:endParaRPr kumimoji="0" lang="ru-RU" sz="22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2200" b="0" i="0" u="none" strike="noStrike" cap="none" normalizeH="0" baseline="0" smtClean="0">
                          <a:ln>
                            <a:noFill/>
                          </a:ln>
                          <a:solidFill>
                            <a:schemeClr val="tx1"/>
                          </a:solidFill>
                          <a:effectLst/>
                          <a:latin typeface="Times New Roman" pitchFamily="18" charset="0"/>
                          <a:cs typeface="Times New Roman" pitchFamily="18" charset="0"/>
                        </a:rPr>
                        <a:t>-</a:t>
                      </a:r>
                      <a:endParaRPr kumimoji="0" lang="ru-RU" sz="22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2200" b="0" i="0" u="none" strike="noStrike" cap="none" normalizeH="0" baseline="0" smtClean="0">
                          <a:ln>
                            <a:noFill/>
                          </a:ln>
                          <a:solidFill>
                            <a:schemeClr val="tx1"/>
                          </a:solidFill>
                          <a:effectLst/>
                          <a:latin typeface="Times New Roman" pitchFamily="18" charset="0"/>
                          <a:cs typeface="Times New Roman" pitchFamily="18" charset="0"/>
                        </a:rPr>
                        <a:t>+</a:t>
                      </a:r>
                      <a:endParaRPr kumimoji="0" lang="ru-RU" sz="22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2200" b="0" i="0" u="none" strike="noStrike" cap="none" normalizeH="0" baseline="0" dirty="0" smtClean="0">
                          <a:ln>
                            <a:noFill/>
                          </a:ln>
                          <a:solidFill>
                            <a:schemeClr val="tx1"/>
                          </a:solidFill>
                          <a:effectLst/>
                          <a:latin typeface="Times New Roman" pitchFamily="18" charset="0"/>
                          <a:cs typeface="Times New Roman" pitchFamily="18" charset="0"/>
                        </a:rPr>
                        <a:t>-</a:t>
                      </a:r>
                      <a:endParaRPr kumimoji="0" lang="ru-RU" sz="2200" b="0" i="0" u="none" strike="noStrike" cap="none" normalizeH="0" baseline="0" dirty="0" smtClean="0">
                        <a:ln>
                          <a:noFill/>
                        </a:ln>
                        <a:solidFill>
                          <a:schemeClr val="tx1"/>
                        </a:solidFill>
                        <a:effectLst/>
                        <a:latin typeface="Times New Roman" pitchFamily="18"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58819">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uz-Cyrl-UZ" sz="2200" b="0" i="0" u="none" strike="noStrike" cap="none" normalizeH="0" baseline="0" smtClean="0">
                          <a:ln>
                            <a:noFill/>
                          </a:ln>
                          <a:solidFill>
                            <a:schemeClr val="tx1"/>
                          </a:solidFill>
                          <a:effectLst/>
                          <a:latin typeface="Times New Roman" pitchFamily="18" charset="0"/>
                          <a:cs typeface="Times New Roman" pitchFamily="18" charset="0"/>
                        </a:rPr>
                        <a:t>4.</a:t>
                      </a:r>
                      <a:endParaRPr kumimoji="0" lang="ru-RU" sz="22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uz-Cyrl-UZ" sz="2200" b="0" i="0" u="none" strike="noStrike" cap="none" normalizeH="0" baseline="0" smtClean="0">
                          <a:ln>
                            <a:noFill/>
                          </a:ln>
                          <a:solidFill>
                            <a:schemeClr val="tx1"/>
                          </a:solidFill>
                          <a:effectLst/>
                          <a:latin typeface="Times New Roman" pitchFamily="18" charset="0"/>
                          <a:cs typeface="Times New Roman" pitchFamily="18" charset="0"/>
                        </a:rPr>
                        <a:t>Ер солиғи</a:t>
                      </a:r>
                      <a:endParaRPr kumimoji="0" lang="ru-RU" sz="22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2200" b="0" i="0" u="none" strike="noStrike" cap="none" normalizeH="0" baseline="0" smtClean="0">
                          <a:ln>
                            <a:noFill/>
                          </a:ln>
                          <a:solidFill>
                            <a:schemeClr val="tx1"/>
                          </a:solidFill>
                          <a:effectLst/>
                          <a:latin typeface="Times New Roman" pitchFamily="18" charset="0"/>
                          <a:cs typeface="Times New Roman" pitchFamily="18" charset="0"/>
                        </a:rPr>
                        <a:t>-</a:t>
                      </a:r>
                      <a:endParaRPr kumimoji="0" lang="ru-RU" sz="22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2200" b="0" i="0" u="none" strike="noStrike" cap="none" normalizeH="0" baseline="0" smtClean="0">
                          <a:ln>
                            <a:noFill/>
                          </a:ln>
                          <a:solidFill>
                            <a:schemeClr val="tx1"/>
                          </a:solidFill>
                          <a:effectLst/>
                          <a:latin typeface="Times New Roman" pitchFamily="18" charset="0"/>
                          <a:cs typeface="Times New Roman" pitchFamily="18" charset="0"/>
                        </a:rPr>
                        <a:t>+</a:t>
                      </a:r>
                      <a:endParaRPr kumimoji="0" lang="ru-RU" sz="22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2200" b="0" i="0" u="none" strike="noStrike" cap="none" normalizeH="0" baseline="0" dirty="0" smtClean="0">
                          <a:ln>
                            <a:noFill/>
                          </a:ln>
                          <a:solidFill>
                            <a:schemeClr val="tx1"/>
                          </a:solidFill>
                          <a:effectLst/>
                          <a:latin typeface="Times New Roman" pitchFamily="18" charset="0"/>
                          <a:cs typeface="Times New Roman" pitchFamily="18" charset="0"/>
                        </a:rPr>
                        <a:t>-</a:t>
                      </a:r>
                      <a:endParaRPr kumimoji="0" lang="ru-RU" sz="2200" b="0" i="0" u="none" strike="noStrike" cap="none" normalizeH="0" baseline="0" dirty="0" smtClean="0">
                        <a:ln>
                          <a:noFill/>
                        </a:ln>
                        <a:solidFill>
                          <a:schemeClr val="tx1"/>
                        </a:solidFill>
                        <a:effectLst/>
                        <a:latin typeface="Times New Roman" pitchFamily="18"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2200" b="0" i="0" u="none" strike="noStrike" cap="none" normalizeH="0" baseline="0" smtClean="0">
                          <a:ln>
                            <a:noFill/>
                          </a:ln>
                          <a:solidFill>
                            <a:schemeClr val="tx1"/>
                          </a:solidFill>
                          <a:effectLst/>
                          <a:latin typeface="Times New Roman" pitchFamily="18" charset="0"/>
                          <a:cs typeface="Times New Roman" pitchFamily="18" charset="0"/>
                        </a:rPr>
                        <a:t>-</a:t>
                      </a:r>
                      <a:endParaRPr kumimoji="0" lang="ru-RU" sz="22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2200" b="0" i="0" u="none" strike="noStrike" cap="none" normalizeH="0" baseline="0" smtClean="0">
                          <a:ln>
                            <a:noFill/>
                          </a:ln>
                          <a:solidFill>
                            <a:schemeClr val="tx1"/>
                          </a:solidFill>
                          <a:effectLst/>
                          <a:latin typeface="Times New Roman" pitchFamily="18" charset="0"/>
                          <a:cs typeface="Times New Roman" pitchFamily="18" charset="0"/>
                        </a:rPr>
                        <a:t>+</a:t>
                      </a:r>
                      <a:endParaRPr kumimoji="0" lang="ru-RU" sz="22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89060">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uz-Cyrl-UZ" sz="2200" b="0" i="0" u="none" strike="noStrike" cap="none" normalizeH="0" baseline="0" smtClean="0">
                          <a:ln>
                            <a:noFill/>
                          </a:ln>
                          <a:solidFill>
                            <a:schemeClr val="tx1"/>
                          </a:solidFill>
                          <a:effectLst/>
                          <a:latin typeface="Times New Roman" pitchFamily="18" charset="0"/>
                          <a:cs typeface="Times New Roman" pitchFamily="18" charset="0"/>
                        </a:rPr>
                        <a:t>5.</a:t>
                      </a:r>
                      <a:endParaRPr kumimoji="0" lang="ru-RU" sz="22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uz-Cyrl-UZ" sz="2200" b="0" i="0" u="none" strike="noStrike" cap="none" normalizeH="0" baseline="0" smtClean="0">
                          <a:ln>
                            <a:noFill/>
                          </a:ln>
                          <a:solidFill>
                            <a:schemeClr val="tx1"/>
                          </a:solidFill>
                          <a:effectLst/>
                          <a:latin typeface="Times New Roman" pitchFamily="18" charset="0"/>
                          <a:cs typeface="Times New Roman" pitchFamily="18" charset="0"/>
                        </a:rPr>
                        <a:t>Маҳаллий солиқлар</a:t>
                      </a:r>
                      <a:endParaRPr kumimoji="0" lang="ru-RU" sz="22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2200" b="0" i="0" u="none" strike="noStrike" cap="none" normalizeH="0" baseline="0" smtClean="0">
                          <a:ln>
                            <a:noFill/>
                          </a:ln>
                          <a:solidFill>
                            <a:schemeClr val="tx1"/>
                          </a:solidFill>
                          <a:effectLst/>
                          <a:latin typeface="Times New Roman" pitchFamily="18" charset="0"/>
                          <a:cs typeface="Times New Roman" pitchFamily="18" charset="0"/>
                        </a:rPr>
                        <a:t>+</a:t>
                      </a:r>
                      <a:endParaRPr kumimoji="0" lang="ru-RU" sz="22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2200" b="0" i="0" u="none" strike="noStrike" cap="none" normalizeH="0" baseline="0" smtClean="0">
                          <a:ln>
                            <a:noFill/>
                          </a:ln>
                          <a:solidFill>
                            <a:schemeClr val="tx1"/>
                          </a:solidFill>
                          <a:effectLst/>
                          <a:latin typeface="Times New Roman" pitchFamily="18" charset="0"/>
                          <a:cs typeface="Times New Roman" pitchFamily="18" charset="0"/>
                        </a:rPr>
                        <a:t>+</a:t>
                      </a:r>
                      <a:endParaRPr kumimoji="0" lang="ru-RU" sz="22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2200" b="0" i="0" u="none" strike="noStrike" cap="none" normalizeH="0" baseline="0" smtClean="0">
                          <a:ln>
                            <a:noFill/>
                          </a:ln>
                          <a:solidFill>
                            <a:schemeClr val="tx1"/>
                          </a:solidFill>
                          <a:effectLst/>
                          <a:latin typeface="Times New Roman" pitchFamily="18" charset="0"/>
                          <a:cs typeface="Times New Roman" pitchFamily="18" charset="0"/>
                        </a:rPr>
                        <a:t>+</a:t>
                      </a:r>
                      <a:endParaRPr kumimoji="0" lang="ru-RU" sz="22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2200" b="0" i="0" u="none" strike="noStrike" cap="none" normalizeH="0" baseline="0" smtClean="0">
                          <a:ln>
                            <a:noFill/>
                          </a:ln>
                          <a:solidFill>
                            <a:schemeClr val="tx1"/>
                          </a:solidFill>
                          <a:effectLst/>
                          <a:latin typeface="Times New Roman" pitchFamily="18" charset="0"/>
                          <a:cs typeface="Times New Roman" pitchFamily="18" charset="0"/>
                        </a:rPr>
                        <a:t>+</a:t>
                      </a:r>
                      <a:endParaRPr kumimoji="0" lang="ru-RU" sz="22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2200" b="0" i="0" u="none" strike="noStrike" cap="none" normalizeH="0" baseline="0" dirty="0" smtClean="0">
                          <a:ln>
                            <a:noFill/>
                          </a:ln>
                          <a:solidFill>
                            <a:schemeClr val="tx1"/>
                          </a:solidFill>
                          <a:effectLst/>
                          <a:latin typeface="Times New Roman" pitchFamily="18" charset="0"/>
                          <a:cs typeface="Times New Roman" pitchFamily="18" charset="0"/>
                        </a:rPr>
                        <a:t>+</a:t>
                      </a:r>
                      <a:endParaRPr kumimoji="0" lang="ru-RU" sz="2200" b="0" i="0" u="none" strike="noStrike" cap="none" normalizeH="0" baseline="0" dirty="0" smtClean="0">
                        <a:ln>
                          <a:noFill/>
                        </a:ln>
                        <a:solidFill>
                          <a:schemeClr val="tx1"/>
                        </a:solidFill>
                        <a:effectLst/>
                        <a:latin typeface="Times New Roman" pitchFamily="18"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87398">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uz-Cyrl-UZ" sz="2200" b="0" i="0" u="none" strike="noStrike" cap="none" normalizeH="0" baseline="0" smtClean="0">
                          <a:ln>
                            <a:noFill/>
                          </a:ln>
                          <a:solidFill>
                            <a:schemeClr val="tx1"/>
                          </a:solidFill>
                          <a:effectLst/>
                          <a:latin typeface="Times New Roman" pitchFamily="18" charset="0"/>
                          <a:cs typeface="Times New Roman" pitchFamily="18" charset="0"/>
                        </a:rPr>
                        <a:t>6.</a:t>
                      </a:r>
                      <a:endParaRPr kumimoji="0" lang="ru-RU" sz="22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uz-Cyrl-UZ" sz="2200" b="0" i="0" u="none" strike="noStrike" cap="none" normalizeH="0" baseline="0" smtClean="0">
                          <a:ln>
                            <a:noFill/>
                          </a:ln>
                          <a:solidFill>
                            <a:schemeClr val="tx1"/>
                          </a:solidFill>
                          <a:effectLst/>
                          <a:latin typeface="Times New Roman" pitchFamily="18" charset="0"/>
                          <a:cs typeface="Times New Roman" pitchFamily="18" charset="0"/>
                        </a:rPr>
                        <a:t>ҚҚС</a:t>
                      </a:r>
                      <a:endParaRPr kumimoji="0" lang="ru-RU" sz="22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2200" b="0" i="0" u="none" strike="noStrike" cap="none" normalizeH="0" baseline="0" smtClean="0">
                          <a:ln>
                            <a:noFill/>
                          </a:ln>
                          <a:solidFill>
                            <a:schemeClr val="tx1"/>
                          </a:solidFill>
                          <a:effectLst/>
                          <a:latin typeface="Times New Roman" pitchFamily="18" charset="0"/>
                          <a:cs typeface="Times New Roman" pitchFamily="18" charset="0"/>
                        </a:rPr>
                        <a:t>-</a:t>
                      </a:r>
                      <a:endParaRPr kumimoji="0" lang="ru-RU" sz="22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2200" b="0" i="0" u="none" strike="noStrike" cap="none" normalizeH="0" baseline="0" smtClean="0">
                          <a:ln>
                            <a:noFill/>
                          </a:ln>
                          <a:solidFill>
                            <a:schemeClr val="tx1"/>
                          </a:solidFill>
                          <a:effectLst/>
                          <a:latin typeface="Times New Roman" pitchFamily="18" charset="0"/>
                          <a:cs typeface="Times New Roman" pitchFamily="18" charset="0"/>
                        </a:rPr>
                        <a:t>+</a:t>
                      </a:r>
                      <a:endParaRPr kumimoji="0" lang="ru-RU" sz="22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2200" b="0" i="0" u="none" strike="noStrike" cap="none" normalizeH="0" baseline="0" smtClean="0">
                          <a:ln>
                            <a:noFill/>
                          </a:ln>
                          <a:solidFill>
                            <a:schemeClr val="tx1"/>
                          </a:solidFill>
                          <a:effectLst/>
                          <a:latin typeface="Times New Roman" pitchFamily="18" charset="0"/>
                          <a:cs typeface="Times New Roman" pitchFamily="18" charset="0"/>
                        </a:rPr>
                        <a:t>+</a:t>
                      </a:r>
                      <a:endParaRPr kumimoji="0" lang="ru-RU" sz="22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2200" b="0" i="0" u="none" strike="noStrike" cap="none" normalizeH="0" baseline="0" smtClean="0">
                          <a:ln>
                            <a:noFill/>
                          </a:ln>
                          <a:solidFill>
                            <a:schemeClr val="tx1"/>
                          </a:solidFill>
                          <a:effectLst/>
                          <a:latin typeface="Times New Roman" pitchFamily="18" charset="0"/>
                          <a:cs typeface="Times New Roman" pitchFamily="18" charset="0"/>
                        </a:rPr>
                        <a:t>+</a:t>
                      </a:r>
                      <a:endParaRPr kumimoji="0" lang="ru-RU" sz="22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2200" b="0" i="0" u="none" strike="noStrike" cap="none" normalizeH="0" baseline="0" smtClean="0">
                          <a:ln>
                            <a:noFill/>
                          </a:ln>
                          <a:solidFill>
                            <a:schemeClr val="tx1"/>
                          </a:solidFill>
                          <a:effectLst/>
                          <a:latin typeface="Times New Roman" pitchFamily="18" charset="0"/>
                          <a:cs typeface="Times New Roman" pitchFamily="18" charset="0"/>
                        </a:rPr>
                        <a:t>+</a:t>
                      </a:r>
                      <a:endParaRPr kumimoji="0" lang="ru-RU" sz="22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58819">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uz-Cyrl-UZ" sz="2200" b="0" i="0" u="none" strike="noStrike" cap="none" normalizeH="0" baseline="0" smtClean="0">
                          <a:ln>
                            <a:noFill/>
                          </a:ln>
                          <a:solidFill>
                            <a:schemeClr val="tx1"/>
                          </a:solidFill>
                          <a:effectLst/>
                          <a:latin typeface="Times New Roman" pitchFamily="18" charset="0"/>
                          <a:cs typeface="Times New Roman" pitchFamily="18" charset="0"/>
                        </a:rPr>
                        <a:t>7.</a:t>
                      </a:r>
                      <a:endParaRPr kumimoji="0" lang="ru-RU" sz="22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uz-Cyrl-UZ" sz="2200" b="0" i="0" u="none" strike="noStrike" cap="none" normalizeH="0" baseline="0" smtClean="0">
                          <a:ln>
                            <a:noFill/>
                          </a:ln>
                          <a:solidFill>
                            <a:schemeClr val="tx1"/>
                          </a:solidFill>
                          <a:effectLst/>
                          <a:latin typeface="Times New Roman" pitchFamily="18" charset="0"/>
                          <a:cs typeface="Times New Roman" pitchFamily="18" charset="0"/>
                        </a:rPr>
                        <a:t>Савдо солиғи</a:t>
                      </a:r>
                      <a:endParaRPr kumimoji="0" lang="ru-RU" sz="22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2200" b="0" i="0" u="none" strike="noStrike" cap="none" normalizeH="0" baseline="0" smtClean="0">
                          <a:ln>
                            <a:noFill/>
                          </a:ln>
                          <a:solidFill>
                            <a:schemeClr val="tx1"/>
                          </a:solidFill>
                          <a:effectLst/>
                          <a:latin typeface="Times New Roman" pitchFamily="18" charset="0"/>
                          <a:cs typeface="Times New Roman" pitchFamily="18" charset="0"/>
                        </a:rPr>
                        <a:t>+</a:t>
                      </a:r>
                      <a:endParaRPr kumimoji="0" lang="ru-RU" sz="22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2200" b="0" i="0" u="none" strike="noStrike" cap="none" normalizeH="0" baseline="0" smtClean="0">
                          <a:ln>
                            <a:noFill/>
                          </a:ln>
                          <a:solidFill>
                            <a:schemeClr val="tx1"/>
                          </a:solidFill>
                          <a:effectLst/>
                          <a:latin typeface="Times New Roman" pitchFamily="18" charset="0"/>
                          <a:cs typeface="Times New Roman" pitchFamily="18" charset="0"/>
                        </a:rPr>
                        <a:t>-</a:t>
                      </a:r>
                      <a:endParaRPr kumimoji="0" lang="ru-RU" sz="22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2200" b="0" i="0" u="none" strike="noStrike" cap="none" normalizeH="0" baseline="0" smtClean="0">
                          <a:ln>
                            <a:noFill/>
                          </a:ln>
                          <a:solidFill>
                            <a:schemeClr val="tx1"/>
                          </a:solidFill>
                          <a:effectLst/>
                          <a:latin typeface="Times New Roman" pitchFamily="18" charset="0"/>
                          <a:cs typeface="Times New Roman" pitchFamily="18" charset="0"/>
                        </a:rPr>
                        <a:t>-</a:t>
                      </a:r>
                      <a:endParaRPr kumimoji="0" lang="ru-RU" sz="22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2200" b="0" i="0" u="none" strike="noStrike" cap="none" normalizeH="0" baseline="0" smtClean="0">
                          <a:ln>
                            <a:noFill/>
                          </a:ln>
                          <a:solidFill>
                            <a:schemeClr val="tx1"/>
                          </a:solidFill>
                          <a:effectLst/>
                          <a:latin typeface="Times New Roman" pitchFamily="18" charset="0"/>
                          <a:cs typeface="Times New Roman" pitchFamily="18" charset="0"/>
                        </a:rPr>
                        <a:t>-</a:t>
                      </a:r>
                      <a:endParaRPr kumimoji="0" lang="ru-RU" sz="22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2200" b="0" i="0" u="none" strike="noStrike" cap="none" normalizeH="0" baseline="0" smtClean="0">
                          <a:ln>
                            <a:noFill/>
                          </a:ln>
                          <a:solidFill>
                            <a:schemeClr val="tx1"/>
                          </a:solidFill>
                          <a:effectLst/>
                          <a:latin typeface="Times New Roman" pitchFamily="18" charset="0"/>
                          <a:cs typeface="Times New Roman" pitchFamily="18" charset="0"/>
                        </a:rPr>
                        <a:t>-</a:t>
                      </a:r>
                      <a:endParaRPr kumimoji="0" lang="ru-RU" sz="22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89060">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uz-Cyrl-UZ" sz="2200" b="0" i="0" u="none" strike="noStrike" cap="none" normalizeH="0" baseline="0" smtClean="0">
                          <a:ln>
                            <a:noFill/>
                          </a:ln>
                          <a:solidFill>
                            <a:schemeClr val="tx1"/>
                          </a:solidFill>
                          <a:effectLst/>
                          <a:latin typeface="Times New Roman" pitchFamily="18" charset="0"/>
                          <a:cs typeface="Times New Roman" pitchFamily="18" charset="0"/>
                        </a:rPr>
                        <a:t>8.</a:t>
                      </a:r>
                      <a:endParaRPr kumimoji="0" lang="ru-RU" sz="22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uz-Cyrl-UZ" sz="2200" b="0" i="0" u="none" strike="noStrike" cap="none" normalizeH="0" baseline="0" smtClean="0">
                          <a:ln>
                            <a:noFill/>
                          </a:ln>
                          <a:solidFill>
                            <a:schemeClr val="tx1"/>
                          </a:solidFill>
                          <a:effectLst/>
                          <a:latin typeface="Times New Roman" pitchFamily="18" charset="0"/>
                          <a:cs typeface="Times New Roman" pitchFamily="18" charset="0"/>
                        </a:rPr>
                        <a:t>Ижтимоий тўловлар</a:t>
                      </a:r>
                      <a:endParaRPr kumimoji="0" lang="ru-RU" sz="22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2200" b="0" i="0" u="none" strike="noStrike" cap="none" normalizeH="0" baseline="0" smtClean="0">
                          <a:ln>
                            <a:noFill/>
                          </a:ln>
                          <a:solidFill>
                            <a:schemeClr val="tx1"/>
                          </a:solidFill>
                          <a:effectLst/>
                          <a:latin typeface="Times New Roman" pitchFamily="18" charset="0"/>
                          <a:cs typeface="Times New Roman" pitchFamily="18" charset="0"/>
                        </a:rPr>
                        <a:t>+</a:t>
                      </a:r>
                      <a:endParaRPr kumimoji="0" lang="ru-RU" sz="22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2200" b="0" i="0" u="none" strike="noStrike" cap="none" normalizeH="0" baseline="0" smtClean="0">
                          <a:ln>
                            <a:noFill/>
                          </a:ln>
                          <a:solidFill>
                            <a:schemeClr val="tx1"/>
                          </a:solidFill>
                          <a:effectLst/>
                          <a:latin typeface="Times New Roman" pitchFamily="18" charset="0"/>
                          <a:cs typeface="Times New Roman" pitchFamily="18" charset="0"/>
                        </a:rPr>
                        <a:t>+</a:t>
                      </a:r>
                      <a:endParaRPr kumimoji="0" lang="ru-RU" sz="22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2200" b="0" i="0" u="none" strike="noStrike" cap="none" normalizeH="0" baseline="0" smtClean="0">
                          <a:ln>
                            <a:noFill/>
                          </a:ln>
                          <a:solidFill>
                            <a:schemeClr val="tx1"/>
                          </a:solidFill>
                          <a:effectLst/>
                          <a:latin typeface="Times New Roman" pitchFamily="18" charset="0"/>
                          <a:cs typeface="Times New Roman" pitchFamily="18" charset="0"/>
                        </a:rPr>
                        <a:t>+</a:t>
                      </a:r>
                      <a:endParaRPr kumimoji="0" lang="ru-RU" sz="22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2200" b="0" i="0" u="none" strike="noStrike" cap="none" normalizeH="0" baseline="0" smtClean="0">
                          <a:ln>
                            <a:noFill/>
                          </a:ln>
                          <a:solidFill>
                            <a:schemeClr val="tx1"/>
                          </a:solidFill>
                          <a:effectLst/>
                          <a:latin typeface="Times New Roman" pitchFamily="18" charset="0"/>
                          <a:cs typeface="Times New Roman" pitchFamily="18" charset="0"/>
                        </a:rPr>
                        <a:t>+</a:t>
                      </a:r>
                      <a:endParaRPr kumimoji="0" lang="ru-RU" sz="22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2200" b="0" i="0" u="none" strike="noStrike" cap="none" normalizeH="0" baseline="0" dirty="0" smtClean="0">
                          <a:ln>
                            <a:noFill/>
                          </a:ln>
                          <a:solidFill>
                            <a:schemeClr val="tx1"/>
                          </a:solidFill>
                          <a:effectLst/>
                          <a:latin typeface="Times New Roman" pitchFamily="18" charset="0"/>
                          <a:cs typeface="Times New Roman" pitchFamily="18" charset="0"/>
                        </a:rPr>
                        <a:t>+</a:t>
                      </a:r>
                      <a:endParaRPr kumimoji="0" lang="ru-RU" sz="2200" b="0" i="0" u="none" strike="noStrike" cap="none" normalizeH="0" baseline="0" dirty="0" smtClean="0">
                        <a:ln>
                          <a:noFill/>
                        </a:ln>
                        <a:solidFill>
                          <a:schemeClr val="tx1"/>
                        </a:solidFill>
                        <a:effectLst/>
                        <a:latin typeface="Times New Roman" pitchFamily="18"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15445" name="Rectangle 1"/>
          <p:cNvSpPr>
            <a:spLocks noChangeArrowheads="1"/>
          </p:cNvSpPr>
          <p:nvPr/>
        </p:nvSpPr>
        <p:spPr bwMode="auto">
          <a:xfrm>
            <a:off x="0" y="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r>
              <a:rPr lang="ru-RU"/>
              <a:t/>
            </a:r>
            <a:br>
              <a:rPr lang="ru-RU"/>
            </a:br>
            <a:endParaRPr lang="ru-RU"/>
          </a:p>
        </p:txBody>
      </p:sp>
      <p:sp>
        <p:nvSpPr>
          <p:cNvPr id="15446" name="Rectangle 2"/>
          <p:cNvSpPr>
            <a:spLocks noChangeArrowheads="1"/>
          </p:cNvSpPr>
          <p:nvPr/>
        </p:nvSpPr>
        <p:spPr bwMode="auto">
          <a:xfrm>
            <a:off x="0" y="0"/>
            <a:ext cx="3017838" cy="7938"/>
          </a:xfrm>
          <a:prstGeom prst="rect">
            <a:avLst/>
          </a:prstGeom>
          <a:solidFill>
            <a:srgbClr val="000000"/>
          </a:solidFill>
          <a:ln w="9525">
            <a:solidFill>
              <a:schemeClr val="tx1"/>
            </a:solidFill>
            <a:miter lim="800000"/>
            <a:headEnd/>
            <a:tailEnd/>
          </a:ln>
        </p:spPr>
        <p:txBody>
          <a:bodyPr wrap="none" anchor="ctr">
            <a:spAutoFit/>
          </a:bodyPr>
          <a:lstStyle/>
          <a:p>
            <a:endParaRPr lang="ru-RU">
              <a:latin typeface="Calibri" pitchFamily="34" charset="0"/>
            </a:endParaRPr>
          </a:p>
        </p:txBody>
      </p:sp>
    </p:spTree>
    <p:extLst>
      <p:ext uri="{BB962C8B-B14F-4D97-AF65-F5344CB8AC3E}">
        <p14:creationId xmlns:p14="http://schemas.microsoft.com/office/powerpoint/2010/main" val="162026785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Заголовок 1"/>
          <p:cNvSpPr>
            <a:spLocks noGrp="1"/>
          </p:cNvSpPr>
          <p:nvPr>
            <p:ph type="title"/>
          </p:nvPr>
        </p:nvSpPr>
        <p:spPr>
          <a:xfrm>
            <a:off x="457200" y="0"/>
            <a:ext cx="8229600" cy="1143000"/>
          </a:xfrm>
        </p:spPr>
        <p:txBody>
          <a:bodyPr/>
          <a:lstStyle/>
          <a:p>
            <a:pPr eaLnBrk="1" hangingPunct="1"/>
            <a:r>
              <a:rPr lang="uz-Cyrl-UZ" sz="3200" b="1" smtClean="0">
                <a:latin typeface="Times New Roman" pitchFamily="18" charset="0"/>
                <a:cs typeface="Times New Roman" pitchFamily="18" charset="0"/>
              </a:rPr>
              <a:t>Айрим ривожланган мамлакатларда корпоратив (фойда) солиқ ставкалари </a:t>
            </a:r>
            <a:endParaRPr lang="ru-RU" sz="3200" smtClean="0">
              <a:latin typeface="Times New Roman" pitchFamily="18" charset="0"/>
              <a:cs typeface="Times New Roman" pitchFamily="18" charset="0"/>
            </a:endParaRPr>
          </a:p>
        </p:txBody>
      </p:sp>
      <p:graphicFrame>
        <p:nvGraphicFramePr>
          <p:cNvPr id="4" name="Таблица 3"/>
          <p:cNvGraphicFramePr>
            <a:graphicFrameLocks noGrp="1"/>
          </p:cNvGraphicFramePr>
          <p:nvPr/>
        </p:nvGraphicFramePr>
        <p:xfrm>
          <a:off x="142875" y="1071563"/>
          <a:ext cx="8858250" cy="5568951"/>
        </p:xfrm>
        <a:graphic>
          <a:graphicData uri="http://schemas.openxmlformats.org/drawingml/2006/table">
            <a:tbl>
              <a:tblPr/>
              <a:tblGrid>
                <a:gridCol w="741363"/>
                <a:gridCol w="2705100"/>
                <a:gridCol w="2706687"/>
                <a:gridCol w="2705100"/>
              </a:tblGrid>
              <a:tr h="1592261">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uz-Cyrl-UZ" sz="2400" b="1" i="0" u="none" strike="noStrike" cap="none" normalizeH="0" baseline="0" dirty="0" smtClean="0">
                          <a:ln>
                            <a:noFill/>
                          </a:ln>
                          <a:solidFill>
                            <a:schemeClr val="tx1"/>
                          </a:solidFill>
                          <a:effectLst/>
                          <a:latin typeface="Times New Roman" pitchFamily="18" charset="0"/>
                          <a:cs typeface="Times New Roman" pitchFamily="18" charset="0"/>
                        </a:rPr>
                        <a:t>Т</a:t>
                      </a:r>
                      <a:r>
                        <a:rPr kumimoji="0" lang="en-US" sz="2400" b="1" i="0" u="none" strike="noStrike" cap="none" normalizeH="0" baseline="0" dirty="0" smtClean="0">
                          <a:ln>
                            <a:noFill/>
                          </a:ln>
                          <a:solidFill>
                            <a:schemeClr val="tx1"/>
                          </a:solidFill>
                          <a:effectLst/>
                          <a:latin typeface="Times New Roman" pitchFamily="18" charset="0"/>
                          <a:cs typeface="Times New Roman" pitchFamily="18" charset="0"/>
                        </a:rPr>
                        <a:t>/</a:t>
                      </a:r>
                      <a:r>
                        <a:rPr kumimoji="0" lang="uz-Cyrl-UZ" sz="2400" b="1" i="0" u="none" strike="noStrike" cap="none" normalizeH="0" baseline="0" dirty="0" smtClean="0">
                          <a:ln>
                            <a:noFill/>
                          </a:ln>
                          <a:solidFill>
                            <a:schemeClr val="tx1"/>
                          </a:solidFill>
                          <a:effectLst/>
                          <a:latin typeface="Times New Roman" pitchFamily="18" charset="0"/>
                          <a:cs typeface="Times New Roman" pitchFamily="18" charset="0"/>
                        </a:rPr>
                        <a:t>р</a:t>
                      </a:r>
                      <a:endParaRPr kumimoji="0" lang="ru-RU" sz="2400" b="0" i="0" u="none" strike="noStrike" cap="none" normalizeH="0" baseline="0" dirty="0" smtClean="0">
                        <a:ln>
                          <a:noFill/>
                        </a:ln>
                        <a:solidFill>
                          <a:schemeClr val="tx1"/>
                        </a:solidFill>
                        <a:effectLst/>
                        <a:latin typeface="Times New Roman" pitchFamily="18"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uz-Cyrl-UZ" sz="2400" b="1" i="0" u="none" strike="noStrike" cap="none" normalizeH="0" baseline="0" smtClean="0">
                          <a:ln>
                            <a:noFill/>
                          </a:ln>
                          <a:solidFill>
                            <a:schemeClr val="tx1"/>
                          </a:solidFill>
                          <a:effectLst/>
                          <a:latin typeface="Times New Roman" pitchFamily="18" charset="0"/>
                          <a:cs typeface="Times New Roman" pitchFamily="18" charset="0"/>
                        </a:rPr>
                        <a:t>Давлатлар</a:t>
                      </a:r>
                      <a:endParaRPr kumimoji="0" lang="ru-RU" sz="24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uz-Cyrl-UZ" sz="2400" b="1" i="0" u="none" strike="noStrike" cap="none" normalizeH="0" baseline="0" smtClean="0">
                          <a:ln>
                            <a:noFill/>
                          </a:ln>
                          <a:solidFill>
                            <a:schemeClr val="tx1"/>
                          </a:solidFill>
                          <a:effectLst/>
                          <a:latin typeface="Times New Roman" pitchFamily="18" charset="0"/>
                          <a:cs typeface="Times New Roman" pitchFamily="18" charset="0"/>
                        </a:rPr>
                        <a:t>Қишлоқ хўжалигида</a:t>
                      </a:r>
                      <a:endParaRPr kumimoji="0" lang="ru-RU" sz="24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uz-Cyrl-UZ" sz="2400" b="1" i="0" u="none" strike="noStrike" cap="none" normalizeH="0" baseline="0" dirty="0" smtClean="0">
                          <a:ln>
                            <a:noFill/>
                          </a:ln>
                          <a:solidFill>
                            <a:schemeClr val="tx1"/>
                          </a:solidFill>
                          <a:effectLst/>
                          <a:latin typeface="Times New Roman" pitchFamily="18" charset="0"/>
                          <a:cs typeface="Times New Roman" pitchFamily="18" charset="0"/>
                        </a:rPr>
                        <a:t>Бошқа соҳаларда</a:t>
                      </a:r>
                      <a:endParaRPr kumimoji="0" lang="ru-RU" sz="2400" b="0" i="0" u="none" strike="noStrike" cap="none" normalizeH="0" baseline="0" dirty="0" smtClean="0">
                        <a:ln>
                          <a:noFill/>
                        </a:ln>
                        <a:solidFill>
                          <a:schemeClr val="tx1"/>
                        </a:solidFill>
                        <a:effectLst/>
                        <a:latin typeface="Times New Roman" pitchFamily="18"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795338">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uz-Cyrl-UZ" sz="2400" b="0" i="0" u="none" strike="noStrike" cap="none" normalizeH="0" baseline="0" smtClean="0">
                          <a:ln>
                            <a:noFill/>
                          </a:ln>
                          <a:solidFill>
                            <a:schemeClr val="tx1"/>
                          </a:solidFill>
                          <a:effectLst/>
                          <a:latin typeface="Times New Roman" pitchFamily="18" charset="0"/>
                          <a:cs typeface="Times New Roman" pitchFamily="18" charset="0"/>
                        </a:rPr>
                        <a:t>1</a:t>
                      </a:r>
                      <a:endParaRPr kumimoji="0" lang="ru-RU" sz="24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uz-Cyrl-UZ" sz="2400" b="0" i="0" u="none" strike="noStrike" cap="none" normalizeH="0" baseline="0" smtClean="0">
                          <a:ln>
                            <a:noFill/>
                          </a:ln>
                          <a:solidFill>
                            <a:schemeClr val="tx1"/>
                          </a:solidFill>
                          <a:effectLst/>
                          <a:latin typeface="Times New Roman" pitchFamily="18" charset="0"/>
                          <a:cs typeface="Times New Roman" pitchFamily="18" charset="0"/>
                        </a:rPr>
                        <a:t>Буюк Британия</a:t>
                      </a:r>
                      <a:endParaRPr kumimoji="0" lang="ru-RU" sz="24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539750" algn="ctr" defTabSz="914400" rtl="0" eaLnBrk="1" fontAlgn="base" latinLnBrk="0" hangingPunct="1">
                        <a:lnSpc>
                          <a:spcPct val="150000"/>
                        </a:lnSpc>
                        <a:spcBef>
                          <a:spcPct val="0"/>
                        </a:spcBef>
                        <a:spcAft>
                          <a:spcPct val="0"/>
                        </a:spcAft>
                        <a:buClrTx/>
                        <a:buSzTx/>
                        <a:buFontTx/>
                        <a:buNone/>
                        <a:tabLst/>
                      </a:pPr>
                      <a:r>
                        <a:rPr kumimoji="0" lang="uz-Cyrl-UZ" sz="2400" b="0" i="0" u="none" strike="noStrike" cap="none" normalizeH="0" baseline="0" dirty="0" smtClean="0">
                          <a:ln>
                            <a:noFill/>
                          </a:ln>
                          <a:solidFill>
                            <a:schemeClr val="tx1"/>
                          </a:solidFill>
                          <a:effectLst/>
                          <a:latin typeface="Times New Roman" pitchFamily="18" charset="0"/>
                          <a:cs typeface="Times New Roman" pitchFamily="18" charset="0"/>
                        </a:rPr>
                        <a:t>23</a:t>
                      </a:r>
                      <a:r>
                        <a:rPr kumimoji="0" lang="ru-RU" sz="2400" b="0" i="0" u="none" strike="noStrike" cap="none" normalizeH="0" baseline="0" dirty="0" smtClean="0">
                          <a:ln>
                            <a:noFill/>
                          </a:ln>
                          <a:solidFill>
                            <a:schemeClr val="tx1"/>
                          </a:solidFill>
                          <a:effectLst/>
                          <a:latin typeface="Times New Roman" pitchFamily="18" charset="0"/>
                          <a:cs typeface="Times New Roman" pitchFamily="18" charset="0"/>
                        </a:rPr>
                        <a:t>-33%</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539750" algn="ctr" defTabSz="914400" rtl="0" eaLnBrk="1" fontAlgn="base" latinLnBrk="0" hangingPunct="1">
                        <a:lnSpc>
                          <a:spcPct val="150000"/>
                        </a:lnSpc>
                        <a:spcBef>
                          <a:spcPct val="0"/>
                        </a:spcBef>
                        <a:spcAft>
                          <a:spcPct val="0"/>
                        </a:spcAft>
                        <a:buClrTx/>
                        <a:buSzTx/>
                        <a:buFontTx/>
                        <a:buNone/>
                        <a:tabLst/>
                      </a:pPr>
                      <a:r>
                        <a:rPr kumimoji="0" lang="uz-Cyrl-UZ" sz="2400" b="0" i="0" u="none" strike="noStrike" cap="none" normalizeH="0" baseline="0" dirty="0" smtClean="0">
                          <a:ln>
                            <a:noFill/>
                          </a:ln>
                          <a:solidFill>
                            <a:schemeClr val="tx1"/>
                          </a:solidFill>
                          <a:effectLst/>
                          <a:latin typeface="Times New Roman" pitchFamily="18" charset="0"/>
                          <a:cs typeface="Times New Roman" pitchFamily="18" charset="0"/>
                        </a:rPr>
                        <a:t>23-33%</a:t>
                      </a:r>
                      <a:endParaRPr kumimoji="0" lang="ru-RU" sz="2400" b="0" i="0" u="none" strike="noStrike" cap="none" normalizeH="0" baseline="0" dirty="0" smtClean="0">
                        <a:ln>
                          <a:noFill/>
                        </a:ln>
                        <a:solidFill>
                          <a:schemeClr val="tx1"/>
                        </a:solidFill>
                        <a:effectLst/>
                        <a:latin typeface="Times New Roman" pitchFamily="18"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795338">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uz-Cyrl-UZ" sz="2400" b="0" i="0" u="none" strike="noStrike" cap="none" normalizeH="0" baseline="0" smtClean="0">
                          <a:ln>
                            <a:noFill/>
                          </a:ln>
                          <a:solidFill>
                            <a:schemeClr val="tx1"/>
                          </a:solidFill>
                          <a:effectLst/>
                          <a:latin typeface="Times New Roman" pitchFamily="18" charset="0"/>
                          <a:cs typeface="Times New Roman" pitchFamily="18" charset="0"/>
                        </a:rPr>
                        <a:t>2</a:t>
                      </a:r>
                      <a:endParaRPr kumimoji="0" lang="ru-RU" sz="24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uz-Cyrl-UZ" sz="2400" b="0" i="0" u="none" strike="noStrike" cap="none" normalizeH="0" baseline="0" smtClean="0">
                          <a:ln>
                            <a:noFill/>
                          </a:ln>
                          <a:solidFill>
                            <a:schemeClr val="tx1"/>
                          </a:solidFill>
                          <a:effectLst/>
                          <a:latin typeface="Times New Roman" pitchFamily="18" charset="0"/>
                          <a:cs typeface="Times New Roman" pitchFamily="18" charset="0"/>
                        </a:rPr>
                        <a:t>Германия</a:t>
                      </a:r>
                      <a:endParaRPr kumimoji="0" lang="ru-RU" sz="24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539750" algn="ctr" defTabSz="914400" rtl="0" eaLnBrk="1" fontAlgn="base" latinLnBrk="0" hangingPunct="1">
                        <a:lnSpc>
                          <a:spcPct val="150000"/>
                        </a:lnSpc>
                        <a:spcBef>
                          <a:spcPct val="0"/>
                        </a:spcBef>
                        <a:spcAft>
                          <a:spcPct val="0"/>
                        </a:spcAft>
                        <a:buClrTx/>
                        <a:buSzTx/>
                        <a:buFontTx/>
                        <a:buNone/>
                        <a:tabLst/>
                      </a:pPr>
                      <a:r>
                        <a:rPr kumimoji="0" lang="uz-Cyrl-UZ" sz="2400" b="0" i="0" u="none" strike="noStrike" cap="none" normalizeH="0" baseline="0" dirty="0" smtClean="0">
                          <a:ln>
                            <a:noFill/>
                          </a:ln>
                          <a:solidFill>
                            <a:schemeClr val="tx1"/>
                          </a:solidFill>
                          <a:effectLst/>
                          <a:latin typeface="Times New Roman" pitchFamily="18" charset="0"/>
                          <a:cs typeface="Times New Roman" pitchFamily="18" charset="0"/>
                        </a:rPr>
                        <a:t>36-50%</a:t>
                      </a:r>
                      <a:endParaRPr kumimoji="0" lang="ru-RU" sz="2400" b="0" i="0" u="none" strike="noStrike" cap="none" normalizeH="0" baseline="0" dirty="0" smtClean="0">
                        <a:ln>
                          <a:noFill/>
                        </a:ln>
                        <a:solidFill>
                          <a:schemeClr val="tx1"/>
                        </a:solidFill>
                        <a:effectLst/>
                        <a:latin typeface="Times New Roman" pitchFamily="18"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539750" algn="ctr" defTabSz="914400" rtl="0" eaLnBrk="1" fontAlgn="base" latinLnBrk="0" hangingPunct="1">
                        <a:lnSpc>
                          <a:spcPct val="150000"/>
                        </a:lnSpc>
                        <a:spcBef>
                          <a:spcPct val="0"/>
                        </a:spcBef>
                        <a:spcAft>
                          <a:spcPct val="0"/>
                        </a:spcAft>
                        <a:buClrTx/>
                        <a:buSzTx/>
                        <a:buFontTx/>
                        <a:buNone/>
                        <a:tabLst/>
                      </a:pPr>
                      <a:r>
                        <a:rPr kumimoji="0" lang="uz-Cyrl-UZ" sz="2400" b="0" i="0" u="none" strike="noStrike" cap="none" normalizeH="0" baseline="0" dirty="0" smtClean="0">
                          <a:ln>
                            <a:noFill/>
                          </a:ln>
                          <a:solidFill>
                            <a:schemeClr val="tx1"/>
                          </a:solidFill>
                          <a:effectLst/>
                          <a:latin typeface="Times New Roman" pitchFamily="18" charset="0"/>
                          <a:cs typeface="Times New Roman" pitchFamily="18" charset="0"/>
                        </a:rPr>
                        <a:t>36-50%</a:t>
                      </a:r>
                      <a:endParaRPr kumimoji="0" lang="ru-RU" sz="2400" b="0" i="0" u="none" strike="noStrike" cap="none" normalizeH="0" baseline="0" dirty="0" smtClean="0">
                        <a:ln>
                          <a:noFill/>
                        </a:ln>
                        <a:solidFill>
                          <a:schemeClr val="tx1"/>
                        </a:solidFill>
                        <a:effectLst/>
                        <a:latin typeface="Times New Roman" pitchFamily="18"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795338">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uz-Cyrl-UZ" sz="2400" b="0" i="0" u="none" strike="noStrike" cap="none" normalizeH="0" baseline="0" smtClean="0">
                          <a:ln>
                            <a:noFill/>
                          </a:ln>
                          <a:solidFill>
                            <a:schemeClr val="tx1"/>
                          </a:solidFill>
                          <a:effectLst/>
                          <a:latin typeface="Times New Roman" pitchFamily="18" charset="0"/>
                          <a:cs typeface="Times New Roman" pitchFamily="18" charset="0"/>
                        </a:rPr>
                        <a:t>3</a:t>
                      </a:r>
                      <a:endParaRPr kumimoji="0" lang="ru-RU" sz="24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uz-Cyrl-UZ" sz="2400" b="0" i="0" u="none" strike="noStrike" cap="none" normalizeH="0" baseline="0" smtClean="0">
                          <a:ln>
                            <a:noFill/>
                          </a:ln>
                          <a:solidFill>
                            <a:schemeClr val="tx1"/>
                          </a:solidFill>
                          <a:effectLst/>
                          <a:latin typeface="Times New Roman" pitchFamily="18" charset="0"/>
                          <a:cs typeface="Times New Roman" pitchFamily="18" charset="0"/>
                        </a:rPr>
                        <a:t>Италия</a:t>
                      </a:r>
                      <a:endParaRPr kumimoji="0" lang="ru-RU" sz="24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539750" algn="ctr" defTabSz="914400" rtl="0" eaLnBrk="1" fontAlgn="base" latinLnBrk="0" hangingPunct="1">
                        <a:lnSpc>
                          <a:spcPct val="150000"/>
                        </a:lnSpc>
                        <a:spcBef>
                          <a:spcPct val="0"/>
                        </a:spcBef>
                        <a:spcAft>
                          <a:spcPct val="0"/>
                        </a:spcAft>
                        <a:buClrTx/>
                        <a:buSzTx/>
                        <a:buFontTx/>
                        <a:buNone/>
                        <a:tabLst/>
                      </a:pPr>
                      <a:r>
                        <a:rPr kumimoji="0" lang="uz-Cyrl-UZ" sz="2400" b="0" i="0" u="none" strike="noStrike" cap="none" normalizeH="0" baseline="0" dirty="0" smtClean="0">
                          <a:ln>
                            <a:noFill/>
                          </a:ln>
                          <a:solidFill>
                            <a:schemeClr val="tx1"/>
                          </a:solidFill>
                          <a:effectLst/>
                          <a:latin typeface="Times New Roman" pitchFamily="18" charset="0"/>
                          <a:cs typeface="Times New Roman" pitchFamily="18" charset="0"/>
                        </a:rPr>
                        <a:t>36%</a:t>
                      </a:r>
                      <a:endParaRPr kumimoji="0" lang="ru-RU" sz="2400" b="0" i="0" u="none" strike="noStrike" cap="none" normalizeH="0" baseline="0" dirty="0" smtClean="0">
                        <a:ln>
                          <a:noFill/>
                        </a:ln>
                        <a:solidFill>
                          <a:schemeClr val="tx1"/>
                        </a:solidFill>
                        <a:effectLst/>
                        <a:latin typeface="Times New Roman" pitchFamily="18"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539750" algn="ctr" defTabSz="914400" rtl="0" eaLnBrk="1" fontAlgn="base" latinLnBrk="0" hangingPunct="1">
                        <a:lnSpc>
                          <a:spcPct val="150000"/>
                        </a:lnSpc>
                        <a:spcBef>
                          <a:spcPct val="0"/>
                        </a:spcBef>
                        <a:spcAft>
                          <a:spcPct val="0"/>
                        </a:spcAft>
                        <a:buClrTx/>
                        <a:buSzTx/>
                        <a:buFontTx/>
                        <a:buNone/>
                        <a:tabLst/>
                      </a:pPr>
                      <a:r>
                        <a:rPr kumimoji="0" lang="uz-Cyrl-UZ" sz="2400" b="0" i="0" u="none" strike="noStrike" cap="none" normalizeH="0" baseline="0" dirty="0" smtClean="0">
                          <a:ln>
                            <a:noFill/>
                          </a:ln>
                          <a:solidFill>
                            <a:schemeClr val="tx1"/>
                          </a:solidFill>
                          <a:effectLst/>
                          <a:latin typeface="Times New Roman" pitchFamily="18" charset="0"/>
                          <a:cs typeface="Times New Roman" pitchFamily="18" charset="0"/>
                        </a:rPr>
                        <a:t>36%</a:t>
                      </a:r>
                      <a:endParaRPr kumimoji="0" lang="ru-RU" sz="2400" b="0" i="0" u="none" strike="noStrike" cap="none" normalizeH="0" baseline="0" dirty="0" smtClean="0">
                        <a:ln>
                          <a:noFill/>
                        </a:ln>
                        <a:solidFill>
                          <a:schemeClr val="tx1"/>
                        </a:solidFill>
                        <a:effectLst/>
                        <a:latin typeface="Times New Roman" pitchFamily="18"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795338">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uz-Cyrl-UZ" sz="2400" b="0" i="0" u="none" strike="noStrike" cap="none" normalizeH="0" baseline="0" smtClean="0">
                          <a:ln>
                            <a:noFill/>
                          </a:ln>
                          <a:solidFill>
                            <a:schemeClr val="tx1"/>
                          </a:solidFill>
                          <a:effectLst/>
                          <a:latin typeface="Times New Roman" pitchFamily="18" charset="0"/>
                          <a:cs typeface="Times New Roman" pitchFamily="18" charset="0"/>
                        </a:rPr>
                        <a:t>4</a:t>
                      </a:r>
                      <a:endParaRPr kumimoji="0" lang="ru-RU" sz="24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uz-Cyrl-UZ" sz="2400" b="0" i="0" u="none" strike="noStrike" cap="none" normalizeH="0" baseline="0" smtClean="0">
                          <a:ln>
                            <a:noFill/>
                          </a:ln>
                          <a:solidFill>
                            <a:schemeClr val="tx1"/>
                          </a:solidFill>
                          <a:effectLst/>
                          <a:latin typeface="Times New Roman" pitchFamily="18" charset="0"/>
                          <a:cs typeface="Times New Roman" pitchFamily="18" charset="0"/>
                        </a:rPr>
                        <a:t>АҚШ</a:t>
                      </a:r>
                      <a:endParaRPr kumimoji="0" lang="ru-RU" sz="24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539750" algn="ctr" defTabSz="914400" rtl="0" eaLnBrk="1" fontAlgn="base" latinLnBrk="0" hangingPunct="1">
                        <a:lnSpc>
                          <a:spcPct val="150000"/>
                        </a:lnSpc>
                        <a:spcBef>
                          <a:spcPct val="0"/>
                        </a:spcBef>
                        <a:spcAft>
                          <a:spcPct val="0"/>
                        </a:spcAft>
                        <a:buClrTx/>
                        <a:buSzTx/>
                        <a:buFontTx/>
                        <a:buNone/>
                        <a:tabLst/>
                      </a:pPr>
                      <a:r>
                        <a:rPr kumimoji="0" lang="uz-Cyrl-UZ" sz="2400" b="0" i="0" u="none" strike="noStrike" cap="none" normalizeH="0" baseline="0" dirty="0" smtClean="0">
                          <a:ln>
                            <a:noFill/>
                          </a:ln>
                          <a:solidFill>
                            <a:schemeClr val="tx1"/>
                          </a:solidFill>
                          <a:effectLst/>
                          <a:latin typeface="Times New Roman" pitchFamily="18" charset="0"/>
                          <a:cs typeface="Times New Roman" pitchFamily="18" charset="0"/>
                        </a:rPr>
                        <a:t>15-34%</a:t>
                      </a:r>
                      <a:endParaRPr kumimoji="0" lang="ru-RU" sz="2400" b="0" i="0" u="none" strike="noStrike" cap="none" normalizeH="0" baseline="0" dirty="0" smtClean="0">
                        <a:ln>
                          <a:noFill/>
                        </a:ln>
                        <a:solidFill>
                          <a:schemeClr val="tx1"/>
                        </a:solidFill>
                        <a:effectLst/>
                        <a:latin typeface="Times New Roman" pitchFamily="18"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539750" algn="ctr" defTabSz="914400" rtl="0" eaLnBrk="1" fontAlgn="base" latinLnBrk="0" hangingPunct="1">
                        <a:lnSpc>
                          <a:spcPct val="150000"/>
                        </a:lnSpc>
                        <a:spcBef>
                          <a:spcPct val="0"/>
                        </a:spcBef>
                        <a:spcAft>
                          <a:spcPct val="0"/>
                        </a:spcAft>
                        <a:buClrTx/>
                        <a:buSzTx/>
                        <a:buFontTx/>
                        <a:buNone/>
                        <a:tabLst/>
                      </a:pPr>
                      <a:r>
                        <a:rPr kumimoji="0" lang="uz-Cyrl-UZ" sz="2400" b="0" i="0" u="none" strike="noStrike" cap="none" normalizeH="0" baseline="0" dirty="0" smtClean="0">
                          <a:ln>
                            <a:noFill/>
                          </a:ln>
                          <a:solidFill>
                            <a:schemeClr val="tx1"/>
                          </a:solidFill>
                          <a:effectLst/>
                          <a:latin typeface="Times New Roman" pitchFamily="18" charset="0"/>
                          <a:cs typeface="Times New Roman" pitchFamily="18" charset="0"/>
                        </a:rPr>
                        <a:t>15-34%</a:t>
                      </a:r>
                      <a:endParaRPr kumimoji="0" lang="ru-RU" sz="2400" b="0" i="0" u="none" strike="noStrike" cap="none" normalizeH="0" baseline="0" dirty="0" smtClean="0">
                        <a:ln>
                          <a:noFill/>
                        </a:ln>
                        <a:solidFill>
                          <a:schemeClr val="tx1"/>
                        </a:solidFill>
                        <a:effectLst/>
                        <a:latin typeface="Times New Roman" pitchFamily="18"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795338">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uz-Cyrl-UZ" sz="2400" b="0" i="0" u="none" strike="noStrike" cap="none" normalizeH="0" baseline="0" smtClean="0">
                          <a:ln>
                            <a:noFill/>
                          </a:ln>
                          <a:solidFill>
                            <a:schemeClr val="tx1"/>
                          </a:solidFill>
                          <a:effectLst/>
                          <a:latin typeface="Times New Roman" pitchFamily="18" charset="0"/>
                          <a:cs typeface="Times New Roman" pitchFamily="18" charset="0"/>
                        </a:rPr>
                        <a:t>5</a:t>
                      </a:r>
                      <a:endParaRPr kumimoji="0" lang="ru-RU" sz="24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uz-Cyrl-UZ" sz="2400" b="0" i="0" u="none" strike="noStrike" cap="none" normalizeH="0" baseline="0" smtClean="0">
                          <a:ln>
                            <a:noFill/>
                          </a:ln>
                          <a:solidFill>
                            <a:schemeClr val="tx1"/>
                          </a:solidFill>
                          <a:effectLst/>
                          <a:latin typeface="Times New Roman" pitchFamily="18" charset="0"/>
                          <a:cs typeface="Times New Roman" pitchFamily="18" charset="0"/>
                        </a:rPr>
                        <a:t>Франция</a:t>
                      </a:r>
                      <a:endParaRPr kumimoji="0" lang="ru-RU" sz="24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539750" algn="ctr" defTabSz="914400" rtl="0" eaLnBrk="1" fontAlgn="base" latinLnBrk="0" hangingPunct="1">
                        <a:lnSpc>
                          <a:spcPct val="150000"/>
                        </a:lnSpc>
                        <a:spcBef>
                          <a:spcPct val="0"/>
                        </a:spcBef>
                        <a:spcAft>
                          <a:spcPct val="0"/>
                        </a:spcAft>
                        <a:buClrTx/>
                        <a:buSzTx/>
                        <a:buFontTx/>
                        <a:buNone/>
                        <a:tabLst/>
                      </a:pPr>
                      <a:r>
                        <a:rPr kumimoji="0" lang="uz-Cyrl-UZ" sz="2400" b="0" i="0" u="none" strike="noStrike" cap="none" normalizeH="0" baseline="0" dirty="0" smtClean="0">
                          <a:ln>
                            <a:noFill/>
                          </a:ln>
                          <a:solidFill>
                            <a:schemeClr val="tx1"/>
                          </a:solidFill>
                          <a:effectLst/>
                          <a:latin typeface="Times New Roman" pitchFamily="18" charset="0"/>
                          <a:cs typeface="Times New Roman" pitchFamily="18" charset="0"/>
                        </a:rPr>
                        <a:t>39-42%</a:t>
                      </a:r>
                      <a:endParaRPr kumimoji="0" lang="ru-RU" sz="2400" b="0" i="0" u="none" strike="noStrike" cap="none" normalizeH="0" baseline="0" dirty="0" smtClean="0">
                        <a:ln>
                          <a:noFill/>
                        </a:ln>
                        <a:solidFill>
                          <a:schemeClr val="tx1"/>
                        </a:solidFill>
                        <a:effectLst/>
                        <a:latin typeface="Times New Roman" pitchFamily="18"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539750" algn="ctr" defTabSz="914400" rtl="0" eaLnBrk="1" fontAlgn="base" latinLnBrk="0" hangingPunct="1">
                        <a:lnSpc>
                          <a:spcPct val="150000"/>
                        </a:lnSpc>
                        <a:spcBef>
                          <a:spcPct val="0"/>
                        </a:spcBef>
                        <a:spcAft>
                          <a:spcPct val="0"/>
                        </a:spcAft>
                        <a:buClrTx/>
                        <a:buSzTx/>
                        <a:buFontTx/>
                        <a:buNone/>
                        <a:tabLst/>
                      </a:pPr>
                      <a:r>
                        <a:rPr kumimoji="0" lang="uz-Cyrl-UZ" sz="2400" b="0" i="0" u="none" strike="noStrike" cap="none" normalizeH="0" baseline="0" dirty="0" smtClean="0">
                          <a:ln>
                            <a:noFill/>
                          </a:ln>
                          <a:solidFill>
                            <a:schemeClr val="tx1"/>
                          </a:solidFill>
                          <a:effectLst/>
                          <a:latin typeface="Times New Roman" pitchFamily="18" charset="0"/>
                          <a:cs typeface="Times New Roman" pitchFamily="18" charset="0"/>
                        </a:rPr>
                        <a:t>39-42%</a:t>
                      </a:r>
                      <a:endParaRPr kumimoji="0" lang="ru-RU" sz="2400" b="0" i="0" u="none" strike="noStrike" cap="none" normalizeH="0" baseline="0" dirty="0" smtClean="0">
                        <a:ln>
                          <a:noFill/>
                        </a:ln>
                        <a:solidFill>
                          <a:schemeClr val="tx1"/>
                        </a:solidFill>
                        <a:effectLst/>
                        <a:latin typeface="Times New Roman" pitchFamily="18"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374219583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410" name="Заголовок 1"/>
          <p:cNvSpPr>
            <a:spLocks noGrp="1"/>
          </p:cNvSpPr>
          <p:nvPr>
            <p:ph type="title"/>
          </p:nvPr>
        </p:nvSpPr>
        <p:spPr/>
        <p:txBody>
          <a:bodyPr>
            <a:normAutofit fontScale="90000"/>
          </a:bodyPr>
          <a:lstStyle/>
          <a:p>
            <a:pPr eaLnBrk="1" hangingPunct="1"/>
            <a:r>
              <a:rPr lang="uz-Cyrl-UZ" b="1" smtClean="0">
                <a:latin typeface="Times New Roman" pitchFamily="18" charset="0"/>
                <a:cs typeface="Times New Roman" pitchFamily="18" charset="0"/>
              </a:rPr>
              <a:t>Фермер хўжаликларига берилган имтиёзлар турлари:</a:t>
            </a:r>
            <a:endParaRPr lang="ru-RU" b="1" smtClean="0">
              <a:latin typeface="Times New Roman" pitchFamily="18" charset="0"/>
              <a:cs typeface="Times New Roman" pitchFamily="18" charset="0"/>
            </a:endParaRPr>
          </a:p>
        </p:txBody>
      </p:sp>
      <p:sp>
        <p:nvSpPr>
          <p:cNvPr id="17411" name="Содержимое 2"/>
          <p:cNvSpPr>
            <a:spLocks noGrp="1"/>
          </p:cNvSpPr>
          <p:nvPr>
            <p:ph idx="1"/>
          </p:nvPr>
        </p:nvSpPr>
        <p:spPr>
          <a:xfrm>
            <a:off x="457200" y="1974850"/>
            <a:ext cx="8229600" cy="4525963"/>
          </a:xfrm>
        </p:spPr>
        <p:txBody>
          <a:bodyPr/>
          <a:lstStyle/>
          <a:p>
            <a:pPr eaLnBrk="1" hangingPunct="1"/>
            <a:r>
              <a:rPr lang="uz-Cyrl-UZ" smtClean="0">
                <a:latin typeface="Times New Roman" pitchFamily="18" charset="0"/>
                <a:cs typeface="Times New Roman" pitchFamily="18" charset="0"/>
              </a:rPr>
              <a:t>Ўзбекистон Республикаси Солиқ кодексига асосан;</a:t>
            </a:r>
          </a:p>
          <a:p>
            <a:pPr eaLnBrk="1" hangingPunct="1"/>
            <a:endParaRPr lang="uz-Cyrl-UZ" smtClean="0">
              <a:latin typeface="Times New Roman" pitchFamily="18" charset="0"/>
              <a:cs typeface="Times New Roman" pitchFamily="18" charset="0"/>
            </a:endParaRPr>
          </a:p>
          <a:p>
            <a:pPr eaLnBrk="1" hangingPunct="1"/>
            <a:r>
              <a:rPr lang="uz-Cyrl-UZ" smtClean="0">
                <a:latin typeface="Times New Roman" pitchFamily="18" charset="0"/>
                <a:cs typeface="Times New Roman" pitchFamily="18" charset="0"/>
              </a:rPr>
              <a:t>Ўзбекистон Республикаси Президентининг Фармон ва Қарорларига асосан;</a:t>
            </a:r>
          </a:p>
          <a:p>
            <a:pPr eaLnBrk="1" hangingPunct="1">
              <a:buFont typeface="Arial" pitchFamily="34" charset="0"/>
              <a:buNone/>
            </a:pPr>
            <a:endParaRPr lang="uz-Cyrl-UZ" smtClean="0">
              <a:latin typeface="Times New Roman" pitchFamily="18" charset="0"/>
              <a:cs typeface="Times New Roman" pitchFamily="18" charset="0"/>
            </a:endParaRPr>
          </a:p>
        </p:txBody>
      </p:sp>
    </p:spTree>
    <p:extLst>
      <p:ext uri="{BB962C8B-B14F-4D97-AF65-F5344CB8AC3E}">
        <p14:creationId xmlns:p14="http://schemas.microsoft.com/office/powerpoint/2010/main" val="1315016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434" name="Заголовок 1"/>
          <p:cNvSpPr>
            <a:spLocks noGrp="1"/>
          </p:cNvSpPr>
          <p:nvPr>
            <p:ph type="title"/>
          </p:nvPr>
        </p:nvSpPr>
        <p:spPr>
          <a:xfrm>
            <a:off x="428625" y="214313"/>
            <a:ext cx="8286750" cy="1082675"/>
          </a:xfrm>
        </p:spPr>
        <p:txBody>
          <a:bodyPr>
            <a:normAutofit fontScale="90000"/>
          </a:bodyPr>
          <a:lstStyle/>
          <a:p>
            <a:pPr algn="just" eaLnBrk="1" hangingPunct="1"/>
            <a:r>
              <a:rPr lang="uz-Cyrl-UZ" sz="2400" b="1" smtClean="0">
                <a:latin typeface="Times New Roman" pitchFamily="18" charset="0"/>
                <a:cs typeface="Times New Roman" pitchFamily="18" charset="0"/>
              </a:rPr>
              <a:t>1. </a:t>
            </a:r>
            <a:r>
              <a:rPr lang="uz-Cyrl-UZ" sz="2400" smtClean="0">
                <a:latin typeface="Times New Roman" pitchFamily="18" charset="0"/>
                <a:cs typeface="Times New Roman" pitchFamily="18" charset="0"/>
              </a:rPr>
              <a:t>Солиқ кодексининг </a:t>
            </a:r>
            <a:r>
              <a:rPr lang="uz-Cyrl-UZ" sz="2400" b="1" smtClean="0">
                <a:latin typeface="Times New Roman" pitchFamily="18" charset="0"/>
                <a:cs typeface="Times New Roman" pitchFamily="18" charset="0"/>
              </a:rPr>
              <a:t>367-моддасига</a:t>
            </a:r>
            <a:r>
              <a:rPr lang="uz-Cyrl-UZ" sz="2400" smtClean="0">
                <a:latin typeface="Times New Roman" pitchFamily="18" charset="0"/>
                <a:cs typeface="Times New Roman" pitchFamily="18" charset="0"/>
              </a:rPr>
              <a:t> асосан янги ташкил  этилган фермер хўжаликлари ташкил этилган пайтдан бошлаб </a:t>
            </a:r>
            <a:r>
              <a:rPr lang="uz-Cyrl-UZ" sz="2400" b="1" smtClean="0">
                <a:latin typeface="Times New Roman" pitchFamily="18" charset="0"/>
                <a:cs typeface="Times New Roman" pitchFamily="18" charset="0"/>
              </a:rPr>
              <a:t>икки йилга </a:t>
            </a:r>
            <a:r>
              <a:rPr lang="uz-Cyrl-UZ" sz="2400" smtClean="0">
                <a:latin typeface="Times New Roman" pitchFamily="18" charset="0"/>
                <a:cs typeface="Times New Roman" pitchFamily="18" charset="0"/>
              </a:rPr>
              <a:t>ягона ер солиғи тўлашдан озод қилинган.</a:t>
            </a:r>
            <a:endParaRPr lang="ru-RU" sz="2400" smtClean="0"/>
          </a:p>
        </p:txBody>
      </p:sp>
      <p:sp>
        <p:nvSpPr>
          <p:cNvPr id="18435" name="Содержимое 2"/>
          <p:cNvSpPr>
            <a:spLocks noGrp="1"/>
          </p:cNvSpPr>
          <p:nvPr>
            <p:ph idx="1"/>
          </p:nvPr>
        </p:nvSpPr>
        <p:spPr>
          <a:xfrm>
            <a:off x="71438" y="1571625"/>
            <a:ext cx="8715375" cy="5072063"/>
          </a:xfrm>
        </p:spPr>
        <p:txBody>
          <a:bodyPr>
            <a:normAutofit lnSpcReduction="10000"/>
          </a:bodyPr>
          <a:lstStyle/>
          <a:p>
            <a:pPr algn="just" eaLnBrk="1" hangingPunct="1">
              <a:buFont typeface="Arial" pitchFamily="34" charset="0"/>
              <a:buNone/>
            </a:pPr>
            <a:r>
              <a:rPr lang="uz-Cyrl-UZ" sz="2400" smtClean="0">
                <a:latin typeface="Times New Roman" pitchFamily="18" charset="0"/>
                <a:cs typeface="Times New Roman" pitchFamily="18" charset="0"/>
              </a:rPr>
              <a:t>    </a:t>
            </a:r>
            <a:r>
              <a:rPr lang="uz-Cyrl-UZ" sz="2400" b="1" smtClean="0">
                <a:latin typeface="Times New Roman" pitchFamily="18" charset="0"/>
                <a:cs typeface="Times New Roman" pitchFamily="18" charset="0"/>
              </a:rPr>
              <a:t>2.</a:t>
            </a:r>
            <a:r>
              <a:rPr lang="uz-Cyrl-UZ" sz="2400" smtClean="0">
                <a:latin typeface="Times New Roman" pitchFamily="18" charset="0"/>
                <a:cs typeface="Times New Roman" pitchFamily="18" charset="0"/>
              </a:rPr>
              <a:t> Солиқ кодексининг </a:t>
            </a:r>
            <a:r>
              <a:rPr lang="uz-Cyrl-UZ" sz="2400" b="1" smtClean="0">
                <a:latin typeface="Times New Roman" pitchFamily="18" charset="0"/>
                <a:cs typeface="Times New Roman" pitchFamily="18" charset="0"/>
              </a:rPr>
              <a:t>282-моддасининг 2-қисмида</a:t>
            </a:r>
            <a:r>
              <a:rPr lang="uz-Cyrl-UZ" sz="2400" smtClean="0">
                <a:latin typeface="Times New Roman" pitchFamily="18" charset="0"/>
                <a:cs typeface="Times New Roman" pitchFamily="18" charset="0"/>
              </a:rPr>
              <a:t> </a:t>
            </a:r>
            <a:r>
              <a:rPr lang="uz-Cyrl-UZ" sz="2400" b="1" smtClean="0">
                <a:latin typeface="Times New Roman" pitchFamily="18" charset="0"/>
                <a:cs typeface="Times New Roman" pitchFamily="18" charset="0"/>
              </a:rPr>
              <a:t>26 та банддан </a:t>
            </a:r>
            <a:r>
              <a:rPr lang="uz-Cyrl-UZ" sz="2400" smtClean="0">
                <a:latin typeface="Times New Roman" pitchFamily="18" charset="0"/>
                <a:cs typeface="Times New Roman" pitchFamily="18" charset="0"/>
              </a:rPr>
              <a:t>иборат имтиёз ва енгилликлар берилган бўлиб, улардан асосийлари қуйидагилар:</a:t>
            </a:r>
          </a:p>
          <a:p>
            <a:pPr algn="just" eaLnBrk="1" hangingPunct="1"/>
            <a:r>
              <a:rPr lang="uz-Cyrl-UZ" sz="2400" smtClean="0">
                <a:latin typeface="Times New Roman" pitchFamily="18" charset="0"/>
                <a:cs typeface="Times New Roman" pitchFamily="18" charset="0"/>
              </a:rPr>
              <a:t>янги барпо этилаётган боғлар, токзорлар ва тутзорлар эгаллаган ерлар, дарахтларнинг қатор ораларидан қишлоқ хўжалиги экинларини экиш учун фойдаланилишидан қатъи назар, </a:t>
            </a:r>
            <a:r>
              <a:rPr lang="uz-Cyrl-UZ" sz="2400" b="1" smtClean="0">
                <a:latin typeface="Times New Roman" pitchFamily="18" charset="0"/>
                <a:cs typeface="Times New Roman" pitchFamily="18" charset="0"/>
              </a:rPr>
              <a:t>уч йил муддатга</a:t>
            </a:r>
            <a:r>
              <a:rPr lang="uz-Cyrl-UZ" sz="2400" smtClean="0">
                <a:latin typeface="Times New Roman" pitchFamily="18" charset="0"/>
                <a:cs typeface="Times New Roman" pitchFamily="18" charset="0"/>
              </a:rPr>
              <a:t>;</a:t>
            </a:r>
          </a:p>
          <a:p>
            <a:pPr algn="just" eaLnBrk="1" hangingPunct="1"/>
            <a:r>
              <a:rPr lang="ru-RU" sz="2400" smtClean="0">
                <a:latin typeface="Times New Roman" pitchFamily="18" charset="0"/>
                <a:cs typeface="Times New Roman" pitchFamily="18" charset="0"/>
              </a:rPr>
              <a:t>мелиорация ишлари амалга оширилаётган мавжуд суғориладиган ерлар, ишлар бошланганидан эътиборан </a:t>
            </a:r>
            <a:r>
              <a:rPr lang="ru-RU" sz="2400" b="1" smtClean="0">
                <a:latin typeface="Times New Roman" pitchFamily="18" charset="0"/>
                <a:cs typeface="Times New Roman" pitchFamily="18" charset="0"/>
              </a:rPr>
              <a:t>беш йил муддатга</a:t>
            </a:r>
            <a:r>
              <a:rPr lang="ru-RU" sz="2400" smtClean="0">
                <a:latin typeface="Times New Roman" pitchFamily="18" charset="0"/>
                <a:cs typeface="Times New Roman" pitchFamily="18" charset="0"/>
              </a:rPr>
              <a:t>;</a:t>
            </a:r>
          </a:p>
          <a:p>
            <a:pPr algn="just" eaLnBrk="1" hangingPunct="1"/>
            <a:r>
              <a:rPr lang="ru-RU" sz="2400" smtClean="0">
                <a:latin typeface="Times New Roman" pitchFamily="18" charset="0"/>
                <a:cs typeface="Times New Roman" pitchFamily="18" charset="0"/>
              </a:rPr>
              <a:t>қишлоқ хўжалиги мақсадлари учун янги ўзлаштирилаётган ерлар, уларни ўзлаштириш ишлари бажариладиган даврда ва улар ўзлаштирилган вақтдан эътиборан </a:t>
            </a:r>
            <a:r>
              <a:rPr lang="ru-RU" sz="2400" b="1" smtClean="0">
                <a:latin typeface="Times New Roman" pitchFamily="18" charset="0"/>
                <a:cs typeface="Times New Roman" pitchFamily="18" charset="0"/>
              </a:rPr>
              <a:t>беш йил мобайнида;</a:t>
            </a:r>
          </a:p>
          <a:p>
            <a:pPr algn="just" eaLnBrk="1" hangingPunct="1">
              <a:buFont typeface="Arial" pitchFamily="34" charset="0"/>
              <a:buNone/>
            </a:pPr>
            <a:endParaRPr lang="ru-RU" sz="2400" smtClean="0">
              <a:latin typeface="Times New Roman" pitchFamily="18" charset="0"/>
              <a:cs typeface="Times New Roman" pitchFamily="18" charset="0"/>
            </a:endParaRPr>
          </a:p>
        </p:txBody>
      </p:sp>
    </p:spTree>
    <p:extLst>
      <p:ext uri="{BB962C8B-B14F-4D97-AF65-F5344CB8AC3E}">
        <p14:creationId xmlns:p14="http://schemas.microsoft.com/office/powerpoint/2010/main" val="43784568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9458" name="Заголовок 1"/>
          <p:cNvSpPr>
            <a:spLocks noGrp="1"/>
          </p:cNvSpPr>
          <p:nvPr>
            <p:ph type="title"/>
          </p:nvPr>
        </p:nvSpPr>
        <p:spPr>
          <a:xfrm>
            <a:off x="457200" y="274638"/>
            <a:ext cx="8229600" cy="939800"/>
          </a:xfrm>
        </p:spPr>
        <p:txBody>
          <a:bodyPr>
            <a:normAutofit fontScale="90000"/>
          </a:bodyPr>
          <a:lstStyle/>
          <a:p>
            <a:pPr eaLnBrk="1" hangingPunct="1"/>
            <a:r>
              <a:rPr lang="uz-Cyrl-UZ" sz="3000" b="1" smtClean="0">
                <a:latin typeface="Times New Roman" pitchFamily="18" charset="0"/>
                <a:cs typeface="Times New Roman" pitchFamily="18" charset="0"/>
              </a:rPr>
              <a:t>Ўзбекистон Республикаси Президентининг Қарори асосида:</a:t>
            </a:r>
            <a:endParaRPr lang="ru-RU" sz="3000" b="1" smtClean="0"/>
          </a:p>
        </p:txBody>
      </p:sp>
      <p:sp>
        <p:nvSpPr>
          <p:cNvPr id="19459" name="Содержимое 2"/>
          <p:cNvSpPr>
            <a:spLocks noGrp="1"/>
          </p:cNvSpPr>
          <p:nvPr>
            <p:ph idx="1"/>
          </p:nvPr>
        </p:nvSpPr>
        <p:spPr>
          <a:xfrm>
            <a:off x="285750" y="1571625"/>
            <a:ext cx="8229600" cy="4929188"/>
          </a:xfrm>
        </p:spPr>
        <p:txBody>
          <a:bodyPr/>
          <a:lstStyle/>
          <a:p>
            <a:pPr algn="just" eaLnBrk="1" hangingPunct="1">
              <a:buFont typeface="Arial" pitchFamily="34" charset="0"/>
              <a:buNone/>
            </a:pPr>
            <a:r>
              <a:rPr lang="ru-RU" sz="2400" smtClean="0">
                <a:latin typeface="Times New Roman" pitchFamily="18" charset="0"/>
                <a:cs typeface="Times New Roman" pitchFamily="18" charset="0"/>
              </a:rPr>
              <a:t>	Ўзбекистон Республикаси Президентининг 2008 йил                   21 апрелдаги </a:t>
            </a:r>
            <a:r>
              <a:rPr lang="ru-RU" sz="2400" b="1" smtClean="0">
                <a:latin typeface="Times New Roman" pitchFamily="18" charset="0"/>
                <a:cs typeface="Times New Roman" pitchFamily="18" charset="0"/>
              </a:rPr>
              <a:t>«Шахсий ёрдамчи, деҳқон ва фермер хўжаликларида чорва моллар кўпайтиришни рағбатлантиришни кучайтириш ҳамда чорвачилик маҳсулотлари ишлаб чиқаришни кенгайтириш борасидаги қўшимча чора-тадбирлар тўғрисида»</a:t>
            </a:r>
            <a:r>
              <a:rPr lang="ru-RU" sz="2400" smtClean="0">
                <a:latin typeface="Times New Roman" pitchFamily="18" charset="0"/>
                <a:cs typeface="Times New Roman" pitchFamily="18" charset="0"/>
              </a:rPr>
              <a:t>ги </a:t>
            </a:r>
            <a:r>
              <a:rPr lang="ru-RU" sz="2400" b="1" smtClean="0">
                <a:latin typeface="Times New Roman" pitchFamily="18" charset="0"/>
                <a:cs typeface="Times New Roman" pitchFamily="18" charset="0"/>
              </a:rPr>
              <a:t>ПҚ-842-сон</a:t>
            </a:r>
            <a:r>
              <a:rPr lang="ru-RU" sz="2400" smtClean="0">
                <a:latin typeface="Times New Roman" pitchFamily="18" charset="0"/>
                <a:cs typeface="Times New Roman" pitchFamily="18" charset="0"/>
              </a:rPr>
              <a:t> қарори асосида фермер хўжаликлари ва чорвачилик фермалари - давлатнинг мақсадли жамғармалари ва Таълим ва тиббиёт муассасаларини реконструкция қилиш, мукаммал таъмирлаш ва жиҳозлаш жамғармасига мажбурий ажратмалар тўлашдан озод қилинган.</a:t>
            </a:r>
          </a:p>
        </p:txBody>
      </p:sp>
    </p:spTree>
    <p:extLst>
      <p:ext uri="{BB962C8B-B14F-4D97-AF65-F5344CB8AC3E}">
        <p14:creationId xmlns:p14="http://schemas.microsoft.com/office/powerpoint/2010/main" val="53467496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1506" name="Заголовок 1"/>
          <p:cNvSpPr>
            <a:spLocks noGrp="1"/>
          </p:cNvSpPr>
          <p:nvPr>
            <p:ph type="title"/>
          </p:nvPr>
        </p:nvSpPr>
        <p:spPr>
          <a:xfrm>
            <a:off x="457200" y="0"/>
            <a:ext cx="8229600" cy="1285875"/>
          </a:xfrm>
        </p:spPr>
        <p:txBody>
          <a:bodyPr/>
          <a:lstStyle/>
          <a:p>
            <a:pPr eaLnBrk="1" hangingPunct="1"/>
            <a:r>
              <a:rPr lang="uz-Cyrl-UZ" sz="3000" b="1" smtClean="0">
                <a:latin typeface="Times New Roman" pitchFamily="18" charset="0"/>
                <a:cs typeface="Times New Roman" pitchFamily="18" charset="0"/>
              </a:rPr>
              <a:t>2012 йилда</a:t>
            </a:r>
            <a:endParaRPr lang="ru-RU" sz="3000" b="1" smtClean="0"/>
          </a:p>
        </p:txBody>
      </p:sp>
      <p:sp>
        <p:nvSpPr>
          <p:cNvPr id="21507" name="Содержимое 2"/>
          <p:cNvSpPr>
            <a:spLocks noGrp="1"/>
          </p:cNvSpPr>
          <p:nvPr>
            <p:ph idx="1"/>
          </p:nvPr>
        </p:nvSpPr>
        <p:spPr>
          <a:xfrm>
            <a:off x="285750" y="928688"/>
            <a:ext cx="8229600" cy="5643562"/>
          </a:xfrm>
        </p:spPr>
        <p:txBody>
          <a:bodyPr/>
          <a:lstStyle/>
          <a:p>
            <a:pPr indent="373063" algn="just" eaLnBrk="1" hangingPunct="1">
              <a:buFont typeface="Arial" pitchFamily="34" charset="0"/>
              <a:buNone/>
            </a:pPr>
            <a:r>
              <a:rPr lang="ru-RU" sz="2400" smtClean="0">
                <a:latin typeface="Times New Roman" pitchFamily="18" charset="0"/>
                <a:cs typeface="Times New Roman" pitchFamily="18" charset="0"/>
              </a:rPr>
              <a:t>	</a:t>
            </a:r>
            <a:r>
              <a:rPr lang="ru-RU" sz="2400" b="1" smtClean="0">
                <a:latin typeface="Times New Roman" pitchFamily="18" charset="0"/>
                <a:cs typeface="Times New Roman" pitchFamily="18" charset="0"/>
              </a:rPr>
              <a:t>1.</a:t>
            </a:r>
            <a:r>
              <a:rPr lang="ru-RU" sz="2400" smtClean="0">
                <a:latin typeface="Times New Roman" pitchFamily="18" charset="0"/>
                <a:cs typeface="Times New Roman" pitchFamily="18" charset="0"/>
              </a:rPr>
              <a:t> Ўзбекистон Республикаси Президентининг </a:t>
            </a:r>
            <a:br>
              <a:rPr lang="ru-RU" sz="2400" smtClean="0">
                <a:latin typeface="Times New Roman" pitchFamily="18" charset="0"/>
                <a:cs typeface="Times New Roman" pitchFamily="18" charset="0"/>
              </a:rPr>
            </a:br>
            <a:r>
              <a:rPr lang="ru-RU" sz="2400" smtClean="0">
                <a:latin typeface="Times New Roman" pitchFamily="18" charset="0"/>
                <a:cs typeface="Times New Roman" pitchFamily="18" charset="0"/>
              </a:rPr>
              <a:t>2012 йил 22 октябрдаги </a:t>
            </a:r>
            <a:r>
              <a:rPr lang="ru-RU" sz="2400" b="1" smtClean="0">
                <a:latin typeface="Times New Roman" pitchFamily="18" charset="0"/>
                <a:cs typeface="Times New Roman" pitchFamily="18" charset="0"/>
              </a:rPr>
              <a:t>«Ўзбекистонда фермерлик фаолиятини ташкил қилишни янада такомиллаштириш ва уни ривожлантириш чора-тадбирлари тўғрисида»</a:t>
            </a:r>
            <a:r>
              <a:rPr lang="ru-RU" sz="2400" smtClean="0">
                <a:latin typeface="Times New Roman" pitchFamily="18" charset="0"/>
                <a:cs typeface="Times New Roman" pitchFamily="18" charset="0"/>
              </a:rPr>
              <a:t>ги </a:t>
            </a:r>
            <a:r>
              <a:rPr lang="ru-RU" sz="2400" b="1" smtClean="0">
                <a:latin typeface="Times New Roman" pitchFamily="18" charset="0"/>
                <a:cs typeface="Times New Roman" pitchFamily="18" charset="0"/>
              </a:rPr>
              <a:t>ПФ-4478</a:t>
            </a:r>
            <a:r>
              <a:rPr lang="ru-RU" sz="2400" smtClean="0">
                <a:latin typeface="Times New Roman" pitchFamily="18" charset="0"/>
                <a:cs typeface="Times New Roman" pitchFamily="18" charset="0"/>
              </a:rPr>
              <a:t>-</a:t>
            </a:r>
            <a:r>
              <a:rPr lang="ru-RU" sz="2400" b="1" smtClean="0">
                <a:latin typeface="Times New Roman" pitchFamily="18" charset="0"/>
                <a:cs typeface="Times New Roman" pitchFamily="18" charset="0"/>
              </a:rPr>
              <a:t>сонли Фармони </a:t>
            </a:r>
            <a:r>
              <a:rPr lang="ru-RU" sz="2400" smtClean="0">
                <a:latin typeface="Times New Roman" pitchFamily="18" charset="0"/>
                <a:cs typeface="Times New Roman" pitchFamily="18" charset="0"/>
              </a:rPr>
              <a:t>қабул қилинди.</a:t>
            </a:r>
          </a:p>
          <a:p>
            <a:pPr indent="373063" algn="just" eaLnBrk="1" hangingPunct="1">
              <a:buFont typeface="Arial" pitchFamily="34" charset="0"/>
              <a:buNone/>
            </a:pPr>
            <a:r>
              <a:rPr lang="ru-RU" sz="2400" b="1" smtClean="0">
                <a:latin typeface="Times New Roman" pitchFamily="18" charset="0"/>
                <a:cs typeface="Times New Roman" pitchFamily="18" charset="0"/>
              </a:rPr>
              <a:t>2.</a:t>
            </a:r>
            <a:r>
              <a:rPr lang="ru-RU" sz="2400" smtClean="0">
                <a:latin typeface="Times New Roman" pitchFamily="18" charset="0"/>
                <a:cs typeface="Times New Roman" pitchFamily="18" charset="0"/>
              </a:rPr>
              <a:t> Ўзбекистон Республикаси Вазирлар Маҳкамасининг 2012 йил 2 октябрдаги «</a:t>
            </a:r>
            <a:r>
              <a:rPr lang="ru-RU" sz="2400" b="1" smtClean="0">
                <a:latin typeface="Times New Roman" pitchFamily="18" charset="0"/>
                <a:cs typeface="Times New Roman" pitchFamily="18" charset="0"/>
              </a:rPr>
              <a:t>Маҳаллий давлат ҳокимияти органлари томонидан айрим тоифадаги юридик  шахсларга  мол-мулк  солиғи, ер   солиғи, ягона   ер солиғи ҳамда ободонлаштириш ва ижтимоий инфратузилмани ривожлантириш солиғи бўйича имтиёзлар бериш тартиби тўғрисидаги низомни тасдиқлаш ҳақида»</a:t>
            </a:r>
            <a:r>
              <a:rPr lang="ru-RU" sz="2400" smtClean="0">
                <a:latin typeface="Times New Roman" pitchFamily="18" charset="0"/>
                <a:cs typeface="Times New Roman" pitchFamily="18" charset="0"/>
              </a:rPr>
              <a:t>ги </a:t>
            </a:r>
            <a:r>
              <a:rPr lang="ru-RU" sz="2400" b="1" smtClean="0">
                <a:latin typeface="Times New Roman" pitchFamily="18" charset="0"/>
                <a:cs typeface="Times New Roman" pitchFamily="18" charset="0"/>
              </a:rPr>
              <a:t>281-сонли қарори </a:t>
            </a:r>
            <a:r>
              <a:rPr lang="ru-RU" sz="2400" smtClean="0">
                <a:latin typeface="Times New Roman" pitchFamily="18" charset="0"/>
                <a:cs typeface="Times New Roman" pitchFamily="18" charset="0"/>
              </a:rPr>
              <a:t>қабул қилинди.</a:t>
            </a:r>
          </a:p>
        </p:txBody>
      </p:sp>
    </p:spTree>
    <p:extLst>
      <p:ext uri="{BB962C8B-B14F-4D97-AF65-F5344CB8AC3E}">
        <p14:creationId xmlns:p14="http://schemas.microsoft.com/office/powerpoint/2010/main" val="84746241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2530" name="Заголовок 1"/>
          <p:cNvSpPr>
            <a:spLocks noGrp="1"/>
          </p:cNvSpPr>
          <p:nvPr>
            <p:ph type="title"/>
          </p:nvPr>
        </p:nvSpPr>
        <p:spPr>
          <a:xfrm>
            <a:off x="500063" y="0"/>
            <a:ext cx="8229600" cy="1011238"/>
          </a:xfrm>
        </p:spPr>
        <p:txBody>
          <a:bodyPr/>
          <a:lstStyle/>
          <a:p>
            <a:pPr eaLnBrk="1" hangingPunct="1"/>
            <a:r>
              <a:rPr lang="uz-Cyrl-UZ" sz="3000" b="1" smtClean="0">
                <a:latin typeface="Times New Roman" pitchFamily="18" charset="0"/>
                <a:cs typeface="Times New Roman" pitchFamily="18" charset="0"/>
              </a:rPr>
              <a:t>ПФ-4478-сонли Фармонга асосан:</a:t>
            </a:r>
            <a:endParaRPr lang="ru-RU" sz="3000" b="1" smtClean="0"/>
          </a:p>
        </p:txBody>
      </p:sp>
      <p:sp>
        <p:nvSpPr>
          <p:cNvPr id="22531" name="Содержимое 2"/>
          <p:cNvSpPr>
            <a:spLocks noGrp="1"/>
          </p:cNvSpPr>
          <p:nvPr>
            <p:ph idx="1"/>
          </p:nvPr>
        </p:nvSpPr>
        <p:spPr>
          <a:xfrm>
            <a:off x="285750" y="928688"/>
            <a:ext cx="8229600" cy="5429250"/>
          </a:xfrm>
        </p:spPr>
        <p:txBody>
          <a:bodyPr/>
          <a:lstStyle/>
          <a:p>
            <a:pPr indent="373063" algn="just" eaLnBrk="1" hangingPunct="1">
              <a:buFont typeface="Arial" pitchFamily="34" charset="0"/>
              <a:buNone/>
            </a:pPr>
            <a:r>
              <a:rPr lang="ru-RU" sz="2800" smtClean="0">
                <a:latin typeface="Times New Roman" pitchFamily="18" charset="0"/>
                <a:cs typeface="Times New Roman" pitchFamily="18" charset="0"/>
              </a:rPr>
              <a:t>1. Фермерлар кенгашларига фермер хўжаликлари манфаатларини кўзлаб даъво аризаларини судга </a:t>
            </a:r>
            <a:r>
              <a:rPr lang="ru-RU" sz="2800" b="1" smtClean="0">
                <a:latin typeface="Times New Roman" pitchFamily="18" charset="0"/>
                <a:cs typeface="Times New Roman" pitchFamily="18" charset="0"/>
              </a:rPr>
              <a:t>давлат божи тўламасдан шикоят қилиш;</a:t>
            </a:r>
          </a:p>
          <a:p>
            <a:pPr indent="373063" algn="just" eaLnBrk="1" hangingPunct="1">
              <a:buFont typeface="Arial" pitchFamily="34" charset="0"/>
              <a:buNone/>
            </a:pPr>
            <a:r>
              <a:rPr lang="ru-RU" sz="2800" smtClean="0">
                <a:latin typeface="Times New Roman" pitchFamily="18" charset="0"/>
                <a:cs typeface="Times New Roman" pitchFamily="18" charset="0"/>
              </a:rPr>
              <a:t>2. Пахта терими ишларга жалб қилинган ишчиларни жисмоний шахслардан олинадиган </a:t>
            </a:r>
            <a:r>
              <a:rPr lang="ru-RU" sz="2800" b="1" smtClean="0">
                <a:latin typeface="Times New Roman" pitchFamily="18" charset="0"/>
                <a:cs typeface="Times New Roman" pitchFamily="18" charset="0"/>
              </a:rPr>
              <a:t>даромад солиғи тўлашдан озод қилиш;</a:t>
            </a:r>
          </a:p>
          <a:p>
            <a:pPr indent="373063" algn="just" eaLnBrk="1" hangingPunct="1">
              <a:buFont typeface="Arial" pitchFamily="34" charset="0"/>
              <a:buNone/>
            </a:pPr>
            <a:r>
              <a:rPr lang="ru-RU" sz="2800" smtClean="0">
                <a:latin typeface="Times New Roman" pitchFamily="18" charset="0"/>
                <a:cs typeface="Times New Roman" pitchFamily="18" charset="0"/>
              </a:rPr>
              <a:t>3. Томчилатиб суғориш тизимини жорий қилган юридик шахсларнинг томчилатиб суғоришдан фойдаланилаётган ер участкаларига ягона ер солиғи тўлашдан </a:t>
            </a:r>
            <a:r>
              <a:rPr lang="ru-RU" sz="2800" b="1" smtClean="0">
                <a:latin typeface="Times New Roman" pitchFamily="18" charset="0"/>
                <a:cs typeface="Times New Roman" pitchFamily="18" charset="0"/>
              </a:rPr>
              <a:t>беш йил муддатга </a:t>
            </a:r>
            <a:r>
              <a:rPr lang="ru-RU" sz="2800" smtClean="0">
                <a:latin typeface="Times New Roman" pitchFamily="18" charset="0"/>
                <a:cs typeface="Times New Roman" pitchFamily="18" charset="0"/>
              </a:rPr>
              <a:t>озод қилиниши белгиланди.</a:t>
            </a:r>
          </a:p>
        </p:txBody>
      </p:sp>
    </p:spTree>
    <p:extLst>
      <p:ext uri="{BB962C8B-B14F-4D97-AF65-F5344CB8AC3E}">
        <p14:creationId xmlns:p14="http://schemas.microsoft.com/office/powerpoint/2010/main" val="31261083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5843" name="Rectangle 3"/>
          <p:cNvSpPr>
            <a:spLocks noGrp="1"/>
          </p:cNvSpPr>
          <p:nvPr>
            <p:ph type="body" idx="1"/>
          </p:nvPr>
        </p:nvSpPr>
        <p:spPr>
          <a:xfrm>
            <a:off x="457200" y="2924175"/>
            <a:ext cx="8229600" cy="3201988"/>
          </a:xfrm>
        </p:spPr>
        <p:txBody>
          <a:bodyPr/>
          <a:lstStyle/>
          <a:p>
            <a:pPr>
              <a:buFont typeface="Arial" pitchFamily="34" charset="0"/>
              <a:buNone/>
            </a:pPr>
            <a:r>
              <a:rPr lang="uz-Cyrl-UZ" b="1" smtClean="0">
                <a:latin typeface="Times New Roman" pitchFamily="18" charset="0"/>
              </a:rPr>
              <a:t>    </a:t>
            </a:r>
            <a:r>
              <a:rPr lang="uz-Cyrl-UZ" sz="2400" b="1" smtClean="0">
                <a:latin typeface="Times New Roman" pitchFamily="18" charset="0"/>
              </a:rPr>
              <a:t>Жумладан 2012 йилнинг 1 октябридан:</a:t>
            </a:r>
            <a:endParaRPr lang="ru-RU" sz="2400" b="1" smtClean="0">
              <a:latin typeface="Times New Roman" pitchFamily="18" charset="0"/>
            </a:endParaRPr>
          </a:p>
          <a:p>
            <a:r>
              <a:rPr lang="ru-RU" sz="2400" b="1" smtClean="0">
                <a:latin typeface="Times New Roman" pitchFamily="18" charset="0"/>
              </a:rPr>
              <a:t>«</a:t>
            </a:r>
            <a:r>
              <a:rPr lang="uz-Cyrl-UZ" sz="2400" b="1" smtClean="0">
                <a:latin typeface="Times New Roman" pitchFamily="18" charset="0"/>
              </a:rPr>
              <a:t>Асосий воситалар ҳаракати тўғрисида</a:t>
            </a:r>
            <a:r>
              <a:rPr lang="ru-RU" sz="2400" b="1" smtClean="0">
                <a:latin typeface="Times New Roman" pitchFamily="18" charset="0"/>
              </a:rPr>
              <a:t>»</a:t>
            </a:r>
            <a:r>
              <a:rPr lang="uz-Cyrl-UZ" sz="2400" b="1" smtClean="0">
                <a:latin typeface="Times New Roman" pitchFamily="18" charset="0"/>
              </a:rPr>
              <a:t>ги  3-шакл ҳисобот;</a:t>
            </a:r>
            <a:endParaRPr lang="ru-RU" sz="2400" b="1" smtClean="0">
              <a:latin typeface="Times New Roman" pitchFamily="18" charset="0"/>
            </a:endParaRPr>
          </a:p>
          <a:p>
            <a:r>
              <a:rPr lang="ru-RU" sz="2400" b="1" smtClean="0">
                <a:latin typeface="Times New Roman" pitchFamily="18" charset="0"/>
              </a:rPr>
              <a:t>«</a:t>
            </a:r>
            <a:r>
              <a:rPr lang="uz-Cyrl-UZ" sz="2400" b="1" smtClean="0">
                <a:latin typeface="Times New Roman" pitchFamily="18" charset="0"/>
              </a:rPr>
              <a:t>Дебитор ва кредитор қ</a:t>
            </a:r>
            <a:r>
              <a:rPr lang="ru-RU" sz="2400" b="1" smtClean="0">
                <a:latin typeface="Times New Roman" pitchFamily="18" charset="0"/>
              </a:rPr>
              <a:t>а</a:t>
            </a:r>
            <a:r>
              <a:rPr lang="uz-Cyrl-UZ" sz="2400" b="1" smtClean="0">
                <a:latin typeface="Times New Roman" pitchFamily="18" charset="0"/>
              </a:rPr>
              <a:t>рздорлик тўғрисида</a:t>
            </a:r>
            <a:r>
              <a:rPr lang="ru-RU" sz="2400" b="1" smtClean="0">
                <a:latin typeface="Times New Roman" pitchFamily="18" charset="0"/>
              </a:rPr>
              <a:t>»</a:t>
            </a:r>
            <a:r>
              <a:rPr lang="uz-Cyrl-UZ" sz="2400" b="1" smtClean="0">
                <a:latin typeface="Times New Roman" pitchFamily="18" charset="0"/>
              </a:rPr>
              <a:t>ги </a:t>
            </a:r>
            <a:br>
              <a:rPr lang="uz-Cyrl-UZ" sz="2400" b="1" smtClean="0">
                <a:latin typeface="Times New Roman" pitchFamily="18" charset="0"/>
              </a:rPr>
            </a:br>
            <a:r>
              <a:rPr lang="uz-Cyrl-UZ" sz="2400" b="1" smtClean="0">
                <a:latin typeface="Times New Roman" pitchFamily="18" charset="0"/>
              </a:rPr>
              <a:t>2а-шакл ҳисоботлар бекор қилинди.</a:t>
            </a:r>
          </a:p>
          <a:p>
            <a:pPr>
              <a:buFont typeface="Arial" pitchFamily="34" charset="0"/>
              <a:buNone/>
            </a:pPr>
            <a:r>
              <a:rPr lang="uz-Cyrl-UZ" b="1" smtClean="0">
                <a:latin typeface="Times New Roman" pitchFamily="18" charset="0"/>
              </a:rPr>
              <a:t>      </a:t>
            </a:r>
            <a:endParaRPr lang="ru-RU" b="1" smtClean="0">
              <a:latin typeface="Times New Roman" pitchFamily="18" charset="0"/>
            </a:endParaRPr>
          </a:p>
        </p:txBody>
      </p:sp>
      <p:sp>
        <p:nvSpPr>
          <p:cNvPr id="35844" name="Заголовок 1"/>
          <p:cNvSpPr>
            <a:spLocks noGrp="1"/>
          </p:cNvSpPr>
          <p:nvPr>
            <p:ph type="title"/>
          </p:nvPr>
        </p:nvSpPr>
        <p:spPr>
          <a:xfrm>
            <a:off x="457200" y="274638"/>
            <a:ext cx="8291513" cy="2433637"/>
          </a:xfrm>
          <a:ln/>
        </p:spPr>
        <p:txBody>
          <a:bodyPr>
            <a:normAutofit fontScale="90000"/>
          </a:bodyPr>
          <a:lstStyle/>
          <a:p>
            <a:pPr eaLnBrk="1" hangingPunct="1"/>
            <a:r>
              <a:rPr lang="uz-Cyrl-UZ" sz="2400" b="1" smtClean="0">
                <a:latin typeface="Times New Roman" pitchFamily="18" charset="0"/>
              </a:rPr>
              <a:t>Ўзбекистон Республикаси Президентининг 2012 йил </a:t>
            </a:r>
            <a:br>
              <a:rPr lang="uz-Cyrl-UZ" sz="2400" b="1" smtClean="0">
                <a:latin typeface="Times New Roman" pitchFamily="18" charset="0"/>
              </a:rPr>
            </a:br>
            <a:r>
              <a:rPr lang="uz-Cyrl-UZ" sz="2400" b="1" smtClean="0">
                <a:latin typeface="Times New Roman" pitchFamily="18" charset="0"/>
              </a:rPr>
              <a:t>16 июлдаги «Статистик, солиқ, молиявий ҳисоботларни, лицензияланадиган фаолият турларини ва рухсат бериш тартиб-таомилларини тубдан қисқартириш чора-тадбирлари тўғрисида»ги ПФ-4453-сонли фармонига асосан бир қанча солиқ ва молиявий ҳисобот турлари ҳамда уларни тақдим этиш муддатлари қисқартирилди.</a:t>
            </a:r>
            <a:endParaRPr lang="ru-RU" sz="2400" b="1" smtClean="0">
              <a:latin typeface="Times New Roman" pitchFamily="18" charset="0"/>
            </a:endParaRPr>
          </a:p>
        </p:txBody>
      </p:sp>
    </p:spTree>
    <p:extLst>
      <p:ext uri="{BB962C8B-B14F-4D97-AF65-F5344CB8AC3E}">
        <p14:creationId xmlns:p14="http://schemas.microsoft.com/office/powerpoint/2010/main" val="261134924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6867" name="Rectangle 3"/>
          <p:cNvSpPr>
            <a:spLocks noGrp="1"/>
          </p:cNvSpPr>
          <p:nvPr>
            <p:ph type="body" idx="1"/>
          </p:nvPr>
        </p:nvSpPr>
        <p:spPr>
          <a:xfrm>
            <a:off x="457200" y="476250"/>
            <a:ext cx="8229600" cy="5649913"/>
          </a:xfrm>
        </p:spPr>
        <p:txBody>
          <a:bodyPr/>
          <a:lstStyle/>
          <a:p>
            <a:pPr>
              <a:lnSpc>
                <a:spcPct val="90000"/>
              </a:lnSpc>
              <a:buFont typeface="Arial" pitchFamily="34" charset="0"/>
              <a:buNone/>
            </a:pPr>
            <a:r>
              <a:rPr lang="uz-Cyrl-UZ" sz="2800" smtClean="0">
                <a:latin typeface="Times New Roman" pitchFamily="18" charset="0"/>
                <a:cs typeface="Times New Roman" pitchFamily="18" charset="0"/>
              </a:rPr>
              <a:t>    Шунингдек 2013 йилдан бошлаб солиқ ҳисобот шаклларини бирлаштириш орқали солиқ солиш базаси бир хил бўлган:</a:t>
            </a:r>
          </a:p>
          <a:p>
            <a:pPr>
              <a:lnSpc>
                <a:spcPct val="90000"/>
              </a:lnSpc>
            </a:pPr>
            <a:r>
              <a:rPr lang="uz-Cyrl-UZ" sz="2800" smtClean="0">
                <a:latin typeface="Times New Roman" pitchFamily="18" charset="0"/>
                <a:cs typeface="Times New Roman" pitchFamily="18" charset="0"/>
              </a:rPr>
              <a:t>иш ҳақидан пенсия жамғармасига суғурта бадали ва ягона ижтимоий тўлов ҳисобот шакллари;</a:t>
            </a:r>
          </a:p>
          <a:p>
            <a:pPr>
              <a:lnSpc>
                <a:spcPct val="90000"/>
              </a:lnSpc>
            </a:pPr>
            <a:r>
              <a:rPr lang="uz-Cyrl-UZ" sz="2800" smtClean="0">
                <a:latin typeface="Times New Roman" pitchFamily="18" charset="0"/>
                <a:cs typeface="Times New Roman" pitchFamily="18" charset="0"/>
              </a:rPr>
              <a:t>бюджетдан ташқари пенсия, йўл жамғармаси ҳамда Таълим ва тиббиёт муассасаларини реконструкция қилиш, мукаммал таъмирлаш ва жиҳозлаш жамғармасига ажратмалар ҳисобот шакллари;</a:t>
            </a:r>
          </a:p>
          <a:p>
            <a:pPr>
              <a:lnSpc>
                <a:spcPct val="90000"/>
              </a:lnSpc>
            </a:pPr>
            <a:r>
              <a:rPr lang="uz-Cyrl-UZ" sz="2800" smtClean="0">
                <a:latin typeface="Times New Roman" pitchFamily="18" charset="0"/>
                <a:cs typeface="Times New Roman" pitchFamily="18" charset="0"/>
              </a:rPr>
              <a:t>фойда ҳамда ободонлаштириш ва ижтимоий инфратузилмани ривожлантириш солиқлари ҳисобот шакллари бирлаштирилди.</a:t>
            </a:r>
            <a:r>
              <a:rPr lang="ru-RU" sz="2800" smtClean="0">
                <a:latin typeface="Times New Roman" pitchFamily="18" charset="0"/>
                <a:cs typeface="Times New Roman" pitchFamily="18" charset="0"/>
              </a:rPr>
              <a:t> </a:t>
            </a:r>
          </a:p>
        </p:txBody>
      </p:sp>
    </p:spTree>
    <p:extLst>
      <p:ext uri="{BB962C8B-B14F-4D97-AF65-F5344CB8AC3E}">
        <p14:creationId xmlns:p14="http://schemas.microsoft.com/office/powerpoint/2010/main" val="3216896754"/>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Солнцестояние">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349</TotalTime>
  <Words>2074</Words>
  <Application>Microsoft Office PowerPoint</Application>
  <PresentationFormat>Экран (4:3)</PresentationFormat>
  <Paragraphs>360</Paragraphs>
  <Slides>36</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36</vt:i4>
      </vt:variant>
    </vt:vector>
  </HeadingPairs>
  <TitlesOfParts>
    <vt:vector size="37" baseType="lpstr">
      <vt:lpstr>Солнцестояние</vt:lpstr>
      <vt:lpstr>12-Mavzu: Qishloq xo’jalik korxonalarining moliyaviy faoliyatini tahlil qilish</vt:lpstr>
      <vt:lpstr>Qishloq xo’jalik korxonalari faoliyatini o’rganish usullari.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Фермер хўжаликларини солиққа тортиш тизимини такомиллаштириш</vt:lpstr>
      <vt:lpstr>Презентация PowerPoint</vt:lpstr>
      <vt:lpstr>Презентация PowerPoint</vt:lpstr>
      <vt:lpstr>Ягона ер солиғини тўлашга ўтиш тартиби.</vt:lpstr>
      <vt:lpstr>Презентация PowerPoint</vt:lpstr>
      <vt:lpstr>Презентация PowerPoint</vt:lpstr>
      <vt:lpstr>Мисол:</vt:lpstr>
      <vt:lpstr>Ягона ер солиғи ҳисоб-китобини  топшириш тартиби</vt:lpstr>
      <vt:lpstr>Ягона ер солиғини тўлаш тартиби.</vt:lpstr>
      <vt:lpstr>Фермер хўжаликлари ягона ер солиғидан ташқари қуйидаги солиқлар ва мажбурий тўловларни тўлайдилар:</vt:lpstr>
      <vt:lpstr>Фермер хўжаликларининг бюджет ва бюджетдан ташқари мақсадли жамғармаларга тўлайдиган солиқлар ва бошқа мажбурий тўловлар салмоғи</vt:lpstr>
      <vt:lpstr>Айрим мамлакатларда қишлоқ хўжалиги корхоналари тўлайдиган солиқларнинг асосий турлари</vt:lpstr>
      <vt:lpstr>Айрим ривожланган мамлакатларда корпоратив (фойда) солиқ ставкалари </vt:lpstr>
      <vt:lpstr>Фермер хўжаликларига берилган имтиёзлар турлари:</vt:lpstr>
      <vt:lpstr>1. Солиқ кодексининг 367-моддасига асосан янги ташкил  этилган фермер хўжаликлари ташкил этилган пайтдан бошлаб икки йилга ягона ер солиғи тўлашдан озод қилинган.</vt:lpstr>
      <vt:lpstr>Ўзбекистон Республикаси Президентининг Қарори асосида:</vt:lpstr>
      <vt:lpstr>2012 йилда</vt:lpstr>
      <vt:lpstr>ПФ-4478-сонли Фармонга асосан:</vt:lpstr>
      <vt:lpstr>Ўзбекистон Республикаси Президентининг 2012 йил  16 июлдаги «Статистик, солиқ, молиявий ҳисоботларни, лицензияланадиган фаолият турларини ва рухсат бериш тартиб-таомилларини тубдан қисқартириш чора-тадбирлари тўғрисида»ги ПФ-4453-сонли фармонига асосан бир қанча солиқ ва молиявий ҳисобот турлари ҳамда уларни тақдим этиш муддатлари қисқартирилди.</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4-Mavzu: Qishloq xo’jalik korxonalar faoliyatini tahlil qilish</dc:title>
  <dc:creator>Администратор</dc:creator>
  <cp:lastModifiedBy>User</cp:lastModifiedBy>
  <cp:revision>18</cp:revision>
  <dcterms:created xsi:type="dcterms:W3CDTF">2016-02-26T22:12:29Z</dcterms:created>
  <dcterms:modified xsi:type="dcterms:W3CDTF">2018-11-14T09:33:55Z</dcterms:modified>
</cp:coreProperties>
</file>