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47" r:id="rId2"/>
    <p:sldMasterId id="2147483783" r:id="rId3"/>
    <p:sldMasterId id="2147483795" r:id="rId4"/>
    <p:sldMasterId id="2147483807" r:id="rId5"/>
    <p:sldMasterId id="2147483819" r:id="rId6"/>
    <p:sldMasterId id="2147483831" r:id="rId7"/>
    <p:sldMasterId id="2147483843" r:id="rId8"/>
  </p:sldMasterIdLst>
  <p:notesMasterIdLst>
    <p:notesMasterId r:id="rId32"/>
  </p:notesMasterIdLst>
  <p:sldIdLst>
    <p:sldId id="358" r:id="rId9"/>
    <p:sldId id="329" r:id="rId10"/>
    <p:sldId id="330" r:id="rId11"/>
    <p:sldId id="331" r:id="rId12"/>
    <p:sldId id="340" r:id="rId13"/>
    <p:sldId id="332" r:id="rId14"/>
    <p:sldId id="334" r:id="rId15"/>
    <p:sldId id="359" r:id="rId16"/>
    <p:sldId id="360" r:id="rId17"/>
    <p:sldId id="361" r:id="rId18"/>
    <p:sldId id="362" r:id="rId19"/>
    <p:sldId id="363" r:id="rId20"/>
    <p:sldId id="364" r:id="rId21"/>
    <p:sldId id="365" r:id="rId22"/>
    <p:sldId id="366" r:id="rId23"/>
    <p:sldId id="367" r:id="rId24"/>
    <p:sldId id="368" r:id="rId25"/>
    <p:sldId id="335" r:id="rId26"/>
    <p:sldId id="344" r:id="rId27"/>
    <p:sldId id="338" r:id="rId28"/>
    <p:sldId id="369" r:id="rId29"/>
    <p:sldId id="339" r:id="rId30"/>
    <p:sldId id="266" r:id="rId31"/>
  </p:sldIdLst>
  <p:sldSz cx="9144000" cy="6858000" type="screen4x3"/>
  <p:notesSz cx="6858000" cy="9144000"/>
  <p:custDataLst>
    <p:tags r:id="rId33"/>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6600"/>
    <a:srgbClr val="0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D083AE6-46FA-4A59-8FB0-9F97EB10719F}" styleName="Светлый стиль 3 — акцент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presProps" Target="presProp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ags" Target="tags/tag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_rels/data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image" Target="../media/image20.jpeg"/><Relationship Id="rId5" Type="http://schemas.openxmlformats.org/officeDocument/2006/relationships/image" Target="../media/image24.jpg"/><Relationship Id="rId4" Type="http://schemas.openxmlformats.org/officeDocument/2006/relationships/image" Target="../media/image23.jpeg"/></Relationships>
</file>

<file path=ppt/diagrams/_rels/data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s>
</file>

<file path=ppt/diagrams/_rels/data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image" Target="../media/image41.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image" Target="../media/image12.png"/></Relationships>
</file>

<file path=ppt/diagrams/_rels/drawing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image" Target="../media/image30.png"/></Relationships>
</file>

<file path=ppt/diagrams/_rels/drawing5.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image" Target="../media/image41.jpe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BF9ECB6-06C4-41C9-97A5-B5E0D8EF6EF5}" type="doc">
      <dgm:prSet loTypeId="urn:microsoft.com/office/officeart/2005/8/layout/vList3#1" loCatId="list" qsTypeId="urn:microsoft.com/office/officeart/2005/8/quickstyle/simple1" qsCatId="simple" csTypeId="urn:microsoft.com/office/officeart/2005/8/colors/colorful4" csCatId="colorful" phldr="1"/>
      <dgm:spPr/>
    </dgm:pt>
    <dgm:pt modelId="{F4D3B727-1E09-435B-9DAB-4C3E9A713973}">
      <dgm:prSet phldrT="[Текст]"/>
      <dgm:spPr>
        <a:solidFill>
          <a:srgbClr val="7A0000"/>
        </a:solidFill>
      </dgm:spPr>
      <dgm:t>
        <a:bodyPr/>
        <a:lstStyle/>
        <a:p>
          <a:r>
            <a:rPr lang="uz-Cyrl-UZ" dirty="0" smtClean="0"/>
            <a:t>И</a:t>
          </a:r>
          <a:r>
            <a:rPr lang="ru-RU" dirty="0" err="1" smtClean="0"/>
            <a:t>нсон</a:t>
          </a:r>
          <a:r>
            <a:rPr lang="ru-RU" dirty="0" smtClean="0"/>
            <a:t> </a:t>
          </a:r>
          <a:r>
            <a:rPr lang="ru-RU" dirty="0" err="1" smtClean="0"/>
            <a:t>фаолияти</a:t>
          </a:r>
          <a:r>
            <a:rPr lang="ru-RU" dirty="0" smtClean="0"/>
            <a:t> </a:t>
          </a:r>
          <a:r>
            <a:rPr lang="ru-RU" dirty="0" err="1" smtClean="0"/>
            <a:t>таъсирида</a:t>
          </a:r>
          <a:r>
            <a:rPr lang="ru-RU" dirty="0" smtClean="0"/>
            <a:t> </a:t>
          </a:r>
          <a:r>
            <a:rPr lang="ru-RU" dirty="0" err="1" smtClean="0"/>
            <a:t>табиат</a:t>
          </a:r>
          <a:r>
            <a:rPr lang="ru-RU" dirty="0" smtClean="0"/>
            <a:t> </a:t>
          </a:r>
          <a:r>
            <a:rPr lang="ru-RU" err="1" smtClean="0"/>
            <a:t>ўзгаришларини</a:t>
          </a:r>
          <a:r>
            <a:rPr lang="ru-RU" smtClean="0"/>
            <a:t> ўрганиш </a:t>
          </a:r>
          <a:r>
            <a:rPr lang="ru-RU" dirty="0" err="1" smtClean="0"/>
            <a:t>ва</a:t>
          </a:r>
          <a:r>
            <a:rPr lang="ru-RU" dirty="0" smtClean="0"/>
            <a:t> </a:t>
          </a:r>
          <a:r>
            <a:rPr lang="ru-RU" dirty="0" err="1" smtClean="0"/>
            <a:t>башорат</a:t>
          </a:r>
          <a:r>
            <a:rPr lang="ru-RU" dirty="0" smtClean="0"/>
            <a:t> </a:t>
          </a:r>
          <a:r>
            <a:rPr lang="ru-RU" dirty="0" err="1" smtClean="0"/>
            <a:t>қилиш</a:t>
          </a:r>
          <a:endParaRPr lang="ru-RU" dirty="0"/>
        </a:p>
      </dgm:t>
    </dgm:pt>
    <dgm:pt modelId="{8AD41AE3-6C49-4AE0-B788-81CA744B84BE}" type="parTrans" cxnId="{C83EB119-D14B-47B4-9956-2085FC5ACB90}">
      <dgm:prSet/>
      <dgm:spPr/>
      <dgm:t>
        <a:bodyPr/>
        <a:lstStyle/>
        <a:p>
          <a:endParaRPr lang="ru-RU"/>
        </a:p>
      </dgm:t>
    </dgm:pt>
    <dgm:pt modelId="{6A3EB0BF-2F18-4356-9820-04BBF191A7B0}" type="sibTrans" cxnId="{C83EB119-D14B-47B4-9956-2085FC5ACB90}">
      <dgm:prSet/>
      <dgm:spPr/>
      <dgm:t>
        <a:bodyPr/>
        <a:lstStyle/>
        <a:p>
          <a:endParaRPr lang="ru-RU"/>
        </a:p>
      </dgm:t>
    </dgm:pt>
    <dgm:pt modelId="{FB9C567D-C4B6-4C3E-904A-DC7F885C93F1}">
      <dgm:prSet phldrT="[Текст]"/>
      <dgm:spPr>
        <a:solidFill>
          <a:srgbClr val="0000FF"/>
        </a:solidFill>
      </dgm:spPr>
      <dgm:t>
        <a:bodyPr/>
        <a:lstStyle/>
        <a:p>
          <a:r>
            <a:rPr lang="ru-RU" dirty="0" err="1" smtClean="0"/>
            <a:t>Табиатда</a:t>
          </a:r>
          <a:r>
            <a:rPr lang="ru-RU" dirty="0" smtClean="0"/>
            <a:t> </a:t>
          </a:r>
          <a:r>
            <a:rPr lang="ru-RU" dirty="0" err="1" smtClean="0"/>
            <a:t>кечаётган</a:t>
          </a:r>
          <a:r>
            <a:rPr lang="ru-RU" dirty="0" smtClean="0"/>
            <a:t> </a:t>
          </a:r>
          <a:r>
            <a:rPr lang="ru-RU" err="1" smtClean="0"/>
            <a:t>жараёнларни</a:t>
          </a:r>
          <a:r>
            <a:rPr lang="ru-RU" smtClean="0"/>
            <a:t>  бошқариш </a:t>
          </a:r>
          <a:r>
            <a:rPr lang="ru-RU" dirty="0" err="1" smtClean="0"/>
            <a:t>йўлларини</a:t>
          </a:r>
          <a:r>
            <a:rPr lang="ru-RU" dirty="0" smtClean="0"/>
            <a:t> </a:t>
          </a:r>
          <a:r>
            <a:rPr lang="ru-RU" dirty="0" err="1" smtClean="0"/>
            <a:t>ўрганиш</a:t>
          </a:r>
          <a:endParaRPr lang="ru-RU" dirty="0"/>
        </a:p>
      </dgm:t>
    </dgm:pt>
    <dgm:pt modelId="{AEE0684D-15FC-412A-B827-F2B42CFB256B}" type="parTrans" cxnId="{06C40D9E-E968-414C-8690-D06E6004755D}">
      <dgm:prSet/>
      <dgm:spPr/>
      <dgm:t>
        <a:bodyPr/>
        <a:lstStyle/>
        <a:p>
          <a:endParaRPr lang="ru-RU"/>
        </a:p>
      </dgm:t>
    </dgm:pt>
    <dgm:pt modelId="{A2E39530-7ECA-4E79-8FE8-4CD44FD34857}" type="sibTrans" cxnId="{06C40D9E-E968-414C-8690-D06E6004755D}">
      <dgm:prSet/>
      <dgm:spPr/>
      <dgm:t>
        <a:bodyPr/>
        <a:lstStyle/>
        <a:p>
          <a:endParaRPr lang="ru-RU"/>
        </a:p>
      </dgm:t>
    </dgm:pt>
    <dgm:pt modelId="{3F38F27E-21D7-493D-9857-C19FCB56F2A2}">
      <dgm:prSet/>
      <dgm:spPr>
        <a:solidFill>
          <a:srgbClr val="00B050"/>
        </a:solidFill>
      </dgm:spPr>
      <dgm:t>
        <a:bodyPr/>
        <a:lstStyle/>
        <a:p>
          <a:r>
            <a:rPr lang="ru-RU" dirty="0" err="1" smtClean="0"/>
            <a:t>Биологик</a:t>
          </a:r>
          <a:r>
            <a:rPr lang="ru-RU" dirty="0" smtClean="0"/>
            <a:t> </a:t>
          </a:r>
          <a:r>
            <a:rPr lang="ru-RU" dirty="0" err="1" smtClean="0"/>
            <a:t>заҳиралардан</a:t>
          </a:r>
          <a:r>
            <a:rPr lang="ru-RU" dirty="0" smtClean="0"/>
            <a:t> (</a:t>
          </a:r>
          <a:r>
            <a:rPr lang="ru-RU" dirty="0" err="1" smtClean="0"/>
            <a:t>ўсимликлар</a:t>
          </a:r>
          <a:r>
            <a:rPr lang="ru-RU" dirty="0" smtClean="0"/>
            <a:t>) </a:t>
          </a:r>
          <a:r>
            <a:rPr lang="ru-RU" dirty="0" err="1" smtClean="0"/>
            <a:t>оқилона</a:t>
          </a:r>
          <a:r>
            <a:rPr lang="ru-RU" dirty="0" smtClean="0"/>
            <a:t> </a:t>
          </a:r>
          <a:r>
            <a:rPr lang="ru-RU" dirty="0" err="1" smtClean="0"/>
            <a:t>фойдаланиш</a:t>
          </a:r>
          <a:endParaRPr lang="ru-RU" dirty="0"/>
        </a:p>
      </dgm:t>
    </dgm:pt>
    <dgm:pt modelId="{3D72892F-48A3-44A8-9DCA-495B500639DE}" type="parTrans" cxnId="{E19C8258-8E4C-4276-969A-7AB9C34CCE80}">
      <dgm:prSet/>
      <dgm:spPr/>
      <dgm:t>
        <a:bodyPr/>
        <a:lstStyle/>
        <a:p>
          <a:endParaRPr lang="ru-RU"/>
        </a:p>
      </dgm:t>
    </dgm:pt>
    <dgm:pt modelId="{CD8E4CC4-D800-4434-AD73-938DE75266CB}" type="sibTrans" cxnId="{E19C8258-8E4C-4276-969A-7AB9C34CCE80}">
      <dgm:prSet/>
      <dgm:spPr/>
      <dgm:t>
        <a:bodyPr/>
        <a:lstStyle/>
        <a:p>
          <a:endParaRPr lang="ru-RU"/>
        </a:p>
      </dgm:t>
    </dgm:pt>
    <dgm:pt modelId="{F8A5ABAC-270E-40AE-B7E3-9FA974B2C4B8}" type="pres">
      <dgm:prSet presAssocID="{ABF9ECB6-06C4-41C9-97A5-B5E0D8EF6EF5}" presName="linearFlow" presStyleCnt="0">
        <dgm:presLayoutVars>
          <dgm:dir/>
          <dgm:resizeHandles val="exact"/>
        </dgm:presLayoutVars>
      </dgm:prSet>
      <dgm:spPr/>
    </dgm:pt>
    <dgm:pt modelId="{2116F411-04A6-48E3-913E-96E58EB6B85E}" type="pres">
      <dgm:prSet presAssocID="{3F38F27E-21D7-493D-9857-C19FCB56F2A2}" presName="composite" presStyleCnt="0"/>
      <dgm:spPr/>
    </dgm:pt>
    <dgm:pt modelId="{DFCB2AA3-03F3-4AF2-99DC-E49020B56726}" type="pres">
      <dgm:prSet presAssocID="{3F38F27E-21D7-493D-9857-C19FCB56F2A2}" presName="imgShp" presStyleLbl="fgImgPlace1" presStyleIdx="0" presStyleCnt="3"/>
      <dgm:spPr>
        <a:blipFill rotWithShape="0">
          <a:blip xmlns:r="http://schemas.openxmlformats.org/officeDocument/2006/relationships" r:embed="rId1"/>
          <a:stretch>
            <a:fillRect/>
          </a:stretch>
        </a:blipFill>
      </dgm:spPr>
    </dgm:pt>
    <dgm:pt modelId="{DED5F619-18B8-49D3-BF81-39E6B69D473F}" type="pres">
      <dgm:prSet presAssocID="{3F38F27E-21D7-493D-9857-C19FCB56F2A2}" presName="txShp" presStyleLbl="node1" presStyleIdx="0" presStyleCnt="3">
        <dgm:presLayoutVars>
          <dgm:bulletEnabled val="1"/>
        </dgm:presLayoutVars>
      </dgm:prSet>
      <dgm:spPr/>
      <dgm:t>
        <a:bodyPr/>
        <a:lstStyle/>
        <a:p>
          <a:endParaRPr lang="ru-RU"/>
        </a:p>
      </dgm:t>
    </dgm:pt>
    <dgm:pt modelId="{971F528B-50C1-4E24-B557-57FE1B01388D}" type="pres">
      <dgm:prSet presAssocID="{CD8E4CC4-D800-4434-AD73-938DE75266CB}" presName="spacing" presStyleCnt="0"/>
      <dgm:spPr/>
    </dgm:pt>
    <dgm:pt modelId="{B68529D8-E70A-43EE-A610-9A5F9AE072F7}" type="pres">
      <dgm:prSet presAssocID="{F4D3B727-1E09-435B-9DAB-4C3E9A713973}" presName="composite" presStyleCnt="0"/>
      <dgm:spPr/>
    </dgm:pt>
    <dgm:pt modelId="{0B858935-D362-4170-8032-FC42023DF8F1}" type="pres">
      <dgm:prSet presAssocID="{F4D3B727-1E09-435B-9DAB-4C3E9A713973}" presName="imgShp" presStyleLbl="fgImgPlace1" presStyleIdx="1" presStyleCnt="3"/>
      <dgm:spPr>
        <a:blipFill rotWithShape="1">
          <a:blip xmlns:r="http://schemas.openxmlformats.org/officeDocument/2006/relationships" r:embed="rId2"/>
          <a:stretch>
            <a:fillRect/>
          </a:stretch>
        </a:blipFill>
      </dgm:spPr>
    </dgm:pt>
    <dgm:pt modelId="{CF4D69D2-07CA-4627-B64A-FBE3B5489ACD}" type="pres">
      <dgm:prSet presAssocID="{F4D3B727-1E09-435B-9DAB-4C3E9A713973}" presName="txShp" presStyleLbl="node1" presStyleIdx="1" presStyleCnt="3">
        <dgm:presLayoutVars>
          <dgm:bulletEnabled val="1"/>
        </dgm:presLayoutVars>
      </dgm:prSet>
      <dgm:spPr/>
      <dgm:t>
        <a:bodyPr/>
        <a:lstStyle/>
        <a:p>
          <a:endParaRPr lang="ru-RU"/>
        </a:p>
      </dgm:t>
    </dgm:pt>
    <dgm:pt modelId="{FA752826-F391-4771-ADB5-56FE9C2A8605}" type="pres">
      <dgm:prSet presAssocID="{6A3EB0BF-2F18-4356-9820-04BBF191A7B0}" presName="spacing" presStyleCnt="0"/>
      <dgm:spPr/>
    </dgm:pt>
    <dgm:pt modelId="{53BF2999-18EC-4B7F-8C91-5ECD1B6984F4}" type="pres">
      <dgm:prSet presAssocID="{FB9C567D-C4B6-4C3E-904A-DC7F885C93F1}" presName="composite" presStyleCnt="0"/>
      <dgm:spPr/>
    </dgm:pt>
    <dgm:pt modelId="{B902962C-5833-4F48-8BC2-929E94D82ACE}" type="pres">
      <dgm:prSet presAssocID="{FB9C567D-C4B6-4C3E-904A-DC7F885C93F1}" presName="imgShp" presStyleLbl="fgImgPlace1" presStyleIdx="2" presStyleCnt="3"/>
      <dgm:spPr>
        <a:blipFill rotWithShape="0">
          <a:blip xmlns:r="http://schemas.openxmlformats.org/officeDocument/2006/relationships" r:embed="rId3"/>
          <a:stretch>
            <a:fillRect/>
          </a:stretch>
        </a:blipFill>
      </dgm:spPr>
    </dgm:pt>
    <dgm:pt modelId="{585570BA-8987-4BAD-BFD7-382066EAD56F}" type="pres">
      <dgm:prSet presAssocID="{FB9C567D-C4B6-4C3E-904A-DC7F885C93F1}" presName="txShp" presStyleLbl="node1" presStyleIdx="2" presStyleCnt="3">
        <dgm:presLayoutVars>
          <dgm:bulletEnabled val="1"/>
        </dgm:presLayoutVars>
      </dgm:prSet>
      <dgm:spPr/>
      <dgm:t>
        <a:bodyPr/>
        <a:lstStyle/>
        <a:p>
          <a:endParaRPr lang="ru-RU"/>
        </a:p>
      </dgm:t>
    </dgm:pt>
  </dgm:ptLst>
  <dgm:cxnLst>
    <dgm:cxn modelId="{DA537463-8274-4BA8-833F-B01020B7CA9B}" type="presOf" srcId="{3F38F27E-21D7-493D-9857-C19FCB56F2A2}" destId="{DED5F619-18B8-49D3-BF81-39E6B69D473F}" srcOrd="0" destOrd="0" presId="urn:microsoft.com/office/officeart/2005/8/layout/vList3#1"/>
    <dgm:cxn modelId="{88513335-133F-42D7-95AB-C322BD1BBD88}" type="presOf" srcId="{ABF9ECB6-06C4-41C9-97A5-B5E0D8EF6EF5}" destId="{F8A5ABAC-270E-40AE-B7E3-9FA974B2C4B8}" srcOrd="0" destOrd="0" presId="urn:microsoft.com/office/officeart/2005/8/layout/vList3#1"/>
    <dgm:cxn modelId="{06C40D9E-E968-414C-8690-D06E6004755D}" srcId="{ABF9ECB6-06C4-41C9-97A5-B5E0D8EF6EF5}" destId="{FB9C567D-C4B6-4C3E-904A-DC7F885C93F1}" srcOrd="2" destOrd="0" parTransId="{AEE0684D-15FC-412A-B827-F2B42CFB256B}" sibTransId="{A2E39530-7ECA-4E79-8FE8-4CD44FD34857}"/>
    <dgm:cxn modelId="{447EF6C6-BEE3-49D0-B4B6-45FD9668C783}" type="presOf" srcId="{F4D3B727-1E09-435B-9DAB-4C3E9A713973}" destId="{CF4D69D2-07CA-4627-B64A-FBE3B5489ACD}" srcOrd="0" destOrd="0" presId="urn:microsoft.com/office/officeart/2005/8/layout/vList3#1"/>
    <dgm:cxn modelId="{E19C8258-8E4C-4276-969A-7AB9C34CCE80}" srcId="{ABF9ECB6-06C4-41C9-97A5-B5E0D8EF6EF5}" destId="{3F38F27E-21D7-493D-9857-C19FCB56F2A2}" srcOrd="0" destOrd="0" parTransId="{3D72892F-48A3-44A8-9DCA-495B500639DE}" sibTransId="{CD8E4CC4-D800-4434-AD73-938DE75266CB}"/>
    <dgm:cxn modelId="{E674F9C0-CF4D-4CA2-BCC6-FA216BDB2DD8}" type="presOf" srcId="{FB9C567D-C4B6-4C3E-904A-DC7F885C93F1}" destId="{585570BA-8987-4BAD-BFD7-382066EAD56F}" srcOrd="0" destOrd="0" presId="urn:microsoft.com/office/officeart/2005/8/layout/vList3#1"/>
    <dgm:cxn modelId="{C83EB119-D14B-47B4-9956-2085FC5ACB90}" srcId="{ABF9ECB6-06C4-41C9-97A5-B5E0D8EF6EF5}" destId="{F4D3B727-1E09-435B-9DAB-4C3E9A713973}" srcOrd="1" destOrd="0" parTransId="{8AD41AE3-6C49-4AE0-B788-81CA744B84BE}" sibTransId="{6A3EB0BF-2F18-4356-9820-04BBF191A7B0}"/>
    <dgm:cxn modelId="{6415ED0A-2B20-4FD1-BDF1-1BA64782E3F6}" type="presParOf" srcId="{F8A5ABAC-270E-40AE-B7E3-9FA974B2C4B8}" destId="{2116F411-04A6-48E3-913E-96E58EB6B85E}" srcOrd="0" destOrd="0" presId="urn:microsoft.com/office/officeart/2005/8/layout/vList3#1"/>
    <dgm:cxn modelId="{AAFABC2F-1974-4AD5-B8D0-2DA892F42821}" type="presParOf" srcId="{2116F411-04A6-48E3-913E-96E58EB6B85E}" destId="{DFCB2AA3-03F3-4AF2-99DC-E49020B56726}" srcOrd="0" destOrd="0" presId="urn:microsoft.com/office/officeart/2005/8/layout/vList3#1"/>
    <dgm:cxn modelId="{02C344CF-90EA-4286-AE23-D2DD79E1B8F3}" type="presParOf" srcId="{2116F411-04A6-48E3-913E-96E58EB6B85E}" destId="{DED5F619-18B8-49D3-BF81-39E6B69D473F}" srcOrd="1" destOrd="0" presId="urn:microsoft.com/office/officeart/2005/8/layout/vList3#1"/>
    <dgm:cxn modelId="{79FED682-7F9F-45A8-9E70-860E0ABA9826}" type="presParOf" srcId="{F8A5ABAC-270E-40AE-B7E3-9FA974B2C4B8}" destId="{971F528B-50C1-4E24-B557-57FE1B01388D}" srcOrd="1" destOrd="0" presId="urn:microsoft.com/office/officeart/2005/8/layout/vList3#1"/>
    <dgm:cxn modelId="{09CD1406-09EC-4D7D-95EC-84E687389CFC}" type="presParOf" srcId="{F8A5ABAC-270E-40AE-B7E3-9FA974B2C4B8}" destId="{B68529D8-E70A-43EE-A610-9A5F9AE072F7}" srcOrd="2" destOrd="0" presId="urn:microsoft.com/office/officeart/2005/8/layout/vList3#1"/>
    <dgm:cxn modelId="{AF6E9A13-8530-4F6B-82E9-5A87612EC503}" type="presParOf" srcId="{B68529D8-E70A-43EE-A610-9A5F9AE072F7}" destId="{0B858935-D362-4170-8032-FC42023DF8F1}" srcOrd="0" destOrd="0" presId="urn:microsoft.com/office/officeart/2005/8/layout/vList3#1"/>
    <dgm:cxn modelId="{71DA6FF8-7F39-4378-BA1F-CA5AF8326D60}" type="presParOf" srcId="{B68529D8-E70A-43EE-A610-9A5F9AE072F7}" destId="{CF4D69D2-07CA-4627-B64A-FBE3B5489ACD}" srcOrd="1" destOrd="0" presId="urn:microsoft.com/office/officeart/2005/8/layout/vList3#1"/>
    <dgm:cxn modelId="{369D5FA2-F14B-4431-A0FE-C0B01FBFDBEB}" type="presParOf" srcId="{F8A5ABAC-270E-40AE-B7E3-9FA974B2C4B8}" destId="{FA752826-F391-4771-ADB5-56FE9C2A8605}" srcOrd="3" destOrd="0" presId="urn:microsoft.com/office/officeart/2005/8/layout/vList3#1"/>
    <dgm:cxn modelId="{CB549480-0E33-40E9-A3BC-60C777646EE1}" type="presParOf" srcId="{F8A5ABAC-270E-40AE-B7E3-9FA974B2C4B8}" destId="{53BF2999-18EC-4B7F-8C91-5ECD1B6984F4}" srcOrd="4" destOrd="0" presId="urn:microsoft.com/office/officeart/2005/8/layout/vList3#1"/>
    <dgm:cxn modelId="{4B0779F2-6C1D-4B94-AFAD-C1AEEE1309F7}" type="presParOf" srcId="{53BF2999-18EC-4B7F-8C91-5ECD1B6984F4}" destId="{B902962C-5833-4F48-8BC2-929E94D82ACE}" srcOrd="0" destOrd="0" presId="urn:microsoft.com/office/officeart/2005/8/layout/vList3#1"/>
    <dgm:cxn modelId="{5A33DE20-CC98-4F6C-B551-3664A0009E25}" type="presParOf" srcId="{53BF2999-18EC-4B7F-8C91-5ECD1B6984F4}" destId="{585570BA-8987-4BAD-BFD7-382066EAD56F}"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7DEAFA1-0F67-469D-B660-DA14E3136E8B}" type="doc">
      <dgm:prSet loTypeId="urn:microsoft.com/office/officeart/2005/8/layout/hList3" loCatId="list" qsTypeId="urn:microsoft.com/office/officeart/2005/8/quickstyle/simple5" qsCatId="simple" csTypeId="urn:microsoft.com/office/officeart/2005/8/colors/colorful4" csCatId="colorful" phldr="1"/>
      <dgm:spPr/>
      <dgm:t>
        <a:bodyPr/>
        <a:lstStyle/>
        <a:p>
          <a:endParaRPr lang="ru-RU"/>
        </a:p>
      </dgm:t>
    </dgm:pt>
    <dgm:pt modelId="{144EB33F-87A6-4F6C-AF63-A4DC7620D803}">
      <dgm:prSet phldrT="[Текст]"/>
      <dgm:spPr/>
      <dgm:t>
        <a:bodyPr/>
        <a:lstStyle/>
        <a:p>
          <a:r>
            <a:rPr lang="ru-RU" smtClean="0"/>
            <a:t>Ўсимликларнинг ташқи муҳит шароитига бўлган муносабати уларнинг экологияси деб аталади. Қуйида экологик омиллар ва ўсимликларни уларга муносабати ҳақида тўхталиб ўтамиз</a:t>
          </a:r>
          <a:endParaRPr lang="ru-RU" dirty="0"/>
        </a:p>
      </dgm:t>
    </dgm:pt>
    <dgm:pt modelId="{791DA221-E05A-432F-A249-1A9D07946059}" type="parTrans" cxnId="{D2A682F3-1F1E-4639-BA8C-3C3796A70537}">
      <dgm:prSet/>
      <dgm:spPr/>
      <dgm:t>
        <a:bodyPr/>
        <a:lstStyle/>
        <a:p>
          <a:endParaRPr lang="ru-RU"/>
        </a:p>
      </dgm:t>
    </dgm:pt>
    <dgm:pt modelId="{737B224F-E1C4-4C72-ABBC-3ABAA128094B}" type="sibTrans" cxnId="{D2A682F3-1F1E-4639-BA8C-3C3796A70537}">
      <dgm:prSet/>
      <dgm:spPr/>
      <dgm:t>
        <a:bodyPr/>
        <a:lstStyle/>
        <a:p>
          <a:endParaRPr lang="ru-RU"/>
        </a:p>
      </dgm:t>
    </dgm:pt>
    <dgm:pt modelId="{60E45070-1B75-4D19-A44C-20A4C3AA6417}">
      <dgm:prSet phldrT="[Текст]"/>
      <dgm:spPr/>
      <dgm:t>
        <a:bodyPr/>
        <a:lstStyle/>
        <a:p>
          <a:r>
            <a:rPr lang="ru-RU" smtClean="0"/>
            <a:t>Иқлим омиллари. Ҳарорат, ёруғлик, намлик (ёғингарчилик, ҳаво намлиги), ҳаво таркиби, шамол асосий иқлим омилларидан ҳисобланади.</a:t>
          </a:r>
          <a:endParaRPr lang="ru-RU" dirty="0"/>
        </a:p>
      </dgm:t>
    </dgm:pt>
    <dgm:pt modelId="{5F94660A-0C6A-4FA0-AF18-9CAF5E9D1D8F}" type="parTrans" cxnId="{03FF9151-C8AD-4AD1-8EF9-A2E62DCB9402}">
      <dgm:prSet/>
      <dgm:spPr/>
      <dgm:t>
        <a:bodyPr/>
        <a:lstStyle/>
        <a:p>
          <a:endParaRPr lang="ru-RU"/>
        </a:p>
      </dgm:t>
    </dgm:pt>
    <dgm:pt modelId="{18B87858-32BD-4D06-B8A4-5697323C4E74}" type="sibTrans" cxnId="{03FF9151-C8AD-4AD1-8EF9-A2E62DCB9402}">
      <dgm:prSet/>
      <dgm:spPr/>
      <dgm:t>
        <a:bodyPr/>
        <a:lstStyle/>
        <a:p>
          <a:endParaRPr lang="ru-RU"/>
        </a:p>
      </dgm:t>
    </dgm:pt>
    <dgm:pt modelId="{53424CBC-A4DE-4154-A256-5AC5FCFE9AED}">
      <dgm:prSet phldrT="[Текст]"/>
      <dgm:spPr/>
      <dgm:t>
        <a:bodyPr/>
        <a:lstStyle/>
        <a:p>
          <a:r>
            <a:rPr lang="ru-RU" b="1" smtClean="0">
              <a:solidFill>
                <a:srgbClr val="0000FF"/>
              </a:solidFill>
            </a:rPr>
            <a:t>Едафик (тупроқ) омиллари. Тупроқнинг механикавий таркиби, физикавий хоссалари, намлиги, кимёвий таркиби, ҳарорати</a:t>
          </a:r>
          <a:endParaRPr lang="ru-RU" b="1" dirty="0">
            <a:solidFill>
              <a:srgbClr val="0000FF"/>
            </a:solidFill>
          </a:endParaRPr>
        </a:p>
      </dgm:t>
    </dgm:pt>
    <dgm:pt modelId="{0583CB72-A1ED-4EF8-8949-23FE0307D37E}" type="parTrans" cxnId="{C0137FFC-BC6C-47E3-82B4-6DD9E37A804B}">
      <dgm:prSet/>
      <dgm:spPr/>
      <dgm:t>
        <a:bodyPr/>
        <a:lstStyle/>
        <a:p>
          <a:endParaRPr lang="ru-RU"/>
        </a:p>
      </dgm:t>
    </dgm:pt>
    <dgm:pt modelId="{74E6513E-3E85-4E73-979A-875E63BF5B4C}" type="sibTrans" cxnId="{C0137FFC-BC6C-47E3-82B4-6DD9E37A804B}">
      <dgm:prSet/>
      <dgm:spPr/>
      <dgm:t>
        <a:bodyPr/>
        <a:lstStyle/>
        <a:p>
          <a:endParaRPr lang="ru-RU"/>
        </a:p>
      </dgm:t>
    </dgm:pt>
    <dgm:pt modelId="{C7C99E2D-4294-4B7C-B5EF-B824886A1514}">
      <dgm:prSet phldrT="[Текст]"/>
      <dgm:spPr/>
      <dgm:t>
        <a:bodyPr/>
        <a:lstStyle/>
        <a:p>
          <a:r>
            <a:rPr lang="ru-RU" b="1" smtClean="0">
              <a:solidFill>
                <a:srgbClr val="0000FF"/>
              </a:solidFill>
            </a:rPr>
            <a:t>Релеф (ернинг устки тузилиши) омиллари. ернинг денгиз сатҳидан баландлиги, экспозицияси, қияликларнинг тиклиги</a:t>
          </a:r>
          <a:endParaRPr lang="ru-RU" b="1" dirty="0">
            <a:solidFill>
              <a:srgbClr val="0000FF"/>
            </a:solidFill>
          </a:endParaRPr>
        </a:p>
      </dgm:t>
    </dgm:pt>
    <dgm:pt modelId="{8478E102-1C9C-4A82-8D7F-C16F38599447}" type="parTrans" cxnId="{E1645BAA-CB04-41A2-AF99-40044AAF19F6}">
      <dgm:prSet/>
      <dgm:spPr/>
      <dgm:t>
        <a:bodyPr/>
        <a:lstStyle/>
        <a:p>
          <a:endParaRPr lang="ru-RU"/>
        </a:p>
      </dgm:t>
    </dgm:pt>
    <dgm:pt modelId="{F889B01F-6E8D-4A51-B20F-A4B8FD0D2C88}" type="sibTrans" cxnId="{E1645BAA-CB04-41A2-AF99-40044AAF19F6}">
      <dgm:prSet/>
      <dgm:spPr/>
      <dgm:t>
        <a:bodyPr/>
        <a:lstStyle/>
        <a:p>
          <a:endParaRPr lang="ru-RU"/>
        </a:p>
      </dgm:t>
    </dgm:pt>
    <dgm:pt modelId="{CF499A04-4F02-4C4D-8CE5-D890BDE60DF7}">
      <dgm:prSet phldrT="[Текст]"/>
      <dgm:spPr/>
      <dgm:t>
        <a:bodyPr/>
        <a:lstStyle/>
        <a:p>
          <a:r>
            <a:rPr lang="ru-RU" b="1" smtClean="0">
              <a:solidFill>
                <a:srgbClr val="0000FF"/>
              </a:solidFill>
            </a:rPr>
            <a:t>Биотик омилларга ҳайвонлар, ўсимликлар микроорганизмлар киради. Антропоген омиллар - инсоннинг муҳит шароитини ўзгартириб ўсимликларга кўрсатиладиган таъсирдир</a:t>
          </a:r>
          <a:endParaRPr lang="ru-RU" b="1" dirty="0">
            <a:solidFill>
              <a:srgbClr val="0000FF"/>
            </a:solidFill>
          </a:endParaRPr>
        </a:p>
      </dgm:t>
    </dgm:pt>
    <dgm:pt modelId="{059E48DF-84F7-4084-ACCF-3C441DE2EDCC}" type="parTrans" cxnId="{D9C9502F-4E29-4016-93A4-BADFB7B0A44A}">
      <dgm:prSet/>
      <dgm:spPr/>
      <dgm:t>
        <a:bodyPr/>
        <a:lstStyle/>
        <a:p>
          <a:endParaRPr lang="ru-RU"/>
        </a:p>
      </dgm:t>
    </dgm:pt>
    <dgm:pt modelId="{C2567EC0-6AC4-4F7A-B99F-A32D285B3DF0}" type="sibTrans" cxnId="{D9C9502F-4E29-4016-93A4-BADFB7B0A44A}">
      <dgm:prSet/>
      <dgm:spPr/>
      <dgm:t>
        <a:bodyPr/>
        <a:lstStyle/>
        <a:p>
          <a:endParaRPr lang="ru-RU"/>
        </a:p>
      </dgm:t>
    </dgm:pt>
    <dgm:pt modelId="{68EABA55-463B-4307-BC9F-6EFAC4812834}" type="pres">
      <dgm:prSet presAssocID="{97DEAFA1-0F67-469D-B660-DA14E3136E8B}" presName="composite" presStyleCnt="0">
        <dgm:presLayoutVars>
          <dgm:chMax val="1"/>
          <dgm:dir/>
          <dgm:resizeHandles val="exact"/>
        </dgm:presLayoutVars>
      </dgm:prSet>
      <dgm:spPr/>
      <dgm:t>
        <a:bodyPr/>
        <a:lstStyle/>
        <a:p>
          <a:endParaRPr lang="ru-RU"/>
        </a:p>
      </dgm:t>
    </dgm:pt>
    <dgm:pt modelId="{96905ADE-8C1B-4D48-9539-BC83F8ACF543}" type="pres">
      <dgm:prSet presAssocID="{144EB33F-87A6-4F6C-AF63-A4DC7620D803}" presName="roof" presStyleLbl="dkBgShp" presStyleIdx="0" presStyleCnt="2" custLinFactNeighborY="-1917"/>
      <dgm:spPr/>
      <dgm:t>
        <a:bodyPr/>
        <a:lstStyle/>
        <a:p>
          <a:endParaRPr lang="ru-RU"/>
        </a:p>
      </dgm:t>
    </dgm:pt>
    <dgm:pt modelId="{2806EF4F-F599-4C5C-90AC-7EF1E4DFA367}" type="pres">
      <dgm:prSet presAssocID="{144EB33F-87A6-4F6C-AF63-A4DC7620D803}" presName="pillars" presStyleCnt="0"/>
      <dgm:spPr/>
    </dgm:pt>
    <dgm:pt modelId="{3C9E930C-9E94-4AF6-A573-DD44321ED9BE}" type="pres">
      <dgm:prSet presAssocID="{144EB33F-87A6-4F6C-AF63-A4DC7620D803}" presName="pillar1" presStyleLbl="node1" presStyleIdx="0" presStyleCnt="4">
        <dgm:presLayoutVars>
          <dgm:bulletEnabled val="1"/>
        </dgm:presLayoutVars>
      </dgm:prSet>
      <dgm:spPr/>
      <dgm:t>
        <a:bodyPr/>
        <a:lstStyle/>
        <a:p>
          <a:endParaRPr lang="ru-RU"/>
        </a:p>
      </dgm:t>
    </dgm:pt>
    <dgm:pt modelId="{7C2503B5-7BF7-4292-BC9A-CCFF22203ACA}" type="pres">
      <dgm:prSet presAssocID="{53424CBC-A4DE-4154-A256-5AC5FCFE9AED}" presName="pillarX" presStyleLbl="node1" presStyleIdx="1" presStyleCnt="4">
        <dgm:presLayoutVars>
          <dgm:bulletEnabled val="1"/>
        </dgm:presLayoutVars>
      </dgm:prSet>
      <dgm:spPr/>
      <dgm:t>
        <a:bodyPr/>
        <a:lstStyle/>
        <a:p>
          <a:endParaRPr lang="ru-RU"/>
        </a:p>
      </dgm:t>
    </dgm:pt>
    <dgm:pt modelId="{BE867DFE-D058-4027-BA3A-8142EFE7E6CB}" type="pres">
      <dgm:prSet presAssocID="{C7C99E2D-4294-4B7C-B5EF-B824886A1514}" presName="pillarX" presStyleLbl="node1" presStyleIdx="2" presStyleCnt="4">
        <dgm:presLayoutVars>
          <dgm:bulletEnabled val="1"/>
        </dgm:presLayoutVars>
      </dgm:prSet>
      <dgm:spPr/>
      <dgm:t>
        <a:bodyPr/>
        <a:lstStyle/>
        <a:p>
          <a:endParaRPr lang="ru-RU"/>
        </a:p>
      </dgm:t>
    </dgm:pt>
    <dgm:pt modelId="{50633FFC-B122-4C23-90AB-74E79FB8C0FB}" type="pres">
      <dgm:prSet presAssocID="{CF499A04-4F02-4C4D-8CE5-D890BDE60DF7}" presName="pillarX" presStyleLbl="node1" presStyleIdx="3" presStyleCnt="4">
        <dgm:presLayoutVars>
          <dgm:bulletEnabled val="1"/>
        </dgm:presLayoutVars>
      </dgm:prSet>
      <dgm:spPr/>
      <dgm:t>
        <a:bodyPr/>
        <a:lstStyle/>
        <a:p>
          <a:endParaRPr lang="ru-RU"/>
        </a:p>
      </dgm:t>
    </dgm:pt>
    <dgm:pt modelId="{3C61744F-B98A-4332-AE9A-3F0832304B71}" type="pres">
      <dgm:prSet presAssocID="{144EB33F-87A6-4F6C-AF63-A4DC7620D803}" presName="base" presStyleLbl="dkBgShp" presStyleIdx="1" presStyleCnt="2"/>
      <dgm:spPr/>
    </dgm:pt>
  </dgm:ptLst>
  <dgm:cxnLst>
    <dgm:cxn modelId="{C0137FFC-BC6C-47E3-82B4-6DD9E37A804B}" srcId="{144EB33F-87A6-4F6C-AF63-A4DC7620D803}" destId="{53424CBC-A4DE-4154-A256-5AC5FCFE9AED}" srcOrd="1" destOrd="0" parTransId="{0583CB72-A1ED-4EF8-8949-23FE0307D37E}" sibTransId="{74E6513E-3E85-4E73-979A-875E63BF5B4C}"/>
    <dgm:cxn modelId="{AB5881F5-CCD6-42BA-B930-718FE56F957E}" type="presOf" srcId="{60E45070-1B75-4D19-A44C-20A4C3AA6417}" destId="{3C9E930C-9E94-4AF6-A573-DD44321ED9BE}" srcOrd="0" destOrd="0" presId="urn:microsoft.com/office/officeart/2005/8/layout/hList3"/>
    <dgm:cxn modelId="{E1645BAA-CB04-41A2-AF99-40044AAF19F6}" srcId="{144EB33F-87A6-4F6C-AF63-A4DC7620D803}" destId="{C7C99E2D-4294-4B7C-B5EF-B824886A1514}" srcOrd="2" destOrd="0" parTransId="{8478E102-1C9C-4A82-8D7F-C16F38599447}" sibTransId="{F889B01F-6E8D-4A51-B20F-A4B8FD0D2C88}"/>
    <dgm:cxn modelId="{03FF9151-C8AD-4AD1-8EF9-A2E62DCB9402}" srcId="{144EB33F-87A6-4F6C-AF63-A4DC7620D803}" destId="{60E45070-1B75-4D19-A44C-20A4C3AA6417}" srcOrd="0" destOrd="0" parTransId="{5F94660A-0C6A-4FA0-AF18-9CAF5E9D1D8F}" sibTransId="{18B87858-32BD-4D06-B8A4-5697323C4E74}"/>
    <dgm:cxn modelId="{CA251A4C-EC78-4DD2-816A-FE0B9958FB46}" type="presOf" srcId="{CF499A04-4F02-4C4D-8CE5-D890BDE60DF7}" destId="{50633FFC-B122-4C23-90AB-74E79FB8C0FB}" srcOrd="0" destOrd="0" presId="urn:microsoft.com/office/officeart/2005/8/layout/hList3"/>
    <dgm:cxn modelId="{7A1A03FD-ACBA-4A5F-BFF6-4ACBA2928B93}" type="presOf" srcId="{144EB33F-87A6-4F6C-AF63-A4DC7620D803}" destId="{96905ADE-8C1B-4D48-9539-BC83F8ACF543}" srcOrd="0" destOrd="0" presId="urn:microsoft.com/office/officeart/2005/8/layout/hList3"/>
    <dgm:cxn modelId="{8745F4F4-7701-46BF-865A-38CC4B8ACA13}" type="presOf" srcId="{97DEAFA1-0F67-469D-B660-DA14E3136E8B}" destId="{68EABA55-463B-4307-BC9F-6EFAC4812834}" srcOrd="0" destOrd="0" presId="urn:microsoft.com/office/officeart/2005/8/layout/hList3"/>
    <dgm:cxn modelId="{D9C9502F-4E29-4016-93A4-BADFB7B0A44A}" srcId="{144EB33F-87A6-4F6C-AF63-A4DC7620D803}" destId="{CF499A04-4F02-4C4D-8CE5-D890BDE60DF7}" srcOrd="3" destOrd="0" parTransId="{059E48DF-84F7-4084-ACCF-3C441DE2EDCC}" sibTransId="{C2567EC0-6AC4-4F7A-B99F-A32D285B3DF0}"/>
    <dgm:cxn modelId="{0B793328-D1B5-4D8E-8A9C-4879077451AD}" type="presOf" srcId="{53424CBC-A4DE-4154-A256-5AC5FCFE9AED}" destId="{7C2503B5-7BF7-4292-BC9A-CCFF22203ACA}" srcOrd="0" destOrd="0" presId="urn:microsoft.com/office/officeart/2005/8/layout/hList3"/>
    <dgm:cxn modelId="{0C2E3006-A939-498E-9556-09EE98D1391E}" type="presOf" srcId="{C7C99E2D-4294-4B7C-B5EF-B824886A1514}" destId="{BE867DFE-D058-4027-BA3A-8142EFE7E6CB}" srcOrd="0" destOrd="0" presId="urn:microsoft.com/office/officeart/2005/8/layout/hList3"/>
    <dgm:cxn modelId="{D2A682F3-1F1E-4639-BA8C-3C3796A70537}" srcId="{97DEAFA1-0F67-469D-B660-DA14E3136E8B}" destId="{144EB33F-87A6-4F6C-AF63-A4DC7620D803}" srcOrd="0" destOrd="0" parTransId="{791DA221-E05A-432F-A249-1A9D07946059}" sibTransId="{737B224F-E1C4-4C72-ABBC-3ABAA128094B}"/>
    <dgm:cxn modelId="{53A5098E-A4BA-4C68-8804-F07FC05DABC0}" type="presParOf" srcId="{68EABA55-463B-4307-BC9F-6EFAC4812834}" destId="{96905ADE-8C1B-4D48-9539-BC83F8ACF543}" srcOrd="0" destOrd="0" presId="urn:microsoft.com/office/officeart/2005/8/layout/hList3"/>
    <dgm:cxn modelId="{36181D2F-9D75-4345-9454-5CBAF1C1022B}" type="presParOf" srcId="{68EABA55-463B-4307-BC9F-6EFAC4812834}" destId="{2806EF4F-F599-4C5C-90AC-7EF1E4DFA367}" srcOrd="1" destOrd="0" presId="urn:microsoft.com/office/officeart/2005/8/layout/hList3"/>
    <dgm:cxn modelId="{473C3085-70BD-49E6-8C13-09EC6EBE80F2}" type="presParOf" srcId="{2806EF4F-F599-4C5C-90AC-7EF1E4DFA367}" destId="{3C9E930C-9E94-4AF6-A573-DD44321ED9BE}" srcOrd="0" destOrd="0" presId="urn:microsoft.com/office/officeart/2005/8/layout/hList3"/>
    <dgm:cxn modelId="{72826EEB-F9E1-46BB-8D3A-FF3964B1C8AE}" type="presParOf" srcId="{2806EF4F-F599-4C5C-90AC-7EF1E4DFA367}" destId="{7C2503B5-7BF7-4292-BC9A-CCFF22203ACA}" srcOrd="1" destOrd="0" presId="urn:microsoft.com/office/officeart/2005/8/layout/hList3"/>
    <dgm:cxn modelId="{BCF297BD-4733-4413-8DEC-FBC75A6F34B7}" type="presParOf" srcId="{2806EF4F-F599-4C5C-90AC-7EF1E4DFA367}" destId="{BE867DFE-D058-4027-BA3A-8142EFE7E6CB}" srcOrd="2" destOrd="0" presId="urn:microsoft.com/office/officeart/2005/8/layout/hList3"/>
    <dgm:cxn modelId="{50626B1E-8064-4083-B630-6DEC85764C6A}" type="presParOf" srcId="{2806EF4F-F599-4C5C-90AC-7EF1E4DFA367}" destId="{50633FFC-B122-4C23-90AB-74E79FB8C0FB}" srcOrd="3" destOrd="0" presId="urn:microsoft.com/office/officeart/2005/8/layout/hList3"/>
    <dgm:cxn modelId="{482AA3E5-5357-49B8-9ADD-2BE9475B3AFC}" type="presParOf" srcId="{68EABA55-463B-4307-BC9F-6EFAC4812834}" destId="{3C61744F-B98A-4332-AE9A-3F0832304B71}"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074DBC3-F4EB-4BAB-B752-793B7721B178}" type="doc">
      <dgm:prSet loTypeId="urn:microsoft.com/office/officeart/2005/8/layout/vList4#1"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ru-RU" smtClean="0"/>
            <a:t>Жуда иссиқсевар дарахтлар</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2139C32D-F721-4346-A7DC-4DE52C952D28}">
      <dgm:prSet phldrT="[Текст]" custT="1"/>
      <dgm:spPr/>
      <dgm:t>
        <a:bodyPr/>
        <a:lstStyle/>
        <a:p>
          <a:r>
            <a:rPr lang="ru-RU" sz="2400" smtClean="0">
              <a:solidFill>
                <a:srgbClr val="0000FF"/>
              </a:solidFill>
            </a:rPr>
            <a:t>Иссиқсевар дарахтлар</a:t>
          </a:r>
          <a:endParaRPr lang="ru-RU" sz="2400">
            <a:solidFill>
              <a:srgbClr val="0000FF"/>
            </a:solidFill>
          </a:endParaRPr>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1823609C-D8D7-477F-A391-64EA4FF986AB}">
      <dgm:prSet custT="1"/>
      <dgm:spPr/>
      <dgm:t>
        <a:bodyPr/>
        <a:lstStyle/>
        <a:p>
          <a:r>
            <a:rPr lang="ru-RU" sz="1200" b="1" i="1" smtClean="0">
              <a:solidFill>
                <a:srgbClr val="0000FF"/>
              </a:solidFill>
            </a:rPr>
            <a:t>(</a:t>
          </a:r>
          <a:r>
            <a:rPr lang="ru-RU" sz="1200" smtClean="0">
              <a:solidFill>
                <a:srgbClr val="0000FF"/>
              </a:solidFill>
            </a:rPr>
            <a:t>уларга  истеъмолбоп каштан, эвкомия, зарнаб, қатранғи, беҳи, чинор, тухумак, каталпа, маклюра, лола дарахти, бодом, шафтоли, шамшод ва бошқалар киради</a:t>
          </a:r>
          <a:endParaRPr lang="ru-RU" sz="1200">
            <a:solidFill>
              <a:srgbClr val="0000FF"/>
            </a:solidFill>
          </a:endParaRPr>
        </a:p>
      </dgm:t>
    </dgm:pt>
    <dgm:pt modelId="{016EBDC5-870F-40EC-80E7-BA3818567A4D}" type="parTrans" cxnId="{FD7CD2C6-85F1-455C-8681-5916955D48EA}">
      <dgm:prSet/>
      <dgm:spPr/>
      <dgm:t>
        <a:bodyPr/>
        <a:lstStyle/>
        <a:p>
          <a:endParaRPr lang="ru-RU"/>
        </a:p>
      </dgm:t>
    </dgm:pt>
    <dgm:pt modelId="{717577ED-B547-4EBF-81AC-331DA7AAB53A}" type="sibTrans" cxnId="{FD7CD2C6-85F1-455C-8681-5916955D48EA}">
      <dgm:prSet/>
      <dgm:spPr/>
      <dgm:t>
        <a:bodyPr/>
        <a:lstStyle/>
        <a:p>
          <a:endParaRPr lang="ru-RU"/>
        </a:p>
      </dgm:t>
    </dgm:pt>
    <dgm:pt modelId="{1D9D44B9-57D3-467E-AC9E-615C5FC8EED9}">
      <dgm:prSet/>
      <dgm:spPr>
        <a:solidFill>
          <a:srgbClr val="FFFF00"/>
        </a:solidFill>
      </dgm:spPr>
      <dgm:t>
        <a:bodyPr/>
        <a:lstStyle/>
        <a:p>
          <a:r>
            <a:rPr lang="ru-RU" smtClean="0">
              <a:solidFill>
                <a:srgbClr val="0000FF"/>
              </a:solidFill>
            </a:rPr>
            <a:t>Совуққа ўртача чидамли дарахтлар уларга оддий, йирик мевали ва қизил эман, қайрағоч, оддий арғувон, манжурия ёнғоғи, ёввойи нок, тукли шум, қора терак, бахмал дарахти, жийда, ингичка баргли заранг, қорақарағай ва бошқаларни киритиш мумкин</a:t>
          </a:r>
          <a:endParaRPr lang="ru-RU">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78F347EA-E497-4F8D-81E5-D8FB6847DBA8}">
      <dgm:prSet phldrT="[Текст]"/>
      <dgm:spPr/>
      <dgm:t>
        <a:bodyPr/>
        <a:lstStyle/>
        <a:p>
          <a:r>
            <a:rPr lang="ru-RU" smtClean="0"/>
            <a:t>(улар совуққа ниҳоятда чидамсиз бўлиб, --10-150С да қаттиқ зарарланади. Бундай паст ҳароратни бир неча кунларга чўзилиши улар учун айниқса хавфлидир яъни қуриб қолади</a:t>
          </a:r>
          <a:endParaRPr lang="ru-RU"/>
        </a:p>
      </dgm:t>
    </dgm:pt>
    <dgm:pt modelId="{83D3E808-90B0-4EE2-8C74-5927E0DC4A3D}" type="parTrans" cxnId="{DCE68C77-9912-4073-9A3B-C6E2057663DB}">
      <dgm:prSet/>
      <dgm:spPr/>
      <dgm:t>
        <a:bodyPr/>
        <a:lstStyle/>
        <a:p>
          <a:endParaRPr lang="ru-RU"/>
        </a:p>
      </dgm:t>
    </dgm:pt>
    <dgm:pt modelId="{19D0D47C-58F9-431C-A52B-3B0CAE7F7AC8}" type="sibTrans" cxnId="{DCE68C77-9912-4073-9A3B-C6E2057663DB}">
      <dgm:prSet/>
      <dgm:spPr/>
      <dgm:t>
        <a:bodyPr/>
        <a:lstStyle/>
        <a:p>
          <a:endParaRPr lang="ru-RU"/>
        </a:p>
      </dgm:t>
    </dgm:pt>
    <dgm:pt modelId="{9AAC0AA2-4181-4758-B695-DAB1FA960C25}">
      <dgm:prSet phldrT="[Текст]"/>
      <dgm:spPr>
        <a:solidFill>
          <a:srgbClr val="7A0000"/>
        </a:solidFill>
      </dgm:spPr>
      <dgm:t>
        <a:bodyPr/>
        <a:lstStyle/>
        <a:p>
          <a:r>
            <a:rPr lang="ru-RU" smtClean="0"/>
            <a:t>Қисман совуққа чидамли дарахтлар</a:t>
          </a:r>
        </a:p>
        <a:p>
          <a:r>
            <a:rPr lang="ru-RU" smtClean="0"/>
            <a:t>уларга қора қайин, қрим қарағайи, туйя, биота, виргин арчаси, мирза терак, чиннитерак,  арғувон, гледичия, оқ акация, ёнғоқ ва бошқаларни киритиш мумкин</a:t>
          </a:r>
          <a:endParaRPr lang="ru-RU"/>
        </a:p>
      </dgm:t>
    </dgm:pt>
    <dgm:pt modelId="{6894EC7A-4540-4C5E-A1F1-FFC41B57473D}" type="sibTrans" cxnId="{B45CEAB8-6C86-447D-A2DE-DF8C6060BA96}">
      <dgm:prSet/>
      <dgm:spPr/>
      <dgm:t>
        <a:bodyPr/>
        <a:lstStyle/>
        <a:p>
          <a:endParaRPr lang="ru-RU"/>
        </a:p>
      </dgm:t>
    </dgm:pt>
    <dgm:pt modelId="{D6176233-6004-4B1C-B3B1-6CBD415872A9}" type="parTrans" cxnId="{B45CEAB8-6C86-447D-A2DE-DF8C6060BA96}">
      <dgm:prSet/>
      <dgm:spPr/>
      <dgm:t>
        <a:bodyPr/>
        <a:lstStyle/>
        <a:p>
          <a:endParaRPr lang="ru-RU"/>
        </a:p>
      </dgm:t>
    </dgm:pt>
    <dgm:pt modelId="{23A238F1-DCE1-4D32-8A09-C597F4ABEE66}">
      <dgm:prSet/>
      <dgm:spPr/>
      <dgm:t>
        <a:bodyPr/>
        <a:lstStyle/>
        <a:p>
          <a:r>
            <a:rPr lang="ru-RU" smtClean="0">
              <a:solidFill>
                <a:srgbClr val="0000FF"/>
              </a:solidFill>
            </a:rPr>
            <a:t>Совуққа яхши чидамли дарахтлар. Булар паст харорат таъсирида зарарланмайди. 40-500С гача совуқларга чидайди. Уларга сибир ва даур тилоғочи, оддий қарағай ва сибир қарағайи,  стлантик кедр, оддий арча, тоғтерак, туркистон арчаси, қайин, кулранг қандағоч, четан, хушбўй ҳидли тераклар киради</a:t>
          </a:r>
          <a:endParaRPr lang="ru-RU">
            <a:solidFill>
              <a:srgbClr val="0000FF"/>
            </a:solidFill>
          </a:endParaRPr>
        </a:p>
      </dgm:t>
    </dgm:pt>
    <dgm:pt modelId="{8DC6B613-69F6-4B2D-9887-F6AD830B7786}" type="parTrans" cxnId="{F188ABAE-053B-4460-96D0-C5F79C7711B5}">
      <dgm:prSet/>
      <dgm:spPr/>
    </dgm:pt>
    <dgm:pt modelId="{DFBDCA96-B5C0-4C98-9BBD-6B3F86B2C778}" type="sibTrans" cxnId="{F188ABAE-053B-4460-96D0-C5F79C7711B5}">
      <dgm:prSet/>
      <dgm:spPr/>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0" presStyleCnt="5"/>
      <dgm:spPr/>
      <dgm:t>
        <a:bodyPr/>
        <a:lstStyle/>
        <a:p>
          <a:endParaRPr lang="ru-RU"/>
        </a:p>
      </dgm:t>
    </dgm:pt>
    <dgm:pt modelId="{80DE60EC-EDD1-4D98-85EC-227328DBD1BD}" type="pres">
      <dgm:prSet presAssocID="{B216E80F-14BC-49BE-874F-5CB052A44CBA}" presName="img" presStyleLbl="fgImgPlace1" presStyleIdx="0" presStyleCnt="5"/>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t="-15000" b="-15000"/>
          </a:stretch>
        </a:blipFill>
      </dgm:spPr>
      <dgm:t>
        <a:bodyPr/>
        <a:lstStyle/>
        <a:p>
          <a:endParaRPr lang="ru-RU"/>
        </a:p>
      </dgm:t>
    </dgm:pt>
    <dgm:pt modelId="{84513634-0C71-4707-879C-6C7E61C96E7B}" type="pres">
      <dgm:prSet presAssocID="{B216E80F-14BC-49BE-874F-5CB052A44CBA}" presName="text" presStyleLbl="node1" presStyleIdx="0" presStyleCnt="5">
        <dgm:presLayoutVars>
          <dgm:bulletEnabled val="1"/>
        </dgm:presLayoutVars>
      </dgm:prSet>
      <dgm:spPr/>
      <dgm:t>
        <a:bodyPr/>
        <a:lstStyle/>
        <a:p>
          <a:endParaRPr lang="ru-RU"/>
        </a:p>
      </dgm:t>
    </dgm:pt>
    <dgm:pt modelId="{96495299-4FE8-4B4E-94F7-05B68B3096C5}" type="pres">
      <dgm:prSet presAssocID="{2AF23310-01FF-479D-B14B-DE51D2447143}"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1" presStyleCnt="5"/>
      <dgm:spPr/>
      <dgm:t>
        <a:bodyPr/>
        <a:lstStyle/>
        <a:p>
          <a:endParaRPr lang="ru-RU"/>
        </a:p>
      </dgm:t>
    </dgm:pt>
    <dgm:pt modelId="{9FBEEEA2-62CA-4168-8043-3A8F874AB3D5}" type="pres">
      <dgm:prSet presAssocID="{2139C32D-F721-4346-A7DC-4DE52C952D28}" presName="img" presStyleLbl="fgImgPlace1" presStyleIdx="1" presStyleCnt="5"/>
      <dgm:spPr>
        <a:blipFill>
          <a:blip xmlns:r="http://schemas.openxmlformats.org/officeDocument/2006/relationships" r:embed="rId2">
            <a:extLst>
              <a:ext uri="{28A0092B-C50C-407E-A947-70E740481C1C}">
                <a14:useLocalDpi xmlns:a14="http://schemas.microsoft.com/office/drawing/2010/main" val="0"/>
              </a:ext>
            </a:extLst>
          </a:blip>
          <a:srcRect/>
          <a:stretch>
            <a:fillRect t="-9000" b="-9000"/>
          </a:stretch>
        </a:blipFill>
      </dgm:spPr>
      <dgm:t>
        <a:bodyPr/>
        <a:lstStyle/>
        <a:p>
          <a:endParaRPr lang="ru-RU"/>
        </a:p>
      </dgm:t>
    </dgm:pt>
    <dgm:pt modelId="{3661697B-94F8-488B-98B3-09123C0C1567}" type="pres">
      <dgm:prSet presAssocID="{2139C32D-F721-4346-A7DC-4DE52C952D28}" presName="text" presStyleLbl="node1" presStyleIdx="1" presStyleCnt="5">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EFC1891D-DA81-4940-A36F-16A0451F1555}" type="pres">
      <dgm:prSet presAssocID="{9AAC0AA2-4181-4758-B695-DAB1FA960C25}" presName="comp" presStyleCnt="0"/>
      <dgm:spPr/>
    </dgm:pt>
    <dgm:pt modelId="{83AC5A0A-F48C-4EEF-9FA5-C2D54C8F4CBA}" type="pres">
      <dgm:prSet presAssocID="{9AAC0AA2-4181-4758-B695-DAB1FA960C25}" presName="box" presStyleLbl="node1" presStyleIdx="2" presStyleCnt="5"/>
      <dgm:spPr/>
      <dgm:t>
        <a:bodyPr/>
        <a:lstStyle/>
        <a:p>
          <a:endParaRPr lang="ru-RU"/>
        </a:p>
      </dgm:t>
    </dgm:pt>
    <dgm:pt modelId="{B4388009-E346-490B-B1DD-E16FD3117B70}" type="pres">
      <dgm:prSet presAssocID="{9AAC0AA2-4181-4758-B695-DAB1FA960C25}" presName="img" presStyleLbl="fgImgPlace1" presStyleIdx="2" presStyleCnt="5"/>
      <dgm:spPr>
        <a:blipFill>
          <a:blip xmlns:r="http://schemas.openxmlformats.org/officeDocument/2006/relationships" r:embed="rId3" cstate="print">
            <a:extLst>
              <a:ext uri="{28A0092B-C50C-407E-A947-70E740481C1C}">
                <a14:useLocalDpi xmlns:a14="http://schemas.microsoft.com/office/drawing/2010/main" val="0"/>
              </a:ext>
            </a:extLst>
          </a:blip>
          <a:srcRect/>
          <a:stretch>
            <a:fillRect t="-2000" b="-2000"/>
          </a:stretch>
        </a:blipFill>
      </dgm:spPr>
      <dgm:t>
        <a:bodyPr/>
        <a:lstStyle/>
        <a:p>
          <a:endParaRPr lang="ru-RU"/>
        </a:p>
      </dgm:t>
    </dgm:pt>
    <dgm:pt modelId="{BD62E8BC-09BC-41DA-8DE1-662C68536EB9}" type="pres">
      <dgm:prSet presAssocID="{9AAC0AA2-4181-4758-B695-DAB1FA960C25}" presName="text" presStyleLbl="node1" presStyleIdx="2" presStyleCnt="5">
        <dgm:presLayoutVars>
          <dgm:bulletEnabled val="1"/>
        </dgm:presLayoutVars>
      </dgm:prSet>
      <dgm:spPr/>
      <dgm:t>
        <a:bodyPr/>
        <a:lstStyle/>
        <a:p>
          <a:endParaRPr lang="ru-RU"/>
        </a:p>
      </dgm:t>
    </dgm:pt>
    <dgm:pt modelId="{5FB45D6D-F1EB-422E-A83E-EF8083813F8E}" type="pres">
      <dgm:prSet presAssocID="{6894EC7A-4540-4C5E-A1F1-FFC41B57473D}" presName="spacer" presStyleCnt="0"/>
      <dgm:spPr/>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3" presStyleCnt="5"/>
      <dgm:spPr/>
      <dgm:t>
        <a:bodyPr/>
        <a:lstStyle/>
        <a:p>
          <a:endParaRPr lang="ru-RU"/>
        </a:p>
      </dgm:t>
    </dgm:pt>
    <dgm:pt modelId="{F6B0A45A-EAC3-4187-A3FF-E5E7F5B68625}" type="pres">
      <dgm:prSet presAssocID="{1D9D44B9-57D3-467E-AC9E-615C5FC8EED9}" presName="img" presStyleLbl="fgImgPlace1" presStyleIdx="3" presStyleCnt="5"/>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t="-19000" b="-19000"/>
          </a:stretch>
        </a:blipFill>
      </dgm:spPr>
      <dgm:t>
        <a:bodyPr/>
        <a:lstStyle/>
        <a:p>
          <a:endParaRPr lang="ru-RU"/>
        </a:p>
      </dgm:t>
    </dgm:pt>
    <dgm:pt modelId="{E0A90D1B-351A-4DF1-9AF4-89F42B458768}" type="pres">
      <dgm:prSet presAssocID="{1D9D44B9-57D3-467E-AC9E-615C5FC8EED9}" presName="text" presStyleLbl="node1" presStyleIdx="3" presStyleCnt="5">
        <dgm:presLayoutVars>
          <dgm:bulletEnabled val="1"/>
        </dgm:presLayoutVars>
      </dgm:prSet>
      <dgm:spPr/>
      <dgm:t>
        <a:bodyPr/>
        <a:lstStyle/>
        <a:p>
          <a:endParaRPr lang="ru-RU"/>
        </a:p>
      </dgm:t>
    </dgm:pt>
    <dgm:pt modelId="{90A3693D-59AB-4937-B6F3-717C740C0225}" type="pres">
      <dgm:prSet presAssocID="{543218D2-3F7B-45DE-B156-4B458DC26755}" presName="spacer" presStyleCnt="0"/>
      <dgm:spPr/>
    </dgm:pt>
    <dgm:pt modelId="{2624D7BC-378A-4147-AC19-3B4DB4237D92}" type="pres">
      <dgm:prSet presAssocID="{23A238F1-DCE1-4D32-8A09-C597F4ABEE66}" presName="comp" presStyleCnt="0"/>
      <dgm:spPr/>
    </dgm:pt>
    <dgm:pt modelId="{8014F552-D3FF-409B-95E2-76BAF08F09A3}" type="pres">
      <dgm:prSet presAssocID="{23A238F1-DCE1-4D32-8A09-C597F4ABEE66}" presName="box" presStyleLbl="node1" presStyleIdx="4" presStyleCnt="5"/>
      <dgm:spPr/>
      <dgm:t>
        <a:bodyPr/>
        <a:lstStyle/>
        <a:p>
          <a:endParaRPr lang="ru-RU"/>
        </a:p>
      </dgm:t>
    </dgm:pt>
    <dgm:pt modelId="{B0FFFDF6-764A-43D4-BC92-7CDF67C7D6EE}" type="pres">
      <dgm:prSet presAssocID="{23A238F1-DCE1-4D32-8A09-C597F4ABEE66}" presName="img" presStyleLbl="fgImgPlace1" presStyleIdx="4" presStyleCnt="5"/>
      <dgm:spPr>
        <a:blipFill>
          <a:blip xmlns:r="http://schemas.openxmlformats.org/officeDocument/2006/relationships" r:embed="rId5">
            <a:extLst>
              <a:ext uri="{28A0092B-C50C-407E-A947-70E740481C1C}">
                <a14:useLocalDpi xmlns:a14="http://schemas.microsoft.com/office/drawing/2010/main" val="0"/>
              </a:ext>
            </a:extLst>
          </a:blip>
          <a:srcRect/>
          <a:stretch>
            <a:fillRect t="-23000" b="-23000"/>
          </a:stretch>
        </a:blipFill>
      </dgm:spPr>
      <dgm:t>
        <a:bodyPr/>
        <a:lstStyle/>
        <a:p>
          <a:endParaRPr lang="ru-RU"/>
        </a:p>
      </dgm:t>
    </dgm:pt>
    <dgm:pt modelId="{BC8C6336-BA79-46EE-B27E-9603E385F27B}" type="pres">
      <dgm:prSet presAssocID="{23A238F1-DCE1-4D32-8A09-C597F4ABEE66}" presName="text" presStyleLbl="node1" presStyleIdx="4" presStyleCnt="5">
        <dgm:presLayoutVars>
          <dgm:bulletEnabled val="1"/>
        </dgm:presLayoutVars>
      </dgm:prSet>
      <dgm:spPr/>
      <dgm:t>
        <a:bodyPr/>
        <a:lstStyle/>
        <a:p>
          <a:endParaRPr lang="ru-RU"/>
        </a:p>
      </dgm:t>
    </dgm:pt>
  </dgm:ptLst>
  <dgm:cxnLst>
    <dgm:cxn modelId="{56CC6402-8A23-4681-8900-EE2BECD93307}" type="presOf" srcId="{78F347EA-E497-4F8D-81E5-D8FB6847DBA8}" destId="{84513634-0C71-4707-879C-6C7E61C96E7B}" srcOrd="1" destOrd="1" presId="urn:microsoft.com/office/officeart/2005/8/layout/vList4#1"/>
    <dgm:cxn modelId="{43674448-6B93-4E7A-BF5A-6471DE9BF5C9}" type="presOf" srcId="{23A238F1-DCE1-4D32-8A09-C597F4ABEE66}" destId="{BC8C6336-BA79-46EE-B27E-9603E385F27B}" srcOrd="1" destOrd="0" presId="urn:microsoft.com/office/officeart/2005/8/layout/vList4#1"/>
    <dgm:cxn modelId="{F188ABAE-053B-4460-96D0-C5F79C7711B5}" srcId="{D074DBC3-F4EB-4BAB-B752-793B7721B178}" destId="{23A238F1-DCE1-4D32-8A09-C597F4ABEE66}" srcOrd="4" destOrd="0" parTransId="{8DC6B613-69F6-4B2D-9887-F6AD830B7786}" sibTransId="{DFBDCA96-B5C0-4C98-9BBD-6B3F86B2C778}"/>
    <dgm:cxn modelId="{09B4EDAC-3C3A-4922-AFE8-1DF7CDA06BB2}" srcId="{D074DBC3-F4EB-4BAB-B752-793B7721B178}" destId="{1D9D44B9-57D3-467E-AC9E-615C5FC8EED9}" srcOrd="3" destOrd="0" parTransId="{D7B84EFE-7B16-4CE0-84D8-E8A58ACC2A19}" sibTransId="{543218D2-3F7B-45DE-B156-4B458DC26755}"/>
    <dgm:cxn modelId="{B45CEAB8-6C86-447D-A2DE-DF8C6060BA96}" srcId="{D074DBC3-F4EB-4BAB-B752-793B7721B178}" destId="{9AAC0AA2-4181-4758-B695-DAB1FA960C25}" srcOrd="2" destOrd="0" parTransId="{D6176233-6004-4B1C-B3B1-6CBD415872A9}" sibTransId="{6894EC7A-4540-4C5E-A1F1-FFC41B57473D}"/>
    <dgm:cxn modelId="{E2DBEEFB-56D0-46F8-98C5-2D7B437BFEF3}" srcId="{D074DBC3-F4EB-4BAB-B752-793B7721B178}" destId="{B216E80F-14BC-49BE-874F-5CB052A44CBA}" srcOrd="0" destOrd="0" parTransId="{656ECB9F-AC61-41DC-B094-E175597C08D0}" sibTransId="{2AF23310-01FF-479D-B14B-DE51D2447143}"/>
    <dgm:cxn modelId="{A2B0056D-EE27-4C1D-B3F2-6282D3A60DBC}" srcId="{D074DBC3-F4EB-4BAB-B752-793B7721B178}" destId="{2139C32D-F721-4346-A7DC-4DE52C952D28}" srcOrd="1" destOrd="0" parTransId="{A65F2A8B-C863-4B56-889C-2AE54FC030F6}" sibTransId="{5E6D18BA-5080-4707-BE16-3B4999FA5E5C}"/>
    <dgm:cxn modelId="{DCE68C77-9912-4073-9A3B-C6E2057663DB}" srcId="{B216E80F-14BC-49BE-874F-5CB052A44CBA}" destId="{78F347EA-E497-4F8D-81E5-D8FB6847DBA8}" srcOrd="0" destOrd="0" parTransId="{83D3E808-90B0-4EE2-8C74-5927E0DC4A3D}" sibTransId="{19D0D47C-58F9-431C-A52B-3B0CAE7F7AC8}"/>
    <dgm:cxn modelId="{AD9FD787-883B-4322-A47A-770E0343CC84}" type="presOf" srcId="{1D9D44B9-57D3-467E-AC9E-615C5FC8EED9}" destId="{37A72145-FF19-46AB-9C39-5BF05BF230DA}" srcOrd="0" destOrd="0" presId="urn:microsoft.com/office/officeart/2005/8/layout/vList4#1"/>
    <dgm:cxn modelId="{3C47F3FC-115B-4282-B942-0FE16753D8E5}" type="presOf" srcId="{1D9D44B9-57D3-467E-AC9E-615C5FC8EED9}" destId="{E0A90D1B-351A-4DF1-9AF4-89F42B458768}" srcOrd="1" destOrd="0" presId="urn:microsoft.com/office/officeart/2005/8/layout/vList4#1"/>
    <dgm:cxn modelId="{8E6ACB2D-398D-49B0-9673-8423A3FFC609}" type="presOf" srcId="{D074DBC3-F4EB-4BAB-B752-793B7721B178}" destId="{E61B8EC3-0693-4121-A3A4-70E95CC71893}" srcOrd="0" destOrd="0" presId="urn:microsoft.com/office/officeart/2005/8/layout/vList4#1"/>
    <dgm:cxn modelId="{9153F332-AC8C-47FA-A20E-18A36F5C7DAB}" type="presOf" srcId="{78F347EA-E497-4F8D-81E5-D8FB6847DBA8}" destId="{E9B8E546-E80C-4A7B-A0F8-41E5C4DC7540}" srcOrd="0" destOrd="1" presId="urn:microsoft.com/office/officeart/2005/8/layout/vList4#1"/>
    <dgm:cxn modelId="{99C2522E-8534-4AD1-9EB4-64165D6FEFB5}" type="presOf" srcId="{2139C32D-F721-4346-A7DC-4DE52C952D28}" destId="{B656BF04-6DE3-41F6-AF7A-6E5AADDBF47F}" srcOrd="0" destOrd="0" presId="urn:microsoft.com/office/officeart/2005/8/layout/vList4#1"/>
    <dgm:cxn modelId="{0044C307-58B9-4147-9795-6DD508BC884E}" type="presOf" srcId="{1823609C-D8D7-477F-A391-64EA4FF986AB}" destId="{3661697B-94F8-488B-98B3-09123C0C1567}" srcOrd="1" destOrd="1" presId="urn:microsoft.com/office/officeart/2005/8/layout/vList4#1"/>
    <dgm:cxn modelId="{50C63394-1DC3-4496-B890-C7DB011240BB}" type="presOf" srcId="{23A238F1-DCE1-4D32-8A09-C597F4ABEE66}" destId="{8014F552-D3FF-409B-95E2-76BAF08F09A3}" srcOrd="0" destOrd="0" presId="urn:microsoft.com/office/officeart/2005/8/layout/vList4#1"/>
    <dgm:cxn modelId="{0FBD94FB-6D70-4C04-8C30-6E6D793665E3}" type="presOf" srcId="{2139C32D-F721-4346-A7DC-4DE52C952D28}" destId="{3661697B-94F8-488B-98B3-09123C0C1567}" srcOrd="1" destOrd="0" presId="urn:microsoft.com/office/officeart/2005/8/layout/vList4#1"/>
    <dgm:cxn modelId="{E63B4656-5549-43F4-A020-3B4B73A8C05B}" type="presOf" srcId="{9AAC0AA2-4181-4758-B695-DAB1FA960C25}" destId="{83AC5A0A-F48C-4EEF-9FA5-C2D54C8F4CBA}" srcOrd="0" destOrd="0" presId="urn:microsoft.com/office/officeart/2005/8/layout/vList4#1"/>
    <dgm:cxn modelId="{7B92F2B1-CC76-473B-BF51-EB77B0C854C0}" type="presOf" srcId="{B216E80F-14BC-49BE-874F-5CB052A44CBA}" destId="{E9B8E546-E80C-4A7B-A0F8-41E5C4DC7540}" srcOrd="0" destOrd="0" presId="urn:microsoft.com/office/officeart/2005/8/layout/vList4#1"/>
    <dgm:cxn modelId="{FD7CD2C6-85F1-455C-8681-5916955D48EA}" srcId="{2139C32D-F721-4346-A7DC-4DE52C952D28}" destId="{1823609C-D8D7-477F-A391-64EA4FF986AB}" srcOrd="0" destOrd="0" parTransId="{016EBDC5-870F-40EC-80E7-BA3818567A4D}" sibTransId="{717577ED-B547-4EBF-81AC-331DA7AAB53A}"/>
    <dgm:cxn modelId="{E5DD8DD0-240E-4788-82CF-7FF3A5E783C4}" type="presOf" srcId="{1823609C-D8D7-477F-A391-64EA4FF986AB}" destId="{B656BF04-6DE3-41F6-AF7A-6E5AADDBF47F}" srcOrd="0" destOrd="1" presId="urn:microsoft.com/office/officeart/2005/8/layout/vList4#1"/>
    <dgm:cxn modelId="{DAE7981E-AA5D-4E87-AB48-39C2F015E799}" type="presOf" srcId="{9AAC0AA2-4181-4758-B695-DAB1FA960C25}" destId="{BD62E8BC-09BC-41DA-8DE1-662C68536EB9}" srcOrd="1" destOrd="0" presId="urn:microsoft.com/office/officeart/2005/8/layout/vList4#1"/>
    <dgm:cxn modelId="{EC38DC97-5ED4-4357-B5F0-55845F05BCA1}" type="presOf" srcId="{B216E80F-14BC-49BE-874F-5CB052A44CBA}" destId="{84513634-0C71-4707-879C-6C7E61C96E7B}" srcOrd="1" destOrd="0" presId="urn:microsoft.com/office/officeart/2005/8/layout/vList4#1"/>
    <dgm:cxn modelId="{2DF3DFF8-19B3-4658-8B79-FAF60A935C38}" type="presParOf" srcId="{E61B8EC3-0693-4121-A3A4-70E95CC71893}" destId="{8718AD78-1D74-41CF-8C00-EB2060ADB747}" srcOrd="0" destOrd="0" presId="urn:microsoft.com/office/officeart/2005/8/layout/vList4#1"/>
    <dgm:cxn modelId="{156DBC6A-28D4-4D17-A501-BB648F967738}" type="presParOf" srcId="{8718AD78-1D74-41CF-8C00-EB2060ADB747}" destId="{E9B8E546-E80C-4A7B-A0F8-41E5C4DC7540}" srcOrd="0" destOrd="0" presId="urn:microsoft.com/office/officeart/2005/8/layout/vList4#1"/>
    <dgm:cxn modelId="{0E17906F-CA19-4D31-9EBB-4CE3034F73BB}" type="presParOf" srcId="{8718AD78-1D74-41CF-8C00-EB2060ADB747}" destId="{80DE60EC-EDD1-4D98-85EC-227328DBD1BD}" srcOrd="1" destOrd="0" presId="urn:microsoft.com/office/officeart/2005/8/layout/vList4#1"/>
    <dgm:cxn modelId="{7EE097D6-E845-404F-9A23-B1B862045930}" type="presParOf" srcId="{8718AD78-1D74-41CF-8C00-EB2060ADB747}" destId="{84513634-0C71-4707-879C-6C7E61C96E7B}" srcOrd="2" destOrd="0" presId="urn:microsoft.com/office/officeart/2005/8/layout/vList4#1"/>
    <dgm:cxn modelId="{FD36D519-CF5E-461B-815D-53CD21A8E9E7}" type="presParOf" srcId="{E61B8EC3-0693-4121-A3A4-70E95CC71893}" destId="{96495299-4FE8-4B4E-94F7-05B68B3096C5}" srcOrd="1" destOrd="0" presId="urn:microsoft.com/office/officeart/2005/8/layout/vList4#1"/>
    <dgm:cxn modelId="{CE6948E4-7DA2-4008-A076-A0A92A293A67}" type="presParOf" srcId="{E61B8EC3-0693-4121-A3A4-70E95CC71893}" destId="{C1C897F2-DA75-4D6E-9C6A-C6083F10BB3B}" srcOrd="2" destOrd="0" presId="urn:microsoft.com/office/officeart/2005/8/layout/vList4#1"/>
    <dgm:cxn modelId="{D32D8A7B-D60B-4B02-99E5-B23C7AC4AA39}" type="presParOf" srcId="{C1C897F2-DA75-4D6E-9C6A-C6083F10BB3B}" destId="{B656BF04-6DE3-41F6-AF7A-6E5AADDBF47F}" srcOrd="0" destOrd="0" presId="urn:microsoft.com/office/officeart/2005/8/layout/vList4#1"/>
    <dgm:cxn modelId="{8C860EA8-FCA8-413B-B84D-E64C7E25C98A}" type="presParOf" srcId="{C1C897F2-DA75-4D6E-9C6A-C6083F10BB3B}" destId="{9FBEEEA2-62CA-4168-8043-3A8F874AB3D5}" srcOrd="1" destOrd="0" presId="urn:microsoft.com/office/officeart/2005/8/layout/vList4#1"/>
    <dgm:cxn modelId="{B27D1C05-2E9B-4C0F-B81E-C9F7DC3B03CA}" type="presParOf" srcId="{C1C897F2-DA75-4D6E-9C6A-C6083F10BB3B}" destId="{3661697B-94F8-488B-98B3-09123C0C1567}" srcOrd="2" destOrd="0" presId="urn:microsoft.com/office/officeart/2005/8/layout/vList4#1"/>
    <dgm:cxn modelId="{21B079DE-7FE6-448B-B993-0D876F3B56AF}" type="presParOf" srcId="{E61B8EC3-0693-4121-A3A4-70E95CC71893}" destId="{4AC9ED68-0058-4553-9AB6-9C0DE3D61F14}" srcOrd="3" destOrd="0" presId="urn:microsoft.com/office/officeart/2005/8/layout/vList4#1"/>
    <dgm:cxn modelId="{0D37E016-6D90-4089-B1A3-5A3A76FB21D6}" type="presParOf" srcId="{E61B8EC3-0693-4121-A3A4-70E95CC71893}" destId="{EFC1891D-DA81-4940-A36F-16A0451F1555}" srcOrd="4" destOrd="0" presId="urn:microsoft.com/office/officeart/2005/8/layout/vList4#1"/>
    <dgm:cxn modelId="{94AFA314-E025-4EC5-B882-BEE7F3594C17}" type="presParOf" srcId="{EFC1891D-DA81-4940-A36F-16A0451F1555}" destId="{83AC5A0A-F48C-4EEF-9FA5-C2D54C8F4CBA}" srcOrd="0" destOrd="0" presId="urn:microsoft.com/office/officeart/2005/8/layout/vList4#1"/>
    <dgm:cxn modelId="{3E7F2B4B-6FF8-43CA-96B7-2204DF599D15}" type="presParOf" srcId="{EFC1891D-DA81-4940-A36F-16A0451F1555}" destId="{B4388009-E346-490B-B1DD-E16FD3117B70}" srcOrd="1" destOrd="0" presId="urn:microsoft.com/office/officeart/2005/8/layout/vList4#1"/>
    <dgm:cxn modelId="{56AEAD87-9B83-47E2-813D-9494FA5F71F6}" type="presParOf" srcId="{EFC1891D-DA81-4940-A36F-16A0451F1555}" destId="{BD62E8BC-09BC-41DA-8DE1-662C68536EB9}" srcOrd="2" destOrd="0" presId="urn:microsoft.com/office/officeart/2005/8/layout/vList4#1"/>
    <dgm:cxn modelId="{9C6A7B1E-FC57-4B32-8346-6803DBAC3EA5}" type="presParOf" srcId="{E61B8EC3-0693-4121-A3A4-70E95CC71893}" destId="{5FB45D6D-F1EB-422E-A83E-EF8083813F8E}" srcOrd="5" destOrd="0" presId="urn:microsoft.com/office/officeart/2005/8/layout/vList4#1"/>
    <dgm:cxn modelId="{4AAAE616-BF49-4BE2-B6F6-AB9EDFA9EB0A}" type="presParOf" srcId="{E61B8EC3-0693-4121-A3A4-70E95CC71893}" destId="{4FA0A2DE-67FB-4C1C-A93C-93D2B164633F}" srcOrd="6" destOrd="0" presId="urn:microsoft.com/office/officeart/2005/8/layout/vList4#1"/>
    <dgm:cxn modelId="{052D2AA2-6BC7-4134-A8DC-77159ECA40D7}" type="presParOf" srcId="{4FA0A2DE-67FB-4C1C-A93C-93D2B164633F}" destId="{37A72145-FF19-46AB-9C39-5BF05BF230DA}" srcOrd="0" destOrd="0" presId="urn:microsoft.com/office/officeart/2005/8/layout/vList4#1"/>
    <dgm:cxn modelId="{112ACB5B-5AE8-46BB-8137-4BB008B6AFA5}" type="presParOf" srcId="{4FA0A2DE-67FB-4C1C-A93C-93D2B164633F}" destId="{F6B0A45A-EAC3-4187-A3FF-E5E7F5B68625}" srcOrd="1" destOrd="0" presId="urn:microsoft.com/office/officeart/2005/8/layout/vList4#1"/>
    <dgm:cxn modelId="{A57B7D1E-C60F-40E1-9402-6F136B0EBE94}" type="presParOf" srcId="{4FA0A2DE-67FB-4C1C-A93C-93D2B164633F}" destId="{E0A90D1B-351A-4DF1-9AF4-89F42B458768}" srcOrd="2" destOrd="0" presId="urn:microsoft.com/office/officeart/2005/8/layout/vList4#1"/>
    <dgm:cxn modelId="{0E35B5ED-0666-4E6D-AAC1-F57F390501CD}" type="presParOf" srcId="{E61B8EC3-0693-4121-A3A4-70E95CC71893}" destId="{90A3693D-59AB-4937-B6F3-717C740C0225}" srcOrd="7" destOrd="0" presId="urn:microsoft.com/office/officeart/2005/8/layout/vList4#1"/>
    <dgm:cxn modelId="{CBFD6A39-130B-437C-94D3-57DF63CA72FE}" type="presParOf" srcId="{E61B8EC3-0693-4121-A3A4-70E95CC71893}" destId="{2624D7BC-378A-4147-AC19-3B4DB4237D92}" srcOrd="8" destOrd="0" presId="urn:microsoft.com/office/officeart/2005/8/layout/vList4#1"/>
    <dgm:cxn modelId="{F5F102F7-084B-4CF0-98C2-EA6C541BD105}" type="presParOf" srcId="{2624D7BC-378A-4147-AC19-3B4DB4237D92}" destId="{8014F552-D3FF-409B-95E2-76BAF08F09A3}" srcOrd="0" destOrd="0" presId="urn:microsoft.com/office/officeart/2005/8/layout/vList4#1"/>
    <dgm:cxn modelId="{807EC0A4-36E4-41DA-9C7D-A8D7D2B3D298}" type="presParOf" srcId="{2624D7BC-378A-4147-AC19-3B4DB4237D92}" destId="{B0FFFDF6-764A-43D4-BC92-7CDF67C7D6EE}" srcOrd="1" destOrd="0" presId="urn:microsoft.com/office/officeart/2005/8/layout/vList4#1"/>
    <dgm:cxn modelId="{819217B7-15DA-4AA2-A6BC-8B0A35CB5C03}" type="presParOf" srcId="{2624D7BC-378A-4147-AC19-3B4DB4237D92}" destId="{BC8C6336-BA79-46EE-B27E-9603E385F27B}"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074DBC3-F4EB-4BAB-B752-793B7721B178}" type="doc">
      <dgm:prSet loTypeId="urn:microsoft.com/office/officeart/2005/8/layout/vList4#1" loCatId="list" qsTypeId="urn:microsoft.com/office/officeart/2005/8/quickstyle/simple1" qsCatId="simple" csTypeId="urn:microsoft.com/office/officeart/2005/8/colors/colorful4" csCatId="colorful" phldr="1"/>
      <dgm:spPr/>
      <dgm:t>
        <a:bodyPr/>
        <a:lstStyle/>
        <a:p>
          <a:endParaRPr lang="ru-RU"/>
        </a:p>
      </dgm:t>
    </dgm:pt>
    <dgm:pt modelId="{B216E80F-14BC-49BE-874F-5CB052A44CBA}">
      <dgm:prSet phldrT="[Текст]"/>
      <dgm:spPr/>
      <dgm:t>
        <a:bodyPr/>
        <a:lstStyle/>
        <a:p>
          <a:r>
            <a:rPr lang="ru-RU" smtClean="0"/>
            <a:t>Ксерофитлар</a:t>
          </a:r>
          <a:endParaRPr lang="ru-RU"/>
        </a:p>
      </dgm:t>
    </dgm:pt>
    <dgm:pt modelId="{656ECB9F-AC61-41DC-B094-E175597C08D0}" type="parTrans" cxnId="{E2DBEEFB-56D0-46F8-98C5-2D7B437BFEF3}">
      <dgm:prSet/>
      <dgm:spPr/>
      <dgm:t>
        <a:bodyPr/>
        <a:lstStyle/>
        <a:p>
          <a:endParaRPr lang="ru-RU"/>
        </a:p>
      </dgm:t>
    </dgm:pt>
    <dgm:pt modelId="{2AF23310-01FF-479D-B14B-DE51D2447143}" type="sibTrans" cxnId="{E2DBEEFB-56D0-46F8-98C5-2D7B437BFEF3}">
      <dgm:prSet/>
      <dgm:spPr/>
      <dgm:t>
        <a:bodyPr/>
        <a:lstStyle/>
        <a:p>
          <a:endParaRPr lang="ru-RU"/>
        </a:p>
      </dgm:t>
    </dgm:pt>
    <dgm:pt modelId="{FA5C9A0D-BACB-41C3-80F2-993A6B606614}">
      <dgm:prSet phldrT="[Текст]"/>
      <dgm:spPr/>
      <dgm:t>
        <a:bodyPr/>
        <a:lstStyle/>
        <a:p>
          <a:r>
            <a:rPr lang="ru-RU" smtClean="0"/>
            <a:t>Бу гуруҳга кирувчи дарахт ва бута ўсимликлар асосан қуруқ иқлимли, нам этишмайдиган ҳудудларда ўсишга мослашган. Ксерофит ўсимликлар шу шароитга мослашиш учун эволюсион ривожланиш жараёнида янги морфологик, анатомик ва физиологик хусусиятларни вужудга келтирган</a:t>
          </a:r>
          <a:endParaRPr lang="ru-RU"/>
        </a:p>
      </dgm:t>
    </dgm:pt>
    <dgm:pt modelId="{3FAC8FD0-BF33-481C-8486-AEC649CE1EC4}" type="parTrans" cxnId="{E2FA4DAA-425E-4C7A-A492-98AB2A2A1098}">
      <dgm:prSet/>
      <dgm:spPr/>
      <dgm:t>
        <a:bodyPr/>
        <a:lstStyle/>
        <a:p>
          <a:endParaRPr lang="ru-RU"/>
        </a:p>
      </dgm:t>
    </dgm:pt>
    <dgm:pt modelId="{531EF1B3-65B3-4528-990D-4FFF9B748B58}" type="sibTrans" cxnId="{E2FA4DAA-425E-4C7A-A492-98AB2A2A1098}">
      <dgm:prSet/>
      <dgm:spPr/>
      <dgm:t>
        <a:bodyPr/>
        <a:lstStyle/>
        <a:p>
          <a:endParaRPr lang="ru-RU"/>
        </a:p>
      </dgm:t>
    </dgm:pt>
    <dgm:pt modelId="{2139C32D-F721-4346-A7DC-4DE52C952D28}">
      <dgm:prSet phldrT="[Текст]" custT="1"/>
      <dgm:spPr/>
      <dgm:t>
        <a:bodyPr/>
        <a:lstStyle/>
        <a:p>
          <a:r>
            <a:rPr lang="ru-RU" sz="2400" smtClean="0"/>
            <a:t>Мезофитлар</a:t>
          </a:r>
          <a:endParaRPr lang="ru-RU" sz="2400"/>
        </a:p>
      </dgm:t>
    </dgm:pt>
    <dgm:pt modelId="{A65F2A8B-C863-4B56-889C-2AE54FC030F6}" type="parTrans" cxnId="{A2B0056D-EE27-4C1D-B3F2-6282D3A60DBC}">
      <dgm:prSet/>
      <dgm:spPr/>
      <dgm:t>
        <a:bodyPr/>
        <a:lstStyle/>
        <a:p>
          <a:endParaRPr lang="ru-RU"/>
        </a:p>
      </dgm:t>
    </dgm:pt>
    <dgm:pt modelId="{5E6D18BA-5080-4707-BE16-3B4999FA5E5C}" type="sibTrans" cxnId="{A2B0056D-EE27-4C1D-B3F2-6282D3A60DBC}">
      <dgm:prSet/>
      <dgm:spPr/>
      <dgm:t>
        <a:bodyPr/>
        <a:lstStyle/>
        <a:p>
          <a:endParaRPr lang="ru-RU"/>
        </a:p>
      </dgm:t>
    </dgm:pt>
    <dgm:pt modelId="{1823609C-D8D7-477F-A391-64EA4FF986AB}">
      <dgm:prSet custT="1"/>
      <dgm:spPr/>
      <dgm:t>
        <a:bodyPr/>
        <a:lstStyle/>
        <a:p>
          <a:r>
            <a:rPr lang="ru-RU" sz="1400" b="1" smtClean="0"/>
            <a:t>Бу гуруҳга мансуб ўсимликлар ўртача намли тупроқларда ўсишга мослашган. Улар намга бўлган талабига кўра гигрофитлар ва ксерофитлар оралиғида туради</a:t>
          </a:r>
          <a:endParaRPr lang="ru-RU" sz="1400" b="1"/>
        </a:p>
      </dgm:t>
    </dgm:pt>
    <dgm:pt modelId="{016EBDC5-870F-40EC-80E7-BA3818567A4D}" type="parTrans" cxnId="{FD7CD2C6-85F1-455C-8681-5916955D48EA}">
      <dgm:prSet/>
      <dgm:spPr/>
      <dgm:t>
        <a:bodyPr/>
        <a:lstStyle/>
        <a:p>
          <a:endParaRPr lang="ru-RU"/>
        </a:p>
      </dgm:t>
    </dgm:pt>
    <dgm:pt modelId="{717577ED-B547-4EBF-81AC-331DA7AAB53A}" type="sibTrans" cxnId="{FD7CD2C6-85F1-455C-8681-5916955D48EA}">
      <dgm:prSet/>
      <dgm:spPr/>
      <dgm:t>
        <a:bodyPr/>
        <a:lstStyle/>
        <a:p>
          <a:endParaRPr lang="ru-RU"/>
        </a:p>
      </dgm:t>
    </dgm:pt>
    <dgm:pt modelId="{1D9D44B9-57D3-467E-AC9E-615C5FC8EED9}">
      <dgm:prSet/>
      <dgm:spPr>
        <a:solidFill>
          <a:srgbClr val="FFFF00"/>
        </a:solidFill>
      </dgm:spPr>
      <dgm:t>
        <a:bodyPr/>
        <a:lstStyle/>
        <a:p>
          <a:r>
            <a:rPr lang="ru-RU" smtClean="0">
              <a:solidFill>
                <a:srgbClr val="0000FF"/>
              </a:solidFill>
            </a:rPr>
            <a:t>Гигрофитлар </a:t>
          </a:r>
          <a:endParaRPr lang="ru-RU">
            <a:solidFill>
              <a:srgbClr val="0000FF"/>
            </a:solidFill>
          </a:endParaRPr>
        </a:p>
      </dgm:t>
    </dgm:pt>
    <dgm:pt modelId="{D7B84EFE-7B16-4CE0-84D8-E8A58ACC2A19}" type="parTrans" cxnId="{09B4EDAC-3C3A-4922-AFE8-1DF7CDA06BB2}">
      <dgm:prSet/>
      <dgm:spPr/>
      <dgm:t>
        <a:bodyPr/>
        <a:lstStyle/>
        <a:p>
          <a:endParaRPr lang="ru-RU"/>
        </a:p>
      </dgm:t>
    </dgm:pt>
    <dgm:pt modelId="{543218D2-3F7B-45DE-B156-4B458DC26755}" type="sibTrans" cxnId="{09B4EDAC-3C3A-4922-AFE8-1DF7CDA06BB2}">
      <dgm:prSet/>
      <dgm:spPr/>
      <dgm:t>
        <a:bodyPr/>
        <a:lstStyle/>
        <a:p>
          <a:endParaRPr lang="ru-RU"/>
        </a:p>
      </dgm:t>
    </dgm:pt>
    <dgm:pt modelId="{78F347EA-E497-4F8D-81E5-D8FB6847DBA8}">
      <dgm:prSet phldrT="[Текст]"/>
      <dgm:spPr/>
      <dgm:t>
        <a:bodyPr/>
        <a:lstStyle/>
        <a:p>
          <a:r>
            <a:rPr lang="ru-RU" smtClean="0"/>
            <a:t>(ксерос-қуруқ, фитон-ўсимлик)-қурғоқчил иқлим шароитида ўсишга мослашган ўсимликлардир</a:t>
          </a:r>
          <a:endParaRPr lang="ru-RU"/>
        </a:p>
      </dgm:t>
    </dgm:pt>
    <dgm:pt modelId="{83D3E808-90B0-4EE2-8C74-5927E0DC4A3D}" type="parTrans" cxnId="{DCE68C77-9912-4073-9A3B-C6E2057663DB}">
      <dgm:prSet/>
      <dgm:spPr/>
      <dgm:t>
        <a:bodyPr/>
        <a:lstStyle/>
        <a:p>
          <a:endParaRPr lang="ru-RU"/>
        </a:p>
      </dgm:t>
    </dgm:pt>
    <dgm:pt modelId="{19D0D47C-58F9-431C-A52B-3B0CAE7F7AC8}" type="sibTrans" cxnId="{DCE68C77-9912-4073-9A3B-C6E2057663DB}">
      <dgm:prSet/>
      <dgm:spPr/>
      <dgm:t>
        <a:bodyPr/>
        <a:lstStyle/>
        <a:p>
          <a:endParaRPr lang="ru-RU"/>
        </a:p>
      </dgm:t>
    </dgm:pt>
    <dgm:pt modelId="{5BE6FE6F-23DD-4D59-8ED3-92A579DFDC63}">
      <dgm:prSet/>
      <dgm:spPr>
        <a:solidFill>
          <a:srgbClr val="FFFF00"/>
        </a:solidFill>
      </dgm:spPr>
      <dgm:t>
        <a:bodyPr/>
        <a:lstStyle/>
        <a:p>
          <a:r>
            <a:rPr lang="ru-RU" b="1" smtClean="0">
              <a:solidFill>
                <a:srgbClr val="0000FF"/>
              </a:solidFill>
            </a:rPr>
            <a:t>Бу гуруҳга кирувчи ўсимликлар сернам эрларни танлайди, қурғоқчиликка чидамсиз бўлади. Бундай ўсимликлар намли эрларда ўсишга мослашган бўлиб, тупроқ намлигини камайиши уларни ҳам ривожланишини секинлаштиради</a:t>
          </a:r>
          <a:endParaRPr lang="ru-RU" b="1">
            <a:solidFill>
              <a:srgbClr val="0000FF"/>
            </a:solidFill>
          </a:endParaRPr>
        </a:p>
      </dgm:t>
    </dgm:pt>
    <dgm:pt modelId="{C7983A7A-D54F-48DD-A9D7-5A0ABB4138F5}" type="parTrans" cxnId="{38912A4C-E2D3-44B1-BD5F-0CF9191D8543}">
      <dgm:prSet/>
      <dgm:spPr/>
      <dgm:t>
        <a:bodyPr/>
        <a:lstStyle/>
        <a:p>
          <a:endParaRPr lang="ru-RU"/>
        </a:p>
      </dgm:t>
    </dgm:pt>
    <dgm:pt modelId="{56482F03-BCD7-4190-B718-8D287695B675}" type="sibTrans" cxnId="{38912A4C-E2D3-44B1-BD5F-0CF9191D8543}">
      <dgm:prSet/>
      <dgm:spPr/>
      <dgm:t>
        <a:bodyPr/>
        <a:lstStyle/>
        <a:p>
          <a:endParaRPr lang="ru-RU"/>
        </a:p>
      </dgm:t>
    </dgm:pt>
    <dgm:pt modelId="{E61B8EC3-0693-4121-A3A4-70E95CC71893}" type="pres">
      <dgm:prSet presAssocID="{D074DBC3-F4EB-4BAB-B752-793B7721B178}" presName="linear" presStyleCnt="0">
        <dgm:presLayoutVars>
          <dgm:dir/>
          <dgm:resizeHandles val="exact"/>
        </dgm:presLayoutVars>
      </dgm:prSet>
      <dgm:spPr/>
      <dgm:t>
        <a:bodyPr/>
        <a:lstStyle/>
        <a:p>
          <a:endParaRPr lang="ru-RU"/>
        </a:p>
      </dgm:t>
    </dgm:pt>
    <dgm:pt modelId="{4FA0A2DE-67FB-4C1C-A93C-93D2B164633F}" type="pres">
      <dgm:prSet presAssocID="{1D9D44B9-57D3-467E-AC9E-615C5FC8EED9}" presName="comp" presStyleCnt="0"/>
      <dgm:spPr/>
    </dgm:pt>
    <dgm:pt modelId="{37A72145-FF19-46AB-9C39-5BF05BF230DA}" type="pres">
      <dgm:prSet presAssocID="{1D9D44B9-57D3-467E-AC9E-615C5FC8EED9}" presName="box" presStyleLbl="node1" presStyleIdx="0" presStyleCnt="3"/>
      <dgm:spPr/>
      <dgm:t>
        <a:bodyPr/>
        <a:lstStyle/>
        <a:p>
          <a:endParaRPr lang="ru-RU"/>
        </a:p>
      </dgm:t>
    </dgm:pt>
    <dgm:pt modelId="{F6B0A45A-EAC3-4187-A3FF-E5E7F5B68625}" type="pres">
      <dgm:prSet presAssocID="{1D9D44B9-57D3-467E-AC9E-615C5FC8EED9}" presName="img" presStyleLbl="fgImgPlace1" presStyleIdx="0" presStyleCnt="3"/>
      <dgm:spPr>
        <a:blipFill rotWithShape="0">
          <a:blip xmlns:r="http://schemas.openxmlformats.org/officeDocument/2006/relationships" r:embed="rId1"/>
          <a:stretch>
            <a:fillRect/>
          </a:stretch>
        </a:blipFill>
      </dgm:spPr>
      <dgm:t>
        <a:bodyPr/>
        <a:lstStyle/>
        <a:p>
          <a:endParaRPr lang="ru-RU"/>
        </a:p>
      </dgm:t>
    </dgm:pt>
    <dgm:pt modelId="{E0A90D1B-351A-4DF1-9AF4-89F42B458768}" type="pres">
      <dgm:prSet presAssocID="{1D9D44B9-57D3-467E-AC9E-615C5FC8EED9}" presName="text" presStyleLbl="node1" presStyleIdx="0" presStyleCnt="3">
        <dgm:presLayoutVars>
          <dgm:bulletEnabled val="1"/>
        </dgm:presLayoutVars>
      </dgm:prSet>
      <dgm:spPr/>
      <dgm:t>
        <a:bodyPr/>
        <a:lstStyle/>
        <a:p>
          <a:endParaRPr lang="ru-RU"/>
        </a:p>
      </dgm:t>
    </dgm:pt>
    <dgm:pt modelId="{936D63DE-D077-4382-9144-0A43A8D9DC45}" type="pres">
      <dgm:prSet presAssocID="{543218D2-3F7B-45DE-B156-4B458DC26755}" presName="spacer" presStyleCnt="0"/>
      <dgm:spPr/>
    </dgm:pt>
    <dgm:pt modelId="{C1C897F2-DA75-4D6E-9C6A-C6083F10BB3B}" type="pres">
      <dgm:prSet presAssocID="{2139C32D-F721-4346-A7DC-4DE52C952D28}" presName="comp" presStyleCnt="0"/>
      <dgm:spPr/>
    </dgm:pt>
    <dgm:pt modelId="{B656BF04-6DE3-41F6-AF7A-6E5AADDBF47F}" type="pres">
      <dgm:prSet presAssocID="{2139C32D-F721-4346-A7DC-4DE52C952D28}" presName="box" presStyleLbl="node1" presStyleIdx="1" presStyleCnt="3"/>
      <dgm:spPr/>
      <dgm:t>
        <a:bodyPr/>
        <a:lstStyle/>
        <a:p>
          <a:endParaRPr lang="ru-RU"/>
        </a:p>
      </dgm:t>
    </dgm:pt>
    <dgm:pt modelId="{9FBEEEA2-62CA-4168-8043-3A8F874AB3D5}" type="pres">
      <dgm:prSet presAssocID="{2139C32D-F721-4346-A7DC-4DE52C952D28}" presName="img" presStyleLbl="fgImgPlace1" presStyleIdx="1" presStyleCnt="3"/>
      <dgm:spPr>
        <a:blipFill rotWithShape="0">
          <a:blip xmlns:r="http://schemas.openxmlformats.org/officeDocument/2006/relationships" r:embed="rId2"/>
          <a:stretch>
            <a:fillRect/>
          </a:stretch>
        </a:blipFill>
      </dgm:spPr>
      <dgm:t>
        <a:bodyPr/>
        <a:lstStyle/>
        <a:p>
          <a:endParaRPr lang="ru-RU"/>
        </a:p>
      </dgm:t>
    </dgm:pt>
    <dgm:pt modelId="{3661697B-94F8-488B-98B3-09123C0C1567}" type="pres">
      <dgm:prSet presAssocID="{2139C32D-F721-4346-A7DC-4DE52C952D28}" presName="text" presStyleLbl="node1" presStyleIdx="1" presStyleCnt="3">
        <dgm:presLayoutVars>
          <dgm:bulletEnabled val="1"/>
        </dgm:presLayoutVars>
      </dgm:prSet>
      <dgm:spPr/>
      <dgm:t>
        <a:bodyPr/>
        <a:lstStyle/>
        <a:p>
          <a:endParaRPr lang="ru-RU"/>
        </a:p>
      </dgm:t>
    </dgm:pt>
    <dgm:pt modelId="{4AC9ED68-0058-4553-9AB6-9C0DE3D61F14}" type="pres">
      <dgm:prSet presAssocID="{5E6D18BA-5080-4707-BE16-3B4999FA5E5C}" presName="spacer" presStyleCnt="0"/>
      <dgm:spPr/>
    </dgm:pt>
    <dgm:pt modelId="{8718AD78-1D74-41CF-8C00-EB2060ADB747}" type="pres">
      <dgm:prSet presAssocID="{B216E80F-14BC-49BE-874F-5CB052A44CBA}" presName="comp" presStyleCnt="0"/>
      <dgm:spPr/>
    </dgm:pt>
    <dgm:pt modelId="{E9B8E546-E80C-4A7B-A0F8-41E5C4DC7540}" type="pres">
      <dgm:prSet presAssocID="{B216E80F-14BC-49BE-874F-5CB052A44CBA}" presName="box" presStyleLbl="node1" presStyleIdx="2" presStyleCnt="3"/>
      <dgm:spPr/>
      <dgm:t>
        <a:bodyPr/>
        <a:lstStyle/>
        <a:p>
          <a:endParaRPr lang="ru-RU"/>
        </a:p>
      </dgm:t>
    </dgm:pt>
    <dgm:pt modelId="{80DE60EC-EDD1-4D98-85EC-227328DBD1BD}" type="pres">
      <dgm:prSet presAssocID="{B216E80F-14BC-49BE-874F-5CB052A44CBA}" presName="img" presStyleLbl="fgImgPlace1" presStyleIdx="2" presStyleCnt="3"/>
      <dgm:spPr>
        <a:blipFill rotWithShape="0">
          <a:blip xmlns:r="http://schemas.openxmlformats.org/officeDocument/2006/relationships" r:embed="rId3"/>
          <a:stretch>
            <a:fillRect/>
          </a:stretch>
        </a:blipFill>
      </dgm:spPr>
      <dgm:t>
        <a:bodyPr/>
        <a:lstStyle/>
        <a:p>
          <a:endParaRPr lang="ru-RU"/>
        </a:p>
      </dgm:t>
    </dgm:pt>
    <dgm:pt modelId="{84513634-0C71-4707-879C-6C7E61C96E7B}" type="pres">
      <dgm:prSet presAssocID="{B216E80F-14BC-49BE-874F-5CB052A44CBA}" presName="text" presStyleLbl="node1" presStyleIdx="2" presStyleCnt="3">
        <dgm:presLayoutVars>
          <dgm:bulletEnabled val="1"/>
        </dgm:presLayoutVars>
      </dgm:prSet>
      <dgm:spPr/>
      <dgm:t>
        <a:bodyPr/>
        <a:lstStyle/>
        <a:p>
          <a:endParaRPr lang="ru-RU"/>
        </a:p>
      </dgm:t>
    </dgm:pt>
  </dgm:ptLst>
  <dgm:cxnLst>
    <dgm:cxn modelId="{EA0F854B-553D-48B7-9130-1EB7F95705C0}" type="presOf" srcId="{FA5C9A0D-BACB-41C3-80F2-993A6B606614}" destId="{84513634-0C71-4707-879C-6C7E61C96E7B}" srcOrd="1" destOrd="2" presId="urn:microsoft.com/office/officeart/2005/8/layout/vList4#1"/>
    <dgm:cxn modelId="{E2FA4DAA-425E-4C7A-A492-98AB2A2A1098}" srcId="{B216E80F-14BC-49BE-874F-5CB052A44CBA}" destId="{FA5C9A0D-BACB-41C3-80F2-993A6B606614}" srcOrd="1" destOrd="0" parTransId="{3FAC8FD0-BF33-481C-8486-AEC649CE1EC4}" sibTransId="{531EF1B3-65B3-4528-990D-4FFF9B748B58}"/>
    <dgm:cxn modelId="{E1FDDF12-B408-4223-A55B-FB4EB992B8AE}" type="presOf" srcId="{5BE6FE6F-23DD-4D59-8ED3-92A579DFDC63}" destId="{37A72145-FF19-46AB-9C39-5BF05BF230DA}" srcOrd="0" destOrd="1" presId="urn:microsoft.com/office/officeart/2005/8/layout/vList4#1"/>
    <dgm:cxn modelId="{9653778E-54FA-426E-A91C-09B6E2FC43DE}" type="presOf" srcId="{2139C32D-F721-4346-A7DC-4DE52C952D28}" destId="{B656BF04-6DE3-41F6-AF7A-6E5AADDBF47F}" srcOrd="0" destOrd="0" presId="urn:microsoft.com/office/officeart/2005/8/layout/vList4#1"/>
    <dgm:cxn modelId="{E2DBEEFB-56D0-46F8-98C5-2D7B437BFEF3}" srcId="{D074DBC3-F4EB-4BAB-B752-793B7721B178}" destId="{B216E80F-14BC-49BE-874F-5CB052A44CBA}" srcOrd="2" destOrd="0" parTransId="{656ECB9F-AC61-41DC-B094-E175597C08D0}" sibTransId="{2AF23310-01FF-479D-B14B-DE51D2447143}"/>
    <dgm:cxn modelId="{09B4EDAC-3C3A-4922-AFE8-1DF7CDA06BB2}" srcId="{D074DBC3-F4EB-4BAB-B752-793B7721B178}" destId="{1D9D44B9-57D3-467E-AC9E-615C5FC8EED9}" srcOrd="0" destOrd="0" parTransId="{D7B84EFE-7B16-4CE0-84D8-E8A58ACC2A19}" sibTransId="{543218D2-3F7B-45DE-B156-4B458DC26755}"/>
    <dgm:cxn modelId="{A2B0056D-EE27-4C1D-B3F2-6282D3A60DBC}" srcId="{D074DBC3-F4EB-4BAB-B752-793B7721B178}" destId="{2139C32D-F721-4346-A7DC-4DE52C952D28}" srcOrd="1" destOrd="0" parTransId="{A65F2A8B-C863-4B56-889C-2AE54FC030F6}" sibTransId="{5E6D18BA-5080-4707-BE16-3B4999FA5E5C}"/>
    <dgm:cxn modelId="{AFBD1660-DF92-4B63-BE28-E244EEB573BF}" type="presOf" srcId="{1823609C-D8D7-477F-A391-64EA4FF986AB}" destId="{3661697B-94F8-488B-98B3-09123C0C1567}" srcOrd="1" destOrd="1" presId="urn:microsoft.com/office/officeart/2005/8/layout/vList4#1"/>
    <dgm:cxn modelId="{DCE68C77-9912-4073-9A3B-C6E2057663DB}" srcId="{B216E80F-14BC-49BE-874F-5CB052A44CBA}" destId="{78F347EA-E497-4F8D-81E5-D8FB6847DBA8}" srcOrd="0" destOrd="0" parTransId="{83D3E808-90B0-4EE2-8C74-5927E0DC4A3D}" sibTransId="{19D0D47C-58F9-431C-A52B-3B0CAE7F7AC8}"/>
    <dgm:cxn modelId="{D985F7C8-8FA2-46C9-BE4F-820B1FEC8D6A}" type="presOf" srcId="{78F347EA-E497-4F8D-81E5-D8FB6847DBA8}" destId="{E9B8E546-E80C-4A7B-A0F8-41E5C4DC7540}" srcOrd="0" destOrd="1" presId="urn:microsoft.com/office/officeart/2005/8/layout/vList4#1"/>
    <dgm:cxn modelId="{3DEC72B0-FDCD-44F4-92DF-3A8AF389A36E}" type="presOf" srcId="{1D9D44B9-57D3-467E-AC9E-615C5FC8EED9}" destId="{E0A90D1B-351A-4DF1-9AF4-89F42B458768}" srcOrd="1" destOrd="0" presId="urn:microsoft.com/office/officeart/2005/8/layout/vList4#1"/>
    <dgm:cxn modelId="{7D408503-7FF7-450A-B018-24C04C8F72AD}" type="presOf" srcId="{FA5C9A0D-BACB-41C3-80F2-993A6B606614}" destId="{E9B8E546-E80C-4A7B-A0F8-41E5C4DC7540}" srcOrd="0" destOrd="2" presId="urn:microsoft.com/office/officeart/2005/8/layout/vList4#1"/>
    <dgm:cxn modelId="{1FE9A79C-251D-4E97-945B-65FF4B1ACBD5}" type="presOf" srcId="{2139C32D-F721-4346-A7DC-4DE52C952D28}" destId="{3661697B-94F8-488B-98B3-09123C0C1567}" srcOrd="1" destOrd="0" presId="urn:microsoft.com/office/officeart/2005/8/layout/vList4#1"/>
    <dgm:cxn modelId="{485E9D92-1B63-4FFF-A0D1-D913A014F4AC}" type="presOf" srcId="{1823609C-D8D7-477F-A391-64EA4FF986AB}" destId="{B656BF04-6DE3-41F6-AF7A-6E5AADDBF47F}" srcOrd="0" destOrd="1" presId="urn:microsoft.com/office/officeart/2005/8/layout/vList4#1"/>
    <dgm:cxn modelId="{7538623B-CBF5-47DA-95CC-403409EB0E30}" type="presOf" srcId="{78F347EA-E497-4F8D-81E5-D8FB6847DBA8}" destId="{84513634-0C71-4707-879C-6C7E61C96E7B}" srcOrd="1" destOrd="1" presId="urn:microsoft.com/office/officeart/2005/8/layout/vList4#1"/>
    <dgm:cxn modelId="{56C3FA7F-A900-4F66-8D05-955B57F757FB}" type="presOf" srcId="{5BE6FE6F-23DD-4D59-8ED3-92A579DFDC63}" destId="{E0A90D1B-351A-4DF1-9AF4-89F42B458768}" srcOrd="1" destOrd="1" presId="urn:microsoft.com/office/officeart/2005/8/layout/vList4#1"/>
    <dgm:cxn modelId="{38912A4C-E2D3-44B1-BD5F-0CF9191D8543}" srcId="{1D9D44B9-57D3-467E-AC9E-615C5FC8EED9}" destId="{5BE6FE6F-23DD-4D59-8ED3-92A579DFDC63}" srcOrd="0" destOrd="0" parTransId="{C7983A7A-D54F-48DD-A9D7-5A0ABB4138F5}" sibTransId="{56482F03-BCD7-4190-B718-8D287695B675}"/>
    <dgm:cxn modelId="{78C0748A-BFC6-4405-9CCA-926D8CFA6093}" type="presOf" srcId="{B216E80F-14BC-49BE-874F-5CB052A44CBA}" destId="{84513634-0C71-4707-879C-6C7E61C96E7B}" srcOrd="1" destOrd="0" presId="urn:microsoft.com/office/officeart/2005/8/layout/vList4#1"/>
    <dgm:cxn modelId="{FD7CD2C6-85F1-455C-8681-5916955D48EA}" srcId="{2139C32D-F721-4346-A7DC-4DE52C952D28}" destId="{1823609C-D8D7-477F-A391-64EA4FF986AB}" srcOrd="0" destOrd="0" parTransId="{016EBDC5-870F-40EC-80E7-BA3818567A4D}" sibTransId="{717577ED-B547-4EBF-81AC-331DA7AAB53A}"/>
    <dgm:cxn modelId="{CF29DC15-BCF5-4A52-B4FC-321B3107AAFB}" type="presOf" srcId="{1D9D44B9-57D3-467E-AC9E-615C5FC8EED9}" destId="{37A72145-FF19-46AB-9C39-5BF05BF230DA}" srcOrd="0" destOrd="0" presId="urn:microsoft.com/office/officeart/2005/8/layout/vList4#1"/>
    <dgm:cxn modelId="{EA658545-9423-4F26-9D0C-4514AC1982D4}" type="presOf" srcId="{B216E80F-14BC-49BE-874F-5CB052A44CBA}" destId="{E9B8E546-E80C-4A7B-A0F8-41E5C4DC7540}" srcOrd="0" destOrd="0" presId="urn:microsoft.com/office/officeart/2005/8/layout/vList4#1"/>
    <dgm:cxn modelId="{6C6C8669-2FB8-476F-8C34-EF8B7924FACF}" type="presOf" srcId="{D074DBC3-F4EB-4BAB-B752-793B7721B178}" destId="{E61B8EC3-0693-4121-A3A4-70E95CC71893}" srcOrd="0" destOrd="0" presId="urn:microsoft.com/office/officeart/2005/8/layout/vList4#1"/>
    <dgm:cxn modelId="{DE28AC58-C632-49A3-86A8-21D05A13E0A1}" type="presParOf" srcId="{E61B8EC3-0693-4121-A3A4-70E95CC71893}" destId="{4FA0A2DE-67FB-4C1C-A93C-93D2B164633F}" srcOrd="0" destOrd="0" presId="urn:microsoft.com/office/officeart/2005/8/layout/vList4#1"/>
    <dgm:cxn modelId="{9CEF8016-849C-46B0-ACA1-831B8BCBF3E9}" type="presParOf" srcId="{4FA0A2DE-67FB-4C1C-A93C-93D2B164633F}" destId="{37A72145-FF19-46AB-9C39-5BF05BF230DA}" srcOrd="0" destOrd="0" presId="urn:microsoft.com/office/officeart/2005/8/layout/vList4#1"/>
    <dgm:cxn modelId="{99542748-0ACB-46BF-BDC5-557095C980EA}" type="presParOf" srcId="{4FA0A2DE-67FB-4C1C-A93C-93D2B164633F}" destId="{F6B0A45A-EAC3-4187-A3FF-E5E7F5B68625}" srcOrd="1" destOrd="0" presId="urn:microsoft.com/office/officeart/2005/8/layout/vList4#1"/>
    <dgm:cxn modelId="{8D271660-9B00-4FCC-85AC-E193E75E3BF5}" type="presParOf" srcId="{4FA0A2DE-67FB-4C1C-A93C-93D2B164633F}" destId="{E0A90D1B-351A-4DF1-9AF4-89F42B458768}" srcOrd="2" destOrd="0" presId="urn:microsoft.com/office/officeart/2005/8/layout/vList4#1"/>
    <dgm:cxn modelId="{BE56968C-5B6B-4620-81BB-4F05AE2D5EE0}" type="presParOf" srcId="{E61B8EC3-0693-4121-A3A4-70E95CC71893}" destId="{936D63DE-D077-4382-9144-0A43A8D9DC45}" srcOrd="1" destOrd="0" presId="urn:microsoft.com/office/officeart/2005/8/layout/vList4#1"/>
    <dgm:cxn modelId="{DB678EA4-84B4-4F00-A7C2-7CC85DD741C9}" type="presParOf" srcId="{E61B8EC3-0693-4121-A3A4-70E95CC71893}" destId="{C1C897F2-DA75-4D6E-9C6A-C6083F10BB3B}" srcOrd="2" destOrd="0" presId="urn:microsoft.com/office/officeart/2005/8/layout/vList4#1"/>
    <dgm:cxn modelId="{DA32CEB3-410C-4B15-98C4-A882DCF4DF4D}" type="presParOf" srcId="{C1C897F2-DA75-4D6E-9C6A-C6083F10BB3B}" destId="{B656BF04-6DE3-41F6-AF7A-6E5AADDBF47F}" srcOrd="0" destOrd="0" presId="urn:microsoft.com/office/officeart/2005/8/layout/vList4#1"/>
    <dgm:cxn modelId="{9AA21AAD-79ED-453E-BB4B-20DC54DCC7E1}" type="presParOf" srcId="{C1C897F2-DA75-4D6E-9C6A-C6083F10BB3B}" destId="{9FBEEEA2-62CA-4168-8043-3A8F874AB3D5}" srcOrd="1" destOrd="0" presId="urn:microsoft.com/office/officeart/2005/8/layout/vList4#1"/>
    <dgm:cxn modelId="{1E1E5216-0905-486D-B8F5-746F05EDC743}" type="presParOf" srcId="{C1C897F2-DA75-4D6E-9C6A-C6083F10BB3B}" destId="{3661697B-94F8-488B-98B3-09123C0C1567}" srcOrd="2" destOrd="0" presId="urn:microsoft.com/office/officeart/2005/8/layout/vList4#1"/>
    <dgm:cxn modelId="{CFDCA53B-E4DD-48B1-8EBC-0F2FFE109EAB}" type="presParOf" srcId="{E61B8EC3-0693-4121-A3A4-70E95CC71893}" destId="{4AC9ED68-0058-4553-9AB6-9C0DE3D61F14}" srcOrd="3" destOrd="0" presId="urn:microsoft.com/office/officeart/2005/8/layout/vList4#1"/>
    <dgm:cxn modelId="{4585C5A9-8E13-467B-A0FD-E9BE272CCAEE}" type="presParOf" srcId="{E61B8EC3-0693-4121-A3A4-70E95CC71893}" destId="{8718AD78-1D74-41CF-8C00-EB2060ADB747}" srcOrd="4" destOrd="0" presId="urn:microsoft.com/office/officeart/2005/8/layout/vList4#1"/>
    <dgm:cxn modelId="{57017609-AE7D-4A57-9EF6-B4F99CED1F2E}" type="presParOf" srcId="{8718AD78-1D74-41CF-8C00-EB2060ADB747}" destId="{E9B8E546-E80C-4A7B-A0F8-41E5C4DC7540}" srcOrd="0" destOrd="0" presId="urn:microsoft.com/office/officeart/2005/8/layout/vList4#1"/>
    <dgm:cxn modelId="{7CF30FD9-46B4-414C-8876-76C2BA0863A4}" type="presParOf" srcId="{8718AD78-1D74-41CF-8C00-EB2060ADB747}" destId="{80DE60EC-EDD1-4D98-85EC-227328DBD1BD}" srcOrd="1" destOrd="0" presId="urn:microsoft.com/office/officeart/2005/8/layout/vList4#1"/>
    <dgm:cxn modelId="{1EAE93BF-906D-4689-9EB3-1EF4FE5CCB99}" type="presParOf" srcId="{8718AD78-1D74-41CF-8C00-EB2060ADB747}" destId="{84513634-0C71-4707-879C-6C7E61C96E7B}"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BFC1047-0C56-4158-AC3B-50F9C451DF3A}" type="doc">
      <dgm:prSet loTypeId="urn:microsoft.com/office/officeart/2005/8/layout/vList4#3" loCatId="list" qsTypeId="urn:microsoft.com/office/officeart/2005/8/quickstyle/simple4" qsCatId="simple" csTypeId="urn:microsoft.com/office/officeart/2005/8/colors/colorful3" csCatId="colorful" phldr="1"/>
      <dgm:spPr/>
      <dgm:t>
        <a:bodyPr/>
        <a:lstStyle/>
        <a:p>
          <a:endParaRPr lang="ru-RU"/>
        </a:p>
      </dgm:t>
    </dgm:pt>
    <dgm:pt modelId="{4410A0C3-45C0-47E1-B17C-36DEF264BC2B}">
      <dgm:prSet phldrT="[Текст]" custT="1"/>
      <dgm:spPr/>
      <dgm:t>
        <a:bodyPr/>
        <a:lstStyle/>
        <a:p>
          <a:r>
            <a:rPr lang="ru-RU" sz="4400" smtClean="0"/>
            <a:t>Тупроқ танлайдиган мегатроф ўсимликлар</a:t>
          </a:r>
          <a:endParaRPr lang="ru-RU" sz="4400" dirty="0"/>
        </a:p>
      </dgm:t>
    </dgm:pt>
    <dgm:pt modelId="{CAC7D788-EA50-4E0D-A234-04555B0652AF}" type="parTrans" cxnId="{1CF79E60-EAD7-4387-AF44-3C4871C7C62B}">
      <dgm:prSet/>
      <dgm:spPr/>
      <dgm:t>
        <a:bodyPr/>
        <a:lstStyle/>
        <a:p>
          <a:endParaRPr lang="ru-RU"/>
        </a:p>
      </dgm:t>
    </dgm:pt>
    <dgm:pt modelId="{9BD77BE1-3C4F-4749-88DF-D0B664044F4F}" type="sibTrans" cxnId="{1CF79E60-EAD7-4387-AF44-3C4871C7C62B}">
      <dgm:prSet/>
      <dgm:spPr/>
      <dgm:t>
        <a:bodyPr/>
        <a:lstStyle/>
        <a:p>
          <a:endParaRPr lang="ru-RU"/>
        </a:p>
      </dgm:t>
    </dgm:pt>
    <dgm:pt modelId="{5928AFEE-EC09-4DDC-AFD9-C02B0EBACC69}">
      <dgm:prSet phldrT="[Текст]"/>
      <dgm:spPr/>
      <dgm:t>
        <a:bodyPr/>
        <a:lstStyle/>
        <a:p>
          <a:r>
            <a:rPr lang="ru-RU" smtClean="0"/>
            <a:t>Тупроқ танламайдиган олиготроф ўсимликлар</a:t>
          </a:r>
          <a:endParaRPr lang="ru-RU" dirty="0"/>
        </a:p>
      </dgm:t>
    </dgm:pt>
    <dgm:pt modelId="{BE7161E2-B275-4EA4-BBE8-A72F71DF4629}" type="parTrans" cxnId="{B4FFC549-535B-456A-8C1E-141FEC836B5F}">
      <dgm:prSet/>
      <dgm:spPr/>
      <dgm:t>
        <a:bodyPr/>
        <a:lstStyle/>
        <a:p>
          <a:endParaRPr lang="ru-RU"/>
        </a:p>
      </dgm:t>
    </dgm:pt>
    <dgm:pt modelId="{9A4EACA1-D98A-4344-BF1A-065162DAA227}" type="sibTrans" cxnId="{B4FFC549-535B-456A-8C1E-141FEC836B5F}">
      <dgm:prSet/>
      <dgm:spPr/>
      <dgm:t>
        <a:bodyPr/>
        <a:lstStyle/>
        <a:p>
          <a:endParaRPr lang="ru-RU"/>
        </a:p>
      </dgm:t>
    </dgm:pt>
    <dgm:pt modelId="{7ADA4152-7EAF-4365-BC30-6C9784EE64F0}">
      <dgm:prSet phldrT="[Текст]"/>
      <dgm:spPr>
        <a:solidFill>
          <a:srgbClr val="00B050"/>
        </a:solidFill>
      </dgm:spPr>
      <dgm:t>
        <a:bodyPr/>
        <a:lstStyle/>
        <a:p>
          <a:r>
            <a:rPr lang="ru-RU" smtClean="0"/>
            <a:t>Ўртача унумдор тупроқда ўсадиган мезотроф ўсимликлар</a:t>
          </a:r>
          <a:endParaRPr lang="ru-RU" dirty="0"/>
        </a:p>
      </dgm:t>
    </dgm:pt>
    <dgm:pt modelId="{877C2AB8-522D-486D-A80E-FDE20E1A5375}" type="parTrans" cxnId="{24B5E277-C6E9-4599-9F6D-FED7C6152E7A}">
      <dgm:prSet/>
      <dgm:spPr/>
      <dgm:t>
        <a:bodyPr/>
        <a:lstStyle/>
        <a:p>
          <a:endParaRPr lang="ru-RU"/>
        </a:p>
      </dgm:t>
    </dgm:pt>
    <dgm:pt modelId="{A795725B-620D-4D48-99F6-51AE0269C166}" type="sibTrans" cxnId="{24B5E277-C6E9-4599-9F6D-FED7C6152E7A}">
      <dgm:prSet/>
      <dgm:spPr/>
      <dgm:t>
        <a:bodyPr/>
        <a:lstStyle/>
        <a:p>
          <a:endParaRPr lang="ru-RU"/>
        </a:p>
      </dgm:t>
    </dgm:pt>
    <dgm:pt modelId="{AA08A765-8590-4085-9EFD-90D1F687389C}" type="pres">
      <dgm:prSet presAssocID="{ABFC1047-0C56-4158-AC3B-50F9C451DF3A}" presName="linear" presStyleCnt="0">
        <dgm:presLayoutVars>
          <dgm:dir/>
          <dgm:resizeHandles val="exact"/>
        </dgm:presLayoutVars>
      </dgm:prSet>
      <dgm:spPr/>
      <dgm:t>
        <a:bodyPr/>
        <a:lstStyle/>
        <a:p>
          <a:endParaRPr lang="ru-RU"/>
        </a:p>
      </dgm:t>
    </dgm:pt>
    <dgm:pt modelId="{C4AF27FA-FFE2-475A-9E7D-1617FD130D1F}" type="pres">
      <dgm:prSet presAssocID="{4410A0C3-45C0-47E1-B17C-36DEF264BC2B}" presName="comp" presStyleCnt="0"/>
      <dgm:spPr/>
      <dgm:t>
        <a:bodyPr/>
        <a:lstStyle/>
        <a:p>
          <a:endParaRPr lang="ru-RU"/>
        </a:p>
      </dgm:t>
    </dgm:pt>
    <dgm:pt modelId="{CE16DC6A-3C1F-4520-ADFC-787321D4B717}" type="pres">
      <dgm:prSet presAssocID="{4410A0C3-45C0-47E1-B17C-36DEF264BC2B}" presName="box" presStyleLbl="node1" presStyleIdx="0" presStyleCnt="3"/>
      <dgm:spPr/>
      <dgm:t>
        <a:bodyPr/>
        <a:lstStyle/>
        <a:p>
          <a:endParaRPr lang="ru-RU"/>
        </a:p>
      </dgm:t>
    </dgm:pt>
    <dgm:pt modelId="{27780918-11A8-4AA8-A43B-1B10EFBE7F07}" type="pres">
      <dgm:prSet presAssocID="{4410A0C3-45C0-47E1-B17C-36DEF264BC2B}" presName="img"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Lst>
          </a:blip>
          <a:srcRect/>
          <a:stretch>
            <a:fillRect l="-15000" r="-15000"/>
          </a:stretch>
        </a:blipFill>
      </dgm:spPr>
      <dgm:t>
        <a:bodyPr/>
        <a:lstStyle/>
        <a:p>
          <a:endParaRPr lang="ru-RU"/>
        </a:p>
      </dgm:t>
    </dgm:pt>
    <dgm:pt modelId="{B0C9D76E-9477-4E4C-9778-1AB55FE8BA2D}" type="pres">
      <dgm:prSet presAssocID="{4410A0C3-45C0-47E1-B17C-36DEF264BC2B}" presName="text" presStyleLbl="node1" presStyleIdx="0" presStyleCnt="3">
        <dgm:presLayoutVars>
          <dgm:bulletEnabled val="1"/>
        </dgm:presLayoutVars>
      </dgm:prSet>
      <dgm:spPr/>
      <dgm:t>
        <a:bodyPr/>
        <a:lstStyle/>
        <a:p>
          <a:endParaRPr lang="ru-RU"/>
        </a:p>
      </dgm:t>
    </dgm:pt>
    <dgm:pt modelId="{69145D0A-5ED5-444C-82CA-89BBBC07CA3C}" type="pres">
      <dgm:prSet presAssocID="{9BD77BE1-3C4F-4749-88DF-D0B664044F4F}" presName="spacer" presStyleCnt="0"/>
      <dgm:spPr/>
      <dgm:t>
        <a:bodyPr/>
        <a:lstStyle/>
        <a:p>
          <a:endParaRPr lang="ru-RU"/>
        </a:p>
      </dgm:t>
    </dgm:pt>
    <dgm:pt modelId="{F46216BE-11CC-4491-B4AA-A84EB4A76B9C}" type="pres">
      <dgm:prSet presAssocID="{5928AFEE-EC09-4DDC-AFD9-C02B0EBACC69}" presName="comp" presStyleCnt="0"/>
      <dgm:spPr/>
      <dgm:t>
        <a:bodyPr/>
        <a:lstStyle/>
        <a:p>
          <a:endParaRPr lang="ru-RU"/>
        </a:p>
      </dgm:t>
    </dgm:pt>
    <dgm:pt modelId="{2D79817E-538F-420B-824A-3422C6274E92}" type="pres">
      <dgm:prSet presAssocID="{5928AFEE-EC09-4DDC-AFD9-C02B0EBACC69}" presName="box" presStyleLbl="node1" presStyleIdx="1" presStyleCnt="3"/>
      <dgm:spPr/>
      <dgm:t>
        <a:bodyPr/>
        <a:lstStyle/>
        <a:p>
          <a:endParaRPr lang="ru-RU"/>
        </a:p>
      </dgm:t>
    </dgm:pt>
    <dgm:pt modelId="{CBE40972-EC4E-4098-B51D-A8755D46B0CB}" type="pres">
      <dgm:prSet presAssocID="{5928AFEE-EC09-4DDC-AFD9-C02B0EBACC69}" presName="img" presStyleLbl="fgImgPlace1" presStyleIdx="1" presStyleCnt="3"/>
      <dgm:spPr>
        <a:blipFill>
          <a:blip xmlns:r="http://schemas.openxmlformats.org/officeDocument/2006/relationships" r:embed="rId2" cstate="print">
            <a:extLst>
              <a:ext uri="{28A0092B-C50C-407E-A947-70E740481C1C}">
                <a14:useLocalDpi xmlns:a14="http://schemas.microsoft.com/office/drawing/2010/main" val="0"/>
              </a:ext>
            </a:extLst>
          </a:blip>
          <a:srcRect/>
          <a:stretch>
            <a:fillRect l="-5000" r="-5000"/>
          </a:stretch>
        </a:blipFill>
      </dgm:spPr>
      <dgm:t>
        <a:bodyPr/>
        <a:lstStyle/>
        <a:p>
          <a:endParaRPr lang="ru-RU"/>
        </a:p>
      </dgm:t>
    </dgm:pt>
    <dgm:pt modelId="{7AAFA607-EDBB-4A30-9E99-21B58B8105F2}" type="pres">
      <dgm:prSet presAssocID="{5928AFEE-EC09-4DDC-AFD9-C02B0EBACC69}" presName="text" presStyleLbl="node1" presStyleIdx="1" presStyleCnt="3">
        <dgm:presLayoutVars>
          <dgm:bulletEnabled val="1"/>
        </dgm:presLayoutVars>
      </dgm:prSet>
      <dgm:spPr/>
      <dgm:t>
        <a:bodyPr/>
        <a:lstStyle/>
        <a:p>
          <a:endParaRPr lang="ru-RU"/>
        </a:p>
      </dgm:t>
    </dgm:pt>
    <dgm:pt modelId="{3BED9BE1-4A09-4F1C-B5C5-68FE4944B5B1}" type="pres">
      <dgm:prSet presAssocID="{9A4EACA1-D98A-4344-BF1A-065162DAA227}" presName="spacer" presStyleCnt="0"/>
      <dgm:spPr/>
    </dgm:pt>
    <dgm:pt modelId="{09E0F4D5-4CCF-42D7-BCA4-BDEECD52E55D}" type="pres">
      <dgm:prSet presAssocID="{7ADA4152-7EAF-4365-BC30-6C9784EE64F0}" presName="comp" presStyleCnt="0"/>
      <dgm:spPr/>
    </dgm:pt>
    <dgm:pt modelId="{D8884D91-8D01-42BC-8F0E-FFEC091177B7}" type="pres">
      <dgm:prSet presAssocID="{7ADA4152-7EAF-4365-BC30-6C9784EE64F0}" presName="box" presStyleLbl="node1" presStyleIdx="2" presStyleCnt="3"/>
      <dgm:spPr/>
      <dgm:t>
        <a:bodyPr/>
        <a:lstStyle/>
        <a:p>
          <a:endParaRPr lang="ru-RU"/>
        </a:p>
      </dgm:t>
    </dgm:pt>
    <dgm:pt modelId="{CC7B5C4D-EB21-45C8-9E36-444948C96D43}" type="pres">
      <dgm:prSet presAssocID="{7ADA4152-7EAF-4365-BC30-6C9784EE64F0}" presName="img" presStyleLbl="fgImgPlac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t="-52000" b="-52000"/>
          </a:stretch>
        </a:blipFill>
      </dgm:spPr>
      <dgm:t>
        <a:bodyPr/>
        <a:lstStyle/>
        <a:p>
          <a:endParaRPr lang="ru-RU"/>
        </a:p>
      </dgm:t>
    </dgm:pt>
    <dgm:pt modelId="{1D3188D7-18A2-40FC-8898-2B6E26B0255E}" type="pres">
      <dgm:prSet presAssocID="{7ADA4152-7EAF-4365-BC30-6C9784EE64F0}" presName="text" presStyleLbl="node1" presStyleIdx="2" presStyleCnt="3">
        <dgm:presLayoutVars>
          <dgm:bulletEnabled val="1"/>
        </dgm:presLayoutVars>
      </dgm:prSet>
      <dgm:spPr/>
      <dgm:t>
        <a:bodyPr/>
        <a:lstStyle/>
        <a:p>
          <a:endParaRPr lang="ru-RU"/>
        </a:p>
      </dgm:t>
    </dgm:pt>
  </dgm:ptLst>
  <dgm:cxnLst>
    <dgm:cxn modelId="{127545F8-4FF5-49A6-875E-4B5B09978DB7}" type="presOf" srcId="{5928AFEE-EC09-4DDC-AFD9-C02B0EBACC69}" destId="{2D79817E-538F-420B-824A-3422C6274E92}" srcOrd="0" destOrd="0" presId="urn:microsoft.com/office/officeart/2005/8/layout/vList4#3"/>
    <dgm:cxn modelId="{3735C043-87B5-47E4-AF2F-8C9B8A40BE96}" type="presOf" srcId="{5928AFEE-EC09-4DDC-AFD9-C02B0EBACC69}" destId="{7AAFA607-EDBB-4A30-9E99-21B58B8105F2}" srcOrd="1" destOrd="0" presId="urn:microsoft.com/office/officeart/2005/8/layout/vList4#3"/>
    <dgm:cxn modelId="{24B5E277-C6E9-4599-9F6D-FED7C6152E7A}" srcId="{ABFC1047-0C56-4158-AC3B-50F9C451DF3A}" destId="{7ADA4152-7EAF-4365-BC30-6C9784EE64F0}" srcOrd="2" destOrd="0" parTransId="{877C2AB8-522D-486D-A80E-FDE20E1A5375}" sibTransId="{A795725B-620D-4D48-99F6-51AE0269C166}"/>
    <dgm:cxn modelId="{DD03D288-A2E8-4528-A6D4-6AA269C45EC5}" type="presOf" srcId="{4410A0C3-45C0-47E1-B17C-36DEF264BC2B}" destId="{CE16DC6A-3C1F-4520-ADFC-787321D4B717}" srcOrd="0" destOrd="0" presId="urn:microsoft.com/office/officeart/2005/8/layout/vList4#3"/>
    <dgm:cxn modelId="{E01F7C87-CBCF-4E98-94AE-161D330D637B}" type="presOf" srcId="{ABFC1047-0C56-4158-AC3B-50F9C451DF3A}" destId="{AA08A765-8590-4085-9EFD-90D1F687389C}" srcOrd="0" destOrd="0" presId="urn:microsoft.com/office/officeart/2005/8/layout/vList4#3"/>
    <dgm:cxn modelId="{3EA1A9AD-EF6F-422B-A5CE-5511217CD4B3}" type="presOf" srcId="{7ADA4152-7EAF-4365-BC30-6C9784EE64F0}" destId="{D8884D91-8D01-42BC-8F0E-FFEC091177B7}" srcOrd="0" destOrd="0" presId="urn:microsoft.com/office/officeart/2005/8/layout/vList4#3"/>
    <dgm:cxn modelId="{1CF79E60-EAD7-4387-AF44-3C4871C7C62B}" srcId="{ABFC1047-0C56-4158-AC3B-50F9C451DF3A}" destId="{4410A0C3-45C0-47E1-B17C-36DEF264BC2B}" srcOrd="0" destOrd="0" parTransId="{CAC7D788-EA50-4E0D-A234-04555B0652AF}" sibTransId="{9BD77BE1-3C4F-4749-88DF-D0B664044F4F}"/>
    <dgm:cxn modelId="{B4FFC549-535B-456A-8C1E-141FEC836B5F}" srcId="{ABFC1047-0C56-4158-AC3B-50F9C451DF3A}" destId="{5928AFEE-EC09-4DDC-AFD9-C02B0EBACC69}" srcOrd="1" destOrd="0" parTransId="{BE7161E2-B275-4EA4-BBE8-A72F71DF4629}" sibTransId="{9A4EACA1-D98A-4344-BF1A-065162DAA227}"/>
    <dgm:cxn modelId="{B135F285-26B5-489D-9297-D56232092BDE}" type="presOf" srcId="{4410A0C3-45C0-47E1-B17C-36DEF264BC2B}" destId="{B0C9D76E-9477-4E4C-9778-1AB55FE8BA2D}" srcOrd="1" destOrd="0" presId="urn:microsoft.com/office/officeart/2005/8/layout/vList4#3"/>
    <dgm:cxn modelId="{AE442AD5-DE0A-4C78-82BD-0E78D6680F1F}" type="presOf" srcId="{7ADA4152-7EAF-4365-BC30-6C9784EE64F0}" destId="{1D3188D7-18A2-40FC-8898-2B6E26B0255E}" srcOrd="1" destOrd="0" presId="urn:microsoft.com/office/officeart/2005/8/layout/vList4#3"/>
    <dgm:cxn modelId="{10420288-5C34-45B5-B47D-D1A624C87B08}" type="presParOf" srcId="{AA08A765-8590-4085-9EFD-90D1F687389C}" destId="{C4AF27FA-FFE2-475A-9E7D-1617FD130D1F}" srcOrd="0" destOrd="0" presId="urn:microsoft.com/office/officeart/2005/8/layout/vList4#3"/>
    <dgm:cxn modelId="{5232F0FC-5A87-4C15-A64C-DF1B9E140BEA}" type="presParOf" srcId="{C4AF27FA-FFE2-475A-9E7D-1617FD130D1F}" destId="{CE16DC6A-3C1F-4520-ADFC-787321D4B717}" srcOrd="0" destOrd="0" presId="urn:microsoft.com/office/officeart/2005/8/layout/vList4#3"/>
    <dgm:cxn modelId="{8587EE2B-CBA2-4691-A95D-354075E7AE4E}" type="presParOf" srcId="{C4AF27FA-FFE2-475A-9E7D-1617FD130D1F}" destId="{27780918-11A8-4AA8-A43B-1B10EFBE7F07}" srcOrd="1" destOrd="0" presId="urn:microsoft.com/office/officeart/2005/8/layout/vList4#3"/>
    <dgm:cxn modelId="{F86CC467-6DF5-4C3C-8458-DF4DEB64530A}" type="presParOf" srcId="{C4AF27FA-FFE2-475A-9E7D-1617FD130D1F}" destId="{B0C9D76E-9477-4E4C-9778-1AB55FE8BA2D}" srcOrd="2" destOrd="0" presId="urn:microsoft.com/office/officeart/2005/8/layout/vList4#3"/>
    <dgm:cxn modelId="{A3993CEF-4A8F-41D0-A167-62E0D2A3C583}" type="presParOf" srcId="{AA08A765-8590-4085-9EFD-90D1F687389C}" destId="{69145D0A-5ED5-444C-82CA-89BBBC07CA3C}" srcOrd="1" destOrd="0" presId="urn:microsoft.com/office/officeart/2005/8/layout/vList4#3"/>
    <dgm:cxn modelId="{9B5A8D7D-A848-4AC5-968F-F21AE4804707}" type="presParOf" srcId="{AA08A765-8590-4085-9EFD-90D1F687389C}" destId="{F46216BE-11CC-4491-B4AA-A84EB4A76B9C}" srcOrd="2" destOrd="0" presId="urn:microsoft.com/office/officeart/2005/8/layout/vList4#3"/>
    <dgm:cxn modelId="{E7238765-C3A3-4BEB-BA61-59C253089A5C}" type="presParOf" srcId="{F46216BE-11CC-4491-B4AA-A84EB4A76B9C}" destId="{2D79817E-538F-420B-824A-3422C6274E92}" srcOrd="0" destOrd="0" presId="urn:microsoft.com/office/officeart/2005/8/layout/vList4#3"/>
    <dgm:cxn modelId="{B25F8DF2-B752-438D-A082-0DB12FCAE171}" type="presParOf" srcId="{F46216BE-11CC-4491-B4AA-A84EB4A76B9C}" destId="{CBE40972-EC4E-4098-B51D-A8755D46B0CB}" srcOrd="1" destOrd="0" presId="urn:microsoft.com/office/officeart/2005/8/layout/vList4#3"/>
    <dgm:cxn modelId="{B5F1D773-A7BD-4123-B1D1-315D96A573E0}" type="presParOf" srcId="{F46216BE-11CC-4491-B4AA-A84EB4A76B9C}" destId="{7AAFA607-EDBB-4A30-9E99-21B58B8105F2}" srcOrd="2" destOrd="0" presId="urn:microsoft.com/office/officeart/2005/8/layout/vList4#3"/>
    <dgm:cxn modelId="{435CF821-B689-427E-85EE-248A09222BE0}" type="presParOf" srcId="{AA08A765-8590-4085-9EFD-90D1F687389C}" destId="{3BED9BE1-4A09-4F1C-B5C5-68FE4944B5B1}" srcOrd="3" destOrd="0" presId="urn:microsoft.com/office/officeart/2005/8/layout/vList4#3"/>
    <dgm:cxn modelId="{CB4D93EA-F847-4BA8-AD5F-57623CE0FB37}" type="presParOf" srcId="{AA08A765-8590-4085-9EFD-90D1F687389C}" destId="{09E0F4D5-4CCF-42D7-BCA4-BDEECD52E55D}" srcOrd="4" destOrd="0" presId="urn:microsoft.com/office/officeart/2005/8/layout/vList4#3"/>
    <dgm:cxn modelId="{884D9467-94F5-49E9-8423-6A48C9842E97}" type="presParOf" srcId="{09E0F4D5-4CCF-42D7-BCA4-BDEECD52E55D}" destId="{D8884D91-8D01-42BC-8F0E-FFEC091177B7}" srcOrd="0" destOrd="0" presId="urn:microsoft.com/office/officeart/2005/8/layout/vList4#3"/>
    <dgm:cxn modelId="{EC539A2B-9497-4959-A4A2-BEBAC2E64691}" type="presParOf" srcId="{09E0F4D5-4CCF-42D7-BCA4-BDEECD52E55D}" destId="{CC7B5C4D-EB21-45C8-9E36-444948C96D43}" srcOrd="1" destOrd="0" presId="urn:microsoft.com/office/officeart/2005/8/layout/vList4#3"/>
    <dgm:cxn modelId="{0224F901-1301-41B4-8A93-4C5ADB2F50E7}" type="presParOf" srcId="{09E0F4D5-4CCF-42D7-BCA4-BDEECD52E55D}" destId="{1D3188D7-18A2-40FC-8898-2B6E26B0255E}" srcOrd="2" destOrd="0" presId="urn:microsoft.com/office/officeart/2005/8/layout/vList4#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BC5459-9623-49F3-9A07-34C682573ADA}" type="doc">
      <dgm:prSet loTypeId="urn:microsoft.com/office/officeart/2005/8/layout/target3" loCatId="relationship" qsTypeId="urn:microsoft.com/office/officeart/2005/8/quickstyle/simple5" qsCatId="simple" csTypeId="urn:microsoft.com/office/officeart/2005/8/colors/colorful4" csCatId="colorful"/>
      <dgm:spPr/>
      <dgm:t>
        <a:bodyPr/>
        <a:lstStyle/>
        <a:p>
          <a:endParaRPr lang="ru-RU"/>
        </a:p>
      </dgm:t>
    </dgm:pt>
    <dgm:pt modelId="{0078A339-DB7D-4A01-8E95-7BFCD35C7945}">
      <dgm:prSet/>
      <dgm:spPr/>
      <dgm:t>
        <a:bodyPr/>
        <a:lstStyle/>
        <a:p>
          <a:pPr rtl="0"/>
          <a:r>
            <a:rPr lang="ru-RU" smtClean="0"/>
            <a:t>1. </a:t>
          </a:r>
          <a:r>
            <a:rPr lang="ru-RU" smtClean="0">
              <a:solidFill>
                <a:srgbClr val="0000FF"/>
              </a:solidFill>
            </a:rPr>
            <a:t>Айрим ўсимликлар ҳашоратлар воситасида чангланади, бу каби ўсимликлар энтомофил ўсимликлар деб аталади.  </a:t>
          </a:r>
          <a:endParaRPr lang="ru-RU">
            <a:solidFill>
              <a:srgbClr val="0000FF"/>
            </a:solidFill>
          </a:endParaRPr>
        </a:p>
      </dgm:t>
    </dgm:pt>
    <dgm:pt modelId="{8A923D3F-358C-4D8E-9B86-2A919D7B30A4}" type="parTrans" cxnId="{54E3B396-BDDD-4283-AF78-7E1EB736ADBB}">
      <dgm:prSet/>
      <dgm:spPr/>
      <dgm:t>
        <a:bodyPr/>
        <a:lstStyle/>
        <a:p>
          <a:endParaRPr lang="ru-RU"/>
        </a:p>
      </dgm:t>
    </dgm:pt>
    <dgm:pt modelId="{6CFF8674-251E-4909-A27B-C2C78D532666}" type="sibTrans" cxnId="{54E3B396-BDDD-4283-AF78-7E1EB736ADBB}">
      <dgm:prSet/>
      <dgm:spPr/>
      <dgm:t>
        <a:bodyPr/>
        <a:lstStyle/>
        <a:p>
          <a:endParaRPr lang="ru-RU"/>
        </a:p>
      </dgm:t>
    </dgm:pt>
    <dgm:pt modelId="{96A7C48C-3D8D-4272-AEFC-0167ED5A6999}">
      <dgm:prSet/>
      <dgm:spPr/>
      <dgm:t>
        <a:bodyPr/>
        <a:lstStyle/>
        <a:p>
          <a:pPr rtl="0"/>
          <a:r>
            <a:rPr lang="ru-RU" smtClean="0">
              <a:solidFill>
                <a:srgbClr val="0000FF"/>
              </a:solidFill>
            </a:rPr>
            <a:t>2. Ҳайвонлар ўсимлик дунёси учун зарурий, ҳаётий омиллардан бири ҳисобланмайди, аксинча кўп ҳолларда улар ўсимликларга зарарли таъсир ҳам ўтказиши мумкин.  </a:t>
          </a:r>
          <a:endParaRPr lang="ru-RU">
            <a:solidFill>
              <a:srgbClr val="0000FF"/>
            </a:solidFill>
          </a:endParaRPr>
        </a:p>
      </dgm:t>
    </dgm:pt>
    <dgm:pt modelId="{6F20F4F4-4A1D-48E9-AD2A-BC4622350BEF}" type="parTrans" cxnId="{778FB7A0-96F2-4D40-AC4E-3260A7ACF632}">
      <dgm:prSet/>
      <dgm:spPr/>
      <dgm:t>
        <a:bodyPr/>
        <a:lstStyle/>
        <a:p>
          <a:endParaRPr lang="ru-RU"/>
        </a:p>
      </dgm:t>
    </dgm:pt>
    <dgm:pt modelId="{3C079531-9373-4A06-A99F-E88D57953D09}" type="sibTrans" cxnId="{778FB7A0-96F2-4D40-AC4E-3260A7ACF632}">
      <dgm:prSet/>
      <dgm:spPr/>
      <dgm:t>
        <a:bodyPr/>
        <a:lstStyle/>
        <a:p>
          <a:endParaRPr lang="ru-RU"/>
        </a:p>
      </dgm:t>
    </dgm:pt>
    <dgm:pt modelId="{26630AF0-386B-41BE-9B23-81C34DEB5835}">
      <dgm:prSet/>
      <dgm:spPr/>
      <dgm:t>
        <a:bodyPr/>
        <a:lstStyle/>
        <a:p>
          <a:pPr rtl="0"/>
          <a:r>
            <a:rPr lang="ru-RU" smtClean="0">
              <a:solidFill>
                <a:srgbClr val="0000FF"/>
              </a:solidFill>
            </a:rPr>
            <a:t>3. Ҳайвонот олами вакиллари ўсимлик ўсиб ривожланишига бевосита таъсир этмасада, улар ўсаётган муҳитни кучли ўзгартириши мумкин.  </a:t>
          </a:r>
          <a:endParaRPr lang="ru-RU">
            <a:solidFill>
              <a:srgbClr val="0000FF"/>
            </a:solidFill>
          </a:endParaRPr>
        </a:p>
      </dgm:t>
    </dgm:pt>
    <dgm:pt modelId="{32D37CAB-82F5-4127-BD48-D9F5A07154C5}" type="parTrans" cxnId="{3D1E2510-43CD-423A-A32A-0064C8286A22}">
      <dgm:prSet/>
      <dgm:spPr/>
      <dgm:t>
        <a:bodyPr/>
        <a:lstStyle/>
        <a:p>
          <a:endParaRPr lang="ru-RU"/>
        </a:p>
      </dgm:t>
    </dgm:pt>
    <dgm:pt modelId="{821C91D9-2448-409E-A0D2-4764D0E7CA3E}" type="sibTrans" cxnId="{3D1E2510-43CD-423A-A32A-0064C8286A22}">
      <dgm:prSet/>
      <dgm:spPr/>
      <dgm:t>
        <a:bodyPr/>
        <a:lstStyle/>
        <a:p>
          <a:endParaRPr lang="ru-RU"/>
        </a:p>
      </dgm:t>
    </dgm:pt>
    <dgm:pt modelId="{A68A3A5F-9E22-43A5-876B-58AAD214999F}" type="pres">
      <dgm:prSet presAssocID="{E6BC5459-9623-49F3-9A07-34C682573ADA}" presName="Name0" presStyleCnt="0">
        <dgm:presLayoutVars>
          <dgm:chMax val="7"/>
          <dgm:dir/>
          <dgm:animLvl val="lvl"/>
          <dgm:resizeHandles val="exact"/>
        </dgm:presLayoutVars>
      </dgm:prSet>
      <dgm:spPr/>
      <dgm:t>
        <a:bodyPr/>
        <a:lstStyle/>
        <a:p>
          <a:endParaRPr lang="ru-RU"/>
        </a:p>
      </dgm:t>
    </dgm:pt>
    <dgm:pt modelId="{1391C3D7-AA12-43B3-94CD-A8DA116EE1B8}" type="pres">
      <dgm:prSet presAssocID="{0078A339-DB7D-4A01-8E95-7BFCD35C7945}" presName="circle1" presStyleLbl="node1" presStyleIdx="0" presStyleCnt="3"/>
      <dgm:spPr/>
    </dgm:pt>
    <dgm:pt modelId="{37DB8137-EF95-4933-96C0-FA9401494574}" type="pres">
      <dgm:prSet presAssocID="{0078A339-DB7D-4A01-8E95-7BFCD35C7945}" presName="space" presStyleCnt="0"/>
      <dgm:spPr/>
    </dgm:pt>
    <dgm:pt modelId="{45EDD8DE-7917-4614-8758-2A134C7AEEDA}" type="pres">
      <dgm:prSet presAssocID="{0078A339-DB7D-4A01-8E95-7BFCD35C7945}" presName="rect1" presStyleLbl="alignAcc1" presStyleIdx="0" presStyleCnt="3"/>
      <dgm:spPr/>
      <dgm:t>
        <a:bodyPr/>
        <a:lstStyle/>
        <a:p>
          <a:endParaRPr lang="ru-RU"/>
        </a:p>
      </dgm:t>
    </dgm:pt>
    <dgm:pt modelId="{60937BEB-4449-474D-9FCB-5EC4D4322003}" type="pres">
      <dgm:prSet presAssocID="{96A7C48C-3D8D-4272-AEFC-0167ED5A6999}" presName="vertSpace2" presStyleLbl="node1" presStyleIdx="0" presStyleCnt="3"/>
      <dgm:spPr/>
    </dgm:pt>
    <dgm:pt modelId="{FE5EC86C-D69D-4C2F-94D4-6013ECEADD06}" type="pres">
      <dgm:prSet presAssocID="{96A7C48C-3D8D-4272-AEFC-0167ED5A6999}" presName="circle2" presStyleLbl="node1" presStyleIdx="1" presStyleCnt="3"/>
      <dgm:spPr/>
    </dgm:pt>
    <dgm:pt modelId="{744FA310-542A-49F7-8C81-C29D2A7B31C0}" type="pres">
      <dgm:prSet presAssocID="{96A7C48C-3D8D-4272-AEFC-0167ED5A6999}" presName="rect2" presStyleLbl="alignAcc1" presStyleIdx="1" presStyleCnt="3"/>
      <dgm:spPr/>
      <dgm:t>
        <a:bodyPr/>
        <a:lstStyle/>
        <a:p>
          <a:endParaRPr lang="ru-RU"/>
        </a:p>
      </dgm:t>
    </dgm:pt>
    <dgm:pt modelId="{A2C7F6C1-AE36-4EA4-9CD5-15E10AB56893}" type="pres">
      <dgm:prSet presAssocID="{26630AF0-386B-41BE-9B23-81C34DEB5835}" presName="vertSpace3" presStyleLbl="node1" presStyleIdx="1" presStyleCnt="3"/>
      <dgm:spPr/>
    </dgm:pt>
    <dgm:pt modelId="{8D87C2BD-51F5-49CC-B1A6-D42BEC58EA36}" type="pres">
      <dgm:prSet presAssocID="{26630AF0-386B-41BE-9B23-81C34DEB5835}" presName="circle3" presStyleLbl="node1" presStyleIdx="2" presStyleCnt="3"/>
      <dgm:spPr/>
    </dgm:pt>
    <dgm:pt modelId="{3C3D0910-97C6-4D5F-A25A-4987F56A0EC1}" type="pres">
      <dgm:prSet presAssocID="{26630AF0-386B-41BE-9B23-81C34DEB5835}" presName="rect3" presStyleLbl="alignAcc1" presStyleIdx="2" presStyleCnt="3" custLinFactNeighborX="-229" custLinFactNeighborY="-2215"/>
      <dgm:spPr/>
      <dgm:t>
        <a:bodyPr/>
        <a:lstStyle/>
        <a:p>
          <a:endParaRPr lang="ru-RU"/>
        </a:p>
      </dgm:t>
    </dgm:pt>
    <dgm:pt modelId="{5AF4BB53-2E9B-4BD6-B4B0-DC305989563E}" type="pres">
      <dgm:prSet presAssocID="{0078A339-DB7D-4A01-8E95-7BFCD35C7945}" presName="rect1ParTxNoCh" presStyleLbl="alignAcc1" presStyleIdx="2" presStyleCnt="3">
        <dgm:presLayoutVars>
          <dgm:chMax val="1"/>
          <dgm:bulletEnabled val="1"/>
        </dgm:presLayoutVars>
      </dgm:prSet>
      <dgm:spPr/>
      <dgm:t>
        <a:bodyPr/>
        <a:lstStyle/>
        <a:p>
          <a:endParaRPr lang="ru-RU"/>
        </a:p>
      </dgm:t>
    </dgm:pt>
    <dgm:pt modelId="{984A8BFB-D8A3-4172-9EC7-221EAC47C1E5}" type="pres">
      <dgm:prSet presAssocID="{96A7C48C-3D8D-4272-AEFC-0167ED5A6999}" presName="rect2ParTxNoCh" presStyleLbl="alignAcc1" presStyleIdx="2" presStyleCnt="3">
        <dgm:presLayoutVars>
          <dgm:chMax val="1"/>
          <dgm:bulletEnabled val="1"/>
        </dgm:presLayoutVars>
      </dgm:prSet>
      <dgm:spPr/>
      <dgm:t>
        <a:bodyPr/>
        <a:lstStyle/>
        <a:p>
          <a:endParaRPr lang="ru-RU"/>
        </a:p>
      </dgm:t>
    </dgm:pt>
    <dgm:pt modelId="{13C2BDC3-0B5C-4CC3-809A-AB61D4AFB5F5}" type="pres">
      <dgm:prSet presAssocID="{26630AF0-386B-41BE-9B23-81C34DEB5835}" presName="rect3ParTxNoCh" presStyleLbl="alignAcc1" presStyleIdx="2" presStyleCnt="3">
        <dgm:presLayoutVars>
          <dgm:chMax val="1"/>
          <dgm:bulletEnabled val="1"/>
        </dgm:presLayoutVars>
      </dgm:prSet>
      <dgm:spPr/>
      <dgm:t>
        <a:bodyPr/>
        <a:lstStyle/>
        <a:p>
          <a:endParaRPr lang="ru-RU"/>
        </a:p>
      </dgm:t>
    </dgm:pt>
  </dgm:ptLst>
  <dgm:cxnLst>
    <dgm:cxn modelId="{2A812AD0-039D-4176-9FAF-FF7E7C4D1FAD}" type="presOf" srcId="{0078A339-DB7D-4A01-8E95-7BFCD35C7945}" destId="{5AF4BB53-2E9B-4BD6-B4B0-DC305989563E}" srcOrd="1" destOrd="0" presId="urn:microsoft.com/office/officeart/2005/8/layout/target3"/>
    <dgm:cxn modelId="{9CCAAC63-57E4-4DC9-AA19-990C1D6CB419}" type="presOf" srcId="{0078A339-DB7D-4A01-8E95-7BFCD35C7945}" destId="{45EDD8DE-7917-4614-8758-2A134C7AEEDA}" srcOrd="0" destOrd="0" presId="urn:microsoft.com/office/officeart/2005/8/layout/target3"/>
    <dgm:cxn modelId="{3D1E2510-43CD-423A-A32A-0064C8286A22}" srcId="{E6BC5459-9623-49F3-9A07-34C682573ADA}" destId="{26630AF0-386B-41BE-9B23-81C34DEB5835}" srcOrd="2" destOrd="0" parTransId="{32D37CAB-82F5-4127-BD48-D9F5A07154C5}" sibTransId="{821C91D9-2448-409E-A0D2-4764D0E7CA3E}"/>
    <dgm:cxn modelId="{778FB7A0-96F2-4D40-AC4E-3260A7ACF632}" srcId="{E6BC5459-9623-49F3-9A07-34C682573ADA}" destId="{96A7C48C-3D8D-4272-AEFC-0167ED5A6999}" srcOrd="1" destOrd="0" parTransId="{6F20F4F4-4A1D-48E9-AD2A-BC4622350BEF}" sibTransId="{3C079531-9373-4A06-A99F-E88D57953D09}"/>
    <dgm:cxn modelId="{2E5363A8-1E39-45BE-B227-3188ECAAE7C6}" type="presOf" srcId="{96A7C48C-3D8D-4272-AEFC-0167ED5A6999}" destId="{744FA310-542A-49F7-8C81-C29D2A7B31C0}" srcOrd="0" destOrd="0" presId="urn:microsoft.com/office/officeart/2005/8/layout/target3"/>
    <dgm:cxn modelId="{2508E1DB-845B-44F6-8346-B3C32BA33382}" type="presOf" srcId="{26630AF0-386B-41BE-9B23-81C34DEB5835}" destId="{13C2BDC3-0B5C-4CC3-809A-AB61D4AFB5F5}" srcOrd="1" destOrd="0" presId="urn:microsoft.com/office/officeart/2005/8/layout/target3"/>
    <dgm:cxn modelId="{EAE25804-6542-44EE-8ABF-EF6D655C2DDA}" type="presOf" srcId="{26630AF0-386B-41BE-9B23-81C34DEB5835}" destId="{3C3D0910-97C6-4D5F-A25A-4987F56A0EC1}" srcOrd="0" destOrd="0" presId="urn:microsoft.com/office/officeart/2005/8/layout/target3"/>
    <dgm:cxn modelId="{54E3B396-BDDD-4283-AF78-7E1EB736ADBB}" srcId="{E6BC5459-9623-49F3-9A07-34C682573ADA}" destId="{0078A339-DB7D-4A01-8E95-7BFCD35C7945}" srcOrd="0" destOrd="0" parTransId="{8A923D3F-358C-4D8E-9B86-2A919D7B30A4}" sibTransId="{6CFF8674-251E-4909-A27B-C2C78D532666}"/>
    <dgm:cxn modelId="{DFD393EB-C0B6-43BF-AEB7-411EDEBAB930}" type="presOf" srcId="{E6BC5459-9623-49F3-9A07-34C682573ADA}" destId="{A68A3A5F-9E22-43A5-876B-58AAD214999F}" srcOrd="0" destOrd="0" presId="urn:microsoft.com/office/officeart/2005/8/layout/target3"/>
    <dgm:cxn modelId="{AF2D4973-3C2B-4422-9DF4-E0D185EF0AB3}" type="presOf" srcId="{96A7C48C-3D8D-4272-AEFC-0167ED5A6999}" destId="{984A8BFB-D8A3-4172-9EC7-221EAC47C1E5}" srcOrd="1" destOrd="0" presId="urn:microsoft.com/office/officeart/2005/8/layout/target3"/>
    <dgm:cxn modelId="{55565DC0-AE22-4162-824A-C5A12C10B571}" type="presParOf" srcId="{A68A3A5F-9E22-43A5-876B-58AAD214999F}" destId="{1391C3D7-AA12-43B3-94CD-A8DA116EE1B8}" srcOrd="0" destOrd="0" presId="urn:microsoft.com/office/officeart/2005/8/layout/target3"/>
    <dgm:cxn modelId="{61876932-78A4-4579-9896-F4BCCA1F47E0}" type="presParOf" srcId="{A68A3A5F-9E22-43A5-876B-58AAD214999F}" destId="{37DB8137-EF95-4933-96C0-FA9401494574}" srcOrd="1" destOrd="0" presId="urn:microsoft.com/office/officeart/2005/8/layout/target3"/>
    <dgm:cxn modelId="{B74D7D1A-B8B6-4815-A513-52A8FDDFC1E2}" type="presParOf" srcId="{A68A3A5F-9E22-43A5-876B-58AAD214999F}" destId="{45EDD8DE-7917-4614-8758-2A134C7AEEDA}" srcOrd="2" destOrd="0" presId="urn:microsoft.com/office/officeart/2005/8/layout/target3"/>
    <dgm:cxn modelId="{5985B42E-FCEA-4B52-BD91-544772F37808}" type="presParOf" srcId="{A68A3A5F-9E22-43A5-876B-58AAD214999F}" destId="{60937BEB-4449-474D-9FCB-5EC4D4322003}" srcOrd="3" destOrd="0" presId="urn:microsoft.com/office/officeart/2005/8/layout/target3"/>
    <dgm:cxn modelId="{3D5EDF41-547A-4034-8FAD-F9F28369CAF3}" type="presParOf" srcId="{A68A3A5F-9E22-43A5-876B-58AAD214999F}" destId="{FE5EC86C-D69D-4C2F-94D4-6013ECEADD06}" srcOrd="4" destOrd="0" presId="urn:microsoft.com/office/officeart/2005/8/layout/target3"/>
    <dgm:cxn modelId="{346DB1F4-8EAA-4FCA-9AC2-F71C723799B1}" type="presParOf" srcId="{A68A3A5F-9E22-43A5-876B-58AAD214999F}" destId="{744FA310-542A-49F7-8C81-C29D2A7B31C0}" srcOrd="5" destOrd="0" presId="urn:microsoft.com/office/officeart/2005/8/layout/target3"/>
    <dgm:cxn modelId="{CAA302DD-53FB-41D1-9486-F7868494F7D6}" type="presParOf" srcId="{A68A3A5F-9E22-43A5-876B-58AAD214999F}" destId="{A2C7F6C1-AE36-4EA4-9CD5-15E10AB56893}" srcOrd="6" destOrd="0" presId="urn:microsoft.com/office/officeart/2005/8/layout/target3"/>
    <dgm:cxn modelId="{9DBE17B0-3C4F-4A93-AD07-C8C52C96F605}" type="presParOf" srcId="{A68A3A5F-9E22-43A5-876B-58AAD214999F}" destId="{8D87C2BD-51F5-49CC-B1A6-D42BEC58EA36}" srcOrd="7" destOrd="0" presId="urn:microsoft.com/office/officeart/2005/8/layout/target3"/>
    <dgm:cxn modelId="{C44C92B3-B264-401E-9B4B-E7E8DE4D9054}" type="presParOf" srcId="{A68A3A5F-9E22-43A5-876B-58AAD214999F}" destId="{3C3D0910-97C6-4D5F-A25A-4987F56A0EC1}" srcOrd="8" destOrd="0" presId="urn:microsoft.com/office/officeart/2005/8/layout/target3"/>
    <dgm:cxn modelId="{1967DE86-2879-481B-BAC4-5764ADA900FC}" type="presParOf" srcId="{A68A3A5F-9E22-43A5-876B-58AAD214999F}" destId="{5AF4BB53-2E9B-4BD6-B4B0-DC305989563E}" srcOrd="9" destOrd="0" presId="urn:microsoft.com/office/officeart/2005/8/layout/target3"/>
    <dgm:cxn modelId="{B4969BEA-884F-40B4-8F6C-31D54575AC81}" type="presParOf" srcId="{A68A3A5F-9E22-43A5-876B-58AAD214999F}" destId="{984A8BFB-D8A3-4172-9EC7-221EAC47C1E5}" srcOrd="10" destOrd="0" presId="urn:microsoft.com/office/officeart/2005/8/layout/target3"/>
    <dgm:cxn modelId="{97EDCF0F-A349-42D4-B196-D0F21284833E}" type="presParOf" srcId="{A68A3A5F-9E22-43A5-876B-58AAD214999F}" destId="{13C2BDC3-0B5C-4CC3-809A-AB61D4AFB5F5}" srcOrd="11"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D5F619-18B8-49D3-BF81-39E6B69D473F}">
      <dsp:nvSpPr>
        <dsp:cNvPr id="0" name=""/>
        <dsp:cNvSpPr/>
      </dsp:nvSpPr>
      <dsp:spPr>
        <a:xfrm rot="10800000">
          <a:off x="1911907" y="504"/>
          <a:ext cx="6080760" cy="1521149"/>
        </a:xfrm>
        <a:prstGeom prst="homePlate">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0785" tIns="99060" rIns="184912" bIns="99060" numCol="1" spcCol="1270" anchor="ctr" anchorCtr="0">
          <a:noAutofit/>
        </a:bodyPr>
        <a:lstStyle/>
        <a:p>
          <a:pPr lvl="0" algn="ctr" defTabSz="1155700">
            <a:lnSpc>
              <a:spcPct val="90000"/>
            </a:lnSpc>
            <a:spcBef>
              <a:spcPct val="0"/>
            </a:spcBef>
            <a:spcAft>
              <a:spcPct val="35000"/>
            </a:spcAft>
          </a:pPr>
          <a:r>
            <a:rPr lang="ru-RU" sz="2600" kern="1200" dirty="0" err="1" smtClean="0"/>
            <a:t>Биологик</a:t>
          </a:r>
          <a:r>
            <a:rPr lang="ru-RU" sz="2600" kern="1200" dirty="0" smtClean="0"/>
            <a:t> </a:t>
          </a:r>
          <a:r>
            <a:rPr lang="ru-RU" sz="2600" kern="1200" dirty="0" err="1" smtClean="0"/>
            <a:t>заҳиралардан</a:t>
          </a:r>
          <a:r>
            <a:rPr lang="ru-RU" sz="2600" kern="1200" dirty="0" smtClean="0"/>
            <a:t> (</a:t>
          </a:r>
          <a:r>
            <a:rPr lang="ru-RU" sz="2600" kern="1200" dirty="0" err="1" smtClean="0"/>
            <a:t>ўсимликлар</a:t>
          </a:r>
          <a:r>
            <a:rPr lang="ru-RU" sz="2600" kern="1200" dirty="0" smtClean="0"/>
            <a:t>) </a:t>
          </a:r>
          <a:r>
            <a:rPr lang="ru-RU" sz="2600" kern="1200" dirty="0" err="1" smtClean="0"/>
            <a:t>оқилона</a:t>
          </a:r>
          <a:r>
            <a:rPr lang="ru-RU" sz="2600" kern="1200" dirty="0" smtClean="0"/>
            <a:t> </a:t>
          </a:r>
          <a:r>
            <a:rPr lang="ru-RU" sz="2600" kern="1200" dirty="0" err="1" smtClean="0"/>
            <a:t>фойдаланиш</a:t>
          </a:r>
          <a:endParaRPr lang="ru-RU" sz="2600" kern="1200" dirty="0"/>
        </a:p>
      </dsp:txBody>
      <dsp:txXfrm rot="10800000">
        <a:off x="2292194" y="504"/>
        <a:ext cx="5700473" cy="1521149"/>
      </dsp:txXfrm>
    </dsp:sp>
    <dsp:sp modelId="{DFCB2AA3-03F3-4AF2-99DC-E49020B56726}">
      <dsp:nvSpPr>
        <dsp:cNvPr id="0" name=""/>
        <dsp:cNvSpPr/>
      </dsp:nvSpPr>
      <dsp:spPr>
        <a:xfrm>
          <a:off x="1151332" y="504"/>
          <a:ext cx="1521149" cy="1521149"/>
        </a:xfrm>
        <a:prstGeom prst="ellipse">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F4D69D2-07CA-4627-B64A-FBE3B5489ACD}">
      <dsp:nvSpPr>
        <dsp:cNvPr id="0" name=""/>
        <dsp:cNvSpPr/>
      </dsp:nvSpPr>
      <dsp:spPr>
        <a:xfrm rot="10800000">
          <a:off x="1911907" y="1975729"/>
          <a:ext cx="6080760" cy="1521149"/>
        </a:xfrm>
        <a:prstGeom prst="homePlate">
          <a:avLst/>
        </a:prstGeom>
        <a:solidFill>
          <a:srgbClr val="7A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0785" tIns="99060" rIns="184912" bIns="99060" numCol="1" spcCol="1270" anchor="ctr" anchorCtr="0">
          <a:noAutofit/>
        </a:bodyPr>
        <a:lstStyle/>
        <a:p>
          <a:pPr lvl="0" algn="ctr" defTabSz="1155700">
            <a:lnSpc>
              <a:spcPct val="90000"/>
            </a:lnSpc>
            <a:spcBef>
              <a:spcPct val="0"/>
            </a:spcBef>
            <a:spcAft>
              <a:spcPct val="35000"/>
            </a:spcAft>
          </a:pPr>
          <a:r>
            <a:rPr lang="uz-Cyrl-UZ" sz="2600" kern="1200" dirty="0" smtClean="0"/>
            <a:t>И</a:t>
          </a:r>
          <a:r>
            <a:rPr lang="ru-RU" sz="2600" kern="1200" dirty="0" err="1" smtClean="0"/>
            <a:t>нсон</a:t>
          </a:r>
          <a:r>
            <a:rPr lang="ru-RU" sz="2600" kern="1200" dirty="0" smtClean="0"/>
            <a:t> </a:t>
          </a:r>
          <a:r>
            <a:rPr lang="ru-RU" sz="2600" kern="1200" dirty="0" err="1" smtClean="0"/>
            <a:t>фаолияти</a:t>
          </a:r>
          <a:r>
            <a:rPr lang="ru-RU" sz="2600" kern="1200" dirty="0" smtClean="0"/>
            <a:t> </a:t>
          </a:r>
          <a:r>
            <a:rPr lang="ru-RU" sz="2600" kern="1200" dirty="0" err="1" smtClean="0"/>
            <a:t>таъсирида</a:t>
          </a:r>
          <a:r>
            <a:rPr lang="ru-RU" sz="2600" kern="1200" dirty="0" smtClean="0"/>
            <a:t> </a:t>
          </a:r>
          <a:r>
            <a:rPr lang="ru-RU" sz="2600" kern="1200" dirty="0" err="1" smtClean="0"/>
            <a:t>табиат</a:t>
          </a:r>
          <a:r>
            <a:rPr lang="ru-RU" sz="2600" kern="1200" dirty="0" smtClean="0"/>
            <a:t> </a:t>
          </a:r>
          <a:r>
            <a:rPr lang="ru-RU" sz="2600" kern="1200" err="1" smtClean="0"/>
            <a:t>ўзгаришларини</a:t>
          </a:r>
          <a:r>
            <a:rPr lang="ru-RU" sz="2600" kern="1200" smtClean="0"/>
            <a:t> ўрганиш </a:t>
          </a:r>
          <a:r>
            <a:rPr lang="ru-RU" sz="2600" kern="1200" dirty="0" err="1" smtClean="0"/>
            <a:t>ва</a:t>
          </a:r>
          <a:r>
            <a:rPr lang="ru-RU" sz="2600" kern="1200" dirty="0" smtClean="0"/>
            <a:t> </a:t>
          </a:r>
          <a:r>
            <a:rPr lang="ru-RU" sz="2600" kern="1200" dirty="0" err="1" smtClean="0"/>
            <a:t>башорат</a:t>
          </a:r>
          <a:r>
            <a:rPr lang="ru-RU" sz="2600" kern="1200" dirty="0" smtClean="0"/>
            <a:t> </a:t>
          </a:r>
          <a:r>
            <a:rPr lang="ru-RU" sz="2600" kern="1200" dirty="0" err="1" smtClean="0"/>
            <a:t>қилиш</a:t>
          </a:r>
          <a:endParaRPr lang="ru-RU" sz="2600" kern="1200" dirty="0"/>
        </a:p>
      </dsp:txBody>
      <dsp:txXfrm rot="10800000">
        <a:off x="2292194" y="1975729"/>
        <a:ext cx="5700473" cy="1521149"/>
      </dsp:txXfrm>
    </dsp:sp>
    <dsp:sp modelId="{0B858935-D362-4170-8032-FC42023DF8F1}">
      <dsp:nvSpPr>
        <dsp:cNvPr id="0" name=""/>
        <dsp:cNvSpPr/>
      </dsp:nvSpPr>
      <dsp:spPr>
        <a:xfrm>
          <a:off x="1151332" y="1975729"/>
          <a:ext cx="1521149" cy="1521149"/>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85570BA-8987-4BAD-BFD7-382066EAD56F}">
      <dsp:nvSpPr>
        <dsp:cNvPr id="0" name=""/>
        <dsp:cNvSpPr/>
      </dsp:nvSpPr>
      <dsp:spPr>
        <a:xfrm rot="10800000">
          <a:off x="1911907" y="3950953"/>
          <a:ext cx="6080760" cy="1521149"/>
        </a:xfrm>
        <a:prstGeom prst="homePlate">
          <a:avLst/>
        </a:prstGeom>
        <a:solidFill>
          <a:srgbClr val="0000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70785" tIns="99060" rIns="184912" bIns="99060" numCol="1" spcCol="1270" anchor="ctr" anchorCtr="0">
          <a:noAutofit/>
        </a:bodyPr>
        <a:lstStyle/>
        <a:p>
          <a:pPr lvl="0" algn="ctr" defTabSz="1155700">
            <a:lnSpc>
              <a:spcPct val="90000"/>
            </a:lnSpc>
            <a:spcBef>
              <a:spcPct val="0"/>
            </a:spcBef>
            <a:spcAft>
              <a:spcPct val="35000"/>
            </a:spcAft>
          </a:pPr>
          <a:r>
            <a:rPr lang="ru-RU" sz="2600" kern="1200" dirty="0" err="1" smtClean="0"/>
            <a:t>Табиатда</a:t>
          </a:r>
          <a:r>
            <a:rPr lang="ru-RU" sz="2600" kern="1200" dirty="0" smtClean="0"/>
            <a:t> </a:t>
          </a:r>
          <a:r>
            <a:rPr lang="ru-RU" sz="2600" kern="1200" dirty="0" err="1" smtClean="0"/>
            <a:t>кечаётган</a:t>
          </a:r>
          <a:r>
            <a:rPr lang="ru-RU" sz="2600" kern="1200" dirty="0" smtClean="0"/>
            <a:t> </a:t>
          </a:r>
          <a:r>
            <a:rPr lang="ru-RU" sz="2600" kern="1200" err="1" smtClean="0"/>
            <a:t>жараёнларни</a:t>
          </a:r>
          <a:r>
            <a:rPr lang="ru-RU" sz="2600" kern="1200" smtClean="0"/>
            <a:t>  бошқариш </a:t>
          </a:r>
          <a:r>
            <a:rPr lang="ru-RU" sz="2600" kern="1200" dirty="0" err="1" smtClean="0"/>
            <a:t>йўлларини</a:t>
          </a:r>
          <a:r>
            <a:rPr lang="ru-RU" sz="2600" kern="1200" dirty="0" smtClean="0"/>
            <a:t> </a:t>
          </a:r>
          <a:r>
            <a:rPr lang="ru-RU" sz="2600" kern="1200" dirty="0" err="1" smtClean="0"/>
            <a:t>ўрганиш</a:t>
          </a:r>
          <a:endParaRPr lang="ru-RU" sz="2600" kern="1200" dirty="0"/>
        </a:p>
      </dsp:txBody>
      <dsp:txXfrm rot="10800000">
        <a:off x="2292194" y="3950953"/>
        <a:ext cx="5700473" cy="1521149"/>
      </dsp:txXfrm>
    </dsp:sp>
    <dsp:sp modelId="{B902962C-5833-4F48-8BC2-929E94D82ACE}">
      <dsp:nvSpPr>
        <dsp:cNvPr id="0" name=""/>
        <dsp:cNvSpPr/>
      </dsp:nvSpPr>
      <dsp:spPr>
        <a:xfrm>
          <a:off x="1151332" y="3950953"/>
          <a:ext cx="1521149" cy="1521149"/>
        </a:xfrm>
        <a:prstGeom prst="ellipse">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905ADE-8C1B-4D48-9539-BC83F8ACF543}">
      <dsp:nvSpPr>
        <dsp:cNvPr id="0" name=""/>
        <dsp:cNvSpPr/>
      </dsp:nvSpPr>
      <dsp:spPr>
        <a:xfrm>
          <a:off x="0" y="0"/>
          <a:ext cx="8535322" cy="1721181"/>
        </a:xfrm>
        <a:prstGeom prst="rect">
          <a:avLst/>
        </a:prstGeom>
        <a:solidFill>
          <a:schemeClr val="accent4">
            <a:shade val="9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txBody>
        <a:bodyPr spcFirstLastPara="0" vert="horz" wrap="square" lIns="95250" tIns="95250" rIns="95250" bIns="95250" numCol="1" spcCol="1270" anchor="ctr" anchorCtr="0">
          <a:noAutofit/>
        </a:bodyPr>
        <a:lstStyle/>
        <a:p>
          <a:pPr lvl="0" algn="ctr" defTabSz="1111250">
            <a:lnSpc>
              <a:spcPct val="90000"/>
            </a:lnSpc>
            <a:spcBef>
              <a:spcPct val="0"/>
            </a:spcBef>
            <a:spcAft>
              <a:spcPct val="35000"/>
            </a:spcAft>
          </a:pPr>
          <a:r>
            <a:rPr lang="ru-RU" sz="2500" kern="1200" smtClean="0"/>
            <a:t>Ўсимликларнинг ташқи муҳит шароитига бўлган муносабати уларнинг экологияси деб аталади. Қуйида экологик омиллар ва ўсимликларни уларга муносабати ҳақида тўхталиб ўтамиз</a:t>
          </a:r>
          <a:endParaRPr lang="ru-RU" sz="2500" kern="1200" dirty="0"/>
        </a:p>
      </dsp:txBody>
      <dsp:txXfrm>
        <a:off x="0" y="0"/>
        <a:ext cx="8535322" cy="1721181"/>
      </dsp:txXfrm>
    </dsp:sp>
    <dsp:sp modelId="{3C9E930C-9E94-4AF6-A573-DD44321ED9BE}">
      <dsp:nvSpPr>
        <dsp:cNvPr id="0" name=""/>
        <dsp:cNvSpPr/>
      </dsp:nvSpPr>
      <dsp:spPr>
        <a:xfrm>
          <a:off x="0" y="1721181"/>
          <a:ext cx="2133830" cy="3614480"/>
        </a:xfrm>
        <a:prstGeom prst="rect">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smtClean="0"/>
            <a:t>Иқлим омиллари. Ҳарорат, ёруғлик, намлик (ёғингарчилик, ҳаво намлиги), ҳаво таркиби, шамол асосий иқлим омилларидан ҳисобланади.</a:t>
          </a:r>
          <a:endParaRPr lang="ru-RU" sz="1400" kern="1200" dirty="0"/>
        </a:p>
      </dsp:txBody>
      <dsp:txXfrm>
        <a:off x="0" y="1721181"/>
        <a:ext cx="2133830" cy="3614480"/>
      </dsp:txXfrm>
    </dsp:sp>
    <dsp:sp modelId="{7C2503B5-7BF7-4292-BC9A-CCFF22203ACA}">
      <dsp:nvSpPr>
        <dsp:cNvPr id="0" name=""/>
        <dsp:cNvSpPr/>
      </dsp:nvSpPr>
      <dsp:spPr>
        <a:xfrm>
          <a:off x="2133830" y="1721181"/>
          <a:ext cx="2133830" cy="3614480"/>
        </a:xfrm>
        <a:prstGeom prst="rect">
          <a:avLst/>
        </a:prstGeom>
        <a:gradFill rotWithShape="0">
          <a:gsLst>
            <a:gs pos="0">
              <a:schemeClr val="accent4">
                <a:hueOff val="-2388731"/>
                <a:satOff val="-6896"/>
                <a:lumOff val="22941"/>
                <a:alphaOff val="0"/>
                <a:shade val="51000"/>
                <a:satMod val="130000"/>
              </a:schemeClr>
            </a:gs>
            <a:gs pos="80000">
              <a:schemeClr val="accent4">
                <a:hueOff val="-2388731"/>
                <a:satOff val="-6896"/>
                <a:lumOff val="22941"/>
                <a:alphaOff val="0"/>
                <a:shade val="93000"/>
                <a:satMod val="130000"/>
              </a:schemeClr>
            </a:gs>
            <a:gs pos="100000">
              <a:schemeClr val="accent4">
                <a:hueOff val="-2388731"/>
                <a:satOff val="-6896"/>
                <a:lumOff val="22941"/>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kern="1200" smtClean="0">
              <a:solidFill>
                <a:srgbClr val="0000FF"/>
              </a:solidFill>
            </a:rPr>
            <a:t>Едафик (тупроқ) омиллари. Тупроқнинг механикавий таркиби, физикавий хоссалари, намлиги, кимёвий таркиби, ҳарорати</a:t>
          </a:r>
          <a:endParaRPr lang="ru-RU" sz="1400" b="1" kern="1200" dirty="0">
            <a:solidFill>
              <a:srgbClr val="0000FF"/>
            </a:solidFill>
          </a:endParaRPr>
        </a:p>
      </dsp:txBody>
      <dsp:txXfrm>
        <a:off x="2133830" y="1721181"/>
        <a:ext cx="2133830" cy="3614480"/>
      </dsp:txXfrm>
    </dsp:sp>
    <dsp:sp modelId="{BE867DFE-D058-4027-BA3A-8142EFE7E6CB}">
      <dsp:nvSpPr>
        <dsp:cNvPr id="0" name=""/>
        <dsp:cNvSpPr/>
      </dsp:nvSpPr>
      <dsp:spPr>
        <a:xfrm>
          <a:off x="4267661" y="1721181"/>
          <a:ext cx="2133830" cy="3614480"/>
        </a:xfrm>
        <a:prstGeom prst="rect">
          <a:avLst/>
        </a:prstGeom>
        <a:gradFill rotWithShape="0">
          <a:gsLst>
            <a:gs pos="0">
              <a:schemeClr val="accent4">
                <a:hueOff val="-4777462"/>
                <a:satOff val="-13791"/>
                <a:lumOff val="45883"/>
                <a:alphaOff val="0"/>
                <a:shade val="51000"/>
                <a:satMod val="130000"/>
              </a:schemeClr>
            </a:gs>
            <a:gs pos="80000">
              <a:schemeClr val="accent4">
                <a:hueOff val="-4777462"/>
                <a:satOff val="-13791"/>
                <a:lumOff val="45883"/>
                <a:alphaOff val="0"/>
                <a:shade val="93000"/>
                <a:satMod val="130000"/>
              </a:schemeClr>
            </a:gs>
            <a:gs pos="100000">
              <a:schemeClr val="accent4">
                <a:hueOff val="-4777462"/>
                <a:satOff val="-13791"/>
                <a:lumOff val="4588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kern="1200" smtClean="0">
              <a:solidFill>
                <a:srgbClr val="0000FF"/>
              </a:solidFill>
            </a:rPr>
            <a:t>Релеф (ернинг устки тузилиши) омиллари. ернинг денгиз сатҳидан баландлиги, экспозицияси, қияликларнинг тиклиги</a:t>
          </a:r>
          <a:endParaRPr lang="ru-RU" sz="1400" b="1" kern="1200" dirty="0">
            <a:solidFill>
              <a:srgbClr val="0000FF"/>
            </a:solidFill>
          </a:endParaRPr>
        </a:p>
      </dsp:txBody>
      <dsp:txXfrm>
        <a:off x="4267661" y="1721181"/>
        <a:ext cx="2133830" cy="3614480"/>
      </dsp:txXfrm>
    </dsp:sp>
    <dsp:sp modelId="{50633FFC-B122-4C23-90AB-74E79FB8C0FB}">
      <dsp:nvSpPr>
        <dsp:cNvPr id="0" name=""/>
        <dsp:cNvSpPr/>
      </dsp:nvSpPr>
      <dsp:spPr>
        <a:xfrm>
          <a:off x="6401491" y="1721181"/>
          <a:ext cx="2133830" cy="3614480"/>
        </a:xfrm>
        <a:prstGeom prst="rect">
          <a:avLst/>
        </a:prstGeom>
        <a:gradFill rotWithShape="0">
          <a:gsLst>
            <a:gs pos="0">
              <a:schemeClr val="accent4">
                <a:hueOff val="-7166193"/>
                <a:satOff val="-20687"/>
                <a:lumOff val="68824"/>
                <a:alphaOff val="0"/>
                <a:shade val="51000"/>
                <a:satMod val="130000"/>
              </a:schemeClr>
            </a:gs>
            <a:gs pos="80000">
              <a:schemeClr val="accent4">
                <a:hueOff val="-7166193"/>
                <a:satOff val="-20687"/>
                <a:lumOff val="68824"/>
                <a:alphaOff val="0"/>
                <a:shade val="93000"/>
                <a:satMod val="130000"/>
              </a:schemeClr>
            </a:gs>
            <a:gs pos="100000">
              <a:schemeClr val="accent4">
                <a:hueOff val="-7166193"/>
                <a:satOff val="-20687"/>
                <a:lumOff val="68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b="1" kern="1200" smtClean="0">
              <a:solidFill>
                <a:srgbClr val="0000FF"/>
              </a:solidFill>
            </a:rPr>
            <a:t>Биотик омилларга ҳайвонлар, ўсимликлар микроорганизмлар киради. Антропоген омиллар - инсоннинг муҳит шароитини ўзгартириб ўсимликларга кўрсатиладиган таъсирдир</a:t>
          </a:r>
          <a:endParaRPr lang="ru-RU" sz="1400" b="1" kern="1200" dirty="0">
            <a:solidFill>
              <a:srgbClr val="0000FF"/>
            </a:solidFill>
          </a:endParaRPr>
        </a:p>
      </dsp:txBody>
      <dsp:txXfrm>
        <a:off x="6401491" y="1721181"/>
        <a:ext cx="2133830" cy="3614480"/>
      </dsp:txXfrm>
    </dsp:sp>
    <dsp:sp modelId="{3C61744F-B98A-4332-AE9A-3F0832304B71}">
      <dsp:nvSpPr>
        <dsp:cNvPr id="0" name=""/>
        <dsp:cNvSpPr/>
      </dsp:nvSpPr>
      <dsp:spPr>
        <a:xfrm>
          <a:off x="0" y="5335661"/>
          <a:ext cx="8535322" cy="401608"/>
        </a:xfrm>
        <a:prstGeom prst="rect">
          <a:avLst/>
        </a:prstGeom>
        <a:solidFill>
          <a:schemeClr val="accent4">
            <a:shade val="90000"/>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1">
          <a:scrgbClr r="0" g="0" b="0"/>
        </a:fillRef>
        <a:effectRef idx="3">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2145-FF19-46AB-9C39-5BF05BF230DA}">
      <dsp:nvSpPr>
        <dsp:cNvPr id="0" name=""/>
        <dsp:cNvSpPr/>
      </dsp:nvSpPr>
      <dsp:spPr>
        <a:xfrm>
          <a:off x="0" y="0"/>
          <a:ext cx="8358246" cy="1617272"/>
        </a:xfrm>
        <a:prstGeom prst="roundRect">
          <a:avLst>
            <a:gd name="adj" fmla="val 10000"/>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ru-RU" sz="1700" kern="1200" smtClean="0">
              <a:solidFill>
                <a:srgbClr val="0000FF"/>
              </a:solidFill>
            </a:rPr>
            <a:t>Гигрофитлар </a:t>
          </a:r>
          <a:endParaRPr lang="ru-RU" sz="1700" kern="1200">
            <a:solidFill>
              <a:srgbClr val="0000FF"/>
            </a:solidFill>
          </a:endParaRPr>
        </a:p>
        <a:p>
          <a:pPr marL="114300" lvl="1" indent="-114300" algn="l" defTabSz="577850">
            <a:lnSpc>
              <a:spcPct val="90000"/>
            </a:lnSpc>
            <a:spcBef>
              <a:spcPct val="0"/>
            </a:spcBef>
            <a:spcAft>
              <a:spcPct val="15000"/>
            </a:spcAft>
            <a:buChar char="••"/>
          </a:pPr>
          <a:r>
            <a:rPr lang="ru-RU" sz="1300" b="1" kern="1200" smtClean="0">
              <a:solidFill>
                <a:srgbClr val="0000FF"/>
              </a:solidFill>
            </a:rPr>
            <a:t>Бу гуруҳга кирувчи ўсимликлар сернам эрларни танлайди, қурғоқчиликка чидамсиз бўлади. Бундай ўсимликлар намли эрларда ўсишга мослашган бўлиб, тупроқ намлигини камайиши уларни ҳам ривожланишини секинлаштиради</a:t>
          </a:r>
          <a:endParaRPr lang="ru-RU" sz="1300" b="1" kern="1200">
            <a:solidFill>
              <a:srgbClr val="0000FF"/>
            </a:solidFill>
          </a:endParaRPr>
        </a:p>
      </dsp:txBody>
      <dsp:txXfrm>
        <a:off x="1833376" y="0"/>
        <a:ext cx="6524869" cy="1617272"/>
      </dsp:txXfrm>
    </dsp:sp>
    <dsp:sp modelId="{F6B0A45A-EAC3-4187-A3FF-E5E7F5B68625}">
      <dsp:nvSpPr>
        <dsp:cNvPr id="0" name=""/>
        <dsp:cNvSpPr/>
      </dsp:nvSpPr>
      <dsp:spPr>
        <a:xfrm>
          <a:off x="161727" y="161727"/>
          <a:ext cx="1671649" cy="1293818"/>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656BF04-6DE3-41F6-AF7A-6E5AADDBF47F}">
      <dsp:nvSpPr>
        <dsp:cNvPr id="0" name=""/>
        <dsp:cNvSpPr/>
      </dsp:nvSpPr>
      <dsp:spPr>
        <a:xfrm>
          <a:off x="0" y="1778999"/>
          <a:ext cx="8358246" cy="1617272"/>
        </a:xfrm>
        <a:prstGeom prst="roundRect">
          <a:avLst>
            <a:gd name="adj" fmla="val 10000"/>
          </a:avLst>
        </a:prstGeom>
        <a:solidFill>
          <a:schemeClr val="accent4">
            <a:hueOff val="-1605168"/>
            <a:satOff val="19845"/>
            <a:lumOff val="-647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t" anchorCtr="0">
          <a:noAutofit/>
        </a:bodyPr>
        <a:lstStyle/>
        <a:p>
          <a:pPr lvl="0" algn="l" defTabSz="1066800">
            <a:lnSpc>
              <a:spcPct val="90000"/>
            </a:lnSpc>
            <a:spcBef>
              <a:spcPct val="0"/>
            </a:spcBef>
            <a:spcAft>
              <a:spcPct val="35000"/>
            </a:spcAft>
          </a:pPr>
          <a:r>
            <a:rPr lang="ru-RU" sz="2400" kern="1200" smtClean="0"/>
            <a:t>Мезофитлар</a:t>
          </a:r>
          <a:endParaRPr lang="ru-RU" sz="2400" kern="1200"/>
        </a:p>
        <a:p>
          <a:pPr marL="114300" lvl="1" indent="-114300" algn="l" defTabSz="622300">
            <a:lnSpc>
              <a:spcPct val="90000"/>
            </a:lnSpc>
            <a:spcBef>
              <a:spcPct val="0"/>
            </a:spcBef>
            <a:spcAft>
              <a:spcPct val="15000"/>
            </a:spcAft>
            <a:buChar char="••"/>
          </a:pPr>
          <a:r>
            <a:rPr lang="ru-RU" sz="1400" b="1" kern="1200" smtClean="0"/>
            <a:t>Бу гуруҳга мансуб ўсимликлар ўртача намли тупроқларда ўсишга мослашган. Улар намга бўлган талабига кўра гигрофитлар ва ксерофитлар оралиғида туради</a:t>
          </a:r>
          <a:endParaRPr lang="ru-RU" sz="1400" b="1" kern="1200"/>
        </a:p>
      </dsp:txBody>
      <dsp:txXfrm>
        <a:off x="1833376" y="1778999"/>
        <a:ext cx="6524869" cy="1617272"/>
      </dsp:txXfrm>
    </dsp:sp>
    <dsp:sp modelId="{9FBEEEA2-62CA-4168-8043-3A8F874AB3D5}">
      <dsp:nvSpPr>
        <dsp:cNvPr id="0" name=""/>
        <dsp:cNvSpPr/>
      </dsp:nvSpPr>
      <dsp:spPr>
        <a:xfrm>
          <a:off x="161727" y="1940727"/>
          <a:ext cx="1671649" cy="1293818"/>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9B8E546-E80C-4A7B-A0F8-41E5C4DC7540}">
      <dsp:nvSpPr>
        <dsp:cNvPr id="0" name=""/>
        <dsp:cNvSpPr/>
      </dsp:nvSpPr>
      <dsp:spPr>
        <a:xfrm>
          <a:off x="0" y="3557999"/>
          <a:ext cx="8358246" cy="1617272"/>
        </a:xfrm>
        <a:prstGeom prst="roundRect">
          <a:avLst>
            <a:gd name="adj" fmla="val 10000"/>
          </a:avLst>
        </a:prstGeom>
        <a:solidFill>
          <a:schemeClr val="accent4">
            <a:hueOff val="-3210336"/>
            <a:satOff val="39690"/>
            <a:lumOff val="-1293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t" anchorCtr="0">
          <a:noAutofit/>
        </a:bodyPr>
        <a:lstStyle/>
        <a:p>
          <a:pPr lvl="0" algn="l" defTabSz="755650">
            <a:lnSpc>
              <a:spcPct val="90000"/>
            </a:lnSpc>
            <a:spcBef>
              <a:spcPct val="0"/>
            </a:spcBef>
            <a:spcAft>
              <a:spcPct val="35000"/>
            </a:spcAft>
          </a:pPr>
          <a:r>
            <a:rPr lang="ru-RU" sz="1700" kern="1200" smtClean="0"/>
            <a:t>Ксерофитлар</a:t>
          </a:r>
          <a:endParaRPr lang="ru-RU" sz="1700" kern="1200"/>
        </a:p>
        <a:p>
          <a:pPr marL="114300" lvl="1" indent="-114300" algn="l" defTabSz="577850">
            <a:lnSpc>
              <a:spcPct val="90000"/>
            </a:lnSpc>
            <a:spcBef>
              <a:spcPct val="0"/>
            </a:spcBef>
            <a:spcAft>
              <a:spcPct val="15000"/>
            </a:spcAft>
            <a:buChar char="••"/>
          </a:pPr>
          <a:r>
            <a:rPr lang="ru-RU" sz="1300" kern="1200" smtClean="0"/>
            <a:t>(ксерос-қуруқ, фитон-ўсимлик)-қурғоқчил иқлим шароитида ўсишга мослашган ўсимликлардир</a:t>
          </a:r>
          <a:endParaRPr lang="ru-RU" sz="1300" kern="1200"/>
        </a:p>
        <a:p>
          <a:pPr marL="114300" lvl="1" indent="-114300" algn="l" defTabSz="577850">
            <a:lnSpc>
              <a:spcPct val="90000"/>
            </a:lnSpc>
            <a:spcBef>
              <a:spcPct val="0"/>
            </a:spcBef>
            <a:spcAft>
              <a:spcPct val="15000"/>
            </a:spcAft>
            <a:buChar char="••"/>
          </a:pPr>
          <a:r>
            <a:rPr lang="ru-RU" sz="1300" kern="1200" smtClean="0"/>
            <a:t>Бу гуруҳга кирувчи дарахт ва бута ўсимликлар асосан қуруқ иқлимли, нам этишмайдиган ҳудудларда ўсишга мослашган. Ксерофит ўсимликлар шу шароитга мослашиш учун эволюсион ривожланиш жараёнида янги морфологик, анатомик ва физиологик хусусиятларни вужудга келтирган</a:t>
          </a:r>
          <a:endParaRPr lang="ru-RU" sz="1300" kern="1200"/>
        </a:p>
      </dsp:txBody>
      <dsp:txXfrm>
        <a:off x="1833376" y="3557999"/>
        <a:ext cx="6524869" cy="1617272"/>
      </dsp:txXfrm>
    </dsp:sp>
    <dsp:sp modelId="{80DE60EC-EDD1-4D98-85EC-227328DBD1BD}">
      <dsp:nvSpPr>
        <dsp:cNvPr id="0" name=""/>
        <dsp:cNvSpPr/>
      </dsp:nvSpPr>
      <dsp:spPr>
        <a:xfrm>
          <a:off x="161727" y="3719726"/>
          <a:ext cx="1671649" cy="1293818"/>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16DC6A-3C1F-4520-ADFC-787321D4B717}">
      <dsp:nvSpPr>
        <dsp:cNvPr id="0" name=""/>
        <dsp:cNvSpPr/>
      </dsp:nvSpPr>
      <dsp:spPr>
        <a:xfrm>
          <a:off x="0" y="0"/>
          <a:ext cx="9145016" cy="1679849"/>
        </a:xfrm>
        <a:prstGeom prst="roundRect">
          <a:avLst>
            <a:gd name="adj" fmla="val 10000"/>
          </a:avLst>
        </a:prstGeom>
        <a:gradFill rotWithShape="0">
          <a:gsLst>
            <a:gs pos="0">
              <a:schemeClr val="accent3">
                <a:hueOff val="0"/>
                <a:satOff val="0"/>
                <a:lumOff val="0"/>
                <a:alphaOff val="0"/>
                <a:tint val="75000"/>
                <a:shade val="85000"/>
                <a:satMod val="230000"/>
              </a:schemeClr>
            </a:gs>
            <a:gs pos="25000">
              <a:schemeClr val="accent3">
                <a:hueOff val="0"/>
                <a:satOff val="0"/>
                <a:lumOff val="0"/>
                <a:alphaOff val="0"/>
                <a:tint val="90000"/>
                <a:shade val="70000"/>
                <a:satMod val="220000"/>
              </a:schemeClr>
            </a:gs>
            <a:gs pos="50000">
              <a:schemeClr val="accent3">
                <a:hueOff val="0"/>
                <a:satOff val="0"/>
                <a:lumOff val="0"/>
                <a:alphaOff val="0"/>
                <a:tint val="90000"/>
                <a:shade val="58000"/>
                <a:satMod val="225000"/>
              </a:schemeClr>
            </a:gs>
            <a:gs pos="65000">
              <a:schemeClr val="accent3">
                <a:hueOff val="0"/>
                <a:satOff val="0"/>
                <a:lumOff val="0"/>
                <a:alphaOff val="0"/>
                <a:tint val="90000"/>
                <a:shade val="58000"/>
                <a:satMod val="225000"/>
              </a:schemeClr>
            </a:gs>
            <a:gs pos="80000">
              <a:schemeClr val="accent3">
                <a:hueOff val="0"/>
                <a:satOff val="0"/>
                <a:lumOff val="0"/>
                <a:alphaOff val="0"/>
                <a:tint val="90000"/>
                <a:shade val="69000"/>
                <a:satMod val="220000"/>
              </a:schemeClr>
            </a:gs>
            <a:gs pos="100000">
              <a:schemeClr val="accent3">
                <a:hueOff val="0"/>
                <a:satOff val="0"/>
                <a:lumOff val="0"/>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167640" tIns="167640" rIns="167640" bIns="167640" numCol="1" spcCol="1270" anchor="ctr" anchorCtr="0">
          <a:noAutofit/>
        </a:bodyPr>
        <a:lstStyle/>
        <a:p>
          <a:pPr lvl="0" algn="l" defTabSz="1955800">
            <a:lnSpc>
              <a:spcPct val="90000"/>
            </a:lnSpc>
            <a:spcBef>
              <a:spcPct val="0"/>
            </a:spcBef>
            <a:spcAft>
              <a:spcPct val="35000"/>
            </a:spcAft>
          </a:pPr>
          <a:r>
            <a:rPr lang="ru-RU" sz="4400" kern="1200" smtClean="0"/>
            <a:t>Тупроқ танлайдиган мегатроф ўсимликлар</a:t>
          </a:r>
          <a:endParaRPr lang="ru-RU" sz="4400" kern="1200" dirty="0"/>
        </a:p>
      </dsp:txBody>
      <dsp:txXfrm>
        <a:off x="1996988" y="0"/>
        <a:ext cx="7148027" cy="1679849"/>
      </dsp:txXfrm>
    </dsp:sp>
    <dsp:sp modelId="{27780918-11A8-4AA8-A43B-1B10EFBE7F07}">
      <dsp:nvSpPr>
        <dsp:cNvPr id="0" name=""/>
        <dsp:cNvSpPr/>
      </dsp:nvSpPr>
      <dsp:spPr>
        <a:xfrm>
          <a:off x="167985" y="167985"/>
          <a:ext cx="1829003" cy="1343880"/>
        </a:xfrm>
        <a:prstGeom prst="roundRect">
          <a:avLst>
            <a:gd name="adj" fmla="val 10000"/>
          </a:avLst>
        </a:prstGeom>
        <a:blipFill>
          <a:blip xmlns:r="http://schemas.openxmlformats.org/officeDocument/2006/relationships" r:embed="rId1" cstate="print">
            <a:extLst>
              <a:ext uri="{28A0092B-C50C-407E-A947-70E740481C1C}">
                <a14:useLocalDpi xmlns:a14="http://schemas.microsoft.com/office/drawing/2010/main" val="0"/>
              </a:ext>
            </a:extLst>
          </a:blip>
          <a:srcRect/>
          <a:stretch>
            <a:fillRect l="-15000" r="-15000"/>
          </a:stretch>
        </a:blip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1">
          <a:scrgbClr r="0" g="0" b="0"/>
        </a:fillRef>
        <a:effectRef idx="2">
          <a:scrgbClr r="0" g="0" b="0"/>
        </a:effectRef>
        <a:fontRef idx="minor"/>
      </dsp:style>
    </dsp:sp>
    <dsp:sp modelId="{2D79817E-538F-420B-824A-3422C6274E92}">
      <dsp:nvSpPr>
        <dsp:cNvPr id="0" name=""/>
        <dsp:cNvSpPr/>
      </dsp:nvSpPr>
      <dsp:spPr>
        <a:xfrm>
          <a:off x="0" y="1847834"/>
          <a:ext cx="9145016" cy="1679849"/>
        </a:xfrm>
        <a:prstGeom prst="roundRect">
          <a:avLst>
            <a:gd name="adj" fmla="val 10000"/>
          </a:avLst>
        </a:prstGeom>
        <a:gradFill rotWithShape="0">
          <a:gsLst>
            <a:gs pos="0">
              <a:schemeClr val="accent3">
                <a:hueOff val="-8413220"/>
                <a:satOff val="-4326"/>
                <a:lumOff val="-1863"/>
                <a:alphaOff val="0"/>
                <a:tint val="75000"/>
                <a:shade val="85000"/>
                <a:satMod val="230000"/>
              </a:schemeClr>
            </a:gs>
            <a:gs pos="25000">
              <a:schemeClr val="accent3">
                <a:hueOff val="-8413220"/>
                <a:satOff val="-4326"/>
                <a:lumOff val="-1863"/>
                <a:alphaOff val="0"/>
                <a:tint val="90000"/>
                <a:shade val="70000"/>
                <a:satMod val="220000"/>
              </a:schemeClr>
            </a:gs>
            <a:gs pos="50000">
              <a:schemeClr val="accent3">
                <a:hueOff val="-8413220"/>
                <a:satOff val="-4326"/>
                <a:lumOff val="-1863"/>
                <a:alphaOff val="0"/>
                <a:tint val="90000"/>
                <a:shade val="58000"/>
                <a:satMod val="225000"/>
              </a:schemeClr>
            </a:gs>
            <a:gs pos="65000">
              <a:schemeClr val="accent3">
                <a:hueOff val="-8413220"/>
                <a:satOff val="-4326"/>
                <a:lumOff val="-1863"/>
                <a:alphaOff val="0"/>
                <a:tint val="90000"/>
                <a:shade val="58000"/>
                <a:satMod val="225000"/>
              </a:schemeClr>
            </a:gs>
            <a:gs pos="80000">
              <a:schemeClr val="accent3">
                <a:hueOff val="-8413220"/>
                <a:satOff val="-4326"/>
                <a:lumOff val="-1863"/>
                <a:alphaOff val="0"/>
                <a:tint val="90000"/>
                <a:shade val="69000"/>
                <a:satMod val="220000"/>
              </a:schemeClr>
            </a:gs>
            <a:gs pos="100000">
              <a:schemeClr val="accent3">
                <a:hueOff val="-8413220"/>
                <a:satOff val="-4326"/>
                <a:lumOff val="-1863"/>
                <a:alphaOff val="0"/>
                <a:tint val="77000"/>
                <a:shade val="80000"/>
                <a:satMod val="230000"/>
              </a:schemeClr>
            </a:gs>
          </a:gsLst>
          <a:lin ang="5400000" scaled="1"/>
        </a:gra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ru-RU" sz="3900" kern="1200" smtClean="0"/>
            <a:t>Тупроқ танламайдиган олиготроф ўсимликлар</a:t>
          </a:r>
          <a:endParaRPr lang="ru-RU" sz="3900" kern="1200" dirty="0"/>
        </a:p>
      </dsp:txBody>
      <dsp:txXfrm>
        <a:off x="1996988" y="1847834"/>
        <a:ext cx="7148027" cy="1679849"/>
      </dsp:txXfrm>
    </dsp:sp>
    <dsp:sp modelId="{CBE40972-EC4E-4098-B51D-A8755D46B0CB}">
      <dsp:nvSpPr>
        <dsp:cNvPr id="0" name=""/>
        <dsp:cNvSpPr/>
      </dsp:nvSpPr>
      <dsp:spPr>
        <a:xfrm>
          <a:off x="167985" y="2015819"/>
          <a:ext cx="1829003" cy="1343880"/>
        </a:xfrm>
        <a:prstGeom prst="roundRect">
          <a:avLst>
            <a:gd name="adj" fmla="val 10000"/>
          </a:avLst>
        </a:prstGeom>
        <a:blipFill>
          <a:blip xmlns:r="http://schemas.openxmlformats.org/officeDocument/2006/relationships" r:embed="rId2" cstate="print">
            <a:extLst>
              <a:ext uri="{28A0092B-C50C-407E-A947-70E740481C1C}">
                <a14:useLocalDpi xmlns:a14="http://schemas.microsoft.com/office/drawing/2010/main" val="0"/>
              </a:ext>
            </a:extLst>
          </a:blip>
          <a:srcRect/>
          <a:stretch>
            <a:fillRect l="-5000" r="-5000"/>
          </a:stretch>
        </a:blip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1">
          <a:scrgbClr r="0" g="0" b="0"/>
        </a:fillRef>
        <a:effectRef idx="2">
          <a:scrgbClr r="0" g="0" b="0"/>
        </a:effectRef>
        <a:fontRef idx="minor"/>
      </dsp:style>
    </dsp:sp>
    <dsp:sp modelId="{D8884D91-8D01-42BC-8F0E-FFEC091177B7}">
      <dsp:nvSpPr>
        <dsp:cNvPr id="0" name=""/>
        <dsp:cNvSpPr/>
      </dsp:nvSpPr>
      <dsp:spPr>
        <a:xfrm>
          <a:off x="0" y="3695669"/>
          <a:ext cx="9145016" cy="1679849"/>
        </a:xfrm>
        <a:prstGeom prst="roundRect">
          <a:avLst>
            <a:gd name="adj" fmla="val 10000"/>
          </a:avLst>
        </a:prstGeom>
        <a:solidFill>
          <a:srgbClr val="00B050"/>
        </a:solid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3">
          <a:scrgbClr r="0" g="0" b="0"/>
        </a:fillRef>
        <a:effectRef idx="2">
          <a:scrgbClr r="0" g="0" b="0"/>
        </a:effectRef>
        <a:fontRef idx="minor">
          <a:schemeClr val="lt1"/>
        </a:fontRef>
      </dsp:style>
      <dsp:txBody>
        <a:bodyPr spcFirstLastPara="0" vert="horz" wrap="square" lIns="148590" tIns="148590" rIns="148590" bIns="148590" numCol="1" spcCol="1270" anchor="ctr" anchorCtr="0">
          <a:noAutofit/>
        </a:bodyPr>
        <a:lstStyle/>
        <a:p>
          <a:pPr lvl="0" algn="l" defTabSz="1733550">
            <a:lnSpc>
              <a:spcPct val="90000"/>
            </a:lnSpc>
            <a:spcBef>
              <a:spcPct val="0"/>
            </a:spcBef>
            <a:spcAft>
              <a:spcPct val="35000"/>
            </a:spcAft>
          </a:pPr>
          <a:r>
            <a:rPr lang="ru-RU" sz="3900" kern="1200" smtClean="0"/>
            <a:t>Ўртача унумдор тупроқда ўсадиган мезотроф ўсимликлар</a:t>
          </a:r>
          <a:endParaRPr lang="ru-RU" sz="3900" kern="1200" dirty="0"/>
        </a:p>
      </dsp:txBody>
      <dsp:txXfrm>
        <a:off x="1996988" y="3695669"/>
        <a:ext cx="7148027" cy="1679849"/>
      </dsp:txXfrm>
    </dsp:sp>
    <dsp:sp modelId="{CC7B5C4D-EB21-45C8-9E36-444948C96D43}">
      <dsp:nvSpPr>
        <dsp:cNvPr id="0" name=""/>
        <dsp:cNvSpPr/>
      </dsp:nvSpPr>
      <dsp:spPr>
        <a:xfrm>
          <a:off x="167985" y="3863654"/>
          <a:ext cx="1829003" cy="1343880"/>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t="-52000" b="-52000"/>
          </a:stretch>
        </a:blipFill>
        <a:ln>
          <a:noFill/>
        </a:ln>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dsp:spPr>
      <dsp:style>
        <a:lnRef idx="0">
          <a:scrgbClr r="0" g="0" b="0"/>
        </a:lnRef>
        <a:fillRef idx="1">
          <a:scrgbClr r="0" g="0" b="0"/>
        </a:fillRef>
        <a:effectRef idx="2">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91C3D7-AA12-43B3-94CD-A8DA116EE1B8}">
      <dsp:nvSpPr>
        <dsp:cNvPr id="0" name=""/>
        <dsp:cNvSpPr/>
      </dsp:nvSpPr>
      <dsp:spPr>
        <a:xfrm>
          <a:off x="0" y="0"/>
          <a:ext cx="4781128" cy="4781128"/>
        </a:xfrm>
        <a:prstGeom prst="pie">
          <a:avLst>
            <a:gd name="adj1" fmla="val 5400000"/>
            <a:gd name="adj2" fmla="val 16200000"/>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45EDD8DE-7917-4614-8758-2A134C7AEEDA}">
      <dsp:nvSpPr>
        <dsp:cNvPr id="0" name=""/>
        <dsp:cNvSpPr/>
      </dsp:nvSpPr>
      <dsp:spPr>
        <a:xfrm>
          <a:off x="2390564" y="0"/>
          <a:ext cx="6250396" cy="4781128"/>
        </a:xfrm>
        <a:prstGeom prst="rect">
          <a:avLst/>
        </a:prstGeom>
        <a:solidFill>
          <a:schemeClr val="lt1">
            <a:alpha val="90000"/>
            <a:hueOff val="0"/>
            <a:satOff val="0"/>
            <a:lumOff val="0"/>
            <a:alphaOff val="0"/>
          </a:schemeClr>
        </a:solidFill>
        <a:ln w="9525" cap="flat" cmpd="sng" algn="ctr">
          <a:solidFill>
            <a:schemeClr val="accent4">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kern="1200" smtClean="0"/>
            <a:t>1. </a:t>
          </a:r>
          <a:r>
            <a:rPr lang="ru-RU" sz="2000" kern="1200" smtClean="0">
              <a:solidFill>
                <a:srgbClr val="0000FF"/>
              </a:solidFill>
            </a:rPr>
            <a:t>Айрим ўсимликлар ҳашоратлар воситасида чангланади, бу каби ўсимликлар энтомофил ўсимликлар деб аталади.  </a:t>
          </a:r>
          <a:endParaRPr lang="ru-RU" sz="2000" kern="1200">
            <a:solidFill>
              <a:srgbClr val="0000FF"/>
            </a:solidFill>
          </a:endParaRPr>
        </a:p>
      </dsp:txBody>
      <dsp:txXfrm>
        <a:off x="2390564" y="0"/>
        <a:ext cx="6250396" cy="1434341"/>
      </dsp:txXfrm>
    </dsp:sp>
    <dsp:sp modelId="{FE5EC86C-D69D-4C2F-94D4-6013ECEADD06}">
      <dsp:nvSpPr>
        <dsp:cNvPr id="0" name=""/>
        <dsp:cNvSpPr/>
      </dsp:nvSpPr>
      <dsp:spPr>
        <a:xfrm>
          <a:off x="836698" y="1434341"/>
          <a:ext cx="3107730" cy="3107730"/>
        </a:xfrm>
        <a:prstGeom prst="pie">
          <a:avLst>
            <a:gd name="adj1" fmla="val 5400000"/>
            <a:gd name="adj2" fmla="val 16200000"/>
          </a:avLst>
        </a:prstGeom>
        <a:gradFill rotWithShape="0">
          <a:gsLst>
            <a:gs pos="0">
              <a:schemeClr val="accent4">
                <a:hueOff val="-3583096"/>
                <a:satOff val="-10344"/>
                <a:lumOff val="34412"/>
                <a:alphaOff val="0"/>
                <a:shade val="51000"/>
                <a:satMod val="130000"/>
              </a:schemeClr>
            </a:gs>
            <a:gs pos="80000">
              <a:schemeClr val="accent4">
                <a:hueOff val="-3583096"/>
                <a:satOff val="-10344"/>
                <a:lumOff val="34412"/>
                <a:alphaOff val="0"/>
                <a:shade val="93000"/>
                <a:satMod val="130000"/>
              </a:schemeClr>
            </a:gs>
            <a:gs pos="100000">
              <a:schemeClr val="accent4">
                <a:hueOff val="-3583096"/>
                <a:satOff val="-10344"/>
                <a:lumOff val="34412"/>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744FA310-542A-49F7-8C81-C29D2A7B31C0}">
      <dsp:nvSpPr>
        <dsp:cNvPr id="0" name=""/>
        <dsp:cNvSpPr/>
      </dsp:nvSpPr>
      <dsp:spPr>
        <a:xfrm>
          <a:off x="2390564" y="1434341"/>
          <a:ext cx="6250396" cy="3107730"/>
        </a:xfrm>
        <a:prstGeom prst="rect">
          <a:avLst/>
        </a:prstGeom>
        <a:solidFill>
          <a:schemeClr val="lt1">
            <a:alpha val="90000"/>
            <a:hueOff val="0"/>
            <a:satOff val="0"/>
            <a:lumOff val="0"/>
            <a:alphaOff val="0"/>
          </a:schemeClr>
        </a:solidFill>
        <a:ln w="9525" cap="flat" cmpd="sng" algn="ctr">
          <a:solidFill>
            <a:schemeClr val="accent4">
              <a:hueOff val="-3583096"/>
              <a:satOff val="-10344"/>
              <a:lumOff val="34412"/>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kern="1200" smtClean="0">
              <a:solidFill>
                <a:srgbClr val="0000FF"/>
              </a:solidFill>
            </a:rPr>
            <a:t>2. Ҳайвонлар ўсимлик дунёси учун зарурий, ҳаётий омиллардан бири ҳисобланмайди, аксинча кўп ҳолларда улар ўсимликларга зарарли таъсир ҳам ўтказиши мумкин.  </a:t>
          </a:r>
          <a:endParaRPr lang="ru-RU" sz="2000" kern="1200">
            <a:solidFill>
              <a:srgbClr val="0000FF"/>
            </a:solidFill>
          </a:endParaRPr>
        </a:p>
      </dsp:txBody>
      <dsp:txXfrm>
        <a:off x="2390564" y="1434341"/>
        <a:ext cx="6250396" cy="1434336"/>
      </dsp:txXfrm>
    </dsp:sp>
    <dsp:sp modelId="{8D87C2BD-51F5-49CC-B1A6-D42BEC58EA36}">
      <dsp:nvSpPr>
        <dsp:cNvPr id="0" name=""/>
        <dsp:cNvSpPr/>
      </dsp:nvSpPr>
      <dsp:spPr>
        <a:xfrm>
          <a:off x="1673395" y="2868678"/>
          <a:ext cx="1434336" cy="1434336"/>
        </a:xfrm>
        <a:prstGeom prst="pie">
          <a:avLst>
            <a:gd name="adj1" fmla="val 5400000"/>
            <a:gd name="adj2" fmla="val 16200000"/>
          </a:avLst>
        </a:prstGeom>
        <a:gradFill rotWithShape="0">
          <a:gsLst>
            <a:gs pos="0">
              <a:schemeClr val="accent4">
                <a:hueOff val="-7166193"/>
                <a:satOff val="-20687"/>
                <a:lumOff val="68824"/>
                <a:alphaOff val="0"/>
                <a:shade val="51000"/>
                <a:satMod val="130000"/>
              </a:schemeClr>
            </a:gs>
            <a:gs pos="80000">
              <a:schemeClr val="accent4">
                <a:hueOff val="-7166193"/>
                <a:satOff val="-20687"/>
                <a:lumOff val="68824"/>
                <a:alphaOff val="0"/>
                <a:shade val="93000"/>
                <a:satMod val="130000"/>
              </a:schemeClr>
            </a:gs>
            <a:gs pos="100000">
              <a:schemeClr val="accent4">
                <a:hueOff val="-7166193"/>
                <a:satOff val="-20687"/>
                <a:lumOff val="68824"/>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3C3D0910-97C6-4D5F-A25A-4987F56A0EC1}">
      <dsp:nvSpPr>
        <dsp:cNvPr id="0" name=""/>
        <dsp:cNvSpPr/>
      </dsp:nvSpPr>
      <dsp:spPr>
        <a:xfrm>
          <a:off x="2376250" y="2836907"/>
          <a:ext cx="6250396" cy="1434336"/>
        </a:xfrm>
        <a:prstGeom prst="rect">
          <a:avLst/>
        </a:prstGeom>
        <a:solidFill>
          <a:schemeClr val="lt1">
            <a:alpha val="90000"/>
            <a:hueOff val="0"/>
            <a:satOff val="0"/>
            <a:lumOff val="0"/>
            <a:alphaOff val="0"/>
          </a:schemeClr>
        </a:solidFill>
        <a:ln w="9525" cap="flat" cmpd="sng" algn="ctr">
          <a:solidFill>
            <a:schemeClr val="accent4">
              <a:hueOff val="-7166193"/>
              <a:satOff val="-20687"/>
              <a:lumOff val="68824"/>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ru-RU" sz="2000" kern="1200" smtClean="0">
              <a:solidFill>
                <a:srgbClr val="0000FF"/>
              </a:solidFill>
            </a:rPr>
            <a:t>3. Ҳайвонот олами вакиллари ўсимлик ўсиб ривожланишига бевосита таъсир этмасада, улар ўсаётган муҳитни кучли ўзгартириши мумкин.  </a:t>
          </a:r>
          <a:endParaRPr lang="ru-RU" sz="2000" kern="1200">
            <a:solidFill>
              <a:srgbClr val="0000FF"/>
            </a:solidFill>
          </a:endParaRPr>
        </a:p>
      </dsp:txBody>
      <dsp:txXfrm>
        <a:off x="2376250" y="2836907"/>
        <a:ext cx="6250396" cy="1434336"/>
      </dsp:txXfrm>
    </dsp:sp>
  </dsp:spTree>
</dsp:drawing>
</file>

<file path=ppt/diagrams/layout1.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4#3">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2947A4-B8CB-4EB9-A4DB-AB71C16E53A9}" type="datetimeFigureOut">
              <a:rPr lang="ru-RU" smtClean="0"/>
              <a:pPr/>
              <a:t>11.10.2018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43BEE-9360-440F-AA93-6B245EB58975}" type="slidenum">
              <a:rPr lang="ru-RU" smtClean="0"/>
              <a:pPr/>
              <a:t>‹#›</a:t>
            </a:fld>
            <a:endParaRPr lang="ru-RU"/>
          </a:p>
        </p:txBody>
      </p:sp>
    </p:spTree>
    <p:extLst>
      <p:ext uri="{BB962C8B-B14F-4D97-AF65-F5344CB8AC3E}">
        <p14:creationId xmlns:p14="http://schemas.microsoft.com/office/powerpoint/2010/main" val="352238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00818981"/>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00552737"/>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20688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188236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728118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519444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902358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53696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8193974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5825271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10/11/2018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8633829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cstate="print">
            <a:lum/>
          </a:blip>
          <a:srcRect/>
          <a:stretch>
            <a:fillRect l="-11000" r="-11000"/>
          </a:stretch>
        </a:blipFill>
        <a:effectLst/>
      </p:bgPr>
    </p:bg>
    <p:spTree>
      <p:nvGrpSpPr>
        <p:cNvPr id="1" name=""/>
        <p:cNvGrpSpPr/>
        <p:nvPr/>
      </p:nvGrpSpPr>
      <p:grpSpPr>
        <a:xfrm>
          <a:off x="0" y="0"/>
          <a:ext cx="0" cy="0"/>
          <a:chOff x="0" y="0"/>
          <a:chExt cx="0" cy="0"/>
        </a:xfrm>
      </p:grpSpPr>
      <p:sp>
        <p:nvSpPr>
          <p:cNvPr id="8" name="Скругленный прямоугольник 7"/>
          <p:cNvSpPr/>
          <p:nvPr userDrawn="1"/>
        </p:nvSpPr>
        <p:spPr>
          <a:xfrm>
            <a:off x="1403648" y="3933056"/>
            <a:ext cx="6912768" cy="15121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ru-RU">
              <a:solidFill>
                <a:prstClr val="white"/>
              </a:solidFill>
            </a:endParaRPr>
          </a:p>
        </p:txBody>
      </p:sp>
      <p:sp>
        <p:nvSpPr>
          <p:cNvPr id="7" name="Прямоугольник с двумя скругленными соседними углами 6"/>
          <p:cNvSpPr/>
          <p:nvPr userDrawn="1"/>
        </p:nvSpPr>
        <p:spPr>
          <a:xfrm>
            <a:off x="1331640" y="1844824"/>
            <a:ext cx="7056784" cy="1872208"/>
          </a:xfrm>
          <a:prstGeom prst="round2SameRect">
            <a:avLst/>
          </a:prstGeom>
          <a:solidFill>
            <a:schemeClr val="accent1">
              <a:alpha val="4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lang="ru-RU">
              <a:solidFill>
                <a:prstClr val="white"/>
              </a:solidFill>
            </a:endParaRPr>
          </a:p>
        </p:txBody>
      </p:sp>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dirty="0"/>
          </a:p>
        </p:txBody>
      </p:sp>
      <p:sp>
        <p:nvSpPr>
          <p:cNvPr id="3" name="Подзаголовок 2"/>
          <p:cNvSpPr>
            <a:spLocks noGrp="1"/>
          </p:cNvSpPr>
          <p:nvPr>
            <p:ph type="subTitle" idx="1"/>
          </p:nvPr>
        </p:nvSpPr>
        <p:spPr>
          <a:xfrm>
            <a:off x="1699592" y="3886200"/>
            <a:ext cx="6400800" cy="1752600"/>
          </a:xfrm>
        </p:spPr>
        <p:txBody>
          <a:bodyPr/>
          <a:lstStyle>
            <a:lvl1pPr marL="0" indent="0" algn="ctr">
              <a:buNone/>
              <a:defRPr>
                <a:solidFill>
                  <a:srgbClr val="C000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dirty="0"/>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dirty="0">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dirty="0">
              <a:solidFill>
                <a:prstClr val="black">
                  <a:tint val="75000"/>
                </a:prstClr>
              </a:solidFill>
            </a:endParaRPr>
          </a:p>
        </p:txBody>
      </p:sp>
      <p:sp>
        <p:nvSpPr>
          <p:cNvPr id="6" name="Номер слайда 5"/>
          <p:cNvSpPr>
            <a:spLocks noGrp="1"/>
          </p:cNvSpPr>
          <p:nvPr>
            <p:ph type="sldNum" sz="quarter" idx="12"/>
          </p:nvPr>
        </p:nvSpPr>
        <p:spPr>
          <a:xfrm>
            <a:off x="6300192" y="6356350"/>
            <a:ext cx="2639616" cy="365125"/>
          </a:xfrm>
        </p:spPr>
        <p:txBody>
          <a:bodyPr/>
          <a:lstStyle/>
          <a:p>
            <a:r>
              <a:rPr lang="en-US" dirty="0" smtClean="0">
                <a:solidFill>
                  <a:prstClr val="black">
                    <a:tint val="75000"/>
                  </a:prstClr>
                </a:solidFill>
              </a:rPr>
              <a:t>http://presentation-creation.ru/</a:t>
            </a:r>
            <a:endParaRPr lang="ru-RU" dirty="0">
              <a:solidFill>
                <a:prstClr val="black">
                  <a:tint val="75000"/>
                </a:prstClr>
              </a:solidFill>
            </a:endParaRPr>
          </a:p>
        </p:txBody>
      </p:sp>
    </p:spTree>
    <p:extLst>
      <p:ext uri="{BB962C8B-B14F-4D97-AF65-F5344CB8AC3E}">
        <p14:creationId xmlns:p14="http://schemas.microsoft.com/office/powerpoint/2010/main" val="4260378944"/>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4265596108"/>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3644687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39750747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8" name="Нижний колонтитул 7"/>
          <p:cNvSpPr>
            <a:spLocks noGrp="1"/>
          </p:cNvSpPr>
          <p:nvPr>
            <p:ph type="ftr" sz="quarter" idx="11"/>
          </p:nvPr>
        </p:nvSpPr>
        <p:spPr/>
        <p:txBody>
          <a:bodyPr/>
          <a:lstStyle/>
          <a:p>
            <a:endParaRPr lang="ru-RU">
              <a:solidFill>
                <a:prstClr val="black">
                  <a:tint val="75000"/>
                </a:prstClr>
              </a:solidFill>
            </a:endParaRPr>
          </a:p>
        </p:txBody>
      </p:sp>
      <p:sp>
        <p:nvSpPr>
          <p:cNvPr id="9" name="Номер слайда 8"/>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4832910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4" name="Нижний колонтитул 3"/>
          <p:cNvSpPr>
            <a:spLocks noGrp="1"/>
          </p:cNvSpPr>
          <p:nvPr>
            <p:ph type="ftr" sz="quarter" idx="11"/>
          </p:nvPr>
        </p:nvSpPr>
        <p:spPr/>
        <p:txBody>
          <a:bodyPr/>
          <a:lstStyle/>
          <a:p>
            <a:endParaRPr lang="ru-RU">
              <a:solidFill>
                <a:prstClr val="black">
                  <a:tint val="75000"/>
                </a:prstClr>
              </a:solidFill>
            </a:endParaRPr>
          </a:p>
        </p:txBody>
      </p:sp>
      <p:sp>
        <p:nvSpPr>
          <p:cNvPr id="5" name="Номер слайда 4"/>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0382342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bg>
      <p:bgPr>
        <a:blipFill dpi="0" rotWithShape="1">
          <a:blip r:embed="rId2"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3" name="Нижний колонтитул 2"/>
          <p:cNvSpPr>
            <a:spLocks noGrp="1"/>
          </p:cNvSpPr>
          <p:nvPr>
            <p:ph type="ftr" sz="quarter" idx="11"/>
          </p:nvPr>
        </p:nvSpPr>
        <p:spPr/>
        <p:txBody>
          <a:bodyPr/>
          <a:lstStyle/>
          <a:p>
            <a:endParaRPr lang="ru-RU">
              <a:solidFill>
                <a:prstClr val="black">
                  <a:tint val="75000"/>
                </a:prstClr>
              </a:solidFill>
            </a:endParaRPr>
          </a:p>
        </p:txBody>
      </p:sp>
      <p:sp>
        <p:nvSpPr>
          <p:cNvPr id="4" name="Номер слайда 3"/>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338569029"/>
      </p:ext>
    </p:extLst>
  </p:cSld>
  <p:clrMapOvr>
    <a:masterClrMapping/>
  </p:clrMapOvr>
  <p:timing>
    <p:tnLst>
      <p:par>
        <p:cTn id="1" dur="indefinite" restart="never" nodeType="tmRoot"/>
      </p:par>
    </p:tnLst>
  </p:timing>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243419706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6" name="Нижний колонтитул 5"/>
          <p:cNvSpPr>
            <a:spLocks noGrp="1"/>
          </p:cNvSpPr>
          <p:nvPr>
            <p:ph type="ftr" sz="quarter" idx="11"/>
          </p:nvPr>
        </p:nvSpPr>
        <p:spPr/>
        <p:txBody>
          <a:bodyPr/>
          <a:lstStyle/>
          <a:p>
            <a:endParaRPr lang="ru-RU">
              <a:solidFill>
                <a:prstClr val="black">
                  <a:tint val="75000"/>
                </a:prstClr>
              </a:solidFill>
            </a:endParaRPr>
          </a:p>
        </p:txBody>
      </p:sp>
      <p:sp>
        <p:nvSpPr>
          <p:cNvPr id="7" name="Номер слайда 6"/>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168352431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7422536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A01684-A4EF-4001-BEE0-A2B589086532}" type="datetimeFigureOut">
              <a:rPr lang="ru-RU" smtClean="0">
                <a:solidFill>
                  <a:prstClr val="black">
                    <a:tint val="75000"/>
                  </a:prstClr>
                </a:solidFill>
              </a:rPr>
              <a:pPr/>
              <a:t>11.10.2018</a:t>
            </a:fld>
            <a:endParaRPr lang="ru-RU">
              <a:solidFill>
                <a:prstClr val="black">
                  <a:tint val="75000"/>
                </a:prstClr>
              </a:solidFill>
            </a:endParaRPr>
          </a:p>
        </p:txBody>
      </p:sp>
      <p:sp>
        <p:nvSpPr>
          <p:cNvPr id="5" name="Нижний колонтитул 4"/>
          <p:cNvSpPr>
            <a:spLocks noGrp="1"/>
          </p:cNvSpPr>
          <p:nvPr>
            <p:ph type="ftr" sz="quarter" idx="11"/>
          </p:nvPr>
        </p:nvSpPr>
        <p:spPr/>
        <p:txBody>
          <a:bodyPr/>
          <a:lstStyle/>
          <a:p>
            <a:endParaRPr lang="ru-RU">
              <a:solidFill>
                <a:prstClr val="black">
                  <a:tint val="75000"/>
                </a:prstClr>
              </a:solidFill>
            </a:endParaRPr>
          </a:p>
        </p:txBody>
      </p:sp>
      <p:sp>
        <p:nvSpPr>
          <p:cNvPr id="6" name="Номер слайда 5"/>
          <p:cNvSpPr>
            <a:spLocks noGrp="1"/>
          </p:cNvSpPr>
          <p:nvPr>
            <p:ph type="sldNum" sz="quarter" idx="12"/>
          </p:nvPr>
        </p:nvSpPr>
        <p:spPr/>
        <p:txBody>
          <a:bodyPr/>
          <a:lstStyle/>
          <a:p>
            <a:fld id="{76D165E2-3FFE-4B8B-9D58-5D2013B4F87E}" type="slidenum">
              <a:rPr lang="ru-RU" smtClean="0">
                <a:solidFill>
                  <a:prstClr val="black">
                    <a:tint val="75000"/>
                  </a:prstClr>
                </a:solidFill>
              </a:rPr>
              <a:pPr/>
              <a:t>‹#›</a:t>
            </a:fld>
            <a:endParaRPr lang="ru-RU">
              <a:solidFill>
                <a:prstClr val="black">
                  <a:tint val="75000"/>
                </a:prstClr>
              </a:solidFill>
            </a:endParaRPr>
          </a:p>
        </p:txBody>
      </p:sp>
    </p:spTree>
    <p:extLst>
      <p:ext uri="{BB962C8B-B14F-4D97-AF65-F5344CB8AC3E}">
        <p14:creationId xmlns:p14="http://schemas.microsoft.com/office/powerpoint/2010/main" val="397500181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solidFill>
                <a:srgbClr val="3891A7">
                  <a:shade val="75000"/>
                </a:srgbClr>
              </a:solidFill>
            </a:endParaRPr>
          </a:p>
        </p:txBody>
      </p:sp>
      <p:sp>
        <p:nvSpPr>
          <p:cNvPr id="2" name="Нижний колонтитул 1"/>
          <p:cNvSpPr>
            <a:spLocks noGrp="1"/>
          </p:cNvSpPr>
          <p:nvPr>
            <p:ph type="ftr" sz="quarter" idx="11"/>
          </p:nvPr>
        </p:nvSpPr>
        <p:spPr/>
        <p:txBody>
          <a:bodyPr/>
          <a:lstStyle/>
          <a:p>
            <a:pPr>
              <a:defRPr/>
            </a:pPr>
            <a:endParaRPr lang="ru-RU">
              <a:solidFill>
                <a:srgbClr val="3891A7">
                  <a:shade val="75000"/>
                </a:srgbClr>
              </a:solidFill>
            </a:endParaRPr>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0598532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279756078"/>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solidFill>
                <a:srgbClr val="3891A7">
                  <a:shade val="75000"/>
                </a:srgbClr>
              </a:solidFill>
            </a:endParaRPr>
          </a:p>
        </p:txBody>
      </p:sp>
      <p:sp>
        <p:nvSpPr>
          <p:cNvPr id="11" name="Нижний колонтитул 10"/>
          <p:cNvSpPr>
            <a:spLocks noGrp="1"/>
          </p:cNvSpPr>
          <p:nvPr>
            <p:ph type="ftr" sz="quarter" idx="11"/>
          </p:nvPr>
        </p:nvSpPr>
        <p:spPr/>
        <p:txBody>
          <a:bodyPr/>
          <a:lstStyle/>
          <a:p>
            <a:pPr>
              <a:defRPr/>
            </a:pPr>
            <a:endParaRPr lang="ru-RU">
              <a:solidFill>
                <a:srgbClr val="3891A7">
                  <a:shade val="75000"/>
                </a:srgbClr>
              </a:solidFill>
            </a:endParaRPr>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solidFill>
                  <a:srgbClr val="3891A7">
                    <a:shade val="75000"/>
                  </a:srgbClr>
                </a:solidFill>
              </a:rPr>
              <a:pPr>
                <a:defRPr/>
              </a:pPr>
              <a:t>‹#›</a:t>
            </a:fld>
            <a:endParaRPr lang="ru-RU">
              <a:solidFill>
                <a:srgbClr val="3891A7">
                  <a:shade val="75000"/>
                </a:srgbClr>
              </a:solidFill>
            </a:endParaRP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extLst>
      <p:ext uri="{BB962C8B-B14F-4D97-AF65-F5344CB8AC3E}">
        <p14:creationId xmlns:p14="http://schemas.microsoft.com/office/powerpoint/2010/main" val="1274669593"/>
      </p:ext>
    </p:extLst>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solidFill>
                <a:srgbClr val="3891A7">
                  <a:shade val="75000"/>
                </a:srgbClr>
              </a:solidFill>
            </a:endParaRPr>
          </a:p>
        </p:txBody>
      </p:sp>
      <p:sp>
        <p:nvSpPr>
          <p:cNvPr id="10" name="Нижний колонтитул 9"/>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3985270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solidFill>
                <a:srgbClr val="3891A7">
                  <a:shade val="75000"/>
                </a:srgbClr>
              </a:solidFill>
            </a:endParaRPr>
          </a:p>
        </p:txBody>
      </p:sp>
      <p:sp>
        <p:nvSpPr>
          <p:cNvPr id="6" name="Нижний колонтитул 5"/>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solidFill>
                  <a:srgbClr val="3891A7">
                    <a:shade val="75000"/>
                  </a:srgbClr>
                </a:solidFill>
              </a:rPr>
              <a:pPr>
                <a:defRPr/>
              </a:pPr>
              <a:t>‹#›</a:t>
            </a:fld>
            <a:endParaRPr lang="ru-RU">
              <a:solidFill>
                <a:srgbClr val="3891A7">
                  <a:shade val="75000"/>
                </a:srgbClr>
              </a:solidFill>
            </a:endParaRPr>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11390717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solidFill>
                <a:srgbClr val="3891A7">
                  <a:shade val="75000"/>
                </a:srgbClr>
              </a:solidFill>
            </a:endParaRPr>
          </a:p>
        </p:txBody>
      </p:sp>
      <p:sp>
        <p:nvSpPr>
          <p:cNvPr id="21" name="Нижний колонтитул 20"/>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29572622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solidFill>
                <a:srgbClr val="3891A7">
                  <a:shade val="75000"/>
                </a:srgbClr>
              </a:solidFill>
            </a:endParaRPr>
          </a:p>
        </p:txBody>
      </p:sp>
      <p:sp>
        <p:nvSpPr>
          <p:cNvPr id="24" name="Нижний колонтитул 23"/>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262926194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solidFill>
                <a:srgbClr val="3891A7">
                  <a:shade val="75000"/>
                </a:srgbClr>
              </a:solidFill>
            </a:endParaRPr>
          </a:p>
        </p:txBody>
      </p:sp>
      <p:sp>
        <p:nvSpPr>
          <p:cNvPr id="29" name="Нижний колонтитул 28"/>
          <p:cNvSpPr>
            <a:spLocks noGrp="1"/>
          </p:cNvSpPr>
          <p:nvPr>
            <p:ph type="ftr" sz="quarter" idx="11"/>
          </p:nvPr>
        </p:nvSpPr>
        <p:spPr/>
        <p:txBody>
          <a:bodyPr/>
          <a:lstStyle/>
          <a:p>
            <a:pPr>
              <a:defRPr/>
            </a:pPr>
            <a:endParaRPr lang="ru-RU">
              <a:solidFill>
                <a:srgbClr val="3891A7">
                  <a:shade val="75000"/>
                </a:srgbClr>
              </a:solidFill>
            </a:endParaRPr>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542782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solidFill>
                  <a:srgbClr val="3891A7">
                    <a:shade val="75000"/>
                  </a:srgbClr>
                </a:solidFill>
              </a:rPr>
              <a:pPr>
                <a:defRPr/>
              </a:pPr>
              <a:t>‹#›</a:t>
            </a:fld>
            <a:endParaRPr lang="ru-RU">
              <a:solidFill>
                <a:srgbClr val="3891A7">
                  <a:shade val="75000"/>
                </a:srgbClr>
              </a:solidFill>
            </a:endParaRPr>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extLst>
      <p:ext uri="{BB962C8B-B14F-4D97-AF65-F5344CB8AC3E}">
        <p14:creationId xmlns:p14="http://schemas.microsoft.com/office/powerpoint/2010/main" val="257544353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327449869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solidFill>
                <a:srgbClr val="3891A7">
                  <a:shade val="75000"/>
                </a:srgbClr>
              </a:solidFill>
            </a:endParaRPr>
          </a:p>
        </p:txBody>
      </p:sp>
      <p:sp>
        <p:nvSpPr>
          <p:cNvPr id="5" name="Нижний колонтитул 4"/>
          <p:cNvSpPr>
            <a:spLocks noGrp="1"/>
          </p:cNvSpPr>
          <p:nvPr>
            <p:ph type="ftr" sz="quarter" idx="11"/>
          </p:nvPr>
        </p:nvSpPr>
        <p:spPr/>
        <p:txBody>
          <a:bodyPr/>
          <a:lstStyle/>
          <a:p>
            <a:pPr>
              <a:defRPr/>
            </a:pPr>
            <a:endParaRPr lang="ru-RU">
              <a:solidFill>
                <a:srgbClr val="3891A7">
                  <a:shade val="75000"/>
                </a:srgbClr>
              </a:solidFill>
            </a:endParaRPr>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solidFill>
                  <a:srgbClr val="3891A7">
                    <a:shade val="75000"/>
                  </a:srgbClr>
                </a:solidFill>
              </a:rPr>
              <a:pPr>
                <a:defRPr/>
              </a:pPr>
              <a:t>‹#›</a:t>
            </a:fld>
            <a:endParaRPr lang="ru-RU">
              <a:solidFill>
                <a:srgbClr val="3891A7">
                  <a:shade val="75000"/>
                </a:srgbClr>
              </a:solidFill>
            </a:endParaRPr>
          </a:p>
        </p:txBody>
      </p:sp>
    </p:spTree>
    <p:extLst>
      <p:ext uri="{BB962C8B-B14F-4D97-AF65-F5344CB8AC3E}">
        <p14:creationId xmlns:p14="http://schemas.microsoft.com/office/powerpoint/2010/main" val="409109108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20" name="Нижний колонтитул 19"/>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10" name="Номер слайда 9"/>
          <p:cNvSpPr>
            <a:spLocks noGrp="1"/>
          </p:cNvSpPr>
          <p:nvPr>
            <p:ph type="sldNum" sz="quarter" idx="12"/>
          </p:nvPr>
        </p:nvSpPr>
        <p:spPr/>
        <p:txBody>
          <a:bodyPr/>
          <a:lstStyle>
            <a:extLst/>
          </a:lstStyle>
          <a:p>
            <a:pPr>
              <a:defRPr/>
            </a:pPr>
            <a:fld id="{2796574C-D63C-4BDA-89D8-F57022BA0715}"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18368581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209528435"/>
      </p:ext>
    </p:extLst>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endParaRPr lang="en-US">
              <a:solidFill>
                <a:prstClr val="black"/>
              </a:solidFill>
            </a:endParaRPr>
          </a:p>
        </p:txBody>
      </p:sp>
    </p:spTree>
    <p:extLst>
      <p:ext uri="{BB962C8B-B14F-4D97-AF65-F5344CB8AC3E}">
        <p14:creationId xmlns:p14="http://schemas.microsoft.com/office/powerpoint/2010/main" val="264400687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54388779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8" name="Нижний колонтитул 7"/>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91055227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4" name="Нижний колонтитул 3"/>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473305726"/>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2" name="Дата 1"/>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3" name="Нижний колонтитул 2"/>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79437955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3471131655"/>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6" name="Нижний колонтитул 5"/>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indent="-283464">
              <a:lnSpc>
                <a:spcPts val="3000"/>
              </a:lnSpc>
              <a:spcBef>
                <a:spcPts val="600"/>
              </a:spcBef>
              <a:buClr>
                <a:srgbClr val="3891A7"/>
              </a:buClr>
              <a:buSzPct val="80000"/>
              <a:buFont typeface="Wingdings 2"/>
              <a:buNone/>
            </a:pPr>
            <a:endParaRPr lang="en-US" sz="3200">
              <a:solidFill>
                <a:prstClr val="black"/>
              </a:solidFill>
              <a:latin typeface="Gill Sans MT"/>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solidFill>
                <a:prstClr val="white"/>
              </a:solidFill>
            </a:endParaRPr>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extLst>
      <p:ext uri="{BB962C8B-B14F-4D97-AF65-F5344CB8AC3E}">
        <p14:creationId xmlns:p14="http://schemas.microsoft.com/office/powerpoint/2010/main" val="275751481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2519222075"/>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solidFill>
                <a:srgbClr val="E7DEC9">
                  <a:shade val="50000"/>
                  <a:satMod val="200000"/>
                </a:srgbClr>
              </a:solidFill>
            </a:endParaRPr>
          </a:p>
        </p:txBody>
      </p:sp>
      <p:sp>
        <p:nvSpPr>
          <p:cNvPr id="5" name="Нижний колонтитул 4"/>
          <p:cNvSpPr>
            <a:spLocks noGrp="1"/>
          </p:cNvSpPr>
          <p:nvPr>
            <p:ph type="ftr" sz="quarter" idx="11"/>
          </p:nvPr>
        </p:nvSpPr>
        <p:spPr/>
        <p:txBody>
          <a:bodyPr/>
          <a:lstStyle>
            <a:extLst/>
          </a:lstStyle>
          <a:p>
            <a:pPr>
              <a:defRPr/>
            </a:pPr>
            <a:endParaRPr lang="ru-RU">
              <a:solidFill>
                <a:srgbClr val="E7DEC9">
                  <a:shade val="50000"/>
                  <a:satMod val="200000"/>
                </a:srgbClr>
              </a:solidFill>
            </a:endParaRPr>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Tree>
    <p:extLst>
      <p:ext uri="{BB962C8B-B14F-4D97-AF65-F5344CB8AC3E}">
        <p14:creationId xmlns:p14="http://schemas.microsoft.com/office/powerpoint/2010/main" val="194466010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solidFill>
                <a:srgbClr val="696464"/>
              </a:solidFill>
            </a:endParaRPr>
          </a:p>
        </p:txBody>
      </p:sp>
      <p:sp>
        <p:nvSpPr>
          <p:cNvPr id="12" name="Нижний колонтитул 16"/>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13" name="Номер слайда 28"/>
          <p:cNvSpPr>
            <a:spLocks noGrp="1"/>
          </p:cNvSpPr>
          <p:nvPr>
            <p:ph type="sldNum" sz="quarter" idx="12"/>
          </p:nvPr>
        </p:nvSpPr>
        <p:spPr/>
        <p:txBody>
          <a:bodyPr/>
          <a:lstStyle>
            <a:lvl1pPr>
              <a:defRPr smtClean="0"/>
            </a:lvl1pPr>
          </a:lstStyle>
          <a:p>
            <a:pPr>
              <a:defRPr/>
            </a:pPr>
            <a:fld id="{06CCC278-D878-4FF8-A06B-1DC2A632AB0C}" type="slidenum">
              <a:rPr lang="ru-RU"/>
              <a:pPr>
                <a:defRPr/>
              </a:pPr>
              <a:t>‹#›</a:t>
            </a:fld>
            <a:endParaRPr lang="ru-RU"/>
          </a:p>
        </p:txBody>
      </p:sp>
    </p:spTree>
    <p:extLst>
      <p:ext uri="{BB962C8B-B14F-4D97-AF65-F5344CB8AC3E}">
        <p14:creationId xmlns:p14="http://schemas.microsoft.com/office/powerpoint/2010/main" val="3819511478"/>
      </p:ext>
    </p:extLst>
  </p:cSld>
  <p:clrMapOvr>
    <a:overrideClrMapping bg1="lt1" tx1="dk1" bg2="lt2" tx2="dk2" accent1="accent1" accent2="accent2" accent3="accent3" accent4="accent4" accent5="accent5" accent6="accent6" hlink="hlink" folHlink="folHlink"/>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B9C10B10-3B93-4090-AA02-D2931C9F8A95}" type="slidenum">
              <a:rPr lang="ru-RU"/>
              <a:pPr>
                <a:defRPr/>
              </a:pPr>
              <a:t>‹#›</a:t>
            </a:fld>
            <a:endParaRPr lang="ru-RU"/>
          </a:p>
        </p:txBody>
      </p:sp>
    </p:spTree>
    <p:extLst>
      <p:ext uri="{BB962C8B-B14F-4D97-AF65-F5344CB8AC3E}">
        <p14:creationId xmlns:p14="http://schemas.microsoft.com/office/powerpoint/2010/main" val="2335180485"/>
      </p:ext>
    </p:extLst>
  </p:cSld>
  <p:clrMapOvr>
    <a:masterClrMapping/>
  </p:clrMapOvr>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solidFill>
                <a:srgbClr val="696464"/>
              </a:solidFill>
            </a:endParaRPr>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solidFill>
                <a:srgbClr val="696464"/>
              </a:solidFill>
            </a:endParaRPr>
          </a:p>
        </p:txBody>
      </p:sp>
      <p:sp>
        <p:nvSpPr>
          <p:cNvPr id="11" name="Номер слайда 5"/>
          <p:cNvSpPr>
            <a:spLocks noGrp="1"/>
          </p:cNvSpPr>
          <p:nvPr>
            <p:ph type="sldNum" sz="quarter" idx="12"/>
          </p:nvPr>
        </p:nvSpPr>
        <p:spPr>
          <a:xfrm>
            <a:off x="146050" y="6208713"/>
            <a:ext cx="457200" cy="457200"/>
          </a:xfrm>
        </p:spPr>
        <p:txBody>
          <a:bodyPr/>
          <a:lstStyle>
            <a:lvl1pPr>
              <a:defRPr smtClean="0"/>
            </a:lvl1pPr>
          </a:lstStyle>
          <a:p>
            <a:pPr>
              <a:defRPr/>
            </a:pPr>
            <a:fld id="{C6C2E2F5-682C-40E0-891A-AC5764D7CBF7}" type="slidenum">
              <a:rPr lang="ru-RU"/>
              <a:pPr>
                <a:defRPr/>
              </a:pPr>
              <a:t>‹#›</a:t>
            </a:fld>
            <a:endParaRPr lang="ru-RU"/>
          </a:p>
        </p:txBody>
      </p:sp>
    </p:spTree>
    <p:extLst>
      <p:ext uri="{BB962C8B-B14F-4D97-AF65-F5344CB8AC3E}">
        <p14:creationId xmlns:p14="http://schemas.microsoft.com/office/powerpoint/2010/main" val="3533303448"/>
      </p:ext>
    </p:extLst>
  </p:cSld>
  <p:clrMapOvr>
    <a:overrideClrMapping bg1="lt1" tx1="dk1" bg2="lt2" tx2="dk2" accent1="accent1" accent2="accent2" accent3="accent3" accent4="accent4" accent5="accent5" accent6="accent6" hlink="hlink" folHlink="folHlink"/>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6"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7" name="Номер слайда 22"/>
          <p:cNvSpPr>
            <a:spLocks noGrp="1"/>
          </p:cNvSpPr>
          <p:nvPr>
            <p:ph type="sldNum" sz="quarter" idx="12"/>
          </p:nvPr>
        </p:nvSpPr>
        <p:spPr/>
        <p:txBody>
          <a:bodyPr/>
          <a:lstStyle>
            <a:lvl1pPr>
              <a:defRPr/>
            </a:lvl1pPr>
          </a:lstStyle>
          <a:p>
            <a:pPr>
              <a:defRPr/>
            </a:pPr>
            <a:fld id="{D0C61E7D-BCC7-45BD-B887-64C77328E1CC}" type="slidenum">
              <a:rPr lang="ru-RU"/>
              <a:pPr>
                <a:defRPr/>
              </a:pPr>
              <a:t>‹#›</a:t>
            </a:fld>
            <a:endParaRPr lang="ru-RU"/>
          </a:p>
        </p:txBody>
      </p:sp>
    </p:spTree>
    <p:extLst>
      <p:ext uri="{BB962C8B-B14F-4D97-AF65-F5344CB8AC3E}">
        <p14:creationId xmlns:p14="http://schemas.microsoft.com/office/powerpoint/2010/main" val="235811698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22"/>
          <p:cNvSpPr>
            <a:spLocks noGrp="1"/>
          </p:cNvSpPr>
          <p:nvPr>
            <p:ph type="sldNum" sz="quarter" idx="12"/>
          </p:nvPr>
        </p:nvSpPr>
        <p:spPr/>
        <p:txBody>
          <a:bodyPr/>
          <a:lstStyle>
            <a:lvl1pPr>
              <a:defRPr/>
            </a:lvl1pPr>
          </a:lstStyle>
          <a:p>
            <a:pPr>
              <a:defRPr/>
            </a:pPr>
            <a:fld id="{8D433CBF-C03E-4541-9A39-E6BD69848D67}" type="slidenum">
              <a:rPr lang="ru-RU"/>
              <a:pPr>
                <a:defRPr/>
              </a:pPr>
              <a:t>‹#›</a:t>
            </a:fld>
            <a:endParaRPr lang="ru-RU"/>
          </a:p>
        </p:txBody>
      </p:sp>
    </p:spTree>
    <p:extLst>
      <p:ext uri="{BB962C8B-B14F-4D97-AF65-F5344CB8AC3E}">
        <p14:creationId xmlns:p14="http://schemas.microsoft.com/office/powerpoint/2010/main" val="3070941394"/>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4"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5" name="Номер слайда 22"/>
          <p:cNvSpPr>
            <a:spLocks noGrp="1"/>
          </p:cNvSpPr>
          <p:nvPr>
            <p:ph type="sldNum" sz="quarter" idx="12"/>
          </p:nvPr>
        </p:nvSpPr>
        <p:spPr/>
        <p:txBody>
          <a:bodyPr/>
          <a:lstStyle>
            <a:lvl1pPr>
              <a:defRPr/>
            </a:lvl1pPr>
          </a:lstStyle>
          <a:p>
            <a:pPr>
              <a:defRPr/>
            </a:pPr>
            <a:fld id="{DA85A501-5F4F-47F2-8428-3A9B52BEC66D}" type="slidenum">
              <a:rPr lang="ru-RU"/>
              <a:pPr>
                <a:defRPr/>
              </a:pPr>
              <a:t>‹#›</a:t>
            </a:fld>
            <a:endParaRPr lang="ru-RU"/>
          </a:p>
        </p:txBody>
      </p:sp>
    </p:spTree>
    <p:extLst>
      <p:ext uri="{BB962C8B-B14F-4D97-AF65-F5344CB8AC3E}">
        <p14:creationId xmlns:p14="http://schemas.microsoft.com/office/powerpoint/2010/main" val="318176945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3"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4" name="Номер слайда 22"/>
          <p:cNvSpPr>
            <a:spLocks noGrp="1"/>
          </p:cNvSpPr>
          <p:nvPr>
            <p:ph type="sldNum" sz="quarter" idx="12"/>
          </p:nvPr>
        </p:nvSpPr>
        <p:spPr/>
        <p:txBody>
          <a:bodyPr/>
          <a:lstStyle>
            <a:lvl1pPr>
              <a:defRPr/>
            </a:lvl1pPr>
          </a:lstStyle>
          <a:p>
            <a:pPr>
              <a:defRPr/>
            </a:pPr>
            <a:fld id="{6366EA15-0954-47F0-9FFE-48B43A56E1B2}" type="slidenum">
              <a:rPr lang="ru-RU"/>
              <a:pPr>
                <a:defRPr/>
              </a:pPr>
              <a:t>‹#›</a:t>
            </a:fld>
            <a:endParaRPr lang="ru-RU"/>
          </a:p>
        </p:txBody>
      </p:sp>
    </p:spTree>
    <p:extLst>
      <p:ext uri="{BB962C8B-B14F-4D97-AF65-F5344CB8AC3E}">
        <p14:creationId xmlns:p14="http://schemas.microsoft.com/office/powerpoint/2010/main" val="382701575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8" name="Нижний колонтитул 5"/>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9" name="Номер слайда 6"/>
          <p:cNvSpPr>
            <a:spLocks noGrp="1"/>
          </p:cNvSpPr>
          <p:nvPr>
            <p:ph type="sldNum" sz="quarter" idx="12"/>
          </p:nvPr>
        </p:nvSpPr>
        <p:spPr/>
        <p:txBody>
          <a:bodyPr/>
          <a:lstStyle>
            <a:lvl1pPr>
              <a:defRPr smtClean="0"/>
            </a:lvl1pPr>
          </a:lstStyle>
          <a:p>
            <a:pPr>
              <a:defRPr/>
            </a:pPr>
            <a:fld id="{D53D865D-9177-4228-B5D1-0CD114F8EA93}" type="slidenum">
              <a:rPr lang="ru-RU"/>
              <a:pPr>
                <a:defRPr/>
              </a:pPr>
              <a:t>‹#›</a:t>
            </a:fld>
            <a:endParaRPr lang="ru-RU"/>
          </a:p>
        </p:txBody>
      </p:sp>
    </p:spTree>
    <p:extLst>
      <p:ext uri="{BB962C8B-B14F-4D97-AF65-F5344CB8AC3E}">
        <p14:creationId xmlns:p14="http://schemas.microsoft.com/office/powerpoint/2010/main" val="3512568135"/>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a:p>
        </p:txBody>
      </p:sp>
      <p:sp>
        <p:nvSpPr>
          <p:cNvPr id="8" name="Дата 4"/>
          <p:cNvSpPr>
            <a:spLocks noGrp="1"/>
          </p:cNvSpPr>
          <p:nvPr>
            <p:ph type="dt" sz="half" idx="10"/>
          </p:nvPr>
        </p:nvSpPr>
        <p:spPr/>
        <p:txBody>
          <a:bodyPr/>
          <a:lstStyle>
            <a:lvl1pPr>
              <a:defRPr/>
            </a:lvl1pPr>
          </a:lstStyle>
          <a:p>
            <a:pPr>
              <a:defRPr/>
            </a:pPr>
            <a:endParaRPr lang="ru-RU">
              <a:solidFill>
                <a:srgbClr val="696464"/>
              </a:solidFill>
            </a:endParaRPr>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solidFill>
                <a:srgbClr val="696464"/>
              </a:solidFill>
            </a:endParaRPr>
          </a:p>
        </p:txBody>
      </p:sp>
      <p:sp>
        <p:nvSpPr>
          <p:cNvPr id="10" name="Номер слайда 6"/>
          <p:cNvSpPr>
            <a:spLocks noGrp="1"/>
          </p:cNvSpPr>
          <p:nvPr>
            <p:ph type="sldNum" sz="quarter" idx="12"/>
          </p:nvPr>
        </p:nvSpPr>
        <p:spPr>
          <a:xfrm>
            <a:off x="146050" y="6208713"/>
            <a:ext cx="457200" cy="457200"/>
          </a:xfrm>
        </p:spPr>
        <p:txBody>
          <a:bodyPr/>
          <a:lstStyle>
            <a:lvl1pPr>
              <a:defRPr smtClean="0"/>
            </a:lvl1pPr>
          </a:lstStyle>
          <a:p>
            <a:pPr>
              <a:defRPr/>
            </a:pPr>
            <a:fld id="{9BC16896-7DD8-47FC-B3F3-75AB5D69BB9F}" type="slidenum">
              <a:rPr lang="ru-RU"/>
              <a:pPr>
                <a:defRPr/>
              </a:pPr>
              <a:t>‹#›</a:t>
            </a:fld>
            <a:endParaRPr lang="ru-RU"/>
          </a:p>
        </p:txBody>
      </p:sp>
    </p:spTree>
    <p:extLst>
      <p:ext uri="{BB962C8B-B14F-4D97-AF65-F5344CB8AC3E}">
        <p14:creationId xmlns:p14="http://schemas.microsoft.com/office/powerpoint/2010/main" val="172584149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6019CC8D-F6E6-4D1A-9D89-003EC89C8FED}" type="slidenum">
              <a:rPr lang="ru-RU"/>
              <a:pPr>
                <a:defRPr/>
              </a:pPr>
              <a:t>‹#›</a:t>
            </a:fld>
            <a:endParaRPr lang="ru-RU"/>
          </a:p>
        </p:txBody>
      </p:sp>
    </p:spTree>
    <p:extLst>
      <p:ext uri="{BB962C8B-B14F-4D97-AF65-F5344CB8AC3E}">
        <p14:creationId xmlns:p14="http://schemas.microsoft.com/office/powerpoint/2010/main" val="267449825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solidFill>
                <a:srgbClr val="696464"/>
              </a:solidFill>
            </a:endParaRPr>
          </a:p>
        </p:txBody>
      </p:sp>
      <p:sp>
        <p:nvSpPr>
          <p:cNvPr id="5" name="Нижний колонтитул 2"/>
          <p:cNvSpPr>
            <a:spLocks noGrp="1"/>
          </p:cNvSpPr>
          <p:nvPr>
            <p:ph type="ftr" sz="quarter" idx="11"/>
          </p:nvPr>
        </p:nvSpPr>
        <p:spPr/>
        <p:txBody>
          <a:bodyPr/>
          <a:lstStyle>
            <a:lvl1pPr>
              <a:defRPr/>
            </a:lvl1pPr>
          </a:lstStyle>
          <a:p>
            <a:pPr>
              <a:defRPr/>
            </a:pPr>
            <a:endParaRPr lang="ru-RU">
              <a:solidFill>
                <a:srgbClr val="696464"/>
              </a:solidFill>
            </a:endParaRPr>
          </a:p>
        </p:txBody>
      </p:sp>
      <p:sp>
        <p:nvSpPr>
          <p:cNvPr id="6" name="Номер слайда 22"/>
          <p:cNvSpPr>
            <a:spLocks noGrp="1"/>
          </p:cNvSpPr>
          <p:nvPr>
            <p:ph type="sldNum" sz="quarter" idx="12"/>
          </p:nvPr>
        </p:nvSpPr>
        <p:spPr/>
        <p:txBody>
          <a:bodyPr/>
          <a:lstStyle>
            <a:lvl1pPr>
              <a:defRPr/>
            </a:lvl1pPr>
          </a:lstStyle>
          <a:p>
            <a:pPr>
              <a:defRPr/>
            </a:pPr>
            <a:fld id="{9585330A-3603-4354-B480-A371B0C26F4E}" type="slidenum">
              <a:rPr lang="ru-RU"/>
              <a:pPr>
                <a:defRPr/>
              </a:pPr>
              <a:t>‹#›</a:t>
            </a:fld>
            <a:endParaRPr lang="ru-RU"/>
          </a:p>
        </p:txBody>
      </p:sp>
    </p:spTree>
    <p:extLst>
      <p:ext uri="{BB962C8B-B14F-4D97-AF65-F5344CB8AC3E}">
        <p14:creationId xmlns:p14="http://schemas.microsoft.com/office/powerpoint/2010/main" val="2194318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2.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7" name="Picture 3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287254"/>
            <a:ext cx="7869890" cy="4889709"/>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1DBD9794-A4CC-42D0-9A65-24C6B9EF4076}" type="datetimeFigureOut">
              <a:rPr lang="en-US" smtClean="0">
                <a:solidFill>
                  <a:prstClr val="black">
                    <a:tint val="75000"/>
                  </a:prstClr>
                </a:solidFill>
                <a:latin typeface="Calibri"/>
              </a:rPr>
              <a:pPr fontAlgn="auto">
                <a:spcBef>
                  <a:spcPts val="0"/>
                </a:spcBef>
                <a:spcAft>
                  <a:spcPts val="0"/>
                </a:spcAft>
              </a:pPr>
              <a:t>10/11/2018</a:t>
            </a:fld>
            <a:endParaRPr lang="en-US">
              <a:solidFill>
                <a:prstClr val="black">
                  <a:tint val="75000"/>
                </a:prstClr>
              </a:solidFill>
              <a:latin typeface="Calibri"/>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en-US">
              <a:solidFill>
                <a:prstClr val="black">
                  <a:tint val="75000"/>
                </a:prstClr>
              </a:solidFill>
              <a:latin typeface="Calibri"/>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1FE8DF1E-33BB-4377-9A26-35481BA06C7C}" type="slidenum">
              <a:rPr lang="en-US" smtClean="0">
                <a:solidFill>
                  <a:prstClr val="black">
                    <a:tint val="75000"/>
                  </a:prstClr>
                </a:solidFill>
                <a:latin typeface="Calibri"/>
              </a:rPr>
              <a:pPr fontAlgn="auto">
                <a:spcBef>
                  <a:spcPts val="0"/>
                </a:spcBef>
                <a:spcAft>
                  <a:spcPts val="0"/>
                </a:spcAft>
              </a:pPr>
              <a:t>‹#›</a:t>
            </a:fld>
            <a:endParaRPr lang="en-US">
              <a:solidFill>
                <a:prstClr val="black">
                  <a:tint val="75000"/>
                </a:prstClr>
              </a:solidFill>
              <a:latin typeface="Calibri"/>
            </a:endParaRPr>
          </a:p>
        </p:txBody>
      </p:sp>
      <p:sp>
        <p:nvSpPr>
          <p:cNvPr id="2" name="Title Placeholder 1"/>
          <p:cNvSpPr>
            <a:spLocks noGrp="1"/>
          </p:cNvSpPr>
          <p:nvPr>
            <p:ph type="title"/>
          </p:nvPr>
        </p:nvSpPr>
        <p:spPr>
          <a:xfrm>
            <a:off x="645459" y="163208"/>
            <a:ext cx="7869890" cy="998742"/>
          </a:xfrm>
          <a:prstGeom prst="rect">
            <a:avLst/>
          </a:prstGeom>
          <a:noFill/>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1256527970"/>
      </p:ext>
    </p:extLst>
  </p:cSld>
  <p:clrMap bg1="lt1" tx1="dk1" bg2="lt2" tx2="dk2" accent1="accent1" accent2="accent2" accent3="accent3" accent4="accent4" accent5="accent5" accent6="accent6" hlink="hlink" folHlink="folHlink"/>
  <p:sldLayoutIdLst>
    <p:sldLayoutId id="2147483784" r:id="rId1"/>
    <p:sldLayoutId id="2147483785" r:id="rId2"/>
    <p:sldLayoutId id="2147483786" r:id="rId3"/>
    <p:sldLayoutId id="2147483787" r:id="rId4"/>
    <p:sldLayoutId id="2147483788" r:id="rId5"/>
    <p:sldLayoutId id="2147483789" r:id="rId6"/>
    <p:sldLayoutId id="2147483790" r:id="rId7"/>
    <p:sldLayoutId id="2147483791" r:id="rId8"/>
    <p:sldLayoutId id="2147483792" r:id="rId9"/>
    <p:sldLayoutId id="2147483793" r:id="rId10"/>
    <p:sldLayoutId id="2147483794"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95A01684-A4EF-4001-BEE0-A2B589086532}" type="datetimeFigureOut">
              <a:rPr lang="ru-RU" smtClean="0">
                <a:solidFill>
                  <a:prstClr val="black">
                    <a:tint val="75000"/>
                  </a:prstClr>
                </a:solidFill>
                <a:latin typeface="Calibri"/>
              </a:rPr>
              <a:pPr fontAlgn="auto">
                <a:spcBef>
                  <a:spcPts val="0"/>
                </a:spcBef>
                <a:spcAft>
                  <a:spcPts val="0"/>
                </a:spcAft>
              </a:pPr>
              <a:t>11.10.2018</a:t>
            </a:fld>
            <a:endParaRPr lang="ru-RU">
              <a:solidFill>
                <a:prstClr val="black">
                  <a:tint val="75000"/>
                </a:prstClr>
              </a:solidFill>
              <a:latin typeface="Calibri"/>
            </a:endParaRPr>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ru-RU">
              <a:solidFill>
                <a:prstClr val="black">
                  <a:tint val="75000"/>
                </a:prstClr>
              </a:solidFill>
              <a:latin typeface="Calibri"/>
            </a:endParaRPr>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76D165E2-3FFE-4B8B-9D58-5D2013B4F87E}" type="slidenum">
              <a:rPr lang="ru-RU" smtClean="0">
                <a:solidFill>
                  <a:prstClr val="black">
                    <a:tint val="75000"/>
                  </a:prstClr>
                </a:solidFill>
                <a:latin typeface="Calibri"/>
              </a:rPr>
              <a:pPr fontAlgn="auto">
                <a:spcBef>
                  <a:spcPts val="0"/>
                </a:spcBef>
                <a:spcAft>
                  <a:spcPts val="0"/>
                </a:spcAft>
              </a:pPr>
              <a:t>‹#›</a:t>
            </a:fld>
            <a:endParaRPr lang="ru-RU">
              <a:solidFill>
                <a:prstClr val="black">
                  <a:tint val="75000"/>
                </a:prstClr>
              </a:solidFill>
              <a:latin typeface="Calibri"/>
            </a:endParaRPr>
          </a:p>
        </p:txBody>
      </p:sp>
    </p:spTree>
    <p:extLst>
      <p:ext uri="{BB962C8B-B14F-4D97-AF65-F5344CB8AC3E}">
        <p14:creationId xmlns:p14="http://schemas.microsoft.com/office/powerpoint/2010/main" val="2770491678"/>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solidFill>
                <a:srgbClr val="3891A7">
                  <a:shade val="75000"/>
                </a:srgbClr>
              </a:solidFill>
            </a:endParaRPr>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solidFill>
                  <a:srgbClr val="3891A7">
                    <a:shade val="75000"/>
                  </a:srgbClr>
                </a:solidFill>
              </a:rPr>
              <a:pPr>
                <a:defRPr/>
              </a:pPr>
              <a:t>‹#›</a:t>
            </a:fld>
            <a:endParaRPr lang="ru-RU">
              <a:solidFill>
                <a:srgbClr val="3891A7">
                  <a:shade val="75000"/>
                </a:srgbClr>
              </a:solidFill>
            </a:endParaRPr>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3346753365"/>
      </p:ext>
    </p:extLst>
  </p:cSld>
  <p:clrMap bg1="lt1" tx1="dk1" bg2="lt2" tx2="dk2" accent1="accent1" accent2="accent2" accent3="accent3" accent4="accent4" accent5="accent5" accent6="accent6" hlink="hlink" folHlink="folHlink"/>
  <p:sldLayoutIdLst>
    <p:sldLayoutId id="2147483820" r:id="rId1"/>
    <p:sldLayoutId id="2147483821" r:id="rId2"/>
    <p:sldLayoutId id="2147483822" r:id="rId3"/>
    <p:sldLayoutId id="2147483823" r:id="rId4"/>
    <p:sldLayoutId id="2147483824" r:id="rId5"/>
    <p:sldLayoutId id="2147483825" r:id="rId6"/>
    <p:sldLayoutId id="2147483826" r:id="rId7"/>
    <p:sldLayoutId id="2147483827" r:id="rId8"/>
    <p:sldLayoutId id="2147483828" r:id="rId9"/>
    <p:sldLayoutId id="2147483829" r:id="rId10"/>
    <p:sldLayoutId id="2147483830"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ru-RU">
              <a:solidFill>
                <a:srgbClr val="E7DEC9">
                  <a:shade val="50000"/>
                  <a:satMod val="200000"/>
                </a:srgbClr>
              </a:solidFill>
            </a:endParaRPr>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ru-RU">
              <a:solidFill>
                <a:srgbClr val="E7DEC9">
                  <a:shade val="50000"/>
                  <a:satMod val="200000"/>
                </a:srgbClr>
              </a:solidFill>
            </a:endParaRPr>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pPr>
              <a:defRPr/>
            </a:pPr>
            <a:fld id="{7F480C78-A690-4F33-BB67-905DEF5FEB97}" type="slidenum">
              <a:rPr lang="ru-RU" smtClean="0">
                <a:solidFill>
                  <a:srgbClr val="E7DEC9">
                    <a:shade val="50000"/>
                    <a:satMod val="200000"/>
                  </a:srgbClr>
                </a:solidFill>
              </a:rPr>
              <a:pPr>
                <a:defRPr/>
              </a:pPr>
              <a:t>‹#›</a:t>
            </a:fld>
            <a:endParaRPr lang="ru-RU">
              <a:solidFill>
                <a:srgbClr val="E7DEC9">
                  <a:shade val="50000"/>
                  <a:satMod val="200000"/>
                </a:srgbClr>
              </a:solidFill>
            </a:endParaRPr>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solidFill>
                <a:prstClr val="white"/>
              </a:solidFill>
            </a:endParaRPr>
          </a:p>
        </p:txBody>
      </p:sp>
    </p:spTree>
    <p:extLst>
      <p:ext uri="{BB962C8B-B14F-4D97-AF65-F5344CB8AC3E}">
        <p14:creationId xmlns:p14="http://schemas.microsoft.com/office/powerpoint/2010/main" val="1754719796"/>
      </p:ext>
    </p:extLst>
  </p:cSld>
  <p:clrMap bg1="lt1" tx1="dk1" bg2="lt2" tx2="dk2" accent1="accent1" accent2="accent2" accent3="accent3" accent4="accent4" accent5="accent5" accent6="accent6" hlink="hlink" folHlink="folHlink"/>
  <p:sldLayoutIdLst>
    <p:sldLayoutId id="2147483832" r:id="rId1"/>
    <p:sldLayoutId id="2147483833" r:id="rId2"/>
    <p:sldLayoutId id="2147483834" r:id="rId3"/>
    <p:sldLayoutId id="2147483835" r:id="rId4"/>
    <p:sldLayoutId id="2147483836" r:id="rId5"/>
    <p:sldLayoutId id="2147483837" r:id="rId6"/>
    <p:sldLayoutId id="2147483838" r:id="rId7"/>
    <p:sldLayoutId id="2147483839" r:id="rId8"/>
    <p:sldLayoutId id="2147483840" r:id="rId9"/>
    <p:sldLayoutId id="2147483841" r:id="rId10"/>
    <p:sldLayoutId id="2147483842" r:id="rId11"/>
  </p:sldLayoutIdLst>
  <p:timing>
    <p:tnLst>
      <p:par>
        <p:cTn id="1" dur="indefinite" restart="never" nodeType="tmRoot"/>
      </p:par>
    </p:tnLst>
  </p:timing>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solidFill>
                <a:prstClr val="white"/>
              </a:solidFill>
            </a:endParaRPr>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solidFill>
                <a:prstClr val="white"/>
              </a:solidFill>
            </a:endParaRPr>
          </a:p>
        </p:txBody>
      </p:sp>
      <p:sp>
        <p:nvSpPr>
          <p:cNvPr id="2052" name="Заголовок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2053" name="Текст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solidFill>
                <a:srgbClr val="696464"/>
              </a:solidFill>
            </a:endParaRPr>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solidFill>
                <a:srgbClr val="696464"/>
              </a:solidFill>
            </a:endParaRPr>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Calibri" panose="020F0502020204030204" pitchFamily="34" charset="0"/>
              </a:defRPr>
            </a:lvl1pPr>
          </a:lstStyle>
          <a:p>
            <a:pPr>
              <a:defRPr/>
            </a:pPr>
            <a:fld id="{84A0450E-D8CE-453D-B6F1-4EC66CE4F6CF}" type="slidenum">
              <a:rPr lang="ru-RU"/>
              <a:pPr>
                <a:defRPr/>
              </a:pPr>
              <a:t>‹#›</a:t>
            </a:fld>
            <a:endParaRPr lang="ru-RU"/>
          </a:p>
        </p:txBody>
      </p:sp>
    </p:spTree>
    <p:extLst>
      <p:ext uri="{BB962C8B-B14F-4D97-AF65-F5344CB8AC3E}">
        <p14:creationId xmlns:p14="http://schemas.microsoft.com/office/powerpoint/2010/main" val="2712166973"/>
      </p:ext>
    </p:extLst>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57.xml"/></Relationships>
</file>

<file path=ppt/slides/_rels/slide1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68.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6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68.xml"/></Relationships>
</file>

<file path=ppt/slides/_rels/slide1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9.xml"/></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9.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57.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3.xml"/><Relationship Id="rId4" Type="http://schemas.openxmlformats.org/officeDocument/2006/relationships/image" Target="../media/image46.jpeg"/></Relationships>
</file>

<file path=ppt/slides/_rels/slide19.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15616" y="2031553"/>
            <a:ext cx="7412360" cy="1470025"/>
          </a:xfrm>
        </p:spPr>
        <p:txBody>
          <a:bodyPr>
            <a:noAutofit/>
          </a:bodyPr>
          <a:lstStyle/>
          <a:p>
            <a:r>
              <a:rPr lang="uz-Cyrl-UZ" sz="2800" b="1" smtClean="0">
                <a:solidFill>
                  <a:srgbClr val="FFFF00"/>
                </a:solidFill>
              </a:rPr>
              <a:t>5-Мавзу</a:t>
            </a:r>
            <a:r>
              <a:rPr lang="uz-Cyrl-UZ" sz="2800" b="1">
                <a:solidFill>
                  <a:srgbClr val="FFFF00"/>
                </a:solidFill>
              </a:rPr>
              <a:t>. </a:t>
            </a:r>
            <a:r>
              <a:rPr lang="ru-RU" sz="2800" b="1">
                <a:solidFill>
                  <a:srgbClr val="FFFF00"/>
                </a:solidFill>
              </a:rPr>
              <a:t>Дарахтларни экологик асослари. Асосий экологик омиллар ва дарахт, бута ўсимликларининг уларга муносабати</a:t>
            </a:r>
            <a:endParaRPr lang="ru-RU" sz="2800" dirty="0">
              <a:solidFill>
                <a:srgbClr val="FFFF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4005064"/>
            <a:ext cx="6840760" cy="13681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109833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uz-Cyrl-UZ" dirty="0" smtClean="0"/>
              <a:t>Режа</a:t>
            </a:r>
            <a:endParaRPr lang="en-US" dirty="0"/>
          </a:p>
        </p:txBody>
      </p:sp>
      <p:grpSp>
        <p:nvGrpSpPr>
          <p:cNvPr id="9" name="Group 7"/>
          <p:cNvGrpSpPr>
            <a:grpSpLocks/>
          </p:cNvGrpSpPr>
          <p:nvPr/>
        </p:nvGrpSpPr>
        <p:grpSpPr bwMode="auto">
          <a:xfrm>
            <a:off x="395536" y="1750019"/>
            <a:ext cx="6938815" cy="555625"/>
            <a:chOff x="1248" y="2030"/>
            <a:chExt cx="3564" cy="350"/>
          </a:xfrm>
        </p:grpSpPr>
        <p:sp>
          <p:nvSpPr>
            <p:cNvPr id="1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2" name="Text Box 10"/>
            <p:cNvSpPr txBox="1">
              <a:spLocks noChangeArrowheads="1"/>
            </p:cNvSpPr>
            <p:nvPr/>
          </p:nvSpPr>
          <p:spPr bwMode="gray">
            <a:xfrm>
              <a:off x="1729" y="2044"/>
              <a:ext cx="3083"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uz-Cyrl-UZ" sz="2400" b="1"/>
                <a:t>Дарахтларни экологик асослари</a:t>
              </a:r>
              <a:endParaRPr lang="en-US" sz="2400" dirty="0">
                <a:solidFill>
                  <a:prstClr val="black"/>
                </a:solidFill>
                <a:latin typeface="Calibri"/>
              </a:endParaRPr>
            </a:p>
          </p:txBody>
        </p:sp>
        <p:sp>
          <p:nvSpPr>
            <p:cNvPr id="1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14" name="Group 12"/>
          <p:cNvGrpSpPr>
            <a:grpSpLocks/>
          </p:cNvGrpSpPr>
          <p:nvPr/>
        </p:nvGrpSpPr>
        <p:grpSpPr bwMode="auto">
          <a:xfrm>
            <a:off x="467544" y="2420813"/>
            <a:ext cx="20522460" cy="792164"/>
            <a:chOff x="1248" y="2491"/>
            <a:chExt cx="10541" cy="499"/>
          </a:xfrm>
        </p:grpSpPr>
        <p:sp>
          <p:nvSpPr>
            <p:cNvPr id="1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1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17" name="Text Box 15"/>
            <p:cNvSpPr txBox="1">
              <a:spLocks noChangeArrowheads="1"/>
            </p:cNvSpPr>
            <p:nvPr/>
          </p:nvSpPr>
          <p:spPr bwMode="gray">
            <a:xfrm>
              <a:off x="1627" y="2491"/>
              <a:ext cx="10162"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auto">
                <a:spcBef>
                  <a:spcPts val="0"/>
                </a:spcBef>
                <a:spcAft>
                  <a:spcPts val="0"/>
                </a:spcAft>
              </a:pPr>
              <a:r>
                <a:rPr lang="ru-RU" sz="2400" b="1"/>
                <a:t>Иқлим омиллари</a:t>
              </a:r>
              <a:endParaRPr lang="en-US" sz="2400" dirty="0">
                <a:solidFill>
                  <a:prstClr val="black"/>
                </a:solidFill>
                <a:latin typeface="Calibri"/>
              </a:endParaRPr>
            </a:p>
          </p:txBody>
        </p:sp>
        <p:sp>
          <p:nvSpPr>
            <p:cNvPr id="1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19" name="Group 17"/>
          <p:cNvGrpSpPr>
            <a:grpSpLocks/>
          </p:cNvGrpSpPr>
          <p:nvPr/>
        </p:nvGrpSpPr>
        <p:grpSpPr bwMode="auto">
          <a:xfrm>
            <a:off x="323528" y="3284906"/>
            <a:ext cx="6210427" cy="831538"/>
            <a:chOff x="1248" y="3098"/>
            <a:chExt cx="3216" cy="482"/>
          </a:xfrm>
        </p:grpSpPr>
        <p:sp>
          <p:nvSpPr>
            <p:cNvPr id="20"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1" name="Rectangle 19"/>
            <p:cNvSpPr>
              <a:spLocks noChangeArrowheads="1"/>
            </p:cNvSpPr>
            <p:nvPr/>
          </p:nvSpPr>
          <p:spPr bwMode="gray">
            <a:xfrm rot="3419336">
              <a:off x="1261" y="3217"/>
              <a:ext cx="302" cy="328"/>
            </a:xfrm>
            <a:prstGeom prst="rect">
              <a:avLst/>
            </a:prstGeom>
            <a:gradFill rotWithShape="1">
              <a:gsLst>
                <a:gs pos="0">
                  <a:srgbClr val="FF9933"/>
                </a:gs>
                <a:gs pos="100000">
                  <a:srgbClr val="FF9933">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2" name="Text Box 20"/>
            <p:cNvSpPr txBox="1">
              <a:spLocks noChangeArrowheads="1"/>
            </p:cNvSpPr>
            <p:nvPr/>
          </p:nvSpPr>
          <p:spPr bwMode="gray">
            <a:xfrm>
              <a:off x="1695" y="3098"/>
              <a:ext cx="2510"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a:t>Едафик (тупроқ) омиллар</a:t>
              </a:r>
              <a:endParaRPr lang="en-US" sz="2400" dirty="0">
                <a:solidFill>
                  <a:prstClr val="black"/>
                </a:solidFill>
                <a:latin typeface="Calibri"/>
              </a:endParaRPr>
            </a:p>
          </p:txBody>
        </p:sp>
        <p:sp>
          <p:nvSpPr>
            <p:cNvPr id="23" name="Text Box 21"/>
            <p:cNvSpPr txBox="1">
              <a:spLocks noChangeArrowheads="1"/>
            </p:cNvSpPr>
            <p:nvPr/>
          </p:nvSpPr>
          <p:spPr bwMode="gray">
            <a:xfrm>
              <a:off x="1296" y="32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3</a:t>
              </a:r>
            </a:p>
          </p:txBody>
        </p:sp>
      </p:grpSp>
      <p:grpSp>
        <p:nvGrpSpPr>
          <p:cNvPr id="24" name="Group 17"/>
          <p:cNvGrpSpPr>
            <a:grpSpLocks/>
          </p:cNvGrpSpPr>
          <p:nvPr/>
        </p:nvGrpSpPr>
        <p:grpSpPr bwMode="auto">
          <a:xfrm>
            <a:off x="412858" y="4213042"/>
            <a:ext cx="6210427" cy="831538"/>
            <a:chOff x="1248" y="3098"/>
            <a:chExt cx="3216" cy="482"/>
          </a:xfrm>
        </p:grpSpPr>
        <p:sp>
          <p:nvSpPr>
            <p:cNvPr id="25" name="Line 18"/>
            <p:cNvSpPr>
              <a:spLocks noChangeShapeType="1"/>
            </p:cNvSpPr>
            <p:nvPr/>
          </p:nvSpPr>
          <p:spPr bwMode="gray">
            <a:xfrm>
              <a:off x="1441" y="3579"/>
              <a:ext cx="3023" cy="1"/>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26" name="Rectangle 19"/>
            <p:cNvSpPr>
              <a:spLocks noChangeArrowheads="1"/>
            </p:cNvSpPr>
            <p:nvPr/>
          </p:nvSpPr>
          <p:spPr bwMode="gray">
            <a:xfrm rot="3419336">
              <a:off x="1261" y="3217"/>
              <a:ext cx="302" cy="328"/>
            </a:xfrm>
            <a:prstGeom prst="rect">
              <a:avLst/>
            </a:prstGeom>
            <a:solidFill>
              <a:srgbClr val="00B050"/>
            </a:soli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FF9933"/>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27" name="Text Box 20"/>
            <p:cNvSpPr txBox="1">
              <a:spLocks noChangeArrowheads="1"/>
            </p:cNvSpPr>
            <p:nvPr/>
          </p:nvSpPr>
          <p:spPr bwMode="gray">
            <a:xfrm>
              <a:off x="1695" y="3098"/>
              <a:ext cx="1764"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a:t>Рел</a:t>
              </a:r>
              <a:r>
                <a:rPr lang="uz-Cyrl-UZ" sz="2400" b="1"/>
                <a:t>ь</a:t>
              </a:r>
              <a:r>
                <a:rPr lang="ru-RU" sz="2400" b="1"/>
                <a:t>еф омиллари</a:t>
              </a:r>
              <a:endParaRPr lang="en-US" sz="2400" dirty="0">
                <a:solidFill>
                  <a:prstClr val="black"/>
                </a:solidFill>
                <a:latin typeface="Calibri"/>
              </a:endParaRPr>
            </a:p>
          </p:txBody>
        </p:sp>
        <p:sp>
          <p:nvSpPr>
            <p:cNvPr id="28" name="Text Box 21"/>
            <p:cNvSpPr txBox="1">
              <a:spLocks noChangeArrowheads="1"/>
            </p:cNvSpPr>
            <p:nvPr/>
          </p:nvSpPr>
          <p:spPr bwMode="gray">
            <a:xfrm>
              <a:off x="1296" y="3244"/>
              <a:ext cx="176" cy="2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a:solidFill>
                    <a:prstClr val="black"/>
                  </a:solidFill>
                  <a:latin typeface="Calibri"/>
                </a:rPr>
                <a:t>4</a:t>
              </a:r>
              <a:endParaRPr lang="en-US" sz="2400" b="1">
                <a:solidFill>
                  <a:prstClr val="black"/>
                </a:solidFill>
                <a:latin typeface="Calibri"/>
              </a:endParaRPr>
            </a:p>
          </p:txBody>
        </p:sp>
      </p:grpSp>
      <p:grpSp>
        <p:nvGrpSpPr>
          <p:cNvPr id="29" name="Group 7"/>
          <p:cNvGrpSpPr>
            <a:grpSpLocks/>
          </p:cNvGrpSpPr>
          <p:nvPr/>
        </p:nvGrpSpPr>
        <p:grpSpPr bwMode="auto">
          <a:xfrm>
            <a:off x="416221" y="1731673"/>
            <a:ext cx="6261288" cy="555625"/>
            <a:chOff x="1248" y="2030"/>
            <a:chExt cx="3216" cy="350"/>
          </a:xfrm>
        </p:grpSpPr>
        <p:sp>
          <p:nvSpPr>
            <p:cNvPr id="30"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31" name="Rectangle 9"/>
            <p:cNvSpPr>
              <a:spLocks noChangeArrowheads="1"/>
            </p:cNvSpPr>
            <p:nvPr/>
          </p:nvSpPr>
          <p:spPr bwMode="gray">
            <a:xfrm rot="3419336">
              <a:off x="1261" y="2017"/>
              <a:ext cx="302" cy="328"/>
            </a:xfrm>
            <a:prstGeom prst="rect">
              <a:avLst/>
            </a:prstGeom>
            <a:gradFill rotWithShape="1">
              <a:gsLst>
                <a:gs pos="0">
                  <a:srgbClr val="99CC00"/>
                </a:gs>
                <a:gs pos="100000">
                  <a:srgbClr val="99CC00">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33" name="Text Box 11"/>
            <p:cNvSpPr txBox="1">
              <a:spLocks noChangeArrowheads="1"/>
            </p:cNvSpPr>
            <p:nvPr/>
          </p:nvSpPr>
          <p:spPr bwMode="gray">
            <a:xfrm>
              <a:off x="1296" y="204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dirty="0">
                  <a:solidFill>
                    <a:prstClr val="black"/>
                  </a:solidFill>
                  <a:latin typeface="Calibri"/>
                </a:rPr>
                <a:t>1</a:t>
              </a:r>
            </a:p>
          </p:txBody>
        </p:sp>
      </p:grpSp>
      <p:grpSp>
        <p:nvGrpSpPr>
          <p:cNvPr id="34" name="Group 12"/>
          <p:cNvGrpSpPr>
            <a:grpSpLocks/>
          </p:cNvGrpSpPr>
          <p:nvPr/>
        </p:nvGrpSpPr>
        <p:grpSpPr bwMode="auto">
          <a:xfrm>
            <a:off x="488229" y="2639005"/>
            <a:ext cx="6261287" cy="555626"/>
            <a:chOff x="1248" y="2640"/>
            <a:chExt cx="3216" cy="350"/>
          </a:xfrm>
        </p:grpSpPr>
        <p:sp>
          <p:nvSpPr>
            <p:cNvPr id="35" name="Line 13"/>
            <p:cNvSpPr>
              <a:spLocks noChangeShapeType="1"/>
            </p:cNvSpPr>
            <p:nvPr/>
          </p:nvSpPr>
          <p:spPr bwMode="gray">
            <a:xfrm>
              <a:off x="1440" y="299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36" name="Rectangle 14"/>
            <p:cNvSpPr>
              <a:spLocks noChangeArrowheads="1"/>
            </p:cNvSpPr>
            <p:nvPr/>
          </p:nvSpPr>
          <p:spPr bwMode="gray">
            <a:xfrm rot="3419336">
              <a:off x="1261" y="2627"/>
              <a:ext cx="302" cy="328"/>
            </a:xfrm>
            <a:prstGeom prst="rect">
              <a:avLst/>
            </a:prstGeom>
            <a:gradFill rotWithShape="1">
              <a:gsLst>
                <a:gs pos="0">
                  <a:srgbClr val="006699"/>
                </a:gs>
                <a:gs pos="100000">
                  <a:srgbClr val="006699">
                    <a:gamma/>
                    <a:shade val="46275"/>
                    <a:invGamma/>
                  </a:srgbClr>
                </a:gs>
              </a:gsLst>
              <a:lin ang="5400000" scaled="1"/>
            </a:gradFill>
            <a:ln w="9525">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006699"/>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38" name="Text Box 16"/>
            <p:cNvSpPr txBox="1">
              <a:spLocks noChangeArrowheads="1"/>
            </p:cNvSpPr>
            <p:nvPr/>
          </p:nvSpPr>
          <p:spPr bwMode="gray">
            <a:xfrm>
              <a:off x="1296" y="2654"/>
              <a:ext cx="214"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en-US" sz="2400" b="1">
                  <a:solidFill>
                    <a:prstClr val="black"/>
                  </a:solidFill>
                  <a:latin typeface="Calibri"/>
                </a:rPr>
                <a:t>2</a:t>
              </a:r>
            </a:p>
          </p:txBody>
        </p:sp>
      </p:grpSp>
      <p:grpSp>
        <p:nvGrpSpPr>
          <p:cNvPr id="44" name="Group 7"/>
          <p:cNvGrpSpPr>
            <a:grpSpLocks/>
          </p:cNvGrpSpPr>
          <p:nvPr/>
        </p:nvGrpSpPr>
        <p:grpSpPr bwMode="auto">
          <a:xfrm>
            <a:off x="416221" y="5130152"/>
            <a:ext cx="6261288" cy="555625"/>
            <a:chOff x="1248" y="2030"/>
            <a:chExt cx="3216" cy="350"/>
          </a:xfrm>
        </p:grpSpPr>
        <p:sp>
          <p:nvSpPr>
            <p:cNvPr id="45" name="Line 8"/>
            <p:cNvSpPr>
              <a:spLocks noChangeShapeType="1"/>
            </p:cNvSpPr>
            <p:nvPr/>
          </p:nvSpPr>
          <p:spPr bwMode="gray">
            <a:xfrm>
              <a:off x="1440" y="2380"/>
              <a:ext cx="3024" cy="0"/>
            </a:xfrm>
            <a:prstGeom prst="line">
              <a:avLst/>
            </a:prstGeom>
            <a:noFill/>
            <a:ln w="25400">
              <a:solidFill>
                <a:srgbClr val="969696"/>
              </a:solidFill>
              <a:prstDash val="sysDot"/>
              <a:round/>
              <a:headEnd/>
              <a:tailEnd type="oval"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auto">
                <a:spcBef>
                  <a:spcPts val="0"/>
                </a:spcBef>
                <a:spcAft>
                  <a:spcPts val="0"/>
                </a:spcAft>
              </a:pPr>
              <a:endParaRPr lang="ru-RU">
                <a:solidFill>
                  <a:prstClr val="black"/>
                </a:solidFill>
                <a:latin typeface="Calibri"/>
              </a:endParaRPr>
            </a:p>
          </p:txBody>
        </p:sp>
        <p:sp>
          <p:nvSpPr>
            <p:cNvPr id="46" name="Rectangle 9"/>
            <p:cNvSpPr>
              <a:spLocks noChangeArrowheads="1"/>
            </p:cNvSpPr>
            <p:nvPr/>
          </p:nvSpPr>
          <p:spPr bwMode="gray">
            <a:xfrm rot="3419336">
              <a:off x="1261" y="2017"/>
              <a:ext cx="302" cy="328"/>
            </a:xfrm>
            <a:prstGeom prst="rect">
              <a:avLst/>
            </a:prstGeom>
            <a:solidFill>
              <a:srgbClr val="00B0F0"/>
            </a:solidFill>
            <a:ln w="9525">
              <a:solidFill>
                <a:srgbClr val="00B0F0"/>
              </a:solidFill>
              <a:miter lim="800000"/>
              <a:headEnd/>
              <a:tailEnd/>
            </a:ln>
            <a:effectLst/>
            <a:scene3d>
              <a:camera prst="legacyPerspectiveFront">
                <a:rot lat="0" lon="1500000" rev="0"/>
              </a:camera>
              <a:lightRig rig="legacyFlat4" dir="b"/>
            </a:scene3d>
            <a:sp3d extrusionH="430200" prstMaterial="legacyMatte">
              <a:bevelT w="13500" h="13500" prst="angle"/>
              <a:bevelB w="13500" h="13500" prst="angle"/>
              <a:extrusionClr>
                <a:srgbClr val="99CC00"/>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pPr fontAlgn="auto">
                <a:spcBef>
                  <a:spcPts val="0"/>
                </a:spcBef>
                <a:spcAft>
                  <a:spcPts val="0"/>
                </a:spcAft>
              </a:pPr>
              <a:endParaRPr lang="ru-RU">
                <a:solidFill>
                  <a:prstClr val="black"/>
                </a:solidFill>
                <a:latin typeface="Calibri"/>
              </a:endParaRPr>
            </a:p>
          </p:txBody>
        </p:sp>
        <p:sp>
          <p:nvSpPr>
            <p:cNvPr id="47" name="Text Box 10"/>
            <p:cNvSpPr txBox="1">
              <a:spLocks noChangeArrowheads="1"/>
            </p:cNvSpPr>
            <p:nvPr/>
          </p:nvSpPr>
          <p:spPr bwMode="gray">
            <a:xfrm>
              <a:off x="1729" y="2044"/>
              <a:ext cx="1589"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a:t>Биотик омиллар</a:t>
              </a:r>
              <a:endParaRPr lang="en-US" sz="2400" dirty="0">
                <a:solidFill>
                  <a:prstClr val="black"/>
                </a:solidFill>
                <a:latin typeface="Calibri"/>
              </a:endParaRPr>
            </a:p>
          </p:txBody>
        </p:sp>
        <p:sp>
          <p:nvSpPr>
            <p:cNvPr id="48" name="Text Box 11"/>
            <p:cNvSpPr txBox="1">
              <a:spLocks noChangeArrowheads="1"/>
            </p:cNvSpPr>
            <p:nvPr/>
          </p:nvSpPr>
          <p:spPr bwMode="gray">
            <a:xfrm>
              <a:off x="1296" y="2044"/>
              <a:ext cx="175" cy="291"/>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auto">
                <a:spcBef>
                  <a:spcPts val="0"/>
                </a:spcBef>
                <a:spcAft>
                  <a:spcPts val="0"/>
                </a:spcAft>
              </a:pPr>
              <a:r>
                <a:rPr lang="ru-RU" sz="2400" b="1" smtClean="0">
                  <a:solidFill>
                    <a:prstClr val="black"/>
                  </a:solidFill>
                  <a:latin typeface="Calibri"/>
                </a:rPr>
                <a:t>5</a:t>
              </a:r>
              <a:endParaRPr lang="en-US" sz="2400" b="1" dirty="0">
                <a:solidFill>
                  <a:prstClr val="black"/>
                </a:solidFill>
                <a:latin typeface="Calibri"/>
              </a:endParaRPr>
            </a:p>
          </p:txBody>
        </p:sp>
      </p:grpSp>
    </p:spTree>
    <p:extLst>
      <p:ext uri="{BB962C8B-B14F-4D97-AF65-F5344CB8AC3E}">
        <p14:creationId xmlns:p14="http://schemas.microsoft.com/office/powerpoint/2010/main" val="33576370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3">
            <a:schemeClr val="lt1"/>
          </a:lnRef>
          <a:fillRef idx="1">
            <a:schemeClr val="accent4"/>
          </a:fillRef>
          <a:effectRef idx="1">
            <a:schemeClr val="accent4"/>
          </a:effectRef>
          <a:fontRef idx="minor">
            <a:schemeClr val="lt1"/>
          </a:fontRef>
        </p:style>
        <p:txBody>
          <a:bodyPr/>
          <a:lstStyle/>
          <a:p>
            <a:pPr fontAlgn="auto">
              <a:spcBef>
                <a:spcPts val="0"/>
              </a:spcBef>
              <a:spcAft>
                <a:spcPts val="0"/>
              </a:spcAft>
            </a:pPr>
            <a:r>
              <a:rPr lang="uz-Cyrl-UZ" sz="2400" b="1"/>
              <a:t>Дарахтларни экологик асослари</a:t>
            </a:r>
            <a:endParaRPr lang="en-US" sz="2400" dirty="0">
              <a:solidFill>
                <a:prstClr val="black"/>
              </a:solidFill>
              <a:latin typeface="Calibri"/>
            </a:endParaRPr>
          </a:p>
        </p:txBody>
      </p:sp>
      <p:sp>
        <p:nvSpPr>
          <p:cNvPr id="17411" name="Rectangle 3"/>
          <p:cNvSpPr>
            <a:spLocks noGrp="1" noChangeArrowheads="1"/>
          </p:cNvSpPr>
          <p:nvPr>
            <p:ph type="body" idx="1"/>
          </p:nvPr>
        </p:nvSpPr>
        <p:spPr>
          <a:xfrm>
            <a:off x="142876" y="1124744"/>
            <a:ext cx="4786314" cy="5452272"/>
          </a:xfrm>
        </p:spPr>
        <p:style>
          <a:lnRef idx="0">
            <a:schemeClr val="dk1"/>
          </a:lnRef>
          <a:fillRef idx="3">
            <a:schemeClr val="dk1"/>
          </a:fillRef>
          <a:effectRef idx="3">
            <a:schemeClr val="dk1"/>
          </a:effectRef>
          <a:fontRef idx="minor">
            <a:schemeClr val="lt1"/>
          </a:fontRef>
        </p:style>
        <p:txBody>
          <a:bodyPr>
            <a:normAutofit fontScale="92500" lnSpcReduction="20000"/>
          </a:bodyPr>
          <a:lstStyle/>
          <a:p>
            <a:pPr algn="just"/>
            <a:r>
              <a:rPr lang="uz-Cyrl-UZ" sz="2400" i="1" smtClean="0">
                <a:solidFill>
                  <a:schemeClr val="bg2">
                    <a:lumMod val="75000"/>
                  </a:schemeClr>
                </a:solidFill>
              </a:rPr>
              <a:t>   </a:t>
            </a:r>
            <a:r>
              <a:rPr lang="uz-Cyrl-UZ" sz="2400"/>
              <a:t>Дарахт-бута ўсимликлари эволюсион ривожланиш жараёнида турли шароитларда ўсишга мослашган. ер шарида қуруқлик асосан икки хил геоморфологик релъеф – тоғлик ва текисликдан иборатдир. Дендрофлора вакиллари турли шимолий кенгликда ва шарқий узунликда ҳамда, денгиз сатҳидан ҳар хил баландликда жойлашиб, хилма-хил шаклларни юзага келтирган. </a:t>
            </a:r>
            <a:r>
              <a:rPr lang="ru-RU" sz="2400"/>
              <a:t>Дарахт буталарни хилма-хиллиги иқлим зоналари ва пояслари билан чамбарчас боғлиқдир</a:t>
            </a:r>
            <a:endParaRPr lang="ru-RU" sz="2400" dirty="0" smtClean="0">
              <a:solidFill>
                <a:schemeClr val="bg2">
                  <a:lumMod val="75000"/>
                </a:schemeClr>
              </a:solidFill>
            </a:endParaRPr>
          </a:p>
        </p:txBody>
      </p:sp>
      <p:pic>
        <p:nvPicPr>
          <p:cNvPr id="1027" name="Picture 3" descr="C:\ЮНЕСКО\Слайдлар\Ем хашак етиштириш\рАСМЛАР\full.jpg"/>
          <p:cNvPicPr>
            <a:picLocks noChangeAspect="1" noChangeArrowheads="1"/>
          </p:cNvPicPr>
          <p:nvPr/>
        </p:nvPicPr>
        <p:blipFill>
          <a:blip r:embed="rId2"/>
          <a:srcRect/>
          <a:stretch>
            <a:fillRect/>
          </a:stretch>
        </p:blipFill>
        <p:spPr bwMode="auto">
          <a:xfrm>
            <a:off x="4929190" y="3929066"/>
            <a:ext cx="4143372" cy="2647950"/>
          </a:xfrm>
          <a:prstGeom prst="rect">
            <a:avLst/>
          </a:prstGeom>
          <a:noFill/>
        </p:spPr>
      </p:pic>
      <p:pic>
        <p:nvPicPr>
          <p:cNvPr id="8" name="Picture 3" descr="F:\Охраняемые природные территории\143.jpg"/>
          <p:cNvPicPr>
            <a:picLocks noChangeAspect="1" noChangeArrowheads="1"/>
          </p:cNvPicPr>
          <p:nvPr/>
        </p:nvPicPr>
        <p:blipFill>
          <a:blip r:embed="rId3"/>
          <a:srcRect r="9036" b="9242"/>
          <a:stretch>
            <a:fillRect/>
          </a:stretch>
        </p:blipFill>
        <p:spPr bwMode="auto">
          <a:xfrm>
            <a:off x="4929190" y="1124744"/>
            <a:ext cx="4035298" cy="2736304"/>
          </a:xfrm>
          <a:prstGeom prst="rect">
            <a:avLst/>
          </a:prstGeom>
          <a:noFill/>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99935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8"/>
                                        </p:tgtEl>
                                      </p:cBhvr>
                                      <p:by x="150000" y="150000"/>
                                    </p:animScale>
                                  </p:childTnLst>
                                </p:cTn>
                              </p:par>
                              <p:par>
                                <p:cTn id="7" presetID="49" presetClass="path" presetSubtype="0" accel="50000" decel="50000" fill="hold" nodeType="withEffect">
                                  <p:stCondLst>
                                    <p:cond delay="0"/>
                                  </p:stCondLst>
                                  <p:childTnLst>
                                    <p:animMotion origin="layout" path="M -1.38889E-6 2.53469E-6 L -0.13385 -0.13645 " pathEditMode="relative" rAng="0" ptsTypes="AA">
                                      <p:cBhvr>
                                        <p:cTn id="8" dur="3000" fill="hold"/>
                                        <p:tgtEl>
                                          <p:spTgt spid="8"/>
                                        </p:tgtEl>
                                        <p:attrNameLst>
                                          <p:attrName>ppt_x</p:attrName>
                                          <p:attrName>ppt_y</p:attrName>
                                        </p:attrNameLst>
                                      </p:cBhvr>
                                      <p:rCtr x="-6700" y="-68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539732"/>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2000" i="1" smtClean="0">
                <a:solidFill>
                  <a:srgbClr val="0033CC"/>
                </a:solidFill>
              </a:rPr>
              <a:t>Экологиянинг Дендрология </a:t>
            </a:r>
            <a:r>
              <a:rPr lang="ru-RU" sz="2000" i="1" dirty="0" err="1" smtClean="0">
                <a:solidFill>
                  <a:srgbClr val="0033CC"/>
                </a:solidFill>
              </a:rPr>
              <a:t>билан</a:t>
            </a:r>
            <a:r>
              <a:rPr lang="ru-RU" sz="2000" i="1" dirty="0" smtClean="0">
                <a:solidFill>
                  <a:srgbClr val="0033CC"/>
                </a:solidFill>
              </a:rPr>
              <a:t> </a:t>
            </a:r>
            <a:r>
              <a:rPr lang="ru-RU" sz="2000" i="1" dirty="0" err="1" smtClean="0">
                <a:solidFill>
                  <a:srgbClr val="0033CC"/>
                </a:solidFill>
              </a:rPr>
              <a:t>боғлиқ</a:t>
            </a:r>
            <a:r>
              <a:rPr lang="ru-RU" sz="2000" i="1" dirty="0" smtClean="0">
                <a:solidFill>
                  <a:srgbClr val="0033CC"/>
                </a:solidFill>
              </a:rPr>
              <a:t> </a:t>
            </a:r>
            <a:r>
              <a:rPr lang="ru-RU" sz="2000" i="1" dirty="0" err="1" smtClean="0">
                <a:solidFill>
                  <a:srgbClr val="0033CC"/>
                </a:solidFill>
              </a:rPr>
              <a:t>қисмлари</a:t>
            </a:r>
            <a:endParaRPr lang="ru-RU" sz="20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ext uri="{D42A27DB-BD31-4B8C-83A1-F6EECF244321}">
                <p14:modId xmlns:p14="http://schemas.microsoft.com/office/powerpoint/2010/main" val="2776571423"/>
              </p:ext>
            </p:extLst>
          </p:nvPr>
        </p:nvGraphicFramePr>
        <p:xfrm>
          <a:off x="0" y="836712"/>
          <a:ext cx="9144000"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15197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54587416"/>
              </p:ext>
            </p:extLst>
          </p:nvPr>
        </p:nvGraphicFramePr>
        <p:xfrm>
          <a:off x="357158" y="500042"/>
          <a:ext cx="8535322" cy="5737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434862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dirty="0" err="1"/>
              <a:t>Иқлим</a:t>
            </a:r>
            <a:r>
              <a:rPr lang="ru-RU" sz="3200" dirty="0"/>
              <a:t> </a:t>
            </a:r>
            <a:r>
              <a:rPr lang="ru-RU" sz="3200" dirty="0" err="1"/>
              <a:t>омиллари</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rmAutofit lnSpcReduction="10000"/>
          </a:bodyPr>
          <a:lstStyle/>
          <a:p>
            <a:pPr algn="just">
              <a:lnSpc>
                <a:spcPct val="90000"/>
              </a:lnSpc>
            </a:pPr>
            <a:r>
              <a:rPr lang="ru-RU" sz="2800" b="1">
                <a:solidFill>
                  <a:srgbClr val="0000FF"/>
                </a:solidFill>
              </a:rPr>
              <a:t>Ҳарорат</a:t>
            </a:r>
            <a:r>
              <a:rPr lang="ru-RU" sz="2800"/>
              <a:t> ўсимликларнинг ўсиши ва ривожланиши учун энг зарур омиллардан бири ҳисобланади. Ҳар бир ўсимлик тури учун минимал, оптимал ва максимал ҳарорат мавжуд бўлган ҳолдагина ўсимликлар ўсади, ривожланади ва уларда нормал физиологик жараёнлар амалга ошади. Бундан кўриниб турибдики, ҳарорат ўсимликлар ҳаётида, уларнинг географик тарқалишидава ўсимлик типининг ташкил топишида муҳим экологик омил ҳисобланади</a:t>
            </a:r>
            <a:endParaRPr lang="ru-RU" sz="2800" dirty="0" smtClean="0"/>
          </a:p>
        </p:txBody>
      </p:sp>
      <p:pic>
        <p:nvPicPr>
          <p:cNvPr id="3075" name="Picture 3" descr="C:\ЮНЕСКО\Слайдлар\Ем хашак етиштириш\рАСМЛАР\Без-имени-28.jpg"/>
          <p:cNvPicPr>
            <a:picLocks noChangeAspect="1" noChangeArrowheads="1"/>
          </p:cNvPicPr>
          <p:nvPr/>
        </p:nvPicPr>
        <p:blipFill>
          <a:blip r:embed="rId2"/>
          <a:srcRect/>
          <a:stretch>
            <a:fillRect/>
          </a:stretch>
        </p:blipFill>
        <p:spPr bwMode="auto">
          <a:xfrm>
            <a:off x="434691" y="4750579"/>
            <a:ext cx="3137177" cy="2000264"/>
          </a:xfrm>
          <a:prstGeom prst="rect">
            <a:avLst/>
          </a:prstGeom>
          <a:noFill/>
        </p:spPr>
      </p:pic>
      <p:pic>
        <p:nvPicPr>
          <p:cNvPr id="6" name="Picture 2" descr="C:\ЮНЕСКО\Слайдлар\Ем хашак етиштириш\рАСМЛАР\02857159.jpg"/>
          <p:cNvPicPr>
            <a:picLocks noChangeAspect="1" noChangeArrowheads="1"/>
          </p:cNvPicPr>
          <p:nvPr/>
        </p:nvPicPr>
        <p:blipFill>
          <a:blip r:embed="rId3"/>
          <a:srcRect/>
          <a:stretch>
            <a:fillRect/>
          </a:stretch>
        </p:blipFill>
        <p:spPr bwMode="auto">
          <a:xfrm>
            <a:off x="357158" y="2928934"/>
            <a:ext cx="3071834" cy="2000264"/>
          </a:xfrm>
          <a:prstGeom prst="rect">
            <a:avLst/>
          </a:prstGeom>
          <a:noFill/>
        </p:spPr>
      </p:pic>
      <p:pic>
        <p:nvPicPr>
          <p:cNvPr id="7" name="Picture 3" descr="C:\ЮНЕСКО\Слайдлар\Ем хашак етиштириш\рАСМЛАР\images (7).jpg"/>
          <p:cNvPicPr>
            <a:picLocks noChangeAspect="1" noChangeArrowheads="1"/>
          </p:cNvPicPr>
          <p:nvPr/>
        </p:nvPicPr>
        <p:blipFill>
          <a:blip r:embed="rId4"/>
          <a:srcRect/>
          <a:stretch>
            <a:fillRect/>
          </a:stretch>
        </p:blipFill>
        <p:spPr bwMode="auto">
          <a:xfrm>
            <a:off x="429342" y="917438"/>
            <a:ext cx="3108210" cy="1808413"/>
          </a:xfrm>
          <a:prstGeom prst="rect">
            <a:avLst/>
          </a:prstGeom>
          <a:noFill/>
        </p:spPr>
      </p:pic>
    </p:spTree>
    <p:extLst>
      <p:ext uri="{BB962C8B-B14F-4D97-AF65-F5344CB8AC3E}">
        <p14:creationId xmlns:p14="http://schemas.microsoft.com/office/powerpoint/2010/main" val="239522914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idx="1"/>
          </p:nvPr>
        </p:nvSpPr>
        <p:spPr>
          <a:xfrm>
            <a:off x="179512" y="47099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000"/>
              <a:t>Ҳарорат бошқа экологик омиллар, шу жумладан, намлик режими билан биргаликда иқлим минтақалари ҳодисаларини мураккаблаштириши мумкин, бунинг натижасида ушбу ҳудуддаги ўсимлик дунёси табиати ҳам ўзгаради. Тундра, ўрмон, дашт, чўл ҳамда тропик ўрмонзорлардаги дарахт-бута ўсимликларнинг хилма-хиллиги айнан ана шу икки омил - ҳарорат ва намликка боғлиқ эканлигини кўрсатиб турибди. Ҳарорат ўсимликларни географик тарқалишига таъсир кўрсацада, морфологик белгилари ўзгаришига таъсир эта олмайди.</a:t>
            </a:r>
            <a:r>
              <a:rPr lang="ru-RU" sz="2000" smtClean="0"/>
              <a:t>и </a:t>
            </a:r>
            <a:r>
              <a:rPr lang="ru-RU" sz="2000" dirty="0" err="1"/>
              <a:t>секинлашади</a:t>
            </a:r>
            <a:endParaRPr lang="ru-RU" sz="1900" dirty="0" smtClean="0">
              <a:solidFill>
                <a:srgbClr val="0000FF"/>
              </a:solidFill>
            </a:endParaRPr>
          </a:p>
        </p:txBody>
      </p:sp>
      <p:pic>
        <p:nvPicPr>
          <p:cNvPr id="4100" name="Picture 4" descr="C:\ЮНЕСКО\Слайдлар\Ем хашак етиштириш\рАСМЛАР\AAEAAQAAAAAAAAqwAAAAJGJiOWQ4ODk3LTM1NDUtNDg1MC1iNmYwLWY2NzQ2NjgwMWQ4ZQ.jpg"/>
          <p:cNvPicPr>
            <a:picLocks noChangeAspect="1" noChangeArrowheads="1"/>
          </p:cNvPicPr>
          <p:nvPr/>
        </p:nvPicPr>
        <p:blipFill>
          <a:blip r:embed="rId2"/>
          <a:srcRect/>
          <a:stretch>
            <a:fillRect/>
          </a:stretch>
        </p:blipFill>
        <p:spPr bwMode="auto">
          <a:xfrm>
            <a:off x="4932040" y="3336237"/>
            <a:ext cx="3872726" cy="3000396"/>
          </a:xfrm>
          <a:prstGeom prst="rect">
            <a:avLst/>
          </a:prstGeom>
          <a:noFill/>
        </p:spPr>
      </p:pic>
      <p:pic>
        <p:nvPicPr>
          <p:cNvPr id="1026"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30081" y="476672"/>
            <a:ext cx="3476643" cy="2336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80878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1029287284"/>
              </p:ext>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428596" y="428604"/>
            <a:ext cx="7858180" cy="646331"/>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ru-RU">
                <a:ln w="18415" cmpd="sng">
                  <a:solidFill>
                    <a:srgbClr val="FFFFFF"/>
                  </a:solidFill>
                  <a:prstDash val="solid"/>
                </a:ln>
                <a:solidFill>
                  <a:srgbClr val="FFFFFF"/>
                </a:solidFill>
                <a:effectLst>
                  <a:outerShdw blurRad="63500" dir="3600000" algn="tl" rotWithShape="0">
                    <a:srgbClr val="000000">
                      <a:alpha val="70000"/>
                    </a:srgbClr>
                  </a:outerShdw>
                </a:effectLst>
              </a:rPr>
              <a:t>Дарахт-бута ўсимликларини иссиқликка бўлган муносабатига қараб қуйидаги гуруҳларга бўлиш мумкин:</a:t>
            </a:r>
          </a:p>
        </p:txBody>
      </p:sp>
    </p:spTree>
    <p:extLst>
      <p:ext uri="{BB962C8B-B14F-4D97-AF65-F5344CB8AC3E}">
        <p14:creationId xmlns:p14="http://schemas.microsoft.com/office/powerpoint/2010/main" val="302532299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smtClean="0">
                <a:solidFill>
                  <a:srgbClr val="0000FF"/>
                </a:solidFill>
                <a:effectLst/>
              </a:rPr>
              <a:t>Ёруғлик</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normAutofit fontScale="92500"/>
          </a:bodyPr>
          <a:lstStyle/>
          <a:p>
            <a:r>
              <a:rPr lang="ru-RU" sz="2400"/>
              <a:t>Ёруғлик яшил ўсимликлар ҳаётида энг асосий ва зарур омиллардан ҳисобланади ва у эр шаридаги барча тирик мавжудотнинг ҳаётини мавжудлигини таъминловчидир.</a:t>
            </a:r>
          </a:p>
          <a:p>
            <a:r>
              <a:rPr lang="ru-RU" sz="2400"/>
              <a:t>Ёруғликсиз фотосинтез жараёни амалга ошмайди, ўсимликлар ҳам карбонат ангидрид газини ўзлаштира олмайди ва кислород ажралиб чиқмайди.</a:t>
            </a:r>
          </a:p>
          <a:p>
            <a:r>
              <a:rPr lang="ru-RU" sz="2400"/>
              <a:t>Ер шарининг турли географик минтақаларида ёруғлик кучи ҳар хил бўлади. У нафақат йил давомида балки бир кеча кундузнинг ўзида ҳам ўзгариб туради. Қутб кенгликларида қишда кун қисқа, тун узоқ бўлади. </a:t>
            </a:r>
            <a:endParaRPr lang="ru-RU" sz="2200" b="1" dirty="0" smtClean="0"/>
          </a:p>
        </p:txBody>
      </p:sp>
      <p:pic>
        <p:nvPicPr>
          <p:cNvPr id="1026" name="Picture 2" descr="Картинки по запросу солнечный луч"/>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937" y="4151623"/>
            <a:ext cx="2772671" cy="23909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солнце на неб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937" y="1101746"/>
            <a:ext cx="2772671" cy="2759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6022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548680"/>
            <a:ext cx="8497887" cy="2232248"/>
          </a:xfrm>
          <a:solidFill>
            <a:srgbClr val="008080"/>
          </a:solidFill>
        </p:spPr>
        <p:txBody>
          <a:bodyPr>
            <a:normAutofit fontScale="92500" lnSpcReduction="10000"/>
          </a:bodyPr>
          <a:lstStyle/>
          <a:p>
            <a:pPr algn="just">
              <a:buFont typeface="Wingdings" pitchFamily="2" charset="2"/>
              <a:buChar char="v"/>
            </a:pPr>
            <a:r>
              <a:rPr lang="ru-RU" sz="2400">
                <a:solidFill>
                  <a:srgbClr val="FFFF00"/>
                </a:solidFill>
              </a:rPr>
              <a:t>Қуёш радиацияси эр сиртига этиб келгунча атмосферада қисман ютилади, сочилади ва қисман эр сиртидан ёки булутлардан қайтади. Ўсимликларнинг ҳаётий фаолиятини таъминловчи жараёнлар учун тўлқин узунлиги 4 мкм дан кичик қисқа тўлқинли радиация муҳимдир. Фотосинтез жараёнида қуёшдан келадиган барча тўлқин узунлигидаги радиациядан фақат 0.38-0.71 мкм дагилари аҳамиятлидир</a:t>
            </a:r>
            <a:endParaRPr lang="ru-RU" sz="2400" dirty="0">
              <a:solidFill>
                <a:srgbClr val="FFFF00"/>
              </a:solidFill>
            </a:endParaRPr>
          </a:p>
        </p:txBody>
      </p:sp>
      <p:sp>
        <p:nvSpPr>
          <p:cNvPr id="3" name="Прямоугольник 2"/>
          <p:cNvSpPr/>
          <p:nvPr/>
        </p:nvSpPr>
        <p:spPr>
          <a:xfrm>
            <a:off x="648300" y="215976"/>
            <a:ext cx="2577950" cy="369332"/>
          </a:xfrm>
          <a:prstGeom prst="rect">
            <a:avLst/>
          </a:prstGeom>
          <a:solidFill>
            <a:schemeClr val="accent3">
              <a:hueOff val="0"/>
              <a:satOff val="0"/>
              <a:lumOff val="0"/>
            </a:schemeClr>
          </a:solidFill>
        </p:spPr>
        <p:txBody>
          <a:bodyPr wrap="none">
            <a:spAutoFit/>
          </a:bodyPr>
          <a:lstStyle/>
          <a:p>
            <a:r>
              <a:rPr lang="ru-RU" b="1">
                <a:solidFill>
                  <a:srgbClr val="FFFF00"/>
                </a:solidFill>
              </a:rPr>
              <a:t>Ўрмон ва ёруғлик</a:t>
            </a:r>
            <a:endParaRPr lang="ru-RU" b="1" dirty="0">
              <a:solidFill>
                <a:srgbClr val="FFFF00"/>
              </a:solidFill>
            </a:endParaRPr>
          </a:p>
        </p:txBody>
      </p:sp>
      <p:pic>
        <p:nvPicPr>
          <p:cNvPr id="2050" name="Picture 2" descr="Картинки по запросу солнце на леса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0" y="3139619"/>
            <a:ext cx="5981700" cy="3362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4624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576" y="188640"/>
            <a:ext cx="8178112" cy="922114"/>
          </a:xfrm>
        </p:spPr>
        <p:style>
          <a:lnRef idx="0">
            <a:schemeClr val="accent1"/>
          </a:lnRef>
          <a:fillRef idx="3">
            <a:schemeClr val="accent1"/>
          </a:fillRef>
          <a:effectRef idx="3">
            <a:schemeClr val="accent1"/>
          </a:effectRef>
          <a:fontRef idx="minor">
            <a:schemeClr val="lt1"/>
          </a:fontRef>
        </p:style>
        <p:txBody>
          <a:bodyPr>
            <a:noAutofit/>
          </a:bodyPr>
          <a:lstStyle/>
          <a:p>
            <a:pPr algn="ctr"/>
            <a:r>
              <a:rPr lang="uz-Cyrl-UZ" sz="3600" b="1" smtClean="0">
                <a:effectLst/>
              </a:rPr>
              <a:t>Намлик</a:t>
            </a:r>
            <a:endParaRPr lang="ru-RU" sz="3600" dirty="0"/>
          </a:p>
        </p:txBody>
      </p:sp>
      <p:sp>
        <p:nvSpPr>
          <p:cNvPr id="50177" name="Rectangle 1"/>
          <p:cNvSpPr>
            <a:spLocks noChangeArrowheads="1"/>
          </p:cNvSpPr>
          <p:nvPr/>
        </p:nvSpPr>
        <p:spPr bwMode="auto">
          <a:xfrm rot="10800000" flipV="1">
            <a:off x="214282" y="980728"/>
            <a:ext cx="8929718" cy="4700945"/>
          </a:xfrm>
          <a:prstGeom prst="foldedCorner">
            <a:avLst>
              <a:gd name="adj" fmla="val 20013"/>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r>
              <a:rPr lang="ru-RU" sz="2400"/>
              <a:t>Намлик яшил ўсимликлар ҳаётидаги энг муҳим экологик омиллардан бири ҳисобланади. Ўсимликларнинг 90% ни сув ташкил этади ва шу сабабли ҳам улар сувсизликка чидамсиз бўлади, узоқ давом этувчи сувсизликда тез қуриб қоладилар. Маълумки ўсимликлар илдизи орқали турли минерал моддаларга бой бўлган сувни ўзлаштиради. Бу сув органик моддалар синтезига, транспирация учун ва ўсимликни тургор ҳолатини сақлаб туриш учун ўсимлик тўқима ва ҳужайраларида сақланади. Ўсимликлардаги транспирация жараёни учун айниқса кўп сув </a:t>
            </a:r>
            <a:r>
              <a:rPr lang="ru-RU" sz="2400" smtClean="0"/>
              <a:t>сарфланади</a:t>
            </a:r>
            <a:r>
              <a:rPr lang="ru-RU" sz="2400" smtClean="0"/>
              <a:t>.</a:t>
            </a:r>
            <a:endParaRPr lang="ru-RU" sz="2400" dirty="0">
              <a:solidFill>
                <a:prstClr val="white"/>
              </a:solidFill>
            </a:endParaRPr>
          </a:p>
        </p:txBody>
      </p:sp>
      <p:pic>
        <p:nvPicPr>
          <p:cNvPr id="7" name="Picture 2" descr="C:\ЮНЕСКО\Слайдлар\Ем хашак етиштириш\рАСМЛАР\vodny-j-rezhim.jpg"/>
          <p:cNvPicPr>
            <a:picLocks noChangeAspect="1" noChangeArrowheads="1"/>
          </p:cNvPicPr>
          <p:nvPr/>
        </p:nvPicPr>
        <p:blipFill>
          <a:blip r:embed="rId2"/>
          <a:srcRect t="7500"/>
          <a:stretch>
            <a:fillRect/>
          </a:stretch>
        </p:blipFill>
        <p:spPr bwMode="auto">
          <a:xfrm>
            <a:off x="5796136" y="4401095"/>
            <a:ext cx="3137552" cy="2440148"/>
          </a:xfrm>
          <a:prstGeom prst="rect">
            <a:avLst/>
          </a:prstGeom>
          <a:noFill/>
        </p:spPr>
      </p:pic>
      <p:pic>
        <p:nvPicPr>
          <p:cNvPr id="3074" name="Picture 2" descr="Картинки по запросу вода в лесах"/>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335855" y="4401094"/>
            <a:ext cx="3251670" cy="2437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1642735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2620749871"/>
              </p:ext>
            </p:extLst>
          </p:nvPr>
        </p:nvGraphicFramePr>
        <p:xfrm>
          <a:off x="285720" y="1397000"/>
          <a:ext cx="8358246" cy="5175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Прямоугольник 8"/>
          <p:cNvSpPr/>
          <p:nvPr/>
        </p:nvSpPr>
        <p:spPr>
          <a:xfrm>
            <a:off x="428596" y="428604"/>
            <a:ext cx="7858180" cy="707886"/>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ru-RU" sz="2000" b="1">
                <a:solidFill>
                  <a:srgbClr val="0000FF"/>
                </a:solidFill>
                <a:latin typeface="Times New Roman" panose="02020603050405020304" pitchFamily="18" charset="0"/>
                <a:ea typeface="Calibri" panose="020F0502020204030204" pitchFamily="34" charset="0"/>
              </a:rPr>
              <a:t>Дарахт-бута ўсимликларининг сувга бўлган талабига кўра қуйидагича гуруҳларга ажратилади</a:t>
            </a:r>
            <a:endParaRPr lang="ru-RU" sz="2000" b="1">
              <a:ln w="18415" cmpd="sng">
                <a:solidFill>
                  <a:srgbClr val="FFFFFF"/>
                </a:solidFill>
                <a:prstDash val="solid"/>
              </a:ln>
              <a:solidFill>
                <a:srgbClr val="0000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17570746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1"/>
          </p:nvPr>
        </p:nvSpPr>
        <p:spPr>
          <a:xfrm>
            <a:off x="214282" y="500042"/>
            <a:ext cx="8483631" cy="3288998"/>
          </a:xfrm>
        </p:spPr>
        <p:txBody>
          <a:bodyPr/>
          <a:lstStyle/>
          <a:p>
            <a:r>
              <a:rPr lang="ru-RU" sz="2400"/>
              <a:t>Тропик ўрмонлардаги дарахтлар доимий қурғоқчилик мавсумида баргларини тўкади, ёмғир мавсуми бошлангач куртак ёзиб янги барглар ҳосил қилади. Атмосфера қуруқлигини келтириб чиқарадиган асосий омил шарқдан ва жануби- шарқдан эсадиган қуруқ иссиқ шамолдир (гармсел). </a:t>
            </a:r>
            <a:endParaRPr lang="ru-RU" sz="2400" smtClean="0"/>
          </a:p>
          <a:p>
            <a:r>
              <a:rPr lang="ru-RU" sz="2400" smtClean="0"/>
              <a:t>Бу </a:t>
            </a:r>
            <a:r>
              <a:rPr lang="ru-RU" sz="2400"/>
              <a:t>иссиқ шамол даврида ҳароратнинг кўтарилиши сабабли ўсимлик баргларининг протоплазма оқсили ивиб </a:t>
            </a:r>
            <a:r>
              <a:rPr lang="ru-RU" sz="2400" smtClean="0"/>
              <a:t>қолади</a:t>
            </a:r>
          </a:p>
          <a:p>
            <a:endParaRPr lang="ru-RU" sz="1800" b="1" dirty="0" smtClean="0">
              <a:solidFill>
                <a:srgbClr val="0000FF"/>
              </a:solidFill>
              <a:latin typeface="Times New Roman" pitchFamily="18" charset="0"/>
            </a:endParaRPr>
          </a:p>
        </p:txBody>
      </p:sp>
      <p:pic>
        <p:nvPicPr>
          <p:cNvPr id="4098" name="Picture 2" descr="Картинки по запросу вода в леса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0734" y="3627022"/>
            <a:ext cx="3768477" cy="301649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125" y="3681028"/>
            <a:ext cx="3888835" cy="2908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4967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140035" y="746614"/>
            <a:ext cx="4735326" cy="5966928"/>
          </a:xfrm>
          <a:ln/>
        </p:spPr>
        <p:style>
          <a:lnRef idx="0">
            <a:schemeClr val="accent4"/>
          </a:lnRef>
          <a:fillRef idx="3">
            <a:schemeClr val="accent4"/>
          </a:fillRef>
          <a:effectRef idx="3">
            <a:schemeClr val="accent4"/>
          </a:effectRef>
          <a:fontRef idx="minor">
            <a:schemeClr val="lt1"/>
          </a:fontRef>
        </p:style>
        <p:txBody>
          <a:bodyPr>
            <a:normAutofit fontScale="92500" lnSpcReduction="20000"/>
          </a:bodyPr>
          <a:lstStyle/>
          <a:p>
            <a:pPr algn="just">
              <a:lnSpc>
                <a:spcPct val="90000"/>
              </a:lnSpc>
            </a:pPr>
            <a:r>
              <a:rPr lang="ru-RU" sz="2000"/>
              <a:t>Ҳаво ўсимликлар ҳаёти учун зарур омилларидан бири ҳисобланади, айниқса ҳаво таркибидаги кислород, азот ва карбонат ангидрид гази ўсимликларда содир бўлувчи муҳим физиологик жараёнлар учун зарур элементлар ҳисобланади. Фотосинтез жараёнида қуёш нури таъсирида карбонат ангидрид билан сувдан органик моддалар ҳосил </a:t>
            </a:r>
            <a:r>
              <a:rPr lang="ru-RU" sz="2000" smtClean="0"/>
              <a:t>бўлади.</a:t>
            </a:r>
          </a:p>
          <a:p>
            <a:pPr algn="just">
              <a:lnSpc>
                <a:spcPct val="90000"/>
              </a:lnSpc>
            </a:pPr>
            <a:r>
              <a:rPr lang="ru-RU" sz="2000"/>
              <a:t>Дунёдаги барча ўсимликлар бир йилда атмосфера ва гидросферадан бу газнинг 1/50 қисмини ўзлаштиради, демак бу газнинг ўрни тўлдирилиб турилмаса ўсимликлар тез вақтда барча СО2 заҳирасини ўзлаштириб тугатади. Ушбу газ ёнишдан, ҳайвонот олами, ўсимликлар нафас олишидан, микроорганизмларнинг ҳаётий фаолиятлари натижасида ҳамда минерал манбалар ва вулқонлардан доимий равишда ажралиб чиқиб туради, унинг миқдори айниқса кўп миллионли йирик шаҳарлар ва саноат марказлари атрофидаги ҳавода кўп бўлади</a:t>
            </a:r>
            <a:endParaRPr lang="ru-RU" sz="2000" smtClean="0">
              <a:solidFill>
                <a:srgbClr val="FFFFFF"/>
              </a:solidFill>
              <a:latin typeface="Times New Roman" pitchFamily="18" charset="0"/>
              <a:cs typeface="Times New Roman" pitchFamily="18" charset="0"/>
            </a:endParaRPr>
          </a:p>
        </p:txBody>
      </p:sp>
      <p:sp>
        <p:nvSpPr>
          <p:cNvPr id="4" name="Rectangle 2"/>
          <p:cNvSpPr txBox="1">
            <a:spLocks noChangeArrowheads="1"/>
          </p:cNvSpPr>
          <p:nvPr/>
        </p:nvSpPr>
        <p:spPr bwMode="auto">
          <a:xfrm>
            <a:off x="1571625" y="71438"/>
            <a:ext cx="5286375" cy="48260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anchor="b"/>
          <a:lstStyle/>
          <a:p>
            <a:pPr algn="ctr" eaLnBrk="0" hangingPunct="0">
              <a:lnSpc>
                <a:spcPct val="90000"/>
              </a:lnSpc>
            </a:pPr>
            <a:r>
              <a:rPr lang="uz-Cyrl-UZ" sz="2400" b="1" i="1" smtClean="0">
                <a:solidFill>
                  <a:srgbClr val="0000FF"/>
                </a:solidFill>
                <a:effectLst>
                  <a:outerShdw blurRad="38100" dist="38100" dir="2700000" algn="tl">
                    <a:srgbClr val="C0C0C0"/>
                  </a:outerShdw>
                </a:effectLst>
                <a:latin typeface="Verdana" pitchFamily="34" charset="0"/>
              </a:rPr>
              <a:t>Хаво</a:t>
            </a:r>
            <a:r>
              <a:rPr lang="uz-Cyrl-UZ" b="1" i="1" smtClean="0">
                <a:solidFill>
                  <a:schemeClr val="tx1"/>
                </a:solidFill>
                <a:effectLst>
                  <a:outerShdw blurRad="38100" dist="38100" dir="2700000" algn="tl">
                    <a:srgbClr val="C0C0C0"/>
                  </a:outerShdw>
                </a:effectLst>
                <a:latin typeface="Verdana" pitchFamily="34" charset="0"/>
              </a:rPr>
              <a:t>.</a:t>
            </a:r>
            <a:r>
              <a:rPr lang="ru-RU" smtClean="0">
                <a:solidFill>
                  <a:schemeClr val="tx1"/>
                </a:solidFill>
                <a:latin typeface="Verdana" pitchFamily="34" charset="0"/>
              </a:rPr>
              <a:t> </a:t>
            </a:r>
            <a:endParaRPr lang="ru-RU">
              <a:solidFill>
                <a:schemeClr val="tx1"/>
              </a:solidFill>
              <a:latin typeface="Verdana" pitchFamily="34" charset="0"/>
            </a:endParaRPr>
          </a:p>
        </p:txBody>
      </p:sp>
      <p:pic>
        <p:nvPicPr>
          <p:cNvPr id="5124" name="Picture 4" descr="Картинки по запросу воздух в лесах"/>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75361" y="3501008"/>
            <a:ext cx="4188232" cy="304242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Картинки по запросу возду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056" y="756577"/>
            <a:ext cx="3890338" cy="2426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0421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noChangeArrowheads="1"/>
          </p:cNvSpPr>
          <p:nvPr>
            <p:ph sz="quarter" idx="1"/>
          </p:nvPr>
        </p:nvSpPr>
        <p:spPr>
          <a:xfrm>
            <a:off x="71438" y="785813"/>
            <a:ext cx="5106987" cy="6022975"/>
          </a:xfrm>
        </p:spPr>
        <p:txBody>
          <a:bodyPr>
            <a:normAutofit fontScale="92500" lnSpcReduction="10000"/>
          </a:bodyPr>
          <a:lstStyle/>
          <a:p>
            <a:pPr algn="just"/>
            <a:r>
              <a:rPr lang="ru-RU" sz="2400"/>
              <a:t>Шамолнинг ўсимлик дунёсига кўрсатадиган таъсири ҳам серқиррадир. Шамол ўсимликларни сув буғлатишига механикавий таъсир кўрсатади. СО2 газини атмосферада тенг тақсимланишини таъминлайди. Маълумки, кўп ўсимликлар,  шу жумладан дарахт-буталар ҳам шамол ёрдамида чангланади, мева ва уруғлари бўлса она ўсимликдан узоқ масофаларга учиб тарқалишига мослашган, яъни уларда учувчи қанотчалари мавжуддир. Шамол ўсимликларнинг сув буғлатиш жараёнини тезлаштиради, агар шамол оқими қанчалик қуруқ бўлса, сув шунчалик тез буғланади</a:t>
            </a:r>
            <a:r>
              <a:rPr lang="ru-RU" sz="2200" smtClean="0"/>
              <a:t> </a:t>
            </a:r>
          </a:p>
        </p:txBody>
      </p:sp>
      <p:sp>
        <p:nvSpPr>
          <p:cNvPr id="9" name="Rectangle 2"/>
          <p:cNvSpPr txBox="1">
            <a:spLocks noChangeArrowheads="1"/>
          </p:cNvSpPr>
          <p:nvPr/>
        </p:nvSpPr>
        <p:spPr bwMode="auto">
          <a:xfrm>
            <a:off x="500034" y="188640"/>
            <a:ext cx="8229600" cy="525717"/>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b"/>
          <a:lstStyle/>
          <a:p>
            <a:pPr algn="ctr" eaLnBrk="0" hangingPunct="0">
              <a:lnSpc>
                <a:spcPct val="90000"/>
              </a:lnSpc>
              <a:defRPr/>
            </a:pPr>
            <a:r>
              <a:rPr lang="ru-RU" sz="2800" b="1" smtClean="0">
                <a:solidFill>
                  <a:srgbClr val="FFFFFF"/>
                </a:solidFill>
                <a:effectLst>
                  <a:outerShdw blurRad="38100" dist="38100" dir="2700000" algn="tl">
                    <a:srgbClr val="C0C0C0"/>
                  </a:outerShdw>
                </a:effectLst>
              </a:rPr>
              <a:t>Шамол</a:t>
            </a:r>
            <a:endParaRPr lang="ru-RU" sz="2800" b="1">
              <a:solidFill>
                <a:srgbClr val="FFFFFF"/>
              </a:solidFill>
              <a:effectLst>
                <a:outerShdw blurRad="38100" dist="38100" dir="2700000" algn="tl">
                  <a:srgbClr val="C0C0C0"/>
                </a:outerShdw>
              </a:effectLst>
            </a:endParaRPr>
          </a:p>
        </p:txBody>
      </p:sp>
      <p:pic>
        <p:nvPicPr>
          <p:cNvPr id="6148"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99712" y="908720"/>
            <a:ext cx="3634371" cy="273630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6520" y="4005064"/>
            <a:ext cx="3318832" cy="2487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19091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p:nvPr>
        </p:nvSpPr>
        <p:spPr>
          <a:xfrm>
            <a:off x="500034" y="214291"/>
            <a:ext cx="8229600" cy="500066"/>
          </a:xfrm>
        </p:spPr>
        <p:style>
          <a:lnRef idx="3">
            <a:schemeClr val="lt1"/>
          </a:lnRef>
          <a:fillRef idx="1">
            <a:schemeClr val="accent2"/>
          </a:fillRef>
          <a:effectRef idx="1">
            <a:schemeClr val="accent2"/>
          </a:effectRef>
          <a:fontRef idx="minor">
            <a:schemeClr val="lt1"/>
          </a:fontRef>
        </p:style>
        <p:txBody>
          <a:bodyPr>
            <a:normAutofit fontScale="90000"/>
          </a:bodyPr>
          <a:lstStyle/>
          <a:p>
            <a:pPr algn="ctr">
              <a:defRPr/>
            </a:pPr>
            <a:r>
              <a:rPr lang="ru-RU" sz="2800" b="1"/>
              <a:t>ЕДАФИК (ТУПРОҚ) ОМИЛЛАР</a:t>
            </a:r>
            <a:r>
              <a:rPr lang="uz-Cyrl-UZ" sz="2800" b="1" smtClean="0"/>
              <a:t>.</a:t>
            </a:r>
            <a:endParaRPr lang="ru-RU" sz="2800" b="1" dirty="0"/>
          </a:p>
        </p:txBody>
      </p:sp>
      <p:sp>
        <p:nvSpPr>
          <p:cNvPr id="9218" name="Rectangle 3"/>
          <p:cNvSpPr>
            <a:spLocks noGrp="1" noChangeArrowheads="1"/>
          </p:cNvSpPr>
          <p:nvPr>
            <p:ph sz="quarter" idx="1"/>
          </p:nvPr>
        </p:nvSpPr>
        <p:spPr>
          <a:xfrm>
            <a:off x="71406" y="785794"/>
            <a:ext cx="5106993" cy="6022974"/>
          </a:xfrm>
        </p:spPr>
        <p:txBody>
          <a:bodyPr>
            <a:noAutofit/>
          </a:bodyPr>
          <a:lstStyle/>
          <a:p>
            <a:pPr algn="just"/>
            <a:r>
              <a:rPr lang="ru-RU" sz="2800"/>
              <a:t>Тупроқ барча яшил ўсимликлар ҳаётида муҳим рол ўйнайди, чунки тупроқ унда ўсувчи ўсимликлар учун озиқ минерал моддалар ва сув манбаидир. Тупроқлар унумдор ва унумсиз бўлиши мумкин, бу уларнинг таркибидаги гумус, азот, фосфор ва калий миқдори билан ўлчанади</a:t>
            </a:r>
            <a:endParaRPr lang="ru-RU" sz="2800" dirty="0" smtClean="0"/>
          </a:p>
        </p:txBody>
      </p:sp>
      <p:pic>
        <p:nvPicPr>
          <p:cNvPr id="717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88926" y="5517232"/>
            <a:ext cx="2271951" cy="117446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почва в лес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1412776"/>
            <a:ext cx="3456384" cy="4536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442835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223466306"/>
              </p:ext>
            </p:extLst>
          </p:nvPr>
        </p:nvGraphicFramePr>
        <p:xfrm>
          <a:off x="-36512" y="1196752"/>
          <a:ext cx="9145016" cy="5375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2"/>
          <p:cNvSpPr txBox="1">
            <a:spLocks noChangeArrowheads="1"/>
          </p:cNvSpPr>
          <p:nvPr/>
        </p:nvSpPr>
        <p:spPr>
          <a:xfrm>
            <a:off x="755576" y="116632"/>
            <a:ext cx="7200800" cy="811213"/>
          </a:xfrm>
          <a:prstGeom prst="rect">
            <a:avLst/>
          </a:prstGeom>
          <a:solidFill>
            <a:srgbClr val="00B050"/>
          </a:solidFill>
        </p:spPr>
        <p:txBody>
          <a:bodyPr vert="horz" anchor="ctr">
            <a:no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ru-RU" sz="1800" b="1">
                <a:solidFill>
                  <a:srgbClr val="0000FF"/>
                </a:solidFill>
                <a:effectLst/>
                <a:latin typeface="Times New Roman" panose="02020603050405020304" pitchFamily="18" charset="0"/>
                <a:ea typeface="Calibri" panose="020F0502020204030204" pitchFamily="34" charset="0"/>
              </a:rPr>
              <a:t>Ўсимликларни тупроқ унумдорлигига бўлган талабига кўра қуйидагича гуруҳларга ажратилади</a:t>
            </a:r>
            <a:endParaRPr lang="ru-RU" sz="1800" b="1" cap="none" dirty="0">
              <a:ln w="18415" cmpd="sng">
                <a:solidFill>
                  <a:srgbClr val="0000FF"/>
                </a:solidFill>
                <a:prstDash val="solid"/>
              </a:ln>
              <a:solidFill>
                <a:srgbClr val="0000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182798408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ru-RU" sz="2800"/>
              <a:t>ЕДАФИК (ТУПРОҚ) ОМИЛЛАР</a:t>
            </a:r>
            <a:r>
              <a:rPr lang="ru-RU" sz="3200" b="0" i="1" cap="none"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rmAutofit lnSpcReduction="10000"/>
          </a:bodyPr>
          <a:lstStyle/>
          <a:p>
            <a:pPr algn="just">
              <a:lnSpc>
                <a:spcPct val="90000"/>
              </a:lnSpc>
            </a:pPr>
            <a:r>
              <a:rPr lang="ru-RU" sz="2400">
                <a:solidFill>
                  <a:srgbClr val="0000FF"/>
                </a:solidFill>
              </a:rPr>
              <a:t>Ернинг унумдорлигидан ташқари, дарахт айрим озиқ моддаларга талабчан бўлиши мумкин. Баъзилар азотни жуда ёқтиради. Шу сабабли улар нитрофил ўсимликлар деб аталади (масалан, берест, қайрағоч, тераклар, шумурт, маржондарахт ва бошқалар). Дуккакдошлар оиласига кирадиган дарахтлар, шунингдек, жийда, қандағочнинг илдизида туганаклар ҳосил бўлиб, улардаги туганак бактериялари воситасида ҳаводаги эркин азот ўзлаштирилади ва тупроқда тўпланади.</a:t>
            </a:r>
            <a:endParaRPr lang="ru-RU" sz="2000" b="1" i="1" dirty="0" smtClean="0">
              <a:solidFill>
                <a:srgbClr val="0000FF"/>
              </a:solidFill>
            </a:endParaRPr>
          </a:p>
        </p:txBody>
      </p:sp>
      <p:pic>
        <p:nvPicPr>
          <p:cNvPr id="4"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srcRect b="4601"/>
          <a:stretch>
            <a:fillRect/>
          </a:stretch>
        </p:blipFill>
        <p:spPr bwMode="auto">
          <a:xfrm>
            <a:off x="4643438" y="857232"/>
            <a:ext cx="3643338" cy="2928958"/>
          </a:xfrm>
          <a:prstGeom prst="rect">
            <a:avLst/>
          </a:prstGeom>
          <a:noFill/>
        </p:spPr>
      </p:pic>
      <p:pic>
        <p:nvPicPr>
          <p:cNvPr id="8194" name="Picture 2" descr="Картинки по запросу почва в лес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39990" y="3960840"/>
            <a:ext cx="2380282" cy="2685779"/>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почва в леса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29" y="3975061"/>
            <a:ext cx="2182614" cy="26407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174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9" name="Rectangle 3"/>
          <p:cNvSpPr>
            <a:spLocks noGrp="1" noChangeArrowheads="1"/>
          </p:cNvSpPr>
          <p:nvPr>
            <p:ph idx="1"/>
          </p:nvPr>
        </p:nvSpPr>
        <p:spPr>
          <a:xfrm>
            <a:off x="323529" y="571480"/>
            <a:ext cx="8168010" cy="3929090"/>
          </a:xfrm>
          <a:blipFill>
            <a:blip r:embed="rId2"/>
            <a:tile tx="0" ty="0" sx="100000" sy="100000" flip="none" algn="tl"/>
          </a:blipFill>
        </p:spPr>
        <p:txBody>
          <a:bodyPr rtlCol="0">
            <a:noAutofit/>
          </a:bodyPr>
          <a:lstStyle/>
          <a:p>
            <a:pPr algn="just"/>
            <a:r>
              <a:rPr lang="ru-RU" sz="2000" smtClean="0"/>
              <a:t>Ернинг </a:t>
            </a:r>
            <a:r>
              <a:rPr lang="ru-RU" sz="2000"/>
              <a:t>табиий устки тузилиши </a:t>
            </a:r>
            <a:r>
              <a:rPr lang="ru-RU" sz="2000" b="1">
                <a:solidFill>
                  <a:srgbClr val="0000FF"/>
                </a:solidFill>
              </a:rPr>
              <a:t>релеф</a:t>
            </a:r>
            <a:r>
              <a:rPr lang="ru-RU" sz="2000"/>
              <a:t> дейилади. Релефни таърифлаш учун биринчи навбатда эрнинг денгиз сатҳидан қанчалик баланд-паст эканлигига эътибор берилади. Денгиз сатҳи (0 метр) сифатида Болтиқ денгизининг сатҳи олинган. Релеф тоғлар, уларни баландлиги, қиялиги, тоғ тизмаларини йўналиши ва бошқаларни ўз ичига олади.</a:t>
            </a:r>
          </a:p>
          <a:p>
            <a:pPr algn="just"/>
            <a:r>
              <a:rPr lang="ru-RU" sz="2000"/>
              <a:t>Релеф ўсимликлар ўсишига бевосита таъсир этмасада, иқлим ва тупроқ каби экологик омилларга сезиларли таъсир кўрсатади. Ушбу иқлим омиллари ўз навбатида ўсимликлар ўсиши, ривожланиши ва тарқалишига таъсир кўрсатади</a:t>
            </a:r>
            <a:endParaRPr lang="ru-RU" altLang="ru-RU" sz="2000" dirty="0">
              <a:solidFill>
                <a:schemeClr val="tx1">
                  <a:lumMod val="75000"/>
                  <a:lumOff val="25000"/>
                </a:schemeClr>
              </a:solidFill>
              <a:latin typeface="Times New Roman" panose="02020603050405020304" pitchFamily="18" charset="0"/>
            </a:endParaRPr>
          </a:p>
        </p:txBody>
      </p:sp>
      <p:sp>
        <p:nvSpPr>
          <p:cNvPr id="16387" name="Прямоугольник 1"/>
          <p:cNvSpPr>
            <a:spLocks noChangeArrowheads="1"/>
          </p:cNvSpPr>
          <p:nvPr/>
        </p:nvSpPr>
        <p:spPr bwMode="auto">
          <a:xfrm>
            <a:off x="2195736" y="140593"/>
            <a:ext cx="315305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r>
              <a:rPr lang="ru-RU" altLang="ru-RU" sz="2200" b="1">
                <a:solidFill>
                  <a:srgbClr val="0000FF"/>
                </a:solidFill>
              </a:rPr>
              <a:t>РЕЛЕФ ОМИЛЛАРИ</a:t>
            </a:r>
            <a:endParaRPr lang="ru-RU" altLang="ru-RU" sz="2200" dirty="0">
              <a:solidFill>
                <a:srgbClr val="0000FF"/>
              </a:solidFill>
            </a:endParaRPr>
          </a:p>
        </p:txBody>
      </p:sp>
      <p:pic>
        <p:nvPicPr>
          <p:cNvPr id="5123" name="Picture 3" descr="C:\ЮНЕСКО\Слайдлар\Ем хашак етиштириш\рАСМЛАР\images (23).jpg"/>
          <p:cNvPicPr>
            <a:picLocks noChangeAspect="1" noChangeArrowheads="1"/>
          </p:cNvPicPr>
          <p:nvPr/>
        </p:nvPicPr>
        <p:blipFill>
          <a:blip r:embed="rId3"/>
          <a:srcRect/>
          <a:stretch>
            <a:fillRect/>
          </a:stretch>
        </p:blipFill>
        <p:spPr bwMode="auto">
          <a:xfrm>
            <a:off x="5062516" y="4643446"/>
            <a:ext cx="3429023" cy="1974872"/>
          </a:xfrm>
          <a:prstGeom prst="rect">
            <a:avLst/>
          </a:prstGeom>
          <a:noFill/>
        </p:spPr>
      </p:pic>
      <p:pic>
        <p:nvPicPr>
          <p:cNvPr id="9218" name="Picture 2" descr="Картинки по запросу рельеф земли"/>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554" y="4526357"/>
            <a:ext cx="3929980" cy="220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267170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dirty="0" err="1">
                <a:effectLst/>
              </a:rPr>
              <a:t>Биотик</a:t>
            </a:r>
            <a:r>
              <a:rPr lang="ru-RU" sz="3200" b="1" dirty="0">
                <a:effectLst/>
              </a:rPr>
              <a:t> (</a:t>
            </a:r>
            <a:r>
              <a:rPr lang="ru-RU" sz="3200" b="1" dirty="0" err="1">
                <a:effectLst/>
              </a:rPr>
              <a:t>тирик</a:t>
            </a:r>
            <a:r>
              <a:rPr lang="ru-RU" sz="3200" b="1" dirty="0">
                <a:effectLst/>
              </a:rPr>
              <a:t>) </a:t>
            </a:r>
            <a:r>
              <a:rPr lang="ru-RU" sz="3200" b="1" dirty="0" err="1">
                <a:effectLst/>
              </a:rPr>
              <a:t>омиллар</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r>
              <a:rPr lang="ru-RU" sz="1800"/>
              <a:t>Дарахт ва буталарни ўсиши, ривожланиши ва табиатда тарқалишига ҳайвонот дунёси ва ўсимликларининг таъсири биотик омиллар </a:t>
            </a:r>
            <a:r>
              <a:rPr lang="ru-RU" sz="1800" smtClean="0"/>
              <a:t>ҳисобланади</a:t>
            </a:r>
          </a:p>
          <a:p>
            <a:r>
              <a:rPr lang="ru-RU" sz="1800"/>
              <a:t>Бу омилларнинг таъсир этиш спектри шу қадар хилма-хил ва мураккабки, уни алоҳида “</a:t>
            </a:r>
            <a:r>
              <a:rPr lang="ru-RU" sz="1800" b="1"/>
              <a:t>биоценология</a:t>
            </a:r>
            <a:r>
              <a:rPr lang="ru-RU" sz="1800"/>
              <a:t>” деган фан соҳаси ўрганади</a:t>
            </a:r>
            <a:r>
              <a:rPr lang="ru-RU" sz="1800" smtClean="0"/>
              <a:t>.</a:t>
            </a:r>
          </a:p>
          <a:p>
            <a:r>
              <a:rPr lang="ru-RU" sz="1800" b="1"/>
              <a:t>Биоценология</a:t>
            </a:r>
            <a:r>
              <a:rPr lang="ru-RU" sz="1800"/>
              <a:t> ҳам ўз навбатида иккига: </a:t>
            </a:r>
            <a:r>
              <a:rPr lang="ru-RU" sz="1800" b="1"/>
              <a:t>фитоценология</a:t>
            </a:r>
            <a:r>
              <a:rPr lang="ru-RU" sz="1800"/>
              <a:t> ва </a:t>
            </a:r>
            <a:r>
              <a:rPr lang="ru-RU" sz="1800" b="1"/>
              <a:t>зооценологияга</a:t>
            </a:r>
            <a:r>
              <a:rPr lang="ru-RU" sz="1800"/>
              <a:t> бўлинади.</a:t>
            </a:r>
          </a:p>
          <a:p>
            <a:r>
              <a:rPr lang="ru-RU" sz="1800" b="1"/>
              <a:t>Фитоценология</a:t>
            </a:r>
            <a:r>
              <a:rPr lang="ru-RU" sz="1800"/>
              <a:t> фани ўсимликларни ўзаро муносабатларини ўрганса, </a:t>
            </a:r>
            <a:r>
              <a:rPr lang="ru-RU" sz="1800" b="1"/>
              <a:t>зооценология</a:t>
            </a:r>
            <a:r>
              <a:rPr lang="ru-RU" sz="1800"/>
              <a:t> ҳайвонот олами вакиллари ва ўсимлик дунёси ўртасидаги муносабатларни ўрганади</a:t>
            </a:r>
            <a:endParaRPr lang="ru-RU" sz="1800" b="1" i="1"/>
          </a:p>
        </p:txBody>
      </p:sp>
      <p:pic>
        <p:nvPicPr>
          <p:cNvPr id="6147" name="Picture 3" descr="C:\ЮНЕСКО\Слайдлар\Ем хашак етиштириш\рАСМЛАР\Cattle_grazing,_Fillmore_County,_Minnesota.jpg"/>
          <p:cNvPicPr>
            <a:picLocks noChangeAspect="1" noChangeArrowheads="1"/>
          </p:cNvPicPr>
          <p:nvPr/>
        </p:nvPicPr>
        <p:blipFill>
          <a:blip r:embed="rId2" cstate="print"/>
          <a:srcRect/>
          <a:stretch>
            <a:fillRect/>
          </a:stretch>
        </p:blipFill>
        <p:spPr bwMode="auto">
          <a:xfrm>
            <a:off x="4897437" y="3786190"/>
            <a:ext cx="3800476" cy="2743200"/>
          </a:xfrm>
          <a:prstGeom prst="rect">
            <a:avLst/>
          </a:prstGeom>
          <a:noFill/>
        </p:spPr>
      </p:pic>
      <p:pic>
        <p:nvPicPr>
          <p:cNvPr id="10242"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3786190"/>
            <a:ext cx="3806990" cy="2853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94612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400">
                <a:effectLst/>
              </a:rPr>
              <a:t>Ўсимлик ва ҳайвонот олами вакилларининг ҳаётий жараёнлари бир-бири билан чамбарчас боғлиқдир. Бу боғлиқлик қуйидаги ҳолатларда яққол кўринади</a:t>
            </a:r>
            <a:endParaRPr lang="ru-RU" sz="2400"/>
          </a:p>
        </p:txBody>
      </p:sp>
      <p:graphicFrame>
        <p:nvGraphicFramePr>
          <p:cNvPr id="4" name="Объект 3"/>
          <p:cNvGraphicFramePr>
            <a:graphicFrameLocks noGrp="1"/>
          </p:cNvGraphicFramePr>
          <p:nvPr>
            <p:ph idx="1"/>
            <p:extLst>
              <p:ext uri="{D42A27DB-BD31-4B8C-83A1-F6EECF244321}">
                <p14:modId xmlns:p14="http://schemas.microsoft.com/office/powerpoint/2010/main" val="2029320812"/>
              </p:ext>
            </p:extLst>
          </p:nvPr>
        </p:nvGraphicFramePr>
        <p:xfrm>
          <a:off x="26404" y="1556792"/>
          <a:ext cx="8640960" cy="47811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5013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dirty="0">
                <a:solidFill>
                  <a:srgbClr val="0000FF"/>
                </a:solidFill>
                <a:effectLst/>
              </a:rPr>
              <a:t>Антропоген </a:t>
            </a:r>
            <a:r>
              <a:rPr lang="ru-RU" sz="2800" b="1" dirty="0" err="1">
                <a:solidFill>
                  <a:srgbClr val="0000FF"/>
                </a:solidFill>
                <a:effectLst/>
              </a:rPr>
              <a:t>омиллар</a:t>
            </a:r>
            <a:r>
              <a:rPr lang="ru-RU" sz="2800" dirty="0">
                <a:solidFill>
                  <a:srgbClr val="0000FF"/>
                </a:solidFill>
                <a:effectLst/>
              </a:rPr>
              <a:t> </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ru-RU" sz="2400"/>
              <a:t>Инсоннинг табиатга ўтказадиган таъсири антропоген омил ҳисобланади. </a:t>
            </a:r>
            <a:r>
              <a:rPr lang="uz-Cyrl-UZ" sz="2400"/>
              <a:t>е</a:t>
            </a:r>
            <a:r>
              <a:rPr lang="ru-RU" sz="2400"/>
              <a:t>р юзида инсон пайдо бўлишидан бошлаб, у табиатга ўз таъсирини ўтказиб келмоқда. Ўсимлик дунёси инсониятга доимо озиқ-овқат, қурилиш материаллари ва доривор воситалар этказиб берган, шу сабабли ҳам инсоният ҳаёти ўсимлик дунёси билан чамбарчас боғлиқдир. Ҳозирги пайтда эр юзида инсон қадами этмаган ва таъсири ўтказилмаган жой қолмаган</a:t>
            </a:r>
            <a:endParaRPr lang="ru-RU" sz="2200" b="1" dirty="0" smtClean="0"/>
          </a:p>
        </p:txBody>
      </p:sp>
      <p:pic>
        <p:nvPicPr>
          <p:cNvPr id="7172" name="Picture 4" descr="C:\ЮНЕСКО\Слайдлар\Ем хашак етиштириш\рАСМЛАР\images (12).jpg"/>
          <p:cNvPicPr>
            <a:picLocks noChangeAspect="1" noChangeArrowheads="1"/>
          </p:cNvPicPr>
          <p:nvPr/>
        </p:nvPicPr>
        <p:blipFill>
          <a:blip r:embed="rId2"/>
          <a:srcRect/>
          <a:stretch>
            <a:fillRect/>
          </a:stretch>
        </p:blipFill>
        <p:spPr bwMode="auto">
          <a:xfrm>
            <a:off x="214282" y="4000504"/>
            <a:ext cx="2628900" cy="2028827"/>
          </a:xfrm>
          <a:prstGeom prst="rect">
            <a:avLst/>
          </a:prstGeom>
          <a:noFill/>
        </p:spPr>
      </p:pic>
      <p:pic>
        <p:nvPicPr>
          <p:cNvPr id="11266" name="Picture 2" descr="Картинки по запросу антропогеные факторы"/>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646" y="1231618"/>
            <a:ext cx="2671581" cy="2581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58243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96cf4932da6c1ae2b45ad9db9e9d0e690f0a161"/>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7.xml.rels><?xml version="1.0" encoding="UTF-8" standalone="yes"?>
<Relationships xmlns="http://schemas.openxmlformats.org/package/2006/relationships"><Relationship Id="rId1" Type="http://schemas.openxmlformats.org/officeDocument/2006/relationships/image" Target="../media/image7.jpeg"/></Relationships>
</file>

<file path=ppt/theme/_rels/theme8.xml.rels><?xml version="1.0" encoding="UTF-8" standalone="yes"?>
<Relationships xmlns="http://schemas.openxmlformats.org/package/2006/relationships"><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Тема Office">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_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7.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8.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9.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Balloons</Template>
  <TotalTime>1023</TotalTime>
  <Words>1544</Words>
  <Application>Microsoft Office PowerPoint</Application>
  <PresentationFormat>Экран (4:3)</PresentationFormat>
  <Paragraphs>86</Paragraphs>
  <Slides>23</Slides>
  <Notes>0</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8</vt:i4>
      </vt:variant>
      <vt:variant>
        <vt:lpstr>Заголовки слайдов</vt:lpstr>
      </vt:variant>
      <vt:variant>
        <vt:i4>23</vt:i4>
      </vt:variant>
    </vt:vector>
  </HeadingPairs>
  <TitlesOfParts>
    <vt:vector size="44" baseType="lpstr">
      <vt:lpstr>Arial</vt:lpstr>
      <vt:lpstr>Calibri</vt:lpstr>
      <vt:lpstr>Cambria</vt:lpstr>
      <vt:lpstr>Corbel</vt:lpstr>
      <vt:lpstr>Franklin Gothic Book</vt:lpstr>
      <vt:lpstr>Franklin Gothic Medium</vt:lpstr>
      <vt:lpstr>Gill Sans MT</vt:lpstr>
      <vt:lpstr>Perpetua</vt:lpstr>
      <vt:lpstr>Times New Roman</vt:lpstr>
      <vt:lpstr>Trebuchet MS</vt:lpstr>
      <vt:lpstr>Verdana</vt:lpstr>
      <vt:lpstr>Wingdings</vt:lpstr>
      <vt:lpstr>Wingdings 2</vt:lpstr>
      <vt:lpstr>Balloons</vt:lpstr>
      <vt:lpstr>Изящная</vt:lpstr>
      <vt:lpstr>Office Theme</vt:lpstr>
      <vt:lpstr>Трек</vt:lpstr>
      <vt:lpstr>Тема Office</vt:lpstr>
      <vt:lpstr>1_Трек</vt:lpstr>
      <vt:lpstr>Солнцестояние</vt:lpstr>
      <vt:lpstr>Справедливость</vt:lpstr>
      <vt:lpstr>5-Мавзу. Дарахтларни экологик асослари. Асосий экологик омиллар ва дарахт, бута ўсимликларининг уларга муносабати</vt:lpstr>
      <vt:lpstr>Режа</vt:lpstr>
      <vt:lpstr>Дарахтларни экологик асослари</vt:lpstr>
      <vt:lpstr>Экологиянинг Дендрология билан боғлиқ қисмлари</vt:lpstr>
      <vt:lpstr>Презентация PowerPoint</vt:lpstr>
      <vt:lpstr>Иқлим омиллари</vt:lpstr>
      <vt:lpstr>Презентация PowerPoint</vt:lpstr>
      <vt:lpstr>Презентация PowerPoint</vt:lpstr>
      <vt:lpstr>Ёруғлик</vt:lpstr>
      <vt:lpstr>Презентация PowerPoint</vt:lpstr>
      <vt:lpstr>Намлик</vt:lpstr>
      <vt:lpstr>Презентация PowerPoint</vt:lpstr>
      <vt:lpstr>Презентация PowerPoint</vt:lpstr>
      <vt:lpstr>Презентация PowerPoint</vt:lpstr>
      <vt:lpstr>Презентация PowerPoint</vt:lpstr>
      <vt:lpstr>ЕДАФИК (ТУПРОҚ) ОМИЛЛАР.</vt:lpstr>
      <vt:lpstr>Презентация PowerPoint</vt:lpstr>
      <vt:lpstr>ЕДАФИК (ТУПРОҚ) ОМИЛЛАР.</vt:lpstr>
      <vt:lpstr>Презентация PowerPoint</vt:lpstr>
      <vt:lpstr>Биотик (тирик) омиллар</vt:lpstr>
      <vt:lpstr>Ўсимлик ва ҳайвонот олами вакилларининг ҳаётий жараёнлари бир-бири билан чамбарчас боғлиқдир. Бу боғлиқлик қуйидаги ҳолатларда яққол кўринади</vt:lpstr>
      <vt:lpstr>Антропоген омиллар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158</cp:revision>
  <cp:lastPrinted>1601-01-01T00:00:00Z</cp:lastPrinted>
  <dcterms:created xsi:type="dcterms:W3CDTF">2011-08-22T10:27:00Z</dcterms:created>
  <dcterms:modified xsi:type="dcterms:W3CDTF">2018-10-11T09:24:40Z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