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theme/theme7.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11" r:id="rId2"/>
    <p:sldMasterId id="2147483723" r:id="rId3"/>
    <p:sldMasterId id="2147483735" r:id="rId4"/>
    <p:sldMasterId id="2147483747" r:id="rId5"/>
    <p:sldMasterId id="2147483771" r:id="rId6"/>
    <p:sldMasterId id="2147483783" r:id="rId7"/>
  </p:sldMasterIdLst>
  <p:sldIdLst>
    <p:sldId id="256" r:id="rId8"/>
    <p:sldId id="328" r:id="rId9"/>
    <p:sldId id="295" r:id="rId10"/>
    <p:sldId id="297" r:id="rId11"/>
    <p:sldId id="299" r:id="rId12"/>
    <p:sldId id="314" r:id="rId13"/>
    <p:sldId id="315" r:id="rId14"/>
    <p:sldId id="301" r:id="rId15"/>
    <p:sldId id="305" r:id="rId16"/>
    <p:sldId id="321" r:id="rId17"/>
    <p:sldId id="323" r:id="rId18"/>
    <p:sldId id="324" r:id="rId19"/>
    <p:sldId id="267" r:id="rId20"/>
    <p:sldId id="269" r:id="rId21"/>
    <p:sldId id="268" r:id="rId22"/>
    <p:sldId id="329" r:id="rId23"/>
    <p:sldId id="279" r:id="rId24"/>
    <p:sldId id="330" r:id="rId25"/>
    <p:sldId id="331" r:id="rId26"/>
    <p:sldId id="332" r:id="rId27"/>
    <p:sldId id="333" r:id="rId28"/>
    <p:sldId id="266" r:id="rId29"/>
  </p:sldIdLst>
  <p:sldSz cx="9144000" cy="6858000" type="screen4x3"/>
  <p:notesSz cx="6858000" cy="9144000"/>
  <p:custDataLst>
    <p:tags r:id="rId30"/>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7A0000"/>
    <a:srgbClr val="9933FF"/>
    <a:srgbClr val="008080"/>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varScale="1">
        <p:scale>
          <a:sx n="71" d="100"/>
          <a:sy n="71" d="100"/>
        </p:scale>
        <p:origin x="1284"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 Type="http://schemas.openxmlformats.org/officeDocument/2006/relationships/slideMaster" Target="slideMasters/slideMaster3.xml"/><Relationship Id="rId21" Type="http://schemas.openxmlformats.org/officeDocument/2006/relationships/slide" Target="slides/slide14.xml"/><Relationship Id="rId34" Type="http://schemas.openxmlformats.org/officeDocument/2006/relationships/tableStyles" Target="tableStyles.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tags" Target="tags/tag1.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8E4930E-5AF6-4939-8BEC-7F24C59073E7}" type="doc">
      <dgm:prSet loTypeId="urn:microsoft.com/office/officeart/2005/8/layout/hList3" loCatId="list" qsTypeId="urn:microsoft.com/office/officeart/2005/8/quickstyle/simple5" qsCatId="simple" csTypeId="urn:microsoft.com/office/officeart/2005/8/colors/colorful4" csCatId="colorful" phldr="1"/>
      <dgm:spPr/>
      <dgm:t>
        <a:bodyPr/>
        <a:lstStyle/>
        <a:p>
          <a:endParaRPr lang="ru-RU"/>
        </a:p>
      </dgm:t>
    </dgm:pt>
    <dgm:pt modelId="{0DAB2889-8C9C-4D31-8CD6-68A81C43351C}">
      <dgm:prSet phldrT="[Текст]" custT="1"/>
      <dgm:spPr>
        <a:solidFill>
          <a:srgbClr val="0000FF"/>
        </a:solidFill>
      </dgm:spPr>
      <dgm:t>
        <a:bodyPr/>
        <a:lstStyle/>
        <a:p>
          <a:r>
            <a:rPr lang="uz-Cyrl-UZ" sz="1200" smtClean="0"/>
            <a:t>Дарахтлар танаси уруғ униб чиқиши ва ундан ҳосил бўлган ниҳолнинг асосий новдасини ўсиб ривожланиши натижасида шаклланади ва тупроқдаги сувда эриган минерал моддалами илдиз орқали баргларга, баргларда фотосинтез жараёни натижасида ҳосил бўлган органик моддаларни бутун ўсимлик танаси бўйлаб ҳаракатланишини таъминлайди. </a:t>
          </a:r>
          <a:endParaRPr lang="ru-RU" sz="1200" b="1" dirty="0"/>
        </a:p>
      </dgm:t>
    </dgm:pt>
    <dgm:pt modelId="{7201261B-3EC6-4792-AB2A-149455C0B418}" type="parTrans" cxnId="{C43338C4-EA61-4F8B-A321-78792AA62817}">
      <dgm:prSet/>
      <dgm:spPr/>
      <dgm:t>
        <a:bodyPr/>
        <a:lstStyle/>
        <a:p>
          <a:endParaRPr lang="ru-RU"/>
        </a:p>
      </dgm:t>
    </dgm:pt>
    <dgm:pt modelId="{F33FF12B-C795-4E01-9C93-F543D02150E5}" type="sibTrans" cxnId="{C43338C4-EA61-4F8B-A321-78792AA62817}">
      <dgm:prSet/>
      <dgm:spPr/>
      <dgm:t>
        <a:bodyPr/>
        <a:lstStyle/>
        <a:p>
          <a:endParaRPr lang="ru-RU"/>
        </a:p>
      </dgm:t>
    </dgm:pt>
    <dgm:pt modelId="{0148F64C-1124-4462-9584-6E33E3D673EF}">
      <dgm:prSet phldrT="[Текст]"/>
      <dgm:spPr>
        <a:solidFill>
          <a:srgbClr val="9933FF"/>
        </a:solidFill>
      </dgm:spPr>
      <dgm:t>
        <a:bodyPr/>
        <a:lstStyle/>
        <a:p>
          <a:r>
            <a:rPr lang="uz-Cyrl-UZ" smtClean="0"/>
            <a:t>Дарахтларнинг вегетатив органлари уларнинг ўсиш ва ривожланишига хизмат қилувчи органлар бўлиб, уларга </a:t>
          </a:r>
          <a:r>
            <a:rPr lang="uz-Cyrl-UZ" b="1" smtClean="0"/>
            <a:t>новда, барг, илдиз</a:t>
          </a:r>
          <a:r>
            <a:rPr lang="uz-Cyrl-UZ" smtClean="0"/>
            <a:t> киради</a:t>
          </a:r>
          <a:endParaRPr lang="ru-RU" dirty="0"/>
        </a:p>
      </dgm:t>
    </dgm:pt>
    <dgm:pt modelId="{587675D7-4CF5-40FA-B409-26FE29F1223B}" type="parTrans" cxnId="{C8D9CBD4-C0D3-4E97-A204-EF32FFB1EF56}">
      <dgm:prSet/>
      <dgm:spPr/>
      <dgm:t>
        <a:bodyPr/>
        <a:lstStyle/>
        <a:p>
          <a:endParaRPr lang="ru-RU"/>
        </a:p>
      </dgm:t>
    </dgm:pt>
    <dgm:pt modelId="{7008CC05-01CD-41A7-B53C-18C25D1C95A9}" type="sibTrans" cxnId="{C8D9CBD4-C0D3-4E97-A204-EF32FFB1EF56}">
      <dgm:prSet/>
      <dgm:spPr/>
      <dgm:t>
        <a:bodyPr/>
        <a:lstStyle/>
        <a:p>
          <a:endParaRPr lang="ru-RU"/>
        </a:p>
      </dgm:t>
    </dgm:pt>
    <dgm:pt modelId="{47B17415-22B0-4073-972D-922196B8488A}" type="pres">
      <dgm:prSet presAssocID="{E8E4930E-5AF6-4939-8BEC-7F24C59073E7}" presName="composite" presStyleCnt="0">
        <dgm:presLayoutVars>
          <dgm:chMax val="1"/>
          <dgm:dir/>
          <dgm:resizeHandles val="exact"/>
        </dgm:presLayoutVars>
      </dgm:prSet>
      <dgm:spPr/>
      <dgm:t>
        <a:bodyPr/>
        <a:lstStyle/>
        <a:p>
          <a:endParaRPr lang="ru-RU"/>
        </a:p>
      </dgm:t>
    </dgm:pt>
    <dgm:pt modelId="{C0259F99-1FF8-4601-87C0-E155A7583ED4}" type="pres">
      <dgm:prSet presAssocID="{0DAB2889-8C9C-4D31-8CD6-68A81C43351C}" presName="roof" presStyleLbl="dkBgShp" presStyleIdx="0" presStyleCnt="2" custScaleY="142673"/>
      <dgm:spPr/>
      <dgm:t>
        <a:bodyPr/>
        <a:lstStyle/>
        <a:p>
          <a:endParaRPr lang="ru-RU"/>
        </a:p>
      </dgm:t>
    </dgm:pt>
    <dgm:pt modelId="{09E1D832-2AF6-405A-AD07-4D9B2098B212}" type="pres">
      <dgm:prSet presAssocID="{0DAB2889-8C9C-4D31-8CD6-68A81C43351C}" presName="pillars" presStyleCnt="0"/>
      <dgm:spPr/>
    </dgm:pt>
    <dgm:pt modelId="{BB053371-D83D-4517-8FA4-A73B3968B087}" type="pres">
      <dgm:prSet presAssocID="{0DAB2889-8C9C-4D31-8CD6-68A81C43351C}" presName="pillar1" presStyleLbl="node1" presStyleIdx="0" presStyleCnt="1" custLinFactNeighborY="11850">
        <dgm:presLayoutVars>
          <dgm:bulletEnabled val="1"/>
        </dgm:presLayoutVars>
      </dgm:prSet>
      <dgm:spPr>
        <a:solidFill>
          <a:srgbClr val="00B050"/>
        </a:solidFill>
      </dgm:spPr>
      <dgm:t>
        <a:bodyPr/>
        <a:lstStyle/>
        <a:p>
          <a:endParaRPr lang="ru-RU"/>
        </a:p>
      </dgm:t>
    </dgm:pt>
    <dgm:pt modelId="{9EE30DBE-3C77-4326-9999-7C6CA7E83E8D}" type="pres">
      <dgm:prSet presAssocID="{0DAB2889-8C9C-4D31-8CD6-68A81C43351C}" presName="base" presStyleLbl="dkBgShp" presStyleIdx="1" presStyleCnt="2"/>
      <dgm:spPr/>
    </dgm:pt>
  </dgm:ptLst>
  <dgm:cxnLst>
    <dgm:cxn modelId="{502AD6AF-35B8-41AC-A3F5-055D81EFDCAD}" type="presOf" srcId="{E8E4930E-5AF6-4939-8BEC-7F24C59073E7}" destId="{47B17415-22B0-4073-972D-922196B8488A}" srcOrd="0" destOrd="0" presId="urn:microsoft.com/office/officeart/2005/8/layout/hList3"/>
    <dgm:cxn modelId="{C8D9CBD4-C0D3-4E97-A204-EF32FFB1EF56}" srcId="{0DAB2889-8C9C-4D31-8CD6-68A81C43351C}" destId="{0148F64C-1124-4462-9584-6E33E3D673EF}" srcOrd="0" destOrd="0" parTransId="{587675D7-4CF5-40FA-B409-26FE29F1223B}" sibTransId="{7008CC05-01CD-41A7-B53C-18C25D1C95A9}"/>
    <dgm:cxn modelId="{92C71E0F-5ADD-4EDE-9BA6-EFB03731B2A1}" type="presOf" srcId="{0DAB2889-8C9C-4D31-8CD6-68A81C43351C}" destId="{C0259F99-1FF8-4601-87C0-E155A7583ED4}" srcOrd="0" destOrd="0" presId="urn:microsoft.com/office/officeart/2005/8/layout/hList3"/>
    <dgm:cxn modelId="{C43338C4-EA61-4F8B-A321-78792AA62817}" srcId="{E8E4930E-5AF6-4939-8BEC-7F24C59073E7}" destId="{0DAB2889-8C9C-4D31-8CD6-68A81C43351C}" srcOrd="0" destOrd="0" parTransId="{7201261B-3EC6-4792-AB2A-149455C0B418}" sibTransId="{F33FF12B-C795-4E01-9C93-F543D02150E5}"/>
    <dgm:cxn modelId="{A4C7F4C6-DDFC-41EC-B7CF-475DC1B93D0E}" type="presOf" srcId="{0148F64C-1124-4462-9584-6E33E3D673EF}" destId="{BB053371-D83D-4517-8FA4-A73B3968B087}" srcOrd="0" destOrd="0" presId="urn:microsoft.com/office/officeart/2005/8/layout/hList3"/>
    <dgm:cxn modelId="{8369A57D-F215-4C2C-BB8E-22EA373FF4D0}" type="presParOf" srcId="{47B17415-22B0-4073-972D-922196B8488A}" destId="{C0259F99-1FF8-4601-87C0-E155A7583ED4}" srcOrd="0" destOrd="0" presId="urn:microsoft.com/office/officeart/2005/8/layout/hList3"/>
    <dgm:cxn modelId="{B644DF2C-49BF-48C9-8A12-7F4FE088BC65}" type="presParOf" srcId="{47B17415-22B0-4073-972D-922196B8488A}" destId="{09E1D832-2AF6-405A-AD07-4D9B2098B212}" srcOrd="1" destOrd="0" presId="urn:microsoft.com/office/officeart/2005/8/layout/hList3"/>
    <dgm:cxn modelId="{46B1F4B2-1864-4EFB-8535-A812568E9D19}" type="presParOf" srcId="{09E1D832-2AF6-405A-AD07-4D9B2098B212}" destId="{BB053371-D83D-4517-8FA4-A73B3968B087}" srcOrd="0" destOrd="0" presId="urn:microsoft.com/office/officeart/2005/8/layout/hList3"/>
    <dgm:cxn modelId="{3D86BC79-7353-4751-A4E2-034ABC1B6497}" type="presParOf" srcId="{47B17415-22B0-4073-972D-922196B8488A}" destId="{9EE30DBE-3C77-4326-9999-7C6CA7E83E8D}" srcOrd="2" destOrd="0" presId="urn:microsoft.com/office/officeart/2005/8/layout/hList3"/>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0E31D059-9502-4103-9616-407877D51BAD}" type="doc">
      <dgm:prSet loTypeId="urn:microsoft.com/office/officeart/2005/8/layout/vList5" loCatId="list" qsTypeId="urn:microsoft.com/office/officeart/2005/8/quickstyle/simple1" qsCatId="simple" csTypeId="urn:microsoft.com/office/officeart/2005/8/colors/colorful1" csCatId="colorful" phldr="1"/>
      <dgm:spPr/>
      <dgm:t>
        <a:bodyPr/>
        <a:lstStyle/>
        <a:p>
          <a:endParaRPr lang="ru-RU"/>
        </a:p>
      </dgm:t>
    </dgm:pt>
    <dgm:pt modelId="{44EE71E6-8302-4EBC-A8C1-32D2833550D1}">
      <dgm:prSet phldrT="[Текст]" custT="1"/>
      <dgm:spPr/>
      <dgm:t>
        <a:bodyPr/>
        <a:lstStyle/>
        <a:p>
          <a:r>
            <a:rPr lang="uz-Cyrl-UZ" sz="2000" smtClean="0"/>
            <a:t>биринчи катталикдаги дарахтлар</a:t>
          </a:r>
          <a:endParaRPr lang="ru-RU" sz="2000"/>
        </a:p>
      </dgm:t>
    </dgm:pt>
    <dgm:pt modelId="{95899D31-4C70-4211-A59A-DBDBB6A70ECC}" type="parTrans" cxnId="{0514C8C3-ADFA-4D8D-99C7-7410AB68B61C}">
      <dgm:prSet/>
      <dgm:spPr/>
      <dgm:t>
        <a:bodyPr/>
        <a:lstStyle/>
        <a:p>
          <a:endParaRPr lang="ru-RU" sz="3200"/>
        </a:p>
      </dgm:t>
    </dgm:pt>
    <dgm:pt modelId="{311CD2F9-0FCF-4066-A9A5-8FBF73B17ADB}" type="sibTrans" cxnId="{0514C8C3-ADFA-4D8D-99C7-7410AB68B61C}">
      <dgm:prSet/>
      <dgm:spPr/>
      <dgm:t>
        <a:bodyPr/>
        <a:lstStyle/>
        <a:p>
          <a:endParaRPr lang="ru-RU" sz="3200"/>
        </a:p>
      </dgm:t>
    </dgm:pt>
    <dgm:pt modelId="{437A0D23-C12A-417B-AD46-4882DBD4E583}">
      <dgm:prSet phldrT="[Текст]" custT="1"/>
      <dgm:spPr/>
      <dgm:t>
        <a:bodyPr/>
        <a:lstStyle/>
        <a:p>
          <a:r>
            <a:rPr lang="uz-Cyrl-UZ" sz="2000" smtClean="0"/>
            <a:t>25 метрдан баланд дарахтлар (қарағай, тилоғоч, қора қарағай,секвойя,евкалипт)</a:t>
          </a:r>
          <a:endParaRPr lang="ru-RU" sz="2000"/>
        </a:p>
      </dgm:t>
    </dgm:pt>
    <dgm:pt modelId="{71E5E3DA-741F-4C42-96A3-C7B87CD323ED}" type="parTrans" cxnId="{89FBFC7E-453B-445F-8BAB-28142DF0611F}">
      <dgm:prSet/>
      <dgm:spPr/>
      <dgm:t>
        <a:bodyPr/>
        <a:lstStyle/>
        <a:p>
          <a:endParaRPr lang="ru-RU" sz="3200"/>
        </a:p>
      </dgm:t>
    </dgm:pt>
    <dgm:pt modelId="{AB586365-55DF-4517-AAF3-4F89C4E637ED}" type="sibTrans" cxnId="{89FBFC7E-453B-445F-8BAB-28142DF0611F}">
      <dgm:prSet/>
      <dgm:spPr/>
      <dgm:t>
        <a:bodyPr/>
        <a:lstStyle/>
        <a:p>
          <a:endParaRPr lang="ru-RU" sz="3200"/>
        </a:p>
      </dgm:t>
    </dgm:pt>
    <dgm:pt modelId="{2C580BAE-EB01-4F36-9C72-6D842CA44EFE}">
      <dgm:prSet phldrT="[Текст]" custT="1"/>
      <dgm:spPr/>
      <dgm:t>
        <a:bodyPr/>
        <a:lstStyle/>
        <a:p>
          <a:r>
            <a:rPr lang="uz-Cyrl-UZ" sz="2000" smtClean="0"/>
            <a:t>иккинчи катталикдаги дарахтлар</a:t>
          </a:r>
          <a:endParaRPr lang="ru-RU" sz="2000"/>
        </a:p>
      </dgm:t>
    </dgm:pt>
    <dgm:pt modelId="{C2C69124-E158-40A8-999C-8AB66282E260}" type="parTrans" cxnId="{8039B8DA-4E11-464C-BDE7-C5611C38C419}">
      <dgm:prSet/>
      <dgm:spPr/>
      <dgm:t>
        <a:bodyPr/>
        <a:lstStyle/>
        <a:p>
          <a:endParaRPr lang="ru-RU" sz="3200"/>
        </a:p>
      </dgm:t>
    </dgm:pt>
    <dgm:pt modelId="{80161A29-8391-4043-B3A6-A024E3083741}" type="sibTrans" cxnId="{8039B8DA-4E11-464C-BDE7-C5611C38C419}">
      <dgm:prSet/>
      <dgm:spPr/>
      <dgm:t>
        <a:bodyPr/>
        <a:lstStyle/>
        <a:p>
          <a:endParaRPr lang="ru-RU" sz="3200"/>
        </a:p>
      </dgm:t>
    </dgm:pt>
    <dgm:pt modelId="{BF7AEAFB-3FF4-40F7-BFEC-65843F8F3413}">
      <dgm:prSet phldrT="[Текст]" custT="1"/>
      <dgm:spPr/>
      <dgm:t>
        <a:bodyPr/>
        <a:lstStyle/>
        <a:p>
          <a:r>
            <a:rPr lang="uz-Cyrl-UZ" sz="2000" smtClean="0"/>
            <a:t>баландлиги 15-25 метр бўлган дарахтлар (оқ қарағай, терак, чинор, қайрағоч)</a:t>
          </a:r>
          <a:endParaRPr lang="ru-RU" sz="2000"/>
        </a:p>
      </dgm:t>
    </dgm:pt>
    <dgm:pt modelId="{434ADEB8-ECA9-4D5F-9BCC-F860D5DC26D0}" type="parTrans" cxnId="{940F9A0C-93DF-4860-A047-4D2FBE49D197}">
      <dgm:prSet/>
      <dgm:spPr/>
      <dgm:t>
        <a:bodyPr/>
        <a:lstStyle/>
        <a:p>
          <a:endParaRPr lang="ru-RU" sz="3200"/>
        </a:p>
      </dgm:t>
    </dgm:pt>
    <dgm:pt modelId="{E9ABC83C-2A6E-40B2-B698-79EDD6104743}" type="sibTrans" cxnId="{940F9A0C-93DF-4860-A047-4D2FBE49D197}">
      <dgm:prSet/>
      <dgm:spPr/>
      <dgm:t>
        <a:bodyPr/>
        <a:lstStyle/>
        <a:p>
          <a:endParaRPr lang="ru-RU" sz="3200"/>
        </a:p>
      </dgm:t>
    </dgm:pt>
    <dgm:pt modelId="{2B8DECF3-AF1B-4245-AA03-0E448DCC1C82}">
      <dgm:prSet phldrT="[Текст]" custT="1"/>
      <dgm:spPr/>
      <dgm:t>
        <a:bodyPr/>
        <a:lstStyle/>
        <a:p>
          <a:r>
            <a:rPr lang="uz-Cyrl-UZ" sz="2000" smtClean="0"/>
            <a:t>учинчи катталикдаги дарахтлар</a:t>
          </a:r>
          <a:endParaRPr lang="ru-RU" sz="2000"/>
        </a:p>
      </dgm:t>
    </dgm:pt>
    <dgm:pt modelId="{DD0D59A8-1966-4ED9-8708-AC021D182D9E}" type="parTrans" cxnId="{5306F128-AE7C-4D0B-AC9E-8302AA6C6445}">
      <dgm:prSet/>
      <dgm:spPr/>
      <dgm:t>
        <a:bodyPr/>
        <a:lstStyle/>
        <a:p>
          <a:endParaRPr lang="ru-RU" sz="3200"/>
        </a:p>
      </dgm:t>
    </dgm:pt>
    <dgm:pt modelId="{4D93CB9A-E1AC-4BFE-8304-B2A98B80C105}" type="sibTrans" cxnId="{5306F128-AE7C-4D0B-AC9E-8302AA6C6445}">
      <dgm:prSet/>
      <dgm:spPr/>
      <dgm:t>
        <a:bodyPr/>
        <a:lstStyle/>
        <a:p>
          <a:endParaRPr lang="ru-RU" sz="3200"/>
        </a:p>
      </dgm:t>
    </dgm:pt>
    <dgm:pt modelId="{CCFAD9FB-BE60-44E7-98DB-CB8798895ECE}">
      <dgm:prSet phldrT="[Текст]" custT="1"/>
      <dgm:spPr/>
      <dgm:t>
        <a:bodyPr/>
        <a:lstStyle/>
        <a:p>
          <a:r>
            <a:rPr lang="uz-Cyrl-UZ" sz="2000" smtClean="0"/>
            <a:t>баландлиги 5-7 метр бўлган дарахтлар (писта, тол, шумтол, жийда)</a:t>
          </a:r>
          <a:endParaRPr lang="ru-RU" sz="2000"/>
        </a:p>
      </dgm:t>
    </dgm:pt>
    <dgm:pt modelId="{33B94ABA-DF2B-40CF-BC2E-E3F9338B3629}" type="parTrans" cxnId="{A4AA5192-5D2E-44C9-9E97-1D6B46BD0900}">
      <dgm:prSet/>
      <dgm:spPr/>
      <dgm:t>
        <a:bodyPr/>
        <a:lstStyle/>
        <a:p>
          <a:endParaRPr lang="ru-RU" sz="3200"/>
        </a:p>
      </dgm:t>
    </dgm:pt>
    <dgm:pt modelId="{F9D86694-7FAD-4AF7-B38A-E546B3C14572}" type="sibTrans" cxnId="{A4AA5192-5D2E-44C9-9E97-1D6B46BD0900}">
      <dgm:prSet/>
      <dgm:spPr/>
      <dgm:t>
        <a:bodyPr/>
        <a:lstStyle/>
        <a:p>
          <a:endParaRPr lang="ru-RU" sz="3200"/>
        </a:p>
      </dgm:t>
    </dgm:pt>
    <dgm:pt modelId="{ADF5B4CF-5892-477C-A334-D925DAAB3F7C}">
      <dgm:prSet custT="1"/>
      <dgm:spPr/>
      <dgm:t>
        <a:bodyPr/>
        <a:lstStyle/>
        <a:p>
          <a:r>
            <a:rPr lang="uz-Cyrl-UZ" sz="2400" smtClean="0"/>
            <a:t>паст дарахтлар</a:t>
          </a:r>
          <a:endParaRPr lang="ru-RU" sz="2400"/>
        </a:p>
      </dgm:t>
    </dgm:pt>
    <dgm:pt modelId="{BE7443EF-909A-4F23-8CEE-AB15C645D168}" type="parTrans" cxnId="{ACE726BF-1071-4A8F-B2D8-3142537AC9AD}">
      <dgm:prSet/>
      <dgm:spPr/>
      <dgm:t>
        <a:bodyPr/>
        <a:lstStyle/>
        <a:p>
          <a:endParaRPr lang="ru-RU" sz="3200"/>
        </a:p>
      </dgm:t>
    </dgm:pt>
    <dgm:pt modelId="{273802E3-5892-4482-8E3B-FC63FE096FB8}" type="sibTrans" cxnId="{ACE726BF-1071-4A8F-B2D8-3142537AC9AD}">
      <dgm:prSet/>
      <dgm:spPr/>
      <dgm:t>
        <a:bodyPr/>
        <a:lstStyle/>
        <a:p>
          <a:endParaRPr lang="ru-RU" sz="3200"/>
        </a:p>
      </dgm:t>
    </dgm:pt>
    <dgm:pt modelId="{C8D5E364-3934-4110-8D51-4C41884A9346}">
      <dgm:prSet custT="1"/>
      <dgm:spPr/>
      <dgm:t>
        <a:bodyPr/>
        <a:lstStyle/>
        <a:p>
          <a:r>
            <a:rPr lang="uz-Cyrl-UZ" sz="2000" smtClean="0"/>
            <a:t>баланд бўйли буталар</a:t>
          </a:r>
          <a:endParaRPr lang="ru-RU" sz="2000"/>
        </a:p>
      </dgm:t>
    </dgm:pt>
    <dgm:pt modelId="{A209AB15-7201-4888-A21F-1B672E4234AF}" type="parTrans" cxnId="{42315925-7342-4043-86EC-94D58363134A}">
      <dgm:prSet/>
      <dgm:spPr/>
      <dgm:t>
        <a:bodyPr/>
        <a:lstStyle/>
        <a:p>
          <a:endParaRPr lang="ru-RU" sz="3200"/>
        </a:p>
      </dgm:t>
    </dgm:pt>
    <dgm:pt modelId="{77DF300C-10CB-4567-BA1A-4F03BD1143E5}" type="sibTrans" cxnId="{42315925-7342-4043-86EC-94D58363134A}">
      <dgm:prSet/>
      <dgm:spPr/>
      <dgm:t>
        <a:bodyPr/>
        <a:lstStyle/>
        <a:p>
          <a:endParaRPr lang="ru-RU" sz="3200"/>
        </a:p>
      </dgm:t>
    </dgm:pt>
    <dgm:pt modelId="{6AD529BA-2A03-42B1-8634-A784720293A7}">
      <dgm:prSet custT="1"/>
      <dgm:spPr/>
      <dgm:t>
        <a:bodyPr/>
        <a:lstStyle/>
        <a:p>
          <a:r>
            <a:rPr lang="uz-Cyrl-UZ" sz="2400" smtClean="0"/>
            <a:t>ўрта бўйли буталар</a:t>
          </a:r>
          <a:endParaRPr lang="ru-RU" sz="2400"/>
        </a:p>
      </dgm:t>
    </dgm:pt>
    <dgm:pt modelId="{021FA23D-D62D-46F9-9C8D-9382DDAB8815}" type="parTrans" cxnId="{F1AEA3FE-931E-496C-A217-12DFF251C5C6}">
      <dgm:prSet/>
      <dgm:spPr/>
      <dgm:t>
        <a:bodyPr/>
        <a:lstStyle/>
        <a:p>
          <a:endParaRPr lang="ru-RU" sz="3200"/>
        </a:p>
      </dgm:t>
    </dgm:pt>
    <dgm:pt modelId="{DED5E301-495C-45CE-A7C8-5877863492FA}" type="sibTrans" cxnId="{F1AEA3FE-931E-496C-A217-12DFF251C5C6}">
      <dgm:prSet/>
      <dgm:spPr/>
      <dgm:t>
        <a:bodyPr/>
        <a:lstStyle/>
        <a:p>
          <a:endParaRPr lang="ru-RU" sz="3200"/>
        </a:p>
      </dgm:t>
    </dgm:pt>
    <dgm:pt modelId="{D5A7DFD9-47FF-4D28-B144-3BFEF0AB5F39}">
      <dgm:prSet custT="1"/>
      <dgm:spPr/>
      <dgm:t>
        <a:bodyPr/>
        <a:lstStyle/>
        <a:p>
          <a:r>
            <a:rPr lang="uz-Cyrl-UZ" sz="2000" smtClean="0"/>
            <a:t>2.5 метр баландликда (наъматак,қизил зирк, ирғай, шилви)</a:t>
          </a:r>
          <a:endParaRPr lang="ru-RU" sz="2000"/>
        </a:p>
      </dgm:t>
    </dgm:pt>
    <dgm:pt modelId="{CD51D251-0983-4BCA-AD77-06E68EE1B239}" type="parTrans" cxnId="{61ADC86A-C19B-4255-860F-824279F96649}">
      <dgm:prSet/>
      <dgm:spPr/>
      <dgm:t>
        <a:bodyPr/>
        <a:lstStyle/>
        <a:p>
          <a:endParaRPr lang="ru-RU" sz="3200"/>
        </a:p>
      </dgm:t>
    </dgm:pt>
    <dgm:pt modelId="{23FCB57E-C68F-4EAC-8652-5AA9FB591345}" type="sibTrans" cxnId="{61ADC86A-C19B-4255-860F-824279F96649}">
      <dgm:prSet/>
      <dgm:spPr/>
      <dgm:t>
        <a:bodyPr/>
        <a:lstStyle/>
        <a:p>
          <a:endParaRPr lang="ru-RU" sz="3200"/>
        </a:p>
      </dgm:t>
    </dgm:pt>
    <dgm:pt modelId="{0C684204-2B6D-413F-98A9-B1E3BD3C273E}">
      <dgm:prSet custT="1"/>
      <dgm:spPr/>
      <dgm:t>
        <a:bodyPr/>
        <a:lstStyle/>
        <a:p>
          <a:r>
            <a:rPr lang="uz-Cyrl-UZ" sz="2400" smtClean="0"/>
            <a:t>паст бўйли буталар</a:t>
          </a:r>
          <a:endParaRPr lang="ru-RU" sz="2400"/>
        </a:p>
      </dgm:t>
    </dgm:pt>
    <dgm:pt modelId="{39893557-9443-4460-9B33-6512C614A380}" type="parTrans" cxnId="{ACF1CB06-0A46-4C3A-BC0E-A17E176B2055}">
      <dgm:prSet/>
      <dgm:spPr/>
      <dgm:t>
        <a:bodyPr/>
        <a:lstStyle/>
        <a:p>
          <a:endParaRPr lang="ru-RU" sz="3200"/>
        </a:p>
      </dgm:t>
    </dgm:pt>
    <dgm:pt modelId="{61A4E517-E183-45AB-A07A-5E3A27A29FB2}" type="sibTrans" cxnId="{ACF1CB06-0A46-4C3A-BC0E-A17E176B2055}">
      <dgm:prSet/>
      <dgm:spPr/>
      <dgm:t>
        <a:bodyPr/>
        <a:lstStyle/>
        <a:p>
          <a:endParaRPr lang="ru-RU" sz="3200"/>
        </a:p>
      </dgm:t>
    </dgm:pt>
    <dgm:pt modelId="{4D4BC394-CB9C-460B-A6F9-D4CC251A9D10}">
      <dgm:prSet custT="1"/>
      <dgm:spPr/>
      <dgm:t>
        <a:bodyPr/>
        <a:lstStyle/>
        <a:p>
          <a:r>
            <a:rPr lang="uz-Cyrl-UZ" sz="2000" smtClean="0"/>
            <a:t>0.5-1 метр</a:t>
          </a:r>
          <a:endParaRPr lang="ru-RU" sz="2000"/>
        </a:p>
      </dgm:t>
    </dgm:pt>
    <dgm:pt modelId="{825BAFD5-FFF5-4526-8836-DD2CF8A03790}" type="parTrans" cxnId="{65300FA8-540E-4AD2-83F5-D8588BE28CCE}">
      <dgm:prSet/>
      <dgm:spPr/>
      <dgm:t>
        <a:bodyPr/>
        <a:lstStyle/>
        <a:p>
          <a:endParaRPr lang="ru-RU" sz="3200"/>
        </a:p>
      </dgm:t>
    </dgm:pt>
    <dgm:pt modelId="{7E1E106E-5BFF-4617-8AFD-BA9F59C6362B}" type="sibTrans" cxnId="{65300FA8-540E-4AD2-83F5-D8588BE28CCE}">
      <dgm:prSet/>
      <dgm:spPr/>
      <dgm:t>
        <a:bodyPr/>
        <a:lstStyle/>
        <a:p>
          <a:endParaRPr lang="ru-RU" sz="3200"/>
        </a:p>
      </dgm:t>
    </dgm:pt>
    <dgm:pt modelId="{1D7936BD-089C-4D7B-865F-12E112049303}">
      <dgm:prSet custT="1"/>
      <dgm:spPr/>
      <dgm:t>
        <a:bodyPr/>
        <a:lstStyle/>
        <a:p>
          <a:r>
            <a:rPr lang="uz-Cyrl-UZ" sz="2400" smtClean="0"/>
            <a:t>бутачалар</a:t>
          </a:r>
          <a:endParaRPr lang="ru-RU" sz="2400"/>
        </a:p>
      </dgm:t>
    </dgm:pt>
    <dgm:pt modelId="{A9B2F756-9BEF-49F8-A78F-E633881C61F1}" type="parTrans" cxnId="{19FDBCCF-0A23-4965-8590-6543EA7FD9F5}">
      <dgm:prSet/>
      <dgm:spPr/>
      <dgm:t>
        <a:bodyPr/>
        <a:lstStyle/>
        <a:p>
          <a:endParaRPr lang="ru-RU" sz="3200"/>
        </a:p>
      </dgm:t>
    </dgm:pt>
    <dgm:pt modelId="{CCC40394-43F3-456F-A9AB-6C5244B456F6}" type="sibTrans" cxnId="{19FDBCCF-0A23-4965-8590-6543EA7FD9F5}">
      <dgm:prSet/>
      <dgm:spPr/>
      <dgm:t>
        <a:bodyPr/>
        <a:lstStyle/>
        <a:p>
          <a:endParaRPr lang="ru-RU" sz="3200"/>
        </a:p>
      </dgm:t>
    </dgm:pt>
    <dgm:pt modelId="{DAA2A05B-5D3A-4A92-801D-298384AD21D6}">
      <dgm:prSet custT="1"/>
      <dgm:spPr/>
      <dgm:t>
        <a:bodyPr/>
        <a:lstStyle/>
        <a:p>
          <a:r>
            <a:rPr lang="uz-Cyrl-UZ" sz="2000" smtClean="0"/>
            <a:t>0.5 метр баландликкача ўсиб ривожланади</a:t>
          </a:r>
          <a:endParaRPr lang="ru-RU" sz="2000"/>
        </a:p>
      </dgm:t>
    </dgm:pt>
    <dgm:pt modelId="{DE44A598-E92E-40B2-9BB4-6DC9679910CB}" type="parTrans" cxnId="{71114A17-A443-4434-803C-C405D8E2B747}">
      <dgm:prSet/>
      <dgm:spPr/>
      <dgm:t>
        <a:bodyPr/>
        <a:lstStyle/>
        <a:p>
          <a:endParaRPr lang="ru-RU" sz="3200"/>
        </a:p>
      </dgm:t>
    </dgm:pt>
    <dgm:pt modelId="{C0E3A235-4148-40AC-9640-2D0E5868A1E7}" type="sibTrans" cxnId="{71114A17-A443-4434-803C-C405D8E2B747}">
      <dgm:prSet/>
      <dgm:spPr/>
      <dgm:t>
        <a:bodyPr/>
        <a:lstStyle/>
        <a:p>
          <a:endParaRPr lang="ru-RU" sz="3200"/>
        </a:p>
      </dgm:t>
    </dgm:pt>
    <dgm:pt modelId="{DB0A510C-A51D-4CB7-BBC8-085047B72B6F}" type="pres">
      <dgm:prSet presAssocID="{0E31D059-9502-4103-9616-407877D51BAD}" presName="Name0" presStyleCnt="0">
        <dgm:presLayoutVars>
          <dgm:dir/>
          <dgm:animLvl val="lvl"/>
          <dgm:resizeHandles val="exact"/>
        </dgm:presLayoutVars>
      </dgm:prSet>
      <dgm:spPr/>
    </dgm:pt>
    <dgm:pt modelId="{97936824-AFE2-407D-81F4-C2AFC7F1094A}" type="pres">
      <dgm:prSet presAssocID="{44EE71E6-8302-4EBC-A8C1-32D2833550D1}" presName="linNode" presStyleCnt="0"/>
      <dgm:spPr/>
    </dgm:pt>
    <dgm:pt modelId="{F8CD0865-3235-4857-956C-0D9DB20A1AB9}" type="pres">
      <dgm:prSet presAssocID="{44EE71E6-8302-4EBC-A8C1-32D2833550D1}" presName="parentText" presStyleLbl="node1" presStyleIdx="0" presStyleCnt="7">
        <dgm:presLayoutVars>
          <dgm:chMax val="1"/>
          <dgm:bulletEnabled val="1"/>
        </dgm:presLayoutVars>
      </dgm:prSet>
      <dgm:spPr/>
      <dgm:t>
        <a:bodyPr/>
        <a:lstStyle/>
        <a:p>
          <a:endParaRPr lang="ru-RU"/>
        </a:p>
      </dgm:t>
    </dgm:pt>
    <dgm:pt modelId="{0B766F11-1762-4ECB-ABEF-A79EE8E58979}" type="pres">
      <dgm:prSet presAssocID="{44EE71E6-8302-4EBC-A8C1-32D2833550D1}" presName="descendantText" presStyleLbl="alignAccFollowNode1" presStyleIdx="0" presStyleCnt="7">
        <dgm:presLayoutVars>
          <dgm:bulletEnabled val="1"/>
        </dgm:presLayoutVars>
      </dgm:prSet>
      <dgm:spPr/>
      <dgm:t>
        <a:bodyPr/>
        <a:lstStyle/>
        <a:p>
          <a:endParaRPr lang="ru-RU"/>
        </a:p>
      </dgm:t>
    </dgm:pt>
    <dgm:pt modelId="{094EF2D6-34D8-4145-8AA9-B98DB05640DF}" type="pres">
      <dgm:prSet presAssocID="{311CD2F9-0FCF-4066-A9A5-8FBF73B17ADB}" presName="sp" presStyleCnt="0"/>
      <dgm:spPr/>
    </dgm:pt>
    <dgm:pt modelId="{A85C15F4-3D69-4FB6-A0B4-C4F594C30ECA}" type="pres">
      <dgm:prSet presAssocID="{2C580BAE-EB01-4F36-9C72-6D842CA44EFE}" presName="linNode" presStyleCnt="0"/>
      <dgm:spPr/>
    </dgm:pt>
    <dgm:pt modelId="{B7B5CBDA-E66E-4A49-A5DE-BEFC9493B018}" type="pres">
      <dgm:prSet presAssocID="{2C580BAE-EB01-4F36-9C72-6D842CA44EFE}" presName="parentText" presStyleLbl="node1" presStyleIdx="1" presStyleCnt="7">
        <dgm:presLayoutVars>
          <dgm:chMax val="1"/>
          <dgm:bulletEnabled val="1"/>
        </dgm:presLayoutVars>
      </dgm:prSet>
      <dgm:spPr/>
      <dgm:t>
        <a:bodyPr/>
        <a:lstStyle/>
        <a:p>
          <a:endParaRPr lang="ru-RU"/>
        </a:p>
      </dgm:t>
    </dgm:pt>
    <dgm:pt modelId="{F2A435CE-784B-4626-996F-BDC015278662}" type="pres">
      <dgm:prSet presAssocID="{2C580BAE-EB01-4F36-9C72-6D842CA44EFE}" presName="descendantText" presStyleLbl="alignAccFollowNode1" presStyleIdx="1" presStyleCnt="7">
        <dgm:presLayoutVars>
          <dgm:bulletEnabled val="1"/>
        </dgm:presLayoutVars>
      </dgm:prSet>
      <dgm:spPr/>
      <dgm:t>
        <a:bodyPr/>
        <a:lstStyle/>
        <a:p>
          <a:endParaRPr lang="ru-RU"/>
        </a:p>
      </dgm:t>
    </dgm:pt>
    <dgm:pt modelId="{4F45DC7C-E783-44B5-B4B2-8EFD696D4B18}" type="pres">
      <dgm:prSet presAssocID="{80161A29-8391-4043-B3A6-A024E3083741}" presName="sp" presStyleCnt="0"/>
      <dgm:spPr/>
    </dgm:pt>
    <dgm:pt modelId="{DB0A686D-7691-4242-AB8C-37751D1F9FB9}" type="pres">
      <dgm:prSet presAssocID="{2B8DECF3-AF1B-4245-AA03-0E448DCC1C82}" presName="linNode" presStyleCnt="0"/>
      <dgm:spPr/>
    </dgm:pt>
    <dgm:pt modelId="{85B3240D-B74E-4AC6-8D06-85EDB1179FCC}" type="pres">
      <dgm:prSet presAssocID="{2B8DECF3-AF1B-4245-AA03-0E448DCC1C82}" presName="parentText" presStyleLbl="node1" presStyleIdx="2" presStyleCnt="7">
        <dgm:presLayoutVars>
          <dgm:chMax val="1"/>
          <dgm:bulletEnabled val="1"/>
        </dgm:presLayoutVars>
      </dgm:prSet>
      <dgm:spPr/>
      <dgm:t>
        <a:bodyPr/>
        <a:lstStyle/>
        <a:p>
          <a:endParaRPr lang="ru-RU"/>
        </a:p>
      </dgm:t>
    </dgm:pt>
    <dgm:pt modelId="{A0105343-8548-402C-9073-E3921C6C0F61}" type="pres">
      <dgm:prSet presAssocID="{2B8DECF3-AF1B-4245-AA03-0E448DCC1C82}" presName="descendantText" presStyleLbl="alignAccFollowNode1" presStyleIdx="2" presStyleCnt="7">
        <dgm:presLayoutVars>
          <dgm:bulletEnabled val="1"/>
        </dgm:presLayoutVars>
      </dgm:prSet>
      <dgm:spPr/>
      <dgm:t>
        <a:bodyPr/>
        <a:lstStyle/>
        <a:p>
          <a:endParaRPr lang="ru-RU"/>
        </a:p>
      </dgm:t>
    </dgm:pt>
    <dgm:pt modelId="{46A1258B-EFEB-47E5-B072-B65889B24112}" type="pres">
      <dgm:prSet presAssocID="{4D93CB9A-E1AC-4BFE-8304-B2A98B80C105}" presName="sp" presStyleCnt="0"/>
      <dgm:spPr/>
    </dgm:pt>
    <dgm:pt modelId="{D8E9EC8F-4A2B-46CA-BE8F-D081562B38C7}" type="pres">
      <dgm:prSet presAssocID="{ADF5B4CF-5892-477C-A334-D925DAAB3F7C}" presName="linNode" presStyleCnt="0"/>
      <dgm:spPr/>
    </dgm:pt>
    <dgm:pt modelId="{944B5200-4ACE-40A2-B2C0-79968488FE84}" type="pres">
      <dgm:prSet presAssocID="{ADF5B4CF-5892-477C-A334-D925DAAB3F7C}" presName="parentText" presStyleLbl="node1" presStyleIdx="3" presStyleCnt="7">
        <dgm:presLayoutVars>
          <dgm:chMax val="1"/>
          <dgm:bulletEnabled val="1"/>
        </dgm:presLayoutVars>
      </dgm:prSet>
      <dgm:spPr/>
      <dgm:t>
        <a:bodyPr/>
        <a:lstStyle/>
        <a:p>
          <a:endParaRPr lang="ru-RU"/>
        </a:p>
      </dgm:t>
    </dgm:pt>
    <dgm:pt modelId="{C16411A4-0F4F-4645-BD73-36122FF4561D}" type="pres">
      <dgm:prSet presAssocID="{ADF5B4CF-5892-477C-A334-D925DAAB3F7C}" presName="descendantText" presStyleLbl="alignAccFollowNode1" presStyleIdx="3" presStyleCnt="7">
        <dgm:presLayoutVars>
          <dgm:bulletEnabled val="1"/>
        </dgm:presLayoutVars>
      </dgm:prSet>
      <dgm:spPr/>
      <dgm:t>
        <a:bodyPr/>
        <a:lstStyle/>
        <a:p>
          <a:endParaRPr lang="ru-RU"/>
        </a:p>
      </dgm:t>
    </dgm:pt>
    <dgm:pt modelId="{80EA9943-EF6C-4E10-8D59-18490F36A2D0}" type="pres">
      <dgm:prSet presAssocID="{273802E3-5892-4482-8E3B-FC63FE096FB8}" presName="sp" presStyleCnt="0"/>
      <dgm:spPr/>
    </dgm:pt>
    <dgm:pt modelId="{44BFE7E4-0D0C-4E95-A2F5-CEDD915AD2A6}" type="pres">
      <dgm:prSet presAssocID="{6AD529BA-2A03-42B1-8634-A784720293A7}" presName="linNode" presStyleCnt="0"/>
      <dgm:spPr/>
    </dgm:pt>
    <dgm:pt modelId="{DEBBE09A-9F2F-4A6F-9B7F-68A40BD194C3}" type="pres">
      <dgm:prSet presAssocID="{6AD529BA-2A03-42B1-8634-A784720293A7}" presName="parentText" presStyleLbl="node1" presStyleIdx="4" presStyleCnt="7">
        <dgm:presLayoutVars>
          <dgm:chMax val="1"/>
          <dgm:bulletEnabled val="1"/>
        </dgm:presLayoutVars>
      </dgm:prSet>
      <dgm:spPr/>
      <dgm:t>
        <a:bodyPr/>
        <a:lstStyle/>
        <a:p>
          <a:endParaRPr lang="ru-RU"/>
        </a:p>
      </dgm:t>
    </dgm:pt>
    <dgm:pt modelId="{8C7672C2-52D9-497D-8D63-B3D9BE8391AD}" type="pres">
      <dgm:prSet presAssocID="{6AD529BA-2A03-42B1-8634-A784720293A7}" presName="descendantText" presStyleLbl="alignAccFollowNode1" presStyleIdx="4" presStyleCnt="7">
        <dgm:presLayoutVars>
          <dgm:bulletEnabled val="1"/>
        </dgm:presLayoutVars>
      </dgm:prSet>
      <dgm:spPr/>
      <dgm:t>
        <a:bodyPr/>
        <a:lstStyle/>
        <a:p>
          <a:endParaRPr lang="ru-RU"/>
        </a:p>
      </dgm:t>
    </dgm:pt>
    <dgm:pt modelId="{A67C081E-D682-4D2D-B61D-A3E56A148E03}" type="pres">
      <dgm:prSet presAssocID="{DED5E301-495C-45CE-A7C8-5877863492FA}" presName="sp" presStyleCnt="0"/>
      <dgm:spPr/>
    </dgm:pt>
    <dgm:pt modelId="{FBDE53D8-F0A5-4ACE-A588-EF20818F07F2}" type="pres">
      <dgm:prSet presAssocID="{0C684204-2B6D-413F-98A9-B1E3BD3C273E}" presName="linNode" presStyleCnt="0"/>
      <dgm:spPr/>
    </dgm:pt>
    <dgm:pt modelId="{AA59F070-7597-4F44-A382-664740839DCD}" type="pres">
      <dgm:prSet presAssocID="{0C684204-2B6D-413F-98A9-B1E3BD3C273E}" presName="parentText" presStyleLbl="node1" presStyleIdx="5" presStyleCnt="7">
        <dgm:presLayoutVars>
          <dgm:chMax val="1"/>
          <dgm:bulletEnabled val="1"/>
        </dgm:presLayoutVars>
      </dgm:prSet>
      <dgm:spPr/>
      <dgm:t>
        <a:bodyPr/>
        <a:lstStyle/>
        <a:p>
          <a:endParaRPr lang="ru-RU"/>
        </a:p>
      </dgm:t>
    </dgm:pt>
    <dgm:pt modelId="{675F0C42-418D-4162-86CB-08D8FF3B7F58}" type="pres">
      <dgm:prSet presAssocID="{0C684204-2B6D-413F-98A9-B1E3BD3C273E}" presName="descendantText" presStyleLbl="alignAccFollowNode1" presStyleIdx="5" presStyleCnt="7">
        <dgm:presLayoutVars>
          <dgm:bulletEnabled val="1"/>
        </dgm:presLayoutVars>
      </dgm:prSet>
      <dgm:spPr/>
      <dgm:t>
        <a:bodyPr/>
        <a:lstStyle/>
        <a:p>
          <a:endParaRPr lang="ru-RU"/>
        </a:p>
      </dgm:t>
    </dgm:pt>
    <dgm:pt modelId="{5F15EEEA-7F44-4438-9795-D7B599167C71}" type="pres">
      <dgm:prSet presAssocID="{61A4E517-E183-45AB-A07A-5E3A27A29FB2}" presName="sp" presStyleCnt="0"/>
      <dgm:spPr/>
    </dgm:pt>
    <dgm:pt modelId="{CD36218B-D441-43CB-BDDB-285530631B72}" type="pres">
      <dgm:prSet presAssocID="{1D7936BD-089C-4D7B-865F-12E112049303}" presName="linNode" presStyleCnt="0"/>
      <dgm:spPr/>
    </dgm:pt>
    <dgm:pt modelId="{A4D5E2C9-CBED-4EBB-B9F4-A912EBEC8E66}" type="pres">
      <dgm:prSet presAssocID="{1D7936BD-089C-4D7B-865F-12E112049303}" presName="parentText" presStyleLbl="node1" presStyleIdx="6" presStyleCnt="7">
        <dgm:presLayoutVars>
          <dgm:chMax val="1"/>
          <dgm:bulletEnabled val="1"/>
        </dgm:presLayoutVars>
      </dgm:prSet>
      <dgm:spPr/>
      <dgm:t>
        <a:bodyPr/>
        <a:lstStyle/>
        <a:p>
          <a:endParaRPr lang="ru-RU"/>
        </a:p>
      </dgm:t>
    </dgm:pt>
    <dgm:pt modelId="{6805AE60-0095-4058-BCDF-4B0E06BA7882}" type="pres">
      <dgm:prSet presAssocID="{1D7936BD-089C-4D7B-865F-12E112049303}" presName="descendantText" presStyleLbl="alignAccFollowNode1" presStyleIdx="6" presStyleCnt="7">
        <dgm:presLayoutVars>
          <dgm:bulletEnabled val="1"/>
        </dgm:presLayoutVars>
      </dgm:prSet>
      <dgm:spPr/>
      <dgm:t>
        <a:bodyPr/>
        <a:lstStyle/>
        <a:p>
          <a:endParaRPr lang="ru-RU"/>
        </a:p>
      </dgm:t>
    </dgm:pt>
  </dgm:ptLst>
  <dgm:cxnLst>
    <dgm:cxn modelId="{2EA56F58-7EAC-42DD-9FCA-D79492A62C43}" type="presOf" srcId="{1D7936BD-089C-4D7B-865F-12E112049303}" destId="{A4D5E2C9-CBED-4EBB-B9F4-A912EBEC8E66}" srcOrd="0" destOrd="0" presId="urn:microsoft.com/office/officeart/2005/8/layout/vList5"/>
    <dgm:cxn modelId="{2E4D39C1-044E-497B-B12D-8B0A53FE007F}" type="presOf" srcId="{BF7AEAFB-3FF4-40F7-BFEC-65843F8F3413}" destId="{F2A435CE-784B-4626-996F-BDC015278662}" srcOrd="0" destOrd="0" presId="urn:microsoft.com/office/officeart/2005/8/layout/vList5"/>
    <dgm:cxn modelId="{942F2655-EA49-40CC-9EAE-1C30BEC7DC9F}" type="presOf" srcId="{6AD529BA-2A03-42B1-8634-A784720293A7}" destId="{DEBBE09A-9F2F-4A6F-9B7F-68A40BD194C3}" srcOrd="0" destOrd="0" presId="urn:microsoft.com/office/officeart/2005/8/layout/vList5"/>
    <dgm:cxn modelId="{1BD89ABC-E729-4ADD-A22E-EBD5203E66AA}" type="presOf" srcId="{C8D5E364-3934-4110-8D51-4C41884A9346}" destId="{C16411A4-0F4F-4645-BD73-36122FF4561D}" srcOrd="0" destOrd="0" presId="urn:microsoft.com/office/officeart/2005/8/layout/vList5"/>
    <dgm:cxn modelId="{61ADC86A-C19B-4255-860F-824279F96649}" srcId="{6AD529BA-2A03-42B1-8634-A784720293A7}" destId="{D5A7DFD9-47FF-4D28-B144-3BFEF0AB5F39}" srcOrd="0" destOrd="0" parTransId="{CD51D251-0983-4BCA-AD77-06E68EE1B239}" sibTransId="{23FCB57E-C68F-4EAC-8652-5AA9FB591345}"/>
    <dgm:cxn modelId="{71114A17-A443-4434-803C-C405D8E2B747}" srcId="{1D7936BD-089C-4D7B-865F-12E112049303}" destId="{DAA2A05B-5D3A-4A92-801D-298384AD21D6}" srcOrd="0" destOrd="0" parTransId="{DE44A598-E92E-40B2-9BB4-6DC9679910CB}" sibTransId="{C0E3A235-4148-40AC-9640-2D0E5868A1E7}"/>
    <dgm:cxn modelId="{B23EF8D2-9387-493A-9879-325D7D5A976C}" type="presOf" srcId="{2C580BAE-EB01-4F36-9C72-6D842CA44EFE}" destId="{B7B5CBDA-E66E-4A49-A5DE-BEFC9493B018}" srcOrd="0" destOrd="0" presId="urn:microsoft.com/office/officeart/2005/8/layout/vList5"/>
    <dgm:cxn modelId="{A4AA5192-5D2E-44C9-9E97-1D6B46BD0900}" srcId="{2B8DECF3-AF1B-4245-AA03-0E448DCC1C82}" destId="{CCFAD9FB-BE60-44E7-98DB-CB8798895ECE}" srcOrd="0" destOrd="0" parTransId="{33B94ABA-DF2B-40CF-BC2E-E3F9338B3629}" sibTransId="{F9D86694-7FAD-4AF7-B38A-E546B3C14572}"/>
    <dgm:cxn modelId="{F54FF331-EE02-4DED-BC54-A247F889D1E4}" type="presOf" srcId="{0C684204-2B6D-413F-98A9-B1E3BD3C273E}" destId="{AA59F070-7597-4F44-A382-664740839DCD}" srcOrd="0" destOrd="0" presId="urn:microsoft.com/office/officeart/2005/8/layout/vList5"/>
    <dgm:cxn modelId="{703E6BAE-AF98-412A-878D-503821233B47}" type="presOf" srcId="{CCFAD9FB-BE60-44E7-98DB-CB8798895ECE}" destId="{A0105343-8548-402C-9073-E3921C6C0F61}" srcOrd="0" destOrd="0" presId="urn:microsoft.com/office/officeart/2005/8/layout/vList5"/>
    <dgm:cxn modelId="{580916C6-69B8-43F3-BABF-A42D1F62FB6E}" type="presOf" srcId="{D5A7DFD9-47FF-4D28-B144-3BFEF0AB5F39}" destId="{8C7672C2-52D9-497D-8D63-B3D9BE8391AD}" srcOrd="0" destOrd="0" presId="urn:microsoft.com/office/officeart/2005/8/layout/vList5"/>
    <dgm:cxn modelId="{1EFBBC1E-8246-49C1-8D69-88D5A9601AF4}" type="presOf" srcId="{ADF5B4CF-5892-477C-A334-D925DAAB3F7C}" destId="{944B5200-4ACE-40A2-B2C0-79968488FE84}" srcOrd="0" destOrd="0" presId="urn:microsoft.com/office/officeart/2005/8/layout/vList5"/>
    <dgm:cxn modelId="{42315925-7342-4043-86EC-94D58363134A}" srcId="{ADF5B4CF-5892-477C-A334-D925DAAB3F7C}" destId="{C8D5E364-3934-4110-8D51-4C41884A9346}" srcOrd="0" destOrd="0" parTransId="{A209AB15-7201-4888-A21F-1B672E4234AF}" sibTransId="{77DF300C-10CB-4567-BA1A-4F03BD1143E5}"/>
    <dgm:cxn modelId="{F6194910-5D0B-4D94-AA8A-B9AFA3D43F94}" type="presOf" srcId="{DAA2A05B-5D3A-4A92-801D-298384AD21D6}" destId="{6805AE60-0095-4058-BCDF-4B0E06BA7882}" srcOrd="0" destOrd="0" presId="urn:microsoft.com/office/officeart/2005/8/layout/vList5"/>
    <dgm:cxn modelId="{8039B8DA-4E11-464C-BDE7-C5611C38C419}" srcId="{0E31D059-9502-4103-9616-407877D51BAD}" destId="{2C580BAE-EB01-4F36-9C72-6D842CA44EFE}" srcOrd="1" destOrd="0" parTransId="{C2C69124-E158-40A8-999C-8AB66282E260}" sibTransId="{80161A29-8391-4043-B3A6-A024E3083741}"/>
    <dgm:cxn modelId="{F1AEA3FE-931E-496C-A217-12DFF251C5C6}" srcId="{0E31D059-9502-4103-9616-407877D51BAD}" destId="{6AD529BA-2A03-42B1-8634-A784720293A7}" srcOrd="4" destOrd="0" parTransId="{021FA23D-D62D-46F9-9C8D-9382DDAB8815}" sibTransId="{DED5E301-495C-45CE-A7C8-5877863492FA}"/>
    <dgm:cxn modelId="{1C14F3BD-9AD9-49FE-AD95-FF16384196AF}" type="presOf" srcId="{437A0D23-C12A-417B-AD46-4882DBD4E583}" destId="{0B766F11-1762-4ECB-ABEF-A79EE8E58979}" srcOrd="0" destOrd="0" presId="urn:microsoft.com/office/officeart/2005/8/layout/vList5"/>
    <dgm:cxn modelId="{5306F128-AE7C-4D0B-AC9E-8302AA6C6445}" srcId="{0E31D059-9502-4103-9616-407877D51BAD}" destId="{2B8DECF3-AF1B-4245-AA03-0E448DCC1C82}" srcOrd="2" destOrd="0" parTransId="{DD0D59A8-1966-4ED9-8708-AC021D182D9E}" sibTransId="{4D93CB9A-E1AC-4BFE-8304-B2A98B80C105}"/>
    <dgm:cxn modelId="{31F9991D-F7F2-4095-B9E0-475DF62B32B4}" type="presOf" srcId="{4D4BC394-CB9C-460B-A6F9-D4CC251A9D10}" destId="{675F0C42-418D-4162-86CB-08D8FF3B7F58}" srcOrd="0" destOrd="0" presId="urn:microsoft.com/office/officeart/2005/8/layout/vList5"/>
    <dgm:cxn modelId="{5D8F115F-5C5F-45FD-B771-4C85A32C9AE1}" type="presOf" srcId="{2B8DECF3-AF1B-4245-AA03-0E448DCC1C82}" destId="{85B3240D-B74E-4AC6-8D06-85EDB1179FCC}" srcOrd="0" destOrd="0" presId="urn:microsoft.com/office/officeart/2005/8/layout/vList5"/>
    <dgm:cxn modelId="{ACF1CB06-0A46-4C3A-BC0E-A17E176B2055}" srcId="{0E31D059-9502-4103-9616-407877D51BAD}" destId="{0C684204-2B6D-413F-98A9-B1E3BD3C273E}" srcOrd="5" destOrd="0" parTransId="{39893557-9443-4460-9B33-6512C614A380}" sibTransId="{61A4E517-E183-45AB-A07A-5E3A27A29FB2}"/>
    <dgm:cxn modelId="{23D89303-2ADD-4DC4-839A-5586406FB192}" type="presOf" srcId="{44EE71E6-8302-4EBC-A8C1-32D2833550D1}" destId="{F8CD0865-3235-4857-956C-0D9DB20A1AB9}" srcOrd="0" destOrd="0" presId="urn:microsoft.com/office/officeart/2005/8/layout/vList5"/>
    <dgm:cxn modelId="{0514C8C3-ADFA-4D8D-99C7-7410AB68B61C}" srcId="{0E31D059-9502-4103-9616-407877D51BAD}" destId="{44EE71E6-8302-4EBC-A8C1-32D2833550D1}" srcOrd="0" destOrd="0" parTransId="{95899D31-4C70-4211-A59A-DBDBB6A70ECC}" sibTransId="{311CD2F9-0FCF-4066-A9A5-8FBF73B17ADB}"/>
    <dgm:cxn modelId="{CB7E262E-7F12-4CDF-8FA3-9908D545E98E}" type="presOf" srcId="{0E31D059-9502-4103-9616-407877D51BAD}" destId="{DB0A510C-A51D-4CB7-BBC8-085047B72B6F}" srcOrd="0" destOrd="0" presId="urn:microsoft.com/office/officeart/2005/8/layout/vList5"/>
    <dgm:cxn modelId="{19FDBCCF-0A23-4965-8590-6543EA7FD9F5}" srcId="{0E31D059-9502-4103-9616-407877D51BAD}" destId="{1D7936BD-089C-4D7B-865F-12E112049303}" srcOrd="6" destOrd="0" parTransId="{A9B2F756-9BEF-49F8-A78F-E633881C61F1}" sibTransId="{CCC40394-43F3-456F-A9AB-6C5244B456F6}"/>
    <dgm:cxn modelId="{89FBFC7E-453B-445F-8BAB-28142DF0611F}" srcId="{44EE71E6-8302-4EBC-A8C1-32D2833550D1}" destId="{437A0D23-C12A-417B-AD46-4882DBD4E583}" srcOrd="0" destOrd="0" parTransId="{71E5E3DA-741F-4C42-96A3-C7B87CD323ED}" sibTransId="{AB586365-55DF-4517-AAF3-4F89C4E637ED}"/>
    <dgm:cxn modelId="{ACE726BF-1071-4A8F-B2D8-3142537AC9AD}" srcId="{0E31D059-9502-4103-9616-407877D51BAD}" destId="{ADF5B4CF-5892-477C-A334-D925DAAB3F7C}" srcOrd="3" destOrd="0" parTransId="{BE7443EF-909A-4F23-8CEE-AB15C645D168}" sibTransId="{273802E3-5892-4482-8E3B-FC63FE096FB8}"/>
    <dgm:cxn modelId="{940F9A0C-93DF-4860-A047-4D2FBE49D197}" srcId="{2C580BAE-EB01-4F36-9C72-6D842CA44EFE}" destId="{BF7AEAFB-3FF4-40F7-BFEC-65843F8F3413}" srcOrd="0" destOrd="0" parTransId="{434ADEB8-ECA9-4D5F-9BCC-F860D5DC26D0}" sibTransId="{E9ABC83C-2A6E-40B2-B698-79EDD6104743}"/>
    <dgm:cxn modelId="{65300FA8-540E-4AD2-83F5-D8588BE28CCE}" srcId="{0C684204-2B6D-413F-98A9-B1E3BD3C273E}" destId="{4D4BC394-CB9C-460B-A6F9-D4CC251A9D10}" srcOrd="0" destOrd="0" parTransId="{825BAFD5-FFF5-4526-8836-DD2CF8A03790}" sibTransId="{7E1E106E-5BFF-4617-8AFD-BA9F59C6362B}"/>
    <dgm:cxn modelId="{29D8AE94-34DC-4E15-994E-FB3F50855A88}" type="presParOf" srcId="{DB0A510C-A51D-4CB7-BBC8-085047B72B6F}" destId="{97936824-AFE2-407D-81F4-C2AFC7F1094A}" srcOrd="0" destOrd="0" presId="urn:microsoft.com/office/officeart/2005/8/layout/vList5"/>
    <dgm:cxn modelId="{F082E505-44BA-47D3-A825-04B851FABDCD}" type="presParOf" srcId="{97936824-AFE2-407D-81F4-C2AFC7F1094A}" destId="{F8CD0865-3235-4857-956C-0D9DB20A1AB9}" srcOrd="0" destOrd="0" presId="urn:microsoft.com/office/officeart/2005/8/layout/vList5"/>
    <dgm:cxn modelId="{03AE4E7B-8EA4-469F-8022-45EE331D2F7C}" type="presParOf" srcId="{97936824-AFE2-407D-81F4-C2AFC7F1094A}" destId="{0B766F11-1762-4ECB-ABEF-A79EE8E58979}" srcOrd="1" destOrd="0" presId="urn:microsoft.com/office/officeart/2005/8/layout/vList5"/>
    <dgm:cxn modelId="{89703499-7C35-475C-8078-B36B8EA3936B}" type="presParOf" srcId="{DB0A510C-A51D-4CB7-BBC8-085047B72B6F}" destId="{094EF2D6-34D8-4145-8AA9-B98DB05640DF}" srcOrd="1" destOrd="0" presId="urn:microsoft.com/office/officeart/2005/8/layout/vList5"/>
    <dgm:cxn modelId="{038254A7-4424-44E2-BCB8-D8058C0316EF}" type="presParOf" srcId="{DB0A510C-A51D-4CB7-BBC8-085047B72B6F}" destId="{A85C15F4-3D69-4FB6-A0B4-C4F594C30ECA}" srcOrd="2" destOrd="0" presId="urn:microsoft.com/office/officeart/2005/8/layout/vList5"/>
    <dgm:cxn modelId="{89DE52B7-DCE3-4131-AEE1-0EE590201550}" type="presParOf" srcId="{A85C15F4-3D69-4FB6-A0B4-C4F594C30ECA}" destId="{B7B5CBDA-E66E-4A49-A5DE-BEFC9493B018}" srcOrd="0" destOrd="0" presId="urn:microsoft.com/office/officeart/2005/8/layout/vList5"/>
    <dgm:cxn modelId="{13E244F9-1974-4154-AC30-09298F35375D}" type="presParOf" srcId="{A85C15F4-3D69-4FB6-A0B4-C4F594C30ECA}" destId="{F2A435CE-784B-4626-996F-BDC015278662}" srcOrd="1" destOrd="0" presId="urn:microsoft.com/office/officeart/2005/8/layout/vList5"/>
    <dgm:cxn modelId="{5AB17721-3CD5-47B6-87B7-69808418E608}" type="presParOf" srcId="{DB0A510C-A51D-4CB7-BBC8-085047B72B6F}" destId="{4F45DC7C-E783-44B5-B4B2-8EFD696D4B18}" srcOrd="3" destOrd="0" presId="urn:microsoft.com/office/officeart/2005/8/layout/vList5"/>
    <dgm:cxn modelId="{B11C95EC-C239-40E2-A3B7-808F21E255C0}" type="presParOf" srcId="{DB0A510C-A51D-4CB7-BBC8-085047B72B6F}" destId="{DB0A686D-7691-4242-AB8C-37751D1F9FB9}" srcOrd="4" destOrd="0" presId="urn:microsoft.com/office/officeart/2005/8/layout/vList5"/>
    <dgm:cxn modelId="{31713934-105A-4C63-A0AD-9A898EA6EAC4}" type="presParOf" srcId="{DB0A686D-7691-4242-AB8C-37751D1F9FB9}" destId="{85B3240D-B74E-4AC6-8D06-85EDB1179FCC}" srcOrd="0" destOrd="0" presId="urn:microsoft.com/office/officeart/2005/8/layout/vList5"/>
    <dgm:cxn modelId="{1CB53165-39BA-4062-9011-9E5CBCBFE41D}" type="presParOf" srcId="{DB0A686D-7691-4242-AB8C-37751D1F9FB9}" destId="{A0105343-8548-402C-9073-E3921C6C0F61}" srcOrd="1" destOrd="0" presId="urn:microsoft.com/office/officeart/2005/8/layout/vList5"/>
    <dgm:cxn modelId="{1AEEC0D3-C104-4913-B511-9558E8FDFD41}" type="presParOf" srcId="{DB0A510C-A51D-4CB7-BBC8-085047B72B6F}" destId="{46A1258B-EFEB-47E5-B072-B65889B24112}" srcOrd="5" destOrd="0" presId="urn:microsoft.com/office/officeart/2005/8/layout/vList5"/>
    <dgm:cxn modelId="{5891176E-BAAA-450B-BDE0-334B5ED5267E}" type="presParOf" srcId="{DB0A510C-A51D-4CB7-BBC8-085047B72B6F}" destId="{D8E9EC8F-4A2B-46CA-BE8F-D081562B38C7}" srcOrd="6" destOrd="0" presId="urn:microsoft.com/office/officeart/2005/8/layout/vList5"/>
    <dgm:cxn modelId="{48977359-71C3-4872-8F38-584CD0515B1B}" type="presParOf" srcId="{D8E9EC8F-4A2B-46CA-BE8F-D081562B38C7}" destId="{944B5200-4ACE-40A2-B2C0-79968488FE84}" srcOrd="0" destOrd="0" presId="urn:microsoft.com/office/officeart/2005/8/layout/vList5"/>
    <dgm:cxn modelId="{D2F2F132-1060-4BB8-80A0-22C35930456C}" type="presParOf" srcId="{D8E9EC8F-4A2B-46CA-BE8F-D081562B38C7}" destId="{C16411A4-0F4F-4645-BD73-36122FF4561D}" srcOrd="1" destOrd="0" presId="urn:microsoft.com/office/officeart/2005/8/layout/vList5"/>
    <dgm:cxn modelId="{2069E74D-BC15-4F40-8954-043A9B689193}" type="presParOf" srcId="{DB0A510C-A51D-4CB7-BBC8-085047B72B6F}" destId="{80EA9943-EF6C-4E10-8D59-18490F36A2D0}" srcOrd="7" destOrd="0" presId="urn:microsoft.com/office/officeart/2005/8/layout/vList5"/>
    <dgm:cxn modelId="{B3018D42-F178-4D68-9ADF-9BA6452A72DC}" type="presParOf" srcId="{DB0A510C-A51D-4CB7-BBC8-085047B72B6F}" destId="{44BFE7E4-0D0C-4E95-A2F5-CEDD915AD2A6}" srcOrd="8" destOrd="0" presId="urn:microsoft.com/office/officeart/2005/8/layout/vList5"/>
    <dgm:cxn modelId="{6870B2D6-9434-4BC9-86B3-AA66A48409B8}" type="presParOf" srcId="{44BFE7E4-0D0C-4E95-A2F5-CEDD915AD2A6}" destId="{DEBBE09A-9F2F-4A6F-9B7F-68A40BD194C3}" srcOrd="0" destOrd="0" presId="urn:microsoft.com/office/officeart/2005/8/layout/vList5"/>
    <dgm:cxn modelId="{12394788-2C47-4A6F-95D3-EE844EDF0891}" type="presParOf" srcId="{44BFE7E4-0D0C-4E95-A2F5-CEDD915AD2A6}" destId="{8C7672C2-52D9-497D-8D63-B3D9BE8391AD}" srcOrd="1" destOrd="0" presId="urn:microsoft.com/office/officeart/2005/8/layout/vList5"/>
    <dgm:cxn modelId="{101FEB38-FC18-44DC-8F89-1A21AC459713}" type="presParOf" srcId="{DB0A510C-A51D-4CB7-BBC8-085047B72B6F}" destId="{A67C081E-D682-4D2D-B61D-A3E56A148E03}" srcOrd="9" destOrd="0" presId="urn:microsoft.com/office/officeart/2005/8/layout/vList5"/>
    <dgm:cxn modelId="{6485C0A0-35E2-4BE3-A2D4-2C7FD4115EA8}" type="presParOf" srcId="{DB0A510C-A51D-4CB7-BBC8-085047B72B6F}" destId="{FBDE53D8-F0A5-4ACE-A588-EF20818F07F2}" srcOrd="10" destOrd="0" presId="urn:microsoft.com/office/officeart/2005/8/layout/vList5"/>
    <dgm:cxn modelId="{52E79D88-2F2F-488E-AEE8-BAB016C99E97}" type="presParOf" srcId="{FBDE53D8-F0A5-4ACE-A588-EF20818F07F2}" destId="{AA59F070-7597-4F44-A382-664740839DCD}" srcOrd="0" destOrd="0" presId="urn:microsoft.com/office/officeart/2005/8/layout/vList5"/>
    <dgm:cxn modelId="{118C4E6A-EF9B-4C96-9343-16EF78B0BEB7}" type="presParOf" srcId="{FBDE53D8-F0A5-4ACE-A588-EF20818F07F2}" destId="{675F0C42-418D-4162-86CB-08D8FF3B7F58}" srcOrd="1" destOrd="0" presId="urn:microsoft.com/office/officeart/2005/8/layout/vList5"/>
    <dgm:cxn modelId="{17537D23-121D-4AA9-9762-9D1EB4C430DC}" type="presParOf" srcId="{DB0A510C-A51D-4CB7-BBC8-085047B72B6F}" destId="{5F15EEEA-7F44-4438-9795-D7B599167C71}" srcOrd="11" destOrd="0" presId="urn:microsoft.com/office/officeart/2005/8/layout/vList5"/>
    <dgm:cxn modelId="{360857F1-49C6-4577-BD52-8334569F57C6}" type="presParOf" srcId="{DB0A510C-A51D-4CB7-BBC8-085047B72B6F}" destId="{CD36218B-D441-43CB-BDDB-285530631B72}" srcOrd="12" destOrd="0" presId="urn:microsoft.com/office/officeart/2005/8/layout/vList5"/>
    <dgm:cxn modelId="{50141DB2-1ACE-4F9E-A646-BDCE7B005140}" type="presParOf" srcId="{CD36218B-D441-43CB-BDDB-285530631B72}" destId="{A4D5E2C9-CBED-4EBB-B9F4-A912EBEC8E66}" srcOrd="0" destOrd="0" presId="urn:microsoft.com/office/officeart/2005/8/layout/vList5"/>
    <dgm:cxn modelId="{91052C74-3B03-49F0-965E-6A183C31B316}" type="presParOf" srcId="{CD36218B-D441-43CB-BDDB-285530631B72}" destId="{6805AE60-0095-4058-BCDF-4B0E06BA7882}"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196218D-AEF8-4605-96E5-3073A2B609E6}" type="doc">
      <dgm:prSet loTypeId="urn:microsoft.com/office/officeart/2005/8/layout/vList2" loCatId="list" qsTypeId="urn:microsoft.com/office/officeart/2005/8/quickstyle/simple1" qsCatId="simple" csTypeId="urn:microsoft.com/office/officeart/2005/8/colors/accent0_3" csCatId="mainScheme" phldr="1"/>
      <dgm:spPr/>
      <dgm:t>
        <a:bodyPr/>
        <a:lstStyle/>
        <a:p>
          <a:endParaRPr lang="ru-RU"/>
        </a:p>
      </dgm:t>
    </dgm:pt>
    <dgm:pt modelId="{3385C345-6007-4E21-9872-17F2C488D1DB}">
      <dgm:prSet/>
      <dgm:spPr/>
      <dgm:t>
        <a:bodyPr/>
        <a:lstStyle/>
        <a:p>
          <a:pPr rtl="0"/>
          <a:r>
            <a:rPr lang="uz-Cyrl-UZ" smtClean="0"/>
            <a:t>Бир танали ва кўп танали дарахт шакллари ирсий белгилар сифатида авлоддан-авлодга ўтади, лекин баъзи ҳолларда ташқи шароит таъсирида ўзгариши ҳам мумкин. Масалан кўпгина дарахтларнинг (қарағай, терак, эман) ўрмонда ва очиқ майдонларда ўсувчи нусхалари бир-биридан фарқ қилади: очиқ майдонларда ўсувчи дарахтлар танаси йирик, ён атрофга кучли шохланган бўлиб, бўйи унчалик баланд бўлмайди, аксинча ўрмонда ўсувчи дарахтлар яшаш учун ички рақобат кураши оқибатида кучли ўсиб, баланд бўйли ва текис ривожланган танага эга бўлади.</a:t>
          </a:r>
          <a:endParaRPr lang="ru-RU"/>
        </a:p>
      </dgm:t>
    </dgm:pt>
    <dgm:pt modelId="{E89DAB1C-1C9A-4791-BE48-A227D4207889}" type="parTrans" cxnId="{6E368821-FB72-4B6B-8ED4-AA1E63380846}">
      <dgm:prSet/>
      <dgm:spPr/>
      <dgm:t>
        <a:bodyPr/>
        <a:lstStyle/>
        <a:p>
          <a:endParaRPr lang="ru-RU"/>
        </a:p>
      </dgm:t>
    </dgm:pt>
    <dgm:pt modelId="{33D56164-1F6D-4EC5-8D55-18063C7E8A05}" type="sibTrans" cxnId="{6E368821-FB72-4B6B-8ED4-AA1E63380846}">
      <dgm:prSet/>
      <dgm:spPr/>
      <dgm:t>
        <a:bodyPr/>
        <a:lstStyle/>
        <a:p>
          <a:endParaRPr lang="ru-RU"/>
        </a:p>
      </dgm:t>
    </dgm:pt>
    <dgm:pt modelId="{3172322B-0868-4FFB-AFBD-715F1DBA1430}" type="pres">
      <dgm:prSet presAssocID="{E196218D-AEF8-4605-96E5-3073A2B609E6}" presName="linear" presStyleCnt="0">
        <dgm:presLayoutVars>
          <dgm:animLvl val="lvl"/>
          <dgm:resizeHandles val="exact"/>
        </dgm:presLayoutVars>
      </dgm:prSet>
      <dgm:spPr/>
    </dgm:pt>
    <dgm:pt modelId="{66770EFC-84CA-4CDB-8456-8DD16CD9A343}" type="pres">
      <dgm:prSet presAssocID="{3385C345-6007-4E21-9872-17F2C488D1DB}" presName="parentText" presStyleLbl="node1" presStyleIdx="0" presStyleCnt="1">
        <dgm:presLayoutVars>
          <dgm:chMax val="0"/>
          <dgm:bulletEnabled val="1"/>
        </dgm:presLayoutVars>
      </dgm:prSet>
      <dgm:spPr/>
    </dgm:pt>
  </dgm:ptLst>
  <dgm:cxnLst>
    <dgm:cxn modelId="{C7AB0013-EDCC-4906-8FBE-158D41328A23}" type="presOf" srcId="{E196218D-AEF8-4605-96E5-3073A2B609E6}" destId="{3172322B-0868-4FFB-AFBD-715F1DBA1430}" srcOrd="0" destOrd="0" presId="urn:microsoft.com/office/officeart/2005/8/layout/vList2"/>
    <dgm:cxn modelId="{6E368821-FB72-4B6B-8ED4-AA1E63380846}" srcId="{E196218D-AEF8-4605-96E5-3073A2B609E6}" destId="{3385C345-6007-4E21-9872-17F2C488D1DB}" srcOrd="0" destOrd="0" parTransId="{E89DAB1C-1C9A-4791-BE48-A227D4207889}" sibTransId="{33D56164-1F6D-4EC5-8D55-18063C7E8A05}"/>
    <dgm:cxn modelId="{45E2B877-6BC8-420A-8DE9-6B38B765D9C6}" type="presOf" srcId="{3385C345-6007-4E21-9872-17F2C488D1DB}" destId="{66770EFC-84CA-4CDB-8456-8DD16CD9A343}" srcOrd="0" destOrd="0" presId="urn:microsoft.com/office/officeart/2005/8/layout/vList2"/>
    <dgm:cxn modelId="{C0878E13-C087-4A38-86CA-5E9CC3A55B99}" type="presParOf" srcId="{3172322B-0868-4FFB-AFBD-715F1DBA1430}" destId="{66770EFC-84CA-4CDB-8456-8DD16CD9A343}"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3AB85F4-4E30-4FF3-8B65-5F5EB4BC5F89}" type="doc">
      <dgm:prSet loTypeId="urn:microsoft.com/office/officeart/2005/8/layout/target3" loCatId="relationship" qsTypeId="urn:microsoft.com/office/officeart/2005/8/quickstyle/simple1" qsCatId="simple" csTypeId="urn:microsoft.com/office/officeart/2005/8/colors/accent0_3" csCatId="mainScheme" phldr="1"/>
      <dgm:spPr/>
      <dgm:t>
        <a:bodyPr/>
        <a:lstStyle/>
        <a:p>
          <a:endParaRPr lang="ru-RU"/>
        </a:p>
      </dgm:t>
    </dgm:pt>
    <dgm:pt modelId="{6B3D56FE-03B4-44DA-B9EC-208C2D318431}">
      <dgm:prSet/>
      <dgm:spPr/>
      <dgm:t>
        <a:bodyPr/>
        <a:lstStyle/>
        <a:p>
          <a:pPr algn="just" rtl="0"/>
          <a:r>
            <a:rPr lang="uz-Cyrl-UZ" smtClean="0"/>
            <a:t>Юқорида кўрсатиб ўтилган дарахт ўсимликлари типларидан ташқари лианалар ва ер бағирлаб ўсувчи ўсимлик типлари мавжуддир. Лианалар ўз танасини мустақил кўтариб туриш қобилиятига эга эмасдир, шу сабабли улар чирмовуқлар ёрдамида дарахт ва буталарнинг шох-шаббаларига ўралиб, дарахт шохларидан тирговуч сифатида фойдаланиб, 30-40 метр узунликкача ўсади.</a:t>
          </a:r>
          <a:endParaRPr lang="ru-RU"/>
        </a:p>
      </dgm:t>
    </dgm:pt>
    <dgm:pt modelId="{0C239A7F-9C53-4C21-9F75-0DEB6AB24691}" type="parTrans" cxnId="{6F68BFC3-E636-4E48-A447-EB0ADFB2920C}">
      <dgm:prSet/>
      <dgm:spPr/>
      <dgm:t>
        <a:bodyPr/>
        <a:lstStyle/>
        <a:p>
          <a:endParaRPr lang="ru-RU"/>
        </a:p>
      </dgm:t>
    </dgm:pt>
    <dgm:pt modelId="{7B283C30-A254-4A1C-B754-FF593C18068E}" type="sibTrans" cxnId="{6F68BFC3-E636-4E48-A447-EB0ADFB2920C}">
      <dgm:prSet/>
      <dgm:spPr/>
      <dgm:t>
        <a:bodyPr/>
        <a:lstStyle/>
        <a:p>
          <a:endParaRPr lang="ru-RU"/>
        </a:p>
      </dgm:t>
    </dgm:pt>
    <dgm:pt modelId="{CD539D7B-7F5A-4683-9A32-C957D5DF84FE}" type="pres">
      <dgm:prSet presAssocID="{13AB85F4-4E30-4FF3-8B65-5F5EB4BC5F89}" presName="Name0" presStyleCnt="0">
        <dgm:presLayoutVars>
          <dgm:chMax val="7"/>
          <dgm:dir/>
          <dgm:animLvl val="lvl"/>
          <dgm:resizeHandles val="exact"/>
        </dgm:presLayoutVars>
      </dgm:prSet>
      <dgm:spPr/>
    </dgm:pt>
    <dgm:pt modelId="{2F4F9F26-0396-41B9-95C9-9BD84D27F61C}" type="pres">
      <dgm:prSet presAssocID="{6B3D56FE-03B4-44DA-B9EC-208C2D318431}" presName="circle1" presStyleLbl="node1" presStyleIdx="0" presStyleCnt="1"/>
      <dgm:spPr/>
    </dgm:pt>
    <dgm:pt modelId="{DF9DF445-80D3-4175-B25D-F323E9312405}" type="pres">
      <dgm:prSet presAssocID="{6B3D56FE-03B4-44DA-B9EC-208C2D318431}" presName="space" presStyleCnt="0"/>
      <dgm:spPr/>
    </dgm:pt>
    <dgm:pt modelId="{35E0F088-42A8-4F88-9037-9E1289FF51CC}" type="pres">
      <dgm:prSet presAssocID="{6B3D56FE-03B4-44DA-B9EC-208C2D318431}" presName="rect1" presStyleLbl="alignAcc1" presStyleIdx="0" presStyleCnt="1" custScaleX="125655" custLinFactNeighborX="-10450" custLinFactNeighborY="371"/>
      <dgm:spPr/>
    </dgm:pt>
    <dgm:pt modelId="{AD0208D9-7EF9-4DCC-AC7A-CEC004D72A5A}" type="pres">
      <dgm:prSet presAssocID="{6B3D56FE-03B4-44DA-B9EC-208C2D318431}" presName="rect1ParTxNoCh" presStyleLbl="alignAcc1" presStyleIdx="0" presStyleCnt="1">
        <dgm:presLayoutVars>
          <dgm:chMax val="1"/>
          <dgm:bulletEnabled val="1"/>
        </dgm:presLayoutVars>
      </dgm:prSet>
      <dgm:spPr/>
    </dgm:pt>
  </dgm:ptLst>
  <dgm:cxnLst>
    <dgm:cxn modelId="{64427B9F-1353-463F-9D0B-89EB020B5495}" type="presOf" srcId="{13AB85F4-4E30-4FF3-8B65-5F5EB4BC5F89}" destId="{CD539D7B-7F5A-4683-9A32-C957D5DF84FE}" srcOrd="0" destOrd="0" presId="urn:microsoft.com/office/officeart/2005/8/layout/target3"/>
    <dgm:cxn modelId="{17A176F3-C9D0-4833-8C34-19CAF19C1313}" type="presOf" srcId="{6B3D56FE-03B4-44DA-B9EC-208C2D318431}" destId="{35E0F088-42A8-4F88-9037-9E1289FF51CC}" srcOrd="0" destOrd="0" presId="urn:microsoft.com/office/officeart/2005/8/layout/target3"/>
    <dgm:cxn modelId="{9C7B2CE6-9445-4A79-B0E5-2F49CF9D9FC0}" type="presOf" srcId="{6B3D56FE-03B4-44DA-B9EC-208C2D318431}" destId="{AD0208D9-7EF9-4DCC-AC7A-CEC004D72A5A}" srcOrd="1" destOrd="0" presId="urn:microsoft.com/office/officeart/2005/8/layout/target3"/>
    <dgm:cxn modelId="{6F68BFC3-E636-4E48-A447-EB0ADFB2920C}" srcId="{13AB85F4-4E30-4FF3-8B65-5F5EB4BC5F89}" destId="{6B3D56FE-03B4-44DA-B9EC-208C2D318431}" srcOrd="0" destOrd="0" parTransId="{0C239A7F-9C53-4C21-9F75-0DEB6AB24691}" sibTransId="{7B283C30-A254-4A1C-B754-FF593C18068E}"/>
    <dgm:cxn modelId="{A011B7F8-5CBA-4036-97BA-FB1D88CFE6D7}" type="presParOf" srcId="{CD539D7B-7F5A-4683-9A32-C957D5DF84FE}" destId="{2F4F9F26-0396-41B9-95C9-9BD84D27F61C}" srcOrd="0" destOrd="0" presId="urn:microsoft.com/office/officeart/2005/8/layout/target3"/>
    <dgm:cxn modelId="{9BC58EBA-B847-45B5-BD02-C1CFD44C7493}" type="presParOf" srcId="{CD539D7B-7F5A-4683-9A32-C957D5DF84FE}" destId="{DF9DF445-80D3-4175-B25D-F323E9312405}" srcOrd="1" destOrd="0" presId="urn:microsoft.com/office/officeart/2005/8/layout/target3"/>
    <dgm:cxn modelId="{3A221068-5A7D-4278-B6B4-88DFF1E1493A}" type="presParOf" srcId="{CD539D7B-7F5A-4683-9A32-C957D5DF84FE}" destId="{35E0F088-42A8-4F88-9037-9E1289FF51CC}" srcOrd="2" destOrd="0" presId="urn:microsoft.com/office/officeart/2005/8/layout/target3"/>
    <dgm:cxn modelId="{6666D32C-9A79-4047-A12B-79DF63E1A66A}" type="presParOf" srcId="{CD539D7B-7F5A-4683-9A32-C957D5DF84FE}" destId="{AD0208D9-7EF9-4DCC-AC7A-CEC004D72A5A}" srcOrd="3"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259F99-1FF8-4601-87C0-E155A7583ED4}">
      <dsp:nvSpPr>
        <dsp:cNvPr id="0" name=""/>
        <dsp:cNvSpPr/>
      </dsp:nvSpPr>
      <dsp:spPr>
        <a:xfrm>
          <a:off x="0" y="-69642"/>
          <a:ext cx="8229600" cy="931376"/>
        </a:xfrm>
        <a:prstGeom prst="rect">
          <a:avLst/>
        </a:prstGeom>
        <a:solidFill>
          <a:srgbClr val="0000FF"/>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1">
          <a:scrgbClr r="0" g="0" b="0"/>
        </a:fillRef>
        <a:effectRef idx="3">
          <a:scrgbClr r="0" g="0" b="0"/>
        </a:effectRef>
        <a:fontRef idx="minor"/>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uz-Cyrl-UZ" sz="1200" kern="1200" smtClean="0"/>
            <a:t>Дарахтлар танаси уруғ униб чиқиши ва ундан ҳосил бўлган ниҳолнинг асосий новдасини ўсиб ривожланиши натижасида шаклланади ва тупроқдаги сувда эриган минерал моддалами илдиз орқали баргларга, баргларда фотосинтез жараёни натижасида ҳосил бўлган органик моддаларни бутун ўсимлик танаси бўйлаб ҳаракатланишини таъминлайди. </a:t>
          </a:r>
          <a:endParaRPr lang="ru-RU" sz="1200" b="1" kern="1200" dirty="0"/>
        </a:p>
      </dsp:txBody>
      <dsp:txXfrm>
        <a:off x="0" y="-69642"/>
        <a:ext cx="8229600" cy="931376"/>
      </dsp:txXfrm>
    </dsp:sp>
    <dsp:sp modelId="{BB053371-D83D-4517-8FA4-A73B3968B087}">
      <dsp:nvSpPr>
        <dsp:cNvPr id="0" name=""/>
        <dsp:cNvSpPr/>
      </dsp:nvSpPr>
      <dsp:spPr>
        <a:xfrm>
          <a:off x="0" y="805125"/>
          <a:ext cx="8229600" cy="1370890"/>
        </a:xfrm>
        <a:prstGeom prst="rect">
          <a:avLst/>
        </a:prstGeom>
        <a:solidFill>
          <a:srgbClr val="00B050"/>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uz-Cyrl-UZ" sz="2300" kern="1200" smtClean="0"/>
            <a:t>Дарахтларнинг вегетатив органлари уларнинг ўсиш ва ривожланишига хизмат қилувчи органлар бўлиб, уларга </a:t>
          </a:r>
          <a:r>
            <a:rPr lang="uz-Cyrl-UZ" sz="2300" b="1" kern="1200" smtClean="0"/>
            <a:t>новда, барг, илдиз</a:t>
          </a:r>
          <a:r>
            <a:rPr lang="uz-Cyrl-UZ" sz="2300" kern="1200" smtClean="0"/>
            <a:t> киради</a:t>
          </a:r>
          <a:endParaRPr lang="ru-RU" sz="2300" kern="1200" dirty="0"/>
        </a:p>
      </dsp:txBody>
      <dsp:txXfrm>
        <a:off x="0" y="805125"/>
        <a:ext cx="8229600" cy="1370890"/>
      </dsp:txXfrm>
    </dsp:sp>
    <dsp:sp modelId="{9EE30DBE-3C77-4326-9999-7C6CA7E83E8D}">
      <dsp:nvSpPr>
        <dsp:cNvPr id="0" name=""/>
        <dsp:cNvSpPr/>
      </dsp:nvSpPr>
      <dsp:spPr>
        <a:xfrm>
          <a:off x="0" y="2093337"/>
          <a:ext cx="8229600" cy="152321"/>
        </a:xfrm>
        <a:prstGeom prst="rect">
          <a:avLst/>
        </a:prstGeom>
        <a:solidFill>
          <a:schemeClr val="accent4">
            <a:shade val="90000"/>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1">
          <a:scrgbClr r="0" g="0" b="0"/>
        </a:fillRef>
        <a:effectRef idx="3">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66F11-1762-4ECB-ABEF-A79EE8E58979}">
      <dsp:nvSpPr>
        <dsp:cNvPr id="0" name=""/>
        <dsp:cNvSpPr/>
      </dsp:nvSpPr>
      <dsp:spPr>
        <a:xfrm rot="5400000">
          <a:off x="5552365" y="-2360243"/>
          <a:ext cx="646975" cy="5530214"/>
        </a:xfrm>
        <a:prstGeom prst="round2SameRect">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uz-Cyrl-UZ" sz="2000" kern="1200" smtClean="0"/>
            <a:t>25 метрдан баланд дарахтлар (қарағай, тилоғоч, қора қарағай,секвойя,евкалипт)</a:t>
          </a:r>
          <a:endParaRPr lang="ru-RU" sz="2000" kern="1200"/>
        </a:p>
      </dsp:txBody>
      <dsp:txXfrm rot="-5400000">
        <a:off x="3110746" y="112959"/>
        <a:ext cx="5498631" cy="583809"/>
      </dsp:txXfrm>
    </dsp:sp>
    <dsp:sp modelId="{F8CD0865-3235-4857-956C-0D9DB20A1AB9}">
      <dsp:nvSpPr>
        <dsp:cNvPr id="0" name=""/>
        <dsp:cNvSpPr/>
      </dsp:nvSpPr>
      <dsp:spPr>
        <a:xfrm>
          <a:off x="0" y="504"/>
          <a:ext cx="3110745" cy="808718"/>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uz-Cyrl-UZ" sz="2000" kern="1200" smtClean="0"/>
            <a:t>биринчи катталикдаги дарахтлар</a:t>
          </a:r>
          <a:endParaRPr lang="ru-RU" sz="2000" kern="1200"/>
        </a:p>
      </dsp:txBody>
      <dsp:txXfrm>
        <a:off x="39478" y="39982"/>
        <a:ext cx="3031789" cy="729762"/>
      </dsp:txXfrm>
    </dsp:sp>
    <dsp:sp modelId="{F2A435CE-784B-4626-996F-BDC015278662}">
      <dsp:nvSpPr>
        <dsp:cNvPr id="0" name=""/>
        <dsp:cNvSpPr/>
      </dsp:nvSpPr>
      <dsp:spPr>
        <a:xfrm rot="5400000">
          <a:off x="5552365" y="-1511088"/>
          <a:ext cx="646975" cy="5530214"/>
        </a:xfrm>
        <a:prstGeom prst="round2SameRect">
          <a:avLst/>
        </a:prstGeom>
        <a:solidFill>
          <a:schemeClr val="accent3">
            <a:tint val="40000"/>
            <a:alpha val="90000"/>
            <a:hueOff val="0"/>
            <a:satOff val="0"/>
            <a:lumOff val="0"/>
            <a:alphaOff val="0"/>
          </a:schemeClr>
        </a:solidFill>
        <a:ln w="254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uz-Cyrl-UZ" sz="2000" kern="1200" smtClean="0"/>
            <a:t>баландлиги 15-25 метр бўлган дарахтлар (оқ қарағай, терак, чинор, қайрағоч)</a:t>
          </a:r>
          <a:endParaRPr lang="ru-RU" sz="2000" kern="1200"/>
        </a:p>
      </dsp:txBody>
      <dsp:txXfrm rot="-5400000">
        <a:off x="3110746" y="962114"/>
        <a:ext cx="5498631" cy="583809"/>
      </dsp:txXfrm>
    </dsp:sp>
    <dsp:sp modelId="{B7B5CBDA-E66E-4A49-A5DE-BEFC9493B018}">
      <dsp:nvSpPr>
        <dsp:cNvPr id="0" name=""/>
        <dsp:cNvSpPr/>
      </dsp:nvSpPr>
      <dsp:spPr>
        <a:xfrm>
          <a:off x="0" y="849659"/>
          <a:ext cx="3110745" cy="808718"/>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uz-Cyrl-UZ" sz="2000" kern="1200" smtClean="0"/>
            <a:t>иккинчи катталикдаги дарахтлар</a:t>
          </a:r>
          <a:endParaRPr lang="ru-RU" sz="2000" kern="1200"/>
        </a:p>
      </dsp:txBody>
      <dsp:txXfrm>
        <a:off x="39478" y="889137"/>
        <a:ext cx="3031789" cy="729762"/>
      </dsp:txXfrm>
    </dsp:sp>
    <dsp:sp modelId="{A0105343-8548-402C-9073-E3921C6C0F61}">
      <dsp:nvSpPr>
        <dsp:cNvPr id="0" name=""/>
        <dsp:cNvSpPr/>
      </dsp:nvSpPr>
      <dsp:spPr>
        <a:xfrm rot="5400000">
          <a:off x="5552365" y="-661933"/>
          <a:ext cx="646975" cy="5530214"/>
        </a:xfrm>
        <a:prstGeom prst="round2SameRect">
          <a:avLst/>
        </a:prstGeom>
        <a:solidFill>
          <a:schemeClr val="accent4">
            <a:tint val="40000"/>
            <a:alpha val="90000"/>
            <a:hueOff val="0"/>
            <a:satOff val="0"/>
            <a:lumOff val="0"/>
            <a:alphaOff val="0"/>
          </a:schemeClr>
        </a:solidFill>
        <a:ln w="254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uz-Cyrl-UZ" sz="2000" kern="1200" smtClean="0"/>
            <a:t>баландлиги 5-7 метр бўлган дарахтлар (писта, тол, шумтол, жийда)</a:t>
          </a:r>
          <a:endParaRPr lang="ru-RU" sz="2000" kern="1200"/>
        </a:p>
      </dsp:txBody>
      <dsp:txXfrm rot="-5400000">
        <a:off x="3110746" y="1811269"/>
        <a:ext cx="5498631" cy="583809"/>
      </dsp:txXfrm>
    </dsp:sp>
    <dsp:sp modelId="{85B3240D-B74E-4AC6-8D06-85EDB1179FCC}">
      <dsp:nvSpPr>
        <dsp:cNvPr id="0" name=""/>
        <dsp:cNvSpPr/>
      </dsp:nvSpPr>
      <dsp:spPr>
        <a:xfrm>
          <a:off x="0" y="1698813"/>
          <a:ext cx="3110745" cy="808718"/>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uz-Cyrl-UZ" sz="2000" kern="1200" smtClean="0"/>
            <a:t>учинчи катталикдаги дарахтлар</a:t>
          </a:r>
          <a:endParaRPr lang="ru-RU" sz="2000" kern="1200"/>
        </a:p>
      </dsp:txBody>
      <dsp:txXfrm>
        <a:off x="39478" y="1738291"/>
        <a:ext cx="3031789" cy="729762"/>
      </dsp:txXfrm>
    </dsp:sp>
    <dsp:sp modelId="{C16411A4-0F4F-4645-BD73-36122FF4561D}">
      <dsp:nvSpPr>
        <dsp:cNvPr id="0" name=""/>
        <dsp:cNvSpPr/>
      </dsp:nvSpPr>
      <dsp:spPr>
        <a:xfrm rot="5400000">
          <a:off x="5552365" y="187220"/>
          <a:ext cx="646975" cy="5530214"/>
        </a:xfrm>
        <a:prstGeom prst="round2SameRect">
          <a:avLst/>
        </a:prstGeom>
        <a:solidFill>
          <a:schemeClr val="accent5">
            <a:tint val="40000"/>
            <a:alpha val="90000"/>
            <a:hueOff val="0"/>
            <a:satOff val="0"/>
            <a:lumOff val="0"/>
            <a:alphaOff val="0"/>
          </a:schemeClr>
        </a:solidFill>
        <a:ln w="25400"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uz-Cyrl-UZ" sz="2000" kern="1200" smtClean="0"/>
            <a:t>баланд бўйли буталар</a:t>
          </a:r>
          <a:endParaRPr lang="ru-RU" sz="2000" kern="1200"/>
        </a:p>
      </dsp:txBody>
      <dsp:txXfrm rot="-5400000">
        <a:off x="3110746" y="2660423"/>
        <a:ext cx="5498631" cy="583809"/>
      </dsp:txXfrm>
    </dsp:sp>
    <dsp:sp modelId="{944B5200-4ACE-40A2-B2C0-79968488FE84}">
      <dsp:nvSpPr>
        <dsp:cNvPr id="0" name=""/>
        <dsp:cNvSpPr/>
      </dsp:nvSpPr>
      <dsp:spPr>
        <a:xfrm>
          <a:off x="0" y="2547968"/>
          <a:ext cx="3110745" cy="808718"/>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uz-Cyrl-UZ" sz="2400" kern="1200" smtClean="0"/>
            <a:t>паст дарахтлар</a:t>
          </a:r>
          <a:endParaRPr lang="ru-RU" sz="2400" kern="1200"/>
        </a:p>
      </dsp:txBody>
      <dsp:txXfrm>
        <a:off x="39478" y="2587446"/>
        <a:ext cx="3031789" cy="729762"/>
      </dsp:txXfrm>
    </dsp:sp>
    <dsp:sp modelId="{8C7672C2-52D9-497D-8D63-B3D9BE8391AD}">
      <dsp:nvSpPr>
        <dsp:cNvPr id="0" name=""/>
        <dsp:cNvSpPr/>
      </dsp:nvSpPr>
      <dsp:spPr>
        <a:xfrm rot="5400000">
          <a:off x="5552365" y="1036375"/>
          <a:ext cx="646975" cy="5530214"/>
        </a:xfrm>
        <a:prstGeom prst="round2SameRect">
          <a:avLst/>
        </a:prstGeom>
        <a:solidFill>
          <a:schemeClr val="accent6">
            <a:tint val="40000"/>
            <a:alpha val="90000"/>
            <a:hueOff val="0"/>
            <a:satOff val="0"/>
            <a:lumOff val="0"/>
            <a:alphaOff val="0"/>
          </a:schemeClr>
        </a:solidFill>
        <a:ln w="25400" cap="flat" cmpd="sng" algn="ctr">
          <a:solidFill>
            <a:schemeClr val="accent6">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uz-Cyrl-UZ" sz="2000" kern="1200" smtClean="0"/>
            <a:t>2.5 метр баландликда (наъматак,қизил зирк, ирғай, шилви)</a:t>
          </a:r>
          <a:endParaRPr lang="ru-RU" sz="2000" kern="1200"/>
        </a:p>
      </dsp:txBody>
      <dsp:txXfrm rot="-5400000">
        <a:off x="3110746" y="3509578"/>
        <a:ext cx="5498631" cy="583809"/>
      </dsp:txXfrm>
    </dsp:sp>
    <dsp:sp modelId="{DEBBE09A-9F2F-4A6F-9B7F-68A40BD194C3}">
      <dsp:nvSpPr>
        <dsp:cNvPr id="0" name=""/>
        <dsp:cNvSpPr/>
      </dsp:nvSpPr>
      <dsp:spPr>
        <a:xfrm>
          <a:off x="0" y="3397123"/>
          <a:ext cx="3110745" cy="808718"/>
        </a:xfrm>
        <a:prstGeom prst="round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uz-Cyrl-UZ" sz="2400" kern="1200" smtClean="0"/>
            <a:t>ўрта бўйли буталар</a:t>
          </a:r>
          <a:endParaRPr lang="ru-RU" sz="2400" kern="1200"/>
        </a:p>
      </dsp:txBody>
      <dsp:txXfrm>
        <a:off x="39478" y="3436601"/>
        <a:ext cx="3031789" cy="729762"/>
      </dsp:txXfrm>
    </dsp:sp>
    <dsp:sp modelId="{675F0C42-418D-4162-86CB-08D8FF3B7F58}">
      <dsp:nvSpPr>
        <dsp:cNvPr id="0" name=""/>
        <dsp:cNvSpPr/>
      </dsp:nvSpPr>
      <dsp:spPr>
        <a:xfrm rot="5400000">
          <a:off x="5552365" y="1885530"/>
          <a:ext cx="646975" cy="5530214"/>
        </a:xfrm>
        <a:prstGeom prst="round2SameRect">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uz-Cyrl-UZ" sz="2000" kern="1200" smtClean="0"/>
            <a:t>0.5-1 метр</a:t>
          </a:r>
          <a:endParaRPr lang="ru-RU" sz="2000" kern="1200"/>
        </a:p>
      </dsp:txBody>
      <dsp:txXfrm rot="-5400000">
        <a:off x="3110746" y="4358733"/>
        <a:ext cx="5498631" cy="583809"/>
      </dsp:txXfrm>
    </dsp:sp>
    <dsp:sp modelId="{AA59F070-7597-4F44-A382-664740839DCD}">
      <dsp:nvSpPr>
        <dsp:cNvPr id="0" name=""/>
        <dsp:cNvSpPr/>
      </dsp:nvSpPr>
      <dsp:spPr>
        <a:xfrm>
          <a:off x="0" y="4246278"/>
          <a:ext cx="3110745" cy="808718"/>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uz-Cyrl-UZ" sz="2400" kern="1200" smtClean="0"/>
            <a:t>паст бўйли буталар</a:t>
          </a:r>
          <a:endParaRPr lang="ru-RU" sz="2400" kern="1200"/>
        </a:p>
      </dsp:txBody>
      <dsp:txXfrm>
        <a:off x="39478" y="4285756"/>
        <a:ext cx="3031789" cy="729762"/>
      </dsp:txXfrm>
    </dsp:sp>
    <dsp:sp modelId="{6805AE60-0095-4058-BCDF-4B0E06BA7882}">
      <dsp:nvSpPr>
        <dsp:cNvPr id="0" name=""/>
        <dsp:cNvSpPr/>
      </dsp:nvSpPr>
      <dsp:spPr>
        <a:xfrm rot="5400000">
          <a:off x="5552365" y="2734684"/>
          <a:ext cx="646975" cy="5530214"/>
        </a:xfrm>
        <a:prstGeom prst="round2SameRect">
          <a:avLst/>
        </a:prstGeom>
        <a:solidFill>
          <a:schemeClr val="accent3">
            <a:tint val="40000"/>
            <a:alpha val="90000"/>
            <a:hueOff val="0"/>
            <a:satOff val="0"/>
            <a:lumOff val="0"/>
            <a:alphaOff val="0"/>
          </a:schemeClr>
        </a:solidFill>
        <a:ln w="254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uz-Cyrl-UZ" sz="2000" kern="1200" smtClean="0"/>
            <a:t>0.5 метр баландликкача ўсиб ривожланади</a:t>
          </a:r>
          <a:endParaRPr lang="ru-RU" sz="2000" kern="1200"/>
        </a:p>
      </dsp:txBody>
      <dsp:txXfrm rot="-5400000">
        <a:off x="3110746" y="5207887"/>
        <a:ext cx="5498631" cy="583809"/>
      </dsp:txXfrm>
    </dsp:sp>
    <dsp:sp modelId="{A4D5E2C9-CBED-4EBB-B9F4-A912EBEC8E66}">
      <dsp:nvSpPr>
        <dsp:cNvPr id="0" name=""/>
        <dsp:cNvSpPr/>
      </dsp:nvSpPr>
      <dsp:spPr>
        <a:xfrm>
          <a:off x="0" y="5095432"/>
          <a:ext cx="3110745" cy="808718"/>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uz-Cyrl-UZ" sz="2400" kern="1200" smtClean="0"/>
            <a:t>бутачалар</a:t>
          </a:r>
          <a:endParaRPr lang="ru-RU" sz="2400" kern="1200"/>
        </a:p>
      </dsp:txBody>
      <dsp:txXfrm>
        <a:off x="39478" y="5134910"/>
        <a:ext cx="3031789" cy="72976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770EFC-84CA-4CDB-8456-8DD16CD9A343}">
      <dsp:nvSpPr>
        <dsp:cNvPr id="0" name=""/>
        <dsp:cNvSpPr/>
      </dsp:nvSpPr>
      <dsp:spPr>
        <a:xfrm>
          <a:off x="0" y="65896"/>
          <a:ext cx="8229600" cy="4324320"/>
        </a:xfrm>
        <a:prstGeom prst="round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uz-Cyrl-UZ" sz="2200" kern="1200" smtClean="0"/>
            <a:t>Бир танали ва кўп танали дарахт шакллари ирсий белгилар сифатида авлоддан-авлодга ўтади, лекин баъзи ҳолларда ташқи шароит таъсирида ўзгариши ҳам мумкин. Масалан кўпгина дарахтларнинг (қарағай, терак, эман) ўрмонда ва очиқ майдонларда ўсувчи нусхалари бир-биридан фарқ қилади: очиқ майдонларда ўсувчи дарахтлар танаси йирик, ён атрофга кучли шохланган бўлиб, бўйи унчалик баланд бўлмайди, аксинча ўрмонда ўсувчи дарахтлар яшаш учун ички рақобат кураши оқибатида кучли ўсиб, баланд бўйли ва текис ривожланган танага эга бўлади.</a:t>
          </a:r>
          <a:endParaRPr lang="ru-RU" sz="2200" kern="1200"/>
        </a:p>
      </dsp:txBody>
      <dsp:txXfrm>
        <a:off x="211096" y="276992"/>
        <a:ext cx="7807408" cy="390212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4F9F26-0396-41B9-95C9-9BD84D27F61C}">
      <dsp:nvSpPr>
        <dsp:cNvPr id="0" name=""/>
        <dsp:cNvSpPr/>
      </dsp:nvSpPr>
      <dsp:spPr>
        <a:xfrm>
          <a:off x="-432057" y="0"/>
          <a:ext cx="4456113" cy="4456113"/>
        </a:xfrm>
        <a:prstGeom prst="pie">
          <a:avLst>
            <a:gd name="adj1" fmla="val 5400000"/>
            <a:gd name="adj2" fmla="val 16200000"/>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5E0F088-42A8-4F88-9037-9E1289FF51CC}">
      <dsp:nvSpPr>
        <dsp:cNvPr id="0" name=""/>
        <dsp:cNvSpPr/>
      </dsp:nvSpPr>
      <dsp:spPr>
        <a:xfrm>
          <a:off x="227925" y="0"/>
          <a:ext cx="8464663" cy="4456113"/>
        </a:xfrm>
        <a:prstGeom prst="rect">
          <a:avLst/>
        </a:prstGeom>
        <a:solidFill>
          <a:schemeClr val="lt2">
            <a:alpha val="90000"/>
            <a:hueOff val="0"/>
            <a:satOff val="0"/>
            <a:lumOff val="0"/>
            <a:alphaOff val="0"/>
          </a:schemeClr>
        </a:solidFill>
        <a:ln w="254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just" defTabSz="1244600" rtl="0">
            <a:lnSpc>
              <a:spcPct val="90000"/>
            </a:lnSpc>
            <a:spcBef>
              <a:spcPct val="0"/>
            </a:spcBef>
            <a:spcAft>
              <a:spcPct val="35000"/>
            </a:spcAft>
          </a:pPr>
          <a:r>
            <a:rPr lang="uz-Cyrl-UZ" sz="2800" kern="1200" smtClean="0"/>
            <a:t>Юқорида кўрсатиб ўтилган дарахт ўсимликлари типларидан ташқари лианалар ва ер бағирлаб ўсувчи ўсимлик типлари мавжуддир. Лианалар ўз танасини мустақил кўтариб туриш қобилиятига эга эмасдир, шу сабабли улар чирмовуқлар ёрдамида дарахт ва буталарнинг шох-шаббаларига ўралиб, дарахт шохларидан тирговуч сифатида фойдаланиб, 30-40 метр узунликкача ўсади.</a:t>
          </a:r>
          <a:endParaRPr lang="ru-RU" sz="2800" kern="1200"/>
        </a:p>
      </dsp:txBody>
      <dsp:txXfrm>
        <a:off x="227925" y="0"/>
        <a:ext cx="8464663" cy="4456113"/>
      </dsp:txXfrm>
    </dsp:sp>
  </dsp:spTree>
</dsp:drawing>
</file>

<file path=ppt/diagrams/layout1.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pPr>
              <a:defRPr/>
            </a:pPr>
            <a:endParaRPr lang="ru-RU"/>
          </a:p>
        </p:txBody>
      </p:sp>
      <p:sp>
        <p:nvSpPr>
          <p:cNvPr id="17" name="Нижний колонтитул 16"/>
          <p:cNvSpPr>
            <a:spLocks noGrp="1"/>
          </p:cNvSpPr>
          <p:nvPr>
            <p:ph type="ftr" sz="quarter" idx="11"/>
          </p:nvPr>
        </p:nvSpPr>
        <p:spPr/>
        <p:txBody>
          <a:bodyPr/>
          <a:lstStyle/>
          <a:p>
            <a:pPr>
              <a:defRPr/>
            </a:pPr>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2796574C-D63C-4BDA-89D8-F57022BA0715}" type="slidenum">
              <a:rPr lang="ru-RU" smtClean="0"/>
              <a:pPr>
                <a:defRPr/>
              </a:pPr>
              <a:t>‹#›</a:t>
            </a:fld>
            <a:endParaRPr lang="ru-RU"/>
          </a:p>
        </p:txBody>
      </p:sp>
      <p:sp>
        <p:nvSpPr>
          <p:cNvPr id="7" name="Прямоугольник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
        <p:nvSpPr>
          <p:cNvPr id="8" name="Содержимое 7"/>
          <p:cNvSpPr>
            <a:spLocks noGrp="1"/>
          </p:cNvSpPr>
          <p:nvPr>
            <p:ph sz="quarter" idx="1"/>
          </p:nvPr>
        </p:nvSpPr>
        <p:spPr>
          <a:xfrm>
            <a:off x="914400" y="1447800"/>
            <a:ext cx="777240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pPr>
              <a:defRPr/>
            </a:pPr>
            <a:endParaRPr lang="ru-RU"/>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pPr>
              <a:defRPr/>
            </a:pPr>
            <a:endParaRPr lang="ru-RU"/>
          </a:p>
        </p:txBody>
      </p:sp>
      <p:sp>
        <p:nvSpPr>
          <p:cNvPr id="7" name="Номер слайда 6"/>
          <p:cNvSpPr>
            <a:spLocks noGrp="1"/>
          </p:cNvSpPr>
          <p:nvPr>
            <p:ph type="sldNum" sz="quarter" idx="12"/>
          </p:nvPr>
        </p:nvSpPr>
        <p:spPr>
          <a:xfrm>
            <a:off x="146304" y="6208776"/>
            <a:ext cx="457200" cy="457200"/>
          </a:xfrm>
        </p:spPr>
        <p:txBody>
          <a:bodyPr/>
          <a:lstStyle/>
          <a:p>
            <a:pPr>
              <a:defRPr/>
            </a:pPr>
            <a:fld id="{5D04E318-4586-431A-BBE8-279FC23AAE1E}" type="slidenum">
              <a:rPr lang="ru-RU" smtClean="0"/>
              <a:pPr>
                <a:defRPr/>
              </a:pPr>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pPr>
                <a:defRPr/>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p:txBody>
          <a:bodyPr/>
          <a:lstStyle/>
          <a:p>
            <a:pPr>
              <a:defRPr/>
            </a:pPr>
            <a:endParaRPr lang="ru-RU"/>
          </a:p>
        </p:txBody>
      </p:sp>
      <p:sp>
        <p:nvSpPr>
          <p:cNvPr id="27" name="Номер слайда 26"/>
          <p:cNvSpPr>
            <a:spLocks noGrp="1"/>
          </p:cNvSpPr>
          <p:nvPr>
            <p:ph type="sldNum" sz="quarter" idx="12"/>
          </p:nvPr>
        </p:nvSpPr>
        <p:spPr/>
        <p:txBody>
          <a:bodyPr/>
          <a:lstStyle/>
          <a:p>
            <a:pPr>
              <a:defRPr/>
            </a:pPr>
            <a:fld id="{2796574C-D63C-4BDA-89D8-F57022BA0715}"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077200" y="6356350"/>
            <a:ext cx="609600" cy="365125"/>
          </a:xfrm>
        </p:spPr>
        <p:txBody>
          <a:bodyPr/>
          <a:lstStyle/>
          <a:p>
            <a:pPr>
              <a:defRPr/>
            </a:pPr>
            <a:fld id="{5D04E318-4586-431A-BBE8-279FC23AAE1E}" type="slidenum">
              <a:rPr lang="ru-RU" smtClean="0"/>
              <a:pPr>
                <a:defRPr/>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pPr>
              <a:defRPr/>
            </a:pPr>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pPr>
              <a:defRPr/>
            </a:pPr>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a:defRPr/>
            </a:pPr>
            <a:fld id="{2796574C-D63C-4BDA-89D8-F57022BA0715}"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3952" y="6555112"/>
            <a:ext cx="588336" cy="228600"/>
          </a:xfrm>
        </p:spPr>
        <p:txBody>
          <a:bodyPr/>
          <a:lstStyle>
            <a:extLst/>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pPr>
              <a:defRPr/>
            </a:pPr>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D04E318-4586-431A-BBE8-279FC23AAE1E}" type="slidenum">
              <a:rPr lang="ru-RU" smtClean="0"/>
              <a:pPr>
                <a:defRPr/>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extLst/>
          </a:lstStyle>
          <a:p>
            <a:pPr>
              <a:defRPr/>
            </a:pPr>
            <a:endParaRPr lang="ru-RU"/>
          </a:p>
        </p:txBody>
      </p:sp>
      <p:sp>
        <p:nvSpPr>
          <p:cNvPr id="5" name="Нижний колонтитул 4"/>
          <p:cNvSpPr>
            <a:spLocks noGrp="1"/>
          </p:cNvSpPr>
          <p:nvPr>
            <p:ph type="ftr" sz="quarter" idx="11"/>
          </p:nvPr>
        </p:nvSpPr>
        <p:spPr>
          <a:xfrm>
            <a:off x="457200" y="6556248"/>
            <a:ext cx="3657600" cy="228600"/>
          </a:xfrm>
        </p:spPr>
        <p:txBody>
          <a:bodyPr/>
          <a:lstStyle>
            <a:extLst/>
          </a:lstStyle>
          <a:p>
            <a:pPr>
              <a:defRPr/>
            </a:pPr>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pPr>
              <a:defRPr/>
            </a:pPr>
            <a:endParaRPr lang="ru-RU"/>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pPr>
              <a:defRPr/>
            </a:pPr>
            <a:endParaRPr lang="ru-RU"/>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pPr>
              <a:defRPr/>
            </a:pPr>
            <a:fld id="{2796574C-D63C-4BDA-89D8-F57022BA0715}" type="slidenum">
              <a:rPr lang="ru-RU" smtClean="0"/>
              <a:pPr>
                <a:defRPr/>
              </a:pPr>
              <a:t>‹#›</a:t>
            </a:fld>
            <a:endParaRPr lang="ru-RU"/>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
        <p:nvSpPr>
          <p:cNvPr id="7" name="Заголовок 6"/>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B7BD45B-8AA2-4A94-BBB4-D50D8185444D}" type="slidenum">
              <a:rPr lang="ru-RU" smtClean="0"/>
              <a:pPr>
                <a:defRPr/>
              </a:pPr>
              <a:t>‹#›</a:t>
            </a:fld>
            <a:endParaRPr lang="ru-RU"/>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
        <p:nvSpPr>
          <p:cNvPr id="8" name="Заголовок 7"/>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
        <p:nvSpPr>
          <p:cNvPr id="6" name="Заголовок 5"/>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pPr>
              <a:defRPr/>
            </a:pPr>
            <a:endParaRPr lang="ru-RU"/>
          </a:p>
        </p:txBody>
      </p:sp>
      <p:sp>
        <p:nvSpPr>
          <p:cNvPr id="3" name="Нижний колонтитул 2"/>
          <p:cNvSpPr>
            <a:spLocks noGrp="1"/>
          </p:cNvSpPr>
          <p:nvPr>
            <p:ph type="ftr" sz="quarter" idx="11"/>
          </p:nvPr>
        </p:nvSpPr>
        <p:spPr/>
        <p:txBody>
          <a:bodyPr/>
          <a:lstStyle>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pPr>
              <a:defRPr/>
            </a:pPr>
            <a:endParaRPr lang="ru-RU"/>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pPr>
              <a:defRPr/>
            </a:pPr>
            <a:fld id="{5D04E318-4586-431A-BBE8-279FC23AAE1E}" type="slidenum">
              <a:rPr lang="ru-RU" smtClean="0"/>
              <a:pPr>
                <a:defRPr/>
              </a:pPr>
              <a:t>‹#›</a:t>
            </a:fld>
            <a:endParaRPr lang="ru-RU"/>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Полилиния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pPr>
              <a:defRPr/>
            </a:pPr>
            <a:fld id="{2796574C-D63C-4BDA-89D8-F57022BA0715}" type="slidenum">
              <a:rPr lang="ru-RU" smtClean="0"/>
              <a:pPr>
                <a:defRPr/>
              </a:pPr>
              <a:t>‹#›</a:t>
            </a:fld>
            <a:endParaRPr lang="ru-RU"/>
          </a:p>
        </p:txBody>
      </p:sp>
    </p:spTree>
    <p:extLst>
      <p:ext uri="{BB962C8B-B14F-4D97-AF65-F5344CB8AC3E}">
        <p14:creationId xmlns:p14="http://schemas.microsoft.com/office/powerpoint/2010/main" val="650402335"/>
      </p:ext>
    </p:extLst>
  </p:cSld>
  <p:clrMapOvr>
    <a:masterClrMapping/>
  </p:clrMapOvr>
  <p:timing>
    <p:tnLst>
      <p:par>
        <p:cTn id="1" dur="indefinite" restart="never" nodeType="tmRoot"/>
      </p:par>
    </p:tn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Tree>
    <p:extLst>
      <p:ext uri="{BB962C8B-B14F-4D97-AF65-F5344CB8AC3E}">
        <p14:creationId xmlns:p14="http://schemas.microsoft.com/office/powerpoint/2010/main" val="353049574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AB7BD45B-8AA2-4A94-BBB4-D50D8185444D}" type="slidenum">
              <a:rPr lang="ru-RU" smtClean="0"/>
              <a:pPr>
                <a:defRPr/>
              </a:pPr>
              <a:t>‹#›</a:t>
            </a:fld>
            <a:endParaRPr lang="ru-RU"/>
          </a:p>
        </p:txBody>
      </p:sp>
    </p:spTree>
    <p:extLst>
      <p:ext uri="{BB962C8B-B14F-4D97-AF65-F5344CB8AC3E}">
        <p14:creationId xmlns:p14="http://schemas.microsoft.com/office/powerpoint/2010/main" val="149630743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pPr>
              <a:defRPr/>
            </a:pPr>
            <a:fld id="{5299015A-1F74-4B3B-9999-77010A0C031A}" type="slidenum">
              <a:rPr lang="ru-RU" smtClean="0"/>
              <a:pPr>
                <a:defRPr/>
              </a:pPr>
              <a:t>‹#›</a:t>
            </a:fld>
            <a:endParaRPr lang="ru-RU"/>
          </a:p>
        </p:txBody>
      </p:sp>
    </p:spTree>
    <p:extLst>
      <p:ext uri="{BB962C8B-B14F-4D97-AF65-F5344CB8AC3E}">
        <p14:creationId xmlns:p14="http://schemas.microsoft.com/office/powerpoint/2010/main" val="277788584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p>
        </p:txBody>
      </p:sp>
      <p:sp>
        <p:nvSpPr>
          <p:cNvPr id="8" name="Footer Placeholder 7"/>
          <p:cNvSpPr>
            <a:spLocks noGrp="1"/>
          </p:cNvSpPr>
          <p:nvPr>
            <p:ph type="ftr" sz="quarter" idx="11"/>
          </p:nvPr>
        </p:nvSpPr>
        <p:spPr/>
        <p:txBody>
          <a:bodyPr/>
          <a:lstStyle/>
          <a:p>
            <a:pPr>
              <a:defRPr/>
            </a:pPr>
            <a:endParaRPr lang="ru-RU"/>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pPr>
              <a:defRPr/>
            </a:pPr>
            <a:fld id="{DAE17B94-FB63-44A6-9A9F-09B0174965C1}" type="slidenum">
              <a:rPr lang="ru-RU" smtClean="0"/>
              <a:pPr>
                <a:defRPr/>
              </a:pPr>
              <a:t>‹#›</a:t>
            </a:fld>
            <a:endParaRPr lang="ru-RU"/>
          </a:p>
        </p:txBody>
      </p:sp>
    </p:spTree>
    <p:extLst>
      <p:ext uri="{BB962C8B-B14F-4D97-AF65-F5344CB8AC3E}">
        <p14:creationId xmlns:p14="http://schemas.microsoft.com/office/powerpoint/2010/main" val="66000193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p>
        </p:txBody>
      </p:sp>
      <p:sp>
        <p:nvSpPr>
          <p:cNvPr id="4" name="Footer Placeholder 3"/>
          <p:cNvSpPr>
            <a:spLocks noGrp="1"/>
          </p:cNvSpPr>
          <p:nvPr>
            <p:ph type="ftr" sz="quarter" idx="11"/>
          </p:nvPr>
        </p:nvSpPr>
        <p:spPr/>
        <p:txBody>
          <a:bodyPr/>
          <a:lstStyle/>
          <a:p>
            <a:pPr>
              <a:defRPr/>
            </a:pPr>
            <a:endParaRPr lang="ru-RU"/>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extLst>
      <p:ext uri="{BB962C8B-B14F-4D97-AF65-F5344CB8AC3E}">
        <p14:creationId xmlns:p14="http://schemas.microsoft.com/office/powerpoint/2010/main" val="914805394"/>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ru-RU"/>
          </a:p>
        </p:txBody>
      </p:sp>
      <p:sp>
        <p:nvSpPr>
          <p:cNvPr id="3" name="Footer Placeholder 2"/>
          <p:cNvSpPr>
            <a:spLocks noGrp="1"/>
          </p:cNvSpPr>
          <p:nvPr>
            <p:ph type="ftr" sz="quarter" idx="11"/>
          </p:nvPr>
        </p:nvSpPr>
        <p:spPr/>
        <p:txBody>
          <a:bodyPr/>
          <a:lstStyle/>
          <a:p>
            <a:pPr>
              <a:defRPr/>
            </a:pPr>
            <a:endParaRPr lang="ru-RU"/>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extLst>
      <p:ext uri="{BB962C8B-B14F-4D97-AF65-F5344CB8AC3E}">
        <p14:creationId xmlns:p14="http://schemas.microsoft.com/office/powerpoint/2010/main" val="1643364772"/>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extLst>
      <p:ext uri="{BB962C8B-B14F-4D97-AF65-F5344CB8AC3E}">
        <p14:creationId xmlns:p14="http://schemas.microsoft.com/office/powerpoint/2010/main" val="842135889"/>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5D04E318-4586-431A-BBE8-279FC23AAE1E}" type="slidenum">
              <a:rPr lang="ru-RU" smtClean="0"/>
              <a:pPr>
                <a:defRPr/>
              </a:pPr>
              <a:t>‹#›</a:t>
            </a:fld>
            <a:endParaRPr lang="ru-RU"/>
          </a:p>
        </p:txBody>
      </p:sp>
    </p:spTree>
    <p:extLst>
      <p:ext uri="{BB962C8B-B14F-4D97-AF65-F5344CB8AC3E}">
        <p14:creationId xmlns:p14="http://schemas.microsoft.com/office/powerpoint/2010/main" val="2037542569"/>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val="986592009"/>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7F480C78-A690-4F33-BB67-905DEF5FEB97}" type="slidenum">
              <a:rPr lang="ru-RU" smtClean="0"/>
              <a:pPr>
                <a:defRPr/>
              </a:pPr>
              <a:t>‹#›</a:t>
            </a:fld>
            <a:endParaRPr lang="ru-RU"/>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234333641"/>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val="1349996160"/>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7F480C78-A690-4F33-BB67-905DEF5FEB97}" type="slidenum">
              <a:rPr lang="ru-RU" smtClean="0"/>
              <a:pPr>
                <a:defRPr/>
              </a:pPr>
              <a:t>‹#›</a:t>
            </a:fld>
            <a:endParaRPr lang="ru-RU"/>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754463266"/>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val="3906659436"/>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extLst>
      <p:ext uri="{BB962C8B-B14F-4D97-AF65-F5344CB8AC3E}">
        <p14:creationId xmlns:p14="http://schemas.microsoft.com/office/powerpoint/2010/main" val="2092928407"/>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extLst>
      <p:ext uri="{BB962C8B-B14F-4D97-AF65-F5344CB8AC3E}">
        <p14:creationId xmlns:p14="http://schemas.microsoft.com/office/powerpoint/2010/main" val="4173304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5.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6.jpe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slideLayout" Target="../slideLayouts/slideLayout79.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slideLayout" Target="../slideLayouts/slideLayout78.xml"/><Relationship Id="rId17" Type="http://schemas.openxmlformats.org/officeDocument/2006/relationships/theme" Target="../theme/theme7.xml"/><Relationship Id="rId2" Type="http://schemas.openxmlformats.org/officeDocument/2006/relationships/slideLayout" Target="../slideLayouts/slideLayout68.xml"/><Relationship Id="rId16" Type="http://schemas.openxmlformats.org/officeDocument/2006/relationships/slideLayout" Target="../slideLayouts/slideLayout82.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5" Type="http://schemas.openxmlformats.org/officeDocument/2006/relationships/slideLayout" Target="../slideLayouts/slideLayout8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 Id="rId14" Type="http://schemas.openxmlformats.org/officeDocument/2006/relationships/slideLayout" Target="../slideLayouts/slideLayout8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timing>
    <p:tnLst>
      <p:par>
        <p:cTn id="1" dur="indefinite" restart="never" nodeType="tmRoot"/>
      </p:par>
    </p:tnLst>
  </p:timing>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7F480C78-A690-4F33-BB67-905DEF5FEB97}" type="slidenum">
              <a:rPr lang="ru-RU" smtClean="0"/>
              <a:pPr>
                <a:defRPr/>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Lst>
  <p:timing>
    <p:tnLst>
      <p:par>
        <p:cTn id="1" dur="indefinite" restart="never" nodeType="tmRoot"/>
      </p:par>
    </p:tn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Полилиния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pPr>
              <a:defRPr/>
            </a:pPr>
            <a:endParaRPr lang="ru-RU"/>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pPr>
              <a:defRPr/>
            </a:pPr>
            <a:endParaRPr lang="ru-RU"/>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Lst>
  <p:timing>
    <p:tnLst>
      <p:par>
        <p:cTn id="1" dur="indefinite" restart="never" nodeType="tmRoot"/>
      </p:par>
    </p:tnLst>
  </p:timing>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ru-RU"/>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val="1548579253"/>
      </p:ext>
    </p:extLst>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 id="2147483795" r:id="rId12"/>
    <p:sldLayoutId id="2147483796" r:id="rId13"/>
    <p:sldLayoutId id="2147483797" r:id="rId14"/>
    <p:sldLayoutId id="2147483798" r:id="rId15"/>
    <p:sldLayoutId id="2147483799" r:id="rId16"/>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diagramLayout" Target="../diagrams/layout1.xml"/><Relationship Id="rId7" Type="http://schemas.openxmlformats.org/officeDocument/2006/relationships/image" Target="../media/image7.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9"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3.xml"/><Relationship Id="rId4"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4.xml"/><Relationship Id="rId4" Type="http://schemas.openxmlformats.org/officeDocument/2006/relationships/image" Target="../media/image17.jpeg"/></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35.xml"/></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46.xml"/></Relationships>
</file>

<file path=ppt/slides/_rels/slide1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46.xml"/></Relationships>
</file>

<file path=ppt/slides/_rels/slide1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46.xml"/><Relationship Id="rId4" Type="http://schemas.openxmlformats.org/officeDocument/2006/relationships/image" Target="../media/image31.jpeg"/></Relationships>
</file>

<file path=ppt/slides/_rels/slide1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1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57.xml"/></Relationships>
</file>

<file path=ppt/slides/_rels/slide1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3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diagramLayout" Target="../diagrams/layout3.xml"/><Relationship Id="rId7" Type="http://schemas.openxmlformats.org/officeDocument/2006/relationships/image" Target="../media/image41.jpe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43.jpe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noChangeArrowheads="1"/>
          </p:cNvSpPr>
          <p:nvPr>
            <p:ph type="subTitle" idx="1"/>
          </p:nvPr>
        </p:nvSpPr>
        <p:spPr>
          <a:xfrm>
            <a:off x="285720" y="404813"/>
            <a:ext cx="8534430" cy="5810269"/>
          </a:xfrm>
        </p:spPr>
        <p:txBody>
          <a:bodyPr/>
          <a:lstStyle/>
          <a:p>
            <a:pPr marL="609600" indent="-609600" algn="ctr" eaLnBrk="1" hangingPunct="1">
              <a:defRPr/>
            </a:pPr>
            <a:r>
              <a:rPr lang="uz-Cyrl-UZ" sz="5400" dirty="0" smtClean="0">
                <a:solidFill>
                  <a:srgbClr val="9933FF"/>
                </a:solidFill>
                <a:latin typeface="Times New Roman" pitchFamily="18" charset="0"/>
              </a:rPr>
              <a:t>2-Мавзу</a:t>
            </a:r>
            <a:r>
              <a:rPr lang="ru-RU" sz="6000" smtClean="0">
                <a:solidFill>
                  <a:srgbClr val="9933FF"/>
                </a:solidFill>
                <a:latin typeface="Times New Roman" pitchFamily="18" charset="0"/>
              </a:rPr>
              <a:t>:</a:t>
            </a:r>
            <a:r>
              <a:rPr lang="uz-Cyrl-UZ" sz="6000" smtClean="0">
                <a:solidFill>
                  <a:srgbClr val="9933FF"/>
                </a:solidFill>
                <a:latin typeface="Times New Roman" pitchFamily="18" charset="0"/>
              </a:rPr>
              <a:t> </a:t>
            </a:r>
            <a:r>
              <a:rPr lang="uz-Cyrl-UZ" sz="4000" smtClean="0">
                <a:effectLst/>
              </a:rPr>
              <a:t>ДАРАХТЛАРНИНГ МОРФОЛОГИЯСИ, ҲАЁТИЙ ШАКЛЛАРИ ВА ҲАЁТИНИНГ ДАВОМИЙЛИГИ. ФЕНОКУЗАТУВ ВА УНИНГ АҲАМИЯТИ ТАРИХИ</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a:effectLst/>
              </a:rPr>
              <a:t>Режа</a:t>
            </a:r>
            <a:r>
              <a:rPr lang="uz-Cyrl-UZ" b="1" smtClean="0">
                <a:effectLst/>
              </a:rPr>
              <a:t>:</a:t>
            </a:r>
            <a:endParaRPr lang="ru-RU"/>
          </a:p>
        </p:txBody>
      </p:sp>
      <p:sp>
        <p:nvSpPr>
          <p:cNvPr id="3" name="Объект 2"/>
          <p:cNvSpPr>
            <a:spLocks noGrp="1"/>
          </p:cNvSpPr>
          <p:nvPr>
            <p:ph idx="1"/>
          </p:nvPr>
        </p:nvSpPr>
        <p:spPr>
          <a:xfrm>
            <a:off x="179512" y="1600200"/>
            <a:ext cx="8712968" cy="4456113"/>
          </a:xfrm>
        </p:spPr>
        <p:txBody>
          <a:bodyPr/>
          <a:lstStyle/>
          <a:p>
            <a:r>
              <a:rPr lang="ru-RU" b="1">
                <a:effectLst>
                  <a:outerShdw blurRad="38100" dist="38100" dir="2700000" algn="tl">
                    <a:srgbClr val="000000">
                      <a:alpha val="43137"/>
                    </a:srgbClr>
                  </a:outerShdw>
                </a:effectLst>
              </a:rPr>
              <a:t>1</a:t>
            </a:r>
            <a:r>
              <a:rPr lang="ru-RU"/>
              <a:t>.	</a:t>
            </a:r>
            <a:r>
              <a:rPr lang="ru-RU" b="1"/>
              <a:t>Дарахтларнинг морфологияси.</a:t>
            </a:r>
          </a:p>
          <a:p>
            <a:r>
              <a:rPr lang="ru-RU" b="1"/>
              <a:t>2.	Дарахтларнинг ҳаётий шакллари ва ҳаётининг давомийлиги.</a:t>
            </a:r>
          </a:p>
          <a:p>
            <a:r>
              <a:rPr lang="ru-RU" b="1"/>
              <a:t>3.	Фенокузатув ва унинг аҳамияти тарихи.</a:t>
            </a:r>
          </a:p>
          <a:p>
            <a:pPr marL="0" indent="0">
              <a:buNone/>
            </a:pPr>
            <a:endParaRPr lang="ru-RU"/>
          </a:p>
        </p:txBody>
      </p:sp>
    </p:spTree>
    <p:extLst>
      <p:ext uri="{BB962C8B-B14F-4D97-AF65-F5344CB8AC3E}">
        <p14:creationId xmlns:p14="http://schemas.microsoft.com/office/powerpoint/2010/main" val="21732054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Grp="1" noChangeArrowheads="1"/>
          </p:cNvSpPr>
          <p:nvPr>
            <p:ph type="title"/>
          </p:nvPr>
        </p:nvSpPr>
        <p:spPr>
          <a:xfrm>
            <a:off x="500034" y="214291"/>
            <a:ext cx="8229600" cy="500066"/>
          </a:xfrm>
        </p:spPr>
        <p:style>
          <a:lnRef idx="0">
            <a:schemeClr val="accent4"/>
          </a:lnRef>
          <a:fillRef idx="3">
            <a:schemeClr val="accent4"/>
          </a:fillRef>
          <a:effectRef idx="3">
            <a:schemeClr val="accent4"/>
          </a:effectRef>
          <a:fontRef idx="minor">
            <a:schemeClr val="lt1"/>
          </a:fontRef>
        </p:style>
        <p:txBody>
          <a:bodyPr/>
          <a:lstStyle/>
          <a:p>
            <a:pPr>
              <a:defRPr/>
            </a:pPr>
            <a:r>
              <a:rPr lang="uz-Cyrl-UZ" sz="2800" b="1">
                <a:effectLst/>
              </a:rPr>
              <a:t>Дарахтларнинг морфологияси</a:t>
            </a:r>
            <a:endParaRPr lang="ru-RU" sz="2800" b="1" dirty="0"/>
          </a:p>
        </p:txBody>
      </p:sp>
      <p:sp>
        <p:nvSpPr>
          <p:cNvPr id="7171" name="Rectangle 3"/>
          <p:cNvSpPr>
            <a:spLocks noGrp="1" noChangeArrowheads="1"/>
          </p:cNvSpPr>
          <p:nvPr>
            <p:ph type="body" idx="1"/>
          </p:nvPr>
        </p:nvSpPr>
        <p:spPr>
          <a:xfrm>
            <a:off x="309102" y="3246136"/>
            <a:ext cx="8515321" cy="1404250"/>
          </a:xfrm>
        </p:spPr>
        <p:style>
          <a:lnRef idx="1">
            <a:schemeClr val="accent1"/>
          </a:lnRef>
          <a:fillRef idx="2">
            <a:schemeClr val="accent1"/>
          </a:fillRef>
          <a:effectRef idx="1">
            <a:schemeClr val="accent1"/>
          </a:effectRef>
          <a:fontRef idx="minor">
            <a:schemeClr val="dk1"/>
          </a:fontRef>
        </p:style>
        <p:txBody>
          <a:bodyPr/>
          <a:lstStyle/>
          <a:p>
            <a:pPr algn="just"/>
            <a:r>
              <a:rPr lang="uz-Cyrl-UZ" sz="1800" b="1"/>
              <a:t>Новда</a:t>
            </a:r>
            <a:r>
              <a:rPr lang="uz-Cyrl-UZ" sz="1800"/>
              <a:t> дарахт </a:t>
            </a:r>
            <a:r>
              <a:rPr lang="uz-Cyrl-UZ" sz="1800"/>
              <a:t>ва </a:t>
            </a:r>
            <a:r>
              <a:rPr lang="uz-Cyrl-UZ" sz="1800" smtClean="0"/>
              <a:t>буталарнинг </a:t>
            </a:r>
            <a:r>
              <a:rPr lang="uz-Cyrl-UZ" sz="1800"/>
              <a:t>ер устки шох-шаббасини ушлаб туришга ёрдам беради. Ниҳолни ўсиб ривожланиш жараёни натижасида унда ёш ёнлама шохлар ўсиб чиқади ва улар ҳам ўз навбатида шохлай бошлайди, бундай бетўхтов шохланиш натижасида дарахтнинг шох-шаббаси ҳосил бўлади.</a:t>
            </a:r>
            <a:endParaRPr lang="ru-RU" sz="1800" dirty="0" smtClean="0"/>
          </a:p>
        </p:txBody>
      </p:sp>
      <p:graphicFrame>
        <p:nvGraphicFramePr>
          <p:cNvPr id="3" name="Схема 2"/>
          <p:cNvGraphicFramePr/>
          <p:nvPr>
            <p:extLst>
              <p:ext uri="{D42A27DB-BD31-4B8C-83A1-F6EECF244321}">
                <p14:modId xmlns:p14="http://schemas.microsoft.com/office/powerpoint/2010/main" val="341192929"/>
              </p:ext>
            </p:extLst>
          </p:nvPr>
        </p:nvGraphicFramePr>
        <p:xfrm>
          <a:off x="500034" y="908720"/>
          <a:ext cx="8229600" cy="21760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descr="Картинки по запросу ветвь дерева"/>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084168" y="4650386"/>
            <a:ext cx="2913966" cy="204093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Картинки по запросу ветвь дерева"/>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79512" y="4882148"/>
            <a:ext cx="2696183" cy="179576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Картинки по запросу ветвь дерева"/>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017702" y="4730218"/>
            <a:ext cx="2924459" cy="194769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Grp="1" noChangeArrowheads="1"/>
          </p:cNvSpPr>
          <p:nvPr>
            <p:ph sz="quarter" idx="1"/>
          </p:nvPr>
        </p:nvSpPr>
        <p:spPr>
          <a:xfrm>
            <a:off x="71406" y="785794"/>
            <a:ext cx="5106993" cy="6022974"/>
          </a:xfrm>
        </p:spPr>
        <p:txBody>
          <a:bodyPr>
            <a:noAutofit/>
          </a:bodyPr>
          <a:lstStyle/>
          <a:p>
            <a:pPr algn="just" fontAlgn="base" hangingPunct="0"/>
            <a:r>
              <a:rPr lang="uz-Cyrl-UZ" sz="2800"/>
              <a:t>Дарахтлар шох-шаббаси дарахт тури, ёши ва шароитларига боғлиқ ҳолда турлича: шарсимон, зонтиксимон, конуссимон, пирамидал, колоннасимон, мажнунтолсимон шаклга эга бўлади. Шох-шаббасининг зичлигига кўра зич (заранг, эман, жўка, қайрағоч) ва сийрак (гледичия, шумтол) бўлади.</a:t>
            </a:r>
            <a:r>
              <a:rPr lang="uz-Cyrl-UZ" sz="2400" smtClean="0"/>
              <a:t>. </a:t>
            </a:r>
            <a:endParaRPr lang="ru-RU" sz="2400" dirty="0"/>
          </a:p>
        </p:txBody>
      </p:sp>
      <p:pic>
        <p:nvPicPr>
          <p:cNvPr id="2050" name="Picture 2" descr="Картинки по запросу ветвь дерева"/>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52120" y="4653136"/>
            <a:ext cx="3023723" cy="194421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2492896"/>
            <a:ext cx="2942878" cy="18354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Похожее изображение"/>
          <p:cNvPicPr>
            <a:picLocks noChangeAspect="1" noChangeArrowheads="1"/>
          </p:cNvPicPr>
          <p:nvPr/>
        </p:nvPicPr>
        <p:blipFill rotWithShape="1">
          <a:blip r:embed="rId4">
            <a:extLst>
              <a:ext uri="{28A0092B-C50C-407E-A947-70E740481C1C}">
                <a14:useLocalDpi xmlns:a14="http://schemas.microsoft.com/office/drawing/2010/main" val="0"/>
              </a:ext>
            </a:extLst>
          </a:blip>
          <a:srcRect b="19090"/>
          <a:stretch/>
        </p:blipFill>
        <p:spPr bwMode="auto">
          <a:xfrm>
            <a:off x="5652120" y="577305"/>
            <a:ext cx="2798862" cy="175317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2"/>
          <p:cNvSpPr txBox="1">
            <a:spLocks noChangeArrowheads="1"/>
          </p:cNvSpPr>
          <p:nvPr/>
        </p:nvSpPr>
        <p:spPr>
          <a:xfrm>
            <a:off x="171898" y="260648"/>
            <a:ext cx="8753519" cy="811213"/>
          </a:xfrm>
          <a:prstGeom prst="rect">
            <a:avLst/>
          </a:prstGeom>
          <a:solidFill>
            <a:srgbClr val="00B050"/>
          </a:solidFill>
        </p:spPr>
        <p:txBody>
          <a:bodyPr vert="horz" anchor="ctr">
            <a:normAutofit fontScale="40000" lnSpcReduction="20000"/>
          </a:bodyPr>
          <a:lst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a:lstStyle>
          <a:p>
            <a:pPr algn="ctr" fontAlgn="auto">
              <a:spcAft>
                <a:spcPts val="0"/>
              </a:spcAft>
              <a:defRPr/>
            </a:pPr>
            <a:r>
              <a:rPr lang="uz-Cyrl-UZ" b="1">
                <a:solidFill>
                  <a:srgbClr val="FFFF00"/>
                </a:solidFill>
                <a:effectLst/>
              </a:rPr>
              <a:t>Новда уч қисмдан иборат бўлиб, барг бириккан жой новда бўғими, иккита бўғим оралиғи, новда бўғимидаги барг ва поя орасидаги ҳосил бўладиган бурчак, барг қўлтиғи деб аталади. Новданинг энг юқори нуқтасида ҳамда барг қўлтиғида куртаклар жойлашади</a:t>
            </a:r>
            <a:endParaRPr lang="ru-RU" cap="none" dirty="0">
              <a:ln w="18415" cmpd="sng">
                <a:solidFill>
                  <a:srgbClr val="0000FF"/>
                </a:solidFill>
                <a:prstDash val="solid"/>
              </a:ln>
              <a:solidFill>
                <a:srgbClr val="FFFF00"/>
              </a:solidFill>
              <a:effectLst>
                <a:outerShdw blurRad="63500" dir="3600000" algn="tl" rotWithShape="0">
                  <a:srgbClr val="000000">
                    <a:alpha val="70000"/>
                  </a:srgbClr>
                </a:outerShdw>
              </a:effectLst>
              <a:latin typeface="Times New Roman" pitchFamily="18" charset="0"/>
              <a:cs typeface="Times New Roman" pitchFamily="18" charset="0"/>
            </a:endParaRPr>
          </a:p>
        </p:txBody>
      </p:sp>
      <p:sp>
        <p:nvSpPr>
          <p:cNvPr id="3" name="Прямоугольник 2"/>
          <p:cNvSpPr/>
          <p:nvPr/>
        </p:nvSpPr>
        <p:spPr>
          <a:xfrm>
            <a:off x="171897" y="1191283"/>
            <a:ext cx="8724465" cy="2308324"/>
          </a:xfrm>
          <a:prstGeom prst="rect">
            <a:avLst/>
          </a:prstGeom>
        </p:spPr>
        <p:style>
          <a:lnRef idx="0">
            <a:schemeClr val="accent4"/>
          </a:lnRef>
          <a:fillRef idx="3">
            <a:schemeClr val="accent4"/>
          </a:fillRef>
          <a:effectRef idx="3">
            <a:schemeClr val="accent4"/>
          </a:effectRef>
          <a:fontRef idx="minor">
            <a:schemeClr val="lt1"/>
          </a:fontRef>
        </p:style>
        <p:txBody>
          <a:bodyPr wrap="square">
            <a:spAutoFit/>
          </a:bodyPr>
          <a:lstStyle/>
          <a:p>
            <a:pPr algn="just"/>
            <a:r>
              <a:rPr lang="uz-Cyrl-UZ" sz="2400">
                <a:latin typeface="Times New Roman" panose="02020603050405020304" pitchFamily="18" charset="0"/>
                <a:ea typeface="Times New Roman" panose="02020603050405020304" pitchFamily="18" charset="0"/>
              </a:rPr>
              <a:t>Новдадаги барг бўғимлари орасидаги масофа узун бўлса, новда чўзиқ новда, бўғим ораси калта бўлса калта новда деб аталади. Калта новдаларда барглар ва нинабарглар зич жойлашади (қарағай, тилоғоч, қорақарағай) ҳамда бир пайтда мева ва гуллар ҳам жойлашади (олма, четан, тоғтерак). Новда турли дарахтларда ҳар хил қалинликда бўлган пўстлоқ билан қопланади. </a:t>
            </a:r>
            <a:endParaRPr lang="ru-RU" sz="2400"/>
          </a:p>
        </p:txBody>
      </p:sp>
      <p:pic>
        <p:nvPicPr>
          <p:cNvPr id="5" name="Picture 2" descr="Картинки по запросу ветвь дерев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3573016"/>
            <a:ext cx="4376791" cy="315307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Картинки по запросу ветвь дерев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2649" y="3645024"/>
            <a:ext cx="3981319" cy="298387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a:xfrm>
            <a:off x="285720" y="857232"/>
            <a:ext cx="8497887" cy="1857388"/>
          </a:xfrm>
          <a:solidFill>
            <a:srgbClr val="008080"/>
          </a:solidFill>
        </p:spPr>
        <p:txBody>
          <a:bodyPr>
            <a:normAutofit fontScale="92500" lnSpcReduction="10000"/>
          </a:bodyPr>
          <a:lstStyle/>
          <a:p>
            <a:pPr algn="just">
              <a:buFont typeface="Wingdings" pitchFamily="2" charset="2"/>
              <a:buChar char="v"/>
            </a:pPr>
            <a:r>
              <a:rPr lang="uz-Cyrl-UZ" sz="1800">
                <a:solidFill>
                  <a:schemeClr val="bg1"/>
                </a:solidFill>
              </a:rPr>
              <a:t>Пўстлоқ оқ, кул ранг, қўнғир ва жигаррангларда б ўлиб, ҳатто бир туп дарахтнинг асосий танаси, кўп йиллик ва бир йиллик новдаларининг пўстлоқлари ранги ҳам бир-биридан фарқланади. У ички тирик тўқималами ташқи ноқулай шароитлар та ъсиридан ҳимоялайди. Ёш дарахтларда пўстлоқ одатда силлиқ бўлиб, кейинчалик д а рах т ёши улғайиши билан дағаллашиб боради. Дарахтларнинг пўстлоғи муҳим морфологик белги сифатида қаралади, унга кўра дарахт турлари бир-биридан фарқланади.</a:t>
            </a:r>
            <a:endParaRPr lang="ru-RU" sz="2400" dirty="0">
              <a:solidFill>
                <a:schemeClr val="bg1"/>
              </a:solidFill>
            </a:endParaRPr>
          </a:p>
        </p:txBody>
      </p:sp>
      <p:sp>
        <p:nvSpPr>
          <p:cNvPr id="3" name="Прямоугольник 2"/>
          <p:cNvSpPr/>
          <p:nvPr/>
        </p:nvSpPr>
        <p:spPr>
          <a:xfrm>
            <a:off x="2771800" y="229582"/>
            <a:ext cx="1944216" cy="523220"/>
          </a:xfrm>
          <a:prstGeom prst="rect">
            <a:avLst/>
          </a:prstGeom>
          <a:solidFill>
            <a:schemeClr val="accent3">
              <a:hueOff val="0"/>
              <a:satOff val="0"/>
              <a:lumOff val="0"/>
            </a:schemeClr>
          </a:solidFill>
        </p:spPr>
        <p:txBody>
          <a:bodyPr wrap="square">
            <a:spAutoFit/>
          </a:bodyPr>
          <a:lstStyle/>
          <a:p>
            <a:r>
              <a:rPr lang="uz-Cyrl-UZ" sz="2800">
                <a:solidFill>
                  <a:srgbClr val="FFFF00"/>
                </a:solidFill>
              </a:rPr>
              <a:t>Пўстлоқ</a:t>
            </a:r>
            <a:endParaRPr lang="ru-RU" sz="2800" b="1" dirty="0">
              <a:solidFill>
                <a:srgbClr val="FFFF00"/>
              </a:solidFill>
            </a:endParaRPr>
          </a:p>
        </p:txBody>
      </p:sp>
      <p:pic>
        <p:nvPicPr>
          <p:cNvPr id="4102" name="Picture 6" descr="Похожее изображение"/>
          <p:cNvPicPr>
            <a:picLocks noChangeAspect="1" noChangeArrowheads="1"/>
          </p:cNvPicPr>
          <p:nvPr/>
        </p:nvPicPr>
        <p:blipFill rotWithShape="1">
          <a:blip r:embed="rId2">
            <a:extLst>
              <a:ext uri="{28A0092B-C50C-407E-A947-70E740481C1C}">
                <a14:useLocalDpi xmlns:a14="http://schemas.microsoft.com/office/drawing/2010/main" val="0"/>
              </a:ext>
            </a:extLst>
          </a:blip>
          <a:srcRect b="4445"/>
          <a:stretch/>
        </p:blipFill>
        <p:spPr bwMode="auto">
          <a:xfrm>
            <a:off x="285720" y="3000925"/>
            <a:ext cx="3072640" cy="3779877"/>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200" y="2940559"/>
            <a:ext cx="2607965" cy="3900607"/>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Похожее изображени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35678" y="3181731"/>
            <a:ext cx="2560676" cy="34182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a:xfrm>
            <a:off x="255600" y="0"/>
            <a:ext cx="8497887" cy="3501008"/>
          </a:xfrm>
        </p:spPr>
        <p:style>
          <a:lnRef idx="3">
            <a:schemeClr val="lt1"/>
          </a:lnRef>
          <a:fillRef idx="1">
            <a:schemeClr val="accent1"/>
          </a:fillRef>
          <a:effectRef idx="1">
            <a:schemeClr val="accent1"/>
          </a:effectRef>
          <a:fontRef idx="minor">
            <a:schemeClr val="lt1"/>
          </a:fontRef>
        </p:style>
        <p:txBody>
          <a:bodyPr>
            <a:noAutofit/>
          </a:bodyPr>
          <a:lstStyle/>
          <a:p>
            <a:pPr algn="just">
              <a:buFont typeface="Wingdings" pitchFamily="2" charset="2"/>
              <a:buChar char="q"/>
            </a:pPr>
            <a:r>
              <a:rPr lang="uz-Cyrl-UZ" sz="2000"/>
              <a:t>Ёғочлик камбий қавати остида жойлашади. Япроқбаргли дарахтлар ёғочлигида механикавий элементлар деб а та ладиган ёғочлик танаси (найи) кўплаб учрайди. Ёғочли толалар 0,3-1,5 мм узунликдаги ўткир учли ҳужайралардан таркиб топади. Ҳу жайралар девори қалин ва ёғочланган б ўлиб, катта ёшида улар тамомила нобуд бўлади, ички бўшлиғи ҳаво билан тўлиши ё бўлмаса, унда захира моддалар тўпланиши мумкин. Нинабаргли дарахтларда ёғочлик толаси, ўрнида трахеидлар б ўлиб, уламинг девори қалин, б ўшлиқлари кичикдир, бу ҳои уламинг механикавий пишиқлигини оширади. Нинабаргли дарахтлар ёғочида ёғочлик толаси бўлмаганлигидан улар япроқбаргли дарахтламикига нисбатан бўш бўлади.</a:t>
            </a:r>
            <a:endParaRPr lang="uz-Cyrl-UZ" sz="2000" dirty="0"/>
          </a:p>
        </p:txBody>
      </p:sp>
      <p:pic>
        <p:nvPicPr>
          <p:cNvPr id="6146" name="Picture 2" descr="C:\ЮНЕСКО\Слайдлар\Ем хашак етиштириш\рАСМЛАР\images (3).jpg"/>
          <p:cNvPicPr>
            <a:picLocks noChangeAspect="1" noChangeArrowheads="1"/>
          </p:cNvPicPr>
          <p:nvPr/>
        </p:nvPicPr>
        <p:blipFill>
          <a:blip r:embed="rId2"/>
          <a:srcRect/>
          <a:stretch>
            <a:fillRect/>
          </a:stretch>
        </p:blipFill>
        <p:spPr bwMode="auto">
          <a:xfrm>
            <a:off x="4857752" y="3857628"/>
            <a:ext cx="3895735" cy="2650493"/>
          </a:xfrm>
          <a:prstGeom prst="rect">
            <a:avLst/>
          </a:prstGeom>
          <a:noFill/>
        </p:spPr>
      </p:pic>
      <p:pic>
        <p:nvPicPr>
          <p:cNvPr id="6147" name="Picture 3" descr="C:\ЮНЕСКО\Слайдлар\Ем хашак етиштириш\рАСМЛАР\190611-4.jpg"/>
          <p:cNvPicPr>
            <a:picLocks noChangeAspect="1" noChangeArrowheads="1"/>
          </p:cNvPicPr>
          <p:nvPr/>
        </p:nvPicPr>
        <p:blipFill>
          <a:blip r:embed="rId3"/>
          <a:srcRect/>
          <a:stretch>
            <a:fillRect/>
          </a:stretch>
        </p:blipFill>
        <p:spPr bwMode="auto">
          <a:xfrm>
            <a:off x="357158" y="4000504"/>
            <a:ext cx="4214842" cy="253365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142852"/>
            <a:ext cx="8243887" cy="396854"/>
          </a:xfrm>
        </p:spPr>
        <p:txBody>
          <a:bodyPr/>
          <a:lstStyle/>
          <a:p>
            <a:pPr>
              <a:defRPr/>
            </a:pPr>
            <a:r>
              <a:rPr lang="uz-Cyrl-UZ" sz="2400" b="1">
                <a:effectLst/>
              </a:rPr>
              <a:t>Барг</a:t>
            </a:r>
            <a:endParaRPr lang="ru-RU"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3315" name="Rectangle 3"/>
          <p:cNvSpPr>
            <a:spLocks noGrp="1" noChangeArrowheads="1"/>
          </p:cNvSpPr>
          <p:nvPr>
            <p:ph type="body" idx="1"/>
          </p:nvPr>
        </p:nvSpPr>
        <p:spPr>
          <a:xfrm>
            <a:off x="165991" y="943799"/>
            <a:ext cx="8606760" cy="2570058"/>
          </a:xfrm>
        </p:spPr>
        <p:style>
          <a:lnRef idx="0">
            <a:schemeClr val="accent4"/>
          </a:lnRef>
          <a:fillRef idx="3">
            <a:schemeClr val="accent4"/>
          </a:fillRef>
          <a:effectRef idx="3">
            <a:schemeClr val="accent4"/>
          </a:effectRef>
          <a:fontRef idx="minor">
            <a:schemeClr val="lt1"/>
          </a:fontRef>
        </p:style>
        <p:txBody>
          <a:bodyPr/>
          <a:lstStyle/>
          <a:p>
            <a:pPr algn="just"/>
            <a:r>
              <a:rPr lang="uz-Cyrl-UZ" sz="2000"/>
              <a:t>Барг ўсимликлами қуруқликда яшай бошлаганида шароитга мослашиш натижасида ҳосил б ўлган органидир. У новданинг бошланғич б ўртмаларида ривожланади. Барг барг шапалоғи (пластинкаси), барг банди, барг нови ва ёнбаргчалардан иборат. Аммо бу қисмламинг ҳаммаси баргда доим бўлмаслиги мумкин. Лекин барг пластинкаси доимий қисмлардан биридир.</a:t>
            </a:r>
            <a:endParaRPr lang="ru-RU" sz="2000" dirty="0" smtClean="0"/>
          </a:p>
        </p:txBody>
      </p:sp>
      <p:pic>
        <p:nvPicPr>
          <p:cNvPr id="5122" name="Picture 2" descr="Картинки по запросу листья деревье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51445" y="3505178"/>
            <a:ext cx="4486275" cy="3216841"/>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4" descr="Картинки по запросу листья деревьев"/>
          <p:cNvSpPr>
            <a:spLocks noChangeAspect="1" noChangeArrowheads="1"/>
          </p:cNvSpPr>
          <p:nvPr/>
        </p:nvSpPr>
        <p:spPr bwMode="auto">
          <a:xfrm>
            <a:off x="155575" y="-1608138"/>
            <a:ext cx="5381625" cy="33623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5126" name="Picture 6" descr="Картинки по запросу листья деревьев"/>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3568" y="-83513"/>
            <a:ext cx="2668549" cy="1136249"/>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Картинки по запросу листья деревьев"/>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5991" y="3513857"/>
            <a:ext cx="4476750" cy="33623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214282" y="103188"/>
            <a:ext cx="8701087" cy="611168"/>
          </a:xfrm>
        </p:spPr>
        <p:style>
          <a:lnRef idx="1">
            <a:schemeClr val="dk1"/>
          </a:lnRef>
          <a:fillRef idx="3">
            <a:schemeClr val="dk1"/>
          </a:fillRef>
          <a:effectRef idx="2">
            <a:schemeClr val="dk1"/>
          </a:effectRef>
          <a:fontRef idx="minor">
            <a:schemeClr val="lt1"/>
          </a:fontRef>
        </p:style>
        <p:txBody>
          <a:bodyPr/>
          <a:lstStyle/>
          <a:p>
            <a:pPr>
              <a:defRPr/>
            </a:pPr>
            <a:r>
              <a:rPr lang="uz-Cyrl-UZ" sz="3200" b="1">
                <a:effectLst/>
              </a:rPr>
              <a:t>Илдиз.</a:t>
            </a:r>
            <a:endParaRPr lang="ru-RU" sz="32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type="body" idx="1"/>
          </p:nvPr>
        </p:nvSpPr>
        <p:spPr>
          <a:xfrm>
            <a:off x="128068" y="908720"/>
            <a:ext cx="4786314" cy="5400600"/>
          </a:xfrm>
        </p:spPr>
        <p:style>
          <a:lnRef idx="0">
            <a:schemeClr val="dk1"/>
          </a:lnRef>
          <a:fillRef idx="3">
            <a:schemeClr val="dk1"/>
          </a:fillRef>
          <a:effectRef idx="3">
            <a:schemeClr val="dk1"/>
          </a:effectRef>
          <a:fontRef idx="minor">
            <a:schemeClr val="lt1"/>
          </a:fontRef>
        </p:style>
        <p:txBody>
          <a:bodyPr/>
          <a:lstStyle/>
          <a:p>
            <a:r>
              <a:rPr lang="uz-Cyrl-UZ" sz="2000"/>
              <a:t>Илдиз ўсимликлар қуруқликда пайдо бўлиб, янги шароитларга мослашиш жараёнида вужудга келган ва шаклланган. Илдиз бирламчи уруғ униши пайтида муртак илдиз асосида бўлади, ер остига қараб ўсади. Илдизни қуйидаги қисмларга ажратиш мумкин: илдиз қини, б ўлиниш минтақаси, ўсиш минтақаси ва тукли сўриш қисми ва бошқа қисмлар. </a:t>
            </a:r>
            <a:endParaRPr lang="ru-RU" sz="2000"/>
          </a:p>
          <a:p>
            <a:r>
              <a:rPr lang="uz-Cyrl-UZ" sz="2000"/>
              <a:t>Илдиз қини ўсиш нуқтасидаги нозик тўқимани ўраб олиб, уни ташқи ноқулай таъсирлардан сақлайди</a:t>
            </a:r>
            <a:endParaRPr lang="ru-RU" sz="2000" dirty="0" smtClean="0">
              <a:solidFill>
                <a:schemeClr val="bg2">
                  <a:lumMod val="75000"/>
                </a:schemeClr>
              </a:solidFill>
            </a:endParaRPr>
          </a:p>
        </p:txBody>
      </p:sp>
      <p:pic>
        <p:nvPicPr>
          <p:cNvPr id="6146" name="Picture 2" descr="Картинки по запросу корень деревьев"/>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71664" y="4077072"/>
            <a:ext cx="3643705" cy="236439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Картинки по запросу корень деревье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88578" y="548680"/>
            <a:ext cx="2809875" cy="33623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3571868" y="785794"/>
            <a:ext cx="5572132" cy="6072206"/>
          </a:xfrm>
          <a:solidFill>
            <a:srgbClr val="00B050"/>
          </a:solidFill>
        </p:spPr>
        <p:style>
          <a:lnRef idx="3">
            <a:schemeClr val="lt1"/>
          </a:lnRef>
          <a:fillRef idx="1">
            <a:schemeClr val="accent2"/>
          </a:fillRef>
          <a:effectRef idx="1">
            <a:schemeClr val="accent2"/>
          </a:effectRef>
          <a:fontRef idx="minor">
            <a:schemeClr val="lt1"/>
          </a:fontRef>
        </p:style>
        <p:txBody>
          <a:bodyPr>
            <a:normAutofit fontScale="92500" lnSpcReduction="10000"/>
          </a:bodyPr>
          <a:lstStyle/>
          <a:p>
            <a:pPr algn="just">
              <a:lnSpc>
                <a:spcPct val="90000"/>
              </a:lnSpc>
            </a:pPr>
            <a:r>
              <a:rPr lang="uz-Cyrl-UZ" sz="2800"/>
              <a:t>Илдиз ўсимлик ҳаёти учун муҳим ҳаётий функсияларни бажаради, у асосан тупроқ таркибидан сувда эриган озиқ моддалами сўриб олиб ўсимликни ер устки қисмига етказиб беради. Ўсимликни ўсиб ривожланиш даврида унинг илдиз тизими ҳам тез ўсиб тармоқланади ҳамда тупроққа яхши ўмашиб, ўсимликнинг устки қисмини маҳкам тутиб туришга ёрдам беради. ўсимлик уруғи қандай шароитларда унмасин, унинг ўқ илдизи доимо тупроқ ичкарисига қараб ўсади. Бу ҳодиса биологияда «ижобий геотропизм» деб аталади.</a:t>
            </a:r>
            <a:endParaRPr lang="ru-RU" sz="2800" dirty="0" smtClean="0"/>
          </a:p>
        </p:txBody>
      </p:sp>
      <p:pic>
        <p:nvPicPr>
          <p:cNvPr id="7170" name="Picture 2" descr="Картинки по запросу корень деревьев"/>
          <p:cNvPicPr>
            <a:picLocks noChangeAspect="1" noChangeArrowheads="1"/>
          </p:cNvPicPr>
          <p:nvPr/>
        </p:nvPicPr>
        <p:blipFill rotWithShape="1">
          <a:blip r:embed="rId2">
            <a:extLst>
              <a:ext uri="{28A0092B-C50C-407E-A947-70E740481C1C}">
                <a14:useLocalDpi xmlns:a14="http://schemas.microsoft.com/office/drawing/2010/main" val="0"/>
              </a:ext>
            </a:extLst>
          </a:blip>
          <a:srcRect t="16076"/>
          <a:stretch/>
        </p:blipFill>
        <p:spPr bwMode="auto">
          <a:xfrm>
            <a:off x="218781" y="404664"/>
            <a:ext cx="2952328" cy="3312368"/>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8415" y="4365104"/>
            <a:ext cx="3133073" cy="208491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4429124" y="857232"/>
            <a:ext cx="4572032" cy="5643602"/>
          </a:xfrm>
          <a:solidFill>
            <a:srgbClr val="008080"/>
          </a:solidFill>
        </p:spPr>
        <p:style>
          <a:lnRef idx="2">
            <a:schemeClr val="accent4">
              <a:shade val="50000"/>
            </a:schemeClr>
          </a:lnRef>
          <a:fillRef idx="1">
            <a:schemeClr val="accent4"/>
          </a:fillRef>
          <a:effectRef idx="0">
            <a:schemeClr val="accent4"/>
          </a:effectRef>
          <a:fontRef idx="minor">
            <a:schemeClr val="lt1"/>
          </a:fontRef>
        </p:style>
        <p:txBody>
          <a:bodyPr>
            <a:normAutofit fontScale="92500" lnSpcReduction="10000"/>
          </a:bodyPr>
          <a:lstStyle/>
          <a:p>
            <a:pPr algn="just">
              <a:lnSpc>
                <a:spcPct val="90000"/>
              </a:lnSpc>
            </a:pPr>
            <a:r>
              <a:rPr lang="uz-Cyrl-UZ" sz="2000"/>
              <a:t>Дарахт-бута ўсимликлар илдизларининг метаморфози вегетатив кўпайиш жараёнида ташқи шароитларга мослашишдан келиб чиққан. Бунда илдизнинг маълум қисми тупроқнинг устки қатламларида тарқалиб, она дарахтдан муайян масофада ер устки новдалар пайдо қилади ва албатта, уламинг автоном илдиз тизими шаклланади. Бу ҳолат бачкилаб кўпайиш дейилади ва бу хусусият ўрмон мелиорациясида қадрланади. Тропик ҳудудларда ботқоқлик ерларда ўсувчи ботқоқ сарвиси, тупроқда кислород етишмаслигидан илдизи ер юзасига тарқалиб ўсади, мангро ўрмонларида дарахт ва буталар ҳам ер устки илдизлар ҳосил қилиб ўсишга мослашган, бундай илдизлар ўсимликни нафас олиш жараёнини яхшилайди</a:t>
            </a:r>
            <a:r>
              <a:rPr lang="uz-Cyrl-UZ" sz="2000"/>
              <a:t>. </a:t>
            </a:r>
            <a:endParaRPr lang="ru-RU" sz="1900" dirty="0" smtClean="0">
              <a:solidFill>
                <a:srgbClr val="0000FF"/>
              </a:solidFill>
            </a:endParaRPr>
          </a:p>
        </p:txBody>
      </p:sp>
      <p:pic>
        <p:nvPicPr>
          <p:cNvPr id="8194" name="Picture 2" descr="Картинки по запросу корень деревьев"/>
          <p:cNvPicPr>
            <a:picLocks noChangeAspect="1" noChangeArrowheads="1"/>
          </p:cNvPicPr>
          <p:nvPr/>
        </p:nvPicPr>
        <p:blipFill rotWithShape="1">
          <a:blip r:embed="rId2">
            <a:extLst>
              <a:ext uri="{28A0092B-C50C-407E-A947-70E740481C1C}">
                <a14:useLocalDpi xmlns:a14="http://schemas.microsoft.com/office/drawing/2010/main" val="0"/>
              </a:ext>
            </a:extLst>
          </a:blip>
          <a:srcRect b="10842"/>
          <a:stretch/>
        </p:blipFill>
        <p:spPr bwMode="auto">
          <a:xfrm>
            <a:off x="377580" y="404664"/>
            <a:ext cx="3687266" cy="2448272"/>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Картинки по запросу корень деревье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95" y="3141992"/>
            <a:ext cx="4308036" cy="33623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71414"/>
            <a:ext cx="7500990" cy="611168"/>
          </a:xfrm>
          <a:prstGeom prst="roundRect">
            <a:avLst>
              <a:gd name="adj" fmla="val 50000"/>
            </a:avLst>
          </a:prstGeom>
          <a:solidFill>
            <a:srgbClr val="0000FF"/>
          </a:solidFill>
        </p:spPr>
        <p:style>
          <a:lnRef idx="2">
            <a:schemeClr val="accent5">
              <a:shade val="50000"/>
            </a:schemeClr>
          </a:lnRef>
          <a:fillRef idx="1">
            <a:schemeClr val="accent5"/>
          </a:fillRef>
          <a:effectRef idx="0">
            <a:schemeClr val="accent5"/>
          </a:effectRef>
          <a:fontRef idx="minor">
            <a:schemeClr val="lt1"/>
          </a:fontRef>
        </p:style>
        <p:txBody>
          <a:bodyPr>
            <a:noAutofit/>
          </a:bodyPr>
          <a:lstStyle/>
          <a:p>
            <a:pPr algn="ctr">
              <a:defRPr/>
            </a:pPr>
            <a:r>
              <a:rPr lang="uz-Cyrl-UZ" sz="3600" smtClean="0">
                <a:cs typeface="Aharoni" panose="02010803020104030203" pitchFamily="2" charset="-79"/>
              </a:rPr>
              <a:t>Гул</a:t>
            </a:r>
            <a:endParaRPr lang="ru-RU" sz="4000" b="0" cap="none" dirty="0">
              <a:ln w="18415" cmpd="sng">
                <a:solidFill>
                  <a:srgbClr val="FFFFFF"/>
                </a:solidFill>
                <a:prstDash val="solid"/>
              </a:ln>
              <a:solidFill>
                <a:srgbClr val="FFFFFF"/>
              </a:solidFill>
              <a:effectLst>
                <a:outerShdw blurRad="63500" dir="3600000" algn="tl" rotWithShape="0">
                  <a:srgbClr val="000000">
                    <a:alpha val="70000"/>
                  </a:srgbClr>
                </a:outerShdw>
              </a:effectLst>
              <a:cs typeface="Aharoni" panose="02010803020104030203" pitchFamily="2" charset="-79"/>
            </a:endParaRPr>
          </a:p>
        </p:txBody>
      </p:sp>
      <p:sp>
        <p:nvSpPr>
          <p:cNvPr id="17411" name="Rectangle 3"/>
          <p:cNvSpPr>
            <a:spLocks noGrp="1" noChangeArrowheads="1"/>
          </p:cNvSpPr>
          <p:nvPr>
            <p:ph idx="1"/>
          </p:nvPr>
        </p:nvSpPr>
        <p:spPr>
          <a:xfrm>
            <a:off x="-32" y="857232"/>
            <a:ext cx="4572032" cy="6000768"/>
          </a:xfrm>
          <a:solidFill>
            <a:srgbClr val="FFFF00"/>
          </a:solidFill>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a:lnSpc>
                <a:spcPct val="90000"/>
              </a:lnSpc>
            </a:pPr>
            <a:r>
              <a:rPr lang="ru-RU" sz="2400" b="1" i="1">
                <a:solidFill>
                  <a:srgbClr val="0000FF"/>
                </a:solidFill>
                <a:latin typeface="Times New Roman"/>
                <a:ea typeface="Calibri"/>
              </a:rPr>
              <a:t>Гул ўсимликламинг жинсий кўпайиш органи бўлиб, кўриниши ўзгарган новда деб та ърифланади. Унинг ўзгарган барглари гул қисмларини ҳосил қилади. Гул жойлашган новда гулбанд деб аталади, баъзи ўсимликларда у ривожланмайди, бундай гул бандсиз гул деб аталади. Гул косачабарг, тожибарг, чангчи ва уруғчидан таркиб топади. Косачабарглар қ ўшилиб ўсган ёки эркин ҳолда бўлиши мумкин. </a:t>
            </a:r>
            <a:endParaRPr lang="ru-RU" sz="2000" b="1" i="1" dirty="0" smtClean="0">
              <a:solidFill>
                <a:srgbClr val="0000FF"/>
              </a:solidFill>
            </a:endParaRPr>
          </a:p>
        </p:txBody>
      </p:sp>
      <p:pic>
        <p:nvPicPr>
          <p:cNvPr id="9218" name="Picture 2" descr="Картинки по запросу цветение деревье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657" y="1221506"/>
            <a:ext cx="3960440" cy="2636110"/>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Картинки по запросу цветение деревье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4657" y="4051547"/>
            <a:ext cx="4209678" cy="2806453"/>
          </a:xfrm>
          <a:prstGeom prst="rect">
            <a:avLst/>
          </a:prstGeom>
          <a:noFill/>
          <a:extLst>
            <a:ext uri="{909E8E84-426E-40DD-AFC4-6F175D3DCCD1}">
              <a14:hiddenFill xmlns:a14="http://schemas.microsoft.com/office/drawing/2010/main">
                <a:solidFill>
                  <a:srgbClr val="FFFFFF"/>
                </a:solidFill>
              </a14:hiddenFill>
            </a:ext>
          </a:extLst>
        </p:spPr>
      </p:pic>
      <p:pic>
        <p:nvPicPr>
          <p:cNvPr id="9224" name="Picture 8" descr="Картинки по запросу цветение деревьев"/>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4490"/>
          <a:stretch/>
        </p:blipFill>
        <p:spPr bwMode="auto">
          <a:xfrm>
            <a:off x="6876256" y="0"/>
            <a:ext cx="1302790" cy="114912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p:cNvSpPr>
            <a:spLocks noGrp="1" noChangeArrowheads="1"/>
          </p:cNvSpPr>
          <p:nvPr>
            <p:ph type="body" idx="1"/>
          </p:nvPr>
        </p:nvSpPr>
        <p:spPr>
          <a:xfrm>
            <a:off x="0" y="51008"/>
            <a:ext cx="8713787" cy="2330427"/>
          </a:xfrm>
        </p:spPr>
        <p:txBody>
          <a:bodyPr/>
          <a:lstStyle/>
          <a:p>
            <a:r>
              <a:rPr lang="uz-Cyrl-UZ" sz="2000"/>
              <a:t>Одатда ёш дарахтларда оталик гуллар, кейинчалик б ўлса, оналик гуллар пайдо бўлади. Дарахтлар асосан четдан, айримлари эса ўзидан чангланади. Айрим жинсли гулламинг икки уйли б ўлиши четдан чангланишни тўлиқ таъмин этади. Ёнғоқнинг бир тупида оталик ва оналик гуллари ҳар хил муддатда очилади, бу ҳодиса </a:t>
            </a:r>
            <a:r>
              <a:rPr lang="uz-Cyrl-UZ" sz="2000" b="1"/>
              <a:t>дихогамия</a:t>
            </a:r>
            <a:r>
              <a:rPr lang="uz-Cyrl-UZ" sz="2000"/>
              <a:t> дейилади, агарда биринчи бўлиб оталик гуллари, сўнгра оналик гуллари очилса протеандрия, аксинча аввал оналик гуллари сўнгра оталик гуллари очилса, </a:t>
            </a:r>
            <a:r>
              <a:rPr lang="uz-Cyrl-UZ" sz="2000" b="1"/>
              <a:t>протогиния</a:t>
            </a:r>
            <a:r>
              <a:rPr lang="uz-Cyrl-UZ" sz="2000"/>
              <a:t> ҳодисаси деб аталади.</a:t>
            </a:r>
            <a:r>
              <a:rPr lang="ru-RU" sz="2000" smtClean="0">
                <a:solidFill>
                  <a:srgbClr val="0000FF"/>
                </a:solidFill>
              </a:rPr>
              <a:t>. </a:t>
            </a:r>
            <a:endParaRPr lang="uz-Cyrl-UZ" sz="2000" dirty="0" smtClean="0">
              <a:solidFill>
                <a:srgbClr val="0000FF"/>
              </a:solidFill>
            </a:endParaRPr>
          </a:p>
        </p:txBody>
      </p:sp>
      <p:pic>
        <p:nvPicPr>
          <p:cNvPr id="10242" name="Picture 2"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3068960"/>
            <a:ext cx="2448397" cy="2696711"/>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Картинки по запросу дихогамия"/>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71484" y="2924944"/>
            <a:ext cx="2907318" cy="2504220"/>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Картинки по запросу протогиния"/>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00334" y="3286214"/>
            <a:ext cx="3349863" cy="244824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idx="1"/>
          </p:nvPr>
        </p:nvSpPr>
        <p:spPr>
          <a:xfrm>
            <a:off x="251520" y="836712"/>
            <a:ext cx="8569325" cy="2952328"/>
          </a:xfrm>
        </p:spPr>
        <p:txBody>
          <a:bodyPr>
            <a:normAutofit fontScale="62500" lnSpcReduction="20000"/>
          </a:bodyPr>
          <a:lstStyle/>
          <a:p>
            <a:pPr algn="just"/>
            <a:r>
              <a:rPr lang="uz-Cyrl-UZ" sz="3200"/>
              <a:t>Мева </a:t>
            </a:r>
            <a:r>
              <a:rPr lang="uz-Cyrl-UZ" sz="3200"/>
              <a:t>ёпиқ </a:t>
            </a:r>
            <a:r>
              <a:rPr lang="uz-Cyrl-UZ" sz="3200" smtClean="0"/>
              <a:t>уругли </a:t>
            </a:r>
            <a:r>
              <a:rPr lang="uz-Cyrl-UZ" sz="3200"/>
              <a:t>ўсимликламинг асосий генератив органларидан ҳисобланади. У она ҳужайра уругиангандан кейин тугунчада ривожланади ва уруғ ҳосил қилади. </a:t>
            </a:r>
            <a:endParaRPr lang="ru-RU" sz="3200"/>
          </a:p>
          <a:p>
            <a:pPr algn="just"/>
            <a:r>
              <a:rPr lang="uz-Cyrl-UZ" sz="3200"/>
              <a:t>Мева ривожланишида уруғдан ташқари, гулўрин ва гулқўрғон иштирок этади. Одатда тугунча деворларида мева ҳосил боииб, у қуруқ ва қаттиқ (ёнғоқ пўчоғи) ёки серет (олхўри, олча) боиади. Мевалар морфологик жиҳатдан турли-туман шаклга эга: оддий, сохта мева, йигинди мева ёки мевача, тўплам мева кўринишига эга бўлади, оддий мева гулдаги мавжуд битта уруғчидан ривожланади.</a:t>
            </a:r>
            <a:endParaRPr lang="ru-RU" sz="4000" smtClean="0">
              <a:solidFill>
                <a:srgbClr val="0000FF"/>
              </a:solidFill>
              <a:latin typeface="Times New Roman" pitchFamily="18" charset="0"/>
            </a:endParaRPr>
          </a:p>
        </p:txBody>
      </p:sp>
      <p:sp>
        <p:nvSpPr>
          <p:cNvPr id="118786" name="Rectangle 2"/>
          <p:cNvSpPr>
            <a:spLocks noGrp="1" noChangeArrowheads="1"/>
          </p:cNvSpPr>
          <p:nvPr>
            <p:ph type="title"/>
          </p:nvPr>
        </p:nvSpPr>
        <p:spPr>
          <a:xfrm>
            <a:off x="442913" y="188913"/>
            <a:ext cx="2557451" cy="503237"/>
          </a:xfrm>
        </p:spPr>
        <p:style>
          <a:lnRef idx="2">
            <a:schemeClr val="accent1"/>
          </a:lnRef>
          <a:fillRef idx="1">
            <a:schemeClr val="lt1"/>
          </a:fillRef>
          <a:effectRef idx="0">
            <a:schemeClr val="accent1"/>
          </a:effectRef>
          <a:fontRef idx="minor">
            <a:schemeClr val="dk1"/>
          </a:fontRef>
        </p:style>
        <p:txBody>
          <a:bodyPr>
            <a:noAutofit/>
          </a:bodyPr>
          <a:lstStyle/>
          <a:p>
            <a:pPr>
              <a:defRPr/>
            </a:pPr>
            <a:r>
              <a:rPr lang="uz-Cyrl-UZ" sz="3600">
                <a:effectLst/>
              </a:rPr>
              <a:t>Мева</a:t>
            </a:r>
            <a:endParaRPr lang="ru-RU" sz="3600" i="1" smtClean="0">
              <a:solidFill>
                <a:srgbClr val="0000FF"/>
              </a:solidFill>
            </a:endParaRPr>
          </a:p>
        </p:txBody>
      </p:sp>
      <p:pic>
        <p:nvPicPr>
          <p:cNvPr id="11266" name="Picture 2" descr="Картинки по запросу плоды дереве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47011" y="3735034"/>
            <a:ext cx="3791590" cy="2708920"/>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Картинки по запросу плоды деревев"/>
          <p:cNvPicPr>
            <a:picLocks noChangeAspect="1" noChangeArrowheads="1"/>
          </p:cNvPicPr>
          <p:nvPr/>
        </p:nvPicPr>
        <p:blipFill rotWithShape="1">
          <a:blip r:embed="rId3">
            <a:extLst>
              <a:ext uri="{28A0092B-C50C-407E-A947-70E740481C1C}">
                <a14:useLocalDpi xmlns:a14="http://schemas.microsoft.com/office/drawing/2010/main" val="0"/>
              </a:ext>
            </a:extLst>
          </a:blip>
          <a:srcRect b="11648"/>
          <a:stretch/>
        </p:blipFill>
        <p:spPr bwMode="auto">
          <a:xfrm>
            <a:off x="683568" y="3681028"/>
            <a:ext cx="3596208" cy="270892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a:xfrm>
            <a:off x="214282" y="-24"/>
            <a:ext cx="7742094" cy="500066"/>
          </a:xfrm>
          <a:solidFill>
            <a:srgbClr val="00B050"/>
          </a:solidFill>
        </p:spPr>
        <p:style>
          <a:lnRef idx="0">
            <a:schemeClr val="accent4"/>
          </a:lnRef>
          <a:fillRef idx="3">
            <a:schemeClr val="accent4"/>
          </a:fillRef>
          <a:effectRef idx="3">
            <a:schemeClr val="accent4"/>
          </a:effectRef>
          <a:fontRef idx="minor">
            <a:schemeClr val="lt1"/>
          </a:fontRef>
        </p:style>
        <p:txBody>
          <a:bodyPr>
            <a:normAutofit fontScale="90000"/>
          </a:bodyPr>
          <a:lstStyle/>
          <a:p>
            <a:pPr eaLnBrk="1" hangingPunct="1">
              <a:defRPr/>
            </a:pPr>
            <a:r>
              <a:rPr lang="ru-RU" sz="3200" b="1">
                <a:effectLst/>
              </a:rPr>
              <a:t>ДАРАХТЛАР ҲАЁТИЙ ШАКЛЛАРИ</a:t>
            </a:r>
            <a:endParaRPr lang="ru-RU" sz="3200" dirty="0" smtClean="0"/>
          </a:p>
        </p:txBody>
      </p:sp>
      <p:sp>
        <p:nvSpPr>
          <p:cNvPr id="28675" name="Rectangle 3"/>
          <p:cNvSpPr>
            <a:spLocks noGrp="1" noChangeArrowheads="1"/>
          </p:cNvSpPr>
          <p:nvPr>
            <p:ph type="body" idx="1"/>
          </p:nvPr>
        </p:nvSpPr>
        <p:spPr>
          <a:xfrm>
            <a:off x="214282" y="500042"/>
            <a:ext cx="8483631" cy="3288998"/>
          </a:xfrm>
        </p:spPr>
        <p:txBody>
          <a:bodyPr/>
          <a:lstStyle/>
          <a:p>
            <a:pPr algn="just"/>
            <a:r>
              <a:rPr lang="uz-Cyrl-UZ" sz="1800"/>
              <a:t>Дарахт ва буталар эволюцион ривожланиш даврида ҳамда турли табиий шароитларда ўсиши натижасида уларнинг хилма-хил ҳаётий формалари вужудга келган. Дарахт ўсимликлари турли систематик гуруҳларга мансуб бўлиб, асосан барча очиқ уруғлилар дарахт ўсимликлари ҳисобланади. Лекин ёпиқ уруғлиларга мансуб баъзи оилалар (қорақайиндошлар, толдошлар, раъногулдошлар, дуккакдошлар) таркиби ҳам асосан дарахтлардан иборат. Ўтган геологик даврларда ер шарида папоротниксимонларга мансуб дарахцимон ўсимликлар кенг тарқалган бўлиб, ҳозирда улар қирилиб кетгандир.</a:t>
            </a:r>
            <a:endParaRPr lang="ru-RU" sz="1800" b="1" dirty="0" smtClean="0">
              <a:solidFill>
                <a:srgbClr val="0000FF"/>
              </a:solidFill>
              <a:latin typeface="Times New Roman" pitchFamily="18" charset="0"/>
            </a:endParaRPr>
          </a:p>
        </p:txBody>
      </p:sp>
      <p:pic>
        <p:nvPicPr>
          <p:cNvPr id="12290" name="Picture 2" descr="Картинки по запросу рост и развития деревье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282" y="3780402"/>
            <a:ext cx="3704485" cy="2467327"/>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Картинки по запросу рост и развития деревье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39786" y="3645024"/>
            <a:ext cx="4479400" cy="252362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179512" y="0"/>
            <a:ext cx="8856984" cy="67126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b" anchorCtr="0" compatLnSpc="1">
            <a:prstTxWarp prst="textNoShape">
              <a:avLst/>
            </a:prstTxWarp>
          </a:bodyPr>
          <a:lstStyle/>
          <a:p>
            <a:pPr algn="ctr" eaLnBrk="0" hangingPunct="0">
              <a:lnSpc>
                <a:spcPct val="90000"/>
              </a:lnSpc>
              <a:defRPr/>
            </a:pPr>
            <a:r>
              <a:rPr lang="ru-RU" sz="2400" b="1" i="1" kern="0">
                <a:solidFill>
                  <a:srgbClr val="0000FF"/>
                </a:solidFill>
                <a:effectLst>
                  <a:outerShdw blurRad="38100" dist="38100" dir="2700000" algn="tl">
                    <a:srgbClr val="C0C0C0"/>
                  </a:outerShdw>
                </a:effectLst>
                <a:latin typeface="Calibri"/>
                <a:ea typeface="+mj-ea"/>
                <a:cs typeface="+mj-cs"/>
              </a:rPr>
              <a:t>Дарахт ўсимликларни қуйидаги категорияларга ажратиш қабул қилинган</a:t>
            </a:r>
            <a:endParaRPr lang="ru-RU" sz="2400" b="1" kern="0" dirty="0">
              <a:solidFill>
                <a:srgbClr val="0000FF"/>
              </a:solidFill>
              <a:effectLst>
                <a:outerShdw blurRad="38100" dist="38100" dir="2700000" algn="tl">
                  <a:srgbClr val="C0C0C0"/>
                </a:outerShdw>
              </a:effectLst>
              <a:latin typeface="Calibri"/>
              <a:ea typeface="+mj-ea"/>
              <a:cs typeface="+mj-cs"/>
            </a:endParaRPr>
          </a:p>
        </p:txBody>
      </p:sp>
      <p:graphicFrame>
        <p:nvGraphicFramePr>
          <p:cNvPr id="2" name="Схема 1"/>
          <p:cNvGraphicFramePr/>
          <p:nvPr>
            <p:extLst>
              <p:ext uri="{D42A27DB-BD31-4B8C-83A1-F6EECF244321}">
                <p14:modId xmlns:p14="http://schemas.microsoft.com/office/powerpoint/2010/main" val="4111788619"/>
              </p:ext>
            </p:extLst>
          </p:nvPr>
        </p:nvGraphicFramePr>
        <p:xfrm>
          <a:off x="395536" y="836712"/>
          <a:ext cx="8640960" cy="59046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4516122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
          <p:cNvSpPr>
            <a:spLocks noGrp="1" noChangeArrowheads="1"/>
          </p:cNvSpPr>
          <p:nvPr>
            <p:ph type="body" idx="1"/>
          </p:nvPr>
        </p:nvSpPr>
        <p:spPr>
          <a:xfrm>
            <a:off x="2553902" y="188640"/>
            <a:ext cx="6572296" cy="5541964"/>
          </a:xfrm>
        </p:spPr>
        <p:txBody>
          <a:bodyPr/>
          <a:lstStyle/>
          <a:p>
            <a:pPr algn="just"/>
            <a:r>
              <a:rPr lang="uz-Cyrl-UZ" sz="2400"/>
              <a:t>Морфологик белгиларга кўра шаклларнинг турли-туманлиги жуда юқори бўлиши ҳам мумкин. Ўзбекистонда ўсувчи маҳаллий арча турлари ҳам табиатда нинабаргларини ранги, узунлиги, шох-шаббасини шакли тик ўсувчи, шарсимон, конуссимон ва стлантик шаклларни юзага келтирган. Дарахтларнинг кўп тарқалган ва асосий типи бир танали дарахтлардир. Улар яққол кўзга ташланувчи ва яхши ривожланган ягона танага эга бўлиб, муайян баландликда шохланади ва шох-шабба ҳосил қилади.</a:t>
            </a:r>
            <a:endParaRPr lang="ru-RU" sz="2200" b="1" dirty="0" smtClean="0"/>
          </a:p>
        </p:txBody>
      </p:sp>
      <p:pic>
        <p:nvPicPr>
          <p:cNvPr id="13314" name="Picture 2" descr="Картинки по запросу рост и развития деревье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4149080"/>
            <a:ext cx="2664296" cy="2123034"/>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14" y="486790"/>
            <a:ext cx="2743200" cy="33623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629146750"/>
              </p:ext>
            </p:extLst>
          </p:nvPr>
        </p:nvGraphicFramePr>
        <p:xfrm>
          <a:off x="395536" y="116632"/>
          <a:ext cx="8229600" cy="44561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4340" name="Picture 4" descr="Похожее изображение"/>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076056" y="4293096"/>
            <a:ext cx="3672408" cy="2376264"/>
          </a:xfrm>
          <a:prstGeom prst="rect">
            <a:avLst/>
          </a:prstGeom>
          <a:noFill/>
          <a:extLst>
            <a:ext uri="{909E8E84-426E-40DD-AFC4-6F175D3DCCD1}">
              <a14:hiddenFill xmlns:a14="http://schemas.microsoft.com/office/drawing/2010/main">
                <a:solidFill>
                  <a:srgbClr val="FFFFFF"/>
                </a:solidFill>
              </a14:hiddenFill>
            </a:ext>
          </a:extLst>
        </p:spPr>
      </p:pic>
      <p:pic>
        <p:nvPicPr>
          <p:cNvPr id="14342" name="Picture 6" descr="Картинки по запросу деревя"/>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95536" y="4300936"/>
            <a:ext cx="4223792" cy="2329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863697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969570126"/>
              </p:ext>
            </p:extLst>
          </p:nvPr>
        </p:nvGraphicFramePr>
        <p:xfrm>
          <a:off x="0" y="-16514"/>
          <a:ext cx="8964488" cy="44561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5362" name="Picture 2" descr="Картинки по запросу лианы фото"/>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59632" y="4221088"/>
            <a:ext cx="5904656" cy="25135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390352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42913" y="103188"/>
            <a:ext cx="8243887" cy="1237580"/>
          </a:xfrm>
        </p:spPr>
        <p:txBody>
          <a:bodyPr/>
          <a:lstStyle/>
          <a:p>
            <a:r>
              <a:rPr lang="uz-Cyrl-UZ" b="1">
                <a:effectLst/>
              </a:rPr>
              <a:t>Фенокузатув ва унинг аҳамияти тарихи</a:t>
            </a:r>
            <a:endParaRPr lang="ru-RU"/>
          </a:p>
        </p:txBody>
      </p:sp>
      <p:sp>
        <p:nvSpPr>
          <p:cNvPr id="3" name="Объект 2"/>
          <p:cNvSpPr>
            <a:spLocks noGrp="1"/>
          </p:cNvSpPr>
          <p:nvPr>
            <p:ph idx="1"/>
          </p:nvPr>
        </p:nvSpPr>
        <p:spPr>
          <a:xfrm>
            <a:off x="442912" y="1484785"/>
            <a:ext cx="8243887" cy="3456383"/>
          </a:xfrm>
        </p:spPr>
        <p:txBody>
          <a:bodyPr>
            <a:normAutofit fontScale="77500" lnSpcReduction="20000"/>
          </a:bodyPr>
          <a:lstStyle/>
          <a:p>
            <a:pPr algn="just"/>
            <a:r>
              <a:rPr lang="uz-Cyrl-UZ"/>
              <a:t>Дарахт ўсимликлари ҳаётидаги фаслий ўзгаришлар иқлим шароитларига чамбарчас боғлиқ ҳолида кечади. Бу ҳодисаларни ва уларни ўзаро муносабатларини ўрганиш катта амалий аҳамиятга эгадир, чунки улар турли иқлим шароитларида, турли даврларда кечади. Ўсимликлар ҳаётида содир бўладиган фаслий ҳодисаларни ўрганадиган фан фенология яъни </a:t>
            </a:r>
            <a:r>
              <a:rPr lang="uz-Cyrl-UZ"/>
              <a:t>грекча </a:t>
            </a:r>
            <a:r>
              <a:rPr lang="uz-Cyrl-UZ" b="1"/>
              <a:t>фаиномал</a:t>
            </a:r>
            <a:r>
              <a:rPr lang="uz-Cyrl-UZ" smtClean="0"/>
              <a:t> </a:t>
            </a:r>
            <a:r>
              <a:rPr lang="uz-Cyrl-UZ"/>
              <a:t>– ҳодиса, </a:t>
            </a:r>
            <a:r>
              <a:rPr lang="uz-Cyrl-UZ" b="1"/>
              <a:t>логос</a:t>
            </a:r>
            <a:r>
              <a:rPr lang="uz-Cyrl-UZ"/>
              <a:t> – фан деган маънони англатади</a:t>
            </a:r>
            <a:endParaRPr lang="ru-RU"/>
          </a:p>
        </p:txBody>
      </p:sp>
      <p:pic>
        <p:nvPicPr>
          <p:cNvPr id="16386"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4850976"/>
            <a:ext cx="4176464" cy="1543051"/>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Похожее изображение"/>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13592"/>
          <a:stretch/>
        </p:blipFill>
        <p:spPr bwMode="auto">
          <a:xfrm>
            <a:off x="4932040" y="4609117"/>
            <a:ext cx="3934594" cy="20267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059486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260649"/>
            <a:ext cx="8229600" cy="4104456"/>
          </a:xfrm>
          <a:solidFill>
            <a:schemeClr val="accent4">
              <a:lumMod val="75000"/>
            </a:schemeClr>
          </a:solidFill>
        </p:spPr>
        <p:txBody>
          <a:bodyPr>
            <a:normAutofit fontScale="70000" lnSpcReduction="20000"/>
          </a:bodyPr>
          <a:lstStyle/>
          <a:p>
            <a:pPr algn="just"/>
            <a:r>
              <a:rPr lang="uz-Cyrl-UZ">
                <a:solidFill>
                  <a:srgbClr val="FFFF00"/>
                </a:solidFill>
              </a:rPr>
              <a:t>Дарахт ва бута ўсимликларининг фаслий ўзгаришлари асосан Ботаника боғи, дендропарклар ва ўсимликшунослик бўйича тажриба стансияларида кузатилади, улар асосан нафақат маҳаллий турлар, балким интродуксия қилинган турларда ҳам бу ўзгаришларни ўрганишда қуйидаги муҳим масалалар ҳал этилади.</a:t>
            </a:r>
            <a:endParaRPr lang="ru-RU">
              <a:solidFill>
                <a:srgbClr val="FFFF00"/>
              </a:solidFill>
            </a:endParaRPr>
          </a:p>
          <a:p>
            <a:pPr algn="just"/>
            <a:r>
              <a:rPr lang="uz-Cyrl-UZ">
                <a:solidFill>
                  <a:srgbClr val="FFFF00"/>
                </a:solidFill>
              </a:rPr>
              <a:t>-дарахт ва бута турларининг уруғлари ва кўчатлари қайси географик зонада қандай муддатларда сепилиши ва экилиши, уларни гуллаш муддатлари, гуллашининг давомийлиги, уруғ ва меваларини этилиши, ҳосилдорлиги, меваларини тўкилиши, уруғларини тарқалиши ва шу каби бир қанча амалий масалаларга аниқлик киритилади.</a:t>
            </a:r>
            <a:endParaRPr lang="ru-RU">
              <a:solidFill>
                <a:srgbClr val="FFFF00"/>
              </a:solidFill>
            </a:endParaRPr>
          </a:p>
        </p:txBody>
      </p:sp>
      <p:pic>
        <p:nvPicPr>
          <p:cNvPr id="17410"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4221088"/>
            <a:ext cx="5688632" cy="24928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71027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266e97e2581d8aa0de628099827e642ce5c4d2c3"/>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_rels/theme4.xml.rels><?xml version="1.0" encoding="UTF-8" standalone="yes"?>
<Relationships xmlns="http://schemas.openxmlformats.org/package/2006/relationships"><Relationship Id="rId1" Type="http://schemas.openxmlformats.org/officeDocument/2006/relationships/image" Target="../media/image4.jpeg"/></Relationships>
</file>

<file path=ppt/theme/_rels/theme5.xml.rels><?xml version="1.0" encoding="UTF-8" standalone="yes"?>
<Relationships xmlns="http://schemas.openxmlformats.org/package/2006/relationships"><Relationship Id="rId1" Type="http://schemas.openxmlformats.org/officeDocument/2006/relationships/image" Target="../media/image5.jpeg"/></Relationships>
</file>

<file path=ppt/theme/_rels/theme6.xml.rels><?xml version="1.0" encoding="UTF-8" standalone="yes"?>
<Relationships xmlns="http://schemas.openxmlformats.org/package/2006/relationships"><Relationship Id="rId1" Type="http://schemas.openxmlformats.org/officeDocument/2006/relationships/image" Target="../media/image6.jpeg"/></Relationships>
</file>

<file path=ppt/theme/theme1.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3.xml><?xml version="1.0" encoding="utf-8"?>
<a:theme xmlns:a="http://schemas.openxmlformats.org/drawingml/2006/main" name="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4.xml><?xml version="1.0" encoding="utf-8"?>
<a:theme xmlns:a="http://schemas.openxmlformats.org/drawingml/2006/main" name="Поток">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5.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6.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7.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Balloons</Template>
  <TotalTime>891</TotalTime>
  <Words>1481</Words>
  <Application>Microsoft Office PowerPoint</Application>
  <PresentationFormat>Экран (4:3)</PresentationFormat>
  <Paragraphs>56</Paragraphs>
  <Slides>22</Slides>
  <Notes>0</Notes>
  <HiddenSlides>0</HiddenSlides>
  <MMClips>0</MMClips>
  <ScaleCrop>false</ScaleCrop>
  <HeadingPairs>
    <vt:vector size="6" baseType="variant">
      <vt:variant>
        <vt:lpstr>Использованные шрифты</vt:lpstr>
      </vt:variant>
      <vt:variant>
        <vt:i4>16</vt:i4>
      </vt:variant>
      <vt:variant>
        <vt:lpstr>Тема</vt:lpstr>
      </vt:variant>
      <vt:variant>
        <vt:i4>7</vt:i4>
      </vt:variant>
      <vt:variant>
        <vt:lpstr>Заголовки слайдов</vt:lpstr>
      </vt:variant>
      <vt:variant>
        <vt:i4>22</vt:i4>
      </vt:variant>
    </vt:vector>
  </HeadingPairs>
  <TitlesOfParts>
    <vt:vector size="45" baseType="lpstr">
      <vt:lpstr>Aharoni</vt:lpstr>
      <vt:lpstr>Arial</vt:lpstr>
      <vt:lpstr>Calibri</vt:lpstr>
      <vt:lpstr>Cambria</vt:lpstr>
      <vt:lpstr>Century Gothic</vt:lpstr>
      <vt:lpstr>Constantia</vt:lpstr>
      <vt:lpstr>Franklin Gothic Book</vt:lpstr>
      <vt:lpstr>Franklin Gothic Medium</vt:lpstr>
      <vt:lpstr>Lucida Sans Unicode</vt:lpstr>
      <vt:lpstr>Perpetua</vt:lpstr>
      <vt:lpstr>Times New Roman</vt:lpstr>
      <vt:lpstr>Trebuchet MS</vt:lpstr>
      <vt:lpstr>Verdana</vt:lpstr>
      <vt:lpstr>Wingdings</vt:lpstr>
      <vt:lpstr>Wingdings 2</vt:lpstr>
      <vt:lpstr>Wingdings 3</vt:lpstr>
      <vt:lpstr>Balloons</vt:lpstr>
      <vt:lpstr>Справедливость</vt:lpstr>
      <vt:lpstr>Трек</vt:lpstr>
      <vt:lpstr>Поток</vt:lpstr>
      <vt:lpstr>Изящная</vt:lpstr>
      <vt:lpstr>Открытая</vt:lpstr>
      <vt:lpstr>Легкий дым</vt:lpstr>
      <vt:lpstr>Презентация PowerPoint</vt:lpstr>
      <vt:lpstr>Режа:</vt:lpstr>
      <vt:lpstr>Дарахтларнинг морфологияси</vt:lpstr>
      <vt:lpstr>Презентация PowerPoint</vt:lpstr>
      <vt:lpstr>Презентация PowerPoint</vt:lpstr>
      <vt:lpstr>Презентация PowerPoint</vt:lpstr>
      <vt:lpstr>Презентация PowerPoint</vt:lpstr>
      <vt:lpstr>Барг</vt:lpstr>
      <vt:lpstr>Илдиз.</vt:lpstr>
      <vt:lpstr>Презентация PowerPoint</vt:lpstr>
      <vt:lpstr>Презентация PowerPoint</vt:lpstr>
      <vt:lpstr>Гул</vt:lpstr>
      <vt:lpstr>Презентация PowerPoint</vt:lpstr>
      <vt:lpstr>Мева</vt:lpstr>
      <vt:lpstr>ДАРАХТЛАР ҲАЁТИЙ ШАКЛЛАРИ</vt:lpstr>
      <vt:lpstr>Презентация PowerPoint</vt:lpstr>
      <vt:lpstr>Презентация PowerPoint</vt:lpstr>
      <vt:lpstr>Презентация PowerPoint</vt:lpstr>
      <vt:lpstr>Презентация PowerPoint</vt:lpstr>
      <vt:lpstr>Фенокузатув ва унинг аҳамияти тарихи</vt:lpstr>
      <vt:lpstr>Презентация PowerPoint</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MUQIMJON Djurayev</cp:lastModifiedBy>
  <cp:revision>139</cp:revision>
  <cp:lastPrinted>1601-01-01T00:00:00Z</cp:lastPrinted>
  <dcterms:created xsi:type="dcterms:W3CDTF">2011-08-22T10:27:00Z</dcterms:created>
  <dcterms:modified xsi:type="dcterms:W3CDTF">2018-10-08T11:02:59Z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