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47" r:id="rId2"/>
    <p:sldMasterId id="2147483783" r:id="rId3"/>
    <p:sldMasterId id="2147483795" r:id="rId4"/>
    <p:sldMasterId id="2147483807" r:id="rId5"/>
    <p:sldMasterId id="2147483819" r:id="rId6"/>
    <p:sldMasterId id="2147483831" r:id="rId7"/>
  </p:sldMasterIdLst>
  <p:notesMasterIdLst>
    <p:notesMasterId r:id="rId29"/>
  </p:notesMasterIdLst>
  <p:sldIdLst>
    <p:sldId id="328" r:id="rId8"/>
    <p:sldId id="329" r:id="rId9"/>
    <p:sldId id="330" r:id="rId10"/>
    <p:sldId id="332" r:id="rId11"/>
    <p:sldId id="334" r:id="rId12"/>
    <p:sldId id="359" r:id="rId13"/>
    <p:sldId id="335" r:id="rId14"/>
    <p:sldId id="351" r:id="rId15"/>
    <p:sldId id="338" r:id="rId16"/>
    <p:sldId id="339" r:id="rId17"/>
    <p:sldId id="342" r:id="rId18"/>
    <p:sldId id="344" r:id="rId19"/>
    <p:sldId id="346" r:id="rId20"/>
    <p:sldId id="349" r:id="rId21"/>
    <p:sldId id="353" r:id="rId22"/>
    <p:sldId id="360" r:id="rId23"/>
    <p:sldId id="361" r:id="rId24"/>
    <p:sldId id="362" r:id="rId25"/>
    <p:sldId id="363" r:id="rId26"/>
    <p:sldId id="364" r:id="rId27"/>
    <p:sldId id="266" r:id="rId28"/>
  </p:sldIdLst>
  <p:sldSz cx="9144000" cy="6858000" type="screen4x3"/>
  <p:notesSz cx="6858000" cy="9144000"/>
  <p:custDataLst>
    <p:tags r:id="rId30"/>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00"/>
    <a:srgbClr val="7A0000"/>
    <a:srgbClr val="9933F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tags" Target="tags/tag1.xml"/></Relationships>
</file>

<file path=ppt/diagrams/_rels/data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image" Target="../media/image36.jpg"/><Relationship Id="rId4" Type="http://schemas.openxmlformats.org/officeDocument/2006/relationships/image" Target="../media/image39.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image" Target="../media/image36.jpg"/><Relationship Id="rId4" Type="http://schemas.openxmlformats.org/officeDocument/2006/relationships/image" Target="../media/image39.jpe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F9ECB6-06C4-41C9-97A5-B5E0D8EF6EF5}" type="doc">
      <dgm:prSet loTypeId="urn:microsoft.com/office/officeart/2005/8/layout/vList3#1" loCatId="list" qsTypeId="urn:microsoft.com/office/officeart/2005/8/quickstyle/simple1" qsCatId="simple" csTypeId="urn:microsoft.com/office/officeart/2005/8/colors/colorful4" csCatId="colorful" phldr="1"/>
      <dgm:spPr/>
    </dgm:pt>
    <dgm:pt modelId="{F4D3B727-1E09-435B-9DAB-4C3E9A713973}">
      <dgm:prSet phldrT="[Текст]"/>
      <dgm:spPr>
        <a:solidFill>
          <a:srgbClr val="7A0000"/>
        </a:solidFill>
      </dgm:spPr>
      <dgm:t>
        <a:bodyPr/>
        <a:lstStyle/>
        <a:p>
          <a:r>
            <a:rPr lang="uz-Cyrl-UZ" smtClean="0"/>
            <a:t>ўрмон-тундра зонаси</a:t>
          </a:r>
          <a:endParaRPr lang="ru-RU" dirty="0"/>
        </a:p>
      </dgm:t>
    </dgm:pt>
    <dgm:pt modelId="{8AD41AE3-6C49-4AE0-B788-81CA744B84BE}" type="parTrans" cxnId="{C83EB119-D14B-47B4-9956-2085FC5ACB90}">
      <dgm:prSet/>
      <dgm:spPr/>
      <dgm:t>
        <a:bodyPr/>
        <a:lstStyle/>
        <a:p>
          <a:endParaRPr lang="ru-RU"/>
        </a:p>
      </dgm:t>
    </dgm:pt>
    <dgm:pt modelId="{6A3EB0BF-2F18-4356-9820-04BBF191A7B0}" type="sibTrans" cxnId="{C83EB119-D14B-47B4-9956-2085FC5ACB90}">
      <dgm:prSet/>
      <dgm:spPr/>
      <dgm:t>
        <a:bodyPr/>
        <a:lstStyle/>
        <a:p>
          <a:endParaRPr lang="ru-RU"/>
        </a:p>
      </dgm:t>
    </dgm:pt>
    <dgm:pt modelId="{FB9C567D-C4B6-4C3E-904A-DC7F885C93F1}">
      <dgm:prSet phldrT="[Текст]"/>
      <dgm:spPr>
        <a:solidFill>
          <a:srgbClr val="0000FF"/>
        </a:solidFill>
      </dgm:spPr>
      <dgm:t>
        <a:bodyPr/>
        <a:lstStyle/>
        <a:p>
          <a:r>
            <a:rPr lang="uz-Cyrl-UZ" smtClean="0"/>
            <a:t>ўрмон зонаси</a:t>
          </a:r>
          <a:endParaRPr lang="ru-RU" dirty="0"/>
        </a:p>
      </dgm:t>
    </dgm:pt>
    <dgm:pt modelId="{AEE0684D-15FC-412A-B827-F2B42CFB256B}" type="parTrans" cxnId="{06C40D9E-E968-414C-8690-D06E6004755D}">
      <dgm:prSet/>
      <dgm:spPr/>
      <dgm:t>
        <a:bodyPr/>
        <a:lstStyle/>
        <a:p>
          <a:endParaRPr lang="ru-RU"/>
        </a:p>
      </dgm:t>
    </dgm:pt>
    <dgm:pt modelId="{A2E39530-7ECA-4E79-8FE8-4CD44FD34857}" type="sibTrans" cxnId="{06C40D9E-E968-414C-8690-D06E6004755D}">
      <dgm:prSet/>
      <dgm:spPr/>
      <dgm:t>
        <a:bodyPr/>
        <a:lstStyle/>
        <a:p>
          <a:endParaRPr lang="ru-RU"/>
        </a:p>
      </dgm:t>
    </dgm:pt>
    <dgm:pt modelId="{3F38F27E-21D7-493D-9857-C19FCB56F2A2}">
      <dgm:prSet/>
      <dgm:spPr>
        <a:solidFill>
          <a:srgbClr val="00B050"/>
        </a:solidFill>
      </dgm:spPr>
      <dgm:t>
        <a:bodyPr/>
        <a:lstStyle/>
        <a:p>
          <a:r>
            <a:rPr lang="uz-Cyrl-UZ" smtClean="0"/>
            <a:t>тундра зонаси</a:t>
          </a:r>
          <a:endParaRPr lang="ru-RU" dirty="0"/>
        </a:p>
      </dgm:t>
    </dgm:pt>
    <dgm:pt modelId="{3D72892F-48A3-44A8-9DCA-495B500639DE}" type="parTrans" cxnId="{E19C8258-8E4C-4276-969A-7AB9C34CCE80}">
      <dgm:prSet/>
      <dgm:spPr/>
      <dgm:t>
        <a:bodyPr/>
        <a:lstStyle/>
        <a:p>
          <a:endParaRPr lang="ru-RU"/>
        </a:p>
      </dgm:t>
    </dgm:pt>
    <dgm:pt modelId="{CD8E4CC4-D800-4434-AD73-938DE75266CB}" type="sibTrans" cxnId="{E19C8258-8E4C-4276-969A-7AB9C34CCE80}">
      <dgm:prSet/>
      <dgm:spPr/>
      <dgm:t>
        <a:bodyPr/>
        <a:lstStyle/>
        <a:p>
          <a:endParaRPr lang="ru-RU"/>
        </a:p>
      </dgm:t>
    </dgm:pt>
    <dgm:pt modelId="{CD62BD9F-E03C-416B-9428-0CB091899509}">
      <dgm:prSet phldrT="[Текст]"/>
      <dgm:spPr>
        <a:solidFill>
          <a:srgbClr val="00B050"/>
        </a:solidFill>
      </dgm:spPr>
      <dgm:t>
        <a:bodyPr/>
        <a:lstStyle/>
        <a:p>
          <a:r>
            <a:rPr lang="uz-Cyrl-UZ" smtClean="0"/>
            <a:t>ўрмон-дашт зонаси</a:t>
          </a:r>
          <a:endParaRPr lang="ru-RU" dirty="0"/>
        </a:p>
      </dgm:t>
    </dgm:pt>
    <dgm:pt modelId="{8E7D1E50-F81D-409E-8B31-199EE90AC645}" type="parTrans" cxnId="{3383EADC-69DD-4ED1-A0AA-514E0042A9A3}">
      <dgm:prSet/>
      <dgm:spPr/>
      <dgm:t>
        <a:bodyPr/>
        <a:lstStyle/>
        <a:p>
          <a:endParaRPr lang="ru-RU"/>
        </a:p>
      </dgm:t>
    </dgm:pt>
    <dgm:pt modelId="{59D433EE-5F70-49B3-9F81-5948BC19CB3A}" type="sibTrans" cxnId="{3383EADC-69DD-4ED1-A0AA-514E0042A9A3}">
      <dgm:prSet/>
      <dgm:spPr/>
      <dgm:t>
        <a:bodyPr/>
        <a:lstStyle/>
        <a:p>
          <a:endParaRPr lang="ru-RU"/>
        </a:p>
      </dgm:t>
    </dgm:pt>
    <dgm:pt modelId="{220EAC51-395C-474F-BCAF-27FFF328C739}">
      <dgm:prSet phldrT="[Текст]"/>
      <dgm:spPr>
        <a:solidFill>
          <a:schemeClr val="accent1">
            <a:lumMod val="25000"/>
          </a:schemeClr>
        </a:solidFill>
      </dgm:spPr>
      <dgm:t>
        <a:bodyPr/>
        <a:lstStyle/>
        <a:p>
          <a:r>
            <a:rPr lang="uz-Cyrl-UZ" smtClean="0"/>
            <a:t>дашт зонаси</a:t>
          </a:r>
          <a:endParaRPr lang="ru-RU" dirty="0"/>
        </a:p>
      </dgm:t>
    </dgm:pt>
    <dgm:pt modelId="{0673C9A7-1D57-4273-8927-3F4C6A43CDDE}" type="parTrans" cxnId="{6687A44A-5DEB-42C1-A661-D215824712E8}">
      <dgm:prSet/>
      <dgm:spPr/>
      <dgm:t>
        <a:bodyPr/>
        <a:lstStyle/>
        <a:p>
          <a:endParaRPr lang="ru-RU"/>
        </a:p>
      </dgm:t>
    </dgm:pt>
    <dgm:pt modelId="{3CC37366-64D9-4676-9467-F1EFB63DB9D9}" type="sibTrans" cxnId="{6687A44A-5DEB-42C1-A661-D215824712E8}">
      <dgm:prSet/>
      <dgm:spPr/>
      <dgm:t>
        <a:bodyPr/>
        <a:lstStyle/>
        <a:p>
          <a:endParaRPr lang="ru-RU"/>
        </a:p>
      </dgm:t>
    </dgm:pt>
    <dgm:pt modelId="{09A838D3-4B72-4BC0-8539-A587EE005C43}">
      <dgm:prSet phldrT="[Текст]"/>
      <dgm:spPr>
        <a:solidFill>
          <a:srgbClr val="006600"/>
        </a:solidFill>
      </dgm:spPr>
      <dgm:t>
        <a:bodyPr/>
        <a:lstStyle/>
        <a:p>
          <a:r>
            <a:rPr lang="uz-Cyrl-UZ" smtClean="0"/>
            <a:t>дашт-чўл зонаси</a:t>
          </a:r>
          <a:endParaRPr lang="ru-RU" dirty="0"/>
        </a:p>
      </dgm:t>
    </dgm:pt>
    <dgm:pt modelId="{4FFE4EB3-9DF9-4380-B01A-CD0C481D6B98}" type="parTrans" cxnId="{9A95C6AB-85DB-4794-BEAA-C2EC5E3D5836}">
      <dgm:prSet/>
      <dgm:spPr/>
      <dgm:t>
        <a:bodyPr/>
        <a:lstStyle/>
        <a:p>
          <a:endParaRPr lang="ru-RU"/>
        </a:p>
      </dgm:t>
    </dgm:pt>
    <dgm:pt modelId="{1009C6E7-2EE6-4837-A49A-BA69A6F1AF76}" type="sibTrans" cxnId="{9A95C6AB-85DB-4794-BEAA-C2EC5E3D5836}">
      <dgm:prSet/>
      <dgm:spPr/>
      <dgm:t>
        <a:bodyPr/>
        <a:lstStyle/>
        <a:p>
          <a:endParaRPr lang="ru-RU"/>
        </a:p>
      </dgm:t>
    </dgm:pt>
    <dgm:pt modelId="{F4C369C5-B037-4CF0-A670-5C26C0C46F13}">
      <dgm:prSet phldrT="[Текст]"/>
      <dgm:spPr>
        <a:solidFill>
          <a:srgbClr val="FF3300"/>
        </a:solidFill>
      </dgm:spPr>
      <dgm:t>
        <a:bodyPr/>
        <a:lstStyle/>
        <a:p>
          <a:r>
            <a:rPr lang="uz-Cyrl-UZ" smtClean="0"/>
            <a:t>чўл зонаси</a:t>
          </a:r>
          <a:endParaRPr lang="ru-RU" dirty="0"/>
        </a:p>
      </dgm:t>
    </dgm:pt>
    <dgm:pt modelId="{170EE43B-E2B2-4E62-8B36-C6A8E57A4540}" type="parTrans" cxnId="{FB6835A7-269F-4197-93F9-440985916947}">
      <dgm:prSet/>
      <dgm:spPr/>
      <dgm:t>
        <a:bodyPr/>
        <a:lstStyle/>
        <a:p>
          <a:endParaRPr lang="ru-RU"/>
        </a:p>
      </dgm:t>
    </dgm:pt>
    <dgm:pt modelId="{1F6802A3-DBCD-4D9F-A066-9D816F192748}" type="sibTrans" cxnId="{FB6835A7-269F-4197-93F9-440985916947}">
      <dgm:prSet/>
      <dgm:spPr/>
      <dgm:t>
        <a:bodyPr/>
        <a:lstStyle/>
        <a:p>
          <a:endParaRPr lang="ru-RU"/>
        </a:p>
      </dgm:t>
    </dgm:pt>
    <dgm:pt modelId="{F8A5ABAC-270E-40AE-B7E3-9FA974B2C4B8}" type="pres">
      <dgm:prSet presAssocID="{ABF9ECB6-06C4-41C9-97A5-B5E0D8EF6EF5}" presName="linearFlow" presStyleCnt="0">
        <dgm:presLayoutVars>
          <dgm:dir/>
          <dgm:resizeHandles val="exact"/>
        </dgm:presLayoutVars>
      </dgm:prSet>
      <dgm:spPr/>
    </dgm:pt>
    <dgm:pt modelId="{2116F411-04A6-48E3-913E-96E58EB6B85E}" type="pres">
      <dgm:prSet presAssocID="{3F38F27E-21D7-493D-9857-C19FCB56F2A2}" presName="composite" presStyleCnt="0"/>
      <dgm:spPr/>
    </dgm:pt>
    <dgm:pt modelId="{DFCB2AA3-03F3-4AF2-99DC-E49020B56726}" type="pres">
      <dgm:prSet presAssocID="{3F38F27E-21D7-493D-9857-C19FCB56F2A2}" presName="imgShp" presStyleLbl="fgImgPlace1" presStyleIdx="0" presStyleCnt="7"/>
      <dgm:spPr/>
    </dgm:pt>
    <dgm:pt modelId="{DED5F619-18B8-49D3-BF81-39E6B69D473F}" type="pres">
      <dgm:prSet presAssocID="{3F38F27E-21D7-493D-9857-C19FCB56F2A2}" presName="txShp" presStyleLbl="node1" presStyleIdx="0" presStyleCnt="7">
        <dgm:presLayoutVars>
          <dgm:bulletEnabled val="1"/>
        </dgm:presLayoutVars>
      </dgm:prSet>
      <dgm:spPr/>
      <dgm:t>
        <a:bodyPr/>
        <a:lstStyle/>
        <a:p>
          <a:endParaRPr lang="ru-RU"/>
        </a:p>
      </dgm:t>
    </dgm:pt>
    <dgm:pt modelId="{971F528B-50C1-4E24-B557-57FE1B01388D}" type="pres">
      <dgm:prSet presAssocID="{CD8E4CC4-D800-4434-AD73-938DE75266CB}" presName="spacing" presStyleCnt="0"/>
      <dgm:spPr/>
    </dgm:pt>
    <dgm:pt modelId="{B68529D8-E70A-43EE-A610-9A5F9AE072F7}" type="pres">
      <dgm:prSet presAssocID="{F4D3B727-1E09-435B-9DAB-4C3E9A713973}" presName="composite" presStyleCnt="0"/>
      <dgm:spPr/>
    </dgm:pt>
    <dgm:pt modelId="{0B858935-D362-4170-8032-FC42023DF8F1}" type="pres">
      <dgm:prSet presAssocID="{F4D3B727-1E09-435B-9DAB-4C3E9A713973}" presName="imgShp" presStyleLbl="fgImgPlace1" presStyleIdx="1" presStyleCnt="7"/>
      <dgm:spPr/>
    </dgm:pt>
    <dgm:pt modelId="{CF4D69D2-07CA-4627-B64A-FBE3B5489ACD}" type="pres">
      <dgm:prSet presAssocID="{F4D3B727-1E09-435B-9DAB-4C3E9A713973}" presName="txShp" presStyleLbl="node1" presStyleIdx="1" presStyleCnt="7">
        <dgm:presLayoutVars>
          <dgm:bulletEnabled val="1"/>
        </dgm:presLayoutVars>
      </dgm:prSet>
      <dgm:spPr/>
      <dgm:t>
        <a:bodyPr/>
        <a:lstStyle/>
        <a:p>
          <a:endParaRPr lang="ru-RU"/>
        </a:p>
      </dgm:t>
    </dgm:pt>
    <dgm:pt modelId="{FA752826-F391-4771-ADB5-56FE9C2A8605}" type="pres">
      <dgm:prSet presAssocID="{6A3EB0BF-2F18-4356-9820-04BBF191A7B0}" presName="spacing" presStyleCnt="0"/>
      <dgm:spPr/>
    </dgm:pt>
    <dgm:pt modelId="{53BF2999-18EC-4B7F-8C91-5ECD1B6984F4}" type="pres">
      <dgm:prSet presAssocID="{FB9C567D-C4B6-4C3E-904A-DC7F885C93F1}" presName="composite" presStyleCnt="0"/>
      <dgm:spPr/>
    </dgm:pt>
    <dgm:pt modelId="{B902962C-5833-4F48-8BC2-929E94D82ACE}" type="pres">
      <dgm:prSet presAssocID="{FB9C567D-C4B6-4C3E-904A-DC7F885C93F1}" presName="imgShp" presStyleLbl="fgImgPlace1" presStyleIdx="2" presStyleCnt="7"/>
      <dgm:spPr/>
    </dgm:pt>
    <dgm:pt modelId="{585570BA-8987-4BAD-BFD7-382066EAD56F}" type="pres">
      <dgm:prSet presAssocID="{FB9C567D-C4B6-4C3E-904A-DC7F885C93F1}" presName="txShp" presStyleLbl="node1" presStyleIdx="2" presStyleCnt="7">
        <dgm:presLayoutVars>
          <dgm:bulletEnabled val="1"/>
        </dgm:presLayoutVars>
      </dgm:prSet>
      <dgm:spPr/>
      <dgm:t>
        <a:bodyPr/>
        <a:lstStyle/>
        <a:p>
          <a:endParaRPr lang="ru-RU"/>
        </a:p>
      </dgm:t>
    </dgm:pt>
    <dgm:pt modelId="{C65C5267-9984-45D5-B138-81899021E017}" type="pres">
      <dgm:prSet presAssocID="{A2E39530-7ECA-4E79-8FE8-4CD44FD34857}" presName="spacing" presStyleCnt="0"/>
      <dgm:spPr/>
    </dgm:pt>
    <dgm:pt modelId="{AF8A6AE7-0711-4C68-A6E9-DDAC3F23AEEB}" type="pres">
      <dgm:prSet presAssocID="{CD62BD9F-E03C-416B-9428-0CB091899509}" presName="composite" presStyleCnt="0"/>
      <dgm:spPr/>
    </dgm:pt>
    <dgm:pt modelId="{4576C6F7-1DED-4120-A4C6-0B6BF8E66DF0}" type="pres">
      <dgm:prSet presAssocID="{CD62BD9F-E03C-416B-9428-0CB091899509}" presName="imgShp" presStyleLbl="fgImgPlace1" presStyleIdx="3" presStyleCnt="7"/>
      <dgm:spPr/>
    </dgm:pt>
    <dgm:pt modelId="{229CBB16-5AD9-412D-A14C-B520B434D0DE}" type="pres">
      <dgm:prSet presAssocID="{CD62BD9F-E03C-416B-9428-0CB091899509}" presName="txShp" presStyleLbl="node1" presStyleIdx="3" presStyleCnt="7">
        <dgm:presLayoutVars>
          <dgm:bulletEnabled val="1"/>
        </dgm:presLayoutVars>
      </dgm:prSet>
      <dgm:spPr/>
      <dgm:t>
        <a:bodyPr/>
        <a:lstStyle/>
        <a:p>
          <a:endParaRPr lang="ru-RU"/>
        </a:p>
      </dgm:t>
    </dgm:pt>
    <dgm:pt modelId="{88FC964B-714D-4001-830A-E190D23C4849}" type="pres">
      <dgm:prSet presAssocID="{59D433EE-5F70-49B3-9F81-5948BC19CB3A}" presName="spacing" presStyleCnt="0"/>
      <dgm:spPr/>
    </dgm:pt>
    <dgm:pt modelId="{2D2AF278-46BE-4FE1-87FE-92E9F32171BB}" type="pres">
      <dgm:prSet presAssocID="{220EAC51-395C-474F-BCAF-27FFF328C739}" presName="composite" presStyleCnt="0"/>
      <dgm:spPr/>
    </dgm:pt>
    <dgm:pt modelId="{2A1763F8-FB51-4C4B-A49B-C04014D4D021}" type="pres">
      <dgm:prSet presAssocID="{220EAC51-395C-474F-BCAF-27FFF328C739}" presName="imgShp" presStyleLbl="fgImgPlace1" presStyleIdx="4" presStyleCnt="7"/>
      <dgm:spPr/>
    </dgm:pt>
    <dgm:pt modelId="{F2301220-552C-46E6-9094-5335029811C9}" type="pres">
      <dgm:prSet presAssocID="{220EAC51-395C-474F-BCAF-27FFF328C739}" presName="txShp" presStyleLbl="node1" presStyleIdx="4" presStyleCnt="7">
        <dgm:presLayoutVars>
          <dgm:bulletEnabled val="1"/>
        </dgm:presLayoutVars>
      </dgm:prSet>
      <dgm:spPr/>
      <dgm:t>
        <a:bodyPr/>
        <a:lstStyle/>
        <a:p>
          <a:endParaRPr lang="ru-RU"/>
        </a:p>
      </dgm:t>
    </dgm:pt>
    <dgm:pt modelId="{6D17DA09-51E6-4E6B-BA87-72601C0B6A83}" type="pres">
      <dgm:prSet presAssocID="{3CC37366-64D9-4676-9467-F1EFB63DB9D9}" presName="spacing" presStyleCnt="0"/>
      <dgm:spPr/>
    </dgm:pt>
    <dgm:pt modelId="{3433D4F9-560F-44D1-B3DD-4663385938DB}" type="pres">
      <dgm:prSet presAssocID="{09A838D3-4B72-4BC0-8539-A587EE005C43}" presName="composite" presStyleCnt="0"/>
      <dgm:spPr/>
    </dgm:pt>
    <dgm:pt modelId="{0351E0A9-D4C5-4E7A-BF77-9B10397AE6CE}" type="pres">
      <dgm:prSet presAssocID="{09A838D3-4B72-4BC0-8539-A587EE005C43}" presName="imgShp" presStyleLbl="fgImgPlace1" presStyleIdx="5" presStyleCnt="7"/>
      <dgm:spPr/>
    </dgm:pt>
    <dgm:pt modelId="{E7E85347-7107-4297-8869-78ECE4EB0ED3}" type="pres">
      <dgm:prSet presAssocID="{09A838D3-4B72-4BC0-8539-A587EE005C43}" presName="txShp" presStyleLbl="node1" presStyleIdx="5" presStyleCnt="7">
        <dgm:presLayoutVars>
          <dgm:bulletEnabled val="1"/>
        </dgm:presLayoutVars>
      </dgm:prSet>
      <dgm:spPr/>
      <dgm:t>
        <a:bodyPr/>
        <a:lstStyle/>
        <a:p>
          <a:endParaRPr lang="ru-RU"/>
        </a:p>
      </dgm:t>
    </dgm:pt>
    <dgm:pt modelId="{CAB7CF57-6E42-43F3-9401-101C15F4B212}" type="pres">
      <dgm:prSet presAssocID="{1009C6E7-2EE6-4837-A49A-BA69A6F1AF76}" presName="spacing" presStyleCnt="0"/>
      <dgm:spPr/>
    </dgm:pt>
    <dgm:pt modelId="{F2573B55-EFD0-4FE5-9F4C-4200E6B1BCCC}" type="pres">
      <dgm:prSet presAssocID="{F4C369C5-B037-4CF0-A670-5C26C0C46F13}" presName="composite" presStyleCnt="0"/>
      <dgm:spPr/>
    </dgm:pt>
    <dgm:pt modelId="{B14D9BDE-B9EA-41BB-9A83-EB5111CD5750}" type="pres">
      <dgm:prSet presAssocID="{F4C369C5-B037-4CF0-A670-5C26C0C46F13}" presName="imgShp" presStyleLbl="fgImgPlace1" presStyleIdx="6" presStyleCnt="7"/>
      <dgm:spPr/>
    </dgm:pt>
    <dgm:pt modelId="{96326275-9A52-4BC1-A04E-2971C1D5267C}" type="pres">
      <dgm:prSet presAssocID="{F4C369C5-B037-4CF0-A670-5C26C0C46F13}" presName="txShp" presStyleLbl="node1" presStyleIdx="6" presStyleCnt="7" custLinFactNeighborX="-1110" custLinFactNeighborY="-3943">
        <dgm:presLayoutVars>
          <dgm:bulletEnabled val="1"/>
        </dgm:presLayoutVars>
      </dgm:prSet>
      <dgm:spPr/>
      <dgm:t>
        <a:bodyPr/>
        <a:lstStyle/>
        <a:p>
          <a:endParaRPr lang="ru-RU"/>
        </a:p>
      </dgm:t>
    </dgm:pt>
  </dgm:ptLst>
  <dgm:cxnLst>
    <dgm:cxn modelId="{06C40D9E-E968-414C-8690-D06E6004755D}" srcId="{ABF9ECB6-06C4-41C9-97A5-B5E0D8EF6EF5}" destId="{FB9C567D-C4B6-4C3E-904A-DC7F885C93F1}" srcOrd="2" destOrd="0" parTransId="{AEE0684D-15FC-412A-B827-F2B42CFB256B}" sibTransId="{A2E39530-7ECA-4E79-8FE8-4CD44FD34857}"/>
    <dgm:cxn modelId="{FB6835A7-269F-4197-93F9-440985916947}" srcId="{ABF9ECB6-06C4-41C9-97A5-B5E0D8EF6EF5}" destId="{F4C369C5-B037-4CF0-A670-5C26C0C46F13}" srcOrd="6" destOrd="0" parTransId="{170EE43B-E2B2-4E62-8B36-C6A8E57A4540}" sibTransId="{1F6802A3-DBCD-4D9F-A066-9D816F192748}"/>
    <dgm:cxn modelId="{3D7FD652-232C-4AD4-8C59-275A06634087}" type="presOf" srcId="{FB9C567D-C4B6-4C3E-904A-DC7F885C93F1}" destId="{585570BA-8987-4BAD-BFD7-382066EAD56F}" srcOrd="0" destOrd="0" presId="urn:microsoft.com/office/officeart/2005/8/layout/vList3#1"/>
    <dgm:cxn modelId="{FB2A5D6E-A880-4CA2-BD84-7998BA077410}" type="presOf" srcId="{CD62BD9F-E03C-416B-9428-0CB091899509}" destId="{229CBB16-5AD9-412D-A14C-B520B434D0DE}" srcOrd="0" destOrd="0" presId="urn:microsoft.com/office/officeart/2005/8/layout/vList3#1"/>
    <dgm:cxn modelId="{8EAF3CC0-5E7E-412F-B87C-2D016E297676}" type="presOf" srcId="{220EAC51-395C-474F-BCAF-27FFF328C739}" destId="{F2301220-552C-46E6-9094-5335029811C9}" srcOrd="0" destOrd="0" presId="urn:microsoft.com/office/officeart/2005/8/layout/vList3#1"/>
    <dgm:cxn modelId="{099D011C-CC68-4958-8A9B-EEB65DF14606}" type="presOf" srcId="{F4C369C5-B037-4CF0-A670-5C26C0C46F13}" destId="{96326275-9A52-4BC1-A04E-2971C1D5267C}" srcOrd="0" destOrd="0" presId="urn:microsoft.com/office/officeart/2005/8/layout/vList3#1"/>
    <dgm:cxn modelId="{C954E11A-42A1-4AD0-B090-3DEFA5954031}" type="presOf" srcId="{09A838D3-4B72-4BC0-8539-A587EE005C43}" destId="{E7E85347-7107-4297-8869-78ECE4EB0ED3}" srcOrd="0" destOrd="0" presId="urn:microsoft.com/office/officeart/2005/8/layout/vList3#1"/>
    <dgm:cxn modelId="{C1B20BBE-4C51-4B02-9DE9-3D7222D93CAE}" type="presOf" srcId="{ABF9ECB6-06C4-41C9-97A5-B5E0D8EF6EF5}" destId="{F8A5ABAC-270E-40AE-B7E3-9FA974B2C4B8}" srcOrd="0" destOrd="0" presId="urn:microsoft.com/office/officeart/2005/8/layout/vList3#1"/>
    <dgm:cxn modelId="{12730699-9675-4B57-A99E-872FED2F26A6}" type="presOf" srcId="{3F38F27E-21D7-493D-9857-C19FCB56F2A2}" destId="{DED5F619-18B8-49D3-BF81-39E6B69D473F}" srcOrd="0" destOrd="0" presId="urn:microsoft.com/office/officeart/2005/8/layout/vList3#1"/>
    <dgm:cxn modelId="{E19C8258-8E4C-4276-969A-7AB9C34CCE80}" srcId="{ABF9ECB6-06C4-41C9-97A5-B5E0D8EF6EF5}" destId="{3F38F27E-21D7-493D-9857-C19FCB56F2A2}" srcOrd="0" destOrd="0" parTransId="{3D72892F-48A3-44A8-9DCA-495B500639DE}" sibTransId="{CD8E4CC4-D800-4434-AD73-938DE75266CB}"/>
    <dgm:cxn modelId="{6687A44A-5DEB-42C1-A661-D215824712E8}" srcId="{ABF9ECB6-06C4-41C9-97A5-B5E0D8EF6EF5}" destId="{220EAC51-395C-474F-BCAF-27FFF328C739}" srcOrd="4" destOrd="0" parTransId="{0673C9A7-1D57-4273-8927-3F4C6A43CDDE}" sibTransId="{3CC37366-64D9-4676-9467-F1EFB63DB9D9}"/>
    <dgm:cxn modelId="{14347253-5C4E-4FA1-ABD3-B60438E74E3B}" type="presOf" srcId="{F4D3B727-1E09-435B-9DAB-4C3E9A713973}" destId="{CF4D69D2-07CA-4627-B64A-FBE3B5489ACD}" srcOrd="0" destOrd="0" presId="urn:microsoft.com/office/officeart/2005/8/layout/vList3#1"/>
    <dgm:cxn modelId="{C83EB119-D14B-47B4-9956-2085FC5ACB90}" srcId="{ABF9ECB6-06C4-41C9-97A5-B5E0D8EF6EF5}" destId="{F4D3B727-1E09-435B-9DAB-4C3E9A713973}" srcOrd="1" destOrd="0" parTransId="{8AD41AE3-6C49-4AE0-B788-81CA744B84BE}" sibTransId="{6A3EB0BF-2F18-4356-9820-04BBF191A7B0}"/>
    <dgm:cxn modelId="{3383EADC-69DD-4ED1-A0AA-514E0042A9A3}" srcId="{ABF9ECB6-06C4-41C9-97A5-B5E0D8EF6EF5}" destId="{CD62BD9F-E03C-416B-9428-0CB091899509}" srcOrd="3" destOrd="0" parTransId="{8E7D1E50-F81D-409E-8B31-199EE90AC645}" sibTransId="{59D433EE-5F70-49B3-9F81-5948BC19CB3A}"/>
    <dgm:cxn modelId="{9A95C6AB-85DB-4794-BEAA-C2EC5E3D5836}" srcId="{ABF9ECB6-06C4-41C9-97A5-B5E0D8EF6EF5}" destId="{09A838D3-4B72-4BC0-8539-A587EE005C43}" srcOrd="5" destOrd="0" parTransId="{4FFE4EB3-9DF9-4380-B01A-CD0C481D6B98}" sibTransId="{1009C6E7-2EE6-4837-A49A-BA69A6F1AF76}"/>
    <dgm:cxn modelId="{C31AAAB0-3E73-4796-A5FA-FFD86F290BA4}" type="presParOf" srcId="{F8A5ABAC-270E-40AE-B7E3-9FA974B2C4B8}" destId="{2116F411-04A6-48E3-913E-96E58EB6B85E}" srcOrd="0" destOrd="0" presId="urn:microsoft.com/office/officeart/2005/8/layout/vList3#1"/>
    <dgm:cxn modelId="{4498852E-6B16-4979-8538-177FB9E779EE}" type="presParOf" srcId="{2116F411-04A6-48E3-913E-96E58EB6B85E}" destId="{DFCB2AA3-03F3-4AF2-99DC-E49020B56726}" srcOrd="0" destOrd="0" presId="urn:microsoft.com/office/officeart/2005/8/layout/vList3#1"/>
    <dgm:cxn modelId="{961A62B1-2ECA-4120-AB3F-C2956386558E}" type="presParOf" srcId="{2116F411-04A6-48E3-913E-96E58EB6B85E}" destId="{DED5F619-18B8-49D3-BF81-39E6B69D473F}" srcOrd="1" destOrd="0" presId="urn:microsoft.com/office/officeart/2005/8/layout/vList3#1"/>
    <dgm:cxn modelId="{33061183-723D-4B5E-A074-CA358AEED7FE}" type="presParOf" srcId="{F8A5ABAC-270E-40AE-B7E3-9FA974B2C4B8}" destId="{971F528B-50C1-4E24-B557-57FE1B01388D}" srcOrd="1" destOrd="0" presId="urn:microsoft.com/office/officeart/2005/8/layout/vList3#1"/>
    <dgm:cxn modelId="{E7DA58CE-30A1-4E65-B282-DE613BC65AFA}" type="presParOf" srcId="{F8A5ABAC-270E-40AE-B7E3-9FA974B2C4B8}" destId="{B68529D8-E70A-43EE-A610-9A5F9AE072F7}" srcOrd="2" destOrd="0" presId="urn:microsoft.com/office/officeart/2005/8/layout/vList3#1"/>
    <dgm:cxn modelId="{D215FAF4-5BC3-47F1-9E58-BA54B7A29BB4}" type="presParOf" srcId="{B68529D8-E70A-43EE-A610-9A5F9AE072F7}" destId="{0B858935-D362-4170-8032-FC42023DF8F1}" srcOrd="0" destOrd="0" presId="urn:microsoft.com/office/officeart/2005/8/layout/vList3#1"/>
    <dgm:cxn modelId="{0C5E9158-5CE2-4A01-A02F-00D4C53C69EE}" type="presParOf" srcId="{B68529D8-E70A-43EE-A610-9A5F9AE072F7}" destId="{CF4D69D2-07CA-4627-B64A-FBE3B5489ACD}" srcOrd="1" destOrd="0" presId="urn:microsoft.com/office/officeart/2005/8/layout/vList3#1"/>
    <dgm:cxn modelId="{F34CE773-97E7-42C8-8193-23D65586AF45}" type="presParOf" srcId="{F8A5ABAC-270E-40AE-B7E3-9FA974B2C4B8}" destId="{FA752826-F391-4771-ADB5-56FE9C2A8605}" srcOrd="3" destOrd="0" presId="urn:microsoft.com/office/officeart/2005/8/layout/vList3#1"/>
    <dgm:cxn modelId="{2AFB2CEB-1C5B-4388-BF99-8D58CC1BB183}" type="presParOf" srcId="{F8A5ABAC-270E-40AE-B7E3-9FA974B2C4B8}" destId="{53BF2999-18EC-4B7F-8C91-5ECD1B6984F4}" srcOrd="4" destOrd="0" presId="urn:microsoft.com/office/officeart/2005/8/layout/vList3#1"/>
    <dgm:cxn modelId="{B03A6B69-872E-4502-8D6B-9ACC4CCAE16A}" type="presParOf" srcId="{53BF2999-18EC-4B7F-8C91-5ECD1B6984F4}" destId="{B902962C-5833-4F48-8BC2-929E94D82ACE}" srcOrd="0" destOrd="0" presId="urn:microsoft.com/office/officeart/2005/8/layout/vList3#1"/>
    <dgm:cxn modelId="{5DC0B578-3C82-4BA7-9D55-37D5A252EF57}" type="presParOf" srcId="{53BF2999-18EC-4B7F-8C91-5ECD1B6984F4}" destId="{585570BA-8987-4BAD-BFD7-382066EAD56F}" srcOrd="1" destOrd="0" presId="urn:microsoft.com/office/officeart/2005/8/layout/vList3#1"/>
    <dgm:cxn modelId="{26741074-EB9D-42D8-BB82-C76E8D4BA337}" type="presParOf" srcId="{F8A5ABAC-270E-40AE-B7E3-9FA974B2C4B8}" destId="{C65C5267-9984-45D5-B138-81899021E017}" srcOrd="5" destOrd="0" presId="urn:microsoft.com/office/officeart/2005/8/layout/vList3#1"/>
    <dgm:cxn modelId="{FD5DCF0F-3A03-4D12-B183-D0478713F1CB}" type="presParOf" srcId="{F8A5ABAC-270E-40AE-B7E3-9FA974B2C4B8}" destId="{AF8A6AE7-0711-4C68-A6E9-DDAC3F23AEEB}" srcOrd="6" destOrd="0" presId="urn:microsoft.com/office/officeart/2005/8/layout/vList3#1"/>
    <dgm:cxn modelId="{E2FA788D-307B-49FF-86A0-20603B53112C}" type="presParOf" srcId="{AF8A6AE7-0711-4C68-A6E9-DDAC3F23AEEB}" destId="{4576C6F7-1DED-4120-A4C6-0B6BF8E66DF0}" srcOrd="0" destOrd="0" presId="urn:microsoft.com/office/officeart/2005/8/layout/vList3#1"/>
    <dgm:cxn modelId="{D02FF47C-1225-403C-8834-BDB670B50767}" type="presParOf" srcId="{AF8A6AE7-0711-4C68-A6E9-DDAC3F23AEEB}" destId="{229CBB16-5AD9-412D-A14C-B520B434D0DE}" srcOrd="1" destOrd="0" presId="urn:microsoft.com/office/officeart/2005/8/layout/vList3#1"/>
    <dgm:cxn modelId="{1D581B37-5731-4599-813F-E00C3A5DFEC3}" type="presParOf" srcId="{F8A5ABAC-270E-40AE-B7E3-9FA974B2C4B8}" destId="{88FC964B-714D-4001-830A-E190D23C4849}" srcOrd="7" destOrd="0" presId="urn:microsoft.com/office/officeart/2005/8/layout/vList3#1"/>
    <dgm:cxn modelId="{4C86AC07-E210-4164-B843-0EF337BA69E1}" type="presParOf" srcId="{F8A5ABAC-270E-40AE-B7E3-9FA974B2C4B8}" destId="{2D2AF278-46BE-4FE1-87FE-92E9F32171BB}" srcOrd="8" destOrd="0" presId="urn:microsoft.com/office/officeart/2005/8/layout/vList3#1"/>
    <dgm:cxn modelId="{F41EF37C-726F-4EDF-9C1D-81B5AD6A5DF8}" type="presParOf" srcId="{2D2AF278-46BE-4FE1-87FE-92E9F32171BB}" destId="{2A1763F8-FB51-4C4B-A49B-C04014D4D021}" srcOrd="0" destOrd="0" presId="urn:microsoft.com/office/officeart/2005/8/layout/vList3#1"/>
    <dgm:cxn modelId="{CF01BE93-826E-41D9-8C44-36AA461E9F8C}" type="presParOf" srcId="{2D2AF278-46BE-4FE1-87FE-92E9F32171BB}" destId="{F2301220-552C-46E6-9094-5335029811C9}" srcOrd="1" destOrd="0" presId="urn:microsoft.com/office/officeart/2005/8/layout/vList3#1"/>
    <dgm:cxn modelId="{B5313E18-D723-413D-916C-501637A627B1}" type="presParOf" srcId="{F8A5ABAC-270E-40AE-B7E3-9FA974B2C4B8}" destId="{6D17DA09-51E6-4E6B-BA87-72601C0B6A83}" srcOrd="9" destOrd="0" presId="urn:microsoft.com/office/officeart/2005/8/layout/vList3#1"/>
    <dgm:cxn modelId="{D3A908A9-29E6-4D73-84E8-18B277708346}" type="presParOf" srcId="{F8A5ABAC-270E-40AE-B7E3-9FA974B2C4B8}" destId="{3433D4F9-560F-44D1-B3DD-4663385938DB}" srcOrd="10" destOrd="0" presId="urn:microsoft.com/office/officeart/2005/8/layout/vList3#1"/>
    <dgm:cxn modelId="{6D89745F-3414-462E-B688-7418334FC537}" type="presParOf" srcId="{3433D4F9-560F-44D1-B3DD-4663385938DB}" destId="{0351E0A9-D4C5-4E7A-BF77-9B10397AE6CE}" srcOrd="0" destOrd="0" presId="urn:microsoft.com/office/officeart/2005/8/layout/vList3#1"/>
    <dgm:cxn modelId="{515C81B1-0C70-480A-906A-76112DF3BB4A}" type="presParOf" srcId="{3433D4F9-560F-44D1-B3DD-4663385938DB}" destId="{E7E85347-7107-4297-8869-78ECE4EB0ED3}" srcOrd="1" destOrd="0" presId="urn:microsoft.com/office/officeart/2005/8/layout/vList3#1"/>
    <dgm:cxn modelId="{F2188F87-4E9F-47BE-BF2C-E481CA6C37D7}" type="presParOf" srcId="{F8A5ABAC-270E-40AE-B7E3-9FA974B2C4B8}" destId="{CAB7CF57-6E42-43F3-9401-101C15F4B212}" srcOrd="11" destOrd="0" presId="urn:microsoft.com/office/officeart/2005/8/layout/vList3#1"/>
    <dgm:cxn modelId="{5A18B740-D8F8-48FE-BFE5-F5791137F3C0}" type="presParOf" srcId="{F8A5ABAC-270E-40AE-B7E3-9FA974B2C4B8}" destId="{F2573B55-EFD0-4FE5-9F4C-4200E6B1BCCC}" srcOrd="12" destOrd="0" presId="urn:microsoft.com/office/officeart/2005/8/layout/vList3#1"/>
    <dgm:cxn modelId="{75F72773-969D-4FCF-82F1-E6E9277F72CD}" type="presParOf" srcId="{F2573B55-EFD0-4FE5-9F4C-4200E6B1BCCC}" destId="{B14D9BDE-B9EA-41BB-9A83-EB5111CD5750}" srcOrd="0" destOrd="0" presId="urn:microsoft.com/office/officeart/2005/8/layout/vList3#1"/>
    <dgm:cxn modelId="{3470CB16-C96B-4AB1-9DB4-491602489EB5}" type="presParOf" srcId="{F2573B55-EFD0-4FE5-9F4C-4200E6B1BCCC}" destId="{96326275-9A52-4BC1-A04E-2971C1D5267C}" srcOrd="1" destOrd="0" presId="urn:microsoft.com/office/officeart/2005/8/layout/vList3#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49A3FB-5D31-4FCC-9448-A025B297AFF8}" type="doc">
      <dgm:prSet loTypeId="urn:microsoft.com/office/officeart/2005/8/layout/hList1" loCatId="list" qsTypeId="urn:microsoft.com/office/officeart/2005/8/quickstyle/simple5" qsCatId="simple" csTypeId="urn:microsoft.com/office/officeart/2005/8/colors/colorful4" csCatId="colorful" phldr="1"/>
      <dgm:spPr/>
      <dgm:t>
        <a:bodyPr/>
        <a:lstStyle/>
        <a:p>
          <a:endParaRPr lang="ru-RU"/>
        </a:p>
      </dgm:t>
    </dgm:pt>
    <dgm:pt modelId="{1A8F75F8-AA2A-44BE-B018-16430F5E9460}">
      <dgm:prSet phldrT="[Текст]"/>
      <dgm:spPr/>
      <dgm:t>
        <a:bodyPr/>
        <a:lstStyle/>
        <a:p>
          <a:r>
            <a:rPr lang="uz-Cyrl-UZ" b="1" dirty="0" smtClean="0"/>
            <a:t>1</a:t>
          </a:r>
          <a:r>
            <a:rPr lang="uz-Cyrl-UZ" b="1" smtClean="0"/>
            <a:t>) космополит</a:t>
          </a:r>
          <a:endParaRPr lang="ru-RU" b="1" dirty="0"/>
        </a:p>
      </dgm:t>
    </dgm:pt>
    <dgm:pt modelId="{9F686ABA-D4CE-4871-8CAA-182253DC9E91}" type="parTrans" cxnId="{594FD5F9-5A78-4151-A571-E4E1EFA3C9B1}">
      <dgm:prSet/>
      <dgm:spPr/>
      <dgm:t>
        <a:bodyPr/>
        <a:lstStyle/>
        <a:p>
          <a:endParaRPr lang="ru-RU"/>
        </a:p>
      </dgm:t>
    </dgm:pt>
    <dgm:pt modelId="{5A62A39C-7D27-4E12-8F17-F39D6A907422}" type="sibTrans" cxnId="{594FD5F9-5A78-4151-A571-E4E1EFA3C9B1}">
      <dgm:prSet/>
      <dgm:spPr/>
      <dgm:t>
        <a:bodyPr/>
        <a:lstStyle/>
        <a:p>
          <a:endParaRPr lang="ru-RU"/>
        </a:p>
      </dgm:t>
    </dgm:pt>
    <dgm:pt modelId="{5BD3FE70-932D-4A5B-9F48-9F3FBED5A8AE}">
      <dgm:prSet phldrT="[Текст]"/>
      <dgm:spPr/>
      <dgm:t>
        <a:bodyPr/>
        <a:lstStyle/>
        <a:p>
          <a:r>
            <a:rPr lang="uz-Cyrl-UZ" dirty="0" smtClean="0">
              <a:solidFill>
                <a:srgbClr val="0000FF"/>
              </a:solidFill>
            </a:rPr>
            <a:t>2</a:t>
          </a:r>
          <a:r>
            <a:rPr lang="uz-Cyrl-UZ" smtClean="0">
              <a:solidFill>
                <a:srgbClr val="0000FF"/>
              </a:solidFill>
            </a:rPr>
            <a:t>) </a:t>
          </a:r>
          <a:r>
            <a:rPr lang="uz-Cyrl-UZ" b="1" smtClean="0">
              <a:solidFill>
                <a:srgbClr val="0000FF"/>
              </a:solidFill>
            </a:rPr>
            <a:t>кенг ареал</a:t>
          </a:r>
          <a:endParaRPr lang="ru-RU" b="1" dirty="0">
            <a:solidFill>
              <a:srgbClr val="0000FF"/>
            </a:solidFill>
          </a:endParaRPr>
        </a:p>
      </dgm:t>
    </dgm:pt>
    <dgm:pt modelId="{2974D7F3-A6FE-4232-85C8-BA047359C6CA}" type="parTrans" cxnId="{AAC489D6-62F7-4068-B553-8C0E59C7D93D}">
      <dgm:prSet/>
      <dgm:spPr/>
      <dgm:t>
        <a:bodyPr/>
        <a:lstStyle/>
        <a:p>
          <a:endParaRPr lang="ru-RU"/>
        </a:p>
      </dgm:t>
    </dgm:pt>
    <dgm:pt modelId="{8B45D4FB-332A-4881-A043-1629659E926A}" type="sibTrans" cxnId="{AAC489D6-62F7-4068-B553-8C0E59C7D93D}">
      <dgm:prSet/>
      <dgm:spPr/>
      <dgm:t>
        <a:bodyPr/>
        <a:lstStyle/>
        <a:p>
          <a:endParaRPr lang="ru-RU"/>
        </a:p>
      </dgm:t>
    </dgm:pt>
    <dgm:pt modelId="{60F40080-5A7C-414E-BB9E-C83B55A19809}">
      <dgm:prSet phldrT="[Текст]"/>
      <dgm:spPr>
        <a:solidFill>
          <a:srgbClr val="9933FF"/>
        </a:solidFill>
      </dgm:spPr>
      <dgm:t>
        <a:bodyPr/>
        <a:lstStyle/>
        <a:p>
          <a:r>
            <a:rPr lang="uz-Cyrl-UZ" smtClean="0"/>
            <a:t>3) тор ареал</a:t>
          </a:r>
          <a:endParaRPr lang="ru-RU"/>
        </a:p>
      </dgm:t>
    </dgm:pt>
    <dgm:pt modelId="{6E0A8670-79A1-433E-B638-69388CDF4CBE}" type="parTrans" cxnId="{8769D331-45AA-4AE2-82D1-A941FFBB6388}">
      <dgm:prSet/>
      <dgm:spPr/>
      <dgm:t>
        <a:bodyPr/>
        <a:lstStyle/>
        <a:p>
          <a:endParaRPr lang="ru-RU"/>
        </a:p>
      </dgm:t>
    </dgm:pt>
    <dgm:pt modelId="{C4FFC36A-A1A2-4F67-97EA-FA5915A763AA}" type="sibTrans" cxnId="{8769D331-45AA-4AE2-82D1-A941FFBB6388}">
      <dgm:prSet/>
      <dgm:spPr/>
      <dgm:t>
        <a:bodyPr/>
        <a:lstStyle/>
        <a:p>
          <a:endParaRPr lang="ru-RU"/>
        </a:p>
      </dgm:t>
    </dgm:pt>
    <dgm:pt modelId="{4C3CEAF4-83C0-4FBA-BE88-22C2F10B9E27}">
      <dgm:prSet phldrT="[Текст]"/>
      <dgm:spPr>
        <a:solidFill>
          <a:srgbClr val="0000FF"/>
        </a:solidFill>
      </dgm:spPr>
      <dgm:t>
        <a:bodyPr/>
        <a:lstStyle/>
        <a:p>
          <a:r>
            <a:rPr lang="uz-Cyrl-UZ" smtClean="0"/>
            <a:t>4) эндемик ареал</a:t>
          </a:r>
          <a:endParaRPr lang="ru-RU"/>
        </a:p>
      </dgm:t>
    </dgm:pt>
    <dgm:pt modelId="{AE1DD8F2-EF59-4F45-B487-6A12B5C4B667}" type="parTrans" cxnId="{B5770661-312C-413C-86C1-9DD5397F4D50}">
      <dgm:prSet/>
      <dgm:spPr/>
      <dgm:t>
        <a:bodyPr/>
        <a:lstStyle/>
        <a:p>
          <a:endParaRPr lang="ru-RU"/>
        </a:p>
      </dgm:t>
    </dgm:pt>
    <dgm:pt modelId="{E73CC1BC-EDF6-47FD-8048-BC5FB1330396}" type="sibTrans" cxnId="{B5770661-312C-413C-86C1-9DD5397F4D50}">
      <dgm:prSet/>
      <dgm:spPr/>
      <dgm:t>
        <a:bodyPr/>
        <a:lstStyle/>
        <a:p>
          <a:endParaRPr lang="ru-RU"/>
        </a:p>
      </dgm:t>
    </dgm:pt>
    <dgm:pt modelId="{BB0C6CE5-3AE4-4CF3-B3BC-7A77F103351D}" type="pres">
      <dgm:prSet presAssocID="{A049A3FB-5D31-4FCC-9448-A025B297AFF8}" presName="Name0" presStyleCnt="0">
        <dgm:presLayoutVars>
          <dgm:dir/>
          <dgm:animLvl val="lvl"/>
          <dgm:resizeHandles val="exact"/>
        </dgm:presLayoutVars>
      </dgm:prSet>
      <dgm:spPr/>
      <dgm:t>
        <a:bodyPr/>
        <a:lstStyle/>
        <a:p>
          <a:endParaRPr lang="ru-RU"/>
        </a:p>
      </dgm:t>
    </dgm:pt>
    <dgm:pt modelId="{E359B9DD-8E6A-45F6-80B2-F578FC02695B}" type="pres">
      <dgm:prSet presAssocID="{1A8F75F8-AA2A-44BE-B018-16430F5E9460}" presName="composite" presStyleCnt="0"/>
      <dgm:spPr/>
    </dgm:pt>
    <dgm:pt modelId="{3BA9F9C5-0547-4610-B019-5102A5A3C377}" type="pres">
      <dgm:prSet presAssocID="{1A8F75F8-AA2A-44BE-B018-16430F5E9460}" presName="parTx" presStyleLbl="alignNode1" presStyleIdx="0" presStyleCnt="4" custLinFactNeighborX="1185" custLinFactNeighborY="12713">
        <dgm:presLayoutVars>
          <dgm:chMax val="0"/>
          <dgm:chPref val="0"/>
          <dgm:bulletEnabled val="1"/>
        </dgm:presLayoutVars>
      </dgm:prSet>
      <dgm:spPr/>
      <dgm:t>
        <a:bodyPr/>
        <a:lstStyle/>
        <a:p>
          <a:endParaRPr lang="ru-RU"/>
        </a:p>
      </dgm:t>
    </dgm:pt>
    <dgm:pt modelId="{FA5D3CA9-4ECC-40D2-BE3E-B8A1D02F7C8D}" type="pres">
      <dgm:prSet presAssocID="{1A8F75F8-AA2A-44BE-B018-16430F5E9460}" presName="desTx" presStyleLbl="alignAccFollowNode1" presStyleIdx="0" presStyleCnt="4">
        <dgm:presLayoutVars>
          <dgm:bulletEnabled val="1"/>
        </dgm:presLayoutVars>
      </dgm:prSet>
      <dgm:spPr/>
    </dgm:pt>
    <dgm:pt modelId="{1F5B762E-75CA-4441-8064-EB2C3A6E05AF}" type="pres">
      <dgm:prSet presAssocID="{5A62A39C-7D27-4E12-8F17-F39D6A907422}" presName="space" presStyleCnt="0"/>
      <dgm:spPr/>
    </dgm:pt>
    <dgm:pt modelId="{AEE6B840-114C-47FB-894B-3D4B8FFAB3E1}" type="pres">
      <dgm:prSet presAssocID="{5BD3FE70-932D-4A5B-9F48-9F3FBED5A8AE}" presName="composite" presStyleCnt="0"/>
      <dgm:spPr/>
    </dgm:pt>
    <dgm:pt modelId="{B3D5E0DA-A778-40D6-B21F-5AA436E72C43}" type="pres">
      <dgm:prSet presAssocID="{5BD3FE70-932D-4A5B-9F48-9F3FBED5A8AE}" presName="parTx" presStyleLbl="alignNode1" presStyleIdx="1" presStyleCnt="4">
        <dgm:presLayoutVars>
          <dgm:chMax val="0"/>
          <dgm:chPref val="0"/>
          <dgm:bulletEnabled val="1"/>
        </dgm:presLayoutVars>
      </dgm:prSet>
      <dgm:spPr/>
      <dgm:t>
        <a:bodyPr/>
        <a:lstStyle/>
        <a:p>
          <a:endParaRPr lang="ru-RU"/>
        </a:p>
      </dgm:t>
    </dgm:pt>
    <dgm:pt modelId="{989D0B8C-1778-46F1-A298-158DDAA7A321}" type="pres">
      <dgm:prSet presAssocID="{5BD3FE70-932D-4A5B-9F48-9F3FBED5A8AE}" presName="desTx" presStyleLbl="alignAccFollowNode1" presStyleIdx="1" presStyleCnt="4">
        <dgm:presLayoutVars>
          <dgm:bulletEnabled val="1"/>
        </dgm:presLayoutVars>
      </dgm:prSet>
      <dgm:spPr/>
    </dgm:pt>
    <dgm:pt modelId="{C3F07AD2-C71A-4E26-AC4A-B38E5A9C4D77}" type="pres">
      <dgm:prSet presAssocID="{8B45D4FB-332A-4881-A043-1629659E926A}" presName="space" presStyleCnt="0"/>
      <dgm:spPr/>
    </dgm:pt>
    <dgm:pt modelId="{360A8ED2-B97B-4455-BA88-8166529E3236}" type="pres">
      <dgm:prSet presAssocID="{60F40080-5A7C-414E-BB9E-C83B55A19809}" presName="composite" presStyleCnt="0"/>
      <dgm:spPr/>
    </dgm:pt>
    <dgm:pt modelId="{EFF08841-9B83-4F5F-A898-699B39021BD2}" type="pres">
      <dgm:prSet presAssocID="{60F40080-5A7C-414E-BB9E-C83B55A19809}" presName="parTx" presStyleLbl="alignNode1" presStyleIdx="2" presStyleCnt="4">
        <dgm:presLayoutVars>
          <dgm:chMax val="0"/>
          <dgm:chPref val="0"/>
          <dgm:bulletEnabled val="1"/>
        </dgm:presLayoutVars>
      </dgm:prSet>
      <dgm:spPr/>
      <dgm:t>
        <a:bodyPr/>
        <a:lstStyle/>
        <a:p>
          <a:endParaRPr lang="ru-RU"/>
        </a:p>
      </dgm:t>
    </dgm:pt>
    <dgm:pt modelId="{088AB18D-3439-4A6C-A982-5C8E5AEBCD61}" type="pres">
      <dgm:prSet presAssocID="{60F40080-5A7C-414E-BB9E-C83B55A19809}" presName="desTx" presStyleLbl="alignAccFollowNode1" presStyleIdx="2" presStyleCnt="4">
        <dgm:presLayoutVars>
          <dgm:bulletEnabled val="1"/>
        </dgm:presLayoutVars>
      </dgm:prSet>
      <dgm:spPr/>
    </dgm:pt>
    <dgm:pt modelId="{C23A22B3-5192-46DA-A186-59923749FD72}" type="pres">
      <dgm:prSet presAssocID="{C4FFC36A-A1A2-4F67-97EA-FA5915A763AA}" presName="space" presStyleCnt="0"/>
      <dgm:spPr/>
    </dgm:pt>
    <dgm:pt modelId="{1DEFD111-40FC-48F5-A4DC-687E7921D296}" type="pres">
      <dgm:prSet presAssocID="{4C3CEAF4-83C0-4FBA-BE88-22C2F10B9E27}" presName="composite" presStyleCnt="0"/>
      <dgm:spPr/>
    </dgm:pt>
    <dgm:pt modelId="{4421D7DC-9A19-4314-A69A-7B7424324AF2}" type="pres">
      <dgm:prSet presAssocID="{4C3CEAF4-83C0-4FBA-BE88-22C2F10B9E27}" presName="parTx" presStyleLbl="alignNode1" presStyleIdx="3" presStyleCnt="4">
        <dgm:presLayoutVars>
          <dgm:chMax val="0"/>
          <dgm:chPref val="0"/>
          <dgm:bulletEnabled val="1"/>
        </dgm:presLayoutVars>
      </dgm:prSet>
      <dgm:spPr/>
      <dgm:t>
        <a:bodyPr/>
        <a:lstStyle/>
        <a:p>
          <a:endParaRPr lang="ru-RU"/>
        </a:p>
      </dgm:t>
    </dgm:pt>
    <dgm:pt modelId="{64FBBA84-B370-495B-83E7-F3FA164F6537}" type="pres">
      <dgm:prSet presAssocID="{4C3CEAF4-83C0-4FBA-BE88-22C2F10B9E27}" presName="desTx" presStyleLbl="alignAccFollowNode1" presStyleIdx="3" presStyleCnt="4">
        <dgm:presLayoutVars>
          <dgm:bulletEnabled val="1"/>
        </dgm:presLayoutVars>
      </dgm:prSet>
      <dgm:spPr/>
    </dgm:pt>
  </dgm:ptLst>
  <dgm:cxnLst>
    <dgm:cxn modelId="{9C5201C2-8A75-4450-B01C-0F33F416A083}" type="presOf" srcId="{A049A3FB-5D31-4FCC-9448-A025B297AFF8}" destId="{BB0C6CE5-3AE4-4CF3-B3BC-7A77F103351D}" srcOrd="0" destOrd="0" presId="urn:microsoft.com/office/officeart/2005/8/layout/hList1"/>
    <dgm:cxn modelId="{AAC489D6-62F7-4068-B553-8C0E59C7D93D}" srcId="{A049A3FB-5D31-4FCC-9448-A025B297AFF8}" destId="{5BD3FE70-932D-4A5B-9F48-9F3FBED5A8AE}" srcOrd="1" destOrd="0" parTransId="{2974D7F3-A6FE-4232-85C8-BA047359C6CA}" sibTransId="{8B45D4FB-332A-4881-A043-1629659E926A}"/>
    <dgm:cxn modelId="{074639CB-A8EB-4522-B1A6-00B714B21B0F}" type="presOf" srcId="{5BD3FE70-932D-4A5B-9F48-9F3FBED5A8AE}" destId="{B3D5E0DA-A778-40D6-B21F-5AA436E72C43}" srcOrd="0" destOrd="0" presId="urn:microsoft.com/office/officeart/2005/8/layout/hList1"/>
    <dgm:cxn modelId="{B5770661-312C-413C-86C1-9DD5397F4D50}" srcId="{A049A3FB-5D31-4FCC-9448-A025B297AFF8}" destId="{4C3CEAF4-83C0-4FBA-BE88-22C2F10B9E27}" srcOrd="3" destOrd="0" parTransId="{AE1DD8F2-EF59-4F45-B487-6A12B5C4B667}" sibTransId="{E73CC1BC-EDF6-47FD-8048-BC5FB1330396}"/>
    <dgm:cxn modelId="{2DB4A854-5950-443C-A83C-C8DCD24CC121}" type="presOf" srcId="{1A8F75F8-AA2A-44BE-B018-16430F5E9460}" destId="{3BA9F9C5-0547-4610-B019-5102A5A3C377}" srcOrd="0" destOrd="0" presId="urn:microsoft.com/office/officeart/2005/8/layout/hList1"/>
    <dgm:cxn modelId="{36B75847-A120-4364-9545-8548FECC5297}" type="presOf" srcId="{60F40080-5A7C-414E-BB9E-C83B55A19809}" destId="{EFF08841-9B83-4F5F-A898-699B39021BD2}" srcOrd="0" destOrd="0" presId="urn:microsoft.com/office/officeart/2005/8/layout/hList1"/>
    <dgm:cxn modelId="{594FD5F9-5A78-4151-A571-E4E1EFA3C9B1}" srcId="{A049A3FB-5D31-4FCC-9448-A025B297AFF8}" destId="{1A8F75F8-AA2A-44BE-B018-16430F5E9460}" srcOrd="0" destOrd="0" parTransId="{9F686ABA-D4CE-4871-8CAA-182253DC9E91}" sibTransId="{5A62A39C-7D27-4E12-8F17-F39D6A907422}"/>
    <dgm:cxn modelId="{CD3D1188-F751-489A-AEDB-DBFCDA4823C7}" type="presOf" srcId="{4C3CEAF4-83C0-4FBA-BE88-22C2F10B9E27}" destId="{4421D7DC-9A19-4314-A69A-7B7424324AF2}" srcOrd="0" destOrd="0" presId="urn:microsoft.com/office/officeart/2005/8/layout/hList1"/>
    <dgm:cxn modelId="{8769D331-45AA-4AE2-82D1-A941FFBB6388}" srcId="{A049A3FB-5D31-4FCC-9448-A025B297AFF8}" destId="{60F40080-5A7C-414E-BB9E-C83B55A19809}" srcOrd="2" destOrd="0" parTransId="{6E0A8670-79A1-433E-B638-69388CDF4CBE}" sibTransId="{C4FFC36A-A1A2-4F67-97EA-FA5915A763AA}"/>
    <dgm:cxn modelId="{AB54A170-1580-4016-A0D7-9D482ACA78ED}" type="presParOf" srcId="{BB0C6CE5-3AE4-4CF3-B3BC-7A77F103351D}" destId="{E359B9DD-8E6A-45F6-80B2-F578FC02695B}" srcOrd="0" destOrd="0" presId="urn:microsoft.com/office/officeart/2005/8/layout/hList1"/>
    <dgm:cxn modelId="{9ECCD591-B959-4676-A520-E0CE2D2CFC72}" type="presParOf" srcId="{E359B9DD-8E6A-45F6-80B2-F578FC02695B}" destId="{3BA9F9C5-0547-4610-B019-5102A5A3C377}" srcOrd="0" destOrd="0" presId="urn:microsoft.com/office/officeart/2005/8/layout/hList1"/>
    <dgm:cxn modelId="{0B91F7A7-C3F2-4CDC-A2FD-19D23D0FEEDC}" type="presParOf" srcId="{E359B9DD-8E6A-45F6-80B2-F578FC02695B}" destId="{FA5D3CA9-4ECC-40D2-BE3E-B8A1D02F7C8D}" srcOrd="1" destOrd="0" presId="urn:microsoft.com/office/officeart/2005/8/layout/hList1"/>
    <dgm:cxn modelId="{42024C74-7349-441E-B54F-D84CC590D459}" type="presParOf" srcId="{BB0C6CE5-3AE4-4CF3-B3BC-7A77F103351D}" destId="{1F5B762E-75CA-4441-8064-EB2C3A6E05AF}" srcOrd="1" destOrd="0" presId="urn:microsoft.com/office/officeart/2005/8/layout/hList1"/>
    <dgm:cxn modelId="{4B2048EF-8DDB-4FC9-806F-E4AEFEAFA58D}" type="presParOf" srcId="{BB0C6CE5-3AE4-4CF3-B3BC-7A77F103351D}" destId="{AEE6B840-114C-47FB-894B-3D4B8FFAB3E1}" srcOrd="2" destOrd="0" presId="urn:microsoft.com/office/officeart/2005/8/layout/hList1"/>
    <dgm:cxn modelId="{BE814CF6-5D6D-45F3-82D6-9CEF569497FC}" type="presParOf" srcId="{AEE6B840-114C-47FB-894B-3D4B8FFAB3E1}" destId="{B3D5E0DA-A778-40D6-B21F-5AA436E72C43}" srcOrd="0" destOrd="0" presId="urn:microsoft.com/office/officeart/2005/8/layout/hList1"/>
    <dgm:cxn modelId="{CDEDA574-2E91-43D1-8378-BD4E8977A70A}" type="presParOf" srcId="{AEE6B840-114C-47FB-894B-3D4B8FFAB3E1}" destId="{989D0B8C-1778-46F1-A298-158DDAA7A321}" srcOrd="1" destOrd="0" presId="urn:microsoft.com/office/officeart/2005/8/layout/hList1"/>
    <dgm:cxn modelId="{96C74F5E-6409-4FD6-9234-61607857BA82}" type="presParOf" srcId="{BB0C6CE5-3AE4-4CF3-B3BC-7A77F103351D}" destId="{C3F07AD2-C71A-4E26-AC4A-B38E5A9C4D77}" srcOrd="3" destOrd="0" presId="urn:microsoft.com/office/officeart/2005/8/layout/hList1"/>
    <dgm:cxn modelId="{352BC1DC-7406-44A3-AB66-9D4D727A1323}" type="presParOf" srcId="{BB0C6CE5-3AE4-4CF3-B3BC-7A77F103351D}" destId="{360A8ED2-B97B-4455-BA88-8166529E3236}" srcOrd="4" destOrd="0" presId="urn:microsoft.com/office/officeart/2005/8/layout/hList1"/>
    <dgm:cxn modelId="{BF2FACCA-A76E-45EC-BC83-01FDEBF83EB2}" type="presParOf" srcId="{360A8ED2-B97B-4455-BA88-8166529E3236}" destId="{EFF08841-9B83-4F5F-A898-699B39021BD2}" srcOrd="0" destOrd="0" presId="urn:microsoft.com/office/officeart/2005/8/layout/hList1"/>
    <dgm:cxn modelId="{4231ECC0-8C25-497D-B25A-A2EB023E7FE7}" type="presParOf" srcId="{360A8ED2-B97B-4455-BA88-8166529E3236}" destId="{088AB18D-3439-4A6C-A982-5C8E5AEBCD61}" srcOrd="1" destOrd="0" presId="urn:microsoft.com/office/officeart/2005/8/layout/hList1"/>
    <dgm:cxn modelId="{AEE96D7A-DFC3-4BAA-A75E-CD5EB14C976C}" type="presParOf" srcId="{BB0C6CE5-3AE4-4CF3-B3BC-7A77F103351D}" destId="{C23A22B3-5192-46DA-A186-59923749FD72}" srcOrd="5" destOrd="0" presId="urn:microsoft.com/office/officeart/2005/8/layout/hList1"/>
    <dgm:cxn modelId="{6BCC7170-B648-4BF0-8715-8C9B75C760FF}" type="presParOf" srcId="{BB0C6CE5-3AE4-4CF3-B3BC-7A77F103351D}" destId="{1DEFD111-40FC-48F5-A4DC-687E7921D296}" srcOrd="6" destOrd="0" presId="urn:microsoft.com/office/officeart/2005/8/layout/hList1"/>
    <dgm:cxn modelId="{4C257609-AC93-4534-9799-38B3AFC507E8}" type="presParOf" srcId="{1DEFD111-40FC-48F5-A4DC-687E7921D296}" destId="{4421D7DC-9A19-4314-A69A-7B7424324AF2}" srcOrd="0" destOrd="0" presId="urn:microsoft.com/office/officeart/2005/8/layout/hList1"/>
    <dgm:cxn modelId="{90A43F29-90AE-4BF7-9DA8-5C75E16842BE}" type="presParOf" srcId="{1DEFD111-40FC-48F5-A4DC-687E7921D296}" destId="{64FBBA84-B370-495B-83E7-F3FA164F6537}"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74DBC3-F4EB-4BAB-B752-793B7721B178}" type="doc">
      <dgm:prSet loTypeId="urn:microsoft.com/office/officeart/2005/8/layout/vList4#1" loCatId="list" qsTypeId="urn:microsoft.com/office/officeart/2005/8/quickstyle/simple1" qsCatId="simple" csTypeId="urn:microsoft.com/office/officeart/2005/8/colors/colorful4" csCatId="colorful" phldr="1"/>
      <dgm:spPr/>
      <dgm:t>
        <a:bodyPr/>
        <a:lstStyle/>
        <a:p>
          <a:endParaRPr lang="ru-RU"/>
        </a:p>
      </dgm:t>
    </dgm:pt>
    <dgm:pt modelId="{B216E80F-14BC-49BE-874F-5CB052A44CBA}">
      <dgm:prSet phldrT="[Текст]"/>
      <dgm:spPr/>
      <dgm:t>
        <a:bodyPr/>
        <a:lstStyle/>
        <a:p>
          <a:r>
            <a:rPr lang="uz-Cyrl-UZ" smtClean="0"/>
            <a:t>Ер юзининг геологик ўзгариши, денгизлар, тоғларнинг пайдо бўлиши, иқлимнинг ўзгариши, музликларнинг пайдо бўлиши</a:t>
          </a:r>
          <a:endParaRPr lang="ru-RU"/>
        </a:p>
      </dgm:t>
    </dgm:pt>
    <dgm:pt modelId="{656ECB9F-AC61-41DC-B094-E175597C08D0}" type="parTrans" cxnId="{E2DBEEFB-56D0-46F8-98C5-2D7B437BFEF3}">
      <dgm:prSet/>
      <dgm:spPr/>
      <dgm:t>
        <a:bodyPr/>
        <a:lstStyle/>
        <a:p>
          <a:endParaRPr lang="ru-RU"/>
        </a:p>
      </dgm:t>
    </dgm:pt>
    <dgm:pt modelId="{2AF23310-01FF-479D-B14B-DE51D2447143}" type="sibTrans" cxnId="{E2DBEEFB-56D0-46F8-98C5-2D7B437BFEF3}">
      <dgm:prSet/>
      <dgm:spPr/>
      <dgm:t>
        <a:bodyPr/>
        <a:lstStyle/>
        <a:p>
          <a:endParaRPr lang="ru-RU"/>
        </a:p>
      </dgm:t>
    </dgm:pt>
    <dgm:pt modelId="{2139C32D-F721-4346-A7DC-4DE52C952D28}">
      <dgm:prSet phldrT="[Текст]" custT="1"/>
      <dgm:spPr/>
      <dgm:t>
        <a:bodyPr/>
        <a:lstStyle/>
        <a:p>
          <a:r>
            <a:rPr lang="uz-Cyrl-UZ" sz="2400" smtClean="0"/>
            <a:t>Ҳайвонларнинг муайян турларни озуқа сифатида истеъмол қилиши</a:t>
          </a:r>
          <a:endParaRPr lang="ru-RU" sz="2400"/>
        </a:p>
      </dgm:t>
    </dgm:pt>
    <dgm:pt modelId="{A65F2A8B-C863-4B56-889C-2AE54FC030F6}" type="parTrans" cxnId="{A2B0056D-EE27-4C1D-B3F2-6282D3A60DBC}">
      <dgm:prSet/>
      <dgm:spPr/>
      <dgm:t>
        <a:bodyPr/>
        <a:lstStyle/>
        <a:p>
          <a:endParaRPr lang="ru-RU"/>
        </a:p>
      </dgm:t>
    </dgm:pt>
    <dgm:pt modelId="{5E6D18BA-5080-4707-BE16-3B4999FA5E5C}" type="sibTrans" cxnId="{A2B0056D-EE27-4C1D-B3F2-6282D3A60DBC}">
      <dgm:prSet/>
      <dgm:spPr/>
      <dgm:t>
        <a:bodyPr/>
        <a:lstStyle/>
        <a:p>
          <a:endParaRPr lang="ru-RU"/>
        </a:p>
      </dgm:t>
    </dgm:pt>
    <dgm:pt modelId="{1D9D44B9-57D3-467E-AC9E-615C5FC8EED9}">
      <dgm:prSet/>
      <dgm:spPr>
        <a:solidFill>
          <a:srgbClr val="FFFF00"/>
        </a:solidFill>
      </dgm:spPr>
      <dgm:t>
        <a:bodyPr/>
        <a:lstStyle/>
        <a:p>
          <a:r>
            <a:rPr lang="uz-Cyrl-UZ" b="1" smtClean="0">
              <a:solidFill>
                <a:srgbClr val="0000FF"/>
              </a:solidFill>
            </a:rPr>
            <a:t>Ареални узилиб алоҳида бўлиб қолишига инсон фаолияти ҳам таъсир қилиши мумкин.</a:t>
          </a:r>
          <a:endParaRPr lang="ru-RU" b="1">
            <a:solidFill>
              <a:srgbClr val="0000FF"/>
            </a:solidFill>
          </a:endParaRPr>
        </a:p>
      </dgm:t>
    </dgm:pt>
    <dgm:pt modelId="{D7B84EFE-7B16-4CE0-84D8-E8A58ACC2A19}" type="parTrans" cxnId="{09B4EDAC-3C3A-4922-AFE8-1DF7CDA06BB2}">
      <dgm:prSet/>
      <dgm:spPr/>
      <dgm:t>
        <a:bodyPr/>
        <a:lstStyle/>
        <a:p>
          <a:endParaRPr lang="ru-RU"/>
        </a:p>
      </dgm:t>
    </dgm:pt>
    <dgm:pt modelId="{543218D2-3F7B-45DE-B156-4B458DC26755}" type="sibTrans" cxnId="{09B4EDAC-3C3A-4922-AFE8-1DF7CDA06BB2}">
      <dgm:prSet/>
      <dgm:spPr/>
      <dgm:t>
        <a:bodyPr/>
        <a:lstStyle/>
        <a:p>
          <a:endParaRPr lang="ru-RU"/>
        </a:p>
      </dgm:t>
    </dgm:pt>
    <dgm:pt modelId="{9AAC0AA2-4181-4758-B695-DAB1FA960C25}">
      <dgm:prSet phldrT="[Текст]"/>
      <dgm:spPr>
        <a:solidFill>
          <a:srgbClr val="7A0000"/>
        </a:solidFill>
      </dgm:spPr>
      <dgm:t>
        <a:bodyPr/>
        <a:lstStyle/>
        <a:p>
          <a:r>
            <a:rPr lang="uz-Cyrl-UZ" smtClean="0"/>
            <a:t>Ўсимликларнинг қушлар ёрдамида ва шамол воситасида  тасодифан узоқ раёнларга, ўз ареалидан анча четда тарқалиб,асосий ареалидан узилиб қолиши</a:t>
          </a:r>
          <a:endParaRPr lang="ru-RU"/>
        </a:p>
      </dgm:t>
    </dgm:pt>
    <dgm:pt modelId="{6894EC7A-4540-4C5E-A1F1-FFC41B57473D}" type="sibTrans" cxnId="{B45CEAB8-6C86-447D-A2DE-DF8C6060BA96}">
      <dgm:prSet/>
      <dgm:spPr/>
      <dgm:t>
        <a:bodyPr/>
        <a:lstStyle/>
        <a:p>
          <a:endParaRPr lang="ru-RU"/>
        </a:p>
      </dgm:t>
    </dgm:pt>
    <dgm:pt modelId="{D6176233-6004-4B1C-B3B1-6CBD415872A9}" type="parTrans" cxnId="{B45CEAB8-6C86-447D-A2DE-DF8C6060BA96}">
      <dgm:prSet/>
      <dgm:spPr/>
      <dgm:t>
        <a:bodyPr/>
        <a:lstStyle/>
        <a:p>
          <a:endParaRPr lang="ru-RU"/>
        </a:p>
      </dgm:t>
    </dgm:pt>
    <dgm:pt modelId="{E61B8EC3-0693-4121-A3A4-70E95CC71893}" type="pres">
      <dgm:prSet presAssocID="{D074DBC3-F4EB-4BAB-B752-793B7721B178}" presName="linear" presStyleCnt="0">
        <dgm:presLayoutVars>
          <dgm:dir/>
          <dgm:resizeHandles val="exact"/>
        </dgm:presLayoutVars>
      </dgm:prSet>
      <dgm:spPr/>
      <dgm:t>
        <a:bodyPr/>
        <a:lstStyle/>
        <a:p>
          <a:endParaRPr lang="ru-RU"/>
        </a:p>
      </dgm:t>
    </dgm:pt>
    <dgm:pt modelId="{8718AD78-1D74-41CF-8C00-EB2060ADB747}" type="pres">
      <dgm:prSet presAssocID="{B216E80F-14BC-49BE-874F-5CB052A44CBA}" presName="comp" presStyleCnt="0"/>
      <dgm:spPr/>
    </dgm:pt>
    <dgm:pt modelId="{E9B8E546-E80C-4A7B-A0F8-41E5C4DC7540}" type="pres">
      <dgm:prSet presAssocID="{B216E80F-14BC-49BE-874F-5CB052A44CBA}" presName="box" presStyleLbl="node1" presStyleIdx="0" presStyleCnt="4"/>
      <dgm:spPr/>
      <dgm:t>
        <a:bodyPr/>
        <a:lstStyle/>
        <a:p>
          <a:endParaRPr lang="ru-RU"/>
        </a:p>
      </dgm:t>
    </dgm:pt>
    <dgm:pt modelId="{80DE60EC-EDD1-4D98-85EC-227328DBD1BD}" type="pres">
      <dgm:prSet presAssocID="{B216E80F-14BC-49BE-874F-5CB052A44CBA}" presName="img"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t="-8000" b="-8000"/>
          </a:stretch>
        </a:blipFill>
      </dgm:spPr>
      <dgm:t>
        <a:bodyPr/>
        <a:lstStyle/>
        <a:p>
          <a:endParaRPr lang="ru-RU"/>
        </a:p>
      </dgm:t>
    </dgm:pt>
    <dgm:pt modelId="{84513634-0C71-4707-879C-6C7E61C96E7B}" type="pres">
      <dgm:prSet presAssocID="{B216E80F-14BC-49BE-874F-5CB052A44CBA}" presName="text" presStyleLbl="node1" presStyleIdx="0" presStyleCnt="4">
        <dgm:presLayoutVars>
          <dgm:bulletEnabled val="1"/>
        </dgm:presLayoutVars>
      </dgm:prSet>
      <dgm:spPr/>
      <dgm:t>
        <a:bodyPr/>
        <a:lstStyle/>
        <a:p>
          <a:endParaRPr lang="ru-RU"/>
        </a:p>
      </dgm:t>
    </dgm:pt>
    <dgm:pt modelId="{96495299-4FE8-4B4E-94F7-05B68B3096C5}" type="pres">
      <dgm:prSet presAssocID="{2AF23310-01FF-479D-B14B-DE51D2447143}" presName="spacer" presStyleCnt="0"/>
      <dgm:spPr/>
    </dgm:pt>
    <dgm:pt modelId="{C1C897F2-DA75-4D6E-9C6A-C6083F10BB3B}" type="pres">
      <dgm:prSet presAssocID="{2139C32D-F721-4346-A7DC-4DE52C952D28}" presName="comp" presStyleCnt="0"/>
      <dgm:spPr/>
    </dgm:pt>
    <dgm:pt modelId="{B656BF04-6DE3-41F6-AF7A-6E5AADDBF47F}" type="pres">
      <dgm:prSet presAssocID="{2139C32D-F721-4346-A7DC-4DE52C952D28}" presName="box" presStyleLbl="node1" presStyleIdx="1" presStyleCnt="4"/>
      <dgm:spPr/>
      <dgm:t>
        <a:bodyPr/>
        <a:lstStyle/>
        <a:p>
          <a:endParaRPr lang="ru-RU"/>
        </a:p>
      </dgm:t>
    </dgm:pt>
    <dgm:pt modelId="{9FBEEEA2-62CA-4168-8043-3A8F874AB3D5}" type="pres">
      <dgm:prSet presAssocID="{2139C32D-F721-4346-A7DC-4DE52C952D28}" presName="img" presStyleLbl="fgImgPlace1" presStyleIdx="1" presStyleCnt="4"/>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t="-8000" b="-8000"/>
          </a:stretch>
        </a:blipFill>
      </dgm:spPr>
      <dgm:t>
        <a:bodyPr/>
        <a:lstStyle/>
        <a:p>
          <a:endParaRPr lang="ru-RU"/>
        </a:p>
      </dgm:t>
    </dgm:pt>
    <dgm:pt modelId="{3661697B-94F8-488B-98B3-09123C0C1567}" type="pres">
      <dgm:prSet presAssocID="{2139C32D-F721-4346-A7DC-4DE52C952D28}" presName="text" presStyleLbl="node1" presStyleIdx="1" presStyleCnt="4">
        <dgm:presLayoutVars>
          <dgm:bulletEnabled val="1"/>
        </dgm:presLayoutVars>
      </dgm:prSet>
      <dgm:spPr/>
      <dgm:t>
        <a:bodyPr/>
        <a:lstStyle/>
        <a:p>
          <a:endParaRPr lang="ru-RU"/>
        </a:p>
      </dgm:t>
    </dgm:pt>
    <dgm:pt modelId="{4AC9ED68-0058-4553-9AB6-9C0DE3D61F14}" type="pres">
      <dgm:prSet presAssocID="{5E6D18BA-5080-4707-BE16-3B4999FA5E5C}" presName="spacer" presStyleCnt="0"/>
      <dgm:spPr/>
    </dgm:pt>
    <dgm:pt modelId="{EFC1891D-DA81-4940-A36F-16A0451F1555}" type="pres">
      <dgm:prSet presAssocID="{9AAC0AA2-4181-4758-B695-DAB1FA960C25}" presName="comp" presStyleCnt="0"/>
      <dgm:spPr/>
    </dgm:pt>
    <dgm:pt modelId="{83AC5A0A-F48C-4EEF-9FA5-C2D54C8F4CBA}" type="pres">
      <dgm:prSet presAssocID="{9AAC0AA2-4181-4758-B695-DAB1FA960C25}" presName="box" presStyleLbl="node1" presStyleIdx="2" presStyleCnt="4"/>
      <dgm:spPr/>
      <dgm:t>
        <a:bodyPr/>
        <a:lstStyle/>
        <a:p>
          <a:endParaRPr lang="ru-RU"/>
        </a:p>
      </dgm:t>
    </dgm:pt>
    <dgm:pt modelId="{B4388009-E346-490B-B1DD-E16FD3117B70}" type="pres">
      <dgm:prSet presAssocID="{9AAC0AA2-4181-4758-B695-DAB1FA960C25}" presName="img" presStyleLbl="fgImgPlace1" presStyleIdx="2" presStyleCnt="4"/>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t="-8000" b="-8000"/>
          </a:stretch>
        </a:blipFill>
      </dgm:spPr>
      <dgm:t>
        <a:bodyPr/>
        <a:lstStyle/>
        <a:p>
          <a:endParaRPr lang="ru-RU"/>
        </a:p>
      </dgm:t>
    </dgm:pt>
    <dgm:pt modelId="{BD62E8BC-09BC-41DA-8DE1-662C68536EB9}" type="pres">
      <dgm:prSet presAssocID="{9AAC0AA2-4181-4758-B695-DAB1FA960C25}" presName="text" presStyleLbl="node1" presStyleIdx="2" presStyleCnt="4">
        <dgm:presLayoutVars>
          <dgm:bulletEnabled val="1"/>
        </dgm:presLayoutVars>
      </dgm:prSet>
      <dgm:spPr/>
      <dgm:t>
        <a:bodyPr/>
        <a:lstStyle/>
        <a:p>
          <a:endParaRPr lang="ru-RU"/>
        </a:p>
      </dgm:t>
    </dgm:pt>
    <dgm:pt modelId="{5FB45D6D-F1EB-422E-A83E-EF8083813F8E}" type="pres">
      <dgm:prSet presAssocID="{6894EC7A-4540-4C5E-A1F1-FFC41B57473D}" presName="spacer" presStyleCnt="0"/>
      <dgm:spPr/>
    </dgm:pt>
    <dgm:pt modelId="{4FA0A2DE-67FB-4C1C-A93C-93D2B164633F}" type="pres">
      <dgm:prSet presAssocID="{1D9D44B9-57D3-467E-AC9E-615C5FC8EED9}" presName="comp" presStyleCnt="0"/>
      <dgm:spPr/>
    </dgm:pt>
    <dgm:pt modelId="{37A72145-FF19-46AB-9C39-5BF05BF230DA}" type="pres">
      <dgm:prSet presAssocID="{1D9D44B9-57D3-467E-AC9E-615C5FC8EED9}" presName="box" presStyleLbl="node1" presStyleIdx="3" presStyleCnt="4"/>
      <dgm:spPr/>
      <dgm:t>
        <a:bodyPr/>
        <a:lstStyle/>
        <a:p>
          <a:endParaRPr lang="ru-RU"/>
        </a:p>
      </dgm:t>
    </dgm:pt>
    <dgm:pt modelId="{F6B0A45A-EAC3-4187-A3FF-E5E7F5B68625}" type="pres">
      <dgm:prSet presAssocID="{1D9D44B9-57D3-467E-AC9E-615C5FC8EED9}" presName="img" presStyleLbl="fgImgPlace1" presStyleIdx="3" presStyleCnt="4"/>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t="-10000" b="-10000"/>
          </a:stretch>
        </a:blipFill>
      </dgm:spPr>
      <dgm:t>
        <a:bodyPr/>
        <a:lstStyle/>
        <a:p>
          <a:endParaRPr lang="ru-RU"/>
        </a:p>
      </dgm:t>
    </dgm:pt>
    <dgm:pt modelId="{E0A90D1B-351A-4DF1-9AF4-89F42B458768}" type="pres">
      <dgm:prSet presAssocID="{1D9D44B9-57D3-467E-AC9E-615C5FC8EED9}" presName="text" presStyleLbl="node1" presStyleIdx="3" presStyleCnt="4">
        <dgm:presLayoutVars>
          <dgm:bulletEnabled val="1"/>
        </dgm:presLayoutVars>
      </dgm:prSet>
      <dgm:spPr/>
      <dgm:t>
        <a:bodyPr/>
        <a:lstStyle/>
        <a:p>
          <a:endParaRPr lang="ru-RU"/>
        </a:p>
      </dgm:t>
    </dgm:pt>
  </dgm:ptLst>
  <dgm:cxnLst>
    <dgm:cxn modelId="{B33F5EA1-B918-474A-AE41-BD90D6EF0CC2}" type="presOf" srcId="{D074DBC3-F4EB-4BAB-B752-793B7721B178}" destId="{E61B8EC3-0693-4121-A3A4-70E95CC71893}" srcOrd="0" destOrd="0" presId="urn:microsoft.com/office/officeart/2005/8/layout/vList4#1"/>
    <dgm:cxn modelId="{09B4EDAC-3C3A-4922-AFE8-1DF7CDA06BB2}" srcId="{D074DBC3-F4EB-4BAB-B752-793B7721B178}" destId="{1D9D44B9-57D3-467E-AC9E-615C5FC8EED9}" srcOrd="3" destOrd="0" parTransId="{D7B84EFE-7B16-4CE0-84D8-E8A58ACC2A19}" sibTransId="{543218D2-3F7B-45DE-B156-4B458DC26755}"/>
    <dgm:cxn modelId="{CEA3FF38-E0F7-44B2-B411-D5C88B448A15}" type="presOf" srcId="{B216E80F-14BC-49BE-874F-5CB052A44CBA}" destId="{E9B8E546-E80C-4A7B-A0F8-41E5C4DC7540}" srcOrd="0" destOrd="0" presId="urn:microsoft.com/office/officeart/2005/8/layout/vList4#1"/>
    <dgm:cxn modelId="{E2DBEEFB-56D0-46F8-98C5-2D7B437BFEF3}" srcId="{D074DBC3-F4EB-4BAB-B752-793B7721B178}" destId="{B216E80F-14BC-49BE-874F-5CB052A44CBA}" srcOrd="0" destOrd="0" parTransId="{656ECB9F-AC61-41DC-B094-E175597C08D0}" sibTransId="{2AF23310-01FF-479D-B14B-DE51D2447143}"/>
    <dgm:cxn modelId="{B45CEAB8-6C86-447D-A2DE-DF8C6060BA96}" srcId="{D074DBC3-F4EB-4BAB-B752-793B7721B178}" destId="{9AAC0AA2-4181-4758-B695-DAB1FA960C25}" srcOrd="2" destOrd="0" parTransId="{D6176233-6004-4B1C-B3B1-6CBD415872A9}" sibTransId="{6894EC7A-4540-4C5E-A1F1-FFC41B57473D}"/>
    <dgm:cxn modelId="{05E3E18A-3A89-4694-A1B6-9B3D29615B59}" type="presOf" srcId="{2139C32D-F721-4346-A7DC-4DE52C952D28}" destId="{B656BF04-6DE3-41F6-AF7A-6E5AADDBF47F}" srcOrd="0" destOrd="0" presId="urn:microsoft.com/office/officeart/2005/8/layout/vList4#1"/>
    <dgm:cxn modelId="{129E7FAD-F4DB-48E8-842A-365D63FE68E1}" type="presOf" srcId="{1D9D44B9-57D3-467E-AC9E-615C5FC8EED9}" destId="{37A72145-FF19-46AB-9C39-5BF05BF230DA}" srcOrd="0" destOrd="0" presId="urn:microsoft.com/office/officeart/2005/8/layout/vList4#1"/>
    <dgm:cxn modelId="{86037BA7-A283-4596-89B1-2C3D5C7C4C8B}" type="presOf" srcId="{B216E80F-14BC-49BE-874F-5CB052A44CBA}" destId="{84513634-0C71-4707-879C-6C7E61C96E7B}" srcOrd="1" destOrd="0" presId="urn:microsoft.com/office/officeart/2005/8/layout/vList4#1"/>
    <dgm:cxn modelId="{A2B0056D-EE27-4C1D-B3F2-6282D3A60DBC}" srcId="{D074DBC3-F4EB-4BAB-B752-793B7721B178}" destId="{2139C32D-F721-4346-A7DC-4DE52C952D28}" srcOrd="1" destOrd="0" parTransId="{A65F2A8B-C863-4B56-889C-2AE54FC030F6}" sibTransId="{5E6D18BA-5080-4707-BE16-3B4999FA5E5C}"/>
    <dgm:cxn modelId="{D4B66005-0BA0-4C4A-B416-CCE1BCB30BBE}" type="presOf" srcId="{9AAC0AA2-4181-4758-B695-DAB1FA960C25}" destId="{83AC5A0A-F48C-4EEF-9FA5-C2D54C8F4CBA}" srcOrd="0" destOrd="0" presId="urn:microsoft.com/office/officeart/2005/8/layout/vList4#1"/>
    <dgm:cxn modelId="{368F44C5-0827-4863-A3FB-2721A5260247}" type="presOf" srcId="{9AAC0AA2-4181-4758-B695-DAB1FA960C25}" destId="{BD62E8BC-09BC-41DA-8DE1-662C68536EB9}" srcOrd="1" destOrd="0" presId="urn:microsoft.com/office/officeart/2005/8/layout/vList4#1"/>
    <dgm:cxn modelId="{302609C1-D76A-40DB-843F-4B419382C8E8}" type="presOf" srcId="{1D9D44B9-57D3-467E-AC9E-615C5FC8EED9}" destId="{E0A90D1B-351A-4DF1-9AF4-89F42B458768}" srcOrd="1" destOrd="0" presId="urn:microsoft.com/office/officeart/2005/8/layout/vList4#1"/>
    <dgm:cxn modelId="{FFD6D763-E578-4BB8-8F9E-13D0CB8CE390}" type="presOf" srcId="{2139C32D-F721-4346-A7DC-4DE52C952D28}" destId="{3661697B-94F8-488B-98B3-09123C0C1567}" srcOrd="1" destOrd="0" presId="urn:microsoft.com/office/officeart/2005/8/layout/vList4#1"/>
    <dgm:cxn modelId="{C0EF4B5D-8898-4695-A6A0-8C03BEB38914}" type="presParOf" srcId="{E61B8EC3-0693-4121-A3A4-70E95CC71893}" destId="{8718AD78-1D74-41CF-8C00-EB2060ADB747}" srcOrd="0" destOrd="0" presId="urn:microsoft.com/office/officeart/2005/8/layout/vList4#1"/>
    <dgm:cxn modelId="{9EB07BBC-C048-4DC3-9F13-3575EA11545C}" type="presParOf" srcId="{8718AD78-1D74-41CF-8C00-EB2060ADB747}" destId="{E9B8E546-E80C-4A7B-A0F8-41E5C4DC7540}" srcOrd="0" destOrd="0" presId="urn:microsoft.com/office/officeart/2005/8/layout/vList4#1"/>
    <dgm:cxn modelId="{4C7BAB13-5EE8-44A5-AF7F-C27A8F1AEDD5}" type="presParOf" srcId="{8718AD78-1D74-41CF-8C00-EB2060ADB747}" destId="{80DE60EC-EDD1-4D98-85EC-227328DBD1BD}" srcOrd="1" destOrd="0" presId="urn:microsoft.com/office/officeart/2005/8/layout/vList4#1"/>
    <dgm:cxn modelId="{AB610C73-2E30-49A7-8F45-1B4D57904EBC}" type="presParOf" srcId="{8718AD78-1D74-41CF-8C00-EB2060ADB747}" destId="{84513634-0C71-4707-879C-6C7E61C96E7B}" srcOrd="2" destOrd="0" presId="urn:microsoft.com/office/officeart/2005/8/layout/vList4#1"/>
    <dgm:cxn modelId="{4BE04BEA-06AB-40E2-9150-F16B5DB6FA84}" type="presParOf" srcId="{E61B8EC3-0693-4121-A3A4-70E95CC71893}" destId="{96495299-4FE8-4B4E-94F7-05B68B3096C5}" srcOrd="1" destOrd="0" presId="urn:microsoft.com/office/officeart/2005/8/layout/vList4#1"/>
    <dgm:cxn modelId="{B7DAD115-1B31-43AD-8CDF-810A0399F784}" type="presParOf" srcId="{E61B8EC3-0693-4121-A3A4-70E95CC71893}" destId="{C1C897F2-DA75-4D6E-9C6A-C6083F10BB3B}" srcOrd="2" destOrd="0" presId="urn:microsoft.com/office/officeart/2005/8/layout/vList4#1"/>
    <dgm:cxn modelId="{70DAFCC2-38D5-4355-8AC7-95844FCFC447}" type="presParOf" srcId="{C1C897F2-DA75-4D6E-9C6A-C6083F10BB3B}" destId="{B656BF04-6DE3-41F6-AF7A-6E5AADDBF47F}" srcOrd="0" destOrd="0" presId="urn:microsoft.com/office/officeart/2005/8/layout/vList4#1"/>
    <dgm:cxn modelId="{223C9710-4FFA-47E1-A978-E87C5F0C9956}" type="presParOf" srcId="{C1C897F2-DA75-4D6E-9C6A-C6083F10BB3B}" destId="{9FBEEEA2-62CA-4168-8043-3A8F874AB3D5}" srcOrd="1" destOrd="0" presId="urn:microsoft.com/office/officeart/2005/8/layout/vList4#1"/>
    <dgm:cxn modelId="{CBF121F7-B8D7-42A5-B2C4-1DA785B3B018}" type="presParOf" srcId="{C1C897F2-DA75-4D6E-9C6A-C6083F10BB3B}" destId="{3661697B-94F8-488B-98B3-09123C0C1567}" srcOrd="2" destOrd="0" presId="urn:microsoft.com/office/officeart/2005/8/layout/vList4#1"/>
    <dgm:cxn modelId="{93401843-57DC-4D77-9655-159BC67171FC}" type="presParOf" srcId="{E61B8EC3-0693-4121-A3A4-70E95CC71893}" destId="{4AC9ED68-0058-4553-9AB6-9C0DE3D61F14}" srcOrd="3" destOrd="0" presId="urn:microsoft.com/office/officeart/2005/8/layout/vList4#1"/>
    <dgm:cxn modelId="{2E7523C9-4695-4916-B449-583A35192951}" type="presParOf" srcId="{E61B8EC3-0693-4121-A3A4-70E95CC71893}" destId="{EFC1891D-DA81-4940-A36F-16A0451F1555}" srcOrd="4" destOrd="0" presId="urn:microsoft.com/office/officeart/2005/8/layout/vList4#1"/>
    <dgm:cxn modelId="{734C2E3C-DFB3-4680-B84B-9E75C4AF671E}" type="presParOf" srcId="{EFC1891D-DA81-4940-A36F-16A0451F1555}" destId="{83AC5A0A-F48C-4EEF-9FA5-C2D54C8F4CBA}" srcOrd="0" destOrd="0" presId="urn:microsoft.com/office/officeart/2005/8/layout/vList4#1"/>
    <dgm:cxn modelId="{CBF50314-7DC0-401C-A15D-34962B435A86}" type="presParOf" srcId="{EFC1891D-DA81-4940-A36F-16A0451F1555}" destId="{B4388009-E346-490B-B1DD-E16FD3117B70}" srcOrd="1" destOrd="0" presId="urn:microsoft.com/office/officeart/2005/8/layout/vList4#1"/>
    <dgm:cxn modelId="{4E24E692-DD4F-4483-B378-373F30BB275B}" type="presParOf" srcId="{EFC1891D-DA81-4940-A36F-16A0451F1555}" destId="{BD62E8BC-09BC-41DA-8DE1-662C68536EB9}" srcOrd="2" destOrd="0" presId="urn:microsoft.com/office/officeart/2005/8/layout/vList4#1"/>
    <dgm:cxn modelId="{C049F5D3-5D36-42BD-8FEC-0D2E9231416F}" type="presParOf" srcId="{E61B8EC3-0693-4121-A3A4-70E95CC71893}" destId="{5FB45D6D-F1EB-422E-A83E-EF8083813F8E}" srcOrd="5" destOrd="0" presId="urn:microsoft.com/office/officeart/2005/8/layout/vList4#1"/>
    <dgm:cxn modelId="{7711641D-5F8E-4251-8AC4-73A2879DBA97}" type="presParOf" srcId="{E61B8EC3-0693-4121-A3A4-70E95CC71893}" destId="{4FA0A2DE-67FB-4C1C-A93C-93D2B164633F}" srcOrd="6" destOrd="0" presId="urn:microsoft.com/office/officeart/2005/8/layout/vList4#1"/>
    <dgm:cxn modelId="{D4DFBFFA-D24E-4926-BB72-CC0C672C2DCF}" type="presParOf" srcId="{4FA0A2DE-67FB-4C1C-A93C-93D2B164633F}" destId="{37A72145-FF19-46AB-9C39-5BF05BF230DA}" srcOrd="0" destOrd="0" presId="urn:microsoft.com/office/officeart/2005/8/layout/vList4#1"/>
    <dgm:cxn modelId="{D28F1493-01E4-47A3-B563-82F086C1C0D5}" type="presParOf" srcId="{4FA0A2DE-67FB-4C1C-A93C-93D2B164633F}" destId="{F6B0A45A-EAC3-4187-A3FF-E5E7F5B68625}" srcOrd="1" destOrd="0" presId="urn:microsoft.com/office/officeart/2005/8/layout/vList4#1"/>
    <dgm:cxn modelId="{6466F8AD-045A-4631-B9DA-90F5A9007E4E}" type="presParOf" srcId="{4FA0A2DE-67FB-4C1C-A93C-93D2B164633F}" destId="{E0A90D1B-351A-4DF1-9AF4-89F42B458768}" srcOrd="2" destOrd="0" presId="urn:microsoft.com/office/officeart/2005/8/layout/vList4#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B16003A-286B-4DDC-80DF-5F275F503FD5}" type="doc">
      <dgm:prSet loTypeId="urn:microsoft.com/office/officeart/2005/8/layout/hList1" loCatId="list" qsTypeId="urn:microsoft.com/office/officeart/2005/8/quickstyle/3d2" qsCatId="3D" csTypeId="urn:microsoft.com/office/officeart/2005/8/colors/colorful5" csCatId="colorful" phldr="1"/>
      <dgm:spPr/>
      <dgm:t>
        <a:bodyPr/>
        <a:lstStyle/>
        <a:p>
          <a:endParaRPr lang="ru-RU"/>
        </a:p>
      </dgm:t>
    </dgm:pt>
    <dgm:pt modelId="{F07CA495-B74A-4AB7-91CD-565C72C9D7D0}">
      <dgm:prSet phldrT="[Текст]"/>
      <dgm:spPr/>
      <dgm:t>
        <a:bodyPr/>
        <a:lstStyle/>
        <a:p>
          <a:r>
            <a:rPr lang="uz-Cyrl-UZ" b="1" smtClean="0"/>
            <a:t>Табиий </a:t>
          </a:r>
          <a:endParaRPr lang="ru-RU"/>
        </a:p>
      </dgm:t>
    </dgm:pt>
    <dgm:pt modelId="{CBB3DBD7-42DB-4FCD-BA7A-6B8BF172652F}" type="parTrans" cxnId="{BBAC010B-C992-466D-92F8-070D1898914F}">
      <dgm:prSet/>
      <dgm:spPr/>
      <dgm:t>
        <a:bodyPr/>
        <a:lstStyle/>
        <a:p>
          <a:endParaRPr lang="ru-RU"/>
        </a:p>
      </dgm:t>
    </dgm:pt>
    <dgm:pt modelId="{45FBA625-2010-4D5A-9851-71DFC7BBF6A0}" type="sibTrans" cxnId="{BBAC010B-C992-466D-92F8-070D1898914F}">
      <dgm:prSet/>
      <dgm:spPr/>
      <dgm:t>
        <a:bodyPr/>
        <a:lstStyle/>
        <a:p>
          <a:endParaRPr lang="ru-RU"/>
        </a:p>
      </dgm:t>
    </dgm:pt>
    <dgm:pt modelId="{5280EED8-B901-4CC2-92F2-48C7A6AA8879}">
      <dgm:prSet phldrT="[Текст]"/>
      <dgm:spPr/>
      <dgm:t>
        <a:bodyPr/>
        <a:lstStyle/>
        <a:p>
          <a:r>
            <a:rPr lang="uz-Cyrl-UZ" smtClean="0"/>
            <a:t>Табиий интродуксия қушлар, ҳайвонлар, шамол ва сув омиллари воситасида амалга ошади.</a:t>
          </a:r>
          <a:endParaRPr lang="ru-RU"/>
        </a:p>
      </dgm:t>
    </dgm:pt>
    <dgm:pt modelId="{666C3E3A-3771-4653-A258-84D714292F26}" type="parTrans" cxnId="{A489FAEC-E09E-4EC6-987D-571A864971A0}">
      <dgm:prSet/>
      <dgm:spPr/>
      <dgm:t>
        <a:bodyPr/>
        <a:lstStyle/>
        <a:p>
          <a:endParaRPr lang="ru-RU"/>
        </a:p>
      </dgm:t>
    </dgm:pt>
    <dgm:pt modelId="{3E6B2ACC-857E-41CC-A458-6148F053B160}" type="sibTrans" cxnId="{A489FAEC-E09E-4EC6-987D-571A864971A0}">
      <dgm:prSet/>
      <dgm:spPr/>
      <dgm:t>
        <a:bodyPr/>
        <a:lstStyle/>
        <a:p>
          <a:endParaRPr lang="ru-RU"/>
        </a:p>
      </dgm:t>
    </dgm:pt>
    <dgm:pt modelId="{727C2F31-4A95-437B-B9EA-0ED5D89763F3}">
      <dgm:prSet phldrT="[Текст]"/>
      <dgm:spPr/>
      <dgm:t>
        <a:bodyPr/>
        <a:lstStyle/>
        <a:p>
          <a:r>
            <a:rPr lang="uz-Cyrl-UZ" b="1" smtClean="0"/>
            <a:t>Сунъий</a:t>
          </a:r>
          <a:endParaRPr lang="ru-RU"/>
        </a:p>
      </dgm:t>
    </dgm:pt>
    <dgm:pt modelId="{5C4E457C-C94E-4A1D-9CFC-0DE77297910F}" type="parTrans" cxnId="{B243B412-389C-46A7-9BAB-134C65BC72EE}">
      <dgm:prSet/>
      <dgm:spPr/>
      <dgm:t>
        <a:bodyPr/>
        <a:lstStyle/>
        <a:p>
          <a:endParaRPr lang="ru-RU"/>
        </a:p>
      </dgm:t>
    </dgm:pt>
    <dgm:pt modelId="{F8AD5DB6-D267-4991-BFEC-4429B266F08A}" type="sibTrans" cxnId="{B243B412-389C-46A7-9BAB-134C65BC72EE}">
      <dgm:prSet/>
      <dgm:spPr/>
      <dgm:t>
        <a:bodyPr/>
        <a:lstStyle/>
        <a:p>
          <a:endParaRPr lang="ru-RU"/>
        </a:p>
      </dgm:t>
    </dgm:pt>
    <dgm:pt modelId="{E6C451DA-FAB9-432B-BD51-E207AA242CE8}">
      <dgm:prSet phldrT="[Текст]"/>
      <dgm:spPr/>
      <dgm:t>
        <a:bodyPr/>
        <a:lstStyle/>
        <a:p>
          <a:r>
            <a:rPr lang="uz-Cyrl-UZ" smtClean="0"/>
            <a:t>Сунъий интродуксия асосан инсон таъсирида онгли равишда рўй беради. Инсон доимо қимматли белгилари билан ажралиб турувчи ўсимликлар турларини танлаб олиб ўстирган ва тарқатган.</a:t>
          </a:r>
          <a:endParaRPr lang="ru-RU"/>
        </a:p>
      </dgm:t>
    </dgm:pt>
    <dgm:pt modelId="{3131163A-8995-4783-B9F7-947409D2E7EA}" type="parTrans" cxnId="{994DCF0A-C5E7-436C-BC16-C9F860A39562}">
      <dgm:prSet/>
      <dgm:spPr/>
      <dgm:t>
        <a:bodyPr/>
        <a:lstStyle/>
        <a:p>
          <a:endParaRPr lang="ru-RU"/>
        </a:p>
      </dgm:t>
    </dgm:pt>
    <dgm:pt modelId="{527399AB-D138-4E92-AB55-E9F04C3ABD58}" type="sibTrans" cxnId="{994DCF0A-C5E7-436C-BC16-C9F860A39562}">
      <dgm:prSet/>
      <dgm:spPr/>
      <dgm:t>
        <a:bodyPr/>
        <a:lstStyle/>
        <a:p>
          <a:endParaRPr lang="ru-RU"/>
        </a:p>
      </dgm:t>
    </dgm:pt>
    <dgm:pt modelId="{192627E3-D3A9-40C4-A0F8-552EE55B23C5}" type="pres">
      <dgm:prSet presAssocID="{AB16003A-286B-4DDC-80DF-5F275F503FD5}" presName="Name0" presStyleCnt="0">
        <dgm:presLayoutVars>
          <dgm:dir/>
          <dgm:animLvl val="lvl"/>
          <dgm:resizeHandles val="exact"/>
        </dgm:presLayoutVars>
      </dgm:prSet>
      <dgm:spPr/>
      <dgm:t>
        <a:bodyPr/>
        <a:lstStyle/>
        <a:p>
          <a:endParaRPr lang="ru-RU"/>
        </a:p>
      </dgm:t>
    </dgm:pt>
    <dgm:pt modelId="{794124E5-C676-4FD9-A2A1-445EAF45BAF5}" type="pres">
      <dgm:prSet presAssocID="{F07CA495-B74A-4AB7-91CD-565C72C9D7D0}" presName="composite" presStyleCnt="0"/>
      <dgm:spPr/>
    </dgm:pt>
    <dgm:pt modelId="{7A2468EA-E9C3-4907-AF3A-C794C9D64FBD}" type="pres">
      <dgm:prSet presAssocID="{F07CA495-B74A-4AB7-91CD-565C72C9D7D0}" presName="parTx" presStyleLbl="alignNode1" presStyleIdx="0" presStyleCnt="2">
        <dgm:presLayoutVars>
          <dgm:chMax val="0"/>
          <dgm:chPref val="0"/>
          <dgm:bulletEnabled val="1"/>
        </dgm:presLayoutVars>
      </dgm:prSet>
      <dgm:spPr/>
      <dgm:t>
        <a:bodyPr/>
        <a:lstStyle/>
        <a:p>
          <a:endParaRPr lang="ru-RU"/>
        </a:p>
      </dgm:t>
    </dgm:pt>
    <dgm:pt modelId="{451D276C-52A2-42E2-8F57-A05306642DEE}" type="pres">
      <dgm:prSet presAssocID="{F07CA495-B74A-4AB7-91CD-565C72C9D7D0}" presName="desTx" presStyleLbl="alignAccFollowNode1" presStyleIdx="0" presStyleCnt="2">
        <dgm:presLayoutVars>
          <dgm:bulletEnabled val="1"/>
        </dgm:presLayoutVars>
      </dgm:prSet>
      <dgm:spPr/>
      <dgm:t>
        <a:bodyPr/>
        <a:lstStyle/>
        <a:p>
          <a:endParaRPr lang="ru-RU"/>
        </a:p>
      </dgm:t>
    </dgm:pt>
    <dgm:pt modelId="{7B735FDE-3F15-443C-913D-743CA463BFAA}" type="pres">
      <dgm:prSet presAssocID="{45FBA625-2010-4D5A-9851-71DFC7BBF6A0}" presName="space" presStyleCnt="0"/>
      <dgm:spPr/>
    </dgm:pt>
    <dgm:pt modelId="{0967F259-22A3-424D-80A8-61D186B52672}" type="pres">
      <dgm:prSet presAssocID="{727C2F31-4A95-437B-B9EA-0ED5D89763F3}" presName="composite" presStyleCnt="0"/>
      <dgm:spPr/>
    </dgm:pt>
    <dgm:pt modelId="{C7917591-C499-4D1C-83CE-7F54039B0187}" type="pres">
      <dgm:prSet presAssocID="{727C2F31-4A95-437B-B9EA-0ED5D89763F3}" presName="parTx" presStyleLbl="alignNode1" presStyleIdx="1" presStyleCnt="2" custLinFactNeighborX="382" custLinFactNeighborY="-4856">
        <dgm:presLayoutVars>
          <dgm:chMax val="0"/>
          <dgm:chPref val="0"/>
          <dgm:bulletEnabled val="1"/>
        </dgm:presLayoutVars>
      </dgm:prSet>
      <dgm:spPr/>
      <dgm:t>
        <a:bodyPr/>
        <a:lstStyle/>
        <a:p>
          <a:endParaRPr lang="ru-RU"/>
        </a:p>
      </dgm:t>
    </dgm:pt>
    <dgm:pt modelId="{3AB7F47D-E311-4E10-B92A-CB0B0B5B1245}" type="pres">
      <dgm:prSet presAssocID="{727C2F31-4A95-437B-B9EA-0ED5D89763F3}" presName="desTx" presStyleLbl="alignAccFollowNode1" presStyleIdx="1" presStyleCnt="2">
        <dgm:presLayoutVars>
          <dgm:bulletEnabled val="1"/>
        </dgm:presLayoutVars>
      </dgm:prSet>
      <dgm:spPr/>
      <dgm:t>
        <a:bodyPr/>
        <a:lstStyle/>
        <a:p>
          <a:endParaRPr lang="ru-RU"/>
        </a:p>
      </dgm:t>
    </dgm:pt>
  </dgm:ptLst>
  <dgm:cxnLst>
    <dgm:cxn modelId="{6271FBE8-8FE5-4DBC-8FC9-CF7C768F2C12}" type="presOf" srcId="{5280EED8-B901-4CC2-92F2-48C7A6AA8879}" destId="{451D276C-52A2-42E2-8F57-A05306642DEE}" srcOrd="0" destOrd="0" presId="urn:microsoft.com/office/officeart/2005/8/layout/hList1"/>
    <dgm:cxn modelId="{A489FAEC-E09E-4EC6-987D-571A864971A0}" srcId="{F07CA495-B74A-4AB7-91CD-565C72C9D7D0}" destId="{5280EED8-B901-4CC2-92F2-48C7A6AA8879}" srcOrd="0" destOrd="0" parTransId="{666C3E3A-3771-4653-A258-84D714292F26}" sibTransId="{3E6B2ACC-857E-41CC-A458-6148F053B160}"/>
    <dgm:cxn modelId="{B243B412-389C-46A7-9BAB-134C65BC72EE}" srcId="{AB16003A-286B-4DDC-80DF-5F275F503FD5}" destId="{727C2F31-4A95-437B-B9EA-0ED5D89763F3}" srcOrd="1" destOrd="0" parTransId="{5C4E457C-C94E-4A1D-9CFC-0DE77297910F}" sibTransId="{F8AD5DB6-D267-4991-BFEC-4429B266F08A}"/>
    <dgm:cxn modelId="{931ABDA9-8532-4220-A56C-9A98BC83F257}" type="presOf" srcId="{E6C451DA-FAB9-432B-BD51-E207AA242CE8}" destId="{3AB7F47D-E311-4E10-B92A-CB0B0B5B1245}" srcOrd="0" destOrd="0" presId="urn:microsoft.com/office/officeart/2005/8/layout/hList1"/>
    <dgm:cxn modelId="{994DCF0A-C5E7-436C-BC16-C9F860A39562}" srcId="{727C2F31-4A95-437B-B9EA-0ED5D89763F3}" destId="{E6C451DA-FAB9-432B-BD51-E207AA242CE8}" srcOrd="0" destOrd="0" parTransId="{3131163A-8995-4783-B9F7-947409D2E7EA}" sibTransId="{527399AB-D138-4E92-AB55-E9F04C3ABD58}"/>
    <dgm:cxn modelId="{BBAC010B-C992-466D-92F8-070D1898914F}" srcId="{AB16003A-286B-4DDC-80DF-5F275F503FD5}" destId="{F07CA495-B74A-4AB7-91CD-565C72C9D7D0}" srcOrd="0" destOrd="0" parTransId="{CBB3DBD7-42DB-4FCD-BA7A-6B8BF172652F}" sibTransId="{45FBA625-2010-4D5A-9851-71DFC7BBF6A0}"/>
    <dgm:cxn modelId="{2E9EC779-7FF4-4035-B03B-CCD4048DFC99}" type="presOf" srcId="{F07CA495-B74A-4AB7-91CD-565C72C9D7D0}" destId="{7A2468EA-E9C3-4907-AF3A-C794C9D64FBD}" srcOrd="0" destOrd="0" presId="urn:microsoft.com/office/officeart/2005/8/layout/hList1"/>
    <dgm:cxn modelId="{30D0D7EE-F7BD-4B7D-9EAC-11FB48679585}" type="presOf" srcId="{727C2F31-4A95-437B-B9EA-0ED5D89763F3}" destId="{C7917591-C499-4D1C-83CE-7F54039B0187}" srcOrd="0" destOrd="0" presId="urn:microsoft.com/office/officeart/2005/8/layout/hList1"/>
    <dgm:cxn modelId="{69FC28D4-556C-45E3-8183-FC4EA8D3EB9D}" type="presOf" srcId="{AB16003A-286B-4DDC-80DF-5F275F503FD5}" destId="{192627E3-D3A9-40C4-A0F8-552EE55B23C5}" srcOrd="0" destOrd="0" presId="urn:microsoft.com/office/officeart/2005/8/layout/hList1"/>
    <dgm:cxn modelId="{08796011-E984-40A5-B7D5-19D3732C5EA8}" type="presParOf" srcId="{192627E3-D3A9-40C4-A0F8-552EE55B23C5}" destId="{794124E5-C676-4FD9-A2A1-445EAF45BAF5}" srcOrd="0" destOrd="0" presId="urn:microsoft.com/office/officeart/2005/8/layout/hList1"/>
    <dgm:cxn modelId="{EEAAC05B-C556-43D9-95DA-2071120FACD4}" type="presParOf" srcId="{794124E5-C676-4FD9-A2A1-445EAF45BAF5}" destId="{7A2468EA-E9C3-4907-AF3A-C794C9D64FBD}" srcOrd="0" destOrd="0" presId="urn:microsoft.com/office/officeart/2005/8/layout/hList1"/>
    <dgm:cxn modelId="{AFD0E8E2-8693-40BF-AF78-B3595A405F5C}" type="presParOf" srcId="{794124E5-C676-4FD9-A2A1-445EAF45BAF5}" destId="{451D276C-52A2-42E2-8F57-A05306642DEE}" srcOrd="1" destOrd="0" presId="urn:microsoft.com/office/officeart/2005/8/layout/hList1"/>
    <dgm:cxn modelId="{19ADE606-3755-4E29-8A49-7478C5B61E22}" type="presParOf" srcId="{192627E3-D3A9-40C4-A0F8-552EE55B23C5}" destId="{7B735FDE-3F15-443C-913D-743CA463BFAA}" srcOrd="1" destOrd="0" presId="urn:microsoft.com/office/officeart/2005/8/layout/hList1"/>
    <dgm:cxn modelId="{7095B5D8-D9E8-4EE8-A59C-E9A137E89553}" type="presParOf" srcId="{192627E3-D3A9-40C4-A0F8-552EE55B23C5}" destId="{0967F259-22A3-424D-80A8-61D186B52672}" srcOrd="2" destOrd="0" presId="urn:microsoft.com/office/officeart/2005/8/layout/hList1"/>
    <dgm:cxn modelId="{8AFF0B83-71AC-4EC1-BDC7-EA455551DE76}" type="presParOf" srcId="{0967F259-22A3-424D-80A8-61D186B52672}" destId="{C7917591-C499-4D1C-83CE-7F54039B0187}" srcOrd="0" destOrd="0" presId="urn:microsoft.com/office/officeart/2005/8/layout/hList1"/>
    <dgm:cxn modelId="{53317464-71D3-465D-AE90-FDBD4C5EB7EA}" type="presParOf" srcId="{0967F259-22A3-424D-80A8-61D186B52672}" destId="{3AB7F47D-E311-4E10-B92A-CB0B0B5B1245}"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D5F619-18B8-49D3-BF81-39E6B69D473F}">
      <dsp:nvSpPr>
        <dsp:cNvPr id="0" name=""/>
        <dsp:cNvSpPr/>
      </dsp:nvSpPr>
      <dsp:spPr>
        <a:xfrm rot="10800000">
          <a:off x="1687175" y="1319"/>
          <a:ext cx="6080760" cy="622220"/>
        </a:xfrm>
        <a:prstGeom prst="homePlat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тундра зонаси</a:t>
          </a:r>
          <a:endParaRPr lang="ru-RU" sz="2800" kern="1200" dirty="0"/>
        </a:p>
      </dsp:txBody>
      <dsp:txXfrm rot="10800000">
        <a:off x="1842730" y="1319"/>
        <a:ext cx="5925205" cy="622220"/>
      </dsp:txXfrm>
    </dsp:sp>
    <dsp:sp modelId="{DFCB2AA3-03F3-4AF2-99DC-E49020B56726}">
      <dsp:nvSpPr>
        <dsp:cNvPr id="0" name=""/>
        <dsp:cNvSpPr/>
      </dsp:nvSpPr>
      <dsp:spPr>
        <a:xfrm>
          <a:off x="1376064" y="1319"/>
          <a:ext cx="622220" cy="622220"/>
        </a:xfrm>
        <a:prstGeom prst="ellipse">
          <a:avLst/>
        </a:prstGeom>
        <a:solidFill>
          <a:schemeClr val="accent4">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F4D69D2-07CA-4627-B64A-FBE3B5489ACD}">
      <dsp:nvSpPr>
        <dsp:cNvPr id="0" name=""/>
        <dsp:cNvSpPr/>
      </dsp:nvSpPr>
      <dsp:spPr>
        <a:xfrm rot="10800000">
          <a:off x="1687175" y="809277"/>
          <a:ext cx="6080760" cy="622220"/>
        </a:xfrm>
        <a:prstGeom prst="homePlate">
          <a:avLst/>
        </a:prstGeom>
        <a:solidFill>
          <a:srgbClr val="7A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ўрмон-тундра зонаси</a:t>
          </a:r>
          <a:endParaRPr lang="ru-RU" sz="2800" kern="1200" dirty="0"/>
        </a:p>
      </dsp:txBody>
      <dsp:txXfrm rot="10800000">
        <a:off x="1842730" y="809277"/>
        <a:ext cx="5925205" cy="622220"/>
      </dsp:txXfrm>
    </dsp:sp>
    <dsp:sp modelId="{0B858935-D362-4170-8032-FC42023DF8F1}">
      <dsp:nvSpPr>
        <dsp:cNvPr id="0" name=""/>
        <dsp:cNvSpPr/>
      </dsp:nvSpPr>
      <dsp:spPr>
        <a:xfrm>
          <a:off x="1376064" y="809277"/>
          <a:ext cx="622220" cy="622220"/>
        </a:xfrm>
        <a:prstGeom prst="ellipse">
          <a:avLst/>
        </a:prstGeom>
        <a:solidFill>
          <a:schemeClr val="accent4">
            <a:tint val="50000"/>
            <a:hueOff val="-1327993"/>
            <a:satOff val="10609"/>
            <a:lumOff val="337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85570BA-8987-4BAD-BFD7-382066EAD56F}">
      <dsp:nvSpPr>
        <dsp:cNvPr id="0" name=""/>
        <dsp:cNvSpPr/>
      </dsp:nvSpPr>
      <dsp:spPr>
        <a:xfrm rot="10800000">
          <a:off x="1687175" y="1617235"/>
          <a:ext cx="6080760" cy="622220"/>
        </a:xfrm>
        <a:prstGeom prst="homePlate">
          <a:avLst/>
        </a:prstGeom>
        <a:solidFill>
          <a:srgbClr val="0000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ўрмон зонаси</a:t>
          </a:r>
          <a:endParaRPr lang="ru-RU" sz="2800" kern="1200" dirty="0"/>
        </a:p>
      </dsp:txBody>
      <dsp:txXfrm rot="10800000">
        <a:off x="1842730" y="1617235"/>
        <a:ext cx="5925205" cy="622220"/>
      </dsp:txXfrm>
    </dsp:sp>
    <dsp:sp modelId="{B902962C-5833-4F48-8BC2-929E94D82ACE}">
      <dsp:nvSpPr>
        <dsp:cNvPr id="0" name=""/>
        <dsp:cNvSpPr/>
      </dsp:nvSpPr>
      <dsp:spPr>
        <a:xfrm>
          <a:off x="1376064" y="1617235"/>
          <a:ext cx="622220" cy="622220"/>
        </a:xfrm>
        <a:prstGeom prst="ellipse">
          <a:avLst/>
        </a:prstGeom>
        <a:solidFill>
          <a:schemeClr val="accent4">
            <a:tint val="50000"/>
            <a:hueOff val="-2655986"/>
            <a:satOff val="21218"/>
            <a:lumOff val="675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29CBB16-5AD9-412D-A14C-B520B434D0DE}">
      <dsp:nvSpPr>
        <dsp:cNvPr id="0" name=""/>
        <dsp:cNvSpPr/>
      </dsp:nvSpPr>
      <dsp:spPr>
        <a:xfrm rot="10800000">
          <a:off x="1687175" y="2425193"/>
          <a:ext cx="6080760" cy="622220"/>
        </a:xfrm>
        <a:prstGeom prst="homePlat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ўрмон-дашт зонаси</a:t>
          </a:r>
          <a:endParaRPr lang="ru-RU" sz="2800" kern="1200" dirty="0"/>
        </a:p>
      </dsp:txBody>
      <dsp:txXfrm rot="10800000">
        <a:off x="1842730" y="2425193"/>
        <a:ext cx="5925205" cy="622220"/>
      </dsp:txXfrm>
    </dsp:sp>
    <dsp:sp modelId="{4576C6F7-1DED-4120-A4C6-0B6BF8E66DF0}">
      <dsp:nvSpPr>
        <dsp:cNvPr id="0" name=""/>
        <dsp:cNvSpPr/>
      </dsp:nvSpPr>
      <dsp:spPr>
        <a:xfrm>
          <a:off x="1376064" y="2425193"/>
          <a:ext cx="622220" cy="622220"/>
        </a:xfrm>
        <a:prstGeom prst="ellipse">
          <a:avLst/>
        </a:prstGeom>
        <a:solidFill>
          <a:schemeClr val="accent4">
            <a:tint val="50000"/>
            <a:hueOff val="-3983978"/>
            <a:satOff val="31827"/>
            <a:lumOff val="1012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2301220-552C-46E6-9094-5335029811C9}">
      <dsp:nvSpPr>
        <dsp:cNvPr id="0" name=""/>
        <dsp:cNvSpPr/>
      </dsp:nvSpPr>
      <dsp:spPr>
        <a:xfrm rot="10800000">
          <a:off x="1687175" y="3233151"/>
          <a:ext cx="6080760" cy="622220"/>
        </a:xfrm>
        <a:prstGeom prst="homePlate">
          <a:avLst/>
        </a:prstGeom>
        <a:solidFill>
          <a:schemeClr val="accent1">
            <a:lumMod val="2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дашт зонаси</a:t>
          </a:r>
          <a:endParaRPr lang="ru-RU" sz="2800" kern="1200" dirty="0"/>
        </a:p>
      </dsp:txBody>
      <dsp:txXfrm rot="10800000">
        <a:off x="1842730" y="3233151"/>
        <a:ext cx="5925205" cy="622220"/>
      </dsp:txXfrm>
    </dsp:sp>
    <dsp:sp modelId="{2A1763F8-FB51-4C4B-A49B-C04014D4D021}">
      <dsp:nvSpPr>
        <dsp:cNvPr id="0" name=""/>
        <dsp:cNvSpPr/>
      </dsp:nvSpPr>
      <dsp:spPr>
        <a:xfrm>
          <a:off x="1376064" y="3233151"/>
          <a:ext cx="622220" cy="622220"/>
        </a:xfrm>
        <a:prstGeom prst="ellipse">
          <a:avLst/>
        </a:prstGeom>
        <a:solidFill>
          <a:schemeClr val="accent4">
            <a:tint val="50000"/>
            <a:hueOff val="-5311971"/>
            <a:satOff val="42436"/>
            <a:lumOff val="135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7E85347-7107-4297-8869-78ECE4EB0ED3}">
      <dsp:nvSpPr>
        <dsp:cNvPr id="0" name=""/>
        <dsp:cNvSpPr/>
      </dsp:nvSpPr>
      <dsp:spPr>
        <a:xfrm rot="10800000">
          <a:off x="1687175" y="4041109"/>
          <a:ext cx="6080760" cy="622220"/>
        </a:xfrm>
        <a:prstGeom prst="homePlate">
          <a:avLst/>
        </a:prstGeom>
        <a:solidFill>
          <a:srgbClr val="00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дашт-чўл зонаси</a:t>
          </a:r>
          <a:endParaRPr lang="ru-RU" sz="2800" kern="1200" dirty="0"/>
        </a:p>
      </dsp:txBody>
      <dsp:txXfrm rot="10800000">
        <a:off x="1842730" y="4041109"/>
        <a:ext cx="5925205" cy="622220"/>
      </dsp:txXfrm>
    </dsp:sp>
    <dsp:sp modelId="{0351E0A9-D4C5-4E7A-BF77-9B10397AE6CE}">
      <dsp:nvSpPr>
        <dsp:cNvPr id="0" name=""/>
        <dsp:cNvSpPr/>
      </dsp:nvSpPr>
      <dsp:spPr>
        <a:xfrm>
          <a:off x="1376064" y="4041109"/>
          <a:ext cx="622220" cy="622220"/>
        </a:xfrm>
        <a:prstGeom prst="ellipse">
          <a:avLst/>
        </a:prstGeom>
        <a:solidFill>
          <a:schemeClr val="accent4">
            <a:tint val="50000"/>
            <a:hueOff val="-6639963"/>
            <a:satOff val="53045"/>
            <a:lumOff val="16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6326275-9A52-4BC1-A04E-2971C1D5267C}">
      <dsp:nvSpPr>
        <dsp:cNvPr id="0" name=""/>
        <dsp:cNvSpPr/>
      </dsp:nvSpPr>
      <dsp:spPr>
        <a:xfrm rot="10800000">
          <a:off x="1619678" y="4824533"/>
          <a:ext cx="6080760" cy="622220"/>
        </a:xfrm>
        <a:prstGeom prst="homePlate">
          <a:avLst/>
        </a:prstGeom>
        <a:solidFill>
          <a:srgbClr val="FF33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чўл зонаси</a:t>
          </a:r>
          <a:endParaRPr lang="ru-RU" sz="2800" kern="1200" dirty="0"/>
        </a:p>
      </dsp:txBody>
      <dsp:txXfrm rot="10800000">
        <a:off x="1775233" y="4824533"/>
        <a:ext cx="5925205" cy="622220"/>
      </dsp:txXfrm>
    </dsp:sp>
    <dsp:sp modelId="{B14D9BDE-B9EA-41BB-9A83-EB5111CD5750}">
      <dsp:nvSpPr>
        <dsp:cNvPr id="0" name=""/>
        <dsp:cNvSpPr/>
      </dsp:nvSpPr>
      <dsp:spPr>
        <a:xfrm>
          <a:off x="1376064" y="4849068"/>
          <a:ext cx="622220" cy="622220"/>
        </a:xfrm>
        <a:prstGeom prst="ellipse">
          <a:avLst/>
        </a:prstGeom>
        <a:solidFill>
          <a:schemeClr val="accent4">
            <a:tint val="50000"/>
            <a:hueOff val="-7967956"/>
            <a:satOff val="63654"/>
            <a:lumOff val="2025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A9F9C5-0547-4610-B019-5102A5A3C377}">
      <dsp:nvSpPr>
        <dsp:cNvPr id="0" name=""/>
        <dsp:cNvSpPr/>
      </dsp:nvSpPr>
      <dsp:spPr>
        <a:xfrm>
          <a:off x="25970" y="220068"/>
          <a:ext cx="1921884" cy="685671"/>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uz-Cyrl-UZ" sz="1900" b="1" kern="1200" dirty="0" smtClean="0"/>
            <a:t>1</a:t>
          </a:r>
          <a:r>
            <a:rPr lang="uz-Cyrl-UZ" sz="1900" b="1" kern="1200" smtClean="0"/>
            <a:t>) космополит</a:t>
          </a:r>
          <a:endParaRPr lang="ru-RU" sz="1900" b="1" kern="1200" dirty="0"/>
        </a:p>
      </dsp:txBody>
      <dsp:txXfrm>
        <a:off x="25970" y="220068"/>
        <a:ext cx="1921884" cy="685671"/>
      </dsp:txXfrm>
    </dsp:sp>
    <dsp:sp modelId="{FA5D3CA9-4ECC-40D2-BE3E-B8A1D02F7C8D}">
      <dsp:nvSpPr>
        <dsp:cNvPr id="0" name=""/>
        <dsp:cNvSpPr/>
      </dsp:nvSpPr>
      <dsp:spPr>
        <a:xfrm>
          <a:off x="3196" y="818570"/>
          <a:ext cx="1921884" cy="834480"/>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B3D5E0DA-A778-40D6-B21F-5AA436E72C43}">
      <dsp:nvSpPr>
        <dsp:cNvPr id="0" name=""/>
        <dsp:cNvSpPr/>
      </dsp:nvSpPr>
      <dsp:spPr>
        <a:xfrm>
          <a:off x="2194144" y="132899"/>
          <a:ext cx="1921884" cy="685671"/>
        </a:xfrm>
        <a:prstGeom prst="rect">
          <a:avLst/>
        </a:prstGeom>
        <a:gradFill rotWithShape="0">
          <a:gsLst>
            <a:gs pos="0">
              <a:schemeClr val="accent4">
                <a:hueOff val="-2388731"/>
                <a:satOff val="-6896"/>
                <a:lumOff val="22941"/>
                <a:alphaOff val="0"/>
                <a:shade val="51000"/>
                <a:satMod val="130000"/>
              </a:schemeClr>
            </a:gs>
            <a:gs pos="80000">
              <a:schemeClr val="accent4">
                <a:hueOff val="-2388731"/>
                <a:satOff val="-6896"/>
                <a:lumOff val="22941"/>
                <a:alphaOff val="0"/>
                <a:shade val="93000"/>
                <a:satMod val="130000"/>
              </a:schemeClr>
            </a:gs>
            <a:gs pos="100000">
              <a:schemeClr val="accent4">
                <a:hueOff val="-2388731"/>
                <a:satOff val="-6896"/>
                <a:lumOff val="22941"/>
                <a:alphaOff val="0"/>
                <a:shade val="94000"/>
                <a:satMod val="135000"/>
              </a:schemeClr>
            </a:gs>
          </a:gsLst>
          <a:lin ang="16200000" scaled="0"/>
        </a:gradFill>
        <a:ln w="9525" cap="flat" cmpd="sng" algn="ctr">
          <a:solidFill>
            <a:schemeClr val="accent4">
              <a:hueOff val="-2388731"/>
              <a:satOff val="-6896"/>
              <a:lumOff val="22941"/>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uz-Cyrl-UZ" sz="1900" kern="1200" dirty="0" smtClean="0">
              <a:solidFill>
                <a:srgbClr val="0000FF"/>
              </a:solidFill>
            </a:rPr>
            <a:t>2</a:t>
          </a:r>
          <a:r>
            <a:rPr lang="uz-Cyrl-UZ" sz="1900" kern="1200" smtClean="0">
              <a:solidFill>
                <a:srgbClr val="0000FF"/>
              </a:solidFill>
            </a:rPr>
            <a:t>) </a:t>
          </a:r>
          <a:r>
            <a:rPr lang="uz-Cyrl-UZ" sz="1900" b="1" kern="1200" smtClean="0">
              <a:solidFill>
                <a:srgbClr val="0000FF"/>
              </a:solidFill>
            </a:rPr>
            <a:t>кенг ареал</a:t>
          </a:r>
          <a:endParaRPr lang="ru-RU" sz="1900" b="1" kern="1200" dirty="0">
            <a:solidFill>
              <a:srgbClr val="0000FF"/>
            </a:solidFill>
          </a:endParaRPr>
        </a:p>
      </dsp:txBody>
      <dsp:txXfrm>
        <a:off x="2194144" y="132899"/>
        <a:ext cx="1921884" cy="685671"/>
      </dsp:txXfrm>
    </dsp:sp>
    <dsp:sp modelId="{989D0B8C-1778-46F1-A298-158DDAA7A321}">
      <dsp:nvSpPr>
        <dsp:cNvPr id="0" name=""/>
        <dsp:cNvSpPr/>
      </dsp:nvSpPr>
      <dsp:spPr>
        <a:xfrm>
          <a:off x="2194144" y="818570"/>
          <a:ext cx="1921884" cy="834480"/>
        </a:xfrm>
        <a:prstGeom prst="rect">
          <a:avLst/>
        </a:prstGeom>
        <a:solidFill>
          <a:schemeClr val="accent4">
            <a:tint val="40000"/>
            <a:alpha val="90000"/>
            <a:hueOff val="-2659584"/>
            <a:satOff val="21416"/>
            <a:lumOff val="5167"/>
            <a:alphaOff val="0"/>
          </a:schemeClr>
        </a:solidFill>
        <a:ln w="9525" cap="flat" cmpd="sng" algn="ctr">
          <a:solidFill>
            <a:schemeClr val="accent4">
              <a:tint val="40000"/>
              <a:alpha val="90000"/>
              <a:hueOff val="-2659584"/>
              <a:satOff val="21416"/>
              <a:lumOff val="5167"/>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EFF08841-9B83-4F5F-A898-699B39021BD2}">
      <dsp:nvSpPr>
        <dsp:cNvPr id="0" name=""/>
        <dsp:cNvSpPr/>
      </dsp:nvSpPr>
      <dsp:spPr>
        <a:xfrm>
          <a:off x="4385092" y="132899"/>
          <a:ext cx="1921884" cy="685671"/>
        </a:xfrm>
        <a:prstGeom prst="rect">
          <a:avLst/>
        </a:prstGeom>
        <a:solidFill>
          <a:srgbClr val="9933FF"/>
        </a:solidFill>
        <a:ln w="9525" cap="flat" cmpd="sng" algn="ctr">
          <a:solidFill>
            <a:schemeClr val="accent4">
              <a:hueOff val="-4777462"/>
              <a:satOff val="-13791"/>
              <a:lumOff val="45883"/>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uz-Cyrl-UZ" sz="1900" kern="1200" smtClean="0"/>
            <a:t>3) тор ареал</a:t>
          </a:r>
          <a:endParaRPr lang="ru-RU" sz="1900" kern="1200"/>
        </a:p>
      </dsp:txBody>
      <dsp:txXfrm>
        <a:off x="4385092" y="132899"/>
        <a:ext cx="1921884" cy="685671"/>
      </dsp:txXfrm>
    </dsp:sp>
    <dsp:sp modelId="{088AB18D-3439-4A6C-A982-5C8E5AEBCD61}">
      <dsp:nvSpPr>
        <dsp:cNvPr id="0" name=""/>
        <dsp:cNvSpPr/>
      </dsp:nvSpPr>
      <dsp:spPr>
        <a:xfrm>
          <a:off x="4385092" y="818570"/>
          <a:ext cx="1921884" cy="834480"/>
        </a:xfrm>
        <a:prstGeom prst="rect">
          <a:avLst/>
        </a:prstGeom>
        <a:solidFill>
          <a:schemeClr val="accent4">
            <a:tint val="40000"/>
            <a:alpha val="90000"/>
            <a:hueOff val="-5319168"/>
            <a:satOff val="42832"/>
            <a:lumOff val="10335"/>
            <a:alphaOff val="0"/>
          </a:schemeClr>
        </a:solidFill>
        <a:ln w="9525" cap="flat" cmpd="sng" algn="ctr">
          <a:solidFill>
            <a:schemeClr val="accent4">
              <a:tint val="40000"/>
              <a:alpha val="90000"/>
              <a:hueOff val="-5319168"/>
              <a:satOff val="42832"/>
              <a:lumOff val="10335"/>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4421D7DC-9A19-4314-A69A-7B7424324AF2}">
      <dsp:nvSpPr>
        <dsp:cNvPr id="0" name=""/>
        <dsp:cNvSpPr/>
      </dsp:nvSpPr>
      <dsp:spPr>
        <a:xfrm>
          <a:off x="6576041" y="132899"/>
          <a:ext cx="1921884" cy="685671"/>
        </a:xfrm>
        <a:prstGeom prst="rect">
          <a:avLst/>
        </a:prstGeom>
        <a:solidFill>
          <a:srgbClr val="0000FF"/>
        </a:solidFill>
        <a:ln w="9525" cap="flat" cmpd="sng" algn="ctr">
          <a:solidFill>
            <a:schemeClr val="accent4">
              <a:hueOff val="-7166193"/>
              <a:satOff val="-20687"/>
              <a:lumOff val="68824"/>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uz-Cyrl-UZ" sz="1900" kern="1200" smtClean="0"/>
            <a:t>4) эндемик ареал</a:t>
          </a:r>
          <a:endParaRPr lang="ru-RU" sz="1900" kern="1200"/>
        </a:p>
      </dsp:txBody>
      <dsp:txXfrm>
        <a:off x="6576041" y="132899"/>
        <a:ext cx="1921884" cy="685671"/>
      </dsp:txXfrm>
    </dsp:sp>
    <dsp:sp modelId="{64FBBA84-B370-495B-83E7-F3FA164F6537}">
      <dsp:nvSpPr>
        <dsp:cNvPr id="0" name=""/>
        <dsp:cNvSpPr/>
      </dsp:nvSpPr>
      <dsp:spPr>
        <a:xfrm>
          <a:off x="6576041" y="818570"/>
          <a:ext cx="1921884" cy="834480"/>
        </a:xfrm>
        <a:prstGeom prst="rect">
          <a:avLst/>
        </a:prstGeom>
        <a:solidFill>
          <a:schemeClr val="accent4">
            <a:tint val="40000"/>
            <a:alpha val="90000"/>
            <a:hueOff val="-7978752"/>
            <a:satOff val="64248"/>
            <a:lumOff val="15502"/>
            <a:alphaOff val="0"/>
          </a:schemeClr>
        </a:solidFill>
        <a:ln w="9525" cap="flat" cmpd="sng" algn="ctr">
          <a:solidFill>
            <a:schemeClr val="accent4">
              <a:tint val="40000"/>
              <a:alpha val="90000"/>
              <a:hueOff val="-7978752"/>
              <a:satOff val="64248"/>
              <a:lumOff val="15502"/>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B8E546-E80C-4A7B-A0F8-41E5C4DC7540}">
      <dsp:nvSpPr>
        <dsp:cNvPr id="0" name=""/>
        <dsp:cNvSpPr/>
      </dsp:nvSpPr>
      <dsp:spPr>
        <a:xfrm>
          <a:off x="0" y="0"/>
          <a:ext cx="8358246" cy="1202846"/>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uz-Cyrl-UZ" sz="1900" kern="1200" smtClean="0"/>
            <a:t>Ер юзининг геологик ўзгариши, денгизлар, тоғларнинг пайдо бўлиши, иқлимнинг ўзгариши, музликларнинг пайдо бўлиши</a:t>
          </a:r>
          <a:endParaRPr lang="ru-RU" sz="1900" kern="1200"/>
        </a:p>
      </dsp:txBody>
      <dsp:txXfrm>
        <a:off x="1791933" y="0"/>
        <a:ext cx="6566312" cy="1202846"/>
      </dsp:txXfrm>
    </dsp:sp>
    <dsp:sp modelId="{80DE60EC-EDD1-4D98-85EC-227328DBD1BD}">
      <dsp:nvSpPr>
        <dsp:cNvPr id="0" name=""/>
        <dsp:cNvSpPr/>
      </dsp:nvSpPr>
      <dsp:spPr>
        <a:xfrm>
          <a:off x="120284" y="120284"/>
          <a:ext cx="1671649" cy="962277"/>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56BF04-6DE3-41F6-AF7A-6E5AADDBF47F}">
      <dsp:nvSpPr>
        <dsp:cNvPr id="0" name=""/>
        <dsp:cNvSpPr/>
      </dsp:nvSpPr>
      <dsp:spPr>
        <a:xfrm>
          <a:off x="0" y="1323131"/>
          <a:ext cx="8358246" cy="1202846"/>
        </a:xfrm>
        <a:prstGeom prst="roundRect">
          <a:avLst>
            <a:gd name="adj" fmla="val 10000"/>
          </a:avLst>
        </a:prstGeom>
        <a:solidFill>
          <a:schemeClr val="accent4">
            <a:hueOff val="-2388731"/>
            <a:satOff val="-6896"/>
            <a:lumOff val="2294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uz-Cyrl-UZ" sz="2400" kern="1200" smtClean="0"/>
            <a:t>Ҳайвонларнинг муайян турларни озуқа сифатида истеъмол қилиши</a:t>
          </a:r>
          <a:endParaRPr lang="ru-RU" sz="2400" kern="1200"/>
        </a:p>
      </dsp:txBody>
      <dsp:txXfrm>
        <a:off x="1791933" y="1323131"/>
        <a:ext cx="6566312" cy="1202846"/>
      </dsp:txXfrm>
    </dsp:sp>
    <dsp:sp modelId="{9FBEEEA2-62CA-4168-8043-3A8F874AB3D5}">
      <dsp:nvSpPr>
        <dsp:cNvPr id="0" name=""/>
        <dsp:cNvSpPr/>
      </dsp:nvSpPr>
      <dsp:spPr>
        <a:xfrm>
          <a:off x="120284" y="1443415"/>
          <a:ext cx="1671649" cy="962277"/>
        </a:xfrm>
        <a:prstGeom prst="roundRect">
          <a:avLst>
            <a:gd name="adj" fmla="val 10000"/>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3AC5A0A-F48C-4EEF-9FA5-C2D54C8F4CBA}">
      <dsp:nvSpPr>
        <dsp:cNvPr id="0" name=""/>
        <dsp:cNvSpPr/>
      </dsp:nvSpPr>
      <dsp:spPr>
        <a:xfrm>
          <a:off x="0" y="2646262"/>
          <a:ext cx="8358246" cy="1202846"/>
        </a:xfrm>
        <a:prstGeom prst="roundRect">
          <a:avLst>
            <a:gd name="adj" fmla="val 10000"/>
          </a:avLst>
        </a:prstGeom>
        <a:solidFill>
          <a:srgbClr val="7A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uz-Cyrl-UZ" sz="1900" kern="1200" smtClean="0"/>
            <a:t>Ўсимликларнинг қушлар ёрдамида ва шамол воситасида  тасодифан узоқ раёнларга, ўз ареалидан анча четда тарқалиб,асосий ареалидан узилиб қолиши</a:t>
          </a:r>
          <a:endParaRPr lang="ru-RU" sz="1900" kern="1200"/>
        </a:p>
      </dsp:txBody>
      <dsp:txXfrm>
        <a:off x="1791933" y="2646262"/>
        <a:ext cx="6566312" cy="1202846"/>
      </dsp:txXfrm>
    </dsp:sp>
    <dsp:sp modelId="{B4388009-E346-490B-B1DD-E16FD3117B70}">
      <dsp:nvSpPr>
        <dsp:cNvPr id="0" name=""/>
        <dsp:cNvSpPr/>
      </dsp:nvSpPr>
      <dsp:spPr>
        <a:xfrm>
          <a:off x="120284" y="2766546"/>
          <a:ext cx="1671649" cy="962277"/>
        </a:xfrm>
        <a:prstGeom prst="roundRect">
          <a:avLst>
            <a:gd name="adj" fmla="val 10000"/>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7A72145-FF19-46AB-9C39-5BF05BF230DA}">
      <dsp:nvSpPr>
        <dsp:cNvPr id="0" name=""/>
        <dsp:cNvSpPr/>
      </dsp:nvSpPr>
      <dsp:spPr>
        <a:xfrm>
          <a:off x="0" y="3969393"/>
          <a:ext cx="8358246" cy="1202846"/>
        </a:xfrm>
        <a:prstGeom prst="roundRect">
          <a:avLst>
            <a:gd name="adj" fmla="val 10000"/>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uz-Cyrl-UZ" sz="1900" b="1" kern="1200" smtClean="0">
              <a:solidFill>
                <a:srgbClr val="0000FF"/>
              </a:solidFill>
            </a:rPr>
            <a:t>Ареални узилиб алоҳида бўлиб қолишига инсон фаолияти ҳам таъсир қилиши мумкин.</a:t>
          </a:r>
          <a:endParaRPr lang="ru-RU" sz="1900" b="1" kern="1200">
            <a:solidFill>
              <a:srgbClr val="0000FF"/>
            </a:solidFill>
          </a:endParaRPr>
        </a:p>
      </dsp:txBody>
      <dsp:txXfrm>
        <a:off x="1791933" y="3969393"/>
        <a:ext cx="6566312" cy="1202846"/>
      </dsp:txXfrm>
    </dsp:sp>
    <dsp:sp modelId="{F6B0A45A-EAC3-4187-A3FF-E5E7F5B68625}">
      <dsp:nvSpPr>
        <dsp:cNvPr id="0" name=""/>
        <dsp:cNvSpPr/>
      </dsp:nvSpPr>
      <dsp:spPr>
        <a:xfrm>
          <a:off x="120284" y="4089677"/>
          <a:ext cx="1671649" cy="962277"/>
        </a:xfrm>
        <a:prstGeom prst="roundRect">
          <a:avLst>
            <a:gd name="adj" fmla="val 10000"/>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t="-10000" b="-1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2468EA-E9C3-4907-AF3A-C794C9D64FBD}">
      <dsp:nvSpPr>
        <dsp:cNvPr id="0" name=""/>
        <dsp:cNvSpPr/>
      </dsp:nvSpPr>
      <dsp:spPr>
        <a:xfrm>
          <a:off x="41" y="75081"/>
          <a:ext cx="3928107" cy="66240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3576" tIns="93472" rIns="163576" bIns="93472" numCol="1" spcCol="1270" anchor="ctr" anchorCtr="0">
          <a:noAutofit/>
        </a:bodyPr>
        <a:lstStyle/>
        <a:p>
          <a:pPr lvl="0" algn="ctr" defTabSz="1022350">
            <a:lnSpc>
              <a:spcPct val="90000"/>
            </a:lnSpc>
            <a:spcBef>
              <a:spcPct val="0"/>
            </a:spcBef>
            <a:spcAft>
              <a:spcPct val="35000"/>
            </a:spcAft>
          </a:pPr>
          <a:r>
            <a:rPr lang="uz-Cyrl-UZ" sz="2300" b="1" kern="1200" smtClean="0"/>
            <a:t>Табиий </a:t>
          </a:r>
          <a:endParaRPr lang="ru-RU" sz="2300" kern="1200"/>
        </a:p>
      </dsp:txBody>
      <dsp:txXfrm>
        <a:off x="41" y="75081"/>
        <a:ext cx="3928107" cy="662400"/>
      </dsp:txXfrm>
    </dsp:sp>
    <dsp:sp modelId="{451D276C-52A2-42E2-8F57-A05306642DEE}">
      <dsp:nvSpPr>
        <dsp:cNvPr id="0" name=""/>
        <dsp:cNvSpPr/>
      </dsp:nvSpPr>
      <dsp:spPr>
        <a:xfrm>
          <a:off x="41" y="737481"/>
          <a:ext cx="3928107" cy="3219885"/>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uz-Cyrl-UZ" sz="2300" kern="1200" smtClean="0"/>
            <a:t>Табиий интродуксия қушлар, ҳайвонлар, шамол ва сув омиллари воситасида амалга ошади.</a:t>
          </a:r>
          <a:endParaRPr lang="ru-RU" sz="2300" kern="1200"/>
        </a:p>
      </dsp:txBody>
      <dsp:txXfrm>
        <a:off x="41" y="737481"/>
        <a:ext cx="3928107" cy="3219885"/>
      </dsp:txXfrm>
    </dsp:sp>
    <dsp:sp modelId="{C7917591-C499-4D1C-83CE-7F54039B0187}">
      <dsp:nvSpPr>
        <dsp:cNvPr id="0" name=""/>
        <dsp:cNvSpPr/>
      </dsp:nvSpPr>
      <dsp:spPr>
        <a:xfrm>
          <a:off x="4478124" y="42915"/>
          <a:ext cx="3928107" cy="662400"/>
        </a:xfrm>
        <a:prstGeom prst="rect">
          <a:avLst/>
        </a:prstGeom>
        <a:gradFill rotWithShape="0">
          <a:gsLst>
            <a:gs pos="0">
              <a:schemeClr val="accent5">
                <a:hueOff val="-7353344"/>
                <a:satOff val="-10228"/>
                <a:lumOff val="-3922"/>
                <a:alphaOff val="0"/>
                <a:satMod val="103000"/>
                <a:lumMod val="102000"/>
                <a:tint val="94000"/>
              </a:schemeClr>
            </a:gs>
            <a:gs pos="50000">
              <a:schemeClr val="accent5">
                <a:hueOff val="-7353344"/>
                <a:satOff val="-10228"/>
                <a:lumOff val="-3922"/>
                <a:alphaOff val="0"/>
                <a:satMod val="110000"/>
                <a:lumMod val="100000"/>
                <a:shade val="100000"/>
              </a:schemeClr>
            </a:gs>
            <a:gs pos="100000">
              <a:schemeClr val="accent5">
                <a:hueOff val="-7353344"/>
                <a:satOff val="-10228"/>
                <a:lumOff val="-392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3576" tIns="93472" rIns="163576" bIns="93472" numCol="1" spcCol="1270" anchor="ctr" anchorCtr="0">
          <a:noAutofit/>
        </a:bodyPr>
        <a:lstStyle/>
        <a:p>
          <a:pPr lvl="0" algn="ctr" defTabSz="1022350">
            <a:lnSpc>
              <a:spcPct val="90000"/>
            </a:lnSpc>
            <a:spcBef>
              <a:spcPct val="0"/>
            </a:spcBef>
            <a:spcAft>
              <a:spcPct val="35000"/>
            </a:spcAft>
          </a:pPr>
          <a:r>
            <a:rPr lang="uz-Cyrl-UZ" sz="2300" b="1" kern="1200" smtClean="0"/>
            <a:t>Сунъий</a:t>
          </a:r>
          <a:endParaRPr lang="ru-RU" sz="2300" kern="1200"/>
        </a:p>
      </dsp:txBody>
      <dsp:txXfrm>
        <a:off x="4478124" y="42915"/>
        <a:ext cx="3928107" cy="662400"/>
      </dsp:txXfrm>
    </dsp:sp>
    <dsp:sp modelId="{3AB7F47D-E311-4E10-B92A-CB0B0B5B1245}">
      <dsp:nvSpPr>
        <dsp:cNvPr id="0" name=""/>
        <dsp:cNvSpPr/>
      </dsp:nvSpPr>
      <dsp:spPr>
        <a:xfrm>
          <a:off x="4478083" y="737481"/>
          <a:ext cx="3928107" cy="3219885"/>
        </a:xfrm>
        <a:prstGeom prst="rect">
          <a:avLst/>
        </a:prstGeom>
        <a:solidFill>
          <a:schemeClr val="accent5">
            <a:tint val="40000"/>
            <a:alpha val="90000"/>
            <a:hueOff val="-7391755"/>
            <a:satOff val="-12816"/>
            <a:lumOff val="-1289"/>
            <a:alphaOff val="0"/>
          </a:schemeClr>
        </a:solidFill>
        <a:ln w="6350" cap="flat" cmpd="sng" algn="ctr">
          <a:solidFill>
            <a:schemeClr val="accent5">
              <a:tint val="40000"/>
              <a:alpha val="90000"/>
              <a:hueOff val="-7391755"/>
              <a:satOff val="-12816"/>
              <a:lumOff val="-1289"/>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uz-Cyrl-UZ" sz="2300" kern="1200" smtClean="0"/>
            <a:t>Сунъий интродуксия асосан инсон таъсирида онгли равишда рўй беради. Инсон доимо қимматли белгилари билан ажралиб турувчи ўсимликлар турларини танлаб олиб ўстирган ва тарқатган.</a:t>
          </a:r>
          <a:endParaRPr lang="ru-RU" sz="2300" kern="1200"/>
        </a:p>
      </dsp:txBody>
      <dsp:txXfrm>
        <a:off x="4478083" y="737481"/>
        <a:ext cx="3928107" cy="3219885"/>
      </dsp:txXfrm>
    </dsp:sp>
  </dsp:spTree>
</dsp:drawing>
</file>

<file path=ppt/diagrams/layout1.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1">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2947A4-B8CB-4EB9-A4DB-AB71C16E53A9}" type="datetimeFigureOut">
              <a:rPr lang="ru-RU" smtClean="0"/>
              <a:pPr/>
              <a:t>09.10.2018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F43BEE-9360-440F-AA93-6B245EB58975}" type="slidenum">
              <a:rPr lang="ru-RU" smtClean="0"/>
              <a:pPr/>
              <a:t>‹#›</a:t>
            </a:fld>
            <a:endParaRPr lang="ru-RU"/>
          </a:p>
        </p:txBody>
      </p:sp>
    </p:spTree>
    <p:extLst>
      <p:ext uri="{BB962C8B-B14F-4D97-AF65-F5344CB8AC3E}">
        <p14:creationId xmlns:p14="http://schemas.microsoft.com/office/powerpoint/2010/main" val="3522389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8</a:t>
            </a:fld>
            <a:endParaRPr lang="ru-RU" altLang="ru-RU" sz="1200" smtClean="0"/>
          </a:p>
        </p:txBody>
      </p:sp>
    </p:spTree>
    <p:extLst>
      <p:ext uri="{BB962C8B-B14F-4D97-AF65-F5344CB8AC3E}">
        <p14:creationId xmlns:p14="http://schemas.microsoft.com/office/powerpoint/2010/main" val="6731119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11</a:t>
            </a:fld>
            <a:endParaRPr lang="ru-RU" altLang="ru-RU" sz="1200" smtClean="0"/>
          </a:p>
        </p:txBody>
      </p:sp>
    </p:spTree>
    <p:extLst>
      <p:ext uri="{BB962C8B-B14F-4D97-AF65-F5344CB8AC3E}">
        <p14:creationId xmlns:p14="http://schemas.microsoft.com/office/powerpoint/2010/main" val="3792961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14</a:t>
            </a:fld>
            <a:endParaRPr lang="ru-RU" altLang="ru-RU" sz="1200" smtClean="0"/>
          </a:p>
        </p:txBody>
      </p:sp>
    </p:spTree>
    <p:extLst>
      <p:ext uri="{BB962C8B-B14F-4D97-AF65-F5344CB8AC3E}">
        <p14:creationId xmlns:p14="http://schemas.microsoft.com/office/powerpoint/2010/main" val="777764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solidFill>
                  <a:prstClr val="black"/>
                </a:solidFill>
              </a:rPr>
              <a:pPr/>
              <a:t>16</a:t>
            </a:fld>
            <a:endParaRPr lang="ru-RU">
              <a:solidFill>
                <a:prstClr val="black"/>
              </a:solidFill>
            </a:endParaRPr>
          </a:p>
        </p:txBody>
      </p:sp>
    </p:spTree>
    <p:extLst>
      <p:ext uri="{BB962C8B-B14F-4D97-AF65-F5344CB8AC3E}">
        <p14:creationId xmlns:p14="http://schemas.microsoft.com/office/powerpoint/2010/main" val="3721686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0081898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00552737"/>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20688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10/9/2018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18823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10/9/2018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728118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10/9/2018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51944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10/9/2018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02358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10/9/2018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3696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10/9/2018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19397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82527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10/9/2018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63382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20" name="Нижний колонтитул 19"/>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92221419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3600694070"/>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120225226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61936546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108962031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137961026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Дата 1"/>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3" name="Нижний колонтитул 2"/>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209282925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396832694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indent="-283464">
              <a:lnSpc>
                <a:spcPts val="3000"/>
              </a:lnSpc>
              <a:spcBef>
                <a:spcPts val="600"/>
              </a:spcBef>
              <a:buClr>
                <a:srgbClr val="3891A7"/>
              </a:buClr>
              <a:buSzPct val="80000"/>
              <a:buFont typeface="Wingdings 2"/>
              <a:buNone/>
            </a:pPr>
            <a:endParaRPr lang="en-US" sz="3200">
              <a:solidFill>
                <a:prstClr val="black"/>
              </a:solidFill>
              <a:latin typeface="Gill Sans MT"/>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extLst>
      <p:ext uri="{BB962C8B-B14F-4D97-AF65-F5344CB8AC3E}">
        <p14:creationId xmlns:p14="http://schemas.microsoft.com/office/powerpoint/2010/main" val="347674314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372062936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292203233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solidFill>
                <a:srgbClr val="3891A7">
                  <a:shade val="75000"/>
                </a:srgbClr>
              </a:solidFill>
            </a:endParaRPr>
          </a:p>
        </p:txBody>
      </p:sp>
      <p:sp>
        <p:nvSpPr>
          <p:cNvPr id="2" name="Нижний колонтитул 1"/>
          <p:cNvSpPr>
            <a:spLocks noGrp="1"/>
          </p:cNvSpPr>
          <p:nvPr>
            <p:ph type="ftr" sz="quarter" idx="11"/>
          </p:nvPr>
        </p:nvSpPr>
        <p:spPr/>
        <p:txBody>
          <a:bodyPr/>
          <a:lstStyle/>
          <a:p>
            <a:pPr>
              <a:defRPr/>
            </a:pPr>
            <a:endParaRPr lang="ru-RU">
              <a:solidFill>
                <a:srgbClr val="3891A7">
                  <a:shade val="75000"/>
                </a:srgbClr>
              </a:solidFill>
            </a:endParaRPr>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74170531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1725495424"/>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solidFill>
                <a:srgbClr val="3891A7">
                  <a:shade val="75000"/>
                </a:srgbClr>
              </a:solidFill>
            </a:endParaRPr>
          </a:p>
        </p:txBody>
      </p:sp>
      <p:sp>
        <p:nvSpPr>
          <p:cNvPr id="11" name="Нижний колонтитул 10"/>
          <p:cNvSpPr>
            <a:spLocks noGrp="1"/>
          </p:cNvSpPr>
          <p:nvPr>
            <p:ph type="ftr" sz="quarter" idx="11"/>
          </p:nvPr>
        </p:nvSpPr>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solidFill>
                  <a:srgbClr val="3891A7">
                    <a:shade val="75000"/>
                  </a:srgbClr>
                </a:solidFill>
              </a:rPr>
              <a:pPr>
                <a:defRPr/>
              </a:pPr>
              <a:t>‹#›</a:t>
            </a:fld>
            <a:endParaRPr lang="ru-RU">
              <a:solidFill>
                <a:srgbClr val="3891A7">
                  <a:shade val="75000"/>
                </a:srgbClr>
              </a:solidFill>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2509236744"/>
      </p:ext>
    </p:extLst>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solidFill>
                <a:srgbClr val="3891A7">
                  <a:shade val="75000"/>
                </a:srgbClr>
              </a:solidFill>
            </a:endParaRPr>
          </a:p>
        </p:txBody>
      </p:sp>
      <p:sp>
        <p:nvSpPr>
          <p:cNvPr id="10" name="Нижний колонтитул 9"/>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32336653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solidFill>
                <a:srgbClr val="3891A7">
                  <a:shade val="75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solidFill>
                  <a:srgbClr val="3891A7">
                    <a:shade val="75000"/>
                  </a:srgbClr>
                </a:solidFill>
              </a:rPr>
              <a:pPr>
                <a:defRPr/>
              </a:pPr>
              <a:t>‹#›</a:t>
            </a:fld>
            <a:endParaRPr lang="ru-RU">
              <a:solidFill>
                <a:srgbClr val="3891A7">
                  <a:shade val="75000"/>
                </a:srgbClr>
              </a:solidFill>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63758438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solidFill>
                <a:srgbClr val="3891A7">
                  <a:shade val="75000"/>
                </a:srgbClr>
              </a:solidFill>
            </a:endParaRPr>
          </a:p>
        </p:txBody>
      </p:sp>
      <p:sp>
        <p:nvSpPr>
          <p:cNvPr id="21" name="Нижний колонтитул 20"/>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35521203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solidFill>
                <a:srgbClr val="3891A7">
                  <a:shade val="75000"/>
                </a:srgbClr>
              </a:solidFill>
            </a:endParaRPr>
          </a:p>
        </p:txBody>
      </p:sp>
      <p:sp>
        <p:nvSpPr>
          <p:cNvPr id="24" name="Нижний колонтитул 23"/>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60390428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29" name="Нижний колонтитул 28"/>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191782794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solidFill>
                  <a:srgbClr val="3891A7">
                    <a:shade val="75000"/>
                  </a:srgbClr>
                </a:solidFill>
              </a:rPr>
              <a:pPr>
                <a:defRPr/>
              </a:pPr>
              <a:t>‹#›</a:t>
            </a:fld>
            <a:endParaRPr lang="ru-RU">
              <a:solidFill>
                <a:srgbClr val="3891A7">
                  <a:shade val="75000"/>
                </a:srgbClr>
              </a:solidFill>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val="3027916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90495666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37914682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1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17" name="Slide Number Placeholder 5"/>
          <p:cNvSpPr>
            <a:spLocks noGrp="1"/>
          </p:cNvSpPr>
          <p:nvPr>
            <p:ph type="sldNum" sz="quarter" idx="12"/>
          </p:nvPr>
        </p:nvSpPr>
        <p:spPr/>
        <p:txBody>
          <a:bodyPr/>
          <a:lstStyle>
            <a:lvl1pPr>
              <a:defRPr/>
            </a:lvl1pPr>
          </a:lstStyle>
          <a:p>
            <a:pPr>
              <a:defRPr/>
            </a:pPr>
            <a:fld id="{EE567363-261D-47C9-8722-E75FD284C14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058246210"/>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2BFD592-AB5C-46E7-B3C8-E99E95E1D64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4029555610"/>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33046A-099F-47F0-9A3C-517BD2D5DB8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68193665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14E69211-7F0A-439A-8034-7C3118A95FA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05019667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CEAC3FD7-5006-4E4B-A825-CF645C675DA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24436186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1A0C0B0D-293B-44A4-AEB6-38EDEE0E4D4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6337201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8E1A322F-3EA8-47D2-A126-05AA1C959D35}"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782055502"/>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2841880A-61FB-488D-9E58-4BF16BC8EB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21880775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29A79201-86FE-4383-91D6-4A3553BF08D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35680518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59EF2AF-7947-4F5B-9950-1A6044049EB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93982096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9E6421B1-B71D-4FD0-A39C-5EFF3FF0723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69002326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A23282F-230E-4D55-9239-FF02DF14AF2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72551100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0575AD1-94ED-4629-816D-DDA9C4DEAD76}"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59476706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D1FD2DD-E9F3-455F-9AFF-1213B8BA647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45954574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0D117CF-E46D-4CAB-89AD-3CF4B122247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50904760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E36132E-4328-4664-9E0D-C44C8E44CECB}"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0904199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slideLayout" Target="../slideLayouts/slideLayout79.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17" Type="http://schemas.openxmlformats.org/officeDocument/2006/relationships/theme" Target="../theme/theme7.xml"/><Relationship Id="rId2" Type="http://schemas.openxmlformats.org/officeDocument/2006/relationships/slideLayout" Target="../slideLayouts/slideLayout68.xml"/><Relationship Id="rId16" Type="http://schemas.openxmlformats.org/officeDocument/2006/relationships/slideLayout" Target="../slideLayouts/slideLayout82.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5" Type="http://schemas.openxmlformats.org/officeDocument/2006/relationships/slideLayout" Target="../slideLayouts/slideLayout8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slideLayout" Target="../slideLayouts/slideLayout8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7" name="Picture 3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287254"/>
            <a:ext cx="7869890" cy="4889709"/>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1DBD9794-A4CC-42D0-9A65-24C6B9EF4076}" type="datetimeFigureOut">
              <a:rPr lang="en-US" smtClean="0">
                <a:solidFill>
                  <a:prstClr val="black">
                    <a:tint val="75000"/>
                  </a:prstClr>
                </a:solidFill>
                <a:latin typeface="Calibri"/>
              </a:rPr>
              <a:pPr fontAlgn="auto">
                <a:spcBef>
                  <a:spcPts val="0"/>
                </a:spcBef>
                <a:spcAft>
                  <a:spcPts val="0"/>
                </a:spcAft>
              </a:pPr>
              <a:t>10/9/2018</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1FE8DF1E-33BB-4377-9A26-35481BA06C7C}"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
        <p:nvSpPr>
          <p:cNvPr id="2" name="Title Placeholder 1"/>
          <p:cNvSpPr>
            <a:spLocks noGrp="1"/>
          </p:cNvSpPr>
          <p:nvPr>
            <p:ph type="title"/>
          </p:nvPr>
        </p:nvSpPr>
        <p:spPr>
          <a:xfrm>
            <a:off x="645459" y="163208"/>
            <a:ext cx="7869890" cy="998742"/>
          </a:xfrm>
          <a:prstGeom prst="rect">
            <a:avLst/>
          </a:prstGeom>
          <a:noFill/>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1256527970"/>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solidFill>
                <a:srgbClr val="E7DEC9">
                  <a:shade val="50000"/>
                  <a:satMod val="200000"/>
                </a:srgbClr>
              </a:solidFill>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solidFill>
                <a:srgbClr val="E7DEC9">
                  <a:shade val="50000"/>
                  <a:satMod val="200000"/>
                </a:srgbClr>
              </a:solidFill>
            </a:endParaRPr>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2819416188"/>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solidFill>
                  <a:srgbClr val="3891A7">
                    <a:shade val="75000"/>
                  </a:srgbClr>
                </a:solidFill>
              </a:rPr>
              <a:pPr>
                <a:defRPr/>
              </a:pPr>
              <a:t>‹#›</a:t>
            </a:fld>
            <a:endParaRPr lang="ru-RU">
              <a:solidFill>
                <a:srgbClr val="3891A7">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183482740"/>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3F6D8A59-11D8-4459-BDEC-9B6A6E814E4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267830629"/>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 Id="rId9" Type="http://schemas.openxmlformats.org/officeDocument/2006/relationships/image" Target="../media/image35.jpe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xml"/><Relationship Id="rId1" Type="http://schemas.openxmlformats.org/officeDocument/2006/relationships/slideLayout" Target="../slideLayouts/slideLayout46.xml"/><Relationship Id="rId4" Type="http://schemas.openxmlformats.org/officeDocument/2006/relationships/image" Target="../media/image41.jpeg"/></Relationships>
</file>

<file path=ppt/slides/_rels/slide1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57.xml"/><Relationship Id="rId4" Type="http://schemas.openxmlformats.org/officeDocument/2006/relationships/image" Target="../media/image44.jpeg"/></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6" name="Title 1"/>
          <p:cNvSpPr txBox="1">
            <a:spLocks/>
          </p:cNvSpPr>
          <p:nvPr/>
        </p:nvSpPr>
        <p:spPr>
          <a:xfrm>
            <a:off x="755576" y="1268760"/>
            <a:ext cx="8136904" cy="139134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3200" b="1">
                <a:ln/>
                <a:solidFill>
                  <a:srgbClr val="C00000"/>
                </a:solidFill>
                <a:effectLst>
                  <a:outerShdw blurRad="38100" dist="19050" dir="2700000" algn="tl" rotWithShape="0">
                    <a:schemeClr val="dk1">
                      <a:lumMod val="50000"/>
                      <a:alpha val="40000"/>
                    </a:schemeClr>
                  </a:outerShdw>
                </a:effectLst>
                <a:latin typeface="+mn-lt"/>
              </a:rPr>
              <a:t>3-МАВЗУ Дарахт турларининг географик тарқалиши, интродуксияси ва иқлимлаштириш. Ўзбекистон дендрофлораси</a:t>
            </a:r>
            <a:endParaRPr lang="en-US" sz="3200" b="1" dirty="0">
              <a:ln/>
              <a:solidFill>
                <a:srgbClr val="C00000"/>
              </a:solidFill>
              <a:effectLst>
                <a:outerShdw blurRad="38100" dist="19050" dir="2700000" algn="tl" rotWithShape="0">
                  <a:schemeClr val="dk1">
                    <a:lumMod val="50000"/>
                    <a:alpha val="40000"/>
                  </a:schemeClr>
                </a:outerShdw>
              </a:effectLst>
              <a:latin typeface="+mn-lt"/>
            </a:endParaRPr>
          </a:p>
        </p:txBody>
      </p:sp>
    </p:spTree>
    <p:extLst>
      <p:ext uri="{BB962C8B-B14F-4D97-AF65-F5344CB8AC3E}">
        <p14:creationId xmlns:p14="http://schemas.microsoft.com/office/powerpoint/2010/main" val="36223169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uz-Cyrl-UZ" dirty="0" smtClean="0"/>
              <a:t>Режа</a:t>
            </a:r>
            <a:endParaRPr lang="en-US" dirty="0"/>
          </a:p>
        </p:txBody>
      </p:sp>
      <p:grpSp>
        <p:nvGrpSpPr>
          <p:cNvPr id="9" name="Group 7"/>
          <p:cNvGrpSpPr>
            <a:grpSpLocks/>
          </p:cNvGrpSpPr>
          <p:nvPr/>
        </p:nvGrpSpPr>
        <p:grpSpPr bwMode="auto">
          <a:xfrm>
            <a:off x="395536" y="1750019"/>
            <a:ext cx="8813697" cy="555625"/>
            <a:chOff x="1248" y="2030"/>
            <a:chExt cx="4527" cy="350"/>
          </a:xfrm>
        </p:grpSpPr>
        <p:sp>
          <p:nvSpPr>
            <p:cNvPr id="10" name="Line 8"/>
            <p:cNvSpPr>
              <a:spLocks noChangeShapeType="1"/>
            </p:cNvSpPr>
            <p:nvPr/>
          </p:nvSpPr>
          <p:spPr bwMode="gray">
            <a:xfrm>
              <a:off x="1440" y="238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11" name="Rectangle 9"/>
            <p:cNvSpPr>
              <a:spLocks noChangeArrowheads="1"/>
            </p:cNvSpPr>
            <p:nvPr/>
          </p:nvSpPr>
          <p:spPr bwMode="gray">
            <a:xfrm rot="3419336">
              <a:off x="1261" y="2017"/>
              <a:ext cx="302" cy="328"/>
            </a:xfrm>
            <a:prstGeom prst="rect">
              <a:avLst/>
            </a:prstGeom>
            <a:gradFill rotWithShape="1">
              <a:gsLst>
                <a:gs pos="0">
                  <a:srgbClr val="99CC00"/>
                </a:gs>
                <a:gs pos="100000">
                  <a:srgbClr val="99CC00">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99CC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12" name="Text Box 10"/>
            <p:cNvSpPr txBox="1">
              <a:spLocks noChangeArrowheads="1"/>
            </p:cNvSpPr>
            <p:nvPr/>
          </p:nvSpPr>
          <p:spPr bwMode="gray">
            <a:xfrm>
              <a:off x="1729" y="2044"/>
              <a:ext cx="4046"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uz-Cyrl-UZ" sz="2400" b="1"/>
                <a:t>Дарахт турларининг географик тарқалиши</a:t>
              </a:r>
              <a:endParaRPr lang="en-US" sz="2400" dirty="0">
                <a:solidFill>
                  <a:prstClr val="black"/>
                </a:solidFill>
                <a:latin typeface="Calibri"/>
              </a:endParaRPr>
            </a:p>
          </p:txBody>
        </p:sp>
        <p:sp>
          <p:nvSpPr>
            <p:cNvPr id="13" name="Text Box 11"/>
            <p:cNvSpPr txBox="1">
              <a:spLocks noChangeArrowheads="1"/>
            </p:cNvSpPr>
            <p:nvPr/>
          </p:nvSpPr>
          <p:spPr bwMode="gray">
            <a:xfrm>
              <a:off x="1296" y="20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dirty="0">
                  <a:solidFill>
                    <a:prstClr val="black"/>
                  </a:solidFill>
                  <a:latin typeface="Calibri"/>
                </a:rPr>
                <a:t>1</a:t>
              </a:r>
            </a:p>
          </p:txBody>
        </p:sp>
      </p:grpSp>
      <p:grpSp>
        <p:nvGrpSpPr>
          <p:cNvPr id="14" name="Group 12"/>
          <p:cNvGrpSpPr>
            <a:grpSpLocks/>
          </p:cNvGrpSpPr>
          <p:nvPr/>
        </p:nvGrpSpPr>
        <p:grpSpPr bwMode="auto">
          <a:xfrm>
            <a:off x="467544" y="2420813"/>
            <a:ext cx="20522460" cy="830264"/>
            <a:chOff x="1248" y="2491"/>
            <a:chExt cx="10541" cy="523"/>
          </a:xfrm>
        </p:grpSpPr>
        <p:sp>
          <p:nvSpPr>
            <p:cNvPr id="15" name="Line 13"/>
            <p:cNvSpPr>
              <a:spLocks noChangeShapeType="1"/>
            </p:cNvSpPr>
            <p:nvPr/>
          </p:nvSpPr>
          <p:spPr bwMode="gray">
            <a:xfrm>
              <a:off x="1440" y="299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16" name="Rectangle 14"/>
            <p:cNvSpPr>
              <a:spLocks noChangeArrowheads="1"/>
            </p:cNvSpPr>
            <p:nvPr/>
          </p:nvSpPr>
          <p:spPr bwMode="gray">
            <a:xfrm rot="3419336">
              <a:off x="1261" y="2627"/>
              <a:ext cx="302" cy="328"/>
            </a:xfrm>
            <a:prstGeom prst="rect">
              <a:avLst/>
            </a:prstGeom>
            <a:gradFill rotWithShape="1">
              <a:gsLst>
                <a:gs pos="0">
                  <a:srgbClr val="006699"/>
                </a:gs>
                <a:gs pos="100000">
                  <a:srgbClr val="006699">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006699"/>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17" name="Text Box 15"/>
            <p:cNvSpPr txBox="1">
              <a:spLocks noChangeArrowheads="1"/>
            </p:cNvSpPr>
            <p:nvPr/>
          </p:nvSpPr>
          <p:spPr bwMode="gray">
            <a:xfrm>
              <a:off x="1627" y="2491"/>
              <a:ext cx="10162" cy="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auto">
                <a:spcBef>
                  <a:spcPts val="0"/>
                </a:spcBef>
                <a:spcAft>
                  <a:spcPts val="0"/>
                </a:spcAft>
              </a:pPr>
              <a:r>
                <a:rPr lang="uz-Cyrl-UZ" sz="2400" b="1"/>
                <a:t>Дарахтларнинг интродуксияси </a:t>
              </a:r>
              <a:endParaRPr lang="uz-Cyrl-UZ" sz="2400" b="1" smtClean="0"/>
            </a:p>
            <a:p>
              <a:pPr fontAlgn="auto">
                <a:spcBef>
                  <a:spcPts val="0"/>
                </a:spcBef>
                <a:spcAft>
                  <a:spcPts val="0"/>
                </a:spcAft>
              </a:pPr>
              <a:r>
                <a:rPr lang="uz-Cyrl-UZ" sz="2400" b="1" smtClean="0"/>
                <a:t>ва </a:t>
              </a:r>
              <a:r>
                <a:rPr lang="uz-Cyrl-UZ" sz="2400" b="1"/>
                <a:t>иқлимлаштириш</a:t>
              </a:r>
              <a:endParaRPr lang="en-US" sz="2400" dirty="0">
                <a:solidFill>
                  <a:prstClr val="black"/>
                </a:solidFill>
                <a:latin typeface="Calibri"/>
              </a:endParaRPr>
            </a:p>
          </p:txBody>
        </p:sp>
        <p:sp>
          <p:nvSpPr>
            <p:cNvPr id="18" name="Text Box 16"/>
            <p:cNvSpPr txBox="1">
              <a:spLocks noChangeArrowheads="1"/>
            </p:cNvSpPr>
            <p:nvPr/>
          </p:nvSpPr>
          <p:spPr bwMode="gray">
            <a:xfrm>
              <a:off x="1296" y="265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a:solidFill>
                    <a:prstClr val="black"/>
                  </a:solidFill>
                  <a:latin typeface="Calibri"/>
                </a:rPr>
                <a:t>2</a:t>
              </a:r>
            </a:p>
          </p:txBody>
        </p:sp>
      </p:grpSp>
      <p:grpSp>
        <p:nvGrpSpPr>
          <p:cNvPr id="19" name="Group 17"/>
          <p:cNvGrpSpPr>
            <a:grpSpLocks/>
          </p:cNvGrpSpPr>
          <p:nvPr/>
        </p:nvGrpSpPr>
        <p:grpSpPr bwMode="auto">
          <a:xfrm>
            <a:off x="323528" y="3409120"/>
            <a:ext cx="6210427" cy="707325"/>
            <a:chOff x="1248" y="3170"/>
            <a:chExt cx="3216" cy="410"/>
          </a:xfrm>
        </p:grpSpPr>
        <p:sp>
          <p:nvSpPr>
            <p:cNvPr id="20" name="Line 18"/>
            <p:cNvSpPr>
              <a:spLocks noChangeShapeType="1"/>
            </p:cNvSpPr>
            <p:nvPr/>
          </p:nvSpPr>
          <p:spPr bwMode="gray">
            <a:xfrm>
              <a:off x="1441" y="3579"/>
              <a:ext cx="3023" cy="1"/>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21" name="Rectangle 19"/>
            <p:cNvSpPr>
              <a:spLocks noChangeArrowheads="1"/>
            </p:cNvSpPr>
            <p:nvPr/>
          </p:nvSpPr>
          <p:spPr bwMode="gray">
            <a:xfrm rot="3419336">
              <a:off x="1261" y="3217"/>
              <a:ext cx="302" cy="328"/>
            </a:xfrm>
            <a:prstGeom prst="rect">
              <a:avLst/>
            </a:prstGeom>
            <a:gradFill rotWithShape="1">
              <a:gsLst>
                <a:gs pos="0">
                  <a:srgbClr val="FF9933"/>
                </a:gs>
                <a:gs pos="100000">
                  <a:srgbClr val="FF9933">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FF9933"/>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22" name="Text Box 20"/>
            <p:cNvSpPr txBox="1">
              <a:spLocks noChangeArrowheads="1"/>
            </p:cNvSpPr>
            <p:nvPr/>
          </p:nvSpPr>
          <p:spPr bwMode="gray">
            <a:xfrm>
              <a:off x="1694" y="3170"/>
              <a:ext cx="2671" cy="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uz-Cyrl-UZ" sz="2400" b="1"/>
                <a:t>Ўзбекистон дендрофлораси</a:t>
              </a:r>
              <a:endParaRPr lang="en-US" sz="2400" dirty="0">
                <a:solidFill>
                  <a:prstClr val="black"/>
                </a:solidFill>
                <a:latin typeface="Calibri"/>
              </a:endParaRPr>
            </a:p>
          </p:txBody>
        </p:sp>
        <p:sp>
          <p:nvSpPr>
            <p:cNvPr id="23" name="Text Box 21"/>
            <p:cNvSpPr txBox="1">
              <a:spLocks noChangeArrowheads="1"/>
            </p:cNvSpPr>
            <p:nvPr/>
          </p:nvSpPr>
          <p:spPr bwMode="gray">
            <a:xfrm>
              <a:off x="1296" y="32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a:solidFill>
                    <a:prstClr val="black"/>
                  </a:solidFill>
                  <a:latin typeface="Calibri"/>
                </a:rPr>
                <a:t>3</a:t>
              </a:r>
            </a:p>
          </p:txBody>
        </p:sp>
      </p:grpSp>
    </p:spTree>
    <p:extLst>
      <p:ext uri="{BB962C8B-B14F-4D97-AF65-F5344CB8AC3E}">
        <p14:creationId xmlns:p14="http://schemas.microsoft.com/office/powerpoint/2010/main" val="33576370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3">
            <a:schemeClr val="lt1"/>
          </a:lnRef>
          <a:fillRef idx="1">
            <a:schemeClr val="accent4"/>
          </a:fillRef>
          <a:effectRef idx="1">
            <a:schemeClr val="accent4"/>
          </a:effectRef>
          <a:fontRef idx="minor">
            <a:schemeClr val="lt1"/>
          </a:fontRef>
        </p:style>
        <p:txBody>
          <a:bodyPr/>
          <a:lstStyle/>
          <a:p>
            <a:pPr>
              <a:defRPr/>
            </a:pPr>
            <a:r>
              <a:rPr lang="uz-Cyrl-UZ" sz="2400" b="1">
                <a:effectLst/>
              </a:rPr>
              <a:t>Дарахт турларининг географик тарқалиши</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214282" y="725226"/>
            <a:ext cx="4786314" cy="5452272"/>
          </a:xfrm>
        </p:spPr>
        <p:style>
          <a:lnRef idx="0">
            <a:schemeClr val="dk1"/>
          </a:lnRef>
          <a:fillRef idx="3">
            <a:schemeClr val="dk1"/>
          </a:fillRef>
          <a:effectRef idx="3">
            <a:schemeClr val="dk1"/>
          </a:effectRef>
          <a:fontRef idx="minor">
            <a:schemeClr val="lt1"/>
          </a:fontRef>
        </p:style>
        <p:txBody>
          <a:bodyPr>
            <a:normAutofit fontScale="77500" lnSpcReduction="20000"/>
          </a:bodyPr>
          <a:lstStyle/>
          <a:p>
            <a:pPr algn="just"/>
            <a:r>
              <a:rPr lang="uz-Cyrl-UZ" sz="2400" i="1" smtClean="0">
                <a:solidFill>
                  <a:schemeClr val="bg2">
                    <a:lumMod val="75000"/>
                  </a:schemeClr>
                </a:solidFill>
              </a:rPr>
              <a:t>   </a:t>
            </a:r>
            <a:r>
              <a:rPr lang="ru-RU" sz="2400"/>
              <a:t>Турга биологияда асосий систематик бирлик сифатида қаралади. Тур доимий ирсий белгиларга эга бўлиб, уларни авлоддан-авлодга ўтишини таъминлайдиган организмлар йиғиндисидан иборатдир. Дарахт-буталар, ўсимликларни ўрганишда ва уларни амалда фойдаланишда турнинг белгиси катта аҳамиятга эгадир. Тур ўсимликлар систематикаси географиясида</a:t>
            </a:r>
            <a:r>
              <a:rPr lang="uz-Cyrl-UZ" sz="2400"/>
              <a:t>,</a:t>
            </a:r>
            <a:r>
              <a:rPr lang="ru-RU" sz="2400"/>
              <a:t> уларнинг яшаб турган муҳитдаги ҳаётий омиллар билан муносабатида ҳамда бош</a:t>
            </a:r>
            <a:r>
              <a:rPr lang="uz-Cyrl-UZ" sz="2400"/>
              <a:t>қ</a:t>
            </a:r>
            <a:r>
              <a:rPr lang="ru-RU" sz="2400"/>
              <a:t>а ўсимликлар билан бо</a:t>
            </a:r>
            <a:r>
              <a:rPr lang="uz-Cyrl-UZ" sz="2400"/>
              <a:t>ғ</a:t>
            </a:r>
            <a:r>
              <a:rPr lang="ru-RU" sz="2400"/>
              <a:t>ланишида</a:t>
            </a:r>
            <a:r>
              <a:rPr lang="uz-Cyrl-UZ" sz="2400"/>
              <a:t>,</a:t>
            </a:r>
            <a:r>
              <a:rPr lang="ru-RU" sz="2400"/>
              <a:t> селексия ва дурагайлаш ишларида асосий систематик </a:t>
            </a:r>
            <a:r>
              <a:rPr lang="ru-RU" sz="2500"/>
              <a:t>бирлик ҳисобланади. Ҳар бир ўсимлик тури маълум ҳудудда тарқалган бўлиб, унинг ўсиш майдони унинг </a:t>
            </a:r>
            <a:r>
              <a:rPr lang="ru-RU" sz="2500" b="1" i="1">
                <a:solidFill>
                  <a:srgbClr val="FFFF00"/>
                </a:solidFill>
                <a:effectLst>
                  <a:outerShdw blurRad="38100" dist="38100" dir="2700000" algn="tl">
                    <a:srgbClr val="000000">
                      <a:alpha val="43137"/>
                    </a:srgbClr>
                  </a:outerShdw>
                </a:effectLst>
              </a:rPr>
              <a:t>ареали</a:t>
            </a:r>
            <a:r>
              <a:rPr lang="ru-RU" sz="2500">
                <a:solidFill>
                  <a:srgbClr val="FFFF00"/>
                </a:solidFill>
              </a:rPr>
              <a:t> </a:t>
            </a:r>
            <a:r>
              <a:rPr lang="ru-RU" sz="2500"/>
              <a:t>дейилади</a:t>
            </a:r>
            <a:endParaRPr lang="ru-RU" sz="2500" dirty="0"/>
          </a:p>
        </p:txBody>
      </p:sp>
      <p:pic>
        <p:nvPicPr>
          <p:cNvPr id="1027" name="Picture 3" descr="C:\ЮНЕСКО\Слайдлар\Ем хашак етиштириш\рАСМЛАР\full.jpg"/>
          <p:cNvPicPr>
            <a:picLocks noChangeAspect="1" noChangeArrowheads="1"/>
          </p:cNvPicPr>
          <p:nvPr/>
        </p:nvPicPr>
        <p:blipFill>
          <a:blip r:embed="rId2"/>
          <a:srcRect/>
          <a:stretch>
            <a:fillRect/>
          </a:stretch>
        </p:blipFill>
        <p:spPr bwMode="auto">
          <a:xfrm>
            <a:off x="5000628" y="3540418"/>
            <a:ext cx="4143372" cy="2647950"/>
          </a:xfrm>
          <a:prstGeom prst="rect">
            <a:avLst/>
          </a:prstGeom>
          <a:noFill/>
        </p:spPr>
      </p:pic>
      <p:pic>
        <p:nvPicPr>
          <p:cNvPr id="6" name="Picture 2" descr="Картинки по запросу вид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1267" y="1036140"/>
            <a:ext cx="3824102" cy="241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99357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57132" y="188640"/>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77500" lnSpcReduction="20000"/>
          </a:bodyPr>
          <a:lstStyle/>
          <a:p>
            <a:pPr algn="just">
              <a:lnSpc>
                <a:spcPct val="90000"/>
              </a:lnSpc>
            </a:pPr>
            <a:r>
              <a:rPr lang="uz-Cyrl-UZ" sz="2800"/>
              <a:t>Тур доимо ҳаракатда бўлади ва ўзгариб туради. Шунинг учун турни эрдаги ҳаётнинг шакли сифатида аниқлашда унинг барча хусусиятларини ва ўзгариб туришини ҳисобга олиш зарур». Турни моҳиятини тушунишга ҳаракат қилган В.Л.Комаров диалектика қонунлари асосида турга қуйидагича таъриф беради: “Умумий бошланғичдан келиб чиққан ва ташқи шароит таъсирида ҳамда яшаш учун курашда танланган бўгинлар йиғиндиси тур демакдир”. </a:t>
            </a:r>
            <a:endParaRPr lang="uz-Cyrl-UZ" sz="2800" smtClean="0"/>
          </a:p>
          <a:p>
            <a:pPr algn="just">
              <a:lnSpc>
                <a:spcPct val="90000"/>
              </a:lnSpc>
            </a:pPr>
            <a:r>
              <a:rPr lang="uz-Cyrl-UZ" sz="2800" smtClean="0"/>
              <a:t>Тур </a:t>
            </a:r>
            <a:r>
              <a:rPr lang="uz-Cyrl-UZ" sz="2800"/>
              <a:t>эволюсион жараённинг маълум босқичидир. Ушбу таъриф организмнинг ташқи муҳит омиллари ва бошқа организмлар билан муносабатини ўз ичига олади. Демак юқорида билдирилган фикрларга кўра турни бир хил ўзгармас деб тушуниш хато бўлиб, тур доимо ўзининг эволюсион ривожланиш жараёнида ўзгариб турадиган ва хилма - хил шаклларни ҳосил қиладиган ҳаётий шакл сифатида қаралиши керак. </a:t>
            </a:r>
            <a:endParaRPr lang="ru-RU" sz="2800" dirty="0" smtClean="0"/>
          </a:p>
        </p:txBody>
      </p:sp>
      <p:pic>
        <p:nvPicPr>
          <p:cNvPr id="2050" name="Picture 2" descr="Картинки по запросу вид деревье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73451"/>
            <a:ext cx="3233604" cy="35433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289" y="3847308"/>
            <a:ext cx="3264363"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2291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211960" y="260648"/>
            <a:ext cx="4909501"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uz-Cyrl-UZ" sz="2000"/>
              <a:t>Ўсимлик турларини </a:t>
            </a:r>
            <a:r>
              <a:rPr lang="uz-Cyrl-UZ" sz="2000" smtClean="0"/>
              <a:t>ер </a:t>
            </a:r>
            <a:r>
              <a:rPr lang="uz-Cyrl-UZ" sz="2000"/>
              <a:t>юзида тақсимланиши уларни биологик, экологик кўпайиши ва тарқалиш хусусиятларига ҳамда ташқи муҳит шароитларига боглиқ. </a:t>
            </a:r>
            <a:endParaRPr lang="uz-Cyrl-UZ" sz="2000" smtClean="0"/>
          </a:p>
          <a:p>
            <a:pPr algn="just">
              <a:lnSpc>
                <a:spcPct val="90000"/>
              </a:lnSpc>
            </a:pPr>
            <a:r>
              <a:rPr lang="uz-Cyrl-UZ" sz="2000" smtClean="0"/>
              <a:t>Ташқи </a:t>
            </a:r>
            <a:r>
              <a:rPr lang="uz-Cyrl-UZ" sz="2000"/>
              <a:t>муҳит омиллари доимий ўзгариб туради ва бу ҳол ўсимликлар тарқалишига таъсир этади. Ушбу таъсир актив ёки пассив кўринишда бўлади. </a:t>
            </a:r>
            <a:endParaRPr lang="uz-Cyrl-UZ" sz="2000" smtClean="0"/>
          </a:p>
          <a:p>
            <a:pPr algn="just">
              <a:lnSpc>
                <a:spcPct val="90000"/>
              </a:lnSpc>
            </a:pPr>
            <a:r>
              <a:rPr lang="uz-Cyrl-UZ" sz="2000" smtClean="0"/>
              <a:t>Инсон </a:t>
            </a:r>
            <a:r>
              <a:rPr lang="uz-Cyrl-UZ" sz="2000"/>
              <a:t>фаолияти ҳам уларнинг тарқалишига кучли таъсир этади ва ўсимлик ареалини ўзгартириб юборади. ер юзида юзага келган табиий зоналар ўзининг ўсимлик дунёси, иқлими, фаунаси ва тупроқ қоплами билан характерланади</a:t>
            </a:r>
            <a:r>
              <a:rPr lang="uz-Cyrl-UZ" sz="2000" smtClean="0"/>
              <a:t>.</a:t>
            </a:r>
            <a:endParaRPr lang="ru-RU" sz="1900" dirty="0" smtClean="0">
              <a:solidFill>
                <a:srgbClr val="0000FF"/>
              </a:solidFill>
            </a:endParaRPr>
          </a:p>
        </p:txBody>
      </p:sp>
      <p:pic>
        <p:nvPicPr>
          <p:cNvPr id="3074" name="Picture 2" descr="Картинки по запросу вид деревь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573016"/>
            <a:ext cx="3552183" cy="259690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296" y="332656"/>
            <a:ext cx="3552183" cy="2849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80878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36512" y="116632"/>
            <a:ext cx="9144000" cy="611740"/>
          </a:xfrm>
        </p:spPr>
        <p:style>
          <a:lnRef idx="2">
            <a:schemeClr val="accent5">
              <a:shade val="50000"/>
            </a:schemeClr>
          </a:lnRef>
          <a:fillRef idx="1">
            <a:schemeClr val="accent5"/>
          </a:fillRef>
          <a:effectRef idx="0">
            <a:schemeClr val="accent5"/>
          </a:effectRef>
          <a:fontRef idx="minor">
            <a:schemeClr val="lt1"/>
          </a:fontRef>
        </p:style>
        <p:txBody>
          <a:bodyPr/>
          <a:lstStyle/>
          <a:p>
            <a:pPr>
              <a:defRPr/>
            </a:pPr>
            <a:r>
              <a:rPr lang="ru-RU" sz="2000" i="1">
                <a:solidFill>
                  <a:srgbClr val="0033CC"/>
                </a:solidFill>
              </a:rPr>
              <a:t>МДҲ территориясида 7 та табиий зона бўлиб, улар қуйидагилардан иборат</a:t>
            </a:r>
            <a:endPar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aphicFrame>
        <p:nvGraphicFramePr>
          <p:cNvPr id="3" name="Схема 2"/>
          <p:cNvGraphicFramePr/>
          <p:nvPr>
            <p:extLst/>
          </p:nvPr>
        </p:nvGraphicFramePr>
        <p:xfrm>
          <a:off x="0" y="980728"/>
          <a:ext cx="9144000"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49913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0" y="191634"/>
            <a:ext cx="4572032" cy="6000768"/>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rmAutofit fontScale="92500" lnSpcReduction="10000"/>
          </a:bodyPr>
          <a:lstStyle/>
          <a:p>
            <a:pPr algn="just">
              <a:lnSpc>
                <a:spcPct val="90000"/>
              </a:lnSpc>
            </a:pPr>
            <a:r>
              <a:rPr lang="uz-Cyrl-UZ" sz="2400" i="1">
                <a:solidFill>
                  <a:srgbClr val="0000FF"/>
                </a:solidFill>
              </a:rPr>
              <a:t>Дендрофлорани хилма-хиллиги тоғ ёнбағирлари экспозициясига ҳам боғлиқдир. Шимолий, шимолий-ғарбий, шимолий-шарқий ёнбағирларида яъни тоғнинг соя ва салқин томонида, қуёш нури тик тушадиган жанубий тоғ ёнбағирларига нисбатан ўрмон қалин бўлади ва  дендрологик  таркиби ҳам бой бўлиб, бу ўз навбатида тупроқ ҳосил бўлиш жараёнларига ижобий таъсир этади, унумдор жигарранг тоғ тупроқларини бунёдга келтиради. Ўсимлик турлари тарқалган ва эгаллаб олган  худуд  </a:t>
            </a:r>
            <a:r>
              <a:rPr lang="uz-Cyrl-UZ" sz="2400" b="1" i="1">
                <a:solidFill>
                  <a:srgbClr val="006600"/>
                </a:solidFill>
              </a:rPr>
              <a:t>ареал</a:t>
            </a:r>
            <a:r>
              <a:rPr lang="uz-Cyrl-UZ" sz="2400" i="1">
                <a:solidFill>
                  <a:srgbClr val="0000FF"/>
                </a:solidFill>
              </a:rPr>
              <a:t> деб аталади. </a:t>
            </a:r>
            <a:endParaRPr lang="ru-RU" sz="2000" b="1" i="1" dirty="0" smtClean="0">
              <a:solidFill>
                <a:srgbClr val="0000FF"/>
              </a:solidFill>
            </a:endParaRPr>
          </a:p>
        </p:txBody>
      </p:sp>
      <p:pic>
        <p:nvPicPr>
          <p:cNvPr id="4098" name="Picture 2" descr="Картинки по запросу горный ареал деревье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53762" y="188640"/>
            <a:ext cx="4066710" cy="280831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горный ареал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6754" y="3213792"/>
            <a:ext cx="4033718" cy="2951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2174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7848872" cy="503337"/>
          </a:xfrm>
          <a:ln/>
        </p:spPr>
        <p:style>
          <a:lnRef idx="1">
            <a:schemeClr val="accent4"/>
          </a:lnRef>
          <a:fillRef idx="3">
            <a:schemeClr val="accent4"/>
          </a:fillRef>
          <a:effectRef idx="2">
            <a:schemeClr val="accent4"/>
          </a:effectRef>
          <a:fontRef idx="minor">
            <a:schemeClr val="lt1"/>
          </a:fontRef>
        </p:style>
        <p:txBody>
          <a:bodyPr/>
          <a:lstStyle/>
          <a:p>
            <a:r>
              <a:rPr lang="ru-RU" sz="1600" b="1">
                <a:solidFill>
                  <a:srgbClr val="00FF00"/>
                </a:solidFill>
                <a:effectLst>
                  <a:outerShdw blurRad="38100" dist="38100" dir="2700000" algn="tl">
                    <a:srgbClr val="000000">
                      <a:alpha val="43137"/>
                    </a:srgbClr>
                  </a:outerShdw>
                </a:effectLst>
              </a:rPr>
              <a:t>Ўсимлик ареалларини катта-кичиклигига қараб улар 4 га бўлинади</a:t>
            </a:r>
            <a:endParaRPr lang="ru-RU" altLang="ru-RU" sz="1600" b="1" dirty="0" smtClean="0">
              <a:solidFill>
                <a:srgbClr val="00FF00"/>
              </a:solidFill>
              <a:effectLst>
                <a:outerShdw blurRad="38100" dist="38100" dir="2700000" algn="tl">
                  <a:srgbClr val="000000">
                    <a:alpha val="43137"/>
                  </a:srgbClr>
                </a:outerShdw>
              </a:effectLst>
              <a:latin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1257134052"/>
              </p:ext>
            </p:extLst>
          </p:nvPr>
        </p:nvGraphicFramePr>
        <p:xfrm>
          <a:off x="285720" y="1142984"/>
          <a:ext cx="8501122" cy="1785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4" name="Picture 4"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5616" y="2924944"/>
            <a:ext cx="6315075" cy="3543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67150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214282" y="-24"/>
            <a:ext cx="7500990" cy="500066"/>
          </a:xfrm>
          <a:solidFill>
            <a:srgbClr val="00B050"/>
          </a:solidFill>
        </p:spPr>
        <p:style>
          <a:lnRef idx="0">
            <a:schemeClr val="accent4"/>
          </a:lnRef>
          <a:fillRef idx="3">
            <a:schemeClr val="accent4"/>
          </a:fillRef>
          <a:effectRef idx="3">
            <a:schemeClr val="accent4"/>
          </a:effectRef>
          <a:fontRef idx="minor">
            <a:schemeClr val="lt1"/>
          </a:fontRef>
        </p:style>
        <p:txBody>
          <a:bodyPr>
            <a:normAutofit fontScale="90000"/>
          </a:bodyPr>
          <a:lstStyle/>
          <a:p>
            <a:pPr eaLnBrk="1" hangingPunct="1">
              <a:defRPr/>
            </a:pPr>
            <a:r>
              <a:rPr lang="ru-RU" sz="3200" b="1">
                <a:effectLst/>
              </a:rPr>
              <a:t>Космополит ареалли ўсимликлар</a:t>
            </a:r>
            <a:endParaRPr lang="ru-RU" sz="3200" dirty="0" smtClean="0"/>
          </a:p>
        </p:txBody>
      </p:sp>
      <p:sp>
        <p:nvSpPr>
          <p:cNvPr id="28675" name="Rectangle 3"/>
          <p:cNvSpPr>
            <a:spLocks noGrp="1" noChangeArrowheads="1"/>
          </p:cNvSpPr>
          <p:nvPr>
            <p:ph type="body" idx="1"/>
          </p:nvPr>
        </p:nvSpPr>
        <p:spPr>
          <a:xfrm>
            <a:off x="214282" y="500042"/>
            <a:ext cx="8483631" cy="3288998"/>
          </a:xfrm>
        </p:spPr>
        <p:txBody>
          <a:bodyPr/>
          <a:lstStyle/>
          <a:p>
            <a:pPr algn="just"/>
            <a:r>
              <a:rPr lang="uz-Cyrl-UZ" sz="1800"/>
              <a:t>бу ареални ҳосил қилувчи турлар табиий зоналарда тарқалган бўлиб, бир неча материкни эгаллайди. Ўтган геологик даврларда, жумладан тошкўмир даврида </a:t>
            </a:r>
            <a:r>
              <a:rPr lang="uz-Cyrl-UZ" sz="1800" smtClean="0"/>
              <a:t>ер </a:t>
            </a:r>
            <a:r>
              <a:rPr lang="uz-Cyrl-UZ" sz="1800"/>
              <a:t>юзида иқлим бир хил бўлиб, ўсимликлар таркиби ҳам бир хил бўлган. </a:t>
            </a:r>
            <a:endParaRPr lang="uz-Cyrl-UZ" sz="1800" smtClean="0"/>
          </a:p>
          <a:p>
            <a:pPr algn="just"/>
            <a:r>
              <a:rPr lang="uz-Cyrl-UZ" sz="1800" smtClean="0"/>
              <a:t>Ҳозир ер </a:t>
            </a:r>
            <a:r>
              <a:rPr lang="uz-Cyrl-UZ" sz="1800"/>
              <a:t>юзида иқлим шароитлари хилма-хил бўлиб, дендрофлора таркиби ҳам шунга кўра турли мамлакатларда турличадир. Бундай шароитларда айрим дендрофлора вакилларигина мослашиб тарқала олиши мумкин. Дарахтлар ичида кўп тарқалган ва космополит ареал ҳосил қиладиган турлар йўқ, асосан у кўп йиллик ўт ўсимликларга хосдир. Масалан қамиш, қоқиўт ер юзида кенг тарқалган бўлиб, космополит ареалга  эгадир.</a:t>
            </a:r>
            <a:endParaRPr lang="ru-RU" sz="1800" b="1" dirty="0" smtClean="0">
              <a:solidFill>
                <a:srgbClr val="0000FF"/>
              </a:solidFill>
              <a:latin typeface="Times New Roman" pitchFamily="18" charset="0"/>
            </a:endParaRPr>
          </a:p>
        </p:txBody>
      </p:sp>
      <p:pic>
        <p:nvPicPr>
          <p:cNvPr id="6147" name="Picture 3" descr="C:\ЮНЕСКО\Слайдлар\Ем хашак етиштириш\рАСМЛАР\Cattle_grazing,_Fillmore_County,_Minnesota.jpg"/>
          <p:cNvPicPr>
            <a:picLocks noChangeAspect="1" noChangeArrowheads="1"/>
          </p:cNvPicPr>
          <p:nvPr/>
        </p:nvPicPr>
        <p:blipFill>
          <a:blip r:embed="rId2" cstate="print"/>
          <a:srcRect/>
          <a:stretch>
            <a:fillRect/>
          </a:stretch>
        </p:blipFill>
        <p:spPr bwMode="auto">
          <a:xfrm>
            <a:off x="4915239" y="3936739"/>
            <a:ext cx="3800476" cy="2743200"/>
          </a:xfrm>
          <a:prstGeom prst="rect">
            <a:avLst/>
          </a:prstGeom>
          <a:noFill/>
        </p:spPr>
      </p:pic>
      <p:pic>
        <p:nvPicPr>
          <p:cNvPr id="2" name="Picture 2" descr="Картинки по запросу горный ареал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087287"/>
            <a:ext cx="3663153" cy="2592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4612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a:solidFill>
            <a:srgbClr val="FFFF00"/>
          </a:solidFill>
        </p:spPr>
        <p:style>
          <a:lnRef idx="3">
            <a:schemeClr val="lt1"/>
          </a:lnRef>
          <a:fillRef idx="1">
            <a:schemeClr val="accent4"/>
          </a:fillRef>
          <a:effectRef idx="1">
            <a:schemeClr val="accent4"/>
          </a:effectRef>
          <a:fontRef idx="minor">
            <a:schemeClr val="lt1"/>
          </a:fontRef>
        </p:style>
        <p:txBody>
          <a:bodyPr/>
          <a:lstStyle/>
          <a:p>
            <a:pPr eaLnBrk="1" hangingPunct="1">
              <a:defRPr/>
            </a:pPr>
            <a:r>
              <a:rPr lang="ru-RU" sz="2800" b="1">
                <a:solidFill>
                  <a:srgbClr val="0000FF"/>
                </a:solidFill>
                <a:effectLst/>
              </a:rPr>
              <a:t>Кенг ареалли ўсимликлар</a:t>
            </a:r>
            <a:endParaRPr lang="ru-RU" sz="2800" dirty="0" smtClean="0">
              <a:solidFill>
                <a:srgbClr val="0000FF"/>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lstStyle/>
          <a:p>
            <a:pPr algn="just"/>
            <a:r>
              <a:rPr lang="uz-Cyrl-UZ"/>
              <a:t>бу хил ареал ҳосил қилувчи турлар бир неча материкни ва улар оралиғидаги бир неча зонани ишғол қилади. Бундай кенг ареалли дарахт турларига оддий қарағай, тоғ терак, сўгалли қайин мисол бўлиши мумкин.</a:t>
            </a:r>
            <a:endParaRPr lang="ru-RU"/>
          </a:p>
        </p:txBody>
      </p:sp>
      <p:pic>
        <p:nvPicPr>
          <p:cNvPr id="7172" name="Picture 4" descr="C:\ЮНЕСКО\Слайдлар\Ем хашак етиштириш\рАСМЛАР\images (12).jpg"/>
          <p:cNvPicPr>
            <a:picLocks noChangeAspect="1" noChangeArrowheads="1"/>
          </p:cNvPicPr>
          <p:nvPr/>
        </p:nvPicPr>
        <p:blipFill>
          <a:blip r:embed="rId2"/>
          <a:srcRect/>
          <a:stretch>
            <a:fillRect/>
          </a:stretch>
        </p:blipFill>
        <p:spPr bwMode="auto">
          <a:xfrm>
            <a:off x="187696" y="1128227"/>
            <a:ext cx="2628900" cy="2028827"/>
          </a:xfrm>
          <a:prstGeom prst="rect">
            <a:avLst/>
          </a:prstGeom>
          <a:noFill/>
        </p:spPr>
      </p:pic>
      <p:pic>
        <p:nvPicPr>
          <p:cNvPr id="7170"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573016"/>
            <a:ext cx="2633268" cy="2676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5824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6923087" cy="503337"/>
          </a:xfrm>
        </p:spPr>
        <p:style>
          <a:lnRef idx="1">
            <a:schemeClr val="accent4"/>
          </a:lnRef>
          <a:fillRef idx="3">
            <a:schemeClr val="accent4"/>
          </a:fillRef>
          <a:effectRef idx="2">
            <a:schemeClr val="accent4"/>
          </a:effectRef>
          <a:fontRef idx="minor">
            <a:schemeClr val="lt1"/>
          </a:fontRef>
        </p:style>
        <p:txBody>
          <a:bodyPr/>
          <a:lstStyle/>
          <a:p>
            <a:r>
              <a:rPr lang="uz-Cyrl-UZ" sz="2400" b="1">
                <a:effectLst/>
              </a:rPr>
              <a:t>Тор ареалли ўсимликлар </a:t>
            </a:r>
            <a:endParaRPr lang="ru-RU" altLang="ru-RU" sz="2400" b="1" dirty="0" smtClean="0">
              <a:solidFill>
                <a:srgbClr val="0000FF"/>
              </a:solidFill>
              <a:latin typeface="Times New Roman" panose="02020603050405020304" pitchFamily="18" charset="0"/>
            </a:endParaRPr>
          </a:p>
        </p:txBody>
      </p:sp>
      <p:sp>
        <p:nvSpPr>
          <p:cNvPr id="4" name="Прямоугольник 3"/>
          <p:cNvSpPr/>
          <p:nvPr/>
        </p:nvSpPr>
        <p:spPr>
          <a:xfrm>
            <a:off x="3851920" y="1052736"/>
            <a:ext cx="5292080" cy="4185761"/>
          </a:xfrm>
          <a:prstGeom prst="rect">
            <a:avLst/>
          </a:prstGeom>
          <a:pattFill prst="pct25">
            <a:fgClr>
              <a:srgbClr val="FFC000"/>
            </a:fgClr>
            <a:bgClr>
              <a:schemeClr val="bg1"/>
            </a:bgClr>
          </a:pattFill>
        </p:spPr>
        <p:txBody>
          <a:bodyPr wrap="square">
            <a:spAutoFit/>
          </a:bodyPr>
          <a:lstStyle/>
          <a:p>
            <a:pPr algn="just"/>
            <a:r>
              <a:rPr lang="uz-Cyrl-UZ" sz="3800"/>
              <a:t>бирор материкнинг маълум қисминигина ишғол қилади. Буларга қорақайин, шум, граб ва зарнаб турлари киради</a:t>
            </a:r>
            <a:endParaRPr lang="ru-RU" sz="3800" dirty="0">
              <a:cs typeface="Times New Roman" panose="02020603050405020304" pitchFamily="18" charset="0"/>
            </a:endParaRPr>
          </a:p>
        </p:txBody>
      </p:sp>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l="682" t="1880" r="1216" b="1724"/>
          <a:stretch>
            <a:fillRect/>
          </a:stretch>
        </p:blipFill>
        <p:spPr bwMode="auto">
          <a:xfrm>
            <a:off x="314423" y="3717032"/>
            <a:ext cx="3500230" cy="2707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690" y="1052735"/>
            <a:ext cx="3425696" cy="2471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1941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9" name="Rectangle 3"/>
          <p:cNvSpPr>
            <a:spLocks noGrp="1" noChangeArrowheads="1"/>
          </p:cNvSpPr>
          <p:nvPr>
            <p:ph idx="1"/>
          </p:nvPr>
        </p:nvSpPr>
        <p:spPr>
          <a:xfrm>
            <a:off x="323529" y="571480"/>
            <a:ext cx="8168010" cy="3929090"/>
          </a:xfrm>
          <a:blipFill>
            <a:blip r:embed="rId2"/>
            <a:tile tx="0" ty="0" sx="100000" sy="100000" flip="none" algn="tl"/>
          </a:blipFill>
        </p:spPr>
        <p:txBody>
          <a:bodyPr rtlCol="0">
            <a:noAutofit/>
          </a:bodyPr>
          <a:lstStyle/>
          <a:p>
            <a:pPr algn="just"/>
            <a:r>
              <a:rPr lang="ru-RU" altLang="ru-RU" sz="2000" smtClean="0">
                <a:solidFill>
                  <a:schemeClr val="tx1">
                    <a:lumMod val="75000"/>
                    <a:lumOff val="25000"/>
                  </a:schemeClr>
                </a:solidFill>
                <a:latin typeface="Times New Roman" panose="02020603050405020304" pitchFamily="18" charset="0"/>
              </a:rPr>
              <a:t>	</a:t>
            </a:r>
            <a:r>
              <a:rPr lang="uz-Cyrl-UZ" sz="2000" smtClean="0"/>
              <a:t>Дарахтлар эгаллаган </a:t>
            </a:r>
            <a:r>
              <a:rPr lang="uz-Cyrl-UZ" sz="2000"/>
              <a:t>ҳудуд ниҳоятда чекланган бўлади. Улар фақатгина маълум бир географик зонада ўсади, уларга кавказ қорақарағайи, ва кавказ оққорағайи мисол бўлади. Ушбу нинабаргли дарахт турлари кавказ тоғларининг ғарбий қисмидагина тарқалган. Хандон писта ҳам Марказий Осиё республикалари ва эроннинг тоғ этакларида қурғоқчил лалми эрларда кенг тарқалган. элдор ва пицундия қарағайи ҳам Кавказнинг кичик ҳудудларида тарқалган. Мафтункор оққарағай </a:t>
            </a:r>
            <a:r>
              <a:rPr lang="uz-Cyrl-UZ" sz="2000" b="1">
                <a:solidFill>
                  <a:srgbClr val="0000FF"/>
                </a:solidFill>
              </a:rPr>
              <a:t>Камчатка</a:t>
            </a:r>
            <a:r>
              <a:rPr lang="uz-Cyrl-UZ" sz="2000"/>
              <a:t> ярим оролининг шарқий қисмидагина ўсади. Умуман эндемик турлар тоғ раёнларида ва оролларда кўпроқ тарқалган.</a:t>
            </a:r>
            <a:endParaRPr lang="ru-RU" altLang="ru-RU" sz="2000" dirty="0">
              <a:solidFill>
                <a:schemeClr val="tx1">
                  <a:lumMod val="75000"/>
                  <a:lumOff val="25000"/>
                </a:schemeClr>
              </a:solidFill>
              <a:latin typeface="Times New Roman" panose="02020603050405020304" pitchFamily="18" charset="0"/>
            </a:endParaRPr>
          </a:p>
        </p:txBody>
      </p:sp>
      <p:sp>
        <p:nvSpPr>
          <p:cNvPr id="16387" name="Прямоугольник 1"/>
          <p:cNvSpPr>
            <a:spLocks noChangeArrowheads="1"/>
          </p:cNvSpPr>
          <p:nvPr/>
        </p:nvSpPr>
        <p:spPr bwMode="auto">
          <a:xfrm>
            <a:off x="1714480" y="142852"/>
            <a:ext cx="55938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r>
              <a:rPr lang="uz-Cyrl-UZ" sz="2400" b="1">
                <a:solidFill>
                  <a:srgbClr val="0000FF"/>
                </a:solidFill>
                <a:effectLst>
                  <a:outerShdw blurRad="38100" dist="38100" dir="2700000" algn="tl">
                    <a:srgbClr val="000000">
                      <a:alpha val="43137"/>
                    </a:srgbClr>
                  </a:outerShdw>
                </a:effectLst>
              </a:rPr>
              <a:t>Ендемик турлар ареали</a:t>
            </a:r>
            <a:endParaRPr lang="ru-RU" altLang="ru-RU" sz="2200" b="1" dirty="0">
              <a:solidFill>
                <a:srgbClr val="0000FF"/>
              </a:solidFill>
              <a:effectLst>
                <a:outerShdw blurRad="38100" dist="38100" dir="2700000" algn="tl">
                  <a:srgbClr val="000000">
                    <a:alpha val="43137"/>
                  </a:srgbClr>
                </a:outerShdw>
              </a:effectLst>
            </a:endParaRPr>
          </a:p>
        </p:txBody>
      </p:sp>
      <p:pic>
        <p:nvPicPr>
          <p:cNvPr id="9220" name="Picture 4" descr="Картинки по запросу кавказская сосн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344" y="4404078"/>
            <a:ext cx="2448272" cy="220486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9222" name="Picture 6" descr="Картинки по запросу кавказская сосна"/>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76377" y="4359611"/>
            <a:ext cx="2287711" cy="228771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9224" name="Picture 8" descr="Похожее изображение"/>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01848" y="4359611"/>
            <a:ext cx="1662439" cy="228771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9226" name="Picture 10" descr="Похожее изображение"/>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02047" y="4449281"/>
            <a:ext cx="1734449" cy="224933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42726717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179512" y="908050"/>
            <a:ext cx="4811713" cy="5451475"/>
          </a:xfrm>
          <a:pattFill prst="wdDnDiag">
            <a:fgClr>
              <a:schemeClr val="accent1"/>
            </a:fgClr>
            <a:bgClr>
              <a:schemeClr val="bg1"/>
            </a:bgClr>
          </a:pattFill>
        </p:spPr>
        <p:txBody>
          <a:bodyPr/>
          <a:lstStyle/>
          <a:p>
            <a:pPr marL="0" indent="0" algn="just" eaLnBrk="1" hangingPunct="1">
              <a:lnSpc>
                <a:spcPct val="80000"/>
              </a:lnSpc>
              <a:buNone/>
            </a:pPr>
            <a:r>
              <a:rPr lang="uz-Cyrl-UZ" sz="2400"/>
              <a:t>Ўсимлик ареалининг марказида тур шаклларининг хилма-хиллиги камроқ, ареал чегараларида бўлса кўпаяди. Масалан эман, шум, арғувон, қорақарағай ўз ареалнинг жанубий ва шимолий чеккаларида фақат айрим қисмларида учрайди. Ўсимликлар ареали яхлит, алоҳида-алоҳида ва лентасимон бўлади. Агар дарахт тури бирор ҳудудда пайдо бўлиб, бир текис тарқалиб, яхлит ҳудудни ишғол </a:t>
            </a:r>
            <a:r>
              <a:rPr lang="uz-Cyrl-UZ" sz="2400" smtClean="0"/>
              <a:t>этса</a:t>
            </a:r>
            <a:r>
              <a:rPr lang="uz-Cyrl-UZ" sz="2400"/>
              <a:t>, яхлит ареал дейилади.</a:t>
            </a:r>
            <a:r>
              <a:rPr lang="en-US" altLang="ru-RU" sz="2200" dirty="0" smtClean="0">
                <a:latin typeface="Times New Roman" panose="02020603050405020304" pitchFamily="18" charset="0"/>
              </a:rPr>
              <a:t>	</a:t>
            </a:r>
            <a:endParaRPr lang="ru-RU" altLang="ru-RU" sz="2200" dirty="0" smtClean="0">
              <a:latin typeface="Times New Roman" panose="02020603050405020304" pitchFamily="18" charset="0"/>
            </a:endParaRPr>
          </a:p>
        </p:txBody>
      </p:sp>
      <p:pic>
        <p:nvPicPr>
          <p:cNvPr id="6" name="Picture 3" descr="C:\ЮНЕСКО\Слайдлар\Ем хашак етиштириш\рАСМЛАР\vinograd-bachchisarai.jpg"/>
          <p:cNvPicPr>
            <a:picLocks noChangeAspect="1" noChangeArrowheads="1"/>
          </p:cNvPicPr>
          <p:nvPr/>
        </p:nvPicPr>
        <p:blipFill>
          <a:blip r:embed="rId2"/>
          <a:srcRect/>
          <a:stretch>
            <a:fillRect/>
          </a:stretch>
        </p:blipFill>
        <p:spPr bwMode="auto">
          <a:xfrm>
            <a:off x="5235730" y="3501008"/>
            <a:ext cx="3706504" cy="2357454"/>
          </a:xfrm>
          <a:prstGeom prst="rect">
            <a:avLst/>
          </a:prstGeom>
          <a:noFill/>
        </p:spPr>
      </p:pic>
      <p:pic>
        <p:nvPicPr>
          <p:cNvPr id="10242" name="Picture 2" descr="Картинки по запросу ареал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3397" y="620688"/>
            <a:ext cx="3531171" cy="2354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62459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877526" y="404664"/>
            <a:ext cx="5292080" cy="5324535"/>
          </a:xfrm>
          <a:prstGeom prst="rect">
            <a:avLst/>
          </a:prstGeom>
          <a:pattFill prst="pct25">
            <a:fgClr>
              <a:schemeClr val="accent3">
                <a:lumMod val="75000"/>
              </a:schemeClr>
            </a:fgClr>
            <a:bgClr>
              <a:schemeClr val="bg1"/>
            </a:bgClr>
          </a:pattFill>
          <a:ln>
            <a:solidFill>
              <a:schemeClr val="accent2">
                <a:shade val="50000"/>
              </a:schemeClr>
            </a:solidFill>
          </a:ln>
        </p:spPr>
        <p:txBody>
          <a:bodyPr wrap="square">
            <a:spAutoFit/>
          </a:bodyPr>
          <a:lstStyle/>
          <a:p>
            <a:pPr algn="just"/>
            <a:r>
              <a:rPr lang="ru-RU" sz="2000" dirty="0" err="1">
                <a:cs typeface="Times New Roman" panose="02020603050405020304" pitchFamily="18" charset="0"/>
              </a:rPr>
              <a:t>Маълумки</a:t>
            </a:r>
            <a:r>
              <a:rPr lang="ru-RU" sz="2000" dirty="0">
                <a:cs typeface="Times New Roman" panose="02020603050405020304" pitchFamily="18" charset="0"/>
              </a:rPr>
              <a:t>, </a:t>
            </a:r>
            <a:r>
              <a:rPr lang="ru-RU" sz="2000" dirty="0" err="1">
                <a:cs typeface="Times New Roman" panose="02020603050405020304" pitchFamily="18" charset="0"/>
              </a:rPr>
              <a:t>ўсимликлар</a:t>
            </a:r>
            <a:r>
              <a:rPr lang="ru-RU" sz="2000" dirty="0">
                <a:cs typeface="Times New Roman" panose="02020603050405020304" pitchFamily="18" charset="0"/>
              </a:rPr>
              <a:t> </a:t>
            </a:r>
            <a:r>
              <a:rPr lang="ru-RU" sz="2000" dirty="0" err="1">
                <a:cs typeface="Times New Roman" panose="02020603050405020304" pitchFamily="18" charset="0"/>
              </a:rPr>
              <a:t>ва</a:t>
            </a:r>
            <a:r>
              <a:rPr lang="ru-RU" sz="2000" dirty="0">
                <a:cs typeface="Times New Roman" panose="02020603050405020304" pitchFamily="18" charset="0"/>
              </a:rPr>
              <a:t> </a:t>
            </a:r>
            <a:r>
              <a:rPr lang="ru-RU" sz="2000" dirty="0" err="1">
                <a:cs typeface="Times New Roman" panose="02020603050405020304" pitchFamily="18" charset="0"/>
              </a:rPr>
              <a:t>тупроқлар</a:t>
            </a:r>
            <a:r>
              <a:rPr lang="ru-RU" sz="2000" dirty="0">
                <a:cs typeface="Times New Roman" panose="02020603050405020304" pitchFamily="18" charset="0"/>
              </a:rPr>
              <a:t> </a:t>
            </a:r>
            <a:r>
              <a:rPr lang="ru-RU" sz="2000" dirty="0" err="1">
                <a:cs typeface="Times New Roman" panose="02020603050405020304" pitchFamily="18" charset="0"/>
              </a:rPr>
              <a:t>орасида</a:t>
            </a:r>
            <a:r>
              <a:rPr lang="ru-RU" sz="2000" dirty="0">
                <a:cs typeface="Times New Roman" panose="02020603050405020304" pitchFamily="18" charset="0"/>
              </a:rPr>
              <a:t> </a:t>
            </a:r>
            <a:r>
              <a:rPr lang="ru-RU" sz="2000" dirty="0" err="1">
                <a:cs typeface="Times New Roman" panose="02020603050405020304" pitchFamily="18" charset="0"/>
              </a:rPr>
              <a:t>ўзвий</a:t>
            </a:r>
            <a:r>
              <a:rPr lang="ru-RU" sz="2000" dirty="0">
                <a:cs typeface="Times New Roman" panose="02020603050405020304" pitchFamily="18" charset="0"/>
              </a:rPr>
              <a:t> </a:t>
            </a:r>
            <a:r>
              <a:rPr lang="ru-RU" sz="2000" dirty="0" err="1">
                <a:cs typeface="Times New Roman" panose="02020603050405020304" pitchFamily="18" charset="0"/>
              </a:rPr>
              <a:t>боғлиқли</a:t>
            </a:r>
            <a:r>
              <a:rPr lang="ru-RU" sz="2000" dirty="0">
                <a:cs typeface="Times New Roman" panose="02020603050405020304" pitchFamily="18" charset="0"/>
              </a:rPr>
              <a:t> </a:t>
            </a:r>
            <a:r>
              <a:rPr lang="ru-RU" sz="2000" dirty="0" err="1">
                <a:cs typeface="Times New Roman" panose="02020603050405020304" pitchFamily="18" charset="0"/>
              </a:rPr>
              <a:t>мавжуд</a:t>
            </a:r>
            <a:r>
              <a:rPr lang="ru-RU" sz="2000" dirty="0">
                <a:cs typeface="Times New Roman" panose="02020603050405020304" pitchFamily="18" charset="0"/>
              </a:rPr>
              <a:t>. Шу </a:t>
            </a:r>
            <a:r>
              <a:rPr lang="ru-RU" sz="2000" dirty="0" err="1">
                <a:cs typeface="Times New Roman" panose="02020603050405020304" pitchFamily="18" charset="0"/>
              </a:rPr>
              <a:t>боисдан</a:t>
            </a:r>
            <a:r>
              <a:rPr lang="ru-RU" sz="2000" dirty="0">
                <a:cs typeface="Times New Roman" panose="02020603050405020304" pitchFamily="18" charset="0"/>
              </a:rPr>
              <a:t> </a:t>
            </a:r>
            <a:r>
              <a:rPr lang="ru-RU" sz="2000" dirty="0" err="1">
                <a:cs typeface="Times New Roman" panose="02020603050405020304" pitchFamily="18" charset="0"/>
              </a:rPr>
              <a:t>айрим</a:t>
            </a:r>
            <a:r>
              <a:rPr lang="ru-RU" sz="2000" dirty="0">
                <a:cs typeface="Times New Roman" panose="02020603050405020304" pitchFamily="18" charset="0"/>
              </a:rPr>
              <a:t> </a:t>
            </a:r>
            <a:r>
              <a:rPr lang="ru-RU" sz="2000" dirty="0" err="1">
                <a:cs typeface="Times New Roman" panose="02020603050405020304" pitchFamily="18" charset="0"/>
              </a:rPr>
              <a:t>ўсимликлар</a:t>
            </a:r>
            <a:r>
              <a:rPr lang="ru-RU" sz="2000" dirty="0">
                <a:cs typeface="Times New Roman" panose="02020603050405020304" pitchFamily="18" charset="0"/>
              </a:rPr>
              <a:t> </a:t>
            </a:r>
            <a:r>
              <a:rPr lang="ru-RU" sz="2000" dirty="0" err="1">
                <a:cs typeface="Times New Roman" panose="02020603050405020304" pitchFamily="18" charset="0"/>
              </a:rPr>
              <a:t>турлари</a:t>
            </a:r>
            <a:r>
              <a:rPr lang="ru-RU" sz="2000" dirty="0">
                <a:cs typeface="Times New Roman" panose="02020603050405020304" pitchFamily="18" charset="0"/>
              </a:rPr>
              <a:t> </a:t>
            </a:r>
            <a:r>
              <a:rPr lang="ru-RU" sz="2000" dirty="0" err="1">
                <a:cs typeface="Times New Roman" panose="02020603050405020304" pitchFamily="18" charset="0"/>
              </a:rPr>
              <a:t>ёки</a:t>
            </a:r>
            <a:r>
              <a:rPr lang="ru-RU" sz="2000" dirty="0">
                <a:cs typeface="Times New Roman" panose="02020603050405020304" pitchFamily="18" charset="0"/>
              </a:rPr>
              <a:t> </a:t>
            </a:r>
            <a:r>
              <a:rPr lang="ru-RU" sz="2000" dirty="0" err="1">
                <a:cs typeface="Times New Roman" panose="02020603050405020304" pitchFamily="18" charset="0"/>
              </a:rPr>
              <a:t>гуруҳи</a:t>
            </a:r>
            <a:r>
              <a:rPr lang="ru-RU" sz="2000" dirty="0">
                <a:cs typeface="Times New Roman" panose="02020603050405020304" pitchFamily="18" charset="0"/>
              </a:rPr>
              <a:t> </a:t>
            </a:r>
            <a:r>
              <a:rPr lang="ru-RU" sz="2000" dirty="0" err="1">
                <a:cs typeface="Times New Roman" panose="02020603050405020304" pitchFamily="18" charset="0"/>
              </a:rPr>
              <a:t>тупроқлар</a:t>
            </a:r>
            <a:r>
              <a:rPr lang="ru-RU" sz="2000" dirty="0">
                <a:cs typeface="Times New Roman" panose="02020603050405020304" pitchFamily="18" charset="0"/>
              </a:rPr>
              <a:t> </a:t>
            </a:r>
            <a:r>
              <a:rPr lang="ru-RU" sz="2000" dirty="0" err="1">
                <a:cs typeface="Times New Roman" panose="02020603050405020304" pitchFamily="18" charset="0"/>
              </a:rPr>
              <a:t>учун</a:t>
            </a:r>
            <a:r>
              <a:rPr lang="ru-RU" sz="2000" dirty="0">
                <a:cs typeface="Times New Roman" panose="02020603050405020304" pitchFamily="18" charset="0"/>
              </a:rPr>
              <a:t> </a:t>
            </a:r>
            <a:r>
              <a:rPr lang="ru-RU" sz="2000" dirty="0" err="1">
                <a:cs typeface="Times New Roman" panose="02020603050405020304" pitchFamily="18" charset="0"/>
              </a:rPr>
              <a:t>индикаторлик</a:t>
            </a:r>
            <a:r>
              <a:rPr lang="ru-RU" sz="2000" dirty="0">
                <a:cs typeface="Times New Roman" panose="02020603050405020304" pitchFamily="18" charset="0"/>
              </a:rPr>
              <a:t> </a:t>
            </a:r>
            <a:r>
              <a:rPr lang="ru-RU" sz="2000" dirty="0" err="1">
                <a:cs typeface="Times New Roman" panose="02020603050405020304" pitchFamily="18" charset="0"/>
              </a:rPr>
              <a:t>вазифасини</a:t>
            </a:r>
            <a:r>
              <a:rPr lang="ru-RU" sz="2000" dirty="0">
                <a:cs typeface="Times New Roman" panose="02020603050405020304" pitchFamily="18" charset="0"/>
              </a:rPr>
              <a:t> </a:t>
            </a:r>
            <a:r>
              <a:rPr lang="ru-RU" sz="2000" dirty="0" err="1">
                <a:cs typeface="Times New Roman" panose="02020603050405020304" pitchFamily="18" charset="0"/>
              </a:rPr>
              <a:t>ҳам</a:t>
            </a:r>
            <a:r>
              <a:rPr lang="ru-RU" sz="2000" dirty="0">
                <a:cs typeface="Times New Roman" panose="02020603050405020304" pitchFamily="18" charset="0"/>
              </a:rPr>
              <a:t> </a:t>
            </a:r>
            <a:r>
              <a:rPr lang="ru-RU" sz="2000" dirty="0" err="1">
                <a:cs typeface="Times New Roman" panose="02020603050405020304" pitchFamily="18" charset="0"/>
              </a:rPr>
              <a:t>ўташи</a:t>
            </a:r>
            <a:r>
              <a:rPr lang="ru-RU" sz="2000" dirty="0">
                <a:cs typeface="Times New Roman" panose="02020603050405020304" pitchFamily="18" charset="0"/>
              </a:rPr>
              <a:t> </a:t>
            </a:r>
            <a:r>
              <a:rPr lang="ru-RU" sz="2000" dirty="0" err="1">
                <a:cs typeface="Times New Roman" panose="02020603050405020304" pitchFamily="18" charset="0"/>
              </a:rPr>
              <a:t>мумкин</a:t>
            </a:r>
            <a:r>
              <a:rPr lang="ru-RU" sz="2000" dirty="0">
                <a:cs typeface="Times New Roman" panose="02020603050405020304" pitchFamily="18" charset="0"/>
              </a:rPr>
              <a:t>. </a:t>
            </a:r>
            <a:r>
              <a:rPr lang="ru-RU" sz="2000" dirty="0" err="1">
                <a:cs typeface="Times New Roman" panose="02020603050405020304" pitchFamily="18" charset="0"/>
              </a:rPr>
              <a:t>Жумладан</a:t>
            </a:r>
            <a:r>
              <a:rPr lang="ru-RU" sz="2000" dirty="0">
                <a:cs typeface="Times New Roman" panose="02020603050405020304" pitchFamily="18" charset="0"/>
              </a:rPr>
              <a:t>, </a:t>
            </a:r>
            <a:r>
              <a:rPr lang="ru-RU" sz="2000" dirty="0" err="1">
                <a:cs typeface="Times New Roman" panose="02020603050405020304" pitchFamily="18" charset="0"/>
              </a:rPr>
              <a:t>ўсимликларга</a:t>
            </a:r>
            <a:r>
              <a:rPr lang="ru-RU" sz="2000" dirty="0">
                <a:cs typeface="Times New Roman" panose="02020603050405020304" pitchFamily="18" charset="0"/>
              </a:rPr>
              <a:t> </a:t>
            </a:r>
            <a:r>
              <a:rPr lang="ru-RU" sz="2000" dirty="0" err="1">
                <a:cs typeface="Times New Roman" panose="02020603050405020304" pitchFamily="18" charset="0"/>
              </a:rPr>
              <a:t>тупроқларнинг</a:t>
            </a:r>
            <a:r>
              <a:rPr lang="ru-RU" sz="2000" dirty="0">
                <a:cs typeface="Times New Roman" panose="02020603050405020304" pitchFamily="18" charset="0"/>
              </a:rPr>
              <a:t> </a:t>
            </a:r>
            <a:r>
              <a:rPr lang="ru-RU" sz="2000" dirty="0" err="1">
                <a:cs typeface="Times New Roman" panose="02020603050405020304" pitchFamily="18" charset="0"/>
              </a:rPr>
              <a:t>кимёвий</a:t>
            </a:r>
            <a:r>
              <a:rPr lang="ru-RU" sz="2000" dirty="0">
                <a:cs typeface="Times New Roman" panose="02020603050405020304" pitchFamily="18" charset="0"/>
              </a:rPr>
              <a:t> </a:t>
            </a:r>
            <a:r>
              <a:rPr lang="ru-RU" sz="2000" dirty="0" err="1">
                <a:cs typeface="Times New Roman" panose="02020603050405020304" pitchFamily="18" charset="0"/>
              </a:rPr>
              <a:t>хусусиятлари</a:t>
            </a:r>
            <a:r>
              <a:rPr lang="ru-RU" sz="2000" dirty="0">
                <a:cs typeface="Times New Roman" panose="02020603050405020304" pitchFamily="18" charset="0"/>
              </a:rPr>
              <a:t> (гумус, туз </a:t>
            </a:r>
            <a:r>
              <a:rPr lang="ru-RU" sz="2000" dirty="0" err="1">
                <a:cs typeface="Times New Roman" panose="02020603050405020304" pitchFamily="18" charset="0"/>
              </a:rPr>
              <a:t>режими</a:t>
            </a:r>
            <a:r>
              <a:rPr lang="ru-RU" sz="2000" dirty="0">
                <a:cs typeface="Times New Roman" panose="02020603050405020304" pitchFamily="18" charset="0"/>
              </a:rPr>
              <a:t>), физик </a:t>
            </a:r>
            <a:r>
              <a:rPr lang="ru-RU" sz="2000" dirty="0" err="1">
                <a:cs typeface="Times New Roman" panose="02020603050405020304" pitchFamily="18" charset="0"/>
              </a:rPr>
              <a:t>хусусиятлари</a:t>
            </a:r>
            <a:r>
              <a:rPr lang="ru-RU" sz="2000" dirty="0">
                <a:cs typeface="Times New Roman" panose="02020603050405020304" pitchFamily="18" charset="0"/>
              </a:rPr>
              <a:t> (</a:t>
            </a:r>
            <a:r>
              <a:rPr lang="ru-RU" sz="2000" dirty="0" err="1">
                <a:cs typeface="Times New Roman" panose="02020603050405020304" pitchFamily="18" charset="0"/>
              </a:rPr>
              <a:t>механиқ</a:t>
            </a:r>
            <a:r>
              <a:rPr lang="ru-RU" sz="2000" dirty="0">
                <a:cs typeface="Times New Roman" panose="02020603050405020304" pitchFamily="18" charset="0"/>
              </a:rPr>
              <a:t> </a:t>
            </a:r>
            <a:r>
              <a:rPr lang="ru-RU" sz="2000" dirty="0" err="1">
                <a:cs typeface="Times New Roman" panose="02020603050405020304" pitchFamily="18" charset="0"/>
              </a:rPr>
              <a:t>таркиби</a:t>
            </a:r>
            <a:r>
              <a:rPr lang="ru-RU" sz="2000" dirty="0">
                <a:cs typeface="Times New Roman" panose="02020603050405020304" pitchFamily="18" charset="0"/>
              </a:rPr>
              <a:t>, </a:t>
            </a:r>
            <a:r>
              <a:rPr lang="ru-RU" sz="2000" dirty="0" err="1">
                <a:cs typeface="Times New Roman" panose="02020603050405020304" pitchFamily="18" charset="0"/>
              </a:rPr>
              <a:t>структураси</a:t>
            </a:r>
            <a:r>
              <a:rPr lang="ru-RU" sz="2000" dirty="0">
                <a:cs typeface="Times New Roman" panose="02020603050405020304" pitchFamily="18" charset="0"/>
              </a:rPr>
              <a:t>, нам </a:t>
            </a:r>
            <a:r>
              <a:rPr lang="ru-RU" sz="2000" dirty="0" err="1">
                <a:cs typeface="Times New Roman" panose="02020603050405020304" pitchFamily="18" charset="0"/>
              </a:rPr>
              <a:t>сиғими</a:t>
            </a:r>
            <a:r>
              <a:rPr lang="ru-RU" sz="2000" dirty="0">
                <a:cs typeface="Times New Roman" panose="02020603050405020304" pitchFamily="18" charset="0"/>
              </a:rPr>
              <a:t>, </a:t>
            </a:r>
            <a:r>
              <a:rPr lang="ru-RU" sz="2000" dirty="0" err="1">
                <a:cs typeface="Times New Roman" panose="02020603050405020304" pitchFamily="18" charset="0"/>
              </a:rPr>
              <a:t>зичлиги</a:t>
            </a:r>
            <a:r>
              <a:rPr lang="ru-RU" sz="2000" dirty="0">
                <a:cs typeface="Times New Roman" panose="02020603050405020304" pitchFamily="18" charset="0"/>
              </a:rPr>
              <a:t>, ҳ. қ) </a:t>
            </a:r>
            <a:r>
              <a:rPr lang="ru-RU" sz="2000" dirty="0" err="1">
                <a:cs typeface="Times New Roman" panose="02020603050405020304" pitchFamily="18" charset="0"/>
              </a:rPr>
              <a:t>ва</a:t>
            </a:r>
            <a:r>
              <a:rPr lang="ru-RU" sz="2000" dirty="0">
                <a:cs typeface="Times New Roman" panose="02020603050405020304" pitchFamily="18" charset="0"/>
              </a:rPr>
              <a:t> улар </a:t>
            </a:r>
            <a:r>
              <a:rPr lang="ru-RU" sz="2000" dirty="0" err="1">
                <a:cs typeface="Times New Roman" panose="02020603050405020304" pitchFamily="18" charset="0"/>
              </a:rPr>
              <a:t>билан</a:t>
            </a:r>
            <a:r>
              <a:rPr lang="ru-RU" sz="2000" dirty="0">
                <a:cs typeface="Times New Roman" panose="02020603050405020304" pitchFamily="18" charset="0"/>
              </a:rPr>
              <a:t> </a:t>
            </a:r>
            <a:r>
              <a:rPr lang="ru-RU" sz="2000" dirty="0" err="1">
                <a:cs typeface="Times New Roman" panose="02020603050405020304" pitchFamily="18" charset="0"/>
              </a:rPr>
              <a:t>боғлиқ</a:t>
            </a:r>
            <a:r>
              <a:rPr lang="ru-RU" sz="2000" dirty="0">
                <a:cs typeface="Times New Roman" panose="02020603050405020304" pitchFamily="18" charset="0"/>
              </a:rPr>
              <a:t> </a:t>
            </a:r>
            <a:r>
              <a:rPr lang="ru-RU" sz="2000" dirty="0" err="1">
                <a:cs typeface="Times New Roman" panose="02020603050405020304" pitchFamily="18" charset="0"/>
              </a:rPr>
              <a:t>микроорганизмлар</a:t>
            </a:r>
            <a:r>
              <a:rPr lang="ru-RU" sz="2000" dirty="0">
                <a:cs typeface="Times New Roman" panose="02020603050405020304" pitchFamily="18" charset="0"/>
              </a:rPr>
              <a:t> (</a:t>
            </a:r>
            <a:r>
              <a:rPr lang="ru-RU" sz="2000" dirty="0" err="1">
                <a:cs typeface="Times New Roman" panose="02020603050405020304" pitchFamily="18" charset="0"/>
              </a:rPr>
              <a:t>бактериялар</a:t>
            </a:r>
            <a:r>
              <a:rPr lang="ru-RU" sz="2000" dirty="0">
                <a:cs typeface="Times New Roman" panose="02020603050405020304" pitchFamily="18" charset="0"/>
              </a:rPr>
              <a:t>, </a:t>
            </a:r>
            <a:r>
              <a:rPr lang="ru-RU" sz="2000" dirty="0" err="1">
                <a:cs typeface="Times New Roman" panose="02020603050405020304" pitchFamily="18" charset="0"/>
              </a:rPr>
              <a:t>сиғими</a:t>
            </a:r>
            <a:r>
              <a:rPr lang="ru-RU" sz="2000" dirty="0">
                <a:cs typeface="Times New Roman" panose="02020603050405020304" pitchFamily="18" charset="0"/>
              </a:rPr>
              <a:t> </a:t>
            </a:r>
            <a:r>
              <a:rPr lang="ru-RU" sz="2000" dirty="0" err="1">
                <a:cs typeface="Times New Roman" panose="02020603050405020304" pitchFamily="18" charset="0"/>
              </a:rPr>
              <a:t>замбуруғлар</a:t>
            </a:r>
            <a:r>
              <a:rPr lang="ru-RU" sz="2000" dirty="0">
                <a:cs typeface="Times New Roman" panose="02020603050405020304" pitchFamily="18" charset="0"/>
              </a:rPr>
              <a:t>, </a:t>
            </a:r>
            <a:r>
              <a:rPr lang="ru-RU" sz="2000" dirty="0" err="1">
                <a:cs typeface="Times New Roman" panose="02020603050405020304" pitchFamily="18" charset="0"/>
              </a:rPr>
              <a:t>сув</a:t>
            </a:r>
            <a:r>
              <a:rPr lang="ru-RU" sz="2000" dirty="0">
                <a:cs typeface="Times New Roman" panose="02020603050405020304" pitchFamily="18" charset="0"/>
              </a:rPr>
              <a:t> </a:t>
            </a:r>
            <a:r>
              <a:rPr lang="ru-RU" sz="2000" dirty="0" err="1">
                <a:cs typeface="Times New Roman" panose="02020603050405020304" pitchFamily="18" charset="0"/>
              </a:rPr>
              <a:t>ўтлари</a:t>
            </a:r>
            <a:r>
              <a:rPr lang="ru-RU" sz="2000" dirty="0">
                <a:cs typeface="Times New Roman" panose="02020603050405020304" pitchFamily="18" charset="0"/>
              </a:rPr>
              <a:t> </a:t>
            </a:r>
            <a:r>
              <a:rPr lang="ru-RU" sz="2000" dirty="0" err="1">
                <a:cs typeface="Times New Roman" panose="02020603050405020304" pitchFamily="18" charset="0"/>
              </a:rPr>
              <a:t>таркиби</a:t>
            </a:r>
            <a:r>
              <a:rPr lang="ru-RU" sz="2000" dirty="0">
                <a:cs typeface="Times New Roman" panose="02020603050405020304" pitchFamily="18" charset="0"/>
              </a:rPr>
              <a:t> </a:t>
            </a:r>
            <a:r>
              <a:rPr lang="ru-RU" sz="2000" dirty="0" err="1">
                <a:cs typeface="Times New Roman" panose="02020603050405020304" pitchFamily="18" charset="0"/>
              </a:rPr>
              <a:t>ва</a:t>
            </a:r>
            <a:r>
              <a:rPr lang="ru-RU" sz="2000" dirty="0">
                <a:cs typeface="Times New Roman" panose="02020603050405020304" pitchFamily="18" charset="0"/>
              </a:rPr>
              <a:t> ҳ к) </a:t>
            </a:r>
            <a:r>
              <a:rPr lang="ru-RU" sz="2000" dirty="0" err="1">
                <a:cs typeface="Times New Roman" panose="02020603050405020304" pitchFamily="18" charset="0"/>
              </a:rPr>
              <a:t>маълум</a:t>
            </a:r>
            <a:r>
              <a:rPr lang="ru-RU" sz="2000" dirty="0">
                <a:cs typeface="Times New Roman" panose="02020603050405020304" pitchFamily="18" charset="0"/>
              </a:rPr>
              <a:t> </a:t>
            </a:r>
            <a:r>
              <a:rPr lang="ru-RU" sz="2000" dirty="0" err="1">
                <a:cs typeface="Times New Roman" panose="02020603050405020304" pitchFamily="18" charset="0"/>
              </a:rPr>
              <a:t>маънода</a:t>
            </a:r>
            <a:r>
              <a:rPr lang="ru-RU" sz="2000" dirty="0">
                <a:cs typeface="Times New Roman" panose="02020603050405020304" pitchFamily="18" charset="0"/>
              </a:rPr>
              <a:t> </a:t>
            </a:r>
            <a:r>
              <a:rPr lang="ru-RU" sz="2000" dirty="0" err="1">
                <a:cs typeface="Times New Roman" panose="02020603050405020304" pitchFamily="18" charset="0"/>
              </a:rPr>
              <a:t>таъсир</a:t>
            </a:r>
            <a:r>
              <a:rPr lang="ru-RU" sz="2000" dirty="0">
                <a:cs typeface="Times New Roman" panose="02020603050405020304" pitchFamily="18" charset="0"/>
              </a:rPr>
              <a:t> </a:t>
            </a:r>
            <a:r>
              <a:rPr lang="ru-RU" sz="2000" dirty="0" err="1">
                <a:cs typeface="Times New Roman" panose="02020603050405020304" pitchFamily="18" charset="0"/>
              </a:rPr>
              <a:t>кўрсатади</a:t>
            </a:r>
            <a:r>
              <a:rPr lang="ru-RU" sz="2000" dirty="0">
                <a:cs typeface="Times New Roman" panose="02020603050405020304" pitchFamily="18" charset="0"/>
              </a:rPr>
              <a:t>. </a:t>
            </a:r>
            <a:r>
              <a:rPr lang="ru-RU" sz="2000" dirty="0" err="1">
                <a:cs typeface="Times New Roman" panose="02020603050405020304" pitchFamily="18" charset="0"/>
              </a:rPr>
              <a:t>Тупроққа</a:t>
            </a:r>
            <a:r>
              <a:rPr lang="ru-RU" sz="2000" dirty="0">
                <a:cs typeface="Times New Roman" panose="02020603050405020304" pitchFamily="18" charset="0"/>
              </a:rPr>
              <a:t> </a:t>
            </a:r>
            <a:r>
              <a:rPr lang="ru-RU" sz="2000" dirty="0" err="1">
                <a:cs typeface="Times New Roman" panose="02020603050405020304" pitchFamily="18" charset="0"/>
              </a:rPr>
              <a:t>ва</a:t>
            </a:r>
            <a:r>
              <a:rPr lang="ru-RU" sz="2000" dirty="0">
                <a:cs typeface="Times New Roman" panose="02020603050405020304" pitchFamily="18" charset="0"/>
              </a:rPr>
              <a:t> у </a:t>
            </a:r>
            <a:r>
              <a:rPr lang="ru-RU" sz="2000" dirty="0" err="1">
                <a:cs typeface="Times New Roman" panose="02020603050405020304" pitchFamily="18" charset="0"/>
              </a:rPr>
              <a:t>орқали</a:t>
            </a:r>
            <a:r>
              <a:rPr lang="ru-RU" sz="2000" dirty="0">
                <a:cs typeface="Times New Roman" panose="02020603050405020304" pitchFamily="18" charset="0"/>
              </a:rPr>
              <a:t> </a:t>
            </a:r>
            <a:r>
              <a:rPr lang="ru-RU" sz="2000" dirty="0" err="1">
                <a:cs typeface="Times New Roman" panose="02020603050405020304" pitchFamily="18" charset="0"/>
              </a:rPr>
              <a:t>ўсимликларга</a:t>
            </a:r>
            <a:r>
              <a:rPr lang="ru-RU" sz="2000" dirty="0">
                <a:cs typeface="Times New Roman" panose="02020603050405020304" pitchFamily="18" charset="0"/>
              </a:rPr>
              <a:t> </a:t>
            </a:r>
            <a:r>
              <a:rPr lang="ru-RU" sz="2000" dirty="0" err="1">
                <a:cs typeface="Times New Roman" panose="02020603050405020304" pitchFamily="18" charset="0"/>
              </a:rPr>
              <a:t>шунингдек</a:t>
            </a:r>
            <a:r>
              <a:rPr lang="ru-RU" sz="2000" dirty="0">
                <a:cs typeface="Times New Roman" panose="02020603050405020304" pitchFamily="18" charset="0"/>
              </a:rPr>
              <a:t> </a:t>
            </a:r>
            <a:r>
              <a:rPr lang="ru-RU" sz="2000" dirty="0" err="1">
                <a:cs typeface="Times New Roman" panose="02020603050405020304" pitchFamily="18" charset="0"/>
              </a:rPr>
              <a:t>тоғ</a:t>
            </a:r>
            <a:r>
              <a:rPr lang="ru-RU" sz="2000" dirty="0">
                <a:cs typeface="Times New Roman" panose="02020603050405020304" pitchFamily="18" charset="0"/>
              </a:rPr>
              <a:t> </a:t>
            </a:r>
            <a:r>
              <a:rPr lang="ru-RU" sz="2000" dirty="0" err="1">
                <a:cs typeface="Times New Roman" panose="02020603050405020304" pitchFamily="18" charset="0"/>
              </a:rPr>
              <a:t>жинслари</a:t>
            </a:r>
            <a:r>
              <a:rPr lang="ru-RU" sz="2000" dirty="0">
                <a:cs typeface="Times New Roman" panose="02020603050405020304" pitchFamily="18" charset="0"/>
              </a:rPr>
              <a:t> </a:t>
            </a:r>
            <a:r>
              <a:rPr lang="ru-RU" sz="2000" dirty="0" err="1">
                <a:cs typeface="Times New Roman" panose="02020603050405020304" pitchFamily="18" charset="0"/>
              </a:rPr>
              <a:t>ҳам</a:t>
            </a:r>
            <a:r>
              <a:rPr lang="ru-RU" sz="2000" dirty="0">
                <a:cs typeface="Times New Roman" panose="02020603050405020304" pitchFamily="18" charset="0"/>
              </a:rPr>
              <a:t> </a:t>
            </a:r>
            <a:r>
              <a:rPr lang="ru-RU" sz="2000" dirty="0" err="1">
                <a:cs typeface="Times New Roman" panose="02020603050405020304" pitchFamily="18" charset="0"/>
              </a:rPr>
              <a:t>таъсир</a:t>
            </a:r>
            <a:r>
              <a:rPr lang="ru-RU" sz="2000" dirty="0">
                <a:cs typeface="Times New Roman" panose="02020603050405020304" pitchFamily="18" charset="0"/>
              </a:rPr>
              <a:t> </a:t>
            </a:r>
            <a:r>
              <a:rPr lang="ru-RU" sz="2000" dirty="0" err="1">
                <a:cs typeface="Times New Roman" panose="02020603050405020304" pitchFamily="18" charset="0"/>
              </a:rPr>
              <a:t>кўрсатади</a:t>
            </a:r>
            <a:r>
              <a:rPr lang="ru-RU" sz="2000" dirty="0">
                <a:cs typeface="Times New Roman" panose="02020603050405020304" pitchFamily="18" charset="0"/>
              </a:rPr>
              <a:t>.</a:t>
            </a:r>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04" y="1"/>
            <a:ext cx="1900507" cy="184463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9" name="Picture 5" descr="r001-027"/>
          <p:cNvPicPr>
            <a:picLocks noGrp="1" noChangeAspect="1" noChangeArrowheads="1"/>
          </p:cNvPicPr>
          <p:nvPr>
            <p:ph idx="1"/>
          </p:nvPr>
        </p:nvPicPr>
        <p:blipFill rotWithShape="1">
          <a:blip r:embed="rId4" cstate="print"/>
          <a:srcRect r="19085"/>
          <a:stretch/>
        </p:blipFill>
        <p:spPr>
          <a:xfrm>
            <a:off x="1070853" y="5385002"/>
            <a:ext cx="1762508" cy="146514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23728" y="44624"/>
            <a:ext cx="1638081" cy="179789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 name="Рисунок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39218" y="2065656"/>
            <a:ext cx="1738308" cy="150735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0" name="Рисунок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15684" y="3654504"/>
            <a:ext cx="1648321" cy="142997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Рисунок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336" y="2121187"/>
            <a:ext cx="1565896" cy="123580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1266" name="Picture 2" descr="Картинки по запросу ареал деревьев"/>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85336" y="3643543"/>
            <a:ext cx="1853882" cy="123592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6253636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extLst>
              <p:ext uri="{D42A27DB-BD31-4B8C-83A1-F6EECF244321}">
                <p14:modId xmlns:p14="http://schemas.microsoft.com/office/powerpoint/2010/main" val="763021538"/>
              </p:ext>
            </p:extLst>
          </p:nvPr>
        </p:nvGraphicFramePr>
        <p:xfrm>
          <a:off x="285720" y="1397000"/>
          <a:ext cx="8358246" cy="5175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Прямоугольник 8"/>
          <p:cNvSpPr/>
          <p:nvPr/>
        </p:nvSpPr>
        <p:spPr>
          <a:xfrm>
            <a:off x="428596" y="428604"/>
            <a:ext cx="7858180" cy="646331"/>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algn="ctr"/>
            <a:r>
              <a:rPr lang="uz-Cyrl-UZ"/>
              <a:t>Дарахт ва бута ўсимликларининг ҳозирги ареали қуйидаги сабабларга кўра шаклланган.</a:t>
            </a:r>
            <a:endParaRPr lang="ru-RU"/>
          </a:p>
        </p:txBody>
      </p:sp>
    </p:spTree>
    <p:extLst>
      <p:ext uri="{BB962C8B-B14F-4D97-AF65-F5344CB8AC3E}">
        <p14:creationId xmlns:p14="http://schemas.microsoft.com/office/powerpoint/2010/main" val="22625395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rot="10800000" flipV="1">
            <a:off x="411495" y="332656"/>
            <a:ext cx="8715404" cy="4154984"/>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algn="just"/>
            <a:r>
              <a:rPr lang="uz-Cyrl-UZ" sz="2400"/>
              <a:t>Инсон онгли ҳаёт кечира бошлаган даврлардан бошлаб, табиатда ўзининг эҳтиёжи учун зарур бўлган озиқ-овқат, дориворлик аҳамиятига эга бўлган фойдали ўсимликларни бир жойдан иккинчи жойга кўчириб, янги шароитларда ўстириб, кўпайтирган ҳамда фойдаланган. Ўтган 200 йиллик даврда бу иш шу қадар авж олдики, ёввойи ҳолда ўсиб ётган кўп ўсимликларни маданийлаштирилиб, ўстириш бошланди, уларнинг қимматли навлари яратилди. Инсон доимо ўсимликлар орасидан йирик мевали, ўзини эҳтиёжини қондира оладиган қимматли шаклларни саралаб, танлаб олиб, пайванд қилиб кўпайтирган.</a:t>
            </a:r>
            <a:endParaRPr lang="ru-RU" sz="2400" dirty="0">
              <a:solidFill>
                <a:prstClr val="black"/>
              </a:solidFill>
            </a:endParaRPr>
          </a:p>
        </p:txBody>
      </p:sp>
      <p:pic>
        <p:nvPicPr>
          <p:cNvPr id="1229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4511999"/>
            <a:ext cx="3521224" cy="2167918"/>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Картинки по запросу космополитный ареал деревев"/>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4" y="4511999"/>
            <a:ext cx="3384376" cy="2216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2039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323528" y="0"/>
            <a:ext cx="8497887" cy="2996952"/>
          </a:xfrm>
          <a:pattFill prst="pct5">
            <a:fgClr>
              <a:srgbClr val="008080"/>
            </a:fgClr>
            <a:bgClr>
              <a:schemeClr val="bg1"/>
            </a:bgClr>
          </a:pattFill>
        </p:spPr>
        <p:txBody>
          <a:bodyPr>
            <a:noAutofit/>
          </a:bodyPr>
          <a:lstStyle/>
          <a:p>
            <a:pPr algn="just"/>
            <a:r>
              <a:rPr lang="uz-Cyrl-UZ" sz="2400"/>
              <a:t>Ҳозирги вақтда исталган бирор мамлакат флорасининг таркиби билан танишсак, у </a:t>
            </a:r>
            <a:r>
              <a:rPr lang="uz-Cyrl-UZ" sz="2400" smtClean="0"/>
              <a:t>ерда </a:t>
            </a:r>
            <a:r>
              <a:rPr lang="uz-Cyrl-UZ" sz="2400"/>
              <a:t>албатта табиий ҳолда ўсувчи ўсимликлар билан бир қаторда бошқа географик зоналардан келтирилиб ўстирилаётган маданий интродуксия қилинган ўсимликларни ҳам кўришимиз мумкин. Бирор мамлакат ёки ҳудудга, бу </a:t>
            </a:r>
            <a:r>
              <a:rPr lang="uz-Cyrl-UZ" sz="2400" smtClean="0"/>
              <a:t>ернинг </a:t>
            </a:r>
            <a:r>
              <a:rPr lang="uz-Cyrl-UZ" sz="2400"/>
              <a:t>табиий шароитида илгари ўсмаган дарахт бута ўсимликларини олиб келиб ўстириш </a:t>
            </a:r>
            <a:r>
              <a:rPr lang="uz-Cyrl-UZ" sz="2400" b="1"/>
              <a:t>интродуксия</a:t>
            </a:r>
            <a:r>
              <a:rPr lang="uz-Cyrl-UZ" sz="2400"/>
              <a:t> дейилади.</a:t>
            </a:r>
            <a:endParaRPr lang="ru-RU" sz="2400" dirty="0"/>
          </a:p>
        </p:txBody>
      </p:sp>
      <p:pic>
        <p:nvPicPr>
          <p:cNvPr id="13314" name="Picture 2" descr="Картинки по запросу интродукция растений пример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3300843"/>
            <a:ext cx="2808312" cy="321754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интродукция растений пример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3315615"/>
            <a:ext cx="2413154" cy="3217540"/>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Картинки по запросу интродукция растений примеры"/>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2240" y="3266145"/>
            <a:ext cx="2238003" cy="3252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56150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233343977"/>
              </p:ext>
            </p:extLst>
          </p:nvPr>
        </p:nvGraphicFramePr>
        <p:xfrm>
          <a:off x="486248" y="1268760"/>
          <a:ext cx="8406232" cy="40324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428596" y="428604"/>
            <a:ext cx="7858180" cy="369332"/>
          </a:xfrm>
          <a:prstGeom prst="rect">
            <a:avLst/>
          </a:prstGeom>
          <a:gradFill rotWithShape="1">
            <a:gsLst>
              <a:gs pos="0">
                <a:srgbClr val="005682">
                  <a:shade val="51000"/>
                  <a:satMod val="130000"/>
                </a:srgbClr>
              </a:gs>
              <a:gs pos="80000">
                <a:srgbClr val="005682">
                  <a:shade val="93000"/>
                  <a:satMod val="130000"/>
                </a:srgbClr>
              </a:gs>
              <a:gs pos="100000">
                <a:srgbClr val="005682">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uz-Cyrl-UZ" kern="0">
                <a:solidFill>
                  <a:srgbClr val="FFFFFF"/>
                </a:solidFill>
                <a:latin typeface="Verdana"/>
              </a:rPr>
              <a:t>Ўсимликлар </a:t>
            </a:r>
            <a:r>
              <a:rPr lang="uz-Cyrl-UZ" kern="0" smtClean="0">
                <a:solidFill>
                  <a:srgbClr val="FFFFFF"/>
                </a:solidFill>
                <a:latin typeface="Verdana"/>
              </a:rPr>
              <a:t>интродуксияси 2 та гурухга ажратилади.</a:t>
            </a:r>
            <a:endParaRPr kumimoji="0" lang="ru-RU" sz="1800" b="0" i="0" u="none" strike="noStrike" kern="0" cap="none" spc="0" normalizeH="0" baseline="0" noProof="0" smtClean="0">
              <a:ln>
                <a:noFill/>
              </a:ln>
              <a:solidFill>
                <a:srgbClr val="FFFFFF"/>
              </a:solidFill>
              <a:effectLst/>
              <a:uLnTx/>
              <a:uFillTx/>
              <a:latin typeface="Verdana"/>
            </a:endParaRPr>
          </a:p>
        </p:txBody>
      </p:sp>
    </p:spTree>
    <p:extLst>
      <p:ext uri="{BB962C8B-B14F-4D97-AF65-F5344CB8AC3E}">
        <p14:creationId xmlns:p14="http://schemas.microsoft.com/office/powerpoint/2010/main" val="19177685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
            <a:ext cx="8784976" cy="4149080"/>
          </a:xfrm>
        </p:spPr>
        <p:txBody>
          <a:bodyPr/>
          <a:lstStyle/>
          <a:p>
            <a:pPr algn="just"/>
            <a:r>
              <a:rPr lang="uz-Cyrl-UZ"/>
              <a:t>Дарахт ва бута ўсимликлар бир географик зонадан иккинчи географик зонага кўчирилганда, янги шароитлар, яъни иқлим ва тупроқ шароитларига мослашиб кета олгандагина муваффақиятли ўстирилади ва тарқатилади. </a:t>
            </a:r>
            <a:endParaRPr lang="uz-Cyrl-UZ" smtClean="0"/>
          </a:p>
          <a:p>
            <a:pPr algn="just"/>
            <a:r>
              <a:rPr lang="uz-Cyrl-UZ" smtClean="0"/>
              <a:t>Бу </a:t>
            </a:r>
            <a:r>
              <a:rPr lang="uz-Cyrl-UZ"/>
              <a:t>ҳол уларнинг </a:t>
            </a:r>
            <a:r>
              <a:rPr lang="uz-Cyrl-UZ" b="1"/>
              <a:t>табиийлашиши</a:t>
            </a:r>
            <a:r>
              <a:rPr lang="uz-Cyrl-UZ"/>
              <a:t> дейилади. Аксинча кўп ҳолларда ўсимликлар янги шароитларга мослаша олмайди, қуриб қолади, нобуд бўлади. Бундай шароитларда унинг ўсиши учун қўшимча чоралар кўрилади ва қулай шароитлар яратилади. </a:t>
            </a:r>
            <a:endParaRPr lang="ru-RU"/>
          </a:p>
        </p:txBody>
      </p:sp>
      <p:pic>
        <p:nvPicPr>
          <p:cNvPr id="1026" name="Picture 2" descr="Картинки по запросу интродукция растений пример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60032" y="4181201"/>
            <a:ext cx="3260237" cy="24451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4210291"/>
            <a:ext cx="3428256" cy="2571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67756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76672"/>
            <a:ext cx="8568952" cy="2554545"/>
          </a:xfrm>
          <a:prstGeom prst="rect">
            <a:avLst/>
          </a:prstGeom>
          <a:pattFill prst="pct5">
            <a:fgClr>
              <a:schemeClr val="accent2"/>
            </a:fgClr>
            <a:bgClr>
              <a:schemeClr val="bg1"/>
            </a:bgClr>
          </a:pattFill>
        </p:spPr>
        <p:txBody>
          <a:bodyPr wrap="square">
            <a:spAutoFit/>
          </a:bodyPr>
          <a:lstStyle/>
          <a:p>
            <a:pPr algn="just" eaLnBrk="0" hangingPunct="0"/>
            <a:r>
              <a:rPr lang="uz-Cyrl-UZ" sz="2000"/>
              <a:t>Дурагайлаш усули билан ўсимлик турини янги шароитларга мослаштириш </a:t>
            </a:r>
            <a:r>
              <a:rPr lang="uz-Cyrl-UZ" sz="2000" b="1"/>
              <a:t>иқлимлаштириш</a:t>
            </a:r>
            <a:r>
              <a:rPr lang="uz-Cyrl-UZ" sz="2000"/>
              <a:t> дейилади. И.В.Мичурин шу усул билан мевали ўсимликларнинг кўплаб янги дурагайларини яратган. Жанубий </a:t>
            </a:r>
            <a:r>
              <a:rPr lang="uz-Cyrl-UZ" sz="2000" smtClean="0"/>
              <a:t>районларда </a:t>
            </a:r>
            <a:r>
              <a:rPr lang="uz-Cyrl-UZ" sz="2000"/>
              <a:t>ўсувчи қимматли хўжалик аҳамиятига эга бўлган тур ва навларни шимолий раёнларда ўсувчи турлар билан чатиштириб янги дурагайлар яратдики, улар совуқ иқлимли шимолий </a:t>
            </a:r>
            <a:r>
              <a:rPr lang="uz-Cyrl-UZ" sz="2000" smtClean="0"/>
              <a:t>районларда </a:t>
            </a:r>
            <a:r>
              <a:rPr lang="uz-Cyrl-UZ" sz="2000"/>
              <a:t>ўсиб, ҳосил бериш имкониятига эга бўлишди.</a:t>
            </a:r>
            <a:endParaRPr lang="ru-RU" sz="2000" dirty="0">
              <a:solidFill>
                <a:prstClr val="black"/>
              </a:solidFill>
            </a:endParaRPr>
          </a:p>
        </p:txBody>
      </p:sp>
      <p:pic>
        <p:nvPicPr>
          <p:cNvPr id="2050"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68147" y="3469289"/>
            <a:ext cx="4052325" cy="303924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429000"/>
            <a:ext cx="3672408" cy="3119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94589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98e08b9ce5890e06648eded618b41c5ff70747b"/>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6.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Balloons</Template>
  <TotalTime>992</TotalTime>
  <Words>1110</Words>
  <Application>Microsoft Office PowerPoint</Application>
  <PresentationFormat>Экран (4:3)</PresentationFormat>
  <Paragraphs>64</Paragraphs>
  <Slides>21</Slides>
  <Notes>4</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7</vt:i4>
      </vt:variant>
      <vt:variant>
        <vt:lpstr>Заголовки слайдов</vt:lpstr>
      </vt:variant>
      <vt:variant>
        <vt:i4>21</vt:i4>
      </vt:variant>
    </vt:vector>
  </HeadingPairs>
  <TitlesOfParts>
    <vt:vector size="40" baseType="lpstr">
      <vt:lpstr>Arial</vt:lpstr>
      <vt:lpstr>Calibri</vt:lpstr>
      <vt:lpstr>Corbel</vt:lpstr>
      <vt:lpstr>Franklin Gothic Book</vt:lpstr>
      <vt:lpstr>Franklin Gothic Medium</vt:lpstr>
      <vt:lpstr>Gill Sans MT</vt:lpstr>
      <vt:lpstr>Times New Roman</vt:lpstr>
      <vt:lpstr>Trebuchet MS</vt:lpstr>
      <vt:lpstr>Verdana</vt:lpstr>
      <vt:lpstr>Wingdings</vt:lpstr>
      <vt:lpstr>Wingdings 2</vt:lpstr>
      <vt:lpstr>Wingdings 3</vt:lpstr>
      <vt:lpstr>Balloons</vt:lpstr>
      <vt:lpstr>Изящная</vt:lpstr>
      <vt:lpstr>Office Theme</vt:lpstr>
      <vt:lpstr>Трек</vt:lpstr>
      <vt:lpstr>Солнцестояние</vt:lpstr>
      <vt:lpstr>1_Трек</vt:lpstr>
      <vt:lpstr>Грань</vt:lpstr>
      <vt:lpstr>Презентация PowerPoint</vt:lpstr>
      <vt:lpstr>Режа</vt:lpstr>
      <vt:lpstr>Дарахт турларининг географик тарқалиши</vt:lpstr>
      <vt:lpstr>Презентация PowerPoint</vt:lpstr>
      <vt:lpstr>Презентация PowerPoint</vt:lpstr>
      <vt:lpstr>МДҲ территориясида 7 та табиий зона бўлиб, улар қуйидагилардан иборат</vt:lpstr>
      <vt:lpstr>Презентация PowerPoint</vt:lpstr>
      <vt:lpstr>Ўсимлик ареалларини катта-кичиклигига қараб улар 4 га бўлинади</vt:lpstr>
      <vt:lpstr>Космополит ареалли ўсимликлар</vt:lpstr>
      <vt:lpstr>Кенг ареалли ўсимликлар</vt:lpstr>
      <vt:lpstr>Тор ареалли ўсимликлар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155</cp:revision>
  <cp:lastPrinted>1601-01-01T00:00:00Z</cp:lastPrinted>
  <dcterms:created xsi:type="dcterms:W3CDTF">2011-08-22T10:27:00Z</dcterms:created>
  <dcterms:modified xsi:type="dcterms:W3CDTF">2018-10-09T07:34:15Z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