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 id="2147483741" r:id="rId2"/>
    <p:sldMasterId id="2147483765" r:id="rId3"/>
    <p:sldMasterId id="2147483777" r:id="rId4"/>
    <p:sldMasterId id="2147483789" r:id="rId5"/>
    <p:sldMasterId id="2147483807" r:id="rId6"/>
  </p:sldMasterIdLst>
  <p:sldIdLst>
    <p:sldId id="261" r:id="rId7"/>
    <p:sldId id="404" r:id="rId8"/>
    <p:sldId id="370" r:id="rId9"/>
    <p:sldId id="326" r:id="rId10"/>
    <p:sldId id="394" r:id="rId11"/>
    <p:sldId id="406" r:id="rId12"/>
    <p:sldId id="352" r:id="rId13"/>
    <p:sldId id="407" r:id="rId14"/>
    <p:sldId id="409" r:id="rId15"/>
    <p:sldId id="398" r:id="rId16"/>
    <p:sldId id="399" r:id="rId17"/>
    <p:sldId id="400" r:id="rId18"/>
    <p:sldId id="410" r:id="rId19"/>
    <p:sldId id="411" r:id="rId20"/>
    <p:sldId id="413" r:id="rId21"/>
    <p:sldId id="415" r:id="rId22"/>
    <p:sldId id="414" r:id="rId23"/>
    <p:sldId id="334" r:id="rId24"/>
  </p:sldIdLst>
  <p:sldSz cx="9144000" cy="6858000" type="screen4x3"/>
  <p:notesSz cx="6858000" cy="9144000"/>
  <p:custDataLst>
    <p:tags r:id="rId25"/>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7434"/>
    <a:srgbClr val="00FF99"/>
    <a:srgbClr val="00FFFF"/>
    <a:srgbClr val="FFFFFF"/>
    <a:srgbClr val="CC6600"/>
    <a:srgbClr val="FF6600"/>
    <a:srgbClr val="FF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904" autoAdjust="0"/>
    <p:restoredTop sz="89150" autoAdjust="0"/>
  </p:normalViewPr>
  <p:slideViewPr>
    <p:cSldViewPr>
      <p:cViewPr varScale="1">
        <p:scale>
          <a:sx n="63" d="100"/>
          <a:sy n="63" d="100"/>
        </p:scale>
        <p:origin x="168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image" Target="../media/image27.jpg"/></Relationships>
</file>

<file path=ppt/diagrams/_rels/drawing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image" Target="../media/image27.jp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3F038E-9212-413A-A522-8837A6E30A32}" type="doc">
      <dgm:prSet loTypeId="urn:microsoft.com/office/officeart/2005/8/layout/hProcess9" loCatId="process" qsTypeId="urn:microsoft.com/office/officeart/2005/8/quickstyle/simple5" qsCatId="simple" csTypeId="urn:microsoft.com/office/officeart/2005/8/colors/colorful3" csCatId="colorful" phldr="1"/>
      <dgm:spPr/>
    </dgm:pt>
    <dgm:pt modelId="{CFBE609D-2BA9-469A-BCFC-F7A89AD6FC1F}">
      <dgm:prSet phldrT="[Текст]"/>
      <dgm:spPr/>
      <dgm:t>
        <a:bodyPr/>
        <a:lstStyle/>
        <a:p>
          <a:r>
            <a:rPr lang="ru-RU" smtClean="0"/>
            <a:t>1 қисм уруғлар 3 қисм ювилган дарё қумида аралаштирилиб нам ҳолда сақланади</a:t>
          </a:r>
          <a:endParaRPr lang="ru-RU"/>
        </a:p>
      </dgm:t>
    </dgm:pt>
    <dgm:pt modelId="{6D151F99-2312-437A-82C8-7CF5162E458B}" type="parTrans" cxnId="{5503AC1E-4F68-4AAD-9B97-1A3D85876F00}">
      <dgm:prSet/>
      <dgm:spPr/>
      <dgm:t>
        <a:bodyPr/>
        <a:lstStyle/>
        <a:p>
          <a:endParaRPr lang="ru-RU"/>
        </a:p>
      </dgm:t>
    </dgm:pt>
    <dgm:pt modelId="{CABB31D7-7404-44CB-9396-C64EE59F2150}" type="sibTrans" cxnId="{5503AC1E-4F68-4AAD-9B97-1A3D85876F00}">
      <dgm:prSet/>
      <dgm:spPr/>
      <dgm:t>
        <a:bodyPr/>
        <a:lstStyle/>
        <a:p>
          <a:endParaRPr lang="ru-RU"/>
        </a:p>
      </dgm:t>
    </dgm:pt>
    <dgm:pt modelId="{76099DA0-16CD-4E4B-8F5E-C3B4B0DF9D79}">
      <dgm:prSet phldrT="[Текст]"/>
      <dgm:spPr/>
      <dgm:t>
        <a:bodyPr/>
        <a:lstStyle/>
        <a:p>
          <a:r>
            <a:rPr lang="ru-RU" smtClean="0"/>
            <a:t>Стратификация муддати 1 ойдан 3 ойгача давом этиши мумкин.</a:t>
          </a:r>
          <a:endParaRPr lang="ru-RU"/>
        </a:p>
      </dgm:t>
    </dgm:pt>
    <dgm:pt modelId="{EC12F2FA-DE9F-4912-855B-02FC35FE526F}" type="parTrans" cxnId="{B63AA5DE-9F1B-491B-8AFA-7E112C006FAC}">
      <dgm:prSet/>
      <dgm:spPr/>
      <dgm:t>
        <a:bodyPr/>
        <a:lstStyle/>
        <a:p>
          <a:endParaRPr lang="ru-RU"/>
        </a:p>
      </dgm:t>
    </dgm:pt>
    <dgm:pt modelId="{CAC4E95E-9A4F-4D47-8D31-BDE9AB27B3D9}" type="sibTrans" cxnId="{B63AA5DE-9F1B-491B-8AFA-7E112C006FAC}">
      <dgm:prSet/>
      <dgm:spPr/>
      <dgm:t>
        <a:bodyPr/>
        <a:lstStyle/>
        <a:p>
          <a:endParaRPr lang="ru-RU"/>
        </a:p>
      </dgm:t>
    </dgm:pt>
    <dgm:pt modelId="{DBA56EA5-DBAD-4AA7-9C2C-C87ED3AC47B2}">
      <dgm:prSet phldrT="[Текст]"/>
      <dgm:spPr/>
      <dgm:t>
        <a:bodyPr/>
        <a:lstStyle/>
        <a:p>
          <a:r>
            <a:rPr lang="ru-RU" smtClean="0"/>
            <a:t>Стратификация натижасида уруғнинг пўсти орқали намлик шимилади ва унишга тайёргарлик жараёни бошланади, уруғларни униш қобилияти ошади</a:t>
          </a:r>
          <a:endParaRPr lang="ru-RU"/>
        </a:p>
      </dgm:t>
    </dgm:pt>
    <dgm:pt modelId="{84180B39-0D00-45F0-88A3-B51918E9630F}" type="parTrans" cxnId="{79B0065E-2D99-474C-89B1-BCDB82D97FB2}">
      <dgm:prSet/>
      <dgm:spPr/>
      <dgm:t>
        <a:bodyPr/>
        <a:lstStyle/>
        <a:p>
          <a:endParaRPr lang="ru-RU"/>
        </a:p>
      </dgm:t>
    </dgm:pt>
    <dgm:pt modelId="{981AC1C5-2D6B-4E34-9550-E0365166B653}" type="sibTrans" cxnId="{79B0065E-2D99-474C-89B1-BCDB82D97FB2}">
      <dgm:prSet/>
      <dgm:spPr/>
      <dgm:t>
        <a:bodyPr/>
        <a:lstStyle/>
        <a:p>
          <a:endParaRPr lang="ru-RU"/>
        </a:p>
      </dgm:t>
    </dgm:pt>
    <dgm:pt modelId="{D39B4B79-92FF-43F7-9D5A-F3281AA6A95C}" type="pres">
      <dgm:prSet presAssocID="{C53F038E-9212-413A-A522-8837A6E30A32}" presName="CompostProcess" presStyleCnt="0">
        <dgm:presLayoutVars>
          <dgm:dir/>
          <dgm:resizeHandles val="exact"/>
        </dgm:presLayoutVars>
      </dgm:prSet>
      <dgm:spPr/>
    </dgm:pt>
    <dgm:pt modelId="{E87028C0-520D-4F08-B6FA-AB13BC164286}" type="pres">
      <dgm:prSet presAssocID="{C53F038E-9212-413A-A522-8837A6E30A32}" presName="arrow" presStyleLbl="bgShp" presStyleIdx="0" presStyleCnt="1"/>
      <dgm:spPr/>
    </dgm:pt>
    <dgm:pt modelId="{AC20CF01-DEFF-40CD-82CD-D41D40F6C4FD}" type="pres">
      <dgm:prSet presAssocID="{C53F038E-9212-413A-A522-8837A6E30A32}" presName="linearProcess" presStyleCnt="0"/>
      <dgm:spPr/>
    </dgm:pt>
    <dgm:pt modelId="{A40E58C1-722D-485A-957E-A63F148B1E6A}" type="pres">
      <dgm:prSet presAssocID="{CFBE609D-2BA9-469A-BCFC-F7A89AD6FC1F}" presName="textNode" presStyleLbl="node1" presStyleIdx="0" presStyleCnt="3">
        <dgm:presLayoutVars>
          <dgm:bulletEnabled val="1"/>
        </dgm:presLayoutVars>
      </dgm:prSet>
      <dgm:spPr/>
      <dgm:t>
        <a:bodyPr/>
        <a:lstStyle/>
        <a:p>
          <a:endParaRPr lang="ru-RU"/>
        </a:p>
      </dgm:t>
    </dgm:pt>
    <dgm:pt modelId="{857C51BE-655F-4300-96C9-28BD24078F30}" type="pres">
      <dgm:prSet presAssocID="{CABB31D7-7404-44CB-9396-C64EE59F2150}" presName="sibTrans" presStyleCnt="0"/>
      <dgm:spPr/>
    </dgm:pt>
    <dgm:pt modelId="{CDC091BB-2744-4734-A03A-A6743A3739C4}" type="pres">
      <dgm:prSet presAssocID="{76099DA0-16CD-4E4B-8F5E-C3B4B0DF9D79}" presName="textNode" presStyleLbl="node1" presStyleIdx="1" presStyleCnt="3">
        <dgm:presLayoutVars>
          <dgm:bulletEnabled val="1"/>
        </dgm:presLayoutVars>
      </dgm:prSet>
      <dgm:spPr/>
      <dgm:t>
        <a:bodyPr/>
        <a:lstStyle/>
        <a:p>
          <a:endParaRPr lang="ru-RU"/>
        </a:p>
      </dgm:t>
    </dgm:pt>
    <dgm:pt modelId="{405B8F2D-B3CC-4B49-8B74-1A39A10F9689}" type="pres">
      <dgm:prSet presAssocID="{CAC4E95E-9A4F-4D47-8D31-BDE9AB27B3D9}" presName="sibTrans" presStyleCnt="0"/>
      <dgm:spPr/>
    </dgm:pt>
    <dgm:pt modelId="{98406870-CAAA-489B-8486-F29B0AF5FB87}" type="pres">
      <dgm:prSet presAssocID="{DBA56EA5-DBAD-4AA7-9C2C-C87ED3AC47B2}" presName="textNode" presStyleLbl="node1" presStyleIdx="2" presStyleCnt="3">
        <dgm:presLayoutVars>
          <dgm:bulletEnabled val="1"/>
        </dgm:presLayoutVars>
      </dgm:prSet>
      <dgm:spPr/>
      <dgm:t>
        <a:bodyPr/>
        <a:lstStyle/>
        <a:p>
          <a:endParaRPr lang="ru-RU"/>
        </a:p>
      </dgm:t>
    </dgm:pt>
  </dgm:ptLst>
  <dgm:cxnLst>
    <dgm:cxn modelId="{0A693036-0994-4556-AA62-E49B2449419C}" type="presOf" srcId="{C53F038E-9212-413A-A522-8837A6E30A32}" destId="{D39B4B79-92FF-43F7-9D5A-F3281AA6A95C}" srcOrd="0" destOrd="0" presId="urn:microsoft.com/office/officeart/2005/8/layout/hProcess9"/>
    <dgm:cxn modelId="{2AC68AD7-1076-40BB-BC89-0091B707B561}" type="presOf" srcId="{CFBE609D-2BA9-469A-BCFC-F7A89AD6FC1F}" destId="{A40E58C1-722D-485A-957E-A63F148B1E6A}" srcOrd="0" destOrd="0" presId="urn:microsoft.com/office/officeart/2005/8/layout/hProcess9"/>
    <dgm:cxn modelId="{79B0065E-2D99-474C-89B1-BCDB82D97FB2}" srcId="{C53F038E-9212-413A-A522-8837A6E30A32}" destId="{DBA56EA5-DBAD-4AA7-9C2C-C87ED3AC47B2}" srcOrd="2" destOrd="0" parTransId="{84180B39-0D00-45F0-88A3-B51918E9630F}" sibTransId="{981AC1C5-2D6B-4E34-9550-E0365166B653}"/>
    <dgm:cxn modelId="{5503AC1E-4F68-4AAD-9B97-1A3D85876F00}" srcId="{C53F038E-9212-413A-A522-8837A6E30A32}" destId="{CFBE609D-2BA9-469A-BCFC-F7A89AD6FC1F}" srcOrd="0" destOrd="0" parTransId="{6D151F99-2312-437A-82C8-7CF5162E458B}" sibTransId="{CABB31D7-7404-44CB-9396-C64EE59F2150}"/>
    <dgm:cxn modelId="{E06DFFB4-8995-4365-BF5A-8D86D6F0DEA3}" type="presOf" srcId="{76099DA0-16CD-4E4B-8F5E-C3B4B0DF9D79}" destId="{CDC091BB-2744-4734-A03A-A6743A3739C4}" srcOrd="0" destOrd="0" presId="urn:microsoft.com/office/officeart/2005/8/layout/hProcess9"/>
    <dgm:cxn modelId="{B63AA5DE-9F1B-491B-8AFA-7E112C006FAC}" srcId="{C53F038E-9212-413A-A522-8837A6E30A32}" destId="{76099DA0-16CD-4E4B-8F5E-C3B4B0DF9D79}" srcOrd="1" destOrd="0" parTransId="{EC12F2FA-DE9F-4912-855B-02FC35FE526F}" sibTransId="{CAC4E95E-9A4F-4D47-8D31-BDE9AB27B3D9}"/>
    <dgm:cxn modelId="{EA808434-A630-4D27-8EE8-4F13B65DBF25}" type="presOf" srcId="{DBA56EA5-DBAD-4AA7-9C2C-C87ED3AC47B2}" destId="{98406870-CAAA-489B-8486-F29B0AF5FB87}" srcOrd="0" destOrd="0" presId="urn:microsoft.com/office/officeart/2005/8/layout/hProcess9"/>
    <dgm:cxn modelId="{12BFB0D6-8CF9-4694-9386-0278BE2CCE91}" type="presParOf" srcId="{D39B4B79-92FF-43F7-9D5A-F3281AA6A95C}" destId="{E87028C0-520D-4F08-B6FA-AB13BC164286}" srcOrd="0" destOrd="0" presId="urn:microsoft.com/office/officeart/2005/8/layout/hProcess9"/>
    <dgm:cxn modelId="{0DD694C9-0785-4D52-AF1D-725C7A46A082}" type="presParOf" srcId="{D39B4B79-92FF-43F7-9D5A-F3281AA6A95C}" destId="{AC20CF01-DEFF-40CD-82CD-D41D40F6C4FD}" srcOrd="1" destOrd="0" presId="urn:microsoft.com/office/officeart/2005/8/layout/hProcess9"/>
    <dgm:cxn modelId="{208B97B5-C1DD-4D66-8175-E879D61594FA}" type="presParOf" srcId="{AC20CF01-DEFF-40CD-82CD-D41D40F6C4FD}" destId="{A40E58C1-722D-485A-957E-A63F148B1E6A}" srcOrd="0" destOrd="0" presId="urn:microsoft.com/office/officeart/2005/8/layout/hProcess9"/>
    <dgm:cxn modelId="{E1992830-0299-4295-A796-1F3AB012BD50}" type="presParOf" srcId="{AC20CF01-DEFF-40CD-82CD-D41D40F6C4FD}" destId="{857C51BE-655F-4300-96C9-28BD24078F30}" srcOrd="1" destOrd="0" presId="urn:microsoft.com/office/officeart/2005/8/layout/hProcess9"/>
    <dgm:cxn modelId="{D382F7BA-7165-4959-B6C5-72F7CD9011A0}" type="presParOf" srcId="{AC20CF01-DEFF-40CD-82CD-D41D40F6C4FD}" destId="{CDC091BB-2744-4734-A03A-A6743A3739C4}" srcOrd="2" destOrd="0" presId="urn:microsoft.com/office/officeart/2005/8/layout/hProcess9"/>
    <dgm:cxn modelId="{93057D1B-2377-4076-BAE5-9455BAFB2719}" type="presParOf" srcId="{AC20CF01-DEFF-40CD-82CD-D41D40F6C4FD}" destId="{405B8F2D-B3CC-4B49-8B74-1A39A10F9689}" srcOrd="3" destOrd="0" presId="urn:microsoft.com/office/officeart/2005/8/layout/hProcess9"/>
    <dgm:cxn modelId="{A917860F-B623-47A1-86FF-34B84F2EA16C}" type="presParOf" srcId="{AC20CF01-DEFF-40CD-82CD-D41D40F6C4FD}" destId="{98406870-CAAA-489B-8486-F29B0AF5FB87}"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54A39B-2506-47CE-9F9E-F3AE4A50D14E}" type="doc">
      <dgm:prSet loTypeId="urn:microsoft.com/office/officeart/2008/layout/PictureAccentList" loCatId="list" qsTypeId="urn:microsoft.com/office/officeart/2005/8/quickstyle/simple1" qsCatId="simple" csTypeId="urn:microsoft.com/office/officeart/2005/8/colors/colorful3" csCatId="colorful" phldr="1"/>
      <dgm:spPr/>
      <dgm:t>
        <a:bodyPr/>
        <a:lstStyle/>
        <a:p>
          <a:endParaRPr lang="ru-RU"/>
        </a:p>
      </dgm:t>
    </dgm:pt>
    <dgm:pt modelId="{DEC8B5DB-6BD6-46F8-9FD7-0B62C92B5E34}">
      <dgm:prSet phldrT="[Текст]"/>
      <dgm:spPr/>
      <dgm:t>
        <a:bodyPr/>
        <a:lstStyle/>
        <a:p>
          <a:r>
            <a:rPr lang="ru-RU" dirty="0" err="1" smtClean="0"/>
            <a:t>Уруғларнииг</a:t>
          </a:r>
          <a:r>
            <a:rPr lang="ru-RU" dirty="0" smtClean="0"/>
            <a:t> </a:t>
          </a:r>
          <a:r>
            <a:rPr lang="ru-RU" dirty="0" err="1" smtClean="0"/>
            <a:t>асосий</a:t>
          </a:r>
          <a:r>
            <a:rPr lang="ru-RU" dirty="0" smtClean="0"/>
            <a:t> </a:t>
          </a:r>
          <a:r>
            <a:rPr lang="ru-RU" dirty="0" err="1" smtClean="0"/>
            <a:t>сифат</a:t>
          </a:r>
          <a:r>
            <a:rPr lang="ru-RU" dirty="0" smtClean="0"/>
            <a:t> </a:t>
          </a:r>
          <a:r>
            <a:rPr lang="ru-RU" dirty="0" err="1" smtClean="0"/>
            <a:t>кўрсатгичи</a:t>
          </a:r>
          <a:r>
            <a:rPr lang="ru-RU" dirty="0" smtClean="0"/>
            <a:t> - </a:t>
          </a:r>
          <a:r>
            <a:rPr lang="ru-RU" dirty="0" err="1" smtClean="0"/>
            <a:t>унувчанлик</a:t>
          </a:r>
          <a:r>
            <a:rPr lang="ru-RU" dirty="0" smtClean="0"/>
            <a:t> </a:t>
          </a:r>
          <a:r>
            <a:rPr lang="ru-RU" dirty="0" err="1" smtClean="0"/>
            <a:t>бўлиб</a:t>
          </a:r>
          <a:r>
            <a:rPr lang="ru-RU" dirty="0" smtClean="0"/>
            <a:t>, у </a:t>
          </a:r>
          <a:r>
            <a:rPr lang="ru-RU" dirty="0" err="1" smtClean="0"/>
            <a:t>қуйидаги</a:t>
          </a:r>
          <a:r>
            <a:rPr lang="ru-RU" dirty="0" smtClean="0"/>
            <a:t> </a:t>
          </a:r>
          <a:r>
            <a:rPr lang="ru-RU" dirty="0" err="1" smtClean="0"/>
            <a:t>омилларга</a:t>
          </a:r>
          <a:r>
            <a:rPr lang="ru-RU" dirty="0" smtClean="0"/>
            <a:t> </a:t>
          </a:r>
          <a:endParaRPr lang="ru-RU" dirty="0"/>
        </a:p>
      </dgm:t>
    </dgm:pt>
    <dgm:pt modelId="{4334FA7C-9B89-410D-93B3-00DA2DEDE744}" type="parTrans" cxnId="{2907E0F2-1FB0-49B9-8B95-8ECD6BF34CA3}">
      <dgm:prSet/>
      <dgm:spPr/>
      <dgm:t>
        <a:bodyPr/>
        <a:lstStyle/>
        <a:p>
          <a:endParaRPr lang="ru-RU"/>
        </a:p>
      </dgm:t>
    </dgm:pt>
    <dgm:pt modelId="{0CA736EB-4D94-42E0-B029-FFBD0F92EA23}" type="sibTrans" cxnId="{2907E0F2-1FB0-49B9-8B95-8ECD6BF34CA3}">
      <dgm:prSet/>
      <dgm:spPr/>
      <dgm:t>
        <a:bodyPr/>
        <a:lstStyle/>
        <a:p>
          <a:endParaRPr lang="ru-RU"/>
        </a:p>
      </dgm:t>
    </dgm:pt>
    <dgm:pt modelId="{A77EEEFB-16BA-40DD-B4F6-162BA44250BE}">
      <dgm:prSet phldrT="[Текст]"/>
      <dgm:spPr/>
      <dgm:t>
        <a:bodyPr/>
        <a:lstStyle/>
        <a:p>
          <a:r>
            <a:rPr lang="ru-RU" dirty="0" err="1" smtClean="0"/>
            <a:t>Уруғ</a:t>
          </a:r>
          <a:r>
            <a:rPr lang="ru-RU" dirty="0" smtClean="0"/>
            <a:t> </a:t>
          </a:r>
          <a:r>
            <a:rPr lang="ru-RU" dirty="0" err="1" smtClean="0"/>
            <a:t>ёшига</a:t>
          </a:r>
          <a:endParaRPr lang="ru-RU" dirty="0"/>
        </a:p>
      </dgm:t>
    </dgm:pt>
    <dgm:pt modelId="{141018D8-15F0-4486-8901-1AC5139EFBC7}" type="parTrans" cxnId="{A4976D80-A13A-4A69-862D-A4A152C379B1}">
      <dgm:prSet/>
      <dgm:spPr/>
      <dgm:t>
        <a:bodyPr/>
        <a:lstStyle/>
        <a:p>
          <a:endParaRPr lang="ru-RU"/>
        </a:p>
      </dgm:t>
    </dgm:pt>
    <dgm:pt modelId="{DF5306FA-A372-4FB5-A508-B7461DA9DC45}" type="sibTrans" cxnId="{A4976D80-A13A-4A69-862D-A4A152C379B1}">
      <dgm:prSet/>
      <dgm:spPr/>
      <dgm:t>
        <a:bodyPr/>
        <a:lstStyle/>
        <a:p>
          <a:endParaRPr lang="ru-RU"/>
        </a:p>
      </dgm:t>
    </dgm:pt>
    <dgm:pt modelId="{E0E40748-5710-417D-9771-1F7090ACFBDC}">
      <dgm:prSet phldrT="[Текст]"/>
      <dgm:spPr/>
      <dgm:t>
        <a:bodyPr/>
        <a:lstStyle/>
        <a:p>
          <a:r>
            <a:rPr lang="ru-RU" dirty="0" err="1" smtClean="0"/>
            <a:t>Сақлаш</a:t>
          </a:r>
          <a:r>
            <a:rPr lang="ru-RU" dirty="0" smtClean="0"/>
            <a:t> </a:t>
          </a:r>
          <a:r>
            <a:rPr lang="ru-RU" dirty="0" err="1" smtClean="0"/>
            <a:t>шароитига</a:t>
          </a:r>
          <a:r>
            <a:rPr lang="uz-Cyrl-UZ" dirty="0" smtClean="0"/>
            <a:t>;</a:t>
          </a:r>
          <a:endParaRPr lang="ru-RU" dirty="0"/>
        </a:p>
      </dgm:t>
    </dgm:pt>
    <dgm:pt modelId="{BC0926DB-FFAA-4B90-B488-F0B823129FEF}" type="parTrans" cxnId="{9C6E83BF-4C59-4A95-9880-A97682B617F6}">
      <dgm:prSet/>
      <dgm:spPr/>
      <dgm:t>
        <a:bodyPr/>
        <a:lstStyle/>
        <a:p>
          <a:endParaRPr lang="ru-RU"/>
        </a:p>
      </dgm:t>
    </dgm:pt>
    <dgm:pt modelId="{C9C00E12-2B06-4A6A-8F31-4BFA24F05E78}" type="sibTrans" cxnId="{9C6E83BF-4C59-4A95-9880-A97682B617F6}">
      <dgm:prSet/>
      <dgm:spPr/>
      <dgm:t>
        <a:bodyPr/>
        <a:lstStyle/>
        <a:p>
          <a:endParaRPr lang="ru-RU"/>
        </a:p>
      </dgm:t>
    </dgm:pt>
    <dgm:pt modelId="{568F1AB6-08FB-41A5-89EA-5384251F7878}">
      <dgm:prSet phldrT="[Текст]"/>
      <dgm:spPr/>
      <dgm:t>
        <a:bodyPr/>
        <a:lstStyle/>
        <a:p>
          <a:r>
            <a:rPr lang="ru-RU" smtClean="0"/>
            <a:t>Уруғнинг етилганлик (пишганлик) даражасига боғлиқ.</a:t>
          </a:r>
          <a:endParaRPr lang="ru-RU" dirty="0"/>
        </a:p>
      </dgm:t>
    </dgm:pt>
    <dgm:pt modelId="{92A11D69-43DA-4104-A5AF-5A704329E933}" type="parTrans" cxnId="{ACAA7E21-90F5-491E-BAED-08FE4E756425}">
      <dgm:prSet/>
      <dgm:spPr/>
      <dgm:t>
        <a:bodyPr/>
        <a:lstStyle/>
        <a:p>
          <a:endParaRPr lang="ru-RU"/>
        </a:p>
      </dgm:t>
    </dgm:pt>
    <dgm:pt modelId="{54E084B2-8D33-4AC7-AFB6-FB38C0A938D4}" type="sibTrans" cxnId="{ACAA7E21-90F5-491E-BAED-08FE4E756425}">
      <dgm:prSet/>
      <dgm:spPr/>
      <dgm:t>
        <a:bodyPr/>
        <a:lstStyle/>
        <a:p>
          <a:endParaRPr lang="ru-RU"/>
        </a:p>
      </dgm:t>
    </dgm:pt>
    <dgm:pt modelId="{15B62661-EE19-4650-82A5-21AE8B7EA381}" type="pres">
      <dgm:prSet presAssocID="{E954A39B-2506-47CE-9F9E-F3AE4A50D14E}" presName="layout" presStyleCnt="0">
        <dgm:presLayoutVars>
          <dgm:chMax/>
          <dgm:chPref/>
          <dgm:dir/>
          <dgm:animOne val="branch"/>
          <dgm:animLvl val="lvl"/>
          <dgm:resizeHandles/>
        </dgm:presLayoutVars>
      </dgm:prSet>
      <dgm:spPr/>
      <dgm:t>
        <a:bodyPr/>
        <a:lstStyle/>
        <a:p>
          <a:endParaRPr lang="ru-RU"/>
        </a:p>
      </dgm:t>
    </dgm:pt>
    <dgm:pt modelId="{BA1800DB-85F0-42C4-998C-483A4D1AFD5E}" type="pres">
      <dgm:prSet presAssocID="{DEC8B5DB-6BD6-46F8-9FD7-0B62C92B5E34}" presName="root" presStyleCnt="0">
        <dgm:presLayoutVars>
          <dgm:chMax/>
          <dgm:chPref val="4"/>
        </dgm:presLayoutVars>
      </dgm:prSet>
      <dgm:spPr/>
    </dgm:pt>
    <dgm:pt modelId="{B8475F20-46FE-4BFB-B6D9-AFE795F18AA5}" type="pres">
      <dgm:prSet presAssocID="{DEC8B5DB-6BD6-46F8-9FD7-0B62C92B5E34}" presName="rootComposite" presStyleCnt="0">
        <dgm:presLayoutVars/>
      </dgm:prSet>
      <dgm:spPr/>
    </dgm:pt>
    <dgm:pt modelId="{E3BF2C84-3048-4462-B20B-BD343F09D832}" type="pres">
      <dgm:prSet presAssocID="{DEC8B5DB-6BD6-46F8-9FD7-0B62C92B5E34}" presName="rootText" presStyleLbl="node0" presStyleIdx="0" presStyleCnt="1">
        <dgm:presLayoutVars>
          <dgm:chMax/>
          <dgm:chPref val="4"/>
        </dgm:presLayoutVars>
      </dgm:prSet>
      <dgm:spPr/>
      <dgm:t>
        <a:bodyPr/>
        <a:lstStyle/>
        <a:p>
          <a:endParaRPr lang="ru-RU"/>
        </a:p>
      </dgm:t>
    </dgm:pt>
    <dgm:pt modelId="{3C91FB09-29A5-4BAD-999F-92A7F580D23D}" type="pres">
      <dgm:prSet presAssocID="{DEC8B5DB-6BD6-46F8-9FD7-0B62C92B5E34}" presName="childShape" presStyleCnt="0">
        <dgm:presLayoutVars>
          <dgm:chMax val="0"/>
          <dgm:chPref val="0"/>
        </dgm:presLayoutVars>
      </dgm:prSet>
      <dgm:spPr/>
    </dgm:pt>
    <dgm:pt modelId="{E3E9D403-98FB-43C0-ACF6-DDCBBA3247B2}" type="pres">
      <dgm:prSet presAssocID="{A77EEEFB-16BA-40DD-B4F6-162BA44250BE}" presName="childComposite" presStyleCnt="0">
        <dgm:presLayoutVars>
          <dgm:chMax val="0"/>
          <dgm:chPref val="0"/>
        </dgm:presLayoutVars>
      </dgm:prSet>
      <dgm:spPr/>
    </dgm:pt>
    <dgm:pt modelId="{B3235FC7-F0D1-4AF4-85D5-7E8C91C640A3}" type="pres">
      <dgm:prSet presAssocID="{A77EEEFB-16BA-40DD-B4F6-162BA44250BE}" presName="Image"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dgm:spPr>
    </dgm:pt>
    <dgm:pt modelId="{4AD96DC3-A970-4928-B96B-A87B8B971AEE}" type="pres">
      <dgm:prSet presAssocID="{A77EEEFB-16BA-40DD-B4F6-162BA44250BE}" presName="childText" presStyleLbl="lnNode1" presStyleIdx="0" presStyleCnt="3">
        <dgm:presLayoutVars>
          <dgm:chMax val="0"/>
          <dgm:chPref val="0"/>
          <dgm:bulletEnabled val="1"/>
        </dgm:presLayoutVars>
      </dgm:prSet>
      <dgm:spPr/>
      <dgm:t>
        <a:bodyPr/>
        <a:lstStyle/>
        <a:p>
          <a:endParaRPr lang="ru-RU"/>
        </a:p>
      </dgm:t>
    </dgm:pt>
    <dgm:pt modelId="{8AF2B208-953E-4170-B730-09B3B41BEF23}" type="pres">
      <dgm:prSet presAssocID="{E0E40748-5710-417D-9771-1F7090ACFBDC}" presName="childComposite" presStyleCnt="0">
        <dgm:presLayoutVars>
          <dgm:chMax val="0"/>
          <dgm:chPref val="0"/>
        </dgm:presLayoutVars>
      </dgm:prSet>
      <dgm:spPr/>
    </dgm:pt>
    <dgm:pt modelId="{4135D6DB-7B43-4411-A666-FFD100A60AE4}" type="pres">
      <dgm:prSet presAssocID="{E0E40748-5710-417D-9771-1F7090ACFBDC}" presName="Image"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t="-24000" b="-24000"/>
          </a:stretch>
        </a:blipFill>
      </dgm:spPr>
    </dgm:pt>
    <dgm:pt modelId="{B5769909-F615-4E3E-B701-088DED4C9BE1}" type="pres">
      <dgm:prSet presAssocID="{E0E40748-5710-417D-9771-1F7090ACFBDC}" presName="childText" presStyleLbl="lnNode1" presStyleIdx="1" presStyleCnt="3">
        <dgm:presLayoutVars>
          <dgm:chMax val="0"/>
          <dgm:chPref val="0"/>
          <dgm:bulletEnabled val="1"/>
        </dgm:presLayoutVars>
      </dgm:prSet>
      <dgm:spPr/>
      <dgm:t>
        <a:bodyPr/>
        <a:lstStyle/>
        <a:p>
          <a:endParaRPr lang="ru-RU"/>
        </a:p>
      </dgm:t>
    </dgm:pt>
    <dgm:pt modelId="{CBEDD71C-8FBB-46EB-A4E5-57E317826456}" type="pres">
      <dgm:prSet presAssocID="{568F1AB6-08FB-41A5-89EA-5384251F7878}" presName="childComposite" presStyleCnt="0">
        <dgm:presLayoutVars>
          <dgm:chMax val="0"/>
          <dgm:chPref val="0"/>
        </dgm:presLayoutVars>
      </dgm:prSet>
      <dgm:spPr/>
    </dgm:pt>
    <dgm:pt modelId="{1013D000-9028-498A-925C-D1E6541FB5BE}" type="pres">
      <dgm:prSet presAssocID="{568F1AB6-08FB-41A5-89EA-5384251F7878}" presName="Image"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20000" r="-20000"/>
          </a:stretch>
        </a:blipFill>
      </dgm:spPr>
      <dgm:t>
        <a:bodyPr/>
        <a:lstStyle/>
        <a:p>
          <a:endParaRPr lang="ru-RU"/>
        </a:p>
      </dgm:t>
    </dgm:pt>
    <dgm:pt modelId="{B2FC1056-B129-4983-9EAF-E645446113AD}" type="pres">
      <dgm:prSet presAssocID="{568F1AB6-08FB-41A5-89EA-5384251F7878}" presName="childText" presStyleLbl="lnNode1" presStyleIdx="2" presStyleCnt="3">
        <dgm:presLayoutVars>
          <dgm:chMax val="0"/>
          <dgm:chPref val="0"/>
          <dgm:bulletEnabled val="1"/>
        </dgm:presLayoutVars>
      </dgm:prSet>
      <dgm:spPr/>
      <dgm:t>
        <a:bodyPr/>
        <a:lstStyle/>
        <a:p>
          <a:endParaRPr lang="ru-RU"/>
        </a:p>
      </dgm:t>
    </dgm:pt>
  </dgm:ptLst>
  <dgm:cxnLst>
    <dgm:cxn modelId="{2907E0F2-1FB0-49B9-8B95-8ECD6BF34CA3}" srcId="{E954A39B-2506-47CE-9F9E-F3AE4A50D14E}" destId="{DEC8B5DB-6BD6-46F8-9FD7-0B62C92B5E34}" srcOrd="0" destOrd="0" parTransId="{4334FA7C-9B89-410D-93B3-00DA2DEDE744}" sibTransId="{0CA736EB-4D94-42E0-B029-FFBD0F92EA23}"/>
    <dgm:cxn modelId="{265366AA-E866-4B26-A995-72DCC63EEA00}" type="presOf" srcId="{568F1AB6-08FB-41A5-89EA-5384251F7878}" destId="{B2FC1056-B129-4983-9EAF-E645446113AD}" srcOrd="0" destOrd="0" presId="urn:microsoft.com/office/officeart/2008/layout/PictureAccentList"/>
    <dgm:cxn modelId="{2A04AB40-6DA3-4B2C-8762-4D70D4CFD1F7}" type="presOf" srcId="{E0E40748-5710-417D-9771-1F7090ACFBDC}" destId="{B5769909-F615-4E3E-B701-088DED4C9BE1}" srcOrd="0" destOrd="0" presId="urn:microsoft.com/office/officeart/2008/layout/PictureAccentList"/>
    <dgm:cxn modelId="{9C6E83BF-4C59-4A95-9880-A97682B617F6}" srcId="{DEC8B5DB-6BD6-46F8-9FD7-0B62C92B5E34}" destId="{E0E40748-5710-417D-9771-1F7090ACFBDC}" srcOrd="1" destOrd="0" parTransId="{BC0926DB-FFAA-4B90-B488-F0B823129FEF}" sibTransId="{C9C00E12-2B06-4A6A-8F31-4BFA24F05E78}"/>
    <dgm:cxn modelId="{ACAA7E21-90F5-491E-BAED-08FE4E756425}" srcId="{DEC8B5DB-6BD6-46F8-9FD7-0B62C92B5E34}" destId="{568F1AB6-08FB-41A5-89EA-5384251F7878}" srcOrd="2" destOrd="0" parTransId="{92A11D69-43DA-4104-A5AF-5A704329E933}" sibTransId="{54E084B2-8D33-4AC7-AFB6-FB38C0A938D4}"/>
    <dgm:cxn modelId="{162F50A6-38A7-41A6-A18B-E1275AD12012}" type="presOf" srcId="{DEC8B5DB-6BD6-46F8-9FD7-0B62C92B5E34}" destId="{E3BF2C84-3048-4462-B20B-BD343F09D832}" srcOrd="0" destOrd="0" presId="urn:microsoft.com/office/officeart/2008/layout/PictureAccentList"/>
    <dgm:cxn modelId="{5F4FB55D-A2DA-4212-9DCC-5F264084A1C7}" type="presOf" srcId="{E954A39B-2506-47CE-9F9E-F3AE4A50D14E}" destId="{15B62661-EE19-4650-82A5-21AE8B7EA381}" srcOrd="0" destOrd="0" presId="urn:microsoft.com/office/officeart/2008/layout/PictureAccentList"/>
    <dgm:cxn modelId="{36AD8683-27C9-4F0B-8EDE-EB94A8D26C3C}" type="presOf" srcId="{A77EEEFB-16BA-40DD-B4F6-162BA44250BE}" destId="{4AD96DC3-A970-4928-B96B-A87B8B971AEE}" srcOrd="0" destOrd="0" presId="urn:microsoft.com/office/officeart/2008/layout/PictureAccentList"/>
    <dgm:cxn modelId="{A4976D80-A13A-4A69-862D-A4A152C379B1}" srcId="{DEC8B5DB-6BD6-46F8-9FD7-0B62C92B5E34}" destId="{A77EEEFB-16BA-40DD-B4F6-162BA44250BE}" srcOrd="0" destOrd="0" parTransId="{141018D8-15F0-4486-8901-1AC5139EFBC7}" sibTransId="{DF5306FA-A372-4FB5-A508-B7461DA9DC45}"/>
    <dgm:cxn modelId="{DB23FF97-122F-458F-9799-0995AE44BF9A}" type="presParOf" srcId="{15B62661-EE19-4650-82A5-21AE8B7EA381}" destId="{BA1800DB-85F0-42C4-998C-483A4D1AFD5E}" srcOrd="0" destOrd="0" presId="urn:microsoft.com/office/officeart/2008/layout/PictureAccentList"/>
    <dgm:cxn modelId="{29C878EC-E192-43F3-8F14-F809EC2ED6F9}" type="presParOf" srcId="{BA1800DB-85F0-42C4-998C-483A4D1AFD5E}" destId="{B8475F20-46FE-4BFB-B6D9-AFE795F18AA5}" srcOrd="0" destOrd="0" presId="urn:microsoft.com/office/officeart/2008/layout/PictureAccentList"/>
    <dgm:cxn modelId="{57A70412-A027-4BEA-A65E-90C986BFE264}" type="presParOf" srcId="{B8475F20-46FE-4BFB-B6D9-AFE795F18AA5}" destId="{E3BF2C84-3048-4462-B20B-BD343F09D832}" srcOrd="0" destOrd="0" presId="urn:microsoft.com/office/officeart/2008/layout/PictureAccentList"/>
    <dgm:cxn modelId="{B7778BD4-8C85-4D9B-AE86-15E4F710C421}" type="presParOf" srcId="{BA1800DB-85F0-42C4-998C-483A4D1AFD5E}" destId="{3C91FB09-29A5-4BAD-999F-92A7F580D23D}" srcOrd="1" destOrd="0" presId="urn:microsoft.com/office/officeart/2008/layout/PictureAccentList"/>
    <dgm:cxn modelId="{D4DC3F4F-AFE5-4742-8814-5EB947A174BD}" type="presParOf" srcId="{3C91FB09-29A5-4BAD-999F-92A7F580D23D}" destId="{E3E9D403-98FB-43C0-ACF6-DDCBBA3247B2}" srcOrd="0" destOrd="0" presId="urn:microsoft.com/office/officeart/2008/layout/PictureAccentList"/>
    <dgm:cxn modelId="{655529B2-5890-4F94-8C3B-F304928F6826}" type="presParOf" srcId="{E3E9D403-98FB-43C0-ACF6-DDCBBA3247B2}" destId="{B3235FC7-F0D1-4AF4-85D5-7E8C91C640A3}" srcOrd="0" destOrd="0" presId="urn:microsoft.com/office/officeart/2008/layout/PictureAccentList"/>
    <dgm:cxn modelId="{F3F685A3-B93B-4203-BA52-F06F42AFE199}" type="presParOf" srcId="{E3E9D403-98FB-43C0-ACF6-DDCBBA3247B2}" destId="{4AD96DC3-A970-4928-B96B-A87B8B971AEE}" srcOrd="1" destOrd="0" presId="urn:microsoft.com/office/officeart/2008/layout/PictureAccentList"/>
    <dgm:cxn modelId="{5491CB9A-3957-4AFC-AC31-63FC3EF67C28}" type="presParOf" srcId="{3C91FB09-29A5-4BAD-999F-92A7F580D23D}" destId="{8AF2B208-953E-4170-B730-09B3B41BEF23}" srcOrd="1" destOrd="0" presId="urn:microsoft.com/office/officeart/2008/layout/PictureAccentList"/>
    <dgm:cxn modelId="{677D9FB1-C916-4B18-BFF6-5893A9D653BD}" type="presParOf" srcId="{8AF2B208-953E-4170-B730-09B3B41BEF23}" destId="{4135D6DB-7B43-4411-A666-FFD100A60AE4}" srcOrd="0" destOrd="0" presId="urn:microsoft.com/office/officeart/2008/layout/PictureAccentList"/>
    <dgm:cxn modelId="{7B265050-E803-48B4-AE64-9A2B8EAEB129}" type="presParOf" srcId="{8AF2B208-953E-4170-B730-09B3B41BEF23}" destId="{B5769909-F615-4E3E-B701-088DED4C9BE1}" srcOrd="1" destOrd="0" presId="urn:microsoft.com/office/officeart/2008/layout/PictureAccentList"/>
    <dgm:cxn modelId="{F55AD200-89AE-4DE2-AAA3-981AB609BE7D}" type="presParOf" srcId="{3C91FB09-29A5-4BAD-999F-92A7F580D23D}" destId="{CBEDD71C-8FBB-46EB-A4E5-57E317826456}" srcOrd="2" destOrd="0" presId="urn:microsoft.com/office/officeart/2008/layout/PictureAccentList"/>
    <dgm:cxn modelId="{54EFA291-1991-462D-A553-477424382B35}" type="presParOf" srcId="{CBEDD71C-8FBB-46EB-A4E5-57E317826456}" destId="{1013D000-9028-498A-925C-D1E6541FB5BE}" srcOrd="0" destOrd="0" presId="urn:microsoft.com/office/officeart/2008/layout/PictureAccentList"/>
    <dgm:cxn modelId="{6936BA4C-16E9-4B88-A508-1781596F80F9}" type="presParOf" srcId="{CBEDD71C-8FBB-46EB-A4E5-57E317826456}" destId="{B2FC1056-B129-4983-9EAF-E645446113AD}"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pPr algn="just"/>
          <a:r>
            <a:rPr lang="ru-RU" smtClean="0"/>
            <a:t>Дарахтларнинг ўсиши ва танасини йўғонлашуви натижасида пўстлоғидаги тиним ҳолатдаги куртаклар қуриб қолиши мумкин. Бу ҳодиса айрим дарахт турларида тез, бошқаларида эса аста-секинлик билан кечади. Тиним ҳолатидаги куртакларнинг қуриб қолишига ўсиш шароитлари кучли таъсир қилади: шароит қанчалик яхши бўлса, дарахт тез ўсиб ривожланади, лекин куртаклар тез қурийди. Куртакларни қуришини асосий сабаби тез ўсиш натижасида тиним ҳолатидаги куртак тананинг ёғочлик қисмидан кўтарилиб, ундан узоқлашади ва охир-оқибатда тана билан алоқаси узилгач у қуриб қолади.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30" custLinFactNeighborY="-12293">
        <dgm:presLayoutVars>
          <dgm:chMax val="0"/>
          <dgm:bulletEnabled val="1"/>
        </dgm:presLayoutVars>
      </dgm:prSet>
      <dgm:spPr/>
      <dgm:t>
        <a:bodyPr/>
        <a:lstStyle/>
        <a:p>
          <a:endParaRPr lang="ru-RU"/>
        </a:p>
      </dgm:t>
    </dgm:pt>
  </dgm:ptLst>
  <dgm:cxnLst>
    <dgm:cxn modelId="{0EDD2893-EB61-4C90-8D62-5E48049EE327}"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2EC75439-7D9C-4121-835B-D21D162D212A}" type="presOf" srcId="{FFE8B254-F748-4EA9-840F-C629F20050FA}" destId="{494A0A28-AC71-410E-9A09-98494374006B}" srcOrd="0" destOrd="0" presId="urn:microsoft.com/office/officeart/2005/8/layout/vList2"/>
    <dgm:cxn modelId="{00C4F2E4-B3F3-4634-8EB0-DA3988481897}"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just"/>
          <a:r>
            <a:rPr lang="ru-RU" smtClean="0"/>
            <a:t>Тиним ҳолатидаги қўшимча куртаклардан ташқари айрим дарахтлар поясида илдиз муртаклари пайдо бўлиб, қулай шароитда улардан қўшимча илдизлар ривожланади. Илдиз муртаклари пояда ўзак нурлари камбийни кесиб ўтадиган жойда пўстлоқда вужудга келади. Улар узоқ вақт тиним ҳолатида бўлиши мумкин. Илдиз муртаклари камбийда ҳосил бўлади, улар ўсишдан қисман тўхтаган қўшимча илдизлардир. Илдиз муртаги ҳосил бўладиган дарахт ва буталар қаламчадан ва пархиш йўли билан осон кўпаяди. Илдиз муртакларидан қўшимча илдизлар ўсиб чиқиши учун поянинг шу қисми нам тупроққа ёки сувга тегиб туриши зарур.</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custLinFactNeighborX="1261" custLinFactNeighborY="-11128">
        <dgm:presLayoutVars>
          <dgm:chMax val="0"/>
          <dgm:bulletEnabled val="1"/>
        </dgm:presLayoutVars>
      </dgm:prSet>
      <dgm:spPr/>
      <dgm:t>
        <a:bodyPr/>
        <a:lstStyle/>
        <a:p>
          <a:endParaRPr lang="ru-RU"/>
        </a:p>
      </dgm:t>
    </dgm:pt>
  </dgm:ptLst>
  <dgm:cxnLst>
    <dgm:cxn modelId="{61932C8D-D509-4732-98E5-214A75B10D30}" type="presOf" srcId="{FFE8B254-F748-4EA9-840F-C629F20050FA}" destId="{494A0A28-AC71-410E-9A09-98494374006B}" srcOrd="0" destOrd="0" presId="urn:microsoft.com/office/officeart/2005/8/layout/vList2"/>
    <dgm:cxn modelId="{9BF3E353-D138-4D31-A769-E1E037F6E545}"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52C06862-92C7-453A-A4C3-75AC69EBD63C}" type="presParOf" srcId="{E9240949-51E6-49B1-BC58-DA8E36260ED3}" destId="{494A0A28-AC71-410E-9A09-9849437400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ru-RU"/>
        </a:p>
      </dgm:t>
    </dgm:pt>
    <dgm:pt modelId="{312B9663-67DD-4BF0-8671-ACD17F5C18E1}">
      <dgm:prSet phldrT="[Текст]"/>
      <dgm:spPr/>
      <dgm:t>
        <a:bodyPr/>
        <a:lstStyle/>
        <a:p>
          <a:pPr algn="just"/>
          <a:r>
            <a:rPr lang="ru-RU" smtClean="0"/>
            <a:t>Илдиз бачкиси дарахт ва буталарнинг илдизидаги қўшимча куртакдан ўсиб чиқади. Илдиз бачкиси одатда илдизи эр юзига яқин горизонтал жойлашган дарахт ва бута турларида ҳосил бўлади. Илдизларнинг эр юзига яқин жойлашган қисмида тўда-тўда қўшимча куртаклар ҳосил бўлиб, улар бачкилайди. Айрим дарахтларнинг вертикал жойлашган илдизидан ҳам бачкилар ривожланади. Илдизидан бачкилаш тоғтерак, оқтерак, оқ акация, терн олчаси, малина, маймунжон, беҳи, тотим, қандағоч каби дарахт ва буталарда кўп кузатилади.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2744D884-8F80-48BB-8A54-E51A11483B13}" type="pres">
      <dgm:prSet presAssocID="{312B9663-67DD-4BF0-8671-ACD17F5C18E1}" presName="parentText" presStyleLbl="node1" presStyleIdx="0" presStyleCnt="1" custLinFactNeighborX="393" custLinFactNeighborY="-4658">
        <dgm:presLayoutVars>
          <dgm:chMax val="0"/>
          <dgm:bulletEnabled val="1"/>
        </dgm:presLayoutVars>
      </dgm:prSet>
      <dgm:spPr/>
      <dgm:t>
        <a:bodyPr/>
        <a:lstStyle/>
        <a:p>
          <a:endParaRPr lang="ru-RU"/>
        </a:p>
      </dgm:t>
    </dgm:pt>
  </dgm:ptLst>
  <dgm:cxnLst>
    <dgm:cxn modelId="{F5C9B74E-E213-490E-964D-DA0F75F9BC22}" srcId="{8C446D5B-F40C-47A7-AA82-4959E8CB408D}" destId="{312B9663-67DD-4BF0-8671-ACD17F5C18E1}" srcOrd="0" destOrd="0" parTransId="{D9F2038A-5794-4FD8-9FCA-B0B41BC0726A}" sibTransId="{056C8C0B-A681-4A35-9588-018B55752684}"/>
    <dgm:cxn modelId="{487C96FB-72F8-4710-B2FD-241186BD0607}" type="presOf" srcId="{8C446D5B-F40C-47A7-AA82-4959E8CB408D}" destId="{E9240949-51E6-49B1-BC58-DA8E36260ED3}" srcOrd="0" destOrd="0" presId="urn:microsoft.com/office/officeart/2005/8/layout/vList2"/>
    <dgm:cxn modelId="{82A68AD7-6291-458E-999D-05E8F04133D6}" type="presOf" srcId="{312B9663-67DD-4BF0-8671-ACD17F5C18E1}" destId="{2744D884-8F80-48BB-8A54-E51A11483B13}" srcOrd="0" destOrd="0" presId="urn:microsoft.com/office/officeart/2005/8/layout/vList2"/>
    <dgm:cxn modelId="{C671173F-FD34-42F5-9DAC-6B578B166378}" type="presParOf" srcId="{E9240949-51E6-49B1-BC58-DA8E36260ED3}" destId="{2744D884-8F80-48BB-8A54-E51A11483B1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7028C0-520D-4F08-B6FA-AB13BC164286}">
      <dsp:nvSpPr>
        <dsp:cNvPr id="0" name=""/>
        <dsp:cNvSpPr/>
      </dsp:nvSpPr>
      <dsp:spPr>
        <a:xfrm>
          <a:off x="626469" y="0"/>
          <a:ext cx="7099988" cy="5128344"/>
        </a:xfrm>
        <a:prstGeom prst="rightArrow">
          <a:avLst/>
        </a:prstGeom>
        <a:solidFill>
          <a:schemeClr val="accent3">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sp>
    <dsp:sp modelId="{A40E58C1-722D-485A-957E-A63F148B1E6A}">
      <dsp:nvSpPr>
        <dsp:cNvPr id="0" name=""/>
        <dsp:cNvSpPr/>
      </dsp:nvSpPr>
      <dsp:spPr>
        <a:xfrm>
          <a:off x="8972" y="1538503"/>
          <a:ext cx="2688598" cy="2051337"/>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smtClean="0"/>
            <a:t>1 қисм уруғлар 3 қисм ювилган дарё қумида аралаштирилиб нам ҳолда сақланади</a:t>
          </a:r>
          <a:endParaRPr lang="ru-RU" sz="1700" kern="1200"/>
        </a:p>
      </dsp:txBody>
      <dsp:txXfrm>
        <a:off x="109110" y="1638641"/>
        <a:ext cx="2488322" cy="1851061"/>
      </dsp:txXfrm>
    </dsp:sp>
    <dsp:sp modelId="{CDC091BB-2744-4734-A03A-A6743A3739C4}">
      <dsp:nvSpPr>
        <dsp:cNvPr id="0" name=""/>
        <dsp:cNvSpPr/>
      </dsp:nvSpPr>
      <dsp:spPr>
        <a:xfrm>
          <a:off x="2832164" y="1538503"/>
          <a:ext cx="2688598" cy="2051337"/>
        </a:xfrm>
        <a:prstGeom prst="roundRect">
          <a:avLst/>
        </a:prstGeom>
        <a:gradFill rotWithShape="0">
          <a:gsLst>
            <a:gs pos="0">
              <a:schemeClr val="accent3">
                <a:hueOff val="5625132"/>
                <a:satOff val="-8440"/>
                <a:lumOff val="-1373"/>
                <a:alphaOff val="0"/>
                <a:shade val="51000"/>
                <a:satMod val="130000"/>
              </a:schemeClr>
            </a:gs>
            <a:gs pos="80000">
              <a:schemeClr val="accent3">
                <a:hueOff val="5625132"/>
                <a:satOff val="-8440"/>
                <a:lumOff val="-1373"/>
                <a:alphaOff val="0"/>
                <a:shade val="93000"/>
                <a:satMod val="130000"/>
              </a:schemeClr>
            </a:gs>
            <a:gs pos="100000">
              <a:schemeClr val="accent3">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smtClean="0"/>
            <a:t>Стратификация муддати 1 ойдан 3 ойгача давом этиши мумкин.</a:t>
          </a:r>
          <a:endParaRPr lang="ru-RU" sz="1700" kern="1200"/>
        </a:p>
      </dsp:txBody>
      <dsp:txXfrm>
        <a:off x="2932302" y="1638641"/>
        <a:ext cx="2488322" cy="1851061"/>
      </dsp:txXfrm>
    </dsp:sp>
    <dsp:sp modelId="{98406870-CAAA-489B-8486-F29B0AF5FB87}">
      <dsp:nvSpPr>
        <dsp:cNvPr id="0" name=""/>
        <dsp:cNvSpPr/>
      </dsp:nvSpPr>
      <dsp:spPr>
        <a:xfrm>
          <a:off x="5655356" y="1538503"/>
          <a:ext cx="2688598" cy="2051337"/>
        </a:xfrm>
        <a:prstGeom prst="roundRect">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smtClean="0"/>
            <a:t>Стратификация натижасида уруғнинг пўсти орқали намлик шимилади ва унишга тайёргарлик жараёни бошланади, уруғларни униш қобилияти ошади</a:t>
          </a:r>
          <a:endParaRPr lang="ru-RU" sz="1700" kern="1200"/>
        </a:p>
      </dsp:txBody>
      <dsp:txXfrm>
        <a:off x="5755494" y="1638641"/>
        <a:ext cx="2488322" cy="18510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BF2C84-3048-4462-B20B-BD343F09D832}">
      <dsp:nvSpPr>
        <dsp:cNvPr id="0" name=""/>
        <dsp:cNvSpPr/>
      </dsp:nvSpPr>
      <dsp:spPr>
        <a:xfrm>
          <a:off x="432410" y="2111"/>
          <a:ext cx="8171675" cy="126977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675" tIns="44450" rIns="66675" bIns="44450" numCol="1" spcCol="1270" anchor="ctr" anchorCtr="0">
          <a:noAutofit/>
        </a:bodyPr>
        <a:lstStyle/>
        <a:p>
          <a:pPr lvl="0" algn="ctr" defTabSz="1555750">
            <a:lnSpc>
              <a:spcPct val="90000"/>
            </a:lnSpc>
            <a:spcBef>
              <a:spcPct val="0"/>
            </a:spcBef>
            <a:spcAft>
              <a:spcPct val="35000"/>
            </a:spcAft>
          </a:pPr>
          <a:r>
            <a:rPr lang="ru-RU" sz="3500" kern="1200" dirty="0" err="1" smtClean="0"/>
            <a:t>Уруғларнииг</a:t>
          </a:r>
          <a:r>
            <a:rPr lang="ru-RU" sz="3500" kern="1200" dirty="0" smtClean="0"/>
            <a:t> </a:t>
          </a:r>
          <a:r>
            <a:rPr lang="ru-RU" sz="3500" kern="1200" dirty="0" err="1" smtClean="0"/>
            <a:t>асосий</a:t>
          </a:r>
          <a:r>
            <a:rPr lang="ru-RU" sz="3500" kern="1200" dirty="0" smtClean="0"/>
            <a:t> </a:t>
          </a:r>
          <a:r>
            <a:rPr lang="ru-RU" sz="3500" kern="1200" dirty="0" err="1" smtClean="0"/>
            <a:t>сифат</a:t>
          </a:r>
          <a:r>
            <a:rPr lang="ru-RU" sz="3500" kern="1200" dirty="0" smtClean="0"/>
            <a:t> </a:t>
          </a:r>
          <a:r>
            <a:rPr lang="ru-RU" sz="3500" kern="1200" dirty="0" err="1" smtClean="0"/>
            <a:t>кўрсатгичи</a:t>
          </a:r>
          <a:r>
            <a:rPr lang="ru-RU" sz="3500" kern="1200" dirty="0" smtClean="0"/>
            <a:t> - </a:t>
          </a:r>
          <a:r>
            <a:rPr lang="ru-RU" sz="3500" kern="1200" dirty="0" err="1" smtClean="0"/>
            <a:t>унувчанлик</a:t>
          </a:r>
          <a:r>
            <a:rPr lang="ru-RU" sz="3500" kern="1200" dirty="0" smtClean="0"/>
            <a:t> </a:t>
          </a:r>
          <a:r>
            <a:rPr lang="ru-RU" sz="3500" kern="1200" dirty="0" err="1" smtClean="0"/>
            <a:t>бўлиб</a:t>
          </a:r>
          <a:r>
            <a:rPr lang="ru-RU" sz="3500" kern="1200" dirty="0" smtClean="0"/>
            <a:t>, у </a:t>
          </a:r>
          <a:r>
            <a:rPr lang="ru-RU" sz="3500" kern="1200" dirty="0" err="1" smtClean="0"/>
            <a:t>қуйидаги</a:t>
          </a:r>
          <a:r>
            <a:rPr lang="ru-RU" sz="3500" kern="1200" dirty="0" smtClean="0"/>
            <a:t> </a:t>
          </a:r>
          <a:r>
            <a:rPr lang="ru-RU" sz="3500" kern="1200" dirty="0" err="1" smtClean="0"/>
            <a:t>омилларга</a:t>
          </a:r>
          <a:r>
            <a:rPr lang="ru-RU" sz="3500" kern="1200" dirty="0" smtClean="0"/>
            <a:t> </a:t>
          </a:r>
          <a:endParaRPr lang="ru-RU" sz="3500" kern="1200" dirty="0"/>
        </a:p>
      </dsp:txBody>
      <dsp:txXfrm>
        <a:off x="469600" y="39301"/>
        <a:ext cx="8097295" cy="1195393"/>
      </dsp:txXfrm>
    </dsp:sp>
    <dsp:sp modelId="{B3235FC7-F0D1-4AF4-85D5-7E8C91C640A3}">
      <dsp:nvSpPr>
        <dsp:cNvPr id="0" name=""/>
        <dsp:cNvSpPr/>
      </dsp:nvSpPr>
      <dsp:spPr>
        <a:xfrm>
          <a:off x="432410" y="1500444"/>
          <a:ext cx="1269773" cy="1269773"/>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D96DC3-A970-4928-B96B-A87B8B971AEE}">
      <dsp:nvSpPr>
        <dsp:cNvPr id="0" name=""/>
        <dsp:cNvSpPr/>
      </dsp:nvSpPr>
      <dsp:spPr>
        <a:xfrm>
          <a:off x="1778370" y="1500444"/>
          <a:ext cx="6825714" cy="1269773"/>
        </a:xfrm>
        <a:prstGeom prst="roundRect">
          <a:avLst>
            <a:gd name="adj" fmla="val 1667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ru-RU" sz="2700" kern="1200" dirty="0" err="1" smtClean="0"/>
            <a:t>Уруғ</a:t>
          </a:r>
          <a:r>
            <a:rPr lang="ru-RU" sz="2700" kern="1200" dirty="0" smtClean="0"/>
            <a:t> </a:t>
          </a:r>
          <a:r>
            <a:rPr lang="ru-RU" sz="2700" kern="1200" dirty="0" err="1" smtClean="0"/>
            <a:t>ёшига</a:t>
          </a:r>
          <a:endParaRPr lang="ru-RU" sz="2700" kern="1200" dirty="0"/>
        </a:p>
      </dsp:txBody>
      <dsp:txXfrm>
        <a:off x="1840366" y="1562440"/>
        <a:ext cx="6701722" cy="1145781"/>
      </dsp:txXfrm>
    </dsp:sp>
    <dsp:sp modelId="{4135D6DB-7B43-4411-A666-FFD100A60AE4}">
      <dsp:nvSpPr>
        <dsp:cNvPr id="0" name=""/>
        <dsp:cNvSpPr/>
      </dsp:nvSpPr>
      <dsp:spPr>
        <a:xfrm>
          <a:off x="432410" y="2922591"/>
          <a:ext cx="1269773" cy="1269773"/>
        </a:xfrm>
        <a:prstGeom prst="roundRect">
          <a:avLst>
            <a:gd name="adj" fmla="val 166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24000" b="-2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769909-F615-4E3E-B701-088DED4C9BE1}">
      <dsp:nvSpPr>
        <dsp:cNvPr id="0" name=""/>
        <dsp:cNvSpPr/>
      </dsp:nvSpPr>
      <dsp:spPr>
        <a:xfrm>
          <a:off x="1778370" y="2922591"/>
          <a:ext cx="6825714" cy="1269773"/>
        </a:xfrm>
        <a:prstGeom prst="roundRect">
          <a:avLst>
            <a:gd name="adj" fmla="val 16670"/>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ru-RU" sz="2700" kern="1200" dirty="0" err="1" smtClean="0"/>
            <a:t>Сақлаш</a:t>
          </a:r>
          <a:r>
            <a:rPr lang="ru-RU" sz="2700" kern="1200" dirty="0" smtClean="0"/>
            <a:t> </a:t>
          </a:r>
          <a:r>
            <a:rPr lang="ru-RU" sz="2700" kern="1200" dirty="0" err="1" smtClean="0"/>
            <a:t>шароитига</a:t>
          </a:r>
          <a:r>
            <a:rPr lang="uz-Cyrl-UZ" sz="2700" kern="1200" dirty="0" smtClean="0"/>
            <a:t>;</a:t>
          </a:r>
          <a:endParaRPr lang="ru-RU" sz="2700" kern="1200" dirty="0"/>
        </a:p>
      </dsp:txBody>
      <dsp:txXfrm>
        <a:off x="1840366" y="2984587"/>
        <a:ext cx="6701722" cy="1145781"/>
      </dsp:txXfrm>
    </dsp:sp>
    <dsp:sp modelId="{1013D000-9028-498A-925C-D1E6541FB5BE}">
      <dsp:nvSpPr>
        <dsp:cNvPr id="0" name=""/>
        <dsp:cNvSpPr/>
      </dsp:nvSpPr>
      <dsp:spPr>
        <a:xfrm>
          <a:off x="432410" y="4344738"/>
          <a:ext cx="1269773" cy="1269773"/>
        </a:xfrm>
        <a:prstGeom prst="roundRect">
          <a:avLst>
            <a:gd name="adj" fmla="val 1667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0000" r="-2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FC1056-B129-4983-9EAF-E645446113AD}">
      <dsp:nvSpPr>
        <dsp:cNvPr id="0" name=""/>
        <dsp:cNvSpPr/>
      </dsp:nvSpPr>
      <dsp:spPr>
        <a:xfrm>
          <a:off x="1778370" y="4344738"/>
          <a:ext cx="6825714" cy="1269773"/>
        </a:xfrm>
        <a:prstGeom prst="roundRect">
          <a:avLst>
            <a:gd name="adj" fmla="val 1667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ru-RU" sz="2700" kern="1200" smtClean="0"/>
            <a:t>Уруғнинг етилганлик (пишганлик) даражасига боғлиқ.</a:t>
          </a:r>
          <a:endParaRPr lang="ru-RU" sz="2700" kern="1200" dirty="0"/>
        </a:p>
      </dsp:txBody>
      <dsp:txXfrm>
        <a:off x="1840366" y="4406734"/>
        <a:ext cx="6701722" cy="11457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37674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a:lnSpc>
              <a:spcPct val="90000"/>
            </a:lnSpc>
            <a:spcBef>
              <a:spcPct val="0"/>
            </a:spcBef>
            <a:spcAft>
              <a:spcPct val="35000"/>
            </a:spcAft>
          </a:pPr>
          <a:r>
            <a:rPr lang="ru-RU" sz="2300" kern="1200" smtClean="0"/>
            <a:t>Дарахтларнинг ўсиши ва танасини йўғонлашуви натижасида пўстлоғидаги тиним ҳолатдаги куртаклар қуриб қолиши мумкин. Бу ҳодиса айрим дарахт турларида тез, бошқаларида эса аста-секинлик билан кечади. Тиним ҳолатидаги куртакларнинг қуриб қолишига ўсиш шароитлари кучли таъсир қилади: шароит қанчалик яхши бўлса, дарахт тез ўсиб ривожланади, лекин куртаклар тез қурийди. Куртакларни қуришини асосий сабаби тез ўсиш натижасида тиним ҳолатидаги куртак тананинг ёғочлик қисмидан кўтарилиб, ундан узоқлашади ва охир-оқибатда тана билан алоқаси узилгач у қуриб қолади.</a:t>
          </a:r>
          <a:endParaRPr lang="ru-RU" sz="2300" kern="1200" dirty="0">
            <a:latin typeface="Times New Roman" pitchFamily="18" charset="0"/>
            <a:cs typeface="Times New Roman" pitchFamily="18" charset="0"/>
          </a:endParaRPr>
        </a:p>
      </dsp:txBody>
      <dsp:txXfrm>
        <a:off x="183909" y="183909"/>
        <a:ext cx="8633338" cy="33995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0"/>
          <a:ext cx="9001156" cy="360360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a:lnSpc>
              <a:spcPct val="90000"/>
            </a:lnSpc>
            <a:spcBef>
              <a:spcPct val="0"/>
            </a:spcBef>
            <a:spcAft>
              <a:spcPct val="35000"/>
            </a:spcAft>
          </a:pPr>
          <a:r>
            <a:rPr lang="ru-RU" sz="2200" kern="1200" smtClean="0"/>
            <a:t>Тиним ҳолатидаги қўшимча куртаклардан ташқари айрим дарахтлар поясида илдиз муртаклари пайдо бўлиб, қулай шароитда улардан қўшимча илдизлар ривожланади. Илдиз муртаклари пояда ўзак нурлари камбийни кесиб ўтадиган жойда пўстлоқда вужудга келади. Улар узоқ вақт тиним ҳолатида бўлиши мумкин. Илдиз муртаклари камбийда ҳосил бўлади, улар ўсишдан қисман тўхтаган қўшимча илдизлардир. Илдиз муртаги ҳосил бўладиган дарахт ва буталар қаламчадан ва пархиш йўли билан осон кўпаяди. Илдиз муртакларидан қўшимча илдизлар ўсиб чиқиши учун поянинг шу қисми нам тупроққа ёки сувга тегиб туриши зарур.</a:t>
          </a:r>
          <a:endParaRPr lang="ru-RU" sz="2200" kern="1200" dirty="0">
            <a:latin typeface="Times New Roman" pitchFamily="18" charset="0"/>
            <a:cs typeface="Times New Roman" pitchFamily="18" charset="0"/>
          </a:endParaRPr>
        </a:p>
      </dsp:txBody>
      <dsp:txXfrm>
        <a:off x="175913" y="175913"/>
        <a:ext cx="8649330" cy="32517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4D884-8F80-48BB-8A54-E51A11483B13}">
      <dsp:nvSpPr>
        <dsp:cNvPr id="0" name=""/>
        <dsp:cNvSpPr/>
      </dsp:nvSpPr>
      <dsp:spPr>
        <a:xfrm>
          <a:off x="0" y="5"/>
          <a:ext cx="9001156" cy="359424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ru-RU" sz="2400" kern="1200" smtClean="0"/>
            <a:t>Илдиз бачкиси дарахт ва буталарнинг илдизидаги қўшимча куртакдан ўсиб чиқади. Илдиз бачкиси одатда илдизи эр юзига яқин горизонтал жойлашган дарахт ва бута турларида ҳосил бўлади. Илдизларнинг эр юзига яқин жойлашган қисмида тўда-тўда қўшимча куртаклар ҳосил бўлиб, улар бачкилайди. Айрим дарахтларнинг вертикал жойлашган илдизидан ҳам бачкилар ривожланади. Илдизидан бачкилаш тоғтерак, оқтерак, оқ акация, терн олчаси, малина, маймунжон, беҳи, тотим, қандағоч каби дарахт ва буталарда кўп кузатилади.</a:t>
          </a:r>
          <a:endParaRPr lang="ru-RU" sz="2400" kern="1200" dirty="0">
            <a:latin typeface="Times New Roman" pitchFamily="18" charset="0"/>
            <a:cs typeface="Times New Roman" pitchFamily="18" charset="0"/>
          </a:endParaRPr>
        </a:p>
      </dsp:txBody>
      <dsp:txXfrm>
        <a:off x="175456" y="175461"/>
        <a:ext cx="8650244" cy="324332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3.png"/></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3.pn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2.png"/></Relationships>
</file>

<file path=ppt/slideLayouts/_rels/slideLayout7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Master" Target="../slideMasters/slideMaster6.xml"/><Relationship Id="rId5" Type="http://schemas.microsoft.com/office/2007/relationships/hdphoto" Target="../media/hdphoto1.wdp"/><Relationship Id="rId4" Type="http://schemas.openxmlformats.org/officeDocument/2006/relationships/image" Target="../media/image12.png"/></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31771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12737479"/>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228750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90224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341421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373993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6974203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333535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408332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323858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739806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endParaRPr lang="ru-RU"/>
          </a:p>
        </p:txBody>
      </p:sp>
      <p:sp>
        <p:nvSpPr>
          <p:cNvPr id="5" name="Footer Placeholder 4"/>
          <p:cNvSpPr>
            <a:spLocks noGrp="1"/>
          </p:cNvSpPr>
          <p:nvPr>
            <p:ph type="ftr" sz="quarter" idx="11"/>
          </p:nvPr>
        </p:nvSpPr>
        <p:spPr>
          <a:xfrm>
            <a:off x="1921934" y="5054602"/>
            <a:ext cx="4064860" cy="279400"/>
          </a:xfrm>
        </p:spPr>
        <p:txBody>
          <a:bodyPr/>
          <a:lstStyle/>
          <a:p>
            <a:endParaRPr lang="ru-RU"/>
          </a:p>
        </p:txBody>
      </p:sp>
      <p:sp>
        <p:nvSpPr>
          <p:cNvPr id="6" name="Slide Number Placeholder 5"/>
          <p:cNvSpPr>
            <a:spLocks noGrp="1"/>
          </p:cNvSpPr>
          <p:nvPr>
            <p:ph type="sldNum" sz="quarter" idx="12"/>
          </p:nvPr>
        </p:nvSpPr>
        <p:spPr>
          <a:xfrm>
            <a:off x="6817317" y="5054602"/>
            <a:ext cx="413483" cy="279400"/>
          </a:xfrm>
        </p:spPr>
        <p:txBody>
          <a:bodyPr/>
          <a:lstStyle/>
          <a:p>
            <a:fld id="{7192771C-A03D-4399-8509-8D92DAA3F8AA}" type="slidenum">
              <a:rPr lang="ru-RU" smtClean="0"/>
              <a:pPr/>
              <a:t>‹#›</a:t>
            </a:fld>
            <a:endParaRPr 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6538723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236071710"/>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7F76EB0-210D-48B5-BAAA-3A0B258750EE}" type="slidenum">
              <a:rPr lang="ru-RU" smtClean="0"/>
              <a:pPr/>
              <a:t>‹#›</a:t>
            </a:fld>
            <a:endParaRPr 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236362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136915079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86115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641930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234911275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184924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382139045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72903510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608399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353784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316164340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7070649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932261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405759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712930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685800" y="1346947"/>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5800" y="4282763"/>
            <a:ext cx="7772400"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85800" y="1484779"/>
            <a:ext cx="7772400"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593330" cy="3035808"/>
          </a:xfrm>
        </p:spPr>
        <p:txBody>
          <a:bodyPr anchor="ctr">
            <a:noAutofit/>
          </a:bodyPr>
          <a:lstStyle>
            <a:lvl1pPr algn="l">
              <a:lnSpc>
                <a:spcPct val="80000"/>
              </a:lnSpc>
              <a:defRPr sz="6400" b="0" cap="all" baseline="0">
                <a:blipFill dpi="0" rotWithShape="1">
                  <a:blip r:embed="rId4"/>
                  <a:srcRect/>
                  <a:tile tx="6350" ty="-127000" sx="65000" sy="64000" flip="none" algn="tl"/>
                </a:blipFill>
              </a:defRPr>
            </a:lvl1pPr>
          </a:lstStyle>
          <a:p>
            <a:r>
              <a:rPr lang="ru-RU" smtClean="0"/>
              <a:t>Образец заголовка</a:t>
            </a:r>
            <a:endParaRPr lang="en-US" dirty="0"/>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a:xfrm>
            <a:off x="812805" y="6272785"/>
            <a:ext cx="4745736" cy="365125"/>
          </a:xfrm>
        </p:spPr>
        <p:txBody>
          <a:bodyPr/>
          <a:lstStyle/>
          <a:p>
            <a:endParaRPr lang="ru-RU"/>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7192771C-A03D-4399-8509-8D92DAA3F8AA}" type="slidenum">
              <a:rPr lang="ru-RU" smtClean="0"/>
              <a:pPr/>
              <a:t>‹#›</a:t>
            </a:fld>
            <a:endParaRPr lang="ru-RU"/>
          </a:p>
        </p:txBody>
      </p:sp>
    </p:spTree>
    <p:extLst>
      <p:ext uri="{BB962C8B-B14F-4D97-AF65-F5344CB8AC3E}">
        <p14:creationId xmlns:p14="http://schemas.microsoft.com/office/powerpoint/2010/main" val="362085747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4076327526"/>
      </p:ext>
    </p:extLst>
  </p:cSld>
  <p:clrMapOvr>
    <a:masterClrMapping/>
  </p:clrMapOvr>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0000"/>
              </a:lnSpc>
              <a:defRPr sz="6400" b="0"/>
            </a:lvl1pPr>
          </a:lstStyle>
          <a:p>
            <a:r>
              <a:rPr lang="ru-RU" smtClean="0"/>
              <a:t>Образец заголовка</a:t>
            </a:r>
            <a:endParaRPr lang="en-US" dirty="0"/>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endParaRPr lang="ru-RU"/>
          </a:p>
        </p:txBody>
      </p:sp>
      <p:sp>
        <p:nvSpPr>
          <p:cNvPr id="5" name="Footer Placeholder 4"/>
          <p:cNvSpPr>
            <a:spLocks noGrp="1"/>
          </p:cNvSpPr>
          <p:nvPr>
            <p:ph type="ftr" sz="quarter" idx="11"/>
          </p:nvPr>
        </p:nvSpPr>
        <p:spPr>
          <a:xfrm>
            <a:off x="1636099" y="6272784"/>
            <a:ext cx="4745736" cy="365125"/>
          </a:xfrm>
        </p:spPr>
        <p:txBody>
          <a:bodyPr/>
          <a:lstStyle>
            <a:lvl1pPr>
              <a:defRPr>
                <a:solidFill>
                  <a:schemeClr val="accent1">
                    <a:lumMod val="50000"/>
                  </a:schemeClr>
                </a:solidFill>
              </a:defRPr>
            </a:lvl1pPr>
          </a:lstStyle>
          <a:p>
            <a:endParaRPr lang="ru-RU"/>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27F76EB0-210D-48B5-BAAA-3A0B258750EE}" type="slidenum">
              <a:rPr lang="ru-RU" smtClean="0"/>
              <a:pPr/>
              <a:t>‹#›</a:t>
            </a:fld>
            <a:endParaRPr lang="ru-RU"/>
          </a:p>
        </p:txBody>
      </p:sp>
    </p:spTree>
    <p:extLst>
      <p:ext uri="{BB962C8B-B14F-4D97-AF65-F5344CB8AC3E}">
        <p14:creationId xmlns:p14="http://schemas.microsoft.com/office/powerpoint/2010/main" val="380118263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4386422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33057058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endParaRPr lang="ru-RU"/>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331874250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365817633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ru-RU" smtClean="0"/>
              <a:t>Образец заголовка</a:t>
            </a:r>
            <a:endParaRPr lang="en-US" dirty="0"/>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endParaRPr lang="ru-RU"/>
          </a:p>
        </p:txBody>
      </p:sp>
      <p:sp>
        <p:nvSpPr>
          <p:cNvPr id="10" name="Footer Placeholder 9"/>
          <p:cNvSpPr>
            <a:spLocks noGrp="1"/>
          </p:cNvSpPr>
          <p:nvPr>
            <p:ph type="ftr" sz="quarter" idx="11"/>
          </p:nvPr>
        </p:nvSpPr>
        <p:spPr/>
        <p:txBody>
          <a:bodyPr/>
          <a:lstStyle/>
          <a:p>
            <a:endParaRPr lang="ru-RU"/>
          </a:p>
        </p:txBody>
      </p:sp>
      <p:sp>
        <p:nvSpPr>
          <p:cNvPr id="11" name="Slide Number Placeholder 10"/>
          <p:cNvSpPr>
            <a:spLocks noGrp="1"/>
          </p:cNvSpPr>
          <p:nvPr>
            <p:ph type="sldNum" sz="quarter" idx="12"/>
          </p:nvPr>
        </p:nvSpPr>
        <p:spPr/>
        <p:txBody>
          <a:bodyPr/>
          <a:lstStyle/>
          <a:p>
            <a:fld id="{DF8A1087-E877-44D8-9593-F75835DBB817}" type="slidenum">
              <a:rPr lang="ru-RU" smtClean="0"/>
              <a:pPr/>
              <a:t>‹#›</a:t>
            </a:fld>
            <a:endParaRPr lang="ru-RU"/>
          </a:p>
        </p:txBody>
      </p:sp>
    </p:spTree>
    <p:extLst>
      <p:ext uri="{BB962C8B-B14F-4D97-AF65-F5344CB8AC3E}">
        <p14:creationId xmlns:p14="http://schemas.microsoft.com/office/powerpoint/2010/main" val="301183262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endParaRPr lang="ru-RU"/>
          </a:p>
        </p:txBody>
      </p:sp>
      <p:sp>
        <p:nvSpPr>
          <p:cNvPr id="10" name="Slide Number Placeholder 9"/>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220506318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185857812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3295237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18" Type="http://schemas.openxmlformats.org/officeDocument/2006/relationships/theme" Target="../theme/theme5.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slideLayout" Target="../slideLayouts/slideLayout61.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20" Type="http://schemas.openxmlformats.org/officeDocument/2006/relationships/image" Target="../media/image8.png"/><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19" Type="http://schemas.openxmlformats.org/officeDocument/2006/relationships/image" Target="../media/image7.png"/><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image" Target="../media/image12.png"/><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6.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image" Target="../media/image13.png"/><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2369173244"/>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3743084237"/>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 id="2147483806"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endParaRPr lang="ru-RU"/>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ru-RU"/>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1319187890"/>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200" b="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35.xml"/><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diagramLayout" Target="../diagrams/layout3.xml"/><Relationship Id="rId7" Type="http://schemas.openxmlformats.org/officeDocument/2006/relationships/image" Target="../media/image32.jpeg"/><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diagramLayout" Target="../diagrams/layout4.xml"/><Relationship Id="rId7" Type="http://schemas.openxmlformats.org/officeDocument/2006/relationships/image" Target="../media/image34.jpeg"/><Relationship Id="rId2" Type="http://schemas.openxmlformats.org/officeDocument/2006/relationships/diagramData" Target="../diagrams/data4.xml"/><Relationship Id="rId1" Type="http://schemas.openxmlformats.org/officeDocument/2006/relationships/slideLayout" Target="../slideLayouts/slideLayout2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diagramLayout" Target="../diagrams/layout5.xml"/><Relationship Id="rId7" Type="http://schemas.openxmlformats.org/officeDocument/2006/relationships/image" Target="../media/image36.jpeg"/><Relationship Id="rId2" Type="http://schemas.openxmlformats.org/officeDocument/2006/relationships/diagramData" Target="../diagrams/data5.xml"/><Relationship Id="rId1" Type="http://schemas.openxmlformats.org/officeDocument/2006/relationships/slideLayout" Target="../slideLayouts/slideLayout2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2" Type="http://schemas.openxmlformats.org/officeDocument/2006/relationships/image" Target="../media/image38.gif"/><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63.xml"/></Relationships>
</file>

<file path=ppt/slides/_rels/slide1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g"/><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57" name="Text Box 317"/>
          <p:cNvSpPr txBox="1">
            <a:spLocks noChangeArrowheads="1"/>
          </p:cNvSpPr>
          <p:nvPr/>
        </p:nvSpPr>
        <p:spPr bwMode="auto">
          <a:xfrm flipV="1">
            <a:off x="971550" y="3594100"/>
            <a:ext cx="7129463" cy="366713"/>
          </a:xfrm>
          <a:prstGeom prst="rect">
            <a:avLst/>
          </a:prstGeom>
          <a:noFill/>
          <a:ln w="9525">
            <a:noFill/>
            <a:miter lim="800000"/>
            <a:headEnd/>
            <a:tailEnd/>
          </a:ln>
          <a:effectLst/>
        </p:spPr>
        <p:txBody>
          <a:bodyPr rot="10800000">
            <a:spAutoFit/>
          </a:bodyPr>
          <a:lstStyle/>
          <a:p>
            <a:endParaRPr lang="ru-RU">
              <a:latin typeface="Time RomanUz" pitchFamily="2" charset="0"/>
            </a:endParaRPr>
          </a:p>
        </p:txBody>
      </p:sp>
      <p:sp>
        <p:nvSpPr>
          <p:cNvPr id="10565" name="Text Box 325"/>
          <p:cNvSpPr txBox="1">
            <a:spLocks noChangeArrowheads="1"/>
          </p:cNvSpPr>
          <p:nvPr/>
        </p:nvSpPr>
        <p:spPr bwMode="auto">
          <a:xfrm>
            <a:off x="29777" y="764704"/>
            <a:ext cx="9143999" cy="3046988"/>
          </a:xfrm>
          <a:prstGeom prst="rect">
            <a:avLst/>
          </a:prstGeom>
          <a:noFill/>
          <a:ln w="9525">
            <a:noFill/>
            <a:miter lim="800000"/>
            <a:headEnd/>
            <a:tailEnd/>
          </a:ln>
          <a:effectLst/>
        </p:spPr>
        <p:txBody>
          <a:bodyPr wrap="square">
            <a:spAutoFit/>
          </a:bodyPr>
          <a:lstStyle/>
          <a:p>
            <a:pPr marL="342900" indent="-342900" algn="ctr"/>
            <a:r>
              <a:rPr lang="uz-Cyrl-UZ" sz="4800" b="1" smtClean="0">
                <a:solidFill>
                  <a:srgbClr val="0033CC"/>
                </a:solidFill>
                <a:latin typeface="Times New Roman" pitchFamily="18" charset="0"/>
              </a:rPr>
              <a:t>4-мавзу</a:t>
            </a:r>
            <a:r>
              <a:rPr lang="uz-Cyrl-UZ" sz="4800" b="1">
                <a:solidFill>
                  <a:srgbClr val="0033CC"/>
                </a:solidFill>
                <a:latin typeface="Times New Roman" pitchFamily="18" charset="0"/>
              </a:rPr>
              <a:t>. Табиатда мева ва уруғларнинг тарқалиши. Уруғдан ва вегетатив кўпайиш.</a:t>
            </a:r>
            <a:endParaRPr lang="uz-Cyrl-UZ" sz="2800" b="1" i="1" dirty="0">
              <a:solidFill>
                <a:srgbClr val="00FFFF"/>
              </a:solidFill>
              <a:latin typeface="Arial" pitchFamily="34" charset="0"/>
            </a:endParaRPr>
          </a:p>
        </p:txBody>
      </p:sp>
    </p:spTree>
  </p:cSld>
  <p:clrMapOvr>
    <a:masterClrMapping/>
  </p:clrMapOvr>
  <p:transition>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214314" y="1289661"/>
            <a:ext cx="8858280"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just"/>
            <a:r>
              <a:rPr lang="uz-Cyrl-UZ" sz="4800" b="1">
                <a:solidFill>
                  <a:srgbClr val="0000FF"/>
                </a:solidFill>
                <a:latin typeface="Times New Roman" pitchFamily="18" charset="0"/>
                <a:ea typeface="Calibri" pitchFamily="34" charset="0"/>
                <a:cs typeface="Times New Roman" pitchFamily="18" charset="0"/>
              </a:rPr>
              <a:t>1. 	Табиатда мева ва уруғларнинг тарқалиши.</a:t>
            </a:r>
          </a:p>
          <a:p>
            <a:pPr indent="457200" algn="just"/>
            <a:r>
              <a:rPr lang="uz-Cyrl-UZ" sz="4800" b="1">
                <a:solidFill>
                  <a:srgbClr val="0000FF"/>
                </a:solidFill>
                <a:latin typeface="Times New Roman" pitchFamily="18" charset="0"/>
                <a:ea typeface="Calibri" pitchFamily="34" charset="0"/>
                <a:cs typeface="Times New Roman" pitchFamily="18" charset="0"/>
              </a:rPr>
              <a:t>2.	Уруғдан кўпайиш.</a:t>
            </a:r>
          </a:p>
          <a:p>
            <a:pPr indent="457200" algn="just"/>
            <a:r>
              <a:rPr lang="uz-Cyrl-UZ" sz="4800" b="1">
                <a:solidFill>
                  <a:srgbClr val="0000FF"/>
                </a:solidFill>
                <a:latin typeface="Times New Roman" pitchFamily="18" charset="0"/>
                <a:ea typeface="Calibri" pitchFamily="34" charset="0"/>
                <a:cs typeface="Times New Roman" pitchFamily="18" charset="0"/>
              </a:rPr>
              <a:t>3.	Вегетатив кўпайиш</a:t>
            </a:r>
          </a:p>
          <a:p>
            <a:pPr indent="457200" algn="just" eaLnBrk="0" hangingPunct="0"/>
            <a:r>
              <a:rPr lang="uz-Cyrl-UZ" sz="2800" b="1" smtClean="0">
                <a:solidFill>
                  <a:srgbClr val="0000FF"/>
                </a:solidFill>
                <a:latin typeface="Times New Roman" pitchFamily="18" charset="0"/>
                <a:ea typeface="Calibri" pitchFamily="34" charset="0"/>
                <a:cs typeface="Times New Roman" pitchFamily="18" charset="0"/>
              </a:rPr>
              <a:t>	</a:t>
            </a:r>
            <a:endParaRPr lang="uz-Cyrl-UZ" sz="3600" dirty="0" smtClean="0">
              <a:solidFill>
                <a:srgbClr val="0000FF"/>
              </a:solidFill>
              <a:latin typeface="Arial" pitchFamily="34" charset="0"/>
            </a:endParaRPr>
          </a:p>
        </p:txBody>
      </p:sp>
    </p:spTree>
    <p:extLst>
      <p:ext uri="{BB962C8B-B14F-4D97-AF65-F5344CB8AC3E}">
        <p14:creationId xmlns:p14="http://schemas.microsoft.com/office/powerpoint/2010/main" val="212551477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fontScale="90000"/>
          </a:bodyPr>
          <a:lstStyle/>
          <a:p>
            <a:pPr algn="ctr"/>
            <a:r>
              <a:rPr lang="uz-Cyrl-UZ" b="1">
                <a:solidFill>
                  <a:srgbClr val="0000FF"/>
                </a:solidFill>
                <a:latin typeface="Times New Roman" pitchFamily="18" charset="0"/>
                <a:ea typeface="Calibri" pitchFamily="34" charset="0"/>
                <a:cs typeface="Times New Roman" pitchFamily="18" charset="0"/>
              </a:rPr>
              <a:t>Табиатда мева ва уруғларнинг тарқалиши</a:t>
            </a:r>
            <a:endParaRPr lang="ru-RU" dirty="0"/>
          </a:p>
        </p:txBody>
      </p:sp>
      <p:sp>
        <p:nvSpPr>
          <p:cNvPr id="270339" name="Rectangle 3"/>
          <p:cNvSpPr>
            <a:spLocks noGrp="1" noChangeArrowheads="1"/>
          </p:cNvSpPr>
          <p:nvPr>
            <p:ph idx="1"/>
          </p:nvPr>
        </p:nvSpPr>
        <p:spPr>
          <a:xfrm>
            <a:off x="304800" y="1000108"/>
            <a:ext cx="8686800" cy="3364996"/>
          </a:xfrm>
        </p:spPr>
        <p:txBody>
          <a:bodyPr>
            <a:noAutofit/>
          </a:bodyPr>
          <a:lstStyle/>
          <a:p>
            <a:pPr algn="just"/>
            <a:r>
              <a:rPr lang="ru-RU" sz="1800"/>
              <a:t>Дарахт-бута ўсимликларининг мева ва уруғлари табиатда онгсиз ва онгли равишда тарқалади. Уларни онгсиз тарқалишида ташқи табиий омиллар-шамол, сув, фауна асосий рол ўйнаса, онгли тарқалишида инсон ёрдамида маълум мақсадни кўзлаб сунъий равишда тарқатилади. Меваси ва уруғлари шамол воситасида тарқаладиган дарахт турлари асосан баланд бўйли, ҳамда асосий ҳосили юқориги шохларида жойлашган бўлади. бундай уруғлар попукчи, қанотчали ва ўсиқли бўлиб, шамол ёрдамида тарқалишга мослашган. Паст бўйли дарахтлар-буталар мева ва уруғлардан, асосан ҳайвонлар ёрдамида тарқалади. Мева ва уруғ қанчалик энгил ва сатҳи катта бўлса, ҳавода шунчалик узоқ вақт учиб юради ва она дарахтдан анча узоқларга тарқалади. Уруғларни она дарахтдан узоқ жойларга учиб бориши, учишга кўмаклашувчи мосламалар, қанотчаларига боғлиқдир</a:t>
            </a:r>
            <a:endParaRPr lang="ru-RU" sz="1800" dirty="0"/>
          </a:p>
        </p:txBody>
      </p:sp>
      <p:pic>
        <p:nvPicPr>
          <p:cNvPr id="1028" name="Picture 4"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b="10604"/>
          <a:stretch/>
        </p:blipFill>
        <p:spPr bwMode="auto">
          <a:xfrm>
            <a:off x="304800" y="4362793"/>
            <a:ext cx="4483224" cy="233853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t="9000"/>
          <a:stretch/>
        </p:blipFill>
        <p:spPr bwMode="auto">
          <a:xfrm>
            <a:off x="5027214" y="4362792"/>
            <a:ext cx="3945305" cy="23385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rmAutofit fontScale="92500"/>
          </a:bodyPr>
          <a:lstStyle/>
          <a:p>
            <a:pPr marL="0" indent="371475" algn="just"/>
            <a:r>
              <a:rPr lang="ru-RU"/>
              <a:t>Мева ва уруғларни тарқалишида инсонинг роли ҳам катта бўлиб, минг йиллар давомида инсон доимо мевали ва манзарали ўсимликларни саралаб, танлаб жуда кўплаб навларни яратган. Мевалар асосан бир мамлакатдан иккинчи мамлакатга олиб борилиши натижасида ҳам тарқалади. Ўсимликларнинг мева ва уруғлари бу ҳолатда мақсадсиз тарқалади. Халқ хўжалиги учун муҳим дарахт-бута турларининг уруғлари уларни кўпайтириш, плантацияларини барпо этиш учун яъни мақсадли тарқатилади. </a:t>
            </a:r>
            <a:endParaRPr lang="uz-Cyrl-UZ" dirty="0">
              <a:latin typeface="Times New Roman" pitchFamily="18" charset="0"/>
              <a:cs typeface="Times New Roman" pitchFamily="18" charset="0"/>
            </a:endParaRPr>
          </a:p>
        </p:txBody>
      </p:sp>
      <p:pic>
        <p:nvPicPr>
          <p:cNvPr id="2050" name="Picture 2" descr="Картинки по запросу плоды деревь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3852651"/>
            <a:ext cx="3440951" cy="288032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плоды деревьев"/>
          <p:cNvPicPr>
            <a:picLocks noChangeAspect="1" noChangeArrowheads="1"/>
          </p:cNvPicPr>
          <p:nvPr/>
        </p:nvPicPr>
        <p:blipFill rotWithShape="1">
          <a:blip r:embed="rId3">
            <a:extLst>
              <a:ext uri="{28A0092B-C50C-407E-A947-70E740481C1C}">
                <a14:useLocalDpi xmlns:a14="http://schemas.microsoft.com/office/drawing/2010/main" val="0"/>
              </a:ext>
            </a:extLst>
          </a:blip>
          <a:srcRect t="15092"/>
          <a:stretch/>
        </p:blipFill>
        <p:spPr bwMode="auto">
          <a:xfrm>
            <a:off x="4305773" y="3978703"/>
            <a:ext cx="4486275" cy="28548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3" name="Rectangle 3"/>
          <p:cNvSpPr>
            <a:spLocks noGrp="1" noChangeArrowheads="1"/>
          </p:cNvSpPr>
          <p:nvPr>
            <p:ph idx="1"/>
          </p:nvPr>
        </p:nvSpPr>
        <p:spPr>
          <a:xfrm>
            <a:off x="323850" y="1124744"/>
            <a:ext cx="8156575" cy="3810000"/>
          </a:xfrm>
        </p:spPr>
        <p:txBody>
          <a:bodyPr>
            <a:normAutofit fontScale="77500" lnSpcReduction="20000"/>
          </a:bodyPr>
          <a:lstStyle/>
          <a:p>
            <a:pPr algn="just"/>
            <a:r>
              <a:rPr lang="ru-RU" smtClean="0"/>
              <a:t>Дарахтлар </a:t>
            </a:r>
            <a:r>
              <a:rPr lang="ru-RU"/>
              <a:t>ва буталарнинг уруғлари ривожланиши ва пишиб этилиш вақтида катта физиологик фаоллик хусусиятларига эга бўлади. </a:t>
            </a:r>
            <a:endParaRPr lang="ru-RU" smtClean="0"/>
          </a:p>
          <a:p>
            <a:pPr algn="just"/>
            <a:r>
              <a:rPr lang="ru-RU" smtClean="0"/>
              <a:t>Уларнинг </a:t>
            </a:r>
            <a:r>
              <a:rPr lang="ru-RU"/>
              <a:t>тўқималари таркибида жуда кўп миқдорда ҳаракатдаги углеводлар ва азот бирлашмалари бўлиб, меванинг ёки уруғнинг пишиб этилиш даврида уларда крахмал, оқсил ва ёғлар йиғила бошлайди. </a:t>
            </a:r>
            <a:endParaRPr lang="ru-RU" smtClean="0"/>
          </a:p>
          <a:p>
            <a:pPr algn="just"/>
            <a:r>
              <a:rPr lang="ru-RU" smtClean="0"/>
              <a:t>Уруғларни етилиш </a:t>
            </a:r>
            <a:r>
              <a:rPr lang="ru-RU"/>
              <a:t>вақтида уларнинг физиологик фаоллиги секинлашади, озуқа моддаларни кўчиб юриши тўхтайди, сувнинг миқдори камаяди.</a:t>
            </a:r>
            <a:endParaRPr lang="ru-RU" dirty="0"/>
          </a:p>
        </p:txBody>
      </p:sp>
      <p:pic>
        <p:nvPicPr>
          <p:cNvPr id="3074" name="Picture 2" descr="Картинки по запросу плоды деревьев"/>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4402625"/>
            <a:ext cx="3836690" cy="244467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4437031"/>
            <a:ext cx="3245455" cy="243236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0420" y="548680"/>
            <a:ext cx="7869891" cy="3907487"/>
          </a:xfrm>
        </p:spPr>
        <p:txBody>
          <a:bodyPr>
            <a:normAutofit fontScale="85000" lnSpcReduction="10000"/>
          </a:bodyPr>
          <a:lstStyle/>
          <a:p>
            <a:pPr algn="just"/>
            <a:r>
              <a:rPr lang="ru-RU"/>
              <a:t>Дарахтларннг уруғи тупроқда қулай шароитларни юзага келиши (намлик, иссиқлик, кислород ва ёруглик) билан уна бошлайди. </a:t>
            </a:r>
            <a:endParaRPr lang="ru-RU" smtClean="0"/>
          </a:p>
          <a:p>
            <a:pPr algn="just"/>
            <a:r>
              <a:rPr lang="ru-RU" smtClean="0"/>
              <a:t>Уруғларни </a:t>
            </a:r>
            <a:r>
              <a:rPr lang="ru-RU"/>
              <a:t>униш жараёни қуйидагича кечади: аввал намлик таъсирида уруғ бўкади, яъни тупроқ нами уруғ пўстлоги орқали шимилади ва сув эндосперма ва муртак ҳужайраларига киради. </a:t>
            </a:r>
            <a:endParaRPr lang="ru-RU" smtClean="0"/>
          </a:p>
          <a:p>
            <a:pPr algn="just"/>
            <a:r>
              <a:rPr lang="ru-RU" smtClean="0"/>
              <a:t>Сув </a:t>
            </a:r>
            <a:r>
              <a:rPr lang="ru-RU"/>
              <a:t>шимилиши билан уруғ магзидаги энзим ферментлари таъсирида эндосперма ёки уруғпаллалардаги заҳира моддалар эрийди, эритма муртак ҳужайраларига, яъни бошланғич илдиз ва учки ўсиш нуқтасининг меристема ҳужайраларига тарқалади</a:t>
            </a:r>
            <a:endParaRPr lang="ru-RU" dirty="0"/>
          </a:p>
        </p:txBody>
      </p:sp>
      <p:pic>
        <p:nvPicPr>
          <p:cNvPr id="409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552" y="3826180"/>
            <a:ext cx="336232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9965" y="4386510"/>
            <a:ext cx="3046173" cy="224166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Картинки по запросу проростки деревьев"/>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27784" y="4407720"/>
            <a:ext cx="2991868" cy="2204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11313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txBox="1">
            <a:spLocks noChangeArrowheads="1"/>
          </p:cNvSpPr>
          <p:nvPr/>
        </p:nvSpPr>
        <p:spPr>
          <a:xfrm>
            <a:off x="-15200" y="1124744"/>
            <a:ext cx="5946643" cy="3240360"/>
          </a:xfrm>
          <a:prstGeom prst="rect">
            <a:avLst/>
          </a:prstGeom>
        </p:spPr>
        <p:txBody>
          <a:bodyPr vert="horz">
            <a:noAutofit/>
          </a:bodyPr>
          <a:lstStyle/>
          <a:p>
            <a:pPr marL="342900" indent="100013" algn="just" fontAlgn="auto">
              <a:lnSpc>
                <a:spcPct val="90000"/>
              </a:lnSpc>
              <a:spcBef>
                <a:spcPct val="20000"/>
              </a:spcBef>
              <a:spcAft>
                <a:spcPts val="0"/>
              </a:spcAft>
              <a:buClr>
                <a:schemeClr val="accent1"/>
              </a:buClr>
              <a:buSzPct val="70000"/>
              <a:buFont typeface="Wingdings 2"/>
              <a:buChar char=""/>
            </a:pPr>
            <a:r>
              <a:rPr lang="ru-RU" sz="2400"/>
              <a:t>Айрим дарахт ва буталарнинг уруғи қаттиқ пўстли бўлсада, тез бўкади чунки уларнинг қалин ташқи пўстида майда тешикчалар бўлиб, улар орқали сув яхши шимилади. Уруғ бўккандан сўнг тез уна бошлайди, энг олдин илдиз пайдо бўлади. Ўсиш учун қулай шароит бўлсада, оддий шум, заранг, арғувон, нормушк, граб, олма, нок, олча, олхўри, наъматак, зирк, четан, калина, дўлана, крушина, шумурт каби дарахтларнинг уруғи кўп йиллаб унмай ётади.</a:t>
            </a:r>
            <a:endParaRPr lang="ru-RU" sz="2400" dirty="0">
              <a:solidFill>
                <a:schemeClr val="tx2"/>
              </a:solidFill>
              <a:latin typeface="+mn-lt"/>
            </a:endParaRPr>
          </a:p>
        </p:txBody>
      </p:sp>
      <p:pic>
        <p:nvPicPr>
          <p:cNvPr id="5122" name="Picture 2" descr="Картинки по запросу семена деревь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2218" y="0"/>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2658" y="4717464"/>
            <a:ext cx="2825540" cy="211765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Картинки по запросу семена деревьев"/>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2218" y="2282531"/>
            <a:ext cx="2857500" cy="22955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473674" y="260648"/>
            <a:ext cx="8686800" cy="838200"/>
          </a:xfrm>
        </p:spPr>
        <p:txBody>
          <a:bodyPr>
            <a:normAutofit fontScale="90000"/>
          </a:bodyPr>
          <a:lstStyle/>
          <a:p>
            <a:pPr algn="just"/>
            <a:r>
              <a:rPr lang="uz-Cyrl-UZ"/>
              <a:t> </a:t>
            </a:r>
            <a:r>
              <a:rPr lang="ru-RU" sz="2800">
                <a:effectLst/>
              </a:rPr>
              <a:t>Физиологик тиним даврига эга уруғларни яхши униши учун улар экишдан олдин турли эритмаларда сақланади, ёки стратификация қилинади.</a:t>
            </a:r>
            <a:endParaRPr lang="ru-RU" sz="3100" dirty="0"/>
          </a:p>
        </p:txBody>
      </p:sp>
      <p:sp>
        <p:nvSpPr>
          <p:cNvPr id="7" name="Rectangle 3"/>
          <p:cNvSpPr txBox="1">
            <a:spLocks noChangeArrowheads="1"/>
          </p:cNvSpPr>
          <p:nvPr/>
        </p:nvSpPr>
        <p:spPr>
          <a:xfrm>
            <a:off x="-108520" y="1412776"/>
            <a:ext cx="8929718" cy="504056"/>
          </a:xfrm>
          <a:prstGeom prst="rect">
            <a:avLst/>
          </a:prstGeom>
        </p:spPr>
        <p:txBody>
          <a:bodyPr vert="horz">
            <a:noAutofit/>
          </a:bodyPr>
          <a:lstStyle/>
          <a:p>
            <a:pPr marL="342900" indent="100013" algn="just" fontAlgn="auto">
              <a:lnSpc>
                <a:spcPct val="90000"/>
              </a:lnSpc>
              <a:spcBef>
                <a:spcPct val="20000"/>
              </a:spcBef>
              <a:spcAft>
                <a:spcPts val="0"/>
              </a:spcAft>
              <a:buClr>
                <a:schemeClr val="accent1"/>
              </a:buClr>
              <a:buSzPct val="70000"/>
              <a:buFont typeface="Wingdings 2"/>
              <a:buChar char=""/>
            </a:pPr>
            <a:r>
              <a:rPr lang="ru-RU" sz="2000" b="1">
                <a:solidFill>
                  <a:srgbClr val="007434"/>
                </a:solidFill>
                <a:latin typeface="+mn-lt"/>
              </a:rPr>
              <a:t>Стратификация жараёни қуйидагича</a:t>
            </a:r>
            <a:r>
              <a:rPr lang="ru-RU" sz="2000" b="1" smtClean="0">
                <a:solidFill>
                  <a:srgbClr val="007434"/>
                </a:solidFill>
                <a:latin typeface="+mn-lt"/>
              </a:rPr>
              <a:t>:</a:t>
            </a:r>
            <a:endParaRPr lang="ru-RU" sz="2000" b="1" smtClean="0">
              <a:solidFill>
                <a:srgbClr val="0033CC"/>
              </a:solidFill>
              <a:latin typeface="+mn-lt"/>
            </a:endParaRPr>
          </a:p>
          <a:p>
            <a:pPr marL="342900" indent="100013" algn="just" fontAlgn="auto">
              <a:lnSpc>
                <a:spcPct val="90000"/>
              </a:lnSpc>
              <a:spcBef>
                <a:spcPct val="20000"/>
              </a:spcBef>
              <a:spcAft>
                <a:spcPts val="0"/>
              </a:spcAft>
              <a:buClr>
                <a:schemeClr val="accent1"/>
              </a:buClr>
              <a:buSzPct val="70000"/>
              <a:buFont typeface="Wingdings 2"/>
              <a:buChar char=""/>
            </a:pPr>
            <a:endParaRPr lang="ru-RU" sz="2000" dirty="0">
              <a:solidFill>
                <a:schemeClr val="tx2"/>
              </a:solidFill>
              <a:latin typeface="+mn-lt"/>
            </a:endParaRPr>
          </a:p>
        </p:txBody>
      </p:sp>
      <p:graphicFrame>
        <p:nvGraphicFramePr>
          <p:cNvPr id="6" name="Схема 5"/>
          <p:cNvGraphicFramePr/>
          <p:nvPr>
            <p:extLst>
              <p:ext uri="{D42A27DB-BD31-4B8C-83A1-F6EECF244321}">
                <p14:modId xmlns:p14="http://schemas.microsoft.com/office/powerpoint/2010/main" val="533696021"/>
              </p:ext>
            </p:extLst>
          </p:nvPr>
        </p:nvGraphicFramePr>
        <p:xfrm>
          <a:off x="323528" y="1268760"/>
          <a:ext cx="8352928" cy="5128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21613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2525742411"/>
              </p:ext>
            </p:extLst>
          </p:nvPr>
        </p:nvGraphicFramePr>
        <p:xfrm>
          <a:off x="0" y="332656"/>
          <a:ext cx="9036496"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65257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3" y="764704"/>
            <a:ext cx="8443639" cy="2246769"/>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wrap="square">
            <a:spAutoFit/>
          </a:bodyPr>
          <a:lstStyle/>
          <a:p>
            <a:pPr algn="just"/>
            <a:r>
              <a:rPr lang="ru-RU" sz="2000"/>
              <a:t>Дарахт-бута ўсимликлари учун вегетатив кўпайиш ва янгиланиш хусусияти хос бўлиб, бу усулда ўсимликларни кўпайиши табиатда кўп учрайди. Вегетатив кўпайиш усуллари ўрмончиликда, боғдорчилик ишларида дарахт-бута ўсимликларини халқ хўжалигида муҳим аҳамиятга эга қимматли турларини кўпайтиришда кенг қўлланилади. Вегетатив кўпайтириш усуллари орқали кўпайтирилган кўчатлар ота-оналик наслий белгиларини ўзида тўлиқ сақлаб қолади.</a:t>
            </a:r>
            <a:endParaRPr lang="ru-RU" sz="2000"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0032" y="3356992"/>
            <a:ext cx="4051151" cy="3034452"/>
          </a:xfrm>
          <a:prstGeom prst="rect">
            <a:avLst/>
          </a:prstGeom>
        </p:spPr>
      </p:pic>
      <p:pic>
        <p:nvPicPr>
          <p:cNvPr id="6146" name="Picture 2" descr="Картинки по запросу вегетативное деревье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038113"/>
            <a:ext cx="4981575"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678108194"/>
              </p:ext>
            </p:extLst>
          </p:nvPr>
        </p:nvGraphicFramePr>
        <p:xfrm>
          <a:off x="0" y="70640"/>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170" name="Picture 2" descr="Картинки по запросу вегетативное деревьев"/>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4008" y="3943725"/>
            <a:ext cx="4078891" cy="285827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Похожее изображение"/>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7544" y="3980650"/>
            <a:ext cx="3672408" cy="27844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2143845872"/>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Картинки по запросу вегетативное деревьев"/>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76056" y="4077070"/>
            <a:ext cx="3488804" cy="2649937"/>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вегетативное деревьев"/>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1560" y="4187004"/>
            <a:ext cx="4047816" cy="243006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extLst>
              <p:ext uri="{D42A27DB-BD31-4B8C-83A1-F6EECF244321}">
                <p14:modId xmlns:p14="http://schemas.microsoft.com/office/powerpoint/2010/main" val="450843132"/>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220" name="Picture 4" descr="Похожее изображение"/>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7690" y="4148183"/>
            <a:ext cx="4896544" cy="2712521"/>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Картинки по запросу вегетативное деревьев"/>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08104" y="4279859"/>
            <a:ext cx="3229392" cy="2449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92986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435888" y="3573016"/>
            <a:ext cx="8686800" cy="2880320"/>
          </a:xfrm>
        </p:spPr>
        <p:txBody>
          <a:bodyPr>
            <a:noAutofit/>
          </a:bodyPr>
          <a:lstStyle/>
          <a:p>
            <a:pPr algn="just"/>
            <a:r>
              <a:rPr lang="ru-RU" sz="2400">
                <a:solidFill>
                  <a:srgbClr val="0033CC"/>
                </a:solidFill>
              </a:rPr>
              <a:t>Ўсимлик новдасини она ўсимликдан ажралмаган ҳолда эрга тегиб турган жойидан илдиз олиб кўкариши </a:t>
            </a:r>
            <a:r>
              <a:rPr lang="ru-RU" sz="2400" b="1">
                <a:solidFill>
                  <a:srgbClr val="0033CC"/>
                </a:solidFill>
                <a:effectLst>
                  <a:outerShdw blurRad="38100" dist="38100" dir="2700000" algn="tl">
                    <a:srgbClr val="000000">
                      <a:alpha val="43137"/>
                    </a:srgbClr>
                  </a:outerShdw>
                </a:effectLst>
              </a:rPr>
              <a:t>пархиш йўли билан кўпайиш</a:t>
            </a:r>
            <a:r>
              <a:rPr lang="ru-RU" sz="2400">
                <a:solidFill>
                  <a:srgbClr val="0033CC"/>
                </a:solidFill>
              </a:rPr>
              <a:t> деб аталади. Пархиш йўли билан кўкартирилган ўсимлик она ўсимликдан ажралиб мустақил яшай бошлайди. Пархиш йўли билан кўпайиш хусусиятига эга дарахт-буталарда эр юзига яқин тупроқ билан кўмилиб қолган новдаларда қўшимча илдиз ҳосил бўлади. </a:t>
            </a:r>
            <a:endParaRPr lang="ru-RU" sz="2400" dirty="0">
              <a:solidFill>
                <a:srgbClr val="0033CC"/>
              </a:solidFill>
            </a:endParaRPr>
          </a:p>
        </p:txBody>
      </p:sp>
      <p:pic>
        <p:nvPicPr>
          <p:cNvPr id="10242" name="Picture 2" descr="Картинки по запросу вегетативное деревьев"/>
          <p:cNvPicPr>
            <a:picLocks noChangeAspect="1" noChangeArrowheads="1"/>
          </p:cNvPicPr>
          <p:nvPr/>
        </p:nvPicPr>
        <p:blipFill rotWithShape="1">
          <a:blip r:embed="rId2">
            <a:extLst>
              <a:ext uri="{28A0092B-C50C-407E-A947-70E740481C1C}">
                <a14:useLocalDpi xmlns:a14="http://schemas.microsoft.com/office/drawing/2010/main" val="0"/>
              </a:ext>
            </a:extLst>
          </a:blip>
          <a:srcRect b="14992"/>
          <a:stretch/>
        </p:blipFill>
        <p:spPr bwMode="auto">
          <a:xfrm>
            <a:off x="1199692" y="260648"/>
            <a:ext cx="7159192" cy="3206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513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4712" y="965448"/>
            <a:ext cx="5905440" cy="4767808"/>
          </a:xfrm>
        </p:spPr>
        <p:txBody>
          <a:bodyPr>
            <a:normAutofit/>
          </a:bodyPr>
          <a:lstStyle/>
          <a:p>
            <a:pPr algn="just"/>
            <a:r>
              <a:rPr lang="ru-RU" sz="2800"/>
              <a:t>Табиатда қаламча ва поядан кўпайиш оз учрайди, улар асосан сернам дарё водийларида, тўқайларда ўсувчи тол ва теракда кузатилади. Уларнинг синиб тушган новдалари сув билан оқиб кетади ва янги эрда лойга кўмилиб қолган жойидан илдиз ҳосил қилиб янги ўсимлик ривожланади.</a:t>
            </a:r>
            <a:endParaRPr lang="ru-RU" sz="2800" dirty="0"/>
          </a:p>
        </p:txBody>
      </p:sp>
      <p:pic>
        <p:nvPicPr>
          <p:cNvPr id="1126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6488" y="851122"/>
            <a:ext cx="3089528" cy="249823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3580" y="4005064"/>
            <a:ext cx="2736304" cy="2408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9232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27552" y="980728"/>
            <a:ext cx="5905440" cy="5112568"/>
          </a:xfrm>
        </p:spPr>
        <p:txBody>
          <a:bodyPr>
            <a:normAutofit lnSpcReduction="10000"/>
          </a:bodyPr>
          <a:lstStyle/>
          <a:p>
            <a:pPr algn="just"/>
            <a:r>
              <a:rPr lang="ru-RU" sz="2800"/>
              <a:t>Сунъий пархиш усули қуйидагича: новда она ўсимлик тубидан бошлаб ковланган ариқчада ётқизилиб тупроқ билан кўмилади ва новда учи ер юзасида қолдирилади, новданинг кўмилган жойларидан илдиз пайдо бўлади ва мустақил ўсимликнинг ривожланиш жараёни бошланади. Пархиш йўли билан кўпайтирилган ўсимликлар новдадан илдиз олмагунча она ўсимликдан ажратилмайди.</a:t>
            </a:r>
            <a:endParaRPr lang="ru-RU" sz="2800" dirty="0"/>
          </a:p>
        </p:txBody>
      </p:sp>
      <p:pic>
        <p:nvPicPr>
          <p:cNvPr id="12290" name="Picture 2" descr="Картинки по запросу вегетативное деревье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212976"/>
            <a:ext cx="3096344" cy="336232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784" y="404664"/>
            <a:ext cx="3054424" cy="2290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03564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9592" y="476672"/>
            <a:ext cx="7272808" cy="3444997"/>
          </a:xfrm>
        </p:spPr>
        <p:txBody>
          <a:bodyPr>
            <a:normAutofit/>
          </a:bodyPr>
          <a:lstStyle/>
          <a:p>
            <a:pPr algn="just"/>
            <a:r>
              <a:rPr lang="ru-RU"/>
              <a:t>Қимматли дарахт ва буталар айниқса мевали дарахтлар пайванд усулида ҳам кўпайтирилади. Пайвандлашнинг искана пайванд, куртак пайванд усуллари кенг қўлланилади. Одатда пайвандланадиган ўсимлик пайвандтаг, пайванд бўлувчи ўсимлик </a:t>
            </a:r>
            <a:r>
              <a:rPr lang="ru-RU" b="1"/>
              <a:t>пайванддуст</a:t>
            </a:r>
            <a:r>
              <a:rPr lang="ru-RU"/>
              <a:t> деб аталади. Пайвандтаг ва пайванддуст бир тур ёки бир туркумга ё бўлмаса бир оилага мансуб бўлиши керак. </a:t>
            </a:r>
            <a:endParaRPr lang="ru-RU" dirty="0"/>
          </a:p>
        </p:txBody>
      </p:sp>
      <p:pic>
        <p:nvPicPr>
          <p:cNvPr id="5" name="Рисунок 4"/>
          <p:cNvPicPr>
            <a:picLocks noChangeAspect="1"/>
          </p:cNvPicPr>
          <p:nvPr/>
        </p:nvPicPr>
        <p:blipFill rotWithShape="1">
          <a:blip r:embed="rId2">
            <a:extLst>
              <a:ext uri="{28A0092B-C50C-407E-A947-70E740481C1C}">
                <a14:useLocalDpi xmlns:a14="http://schemas.microsoft.com/office/drawing/2010/main" val="0"/>
              </a:ext>
            </a:extLst>
          </a:blip>
          <a:srcRect l="9721" r="8628"/>
          <a:stretch/>
        </p:blipFill>
        <p:spPr>
          <a:xfrm>
            <a:off x="4932040" y="3922139"/>
            <a:ext cx="3384376" cy="2094108"/>
          </a:xfrm>
          <a:prstGeom prst="rect">
            <a:avLst/>
          </a:prstGeom>
        </p:spPr>
      </p:pic>
      <p:pic>
        <p:nvPicPr>
          <p:cNvPr id="13314" name="Picture 2" descr="Похожее изображение"/>
          <p:cNvPicPr>
            <a:picLocks noChangeAspect="1" noChangeArrowheads="1"/>
          </p:cNvPicPr>
          <p:nvPr/>
        </p:nvPicPr>
        <p:blipFill rotWithShape="1">
          <a:blip r:embed="rId3">
            <a:extLst>
              <a:ext uri="{28A0092B-C50C-407E-A947-70E740481C1C}">
                <a14:useLocalDpi xmlns:a14="http://schemas.microsoft.com/office/drawing/2010/main" val="0"/>
              </a:ext>
            </a:extLst>
          </a:blip>
          <a:srcRect b="20080"/>
          <a:stretch/>
        </p:blipFill>
        <p:spPr bwMode="auto">
          <a:xfrm>
            <a:off x="904176" y="3921669"/>
            <a:ext cx="3530272" cy="208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24195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1" name="Rectangle 3"/>
          <p:cNvSpPr>
            <a:spLocks noGrp="1" noChangeArrowheads="1"/>
          </p:cNvSpPr>
          <p:nvPr>
            <p:ph idx="1"/>
          </p:nvPr>
        </p:nvSpPr>
        <p:spPr>
          <a:xfrm>
            <a:off x="457200" y="908050"/>
            <a:ext cx="8229600" cy="4959350"/>
          </a:xfrm>
        </p:spPr>
        <p:txBody>
          <a:bodyPr/>
          <a:lstStyle/>
          <a:p>
            <a:pPr algn="ctr">
              <a:buFont typeface="Wingdings" pitchFamily="2" charset="2"/>
              <a:buNone/>
            </a:pPr>
            <a:r>
              <a:rPr lang="uz-Cyrl-UZ" sz="6600">
                <a:solidFill>
                  <a:srgbClr val="0033CC"/>
                </a:solidFill>
                <a:latin typeface="Arial Black" pitchFamily="34" charset="0"/>
              </a:rPr>
              <a:t>ЭЪТИБОРИНГИЗ </a:t>
            </a:r>
          </a:p>
          <a:p>
            <a:pPr algn="ctr">
              <a:buFont typeface="Wingdings" pitchFamily="2" charset="2"/>
              <a:buNone/>
            </a:pPr>
            <a:r>
              <a:rPr lang="uz-Cyrl-UZ" sz="6600">
                <a:solidFill>
                  <a:srgbClr val="0033CC"/>
                </a:solidFill>
                <a:latin typeface="Arial Black" pitchFamily="34" charset="0"/>
              </a:rPr>
              <a:t>У Ч У Н  </a:t>
            </a:r>
          </a:p>
          <a:p>
            <a:pPr algn="ctr">
              <a:buFont typeface="Wingdings" pitchFamily="2" charset="2"/>
              <a:buNone/>
            </a:pPr>
            <a:r>
              <a:rPr lang="uz-Cyrl-UZ" sz="6600">
                <a:solidFill>
                  <a:srgbClr val="0033CC"/>
                </a:solidFill>
                <a:latin typeface="Arial Black" pitchFamily="34" charset="0"/>
              </a:rPr>
              <a:t>РАХМАТ !!!</a:t>
            </a:r>
            <a:endParaRPr lang="ru-RU" sz="6600">
              <a:solidFill>
                <a:srgbClr val="0033CC"/>
              </a:solidFill>
              <a:latin typeface="Arial Black"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791e27464725ddd8aab8a4a2d5a4d283f2ff99"/>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1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6.xml><?xml version="1.0" encoding="utf-8"?>
<a:theme xmlns:a="http://schemas.openxmlformats.org/drawingml/2006/main" name="Дерево">
  <a:themeElements>
    <a:clrScheme name="Дерево">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Дерево">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Дерево">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Competition</Template>
  <TotalTime>1408</TotalTime>
  <Words>1016</Words>
  <Application>Microsoft Office PowerPoint</Application>
  <PresentationFormat>Экран (4:3)</PresentationFormat>
  <Paragraphs>36</Paragraphs>
  <Slides>18</Slides>
  <Notes>0</Notes>
  <HiddenSlides>0</HiddenSlides>
  <MMClips>0</MMClips>
  <ScaleCrop>false</ScaleCrop>
  <HeadingPairs>
    <vt:vector size="6" baseType="variant">
      <vt:variant>
        <vt:lpstr>Использованные шрифты</vt:lpstr>
      </vt:variant>
      <vt:variant>
        <vt:i4>16</vt:i4>
      </vt:variant>
      <vt:variant>
        <vt:lpstr>Тема</vt:lpstr>
      </vt:variant>
      <vt:variant>
        <vt:i4>6</vt:i4>
      </vt:variant>
      <vt:variant>
        <vt:lpstr>Заголовки слайдов</vt:lpstr>
      </vt:variant>
      <vt:variant>
        <vt:i4>18</vt:i4>
      </vt:variant>
    </vt:vector>
  </HeadingPairs>
  <TitlesOfParts>
    <vt:vector size="40" baseType="lpstr">
      <vt:lpstr>Arial</vt:lpstr>
      <vt:lpstr>Arial Black</vt:lpstr>
      <vt:lpstr>Calibri</vt:lpstr>
      <vt:lpstr>Calibri Light</vt:lpstr>
      <vt:lpstr>Cambria</vt:lpstr>
      <vt:lpstr>Constantia</vt:lpstr>
      <vt:lpstr>Franklin Gothic Book</vt:lpstr>
      <vt:lpstr>Franklin Gothic Medium</vt:lpstr>
      <vt:lpstr>Garamond</vt:lpstr>
      <vt:lpstr>Rockwell</vt:lpstr>
      <vt:lpstr>Rockwell Condensed</vt:lpstr>
      <vt:lpstr>Time RomanUz</vt:lpstr>
      <vt:lpstr>Times New Roman</vt:lpstr>
      <vt:lpstr>Verdana</vt:lpstr>
      <vt:lpstr>Wingdings</vt:lpstr>
      <vt:lpstr>Wingdings 2</vt:lpstr>
      <vt:lpstr>Трек</vt:lpstr>
      <vt:lpstr>Поток</vt:lpstr>
      <vt:lpstr>1_Тема Office</vt:lpstr>
      <vt:lpstr>Office Theme</vt:lpstr>
      <vt:lpstr>Натуральные материалы</vt:lpstr>
      <vt:lpstr>Дерево</vt:lpstr>
      <vt:lpstr>Презентация PowerPoint</vt:lpstr>
      <vt:lpstr>Режа</vt:lpstr>
      <vt:lpstr>Табиатда мева ва уруғларнинг тарқалиши</vt:lpstr>
      <vt:lpstr>Презентация PowerPoint</vt:lpstr>
      <vt:lpstr>Презентация PowerPoint</vt:lpstr>
      <vt:lpstr>Презентация PowerPoint</vt:lpstr>
      <vt:lpstr>Презентация PowerPoint</vt:lpstr>
      <vt:lpstr> Физиологик тиним даврига эга уруғларни яхши униши учун улар экишдан олдин турли эритмаларда сақланади, ёки стратификация қилинади.</vt:lpstr>
      <vt:lpstr>Презентация PowerPoint</vt:lpstr>
      <vt:lpstr>Презентация PowerPoint</vt:lpstr>
      <vt:lpstr>Презентация PowerPoint</vt:lpstr>
      <vt:lpstr>Презентация PowerPoint</vt:lpstr>
      <vt:lpstr>Презентация PowerPoint</vt:lpstr>
      <vt:lpstr>Ўсимлик новдасини она ўсимликдан ажралмаган ҳолда эрга тегиб турган жойидан илдиз олиб кўкариши пархиш йўли билан кўпайиш деб аталади. Пархиш йўли билан кўкартирилган ўсимлик она ўсимликдан ажралиб мустақил яшай бошлайди. Пархиш йўли билан кўпайиш хусусиятига эга дарахт-буталарда эр юзига яқин тупроқ билан кўмилиб қолган новдаларда қўшимча илдиз ҳосил бўлади. </vt:lpstr>
      <vt:lpstr>Презентация PowerPoint</vt:lpstr>
      <vt:lpstr>Презентация PowerPoint</vt:lpstr>
      <vt:lpstr>Презентация PowerPoint</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265</cp:revision>
  <dcterms:created xsi:type="dcterms:W3CDTF">2006-02-18T09:24:02Z</dcterms:created>
  <dcterms:modified xsi:type="dcterms:W3CDTF">2018-10-11T08:48:00Z</dcterms:modified>
</cp:coreProperties>
</file>