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41" r:id="rId2"/>
    <p:sldMasterId id="2147483765" r:id="rId3"/>
    <p:sldMasterId id="2147483777" r:id="rId4"/>
    <p:sldMasterId id="2147483789" r:id="rId5"/>
    <p:sldMasterId id="2147483807" r:id="rId6"/>
    <p:sldMasterId id="2147483819" r:id="rId7"/>
  </p:sldMasterIdLst>
  <p:notesMasterIdLst>
    <p:notesMasterId r:id="rId48"/>
  </p:notesMasterIdLst>
  <p:sldIdLst>
    <p:sldId id="261" r:id="rId8"/>
    <p:sldId id="404" r:id="rId9"/>
    <p:sldId id="370" r:id="rId10"/>
    <p:sldId id="326" r:id="rId11"/>
    <p:sldId id="394" r:id="rId12"/>
    <p:sldId id="406" r:id="rId13"/>
    <p:sldId id="352" r:id="rId14"/>
    <p:sldId id="398" r:id="rId15"/>
    <p:sldId id="399" r:id="rId16"/>
    <p:sldId id="400" r:id="rId17"/>
    <p:sldId id="410" r:id="rId18"/>
    <p:sldId id="411" r:id="rId19"/>
    <p:sldId id="413" r:id="rId20"/>
    <p:sldId id="415" r:id="rId21"/>
    <p:sldId id="414" r:id="rId22"/>
    <p:sldId id="416" r:id="rId23"/>
    <p:sldId id="417" r:id="rId24"/>
    <p:sldId id="418" r:id="rId25"/>
    <p:sldId id="419" r:id="rId26"/>
    <p:sldId id="421" r:id="rId27"/>
    <p:sldId id="422" r:id="rId28"/>
    <p:sldId id="423" r:id="rId29"/>
    <p:sldId id="424" r:id="rId30"/>
    <p:sldId id="425" r:id="rId31"/>
    <p:sldId id="426" r:id="rId32"/>
    <p:sldId id="429" r:id="rId33"/>
    <p:sldId id="427" r:id="rId34"/>
    <p:sldId id="428" r:id="rId35"/>
    <p:sldId id="430" r:id="rId36"/>
    <p:sldId id="431" r:id="rId37"/>
    <p:sldId id="434" r:id="rId38"/>
    <p:sldId id="435" r:id="rId39"/>
    <p:sldId id="432" r:id="rId40"/>
    <p:sldId id="433" r:id="rId41"/>
    <p:sldId id="436" r:id="rId42"/>
    <p:sldId id="437" r:id="rId43"/>
    <p:sldId id="438" r:id="rId44"/>
    <p:sldId id="439" r:id="rId45"/>
    <p:sldId id="440" r:id="rId46"/>
    <p:sldId id="334" r:id="rId47"/>
  </p:sldIdLst>
  <p:sldSz cx="9144000" cy="6858000" type="screen4x3"/>
  <p:notesSz cx="6858000" cy="9144000"/>
  <p:custDataLst>
    <p:tags r:id="rId49"/>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7434"/>
    <a:srgbClr val="00FF99"/>
    <a:srgbClr val="00FFFF"/>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904" autoAdjust="0"/>
    <p:restoredTop sz="89150" autoAdjust="0"/>
  </p:normalViewPr>
  <p:slideViewPr>
    <p:cSldViewPr>
      <p:cViewPr varScale="1">
        <p:scale>
          <a:sx n="65" d="100"/>
          <a:sy n="65" d="100"/>
        </p:scale>
        <p:origin x="1728"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tags" Target="tags/tag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just"/>
          <a:r>
            <a:rPr lang="uz-Cyrl-UZ" b="1" dirty="0" smtClean="0"/>
            <a:t>Сибир қарағайи ёки Сибир кедри (Pinus sibirisa Rupr. Mayr)</a:t>
          </a:r>
          <a:r>
            <a:rPr lang="uz-Cyrl-UZ" dirty="0" smtClean="0"/>
            <a:t> бўйи 20-40 м, диаметри 1 м бўлган дарахт. Шох-шаббаси кенг юмалоқ ёки кенг пирамида шаклида. Танасининг қобиғи тангачасимон бўлиб, катта ёшида ёрила бошлайди. Бу қарағай қулай шароитда 400 йил яшаши мумкин. Йўғон новдалари тангачасимон барглар ва сарғиш тук билан қопланган. Куртаги ўткир учли бўлиб қизил-қўнғир тангачалар билан қопланган. Нинабарглари тўқ яшил, қаттиқ, дағал, бўйи 6-13 см бўлиб, пояда 5 тадан тўда-тўда бўлиб зич жойлашади. Барглари 3 қиррали, чети тишчали, дарахтда 3-6 йилгача сақланади. Нинабарглари теварагида юпқа қинчалари биринчи йилдаёқ тўкилиб кетади.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812" custLinFactNeighborY="77643">
        <dgm:presLayoutVars>
          <dgm:chMax val="0"/>
          <dgm:bulletEnabled val="1"/>
        </dgm:presLayoutVars>
      </dgm:prSet>
      <dgm:spPr/>
      <dgm:t>
        <a:bodyPr/>
        <a:lstStyle/>
        <a:p>
          <a:endParaRPr lang="ru-RU"/>
        </a:p>
      </dgm:t>
    </dgm:pt>
  </dgm:ptLst>
  <dgm:cxnLst>
    <dgm:cxn modelId="{0EDD2893-EB61-4C90-8D62-5E48049EE327}"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EC75439-7D9C-4121-835B-D21D162D212A}" type="presOf" srcId="{FFE8B254-F748-4EA9-840F-C629F20050FA}" destId="{494A0A28-AC71-410E-9A09-98494374006B}" srcOrd="0" destOrd="0" presId="urn:microsoft.com/office/officeart/2005/8/layout/vList2"/>
    <dgm:cxn modelId="{00C4F2E4-B3F3-4634-8EB0-DA3988481897}"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just"/>
          <a:r>
            <a:rPr lang="uz-Cyrl-UZ" b="1" dirty="0" smtClean="0"/>
            <a:t>Европа қарағайи ёки европа кедри (Pinus sembra L) </a:t>
          </a:r>
          <a:r>
            <a:rPr lang="uz-Cyrl-UZ" dirty="0" smtClean="0"/>
            <a:t>сибир қарағайига жуда ўхшаб кетади. Лекин паст бўйли бўлиши, шох шаббаси кенг тузилганлиги, нинабаргларнинг узун ва ингичкалиги, уруғ ва куббачаларининг майдалиги билан ундан фарқ қилади. Бу қарағай Ғарбий эвропада, Алп ва Карпат тоғларида денгиз сатҳидан 1300-2500 м баландликларда ўсади Уруғпаллалари дағал, яшил, пушти рангда. Июн ойида ўсишдан тўхтайди. Ёш ниҳоллари Тошкент шароитида ҳавонинг иссиқ ва қуруқ келишидан зарар кўрмайди.</a:t>
          </a:r>
          <a:r>
            <a:rPr lang="ru-RU"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261" custLinFactNeighborY="-11128">
        <dgm:presLayoutVars>
          <dgm:chMax val="0"/>
          <dgm:bulletEnabled val="1"/>
        </dgm:presLayoutVars>
      </dgm:prSet>
      <dgm:spPr/>
      <dgm:t>
        <a:bodyPr/>
        <a:lstStyle/>
        <a:p>
          <a:endParaRPr lang="ru-RU"/>
        </a:p>
      </dgm:t>
    </dgm:pt>
  </dgm:ptLst>
  <dgm:cxnLst>
    <dgm:cxn modelId="{61932C8D-D509-4732-98E5-214A75B10D30}" type="presOf" srcId="{FFE8B254-F748-4EA9-840F-C629F20050FA}" destId="{494A0A28-AC71-410E-9A09-98494374006B}" srcOrd="0" destOrd="0" presId="urn:microsoft.com/office/officeart/2005/8/layout/vList2"/>
    <dgm:cxn modelId="{9BF3E353-D138-4D31-A769-E1E037F6E545}"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52C06862-92C7-453A-A4C3-75AC69EBD63C}"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ru-RU"/>
        </a:p>
      </dgm:t>
    </dgm:pt>
    <dgm:pt modelId="{312B9663-67DD-4BF0-8671-ACD17F5C18E1}">
      <dgm:prSet phldrT="[Текст]"/>
      <dgm:spPr/>
      <dgm:t>
        <a:bodyPr/>
        <a:lstStyle/>
        <a:p>
          <a:pPr algn="just"/>
          <a:r>
            <a:rPr lang="uz-Cyrl-UZ" b="1" dirty="0" smtClean="0"/>
            <a:t>Корея қарағайи (Pinus koraiyensis S.et Z.)</a:t>
          </a:r>
          <a:r>
            <a:rPr lang="uz-Cyrl-UZ" dirty="0" smtClean="0"/>
            <a:t> сибир қарағайига ўхшаш йирик дарахт бўлиб, бўйи 40 м га ва диаметри 1,5-2 м га этади. Лекин шох-шаббасининг қалинлиги, новдаларининг ингичка, сарғиш тукли бўлиши, куртаклари йириклиги, нинабарглари узун (7-15см), ғадир-будур бўлиши билан сибир қарағайидан фарқ қилади. Нинабарглари дарахтда 2-3 йил сақланади. Қуббалари йирик, силиндрсимон, қўнғир рангда бўлиб, шохчасида осилиб туради. Уруғи уч қиррали, қалин пўстли бўлиб, бўйи 1-1,5 см, сибир қарағайининг уруғидан йирикроқ. Уруғдан яхши кўпаяди, ниҳоллари жуда секин ўсади.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2744D884-8F80-48BB-8A54-E51A11483B13}" type="pres">
      <dgm:prSet presAssocID="{312B9663-67DD-4BF0-8671-ACD17F5C18E1}" presName="parentText" presStyleLbl="node1" presStyleIdx="0" presStyleCnt="1" custLinFactNeighborX="393" custLinFactNeighborY="-4658">
        <dgm:presLayoutVars>
          <dgm:chMax val="0"/>
          <dgm:bulletEnabled val="1"/>
        </dgm:presLayoutVars>
      </dgm:prSet>
      <dgm:spPr/>
      <dgm:t>
        <a:bodyPr/>
        <a:lstStyle/>
        <a:p>
          <a:endParaRPr lang="ru-RU"/>
        </a:p>
      </dgm:t>
    </dgm:pt>
  </dgm:ptLst>
  <dgm:cxnLst>
    <dgm:cxn modelId="{F5C9B74E-E213-490E-964D-DA0F75F9BC22}" srcId="{8C446D5B-F40C-47A7-AA82-4959E8CB408D}" destId="{312B9663-67DD-4BF0-8671-ACD17F5C18E1}" srcOrd="0" destOrd="0" parTransId="{D9F2038A-5794-4FD8-9FCA-B0B41BC0726A}" sibTransId="{056C8C0B-A681-4A35-9588-018B55752684}"/>
    <dgm:cxn modelId="{487C96FB-72F8-4710-B2FD-241186BD0607}" type="presOf" srcId="{8C446D5B-F40C-47A7-AA82-4959E8CB408D}" destId="{E9240949-51E6-49B1-BC58-DA8E36260ED3}" srcOrd="0" destOrd="0" presId="urn:microsoft.com/office/officeart/2005/8/layout/vList2"/>
    <dgm:cxn modelId="{82A68AD7-6291-458E-999D-05E8F04133D6}" type="presOf" srcId="{312B9663-67DD-4BF0-8671-ACD17F5C18E1}" destId="{2744D884-8F80-48BB-8A54-E51A11483B13}" srcOrd="0" destOrd="0" presId="urn:microsoft.com/office/officeart/2005/8/layout/vList2"/>
    <dgm:cxn modelId="{C671173F-FD34-42F5-9DAC-6B578B166378}" type="presParOf" srcId="{E9240949-51E6-49B1-BC58-DA8E36260ED3}" destId="{2744D884-8F80-48BB-8A54-E51A11483B1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just"/>
          <a:r>
            <a:rPr lang="uz-Cyrl-UZ" b="1" dirty="0" smtClean="0"/>
            <a:t>Сукачёв тилоғочи (Larix Sukaszewii Djil.)</a:t>
          </a:r>
          <a:r>
            <a:rPr lang="uz-Cyrl-UZ" dirty="0" smtClean="0"/>
            <a:t>катта дарахт, бўйи 35-50 м, диаметри 1-1,2 м келади. Новдаси тиниқ сарғиш бўлиб, унда йўл-йўл чизиқлар бор, туксиз, ялтироқ. Шохларининг учи юқорига қараган. Танаси тубидан йўғон, нинабарглари 1,5-5 см гача узунликда, калта новдалари 20-60 тадан тўп-тўп бўлиб жойлашади. Сукачёв тилоғочи 8-15 ёшида чангланади ва ҳосилга киради. Уруғи кузда этилади, лекин тўкилмай, келгуси йилнинг феврал-апрел ойларигача қуббаларида сақланади.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812" custLinFactNeighborY="77643">
        <dgm:presLayoutVars>
          <dgm:chMax val="0"/>
          <dgm:bulletEnabled val="1"/>
        </dgm:presLayoutVars>
      </dgm:prSet>
      <dgm:spPr/>
      <dgm:t>
        <a:bodyPr/>
        <a:lstStyle/>
        <a:p>
          <a:endParaRPr lang="ru-RU"/>
        </a:p>
      </dgm:t>
    </dgm:pt>
  </dgm:ptLst>
  <dgm:cxnLst>
    <dgm:cxn modelId="{2124A29F-99C3-43DB-BC18-653E010E3667}"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4813DBA-AB08-4A78-AD29-12F85BBE6F22}" type="presOf" srcId="{8C446D5B-F40C-47A7-AA82-4959E8CB408D}" destId="{E9240949-51E6-49B1-BC58-DA8E36260ED3}" srcOrd="0" destOrd="0" presId="urn:microsoft.com/office/officeart/2005/8/layout/vList2"/>
    <dgm:cxn modelId="{2B4CC84D-AD6F-4FBC-AEBC-3851D09C67C7}"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just"/>
          <a:r>
            <a:rPr lang="uz-Cyrl-UZ" b="1" dirty="0" smtClean="0"/>
            <a:t>Даур тилоғочи (</a:t>
          </a:r>
          <a:r>
            <a:rPr lang="uz-Latn-UZ" b="1" dirty="0" smtClean="0"/>
            <a:t>Larix .dahurisa Tursz.</a:t>
          </a:r>
          <a:r>
            <a:rPr lang="uz-Cyrl-UZ" b="1" dirty="0" smtClean="0"/>
            <a:t>).</a:t>
          </a:r>
          <a:r>
            <a:rPr lang="uz-Cyrl-UZ" dirty="0" smtClean="0"/>
            <a:t> Бу дарахтнинг бўйи 30 метр, диаметри 1 метр бўлиб, шох-шаббаси кенг конуссимон шаклланган. Унинг ареали кенг бўлиб, Россиянинг Шимолий ҳудудларидали тоғли ва текисликларда тарқалган. Тоғли эрларда эр бағирлаб ўсадиган шакллари мавжуд. Улар қуйидаги хусусиятлари билан фарқланади: қуббаси майда, узунлиги 2 см. Айримларининг қуббалари қат-қат бўлиб, сарғиш атиргулга ўхшайди. Қуббаси 10-25 та ялтироқ тангачалардан иборат бўлиб, тангачанинг юқориси бутун ёки кесик. Ёш қуббалар қизил ёки яшил. Ёш новдалари сарғиш оқиш рангда бўлиб, оқиш мум ва сийрак тук билан қопланган.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261" custLinFactNeighborY="-11128">
        <dgm:presLayoutVars>
          <dgm:chMax val="0"/>
          <dgm:bulletEnabled val="1"/>
        </dgm:presLayoutVars>
      </dgm:prSet>
      <dgm:spPr/>
      <dgm:t>
        <a:bodyPr/>
        <a:lstStyle/>
        <a:p>
          <a:endParaRPr lang="ru-RU"/>
        </a:p>
      </dgm:t>
    </dgm:pt>
  </dgm:ptLst>
  <dgm:cxnLst>
    <dgm:cxn modelId="{EA421FC0-753E-46C8-8149-A9F06D02804C}" srcId="{8C446D5B-F40C-47A7-AA82-4959E8CB408D}" destId="{FFE8B254-F748-4EA9-840F-C629F20050FA}" srcOrd="0" destOrd="0" parTransId="{36B549C7-1BC8-48FF-A4CE-37107E184CE2}" sibTransId="{C1BAE326-4E44-44C4-9F2D-DFDB91BE1E74}"/>
    <dgm:cxn modelId="{62614503-9A42-47DF-8577-45B44FA88A47}" type="presOf" srcId="{8C446D5B-F40C-47A7-AA82-4959E8CB408D}" destId="{E9240949-51E6-49B1-BC58-DA8E36260ED3}" srcOrd="0" destOrd="0" presId="urn:microsoft.com/office/officeart/2005/8/layout/vList2"/>
    <dgm:cxn modelId="{5732A37D-64CB-45B5-95F2-4399E16EDC0D}" type="presOf" srcId="{FFE8B254-F748-4EA9-840F-C629F20050FA}" destId="{494A0A28-AC71-410E-9A09-98494374006B}" srcOrd="0" destOrd="0" presId="urn:microsoft.com/office/officeart/2005/8/layout/vList2"/>
    <dgm:cxn modelId="{D988FDAC-041E-4098-9D2D-3FE09356943D}"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just"/>
          <a:r>
            <a:rPr lang="ru-RU" b="1" dirty="0" err="1" smtClean="0"/>
            <a:t>Туркистон</a:t>
          </a:r>
          <a:r>
            <a:rPr lang="ru-RU" b="1" dirty="0" smtClean="0"/>
            <a:t> </a:t>
          </a:r>
          <a:r>
            <a:rPr lang="ru-RU" b="1" dirty="0" err="1" smtClean="0"/>
            <a:t>арчаси</a:t>
          </a:r>
          <a:r>
            <a:rPr lang="ru-RU" dirty="0" smtClean="0"/>
            <a:t> </a:t>
          </a:r>
          <a:r>
            <a:rPr lang="uz-Cyrl-UZ" b="1" dirty="0" smtClean="0"/>
            <a:t>ёки ўрик арча (</a:t>
          </a:r>
          <a:r>
            <a:rPr lang="ru-RU" b="1" dirty="0" err="1" smtClean="0"/>
            <a:t>Juniperus</a:t>
          </a:r>
          <a:r>
            <a:rPr lang="ru-RU" b="1" dirty="0" smtClean="0"/>
            <a:t> </a:t>
          </a:r>
          <a:r>
            <a:rPr lang="ru-RU" b="1" dirty="0" err="1" smtClean="0"/>
            <a:t>turkestanisa</a:t>
          </a:r>
          <a:r>
            <a:rPr lang="ru-RU" b="1" dirty="0" smtClean="0"/>
            <a:t> </a:t>
          </a:r>
          <a:r>
            <a:rPr lang="ru-RU" b="1" dirty="0" err="1" smtClean="0"/>
            <a:t>Kom</a:t>
          </a:r>
          <a:r>
            <a:rPr lang="ru-RU" b="1" dirty="0" smtClean="0"/>
            <a:t>.)</a:t>
          </a:r>
          <a:r>
            <a:rPr lang="ru-RU" dirty="0" smtClean="0"/>
            <a:t> </a:t>
          </a:r>
          <a:r>
            <a:rPr lang="ru-RU" dirty="0" err="1" smtClean="0"/>
            <a:t>дарахт</a:t>
          </a:r>
          <a:r>
            <a:rPr lang="ru-RU" dirty="0" smtClean="0"/>
            <a:t> </a:t>
          </a:r>
          <a:r>
            <a:rPr lang="ru-RU" dirty="0" err="1" smtClean="0"/>
            <a:t>ёки</a:t>
          </a:r>
          <a:r>
            <a:rPr lang="ru-RU" dirty="0" smtClean="0"/>
            <a:t> бута </a:t>
          </a:r>
          <a:r>
            <a:rPr lang="ru-RU" dirty="0" err="1" smtClean="0"/>
            <a:t>бўлиб</a:t>
          </a:r>
          <a:r>
            <a:rPr lang="ru-RU" dirty="0" smtClean="0"/>
            <a:t>, </a:t>
          </a:r>
          <a:r>
            <a:rPr lang="ru-RU" dirty="0" err="1" smtClean="0"/>
            <a:t>бир</a:t>
          </a:r>
          <a:r>
            <a:rPr lang="ru-RU" dirty="0" smtClean="0"/>
            <a:t> </a:t>
          </a:r>
          <a:r>
            <a:rPr lang="ru-RU" dirty="0" err="1" smtClean="0"/>
            <a:t>уйли</a:t>
          </a:r>
          <a:r>
            <a:rPr lang="ru-RU" dirty="0" smtClean="0"/>
            <a:t> </a:t>
          </a:r>
          <a:r>
            <a:rPr lang="ru-RU" dirty="0" err="1" smtClean="0"/>
            <a:t>ёки</a:t>
          </a:r>
          <a:r>
            <a:rPr lang="ru-RU" dirty="0" smtClean="0"/>
            <a:t> </a:t>
          </a:r>
          <a:r>
            <a:rPr lang="ru-RU" dirty="0" err="1" smtClean="0"/>
            <a:t>икки</a:t>
          </a:r>
          <a:r>
            <a:rPr lang="ru-RU" dirty="0" smtClean="0"/>
            <a:t> </a:t>
          </a:r>
          <a:r>
            <a:rPr lang="ru-RU" dirty="0" err="1" smtClean="0"/>
            <a:t>уйли</a:t>
          </a:r>
          <a:r>
            <a:rPr lang="ru-RU" dirty="0" smtClean="0"/>
            <a:t> </a:t>
          </a:r>
          <a:r>
            <a:rPr lang="ru-RU" dirty="0" err="1" smtClean="0"/>
            <a:t>ўсимлик</a:t>
          </a:r>
          <a:r>
            <a:rPr lang="ru-RU" dirty="0" smtClean="0"/>
            <a:t>. </a:t>
          </a:r>
          <a:r>
            <a:rPr lang="ru-RU" dirty="0" err="1" smtClean="0"/>
            <a:t>Дарахтларининг</a:t>
          </a:r>
          <a:r>
            <a:rPr lang="ru-RU" dirty="0" smtClean="0"/>
            <a:t> </a:t>
          </a:r>
          <a:r>
            <a:rPr lang="ru-RU" dirty="0" err="1" smtClean="0"/>
            <a:t>бўйи</a:t>
          </a:r>
          <a:r>
            <a:rPr lang="ru-RU" dirty="0" smtClean="0"/>
            <a:t> 18 </a:t>
          </a:r>
          <a:r>
            <a:rPr lang="ru-RU" dirty="0" err="1" smtClean="0"/>
            <a:t>метрга</a:t>
          </a:r>
          <a:r>
            <a:rPr lang="ru-RU" dirty="0" smtClean="0"/>
            <a:t>, </a:t>
          </a:r>
          <a:r>
            <a:rPr lang="ru-RU" dirty="0" err="1" smtClean="0"/>
            <a:t>буталариники</a:t>
          </a:r>
          <a:r>
            <a:rPr lang="ru-RU" dirty="0" smtClean="0"/>
            <a:t> 2 м </a:t>
          </a:r>
          <a:r>
            <a:rPr lang="ru-RU" dirty="0" err="1" smtClean="0"/>
            <a:t>гача</a:t>
          </a:r>
          <a:r>
            <a:rPr lang="ru-RU" dirty="0" smtClean="0"/>
            <a:t> </a:t>
          </a:r>
          <a:r>
            <a:rPr lang="ru-RU" dirty="0" err="1" smtClean="0"/>
            <a:t>этади</a:t>
          </a:r>
          <a:r>
            <a:rPr lang="ru-RU" dirty="0" smtClean="0"/>
            <a:t>. </a:t>
          </a:r>
          <a:r>
            <a:rPr lang="ru-RU" dirty="0" err="1" smtClean="0"/>
            <a:t>Шох-шаббаси</a:t>
          </a:r>
          <a:r>
            <a:rPr lang="ru-RU" dirty="0" smtClean="0"/>
            <a:t> </a:t>
          </a:r>
          <a:r>
            <a:rPr lang="ru-RU" dirty="0" err="1" smtClean="0"/>
            <a:t>қалин</a:t>
          </a:r>
          <a:r>
            <a:rPr lang="ru-RU" dirty="0" smtClean="0"/>
            <a:t>. </a:t>
          </a:r>
          <a:r>
            <a:rPr lang="ru-RU" dirty="0" err="1" smtClean="0"/>
            <a:t>Пўстлоғи</a:t>
          </a:r>
          <a:r>
            <a:rPr lang="ru-RU" dirty="0" smtClean="0"/>
            <a:t> </a:t>
          </a:r>
          <a:r>
            <a:rPr lang="ru-RU" dirty="0" err="1" smtClean="0"/>
            <a:t>юпқа</a:t>
          </a:r>
          <a:r>
            <a:rPr lang="ru-RU" dirty="0" smtClean="0"/>
            <a:t>, </a:t>
          </a:r>
          <a:r>
            <a:rPr lang="ru-RU" dirty="0" err="1" smtClean="0"/>
            <a:t>кулранг</a:t>
          </a:r>
          <a:r>
            <a:rPr lang="ru-RU" dirty="0" smtClean="0"/>
            <a:t>. </a:t>
          </a:r>
          <a:r>
            <a:rPr lang="ru-RU" dirty="0" err="1" smtClean="0"/>
            <a:t>Новдалари</a:t>
          </a:r>
          <a:r>
            <a:rPr lang="ru-RU" dirty="0" smtClean="0"/>
            <a:t> </a:t>
          </a:r>
          <a:r>
            <a:rPr lang="ru-RU" dirty="0" err="1" smtClean="0"/>
            <a:t>ингичка</a:t>
          </a:r>
          <a:r>
            <a:rPr lang="ru-RU" dirty="0" smtClean="0"/>
            <a:t>, </a:t>
          </a:r>
          <a:r>
            <a:rPr lang="ru-RU" dirty="0" err="1" smtClean="0"/>
            <a:t>баргларининг</a:t>
          </a:r>
          <a:r>
            <a:rPr lang="ru-RU" dirty="0" smtClean="0"/>
            <a:t> </a:t>
          </a:r>
          <a:r>
            <a:rPr lang="ru-RU" dirty="0" err="1" smtClean="0"/>
            <a:t>бўйи</a:t>
          </a:r>
          <a:r>
            <a:rPr lang="ru-RU" dirty="0" smtClean="0"/>
            <a:t> 2 мм, </a:t>
          </a:r>
          <a:r>
            <a:rPr lang="ru-RU" dirty="0" err="1" smtClean="0"/>
            <a:t>овалсимон</a:t>
          </a:r>
          <a:r>
            <a:rPr lang="ru-RU" dirty="0" smtClean="0"/>
            <a:t>, учи </a:t>
          </a:r>
          <a:r>
            <a:rPr lang="ru-RU" dirty="0" err="1" smtClean="0"/>
            <a:t>тўмтоқ</a:t>
          </a:r>
          <a:r>
            <a:rPr lang="ru-RU" dirty="0" smtClean="0"/>
            <a:t>, </a:t>
          </a:r>
          <a:r>
            <a:rPr lang="ru-RU" dirty="0" err="1" smtClean="0"/>
            <a:t>учки</a:t>
          </a:r>
          <a:r>
            <a:rPr lang="ru-RU" dirty="0" smtClean="0"/>
            <a:t> </a:t>
          </a:r>
          <a:r>
            <a:rPr lang="ru-RU" dirty="0" err="1" smtClean="0"/>
            <a:t>томонида</a:t>
          </a:r>
          <a:r>
            <a:rPr lang="ru-RU" dirty="0" smtClean="0"/>
            <a:t> смола </a:t>
          </a:r>
          <a:r>
            <a:rPr lang="ru-RU" dirty="0" err="1" smtClean="0"/>
            <a:t>безлари</a:t>
          </a:r>
          <a:r>
            <a:rPr lang="ru-RU" dirty="0" smtClean="0"/>
            <a:t> бор. </a:t>
          </a:r>
          <a:r>
            <a:rPr lang="ru-RU" dirty="0" err="1" smtClean="0"/>
            <a:t>Қуббалари</a:t>
          </a:r>
          <a:r>
            <a:rPr lang="ru-RU" dirty="0" smtClean="0"/>
            <a:t> </a:t>
          </a:r>
          <a:r>
            <a:rPr lang="ru-RU" dirty="0" err="1" smtClean="0"/>
            <a:t>сершира</a:t>
          </a:r>
          <a:r>
            <a:rPr lang="ru-RU" dirty="0" smtClean="0"/>
            <a:t>, </a:t>
          </a:r>
          <a:r>
            <a:rPr lang="ru-RU" dirty="0" err="1" smtClean="0"/>
            <a:t>ниҳоятда</a:t>
          </a:r>
          <a:r>
            <a:rPr lang="ru-RU" dirty="0" smtClean="0"/>
            <a:t> ширин </a:t>
          </a:r>
          <a:r>
            <a:rPr lang="ru-RU" dirty="0" err="1" smtClean="0"/>
            <a:t>таъмли</a:t>
          </a:r>
          <a:r>
            <a:rPr lang="ru-RU" dirty="0" smtClean="0"/>
            <a:t>, </a:t>
          </a:r>
          <a:r>
            <a:rPr lang="ru-RU" dirty="0" err="1" smtClean="0"/>
            <a:t>бўйи</a:t>
          </a:r>
          <a:r>
            <a:rPr lang="ru-RU" dirty="0" smtClean="0"/>
            <a:t> 10-15 мм, </a:t>
          </a:r>
          <a:r>
            <a:rPr lang="ru-RU" dirty="0" err="1" smtClean="0"/>
            <a:t>эни</a:t>
          </a:r>
          <a:r>
            <a:rPr lang="ru-RU" dirty="0" smtClean="0"/>
            <a:t> 8-10 мм, </a:t>
          </a:r>
          <a:r>
            <a:rPr lang="ru-RU" dirty="0" err="1" smtClean="0"/>
            <a:t>шарсимон</a:t>
          </a:r>
          <a:r>
            <a:rPr lang="ru-RU" dirty="0" smtClean="0"/>
            <a:t> </a:t>
          </a:r>
          <a:r>
            <a:rPr lang="ru-RU" dirty="0" err="1" smtClean="0"/>
            <a:t>ёки</a:t>
          </a:r>
          <a:r>
            <a:rPr lang="ru-RU" dirty="0" smtClean="0"/>
            <a:t> овал </a:t>
          </a:r>
          <a:r>
            <a:rPr lang="ru-RU" dirty="0" err="1" smtClean="0"/>
            <a:t>шаклда</a:t>
          </a:r>
          <a:r>
            <a:rPr lang="ru-RU" dirty="0" smtClean="0"/>
            <a:t>, </a:t>
          </a:r>
          <a:r>
            <a:rPr lang="ru-RU" dirty="0" err="1" smtClean="0"/>
            <a:t>ялтироқ</a:t>
          </a:r>
          <a:r>
            <a:rPr lang="ru-RU" dirty="0" smtClean="0"/>
            <a:t>. </a:t>
          </a:r>
          <a:r>
            <a:rPr lang="ru-RU" dirty="0" err="1" smtClean="0"/>
            <a:t>Иккинчи</a:t>
          </a:r>
          <a:r>
            <a:rPr lang="ru-RU" dirty="0" smtClean="0"/>
            <a:t> </a:t>
          </a:r>
          <a:r>
            <a:rPr lang="ru-RU" dirty="0" err="1" smtClean="0"/>
            <a:t>йили</a:t>
          </a:r>
          <a:r>
            <a:rPr lang="ru-RU" dirty="0" smtClean="0"/>
            <a:t> </a:t>
          </a:r>
          <a:r>
            <a:rPr lang="ru-RU" dirty="0" err="1" smtClean="0"/>
            <a:t>этилади</a:t>
          </a:r>
          <a:r>
            <a:rPr lang="ru-RU" dirty="0" smtClean="0"/>
            <a:t>. </a:t>
          </a:r>
          <a:r>
            <a:rPr lang="ru-RU" dirty="0" err="1" smtClean="0"/>
            <a:t>Уларда</a:t>
          </a:r>
          <a:r>
            <a:rPr lang="ru-RU" dirty="0" smtClean="0"/>
            <a:t> </a:t>
          </a:r>
          <a:r>
            <a:rPr lang="ru-RU" dirty="0" err="1" smtClean="0"/>
            <a:t>биттадан</a:t>
          </a:r>
          <a:r>
            <a:rPr lang="ru-RU" dirty="0" smtClean="0"/>
            <a:t> </a:t>
          </a:r>
          <a:r>
            <a:rPr lang="ru-RU" dirty="0" err="1" smtClean="0"/>
            <a:t>уруғ</a:t>
          </a:r>
          <a:r>
            <a:rPr lang="ru-RU" dirty="0" smtClean="0"/>
            <a:t> </a:t>
          </a:r>
          <a:r>
            <a:rPr lang="ru-RU" dirty="0" err="1" smtClean="0"/>
            <a:t>ривожланади</a:t>
          </a:r>
          <a:r>
            <a:rPr lang="ru-RU"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812" custLinFactNeighborY="77643">
        <dgm:presLayoutVars>
          <dgm:chMax val="0"/>
          <dgm:bulletEnabled val="1"/>
        </dgm:presLayoutVars>
      </dgm:prSet>
      <dgm:spPr/>
      <dgm:t>
        <a:bodyPr/>
        <a:lstStyle/>
        <a:p>
          <a:endParaRPr lang="ru-RU"/>
        </a:p>
      </dgm:t>
    </dgm:pt>
  </dgm:ptLst>
  <dgm:cxnLst>
    <dgm:cxn modelId="{B8310C68-51DB-4BB4-8269-3A05849C0A1C}"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302E05F-2E55-4E76-B93A-D159EA6BCF67}" type="presOf" srcId="{8C446D5B-F40C-47A7-AA82-4959E8CB408D}" destId="{E9240949-51E6-49B1-BC58-DA8E36260ED3}" srcOrd="0" destOrd="0" presId="urn:microsoft.com/office/officeart/2005/8/layout/vList2"/>
    <dgm:cxn modelId="{6D452B2B-1999-4751-845C-7BC45179BAD2}"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just"/>
          <a:r>
            <a:rPr lang="uz-Cyrl-UZ" b="1" dirty="0" smtClean="0"/>
            <a:t>Казак арча ёки эр бағирлаб ўсувчи арча (</a:t>
          </a:r>
          <a:r>
            <a:rPr lang="uz-Latn-UZ" b="1" dirty="0" smtClean="0"/>
            <a:t>Juniperus sabina L.</a:t>
          </a:r>
          <a:r>
            <a:rPr lang="uz-Cyrl-UZ" b="1" dirty="0" smtClean="0"/>
            <a:t>). </a:t>
          </a:r>
          <a:r>
            <a:rPr lang="uz-Cyrl-UZ" dirty="0" smtClean="0"/>
            <a:t>Бу арча турининг тарқалиш ареали Ўрта Дон ва Жигули тоғлари, Оренбург вилояти, Тарбағатай, Сибир ва Қозоғистоннинг дашт зонасидаги унча баланд бўлмаган тоғлар билан чегараланган.  Бу арча Олтой, Саян тоғларида, Марказий Осиё, Қрим ва Кавказнинг шимолий тоғларида ҳам табиий ўсади.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261" custLinFactNeighborY="-11128">
        <dgm:presLayoutVars>
          <dgm:chMax val="0"/>
          <dgm:bulletEnabled val="1"/>
        </dgm:presLayoutVars>
      </dgm:prSet>
      <dgm:spPr/>
      <dgm:t>
        <a:bodyPr/>
        <a:lstStyle/>
        <a:p>
          <a:endParaRPr lang="ru-RU"/>
        </a:p>
      </dgm:t>
    </dgm:pt>
  </dgm:ptLst>
  <dgm:cxnLst>
    <dgm:cxn modelId="{EA421FC0-753E-46C8-8149-A9F06D02804C}" srcId="{8C446D5B-F40C-47A7-AA82-4959E8CB408D}" destId="{FFE8B254-F748-4EA9-840F-C629F20050FA}" srcOrd="0" destOrd="0" parTransId="{36B549C7-1BC8-48FF-A4CE-37107E184CE2}" sibTransId="{C1BAE326-4E44-44C4-9F2D-DFDB91BE1E74}"/>
    <dgm:cxn modelId="{D57528FA-89D0-4CE4-9BE4-1F6D0461CD37}" type="presOf" srcId="{8C446D5B-F40C-47A7-AA82-4959E8CB408D}" destId="{E9240949-51E6-49B1-BC58-DA8E36260ED3}" srcOrd="0" destOrd="0" presId="urn:microsoft.com/office/officeart/2005/8/layout/vList2"/>
    <dgm:cxn modelId="{D5E68748-4C98-4838-AFE8-D6B7F1E0F093}" type="presOf" srcId="{FFE8B254-F748-4EA9-840F-C629F20050FA}" destId="{494A0A28-AC71-410E-9A09-98494374006B}" srcOrd="0" destOrd="0" presId="urn:microsoft.com/office/officeart/2005/8/layout/vList2"/>
    <dgm:cxn modelId="{F5EA9218-0686-4009-91E7-14E18434CC11}"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ru-RU"/>
        </a:p>
      </dgm:t>
    </dgm:pt>
    <dgm:pt modelId="{312B9663-67DD-4BF0-8671-ACD17F5C18E1}">
      <dgm:prSet phldrT="[Текст]"/>
      <dgm:spPr/>
      <dgm:t>
        <a:bodyPr/>
        <a:lstStyle/>
        <a:p>
          <a:pPr algn="just"/>
          <a:r>
            <a:rPr lang="uz-Cyrl-UZ" b="1" dirty="0" smtClean="0"/>
            <a:t>Оддий арча (Juniperus сommunis L.)</a:t>
          </a:r>
          <a:r>
            <a:rPr lang="uz-Cyrl-UZ" dirty="0" smtClean="0"/>
            <a:t> бўйи 12-18 м, диаметри 25-40 см келадиган, шох-шаббаси тухумсимон дарахт. Пўстлоғи қизғиш сариқ рангда ёки қўнғир кул рангда, юпқа пўст ташлаб туради. Куртаклари 0,3 см бўлиб, тангачасимон нинабарглар билан қопланган. Новдалари ингичка, уч қиррали. Нинабарглари қиррали, новдада 3 тадан бўлиб, доира шаклида жойлашади. Нинабаргларининг юз томонида ёриқчалар ва мум қавати бўлганлигидан оқиш кўринади, орқа томони ялтироқ, бўйи 1-1,5 см, эни 0,6-1,5 см гача бўлиб, туби бўғимли.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2744D884-8F80-48BB-8A54-E51A11483B13}" type="pres">
      <dgm:prSet presAssocID="{312B9663-67DD-4BF0-8671-ACD17F5C18E1}" presName="parentText" presStyleLbl="node1" presStyleIdx="0" presStyleCnt="1" custLinFactNeighborX="393" custLinFactNeighborY="-4658">
        <dgm:presLayoutVars>
          <dgm:chMax val="0"/>
          <dgm:bulletEnabled val="1"/>
        </dgm:presLayoutVars>
      </dgm:prSet>
      <dgm:spPr/>
      <dgm:t>
        <a:bodyPr/>
        <a:lstStyle/>
        <a:p>
          <a:endParaRPr lang="ru-RU"/>
        </a:p>
      </dgm:t>
    </dgm:pt>
  </dgm:ptLst>
  <dgm:cxnLst>
    <dgm:cxn modelId="{F5C9B74E-E213-490E-964D-DA0F75F9BC22}" srcId="{8C446D5B-F40C-47A7-AA82-4959E8CB408D}" destId="{312B9663-67DD-4BF0-8671-ACD17F5C18E1}" srcOrd="0" destOrd="0" parTransId="{D9F2038A-5794-4FD8-9FCA-B0B41BC0726A}" sibTransId="{056C8C0B-A681-4A35-9588-018B55752684}"/>
    <dgm:cxn modelId="{F091DE3C-AF8B-45BE-81B2-D785806149AE}" type="presOf" srcId="{8C446D5B-F40C-47A7-AA82-4959E8CB408D}" destId="{E9240949-51E6-49B1-BC58-DA8E36260ED3}" srcOrd="0" destOrd="0" presId="urn:microsoft.com/office/officeart/2005/8/layout/vList2"/>
    <dgm:cxn modelId="{0C67DF2A-F896-4751-8F46-2BE0D1BAD9DC}" type="presOf" srcId="{312B9663-67DD-4BF0-8671-ACD17F5C18E1}" destId="{2744D884-8F80-48BB-8A54-E51A11483B13}" srcOrd="0" destOrd="0" presId="urn:microsoft.com/office/officeart/2005/8/layout/vList2"/>
    <dgm:cxn modelId="{B3D284B7-B9F6-438B-B331-D1120899B3F5}" type="presParOf" srcId="{E9240949-51E6-49B1-BC58-DA8E36260ED3}" destId="{2744D884-8F80-48BB-8A54-E51A11483B1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325489"/>
          <a:ext cx="9001156" cy="36036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a:lnSpc>
              <a:spcPct val="90000"/>
            </a:lnSpc>
            <a:spcBef>
              <a:spcPct val="0"/>
            </a:spcBef>
            <a:spcAft>
              <a:spcPct val="35000"/>
            </a:spcAft>
          </a:pPr>
          <a:r>
            <a:rPr lang="uz-Cyrl-UZ" sz="2200" b="1" kern="1200" dirty="0" smtClean="0"/>
            <a:t>Сибир қарағайи ёки Сибир кедри (Pinus sibirisa Rupr. Mayr)</a:t>
          </a:r>
          <a:r>
            <a:rPr lang="uz-Cyrl-UZ" sz="2200" kern="1200" dirty="0" smtClean="0"/>
            <a:t> бўйи 20-40 м, диаметри 1 м бўлган дарахт. Шох-шаббаси кенг юмалоқ ёки кенг пирамида шаклида. Танасининг қобиғи тангачасимон бўлиб, катта ёшида ёрила бошлайди. Бу қарағай қулай шароитда 400 йил яшаши мумкин. Йўғон новдалари тангачасимон барглар ва сарғиш тук билан қопланган. Куртаги ўткир учли бўлиб қизил-қўнғир тангачалар билан қопланган. Нинабарглари тўқ яшил, қаттиқ, дағал, бўйи 6-13 см бўлиб, пояда 5 тадан тўда-тўда бўлиб зич жойлашади. Барглари 3 қиррали, чети тишчали, дарахтда 3-6 йилгача сақланади. Нинабарглари теварагида юпқа қинчалари биринчи йилдаёқ тўкилиб кетади.</a:t>
          </a:r>
          <a:endParaRPr lang="ru-RU" sz="2200" kern="1200" dirty="0">
            <a:latin typeface="Times New Roman" pitchFamily="18" charset="0"/>
            <a:cs typeface="Times New Roman" pitchFamily="18" charset="0"/>
          </a:endParaRPr>
        </a:p>
      </dsp:txBody>
      <dsp:txXfrm>
        <a:off x="175913" y="501402"/>
        <a:ext cx="8649330" cy="32517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59424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1" kern="1200" dirty="0" smtClean="0"/>
            <a:t>Европа қарағайи ёки европа кедри (Pinus sembra L) </a:t>
          </a:r>
          <a:r>
            <a:rPr lang="uz-Cyrl-UZ" sz="2400" kern="1200" dirty="0" smtClean="0"/>
            <a:t>сибир қарағайига жуда ўхшаб кетади. Лекин паст бўйли бўлиши, шох шаббаси кенг тузилганлиги, нинабаргларнинг узун ва ингичкалиги, уруғ ва куббачаларининг майдалиги билан ундан фарқ қилади. Бу қарағай Ғарбий эвропада, Алп ва Карпат тоғларида денгиз сатҳидан 1300-2500 м баландликларда ўсади Уруғпаллалари дағал, яшил, пушти рангда. Июн ойида ўсишдан тўхтайди. Ёш ниҳоллари Тошкент шароитида ҳавонинг иссиқ ва қуруқ келишидан зарар кўрмайди.</a:t>
          </a:r>
          <a:r>
            <a:rPr lang="ru-RU" sz="2400" kern="1200" dirty="0" smtClean="0"/>
            <a:t>.</a:t>
          </a:r>
          <a:endParaRPr lang="ru-RU" sz="2400" kern="1200" dirty="0">
            <a:latin typeface="Times New Roman" pitchFamily="18" charset="0"/>
            <a:cs typeface="Times New Roman" pitchFamily="18" charset="0"/>
          </a:endParaRPr>
        </a:p>
      </dsp:txBody>
      <dsp:txXfrm>
        <a:off x="175456" y="175456"/>
        <a:ext cx="8650244" cy="32433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4D884-8F80-48BB-8A54-E51A11483B13}">
      <dsp:nvSpPr>
        <dsp:cNvPr id="0" name=""/>
        <dsp:cNvSpPr/>
      </dsp:nvSpPr>
      <dsp:spPr>
        <a:xfrm>
          <a:off x="0" y="0"/>
          <a:ext cx="9001156" cy="37674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a:lnSpc>
              <a:spcPct val="90000"/>
            </a:lnSpc>
            <a:spcBef>
              <a:spcPct val="0"/>
            </a:spcBef>
            <a:spcAft>
              <a:spcPct val="35000"/>
            </a:spcAft>
          </a:pPr>
          <a:r>
            <a:rPr lang="uz-Cyrl-UZ" sz="2300" b="1" kern="1200" dirty="0" smtClean="0"/>
            <a:t>Корея қарағайи (Pinus koraiyensis S.et Z.)</a:t>
          </a:r>
          <a:r>
            <a:rPr lang="uz-Cyrl-UZ" sz="2300" kern="1200" dirty="0" smtClean="0"/>
            <a:t> сибир қарағайига ўхшаш йирик дарахт бўлиб, бўйи 40 м га ва диаметри 1,5-2 м га этади. Лекин шох-шаббасининг қалинлиги, новдаларининг ингичка, сарғиш тукли бўлиши, куртаклари йириклиги, нинабарглари узун (7-15см), ғадир-будур бўлиши билан сибир қарағайидан фарқ қилади. Нинабарглари дарахтда 2-3 йил сақланади. Қуббалари йирик, силиндрсимон, қўнғир рангда бўлиб, шохчасида осилиб туради. Уруғи уч қиррали, қалин пўстли бўлиб, бўйи 1-1,5 см, сибир қарағайининг уруғидан йирикроқ. Уруғдан яхши кўпаяди, ниҳоллари жуда секин ўсади.</a:t>
          </a:r>
          <a:endParaRPr lang="ru-RU" sz="2300" kern="1200" dirty="0">
            <a:latin typeface="Times New Roman" pitchFamily="18" charset="0"/>
            <a:cs typeface="Times New Roman" pitchFamily="18" charset="0"/>
          </a:endParaRPr>
        </a:p>
      </dsp:txBody>
      <dsp:txXfrm>
        <a:off x="183909" y="183909"/>
        <a:ext cx="8633338" cy="33995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35329"/>
          <a:ext cx="9001156" cy="389376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a:lnSpc>
              <a:spcPct val="90000"/>
            </a:lnSpc>
            <a:spcBef>
              <a:spcPct val="0"/>
            </a:spcBef>
            <a:spcAft>
              <a:spcPct val="35000"/>
            </a:spcAft>
          </a:pPr>
          <a:r>
            <a:rPr lang="uz-Cyrl-UZ" sz="2600" b="1" kern="1200" dirty="0" smtClean="0"/>
            <a:t>Сукачёв тилоғочи (Larix Sukaszewii Djil.)</a:t>
          </a:r>
          <a:r>
            <a:rPr lang="uz-Cyrl-UZ" sz="2600" kern="1200" dirty="0" smtClean="0"/>
            <a:t>катта дарахт, бўйи 35-50 м, диаметри 1-1,2 м келади. Новдаси тиниқ сарғиш бўлиб, унда йўл-йўл чизиқлар бор, туксиз, ялтироқ. Шохларининг учи юқорига қараган. Танаси тубидан йўғон, нинабарглари 1,5-5 см гача узунликда, калта новдалари 20-60 тадан тўп-тўп бўлиб жойлашади. Сукачёв тилоғочи 8-15 ёшида чангланади ва ҳосилга киради. Уруғи кузда этилади, лекин тўкилмай, келгуси йилнинг феврал-апрел ойларигача қуббаларида сақланади. </a:t>
          </a:r>
          <a:endParaRPr lang="ru-RU" sz="2600" kern="1200" dirty="0">
            <a:latin typeface="Times New Roman" pitchFamily="18" charset="0"/>
            <a:cs typeface="Times New Roman" pitchFamily="18" charset="0"/>
          </a:endParaRPr>
        </a:p>
      </dsp:txBody>
      <dsp:txXfrm>
        <a:off x="190078" y="225407"/>
        <a:ext cx="8621000" cy="35136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6036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a:lnSpc>
              <a:spcPct val="90000"/>
            </a:lnSpc>
            <a:spcBef>
              <a:spcPct val="0"/>
            </a:spcBef>
            <a:spcAft>
              <a:spcPct val="35000"/>
            </a:spcAft>
          </a:pPr>
          <a:r>
            <a:rPr lang="uz-Cyrl-UZ" sz="2200" b="1" kern="1200" dirty="0" smtClean="0"/>
            <a:t>Даур тилоғочи (</a:t>
          </a:r>
          <a:r>
            <a:rPr lang="uz-Latn-UZ" sz="2200" b="1" kern="1200" dirty="0" smtClean="0"/>
            <a:t>Larix .dahurisa Tursz.</a:t>
          </a:r>
          <a:r>
            <a:rPr lang="uz-Cyrl-UZ" sz="2200" b="1" kern="1200" dirty="0" smtClean="0"/>
            <a:t>).</a:t>
          </a:r>
          <a:r>
            <a:rPr lang="uz-Cyrl-UZ" sz="2200" kern="1200" dirty="0" smtClean="0"/>
            <a:t> Бу дарахтнинг бўйи 30 метр, диаметри 1 метр бўлиб, шох-шаббаси кенг конуссимон шаклланган. Унинг ареали кенг бўлиб, Россиянинг Шимолий ҳудудларидали тоғли ва текисликларда тарқалган. Тоғли эрларда эр бағирлаб ўсадиган шакллари мавжуд. Улар қуйидаги хусусиятлари билан фарқланади: қуббаси майда, узунлиги 2 см. Айримларининг қуббалари қат-қат бўлиб, сарғиш атиргулга ўхшайди. Қуббаси 10-25 та ялтироқ тангачалардан иборат бўлиб, тангачанинг юқориси бутун ёки кесик. Ёш қуббалар қизил ёки яшил. Ёш новдалари сарғиш оқиш рангда бўлиб, оқиш мум ва сийрак тук билан қопланган. </a:t>
          </a:r>
          <a:endParaRPr lang="ru-RU" sz="2200" kern="1200" dirty="0">
            <a:latin typeface="Times New Roman" pitchFamily="18" charset="0"/>
            <a:cs typeface="Times New Roman" pitchFamily="18" charset="0"/>
          </a:endParaRPr>
        </a:p>
      </dsp:txBody>
      <dsp:txXfrm>
        <a:off x="175913" y="175913"/>
        <a:ext cx="8649330" cy="32517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35329"/>
          <a:ext cx="9001156" cy="389376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a:lnSpc>
              <a:spcPct val="90000"/>
            </a:lnSpc>
            <a:spcBef>
              <a:spcPct val="0"/>
            </a:spcBef>
            <a:spcAft>
              <a:spcPct val="35000"/>
            </a:spcAft>
          </a:pPr>
          <a:r>
            <a:rPr lang="ru-RU" sz="2600" b="1" kern="1200" dirty="0" err="1" smtClean="0"/>
            <a:t>Туркистон</a:t>
          </a:r>
          <a:r>
            <a:rPr lang="ru-RU" sz="2600" b="1" kern="1200" dirty="0" smtClean="0"/>
            <a:t> </a:t>
          </a:r>
          <a:r>
            <a:rPr lang="ru-RU" sz="2600" b="1" kern="1200" dirty="0" err="1" smtClean="0"/>
            <a:t>арчаси</a:t>
          </a:r>
          <a:r>
            <a:rPr lang="ru-RU" sz="2600" kern="1200" dirty="0" smtClean="0"/>
            <a:t> </a:t>
          </a:r>
          <a:r>
            <a:rPr lang="uz-Cyrl-UZ" sz="2600" b="1" kern="1200" dirty="0" smtClean="0"/>
            <a:t>ёки ўрик арча (</a:t>
          </a:r>
          <a:r>
            <a:rPr lang="ru-RU" sz="2600" b="1" kern="1200" dirty="0" err="1" smtClean="0"/>
            <a:t>Juniperus</a:t>
          </a:r>
          <a:r>
            <a:rPr lang="ru-RU" sz="2600" b="1" kern="1200" dirty="0" smtClean="0"/>
            <a:t> </a:t>
          </a:r>
          <a:r>
            <a:rPr lang="ru-RU" sz="2600" b="1" kern="1200" dirty="0" err="1" smtClean="0"/>
            <a:t>turkestanisa</a:t>
          </a:r>
          <a:r>
            <a:rPr lang="ru-RU" sz="2600" b="1" kern="1200" dirty="0" smtClean="0"/>
            <a:t> </a:t>
          </a:r>
          <a:r>
            <a:rPr lang="ru-RU" sz="2600" b="1" kern="1200" dirty="0" err="1" smtClean="0"/>
            <a:t>Kom</a:t>
          </a:r>
          <a:r>
            <a:rPr lang="ru-RU" sz="2600" b="1" kern="1200" dirty="0" smtClean="0"/>
            <a:t>.)</a:t>
          </a:r>
          <a:r>
            <a:rPr lang="ru-RU" sz="2600" kern="1200" dirty="0" smtClean="0"/>
            <a:t> </a:t>
          </a:r>
          <a:r>
            <a:rPr lang="ru-RU" sz="2600" kern="1200" dirty="0" err="1" smtClean="0"/>
            <a:t>дарахт</a:t>
          </a:r>
          <a:r>
            <a:rPr lang="ru-RU" sz="2600" kern="1200" dirty="0" smtClean="0"/>
            <a:t> </a:t>
          </a:r>
          <a:r>
            <a:rPr lang="ru-RU" sz="2600" kern="1200" dirty="0" err="1" smtClean="0"/>
            <a:t>ёки</a:t>
          </a:r>
          <a:r>
            <a:rPr lang="ru-RU" sz="2600" kern="1200" dirty="0" smtClean="0"/>
            <a:t> бута </a:t>
          </a:r>
          <a:r>
            <a:rPr lang="ru-RU" sz="2600" kern="1200" dirty="0" err="1" smtClean="0"/>
            <a:t>бўлиб</a:t>
          </a:r>
          <a:r>
            <a:rPr lang="ru-RU" sz="2600" kern="1200" dirty="0" smtClean="0"/>
            <a:t>, </a:t>
          </a:r>
          <a:r>
            <a:rPr lang="ru-RU" sz="2600" kern="1200" dirty="0" err="1" smtClean="0"/>
            <a:t>бир</a:t>
          </a:r>
          <a:r>
            <a:rPr lang="ru-RU" sz="2600" kern="1200" dirty="0" smtClean="0"/>
            <a:t> </a:t>
          </a:r>
          <a:r>
            <a:rPr lang="ru-RU" sz="2600" kern="1200" dirty="0" err="1" smtClean="0"/>
            <a:t>уйли</a:t>
          </a:r>
          <a:r>
            <a:rPr lang="ru-RU" sz="2600" kern="1200" dirty="0" smtClean="0"/>
            <a:t> </a:t>
          </a:r>
          <a:r>
            <a:rPr lang="ru-RU" sz="2600" kern="1200" dirty="0" err="1" smtClean="0"/>
            <a:t>ёки</a:t>
          </a:r>
          <a:r>
            <a:rPr lang="ru-RU" sz="2600" kern="1200" dirty="0" smtClean="0"/>
            <a:t> </a:t>
          </a:r>
          <a:r>
            <a:rPr lang="ru-RU" sz="2600" kern="1200" dirty="0" err="1" smtClean="0"/>
            <a:t>икки</a:t>
          </a:r>
          <a:r>
            <a:rPr lang="ru-RU" sz="2600" kern="1200" dirty="0" smtClean="0"/>
            <a:t> </a:t>
          </a:r>
          <a:r>
            <a:rPr lang="ru-RU" sz="2600" kern="1200" dirty="0" err="1" smtClean="0"/>
            <a:t>уйли</a:t>
          </a:r>
          <a:r>
            <a:rPr lang="ru-RU" sz="2600" kern="1200" dirty="0" smtClean="0"/>
            <a:t> </a:t>
          </a:r>
          <a:r>
            <a:rPr lang="ru-RU" sz="2600" kern="1200" dirty="0" err="1" smtClean="0"/>
            <a:t>ўсимлик</a:t>
          </a:r>
          <a:r>
            <a:rPr lang="ru-RU" sz="2600" kern="1200" dirty="0" smtClean="0"/>
            <a:t>. </a:t>
          </a:r>
          <a:r>
            <a:rPr lang="ru-RU" sz="2600" kern="1200" dirty="0" err="1" smtClean="0"/>
            <a:t>Дарахтларининг</a:t>
          </a:r>
          <a:r>
            <a:rPr lang="ru-RU" sz="2600" kern="1200" dirty="0" smtClean="0"/>
            <a:t> </a:t>
          </a:r>
          <a:r>
            <a:rPr lang="ru-RU" sz="2600" kern="1200" dirty="0" err="1" smtClean="0"/>
            <a:t>бўйи</a:t>
          </a:r>
          <a:r>
            <a:rPr lang="ru-RU" sz="2600" kern="1200" dirty="0" smtClean="0"/>
            <a:t> 18 </a:t>
          </a:r>
          <a:r>
            <a:rPr lang="ru-RU" sz="2600" kern="1200" dirty="0" err="1" smtClean="0"/>
            <a:t>метрга</a:t>
          </a:r>
          <a:r>
            <a:rPr lang="ru-RU" sz="2600" kern="1200" dirty="0" smtClean="0"/>
            <a:t>, </a:t>
          </a:r>
          <a:r>
            <a:rPr lang="ru-RU" sz="2600" kern="1200" dirty="0" err="1" smtClean="0"/>
            <a:t>буталариники</a:t>
          </a:r>
          <a:r>
            <a:rPr lang="ru-RU" sz="2600" kern="1200" dirty="0" smtClean="0"/>
            <a:t> 2 м </a:t>
          </a:r>
          <a:r>
            <a:rPr lang="ru-RU" sz="2600" kern="1200" dirty="0" err="1" smtClean="0"/>
            <a:t>гача</a:t>
          </a:r>
          <a:r>
            <a:rPr lang="ru-RU" sz="2600" kern="1200" dirty="0" smtClean="0"/>
            <a:t> </a:t>
          </a:r>
          <a:r>
            <a:rPr lang="ru-RU" sz="2600" kern="1200" dirty="0" err="1" smtClean="0"/>
            <a:t>этади</a:t>
          </a:r>
          <a:r>
            <a:rPr lang="ru-RU" sz="2600" kern="1200" dirty="0" smtClean="0"/>
            <a:t>. </a:t>
          </a:r>
          <a:r>
            <a:rPr lang="ru-RU" sz="2600" kern="1200" dirty="0" err="1" smtClean="0"/>
            <a:t>Шох-шаббаси</a:t>
          </a:r>
          <a:r>
            <a:rPr lang="ru-RU" sz="2600" kern="1200" dirty="0" smtClean="0"/>
            <a:t> </a:t>
          </a:r>
          <a:r>
            <a:rPr lang="ru-RU" sz="2600" kern="1200" dirty="0" err="1" smtClean="0"/>
            <a:t>қалин</a:t>
          </a:r>
          <a:r>
            <a:rPr lang="ru-RU" sz="2600" kern="1200" dirty="0" smtClean="0"/>
            <a:t>. </a:t>
          </a:r>
          <a:r>
            <a:rPr lang="ru-RU" sz="2600" kern="1200" dirty="0" err="1" smtClean="0"/>
            <a:t>Пўстлоғи</a:t>
          </a:r>
          <a:r>
            <a:rPr lang="ru-RU" sz="2600" kern="1200" dirty="0" smtClean="0"/>
            <a:t> </a:t>
          </a:r>
          <a:r>
            <a:rPr lang="ru-RU" sz="2600" kern="1200" dirty="0" err="1" smtClean="0"/>
            <a:t>юпқа</a:t>
          </a:r>
          <a:r>
            <a:rPr lang="ru-RU" sz="2600" kern="1200" dirty="0" smtClean="0"/>
            <a:t>, </a:t>
          </a:r>
          <a:r>
            <a:rPr lang="ru-RU" sz="2600" kern="1200" dirty="0" err="1" smtClean="0"/>
            <a:t>кулранг</a:t>
          </a:r>
          <a:r>
            <a:rPr lang="ru-RU" sz="2600" kern="1200" dirty="0" smtClean="0"/>
            <a:t>. </a:t>
          </a:r>
          <a:r>
            <a:rPr lang="ru-RU" sz="2600" kern="1200" dirty="0" err="1" smtClean="0"/>
            <a:t>Новдалари</a:t>
          </a:r>
          <a:r>
            <a:rPr lang="ru-RU" sz="2600" kern="1200" dirty="0" smtClean="0"/>
            <a:t> </a:t>
          </a:r>
          <a:r>
            <a:rPr lang="ru-RU" sz="2600" kern="1200" dirty="0" err="1" smtClean="0"/>
            <a:t>ингичка</a:t>
          </a:r>
          <a:r>
            <a:rPr lang="ru-RU" sz="2600" kern="1200" dirty="0" smtClean="0"/>
            <a:t>, </a:t>
          </a:r>
          <a:r>
            <a:rPr lang="ru-RU" sz="2600" kern="1200" dirty="0" err="1" smtClean="0"/>
            <a:t>баргларининг</a:t>
          </a:r>
          <a:r>
            <a:rPr lang="ru-RU" sz="2600" kern="1200" dirty="0" smtClean="0"/>
            <a:t> </a:t>
          </a:r>
          <a:r>
            <a:rPr lang="ru-RU" sz="2600" kern="1200" dirty="0" err="1" smtClean="0"/>
            <a:t>бўйи</a:t>
          </a:r>
          <a:r>
            <a:rPr lang="ru-RU" sz="2600" kern="1200" dirty="0" smtClean="0"/>
            <a:t> 2 мм, </a:t>
          </a:r>
          <a:r>
            <a:rPr lang="ru-RU" sz="2600" kern="1200" dirty="0" err="1" smtClean="0"/>
            <a:t>овалсимон</a:t>
          </a:r>
          <a:r>
            <a:rPr lang="ru-RU" sz="2600" kern="1200" dirty="0" smtClean="0"/>
            <a:t>, учи </a:t>
          </a:r>
          <a:r>
            <a:rPr lang="ru-RU" sz="2600" kern="1200" dirty="0" err="1" smtClean="0"/>
            <a:t>тўмтоқ</a:t>
          </a:r>
          <a:r>
            <a:rPr lang="ru-RU" sz="2600" kern="1200" dirty="0" smtClean="0"/>
            <a:t>, </a:t>
          </a:r>
          <a:r>
            <a:rPr lang="ru-RU" sz="2600" kern="1200" dirty="0" err="1" smtClean="0"/>
            <a:t>учки</a:t>
          </a:r>
          <a:r>
            <a:rPr lang="ru-RU" sz="2600" kern="1200" dirty="0" smtClean="0"/>
            <a:t> </a:t>
          </a:r>
          <a:r>
            <a:rPr lang="ru-RU" sz="2600" kern="1200" dirty="0" err="1" smtClean="0"/>
            <a:t>томонида</a:t>
          </a:r>
          <a:r>
            <a:rPr lang="ru-RU" sz="2600" kern="1200" dirty="0" smtClean="0"/>
            <a:t> смола </a:t>
          </a:r>
          <a:r>
            <a:rPr lang="ru-RU" sz="2600" kern="1200" dirty="0" err="1" smtClean="0"/>
            <a:t>безлари</a:t>
          </a:r>
          <a:r>
            <a:rPr lang="ru-RU" sz="2600" kern="1200" dirty="0" smtClean="0"/>
            <a:t> бор. </a:t>
          </a:r>
          <a:r>
            <a:rPr lang="ru-RU" sz="2600" kern="1200" dirty="0" err="1" smtClean="0"/>
            <a:t>Қуббалари</a:t>
          </a:r>
          <a:r>
            <a:rPr lang="ru-RU" sz="2600" kern="1200" dirty="0" smtClean="0"/>
            <a:t> </a:t>
          </a:r>
          <a:r>
            <a:rPr lang="ru-RU" sz="2600" kern="1200" dirty="0" err="1" smtClean="0"/>
            <a:t>сершира</a:t>
          </a:r>
          <a:r>
            <a:rPr lang="ru-RU" sz="2600" kern="1200" dirty="0" smtClean="0"/>
            <a:t>, </a:t>
          </a:r>
          <a:r>
            <a:rPr lang="ru-RU" sz="2600" kern="1200" dirty="0" err="1" smtClean="0"/>
            <a:t>ниҳоятда</a:t>
          </a:r>
          <a:r>
            <a:rPr lang="ru-RU" sz="2600" kern="1200" dirty="0" smtClean="0"/>
            <a:t> ширин </a:t>
          </a:r>
          <a:r>
            <a:rPr lang="ru-RU" sz="2600" kern="1200" dirty="0" err="1" smtClean="0"/>
            <a:t>таъмли</a:t>
          </a:r>
          <a:r>
            <a:rPr lang="ru-RU" sz="2600" kern="1200" dirty="0" smtClean="0"/>
            <a:t>, </a:t>
          </a:r>
          <a:r>
            <a:rPr lang="ru-RU" sz="2600" kern="1200" dirty="0" err="1" smtClean="0"/>
            <a:t>бўйи</a:t>
          </a:r>
          <a:r>
            <a:rPr lang="ru-RU" sz="2600" kern="1200" dirty="0" smtClean="0"/>
            <a:t> 10-15 мм, </a:t>
          </a:r>
          <a:r>
            <a:rPr lang="ru-RU" sz="2600" kern="1200" dirty="0" err="1" smtClean="0"/>
            <a:t>эни</a:t>
          </a:r>
          <a:r>
            <a:rPr lang="ru-RU" sz="2600" kern="1200" dirty="0" smtClean="0"/>
            <a:t> 8-10 мм, </a:t>
          </a:r>
          <a:r>
            <a:rPr lang="ru-RU" sz="2600" kern="1200" dirty="0" err="1" smtClean="0"/>
            <a:t>шарсимон</a:t>
          </a:r>
          <a:r>
            <a:rPr lang="ru-RU" sz="2600" kern="1200" dirty="0" smtClean="0"/>
            <a:t> </a:t>
          </a:r>
          <a:r>
            <a:rPr lang="ru-RU" sz="2600" kern="1200" dirty="0" err="1" smtClean="0"/>
            <a:t>ёки</a:t>
          </a:r>
          <a:r>
            <a:rPr lang="ru-RU" sz="2600" kern="1200" dirty="0" smtClean="0"/>
            <a:t> овал </a:t>
          </a:r>
          <a:r>
            <a:rPr lang="ru-RU" sz="2600" kern="1200" dirty="0" err="1" smtClean="0"/>
            <a:t>шаклда</a:t>
          </a:r>
          <a:r>
            <a:rPr lang="ru-RU" sz="2600" kern="1200" dirty="0" smtClean="0"/>
            <a:t>, </a:t>
          </a:r>
          <a:r>
            <a:rPr lang="ru-RU" sz="2600" kern="1200" dirty="0" err="1" smtClean="0"/>
            <a:t>ялтироқ</a:t>
          </a:r>
          <a:r>
            <a:rPr lang="ru-RU" sz="2600" kern="1200" dirty="0" smtClean="0"/>
            <a:t>. </a:t>
          </a:r>
          <a:r>
            <a:rPr lang="ru-RU" sz="2600" kern="1200" dirty="0" err="1" smtClean="0"/>
            <a:t>Иккинчи</a:t>
          </a:r>
          <a:r>
            <a:rPr lang="ru-RU" sz="2600" kern="1200" dirty="0" smtClean="0"/>
            <a:t> </a:t>
          </a:r>
          <a:r>
            <a:rPr lang="ru-RU" sz="2600" kern="1200" dirty="0" err="1" smtClean="0"/>
            <a:t>йили</a:t>
          </a:r>
          <a:r>
            <a:rPr lang="ru-RU" sz="2600" kern="1200" dirty="0" smtClean="0"/>
            <a:t> </a:t>
          </a:r>
          <a:r>
            <a:rPr lang="ru-RU" sz="2600" kern="1200" dirty="0" err="1" smtClean="0"/>
            <a:t>этилади</a:t>
          </a:r>
          <a:r>
            <a:rPr lang="ru-RU" sz="2600" kern="1200" dirty="0" smtClean="0"/>
            <a:t>. </a:t>
          </a:r>
          <a:r>
            <a:rPr lang="ru-RU" sz="2600" kern="1200" dirty="0" err="1" smtClean="0"/>
            <a:t>Уларда</a:t>
          </a:r>
          <a:r>
            <a:rPr lang="ru-RU" sz="2600" kern="1200" dirty="0" smtClean="0"/>
            <a:t> </a:t>
          </a:r>
          <a:r>
            <a:rPr lang="ru-RU" sz="2600" kern="1200" dirty="0" err="1" smtClean="0"/>
            <a:t>биттадан</a:t>
          </a:r>
          <a:r>
            <a:rPr lang="ru-RU" sz="2600" kern="1200" dirty="0" smtClean="0"/>
            <a:t> </a:t>
          </a:r>
          <a:r>
            <a:rPr lang="ru-RU" sz="2600" kern="1200" dirty="0" err="1" smtClean="0"/>
            <a:t>уруғ</a:t>
          </a:r>
          <a:r>
            <a:rPr lang="ru-RU" sz="2600" kern="1200" dirty="0" smtClean="0"/>
            <a:t> </a:t>
          </a:r>
          <a:r>
            <a:rPr lang="ru-RU" sz="2600" kern="1200" dirty="0" err="1" smtClean="0"/>
            <a:t>ривожланади</a:t>
          </a:r>
          <a:r>
            <a:rPr lang="ru-RU" sz="2600" kern="1200" dirty="0" smtClean="0"/>
            <a:t>.</a:t>
          </a:r>
          <a:endParaRPr lang="ru-RU" sz="2600" kern="1200" dirty="0">
            <a:latin typeface="Times New Roman" pitchFamily="18" charset="0"/>
            <a:cs typeface="Times New Roman" pitchFamily="18" charset="0"/>
          </a:endParaRPr>
        </a:p>
      </dsp:txBody>
      <dsp:txXfrm>
        <a:off x="190078" y="225407"/>
        <a:ext cx="8621000" cy="351360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86802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a:lnSpc>
              <a:spcPct val="90000"/>
            </a:lnSpc>
            <a:spcBef>
              <a:spcPct val="0"/>
            </a:spcBef>
            <a:spcAft>
              <a:spcPct val="35000"/>
            </a:spcAft>
          </a:pPr>
          <a:r>
            <a:rPr lang="uz-Cyrl-UZ" sz="2900" b="1" kern="1200" dirty="0" smtClean="0"/>
            <a:t>Казак арча ёки эр бағирлаб ўсувчи арча (</a:t>
          </a:r>
          <a:r>
            <a:rPr lang="uz-Latn-UZ" sz="2900" b="1" kern="1200" dirty="0" smtClean="0"/>
            <a:t>Juniperus sabina L.</a:t>
          </a:r>
          <a:r>
            <a:rPr lang="uz-Cyrl-UZ" sz="2900" b="1" kern="1200" dirty="0" smtClean="0"/>
            <a:t>). </a:t>
          </a:r>
          <a:r>
            <a:rPr lang="uz-Cyrl-UZ" sz="2900" kern="1200" dirty="0" smtClean="0"/>
            <a:t>Бу арча турининг тарқалиш ареали Ўрта Дон ва Жигули тоғлари, Оренбург вилояти, Тарбағатай, Сибир ва Қозоғистоннинг дашт зонасидаги унча баланд бўлмаган тоғлар билан чегараланган.  Бу арча Олтой, Саян тоғларида, Марказий Осиё, Қрим ва Кавказнинг шимолий тоғларида ҳам табиий ўсади.</a:t>
          </a:r>
          <a:endParaRPr lang="ru-RU" sz="2900" kern="1200" dirty="0">
            <a:latin typeface="Times New Roman" pitchFamily="18" charset="0"/>
            <a:cs typeface="Times New Roman" pitchFamily="18" charset="0"/>
          </a:endParaRPr>
        </a:p>
      </dsp:txBody>
      <dsp:txXfrm>
        <a:off x="188821" y="188821"/>
        <a:ext cx="8623514" cy="349037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4D884-8F80-48BB-8A54-E51A11483B13}">
      <dsp:nvSpPr>
        <dsp:cNvPr id="0" name=""/>
        <dsp:cNvSpPr/>
      </dsp:nvSpPr>
      <dsp:spPr>
        <a:xfrm>
          <a:off x="0" y="5"/>
          <a:ext cx="9001156" cy="359424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1" kern="1200" dirty="0" smtClean="0"/>
            <a:t>Оддий арча (Juniperus сommunis L.)</a:t>
          </a:r>
          <a:r>
            <a:rPr lang="uz-Cyrl-UZ" sz="2400" kern="1200" dirty="0" smtClean="0"/>
            <a:t> бўйи 12-18 м, диаметри 25-40 см келадиган, шох-шаббаси тухумсимон дарахт. Пўстлоғи қизғиш сариқ рангда ёки қўнғир кул рангда, юпқа пўст ташлаб туради. Куртаклари 0,3 см бўлиб, тангачасимон нинабарглар билан қопланган. Новдалари ингичка, уч қиррали. Нинабарглари қиррали, новдада 3 тадан бўлиб, доира шаклида жойлашади. Нинабаргларининг юз томонида ёриқчалар ва мум қавати бўлганлигидан оқиш кўринади, орқа томони ялтироқ, бўйи 1-1,5 см, эни 0,6-1,5 см гача бўлиб, туби бўғимли. </a:t>
          </a:r>
          <a:endParaRPr lang="ru-RU" sz="2400" kern="1200" dirty="0">
            <a:latin typeface="Times New Roman" pitchFamily="18" charset="0"/>
            <a:cs typeface="Times New Roman" pitchFamily="18" charset="0"/>
          </a:endParaRPr>
        </a:p>
      </dsp:txBody>
      <dsp:txXfrm>
        <a:off x="175456" y="175461"/>
        <a:ext cx="8650244" cy="32433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89E122-EBC4-43E0-A18A-E160FE65094F}" type="datetimeFigureOut">
              <a:rPr lang="ru-RU" smtClean="0"/>
              <a:t>21.11.2018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69F625-48E9-42F5-B191-209484B848AB}" type="slidenum">
              <a:rPr lang="ru-RU" smtClean="0"/>
              <a:t>‹#›</a:t>
            </a:fld>
            <a:endParaRPr lang="ru-RU"/>
          </a:p>
        </p:txBody>
      </p:sp>
    </p:spTree>
    <p:extLst>
      <p:ext uri="{BB962C8B-B14F-4D97-AF65-F5344CB8AC3E}">
        <p14:creationId xmlns:p14="http://schemas.microsoft.com/office/powerpoint/2010/main" val="7518767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solidFill>
                  <a:prstClr val="black"/>
                </a:solidFill>
              </a:rPr>
              <a:pPr/>
              <a:t>17</a:t>
            </a:fld>
            <a:endParaRPr lang="ru-RU" altLang="ru-RU" sz="1200" smtClean="0">
              <a:solidFill>
                <a:prstClr val="black"/>
              </a:solidFill>
            </a:endParaRPr>
          </a:p>
        </p:txBody>
      </p:sp>
    </p:spTree>
    <p:extLst>
      <p:ext uri="{BB962C8B-B14F-4D97-AF65-F5344CB8AC3E}">
        <p14:creationId xmlns:p14="http://schemas.microsoft.com/office/powerpoint/2010/main" val="460903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3.png"/></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3.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2.png"/></Relationships>
</file>

<file path=ppt/slideLayouts/_rels/slideLayout7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2.png"/></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31771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2737479"/>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228750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90224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34142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373993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974203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333535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40833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323858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739806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7192771C-A03D-4399-8509-8D92DAA3F8AA}"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653872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23607171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236362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13691507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86115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64193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234911275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184924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38213904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7290351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608399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35378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316164340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7070649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932261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405759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712930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ru-RU" smtClean="0"/>
              <a:t>Образец заголовка</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a:xfrm>
            <a:off x="812805" y="6272785"/>
            <a:ext cx="4745736" cy="365125"/>
          </a:xfrm>
        </p:spPr>
        <p:txBody>
          <a:bodyPr/>
          <a:lstStyle/>
          <a:p>
            <a:endParaRPr lang="ru-RU"/>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7192771C-A03D-4399-8509-8D92DAA3F8AA}" type="slidenum">
              <a:rPr lang="ru-RU" smtClean="0"/>
              <a:pPr/>
              <a:t>‹#›</a:t>
            </a:fld>
            <a:endParaRPr lang="ru-RU"/>
          </a:p>
        </p:txBody>
      </p:sp>
    </p:spTree>
    <p:extLst>
      <p:ext uri="{BB962C8B-B14F-4D97-AF65-F5344CB8AC3E}">
        <p14:creationId xmlns:p14="http://schemas.microsoft.com/office/powerpoint/2010/main" val="362085747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4076327526"/>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ru-RU" smtClean="0"/>
              <a:t>Образец заголовка</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endParaRPr lang="ru-RU"/>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ru-RU"/>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27F76EB0-210D-48B5-BAAA-3A0B258750EE}" type="slidenum">
              <a:rPr lang="ru-RU" smtClean="0"/>
              <a:pPr/>
              <a:t>‹#›</a:t>
            </a:fld>
            <a:endParaRPr lang="ru-RU"/>
          </a:p>
        </p:txBody>
      </p:sp>
    </p:spTree>
    <p:extLst>
      <p:ext uri="{BB962C8B-B14F-4D97-AF65-F5344CB8AC3E}">
        <p14:creationId xmlns:p14="http://schemas.microsoft.com/office/powerpoint/2010/main" val="38011826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4386422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3057058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endParaRPr lang="ru-RU"/>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31874250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365817633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ru-RU" smtClean="0"/>
              <a:t>Образец заголовка</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endParaRPr lang="ru-RU"/>
          </a:p>
        </p:txBody>
      </p:sp>
      <p:sp>
        <p:nvSpPr>
          <p:cNvPr id="10" name="Footer Placeholder 9"/>
          <p:cNvSpPr>
            <a:spLocks noGrp="1"/>
          </p:cNvSpPr>
          <p:nvPr>
            <p:ph type="ftr" sz="quarter" idx="11"/>
          </p:nvPr>
        </p:nvSpPr>
        <p:spPr/>
        <p:txBody>
          <a:bodyPr/>
          <a:lstStyle/>
          <a:p>
            <a:endParaRPr lang="ru-RU"/>
          </a:p>
        </p:txBody>
      </p:sp>
      <p:sp>
        <p:nvSpPr>
          <p:cNvPr id="11" name="Slide Number Placeholder 10"/>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301183262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endParaRPr lang="ru-RU"/>
          </a:p>
        </p:txBody>
      </p:sp>
      <p:sp>
        <p:nvSpPr>
          <p:cNvPr id="10" name="Slide Number Placeholder 9"/>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20506318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185857812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329523711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23188137"/>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08170257"/>
      </p:ext>
    </p:extLst>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09949570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907346291"/>
      </p:ext>
    </p:extLst>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03853475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67863453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96589222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78485064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32595259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53102905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07068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18"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slideLayout" Target="../slideLayouts/slideLayout61.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20" Type="http://schemas.openxmlformats.org/officeDocument/2006/relationships/image" Target="../media/image8.png"/><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19" Type="http://schemas.openxmlformats.org/officeDocument/2006/relationships/image" Target="../media/image7.png"/><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image" Target="../media/image12.png"/><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image" Target="../media/image13.png"/><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microsoft.com/office/2007/relationships/hdphoto" Target="../media/hdphoto1.wdp"/></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7.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369173244"/>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374308423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 id="2147483806"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endParaRPr lang="ru-RU"/>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ru-RU"/>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1319187890"/>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82668777"/>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diagramLayout" Target="../diagrams/layout1.xml"/><Relationship Id="rId7" Type="http://schemas.openxmlformats.org/officeDocument/2006/relationships/image" Target="../media/image27.jpe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Layout" Target="../diagrams/layout2.xml"/><Relationship Id="rId7" Type="http://schemas.openxmlformats.org/officeDocument/2006/relationships/image" Target="../media/image29.jpeg"/><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diagramLayout" Target="../diagrams/layout3.xml"/><Relationship Id="rId7" Type="http://schemas.openxmlformats.org/officeDocument/2006/relationships/image" Target="../media/image31.jpeg"/><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3.xml"/></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4.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xml"/><Relationship Id="rId1" Type="http://schemas.openxmlformats.org/officeDocument/2006/relationships/slideLayout" Target="../slideLayouts/slideLayout74.xml"/><Relationship Id="rId4" Type="http://schemas.openxmlformats.org/officeDocument/2006/relationships/image" Target="../media/image42.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4.xml"/><Relationship Id="rId5" Type="http://schemas.openxmlformats.org/officeDocument/2006/relationships/image" Target="../media/image46.jpeg"/><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4.xml"/></Relationships>
</file>

<file path=ppt/slides/_rels/slide2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4.xml"/><Relationship Id="rId4" Type="http://schemas.openxmlformats.org/officeDocument/2006/relationships/image" Target="../media/image63.jpeg"/></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64.jpeg"/><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8.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diagramLayout" Target="../diagrams/layout5.xml"/><Relationship Id="rId7" Type="http://schemas.openxmlformats.org/officeDocument/2006/relationships/image" Target="../media/image65.jpeg"/><Relationship Id="rId2" Type="http://schemas.openxmlformats.org/officeDocument/2006/relationships/diagramData" Target="../diagrams/data5.xml"/><Relationship Id="rId1" Type="http://schemas.openxmlformats.org/officeDocument/2006/relationships/slideLayout" Target="../slideLayouts/slideLayout2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diagramLayout" Target="../diagrams/layout6.xml"/><Relationship Id="rId7" Type="http://schemas.openxmlformats.org/officeDocument/2006/relationships/image" Target="../media/image77.jpeg"/><Relationship Id="rId2" Type="http://schemas.openxmlformats.org/officeDocument/2006/relationships/diagramData" Target="../diagrams/data6.xml"/><Relationship Id="rId1" Type="http://schemas.openxmlformats.org/officeDocument/2006/relationships/slideLayout" Target="../slideLayouts/slideLayout2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7.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diagramLayout" Target="../diagrams/layout7.xml"/><Relationship Id="rId7" Type="http://schemas.openxmlformats.org/officeDocument/2006/relationships/image" Target="../media/image79.jpeg"/><Relationship Id="rId2" Type="http://schemas.openxmlformats.org/officeDocument/2006/relationships/diagramData" Target="../diagrams/data7.xml"/><Relationship Id="rId1" Type="http://schemas.openxmlformats.org/officeDocument/2006/relationships/slideLayout" Target="../slideLayouts/slideLayout2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8.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diagramLayout" Target="../diagrams/layout8.xml"/><Relationship Id="rId7" Type="http://schemas.openxmlformats.org/officeDocument/2006/relationships/image" Target="../media/image81.jpeg"/><Relationship Id="rId2" Type="http://schemas.openxmlformats.org/officeDocument/2006/relationships/diagramData" Target="../diagrams/data8.xml"/><Relationship Id="rId1" Type="http://schemas.openxmlformats.org/officeDocument/2006/relationships/slideLayout" Target="../slideLayouts/slideLayout2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9.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57" name="Text Box 317"/>
          <p:cNvSpPr txBox="1">
            <a:spLocks noChangeArrowheads="1"/>
          </p:cNvSpPr>
          <p:nvPr/>
        </p:nvSpPr>
        <p:spPr bwMode="auto">
          <a:xfrm flipV="1">
            <a:off x="971550" y="3594100"/>
            <a:ext cx="7129463" cy="366713"/>
          </a:xfrm>
          <a:prstGeom prst="rect">
            <a:avLst/>
          </a:prstGeom>
          <a:noFill/>
          <a:ln w="9525">
            <a:noFill/>
            <a:miter lim="800000"/>
            <a:headEnd/>
            <a:tailEnd/>
          </a:ln>
          <a:effectLst/>
        </p:spPr>
        <p:txBody>
          <a:bodyPr rot="10800000">
            <a:spAutoFit/>
          </a:bodyPr>
          <a:lstStyle/>
          <a:p>
            <a:endParaRPr lang="ru-RU">
              <a:latin typeface="Time RomanUz" pitchFamily="2" charset="0"/>
            </a:endParaRPr>
          </a:p>
        </p:txBody>
      </p:sp>
      <p:sp>
        <p:nvSpPr>
          <p:cNvPr id="10565" name="Text Box 325"/>
          <p:cNvSpPr txBox="1">
            <a:spLocks noChangeArrowheads="1"/>
          </p:cNvSpPr>
          <p:nvPr/>
        </p:nvSpPr>
        <p:spPr bwMode="auto">
          <a:xfrm>
            <a:off x="29777" y="764704"/>
            <a:ext cx="9143999" cy="1569660"/>
          </a:xfrm>
          <a:prstGeom prst="rect">
            <a:avLst/>
          </a:prstGeom>
          <a:noFill/>
          <a:ln w="9525">
            <a:noFill/>
            <a:miter lim="800000"/>
            <a:headEnd/>
            <a:tailEnd/>
          </a:ln>
          <a:effectLst/>
        </p:spPr>
        <p:txBody>
          <a:bodyPr wrap="square">
            <a:spAutoFit/>
          </a:bodyPr>
          <a:lstStyle/>
          <a:p>
            <a:pPr marL="342900" indent="-342900" algn="ctr"/>
            <a:r>
              <a:rPr lang="uz-Cyrl-UZ" sz="4800" b="1" dirty="0" smtClean="0">
                <a:solidFill>
                  <a:srgbClr val="0033CC"/>
                </a:solidFill>
                <a:latin typeface="Times New Roman" pitchFamily="18" charset="0"/>
              </a:rPr>
              <a:t>7-мавзу</a:t>
            </a:r>
            <a:r>
              <a:rPr lang="uz-Cyrl-UZ" sz="4800" b="1" dirty="0">
                <a:solidFill>
                  <a:srgbClr val="0033CC"/>
                </a:solidFill>
                <a:latin typeface="Times New Roman" pitchFamily="18" charset="0"/>
              </a:rPr>
              <a:t>. Қарағайдошлар ва Сарвидошлар оиласи.</a:t>
            </a:r>
            <a:endParaRPr lang="uz-Cyrl-UZ" sz="2800" b="1" i="1" dirty="0">
              <a:solidFill>
                <a:srgbClr val="00FFFF"/>
              </a:solidFill>
              <a:latin typeface="Arial" pitchFamily="34" charset="0"/>
            </a:endParaRPr>
          </a:p>
        </p:txBody>
      </p:sp>
    </p:spTree>
  </p:cSld>
  <p:clrMapOvr>
    <a:masterClrMapping/>
  </p:clrMapOvr>
  <p:transition>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920328"/>
            <a:ext cx="8858280" cy="42165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a:r>
              <a:rPr lang="uz-Cyrl-UZ" sz="2800" b="1" dirty="0">
                <a:solidFill>
                  <a:srgbClr val="0000FF"/>
                </a:solidFill>
                <a:latin typeface="Times New Roman" pitchFamily="18" charset="0"/>
                <a:ea typeface="Calibri" pitchFamily="34" charset="0"/>
                <a:cs typeface="Times New Roman" pitchFamily="18" charset="0"/>
              </a:rPr>
              <a:t>1.	Қарағай (</a:t>
            </a:r>
            <a:r>
              <a:rPr lang="en-US" sz="2800" b="1" dirty="0" err="1">
                <a:solidFill>
                  <a:srgbClr val="0000FF"/>
                </a:solidFill>
                <a:latin typeface="Times New Roman" pitchFamily="18" charset="0"/>
                <a:ea typeface="Calibri" pitchFamily="34" charset="0"/>
                <a:cs typeface="Times New Roman" pitchFamily="18" charset="0"/>
              </a:rPr>
              <a:t>Pinus</a:t>
            </a:r>
            <a:r>
              <a:rPr lang="en-US" sz="2800" b="1" dirty="0">
                <a:solidFill>
                  <a:srgbClr val="0000FF"/>
                </a:solidFill>
                <a:latin typeface="Times New Roman" pitchFamily="18" charset="0"/>
                <a:ea typeface="Calibri" pitchFamily="34" charset="0"/>
                <a:cs typeface="Times New Roman" pitchFamily="18" charset="0"/>
              </a:rPr>
              <a:t>) </a:t>
            </a:r>
            <a:r>
              <a:rPr lang="uz-Cyrl-UZ" sz="2800" b="1" dirty="0">
                <a:solidFill>
                  <a:srgbClr val="0000FF"/>
                </a:solidFill>
                <a:latin typeface="Times New Roman" pitchFamily="18" charset="0"/>
                <a:ea typeface="Calibri" pitchFamily="34" charset="0"/>
                <a:cs typeface="Times New Roman" pitchFamily="18" charset="0"/>
              </a:rPr>
              <a:t>туркуми.</a:t>
            </a:r>
          </a:p>
          <a:p>
            <a:pPr indent="457200" algn="just"/>
            <a:r>
              <a:rPr lang="uz-Cyrl-UZ" sz="2800" b="1" dirty="0">
                <a:solidFill>
                  <a:srgbClr val="0000FF"/>
                </a:solidFill>
                <a:latin typeface="Times New Roman" pitchFamily="18" charset="0"/>
                <a:ea typeface="Calibri" pitchFamily="34" charset="0"/>
                <a:cs typeface="Times New Roman" pitchFamily="18" charset="0"/>
              </a:rPr>
              <a:t>2.	Қорақарағай (</a:t>
            </a:r>
            <a:r>
              <a:rPr lang="en-US" sz="2800" b="1" dirty="0" err="1">
                <a:solidFill>
                  <a:srgbClr val="0000FF"/>
                </a:solidFill>
                <a:latin typeface="Times New Roman" pitchFamily="18" charset="0"/>
                <a:ea typeface="Calibri" pitchFamily="34" charset="0"/>
                <a:cs typeface="Times New Roman" pitchFamily="18" charset="0"/>
              </a:rPr>
              <a:t>Pisea</a:t>
            </a:r>
            <a:r>
              <a:rPr lang="en-US" sz="2800" b="1" dirty="0">
                <a:solidFill>
                  <a:srgbClr val="0000FF"/>
                </a:solidFill>
                <a:latin typeface="Times New Roman" pitchFamily="18" charset="0"/>
                <a:ea typeface="Calibri" pitchFamily="34" charset="0"/>
                <a:cs typeface="Times New Roman" pitchFamily="18" charset="0"/>
              </a:rPr>
              <a:t>) </a:t>
            </a:r>
            <a:r>
              <a:rPr lang="uz-Cyrl-UZ" sz="2800" b="1" dirty="0">
                <a:solidFill>
                  <a:srgbClr val="0000FF"/>
                </a:solidFill>
                <a:latin typeface="Times New Roman" pitchFamily="18" charset="0"/>
                <a:ea typeface="Calibri" pitchFamily="34" charset="0"/>
                <a:cs typeface="Times New Roman" pitchFamily="18" charset="0"/>
              </a:rPr>
              <a:t>туркуми </a:t>
            </a:r>
          </a:p>
          <a:p>
            <a:pPr indent="457200" algn="just"/>
            <a:r>
              <a:rPr lang="uz-Cyrl-UZ" sz="2800" b="1" dirty="0">
                <a:solidFill>
                  <a:srgbClr val="0000FF"/>
                </a:solidFill>
                <a:latin typeface="Times New Roman" pitchFamily="18" charset="0"/>
                <a:ea typeface="Calibri" pitchFamily="34" charset="0"/>
                <a:cs typeface="Times New Roman" pitchFamily="18" charset="0"/>
              </a:rPr>
              <a:t>3.	Оққарағай (</a:t>
            </a:r>
            <a:r>
              <a:rPr lang="en-US" sz="2800" b="1" dirty="0" err="1">
                <a:solidFill>
                  <a:srgbClr val="0000FF"/>
                </a:solidFill>
                <a:latin typeface="Times New Roman" pitchFamily="18" charset="0"/>
                <a:ea typeface="Calibri" pitchFamily="34" charset="0"/>
                <a:cs typeface="Times New Roman" pitchFamily="18" charset="0"/>
              </a:rPr>
              <a:t>Abiyes</a:t>
            </a:r>
            <a:r>
              <a:rPr lang="en-US" sz="2800" b="1" dirty="0">
                <a:solidFill>
                  <a:srgbClr val="0000FF"/>
                </a:solidFill>
                <a:latin typeface="Times New Roman" pitchFamily="18" charset="0"/>
                <a:ea typeface="Calibri" pitchFamily="34" charset="0"/>
                <a:cs typeface="Times New Roman" pitchFamily="18" charset="0"/>
              </a:rPr>
              <a:t>) </a:t>
            </a:r>
            <a:r>
              <a:rPr lang="uz-Cyrl-UZ" sz="2800" b="1" dirty="0">
                <a:solidFill>
                  <a:srgbClr val="0000FF"/>
                </a:solidFill>
                <a:latin typeface="Times New Roman" pitchFamily="18" charset="0"/>
                <a:ea typeface="Calibri" pitchFamily="34" charset="0"/>
                <a:cs typeface="Times New Roman" pitchFamily="18" charset="0"/>
              </a:rPr>
              <a:t>туркуми</a:t>
            </a:r>
          </a:p>
          <a:p>
            <a:pPr indent="457200" algn="just"/>
            <a:r>
              <a:rPr lang="uz-Cyrl-UZ" sz="2800" b="1" dirty="0">
                <a:solidFill>
                  <a:srgbClr val="0000FF"/>
                </a:solidFill>
                <a:latin typeface="Times New Roman" pitchFamily="18" charset="0"/>
                <a:ea typeface="Calibri" pitchFamily="34" charset="0"/>
                <a:cs typeface="Times New Roman" pitchFamily="18" charset="0"/>
              </a:rPr>
              <a:t>4.	Цуга (</a:t>
            </a:r>
            <a:r>
              <a:rPr lang="en-US" sz="2800" b="1" dirty="0" err="1">
                <a:solidFill>
                  <a:srgbClr val="0000FF"/>
                </a:solidFill>
                <a:latin typeface="Times New Roman" pitchFamily="18" charset="0"/>
                <a:ea typeface="Calibri" pitchFamily="34" charset="0"/>
                <a:cs typeface="Times New Roman" pitchFamily="18" charset="0"/>
              </a:rPr>
              <a:t>Tsuga</a:t>
            </a:r>
            <a:r>
              <a:rPr lang="en-US" sz="2800" b="1" dirty="0">
                <a:solidFill>
                  <a:srgbClr val="0000FF"/>
                </a:solidFill>
                <a:latin typeface="Times New Roman" pitchFamily="18" charset="0"/>
                <a:ea typeface="Calibri" pitchFamily="34" charset="0"/>
                <a:cs typeface="Times New Roman" pitchFamily="18" charset="0"/>
              </a:rPr>
              <a:t>) </a:t>
            </a:r>
            <a:r>
              <a:rPr lang="uz-Cyrl-UZ" sz="2800" b="1" dirty="0">
                <a:solidFill>
                  <a:srgbClr val="0000FF"/>
                </a:solidFill>
                <a:latin typeface="Times New Roman" pitchFamily="18" charset="0"/>
                <a:ea typeface="Calibri" pitchFamily="34" charset="0"/>
                <a:cs typeface="Times New Roman" pitchFamily="18" charset="0"/>
              </a:rPr>
              <a:t>туркуми</a:t>
            </a:r>
          </a:p>
          <a:p>
            <a:pPr indent="457200" algn="just"/>
            <a:r>
              <a:rPr lang="uz-Cyrl-UZ" sz="2800" b="1" dirty="0">
                <a:solidFill>
                  <a:srgbClr val="0000FF"/>
                </a:solidFill>
                <a:latin typeface="Times New Roman" pitchFamily="18" charset="0"/>
                <a:ea typeface="Calibri" pitchFamily="34" charset="0"/>
                <a:cs typeface="Times New Roman" pitchFamily="18" charset="0"/>
              </a:rPr>
              <a:t>5.	Тилоғоч (</a:t>
            </a:r>
            <a:r>
              <a:rPr lang="en-US" sz="2800" b="1" dirty="0" err="1">
                <a:solidFill>
                  <a:srgbClr val="0000FF"/>
                </a:solidFill>
                <a:latin typeface="Times New Roman" pitchFamily="18" charset="0"/>
                <a:ea typeface="Calibri" pitchFamily="34" charset="0"/>
                <a:cs typeface="Times New Roman" pitchFamily="18" charset="0"/>
              </a:rPr>
              <a:t>Larix</a:t>
            </a:r>
            <a:r>
              <a:rPr lang="en-US" sz="2800" b="1" dirty="0">
                <a:solidFill>
                  <a:srgbClr val="0000FF"/>
                </a:solidFill>
                <a:latin typeface="Times New Roman" pitchFamily="18" charset="0"/>
                <a:ea typeface="Calibri" pitchFamily="34" charset="0"/>
                <a:cs typeface="Times New Roman" pitchFamily="18" charset="0"/>
              </a:rPr>
              <a:t>)</a:t>
            </a:r>
            <a:r>
              <a:rPr lang="uz-Cyrl-UZ" sz="2800" b="1" dirty="0">
                <a:solidFill>
                  <a:srgbClr val="0000FF"/>
                </a:solidFill>
                <a:latin typeface="Times New Roman" pitchFamily="18" charset="0"/>
                <a:ea typeface="Calibri" pitchFamily="34" charset="0"/>
                <a:cs typeface="Times New Roman" pitchFamily="18" charset="0"/>
              </a:rPr>
              <a:t>туркуми</a:t>
            </a:r>
          </a:p>
          <a:p>
            <a:pPr indent="457200" algn="just"/>
            <a:r>
              <a:rPr lang="uz-Cyrl-UZ" sz="2800" b="1" dirty="0">
                <a:solidFill>
                  <a:srgbClr val="0000FF"/>
                </a:solidFill>
                <a:latin typeface="Times New Roman" pitchFamily="18" charset="0"/>
                <a:ea typeface="Calibri" pitchFamily="34" charset="0"/>
                <a:cs typeface="Times New Roman" pitchFamily="18" charset="0"/>
              </a:rPr>
              <a:t>6.	Кедр (</a:t>
            </a:r>
            <a:r>
              <a:rPr lang="en-US" sz="2800" b="1" dirty="0" err="1">
                <a:solidFill>
                  <a:srgbClr val="0000FF"/>
                </a:solidFill>
                <a:latin typeface="Times New Roman" pitchFamily="18" charset="0"/>
                <a:ea typeface="Calibri" pitchFamily="34" charset="0"/>
                <a:cs typeface="Times New Roman" pitchFamily="18" charset="0"/>
              </a:rPr>
              <a:t>Sedrus</a:t>
            </a:r>
            <a:r>
              <a:rPr lang="en-US" sz="2800" b="1" dirty="0">
                <a:solidFill>
                  <a:srgbClr val="0000FF"/>
                </a:solidFill>
                <a:latin typeface="Times New Roman" pitchFamily="18" charset="0"/>
                <a:ea typeface="Calibri" pitchFamily="34" charset="0"/>
                <a:cs typeface="Times New Roman" pitchFamily="18" charset="0"/>
              </a:rPr>
              <a:t>) </a:t>
            </a:r>
            <a:r>
              <a:rPr lang="uz-Cyrl-UZ" sz="2800" b="1" dirty="0">
                <a:solidFill>
                  <a:srgbClr val="0000FF"/>
                </a:solidFill>
                <a:latin typeface="Times New Roman" pitchFamily="18" charset="0"/>
                <a:ea typeface="Calibri" pitchFamily="34" charset="0"/>
                <a:cs typeface="Times New Roman" pitchFamily="18" charset="0"/>
              </a:rPr>
              <a:t>туркуми</a:t>
            </a:r>
          </a:p>
          <a:p>
            <a:pPr indent="457200" algn="just"/>
            <a:r>
              <a:rPr lang="uz-Cyrl-UZ" sz="2800" b="1" dirty="0">
                <a:solidFill>
                  <a:srgbClr val="0000FF"/>
                </a:solidFill>
                <a:latin typeface="Times New Roman" pitchFamily="18" charset="0"/>
                <a:ea typeface="Calibri" pitchFamily="34" charset="0"/>
                <a:cs typeface="Times New Roman" pitchFamily="18" charset="0"/>
              </a:rPr>
              <a:t>7.	Сарвидошлар (</a:t>
            </a:r>
            <a:r>
              <a:rPr lang="en-US" sz="2800" b="1" dirty="0" err="1">
                <a:solidFill>
                  <a:srgbClr val="0000FF"/>
                </a:solidFill>
                <a:latin typeface="Times New Roman" pitchFamily="18" charset="0"/>
                <a:ea typeface="Calibri" pitchFamily="34" charset="0"/>
                <a:cs typeface="Times New Roman" pitchFamily="18" charset="0"/>
              </a:rPr>
              <a:t>Supressaseae</a:t>
            </a:r>
            <a:r>
              <a:rPr lang="en-US" sz="2800" b="1" dirty="0">
                <a:solidFill>
                  <a:srgbClr val="0000FF"/>
                </a:solidFill>
                <a:latin typeface="Times New Roman" pitchFamily="18" charset="0"/>
                <a:ea typeface="Calibri" pitchFamily="34" charset="0"/>
                <a:cs typeface="Times New Roman" pitchFamily="18" charset="0"/>
              </a:rPr>
              <a:t>) </a:t>
            </a:r>
            <a:r>
              <a:rPr lang="uz-Cyrl-UZ" sz="2800" b="1" dirty="0">
                <a:solidFill>
                  <a:srgbClr val="0000FF"/>
                </a:solidFill>
                <a:latin typeface="Times New Roman" pitchFamily="18" charset="0"/>
                <a:ea typeface="Calibri" pitchFamily="34" charset="0"/>
                <a:cs typeface="Times New Roman" pitchFamily="18" charset="0"/>
              </a:rPr>
              <a:t>оиласи</a:t>
            </a:r>
          </a:p>
          <a:p>
            <a:pPr indent="457200" algn="just"/>
            <a:r>
              <a:rPr lang="uz-Cyrl-UZ" sz="2800" b="1" dirty="0">
                <a:solidFill>
                  <a:srgbClr val="0000FF"/>
                </a:solidFill>
                <a:latin typeface="Times New Roman" pitchFamily="18" charset="0"/>
                <a:ea typeface="Calibri" pitchFamily="34" charset="0"/>
                <a:cs typeface="Times New Roman" pitchFamily="18" charset="0"/>
              </a:rPr>
              <a:t>8.	Арча (</a:t>
            </a:r>
            <a:r>
              <a:rPr lang="en-US" sz="2800" b="1" dirty="0" err="1">
                <a:solidFill>
                  <a:srgbClr val="0000FF"/>
                </a:solidFill>
                <a:latin typeface="Times New Roman" pitchFamily="18" charset="0"/>
                <a:ea typeface="Calibri" pitchFamily="34" charset="0"/>
                <a:cs typeface="Times New Roman" pitchFamily="18" charset="0"/>
              </a:rPr>
              <a:t>Juniperus</a:t>
            </a:r>
            <a:r>
              <a:rPr lang="en-US" sz="2800" b="1" dirty="0">
                <a:solidFill>
                  <a:srgbClr val="0000FF"/>
                </a:solidFill>
                <a:latin typeface="Times New Roman" pitchFamily="18" charset="0"/>
                <a:ea typeface="Calibri" pitchFamily="34" charset="0"/>
                <a:cs typeface="Times New Roman" pitchFamily="18" charset="0"/>
              </a:rPr>
              <a:t>) </a:t>
            </a:r>
            <a:r>
              <a:rPr lang="uz-Cyrl-UZ" sz="2800" b="1" dirty="0">
                <a:solidFill>
                  <a:srgbClr val="0000FF"/>
                </a:solidFill>
                <a:latin typeface="Times New Roman" pitchFamily="18" charset="0"/>
                <a:ea typeface="Calibri" pitchFamily="34" charset="0"/>
                <a:cs typeface="Times New Roman" pitchFamily="18" charset="0"/>
              </a:rPr>
              <a:t>туркуми</a:t>
            </a:r>
          </a:p>
          <a:p>
            <a:pPr indent="457200" algn="just"/>
            <a:r>
              <a:rPr lang="uz-Cyrl-UZ" sz="2800" b="1" dirty="0">
                <a:solidFill>
                  <a:srgbClr val="0000FF"/>
                </a:solidFill>
                <a:latin typeface="Times New Roman" pitchFamily="18" charset="0"/>
                <a:ea typeface="Calibri" pitchFamily="34" charset="0"/>
                <a:cs typeface="Times New Roman" pitchFamily="18" charset="0"/>
              </a:rPr>
              <a:t>9.	Туйя (</a:t>
            </a:r>
            <a:r>
              <a:rPr lang="en-US" sz="2800" b="1" dirty="0" err="1">
                <a:solidFill>
                  <a:srgbClr val="0000FF"/>
                </a:solidFill>
                <a:latin typeface="Times New Roman" pitchFamily="18" charset="0"/>
                <a:ea typeface="Calibri" pitchFamily="34" charset="0"/>
                <a:cs typeface="Times New Roman" pitchFamily="18" charset="0"/>
              </a:rPr>
              <a:t>Thuja</a:t>
            </a:r>
            <a:r>
              <a:rPr lang="en-US" sz="2800" b="1" dirty="0">
                <a:solidFill>
                  <a:srgbClr val="0000FF"/>
                </a:solidFill>
                <a:latin typeface="Times New Roman" pitchFamily="18" charset="0"/>
                <a:ea typeface="Calibri" pitchFamily="34" charset="0"/>
                <a:cs typeface="Times New Roman" pitchFamily="18" charset="0"/>
              </a:rPr>
              <a:t>) </a:t>
            </a:r>
            <a:r>
              <a:rPr lang="uz-Cyrl-UZ" sz="2800" b="1" dirty="0">
                <a:solidFill>
                  <a:srgbClr val="0000FF"/>
                </a:solidFill>
                <a:latin typeface="Times New Roman" pitchFamily="18" charset="0"/>
                <a:ea typeface="Calibri" pitchFamily="34" charset="0"/>
                <a:cs typeface="Times New Roman" pitchFamily="18" charset="0"/>
              </a:rPr>
              <a:t>туркуми</a:t>
            </a:r>
          </a:p>
          <a:p>
            <a:pPr indent="457200" algn="just" eaLnBrk="0" hangingPunct="0"/>
            <a:r>
              <a:rPr lang="uz-Cyrl-UZ" sz="1400" b="1" dirty="0" smtClean="0">
                <a:solidFill>
                  <a:srgbClr val="0000FF"/>
                </a:solidFill>
                <a:latin typeface="Times New Roman" pitchFamily="18" charset="0"/>
                <a:ea typeface="Calibri" pitchFamily="34" charset="0"/>
                <a:cs typeface="Times New Roman" pitchFamily="18" charset="0"/>
              </a:rPr>
              <a:t>	</a:t>
            </a:r>
            <a:endParaRPr lang="uz-Cyrl-UZ" dirty="0" smtClean="0">
              <a:solidFill>
                <a:srgbClr val="0000FF"/>
              </a:solidFill>
              <a:latin typeface="Arial" pitchFamily="34" charset="0"/>
            </a:endParaRPr>
          </a:p>
        </p:txBody>
      </p:sp>
    </p:spTree>
    <p:extLst>
      <p:ext uri="{BB962C8B-B14F-4D97-AF65-F5344CB8AC3E}">
        <p14:creationId xmlns:p14="http://schemas.microsoft.com/office/powerpoint/2010/main" val="212551477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pPr algn="ctr"/>
            <a:r>
              <a:rPr lang="uz-Cyrl-UZ" b="1" dirty="0">
                <a:effectLst/>
              </a:rPr>
              <a:t>ҚАРАҒАЙ (PINUS) </a:t>
            </a:r>
            <a:r>
              <a:rPr lang="uz-Cyrl-UZ" b="1" dirty="0" smtClean="0">
                <a:effectLst/>
              </a:rPr>
              <a:t>ТУРКУМИ</a:t>
            </a:r>
            <a:endParaRPr lang="ru-RU" dirty="0"/>
          </a:p>
        </p:txBody>
      </p:sp>
      <p:sp>
        <p:nvSpPr>
          <p:cNvPr id="270339" name="Rectangle 3"/>
          <p:cNvSpPr>
            <a:spLocks noGrp="1" noChangeArrowheads="1"/>
          </p:cNvSpPr>
          <p:nvPr>
            <p:ph idx="1"/>
          </p:nvPr>
        </p:nvSpPr>
        <p:spPr>
          <a:xfrm>
            <a:off x="304800" y="1000108"/>
            <a:ext cx="8686800" cy="3364996"/>
          </a:xfrm>
        </p:spPr>
        <p:txBody>
          <a:bodyPr>
            <a:noAutofit/>
          </a:bodyPr>
          <a:lstStyle/>
          <a:p>
            <a:pPr algn="just"/>
            <a:r>
              <a:rPr lang="ru-RU" sz="2000" dirty="0" err="1"/>
              <a:t>Туркумга</a:t>
            </a:r>
            <a:r>
              <a:rPr lang="ru-RU" sz="2000" dirty="0"/>
              <a:t>  </a:t>
            </a:r>
            <a:r>
              <a:rPr lang="ru-RU" sz="2000" dirty="0" err="1"/>
              <a:t>бир</a:t>
            </a:r>
            <a:r>
              <a:rPr lang="ru-RU" sz="2000" dirty="0"/>
              <a:t> </a:t>
            </a:r>
            <a:r>
              <a:rPr lang="ru-RU" sz="2000" dirty="0" err="1"/>
              <a:t>уйли</a:t>
            </a:r>
            <a:r>
              <a:rPr lang="ru-RU" sz="2000" dirty="0"/>
              <a:t>, доим </a:t>
            </a:r>
            <a:r>
              <a:rPr lang="ru-RU" sz="2000" dirty="0" err="1"/>
              <a:t>яшил</a:t>
            </a:r>
            <a:r>
              <a:rPr lang="ru-RU" sz="2000" dirty="0"/>
              <a:t> </a:t>
            </a:r>
            <a:r>
              <a:rPr lang="ru-RU" sz="2000" dirty="0" err="1"/>
              <a:t>дарахтлар</a:t>
            </a:r>
            <a:r>
              <a:rPr lang="ru-RU" sz="2000" dirty="0"/>
              <a:t> </a:t>
            </a:r>
            <a:r>
              <a:rPr lang="ru-RU" sz="2000" dirty="0" err="1"/>
              <a:t>киради</a:t>
            </a:r>
            <a:r>
              <a:rPr lang="ru-RU" sz="2000" dirty="0"/>
              <a:t>. </a:t>
            </a:r>
            <a:r>
              <a:rPr lang="ru-RU" sz="2000" dirty="0" err="1"/>
              <a:t>Нинасимон</a:t>
            </a:r>
            <a:r>
              <a:rPr lang="ru-RU" sz="2000" dirty="0"/>
              <a:t> </a:t>
            </a:r>
            <a:r>
              <a:rPr lang="ru-RU" sz="2000" dirty="0" err="1"/>
              <a:t>барглари</a:t>
            </a:r>
            <a:r>
              <a:rPr lang="ru-RU" sz="2000" dirty="0"/>
              <a:t> </a:t>
            </a:r>
            <a:r>
              <a:rPr lang="ru-RU" sz="2000" dirty="0" err="1"/>
              <a:t>қисқарган</a:t>
            </a:r>
            <a:r>
              <a:rPr lang="ru-RU" sz="2000" dirty="0"/>
              <a:t>, </a:t>
            </a:r>
            <a:r>
              <a:rPr lang="ru-RU" sz="2000" dirty="0" err="1"/>
              <a:t>новдаларида</a:t>
            </a:r>
            <a:r>
              <a:rPr lang="ru-RU" sz="2000" dirty="0"/>
              <a:t> 2-3 </a:t>
            </a:r>
            <a:r>
              <a:rPr lang="ru-RU" sz="2000" dirty="0" err="1"/>
              <a:t>тадан</a:t>
            </a:r>
            <a:r>
              <a:rPr lang="ru-RU" sz="2000" dirty="0"/>
              <a:t> </a:t>
            </a:r>
            <a:r>
              <a:rPr lang="ru-RU" sz="2000" dirty="0" err="1"/>
              <a:t>тўда-тўда</a:t>
            </a:r>
            <a:r>
              <a:rPr lang="ru-RU" sz="2000" dirty="0"/>
              <a:t> </a:t>
            </a:r>
            <a:r>
              <a:rPr lang="ru-RU" sz="2000" dirty="0" err="1"/>
              <a:t>бўлиб</a:t>
            </a:r>
            <a:r>
              <a:rPr lang="ru-RU" sz="2000" dirty="0"/>
              <a:t> </a:t>
            </a:r>
            <a:r>
              <a:rPr lang="ru-RU" sz="2000" dirty="0" err="1"/>
              <a:t>жойлашади</a:t>
            </a:r>
            <a:r>
              <a:rPr lang="ru-RU" sz="2000" dirty="0"/>
              <a:t>. </a:t>
            </a:r>
            <a:r>
              <a:rPr lang="ru-RU" sz="2000" dirty="0" err="1"/>
              <a:t>Баргларининг</a:t>
            </a:r>
            <a:r>
              <a:rPr lang="ru-RU" sz="2000" dirty="0"/>
              <a:t> </a:t>
            </a:r>
            <a:r>
              <a:rPr lang="ru-RU" sz="2000" dirty="0" err="1"/>
              <a:t>бундай</a:t>
            </a:r>
            <a:r>
              <a:rPr lang="ru-RU" sz="2000" dirty="0"/>
              <a:t> </a:t>
            </a:r>
            <a:r>
              <a:rPr lang="ru-RU" sz="2000" dirty="0" err="1"/>
              <a:t>жойлашиши</a:t>
            </a:r>
            <a:r>
              <a:rPr lang="ru-RU" sz="2000" dirty="0"/>
              <a:t> систематик </a:t>
            </a:r>
            <a:r>
              <a:rPr lang="ru-RU" sz="2000" dirty="0" err="1"/>
              <a:t>белгиларидан</a:t>
            </a:r>
            <a:r>
              <a:rPr lang="ru-RU" sz="2000" dirty="0"/>
              <a:t> </a:t>
            </a:r>
            <a:r>
              <a:rPr lang="ru-RU" sz="2000" dirty="0" err="1"/>
              <a:t>бири</a:t>
            </a:r>
            <a:r>
              <a:rPr lang="ru-RU" sz="2000" dirty="0"/>
              <a:t> </a:t>
            </a:r>
            <a:r>
              <a:rPr lang="ru-RU" sz="2000" dirty="0" err="1"/>
              <a:t>хисобланади</a:t>
            </a:r>
            <a:r>
              <a:rPr lang="ru-RU" sz="2000" dirty="0"/>
              <a:t>. </a:t>
            </a:r>
            <a:r>
              <a:rPr lang="ru-RU" sz="2000" dirty="0" err="1"/>
              <a:t>Урғочи</a:t>
            </a:r>
            <a:r>
              <a:rPr lang="ru-RU" sz="2000" dirty="0"/>
              <a:t> </a:t>
            </a:r>
            <a:r>
              <a:rPr lang="ru-RU" sz="2000" dirty="0" err="1"/>
              <a:t>қуббалар</a:t>
            </a:r>
            <a:r>
              <a:rPr lang="ru-RU" sz="2000" dirty="0"/>
              <a:t> </a:t>
            </a:r>
            <a:r>
              <a:rPr lang="ru-RU" sz="2000" dirty="0" err="1"/>
              <a:t>новданинг</a:t>
            </a:r>
            <a:r>
              <a:rPr lang="ru-RU" sz="2000" dirty="0"/>
              <a:t> </a:t>
            </a:r>
            <a:r>
              <a:rPr lang="ru-RU" sz="2000" dirty="0" err="1"/>
              <a:t>учида</a:t>
            </a:r>
            <a:r>
              <a:rPr lang="ru-RU" sz="2000" dirty="0"/>
              <a:t>, </a:t>
            </a:r>
            <a:r>
              <a:rPr lang="ru-RU" sz="2000" dirty="0" err="1"/>
              <a:t>эркак</a:t>
            </a:r>
            <a:r>
              <a:rPr lang="ru-RU" sz="2000" dirty="0"/>
              <a:t> </a:t>
            </a:r>
            <a:r>
              <a:rPr lang="ru-RU" sz="2000" dirty="0" err="1"/>
              <a:t>қуббалари</a:t>
            </a:r>
            <a:r>
              <a:rPr lang="ru-RU" sz="2000" dirty="0"/>
              <a:t> </a:t>
            </a:r>
            <a:r>
              <a:rPr lang="ru-RU" sz="2000" dirty="0" err="1"/>
              <a:t>эса</a:t>
            </a:r>
            <a:r>
              <a:rPr lang="ru-RU" sz="2000" dirty="0"/>
              <a:t> </a:t>
            </a:r>
            <a:r>
              <a:rPr lang="ru-RU" sz="2000" dirty="0" err="1"/>
              <a:t>пастки</a:t>
            </a:r>
            <a:r>
              <a:rPr lang="ru-RU" sz="2000" dirty="0"/>
              <a:t> </a:t>
            </a:r>
            <a:r>
              <a:rPr lang="ru-RU" sz="2000" dirty="0" err="1"/>
              <a:t>томонида</a:t>
            </a:r>
            <a:r>
              <a:rPr lang="ru-RU" sz="2000" dirty="0"/>
              <a:t> </a:t>
            </a:r>
            <a:r>
              <a:rPr lang="ru-RU" sz="2000" dirty="0" err="1"/>
              <a:t>жойлашади</a:t>
            </a:r>
            <a:r>
              <a:rPr lang="ru-RU" sz="2000" dirty="0"/>
              <a:t>. </a:t>
            </a:r>
            <a:r>
              <a:rPr lang="ru-RU" sz="2000" dirty="0" err="1"/>
              <a:t>Уруғи</a:t>
            </a:r>
            <a:r>
              <a:rPr lang="ru-RU" sz="2000" dirty="0"/>
              <a:t> </a:t>
            </a:r>
            <a:r>
              <a:rPr lang="ru-RU" sz="2000" dirty="0" err="1"/>
              <a:t>қанотчали</a:t>
            </a:r>
            <a:r>
              <a:rPr lang="ru-RU" sz="2000" dirty="0"/>
              <a:t>, </a:t>
            </a:r>
            <a:r>
              <a:rPr lang="ru-RU" sz="2000" dirty="0" err="1"/>
              <a:t>таркибида</a:t>
            </a:r>
            <a:r>
              <a:rPr lang="ru-RU" sz="2000" dirty="0"/>
              <a:t> протеин </a:t>
            </a:r>
            <a:r>
              <a:rPr lang="ru-RU" sz="2000" dirty="0" err="1"/>
              <a:t>ва</a:t>
            </a:r>
            <a:r>
              <a:rPr lang="ru-RU" sz="2000" dirty="0"/>
              <a:t> </a:t>
            </a:r>
            <a:r>
              <a:rPr lang="ru-RU" sz="2000" dirty="0" err="1"/>
              <a:t>ёғ</a:t>
            </a:r>
            <a:r>
              <a:rPr lang="ru-RU" sz="2000" dirty="0"/>
              <a:t> </a:t>
            </a:r>
            <a:r>
              <a:rPr lang="ru-RU" sz="2000" dirty="0" err="1"/>
              <a:t>моддалари</a:t>
            </a:r>
            <a:r>
              <a:rPr lang="ru-RU" sz="2000" dirty="0"/>
              <a:t> бор. </a:t>
            </a:r>
            <a:r>
              <a:rPr lang="ru-RU" sz="2000" dirty="0" err="1"/>
              <a:t>Шунинг</a:t>
            </a:r>
            <a:r>
              <a:rPr lang="ru-RU" sz="2000" dirty="0"/>
              <a:t> </a:t>
            </a:r>
            <a:r>
              <a:rPr lang="ru-RU" sz="2000" dirty="0" err="1"/>
              <a:t>учун</a:t>
            </a:r>
            <a:r>
              <a:rPr lang="ru-RU" sz="2000" dirty="0"/>
              <a:t> </a:t>
            </a:r>
            <a:r>
              <a:rPr lang="ru-RU" sz="2000" dirty="0" err="1"/>
              <a:t>уни</a:t>
            </a:r>
            <a:r>
              <a:rPr lang="ru-RU" sz="2000" dirty="0"/>
              <a:t> </a:t>
            </a:r>
            <a:r>
              <a:rPr lang="ru-RU" sz="2000" dirty="0" err="1"/>
              <a:t>турли</a:t>
            </a:r>
            <a:r>
              <a:rPr lang="ru-RU" sz="2000" dirty="0"/>
              <a:t> </a:t>
            </a:r>
            <a:r>
              <a:rPr lang="ru-RU" sz="2000" dirty="0" err="1"/>
              <a:t>қушлар</a:t>
            </a:r>
            <a:r>
              <a:rPr lang="ru-RU" sz="2000" dirty="0"/>
              <a:t> </a:t>
            </a:r>
            <a:r>
              <a:rPr lang="ru-RU" sz="2000" dirty="0" err="1"/>
              <a:t>ва</a:t>
            </a:r>
            <a:r>
              <a:rPr lang="ru-RU" sz="2000" dirty="0"/>
              <a:t> </a:t>
            </a:r>
            <a:r>
              <a:rPr lang="ru-RU" sz="2000" dirty="0" err="1"/>
              <a:t>ҳайвонлар</a:t>
            </a:r>
            <a:r>
              <a:rPr lang="ru-RU" sz="2000" dirty="0"/>
              <a:t> </a:t>
            </a:r>
            <a:r>
              <a:rPr lang="ru-RU" sz="2000" dirty="0" err="1"/>
              <a:t>истеъмол</a:t>
            </a:r>
            <a:r>
              <a:rPr lang="ru-RU" sz="2000" dirty="0"/>
              <a:t> </a:t>
            </a:r>
            <a:r>
              <a:rPr lang="ru-RU" sz="2000" dirty="0" err="1"/>
              <a:t>қилади</a:t>
            </a:r>
            <a:r>
              <a:rPr lang="ru-RU" sz="2000" dirty="0"/>
              <a:t>. </a:t>
            </a:r>
            <a:r>
              <a:rPr lang="ru-RU" sz="2000" dirty="0" err="1"/>
              <a:t>Ёғочи</a:t>
            </a:r>
            <a:r>
              <a:rPr lang="ru-RU" sz="2000" dirty="0"/>
              <a:t> </a:t>
            </a:r>
            <a:r>
              <a:rPr lang="ru-RU" sz="2000" dirty="0" err="1"/>
              <a:t>ўзакли</a:t>
            </a:r>
            <a:r>
              <a:rPr lang="ru-RU" sz="2000" dirty="0"/>
              <a:t>, </a:t>
            </a:r>
            <a:r>
              <a:rPr lang="ru-RU" sz="2000" dirty="0" err="1"/>
              <a:t>ўқ</a:t>
            </a:r>
            <a:r>
              <a:rPr lang="ru-RU" sz="2000" dirty="0"/>
              <a:t> </a:t>
            </a:r>
            <a:r>
              <a:rPr lang="ru-RU" sz="2000" dirty="0" err="1"/>
              <a:t>ва</a:t>
            </a:r>
            <a:r>
              <a:rPr lang="ru-RU" sz="2000" dirty="0"/>
              <a:t> </a:t>
            </a:r>
            <a:r>
              <a:rPr lang="ru-RU" sz="2000" dirty="0" err="1"/>
              <a:t>ён</a:t>
            </a:r>
            <a:r>
              <a:rPr lang="ru-RU" sz="2000" dirty="0"/>
              <a:t> </a:t>
            </a:r>
            <a:r>
              <a:rPr lang="ru-RU" sz="2000" dirty="0" err="1"/>
              <a:t>илдизлари</a:t>
            </a:r>
            <a:r>
              <a:rPr lang="ru-RU" sz="2000" dirty="0"/>
              <a:t> </a:t>
            </a:r>
            <a:r>
              <a:rPr lang="ru-RU" sz="2000" dirty="0" err="1"/>
              <a:t>яхши</a:t>
            </a:r>
            <a:r>
              <a:rPr lang="ru-RU" sz="2000" dirty="0"/>
              <a:t> </a:t>
            </a:r>
            <a:r>
              <a:rPr lang="ru-RU" sz="2000" dirty="0" err="1"/>
              <a:t>ривожланган</a:t>
            </a:r>
            <a:r>
              <a:rPr lang="ru-RU" sz="2000" dirty="0"/>
              <a:t>. </a:t>
            </a:r>
            <a:r>
              <a:rPr lang="ru-RU" sz="2000" dirty="0" err="1"/>
              <a:t>Туркумда</a:t>
            </a:r>
            <a:r>
              <a:rPr lang="ru-RU" sz="2000" dirty="0"/>
              <a:t> 100 га </a:t>
            </a:r>
            <a:r>
              <a:rPr lang="ru-RU" sz="2000" dirty="0" err="1"/>
              <a:t>яқин</a:t>
            </a:r>
            <a:r>
              <a:rPr lang="ru-RU" sz="2000" dirty="0"/>
              <a:t> тур </a:t>
            </a:r>
            <a:r>
              <a:rPr lang="ru-RU" sz="2000" dirty="0" err="1"/>
              <a:t>бўлиб</a:t>
            </a:r>
            <a:r>
              <a:rPr lang="ru-RU" sz="2000" dirty="0"/>
              <a:t>, </a:t>
            </a:r>
            <a:r>
              <a:rPr lang="ru-RU" sz="2000" dirty="0" err="1"/>
              <a:t>шулардан</a:t>
            </a:r>
            <a:r>
              <a:rPr lang="ru-RU" sz="2000" dirty="0"/>
              <a:t> 13 </a:t>
            </a:r>
            <a:r>
              <a:rPr lang="ru-RU" sz="2000" dirty="0" err="1"/>
              <a:t>таси</a:t>
            </a:r>
            <a:r>
              <a:rPr lang="ru-RU" sz="2000" dirty="0"/>
              <a:t> </a:t>
            </a:r>
            <a:r>
              <a:rPr lang="ru-RU" sz="2000" dirty="0" err="1"/>
              <a:t>табиий</a:t>
            </a:r>
            <a:r>
              <a:rPr lang="ru-RU" sz="2000" dirty="0"/>
              <a:t> </a:t>
            </a:r>
            <a:r>
              <a:rPr lang="ru-RU" sz="2000" dirty="0" err="1"/>
              <a:t>ҳолда</a:t>
            </a:r>
            <a:r>
              <a:rPr lang="ru-RU" sz="2000" dirty="0"/>
              <a:t> МДҲ </a:t>
            </a:r>
            <a:r>
              <a:rPr lang="ru-RU" sz="2000" dirty="0" err="1"/>
              <a:t>флорасида</a:t>
            </a:r>
            <a:r>
              <a:rPr lang="ru-RU" sz="2000" dirty="0"/>
              <a:t> </a:t>
            </a:r>
            <a:r>
              <a:rPr lang="ru-RU" sz="2000" dirty="0" err="1"/>
              <a:t>учрайди</a:t>
            </a:r>
            <a:r>
              <a:rPr lang="ru-RU" sz="2000" dirty="0"/>
              <a:t>. </a:t>
            </a:r>
            <a:r>
              <a:rPr lang="ru-RU" sz="2000" dirty="0" err="1"/>
              <a:t>Ўзбекистонга</a:t>
            </a:r>
            <a:r>
              <a:rPr lang="ru-RU" sz="2000" dirty="0"/>
              <a:t> 10 дан </a:t>
            </a:r>
            <a:r>
              <a:rPr lang="ru-RU" sz="2000" dirty="0" err="1"/>
              <a:t>ортиқ</a:t>
            </a:r>
            <a:r>
              <a:rPr lang="ru-RU" sz="2000" dirty="0"/>
              <a:t> тури </a:t>
            </a:r>
            <a:r>
              <a:rPr lang="ru-RU" sz="2000" dirty="0" err="1"/>
              <a:t>интродуксия</a:t>
            </a:r>
            <a:r>
              <a:rPr lang="ru-RU" sz="2000" dirty="0"/>
              <a:t> </a:t>
            </a:r>
            <a:r>
              <a:rPr lang="ru-RU" sz="2000" dirty="0" err="1"/>
              <a:t>қилинган</a:t>
            </a:r>
            <a:r>
              <a:rPr lang="ru-RU" sz="2000" dirty="0"/>
              <a:t>. Улар </a:t>
            </a:r>
            <a:r>
              <a:rPr lang="ru-RU" sz="2000" dirty="0" err="1"/>
              <a:t>асосан</a:t>
            </a:r>
            <a:r>
              <a:rPr lang="ru-RU" sz="2000" dirty="0"/>
              <a:t> </a:t>
            </a:r>
            <a:r>
              <a:rPr lang="ru-RU" sz="2000" dirty="0" err="1"/>
              <a:t>кўкаламзорлаштиришда</a:t>
            </a:r>
            <a:r>
              <a:rPr lang="ru-RU" sz="2000" dirty="0"/>
              <a:t> </a:t>
            </a:r>
            <a:r>
              <a:rPr lang="ru-RU" sz="2000" dirty="0" err="1"/>
              <a:t>ва</a:t>
            </a:r>
            <a:r>
              <a:rPr lang="ru-RU" sz="2000" dirty="0"/>
              <a:t> </a:t>
            </a:r>
            <a:r>
              <a:rPr lang="ru-RU" sz="2000" dirty="0" err="1"/>
              <a:t>ўрмон</a:t>
            </a:r>
            <a:r>
              <a:rPr lang="ru-RU" sz="2000" dirty="0"/>
              <a:t> </a:t>
            </a:r>
            <a:r>
              <a:rPr lang="ru-RU" sz="2000" dirty="0" err="1"/>
              <a:t>мелиорациясида</a:t>
            </a:r>
            <a:r>
              <a:rPr lang="ru-RU" sz="2000" dirty="0"/>
              <a:t> </a:t>
            </a:r>
            <a:r>
              <a:rPr lang="ru-RU" sz="2000" dirty="0" err="1"/>
              <a:t>фойдаланлади</a:t>
            </a:r>
            <a:r>
              <a:rPr lang="ru-RU" sz="2000" dirty="0"/>
              <a:t>.</a:t>
            </a:r>
          </a:p>
        </p:txBody>
      </p:sp>
      <p:pic>
        <p:nvPicPr>
          <p:cNvPr id="1032" name="Picture 8" descr="Картинки по запросу PIN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8145" y="4590575"/>
            <a:ext cx="2232247"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Картинки по запросу PIN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4419600"/>
            <a:ext cx="2438400" cy="2438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22" y="398441"/>
            <a:ext cx="8929718" cy="3429023"/>
          </a:xfrm>
        </p:spPr>
        <p:style>
          <a:lnRef idx="3">
            <a:schemeClr val="lt1"/>
          </a:lnRef>
          <a:fillRef idx="1">
            <a:schemeClr val="accent4"/>
          </a:fillRef>
          <a:effectRef idx="1">
            <a:schemeClr val="accent4"/>
          </a:effectRef>
          <a:fontRef idx="minor">
            <a:schemeClr val="lt1"/>
          </a:fontRef>
        </p:style>
        <p:txBody>
          <a:bodyPr>
            <a:normAutofit fontScale="92500" lnSpcReduction="20000"/>
          </a:bodyPr>
          <a:lstStyle/>
          <a:p>
            <a:r>
              <a:rPr lang="uz-Cyrl-UZ" b="1" dirty="0"/>
              <a:t>Оддий қарағай (Pinus silvestris L.)</a:t>
            </a:r>
            <a:r>
              <a:rPr lang="uz-Cyrl-UZ" dirty="0"/>
              <a:t> бўйи 30-40 м, диаметри 1 м бўлган дарахт. Қулай шароитларда 600 йилгача яшайди. Танасининг пўстлоғи қалин ва вертикал ёриқли бўлиб остки томони қўнғир, юз томони тўқ сариқ ёки қизғиш рангда. Танасидан ва шохларидан юпқа пўстлоқ ажралиб туради. Дарахт доира шаклида сийрак шох-шабба ҳосил қилади. Қарағайзорларда пастки шохлари қуриб, тўкилиб кетади. Вояга этган қарағайнинг шох-шаббаси тухумсимон бўлади.</a:t>
            </a:r>
            <a:endParaRPr lang="ru-RU" dirty="0"/>
          </a:p>
          <a:p>
            <a:r>
              <a:rPr lang="uz-Cyrl-UZ" dirty="0"/>
              <a:t>    Новдалари туксиз, ғишт ёки сарғиш рангда. Куртаклари 6-12 мм узунликда, чўзинчоқ тухумсимон, қизғиш, ғишт рангда бўлади. Қишда смола билан қопланади. </a:t>
            </a:r>
            <a:endParaRPr lang="uz-Cyrl-UZ" dirty="0">
              <a:latin typeface="Times New Roman" pitchFamily="18" charset="0"/>
              <a:cs typeface="Times New Roman" pitchFamily="18" charset="0"/>
            </a:endParaRPr>
          </a:p>
        </p:txBody>
      </p:sp>
      <p:pic>
        <p:nvPicPr>
          <p:cNvPr id="2052" name="Picture 4" descr="Картинки по запросу плоды деревьев"/>
          <p:cNvPicPr>
            <a:picLocks noChangeAspect="1" noChangeArrowheads="1"/>
          </p:cNvPicPr>
          <p:nvPr/>
        </p:nvPicPr>
        <p:blipFill rotWithShape="1">
          <a:blip r:embed="rId2">
            <a:extLst>
              <a:ext uri="{28A0092B-C50C-407E-A947-70E740481C1C}">
                <a14:useLocalDpi xmlns:a14="http://schemas.microsoft.com/office/drawing/2010/main" val="0"/>
              </a:ext>
            </a:extLst>
          </a:blip>
          <a:srcRect t="15092"/>
          <a:stretch/>
        </p:blipFill>
        <p:spPr bwMode="auto">
          <a:xfrm>
            <a:off x="3779913" y="3978703"/>
            <a:ext cx="5012136" cy="285488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Картинки по запросу pinus sylvestr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077072"/>
            <a:ext cx="2371328" cy="23713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23528" y="476672"/>
            <a:ext cx="8156575" cy="3810000"/>
          </a:xfrm>
        </p:spPr>
        <p:txBody>
          <a:bodyPr>
            <a:normAutofit fontScale="70000" lnSpcReduction="20000"/>
          </a:bodyPr>
          <a:lstStyle/>
          <a:p>
            <a:pPr algn="just"/>
            <a:r>
              <a:rPr lang="uz-Cyrl-UZ" dirty="0"/>
              <a:t>Оддий қ</a:t>
            </a:r>
            <a:r>
              <a:rPr lang="ru-RU" dirty="0" err="1"/>
              <a:t>арағай</a:t>
            </a:r>
            <a:r>
              <a:rPr lang="ru-RU" dirty="0"/>
              <a:t> </a:t>
            </a:r>
            <a:r>
              <a:rPr lang="ru-RU" dirty="0" err="1"/>
              <a:t>фақат</a:t>
            </a:r>
            <a:r>
              <a:rPr lang="ru-RU" dirty="0"/>
              <a:t> </a:t>
            </a:r>
            <a:r>
              <a:rPr lang="ru-RU" dirty="0" err="1"/>
              <a:t>уруғ</a:t>
            </a:r>
            <a:r>
              <a:rPr lang="uz-Cyrl-UZ" dirty="0"/>
              <a:t>и</a:t>
            </a:r>
            <a:r>
              <a:rPr lang="ru-RU" dirty="0"/>
              <a:t>дан </a:t>
            </a:r>
            <a:r>
              <a:rPr lang="ru-RU" dirty="0" err="1"/>
              <a:t>кўпаяди</a:t>
            </a:r>
            <a:r>
              <a:rPr lang="ru-RU" dirty="0"/>
              <a:t>. </a:t>
            </a:r>
            <a:r>
              <a:rPr lang="ru-RU" dirty="0" err="1"/>
              <a:t>Уруғи</a:t>
            </a:r>
            <a:r>
              <a:rPr lang="ru-RU" dirty="0"/>
              <a:t> </a:t>
            </a:r>
            <a:r>
              <a:rPr lang="ru-RU" dirty="0" err="1"/>
              <a:t>сепилгандан</a:t>
            </a:r>
            <a:r>
              <a:rPr lang="ru-RU" dirty="0"/>
              <a:t> </a:t>
            </a:r>
            <a:r>
              <a:rPr lang="ru-RU" dirty="0" err="1"/>
              <a:t>кейин</a:t>
            </a:r>
            <a:r>
              <a:rPr lang="ru-RU" dirty="0"/>
              <a:t> 15-20 </a:t>
            </a:r>
            <a:r>
              <a:rPr lang="ru-RU" dirty="0" err="1"/>
              <a:t>кунда</a:t>
            </a:r>
            <a:r>
              <a:rPr lang="ru-RU" dirty="0"/>
              <a:t> </a:t>
            </a:r>
            <a:r>
              <a:rPr lang="ru-RU" dirty="0" err="1"/>
              <a:t>униб</a:t>
            </a:r>
            <a:r>
              <a:rPr lang="ru-RU" dirty="0"/>
              <a:t> </a:t>
            </a:r>
            <a:r>
              <a:rPr lang="ru-RU" dirty="0" err="1"/>
              <a:t>чиқади</a:t>
            </a:r>
            <a:r>
              <a:rPr lang="ru-RU" dirty="0"/>
              <a:t> (90%). </a:t>
            </a:r>
            <a:r>
              <a:rPr lang="ru-RU" dirty="0" err="1"/>
              <a:t>Қарағайнинг</a:t>
            </a:r>
            <a:r>
              <a:rPr lang="ru-RU" dirty="0"/>
              <a:t> </a:t>
            </a:r>
            <a:r>
              <a:rPr lang="ru-RU" dirty="0" err="1"/>
              <a:t>бир</a:t>
            </a:r>
            <a:r>
              <a:rPr lang="ru-RU" dirty="0"/>
              <a:t> </a:t>
            </a:r>
            <a:r>
              <a:rPr lang="ru-RU" dirty="0" err="1"/>
              <a:t>ёшли</a:t>
            </a:r>
            <a:r>
              <a:rPr lang="ru-RU" dirty="0"/>
              <a:t> ни</a:t>
            </a:r>
            <a:r>
              <a:rPr lang="uz-Cyrl-UZ" dirty="0"/>
              <a:t>ҳ</a:t>
            </a:r>
            <a:r>
              <a:rPr lang="ru-RU" dirty="0" err="1"/>
              <a:t>олларида</a:t>
            </a:r>
            <a:r>
              <a:rPr lang="ru-RU" dirty="0"/>
              <a:t> </a:t>
            </a:r>
            <a:r>
              <a:rPr lang="ru-RU" dirty="0" err="1"/>
              <a:t>ўқ</a:t>
            </a:r>
            <a:r>
              <a:rPr lang="ru-RU" dirty="0"/>
              <a:t> </a:t>
            </a:r>
            <a:r>
              <a:rPr lang="ru-RU" dirty="0" err="1"/>
              <a:t>илдиз</a:t>
            </a:r>
            <a:r>
              <a:rPr lang="ru-RU" dirty="0"/>
              <a:t> </a:t>
            </a:r>
            <a:r>
              <a:rPr lang="ru-RU" dirty="0" err="1"/>
              <a:t>ривожланиб</a:t>
            </a:r>
            <a:r>
              <a:rPr lang="ru-RU" dirty="0"/>
              <a:t>, </a:t>
            </a:r>
            <a:r>
              <a:rPr lang="ru-RU" dirty="0" err="1"/>
              <a:t>поясига</a:t>
            </a:r>
            <a:r>
              <a:rPr lang="ru-RU" dirty="0"/>
              <a:t> </a:t>
            </a:r>
            <a:r>
              <a:rPr lang="ru-RU" dirty="0" err="1"/>
              <a:t>нисбатан</a:t>
            </a:r>
            <a:r>
              <a:rPr lang="ru-RU" dirty="0"/>
              <a:t> 3-4 марта </a:t>
            </a:r>
            <a:r>
              <a:rPr lang="ru-RU" dirty="0" err="1"/>
              <a:t>узун</a:t>
            </a:r>
            <a:r>
              <a:rPr lang="ru-RU" dirty="0"/>
              <a:t> </a:t>
            </a:r>
            <a:r>
              <a:rPr lang="ru-RU" dirty="0" err="1"/>
              <a:t>бўлади</a:t>
            </a:r>
            <a:r>
              <a:rPr lang="ru-RU" dirty="0"/>
              <a:t>. </a:t>
            </a:r>
            <a:r>
              <a:rPr lang="ru-RU" dirty="0" err="1"/>
              <a:t>Унумдор</a:t>
            </a:r>
            <a:r>
              <a:rPr lang="ru-RU" dirty="0"/>
              <a:t> </a:t>
            </a:r>
            <a:r>
              <a:rPr lang="ru-RU" dirty="0" err="1"/>
              <a:t>тупроқда</a:t>
            </a:r>
            <a:r>
              <a:rPr lang="ru-RU" dirty="0"/>
              <a:t> </a:t>
            </a:r>
            <a:r>
              <a:rPr lang="ru-RU" dirty="0" err="1"/>
              <a:t>ўқ</a:t>
            </a:r>
            <a:r>
              <a:rPr lang="ru-RU" dirty="0"/>
              <a:t> </a:t>
            </a:r>
            <a:r>
              <a:rPr lang="ru-RU" dirty="0" err="1"/>
              <a:t>илдизи</a:t>
            </a:r>
            <a:r>
              <a:rPr lang="ru-RU" dirty="0"/>
              <a:t> эрга </a:t>
            </a:r>
            <a:r>
              <a:rPr lang="ru-RU" dirty="0" err="1"/>
              <a:t>чуқур</a:t>
            </a:r>
            <a:r>
              <a:rPr lang="ru-RU" dirty="0"/>
              <a:t> </a:t>
            </a:r>
            <a:r>
              <a:rPr lang="ru-RU" dirty="0" err="1"/>
              <a:t>кириб</a:t>
            </a:r>
            <a:r>
              <a:rPr lang="ru-RU" dirty="0"/>
              <a:t>, </a:t>
            </a:r>
            <a:r>
              <a:rPr lang="ru-RU" dirty="0" err="1"/>
              <a:t>сўнг</a:t>
            </a:r>
            <a:r>
              <a:rPr lang="ru-RU" dirty="0"/>
              <a:t> </a:t>
            </a:r>
            <a:r>
              <a:rPr lang="ru-RU" dirty="0" err="1"/>
              <a:t>ён</a:t>
            </a:r>
            <a:r>
              <a:rPr lang="ru-RU" dirty="0"/>
              <a:t> </a:t>
            </a:r>
            <a:r>
              <a:rPr lang="ru-RU" dirty="0" err="1"/>
              <a:t>илди</a:t>
            </a:r>
            <a:r>
              <a:rPr lang="uz-Cyrl-UZ" dirty="0"/>
              <a:t>злар</a:t>
            </a:r>
            <a:r>
              <a:rPr lang="ru-RU" dirty="0"/>
              <a:t> </a:t>
            </a:r>
            <a:r>
              <a:rPr lang="ru-RU" dirty="0" err="1"/>
              <a:t>чиқаради</a:t>
            </a:r>
            <a:r>
              <a:rPr lang="ru-RU" dirty="0"/>
              <a:t>. </a:t>
            </a:r>
            <a:r>
              <a:rPr lang="ru-RU" dirty="0" err="1"/>
              <a:t>Қарағай</a:t>
            </a:r>
            <a:r>
              <a:rPr lang="ru-RU" dirty="0"/>
              <a:t> 10 </a:t>
            </a:r>
            <a:r>
              <a:rPr lang="ru-RU" dirty="0" err="1"/>
              <a:t>ёш</a:t>
            </a:r>
            <a:r>
              <a:rPr lang="uz-Cyrl-UZ" dirty="0"/>
              <a:t>и</a:t>
            </a:r>
            <a:r>
              <a:rPr lang="ru-RU" dirty="0"/>
              <a:t>дан 40 </a:t>
            </a:r>
            <a:r>
              <a:rPr lang="ru-RU" dirty="0" err="1"/>
              <a:t>ёш</a:t>
            </a:r>
            <a:r>
              <a:rPr lang="uz-Cyrl-UZ" dirty="0"/>
              <a:t>и</a:t>
            </a:r>
            <a:r>
              <a:rPr lang="ru-RU" dirty="0" err="1"/>
              <a:t>гача</a:t>
            </a:r>
            <a:r>
              <a:rPr lang="ru-RU" dirty="0"/>
              <a:t> тез </a:t>
            </a:r>
            <a:r>
              <a:rPr lang="ru-RU" dirty="0" err="1"/>
              <a:t>ўсади</a:t>
            </a:r>
            <a:r>
              <a:rPr lang="ru-RU" dirty="0"/>
              <a:t>. </a:t>
            </a:r>
            <a:r>
              <a:rPr lang="ru-RU" dirty="0" err="1"/>
              <a:t>Яхши</a:t>
            </a:r>
            <a:r>
              <a:rPr lang="ru-RU" dirty="0"/>
              <a:t> </a:t>
            </a:r>
            <a:r>
              <a:rPr lang="ru-RU" dirty="0" err="1"/>
              <a:t>иқлим</a:t>
            </a:r>
            <a:r>
              <a:rPr lang="ru-RU" dirty="0"/>
              <a:t> </a:t>
            </a:r>
            <a:r>
              <a:rPr lang="ru-RU" dirty="0" err="1"/>
              <a:t>ва</a:t>
            </a:r>
            <a:r>
              <a:rPr lang="ru-RU" dirty="0"/>
              <a:t> </a:t>
            </a:r>
            <a:r>
              <a:rPr lang="ru-RU" dirty="0" err="1"/>
              <a:t>тупроқ</a:t>
            </a:r>
            <a:r>
              <a:rPr lang="ru-RU" dirty="0"/>
              <a:t> </a:t>
            </a:r>
            <a:r>
              <a:rPr lang="ru-RU" dirty="0" err="1"/>
              <a:t>шароит</a:t>
            </a:r>
            <a:r>
              <a:rPr lang="uz-Cyrl-UZ" dirty="0"/>
              <a:t>лар</a:t>
            </a:r>
            <a:r>
              <a:rPr lang="ru-RU" dirty="0" err="1"/>
              <a:t>ида</a:t>
            </a:r>
            <a:r>
              <a:rPr lang="ru-RU" dirty="0"/>
              <a:t> 80 </a:t>
            </a:r>
            <a:r>
              <a:rPr lang="ru-RU" dirty="0" err="1"/>
              <a:t>ёшлик</a:t>
            </a:r>
            <a:r>
              <a:rPr lang="ru-RU" dirty="0"/>
              <a:t> </a:t>
            </a:r>
            <a:r>
              <a:rPr lang="ru-RU" dirty="0" err="1"/>
              <a:t>қарағайнинг</a:t>
            </a:r>
            <a:r>
              <a:rPr lang="ru-RU" dirty="0"/>
              <a:t> </a:t>
            </a:r>
            <a:r>
              <a:rPr lang="ru-RU" dirty="0" err="1"/>
              <a:t>бўйи</a:t>
            </a:r>
            <a:r>
              <a:rPr lang="ru-RU" dirty="0"/>
              <a:t> 30 м </a:t>
            </a:r>
            <a:r>
              <a:rPr lang="ru-RU" dirty="0" err="1"/>
              <a:t>гача</a:t>
            </a:r>
            <a:r>
              <a:rPr lang="ru-RU" dirty="0"/>
              <a:t> </a:t>
            </a:r>
            <a:r>
              <a:rPr lang="ru-RU" dirty="0" err="1"/>
              <a:t>этади</a:t>
            </a:r>
            <a:r>
              <a:rPr lang="ru-RU" dirty="0"/>
              <a:t>. </a:t>
            </a:r>
            <a:r>
              <a:rPr lang="ru-RU" dirty="0" err="1"/>
              <a:t>Қуруқ</a:t>
            </a:r>
            <a:r>
              <a:rPr lang="ru-RU" dirty="0"/>
              <a:t>, сернам </a:t>
            </a:r>
            <a:r>
              <a:rPr lang="ru-RU" dirty="0" err="1"/>
              <a:t>ёки</a:t>
            </a:r>
            <a:r>
              <a:rPr lang="ru-RU" dirty="0"/>
              <a:t> </a:t>
            </a:r>
            <a:r>
              <a:rPr lang="ru-RU" dirty="0" err="1"/>
              <a:t>ботқоқ</a:t>
            </a:r>
            <a:r>
              <a:rPr lang="ru-RU" dirty="0"/>
              <a:t> </a:t>
            </a:r>
            <a:r>
              <a:rPr lang="ru-RU" dirty="0" err="1"/>
              <a:t>тупроқларда</a:t>
            </a:r>
            <a:r>
              <a:rPr lang="ru-RU" dirty="0"/>
              <a:t>, </a:t>
            </a:r>
            <a:r>
              <a:rPr lang="ru-RU" dirty="0" err="1"/>
              <a:t>қора</a:t>
            </a:r>
            <a:r>
              <a:rPr lang="ru-RU" dirty="0"/>
              <a:t> </a:t>
            </a:r>
            <a:r>
              <a:rPr lang="ru-RU" dirty="0" err="1"/>
              <a:t>тупроқли</a:t>
            </a:r>
            <a:r>
              <a:rPr lang="ru-RU" dirty="0"/>
              <a:t> </a:t>
            </a:r>
            <a:r>
              <a:rPr lang="ru-RU" dirty="0" err="1"/>
              <a:t>зонада</a:t>
            </a:r>
            <a:r>
              <a:rPr lang="ru-RU" dirty="0"/>
              <a:t> </a:t>
            </a:r>
            <a:r>
              <a:rPr lang="ru-RU" dirty="0" err="1"/>
              <a:t>яхши</a:t>
            </a:r>
            <a:r>
              <a:rPr lang="ru-RU" dirty="0"/>
              <a:t> </a:t>
            </a:r>
            <a:r>
              <a:rPr lang="ru-RU" dirty="0" err="1"/>
              <a:t>ўсмайди</a:t>
            </a:r>
            <a:r>
              <a:rPr lang="ru-RU" dirty="0"/>
              <a:t>. У </a:t>
            </a:r>
            <a:r>
              <a:rPr lang="ru-RU" dirty="0" err="1"/>
              <a:t>тоғли</a:t>
            </a:r>
            <a:r>
              <a:rPr lang="ru-RU" dirty="0"/>
              <a:t> </a:t>
            </a:r>
            <a:r>
              <a:rPr lang="ru-RU" dirty="0" err="1"/>
              <a:t>минтақаларда</a:t>
            </a:r>
            <a:r>
              <a:rPr lang="ru-RU" dirty="0"/>
              <a:t> </a:t>
            </a:r>
            <a:r>
              <a:rPr lang="ru-RU" dirty="0" err="1"/>
              <a:t>яхши</a:t>
            </a:r>
            <a:r>
              <a:rPr lang="ru-RU" dirty="0"/>
              <a:t> </a:t>
            </a:r>
            <a:r>
              <a:rPr lang="ru-RU" dirty="0" err="1"/>
              <a:t>ўсади</a:t>
            </a:r>
            <a:r>
              <a:rPr lang="ru-RU" dirty="0"/>
              <a:t>. Саян </a:t>
            </a:r>
            <a:r>
              <a:rPr lang="ru-RU" dirty="0" err="1"/>
              <a:t>тоғларида</a:t>
            </a:r>
            <a:r>
              <a:rPr lang="ru-RU" dirty="0"/>
              <a:t> </a:t>
            </a:r>
            <a:r>
              <a:rPr lang="ru-RU" dirty="0" err="1"/>
              <a:t>денгиз</a:t>
            </a:r>
            <a:r>
              <a:rPr lang="ru-RU" dirty="0"/>
              <a:t> </a:t>
            </a:r>
            <a:r>
              <a:rPr lang="ru-RU" dirty="0" err="1"/>
              <a:t>сат</a:t>
            </a:r>
            <a:r>
              <a:rPr lang="uz-Cyrl-UZ" dirty="0"/>
              <a:t>ҳ</a:t>
            </a:r>
            <a:r>
              <a:rPr lang="ru-RU" dirty="0" err="1"/>
              <a:t>идан</a:t>
            </a:r>
            <a:r>
              <a:rPr lang="ru-RU" dirty="0"/>
              <a:t> 1500 м </a:t>
            </a:r>
            <a:r>
              <a:rPr lang="uz-Cyrl-UZ" dirty="0"/>
              <a:t>гача денгиз сатҳидан </a:t>
            </a:r>
            <a:r>
              <a:rPr lang="ru-RU" dirty="0"/>
              <a:t>баланд </a:t>
            </a:r>
            <a:r>
              <a:rPr lang="ru-RU" dirty="0" err="1"/>
              <a:t>бўлган</a:t>
            </a:r>
            <a:r>
              <a:rPr lang="ru-RU" dirty="0"/>
              <a:t> </a:t>
            </a:r>
            <a:r>
              <a:rPr lang="ru-RU" dirty="0" err="1"/>
              <a:t>жойларда</a:t>
            </a:r>
            <a:r>
              <a:rPr lang="ru-RU" dirty="0"/>
              <a:t> </a:t>
            </a:r>
            <a:r>
              <a:rPr lang="ru-RU" dirty="0" err="1"/>
              <a:t>кўп</a:t>
            </a:r>
            <a:r>
              <a:rPr lang="ru-RU" dirty="0"/>
              <a:t> </a:t>
            </a:r>
            <a:r>
              <a:rPr lang="ru-RU" dirty="0" err="1"/>
              <a:t>тарқалган</a:t>
            </a:r>
            <a:r>
              <a:rPr lang="ru-RU" dirty="0"/>
              <a:t>. У Кавказ </a:t>
            </a:r>
            <a:r>
              <a:rPr lang="ru-RU" dirty="0" err="1"/>
              <a:t>ва</a:t>
            </a:r>
            <a:r>
              <a:rPr lang="ru-RU" dirty="0"/>
              <a:t> </a:t>
            </a:r>
            <a:r>
              <a:rPr lang="uz-Cyrl-UZ" dirty="0"/>
              <a:t>Қ</a:t>
            </a:r>
            <a:r>
              <a:rPr lang="ru-RU" dirty="0" err="1"/>
              <a:t>рим</a:t>
            </a:r>
            <a:r>
              <a:rPr lang="ru-RU" dirty="0"/>
              <a:t> </a:t>
            </a:r>
            <a:r>
              <a:rPr lang="ru-RU" dirty="0" err="1"/>
              <a:t>тоғларида</a:t>
            </a:r>
            <a:r>
              <a:rPr lang="ru-RU" dirty="0"/>
              <a:t> </a:t>
            </a:r>
            <a:r>
              <a:rPr lang="uz-Cyrl-UZ" dirty="0"/>
              <a:t>ҳ</a:t>
            </a:r>
            <a:r>
              <a:rPr lang="ru-RU" dirty="0" err="1"/>
              <a:t>ам</a:t>
            </a:r>
            <a:r>
              <a:rPr lang="ru-RU" dirty="0"/>
              <a:t> </a:t>
            </a:r>
            <a:r>
              <a:rPr lang="uz-Cyrl-UZ" dirty="0"/>
              <a:t>яхши </a:t>
            </a:r>
            <a:r>
              <a:rPr lang="ru-RU" dirty="0" err="1"/>
              <a:t>ўсади</a:t>
            </a:r>
            <a:r>
              <a:rPr lang="ru-RU" dirty="0"/>
              <a:t>. </a:t>
            </a:r>
            <a:r>
              <a:rPr lang="ru-RU" dirty="0" err="1"/>
              <a:t>Қарағайзорларда</a:t>
            </a:r>
            <a:r>
              <a:rPr lang="ru-RU" dirty="0"/>
              <a:t> </a:t>
            </a:r>
            <a:r>
              <a:rPr lang="ru-RU" dirty="0" err="1"/>
              <a:t>яна</a:t>
            </a:r>
            <a:r>
              <a:rPr lang="ru-RU" dirty="0"/>
              <a:t> </a:t>
            </a:r>
            <a:r>
              <a:rPr lang="ru-RU" dirty="0" err="1"/>
              <a:t>қора</a:t>
            </a:r>
            <a:r>
              <a:rPr lang="ru-RU" dirty="0"/>
              <a:t> </a:t>
            </a:r>
            <a:r>
              <a:rPr lang="ru-RU" dirty="0" err="1"/>
              <a:t>қарағай</a:t>
            </a:r>
            <a:r>
              <a:rPr lang="ru-RU" dirty="0"/>
              <a:t>, </a:t>
            </a:r>
            <a:r>
              <a:rPr lang="ru-RU" dirty="0" err="1"/>
              <a:t>тилоғоч</a:t>
            </a:r>
            <a:r>
              <a:rPr lang="ru-RU" dirty="0"/>
              <a:t>, кедр </a:t>
            </a:r>
            <a:r>
              <a:rPr lang="ru-RU" dirty="0" err="1"/>
              <a:t>ва</a:t>
            </a:r>
            <a:r>
              <a:rPr lang="ru-RU" dirty="0"/>
              <a:t> </a:t>
            </a:r>
            <a:r>
              <a:rPr lang="ru-RU" dirty="0" err="1"/>
              <a:t>япроқ</a:t>
            </a:r>
            <a:r>
              <a:rPr lang="uz-Cyrl-UZ" dirty="0"/>
              <a:t>баргли</a:t>
            </a:r>
            <a:r>
              <a:rPr lang="ru-RU" dirty="0"/>
              <a:t> </a:t>
            </a:r>
            <a:r>
              <a:rPr lang="ru-RU" dirty="0" err="1"/>
              <a:t>дарахтлардан</a:t>
            </a:r>
            <a:r>
              <a:rPr lang="ru-RU" dirty="0"/>
              <a:t> </a:t>
            </a:r>
            <a:r>
              <a:rPr lang="ru-RU" dirty="0" err="1"/>
              <a:t>эман</a:t>
            </a:r>
            <a:r>
              <a:rPr lang="ru-RU" dirty="0"/>
              <a:t> </a:t>
            </a:r>
            <a:r>
              <a:rPr lang="ru-RU" dirty="0" err="1"/>
              <a:t>учрайди</a:t>
            </a:r>
            <a:r>
              <a:rPr lang="ru-RU" dirty="0"/>
              <a:t>.</a:t>
            </a:r>
          </a:p>
          <a:p>
            <a:pPr algn="just"/>
            <a:endParaRPr lang="ru-RU" dirty="0"/>
          </a:p>
        </p:txBody>
      </p:sp>
      <p:pic>
        <p:nvPicPr>
          <p:cNvPr id="3074" name="Picture 2" descr="Картинки по запросу pinus sylvestr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4221088"/>
            <a:ext cx="3600400" cy="216024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Картинки по запросу pinus sylvestr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4221088"/>
            <a:ext cx="3024336" cy="19817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0420" y="548680"/>
            <a:ext cx="7869891" cy="3907487"/>
          </a:xfrm>
        </p:spPr>
        <p:txBody>
          <a:bodyPr>
            <a:normAutofit fontScale="85000" lnSpcReduction="10000"/>
          </a:bodyPr>
          <a:lstStyle/>
          <a:p>
            <a:pPr algn="just"/>
            <a:r>
              <a:rPr lang="uz-Cyrl-UZ" b="1" dirty="0"/>
              <a:t>Қрим ёки Паллас қарағайи (Pinus Pallasiana Lamb.)</a:t>
            </a:r>
            <a:r>
              <a:rPr lang="uz-Cyrl-UZ" dirty="0"/>
              <a:t> бўйи 35 м, диаметри 50 смгача  этадиган йирик дарахт. Танасининг пўстлоғи тўқ кул рангда, шохлариники эса қизғиш рангда. Куртаклари конуссимон, учи ўткир, смола билан қопланган. Барглари тўқ яшил, қаттиқ, ялтироқ, учи ўткир, бўйи 15-16 см бўлиб, оддий қарағайникига нисбатан икки марта узун. Улар новдада 2 тадан тўда бўлиб жойлашади. Қуббаси жуда йирик. Май ойида чангланади. Қубба чангланиб уруғлангандан сўнг учинчи йилнинг баҳорида этилади. этилган қубба сариқ-қўнғир рангда, бўйи 5-10 см, оддий қарағайникига нисбатан йирик бўлади. Уруғи ҳам йирик, узунлиги 6 мм, қанотчали.</a:t>
            </a:r>
            <a:endParaRPr lang="ru-RU" dirty="0"/>
          </a:p>
        </p:txBody>
      </p:sp>
      <p:pic>
        <p:nvPicPr>
          <p:cNvPr id="4102" name="Picture 6" descr="Картинки по запросу проростки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4509120"/>
            <a:ext cx="2991868" cy="220486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Картинки по запросу Pinus Pallasiana Lamb"/>
          <p:cNvPicPr>
            <a:picLocks noChangeAspect="1" noChangeArrowheads="1"/>
          </p:cNvPicPr>
          <p:nvPr/>
        </p:nvPicPr>
        <p:blipFill rotWithShape="1">
          <a:blip r:embed="rId3">
            <a:extLst>
              <a:ext uri="{28A0092B-C50C-407E-A947-70E740481C1C}">
                <a14:useLocalDpi xmlns:a14="http://schemas.microsoft.com/office/drawing/2010/main" val="0"/>
              </a:ext>
            </a:extLst>
          </a:blip>
          <a:srcRect b="15028"/>
          <a:stretch/>
        </p:blipFill>
        <p:spPr bwMode="auto">
          <a:xfrm>
            <a:off x="827584" y="4581128"/>
            <a:ext cx="4104456" cy="2109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1313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5200" y="1124744"/>
            <a:ext cx="5946643" cy="3240360"/>
          </a:xfrm>
          <a:prstGeom prst="rect">
            <a:avLst/>
          </a:prstGeom>
        </p:spPr>
        <p:txBody>
          <a:bodyPr vert="horz">
            <a:noAutofit/>
          </a:bodyPr>
          <a:lstStyle/>
          <a:p>
            <a:pPr marL="342900" indent="100013" algn="just" fontAlgn="auto">
              <a:lnSpc>
                <a:spcPct val="90000"/>
              </a:lnSpc>
              <a:spcBef>
                <a:spcPct val="20000"/>
              </a:spcBef>
              <a:spcAft>
                <a:spcPts val="0"/>
              </a:spcAft>
              <a:buClr>
                <a:schemeClr val="accent1"/>
              </a:buClr>
              <a:buSzPct val="70000"/>
              <a:buFont typeface="Wingdings 2"/>
              <a:buChar char=""/>
            </a:pPr>
            <a:r>
              <a:rPr lang="uz-Cyrl-UZ" sz="1600" b="1" dirty="0"/>
              <a:t>Елдор қарағайи (Pinus eldarisa Medw.)</a:t>
            </a:r>
            <a:r>
              <a:rPr lang="uz-Cyrl-UZ" sz="1600" dirty="0"/>
              <a:t> табиий шароитларда 12-15 метр баландликкача ўсади .Ушбу қарағай тури МДҲда ўсувчи энг жанубий қарағай тури хисобланади. Бу қарағай турининг ягона тарқалган жойи Озарбайжоннинг Грузия билан чегарасида жойлашган бепоён элдор дашти хисобланади.Даштда оқиб ўтувчи Иори дарёси ўнг қирғоғи бўйлаб шарқдан ғарбга чўзилган эйляр-Оуги тоғ тизмасининг шимолий ва шимолий-шарқий тоғ ён бағирларида 200 м баландликдан токи сув айирғичгача бўлган қияликларда ўсади. элдор қарағайи тошлоқ эрларда ўсиб, бу эрларда ёғувчи 200 мм йиллик ёғин миқдори билан қаноатланади.Ёзги ойларда ёмғир буткул ёғмайди. Бу эрларда  улар алоҳида дарахт ёки кичик қарағайзорлар кўринишида ўсадилар.Табиий тикланиш жараёни қониқарсиз ҳолатда. Қарағайнинг шох-шаббаси пирамида шаклда, нинабарглари 8-12см узунликда,0,9-1мм кенгликда, хар бир тўпламида 3 тадан нинабарги бор. Нинабарглари 2 йил яшайди, сўнг тўкилиб кетади. Апрелда гуллайди, қуббалари 2 йил давомида (20-22 ой) этилади, 3-4 йили очилади ва уруғлари атрофга ёйилади.</a:t>
            </a:r>
            <a:endParaRPr lang="ru-RU" sz="1600" dirty="0">
              <a:solidFill>
                <a:schemeClr val="tx2"/>
              </a:solidFill>
              <a:latin typeface="+mn-lt"/>
            </a:endParaRPr>
          </a:p>
        </p:txBody>
      </p:sp>
      <p:sp>
        <p:nvSpPr>
          <p:cNvPr id="2" name="Прямоугольник 1"/>
          <p:cNvSpPr/>
          <p:nvPr/>
        </p:nvSpPr>
        <p:spPr>
          <a:xfrm>
            <a:off x="1115616" y="260648"/>
            <a:ext cx="4169090"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uz-Cyrl-UZ" sz="2400" b="1" dirty="0">
                <a:latin typeface="Times New Roman" panose="02020603050405020304" pitchFamily="18" charset="0"/>
                <a:ea typeface="Calibri" panose="020F0502020204030204" pitchFamily="34" charset="0"/>
              </a:rPr>
              <a:t>Уч нинабарглилар </a:t>
            </a:r>
            <a:r>
              <a:rPr lang="uz-Cyrl-UZ" sz="2400" b="1" dirty="0" smtClean="0">
                <a:latin typeface="Times New Roman" panose="02020603050405020304" pitchFamily="18" charset="0"/>
                <a:ea typeface="Calibri" panose="020F0502020204030204" pitchFamily="34" charset="0"/>
              </a:rPr>
              <a:t>секцияси</a:t>
            </a:r>
            <a:endParaRPr lang="ru-RU" sz="2400" dirty="0"/>
          </a:p>
        </p:txBody>
      </p:sp>
      <p:pic>
        <p:nvPicPr>
          <p:cNvPr id="5122" name="Picture 2" descr="Картинки по запросу Pinus eldarica Med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124744"/>
            <a:ext cx="2371725" cy="266429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Pinus eldarica Med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4077072"/>
            <a:ext cx="2380355" cy="21751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284984"/>
            <a:ext cx="8443639" cy="31700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a:spAutoFit/>
          </a:bodyPr>
          <a:lstStyle/>
          <a:p>
            <a:r>
              <a:rPr lang="uz-Cyrl-UZ" sz="2000" b="1" dirty="0"/>
              <a:t>Сариқ ёки оғир қарағай (Pinus ponderosa Dougl.) </a:t>
            </a:r>
            <a:r>
              <a:rPr lang="uz-Cyrl-UZ" sz="2000" dirty="0"/>
              <a:t>бўйи 50-70 м га этадиган дарахт. У қулай шароитларда 500 йилгача яшаши мумкин. Шох-шаббаси пирамида ёки конус шаклида. Пўстлоғи тўқ жигаррангда ёки қора. Шохлари новвоти-ғишт, новдалари эса қизил-ғишт рангда. Туксиз, ялтироқ, куртаклари тангачалар билан қопланган, силиндрсимон, нинабарглари яшил, новдада 3 тадан тўда-тўда бўлиб, жойлашади. Дағал, уч қиррали, ҳар қайси қиррасида ёриқчалар қатори бор. Қуббалари сариқ рангда, 10 см, ялтироқ. Уруғи йирик, узунлиги 7-10 мм, эни 5-6 мм, қўнғир ранг қанотчали, қанотчасининг узунлиги 2,5-3 см, 1000 дона уруғининг вазни 35-36 г. Уруғидан яхши кўпаяди.</a:t>
            </a:r>
            <a:endParaRPr lang="ru-RU" sz="2000" dirty="0"/>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88640"/>
            <a:ext cx="3788296" cy="284122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Pinus ponderosa Dougl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16632"/>
            <a:ext cx="3860304" cy="28952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282592198"/>
              </p:ext>
            </p:extLst>
          </p:nvPr>
        </p:nvGraphicFramePr>
        <p:xfrm>
          <a:off x="0" y="7064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50" name="Picture 6" descr="Картинки по запросу Pinus sibirica Rupr. May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5616" y="4005064"/>
            <a:ext cx="2952328" cy="259902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Картинки по запросу Pinus sibirica Rupr. May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36096" y="4221088"/>
            <a:ext cx="3456384" cy="23551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1272288"/>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6" name="Picture 4" descr="Картинки по запросу Pinus cembra 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64088" y="4221088"/>
            <a:ext cx="2682999" cy="2509054"/>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592" y="4365104"/>
            <a:ext cx="3096344" cy="23762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99814925"/>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18" name="Picture 2" descr="Картинки по запросу Pinus koraiensi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7584" y="4437112"/>
            <a:ext cx="3456384" cy="215446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Pinus koraiensi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64088" y="4509120"/>
            <a:ext cx="2664296" cy="2127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92986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35888" y="3573016"/>
            <a:ext cx="8686800" cy="2880320"/>
          </a:xfrm>
        </p:spPr>
        <p:txBody>
          <a:bodyPr>
            <a:normAutofit fontScale="90000"/>
          </a:bodyPr>
          <a:lstStyle/>
          <a:p>
            <a:pPr algn="just"/>
            <a:r>
              <a:rPr lang="uz-Cyrl-UZ" sz="2400" b="1" dirty="0"/>
              <a:t>Пакана</a:t>
            </a:r>
            <a:r>
              <a:rPr lang="ru-RU" sz="2400" b="1" dirty="0"/>
              <a:t> кедр</a:t>
            </a:r>
            <a:r>
              <a:rPr lang="uz-Cyrl-UZ" sz="2400" b="1" dirty="0"/>
              <a:t>(қарағай)</a:t>
            </a:r>
            <a:r>
              <a:rPr lang="ru-RU" sz="2400" b="1" dirty="0"/>
              <a:t> (</a:t>
            </a:r>
            <a:r>
              <a:rPr lang="ru-RU" sz="2400" b="1" dirty="0" err="1"/>
              <a:t>Pinus</a:t>
            </a:r>
            <a:r>
              <a:rPr lang="ru-RU" sz="2400" b="1" dirty="0"/>
              <a:t> </a:t>
            </a:r>
            <a:r>
              <a:rPr lang="ru-RU" sz="2400" b="1" dirty="0" err="1"/>
              <a:t>pumila</a:t>
            </a:r>
            <a:r>
              <a:rPr lang="ru-RU" sz="2400" b="1" dirty="0"/>
              <a:t> </a:t>
            </a:r>
            <a:r>
              <a:rPr lang="ru-RU" sz="2400" b="1" dirty="0" err="1"/>
              <a:t>Rgl</a:t>
            </a:r>
            <a:r>
              <a:rPr lang="ru-RU" sz="2400" b="1" dirty="0"/>
              <a:t>.) е</a:t>
            </a:r>
            <a:r>
              <a:rPr lang="ru-RU" sz="2400" dirty="0"/>
              <a:t>р </a:t>
            </a:r>
            <a:r>
              <a:rPr lang="ru-RU" sz="2400" dirty="0" err="1"/>
              <a:t>бағирлаб</a:t>
            </a:r>
            <a:r>
              <a:rPr lang="ru-RU" sz="2400" dirty="0"/>
              <a:t> </a:t>
            </a:r>
            <a:r>
              <a:rPr lang="ru-RU" sz="2400" dirty="0" err="1"/>
              <a:t>ўсадиган</a:t>
            </a:r>
            <a:r>
              <a:rPr lang="ru-RU" sz="2400" dirty="0"/>
              <a:t> </a:t>
            </a:r>
            <a:r>
              <a:rPr lang="ru-RU" sz="2400" dirty="0" err="1"/>
              <a:t>дарахтлардан</a:t>
            </a:r>
            <a:r>
              <a:rPr lang="uz-Cyrl-UZ" sz="2400" dirty="0"/>
              <a:t> бири ҳисобланади. Шароит қулай бўлса, бўйи 6 м гача кўтарилади. Нинабарглари калта (4-8), қаттиқ. Улар баҳорда ҳаво рангда бўлади. Қуббалари майда, узунлиги 4 см дан ошмайди, юмалоқ, чўзиқ, тухумсимон шаклда бўлиб, тўда-тўда ҳолда жойлашади. этилгандан сўнг тўкилиши пайтида тангачалар очилиб, уруғи тўп-тўп бўлиб тўкилади ва ниҳоллари ҳам шу тариқа тўп бўлиб ўсиб чиқади. Уруғи сибир қарағайининг уруғидан 2 марта майда ва қорамтир бўлади. Кедр уруғидан яхши кўпаяди, илдизидан бачкилаш хусусиятига эга. Қиш келгач кедрнинг эр бағирлаб ўсаётган шох-шаббаси қор тагида қолади ва шу ҳолда қишлайди. </a:t>
            </a:r>
            <a:endParaRPr lang="ru-RU" sz="2400" dirty="0"/>
          </a:p>
        </p:txBody>
      </p:sp>
      <p:pic>
        <p:nvPicPr>
          <p:cNvPr id="10242" name="Picture 2" descr="Картинки по запросу Pinus pumi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88640"/>
            <a:ext cx="4752528"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513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4712" y="965448"/>
            <a:ext cx="5905440" cy="4767808"/>
          </a:xfrm>
        </p:spPr>
        <p:txBody>
          <a:bodyPr>
            <a:noAutofit/>
          </a:bodyPr>
          <a:lstStyle/>
          <a:p>
            <a:r>
              <a:rPr lang="uz-Cyrl-UZ" sz="2000" b="1" dirty="0"/>
              <a:t>Веймутов қарағайи (Pinus  strobus L.) </a:t>
            </a:r>
            <a:r>
              <a:rPr lang="uz-Cyrl-UZ" sz="2000" dirty="0"/>
              <a:t>бўйи 35-50 м, диаметри 1,5 м келадиган кенг ва пирамида шаклидаги шох-шаббали йирик дарахт. Танасининг қобиғи ёрилган, тўқ кул рангда. Новдалари ингичка, қўнғир кул рангда, кам тукли. Куртаги элимли тангачалар билан қопланган. Нинабарглари уч қиррали, 5-10 см узунликда, майин, ингичка, зангори рангда, дарахтда 2-3 йил сақланади. Тангачасимон нинабаргларининг қини биринчи йилдаёқ тўкилиб кетади. Ёмғир, қор ёққанда барглари бир-бири билан жуфтлашиб ингичка бойлам ҳосил қилади. Шунинг учун шох-шаббаси сийраклашади, унда қор ва ёмғир сувлари тўхтамайди. Смола йўллари баргнинг эпидермис тўқимаси олдида жойлашади.</a:t>
            </a:r>
            <a:endParaRPr lang="ru-RU" sz="2000" dirty="0"/>
          </a:p>
        </p:txBody>
      </p:sp>
      <p:pic>
        <p:nvPicPr>
          <p:cNvPr id="11266" name="Picture 2" descr="Картинки по запросу Pinus  strob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32656"/>
            <a:ext cx="2987824" cy="316835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Pinus  strob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3717032"/>
            <a:ext cx="2116460" cy="3028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9232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27552" y="980728"/>
            <a:ext cx="5905440" cy="5112568"/>
          </a:xfrm>
        </p:spPr>
        <p:txBody>
          <a:bodyPr>
            <a:normAutofit fontScale="85000" lnSpcReduction="20000"/>
          </a:bodyPr>
          <a:lstStyle/>
          <a:p>
            <a:r>
              <a:rPr lang="uz-Cyrl-UZ" sz="2800" dirty="0"/>
              <a:t>Бу туркумга кирувчи ўсимликлар дарахт бўлиб, доира шаклида шохланади. Нинасимон барглари новдадан биттадан бўлиб спирал шаклда жойлашади. Улар 4 қиррали, айримларида нинабарглар ўткир учли, ясси, фақат икки томони қиррали, устки томонида ёриқчалар бор.</a:t>
            </a:r>
            <a:endParaRPr lang="ru-RU" sz="2800" dirty="0"/>
          </a:p>
          <a:p>
            <a:r>
              <a:rPr lang="uz-Cyrl-UZ" sz="2800" dirty="0"/>
              <a:t>Қорақарағай бир уйли, айрим жинсли дарахтдир. </a:t>
            </a:r>
            <a:r>
              <a:rPr lang="ru-RU" sz="2800" dirty="0" err="1"/>
              <a:t>Шамолда</a:t>
            </a:r>
            <a:r>
              <a:rPr lang="ru-RU" sz="2800" dirty="0"/>
              <a:t> </a:t>
            </a:r>
            <a:r>
              <a:rPr lang="ru-RU" sz="2800" dirty="0" err="1"/>
              <a:t>учиб</a:t>
            </a:r>
            <a:r>
              <a:rPr lang="ru-RU" sz="2800" dirty="0"/>
              <a:t> </a:t>
            </a:r>
            <a:r>
              <a:rPr lang="ru-RU" sz="2800" dirty="0" err="1"/>
              <a:t>юрадиган</a:t>
            </a:r>
            <a:r>
              <a:rPr lang="ru-RU" sz="2800" dirty="0"/>
              <a:t> </a:t>
            </a:r>
            <a:r>
              <a:rPr lang="ru-RU" sz="2800" dirty="0" err="1"/>
              <a:t>пуфакчалари</a:t>
            </a:r>
            <a:r>
              <a:rPr lang="ru-RU" sz="2800" dirty="0"/>
              <a:t> </a:t>
            </a:r>
            <a:r>
              <a:rPr lang="ru-RU" sz="2800" dirty="0" err="1"/>
              <a:t>бўлади</a:t>
            </a:r>
            <a:r>
              <a:rPr lang="ru-RU" sz="2800" dirty="0"/>
              <a:t>. </a:t>
            </a:r>
            <a:r>
              <a:rPr lang="ru-RU" sz="2800" dirty="0" err="1"/>
              <a:t>Қуббалари</a:t>
            </a:r>
            <a:r>
              <a:rPr lang="ru-RU" sz="2800" dirty="0"/>
              <a:t> </a:t>
            </a:r>
            <a:r>
              <a:rPr lang="ru-RU" sz="2800" dirty="0" err="1"/>
              <a:t>шохининг</a:t>
            </a:r>
            <a:r>
              <a:rPr lang="ru-RU" sz="2800" dirty="0"/>
              <a:t> </a:t>
            </a:r>
            <a:r>
              <a:rPr lang="ru-RU" sz="2800" dirty="0" err="1"/>
              <a:t>учларида</a:t>
            </a:r>
            <a:r>
              <a:rPr lang="ru-RU" sz="2800" dirty="0"/>
              <a:t> </a:t>
            </a:r>
            <a:r>
              <a:rPr lang="ru-RU" sz="2800" dirty="0" err="1"/>
              <a:t>осилиб</a:t>
            </a:r>
            <a:r>
              <a:rPr lang="ru-RU" sz="2800" dirty="0"/>
              <a:t> </a:t>
            </a:r>
            <a:r>
              <a:rPr lang="ru-RU" sz="2800" dirty="0" err="1"/>
              <a:t>туради</a:t>
            </a:r>
            <a:r>
              <a:rPr lang="ru-RU" sz="2800" dirty="0"/>
              <a:t>, </a:t>
            </a:r>
            <a:r>
              <a:rPr lang="ru-RU" sz="2800" dirty="0" err="1"/>
              <a:t>биринчи</a:t>
            </a:r>
            <a:r>
              <a:rPr lang="ru-RU" sz="2800" dirty="0"/>
              <a:t> </a:t>
            </a:r>
            <a:r>
              <a:rPr lang="ru-RU" sz="2800" dirty="0" err="1"/>
              <a:t>йили</a:t>
            </a:r>
            <a:r>
              <a:rPr lang="ru-RU" sz="2800" dirty="0"/>
              <a:t> тез </a:t>
            </a:r>
            <a:r>
              <a:rPr lang="ru-RU" sz="2800" dirty="0" err="1"/>
              <a:t>этилади</a:t>
            </a:r>
            <a:r>
              <a:rPr lang="ru-RU" sz="2800" dirty="0"/>
              <a:t>. </a:t>
            </a:r>
            <a:r>
              <a:rPr lang="ru-RU" sz="2800" dirty="0" err="1"/>
              <a:t>этилган</a:t>
            </a:r>
            <a:r>
              <a:rPr lang="ru-RU" sz="2800" dirty="0"/>
              <a:t> </a:t>
            </a:r>
            <a:r>
              <a:rPr lang="ru-RU" sz="2800" dirty="0" err="1"/>
              <a:t>қуббадаги</a:t>
            </a:r>
            <a:r>
              <a:rPr lang="ru-RU" sz="2800" dirty="0"/>
              <a:t> </a:t>
            </a:r>
            <a:r>
              <a:rPr lang="ru-RU" sz="2800" dirty="0" err="1"/>
              <a:t>уруғлари</a:t>
            </a:r>
            <a:r>
              <a:rPr lang="ru-RU" sz="2800" dirty="0"/>
              <a:t> </a:t>
            </a:r>
            <a:r>
              <a:rPr lang="ru-RU" sz="2800" dirty="0" err="1"/>
              <a:t>тўкилиб</a:t>
            </a:r>
            <a:r>
              <a:rPr lang="ru-RU" sz="2800" dirty="0"/>
              <a:t> </a:t>
            </a:r>
            <a:r>
              <a:rPr lang="ru-RU" sz="2800" dirty="0" err="1"/>
              <a:t>кеца</a:t>
            </a:r>
            <a:r>
              <a:rPr lang="ru-RU" sz="2800" dirty="0"/>
              <a:t>-да, </a:t>
            </a:r>
            <a:r>
              <a:rPr lang="ru-RU" sz="2800" dirty="0" err="1"/>
              <a:t>қуббалар</a:t>
            </a:r>
            <a:r>
              <a:rPr lang="ru-RU" sz="2800" dirty="0"/>
              <a:t> </a:t>
            </a:r>
            <a:r>
              <a:rPr lang="ru-RU" sz="2800" dirty="0" err="1"/>
              <a:t>дарахтда</a:t>
            </a:r>
            <a:r>
              <a:rPr lang="ru-RU" sz="2800" dirty="0"/>
              <a:t> </a:t>
            </a:r>
            <a:r>
              <a:rPr lang="ru-RU" sz="2800" dirty="0" err="1"/>
              <a:t>бир</a:t>
            </a:r>
            <a:r>
              <a:rPr lang="ru-RU" sz="2800" dirty="0"/>
              <a:t> </a:t>
            </a:r>
            <a:r>
              <a:rPr lang="ru-RU" sz="2800" dirty="0" err="1"/>
              <a:t>қанча</a:t>
            </a:r>
            <a:r>
              <a:rPr lang="ru-RU" sz="2800" dirty="0"/>
              <a:t> </a:t>
            </a:r>
            <a:r>
              <a:rPr lang="ru-RU" sz="2800" dirty="0" err="1"/>
              <a:t>вақт</a:t>
            </a:r>
            <a:r>
              <a:rPr lang="ru-RU" sz="2800" dirty="0"/>
              <a:t> </a:t>
            </a:r>
            <a:r>
              <a:rPr lang="ru-RU" sz="2800" dirty="0" err="1"/>
              <a:t>сақланиши</a:t>
            </a:r>
            <a:r>
              <a:rPr lang="ru-RU" sz="2800" dirty="0"/>
              <a:t> </a:t>
            </a:r>
            <a:r>
              <a:rPr lang="ru-RU" sz="2800" dirty="0" err="1"/>
              <a:t>мумкин</a:t>
            </a:r>
            <a:r>
              <a:rPr lang="ru-RU" sz="2800" dirty="0"/>
              <a:t>, </a:t>
            </a:r>
            <a:r>
              <a:rPr lang="ru-RU" sz="2800" dirty="0" err="1"/>
              <a:t>сўнг</a:t>
            </a:r>
            <a:r>
              <a:rPr lang="ru-RU" sz="2800" dirty="0"/>
              <a:t> улар </a:t>
            </a:r>
            <a:r>
              <a:rPr lang="ru-RU" sz="2800" dirty="0" err="1"/>
              <a:t>ҳам</a:t>
            </a:r>
            <a:r>
              <a:rPr lang="ru-RU" sz="2800" dirty="0"/>
              <a:t> </a:t>
            </a:r>
            <a:r>
              <a:rPr lang="ru-RU" sz="2800" dirty="0" err="1"/>
              <a:t>тўкилади</a:t>
            </a:r>
            <a:r>
              <a:rPr lang="ru-RU" sz="2800" dirty="0"/>
              <a:t>.</a:t>
            </a:r>
          </a:p>
        </p:txBody>
      </p:sp>
      <p:sp>
        <p:nvSpPr>
          <p:cNvPr id="2" name="Прямоугольник 1"/>
          <p:cNvSpPr/>
          <p:nvPr/>
        </p:nvSpPr>
        <p:spPr>
          <a:xfrm>
            <a:off x="3923928" y="314056"/>
            <a:ext cx="4490075" cy="400110"/>
          </a:xfrm>
          <a:prstGeom prst="rect">
            <a:avLst/>
          </a:prstGeom>
        </p:spPr>
        <p:txBody>
          <a:bodyPr wrap="none">
            <a:spAutoFit/>
          </a:bodyPr>
          <a:lstStyle/>
          <a:p>
            <a:r>
              <a:rPr lang="uz-Cyrl-UZ" sz="2000" b="1" dirty="0">
                <a:solidFill>
                  <a:srgbClr val="0033CC"/>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ҚОРАҚАРАҒАЙ </a:t>
            </a:r>
            <a:r>
              <a:rPr lang="uz-Cyrl-UZ" sz="2000" b="1" dirty="0" smtClean="0">
                <a:solidFill>
                  <a:srgbClr val="0033CC"/>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(PISEA) </a:t>
            </a:r>
            <a:r>
              <a:rPr lang="uz-Cyrl-UZ" sz="2000" b="1" dirty="0">
                <a:solidFill>
                  <a:srgbClr val="0033CC"/>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ТУРКУМИ</a:t>
            </a:r>
            <a:endParaRPr lang="ru-RU" sz="2000" dirty="0">
              <a:solidFill>
                <a:srgbClr val="0033CC"/>
              </a:solidFill>
              <a:effectLst>
                <a:outerShdw blurRad="38100" dist="38100" dir="2700000" algn="tl">
                  <a:srgbClr val="000000">
                    <a:alpha val="43137"/>
                  </a:srgbClr>
                </a:outerShdw>
              </a:effectLst>
            </a:endParaRPr>
          </a:p>
        </p:txBody>
      </p:sp>
      <p:pic>
        <p:nvPicPr>
          <p:cNvPr id="1331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764704"/>
            <a:ext cx="2771800"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3564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476672"/>
            <a:ext cx="7272808" cy="3444997"/>
          </a:xfrm>
        </p:spPr>
        <p:txBody>
          <a:bodyPr>
            <a:normAutofit fontScale="77500" lnSpcReduction="20000"/>
          </a:bodyPr>
          <a:lstStyle/>
          <a:p>
            <a:r>
              <a:rPr lang="uz-Cyrl-UZ" b="1" dirty="0"/>
              <a:t>Оддий қорақарағай (Pisea exselsa Link.)</a:t>
            </a:r>
            <a:r>
              <a:rPr lang="uz-Cyrl-UZ" dirty="0"/>
              <a:t> йирик дарахт бўлиб, катта ёшида бўйи 40-45 м га, диаметри 1,5 м га этади. Танасининг тубигача доира шаклида шохланиб, кенг пирамидасимон қалин шох-шабба ҳосил қилади. Қобиғи ёшлигида силлиқ, қўнғир рангда бўлиб, ундан юпқа пўст ажралиб туради. Кейинроқ ёшига қараб қобиғи вертикал ёрилади. У 40 ёшга этгач, танасининг туб қисмида тангачалар пайдо бўлади. Улар дастлаб майда бўлиб, кейинроқ йириклашиб, дағаллашади, жигар ранг қаватлар ҳосил қилади. Бу вақтда танаси ғадир-будир бўлиб қолади. Бу ғадир-будир ёриқларда сув ўсимликлари, замбуруғлар ва бактериялар тарқалади, шунга кўра танаси қизғиш рангга киради. Шунингдек, бу дарахтларда лишайникларни ҳам учратиш мумкин. Ҳавонинг сернам бўлиши лишайник, замбуруғ ва бактерияларнинг тарқалиши учун қулайлик туғдиради.</a:t>
            </a:r>
            <a:endParaRPr lang="ru-RU" dirty="0"/>
          </a:p>
        </p:txBody>
      </p:sp>
      <p:pic>
        <p:nvPicPr>
          <p:cNvPr id="12290" name="Picture 2" descr="Картинки по запросу Picea excelsa Li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789040"/>
            <a:ext cx="3682380" cy="245246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Picea excelsa Lin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3789040"/>
            <a:ext cx="2880320" cy="2391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419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7544" y="274903"/>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ru-RU" sz="2800" b="1" dirty="0" err="1">
                <a:solidFill>
                  <a:srgbClr val="0000FF"/>
                </a:solidFill>
                <a:effectLst/>
              </a:rPr>
              <a:t>Сибир</a:t>
            </a:r>
            <a:r>
              <a:rPr lang="ru-RU" sz="2800" b="1" dirty="0">
                <a:solidFill>
                  <a:srgbClr val="0000FF"/>
                </a:solidFill>
                <a:effectLst/>
              </a:rPr>
              <a:t> </a:t>
            </a:r>
            <a:r>
              <a:rPr lang="ru-RU" sz="2800" b="1" dirty="0" err="1">
                <a:solidFill>
                  <a:srgbClr val="0000FF"/>
                </a:solidFill>
                <a:effectLst/>
              </a:rPr>
              <a:t>қорақарағайи</a:t>
            </a:r>
            <a:r>
              <a:rPr lang="ru-RU" sz="2800" b="1" dirty="0">
                <a:solidFill>
                  <a:srgbClr val="0000FF"/>
                </a:solidFill>
                <a:effectLst/>
              </a:rPr>
              <a:t> (</a:t>
            </a:r>
            <a:r>
              <a:rPr lang="en-US" sz="2800" b="1" dirty="0" err="1">
                <a:solidFill>
                  <a:srgbClr val="0000FF"/>
                </a:solidFill>
                <a:effectLst/>
              </a:rPr>
              <a:t>Pisea</a:t>
            </a:r>
            <a:r>
              <a:rPr lang="en-US" sz="2800" b="1" dirty="0">
                <a:solidFill>
                  <a:srgbClr val="0000FF"/>
                </a:solidFill>
                <a:effectLst/>
              </a:rPr>
              <a:t> </a:t>
            </a:r>
            <a:r>
              <a:rPr lang="en-US" sz="2800" b="1" dirty="0" err="1">
                <a:solidFill>
                  <a:srgbClr val="0000FF"/>
                </a:solidFill>
                <a:effectLst/>
              </a:rPr>
              <a:t>obovata</a:t>
            </a:r>
            <a:r>
              <a:rPr lang="en-US" sz="2800" b="1" dirty="0">
                <a:solidFill>
                  <a:srgbClr val="0000FF"/>
                </a:solidFill>
                <a:effectLst/>
              </a:rPr>
              <a:t> </a:t>
            </a:r>
            <a:r>
              <a:rPr lang="en-US" sz="2800" b="1" dirty="0" err="1">
                <a:solidFill>
                  <a:srgbClr val="0000FF"/>
                </a:solidFill>
                <a:effectLst/>
              </a:rPr>
              <a:t>Ldb</a:t>
            </a:r>
            <a:r>
              <a:rPr lang="en-US" sz="2800" b="1" dirty="0">
                <a:solidFill>
                  <a:srgbClr val="0000FF"/>
                </a:solidFill>
                <a:effectLst/>
              </a:rPr>
              <a:t>.)</a:t>
            </a:r>
            <a:endParaRPr lang="ru-RU" sz="2800" dirty="0" smtClean="0">
              <a:solidFill>
                <a:srgbClr val="0000FF"/>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normAutofit fontScale="77500" lnSpcReduction="20000"/>
          </a:bodyPr>
          <a:lstStyle/>
          <a:p>
            <a:pPr algn="just"/>
            <a:r>
              <a:rPr lang="uz-Cyrl-UZ" dirty="0" smtClean="0"/>
              <a:t>Оддий қорақарағайдан </a:t>
            </a:r>
            <a:r>
              <a:rPr lang="uz-Cyrl-UZ" dirty="0"/>
              <a:t>кичикроқ дарахт бўлиб, бўйи 30 м га яқин. Қуйидаги хусусиятлари билан ундан фарқ қилади: новдалари майда тукли, нинабарглари қаттиқ, калта, 7-15 мм, қуббалари майда, 5-8 см узунликда, овал шаклида. Уруғининг тангачалари энли, чети бутун ва юмалоқ. Уруғи 2-4 мм, тескари тухумсимон, тўқ қўнғир рангда, силлиқ, юпқа пардасимон қанотчали. 1000 дона уруғининг вазни 4-8 г келади. Уруғи 3-4 йилгача унувчанлик хусусиятини сақлайди. Асосан уруғидан кўпаяди.</a:t>
            </a:r>
            <a:endParaRPr lang="ru-RU" dirty="0"/>
          </a:p>
        </p:txBody>
      </p:sp>
      <p:pic>
        <p:nvPicPr>
          <p:cNvPr id="14338" name="Picture 2" descr="Картинки по запросу Picea obovat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124744"/>
            <a:ext cx="2592288" cy="246318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Picea obova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3717032"/>
            <a:ext cx="2376264" cy="2909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847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720080"/>
          </a:xfrm>
        </p:spPr>
        <p:style>
          <a:lnRef idx="1">
            <a:schemeClr val="accent4"/>
          </a:lnRef>
          <a:fillRef idx="3">
            <a:schemeClr val="accent4"/>
          </a:fillRef>
          <a:effectRef idx="2">
            <a:schemeClr val="accent4"/>
          </a:effectRef>
          <a:fontRef idx="minor">
            <a:schemeClr val="lt1"/>
          </a:fontRef>
        </p:style>
        <p:txBody>
          <a:bodyPr>
            <a:normAutofit fontScale="90000"/>
          </a:bodyPr>
          <a:lstStyle/>
          <a:p>
            <a:r>
              <a:rPr lang="uz-Cyrl-UZ" sz="2400" b="1" dirty="0">
                <a:effectLst/>
              </a:rPr>
              <a:t>Шренк  ёки тян-шан қорақарағайи (Pisea Schrenkiana F.et.M.)</a:t>
            </a:r>
            <a:endParaRPr lang="ru-RU" altLang="ru-RU" sz="2400" b="1" dirty="0" smtClean="0">
              <a:solidFill>
                <a:srgbClr val="0000FF"/>
              </a:solidFill>
              <a:latin typeface="Times New Roman" panose="02020603050405020304" pitchFamily="18" charset="0"/>
            </a:endParaRPr>
          </a:p>
        </p:txBody>
      </p:sp>
      <p:sp>
        <p:nvSpPr>
          <p:cNvPr id="4" name="Прямоугольник 3"/>
          <p:cNvSpPr/>
          <p:nvPr/>
        </p:nvSpPr>
        <p:spPr>
          <a:xfrm>
            <a:off x="3851920" y="1052736"/>
            <a:ext cx="5292080" cy="5324535"/>
          </a:xfrm>
          <a:prstGeom prst="rect">
            <a:avLst/>
          </a:prstGeom>
          <a:pattFill prst="pct25">
            <a:fgClr>
              <a:srgbClr val="FFC000"/>
            </a:fgClr>
            <a:bgClr>
              <a:schemeClr val="bg1"/>
            </a:bgClr>
          </a:pattFill>
        </p:spPr>
        <p:txBody>
          <a:bodyPr wrap="square">
            <a:spAutoFit/>
          </a:bodyPr>
          <a:lstStyle/>
          <a:p>
            <a:r>
              <a:rPr lang="uz-Cyrl-UZ" sz="2000" dirty="0"/>
              <a:t>катта дарахт бўлиб, бўйи 30-35 м га, диаметри 1-1,5 га этади. Шох-шаббаси конус ёки тор пирамида шаклида, пўстлоғи юпқа, тўқ қўнғир рангда, таркибида ошловчи модда бор. Новдалари тукли ёки туксиз, оч сарғиш рангда. Дарахт доира шаклида шохланади, шохлари ёйилиб осилиб ўсади. Куртаги тухумсимон, юмалоқ шаклда, учи тўмтоқ, нинабарглари йирик, бўйи 2-4 см, 4 қиррали, чизиқли, ўткир учли, бир оз эгик шаклда бўлиб, зангори яшил рангда. Баргларининг юқориги қирраларида ёриқчалар (3-6 та) бор. Барглар новдада спирал шаклда жойлашади. </a:t>
            </a:r>
            <a:endParaRPr lang="ru-RU" sz="2000" dirty="0"/>
          </a:p>
        </p:txBody>
      </p:sp>
      <p:pic>
        <p:nvPicPr>
          <p:cNvPr id="15362" name="Picture 2" descr="Картинки по запросу Picea Schrenkia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124744"/>
            <a:ext cx="3572272" cy="2679204"/>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Картинки по запросу Picea Schrenkian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4077072"/>
            <a:ext cx="3176736" cy="2382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9498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pPr algn="just"/>
            <a:r>
              <a:rPr lang="ru-RU" altLang="ru-RU" sz="2000" dirty="0" smtClean="0">
                <a:solidFill>
                  <a:schemeClr val="tx1">
                    <a:lumMod val="75000"/>
                    <a:lumOff val="25000"/>
                  </a:schemeClr>
                </a:solidFill>
                <a:latin typeface="Times New Roman" panose="02020603050405020304" pitchFamily="18" charset="0"/>
              </a:rPr>
              <a:t>	</a:t>
            </a:r>
            <a:r>
              <a:rPr lang="uz-Cyrl-UZ" sz="2000" dirty="0"/>
              <a:t>бўйи 30 м, диаметри 2 м бўлган дарахт. Қобиғи кул ранг, ёшлигида силлиқ. У 400 йил яшаши мумкин. Шох-шаббаси тор пирамида шаклида, шохлари ингичка бўлиб, унга нозик, кўркам тус беради. Куртаклари майда, тухумсимон, тукли, қизғиш рангли тангачалар билан қопланган, смоласиз. Нинабарглари зич жойлашади, 4 қиррали, калта, қаттиқ, тўмтоқ, ялтироқ, тўқ яшил рангда. Қуббаларининг бўйи 6-15 см, уруғ тангачалари ялтироқ, юмалоқ, чети текис. Уруғи биринчи йили этилади, қанотчаси бор, қўнғир рангда. Бу қорақарағай асосан уруғдан кўпаяди.</a:t>
            </a:r>
            <a:endParaRPr lang="ru-RU" sz="2000" dirty="0"/>
          </a:p>
          <a:p>
            <a:pPr algn="just"/>
            <a:r>
              <a:rPr lang="uz-Cyrl-UZ" sz="2000" dirty="0" smtClean="0"/>
              <a:t>.</a:t>
            </a:r>
            <a:endParaRPr lang="ru-RU" altLang="ru-RU" sz="2000" dirty="0">
              <a:solidFill>
                <a:schemeClr val="tx1">
                  <a:lumMod val="75000"/>
                  <a:lumOff val="25000"/>
                </a:schemeClr>
              </a:solidFill>
              <a:latin typeface="Times New Roman" panose="02020603050405020304" pitchFamily="18" charset="0"/>
            </a:endParaRPr>
          </a:p>
        </p:txBody>
      </p:sp>
      <p:sp>
        <p:nvSpPr>
          <p:cNvPr id="16387" name="Прямоугольник 1"/>
          <p:cNvSpPr>
            <a:spLocks noChangeArrowheads="1"/>
          </p:cNvSpPr>
          <p:nvPr/>
        </p:nvSpPr>
        <p:spPr bwMode="auto">
          <a:xfrm>
            <a:off x="683568" y="142852"/>
            <a:ext cx="66247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uz-Cyrl-UZ" sz="2400" b="1" dirty="0"/>
              <a:t>Шарқ қорақарағайи (Pisea oriyentalis Link.)</a:t>
            </a:r>
            <a:endParaRPr lang="ru-RU" altLang="ru-RU" sz="2200" b="1" dirty="0">
              <a:solidFill>
                <a:srgbClr val="0000FF"/>
              </a:solidFill>
              <a:effectLst>
                <a:outerShdw blurRad="38100" dist="38100" dir="2700000" algn="tl">
                  <a:srgbClr val="000000">
                    <a:alpha val="43137"/>
                  </a:srgbClr>
                </a:outerShdw>
              </a:effectLst>
            </a:endParaRPr>
          </a:p>
        </p:txBody>
      </p:sp>
      <p:pic>
        <p:nvPicPr>
          <p:cNvPr id="9220" name="Picture 4" descr="Картинки по запросу кавказская сосн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437112"/>
            <a:ext cx="2448272" cy="220486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9222" name="Picture 6" descr="Картинки по запросу кавказская сосн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9872" y="4293096"/>
            <a:ext cx="2287711" cy="228771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9224" name="Picture 8" descr="Похожее изображение"/>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6176" y="4221088"/>
            <a:ext cx="1662439" cy="228771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7422107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179512" y="908050"/>
            <a:ext cx="4811713" cy="5451475"/>
          </a:xfrm>
          <a:pattFill prst="wdDnDiag">
            <a:fgClr>
              <a:schemeClr val="accent1"/>
            </a:fgClr>
            <a:bgClr>
              <a:schemeClr val="bg1"/>
            </a:bgClr>
          </a:pattFill>
        </p:spPr>
        <p:txBody>
          <a:bodyPr>
            <a:normAutofit fontScale="85000" lnSpcReduction="20000"/>
          </a:bodyPr>
          <a:lstStyle/>
          <a:p>
            <a:pPr marL="0" indent="0" algn="just" eaLnBrk="1" hangingPunct="1">
              <a:lnSpc>
                <a:spcPct val="80000"/>
              </a:lnSpc>
              <a:buNone/>
            </a:pPr>
            <a:r>
              <a:rPr lang="uz-Cyrl-UZ" sz="2400" b="1" dirty="0"/>
              <a:t>Тиканли қорақарағай (Pisea pungens engelm.)</a:t>
            </a:r>
            <a:r>
              <a:rPr lang="uz-Cyrl-UZ" sz="2400" dirty="0"/>
              <a:t> Шимолий Американинг  Қояли тоғларида денгиз сатҳидан 2000-3000 метр баландликларида тарқалган. Баландлиги 20-45 метрга этадиган танаси ва шох-шаббалари  тик ривожланган йирик дарахт. Нинабарглари 2-3см узунликда, тиконли, мовийранг ёки кумушсимон ғубор билан қопланган. Нинабарглари 4-6 йилгача туради сўнг тўкилиб кетади.Ушбу қорақарағай май-июн ойларида гуллайди,октябрда қуббалари пишиб этилади. Қуббалари силиндрсимон, узунлиги 5-10см, оч-жигарранг, уруғлари тўкилиб кетгач одатда қуббалари дарахтда кейинги йилнинг кузигача  сақланади. Уруғлари  кулранг, узунлиги 3 мм. 1000 уруғининг оғирлиги 4-5 г келади.</a:t>
            </a:r>
            <a:endParaRPr lang="ru-RU" sz="2400" dirty="0"/>
          </a:p>
          <a:p>
            <a:pPr marL="0" indent="0" algn="just" eaLnBrk="1" hangingPunct="1">
              <a:lnSpc>
                <a:spcPct val="80000"/>
              </a:lnSpc>
              <a:buNone/>
            </a:pPr>
            <a:r>
              <a:rPr lang="en-US" altLang="ru-RU" sz="2200" dirty="0" smtClean="0">
                <a:latin typeface="Times New Roman" panose="02020603050405020304" pitchFamily="18" charset="0"/>
              </a:rPr>
              <a:t>	</a:t>
            </a:r>
            <a:endParaRPr lang="ru-RU" altLang="ru-RU" sz="2200" dirty="0" smtClean="0">
              <a:latin typeface="Times New Roman" panose="02020603050405020304" pitchFamily="18" charset="0"/>
            </a:endParaRPr>
          </a:p>
        </p:txBody>
      </p:sp>
      <p:pic>
        <p:nvPicPr>
          <p:cNvPr id="6" name="Picture 3" descr="C:\ЮНЕСКО\Слайдлар\Ем хашак етиштириш\рАСМЛАР\vinograd-bachchisarai.jpg"/>
          <p:cNvPicPr>
            <a:picLocks noChangeAspect="1" noChangeArrowheads="1"/>
          </p:cNvPicPr>
          <p:nvPr/>
        </p:nvPicPr>
        <p:blipFill>
          <a:blip r:embed="rId2"/>
          <a:srcRect/>
          <a:stretch>
            <a:fillRect/>
          </a:stretch>
        </p:blipFill>
        <p:spPr bwMode="auto">
          <a:xfrm>
            <a:off x="5235730" y="3501008"/>
            <a:ext cx="3706504" cy="2357454"/>
          </a:xfrm>
          <a:prstGeom prst="rect">
            <a:avLst/>
          </a:prstGeom>
          <a:noFill/>
        </p:spPr>
      </p:pic>
      <p:pic>
        <p:nvPicPr>
          <p:cNvPr id="10242" name="Picture 2" descr="Картинки по запросу ареал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3397" y="620688"/>
            <a:ext cx="3531171" cy="2354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40468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pPr algn="ctr"/>
            <a:r>
              <a:rPr lang="uz-Cyrl-UZ" b="1" dirty="0">
                <a:effectLst/>
              </a:rPr>
              <a:t>ОҚҚАРАҒАЙ (</a:t>
            </a:r>
            <a:r>
              <a:rPr lang="uz-Cyrl-UZ" b="1" dirty="0" smtClean="0">
                <a:effectLst/>
              </a:rPr>
              <a:t>ABIES</a:t>
            </a:r>
            <a:r>
              <a:rPr lang="uz-Cyrl-UZ" b="1" dirty="0">
                <a:effectLst/>
              </a:rPr>
              <a:t>) ТУРКУМИ</a:t>
            </a:r>
            <a:endParaRPr lang="ru-RU" dirty="0"/>
          </a:p>
        </p:txBody>
      </p:sp>
      <p:sp>
        <p:nvSpPr>
          <p:cNvPr id="270339" name="Rectangle 3"/>
          <p:cNvSpPr>
            <a:spLocks noGrp="1" noChangeArrowheads="1"/>
          </p:cNvSpPr>
          <p:nvPr>
            <p:ph idx="1"/>
          </p:nvPr>
        </p:nvSpPr>
        <p:spPr>
          <a:xfrm>
            <a:off x="304800" y="1000108"/>
            <a:ext cx="8686800" cy="3364996"/>
          </a:xfrm>
        </p:spPr>
        <p:txBody>
          <a:bodyPr>
            <a:noAutofit/>
          </a:bodyPr>
          <a:lstStyle/>
          <a:p>
            <a:r>
              <a:rPr lang="uz-Cyrl-UZ" sz="2000" dirty="0"/>
              <a:t>Бу туркумнинг вакиллари катта дарахт, шох-шаббаси доира шаклида жойлашган бўлиб. конуссимон шакл ҳосил қилади. Нинабарглари ясси, новдада спирал шаклда ёки икки қатор жойлашади.</a:t>
            </a:r>
            <a:endParaRPr lang="ru-RU" sz="2000" dirty="0"/>
          </a:p>
          <a:p>
            <a:r>
              <a:rPr lang="uz-Cyrl-UZ" sz="2000" dirty="0"/>
              <a:t>Оққарағай бир уйли, айрим жинсли дарахт. Қуббалари овал шаклда бўлиб, дарахтнинг юқори қисмида, новдаларда тик жойлашади. Улар биринчи йили этилади. Чангланиш олдидан чанг халтачаси кўнгдаланг ёрилади ва ичидаги чанги сочилиб тарқалади. этилган қуббаларининг тангачалари кузда тўкилади, лекин ўзаги дарахтда қолади.</a:t>
            </a:r>
            <a:endParaRPr lang="ru-RU" sz="2000" dirty="0"/>
          </a:p>
          <a:p>
            <a:pPr algn="just"/>
            <a:r>
              <a:rPr lang="ru-RU" sz="2000" dirty="0" smtClean="0"/>
              <a:t>.</a:t>
            </a:r>
            <a:endParaRPr lang="ru-RU" sz="2000" dirty="0"/>
          </a:p>
        </p:txBody>
      </p:sp>
      <p:pic>
        <p:nvPicPr>
          <p:cNvPr id="16386" name="Picture 2" descr="Картинки по запросу Abies alba Mi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573016"/>
            <a:ext cx="3860304" cy="2895228"/>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Abies alba Mi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645024"/>
            <a:ext cx="3321546" cy="2880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14425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fontScale="92500" lnSpcReduction="10000"/>
          </a:bodyPr>
          <a:lstStyle/>
          <a:p>
            <a:r>
              <a:rPr lang="uz-Cyrl-UZ" b="1" dirty="0"/>
              <a:t>Европа оққарағайи (</a:t>
            </a:r>
            <a:r>
              <a:rPr lang="uz-Cyrl-UZ" b="1" dirty="0" smtClean="0"/>
              <a:t>Abies </a:t>
            </a:r>
            <a:r>
              <a:rPr lang="uz-Cyrl-UZ" b="1" dirty="0"/>
              <a:t>alba Mill.)</a:t>
            </a:r>
            <a:r>
              <a:rPr lang="uz-Cyrl-UZ" dirty="0"/>
              <a:t> бўйи 55 м ва диаметри 1,5 м бўлган, пирамида шаклидаги шох –шаббали дарахтдир. шохлари  ёйилиб ўсади. Пўстлоғи  текис, оқиш кулранг бўлиб, катта ёшида ёрила бошлайди. Ёш новдалари силлиқ, кулранг, қаттиқ тукли ёки туксиз, куртаклари тўмтоқ, тухумсимон, бўйи 4-7 мм, эни 2- 3,5 мм, смоласиз. Нина барглари ясси, сибир оққарағайникига нисбатан 2-3 марта энли, қаттиқ, тўмтоқ, устки томони ялтироқ, тўқ яшил рангда. Дарахтда барглари 6-7 йилгача сақланади. Смола йўллари пўстлоқ остидан ўтган.</a:t>
            </a:r>
            <a:endParaRPr lang="ru-RU" dirty="0"/>
          </a:p>
        </p:txBody>
      </p:sp>
      <p:pic>
        <p:nvPicPr>
          <p:cNvPr id="17410" name="Picture 2" descr="Картинки по запросу Abies alba Mi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861048"/>
            <a:ext cx="2771403" cy="2871760"/>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Abies alba Mi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4005064"/>
            <a:ext cx="3534544" cy="2650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0634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23528" y="476672"/>
            <a:ext cx="8156575" cy="3810000"/>
          </a:xfrm>
        </p:spPr>
        <p:txBody>
          <a:bodyPr>
            <a:normAutofit fontScale="92500" lnSpcReduction="20000"/>
          </a:bodyPr>
          <a:lstStyle/>
          <a:p>
            <a:r>
              <a:rPr lang="uz-Cyrl-UZ" b="1" dirty="0"/>
              <a:t>Сибир оққарағайи (</a:t>
            </a:r>
            <a:r>
              <a:rPr lang="uz-Cyrl-UZ" b="1" dirty="0" smtClean="0"/>
              <a:t>Abies </a:t>
            </a:r>
            <a:r>
              <a:rPr lang="uz-Cyrl-UZ" b="1" dirty="0"/>
              <a:t>sibirisa Ldb.)</a:t>
            </a:r>
            <a:r>
              <a:rPr lang="uz-Cyrl-UZ" dirty="0"/>
              <a:t> бўйи 30 м, диаметри 0,5 м шох-шаббаси конуссимон ёки пирамида шаклли дарахтдир. Ўрта ва юқори шохлари горизонтал, пасткилари эса эр юзига яқин ёйилиб ўсади. Пўстлоғида бўртиб чиққан тугунчалари бўлиб, уларда хушбўй ҳидли балзам, смолали модда бор. Куртаклари овал шаклида, улар юмалоқ, бўйи 2-3 мм, эни 2 мм, смола билан қопланган.</a:t>
            </a:r>
            <a:endParaRPr lang="ru-RU" dirty="0"/>
          </a:p>
        </p:txBody>
      </p:sp>
      <p:pic>
        <p:nvPicPr>
          <p:cNvPr id="18434" name="Picture 2" descr="Картинки по запросу Abies sibi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221088"/>
            <a:ext cx="3289573" cy="2502497"/>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Картинки по запросу Abies sibir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933056"/>
            <a:ext cx="3428256" cy="2571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85661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0420" y="548680"/>
            <a:ext cx="7869891" cy="3907487"/>
          </a:xfrm>
        </p:spPr>
        <p:txBody>
          <a:bodyPr>
            <a:normAutofit fontScale="92500" lnSpcReduction="20000"/>
          </a:bodyPr>
          <a:lstStyle/>
          <a:p>
            <a:pPr algn="just"/>
            <a:r>
              <a:rPr lang="uz-Cyrl-UZ" b="1" dirty="0"/>
              <a:t>Семёнов оққарағайи (</a:t>
            </a:r>
            <a:r>
              <a:rPr lang="uz-Cyrl-UZ" b="1" dirty="0" smtClean="0"/>
              <a:t>Abies </a:t>
            </a:r>
            <a:r>
              <a:rPr lang="uz-Cyrl-UZ" b="1" dirty="0"/>
              <a:t>Semenovii B.Fedtsch.)</a:t>
            </a:r>
            <a:r>
              <a:rPr lang="uz-Cyrl-UZ" dirty="0"/>
              <a:t> бўйи 35 м, диаметри 1,5 м га этадиган, шох –шаббаси устунсимон дарахтдир. Пўстлоқлари силлиқ, кул ранг, новдалари ғишт рангда, қаттиқ тукли. Куртаклари 3,5-4,5 мм эни 2-3 мм, овал шаклида, учи бир оз ўткир. Смолали нинабарглари тўғри ёки букик бўлиб, 35-38 мм узунликда. қуббалари 8-10 см, эни 3-4 см келади. Уруғи қанотчали. Асосан уруғидан кўпаяди. Тошкент шароитларида ҳавонинг иссиқ ва қуруқлигидан зарарланади. Бу оққарағай Марказий Осиё республикаларининг(Қозоғистон ва Қирғизистон) тоғли ҳудудларида  кўп тарқалган.</a:t>
            </a:r>
            <a:endParaRPr lang="ru-RU" dirty="0"/>
          </a:p>
          <a:p>
            <a:pPr algn="just"/>
            <a:endParaRPr lang="ru-RU" dirty="0"/>
          </a:p>
        </p:txBody>
      </p:sp>
      <p:pic>
        <p:nvPicPr>
          <p:cNvPr id="19458" name="Picture 2" descr="Картинки по запросу Abies Semenovi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221088"/>
            <a:ext cx="3384376" cy="2489072"/>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Abies Semenovi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293096"/>
            <a:ext cx="3168352" cy="234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7752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5200" y="1124744"/>
            <a:ext cx="5946643" cy="3240360"/>
          </a:xfrm>
          <a:prstGeom prst="rect">
            <a:avLst/>
          </a:prstGeom>
        </p:spPr>
        <p:txBody>
          <a:bodyPr vert="horz">
            <a:noAutofit/>
          </a:bodyPr>
          <a:lstStyle/>
          <a:p>
            <a:r>
              <a:rPr lang="uz-Cyrl-UZ" sz="1600" b="1" dirty="0"/>
              <a:t>ЦУГА (</a:t>
            </a:r>
            <a:r>
              <a:rPr lang="uz-Latn-UZ" sz="1600" b="1" dirty="0"/>
              <a:t>ЦУГА</a:t>
            </a:r>
            <a:r>
              <a:rPr lang="uz-Cyrl-UZ" sz="1600" b="1" dirty="0"/>
              <a:t>) ТУРКУМИ</a:t>
            </a:r>
            <a:endParaRPr lang="ru-RU" sz="1600" dirty="0"/>
          </a:p>
          <a:p>
            <a:r>
              <a:rPr lang="uz-Cyrl-UZ" sz="1600" dirty="0"/>
              <a:t>Туркумнинг турлари нинабаргли доимяшил дарахт ўсимликлардир. энг муҳим белгиларидан бири уларнинг ёғочлигида нурсимон трахеидларнинг бўлиши ва смола йўлларнинг йўқлигидир. Пўстлоғида ошловчи моддалар бор. Туркум турлари эвропада хушманзара ўсимлик сифатида ўстирилади. Туркумнинг 14 та тури бўлиб, 8 таси МДҲ да ўсади. Тошкентга 2 тури интродуксия қилинган.</a:t>
            </a:r>
            <a:endParaRPr lang="ru-RU" sz="1600" dirty="0"/>
          </a:p>
          <a:p>
            <a:r>
              <a:rPr lang="uz-Cyrl-UZ" sz="1600" b="1" dirty="0"/>
              <a:t>Канада цугаси (</a:t>
            </a:r>
            <a:r>
              <a:rPr lang="uz-Latn-UZ" sz="1600" b="1" dirty="0"/>
              <a:t>Tsuga </a:t>
            </a:r>
            <a:r>
              <a:rPr lang="ru-RU" sz="1600" b="1" dirty="0" smtClean="0"/>
              <a:t>с</a:t>
            </a:r>
            <a:r>
              <a:rPr lang="uz-Latn-UZ" sz="1600" b="1" dirty="0" smtClean="0"/>
              <a:t>anadensis </a:t>
            </a:r>
            <a:r>
              <a:rPr lang="uz-Latn-UZ" sz="1600" b="1" dirty="0"/>
              <a:t>Sarr</a:t>
            </a:r>
            <a:r>
              <a:rPr lang="uz-Cyrl-UZ" sz="1600" b="1" dirty="0"/>
              <a:t>)</a:t>
            </a:r>
            <a:r>
              <a:rPr lang="uz-Cyrl-UZ" sz="1600" dirty="0"/>
              <a:t> бўйи 30-50 метрга этадиган дарахт. У ниҳоятда нозик бўлиб, шохлари эрга эгилиб ўсади. Пўстлоғи қизғиш жигаррангда, новдаси силлиқ оқ кулрангда, шохлари ингичка тукли барглари ясмиқсимон бўртмали, куртаклари майда тухумсимон, учи ўткир тукли. Нинабаргла 8-10 мм, калта баргли четлари майда тишчали учи тўмтоқ чизиқсимон биттадан смола йўллари бор</a:t>
            </a:r>
            <a:endParaRPr lang="ru-RU" sz="1600" dirty="0">
              <a:solidFill>
                <a:srgbClr val="4E3B30"/>
              </a:solidFill>
              <a:latin typeface="Franklin Gothic Book"/>
            </a:endParaRPr>
          </a:p>
        </p:txBody>
      </p:sp>
      <p:sp>
        <p:nvSpPr>
          <p:cNvPr id="2" name="Прямоугольник 1"/>
          <p:cNvSpPr/>
          <p:nvPr/>
        </p:nvSpPr>
        <p:spPr>
          <a:xfrm>
            <a:off x="1115616" y="260648"/>
            <a:ext cx="3113545"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uz-Cyrl-UZ" sz="2400" b="1" dirty="0"/>
              <a:t>ЦУГА (</a:t>
            </a:r>
            <a:r>
              <a:rPr lang="uz-Latn-UZ" sz="2400" b="1" dirty="0"/>
              <a:t>ЦУГА</a:t>
            </a:r>
            <a:r>
              <a:rPr lang="uz-Cyrl-UZ" sz="2400" b="1" dirty="0"/>
              <a:t>) ТУРКУМИ</a:t>
            </a:r>
            <a:endParaRPr lang="ru-RU" sz="2400" dirty="0">
              <a:solidFill>
                <a:prstClr val="white"/>
              </a:solidFill>
            </a:endParaRPr>
          </a:p>
        </p:txBody>
      </p:sp>
      <p:pic>
        <p:nvPicPr>
          <p:cNvPr id="20486" name="Picture 6" descr="Картинки по запросу Tsuga canaden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1660" y="764704"/>
            <a:ext cx="3322340" cy="2212679"/>
          </a:xfrm>
          <a:prstGeom prst="rect">
            <a:avLst/>
          </a:prstGeom>
          <a:noFill/>
          <a:extLst>
            <a:ext uri="{909E8E84-426E-40DD-AFC4-6F175D3DCCD1}">
              <a14:hiddenFill xmlns:a14="http://schemas.microsoft.com/office/drawing/2010/main">
                <a:solidFill>
                  <a:srgbClr val="FFFFFF"/>
                </a:solidFill>
              </a14:hiddenFill>
            </a:ext>
          </a:extLst>
        </p:spPr>
      </p:pic>
      <p:pic>
        <p:nvPicPr>
          <p:cNvPr id="20488" name="Picture 8" descr="Картинки по запросу Tsuga canadens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4653136"/>
            <a:ext cx="2846090" cy="1992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3194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284984"/>
            <a:ext cx="8443639" cy="255454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a:spAutoFit/>
          </a:bodyPr>
          <a:lstStyle/>
          <a:p>
            <a:r>
              <a:rPr lang="uz-Cyrl-UZ" sz="2000" b="1" dirty="0"/>
              <a:t>Зарнаббаргли сохта цуга (Rseudotsuga taxifolia Bitt.)</a:t>
            </a:r>
            <a:r>
              <a:rPr lang="uz-Cyrl-UZ" sz="2000" dirty="0"/>
              <a:t> бўйи 100 м, диаметри 1 м га этадиган дарахтдир. Шохлари горизонтал ўсиб, кенг пирамидали  шох-шабба ҳосил қилади. Танаси текис, пўстлоғи смолали. Катта ёшида пўстлоғи ёрилади ва қизғиш рангга киради. Ёш новдалари кам тукли. Нина барглари ясси майин. Барглари 2 қатор бўлиб спиралсимон шаклда, ён шохлари эса тожсимон шаклда жойлашган. Нинабарглари дарахтда 8 йил сақланади. Қуббалари новданинг учида осилиб туради. Урғочи қуббалари 7-13 см бўлиб, биринчи йили этилади. </a:t>
            </a:r>
            <a:endParaRPr lang="ru-RU" sz="2000" dirty="0"/>
          </a:p>
        </p:txBody>
      </p:sp>
      <p:sp>
        <p:nvSpPr>
          <p:cNvPr id="3" name="Прямоугольник 2"/>
          <p:cNvSpPr/>
          <p:nvPr/>
        </p:nvSpPr>
        <p:spPr>
          <a:xfrm>
            <a:off x="2195736" y="116632"/>
            <a:ext cx="4572000" cy="646331"/>
          </a:xfrm>
          <a:prstGeom prst="rect">
            <a:avLst/>
          </a:prstGeom>
        </p:spPr>
        <p:txBody>
          <a:bodyPr>
            <a:spAutoFit/>
          </a:bodyPr>
          <a:lstStyle/>
          <a:p>
            <a:pPr algn="ctr">
              <a:spcAft>
                <a:spcPts val="0"/>
              </a:spcAft>
            </a:pPr>
            <a:r>
              <a:rPr lang="uz-Cyrl-UZ" b="1" kern="0" dirty="0">
                <a:latin typeface="Times New Roman" panose="02020603050405020304" pitchFamily="18" charset="0"/>
                <a:cs typeface="Times New Roman" panose="02020603050405020304" pitchFamily="18" charset="0"/>
              </a:rPr>
              <a:t>СОХТА ЦУГА (PSEUDOTSUGA) ТУРКУМИ</a:t>
            </a:r>
            <a:endParaRPr lang="ru-RU" b="1" kern="0" dirty="0">
              <a:effectLst/>
              <a:latin typeface="Calibri" panose="020F0502020204030204" pitchFamily="34" charset="0"/>
              <a:cs typeface="Times New Roman" panose="02020603050405020304" pitchFamily="18" charset="0"/>
            </a:endParaRPr>
          </a:p>
        </p:txBody>
      </p:sp>
      <p:pic>
        <p:nvPicPr>
          <p:cNvPr id="21506" name="Picture 2" descr="Картинки по запросу Pseudotsuga taxifol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764704"/>
            <a:ext cx="3129840" cy="2347380"/>
          </a:xfrm>
          <a:prstGeom prst="rect">
            <a:avLst/>
          </a:prstGeom>
          <a:noFill/>
          <a:extLst>
            <a:ext uri="{909E8E84-426E-40DD-AFC4-6F175D3DCCD1}">
              <a14:hiddenFill xmlns:a14="http://schemas.microsoft.com/office/drawing/2010/main">
                <a:solidFill>
                  <a:srgbClr val="FFFFFF"/>
                </a:solidFill>
              </a14:hiddenFill>
            </a:ext>
          </a:extLst>
        </p:spPr>
      </p:pic>
      <p:pic>
        <p:nvPicPr>
          <p:cNvPr id="21514" name="Picture 10" descr="Картинки по запросу Pseudotsuga taxifol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764704"/>
            <a:ext cx="3399284" cy="2463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4153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5200" y="1124744"/>
            <a:ext cx="5946643" cy="3240360"/>
          </a:xfrm>
          <a:prstGeom prst="rect">
            <a:avLst/>
          </a:prstGeom>
        </p:spPr>
        <p:txBody>
          <a:bodyPr vert="horz">
            <a:noAutofit/>
          </a:bodyPr>
          <a:lstStyle/>
          <a:p>
            <a:r>
              <a:rPr lang="uz-Cyrl-UZ" sz="1600" b="1" dirty="0"/>
              <a:t>Сибир тилоғочи (Larix sibirisa Ldb.)</a:t>
            </a:r>
            <a:r>
              <a:rPr lang="uz-Cyrl-UZ" sz="1600" dirty="0"/>
              <a:t> чиройли катта дарахт. Унинг бўйи 30-45 м, диаметри 1,8 м бўлиб, шох-шаббаси тухумсимон шаклда, катта ёшида ёйилиб ўсади. Пўстлоғи чуқур ёрилади. Куртаклари ярим шарсимон, сарғиш ёки қўнғир-қизил рангда. Новдалари яшил-сарғиш рангда, уларда бўртмалар, ясмиқчалар бор. Бу бўртмаларда нинабарглар спирал шаклда жойлашади.Шу бўртмалар асосида ярим шар шаклида бўлган калта тўмтоқ новдалар ўсиб чиқади,улар  10-12 йил яшайди. Шу калта новдаларда ҳам барглар спирал шаклда зич жойлашади. Баргнинг ҳар иккала томонида ёриқчалар бор.</a:t>
            </a:r>
            <a:endParaRPr lang="ru-RU" sz="1600" dirty="0"/>
          </a:p>
        </p:txBody>
      </p:sp>
      <p:sp>
        <p:nvSpPr>
          <p:cNvPr id="2" name="Прямоугольник 1"/>
          <p:cNvSpPr/>
          <p:nvPr/>
        </p:nvSpPr>
        <p:spPr>
          <a:xfrm>
            <a:off x="1115616" y="260648"/>
            <a:ext cx="3759171"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uz-Cyrl-UZ" sz="2400" b="1" dirty="0"/>
              <a:t>ТИЛОҒОЧ (LARIX)ТУРКУМИ</a:t>
            </a:r>
            <a:endParaRPr lang="ru-RU" sz="2400" b="1" dirty="0"/>
          </a:p>
        </p:txBody>
      </p:sp>
      <p:pic>
        <p:nvPicPr>
          <p:cNvPr id="22534" name="Picture 6" descr="Картинки по запросу Larix sibiric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332656"/>
            <a:ext cx="3188229" cy="2391172"/>
          </a:xfrm>
          <a:prstGeom prst="rect">
            <a:avLst/>
          </a:prstGeom>
          <a:noFill/>
          <a:extLst>
            <a:ext uri="{909E8E84-426E-40DD-AFC4-6F175D3DCCD1}">
              <a14:hiddenFill xmlns:a14="http://schemas.microsoft.com/office/drawing/2010/main">
                <a:solidFill>
                  <a:srgbClr val="FFFFFF"/>
                </a:solidFill>
              </a14:hiddenFill>
            </a:ext>
          </a:extLst>
        </p:spPr>
      </p:pic>
      <p:pic>
        <p:nvPicPr>
          <p:cNvPr id="22536" name="Picture 8" descr="Картинки по запросу Larix sibir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3573016"/>
            <a:ext cx="3238281" cy="2880320"/>
          </a:xfrm>
          <a:prstGeom prst="rect">
            <a:avLst/>
          </a:prstGeom>
          <a:noFill/>
          <a:extLst>
            <a:ext uri="{909E8E84-426E-40DD-AFC4-6F175D3DCCD1}">
              <a14:hiddenFill xmlns:a14="http://schemas.microsoft.com/office/drawing/2010/main">
                <a:solidFill>
                  <a:srgbClr val="FFFFFF"/>
                </a:solidFill>
              </a14:hiddenFill>
            </a:ext>
          </a:extLst>
        </p:spPr>
      </p:pic>
      <p:pic>
        <p:nvPicPr>
          <p:cNvPr id="22538" name="Picture 10"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43808" y="4221088"/>
            <a:ext cx="2458211" cy="2175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7980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494299022"/>
              </p:ext>
            </p:extLst>
          </p:nvPr>
        </p:nvGraphicFramePr>
        <p:xfrm>
          <a:off x="0" y="7064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3554" name="Picture 2" descr="Картинки по запросу Larix Sukaczewii"/>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83768" y="3861048"/>
            <a:ext cx="3750196" cy="2835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10825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829024974"/>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Картинки по запросу Larix dahuric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7465" y="4329336"/>
            <a:ext cx="3072407" cy="250042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Larix dahuric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6016" y="4365104"/>
            <a:ext cx="3096344"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9093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r>
              <a:rPr lang="uz-Cyrl-UZ" b="1" dirty="0"/>
              <a:t>КЕДР </a:t>
            </a:r>
            <a:r>
              <a:rPr lang="uz-Cyrl-UZ" b="1" dirty="0" smtClean="0"/>
              <a:t>(СEDRUS</a:t>
            </a:r>
            <a:r>
              <a:rPr lang="uz-Cyrl-UZ" b="1" dirty="0"/>
              <a:t>) ТУРКУМИ</a:t>
            </a:r>
            <a:endParaRPr lang="ru-RU" b="1" dirty="0"/>
          </a:p>
        </p:txBody>
      </p:sp>
      <p:sp>
        <p:nvSpPr>
          <p:cNvPr id="270339" name="Rectangle 3"/>
          <p:cNvSpPr>
            <a:spLocks noGrp="1" noChangeArrowheads="1"/>
          </p:cNvSpPr>
          <p:nvPr>
            <p:ph idx="1"/>
          </p:nvPr>
        </p:nvSpPr>
        <p:spPr>
          <a:xfrm>
            <a:off x="304800" y="1000108"/>
            <a:ext cx="8686800" cy="3364996"/>
          </a:xfrm>
        </p:spPr>
        <p:txBody>
          <a:bodyPr>
            <a:noAutofit/>
          </a:bodyPr>
          <a:lstStyle/>
          <a:p>
            <a:r>
              <a:rPr lang="uz-Cyrl-UZ" sz="2000" dirty="0"/>
              <a:t>Булар йирик дарахт бўлиб бўйи 50 м га этади. Новдалари узун бўлиши билан тилоғочга ўхшайди. Бу новдаларда нина барглари биттадан бўлиб, спирал ҳолда ва қисқарган новдаларида тўп-тўп бўлиб жойлашади. Чанги икки пуфакли бўлиб, қорақарағайнинг чангига ўхшаб кетади. </a:t>
            </a:r>
            <a:endParaRPr lang="ru-RU" sz="2000" dirty="0"/>
          </a:p>
          <a:p>
            <a:r>
              <a:rPr lang="uz-Cyrl-UZ" sz="2000" dirty="0"/>
              <a:t>Кедрнинг турлари умуман тилоғочга ўхшасада, қишда нинабарглари тўкилиб кетмаслиги билан фарқ </a:t>
            </a:r>
            <a:r>
              <a:rPr lang="uz-Cyrl-UZ" sz="2000" dirty="0" smtClean="0"/>
              <a:t>қилади</a:t>
            </a:r>
            <a:endParaRPr lang="ru-RU" sz="2000" dirty="0"/>
          </a:p>
        </p:txBody>
      </p:sp>
      <p:pic>
        <p:nvPicPr>
          <p:cNvPr id="3074" name="Picture 2" descr="Картинки по запросу Cedrus atlant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140968"/>
            <a:ext cx="3600400" cy="316525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Cedrus atlant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284984"/>
            <a:ext cx="3919762"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72334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fontScale="92500" lnSpcReduction="10000"/>
          </a:bodyPr>
          <a:lstStyle/>
          <a:p>
            <a:r>
              <a:rPr lang="uz-Cyrl-UZ" b="1" dirty="0"/>
              <a:t>Атлас кедри </a:t>
            </a:r>
            <a:r>
              <a:rPr lang="uz-Cyrl-UZ" b="1" dirty="0" smtClean="0"/>
              <a:t>(Сedrus </a:t>
            </a:r>
            <a:r>
              <a:rPr lang="uz-Cyrl-UZ" b="1" dirty="0"/>
              <a:t>atlantisa Manetti.)</a:t>
            </a:r>
            <a:r>
              <a:rPr lang="uz-Cyrl-UZ" dirty="0"/>
              <a:t> бўйи 40 м, диаметри 2,5 м га этадиган йирик дарахт. Шох-шаббаси мокисимон, пастки қисми кенгроқ, шохлари ҳар томонга қараб ўсади. Улар қисман тукли, нина барглари 2,0-4,9 см қаттиқ дағал, 4 қиррали яшил-зангори ёки кумуш рангда, ё бўлмаса яшил. қуббаси тухум ёки силиндрсимон бўлиб, бўйи 7 см, эни 4 см гача. </a:t>
            </a:r>
            <a:endParaRPr lang="ru-RU" dirty="0"/>
          </a:p>
        </p:txBody>
      </p:sp>
      <p:pic>
        <p:nvPicPr>
          <p:cNvPr id="2050" name="Picture 2" descr="Картинки по запросу Cedrus atlant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933056"/>
            <a:ext cx="3168352" cy="267920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4005064"/>
            <a:ext cx="3742978" cy="2415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3110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a:bodyPr>
          <a:lstStyle/>
          <a:p>
            <a:r>
              <a:rPr lang="uz-Cyrl-UZ" sz="3600" b="1" cap="all" dirty="0"/>
              <a:t>Сарвидошлар (SUPRESSASEAE) оиласи</a:t>
            </a:r>
            <a:endParaRPr lang="ru-RU" sz="3600" dirty="0"/>
          </a:p>
        </p:txBody>
      </p:sp>
      <p:sp>
        <p:nvSpPr>
          <p:cNvPr id="270339" name="Rectangle 3"/>
          <p:cNvSpPr>
            <a:spLocks noGrp="1" noChangeArrowheads="1"/>
          </p:cNvSpPr>
          <p:nvPr>
            <p:ph idx="1"/>
          </p:nvPr>
        </p:nvSpPr>
        <p:spPr>
          <a:xfrm>
            <a:off x="304800" y="1000108"/>
            <a:ext cx="8686800" cy="3364996"/>
          </a:xfrm>
        </p:spPr>
        <p:txBody>
          <a:bodyPr>
            <a:noAutofit/>
          </a:bodyPr>
          <a:lstStyle/>
          <a:p>
            <a:r>
              <a:rPr lang="uz-Cyrl-UZ" sz="2000" dirty="0"/>
              <a:t>Бу оилага кирувчи турлар бир уйли ёки икки уйли дарахт ва бута ўсимликларидир. Оилада 20 туркум ва 145 тур бўлиб, улар ичида энг характерли туркумлар сарв,арча, туйя, биота  туркумлари ҳисобланади.</a:t>
            </a:r>
            <a:endParaRPr lang="ru-RU" sz="2000" dirty="0"/>
          </a:p>
          <a:p>
            <a:r>
              <a:rPr lang="uz-Cyrl-UZ" sz="2000" b="1" dirty="0" smtClean="0"/>
              <a:t>САРВ </a:t>
            </a:r>
            <a:r>
              <a:rPr lang="uz-Cyrl-UZ" sz="2000" b="1" dirty="0"/>
              <a:t>(</a:t>
            </a:r>
            <a:r>
              <a:rPr lang="uz-Latn-UZ" sz="2000" b="1" dirty="0"/>
              <a:t>SUPRESSUS</a:t>
            </a:r>
            <a:r>
              <a:rPr lang="uz-Cyrl-UZ" sz="2000" b="1" dirty="0"/>
              <a:t>) ТУРКУМИ</a:t>
            </a:r>
            <a:endParaRPr lang="ru-RU" sz="2000" dirty="0"/>
          </a:p>
          <a:p>
            <a:r>
              <a:rPr lang="uz-Cyrl-UZ" sz="2000" dirty="0"/>
              <a:t>Ушбу туркумга Ўрта эр денгизи, Ҳимолай, Хитой, Япония ва Америкада тарқалган 15 та тур киритилган. Нинабарглари новдаларига ёндошган, қипиқсимон, қарама-қарши. Қуббаси деярли думалоқ бўлиб, ривожланиб чиққанидан сўнг иккинчи йили этилади. Бу ўсимликнинг, айниқса пирамидасимон яшил тури машҳурдир. МДҲ да, Қрим, Кавказда манзарали ўсимлик сифатида кенг экилади. Бўйи 30 метр, тана диаметри 50-60 см га этади. 4-6 ёшида уруғ беради. 1000-1500 йилгача яшайди, ёғочи сифатли мебел тайёрлашда ишлатилади. Тошкентга сарв турларини интродуксия қилиш фақатгина учта турни: аризона сарвисини (</a:t>
            </a:r>
            <a:r>
              <a:rPr lang="uz-Cyrl-UZ" sz="2000" b="1" dirty="0"/>
              <a:t>Supressus arizonisa Greyene.,) маросимли сарвни (</a:t>
            </a:r>
            <a:r>
              <a:rPr lang="uz-Latn-UZ" sz="2000" b="1" dirty="0"/>
              <a:t>Supressus funebris L.</a:t>
            </a:r>
            <a:r>
              <a:rPr lang="uz-Cyrl-UZ" sz="2000" b="1" dirty="0"/>
              <a:t>)ва Калифорния сарвисини (</a:t>
            </a:r>
            <a:r>
              <a:rPr lang="uz-Latn-UZ" sz="2000" b="1" dirty="0"/>
              <a:t>Supressus Goveniana Gord.</a:t>
            </a:r>
            <a:r>
              <a:rPr lang="uz-Cyrl-UZ" sz="2000" b="1" dirty="0"/>
              <a:t>) </a:t>
            </a:r>
            <a:r>
              <a:rPr lang="uz-Cyrl-UZ" sz="2000" dirty="0"/>
              <a:t>совуқларга чидамли эканлигини кўрсатди.</a:t>
            </a:r>
            <a:endParaRPr lang="ru-RU" sz="2000" dirty="0"/>
          </a:p>
        </p:txBody>
      </p:sp>
    </p:spTree>
    <p:extLst>
      <p:ext uri="{BB962C8B-B14F-4D97-AF65-F5344CB8AC3E}">
        <p14:creationId xmlns:p14="http://schemas.microsoft.com/office/powerpoint/2010/main" val="746158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fontScale="85000" lnSpcReduction="20000"/>
          </a:bodyPr>
          <a:lstStyle/>
          <a:p>
            <a:r>
              <a:rPr lang="uz-Cyrl-UZ" b="1" dirty="0"/>
              <a:t>Аризона сарви (</a:t>
            </a:r>
            <a:r>
              <a:rPr lang="uz-Latn-UZ" b="1" dirty="0"/>
              <a:t>Supressus arizonisa Greyene.</a:t>
            </a:r>
            <a:r>
              <a:rPr lang="uz-Cyrl-UZ" b="1" dirty="0"/>
              <a:t>)</a:t>
            </a:r>
            <a:r>
              <a:rPr lang="uz-Cyrl-UZ" dirty="0"/>
              <a:t> бўйи 20-25 метр, бир уйли, шох-шаббаси кенг конуссимон шаклга эга. Асосан у Аризона тоғларида, Калифорнияда ва Шимолий Мексикада тоғларнинг 1500-2400 метр денгиз сатҳидан баландликларида ўсади. 5-6 ёшида илк гуллаши қайд этилади.</a:t>
            </a:r>
            <a:endParaRPr lang="ru-RU" dirty="0"/>
          </a:p>
          <a:p>
            <a:r>
              <a:rPr lang="uz-Cyrl-UZ" dirty="0"/>
              <a:t>Сарв турлари Ўзбекистоннинг жанубий ҳудудларида ўрмон хўжалиги ва кўкаламзорлаштириш учун муҳим аҳамиятга эга. </a:t>
            </a:r>
            <a:endParaRPr lang="ru-RU" dirty="0"/>
          </a:p>
        </p:txBody>
      </p:sp>
      <p:pic>
        <p:nvPicPr>
          <p:cNvPr id="4100" name="Picture 4" descr="Картинки по запросу Cupressus arizon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748246"/>
            <a:ext cx="3853061" cy="3082449"/>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Cupressus arizon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3645024"/>
            <a:ext cx="3312368" cy="3039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95569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23528" y="476672"/>
            <a:ext cx="8156575" cy="3810000"/>
          </a:xfrm>
        </p:spPr>
        <p:txBody>
          <a:bodyPr>
            <a:normAutofit fontScale="77500" lnSpcReduction="20000"/>
          </a:bodyPr>
          <a:lstStyle/>
          <a:p>
            <a:r>
              <a:rPr lang="uz-Cyrl-UZ" b="1" dirty="0"/>
              <a:t>АРЧА (JUNIPERUS) </a:t>
            </a:r>
            <a:r>
              <a:rPr lang="uz-Cyrl-UZ" b="1" dirty="0" smtClean="0"/>
              <a:t>ТУРКУМИ</a:t>
            </a:r>
          </a:p>
          <a:p>
            <a:r>
              <a:rPr lang="uz-Cyrl-UZ" dirty="0"/>
              <a:t>Бу туркумга дарахт ва буталар киради. Уларнинг барги нинасимон ёки тангачасимон. Одатда ёш дарахтда аввал нинабарглар пайдо бўлиб, сўнгра тангачасимон шаклга киради. Улар 3 тадан бўлиб доира шаклида жойлашади. Урғочи қуббалари яшил рангли бўлиб, улар 3 та ёки кўпроқ тангачасимон уруғчи барглардан (уруғкуртакдан) тузилган. Уларда 10 тагача уруғ ривожланади. эркак куббалари сарғиш рангли 3-6 та чангдони бўлган тангачасимон чангчидан тузилган. Куббалари иккинчи йили этилади.</a:t>
            </a:r>
            <a:endParaRPr lang="ru-RU" dirty="0"/>
          </a:p>
        </p:txBody>
      </p:sp>
    </p:spTree>
    <p:extLst>
      <p:ext uri="{BB962C8B-B14F-4D97-AF65-F5344CB8AC3E}">
        <p14:creationId xmlns:p14="http://schemas.microsoft.com/office/powerpoint/2010/main" val="14015144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0420" y="548680"/>
            <a:ext cx="7869891" cy="3907487"/>
          </a:xfrm>
        </p:spPr>
        <p:txBody>
          <a:bodyPr>
            <a:normAutofit fontScale="70000" lnSpcReduction="20000"/>
          </a:bodyPr>
          <a:lstStyle/>
          <a:p>
            <a:r>
              <a:rPr lang="uz-Cyrl-UZ" b="1" dirty="0"/>
              <a:t>Зарафшон арчаси</a:t>
            </a:r>
            <a:r>
              <a:rPr lang="uz-Cyrl-UZ" dirty="0"/>
              <a:t> </a:t>
            </a:r>
            <a:r>
              <a:rPr lang="uz-Cyrl-UZ" b="1" dirty="0"/>
              <a:t>ёки қора арча (Juniperus  zeravschanisa Kom.)</a:t>
            </a:r>
            <a:r>
              <a:rPr lang="uz-Cyrl-UZ" dirty="0"/>
              <a:t> бўйи 10-15 м, диаметри 1-1,5 м ли, шох-шаббаси қалин, шарсимон, пирамида ёки ёйиқ шаклдаги дарахтдир. эркак куббалари ёз ўрталарида пайдо бўлади ва қиш бўйи (баҳоргача) ривожланади. Урғочи куббалари ҳам ёзда ҳосил бўлади ва келгуси йили баҳоридан ривожланади. Бу арча икки уйли дарахт бўлиб, баҳорда чангланади. Урғочи кубба чангланиши ёки чангланмаслигига қарамай уруғ куртак ривожланаверади. Ташқи кўринишдан урғочи қуббанинг уруғи бор ёки йўқлигини аниқлаш мумкин эмас, лекин уруғланмаган қубба тез тўкилиб кетади</a:t>
            </a:r>
            <a:r>
              <a:rPr lang="uz-Cyrl-UZ" dirty="0" smtClean="0"/>
              <a:t>.</a:t>
            </a:r>
            <a:endParaRPr lang="ru-RU" dirty="0"/>
          </a:p>
        </p:txBody>
      </p:sp>
      <p:pic>
        <p:nvPicPr>
          <p:cNvPr id="5124" name="Picture 4" descr="Картинки по запросу Juniperus зеравшан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645024"/>
            <a:ext cx="2901702" cy="308409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Картинки по запросу Juniperus зеравшан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789040"/>
            <a:ext cx="3611893" cy="27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2177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284984"/>
            <a:ext cx="8443639" cy="31700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a:spAutoFit/>
          </a:bodyPr>
          <a:lstStyle/>
          <a:p>
            <a:r>
              <a:rPr lang="ru-RU" sz="2000" b="1" dirty="0"/>
              <a:t>Ярим </a:t>
            </a:r>
            <a:r>
              <a:rPr lang="ru-RU" sz="2000" b="1" dirty="0" err="1"/>
              <a:t>шарсимон</a:t>
            </a:r>
            <a:r>
              <a:rPr lang="ru-RU" sz="2000" b="1" dirty="0"/>
              <a:t> арча </a:t>
            </a:r>
            <a:r>
              <a:rPr lang="uz-Cyrl-UZ" sz="2000" b="1" dirty="0"/>
              <a:t>ёки саур арча </a:t>
            </a:r>
            <a:r>
              <a:rPr lang="ru-RU" sz="2000" b="1" dirty="0"/>
              <a:t>(</a:t>
            </a:r>
            <a:r>
              <a:rPr lang="ru-RU" sz="2000" b="1" dirty="0" err="1"/>
              <a:t>Juniperus</a:t>
            </a:r>
            <a:r>
              <a:rPr lang="ru-RU" sz="2000" b="1" dirty="0"/>
              <a:t> </a:t>
            </a:r>
            <a:r>
              <a:rPr lang="ru-RU" sz="2000" b="1" dirty="0" err="1"/>
              <a:t>semiglobosa</a:t>
            </a:r>
            <a:r>
              <a:rPr lang="ru-RU" sz="2000" b="1" dirty="0"/>
              <a:t> </a:t>
            </a:r>
            <a:r>
              <a:rPr lang="ru-RU" sz="2000" b="1" dirty="0" err="1"/>
              <a:t>Rgl</a:t>
            </a:r>
            <a:r>
              <a:rPr lang="ru-RU" sz="2000" b="1" dirty="0"/>
              <a:t>.)</a:t>
            </a:r>
            <a:r>
              <a:rPr lang="ru-RU" sz="2000" dirty="0"/>
              <a:t> </a:t>
            </a:r>
            <a:r>
              <a:rPr lang="ru-RU" sz="2000" dirty="0" err="1"/>
              <a:t>бўйи</a:t>
            </a:r>
            <a:r>
              <a:rPr lang="ru-RU" sz="2000" dirty="0"/>
              <a:t> 10 м, </a:t>
            </a:r>
            <a:r>
              <a:rPr lang="ru-RU" sz="2000" dirty="0" err="1"/>
              <a:t>диаметри</a:t>
            </a:r>
            <a:r>
              <a:rPr lang="ru-RU" sz="2000" dirty="0"/>
              <a:t> 0,6 м га </a:t>
            </a:r>
            <a:r>
              <a:rPr lang="ru-RU" sz="2000" dirty="0" err="1"/>
              <a:t>яқин</a:t>
            </a:r>
            <a:r>
              <a:rPr lang="ru-RU" sz="2000" dirty="0"/>
              <a:t> </a:t>
            </a:r>
            <a:r>
              <a:rPr lang="ru-RU" sz="2000" dirty="0" err="1"/>
              <a:t>дарахт</a:t>
            </a:r>
            <a:r>
              <a:rPr lang="ru-RU" sz="2000" dirty="0"/>
              <a:t>. </a:t>
            </a:r>
            <a:r>
              <a:rPr lang="ru-RU" sz="2000" dirty="0" err="1"/>
              <a:t>Пўстлоғи</a:t>
            </a:r>
            <a:r>
              <a:rPr lang="ru-RU" sz="2000" dirty="0"/>
              <a:t> </a:t>
            </a:r>
            <a:r>
              <a:rPr lang="ru-RU" sz="2000" dirty="0" err="1"/>
              <a:t>оч</a:t>
            </a:r>
            <a:r>
              <a:rPr lang="ru-RU" sz="2000" dirty="0"/>
              <a:t> </a:t>
            </a:r>
            <a:r>
              <a:rPr lang="ru-RU" sz="2000" dirty="0" err="1"/>
              <a:t>қўнғир</a:t>
            </a:r>
            <a:r>
              <a:rPr lang="ru-RU" sz="2000" dirty="0"/>
              <a:t> </a:t>
            </a:r>
            <a:r>
              <a:rPr lang="ru-RU" sz="2000" dirty="0" err="1"/>
              <a:t>рангда</a:t>
            </a:r>
            <a:r>
              <a:rPr lang="ru-RU" sz="2000" dirty="0"/>
              <a:t>. </a:t>
            </a:r>
            <a:r>
              <a:rPr lang="ru-RU" sz="2000" dirty="0" err="1"/>
              <a:t>Новдалари</a:t>
            </a:r>
            <a:r>
              <a:rPr lang="ru-RU" sz="2000" dirty="0"/>
              <a:t> </a:t>
            </a:r>
            <a:r>
              <a:rPr lang="ru-RU" sz="2000" dirty="0" err="1"/>
              <a:t>осилиб</a:t>
            </a:r>
            <a:r>
              <a:rPr lang="ru-RU" sz="2000" dirty="0"/>
              <a:t> </a:t>
            </a:r>
            <a:r>
              <a:rPr lang="ru-RU" sz="2000" dirty="0" err="1"/>
              <a:t>ўсади</a:t>
            </a:r>
            <a:r>
              <a:rPr lang="ru-RU" sz="2000" dirty="0"/>
              <a:t> </a:t>
            </a:r>
            <a:r>
              <a:rPr lang="ru-RU" sz="2000" dirty="0" err="1"/>
              <a:t>ва</a:t>
            </a:r>
            <a:r>
              <a:rPr lang="ru-RU" sz="2000" dirty="0"/>
              <a:t> </a:t>
            </a:r>
            <a:r>
              <a:rPr lang="ru-RU" sz="2000" dirty="0" err="1"/>
              <a:t>яримшар</a:t>
            </a:r>
            <a:r>
              <a:rPr lang="ru-RU" sz="2000" dirty="0"/>
              <a:t> </a:t>
            </a:r>
            <a:r>
              <a:rPr lang="ru-RU" sz="2000" dirty="0" err="1"/>
              <a:t>шаклли</a:t>
            </a:r>
            <a:r>
              <a:rPr lang="ru-RU" sz="2000" dirty="0"/>
              <a:t> </a:t>
            </a:r>
            <a:r>
              <a:rPr lang="ru-RU" sz="2000" dirty="0" err="1"/>
              <a:t>шох-шабба</a:t>
            </a:r>
            <a:r>
              <a:rPr lang="ru-RU" sz="2000" dirty="0"/>
              <a:t> </a:t>
            </a:r>
            <a:r>
              <a:rPr lang="ru-RU" sz="2000" dirty="0" err="1"/>
              <a:t>ҳосил</a:t>
            </a:r>
            <a:r>
              <a:rPr lang="ru-RU" sz="2000" dirty="0"/>
              <a:t> </a:t>
            </a:r>
            <a:r>
              <a:rPr lang="ru-RU" sz="2000" dirty="0" err="1"/>
              <a:t>қилади</a:t>
            </a:r>
            <a:r>
              <a:rPr lang="ru-RU" sz="2000" dirty="0"/>
              <a:t>. Улар </a:t>
            </a:r>
            <a:r>
              <a:rPr lang="ru-RU" sz="2000" dirty="0" err="1"/>
              <a:t>ингичка</a:t>
            </a:r>
            <a:r>
              <a:rPr lang="ru-RU" sz="2000" dirty="0"/>
              <a:t>, </a:t>
            </a:r>
            <a:r>
              <a:rPr lang="ru-RU" sz="2000" dirty="0" err="1"/>
              <a:t>тиниқ</a:t>
            </a:r>
            <a:r>
              <a:rPr lang="ru-RU" sz="2000" dirty="0"/>
              <a:t> </a:t>
            </a:r>
            <a:r>
              <a:rPr lang="ru-RU" sz="2000" dirty="0" err="1"/>
              <a:t>яшил</a:t>
            </a:r>
            <a:r>
              <a:rPr lang="ru-RU" sz="2000" dirty="0"/>
              <a:t> </a:t>
            </a:r>
            <a:r>
              <a:rPr lang="ru-RU" sz="2000" dirty="0" err="1"/>
              <a:t>рангда</a:t>
            </a:r>
            <a:r>
              <a:rPr lang="ru-RU" sz="2000" dirty="0"/>
              <a:t>. </a:t>
            </a:r>
            <a:r>
              <a:rPr lang="ru-RU" sz="2000" dirty="0" err="1"/>
              <a:t>Барглари</a:t>
            </a:r>
            <a:r>
              <a:rPr lang="ru-RU" sz="2000" dirty="0"/>
              <a:t> </a:t>
            </a:r>
            <a:r>
              <a:rPr lang="ru-RU" sz="2000" dirty="0" err="1"/>
              <a:t>тангачасимон</a:t>
            </a:r>
            <a:r>
              <a:rPr lang="ru-RU" sz="2000" dirty="0"/>
              <a:t> </a:t>
            </a:r>
            <a:r>
              <a:rPr lang="ru-RU" sz="2000" dirty="0" err="1"/>
              <a:t>тузилган</a:t>
            </a:r>
            <a:r>
              <a:rPr lang="ru-RU" sz="2000" dirty="0"/>
              <a:t>, </a:t>
            </a:r>
            <a:r>
              <a:rPr lang="ru-RU" sz="2000" dirty="0" err="1"/>
              <a:t>бўйи</a:t>
            </a:r>
            <a:r>
              <a:rPr lang="ru-RU" sz="2000" dirty="0"/>
              <a:t> 1,5-3 мм </a:t>
            </a:r>
            <a:r>
              <a:rPr lang="ru-RU" sz="2000" dirty="0" err="1"/>
              <a:t>бўлиб</a:t>
            </a:r>
            <a:r>
              <a:rPr lang="ru-RU" sz="2000" dirty="0"/>
              <a:t>, </a:t>
            </a:r>
            <a:r>
              <a:rPr lang="ru-RU" sz="2000" dirty="0" err="1"/>
              <a:t>учки</a:t>
            </a:r>
            <a:r>
              <a:rPr lang="ru-RU" sz="2000" dirty="0"/>
              <a:t> </a:t>
            </a:r>
            <a:r>
              <a:rPr lang="ru-RU" sz="2000" dirty="0" err="1"/>
              <a:t>томонида</a:t>
            </a:r>
            <a:r>
              <a:rPr lang="ru-RU" sz="2000" dirty="0"/>
              <a:t> </a:t>
            </a:r>
            <a:r>
              <a:rPr lang="ru-RU" sz="2000" dirty="0" err="1"/>
              <a:t>овалсимон</a:t>
            </a:r>
            <a:r>
              <a:rPr lang="ru-RU" sz="2000" dirty="0"/>
              <a:t> </a:t>
            </a:r>
            <a:r>
              <a:rPr lang="ru-RU" sz="2000" dirty="0" err="1"/>
              <a:t>ёки</a:t>
            </a:r>
            <a:r>
              <a:rPr lang="ru-RU" sz="2000" dirty="0"/>
              <a:t> </a:t>
            </a:r>
            <a:r>
              <a:rPr lang="ru-RU" sz="2000" dirty="0" err="1"/>
              <a:t>чўзинчоқ</a:t>
            </a:r>
            <a:r>
              <a:rPr lang="ru-RU" sz="2000" dirty="0"/>
              <a:t> </a:t>
            </a:r>
            <a:r>
              <a:rPr lang="ru-RU" sz="2000" dirty="0" err="1"/>
              <a:t>шаклда</a:t>
            </a:r>
            <a:r>
              <a:rPr lang="ru-RU" sz="2000" dirty="0"/>
              <a:t> смола </a:t>
            </a:r>
            <a:r>
              <a:rPr lang="ru-RU" sz="2000" dirty="0" err="1"/>
              <a:t>безлари</a:t>
            </a:r>
            <a:r>
              <a:rPr lang="ru-RU" sz="2000" dirty="0"/>
              <a:t> бор. </a:t>
            </a:r>
            <a:r>
              <a:rPr lang="ru-RU" sz="2000" dirty="0" err="1"/>
              <a:t>Тангача</a:t>
            </a:r>
            <a:r>
              <a:rPr lang="ru-RU" sz="2000" dirty="0"/>
              <a:t> </a:t>
            </a:r>
            <a:r>
              <a:rPr lang="ru-RU" sz="2000" dirty="0" err="1"/>
              <a:t>барглари</a:t>
            </a:r>
            <a:r>
              <a:rPr lang="ru-RU" sz="2000" dirty="0"/>
              <a:t> </a:t>
            </a:r>
            <a:r>
              <a:rPr lang="ru-RU" sz="2000" dirty="0" err="1"/>
              <a:t>қарама-қарши</a:t>
            </a:r>
            <a:r>
              <a:rPr lang="ru-RU" sz="2000" dirty="0"/>
              <a:t> </a:t>
            </a:r>
            <a:r>
              <a:rPr lang="ru-RU" sz="2000" dirty="0" err="1"/>
              <a:t>жойлашган</a:t>
            </a:r>
            <a:r>
              <a:rPr lang="ru-RU" sz="2000" dirty="0"/>
              <a:t>. </a:t>
            </a:r>
            <a:r>
              <a:rPr lang="ru-RU" sz="2000" dirty="0" err="1"/>
              <a:t>Бу</a:t>
            </a:r>
            <a:r>
              <a:rPr lang="ru-RU" sz="2000" dirty="0"/>
              <a:t> арча </a:t>
            </a:r>
            <a:r>
              <a:rPr lang="ru-RU" sz="2000" dirty="0" err="1"/>
              <a:t>икки</a:t>
            </a:r>
            <a:r>
              <a:rPr lang="ru-RU" sz="2000" dirty="0"/>
              <a:t> </a:t>
            </a:r>
            <a:r>
              <a:rPr lang="ru-RU" sz="2000" dirty="0" err="1"/>
              <a:t>уйли</a:t>
            </a:r>
            <a:r>
              <a:rPr lang="ru-RU" sz="2000" dirty="0"/>
              <a:t> </a:t>
            </a:r>
            <a:r>
              <a:rPr lang="ru-RU" sz="2000" dirty="0" err="1"/>
              <a:t>ўсимлик</a:t>
            </a:r>
            <a:r>
              <a:rPr lang="ru-RU" sz="2000" dirty="0"/>
              <a:t>. </a:t>
            </a:r>
            <a:r>
              <a:rPr lang="ru-RU" sz="2000" dirty="0" err="1"/>
              <a:t>Қуббалари</a:t>
            </a:r>
            <a:r>
              <a:rPr lang="ru-RU" sz="2000" dirty="0"/>
              <a:t> 4-6 та </a:t>
            </a:r>
            <a:r>
              <a:rPr lang="ru-RU" sz="2000" dirty="0" err="1"/>
              <a:t>тангачасимон</a:t>
            </a:r>
            <a:r>
              <a:rPr lang="ru-RU" sz="2000" dirty="0"/>
              <a:t> </a:t>
            </a:r>
            <a:r>
              <a:rPr lang="ru-RU" sz="2000" dirty="0" err="1"/>
              <a:t>барглардан</a:t>
            </a:r>
            <a:r>
              <a:rPr lang="ru-RU" sz="2000" dirty="0"/>
              <a:t> </a:t>
            </a:r>
            <a:r>
              <a:rPr lang="ru-RU" sz="2000" dirty="0" err="1"/>
              <a:t>иборат</a:t>
            </a:r>
            <a:r>
              <a:rPr lang="ru-RU" sz="2000" dirty="0"/>
              <a:t>, улар </a:t>
            </a:r>
            <a:r>
              <a:rPr lang="ru-RU" sz="2000" dirty="0" err="1"/>
              <a:t>калта</a:t>
            </a:r>
            <a:r>
              <a:rPr lang="ru-RU" sz="2000" dirty="0"/>
              <a:t> </a:t>
            </a:r>
            <a:r>
              <a:rPr lang="ru-RU" sz="2000" dirty="0" err="1"/>
              <a:t>бандли</a:t>
            </a:r>
            <a:r>
              <a:rPr lang="ru-RU" sz="2000" dirty="0"/>
              <a:t> </a:t>
            </a:r>
            <a:r>
              <a:rPr lang="ru-RU" sz="2000" dirty="0" err="1"/>
              <a:t>бўлиб</a:t>
            </a:r>
            <a:r>
              <a:rPr lang="ru-RU" sz="2000" dirty="0"/>
              <a:t>, </a:t>
            </a:r>
            <a:r>
              <a:rPr lang="ru-RU" sz="2000" dirty="0" err="1"/>
              <a:t>иккинчи</a:t>
            </a:r>
            <a:r>
              <a:rPr lang="ru-RU" sz="2000" dirty="0"/>
              <a:t> </a:t>
            </a:r>
            <a:r>
              <a:rPr lang="ru-RU" sz="2000" dirty="0" err="1"/>
              <a:t>йили</a:t>
            </a:r>
            <a:r>
              <a:rPr lang="ru-RU" sz="2000" dirty="0"/>
              <a:t> </a:t>
            </a:r>
            <a:r>
              <a:rPr lang="ru-RU" sz="2000" dirty="0" err="1"/>
              <a:t>этилади</a:t>
            </a:r>
            <a:r>
              <a:rPr lang="ru-RU" sz="2000" dirty="0"/>
              <a:t>. </a:t>
            </a:r>
            <a:r>
              <a:rPr lang="ru-RU" sz="2000" dirty="0" err="1"/>
              <a:t>Қуббада</a:t>
            </a:r>
            <a:r>
              <a:rPr lang="ru-RU" sz="2000" dirty="0"/>
              <a:t> 2-6 </a:t>
            </a:r>
            <a:r>
              <a:rPr lang="ru-RU" sz="2000" dirty="0" err="1"/>
              <a:t>тадан</a:t>
            </a:r>
            <a:r>
              <a:rPr lang="ru-RU" sz="2000" dirty="0"/>
              <a:t> </a:t>
            </a:r>
            <a:r>
              <a:rPr lang="ru-RU" sz="2000" dirty="0" err="1"/>
              <a:t>уруғ</a:t>
            </a:r>
            <a:r>
              <a:rPr lang="ru-RU" sz="2000" dirty="0"/>
              <a:t> </a:t>
            </a:r>
            <a:r>
              <a:rPr lang="ru-RU" sz="2000" dirty="0" err="1"/>
              <a:t>ривожланади</a:t>
            </a:r>
            <a:r>
              <a:rPr lang="ru-RU" sz="2000" dirty="0"/>
              <a:t>. </a:t>
            </a:r>
            <a:r>
              <a:rPr lang="ru-RU" sz="2000" dirty="0" err="1"/>
              <a:t>Уруғнинг</a:t>
            </a:r>
            <a:r>
              <a:rPr lang="ru-RU" sz="2000" dirty="0"/>
              <a:t> </a:t>
            </a:r>
            <a:r>
              <a:rPr lang="ru-RU" sz="2000" dirty="0" err="1"/>
              <a:t>бўйи</a:t>
            </a:r>
            <a:r>
              <a:rPr lang="ru-RU" sz="2000" dirty="0"/>
              <a:t> 5 мм, </a:t>
            </a:r>
            <a:r>
              <a:rPr lang="ru-RU" sz="2000" dirty="0" err="1"/>
              <a:t>эни</a:t>
            </a:r>
            <a:r>
              <a:rPr lang="ru-RU" sz="2000" dirty="0"/>
              <a:t> 4 мм, ромб-</a:t>
            </a:r>
            <a:r>
              <a:rPr lang="ru-RU" sz="2000" dirty="0" err="1"/>
              <a:t>юмалоқ</a:t>
            </a:r>
            <a:r>
              <a:rPr lang="ru-RU" sz="2000" dirty="0"/>
              <a:t> </a:t>
            </a:r>
            <a:r>
              <a:rPr lang="ru-RU" sz="2000" dirty="0" err="1"/>
              <a:t>шаклда</a:t>
            </a:r>
            <a:r>
              <a:rPr lang="ru-RU" sz="2000" dirty="0"/>
              <a:t>, </a:t>
            </a:r>
            <a:r>
              <a:rPr lang="ru-RU" sz="2000" dirty="0" err="1"/>
              <a:t>бир</a:t>
            </a:r>
            <a:r>
              <a:rPr lang="ru-RU" sz="2000" dirty="0"/>
              <a:t> </a:t>
            </a:r>
            <a:r>
              <a:rPr lang="ru-RU" sz="2000" dirty="0" err="1"/>
              <a:t>оз</a:t>
            </a:r>
            <a:r>
              <a:rPr lang="ru-RU" sz="2000" dirty="0"/>
              <a:t> </a:t>
            </a:r>
            <a:r>
              <a:rPr lang="ru-RU" sz="2000" dirty="0" err="1"/>
              <a:t>ясси</a:t>
            </a:r>
            <a:r>
              <a:rPr lang="ru-RU" sz="2000" dirty="0"/>
              <a:t>, </a:t>
            </a:r>
            <a:r>
              <a:rPr lang="ru-RU" sz="2000" dirty="0" err="1"/>
              <a:t>ёнлари</a:t>
            </a:r>
            <a:r>
              <a:rPr lang="ru-RU" sz="2000" dirty="0"/>
              <a:t> </a:t>
            </a:r>
            <a:r>
              <a:rPr lang="ru-RU" sz="2000" dirty="0" err="1"/>
              <a:t>ингичка</a:t>
            </a:r>
            <a:r>
              <a:rPr lang="ru-RU" sz="2000" dirty="0"/>
              <a:t> </a:t>
            </a:r>
            <a:r>
              <a:rPr lang="ru-RU" sz="2000" dirty="0" err="1"/>
              <a:t>ўйиқ</a:t>
            </a:r>
            <a:r>
              <a:rPr lang="ru-RU" sz="2000" dirty="0"/>
              <a:t> </a:t>
            </a:r>
            <a:r>
              <a:rPr lang="ru-RU" sz="2000" dirty="0" err="1"/>
              <a:t>чизиқли</a:t>
            </a:r>
            <a:r>
              <a:rPr lang="ru-RU" sz="2000" dirty="0"/>
              <a:t>, </a:t>
            </a:r>
            <a:r>
              <a:rPr lang="ru-RU" sz="2000" dirty="0" err="1"/>
              <a:t>жигар</a:t>
            </a:r>
            <a:r>
              <a:rPr lang="ru-RU" sz="2000" dirty="0"/>
              <a:t> </a:t>
            </a:r>
            <a:r>
              <a:rPr lang="ru-RU" sz="2000" dirty="0" err="1"/>
              <a:t>рангда</a:t>
            </a:r>
            <a:r>
              <a:rPr lang="ru-RU" sz="2000" dirty="0"/>
              <a:t>.</a:t>
            </a:r>
          </a:p>
        </p:txBody>
      </p:sp>
      <p:pic>
        <p:nvPicPr>
          <p:cNvPr id="6146" name="Picture 2" descr="Картинки по запросу Juniperus semiglob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4104456" cy="289556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Juniperus semiglobos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60648"/>
            <a:ext cx="3324225" cy="2929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8580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186222601"/>
              </p:ext>
            </p:extLst>
          </p:nvPr>
        </p:nvGraphicFramePr>
        <p:xfrm>
          <a:off x="0" y="7064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0" name="Picture 2" descr="Картинки по запросу juniperus turkestanic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3528" y="3717032"/>
            <a:ext cx="3806205" cy="290407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juniperus turkestanic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64088" y="3717032"/>
            <a:ext cx="3085331"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04003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920093396"/>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Картинки по запросу Juniperus sabin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7544" y="4271377"/>
            <a:ext cx="3316718" cy="258662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Juniperus sabin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04048" y="4365104"/>
            <a:ext cx="3495700" cy="233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9455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294458842"/>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22" name="Picture 6" descr="Картинки по запросу Juniperus communi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1520" y="4005064"/>
            <a:ext cx="3644280" cy="2733210"/>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Картинки по запросу Juniperus communi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032" y="4077071"/>
            <a:ext cx="3972568" cy="2653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0354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35888" y="3573016"/>
            <a:ext cx="8686800" cy="2880320"/>
          </a:xfrm>
        </p:spPr>
        <p:txBody>
          <a:bodyPr>
            <a:normAutofit fontScale="90000"/>
          </a:bodyPr>
          <a:lstStyle/>
          <a:p>
            <a:r>
              <a:rPr lang="uz-Cyrl-UZ" sz="2000" b="1" dirty="0"/>
              <a:t>ТУЙЯ (THUJA) ТУРКУМИ</a:t>
            </a:r>
            <a:r>
              <a:rPr lang="ru-RU" sz="2000" dirty="0"/>
              <a:t/>
            </a:r>
            <a:br>
              <a:rPr lang="ru-RU" sz="2000" dirty="0"/>
            </a:br>
            <a:r>
              <a:rPr lang="uz-Cyrl-UZ" sz="2000" dirty="0"/>
              <a:t>Бу туркумга дарахт ёки бута ўсимликлар киради. Унинг 5 та тури бор. Шулардан биттаси-ғарб туйяси устида тўхталиб ўтамиз.</a:t>
            </a:r>
            <a:r>
              <a:rPr lang="ru-RU" sz="2000" dirty="0"/>
              <a:t/>
            </a:r>
            <a:br>
              <a:rPr lang="ru-RU" sz="2000" dirty="0"/>
            </a:br>
            <a:r>
              <a:rPr lang="uz-Cyrl-UZ" sz="2000" b="1" dirty="0"/>
              <a:t>Ғарб туйяси (Thuja ossidentalis L.)</a:t>
            </a:r>
            <a:r>
              <a:rPr lang="uz-Cyrl-UZ" sz="2000" dirty="0"/>
              <a:t> бўйи 10-12 м, диаметри 1 м келадиган дарахт. Айрим тупларининг бўйи 30 м гача ҳам этади. Шох-шаббаси пирамида шаклда танаси жигар рангда. Катта ёшида пўст ташлаб туради. Бирламчи ва иккиламчи новдалари ясси бўлиб, ясмиқчали. Улар учинчи йили силиндр шаклига киради. Шох-шаббаси зич жойлашган. Барглари ёзда тўқ яшил, қишда яшил-қўнғир рангда бўлади, смола безлари йўқ. Юқори новдалардаги барглари ўткир учли, қаттиқ, ён новдаларидагиси тўмтоқ ва овал шаклда бўлиб, новдага ёпишиб жойлашади. Улар дарахтда 2-3йилгача сақланади. Ғарб туйяси бир уйли ўсимлик. Қуббалари 5-6 жуфт тангачадан иборат бўлиб, чўзиқроқ-тухумсимон, бўйи 10-15 мм. Улар кузда этилади, бу вақтда тангачалари очилиб, ичидан қанотчали уруғлари тўкилади. 1000 дона уруғининг вазни 1,4 г келади.</a:t>
            </a:r>
            <a:endParaRPr lang="ru-RU" sz="2000" dirty="0"/>
          </a:p>
        </p:txBody>
      </p:sp>
      <p:pic>
        <p:nvPicPr>
          <p:cNvPr id="10242" name="Picture 2" descr="Картинки по запросу THUJ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3168352"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0252" name="Picture 12" descr="Картинки по запросу THU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260648"/>
            <a:ext cx="3962411" cy="2496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89866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idx="1"/>
          </p:nvPr>
        </p:nvSpPr>
        <p:spPr>
          <a:xfrm>
            <a:off x="457200" y="908050"/>
            <a:ext cx="8229600" cy="4959350"/>
          </a:xfrm>
        </p:spPr>
        <p:txBody>
          <a:bodyPr/>
          <a:lstStyle/>
          <a:p>
            <a:pPr algn="ctr">
              <a:buFont typeface="Wingdings" pitchFamily="2" charset="2"/>
              <a:buNone/>
            </a:pPr>
            <a:r>
              <a:rPr lang="uz-Cyrl-UZ" sz="6600">
                <a:solidFill>
                  <a:srgbClr val="0033CC"/>
                </a:solidFill>
                <a:latin typeface="Arial Black" pitchFamily="34" charset="0"/>
              </a:rPr>
              <a:t>ЭЪТИБОРИНГИЗ </a:t>
            </a:r>
          </a:p>
          <a:p>
            <a:pPr algn="ctr">
              <a:buFont typeface="Wingdings" pitchFamily="2" charset="2"/>
              <a:buNone/>
            </a:pPr>
            <a:r>
              <a:rPr lang="uz-Cyrl-UZ" sz="6600">
                <a:solidFill>
                  <a:srgbClr val="0033CC"/>
                </a:solidFill>
                <a:latin typeface="Arial Black" pitchFamily="34" charset="0"/>
              </a:rPr>
              <a:t>У Ч У Н  </a:t>
            </a:r>
          </a:p>
          <a:p>
            <a:pPr algn="ctr">
              <a:buFont typeface="Wingdings" pitchFamily="2" charset="2"/>
              <a:buNone/>
            </a:pPr>
            <a:r>
              <a:rPr lang="uz-Cyrl-UZ" sz="6600">
                <a:solidFill>
                  <a:srgbClr val="0033CC"/>
                </a:solidFill>
                <a:latin typeface="Arial Black" pitchFamily="34" charset="0"/>
              </a:rPr>
              <a:t>РАХМАТ !!!</a:t>
            </a:r>
            <a:endParaRPr lang="ru-RU" sz="660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791e27464725ddd8aab8a4a2d5a4d283f2ff99"/>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1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6.xml><?xml version="1.0" encoding="utf-8"?>
<a:theme xmlns:a="http://schemas.openxmlformats.org/drawingml/2006/main" name="Дерево">
  <a:themeElements>
    <a:clrScheme name="Дерево">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Дерево">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Дерево">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7.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Competition</Template>
  <TotalTime>1497</TotalTime>
  <Words>3543</Words>
  <Application>Microsoft Office PowerPoint</Application>
  <PresentationFormat>Экран (4:3)</PresentationFormat>
  <Paragraphs>78</Paragraphs>
  <Slides>40</Slides>
  <Notes>1</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7</vt:i4>
      </vt:variant>
      <vt:variant>
        <vt:lpstr>Заголовки слайдов</vt:lpstr>
      </vt:variant>
      <vt:variant>
        <vt:i4>40</vt:i4>
      </vt:variant>
    </vt:vector>
  </HeadingPairs>
  <TitlesOfParts>
    <vt:vector size="63" baseType="lpstr">
      <vt:lpstr>Arial</vt:lpstr>
      <vt:lpstr>Arial Black</vt:lpstr>
      <vt:lpstr>Calibri</vt:lpstr>
      <vt:lpstr>Calibri Light</vt:lpstr>
      <vt:lpstr>Cambria</vt:lpstr>
      <vt:lpstr>Constantia</vt:lpstr>
      <vt:lpstr>Franklin Gothic Book</vt:lpstr>
      <vt:lpstr>Franklin Gothic Medium</vt:lpstr>
      <vt:lpstr>Garamond</vt:lpstr>
      <vt:lpstr>Rockwell</vt:lpstr>
      <vt:lpstr>Rockwell Condensed</vt:lpstr>
      <vt:lpstr>Time RomanUz</vt:lpstr>
      <vt:lpstr>Times New Roman</vt:lpstr>
      <vt:lpstr>Verdana</vt:lpstr>
      <vt:lpstr>Wingdings</vt:lpstr>
      <vt:lpstr>Wingdings 2</vt:lpstr>
      <vt:lpstr>Трек</vt:lpstr>
      <vt:lpstr>Поток</vt:lpstr>
      <vt:lpstr>1_Тема Office</vt:lpstr>
      <vt:lpstr>Office Theme</vt:lpstr>
      <vt:lpstr>Натуральные материалы</vt:lpstr>
      <vt:lpstr>Дерево</vt:lpstr>
      <vt:lpstr>Balloons</vt:lpstr>
      <vt:lpstr>Презентация PowerPoint</vt:lpstr>
      <vt:lpstr>Режа</vt:lpstr>
      <vt:lpstr>ҚАРАҒАЙ (PINUS) ТУРКУМИ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Пакана кедр(қарағай) (Pinus pumila Rgl.) ер бағирлаб ўсадиган дарахтлардан бири ҳисобланади. Шароит қулай бўлса, бўйи 6 м гача кўтарилади. Нинабарглари калта (4-8), қаттиқ. Улар баҳорда ҳаво рангда бўлади. Қуббалари майда, узунлиги 4 см дан ошмайди, юмалоқ, чўзиқ, тухумсимон шаклда бўлиб, тўда-тўда ҳолда жойлашади. этилгандан сўнг тўкилиши пайтида тангачалар очилиб, уруғи тўп-тўп бўлиб тўкилади ва ниҳоллари ҳам шу тариқа тўп бўлиб ўсиб чиқади. Уруғи сибир қарағайининг уруғидан 2 марта майда ва қорамтир бўлади. Кедр уруғидан яхши кўпаяди, илдизидан бачкилаш хусусиятига эга. Қиш келгач кедрнинг эр бағирлаб ўсаётган шох-шаббаси қор тагида қолади ва шу ҳолда қишлайди. </vt:lpstr>
      <vt:lpstr>Презентация PowerPoint</vt:lpstr>
      <vt:lpstr>Презентация PowerPoint</vt:lpstr>
      <vt:lpstr>Презентация PowerPoint</vt:lpstr>
      <vt:lpstr>Сибир қорақарағайи (Pisea obovata Ldb.)</vt:lpstr>
      <vt:lpstr>Шренк  ёки тян-шан қорақарағайи (Pisea Schrenkiana F.et.M.)</vt:lpstr>
      <vt:lpstr>Презентация PowerPoint</vt:lpstr>
      <vt:lpstr>Презентация PowerPoint</vt:lpstr>
      <vt:lpstr>ОҚҚАРАҒАЙ (ABIES) ТУРКУМИ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КЕДР (СEDRUS) ТУРКУМИ</vt:lpstr>
      <vt:lpstr>Презентация PowerPoint</vt:lpstr>
      <vt:lpstr>Сарвидошлар (SUPRESSASEAE) оиласи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ТУЙЯ (THUJA) ТУРКУМИ Бу туркумга дарахт ёки бута ўсимликлар киради. Унинг 5 та тури бор. Шулардан биттаси-ғарб туйяси устида тўхталиб ўтамиз. Ғарб туйяси (Thuja ossidentalis L.) бўйи 10-12 м, диаметри 1 м келадиган дарахт. Айрим тупларининг бўйи 30 м гача ҳам этади. Шох-шаббаси пирамида шаклда танаси жигар рангда. Катта ёшида пўст ташлаб туради. Бирламчи ва иккиламчи новдалари ясси бўлиб, ясмиқчали. Улар учинчи йили силиндр шаклига киради. Шох-шаббаси зич жойлашган. Барглари ёзда тўқ яшил, қишда яшил-қўнғир рангда бўлади, смола безлари йўқ. Юқори новдалардаги барглари ўткир учли, қаттиқ, ён новдаларидагиси тўмтоқ ва овал шаклда бўлиб, новдага ёпишиб жойлашади. Улар дарахтда 2-3йилгача сақланади. Ғарб туйяси бир уйли ўсимлик. Қуббалари 5-6 жуфт тангачадан иборат бўлиб, чўзиқроқ-тухумсимон, бўйи 10-15 мм. Улар кузда этилади, бу вақтда тангачалари очилиб, ичидан қанотчали уруғлари тўкилади. 1000 дона уруғининг вазни 1,4 г келади.</vt:lpstr>
      <vt:lpstr>Презентация PowerPoint</vt:lpstr>
    </vt:vector>
  </TitlesOfParts>
  <Company>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Feruza opa</cp:lastModifiedBy>
  <cp:revision>275</cp:revision>
  <dcterms:created xsi:type="dcterms:W3CDTF">2006-02-18T09:24:02Z</dcterms:created>
  <dcterms:modified xsi:type="dcterms:W3CDTF">2018-11-21T08:06:49Z</dcterms:modified>
</cp:coreProperties>
</file>