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6.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47" r:id="rId2"/>
    <p:sldMasterId id="2147483783" r:id="rId3"/>
    <p:sldMasterId id="2147483795" r:id="rId4"/>
    <p:sldMasterId id="2147483807" r:id="rId5"/>
    <p:sldMasterId id="2147483824" r:id="rId6"/>
    <p:sldMasterId id="2147483853" r:id="rId7"/>
  </p:sldMasterIdLst>
  <p:notesMasterIdLst>
    <p:notesMasterId r:id="rId24"/>
  </p:notesMasterIdLst>
  <p:sldIdLst>
    <p:sldId id="328" r:id="rId8"/>
    <p:sldId id="329" r:id="rId9"/>
    <p:sldId id="330" r:id="rId10"/>
    <p:sldId id="332" r:id="rId11"/>
    <p:sldId id="359" r:id="rId12"/>
    <p:sldId id="360" r:id="rId13"/>
    <p:sldId id="361" r:id="rId14"/>
    <p:sldId id="362" r:id="rId15"/>
    <p:sldId id="338" r:id="rId16"/>
    <p:sldId id="363" r:id="rId17"/>
    <p:sldId id="339" r:id="rId18"/>
    <p:sldId id="364" r:id="rId19"/>
    <p:sldId id="367" r:id="rId20"/>
    <p:sldId id="368" r:id="rId21"/>
    <p:sldId id="366" r:id="rId22"/>
    <p:sldId id="266" r:id="rId23"/>
  </p:sldIdLst>
  <p:sldSz cx="9144000" cy="6858000" type="screen4x3"/>
  <p:notesSz cx="6858000" cy="9144000"/>
  <p:custDataLst>
    <p:tags r:id="rId25"/>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00"/>
    <a:srgbClr val="7A0000"/>
    <a:srgbClr val="9933FF"/>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74" d="100"/>
          <a:sy n="74" d="100"/>
        </p:scale>
        <p:origin x="1290"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2947A4-B8CB-4EB9-A4DB-AB71C16E53A9}" type="datetimeFigureOut">
              <a:rPr lang="ru-RU" smtClean="0"/>
              <a:pPr/>
              <a:t>21.11.2018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F43BEE-9360-440F-AA93-6B245EB58975}" type="slidenum">
              <a:rPr lang="ru-RU" smtClean="0"/>
              <a:pPr/>
              <a:t>‹#›</a:t>
            </a:fld>
            <a:endParaRPr lang="ru-RU"/>
          </a:p>
        </p:txBody>
      </p:sp>
    </p:spTree>
    <p:extLst>
      <p:ext uri="{BB962C8B-B14F-4D97-AF65-F5344CB8AC3E}">
        <p14:creationId xmlns:p14="http://schemas.microsoft.com/office/powerpoint/2010/main" val="3522389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9D80B4B6-250C-4908-8DCD-ABF30AFBFC1C}" type="slidenum">
              <a:rPr lang="ru-RU" smtClean="0"/>
              <a:pPr/>
              <a:t>8</a:t>
            </a:fld>
            <a:endParaRPr lang="ru-RU"/>
          </a:p>
        </p:txBody>
      </p:sp>
    </p:spTree>
    <p:extLst>
      <p:ext uri="{BB962C8B-B14F-4D97-AF65-F5344CB8AC3E}">
        <p14:creationId xmlns:p14="http://schemas.microsoft.com/office/powerpoint/2010/main" val="19258304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00818981"/>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00552737"/>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520688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18823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728118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251944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02358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53696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19397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82527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863382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extLst>
      <p:ext uri="{BB962C8B-B14F-4D97-AF65-F5344CB8AC3E}">
        <p14:creationId xmlns:p14="http://schemas.microsoft.com/office/powerpoint/2010/main" val="198709075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extLst>
      <p:ext uri="{BB962C8B-B14F-4D97-AF65-F5344CB8AC3E}">
        <p14:creationId xmlns:p14="http://schemas.microsoft.com/office/powerpoint/2010/main" val="342427487"/>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extLst>
      <p:ext uri="{BB962C8B-B14F-4D97-AF65-F5344CB8AC3E}">
        <p14:creationId xmlns:p14="http://schemas.microsoft.com/office/powerpoint/2010/main" val="277927073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extLst>
      <p:ext uri="{BB962C8B-B14F-4D97-AF65-F5344CB8AC3E}">
        <p14:creationId xmlns:p14="http://schemas.microsoft.com/office/powerpoint/2010/main" val="410376226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extLst>
      <p:ext uri="{BB962C8B-B14F-4D97-AF65-F5344CB8AC3E}">
        <p14:creationId xmlns:p14="http://schemas.microsoft.com/office/powerpoint/2010/main" val="277786659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extLst>
      <p:ext uri="{BB962C8B-B14F-4D97-AF65-F5344CB8AC3E}">
        <p14:creationId xmlns:p14="http://schemas.microsoft.com/office/powerpoint/2010/main" val="231609208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extLst>
      <p:ext uri="{BB962C8B-B14F-4D97-AF65-F5344CB8AC3E}">
        <p14:creationId xmlns:p14="http://schemas.microsoft.com/office/powerpoint/2010/main" val="231863201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extLst>
      <p:ext uri="{BB962C8B-B14F-4D97-AF65-F5344CB8AC3E}">
        <p14:creationId xmlns:p14="http://schemas.microsoft.com/office/powerpoint/2010/main" val="267920637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Tree>
    <p:extLst>
      <p:ext uri="{BB962C8B-B14F-4D97-AF65-F5344CB8AC3E}">
        <p14:creationId xmlns:p14="http://schemas.microsoft.com/office/powerpoint/2010/main" val="27781047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426868851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61317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281258277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4051235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35651327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extLst>
      <p:ext uri="{BB962C8B-B14F-4D97-AF65-F5344CB8AC3E}">
        <p14:creationId xmlns:p14="http://schemas.microsoft.com/office/powerpoint/2010/main" val="121743921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extLst>
      <p:ext uri="{BB962C8B-B14F-4D97-AF65-F5344CB8AC3E}">
        <p14:creationId xmlns:p14="http://schemas.microsoft.com/office/powerpoint/2010/main" val="394205539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1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17" name="Slide Number Placeholder 5"/>
          <p:cNvSpPr>
            <a:spLocks noGrp="1"/>
          </p:cNvSpPr>
          <p:nvPr>
            <p:ph type="sldNum" sz="quarter" idx="12"/>
          </p:nvPr>
        </p:nvSpPr>
        <p:spPr/>
        <p:txBody>
          <a:bodyPr/>
          <a:lstStyle>
            <a:lvl1pPr>
              <a:defRPr/>
            </a:lvl1pPr>
          </a:lstStyle>
          <a:p>
            <a:pPr>
              <a:defRPr/>
            </a:pPr>
            <a:fld id="{9534BD55-2091-4061-A031-28CE95CD765F}"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63520960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BB6487-BE14-408C-90EC-1D26A67D823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579157625"/>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76FC0F4-E4FC-47CD-9D3A-01C153A50727}"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60219631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383FC5D-77FD-4F79-8A88-24E4DD6E0C88}"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62175309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1CFA5D9-744A-4842-B78B-E870FD3E4F62}"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74251352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C1C594F9-768F-4664-97E3-D06C820DE40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64845104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2954B6A0-EDD2-4845-8F2C-0ABF8962436A}"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668380257"/>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725BB25-2C17-407D-9F62-14C54F01D054}"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23880300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83C1F5DC-A037-477F-B243-BED93527B360}"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05309438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C3B5F4F-8152-4240-AABD-4F31A84878EF}"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61974070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2075838A-B9AD-4719-BA35-4632C63C91F6}"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96623952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53D69F-6589-4577-AE74-419C00280C01}"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64151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B16A146B-463A-41C3-9CD4-0377F5719627}"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98580746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C0DBC099-8995-4D71-8391-DBABE6E99AA4}"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414929371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74DB5BB-9359-408D-AE9D-58DBE707CC60}"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0354302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CF66D8A-9E0E-477A-BB1B-52C1C489B935}"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96280154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16"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17" name="Slide Number Placeholder 5"/>
          <p:cNvSpPr>
            <a:spLocks noGrp="1"/>
          </p:cNvSpPr>
          <p:nvPr>
            <p:ph type="sldNum" sz="quarter" idx="12"/>
          </p:nvPr>
        </p:nvSpPr>
        <p:spPr/>
        <p:txBody>
          <a:bodyPr/>
          <a:lstStyle>
            <a:lvl1pPr>
              <a:defRPr/>
            </a:lvl1pPr>
          </a:lstStyle>
          <a:p>
            <a:pPr>
              <a:defRPr/>
            </a:pPr>
            <a:fld id="{C3B79A6A-3FEA-4E49-89F5-C059D41F1C53}"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16834890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44617FD-3E4E-4AAF-914A-6D1D6E8CE094}"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01024926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5209B20-B85C-4633-A538-EAAE7227AAF1}"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681013103"/>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CE5ACB20-356E-4AF3-957B-FFC2EC31A068}"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54970165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8E2500E8-CCF7-48E6-93C1-7B6001904E41}"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417128031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7EF7EA78-0E1C-49DD-A756-DAA87C20F1FC}"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45410367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FDCFC35A-F0B9-40F4-B876-C23A67792CDE}"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021759346"/>
      </p:ext>
    </p:extLst>
  </p:cSld>
  <p:clrMapOvr>
    <a:masterClrMapping/>
  </p:clrMapOvr>
  <p:timing>
    <p:tnLst>
      <p:par>
        <p:cTn id="1" dur="indefinite" restart="never" nodeType="tmRoot"/>
      </p:par>
    </p:tn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774133D-39FD-4F44-B415-ED042B452991}"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78205210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E3A0755-30C0-4847-A9E8-73E5EECC24AA}"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09277278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B6E84778-022F-4A4A-BA41-72044308F97E}"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71750428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eaLnBrk="0" hangingPunct="0">
              <a:defRPr/>
            </a:pPr>
            <a:r>
              <a:rPr lang="en-US" altLang="ru-RU" sz="8000" smtClean="0">
                <a:solidFill>
                  <a:srgbClr val="C0E474"/>
                </a:solidFill>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eaLnBrk="0" hangingPunct="0">
              <a:defRPr/>
            </a:pPr>
            <a:r>
              <a:rPr lang="en-US" altLang="ru-RU" sz="8000" smtClean="0">
                <a:solidFill>
                  <a:srgbClr val="C0E474"/>
                </a:solidFill>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096B08DE-07C2-425F-803F-2E8E71BC7FDA}"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89293535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55C1827-6F5A-4518-AB8E-888FE90B9C53}"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9113042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eaLnBrk="0" hangingPunct="0">
              <a:defRPr/>
            </a:pPr>
            <a:r>
              <a:rPr lang="en-US" altLang="ru-RU" sz="8000" smtClean="0">
                <a:solidFill>
                  <a:srgbClr val="C0E474"/>
                </a:solidFill>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eaLnBrk="0" hangingPunct="0">
              <a:defRPr/>
            </a:pPr>
            <a:r>
              <a:rPr lang="en-US" altLang="ru-RU" sz="8000" smtClean="0">
                <a:solidFill>
                  <a:srgbClr val="C0E474"/>
                </a:solidFill>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1B750AD5-FE6D-4319-A9D2-576BDC6E9DA3}"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56400736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ru-RU">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980E9481-9C67-40B4-819E-2ED7F6824C82}"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0794593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F66A592-DB28-420D-B475-C7FD3BE7310C}"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75111480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3139C99-2325-4AD8-9673-D6F800A7EDFE}"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7352871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theme" Target="../theme/theme5.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slideLayout" Target="../slideLayouts/slideLayout5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theme" Target="../theme/theme6.xml"/><Relationship Id="rId2" Type="http://schemas.openxmlformats.org/officeDocument/2006/relationships/slideLayout" Target="../slideLayouts/slideLayout62.xml"/><Relationship Id="rId16" Type="http://schemas.openxmlformats.org/officeDocument/2006/relationships/slideLayout" Target="../slideLayouts/slideLayout76.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5" Type="http://schemas.openxmlformats.org/officeDocument/2006/relationships/slideLayout" Target="../slideLayouts/slideLayout7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slideLayout" Target="../slideLayouts/slideLayout89.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slideLayout" Target="../slideLayouts/slideLayout88.xml"/><Relationship Id="rId17" Type="http://schemas.openxmlformats.org/officeDocument/2006/relationships/theme" Target="../theme/theme7.xml"/><Relationship Id="rId2" Type="http://schemas.openxmlformats.org/officeDocument/2006/relationships/slideLayout" Target="../slideLayouts/slideLayout78.xml"/><Relationship Id="rId16" Type="http://schemas.openxmlformats.org/officeDocument/2006/relationships/slideLayout" Target="../slideLayouts/slideLayout92.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5" Type="http://schemas.openxmlformats.org/officeDocument/2006/relationships/slideLayout" Target="../slideLayouts/slideLayout9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 Id="rId14" Type="http://schemas.openxmlformats.org/officeDocument/2006/relationships/slideLayout" Target="../slideLayouts/slideLayout9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7" name="Picture 3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287254"/>
            <a:ext cx="7869890" cy="4889709"/>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1DBD9794-A4CC-42D0-9A65-24C6B9EF4076}" type="datetimeFigureOut">
              <a:rPr lang="en-US" smtClean="0">
                <a:solidFill>
                  <a:prstClr val="black">
                    <a:tint val="75000"/>
                  </a:prstClr>
                </a:solidFill>
                <a:latin typeface="Calibri"/>
              </a:rPr>
              <a:pPr fontAlgn="auto">
                <a:spcBef>
                  <a:spcPts val="0"/>
                </a:spcBef>
                <a:spcAft>
                  <a:spcPts val="0"/>
                </a:spcAft>
              </a:pPr>
              <a:t>11/21/2018</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1FE8DF1E-33BB-4377-9A26-35481BA06C7C}"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
        <p:nvSpPr>
          <p:cNvPr id="2" name="Title Placeholder 1"/>
          <p:cNvSpPr>
            <a:spLocks noGrp="1"/>
          </p:cNvSpPr>
          <p:nvPr>
            <p:ph type="title"/>
          </p:nvPr>
        </p:nvSpPr>
        <p:spPr>
          <a:xfrm>
            <a:off x="645459" y="163208"/>
            <a:ext cx="7869890" cy="998742"/>
          </a:xfrm>
          <a:prstGeom prst="rect">
            <a:avLst/>
          </a:prstGeom>
          <a:noFill/>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1256527970"/>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1326566243"/>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 id="2147483819" r:id="rId12"/>
    <p:sldLayoutId id="2147483820" r:id="rId13"/>
    <p:sldLayoutId id="2147483821" r:id="rId14"/>
    <p:sldLayoutId id="2147483822" r:id="rId15"/>
    <p:sldLayoutId id="2147483823"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eaLnBrk="0" hangingPunct="0">
              <a:defRPr/>
            </a:pPr>
            <a:endParaRPr lang="ru-RU" altLang="ru-RU">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eaLnBrk="0" hangingPunct="0">
              <a:defRPr/>
            </a:pPr>
            <a:endParaRPr lang="ru-RU" altLang="ru-RU">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a:defRPr sz="900">
                <a:solidFill>
                  <a:schemeClr val="accent1"/>
                </a:solidFill>
              </a:defRPr>
            </a:lvl1pPr>
          </a:lstStyle>
          <a:p>
            <a:pPr eaLnBrk="0" hangingPunct="0">
              <a:defRPr/>
            </a:pPr>
            <a:fld id="{722A15A4-ADC7-4BE6-886F-CF22DE99FD24}" type="slidenum">
              <a:rPr lang="ru-RU" altLang="ru-RU">
                <a:solidFill>
                  <a:srgbClr val="90C226"/>
                </a:solidFill>
                <a:latin typeface="Times New Roman" panose="02020603050405020304" pitchFamily="18" charset="0"/>
              </a:rPr>
              <a:pPr eaLnBrk="0" hangingPunct="0">
                <a:defRPr/>
              </a:pPr>
              <a:t>‹#›</a:t>
            </a:fld>
            <a:endParaRPr lang="ru-RU" altLang="ru-RU">
              <a:solidFill>
                <a:srgbClr val="90C226"/>
              </a:solidFill>
              <a:latin typeface="Times New Roman" panose="02020603050405020304" pitchFamily="18" charset="0"/>
            </a:endParaRPr>
          </a:p>
        </p:txBody>
      </p:sp>
    </p:spTree>
    <p:extLst>
      <p:ext uri="{BB962C8B-B14F-4D97-AF65-F5344CB8AC3E}">
        <p14:creationId xmlns:p14="http://schemas.microsoft.com/office/powerpoint/2010/main" val="3348717417"/>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 id="2147483831" r:id="rId7"/>
    <p:sldLayoutId id="2147483832" r:id="rId8"/>
    <p:sldLayoutId id="2147483833" r:id="rId9"/>
    <p:sldLayoutId id="2147483834" r:id="rId10"/>
    <p:sldLayoutId id="2147483835" r:id="rId11"/>
    <p:sldLayoutId id="2147483836" r:id="rId12"/>
    <p:sldLayoutId id="2147483837" r:id="rId13"/>
    <p:sldLayoutId id="2147483838" r:id="rId14"/>
    <p:sldLayoutId id="2147483839" r:id="rId15"/>
    <p:sldLayoutId id="2147483840"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0" hangingPunct="0">
              <a:defRPr sz="900">
                <a:solidFill>
                  <a:schemeClr val="tx1">
                    <a:tint val="75000"/>
                  </a:schemeClr>
                </a:solidFill>
                <a:latin typeface="Arial" panose="020B0604020202020204" pitchFamily="34" charset="0"/>
              </a:defRPr>
            </a:lvl1pPr>
          </a:lstStyle>
          <a:p>
            <a:pPr>
              <a:defRPr/>
            </a:pPr>
            <a:endParaRPr lang="ru-RU">
              <a:solidFill>
                <a:prstClr val="black">
                  <a:tint val="75000"/>
                </a:prstClr>
              </a:solidFill>
            </a:endParaRPr>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0" hangingPunct="0">
              <a:defRPr sz="900">
                <a:solidFill>
                  <a:schemeClr val="tx1">
                    <a:tint val="75000"/>
                  </a:schemeClr>
                </a:solidFill>
                <a:latin typeface="Arial" panose="020B0604020202020204" pitchFamily="34" charset="0"/>
              </a:defRPr>
            </a:lvl1pPr>
          </a:lstStyle>
          <a:p>
            <a:pPr>
              <a:defRPr/>
            </a:pPr>
            <a:endParaRPr lang="ru-RU">
              <a:solidFill>
                <a:prstClr val="black">
                  <a:tint val="75000"/>
                </a:prstClr>
              </a:solidFill>
            </a:endParaRPr>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900">
                <a:solidFill>
                  <a:schemeClr val="accent1"/>
                </a:solidFill>
              </a:defRPr>
            </a:lvl1pPr>
          </a:lstStyle>
          <a:p>
            <a:pPr>
              <a:defRPr/>
            </a:pPr>
            <a:fld id="{CD5AF7C1-CC62-4543-BD6A-033EFB9E0B59}" type="slidenum">
              <a:rPr lang="ru-RU" altLang="ru-RU">
                <a:solidFill>
                  <a:srgbClr val="90C226"/>
                </a:solidFill>
                <a:latin typeface="Arial" charset="0"/>
              </a:rPr>
              <a:pPr>
                <a:defRPr/>
              </a:pPr>
              <a:t>‹#›</a:t>
            </a:fld>
            <a:endParaRPr lang="ru-RU" altLang="ru-RU">
              <a:solidFill>
                <a:srgbClr val="90C226"/>
              </a:solidFill>
              <a:latin typeface="Arial" charset="0"/>
            </a:endParaRPr>
          </a:p>
        </p:txBody>
      </p:sp>
    </p:spTree>
    <p:extLst>
      <p:ext uri="{BB962C8B-B14F-4D97-AF65-F5344CB8AC3E}">
        <p14:creationId xmlns:p14="http://schemas.microsoft.com/office/powerpoint/2010/main" val="3916128115"/>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865" r:id="rId12"/>
    <p:sldLayoutId id="2147483866" r:id="rId13"/>
    <p:sldLayoutId id="2147483867" r:id="rId14"/>
    <p:sldLayoutId id="2147483868" r:id="rId15"/>
    <p:sldLayoutId id="2147483869" r:id="rId16"/>
  </p:sldLayoutIdLst>
  <p:timing>
    <p:tnLst>
      <p:par>
        <p:cTn id="1" dur="indefinite" restart="never" nodeType="tmRoot"/>
      </p:par>
    </p:tnLst>
  </p:timing>
  <p:hf hdr="0" ftr="0" dt="0"/>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46.xml"/><Relationship Id="rId5" Type="http://schemas.openxmlformats.org/officeDocument/2006/relationships/image" Target="../media/image19.jpe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62.xml"/><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8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6" name="Title 1"/>
          <p:cNvSpPr txBox="1">
            <a:spLocks/>
          </p:cNvSpPr>
          <p:nvPr/>
        </p:nvSpPr>
        <p:spPr>
          <a:xfrm>
            <a:off x="107504" y="1533602"/>
            <a:ext cx="8640960" cy="139134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sz="3600" b="1" dirty="0">
                <a:solidFill>
                  <a:srgbClr val="0000FF"/>
                </a:solidFill>
              </a:rPr>
              <a:t>8-МАВЗУ </a:t>
            </a:r>
            <a:r>
              <a:rPr lang="ru-RU" sz="3600" b="1" dirty="0" err="1">
                <a:solidFill>
                  <a:srgbClr val="0000FF"/>
                </a:solidFill>
              </a:rPr>
              <a:t>Асосий</a:t>
            </a:r>
            <a:r>
              <a:rPr lang="ru-RU" sz="3600" b="1" dirty="0">
                <a:solidFill>
                  <a:srgbClr val="0000FF"/>
                </a:solidFill>
              </a:rPr>
              <a:t> </a:t>
            </a:r>
            <a:r>
              <a:rPr lang="ru-RU" sz="3600" b="1" dirty="0" err="1">
                <a:solidFill>
                  <a:srgbClr val="0000FF"/>
                </a:solidFill>
              </a:rPr>
              <a:t>япроқбаргли</a:t>
            </a:r>
            <a:r>
              <a:rPr lang="ru-RU" sz="3600" b="1" dirty="0">
                <a:solidFill>
                  <a:srgbClr val="0000FF"/>
                </a:solidFill>
              </a:rPr>
              <a:t> </a:t>
            </a:r>
            <a:r>
              <a:rPr lang="ru-RU" sz="3600" b="1" dirty="0" err="1">
                <a:solidFill>
                  <a:srgbClr val="0000FF"/>
                </a:solidFill>
              </a:rPr>
              <a:t>дарахтлар</a:t>
            </a:r>
            <a:r>
              <a:rPr lang="ru-RU" sz="3600" b="1" dirty="0">
                <a:solidFill>
                  <a:srgbClr val="0000FF"/>
                </a:solidFill>
              </a:rPr>
              <a:t> </a:t>
            </a:r>
            <a:r>
              <a:rPr lang="ru-RU" sz="3600" b="1" dirty="0" err="1">
                <a:solidFill>
                  <a:srgbClr val="0000FF"/>
                </a:solidFill>
              </a:rPr>
              <a:t>ва</a:t>
            </a:r>
            <a:r>
              <a:rPr lang="ru-RU" sz="3600" b="1" dirty="0">
                <a:solidFill>
                  <a:srgbClr val="0000FF"/>
                </a:solidFill>
              </a:rPr>
              <a:t> </a:t>
            </a:r>
            <a:r>
              <a:rPr lang="ru-RU" sz="3600" b="1" dirty="0" err="1">
                <a:solidFill>
                  <a:srgbClr val="0000FF"/>
                </a:solidFill>
              </a:rPr>
              <a:t>уларнинг</a:t>
            </a:r>
            <a:r>
              <a:rPr lang="ru-RU" sz="3600" b="1" dirty="0">
                <a:solidFill>
                  <a:srgbClr val="0000FF"/>
                </a:solidFill>
              </a:rPr>
              <a:t> </a:t>
            </a:r>
            <a:r>
              <a:rPr lang="ru-RU" sz="3600" b="1" dirty="0" err="1">
                <a:solidFill>
                  <a:srgbClr val="0000FF"/>
                </a:solidFill>
              </a:rPr>
              <a:t>аҳамияти</a:t>
            </a:r>
            <a:r>
              <a:rPr lang="ru-RU" sz="3600" b="1" dirty="0">
                <a:solidFill>
                  <a:srgbClr val="0000FF"/>
                </a:solidFill>
              </a:rPr>
              <a:t>.</a:t>
            </a:r>
          </a:p>
          <a:p>
            <a:r>
              <a:rPr lang="ru-RU" sz="3600" b="1" dirty="0" err="1">
                <a:solidFill>
                  <a:srgbClr val="0000FF"/>
                </a:solidFill>
              </a:rPr>
              <a:t>Чинордошлар</a:t>
            </a:r>
            <a:r>
              <a:rPr lang="ru-RU" sz="3600" b="1" dirty="0">
                <a:solidFill>
                  <a:srgbClr val="0000FF"/>
                </a:solidFill>
              </a:rPr>
              <a:t> </a:t>
            </a:r>
            <a:r>
              <a:rPr lang="ru-RU" sz="3600" b="1" dirty="0" err="1">
                <a:solidFill>
                  <a:srgbClr val="0000FF"/>
                </a:solidFill>
              </a:rPr>
              <a:t>ва</a:t>
            </a:r>
            <a:r>
              <a:rPr lang="ru-RU" sz="3600" b="1" dirty="0">
                <a:solidFill>
                  <a:srgbClr val="0000FF"/>
                </a:solidFill>
              </a:rPr>
              <a:t> </a:t>
            </a:r>
            <a:r>
              <a:rPr lang="ru-RU" sz="3600" b="1" dirty="0" err="1">
                <a:solidFill>
                  <a:srgbClr val="0000FF"/>
                </a:solidFill>
              </a:rPr>
              <a:t>Қайрағочдошлар</a:t>
            </a:r>
            <a:r>
              <a:rPr lang="ru-RU" sz="3600" b="1" dirty="0">
                <a:solidFill>
                  <a:srgbClr val="0000FF"/>
                </a:solidFill>
              </a:rPr>
              <a:t> </a:t>
            </a:r>
            <a:r>
              <a:rPr lang="ru-RU" sz="3600" b="1" dirty="0" err="1" smtClean="0">
                <a:solidFill>
                  <a:srgbClr val="0000FF"/>
                </a:solidFill>
              </a:rPr>
              <a:t>оиласи</a:t>
            </a:r>
            <a:endParaRPr lang="en-US" sz="3600" b="1" dirty="0">
              <a:solidFill>
                <a:srgbClr val="0000FF"/>
              </a:solidFill>
            </a:endParaRPr>
          </a:p>
        </p:txBody>
      </p:sp>
    </p:spTree>
    <p:extLst>
      <p:ext uri="{BB962C8B-B14F-4D97-AF65-F5344CB8AC3E}">
        <p14:creationId xmlns:p14="http://schemas.microsoft.com/office/powerpoint/2010/main" val="36223169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uz-Cyrl-UZ" dirty="0" smtClean="0"/>
              <a:t>Режа</a:t>
            </a:r>
            <a:endParaRPr lang="en-US" dirty="0"/>
          </a:p>
        </p:txBody>
      </p:sp>
      <p:sp>
        <p:nvSpPr>
          <p:cNvPr id="3" name="Прямоугольник 2"/>
          <p:cNvSpPr/>
          <p:nvPr/>
        </p:nvSpPr>
        <p:spPr>
          <a:xfrm>
            <a:off x="395536" y="980728"/>
            <a:ext cx="8208912" cy="2862322"/>
          </a:xfrm>
          <a:prstGeom prst="rect">
            <a:avLst/>
          </a:prstGeom>
        </p:spPr>
        <p:txBody>
          <a:bodyPr wrap="square">
            <a:spAutoFit/>
          </a:bodyPr>
          <a:lstStyle/>
          <a:p>
            <a:pPr lvl="0" algn="just">
              <a:spcAft>
                <a:spcPts val="0"/>
              </a:spcAft>
            </a:pPr>
            <a:r>
              <a:rPr lang="ru-RU" sz="3600" b="1" dirty="0">
                <a:solidFill>
                  <a:srgbClr val="0000FF"/>
                </a:solidFill>
                <a:latin typeface="Times New Roman" panose="02020603050405020304" pitchFamily="18" charset="0"/>
                <a:ea typeface="Times New Roman" panose="02020603050405020304" pitchFamily="18" charset="0"/>
              </a:rPr>
              <a:t>1.	ЧИНОР (</a:t>
            </a:r>
            <a:r>
              <a:rPr lang="en-US" sz="3600" b="1" dirty="0">
                <a:solidFill>
                  <a:srgbClr val="0000FF"/>
                </a:solidFill>
                <a:latin typeface="Times New Roman" panose="02020603050405020304" pitchFamily="18" charset="0"/>
                <a:ea typeface="Times New Roman" panose="02020603050405020304" pitchFamily="18" charset="0"/>
              </a:rPr>
              <a:t>PLATANUS) </a:t>
            </a:r>
            <a:r>
              <a:rPr lang="ru-RU" sz="3600" b="1" dirty="0">
                <a:solidFill>
                  <a:srgbClr val="0000FF"/>
                </a:solidFill>
                <a:latin typeface="Times New Roman" panose="02020603050405020304" pitchFamily="18" charset="0"/>
                <a:ea typeface="Times New Roman" panose="02020603050405020304" pitchFamily="18" charset="0"/>
              </a:rPr>
              <a:t>ТУРКУМИ.</a:t>
            </a:r>
          </a:p>
          <a:p>
            <a:pPr lvl="0" algn="just">
              <a:spcAft>
                <a:spcPts val="0"/>
              </a:spcAft>
            </a:pPr>
            <a:r>
              <a:rPr lang="ru-RU" sz="3600" b="1" dirty="0">
                <a:solidFill>
                  <a:srgbClr val="0000FF"/>
                </a:solidFill>
                <a:latin typeface="Times New Roman" panose="02020603050405020304" pitchFamily="18" charset="0"/>
                <a:ea typeface="Times New Roman" panose="02020603050405020304" pitchFamily="18" charset="0"/>
              </a:rPr>
              <a:t>2.	ҚАЙРАҒОЧ (</a:t>
            </a:r>
            <a:r>
              <a:rPr lang="en-US" sz="3600" b="1" dirty="0">
                <a:solidFill>
                  <a:srgbClr val="0000FF"/>
                </a:solidFill>
                <a:latin typeface="Times New Roman" panose="02020603050405020304" pitchFamily="18" charset="0"/>
                <a:ea typeface="Times New Roman" panose="02020603050405020304" pitchFamily="18" charset="0"/>
              </a:rPr>
              <a:t>ULMUS) </a:t>
            </a:r>
            <a:r>
              <a:rPr lang="ru-RU" sz="3600" b="1" dirty="0">
                <a:solidFill>
                  <a:srgbClr val="0000FF"/>
                </a:solidFill>
                <a:latin typeface="Times New Roman" panose="02020603050405020304" pitchFamily="18" charset="0"/>
                <a:ea typeface="Times New Roman" panose="02020603050405020304" pitchFamily="18" charset="0"/>
              </a:rPr>
              <a:t>ТУРКУМИ </a:t>
            </a:r>
          </a:p>
          <a:p>
            <a:pPr lvl="0" algn="just">
              <a:spcAft>
                <a:spcPts val="0"/>
              </a:spcAft>
            </a:pPr>
            <a:r>
              <a:rPr lang="ru-RU" sz="3600" b="1" dirty="0">
                <a:solidFill>
                  <a:srgbClr val="0000FF"/>
                </a:solidFill>
                <a:latin typeface="Times New Roman" panose="02020603050405020304" pitchFamily="18" charset="0"/>
                <a:ea typeface="Times New Roman" panose="02020603050405020304" pitchFamily="18" charset="0"/>
              </a:rPr>
              <a:t>3.	ҚАТРАНҒИ ЁКИ ТЎҒДОНА (</a:t>
            </a:r>
            <a:r>
              <a:rPr lang="en-US" sz="3600" b="1" dirty="0">
                <a:solidFill>
                  <a:srgbClr val="0000FF"/>
                </a:solidFill>
                <a:latin typeface="Times New Roman" panose="02020603050405020304" pitchFamily="18" charset="0"/>
                <a:ea typeface="Times New Roman" panose="02020603050405020304" pitchFamily="18" charset="0"/>
              </a:rPr>
              <a:t>SELTIS) </a:t>
            </a:r>
            <a:r>
              <a:rPr lang="ru-RU" sz="3600" b="1" dirty="0">
                <a:solidFill>
                  <a:srgbClr val="0000FF"/>
                </a:solidFill>
                <a:latin typeface="Times New Roman" panose="02020603050405020304" pitchFamily="18" charset="0"/>
                <a:ea typeface="Times New Roman" panose="02020603050405020304" pitchFamily="18" charset="0"/>
              </a:rPr>
              <a:t>ТУРКУМИ</a:t>
            </a:r>
          </a:p>
          <a:p>
            <a:pPr lvl="0" algn="just">
              <a:spcAft>
                <a:spcPts val="0"/>
              </a:spcAft>
            </a:pPr>
            <a:r>
              <a:rPr lang="ru-RU" sz="3600" b="1" dirty="0">
                <a:solidFill>
                  <a:srgbClr val="0000FF"/>
                </a:solidFill>
                <a:latin typeface="Times New Roman" panose="02020603050405020304" pitchFamily="18" charset="0"/>
                <a:ea typeface="Times New Roman" panose="02020603050405020304" pitchFamily="18" charset="0"/>
              </a:rPr>
              <a:t>4.	ДЗЕЛКВА (</a:t>
            </a:r>
            <a:r>
              <a:rPr lang="en-US" sz="3600" b="1" dirty="0">
                <a:solidFill>
                  <a:srgbClr val="0000FF"/>
                </a:solidFill>
                <a:latin typeface="Times New Roman" panose="02020603050405020304" pitchFamily="18" charset="0"/>
                <a:ea typeface="Times New Roman" panose="02020603050405020304" pitchFamily="18" charset="0"/>
              </a:rPr>
              <a:t>ZELKOVA) </a:t>
            </a:r>
            <a:r>
              <a:rPr lang="ru-RU" sz="3600" b="1" dirty="0">
                <a:solidFill>
                  <a:srgbClr val="0000FF"/>
                </a:solidFill>
                <a:latin typeface="Times New Roman" panose="02020603050405020304" pitchFamily="18" charset="0"/>
                <a:ea typeface="Times New Roman" panose="02020603050405020304" pitchFamily="18" charset="0"/>
              </a:rPr>
              <a:t>ТУРКУМ</a:t>
            </a:r>
          </a:p>
        </p:txBody>
      </p:sp>
    </p:spTree>
    <p:extLst>
      <p:ext uri="{BB962C8B-B14F-4D97-AF65-F5344CB8AC3E}">
        <p14:creationId xmlns:p14="http://schemas.microsoft.com/office/powerpoint/2010/main" val="33576370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107504" y="548680"/>
            <a:ext cx="4786314" cy="5452272"/>
          </a:xfrm>
          <a:pattFill prst="trellis">
            <a:fgClr>
              <a:schemeClr val="bg2"/>
            </a:fgClr>
            <a:bgClr>
              <a:srgbClr val="92D050"/>
            </a:bgClr>
          </a:pattFill>
        </p:spPr>
        <p:style>
          <a:lnRef idx="0">
            <a:schemeClr val="dk1"/>
          </a:lnRef>
          <a:fillRef idx="3">
            <a:schemeClr val="dk1"/>
          </a:fillRef>
          <a:effectRef idx="3">
            <a:schemeClr val="dk1"/>
          </a:effectRef>
          <a:fontRef idx="minor">
            <a:schemeClr val="lt1"/>
          </a:fontRef>
        </p:style>
        <p:txBody>
          <a:bodyPr>
            <a:normAutofit fontScale="92500"/>
          </a:bodyPr>
          <a:lstStyle/>
          <a:p>
            <a:pPr algn="just"/>
            <a:r>
              <a:rPr lang="uz-Cyrl-UZ" sz="1600" i="1" dirty="0" smtClean="0">
                <a:solidFill>
                  <a:srgbClr val="0000FF"/>
                </a:solidFill>
              </a:rPr>
              <a:t>   </a:t>
            </a:r>
            <a:r>
              <a:rPr lang="uz-Cyrl-UZ" sz="1600" b="1" dirty="0">
                <a:solidFill>
                  <a:srgbClr val="0000FF"/>
                </a:solidFill>
              </a:rPr>
              <a:t>Япроқбаргли дарахтлар ёпиқ уруғлиларга тегишли бўлиб, улар ўзининг биологик хусусиятлари ва ривожланиши даражасига кўра очиқ уруғлиларга нисбатан анча юқори мавқега эгадир. Улар мураккаб тузилган, физиологик жараёнлар бўлса анча фаол боради ва ташқи муҳитга мослашувчанлиги ҳам юқоридир. Уларда турлар пайдо бўлиши илдамроқ кечади. Ёпиқ уруғлилар мезозой эрасида пайдо бўлган ва тез орада эр юзида кенг тарқалган. Улар ўзгарувчан ташқи муҳит шароитларига тез мослаша олган ва бошқа ўсимлик турларини сиқиб чиқарганлар. Ҳозирги пайтда ёпиқ уруғлиларнинг умумий сони 300000 турга тенгдир ва улар ҳукмронлик мавқеларига эгадир. Ёпиқ уруғлиларнинг махсус органи-уруғчили гули борлиги билан очиқ уруғлилардан фарқ қилади. </a:t>
            </a:r>
            <a:endParaRPr lang="ru-RU" sz="1600" b="1" dirty="0" smtClean="0">
              <a:solidFill>
                <a:srgbClr val="0000FF"/>
              </a:solidFill>
            </a:endParaRPr>
          </a:p>
        </p:txBody>
      </p:sp>
      <p:pic>
        <p:nvPicPr>
          <p:cNvPr id="2050" name="Picture 2" descr="Картинки по запросу PLATANACEA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4036" y="332656"/>
            <a:ext cx="3437801" cy="230425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PLATANACEAE"/>
          <p:cNvPicPr>
            <a:picLocks noChangeAspect="1" noChangeArrowheads="1"/>
          </p:cNvPicPr>
          <p:nvPr/>
        </p:nvPicPr>
        <p:blipFill rotWithShape="1">
          <a:blip r:embed="rId3">
            <a:extLst>
              <a:ext uri="{28A0092B-C50C-407E-A947-70E740481C1C}">
                <a14:useLocalDpi xmlns:a14="http://schemas.microsoft.com/office/drawing/2010/main" val="0"/>
              </a:ext>
            </a:extLst>
          </a:blip>
          <a:srcRect b="20374"/>
          <a:stretch/>
        </p:blipFill>
        <p:spPr bwMode="auto">
          <a:xfrm>
            <a:off x="5148064" y="3068960"/>
            <a:ext cx="3381375" cy="2821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99357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fontScale="92500" lnSpcReduction="20000"/>
          </a:bodyPr>
          <a:lstStyle/>
          <a:p>
            <a:r>
              <a:rPr lang="uz-Cyrl-UZ" sz="1800" dirty="0"/>
              <a:t>Ушбу оила фақат бир туркумдан – </a:t>
            </a:r>
            <a:r>
              <a:rPr lang="uz-Cyrl-UZ" sz="1800" b="1" dirty="0"/>
              <a:t>Чинор (Platanus)</a:t>
            </a:r>
            <a:r>
              <a:rPr lang="uz-Cyrl-UZ" sz="1800" dirty="0"/>
              <a:t> туркумидан иборат бўлиб, унинг вакиллари ёпиқ уруғлиларнинг энг қадимий турларидан бири ҳисобланади.</a:t>
            </a:r>
            <a:endParaRPr lang="ru-RU" sz="1800" dirty="0"/>
          </a:p>
          <a:p>
            <a:r>
              <a:rPr lang="uz-Cyrl-UZ" sz="1800" dirty="0"/>
              <a:t>Чинорлар тез ўсиши билан ажралиб туради,30 –40 м баландликкача ўсиб текис ривожланган танасига эга бўлади.Барглари йирик, шаклига кўра заранг баргларига ўхшаш. Чинорлар бир уйли. Мевалари думалоқ шарчалар сетябр – октябрда пишиб этилади ва баҳоргача дарахтда сақланади. Баҳорда улар атрофга ёйилиб шамол ёрдамида тарқалади.</a:t>
            </a:r>
            <a:endParaRPr lang="ru-RU" sz="1800" dirty="0"/>
          </a:p>
          <a:p>
            <a:r>
              <a:rPr lang="uz-Cyrl-UZ" sz="1800" dirty="0"/>
              <a:t>Уруғлари майда 1 кг уруғлрида 140 – 150 минг дона уруғ бўлади. Марказий Осиёда қуйидаги чинор турлари тарқалган.</a:t>
            </a:r>
            <a:endParaRPr lang="ru-RU" sz="1800" dirty="0"/>
          </a:p>
          <a:p>
            <a:r>
              <a:rPr lang="uz-Cyrl-UZ" sz="1800" b="1" dirty="0"/>
              <a:t>Шарқ чинори (Platanus oriyentalis L.) </a:t>
            </a:r>
            <a:r>
              <a:rPr lang="uz-Cyrl-UZ" sz="1800" dirty="0"/>
              <a:t>Бу чинор тури чинордошлар</a:t>
            </a:r>
            <a:r>
              <a:rPr lang="uz-Cyrl-UZ" sz="1800" b="1" dirty="0"/>
              <a:t> </a:t>
            </a:r>
            <a:r>
              <a:rPr lang="uz-Cyrl-UZ" sz="1800" dirty="0"/>
              <a:t>оиласининг энг муҳим турларидан бири ҳисобланади.1753 йилда буюк ботаник олим К.Линней биринчи бор иккита чинор турини илмий тавсифлаб берган. Кейинги йилларда шарқ чинорининг ареали кенгайиши кузатилмоқда, чунки у кўплаб маданий ҳолда  ўстирилмоқда. Ўзбекистонда ёввойи чинор Қашқадарё вилояти Палангдарё ҳавзасида қайд этилган.</a:t>
            </a:r>
            <a:endParaRPr lang="ru-RU" sz="1800" dirty="0"/>
          </a:p>
        </p:txBody>
      </p:sp>
      <p:sp>
        <p:nvSpPr>
          <p:cNvPr id="2" name="Прямоугольник 1"/>
          <p:cNvSpPr/>
          <p:nvPr/>
        </p:nvSpPr>
        <p:spPr>
          <a:xfrm>
            <a:off x="3002141" y="121624"/>
            <a:ext cx="5110060" cy="646331"/>
          </a:xfrm>
          <a:prstGeom prst="rect">
            <a:avLst/>
          </a:prstGeom>
        </p:spPr>
        <p:txBody>
          <a:bodyPr wrap="square">
            <a:spAutoFit/>
          </a:bodyPr>
          <a:lstStyle/>
          <a:p>
            <a:r>
              <a:rPr lang="uz-Cyrl-UZ" b="1" dirty="0">
                <a:solidFill>
                  <a:srgbClr val="0000FF"/>
                </a:solidFill>
                <a:latin typeface="Times New Roman" panose="02020603050405020304" pitchFamily="18" charset="0"/>
                <a:ea typeface="Calibri" panose="020F0502020204030204" pitchFamily="34" charset="0"/>
              </a:rPr>
              <a:t>ЧИНОРДОШЛАР (</a:t>
            </a:r>
            <a:r>
              <a:rPr lang="en-US" b="1" dirty="0">
                <a:solidFill>
                  <a:srgbClr val="0000FF"/>
                </a:solidFill>
                <a:latin typeface="Times New Roman" panose="02020603050405020304" pitchFamily="18" charset="0"/>
                <a:ea typeface="Calibri" panose="020F0502020204030204" pitchFamily="34" charset="0"/>
              </a:rPr>
              <a:t>PLATANASEAE) </a:t>
            </a:r>
            <a:r>
              <a:rPr lang="uz-Cyrl-UZ" b="1" dirty="0">
                <a:solidFill>
                  <a:srgbClr val="0000FF"/>
                </a:solidFill>
                <a:latin typeface="Times New Roman" panose="02020603050405020304" pitchFamily="18" charset="0"/>
                <a:ea typeface="Calibri" panose="020F0502020204030204" pitchFamily="34" charset="0"/>
              </a:rPr>
              <a:t>ОИЛАСИ</a:t>
            </a:r>
          </a:p>
          <a:p>
            <a:r>
              <a:rPr lang="uz-Cyrl-UZ" b="1" dirty="0">
                <a:solidFill>
                  <a:srgbClr val="0000FF"/>
                </a:solidFill>
                <a:latin typeface="Times New Roman" panose="02020603050405020304" pitchFamily="18" charset="0"/>
                <a:ea typeface="Calibri" panose="020F0502020204030204" pitchFamily="34" charset="0"/>
              </a:rPr>
              <a:t>ЧИНОР (</a:t>
            </a:r>
            <a:r>
              <a:rPr lang="en-US" b="1" dirty="0">
                <a:solidFill>
                  <a:srgbClr val="0000FF"/>
                </a:solidFill>
                <a:latin typeface="Times New Roman" panose="02020603050405020304" pitchFamily="18" charset="0"/>
                <a:ea typeface="Calibri" panose="020F0502020204030204" pitchFamily="34" charset="0"/>
              </a:rPr>
              <a:t>PLATANUS) </a:t>
            </a:r>
            <a:r>
              <a:rPr lang="uz-Cyrl-UZ" b="1" dirty="0">
                <a:solidFill>
                  <a:srgbClr val="0000FF"/>
                </a:solidFill>
                <a:latin typeface="Times New Roman" panose="02020603050405020304" pitchFamily="18" charset="0"/>
                <a:ea typeface="Calibri" panose="020F0502020204030204" pitchFamily="34" charset="0"/>
              </a:rPr>
              <a:t>ТУРКУМИ</a:t>
            </a:r>
          </a:p>
        </p:txBody>
      </p:sp>
      <p:pic>
        <p:nvPicPr>
          <p:cNvPr id="1026" name="Picture 2" descr="Картинки по запросу PLATANACEA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60" y="692696"/>
            <a:ext cx="3456384" cy="35433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Картинки по запросу PLATANACEA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4293096"/>
            <a:ext cx="3174062" cy="2463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52291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214290"/>
            <a:ext cx="8497887" cy="4000528"/>
          </a:xfrm>
          <a:pattFill prst="pct5">
            <a:fgClr>
              <a:srgbClr val="008080"/>
            </a:fgClr>
            <a:bgClr>
              <a:schemeClr val="bg1"/>
            </a:bgClr>
          </a:pattFill>
        </p:spPr>
        <p:txBody>
          <a:bodyPr>
            <a:normAutofit lnSpcReduction="10000"/>
          </a:bodyPr>
          <a:lstStyle/>
          <a:p>
            <a:r>
              <a:rPr lang="uz-Cyrl-UZ" sz="2000" b="1" dirty="0"/>
              <a:t>Ғарб чинори (Platanus ossidlentalis L.) </a:t>
            </a:r>
            <a:r>
              <a:rPr lang="uz-Cyrl-UZ" sz="2000" dirty="0"/>
              <a:t>Шимолий Американинг Атлантика қисмида кенг тарқалган, кичик ўрмонлар ҳосил қилади. Россияда 1800 йиллардан буён ўстирилмоқда, 30 – 40 м баландликка,2-3 метр диаметрга эга, ўткир учли манзарали барглари дарахтда узоқ сақланади. Кўкаламзорлаштиришда истиқболли тур ҳисобланади, Одесса шаҳрини кўкаламзорлаштиришда, Жанубий Украина ва Қримда кўплаб экилган. Совуққа ўртача чидамли. Ўрмон мелиорациясида ҳам кенг фойдаланилади.Ушбу турлардан ташқари Ўзбекистон шароитларига </a:t>
            </a:r>
            <a:r>
              <a:rPr lang="uz-Cyrl-UZ" sz="2000" b="1" dirty="0"/>
              <a:t>зарангбаргли чинор (Platanus aserofolia (Ait.)Willd.))  </a:t>
            </a:r>
            <a:r>
              <a:rPr lang="uz-Cyrl-UZ" sz="2000" dirty="0"/>
              <a:t>тури интродуксия қилинган ва</a:t>
            </a:r>
            <a:r>
              <a:rPr lang="uz-Cyrl-UZ" sz="2000" b="1" dirty="0"/>
              <a:t> </a:t>
            </a:r>
            <a:r>
              <a:rPr lang="uz-Cyrl-UZ" sz="2000" dirty="0"/>
              <a:t>кўкаламзорлаштиришда кенг фойдаланилади</a:t>
            </a:r>
            <a:r>
              <a:rPr lang="uz-Cyrl-UZ" sz="2000" b="1" dirty="0"/>
              <a:t>.</a:t>
            </a:r>
            <a:r>
              <a:rPr lang="uz-Cyrl-UZ" sz="2000" dirty="0"/>
              <a:t> </a:t>
            </a:r>
            <a:endParaRPr lang="ru-RU" sz="2000" dirty="0"/>
          </a:p>
        </p:txBody>
      </p:sp>
      <p:pic>
        <p:nvPicPr>
          <p:cNvPr id="3074" name="Picture 2" descr="Картинки по запросу Platanus occidentalis"/>
          <p:cNvPicPr>
            <a:picLocks noChangeAspect="1" noChangeArrowheads="1"/>
          </p:cNvPicPr>
          <p:nvPr/>
        </p:nvPicPr>
        <p:blipFill rotWithShape="1">
          <a:blip r:embed="rId2">
            <a:extLst>
              <a:ext uri="{28A0092B-C50C-407E-A947-70E740481C1C}">
                <a14:useLocalDpi xmlns:a14="http://schemas.microsoft.com/office/drawing/2010/main" val="0"/>
              </a:ext>
            </a:extLst>
          </a:blip>
          <a:srcRect l="1454" t="-1442" r="-1454" b="11169"/>
          <a:stretch/>
        </p:blipFill>
        <p:spPr bwMode="auto">
          <a:xfrm>
            <a:off x="467544" y="3861048"/>
            <a:ext cx="2657475" cy="288032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Platanus occidentali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5856" y="3933056"/>
            <a:ext cx="2808312" cy="2736304"/>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Картинки по запросу Platanus occidentali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3933056"/>
            <a:ext cx="2627784"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5703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831690"/>
            <a:ext cx="5832648" cy="5590380"/>
          </a:xfrm>
        </p:spPr>
        <p:style>
          <a:lnRef idx="2">
            <a:schemeClr val="accent4">
              <a:shade val="50000"/>
            </a:schemeClr>
          </a:lnRef>
          <a:fillRef idx="1">
            <a:schemeClr val="accent4"/>
          </a:fillRef>
          <a:effectRef idx="0">
            <a:schemeClr val="accent4"/>
          </a:effectRef>
          <a:fontRef idx="minor">
            <a:schemeClr val="lt1"/>
          </a:fontRef>
        </p:style>
        <p:txBody>
          <a:bodyPr>
            <a:normAutofit fontScale="85000" lnSpcReduction="10000"/>
          </a:bodyPr>
          <a:lstStyle/>
          <a:p>
            <a:r>
              <a:rPr lang="uz-Cyrl-UZ" sz="2000" dirty="0"/>
              <a:t>Бу оиланинг вакиллари дарахт ўсимликлардир, айрим буталари ҳам учрайди. Барглари оддий тузилган, кузда тўкилиб кетади, барг пластинкаси пацимон томирли, чети тишчали. Ёнғоқбаргчалари тез тўкилиб кетади. Гуллари  айрим жинсли, улар кучаласимон  тўпгул ҳосил қилади. Меваси қанотчали ёнғоқча ёки қуруқ этли данак, уруғи эндоспермасиз.</a:t>
            </a:r>
            <a:endParaRPr lang="ru-RU" sz="2000" dirty="0"/>
          </a:p>
          <a:p>
            <a:r>
              <a:rPr lang="uz-Cyrl-UZ" sz="2000" b="1" dirty="0"/>
              <a:t>ҚАЙРАҒОЧ (ULMUS) ТУРКУМИ</a:t>
            </a:r>
            <a:endParaRPr lang="ru-RU" sz="2000" dirty="0"/>
          </a:p>
          <a:p>
            <a:r>
              <a:rPr lang="uz-Cyrl-UZ" sz="2000" dirty="0"/>
              <a:t>Бу туркумнинг вакиллари дарахт, баъзан бута, пўстлоғи чуқур ёрилган, қўнғир рангда бўлиб, айрим турларида у ажралиб тўкилиб туради. Новдаси баъзан тукли, баъзан туксиз бўлади. Куртаклари новдада қия жойлашади. Симподиал типда шохланади, новдаси бўғимли. барглари икки қатор бўлиб навбат билан жойлашади. Улар оддий тузилган, кузда тўкилиб кетади, кўпчилик турларида барг пластинкасининг чети тишчали, айрим турларида учки қисми бўлакли ёки йирик тишчали.</a:t>
            </a:r>
            <a:endParaRPr lang="ru-RU" sz="2000" dirty="0"/>
          </a:p>
        </p:txBody>
      </p:sp>
      <p:sp>
        <p:nvSpPr>
          <p:cNvPr id="3" name="Прямоугольник 2"/>
          <p:cNvSpPr/>
          <p:nvPr/>
        </p:nvSpPr>
        <p:spPr>
          <a:xfrm>
            <a:off x="251520" y="259721"/>
            <a:ext cx="8892479" cy="523220"/>
          </a:xfrm>
          <a:prstGeom prst="rect">
            <a:avLst/>
          </a:prstGeom>
          <a:pattFill prst="pct90">
            <a:fgClr>
              <a:srgbClr val="006600"/>
            </a:fgClr>
            <a:bgClr>
              <a:schemeClr val="bg1"/>
            </a:bgClr>
          </a:pattFill>
        </p:spPr>
        <p:style>
          <a:lnRef idx="0">
            <a:schemeClr val="dk1"/>
          </a:lnRef>
          <a:fillRef idx="3">
            <a:schemeClr val="dk1"/>
          </a:fillRef>
          <a:effectRef idx="3">
            <a:schemeClr val="dk1"/>
          </a:effectRef>
          <a:fontRef idx="minor">
            <a:schemeClr val="lt1"/>
          </a:fontRef>
        </p:style>
        <p:txBody>
          <a:bodyPr wrap="square">
            <a:spAutoFit/>
          </a:bodyPr>
          <a:lstStyle/>
          <a:p>
            <a:r>
              <a:rPr lang="uz-Cyrl-UZ" sz="2800" b="1" cap="all" dirty="0"/>
              <a:t>ҚайраҒочдошлар (</a:t>
            </a:r>
            <a:r>
              <a:rPr lang="en-US" sz="2800" b="1" cap="all" dirty="0" err="1"/>
              <a:t>ulmaceae</a:t>
            </a:r>
            <a:r>
              <a:rPr lang="uz-Cyrl-UZ" sz="2800" b="1" cap="all" dirty="0"/>
              <a:t>) оиласи</a:t>
            </a:r>
            <a:endParaRPr lang="ru-RU" sz="2800" i="1" dirty="0">
              <a:solidFill>
                <a:schemeClr val="bg1"/>
              </a:solidFill>
            </a:endParaRPr>
          </a:p>
        </p:txBody>
      </p:sp>
      <p:pic>
        <p:nvPicPr>
          <p:cNvPr id="4098" name="Picture 2" descr="Картинки по запросу TAXACEAE дере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980728"/>
            <a:ext cx="2209800" cy="336232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60232" y="4377788"/>
            <a:ext cx="1993776" cy="2256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42889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156603" y="531212"/>
            <a:ext cx="8816506" cy="3071834"/>
          </a:xfrm>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uz-Cyrl-UZ" b="1" dirty="0"/>
              <a:t>Тик қоматли қайрағоч (Ulmus prosera Sabisb.)</a:t>
            </a:r>
            <a:r>
              <a:rPr lang="uz-Cyrl-UZ" dirty="0"/>
              <a:t> дарахт бўлиб, бўйи 15-16 м га, диаметри 60-70 см га этади. Танаси сершох бўлиб, шарсимон шох-шабба ҳосил қилади. Новдалари қўнғир қизил, хира-рангда, айрим шаклларида қизил-сарғиш рангда. Танаси ва новдасининг пўстлоғи бўйига ва кўнгдалангига ёрилган,  пўкакли ўсиқлари бор, туксиз ёки тукли. Ёш даврида пўстлоғи силлиқ ёки ғадир-будир. </a:t>
            </a:r>
            <a:endParaRPr lang="ru-RU" dirty="0"/>
          </a:p>
        </p:txBody>
      </p:sp>
      <p:pic>
        <p:nvPicPr>
          <p:cNvPr id="4098" name="Picture 2" descr="Картинки по запросу Ulmus proce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36912"/>
            <a:ext cx="3816424" cy="374441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Ulmus proce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2852936"/>
            <a:ext cx="3377555" cy="3543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81779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ChangeArrowheads="1"/>
          </p:cNvSpPr>
          <p:nvPr/>
        </p:nvSpPr>
        <p:spPr bwMode="auto">
          <a:xfrm>
            <a:off x="179512" y="33525"/>
            <a:ext cx="8786842" cy="4154984"/>
          </a:xfrm>
          <a:prstGeom prst="rect">
            <a:avLst/>
          </a:prstGeom>
          <a:ln>
            <a:no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anchor="ctr" anchorCtr="0" compatLnSpc="1">
            <a:prstTxWarp prst="textNoShape">
              <a:avLst/>
            </a:prstTxWarp>
            <a:spAutoFit/>
          </a:bodyPr>
          <a:lstStyle/>
          <a:p>
            <a:r>
              <a:rPr lang="uz-Cyrl-UZ" sz="2400" b="1" dirty="0"/>
              <a:t>Америка қайрағочи ёки Оққайрағоч (Ulmus  amerisana L.) </a:t>
            </a:r>
            <a:r>
              <a:rPr lang="uz-Cyrl-UZ" sz="2400" dirty="0"/>
              <a:t>ниҳоятда катта дарахт бўлиб, бўйи 40 м га яқин. Унинг шох-шаббаси стакансимон шаклда. Ёғочидан чамбарак, ғилдирак, эгар ва турли асбоблар учун даста ишланади. Пўстлоғидан маҳаллий ҳиндулар  пишиқ арқон ясашда фойдаланган. У иссиққа, қурғоқчиликка ва шаҳар шароитида ҳавонинг ифлосланишига чидамли дарахт. Оққайрағоч уруғидан ва қаламчадан кўпайтирилади. У Шимолий Америкада  Буюк кўллар атрофида, Квебекнинг шимоли-шарқий қисмида ўсади,  175 йилгача яшаши мумкин.</a:t>
            </a:r>
            <a:endParaRPr lang="ru-RU" sz="2400" dirty="0"/>
          </a:p>
        </p:txBody>
      </p:sp>
      <p:pic>
        <p:nvPicPr>
          <p:cNvPr id="6148" name="Picture 4" descr="Картинки по запросу TAXODIACEA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7884" y="4587207"/>
            <a:ext cx="2448272" cy="2115364"/>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Картинки по запросу TAXODIACEA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72200" y="4561628"/>
            <a:ext cx="2327145" cy="2128457"/>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Картинки по запросу Ulmus american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520" y="4468105"/>
            <a:ext cx="3184029" cy="23898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1120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214282" y="500042"/>
            <a:ext cx="8483631" cy="3288998"/>
          </a:xfrm>
        </p:spPr>
        <p:txBody>
          <a:bodyPr>
            <a:normAutofit fontScale="92500"/>
          </a:bodyPr>
          <a:lstStyle/>
          <a:p>
            <a:r>
              <a:rPr lang="uz-Cyrl-UZ" sz="1800" b="1" dirty="0"/>
              <a:t>Сариққайрағоч (Ulmus fulva Michx.)</a:t>
            </a:r>
            <a:r>
              <a:rPr lang="uz-Cyrl-UZ" sz="1800" dirty="0"/>
              <a:t>  оққайрағочдан кичикроқ дарахт, бўйи 20 м га, диаметри 1 м га этади. Бир танали бўлиб, тубидан шохлайди. Халқ хўжалигида аҳамиятга эга. Унинг ёғочидан шпал, дук, майда қайиқ, қишлоқ  хўжалиги асбобларига даста ишланади. Бу қайрағоч ҳам Шимолий Америкада оққайрағоч тарқалган вилоятларда ўсади..У кўпинча голландия замбуруғи билан касалланади.</a:t>
            </a:r>
            <a:endParaRPr lang="ru-RU" sz="1800" dirty="0"/>
          </a:p>
          <a:p>
            <a:r>
              <a:rPr lang="uz-Cyrl-UZ" sz="1800" b="1" dirty="0"/>
              <a:t>Бужунқайрағоч (Ulmus  Uzbekistanisa Litv.) </a:t>
            </a:r>
            <a:r>
              <a:rPr lang="uz-Cyrl-UZ" sz="1800" dirty="0"/>
              <a:t>бўйи 25 м га, диаметри 40-50 см гача бўлган дарахт. Танасининг пўстлоғи тўқ қўнғир рангда, бўйига ёрилган. Шох-шаббаси сийрак, овал ёки юмалоқ шаклда. Шохлари сариқ -қўнғир рангда, ёш новдалари яшил -қўнғир рангда, туксиз, лекин эрта баҳорда узун тукли бўлади. </a:t>
            </a:r>
            <a:endParaRPr lang="ru-RU" sz="1800" dirty="0"/>
          </a:p>
        </p:txBody>
      </p:sp>
      <p:pic>
        <p:nvPicPr>
          <p:cNvPr id="7170" name="Picture 2" descr="Картинки по запросу СЕКВОЙЯДЕНДРОН"/>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966" y="3789040"/>
            <a:ext cx="2186271" cy="2912279"/>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Картинки по запросу Ulmus  Uzbekistan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80" y="3861048"/>
            <a:ext cx="2232248" cy="280831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6" y="3895844"/>
            <a:ext cx="2118370" cy="2644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94612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265479" y="-27384"/>
            <a:ext cx="8569325" cy="3096344"/>
          </a:xfrm>
        </p:spPr>
        <p:txBody>
          <a:bodyPr>
            <a:noAutofit/>
          </a:bodyPr>
          <a:lstStyle/>
          <a:p>
            <a:r>
              <a:rPr lang="uz-Cyrl-UZ" sz="2000" b="1" dirty="0"/>
              <a:t>Силлиққайрағоч (Ulmus laevis Pall.) </a:t>
            </a:r>
            <a:r>
              <a:rPr lang="uz-Cyrl-UZ" sz="2000" dirty="0"/>
              <a:t>катта дарахт, бўйи 35 м га, диаметри 1 м га этади. Пўстлоғи тўқ жигар рангда, юпқа, пўст ташлаб туради. Ёш новдаси тукли, шохи ингичка силлиқ, ялтироқ, конуссимон, икки хил рангли тангачалари бор. Уларнинг чети тубига нисбатан қорамтирроқ, барглари тўқ яшил рангда,бандли овал шаклида, чети икки қатор тишчали, учи ўткир, юз томони туксиз, орқа томони эса тукли бўлади. Навбат билан жойлашади. Ён томирлари баъзан шохлаган бўлади. </a:t>
            </a:r>
            <a:endParaRPr lang="ru-RU" sz="2000" dirty="0"/>
          </a:p>
        </p:txBody>
      </p:sp>
      <p:pic>
        <p:nvPicPr>
          <p:cNvPr id="8194" name="Picture 2" descr="Картинки по запросу СЕКВОЙЯДЕНДРОН"/>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212976"/>
            <a:ext cx="3384376" cy="336232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3579688"/>
            <a:ext cx="3384376" cy="2995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21382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50414" y="920770"/>
            <a:ext cx="6572296" cy="5904656"/>
          </a:xfrm>
        </p:spPr>
        <p:txBody>
          <a:bodyPr>
            <a:normAutofit fontScale="92500" lnSpcReduction="20000"/>
          </a:bodyPr>
          <a:lstStyle/>
          <a:p>
            <a:r>
              <a:rPr lang="uz-Cyrl-UZ" sz="2400" b="1" dirty="0"/>
              <a:t>Тоғқайрағоч (Ulmus ssabra Mill.)</a:t>
            </a:r>
            <a:r>
              <a:rPr lang="uz-Cyrl-UZ" sz="2400" dirty="0"/>
              <a:t> катта дарахт, бўйи 30 м, диаметри 2 м гача шох-шаббаси кенг қалин. Пўстлоғи чуқур ёрилган, қўнғир рангда ёш новдалари сарғиш тук билан қалин қопланган, куртаклари тўқ жигарранг тангачалар билан қопланган бўлиб, улар ҳам сарғиш тукли. Барглари йирик, овал ёки чўзиқ, тескари тухумсимон, баргларининг чети икки қатор ўткир тишчали, юз томони ғадир-будир, орқа томони дағал тукли. Туклари айниқса томирларида кўп, барг банди калти, 0,5 см га яқин. Гуллари калта бандли ёки бандсиз, тўда-тўда бўлиб жойлашади. Уруғи униб чиқиш хусусиятини тез йўқотади. Шунинг учун йиғиб олингандан сўнг уни тезда сепиш зарур. Бу қайрағоч тўнкасидан яхши кўкаради. Илдизидан бачкилайди. </a:t>
            </a:r>
            <a:endParaRPr lang="ru-RU" sz="2400" dirty="0"/>
          </a:p>
        </p:txBody>
      </p:sp>
      <p:pic>
        <p:nvPicPr>
          <p:cNvPr id="9218" name="Picture 2" descr="Картинки по запросу метасеквойя глиптостробовидная"/>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5857" y="373306"/>
            <a:ext cx="2399565" cy="336232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3090" y="3933056"/>
            <a:ext cx="2217382" cy="2693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15824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4353991" y="404664"/>
            <a:ext cx="4811713" cy="6192688"/>
          </a:xfrm>
          <a:blipFill dpi="0" rotWithShape="1">
            <a:blip r:embed="rId2"/>
            <a:srcRect/>
            <a:tile tx="0" ty="0" sx="100000" sy="100000" flip="none" algn="tl"/>
          </a:blipFill>
        </p:spPr>
        <p:txBody>
          <a:bodyPr>
            <a:normAutofit fontScale="92500"/>
          </a:bodyPr>
          <a:lstStyle/>
          <a:p>
            <a:r>
              <a:rPr lang="en-US" altLang="ru-RU" sz="2100" dirty="0" smtClean="0">
                <a:latin typeface="Times New Roman" panose="02020603050405020304" pitchFamily="18" charset="0"/>
              </a:rPr>
              <a:t>	</a:t>
            </a:r>
            <a:r>
              <a:rPr lang="uz-Cyrl-UZ" sz="2400" b="1" dirty="0"/>
              <a:t>Сада қайрағоч (Ulmus densa Litw.)</a:t>
            </a:r>
            <a:r>
              <a:rPr lang="uz-Cyrl-UZ" sz="2400" dirty="0"/>
              <a:t> катта дарахт, шох-шаббаси кенг, қалин пирамида шаклида, пўстлоғи ёрилган қора рангда, барглари қалин, чўзинчоқ, тухумсимон, чети икки қатор тишчали.Ушбу қайрағоч тури  энг манзарали  қайрағоч турларидан бири ҳисобланади, узоқ ўтмишдаёқ бу тур кўкаламзорлаштириш мақсадларида   шаҳар ва қишлоқларга кўплаб экилган. Бу қайрағоч Марказий Осиёда тоғ дарёлари водийсида ҳам учрайди. У боғларда катта ариқлар бўйида экилади. Қурғоқчиликка чидамли дарахт</a:t>
            </a:r>
            <a:endParaRPr lang="ru-RU" sz="2400" dirty="0"/>
          </a:p>
        </p:txBody>
      </p:sp>
      <p:pic>
        <p:nvPicPr>
          <p:cNvPr id="8194" name="Picture 2" descr="Картинки по запросу Ulmus dens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3212976"/>
            <a:ext cx="3248025" cy="35433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116632"/>
            <a:ext cx="3097017" cy="2808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32090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67544" y="260648"/>
            <a:ext cx="8518974" cy="846186"/>
          </a:xfrm>
          <a:prstGeom prst="horizontalScroll">
            <a:avLst>
              <a:gd name="adj" fmla="val 17267"/>
            </a:avLst>
          </a:prstGeom>
        </p:spPr>
        <p:style>
          <a:lnRef idx="0">
            <a:schemeClr val="accent4"/>
          </a:lnRef>
          <a:fillRef idx="3">
            <a:schemeClr val="accent4"/>
          </a:fillRef>
          <a:effectRef idx="3">
            <a:schemeClr val="accent4"/>
          </a:effectRef>
          <a:fontRef idx="minor">
            <a:schemeClr val="lt1"/>
          </a:fontRef>
        </p:style>
        <p:txBody>
          <a:bodyPr/>
          <a:lstStyle/>
          <a:p>
            <a:pPr>
              <a:defRPr/>
            </a:pPr>
            <a:r>
              <a:rPr lang="uz-Cyrl-UZ" sz="2400" b="1" dirty="0">
                <a:effectLst/>
              </a:rPr>
              <a:t>ҚАТРАНҒИ ЁКИ ТЎҒДОНА </a:t>
            </a:r>
            <a:r>
              <a:rPr lang="uz-Latn-UZ" sz="2400" b="1" dirty="0">
                <a:effectLst/>
              </a:rPr>
              <a:t>(</a:t>
            </a:r>
            <a:r>
              <a:rPr lang="uz-Cyrl-UZ" sz="2400" b="1" dirty="0">
                <a:effectLst/>
              </a:rPr>
              <a:t>SELTIS</a:t>
            </a:r>
            <a:r>
              <a:rPr lang="uz-Latn-UZ" sz="2400" b="1" dirty="0">
                <a:effectLst/>
              </a:rPr>
              <a:t>) </a:t>
            </a:r>
            <a:r>
              <a:rPr lang="uz-Cyrl-UZ" sz="2400" b="1" dirty="0">
                <a:effectLst/>
              </a:rPr>
              <a:t>ТУРКУМИ</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4202745" y="1106834"/>
            <a:ext cx="4786314" cy="5452272"/>
          </a:xfrm>
          <a:pattFill prst="trellis">
            <a:fgClr>
              <a:schemeClr val="bg2"/>
            </a:fgClr>
            <a:bgClr>
              <a:srgbClr val="92D050"/>
            </a:bgClr>
          </a:pattFill>
        </p:spPr>
        <p:style>
          <a:lnRef idx="0">
            <a:schemeClr val="dk1"/>
          </a:lnRef>
          <a:fillRef idx="3">
            <a:schemeClr val="dk1"/>
          </a:fillRef>
          <a:effectRef idx="3">
            <a:schemeClr val="dk1"/>
          </a:effectRef>
          <a:fontRef idx="minor">
            <a:schemeClr val="lt1"/>
          </a:fontRef>
        </p:style>
        <p:txBody>
          <a:bodyPr>
            <a:normAutofit/>
          </a:bodyPr>
          <a:lstStyle/>
          <a:p>
            <a:pPr algn="just"/>
            <a:r>
              <a:rPr lang="uz-Cyrl-UZ" sz="1600" dirty="0">
                <a:solidFill>
                  <a:srgbClr val="0000FF"/>
                </a:solidFill>
              </a:rPr>
              <a:t>Туркумнинг вакиллари дарахт ўсимликларидир, бўйи 15 м га этади. Барглари оддий тузилган, икки қатор бўлиб, навбат билан жойлашади. Улар кузда тўкилади, дағал, қалин, чети тишчали ёки тишчасиз, барг пластинкаси тубидан тармоқланадиган учта томирли. Булар барг ёзиш билан бир вақтда гуллайди. Новдасининг юқори қисмидаги гуллари икки жинсли, пастки қисмида эса эркак гуллари ривожланиб, улар тўда-тўда бўлиб ривожланади. Меваси сентябр-октябр ойида этилади. Дарахтда кўп вақт сақланади. У юмалоқ данакча бўлиб, эти қуруқ, ширин, данаги чўтир. </a:t>
            </a:r>
            <a:endParaRPr lang="ru-RU" sz="1600" dirty="0">
              <a:solidFill>
                <a:srgbClr val="0000FF"/>
              </a:solidFill>
            </a:endParaRPr>
          </a:p>
        </p:txBody>
      </p:sp>
      <p:pic>
        <p:nvPicPr>
          <p:cNvPr id="7170" name="Picture 2" descr="Картинки по запросу SELT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700808"/>
            <a:ext cx="4248472" cy="3257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95594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Autofit/>
          </a:bodyPr>
          <a:lstStyle/>
          <a:p>
            <a:r>
              <a:rPr lang="uz-Cyrl-UZ" sz="2000" b="1" dirty="0"/>
              <a:t>Кавказ қатранғиси (Seltis sausasisa Willd.)</a:t>
            </a:r>
            <a:r>
              <a:rPr lang="uz-Cyrl-UZ" sz="2000" dirty="0"/>
              <a:t> дарахт ёки бута бўлиб, бўйи 4-7 м га этади. Пўстлоғи силлиқ кул рангда. Новдаси қўнғир, қизил. Барглари қалин пўстли, тухумсимон тишчали. Меваси сентябр-октябр ойларида этилади. У сариқ-қизғиш рангда. Кавказ, Марказий Осиё, эрон ва Афғонистон тоғларидаги тошли эрларда денгиз сатҳидан 1500 м гача баландликда ўсади. Уни тоғ ўрмончилиги ва мелиорация ишларида, жумладан, тоғ қияликларини ювилишдан сақлаш мақсадида экиш тавсия этилади. Украинада, Шимолий Кавказда хушманзара дарахт сифатида экилади. </a:t>
            </a:r>
            <a:endParaRPr lang="ru-RU" sz="2000" dirty="0"/>
          </a:p>
        </p:txBody>
      </p:sp>
      <p:pic>
        <p:nvPicPr>
          <p:cNvPr id="12290" name="Picture 2" descr="Картинки по запросу ТАКСОДИ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59571"/>
            <a:ext cx="2524125" cy="3362326"/>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Taxodium distichu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149080"/>
            <a:ext cx="2517120" cy="2528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2005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154626" name="Номер слайда 1"/>
          <p:cNvSpPr>
            <a:spLocks noGrp="1"/>
          </p:cNvSpPr>
          <p:nvPr>
            <p:ph type="sldNum" sz="quarter" idx="12"/>
          </p:nvPr>
        </p:nvSpPr>
        <p:spPr bwMode="auto">
          <a:noFill/>
          <a:ln>
            <a:miter lim="800000"/>
            <a:headEnd/>
            <a:tailEnd/>
          </a:ln>
        </p:spPr>
        <p:txBody>
          <a:bodyPr/>
          <a:lstStyle/>
          <a:p>
            <a:fld id="{AE63AAFD-0FA6-4FC0-98A9-F4E185301441}" type="slidenum">
              <a:rPr lang="ru-RU" altLang="ru-RU" smtClean="0">
                <a:solidFill>
                  <a:srgbClr val="90C226"/>
                </a:solidFill>
              </a:rPr>
              <a:pPr/>
              <a:t>15</a:t>
            </a:fld>
            <a:endParaRPr lang="ru-RU" altLang="ru-RU" smtClean="0">
              <a:solidFill>
                <a:srgbClr val="90C226"/>
              </a:solidFill>
            </a:endParaRPr>
          </a:p>
        </p:txBody>
      </p:sp>
      <p:sp>
        <p:nvSpPr>
          <p:cNvPr id="4" name="Прямоугольник 3"/>
          <p:cNvSpPr/>
          <p:nvPr/>
        </p:nvSpPr>
        <p:spPr>
          <a:xfrm>
            <a:off x="362312" y="620688"/>
            <a:ext cx="4286280" cy="535531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spAutoFit/>
          </a:bodyPr>
          <a:lstStyle/>
          <a:p>
            <a:r>
              <a:rPr lang="uz-Cyrl-UZ" dirty="0"/>
              <a:t>Туркумнинг вакиллари катта дарахт, бўйи 30 м га, диаметри 2 м га этади. Пўстлоғи тангачасимон, қўнғир-кул рангда. Шох-шаббаси қалин, барглари навбат билан жойлашади, тухумсимон, чети йирик тишчали бўлади. Барг ёзиш билан бир вақтда гуллайди. Гуллари икки жинсли, эркак гуллари ҳам бўлади. Меваси бир уруғли, қуруқ ёнғоқча. Туркумга кирувчи турлардан граббаргли дзелква </a:t>
            </a:r>
            <a:r>
              <a:rPr lang="uz-Cyrl-UZ" b="1" dirty="0"/>
              <a:t>(Zelkova sarpinifolia Dipp.(Pall)) </a:t>
            </a:r>
            <a:r>
              <a:rPr lang="uz-Cyrl-UZ" dirty="0"/>
              <a:t>маданий ҳолда ўстирилади. Бу Ғарбий Кавказда ва Ленкорандаги паст тоғларда тарқалган. Бу эрларда эман, шум ва граб дарахтлари билан бирга ўсади. </a:t>
            </a:r>
            <a:r>
              <a:rPr lang="uz-Cyrl-UZ"/>
              <a:t>Улар соясевар, нам тупроқни ва ҳавонинг нам бўлишини хохлайди.</a:t>
            </a:r>
            <a:endParaRPr lang="ru-RU"/>
          </a:p>
        </p:txBody>
      </p:sp>
      <p:pic>
        <p:nvPicPr>
          <p:cNvPr id="13314" name="Picture 2" descr="Картинки по запросу Taxodium distich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9926" y="404664"/>
            <a:ext cx="2956173" cy="3362326"/>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611560" y="0"/>
            <a:ext cx="4200509" cy="410882"/>
          </a:xfrm>
          <a:prstGeom prst="rect">
            <a:avLst/>
          </a:prstGeom>
        </p:spPr>
        <p:txBody>
          <a:bodyPr wrap="none">
            <a:spAutoFit/>
          </a:bodyPr>
          <a:lstStyle/>
          <a:p>
            <a:pPr indent="342900" algn="ctr">
              <a:lnSpc>
                <a:spcPct val="115000"/>
              </a:lnSpc>
              <a:spcAft>
                <a:spcPts val="0"/>
              </a:spcAft>
            </a:pPr>
            <a:r>
              <a:rPr lang="uz-Cyrl-UZ" b="1" dirty="0">
                <a:latin typeface="Times New Roman" panose="02020603050405020304" pitchFamily="18" charset="0"/>
                <a:ea typeface="Calibri" panose="020F0502020204030204" pitchFamily="34" charset="0"/>
                <a:cs typeface="Times New Roman" panose="02020603050405020304" pitchFamily="18" charset="0"/>
              </a:rPr>
              <a:t>ДЗЕЛКВА (ZELKOVA) ТУРКУМИ</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218" name="Picture 2" descr="Картинки по запросу ZELKOV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8852" y="3933056"/>
            <a:ext cx="2627563" cy="2535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75143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786b1690bbc7199765447ea5af30436c8aa64a"/>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6.xml><?xml version="1.0" encoding="utf-8"?>
<a:theme xmlns:a="http://schemas.openxmlformats.org/drawingml/2006/main" name="1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7.xml><?xml version="1.0" encoding="utf-8"?>
<a:theme xmlns:a="http://schemas.openxmlformats.org/drawingml/2006/main" name="2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Balloons</Template>
  <TotalTime>1021</TotalTime>
  <Words>1298</Words>
  <Application>Microsoft Office PowerPoint</Application>
  <PresentationFormat>Экран (4:3)</PresentationFormat>
  <Paragraphs>37</Paragraphs>
  <Slides>16</Slides>
  <Notes>1</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7</vt:i4>
      </vt:variant>
      <vt:variant>
        <vt:lpstr>Заголовки слайдов</vt:lpstr>
      </vt:variant>
      <vt:variant>
        <vt:i4>16</vt:i4>
      </vt:variant>
    </vt:vector>
  </HeadingPairs>
  <TitlesOfParts>
    <vt:vector size="33" baseType="lpstr">
      <vt:lpstr>Arial</vt:lpstr>
      <vt:lpstr>Calibri</vt:lpstr>
      <vt:lpstr>Franklin Gothic Book</vt:lpstr>
      <vt:lpstr>Franklin Gothic Medium</vt:lpstr>
      <vt:lpstr>Times New Roman</vt:lpstr>
      <vt:lpstr>Trebuchet MS</vt:lpstr>
      <vt:lpstr>Verdana</vt:lpstr>
      <vt:lpstr>Wingdings</vt:lpstr>
      <vt:lpstr>Wingdings 2</vt:lpstr>
      <vt:lpstr>Wingdings 3</vt:lpstr>
      <vt:lpstr>Balloons</vt:lpstr>
      <vt:lpstr>Изящная</vt:lpstr>
      <vt:lpstr>Office Theme</vt:lpstr>
      <vt:lpstr>Трек</vt:lpstr>
      <vt:lpstr>Грань</vt:lpstr>
      <vt:lpstr>1_Грань</vt:lpstr>
      <vt:lpstr>2_Грань</vt:lpstr>
      <vt:lpstr>Презентация PowerPoint</vt:lpstr>
      <vt:lpstr>Режа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ҚАТРАНҒИ ЁКИ ТЎҒДОНА (SELTIS) ТУРКУМИ</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Feruza opa</cp:lastModifiedBy>
  <cp:revision>161</cp:revision>
  <cp:lastPrinted>1601-01-01T00:00:00Z</cp:lastPrinted>
  <dcterms:created xsi:type="dcterms:W3CDTF">2011-08-22T10:27:00Z</dcterms:created>
  <dcterms:modified xsi:type="dcterms:W3CDTF">2018-11-21T08:25:14Z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