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69" r:id="rId2"/>
    <p:sldMasterId id="2147483952" r:id="rId3"/>
    <p:sldMasterId id="2147484198" r:id="rId4"/>
    <p:sldMasterId id="2147484210" r:id="rId5"/>
    <p:sldMasterId id="2147484226" r:id="rId6"/>
  </p:sldMasterIdLst>
  <p:notesMasterIdLst>
    <p:notesMasterId r:id="rId29"/>
  </p:notesMasterIdLst>
  <p:sldIdLst>
    <p:sldId id="261" r:id="rId7"/>
    <p:sldId id="286" r:id="rId8"/>
    <p:sldId id="330" r:id="rId9"/>
    <p:sldId id="332" r:id="rId10"/>
    <p:sldId id="310" r:id="rId11"/>
    <p:sldId id="343" r:id="rId12"/>
    <p:sldId id="336" r:id="rId13"/>
    <p:sldId id="344" r:id="rId14"/>
    <p:sldId id="346" r:id="rId15"/>
    <p:sldId id="347" r:id="rId16"/>
    <p:sldId id="348" r:id="rId17"/>
    <p:sldId id="335" r:id="rId18"/>
    <p:sldId id="349" r:id="rId19"/>
    <p:sldId id="350" r:id="rId20"/>
    <p:sldId id="351" r:id="rId21"/>
    <p:sldId id="352" r:id="rId22"/>
    <p:sldId id="353" r:id="rId23"/>
    <p:sldId id="354" r:id="rId24"/>
    <p:sldId id="355" r:id="rId25"/>
    <p:sldId id="356" r:id="rId26"/>
    <p:sldId id="357" r:id="rId27"/>
    <p:sldId id="275" r:id="rId28"/>
  </p:sldIdLst>
  <p:sldSz cx="9144000" cy="6858000" type="screen4x3"/>
  <p:notesSz cx="6858000" cy="9144000"/>
  <p:custDataLst>
    <p:tags r:id="rId30"/>
  </p:custDataLst>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66FF99"/>
    <a:srgbClr val="FF6699"/>
    <a:srgbClr val="FFFF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3250" autoAdjust="0"/>
  </p:normalViewPr>
  <p:slideViewPr>
    <p:cSldViewPr>
      <p:cViewPr varScale="1">
        <p:scale>
          <a:sx n="74" d="100"/>
          <a:sy n="74" d="100"/>
        </p:scale>
        <p:origin x="129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ЁНҒОҚДОШЛАР ОИЛАСИ</a:t>
          </a:r>
          <a:r>
            <a:rPr lang="uz-Cyrl-UZ" dirty="0" smtClean="0"/>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Бу</a:t>
          </a:r>
          <a:r>
            <a:rPr lang="ru-RU" dirty="0" smtClean="0"/>
            <a:t> </a:t>
          </a:r>
          <a:r>
            <a:rPr lang="ru-RU" dirty="0" err="1" smtClean="0"/>
            <a:t>оиланинг</a:t>
          </a:r>
          <a:r>
            <a:rPr lang="ru-RU" dirty="0" smtClean="0"/>
            <a:t> </a:t>
          </a:r>
          <a:r>
            <a:rPr lang="ru-RU" dirty="0" err="1" smtClean="0"/>
            <a:t>вакиллари</a:t>
          </a:r>
          <a:r>
            <a:rPr lang="ru-RU" dirty="0" smtClean="0"/>
            <a:t> </a:t>
          </a:r>
          <a:r>
            <a:rPr lang="ru-RU" dirty="0" err="1" smtClean="0"/>
            <a:t>дарахт</a:t>
          </a:r>
          <a:r>
            <a:rPr lang="ru-RU" dirty="0" smtClean="0"/>
            <a:t> </a:t>
          </a:r>
          <a:r>
            <a:rPr lang="ru-RU" dirty="0" err="1" smtClean="0"/>
            <a:t>ўсимликлардир</a:t>
          </a:r>
          <a:r>
            <a:rPr lang="ru-RU" dirty="0" smtClean="0"/>
            <a:t>. </a:t>
          </a:r>
          <a:r>
            <a:rPr lang="ru-RU" dirty="0" err="1" smtClean="0"/>
            <a:t>Уларнинг</a:t>
          </a:r>
          <a:r>
            <a:rPr lang="ru-RU" dirty="0" smtClean="0"/>
            <a:t> </a:t>
          </a:r>
          <a:r>
            <a:rPr lang="ru-RU" dirty="0" err="1" smtClean="0"/>
            <a:t>танаси</a:t>
          </a:r>
          <a:r>
            <a:rPr lang="ru-RU" dirty="0" smtClean="0"/>
            <a:t> баланд </a:t>
          </a:r>
          <a:r>
            <a:rPr lang="ru-RU" dirty="0" err="1" smtClean="0"/>
            <a:t>бўйли</a:t>
          </a:r>
          <a:r>
            <a:rPr lang="ru-RU" dirty="0" smtClean="0"/>
            <a:t>, </a:t>
          </a:r>
          <a:r>
            <a:rPr lang="ru-RU" dirty="0" err="1" smtClean="0"/>
            <a:t>сершох</a:t>
          </a:r>
          <a:r>
            <a:rPr lang="ru-RU" dirty="0" smtClean="0"/>
            <a:t>, </a:t>
          </a:r>
          <a:r>
            <a:rPr lang="ru-RU" dirty="0" err="1" smtClean="0"/>
            <a:t>кенг</a:t>
          </a:r>
          <a:r>
            <a:rPr lang="ru-RU" dirty="0" smtClean="0"/>
            <a:t> </a:t>
          </a:r>
          <a:r>
            <a:rPr lang="ru-RU" dirty="0" err="1" smtClean="0"/>
            <a:t>шох-шаббали</a:t>
          </a:r>
          <a:r>
            <a:rPr lang="ru-RU" dirty="0" smtClean="0"/>
            <a:t> </a:t>
          </a:r>
          <a:r>
            <a:rPr lang="ru-RU" dirty="0" err="1" smtClean="0"/>
            <a:t>бўлади</a:t>
          </a:r>
          <a:r>
            <a:rPr lang="ru-RU" dirty="0" smtClean="0"/>
            <a:t>. </a:t>
          </a:r>
          <a:r>
            <a:rPr lang="ru-RU" dirty="0" err="1" smtClean="0"/>
            <a:t>Барглари</a:t>
          </a:r>
          <a:r>
            <a:rPr lang="ru-RU" dirty="0" smtClean="0"/>
            <a:t> </a:t>
          </a:r>
          <a:r>
            <a:rPr lang="ru-RU" dirty="0" err="1" smtClean="0"/>
            <a:t>йирик</a:t>
          </a:r>
          <a:r>
            <a:rPr lang="ru-RU" dirty="0" smtClean="0"/>
            <a:t>, </a:t>
          </a:r>
          <a:r>
            <a:rPr lang="ru-RU" dirty="0" err="1" smtClean="0"/>
            <a:t>тоқ</a:t>
          </a:r>
          <a:r>
            <a:rPr lang="ru-RU" dirty="0" smtClean="0"/>
            <a:t> </a:t>
          </a:r>
          <a:r>
            <a:rPr lang="ru-RU" dirty="0" err="1" smtClean="0"/>
            <a:t>пацимон</a:t>
          </a:r>
          <a:r>
            <a:rPr lang="ru-RU" dirty="0" smtClean="0"/>
            <a:t> </a:t>
          </a:r>
          <a:r>
            <a:rPr lang="ru-RU" dirty="0" err="1" smtClean="0"/>
            <a:t>мураккаб</a:t>
          </a:r>
          <a:r>
            <a:rPr lang="ru-RU" dirty="0" smtClean="0"/>
            <a:t> </a:t>
          </a:r>
          <a:r>
            <a:rPr lang="ru-RU" dirty="0" err="1" smtClean="0"/>
            <a:t>тузилган</a:t>
          </a:r>
          <a:r>
            <a:rPr lang="ru-RU" dirty="0" smtClean="0"/>
            <a:t> </a:t>
          </a:r>
          <a:r>
            <a:rPr lang="ru-RU" dirty="0" err="1" smtClean="0"/>
            <a:t>бўлиб</a:t>
          </a:r>
          <a:r>
            <a:rPr lang="ru-RU" dirty="0" smtClean="0"/>
            <a:t>, </a:t>
          </a:r>
          <a:r>
            <a:rPr lang="ru-RU" dirty="0" err="1" smtClean="0"/>
            <a:t>маълум</a:t>
          </a:r>
          <a:r>
            <a:rPr lang="ru-RU" dirty="0" smtClean="0"/>
            <a:t> </a:t>
          </a:r>
          <a:r>
            <a:rPr lang="ru-RU" dirty="0" err="1" smtClean="0"/>
            <a:t>безчаларидан</a:t>
          </a:r>
          <a:r>
            <a:rPr lang="ru-RU" dirty="0" smtClean="0"/>
            <a:t> </a:t>
          </a:r>
          <a:r>
            <a:rPr lang="ru-RU" dirty="0" err="1" smtClean="0"/>
            <a:t>ҳидли</a:t>
          </a:r>
          <a:r>
            <a:rPr lang="ru-RU" dirty="0" smtClean="0"/>
            <a:t> эфир </a:t>
          </a:r>
          <a:r>
            <a:rPr lang="ru-RU" dirty="0" err="1" smtClean="0"/>
            <a:t>мойи</a:t>
          </a:r>
          <a:r>
            <a:rPr lang="ru-RU" dirty="0" smtClean="0"/>
            <a:t> </a:t>
          </a:r>
          <a:r>
            <a:rPr lang="ru-RU" dirty="0" err="1" smtClean="0"/>
            <a:t>чиқади</a:t>
          </a:r>
          <a:r>
            <a:rPr lang="ru-RU" dirty="0" smtClean="0"/>
            <a:t>. Улар </a:t>
          </a:r>
          <a:r>
            <a:rPr lang="ru-RU" dirty="0" err="1" smtClean="0"/>
            <a:t>навбат</a:t>
          </a:r>
          <a:r>
            <a:rPr lang="ru-RU" dirty="0" smtClean="0"/>
            <a:t> </a:t>
          </a:r>
          <a:r>
            <a:rPr lang="ru-RU" dirty="0" err="1" smtClean="0"/>
            <a:t>билан</a:t>
          </a:r>
          <a:r>
            <a:rPr lang="ru-RU" dirty="0" smtClean="0"/>
            <a:t> </a:t>
          </a:r>
          <a:r>
            <a:rPr lang="ru-RU" dirty="0" err="1" smtClean="0"/>
            <a:t>жойлашади</a:t>
          </a:r>
          <a:r>
            <a:rPr lang="ru-RU" dirty="0" smtClean="0"/>
            <a:t>, </a:t>
          </a:r>
          <a:r>
            <a:rPr lang="ru-RU" dirty="0" err="1" smtClean="0"/>
            <a:t>кузда</a:t>
          </a:r>
          <a:r>
            <a:rPr lang="ru-RU" dirty="0" smtClean="0"/>
            <a:t> </a:t>
          </a:r>
          <a:r>
            <a:rPr lang="ru-RU" dirty="0" err="1" smtClean="0"/>
            <a:t>тўкилади</a:t>
          </a:r>
          <a:r>
            <a:rPr lang="ru-RU" dirty="0" smtClean="0"/>
            <a:t>, </a:t>
          </a:r>
          <a:r>
            <a:rPr lang="ru-RU" dirty="0" err="1" smtClean="0"/>
            <a:t>ён</a:t>
          </a:r>
          <a:r>
            <a:rPr lang="ru-RU" dirty="0" smtClean="0"/>
            <a:t> </a:t>
          </a:r>
          <a:r>
            <a:rPr lang="ru-RU" dirty="0" err="1" smtClean="0"/>
            <a:t>баргчалари</a:t>
          </a:r>
          <a:r>
            <a:rPr lang="ru-RU" dirty="0" smtClean="0"/>
            <a:t> </a:t>
          </a:r>
          <a:r>
            <a:rPr lang="ru-RU" dirty="0" err="1" smtClean="0"/>
            <a:t>йўқ</a:t>
          </a:r>
          <a:r>
            <a:rPr lang="ru-RU" dirty="0" smtClean="0"/>
            <a:t>. </a:t>
          </a:r>
          <a:r>
            <a:rPr lang="ru-RU" dirty="0" err="1" smtClean="0"/>
            <a:t>Булар</a:t>
          </a:r>
          <a:r>
            <a:rPr lang="ru-RU" dirty="0" smtClean="0"/>
            <a:t> </a:t>
          </a:r>
          <a:r>
            <a:rPr lang="ru-RU" dirty="0" err="1" smtClean="0"/>
            <a:t>бир</a:t>
          </a:r>
          <a:r>
            <a:rPr lang="ru-RU" dirty="0" smtClean="0"/>
            <a:t> </a:t>
          </a:r>
          <a:r>
            <a:rPr lang="ru-RU" dirty="0" err="1" smtClean="0"/>
            <a:t>уйли</a:t>
          </a:r>
          <a:r>
            <a:rPr lang="ru-RU" dirty="0" smtClean="0"/>
            <a:t>, </a:t>
          </a:r>
          <a:r>
            <a:rPr lang="ru-RU" dirty="0" err="1" smtClean="0"/>
            <a:t>айрим</a:t>
          </a:r>
          <a:r>
            <a:rPr lang="ru-RU" dirty="0" smtClean="0"/>
            <a:t> </a:t>
          </a:r>
          <a:r>
            <a:rPr lang="ru-RU" dirty="0" err="1" smtClean="0"/>
            <a:t>жинсли</a:t>
          </a:r>
          <a:r>
            <a:rPr lang="ru-RU" dirty="0" smtClean="0"/>
            <a:t> </a:t>
          </a:r>
          <a:r>
            <a:rPr lang="ru-RU" dirty="0" err="1" smtClean="0"/>
            <a:t>ўсимлик</a:t>
          </a:r>
          <a:r>
            <a:rPr lang="ru-RU" dirty="0" smtClean="0"/>
            <a:t>, </a:t>
          </a:r>
          <a:r>
            <a:rPr lang="ru-RU" dirty="0" err="1" smtClean="0"/>
            <a:t>эркак</a:t>
          </a:r>
          <a:r>
            <a:rPr lang="ru-RU" dirty="0" smtClean="0"/>
            <a:t> </a:t>
          </a:r>
          <a:r>
            <a:rPr lang="ru-RU" dirty="0" err="1" smtClean="0"/>
            <a:t>гуллари</a:t>
          </a:r>
          <a:r>
            <a:rPr lang="ru-RU" dirty="0" smtClean="0"/>
            <a:t> </a:t>
          </a:r>
          <a:r>
            <a:rPr lang="ru-RU" dirty="0" err="1" smtClean="0"/>
            <a:t>кучала</a:t>
          </a:r>
          <a:r>
            <a:rPr lang="ru-RU" dirty="0" smtClean="0"/>
            <a:t> </a:t>
          </a:r>
          <a:r>
            <a:rPr lang="ru-RU" dirty="0" err="1" smtClean="0"/>
            <a:t>ҳосил</a:t>
          </a:r>
          <a:r>
            <a:rPr lang="ru-RU" dirty="0" smtClean="0"/>
            <a:t> </a:t>
          </a:r>
          <a:r>
            <a:rPr lang="ru-RU" dirty="0" err="1" smtClean="0"/>
            <a:t>қилади</a:t>
          </a:r>
          <a:r>
            <a:rPr lang="ru-RU" dirty="0" smtClean="0"/>
            <a:t>. </a:t>
          </a:r>
          <a:r>
            <a:rPr lang="ru-RU" dirty="0" err="1" smtClean="0"/>
            <a:t>Кучалалари</a:t>
          </a:r>
          <a:r>
            <a:rPr lang="ru-RU" dirty="0" smtClean="0"/>
            <a:t> </a:t>
          </a:r>
          <a:r>
            <a:rPr lang="ru-RU" dirty="0" err="1" smtClean="0"/>
            <a:t>барглар</a:t>
          </a:r>
          <a:r>
            <a:rPr lang="ru-RU" dirty="0" smtClean="0"/>
            <a:t> </a:t>
          </a:r>
          <a:r>
            <a:rPr lang="ru-RU" dirty="0" err="1" smtClean="0"/>
            <a:t>қўлтиғида</a:t>
          </a:r>
          <a:r>
            <a:rPr lang="ru-RU" dirty="0" smtClean="0"/>
            <a:t> </a:t>
          </a:r>
          <a:r>
            <a:rPr lang="ru-RU" dirty="0" err="1" smtClean="0"/>
            <a:t>вужудга</a:t>
          </a:r>
          <a:r>
            <a:rPr lang="ru-RU" dirty="0" smtClean="0"/>
            <a:t> </a:t>
          </a:r>
          <a:r>
            <a:rPr lang="ru-RU" dirty="0" err="1" smtClean="0"/>
            <a:t>келади</a:t>
          </a:r>
          <a:r>
            <a:rPr lang="ru-RU" dirty="0" smtClean="0"/>
            <a:t>. </a:t>
          </a:r>
          <a:r>
            <a:rPr lang="ru-RU" dirty="0" err="1" smtClean="0"/>
            <a:t>Урғочи</a:t>
          </a:r>
          <a:r>
            <a:rPr lang="ru-RU" dirty="0" smtClean="0"/>
            <a:t> </a:t>
          </a:r>
          <a:r>
            <a:rPr lang="ru-RU" dirty="0" err="1" smtClean="0"/>
            <a:t>гуллари</a:t>
          </a:r>
          <a:r>
            <a:rPr lang="ru-RU" dirty="0" smtClean="0"/>
            <a:t> </a:t>
          </a:r>
          <a:r>
            <a:rPr lang="ru-RU" dirty="0" err="1" smtClean="0"/>
            <a:t>шингилчалар</a:t>
          </a:r>
          <a:r>
            <a:rPr lang="ru-RU" dirty="0" smtClean="0"/>
            <a:t> </a:t>
          </a:r>
          <a:r>
            <a:rPr lang="ru-RU" dirty="0" err="1" smtClean="0"/>
            <a:t>шаклида</a:t>
          </a:r>
          <a:r>
            <a:rPr lang="ru-RU" dirty="0" smtClean="0"/>
            <a:t> </a:t>
          </a:r>
          <a:r>
            <a:rPr lang="ru-RU" dirty="0" err="1" smtClean="0"/>
            <a:t>бўлиб</a:t>
          </a:r>
          <a:r>
            <a:rPr lang="ru-RU" dirty="0" smtClean="0"/>
            <a:t>, </a:t>
          </a:r>
          <a:r>
            <a:rPr lang="ru-RU" dirty="0" err="1" smtClean="0"/>
            <a:t>сергбарг</a:t>
          </a:r>
          <a:r>
            <a:rPr lang="ru-RU" dirty="0" smtClean="0"/>
            <a:t> </a:t>
          </a:r>
          <a:r>
            <a:rPr lang="ru-RU" dirty="0" err="1" smtClean="0"/>
            <a:t>новдалар</a:t>
          </a:r>
          <a:r>
            <a:rPr lang="ru-RU" dirty="0" smtClean="0"/>
            <a:t> </a:t>
          </a:r>
          <a:r>
            <a:rPr lang="ru-RU" dirty="0" err="1" smtClean="0"/>
            <a:t>учида</a:t>
          </a:r>
          <a:r>
            <a:rPr lang="ru-RU" dirty="0" smtClean="0"/>
            <a:t> </a:t>
          </a:r>
          <a:r>
            <a:rPr lang="ru-RU" dirty="0" err="1" smtClean="0"/>
            <a:t>биттадан</a:t>
          </a:r>
          <a:r>
            <a:rPr lang="ru-RU" dirty="0" smtClean="0"/>
            <a:t> </a:t>
          </a:r>
          <a:r>
            <a:rPr lang="ru-RU" dirty="0" err="1" smtClean="0"/>
            <a:t>ёки</a:t>
          </a:r>
          <a:r>
            <a:rPr lang="ru-RU" dirty="0" smtClean="0"/>
            <a:t> </a:t>
          </a:r>
          <a:r>
            <a:rPr lang="ru-RU" dirty="0" err="1" smtClean="0"/>
            <a:t>бир</a:t>
          </a:r>
          <a:r>
            <a:rPr lang="ru-RU" dirty="0" smtClean="0"/>
            <a:t> </a:t>
          </a:r>
          <a:r>
            <a:rPr lang="ru-RU" dirty="0" err="1" smtClean="0"/>
            <a:t>нечтадан</a:t>
          </a:r>
          <a:r>
            <a:rPr lang="ru-RU" dirty="0" smtClean="0"/>
            <a:t> </a:t>
          </a:r>
          <a:r>
            <a:rPr lang="ru-RU" dirty="0" err="1" smtClean="0"/>
            <a:t>жойлашади</a:t>
          </a:r>
          <a:r>
            <a:rPr lang="ru-RU" dirty="0" smtClean="0"/>
            <a:t>. Гулён </a:t>
          </a:r>
          <a:r>
            <a:rPr lang="ru-RU" dirty="0" err="1" smtClean="0"/>
            <a:t>баргчалари</a:t>
          </a:r>
          <a:r>
            <a:rPr lang="ru-RU" dirty="0" smtClean="0"/>
            <a:t> бор. </a:t>
          </a:r>
          <a:r>
            <a:rPr lang="ru-RU" dirty="0" err="1" smtClean="0"/>
            <a:t>Гулқўрғони</a:t>
          </a:r>
          <a:r>
            <a:rPr lang="ru-RU" dirty="0" smtClean="0"/>
            <a:t> </a:t>
          </a:r>
          <a:r>
            <a:rPr lang="ru-RU" dirty="0" err="1" smtClean="0"/>
            <a:t>оддий</a:t>
          </a:r>
          <a:r>
            <a:rPr lang="ru-RU" dirty="0" smtClean="0"/>
            <a:t> </a:t>
          </a:r>
          <a:r>
            <a:rPr lang="ru-RU" dirty="0" err="1" smtClean="0"/>
            <a:t>бўлиб</a:t>
          </a:r>
          <a:r>
            <a:rPr lang="ru-RU" dirty="0" smtClean="0"/>
            <a:t>, гулён </a:t>
          </a:r>
          <a:r>
            <a:rPr lang="ru-RU" dirty="0" err="1" smtClean="0"/>
            <a:t>баргча</a:t>
          </a:r>
          <a:r>
            <a:rPr lang="ru-RU" dirty="0" smtClean="0"/>
            <a:t> </a:t>
          </a:r>
          <a:r>
            <a:rPr lang="ru-RU" dirty="0" err="1" smtClean="0"/>
            <a:t>билан</a:t>
          </a:r>
          <a:r>
            <a:rPr lang="ru-RU" dirty="0" smtClean="0"/>
            <a:t> </a:t>
          </a:r>
          <a:r>
            <a:rPr lang="ru-RU" dirty="0" err="1" smtClean="0"/>
            <a:t>қўшилиб</a:t>
          </a:r>
          <a:r>
            <a:rPr lang="ru-RU" dirty="0" smtClean="0"/>
            <a:t> </a:t>
          </a:r>
          <a:r>
            <a:rPr lang="ru-RU" dirty="0" err="1" smtClean="0"/>
            <a:t>ўсиб</a:t>
          </a:r>
          <a:r>
            <a:rPr lang="ru-RU" dirty="0" smtClean="0"/>
            <a:t>, </a:t>
          </a:r>
          <a:r>
            <a:rPr lang="ru-RU" dirty="0" err="1" smtClean="0"/>
            <a:t>мева</a:t>
          </a:r>
          <a:r>
            <a:rPr lang="ru-RU" dirty="0" smtClean="0"/>
            <a:t> </a:t>
          </a:r>
          <a:r>
            <a:rPr lang="ru-RU" dirty="0" err="1" smtClean="0"/>
            <a:t>пўстини</a:t>
          </a:r>
          <a:r>
            <a:rPr lang="ru-RU" dirty="0" smtClean="0"/>
            <a:t> </a:t>
          </a:r>
          <a:r>
            <a:rPr lang="ru-RU" dirty="0" err="1" smtClean="0"/>
            <a:t>ҳосил</a:t>
          </a:r>
          <a:r>
            <a:rPr lang="ru-RU" dirty="0" smtClean="0"/>
            <a:t> </a:t>
          </a:r>
          <a:r>
            <a:rPr lang="ru-RU" dirty="0" err="1" smtClean="0"/>
            <a:t>қилади</a:t>
          </a:r>
          <a:r>
            <a:rPr lang="ru-RU" dirty="0" smtClean="0"/>
            <a:t>. </a:t>
          </a:r>
          <a:r>
            <a:rPr lang="ru-RU" dirty="0" err="1" smtClean="0"/>
            <a:t>Меваси</a:t>
          </a:r>
          <a:r>
            <a:rPr lang="ru-RU" dirty="0" smtClean="0"/>
            <a:t> </a:t>
          </a:r>
          <a:r>
            <a:rPr lang="ru-RU" dirty="0" err="1" smtClean="0"/>
            <a:t>данакли</a:t>
          </a:r>
          <a:r>
            <a:rPr lang="ru-RU" dirty="0" smtClean="0"/>
            <a:t> </a:t>
          </a:r>
          <a:r>
            <a:rPr lang="ru-RU" dirty="0" err="1" smtClean="0"/>
            <a:t>сохта</a:t>
          </a:r>
          <a:r>
            <a:rPr lang="ru-RU" dirty="0" smtClean="0"/>
            <a:t> </a:t>
          </a:r>
          <a:r>
            <a:rPr lang="ru-RU" dirty="0" err="1" smtClean="0"/>
            <a:t>мева</a:t>
          </a:r>
          <a:r>
            <a:rPr lang="ru-RU" dirty="0" smtClean="0"/>
            <a:t>. </a:t>
          </a:r>
          <a:r>
            <a:rPr lang="ru-RU" dirty="0" err="1" smtClean="0"/>
            <a:t>Мағзи</a:t>
          </a:r>
          <a:r>
            <a:rPr lang="ru-RU" dirty="0" smtClean="0"/>
            <a:t> </a:t>
          </a:r>
          <a:r>
            <a:rPr lang="ru-RU" dirty="0" err="1" smtClean="0"/>
            <a:t>буришган</a:t>
          </a:r>
          <a:r>
            <a:rPr lang="ru-RU" dirty="0" smtClean="0"/>
            <a:t>, </a:t>
          </a:r>
          <a:r>
            <a:rPr lang="ru-RU" dirty="0" err="1" smtClean="0"/>
            <a:t>йирик</a:t>
          </a:r>
          <a:r>
            <a:rPr lang="ru-RU" dirty="0" smtClean="0"/>
            <a:t> </a:t>
          </a:r>
          <a:r>
            <a:rPr lang="ru-RU" dirty="0" err="1" smtClean="0"/>
            <a:t>уруғпаллали</a:t>
          </a:r>
          <a:r>
            <a:rPr lang="ru-RU" dirty="0" smtClean="0"/>
            <a:t>. </a:t>
          </a:r>
          <a:r>
            <a:rPr lang="ru-RU" dirty="0" err="1" smtClean="0"/>
            <a:t>Уруғи</a:t>
          </a:r>
          <a:r>
            <a:rPr lang="ru-RU" dirty="0" smtClean="0"/>
            <a:t> </a:t>
          </a:r>
          <a:r>
            <a:rPr lang="ru-RU" dirty="0" err="1" smtClean="0"/>
            <a:t>эндоспермсиз</a:t>
          </a:r>
          <a:r>
            <a:rPr lang="ru-RU" dirty="0" smtClean="0"/>
            <a:t>. </a:t>
          </a:r>
          <a:r>
            <a:rPr lang="ru-RU" dirty="0" err="1" smtClean="0"/>
            <a:t>Ёғочи</a:t>
          </a:r>
          <a:r>
            <a:rPr lang="ru-RU" dirty="0" smtClean="0"/>
            <a:t> </a:t>
          </a:r>
          <a:r>
            <a:rPr lang="ru-RU" dirty="0" err="1" smtClean="0"/>
            <a:t>қаттиқ</a:t>
          </a:r>
          <a:r>
            <a:rPr lang="ru-RU" dirty="0" smtClean="0"/>
            <a:t>, </a:t>
          </a:r>
          <a:r>
            <a:rPr lang="ru-RU" dirty="0" err="1" smtClean="0"/>
            <a:t>чиройли</a:t>
          </a:r>
          <a:r>
            <a:rPr lang="ru-RU" dirty="0" smtClean="0"/>
            <a:t> </a:t>
          </a:r>
          <a:r>
            <a:rPr lang="ru-RU" dirty="0" err="1" smtClean="0"/>
            <a:t>бўлганидан</a:t>
          </a:r>
          <a:r>
            <a:rPr lang="ru-RU" dirty="0" smtClean="0"/>
            <a:t> </a:t>
          </a:r>
          <a:r>
            <a:rPr lang="ru-RU" dirty="0" err="1" smtClean="0"/>
            <a:t>ундан</a:t>
          </a:r>
          <a:r>
            <a:rPr lang="ru-RU" dirty="0" smtClean="0"/>
            <a:t> </a:t>
          </a:r>
          <a:r>
            <a:rPr lang="ru-RU" dirty="0" err="1" smtClean="0"/>
            <a:t>турли</a:t>
          </a:r>
          <a:r>
            <a:rPr lang="ru-RU" dirty="0" smtClean="0"/>
            <a:t> </a:t>
          </a:r>
          <a:r>
            <a:rPr lang="ru-RU" dirty="0" err="1" smtClean="0"/>
            <a:t>буюмлар</a:t>
          </a:r>
          <a:r>
            <a:rPr lang="ru-RU" dirty="0" smtClean="0"/>
            <a:t> </a:t>
          </a:r>
          <a:r>
            <a:rPr lang="ru-RU" dirty="0" err="1" smtClean="0"/>
            <a:t>ишланади</a:t>
          </a:r>
          <a:r>
            <a:rPr lang="ru-RU" dirty="0" smtClean="0"/>
            <a:t>. </a:t>
          </a:r>
          <a:r>
            <a:rPr lang="ru-RU" dirty="0" err="1" smtClean="0"/>
            <a:t>Айрим</a:t>
          </a:r>
          <a:r>
            <a:rPr lang="ru-RU" dirty="0" smtClean="0"/>
            <a:t> </a:t>
          </a:r>
          <a:r>
            <a:rPr lang="ru-RU" dirty="0" err="1" smtClean="0"/>
            <a:t>турларининг</a:t>
          </a:r>
          <a:r>
            <a:rPr lang="ru-RU" dirty="0" smtClean="0"/>
            <a:t> </a:t>
          </a:r>
          <a:r>
            <a:rPr lang="ru-RU" dirty="0" err="1" smtClean="0"/>
            <a:t>меваси</a:t>
          </a:r>
          <a:r>
            <a:rPr lang="ru-RU" dirty="0" smtClean="0"/>
            <a:t>, </a:t>
          </a:r>
          <a:r>
            <a:rPr lang="ru-RU" dirty="0" err="1" smtClean="0"/>
            <a:t>яъни</a:t>
          </a:r>
          <a:r>
            <a:rPr lang="ru-RU" dirty="0" smtClean="0"/>
            <a:t> </a:t>
          </a:r>
          <a:r>
            <a:rPr lang="ru-RU" dirty="0" err="1" smtClean="0"/>
            <a:t>ёнғоғи</a:t>
          </a:r>
          <a:r>
            <a:rPr lang="ru-RU" dirty="0" smtClean="0"/>
            <a:t> </a:t>
          </a:r>
          <a:r>
            <a:rPr lang="ru-RU" dirty="0" err="1" smtClean="0"/>
            <a:t>истеъмол</a:t>
          </a:r>
          <a:r>
            <a:rPr lang="ru-RU" dirty="0" smtClean="0"/>
            <a:t> </a:t>
          </a:r>
          <a:r>
            <a:rPr lang="ru-RU" dirty="0" err="1" smtClean="0"/>
            <a:t>қилинади</a:t>
          </a:r>
          <a:r>
            <a:rPr lang="ru-RU" dirty="0" smtClean="0"/>
            <a:t>.</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9D5FF20A-9472-4D59-A221-B471B2C393AB}"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67D031D5-2BB7-4079-A735-C5393E49D450}" type="presOf" srcId="{8C446D5B-F40C-47A7-AA82-4959E8CB408D}" destId="{E9240949-51E6-49B1-BC58-DA8E36260ED3}" srcOrd="0" destOrd="0" presId="urn:microsoft.com/office/officeart/2005/8/layout/vList2"/>
    <dgm:cxn modelId="{16A4CFAC-FFB6-4E9B-A2C3-DFD9ED08C1EB}" type="presOf" srcId="{312B9663-67DD-4BF0-8671-ACD17F5C18E1}" destId="{3102073A-0B37-4EE7-9FB6-C679253A425E}" srcOrd="0" destOrd="0" presId="urn:microsoft.com/office/officeart/2005/8/layout/vList2"/>
    <dgm:cxn modelId="{830425C8-E4C6-4948-AEFE-F03E4544E6EF}" type="presParOf" srcId="{E9240949-51E6-49B1-BC58-DA8E36260ED3}" destId="{494A0A28-AC71-410E-9A09-98494374006B}" srcOrd="0" destOrd="0" presId="urn:microsoft.com/office/officeart/2005/8/layout/vList2"/>
    <dgm:cxn modelId="{65237BEB-BDDC-4FBD-8990-28E7E942E08C}"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Грек ёнғоғи</a:t>
          </a:r>
          <a:r>
            <a:rPr lang="uz-Cyrl-UZ" dirty="0" smtClean="0"/>
            <a:t> </a:t>
          </a:r>
          <a:r>
            <a:rPr lang="uz-Cyrl-UZ" b="1" dirty="0" smtClean="0"/>
            <a:t>(Juglans  regia L.)</a:t>
          </a:r>
          <a:r>
            <a:rPr lang="uz-Cyrl-UZ" dirty="0" smtClean="0"/>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Бўйи 25-30 м га, диаметри 1-2 м га этадиган дарахт. шох-шаббаси кенг, шарсимон. шох ва новдаларининг пўстлоғи силлиқ, оқиш пўст ташлаб туради. барглари тоқ пацимон, бўйи 40 см гача этади, 7-9 та баргчалари бор, учидагиси энг йирик, тубидагиси анча майда бўлади. барглари ҳидли эфир мойи чиқариб туради. гуллари айрим жинсли, бир уйли. барг ёзиш билан бир вақтда (апрел ойида) гуллайди. шамол воситасида четдан чангланади.</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16EA153A-1E2A-42DC-A35E-3EBA69144BBC}" type="presOf" srcId="{FFE8B254-F748-4EA9-840F-C629F20050FA}" destId="{494A0A28-AC71-410E-9A09-98494374006B}" srcOrd="0" destOrd="0" presId="urn:microsoft.com/office/officeart/2005/8/layout/vList2"/>
    <dgm:cxn modelId="{8803ABC6-31B4-4B4F-B868-1BE457D89584}"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B2BF425-04D1-4CF1-9524-FD38E31D92BB}" type="presOf" srcId="{8C446D5B-F40C-47A7-AA82-4959E8CB408D}" destId="{E9240949-51E6-49B1-BC58-DA8E36260ED3}" srcOrd="0" destOrd="0" presId="urn:microsoft.com/office/officeart/2005/8/layout/vList2"/>
    <dgm:cxn modelId="{C31D94C3-28B7-4443-A7B2-F27B7F515CF9}" type="presParOf" srcId="{E9240949-51E6-49B1-BC58-DA8E36260ED3}" destId="{494A0A28-AC71-410E-9A09-98494374006B}" srcOrd="0" destOrd="0" presId="urn:microsoft.com/office/officeart/2005/8/layout/vList2"/>
    <dgm:cxn modelId="{7CF8259F-20C5-4AA0-B488-1495E7DAEAC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37284"/>
          <a:ext cx="9001156" cy="575639"/>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uz-Cyrl-UZ" sz="2400" b="1" kern="1200" dirty="0" smtClean="0"/>
            <a:t>ЁНҒОҚДОШЛАР ОИЛАСИ</a:t>
          </a:r>
          <a:r>
            <a:rPr lang="uz-Cyrl-UZ" sz="2400" kern="1200" dirty="0" smtClean="0"/>
            <a:t>. </a:t>
          </a:r>
          <a:endParaRPr lang="ru-RU" sz="2400" kern="1200" dirty="0">
            <a:latin typeface="Times New Roman" pitchFamily="18" charset="0"/>
            <a:cs typeface="Times New Roman" pitchFamily="18" charset="0"/>
          </a:endParaRPr>
        </a:p>
      </dsp:txBody>
      <dsp:txXfrm>
        <a:off x="28100" y="65384"/>
        <a:ext cx="8944956" cy="519439"/>
      </dsp:txXfrm>
    </dsp:sp>
    <dsp:sp modelId="{3102073A-0B37-4EE7-9FB6-C679253A425E}">
      <dsp:nvSpPr>
        <dsp:cNvPr id="0" name=""/>
        <dsp:cNvSpPr/>
      </dsp:nvSpPr>
      <dsp:spPr>
        <a:xfrm>
          <a:off x="0" y="612924"/>
          <a:ext cx="9001156" cy="3278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0480" rIns="170688" bIns="30480" numCol="1" spcCol="1270" anchor="t" anchorCtr="0">
          <a:noAutofit/>
        </a:bodyPr>
        <a:lstStyle/>
        <a:p>
          <a:pPr marL="171450" lvl="1" indent="-171450" algn="just" defTabSz="844550">
            <a:lnSpc>
              <a:spcPct val="90000"/>
            </a:lnSpc>
            <a:spcBef>
              <a:spcPct val="0"/>
            </a:spcBef>
            <a:spcAft>
              <a:spcPct val="20000"/>
            </a:spcAft>
            <a:buChar char="••"/>
          </a:pPr>
          <a:r>
            <a:rPr lang="ru-RU" sz="1900" kern="1200" dirty="0" err="1" smtClean="0"/>
            <a:t>Бу</a:t>
          </a:r>
          <a:r>
            <a:rPr lang="ru-RU" sz="1900" kern="1200" dirty="0" smtClean="0"/>
            <a:t> </a:t>
          </a:r>
          <a:r>
            <a:rPr lang="ru-RU" sz="1900" kern="1200" dirty="0" err="1" smtClean="0"/>
            <a:t>оиланинг</a:t>
          </a:r>
          <a:r>
            <a:rPr lang="ru-RU" sz="1900" kern="1200" dirty="0" smtClean="0"/>
            <a:t> </a:t>
          </a:r>
          <a:r>
            <a:rPr lang="ru-RU" sz="1900" kern="1200" dirty="0" err="1" smtClean="0"/>
            <a:t>вакиллари</a:t>
          </a:r>
          <a:r>
            <a:rPr lang="ru-RU" sz="1900" kern="1200" dirty="0" smtClean="0"/>
            <a:t> </a:t>
          </a:r>
          <a:r>
            <a:rPr lang="ru-RU" sz="1900" kern="1200" dirty="0" err="1" smtClean="0"/>
            <a:t>дарахт</a:t>
          </a:r>
          <a:r>
            <a:rPr lang="ru-RU" sz="1900" kern="1200" dirty="0" smtClean="0"/>
            <a:t> </a:t>
          </a:r>
          <a:r>
            <a:rPr lang="ru-RU" sz="1900" kern="1200" dirty="0" err="1" smtClean="0"/>
            <a:t>ўсимликлардир</a:t>
          </a:r>
          <a:r>
            <a:rPr lang="ru-RU" sz="1900" kern="1200" dirty="0" smtClean="0"/>
            <a:t>. </a:t>
          </a:r>
          <a:r>
            <a:rPr lang="ru-RU" sz="1900" kern="1200" dirty="0" err="1" smtClean="0"/>
            <a:t>Уларнинг</a:t>
          </a:r>
          <a:r>
            <a:rPr lang="ru-RU" sz="1900" kern="1200" dirty="0" smtClean="0"/>
            <a:t> </a:t>
          </a:r>
          <a:r>
            <a:rPr lang="ru-RU" sz="1900" kern="1200" dirty="0" err="1" smtClean="0"/>
            <a:t>танаси</a:t>
          </a:r>
          <a:r>
            <a:rPr lang="ru-RU" sz="1900" kern="1200" dirty="0" smtClean="0"/>
            <a:t> баланд </a:t>
          </a:r>
          <a:r>
            <a:rPr lang="ru-RU" sz="1900" kern="1200" dirty="0" err="1" smtClean="0"/>
            <a:t>бўйли</a:t>
          </a:r>
          <a:r>
            <a:rPr lang="ru-RU" sz="1900" kern="1200" dirty="0" smtClean="0"/>
            <a:t>, </a:t>
          </a:r>
          <a:r>
            <a:rPr lang="ru-RU" sz="1900" kern="1200" dirty="0" err="1" smtClean="0"/>
            <a:t>сершох</a:t>
          </a:r>
          <a:r>
            <a:rPr lang="ru-RU" sz="1900" kern="1200" dirty="0" smtClean="0"/>
            <a:t>, </a:t>
          </a:r>
          <a:r>
            <a:rPr lang="ru-RU" sz="1900" kern="1200" dirty="0" err="1" smtClean="0"/>
            <a:t>кенг</a:t>
          </a:r>
          <a:r>
            <a:rPr lang="ru-RU" sz="1900" kern="1200" dirty="0" smtClean="0"/>
            <a:t> </a:t>
          </a:r>
          <a:r>
            <a:rPr lang="ru-RU" sz="1900" kern="1200" dirty="0" err="1" smtClean="0"/>
            <a:t>шох-шаббали</a:t>
          </a:r>
          <a:r>
            <a:rPr lang="ru-RU" sz="1900" kern="1200" dirty="0" smtClean="0"/>
            <a:t> </a:t>
          </a:r>
          <a:r>
            <a:rPr lang="ru-RU" sz="1900" kern="1200" dirty="0" err="1" smtClean="0"/>
            <a:t>бўлади</a:t>
          </a:r>
          <a:r>
            <a:rPr lang="ru-RU" sz="1900" kern="1200" dirty="0" smtClean="0"/>
            <a:t>. </a:t>
          </a:r>
          <a:r>
            <a:rPr lang="ru-RU" sz="1900" kern="1200" dirty="0" err="1" smtClean="0"/>
            <a:t>Барглари</a:t>
          </a:r>
          <a:r>
            <a:rPr lang="ru-RU" sz="1900" kern="1200" dirty="0" smtClean="0"/>
            <a:t> </a:t>
          </a:r>
          <a:r>
            <a:rPr lang="ru-RU" sz="1900" kern="1200" dirty="0" err="1" smtClean="0"/>
            <a:t>йирик</a:t>
          </a:r>
          <a:r>
            <a:rPr lang="ru-RU" sz="1900" kern="1200" dirty="0" smtClean="0"/>
            <a:t>, </a:t>
          </a:r>
          <a:r>
            <a:rPr lang="ru-RU" sz="1900" kern="1200" dirty="0" err="1" smtClean="0"/>
            <a:t>тоқ</a:t>
          </a:r>
          <a:r>
            <a:rPr lang="ru-RU" sz="1900" kern="1200" dirty="0" smtClean="0"/>
            <a:t> </a:t>
          </a:r>
          <a:r>
            <a:rPr lang="ru-RU" sz="1900" kern="1200" dirty="0" err="1" smtClean="0"/>
            <a:t>пацимон</a:t>
          </a:r>
          <a:r>
            <a:rPr lang="ru-RU" sz="1900" kern="1200" dirty="0" smtClean="0"/>
            <a:t> </a:t>
          </a:r>
          <a:r>
            <a:rPr lang="ru-RU" sz="1900" kern="1200" dirty="0" err="1" smtClean="0"/>
            <a:t>мураккаб</a:t>
          </a:r>
          <a:r>
            <a:rPr lang="ru-RU" sz="1900" kern="1200" dirty="0" smtClean="0"/>
            <a:t> </a:t>
          </a:r>
          <a:r>
            <a:rPr lang="ru-RU" sz="1900" kern="1200" dirty="0" err="1" smtClean="0"/>
            <a:t>тузилган</a:t>
          </a:r>
          <a:r>
            <a:rPr lang="ru-RU" sz="1900" kern="1200" dirty="0" smtClean="0"/>
            <a:t> </a:t>
          </a:r>
          <a:r>
            <a:rPr lang="ru-RU" sz="1900" kern="1200" dirty="0" err="1" smtClean="0"/>
            <a:t>бўлиб</a:t>
          </a:r>
          <a:r>
            <a:rPr lang="ru-RU" sz="1900" kern="1200" dirty="0" smtClean="0"/>
            <a:t>, </a:t>
          </a:r>
          <a:r>
            <a:rPr lang="ru-RU" sz="1900" kern="1200" dirty="0" err="1" smtClean="0"/>
            <a:t>маълум</a:t>
          </a:r>
          <a:r>
            <a:rPr lang="ru-RU" sz="1900" kern="1200" dirty="0" smtClean="0"/>
            <a:t> </a:t>
          </a:r>
          <a:r>
            <a:rPr lang="ru-RU" sz="1900" kern="1200" dirty="0" err="1" smtClean="0"/>
            <a:t>безчаларидан</a:t>
          </a:r>
          <a:r>
            <a:rPr lang="ru-RU" sz="1900" kern="1200" dirty="0" smtClean="0"/>
            <a:t> </a:t>
          </a:r>
          <a:r>
            <a:rPr lang="ru-RU" sz="1900" kern="1200" dirty="0" err="1" smtClean="0"/>
            <a:t>ҳидли</a:t>
          </a:r>
          <a:r>
            <a:rPr lang="ru-RU" sz="1900" kern="1200" dirty="0" smtClean="0"/>
            <a:t> эфир </a:t>
          </a:r>
          <a:r>
            <a:rPr lang="ru-RU" sz="1900" kern="1200" dirty="0" err="1" smtClean="0"/>
            <a:t>мойи</a:t>
          </a:r>
          <a:r>
            <a:rPr lang="ru-RU" sz="1900" kern="1200" dirty="0" smtClean="0"/>
            <a:t> </a:t>
          </a:r>
          <a:r>
            <a:rPr lang="ru-RU" sz="1900" kern="1200" dirty="0" err="1" smtClean="0"/>
            <a:t>чиқади</a:t>
          </a:r>
          <a:r>
            <a:rPr lang="ru-RU" sz="1900" kern="1200" dirty="0" smtClean="0"/>
            <a:t>. Улар </a:t>
          </a:r>
          <a:r>
            <a:rPr lang="ru-RU" sz="1900" kern="1200" dirty="0" err="1" smtClean="0"/>
            <a:t>навбат</a:t>
          </a:r>
          <a:r>
            <a:rPr lang="ru-RU" sz="1900" kern="1200" dirty="0" smtClean="0"/>
            <a:t> </a:t>
          </a:r>
          <a:r>
            <a:rPr lang="ru-RU" sz="1900" kern="1200" dirty="0" err="1" smtClean="0"/>
            <a:t>билан</a:t>
          </a:r>
          <a:r>
            <a:rPr lang="ru-RU" sz="1900" kern="1200" dirty="0" smtClean="0"/>
            <a:t> </a:t>
          </a:r>
          <a:r>
            <a:rPr lang="ru-RU" sz="1900" kern="1200" dirty="0" err="1" smtClean="0"/>
            <a:t>жойлашади</a:t>
          </a:r>
          <a:r>
            <a:rPr lang="ru-RU" sz="1900" kern="1200" dirty="0" smtClean="0"/>
            <a:t>, </a:t>
          </a:r>
          <a:r>
            <a:rPr lang="ru-RU" sz="1900" kern="1200" dirty="0" err="1" smtClean="0"/>
            <a:t>кузда</a:t>
          </a:r>
          <a:r>
            <a:rPr lang="ru-RU" sz="1900" kern="1200" dirty="0" smtClean="0"/>
            <a:t> </a:t>
          </a:r>
          <a:r>
            <a:rPr lang="ru-RU" sz="1900" kern="1200" dirty="0" err="1" smtClean="0"/>
            <a:t>тўкилади</a:t>
          </a:r>
          <a:r>
            <a:rPr lang="ru-RU" sz="1900" kern="1200" dirty="0" smtClean="0"/>
            <a:t>, </a:t>
          </a:r>
          <a:r>
            <a:rPr lang="ru-RU" sz="1900" kern="1200" dirty="0" err="1" smtClean="0"/>
            <a:t>ён</a:t>
          </a:r>
          <a:r>
            <a:rPr lang="ru-RU" sz="1900" kern="1200" dirty="0" smtClean="0"/>
            <a:t> </a:t>
          </a:r>
          <a:r>
            <a:rPr lang="ru-RU" sz="1900" kern="1200" dirty="0" err="1" smtClean="0"/>
            <a:t>баргчалари</a:t>
          </a:r>
          <a:r>
            <a:rPr lang="ru-RU" sz="1900" kern="1200" dirty="0" smtClean="0"/>
            <a:t> </a:t>
          </a:r>
          <a:r>
            <a:rPr lang="ru-RU" sz="1900" kern="1200" dirty="0" err="1" smtClean="0"/>
            <a:t>йўқ</a:t>
          </a:r>
          <a:r>
            <a:rPr lang="ru-RU" sz="1900" kern="1200" dirty="0" smtClean="0"/>
            <a:t>. </a:t>
          </a:r>
          <a:r>
            <a:rPr lang="ru-RU" sz="1900" kern="1200" dirty="0" err="1" smtClean="0"/>
            <a:t>Булар</a:t>
          </a:r>
          <a:r>
            <a:rPr lang="ru-RU" sz="1900" kern="1200" dirty="0" smtClean="0"/>
            <a:t> </a:t>
          </a:r>
          <a:r>
            <a:rPr lang="ru-RU" sz="1900" kern="1200" dirty="0" err="1" smtClean="0"/>
            <a:t>бир</a:t>
          </a:r>
          <a:r>
            <a:rPr lang="ru-RU" sz="1900" kern="1200" dirty="0" smtClean="0"/>
            <a:t> </a:t>
          </a:r>
          <a:r>
            <a:rPr lang="ru-RU" sz="1900" kern="1200" dirty="0" err="1" smtClean="0"/>
            <a:t>уйли</a:t>
          </a:r>
          <a:r>
            <a:rPr lang="ru-RU" sz="1900" kern="1200" dirty="0" smtClean="0"/>
            <a:t>, </a:t>
          </a:r>
          <a:r>
            <a:rPr lang="ru-RU" sz="1900" kern="1200" dirty="0" err="1" smtClean="0"/>
            <a:t>айрим</a:t>
          </a:r>
          <a:r>
            <a:rPr lang="ru-RU" sz="1900" kern="1200" dirty="0" smtClean="0"/>
            <a:t> </a:t>
          </a:r>
          <a:r>
            <a:rPr lang="ru-RU" sz="1900" kern="1200" dirty="0" err="1" smtClean="0"/>
            <a:t>жинсли</a:t>
          </a:r>
          <a:r>
            <a:rPr lang="ru-RU" sz="1900" kern="1200" dirty="0" smtClean="0"/>
            <a:t> </a:t>
          </a:r>
          <a:r>
            <a:rPr lang="ru-RU" sz="1900" kern="1200" dirty="0" err="1" smtClean="0"/>
            <a:t>ўсимлик</a:t>
          </a:r>
          <a:r>
            <a:rPr lang="ru-RU" sz="1900" kern="1200" dirty="0" smtClean="0"/>
            <a:t>, </a:t>
          </a:r>
          <a:r>
            <a:rPr lang="ru-RU" sz="1900" kern="1200" dirty="0" err="1" smtClean="0"/>
            <a:t>эркак</a:t>
          </a:r>
          <a:r>
            <a:rPr lang="ru-RU" sz="1900" kern="1200" dirty="0" smtClean="0"/>
            <a:t> </a:t>
          </a:r>
          <a:r>
            <a:rPr lang="ru-RU" sz="1900" kern="1200" dirty="0" err="1" smtClean="0"/>
            <a:t>гуллари</a:t>
          </a:r>
          <a:r>
            <a:rPr lang="ru-RU" sz="1900" kern="1200" dirty="0" smtClean="0"/>
            <a:t> </a:t>
          </a:r>
          <a:r>
            <a:rPr lang="ru-RU" sz="1900" kern="1200" dirty="0" err="1" smtClean="0"/>
            <a:t>кучала</a:t>
          </a:r>
          <a:r>
            <a:rPr lang="ru-RU" sz="1900" kern="1200" dirty="0" smtClean="0"/>
            <a:t> </a:t>
          </a:r>
          <a:r>
            <a:rPr lang="ru-RU" sz="1900" kern="1200" dirty="0" err="1" smtClean="0"/>
            <a:t>ҳосил</a:t>
          </a:r>
          <a:r>
            <a:rPr lang="ru-RU" sz="1900" kern="1200" dirty="0" smtClean="0"/>
            <a:t> </a:t>
          </a:r>
          <a:r>
            <a:rPr lang="ru-RU" sz="1900" kern="1200" dirty="0" err="1" smtClean="0"/>
            <a:t>қилади</a:t>
          </a:r>
          <a:r>
            <a:rPr lang="ru-RU" sz="1900" kern="1200" dirty="0" smtClean="0"/>
            <a:t>. </a:t>
          </a:r>
          <a:r>
            <a:rPr lang="ru-RU" sz="1900" kern="1200" dirty="0" err="1" smtClean="0"/>
            <a:t>Кучалалари</a:t>
          </a:r>
          <a:r>
            <a:rPr lang="ru-RU" sz="1900" kern="1200" dirty="0" smtClean="0"/>
            <a:t> </a:t>
          </a:r>
          <a:r>
            <a:rPr lang="ru-RU" sz="1900" kern="1200" dirty="0" err="1" smtClean="0"/>
            <a:t>барглар</a:t>
          </a:r>
          <a:r>
            <a:rPr lang="ru-RU" sz="1900" kern="1200" dirty="0" smtClean="0"/>
            <a:t> </a:t>
          </a:r>
          <a:r>
            <a:rPr lang="ru-RU" sz="1900" kern="1200" dirty="0" err="1" smtClean="0"/>
            <a:t>қўлтиғида</a:t>
          </a:r>
          <a:r>
            <a:rPr lang="ru-RU" sz="1900" kern="1200" dirty="0" smtClean="0"/>
            <a:t> </a:t>
          </a:r>
          <a:r>
            <a:rPr lang="ru-RU" sz="1900" kern="1200" dirty="0" err="1" smtClean="0"/>
            <a:t>вужудга</a:t>
          </a:r>
          <a:r>
            <a:rPr lang="ru-RU" sz="1900" kern="1200" dirty="0" smtClean="0"/>
            <a:t> </a:t>
          </a:r>
          <a:r>
            <a:rPr lang="ru-RU" sz="1900" kern="1200" dirty="0" err="1" smtClean="0"/>
            <a:t>келади</a:t>
          </a:r>
          <a:r>
            <a:rPr lang="ru-RU" sz="1900" kern="1200" dirty="0" smtClean="0"/>
            <a:t>. </a:t>
          </a:r>
          <a:r>
            <a:rPr lang="ru-RU" sz="1900" kern="1200" dirty="0" err="1" smtClean="0"/>
            <a:t>Урғочи</a:t>
          </a:r>
          <a:r>
            <a:rPr lang="ru-RU" sz="1900" kern="1200" dirty="0" smtClean="0"/>
            <a:t> </a:t>
          </a:r>
          <a:r>
            <a:rPr lang="ru-RU" sz="1900" kern="1200" dirty="0" err="1" smtClean="0"/>
            <a:t>гуллари</a:t>
          </a:r>
          <a:r>
            <a:rPr lang="ru-RU" sz="1900" kern="1200" dirty="0" smtClean="0"/>
            <a:t> </a:t>
          </a:r>
          <a:r>
            <a:rPr lang="ru-RU" sz="1900" kern="1200" dirty="0" err="1" smtClean="0"/>
            <a:t>шингилчалар</a:t>
          </a:r>
          <a:r>
            <a:rPr lang="ru-RU" sz="1900" kern="1200" dirty="0" smtClean="0"/>
            <a:t> </a:t>
          </a:r>
          <a:r>
            <a:rPr lang="ru-RU" sz="1900" kern="1200" dirty="0" err="1" smtClean="0"/>
            <a:t>шаклида</a:t>
          </a:r>
          <a:r>
            <a:rPr lang="ru-RU" sz="1900" kern="1200" dirty="0" smtClean="0"/>
            <a:t> </a:t>
          </a:r>
          <a:r>
            <a:rPr lang="ru-RU" sz="1900" kern="1200" dirty="0" err="1" smtClean="0"/>
            <a:t>бўлиб</a:t>
          </a:r>
          <a:r>
            <a:rPr lang="ru-RU" sz="1900" kern="1200" dirty="0" smtClean="0"/>
            <a:t>, </a:t>
          </a:r>
          <a:r>
            <a:rPr lang="ru-RU" sz="1900" kern="1200" dirty="0" err="1" smtClean="0"/>
            <a:t>сергбарг</a:t>
          </a:r>
          <a:r>
            <a:rPr lang="ru-RU" sz="1900" kern="1200" dirty="0" smtClean="0"/>
            <a:t> </a:t>
          </a:r>
          <a:r>
            <a:rPr lang="ru-RU" sz="1900" kern="1200" dirty="0" err="1" smtClean="0"/>
            <a:t>новдалар</a:t>
          </a:r>
          <a:r>
            <a:rPr lang="ru-RU" sz="1900" kern="1200" dirty="0" smtClean="0"/>
            <a:t> </a:t>
          </a:r>
          <a:r>
            <a:rPr lang="ru-RU" sz="1900" kern="1200" dirty="0" err="1" smtClean="0"/>
            <a:t>учида</a:t>
          </a:r>
          <a:r>
            <a:rPr lang="ru-RU" sz="1900" kern="1200" dirty="0" smtClean="0"/>
            <a:t> </a:t>
          </a:r>
          <a:r>
            <a:rPr lang="ru-RU" sz="1900" kern="1200" dirty="0" err="1" smtClean="0"/>
            <a:t>биттадан</a:t>
          </a:r>
          <a:r>
            <a:rPr lang="ru-RU" sz="1900" kern="1200" dirty="0" smtClean="0"/>
            <a:t> </a:t>
          </a:r>
          <a:r>
            <a:rPr lang="ru-RU" sz="1900" kern="1200" dirty="0" err="1" smtClean="0"/>
            <a:t>ёки</a:t>
          </a:r>
          <a:r>
            <a:rPr lang="ru-RU" sz="1900" kern="1200" dirty="0" smtClean="0"/>
            <a:t> </a:t>
          </a:r>
          <a:r>
            <a:rPr lang="ru-RU" sz="1900" kern="1200" dirty="0" err="1" smtClean="0"/>
            <a:t>бир</a:t>
          </a:r>
          <a:r>
            <a:rPr lang="ru-RU" sz="1900" kern="1200" dirty="0" smtClean="0"/>
            <a:t> </a:t>
          </a:r>
          <a:r>
            <a:rPr lang="ru-RU" sz="1900" kern="1200" dirty="0" err="1" smtClean="0"/>
            <a:t>нечтадан</a:t>
          </a:r>
          <a:r>
            <a:rPr lang="ru-RU" sz="1900" kern="1200" dirty="0" smtClean="0"/>
            <a:t> </a:t>
          </a:r>
          <a:r>
            <a:rPr lang="ru-RU" sz="1900" kern="1200" dirty="0" err="1" smtClean="0"/>
            <a:t>жойлашади</a:t>
          </a:r>
          <a:r>
            <a:rPr lang="ru-RU" sz="1900" kern="1200" dirty="0" smtClean="0"/>
            <a:t>. Гулён </a:t>
          </a:r>
          <a:r>
            <a:rPr lang="ru-RU" sz="1900" kern="1200" dirty="0" err="1" smtClean="0"/>
            <a:t>баргчалари</a:t>
          </a:r>
          <a:r>
            <a:rPr lang="ru-RU" sz="1900" kern="1200" dirty="0" smtClean="0"/>
            <a:t> бор. </a:t>
          </a:r>
          <a:r>
            <a:rPr lang="ru-RU" sz="1900" kern="1200" dirty="0" err="1" smtClean="0"/>
            <a:t>Гулқўрғони</a:t>
          </a:r>
          <a:r>
            <a:rPr lang="ru-RU" sz="1900" kern="1200" dirty="0" smtClean="0"/>
            <a:t> </a:t>
          </a:r>
          <a:r>
            <a:rPr lang="ru-RU" sz="1900" kern="1200" dirty="0" err="1" smtClean="0"/>
            <a:t>оддий</a:t>
          </a:r>
          <a:r>
            <a:rPr lang="ru-RU" sz="1900" kern="1200" dirty="0" smtClean="0"/>
            <a:t> </a:t>
          </a:r>
          <a:r>
            <a:rPr lang="ru-RU" sz="1900" kern="1200" dirty="0" err="1" smtClean="0"/>
            <a:t>бўлиб</a:t>
          </a:r>
          <a:r>
            <a:rPr lang="ru-RU" sz="1900" kern="1200" dirty="0" smtClean="0"/>
            <a:t>, гулён </a:t>
          </a:r>
          <a:r>
            <a:rPr lang="ru-RU" sz="1900" kern="1200" dirty="0" err="1" smtClean="0"/>
            <a:t>баргча</a:t>
          </a:r>
          <a:r>
            <a:rPr lang="ru-RU" sz="1900" kern="1200" dirty="0" smtClean="0"/>
            <a:t> </a:t>
          </a:r>
          <a:r>
            <a:rPr lang="ru-RU" sz="1900" kern="1200" dirty="0" err="1" smtClean="0"/>
            <a:t>билан</a:t>
          </a:r>
          <a:r>
            <a:rPr lang="ru-RU" sz="1900" kern="1200" dirty="0" smtClean="0"/>
            <a:t> </a:t>
          </a:r>
          <a:r>
            <a:rPr lang="ru-RU" sz="1900" kern="1200" dirty="0" err="1" smtClean="0"/>
            <a:t>қўшилиб</a:t>
          </a:r>
          <a:r>
            <a:rPr lang="ru-RU" sz="1900" kern="1200" dirty="0" smtClean="0"/>
            <a:t> </a:t>
          </a:r>
          <a:r>
            <a:rPr lang="ru-RU" sz="1900" kern="1200" dirty="0" err="1" smtClean="0"/>
            <a:t>ўсиб</a:t>
          </a:r>
          <a:r>
            <a:rPr lang="ru-RU" sz="1900" kern="1200" dirty="0" smtClean="0"/>
            <a:t>, </a:t>
          </a:r>
          <a:r>
            <a:rPr lang="ru-RU" sz="1900" kern="1200" dirty="0" err="1" smtClean="0"/>
            <a:t>мева</a:t>
          </a:r>
          <a:r>
            <a:rPr lang="ru-RU" sz="1900" kern="1200" dirty="0" smtClean="0"/>
            <a:t> </a:t>
          </a:r>
          <a:r>
            <a:rPr lang="ru-RU" sz="1900" kern="1200" dirty="0" err="1" smtClean="0"/>
            <a:t>пўстини</a:t>
          </a:r>
          <a:r>
            <a:rPr lang="ru-RU" sz="1900" kern="1200" dirty="0" smtClean="0"/>
            <a:t> </a:t>
          </a:r>
          <a:r>
            <a:rPr lang="ru-RU" sz="1900" kern="1200" dirty="0" err="1" smtClean="0"/>
            <a:t>ҳосил</a:t>
          </a:r>
          <a:r>
            <a:rPr lang="ru-RU" sz="1900" kern="1200" dirty="0" smtClean="0"/>
            <a:t> </a:t>
          </a:r>
          <a:r>
            <a:rPr lang="ru-RU" sz="1900" kern="1200" dirty="0" err="1" smtClean="0"/>
            <a:t>қилади</a:t>
          </a:r>
          <a:r>
            <a:rPr lang="ru-RU" sz="1900" kern="1200" dirty="0" smtClean="0"/>
            <a:t>. </a:t>
          </a:r>
          <a:r>
            <a:rPr lang="ru-RU" sz="1900" kern="1200" dirty="0" err="1" smtClean="0"/>
            <a:t>Меваси</a:t>
          </a:r>
          <a:r>
            <a:rPr lang="ru-RU" sz="1900" kern="1200" dirty="0" smtClean="0"/>
            <a:t> </a:t>
          </a:r>
          <a:r>
            <a:rPr lang="ru-RU" sz="1900" kern="1200" dirty="0" err="1" smtClean="0"/>
            <a:t>данакли</a:t>
          </a:r>
          <a:r>
            <a:rPr lang="ru-RU" sz="1900" kern="1200" dirty="0" smtClean="0"/>
            <a:t> </a:t>
          </a:r>
          <a:r>
            <a:rPr lang="ru-RU" sz="1900" kern="1200" dirty="0" err="1" smtClean="0"/>
            <a:t>сохта</a:t>
          </a:r>
          <a:r>
            <a:rPr lang="ru-RU" sz="1900" kern="1200" dirty="0" smtClean="0"/>
            <a:t> </a:t>
          </a:r>
          <a:r>
            <a:rPr lang="ru-RU" sz="1900" kern="1200" dirty="0" err="1" smtClean="0"/>
            <a:t>мева</a:t>
          </a:r>
          <a:r>
            <a:rPr lang="ru-RU" sz="1900" kern="1200" dirty="0" smtClean="0"/>
            <a:t>. </a:t>
          </a:r>
          <a:r>
            <a:rPr lang="ru-RU" sz="1900" kern="1200" dirty="0" err="1" smtClean="0"/>
            <a:t>Мағзи</a:t>
          </a:r>
          <a:r>
            <a:rPr lang="ru-RU" sz="1900" kern="1200" dirty="0" smtClean="0"/>
            <a:t> </a:t>
          </a:r>
          <a:r>
            <a:rPr lang="ru-RU" sz="1900" kern="1200" dirty="0" err="1" smtClean="0"/>
            <a:t>буришган</a:t>
          </a:r>
          <a:r>
            <a:rPr lang="ru-RU" sz="1900" kern="1200" dirty="0" smtClean="0"/>
            <a:t>, </a:t>
          </a:r>
          <a:r>
            <a:rPr lang="ru-RU" sz="1900" kern="1200" dirty="0" err="1" smtClean="0"/>
            <a:t>йирик</a:t>
          </a:r>
          <a:r>
            <a:rPr lang="ru-RU" sz="1900" kern="1200" dirty="0" smtClean="0"/>
            <a:t> </a:t>
          </a:r>
          <a:r>
            <a:rPr lang="ru-RU" sz="1900" kern="1200" dirty="0" err="1" smtClean="0"/>
            <a:t>уруғпаллали</a:t>
          </a:r>
          <a:r>
            <a:rPr lang="ru-RU" sz="1900" kern="1200" dirty="0" smtClean="0"/>
            <a:t>. </a:t>
          </a:r>
          <a:r>
            <a:rPr lang="ru-RU" sz="1900" kern="1200" dirty="0" err="1" smtClean="0"/>
            <a:t>Уруғи</a:t>
          </a:r>
          <a:r>
            <a:rPr lang="ru-RU" sz="1900" kern="1200" dirty="0" smtClean="0"/>
            <a:t> </a:t>
          </a:r>
          <a:r>
            <a:rPr lang="ru-RU" sz="1900" kern="1200" dirty="0" err="1" smtClean="0"/>
            <a:t>эндоспермсиз</a:t>
          </a:r>
          <a:r>
            <a:rPr lang="ru-RU" sz="1900" kern="1200" dirty="0" smtClean="0"/>
            <a:t>. </a:t>
          </a:r>
          <a:r>
            <a:rPr lang="ru-RU" sz="1900" kern="1200" dirty="0" err="1" smtClean="0"/>
            <a:t>Ёғочи</a:t>
          </a:r>
          <a:r>
            <a:rPr lang="ru-RU" sz="1900" kern="1200" dirty="0" smtClean="0"/>
            <a:t> </a:t>
          </a:r>
          <a:r>
            <a:rPr lang="ru-RU" sz="1900" kern="1200" dirty="0" err="1" smtClean="0"/>
            <a:t>қаттиқ</a:t>
          </a:r>
          <a:r>
            <a:rPr lang="ru-RU" sz="1900" kern="1200" dirty="0" smtClean="0"/>
            <a:t>, </a:t>
          </a:r>
          <a:r>
            <a:rPr lang="ru-RU" sz="1900" kern="1200" dirty="0" err="1" smtClean="0"/>
            <a:t>чиройли</a:t>
          </a:r>
          <a:r>
            <a:rPr lang="ru-RU" sz="1900" kern="1200" dirty="0" smtClean="0"/>
            <a:t> </a:t>
          </a:r>
          <a:r>
            <a:rPr lang="ru-RU" sz="1900" kern="1200" dirty="0" err="1" smtClean="0"/>
            <a:t>бўлганидан</a:t>
          </a:r>
          <a:r>
            <a:rPr lang="ru-RU" sz="1900" kern="1200" dirty="0" smtClean="0"/>
            <a:t> </a:t>
          </a:r>
          <a:r>
            <a:rPr lang="ru-RU" sz="1900" kern="1200" dirty="0" err="1" smtClean="0"/>
            <a:t>ундан</a:t>
          </a:r>
          <a:r>
            <a:rPr lang="ru-RU" sz="1900" kern="1200" dirty="0" smtClean="0"/>
            <a:t> </a:t>
          </a:r>
          <a:r>
            <a:rPr lang="ru-RU" sz="1900" kern="1200" dirty="0" err="1" smtClean="0"/>
            <a:t>турли</a:t>
          </a:r>
          <a:r>
            <a:rPr lang="ru-RU" sz="1900" kern="1200" dirty="0" smtClean="0"/>
            <a:t> </a:t>
          </a:r>
          <a:r>
            <a:rPr lang="ru-RU" sz="1900" kern="1200" dirty="0" err="1" smtClean="0"/>
            <a:t>буюмлар</a:t>
          </a:r>
          <a:r>
            <a:rPr lang="ru-RU" sz="1900" kern="1200" dirty="0" smtClean="0"/>
            <a:t> </a:t>
          </a:r>
          <a:r>
            <a:rPr lang="ru-RU" sz="1900" kern="1200" dirty="0" err="1" smtClean="0"/>
            <a:t>ишланади</a:t>
          </a:r>
          <a:r>
            <a:rPr lang="ru-RU" sz="1900" kern="1200" dirty="0" smtClean="0"/>
            <a:t>. </a:t>
          </a:r>
          <a:r>
            <a:rPr lang="ru-RU" sz="1900" kern="1200" dirty="0" err="1" smtClean="0"/>
            <a:t>Айрим</a:t>
          </a:r>
          <a:r>
            <a:rPr lang="ru-RU" sz="1900" kern="1200" dirty="0" smtClean="0"/>
            <a:t> </a:t>
          </a:r>
          <a:r>
            <a:rPr lang="ru-RU" sz="1900" kern="1200" dirty="0" err="1" smtClean="0"/>
            <a:t>турларининг</a:t>
          </a:r>
          <a:r>
            <a:rPr lang="ru-RU" sz="1900" kern="1200" dirty="0" smtClean="0"/>
            <a:t> </a:t>
          </a:r>
          <a:r>
            <a:rPr lang="ru-RU" sz="1900" kern="1200" dirty="0" err="1" smtClean="0"/>
            <a:t>меваси</a:t>
          </a:r>
          <a:r>
            <a:rPr lang="ru-RU" sz="1900" kern="1200" dirty="0" smtClean="0"/>
            <a:t>, </a:t>
          </a:r>
          <a:r>
            <a:rPr lang="ru-RU" sz="1900" kern="1200" dirty="0" err="1" smtClean="0"/>
            <a:t>яъни</a:t>
          </a:r>
          <a:r>
            <a:rPr lang="ru-RU" sz="1900" kern="1200" dirty="0" smtClean="0"/>
            <a:t> </a:t>
          </a:r>
          <a:r>
            <a:rPr lang="ru-RU" sz="1900" kern="1200" dirty="0" err="1" smtClean="0"/>
            <a:t>ёнғоғи</a:t>
          </a:r>
          <a:r>
            <a:rPr lang="ru-RU" sz="1900" kern="1200" dirty="0" smtClean="0"/>
            <a:t> </a:t>
          </a:r>
          <a:r>
            <a:rPr lang="ru-RU" sz="1900" kern="1200" dirty="0" err="1" smtClean="0"/>
            <a:t>истеъмол</a:t>
          </a:r>
          <a:r>
            <a:rPr lang="ru-RU" sz="1900" kern="1200" dirty="0" smtClean="0"/>
            <a:t> </a:t>
          </a:r>
          <a:r>
            <a:rPr lang="ru-RU" sz="1900" kern="1200" dirty="0" err="1" smtClean="0"/>
            <a:t>қилинади</a:t>
          </a:r>
          <a:r>
            <a:rPr lang="ru-RU" sz="1900" kern="1200" dirty="0" smtClean="0"/>
            <a:t>.</a:t>
          </a:r>
          <a:endParaRPr lang="ru-RU" sz="1900" kern="1200" dirty="0">
            <a:solidFill>
              <a:srgbClr val="0033CC"/>
            </a:solidFill>
            <a:latin typeface="Times New Roman" pitchFamily="18" charset="0"/>
            <a:cs typeface="Times New Roman" pitchFamily="18" charset="0"/>
          </a:endParaRPr>
        </a:p>
      </dsp:txBody>
      <dsp:txXfrm>
        <a:off x="0" y="612924"/>
        <a:ext cx="9001156" cy="32788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33504"/>
          <a:ext cx="9001156" cy="7488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uz-Cyrl-UZ" sz="3200" b="1" kern="1200" dirty="0" smtClean="0"/>
            <a:t>Грек ёнғоғи</a:t>
          </a:r>
          <a:r>
            <a:rPr lang="uz-Cyrl-UZ" sz="3200" kern="1200" dirty="0" smtClean="0"/>
            <a:t> </a:t>
          </a:r>
          <a:r>
            <a:rPr lang="uz-Cyrl-UZ" sz="3200" b="1" kern="1200" dirty="0" smtClean="0"/>
            <a:t>(Juglans  regia L.)</a:t>
          </a:r>
          <a:r>
            <a:rPr lang="uz-Cyrl-UZ" sz="3200" kern="1200" dirty="0" smtClean="0"/>
            <a:t> </a:t>
          </a:r>
          <a:endParaRPr lang="ru-RU" sz="3200" kern="1200" dirty="0">
            <a:latin typeface="Times New Roman" pitchFamily="18" charset="0"/>
            <a:cs typeface="Times New Roman" pitchFamily="18" charset="0"/>
          </a:endParaRPr>
        </a:p>
      </dsp:txBody>
      <dsp:txXfrm>
        <a:off x="36553" y="70057"/>
        <a:ext cx="8928050" cy="675694"/>
      </dsp:txXfrm>
    </dsp:sp>
    <dsp:sp modelId="{3102073A-0B37-4EE7-9FB6-C679253A425E}">
      <dsp:nvSpPr>
        <dsp:cNvPr id="0" name=""/>
        <dsp:cNvSpPr/>
      </dsp:nvSpPr>
      <dsp:spPr>
        <a:xfrm>
          <a:off x="0" y="782304"/>
          <a:ext cx="9001156" cy="311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40640" rIns="227584" bIns="40640" numCol="1" spcCol="1270" anchor="t" anchorCtr="0">
          <a:noAutofit/>
        </a:bodyPr>
        <a:lstStyle/>
        <a:p>
          <a:pPr marL="228600" lvl="1" indent="-228600" algn="just" defTabSz="1111250">
            <a:lnSpc>
              <a:spcPct val="90000"/>
            </a:lnSpc>
            <a:spcBef>
              <a:spcPct val="0"/>
            </a:spcBef>
            <a:spcAft>
              <a:spcPct val="20000"/>
            </a:spcAft>
            <a:buChar char="••"/>
          </a:pPr>
          <a:r>
            <a:rPr lang="uz-Cyrl-UZ" sz="2500" kern="1200" dirty="0" smtClean="0"/>
            <a:t>Бўйи 25-30 м га, диаметри 1-2 м га этадиган дарахт. шох-шаббаси кенг, шарсимон. шох ва новдаларининг пўстлоғи силлиқ, оқиш пўст ташлаб туради. барглари тоқ пацимон, бўйи 40 см гача этади, 7-9 та баргчалари бор, учидагиси энг йирик, тубидагиси анча майда бўлади. барглари ҳидли эфир мойи чиқариб туради. гуллари айрим жинсли, бир уйли. барг ёзиш билан бир вақтда (апрел ойида) гуллайди. шамол воситасида четдан чангланади.</a:t>
          </a:r>
          <a:endParaRPr lang="ru-RU" sz="2500" kern="1200" dirty="0">
            <a:solidFill>
              <a:srgbClr val="0033CC"/>
            </a:solidFill>
            <a:latin typeface="Times New Roman" pitchFamily="18" charset="0"/>
            <a:cs typeface="Times New Roman" pitchFamily="18" charset="0"/>
          </a:endParaRPr>
        </a:p>
      </dsp:txBody>
      <dsp:txXfrm>
        <a:off x="0" y="782304"/>
        <a:ext cx="9001156" cy="31132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F890F8C-CDD3-4DF3-9FEE-36B0773DABFF}" type="datetimeFigureOut">
              <a:rPr lang="ru-RU"/>
              <a:pPr>
                <a:defRPr/>
              </a:pPr>
              <a:t>22.11.2018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EA6CF77-3EEF-4DA3-BF5C-BC1341BB8BB2}" type="slidenum">
              <a:rPr lang="ru-RU"/>
              <a:pPr>
                <a:defRPr/>
              </a:pPr>
              <a:t>‹#›</a:t>
            </a:fld>
            <a:endParaRPr lang="ru-RU"/>
          </a:p>
        </p:txBody>
      </p:sp>
    </p:spTree>
    <p:extLst>
      <p:ext uri="{BB962C8B-B14F-4D97-AF65-F5344CB8AC3E}">
        <p14:creationId xmlns:p14="http://schemas.microsoft.com/office/powerpoint/2010/main" val="7100998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Образ слайда 1"/>
          <p:cNvSpPr>
            <a:spLocks noGrp="1" noRot="1" noChangeAspect="1" noTextEdit="1"/>
          </p:cNvSpPr>
          <p:nvPr>
            <p:ph type="sldImg"/>
          </p:nvPr>
        </p:nvSpPr>
        <p:spPr bwMode="auto">
          <a:noFill/>
          <a:ln>
            <a:solidFill>
              <a:srgbClr val="000000"/>
            </a:solidFill>
            <a:miter lim="800000"/>
            <a:headEnd/>
            <a:tailEnd/>
          </a:ln>
        </p:spPr>
      </p:sp>
      <p:sp>
        <p:nvSpPr>
          <p:cNvPr id="6656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665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CA328B-DDA6-4EBF-B20B-877017A94F8B}" type="slidenum">
              <a:rPr lang="ru-RU" smtClean="0"/>
              <a:pPr/>
              <a:t>1</a:t>
            </a:fld>
            <a:endParaRPr lang="ru-RU" smtClean="0"/>
          </a:p>
        </p:txBody>
      </p:sp>
    </p:spTree>
    <p:extLst>
      <p:ext uri="{BB962C8B-B14F-4D97-AF65-F5344CB8AC3E}">
        <p14:creationId xmlns:p14="http://schemas.microsoft.com/office/powerpoint/2010/main" val="1984717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pPr/>
              <a:t>3</a:t>
            </a:fld>
            <a:endParaRPr lang="ru-RU" smtClean="0"/>
          </a:p>
        </p:txBody>
      </p:sp>
    </p:spTree>
    <p:extLst>
      <p:ext uri="{BB962C8B-B14F-4D97-AF65-F5344CB8AC3E}">
        <p14:creationId xmlns:p14="http://schemas.microsoft.com/office/powerpoint/2010/main" val="139331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ru-RU"/>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pPr>
                <a:defRPr/>
              </a:pPr>
              <a:t>‹#›</a:t>
            </a:fld>
            <a:endParaRPr lang="ru-RU"/>
          </a:p>
        </p:txBody>
      </p:sp>
      <p:sp>
        <p:nvSpPr>
          <p:cNvPr id="7" name="Rectangle 7"/>
          <p:cNvSpPr>
            <a:spLocks noGrp="1" noChangeArrowheads="1"/>
          </p:cNvSpPr>
          <p:nvPr>
            <p:ph type="dt" sz="quarter" idx="12"/>
          </p:nvPr>
        </p:nvSpPr>
        <p:spPr/>
        <p:txBody>
          <a:bodyPr/>
          <a:lstStyle>
            <a:lvl1pPr>
              <a:defRPr/>
            </a:lvl1pPr>
          </a:lstStyle>
          <a:p>
            <a:pPr>
              <a:defRPr/>
            </a:pP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CEC648F7-5D80-4C59-B508-FF76713382B8}"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1D87C521-3FB6-4769-8A9F-ED17AF0E8EEA}"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4B462DEC-3469-4AAF-BA94-5332D4A2321A}"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17115140-27DE-407F-A2BB-CB18002C39B6}"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47F13DF2-FBB0-4BDA-A7A2-F3391484F47D}" type="slidenum">
              <a:rPr lang="ru-RU"/>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5293E512-A46F-48CB-8838-CC8996D5402A}" type="slidenum">
              <a:rPr lang="ru-RU"/>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3316799D-4A0B-468E-B0D5-18B70DEBE0F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89F5800B-1E18-4750-8F03-9949D647F64D}" type="slidenum">
              <a:rPr lang="ru-RU"/>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p>
            <a:pPr indent="-283464">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F24FAB9E-9F14-4FCA-B9BA-A9100D5FE97C}" type="slidenum">
              <a:rPr lang="ru-RU"/>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4045AD10-6908-4D61-9994-C13BEBDCA9E1}" type="slidenum">
              <a:rPr lang="ru-RU"/>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60641494-06B7-4ACF-AF42-B07657E710BA}" type="slidenum">
              <a:rPr lang="ru-RU"/>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Line 7"/>
          <p:cNvSpPr>
            <a:spLocks noChangeShapeType="1"/>
          </p:cNvSpPr>
          <p:nvPr/>
        </p:nvSpPr>
        <p:spPr bwMode="auto">
          <a:xfrm>
            <a:off x="1905000" y="1219200"/>
            <a:ext cx="0" cy="2057400"/>
          </a:xfrm>
          <a:prstGeom prst="line">
            <a:avLst/>
          </a:prstGeom>
          <a:noFill/>
          <a:ln w="34925">
            <a:solidFill>
              <a:schemeClr val="tx2"/>
            </a:solidFill>
            <a:round/>
            <a:headEnd/>
            <a:tailEnd/>
          </a:ln>
        </p:spPr>
        <p:txBody>
          <a:bodyPr/>
          <a:lstStyle/>
          <a:p>
            <a:pPr>
              <a:defRPr/>
            </a:pPr>
            <a:endParaRPr lang="ru-RU">
              <a:solidFill>
                <a:srgbClr val="336666"/>
              </a:solidFill>
              <a:latin typeface="Arial" pitchFamily="34" charset="0"/>
            </a:endParaRPr>
          </a:p>
        </p:txBody>
      </p:sp>
      <p:sp>
        <p:nvSpPr>
          <p:cNvPr id="5" name="Oval 8"/>
          <p:cNvSpPr>
            <a:spLocks noChangeArrowheads="1"/>
          </p:cNvSpPr>
          <p:nvPr/>
        </p:nvSpPr>
        <p:spPr bwMode="auto">
          <a:xfrm>
            <a:off x="163513" y="2103438"/>
            <a:ext cx="347662" cy="347662"/>
          </a:xfrm>
          <a:prstGeom prst="ellipse">
            <a:avLst/>
          </a:prstGeom>
          <a:solidFill>
            <a:schemeClr val="tx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6" name="Oval 9"/>
          <p:cNvSpPr>
            <a:spLocks noChangeArrowheads="1"/>
          </p:cNvSpPr>
          <p:nvPr/>
        </p:nvSpPr>
        <p:spPr bwMode="auto">
          <a:xfrm>
            <a:off x="739775" y="2105025"/>
            <a:ext cx="349250" cy="347663"/>
          </a:xfrm>
          <a:prstGeom prst="ellipse">
            <a:avLst/>
          </a:prstGeom>
          <a:solidFill>
            <a:schemeClr val="accent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7" name="Oval 10"/>
          <p:cNvSpPr>
            <a:spLocks noChangeArrowheads="1"/>
          </p:cNvSpPr>
          <p:nvPr/>
        </p:nvSpPr>
        <p:spPr bwMode="auto">
          <a:xfrm>
            <a:off x="1317625" y="2105025"/>
            <a:ext cx="347663" cy="347663"/>
          </a:xfrm>
          <a:prstGeom prst="ellipse">
            <a:avLst/>
          </a:prstGeom>
          <a:solidFill>
            <a:schemeClr val="accent2"/>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43362" name="Rectangle 2"/>
          <p:cNvSpPr>
            <a:spLocks noGrp="1" noChangeArrowheads="1"/>
          </p:cNvSpPr>
          <p:nvPr>
            <p:ph type="ctrTitle"/>
          </p:nvPr>
        </p:nvSpPr>
        <p:spPr>
          <a:xfrm>
            <a:off x="2133600" y="1371600"/>
            <a:ext cx="6477000" cy="1752600"/>
          </a:xfrm>
        </p:spPr>
        <p:txBody>
          <a:bodyPr/>
          <a:lstStyle>
            <a:lvl1pPr>
              <a:defRPr sz="5400"/>
            </a:lvl1pPr>
          </a:lstStyle>
          <a:p>
            <a:r>
              <a:rPr lang="ru-RU"/>
              <a:t>Образец заголовка</a:t>
            </a:r>
          </a:p>
        </p:txBody>
      </p:sp>
      <p:sp>
        <p:nvSpPr>
          <p:cNvPr id="143363" name="Rectangle 3"/>
          <p:cNvSpPr>
            <a:spLocks noGrp="1" noChangeArrowheads="1"/>
          </p:cNvSpPr>
          <p:nvPr>
            <p:ph type="subTitle" idx="1"/>
          </p:nvPr>
        </p:nvSpPr>
        <p:spPr>
          <a:xfrm>
            <a:off x="2133600" y="3733800"/>
            <a:ext cx="6477000" cy="1981200"/>
          </a:xfrm>
        </p:spPr>
        <p:txBody>
          <a:bodyPr/>
          <a:lstStyle>
            <a:lvl1pPr marL="0" indent="0">
              <a:buFont typeface="Wingdings" pitchFamily="2" charset="2"/>
              <a:buNone/>
              <a:defRPr/>
            </a:lvl1pPr>
          </a:lstStyle>
          <a:p>
            <a:r>
              <a:rPr lang="ru-RU"/>
              <a:t>Образец подзаголовка</a:t>
            </a:r>
          </a:p>
        </p:txBody>
      </p:sp>
      <p:sp>
        <p:nvSpPr>
          <p:cNvPr id="8" name="Rectangle 4"/>
          <p:cNvSpPr>
            <a:spLocks noGrp="1" noChangeArrowheads="1"/>
          </p:cNvSpPr>
          <p:nvPr>
            <p:ph type="dt" sz="half" idx="10"/>
          </p:nvPr>
        </p:nvSpPr>
        <p:spPr>
          <a:xfrm>
            <a:off x="7086600" y="6248400"/>
            <a:ext cx="1524000" cy="457200"/>
          </a:xfrm>
        </p:spPr>
        <p:txBody>
          <a:bodyPr/>
          <a:lstStyle>
            <a:lvl1pPr>
              <a:defRPr/>
            </a:lvl1pPr>
          </a:lstStyle>
          <a:p>
            <a:pPr>
              <a:defRPr/>
            </a:pPr>
            <a:endParaRPr lang="ru-RU">
              <a:solidFill>
                <a:srgbClr val="336666"/>
              </a:solidFill>
            </a:endParaRPr>
          </a:p>
        </p:txBody>
      </p:sp>
      <p:sp>
        <p:nvSpPr>
          <p:cNvPr id="9" name="Rectangle 5"/>
          <p:cNvSpPr>
            <a:spLocks noGrp="1" noChangeArrowheads="1"/>
          </p:cNvSpPr>
          <p:nvPr>
            <p:ph type="ftr" sz="quarter" idx="11"/>
          </p:nvPr>
        </p:nvSpPr>
        <p:spPr>
          <a:xfrm>
            <a:off x="3810000" y="6248400"/>
            <a:ext cx="2895600" cy="457200"/>
          </a:xfrm>
        </p:spPr>
        <p:txBody>
          <a:bodyPr/>
          <a:lstStyle>
            <a:lvl1pPr>
              <a:defRPr/>
            </a:lvl1pPr>
          </a:lstStyle>
          <a:p>
            <a:pPr>
              <a:defRPr/>
            </a:pPr>
            <a:endParaRPr lang="ru-RU">
              <a:solidFill>
                <a:srgbClr val="336666"/>
              </a:solidFill>
            </a:endParaRPr>
          </a:p>
        </p:txBody>
      </p:sp>
      <p:sp>
        <p:nvSpPr>
          <p:cNvPr id="10" name="Rectangle 6"/>
          <p:cNvSpPr>
            <a:spLocks noGrp="1" noChangeArrowheads="1"/>
          </p:cNvSpPr>
          <p:nvPr>
            <p:ph type="sldNum" sz="quarter" idx="12"/>
          </p:nvPr>
        </p:nvSpPr>
        <p:spPr>
          <a:xfrm>
            <a:off x="2209800" y="6248400"/>
            <a:ext cx="1219200" cy="457200"/>
          </a:xfrm>
        </p:spPr>
        <p:txBody>
          <a:bodyPr/>
          <a:lstStyle>
            <a:lvl1pPr>
              <a:defRPr/>
            </a:lvl1pPr>
          </a:lstStyle>
          <a:p>
            <a:pPr>
              <a:defRPr/>
            </a:pPr>
            <a:fld id="{BFD6EB61-41AB-4390-996E-21B86C9F0D1F}"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004589048"/>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4204F58-43B7-42BB-B14E-229265479B67}"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970496042"/>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79EEB4A-3CDC-466F-9A7E-FD929FE1E49A}"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6380503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15240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054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1C931D5-36E3-4072-939B-4F013E66293B}"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795529436"/>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B1518A7-BF25-49FA-9228-A3708E78794E}"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9272578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F80396D-CF3E-4502-9558-5751D3BF7773}"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5298113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150B079F-D966-4F03-B498-2CF137CBC780}"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575488096"/>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581058D-7A57-4C24-8B53-A6962B4775C1}"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9842394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6C7E7A-2E0E-4011-855B-B55BC5F3245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44272750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1861A46-DDBE-4BBB-A6B9-DE90DCCDB488}"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50952111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90500"/>
            <a:ext cx="1752600" cy="58293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524000" y="190500"/>
            <a:ext cx="5105400" cy="58293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DFAE74B-6F69-44B3-A0BA-F944C4F12D27}"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99799380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1524000" y="190500"/>
            <a:ext cx="7010400" cy="58293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13C5C24-DB4B-4836-8E90-230EC5BF0F4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83252581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450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6" name="Нижний колонтитул 5"/>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7" name="Номер слайда 6"/>
          <p:cNvSpPr>
            <a:spLocks noGrp="1"/>
          </p:cNvSpPr>
          <p:nvPr>
            <p:ph type="sldNum" sz="quarter" idx="12"/>
          </p:nvPr>
        </p:nvSpPr>
        <p:spPr>
          <a:xfrm>
            <a:off x="7042150" y="6243638"/>
            <a:ext cx="1905000" cy="457200"/>
          </a:xfrm>
        </p:spPr>
        <p:txBody>
          <a:bodyPr/>
          <a:lstStyle>
            <a:lvl1pPr>
              <a:defRPr/>
            </a:lvl1pPr>
          </a:lstStyle>
          <a:p>
            <a:pPr>
              <a:defRPr/>
            </a:pPr>
            <a:fld id="{C78D6410-B787-4591-9948-006E10762EB3}"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406454051"/>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лип 3"/>
          <p:cNvSpPr>
            <a:spLocks noGrp="1"/>
          </p:cNvSpPr>
          <p:nvPr>
            <p:ph type="clipArt" sz="half" idx="2"/>
          </p:nvPr>
        </p:nvSpPr>
        <p:spPr>
          <a:xfrm>
            <a:off x="5145088" y="2017713"/>
            <a:ext cx="3810000" cy="4114800"/>
          </a:xfrm>
        </p:spPr>
        <p:txBody>
          <a:bodyPr/>
          <a:lstStyle/>
          <a:p>
            <a:pPr lvl="0"/>
            <a:endParaRPr lang="ru-RU" noProof="0" smtClean="0"/>
          </a:p>
        </p:txBody>
      </p:sp>
      <p:sp>
        <p:nvSpPr>
          <p:cNvPr id="5" name="Дата 4"/>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6" name="Нижний колонтитул 5"/>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7" name="Номер слайда 6"/>
          <p:cNvSpPr>
            <a:spLocks noGrp="1"/>
          </p:cNvSpPr>
          <p:nvPr>
            <p:ph type="sldNum" sz="quarter" idx="12"/>
          </p:nvPr>
        </p:nvSpPr>
        <p:spPr>
          <a:xfrm>
            <a:off x="7042150" y="6243638"/>
            <a:ext cx="1905000" cy="457200"/>
          </a:xfrm>
        </p:spPr>
        <p:txBody>
          <a:bodyPr/>
          <a:lstStyle>
            <a:lvl1pPr>
              <a:defRPr/>
            </a:lvl1pPr>
          </a:lstStyle>
          <a:p>
            <a:pPr>
              <a:defRPr/>
            </a:pPr>
            <a:fld id="{9F0836F1-CF8A-4477-A981-CB67D09B657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685567994"/>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1150938" y="214313"/>
            <a:ext cx="7793037" cy="1462087"/>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11826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51450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1182688" y="41513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5145088" y="41513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8" name="Нижний колонтитул 7"/>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9" name="Номер слайда 8"/>
          <p:cNvSpPr>
            <a:spLocks noGrp="1"/>
          </p:cNvSpPr>
          <p:nvPr>
            <p:ph type="sldNum" sz="quarter" idx="12"/>
          </p:nvPr>
        </p:nvSpPr>
        <p:spPr>
          <a:xfrm>
            <a:off x="7042150" y="6243638"/>
            <a:ext cx="1905000" cy="457200"/>
          </a:xfrm>
        </p:spPr>
        <p:txBody>
          <a:bodyPr/>
          <a:lstStyle>
            <a:lvl1pPr>
              <a:defRPr/>
            </a:lvl1pPr>
          </a:lstStyle>
          <a:p>
            <a:pPr>
              <a:defRPr/>
            </a:pPr>
            <a:fld id="{85FD6654-45C7-430E-AC55-4557E0326B28}"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984591861"/>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solidFill>
                <a:srgbClr val="DBF5F9">
                  <a:shade val="90000"/>
                </a:srgbClr>
              </a:solidFill>
            </a:endParaRPr>
          </a:p>
        </p:txBody>
      </p:sp>
      <p:sp>
        <p:nvSpPr>
          <p:cNvPr id="19" name="Нижний колонтитул 18"/>
          <p:cNvSpPr>
            <a:spLocks noGrp="1"/>
          </p:cNvSpPr>
          <p:nvPr>
            <p:ph type="ftr" sz="quarter" idx="11"/>
          </p:nvPr>
        </p:nvSpPr>
        <p:spPr/>
        <p:txBody>
          <a:bodyPr/>
          <a:lstStyle/>
          <a:p>
            <a:endParaRPr lang="ru-RU">
              <a:solidFill>
                <a:srgbClr val="DBF5F9">
                  <a:shade val="90000"/>
                </a:srgbClr>
              </a:solidFill>
            </a:endParaRPr>
          </a:p>
        </p:txBody>
      </p:sp>
      <p:sp>
        <p:nvSpPr>
          <p:cNvPr id="27" name="Номер слайда 26"/>
          <p:cNvSpPr>
            <a:spLocks noGrp="1"/>
          </p:cNvSpPr>
          <p:nvPr>
            <p:ph type="sldNum" sz="quarter" idx="12"/>
          </p:nvPr>
        </p:nvSpPr>
        <p:spPr/>
        <p:txBody>
          <a:bodyPr/>
          <a:lstStyle/>
          <a:p>
            <a:fld id="{7192771C-A03D-4399-8509-8D92DAA3F8AA}"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3683479413"/>
      </p:ext>
    </p:extLst>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427544802"/>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solidFill>
                <a:srgbClr val="DBF5F9">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DBF5F9">
                  <a:shade val="90000"/>
                </a:srgb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1558595125"/>
      </p:ext>
    </p:extLst>
  </p:cSld>
  <p:clrMapOvr>
    <a:overrideClrMapping bg1="dk1" tx1="lt1" bg2="dk2" tx2="lt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26472045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solidFill>
                <a:srgbClr val="04617B">
                  <a:shade val="90000"/>
                </a:srgbClr>
              </a:solidFill>
            </a:endParaRPr>
          </a:p>
        </p:txBody>
      </p:sp>
      <p:sp>
        <p:nvSpPr>
          <p:cNvPr id="8" name="Нижний колонтитул 7"/>
          <p:cNvSpPr>
            <a:spLocks noGrp="1"/>
          </p:cNvSpPr>
          <p:nvPr>
            <p:ph type="ftr" sz="quarter" idx="11"/>
          </p:nvPr>
        </p:nvSpPr>
        <p:spPr/>
        <p:txBody>
          <a:bodyPr/>
          <a:lstStyle/>
          <a:p>
            <a:endParaRPr lang="ru-RU">
              <a:solidFill>
                <a:srgbClr val="04617B">
                  <a:shade val="90000"/>
                </a:srgb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47288483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solidFill>
                <a:srgbClr val="04617B">
                  <a:shade val="90000"/>
                </a:srgbClr>
              </a:solidFill>
            </a:endParaRPr>
          </a:p>
        </p:txBody>
      </p:sp>
      <p:sp>
        <p:nvSpPr>
          <p:cNvPr id="4" name="Нижний колонтитул 3"/>
          <p:cNvSpPr>
            <a:spLocks noGrp="1"/>
          </p:cNvSpPr>
          <p:nvPr>
            <p:ph type="ftr" sz="quarter" idx="11"/>
          </p:nvPr>
        </p:nvSpPr>
        <p:spPr/>
        <p:txBody>
          <a:bodyPr/>
          <a:lstStyle/>
          <a:p>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12581748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srgbClr val="04617B">
                  <a:shade val="90000"/>
                </a:srgbClr>
              </a:solidFill>
            </a:endParaRPr>
          </a:p>
        </p:txBody>
      </p:sp>
      <p:sp>
        <p:nvSpPr>
          <p:cNvPr id="3" name="Нижний колонтитул 2"/>
          <p:cNvSpPr>
            <a:spLocks noGrp="1"/>
          </p:cNvSpPr>
          <p:nvPr>
            <p:ph type="ftr" sz="quarter" idx="11"/>
          </p:nvPr>
        </p:nvSpPr>
        <p:spPr/>
        <p:txBody>
          <a:bodyPr/>
          <a:lstStyle/>
          <a:p>
            <a:endParaRPr lang="ru-RU">
              <a:solidFill>
                <a:srgbClr val="04617B">
                  <a:shade val="90000"/>
                </a:srgb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379448437"/>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56629639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solidFill>
                  <a:srgbClr val="04617B">
                    <a:shade val="90000"/>
                  </a:srgbClr>
                </a:solidFill>
              </a:rPr>
              <a:pPr/>
              <a:t>‹#›</a:t>
            </a:fld>
            <a:endParaRPr lang="ru-RU">
              <a:solidFill>
                <a:srgbClr val="04617B">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228271591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35834644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106069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6" Type="http://schemas.openxmlformats.org/officeDocument/2006/relationships/theme" Target="../theme/theme5.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a:defRPr/>
            </a:pPr>
            <a:endParaRPr lang="ru-RU"/>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a:defRPr/>
            </a:pPr>
            <a:endParaRPr lang="ru-RU"/>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a:defRPr/>
            </a:pPr>
            <a:fld id="{9D05A76B-188B-43AE-9929-686B65AAEE1B}"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4170" r:id="rId1"/>
    <p:sldLayoutId id="2147484128" r:id="rId2"/>
    <p:sldLayoutId id="2147484129" r:id="rId3"/>
    <p:sldLayoutId id="2147484130" r:id="rId4"/>
    <p:sldLayoutId id="2147484131" r:id="rId5"/>
    <p:sldLayoutId id="2147484132" r:id="rId6"/>
    <p:sldLayoutId id="2147484133" r:id="rId7"/>
    <p:sldLayoutId id="2147484134" r:id="rId8"/>
    <p:sldLayoutId id="2147484135" r:id="rId9"/>
    <p:sldLayoutId id="2147484136" r:id="rId10"/>
    <p:sldLayoutId id="2147484137" r:id="rId11"/>
    <p:sldLayoutId id="2147484138"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76" r:id="rId1"/>
    <p:sldLayoutId id="2147484158" r:id="rId2"/>
    <p:sldLayoutId id="2147484177" r:id="rId3"/>
    <p:sldLayoutId id="2147484159" r:id="rId4"/>
    <p:sldLayoutId id="2147484160" r:id="rId5"/>
    <p:sldLayoutId id="2147484161" r:id="rId6"/>
    <p:sldLayoutId id="2147484162" r:id="rId7"/>
    <p:sldLayoutId id="2147484178" r:id="rId8"/>
    <p:sldLayoutId id="2147484179" r:id="rId9"/>
    <p:sldLayoutId id="2147484163" r:id="rId10"/>
    <p:sldLayoutId id="2147484164"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4C4E65F5-B7F9-42F3-8F74-84C37080891E}"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4180" r:id="rId1"/>
    <p:sldLayoutId id="2147484165" r:id="rId2"/>
    <p:sldLayoutId id="2147484181" r:id="rId3"/>
    <p:sldLayoutId id="2147484166" r:id="rId4"/>
    <p:sldLayoutId id="2147484182" r:id="rId5"/>
    <p:sldLayoutId id="2147484167" r:id="rId6"/>
    <p:sldLayoutId id="2147484183" r:id="rId7"/>
    <p:sldLayoutId id="2147484184" r:id="rId8"/>
    <p:sldLayoutId id="2147484185" r:id="rId9"/>
    <p:sldLayoutId id="2147484168" r:id="rId10"/>
    <p:sldLayoutId id="2147484169" r:id="rId11"/>
  </p:sldLayoutIdLst>
  <p:timing>
    <p:tnLst>
      <p:par>
        <p:cTn id="1" dur="indefinite" restart="never" nodeType="tmRoot"/>
      </p:par>
    </p:tnLst>
  </p:timing>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orbel" pitchFamily="34" charset="0"/>
        </a:defRPr>
      </a:lvl2pPr>
      <a:lvl3pPr algn="l" rtl="0" eaLnBrk="0" fontAlgn="base" hangingPunct="0">
        <a:spcBef>
          <a:spcPct val="0"/>
        </a:spcBef>
        <a:spcAft>
          <a:spcPct val="0"/>
        </a:spcAft>
        <a:defRPr sz="4300">
          <a:solidFill>
            <a:srgbClr val="572314"/>
          </a:solidFill>
          <a:latin typeface="Corbel" pitchFamily="34" charset="0"/>
        </a:defRPr>
      </a:lvl3pPr>
      <a:lvl4pPr algn="l" rtl="0" eaLnBrk="0" fontAlgn="base" hangingPunct="0">
        <a:spcBef>
          <a:spcPct val="0"/>
        </a:spcBef>
        <a:spcAft>
          <a:spcPct val="0"/>
        </a:spcAft>
        <a:defRPr sz="4300">
          <a:solidFill>
            <a:srgbClr val="572314"/>
          </a:solidFill>
          <a:latin typeface="Corbel" pitchFamily="34" charset="0"/>
        </a:defRPr>
      </a:lvl4pPr>
      <a:lvl5pPr algn="l" rtl="0" eaLnBrk="0" fontAlgn="base" hangingPunct="0">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199" r:id="rId1"/>
    <p:sldLayoutId id="2147484200" r:id="rId2"/>
    <p:sldLayoutId id="2147484201" r:id="rId3"/>
    <p:sldLayoutId id="2147484202" r:id="rId4"/>
    <p:sldLayoutId id="2147484203" r:id="rId5"/>
    <p:sldLayoutId id="2147484204" r:id="rId6"/>
    <p:sldLayoutId id="2147484205" r:id="rId7"/>
    <p:sldLayoutId id="2147484206" r:id="rId8"/>
    <p:sldLayoutId id="2147484207" r:id="rId9"/>
    <p:sldLayoutId id="2147484208" r:id="rId10"/>
    <p:sldLayoutId id="2147484209"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524000" y="190500"/>
            <a:ext cx="7010400" cy="15271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051" name="Rectangle 3"/>
          <p:cNvSpPr>
            <a:spLocks noGrp="1" noChangeArrowheads="1"/>
          </p:cNvSpPr>
          <p:nvPr>
            <p:ph type="body" idx="1"/>
          </p:nvPr>
        </p:nvSpPr>
        <p:spPr bwMode="auto">
          <a:xfrm>
            <a:off x="1524000" y="1905000"/>
            <a:ext cx="7010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42340" name="Rectangle 4"/>
          <p:cNvSpPr>
            <a:spLocks noGrp="1" noChangeArrowheads="1"/>
          </p:cNvSpPr>
          <p:nvPr>
            <p:ph type="dt" sz="half" idx="2"/>
          </p:nvPr>
        </p:nvSpPr>
        <p:spPr bwMode="auto">
          <a:xfrm>
            <a:off x="66294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charset="0"/>
              </a:defRPr>
            </a:lvl1pPr>
          </a:lstStyle>
          <a:p>
            <a:pPr>
              <a:defRPr/>
            </a:pPr>
            <a:endParaRPr lang="ru-RU">
              <a:solidFill>
                <a:srgbClr val="336666"/>
              </a:solidFill>
            </a:endParaRPr>
          </a:p>
        </p:txBody>
      </p:sp>
      <p:sp>
        <p:nvSpPr>
          <p:cNvPr id="142341" name="Rectangle 5"/>
          <p:cNvSpPr>
            <a:spLocks noGrp="1" noChangeArrowheads="1"/>
          </p:cNvSpPr>
          <p:nvPr>
            <p:ph type="ftr" sz="quarter" idx="3"/>
          </p:nvPr>
        </p:nvSpPr>
        <p:spPr bwMode="auto">
          <a:xfrm>
            <a:off x="32766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Arial" charset="0"/>
              </a:defRPr>
            </a:lvl1pPr>
          </a:lstStyle>
          <a:p>
            <a:pPr>
              <a:defRPr/>
            </a:pPr>
            <a:endParaRPr lang="ru-RU">
              <a:solidFill>
                <a:srgbClr val="336666"/>
              </a:solidFill>
            </a:endParaRPr>
          </a:p>
        </p:txBody>
      </p:sp>
      <p:sp>
        <p:nvSpPr>
          <p:cNvPr id="142342" name="Rectangle 6"/>
          <p:cNvSpPr>
            <a:spLocks noGrp="1" noChangeArrowheads="1"/>
          </p:cNvSpPr>
          <p:nvPr>
            <p:ph type="sldNum" sz="quarter" idx="4"/>
          </p:nvPr>
        </p:nvSpPr>
        <p:spPr bwMode="auto">
          <a:xfrm>
            <a:off x="1524000" y="6248400"/>
            <a:ext cx="1295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fld id="{E6A3D6D4-A5A2-4835-A1FA-B1A3E04A3E80}" type="slidenum">
              <a:rPr lang="ru-RU">
                <a:solidFill>
                  <a:srgbClr val="336666"/>
                </a:solidFill>
              </a:rPr>
              <a:pPr>
                <a:defRPr/>
              </a:pPr>
              <a:t>‹#›</a:t>
            </a:fld>
            <a:endParaRPr lang="ru-RU">
              <a:solidFill>
                <a:srgbClr val="336666"/>
              </a:solidFill>
            </a:endParaRPr>
          </a:p>
        </p:txBody>
      </p:sp>
      <p:sp>
        <p:nvSpPr>
          <p:cNvPr id="1031" name="Line 7"/>
          <p:cNvSpPr>
            <a:spLocks noChangeShapeType="1"/>
          </p:cNvSpPr>
          <p:nvPr/>
        </p:nvSpPr>
        <p:spPr bwMode="auto">
          <a:xfrm flipV="1">
            <a:off x="1371600" y="304800"/>
            <a:ext cx="0" cy="1295400"/>
          </a:xfrm>
          <a:prstGeom prst="line">
            <a:avLst/>
          </a:prstGeom>
          <a:noFill/>
          <a:ln w="38100">
            <a:solidFill>
              <a:schemeClr val="tx2"/>
            </a:solidFill>
            <a:round/>
            <a:headEnd/>
            <a:tailEnd/>
          </a:ln>
        </p:spPr>
        <p:txBody>
          <a:bodyPr/>
          <a:lstStyle/>
          <a:p>
            <a:pPr>
              <a:defRPr/>
            </a:pPr>
            <a:endParaRPr lang="ru-RU">
              <a:solidFill>
                <a:srgbClr val="336666"/>
              </a:solidFill>
              <a:latin typeface="Arial" pitchFamily="34" charset="0"/>
            </a:endParaRPr>
          </a:p>
        </p:txBody>
      </p:sp>
      <p:sp>
        <p:nvSpPr>
          <p:cNvPr id="1032" name="Oval 8"/>
          <p:cNvSpPr>
            <a:spLocks noChangeArrowheads="1"/>
          </p:cNvSpPr>
          <p:nvPr/>
        </p:nvSpPr>
        <p:spPr bwMode="auto">
          <a:xfrm>
            <a:off x="152400" y="838200"/>
            <a:ext cx="228600" cy="228600"/>
          </a:xfrm>
          <a:prstGeom prst="ellipse">
            <a:avLst/>
          </a:prstGeom>
          <a:solidFill>
            <a:schemeClr val="tx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033" name="Oval 9"/>
          <p:cNvSpPr>
            <a:spLocks noChangeArrowheads="1"/>
          </p:cNvSpPr>
          <p:nvPr/>
        </p:nvSpPr>
        <p:spPr bwMode="auto">
          <a:xfrm>
            <a:off x="539750" y="838200"/>
            <a:ext cx="228600" cy="228600"/>
          </a:xfrm>
          <a:prstGeom prst="ellipse">
            <a:avLst/>
          </a:prstGeom>
          <a:solidFill>
            <a:schemeClr val="accent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034" name="Oval 10"/>
          <p:cNvSpPr>
            <a:spLocks noChangeArrowheads="1"/>
          </p:cNvSpPr>
          <p:nvPr/>
        </p:nvSpPr>
        <p:spPr bwMode="auto">
          <a:xfrm>
            <a:off x="927100" y="838200"/>
            <a:ext cx="228600" cy="228600"/>
          </a:xfrm>
          <a:prstGeom prst="ellipse">
            <a:avLst/>
          </a:prstGeom>
          <a:solidFill>
            <a:schemeClr val="accent2"/>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Tree>
    <p:extLst>
      <p:ext uri="{BB962C8B-B14F-4D97-AF65-F5344CB8AC3E}">
        <p14:creationId xmlns:p14="http://schemas.microsoft.com/office/powerpoint/2010/main" val="2157386132"/>
      </p:ext>
    </p:extLst>
  </p:cSld>
  <p:clrMap bg1="lt1" tx1="dk1" bg2="lt2" tx2="dk2" accent1="accent1" accent2="accent2" accent3="accent3" accent4="accent4" accent5="accent5" accent6="accent6" hlink="hlink" folHlink="folHlink"/>
  <p:sldLayoutIdLst>
    <p:sldLayoutId id="2147484211" r:id="rId1"/>
    <p:sldLayoutId id="2147484212" r:id="rId2"/>
    <p:sldLayoutId id="2147484213" r:id="rId3"/>
    <p:sldLayoutId id="2147484214" r:id="rId4"/>
    <p:sldLayoutId id="2147484215" r:id="rId5"/>
    <p:sldLayoutId id="2147484216" r:id="rId6"/>
    <p:sldLayoutId id="2147484217" r:id="rId7"/>
    <p:sldLayoutId id="2147484218" r:id="rId8"/>
    <p:sldLayoutId id="2147484219" r:id="rId9"/>
    <p:sldLayoutId id="2147484220" r:id="rId10"/>
    <p:sldLayoutId id="2147484221" r:id="rId11"/>
    <p:sldLayoutId id="2147484222" r:id="rId12"/>
    <p:sldLayoutId id="2147484223" r:id="rId13"/>
    <p:sldLayoutId id="2147484224" r:id="rId14"/>
    <p:sldLayoutId id="2147484225" r:id="rId15"/>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charset="0"/>
        </a:defRPr>
      </a:lvl2pPr>
      <a:lvl3pPr algn="l" rtl="0" eaLnBrk="0" fontAlgn="base" hangingPunct="0">
        <a:spcBef>
          <a:spcPct val="0"/>
        </a:spcBef>
        <a:spcAft>
          <a:spcPct val="0"/>
        </a:spcAft>
        <a:defRPr sz="4200">
          <a:solidFill>
            <a:schemeClr val="tx2"/>
          </a:solidFill>
          <a:latin typeface="Arial" charset="0"/>
        </a:defRPr>
      </a:lvl3pPr>
      <a:lvl4pPr algn="l" rtl="0" eaLnBrk="0" fontAlgn="base" hangingPunct="0">
        <a:spcBef>
          <a:spcPct val="0"/>
        </a:spcBef>
        <a:spcAft>
          <a:spcPct val="0"/>
        </a:spcAft>
        <a:defRPr sz="4200">
          <a:solidFill>
            <a:schemeClr val="tx2"/>
          </a:solidFill>
          <a:latin typeface="Arial" charset="0"/>
        </a:defRPr>
      </a:lvl4pPr>
      <a:lvl5pPr algn="l" rtl="0" eaLnBrk="0" fontAlgn="base" hangingPunct="0">
        <a:spcBef>
          <a:spcPct val="0"/>
        </a:spcBef>
        <a:spcAft>
          <a:spcPct val="0"/>
        </a:spcAft>
        <a:defRPr sz="4200">
          <a:solidFill>
            <a:schemeClr val="tx2"/>
          </a:solidFill>
          <a:latin typeface="Arial" charset="0"/>
        </a:defRPr>
      </a:lvl5pPr>
      <a:lvl6pPr marL="457200" algn="l" rtl="0" fontAlgn="base">
        <a:spcBef>
          <a:spcPct val="0"/>
        </a:spcBef>
        <a:spcAft>
          <a:spcPct val="0"/>
        </a:spcAft>
        <a:defRPr sz="4200">
          <a:solidFill>
            <a:schemeClr val="tx2"/>
          </a:solidFill>
          <a:latin typeface="Arial" charset="0"/>
        </a:defRPr>
      </a:lvl6pPr>
      <a:lvl7pPr marL="914400" algn="l" rtl="0" fontAlgn="base">
        <a:spcBef>
          <a:spcPct val="0"/>
        </a:spcBef>
        <a:spcAft>
          <a:spcPct val="0"/>
        </a:spcAft>
        <a:defRPr sz="4200">
          <a:solidFill>
            <a:schemeClr val="tx2"/>
          </a:solidFill>
          <a:latin typeface="Arial" charset="0"/>
        </a:defRPr>
      </a:lvl7pPr>
      <a:lvl8pPr marL="1371600" algn="l" rtl="0" fontAlgn="base">
        <a:spcBef>
          <a:spcPct val="0"/>
        </a:spcBef>
        <a:spcAft>
          <a:spcPct val="0"/>
        </a:spcAft>
        <a:defRPr sz="4200">
          <a:solidFill>
            <a:schemeClr val="tx2"/>
          </a:solidFill>
          <a:latin typeface="Arial" charset="0"/>
        </a:defRPr>
      </a:lvl8pPr>
      <a:lvl9pPr marL="1828800" algn="l" rtl="0" fontAlgn="base">
        <a:spcBef>
          <a:spcPct val="0"/>
        </a:spcBef>
        <a:spcAft>
          <a:spcPct val="0"/>
        </a:spcAft>
        <a:defRPr sz="4200">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SzPct val="70000"/>
        <a:buFont typeface="Wingdings" pitchFamily="2" charset="2"/>
        <a:buChar char="¢"/>
        <a:defRPr sz="30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l"/>
        <a:defRPr sz="2800">
          <a:solidFill>
            <a:schemeClr val="tx2"/>
          </a:solidFill>
          <a:latin typeface="+mn-lt"/>
        </a:defRPr>
      </a:lvl2pPr>
      <a:lvl3pPr marL="1143000" indent="-228600" algn="l" rtl="0" eaLnBrk="0" fontAlgn="base" hangingPunct="0">
        <a:spcBef>
          <a:spcPct val="20000"/>
        </a:spcBef>
        <a:spcAft>
          <a:spcPct val="0"/>
        </a:spcAft>
        <a:buClr>
          <a:schemeClr val="accent2"/>
        </a:buClr>
        <a:buChar char="•"/>
        <a:defRPr sz="2400">
          <a:solidFill>
            <a:schemeClr val="tx2"/>
          </a:solidFill>
          <a:latin typeface="+mn-lt"/>
        </a:defRPr>
      </a:lvl3pPr>
      <a:lvl4pPr marL="1600200" indent="-228600" algn="l" rtl="0" eaLnBrk="0" fontAlgn="base" hangingPunct="0">
        <a:spcBef>
          <a:spcPct val="20000"/>
        </a:spcBef>
        <a:spcAft>
          <a:spcPct val="0"/>
        </a:spcAft>
        <a:buClr>
          <a:schemeClr val="tx1"/>
        </a:buClr>
        <a:buChar char="•"/>
        <a:defRPr sz="2000">
          <a:solidFill>
            <a:schemeClr val="tx2"/>
          </a:solidFill>
          <a:latin typeface="+mn-lt"/>
        </a:defRPr>
      </a:lvl4pPr>
      <a:lvl5pPr marL="2057400" indent="-228600" algn="l" rtl="0" eaLnBrk="0" fontAlgn="base" hangingPunct="0">
        <a:spcBef>
          <a:spcPct val="20000"/>
        </a:spcBef>
        <a:spcAft>
          <a:spcPct val="0"/>
        </a:spcAft>
        <a:buChar char="•"/>
        <a:defRPr sz="2000">
          <a:solidFill>
            <a:schemeClr val="tx2"/>
          </a:solidFill>
          <a:latin typeface="+mn-lt"/>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solidFill>
                  <a:srgbClr val="04617B">
                    <a:shade val="90000"/>
                  </a:srgbClr>
                </a:solidFill>
                <a:latin typeface="Verdana" pitchFamily="34" charset="0"/>
              </a:rPr>
              <a:pPr/>
              <a:t>‹#›</a:t>
            </a:fld>
            <a:endParaRPr lang="ru-RU">
              <a:solidFill>
                <a:srgbClr val="04617B">
                  <a:shade val="90000"/>
                </a:srgbClr>
              </a:solidFill>
              <a:latin typeface="Verdana" pitchFamily="34" charset="0"/>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grpSp>
    </p:spTree>
    <p:extLst>
      <p:ext uri="{BB962C8B-B14F-4D97-AF65-F5344CB8AC3E}">
        <p14:creationId xmlns:p14="http://schemas.microsoft.com/office/powerpoint/2010/main" val="990936156"/>
      </p:ext>
    </p:extLst>
  </p:cSld>
  <p:clrMap bg1="lt1" tx1="dk1" bg2="lt2" tx2="dk2" accent1="accent1" accent2="accent2" accent3="accent3" accent4="accent4" accent5="accent5" accent6="accent6" hlink="hlink" folHlink="folHlink"/>
  <p:sldLayoutIdLst>
    <p:sldLayoutId id="2147484227" r:id="rId1"/>
    <p:sldLayoutId id="2147484228" r:id="rId2"/>
    <p:sldLayoutId id="2147484229" r:id="rId3"/>
    <p:sldLayoutId id="2147484230" r:id="rId4"/>
    <p:sldLayoutId id="2147484231" r:id="rId5"/>
    <p:sldLayoutId id="2147484232" r:id="rId6"/>
    <p:sldLayoutId id="2147484233" r:id="rId7"/>
    <p:sldLayoutId id="2147484234" r:id="rId8"/>
    <p:sldLayoutId id="2147484235" r:id="rId9"/>
    <p:sldLayoutId id="2147484236" r:id="rId10"/>
    <p:sldLayoutId id="2147484237"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6.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diagramLayout" Target="../diagrams/layout1.xml"/><Relationship Id="rId7" Type="http://schemas.openxmlformats.org/officeDocument/2006/relationships/image" Target="../media/image20.jpeg"/><Relationship Id="rId2" Type="http://schemas.openxmlformats.org/officeDocument/2006/relationships/diagramData" Target="../diagrams/data1.xml"/><Relationship Id="rId1" Type="http://schemas.openxmlformats.org/officeDocument/2006/relationships/slideLayout" Target="../slideLayouts/slideLayout3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diagramLayout" Target="../diagrams/layout2.xml"/><Relationship Id="rId7" Type="http://schemas.openxmlformats.org/officeDocument/2006/relationships/image" Target="../media/image24.jpe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5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6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endParaRPr lang="ru-RU">
              <a:latin typeface="Time RomanUz" pitchFamily="2" charset="0"/>
            </a:endParaRPr>
          </a:p>
        </p:txBody>
      </p:sp>
      <p:sp>
        <p:nvSpPr>
          <p:cNvPr id="22531" name="Text Box 321"/>
          <p:cNvSpPr txBox="1">
            <a:spLocks noChangeArrowheads="1"/>
          </p:cNvSpPr>
          <p:nvPr/>
        </p:nvSpPr>
        <p:spPr bwMode="auto">
          <a:xfrm>
            <a:off x="684213" y="692150"/>
            <a:ext cx="7991475" cy="3170099"/>
          </a:xfrm>
          <a:prstGeom prst="rect">
            <a:avLst/>
          </a:prstGeom>
          <a:noFill/>
          <a:ln w="9525">
            <a:noFill/>
            <a:miter lim="800000"/>
            <a:headEnd/>
            <a:tailEnd/>
          </a:ln>
        </p:spPr>
        <p:txBody>
          <a:bodyPr>
            <a:spAutoFit/>
          </a:bodyPr>
          <a:lstStyle/>
          <a:p>
            <a:pPr algn="ctr"/>
            <a:r>
              <a:rPr lang="uz-Cyrl-UZ" sz="4000" b="1" dirty="0" smtClean="0">
                <a:solidFill>
                  <a:srgbClr val="0033CC"/>
                </a:solidFill>
                <a:latin typeface="Times New Roman" pitchFamily="18" charset="0"/>
              </a:rPr>
              <a:t>10-Мавзу</a:t>
            </a:r>
            <a:r>
              <a:rPr lang="uz-Cyrl-UZ" sz="4000" b="1" dirty="0">
                <a:solidFill>
                  <a:srgbClr val="0033CC"/>
                </a:solidFill>
                <a:latin typeface="Times New Roman" pitchFamily="18" charset="0"/>
              </a:rPr>
              <a:t>. </a:t>
            </a:r>
            <a:endParaRPr lang="uz-Cyrl-UZ" sz="4000" b="1" dirty="0" smtClean="0">
              <a:solidFill>
                <a:srgbClr val="0033CC"/>
              </a:solidFill>
              <a:latin typeface="Times New Roman" pitchFamily="18" charset="0"/>
            </a:endParaRPr>
          </a:p>
          <a:p>
            <a:pPr algn="ctr"/>
            <a:r>
              <a:rPr lang="ru-RU" sz="4000" b="1" dirty="0" smtClean="0">
                <a:solidFill>
                  <a:srgbClr val="0033CC"/>
                </a:solidFill>
                <a:latin typeface="Times New Roman" pitchFamily="18" charset="0"/>
              </a:rPr>
              <a:t>ПИСТАДОШЛАР ВА ЁНҒОҚДОШЛАР ОИЛАСИ</a:t>
            </a:r>
            <a:endParaRPr lang="en-US" sz="4500" b="1" dirty="0" smtClean="0">
              <a:solidFill>
                <a:srgbClr val="0033CC"/>
              </a:solidFill>
              <a:latin typeface="Times New Roman" pitchFamily="18" charset="0"/>
            </a:endParaRPr>
          </a:p>
          <a:p>
            <a:pPr algn="ctr"/>
            <a:endParaRPr lang="uz-Cyrl-UZ" sz="2000" b="1" dirty="0">
              <a:solidFill>
                <a:srgbClr val="0033CC"/>
              </a:solidFill>
              <a:latin typeface="Times New Roman" pitchFamily="18" charset="0"/>
            </a:endParaRPr>
          </a:p>
          <a:p>
            <a:pPr algn="ctr"/>
            <a:endParaRPr lang="uz-Cyrl-UZ" sz="2000" b="1" dirty="0">
              <a:solidFill>
                <a:schemeClr val="accent1"/>
              </a:solidFill>
              <a:latin typeface="Times New Roman" pitchFamily="18" charset="0"/>
            </a:endParaRPr>
          </a:p>
          <a:p>
            <a:pPr algn="ctr"/>
            <a:endParaRPr lang="uz-Cyrl-UZ" sz="2000" b="1" dirty="0">
              <a:latin typeface="Times New Roman" pitchFamily="18" charset="0"/>
            </a:endParaRPr>
          </a:p>
          <a:p>
            <a:pPr algn="ctr"/>
            <a:endParaRPr lang="uz-Cyrl-UZ" sz="2000" b="1" dirty="0">
              <a:latin typeface="Times New Roman"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algn="ctr" eaLnBrk="1" hangingPunct="1">
              <a:defRPr/>
            </a:pPr>
            <a:r>
              <a:rPr lang="uz-Cyrl-UZ" sz="5400" smtClean="0"/>
              <a:t>Режа:</a:t>
            </a:r>
            <a:r>
              <a:rPr lang="ru-RU" sz="5400" smtClean="0"/>
              <a:t> </a:t>
            </a:r>
          </a:p>
        </p:txBody>
      </p:sp>
      <p:sp>
        <p:nvSpPr>
          <p:cNvPr id="157699" name="Rectangle 3"/>
          <p:cNvSpPr>
            <a:spLocks noGrp="1" noChangeArrowheads="1"/>
          </p:cNvSpPr>
          <p:nvPr>
            <p:ph type="body" idx="1"/>
          </p:nvPr>
        </p:nvSpPr>
        <p:spPr>
          <a:xfrm>
            <a:off x="214313" y="1571625"/>
            <a:ext cx="8715375" cy="4448175"/>
          </a:xfrm>
        </p:spPr>
        <p:txBody>
          <a:bodyPr>
            <a:normAutofit fontScale="92500" lnSpcReduction="10000"/>
          </a:bodyPr>
          <a:lstStyle/>
          <a:p>
            <a:pPr marL="742950" lvl="0" indent="-742950">
              <a:buFont typeface="+mj-lt"/>
              <a:buAutoNum type="arabicPeriod"/>
            </a:pPr>
            <a:r>
              <a:rPr lang="uz-Cyrl-UZ" sz="3600" b="1" dirty="0">
                <a:solidFill>
                  <a:srgbClr val="FFFF00"/>
                </a:solidFill>
                <a:effectLst/>
              </a:rPr>
              <a:t>ПИСТАДОШЛАР ОИЛАСИ, ПИСТА (PISTASIA</a:t>
            </a:r>
            <a:r>
              <a:rPr lang="uz-Latn-UZ" sz="3600" b="1" dirty="0">
                <a:solidFill>
                  <a:srgbClr val="FFFF00"/>
                </a:solidFill>
                <a:effectLst/>
              </a:rPr>
              <a:t>) </a:t>
            </a:r>
            <a:r>
              <a:rPr lang="uz-Cyrl-UZ" sz="3600" b="1" dirty="0">
                <a:solidFill>
                  <a:srgbClr val="FFFF00"/>
                </a:solidFill>
                <a:effectLst/>
              </a:rPr>
              <a:t>ТУРКУМИ </a:t>
            </a:r>
            <a:endParaRPr lang="ru-RU" sz="3600" dirty="0">
              <a:solidFill>
                <a:srgbClr val="FFFF00"/>
              </a:solidFill>
              <a:effectLst/>
            </a:endParaRPr>
          </a:p>
          <a:p>
            <a:pPr marL="742950" lvl="0" indent="-742950">
              <a:buFont typeface="+mj-lt"/>
              <a:buAutoNum type="arabicPeriod"/>
            </a:pPr>
            <a:r>
              <a:rPr lang="uz-Cyrl-UZ" sz="3600" b="1" dirty="0">
                <a:solidFill>
                  <a:srgbClr val="FFFF00"/>
                </a:solidFill>
                <a:effectLst/>
              </a:rPr>
              <a:t>СКУМПИЯ (SOTINUS) ТУРКУМИ</a:t>
            </a:r>
            <a:endParaRPr lang="ru-RU" sz="3600" dirty="0">
              <a:solidFill>
                <a:srgbClr val="FFFF00"/>
              </a:solidFill>
              <a:effectLst/>
            </a:endParaRPr>
          </a:p>
          <a:p>
            <a:pPr marL="742950" lvl="0" indent="-742950">
              <a:buFont typeface="+mj-lt"/>
              <a:buAutoNum type="arabicPeriod"/>
            </a:pPr>
            <a:r>
              <a:rPr lang="uz-Cyrl-UZ" sz="3600" b="1" dirty="0">
                <a:solidFill>
                  <a:srgbClr val="FFFF00"/>
                </a:solidFill>
                <a:effectLst/>
              </a:rPr>
              <a:t> ТОТИМ (RHUS) ТУРКУМИ</a:t>
            </a:r>
            <a:endParaRPr lang="ru-RU" sz="3600" dirty="0">
              <a:solidFill>
                <a:srgbClr val="FFFF00"/>
              </a:solidFill>
              <a:effectLst/>
            </a:endParaRPr>
          </a:p>
          <a:p>
            <a:pPr marL="742950" lvl="0" indent="-742950">
              <a:buFont typeface="+mj-lt"/>
              <a:buAutoNum type="arabicPeriod"/>
            </a:pPr>
            <a:r>
              <a:rPr lang="uz-Cyrl-UZ" sz="3600" b="1" dirty="0">
                <a:solidFill>
                  <a:srgbClr val="FFFF00"/>
                </a:solidFill>
                <a:effectLst/>
              </a:rPr>
              <a:t>ЁНҒОҚДОШЛАР ОИЛАСИ</a:t>
            </a:r>
            <a:r>
              <a:rPr lang="uz-Cyrl-UZ" sz="3600" dirty="0">
                <a:solidFill>
                  <a:srgbClr val="FFFF00"/>
                </a:solidFill>
                <a:effectLst/>
              </a:rPr>
              <a:t>.</a:t>
            </a:r>
            <a:r>
              <a:rPr lang="uz-Cyrl-UZ" sz="3600" b="1" dirty="0">
                <a:solidFill>
                  <a:srgbClr val="FFFF00"/>
                </a:solidFill>
                <a:effectLst/>
              </a:rPr>
              <a:t> ЁНҒОҚ (JUGLANS) ТУРКУМИ</a:t>
            </a:r>
            <a:endParaRPr lang="ru-RU" sz="3600" dirty="0">
              <a:solidFill>
                <a:srgbClr val="FFFF00"/>
              </a:solidFill>
              <a:effectLst/>
            </a:endParaRPr>
          </a:p>
          <a:p>
            <a:pPr marL="742950" lvl="0" indent="-742950">
              <a:buFont typeface="+mj-lt"/>
              <a:buAutoNum type="arabicPeriod"/>
            </a:pPr>
            <a:r>
              <a:rPr lang="uz-Cyrl-UZ" sz="3600" b="1" dirty="0">
                <a:solidFill>
                  <a:srgbClr val="FFFF00"/>
                </a:solidFill>
                <a:effectLst/>
              </a:rPr>
              <a:t>ГИКОРИ ЁКИ КАРИЯ (</a:t>
            </a:r>
            <a:r>
              <a:rPr lang="en-US" sz="3600" b="1" dirty="0">
                <a:solidFill>
                  <a:srgbClr val="FFFF00"/>
                </a:solidFill>
                <a:effectLst/>
              </a:rPr>
              <a:t>C</a:t>
            </a:r>
            <a:r>
              <a:rPr lang="uz-Cyrl-UZ" sz="3600" b="1" dirty="0">
                <a:solidFill>
                  <a:srgbClr val="FFFF00"/>
                </a:solidFill>
                <a:effectLst/>
              </a:rPr>
              <a:t>ARUA) ТУРКУМИ</a:t>
            </a:r>
            <a:endParaRPr lang="ru-RU" sz="3600" dirty="0">
              <a:solidFill>
                <a:srgbClr val="FFFF00"/>
              </a:solidFill>
              <a:effectLst/>
            </a:endParaRPr>
          </a:p>
          <a:p>
            <a:pPr marL="742950" lvl="0" indent="-742950">
              <a:buFont typeface="+mj-lt"/>
              <a:buAutoNum type="arabicPeriod"/>
            </a:pPr>
            <a:endParaRPr lang="ru-RU" sz="4000" dirty="0">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251520" y="188640"/>
            <a:ext cx="7200800" cy="4524375"/>
          </a:xfrm>
        </p:spPr>
        <p:txBody>
          <a:bodyPr/>
          <a:lstStyle/>
          <a:p>
            <a:pPr algn="just"/>
            <a:r>
              <a:rPr lang="uz-Cyrl-UZ" sz="2000" b="1" dirty="0"/>
              <a:t>ПИСТАДОШЛАР ОИЛАСИ</a:t>
            </a:r>
            <a:r>
              <a:rPr lang="uz-Cyrl-UZ" sz="2000" dirty="0"/>
              <a:t>. </a:t>
            </a:r>
            <a:endParaRPr lang="ru-RU" sz="2000" dirty="0"/>
          </a:p>
          <a:p>
            <a:pPr algn="just"/>
            <a:r>
              <a:rPr lang="uz-Cyrl-UZ" sz="1800" dirty="0"/>
              <a:t>Бу оила таркибида дарахт ва буталар бўлиб, улар тропик ва субтропик, айрим турлари мўътадил иқлимли зоналарда тарқалган. Тропик зонада ўсадиган турлари доим яшил ҳолда бўлиши, бизда ўсадиганлари кузда баргини тўкиши билан тавсифланади. Барча турларининг пўстлоғи смолали бўлади. энг кўп тарқалган ва муҳим аҳамиятга эга бўлган туркумлари хандон писта,тотим ва скумпия туркумларидир.</a:t>
            </a:r>
            <a:endParaRPr lang="ru-RU" sz="1800" dirty="0"/>
          </a:p>
          <a:p>
            <a:pPr algn="just"/>
            <a:r>
              <a:rPr lang="uz-Cyrl-UZ" sz="1800" b="1" dirty="0"/>
              <a:t>ПИСТА (PISTASIA</a:t>
            </a:r>
            <a:r>
              <a:rPr lang="uz-Latn-UZ" sz="1800" b="1" dirty="0"/>
              <a:t>) </a:t>
            </a:r>
            <a:r>
              <a:rPr lang="uz-Cyrl-UZ" sz="1800" b="1" dirty="0"/>
              <a:t>ТУРКУМИ</a:t>
            </a:r>
            <a:endParaRPr lang="ru-RU" sz="1800" dirty="0"/>
          </a:p>
          <a:p>
            <a:pPr algn="just"/>
            <a:r>
              <a:rPr lang="uz-Cyrl-UZ" sz="1800" dirty="0"/>
              <a:t>Туркум таркибида 8 та тур бўлиб, улар Ўрта эр денгизи мамлакатларида, Хитойда ва Мексикада тарқалган. МДҲ флорасида 2 тури учрайди. Хандон писта кичик дарахт бўлиб, барглари уч бўлак, тоқ пацимон, баргчалари навбат билан жойлашади. Гуллари бир жинсли, икки уйли, меваси данакча, пўсти юпқа, данагининг қобиғи жуда қаттиқ.</a:t>
            </a:r>
            <a:endParaRPr lang="ru-RU" sz="1800" dirty="0"/>
          </a:p>
          <a:p>
            <a:pPr algn="just"/>
            <a:r>
              <a:rPr lang="uz-Cyrl-UZ" sz="1800" dirty="0"/>
              <a:t>Марказий Осиёда бир тури – </a:t>
            </a:r>
            <a:r>
              <a:rPr lang="uz-Cyrl-UZ" sz="1800" b="1" dirty="0"/>
              <a:t>Pistacia vera L</a:t>
            </a:r>
            <a:r>
              <a:rPr lang="uz-Cyrl-UZ" sz="1800" dirty="0"/>
              <a:t>. ўсади. Унинг бўйи 7-10 м якка танали, кўпчилик ҳолларда бутасимон кўп танаси бўлади. Кeртаклари кичик, учли, тўғ-қўнғир рангда. Ўрғочи куртаги - чўзинчоқ, эркаги йирикроқ бўлади.</a:t>
            </a:r>
            <a:endParaRPr lang="ru-RU" sz="1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sz="quarter" idx="1"/>
          </p:nvPr>
        </p:nvSpPr>
        <p:spPr>
          <a:xfrm>
            <a:off x="395288" y="0"/>
            <a:ext cx="8748712" cy="4293096"/>
          </a:xfrm>
        </p:spPr>
        <p:txBody>
          <a:bodyPr>
            <a:normAutofit fontScale="92500" lnSpcReduction="10000"/>
          </a:bodyPr>
          <a:lstStyle/>
          <a:p>
            <a:pPr marL="85725" indent="371475" eaLnBrk="1" hangingPunct="1">
              <a:lnSpc>
                <a:spcPct val="80000"/>
              </a:lnSpc>
              <a:buFontTx/>
              <a:buNone/>
              <a:tabLst>
                <a:tab pos="0" algn="l"/>
              </a:tabLst>
              <a:defRPr/>
            </a:pPr>
            <a:endParaRPr lang="ru-RU" sz="2400" b="1" dirty="0" smtClean="0">
              <a:solidFill>
                <a:srgbClr val="0070C0"/>
              </a:solidFill>
            </a:endParaRPr>
          </a:p>
          <a:p>
            <a:r>
              <a:rPr lang="uz-Cyrl-UZ" sz="2000" dirty="0"/>
              <a:t>Хандон писта ёнғоқлар орасида ягона бўлиб уни қовуриш ёки пўчоғи ичидалигида тузлаш мумкин. Хандон пистанинг мағзини оддий тамадди ҳолда ишлатиш ҳам мумкин.</a:t>
            </a:r>
            <a:endParaRPr lang="ru-RU" sz="2000" dirty="0"/>
          </a:p>
          <a:p>
            <a:r>
              <a:rPr lang="uz-Cyrl-UZ" sz="2000" dirty="0"/>
              <a:t>Ўзбекистонда амалда барча лалми тоғ олди майдонларида - Чотқолдан Боботоғгача бу ўсимликни боғларини барпо этиш мумкин..</a:t>
            </a:r>
            <a:endParaRPr lang="ru-RU" sz="2000" dirty="0"/>
          </a:p>
          <a:p>
            <a:r>
              <a:rPr lang="uz-Cyrl-UZ" sz="2000" dirty="0"/>
              <a:t>Ўзбекистоннинг лалми тоғ ва тоғолди, денгиз сатхидан 500-1200 м баландликда, ўртача ёғингарчилик миқдори 250-400 мм бўлган ерлари писта барпо этиш учун яроқлидир.</a:t>
            </a:r>
            <a:endParaRPr lang="ru-RU" sz="2000" dirty="0"/>
          </a:p>
          <a:p>
            <a:r>
              <a:rPr lang="uz-Cyrl-UZ" sz="2000" dirty="0"/>
              <a:t>Хандон пистанинг меъёрий ўсиши ва ривожланиши учун маълум даражадаги хавонинг ҳарорат йиғиндиси керак. Шу жумладан вегетатив органларнинг ривожланиши учун ҳароратлар  (+10 оС дан юқори) йиғиндиси 3500 оС дан кам бўлмаслиги зарур; генератив органларининг ривожланиши учун эса (+20° дан юқори) - 2000-2200 °С дан кам бўлмаслиги лозим</a:t>
            </a:r>
            <a:endParaRPr lang="ru-RU" sz="2000" dirty="0"/>
          </a:p>
        </p:txBody>
      </p:sp>
      <p:pic>
        <p:nvPicPr>
          <p:cNvPr id="1026" name="Picture 2" descr="Картинки по запросу Pistacia v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4293096"/>
            <a:ext cx="2880320" cy="235616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80112" y="4077072"/>
            <a:ext cx="2935238" cy="26374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107504" y="764704"/>
            <a:ext cx="5357818" cy="5643602"/>
          </a:xfrm>
        </p:spPr>
        <p:style>
          <a:lnRef idx="3">
            <a:schemeClr val="lt1"/>
          </a:lnRef>
          <a:fillRef idx="1">
            <a:schemeClr val="accent1"/>
          </a:fillRef>
          <a:effectRef idx="1">
            <a:schemeClr val="accent1"/>
          </a:effectRef>
          <a:fontRef idx="minor">
            <a:schemeClr val="lt1"/>
          </a:fontRef>
        </p:style>
        <p:txBody>
          <a:bodyPr>
            <a:normAutofit fontScale="85000" lnSpcReduction="10000"/>
          </a:bodyPr>
          <a:lstStyle/>
          <a:p>
            <a:pPr eaLnBrk="1" hangingPunct="1">
              <a:lnSpc>
                <a:spcPct val="80000"/>
              </a:lnSpc>
              <a:buFont typeface="Wingdings" pitchFamily="2" charset="2"/>
              <a:buNone/>
            </a:pPr>
            <a:endParaRPr lang="uz-Cyrl-UZ" sz="1400" b="1" i="1" dirty="0" smtClean="0"/>
          </a:p>
          <a:p>
            <a:r>
              <a:rPr lang="uz-Cyrl-UZ" sz="2000" dirty="0"/>
              <a:t>Ҳайдалмали террасаларни тайёрлаш учун ПЛН-4-35 плуги қўлланилади, террасалар 2 м кенгликда экишдан бир йил олдин тузилади. Тузилган йили кузида полотнаси 25-27 см чуқурликда ПЛН-4-35 плуги билан ҳайдалиб баробарига бороналанади. Баҳорда экишдан олдин КРГ-3,6 культиватори ёрдамида юмшатилади.</a:t>
            </a:r>
            <a:endParaRPr lang="ru-RU" sz="2000" dirty="0"/>
          </a:p>
          <a:p>
            <a:r>
              <a:rPr lang="uz-Cyrl-UZ" sz="2000" dirty="0"/>
              <a:t>12-20о нишабликдаги ерлар ҳам экишдан бир йил олдин ТК-4террассер Т-100 МТС тракторига тиркалган ҳолатда ёки Д-259 бульдозери ёрдамида тузиш тавсия этилади. Терраса кенглиги 5 м гача бўлиши зарур.</a:t>
            </a:r>
            <a:endParaRPr lang="ru-RU" sz="2000" dirty="0"/>
          </a:p>
          <a:p>
            <a:r>
              <a:rPr lang="uz-Cyrl-UZ" sz="2000" dirty="0"/>
              <a:t>Кузда терраса полотнаси 40-50 см чуқурликда РН-60, РТН-2-25 юмшатгичлар ёрдамида юмшатилади. Баҳорда экишдан олдин 30 см чуқурликда юмшатилади.</a:t>
            </a:r>
            <a:endParaRPr lang="ru-RU" sz="2000" dirty="0"/>
          </a:p>
          <a:p>
            <a:r>
              <a:rPr lang="uz-Cyrl-UZ" sz="2000" dirty="0"/>
              <a:t>Хандон писта илдизлари 10-12 м чуқурликгача етиб, горизонтал йўналишда эса 20 м ва ундан ҳам узоқроқ тарқалиши мумкин. Мевалари август ойида пишади (Бу пайтда тупроқдаги намлик умуман фойдаланиб бўлинган бўлади).</a:t>
            </a:r>
            <a:endParaRPr lang="ru-RU" sz="2000" dirty="0"/>
          </a:p>
          <a:p>
            <a:pPr eaLnBrk="1" hangingPunct="1">
              <a:lnSpc>
                <a:spcPct val="80000"/>
              </a:lnSpc>
            </a:pPr>
            <a:endParaRPr lang="ru-RU" sz="2400" dirty="0" smtClean="0">
              <a:latin typeface="Times New Roman" pitchFamily="18" charset="0"/>
            </a:endParaRPr>
          </a:p>
          <a:p>
            <a:pPr eaLnBrk="1" hangingPunct="1">
              <a:lnSpc>
                <a:spcPct val="80000"/>
              </a:lnSpc>
            </a:pPr>
            <a:endParaRPr lang="ru-RU" sz="2400" dirty="0" smtClean="0">
              <a:latin typeface="Times New Roman" pitchFamily="18" charset="0"/>
            </a:endParaRPr>
          </a:p>
        </p:txBody>
      </p:sp>
      <p:pic>
        <p:nvPicPr>
          <p:cNvPr id="2052" name="Picture 4"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11327"/>
          <a:stretch/>
        </p:blipFill>
        <p:spPr bwMode="auto">
          <a:xfrm>
            <a:off x="5724128" y="548680"/>
            <a:ext cx="3240360" cy="223224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Картинки по запросу Pistacia v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3284984"/>
            <a:ext cx="3021335" cy="302133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42913" y="103188"/>
            <a:ext cx="8243887" cy="588962"/>
          </a:xfrm>
        </p:spPr>
        <p:txBody>
          <a:bodyPr>
            <a:normAutofit fontScale="90000"/>
          </a:bodyPr>
          <a:lstStyle/>
          <a:p>
            <a:pPr algn="r">
              <a:defRPr/>
            </a:pPr>
            <a:r>
              <a:rPr lang="uz-Cyrl-UZ" sz="2800" b="1" dirty="0"/>
              <a:t>ХАНДОН ПИСТАНИНГ НАВЛАРИ</a:t>
            </a:r>
            <a:r>
              <a:rPr lang="uz-Cyrl-UZ" sz="4000" i="1" dirty="0" smtClean="0"/>
              <a:t>.</a:t>
            </a:r>
            <a:endParaRPr lang="ru-RU" sz="4000" i="1" dirty="0" smtClean="0"/>
          </a:p>
        </p:txBody>
      </p:sp>
      <p:sp>
        <p:nvSpPr>
          <p:cNvPr id="31747" name="Rectangle 3"/>
          <p:cNvSpPr>
            <a:spLocks noGrp="1" noChangeArrowheads="1"/>
          </p:cNvSpPr>
          <p:nvPr>
            <p:ph idx="1"/>
          </p:nvPr>
        </p:nvSpPr>
        <p:spPr>
          <a:xfrm>
            <a:off x="3214678" y="836613"/>
            <a:ext cx="5678497" cy="5832475"/>
          </a:xfrm>
        </p:spPr>
        <p:txBody>
          <a:bodyPr>
            <a:normAutofit fontScale="92500" lnSpcReduction="20000"/>
          </a:bodyPr>
          <a:lstStyle/>
          <a:p>
            <a:r>
              <a:rPr lang="uz-Cyrl-UZ" b="1" dirty="0"/>
              <a:t>Альбина</a:t>
            </a:r>
            <a:r>
              <a:rPr lang="uz-Cyrl-UZ" dirty="0"/>
              <a:t> Ҳосилга 8-10 ёшдан киради Ёнғоқлари ўртача катталигда 17ммх10ммх09 мм, оғирлиги - 0,85 г, мағзининг чиқиши - 54%,  чўзинчоқ - эллипс шаклида. Пўчоғининг очилиш даражаси бир томонли, чокини ½ гача. Пўчоғи ингичка, бироз ғадир -будирли, оқроқ рангда. Мағзи ширин. Нав августнинг иккинчи декадасида пишади. Битта мураккаб мевалар мажмуасида 70 тача ёнғоқ бўлади. Ҳосилдорлиги - 8 ц/га. Замбуруғли касалликларга жуда чидамли. Ҳосилнинг умумий массасига нисбатан ёнғоқларининг “оғзини” очилиши даражаси 85%. Плантацияларда 100-120 дона (гектарига) жойлаштириш тавсияланади.</a:t>
            </a:r>
            <a:endParaRPr lang="ru-RU" dirty="0"/>
          </a:p>
        </p:txBody>
      </p:sp>
      <p:pic>
        <p:nvPicPr>
          <p:cNvPr id="3074" name="Picture 2" descr="Картинки по запросу Pistacia ver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908720"/>
            <a:ext cx="2744023" cy="267920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Pistacia v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293096"/>
            <a:ext cx="2804187" cy="21031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Содержимое 2"/>
          <p:cNvSpPr>
            <a:spLocks noGrp="1"/>
          </p:cNvSpPr>
          <p:nvPr>
            <p:ph sz="quarter" idx="1"/>
          </p:nvPr>
        </p:nvSpPr>
        <p:spPr>
          <a:xfrm>
            <a:off x="314325" y="142875"/>
            <a:ext cx="8686800" cy="4572000"/>
          </a:xfrm>
        </p:spPr>
        <p:txBody>
          <a:bodyPr>
            <a:normAutofit lnSpcReduction="10000"/>
          </a:bodyPr>
          <a:lstStyle/>
          <a:p>
            <a:r>
              <a:rPr lang="uz-Cyrl-UZ" b="1" dirty="0"/>
              <a:t>Зорька</a:t>
            </a:r>
            <a:r>
              <a:rPr lang="uz-Cyrl-UZ" dirty="0"/>
              <a:t>. Ҳосилга 8-10 ёшдан кира бошлайди. Ёнғоқлари йирик 22х14х12 мм. Овал шаклли, бир ўлчамли, ёнғоғини оғирлиги - 1,25-1,30 г, мағзини ёрилиш даражаси икки томонлама, чокини ¾ қисмигача. Пўчоғи ингичка, силлиқ, оқ рангли. Мағзи ширин, кеч пишувчи нав, сентябрнинг биринчи декадасида пишади. Мураккаб мева мажмуасида ёнғоқлар 10 донагача бўлади. Ҳосилдорлиги 8 ц/га. Замбуруғли касалликларга чидамли ва мевалари зараркунандаларга чидамли. Очилган ёнғоғини кўрсаткичи 100% ни ташкил қилади. Плантацияда жойлаштириш - 150 дона /га.</a:t>
            </a:r>
            <a:endParaRPr lang="ru-RU" dirty="0"/>
          </a:p>
        </p:txBody>
      </p:sp>
      <p:pic>
        <p:nvPicPr>
          <p:cNvPr id="4098" name="Picture 2" descr="Картинки по запросу Pistacia vera"/>
          <p:cNvPicPr>
            <a:picLocks noChangeAspect="1" noChangeArrowheads="1"/>
          </p:cNvPicPr>
          <p:nvPr/>
        </p:nvPicPr>
        <p:blipFill rotWithShape="1">
          <a:blip r:embed="rId2">
            <a:extLst>
              <a:ext uri="{28A0092B-C50C-407E-A947-70E740481C1C}">
                <a14:useLocalDpi xmlns:a14="http://schemas.microsoft.com/office/drawing/2010/main" val="0"/>
              </a:ext>
            </a:extLst>
          </a:blip>
          <a:srcRect b="6958"/>
          <a:stretch/>
        </p:blipFill>
        <p:spPr bwMode="auto">
          <a:xfrm>
            <a:off x="1331640" y="4509120"/>
            <a:ext cx="3188823" cy="210982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Pistacia v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4509120"/>
            <a:ext cx="2766070" cy="207953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type="body" idx="1"/>
          </p:nvPr>
        </p:nvSpPr>
        <p:spPr>
          <a:xfrm>
            <a:off x="0" y="785794"/>
            <a:ext cx="5748316" cy="6072206"/>
          </a:xfrm>
        </p:spPr>
        <p:txBody>
          <a:bodyPr/>
          <a:lstStyle/>
          <a:p>
            <a:r>
              <a:rPr lang="ru-RU" sz="2000" dirty="0" err="1" smtClean="0"/>
              <a:t>Пистани</a:t>
            </a:r>
            <a:r>
              <a:rPr lang="ru-RU" sz="2000" dirty="0" smtClean="0"/>
              <a:t> </a:t>
            </a:r>
            <a:r>
              <a:rPr lang="uz-Cyrl-UZ" sz="2000" dirty="0" smtClean="0"/>
              <a:t>Кавказда </a:t>
            </a:r>
            <a:r>
              <a:rPr lang="uz-Cyrl-UZ" sz="2000" dirty="0"/>
              <a:t>ва Қримда денгиз сатҳидан 2100-2500 м баландликдаги тоғ қияликларида пистанинг иккинчи тури - тўмтоқ баргли хандон писта (</a:t>
            </a:r>
            <a:r>
              <a:rPr lang="uz-Cyrl-UZ" sz="2000" b="1" dirty="0"/>
              <a:t>Pistasia mutisa L)</a:t>
            </a:r>
            <a:r>
              <a:rPr lang="uz-Cyrl-UZ" sz="2000" dirty="0"/>
              <a:t> учрайди. У дарахт шаклдаги, мураккаб тоқ пацимон барги, мевасининг майда бўлиши билан хандон пистадан фарқ қилади. Уруғидан яхши кўпаяди. Унинг мойидан совун ишлаб чиқаришда ва ёқилғи сифатида фойдаланилади. Ёғочи қаттиқ ва оғир бўлади. Ўрмон мелиорация ишларида тоғ қияликларини ёмғир суви ювиб кетишдан сақлаш учун экиш тавсия қилинади. Бошқа хусусиятлари хандон пистаникига ўхшайди. Улар апрел ойида гуллайди, меваси октябр ойида этилади. </a:t>
            </a:r>
            <a:endParaRPr lang="ru-RU" sz="2000" dirty="0"/>
          </a:p>
        </p:txBody>
      </p:sp>
      <p:pic>
        <p:nvPicPr>
          <p:cNvPr id="5122" name="Picture 2" descr="Картинки по запросу Pistacia mut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32656"/>
            <a:ext cx="3216052" cy="273963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6136" y="3789040"/>
            <a:ext cx="3137962" cy="25202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596" y="106989"/>
            <a:ext cx="8358246" cy="3693319"/>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uz-Cyrl-UZ" b="1" dirty="0"/>
              <a:t>СКУМПИЯ </a:t>
            </a:r>
            <a:r>
              <a:rPr lang="uz-Cyrl-UZ" b="1" dirty="0" smtClean="0"/>
              <a:t>(СOTINUS</a:t>
            </a:r>
            <a:r>
              <a:rPr lang="uz-Cyrl-UZ" b="1" dirty="0"/>
              <a:t>) ТУРКУМИ</a:t>
            </a:r>
            <a:endParaRPr lang="ru-RU" dirty="0"/>
          </a:p>
          <a:p>
            <a:r>
              <a:rPr lang="uz-Cyrl-UZ" dirty="0"/>
              <a:t>Туркумнинг вакиллари бўйи 4,5 м га этадиган бута ёки кичик дарахтдир. Шохлариниинг пўстлоғи ажралиб туради, новдалари яшил, шохлари тиниқ кул рангда, улар зарарланса, ҳидли шира чиқаради. Барглари оддий бўлиб, навбат билан жойлашади. Чети бутун, тухумсимон ёки юмалоқ шаклда, банди узун, юз томони тўқ яшил, орқа томони яшил, кузда қизил рангга киради. Гуллари майда, сариқ, яшил, беш аъзоли типда тузилган, икки жинсли ёки айрим жинсли, унда эркак гул ҳам бўлади. Июн ойида гуллайди, гуллари йиғилиб тўпгул ҳосил қилади. Лекин тўпгулдаги гуллари яхши ривожланмаган бўлади. Гуллаб бўлгач, гулбанди узаяди ва унда қизғиш ёки яшил туклар пайдо бўлади. Меваси август–сенятбр ойларида этилади. У тескари тухумсимон майда данакчадан иборат бўлиб, мева пўсти қуриб қолади. Сепишдан олдин уруғини стратификация қилиш зарур. </a:t>
            </a:r>
            <a:endParaRPr lang="ru-RU" dirty="0"/>
          </a:p>
        </p:txBody>
      </p:sp>
      <p:pic>
        <p:nvPicPr>
          <p:cNvPr id="6146" name="Picture 2" descr="http://lar-garden.ucoz.ru/_ph/90/2/831294751.jpg"/>
          <p:cNvPicPr>
            <a:picLocks noChangeAspect="1" noChangeArrowheads="1"/>
          </p:cNvPicPr>
          <p:nvPr/>
        </p:nvPicPr>
        <p:blipFill rotWithShape="1">
          <a:blip r:embed="rId2">
            <a:extLst>
              <a:ext uri="{28A0092B-C50C-407E-A947-70E740481C1C}">
                <a14:useLocalDpi xmlns:a14="http://schemas.microsoft.com/office/drawing/2010/main" val="0"/>
              </a:ext>
            </a:extLst>
          </a:blip>
          <a:srcRect b="11080"/>
          <a:stretch/>
        </p:blipFill>
        <p:spPr bwMode="auto">
          <a:xfrm>
            <a:off x="539552" y="4005064"/>
            <a:ext cx="3985883" cy="237626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lar-garden.ucoz.ru/_ph/90/2/7228090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4005064"/>
            <a:ext cx="3400053" cy="23011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p:spPr>
        <p:style>
          <a:lnRef idx="3">
            <a:schemeClr val="lt1"/>
          </a:lnRef>
          <a:fillRef idx="1">
            <a:schemeClr val="accent4"/>
          </a:fillRef>
          <a:effectRef idx="1">
            <a:schemeClr val="accent4"/>
          </a:effectRef>
          <a:fontRef idx="minor">
            <a:schemeClr val="lt1"/>
          </a:fontRef>
        </p:style>
        <p:txBody>
          <a:bodyPr/>
          <a:lstStyle/>
          <a:p>
            <a:r>
              <a:rPr lang="uz-Cyrl-UZ" sz="2400" b="1" dirty="0"/>
              <a:t>ТОТИМ (RHUS) ТУРКУМИ</a:t>
            </a:r>
            <a:endParaRPr lang="ru-RU" sz="2400" dirty="0"/>
          </a:p>
        </p:txBody>
      </p:sp>
      <p:sp>
        <p:nvSpPr>
          <p:cNvPr id="34819" name="Rectangle 3"/>
          <p:cNvSpPr>
            <a:spLocks noGrp="1" noChangeArrowheads="1"/>
          </p:cNvSpPr>
          <p:nvPr>
            <p:ph type="body" idx="1"/>
          </p:nvPr>
        </p:nvSpPr>
        <p:spPr>
          <a:xfrm>
            <a:off x="2321733" y="1188811"/>
            <a:ext cx="6572296" cy="5541964"/>
          </a:xfrm>
        </p:spPr>
        <p:txBody>
          <a:bodyPr>
            <a:normAutofit fontScale="70000" lnSpcReduction="20000"/>
          </a:bodyPr>
          <a:lstStyle/>
          <a:p>
            <a:r>
              <a:rPr lang="uz-Cyrl-UZ" sz="2800" b="1" dirty="0"/>
              <a:t> </a:t>
            </a:r>
            <a:r>
              <a:rPr lang="uz-Latn-UZ" sz="2800" dirty="0"/>
              <a:t>Бу туркумнинг вакиллари кичик дарахт ёки бута ҳамда лиана ўсимликларидир. Улар асосан тропик ва субтропик ҳамда мўътадил иқлимли минтақаларда тарқалган. Барглари навбат билан жойлашади, мураккаб тоқ пацимон тузилган. Гуллари новданинг учки қисмида шингилча ҳосил қилади, эркак ва урғочи гуллари айрим–айрим шингилчаларда ривожланади. Улар сариқ ва яшил бўлади. Меваси данакча, ранги қизил бўлиб, безчаларга ўхшаш тук билан қопланган. </a:t>
            </a:r>
            <a:r>
              <a:rPr lang="ru-RU" sz="2800" dirty="0" err="1"/>
              <a:t>Бу</a:t>
            </a:r>
            <a:r>
              <a:rPr lang="ru-RU" sz="2800" dirty="0"/>
              <a:t> </a:t>
            </a:r>
            <a:r>
              <a:rPr lang="ru-RU" sz="2800" dirty="0" err="1"/>
              <a:t>туркумнинг</a:t>
            </a:r>
            <a:r>
              <a:rPr lang="ru-RU" sz="2800" dirty="0"/>
              <a:t> 150 та тури бор. </a:t>
            </a:r>
            <a:r>
              <a:rPr lang="ru-RU" sz="2800" dirty="0" err="1"/>
              <a:t>Улардан</a:t>
            </a:r>
            <a:r>
              <a:rPr lang="ru-RU" sz="2800" dirty="0"/>
              <a:t> 14 </a:t>
            </a:r>
            <a:r>
              <a:rPr lang="ru-RU" sz="2800" dirty="0" err="1"/>
              <a:t>таси</a:t>
            </a:r>
            <a:r>
              <a:rPr lang="ru-RU" sz="2800" dirty="0"/>
              <a:t> </a:t>
            </a:r>
            <a:r>
              <a:rPr lang="ru-RU" sz="2800" dirty="0" err="1"/>
              <a:t>Тошкент</a:t>
            </a:r>
            <a:r>
              <a:rPr lang="ru-RU" sz="2800" dirty="0"/>
              <a:t> Ботаника </a:t>
            </a:r>
            <a:r>
              <a:rPr lang="ru-RU" sz="2800" dirty="0" err="1"/>
              <a:t>боғи</a:t>
            </a:r>
            <a:r>
              <a:rPr lang="uz-Cyrl-UZ" sz="2800" dirty="0"/>
              <a:t>га интродуксия қилинган</a:t>
            </a:r>
            <a:r>
              <a:rPr lang="ru-RU" sz="2800" dirty="0"/>
              <a:t>.</a:t>
            </a:r>
          </a:p>
          <a:p>
            <a:r>
              <a:rPr lang="ru-RU" sz="2800" dirty="0" err="1"/>
              <a:t>Қуйида</a:t>
            </a:r>
            <a:r>
              <a:rPr lang="ru-RU" sz="2800" dirty="0"/>
              <a:t> </a:t>
            </a:r>
            <a:r>
              <a:rPr lang="ru-RU" sz="2800" dirty="0" err="1"/>
              <a:t>таркибида</a:t>
            </a:r>
            <a:r>
              <a:rPr lang="ru-RU" sz="2800" dirty="0"/>
              <a:t> </a:t>
            </a:r>
            <a:r>
              <a:rPr lang="ru-RU" sz="2800" dirty="0" err="1"/>
              <a:t>таннид</a:t>
            </a:r>
            <a:r>
              <a:rPr lang="ru-RU" sz="2800" dirty="0"/>
              <a:t> </a:t>
            </a:r>
            <a:r>
              <a:rPr lang="ru-RU" sz="2800" dirty="0" err="1"/>
              <a:t>моддаси</a:t>
            </a:r>
            <a:r>
              <a:rPr lang="ru-RU" sz="2800" dirty="0"/>
              <a:t> </a:t>
            </a:r>
            <a:r>
              <a:rPr lang="ru-RU" sz="2800" dirty="0" err="1"/>
              <a:t>бўлган</a:t>
            </a:r>
            <a:r>
              <a:rPr lang="ru-RU" sz="2800" b="1" dirty="0"/>
              <a:t> </a:t>
            </a:r>
            <a:r>
              <a:rPr lang="uz-Cyrl-UZ" sz="2800" b="1" dirty="0"/>
              <a:t>ошловчи</a:t>
            </a:r>
            <a:r>
              <a:rPr lang="uz-Cyrl-UZ" sz="2800" dirty="0"/>
              <a:t> </a:t>
            </a:r>
            <a:r>
              <a:rPr lang="ru-RU" sz="2800" b="1" dirty="0"/>
              <a:t>т</a:t>
            </a:r>
            <a:r>
              <a:rPr lang="uz-Cyrl-UZ" sz="2800" b="1" dirty="0"/>
              <a:t>о</a:t>
            </a:r>
            <a:r>
              <a:rPr lang="ru-RU" sz="2800" b="1" dirty="0"/>
              <a:t>т</a:t>
            </a:r>
            <a:r>
              <a:rPr lang="uz-Cyrl-UZ" sz="2800" b="1" dirty="0"/>
              <a:t>им</a:t>
            </a:r>
            <a:r>
              <a:rPr lang="ru-RU" sz="2800" b="1" dirty="0"/>
              <a:t> (</a:t>
            </a:r>
            <a:r>
              <a:rPr lang="ru-RU" sz="2800" b="1" dirty="0" err="1"/>
              <a:t>Rhus</a:t>
            </a:r>
            <a:r>
              <a:rPr lang="ru-RU" sz="2800" b="1" dirty="0"/>
              <a:t>  </a:t>
            </a:r>
            <a:r>
              <a:rPr lang="ru-RU" sz="2800" b="1" dirty="0" err="1"/>
              <a:t>с</a:t>
            </a:r>
            <a:r>
              <a:rPr lang="ru-RU" sz="2800" b="1" dirty="0" err="1" smtClean="0"/>
              <a:t>oriaria</a:t>
            </a:r>
            <a:r>
              <a:rPr lang="ru-RU" sz="2800" b="1" dirty="0" smtClean="0"/>
              <a:t> </a:t>
            </a:r>
            <a:r>
              <a:rPr lang="ru-RU" sz="2800" b="1" dirty="0"/>
              <a:t>L.)</a:t>
            </a:r>
            <a:r>
              <a:rPr lang="ru-RU" sz="2800" dirty="0"/>
              <a:t> </a:t>
            </a:r>
            <a:r>
              <a:rPr lang="ru-RU" sz="2800" dirty="0" err="1"/>
              <a:t>билан</a:t>
            </a:r>
            <a:r>
              <a:rPr lang="ru-RU" sz="2800" dirty="0"/>
              <a:t> </a:t>
            </a:r>
            <a:r>
              <a:rPr lang="ru-RU" sz="2800" dirty="0" err="1"/>
              <a:t>танишамиз</a:t>
            </a:r>
            <a:r>
              <a:rPr lang="ru-RU" sz="2800" dirty="0"/>
              <a:t>. </a:t>
            </a:r>
            <a:r>
              <a:rPr lang="ru-RU" sz="2800" dirty="0" err="1"/>
              <a:t>Бу</a:t>
            </a:r>
            <a:r>
              <a:rPr lang="ru-RU" sz="2800" dirty="0"/>
              <a:t> </a:t>
            </a:r>
            <a:r>
              <a:rPr lang="ru-RU" sz="2800" dirty="0" err="1"/>
              <a:t>дарахт</a:t>
            </a:r>
            <a:r>
              <a:rPr lang="ru-RU" sz="2800" dirty="0"/>
              <a:t> </a:t>
            </a:r>
            <a:r>
              <a:rPr lang="ru-RU" sz="2800" dirty="0" err="1"/>
              <a:t>Қримдаги</a:t>
            </a:r>
            <a:r>
              <a:rPr lang="ru-RU" sz="2800" dirty="0"/>
              <a:t> </a:t>
            </a:r>
            <a:r>
              <a:rPr lang="ru-RU" sz="2800" dirty="0" err="1"/>
              <a:t>тоғларнинг</a:t>
            </a:r>
            <a:r>
              <a:rPr lang="ru-RU" sz="2800" dirty="0"/>
              <a:t> </a:t>
            </a:r>
            <a:r>
              <a:rPr lang="ru-RU" sz="2800" dirty="0" err="1"/>
              <a:t>жанубий</a:t>
            </a:r>
            <a:r>
              <a:rPr lang="ru-RU" sz="2800" dirty="0"/>
              <a:t> </a:t>
            </a:r>
            <a:r>
              <a:rPr lang="ru-RU" sz="2800" dirty="0" err="1"/>
              <a:t>қияликларида</a:t>
            </a:r>
            <a:r>
              <a:rPr lang="ru-RU" sz="2800" dirty="0"/>
              <a:t>, </a:t>
            </a:r>
            <a:r>
              <a:rPr lang="ru-RU" sz="2800" dirty="0" err="1"/>
              <a:t>Кавказда</a:t>
            </a:r>
            <a:r>
              <a:rPr lang="ru-RU" sz="2800" dirty="0"/>
              <a:t> </a:t>
            </a:r>
            <a:r>
              <a:rPr lang="ru-RU" sz="2800" dirty="0" err="1"/>
              <a:t>ва</a:t>
            </a:r>
            <a:r>
              <a:rPr lang="ru-RU" sz="2800" dirty="0"/>
              <a:t> </a:t>
            </a:r>
            <a:r>
              <a:rPr lang="uz-Cyrl-UZ" sz="2800" dirty="0"/>
              <a:t>Марказий</a:t>
            </a:r>
            <a:r>
              <a:rPr lang="ru-RU" sz="2800" dirty="0"/>
              <a:t> </a:t>
            </a:r>
            <a:r>
              <a:rPr lang="ru-RU" sz="2800" dirty="0" err="1"/>
              <a:t>Осиёда</a:t>
            </a:r>
            <a:r>
              <a:rPr lang="ru-RU" sz="2800" dirty="0"/>
              <a:t> </a:t>
            </a:r>
            <a:r>
              <a:rPr lang="ru-RU" sz="2800" dirty="0" err="1"/>
              <a:t>денгиз</a:t>
            </a:r>
            <a:r>
              <a:rPr lang="ru-RU" sz="2800" dirty="0"/>
              <a:t> </a:t>
            </a:r>
            <a:r>
              <a:rPr lang="ru-RU" sz="2800" dirty="0" err="1"/>
              <a:t>сатҳидан</a:t>
            </a:r>
            <a:r>
              <a:rPr lang="ru-RU" sz="2800" dirty="0"/>
              <a:t> 700 м </a:t>
            </a:r>
            <a:r>
              <a:rPr lang="ru-RU" sz="2800" dirty="0" err="1"/>
              <a:t>баландликда</a:t>
            </a:r>
            <a:r>
              <a:rPr lang="ru-RU" sz="2800" dirty="0"/>
              <a:t> </a:t>
            </a:r>
            <a:r>
              <a:rPr lang="ru-RU" sz="2800" dirty="0" err="1"/>
              <a:t>ўсади</a:t>
            </a:r>
            <a:r>
              <a:rPr lang="ru-RU" sz="2800" dirty="0"/>
              <a:t>. </a:t>
            </a:r>
            <a:r>
              <a:rPr lang="ru-RU" sz="2800" dirty="0" err="1"/>
              <a:t>Таркибида</a:t>
            </a:r>
            <a:r>
              <a:rPr lang="ru-RU" sz="2800" dirty="0"/>
              <a:t> 25% га </a:t>
            </a:r>
            <a:r>
              <a:rPr lang="ru-RU" sz="2800" dirty="0" err="1"/>
              <a:t>яқин</a:t>
            </a:r>
            <a:r>
              <a:rPr lang="ru-RU" sz="2800" dirty="0"/>
              <a:t> </a:t>
            </a:r>
            <a:r>
              <a:rPr lang="ru-RU" sz="2800" dirty="0" err="1"/>
              <a:t>таннид</a:t>
            </a:r>
            <a:r>
              <a:rPr lang="ru-RU" sz="2800" dirty="0"/>
              <a:t> </a:t>
            </a:r>
            <a:r>
              <a:rPr lang="ru-RU" sz="2800" dirty="0" err="1"/>
              <a:t>моддаси</a:t>
            </a:r>
            <a:r>
              <a:rPr lang="ru-RU" sz="2800" dirty="0"/>
              <a:t> бор. </a:t>
            </a:r>
            <a:r>
              <a:rPr lang="ru-RU" sz="2800" dirty="0" err="1"/>
              <a:t>Бу</a:t>
            </a:r>
            <a:r>
              <a:rPr lang="ru-RU" sz="2800" dirty="0"/>
              <a:t> </a:t>
            </a:r>
            <a:r>
              <a:rPr lang="ru-RU" sz="2800" dirty="0" err="1"/>
              <a:t>дарахт</a:t>
            </a:r>
            <a:r>
              <a:rPr lang="ru-RU" sz="2800" dirty="0"/>
              <a:t> </a:t>
            </a:r>
            <a:r>
              <a:rPr lang="ru-RU" sz="2800" dirty="0" err="1"/>
              <a:t>тоғ</a:t>
            </a:r>
            <a:r>
              <a:rPr lang="ru-RU" sz="2800" dirty="0"/>
              <a:t> </a:t>
            </a:r>
            <a:r>
              <a:rPr lang="ru-RU" sz="2800" dirty="0" err="1"/>
              <a:t>қияликларини</a:t>
            </a:r>
            <a:r>
              <a:rPr lang="ru-RU" sz="2800" dirty="0"/>
              <a:t> </a:t>
            </a:r>
            <a:r>
              <a:rPr lang="ru-RU" sz="2800" dirty="0" err="1"/>
              <a:t>ёмғирда</a:t>
            </a:r>
            <a:r>
              <a:rPr lang="ru-RU" sz="2800" dirty="0"/>
              <a:t> </a:t>
            </a:r>
            <a:r>
              <a:rPr lang="ru-RU" sz="2800" dirty="0" err="1"/>
              <a:t>ювилиб</a:t>
            </a:r>
            <a:r>
              <a:rPr lang="ru-RU" sz="2800" dirty="0"/>
              <a:t> </a:t>
            </a:r>
            <a:r>
              <a:rPr lang="ru-RU" sz="2800" dirty="0" err="1"/>
              <a:t>кетишидан</a:t>
            </a:r>
            <a:r>
              <a:rPr lang="ru-RU" sz="2800" dirty="0"/>
              <a:t> </a:t>
            </a:r>
            <a:r>
              <a:rPr lang="ru-RU" sz="2800" dirty="0" err="1"/>
              <a:t>сақлашда</a:t>
            </a:r>
            <a:r>
              <a:rPr lang="ru-RU" sz="2800" dirty="0"/>
              <a:t> </a:t>
            </a:r>
            <a:r>
              <a:rPr lang="ru-RU" sz="2800" dirty="0" err="1"/>
              <a:t>муҳим</a:t>
            </a:r>
            <a:r>
              <a:rPr lang="ru-RU" sz="2800" dirty="0"/>
              <a:t> рол </a:t>
            </a:r>
            <a:r>
              <a:rPr lang="ru-RU" sz="2800" dirty="0" err="1"/>
              <a:t>ўйнайди</a:t>
            </a:r>
            <a:r>
              <a:rPr lang="ru-RU" sz="2800" dirty="0"/>
              <a:t>, </a:t>
            </a:r>
            <a:r>
              <a:rPr lang="ru-RU" sz="2800" dirty="0" err="1"/>
              <a:t>чунки</a:t>
            </a:r>
            <a:r>
              <a:rPr lang="ru-RU" sz="2800" dirty="0"/>
              <a:t> </a:t>
            </a:r>
            <a:r>
              <a:rPr lang="ru-RU" sz="2800" dirty="0" err="1"/>
              <a:t>илдизи</a:t>
            </a:r>
            <a:r>
              <a:rPr lang="ru-RU" sz="2800" dirty="0"/>
              <a:t> </a:t>
            </a:r>
            <a:r>
              <a:rPr lang="ru-RU" sz="2800" dirty="0" err="1"/>
              <a:t>бақувват</a:t>
            </a:r>
            <a:r>
              <a:rPr lang="ru-RU" sz="2800" dirty="0"/>
              <a:t> </a:t>
            </a:r>
            <a:r>
              <a:rPr lang="ru-RU" sz="2800" dirty="0" err="1"/>
              <a:t>бўлади</a:t>
            </a:r>
            <a:r>
              <a:rPr lang="ru-RU" sz="2800" dirty="0"/>
              <a:t>.</a:t>
            </a:r>
          </a:p>
        </p:txBody>
      </p:sp>
      <p:pic>
        <p:nvPicPr>
          <p:cNvPr id="7170" name="Picture 2" descr="Картинки по запросу RHU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052736"/>
            <a:ext cx="2496278" cy="187220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RHUS coriar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68960"/>
            <a:ext cx="2622292" cy="180020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Картинки по запросу RHUS coriari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5013176"/>
            <a:ext cx="2406688" cy="16044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042377929"/>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18" name="Picture 2" descr="Картинки по запросу Juglan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88224" y="4221088"/>
            <a:ext cx="2261431" cy="253518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Juglan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87624" y="4507622"/>
            <a:ext cx="2160240" cy="23191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0"/>
            <a:ext cx="8229600" cy="935037"/>
          </a:xfrm>
        </p:spPr>
        <p:style>
          <a:lnRef idx="1">
            <a:schemeClr val="accent1"/>
          </a:lnRef>
          <a:fillRef idx="2">
            <a:schemeClr val="accent1"/>
          </a:fillRef>
          <a:effectRef idx="1">
            <a:schemeClr val="accent1"/>
          </a:effectRef>
          <a:fontRef idx="minor">
            <a:schemeClr val="dk1"/>
          </a:fontRef>
        </p:style>
        <p:txBody>
          <a:bodyPr/>
          <a:lstStyle/>
          <a:p>
            <a:pPr algn="ctr" eaLnBrk="1" hangingPunct="1"/>
            <a:r>
              <a:rPr lang="uz-Cyrl-UZ" sz="3600" b="1" dirty="0"/>
              <a:t>Ёнғоқ (Juglans) </a:t>
            </a:r>
            <a:r>
              <a:rPr lang="uz-Cyrl-UZ" sz="3600" b="1" dirty="0" smtClean="0"/>
              <a:t>туркуми</a:t>
            </a:r>
            <a:endParaRPr lang="ru-RU" sz="3200" dirty="0" smtClean="0"/>
          </a:p>
        </p:txBody>
      </p:sp>
      <p:sp>
        <p:nvSpPr>
          <p:cNvPr id="63491" name="Rectangle 3"/>
          <p:cNvSpPr>
            <a:spLocks noGrp="1" noChangeArrowheads="1"/>
          </p:cNvSpPr>
          <p:nvPr>
            <p:ph type="body" idx="1"/>
          </p:nvPr>
        </p:nvSpPr>
        <p:spPr>
          <a:xfrm>
            <a:off x="285720" y="1142985"/>
            <a:ext cx="8388350" cy="2428892"/>
          </a:xfrm>
        </p:spPr>
        <p:txBody>
          <a:bodyPr/>
          <a:lstStyle/>
          <a:p>
            <a:r>
              <a:rPr lang="uz-Cyrl-UZ" sz="2000" dirty="0"/>
              <a:t>Бу туркумнинг вакиллари катта дарахт бўлиб, танаси йўғон, шох-шаббаси ёйиқ. Ён новдалари қиррали. Барглари йирик, тоқ пацимон бўлиб, спирал шаклида жойлашади. Қўлтиқ куртаклари 2-3 тадан қалин жойлашади. Барглари тўкилгач, ўрнида юраксимон из қолади. Бир уйли, айрим жинсли ўсимлик. Барг ёзиш билан бир вақтда гуллайди, шамол воситасида чангланади. Кузда вужудга келган кучаланинг гулдорпояси гуллаш вақтида ниҳоятда узаяди ва кучала пастга осилиб қолади. Урғочи гули сийрак шингилча ҳосил қилади ва новданинг учки қисмида жойлашади. Урғочи ва эркак гуллари турли муддатда очилади. Бу ҳодиса одатда, дихогамия деб аталади.</a:t>
            </a:r>
            <a:endParaRPr lang="ru-RU" sz="2000" dirty="0"/>
          </a:p>
        </p:txBody>
      </p:sp>
      <p:pic>
        <p:nvPicPr>
          <p:cNvPr id="8194" name="Picture 2" descr="Картинки по запросу Jugla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293096"/>
            <a:ext cx="2319164" cy="231916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9712" y="4365104"/>
            <a:ext cx="3068216" cy="23011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011454382"/>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42" name="Picture 2" descr="Картинки по запросу Juglan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31640" y="4509120"/>
            <a:ext cx="2780184" cy="208513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Juglan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20072" y="4221088"/>
            <a:ext cx="2948197" cy="2463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9800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0" y="1000108"/>
            <a:ext cx="5357818" cy="5643602"/>
          </a:xfrm>
        </p:spPr>
        <p:style>
          <a:lnRef idx="3">
            <a:schemeClr val="lt1"/>
          </a:lnRef>
          <a:fillRef idx="1">
            <a:schemeClr val="accent1"/>
          </a:fillRef>
          <a:effectRef idx="1">
            <a:schemeClr val="accent1"/>
          </a:effectRef>
          <a:fontRef idx="minor">
            <a:schemeClr val="lt1"/>
          </a:fontRef>
        </p:style>
        <p:txBody>
          <a:bodyPr>
            <a:normAutofit fontScale="77500" lnSpcReduction="20000"/>
          </a:bodyPr>
          <a:lstStyle/>
          <a:p>
            <a:pPr algn="just" eaLnBrk="1" hangingPunct="1">
              <a:lnSpc>
                <a:spcPct val="80000"/>
              </a:lnSpc>
              <a:buFont typeface="Wingdings" pitchFamily="2" charset="2"/>
              <a:buNone/>
            </a:pPr>
            <a:endParaRPr lang="uz-Cyrl-UZ" sz="1600" b="1" i="1" dirty="0" smtClean="0"/>
          </a:p>
          <a:p>
            <a:r>
              <a:rPr lang="uz-Cyrl-UZ" sz="2400" dirty="0"/>
              <a:t>бўйи 25 м, диаметри 90 см ли дарахт, пўстлоғи тўқ-кул рангда, бўйига ёрилган, тоқ баргли, бўйи 1 м бўлиб, баргларининг чети тишчали ва тукли. Барглари йирик-майда, ёнғоққа нисбатан бирмунча кеч барг ёзади. Урғочи гуллари 3-10 тадан бўлиб қалин жойлашади ва шингилча ҳосил қилади. Меваси овал шаклда, ўткир учли, қобиғи қалин, чўтир, элимли, қўнғир рангда. Меваси этилганда қурийди ва ҳар томонга сочилади, овал ёки юмалоқ-овал шаклда, қора қўнғир рангда ўткир учли, бўйига кетган 6-8 чизиқли ва чўтир, қобиғи жуда қаттиқ.Чақиш қийин, ўзаги қийин ажралади. Мағзи таркибида 50% гача мой бор, сифат жиҳатдан грек ёнғоғидан қолишмайди. Барги таркибида ҳар хил моддалар, жумладан, алкалоидлар, ошловчи моддалар ва эфир мойлари бор, улардан тиббиётда рахит каби касалликларни даволашда фойдаланилади.</a:t>
            </a:r>
            <a:endParaRPr lang="ru-RU" sz="2400" dirty="0"/>
          </a:p>
          <a:p>
            <a:pPr algn="just" eaLnBrk="1" hangingPunct="1">
              <a:lnSpc>
                <a:spcPct val="80000"/>
              </a:lnSpc>
            </a:pPr>
            <a:endParaRPr lang="ru-RU" sz="2800" dirty="0" smtClean="0">
              <a:latin typeface="Times New Roman" pitchFamily="18" charset="0"/>
            </a:endParaRPr>
          </a:p>
        </p:txBody>
      </p:sp>
      <p:sp>
        <p:nvSpPr>
          <p:cNvPr id="58371" name="Text Box 4"/>
          <p:cNvSpPr txBox="1">
            <a:spLocks noChangeArrowheads="1"/>
          </p:cNvSpPr>
          <p:nvPr/>
        </p:nvSpPr>
        <p:spPr bwMode="auto">
          <a:xfrm>
            <a:off x="361296" y="235313"/>
            <a:ext cx="8027128" cy="830997"/>
          </a:xfrm>
          <a:prstGeom prst="rect">
            <a:avLst/>
          </a:prstGeom>
          <a:noFill/>
          <a:ln w="9525">
            <a:noFill/>
            <a:miter lim="800000"/>
            <a:headEnd/>
            <a:tailEnd/>
          </a:ln>
        </p:spPr>
        <p:txBody>
          <a:bodyPr wrap="square">
            <a:spAutoFit/>
          </a:bodyPr>
          <a:lstStyle/>
          <a:p>
            <a:r>
              <a:rPr lang="uz-Cyrl-UZ" sz="2400" b="1" dirty="0"/>
              <a:t>Манжурия ёнғоғи </a:t>
            </a:r>
            <a:endParaRPr lang="uz-Cyrl-UZ" sz="2400" b="1" dirty="0" smtClean="0"/>
          </a:p>
          <a:p>
            <a:r>
              <a:rPr lang="uz-Cyrl-UZ" sz="2400" b="1" dirty="0" smtClean="0"/>
              <a:t>(</a:t>
            </a:r>
            <a:r>
              <a:rPr lang="uz-Cyrl-UZ" sz="2400" b="1" dirty="0"/>
              <a:t>Juglans </a:t>
            </a:r>
            <a:r>
              <a:rPr lang="uz-Cyrl-UZ" sz="2400" b="1" dirty="0" smtClean="0"/>
              <a:t>manshuriсa </a:t>
            </a:r>
            <a:r>
              <a:rPr lang="uz-Cyrl-UZ" sz="2400" b="1" dirty="0"/>
              <a:t>Maxim.) </a:t>
            </a:r>
            <a:endParaRPr lang="ru-RU" sz="2400" b="1" dirty="0">
              <a:solidFill>
                <a:srgbClr val="0070C0"/>
              </a:solidFill>
              <a:latin typeface="Arial" charset="0"/>
            </a:endParaRPr>
          </a:p>
        </p:txBody>
      </p:sp>
      <p:pic>
        <p:nvPicPr>
          <p:cNvPr id="1026" name="Picture 2" descr="Картинки по запросу Juglans mandshuric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764704"/>
            <a:ext cx="3072342"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Juglans mandshur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933056"/>
            <a:ext cx="3271792" cy="2391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44215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323528" y="116632"/>
            <a:ext cx="8387903" cy="811765"/>
          </a:xfrm>
        </p:spPr>
        <p:style>
          <a:lnRef idx="3">
            <a:schemeClr val="lt1"/>
          </a:lnRef>
          <a:fillRef idx="1">
            <a:schemeClr val="accent4"/>
          </a:fillRef>
          <a:effectRef idx="1">
            <a:schemeClr val="accent4"/>
          </a:effectRef>
          <a:fontRef idx="minor">
            <a:schemeClr val="lt1"/>
          </a:fontRef>
        </p:style>
        <p:txBody>
          <a:bodyPr/>
          <a:lstStyle/>
          <a:p>
            <a:pPr algn="ctr">
              <a:defRPr/>
            </a:pPr>
            <a:r>
              <a:rPr lang="uz-Cyrl-UZ" sz="2400" b="1" dirty="0"/>
              <a:t>Қора ёнғоқ</a:t>
            </a:r>
            <a:r>
              <a:rPr lang="uz-Cyrl-UZ" sz="2400" dirty="0"/>
              <a:t> </a:t>
            </a:r>
            <a:r>
              <a:rPr lang="uz-Cyrl-UZ" sz="2400" b="1" dirty="0"/>
              <a:t>(Juglans  nigra L.)</a:t>
            </a:r>
            <a:endParaRPr lang="ru-RU" sz="2400" dirty="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464190" cy="5541964"/>
          </a:xfrm>
        </p:spPr>
        <p:txBody>
          <a:bodyPr>
            <a:normAutofit fontScale="77500" lnSpcReduction="20000"/>
          </a:bodyPr>
          <a:lstStyle/>
          <a:p>
            <a:r>
              <a:rPr lang="uz-Cyrl-UZ" sz="2800" b="1" dirty="0"/>
              <a:t> </a:t>
            </a:r>
            <a:r>
              <a:rPr lang="uz-Cyrl-UZ" sz="3600" dirty="0"/>
              <a:t>бўйи 45-50 м, диаметри 1,5-2 м. Танаси тик ўсади, қўнғир-кул рангда, шох-шаббаси сийрак. 15-23 баргчалардан тузилган тоқ пацимон барглари спирал шаклда жойлашади. Баргларининг четлари ҳар хил тишчали, орқаси тукли, ўткир учли, урғочи гуллари 2-5 тадан бўлиб, шингил ҳосил қилади. Меваси шарсимон, ўткир учли, ёнғоғи қорамтир, шоколад рангли, бўйига эзик, қобиғи қалин, устки томони чўтир. Уруғи оч-сариқ рангда, уруғпалласи қалин бўлиб, мойли, истеъмол қилинади.</a:t>
            </a:r>
            <a:endParaRPr lang="ru-RU" sz="3600" dirty="0"/>
          </a:p>
        </p:txBody>
      </p:sp>
      <p:pic>
        <p:nvPicPr>
          <p:cNvPr id="2054" name="Picture 6" descr="Картинки по запросу Juglans  nig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980728"/>
            <a:ext cx="2371725"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Картинки по запросу Juglans  nigra"/>
          <p:cNvPicPr>
            <a:picLocks noChangeAspect="1" noChangeArrowheads="1"/>
          </p:cNvPicPr>
          <p:nvPr/>
        </p:nvPicPr>
        <p:blipFill rotWithShape="1">
          <a:blip r:embed="rId3">
            <a:extLst>
              <a:ext uri="{28A0092B-C50C-407E-A947-70E740481C1C}">
                <a14:useLocalDpi xmlns:a14="http://schemas.microsoft.com/office/drawing/2010/main" val="0"/>
              </a:ext>
            </a:extLst>
          </a:blip>
          <a:srcRect b="21415"/>
          <a:stretch/>
        </p:blipFill>
        <p:spPr bwMode="auto">
          <a:xfrm>
            <a:off x="251520" y="4149080"/>
            <a:ext cx="2304256" cy="2280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1693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1500166" y="71414"/>
            <a:ext cx="7010400" cy="928688"/>
          </a:xfrm>
        </p:spPr>
        <p:txBody>
          <a:bodyPr anchor="b">
            <a:noAutofit/>
          </a:bodyPr>
          <a:lstStyle/>
          <a:p>
            <a:pPr eaLnBrk="1" hangingPunct="1"/>
            <a:r>
              <a:rPr lang="uz-Cyrl-UZ" sz="2800" b="1" dirty="0"/>
              <a:t>Кул ранг ёнғоқ </a:t>
            </a:r>
            <a:r>
              <a:rPr lang="uz-Cyrl-UZ" sz="2800" dirty="0"/>
              <a:t>(</a:t>
            </a:r>
            <a:r>
              <a:rPr lang="uz-Cyrl-UZ" sz="2800" b="1" dirty="0"/>
              <a:t>Juglans </a:t>
            </a:r>
            <a:r>
              <a:rPr lang="uz-Cyrl-UZ" sz="2800" b="1" dirty="0" smtClean="0"/>
              <a:t>сinerea </a:t>
            </a:r>
            <a:r>
              <a:rPr lang="uz-Cyrl-UZ" sz="2800" b="1" dirty="0"/>
              <a:t>L.)</a:t>
            </a:r>
            <a:r>
              <a:rPr lang="uz-Cyrl-UZ" sz="2800" dirty="0"/>
              <a:t> </a:t>
            </a:r>
            <a:r>
              <a:rPr lang="ru-RU" sz="2800" b="1" dirty="0" smtClean="0">
                <a:solidFill>
                  <a:srgbClr val="BB4A0B"/>
                </a:solidFill>
              </a:rPr>
              <a:t>.</a:t>
            </a:r>
            <a:r>
              <a:rPr lang="ru-RU" sz="2800" dirty="0" smtClean="0"/>
              <a:t> </a:t>
            </a:r>
          </a:p>
        </p:txBody>
      </p:sp>
      <p:sp>
        <p:nvSpPr>
          <p:cNvPr id="33795" name="Rectangle 3"/>
          <p:cNvSpPr>
            <a:spLocks noGrp="1" noChangeArrowheads="1"/>
          </p:cNvSpPr>
          <p:nvPr>
            <p:ph type="body" idx="4294967295"/>
          </p:nvPr>
        </p:nvSpPr>
        <p:spPr>
          <a:xfrm>
            <a:off x="0" y="1124744"/>
            <a:ext cx="8748713" cy="3660785"/>
          </a:xfrm>
        </p:spPr>
        <p:txBody>
          <a:bodyPr>
            <a:normAutofit fontScale="62500" lnSpcReduction="20000"/>
          </a:bodyPr>
          <a:lstStyle/>
          <a:p>
            <a:r>
              <a:rPr lang="uz-Cyrl-UZ" sz="2800" dirty="0"/>
              <a:t>катта дарахт, пўстлоғи бўйига ёрилган, кул рангда. Новда куртаклари ва барглари тукли. Барглари тоқ пацимон, бўйи 50-70 см, ундаги баргчаларнинг чети майда тишчали. Урғочи гуллари 6-8 тадан бўлиб жойлашиб, тўп гул хосил қилади. Меваси чўзинчоқ, ёнғоғи ўткир учли, қўнғир жигар рангда, чўтир. </a:t>
            </a:r>
            <a:r>
              <a:rPr lang="ru-RU" sz="2800" dirty="0" err="1"/>
              <a:t>Уруғи</a:t>
            </a:r>
            <a:r>
              <a:rPr lang="ru-RU" sz="2800" dirty="0"/>
              <a:t> </a:t>
            </a:r>
            <a:r>
              <a:rPr lang="ru-RU" sz="2800" dirty="0" err="1"/>
              <a:t>майда</a:t>
            </a:r>
            <a:r>
              <a:rPr lang="ru-RU" sz="2800" dirty="0"/>
              <a:t>, </a:t>
            </a:r>
            <a:r>
              <a:rPr lang="uz-Cyrl-UZ" sz="2800" dirty="0"/>
              <a:t>лекин </a:t>
            </a:r>
            <a:r>
              <a:rPr lang="ru-RU" sz="2800" dirty="0" err="1"/>
              <a:t>сермой</a:t>
            </a:r>
            <a:r>
              <a:rPr lang="ru-RU" sz="2800" dirty="0"/>
              <a:t>.</a:t>
            </a:r>
          </a:p>
          <a:p>
            <a:r>
              <a:rPr lang="ru-RU" sz="2800" dirty="0" err="1"/>
              <a:t>Бу</a:t>
            </a:r>
            <a:r>
              <a:rPr lang="ru-RU" sz="2800" dirty="0"/>
              <a:t> </a:t>
            </a:r>
            <a:r>
              <a:rPr lang="ru-RU" sz="2800" dirty="0" err="1"/>
              <a:t>ёнғоқ</a:t>
            </a:r>
            <a:r>
              <a:rPr lang="ru-RU" sz="2800" dirty="0"/>
              <a:t> </a:t>
            </a:r>
            <a:r>
              <a:rPr lang="ru-RU" sz="2800" dirty="0" err="1"/>
              <a:t>Шимолий</a:t>
            </a:r>
            <a:r>
              <a:rPr lang="ru-RU" sz="2800" dirty="0"/>
              <a:t> </a:t>
            </a:r>
            <a:r>
              <a:rPr lang="ru-RU" sz="2800" dirty="0" err="1"/>
              <a:t>Американинг</a:t>
            </a:r>
            <a:r>
              <a:rPr lang="ru-RU" sz="2800" dirty="0"/>
              <a:t> </a:t>
            </a:r>
            <a:r>
              <a:rPr lang="ru-RU" sz="2800" dirty="0" err="1"/>
              <a:t>шарқий</a:t>
            </a:r>
            <a:r>
              <a:rPr lang="ru-RU" sz="2800" dirty="0"/>
              <a:t> </a:t>
            </a:r>
            <a:r>
              <a:rPr lang="ru-RU" sz="2800" dirty="0" err="1"/>
              <a:t>қисмида</a:t>
            </a:r>
            <a:r>
              <a:rPr lang="ru-RU" sz="2800" dirty="0"/>
              <a:t> </a:t>
            </a:r>
            <a:r>
              <a:rPr lang="ru-RU" sz="2800" dirty="0" err="1"/>
              <a:t>тарқалган</a:t>
            </a:r>
            <a:r>
              <a:rPr lang="ru-RU" sz="2800" dirty="0"/>
              <a:t>. МДҲ да </a:t>
            </a:r>
            <a:r>
              <a:rPr lang="ru-RU" sz="2800" dirty="0" err="1"/>
              <a:t>хушманзара</a:t>
            </a:r>
            <a:r>
              <a:rPr lang="ru-RU" sz="2800" dirty="0"/>
              <a:t> </a:t>
            </a:r>
            <a:r>
              <a:rPr lang="ru-RU" sz="2800" dirty="0" err="1"/>
              <a:t>дарахт</a:t>
            </a:r>
            <a:r>
              <a:rPr lang="ru-RU" sz="2800" dirty="0"/>
              <a:t> </a:t>
            </a:r>
            <a:r>
              <a:rPr lang="ru-RU" sz="2800" dirty="0" err="1"/>
              <a:t>сифатида</a:t>
            </a:r>
            <a:r>
              <a:rPr lang="ru-RU" sz="2800" dirty="0"/>
              <a:t> </a:t>
            </a:r>
            <a:r>
              <a:rPr lang="ru-RU" sz="2800" dirty="0" err="1"/>
              <a:t>экилади</a:t>
            </a:r>
            <a:r>
              <a:rPr lang="ru-RU" sz="2800" dirty="0"/>
              <a:t>, </a:t>
            </a:r>
            <a:r>
              <a:rPr lang="ru-RU" sz="2800" dirty="0" err="1"/>
              <a:t>совуққа</a:t>
            </a:r>
            <a:r>
              <a:rPr lang="ru-RU" sz="2800" dirty="0"/>
              <a:t> </a:t>
            </a:r>
            <a:r>
              <a:rPr lang="ru-RU" sz="2800" dirty="0" err="1"/>
              <a:t>чидамли</a:t>
            </a:r>
            <a:r>
              <a:rPr lang="ru-RU" sz="2800" dirty="0"/>
              <a:t>, </a:t>
            </a:r>
            <a:r>
              <a:rPr lang="ru-RU" sz="2800" dirty="0" err="1"/>
              <a:t>соясевар</a:t>
            </a:r>
            <a:r>
              <a:rPr lang="ru-RU" sz="2800" dirty="0"/>
              <a:t>. У </a:t>
            </a:r>
            <a:r>
              <a:rPr lang="ru-RU" sz="2800" dirty="0" err="1"/>
              <a:t>ўрмон</a:t>
            </a:r>
            <a:r>
              <a:rPr lang="ru-RU" sz="2800" dirty="0"/>
              <a:t> </a:t>
            </a:r>
            <a:r>
              <a:rPr lang="ru-RU" sz="2800" dirty="0" err="1"/>
              <a:t>ва</a:t>
            </a:r>
            <a:r>
              <a:rPr lang="ru-RU" sz="2800" dirty="0"/>
              <a:t> </a:t>
            </a:r>
            <a:r>
              <a:rPr lang="ru-RU" sz="2800" dirty="0" err="1"/>
              <a:t>ўрмон-дашт</a:t>
            </a:r>
            <a:r>
              <a:rPr lang="ru-RU" sz="2800" dirty="0"/>
              <a:t> </a:t>
            </a:r>
            <a:r>
              <a:rPr lang="ru-RU" sz="2800" dirty="0" err="1"/>
              <a:t>зоналарида</a:t>
            </a:r>
            <a:r>
              <a:rPr lang="ru-RU" sz="2800" dirty="0"/>
              <a:t> </a:t>
            </a:r>
            <a:r>
              <a:rPr lang="ru-RU" sz="2800" dirty="0" err="1"/>
              <a:t>яхши</a:t>
            </a:r>
            <a:r>
              <a:rPr lang="ru-RU" sz="2800" dirty="0"/>
              <a:t> </a:t>
            </a:r>
            <a:r>
              <a:rPr lang="ru-RU" sz="2800" dirty="0" err="1"/>
              <a:t>ўсади</a:t>
            </a:r>
            <a:r>
              <a:rPr lang="ru-RU" sz="2800" dirty="0"/>
              <a:t>. эр </a:t>
            </a:r>
            <a:r>
              <a:rPr lang="ru-RU" sz="2800" dirty="0" err="1"/>
              <a:t>танламайди</a:t>
            </a:r>
            <a:r>
              <a:rPr lang="ru-RU" sz="2800" dirty="0"/>
              <a:t>. </a:t>
            </a:r>
            <a:r>
              <a:rPr lang="ru-RU" sz="2800" dirty="0" err="1"/>
              <a:t>Қурғоқчиликка</a:t>
            </a:r>
            <a:r>
              <a:rPr lang="ru-RU" sz="2800" dirty="0"/>
              <a:t> </a:t>
            </a:r>
            <a:r>
              <a:rPr lang="ru-RU" sz="2800" dirty="0" err="1"/>
              <a:t>чидамсиз</a:t>
            </a:r>
            <a:r>
              <a:rPr lang="ru-RU" sz="2800" dirty="0"/>
              <a:t>. У 75 </a:t>
            </a:r>
            <a:r>
              <a:rPr lang="ru-RU" sz="2800" dirty="0" err="1"/>
              <a:t>йил</a:t>
            </a:r>
            <a:r>
              <a:rPr lang="ru-RU" sz="2800" dirty="0"/>
              <a:t> </a:t>
            </a:r>
            <a:r>
              <a:rPr lang="ru-RU" sz="2800" dirty="0" err="1"/>
              <a:t>яшаши</a:t>
            </a:r>
            <a:r>
              <a:rPr lang="ru-RU" sz="2800" dirty="0"/>
              <a:t> </a:t>
            </a:r>
            <a:r>
              <a:rPr lang="ru-RU" sz="2800" dirty="0" err="1"/>
              <a:t>мумкин</a:t>
            </a:r>
            <a:r>
              <a:rPr lang="ru-RU" sz="2800" dirty="0"/>
              <a:t>. </a:t>
            </a:r>
            <a:r>
              <a:rPr lang="ru-RU" sz="2800" dirty="0" err="1"/>
              <a:t>Пўстлоғида</a:t>
            </a:r>
            <a:r>
              <a:rPr lang="ru-RU" sz="2800" dirty="0"/>
              <a:t> </a:t>
            </a:r>
            <a:r>
              <a:rPr lang="ru-RU" sz="2800" dirty="0" err="1"/>
              <a:t>таннид</a:t>
            </a:r>
            <a:r>
              <a:rPr lang="ru-RU" sz="2800" dirty="0"/>
              <a:t> </a:t>
            </a:r>
            <a:r>
              <a:rPr lang="ru-RU" sz="2800" dirty="0" err="1"/>
              <a:t>моддаси</a:t>
            </a:r>
            <a:r>
              <a:rPr lang="ru-RU" sz="2800" dirty="0"/>
              <a:t> бор, </a:t>
            </a:r>
            <a:r>
              <a:rPr lang="ru-RU" sz="2800" dirty="0" err="1"/>
              <a:t>ундан</a:t>
            </a:r>
            <a:r>
              <a:rPr lang="ru-RU" sz="2800" dirty="0"/>
              <a:t> </a:t>
            </a:r>
            <a:r>
              <a:rPr lang="ru-RU" sz="2800" dirty="0" err="1"/>
              <a:t>новвоти</a:t>
            </a:r>
            <a:r>
              <a:rPr lang="ru-RU" sz="2800" dirty="0"/>
              <a:t> ранг </a:t>
            </a:r>
            <a:r>
              <a:rPr lang="ru-RU" sz="2800" dirty="0" err="1"/>
              <a:t>бўёқ</a:t>
            </a:r>
            <a:r>
              <a:rPr lang="ru-RU" sz="2800" dirty="0"/>
              <a:t> </a:t>
            </a:r>
            <a:r>
              <a:rPr lang="ru-RU" sz="2800" dirty="0" err="1"/>
              <a:t>тайёрланади</a:t>
            </a:r>
            <a:r>
              <a:rPr lang="ru-RU" sz="2800" dirty="0"/>
              <a:t>. </a:t>
            </a:r>
            <a:r>
              <a:rPr lang="ru-RU" sz="2800" dirty="0" err="1"/>
              <a:t>Ёнғоғи</a:t>
            </a:r>
            <a:r>
              <a:rPr lang="ru-RU" sz="2800" dirty="0"/>
              <a:t> </a:t>
            </a:r>
            <a:r>
              <a:rPr lang="ru-RU" sz="2800" dirty="0" err="1"/>
              <a:t>сермой</a:t>
            </a:r>
            <a:r>
              <a:rPr lang="ru-RU" sz="2800" dirty="0"/>
              <a:t> </a:t>
            </a:r>
            <a:r>
              <a:rPr lang="ru-RU" sz="2800" dirty="0" err="1"/>
              <a:t>бўлиб</a:t>
            </a:r>
            <a:r>
              <a:rPr lang="ru-RU" sz="2800" dirty="0"/>
              <a:t>, тез </a:t>
            </a:r>
            <a:r>
              <a:rPr lang="ru-RU" sz="2800" dirty="0" err="1"/>
              <a:t>бузилади</a:t>
            </a:r>
            <a:r>
              <a:rPr lang="ru-RU" sz="2800" dirty="0"/>
              <a:t>, </a:t>
            </a:r>
            <a:r>
              <a:rPr lang="ru-RU" sz="2800" dirty="0" err="1"/>
              <a:t>яъни</a:t>
            </a:r>
            <a:r>
              <a:rPr lang="ru-RU" sz="2800" dirty="0"/>
              <a:t> </a:t>
            </a:r>
            <a:r>
              <a:rPr lang="ru-RU" sz="2800" dirty="0" err="1"/>
              <a:t>тахир</a:t>
            </a:r>
            <a:r>
              <a:rPr lang="ru-RU" sz="2800" dirty="0"/>
              <a:t> </a:t>
            </a:r>
            <a:r>
              <a:rPr lang="ru-RU" sz="2800" dirty="0" err="1"/>
              <a:t>бўлиб</a:t>
            </a:r>
            <a:r>
              <a:rPr lang="ru-RU" sz="2800" dirty="0"/>
              <a:t> </a:t>
            </a:r>
            <a:r>
              <a:rPr lang="ru-RU" sz="2800" dirty="0" err="1"/>
              <a:t>қолади</a:t>
            </a:r>
            <a:r>
              <a:rPr lang="ru-RU" sz="2800" dirty="0"/>
              <a:t>.</a:t>
            </a:r>
          </a:p>
          <a:p>
            <a:r>
              <a:rPr lang="ru-RU" sz="2800" dirty="0" err="1"/>
              <a:t>Ёғочи</a:t>
            </a:r>
            <a:r>
              <a:rPr lang="ru-RU" sz="2800" dirty="0"/>
              <a:t> </a:t>
            </a:r>
            <a:r>
              <a:rPr lang="ru-RU" sz="2800" dirty="0" err="1"/>
              <a:t>жигар</a:t>
            </a:r>
            <a:r>
              <a:rPr lang="ru-RU" sz="2800" dirty="0"/>
              <a:t> </a:t>
            </a:r>
            <a:r>
              <a:rPr lang="ru-RU" sz="2800" dirty="0" err="1"/>
              <a:t>рангли</a:t>
            </a:r>
            <a:r>
              <a:rPr lang="ru-RU" sz="2800" dirty="0"/>
              <a:t>, </a:t>
            </a:r>
            <a:r>
              <a:rPr lang="ru-RU" sz="2800" dirty="0" err="1"/>
              <a:t>техникавий</a:t>
            </a:r>
            <a:r>
              <a:rPr lang="ru-RU" sz="2800" dirty="0"/>
              <a:t> </a:t>
            </a:r>
            <a:r>
              <a:rPr lang="ru-RU" sz="2800" dirty="0" err="1"/>
              <a:t>хоссаси</a:t>
            </a:r>
            <a:r>
              <a:rPr lang="ru-RU" sz="2800" dirty="0"/>
              <a:t> </a:t>
            </a:r>
            <a:r>
              <a:rPr lang="ru-RU" sz="2800" dirty="0" err="1"/>
              <a:t>яхши</a:t>
            </a:r>
            <a:r>
              <a:rPr lang="ru-RU" sz="2800" dirty="0"/>
              <a:t>, </a:t>
            </a:r>
            <a:r>
              <a:rPr lang="ru-RU" sz="2800" dirty="0" err="1"/>
              <a:t>ундан</a:t>
            </a:r>
            <a:r>
              <a:rPr lang="ru-RU" sz="2800" dirty="0"/>
              <a:t> фанер </a:t>
            </a:r>
            <a:r>
              <a:rPr lang="ru-RU" sz="2800" dirty="0" err="1"/>
              <a:t>ва</a:t>
            </a:r>
            <a:r>
              <a:rPr lang="ru-RU" sz="2800" dirty="0"/>
              <a:t> </a:t>
            </a:r>
            <a:r>
              <a:rPr lang="ru-RU" sz="2800" dirty="0" err="1"/>
              <a:t>бошқа</a:t>
            </a:r>
            <a:r>
              <a:rPr lang="ru-RU" sz="2800" dirty="0"/>
              <a:t> </a:t>
            </a:r>
            <a:r>
              <a:rPr lang="ru-RU" sz="2800" dirty="0" err="1"/>
              <a:t>дурадгорлик</a:t>
            </a:r>
            <a:r>
              <a:rPr lang="ru-RU" sz="2800" dirty="0"/>
              <a:t> </a:t>
            </a:r>
            <a:r>
              <a:rPr lang="ru-RU" sz="2800" dirty="0" err="1"/>
              <a:t>асбоблари</a:t>
            </a:r>
            <a:r>
              <a:rPr lang="ru-RU" sz="2800" dirty="0"/>
              <a:t> </a:t>
            </a:r>
            <a:r>
              <a:rPr lang="ru-RU" sz="2800" dirty="0" err="1"/>
              <a:t>ишланади</a:t>
            </a:r>
            <a:r>
              <a:rPr lang="ru-RU" sz="2800" dirty="0"/>
              <a:t>. </a:t>
            </a:r>
            <a:r>
              <a:rPr lang="ru-RU" sz="2800" dirty="0" err="1"/>
              <a:t>Ўрмонларни</a:t>
            </a:r>
            <a:r>
              <a:rPr lang="ru-RU" sz="2800" dirty="0"/>
              <a:t> </a:t>
            </a:r>
            <a:r>
              <a:rPr lang="ru-RU" sz="2800" dirty="0" err="1"/>
              <a:t>янгилаш</a:t>
            </a:r>
            <a:r>
              <a:rPr lang="ru-RU" sz="2800" dirty="0"/>
              <a:t> </a:t>
            </a:r>
            <a:r>
              <a:rPr lang="ru-RU" sz="2800" dirty="0" err="1"/>
              <a:t>ва</a:t>
            </a:r>
            <a:r>
              <a:rPr lang="ru-RU" sz="2800" dirty="0"/>
              <a:t> </a:t>
            </a:r>
            <a:r>
              <a:rPr lang="ru-RU" sz="2800" dirty="0" err="1"/>
              <a:t>тупроқни</a:t>
            </a:r>
            <a:r>
              <a:rPr lang="ru-RU" sz="2800" dirty="0"/>
              <a:t> </a:t>
            </a:r>
            <a:r>
              <a:rPr lang="ru-RU" sz="2800" dirty="0" err="1"/>
              <a:t>ювилиб</a:t>
            </a:r>
            <a:r>
              <a:rPr lang="ru-RU" sz="2800" dirty="0"/>
              <a:t> </a:t>
            </a:r>
            <a:r>
              <a:rPr lang="ru-RU" sz="2800" dirty="0" err="1"/>
              <a:t>кетишидан</a:t>
            </a:r>
            <a:r>
              <a:rPr lang="ru-RU" sz="2800" dirty="0"/>
              <a:t> </a:t>
            </a:r>
            <a:r>
              <a:rPr lang="ru-RU" sz="2800" dirty="0" err="1"/>
              <a:t>сақлаш</a:t>
            </a:r>
            <a:r>
              <a:rPr lang="ru-RU" sz="2800" dirty="0"/>
              <a:t> </a:t>
            </a:r>
            <a:r>
              <a:rPr lang="ru-RU" sz="2800" dirty="0" err="1"/>
              <a:t>учун</a:t>
            </a:r>
            <a:r>
              <a:rPr lang="ru-RU" sz="2800" dirty="0"/>
              <a:t> </a:t>
            </a:r>
            <a:r>
              <a:rPr lang="ru-RU" sz="2800" dirty="0" err="1"/>
              <a:t>экиш</a:t>
            </a:r>
            <a:r>
              <a:rPr lang="ru-RU" sz="2800" dirty="0"/>
              <a:t> </a:t>
            </a:r>
            <a:r>
              <a:rPr lang="ru-RU" sz="2800" dirty="0" err="1"/>
              <a:t>тавсия</a:t>
            </a:r>
            <a:r>
              <a:rPr lang="ru-RU" sz="2800" dirty="0"/>
              <a:t> </a:t>
            </a:r>
            <a:r>
              <a:rPr lang="ru-RU" sz="2800" dirty="0" err="1"/>
              <a:t>қилинади</a:t>
            </a:r>
            <a:r>
              <a:rPr lang="ru-RU" sz="2400" b="1" dirty="0" smtClean="0">
                <a:latin typeface="Times New Roman" pitchFamily="18" charset="0"/>
              </a:rPr>
              <a:t>	</a:t>
            </a:r>
          </a:p>
        </p:txBody>
      </p:sp>
      <p:pic>
        <p:nvPicPr>
          <p:cNvPr id="3074" name="Picture 2" descr="Картинки по запросу Juglans cinere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4365104"/>
            <a:ext cx="3140224" cy="235516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Juglans cinere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441898"/>
            <a:ext cx="3186261" cy="2384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72573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1414"/>
            <a:ext cx="8686800" cy="571504"/>
          </a:xfrm>
        </p:spPr>
        <p:style>
          <a:lnRef idx="2">
            <a:schemeClr val="accent2"/>
          </a:lnRef>
          <a:fillRef idx="1">
            <a:schemeClr val="lt1"/>
          </a:fillRef>
          <a:effectRef idx="0">
            <a:schemeClr val="accent2"/>
          </a:effectRef>
          <a:fontRef idx="minor">
            <a:schemeClr val="dk1"/>
          </a:fontRef>
        </p:style>
        <p:txBody>
          <a:bodyPr>
            <a:normAutofit/>
          </a:bodyPr>
          <a:lstStyle/>
          <a:p>
            <a:pPr algn="ctr"/>
            <a:r>
              <a:rPr lang="uz-Cyrl-UZ" sz="3200" b="1" dirty="0"/>
              <a:t>ГИКОРИ ЁКИ КАРИЯ (CARUA) ТУРКУМИ</a:t>
            </a:r>
            <a:endParaRPr lang="ru-RU" sz="4000" dirty="0"/>
          </a:p>
        </p:txBody>
      </p:sp>
      <p:sp>
        <p:nvSpPr>
          <p:cNvPr id="3" name="Содержимое 2"/>
          <p:cNvSpPr>
            <a:spLocks noGrp="1"/>
          </p:cNvSpPr>
          <p:nvPr>
            <p:ph idx="1"/>
          </p:nvPr>
        </p:nvSpPr>
        <p:spPr>
          <a:xfrm>
            <a:off x="457200" y="857232"/>
            <a:ext cx="8229600" cy="3363856"/>
          </a:xfrm>
        </p:spPr>
        <p:txBody>
          <a:bodyPr>
            <a:normAutofit fontScale="92500" lnSpcReduction="20000"/>
          </a:bodyPr>
          <a:lstStyle/>
          <a:p>
            <a:r>
              <a:rPr lang="uz-Cyrl-UZ" sz="2400" dirty="0"/>
              <a:t>Бу туркумга кирувчи турлар ниҳоятда катта дарахт бўлиб, бўйи 60-65 м га этади. Уларнинг поясида ўзак билинмайди. Танасининг пўстлоғи кул рангда, ёш вақтида силлиқ бўлиб, сўнг ёрилади ва пўст ташлаб туради. Новдалари оч жигар ранг, шохлари кул рангда барглари тоқ пацимон, 3-17 тагача баргчалардан тузилган. Улар навбат билан жойлашади, кузда тўкилади. Меваси аввал этли, қалин пўстли кейин ёғочланади. У этилиш олдидан 4 паллага ажралади, ундан силлиқ ёки бир оз чўтир қобиқли ёнғоқ ажралиб чиқади. Баъзи турлари мевасининг мағзида 65% гача мой бўлиб, истеъмол қилинади, бошқа турларининг мойи аччиқ, истеъмол қилиб бўлмайди.</a:t>
            </a:r>
            <a:endParaRPr lang="ru-RU" sz="2400" dirty="0"/>
          </a:p>
        </p:txBody>
      </p:sp>
      <p:pic>
        <p:nvPicPr>
          <p:cNvPr id="4100"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861048"/>
            <a:ext cx="2709826" cy="284760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гикори дере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108042"/>
            <a:ext cx="4243214" cy="2749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2460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0"/>
            <a:ext cx="8229600" cy="935037"/>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ctr" eaLnBrk="1" hangingPunct="1"/>
            <a:r>
              <a:rPr lang="ru-RU" sz="3600" b="1" dirty="0"/>
              <a:t>Гикори </a:t>
            </a:r>
            <a:r>
              <a:rPr lang="ru-RU" sz="3600" b="1" dirty="0" err="1"/>
              <a:t>ёки</a:t>
            </a:r>
            <a:r>
              <a:rPr lang="ru-RU" sz="3600" b="1" dirty="0"/>
              <a:t> </a:t>
            </a:r>
            <a:r>
              <a:rPr lang="ru-RU" sz="3600" b="1" dirty="0" err="1"/>
              <a:t>кария</a:t>
            </a:r>
            <a:r>
              <a:rPr lang="ru-RU" sz="3600" b="1" dirty="0"/>
              <a:t> </a:t>
            </a:r>
            <a:r>
              <a:rPr lang="uz-Cyrl-UZ" sz="3600" b="1" dirty="0"/>
              <a:t>пекан </a:t>
            </a:r>
            <a:r>
              <a:rPr lang="ru-RU" sz="3600" b="1" dirty="0"/>
              <a:t>(</a:t>
            </a:r>
            <a:r>
              <a:rPr lang="ru-RU" sz="3600" b="1" dirty="0" err="1"/>
              <a:t>Carya</a:t>
            </a:r>
            <a:r>
              <a:rPr lang="ru-RU" sz="3600" b="1" dirty="0"/>
              <a:t> </a:t>
            </a:r>
            <a:r>
              <a:rPr lang="ru-RU" sz="3600" b="1" dirty="0" err="1"/>
              <a:t>pesan</a:t>
            </a:r>
            <a:r>
              <a:rPr lang="ru-RU" sz="3600" b="1" dirty="0"/>
              <a:t> </a:t>
            </a:r>
            <a:r>
              <a:rPr lang="ru-RU" sz="3600" b="1" dirty="0" err="1"/>
              <a:t>engl</a:t>
            </a:r>
            <a:r>
              <a:rPr lang="ru-RU" sz="3600" b="1" dirty="0" smtClean="0"/>
              <a:t>.)</a:t>
            </a:r>
            <a:endParaRPr lang="ru-RU" sz="3200" dirty="0" smtClean="0"/>
          </a:p>
        </p:txBody>
      </p:sp>
      <p:sp>
        <p:nvSpPr>
          <p:cNvPr id="63491" name="Rectangle 3"/>
          <p:cNvSpPr>
            <a:spLocks noGrp="1" noChangeArrowheads="1"/>
          </p:cNvSpPr>
          <p:nvPr>
            <p:ph type="body" idx="1"/>
          </p:nvPr>
        </p:nvSpPr>
        <p:spPr>
          <a:xfrm>
            <a:off x="285720" y="1142985"/>
            <a:ext cx="8388350" cy="2428892"/>
          </a:xfrm>
        </p:spPr>
        <p:txBody>
          <a:bodyPr/>
          <a:lstStyle/>
          <a:p>
            <a:r>
              <a:rPr lang="ru-RU" sz="2000" dirty="0" err="1"/>
              <a:t>бўйи</a:t>
            </a:r>
            <a:r>
              <a:rPr lang="ru-RU" sz="2000" dirty="0"/>
              <a:t> 50 м га, </a:t>
            </a:r>
            <a:r>
              <a:rPr lang="ru-RU" sz="2000" dirty="0" err="1"/>
              <a:t>диаметри</a:t>
            </a:r>
            <a:r>
              <a:rPr lang="ru-RU" sz="2000" dirty="0"/>
              <a:t> 2 м га </a:t>
            </a:r>
            <a:r>
              <a:rPr lang="ru-RU" sz="2000" dirty="0" err="1"/>
              <a:t>этадиган</a:t>
            </a:r>
            <a:r>
              <a:rPr lang="ru-RU" sz="2000" dirty="0"/>
              <a:t> </a:t>
            </a:r>
            <a:r>
              <a:rPr lang="ru-RU" sz="2000" dirty="0" err="1"/>
              <a:t>дарахт</a:t>
            </a:r>
            <a:r>
              <a:rPr lang="ru-RU" sz="2000" dirty="0"/>
              <a:t>. Овал </a:t>
            </a:r>
            <a:r>
              <a:rPr lang="ru-RU" sz="2000" dirty="0" err="1"/>
              <a:t>шаклдаги</a:t>
            </a:r>
            <a:r>
              <a:rPr lang="ru-RU" sz="2000" dirty="0"/>
              <a:t> </a:t>
            </a:r>
            <a:r>
              <a:rPr lang="ru-RU" sz="2000" dirty="0" err="1"/>
              <a:t>шох-шаббали</a:t>
            </a:r>
            <a:r>
              <a:rPr lang="ru-RU" sz="2000" dirty="0"/>
              <a:t>. </a:t>
            </a:r>
            <a:r>
              <a:rPr lang="ru-RU" sz="2000" dirty="0" err="1"/>
              <a:t>Барглари</a:t>
            </a:r>
            <a:r>
              <a:rPr lang="ru-RU" sz="2000" dirty="0"/>
              <a:t> 9-11 та </a:t>
            </a:r>
            <a:r>
              <a:rPr lang="ru-RU" sz="2000" dirty="0" err="1"/>
              <a:t>лансецимон</a:t>
            </a:r>
            <a:r>
              <a:rPr lang="ru-RU" sz="2000" dirty="0"/>
              <a:t> </a:t>
            </a:r>
            <a:r>
              <a:rPr lang="ru-RU" sz="2000" dirty="0" err="1"/>
              <a:t>баргчалардан</a:t>
            </a:r>
            <a:r>
              <a:rPr lang="ru-RU" sz="2000" dirty="0"/>
              <a:t> </a:t>
            </a:r>
            <a:r>
              <a:rPr lang="ru-RU" sz="2000" dirty="0" err="1"/>
              <a:t>иборат</a:t>
            </a:r>
            <a:r>
              <a:rPr lang="ru-RU" sz="2000" dirty="0"/>
              <a:t>. </a:t>
            </a:r>
            <a:r>
              <a:rPr lang="ru-RU" sz="2000" dirty="0" err="1"/>
              <a:t>Ёнғоғи</a:t>
            </a:r>
            <a:r>
              <a:rPr lang="ru-RU" sz="2000" dirty="0"/>
              <a:t> овал </a:t>
            </a:r>
            <a:r>
              <a:rPr lang="ru-RU" sz="2000" dirty="0" err="1"/>
              <a:t>шаклда</a:t>
            </a:r>
            <a:r>
              <a:rPr lang="ru-RU" sz="2000" dirty="0"/>
              <a:t>. </a:t>
            </a:r>
            <a:r>
              <a:rPr lang="ru-RU" sz="2000" dirty="0" err="1"/>
              <a:t>Меваси</a:t>
            </a:r>
            <a:r>
              <a:rPr lang="ru-RU" sz="2000" dirty="0"/>
              <a:t> </a:t>
            </a:r>
            <a:r>
              <a:rPr lang="ru-RU" sz="2000" dirty="0" err="1"/>
              <a:t>лаззатли</a:t>
            </a:r>
            <a:r>
              <a:rPr lang="ru-RU" sz="2000" dirty="0"/>
              <a:t>, </a:t>
            </a:r>
            <a:r>
              <a:rPr lang="ru-RU" sz="2000" dirty="0" err="1"/>
              <a:t>истеъмол</a:t>
            </a:r>
            <a:r>
              <a:rPr lang="ru-RU" sz="2000" dirty="0"/>
              <a:t> </a:t>
            </a:r>
            <a:r>
              <a:rPr lang="ru-RU" sz="2000" dirty="0" err="1"/>
              <a:t>қилинади</a:t>
            </a:r>
            <a:r>
              <a:rPr lang="ru-RU" sz="2000" dirty="0"/>
              <a:t>, </a:t>
            </a:r>
            <a:r>
              <a:rPr lang="ru-RU" sz="2000" dirty="0" err="1"/>
              <a:t>таркибида</a:t>
            </a:r>
            <a:r>
              <a:rPr lang="ru-RU" sz="2000" dirty="0"/>
              <a:t> 70%</a:t>
            </a:r>
            <a:r>
              <a:rPr lang="uz-Cyrl-UZ" sz="2000" dirty="0"/>
              <a:t>гача</a:t>
            </a:r>
            <a:r>
              <a:rPr lang="ru-RU" sz="2000" dirty="0"/>
              <a:t> мой бор. </a:t>
            </a:r>
            <a:r>
              <a:rPr lang="ru-RU" sz="2000" dirty="0" err="1"/>
              <a:t>Иссиқсевар</a:t>
            </a:r>
            <a:r>
              <a:rPr lang="ru-RU" sz="2000" dirty="0"/>
              <a:t> </a:t>
            </a:r>
            <a:r>
              <a:rPr lang="ru-RU" sz="2000" dirty="0" err="1"/>
              <a:t>ўсимлик</a:t>
            </a:r>
            <a:r>
              <a:rPr lang="ru-RU" sz="2000" dirty="0"/>
              <a:t>. </a:t>
            </a:r>
            <a:r>
              <a:rPr lang="ru-RU" sz="2000" dirty="0" err="1"/>
              <a:t>Табиий</a:t>
            </a:r>
            <a:r>
              <a:rPr lang="ru-RU" sz="2000" dirty="0"/>
              <a:t> </a:t>
            </a:r>
            <a:r>
              <a:rPr lang="ru-RU" sz="2000" dirty="0" err="1"/>
              <a:t>ҳолда</a:t>
            </a:r>
            <a:r>
              <a:rPr lang="ru-RU" sz="2000" dirty="0"/>
              <a:t> </a:t>
            </a:r>
            <a:r>
              <a:rPr lang="ru-RU" sz="2000" dirty="0" err="1"/>
              <a:t>Шимолий</a:t>
            </a:r>
            <a:r>
              <a:rPr lang="ru-RU" sz="2000" dirty="0"/>
              <a:t> </a:t>
            </a:r>
            <a:r>
              <a:rPr lang="ru-RU" sz="2000" dirty="0" err="1"/>
              <a:t>Америкада</a:t>
            </a:r>
            <a:r>
              <a:rPr lang="ru-RU" sz="2000" dirty="0"/>
              <a:t> </a:t>
            </a:r>
            <a:r>
              <a:rPr lang="ru-RU" sz="2000" dirty="0" err="1"/>
              <a:t>учрайди</a:t>
            </a:r>
            <a:r>
              <a:rPr lang="ru-RU" sz="2000" dirty="0"/>
              <a:t>. МДҲ да </a:t>
            </a:r>
            <a:r>
              <a:rPr lang="ru-RU" sz="2000" dirty="0" err="1"/>
              <a:t>кўп</a:t>
            </a:r>
            <a:r>
              <a:rPr lang="ru-RU" sz="2000" dirty="0"/>
              <a:t> </a:t>
            </a:r>
            <a:r>
              <a:rPr lang="ru-RU" sz="2000" dirty="0" err="1"/>
              <a:t>жойда</a:t>
            </a:r>
            <a:r>
              <a:rPr lang="ru-RU" sz="2000" dirty="0"/>
              <a:t> </a:t>
            </a:r>
            <a:r>
              <a:rPr lang="ru-RU" sz="2000" dirty="0" err="1"/>
              <a:t>ўстирилиб</a:t>
            </a:r>
            <a:r>
              <a:rPr lang="ru-RU" sz="2000" dirty="0"/>
              <a:t>, </a:t>
            </a:r>
            <a:r>
              <a:rPr lang="ru-RU" sz="2000" dirty="0" err="1"/>
              <a:t>синовдан</a:t>
            </a:r>
            <a:r>
              <a:rPr lang="ru-RU" sz="2000" dirty="0"/>
              <a:t> </a:t>
            </a:r>
            <a:r>
              <a:rPr lang="ru-RU" sz="2000" dirty="0" err="1"/>
              <a:t>ўтказилди</a:t>
            </a:r>
            <a:r>
              <a:rPr lang="ru-RU" sz="2000" dirty="0"/>
              <a:t>. </a:t>
            </a:r>
            <a:r>
              <a:rPr lang="uz-Cyrl-UZ" sz="2000" dirty="0"/>
              <a:t>Тошкент</a:t>
            </a:r>
            <a:r>
              <a:rPr lang="ru-RU" sz="2000" dirty="0"/>
              <a:t>да 1950 </a:t>
            </a:r>
            <a:r>
              <a:rPr lang="ru-RU" sz="2000" dirty="0" err="1"/>
              <a:t>йилдан</a:t>
            </a:r>
            <a:r>
              <a:rPr lang="ru-RU" sz="2000" dirty="0"/>
              <a:t> бери </a:t>
            </a:r>
            <a:r>
              <a:rPr lang="ru-RU" sz="2000" dirty="0" err="1"/>
              <a:t>ўстирилади</a:t>
            </a:r>
            <a:r>
              <a:rPr lang="ru-RU" sz="2000" dirty="0"/>
              <a:t>. </a:t>
            </a:r>
            <a:r>
              <a:rPr lang="ru-RU" sz="2000" dirty="0" err="1"/>
              <a:t>Уни</a:t>
            </a:r>
            <a:r>
              <a:rPr lang="ru-RU" sz="2000" dirty="0"/>
              <a:t> </a:t>
            </a:r>
            <a:r>
              <a:rPr lang="ru-RU" sz="2000" dirty="0" err="1"/>
              <a:t>кўча</a:t>
            </a:r>
            <a:r>
              <a:rPr lang="ru-RU" sz="2000" dirty="0"/>
              <a:t> </a:t>
            </a:r>
            <a:r>
              <a:rPr lang="ru-RU" sz="2000" dirty="0" err="1"/>
              <a:t>ва</a:t>
            </a:r>
            <a:r>
              <a:rPr lang="ru-RU" sz="2000" dirty="0"/>
              <a:t> </a:t>
            </a:r>
            <a:r>
              <a:rPr lang="ru-RU" sz="2000" dirty="0" err="1"/>
              <a:t>паркларга</a:t>
            </a:r>
            <a:r>
              <a:rPr lang="ru-RU" sz="2000" dirty="0"/>
              <a:t> </a:t>
            </a:r>
            <a:r>
              <a:rPr lang="ru-RU" sz="2000" dirty="0" err="1"/>
              <a:t>экиш</a:t>
            </a:r>
            <a:r>
              <a:rPr lang="ru-RU" sz="2000" dirty="0"/>
              <a:t> </a:t>
            </a:r>
            <a:r>
              <a:rPr lang="ru-RU" sz="2000" dirty="0" err="1"/>
              <a:t>ва</a:t>
            </a:r>
            <a:r>
              <a:rPr lang="ru-RU" sz="2000" dirty="0"/>
              <a:t> </a:t>
            </a:r>
            <a:r>
              <a:rPr lang="ru-RU" sz="2000" dirty="0" err="1"/>
              <a:t>ўрмон</a:t>
            </a:r>
            <a:r>
              <a:rPr lang="ru-RU" sz="2000" dirty="0"/>
              <a:t> </a:t>
            </a:r>
            <a:r>
              <a:rPr lang="ru-RU" sz="2000" dirty="0" err="1"/>
              <a:t>мелиорацияси</a:t>
            </a:r>
            <a:r>
              <a:rPr lang="ru-RU" sz="2000" dirty="0"/>
              <a:t> </a:t>
            </a:r>
            <a:r>
              <a:rPr lang="ru-RU" sz="2000" dirty="0" err="1"/>
              <a:t>ҳамда</a:t>
            </a:r>
            <a:r>
              <a:rPr lang="ru-RU" sz="2000" dirty="0"/>
              <a:t> </a:t>
            </a:r>
            <a:r>
              <a:rPr lang="ru-RU" sz="2000" dirty="0" err="1"/>
              <a:t>иҳота</a:t>
            </a:r>
            <a:r>
              <a:rPr lang="ru-RU" sz="2000" dirty="0"/>
              <a:t> </a:t>
            </a:r>
            <a:r>
              <a:rPr lang="ru-RU" sz="2000" dirty="0" err="1"/>
              <a:t>қаторлари</a:t>
            </a:r>
            <a:r>
              <a:rPr lang="ru-RU" sz="2000" dirty="0"/>
              <a:t> </a:t>
            </a:r>
            <a:r>
              <a:rPr lang="ru-RU" sz="2000" dirty="0" err="1"/>
              <a:t>жорий</a:t>
            </a:r>
            <a:r>
              <a:rPr lang="ru-RU" sz="2000" dirty="0"/>
              <a:t> </a:t>
            </a:r>
            <a:r>
              <a:rPr lang="ru-RU" sz="2000" dirty="0" err="1"/>
              <a:t>қилишда</a:t>
            </a:r>
            <a:r>
              <a:rPr lang="ru-RU" sz="2000" dirty="0"/>
              <a:t> </a:t>
            </a:r>
            <a:r>
              <a:rPr lang="ru-RU" sz="2000" dirty="0" err="1"/>
              <a:t>фойдаланиш</a:t>
            </a:r>
            <a:r>
              <a:rPr lang="ru-RU" sz="2000" dirty="0"/>
              <a:t> </a:t>
            </a:r>
            <a:r>
              <a:rPr lang="ru-RU" sz="2000" dirty="0" err="1"/>
              <a:t>мумкин</a:t>
            </a:r>
            <a:r>
              <a:rPr lang="ru-RU" sz="2000" dirty="0"/>
              <a:t>.</a:t>
            </a:r>
          </a:p>
        </p:txBody>
      </p:sp>
      <p:pic>
        <p:nvPicPr>
          <p:cNvPr id="512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717032"/>
            <a:ext cx="3716288" cy="278721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гикори дере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861048"/>
            <a:ext cx="3846040"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9095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0" y="686033"/>
            <a:ext cx="5357818" cy="5643602"/>
          </a:xfrm>
        </p:spPr>
        <p:style>
          <a:lnRef idx="3">
            <a:schemeClr val="lt1"/>
          </a:lnRef>
          <a:fillRef idx="1">
            <a:schemeClr val="accent1"/>
          </a:fillRef>
          <a:effectRef idx="1">
            <a:schemeClr val="accent1"/>
          </a:effectRef>
          <a:fontRef idx="minor">
            <a:schemeClr val="lt1"/>
          </a:fontRef>
        </p:style>
        <p:txBody>
          <a:bodyPr>
            <a:noAutofit/>
          </a:bodyPr>
          <a:lstStyle/>
          <a:p>
            <a:pPr algn="just" eaLnBrk="1" hangingPunct="1">
              <a:lnSpc>
                <a:spcPct val="80000"/>
              </a:lnSpc>
              <a:buFont typeface="Wingdings" pitchFamily="2" charset="2"/>
              <a:buNone/>
            </a:pPr>
            <a:endParaRPr lang="uz-Cyrl-UZ" sz="1800" b="1" i="1" dirty="0" smtClean="0"/>
          </a:p>
          <a:p>
            <a:r>
              <a:rPr lang="ru-RU" sz="2000" dirty="0" err="1"/>
              <a:t>бўйи</a:t>
            </a:r>
            <a:r>
              <a:rPr lang="ru-RU" sz="2000" dirty="0"/>
              <a:t> 40 м га </a:t>
            </a:r>
            <a:r>
              <a:rPr lang="ru-RU" sz="2000" dirty="0" err="1"/>
              <a:t>диаметри</a:t>
            </a:r>
            <a:r>
              <a:rPr lang="ru-RU" sz="2000" dirty="0"/>
              <a:t> 1,5 м га </a:t>
            </a:r>
            <a:r>
              <a:rPr lang="ru-RU" sz="2000" dirty="0" err="1"/>
              <a:t>этадиган</a:t>
            </a:r>
            <a:r>
              <a:rPr lang="ru-RU" sz="2000" dirty="0"/>
              <a:t> </a:t>
            </a:r>
            <a:r>
              <a:rPr lang="ru-RU" sz="2000" dirty="0" err="1"/>
              <a:t>дарахт</a:t>
            </a:r>
            <a:r>
              <a:rPr lang="ru-RU" sz="2000" dirty="0"/>
              <a:t>. </a:t>
            </a:r>
            <a:r>
              <a:rPr lang="ru-RU" sz="2000" dirty="0" err="1"/>
              <a:t>Шох-шаббаси</a:t>
            </a:r>
            <a:r>
              <a:rPr lang="ru-RU" sz="2000" dirty="0"/>
              <a:t> </a:t>
            </a:r>
            <a:r>
              <a:rPr lang="ru-RU" sz="2000" dirty="0" err="1"/>
              <a:t>ихчам</a:t>
            </a:r>
            <a:r>
              <a:rPr lang="ru-RU" sz="2000" dirty="0"/>
              <a:t>, </a:t>
            </a:r>
            <a:r>
              <a:rPr lang="ru-RU" sz="2000" dirty="0" err="1"/>
              <a:t>шохлари</a:t>
            </a:r>
            <a:r>
              <a:rPr lang="ru-RU" sz="2000" dirty="0"/>
              <a:t> </a:t>
            </a:r>
            <a:r>
              <a:rPr lang="ru-RU" sz="2000" dirty="0" err="1"/>
              <a:t>осилиб</a:t>
            </a:r>
            <a:r>
              <a:rPr lang="ru-RU" sz="2000" dirty="0"/>
              <a:t> </a:t>
            </a:r>
            <a:r>
              <a:rPr lang="ru-RU" sz="2000" dirty="0" err="1"/>
              <a:t>ўсади</a:t>
            </a:r>
            <a:r>
              <a:rPr lang="ru-RU" sz="2000" dirty="0"/>
              <a:t>. </a:t>
            </a:r>
            <a:r>
              <a:rPr lang="ru-RU" sz="2000" dirty="0" err="1"/>
              <a:t>Барглари</a:t>
            </a:r>
            <a:r>
              <a:rPr lang="ru-RU" sz="2000" dirty="0"/>
              <a:t> </a:t>
            </a:r>
            <a:r>
              <a:rPr lang="ru-RU" sz="2000" dirty="0" err="1"/>
              <a:t>беш</a:t>
            </a:r>
            <a:r>
              <a:rPr lang="ru-RU" sz="2000" dirty="0"/>
              <a:t> </a:t>
            </a:r>
            <a:r>
              <a:rPr lang="ru-RU" sz="2000" dirty="0" err="1"/>
              <a:t>баргчали</a:t>
            </a:r>
            <a:r>
              <a:rPr lang="ru-RU" sz="2000" dirty="0"/>
              <a:t>, улар </a:t>
            </a:r>
            <a:r>
              <a:rPr lang="ru-RU" sz="2000" dirty="0" err="1"/>
              <a:t>қалин</a:t>
            </a:r>
            <a:r>
              <a:rPr lang="ru-RU" sz="2000" dirty="0"/>
              <a:t> </a:t>
            </a:r>
            <a:r>
              <a:rPr lang="ru-RU" sz="2000" dirty="0" err="1"/>
              <a:t>жойлашган</a:t>
            </a:r>
            <a:r>
              <a:rPr lang="ru-RU" sz="2000" dirty="0"/>
              <a:t>, </a:t>
            </a:r>
            <a:r>
              <a:rPr lang="ru-RU" sz="2000" dirty="0" err="1"/>
              <a:t>ниҳоятда</a:t>
            </a:r>
            <a:r>
              <a:rPr lang="ru-RU" sz="2000" dirty="0"/>
              <a:t> </a:t>
            </a:r>
            <a:r>
              <a:rPr lang="ru-RU" sz="2000" dirty="0" err="1"/>
              <a:t>гўзал</a:t>
            </a:r>
            <a:r>
              <a:rPr lang="ru-RU" sz="2000" dirty="0"/>
              <a:t>. </a:t>
            </a:r>
            <a:r>
              <a:rPr lang="ru-RU" sz="2000" dirty="0" err="1"/>
              <a:t>Меваси</a:t>
            </a:r>
            <a:r>
              <a:rPr lang="ru-RU" sz="2000" dirty="0"/>
              <a:t> </a:t>
            </a:r>
            <a:r>
              <a:rPr lang="ru-RU" sz="2000" dirty="0" err="1"/>
              <a:t>эзик</a:t>
            </a:r>
            <a:r>
              <a:rPr lang="ru-RU" sz="2000" dirty="0"/>
              <a:t>, </a:t>
            </a:r>
            <a:r>
              <a:rPr lang="ru-RU" sz="2000" dirty="0" err="1"/>
              <a:t>қиррали</a:t>
            </a:r>
            <a:r>
              <a:rPr lang="ru-RU" sz="2000" dirty="0"/>
              <a:t>, </a:t>
            </a:r>
            <a:r>
              <a:rPr lang="ru-RU" sz="2000" dirty="0" err="1"/>
              <a:t>пўсти</a:t>
            </a:r>
            <a:r>
              <a:rPr lang="ru-RU" sz="2000" dirty="0"/>
              <a:t> </a:t>
            </a:r>
            <a:r>
              <a:rPr lang="ru-RU" sz="2000" dirty="0" err="1"/>
              <a:t>қалин</a:t>
            </a:r>
            <a:r>
              <a:rPr lang="ru-RU" sz="2000" dirty="0"/>
              <a:t>, </a:t>
            </a:r>
            <a:r>
              <a:rPr lang="ru-RU" sz="2000" dirty="0" err="1"/>
              <a:t>мағзи</a:t>
            </a:r>
            <a:r>
              <a:rPr lang="ru-RU" sz="2000" dirty="0"/>
              <a:t> </a:t>
            </a:r>
            <a:r>
              <a:rPr lang="ru-RU" sz="2000" dirty="0" err="1"/>
              <a:t>истеъмол</a:t>
            </a:r>
            <a:r>
              <a:rPr lang="ru-RU" sz="2000" dirty="0"/>
              <a:t> </a:t>
            </a:r>
            <a:r>
              <a:rPr lang="ru-RU" sz="2000" dirty="0" err="1"/>
              <a:t>қилинади</a:t>
            </a:r>
            <a:r>
              <a:rPr lang="ru-RU" sz="2000" dirty="0"/>
              <a:t>. </a:t>
            </a:r>
            <a:r>
              <a:rPr lang="ru-RU" sz="2000" dirty="0" err="1"/>
              <a:t>Унинг</a:t>
            </a:r>
            <a:r>
              <a:rPr lang="ru-RU" sz="2000" dirty="0"/>
              <a:t> </a:t>
            </a:r>
            <a:r>
              <a:rPr lang="ru-RU" sz="2000" dirty="0" err="1"/>
              <a:t>ёнғоғини</a:t>
            </a:r>
            <a:r>
              <a:rPr lang="ru-RU" sz="2000" dirty="0"/>
              <a:t> </a:t>
            </a:r>
            <a:r>
              <a:rPr lang="ru-RU" sz="2000" dirty="0" err="1"/>
              <a:t>маҳаллий</a:t>
            </a:r>
            <a:r>
              <a:rPr lang="ru-RU" sz="2000" dirty="0"/>
              <a:t> </a:t>
            </a:r>
            <a:r>
              <a:rPr lang="ru-RU" sz="2000" dirty="0" err="1"/>
              <a:t>ҳинд</a:t>
            </a:r>
            <a:r>
              <a:rPr lang="uz-Cyrl-UZ" sz="2000" dirty="0"/>
              <a:t>у</a:t>
            </a:r>
            <a:r>
              <a:rPr lang="ru-RU" sz="2000" dirty="0"/>
              <a:t> </a:t>
            </a:r>
            <a:r>
              <a:rPr lang="ru-RU" sz="2000" dirty="0" err="1"/>
              <a:t>халқи</a:t>
            </a:r>
            <a:r>
              <a:rPr lang="ru-RU" sz="2000" dirty="0"/>
              <a:t> </a:t>
            </a:r>
            <a:r>
              <a:rPr lang="ru-RU" sz="2000" dirty="0" err="1"/>
              <a:t>озиқ-овқат</a:t>
            </a:r>
            <a:r>
              <a:rPr lang="ru-RU" sz="2000" dirty="0"/>
              <a:t> </a:t>
            </a:r>
            <a:r>
              <a:rPr lang="ru-RU" sz="2000" dirty="0" err="1"/>
              <a:t>сифатида</a:t>
            </a:r>
            <a:r>
              <a:rPr lang="ru-RU" sz="2000" dirty="0"/>
              <a:t> </a:t>
            </a:r>
            <a:r>
              <a:rPr lang="ru-RU" sz="2000" dirty="0" err="1"/>
              <a:t>истеъмол</a:t>
            </a:r>
            <a:r>
              <a:rPr lang="ru-RU" sz="2000" dirty="0"/>
              <a:t> </a:t>
            </a:r>
            <a:r>
              <a:rPr lang="ru-RU" sz="2000" dirty="0" err="1"/>
              <a:t>қилади</a:t>
            </a:r>
            <a:r>
              <a:rPr lang="ru-RU" sz="2000" dirty="0"/>
              <a:t>. </a:t>
            </a:r>
            <a:r>
              <a:rPr lang="ru-RU" sz="2000" dirty="0" err="1"/>
              <a:t>Ундан</a:t>
            </a:r>
            <a:r>
              <a:rPr lang="ru-RU" sz="2000" dirty="0"/>
              <a:t> </a:t>
            </a:r>
            <a:r>
              <a:rPr lang="ru-RU" sz="2000" dirty="0" err="1"/>
              <a:t>сут</a:t>
            </a:r>
            <a:r>
              <a:rPr lang="ru-RU" sz="2000" dirty="0"/>
              <a:t>, </a:t>
            </a:r>
            <a:r>
              <a:rPr lang="ru-RU" sz="2000" dirty="0" err="1"/>
              <a:t>ёғ</a:t>
            </a:r>
            <a:r>
              <a:rPr lang="ru-RU" sz="2000" dirty="0"/>
              <a:t> </a:t>
            </a:r>
            <a:r>
              <a:rPr lang="ru-RU" sz="2000" dirty="0" err="1"/>
              <a:t>олинади</a:t>
            </a:r>
            <a:r>
              <a:rPr lang="ru-RU" sz="2000" dirty="0"/>
              <a:t> </a:t>
            </a:r>
            <a:r>
              <a:rPr lang="ru-RU" sz="2000" dirty="0" err="1"/>
              <a:t>ва</a:t>
            </a:r>
            <a:r>
              <a:rPr lang="ru-RU" sz="2000" dirty="0"/>
              <a:t> </a:t>
            </a:r>
            <a:r>
              <a:rPr lang="ru-RU" sz="2000" dirty="0" err="1"/>
              <a:t>толқонли</a:t>
            </a:r>
            <a:r>
              <a:rPr lang="ru-RU" sz="2000" dirty="0"/>
              <a:t> </a:t>
            </a:r>
            <a:r>
              <a:rPr lang="ru-RU" sz="2000" dirty="0" err="1"/>
              <a:t>тортлар</a:t>
            </a:r>
            <a:r>
              <a:rPr lang="ru-RU" sz="2000" dirty="0"/>
              <a:t> </a:t>
            </a:r>
            <a:r>
              <a:rPr lang="ru-RU" sz="2000" dirty="0" err="1"/>
              <a:t>тайёрланади</a:t>
            </a:r>
            <a:r>
              <a:rPr lang="ru-RU" sz="2000" dirty="0"/>
              <a:t>. У -35</a:t>
            </a:r>
            <a:r>
              <a:rPr lang="ru-RU" sz="2000" baseline="30000" dirty="0"/>
              <a:t>0 </a:t>
            </a:r>
            <a:r>
              <a:rPr lang="ru-RU" sz="2000" dirty="0" err="1"/>
              <a:t>гача</a:t>
            </a:r>
            <a:r>
              <a:rPr lang="ru-RU" sz="2000" dirty="0"/>
              <a:t> </a:t>
            </a:r>
            <a:r>
              <a:rPr lang="ru-RU" sz="2000" dirty="0" err="1"/>
              <a:t>бўлган</a:t>
            </a:r>
            <a:r>
              <a:rPr lang="ru-RU" sz="2000" dirty="0"/>
              <a:t> </a:t>
            </a:r>
            <a:r>
              <a:rPr lang="ru-RU" sz="2000" dirty="0" err="1"/>
              <a:t>совуқдан</a:t>
            </a:r>
            <a:r>
              <a:rPr lang="ru-RU" sz="2000" dirty="0"/>
              <a:t> </a:t>
            </a:r>
            <a:r>
              <a:rPr lang="ru-RU" sz="2000" dirty="0" err="1"/>
              <a:t>зарарланмайди</a:t>
            </a:r>
            <a:r>
              <a:rPr lang="ru-RU" sz="2000" dirty="0"/>
              <a:t>. </a:t>
            </a:r>
            <a:r>
              <a:rPr lang="ru-RU" sz="2000" dirty="0" err="1"/>
              <a:t>Ёғочи</a:t>
            </a:r>
            <a:r>
              <a:rPr lang="ru-RU" sz="2000" dirty="0"/>
              <a:t> </a:t>
            </a:r>
            <a:r>
              <a:rPr lang="ru-RU" sz="2000" dirty="0" err="1"/>
              <a:t>қаттиқ</a:t>
            </a:r>
            <a:r>
              <a:rPr lang="ru-RU" sz="2000" dirty="0"/>
              <a:t> </a:t>
            </a:r>
            <a:r>
              <a:rPr lang="ru-RU" sz="2000" dirty="0" err="1"/>
              <a:t>бўлиб</a:t>
            </a:r>
            <a:r>
              <a:rPr lang="ru-RU" sz="2000" dirty="0"/>
              <a:t>, </a:t>
            </a:r>
            <a:r>
              <a:rPr lang="ru-RU" sz="2000" dirty="0" err="1"/>
              <a:t>қийин</a:t>
            </a:r>
            <a:r>
              <a:rPr lang="ru-RU" sz="2000" dirty="0"/>
              <a:t> </a:t>
            </a:r>
            <a:r>
              <a:rPr lang="ru-RU" sz="2000" dirty="0" err="1"/>
              <a:t>ёрилади</a:t>
            </a:r>
            <a:r>
              <a:rPr lang="ru-RU" sz="2000" dirty="0"/>
              <a:t>, </a:t>
            </a:r>
            <a:r>
              <a:rPr lang="ru-RU" sz="2000" dirty="0" err="1"/>
              <a:t>юқори</a:t>
            </a:r>
            <a:r>
              <a:rPr lang="ru-RU" sz="2000" dirty="0"/>
              <a:t> </a:t>
            </a:r>
            <a:r>
              <a:rPr lang="ru-RU" sz="2000" dirty="0" err="1"/>
              <a:t>калорияли</a:t>
            </a:r>
            <a:r>
              <a:rPr lang="ru-RU" sz="2000" dirty="0"/>
              <a:t> </a:t>
            </a:r>
            <a:r>
              <a:rPr lang="ru-RU" sz="2000" dirty="0" err="1"/>
              <a:t>ёқилғи</a:t>
            </a:r>
            <a:r>
              <a:rPr lang="ru-RU" sz="2000" dirty="0"/>
              <a:t> </a:t>
            </a:r>
            <a:r>
              <a:rPr lang="ru-RU" sz="2000" dirty="0" err="1"/>
              <a:t>сифатида</a:t>
            </a:r>
            <a:r>
              <a:rPr lang="ru-RU" sz="2000" dirty="0"/>
              <a:t>, </a:t>
            </a:r>
            <a:r>
              <a:rPr lang="ru-RU" sz="2000" dirty="0" err="1"/>
              <a:t>машинасозликда</a:t>
            </a:r>
            <a:r>
              <a:rPr lang="ru-RU" sz="2000" dirty="0"/>
              <a:t> </a:t>
            </a:r>
            <a:r>
              <a:rPr lang="ru-RU" sz="2000" dirty="0" err="1"/>
              <a:t>фойдаланилади</a:t>
            </a:r>
            <a:r>
              <a:rPr lang="ru-RU" sz="2000" dirty="0"/>
              <a:t>. </a:t>
            </a:r>
            <a:r>
              <a:rPr lang="ru-RU" sz="2000" dirty="0" err="1"/>
              <a:t>Шимолий</a:t>
            </a:r>
            <a:r>
              <a:rPr lang="ru-RU" sz="2000" dirty="0"/>
              <a:t> </a:t>
            </a:r>
            <a:r>
              <a:rPr lang="ru-RU" sz="2000" dirty="0" err="1"/>
              <a:t>Америкада</a:t>
            </a:r>
            <a:r>
              <a:rPr lang="ru-RU" sz="2000" dirty="0"/>
              <a:t> </a:t>
            </a:r>
            <a:r>
              <a:rPr lang="uz-Cyrl-UZ" sz="2000" dirty="0"/>
              <a:t>тарқалган.</a:t>
            </a:r>
            <a:endParaRPr lang="ru-RU" sz="3200" dirty="0" smtClean="0">
              <a:latin typeface="Times New Roman" pitchFamily="18" charset="0"/>
            </a:endParaRPr>
          </a:p>
        </p:txBody>
      </p:sp>
      <p:sp>
        <p:nvSpPr>
          <p:cNvPr id="58371" name="Text Box 4"/>
          <p:cNvSpPr txBox="1">
            <a:spLocks noChangeArrowheads="1"/>
          </p:cNvSpPr>
          <p:nvPr/>
        </p:nvSpPr>
        <p:spPr bwMode="auto">
          <a:xfrm>
            <a:off x="361296" y="235313"/>
            <a:ext cx="8027128" cy="461665"/>
          </a:xfrm>
          <a:prstGeom prst="rect">
            <a:avLst/>
          </a:prstGeom>
          <a:noFill/>
          <a:ln w="9525">
            <a:noFill/>
            <a:miter lim="800000"/>
            <a:headEnd/>
            <a:tailEnd/>
          </a:ln>
        </p:spPr>
        <p:txBody>
          <a:bodyPr wrap="square">
            <a:spAutoFit/>
          </a:bodyPr>
          <a:lstStyle/>
          <a:p>
            <a:r>
              <a:rPr lang="ru-RU" sz="2400" b="1" dirty="0"/>
              <a:t>Овал </a:t>
            </a:r>
            <a:r>
              <a:rPr lang="ru-RU" sz="2400" b="1" dirty="0" err="1"/>
              <a:t>кария</a:t>
            </a:r>
            <a:r>
              <a:rPr lang="ru-RU" sz="2400" b="1" dirty="0"/>
              <a:t> (</a:t>
            </a:r>
            <a:r>
              <a:rPr lang="ru-RU" sz="2400" b="1" dirty="0" err="1"/>
              <a:t>Carya</a:t>
            </a:r>
            <a:r>
              <a:rPr lang="ru-RU" sz="2400" b="1" dirty="0"/>
              <a:t> </a:t>
            </a:r>
            <a:r>
              <a:rPr lang="ru-RU" sz="2400" b="1" dirty="0" err="1"/>
              <a:t>ovata</a:t>
            </a:r>
            <a:r>
              <a:rPr lang="ru-RU" sz="2400" b="1" dirty="0"/>
              <a:t> </a:t>
            </a:r>
            <a:r>
              <a:rPr lang="ru-RU" sz="2400" b="1" dirty="0" err="1"/>
              <a:t>K.Koch</a:t>
            </a:r>
            <a:r>
              <a:rPr lang="ru-RU" sz="2400" b="1" dirty="0"/>
              <a:t>.)</a:t>
            </a:r>
            <a:r>
              <a:rPr lang="ru-RU" sz="2400" dirty="0"/>
              <a:t>,</a:t>
            </a:r>
            <a:endParaRPr lang="ru-RU" sz="2400" b="1" dirty="0">
              <a:solidFill>
                <a:srgbClr val="0070C0"/>
              </a:solidFill>
              <a:latin typeface="Arial" charset="0"/>
            </a:endParaRPr>
          </a:p>
        </p:txBody>
      </p:sp>
      <p:pic>
        <p:nvPicPr>
          <p:cNvPr id="6146" name="Picture 2" descr="Картинки по запросу Carya ov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32656"/>
            <a:ext cx="2352675" cy="35433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4293096"/>
            <a:ext cx="28575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9265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323528" y="116632"/>
            <a:ext cx="8387903" cy="811765"/>
          </a:xfrm>
        </p:spPr>
        <p:style>
          <a:lnRef idx="3">
            <a:schemeClr val="lt1"/>
          </a:lnRef>
          <a:fillRef idx="1">
            <a:schemeClr val="accent4"/>
          </a:fillRef>
          <a:effectRef idx="1">
            <a:schemeClr val="accent4"/>
          </a:effectRef>
          <a:fontRef idx="minor">
            <a:schemeClr val="lt1"/>
          </a:fontRef>
        </p:style>
        <p:txBody>
          <a:bodyPr/>
          <a:lstStyle/>
          <a:p>
            <a:pPr algn="ctr">
              <a:defRPr/>
            </a:pPr>
            <a:r>
              <a:rPr lang="uz-Cyrl-UZ" sz="2400" b="1" dirty="0"/>
              <a:t>Туксиз кария (Carya glabra Sweyet.)</a:t>
            </a:r>
            <a:endParaRPr lang="ru-RU" sz="2400" dirty="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464190" cy="5541964"/>
          </a:xfrm>
        </p:spPr>
        <p:txBody>
          <a:bodyPr>
            <a:normAutofit lnSpcReduction="10000"/>
          </a:bodyPr>
          <a:lstStyle/>
          <a:p>
            <a:r>
              <a:rPr lang="uz-Cyrl-UZ" sz="2800" b="1" dirty="0"/>
              <a:t> </a:t>
            </a:r>
            <a:r>
              <a:rPr lang="uz-Cyrl-UZ" sz="2800" dirty="0"/>
              <a:t>дарахтининг бўйи 30 м га этади. Шох-шаббаси овал шаклда, шохлари осилиб ўсади. Барглари тоқ пацимон бўлиб, мағзи эйилади, айрим дарахтларники аччиқ таъмли, шунинг учун эб бўлмайди, совуққа чидамсиз, тупроқ танламайди. Ёғочи қаттиқ, сифатли, шу хусусияти билан бошқа турларидан фарқ қилади. </a:t>
            </a:r>
            <a:r>
              <a:rPr lang="ru-RU" sz="2800" dirty="0" err="1"/>
              <a:t>Бу</a:t>
            </a:r>
            <a:r>
              <a:rPr lang="ru-RU" sz="2800" dirty="0"/>
              <a:t> </a:t>
            </a:r>
            <a:r>
              <a:rPr lang="ru-RU" sz="2800" dirty="0" err="1"/>
              <a:t>кария</a:t>
            </a:r>
            <a:r>
              <a:rPr lang="ru-RU" sz="2800" dirty="0"/>
              <a:t> </a:t>
            </a:r>
            <a:r>
              <a:rPr lang="ru-RU" sz="2800" dirty="0" err="1"/>
              <a:t>Шимолий</a:t>
            </a:r>
            <a:r>
              <a:rPr lang="ru-RU" sz="2800" dirty="0"/>
              <a:t> </a:t>
            </a:r>
            <a:r>
              <a:rPr lang="ru-RU" sz="2800" dirty="0" err="1"/>
              <a:t>Американинг</a:t>
            </a:r>
            <a:r>
              <a:rPr lang="ru-RU" sz="2800" dirty="0"/>
              <a:t> </a:t>
            </a:r>
            <a:r>
              <a:rPr lang="ru-RU" sz="2800" dirty="0" err="1"/>
              <a:t>шарқи-жанубий</a:t>
            </a:r>
            <a:r>
              <a:rPr lang="ru-RU" sz="2800" dirty="0"/>
              <a:t> </a:t>
            </a:r>
            <a:r>
              <a:rPr lang="ru-RU" sz="2800" dirty="0" err="1"/>
              <a:t>штатларида</a:t>
            </a:r>
            <a:r>
              <a:rPr lang="ru-RU" sz="2800" dirty="0"/>
              <a:t> </a:t>
            </a:r>
            <a:r>
              <a:rPr lang="ru-RU" sz="2800" dirty="0" err="1"/>
              <a:t>дарёлар</a:t>
            </a:r>
            <a:r>
              <a:rPr lang="ru-RU" sz="2800" dirty="0"/>
              <a:t> </a:t>
            </a:r>
            <a:r>
              <a:rPr lang="ru-RU" sz="2800" dirty="0" err="1"/>
              <a:t>водийсида</a:t>
            </a:r>
            <a:r>
              <a:rPr lang="ru-RU" sz="2800" dirty="0"/>
              <a:t> </a:t>
            </a:r>
            <a:r>
              <a:rPr lang="ru-RU" sz="2800" dirty="0" err="1"/>
              <a:t>тарқалган</a:t>
            </a:r>
            <a:r>
              <a:rPr lang="ru-RU" sz="2800" dirty="0"/>
              <a:t>. </a:t>
            </a:r>
            <a:endParaRPr lang="ru-RU" sz="3600" dirty="0"/>
          </a:p>
        </p:txBody>
      </p:sp>
      <p:pic>
        <p:nvPicPr>
          <p:cNvPr id="7170" name="Picture 2" descr="Картинки по запросу Carya glabra Swee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4221088"/>
            <a:ext cx="2468149" cy="216024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Carya glabra Swee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412776"/>
            <a:ext cx="2583847"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2124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8520" y="71414"/>
            <a:ext cx="9009602" cy="571504"/>
          </a:xfrm>
        </p:spPr>
        <p:style>
          <a:lnRef idx="2">
            <a:schemeClr val="accent2"/>
          </a:lnRef>
          <a:fillRef idx="1">
            <a:schemeClr val="lt1"/>
          </a:fillRef>
          <a:effectRef idx="0">
            <a:schemeClr val="accent2"/>
          </a:effectRef>
          <a:fontRef idx="minor">
            <a:schemeClr val="dk1"/>
          </a:fontRef>
        </p:style>
        <p:txBody>
          <a:bodyPr>
            <a:noAutofit/>
          </a:bodyPr>
          <a:lstStyle/>
          <a:p>
            <a:pPr algn="ctr"/>
            <a:r>
              <a:rPr lang="uz-Cyrl-UZ" sz="2400" b="1" dirty="0"/>
              <a:t>ЛАПИНА ЁКИ ПТЕРОКАРИЯ (PTEROCARYA) ТУРКУМИ</a:t>
            </a:r>
            <a:endParaRPr lang="ru-RU" sz="2400" dirty="0"/>
          </a:p>
        </p:txBody>
      </p:sp>
      <p:sp>
        <p:nvSpPr>
          <p:cNvPr id="3" name="Содержимое 2"/>
          <p:cNvSpPr>
            <a:spLocks noGrp="1"/>
          </p:cNvSpPr>
          <p:nvPr>
            <p:ph idx="1"/>
          </p:nvPr>
        </p:nvSpPr>
        <p:spPr>
          <a:xfrm>
            <a:off x="457200" y="857232"/>
            <a:ext cx="8229600" cy="3363856"/>
          </a:xfrm>
        </p:spPr>
        <p:txBody>
          <a:bodyPr>
            <a:normAutofit fontScale="85000" lnSpcReduction="10000"/>
          </a:bodyPr>
          <a:lstStyle/>
          <a:p>
            <a:r>
              <a:rPr lang="uz-Cyrl-UZ" sz="2000" dirty="0"/>
              <a:t>Бу туркумнинг вакиллари бўйи 25-30 м га, диаметри 1-1,5 м га этадиган, пўстлоғи бўйига чуқур ёрилган бўлади. Ёш новдалари кул рангда, куртак гуллари тангачасиз. Барглари тоқ пацимон мураккаб тузилган бўлиб, 5-15 та тишчали баргчалардан иборат. Бу баргчалар бирин-кетин жойлашади, ён баргчалари йўқ. эркак гуллари қўлтиқда зич бошоқча ҳосил қилади. Урғочи гуллари узун кучала ҳосил қилади. Меваси икки қанотчали, ёнғоқсимон данакча. Мева пўсти очилмайди. Уруғи оқсилсиз. Ёғочи юмшоқ, энгил унча пишиқ эмас. МДҲ да унинг </a:t>
            </a:r>
            <a:r>
              <a:rPr lang="uz-Cyrl-UZ" sz="2000" b="1" dirty="0"/>
              <a:t>қанотча мевали птерокария (Pterocarya pterosarpa Kunth.) </a:t>
            </a:r>
            <a:r>
              <a:rPr lang="uz-Cyrl-UZ" sz="2000" dirty="0"/>
              <a:t>тури</a:t>
            </a:r>
            <a:r>
              <a:rPr lang="uz-Cyrl-UZ" sz="2000" b="1" dirty="0"/>
              <a:t>  </a:t>
            </a:r>
            <a:r>
              <a:rPr lang="uz-Cyrl-UZ" sz="2000" dirty="0"/>
              <a:t>тарқалган. Улар Кавказортида ёвввойи ҳолда учрайди. Кавказ ва Қримдаги паркларда экилади. Совуққа чидамсиз, тупроқ танлайдиган дарахт. Нам тупроқ уларнинг ўсиши учун қулай шароит яратади. Туркумнинг  </a:t>
            </a:r>
            <a:r>
              <a:rPr lang="uz-Cyrl-UZ" sz="2000" b="1" dirty="0"/>
              <a:t>тор қанотчали птерокария</a:t>
            </a:r>
            <a:r>
              <a:rPr lang="uz-Cyrl-UZ" sz="2000" dirty="0"/>
              <a:t>(</a:t>
            </a:r>
            <a:r>
              <a:rPr lang="uz-Cyrl-UZ" sz="2000" b="1" dirty="0"/>
              <a:t>Pterocarya stenopteraS.DS.),тотим баргли птерокария (Pterocarya rhoifoliya Siyeb.et.Zuss.) </a:t>
            </a:r>
            <a:r>
              <a:rPr lang="uz-Cyrl-UZ" sz="2000" dirty="0"/>
              <a:t> турлари кўплаб маданий ҳолда экилади.</a:t>
            </a:r>
            <a:endParaRPr lang="ru-RU" sz="2000" dirty="0"/>
          </a:p>
        </p:txBody>
      </p:sp>
      <p:pic>
        <p:nvPicPr>
          <p:cNvPr id="8194" name="Picture 2" descr="Картинки по запросу Pterocarya pterocarpa Kunt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4365104"/>
            <a:ext cx="2996208" cy="224715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Pterocarya pterocarpa Kun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4221088"/>
            <a:ext cx="3233539"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3519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defRPr/>
            </a:pPr>
            <a:r>
              <a:rPr lang="uz-Cyrl-UZ" sz="8800" smtClean="0">
                <a:solidFill>
                  <a:srgbClr val="FF6699"/>
                </a:solidFill>
                <a:latin typeface="UzKudr" pitchFamily="2" charset="0"/>
              </a:rPr>
              <a:t>Э</a:t>
            </a:r>
            <a:r>
              <a:rPr lang="uz-Cyrl-UZ" sz="6600" smtClean="0">
                <a:solidFill>
                  <a:srgbClr val="FF6699"/>
                </a:solidFill>
                <a:latin typeface="UzKudr" pitchFamily="2" charset="0"/>
              </a:rPr>
              <a:t>ЪТИБОРИНГИЗ УЧУН  </a:t>
            </a:r>
          </a:p>
          <a:p>
            <a:pPr marL="98425" indent="-6350" algn="ctr" eaLnBrk="1" hangingPunct="1">
              <a:buFontTx/>
              <a:buNone/>
              <a:defRPr/>
            </a:pPr>
            <a:r>
              <a:rPr lang="uz-Cyrl-UZ" sz="9600" smtClean="0">
                <a:solidFill>
                  <a:srgbClr val="FF6699"/>
                </a:solidFill>
                <a:latin typeface="UzKudr" pitchFamily="2" charset="0"/>
              </a:rPr>
              <a:t>РАҲМАТ!</a:t>
            </a:r>
            <a:endParaRPr lang="ru-RU" sz="9600" smtClean="0">
              <a:solidFill>
                <a:srgbClr val="FF6699"/>
              </a:solidFill>
              <a:latin typeface="UzKudr" pitchFamily="2"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f8ac24b3c85a67dcca3b08e8edd87f3ac59f"/>
</p:tagLst>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Эхо">
  <a:themeElements>
    <a:clrScheme name="Эхо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fontScheme name="Эхо">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err="1" smtClean="0"/>
        </a:defPPr>
      </a:lstStyle>
    </a:txDef>
  </a:objectDefaults>
  <a:extraClrSchemeLst>
    <a:extraClrScheme>
      <a:clrScheme name="Эхо 1">
        <a:dk1>
          <a:srgbClr val="25252F"/>
        </a:dk1>
        <a:lt1>
          <a:srgbClr val="9999FF"/>
        </a:lt1>
        <a:dk2>
          <a:srgbClr val="000000"/>
        </a:dk2>
        <a:lt2>
          <a:srgbClr val="FFFFFF"/>
        </a:lt2>
        <a:accent1>
          <a:srgbClr val="3366FF"/>
        </a:accent1>
        <a:accent2>
          <a:srgbClr val="003399"/>
        </a:accent2>
        <a:accent3>
          <a:srgbClr val="AAAAAA"/>
        </a:accent3>
        <a:accent4>
          <a:srgbClr val="8282DA"/>
        </a:accent4>
        <a:accent5>
          <a:srgbClr val="ADB8FF"/>
        </a:accent5>
        <a:accent6>
          <a:srgbClr val="002D8A"/>
        </a:accent6>
        <a:hlink>
          <a:srgbClr val="009999"/>
        </a:hlink>
        <a:folHlink>
          <a:srgbClr val="B2B2B2"/>
        </a:folHlink>
      </a:clrScheme>
      <a:clrMap bg1="dk2" tx1="lt1" bg2="dk1" tx2="lt2" accent1="accent1" accent2="accent2" accent3="accent3" accent4="accent4" accent5="accent5" accent6="accent6" hlink="hlink" folHlink="folHlink"/>
    </a:extraClrScheme>
    <a:extraClrScheme>
      <a:clrScheme name="Эхо 2">
        <a:dk1>
          <a:srgbClr val="314183"/>
        </a:dk1>
        <a:lt1>
          <a:srgbClr val="FFFFFF"/>
        </a:lt1>
        <a:dk2>
          <a:srgbClr val="0B1E45"/>
        </a:dk2>
        <a:lt2>
          <a:srgbClr val="FFFFFF"/>
        </a:lt2>
        <a:accent1>
          <a:srgbClr val="6666FF"/>
        </a:accent1>
        <a:accent2>
          <a:srgbClr val="0066FF"/>
        </a:accent2>
        <a:accent3>
          <a:srgbClr val="AAABB0"/>
        </a:accent3>
        <a:accent4>
          <a:srgbClr val="DADADA"/>
        </a:accent4>
        <a:accent5>
          <a:srgbClr val="B8B8FF"/>
        </a:accent5>
        <a:accent6>
          <a:srgbClr val="005CE7"/>
        </a:accent6>
        <a:hlink>
          <a:srgbClr val="006699"/>
        </a:hlink>
        <a:folHlink>
          <a:srgbClr val="B2B2B2"/>
        </a:folHlink>
      </a:clrScheme>
      <a:clrMap bg1="dk2" tx1="lt1" bg2="dk1" tx2="lt2" accent1="accent1" accent2="accent2" accent3="accent3" accent4="accent4" accent5="accent5" accent6="accent6" hlink="hlink" folHlink="folHlink"/>
    </a:extraClrScheme>
    <a:extraClrScheme>
      <a:clrScheme name="Эхо 3">
        <a:dk1>
          <a:srgbClr val="194349"/>
        </a:dk1>
        <a:lt1>
          <a:srgbClr val="FFFFCC"/>
        </a:lt1>
        <a:dk2>
          <a:srgbClr val="006666"/>
        </a:dk2>
        <a:lt2>
          <a:srgbClr val="FFFFFF"/>
        </a:lt2>
        <a:accent1>
          <a:srgbClr val="99CC00"/>
        </a:accent1>
        <a:accent2>
          <a:srgbClr val="00B6B2"/>
        </a:accent2>
        <a:accent3>
          <a:srgbClr val="AAB8B8"/>
        </a:accent3>
        <a:accent4>
          <a:srgbClr val="DADAAE"/>
        </a:accent4>
        <a:accent5>
          <a:srgbClr val="CAE2AA"/>
        </a:accent5>
        <a:accent6>
          <a:srgbClr val="00A5A1"/>
        </a:accent6>
        <a:hlink>
          <a:srgbClr val="669900"/>
        </a:hlink>
        <a:folHlink>
          <a:srgbClr val="666699"/>
        </a:folHlink>
      </a:clrScheme>
      <a:clrMap bg1="dk2" tx1="lt1" bg2="dk1" tx2="lt2" accent1="accent1" accent2="accent2" accent3="accent3" accent4="accent4" accent5="accent5" accent6="accent6" hlink="hlink" folHlink="folHlink"/>
    </a:extraClrScheme>
    <a:extraClrScheme>
      <a:clrScheme name="Эхо 4">
        <a:dk1>
          <a:srgbClr val="194349"/>
        </a:dk1>
        <a:lt1>
          <a:srgbClr val="FFFFCC"/>
        </a:lt1>
        <a:dk2>
          <a:srgbClr val="0000FF"/>
        </a:dk2>
        <a:lt2>
          <a:srgbClr val="FFFFFF"/>
        </a:lt2>
        <a:accent1>
          <a:srgbClr val="0099FF"/>
        </a:accent1>
        <a:accent2>
          <a:srgbClr val="33CC33"/>
        </a:accent2>
        <a:accent3>
          <a:srgbClr val="AAAAFF"/>
        </a:accent3>
        <a:accent4>
          <a:srgbClr val="DADAAE"/>
        </a:accent4>
        <a:accent5>
          <a:srgbClr val="AACAFF"/>
        </a:accent5>
        <a:accent6>
          <a:srgbClr val="2DB92D"/>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Эхо 5">
        <a:dk1>
          <a:srgbClr val="194349"/>
        </a:dk1>
        <a:lt1>
          <a:srgbClr val="FFFFCC"/>
        </a:lt1>
        <a:dk2>
          <a:srgbClr val="72A497"/>
        </a:dk2>
        <a:lt2>
          <a:srgbClr val="000000"/>
        </a:lt2>
        <a:accent1>
          <a:srgbClr val="805D32"/>
        </a:accent1>
        <a:accent2>
          <a:srgbClr val="7D2F3C"/>
        </a:accent2>
        <a:accent3>
          <a:srgbClr val="BCCFC9"/>
        </a:accent3>
        <a:accent4>
          <a:srgbClr val="DADAAE"/>
        </a:accent4>
        <a:accent5>
          <a:srgbClr val="C0B6AD"/>
        </a:accent5>
        <a:accent6>
          <a:srgbClr val="712A35"/>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Эхо 6">
        <a:dk1>
          <a:srgbClr val="1C1C1C"/>
        </a:dk1>
        <a:lt1>
          <a:srgbClr val="FFFFFF"/>
        </a:lt1>
        <a:dk2>
          <a:srgbClr val="710F0F"/>
        </a:dk2>
        <a:lt2>
          <a:srgbClr val="FFFFFF"/>
        </a:lt2>
        <a:accent1>
          <a:srgbClr val="FF9900"/>
        </a:accent1>
        <a:accent2>
          <a:srgbClr val="FF3300"/>
        </a:accent2>
        <a:accent3>
          <a:srgbClr val="BBAAAA"/>
        </a:accent3>
        <a:accent4>
          <a:srgbClr val="DADADA"/>
        </a:accent4>
        <a:accent5>
          <a:srgbClr val="FFCAAA"/>
        </a:accent5>
        <a:accent6>
          <a:srgbClr val="E72D00"/>
        </a:accent6>
        <a:hlink>
          <a:srgbClr val="666699"/>
        </a:hlink>
        <a:folHlink>
          <a:srgbClr val="996633"/>
        </a:folHlink>
      </a:clrScheme>
      <a:clrMap bg1="dk2" tx1="lt1" bg2="dk1" tx2="lt2" accent1="accent1" accent2="accent2" accent3="accent3" accent4="accent4" accent5="accent5" accent6="accent6" hlink="hlink" folHlink="folHlink"/>
    </a:extraClrScheme>
    <a:extraClrScheme>
      <a:clrScheme name="Эхо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Эхо 8">
        <a:dk1>
          <a:srgbClr val="000000"/>
        </a:dk1>
        <a:lt1>
          <a:srgbClr val="FFFFFF"/>
        </a:lt1>
        <a:dk2>
          <a:srgbClr val="000000"/>
        </a:dk2>
        <a:lt2>
          <a:srgbClr val="666699"/>
        </a:lt2>
        <a:accent1>
          <a:srgbClr val="FF9900"/>
        </a:accent1>
        <a:accent2>
          <a:srgbClr val="FF0000"/>
        </a:accent2>
        <a:accent3>
          <a:srgbClr val="FFFFFF"/>
        </a:accent3>
        <a:accent4>
          <a:srgbClr val="000000"/>
        </a:accent4>
        <a:accent5>
          <a:srgbClr val="FFCAAA"/>
        </a:accent5>
        <a:accent6>
          <a:srgbClr val="E70000"/>
        </a:accent6>
        <a:hlink>
          <a:srgbClr val="336699"/>
        </a:hlink>
        <a:folHlink>
          <a:srgbClr val="808080"/>
        </a:folHlink>
      </a:clrScheme>
      <a:clrMap bg1="lt1" tx1="dk1" bg2="lt2" tx2="dk2" accent1="accent1" accent2="accent2" accent3="accent3" accent4="accent4" accent5="accent5" accent6="accent6" hlink="hlink" folHlink="folHlink"/>
    </a:extraClrScheme>
    <a:extraClrScheme>
      <a:clrScheme name="Эхо 9">
        <a:dk1>
          <a:srgbClr val="000000"/>
        </a:dk1>
        <a:lt1>
          <a:srgbClr val="FFFFFF"/>
        </a:lt1>
        <a:dk2>
          <a:srgbClr val="000000"/>
        </a:dk2>
        <a:lt2>
          <a:srgbClr val="666699"/>
        </a:lt2>
        <a:accent1>
          <a:srgbClr val="CC3300"/>
        </a:accent1>
        <a:accent2>
          <a:srgbClr val="CC9900"/>
        </a:accent2>
        <a:accent3>
          <a:srgbClr val="FFFFFF"/>
        </a:accent3>
        <a:accent4>
          <a:srgbClr val="000000"/>
        </a:accent4>
        <a:accent5>
          <a:srgbClr val="E2ADAA"/>
        </a:accent5>
        <a:accent6>
          <a:srgbClr val="B98A00"/>
        </a:accent6>
        <a:hlink>
          <a:srgbClr val="CC6600"/>
        </a:hlink>
        <a:folHlink>
          <a:srgbClr val="808080"/>
        </a:folHlink>
      </a:clrScheme>
      <a:clrMap bg1="lt1" tx1="dk1" bg2="lt2" tx2="dk2" accent1="accent1" accent2="accent2" accent3="accent3" accent4="accent4" accent5="accent5" accent6="accent6" hlink="hlink" folHlink="folHlink"/>
    </a:extraClrScheme>
    <a:extraClrScheme>
      <a:clrScheme name="Эхо 10">
        <a:dk1>
          <a:srgbClr val="000000"/>
        </a:dk1>
        <a:lt1>
          <a:srgbClr val="FFFFFF"/>
        </a:lt1>
        <a:dk2>
          <a:srgbClr val="000000"/>
        </a:dk2>
        <a:lt2>
          <a:srgbClr val="666699"/>
        </a:lt2>
        <a:accent1>
          <a:srgbClr val="666699"/>
        </a:accent1>
        <a:accent2>
          <a:srgbClr val="9999FF"/>
        </a:accent2>
        <a:accent3>
          <a:srgbClr val="FFFFFF"/>
        </a:accent3>
        <a:accent4>
          <a:srgbClr val="000000"/>
        </a:accent4>
        <a:accent5>
          <a:srgbClr val="B8B8CA"/>
        </a:accent5>
        <a:accent6>
          <a:srgbClr val="8A8AE7"/>
        </a:accent6>
        <a:hlink>
          <a:srgbClr val="3366FF"/>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884</TotalTime>
  <Words>2318</Words>
  <Application>Microsoft Office PowerPoint</Application>
  <PresentationFormat>Экран (4:3)</PresentationFormat>
  <Paragraphs>65</Paragraphs>
  <Slides>22</Slides>
  <Notes>2</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6</vt:i4>
      </vt:variant>
      <vt:variant>
        <vt:lpstr>Заголовки слайдов</vt:lpstr>
      </vt:variant>
      <vt:variant>
        <vt:i4>22</vt:i4>
      </vt:variant>
    </vt:vector>
  </HeadingPairs>
  <TitlesOfParts>
    <vt:vector size="43" baseType="lpstr">
      <vt:lpstr>Arial</vt:lpstr>
      <vt:lpstr>Calibri</vt:lpstr>
      <vt:lpstr>Cambria</vt:lpstr>
      <vt:lpstr>Constantia</vt:lpstr>
      <vt:lpstr>Corbel</vt:lpstr>
      <vt:lpstr>Franklin Gothic Book</vt:lpstr>
      <vt:lpstr>Gill Sans MT</vt:lpstr>
      <vt:lpstr>Perpetua</vt:lpstr>
      <vt:lpstr>Tahoma</vt:lpstr>
      <vt:lpstr>Time RomanUz</vt:lpstr>
      <vt:lpstr>Times New Roman</vt:lpstr>
      <vt:lpstr>UzKudr</vt:lpstr>
      <vt:lpstr>Verdana</vt:lpstr>
      <vt:lpstr>Wingdings</vt:lpstr>
      <vt:lpstr>Wingdings 2</vt:lpstr>
      <vt:lpstr>Океан</vt:lpstr>
      <vt:lpstr>Справедливость</vt:lpstr>
      <vt:lpstr>Солнцестояние</vt:lpstr>
      <vt:lpstr>1_Поток</vt:lpstr>
      <vt:lpstr>Эхо</vt:lpstr>
      <vt:lpstr>Поток</vt:lpstr>
      <vt:lpstr>Презентация PowerPoint</vt:lpstr>
      <vt:lpstr>Режа: </vt:lpstr>
      <vt:lpstr>Презентация PowerPoint</vt:lpstr>
      <vt:lpstr>Презентация PowerPoint</vt:lpstr>
      <vt:lpstr>Презентация PowerPoint</vt:lpstr>
      <vt:lpstr>ХАНДОН ПИСТАНИНГ НАВЛАРИ.</vt:lpstr>
      <vt:lpstr>Презентация PowerPoint</vt:lpstr>
      <vt:lpstr>Презентация PowerPoint</vt:lpstr>
      <vt:lpstr>Презентация PowerPoint</vt:lpstr>
      <vt:lpstr>ТОТИМ (RHUS) ТУРКУМИ</vt:lpstr>
      <vt:lpstr>Презентация PowerPoint</vt:lpstr>
      <vt:lpstr>Ёнғоқ (Juglans) туркуми</vt:lpstr>
      <vt:lpstr>Презентация PowerPoint</vt:lpstr>
      <vt:lpstr>Презентация PowerPoint</vt:lpstr>
      <vt:lpstr>Қора ёнғоқ (Juglans  nigra L.)</vt:lpstr>
      <vt:lpstr>Кул ранг ёнғоқ (Juglans сinerea L.) . </vt:lpstr>
      <vt:lpstr>ГИКОРИ ЁКИ КАРИЯ (CARUA) ТУРКУМИ</vt:lpstr>
      <vt:lpstr>Гикори ёки кария пекан (Carya pesan engl.)</vt:lpstr>
      <vt:lpstr>Презентация PowerPoint</vt:lpstr>
      <vt:lpstr>Туксиз кария (Carya glabra Sweyet.)</vt:lpstr>
      <vt:lpstr>ЛАПИНА ЁКИ ПТЕРОКАРИЯ (PTEROCARYA) ТУРКУМИ</vt:lpstr>
      <vt:lpstr>Презентация PowerPoint</vt:lpstr>
    </vt:vector>
  </TitlesOfParts>
  <Company>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Feruza opa</cp:lastModifiedBy>
  <cp:revision>248</cp:revision>
  <dcterms:created xsi:type="dcterms:W3CDTF">2006-02-18T09:24:02Z</dcterms:created>
  <dcterms:modified xsi:type="dcterms:W3CDTF">2018-11-21T21:14:00Z</dcterms:modified>
</cp:coreProperties>
</file>