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41" r:id="rId2"/>
    <p:sldMasterId id="2147483765" r:id="rId3"/>
    <p:sldMasterId id="2147483777" r:id="rId4"/>
    <p:sldMasterId id="2147483789" r:id="rId5"/>
    <p:sldMasterId id="2147483807" r:id="rId6"/>
    <p:sldMasterId id="2147483819" r:id="rId7"/>
  </p:sldMasterIdLst>
  <p:notesMasterIdLst>
    <p:notesMasterId r:id="rId48"/>
  </p:notesMasterIdLst>
  <p:sldIdLst>
    <p:sldId id="261" r:id="rId8"/>
    <p:sldId id="404" r:id="rId9"/>
    <p:sldId id="370" r:id="rId10"/>
    <p:sldId id="326" r:id="rId11"/>
    <p:sldId id="394" r:id="rId12"/>
    <p:sldId id="406" r:id="rId13"/>
    <p:sldId id="398" r:id="rId14"/>
    <p:sldId id="399" r:id="rId15"/>
    <p:sldId id="400" r:id="rId16"/>
    <p:sldId id="352" r:id="rId17"/>
    <p:sldId id="410" r:id="rId18"/>
    <p:sldId id="411" r:id="rId19"/>
    <p:sldId id="413" r:id="rId20"/>
    <p:sldId id="415" r:id="rId21"/>
    <p:sldId id="414" r:id="rId22"/>
    <p:sldId id="416" r:id="rId23"/>
    <p:sldId id="417" r:id="rId24"/>
    <p:sldId id="418" r:id="rId25"/>
    <p:sldId id="419" r:id="rId26"/>
    <p:sldId id="420" r:id="rId27"/>
    <p:sldId id="421" r:id="rId28"/>
    <p:sldId id="422" r:id="rId29"/>
    <p:sldId id="423" r:id="rId30"/>
    <p:sldId id="424" r:id="rId31"/>
    <p:sldId id="425" r:id="rId32"/>
    <p:sldId id="426" r:id="rId33"/>
    <p:sldId id="429" r:id="rId34"/>
    <p:sldId id="427" r:id="rId35"/>
    <p:sldId id="430" r:id="rId36"/>
    <p:sldId id="428" r:id="rId37"/>
    <p:sldId id="431" r:id="rId38"/>
    <p:sldId id="434" r:id="rId39"/>
    <p:sldId id="432" r:id="rId40"/>
    <p:sldId id="433" r:id="rId41"/>
    <p:sldId id="437" r:id="rId42"/>
    <p:sldId id="438" r:id="rId43"/>
    <p:sldId id="439" r:id="rId44"/>
    <p:sldId id="440" r:id="rId45"/>
    <p:sldId id="441" r:id="rId46"/>
    <p:sldId id="334" r:id="rId47"/>
  </p:sldIdLst>
  <p:sldSz cx="9144000" cy="6858000" type="screen4x3"/>
  <p:notesSz cx="6858000" cy="9144000"/>
  <p:custDataLst>
    <p:tags r:id="rId49"/>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7434"/>
    <a:srgbClr val="00FF99"/>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04" autoAdjust="0"/>
    <p:restoredTop sz="89150" autoAdjust="0"/>
  </p:normalViewPr>
  <p:slideViewPr>
    <p:cSldViewPr>
      <p:cViewPr varScale="1">
        <p:scale>
          <a:sx n="65" d="100"/>
          <a:sy n="65" d="100"/>
        </p:scale>
        <p:origin x="172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tags" Target="tags/tag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uz-Cyrl-UZ" b="1" dirty="0" smtClean="0"/>
            <a:t>Резавор мевали олма (Malus baccata Boerkh.)</a:t>
          </a:r>
          <a:r>
            <a:rPr lang="uz-Cyrl-UZ" dirty="0" smtClean="0"/>
            <a:t> бўйи 8-10 м га, диаметри 25-30 см га этадиган дарахт бўлиб шох-шаббаси кенг, юмалоқ шаклда. Танасининг пўстлоғи ғадир-будир, кулрангда, новдалари жигарранг, ясмиқчали. Куртаклари тухумсимон бўлиб, новдага ёпишиб жойлашади. Баргларининг бўйи 6 см, эни 2,5 см, узун, овал шаклида, чети тўмтоқ тишчали, юз томони яшил, орқа томони тиниқ яшил, томирлари бўйлаб тукли ёки туксиз, барг банди 3-8 см. Гуллари оқ ҳидсиз бўлиб, йиғилиб тўпгул ҳосил қилади. Бу олма май ойларида гуллайди.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12" custLinFactNeighborY="77643">
        <dgm:presLayoutVars>
          <dgm:chMax val="0"/>
          <dgm:bulletEnabled val="1"/>
        </dgm:presLayoutVars>
      </dgm:prSet>
      <dgm:spPr/>
      <dgm:t>
        <a:bodyPr/>
        <a:lstStyle/>
        <a:p>
          <a:endParaRPr lang="ru-RU"/>
        </a:p>
      </dgm:t>
    </dgm:pt>
  </dgm:ptLst>
  <dgm:cxnLst>
    <dgm:cxn modelId="{0EDD2893-EB61-4C90-8D62-5E48049EE327}"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EC75439-7D9C-4121-835B-D21D162D212A}" type="presOf" srcId="{FFE8B254-F748-4EA9-840F-C629F20050FA}" destId="{494A0A28-AC71-410E-9A09-98494374006B}" srcOrd="0" destOrd="0" presId="urn:microsoft.com/office/officeart/2005/8/layout/vList2"/>
    <dgm:cxn modelId="{00C4F2E4-B3F3-4634-8EB0-DA3988481897}"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uz-Cyrl-UZ" b="1" dirty="0" smtClean="0"/>
            <a:t>Маданий олма (Malus domestica Borkh)</a:t>
          </a:r>
          <a:r>
            <a:rPr lang="uz-Cyrl-UZ" dirty="0" smtClean="0"/>
            <a:t> шох-шаббаси ёйиқ, танаси йўғон катта дарахтдир.Инсоният сивилизацияси пайдо бўлгандан бери инсон томонидан яратилган барча маданий навлар шу турга бириктирилган, унинг 10мингдан ортиқ навлари,дурагайлари ва шакллари мавжуд. Барглари йирик, ҳар хил шаклда, ҳар икки томони тукли, гуллари ҳам йирик, оқ ва пушти. Меваси йирик, банди калта, турли шаклда бўлиб, таъми яхши ва хушбўй бўлади ва истеъмол қилинади. Ундан мураббо ва кондитер махсулотлари тайёрланади.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261" custLinFactNeighborY="-11128">
        <dgm:presLayoutVars>
          <dgm:chMax val="0"/>
          <dgm:bulletEnabled val="1"/>
        </dgm:presLayoutVars>
      </dgm:prSet>
      <dgm:spPr/>
      <dgm:t>
        <a:bodyPr/>
        <a:lstStyle/>
        <a:p>
          <a:endParaRPr lang="ru-RU"/>
        </a:p>
      </dgm:t>
    </dgm:pt>
  </dgm:ptLst>
  <dgm:cxnLst>
    <dgm:cxn modelId="{61932C8D-D509-4732-98E5-214A75B10D30}" type="presOf" srcId="{FFE8B254-F748-4EA9-840F-C629F20050FA}" destId="{494A0A28-AC71-410E-9A09-98494374006B}" srcOrd="0" destOrd="0" presId="urn:microsoft.com/office/officeart/2005/8/layout/vList2"/>
    <dgm:cxn modelId="{9BF3E353-D138-4D31-A769-E1E037F6E545}"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52C06862-92C7-453A-A4C3-75AC69EBD63C}"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ru-RU"/>
        </a:p>
      </dgm:t>
    </dgm:pt>
    <dgm:pt modelId="{312B9663-67DD-4BF0-8671-ACD17F5C18E1}">
      <dgm:prSet phldrT="[Текст]"/>
      <dgm:spPr/>
      <dgm:t>
        <a:bodyPr/>
        <a:lstStyle/>
        <a:p>
          <a:pPr algn="just"/>
          <a:r>
            <a:rPr lang="uz-Cyrl-UZ" b="1" dirty="0" smtClean="0"/>
            <a:t>Коржинский ноки (Pyrus Korschinskyana Rgl</a:t>
          </a:r>
          <a:r>
            <a:rPr lang="uz-Cyrl-UZ" dirty="0" smtClean="0"/>
            <a:t>) бўйи 6-8 м, диаметри 20-40 см ли, шох-шаббаси ёйиқ ёки чўзинчоқ, тикансиз, дарахт. Куртаклари йирик, овал шаклда, учи тўмтоқ ва зич жойлашган, тангачали. Бир йиллик новдалари оқ тук билан қалин қопланган бўлади. Баргларининг  бўйи 5-10 см, лансецимон, банд томони бир оз кенг, учки томони чўзиқ. Чети тишчали, туксиз, ялтироқ, орқа томони зич томирли, оқ тукли бўлади. Гуллари оқ, диаметри 2-2,5 см, гулбаргчалари овалсимон-чўзинчоқ. Май ойида гуллайди. Меваси кенг тухумсимон, яшил, этилганда яшил-сариқ рангга киради нордон,ейилганда тишни қамаштиради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2744D884-8F80-48BB-8A54-E51A11483B13}" type="pres">
      <dgm:prSet presAssocID="{312B9663-67DD-4BF0-8671-ACD17F5C18E1}" presName="parentText" presStyleLbl="node1" presStyleIdx="0" presStyleCnt="1" custLinFactNeighborX="393" custLinFactNeighborY="-4658">
        <dgm:presLayoutVars>
          <dgm:chMax val="0"/>
          <dgm:bulletEnabled val="1"/>
        </dgm:presLayoutVars>
      </dgm:prSet>
      <dgm:spPr/>
      <dgm:t>
        <a:bodyPr/>
        <a:lstStyle/>
        <a:p>
          <a:endParaRPr lang="ru-RU"/>
        </a:p>
      </dgm:t>
    </dgm:pt>
  </dgm:ptLst>
  <dgm:cxnLst>
    <dgm:cxn modelId="{F5C9B74E-E213-490E-964D-DA0F75F9BC22}" srcId="{8C446D5B-F40C-47A7-AA82-4959E8CB408D}" destId="{312B9663-67DD-4BF0-8671-ACD17F5C18E1}" srcOrd="0" destOrd="0" parTransId="{D9F2038A-5794-4FD8-9FCA-B0B41BC0726A}" sibTransId="{056C8C0B-A681-4A35-9588-018B55752684}"/>
    <dgm:cxn modelId="{487C96FB-72F8-4710-B2FD-241186BD0607}" type="presOf" srcId="{8C446D5B-F40C-47A7-AA82-4959E8CB408D}" destId="{E9240949-51E6-49B1-BC58-DA8E36260ED3}" srcOrd="0" destOrd="0" presId="urn:microsoft.com/office/officeart/2005/8/layout/vList2"/>
    <dgm:cxn modelId="{82A68AD7-6291-458E-999D-05E8F04133D6}" type="presOf" srcId="{312B9663-67DD-4BF0-8671-ACD17F5C18E1}" destId="{2744D884-8F80-48BB-8A54-E51A11483B13}" srcOrd="0" destOrd="0" presId="urn:microsoft.com/office/officeart/2005/8/layout/vList2"/>
    <dgm:cxn modelId="{C671173F-FD34-42F5-9DAC-6B578B166378}" type="presParOf" srcId="{E9240949-51E6-49B1-BC58-DA8E36260ED3}" destId="{2744D884-8F80-48BB-8A54-E51A11483B1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uz-Cyrl-UZ" b="1" dirty="0" smtClean="0"/>
            <a:t>Оддий ирғай </a:t>
          </a:r>
          <a:r>
            <a:rPr lang="uz-Cyrl-UZ" dirty="0" smtClean="0"/>
            <a:t>(</a:t>
          </a:r>
          <a:r>
            <a:rPr lang="uz-Cyrl-UZ" b="1" dirty="0" smtClean="0"/>
            <a:t>Cotoneaster integerrima Medik.)</a:t>
          </a:r>
          <a:r>
            <a:rPr lang="uz-Cyrl-UZ" dirty="0" smtClean="0"/>
            <a:t> сершох, бўйи 1,5-2 м га яқин. Новдалари тукли, туклари ёпишиб жойлашади, силлиқ, ялтироқ. Барглари юмалоқ, бўйи 1-4 см, юз томони тўқ-яшил хира, орқа томони кулранг тук билан қалин қопланган, барг банди 4 мм. Гуллари оқ пушти рангда, 2-3 тадан бўлиб, шингилча ҳосил қилади ва осилиб туради. </a:t>
          </a:r>
          <a:r>
            <a:rPr lang="ru-RU" dirty="0" err="1" smtClean="0"/>
            <a:t>Апрел</a:t>
          </a:r>
          <a:r>
            <a:rPr lang="ru-RU" dirty="0" smtClean="0"/>
            <a:t> </a:t>
          </a:r>
          <a:r>
            <a:rPr lang="ru-RU" dirty="0" err="1" smtClean="0"/>
            <a:t>ойида</a:t>
          </a:r>
          <a:r>
            <a:rPr lang="ru-RU" dirty="0" smtClean="0"/>
            <a:t> </a:t>
          </a:r>
          <a:r>
            <a:rPr lang="ru-RU" dirty="0" err="1" smtClean="0"/>
            <a:t>гуллайди</a:t>
          </a:r>
          <a:r>
            <a:rPr lang="ru-RU" dirty="0"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12" custLinFactNeighborY="77643">
        <dgm:presLayoutVars>
          <dgm:chMax val="0"/>
          <dgm:bulletEnabled val="1"/>
        </dgm:presLayoutVars>
      </dgm:prSet>
      <dgm:spPr/>
      <dgm:t>
        <a:bodyPr/>
        <a:lstStyle/>
        <a:p>
          <a:endParaRPr lang="ru-RU"/>
        </a:p>
      </dgm:t>
    </dgm:pt>
  </dgm:ptLst>
  <dgm:cxnLst>
    <dgm:cxn modelId="{2124A29F-99C3-43DB-BC18-653E010E3667}"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4813DBA-AB08-4A78-AD29-12F85BBE6F22}" type="presOf" srcId="{8C446D5B-F40C-47A7-AA82-4959E8CB408D}" destId="{E9240949-51E6-49B1-BC58-DA8E36260ED3}" srcOrd="0" destOrd="0" presId="urn:microsoft.com/office/officeart/2005/8/layout/vList2"/>
    <dgm:cxn modelId="{2B4CC84D-AD6F-4FBC-AEBC-3851D09C67C7}"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uz-Cyrl-UZ" b="1" dirty="0" smtClean="0"/>
            <a:t>Қизил четан (Sorbus tianschanica Rupr.) </a:t>
          </a:r>
          <a:r>
            <a:rPr lang="uz-Cyrl-UZ" dirty="0" smtClean="0"/>
            <a:t>бўйи 4-5 м ли кичик дарахт бўлиб, новдалари тук билан сийрак қопланган, яшил ёки қизғиш. Куртаклари йирик, бўйи 12-15 мм, учи ўткир, туксиз ёки тукли. Ёнбарглари жуда энсиз, учи ўткир бўлиб, кузда тўкилиб кетади. Барглари 10-15 см, айрим вақтларда ундан ҳам узун, 6 ёки 8 жуфт ёнбаргчали, бандли тукли. Шакли лансецимон, бир оз дағал, туксиз, чети тишчали. Тўпгули йирик, диаметри 15 см гача гулбанди қизил, туксиз бўлади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261" custLinFactNeighborY="-11128">
        <dgm:presLayoutVars>
          <dgm:chMax val="0"/>
          <dgm:bulletEnabled val="1"/>
        </dgm:presLayoutVars>
      </dgm:prSet>
      <dgm:spPr/>
      <dgm:t>
        <a:bodyPr/>
        <a:lstStyle/>
        <a:p>
          <a:endParaRPr lang="ru-RU"/>
        </a:p>
      </dgm:t>
    </dgm:pt>
  </dgm:ptLst>
  <dgm:cxnLst>
    <dgm:cxn modelId="{EA421FC0-753E-46C8-8149-A9F06D02804C}" srcId="{8C446D5B-F40C-47A7-AA82-4959E8CB408D}" destId="{FFE8B254-F748-4EA9-840F-C629F20050FA}" srcOrd="0" destOrd="0" parTransId="{36B549C7-1BC8-48FF-A4CE-37107E184CE2}" sibTransId="{C1BAE326-4E44-44C4-9F2D-DFDB91BE1E74}"/>
    <dgm:cxn modelId="{62614503-9A42-47DF-8577-45B44FA88A47}" type="presOf" srcId="{8C446D5B-F40C-47A7-AA82-4959E8CB408D}" destId="{E9240949-51E6-49B1-BC58-DA8E36260ED3}" srcOrd="0" destOrd="0" presId="urn:microsoft.com/office/officeart/2005/8/layout/vList2"/>
    <dgm:cxn modelId="{5732A37D-64CB-45B5-95F2-4399E16EDC0D}" type="presOf" srcId="{FFE8B254-F748-4EA9-840F-C629F20050FA}" destId="{494A0A28-AC71-410E-9A09-98494374006B}" srcOrd="0" destOrd="0" presId="urn:microsoft.com/office/officeart/2005/8/layout/vList2"/>
    <dgm:cxn modelId="{D988FDAC-041E-4098-9D2D-3FE09356943D}"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uz-Cyrl-UZ" b="1" dirty="0" smtClean="0"/>
            <a:t>ШУМУРТ </a:t>
          </a:r>
          <a:r>
            <a:rPr lang="uz-Latn-UZ" b="1" dirty="0" smtClean="0"/>
            <a:t>(</a:t>
          </a:r>
          <a:r>
            <a:rPr lang="uz-Cyrl-UZ" b="1" dirty="0" smtClean="0"/>
            <a:t>PADUS</a:t>
          </a:r>
          <a:r>
            <a:rPr lang="uz-Latn-UZ" b="1" dirty="0" smtClean="0"/>
            <a:t>)</a:t>
          </a:r>
          <a:r>
            <a:rPr lang="uz-Cyrl-UZ" b="1" dirty="0" smtClean="0"/>
            <a:t> ТУРКУМИ</a:t>
          </a:r>
          <a:endParaRPr lang="ru-RU" dirty="0" smtClean="0"/>
        </a:p>
        <a:p>
          <a:pPr algn="just"/>
          <a:r>
            <a:rPr lang="uz-Latn-UZ" dirty="0" smtClean="0"/>
            <a:t>Бу туркумнинг вакиллари дарахт ва бута ўсимликлар, барглари навбат билан жойлашади. Кузда тўкилиб кетади. Гуллари майда оқ бўлиб, йиғилиб шингилча ҳосил қилади. Улар баргли новдаларининг учида жойлашади. Гуллари 5 аъзоли, қўнғироқ шаклда меваси майда данак бўлиб, шарсимон, қора ёки қора-қизил рангда.</a:t>
          </a:r>
          <a:endParaRPr lang="ru-RU" dirty="0" smtClean="0"/>
        </a:p>
        <a:p>
          <a:pPr algn="just"/>
          <a:r>
            <a:rPr lang="ru-RU" dirty="0" err="1" smtClean="0"/>
            <a:t>Бу</a:t>
          </a:r>
          <a:r>
            <a:rPr lang="ru-RU" dirty="0" smtClean="0"/>
            <a:t> </a:t>
          </a:r>
          <a:r>
            <a:rPr lang="ru-RU" dirty="0" err="1" smtClean="0"/>
            <a:t>туркумнинг</a:t>
          </a:r>
          <a:r>
            <a:rPr lang="ru-RU" dirty="0" smtClean="0"/>
            <a:t> </a:t>
          </a:r>
          <a:r>
            <a:rPr lang="ru-RU" dirty="0" err="1" smtClean="0"/>
            <a:t>энг</a:t>
          </a:r>
          <a:r>
            <a:rPr lang="ru-RU" dirty="0" smtClean="0"/>
            <a:t> </a:t>
          </a:r>
          <a:r>
            <a:rPr lang="ru-RU" dirty="0" err="1" smtClean="0"/>
            <a:t>характерли</a:t>
          </a:r>
          <a:r>
            <a:rPr lang="ru-RU" dirty="0" smtClean="0"/>
            <a:t> </a:t>
          </a:r>
          <a:r>
            <a:rPr lang="ru-RU" dirty="0" err="1" smtClean="0"/>
            <a:t>вакиллари</a:t>
          </a:r>
          <a:r>
            <a:rPr lang="ru-RU" dirty="0" smtClean="0"/>
            <a:t> </a:t>
          </a:r>
          <a:r>
            <a:rPr lang="ru-RU" dirty="0" err="1" smtClean="0"/>
            <a:t>қуйидагилар</a:t>
          </a:r>
          <a:r>
            <a:rPr lang="ru-RU" dirty="0" smtClean="0"/>
            <a:t>:</a:t>
          </a:r>
        </a:p>
        <a:p>
          <a:pPr algn="just"/>
          <a:r>
            <a:rPr lang="ru-RU" b="1" dirty="0" err="1" smtClean="0"/>
            <a:t>Оддий</a:t>
          </a:r>
          <a:r>
            <a:rPr lang="ru-RU" b="1" dirty="0" smtClean="0"/>
            <a:t> </a:t>
          </a:r>
          <a:r>
            <a:rPr lang="ru-RU" b="1" dirty="0" err="1" smtClean="0"/>
            <a:t>шумурт</a:t>
          </a:r>
          <a:r>
            <a:rPr lang="ru-RU" b="1" dirty="0" smtClean="0"/>
            <a:t> (</a:t>
          </a:r>
          <a:r>
            <a:rPr lang="ru-RU" b="1" dirty="0" err="1" smtClean="0"/>
            <a:t>Padus</a:t>
          </a:r>
          <a:r>
            <a:rPr lang="ru-RU" b="1" dirty="0" smtClean="0"/>
            <a:t> </a:t>
          </a:r>
          <a:r>
            <a:rPr lang="ru-RU" b="1" dirty="0" err="1" smtClean="0"/>
            <a:t>racemosa</a:t>
          </a:r>
          <a:r>
            <a:rPr lang="ru-RU" b="1" dirty="0" smtClean="0"/>
            <a:t> </a:t>
          </a:r>
          <a:r>
            <a:rPr lang="ru-RU" b="1" dirty="0" err="1" smtClean="0"/>
            <a:t>Gilib</a:t>
          </a:r>
          <a:r>
            <a:rPr lang="ru-RU" b="1" dirty="0" smtClean="0"/>
            <a:t>)</a:t>
          </a:r>
          <a:r>
            <a:rPr lang="ru-RU" dirty="0" smtClean="0"/>
            <a:t> </a:t>
          </a:r>
          <a:r>
            <a:rPr lang="ru-RU" dirty="0" err="1" smtClean="0"/>
            <a:t>дарахт</a:t>
          </a:r>
          <a:r>
            <a:rPr lang="ru-RU" dirty="0" smtClean="0"/>
            <a:t> </a:t>
          </a:r>
          <a:r>
            <a:rPr lang="ru-RU" dirty="0" err="1" smtClean="0"/>
            <a:t>ёки</a:t>
          </a:r>
          <a:r>
            <a:rPr lang="ru-RU" dirty="0" smtClean="0"/>
            <a:t> бута, </a:t>
          </a:r>
          <a:r>
            <a:rPr lang="ru-RU" dirty="0" err="1" smtClean="0"/>
            <a:t>бўйи</a:t>
          </a:r>
          <a:r>
            <a:rPr lang="ru-RU" dirty="0" smtClean="0"/>
            <a:t> баланд, </a:t>
          </a:r>
          <a:r>
            <a:rPr lang="ru-RU" dirty="0" err="1" smtClean="0"/>
            <a:t>шох-шаббаси</a:t>
          </a:r>
          <a:r>
            <a:rPr lang="ru-RU" dirty="0" smtClean="0"/>
            <a:t> </a:t>
          </a:r>
          <a:r>
            <a:rPr lang="ru-RU" dirty="0" err="1" smtClean="0"/>
            <a:t>кенг</a:t>
          </a:r>
          <a:r>
            <a:rPr lang="ru-RU" dirty="0" smtClean="0"/>
            <a:t>. </a:t>
          </a:r>
          <a:r>
            <a:rPr lang="ru-RU" dirty="0" err="1" smtClean="0"/>
            <a:t>Танаси</a:t>
          </a:r>
          <a:r>
            <a:rPr lang="ru-RU" dirty="0" smtClean="0"/>
            <a:t> </a:t>
          </a:r>
          <a:r>
            <a:rPr lang="ru-RU" dirty="0" err="1" smtClean="0"/>
            <a:t>ва</a:t>
          </a:r>
          <a:r>
            <a:rPr lang="ru-RU" dirty="0" smtClean="0"/>
            <a:t> </a:t>
          </a:r>
          <a:r>
            <a:rPr lang="ru-RU" dirty="0" err="1" smtClean="0"/>
            <a:t>шохларининг</a:t>
          </a:r>
          <a:r>
            <a:rPr lang="ru-RU" dirty="0" smtClean="0"/>
            <a:t> </a:t>
          </a:r>
          <a:r>
            <a:rPr lang="ru-RU" dirty="0" err="1" smtClean="0"/>
            <a:t>пўстлоғи</a:t>
          </a:r>
          <a:r>
            <a:rPr lang="ru-RU" dirty="0" smtClean="0"/>
            <a:t> </a:t>
          </a:r>
          <a:r>
            <a:rPr lang="ru-RU" dirty="0" err="1" smtClean="0"/>
            <a:t>қора</a:t>
          </a:r>
          <a:r>
            <a:rPr lang="ru-RU" dirty="0" smtClean="0"/>
            <a:t> </a:t>
          </a:r>
          <a:r>
            <a:rPr lang="ru-RU" dirty="0" err="1" smtClean="0"/>
            <a:t>кул</a:t>
          </a:r>
          <a:r>
            <a:rPr lang="ru-RU" dirty="0" smtClean="0"/>
            <a:t> </a:t>
          </a:r>
          <a:r>
            <a:rPr lang="ru-RU" dirty="0" err="1" smtClean="0"/>
            <a:t>рангда</a:t>
          </a:r>
          <a:r>
            <a:rPr lang="ru-RU" dirty="0" smtClean="0"/>
            <a:t>, </a:t>
          </a:r>
          <a:r>
            <a:rPr lang="ru-RU" dirty="0" err="1" smtClean="0"/>
            <a:t>барглари</a:t>
          </a:r>
          <a:r>
            <a:rPr lang="ru-RU" dirty="0" smtClean="0"/>
            <a:t> </a:t>
          </a:r>
          <a:r>
            <a:rPr lang="ru-RU" dirty="0" err="1" smtClean="0"/>
            <a:t>юпқа</a:t>
          </a:r>
          <a:r>
            <a:rPr lang="ru-RU" dirty="0" smtClean="0"/>
            <a:t>, </a:t>
          </a:r>
          <a:r>
            <a:rPr lang="ru-RU" dirty="0" err="1" smtClean="0"/>
            <a:t>чўзиқ</a:t>
          </a:r>
          <a:r>
            <a:rPr lang="ru-RU" dirty="0" smtClean="0"/>
            <a:t> эллипс </a:t>
          </a:r>
          <a:r>
            <a:rPr lang="ru-RU" dirty="0" err="1" smtClean="0"/>
            <a:t>шаклида</a:t>
          </a:r>
          <a:r>
            <a:rPr lang="ru-RU" dirty="0" smtClean="0"/>
            <a:t>, </a:t>
          </a:r>
          <a:r>
            <a:rPr lang="ru-RU" dirty="0" err="1" smtClean="0"/>
            <a:t>хушбўй</a:t>
          </a:r>
          <a:r>
            <a:rPr lang="ru-RU" dirty="0" smtClean="0"/>
            <a:t>. </a:t>
          </a:r>
          <a:r>
            <a:rPr lang="ru-RU" dirty="0" err="1" smtClean="0"/>
            <a:t>Апрел</a:t>
          </a:r>
          <a:r>
            <a:rPr lang="ru-RU" dirty="0" smtClean="0"/>
            <a:t> </a:t>
          </a:r>
          <a:r>
            <a:rPr lang="ru-RU" dirty="0" err="1" smtClean="0"/>
            <a:t>ойида</a:t>
          </a:r>
          <a:r>
            <a:rPr lang="ru-RU" dirty="0" smtClean="0"/>
            <a:t> </a:t>
          </a:r>
          <a:r>
            <a:rPr lang="ru-RU" dirty="0" err="1" smtClean="0"/>
            <a:t>гуллайди</a:t>
          </a:r>
          <a:r>
            <a:rPr lang="ru-RU" dirty="0" smtClean="0"/>
            <a:t>. </a:t>
          </a:r>
          <a:r>
            <a:rPr lang="ru-RU" dirty="0" err="1" smtClean="0"/>
            <a:t>Гуллари</a:t>
          </a:r>
          <a:r>
            <a:rPr lang="ru-RU" dirty="0" smtClean="0"/>
            <a:t> </a:t>
          </a:r>
          <a:r>
            <a:rPr lang="ru-RU" dirty="0" err="1" smtClean="0"/>
            <a:t>новдасининг</a:t>
          </a:r>
          <a:r>
            <a:rPr lang="ru-RU" dirty="0" smtClean="0"/>
            <a:t> </a:t>
          </a:r>
          <a:r>
            <a:rPr lang="ru-RU" dirty="0" err="1" smtClean="0"/>
            <a:t>учида</a:t>
          </a:r>
          <a:r>
            <a:rPr lang="ru-RU" dirty="0" smtClean="0"/>
            <a:t> </a:t>
          </a:r>
          <a:r>
            <a:rPr lang="ru-RU" dirty="0" err="1" smtClean="0"/>
            <a:t>зич</a:t>
          </a:r>
          <a:r>
            <a:rPr lang="ru-RU" dirty="0" smtClean="0"/>
            <a:t> </a:t>
          </a:r>
          <a:r>
            <a:rPr lang="ru-RU" dirty="0" err="1" smtClean="0"/>
            <a:t>йиғилиб</a:t>
          </a:r>
          <a:r>
            <a:rPr lang="ru-RU" dirty="0" smtClean="0"/>
            <a:t> 10-12 см ли </a:t>
          </a:r>
          <a:r>
            <a:rPr lang="ru-RU" dirty="0" err="1" smtClean="0"/>
            <a:t>шингилча</a:t>
          </a:r>
          <a:r>
            <a:rPr lang="ru-RU" dirty="0" smtClean="0"/>
            <a:t> </a:t>
          </a:r>
          <a:r>
            <a:rPr lang="ru-RU" dirty="0" err="1" smtClean="0"/>
            <a:t>ҳосил</a:t>
          </a:r>
          <a:r>
            <a:rPr lang="ru-RU" dirty="0" smtClean="0"/>
            <a:t> </a:t>
          </a:r>
          <a:r>
            <a:rPr lang="ru-RU" dirty="0" err="1" smtClean="0"/>
            <a:t>қилади</a:t>
          </a:r>
          <a:r>
            <a:rPr lang="ru-RU" dirty="0" smtClean="0"/>
            <a:t>. </a:t>
          </a:r>
          <a:r>
            <a:rPr lang="ru-RU" dirty="0" err="1" smtClean="0"/>
            <a:t>Меваси</a:t>
          </a:r>
          <a:r>
            <a:rPr lang="ru-RU" dirty="0" smtClean="0"/>
            <a:t> </a:t>
          </a:r>
          <a:r>
            <a:rPr lang="ru-RU" dirty="0" err="1" smtClean="0"/>
            <a:t>серет</a:t>
          </a:r>
          <a:r>
            <a:rPr lang="ru-RU" dirty="0" smtClean="0"/>
            <a:t>, </a:t>
          </a:r>
          <a:r>
            <a:rPr lang="uz-Cyrl-UZ" dirty="0" smtClean="0"/>
            <a:t>ўткир</a:t>
          </a:r>
          <a:r>
            <a:rPr lang="ru-RU" dirty="0" smtClean="0"/>
            <a:t> </a:t>
          </a:r>
          <a:r>
            <a:rPr lang="ru-RU" dirty="0" err="1" smtClean="0"/>
            <a:t>даражада</a:t>
          </a:r>
          <a:r>
            <a:rPr lang="ru-RU" dirty="0" smtClean="0"/>
            <a:t> </a:t>
          </a:r>
          <a:r>
            <a:rPr lang="ru-RU" dirty="0" err="1" smtClean="0"/>
            <a:t>нордон</a:t>
          </a:r>
          <a:r>
            <a:rPr lang="ru-RU" dirty="0" smtClean="0"/>
            <a:t> </a:t>
          </a:r>
          <a:r>
            <a:rPr lang="ru-RU" dirty="0" err="1" smtClean="0"/>
            <a:t>ёки</a:t>
          </a:r>
          <a:r>
            <a:rPr lang="ru-RU" dirty="0" smtClean="0"/>
            <a:t> </a:t>
          </a:r>
          <a:r>
            <a:rPr lang="ru-RU" dirty="0" err="1" smtClean="0"/>
            <a:t>бироз</a:t>
          </a:r>
          <a:r>
            <a:rPr lang="ru-RU" dirty="0" smtClean="0"/>
            <a:t> ширин, </a:t>
          </a:r>
          <a:r>
            <a:rPr lang="ru-RU" dirty="0" err="1" smtClean="0"/>
            <a:t>илдиздан</a:t>
          </a:r>
          <a:r>
            <a:rPr lang="ru-RU" dirty="0" smtClean="0"/>
            <a:t> </a:t>
          </a:r>
          <a:r>
            <a:rPr lang="ru-RU" dirty="0" err="1" smtClean="0"/>
            <a:t>бачкилайди</a:t>
          </a:r>
          <a:r>
            <a:rPr lang="ru-RU" dirty="0" smtClean="0"/>
            <a:t>. </a:t>
          </a:r>
          <a:r>
            <a:rPr lang="ru-RU" dirty="0" err="1" smtClean="0"/>
            <a:t>Уруғидан</a:t>
          </a:r>
          <a:r>
            <a:rPr lang="ru-RU" dirty="0" smtClean="0"/>
            <a:t> </a:t>
          </a:r>
          <a:r>
            <a:rPr lang="ru-RU" dirty="0" err="1" smtClean="0"/>
            <a:t>яхши</a:t>
          </a:r>
          <a:r>
            <a:rPr lang="ru-RU" dirty="0" smtClean="0"/>
            <a:t> </a:t>
          </a:r>
          <a:r>
            <a:rPr lang="ru-RU" dirty="0" err="1" smtClean="0"/>
            <a:t>кўкаради</a:t>
          </a:r>
          <a:r>
            <a:rPr lang="ru-RU" dirty="0" smtClean="0"/>
            <a:t>. </a:t>
          </a:r>
          <a:r>
            <a:rPr lang="ru-RU" dirty="0" err="1" smtClean="0"/>
            <a:t>Уруғини</a:t>
          </a:r>
          <a:r>
            <a:rPr lang="ru-RU" dirty="0" smtClean="0"/>
            <a:t> </a:t>
          </a:r>
          <a:r>
            <a:rPr lang="ru-RU" dirty="0" err="1" smtClean="0"/>
            <a:t>кузда</a:t>
          </a:r>
          <a:r>
            <a:rPr lang="ru-RU" dirty="0" smtClean="0"/>
            <a:t> </a:t>
          </a:r>
          <a:r>
            <a:rPr lang="ru-RU" dirty="0" err="1" smtClean="0"/>
            <a:t>сепиш</a:t>
          </a:r>
          <a:r>
            <a:rPr lang="ru-RU" dirty="0" smtClean="0"/>
            <a:t> </a:t>
          </a:r>
          <a:r>
            <a:rPr lang="ru-RU" dirty="0" err="1" smtClean="0"/>
            <a:t>керак</a:t>
          </a:r>
          <a:r>
            <a:rPr lang="ru-RU" dirty="0" smtClean="0"/>
            <a:t>, </a:t>
          </a:r>
          <a:r>
            <a:rPr lang="ru-RU" dirty="0" err="1" smtClean="0"/>
            <a:t>баҳорда</a:t>
          </a:r>
          <a:r>
            <a:rPr lang="ru-RU" dirty="0" smtClean="0"/>
            <a:t> </a:t>
          </a:r>
          <a:r>
            <a:rPr lang="ru-RU" dirty="0" err="1" smtClean="0"/>
            <a:t>сепиладиган</a:t>
          </a:r>
          <a:r>
            <a:rPr lang="ru-RU" dirty="0" smtClean="0"/>
            <a:t> </a:t>
          </a:r>
          <a:r>
            <a:rPr lang="ru-RU" dirty="0" err="1" smtClean="0"/>
            <a:t>бўлса</a:t>
          </a:r>
          <a:r>
            <a:rPr lang="ru-RU" dirty="0" smtClean="0"/>
            <a:t>, </a:t>
          </a:r>
          <a:r>
            <a:rPr lang="ru-RU" dirty="0" err="1" smtClean="0"/>
            <a:t>олдин</a:t>
          </a:r>
          <a:r>
            <a:rPr lang="ru-RU" dirty="0" smtClean="0"/>
            <a:t> стратификация </a:t>
          </a:r>
          <a:r>
            <a:rPr lang="ru-RU" dirty="0" err="1" smtClean="0"/>
            <a:t>қилиш</a:t>
          </a:r>
          <a:r>
            <a:rPr lang="ru-RU" dirty="0" smtClean="0"/>
            <a:t> </a:t>
          </a:r>
          <a:r>
            <a:rPr lang="ru-RU" dirty="0" err="1" smtClean="0"/>
            <a:t>зарур</a:t>
          </a:r>
          <a:r>
            <a:rPr lang="ru-RU"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12" custLinFactNeighborY="77643">
        <dgm:presLayoutVars>
          <dgm:chMax val="0"/>
          <dgm:bulletEnabled val="1"/>
        </dgm:presLayoutVars>
      </dgm:prSet>
      <dgm:spPr/>
      <dgm:t>
        <a:bodyPr/>
        <a:lstStyle/>
        <a:p>
          <a:endParaRPr lang="ru-RU"/>
        </a:p>
      </dgm:t>
    </dgm:pt>
  </dgm:ptLst>
  <dgm:cxnLst>
    <dgm:cxn modelId="{B8310C68-51DB-4BB4-8269-3A05849C0A1C}"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302E05F-2E55-4E76-B93A-D159EA6BCF67}" type="presOf" srcId="{8C446D5B-F40C-47A7-AA82-4959E8CB408D}" destId="{E9240949-51E6-49B1-BC58-DA8E36260ED3}" srcOrd="0" destOrd="0" presId="urn:microsoft.com/office/officeart/2005/8/layout/vList2"/>
    <dgm:cxn modelId="{6D452B2B-1999-4751-845C-7BC45179BAD2}"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ru-RU" b="1" dirty="0" smtClean="0"/>
            <a:t>СОРБАРИЯ </a:t>
          </a:r>
          <a:r>
            <a:rPr lang="uz-Latn-UZ" b="1" dirty="0" smtClean="0"/>
            <a:t>(</a:t>
          </a:r>
          <a:r>
            <a:rPr lang="ru-RU" b="1" dirty="0" smtClean="0"/>
            <a:t>SORBARIA</a:t>
          </a:r>
          <a:r>
            <a:rPr lang="uz-Latn-UZ" b="1" dirty="0" smtClean="0"/>
            <a:t>)</a:t>
          </a:r>
          <a:r>
            <a:rPr lang="ru-RU" b="1" dirty="0" smtClean="0"/>
            <a:t> ТУРКУМИ</a:t>
          </a:r>
          <a:endParaRPr lang="ru-RU" dirty="0" smtClean="0"/>
        </a:p>
        <a:p>
          <a:pPr algn="just"/>
          <a:r>
            <a:rPr lang="ru-RU" dirty="0" err="1" smtClean="0"/>
            <a:t>Сорбария</a:t>
          </a:r>
          <a:r>
            <a:rPr lang="ru-RU" dirty="0" smtClean="0"/>
            <a:t> </a:t>
          </a:r>
          <a:r>
            <a:rPr lang="ru-RU" dirty="0" err="1" smtClean="0"/>
            <a:t>туркумида</a:t>
          </a:r>
          <a:r>
            <a:rPr lang="ru-RU" dirty="0" smtClean="0"/>
            <a:t> 8 тур </a:t>
          </a:r>
          <a:r>
            <a:rPr lang="ru-RU" dirty="0" err="1" smtClean="0"/>
            <a:t>бўлиб</a:t>
          </a:r>
          <a:r>
            <a:rPr lang="ru-RU" dirty="0" smtClean="0"/>
            <a:t>, улар </a:t>
          </a:r>
          <a:r>
            <a:rPr lang="ru-RU" dirty="0" err="1" smtClean="0"/>
            <a:t>асосан</a:t>
          </a:r>
          <a:r>
            <a:rPr lang="ru-RU" dirty="0" smtClean="0"/>
            <a:t> </a:t>
          </a:r>
          <a:r>
            <a:rPr lang="ru-RU" dirty="0" err="1" smtClean="0"/>
            <a:t>Шарқий</a:t>
          </a:r>
          <a:r>
            <a:rPr lang="ru-RU" dirty="0" smtClean="0"/>
            <a:t> </a:t>
          </a:r>
          <a:r>
            <a:rPr lang="ru-RU" dirty="0" err="1" smtClean="0"/>
            <a:t>Осиёда</a:t>
          </a:r>
          <a:r>
            <a:rPr lang="ru-RU" dirty="0" smtClean="0"/>
            <a:t> </a:t>
          </a:r>
          <a:r>
            <a:rPr lang="ru-RU" dirty="0" err="1" smtClean="0"/>
            <a:t>тарқалган</a:t>
          </a:r>
          <a:r>
            <a:rPr lang="ru-RU" dirty="0" smtClean="0"/>
            <a:t>. </a:t>
          </a:r>
          <a:r>
            <a:rPr lang="ru-RU" dirty="0" err="1" smtClean="0"/>
            <a:t>Туркумдаги</a:t>
          </a:r>
          <a:r>
            <a:rPr lang="ru-RU" dirty="0" smtClean="0"/>
            <a:t> </a:t>
          </a:r>
          <a:r>
            <a:rPr lang="ru-RU" dirty="0" err="1" smtClean="0"/>
            <a:t>турларни</a:t>
          </a:r>
          <a:r>
            <a:rPr lang="ru-RU" dirty="0" smtClean="0"/>
            <a:t> </a:t>
          </a:r>
          <a:r>
            <a:rPr lang="ru-RU" dirty="0" err="1" smtClean="0"/>
            <a:t>таърифлаш</a:t>
          </a:r>
          <a:r>
            <a:rPr lang="ru-RU" dirty="0" smtClean="0"/>
            <a:t> </a:t>
          </a:r>
          <a:r>
            <a:rPr lang="ru-RU" dirty="0" err="1" smtClean="0"/>
            <a:t>учун</a:t>
          </a:r>
          <a:r>
            <a:rPr lang="ru-RU" dirty="0" smtClean="0"/>
            <a:t> </a:t>
          </a:r>
          <a:r>
            <a:rPr lang="uz-Cyrl-UZ" b="1" dirty="0" smtClean="0"/>
            <a:t>четанбаргли</a:t>
          </a:r>
          <a:r>
            <a:rPr lang="uz-Cyrl-UZ" dirty="0" smtClean="0"/>
            <a:t> </a:t>
          </a:r>
          <a:r>
            <a:rPr lang="ru-RU" b="1" dirty="0" err="1" smtClean="0"/>
            <a:t>сорбария</a:t>
          </a:r>
          <a:r>
            <a:rPr lang="uz-Cyrl-UZ" b="1" dirty="0" smtClean="0"/>
            <a:t>ни</a:t>
          </a:r>
          <a:r>
            <a:rPr lang="ru-RU" b="1" dirty="0" smtClean="0"/>
            <a:t>  (</a:t>
          </a:r>
          <a:r>
            <a:rPr lang="ru-RU" b="1" dirty="0" err="1" smtClean="0"/>
            <a:t>Sorbaria</a:t>
          </a:r>
          <a:r>
            <a:rPr lang="ru-RU" b="1" dirty="0" smtClean="0"/>
            <a:t> </a:t>
          </a:r>
          <a:r>
            <a:rPr lang="ru-RU" b="1" dirty="0" err="1" smtClean="0"/>
            <a:t>sorbifolia</a:t>
          </a:r>
          <a:r>
            <a:rPr lang="ru-RU" b="1" dirty="0" smtClean="0"/>
            <a:t> </a:t>
          </a:r>
          <a:r>
            <a:rPr lang="ru-RU" b="1" dirty="0" err="1" smtClean="0"/>
            <a:t>L.A.Br</a:t>
          </a:r>
          <a:r>
            <a:rPr lang="ru-RU" b="1" dirty="0" smtClean="0"/>
            <a:t>.))</a:t>
          </a:r>
          <a:r>
            <a:rPr lang="ru-RU" dirty="0" smtClean="0"/>
            <a:t>  </a:t>
          </a:r>
          <a:r>
            <a:rPr lang="ru-RU" dirty="0" err="1" smtClean="0"/>
            <a:t>мисолга</a:t>
          </a:r>
          <a:r>
            <a:rPr lang="ru-RU" dirty="0" smtClean="0"/>
            <a:t> </a:t>
          </a:r>
          <a:r>
            <a:rPr lang="ru-RU" dirty="0" err="1" smtClean="0"/>
            <a:t>оламиз</a:t>
          </a:r>
          <a:r>
            <a:rPr lang="ru-RU" dirty="0" smtClean="0"/>
            <a:t>. </a:t>
          </a:r>
          <a:r>
            <a:rPr lang="ru-RU" dirty="0" err="1" smtClean="0"/>
            <a:t>Бу</a:t>
          </a:r>
          <a:r>
            <a:rPr lang="ru-RU" dirty="0" smtClean="0"/>
            <a:t> </a:t>
          </a:r>
          <a:r>
            <a:rPr lang="ru-RU" dirty="0" err="1" smtClean="0"/>
            <a:t>бўйи</a:t>
          </a:r>
          <a:r>
            <a:rPr lang="ru-RU" dirty="0" smtClean="0"/>
            <a:t> 2 м га </a:t>
          </a:r>
          <a:r>
            <a:rPr lang="ru-RU" dirty="0" err="1" smtClean="0"/>
            <a:t>яқин</a:t>
          </a:r>
          <a:r>
            <a:rPr lang="ru-RU" dirty="0" smtClean="0"/>
            <a:t> бута. </a:t>
          </a:r>
          <a:r>
            <a:rPr lang="ru-RU" dirty="0" err="1" smtClean="0"/>
            <a:t>Барглари</a:t>
          </a:r>
          <a:r>
            <a:rPr lang="ru-RU" dirty="0" smtClean="0"/>
            <a:t> </a:t>
          </a:r>
          <a:r>
            <a:rPr lang="ru-RU" dirty="0" err="1" smtClean="0"/>
            <a:t>тоқ</a:t>
          </a:r>
          <a:r>
            <a:rPr lang="ru-RU" dirty="0" smtClean="0"/>
            <a:t> </a:t>
          </a:r>
          <a:r>
            <a:rPr lang="ru-RU" dirty="0" err="1" smtClean="0"/>
            <a:t>пацимон</a:t>
          </a:r>
          <a:r>
            <a:rPr lang="ru-RU" dirty="0" smtClean="0"/>
            <a:t> </a:t>
          </a:r>
          <a:r>
            <a:rPr lang="ru-RU" dirty="0" err="1" smtClean="0"/>
            <a:t>бўлиб</a:t>
          </a:r>
          <a:r>
            <a:rPr lang="ru-RU" dirty="0" smtClean="0"/>
            <a:t>, 7-21 та </a:t>
          </a:r>
          <a:r>
            <a:rPr lang="ru-RU" dirty="0" err="1" smtClean="0"/>
            <a:t>лансецимон</a:t>
          </a:r>
          <a:r>
            <a:rPr lang="ru-RU" dirty="0" smtClean="0"/>
            <a:t> </a:t>
          </a:r>
          <a:r>
            <a:rPr lang="ru-RU" dirty="0" err="1" smtClean="0"/>
            <a:t>баргчалардан</a:t>
          </a:r>
          <a:r>
            <a:rPr lang="ru-RU" dirty="0" smtClean="0"/>
            <a:t> </a:t>
          </a:r>
          <a:r>
            <a:rPr lang="ru-RU" dirty="0" err="1" smtClean="0"/>
            <a:t>иборат</a:t>
          </a:r>
          <a:r>
            <a:rPr lang="ru-RU" dirty="0" smtClean="0"/>
            <a:t>. Чети </a:t>
          </a:r>
          <a:r>
            <a:rPr lang="ru-RU" dirty="0" err="1" smtClean="0"/>
            <a:t>қўш</a:t>
          </a:r>
          <a:r>
            <a:rPr lang="ru-RU" dirty="0" smtClean="0"/>
            <a:t> </a:t>
          </a:r>
          <a:r>
            <a:rPr lang="ru-RU" dirty="0" err="1" smtClean="0"/>
            <a:t>тишчали</a:t>
          </a:r>
          <a:r>
            <a:rPr lang="ru-RU" dirty="0" smtClean="0"/>
            <a:t>, </a:t>
          </a:r>
          <a:r>
            <a:rPr lang="ru-RU" dirty="0" err="1" smtClean="0"/>
            <a:t>гуллари</a:t>
          </a:r>
          <a:r>
            <a:rPr lang="ru-RU" dirty="0" smtClean="0"/>
            <a:t> </a:t>
          </a:r>
          <a:r>
            <a:rPr lang="ru-RU" dirty="0" err="1" smtClean="0"/>
            <a:t>тиниқ</a:t>
          </a:r>
          <a:r>
            <a:rPr lang="ru-RU" dirty="0" smtClean="0"/>
            <a:t> </a:t>
          </a:r>
          <a:r>
            <a:rPr lang="ru-RU" dirty="0" err="1" smtClean="0"/>
            <a:t>оқ</a:t>
          </a:r>
          <a:r>
            <a:rPr lang="ru-RU" dirty="0" smtClean="0"/>
            <a:t>, </a:t>
          </a:r>
          <a:r>
            <a:rPr lang="ru-RU" dirty="0" err="1" smtClean="0"/>
            <a:t>майда</a:t>
          </a:r>
          <a:r>
            <a:rPr lang="ru-RU" dirty="0" smtClean="0"/>
            <a:t> </a:t>
          </a:r>
          <a:r>
            <a:rPr lang="ru-RU" dirty="0" err="1" smtClean="0"/>
            <a:t>бўлиб</a:t>
          </a:r>
          <a:r>
            <a:rPr lang="ru-RU" dirty="0" smtClean="0"/>
            <a:t>, </a:t>
          </a:r>
          <a:r>
            <a:rPr lang="ru-RU" dirty="0" err="1" smtClean="0"/>
            <a:t>рўвак</a:t>
          </a:r>
          <a:r>
            <a:rPr lang="ru-RU" dirty="0" smtClean="0"/>
            <a:t> </a:t>
          </a:r>
          <a:r>
            <a:rPr lang="ru-RU" dirty="0" err="1" smtClean="0"/>
            <a:t>ҳосил</a:t>
          </a:r>
          <a:r>
            <a:rPr lang="ru-RU" dirty="0" smtClean="0"/>
            <a:t> </a:t>
          </a:r>
          <a:r>
            <a:rPr lang="ru-RU" dirty="0" err="1" smtClean="0"/>
            <a:t>қилади</a:t>
          </a:r>
          <a:r>
            <a:rPr lang="ru-RU" dirty="0" smtClean="0"/>
            <a:t>. </a:t>
          </a:r>
          <a:r>
            <a:rPr lang="ru-RU" dirty="0" err="1" smtClean="0"/>
            <a:t>Рўвагининг</a:t>
          </a:r>
          <a:r>
            <a:rPr lang="ru-RU" dirty="0" smtClean="0"/>
            <a:t> </a:t>
          </a:r>
          <a:r>
            <a:rPr lang="ru-RU" dirty="0" err="1" smtClean="0"/>
            <a:t>бўйи</a:t>
          </a:r>
          <a:r>
            <a:rPr lang="ru-RU" dirty="0" smtClean="0"/>
            <a:t> 10-30 см, </a:t>
          </a:r>
          <a:r>
            <a:rPr lang="ru-RU" dirty="0" err="1" smtClean="0"/>
            <a:t>эни</a:t>
          </a:r>
          <a:r>
            <a:rPr lang="ru-RU" dirty="0" smtClean="0"/>
            <a:t> 5-10 см. </a:t>
          </a:r>
          <a:r>
            <a:rPr lang="ru-RU" dirty="0" err="1" smtClean="0"/>
            <a:t>Бу</a:t>
          </a:r>
          <a:r>
            <a:rPr lang="ru-RU" dirty="0" smtClean="0"/>
            <a:t> тур </a:t>
          </a:r>
          <a:r>
            <a:rPr lang="ru-RU" dirty="0" err="1" smtClean="0"/>
            <a:t>уруғдан</a:t>
          </a:r>
          <a:r>
            <a:rPr lang="ru-RU" dirty="0" smtClean="0"/>
            <a:t> </a:t>
          </a:r>
          <a:r>
            <a:rPr lang="ru-RU" dirty="0" err="1" smtClean="0"/>
            <a:t>кўпаяди</a:t>
          </a:r>
          <a:r>
            <a:rPr lang="ru-RU" dirty="0" smtClean="0"/>
            <a:t>, </a:t>
          </a:r>
          <a:r>
            <a:rPr lang="ru-RU" dirty="0" err="1" smtClean="0"/>
            <a:t>қаламчадан</a:t>
          </a:r>
          <a:r>
            <a:rPr lang="ru-RU" dirty="0" smtClean="0"/>
            <a:t> </a:t>
          </a:r>
          <a:r>
            <a:rPr lang="ru-RU" dirty="0" err="1" smtClean="0"/>
            <a:t>ҳам</a:t>
          </a:r>
          <a:r>
            <a:rPr lang="ru-RU" dirty="0" smtClean="0"/>
            <a:t> </a:t>
          </a:r>
          <a:r>
            <a:rPr lang="ru-RU" dirty="0" err="1" smtClean="0"/>
            <a:t>кўпайтирилади</a:t>
          </a:r>
          <a:r>
            <a:rPr lang="ru-RU" dirty="0" smtClean="0"/>
            <a:t>. </a:t>
          </a:r>
          <a:r>
            <a:rPr lang="ru-RU" dirty="0" err="1" smtClean="0"/>
            <a:t>Унинг</a:t>
          </a:r>
          <a:r>
            <a:rPr lang="ru-RU" dirty="0" smtClean="0"/>
            <a:t> </a:t>
          </a:r>
          <a:r>
            <a:rPr lang="ru-RU" dirty="0" err="1" smtClean="0"/>
            <a:t>энг</a:t>
          </a:r>
          <a:r>
            <a:rPr lang="ru-RU" dirty="0" smtClean="0"/>
            <a:t> </a:t>
          </a:r>
          <a:r>
            <a:rPr lang="ru-RU" dirty="0" err="1" smtClean="0"/>
            <a:t>яхши</a:t>
          </a:r>
          <a:r>
            <a:rPr lang="ru-RU" dirty="0" smtClean="0"/>
            <a:t> </a:t>
          </a:r>
          <a:r>
            <a:rPr lang="ru-RU" dirty="0" err="1" smtClean="0"/>
            <a:t>хусусиятларидан</a:t>
          </a:r>
          <a:r>
            <a:rPr lang="ru-RU" dirty="0" smtClean="0"/>
            <a:t> </a:t>
          </a:r>
          <a:r>
            <a:rPr lang="ru-RU" dirty="0" err="1" smtClean="0"/>
            <a:t>бири</a:t>
          </a:r>
          <a:r>
            <a:rPr lang="ru-RU" dirty="0" smtClean="0"/>
            <a:t>, </a:t>
          </a:r>
          <a:r>
            <a:rPr lang="ru-RU" dirty="0" err="1" smtClean="0"/>
            <a:t>ёзнинг</a:t>
          </a:r>
          <a:r>
            <a:rPr lang="ru-RU" dirty="0" smtClean="0"/>
            <a:t> </a:t>
          </a:r>
          <a:r>
            <a:rPr lang="ru-RU" dirty="0" err="1" smtClean="0"/>
            <a:t>ўрталаридан</a:t>
          </a:r>
          <a:r>
            <a:rPr lang="ru-RU" dirty="0" smtClean="0"/>
            <a:t> то кеч </a:t>
          </a:r>
          <a:r>
            <a:rPr lang="ru-RU" dirty="0" err="1" smtClean="0"/>
            <a:t>кузгача</a:t>
          </a:r>
          <a:r>
            <a:rPr lang="ru-RU" dirty="0" smtClean="0"/>
            <a:t> </a:t>
          </a:r>
          <a:r>
            <a:rPr lang="ru-RU" dirty="0" err="1" smtClean="0"/>
            <a:t>гуллаб</a:t>
          </a:r>
          <a:r>
            <a:rPr lang="ru-RU" dirty="0" smtClean="0"/>
            <a:t> </a:t>
          </a:r>
          <a:r>
            <a:rPr lang="ru-RU" dirty="0" err="1" smtClean="0"/>
            <a:t>туришидир</a:t>
          </a:r>
          <a:r>
            <a:rPr lang="ru-RU" dirty="0" smtClean="0"/>
            <a:t>. </a:t>
          </a:r>
          <a:r>
            <a:rPr lang="ru-RU" dirty="0" err="1" smtClean="0"/>
            <a:t>Одатда</a:t>
          </a:r>
          <a:r>
            <a:rPr lang="ru-RU" dirty="0" smtClean="0"/>
            <a:t> </a:t>
          </a:r>
          <a:r>
            <a:rPr lang="ru-RU" dirty="0" err="1" smtClean="0"/>
            <a:t>энг</a:t>
          </a:r>
          <a:r>
            <a:rPr lang="ru-RU" dirty="0" smtClean="0"/>
            <a:t> </a:t>
          </a:r>
          <a:r>
            <a:rPr lang="ru-RU" dirty="0" err="1" smtClean="0"/>
            <a:t>аввал</a:t>
          </a:r>
          <a:r>
            <a:rPr lang="ru-RU" dirty="0" smtClean="0"/>
            <a:t> </a:t>
          </a:r>
          <a:r>
            <a:rPr lang="ru-RU" dirty="0" err="1" smtClean="0"/>
            <a:t>очилган</a:t>
          </a:r>
          <a:r>
            <a:rPr lang="ru-RU" dirty="0" smtClean="0"/>
            <a:t> </a:t>
          </a:r>
          <a:r>
            <a:rPr lang="ru-RU" dirty="0" err="1" smtClean="0"/>
            <a:t>гулларидан</a:t>
          </a:r>
          <a:r>
            <a:rPr lang="ru-RU" dirty="0" smtClean="0"/>
            <a:t> </a:t>
          </a:r>
          <a:r>
            <a:rPr lang="ru-RU" dirty="0" err="1" smtClean="0"/>
            <a:t>мева</a:t>
          </a:r>
          <a:r>
            <a:rPr lang="ru-RU" dirty="0" smtClean="0"/>
            <a:t>, </a:t>
          </a:r>
          <a:r>
            <a:rPr lang="ru-RU" dirty="0" err="1" smtClean="0"/>
            <a:t>сўнг</a:t>
          </a:r>
          <a:r>
            <a:rPr lang="ru-RU" dirty="0" smtClean="0"/>
            <a:t> </a:t>
          </a:r>
          <a:r>
            <a:rPr lang="ru-RU" dirty="0" err="1" smtClean="0"/>
            <a:t>уруғ</a:t>
          </a:r>
          <a:r>
            <a:rPr lang="ru-RU" dirty="0" smtClean="0"/>
            <a:t> </a:t>
          </a:r>
          <a:r>
            <a:rPr lang="ru-RU" dirty="0" err="1" smtClean="0"/>
            <a:t>ривожланади</a:t>
          </a:r>
          <a:r>
            <a:rPr lang="ru-RU" dirty="0" smtClean="0"/>
            <a:t>. </a:t>
          </a:r>
          <a:r>
            <a:rPr lang="ru-RU" dirty="0" err="1" smtClean="0"/>
            <a:t>Аммо</a:t>
          </a:r>
          <a:r>
            <a:rPr lang="ru-RU" dirty="0" smtClean="0"/>
            <a:t> </a:t>
          </a:r>
          <a:r>
            <a:rPr lang="ru-RU" dirty="0" err="1" smtClean="0"/>
            <a:t>уруғининг</a:t>
          </a:r>
          <a:r>
            <a:rPr lang="ru-RU" dirty="0" smtClean="0"/>
            <a:t> </a:t>
          </a:r>
          <a:r>
            <a:rPr lang="ru-RU" dirty="0" err="1" smtClean="0"/>
            <a:t>кўпи</a:t>
          </a:r>
          <a:r>
            <a:rPr lang="ru-RU" dirty="0" smtClean="0"/>
            <a:t> </a:t>
          </a:r>
          <a:r>
            <a:rPr lang="ru-RU" dirty="0" err="1" smtClean="0"/>
            <a:t>сифациз</a:t>
          </a:r>
          <a:r>
            <a:rPr lang="ru-RU" dirty="0" smtClean="0"/>
            <a:t>, </a:t>
          </a:r>
          <a:r>
            <a:rPr lang="ru-RU" dirty="0" err="1" smtClean="0"/>
            <a:t>яхши</a:t>
          </a:r>
          <a:r>
            <a:rPr lang="ru-RU" dirty="0" smtClean="0"/>
            <a:t> </a:t>
          </a:r>
          <a:r>
            <a:rPr lang="ru-RU" dirty="0" err="1" smtClean="0"/>
            <a:t>униб</a:t>
          </a:r>
          <a:r>
            <a:rPr lang="ru-RU" dirty="0" smtClean="0"/>
            <a:t> </a:t>
          </a:r>
          <a:r>
            <a:rPr lang="ru-RU" dirty="0" err="1" smtClean="0"/>
            <a:t>чиқмайдиган</a:t>
          </a:r>
          <a:r>
            <a:rPr lang="ru-RU" dirty="0" smtClean="0"/>
            <a:t> </a:t>
          </a:r>
          <a:r>
            <a:rPr lang="ru-RU" dirty="0" err="1" smtClean="0"/>
            <a:t>бўлади</a:t>
          </a:r>
          <a:r>
            <a:rPr lang="ru-RU" dirty="0" smtClean="0"/>
            <a:t>, </a:t>
          </a:r>
          <a:r>
            <a:rPr lang="ru-RU" dirty="0" err="1" smtClean="0"/>
            <a:t>чиққан</a:t>
          </a:r>
          <a:r>
            <a:rPr lang="ru-RU" dirty="0" smtClean="0"/>
            <a:t> </a:t>
          </a:r>
          <a:r>
            <a:rPr lang="ru-RU" dirty="0" err="1" smtClean="0"/>
            <a:t>ниҳоллари</a:t>
          </a:r>
          <a:r>
            <a:rPr lang="ru-RU" dirty="0" smtClean="0"/>
            <a:t> </a:t>
          </a:r>
          <a:r>
            <a:rPr lang="ru-RU" dirty="0" err="1" smtClean="0"/>
            <a:t>ҳам</a:t>
          </a:r>
          <a:r>
            <a:rPr lang="ru-RU" dirty="0" smtClean="0"/>
            <a:t> тез </a:t>
          </a:r>
          <a:r>
            <a:rPr lang="ru-RU" dirty="0" err="1" smtClean="0"/>
            <a:t>қуриб</a:t>
          </a:r>
          <a:r>
            <a:rPr lang="ru-RU" dirty="0" smtClean="0"/>
            <a:t> </a:t>
          </a:r>
          <a:r>
            <a:rPr lang="ru-RU" dirty="0" err="1" smtClean="0"/>
            <a:t>қолади</a:t>
          </a:r>
          <a:r>
            <a:rPr lang="ru-RU" dirty="0" smtClean="0"/>
            <a:t>, шу </a:t>
          </a:r>
          <a:r>
            <a:rPr lang="ru-RU" dirty="0" err="1" smtClean="0"/>
            <a:t>сабабли</a:t>
          </a:r>
          <a:r>
            <a:rPr lang="ru-RU" dirty="0" smtClean="0"/>
            <a:t> </a:t>
          </a:r>
          <a:r>
            <a:rPr lang="ru-RU" dirty="0" err="1" smtClean="0"/>
            <a:t>одатда</a:t>
          </a:r>
          <a:r>
            <a:rPr lang="ru-RU" dirty="0" smtClean="0"/>
            <a:t> у </a:t>
          </a:r>
          <a:r>
            <a:rPr lang="ru-RU" dirty="0" err="1" smtClean="0"/>
            <a:t>қаламчасидан</a:t>
          </a:r>
          <a:r>
            <a:rPr lang="ru-RU" dirty="0" smtClean="0"/>
            <a:t> </a:t>
          </a:r>
          <a:r>
            <a:rPr lang="ru-RU" dirty="0" err="1" smtClean="0"/>
            <a:t>кўпайтирилади</a:t>
          </a:r>
          <a:r>
            <a:rPr lang="ru-RU" dirty="0" smtClean="0"/>
            <a:t>. </a:t>
          </a:r>
          <a:r>
            <a:rPr lang="ru-RU" dirty="0" err="1" smtClean="0"/>
            <a:t>Сорбария</a:t>
          </a:r>
          <a:r>
            <a:rPr lang="ru-RU" dirty="0" smtClean="0"/>
            <a:t> </a:t>
          </a:r>
          <a:r>
            <a:rPr lang="ru-RU" dirty="0" err="1" smtClean="0"/>
            <a:t>хушманзара</a:t>
          </a:r>
          <a:r>
            <a:rPr lang="ru-RU" dirty="0" smtClean="0"/>
            <a:t> бута </a:t>
          </a:r>
          <a:r>
            <a:rPr lang="ru-RU" dirty="0" err="1" smtClean="0"/>
            <a:t>ўсимлигидир</a:t>
          </a:r>
          <a:r>
            <a:rPr lang="ru-RU" dirty="0"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261" custLinFactNeighborY="-11128">
        <dgm:presLayoutVars>
          <dgm:chMax val="0"/>
          <dgm:bulletEnabled val="1"/>
        </dgm:presLayoutVars>
      </dgm:prSet>
      <dgm:spPr/>
      <dgm:t>
        <a:bodyPr/>
        <a:lstStyle/>
        <a:p>
          <a:endParaRPr lang="ru-RU"/>
        </a:p>
      </dgm:t>
    </dgm:pt>
  </dgm:ptLst>
  <dgm:cxnLst>
    <dgm:cxn modelId="{EA421FC0-753E-46C8-8149-A9F06D02804C}" srcId="{8C446D5B-F40C-47A7-AA82-4959E8CB408D}" destId="{FFE8B254-F748-4EA9-840F-C629F20050FA}" srcOrd="0" destOrd="0" parTransId="{36B549C7-1BC8-48FF-A4CE-37107E184CE2}" sibTransId="{C1BAE326-4E44-44C4-9F2D-DFDB91BE1E74}"/>
    <dgm:cxn modelId="{D57528FA-89D0-4CE4-9BE4-1F6D0461CD37}" type="presOf" srcId="{8C446D5B-F40C-47A7-AA82-4959E8CB408D}" destId="{E9240949-51E6-49B1-BC58-DA8E36260ED3}" srcOrd="0" destOrd="0" presId="urn:microsoft.com/office/officeart/2005/8/layout/vList2"/>
    <dgm:cxn modelId="{D5E68748-4C98-4838-AFE8-D6B7F1E0F093}" type="presOf" srcId="{FFE8B254-F748-4EA9-840F-C629F20050FA}" destId="{494A0A28-AC71-410E-9A09-98494374006B}" srcOrd="0" destOrd="0" presId="urn:microsoft.com/office/officeart/2005/8/layout/vList2"/>
    <dgm:cxn modelId="{F5EA9218-0686-4009-91E7-14E18434CC11}"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ru-RU"/>
        </a:p>
      </dgm:t>
    </dgm:pt>
    <dgm:pt modelId="{312B9663-67DD-4BF0-8671-ACD17F5C18E1}">
      <dgm:prSet phldrT="[Текст]"/>
      <dgm:spPr/>
      <dgm:t>
        <a:bodyPr/>
        <a:lstStyle/>
        <a:p>
          <a:pPr algn="just"/>
          <a:r>
            <a:rPr lang="uz-Latn-UZ" b="1" dirty="0" smtClean="0"/>
            <a:t>ПИРОКАНТА (PYRACANTHA)ТУРКУМИ</a:t>
          </a:r>
          <a:endParaRPr lang="ru-RU" dirty="0" smtClean="0"/>
        </a:p>
        <a:p>
          <a:pPr algn="just"/>
          <a:r>
            <a:rPr lang="uz-Latn-UZ" dirty="0" smtClean="0"/>
            <a:t>Бу туркумнинг биттагина </a:t>
          </a:r>
          <a:r>
            <a:rPr lang="uz-Cyrl-UZ" b="1" dirty="0" smtClean="0"/>
            <a:t>Қизил пироканта </a:t>
          </a:r>
          <a:r>
            <a:rPr lang="uz-Cyrl-UZ" dirty="0" smtClean="0"/>
            <a:t>(</a:t>
          </a:r>
          <a:r>
            <a:rPr lang="uz-Latn-UZ" b="1" dirty="0" smtClean="0"/>
            <a:t>Pyracantha coscinea Roem.)</a:t>
          </a:r>
          <a:r>
            <a:rPr lang="uz-Cyrl-UZ" b="1" dirty="0" smtClean="0"/>
            <a:t>)</a:t>
          </a:r>
          <a:r>
            <a:rPr lang="uz-Cyrl-UZ" dirty="0" smtClean="0"/>
            <a:t> </a:t>
          </a:r>
          <a:r>
            <a:rPr lang="uz-Latn-UZ" dirty="0" smtClean="0"/>
            <a:t>тури бор. У тиканли бута бўлиб, бўйи 2-2,5 м га этади. Новдалари сертук, барглари чўзиқ, эллипссимон ёки лансецимон, бўйи 4 см гача, пўсти қалин, ялтироқ, тўқ яшил бўлиб, кузда тиниқ қизил рангга киради. Гуллари майда бўлиб, тўпгул ҳосил қилади. Улар оқ ёки сариқ пушти. </a:t>
          </a:r>
          <a:r>
            <a:rPr lang="uz-Cyrl-UZ" dirty="0" smtClean="0"/>
            <a:t>Тошкент шаҳри шароитларида</a:t>
          </a:r>
          <a:r>
            <a:rPr lang="ru-RU" dirty="0" smtClean="0"/>
            <a:t> </a:t>
          </a:r>
          <a:r>
            <a:rPr lang="ru-RU" dirty="0" err="1" smtClean="0"/>
            <a:t>апрелдан</a:t>
          </a:r>
          <a:r>
            <a:rPr lang="ru-RU" dirty="0" smtClean="0"/>
            <a:t> то май </a:t>
          </a:r>
          <a:r>
            <a:rPr lang="ru-RU" dirty="0" err="1" smtClean="0"/>
            <a:t>ойигача</a:t>
          </a:r>
          <a:r>
            <a:rPr lang="ru-RU" dirty="0" smtClean="0"/>
            <a:t> </a:t>
          </a:r>
          <a:r>
            <a:rPr lang="ru-RU" dirty="0" err="1" smtClean="0"/>
            <a:t>гуллаб</a:t>
          </a:r>
          <a:r>
            <a:rPr lang="ru-RU" dirty="0" smtClean="0"/>
            <a:t> </a:t>
          </a:r>
          <a:r>
            <a:rPr lang="ru-RU" dirty="0" err="1" smtClean="0"/>
            <a:t>туради</a:t>
          </a:r>
          <a:r>
            <a:rPr lang="ru-RU" dirty="0" smtClean="0"/>
            <a:t>, </a:t>
          </a:r>
          <a:r>
            <a:rPr lang="ru-RU" dirty="0" err="1" smtClean="0"/>
            <a:t>нектарли</a:t>
          </a:r>
          <a:r>
            <a:rPr lang="ru-RU" dirty="0" smtClean="0"/>
            <a:t> </a:t>
          </a:r>
          <a:r>
            <a:rPr lang="ru-RU" dirty="0" err="1" smtClean="0"/>
            <a:t>ўсимлик</a:t>
          </a:r>
          <a:r>
            <a:rPr lang="ru-RU" dirty="0" smtClean="0"/>
            <a:t>. </a:t>
          </a:r>
          <a:r>
            <a:rPr lang="ru-RU" dirty="0" err="1" smtClean="0"/>
            <a:t>Меваси</a:t>
          </a:r>
          <a:r>
            <a:rPr lang="ru-RU" dirty="0" smtClean="0"/>
            <a:t> </a:t>
          </a:r>
          <a:r>
            <a:rPr lang="ru-RU" dirty="0" err="1" smtClean="0"/>
            <a:t>шарсимон</a:t>
          </a:r>
          <a:r>
            <a:rPr lang="ru-RU" dirty="0" smtClean="0"/>
            <a:t>, </a:t>
          </a:r>
          <a:r>
            <a:rPr lang="ru-RU" dirty="0" err="1" smtClean="0"/>
            <a:t>қизил</a:t>
          </a:r>
          <a:r>
            <a:rPr lang="ru-RU" dirty="0" smtClean="0"/>
            <a:t>, </a:t>
          </a:r>
          <a:r>
            <a:rPr lang="ru-RU" dirty="0" err="1" smtClean="0"/>
            <a:t>диаметри</a:t>
          </a:r>
          <a:r>
            <a:rPr lang="ru-RU" dirty="0" smtClean="0"/>
            <a:t> 5-6 мм. Улар </a:t>
          </a:r>
          <a:r>
            <a:rPr lang="ru-RU" dirty="0" err="1" smtClean="0"/>
            <a:t>августда</a:t>
          </a:r>
          <a:r>
            <a:rPr lang="ru-RU" dirty="0" smtClean="0"/>
            <a:t> </a:t>
          </a:r>
          <a:r>
            <a:rPr lang="ru-RU" dirty="0" err="1" smtClean="0"/>
            <a:t>этилади</a:t>
          </a:r>
          <a:r>
            <a:rPr lang="ru-RU" dirty="0" smtClean="0"/>
            <a:t>. </a:t>
          </a:r>
          <a:r>
            <a:rPr lang="ru-RU" dirty="0" err="1" smtClean="0"/>
            <a:t>Бу</a:t>
          </a:r>
          <a:r>
            <a:rPr lang="ru-RU" dirty="0" smtClean="0"/>
            <a:t> бута </a:t>
          </a:r>
          <a:r>
            <a:rPr lang="ru-RU" dirty="0" err="1" smtClean="0"/>
            <a:t>уруғидан</a:t>
          </a:r>
          <a:r>
            <a:rPr lang="ru-RU" dirty="0" smtClean="0"/>
            <a:t> </a:t>
          </a:r>
          <a:r>
            <a:rPr lang="ru-RU" dirty="0" err="1" smtClean="0"/>
            <a:t>кўпаяди</a:t>
          </a:r>
          <a:r>
            <a:rPr lang="ru-RU" dirty="0" smtClean="0"/>
            <a:t>. </a:t>
          </a:r>
          <a:r>
            <a:rPr lang="ru-RU" dirty="0" err="1" smtClean="0"/>
            <a:t>Уруғлари</a:t>
          </a:r>
          <a:r>
            <a:rPr lang="ru-RU" dirty="0" smtClean="0"/>
            <a:t> </a:t>
          </a:r>
          <a:r>
            <a:rPr lang="ru-RU" dirty="0" err="1" smtClean="0"/>
            <a:t>келгуси</a:t>
          </a:r>
          <a:r>
            <a:rPr lang="ru-RU" dirty="0" smtClean="0"/>
            <a:t> </a:t>
          </a:r>
          <a:r>
            <a:rPr lang="ru-RU" dirty="0" err="1" smtClean="0"/>
            <a:t>йилнинг</a:t>
          </a:r>
          <a:r>
            <a:rPr lang="ru-RU" dirty="0" smtClean="0"/>
            <a:t> </a:t>
          </a:r>
          <a:r>
            <a:rPr lang="ru-RU" dirty="0" err="1" smtClean="0"/>
            <a:t>баҳоригача</a:t>
          </a:r>
          <a:r>
            <a:rPr lang="ru-RU" dirty="0" smtClean="0"/>
            <a:t> </a:t>
          </a:r>
          <a:r>
            <a:rPr lang="ru-RU" dirty="0" err="1" smtClean="0"/>
            <a:t>тупида</a:t>
          </a:r>
          <a:r>
            <a:rPr lang="ru-RU" dirty="0" smtClean="0"/>
            <a:t> </a:t>
          </a:r>
          <a:r>
            <a:rPr lang="ru-RU" dirty="0" err="1" smtClean="0"/>
            <a:t>сақланади</a:t>
          </a:r>
          <a:r>
            <a:rPr lang="ru-RU" dirty="0" smtClean="0"/>
            <a:t>. У </a:t>
          </a:r>
          <a:r>
            <a:rPr lang="ru-RU" dirty="0" err="1" smtClean="0"/>
            <a:t>ёруғсевар</a:t>
          </a:r>
          <a:r>
            <a:rPr lang="ru-RU" dirty="0" smtClean="0"/>
            <a:t>, </a:t>
          </a:r>
          <a:r>
            <a:rPr lang="ru-RU" dirty="0" err="1" smtClean="0"/>
            <a:t>қурғоқчиликка</a:t>
          </a:r>
          <a:r>
            <a:rPr lang="ru-RU" dirty="0" smtClean="0"/>
            <a:t> </a:t>
          </a:r>
          <a:r>
            <a:rPr lang="ru-RU" dirty="0" err="1" smtClean="0"/>
            <a:t>чидамли</a:t>
          </a:r>
          <a:r>
            <a:rPr lang="ru-RU" dirty="0" smtClean="0"/>
            <a:t>, эр </a:t>
          </a:r>
          <a:r>
            <a:rPr lang="ru-RU" dirty="0" err="1" smtClean="0"/>
            <a:t>танламайдиган</a:t>
          </a:r>
          <a:r>
            <a:rPr lang="ru-RU" dirty="0" smtClean="0"/>
            <a:t> </a:t>
          </a:r>
          <a:r>
            <a:rPr lang="ru-RU" dirty="0" err="1" smtClean="0"/>
            <a:t>ўсимлик</a:t>
          </a:r>
          <a:r>
            <a:rPr lang="ru-RU" dirty="0" smtClean="0"/>
            <a:t>. Пир</a:t>
          </a:r>
          <a:r>
            <a:rPr lang="uz-Cyrl-UZ" dirty="0" smtClean="0"/>
            <a:t>о</a:t>
          </a:r>
          <a:r>
            <a:rPr lang="ru-RU" dirty="0" smtClean="0"/>
            <a:t>канта </a:t>
          </a:r>
          <a:r>
            <a:rPr lang="ru-RU" dirty="0" err="1" smtClean="0"/>
            <a:t>ёввойи</a:t>
          </a:r>
          <a:r>
            <a:rPr lang="ru-RU" dirty="0" smtClean="0"/>
            <a:t> </a:t>
          </a:r>
          <a:r>
            <a:rPr lang="ru-RU" dirty="0" err="1" smtClean="0"/>
            <a:t>ҳолда</a:t>
          </a:r>
          <a:r>
            <a:rPr lang="ru-RU" dirty="0" smtClean="0"/>
            <a:t> </a:t>
          </a:r>
          <a:r>
            <a:rPr lang="ru-RU" dirty="0" err="1" smtClean="0"/>
            <a:t>Кримда</a:t>
          </a:r>
          <a:r>
            <a:rPr lang="ru-RU" dirty="0" smtClean="0"/>
            <a:t> </a:t>
          </a:r>
          <a:r>
            <a:rPr lang="ru-RU" dirty="0" err="1" smtClean="0"/>
            <a:t>ва</a:t>
          </a:r>
          <a:r>
            <a:rPr lang="ru-RU" dirty="0" smtClean="0"/>
            <a:t> </a:t>
          </a:r>
          <a:r>
            <a:rPr lang="ru-RU" dirty="0" err="1" smtClean="0"/>
            <a:t>Кавказда</a:t>
          </a:r>
          <a:r>
            <a:rPr lang="ru-RU" dirty="0" smtClean="0"/>
            <a:t> </a:t>
          </a:r>
          <a:r>
            <a:rPr lang="ru-RU" dirty="0" err="1" smtClean="0"/>
            <a:t>тарқалган</a:t>
          </a:r>
          <a:r>
            <a:rPr lang="ru-RU" dirty="0" smtClean="0"/>
            <a:t>. У </a:t>
          </a:r>
          <a:r>
            <a:rPr lang="ru-RU" dirty="0" err="1" smtClean="0"/>
            <a:t>ниҳоятда</a:t>
          </a:r>
          <a:r>
            <a:rPr lang="ru-RU" dirty="0" smtClean="0"/>
            <a:t> </a:t>
          </a:r>
          <a:r>
            <a:rPr lang="ru-RU" dirty="0" err="1" smtClean="0"/>
            <a:t>чиройли</a:t>
          </a:r>
          <a:r>
            <a:rPr lang="ru-RU" dirty="0" smtClean="0"/>
            <a:t> </a:t>
          </a:r>
          <a:r>
            <a:rPr lang="ru-RU" dirty="0" err="1" smtClean="0"/>
            <a:t>ўсимлик</a:t>
          </a:r>
          <a:r>
            <a:rPr lang="ru-RU" dirty="0" smtClean="0"/>
            <a:t>,</a:t>
          </a:r>
          <a:r>
            <a:rPr lang="uz-Cyrl-UZ" dirty="0" smtClean="0"/>
            <a:t>кўкаламзорлаштиришда кенг фойдаланиш учун ҳамда</a:t>
          </a:r>
          <a:r>
            <a:rPr lang="ru-RU" dirty="0" smtClean="0"/>
            <a:t> </a:t>
          </a:r>
          <a:r>
            <a:rPr lang="ru-RU" dirty="0" err="1" smtClean="0"/>
            <a:t>яшил</a:t>
          </a:r>
          <a:r>
            <a:rPr lang="ru-RU" dirty="0" smtClean="0"/>
            <a:t> </a:t>
          </a:r>
          <a:r>
            <a:rPr lang="ru-RU" dirty="0" err="1" smtClean="0"/>
            <a:t>тўсиқ</a:t>
          </a:r>
          <a:r>
            <a:rPr lang="ru-RU" dirty="0" smtClean="0"/>
            <a:t> </a:t>
          </a:r>
          <a:r>
            <a:rPr lang="ru-RU" dirty="0" err="1" smtClean="0"/>
            <a:t>ва</a:t>
          </a:r>
          <a:r>
            <a:rPr lang="ru-RU" dirty="0" smtClean="0"/>
            <a:t> </a:t>
          </a:r>
          <a:r>
            <a:rPr lang="ru-RU" dirty="0" err="1" smtClean="0"/>
            <a:t>ихота</a:t>
          </a:r>
          <a:r>
            <a:rPr lang="ru-RU" dirty="0" smtClean="0"/>
            <a:t> </a:t>
          </a:r>
          <a:r>
            <a:rPr lang="ru-RU" dirty="0" err="1" smtClean="0"/>
            <a:t>дарахтзорлари</a:t>
          </a:r>
          <a:r>
            <a:rPr lang="ru-RU" dirty="0" smtClean="0"/>
            <a:t> </a:t>
          </a:r>
          <a:r>
            <a:rPr lang="ru-RU" dirty="0" err="1" smtClean="0"/>
            <a:t>барпо</a:t>
          </a:r>
          <a:r>
            <a:rPr lang="ru-RU" dirty="0" smtClean="0"/>
            <a:t> </a:t>
          </a:r>
          <a:r>
            <a:rPr lang="ru-RU" dirty="0" err="1" smtClean="0"/>
            <a:t>этиш</a:t>
          </a:r>
          <a:r>
            <a:rPr lang="ru-RU" dirty="0" smtClean="0"/>
            <a:t> </a:t>
          </a:r>
          <a:r>
            <a:rPr lang="ru-RU" dirty="0" err="1" smtClean="0"/>
            <a:t>учун</a:t>
          </a:r>
          <a:r>
            <a:rPr lang="ru-RU" dirty="0" smtClean="0"/>
            <a:t> </a:t>
          </a:r>
          <a:r>
            <a:rPr lang="ru-RU" dirty="0" err="1" smtClean="0"/>
            <a:t>экиш</a:t>
          </a:r>
          <a:r>
            <a:rPr lang="ru-RU" dirty="0" smtClean="0"/>
            <a:t> </a:t>
          </a:r>
          <a:r>
            <a:rPr lang="ru-RU" dirty="0" err="1" smtClean="0"/>
            <a:t>тавсия</a:t>
          </a:r>
          <a:r>
            <a:rPr lang="ru-RU" dirty="0" smtClean="0"/>
            <a:t> </a:t>
          </a:r>
          <a:r>
            <a:rPr lang="ru-RU" dirty="0" err="1" smtClean="0"/>
            <a:t>этилади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2744D884-8F80-48BB-8A54-E51A11483B13}" type="pres">
      <dgm:prSet presAssocID="{312B9663-67DD-4BF0-8671-ACD17F5C18E1}" presName="parentText" presStyleLbl="node1" presStyleIdx="0" presStyleCnt="1" custLinFactNeighborX="393" custLinFactNeighborY="-4658">
        <dgm:presLayoutVars>
          <dgm:chMax val="0"/>
          <dgm:bulletEnabled val="1"/>
        </dgm:presLayoutVars>
      </dgm:prSet>
      <dgm:spPr/>
      <dgm:t>
        <a:bodyPr/>
        <a:lstStyle/>
        <a:p>
          <a:endParaRPr lang="ru-RU"/>
        </a:p>
      </dgm:t>
    </dgm:pt>
  </dgm:ptLst>
  <dgm:cxnLst>
    <dgm:cxn modelId="{F5C9B74E-E213-490E-964D-DA0F75F9BC22}" srcId="{8C446D5B-F40C-47A7-AA82-4959E8CB408D}" destId="{312B9663-67DD-4BF0-8671-ACD17F5C18E1}" srcOrd="0" destOrd="0" parTransId="{D9F2038A-5794-4FD8-9FCA-B0B41BC0726A}" sibTransId="{056C8C0B-A681-4A35-9588-018B55752684}"/>
    <dgm:cxn modelId="{F091DE3C-AF8B-45BE-81B2-D785806149AE}" type="presOf" srcId="{8C446D5B-F40C-47A7-AA82-4959E8CB408D}" destId="{E9240949-51E6-49B1-BC58-DA8E36260ED3}" srcOrd="0" destOrd="0" presId="urn:microsoft.com/office/officeart/2005/8/layout/vList2"/>
    <dgm:cxn modelId="{0C67DF2A-F896-4751-8F46-2BE0D1BAD9DC}" type="presOf" srcId="{312B9663-67DD-4BF0-8671-ACD17F5C18E1}" destId="{2744D884-8F80-48BB-8A54-E51A11483B13}" srcOrd="0" destOrd="0" presId="urn:microsoft.com/office/officeart/2005/8/layout/vList2"/>
    <dgm:cxn modelId="{B3D284B7-B9F6-438B-B331-D1120899B3F5}" type="presParOf" srcId="{E9240949-51E6-49B1-BC58-DA8E36260ED3}" destId="{2744D884-8F80-48BB-8A54-E51A11483B1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34849"/>
          <a:ext cx="9001156" cy="359424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1" kern="1200" dirty="0" smtClean="0"/>
            <a:t>Резавор мевали олма (Malus baccata Boerkh.)</a:t>
          </a:r>
          <a:r>
            <a:rPr lang="uz-Cyrl-UZ" sz="2400" kern="1200" dirty="0" smtClean="0"/>
            <a:t> бўйи 8-10 м га, диаметри 25-30 см га этадиган дарахт бўлиб шох-шаббаси кенг, юмалоқ шаклда. Танасининг пўстлоғи ғадир-будир, кулрангда, новдалари жигарранг, ясмиқчали. Куртаклари тухумсимон бўлиб, новдага ёпишиб жойлашади. Баргларининг бўйи 6 см, эни 2,5 см, узун, овал шаклида, чети тўмтоқ тишчали, юз томони яшил, орқа томони тиниқ яшил, томирлари бўйлаб тукли ёки туксиз, барг банди 3-8 см. Гуллари оқ ҳидсиз бўлиб, йиғилиб тўпгул ҳосил қилади. Бу олма май ойларида гуллайди. </a:t>
          </a:r>
          <a:endParaRPr lang="ru-RU" sz="2400" kern="1200" dirty="0">
            <a:latin typeface="Times New Roman" pitchFamily="18" charset="0"/>
            <a:cs typeface="Times New Roman" pitchFamily="18" charset="0"/>
          </a:endParaRPr>
        </a:p>
      </dsp:txBody>
      <dsp:txXfrm>
        <a:off x="175456" y="510305"/>
        <a:ext cx="8650244" cy="32433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7440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a:lnSpc>
              <a:spcPct val="90000"/>
            </a:lnSpc>
            <a:spcBef>
              <a:spcPct val="0"/>
            </a:spcBef>
            <a:spcAft>
              <a:spcPct val="35000"/>
            </a:spcAft>
          </a:pPr>
          <a:r>
            <a:rPr lang="uz-Cyrl-UZ" sz="2500" b="1" kern="1200" dirty="0" smtClean="0"/>
            <a:t>Маданий олма (Malus domestica Borkh)</a:t>
          </a:r>
          <a:r>
            <a:rPr lang="uz-Cyrl-UZ" sz="2500" kern="1200" dirty="0" smtClean="0"/>
            <a:t> шох-шаббаси ёйиқ, танаси йўғон катта дарахтдир.Инсоният сивилизацияси пайдо бўлгандан бери инсон томонидан яратилган барча маданий навлар шу турга бириктирилган, унинг 10мингдан ортиқ навлари,дурагайлари ва шакллари мавжуд. Барглари йирик, ҳар хил шаклда, ҳар икки томони тукли, гуллари ҳам йирик, оқ ва пушти. Меваси йирик, банди калта, турли шаклда бўлиб, таъми яхши ва хушбўй бўлади ва истеъмол қилинади. Ундан мураббо ва кондитер махсулотлари тайёрланади. </a:t>
          </a:r>
          <a:endParaRPr lang="ru-RU" sz="2500" kern="1200" dirty="0">
            <a:latin typeface="Times New Roman" pitchFamily="18" charset="0"/>
            <a:cs typeface="Times New Roman" pitchFamily="18" charset="0"/>
          </a:endParaRPr>
        </a:p>
      </dsp:txBody>
      <dsp:txXfrm>
        <a:off x="182767" y="182767"/>
        <a:ext cx="8635622" cy="33784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4D884-8F80-48BB-8A54-E51A11483B13}">
      <dsp:nvSpPr>
        <dsp:cNvPr id="0" name=""/>
        <dsp:cNvSpPr/>
      </dsp:nvSpPr>
      <dsp:spPr>
        <a:xfrm>
          <a:off x="0" y="0"/>
          <a:ext cx="9001156" cy="37674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a:lnSpc>
              <a:spcPct val="90000"/>
            </a:lnSpc>
            <a:spcBef>
              <a:spcPct val="0"/>
            </a:spcBef>
            <a:spcAft>
              <a:spcPct val="35000"/>
            </a:spcAft>
          </a:pPr>
          <a:r>
            <a:rPr lang="uz-Cyrl-UZ" sz="2300" b="1" kern="1200" dirty="0" smtClean="0"/>
            <a:t>Коржинский ноки (Pyrus Korschinskyana Rgl</a:t>
          </a:r>
          <a:r>
            <a:rPr lang="uz-Cyrl-UZ" sz="2300" kern="1200" dirty="0" smtClean="0"/>
            <a:t>) бўйи 6-8 м, диаметри 20-40 см ли, шох-шаббаси ёйиқ ёки чўзинчоқ, тикансиз, дарахт. Куртаклари йирик, овал шаклда, учи тўмтоқ ва зич жойлашган, тангачали. Бир йиллик новдалари оқ тук билан қалин қопланган бўлади. Баргларининг  бўйи 5-10 см, лансецимон, банд томони бир оз кенг, учки томони чўзиқ. Чети тишчали, туксиз, ялтироқ, орқа томони зич томирли, оқ тукли бўлади. Гуллари оқ, диаметри 2-2,5 см, гулбаргчалари овалсимон-чўзинчоқ. Май ойида гуллайди. Меваси кенг тухумсимон, яшил, этилганда яшил-сариқ рангга киради нордон,ейилганда тишни қамаштиради</a:t>
          </a:r>
          <a:endParaRPr lang="ru-RU" sz="2300" kern="1200" dirty="0">
            <a:latin typeface="Times New Roman" pitchFamily="18" charset="0"/>
            <a:cs typeface="Times New Roman" pitchFamily="18" charset="0"/>
          </a:endParaRPr>
        </a:p>
      </dsp:txBody>
      <dsp:txXfrm>
        <a:off x="183909" y="183909"/>
        <a:ext cx="8633338" cy="33995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61069"/>
          <a:ext cx="9001156" cy="386802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a:lnSpc>
              <a:spcPct val="90000"/>
            </a:lnSpc>
            <a:spcBef>
              <a:spcPct val="0"/>
            </a:spcBef>
            <a:spcAft>
              <a:spcPct val="35000"/>
            </a:spcAft>
          </a:pPr>
          <a:r>
            <a:rPr lang="uz-Cyrl-UZ" sz="2900" b="1" kern="1200" dirty="0" smtClean="0"/>
            <a:t>Оддий ирғай </a:t>
          </a:r>
          <a:r>
            <a:rPr lang="uz-Cyrl-UZ" sz="2900" kern="1200" dirty="0" smtClean="0"/>
            <a:t>(</a:t>
          </a:r>
          <a:r>
            <a:rPr lang="uz-Cyrl-UZ" sz="2900" b="1" kern="1200" dirty="0" smtClean="0"/>
            <a:t>Cotoneaster integerrima Medik.)</a:t>
          </a:r>
          <a:r>
            <a:rPr lang="uz-Cyrl-UZ" sz="2900" kern="1200" dirty="0" smtClean="0"/>
            <a:t> сершох, бўйи 1,5-2 м га яқин. Новдалари тукли, туклари ёпишиб жойлашади, силлиқ, ялтироқ. Барглари юмалоқ, бўйи 1-4 см, юз томони тўқ-яшил хира, орқа томони кулранг тук билан қалин қопланган, барг банди 4 мм. Гуллари оқ пушти рангда, 2-3 тадан бўлиб, шингилча ҳосил қилади ва осилиб туради. </a:t>
          </a:r>
          <a:r>
            <a:rPr lang="ru-RU" sz="2900" kern="1200" dirty="0" err="1" smtClean="0"/>
            <a:t>Апрел</a:t>
          </a:r>
          <a:r>
            <a:rPr lang="ru-RU" sz="2900" kern="1200" dirty="0" smtClean="0"/>
            <a:t> </a:t>
          </a:r>
          <a:r>
            <a:rPr lang="ru-RU" sz="2900" kern="1200" dirty="0" err="1" smtClean="0"/>
            <a:t>ойида</a:t>
          </a:r>
          <a:r>
            <a:rPr lang="ru-RU" sz="2900" kern="1200" dirty="0" smtClean="0"/>
            <a:t> </a:t>
          </a:r>
          <a:r>
            <a:rPr lang="ru-RU" sz="2900" kern="1200" dirty="0" err="1" smtClean="0"/>
            <a:t>гуллайди</a:t>
          </a:r>
          <a:r>
            <a:rPr lang="ru-RU" sz="2900" kern="1200" dirty="0" smtClean="0"/>
            <a:t>. </a:t>
          </a:r>
          <a:endParaRPr lang="ru-RU" sz="2900" kern="1200" dirty="0">
            <a:latin typeface="Times New Roman" pitchFamily="18" charset="0"/>
            <a:cs typeface="Times New Roman" pitchFamily="18" charset="0"/>
          </a:endParaRPr>
        </a:p>
      </dsp:txBody>
      <dsp:txXfrm>
        <a:off x="188821" y="249890"/>
        <a:ext cx="8623514" cy="34903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89376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uz-Cyrl-UZ" sz="2600" b="1" kern="1200" dirty="0" smtClean="0"/>
            <a:t>Қизил четан (Sorbus tianschanica Rupr.) </a:t>
          </a:r>
          <a:r>
            <a:rPr lang="uz-Cyrl-UZ" sz="2600" kern="1200" dirty="0" smtClean="0"/>
            <a:t>бўйи 4-5 м ли кичик дарахт бўлиб, новдалари тук билан сийрак қопланган, яшил ёки қизғиш. Куртаклари йирик, бўйи 12-15 мм, учи ўткир, туксиз ёки тукли. Ёнбарглари жуда энсиз, учи ўткир бўлиб, кузда тўкилиб кетади. Барглари 10-15 см, айрим вақтларда ундан ҳам узун, 6 ёки 8 жуфт ёнбаргчали, бандли тукли. Шакли лансецимон, бир оз дағал, туксиз, чети тишчали. Тўпгули йирик, диаметри 15 см гача гулбанди қизил, туксиз бўлади</a:t>
          </a:r>
          <a:endParaRPr lang="ru-RU" sz="2600" kern="1200" dirty="0">
            <a:latin typeface="Times New Roman" pitchFamily="18" charset="0"/>
            <a:cs typeface="Times New Roman" pitchFamily="18" charset="0"/>
          </a:endParaRPr>
        </a:p>
      </dsp:txBody>
      <dsp:txXfrm>
        <a:off x="190078" y="190078"/>
        <a:ext cx="8621000" cy="351360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54050"/>
          <a:ext cx="9001156" cy="387503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a:lnSpc>
              <a:spcPct val="90000"/>
            </a:lnSpc>
            <a:spcBef>
              <a:spcPct val="0"/>
            </a:spcBef>
            <a:spcAft>
              <a:spcPct val="35000"/>
            </a:spcAft>
          </a:pPr>
          <a:r>
            <a:rPr lang="uz-Cyrl-UZ" sz="1800" b="1" kern="1200" dirty="0" smtClean="0"/>
            <a:t>ШУМУРТ </a:t>
          </a:r>
          <a:r>
            <a:rPr lang="uz-Latn-UZ" sz="1800" b="1" kern="1200" dirty="0" smtClean="0"/>
            <a:t>(</a:t>
          </a:r>
          <a:r>
            <a:rPr lang="uz-Cyrl-UZ" sz="1800" b="1" kern="1200" dirty="0" smtClean="0"/>
            <a:t>PADUS</a:t>
          </a:r>
          <a:r>
            <a:rPr lang="uz-Latn-UZ" sz="1800" b="1" kern="1200" dirty="0" smtClean="0"/>
            <a:t>)</a:t>
          </a:r>
          <a:r>
            <a:rPr lang="uz-Cyrl-UZ" sz="1800" b="1" kern="1200" dirty="0" smtClean="0"/>
            <a:t> ТУРКУМИ</a:t>
          </a:r>
          <a:endParaRPr lang="ru-RU" sz="1800" kern="1200" dirty="0" smtClean="0"/>
        </a:p>
        <a:p>
          <a:pPr lvl="0" algn="just" defTabSz="800100">
            <a:lnSpc>
              <a:spcPct val="90000"/>
            </a:lnSpc>
            <a:spcBef>
              <a:spcPct val="0"/>
            </a:spcBef>
            <a:spcAft>
              <a:spcPct val="35000"/>
            </a:spcAft>
          </a:pPr>
          <a:r>
            <a:rPr lang="uz-Latn-UZ" sz="1800" kern="1200" dirty="0" smtClean="0"/>
            <a:t>Бу туркумнинг вакиллари дарахт ва бута ўсимликлар, барглари навбат билан жойлашади. Кузда тўкилиб кетади. Гуллари майда оқ бўлиб, йиғилиб шингилча ҳосил қилади. Улар баргли новдаларининг учида жойлашади. Гуллари 5 аъзоли, қўнғироқ шаклда меваси майда данак бўлиб, шарсимон, қора ёки қора-қизил рангда.</a:t>
          </a:r>
          <a:endParaRPr lang="ru-RU" sz="1800" kern="1200" dirty="0" smtClean="0"/>
        </a:p>
        <a:p>
          <a:pPr lvl="0" algn="just" defTabSz="800100">
            <a:lnSpc>
              <a:spcPct val="90000"/>
            </a:lnSpc>
            <a:spcBef>
              <a:spcPct val="0"/>
            </a:spcBef>
            <a:spcAft>
              <a:spcPct val="35000"/>
            </a:spcAft>
          </a:pPr>
          <a:r>
            <a:rPr lang="ru-RU" sz="1800" kern="1200" dirty="0" err="1" smtClean="0"/>
            <a:t>Бу</a:t>
          </a:r>
          <a:r>
            <a:rPr lang="ru-RU" sz="1800" kern="1200" dirty="0" smtClean="0"/>
            <a:t> </a:t>
          </a:r>
          <a:r>
            <a:rPr lang="ru-RU" sz="1800" kern="1200" dirty="0" err="1" smtClean="0"/>
            <a:t>туркумнинг</a:t>
          </a:r>
          <a:r>
            <a:rPr lang="ru-RU" sz="1800" kern="1200" dirty="0" smtClean="0"/>
            <a:t> </a:t>
          </a:r>
          <a:r>
            <a:rPr lang="ru-RU" sz="1800" kern="1200" dirty="0" err="1" smtClean="0"/>
            <a:t>энг</a:t>
          </a:r>
          <a:r>
            <a:rPr lang="ru-RU" sz="1800" kern="1200" dirty="0" smtClean="0"/>
            <a:t> </a:t>
          </a:r>
          <a:r>
            <a:rPr lang="ru-RU" sz="1800" kern="1200" dirty="0" err="1" smtClean="0"/>
            <a:t>характерли</a:t>
          </a:r>
          <a:r>
            <a:rPr lang="ru-RU" sz="1800" kern="1200" dirty="0" smtClean="0"/>
            <a:t> </a:t>
          </a:r>
          <a:r>
            <a:rPr lang="ru-RU" sz="1800" kern="1200" dirty="0" err="1" smtClean="0"/>
            <a:t>вакиллари</a:t>
          </a:r>
          <a:r>
            <a:rPr lang="ru-RU" sz="1800" kern="1200" dirty="0" smtClean="0"/>
            <a:t> </a:t>
          </a:r>
          <a:r>
            <a:rPr lang="ru-RU" sz="1800" kern="1200" dirty="0" err="1" smtClean="0"/>
            <a:t>қуйидагилар</a:t>
          </a:r>
          <a:r>
            <a:rPr lang="ru-RU" sz="1800" kern="1200" dirty="0" smtClean="0"/>
            <a:t>:</a:t>
          </a:r>
        </a:p>
        <a:p>
          <a:pPr lvl="0" algn="just" defTabSz="800100">
            <a:lnSpc>
              <a:spcPct val="90000"/>
            </a:lnSpc>
            <a:spcBef>
              <a:spcPct val="0"/>
            </a:spcBef>
            <a:spcAft>
              <a:spcPct val="35000"/>
            </a:spcAft>
          </a:pPr>
          <a:r>
            <a:rPr lang="ru-RU" sz="1800" b="1" kern="1200" dirty="0" err="1" smtClean="0"/>
            <a:t>Оддий</a:t>
          </a:r>
          <a:r>
            <a:rPr lang="ru-RU" sz="1800" b="1" kern="1200" dirty="0" smtClean="0"/>
            <a:t> </a:t>
          </a:r>
          <a:r>
            <a:rPr lang="ru-RU" sz="1800" b="1" kern="1200" dirty="0" err="1" smtClean="0"/>
            <a:t>шумурт</a:t>
          </a:r>
          <a:r>
            <a:rPr lang="ru-RU" sz="1800" b="1" kern="1200" dirty="0" smtClean="0"/>
            <a:t> (</a:t>
          </a:r>
          <a:r>
            <a:rPr lang="ru-RU" sz="1800" b="1" kern="1200" dirty="0" err="1" smtClean="0"/>
            <a:t>Padus</a:t>
          </a:r>
          <a:r>
            <a:rPr lang="ru-RU" sz="1800" b="1" kern="1200" dirty="0" smtClean="0"/>
            <a:t> </a:t>
          </a:r>
          <a:r>
            <a:rPr lang="ru-RU" sz="1800" b="1" kern="1200" dirty="0" err="1" smtClean="0"/>
            <a:t>racemosa</a:t>
          </a:r>
          <a:r>
            <a:rPr lang="ru-RU" sz="1800" b="1" kern="1200" dirty="0" smtClean="0"/>
            <a:t> </a:t>
          </a:r>
          <a:r>
            <a:rPr lang="ru-RU" sz="1800" b="1" kern="1200" dirty="0" err="1" smtClean="0"/>
            <a:t>Gilib</a:t>
          </a:r>
          <a:r>
            <a:rPr lang="ru-RU" sz="1800" b="1" kern="1200" dirty="0" smtClean="0"/>
            <a:t>)</a:t>
          </a:r>
          <a:r>
            <a:rPr lang="ru-RU" sz="1800" kern="1200" dirty="0" smtClean="0"/>
            <a:t> </a:t>
          </a:r>
          <a:r>
            <a:rPr lang="ru-RU" sz="1800" kern="1200" dirty="0" err="1" smtClean="0"/>
            <a:t>дарахт</a:t>
          </a:r>
          <a:r>
            <a:rPr lang="ru-RU" sz="1800" kern="1200" dirty="0" smtClean="0"/>
            <a:t> </a:t>
          </a:r>
          <a:r>
            <a:rPr lang="ru-RU" sz="1800" kern="1200" dirty="0" err="1" smtClean="0"/>
            <a:t>ёки</a:t>
          </a:r>
          <a:r>
            <a:rPr lang="ru-RU" sz="1800" kern="1200" dirty="0" smtClean="0"/>
            <a:t> бута, </a:t>
          </a:r>
          <a:r>
            <a:rPr lang="ru-RU" sz="1800" kern="1200" dirty="0" err="1" smtClean="0"/>
            <a:t>бўйи</a:t>
          </a:r>
          <a:r>
            <a:rPr lang="ru-RU" sz="1800" kern="1200" dirty="0" smtClean="0"/>
            <a:t> баланд, </a:t>
          </a:r>
          <a:r>
            <a:rPr lang="ru-RU" sz="1800" kern="1200" dirty="0" err="1" smtClean="0"/>
            <a:t>шох-шаббаси</a:t>
          </a:r>
          <a:r>
            <a:rPr lang="ru-RU" sz="1800" kern="1200" dirty="0" smtClean="0"/>
            <a:t> </a:t>
          </a:r>
          <a:r>
            <a:rPr lang="ru-RU" sz="1800" kern="1200" dirty="0" err="1" smtClean="0"/>
            <a:t>кенг</a:t>
          </a:r>
          <a:r>
            <a:rPr lang="ru-RU" sz="1800" kern="1200" dirty="0" smtClean="0"/>
            <a:t>. </a:t>
          </a:r>
          <a:r>
            <a:rPr lang="ru-RU" sz="1800" kern="1200" dirty="0" err="1" smtClean="0"/>
            <a:t>Танаси</a:t>
          </a:r>
          <a:r>
            <a:rPr lang="ru-RU" sz="1800" kern="1200" dirty="0" smtClean="0"/>
            <a:t> </a:t>
          </a:r>
          <a:r>
            <a:rPr lang="ru-RU" sz="1800" kern="1200" dirty="0" err="1" smtClean="0"/>
            <a:t>ва</a:t>
          </a:r>
          <a:r>
            <a:rPr lang="ru-RU" sz="1800" kern="1200" dirty="0" smtClean="0"/>
            <a:t> </a:t>
          </a:r>
          <a:r>
            <a:rPr lang="ru-RU" sz="1800" kern="1200" dirty="0" err="1" smtClean="0"/>
            <a:t>шохларининг</a:t>
          </a:r>
          <a:r>
            <a:rPr lang="ru-RU" sz="1800" kern="1200" dirty="0" smtClean="0"/>
            <a:t> </a:t>
          </a:r>
          <a:r>
            <a:rPr lang="ru-RU" sz="1800" kern="1200" dirty="0" err="1" smtClean="0"/>
            <a:t>пўстлоғи</a:t>
          </a:r>
          <a:r>
            <a:rPr lang="ru-RU" sz="1800" kern="1200" dirty="0" smtClean="0"/>
            <a:t> </a:t>
          </a:r>
          <a:r>
            <a:rPr lang="ru-RU" sz="1800" kern="1200" dirty="0" err="1" smtClean="0"/>
            <a:t>қора</a:t>
          </a:r>
          <a:r>
            <a:rPr lang="ru-RU" sz="1800" kern="1200" dirty="0" smtClean="0"/>
            <a:t> </a:t>
          </a:r>
          <a:r>
            <a:rPr lang="ru-RU" sz="1800" kern="1200" dirty="0" err="1" smtClean="0"/>
            <a:t>кул</a:t>
          </a:r>
          <a:r>
            <a:rPr lang="ru-RU" sz="1800" kern="1200" dirty="0" smtClean="0"/>
            <a:t> </a:t>
          </a:r>
          <a:r>
            <a:rPr lang="ru-RU" sz="1800" kern="1200" dirty="0" err="1" smtClean="0"/>
            <a:t>рангда</a:t>
          </a:r>
          <a:r>
            <a:rPr lang="ru-RU" sz="1800" kern="1200" dirty="0" smtClean="0"/>
            <a:t>, </a:t>
          </a:r>
          <a:r>
            <a:rPr lang="ru-RU" sz="1800" kern="1200" dirty="0" err="1" smtClean="0"/>
            <a:t>барглари</a:t>
          </a:r>
          <a:r>
            <a:rPr lang="ru-RU" sz="1800" kern="1200" dirty="0" smtClean="0"/>
            <a:t> </a:t>
          </a:r>
          <a:r>
            <a:rPr lang="ru-RU" sz="1800" kern="1200" dirty="0" err="1" smtClean="0"/>
            <a:t>юпқа</a:t>
          </a:r>
          <a:r>
            <a:rPr lang="ru-RU" sz="1800" kern="1200" dirty="0" smtClean="0"/>
            <a:t>, </a:t>
          </a:r>
          <a:r>
            <a:rPr lang="ru-RU" sz="1800" kern="1200" dirty="0" err="1" smtClean="0"/>
            <a:t>чўзиқ</a:t>
          </a:r>
          <a:r>
            <a:rPr lang="ru-RU" sz="1800" kern="1200" dirty="0" smtClean="0"/>
            <a:t> эллипс </a:t>
          </a:r>
          <a:r>
            <a:rPr lang="ru-RU" sz="1800" kern="1200" dirty="0" err="1" smtClean="0"/>
            <a:t>шаклида</a:t>
          </a:r>
          <a:r>
            <a:rPr lang="ru-RU" sz="1800" kern="1200" dirty="0" smtClean="0"/>
            <a:t>, </a:t>
          </a:r>
          <a:r>
            <a:rPr lang="ru-RU" sz="1800" kern="1200" dirty="0" err="1" smtClean="0"/>
            <a:t>хушбўй</a:t>
          </a:r>
          <a:r>
            <a:rPr lang="ru-RU" sz="1800" kern="1200" dirty="0" smtClean="0"/>
            <a:t>. </a:t>
          </a:r>
          <a:r>
            <a:rPr lang="ru-RU" sz="1800" kern="1200" dirty="0" err="1" smtClean="0"/>
            <a:t>Апрел</a:t>
          </a:r>
          <a:r>
            <a:rPr lang="ru-RU" sz="1800" kern="1200" dirty="0" smtClean="0"/>
            <a:t> </a:t>
          </a:r>
          <a:r>
            <a:rPr lang="ru-RU" sz="1800" kern="1200" dirty="0" err="1" smtClean="0"/>
            <a:t>ойида</a:t>
          </a:r>
          <a:r>
            <a:rPr lang="ru-RU" sz="1800" kern="1200" dirty="0" smtClean="0"/>
            <a:t> </a:t>
          </a:r>
          <a:r>
            <a:rPr lang="ru-RU" sz="1800" kern="1200" dirty="0" err="1" smtClean="0"/>
            <a:t>гуллайди</a:t>
          </a:r>
          <a:r>
            <a:rPr lang="ru-RU" sz="1800" kern="1200" dirty="0" smtClean="0"/>
            <a:t>. </a:t>
          </a:r>
          <a:r>
            <a:rPr lang="ru-RU" sz="1800" kern="1200" dirty="0" err="1" smtClean="0"/>
            <a:t>Гуллари</a:t>
          </a:r>
          <a:r>
            <a:rPr lang="ru-RU" sz="1800" kern="1200" dirty="0" smtClean="0"/>
            <a:t> </a:t>
          </a:r>
          <a:r>
            <a:rPr lang="ru-RU" sz="1800" kern="1200" dirty="0" err="1" smtClean="0"/>
            <a:t>новдасининг</a:t>
          </a:r>
          <a:r>
            <a:rPr lang="ru-RU" sz="1800" kern="1200" dirty="0" smtClean="0"/>
            <a:t> </a:t>
          </a:r>
          <a:r>
            <a:rPr lang="ru-RU" sz="1800" kern="1200" dirty="0" err="1" smtClean="0"/>
            <a:t>учида</a:t>
          </a:r>
          <a:r>
            <a:rPr lang="ru-RU" sz="1800" kern="1200" dirty="0" smtClean="0"/>
            <a:t> </a:t>
          </a:r>
          <a:r>
            <a:rPr lang="ru-RU" sz="1800" kern="1200" dirty="0" err="1" smtClean="0"/>
            <a:t>зич</a:t>
          </a:r>
          <a:r>
            <a:rPr lang="ru-RU" sz="1800" kern="1200" dirty="0" smtClean="0"/>
            <a:t> </a:t>
          </a:r>
          <a:r>
            <a:rPr lang="ru-RU" sz="1800" kern="1200" dirty="0" err="1" smtClean="0"/>
            <a:t>йиғилиб</a:t>
          </a:r>
          <a:r>
            <a:rPr lang="ru-RU" sz="1800" kern="1200" dirty="0" smtClean="0"/>
            <a:t> 10-12 см ли </a:t>
          </a:r>
          <a:r>
            <a:rPr lang="ru-RU" sz="1800" kern="1200" dirty="0" err="1" smtClean="0"/>
            <a:t>шингилча</a:t>
          </a:r>
          <a:r>
            <a:rPr lang="ru-RU" sz="1800" kern="1200" dirty="0" smtClean="0"/>
            <a:t> </a:t>
          </a:r>
          <a:r>
            <a:rPr lang="ru-RU" sz="1800" kern="1200" dirty="0" err="1" smtClean="0"/>
            <a:t>ҳосил</a:t>
          </a:r>
          <a:r>
            <a:rPr lang="ru-RU" sz="1800" kern="1200" dirty="0" smtClean="0"/>
            <a:t> </a:t>
          </a:r>
          <a:r>
            <a:rPr lang="ru-RU" sz="1800" kern="1200" dirty="0" err="1" smtClean="0"/>
            <a:t>қилади</a:t>
          </a:r>
          <a:r>
            <a:rPr lang="ru-RU" sz="1800" kern="1200" dirty="0" smtClean="0"/>
            <a:t>. </a:t>
          </a:r>
          <a:r>
            <a:rPr lang="ru-RU" sz="1800" kern="1200" dirty="0" err="1" smtClean="0"/>
            <a:t>Меваси</a:t>
          </a:r>
          <a:r>
            <a:rPr lang="ru-RU" sz="1800" kern="1200" dirty="0" smtClean="0"/>
            <a:t> </a:t>
          </a:r>
          <a:r>
            <a:rPr lang="ru-RU" sz="1800" kern="1200" dirty="0" err="1" smtClean="0"/>
            <a:t>серет</a:t>
          </a:r>
          <a:r>
            <a:rPr lang="ru-RU" sz="1800" kern="1200" dirty="0" smtClean="0"/>
            <a:t>, </a:t>
          </a:r>
          <a:r>
            <a:rPr lang="uz-Cyrl-UZ" sz="1800" kern="1200" dirty="0" smtClean="0"/>
            <a:t>ўткир</a:t>
          </a:r>
          <a:r>
            <a:rPr lang="ru-RU" sz="1800" kern="1200" dirty="0" smtClean="0"/>
            <a:t> </a:t>
          </a:r>
          <a:r>
            <a:rPr lang="ru-RU" sz="1800" kern="1200" dirty="0" err="1" smtClean="0"/>
            <a:t>даражада</a:t>
          </a:r>
          <a:r>
            <a:rPr lang="ru-RU" sz="1800" kern="1200" dirty="0" smtClean="0"/>
            <a:t> </a:t>
          </a:r>
          <a:r>
            <a:rPr lang="ru-RU" sz="1800" kern="1200" dirty="0" err="1" smtClean="0"/>
            <a:t>нордон</a:t>
          </a:r>
          <a:r>
            <a:rPr lang="ru-RU" sz="1800" kern="1200" dirty="0" smtClean="0"/>
            <a:t> </a:t>
          </a:r>
          <a:r>
            <a:rPr lang="ru-RU" sz="1800" kern="1200" dirty="0" err="1" smtClean="0"/>
            <a:t>ёки</a:t>
          </a:r>
          <a:r>
            <a:rPr lang="ru-RU" sz="1800" kern="1200" dirty="0" smtClean="0"/>
            <a:t> </a:t>
          </a:r>
          <a:r>
            <a:rPr lang="ru-RU" sz="1800" kern="1200" dirty="0" err="1" smtClean="0"/>
            <a:t>бироз</a:t>
          </a:r>
          <a:r>
            <a:rPr lang="ru-RU" sz="1800" kern="1200" dirty="0" smtClean="0"/>
            <a:t> ширин, </a:t>
          </a:r>
          <a:r>
            <a:rPr lang="ru-RU" sz="1800" kern="1200" dirty="0" err="1" smtClean="0"/>
            <a:t>илдиздан</a:t>
          </a:r>
          <a:r>
            <a:rPr lang="ru-RU" sz="1800" kern="1200" dirty="0" smtClean="0"/>
            <a:t> </a:t>
          </a:r>
          <a:r>
            <a:rPr lang="ru-RU" sz="1800" kern="1200" dirty="0" err="1" smtClean="0"/>
            <a:t>бачкилайди</a:t>
          </a:r>
          <a:r>
            <a:rPr lang="ru-RU" sz="1800" kern="1200" dirty="0" smtClean="0"/>
            <a:t>. </a:t>
          </a:r>
          <a:r>
            <a:rPr lang="ru-RU" sz="1800" kern="1200" dirty="0" err="1" smtClean="0"/>
            <a:t>Уруғидан</a:t>
          </a:r>
          <a:r>
            <a:rPr lang="ru-RU" sz="1800" kern="1200" dirty="0" smtClean="0"/>
            <a:t> </a:t>
          </a:r>
          <a:r>
            <a:rPr lang="ru-RU" sz="1800" kern="1200" dirty="0" err="1" smtClean="0"/>
            <a:t>яхши</a:t>
          </a:r>
          <a:r>
            <a:rPr lang="ru-RU" sz="1800" kern="1200" dirty="0" smtClean="0"/>
            <a:t> </a:t>
          </a:r>
          <a:r>
            <a:rPr lang="ru-RU" sz="1800" kern="1200" dirty="0" err="1" smtClean="0"/>
            <a:t>кўкаради</a:t>
          </a:r>
          <a:r>
            <a:rPr lang="ru-RU" sz="1800" kern="1200" dirty="0" smtClean="0"/>
            <a:t>. </a:t>
          </a:r>
          <a:r>
            <a:rPr lang="ru-RU" sz="1800" kern="1200" dirty="0" err="1" smtClean="0"/>
            <a:t>Уруғини</a:t>
          </a:r>
          <a:r>
            <a:rPr lang="ru-RU" sz="1800" kern="1200" dirty="0" smtClean="0"/>
            <a:t> </a:t>
          </a:r>
          <a:r>
            <a:rPr lang="ru-RU" sz="1800" kern="1200" dirty="0" err="1" smtClean="0"/>
            <a:t>кузда</a:t>
          </a:r>
          <a:r>
            <a:rPr lang="ru-RU" sz="1800" kern="1200" dirty="0" smtClean="0"/>
            <a:t> </a:t>
          </a:r>
          <a:r>
            <a:rPr lang="ru-RU" sz="1800" kern="1200" dirty="0" err="1" smtClean="0"/>
            <a:t>сепиш</a:t>
          </a:r>
          <a:r>
            <a:rPr lang="ru-RU" sz="1800" kern="1200" dirty="0" smtClean="0"/>
            <a:t> </a:t>
          </a:r>
          <a:r>
            <a:rPr lang="ru-RU" sz="1800" kern="1200" dirty="0" err="1" smtClean="0"/>
            <a:t>керак</a:t>
          </a:r>
          <a:r>
            <a:rPr lang="ru-RU" sz="1800" kern="1200" dirty="0" smtClean="0"/>
            <a:t>, </a:t>
          </a:r>
          <a:r>
            <a:rPr lang="ru-RU" sz="1800" kern="1200" dirty="0" err="1" smtClean="0"/>
            <a:t>баҳорда</a:t>
          </a:r>
          <a:r>
            <a:rPr lang="ru-RU" sz="1800" kern="1200" dirty="0" smtClean="0"/>
            <a:t> </a:t>
          </a:r>
          <a:r>
            <a:rPr lang="ru-RU" sz="1800" kern="1200" dirty="0" err="1" smtClean="0"/>
            <a:t>сепиладиган</a:t>
          </a:r>
          <a:r>
            <a:rPr lang="ru-RU" sz="1800" kern="1200" dirty="0" smtClean="0"/>
            <a:t> </a:t>
          </a:r>
          <a:r>
            <a:rPr lang="ru-RU" sz="1800" kern="1200" dirty="0" err="1" smtClean="0"/>
            <a:t>бўлса</a:t>
          </a:r>
          <a:r>
            <a:rPr lang="ru-RU" sz="1800" kern="1200" dirty="0" smtClean="0"/>
            <a:t>, </a:t>
          </a:r>
          <a:r>
            <a:rPr lang="ru-RU" sz="1800" kern="1200" dirty="0" err="1" smtClean="0"/>
            <a:t>олдин</a:t>
          </a:r>
          <a:r>
            <a:rPr lang="ru-RU" sz="1800" kern="1200" dirty="0" smtClean="0"/>
            <a:t> стратификация </a:t>
          </a:r>
          <a:r>
            <a:rPr lang="ru-RU" sz="1800" kern="1200" dirty="0" err="1" smtClean="0"/>
            <a:t>қилиш</a:t>
          </a:r>
          <a:r>
            <a:rPr lang="ru-RU" sz="1800" kern="1200" dirty="0" smtClean="0"/>
            <a:t> </a:t>
          </a:r>
          <a:r>
            <a:rPr lang="ru-RU" sz="1800" kern="1200" dirty="0" err="1" smtClean="0"/>
            <a:t>зарур</a:t>
          </a:r>
          <a:r>
            <a:rPr lang="ru-RU" sz="1800" kern="1200" dirty="0" smtClean="0"/>
            <a:t>.</a:t>
          </a:r>
          <a:endParaRPr lang="ru-RU" sz="1800" kern="1200" dirty="0">
            <a:latin typeface="Times New Roman" pitchFamily="18" charset="0"/>
            <a:cs typeface="Times New Roman" pitchFamily="18" charset="0"/>
          </a:endParaRPr>
        </a:p>
      </dsp:txBody>
      <dsp:txXfrm>
        <a:off x="189164" y="243214"/>
        <a:ext cx="8622828" cy="349671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82356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a:lnSpc>
              <a:spcPct val="90000"/>
            </a:lnSpc>
            <a:spcBef>
              <a:spcPct val="0"/>
            </a:spcBef>
            <a:spcAft>
              <a:spcPct val="35000"/>
            </a:spcAft>
          </a:pPr>
          <a:r>
            <a:rPr lang="ru-RU" sz="1900" b="1" kern="1200" dirty="0" smtClean="0"/>
            <a:t>СОРБАРИЯ </a:t>
          </a:r>
          <a:r>
            <a:rPr lang="uz-Latn-UZ" sz="1900" b="1" kern="1200" dirty="0" smtClean="0"/>
            <a:t>(</a:t>
          </a:r>
          <a:r>
            <a:rPr lang="ru-RU" sz="1900" b="1" kern="1200" dirty="0" smtClean="0"/>
            <a:t>SORBARIA</a:t>
          </a:r>
          <a:r>
            <a:rPr lang="uz-Latn-UZ" sz="1900" b="1" kern="1200" dirty="0" smtClean="0"/>
            <a:t>)</a:t>
          </a:r>
          <a:r>
            <a:rPr lang="ru-RU" sz="1900" b="1" kern="1200" dirty="0" smtClean="0"/>
            <a:t> ТУРКУМИ</a:t>
          </a:r>
          <a:endParaRPr lang="ru-RU" sz="1900" kern="1200" dirty="0" smtClean="0"/>
        </a:p>
        <a:p>
          <a:pPr lvl="0" algn="just" defTabSz="844550">
            <a:lnSpc>
              <a:spcPct val="90000"/>
            </a:lnSpc>
            <a:spcBef>
              <a:spcPct val="0"/>
            </a:spcBef>
            <a:spcAft>
              <a:spcPct val="35000"/>
            </a:spcAft>
          </a:pPr>
          <a:r>
            <a:rPr lang="ru-RU" sz="1900" kern="1200" dirty="0" err="1" smtClean="0"/>
            <a:t>Сорбария</a:t>
          </a:r>
          <a:r>
            <a:rPr lang="ru-RU" sz="1900" kern="1200" dirty="0" smtClean="0"/>
            <a:t> </a:t>
          </a:r>
          <a:r>
            <a:rPr lang="ru-RU" sz="1900" kern="1200" dirty="0" err="1" smtClean="0"/>
            <a:t>туркумида</a:t>
          </a:r>
          <a:r>
            <a:rPr lang="ru-RU" sz="1900" kern="1200" dirty="0" smtClean="0"/>
            <a:t> 8 тур </a:t>
          </a:r>
          <a:r>
            <a:rPr lang="ru-RU" sz="1900" kern="1200" dirty="0" err="1" smtClean="0"/>
            <a:t>бўлиб</a:t>
          </a:r>
          <a:r>
            <a:rPr lang="ru-RU" sz="1900" kern="1200" dirty="0" smtClean="0"/>
            <a:t>, улар </a:t>
          </a:r>
          <a:r>
            <a:rPr lang="ru-RU" sz="1900" kern="1200" dirty="0" err="1" smtClean="0"/>
            <a:t>асосан</a:t>
          </a:r>
          <a:r>
            <a:rPr lang="ru-RU" sz="1900" kern="1200" dirty="0" smtClean="0"/>
            <a:t> </a:t>
          </a:r>
          <a:r>
            <a:rPr lang="ru-RU" sz="1900" kern="1200" dirty="0" err="1" smtClean="0"/>
            <a:t>Шарқий</a:t>
          </a:r>
          <a:r>
            <a:rPr lang="ru-RU" sz="1900" kern="1200" dirty="0" smtClean="0"/>
            <a:t> </a:t>
          </a:r>
          <a:r>
            <a:rPr lang="ru-RU" sz="1900" kern="1200" dirty="0" err="1" smtClean="0"/>
            <a:t>Осиёда</a:t>
          </a:r>
          <a:r>
            <a:rPr lang="ru-RU" sz="1900" kern="1200" dirty="0" smtClean="0"/>
            <a:t> </a:t>
          </a:r>
          <a:r>
            <a:rPr lang="ru-RU" sz="1900" kern="1200" dirty="0" err="1" smtClean="0"/>
            <a:t>тарқалган</a:t>
          </a:r>
          <a:r>
            <a:rPr lang="ru-RU" sz="1900" kern="1200" dirty="0" smtClean="0"/>
            <a:t>. </a:t>
          </a:r>
          <a:r>
            <a:rPr lang="ru-RU" sz="1900" kern="1200" dirty="0" err="1" smtClean="0"/>
            <a:t>Туркумдаги</a:t>
          </a:r>
          <a:r>
            <a:rPr lang="ru-RU" sz="1900" kern="1200" dirty="0" smtClean="0"/>
            <a:t> </a:t>
          </a:r>
          <a:r>
            <a:rPr lang="ru-RU" sz="1900" kern="1200" dirty="0" err="1" smtClean="0"/>
            <a:t>турларни</a:t>
          </a:r>
          <a:r>
            <a:rPr lang="ru-RU" sz="1900" kern="1200" dirty="0" smtClean="0"/>
            <a:t> </a:t>
          </a:r>
          <a:r>
            <a:rPr lang="ru-RU" sz="1900" kern="1200" dirty="0" err="1" smtClean="0"/>
            <a:t>таърифлаш</a:t>
          </a:r>
          <a:r>
            <a:rPr lang="ru-RU" sz="1900" kern="1200" dirty="0" smtClean="0"/>
            <a:t> </a:t>
          </a:r>
          <a:r>
            <a:rPr lang="ru-RU" sz="1900" kern="1200" dirty="0" err="1" smtClean="0"/>
            <a:t>учун</a:t>
          </a:r>
          <a:r>
            <a:rPr lang="ru-RU" sz="1900" kern="1200" dirty="0" smtClean="0"/>
            <a:t> </a:t>
          </a:r>
          <a:r>
            <a:rPr lang="uz-Cyrl-UZ" sz="1900" b="1" kern="1200" dirty="0" smtClean="0"/>
            <a:t>четанбаргли</a:t>
          </a:r>
          <a:r>
            <a:rPr lang="uz-Cyrl-UZ" sz="1900" kern="1200" dirty="0" smtClean="0"/>
            <a:t> </a:t>
          </a:r>
          <a:r>
            <a:rPr lang="ru-RU" sz="1900" b="1" kern="1200" dirty="0" err="1" smtClean="0"/>
            <a:t>сорбария</a:t>
          </a:r>
          <a:r>
            <a:rPr lang="uz-Cyrl-UZ" sz="1900" b="1" kern="1200" dirty="0" smtClean="0"/>
            <a:t>ни</a:t>
          </a:r>
          <a:r>
            <a:rPr lang="ru-RU" sz="1900" b="1" kern="1200" dirty="0" smtClean="0"/>
            <a:t>  (</a:t>
          </a:r>
          <a:r>
            <a:rPr lang="ru-RU" sz="1900" b="1" kern="1200" dirty="0" err="1" smtClean="0"/>
            <a:t>Sorbaria</a:t>
          </a:r>
          <a:r>
            <a:rPr lang="ru-RU" sz="1900" b="1" kern="1200" dirty="0" smtClean="0"/>
            <a:t> </a:t>
          </a:r>
          <a:r>
            <a:rPr lang="ru-RU" sz="1900" b="1" kern="1200" dirty="0" err="1" smtClean="0"/>
            <a:t>sorbifolia</a:t>
          </a:r>
          <a:r>
            <a:rPr lang="ru-RU" sz="1900" b="1" kern="1200" dirty="0" smtClean="0"/>
            <a:t> </a:t>
          </a:r>
          <a:r>
            <a:rPr lang="ru-RU" sz="1900" b="1" kern="1200" dirty="0" err="1" smtClean="0"/>
            <a:t>L.A.Br</a:t>
          </a:r>
          <a:r>
            <a:rPr lang="ru-RU" sz="1900" b="1" kern="1200" dirty="0" smtClean="0"/>
            <a:t>.))</a:t>
          </a:r>
          <a:r>
            <a:rPr lang="ru-RU" sz="1900" kern="1200" dirty="0" smtClean="0"/>
            <a:t>  </a:t>
          </a:r>
          <a:r>
            <a:rPr lang="ru-RU" sz="1900" kern="1200" dirty="0" err="1" smtClean="0"/>
            <a:t>мисолга</a:t>
          </a:r>
          <a:r>
            <a:rPr lang="ru-RU" sz="1900" kern="1200" dirty="0" smtClean="0"/>
            <a:t> </a:t>
          </a:r>
          <a:r>
            <a:rPr lang="ru-RU" sz="1900" kern="1200" dirty="0" err="1" smtClean="0"/>
            <a:t>оламиз</a:t>
          </a:r>
          <a:r>
            <a:rPr lang="ru-RU" sz="1900" kern="1200" dirty="0" smtClean="0"/>
            <a:t>. </a:t>
          </a:r>
          <a:r>
            <a:rPr lang="ru-RU" sz="1900" kern="1200" dirty="0" err="1" smtClean="0"/>
            <a:t>Бу</a:t>
          </a:r>
          <a:r>
            <a:rPr lang="ru-RU" sz="1900" kern="1200" dirty="0" smtClean="0"/>
            <a:t> </a:t>
          </a:r>
          <a:r>
            <a:rPr lang="ru-RU" sz="1900" kern="1200" dirty="0" err="1" smtClean="0"/>
            <a:t>бўйи</a:t>
          </a:r>
          <a:r>
            <a:rPr lang="ru-RU" sz="1900" kern="1200" dirty="0" smtClean="0"/>
            <a:t> 2 м га </a:t>
          </a:r>
          <a:r>
            <a:rPr lang="ru-RU" sz="1900" kern="1200" dirty="0" err="1" smtClean="0"/>
            <a:t>яқин</a:t>
          </a:r>
          <a:r>
            <a:rPr lang="ru-RU" sz="1900" kern="1200" dirty="0" smtClean="0"/>
            <a:t> бута. </a:t>
          </a:r>
          <a:r>
            <a:rPr lang="ru-RU" sz="1900" kern="1200" dirty="0" err="1" smtClean="0"/>
            <a:t>Барглари</a:t>
          </a:r>
          <a:r>
            <a:rPr lang="ru-RU" sz="1900" kern="1200" dirty="0" smtClean="0"/>
            <a:t> </a:t>
          </a:r>
          <a:r>
            <a:rPr lang="ru-RU" sz="1900" kern="1200" dirty="0" err="1" smtClean="0"/>
            <a:t>тоқ</a:t>
          </a:r>
          <a:r>
            <a:rPr lang="ru-RU" sz="1900" kern="1200" dirty="0" smtClean="0"/>
            <a:t> </a:t>
          </a:r>
          <a:r>
            <a:rPr lang="ru-RU" sz="1900" kern="1200" dirty="0" err="1" smtClean="0"/>
            <a:t>пацимон</a:t>
          </a:r>
          <a:r>
            <a:rPr lang="ru-RU" sz="1900" kern="1200" dirty="0" smtClean="0"/>
            <a:t> </a:t>
          </a:r>
          <a:r>
            <a:rPr lang="ru-RU" sz="1900" kern="1200" dirty="0" err="1" smtClean="0"/>
            <a:t>бўлиб</a:t>
          </a:r>
          <a:r>
            <a:rPr lang="ru-RU" sz="1900" kern="1200" dirty="0" smtClean="0"/>
            <a:t>, 7-21 та </a:t>
          </a:r>
          <a:r>
            <a:rPr lang="ru-RU" sz="1900" kern="1200" dirty="0" err="1" smtClean="0"/>
            <a:t>лансецимон</a:t>
          </a:r>
          <a:r>
            <a:rPr lang="ru-RU" sz="1900" kern="1200" dirty="0" smtClean="0"/>
            <a:t> </a:t>
          </a:r>
          <a:r>
            <a:rPr lang="ru-RU" sz="1900" kern="1200" dirty="0" err="1" smtClean="0"/>
            <a:t>баргчалардан</a:t>
          </a:r>
          <a:r>
            <a:rPr lang="ru-RU" sz="1900" kern="1200" dirty="0" smtClean="0"/>
            <a:t> </a:t>
          </a:r>
          <a:r>
            <a:rPr lang="ru-RU" sz="1900" kern="1200" dirty="0" err="1" smtClean="0"/>
            <a:t>иборат</a:t>
          </a:r>
          <a:r>
            <a:rPr lang="ru-RU" sz="1900" kern="1200" dirty="0" smtClean="0"/>
            <a:t>. Чети </a:t>
          </a:r>
          <a:r>
            <a:rPr lang="ru-RU" sz="1900" kern="1200" dirty="0" err="1" smtClean="0"/>
            <a:t>қўш</a:t>
          </a:r>
          <a:r>
            <a:rPr lang="ru-RU" sz="1900" kern="1200" dirty="0" smtClean="0"/>
            <a:t> </a:t>
          </a:r>
          <a:r>
            <a:rPr lang="ru-RU" sz="1900" kern="1200" dirty="0" err="1" smtClean="0"/>
            <a:t>тишчали</a:t>
          </a:r>
          <a:r>
            <a:rPr lang="ru-RU" sz="1900" kern="1200" dirty="0" smtClean="0"/>
            <a:t>, </a:t>
          </a:r>
          <a:r>
            <a:rPr lang="ru-RU" sz="1900" kern="1200" dirty="0" err="1" smtClean="0"/>
            <a:t>гуллари</a:t>
          </a:r>
          <a:r>
            <a:rPr lang="ru-RU" sz="1900" kern="1200" dirty="0" smtClean="0"/>
            <a:t> </a:t>
          </a:r>
          <a:r>
            <a:rPr lang="ru-RU" sz="1900" kern="1200" dirty="0" err="1" smtClean="0"/>
            <a:t>тиниқ</a:t>
          </a:r>
          <a:r>
            <a:rPr lang="ru-RU" sz="1900" kern="1200" dirty="0" smtClean="0"/>
            <a:t> </a:t>
          </a:r>
          <a:r>
            <a:rPr lang="ru-RU" sz="1900" kern="1200" dirty="0" err="1" smtClean="0"/>
            <a:t>оқ</a:t>
          </a:r>
          <a:r>
            <a:rPr lang="ru-RU" sz="1900" kern="1200" dirty="0" smtClean="0"/>
            <a:t>, </a:t>
          </a:r>
          <a:r>
            <a:rPr lang="ru-RU" sz="1900" kern="1200" dirty="0" err="1" smtClean="0"/>
            <a:t>майда</a:t>
          </a:r>
          <a:r>
            <a:rPr lang="ru-RU" sz="1900" kern="1200" dirty="0" smtClean="0"/>
            <a:t> </a:t>
          </a:r>
          <a:r>
            <a:rPr lang="ru-RU" sz="1900" kern="1200" dirty="0" err="1" smtClean="0"/>
            <a:t>бўлиб</a:t>
          </a:r>
          <a:r>
            <a:rPr lang="ru-RU" sz="1900" kern="1200" dirty="0" smtClean="0"/>
            <a:t>, </a:t>
          </a:r>
          <a:r>
            <a:rPr lang="ru-RU" sz="1900" kern="1200" dirty="0" err="1" smtClean="0"/>
            <a:t>рўвак</a:t>
          </a:r>
          <a:r>
            <a:rPr lang="ru-RU" sz="1900" kern="1200" dirty="0" smtClean="0"/>
            <a:t> </a:t>
          </a:r>
          <a:r>
            <a:rPr lang="ru-RU" sz="1900" kern="1200" dirty="0" err="1" smtClean="0"/>
            <a:t>ҳосил</a:t>
          </a:r>
          <a:r>
            <a:rPr lang="ru-RU" sz="1900" kern="1200" dirty="0" smtClean="0"/>
            <a:t> </a:t>
          </a:r>
          <a:r>
            <a:rPr lang="ru-RU" sz="1900" kern="1200" dirty="0" err="1" smtClean="0"/>
            <a:t>қилади</a:t>
          </a:r>
          <a:r>
            <a:rPr lang="ru-RU" sz="1900" kern="1200" dirty="0" smtClean="0"/>
            <a:t>. </a:t>
          </a:r>
          <a:r>
            <a:rPr lang="ru-RU" sz="1900" kern="1200" dirty="0" err="1" smtClean="0"/>
            <a:t>Рўвагининг</a:t>
          </a:r>
          <a:r>
            <a:rPr lang="ru-RU" sz="1900" kern="1200" dirty="0" smtClean="0"/>
            <a:t> </a:t>
          </a:r>
          <a:r>
            <a:rPr lang="ru-RU" sz="1900" kern="1200" dirty="0" err="1" smtClean="0"/>
            <a:t>бўйи</a:t>
          </a:r>
          <a:r>
            <a:rPr lang="ru-RU" sz="1900" kern="1200" dirty="0" smtClean="0"/>
            <a:t> 10-30 см, </a:t>
          </a:r>
          <a:r>
            <a:rPr lang="ru-RU" sz="1900" kern="1200" dirty="0" err="1" smtClean="0"/>
            <a:t>эни</a:t>
          </a:r>
          <a:r>
            <a:rPr lang="ru-RU" sz="1900" kern="1200" dirty="0" smtClean="0"/>
            <a:t> 5-10 см. </a:t>
          </a:r>
          <a:r>
            <a:rPr lang="ru-RU" sz="1900" kern="1200" dirty="0" err="1" smtClean="0"/>
            <a:t>Бу</a:t>
          </a:r>
          <a:r>
            <a:rPr lang="ru-RU" sz="1900" kern="1200" dirty="0" smtClean="0"/>
            <a:t> тур </a:t>
          </a:r>
          <a:r>
            <a:rPr lang="ru-RU" sz="1900" kern="1200" dirty="0" err="1" smtClean="0"/>
            <a:t>уруғдан</a:t>
          </a:r>
          <a:r>
            <a:rPr lang="ru-RU" sz="1900" kern="1200" dirty="0" smtClean="0"/>
            <a:t> </a:t>
          </a:r>
          <a:r>
            <a:rPr lang="ru-RU" sz="1900" kern="1200" dirty="0" err="1" smtClean="0"/>
            <a:t>кўпаяди</a:t>
          </a:r>
          <a:r>
            <a:rPr lang="ru-RU" sz="1900" kern="1200" dirty="0" smtClean="0"/>
            <a:t>, </a:t>
          </a:r>
          <a:r>
            <a:rPr lang="ru-RU" sz="1900" kern="1200" dirty="0" err="1" smtClean="0"/>
            <a:t>қаламчадан</a:t>
          </a:r>
          <a:r>
            <a:rPr lang="ru-RU" sz="1900" kern="1200" dirty="0" smtClean="0"/>
            <a:t> </a:t>
          </a:r>
          <a:r>
            <a:rPr lang="ru-RU" sz="1900" kern="1200" dirty="0" err="1" smtClean="0"/>
            <a:t>ҳам</a:t>
          </a:r>
          <a:r>
            <a:rPr lang="ru-RU" sz="1900" kern="1200" dirty="0" smtClean="0"/>
            <a:t> </a:t>
          </a:r>
          <a:r>
            <a:rPr lang="ru-RU" sz="1900" kern="1200" dirty="0" err="1" smtClean="0"/>
            <a:t>кўпайтирилади</a:t>
          </a:r>
          <a:r>
            <a:rPr lang="ru-RU" sz="1900" kern="1200" dirty="0" smtClean="0"/>
            <a:t>. </a:t>
          </a:r>
          <a:r>
            <a:rPr lang="ru-RU" sz="1900" kern="1200" dirty="0" err="1" smtClean="0"/>
            <a:t>Унинг</a:t>
          </a:r>
          <a:r>
            <a:rPr lang="ru-RU" sz="1900" kern="1200" dirty="0" smtClean="0"/>
            <a:t> </a:t>
          </a:r>
          <a:r>
            <a:rPr lang="ru-RU" sz="1900" kern="1200" dirty="0" err="1" smtClean="0"/>
            <a:t>энг</a:t>
          </a:r>
          <a:r>
            <a:rPr lang="ru-RU" sz="1900" kern="1200" dirty="0" smtClean="0"/>
            <a:t> </a:t>
          </a:r>
          <a:r>
            <a:rPr lang="ru-RU" sz="1900" kern="1200" dirty="0" err="1" smtClean="0"/>
            <a:t>яхши</a:t>
          </a:r>
          <a:r>
            <a:rPr lang="ru-RU" sz="1900" kern="1200" dirty="0" smtClean="0"/>
            <a:t> </a:t>
          </a:r>
          <a:r>
            <a:rPr lang="ru-RU" sz="1900" kern="1200" dirty="0" err="1" smtClean="0"/>
            <a:t>хусусиятларидан</a:t>
          </a:r>
          <a:r>
            <a:rPr lang="ru-RU" sz="1900" kern="1200" dirty="0" smtClean="0"/>
            <a:t> </a:t>
          </a:r>
          <a:r>
            <a:rPr lang="ru-RU" sz="1900" kern="1200" dirty="0" err="1" smtClean="0"/>
            <a:t>бири</a:t>
          </a:r>
          <a:r>
            <a:rPr lang="ru-RU" sz="1900" kern="1200" dirty="0" smtClean="0"/>
            <a:t>, </a:t>
          </a:r>
          <a:r>
            <a:rPr lang="ru-RU" sz="1900" kern="1200" dirty="0" err="1" smtClean="0"/>
            <a:t>ёзнинг</a:t>
          </a:r>
          <a:r>
            <a:rPr lang="ru-RU" sz="1900" kern="1200" dirty="0" smtClean="0"/>
            <a:t> </a:t>
          </a:r>
          <a:r>
            <a:rPr lang="ru-RU" sz="1900" kern="1200" dirty="0" err="1" smtClean="0"/>
            <a:t>ўрталаридан</a:t>
          </a:r>
          <a:r>
            <a:rPr lang="ru-RU" sz="1900" kern="1200" dirty="0" smtClean="0"/>
            <a:t> то кеч </a:t>
          </a:r>
          <a:r>
            <a:rPr lang="ru-RU" sz="1900" kern="1200" dirty="0" err="1" smtClean="0"/>
            <a:t>кузгача</a:t>
          </a:r>
          <a:r>
            <a:rPr lang="ru-RU" sz="1900" kern="1200" dirty="0" smtClean="0"/>
            <a:t> </a:t>
          </a:r>
          <a:r>
            <a:rPr lang="ru-RU" sz="1900" kern="1200" dirty="0" err="1" smtClean="0"/>
            <a:t>гуллаб</a:t>
          </a:r>
          <a:r>
            <a:rPr lang="ru-RU" sz="1900" kern="1200" dirty="0" smtClean="0"/>
            <a:t> </a:t>
          </a:r>
          <a:r>
            <a:rPr lang="ru-RU" sz="1900" kern="1200" dirty="0" err="1" smtClean="0"/>
            <a:t>туришидир</a:t>
          </a:r>
          <a:r>
            <a:rPr lang="ru-RU" sz="1900" kern="1200" dirty="0" smtClean="0"/>
            <a:t>. </a:t>
          </a:r>
          <a:r>
            <a:rPr lang="ru-RU" sz="1900" kern="1200" dirty="0" err="1" smtClean="0"/>
            <a:t>Одатда</a:t>
          </a:r>
          <a:r>
            <a:rPr lang="ru-RU" sz="1900" kern="1200" dirty="0" smtClean="0"/>
            <a:t> </a:t>
          </a:r>
          <a:r>
            <a:rPr lang="ru-RU" sz="1900" kern="1200" dirty="0" err="1" smtClean="0"/>
            <a:t>энг</a:t>
          </a:r>
          <a:r>
            <a:rPr lang="ru-RU" sz="1900" kern="1200" dirty="0" smtClean="0"/>
            <a:t> </a:t>
          </a:r>
          <a:r>
            <a:rPr lang="ru-RU" sz="1900" kern="1200" dirty="0" err="1" smtClean="0"/>
            <a:t>аввал</a:t>
          </a:r>
          <a:r>
            <a:rPr lang="ru-RU" sz="1900" kern="1200" dirty="0" smtClean="0"/>
            <a:t> </a:t>
          </a:r>
          <a:r>
            <a:rPr lang="ru-RU" sz="1900" kern="1200" dirty="0" err="1" smtClean="0"/>
            <a:t>очилган</a:t>
          </a:r>
          <a:r>
            <a:rPr lang="ru-RU" sz="1900" kern="1200" dirty="0" smtClean="0"/>
            <a:t> </a:t>
          </a:r>
          <a:r>
            <a:rPr lang="ru-RU" sz="1900" kern="1200" dirty="0" err="1" smtClean="0"/>
            <a:t>гулларидан</a:t>
          </a:r>
          <a:r>
            <a:rPr lang="ru-RU" sz="1900" kern="1200" dirty="0" smtClean="0"/>
            <a:t> </a:t>
          </a:r>
          <a:r>
            <a:rPr lang="ru-RU" sz="1900" kern="1200" dirty="0" err="1" smtClean="0"/>
            <a:t>мева</a:t>
          </a:r>
          <a:r>
            <a:rPr lang="ru-RU" sz="1900" kern="1200" dirty="0" smtClean="0"/>
            <a:t>, </a:t>
          </a:r>
          <a:r>
            <a:rPr lang="ru-RU" sz="1900" kern="1200" dirty="0" err="1" smtClean="0"/>
            <a:t>сўнг</a:t>
          </a:r>
          <a:r>
            <a:rPr lang="ru-RU" sz="1900" kern="1200" dirty="0" smtClean="0"/>
            <a:t> </a:t>
          </a:r>
          <a:r>
            <a:rPr lang="ru-RU" sz="1900" kern="1200" dirty="0" err="1" smtClean="0"/>
            <a:t>уруғ</a:t>
          </a:r>
          <a:r>
            <a:rPr lang="ru-RU" sz="1900" kern="1200" dirty="0" smtClean="0"/>
            <a:t> </a:t>
          </a:r>
          <a:r>
            <a:rPr lang="ru-RU" sz="1900" kern="1200" dirty="0" err="1" smtClean="0"/>
            <a:t>ривожланади</a:t>
          </a:r>
          <a:r>
            <a:rPr lang="ru-RU" sz="1900" kern="1200" dirty="0" smtClean="0"/>
            <a:t>. </a:t>
          </a:r>
          <a:r>
            <a:rPr lang="ru-RU" sz="1900" kern="1200" dirty="0" err="1" smtClean="0"/>
            <a:t>Аммо</a:t>
          </a:r>
          <a:r>
            <a:rPr lang="ru-RU" sz="1900" kern="1200" dirty="0" smtClean="0"/>
            <a:t> </a:t>
          </a:r>
          <a:r>
            <a:rPr lang="ru-RU" sz="1900" kern="1200" dirty="0" err="1" smtClean="0"/>
            <a:t>уруғининг</a:t>
          </a:r>
          <a:r>
            <a:rPr lang="ru-RU" sz="1900" kern="1200" dirty="0" smtClean="0"/>
            <a:t> </a:t>
          </a:r>
          <a:r>
            <a:rPr lang="ru-RU" sz="1900" kern="1200" dirty="0" err="1" smtClean="0"/>
            <a:t>кўпи</a:t>
          </a:r>
          <a:r>
            <a:rPr lang="ru-RU" sz="1900" kern="1200" dirty="0" smtClean="0"/>
            <a:t> </a:t>
          </a:r>
          <a:r>
            <a:rPr lang="ru-RU" sz="1900" kern="1200" dirty="0" err="1" smtClean="0"/>
            <a:t>сифациз</a:t>
          </a:r>
          <a:r>
            <a:rPr lang="ru-RU" sz="1900" kern="1200" dirty="0" smtClean="0"/>
            <a:t>, </a:t>
          </a:r>
          <a:r>
            <a:rPr lang="ru-RU" sz="1900" kern="1200" dirty="0" err="1" smtClean="0"/>
            <a:t>яхши</a:t>
          </a:r>
          <a:r>
            <a:rPr lang="ru-RU" sz="1900" kern="1200" dirty="0" smtClean="0"/>
            <a:t> </a:t>
          </a:r>
          <a:r>
            <a:rPr lang="ru-RU" sz="1900" kern="1200" dirty="0" err="1" smtClean="0"/>
            <a:t>униб</a:t>
          </a:r>
          <a:r>
            <a:rPr lang="ru-RU" sz="1900" kern="1200" dirty="0" smtClean="0"/>
            <a:t> </a:t>
          </a:r>
          <a:r>
            <a:rPr lang="ru-RU" sz="1900" kern="1200" dirty="0" err="1" smtClean="0"/>
            <a:t>чиқмайдиган</a:t>
          </a:r>
          <a:r>
            <a:rPr lang="ru-RU" sz="1900" kern="1200" dirty="0" smtClean="0"/>
            <a:t> </a:t>
          </a:r>
          <a:r>
            <a:rPr lang="ru-RU" sz="1900" kern="1200" dirty="0" err="1" smtClean="0"/>
            <a:t>бўлади</a:t>
          </a:r>
          <a:r>
            <a:rPr lang="ru-RU" sz="1900" kern="1200" dirty="0" smtClean="0"/>
            <a:t>, </a:t>
          </a:r>
          <a:r>
            <a:rPr lang="ru-RU" sz="1900" kern="1200" dirty="0" err="1" smtClean="0"/>
            <a:t>чиққан</a:t>
          </a:r>
          <a:r>
            <a:rPr lang="ru-RU" sz="1900" kern="1200" dirty="0" smtClean="0"/>
            <a:t> </a:t>
          </a:r>
          <a:r>
            <a:rPr lang="ru-RU" sz="1900" kern="1200" dirty="0" err="1" smtClean="0"/>
            <a:t>ниҳоллари</a:t>
          </a:r>
          <a:r>
            <a:rPr lang="ru-RU" sz="1900" kern="1200" dirty="0" smtClean="0"/>
            <a:t> </a:t>
          </a:r>
          <a:r>
            <a:rPr lang="ru-RU" sz="1900" kern="1200" dirty="0" err="1" smtClean="0"/>
            <a:t>ҳам</a:t>
          </a:r>
          <a:r>
            <a:rPr lang="ru-RU" sz="1900" kern="1200" dirty="0" smtClean="0"/>
            <a:t> тез </a:t>
          </a:r>
          <a:r>
            <a:rPr lang="ru-RU" sz="1900" kern="1200" dirty="0" err="1" smtClean="0"/>
            <a:t>қуриб</a:t>
          </a:r>
          <a:r>
            <a:rPr lang="ru-RU" sz="1900" kern="1200" dirty="0" smtClean="0"/>
            <a:t> </a:t>
          </a:r>
          <a:r>
            <a:rPr lang="ru-RU" sz="1900" kern="1200" dirty="0" err="1" smtClean="0"/>
            <a:t>қолади</a:t>
          </a:r>
          <a:r>
            <a:rPr lang="ru-RU" sz="1900" kern="1200" dirty="0" smtClean="0"/>
            <a:t>, шу </a:t>
          </a:r>
          <a:r>
            <a:rPr lang="ru-RU" sz="1900" kern="1200" dirty="0" err="1" smtClean="0"/>
            <a:t>сабабли</a:t>
          </a:r>
          <a:r>
            <a:rPr lang="ru-RU" sz="1900" kern="1200" dirty="0" smtClean="0"/>
            <a:t> </a:t>
          </a:r>
          <a:r>
            <a:rPr lang="ru-RU" sz="1900" kern="1200" dirty="0" err="1" smtClean="0"/>
            <a:t>одатда</a:t>
          </a:r>
          <a:r>
            <a:rPr lang="ru-RU" sz="1900" kern="1200" dirty="0" smtClean="0"/>
            <a:t> у </a:t>
          </a:r>
          <a:r>
            <a:rPr lang="ru-RU" sz="1900" kern="1200" dirty="0" err="1" smtClean="0"/>
            <a:t>қаламчасидан</a:t>
          </a:r>
          <a:r>
            <a:rPr lang="ru-RU" sz="1900" kern="1200" dirty="0" smtClean="0"/>
            <a:t> </a:t>
          </a:r>
          <a:r>
            <a:rPr lang="ru-RU" sz="1900" kern="1200" dirty="0" err="1" smtClean="0"/>
            <a:t>кўпайтирилади</a:t>
          </a:r>
          <a:r>
            <a:rPr lang="ru-RU" sz="1900" kern="1200" dirty="0" smtClean="0"/>
            <a:t>. </a:t>
          </a:r>
          <a:r>
            <a:rPr lang="ru-RU" sz="1900" kern="1200" dirty="0" err="1" smtClean="0"/>
            <a:t>Сорбария</a:t>
          </a:r>
          <a:r>
            <a:rPr lang="ru-RU" sz="1900" kern="1200" dirty="0" smtClean="0"/>
            <a:t> </a:t>
          </a:r>
          <a:r>
            <a:rPr lang="ru-RU" sz="1900" kern="1200" dirty="0" err="1" smtClean="0"/>
            <a:t>хушманзара</a:t>
          </a:r>
          <a:r>
            <a:rPr lang="ru-RU" sz="1900" kern="1200" dirty="0" smtClean="0"/>
            <a:t> бута </a:t>
          </a:r>
          <a:r>
            <a:rPr lang="ru-RU" sz="1900" kern="1200" dirty="0" err="1" smtClean="0"/>
            <a:t>ўсимлигидир</a:t>
          </a:r>
          <a:r>
            <a:rPr lang="ru-RU" sz="1900" kern="1200" dirty="0" smtClean="0"/>
            <a:t>. </a:t>
          </a:r>
          <a:endParaRPr lang="ru-RU" sz="1900" kern="1200" dirty="0">
            <a:latin typeface="Times New Roman" pitchFamily="18" charset="0"/>
            <a:cs typeface="Times New Roman" pitchFamily="18" charset="0"/>
          </a:endParaRPr>
        </a:p>
      </dsp:txBody>
      <dsp:txXfrm>
        <a:off x="186651" y="186651"/>
        <a:ext cx="8627854" cy="345025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4D884-8F80-48BB-8A54-E51A11483B13}">
      <dsp:nvSpPr>
        <dsp:cNvPr id="0" name=""/>
        <dsp:cNvSpPr/>
      </dsp:nvSpPr>
      <dsp:spPr>
        <a:xfrm>
          <a:off x="0" y="0"/>
          <a:ext cx="9001156" cy="382356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a:lnSpc>
              <a:spcPct val="90000"/>
            </a:lnSpc>
            <a:spcBef>
              <a:spcPct val="0"/>
            </a:spcBef>
            <a:spcAft>
              <a:spcPct val="35000"/>
            </a:spcAft>
          </a:pPr>
          <a:r>
            <a:rPr lang="uz-Latn-UZ" sz="1900" b="1" kern="1200" dirty="0" smtClean="0"/>
            <a:t>ПИРОКАНТА (PYRACANTHA)ТУРКУМИ</a:t>
          </a:r>
          <a:endParaRPr lang="ru-RU" sz="1900" kern="1200" dirty="0" smtClean="0"/>
        </a:p>
        <a:p>
          <a:pPr lvl="0" algn="just" defTabSz="844550">
            <a:lnSpc>
              <a:spcPct val="90000"/>
            </a:lnSpc>
            <a:spcBef>
              <a:spcPct val="0"/>
            </a:spcBef>
            <a:spcAft>
              <a:spcPct val="35000"/>
            </a:spcAft>
          </a:pPr>
          <a:r>
            <a:rPr lang="uz-Latn-UZ" sz="1900" kern="1200" dirty="0" smtClean="0"/>
            <a:t>Бу туркумнинг биттагина </a:t>
          </a:r>
          <a:r>
            <a:rPr lang="uz-Cyrl-UZ" sz="1900" b="1" kern="1200" dirty="0" smtClean="0"/>
            <a:t>Қизил пироканта </a:t>
          </a:r>
          <a:r>
            <a:rPr lang="uz-Cyrl-UZ" sz="1900" kern="1200" dirty="0" smtClean="0"/>
            <a:t>(</a:t>
          </a:r>
          <a:r>
            <a:rPr lang="uz-Latn-UZ" sz="1900" b="1" kern="1200" dirty="0" smtClean="0"/>
            <a:t>Pyracantha coscinea Roem.)</a:t>
          </a:r>
          <a:r>
            <a:rPr lang="uz-Cyrl-UZ" sz="1900" b="1" kern="1200" dirty="0" smtClean="0"/>
            <a:t>)</a:t>
          </a:r>
          <a:r>
            <a:rPr lang="uz-Cyrl-UZ" sz="1900" kern="1200" dirty="0" smtClean="0"/>
            <a:t> </a:t>
          </a:r>
          <a:r>
            <a:rPr lang="uz-Latn-UZ" sz="1900" kern="1200" dirty="0" smtClean="0"/>
            <a:t>тури бор. У тиканли бута бўлиб, бўйи 2-2,5 м га этади. Новдалари сертук, барглари чўзиқ, эллипссимон ёки лансецимон, бўйи 4 см гача, пўсти қалин, ялтироқ, тўқ яшил бўлиб, кузда тиниқ қизил рангга киради. Гуллари майда бўлиб, тўпгул ҳосил қилади. Улар оқ ёки сариқ пушти. </a:t>
          </a:r>
          <a:r>
            <a:rPr lang="uz-Cyrl-UZ" sz="1900" kern="1200" dirty="0" smtClean="0"/>
            <a:t>Тошкент шаҳри шароитларида</a:t>
          </a:r>
          <a:r>
            <a:rPr lang="ru-RU" sz="1900" kern="1200" dirty="0" smtClean="0"/>
            <a:t> </a:t>
          </a:r>
          <a:r>
            <a:rPr lang="ru-RU" sz="1900" kern="1200" dirty="0" err="1" smtClean="0"/>
            <a:t>апрелдан</a:t>
          </a:r>
          <a:r>
            <a:rPr lang="ru-RU" sz="1900" kern="1200" dirty="0" smtClean="0"/>
            <a:t> то май </a:t>
          </a:r>
          <a:r>
            <a:rPr lang="ru-RU" sz="1900" kern="1200" dirty="0" err="1" smtClean="0"/>
            <a:t>ойигача</a:t>
          </a:r>
          <a:r>
            <a:rPr lang="ru-RU" sz="1900" kern="1200" dirty="0" smtClean="0"/>
            <a:t> </a:t>
          </a:r>
          <a:r>
            <a:rPr lang="ru-RU" sz="1900" kern="1200" dirty="0" err="1" smtClean="0"/>
            <a:t>гуллаб</a:t>
          </a:r>
          <a:r>
            <a:rPr lang="ru-RU" sz="1900" kern="1200" dirty="0" smtClean="0"/>
            <a:t> </a:t>
          </a:r>
          <a:r>
            <a:rPr lang="ru-RU" sz="1900" kern="1200" dirty="0" err="1" smtClean="0"/>
            <a:t>туради</a:t>
          </a:r>
          <a:r>
            <a:rPr lang="ru-RU" sz="1900" kern="1200" dirty="0" smtClean="0"/>
            <a:t>, </a:t>
          </a:r>
          <a:r>
            <a:rPr lang="ru-RU" sz="1900" kern="1200" dirty="0" err="1" smtClean="0"/>
            <a:t>нектарли</a:t>
          </a:r>
          <a:r>
            <a:rPr lang="ru-RU" sz="1900" kern="1200" dirty="0" smtClean="0"/>
            <a:t> </a:t>
          </a:r>
          <a:r>
            <a:rPr lang="ru-RU" sz="1900" kern="1200" dirty="0" err="1" smtClean="0"/>
            <a:t>ўсимлик</a:t>
          </a:r>
          <a:r>
            <a:rPr lang="ru-RU" sz="1900" kern="1200" dirty="0" smtClean="0"/>
            <a:t>. </a:t>
          </a:r>
          <a:r>
            <a:rPr lang="ru-RU" sz="1900" kern="1200" dirty="0" err="1" smtClean="0"/>
            <a:t>Меваси</a:t>
          </a:r>
          <a:r>
            <a:rPr lang="ru-RU" sz="1900" kern="1200" dirty="0" smtClean="0"/>
            <a:t> </a:t>
          </a:r>
          <a:r>
            <a:rPr lang="ru-RU" sz="1900" kern="1200" dirty="0" err="1" smtClean="0"/>
            <a:t>шарсимон</a:t>
          </a:r>
          <a:r>
            <a:rPr lang="ru-RU" sz="1900" kern="1200" dirty="0" smtClean="0"/>
            <a:t>, </a:t>
          </a:r>
          <a:r>
            <a:rPr lang="ru-RU" sz="1900" kern="1200" dirty="0" err="1" smtClean="0"/>
            <a:t>қизил</a:t>
          </a:r>
          <a:r>
            <a:rPr lang="ru-RU" sz="1900" kern="1200" dirty="0" smtClean="0"/>
            <a:t>, </a:t>
          </a:r>
          <a:r>
            <a:rPr lang="ru-RU" sz="1900" kern="1200" dirty="0" err="1" smtClean="0"/>
            <a:t>диаметри</a:t>
          </a:r>
          <a:r>
            <a:rPr lang="ru-RU" sz="1900" kern="1200" dirty="0" smtClean="0"/>
            <a:t> 5-6 мм. Улар </a:t>
          </a:r>
          <a:r>
            <a:rPr lang="ru-RU" sz="1900" kern="1200" dirty="0" err="1" smtClean="0"/>
            <a:t>августда</a:t>
          </a:r>
          <a:r>
            <a:rPr lang="ru-RU" sz="1900" kern="1200" dirty="0" smtClean="0"/>
            <a:t> </a:t>
          </a:r>
          <a:r>
            <a:rPr lang="ru-RU" sz="1900" kern="1200" dirty="0" err="1" smtClean="0"/>
            <a:t>этилади</a:t>
          </a:r>
          <a:r>
            <a:rPr lang="ru-RU" sz="1900" kern="1200" dirty="0" smtClean="0"/>
            <a:t>. </a:t>
          </a:r>
          <a:r>
            <a:rPr lang="ru-RU" sz="1900" kern="1200" dirty="0" err="1" smtClean="0"/>
            <a:t>Бу</a:t>
          </a:r>
          <a:r>
            <a:rPr lang="ru-RU" sz="1900" kern="1200" dirty="0" smtClean="0"/>
            <a:t> бута </a:t>
          </a:r>
          <a:r>
            <a:rPr lang="ru-RU" sz="1900" kern="1200" dirty="0" err="1" smtClean="0"/>
            <a:t>уруғидан</a:t>
          </a:r>
          <a:r>
            <a:rPr lang="ru-RU" sz="1900" kern="1200" dirty="0" smtClean="0"/>
            <a:t> </a:t>
          </a:r>
          <a:r>
            <a:rPr lang="ru-RU" sz="1900" kern="1200" dirty="0" err="1" smtClean="0"/>
            <a:t>кўпаяди</a:t>
          </a:r>
          <a:r>
            <a:rPr lang="ru-RU" sz="1900" kern="1200" dirty="0" smtClean="0"/>
            <a:t>. </a:t>
          </a:r>
          <a:r>
            <a:rPr lang="ru-RU" sz="1900" kern="1200" dirty="0" err="1" smtClean="0"/>
            <a:t>Уруғлари</a:t>
          </a:r>
          <a:r>
            <a:rPr lang="ru-RU" sz="1900" kern="1200" dirty="0" smtClean="0"/>
            <a:t> </a:t>
          </a:r>
          <a:r>
            <a:rPr lang="ru-RU" sz="1900" kern="1200" dirty="0" err="1" smtClean="0"/>
            <a:t>келгуси</a:t>
          </a:r>
          <a:r>
            <a:rPr lang="ru-RU" sz="1900" kern="1200" dirty="0" smtClean="0"/>
            <a:t> </a:t>
          </a:r>
          <a:r>
            <a:rPr lang="ru-RU" sz="1900" kern="1200" dirty="0" err="1" smtClean="0"/>
            <a:t>йилнинг</a:t>
          </a:r>
          <a:r>
            <a:rPr lang="ru-RU" sz="1900" kern="1200" dirty="0" smtClean="0"/>
            <a:t> </a:t>
          </a:r>
          <a:r>
            <a:rPr lang="ru-RU" sz="1900" kern="1200" dirty="0" err="1" smtClean="0"/>
            <a:t>баҳоригача</a:t>
          </a:r>
          <a:r>
            <a:rPr lang="ru-RU" sz="1900" kern="1200" dirty="0" smtClean="0"/>
            <a:t> </a:t>
          </a:r>
          <a:r>
            <a:rPr lang="ru-RU" sz="1900" kern="1200" dirty="0" err="1" smtClean="0"/>
            <a:t>тупида</a:t>
          </a:r>
          <a:r>
            <a:rPr lang="ru-RU" sz="1900" kern="1200" dirty="0" smtClean="0"/>
            <a:t> </a:t>
          </a:r>
          <a:r>
            <a:rPr lang="ru-RU" sz="1900" kern="1200" dirty="0" err="1" smtClean="0"/>
            <a:t>сақланади</a:t>
          </a:r>
          <a:r>
            <a:rPr lang="ru-RU" sz="1900" kern="1200" dirty="0" smtClean="0"/>
            <a:t>. У </a:t>
          </a:r>
          <a:r>
            <a:rPr lang="ru-RU" sz="1900" kern="1200" dirty="0" err="1" smtClean="0"/>
            <a:t>ёруғсевар</a:t>
          </a:r>
          <a:r>
            <a:rPr lang="ru-RU" sz="1900" kern="1200" dirty="0" smtClean="0"/>
            <a:t>, </a:t>
          </a:r>
          <a:r>
            <a:rPr lang="ru-RU" sz="1900" kern="1200" dirty="0" err="1" smtClean="0"/>
            <a:t>қурғоқчиликка</a:t>
          </a:r>
          <a:r>
            <a:rPr lang="ru-RU" sz="1900" kern="1200" dirty="0" smtClean="0"/>
            <a:t> </a:t>
          </a:r>
          <a:r>
            <a:rPr lang="ru-RU" sz="1900" kern="1200" dirty="0" err="1" smtClean="0"/>
            <a:t>чидамли</a:t>
          </a:r>
          <a:r>
            <a:rPr lang="ru-RU" sz="1900" kern="1200" dirty="0" smtClean="0"/>
            <a:t>, эр </a:t>
          </a:r>
          <a:r>
            <a:rPr lang="ru-RU" sz="1900" kern="1200" dirty="0" err="1" smtClean="0"/>
            <a:t>танламайдиган</a:t>
          </a:r>
          <a:r>
            <a:rPr lang="ru-RU" sz="1900" kern="1200" dirty="0" smtClean="0"/>
            <a:t> </a:t>
          </a:r>
          <a:r>
            <a:rPr lang="ru-RU" sz="1900" kern="1200" dirty="0" err="1" smtClean="0"/>
            <a:t>ўсимлик</a:t>
          </a:r>
          <a:r>
            <a:rPr lang="ru-RU" sz="1900" kern="1200" dirty="0" smtClean="0"/>
            <a:t>. Пир</a:t>
          </a:r>
          <a:r>
            <a:rPr lang="uz-Cyrl-UZ" sz="1900" kern="1200" dirty="0" smtClean="0"/>
            <a:t>о</a:t>
          </a:r>
          <a:r>
            <a:rPr lang="ru-RU" sz="1900" kern="1200" dirty="0" smtClean="0"/>
            <a:t>канта </a:t>
          </a:r>
          <a:r>
            <a:rPr lang="ru-RU" sz="1900" kern="1200" dirty="0" err="1" smtClean="0"/>
            <a:t>ёввойи</a:t>
          </a:r>
          <a:r>
            <a:rPr lang="ru-RU" sz="1900" kern="1200" dirty="0" smtClean="0"/>
            <a:t> </a:t>
          </a:r>
          <a:r>
            <a:rPr lang="ru-RU" sz="1900" kern="1200" dirty="0" err="1" smtClean="0"/>
            <a:t>ҳолда</a:t>
          </a:r>
          <a:r>
            <a:rPr lang="ru-RU" sz="1900" kern="1200" dirty="0" smtClean="0"/>
            <a:t> </a:t>
          </a:r>
          <a:r>
            <a:rPr lang="ru-RU" sz="1900" kern="1200" dirty="0" err="1" smtClean="0"/>
            <a:t>Кримда</a:t>
          </a:r>
          <a:r>
            <a:rPr lang="ru-RU" sz="1900" kern="1200" dirty="0" smtClean="0"/>
            <a:t> </a:t>
          </a:r>
          <a:r>
            <a:rPr lang="ru-RU" sz="1900" kern="1200" dirty="0" err="1" smtClean="0"/>
            <a:t>ва</a:t>
          </a:r>
          <a:r>
            <a:rPr lang="ru-RU" sz="1900" kern="1200" dirty="0" smtClean="0"/>
            <a:t> </a:t>
          </a:r>
          <a:r>
            <a:rPr lang="ru-RU" sz="1900" kern="1200" dirty="0" err="1" smtClean="0"/>
            <a:t>Кавказда</a:t>
          </a:r>
          <a:r>
            <a:rPr lang="ru-RU" sz="1900" kern="1200" dirty="0" smtClean="0"/>
            <a:t> </a:t>
          </a:r>
          <a:r>
            <a:rPr lang="ru-RU" sz="1900" kern="1200" dirty="0" err="1" smtClean="0"/>
            <a:t>тарқалган</a:t>
          </a:r>
          <a:r>
            <a:rPr lang="ru-RU" sz="1900" kern="1200" dirty="0" smtClean="0"/>
            <a:t>. У </a:t>
          </a:r>
          <a:r>
            <a:rPr lang="ru-RU" sz="1900" kern="1200" dirty="0" err="1" smtClean="0"/>
            <a:t>ниҳоятда</a:t>
          </a:r>
          <a:r>
            <a:rPr lang="ru-RU" sz="1900" kern="1200" dirty="0" smtClean="0"/>
            <a:t> </a:t>
          </a:r>
          <a:r>
            <a:rPr lang="ru-RU" sz="1900" kern="1200" dirty="0" err="1" smtClean="0"/>
            <a:t>чиройли</a:t>
          </a:r>
          <a:r>
            <a:rPr lang="ru-RU" sz="1900" kern="1200" dirty="0" smtClean="0"/>
            <a:t> </a:t>
          </a:r>
          <a:r>
            <a:rPr lang="ru-RU" sz="1900" kern="1200" dirty="0" err="1" smtClean="0"/>
            <a:t>ўсимлик</a:t>
          </a:r>
          <a:r>
            <a:rPr lang="ru-RU" sz="1900" kern="1200" dirty="0" smtClean="0"/>
            <a:t>,</a:t>
          </a:r>
          <a:r>
            <a:rPr lang="uz-Cyrl-UZ" sz="1900" kern="1200" dirty="0" smtClean="0"/>
            <a:t>кўкаламзорлаштиришда кенг фойдаланиш учун ҳамда</a:t>
          </a:r>
          <a:r>
            <a:rPr lang="ru-RU" sz="1900" kern="1200" dirty="0" smtClean="0"/>
            <a:t> </a:t>
          </a:r>
          <a:r>
            <a:rPr lang="ru-RU" sz="1900" kern="1200" dirty="0" err="1" smtClean="0"/>
            <a:t>яшил</a:t>
          </a:r>
          <a:r>
            <a:rPr lang="ru-RU" sz="1900" kern="1200" dirty="0" smtClean="0"/>
            <a:t> </a:t>
          </a:r>
          <a:r>
            <a:rPr lang="ru-RU" sz="1900" kern="1200" dirty="0" err="1" smtClean="0"/>
            <a:t>тўсиқ</a:t>
          </a:r>
          <a:r>
            <a:rPr lang="ru-RU" sz="1900" kern="1200" dirty="0" smtClean="0"/>
            <a:t> </a:t>
          </a:r>
          <a:r>
            <a:rPr lang="ru-RU" sz="1900" kern="1200" dirty="0" err="1" smtClean="0"/>
            <a:t>ва</a:t>
          </a:r>
          <a:r>
            <a:rPr lang="ru-RU" sz="1900" kern="1200" dirty="0" smtClean="0"/>
            <a:t> </a:t>
          </a:r>
          <a:r>
            <a:rPr lang="ru-RU" sz="1900" kern="1200" dirty="0" err="1" smtClean="0"/>
            <a:t>ихота</a:t>
          </a:r>
          <a:r>
            <a:rPr lang="ru-RU" sz="1900" kern="1200" dirty="0" smtClean="0"/>
            <a:t> </a:t>
          </a:r>
          <a:r>
            <a:rPr lang="ru-RU" sz="1900" kern="1200" dirty="0" err="1" smtClean="0"/>
            <a:t>дарахтзорлари</a:t>
          </a:r>
          <a:r>
            <a:rPr lang="ru-RU" sz="1900" kern="1200" dirty="0" smtClean="0"/>
            <a:t> </a:t>
          </a:r>
          <a:r>
            <a:rPr lang="ru-RU" sz="1900" kern="1200" dirty="0" err="1" smtClean="0"/>
            <a:t>барпо</a:t>
          </a:r>
          <a:r>
            <a:rPr lang="ru-RU" sz="1900" kern="1200" dirty="0" smtClean="0"/>
            <a:t> </a:t>
          </a:r>
          <a:r>
            <a:rPr lang="ru-RU" sz="1900" kern="1200" dirty="0" err="1" smtClean="0"/>
            <a:t>этиш</a:t>
          </a:r>
          <a:r>
            <a:rPr lang="ru-RU" sz="1900" kern="1200" dirty="0" smtClean="0"/>
            <a:t> </a:t>
          </a:r>
          <a:r>
            <a:rPr lang="ru-RU" sz="1900" kern="1200" dirty="0" err="1" smtClean="0"/>
            <a:t>учун</a:t>
          </a:r>
          <a:r>
            <a:rPr lang="ru-RU" sz="1900" kern="1200" dirty="0" smtClean="0"/>
            <a:t> </a:t>
          </a:r>
          <a:r>
            <a:rPr lang="ru-RU" sz="1900" kern="1200" dirty="0" err="1" smtClean="0"/>
            <a:t>экиш</a:t>
          </a:r>
          <a:r>
            <a:rPr lang="ru-RU" sz="1900" kern="1200" dirty="0" smtClean="0"/>
            <a:t> </a:t>
          </a:r>
          <a:r>
            <a:rPr lang="ru-RU" sz="1900" kern="1200" dirty="0" err="1" smtClean="0"/>
            <a:t>тавсия</a:t>
          </a:r>
          <a:r>
            <a:rPr lang="ru-RU" sz="1900" kern="1200" dirty="0" smtClean="0"/>
            <a:t> </a:t>
          </a:r>
          <a:r>
            <a:rPr lang="ru-RU" sz="1900" kern="1200" dirty="0" err="1" smtClean="0"/>
            <a:t>этилади</a:t>
          </a:r>
          <a:endParaRPr lang="ru-RU" sz="1900" kern="1200" dirty="0">
            <a:latin typeface="Times New Roman" pitchFamily="18" charset="0"/>
            <a:cs typeface="Times New Roman" pitchFamily="18" charset="0"/>
          </a:endParaRPr>
        </a:p>
      </dsp:txBody>
      <dsp:txXfrm>
        <a:off x="186651" y="186651"/>
        <a:ext cx="8627854" cy="345025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89E122-EBC4-43E0-A18A-E160FE65094F}" type="datetimeFigureOut">
              <a:rPr lang="ru-RU" smtClean="0"/>
              <a:t>22.11.2018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69F625-48E9-42F5-B191-209484B848AB}" type="slidenum">
              <a:rPr lang="ru-RU" smtClean="0"/>
              <a:t>‹#›</a:t>
            </a:fld>
            <a:endParaRPr lang="ru-RU"/>
          </a:p>
        </p:txBody>
      </p:sp>
    </p:spTree>
    <p:extLst>
      <p:ext uri="{BB962C8B-B14F-4D97-AF65-F5344CB8AC3E}">
        <p14:creationId xmlns:p14="http://schemas.microsoft.com/office/powerpoint/2010/main" val="751876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17</a:t>
            </a:fld>
            <a:endParaRPr lang="ru-RU" altLang="ru-RU" sz="1200" smtClean="0">
              <a:solidFill>
                <a:prstClr val="black"/>
              </a:solidFill>
            </a:endParaRPr>
          </a:p>
        </p:txBody>
      </p:sp>
    </p:spTree>
    <p:extLst>
      <p:ext uri="{BB962C8B-B14F-4D97-AF65-F5344CB8AC3E}">
        <p14:creationId xmlns:p14="http://schemas.microsoft.com/office/powerpoint/2010/main" val="460903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20</a:t>
            </a:fld>
            <a:endParaRPr lang="ru-RU" altLang="ru-RU" sz="1200" smtClean="0">
              <a:solidFill>
                <a:prstClr val="black"/>
              </a:solidFill>
            </a:endParaRPr>
          </a:p>
        </p:txBody>
      </p:sp>
    </p:spTree>
    <p:extLst>
      <p:ext uri="{BB962C8B-B14F-4D97-AF65-F5344CB8AC3E}">
        <p14:creationId xmlns:p14="http://schemas.microsoft.com/office/powerpoint/2010/main" val="220764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3.png"/></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3.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2.png"/></Relationships>
</file>

<file path=ppt/slideLayouts/_rels/slideLayout7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2.png"/></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31771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2737479"/>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28750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90224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3414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37399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97420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333535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40833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323858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73980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7192771C-A03D-4399-8509-8D92DAA3F8AA}"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53872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23607171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36362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13691507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86115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64193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234911275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184924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38213904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7290351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608399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35378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316164340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7070649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932261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405759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712930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ru-RU" smtClean="0"/>
              <a:t>Образец заголовка</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a:xfrm>
            <a:off x="812805" y="6272785"/>
            <a:ext cx="4745736" cy="365125"/>
          </a:xfrm>
        </p:spPr>
        <p:txBody>
          <a:bodyPr/>
          <a:lstStyle/>
          <a:p>
            <a:endParaRPr lang="ru-RU"/>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7192771C-A03D-4399-8509-8D92DAA3F8AA}" type="slidenum">
              <a:rPr lang="ru-RU" smtClean="0"/>
              <a:pPr/>
              <a:t>‹#›</a:t>
            </a:fld>
            <a:endParaRPr lang="ru-RU"/>
          </a:p>
        </p:txBody>
      </p:sp>
    </p:spTree>
    <p:extLst>
      <p:ext uri="{BB962C8B-B14F-4D97-AF65-F5344CB8AC3E}">
        <p14:creationId xmlns:p14="http://schemas.microsoft.com/office/powerpoint/2010/main" val="362085747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4076327526"/>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ru-RU" smtClean="0"/>
              <a:t>Образец заголовка</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endParaRPr lang="ru-RU"/>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ru-RU"/>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27F76EB0-210D-48B5-BAAA-3A0B258750EE}" type="slidenum">
              <a:rPr lang="ru-RU" smtClean="0"/>
              <a:pPr/>
              <a:t>‹#›</a:t>
            </a:fld>
            <a:endParaRPr lang="ru-RU"/>
          </a:p>
        </p:txBody>
      </p:sp>
    </p:spTree>
    <p:extLst>
      <p:ext uri="{BB962C8B-B14F-4D97-AF65-F5344CB8AC3E}">
        <p14:creationId xmlns:p14="http://schemas.microsoft.com/office/powerpoint/2010/main" val="38011826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4386422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3057058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endParaRPr lang="ru-RU"/>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31874250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365817633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ru-RU" smtClean="0"/>
              <a:t>Образец заголовка</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endParaRPr lang="ru-RU"/>
          </a:p>
        </p:txBody>
      </p:sp>
      <p:sp>
        <p:nvSpPr>
          <p:cNvPr id="10" name="Footer Placeholder 9"/>
          <p:cNvSpPr>
            <a:spLocks noGrp="1"/>
          </p:cNvSpPr>
          <p:nvPr>
            <p:ph type="ftr" sz="quarter" idx="11"/>
          </p:nvPr>
        </p:nvSpPr>
        <p:spPr/>
        <p:txBody>
          <a:bodyPr/>
          <a:lstStyle/>
          <a:p>
            <a:endParaRPr lang="ru-RU"/>
          </a:p>
        </p:txBody>
      </p:sp>
      <p:sp>
        <p:nvSpPr>
          <p:cNvPr id="11" name="Slide Number Placeholder 10"/>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301183262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endParaRPr lang="ru-RU"/>
          </a:p>
        </p:txBody>
      </p:sp>
      <p:sp>
        <p:nvSpPr>
          <p:cNvPr id="10" name="Slide Number Placeholder 9"/>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20506318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185857812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329523711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23188137"/>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08170257"/>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9949570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07346291"/>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03853475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67863453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6589222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78485064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32595259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53102905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07068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20" Type="http://schemas.openxmlformats.org/officeDocument/2006/relationships/image" Target="../media/image8.png"/><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19" Type="http://schemas.openxmlformats.org/officeDocument/2006/relationships/image" Target="../media/image7.png"/><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image" Target="../media/image12.png"/><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image" Target="../media/image13.png"/><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microsoft.com/office/2007/relationships/hdphoto" Target="../media/hdphoto1.wdp"/></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solidFill>
                  <a:prstClr val="black">
                    <a:tint val="75000"/>
                  </a:prstClr>
                </a:solidFill>
              </a:rPr>
              <a:pPr/>
              <a:t>11/22/2018</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369173244"/>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374308423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 id="2147483806"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endParaRPr lang="ru-RU"/>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ru-RU"/>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1319187890"/>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82668777"/>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4.xml"/><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6.jpe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7.png"/><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9.jpeg"/><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3.xml"/></Relationships>
</file>

<file path=ppt/slides/_rels/slide1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74.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74.xml"/><Relationship Id="rId4" Type="http://schemas.openxmlformats.org/officeDocument/2006/relationships/image" Target="../media/image39.jpe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4.xml"/><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4.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xml"/><Relationship Id="rId1" Type="http://schemas.openxmlformats.org/officeDocument/2006/relationships/slideLayout" Target="../slideLayouts/slideLayout74.xml"/><Relationship Id="rId4" Type="http://schemas.openxmlformats.org/officeDocument/2006/relationships/image" Target="../media/image45.jpeg"/></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54.jpeg"/><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56.jpeg"/><Relationship Id="rId2" Type="http://schemas.openxmlformats.org/officeDocument/2006/relationships/diagramData" Target="../diagrams/data5.xml"/><Relationship Id="rId1" Type="http://schemas.openxmlformats.org/officeDocument/2006/relationships/slideLayout" Target="../slideLayouts/slideLayout2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62.jpeg"/><Relationship Id="rId2" Type="http://schemas.openxmlformats.org/officeDocument/2006/relationships/diagramData" Target="../diagrams/data6.xml"/><Relationship Id="rId1" Type="http://schemas.openxmlformats.org/officeDocument/2006/relationships/slideLayout" Target="../slideLayouts/slideLayout2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63.jpeg"/><Relationship Id="rId2" Type="http://schemas.openxmlformats.org/officeDocument/2006/relationships/diagramData" Target="../diagrams/data7.xml"/><Relationship Id="rId1" Type="http://schemas.openxmlformats.org/officeDocument/2006/relationships/slideLayout" Target="../slideLayouts/slideLayout2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64.jpeg"/><Relationship Id="rId2" Type="http://schemas.openxmlformats.org/officeDocument/2006/relationships/diagramData" Target="../diagrams/data8.xml"/><Relationship Id="rId1" Type="http://schemas.openxmlformats.org/officeDocument/2006/relationships/slideLayout" Target="../slideLayouts/slideLayout2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57" name="Text Box 317"/>
          <p:cNvSpPr txBox="1">
            <a:spLocks noChangeArrowheads="1"/>
          </p:cNvSpPr>
          <p:nvPr/>
        </p:nvSpPr>
        <p:spPr bwMode="auto">
          <a:xfrm flipV="1">
            <a:off x="971550" y="3594100"/>
            <a:ext cx="7129463" cy="366713"/>
          </a:xfrm>
          <a:prstGeom prst="rect">
            <a:avLst/>
          </a:prstGeom>
          <a:noFill/>
          <a:ln w="9525">
            <a:noFill/>
            <a:miter lim="800000"/>
            <a:headEnd/>
            <a:tailEnd/>
          </a:ln>
          <a:effectLst/>
        </p:spPr>
        <p:txBody>
          <a:bodyPr rot="10800000">
            <a:spAutoFit/>
          </a:bodyPr>
          <a:lstStyle/>
          <a:p>
            <a:endParaRPr lang="ru-RU">
              <a:latin typeface="Time RomanUz" pitchFamily="2" charset="0"/>
            </a:endParaRPr>
          </a:p>
        </p:txBody>
      </p:sp>
      <p:sp>
        <p:nvSpPr>
          <p:cNvPr id="10565" name="Text Box 325"/>
          <p:cNvSpPr txBox="1">
            <a:spLocks noChangeArrowheads="1"/>
          </p:cNvSpPr>
          <p:nvPr/>
        </p:nvSpPr>
        <p:spPr bwMode="auto">
          <a:xfrm>
            <a:off x="29777" y="764704"/>
            <a:ext cx="8502663" cy="2800767"/>
          </a:xfrm>
          <a:prstGeom prst="rect">
            <a:avLst/>
          </a:prstGeom>
          <a:noFill/>
          <a:ln w="9525">
            <a:noFill/>
            <a:miter lim="800000"/>
            <a:headEnd/>
            <a:tailEnd/>
          </a:ln>
          <a:effectLst/>
        </p:spPr>
        <p:txBody>
          <a:bodyPr wrap="square">
            <a:spAutoFit/>
          </a:bodyPr>
          <a:lstStyle/>
          <a:p>
            <a:pPr marL="342900" indent="-342900" algn="ctr"/>
            <a:r>
              <a:rPr lang="uz-Cyrl-UZ" sz="4400" b="1" dirty="0" smtClean="0">
                <a:solidFill>
                  <a:srgbClr val="00B050"/>
                </a:solidFill>
                <a:latin typeface="Times New Roman" pitchFamily="18" charset="0"/>
              </a:rPr>
              <a:t>11-мавзу. </a:t>
            </a:r>
            <a:r>
              <a:rPr lang="uz-Cyrl-UZ" sz="4400" b="1" dirty="0">
                <a:solidFill>
                  <a:srgbClr val="00B050"/>
                </a:solidFill>
              </a:rPr>
              <a:t>РАЪНОГУЛДОШЛАР ВА ЖУМРУТДОШЛАР ОИЛАСИ</a:t>
            </a:r>
            <a:endParaRPr lang="uz-Cyrl-UZ" sz="2400" b="1" i="1" dirty="0">
              <a:solidFill>
                <a:srgbClr val="00B050"/>
              </a:solidFill>
              <a:latin typeface="Arial" pitchFamily="34" charset="0"/>
            </a:endParaRPr>
          </a:p>
        </p:txBody>
      </p:sp>
      <p:pic>
        <p:nvPicPr>
          <p:cNvPr id="2054"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645024"/>
            <a:ext cx="2952328" cy="239117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Картинки по запросу MALUS"/>
          <p:cNvPicPr>
            <a:picLocks noChangeAspect="1" noChangeArrowheads="1"/>
          </p:cNvPicPr>
          <p:nvPr/>
        </p:nvPicPr>
        <p:blipFill rotWithShape="1">
          <a:blip r:embed="rId3">
            <a:extLst>
              <a:ext uri="{28A0092B-C50C-407E-A947-70E740481C1C}">
                <a14:useLocalDpi xmlns:a14="http://schemas.microsoft.com/office/drawing/2010/main" val="0"/>
              </a:ext>
            </a:extLst>
          </a:blip>
          <a:srcRect l="-6660" t="20285" r="6660" b="8325"/>
          <a:stretch/>
        </p:blipFill>
        <p:spPr bwMode="auto">
          <a:xfrm>
            <a:off x="4427984" y="3573016"/>
            <a:ext cx="3543300" cy="25295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1151160"/>
            <a:ext cx="8858280" cy="37548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a:r>
              <a:rPr lang="uz-Cyrl-UZ" sz="2800" b="1" dirty="0">
                <a:solidFill>
                  <a:srgbClr val="0000FF"/>
                </a:solidFill>
                <a:latin typeface="Times New Roman" pitchFamily="18" charset="0"/>
                <a:ea typeface="Calibri" pitchFamily="34" charset="0"/>
                <a:cs typeface="Times New Roman" pitchFamily="18" charset="0"/>
              </a:rPr>
              <a:t>1.	РАЪНОГУЛДОШЛАР (</a:t>
            </a:r>
            <a:r>
              <a:rPr lang="en-US" sz="2800" b="1" dirty="0">
                <a:solidFill>
                  <a:srgbClr val="0000FF"/>
                </a:solidFill>
                <a:latin typeface="Times New Roman" pitchFamily="18" charset="0"/>
                <a:ea typeface="Calibri" pitchFamily="34" charset="0"/>
                <a:cs typeface="Times New Roman" pitchFamily="18" charset="0"/>
              </a:rPr>
              <a:t>ROSACEAE) </a:t>
            </a:r>
            <a:r>
              <a:rPr lang="uz-Cyrl-UZ" sz="2800" b="1" dirty="0">
                <a:solidFill>
                  <a:srgbClr val="0000FF"/>
                </a:solidFill>
                <a:latin typeface="Times New Roman" pitchFamily="18" charset="0"/>
                <a:ea typeface="Calibri" pitchFamily="34" charset="0"/>
                <a:cs typeface="Times New Roman" pitchFamily="18" charset="0"/>
              </a:rPr>
              <a:t>ОИЛАСИ. ОЛМА (</a:t>
            </a:r>
            <a:r>
              <a:rPr lang="en-US" sz="2800" b="1" dirty="0">
                <a:solidFill>
                  <a:srgbClr val="0000FF"/>
                </a:solidFill>
                <a:latin typeface="Times New Roman" pitchFamily="18" charset="0"/>
                <a:ea typeface="Calibri" pitchFamily="34" charset="0"/>
                <a:cs typeface="Times New Roman" pitchFamily="18" charset="0"/>
              </a:rPr>
              <a:t>MALUS) </a:t>
            </a:r>
            <a:r>
              <a:rPr lang="uz-Cyrl-UZ" sz="2800" b="1" dirty="0">
                <a:solidFill>
                  <a:srgbClr val="0000FF"/>
                </a:solidFill>
                <a:latin typeface="Times New Roman" pitchFamily="18" charset="0"/>
                <a:ea typeface="Calibri" pitchFamily="34" charset="0"/>
                <a:cs typeface="Times New Roman" pitchFamily="18" charset="0"/>
              </a:rPr>
              <a:t>ВА НОК (</a:t>
            </a:r>
            <a:r>
              <a:rPr lang="en-US" sz="2800" b="1" dirty="0">
                <a:solidFill>
                  <a:srgbClr val="0000FF"/>
                </a:solidFill>
                <a:latin typeface="Times New Roman" pitchFamily="18" charset="0"/>
                <a:ea typeface="Calibri" pitchFamily="34" charset="0"/>
                <a:cs typeface="Times New Roman" pitchFamily="18" charset="0"/>
              </a:rPr>
              <a:t>PYRUS) </a:t>
            </a:r>
            <a:r>
              <a:rPr lang="uz-Cyrl-UZ" sz="2800" b="1" dirty="0">
                <a:solidFill>
                  <a:srgbClr val="0000FF"/>
                </a:solidFill>
                <a:latin typeface="Times New Roman" pitchFamily="18" charset="0"/>
                <a:ea typeface="Calibri" pitchFamily="34" charset="0"/>
                <a:cs typeface="Times New Roman" pitchFamily="18" charset="0"/>
              </a:rPr>
              <a:t>ТУРКУМЛАРИ</a:t>
            </a:r>
          </a:p>
          <a:p>
            <a:pPr indent="457200" algn="just"/>
            <a:r>
              <a:rPr lang="uz-Cyrl-UZ" sz="2800" b="1" dirty="0">
                <a:solidFill>
                  <a:srgbClr val="0000FF"/>
                </a:solidFill>
                <a:latin typeface="Times New Roman" pitchFamily="18" charset="0"/>
                <a:ea typeface="Calibri" pitchFamily="34" charset="0"/>
                <a:cs typeface="Times New Roman" pitchFamily="18" charset="0"/>
              </a:rPr>
              <a:t>2.	БОДОМ (</a:t>
            </a:r>
            <a:r>
              <a:rPr lang="en-US" sz="2800" b="1" dirty="0">
                <a:solidFill>
                  <a:srgbClr val="0000FF"/>
                </a:solidFill>
                <a:latin typeface="Times New Roman" pitchFamily="18" charset="0"/>
                <a:ea typeface="Calibri" pitchFamily="34" charset="0"/>
                <a:cs typeface="Times New Roman" pitchFamily="18" charset="0"/>
              </a:rPr>
              <a:t>AMYGDALUS) </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a:r>
              <a:rPr lang="uz-Cyrl-UZ" sz="2800" b="1" dirty="0">
                <a:solidFill>
                  <a:srgbClr val="0000FF"/>
                </a:solidFill>
                <a:latin typeface="Times New Roman" pitchFamily="18" charset="0"/>
                <a:ea typeface="Calibri" pitchFamily="34" charset="0"/>
                <a:cs typeface="Times New Roman" pitchFamily="18" charset="0"/>
              </a:rPr>
              <a:t>3.	ОЛХЎРИ (</a:t>
            </a:r>
            <a:r>
              <a:rPr lang="en-US" sz="2800" b="1" dirty="0">
                <a:solidFill>
                  <a:srgbClr val="0000FF"/>
                </a:solidFill>
                <a:latin typeface="Times New Roman" pitchFamily="18" charset="0"/>
                <a:ea typeface="Calibri" pitchFamily="34" charset="0"/>
                <a:cs typeface="Times New Roman" pitchFamily="18" charset="0"/>
              </a:rPr>
              <a:t>PRUNUS) </a:t>
            </a:r>
            <a:r>
              <a:rPr lang="uz-Cyrl-UZ" sz="2800" b="1" dirty="0">
                <a:solidFill>
                  <a:srgbClr val="0000FF"/>
                </a:solidFill>
                <a:latin typeface="Times New Roman" pitchFamily="18" charset="0"/>
                <a:ea typeface="Calibri" pitchFamily="34" charset="0"/>
                <a:cs typeface="Times New Roman" pitchFamily="18" charset="0"/>
              </a:rPr>
              <a:t>ТУРКУМИ </a:t>
            </a:r>
          </a:p>
          <a:p>
            <a:pPr indent="457200" algn="just"/>
            <a:r>
              <a:rPr lang="uz-Cyrl-UZ" sz="2800" b="1" dirty="0">
                <a:solidFill>
                  <a:srgbClr val="0000FF"/>
                </a:solidFill>
                <a:latin typeface="Times New Roman" pitchFamily="18" charset="0"/>
                <a:ea typeface="Calibri" pitchFamily="34" charset="0"/>
                <a:cs typeface="Times New Roman" pitchFamily="18" charset="0"/>
              </a:rPr>
              <a:t>4.	НАЪМАТАК (</a:t>
            </a:r>
            <a:r>
              <a:rPr lang="en-US" sz="2800" b="1" dirty="0">
                <a:solidFill>
                  <a:srgbClr val="0000FF"/>
                </a:solidFill>
                <a:latin typeface="Times New Roman" pitchFamily="18" charset="0"/>
                <a:ea typeface="Calibri" pitchFamily="34" charset="0"/>
                <a:cs typeface="Times New Roman" pitchFamily="18" charset="0"/>
              </a:rPr>
              <a:t>ROSA)</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a:r>
              <a:rPr lang="uz-Cyrl-UZ" sz="2800" b="1" dirty="0">
                <a:solidFill>
                  <a:srgbClr val="0000FF"/>
                </a:solidFill>
                <a:latin typeface="Times New Roman" pitchFamily="18" charset="0"/>
                <a:ea typeface="Calibri" pitchFamily="34" charset="0"/>
                <a:cs typeface="Times New Roman" pitchFamily="18" charset="0"/>
              </a:rPr>
              <a:t>5.	ОЛЧА (</a:t>
            </a:r>
            <a:r>
              <a:rPr lang="en-US" sz="2800" b="1" dirty="0">
                <a:solidFill>
                  <a:srgbClr val="0000FF"/>
                </a:solidFill>
                <a:latin typeface="Times New Roman" pitchFamily="18" charset="0"/>
                <a:ea typeface="Calibri" pitchFamily="34" charset="0"/>
                <a:cs typeface="Times New Roman" pitchFamily="18" charset="0"/>
              </a:rPr>
              <a:t>CERASUS) </a:t>
            </a:r>
            <a:r>
              <a:rPr lang="uz-Cyrl-UZ" sz="2800" b="1" dirty="0">
                <a:solidFill>
                  <a:srgbClr val="0000FF"/>
                </a:solidFill>
                <a:latin typeface="Times New Roman" pitchFamily="18" charset="0"/>
                <a:ea typeface="Calibri" pitchFamily="34" charset="0"/>
                <a:cs typeface="Times New Roman" pitchFamily="18" charset="0"/>
              </a:rPr>
              <a:t>ВА ЎРИК (</a:t>
            </a:r>
            <a:r>
              <a:rPr lang="en-US" sz="2800" b="1" dirty="0">
                <a:solidFill>
                  <a:srgbClr val="0000FF"/>
                </a:solidFill>
                <a:latin typeface="Times New Roman" pitchFamily="18" charset="0"/>
                <a:ea typeface="Calibri" pitchFamily="34" charset="0"/>
                <a:cs typeface="Times New Roman" pitchFamily="18" charset="0"/>
              </a:rPr>
              <a:t>ARMENIACA) </a:t>
            </a:r>
            <a:r>
              <a:rPr lang="uz-Cyrl-UZ" sz="2800" b="1" dirty="0">
                <a:solidFill>
                  <a:srgbClr val="0000FF"/>
                </a:solidFill>
                <a:latin typeface="Times New Roman" pitchFamily="18" charset="0"/>
                <a:ea typeface="Calibri" pitchFamily="34" charset="0"/>
                <a:cs typeface="Times New Roman" pitchFamily="18" charset="0"/>
              </a:rPr>
              <a:t>ТУРКУМЛАРИ</a:t>
            </a:r>
          </a:p>
          <a:p>
            <a:pPr indent="457200" algn="just"/>
            <a:r>
              <a:rPr lang="uz-Cyrl-UZ" sz="2800" b="1" dirty="0">
                <a:solidFill>
                  <a:srgbClr val="0000FF"/>
                </a:solidFill>
                <a:latin typeface="Times New Roman" pitchFamily="18" charset="0"/>
                <a:ea typeface="Calibri" pitchFamily="34" charset="0"/>
                <a:cs typeface="Times New Roman" pitchFamily="18" charset="0"/>
              </a:rPr>
              <a:t>6.	ЖУМРУТДОШЛАР ОИЛАСИ.</a:t>
            </a:r>
          </a:p>
          <a:p>
            <a:pPr indent="457200" algn="just" eaLnBrk="0" hangingPunct="0"/>
            <a:r>
              <a:rPr lang="uz-Cyrl-UZ" sz="1400" b="1" dirty="0" smtClean="0">
                <a:solidFill>
                  <a:srgbClr val="0000FF"/>
                </a:solidFill>
                <a:latin typeface="Times New Roman" pitchFamily="18" charset="0"/>
                <a:ea typeface="Calibri" pitchFamily="34" charset="0"/>
                <a:cs typeface="Times New Roman" pitchFamily="18" charset="0"/>
              </a:rPr>
              <a:t>	</a:t>
            </a:r>
            <a:endParaRPr lang="uz-Cyrl-UZ" dirty="0" smtClean="0">
              <a:solidFill>
                <a:srgbClr val="0000FF"/>
              </a:solidFill>
              <a:latin typeface="Arial" pitchFamily="34" charset="0"/>
            </a:endParaRPr>
          </a:p>
        </p:txBody>
      </p:sp>
    </p:spTree>
    <p:extLst>
      <p:ext uri="{BB962C8B-B14F-4D97-AF65-F5344CB8AC3E}">
        <p14:creationId xmlns:p14="http://schemas.microsoft.com/office/powerpoint/2010/main" val="2125514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pPr algn="ctr"/>
            <a:r>
              <a:rPr lang="uz-Cyrl-UZ" b="1" dirty="0" smtClean="0">
                <a:effectLst/>
              </a:rPr>
              <a:t>Раъногулдошлар </a:t>
            </a:r>
            <a:r>
              <a:rPr lang="uz-Cyrl-UZ" b="1" dirty="0">
                <a:effectLst/>
              </a:rPr>
              <a:t>(ROSACEAE) оиласи</a:t>
            </a:r>
            <a:endParaRPr lang="ru-RU"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Cyrl-UZ" sz="2000" dirty="0"/>
              <a:t>Бу оила таркибида дарахт, бута ва ўт ўсимликлар бор. Барглари оддий ва мураккаб тузилган, ён баргчали бўлиб, навбат билан жойлашади. Гуллари тўғри беш аъзоли икки жинсли бўлиб, ҳашоротлар воситасида чангланади. Баъзан чангланмасдан ҳам мева ҳосил қилади, лекин уруғи бўлмайди. Меваси ширали ёки қуруқ бўлиб, уларни турли: баргак, данак, ёнғоқ, мураккаб мева, сохта мева, резавор мева ва бошқа типларга ажратиш мумкин.</a:t>
            </a:r>
            <a:endParaRPr lang="ru-RU" sz="2000" dirty="0"/>
          </a:p>
          <a:p>
            <a:r>
              <a:rPr lang="uz-Cyrl-UZ" sz="2000" b="1" dirty="0"/>
              <a:t>ОЛМА (MALUS) ТУРКУМИ</a:t>
            </a:r>
            <a:endParaRPr lang="ru-RU" sz="2000" dirty="0"/>
          </a:p>
          <a:p>
            <a:r>
              <a:rPr lang="uz-Cyrl-UZ" sz="2000" dirty="0"/>
              <a:t>Олма туркумида 60 дан ортиқ тур бўлиб, улар мўътадил иқлимли зоналарда ўсади. МДҲ флорасида 15 тури учрайди. Кўп тури ёввойи ҳолда ўсади. Ёввойи ҳолда ўсадиган ўрмон олмаси, майда мевали олма, қизил олма турлари айниқса диққатга сазовор. Марказий Осиё тоғ ўрмонлари  ёввойи олманинг бой генофондига эга бўлиб, уларни ўрганиш илмий аҳамиятга эгадир.</a:t>
            </a:r>
            <a:endParaRPr lang="ru-RU" sz="2000" dirty="0"/>
          </a:p>
        </p:txBody>
      </p:sp>
      <p:pic>
        <p:nvPicPr>
          <p:cNvPr id="1026" name="Picture 2" descr="Картинки по запросу MALU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5177840"/>
            <a:ext cx="2130759" cy="16710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fontScale="77500" lnSpcReduction="20000"/>
          </a:bodyPr>
          <a:lstStyle/>
          <a:p>
            <a:r>
              <a:rPr lang="ru-RU" b="1" dirty="0" err="1"/>
              <a:t>Ўрмон</a:t>
            </a:r>
            <a:r>
              <a:rPr lang="ru-RU" b="1" dirty="0"/>
              <a:t> </a:t>
            </a:r>
            <a:r>
              <a:rPr lang="ru-RU" b="1" dirty="0" err="1"/>
              <a:t>олмаси</a:t>
            </a:r>
            <a:r>
              <a:rPr lang="ru-RU" b="1" dirty="0"/>
              <a:t> (</a:t>
            </a:r>
            <a:r>
              <a:rPr lang="en-US" b="1" dirty="0" err="1"/>
              <a:t>Malus</a:t>
            </a:r>
            <a:r>
              <a:rPr lang="en-US" b="1" dirty="0"/>
              <a:t> </a:t>
            </a:r>
            <a:r>
              <a:rPr lang="en-US" b="1" dirty="0" err="1"/>
              <a:t>silvestris</a:t>
            </a:r>
            <a:r>
              <a:rPr lang="en-US" b="1" dirty="0"/>
              <a:t> Mill</a:t>
            </a:r>
            <a:r>
              <a:rPr lang="ru-RU" b="1" dirty="0"/>
              <a:t>.)</a:t>
            </a:r>
            <a:r>
              <a:rPr lang="ru-RU" dirty="0"/>
              <a:t> </a:t>
            </a:r>
            <a:r>
              <a:rPr lang="ru-RU" dirty="0" err="1"/>
              <a:t>бўйи</a:t>
            </a:r>
            <a:r>
              <a:rPr lang="ru-RU" dirty="0"/>
              <a:t> 8-10 м ли, </a:t>
            </a:r>
            <a:r>
              <a:rPr lang="ru-RU" dirty="0" err="1"/>
              <a:t>сершох</a:t>
            </a:r>
            <a:r>
              <a:rPr lang="ru-RU" dirty="0"/>
              <a:t> </a:t>
            </a:r>
            <a:r>
              <a:rPr lang="ru-RU" dirty="0" err="1"/>
              <a:t>дарахт</a:t>
            </a:r>
            <a:r>
              <a:rPr lang="ru-RU" dirty="0"/>
              <a:t>. </a:t>
            </a:r>
            <a:r>
              <a:rPr lang="ru-RU" dirty="0" err="1"/>
              <a:t>Танасининг</a:t>
            </a:r>
            <a:r>
              <a:rPr lang="ru-RU" dirty="0"/>
              <a:t> </a:t>
            </a:r>
            <a:r>
              <a:rPr lang="ru-RU" dirty="0" err="1"/>
              <a:t>пўстлоғи</a:t>
            </a:r>
            <a:r>
              <a:rPr lang="ru-RU" dirty="0"/>
              <a:t> </a:t>
            </a:r>
            <a:r>
              <a:rPr lang="ru-RU" dirty="0" err="1"/>
              <a:t>яшил</a:t>
            </a:r>
            <a:r>
              <a:rPr lang="ru-RU" dirty="0"/>
              <a:t> </a:t>
            </a:r>
            <a:r>
              <a:rPr lang="ru-RU" dirty="0" err="1"/>
              <a:t>жигар</a:t>
            </a:r>
            <a:r>
              <a:rPr lang="ru-RU" dirty="0"/>
              <a:t> ранг </a:t>
            </a:r>
            <a:r>
              <a:rPr lang="ru-RU" dirty="0" err="1"/>
              <a:t>ёки</a:t>
            </a:r>
            <a:r>
              <a:rPr lang="ru-RU" dirty="0"/>
              <a:t> </a:t>
            </a:r>
            <a:r>
              <a:rPr lang="ru-RU" dirty="0" err="1"/>
              <a:t>қизил</a:t>
            </a:r>
            <a:r>
              <a:rPr lang="ru-RU" dirty="0"/>
              <a:t>–</a:t>
            </a:r>
            <a:r>
              <a:rPr lang="ru-RU" dirty="0" err="1"/>
              <a:t>жигар</a:t>
            </a:r>
            <a:r>
              <a:rPr lang="ru-RU" dirty="0"/>
              <a:t> ранг </a:t>
            </a:r>
            <a:r>
              <a:rPr lang="uz-Cyrl-UZ" dirty="0"/>
              <a:t>бўлиб</a:t>
            </a:r>
            <a:r>
              <a:rPr lang="ru-RU" dirty="0"/>
              <a:t>, </a:t>
            </a:r>
            <a:r>
              <a:rPr lang="ru-RU" dirty="0" err="1"/>
              <a:t>шохлари</a:t>
            </a:r>
            <a:r>
              <a:rPr lang="ru-RU" dirty="0"/>
              <a:t> </a:t>
            </a:r>
            <a:r>
              <a:rPr lang="ru-RU" dirty="0" err="1"/>
              <a:t>қўн</a:t>
            </a:r>
            <a:r>
              <a:rPr lang="uz-Cyrl-UZ" dirty="0"/>
              <a:t>ғ</a:t>
            </a:r>
            <a:r>
              <a:rPr lang="ru-RU" dirty="0" err="1"/>
              <a:t>ир-кулранг</a:t>
            </a:r>
            <a:r>
              <a:rPr lang="ru-RU" dirty="0"/>
              <a:t>, </a:t>
            </a:r>
            <a:r>
              <a:rPr lang="ru-RU" dirty="0" err="1"/>
              <a:t>новдаси</a:t>
            </a:r>
            <a:r>
              <a:rPr lang="ru-RU" dirty="0"/>
              <a:t> </a:t>
            </a:r>
            <a:r>
              <a:rPr lang="ru-RU" dirty="0" err="1"/>
              <a:t>туксиз</a:t>
            </a:r>
            <a:r>
              <a:rPr lang="ru-RU" dirty="0"/>
              <a:t>, </a:t>
            </a:r>
            <a:r>
              <a:rPr lang="ru-RU" dirty="0" err="1"/>
              <a:t>оч</a:t>
            </a:r>
            <a:r>
              <a:rPr lang="ru-RU" dirty="0"/>
              <a:t> </a:t>
            </a:r>
            <a:r>
              <a:rPr lang="ru-RU" dirty="0" err="1"/>
              <a:t>яшил</a:t>
            </a:r>
            <a:r>
              <a:rPr lang="ru-RU" dirty="0"/>
              <a:t> </a:t>
            </a:r>
            <a:r>
              <a:rPr lang="ru-RU" dirty="0" err="1"/>
              <a:t>ёки</a:t>
            </a:r>
            <a:r>
              <a:rPr lang="ru-RU" dirty="0"/>
              <a:t> </a:t>
            </a:r>
            <a:r>
              <a:rPr lang="ru-RU" dirty="0" err="1"/>
              <a:t>тўқ</a:t>
            </a:r>
            <a:r>
              <a:rPr lang="ru-RU" dirty="0"/>
              <a:t> </a:t>
            </a:r>
            <a:r>
              <a:rPr lang="ru-RU" dirty="0" err="1"/>
              <a:t>жигар</a:t>
            </a:r>
            <a:r>
              <a:rPr lang="ru-RU" dirty="0"/>
              <a:t> ранг </a:t>
            </a:r>
            <a:r>
              <a:rPr lang="ru-RU" dirty="0" err="1"/>
              <a:t>бўлиб</a:t>
            </a:r>
            <a:r>
              <a:rPr lang="ru-RU" dirty="0"/>
              <a:t>, </a:t>
            </a:r>
            <a:r>
              <a:rPr lang="ru-RU" dirty="0" err="1"/>
              <a:t>калта</a:t>
            </a:r>
            <a:r>
              <a:rPr lang="ru-RU" dirty="0"/>
              <a:t> </a:t>
            </a:r>
            <a:r>
              <a:rPr lang="ru-RU" dirty="0" err="1"/>
              <a:t>новдалари</a:t>
            </a:r>
            <a:r>
              <a:rPr lang="ru-RU" dirty="0"/>
              <a:t> </a:t>
            </a:r>
            <a:r>
              <a:rPr lang="ru-RU" dirty="0" err="1"/>
              <a:t>тиканга</a:t>
            </a:r>
            <a:r>
              <a:rPr lang="ru-RU" dirty="0"/>
              <a:t> </a:t>
            </a:r>
            <a:r>
              <a:rPr lang="ru-RU" dirty="0" err="1"/>
              <a:t>айлан</a:t>
            </a:r>
            <a:r>
              <a:rPr lang="uz-Cyrl-UZ" dirty="0"/>
              <a:t>ган.</a:t>
            </a:r>
            <a:r>
              <a:rPr lang="ru-RU" dirty="0"/>
              <a:t> </a:t>
            </a:r>
            <a:r>
              <a:rPr lang="ru-RU" dirty="0" err="1"/>
              <a:t>Барг</a:t>
            </a:r>
            <a:r>
              <a:rPr lang="ru-RU" dirty="0"/>
              <a:t> </a:t>
            </a:r>
            <a:r>
              <a:rPr lang="ru-RU" dirty="0" err="1"/>
              <a:t>куртаклари</a:t>
            </a:r>
            <a:r>
              <a:rPr lang="ru-RU" dirty="0"/>
              <a:t> </a:t>
            </a:r>
            <a:r>
              <a:rPr lang="ru-RU" dirty="0" err="1"/>
              <a:t>учбурчак</a:t>
            </a:r>
            <a:r>
              <a:rPr lang="ru-RU" dirty="0"/>
              <a:t> </a:t>
            </a:r>
            <a:r>
              <a:rPr lang="ru-RU" dirty="0" err="1"/>
              <a:t>шаклда</a:t>
            </a:r>
            <a:r>
              <a:rPr lang="ru-RU" dirty="0"/>
              <a:t>, </a:t>
            </a:r>
            <a:r>
              <a:rPr lang="ru-RU" dirty="0" err="1"/>
              <a:t>тукли</a:t>
            </a:r>
            <a:r>
              <a:rPr lang="ru-RU" dirty="0"/>
              <a:t>, </a:t>
            </a:r>
            <a:r>
              <a:rPr lang="ru-RU" dirty="0" err="1"/>
              <a:t>ўрама</a:t>
            </a:r>
            <a:r>
              <a:rPr lang="ru-RU" dirty="0"/>
              <a:t> </a:t>
            </a:r>
            <a:r>
              <a:rPr lang="ru-RU" dirty="0" err="1"/>
              <a:t>тангачали</a:t>
            </a:r>
            <a:r>
              <a:rPr lang="ru-RU" dirty="0"/>
              <a:t>. </a:t>
            </a:r>
            <a:r>
              <a:rPr lang="ru-RU" dirty="0" err="1"/>
              <a:t>Барглари</a:t>
            </a:r>
            <a:r>
              <a:rPr lang="ru-RU" dirty="0"/>
              <a:t> </a:t>
            </a:r>
            <a:r>
              <a:rPr lang="ru-RU" dirty="0" err="1"/>
              <a:t>кенг</a:t>
            </a:r>
            <a:r>
              <a:rPr lang="ru-RU" dirty="0"/>
              <a:t> </a:t>
            </a:r>
            <a:r>
              <a:rPr lang="ru-RU" dirty="0" err="1"/>
              <a:t>тухумсимон</a:t>
            </a:r>
            <a:r>
              <a:rPr lang="ru-RU" dirty="0"/>
              <a:t> </a:t>
            </a:r>
            <a:r>
              <a:rPr lang="ru-RU" dirty="0" err="1"/>
              <a:t>ёки</a:t>
            </a:r>
            <a:r>
              <a:rPr lang="ru-RU" dirty="0"/>
              <a:t> овал </a:t>
            </a:r>
            <a:r>
              <a:rPr lang="ru-RU" dirty="0" err="1"/>
              <a:t>шаклда</a:t>
            </a:r>
            <a:r>
              <a:rPr lang="ru-RU" dirty="0"/>
              <a:t>, </a:t>
            </a:r>
            <a:r>
              <a:rPr lang="ru-RU" dirty="0" err="1"/>
              <a:t>туксиз</a:t>
            </a:r>
            <a:r>
              <a:rPr lang="ru-RU" dirty="0"/>
              <a:t> чети </a:t>
            </a:r>
            <a:r>
              <a:rPr lang="ru-RU" dirty="0" err="1"/>
              <a:t>тишчали</a:t>
            </a:r>
            <a:r>
              <a:rPr lang="ru-RU" dirty="0"/>
              <a:t>, </a:t>
            </a:r>
            <a:r>
              <a:rPr lang="ru-RU" dirty="0" err="1"/>
              <a:t>узун</a:t>
            </a:r>
            <a:r>
              <a:rPr lang="ru-RU" dirty="0"/>
              <a:t> </a:t>
            </a:r>
            <a:r>
              <a:rPr lang="ru-RU" dirty="0" err="1"/>
              <a:t>бандли</a:t>
            </a:r>
            <a:r>
              <a:rPr lang="ru-RU" dirty="0"/>
              <a:t>, </a:t>
            </a:r>
            <a:r>
              <a:rPr lang="ru-RU" dirty="0" err="1"/>
              <a:t>ёш</a:t>
            </a:r>
            <a:r>
              <a:rPr lang="ru-RU" dirty="0"/>
              <a:t> </a:t>
            </a:r>
            <a:r>
              <a:rPr lang="ru-RU" dirty="0" err="1"/>
              <a:t>барглари</a:t>
            </a:r>
            <a:r>
              <a:rPr lang="ru-RU" dirty="0"/>
              <a:t> </a:t>
            </a:r>
            <a:r>
              <a:rPr lang="ru-RU" dirty="0" err="1"/>
              <a:t>жингалак</a:t>
            </a:r>
            <a:r>
              <a:rPr lang="ru-RU" dirty="0"/>
              <a:t> </a:t>
            </a:r>
            <a:r>
              <a:rPr lang="ru-RU" dirty="0" err="1"/>
              <a:t>тукли</a:t>
            </a:r>
            <a:r>
              <a:rPr lang="ru-RU" dirty="0"/>
              <a:t>. </a:t>
            </a:r>
            <a:r>
              <a:rPr lang="ru-RU" dirty="0" err="1"/>
              <a:t>Гуллари</a:t>
            </a:r>
            <a:r>
              <a:rPr lang="ru-RU" dirty="0"/>
              <a:t> </a:t>
            </a:r>
            <a:r>
              <a:rPr lang="ru-RU" dirty="0" err="1"/>
              <a:t>калта</a:t>
            </a:r>
            <a:r>
              <a:rPr lang="ru-RU" dirty="0"/>
              <a:t> </a:t>
            </a:r>
            <a:r>
              <a:rPr lang="ru-RU" dirty="0" err="1"/>
              <a:t>новдалар</a:t>
            </a:r>
            <a:r>
              <a:rPr lang="ru-RU" dirty="0"/>
              <a:t> </a:t>
            </a:r>
            <a:r>
              <a:rPr lang="ru-RU" dirty="0" err="1"/>
              <a:t>учида</a:t>
            </a:r>
            <a:r>
              <a:rPr lang="ru-RU" dirty="0"/>
              <a:t> </a:t>
            </a:r>
            <a:r>
              <a:rPr lang="ru-RU" dirty="0" err="1"/>
              <a:t>жойлашади</a:t>
            </a:r>
            <a:r>
              <a:rPr lang="ru-RU" dirty="0"/>
              <a:t>, </a:t>
            </a:r>
            <a:r>
              <a:rPr lang="ru-RU" dirty="0" err="1"/>
              <a:t>оч</a:t>
            </a:r>
            <a:r>
              <a:rPr lang="ru-RU" dirty="0"/>
              <a:t> </a:t>
            </a:r>
            <a:r>
              <a:rPr lang="ru-RU" dirty="0" err="1"/>
              <a:t>пушти</a:t>
            </a:r>
            <a:r>
              <a:rPr lang="ru-RU" dirty="0"/>
              <a:t> </a:t>
            </a:r>
            <a:r>
              <a:rPr lang="uz-Cyrl-UZ" dirty="0"/>
              <a:t>рангда</a:t>
            </a:r>
            <a:r>
              <a:rPr lang="ru-RU" dirty="0"/>
              <a:t>. </a:t>
            </a:r>
            <a:r>
              <a:rPr lang="ru-RU" dirty="0" err="1"/>
              <a:t>Косачабарглари</a:t>
            </a:r>
            <a:r>
              <a:rPr lang="ru-RU" dirty="0"/>
              <a:t> </a:t>
            </a:r>
            <a:r>
              <a:rPr lang="ru-RU" dirty="0" err="1"/>
              <a:t>учбурчак</a:t>
            </a:r>
            <a:r>
              <a:rPr lang="ru-RU" dirty="0"/>
              <a:t> </a:t>
            </a:r>
            <a:r>
              <a:rPr lang="ru-RU" dirty="0" err="1"/>
              <a:t>шаклда</a:t>
            </a:r>
            <a:r>
              <a:rPr lang="ru-RU" dirty="0"/>
              <a:t>, учи </a:t>
            </a:r>
            <a:r>
              <a:rPr lang="ru-RU" dirty="0" err="1"/>
              <a:t>ўткир</a:t>
            </a:r>
            <a:r>
              <a:rPr lang="ru-RU" dirty="0"/>
              <a:t>, </a:t>
            </a:r>
            <a:r>
              <a:rPr lang="ru-RU" dirty="0" err="1"/>
              <a:t>сиртқи</a:t>
            </a:r>
            <a:r>
              <a:rPr lang="ru-RU" dirty="0"/>
              <a:t> </a:t>
            </a:r>
            <a:r>
              <a:rPr lang="ru-RU" dirty="0" err="1"/>
              <a:t>томони</a:t>
            </a:r>
            <a:r>
              <a:rPr lang="ru-RU" dirty="0"/>
              <a:t> </a:t>
            </a:r>
            <a:r>
              <a:rPr lang="ru-RU" dirty="0" err="1"/>
              <a:t>туксиз</a:t>
            </a:r>
            <a:r>
              <a:rPr lang="ru-RU" dirty="0"/>
              <a:t>, </a:t>
            </a:r>
            <a:r>
              <a:rPr lang="ru-RU" dirty="0" err="1"/>
              <a:t>ички</a:t>
            </a:r>
            <a:r>
              <a:rPr lang="ru-RU" dirty="0"/>
              <a:t> </a:t>
            </a:r>
            <a:r>
              <a:rPr lang="ru-RU" dirty="0" err="1"/>
              <a:t>томони</a:t>
            </a:r>
            <a:r>
              <a:rPr lang="ru-RU" dirty="0"/>
              <a:t> </a:t>
            </a:r>
            <a:r>
              <a:rPr lang="ru-RU" dirty="0" err="1"/>
              <a:t>тукли</a:t>
            </a:r>
            <a:r>
              <a:rPr lang="ru-RU" dirty="0"/>
              <a:t>. </a:t>
            </a:r>
            <a:r>
              <a:rPr lang="ru-RU" dirty="0" err="1"/>
              <a:t>Мева</a:t>
            </a:r>
            <a:r>
              <a:rPr lang="ru-RU" dirty="0"/>
              <a:t> банди </a:t>
            </a:r>
            <a:r>
              <a:rPr lang="ru-RU" dirty="0" err="1"/>
              <a:t>йўғон</a:t>
            </a:r>
            <a:r>
              <a:rPr lang="ru-RU" dirty="0"/>
              <a:t>, </a:t>
            </a:r>
            <a:r>
              <a:rPr lang="ru-RU" dirty="0" err="1"/>
              <a:t>туксиз</a:t>
            </a:r>
            <a:r>
              <a:rPr lang="ru-RU" dirty="0"/>
              <a:t> </a:t>
            </a:r>
            <a:r>
              <a:rPr lang="ru-RU" dirty="0" err="1"/>
              <a:t>ёки</a:t>
            </a:r>
            <a:r>
              <a:rPr lang="ru-RU" dirty="0"/>
              <a:t> </a:t>
            </a:r>
            <a:r>
              <a:rPr lang="ru-RU" dirty="0" err="1"/>
              <a:t>тукли</a:t>
            </a:r>
            <a:r>
              <a:rPr lang="ru-RU" dirty="0"/>
              <a:t>, </a:t>
            </a:r>
            <a:r>
              <a:rPr lang="ru-RU" dirty="0" err="1"/>
              <a:t>бўйи</a:t>
            </a:r>
            <a:r>
              <a:rPr lang="ru-RU" dirty="0"/>
              <a:t> 1-1,5 см. </a:t>
            </a:r>
            <a:r>
              <a:rPr lang="ru-RU" dirty="0" err="1"/>
              <a:t>Меваси</a:t>
            </a:r>
            <a:r>
              <a:rPr lang="ru-RU" dirty="0"/>
              <a:t> 1-2 </a:t>
            </a:r>
            <a:r>
              <a:rPr lang="ru-RU" dirty="0" err="1"/>
              <a:t>тадан</a:t>
            </a:r>
            <a:r>
              <a:rPr lang="ru-RU" dirty="0"/>
              <a:t> </a:t>
            </a:r>
            <a:r>
              <a:rPr lang="ru-RU" dirty="0" err="1"/>
              <a:t>бўлиб</a:t>
            </a:r>
            <a:r>
              <a:rPr lang="ru-RU" dirty="0"/>
              <a:t> </a:t>
            </a:r>
            <a:r>
              <a:rPr lang="ru-RU" dirty="0" err="1"/>
              <a:t>жойлашади</a:t>
            </a:r>
            <a:r>
              <a:rPr lang="ru-RU" dirty="0"/>
              <a:t>, </a:t>
            </a:r>
            <a:r>
              <a:rPr lang="ru-RU" dirty="0" err="1"/>
              <a:t>шарсимон</a:t>
            </a:r>
            <a:r>
              <a:rPr lang="ru-RU" dirty="0"/>
              <a:t> </a:t>
            </a:r>
            <a:r>
              <a:rPr lang="ru-RU" dirty="0" err="1"/>
              <a:t>ёки</a:t>
            </a:r>
            <a:r>
              <a:rPr lang="ru-RU" dirty="0"/>
              <a:t> </a:t>
            </a:r>
            <a:r>
              <a:rPr lang="ru-RU" dirty="0" err="1"/>
              <a:t>юмалоқ</a:t>
            </a:r>
            <a:r>
              <a:rPr lang="ru-RU" dirty="0"/>
              <a:t>, </a:t>
            </a:r>
            <a:r>
              <a:rPr lang="ru-RU" dirty="0" err="1"/>
              <a:t>тухумсимон</a:t>
            </a:r>
            <a:r>
              <a:rPr lang="ru-RU" dirty="0"/>
              <a:t>,  </a:t>
            </a:r>
            <a:r>
              <a:rPr lang="ru-RU" dirty="0" err="1"/>
              <a:t>яшил-сариқ</a:t>
            </a:r>
            <a:r>
              <a:rPr lang="ru-RU" dirty="0"/>
              <a:t> </a:t>
            </a:r>
            <a:r>
              <a:rPr lang="ru-RU" dirty="0" err="1"/>
              <a:t>ёки</a:t>
            </a:r>
            <a:r>
              <a:rPr lang="ru-RU" dirty="0"/>
              <a:t> </a:t>
            </a:r>
            <a:r>
              <a:rPr lang="ru-RU" dirty="0" err="1"/>
              <a:t>пушти</a:t>
            </a:r>
            <a:r>
              <a:rPr lang="ru-RU" dirty="0"/>
              <a:t>, эти </a:t>
            </a:r>
            <a:r>
              <a:rPr lang="ru-RU" dirty="0" err="1"/>
              <a:t>сарғиш</a:t>
            </a:r>
            <a:r>
              <a:rPr lang="ru-RU" dirty="0"/>
              <a:t>, </a:t>
            </a:r>
            <a:r>
              <a:rPr lang="ru-RU" dirty="0" err="1"/>
              <a:t>нордон</a:t>
            </a:r>
            <a:r>
              <a:rPr lang="ru-RU" dirty="0"/>
              <a:t> </a:t>
            </a:r>
            <a:r>
              <a:rPr lang="ru-RU" dirty="0" err="1"/>
              <a:t>ёки</a:t>
            </a:r>
            <a:r>
              <a:rPr lang="ru-RU" dirty="0"/>
              <a:t> </a:t>
            </a:r>
            <a:r>
              <a:rPr lang="ru-RU" dirty="0" err="1"/>
              <a:t>аччиқ-чучук</a:t>
            </a:r>
            <a:r>
              <a:rPr lang="ru-RU" dirty="0"/>
              <a:t>. </a:t>
            </a:r>
            <a:r>
              <a:rPr lang="ru-RU" dirty="0" err="1"/>
              <a:t>Уруғининг</a:t>
            </a:r>
            <a:r>
              <a:rPr lang="ru-RU" dirty="0"/>
              <a:t> </a:t>
            </a:r>
            <a:r>
              <a:rPr lang="uz-Cyrl-UZ" dirty="0"/>
              <a:t>узунлиги</a:t>
            </a:r>
            <a:r>
              <a:rPr lang="ru-RU" dirty="0"/>
              <a:t> 4-7 мм, </a:t>
            </a:r>
            <a:r>
              <a:rPr lang="ru-RU" dirty="0" err="1"/>
              <a:t>эни</a:t>
            </a:r>
            <a:r>
              <a:rPr lang="ru-RU" dirty="0"/>
              <a:t> 2 мм.</a:t>
            </a:r>
          </a:p>
        </p:txBody>
      </p:sp>
      <p:pic>
        <p:nvPicPr>
          <p:cNvPr id="3074" name="Picture 2" descr="Картинки по запросу Malus sylvestr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05064"/>
            <a:ext cx="3392760" cy="254457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Malus sylvestr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4077072"/>
            <a:ext cx="3596283" cy="23932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528" y="476672"/>
            <a:ext cx="8156575" cy="3810000"/>
          </a:xfrm>
        </p:spPr>
        <p:txBody>
          <a:bodyPr>
            <a:normAutofit fontScale="85000" lnSpcReduction="10000"/>
          </a:bodyPr>
          <a:lstStyle/>
          <a:p>
            <a:r>
              <a:rPr lang="uz-Cyrl-UZ" b="1" dirty="0"/>
              <a:t>Сиверс олмаси (Malus Siversii (Ledeb)Roem.)</a:t>
            </a:r>
            <a:r>
              <a:rPr lang="uz-Cyrl-UZ" dirty="0"/>
              <a:t> бўйи 10-12 метрга  этадиган, ёйиқ шох-шаббали, тикансиз дарахт. Новдалари тукли, баргларининг орқа томони ва гул қисмлари кул ранг тукли, уруғидан ва илдиз бачкиларидан кўпаяди. Барглари йирик,(8-12см) кенг эллиптик,чеккалари тишчали.Гуллари йирик,тўпгул шаклида. Мевалари битта-битта жойлашган, майда ёки ўртача катталикда 2-5см диаметрда шарсимон,сариқ-яшил,баъзан қизғиш.</a:t>
            </a:r>
            <a:endParaRPr lang="ru-RU" dirty="0"/>
          </a:p>
          <a:p>
            <a:pPr algn="just"/>
            <a:endParaRPr lang="ru-RU" dirty="0"/>
          </a:p>
        </p:txBody>
      </p:sp>
      <p:pic>
        <p:nvPicPr>
          <p:cNvPr id="4098" name="Picture 2" descr="Картинки по запросу Malus Sieversi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4293096"/>
            <a:ext cx="3312368" cy="24208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072840"/>
            <a:ext cx="2945507" cy="27752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116632"/>
            <a:ext cx="7869891" cy="3907487"/>
          </a:xfrm>
        </p:spPr>
        <p:txBody>
          <a:bodyPr>
            <a:normAutofit fontScale="77500" lnSpcReduction="20000"/>
          </a:bodyPr>
          <a:lstStyle/>
          <a:p>
            <a:r>
              <a:rPr lang="uz-Cyrl-UZ" b="1" dirty="0"/>
              <a:t>Қизил олма (Malus Niedzwietzkyana Dieck) </a:t>
            </a:r>
            <a:r>
              <a:rPr lang="uz-Cyrl-UZ" dirty="0"/>
              <a:t>бўйи 5-8 м гача, шох-шаббаси шарсимон ёки эллипссимон бўлган дарахт. Шохлари тикансиз, новдалари қизил–бинафша рангда. Барглари овалсимон, тескари тухумсимон, қизғиш, тукли, чети ўткир тишчали, туби понасимон, барг банди 2,7 см, оқиш, майин тукли. Гуллари 5-7 тадан йиғилиб, соябонсимон тўпгул ҳосил қилади, гулбанди тукли, гул ўрни сертук, тўқ жигар рангда. Гулён барглари кенг овал шаклда, тўқ қизил. Косачабарглари тор лансецимон, тўқ жигар рангда, сохта меваси юмалоқ, диаметри 3-4 см, тўқ қизил, ҳам пушти-қизил, ширин бўлади. Уруғи чўзинчоқ, пушти-жигар рангда, узунлиги 3-5 мм, эни 2 мм, 1000 дона уруғининг вазни 14-22 г келади.</a:t>
            </a:r>
            <a:endParaRPr lang="ru-RU" dirty="0"/>
          </a:p>
          <a:p>
            <a:r>
              <a:rPr lang="ru-RU" dirty="0" err="1"/>
              <a:t>Бу</a:t>
            </a:r>
            <a:r>
              <a:rPr lang="ru-RU" dirty="0"/>
              <a:t> </a:t>
            </a:r>
            <a:r>
              <a:rPr lang="ru-RU" dirty="0" err="1"/>
              <a:t>олма</a:t>
            </a:r>
            <a:r>
              <a:rPr lang="ru-RU" dirty="0"/>
              <a:t> </a:t>
            </a:r>
            <a:r>
              <a:rPr lang="uz-Cyrl-UZ" dirty="0"/>
              <a:t>тури </a:t>
            </a:r>
            <a:r>
              <a:rPr lang="ru-RU" dirty="0" err="1"/>
              <a:t>Тян-Шан</a:t>
            </a:r>
            <a:r>
              <a:rPr lang="ru-RU" dirty="0"/>
              <a:t> </a:t>
            </a:r>
            <a:r>
              <a:rPr lang="ru-RU" dirty="0" err="1"/>
              <a:t>тоғ</a:t>
            </a:r>
            <a:r>
              <a:rPr lang="uz-Cyrl-UZ" dirty="0"/>
              <a:t>лар</a:t>
            </a:r>
            <a:r>
              <a:rPr lang="ru-RU" dirty="0" err="1"/>
              <a:t>ида</a:t>
            </a:r>
            <a:r>
              <a:rPr lang="ru-RU" dirty="0"/>
              <a:t> </a:t>
            </a:r>
            <a:r>
              <a:rPr lang="ru-RU" dirty="0" err="1"/>
              <a:t>ўсади</a:t>
            </a:r>
            <a:r>
              <a:rPr lang="ru-RU" dirty="0"/>
              <a:t>, </a:t>
            </a:r>
            <a:r>
              <a:rPr lang="ru-RU" dirty="0" err="1"/>
              <a:t>селексия</a:t>
            </a:r>
            <a:r>
              <a:rPr lang="ru-RU" dirty="0"/>
              <a:t> </a:t>
            </a:r>
            <a:r>
              <a:rPr lang="ru-RU" dirty="0" err="1"/>
              <a:t>ва</a:t>
            </a:r>
            <a:r>
              <a:rPr lang="ru-RU" dirty="0"/>
              <a:t> </a:t>
            </a:r>
            <a:r>
              <a:rPr lang="ru-RU" dirty="0" err="1"/>
              <a:t>дурагайлаш</a:t>
            </a:r>
            <a:r>
              <a:rPr lang="ru-RU" dirty="0"/>
              <a:t> </a:t>
            </a:r>
            <a:r>
              <a:rPr lang="ru-RU" dirty="0" err="1"/>
              <a:t>ишларида</a:t>
            </a:r>
            <a:r>
              <a:rPr lang="ru-RU" dirty="0"/>
              <a:t> </a:t>
            </a:r>
            <a:r>
              <a:rPr lang="ru-RU" dirty="0" err="1"/>
              <a:t>қимматли</a:t>
            </a:r>
            <a:r>
              <a:rPr lang="ru-RU" dirty="0"/>
              <a:t> тур </a:t>
            </a:r>
            <a:r>
              <a:rPr lang="ru-RU" dirty="0" err="1"/>
              <a:t>ҳисобланади</a:t>
            </a:r>
            <a:r>
              <a:rPr lang="ru-RU" dirty="0"/>
              <a:t>. </a:t>
            </a:r>
          </a:p>
        </p:txBody>
      </p:sp>
      <p:pic>
        <p:nvPicPr>
          <p:cNvPr id="5122" name="Picture 2" descr="Картинки по запросу Malus Niedzwetzkyana Die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933056"/>
            <a:ext cx="5479811" cy="285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1313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284984"/>
            <a:ext cx="8443639" cy="347787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a:spAutoFit/>
          </a:bodyPr>
          <a:lstStyle/>
          <a:p>
            <a:r>
              <a:rPr lang="uz-Cyrl-UZ" sz="2000" b="1" dirty="0"/>
              <a:t>Олхўри баргли олма </a:t>
            </a:r>
            <a:r>
              <a:rPr lang="uz-Cyrl-UZ" sz="2000" dirty="0"/>
              <a:t>(</a:t>
            </a:r>
            <a:r>
              <a:rPr lang="uz-Cyrl-UZ" sz="2000" b="1" dirty="0"/>
              <a:t>Malus prunifolia Boerkh)</a:t>
            </a:r>
            <a:r>
              <a:rPr lang="uz-Cyrl-UZ" sz="2000" dirty="0"/>
              <a:t> бўйи 10 м келадиган дарахт. Шох-шаббасси кенг, юмалоқ шаклда. Ёш новдалари сариқ-жигар рангда. Барг куртаклари чўзиқ, гул куртаклари майда, тукли, ўрама тангачали, новвоти-қизил. Барглари тухумсимон ёки эллипсимон, бўйи 8-12 см учи ўткир, чети тишчали, юз томони тўқ яшил, орқа томони яшил, тукли ёки туксиз, ялтироқ, банди ингичка, тукли қизғиш рангда бўлади. Гуллари оқ, ҳидли, диаметри 3-4 см, гулбанди узун, 5-8 та гули йиғилиб тўпгул ҳосил қилади. Гулён барглари чўзиқ шаклда, косабаргчалари лансецимон, узун тукли ёки туксиз. Соҳта меваси 2-4 тадан бўлиб жойлашади, улар юмалоқ ёки тухумсимон, диаметри 2,5 см, сариқ ёки қизил. эти сариқ, сершира, нордон, ҳидсиз. </a:t>
            </a:r>
            <a:endParaRPr lang="ru-RU" sz="2000" dirty="0"/>
          </a:p>
        </p:txBody>
      </p:sp>
      <p:pic>
        <p:nvPicPr>
          <p:cNvPr id="6146" name="Picture 2" descr="Картинки по запросу Malus prunifolia Borkh"/>
          <p:cNvPicPr>
            <a:picLocks noChangeAspect="1" noChangeArrowheads="1"/>
          </p:cNvPicPr>
          <p:nvPr/>
        </p:nvPicPr>
        <p:blipFill rotWithShape="1">
          <a:blip r:embed="rId2">
            <a:extLst>
              <a:ext uri="{28A0092B-C50C-407E-A947-70E740481C1C}">
                <a14:useLocalDpi xmlns:a14="http://schemas.microsoft.com/office/drawing/2010/main" val="0"/>
              </a:ext>
            </a:extLst>
          </a:blip>
          <a:srcRect t="6895"/>
          <a:stretch/>
        </p:blipFill>
        <p:spPr bwMode="auto">
          <a:xfrm>
            <a:off x="323528" y="188640"/>
            <a:ext cx="2304256" cy="282967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Malus prunifolia Bork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188640"/>
            <a:ext cx="3600400" cy="294813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Картинки по запросу Malus prunifolia Bork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64" y="260648"/>
            <a:ext cx="1917551" cy="2736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643283643"/>
              </p:ext>
            </p:extLst>
          </p:nvPr>
        </p:nvGraphicFramePr>
        <p:xfrm>
          <a:off x="0" y="70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AutoShape 4" descr="Картинки по запросу Malus baccata Boerkh"/>
          <p:cNvSpPr>
            <a:spLocks noChangeAspect="1" noChangeArrowheads="1"/>
          </p:cNvSpPr>
          <p:nvPr/>
        </p:nvSpPr>
        <p:spPr bwMode="auto">
          <a:xfrm>
            <a:off x="155575" y="-1181100"/>
            <a:ext cx="1857375" cy="24669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176" name="Picture 8" descr="Картинки по запросу Malus baccat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95736" y="3933056"/>
            <a:ext cx="3846562" cy="2808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70432848"/>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Картинки по запросу Malus domestic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27784" y="4221088"/>
            <a:ext cx="3096344" cy="24631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5200" y="1124744"/>
            <a:ext cx="5946643" cy="3240360"/>
          </a:xfrm>
          <a:prstGeom prst="rect">
            <a:avLst/>
          </a:prstGeom>
        </p:spPr>
        <p:txBody>
          <a:bodyPr vert="horz">
            <a:noAutofit/>
          </a:bodyPr>
          <a:lstStyle/>
          <a:p>
            <a:r>
              <a:rPr lang="uz-Cyrl-UZ" sz="1600" dirty="0"/>
              <a:t>Бу туркумга асосан дарахтлар  киради, кўпинча шохлари тиканли бўлади. Барглари оддий тузилган, бутун, навбат билан жойлашади, кузда тўкилиб кетади. Ён баргчалари бўлиб, улар тез тўкилиб кетади, гуллар оқ ёки пушти, йиғилиб тўпгул ҳосил қилади. Меваси сершира, мазали бўлганидан эйилади, кондитер ва консерва махсулотлари ишлаб чиқаришда фойдаланилади.</a:t>
            </a:r>
            <a:endParaRPr lang="ru-RU" sz="1600" dirty="0"/>
          </a:p>
          <a:p>
            <a:r>
              <a:rPr lang="uz-Cyrl-UZ" sz="1600" dirty="0"/>
              <a:t>Бу туркумнинг 60 дан ортиқ тури бор, улар асосан мўътадил иқлимли ҳудудларда тарқалган. МДҲ да 15 тури учрайди. Баъзи турлари жуда кўп экилади. Тошкент Ботаника боғига 10 та тури интродуксия қилинган, улардан 3 таси  Марказий Осиё, 2 таси эвропа, 4 таси Хитой ва 1таси Узоқ Шарқ флорасига тааллуқли.</a:t>
            </a:r>
            <a:endParaRPr lang="ru-RU" sz="1600" dirty="0"/>
          </a:p>
        </p:txBody>
      </p:sp>
      <p:sp>
        <p:nvSpPr>
          <p:cNvPr id="2" name="Прямоугольник 1"/>
          <p:cNvSpPr/>
          <p:nvPr/>
        </p:nvSpPr>
        <p:spPr>
          <a:xfrm>
            <a:off x="1115616" y="260648"/>
            <a:ext cx="3269549"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uz-Cyrl-UZ" sz="2400" b="1" dirty="0"/>
              <a:t>НОК (PYRUS) ТУРКУМИ</a:t>
            </a:r>
            <a:endParaRPr lang="ru-RU" sz="2400" dirty="0"/>
          </a:p>
        </p:txBody>
      </p:sp>
      <p:pic>
        <p:nvPicPr>
          <p:cNvPr id="9218" name="Picture 2" descr="Картинки по запросу Груша дере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908720"/>
            <a:ext cx="3347864" cy="50405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359889059"/>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42"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1760" y="4286249"/>
            <a:ext cx="3429000"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92986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35888" y="3573016"/>
            <a:ext cx="8686800" cy="2880320"/>
          </a:xfrm>
        </p:spPr>
        <p:txBody>
          <a:bodyPr>
            <a:normAutofit/>
          </a:bodyPr>
          <a:lstStyle/>
          <a:p>
            <a:r>
              <a:rPr lang="uz-Cyrl-UZ" sz="2000" b="1" dirty="0"/>
              <a:t>Регел ноки (Pyrus Regelii (Regel et.Schmalb)Rehd.).</a:t>
            </a:r>
            <a:r>
              <a:rPr lang="uz-Cyrl-UZ" sz="2000" dirty="0"/>
              <a:t>Баландлиги 6</a:t>
            </a:r>
            <a:r>
              <a:rPr lang="uz-Cyrl-UZ" sz="2000" b="1" dirty="0"/>
              <a:t> </a:t>
            </a:r>
            <a:r>
              <a:rPr lang="uz-Cyrl-UZ" sz="2000" dirty="0"/>
              <a:t>метргача бўлган дарахт,танаси диаметри 25(60) смгача бўлади.Кўп йиллик новдалари кулранг, бир йиллик новдалари қизғиш-жигарранг.Барглари 7-8см узунликда,.Гуллар тўплами 5-6 см диаметрли,6-19 та гулли. Битта гулининг диаметри 2,5 см,5 та оқ гулбарги мавжуд.Мевалари 2-3 см диаметрга эга бўлиб, ўртача 6 грамм бўлиб, думалоқ шаклга эга, қаттиқ, аччиқ-нордон таъмга эга .Узоқ сақлангандан сўнг истеъмолга яроқли бўлади.</a:t>
            </a:r>
            <a:endParaRPr lang="ru-RU" sz="2000" dirty="0"/>
          </a:p>
        </p:txBody>
      </p:sp>
      <p:pic>
        <p:nvPicPr>
          <p:cNvPr id="11266" name="Picture 2"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15050"/>
          <a:stretch/>
        </p:blipFill>
        <p:spPr bwMode="auto">
          <a:xfrm>
            <a:off x="683568" y="260648"/>
            <a:ext cx="3960440" cy="338437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груша регеля дере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88640"/>
            <a:ext cx="3257550"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513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548680"/>
            <a:ext cx="5905440" cy="4767808"/>
          </a:xfrm>
        </p:spPr>
        <p:txBody>
          <a:bodyPr>
            <a:noAutofit/>
          </a:bodyPr>
          <a:lstStyle/>
          <a:p>
            <a:r>
              <a:rPr lang="uz-Cyrl-UZ" sz="2000" b="1" dirty="0"/>
              <a:t>Оддий нок (Pyrus communis L.</a:t>
            </a:r>
            <a:r>
              <a:rPr lang="uz-Cyrl-UZ" sz="2000" dirty="0"/>
              <a:t>) катта дарахт бўлиб, бўйи 12-16 м, танасининг пўстлоғи қалин,қўнғир рангда, бўйига чуқур ёрилган, пўст ташлаб туради. Шохлари кўпинча тиканли бўлади. Новдаси тўғри, туксиз, сариқ-қўнғир, ялтироқ. </a:t>
            </a:r>
            <a:r>
              <a:rPr lang="ru-RU" sz="2000" dirty="0" err="1"/>
              <a:t>Барглари</a:t>
            </a:r>
            <a:r>
              <a:rPr lang="ru-RU" sz="2000" dirty="0"/>
              <a:t> </a:t>
            </a:r>
            <a:r>
              <a:rPr lang="ru-RU" sz="2000" dirty="0" err="1"/>
              <a:t>юмалоқ</a:t>
            </a:r>
            <a:r>
              <a:rPr lang="ru-RU" sz="2000" dirty="0"/>
              <a:t> </a:t>
            </a:r>
            <a:r>
              <a:rPr lang="ru-RU" sz="2000" dirty="0" err="1"/>
              <a:t>ёки</a:t>
            </a:r>
            <a:r>
              <a:rPr lang="ru-RU" sz="2000" dirty="0"/>
              <a:t> </a:t>
            </a:r>
            <a:r>
              <a:rPr lang="ru-RU" sz="2000" dirty="0" err="1"/>
              <a:t>овалсимон</a:t>
            </a:r>
            <a:r>
              <a:rPr lang="ru-RU" sz="2000" dirty="0"/>
              <a:t>, учи </a:t>
            </a:r>
            <a:r>
              <a:rPr lang="ru-RU" sz="2000" dirty="0" err="1"/>
              <a:t>ўткир</a:t>
            </a:r>
            <a:r>
              <a:rPr lang="ru-RU" sz="2000" dirty="0"/>
              <a:t>, чети </a:t>
            </a:r>
            <a:r>
              <a:rPr lang="ru-RU" sz="2000" dirty="0" err="1"/>
              <a:t>текис</a:t>
            </a:r>
            <a:r>
              <a:rPr lang="ru-RU" sz="2000" dirty="0"/>
              <a:t>, банди </a:t>
            </a:r>
            <a:r>
              <a:rPr lang="ru-RU" sz="2000" dirty="0" err="1"/>
              <a:t>узун</a:t>
            </a:r>
            <a:r>
              <a:rPr lang="ru-RU" sz="2000" dirty="0"/>
              <a:t>, </a:t>
            </a:r>
            <a:r>
              <a:rPr lang="ru-RU" sz="2000" dirty="0" err="1"/>
              <a:t>орқа</a:t>
            </a:r>
            <a:r>
              <a:rPr lang="ru-RU" sz="2000" dirty="0"/>
              <a:t> </a:t>
            </a:r>
            <a:r>
              <a:rPr lang="ru-RU" sz="2000" dirty="0" err="1"/>
              <a:t>томони</a:t>
            </a:r>
            <a:r>
              <a:rPr lang="ru-RU" sz="2000" dirty="0"/>
              <a:t> </a:t>
            </a:r>
            <a:r>
              <a:rPr lang="ru-RU" sz="2000" dirty="0" err="1"/>
              <a:t>тукли</a:t>
            </a:r>
            <a:r>
              <a:rPr lang="ru-RU" sz="2000" dirty="0"/>
              <a:t>. </a:t>
            </a:r>
            <a:r>
              <a:rPr lang="ru-RU" sz="2000" dirty="0" err="1"/>
              <a:t>Бу</a:t>
            </a:r>
            <a:r>
              <a:rPr lang="ru-RU" sz="2000" dirty="0"/>
              <a:t> нок март</a:t>
            </a:r>
            <a:r>
              <a:rPr lang="uz-Cyrl-UZ" sz="2000" dirty="0"/>
              <a:t>-апрел </a:t>
            </a:r>
            <a:r>
              <a:rPr lang="ru-RU" sz="2000" dirty="0"/>
              <a:t> </a:t>
            </a:r>
            <a:r>
              <a:rPr lang="ru-RU" sz="2000" dirty="0" err="1"/>
              <a:t>ойида</a:t>
            </a:r>
            <a:r>
              <a:rPr lang="ru-RU" sz="2000" dirty="0"/>
              <a:t> </a:t>
            </a:r>
            <a:r>
              <a:rPr lang="ru-RU" sz="2000" dirty="0" err="1"/>
              <a:t>гуллайди</a:t>
            </a:r>
            <a:r>
              <a:rPr lang="ru-RU" sz="2000" dirty="0"/>
              <a:t> </a:t>
            </a:r>
            <a:r>
              <a:rPr lang="ru-RU" sz="2000" dirty="0" err="1"/>
              <a:t>ва</a:t>
            </a:r>
            <a:r>
              <a:rPr lang="ru-RU" sz="2000" dirty="0"/>
              <a:t> шу </a:t>
            </a:r>
            <a:r>
              <a:rPr lang="ru-RU" sz="2000" dirty="0" err="1"/>
              <a:t>билан</a:t>
            </a:r>
            <a:r>
              <a:rPr lang="ru-RU" sz="2000" dirty="0"/>
              <a:t> </a:t>
            </a:r>
            <a:r>
              <a:rPr lang="ru-RU" sz="2000" dirty="0" err="1"/>
              <a:t>бир</a:t>
            </a:r>
            <a:r>
              <a:rPr lang="ru-RU" sz="2000" dirty="0"/>
              <a:t> </a:t>
            </a:r>
            <a:r>
              <a:rPr lang="ru-RU" sz="2000" dirty="0" err="1"/>
              <a:t>вақтда</a:t>
            </a:r>
            <a:r>
              <a:rPr lang="ru-RU" sz="2000" dirty="0"/>
              <a:t> </a:t>
            </a:r>
            <a:r>
              <a:rPr lang="ru-RU" sz="2000" dirty="0" err="1"/>
              <a:t>барг</a:t>
            </a:r>
            <a:r>
              <a:rPr lang="ru-RU" sz="2000" dirty="0"/>
              <a:t> </a:t>
            </a:r>
            <a:r>
              <a:rPr lang="ru-RU" sz="2000" dirty="0" err="1"/>
              <a:t>ёзади</a:t>
            </a:r>
            <a:r>
              <a:rPr lang="ru-RU" sz="2000" dirty="0"/>
              <a:t>. </a:t>
            </a:r>
            <a:r>
              <a:rPr lang="ru-RU" sz="2000" dirty="0" err="1"/>
              <a:t>Гуллари</a:t>
            </a:r>
            <a:r>
              <a:rPr lang="ru-RU" sz="2000" dirty="0"/>
              <a:t> </a:t>
            </a:r>
            <a:r>
              <a:rPr lang="ru-RU" sz="2000" dirty="0" err="1"/>
              <a:t>оқ</a:t>
            </a:r>
            <a:r>
              <a:rPr lang="ru-RU" sz="2000" dirty="0"/>
              <a:t>, </a:t>
            </a:r>
            <a:r>
              <a:rPr lang="ru-RU" sz="2000" dirty="0" err="1"/>
              <a:t>нектарли</a:t>
            </a:r>
            <a:r>
              <a:rPr lang="ru-RU" sz="2000" dirty="0"/>
              <a:t>. </a:t>
            </a:r>
            <a:r>
              <a:rPr lang="ru-RU" sz="2000" dirty="0" err="1"/>
              <a:t>Меваси</a:t>
            </a:r>
            <a:r>
              <a:rPr lang="ru-RU" sz="2000" dirty="0"/>
              <a:t> август-</a:t>
            </a:r>
            <a:r>
              <a:rPr lang="ru-RU" sz="2000" dirty="0" err="1"/>
              <a:t>сентябр</a:t>
            </a:r>
            <a:r>
              <a:rPr lang="ru-RU" sz="2000" dirty="0"/>
              <a:t> </a:t>
            </a:r>
            <a:r>
              <a:rPr lang="ru-RU" sz="2000" dirty="0" err="1"/>
              <a:t>ойл</a:t>
            </a:r>
            <a:r>
              <a:rPr lang="uz-Cyrl-UZ" sz="2000" dirty="0"/>
              <a:t>а</a:t>
            </a:r>
            <a:r>
              <a:rPr lang="ru-RU" sz="2000" dirty="0" err="1"/>
              <a:t>рида</a:t>
            </a:r>
            <a:r>
              <a:rPr lang="ru-RU" sz="2000" dirty="0"/>
              <a:t> </a:t>
            </a:r>
            <a:r>
              <a:rPr lang="ru-RU" sz="2000" dirty="0" err="1"/>
              <a:t>этилади</a:t>
            </a:r>
            <a:r>
              <a:rPr lang="ru-RU" sz="2000" dirty="0"/>
              <a:t>, </a:t>
            </a:r>
            <a:r>
              <a:rPr lang="uz-Cyrl-UZ" sz="2000" dirty="0"/>
              <a:t>узунлиги</a:t>
            </a:r>
            <a:r>
              <a:rPr lang="ru-RU" sz="2000" dirty="0"/>
              <a:t> 3-4 см, </a:t>
            </a:r>
            <a:r>
              <a:rPr lang="ru-RU" sz="2000" dirty="0" err="1"/>
              <a:t>эни</a:t>
            </a:r>
            <a:r>
              <a:rPr lang="ru-RU" sz="2000" dirty="0"/>
              <a:t> 1,5 см, </a:t>
            </a:r>
            <a:r>
              <a:rPr lang="ru-RU" sz="2000" dirty="0" err="1"/>
              <a:t>яшил</a:t>
            </a:r>
            <a:r>
              <a:rPr lang="ru-RU" sz="2000" dirty="0"/>
              <a:t> </a:t>
            </a:r>
            <a:r>
              <a:rPr lang="ru-RU" sz="2000" dirty="0" err="1"/>
              <a:t>бўлиб</a:t>
            </a:r>
            <a:r>
              <a:rPr lang="ru-RU" sz="2000" dirty="0"/>
              <a:t>, </a:t>
            </a:r>
            <a:r>
              <a:rPr lang="ru-RU" sz="2000" dirty="0" err="1"/>
              <a:t>этилиш</a:t>
            </a:r>
            <a:r>
              <a:rPr lang="ru-RU" sz="2000" dirty="0"/>
              <a:t> </a:t>
            </a:r>
            <a:r>
              <a:rPr lang="ru-RU" sz="2000" dirty="0" err="1"/>
              <a:t>олдидан</a:t>
            </a:r>
            <a:r>
              <a:rPr lang="ru-RU" sz="2000" dirty="0"/>
              <a:t> </a:t>
            </a:r>
            <a:r>
              <a:rPr lang="ru-RU" sz="2000" dirty="0" err="1"/>
              <a:t>сарғаяди</a:t>
            </a:r>
            <a:r>
              <a:rPr lang="ru-RU" sz="2000" dirty="0"/>
              <a:t>. </a:t>
            </a:r>
            <a:r>
              <a:rPr lang="ru-RU" sz="2000" dirty="0" err="1"/>
              <a:t>Уруғи</a:t>
            </a:r>
            <a:r>
              <a:rPr lang="ru-RU" sz="2000" dirty="0"/>
              <a:t> </a:t>
            </a:r>
            <a:r>
              <a:rPr lang="ru-RU" sz="2000" dirty="0" err="1"/>
              <a:t>йирик</a:t>
            </a:r>
            <a:r>
              <a:rPr lang="ru-RU" sz="2000" dirty="0"/>
              <a:t>, </a:t>
            </a:r>
            <a:r>
              <a:rPr lang="ru-RU" sz="2000" dirty="0" err="1"/>
              <a:t>чўзиқ</a:t>
            </a:r>
            <a:r>
              <a:rPr lang="ru-RU" sz="2000" dirty="0"/>
              <a:t>, </a:t>
            </a:r>
            <a:r>
              <a:rPr lang="ru-RU" sz="2000" dirty="0" err="1"/>
              <a:t>туби</a:t>
            </a:r>
            <a:r>
              <a:rPr lang="ru-RU" sz="2000" dirty="0"/>
              <a:t> учли, учи </a:t>
            </a:r>
            <a:r>
              <a:rPr lang="ru-RU" sz="2000" dirty="0" err="1"/>
              <a:t>юмалоқ</a:t>
            </a:r>
            <a:r>
              <a:rPr lang="ru-RU" sz="2000" dirty="0"/>
              <a:t>, </a:t>
            </a:r>
            <a:r>
              <a:rPr lang="ru-RU" sz="2000" dirty="0" err="1"/>
              <a:t>қора</a:t>
            </a:r>
            <a:r>
              <a:rPr lang="ru-RU" sz="2000" dirty="0"/>
              <a:t>. </a:t>
            </a:r>
            <a:r>
              <a:rPr lang="ru-RU" sz="2000" dirty="0" err="1"/>
              <a:t>Бу</a:t>
            </a:r>
            <a:r>
              <a:rPr lang="ru-RU" sz="2000" dirty="0"/>
              <a:t> нок </a:t>
            </a:r>
            <a:r>
              <a:rPr lang="ru-RU" sz="2000" dirty="0" err="1"/>
              <a:t>уруғ</a:t>
            </a:r>
            <a:r>
              <a:rPr lang="uz-Cyrl-UZ" sz="2000" dirty="0"/>
              <a:t>и</a:t>
            </a:r>
            <a:r>
              <a:rPr lang="ru-RU" sz="2000" dirty="0"/>
              <a:t>дан </a:t>
            </a:r>
            <a:r>
              <a:rPr lang="ru-RU" sz="2000" dirty="0" err="1"/>
              <a:t>яхши</a:t>
            </a:r>
            <a:r>
              <a:rPr lang="ru-RU" sz="2000" dirty="0"/>
              <a:t> </a:t>
            </a:r>
            <a:r>
              <a:rPr lang="ru-RU" sz="2000" dirty="0" err="1"/>
              <a:t>кўпаяди</a:t>
            </a:r>
            <a:r>
              <a:rPr lang="ru-RU" sz="2000" dirty="0"/>
              <a:t>. </a:t>
            </a:r>
            <a:r>
              <a:rPr lang="ru-RU" sz="2000" dirty="0" err="1"/>
              <a:t>Кенг</a:t>
            </a:r>
            <a:r>
              <a:rPr lang="ru-RU" sz="2000" dirty="0"/>
              <a:t> </a:t>
            </a:r>
            <a:r>
              <a:rPr lang="ru-RU" sz="2000" dirty="0" err="1"/>
              <a:t>баргли</a:t>
            </a:r>
            <a:r>
              <a:rPr lang="ru-RU" sz="2000" dirty="0"/>
              <a:t> </a:t>
            </a:r>
            <a:r>
              <a:rPr lang="ru-RU" sz="2000" dirty="0" err="1"/>
              <a:t>ёки</a:t>
            </a:r>
            <a:r>
              <a:rPr lang="ru-RU" sz="2000" dirty="0"/>
              <a:t> </a:t>
            </a:r>
            <a:r>
              <a:rPr lang="ru-RU" sz="2000" dirty="0" err="1"/>
              <a:t>аралаш</a:t>
            </a:r>
            <a:r>
              <a:rPr lang="ru-RU" sz="2000" dirty="0"/>
              <a:t> </a:t>
            </a:r>
            <a:r>
              <a:rPr lang="ru-RU" sz="2000" dirty="0" err="1"/>
              <a:t>ўрмонларда</a:t>
            </a:r>
            <a:r>
              <a:rPr lang="ru-RU" sz="2000" dirty="0"/>
              <a:t>, </a:t>
            </a:r>
            <a:r>
              <a:rPr lang="ru-RU" sz="2000" dirty="0" err="1"/>
              <a:t>катта</a:t>
            </a:r>
            <a:r>
              <a:rPr lang="ru-RU" sz="2000" dirty="0"/>
              <a:t> </a:t>
            </a:r>
            <a:r>
              <a:rPr lang="ru-RU" sz="2000" dirty="0" err="1"/>
              <a:t>дарахтлар</a:t>
            </a:r>
            <a:r>
              <a:rPr lang="ru-RU" sz="2000" dirty="0"/>
              <a:t> </a:t>
            </a:r>
            <a:r>
              <a:rPr lang="ru-RU" sz="2000" dirty="0" err="1"/>
              <a:t>тагида</a:t>
            </a:r>
            <a:r>
              <a:rPr lang="ru-RU" sz="2000" dirty="0"/>
              <a:t> </a:t>
            </a:r>
            <a:r>
              <a:rPr lang="ru-RU" sz="2000" dirty="0" err="1"/>
              <a:t>ўсади</a:t>
            </a:r>
            <a:r>
              <a:rPr lang="ru-RU" sz="2000" dirty="0"/>
              <a:t>. </a:t>
            </a:r>
            <a:r>
              <a:rPr lang="ru-RU" sz="2000" dirty="0" err="1"/>
              <a:t>Баъзан</a:t>
            </a:r>
            <a:r>
              <a:rPr lang="ru-RU" sz="2000" dirty="0"/>
              <a:t> </a:t>
            </a:r>
            <a:r>
              <a:rPr lang="uz-Cyrl-UZ" sz="2000" dirty="0"/>
              <a:t>тоза </a:t>
            </a:r>
            <a:r>
              <a:rPr lang="ru-RU" sz="2000" dirty="0" err="1"/>
              <a:t>нокзор</a:t>
            </a:r>
            <a:r>
              <a:rPr lang="uz-Cyrl-UZ" sz="2000" dirty="0"/>
              <a:t>лар</a:t>
            </a:r>
            <a:r>
              <a:rPr lang="ru-RU" sz="2000" dirty="0"/>
              <a:t> </a:t>
            </a:r>
            <a:r>
              <a:rPr lang="ru-RU" sz="2000" dirty="0" err="1"/>
              <a:t>ҳосил</a:t>
            </a:r>
            <a:r>
              <a:rPr lang="ru-RU" sz="2000" dirty="0"/>
              <a:t> </a:t>
            </a:r>
            <a:r>
              <a:rPr lang="ru-RU" sz="2000" dirty="0" err="1"/>
              <a:t>қилади</a:t>
            </a:r>
            <a:r>
              <a:rPr lang="ru-RU" sz="2000" dirty="0"/>
              <a:t>. </a:t>
            </a:r>
            <a:r>
              <a:rPr lang="ru-RU" sz="2000" dirty="0" err="1"/>
              <a:t>Кичик</a:t>
            </a:r>
            <a:r>
              <a:rPr lang="ru-RU" sz="2000" dirty="0"/>
              <a:t> </a:t>
            </a:r>
            <a:r>
              <a:rPr lang="ru-RU" sz="2000" dirty="0" err="1"/>
              <a:t>Осиёда</a:t>
            </a:r>
            <a:r>
              <a:rPr lang="ru-RU" sz="2000" dirty="0"/>
              <a:t>, МДҲ </a:t>
            </a:r>
            <a:r>
              <a:rPr lang="ru-RU" sz="2000" dirty="0" err="1"/>
              <a:t>нинг</a:t>
            </a:r>
            <a:r>
              <a:rPr lang="ru-RU" sz="2000" dirty="0"/>
              <a:t> </a:t>
            </a:r>
            <a:r>
              <a:rPr lang="ru-RU" sz="2000" dirty="0" err="1"/>
              <a:t>эвропа</a:t>
            </a:r>
            <a:r>
              <a:rPr lang="ru-RU" sz="2000" dirty="0"/>
              <a:t> </a:t>
            </a:r>
            <a:r>
              <a:rPr lang="ru-RU" sz="2000" dirty="0" err="1"/>
              <a:t>қисмида</a:t>
            </a:r>
            <a:r>
              <a:rPr lang="ru-RU" sz="2000" dirty="0"/>
              <a:t> </a:t>
            </a:r>
            <a:r>
              <a:rPr lang="ru-RU" sz="2000" dirty="0" err="1"/>
              <a:t>ва</a:t>
            </a:r>
            <a:r>
              <a:rPr lang="uz-Cyrl-UZ" sz="2000" dirty="0"/>
              <a:t>Марказий</a:t>
            </a:r>
            <a:r>
              <a:rPr lang="ru-RU" sz="2000" dirty="0"/>
              <a:t> </a:t>
            </a:r>
            <a:r>
              <a:rPr lang="ru-RU" sz="2000" dirty="0" err="1"/>
              <a:t>Осиё</a:t>
            </a:r>
            <a:r>
              <a:rPr lang="ru-RU" sz="2000" dirty="0"/>
              <a:t> </a:t>
            </a:r>
            <a:r>
              <a:rPr lang="ru-RU" sz="2000" dirty="0" err="1"/>
              <a:t>республикаларида</a:t>
            </a:r>
            <a:r>
              <a:rPr lang="ru-RU" sz="2000" dirty="0"/>
              <a:t> </a:t>
            </a:r>
            <a:r>
              <a:rPr lang="ru-RU" sz="2000" dirty="0" err="1"/>
              <a:t>учрайди</a:t>
            </a:r>
            <a:r>
              <a:rPr lang="ru-RU" sz="2000" dirty="0"/>
              <a:t>. </a:t>
            </a:r>
            <a:r>
              <a:rPr lang="ru-RU" sz="2000" dirty="0" err="1"/>
              <a:t>Тоғли</a:t>
            </a:r>
            <a:r>
              <a:rPr lang="ru-RU" sz="2000" dirty="0"/>
              <a:t> </a:t>
            </a:r>
            <a:r>
              <a:rPr lang="ru-RU" sz="2000" dirty="0" err="1"/>
              <a:t>раёнларда</a:t>
            </a:r>
            <a:r>
              <a:rPr lang="ru-RU" sz="2000" dirty="0"/>
              <a:t> </a:t>
            </a:r>
            <a:r>
              <a:rPr lang="ru-RU" sz="2000" dirty="0" err="1"/>
              <a:t>денгиз</a:t>
            </a:r>
            <a:r>
              <a:rPr lang="ru-RU" sz="2000" dirty="0"/>
              <a:t> </a:t>
            </a:r>
            <a:r>
              <a:rPr lang="ru-RU" sz="2000" dirty="0" err="1"/>
              <a:t>сатҳидан</a:t>
            </a:r>
            <a:r>
              <a:rPr lang="ru-RU" sz="2000" dirty="0"/>
              <a:t> 2000 м </a:t>
            </a:r>
            <a:r>
              <a:rPr lang="ru-RU" sz="2000" dirty="0" err="1"/>
              <a:t>гача</a:t>
            </a:r>
            <a:r>
              <a:rPr lang="ru-RU" sz="2000" dirty="0"/>
              <a:t> </a:t>
            </a:r>
            <a:r>
              <a:rPr lang="ru-RU" sz="2000" dirty="0" err="1"/>
              <a:t>баландликда</a:t>
            </a:r>
            <a:r>
              <a:rPr lang="ru-RU" sz="2000" dirty="0"/>
              <a:t> </a:t>
            </a:r>
            <a:r>
              <a:rPr lang="ru-RU" sz="2000" dirty="0" err="1"/>
              <a:t>ўсади</a:t>
            </a:r>
            <a:r>
              <a:rPr lang="ru-RU" sz="2000" dirty="0"/>
              <a:t>.</a:t>
            </a:r>
          </a:p>
        </p:txBody>
      </p:sp>
      <p:pic>
        <p:nvPicPr>
          <p:cNvPr id="12290" name="Picture 2" descr="Картинки по запросу груша регеля дере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0815" y="692696"/>
            <a:ext cx="3312368" cy="3219451"/>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груша регеля дерево"/>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91808" y="4365104"/>
            <a:ext cx="2852192" cy="2139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9232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27552" y="980728"/>
            <a:ext cx="5905440" cy="5112568"/>
          </a:xfrm>
        </p:spPr>
        <p:txBody>
          <a:bodyPr>
            <a:normAutofit fontScale="85000" lnSpcReduction="20000"/>
          </a:bodyPr>
          <a:lstStyle/>
          <a:p>
            <a:r>
              <a:rPr lang="uz-Cyrl-UZ" sz="2400" b="1" dirty="0"/>
              <a:t>Уссурия ноки (Pyrus ussuriensis Maxim.)</a:t>
            </a:r>
            <a:r>
              <a:rPr lang="uz-Cyrl-UZ" sz="2400" dirty="0"/>
              <a:t> бўйи 15 м га этадиган, шох-шаббалари тиканли дарахт. Шох-шаббаси кенг, зич жойлашган, барглари юмалоқ. Гуллари оқ, меваси юмалоқ, диаметри 2-5 см, калта бандли, сариқ ёки сариқ-яшил, пўсти қалин ва дағал.Март-апрелда гуллайди. эти ширали, тош хўжайралари бор, хушбўй ҳидли. Бу нок август-сентябр ойларида этилади. Маҳаллий халқ мевасини истеъмол қилади. </a:t>
            </a:r>
            <a:endParaRPr lang="ru-RU" sz="2400" dirty="0"/>
          </a:p>
          <a:p>
            <a:r>
              <a:rPr lang="uz-Cyrl-UZ" sz="2400" dirty="0"/>
              <a:t>У Узоқ Шарқда, Кореяда, Манжурияда ва Японияда учрайди. </a:t>
            </a:r>
            <a:r>
              <a:rPr lang="ru-RU" sz="2400" dirty="0"/>
              <a:t>У </a:t>
            </a:r>
            <a:r>
              <a:rPr lang="ru-RU" sz="2400" dirty="0" err="1"/>
              <a:t>совуққа</a:t>
            </a:r>
            <a:r>
              <a:rPr lang="ru-RU" sz="2400" dirty="0"/>
              <a:t> </a:t>
            </a:r>
            <a:r>
              <a:rPr lang="ru-RU" sz="2400" dirty="0" err="1"/>
              <a:t>ва</a:t>
            </a:r>
            <a:r>
              <a:rPr lang="ru-RU" sz="2400" dirty="0"/>
              <a:t> </a:t>
            </a:r>
            <a:r>
              <a:rPr lang="ru-RU" sz="2400" dirty="0" err="1"/>
              <a:t>қурғоқчиликка</a:t>
            </a:r>
            <a:r>
              <a:rPr lang="ru-RU" sz="2400" dirty="0"/>
              <a:t> </a:t>
            </a:r>
            <a:r>
              <a:rPr lang="ru-RU" sz="2400" dirty="0" err="1"/>
              <a:t>чидамли</a:t>
            </a:r>
            <a:r>
              <a:rPr lang="ru-RU" sz="2400" dirty="0"/>
              <a:t>. </a:t>
            </a:r>
            <a:r>
              <a:rPr lang="ru-RU" sz="2400" dirty="0" err="1"/>
              <a:t>Ёғочи</a:t>
            </a:r>
            <a:r>
              <a:rPr lang="ru-RU" sz="2400" dirty="0"/>
              <a:t> </a:t>
            </a:r>
            <a:r>
              <a:rPr lang="ru-RU" sz="2400" dirty="0" err="1"/>
              <a:t>оғир</a:t>
            </a:r>
            <a:r>
              <a:rPr lang="ru-RU" sz="2400" dirty="0"/>
              <a:t>, </a:t>
            </a:r>
            <a:r>
              <a:rPr lang="ru-RU" sz="2400" dirty="0" err="1"/>
              <a:t>қаттиқ</a:t>
            </a:r>
            <a:r>
              <a:rPr lang="ru-RU" sz="2400" dirty="0"/>
              <a:t>, </a:t>
            </a:r>
            <a:r>
              <a:rPr lang="ru-RU" sz="2400" dirty="0" err="1"/>
              <a:t>пишиқ</a:t>
            </a:r>
            <a:r>
              <a:rPr lang="ru-RU" sz="2400" dirty="0"/>
              <a:t> </a:t>
            </a:r>
            <a:r>
              <a:rPr lang="ru-RU" sz="2400" dirty="0" err="1"/>
              <a:t>бўлиб</a:t>
            </a:r>
            <a:r>
              <a:rPr lang="ru-RU" sz="2400" dirty="0"/>
              <a:t>, </a:t>
            </a:r>
            <a:r>
              <a:rPr lang="ru-RU" sz="2400" dirty="0" err="1"/>
              <a:t>сариқ</a:t>
            </a:r>
            <a:r>
              <a:rPr lang="ru-RU" sz="2400" dirty="0"/>
              <a:t> </a:t>
            </a:r>
            <a:r>
              <a:rPr lang="ru-RU" sz="2400" dirty="0" err="1"/>
              <a:t>пушти</a:t>
            </a:r>
            <a:r>
              <a:rPr lang="ru-RU" sz="2400" dirty="0"/>
              <a:t>, </a:t>
            </a:r>
            <a:r>
              <a:rPr lang="ru-RU" sz="2400" dirty="0" err="1"/>
              <a:t>ўзаги</a:t>
            </a:r>
            <a:r>
              <a:rPr lang="ru-RU" sz="2400" dirty="0"/>
              <a:t> </a:t>
            </a:r>
            <a:r>
              <a:rPr lang="ru-RU" sz="2400" dirty="0" err="1"/>
              <a:t>қўнғир-қизил</a:t>
            </a:r>
            <a:r>
              <a:rPr lang="ru-RU" sz="2400" dirty="0"/>
              <a:t>. МДҲ </a:t>
            </a:r>
            <a:r>
              <a:rPr lang="ru-RU" sz="2400" dirty="0" err="1"/>
              <a:t>нинг</a:t>
            </a:r>
            <a:r>
              <a:rPr lang="ru-RU" sz="2400" dirty="0"/>
              <a:t> </a:t>
            </a:r>
            <a:r>
              <a:rPr lang="ru-RU" sz="2400" dirty="0" err="1"/>
              <a:t>эвропа</a:t>
            </a:r>
            <a:r>
              <a:rPr lang="ru-RU" sz="2400" dirty="0"/>
              <a:t> </a:t>
            </a:r>
            <a:r>
              <a:rPr lang="ru-RU" sz="2400" dirty="0" err="1"/>
              <a:t>қисмида</a:t>
            </a:r>
            <a:r>
              <a:rPr lang="ru-RU" sz="2400" dirty="0"/>
              <a:t>, Москва </a:t>
            </a:r>
            <a:r>
              <a:rPr lang="ru-RU" sz="2400" dirty="0" err="1"/>
              <a:t>ва</a:t>
            </a:r>
            <a:r>
              <a:rPr lang="ru-RU" sz="2400" dirty="0"/>
              <a:t> э</a:t>
            </a:r>
            <a:r>
              <a:rPr lang="uz-Cyrl-UZ" sz="2400" dirty="0"/>
              <a:t>катеринбург</a:t>
            </a:r>
            <a:r>
              <a:rPr lang="ru-RU" sz="2400" dirty="0"/>
              <a:t> </a:t>
            </a:r>
            <a:r>
              <a:rPr lang="ru-RU" sz="2400" dirty="0" err="1"/>
              <a:t>шаҳарлари</a:t>
            </a:r>
            <a:r>
              <a:rPr lang="ru-RU" sz="2400" dirty="0"/>
              <a:t> </a:t>
            </a:r>
            <a:r>
              <a:rPr lang="ru-RU" sz="2400" dirty="0" err="1"/>
              <a:t>атрофида</a:t>
            </a:r>
            <a:r>
              <a:rPr lang="ru-RU" sz="2400" dirty="0"/>
              <a:t> </a:t>
            </a:r>
            <a:r>
              <a:rPr lang="ru-RU" sz="2400" dirty="0" err="1"/>
              <a:t>экилади</a:t>
            </a:r>
            <a:r>
              <a:rPr lang="ru-RU" sz="2400" dirty="0"/>
              <a:t>. </a:t>
            </a:r>
            <a:r>
              <a:rPr lang="ru-RU" sz="2400" dirty="0" err="1"/>
              <a:t>Унга</a:t>
            </a:r>
            <a:r>
              <a:rPr lang="ru-RU" sz="2400" dirty="0"/>
              <a:t> </a:t>
            </a:r>
            <a:r>
              <a:rPr lang="ru-RU" sz="2400" dirty="0" err="1"/>
              <a:t>нокнинг</a:t>
            </a:r>
            <a:r>
              <a:rPr lang="ru-RU" sz="2400" dirty="0"/>
              <a:t> </a:t>
            </a:r>
            <a:r>
              <a:rPr lang="ru-RU" sz="2400" dirty="0" err="1"/>
              <a:t>яхши</a:t>
            </a:r>
            <a:r>
              <a:rPr lang="ru-RU" sz="2400" dirty="0"/>
              <a:t> </a:t>
            </a:r>
            <a:r>
              <a:rPr lang="ru-RU" sz="2400" dirty="0" err="1"/>
              <a:t>навлари</a:t>
            </a:r>
            <a:r>
              <a:rPr lang="ru-RU" sz="2400" dirty="0"/>
              <a:t> </a:t>
            </a:r>
            <a:r>
              <a:rPr lang="ru-RU" sz="2400" dirty="0" err="1"/>
              <a:t>пайванд</a:t>
            </a:r>
            <a:r>
              <a:rPr lang="ru-RU" sz="2400" dirty="0"/>
              <a:t> </a:t>
            </a:r>
            <a:r>
              <a:rPr lang="ru-RU" sz="2400" dirty="0" err="1"/>
              <a:t>қилинади</a:t>
            </a:r>
            <a:r>
              <a:rPr lang="ru-RU" sz="2400" dirty="0"/>
              <a:t> </a:t>
            </a:r>
            <a:r>
              <a:rPr lang="ru-RU" sz="2400" dirty="0" err="1"/>
              <a:t>ва</a:t>
            </a:r>
            <a:r>
              <a:rPr lang="ru-RU" sz="2400" dirty="0"/>
              <a:t> </a:t>
            </a:r>
            <a:r>
              <a:rPr lang="ru-RU" sz="2400" dirty="0" err="1"/>
              <a:t>селексия</a:t>
            </a:r>
            <a:r>
              <a:rPr lang="ru-RU" sz="2400" dirty="0"/>
              <a:t> </a:t>
            </a:r>
            <a:r>
              <a:rPr lang="ru-RU" sz="2400" dirty="0" err="1"/>
              <a:t>ишида</a:t>
            </a:r>
            <a:r>
              <a:rPr lang="ru-RU" sz="2400" dirty="0"/>
              <a:t> </a:t>
            </a:r>
            <a:r>
              <a:rPr lang="ru-RU" sz="2400" dirty="0" err="1"/>
              <a:t>фойдаланилади</a:t>
            </a:r>
            <a:r>
              <a:rPr lang="ru-RU" sz="2400" dirty="0"/>
              <a:t>. </a:t>
            </a:r>
            <a:r>
              <a:rPr lang="ru-RU" sz="2400" dirty="0" err="1"/>
              <a:t>Ўрмоншунослик</a:t>
            </a:r>
            <a:r>
              <a:rPr lang="ru-RU" sz="2400" dirty="0"/>
              <a:t> </a:t>
            </a:r>
            <a:r>
              <a:rPr lang="ru-RU" sz="2400" dirty="0" err="1"/>
              <a:t>ишларида</a:t>
            </a:r>
            <a:r>
              <a:rPr lang="ru-RU" sz="2400" dirty="0"/>
              <a:t> </a:t>
            </a:r>
            <a:r>
              <a:rPr lang="ru-RU" sz="2400" dirty="0" err="1"/>
              <a:t>синаб</a:t>
            </a:r>
            <a:r>
              <a:rPr lang="ru-RU" sz="2400" dirty="0"/>
              <a:t> </a:t>
            </a:r>
            <a:r>
              <a:rPr lang="ru-RU" sz="2400" dirty="0" err="1"/>
              <a:t>кўриш</a:t>
            </a:r>
            <a:r>
              <a:rPr lang="ru-RU" sz="2400" dirty="0"/>
              <a:t> </a:t>
            </a:r>
            <a:r>
              <a:rPr lang="uz-Cyrl-UZ" sz="2400" dirty="0"/>
              <a:t>амалий </a:t>
            </a:r>
            <a:r>
              <a:rPr lang="ru-RU" sz="2400" dirty="0" err="1"/>
              <a:t>аҳамиятга</a:t>
            </a:r>
            <a:r>
              <a:rPr lang="ru-RU" sz="2400" dirty="0"/>
              <a:t> </a:t>
            </a:r>
            <a:r>
              <a:rPr lang="ru-RU" sz="2400" dirty="0" err="1"/>
              <a:t>эга</a:t>
            </a:r>
            <a:r>
              <a:rPr lang="ru-RU" sz="2400" dirty="0"/>
              <a:t>. </a:t>
            </a:r>
            <a:r>
              <a:rPr lang="uz-Cyrl-UZ" sz="2400" dirty="0"/>
              <a:t>Тошкент </a:t>
            </a:r>
            <a:r>
              <a:rPr lang="ru-RU" sz="2400" dirty="0"/>
              <a:t>Ботаника </a:t>
            </a:r>
            <a:r>
              <a:rPr lang="ru-RU" sz="2400" dirty="0" err="1"/>
              <a:t>боғида</a:t>
            </a:r>
            <a:r>
              <a:rPr lang="ru-RU" sz="2400" dirty="0"/>
              <a:t> </a:t>
            </a:r>
            <a:r>
              <a:rPr lang="ru-RU" sz="2400" dirty="0" err="1"/>
              <a:t>ўстирилади</a:t>
            </a:r>
            <a:r>
              <a:rPr lang="ru-RU" sz="2400" dirty="0"/>
              <a:t>. </a:t>
            </a:r>
            <a:r>
              <a:rPr lang="ru-RU" sz="2400" dirty="0" err="1"/>
              <a:t>Ундан</a:t>
            </a:r>
            <a:r>
              <a:rPr lang="ru-RU" sz="2400" dirty="0"/>
              <a:t> </a:t>
            </a:r>
            <a:r>
              <a:rPr lang="ru-RU" sz="2400" dirty="0" err="1"/>
              <a:t>манзарали</a:t>
            </a:r>
            <a:r>
              <a:rPr lang="ru-RU" sz="2400" dirty="0"/>
              <a:t> </a:t>
            </a:r>
            <a:r>
              <a:rPr lang="ru-RU" sz="2400" dirty="0" err="1"/>
              <a:t>дарахт</a:t>
            </a:r>
            <a:r>
              <a:rPr lang="ru-RU" sz="2400" dirty="0"/>
              <a:t> </a:t>
            </a:r>
            <a:r>
              <a:rPr lang="ru-RU" sz="2400" dirty="0" err="1"/>
              <a:t>сифатида</a:t>
            </a:r>
            <a:r>
              <a:rPr lang="ru-RU" sz="2400" dirty="0"/>
              <a:t> </a:t>
            </a:r>
            <a:r>
              <a:rPr lang="ru-RU" sz="2400" dirty="0" err="1"/>
              <a:t>ва</a:t>
            </a:r>
            <a:r>
              <a:rPr lang="ru-RU" sz="2400" dirty="0"/>
              <a:t> </a:t>
            </a:r>
            <a:r>
              <a:rPr lang="ru-RU" sz="2400" dirty="0" err="1"/>
              <a:t>дурагайлаш</a:t>
            </a:r>
            <a:r>
              <a:rPr lang="ru-RU" sz="2400" dirty="0"/>
              <a:t> </a:t>
            </a:r>
            <a:r>
              <a:rPr lang="ru-RU" sz="2400" dirty="0" err="1"/>
              <a:t>ишларида</a:t>
            </a:r>
            <a:r>
              <a:rPr lang="ru-RU" sz="2400" dirty="0"/>
              <a:t> </a:t>
            </a:r>
            <a:r>
              <a:rPr lang="ru-RU" sz="2400" dirty="0" err="1"/>
              <a:t>фойдаланиш</a:t>
            </a:r>
            <a:r>
              <a:rPr lang="ru-RU" sz="2400" dirty="0"/>
              <a:t> </a:t>
            </a:r>
            <a:r>
              <a:rPr lang="ru-RU" sz="2400" dirty="0" err="1"/>
              <a:t>мумкин</a:t>
            </a:r>
            <a:r>
              <a:rPr lang="ru-RU" sz="2400" dirty="0"/>
              <a:t>.</a:t>
            </a:r>
          </a:p>
        </p:txBody>
      </p:sp>
      <p:pic>
        <p:nvPicPr>
          <p:cNvPr id="13316"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72816"/>
            <a:ext cx="2905519"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3564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476672"/>
            <a:ext cx="7272808" cy="3444997"/>
          </a:xfrm>
        </p:spPr>
        <p:txBody>
          <a:bodyPr>
            <a:normAutofit fontScale="92500" lnSpcReduction="10000"/>
          </a:bodyPr>
          <a:lstStyle/>
          <a:p>
            <a:r>
              <a:rPr lang="ru-RU" b="1" dirty="0" err="1"/>
              <a:t>Жийда</a:t>
            </a:r>
            <a:r>
              <a:rPr lang="ru-RU" b="1" dirty="0"/>
              <a:t> </a:t>
            </a:r>
            <a:r>
              <a:rPr lang="ru-RU" b="1" dirty="0" err="1"/>
              <a:t>баргли</a:t>
            </a:r>
            <a:r>
              <a:rPr lang="ru-RU" b="1" dirty="0"/>
              <a:t> нок (</a:t>
            </a:r>
            <a:r>
              <a:rPr lang="en-US" b="1" dirty="0" err="1"/>
              <a:t>Pyrus</a:t>
            </a:r>
            <a:r>
              <a:rPr lang="en-US" b="1" dirty="0"/>
              <a:t> </a:t>
            </a:r>
            <a:r>
              <a:rPr lang="en-US" b="1" dirty="0" err="1"/>
              <a:t>elaeagrifolia</a:t>
            </a:r>
            <a:r>
              <a:rPr lang="en-US" b="1" dirty="0"/>
              <a:t> Pall</a:t>
            </a:r>
            <a:r>
              <a:rPr lang="ru-RU" b="1" dirty="0"/>
              <a:t>.)</a:t>
            </a:r>
            <a:r>
              <a:rPr lang="ru-RU" dirty="0"/>
              <a:t> </a:t>
            </a:r>
            <a:r>
              <a:rPr lang="ru-RU" dirty="0" err="1"/>
              <a:t>бўйи</a:t>
            </a:r>
            <a:r>
              <a:rPr lang="ru-RU" dirty="0"/>
              <a:t> 10 м, </a:t>
            </a:r>
            <a:r>
              <a:rPr lang="ru-RU" dirty="0" err="1"/>
              <a:t>шохлари</a:t>
            </a:r>
            <a:r>
              <a:rPr lang="ru-RU" dirty="0"/>
              <a:t> </a:t>
            </a:r>
            <a:r>
              <a:rPr lang="ru-RU" dirty="0" err="1"/>
              <a:t>тиканли</a:t>
            </a:r>
            <a:r>
              <a:rPr lang="ru-RU" dirty="0"/>
              <a:t> </a:t>
            </a:r>
            <a:r>
              <a:rPr lang="ru-RU" dirty="0" err="1"/>
              <a:t>бўлиб</a:t>
            </a:r>
            <a:r>
              <a:rPr lang="ru-RU" dirty="0"/>
              <a:t>, </a:t>
            </a:r>
            <a:r>
              <a:rPr lang="ru-RU" dirty="0" err="1"/>
              <a:t>барглари</a:t>
            </a:r>
            <a:r>
              <a:rPr lang="ru-RU" dirty="0"/>
              <a:t> </a:t>
            </a:r>
            <a:r>
              <a:rPr lang="ru-RU" dirty="0" err="1"/>
              <a:t>кенг</a:t>
            </a:r>
            <a:r>
              <a:rPr lang="ru-RU" dirty="0"/>
              <a:t> </a:t>
            </a:r>
            <a:r>
              <a:rPr lang="ru-RU" dirty="0" err="1"/>
              <a:t>лансецимон</a:t>
            </a:r>
            <a:r>
              <a:rPr lang="ru-RU" dirty="0"/>
              <a:t>, юз </a:t>
            </a:r>
            <a:r>
              <a:rPr lang="ru-RU" dirty="0" err="1"/>
              <a:t>ва</a:t>
            </a:r>
            <a:r>
              <a:rPr lang="ru-RU" dirty="0"/>
              <a:t> </a:t>
            </a:r>
            <a:r>
              <a:rPr lang="ru-RU" dirty="0" err="1"/>
              <a:t>орқа</a:t>
            </a:r>
            <a:r>
              <a:rPr lang="ru-RU" dirty="0"/>
              <a:t> </a:t>
            </a:r>
            <a:r>
              <a:rPr lang="ru-RU" dirty="0" err="1"/>
              <a:t>томони</a:t>
            </a:r>
            <a:r>
              <a:rPr lang="ru-RU" dirty="0"/>
              <a:t> </a:t>
            </a:r>
            <a:r>
              <a:rPr lang="ru-RU" dirty="0" err="1"/>
              <a:t>қалин</a:t>
            </a:r>
            <a:r>
              <a:rPr lang="ru-RU" dirty="0"/>
              <a:t> тук </a:t>
            </a:r>
            <a:r>
              <a:rPr lang="ru-RU" dirty="0" err="1"/>
              <a:t>билан</a:t>
            </a:r>
            <a:r>
              <a:rPr lang="ru-RU" dirty="0"/>
              <a:t> </a:t>
            </a:r>
            <a:r>
              <a:rPr lang="ru-RU" dirty="0" err="1"/>
              <a:t>қопланган</a:t>
            </a:r>
            <a:r>
              <a:rPr lang="ru-RU" dirty="0"/>
              <a:t>. </a:t>
            </a:r>
            <a:r>
              <a:rPr lang="ru-RU" dirty="0" err="1"/>
              <a:t>Гуллари</a:t>
            </a:r>
            <a:r>
              <a:rPr lang="ru-RU" dirty="0"/>
              <a:t> </a:t>
            </a:r>
            <a:r>
              <a:rPr lang="ru-RU" dirty="0" err="1"/>
              <a:t>майда</a:t>
            </a:r>
            <a:r>
              <a:rPr lang="ru-RU" dirty="0"/>
              <a:t>, </a:t>
            </a:r>
            <a:r>
              <a:rPr lang="ru-RU" dirty="0" err="1"/>
              <a:t>мевасининг</a:t>
            </a:r>
            <a:r>
              <a:rPr lang="ru-RU" dirty="0"/>
              <a:t> </a:t>
            </a:r>
            <a:r>
              <a:rPr lang="ru-RU" dirty="0" err="1"/>
              <a:t>диаметри</a:t>
            </a:r>
            <a:r>
              <a:rPr lang="ru-RU" dirty="0"/>
              <a:t> 3 см. </a:t>
            </a:r>
            <a:r>
              <a:rPr lang="ru-RU" dirty="0" err="1"/>
              <a:t>этилиш</a:t>
            </a:r>
            <a:r>
              <a:rPr lang="ru-RU" dirty="0"/>
              <a:t> </a:t>
            </a:r>
            <a:r>
              <a:rPr lang="ru-RU" dirty="0" err="1"/>
              <a:t>олдидан</a:t>
            </a:r>
            <a:r>
              <a:rPr lang="ru-RU" dirty="0"/>
              <a:t> </a:t>
            </a:r>
            <a:r>
              <a:rPr lang="ru-RU" dirty="0" err="1"/>
              <a:t>сариқ-яшил</a:t>
            </a:r>
            <a:r>
              <a:rPr lang="ru-RU" dirty="0"/>
              <a:t> </a:t>
            </a:r>
            <a:r>
              <a:rPr lang="ru-RU" dirty="0" err="1"/>
              <a:t>рангга</a:t>
            </a:r>
            <a:r>
              <a:rPr lang="ru-RU" dirty="0"/>
              <a:t> </a:t>
            </a:r>
            <a:r>
              <a:rPr lang="ru-RU" dirty="0" err="1"/>
              <a:t>киради</a:t>
            </a:r>
            <a:r>
              <a:rPr lang="ru-RU" dirty="0"/>
              <a:t>. </a:t>
            </a:r>
            <a:r>
              <a:rPr lang="ru-RU" dirty="0" err="1"/>
              <a:t>Истеъмол</a:t>
            </a:r>
            <a:r>
              <a:rPr lang="ru-RU" dirty="0"/>
              <a:t> </a:t>
            </a:r>
            <a:r>
              <a:rPr lang="ru-RU" dirty="0" err="1"/>
              <a:t>қилинади</a:t>
            </a:r>
            <a:r>
              <a:rPr lang="ru-RU" dirty="0"/>
              <a:t>. </a:t>
            </a:r>
            <a:r>
              <a:rPr lang="ru-RU" dirty="0" err="1"/>
              <a:t>Бу</a:t>
            </a:r>
            <a:r>
              <a:rPr lang="ru-RU" dirty="0"/>
              <a:t> нок </a:t>
            </a:r>
            <a:r>
              <a:rPr lang="ru-RU" dirty="0" err="1"/>
              <a:t>уруғидан</a:t>
            </a:r>
            <a:r>
              <a:rPr lang="ru-RU" dirty="0"/>
              <a:t> </a:t>
            </a:r>
            <a:r>
              <a:rPr lang="ru-RU" dirty="0" err="1"/>
              <a:t>кўпаяди</a:t>
            </a:r>
            <a:r>
              <a:rPr lang="ru-RU" dirty="0"/>
              <a:t>, </a:t>
            </a:r>
            <a:r>
              <a:rPr lang="ru-RU" dirty="0" err="1"/>
              <a:t>қурғоқчиликка</a:t>
            </a:r>
            <a:r>
              <a:rPr lang="ru-RU" dirty="0"/>
              <a:t>, </a:t>
            </a:r>
            <a:r>
              <a:rPr lang="ru-RU" dirty="0" err="1"/>
              <a:t>қаттиқ</a:t>
            </a:r>
            <a:r>
              <a:rPr lang="ru-RU" dirty="0"/>
              <a:t> </a:t>
            </a:r>
            <a:r>
              <a:rPr lang="ru-RU" dirty="0" err="1"/>
              <a:t>совуққа</a:t>
            </a:r>
            <a:r>
              <a:rPr lang="ru-RU" dirty="0"/>
              <a:t> </a:t>
            </a:r>
            <a:r>
              <a:rPr lang="ru-RU" dirty="0" err="1"/>
              <a:t>ва</a:t>
            </a:r>
            <a:r>
              <a:rPr lang="ru-RU" dirty="0"/>
              <a:t> </a:t>
            </a:r>
            <a:r>
              <a:rPr lang="ru-RU" dirty="0" err="1"/>
              <a:t>эрнинг</a:t>
            </a:r>
            <a:r>
              <a:rPr lang="ru-RU" dirty="0"/>
              <a:t> </a:t>
            </a:r>
            <a:r>
              <a:rPr lang="ru-RU" dirty="0" err="1"/>
              <a:t>шўртоб</a:t>
            </a:r>
            <a:r>
              <a:rPr lang="ru-RU" dirty="0"/>
              <a:t> </a:t>
            </a:r>
            <a:r>
              <a:rPr lang="ru-RU" dirty="0" err="1"/>
              <a:t>бўлишига</a:t>
            </a:r>
            <a:r>
              <a:rPr lang="ru-RU" dirty="0"/>
              <a:t>, </a:t>
            </a:r>
            <a:r>
              <a:rPr lang="ru-RU" dirty="0" err="1"/>
              <a:t>ҳамда</a:t>
            </a:r>
            <a:r>
              <a:rPr lang="ru-RU" dirty="0"/>
              <a:t> </a:t>
            </a:r>
            <a:r>
              <a:rPr lang="ru-RU" dirty="0" err="1"/>
              <a:t>касалликларга</a:t>
            </a:r>
            <a:r>
              <a:rPr lang="ru-RU" dirty="0"/>
              <a:t> </a:t>
            </a:r>
            <a:r>
              <a:rPr lang="uz-Cyrl-UZ" dirty="0"/>
              <a:t>ва</a:t>
            </a:r>
            <a:r>
              <a:rPr lang="ru-RU" dirty="0"/>
              <a:t> </a:t>
            </a:r>
            <a:r>
              <a:rPr lang="ru-RU" dirty="0" err="1"/>
              <a:t>зараркунанда</a:t>
            </a:r>
            <a:r>
              <a:rPr lang="uz-Cyrl-UZ" dirty="0"/>
              <a:t>ларга</a:t>
            </a:r>
            <a:r>
              <a:rPr lang="ru-RU" dirty="0"/>
              <a:t> </a:t>
            </a:r>
            <a:r>
              <a:rPr lang="ru-RU" dirty="0" err="1"/>
              <a:t>чидамли</a:t>
            </a:r>
            <a:r>
              <a:rPr lang="ru-RU" dirty="0"/>
              <a:t>. </a:t>
            </a:r>
            <a:r>
              <a:rPr lang="uz-Cyrl-UZ" dirty="0"/>
              <a:t>Бу тур асосан Қ</a:t>
            </a:r>
            <a:r>
              <a:rPr lang="ru-RU" dirty="0" err="1"/>
              <a:t>римда</a:t>
            </a:r>
            <a:r>
              <a:rPr lang="ru-RU" dirty="0"/>
              <a:t> </a:t>
            </a:r>
            <a:r>
              <a:rPr lang="ru-RU" dirty="0" err="1"/>
              <a:t>ўсади</a:t>
            </a:r>
            <a:r>
              <a:rPr lang="ru-RU" dirty="0"/>
              <a:t>. </a:t>
            </a:r>
            <a:r>
              <a:rPr lang="ru-RU" dirty="0" err="1"/>
              <a:t>Тоғли</a:t>
            </a:r>
            <a:r>
              <a:rPr lang="ru-RU" dirty="0"/>
              <a:t> </a:t>
            </a:r>
            <a:r>
              <a:rPr lang="ru-RU" dirty="0" err="1"/>
              <a:t>худудларда</a:t>
            </a:r>
            <a:r>
              <a:rPr lang="ru-RU" dirty="0"/>
              <a:t> </a:t>
            </a:r>
            <a:r>
              <a:rPr lang="ru-RU" dirty="0" err="1"/>
              <a:t>денгиз</a:t>
            </a:r>
            <a:r>
              <a:rPr lang="ru-RU" dirty="0"/>
              <a:t> </a:t>
            </a:r>
            <a:r>
              <a:rPr lang="ru-RU" dirty="0" err="1"/>
              <a:t>сатҳидан</a:t>
            </a:r>
            <a:r>
              <a:rPr lang="ru-RU" dirty="0"/>
              <a:t> 1100 м </a:t>
            </a:r>
            <a:r>
              <a:rPr lang="ru-RU" dirty="0" err="1"/>
              <a:t>гача</a:t>
            </a:r>
            <a:r>
              <a:rPr lang="ru-RU" dirty="0"/>
              <a:t> </a:t>
            </a:r>
            <a:r>
              <a:rPr lang="ru-RU" dirty="0" err="1"/>
              <a:t>баландлик</a:t>
            </a:r>
            <a:r>
              <a:rPr lang="uz-Cyrl-UZ" dirty="0"/>
              <a:t>лар</a:t>
            </a:r>
            <a:r>
              <a:rPr lang="ru-RU" dirty="0"/>
              <a:t>да </a:t>
            </a:r>
            <a:r>
              <a:rPr lang="ru-RU" dirty="0" err="1"/>
              <a:t>учрайди</a:t>
            </a:r>
            <a:r>
              <a:rPr lang="ru-RU" dirty="0"/>
              <a:t>. </a:t>
            </a:r>
            <a:r>
              <a:rPr lang="ru-RU" dirty="0" err="1"/>
              <a:t>Селексия</a:t>
            </a:r>
            <a:r>
              <a:rPr lang="ru-RU" dirty="0"/>
              <a:t> </a:t>
            </a:r>
            <a:r>
              <a:rPr lang="ru-RU" dirty="0" err="1"/>
              <a:t>ва</a:t>
            </a:r>
            <a:r>
              <a:rPr lang="ru-RU" dirty="0"/>
              <a:t> </a:t>
            </a:r>
            <a:r>
              <a:rPr lang="ru-RU" dirty="0" err="1"/>
              <a:t>дурагайлаш</a:t>
            </a:r>
            <a:r>
              <a:rPr lang="ru-RU" dirty="0"/>
              <a:t> </a:t>
            </a:r>
            <a:r>
              <a:rPr lang="ru-RU" dirty="0" err="1"/>
              <a:t>ишларида</a:t>
            </a:r>
            <a:r>
              <a:rPr lang="ru-RU" dirty="0"/>
              <a:t> </a:t>
            </a:r>
            <a:r>
              <a:rPr lang="ru-RU" dirty="0" err="1"/>
              <a:t>катта</a:t>
            </a:r>
            <a:r>
              <a:rPr lang="ru-RU" dirty="0"/>
              <a:t> </a:t>
            </a:r>
            <a:r>
              <a:rPr lang="ru-RU" dirty="0" err="1"/>
              <a:t>аҳамиятга</a:t>
            </a:r>
            <a:r>
              <a:rPr lang="ru-RU" dirty="0"/>
              <a:t> </a:t>
            </a:r>
            <a:r>
              <a:rPr lang="ru-RU" dirty="0" err="1"/>
              <a:t>эга</a:t>
            </a:r>
            <a:r>
              <a:rPr lang="ru-RU" dirty="0"/>
              <a:t>. </a:t>
            </a:r>
          </a:p>
        </p:txBody>
      </p:sp>
      <p:pic>
        <p:nvPicPr>
          <p:cNvPr id="14338" name="Picture 2" descr="Картинки по запросу Pyrus elaeagrifo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645024"/>
            <a:ext cx="3500264" cy="2625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419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7544" y="274903"/>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ru-RU" sz="2800" b="1" dirty="0">
                <a:solidFill>
                  <a:srgbClr val="0000FF"/>
                </a:solidFill>
                <a:effectLst/>
              </a:rPr>
              <a:t>БЕҲИ (</a:t>
            </a:r>
            <a:r>
              <a:rPr lang="en-US" sz="2800" b="1" dirty="0">
                <a:solidFill>
                  <a:srgbClr val="0000FF"/>
                </a:solidFill>
                <a:effectLst/>
              </a:rPr>
              <a:t>CYDONIA) </a:t>
            </a:r>
            <a:r>
              <a:rPr lang="ru-RU" sz="2800" b="1" dirty="0">
                <a:solidFill>
                  <a:srgbClr val="0000FF"/>
                </a:solidFill>
                <a:effectLst/>
              </a:rPr>
              <a:t>ТУРКУМИ</a:t>
            </a:r>
            <a:endParaRPr lang="ru-RU" sz="2800" dirty="0" smtClean="0">
              <a:solidFill>
                <a:srgbClr val="0000FF"/>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rmAutofit fontScale="70000" lnSpcReduction="20000"/>
          </a:bodyPr>
          <a:lstStyle/>
          <a:p>
            <a:r>
              <a:rPr lang="uz-Cyrl-UZ" dirty="0"/>
              <a:t>Ушбу туркумга битта тур-</a:t>
            </a:r>
            <a:r>
              <a:rPr lang="uz-Cyrl-UZ" b="1" dirty="0"/>
              <a:t>оддий беҳи (Cydonia oblonga Mill.)</a:t>
            </a:r>
            <a:r>
              <a:rPr lang="uz-Cyrl-UZ" dirty="0"/>
              <a:t> киради. Беҳи мевалари муҳим озиқ-овқат аҳамиятига эга бўлиб, Марказий Осиё ва Кавказда кўплаб ўстирилади.Унинг кўплаб йирик мевали навлари яратилган. Мевасида 8-14 тагача уруғи бўлиб, уруғидан осон кўпаяди. Йирик мевали навлари пайвандлаш йўли билан кўпайтирилади. Беҳига яқин тур </a:t>
            </a:r>
            <a:r>
              <a:rPr lang="uz-Cyrl-UZ" b="1" dirty="0"/>
              <a:t>япон беҳиси ёки хеномелес (Chaenomeles japonica Thunb.Lindl..)</a:t>
            </a:r>
            <a:r>
              <a:rPr lang="uz-Cyrl-UZ" dirty="0"/>
              <a:t> чиройли қизил гуллари ва лимон кўриниишида сариқ мевалари туфайли манзарали бута сифатида кўплаб ўстирилади. Совуққа чидамли тур ҳисобланади.</a:t>
            </a:r>
            <a:endParaRPr lang="ru-RU" dirty="0"/>
          </a:p>
        </p:txBody>
      </p:sp>
      <p:pic>
        <p:nvPicPr>
          <p:cNvPr id="15362" name="Picture 2" descr="Картинки по запросу Cydonia oblo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41" y="1340768"/>
            <a:ext cx="2771800" cy="354330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Cydonia oblong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5213196"/>
            <a:ext cx="2520280" cy="16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847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720080"/>
          </a:xfrm>
        </p:spPr>
        <p:style>
          <a:lnRef idx="1">
            <a:schemeClr val="accent4"/>
          </a:lnRef>
          <a:fillRef idx="3">
            <a:schemeClr val="accent4"/>
          </a:fillRef>
          <a:effectRef idx="2">
            <a:schemeClr val="accent4"/>
          </a:effectRef>
          <a:fontRef idx="minor">
            <a:schemeClr val="lt1"/>
          </a:fontRef>
        </p:style>
        <p:txBody>
          <a:bodyPr>
            <a:normAutofit/>
          </a:bodyPr>
          <a:lstStyle/>
          <a:p>
            <a:r>
              <a:rPr lang="uz-Cyrl-UZ" sz="2000" b="1" dirty="0">
                <a:effectLst/>
              </a:rPr>
              <a:t>БОДОМ (AMYGDALUS) ТУРКУМИ</a:t>
            </a:r>
            <a:endParaRPr lang="ru-RU" sz="2000" dirty="0">
              <a:effectLst/>
            </a:endParaRPr>
          </a:p>
        </p:txBody>
      </p:sp>
      <p:sp>
        <p:nvSpPr>
          <p:cNvPr id="4" name="Прямоугольник 3"/>
          <p:cNvSpPr/>
          <p:nvPr/>
        </p:nvSpPr>
        <p:spPr>
          <a:xfrm>
            <a:off x="3851920" y="1052736"/>
            <a:ext cx="5292080" cy="5016758"/>
          </a:xfrm>
          <a:prstGeom prst="rect">
            <a:avLst/>
          </a:prstGeom>
          <a:pattFill prst="pct25">
            <a:fgClr>
              <a:srgbClr val="FFC000"/>
            </a:fgClr>
            <a:bgClr>
              <a:schemeClr val="bg1"/>
            </a:bgClr>
          </a:pattFill>
        </p:spPr>
        <p:txBody>
          <a:bodyPr wrap="square">
            <a:spAutoFit/>
          </a:bodyPr>
          <a:lstStyle/>
          <a:p>
            <a:r>
              <a:rPr lang="uz-Cyrl-UZ" sz="1600" b="1" dirty="0"/>
              <a:t>Оддий ширин бодом (Amygdalus communis L.)</a:t>
            </a:r>
            <a:r>
              <a:rPr lang="uz-Cyrl-UZ" sz="1600" dirty="0"/>
              <a:t> доимо селексия предмети бўлиб келган, унинг кўплаб йирик мевали ва серҳосил навлари яратилган.. Бодом мағзи ўзига хос таъмга эга бўлиб, озиқ - оақат саноатида муҳим аҳамиятга эга.</a:t>
            </a:r>
            <a:endParaRPr lang="ru-RU" sz="1600" dirty="0"/>
          </a:p>
          <a:p>
            <a:r>
              <a:rPr lang="uz-Cyrl-UZ" sz="1600" dirty="0"/>
              <a:t>Бодом мағзидан юқори </a:t>
            </a:r>
            <a:r>
              <a:rPr lang="ru-RU" sz="1600" dirty="0" err="1"/>
              <a:t>сифатли</a:t>
            </a:r>
            <a:r>
              <a:rPr lang="ru-RU" sz="1600" dirty="0"/>
              <a:t> мой </a:t>
            </a:r>
            <a:r>
              <a:rPr lang="ru-RU" sz="1600" dirty="0" err="1"/>
              <a:t>олинади</a:t>
            </a:r>
            <a:r>
              <a:rPr lang="ru-RU" sz="1600" dirty="0"/>
              <a:t>. </a:t>
            </a:r>
            <a:r>
              <a:rPr lang="ru-RU" sz="1600" dirty="0" err="1"/>
              <a:t>Данак</a:t>
            </a:r>
            <a:r>
              <a:rPr lang="ru-RU" sz="1600" dirty="0"/>
              <a:t> </a:t>
            </a:r>
            <a:r>
              <a:rPr lang="ru-RU" sz="1600" dirty="0" err="1"/>
              <a:t>пўч</a:t>
            </a:r>
            <a:r>
              <a:rPr lang="uz-Cyrl-UZ" sz="1600" dirty="0"/>
              <a:t>о</a:t>
            </a:r>
            <a:r>
              <a:rPr lang="ru-RU" sz="1600" dirty="0" err="1"/>
              <a:t>ғи</a:t>
            </a:r>
            <a:r>
              <a:rPr lang="ru-RU" sz="1600" dirty="0"/>
              <a:t> </a:t>
            </a:r>
            <a:r>
              <a:rPr lang="ru-RU" sz="1600" dirty="0" err="1"/>
              <a:t>қайнатмаси</a:t>
            </a:r>
            <a:r>
              <a:rPr lang="ru-RU" sz="1600" dirty="0"/>
              <a:t> </a:t>
            </a:r>
            <a:r>
              <a:rPr lang="ru-RU" sz="1600" dirty="0" err="1"/>
              <a:t>атерос</a:t>
            </a:r>
            <a:r>
              <a:rPr lang="uz-Cyrl-UZ" sz="1600" dirty="0"/>
              <a:t>к</a:t>
            </a:r>
            <a:r>
              <a:rPr lang="ru-RU" sz="1600" dirty="0" err="1"/>
              <a:t>лероз</a:t>
            </a:r>
            <a:r>
              <a:rPr lang="ru-RU" sz="1600" dirty="0"/>
              <a:t> </a:t>
            </a:r>
            <a:r>
              <a:rPr lang="ru-RU" sz="1600" dirty="0" err="1"/>
              <a:t>касалини</a:t>
            </a:r>
            <a:r>
              <a:rPr lang="ru-RU" sz="1600" dirty="0"/>
              <a:t> </a:t>
            </a:r>
            <a:r>
              <a:rPr lang="ru-RU" sz="1600" dirty="0" err="1"/>
              <a:t>олдини</a:t>
            </a:r>
            <a:r>
              <a:rPr lang="ru-RU" sz="1600" dirty="0"/>
              <a:t> </a:t>
            </a:r>
            <a:r>
              <a:rPr lang="ru-RU" sz="1600" dirty="0" err="1"/>
              <a:t>олишда</a:t>
            </a:r>
            <a:r>
              <a:rPr lang="ru-RU" sz="1600" dirty="0"/>
              <a:t> </a:t>
            </a:r>
            <a:r>
              <a:rPr lang="ru-RU" sz="1600" dirty="0" err="1"/>
              <a:t>самаралидир</a:t>
            </a:r>
            <a:r>
              <a:rPr lang="ru-RU" sz="1600" dirty="0"/>
              <a:t>. </a:t>
            </a:r>
            <a:r>
              <a:rPr lang="ru-RU" sz="1600" dirty="0" err="1"/>
              <a:t>Бундан</a:t>
            </a:r>
            <a:r>
              <a:rPr lang="ru-RU" sz="1600" dirty="0"/>
              <a:t> </a:t>
            </a:r>
            <a:r>
              <a:rPr lang="ru-RU" sz="1600" dirty="0" err="1"/>
              <a:t>ташқари</a:t>
            </a:r>
            <a:r>
              <a:rPr lang="ru-RU" sz="1600" dirty="0"/>
              <a:t> ширин бодом </a:t>
            </a:r>
            <a:r>
              <a:rPr lang="ru-RU" sz="1600" dirty="0" err="1"/>
              <a:t>ўрмон</a:t>
            </a:r>
            <a:r>
              <a:rPr lang="ru-RU" sz="1600" dirty="0"/>
              <a:t> </a:t>
            </a:r>
            <a:r>
              <a:rPr lang="ru-RU" sz="1600" dirty="0" err="1"/>
              <a:t>мелиорациясида</a:t>
            </a:r>
            <a:r>
              <a:rPr lang="ru-RU" sz="1600" dirty="0"/>
              <a:t> </a:t>
            </a:r>
            <a:r>
              <a:rPr lang="uz-Cyrl-UZ" sz="1600" dirty="0"/>
              <a:t>ҳ</a:t>
            </a:r>
            <a:r>
              <a:rPr lang="ru-RU" sz="1600" dirty="0" err="1"/>
              <a:t>ам</a:t>
            </a:r>
            <a:r>
              <a:rPr lang="ru-RU" sz="1600" dirty="0"/>
              <a:t> </a:t>
            </a:r>
            <a:r>
              <a:rPr lang="ru-RU" sz="1600" dirty="0" err="1"/>
              <a:t>кенг</a:t>
            </a:r>
            <a:r>
              <a:rPr lang="ru-RU" sz="1600" dirty="0"/>
              <a:t> </a:t>
            </a:r>
            <a:r>
              <a:rPr lang="ru-RU" sz="1600" dirty="0" err="1"/>
              <a:t>фойдаланилади</a:t>
            </a:r>
            <a:r>
              <a:rPr lang="ru-RU" sz="1600" dirty="0"/>
              <a:t>,</a:t>
            </a:r>
            <a:r>
              <a:rPr lang="uz-Cyrl-UZ" sz="1600" dirty="0"/>
              <a:t> э</a:t>
            </a:r>
            <a:r>
              <a:rPr lang="ru-RU" sz="1600" dirty="0" err="1"/>
              <a:t>розияга</a:t>
            </a:r>
            <a:r>
              <a:rPr lang="ru-RU" sz="1600" dirty="0"/>
              <a:t> </a:t>
            </a:r>
            <a:r>
              <a:rPr lang="ru-RU" sz="1600" dirty="0" err="1"/>
              <a:t>учраган</a:t>
            </a:r>
            <a:r>
              <a:rPr lang="ru-RU" sz="1600" dirty="0"/>
              <a:t> </a:t>
            </a:r>
            <a:r>
              <a:rPr lang="ru-RU" sz="1600" dirty="0" err="1"/>
              <a:t>эрларда</a:t>
            </a:r>
            <a:r>
              <a:rPr lang="ru-RU" sz="1600" dirty="0"/>
              <a:t> </a:t>
            </a:r>
            <a:r>
              <a:rPr lang="ru-RU" sz="1600" dirty="0" err="1"/>
              <a:t>бодомзорлар</a:t>
            </a:r>
            <a:r>
              <a:rPr lang="ru-RU" sz="1600" dirty="0"/>
              <a:t> плантация </a:t>
            </a:r>
            <a:r>
              <a:rPr lang="ru-RU" sz="1600" dirty="0" err="1"/>
              <a:t>усулида</a:t>
            </a:r>
            <a:r>
              <a:rPr lang="ru-RU" sz="1600" dirty="0"/>
              <a:t> </a:t>
            </a:r>
            <a:r>
              <a:rPr lang="uz-Cyrl-UZ" sz="1600" dirty="0"/>
              <a:t>барпо этилмоқда.</a:t>
            </a:r>
            <a:r>
              <a:rPr lang="ru-RU" sz="1600" dirty="0"/>
              <a:t>.</a:t>
            </a:r>
          </a:p>
          <a:p>
            <a:r>
              <a:rPr lang="ru-RU" sz="1600" dirty="0" err="1"/>
              <a:t>Табиатда</a:t>
            </a:r>
            <a:r>
              <a:rPr lang="ru-RU" sz="1600" dirty="0"/>
              <a:t> 4-10 м </a:t>
            </a:r>
            <a:r>
              <a:rPr lang="ru-RU" sz="1600" dirty="0" err="1"/>
              <a:t>баландликкача</a:t>
            </a:r>
            <a:r>
              <a:rPr lang="ru-RU" sz="1600" dirty="0"/>
              <a:t> </a:t>
            </a:r>
            <a:r>
              <a:rPr lang="ru-RU" sz="1600" dirty="0" err="1"/>
              <a:t>ўсади</a:t>
            </a:r>
            <a:r>
              <a:rPr lang="ru-RU" sz="1600" dirty="0"/>
              <a:t> </a:t>
            </a:r>
            <a:r>
              <a:rPr lang="ru-RU" sz="1600" dirty="0" err="1"/>
              <a:t>новдалари</a:t>
            </a:r>
            <a:r>
              <a:rPr lang="ru-RU" sz="1600" dirty="0"/>
              <a:t> </a:t>
            </a:r>
            <a:r>
              <a:rPr lang="ru-RU" sz="1600" dirty="0" err="1"/>
              <a:t>қизил</a:t>
            </a:r>
            <a:r>
              <a:rPr lang="ru-RU" sz="1600" dirty="0"/>
              <a:t> –</a:t>
            </a:r>
            <a:r>
              <a:rPr lang="ru-RU" sz="1600" dirty="0" err="1"/>
              <a:t>жигарранг</a:t>
            </a:r>
            <a:r>
              <a:rPr lang="ru-RU" sz="1600" dirty="0"/>
              <a:t>, </a:t>
            </a:r>
            <a:r>
              <a:rPr lang="ru-RU" sz="1600" dirty="0" err="1"/>
              <a:t>барглари</a:t>
            </a:r>
            <a:r>
              <a:rPr lang="ru-RU" sz="1600" dirty="0"/>
              <a:t> </a:t>
            </a:r>
            <a:r>
              <a:rPr lang="ru-RU" sz="1600" dirty="0" err="1"/>
              <a:t>тўплам</a:t>
            </a:r>
            <a:r>
              <a:rPr lang="ru-RU" sz="1600" dirty="0"/>
              <a:t> </a:t>
            </a:r>
            <a:r>
              <a:rPr lang="ru-RU" sz="1600" dirty="0" err="1"/>
              <a:t>кўринишида</a:t>
            </a:r>
            <a:r>
              <a:rPr lang="ru-RU" sz="1600" dirty="0"/>
              <a:t>, </a:t>
            </a:r>
            <a:r>
              <a:rPr lang="ru-RU" sz="1600" dirty="0" err="1"/>
              <a:t>барглари</a:t>
            </a:r>
            <a:r>
              <a:rPr lang="ru-RU" sz="1600" dirty="0"/>
              <a:t> </a:t>
            </a:r>
            <a:r>
              <a:rPr lang="ru-RU" sz="1600" dirty="0" err="1"/>
              <a:t>лансецимон</a:t>
            </a:r>
            <a:r>
              <a:rPr lang="ru-RU" sz="1600" dirty="0"/>
              <a:t>  </a:t>
            </a:r>
            <a:r>
              <a:rPr lang="ru-RU" sz="1600" dirty="0" err="1"/>
              <a:t>шаклда</a:t>
            </a:r>
            <a:r>
              <a:rPr lang="ru-RU" sz="1600" dirty="0"/>
              <a:t>. Ширин бодом </a:t>
            </a:r>
            <a:r>
              <a:rPr lang="ru-RU" sz="1600" dirty="0" err="1"/>
              <a:t>бошқа</a:t>
            </a:r>
            <a:r>
              <a:rPr lang="ru-RU" sz="1600" dirty="0"/>
              <a:t> </a:t>
            </a:r>
            <a:r>
              <a:rPr lang="ru-RU" sz="1600" dirty="0" err="1"/>
              <a:t>мевали</a:t>
            </a:r>
            <a:r>
              <a:rPr lang="ru-RU" sz="1600" dirty="0"/>
              <a:t> </a:t>
            </a:r>
            <a:r>
              <a:rPr lang="ru-RU" sz="1600" dirty="0" err="1"/>
              <a:t>дарахт</a:t>
            </a:r>
            <a:r>
              <a:rPr lang="ru-RU" sz="1600" dirty="0"/>
              <a:t> </a:t>
            </a:r>
            <a:r>
              <a:rPr lang="ru-RU" sz="1600" dirty="0" err="1"/>
              <a:t>турларига</a:t>
            </a:r>
            <a:r>
              <a:rPr lang="ru-RU" sz="1600" dirty="0"/>
              <a:t> </a:t>
            </a:r>
            <a:r>
              <a:rPr lang="ru-RU" sz="1600" dirty="0" err="1"/>
              <a:t>қараганда</a:t>
            </a:r>
            <a:r>
              <a:rPr lang="ru-RU" sz="1600" dirty="0"/>
              <a:t> </a:t>
            </a:r>
            <a:r>
              <a:rPr lang="ru-RU" sz="1600" dirty="0" err="1"/>
              <a:t>биринчи</a:t>
            </a:r>
            <a:r>
              <a:rPr lang="ru-RU" sz="1600" dirty="0"/>
              <a:t> </a:t>
            </a:r>
            <a:r>
              <a:rPr lang="ru-RU" sz="1600" dirty="0" err="1"/>
              <a:t>гуллайди</a:t>
            </a:r>
            <a:r>
              <a:rPr lang="ru-RU" sz="1600" dirty="0"/>
              <a:t> (март </a:t>
            </a:r>
            <a:r>
              <a:rPr lang="ru-RU" sz="1600" dirty="0" err="1"/>
              <a:t>ойида</a:t>
            </a:r>
            <a:r>
              <a:rPr lang="ru-RU" sz="1600" dirty="0"/>
              <a:t>), шу </a:t>
            </a:r>
            <a:r>
              <a:rPr lang="ru-RU" sz="1600" dirty="0" err="1"/>
              <a:t>сабабли</a:t>
            </a:r>
            <a:r>
              <a:rPr lang="ru-RU" sz="1600" dirty="0"/>
              <a:t> </a:t>
            </a:r>
            <a:r>
              <a:rPr lang="ru-RU" sz="1600" dirty="0" err="1"/>
              <a:t>кўп</a:t>
            </a:r>
            <a:r>
              <a:rPr lang="ru-RU" sz="1600" dirty="0"/>
              <a:t> </a:t>
            </a:r>
            <a:r>
              <a:rPr lang="uz-Cyrl-UZ" sz="1600" dirty="0"/>
              <a:t>ҳ</a:t>
            </a:r>
            <a:r>
              <a:rPr lang="ru-RU" sz="1600" dirty="0" err="1"/>
              <a:t>олларда</a:t>
            </a:r>
            <a:r>
              <a:rPr lang="ru-RU" sz="1600" dirty="0"/>
              <a:t> ба</a:t>
            </a:r>
            <a:r>
              <a:rPr lang="uz-Cyrl-UZ" sz="1600" dirty="0"/>
              <a:t>ҳ</a:t>
            </a:r>
            <a:r>
              <a:rPr lang="ru-RU" sz="1600" dirty="0" err="1"/>
              <a:t>орги</a:t>
            </a:r>
            <a:r>
              <a:rPr lang="ru-RU" sz="1600" dirty="0"/>
              <a:t> </a:t>
            </a:r>
            <a:r>
              <a:rPr lang="ru-RU" sz="1600" dirty="0" err="1"/>
              <a:t>совуқлардан</a:t>
            </a:r>
            <a:r>
              <a:rPr lang="ru-RU" sz="1600" dirty="0"/>
              <a:t> </a:t>
            </a:r>
            <a:r>
              <a:rPr lang="ru-RU" sz="1600" dirty="0" err="1"/>
              <a:t>зарарланиб</a:t>
            </a:r>
            <a:r>
              <a:rPr lang="ru-RU" sz="1600" dirty="0"/>
              <a:t> </a:t>
            </a:r>
            <a:r>
              <a:rPr lang="ru-RU" sz="1600" dirty="0" err="1"/>
              <a:t>туради</a:t>
            </a:r>
            <a:r>
              <a:rPr lang="ru-RU" sz="1600" dirty="0"/>
              <a:t>.</a:t>
            </a:r>
          </a:p>
        </p:txBody>
      </p:sp>
      <p:pic>
        <p:nvPicPr>
          <p:cNvPr id="16386" name="Picture 2" descr="Картинки по запросу Amygdalus commun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980728"/>
            <a:ext cx="3536165" cy="35433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Amygdalus communi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4653136"/>
            <a:ext cx="3600400" cy="1973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9498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pPr algn="just"/>
            <a:r>
              <a:rPr lang="ru-RU" altLang="ru-RU" sz="2000" dirty="0" smtClean="0">
                <a:solidFill>
                  <a:schemeClr val="tx1">
                    <a:lumMod val="75000"/>
                    <a:lumOff val="25000"/>
                  </a:schemeClr>
                </a:solidFill>
                <a:latin typeface="Times New Roman" panose="02020603050405020304" pitchFamily="18" charset="0"/>
              </a:rPr>
              <a:t>	</a:t>
            </a:r>
            <a:r>
              <a:rPr lang="uz-Cyrl-UZ" sz="2000" b="1" dirty="0"/>
              <a:t>Аччиқ бодом (Amygdalus bucharica Korsh.) </a:t>
            </a:r>
            <a:r>
              <a:rPr lang="uz-Cyrl-UZ" sz="2000" dirty="0"/>
              <a:t>Асосан Помир – Олой ва Марказий Тожикистонда тарқалган. Барча экспозициядаги тоғ ёнбағирларида тошли, шағалли тупроқларда, кўчкиларда 500 – 2300  м денгиз сатхидан баландликларда кўплаб ўсади. </a:t>
            </a:r>
            <a:r>
              <a:rPr lang="ru-RU" sz="2000" dirty="0"/>
              <a:t>У </a:t>
            </a:r>
            <a:r>
              <a:rPr lang="ru-RU" sz="2000" dirty="0" err="1"/>
              <a:t>асосан</a:t>
            </a:r>
            <a:r>
              <a:rPr lang="ru-RU" sz="2000" dirty="0"/>
              <a:t> арча, </a:t>
            </a:r>
            <a:r>
              <a:rPr lang="ru-RU" sz="2000" dirty="0" err="1"/>
              <a:t>заранг</a:t>
            </a:r>
            <a:r>
              <a:rPr lang="ru-RU" sz="2000" dirty="0"/>
              <a:t>, </a:t>
            </a:r>
            <a:r>
              <a:rPr lang="ru-RU" sz="2000" dirty="0" err="1"/>
              <a:t>хандон</a:t>
            </a:r>
            <a:r>
              <a:rPr lang="ru-RU" sz="2000" dirty="0"/>
              <a:t> </a:t>
            </a:r>
            <a:r>
              <a:rPr lang="ru-RU" sz="2000" dirty="0" err="1"/>
              <a:t>писта</a:t>
            </a:r>
            <a:r>
              <a:rPr lang="ru-RU" sz="2000" dirty="0"/>
              <a:t> </a:t>
            </a:r>
            <a:r>
              <a:rPr lang="ru-RU" sz="2000" dirty="0" err="1"/>
              <a:t>билан</a:t>
            </a:r>
            <a:r>
              <a:rPr lang="ru-RU" sz="2000" dirty="0"/>
              <a:t> </a:t>
            </a:r>
            <a:r>
              <a:rPr lang="ru-RU" sz="2000" dirty="0" err="1"/>
              <a:t>биргаликда</a:t>
            </a:r>
            <a:r>
              <a:rPr lang="ru-RU" sz="2000" dirty="0"/>
              <a:t> </a:t>
            </a:r>
            <a:r>
              <a:rPr lang="ru-RU" sz="2000" dirty="0" err="1"/>
              <a:t>ўсади</a:t>
            </a:r>
            <a:r>
              <a:rPr lang="ru-RU" sz="2000" dirty="0"/>
              <a:t>, </a:t>
            </a:r>
            <a:r>
              <a:rPr lang="ru-RU" sz="2000" dirty="0" err="1"/>
              <a:t>қурғоқчиликка</a:t>
            </a:r>
            <a:r>
              <a:rPr lang="ru-RU" sz="2000" dirty="0"/>
              <a:t> </a:t>
            </a:r>
            <a:r>
              <a:rPr lang="ru-RU" sz="2000" dirty="0" err="1"/>
              <a:t>чид</a:t>
            </a:r>
            <a:r>
              <a:rPr lang="uz-Cyrl-UZ" sz="2000" dirty="0"/>
              <a:t>а</a:t>
            </a:r>
            <a:r>
              <a:rPr lang="ru-RU" sz="2000" dirty="0" err="1"/>
              <a:t>мли</a:t>
            </a:r>
            <a:r>
              <a:rPr lang="ru-RU" sz="2000" dirty="0"/>
              <a:t>. Шу </a:t>
            </a:r>
            <a:r>
              <a:rPr lang="ru-RU" sz="2000" dirty="0" err="1"/>
              <a:t>сабабли</a:t>
            </a:r>
            <a:r>
              <a:rPr lang="ru-RU" sz="2000" dirty="0"/>
              <a:t> </a:t>
            </a:r>
            <a:r>
              <a:rPr lang="ru-RU" sz="2000" dirty="0" err="1"/>
              <a:t>ушбу</a:t>
            </a:r>
            <a:r>
              <a:rPr lang="ru-RU" sz="2000" dirty="0"/>
              <a:t> бодам тури </a:t>
            </a:r>
            <a:r>
              <a:rPr lang="ru-RU" sz="2000" dirty="0" err="1"/>
              <a:t>ўрмон</a:t>
            </a:r>
            <a:r>
              <a:rPr lang="ru-RU" sz="2000" dirty="0"/>
              <a:t> </a:t>
            </a:r>
            <a:r>
              <a:rPr lang="ru-RU" sz="2000" dirty="0" err="1"/>
              <a:t>мелиорацияси</a:t>
            </a:r>
            <a:r>
              <a:rPr lang="ru-RU" sz="2000" dirty="0"/>
              <a:t> </a:t>
            </a:r>
            <a:r>
              <a:rPr lang="ru-RU" sz="2000" dirty="0" err="1"/>
              <a:t>учун</a:t>
            </a:r>
            <a:r>
              <a:rPr lang="ru-RU" sz="2000" dirty="0"/>
              <a:t> </a:t>
            </a:r>
            <a:r>
              <a:rPr lang="ru-RU" sz="2000" dirty="0" err="1"/>
              <a:t>истиқболли</a:t>
            </a:r>
            <a:r>
              <a:rPr lang="ru-RU" sz="2000" dirty="0"/>
              <a:t> тур </a:t>
            </a:r>
            <a:r>
              <a:rPr lang="uz-Cyrl-UZ" sz="2000" dirty="0"/>
              <a:t>ҳ</a:t>
            </a:r>
            <a:r>
              <a:rPr lang="ru-RU" sz="2000" dirty="0" err="1"/>
              <a:t>исобланади</a:t>
            </a:r>
            <a:r>
              <a:rPr lang="ru-RU" sz="2000" dirty="0"/>
              <a:t>. </a:t>
            </a:r>
          </a:p>
          <a:p>
            <a:pPr algn="just"/>
            <a:endParaRPr lang="ru-RU" altLang="ru-RU" sz="2000" dirty="0">
              <a:solidFill>
                <a:schemeClr val="tx1">
                  <a:lumMod val="75000"/>
                  <a:lumOff val="25000"/>
                </a:schemeClr>
              </a:solidFill>
              <a:latin typeface="Times New Roman" panose="02020603050405020304" pitchFamily="18" charset="0"/>
            </a:endParaRPr>
          </a:p>
        </p:txBody>
      </p:sp>
      <p:pic>
        <p:nvPicPr>
          <p:cNvPr id="3" name="Рисунок 2"/>
          <p:cNvPicPr>
            <a:picLocks noChangeAspect="1"/>
          </p:cNvPicPr>
          <p:nvPr/>
        </p:nvPicPr>
        <p:blipFill rotWithShape="1">
          <a:blip r:embed="rId3"/>
          <a:srcRect l="15995" t="13205" r="53967" b="39819"/>
          <a:stretch/>
        </p:blipFill>
        <p:spPr>
          <a:xfrm>
            <a:off x="323528" y="3645024"/>
            <a:ext cx="3908323" cy="2788304"/>
          </a:xfrm>
          <a:prstGeom prst="rect">
            <a:avLst/>
          </a:prstGeom>
        </p:spPr>
      </p:pic>
      <p:pic>
        <p:nvPicPr>
          <p:cNvPr id="4" name="Рисунок 3"/>
          <p:cNvPicPr>
            <a:picLocks noChangeAspect="1"/>
          </p:cNvPicPr>
          <p:nvPr/>
        </p:nvPicPr>
        <p:blipFill rotWithShape="1">
          <a:blip r:embed="rId4"/>
          <a:srcRect l="38552" t="45061" r="41837" b="32762"/>
          <a:stretch/>
        </p:blipFill>
        <p:spPr>
          <a:xfrm>
            <a:off x="4716016" y="3861048"/>
            <a:ext cx="3816424" cy="2592288"/>
          </a:xfrm>
          <a:prstGeom prst="rect">
            <a:avLst/>
          </a:prstGeom>
        </p:spPr>
      </p:pic>
    </p:spTree>
    <p:extLst>
      <p:ext uri="{BB962C8B-B14F-4D97-AF65-F5344CB8AC3E}">
        <p14:creationId xmlns:p14="http://schemas.microsoft.com/office/powerpoint/2010/main" val="7422107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179512" y="908050"/>
            <a:ext cx="4811713" cy="5451475"/>
          </a:xfrm>
          <a:pattFill prst="wdDnDiag">
            <a:fgClr>
              <a:schemeClr val="accent1"/>
            </a:fgClr>
            <a:bgClr>
              <a:schemeClr val="bg1"/>
            </a:bgClr>
          </a:pattFill>
        </p:spPr>
        <p:txBody>
          <a:bodyPr>
            <a:normAutofit fontScale="85000" lnSpcReduction="10000"/>
          </a:bodyPr>
          <a:lstStyle/>
          <a:p>
            <a:r>
              <a:rPr lang="ru-RU" sz="2000" b="1" dirty="0" err="1"/>
              <a:t>Бодомча</a:t>
            </a:r>
            <a:r>
              <a:rPr lang="ru-RU" sz="2000" b="1" dirty="0"/>
              <a:t> (</a:t>
            </a:r>
            <a:r>
              <a:rPr lang="en-US" sz="2000" b="1" dirty="0" err="1"/>
              <a:t>Amygdalus</a:t>
            </a:r>
            <a:r>
              <a:rPr lang="en-US" sz="2000" b="1" dirty="0"/>
              <a:t> </a:t>
            </a:r>
            <a:r>
              <a:rPr lang="en-US" sz="2000" b="1" dirty="0" err="1"/>
              <a:t>spinosissima</a:t>
            </a:r>
            <a:r>
              <a:rPr lang="en-US" sz="2000" b="1" dirty="0"/>
              <a:t> Bunge</a:t>
            </a:r>
            <a:r>
              <a:rPr lang="ru-RU" sz="2000" b="1" dirty="0"/>
              <a:t>) </a:t>
            </a:r>
            <a:r>
              <a:rPr lang="ru-RU" sz="2000" dirty="0" err="1"/>
              <a:t>Марказий</a:t>
            </a:r>
            <a:r>
              <a:rPr lang="ru-RU" sz="2000" dirty="0"/>
              <a:t> </a:t>
            </a:r>
            <a:r>
              <a:rPr lang="ru-RU" sz="2000" dirty="0" err="1"/>
              <a:t>Осиёда</a:t>
            </a:r>
            <a:r>
              <a:rPr lang="ru-RU" sz="2000" dirty="0"/>
              <a:t> </a:t>
            </a:r>
            <a:r>
              <a:rPr lang="ru-RU" sz="2000" dirty="0" err="1"/>
              <a:t>тоғларнинг</a:t>
            </a:r>
            <a:r>
              <a:rPr lang="ru-RU" sz="2000" dirty="0"/>
              <a:t> </a:t>
            </a:r>
            <a:r>
              <a:rPr lang="ru-RU" sz="2000" dirty="0" err="1"/>
              <a:t>қуйи</a:t>
            </a:r>
            <a:r>
              <a:rPr lang="ru-RU" sz="2000" dirty="0"/>
              <a:t> </a:t>
            </a:r>
            <a:r>
              <a:rPr lang="uz-Cyrl-UZ" sz="2000" dirty="0"/>
              <a:t>қисм</a:t>
            </a:r>
            <a:r>
              <a:rPr lang="ru-RU" sz="2000" dirty="0" err="1"/>
              <a:t>ида</a:t>
            </a:r>
            <a:r>
              <a:rPr lang="ru-RU" sz="2000" dirty="0"/>
              <a:t> 300 – 1500 м </a:t>
            </a:r>
            <a:r>
              <a:rPr lang="ru-RU" sz="2000" dirty="0" err="1"/>
              <a:t>денгиз</a:t>
            </a:r>
            <a:r>
              <a:rPr lang="ru-RU" sz="2000" dirty="0"/>
              <a:t> </a:t>
            </a:r>
            <a:r>
              <a:rPr lang="ru-RU" sz="2000" dirty="0" err="1"/>
              <a:t>сат</a:t>
            </a:r>
            <a:r>
              <a:rPr lang="uz-Cyrl-UZ" sz="2000" dirty="0"/>
              <a:t>ҳ</a:t>
            </a:r>
            <a:r>
              <a:rPr lang="ru-RU" sz="2000" dirty="0" err="1"/>
              <a:t>идан</a:t>
            </a:r>
            <a:r>
              <a:rPr lang="ru-RU" sz="2000" dirty="0"/>
              <a:t> </a:t>
            </a:r>
            <a:r>
              <a:rPr lang="ru-RU" sz="2000" dirty="0" err="1"/>
              <a:t>баландликларда</a:t>
            </a:r>
            <a:r>
              <a:rPr lang="ru-RU" sz="2000" dirty="0"/>
              <a:t> т</a:t>
            </a:r>
            <a:r>
              <a:rPr lang="uz-Cyrl-UZ" sz="2000" dirty="0"/>
              <a:t>о</a:t>
            </a:r>
            <a:r>
              <a:rPr lang="ru-RU" sz="2000" dirty="0" err="1"/>
              <a:t>шлоқ,тупроғи</a:t>
            </a:r>
            <a:r>
              <a:rPr lang="ru-RU" sz="2000" dirty="0"/>
              <a:t> </a:t>
            </a:r>
            <a:r>
              <a:rPr lang="ru-RU" sz="2000" dirty="0" err="1"/>
              <a:t>кам</a:t>
            </a:r>
            <a:r>
              <a:rPr lang="ru-RU" sz="2000" dirty="0"/>
              <a:t> эрла</a:t>
            </a:r>
            <a:r>
              <a:rPr lang="uz-Cyrl-UZ" sz="2000" dirty="0"/>
              <a:t>р</a:t>
            </a:r>
            <a:r>
              <a:rPr lang="ru-RU" sz="2000" dirty="0"/>
              <a:t>да </a:t>
            </a:r>
            <a:r>
              <a:rPr lang="ru-RU" sz="2000" dirty="0" err="1"/>
              <a:t>кўплаб</a:t>
            </a:r>
            <a:r>
              <a:rPr lang="ru-RU" sz="2000" dirty="0"/>
              <a:t> </a:t>
            </a:r>
            <a:r>
              <a:rPr lang="ru-RU" sz="2000" dirty="0" err="1"/>
              <a:t>ўсади</a:t>
            </a:r>
            <a:r>
              <a:rPr lang="ru-RU" sz="2000" dirty="0"/>
              <a:t>. </a:t>
            </a:r>
            <a:r>
              <a:rPr lang="ru-RU" sz="2000" dirty="0" err="1"/>
              <a:t>Қурғоқчиликка,қиш</a:t>
            </a:r>
            <a:r>
              <a:rPr lang="ru-RU" sz="2000" dirty="0"/>
              <a:t> </a:t>
            </a:r>
            <a:r>
              <a:rPr lang="ru-RU" sz="2000" dirty="0" err="1"/>
              <a:t>совуқларига</a:t>
            </a:r>
            <a:r>
              <a:rPr lang="ru-RU" sz="2000" dirty="0"/>
              <a:t> </a:t>
            </a:r>
            <a:r>
              <a:rPr lang="ru-RU" sz="2000" dirty="0" err="1"/>
              <a:t>чидамли</a:t>
            </a:r>
            <a:r>
              <a:rPr lang="ru-RU" sz="2000" dirty="0"/>
              <a:t>, </a:t>
            </a:r>
            <a:r>
              <a:rPr lang="ru-RU" sz="2000" dirty="0" err="1"/>
              <a:t>асосан</a:t>
            </a:r>
            <a:r>
              <a:rPr lang="ru-RU" sz="2000" dirty="0"/>
              <a:t> </a:t>
            </a:r>
            <a:r>
              <a:rPr lang="ru-RU" sz="2000" dirty="0" err="1"/>
              <a:t>Помир</a:t>
            </a:r>
            <a:r>
              <a:rPr lang="ru-RU" sz="2000" dirty="0"/>
              <a:t> – Олой </a:t>
            </a:r>
            <a:r>
              <a:rPr lang="ru-RU" sz="2000" dirty="0" err="1"/>
              <a:t>ва</a:t>
            </a:r>
            <a:r>
              <a:rPr lang="ru-RU" sz="2000" dirty="0"/>
              <a:t> </a:t>
            </a:r>
            <a:r>
              <a:rPr lang="ru-RU" sz="2000" dirty="0" err="1"/>
              <a:t>Ғарбий</a:t>
            </a:r>
            <a:r>
              <a:rPr lang="ru-RU" sz="2000" dirty="0"/>
              <a:t> </a:t>
            </a:r>
            <a:r>
              <a:rPr lang="uz-Cyrl-UZ" sz="2000" dirty="0"/>
              <a:t>Т</a:t>
            </a:r>
            <a:r>
              <a:rPr lang="ru-RU" sz="2000" dirty="0" err="1"/>
              <a:t>ян</a:t>
            </a:r>
            <a:r>
              <a:rPr lang="ru-RU" sz="2000" dirty="0"/>
              <a:t>–</a:t>
            </a:r>
            <a:r>
              <a:rPr lang="ru-RU" sz="2000" dirty="0" err="1"/>
              <a:t>Шанда</a:t>
            </a:r>
            <a:r>
              <a:rPr lang="ru-RU" sz="2000" dirty="0"/>
              <a:t> </a:t>
            </a:r>
            <a:r>
              <a:rPr lang="ru-RU" sz="2000" dirty="0" err="1"/>
              <a:t>кенг</a:t>
            </a:r>
            <a:r>
              <a:rPr lang="ru-RU" sz="2000" dirty="0"/>
              <a:t> </a:t>
            </a:r>
            <a:r>
              <a:rPr lang="ru-RU" sz="2000" dirty="0" err="1"/>
              <a:t>тарқалган.Ушбу</a:t>
            </a:r>
            <a:r>
              <a:rPr lang="ru-RU" sz="2000" dirty="0"/>
              <a:t> бодом тури </a:t>
            </a:r>
            <a:r>
              <a:rPr lang="ru-RU" sz="2000" dirty="0" err="1"/>
              <a:t>саноат</a:t>
            </a:r>
            <a:r>
              <a:rPr lang="ru-RU" sz="2000" dirty="0"/>
              <a:t> а</a:t>
            </a:r>
            <a:r>
              <a:rPr lang="uz-Cyrl-UZ" sz="2000" dirty="0"/>
              <a:t>ҳ</a:t>
            </a:r>
            <a:r>
              <a:rPr lang="ru-RU" sz="2000" dirty="0" err="1"/>
              <a:t>амиятига</a:t>
            </a:r>
            <a:r>
              <a:rPr lang="ru-RU" sz="2000" dirty="0"/>
              <a:t> </a:t>
            </a:r>
            <a:r>
              <a:rPr lang="ru-RU" sz="2000" dirty="0" err="1"/>
              <a:t>эга</a:t>
            </a:r>
            <a:r>
              <a:rPr lang="ru-RU" sz="2000" dirty="0"/>
              <a:t> </a:t>
            </a:r>
            <a:r>
              <a:rPr lang="ru-RU" sz="2000" dirty="0" err="1"/>
              <a:t>эмас,ўрмон</a:t>
            </a:r>
            <a:r>
              <a:rPr lang="ru-RU" sz="2000" dirty="0"/>
              <a:t> </a:t>
            </a:r>
            <a:r>
              <a:rPr lang="ru-RU" sz="2000" dirty="0" err="1"/>
              <a:t>мелиорациясида</a:t>
            </a:r>
            <a:r>
              <a:rPr lang="ru-RU" sz="2000" dirty="0"/>
              <a:t> </a:t>
            </a:r>
            <a:r>
              <a:rPr lang="ru-RU" sz="2000" dirty="0" err="1"/>
              <a:t>фойдаланиш</a:t>
            </a:r>
            <a:r>
              <a:rPr lang="ru-RU" sz="2000" dirty="0"/>
              <a:t> </a:t>
            </a:r>
            <a:r>
              <a:rPr lang="ru-RU" sz="2000" dirty="0" err="1"/>
              <a:t>му</a:t>
            </a:r>
            <a:r>
              <a:rPr lang="uz-Cyrl-UZ" sz="2000" dirty="0"/>
              <a:t>м</a:t>
            </a:r>
            <a:r>
              <a:rPr lang="ru-RU" sz="2000" dirty="0"/>
              <a:t>кин.2</a:t>
            </a:r>
            <a:r>
              <a:rPr lang="uz-Cyrl-UZ" sz="2000" dirty="0"/>
              <a:t>-3</a:t>
            </a:r>
            <a:r>
              <a:rPr lang="ru-RU" sz="2000" dirty="0"/>
              <a:t> </a:t>
            </a:r>
            <a:r>
              <a:rPr lang="ru-RU" sz="2000" dirty="0" err="1"/>
              <a:t>метргача</a:t>
            </a:r>
            <a:r>
              <a:rPr lang="ru-RU" sz="2000" dirty="0"/>
              <a:t> </a:t>
            </a:r>
            <a:r>
              <a:rPr lang="ru-RU" sz="2000" dirty="0" err="1"/>
              <a:t>баландликка</a:t>
            </a:r>
            <a:r>
              <a:rPr lang="ru-RU" sz="2000" dirty="0"/>
              <a:t> </a:t>
            </a:r>
            <a:r>
              <a:rPr lang="ru-RU" sz="2000" dirty="0" err="1"/>
              <a:t>эга</a:t>
            </a:r>
            <a:r>
              <a:rPr lang="ru-RU" sz="2000" dirty="0"/>
              <a:t> бута, </a:t>
            </a:r>
            <a:r>
              <a:rPr lang="ru-RU" sz="2000" dirty="0" err="1"/>
              <a:t>новдалари</a:t>
            </a:r>
            <a:r>
              <a:rPr lang="ru-RU" sz="2000" dirty="0"/>
              <a:t> </a:t>
            </a:r>
            <a:r>
              <a:rPr lang="ru-RU" sz="2000" dirty="0" err="1"/>
              <a:t>оч-кулранг</a:t>
            </a:r>
            <a:r>
              <a:rPr lang="ru-RU" sz="2000" dirty="0"/>
              <a:t>, </a:t>
            </a:r>
            <a:r>
              <a:rPr lang="ru-RU" sz="2000" dirty="0" err="1"/>
              <a:t>барглари</a:t>
            </a:r>
            <a:r>
              <a:rPr lang="ru-RU" sz="2000" dirty="0"/>
              <a:t> </a:t>
            </a:r>
            <a:r>
              <a:rPr lang="ru-RU" sz="2000" dirty="0" err="1"/>
              <a:t>лансе</a:t>
            </a:r>
            <a:r>
              <a:rPr lang="uz-Cyrl-UZ" sz="2000" dirty="0"/>
              <a:t>ц</a:t>
            </a:r>
            <a:r>
              <a:rPr lang="ru-RU" sz="2000" dirty="0" err="1"/>
              <a:t>имон</a:t>
            </a:r>
            <a:r>
              <a:rPr lang="ru-RU" sz="2000" dirty="0"/>
              <a:t>. </a:t>
            </a:r>
            <a:r>
              <a:rPr lang="ru-RU" sz="2000" dirty="0" err="1"/>
              <a:t>Мевалари</a:t>
            </a:r>
            <a:r>
              <a:rPr lang="ru-RU" sz="2000" dirty="0"/>
              <a:t> </a:t>
            </a:r>
            <a:r>
              <a:rPr lang="ru-RU" sz="2000" dirty="0" err="1"/>
              <a:t>оч</a:t>
            </a:r>
            <a:r>
              <a:rPr lang="ru-RU" sz="2000" dirty="0"/>
              <a:t> </a:t>
            </a:r>
            <a:r>
              <a:rPr lang="ru-RU" sz="2000" dirty="0" err="1"/>
              <a:t>жигаррангда</a:t>
            </a:r>
            <a:r>
              <a:rPr lang="ru-RU" sz="2000" dirty="0"/>
              <a:t>, </a:t>
            </a:r>
            <a:r>
              <a:rPr lang="ru-RU" sz="2000" dirty="0" err="1"/>
              <a:t>мағзи</a:t>
            </a:r>
            <a:r>
              <a:rPr lang="ru-RU" sz="2000" dirty="0"/>
              <a:t> </a:t>
            </a:r>
            <a:r>
              <a:rPr lang="ru-RU" sz="2000" dirty="0" err="1"/>
              <a:t>аччиқ</a:t>
            </a:r>
            <a:r>
              <a:rPr lang="ru-RU" sz="2000" dirty="0"/>
              <a:t>, </a:t>
            </a:r>
            <a:r>
              <a:rPr lang="ru-RU" sz="2000" dirty="0" err="1"/>
              <a:t>битта</a:t>
            </a:r>
            <a:r>
              <a:rPr lang="ru-RU" sz="2000" dirty="0"/>
              <a:t> </a:t>
            </a:r>
            <a:r>
              <a:rPr lang="ru-RU" sz="2000" dirty="0" err="1"/>
              <a:t>бутадан</a:t>
            </a:r>
            <a:r>
              <a:rPr lang="ru-RU" sz="2000" dirty="0"/>
              <a:t> 50-400 г </a:t>
            </a:r>
            <a:r>
              <a:rPr lang="uz-Cyrl-UZ" sz="2000" dirty="0"/>
              <a:t>ҳ</a:t>
            </a:r>
            <a:r>
              <a:rPr lang="ru-RU" sz="2000" dirty="0" err="1"/>
              <a:t>осил</a:t>
            </a:r>
            <a:r>
              <a:rPr lang="ru-RU" sz="2000" dirty="0"/>
              <a:t> </a:t>
            </a:r>
            <a:r>
              <a:rPr lang="ru-RU" sz="2000" dirty="0" err="1"/>
              <a:t>олиш</a:t>
            </a:r>
            <a:r>
              <a:rPr lang="ru-RU" sz="2000" dirty="0"/>
              <a:t> </a:t>
            </a:r>
            <a:r>
              <a:rPr lang="ru-RU" sz="2000" dirty="0" err="1"/>
              <a:t>мумкин</a:t>
            </a:r>
            <a:r>
              <a:rPr lang="ru-RU" sz="2000" dirty="0"/>
              <a:t>.</a:t>
            </a:r>
          </a:p>
          <a:p>
            <a:r>
              <a:rPr lang="ru-RU" sz="2000" dirty="0" err="1"/>
              <a:t>Уруғидан</a:t>
            </a:r>
            <a:r>
              <a:rPr lang="ru-RU" sz="2000" dirty="0"/>
              <a:t> </a:t>
            </a:r>
            <a:r>
              <a:rPr lang="ru-RU" sz="2000" dirty="0" err="1"/>
              <a:t>кўпаяди</a:t>
            </a:r>
            <a:r>
              <a:rPr lang="ru-RU" sz="2000" dirty="0"/>
              <a:t>, </a:t>
            </a:r>
            <a:r>
              <a:rPr lang="ru-RU" sz="2000" dirty="0" err="1"/>
              <a:t>кўчириб</a:t>
            </a:r>
            <a:r>
              <a:rPr lang="ru-RU" sz="2000" dirty="0"/>
              <a:t> </a:t>
            </a:r>
            <a:r>
              <a:rPr lang="ru-RU" sz="2000" dirty="0" err="1"/>
              <a:t>ўтказилишни</a:t>
            </a:r>
            <a:r>
              <a:rPr lang="ru-RU" sz="2000" dirty="0"/>
              <a:t> </a:t>
            </a:r>
            <a:r>
              <a:rPr lang="ru-RU" sz="2000" dirty="0" err="1"/>
              <a:t>ёқтирмайди</a:t>
            </a:r>
            <a:r>
              <a:rPr lang="ru-RU" sz="2000" dirty="0"/>
              <a:t>, </a:t>
            </a:r>
            <a:r>
              <a:rPr lang="ru-RU" sz="2000" dirty="0" err="1"/>
              <a:t>шунинг</a:t>
            </a:r>
            <a:r>
              <a:rPr lang="ru-RU" sz="2000" dirty="0"/>
              <a:t> </a:t>
            </a:r>
            <a:r>
              <a:rPr lang="ru-RU" sz="2000" dirty="0" err="1"/>
              <a:t>учун</a:t>
            </a:r>
            <a:r>
              <a:rPr lang="ru-RU" sz="2000" dirty="0"/>
              <a:t> </a:t>
            </a:r>
            <a:r>
              <a:rPr lang="ru-RU" sz="2000" dirty="0" err="1"/>
              <a:t>доимий</a:t>
            </a:r>
            <a:r>
              <a:rPr lang="ru-RU" sz="2000" dirty="0"/>
              <a:t> </a:t>
            </a:r>
            <a:r>
              <a:rPr lang="ru-RU" sz="2000" dirty="0" err="1"/>
              <a:t>жойига</a:t>
            </a:r>
            <a:r>
              <a:rPr lang="ru-RU" sz="2000" dirty="0"/>
              <a:t> </a:t>
            </a:r>
            <a:r>
              <a:rPr lang="ru-RU" sz="2000" dirty="0" err="1"/>
              <a:t>уруг</a:t>
            </a:r>
            <a:r>
              <a:rPr lang="ru-RU" sz="2000" dirty="0"/>
              <a:t> </a:t>
            </a:r>
            <a:r>
              <a:rPr lang="ru-RU" sz="2000" dirty="0" err="1"/>
              <a:t>экиш</a:t>
            </a:r>
            <a:r>
              <a:rPr lang="ru-RU" sz="2000" dirty="0"/>
              <a:t> </a:t>
            </a:r>
            <a:r>
              <a:rPr lang="ru-RU" sz="2000" dirty="0" err="1"/>
              <a:t>йўли</a:t>
            </a:r>
            <a:r>
              <a:rPr lang="ru-RU" sz="2000" dirty="0"/>
              <a:t> </a:t>
            </a:r>
            <a:r>
              <a:rPr lang="ru-RU" sz="2000" dirty="0" err="1"/>
              <a:t>билан</a:t>
            </a:r>
            <a:r>
              <a:rPr lang="ru-RU" sz="2000" dirty="0"/>
              <a:t> </a:t>
            </a:r>
            <a:r>
              <a:rPr lang="ru-RU" sz="2000" dirty="0" err="1"/>
              <a:t>кўпайтирил</a:t>
            </a:r>
            <a:r>
              <a:rPr lang="uz-Cyrl-UZ" sz="2000" dirty="0"/>
              <a:t>а</a:t>
            </a:r>
            <a:r>
              <a:rPr lang="ru-RU" sz="2000" dirty="0" err="1"/>
              <a:t>ди</a:t>
            </a:r>
            <a:r>
              <a:rPr lang="ru-RU" sz="2000" dirty="0"/>
              <a:t>.</a:t>
            </a:r>
          </a:p>
          <a:p>
            <a:pPr marL="0" indent="0" algn="just" eaLnBrk="1" hangingPunct="1">
              <a:lnSpc>
                <a:spcPct val="80000"/>
              </a:lnSpc>
              <a:buNone/>
            </a:pPr>
            <a:r>
              <a:rPr lang="en-US" altLang="ru-RU" sz="2200" dirty="0" smtClean="0">
                <a:latin typeface="Times New Roman" panose="02020603050405020304" pitchFamily="18" charset="0"/>
              </a:rPr>
              <a:t>	</a:t>
            </a:r>
            <a:endParaRPr lang="ru-RU" altLang="ru-RU" sz="2200" dirty="0" smtClean="0">
              <a:latin typeface="Times New Roman" panose="02020603050405020304" pitchFamily="18" charset="0"/>
            </a:endParaRPr>
          </a:p>
        </p:txBody>
      </p:sp>
      <p:pic>
        <p:nvPicPr>
          <p:cNvPr id="2" name="Рисунок 1"/>
          <p:cNvPicPr>
            <a:picLocks noChangeAspect="1"/>
          </p:cNvPicPr>
          <p:nvPr/>
        </p:nvPicPr>
        <p:blipFill rotWithShape="1">
          <a:blip r:embed="rId2"/>
          <a:srcRect l="3299" t="37802" r="78565" b="36593"/>
          <a:stretch/>
        </p:blipFill>
        <p:spPr>
          <a:xfrm>
            <a:off x="5148064" y="1772816"/>
            <a:ext cx="3628747" cy="2880320"/>
          </a:xfrm>
          <a:prstGeom prst="rect">
            <a:avLst/>
          </a:prstGeom>
        </p:spPr>
      </p:pic>
    </p:spTree>
    <p:extLst>
      <p:ext uri="{BB962C8B-B14F-4D97-AF65-F5344CB8AC3E}">
        <p14:creationId xmlns:p14="http://schemas.microsoft.com/office/powerpoint/2010/main" val="20540468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77526" y="404664"/>
            <a:ext cx="5292080" cy="6247864"/>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r>
              <a:rPr lang="uz-Cyrl-UZ" sz="2000" b="1" dirty="0"/>
              <a:t>Сўғдиёна олхўриси ёки тоғолча (Prunus sogdiana Vass.) </a:t>
            </a:r>
            <a:r>
              <a:rPr lang="uz-Cyrl-UZ" sz="2000" dirty="0"/>
              <a:t>Марказий Осиё ва Кавказда кенг тарқалган мевали дарахт турларидан бири  ва маданий олхўри навларининг ёввойи аждоди ҳисобланади. Денгиз сатҳидан 800-2200 метр баландликларда алоҳида бўлиб, кўпинча ёнгоқ, олмазор, арчазор ўрмонларида аралашиб ўсади.</a:t>
            </a:r>
            <a:endParaRPr lang="ru-RU" sz="2000" dirty="0"/>
          </a:p>
          <a:p>
            <a:r>
              <a:rPr lang="uz-Cyrl-UZ" sz="2000" dirty="0"/>
              <a:t>Баландлиги 5-7 метр бўлиб, кичик дарахт ёки бута кўринишида, шох-шаббалари қалин баъзан тиконли новдаларга ҳам эга. Шохлари ёшлигида узун, қизгиш жигарранг. Барглари лансецимон-думалоқ, 3-6 см узунликда. эрта гуллайди. Меваси этли данак шарсимон шаклда, қора, кўк, сиёҳранг, сариқ, қизил рангли 1-3,5 см диаметрли меваларга эга.</a:t>
            </a:r>
            <a:endParaRPr lang="ru-RU" sz="2000" dirty="0"/>
          </a:p>
        </p:txBody>
      </p:sp>
      <p:sp>
        <p:nvSpPr>
          <p:cNvPr id="2" name="Прямоугольник 1"/>
          <p:cNvSpPr/>
          <p:nvPr/>
        </p:nvSpPr>
        <p:spPr>
          <a:xfrm>
            <a:off x="4283968" y="11622"/>
            <a:ext cx="3581365" cy="369332"/>
          </a:xfrm>
          <a:prstGeom prst="rect">
            <a:avLst/>
          </a:prstGeom>
        </p:spPr>
        <p:txBody>
          <a:bodyPr wrap="none">
            <a:spAutoFit/>
          </a:bodyPr>
          <a:lstStyle/>
          <a:p>
            <a:r>
              <a:rPr lang="uz-Cyrl-UZ" b="1" dirty="0">
                <a:latin typeface="Times New Roman" panose="02020603050405020304" pitchFamily="18" charset="0"/>
                <a:ea typeface="Calibri" panose="020F0502020204030204" pitchFamily="34" charset="0"/>
              </a:rPr>
              <a:t>ОЛХЎРИ (PRUNUS) ТУРКУМИ</a:t>
            </a:r>
            <a:endParaRPr lang="ru-RU" dirty="0"/>
          </a:p>
        </p:txBody>
      </p:sp>
      <p:pic>
        <p:nvPicPr>
          <p:cNvPr id="3" name="Рисунок 2"/>
          <p:cNvPicPr>
            <a:picLocks noChangeAspect="1"/>
          </p:cNvPicPr>
          <p:nvPr/>
        </p:nvPicPr>
        <p:blipFill rotWithShape="1">
          <a:blip r:embed="rId3"/>
          <a:srcRect l="45579" t="56754" r="42859" b="25706"/>
          <a:stretch/>
        </p:blipFill>
        <p:spPr>
          <a:xfrm>
            <a:off x="395536" y="332656"/>
            <a:ext cx="3039230" cy="2592288"/>
          </a:xfrm>
          <a:prstGeom prst="rect">
            <a:avLst/>
          </a:prstGeom>
        </p:spPr>
      </p:pic>
      <p:pic>
        <p:nvPicPr>
          <p:cNvPr id="18436" name="Picture 4" descr="Картинки по запросу Prunus sogdian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3573016"/>
            <a:ext cx="3464074" cy="2601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61780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pPr algn="ctr"/>
            <a:r>
              <a:rPr lang="uz-Cyrl-UZ" b="1" dirty="0">
                <a:effectLst/>
              </a:rPr>
              <a:t>НАЪМАТАК (ROSA)ТУРКУМИ</a:t>
            </a:r>
            <a:endParaRPr lang="ru-RU"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Cyrl-UZ" sz="2000" b="1" dirty="0"/>
              <a:t>Оддий наъматак, итбурун (Rosa canina L.) </a:t>
            </a:r>
            <a:r>
              <a:rPr lang="uz-Cyrl-UZ" sz="2000" dirty="0"/>
              <a:t>Наъматак турлари орасида кенг тарқалган тур бўлиб, табиий ҳолда Марказий Осиёдан ташқари МДҲнинг эвропа қисми ва Кавказда ҳам учрайди. Қуйи ва ўрта тоғли ҳудудларда, тоғ дарёлари ва сойлар ҳавзаларида кўплаб ўсади. Маданий атиргуллар учун асосий пайвандтаг ҳисобланади, манзарали бута сифатида кўкаламзорлаштиришда кенг фойдаланилади</a:t>
            </a:r>
            <a:r>
              <a:rPr lang="uz-Cyrl-UZ" sz="2000" dirty="0" smtClean="0"/>
              <a:t>.</a:t>
            </a:r>
          </a:p>
          <a:p>
            <a:r>
              <a:rPr lang="uz-Cyrl-UZ" sz="2000" b="1" dirty="0"/>
              <a:t>Федченко наъматаги (Rosa Fedtschenkoana Rgl.) </a:t>
            </a:r>
            <a:r>
              <a:rPr lang="uz-Cyrl-UZ" sz="2000" dirty="0"/>
              <a:t>Федченко наъматаги юқори витаминли истиқболли наъматак тури ҳисобланади, меваси таркибида 6% гача С витамини мавжудлиги аниқланган. Табиатда 3 метргача ўсувчи бута, асосан 1500-2800 метр денгиз сатҳидан баландликларда сой бўйларида, арчазорларда ўсади. Барглари майда, тухумсимон, новдалари тиканлар билан қопланган. Май ойида гуллайди, гуллари оқ баъзан пушти рангда. </a:t>
            </a:r>
            <a:r>
              <a:rPr lang="ru-RU" sz="2000" dirty="0" err="1"/>
              <a:t>Меваси</a:t>
            </a:r>
            <a:r>
              <a:rPr lang="ru-RU" sz="2000" dirty="0"/>
              <a:t> </a:t>
            </a:r>
            <a:r>
              <a:rPr lang="ru-RU" sz="2000" dirty="0" err="1"/>
              <a:t>сентябр</a:t>
            </a:r>
            <a:r>
              <a:rPr lang="ru-RU" sz="2000" dirty="0"/>
              <a:t> </a:t>
            </a:r>
            <a:r>
              <a:rPr lang="ru-RU" sz="2000" dirty="0" err="1"/>
              <a:t>ойида</a:t>
            </a:r>
            <a:r>
              <a:rPr lang="ru-RU" sz="2000" dirty="0"/>
              <a:t> </a:t>
            </a:r>
            <a:r>
              <a:rPr lang="ru-RU" sz="2000" dirty="0" err="1"/>
              <a:t>пишиб</a:t>
            </a:r>
            <a:r>
              <a:rPr lang="ru-RU" sz="2000" dirty="0"/>
              <a:t> </a:t>
            </a:r>
            <a:r>
              <a:rPr lang="ru-RU" sz="2000" dirty="0" err="1"/>
              <a:t>этилади</a:t>
            </a:r>
            <a:r>
              <a:rPr lang="ru-RU" sz="2000" dirty="0"/>
              <a:t>, </a:t>
            </a:r>
            <a:r>
              <a:rPr lang="ru-RU" sz="2000" dirty="0" err="1"/>
              <a:t>қизил</a:t>
            </a:r>
            <a:r>
              <a:rPr lang="ru-RU" sz="2000" dirty="0"/>
              <a:t> </a:t>
            </a:r>
            <a:r>
              <a:rPr lang="ru-RU" sz="2000" dirty="0" err="1"/>
              <a:t>рангда</a:t>
            </a:r>
            <a:r>
              <a:rPr lang="ru-RU" sz="2000" dirty="0"/>
              <a:t>, </a:t>
            </a:r>
            <a:r>
              <a:rPr lang="ru-RU" sz="2000" dirty="0" err="1"/>
              <a:t>бутилкасимон</a:t>
            </a:r>
            <a:r>
              <a:rPr lang="ru-RU" sz="2000" dirty="0"/>
              <a:t>, </a:t>
            </a:r>
            <a:r>
              <a:rPr lang="ru-RU" sz="2000" dirty="0" err="1"/>
              <a:t>ноксимон</a:t>
            </a:r>
            <a:r>
              <a:rPr lang="ru-RU" sz="2000" dirty="0"/>
              <a:t> </a:t>
            </a:r>
            <a:r>
              <a:rPr lang="ru-RU" sz="2000" dirty="0" err="1"/>
              <a:t>шаклга</a:t>
            </a:r>
            <a:r>
              <a:rPr lang="ru-RU" sz="2000" dirty="0"/>
              <a:t> </a:t>
            </a:r>
            <a:r>
              <a:rPr lang="ru-RU" sz="2000" dirty="0" err="1"/>
              <a:t>эга</a:t>
            </a:r>
            <a:r>
              <a:rPr lang="ru-RU" sz="2000" dirty="0"/>
              <a:t>.</a:t>
            </a:r>
          </a:p>
          <a:p>
            <a:endParaRPr lang="ru-RU" sz="2000" dirty="0"/>
          </a:p>
        </p:txBody>
      </p:sp>
      <p:pic>
        <p:nvPicPr>
          <p:cNvPr id="19458" name="Picture 2" descr="Картинки по запросу Rosa canin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5169242"/>
            <a:ext cx="2256692" cy="1688758"/>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Rosa cani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5373216"/>
            <a:ext cx="2434032" cy="1503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14425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0"/>
            <a:ext cx="8929718" cy="4368548"/>
          </a:xfrm>
        </p:spPr>
        <p:style>
          <a:lnRef idx="3">
            <a:schemeClr val="lt1"/>
          </a:lnRef>
          <a:fillRef idx="1">
            <a:schemeClr val="accent4"/>
          </a:fillRef>
          <a:effectRef idx="1">
            <a:schemeClr val="accent4"/>
          </a:effectRef>
          <a:fontRef idx="minor">
            <a:schemeClr val="lt1"/>
          </a:fontRef>
        </p:style>
        <p:txBody>
          <a:bodyPr>
            <a:normAutofit lnSpcReduction="10000"/>
          </a:bodyPr>
          <a:lstStyle/>
          <a:p>
            <a:pPr algn="just"/>
            <a:r>
              <a:rPr lang="uz-Cyrl-UZ" sz="1800" b="1" dirty="0"/>
              <a:t>ОЛЧА (CERASUS) ТУРКУМИ</a:t>
            </a:r>
            <a:endParaRPr lang="ru-RU" sz="1800" dirty="0"/>
          </a:p>
          <a:p>
            <a:pPr algn="just"/>
            <a:r>
              <a:rPr lang="uz-Cyrl-UZ" sz="1800" dirty="0"/>
              <a:t>Бу туркумга 127 тур киритилган бўлиб, шунинг 20 яқин тури МДҲ мамлакатларида учрайди, Марказий Осиёда 4 тури тарқалган.</a:t>
            </a:r>
            <a:endParaRPr lang="ru-RU" sz="1800" dirty="0"/>
          </a:p>
          <a:p>
            <a:pPr algn="just"/>
            <a:r>
              <a:rPr lang="uz-Cyrl-UZ" sz="1800" b="1" dirty="0"/>
              <a:t>Оддий олча (Cerasus vulgaris L) </a:t>
            </a:r>
            <a:r>
              <a:rPr lang="uz-Cyrl-UZ" sz="1800" dirty="0"/>
              <a:t>Баландлиги 6-7 метр бўлган кичик дарахт. Барглари 7 см гача узунликда, чеккалари аррасимон. Гуллари оқ, барг чиқармасдан гуллайди. Меваси шарсимон шаклда серет, тўқ-қизил муҳим озиқ-овқат аҳамиятига эга, совуққа чидамли. </a:t>
            </a:r>
            <a:r>
              <a:rPr lang="ru-RU" sz="1800" dirty="0" err="1"/>
              <a:t>Олча</a:t>
            </a:r>
            <a:r>
              <a:rPr lang="ru-RU" sz="1800" dirty="0"/>
              <a:t> </a:t>
            </a:r>
            <a:r>
              <a:rPr lang="ru-RU" sz="1800" dirty="0" err="1"/>
              <a:t>асосида</a:t>
            </a:r>
            <a:r>
              <a:rPr lang="ru-RU" sz="1800" dirty="0"/>
              <a:t> </a:t>
            </a:r>
            <a:r>
              <a:rPr lang="ru-RU" sz="1800" dirty="0" err="1"/>
              <a:t>кўпгина</a:t>
            </a:r>
            <a:r>
              <a:rPr lang="ru-RU" sz="1800" dirty="0"/>
              <a:t> </a:t>
            </a:r>
            <a:r>
              <a:rPr lang="ru-RU" sz="1800" dirty="0" err="1"/>
              <a:t>маданий</a:t>
            </a:r>
            <a:r>
              <a:rPr lang="ru-RU" sz="1800" dirty="0"/>
              <a:t> </a:t>
            </a:r>
            <a:r>
              <a:rPr lang="ru-RU" sz="1800" dirty="0" err="1"/>
              <a:t>навлар</a:t>
            </a:r>
            <a:r>
              <a:rPr lang="ru-RU" sz="1800" dirty="0"/>
              <a:t> </a:t>
            </a:r>
            <a:r>
              <a:rPr lang="ru-RU" sz="1800" dirty="0" err="1"/>
              <a:t>яратилган</a:t>
            </a:r>
            <a:r>
              <a:rPr lang="ru-RU" sz="1800" dirty="0"/>
              <a:t>, улар </a:t>
            </a:r>
            <a:r>
              <a:rPr lang="ru-RU" sz="1800" dirty="0" err="1"/>
              <a:t>орасида</a:t>
            </a:r>
            <a:r>
              <a:rPr lang="ru-RU" sz="1800" dirty="0"/>
              <a:t> </a:t>
            </a:r>
            <a:r>
              <a:rPr lang="ru-RU" sz="1800" dirty="0" err="1"/>
              <a:t>кенг</a:t>
            </a:r>
            <a:r>
              <a:rPr lang="ru-RU" sz="1800" dirty="0"/>
              <a:t> </a:t>
            </a:r>
            <a:r>
              <a:rPr lang="ru-RU" sz="1800" dirty="0" err="1"/>
              <a:t>тарқалгани</a:t>
            </a:r>
            <a:r>
              <a:rPr lang="ru-RU" sz="1800" dirty="0"/>
              <a:t> «шпанка» </a:t>
            </a:r>
            <a:r>
              <a:rPr lang="ru-RU" sz="1800" dirty="0" err="1"/>
              <a:t>навидир</a:t>
            </a:r>
            <a:r>
              <a:rPr lang="ru-RU" sz="1800" dirty="0"/>
              <a:t>. Маш</a:t>
            </a:r>
            <a:r>
              <a:rPr lang="uz-Cyrl-UZ" sz="1800" dirty="0"/>
              <a:t>ҳ</a:t>
            </a:r>
            <a:r>
              <a:rPr lang="ru-RU" sz="1800" dirty="0" err="1"/>
              <a:t>ур</a:t>
            </a:r>
            <a:r>
              <a:rPr lang="ru-RU" sz="1800" dirty="0"/>
              <a:t> </a:t>
            </a:r>
            <a:r>
              <a:rPr lang="ru-RU" sz="1800" dirty="0" err="1"/>
              <a:t>селексионер</a:t>
            </a:r>
            <a:r>
              <a:rPr lang="ru-RU" sz="1800" dirty="0"/>
              <a:t> </a:t>
            </a:r>
            <a:r>
              <a:rPr lang="ru-RU" sz="1800" dirty="0" err="1"/>
              <a:t>олим</a:t>
            </a:r>
            <a:r>
              <a:rPr lang="ru-RU" sz="1800" dirty="0"/>
              <a:t> И</a:t>
            </a:r>
            <a:r>
              <a:rPr lang="uz-Cyrl-UZ" sz="1800" dirty="0"/>
              <a:t>.</a:t>
            </a:r>
            <a:r>
              <a:rPr lang="ru-RU" sz="1800" dirty="0"/>
              <a:t>В</a:t>
            </a:r>
            <a:r>
              <a:rPr lang="uz-Cyrl-UZ" sz="1800" dirty="0"/>
              <a:t>.</a:t>
            </a:r>
            <a:r>
              <a:rPr lang="ru-RU" sz="1800" dirty="0"/>
              <a:t>Мичурин </a:t>
            </a:r>
            <a:r>
              <a:rPr lang="ru-RU" sz="1800" dirty="0" err="1"/>
              <a:t>олчанинг</a:t>
            </a:r>
            <a:r>
              <a:rPr lang="ru-RU" sz="1800" dirty="0"/>
              <a:t> 25 </a:t>
            </a:r>
            <a:r>
              <a:rPr lang="ru-RU" sz="1800" dirty="0" err="1"/>
              <a:t>навини</a:t>
            </a:r>
            <a:r>
              <a:rPr lang="ru-RU" sz="1800" dirty="0"/>
              <a:t> </a:t>
            </a:r>
            <a:r>
              <a:rPr lang="ru-RU" sz="1800" dirty="0" err="1"/>
              <a:t>яратган</a:t>
            </a:r>
            <a:r>
              <a:rPr lang="ru-RU" sz="1800" dirty="0"/>
              <a:t>. </a:t>
            </a:r>
            <a:r>
              <a:rPr lang="ru-RU" sz="1800" dirty="0" err="1"/>
              <a:t>Олча</a:t>
            </a:r>
            <a:r>
              <a:rPr lang="ru-RU" sz="1800" dirty="0"/>
              <a:t> то</a:t>
            </a:r>
            <a:r>
              <a:rPr lang="uz-Cyrl-UZ" sz="1800" dirty="0"/>
              <a:t>ғ</a:t>
            </a:r>
            <a:r>
              <a:rPr lang="ru-RU" sz="1800" dirty="0" err="1"/>
              <a:t>ларда</a:t>
            </a:r>
            <a:r>
              <a:rPr lang="ru-RU" sz="1800" dirty="0"/>
              <a:t> </a:t>
            </a:r>
            <a:r>
              <a:rPr lang="ru-RU" sz="1800" dirty="0" err="1"/>
              <a:t>ўрмон</a:t>
            </a:r>
            <a:r>
              <a:rPr lang="ru-RU" sz="1800" dirty="0"/>
              <a:t> </a:t>
            </a:r>
            <a:r>
              <a:rPr lang="ru-RU" sz="1800" dirty="0" err="1"/>
              <a:t>мелиор</a:t>
            </a:r>
            <a:r>
              <a:rPr lang="uz-Cyrl-UZ" sz="1800" dirty="0"/>
              <a:t>ац</a:t>
            </a:r>
            <a:r>
              <a:rPr lang="ru-RU" sz="1800" dirty="0" err="1"/>
              <a:t>ия</a:t>
            </a:r>
            <a:r>
              <a:rPr lang="ru-RU" sz="1800" dirty="0"/>
              <a:t> </a:t>
            </a:r>
            <a:r>
              <a:rPr lang="ru-RU" sz="1800" dirty="0" err="1"/>
              <a:t>мақсадлари</a:t>
            </a:r>
            <a:r>
              <a:rPr lang="ru-RU" sz="1800" dirty="0"/>
              <a:t> </a:t>
            </a:r>
            <a:r>
              <a:rPr lang="ru-RU" sz="1800" dirty="0" err="1"/>
              <a:t>учун</a:t>
            </a:r>
            <a:r>
              <a:rPr lang="ru-RU" sz="1800" dirty="0"/>
              <a:t> </a:t>
            </a:r>
            <a:r>
              <a:rPr lang="ru-RU" sz="1800" dirty="0" err="1"/>
              <a:t>кўплаб</a:t>
            </a:r>
            <a:r>
              <a:rPr lang="ru-RU" sz="1800" dirty="0"/>
              <a:t> </a:t>
            </a:r>
            <a:r>
              <a:rPr lang="ru-RU" sz="1800" dirty="0" err="1"/>
              <a:t>экилади</a:t>
            </a:r>
            <a:r>
              <a:rPr lang="ru-RU" sz="1800" dirty="0"/>
              <a:t>.</a:t>
            </a:r>
          </a:p>
          <a:p>
            <a:pPr algn="just"/>
            <a:r>
              <a:rPr lang="ru-RU" sz="1800" b="1" dirty="0" err="1"/>
              <a:t>Гилос</a:t>
            </a:r>
            <a:r>
              <a:rPr lang="uz-Cyrl-UZ" sz="1800" b="1" dirty="0"/>
              <a:t> (</a:t>
            </a:r>
            <a:r>
              <a:rPr lang="ru-RU" sz="1800" b="1" dirty="0" err="1"/>
              <a:t>Cerasus</a:t>
            </a:r>
            <a:r>
              <a:rPr lang="ru-RU" sz="1800" b="1" dirty="0"/>
              <a:t> </a:t>
            </a:r>
            <a:r>
              <a:rPr lang="ru-RU" sz="1800" b="1" dirty="0" err="1"/>
              <a:t>avium</a:t>
            </a:r>
            <a:r>
              <a:rPr lang="ru-RU" sz="1800" b="1" dirty="0"/>
              <a:t> </a:t>
            </a:r>
            <a:r>
              <a:rPr lang="ru-RU" sz="1800" b="1" dirty="0" err="1"/>
              <a:t>Moench</a:t>
            </a:r>
            <a:r>
              <a:rPr lang="uz-Cyrl-UZ" sz="1800" b="1" dirty="0"/>
              <a:t>) </a:t>
            </a:r>
            <a:r>
              <a:rPr lang="ru-RU" sz="1800" dirty="0" err="1"/>
              <a:t>Биринчи</a:t>
            </a:r>
            <a:r>
              <a:rPr lang="ru-RU" sz="1800" dirty="0"/>
              <a:t> </a:t>
            </a:r>
            <a:r>
              <a:rPr lang="ru-RU" sz="1800" dirty="0" err="1"/>
              <a:t>катталикда</a:t>
            </a:r>
            <a:r>
              <a:rPr lang="ru-RU" sz="1800" dirty="0"/>
              <a:t> </a:t>
            </a:r>
            <a:r>
              <a:rPr lang="ru-RU" sz="1800" dirty="0" err="1"/>
              <a:t>дарахт-яхши</a:t>
            </a:r>
            <a:r>
              <a:rPr lang="ru-RU" sz="1800" dirty="0"/>
              <a:t> </a:t>
            </a:r>
            <a:r>
              <a:rPr lang="ru-RU" sz="1800" dirty="0" err="1"/>
              <a:t>шароитларда</a:t>
            </a:r>
            <a:r>
              <a:rPr lang="ru-RU" sz="1800" dirty="0"/>
              <a:t> 25-30 </a:t>
            </a:r>
            <a:r>
              <a:rPr lang="ru-RU" sz="1800" dirty="0" err="1"/>
              <a:t>метргача</a:t>
            </a:r>
            <a:r>
              <a:rPr lang="ru-RU" sz="1800" dirty="0"/>
              <a:t> </a:t>
            </a:r>
            <a:r>
              <a:rPr lang="ru-RU" sz="1800" dirty="0" err="1"/>
              <a:t>ўсади</a:t>
            </a:r>
            <a:r>
              <a:rPr lang="ru-RU" sz="1800" dirty="0"/>
              <a:t>. </a:t>
            </a:r>
            <a:r>
              <a:rPr lang="ru-RU" sz="1800" dirty="0" err="1"/>
              <a:t>Барглари</a:t>
            </a:r>
            <a:r>
              <a:rPr lang="ru-RU" sz="1800" dirty="0"/>
              <a:t> </a:t>
            </a:r>
            <a:r>
              <a:rPr lang="ru-RU" sz="1800" dirty="0" err="1"/>
              <a:t>чўзинчоқ</a:t>
            </a:r>
            <a:r>
              <a:rPr lang="ru-RU" sz="1800" dirty="0"/>
              <a:t>, </a:t>
            </a:r>
            <a:r>
              <a:rPr lang="ru-RU" sz="1800" dirty="0" err="1"/>
              <a:t>узун</a:t>
            </a:r>
            <a:r>
              <a:rPr lang="ru-RU" sz="1800" dirty="0"/>
              <a:t> </a:t>
            </a:r>
            <a:r>
              <a:rPr lang="ru-RU" sz="1800" dirty="0" err="1"/>
              <a:t>ва</a:t>
            </a:r>
            <a:r>
              <a:rPr lang="ru-RU" sz="1800" dirty="0"/>
              <a:t> </a:t>
            </a:r>
            <a:r>
              <a:rPr lang="ru-RU" sz="1800" dirty="0" err="1"/>
              <a:t>кенг</a:t>
            </a:r>
            <a:r>
              <a:rPr lang="ru-RU" sz="1800" dirty="0"/>
              <a:t> (16х8 см). </a:t>
            </a:r>
            <a:r>
              <a:rPr lang="ru-RU" sz="1800" dirty="0" err="1"/>
              <a:t>апрел</a:t>
            </a:r>
            <a:r>
              <a:rPr lang="ru-RU" sz="1800" dirty="0"/>
              <a:t> </a:t>
            </a:r>
            <a:r>
              <a:rPr lang="ru-RU" sz="1800" dirty="0" err="1"/>
              <a:t>ойида</a:t>
            </a:r>
            <a:r>
              <a:rPr lang="ru-RU" sz="1800" dirty="0"/>
              <a:t> </a:t>
            </a:r>
            <a:r>
              <a:rPr lang="ru-RU" sz="1800" dirty="0" err="1"/>
              <a:t>гуллайди</a:t>
            </a:r>
            <a:r>
              <a:rPr lang="ru-RU" sz="1800" dirty="0"/>
              <a:t>, </a:t>
            </a:r>
            <a:r>
              <a:rPr lang="ru-RU" sz="1800" dirty="0" err="1"/>
              <a:t>июн-июл</a:t>
            </a:r>
            <a:r>
              <a:rPr lang="ru-RU" sz="1800" dirty="0"/>
              <a:t> </a:t>
            </a:r>
            <a:r>
              <a:rPr lang="ru-RU" sz="1800" dirty="0" err="1"/>
              <a:t>ойида</a:t>
            </a:r>
            <a:r>
              <a:rPr lang="ru-RU" sz="1800" dirty="0"/>
              <a:t> </a:t>
            </a:r>
            <a:r>
              <a:rPr lang="ru-RU" sz="1800" dirty="0" err="1"/>
              <a:t>мевалари</a:t>
            </a:r>
            <a:r>
              <a:rPr lang="ru-RU" sz="1800" dirty="0"/>
              <a:t> </a:t>
            </a:r>
            <a:r>
              <a:rPr lang="ru-RU" sz="1800" dirty="0" err="1"/>
              <a:t>пишиб</a:t>
            </a:r>
            <a:r>
              <a:rPr lang="ru-RU" sz="1800" dirty="0"/>
              <a:t> </a:t>
            </a:r>
            <a:r>
              <a:rPr lang="ru-RU" sz="1800" dirty="0" err="1"/>
              <a:t>этилади</a:t>
            </a:r>
            <a:r>
              <a:rPr lang="ru-RU" sz="1800" dirty="0"/>
              <a:t>, </a:t>
            </a:r>
            <a:r>
              <a:rPr lang="ru-RU" sz="1800" dirty="0" err="1"/>
              <a:t>думалоқ</a:t>
            </a:r>
            <a:r>
              <a:rPr lang="ru-RU" sz="1800" dirty="0"/>
              <a:t>, </a:t>
            </a:r>
            <a:r>
              <a:rPr lang="ru-RU" sz="1800" dirty="0" err="1"/>
              <a:t>диаметри</a:t>
            </a:r>
            <a:r>
              <a:rPr lang="ru-RU" sz="1800" dirty="0"/>
              <a:t> 1 см. </a:t>
            </a:r>
            <a:r>
              <a:rPr lang="uz-Cyrl-UZ" sz="1800" dirty="0"/>
              <a:t>Г</a:t>
            </a:r>
            <a:r>
              <a:rPr lang="ru-RU" sz="1800" dirty="0" err="1"/>
              <a:t>илос</a:t>
            </a:r>
            <a:r>
              <a:rPr lang="ru-RU" sz="1800" dirty="0"/>
              <a:t> </a:t>
            </a:r>
            <a:r>
              <a:rPr lang="ru-RU" sz="1800" dirty="0" err="1"/>
              <a:t>ёввойи</a:t>
            </a:r>
            <a:r>
              <a:rPr lang="ru-RU" sz="1800" dirty="0"/>
              <a:t> </a:t>
            </a:r>
            <a:r>
              <a:rPr lang="uz-Cyrl-UZ" sz="1800" dirty="0"/>
              <a:t>ҳ</a:t>
            </a:r>
            <a:r>
              <a:rPr lang="ru-RU" sz="1800" dirty="0" err="1"/>
              <a:t>олда</a:t>
            </a:r>
            <a:r>
              <a:rPr lang="ru-RU" sz="1800" dirty="0"/>
              <a:t> </a:t>
            </a:r>
            <a:r>
              <a:rPr lang="ru-RU" sz="1800" dirty="0" err="1"/>
              <a:t>Қрим</a:t>
            </a:r>
            <a:r>
              <a:rPr lang="ru-RU" sz="1800" dirty="0"/>
              <a:t>, Кавказ, Молдавия, Карпат то</a:t>
            </a:r>
            <a:r>
              <a:rPr lang="uz-Cyrl-UZ" sz="1800" dirty="0"/>
              <a:t>ғ</a:t>
            </a:r>
            <a:r>
              <a:rPr lang="ru-RU" sz="1800" dirty="0" err="1"/>
              <a:t>ларида</a:t>
            </a:r>
            <a:r>
              <a:rPr lang="ru-RU" sz="1800" dirty="0"/>
              <a:t> </a:t>
            </a:r>
            <a:r>
              <a:rPr lang="ru-RU" sz="1800" dirty="0" err="1"/>
              <a:t>тарқалган</a:t>
            </a:r>
            <a:r>
              <a:rPr lang="ru-RU" sz="1800" dirty="0"/>
              <a:t>. 100 </a:t>
            </a:r>
            <a:r>
              <a:rPr lang="ru-RU" sz="1800" dirty="0" err="1"/>
              <a:t>ёшгача</a:t>
            </a:r>
            <a:r>
              <a:rPr lang="ru-RU" sz="1800" dirty="0"/>
              <a:t> </a:t>
            </a:r>
            <a:r>
              <a:rPr lang="ru-RU" sz="1800" dirty="0" err="1"/>
              <a:t>яшайди</a:t>
            </a:r>
            <a:r>
              <a:rPr lang="ru-RU" sz="1800" dirty="0"/>
              <a:t>. Уру</a:t>
            </a:r>
            <a:r>
              <a:rPr lang="uz-Cyrl-UZ" sz="1800" dirty="0"/>
              <a:t>ғ</a:t>
            </a:r>
            <a:r>
              <a:rPr lang="ru-RU" sz="1800" dirty="0"/>
              <a:t>дан </a:t>
            </a:r>
            <a:r>
              <a:rPr lang="ru-RU" sz="1800" dirty="0" err="1"/>
              <a:t>кўпаяди</a:t>
            </a:r>
            <a:r>
              <a:rPr lang="ru-RU" sz="1800" dirty="0"/>
              <a:t>. </a:t>
            </a:r>
            <a:r>
              <a:rPr lang="ru-RU" sz="1800" dirty="0" err="1"/>
              <a:t>Гилоснинг</a:t>
            </a:r>
            <a:r>
              <a:rPr lang="ru-RU" sz="1800" dirty="0"/>
              <a:t> </a:t>
            </a:r>
            <a:r>
              <a:rPr lang="ru-RU" sz="1800" dirty="0" err="1"/>
              <a:t>жуда</a:t>
            </a:r>
            <a:r>
              <a:rPr lang="ru-RU" sz="1800" dirty="0"/>
              <a:t> </a:t>
            </a:r>
            <a:r>
              <a:rPr lang="ru-RU" sz="1800" dirty="0" err="1"/>
              <a:t>кўп</a:t>
            </a:r>
            <a:r>
              <a:rPr lang="ru-RU" sz="1800" dirty="0"/>
              <a:t> </a:t>
            </a:r>
            <a:r>
              <a:rPr lang="uz-Cyrl-UZ" sz="1800" dirty="0"/>
              <a:t>қимматбаҳо </a:t>
            </a:r>
            <a:r>
              <a:rPr lang="ru-RU" sz="1800" dirty="0" err="1"/>
              <a:t>навлари</a:t>
            </a:r>
            <a:r>
              <a:rPr lang="ru-RU" sz="1800" dirty="0"/>
              <a:t> </a:t>
            </a:r>
            <a:r>
              <a:rPr lang="ru-RU" sz="1800" dirty="0" err="1"/>
              <a:t>яратилган</a:t>
            </a:r>
            <a:r>
              <a:rPr lang="ru-RU" sz="1800" dirty="0"/>
              <a:t> </a:t>
            </a:r>
            <a:r>
              <a:rPr lang="uz-Cyrl-UZ" sz="1800" dirty="0"/>
              <a:t>ва улар </a:t>
            </a:r>
            <a:r>
              <a:rPr lang="ru-RU" sz="1800" dirty="0"/>
              <a:t>а</a:t>
            </a:r>
            <a:r>
              <a:rPr lang="uz-Cyrl-UZ" sz="1800" dirty="0"/>
              <a:t>ҳ</a:t>
            </a:r>
            <a:r>
              <a:rPr lang="ru-RU" sz="1800" dirty="0" err="1"/>
              <a:t>оли</a:t>
            </a:r>
            <a:r>
              <a:rPr lang="ru-RU" sz="1800" dirty="0"/>
              <a:t> </a:t>
            </a:r>
            <a:r>
              <a:rPr lang="ru-RU" sz="1800" dirty="0" err="1"/>
              <a:t>томонидан</a:t>
            </a:r>
            <a:r>
              <a:rPr lang="ru-RU" sz="1800" dirty="0"/>
              <a:t> </a:t>
            </a:r>
            <a:r>
              <a:rPr lang="ru-RU" sz="1800" dirty="0" err="1"/>
              <a:t>кўплаб</a:t>
            </a:r>
            <a:r>
              <a:rPr lang="ru-RU" sz="1800" dirty="0"/>
              <a:t> </a:t>
            </a:r>
            <a:r>
              <a:rPr lang="ru-RU" sz="1800" dirty="0" err="1"/>
              <a:t>ўстирилади</a:t>
            </a:r>
            <a:r>
              <a:rPr lang="ru-RU" sz="1800" dirty="0"/>
              <a:t>.</a:t>
            </a:r>
          </a:p>
        </p:txBody>
      </p:sp>
      <p:pic>
        <p:nvPicPr>
          <p:cNvPr id="2048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5" y="4320002"/>
            <a:ext cx="4176464" cy="2567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0634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528" y="476672"/>
            <a:ext cx="8156575" cy="3810000"/>
          </a:xfrm>
        </p:spPr>
        <p:txBody>
          <a:bodyPr>
            <a:normAutofit fontScale="62500" lnSpcReduction="20000"/>
          </a:bodyPr>
          <a:lstStyle/>
          <a:p>
            <a:r>
              <a:rPr lang="uz-Cyrl-UZ" b="1" dirty="0"/>
              <a:t>ЎРИК (ARMENIACA) ТУРКУМИ</a:t>
            </a:r>
            <a:endParaRPr lang="ru-RU" dirty="0"/>
          </a:p>
          <a:p>
            <a:r>
              <a:rPr lang="uz-Cyrl-UZ" dirty="0"/>
              <a:t>Бу туркумга 8 тур киради, улар асосан Шарқий, Марказий Осиёда ва Кавказда тарқалган. Хўжалик аҳамиятига эга муҳим  қуйидаги турлари кўплаб учрайди.</a:t>
            </a:r>
            <a:endParaRPr lang="ru-RU" dirty="0"/>
          </a:p>
          <a:p>
            <a:r>
              <a:rPr lang="uz-Cyrl-UZ" b="1" dirty="0"/>
              <a:t>Оддий ўрик (Armeniaca vulgaris Lam). </a:t>
            </a:r>
            <a:r>
              <a:rPr lang="uz-Cyrl-UZ" dirty="0"/>
              <a:t>Марказий Осиё тоғларида кичик ўрикзорлар кўринишида кўплаб ўсади. Баландлиги 8-12 метргача бўлган дарахт, диаметри 30-40 см га этади. 150 йилгача яшайди. Ўрик март-апрелда барглар чиқармасдан гуллайди. Меваси серет, данаги думалоқ, тухумсимон 4 см гача узунликда сариқ- қизғиш, таъми ширин. Данаги эллиптик узунлиги 2 см гача. 1000 данаги 1200 г оғирликка эга, уруғларидан кўпаяди, униш кўрсаткичи 95%. Меваси озиқ-овқат саноатида муҳим хом-ашё сифатида фойдаланилади. Мева таркибида С ва В витаминлар, каротин 5-20% қанд моддаси мавжуд. Данак мағзида 45-58% мой моддаси бор.</a:t>
            </a:r>
            <a:endParaRPr lang="ru-RU" dirty="0"/>
          </a:p>
        </p:txBody>
      </p:sp>
      <p:pic>
        <p:nvPicPr>
          <p:cNvPr id="21506" name="Picture 2" descr="Картинки по запросу Armeniaca vulgar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4077072"/>
            <a:ext cx="3449960" cy="2587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5661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lnSpcReduction="10000"/>
          </a:bodyPr>
          <a:lstStyle/>
          <a:p>
            <a:r>
              <a:rPr lang="uz-Cyrl-UZ" b="1" dirty="0"/>
              <a:t>ШАФТОЛИ (PERSICA) ТУРКУМИ</a:t>
            </a:r>
            <a:endParaRPr lang="ru-RU" dirty="0"/>
          </a:p>
          <a:p>
            <a:r>
              <a:rPr lang="uz-Cyrl-UZ" dirty="0"/>
              <a:t>Бу туркумга битта тур-</a:t>
            </a:r>
            <a:r>
              <a:rPr lang="uz-Cyrl-UZ" b="1" dirty="0"/>
              <a:t>оддий шафтоли (Persica vulgaris Mill.)</a:t>
            </a:r>
            <a:r>
              <a:rPr lang="uz-Cyrl-UZ" dirty="0"/>
              <a:t> киради. 5-6 метр баландликкача ўсувчи кичик дарахт, барглари пайдо бўлмасдан гуллайди. Мевалари сентябр ойида пишиб этилади, серет, ширин таъмга эга. Марказий Осиё, Украина жанубида, Кавказда ва Қримда табиий учрайди, унинг йирик мевали навлари аҳоли томонидан кўплаб ўстирилади. Қурғоқчиликка чидамли ва ёруғсевар ўсимлик.</a:t>
            </a:r>
            <a:endParaRPr lang="ru-RU" dirty="0"/>
          </a:p>
          <a:p>
            <a:pPr algn="just"/>
            <a:endParaRPr lang="ru-RU" dirty="0"/>
          </a:p>
        </p:txBody>
      </p:sp>
      <p:pic>
        <p:nvPicPr>
          <p:cNvPr id="22530" name="Picture 2" descr="Картинки по запросу Persica vulgar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076868"/>
            <a:ext cx="3480445" cy="2785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7752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5200" y="1124744"/>
            <a:ext cx="5946643" cy="3240360"/>
          </a:xfrm>
          <a:prstGeom prst="rect">
            <a:avLst/>
          </a:prstGeom>
        </p:spPr>
        <p:txBody>
          <a:bodyPr vert="horz">
            <a:noAutofit/>
          </a:bodyPr>
          <a:lstStyle/>
          <a:p>
            <a:r>
              <a:rPr lang="uz-Cyrl-UZ" sz="1600" dirty="0"/>
              <a:t>Туркумдаги турларнинг барги оддий ва мураккаб тузилган бўлиб, ёнбаргчали ёки ёнбаргчасиз, гуллари майда, оқ. Косачабарглари ва тожибарглари 4-5 тадан бўлиб, юмалоқ шаклда. Гуллари тўда-тўда бўлиб жойлашиб, шингилча ҳосил қилади, меваси баргак, этилганда чокидан ёрилади.</a:t>
            </a:r>
            <a:endParaRPr lang="ru-RU" sz="1600" dirty="0"/>
          </a:p>
          <a:p>
            <a:r>
              <a:rPr lang="ru-RU" sz="1600" dirty="0" err="1"/>
              <a:t>Бу</a:t>
            </a:r>
            <a:r>
              <a:rPr lang="ru-RU" sz="1600" dirty="0"/>
              <a:t> </a:t>
            </a:r>
            <a:r>
              <a:rPr lang="ru-RU" sz="1600" dirty="0" err="1"/>
              <a:t>туркумда</a:t>
            </a:r>
            <a:r>
              <a:rPr lang="ru-RU" sz="1600" dirty="0"/>
              <a:t> 100 га </a:t>
            </a:r>
            <a:r>
              <a:rPr lang="ru-RU" sz="1600" dirty="0" err="1"/>
              <a:t>яқин</a:t>
            </a:r>
            <a:r>
              <a:rPr lang="ru-RU" sz="1600" dirty="0"/>
              <a:t> тур бор, </a:t>
            </a:r>
            <a:r>
              <a:rPr lang="ru-RU" sz="1600" dirty="0" err="1"/>
              <a:t>улардан</a:t>
            </a:r>
            <a:r>
              <a:rPr lang="ru-RU" sz="1600" dirty="0"/>
              <a:t> 22 </a:t>
            </a:r>
            <a:r>
              <a:rPr lang="ru-RU" sz="1600" dirty="0" err="1"/>
              <a:t>таси</a:t>
            </a:r>
            <a:r>
              <a:rPr lang="ru-RU" sz="1600" dirty="0"/>
              <a:t> МДҲ да </a:t>
            </a:r>
            <a:r>
              <a:rPr lang="ru-RU" sz="1600" dirty="0" err="1"/>
              <a:t>учрайди</a:t>
            </a:r>
            <a:r>
              <a:rPr lang="ru-RU" sz="1600" dirty="0"/>
              <a:t>. Улар </a:t>
            </a:r>
            <a:r>
              <a:rPr lang="ru-RU" sz="1600" dirty="0" err="1"/>
              <a:t>уруғдан</a:t>
            </a:r>
            <a:r>
              <a:rPr lang="ru-RU" sz="1600" dirty="0"/>
              <a:t> </a:t>
            </a:r>
            <a:r>
              <a:rPr lang="ru-RU" sz="1600" dirty="0" err="1"/>
              <a:t>ҳам</a:t>
            </a:r>
            <a:r>
              <a:rPr lang="ru-RU" sz="1600" dirty="0"/>
              <a:t>, </a:t>
            </a:r>
            <a:r>
              <a:rPr lang="ru-RU" sz="1600" dirty="0" err="1"/>
              <a:t>қаламчадан</a:t>
            </a:r>
            <a:r>
              <a:rPr lang="ru-RU" sz="1600" dirty="0"/>
              <a:t> </a:t>
            </a:r>
            <a:r>
              <a:rPr lang="ru-RU" sz="1600" dirty="0" err="1"/>
              <a:t>ҳам</a:t>
            </a:r>
            <a:r>
              <a:rPr lang="ru-RU" sz="1600" dirty="0"/>
              <a:t> </a:t>
            </a:r>
            <a:r>
              <a:rPr lang="ru-RU" sz="1600" dirty="0" err="1"/>
              <a:t>яхши</a:t>
            </a:r>
            <a:r>
              <a:rPr lang="ru-RU" sz="1600" dirty="0"/>
              <a:t> </a:t>
            </a:r>
            <a:r>
              <a:rPr lang="ru-RU" sz="1600" dirty="0" err="1"/>
              <a:t>кўпаяди</a:t>
            </a:r>
            <a:r>
              <a:rPr lang="ru-RU" sz="1600" dirty="0"/>
              <a:t>, </a:t>
            </a:r>
            <a:r>
              <a:rPr lang="ru-RU" sz="1600" dirty="0" err="1"/>
              <a:t>илдизидан</a:t>
            </a:r>
            <a:r>
              <a:rPr lang="ru-RU" sz="1600" dirty="0"/>
              <a:t> </a:t>
            </a:r>
            <a:r>
              <a:rPr lang="ru-RU" sz="1600" dirty="0" err="1"/>
              <a:t>бачкилайди</a:t>
            </a:r>
            <a:r>
              <a:rPr lang="ru-RU" sz="1600" dirty="0"/>
              <a:t>, </a:t>
            </a:r>
            <a:r>
              <a:rPr lang="ru-RU" sz="1600" dirty="0" err="1"/>
              <a:t>тўнкасидан</a:t>
            </a:r>
            <a:r>
              <a:rPr lang="ru-RU" sz="1600" dirty="0"/>
              <a:t> </a:t>
            </a:r>
            <a:r>
              <a:rPr lang="ru-RU" sz="1600" dirty="0" err="1"/>
              <a:t>ҳам</a:t>
            </a:r>
            <a:r>
              <a:rPr lang="ru-RU" sz="1600" dirty="0"/>
              <a:t> </a:t>
            </a:r>
            <a:r>
              <a:rPr lang="ru-RU" sz="1600" dirty="0" err="1"/>
              <a:t>ўсиб</a:t>
            </a:r>
            <a:r>
              <a:rPr lang="ru-RU" sz="1600" dirty="0"/>
              <a:t> </a:t>
            </a:r>
            <a:r>
              <a:rPr lang="ru-RU" sz="1600" dirty="0" err="1"/>
              <a:t>чиқади</a:t>
            </a:r>
            <a:r>
              <a:rPr lang="ru-RU" sz="1600" dirty="0"/>
              <a:t>. </a:t>
            </a:r>
            <a:r>
              <a:rPr lang="ru-RU" sz="1600" dirty="0" err="1"/>
              <a:t>Жуда</a:t>
            </a:r>
            <a:r>
              <a:rPr lang="ru-RU" sz="1600" dirty="0"/>
              <a:t> </a:t>
            </a:r>
            <a:r>
              <a:rPr lang="uz-Cyrl-UZ" sz="1600" dirty="0"/>
              <a:t>х</a:t>
            </a:r>
            <a:r>
              <a:rPr lang="ru-RU" sz="1600" dirty="0" err="1"/>
              <a:t>ушманзара</a:t>
            </a:r>
            <a:r>
              <a:rPr lang="ru-RU" sz="1600" dirty="0"/>
              <a:t> </a:t>
            </a:r>
            <a:r>
              <a:rPr lang="ru-RU" sz="1600" dirty="0" err="1"/>
              <a:t>ўсимлик</a:t>
            </a:r>
            <a:r>
              <a:rPr lang="ru-RU" sz="1600" dirty="0"/>
              <a:t>. </a:t>
            </a:r>
            <a:r>
              <a:rPr lang="ru-RU" sz="1600" dirty="0" err="1"/>
              <a:t>Яшил</a:t>
            </a:r>
            <a:r>
              <a:rPr lang="ru-RU" sz="1600" dirty="0"/>
              <a:t> </a:t>
            </a:r>
            <a:r>
              <a:rPr lang="ru-RU" sz="1600" dirty="0" err="1"/>
              <a:t>тўсиқ</a:t>
            </a:r>
            <a:r>
              <a:rPr lang="ru-RU" sz="1600" dirty="0"/>
              <a:t> </a:t>
            </a:r>
            <a:r>
              <a:rPr lang="ru-RU" sz="1600" dirty="0" err="1"/>
              <a:t>учун</a:t>
            </a:r>
            <a:r>
              <a:rPr lang="ru-RU" sz="1600" dirty="0"/>
              <a:t> </a:t>
            </a:r>
            <a:r>
              <a:rPr lang="ru-RU" sz="1600" dirty="0" err="1"/>
              <a:t>мос</a:t>
            </a:r>
            <a:r>
              <a:rPr lang="ru-RU" sz="1600" dirty="0"/>
              <a:t> </a:t>
            </a:r>
            <a:r>
              <a:rPr lang="ru-RU" sz="1600" dirty="0" err="1"/>
              <a:t>келади</a:t>
            </a:r>
            <a:r>
              <a:rPr lang="ru-RU" sz="1600" dirty="0"/>
              <a:t>. </a:t>
            </a:r>
            <a:r>
              <a:rPr lang="uz-Cyrl-UZ" sz="1600" dirty="0"/>
              <a:t>Тошкент </a:t>
            </a:r>
            <a:r>
              <a:rPr lang="ru-RU" sz="1600" dirty="0"/>
              <a:t>Ботаника </a:t>
            </a:r>
            <a:r>
              <a:rPr lang="ru-RU" sz="1600" dirty="0" err="1"/>
              <a:t>боғида</a:t>
            </a:r>
            <a:r>
              <a:rPr lang="ru-RU" sz="1600" dirty="0"/>
              <a:t> </a:t>
            </a:r>
            <a:r>
              <a:rPr lang="ru-RU" sz="1600" dirty="0" err="1"/>
              <a:t>ҳам</a:t>
            </a:r>
            <a:r>
              <a:rPr lang="ru-RU" sz="1600" dirty="0"/>
              <a:t> 37 тури </a:t>
            </a:r>
            <a:r>
              <a:rPr lang="ru-RU" sz="1600" dirty="0" err="1"/>
              <a:t>ўстирилади</a:t>
            </a:r>
            <a:r>
              <a:rPr lang="ru-RU" sz="1600" dirty="0"/>
              <a:t>. </a:t>
            </a:r>
            <a:r>
              <a:rPr lang="ru-RU" sz="1600" dirty="0" err="1"/>
              <a:t>Шулардан</a:t>
            </a:r>
            <a:r>
              <a:rPr lang="ru-RU" sz="1600" dirty="0"/>
              <a:t> 2 </a:t>
            </a:r>
            <a:r>
              <a:rPr lang="ru-RU" sz="1600" dirty="0" err="1"/>
              <a:t>таси</a:t>
            </a:r>
            <a:r>
              <a:rPr lang="ru-RU" sz="1600" dirty="0"/>
              <a:t> </a:t>
            </a:r>
            <a:r>
              <a:rPr lang="ru-RU" sz="1600" dirty="0" err="1"/>
              <a:t>эвропа</a:t>
            </a:r>
            <a:r>
              <a:rPr lang="ru-RU" sz="1600" dirty="0"/>
              <a:t>, 5 </a:t>
            </a:r>
            <a:r>
              <a:rPr lang="ru-RU" sz="1600" dirty="0" err="1"/>
              <a:t>таси</a:t>
            </a:r>
            <a:r>
              <a:rPr lang="ru-RU" sz="1600" dirty="0"/>
              <a:t> </a:t>
            </a:r>
            <a:r>
              <a:rPr lang="ru-RU" sz="1600" dirty="0" err="1"/>
              <a:t>Узоқ</a:t>
            </a:r>
            <a:r>
              <a:rPr lang="ru-RU" sz="1600" dirty="0"/>
              <a:t> </a:t>
            </a:r>
            <a:r>
              <a:rPr lang="ru-RU" sz="1600" dirty="0" err="1"/>
              <a:t>Шарқ</a:t>
            </a:r>
            <a:r>
              <a:rPr lang="ru-RU" sz="1600" dirty="0"/>
              <a:t>, 2 </a:t>
            </a:r>
            <a:r>
              <a:rPr lang="ru-RU" sz="1600" dirty="0" err="1"/>
              <a:t>таси</a:t>
            </a:r>
            <a:r>
              <a:rPr lang="ru-RU" sz="1600" dirty="0"/>
              <a:t> </a:t>
            </a:r>
            <a:r>
              <a:rPr lang="ru-RU" sz="1600" dirty="0" err="1"/>
              <a:t>Шимолий</a:t>
            </a:r>
            <a:r>
              <a:rPr lang="ru-RU" sz="1600" dirty="0"/>
              <a:t> Америка, 25 </a:t>
            </a:r>
            <a:r>
              <a:rPr lang="ru-RU" sz="1600" dirty="0" err="1"/>
              <a:t>таси</a:t>
            </a:r>
            <a:r>
              <a:rPr lang="ru-RU" sz="1600" dirty="0"/>
              <a:t> </a:t>
            </a:r>
            <a:r>
              <a:rPr lang="ru-RU" sz="1600" dirty="0" err="1"/>
              <a:t>Хитой</a:t>
            </a:r>
            <a:r>
              <a:rPr lang="ru-RU" sz="1600" dirty="0"/>
              <a:t> </a:t>
            </a:r>
            <a:r>
              <a:rPr lang="ru-RU" sz="1600" dirty="0" err="1"/>
              <a:t>ва</a:t>
            </a:r>
            <a:r>
              <a:rPr lang="ru-RU" sz="1600" dirty="0"/>
              <a:t> 3 </a:t>
            </a:r>
            <a:r>
              <a:rPr lang="ru-RU" sz="1600" dirty="0" err="1"/>
              <a:t>таси</a:t>
            </a:r>
            <a:r>
              <a:rPr lang="ru-RU" sz="1600" dirty="0"/>
              <a:t> </a:t>
            </a:r>
            <a:r>
              <a:rPr lang="uz-Cyrl-UZ" sz="1600" dirty="0"/>
              <a:t>Марказий</a:t>
            </a:r>
            <a:r>
              <a:rPr lang="ru-RU" sz="1600" dirty="0"/>
              <a:t> </a:t>
            </a:r>
            <a:r>
              <a:rPr lang="ru-RU" sz="1600" dirty="0" err="1"/>
              <a:t>Осиё</a:t>
            </a:r>
            <a:r>
              <a:rPr lang="ru-RU" sz="1600" dirty="0"/>
              <a:t> </a:t>
            </a:r>
            <a:r>
              <a:rPr lang="ru-RU" sz="1600" dirty="0" err="1"/>
              <a:t>флорасига</a:t>
            </a:r>
            <a:r>
              <a:rPr lang="ru-RU" sz="1600" dirty="0"/>
              <a:t> </a:t>
            </a:r>
            <a:r>
              <a:rPr lang="ru-RU" sz="1600" dirty="0" err="1"/>
              <a:t>тааллуқли</a:t>
            </a:r>
            <a:r>
              <a:rPr lang="ru-RU" sz="1600" dirty="0"/>
              <a:t>. </a:t>
            </a:r>
            <a:r>
              <a:rPr lang="ru-RU" sz="1600" dirty="0" err="1"/>
              <a:t>Қуйида</a:t>
            </a:r>
            <a:r>
              <a:rPr lang="ru-RU" sz="1600" dirty="0"/>
              <a:t> </a:t>
            </a:r>
            <a:r>
              <a:rPr lang="ru-RU" sz="1600" dirty="0" err="1"/>
              <a:t>айрим</a:t>
            </a:r>
            <a:r>
              <a:rPr lang="ru-RU" sz="1600" dirty="0"/>
              <a:t> </a:t>
            </a:r>
            <a:r>
              <a:rPr lang="uz-Cyrl-UZ" sz="1600" dirty="0"/>
              <a:t>муҳим </a:t>
            </a:r>
            <a:r>
              <a:rPr lang="ru-RU" sz="1600" dirty="0" err="1"/>
              <a:t>турлари</a:t>
            </a:r>
            <a:r>
              <a:rPr lang="ru-RU" sz="1600" dirty="0"/>
              <a:t> </a:t>
            </a:r>
            <a:r>
              <a:rPr lang="ru-RU" sz="1600" dirty="0" err="1"/>
              <a:t>билан</a:t>
            </a:r>
            <a:r>
              <a:rPr lang="ru-RU" sz="1600" dirty="0"/>
              <a:t> </a:t>
            </a:r>
            <a:r>
              <a:rPr lang="ru-RU" sz="1600" dirty="0" err="1"/>
              <a:t>танишамиз</a:t>
            </a:r>
            <a:r>
              <a:rPr lang="ru-RU" sz="1600" dirty="0"/>
              <a:t>.</a:t>
            </a:r>
          </a:p>
        </p:txBody>
      </p:sp>
      <p:sp>
        <p:nvSpPr>
          <p:cNvPr id="2" name="Прямоугольник 1"/>
          <p:cNvSpPr/>
          <p:nvPr/>
        </p:nvSpPr>
        <p:spPr>
          <a:xfrm>
            <a:off x="1115616" y="260648"/>
            <a:ext cx="4079130"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uz-Cyrl-UZ" sz="2400" b="1" dirty="0"/>
              <a:t>ТОБУЛҒИ (SPIRAEA) ТУРКУМИ</a:t>
            </a:r>
            <a:endParaRPr lang="ru-RU" sz="2400" dirty="0"/>
          </a:p>
        </p:txBody>
      </p:sp>
      <p:pic>
        <p:nvPicPr>
          <p:cNvPr id="23556"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1675" y="1484784"/>
            <a:ext cx="3362325"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3194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284984"/>
            <a:ext cx="8443639" cy="409342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a:spAutoFit/>
          </a:bodyPr>
          <a:lstStyle/>
          <a:p>
            <a:r>
              <a:rPr lang="ru-RU" sz="2000" b="1" dirty="0"/>
              <a:t>Тол </a:t>
            </a:r>
            <a:r>
              <a:rPr lang="ru-RU" sz="2000" b="1" dirty="0" err="1"/>
              <a:t>баргли</a:t>
            </a:r>
            <a:r>
              <a:rPr lang="ru-RU" sz="2000" b="1" dirty="0"/>
              <a:t> </a:t>
            </a:r>
            <a:r>
              <a:rPr lang="ru-RU" sz="2000" b="1" dirty="0" err="1"/>
              <a:t>тобулғи</a:t>
            </a:r>
            <a:r>
              <a:rPr lang="ru-RU" sz="2000" b="1" dirty="0"/>
              <a:t> (</a:t>
            </a:r>
            <a:r>
              <a:rPr lang="ru-RU" sz="2000" b="1" dirty="0" err="1"/>
              <a:t>Spiraea</a:t>
            </a:r>
            <a:r>
              <a:rPr lang="ru-RU" sz="2000" b="1" dirty="0"/>
              <a:t> </a:t>
            </a:r>
            <a:r>
              <a:rPr lang="ru-RU" sz="2000" b="1" dirty="0" err="1"/>
              <a:t>salicifolia</a:t>
            </a:r>
            <a:r>
              <a:rPr lang="ru-RU" sz="2000" b="1" dirty="0"/>
              <a:t> L.)</a:t>
            </a:r>
            <a:r>
              <a:rPr lang="ru-RU" sz="2000" dirty="0"/>
              <a:t> бута </a:t>
            </a:r>
            <a:r>
              <a:rPr lang="ru-RU" sz="2000" dirty="0" err="1"/>
              <a:t>бўлиб</a:t>
            </a:r>
            <a:r>
              <a:rPr lang="ru-RU" sz="2000" dirty="0"/>
              <a:t>, </a:t>
            </a:r>
            <a:r>
              <a:rPr lang="ru-RU" sz="2000" dirty="0" err="1"/>
              <a:t>бўйи</a:t>
            </a:r>
            <a:r>
              <a:rPr lang="ru-RU" sz="2000" dirty="0"/>
              <a:t> 1-2 м. </a:t>
            </a:r>
            <a:r>
              <a:rPr lang="ru-RU" sz="2000" dirty="0" err="1"/>
              <a:t>Новдаси</a:t>
            </a:r>
            <a:r>
              <a:rPr lang="ru-RU" sz="2000" dirty="0"/>
              <a:t> тик, </a:t>
            </a:r>
            <a:r>
              <a:rPr lang="ru-RU" sz="2000" dirty="0" err="1"/>
              <a:t>туксиз</a:t>
            </a:r>
            <a:r>
              <a:rPr lang="ru-RU" sz="2000" dirty="0"/>
              <a:t>, </a:t>
            </a:r>
            <a:r>
              <a:rPr lang="ru-RU" sz="2000" dirty="0" err="1"/>
              <a:t>қиррали</a:t>
            </a:r>
            <a:r>
              <a:rPr lang="ru-RU" sz="2000" dirty="0"/>
              <a:t>, </a:t>
            </a:r>
            <a:r>
              <a:rPr lang="ru-RU" sz="2000" dirty="0" err="1"/>
              <a:t>барглари</a:t>
            </a:r>
            <a:r>
              <a:rPr lang="ru-RU" sz="2000" dirty="0"/>
              <a:t> </a:t>
            </a:r>
            <a:r>
              <a:rPr lang="ru-RU" sz="2000" dirty="0" err="1"/>
              <a:t>чўзинчоқ</a:t>
            </a:r>
            <a:r>
              <a:rPr lang="ru-RU" sz="2000" dirty="0"/>
              <a:t> </a:t>
            </a:r>
            <a:r>
              <a:rPr lang="ru-RU" sz="2000" dirty="0" err="1"/>
              <a:t>ёки</a:t>
            </a:r>
            <a:r>
              <a:rPr lang="ru-RU" sz="2000" dirty="0"/>
              <a:t> </a:t>
            </a:r>
            <a:r>
              <a:rPr lang="ru-RU" sz="2000" dirty="0" err="1"/>
              <a:t>лансенцимон</a:t>
            </a:r>
            <a:r>
              <a:rPr lang="ru-RU" sz="2000" dirty="0"/>
              <a:t>, чети </a:t>
            </a:r>
            <a:r>
              <a:rPr lang="ru-RU" sz="2000" dirty="0" err="1"/>
              <a:t>тишчали</a:t>
            </a:r>
            <a:r>
              <a:rPr lang="ru-RU" sz="2000" dirty="0"/>
              <a:t>. </a:t>
            </a:r>
            <a:r>
              <a:rPr lang="ru-RU" sz="2000" dirty="0" err="1"/>
              <a:t>Баргли</a:t>
            </a:r>
            <a:r>
              <a:rPr lang="ru-RU" sz="2000" dirty="0"/>
              <a:t> </a:t>
            </a:r>
            <a:r>
              <a:rPr lang="ru-RU" sz="2000" dirty="0" err="1"/>
              <a:t>новдаларининг</a:t>
            </a:r>
            <a:r>
              <a:rPr lang="ru-RU" sz="2000" dirty="0"/>
              <a:t> </a:t>
            </a:r>
            <a:r>
              <a:rPr lang="ru-RU" sz="2000" dirty="0" err="1"/>
              <a:t>учида</a:t>
            </a:r>
            <a:r>
              <a:rPr lang="ru-RU" sz="2000" dirty="0"/>
              <a:t> пирамида </a:t>
            </a:r>
            <a:r>
              <a:rPr lang="ru-RU" sz="2000" dirty="0" err="1"/>
              <a:t>шаклдаги</a:t>
            </a:r>
            <a:r>
              <a:rPr lang="ru-RU" sz="2000" dirty="0"/>
              <a:t>, </a:t>
            </a:r>
            <a:r>
              <a:rPr lang="ru-RU" sz="2000" dirty="0" err="1"/>
              <a:t>оқ-пушти</a:t>
            </a:r>
            <a:r>
              <a:rPr lang="ru-RU" sz="2000" dirty="0"/>
              <a:t> </a:t>
            </a:r>
            <a:r>
              <a:rPr lang="ru-RU" sz="2000" dirty="0" err="1"/>
              <a:t>рўвак</a:t>
            </a:r>
            <a:r>
              <a:rPr lang="ru-RU" sz="2000" dirty="0"/>
              <a:t> </a:t>
            </a:r>
            <a:r>
              <a:rPr lang="ru-RU" sz="2000" dirty="0" err="1"/>
              <a:t>ҳосил</a:t>
            </a:r>
            <a:r>
              <a:rPr lang="ru-RU" sz="2000" dirty="0"/>
              <a:t> </a:t>
            </a:r>
            <a:r>
              <a:rPr lang="ru-RU" sz="2000" dirty="0" err="1"/>
              <a:t>бўлади</a:t>
            </a:r>
            <a:r>
              <a:rPr lang="ru-RU" sz="2000" dirty="0"/>
              <a:t>. </a:t>
            </a:r>
            <a:r>
              <a:rPr lang="ru-RU" sz="2000" dirty="0" err="1"/>
              <a:t>Бу</a:t>
            </a:r>
            <a:r>
              <a:rPr lang="ru-RU" sz="2000" dirty="0"/>
              <a:t> бута </a:t>
            </a:r>
            <a:r>
              <a:rPr lang="ru-RU" sz="2000" dirty="0" err="1"/>
              <a:t>Сибирда</a:t>
            </a:r>
            <a:r>
              <a:rPr lang="ru-RU" sz="2000" dirty="0"/>
              <a:t>, </a:t>
            </a:r>
            <a:r>
              <a:rPr lang="ru-RU" sz="2000" dirty="0" err="1"/>
              <a:t>Узоқ</a:t>
            </a:r>
            <a:r>
              <a:rPr lang="ru-RU" sz="2000" dirty="0"/>
              <a:t> </a:t>
            </a:r>
            <a:r>
              <a:rPr lang="ru-RU" sz="2000" dirty="0" err="1"/>
              <a:t>Шарқда</a:t>
            </a:r>
            <a:r>
              <a:rPr lang="ru-RU" sz="2000" dirty="0"/>
              <a:t> </a:t>
            </a:r>
            <a:r>
              <a:rPr lang="ru-RU" sz="2000" dirty="0" err="1"/>
              <a:t>дарё</a:t>
            </a:r>
            <a:r>
              <a:rPr lang="ru-RU" sz="2000" dirty="0"/>
              <a:t> </a:t>
            </a:r>
            <a:r>
              <a:rPr lang="ru-RU" sz="2000" dirty="0" err="1"/>
              <a:t>қирғоқларида</a:t>
            </a:r>
            <a:r>
              <a:rPr lang="ru-RU" sz="2000" dirty="0"/>
              <a:t>, </a:t>
            </a:r>
            <a:r>
              <a:rPr lang="ru-RU" sz="2000" dirty="0" err="1"/>
              <a:t>очиқ</a:t>
            </a:r>
            <a:r>
              <a:rPr lang="ru-RU" sz="2000" dirty="0"/>
              <a:t> </a:t>
            </a:r>
            <a:r>
              <a:rPr lang="ru-RU" sz="2000" dirty="0" err="1"/>
              <a:t>эрларда</a:t>
            </a:r>
            <a:r>
              <a:rPr lang="ru-RU" sz="2000" dirty="0"/>
              <a:t> </a:t>
            </a:r>
            <a:r>
              <a:rPr lang="ru-RU" sz="2000" dirty="0" err="1"/>
              <a:t>ўсади</a:t>
            </a:r>
            <a:r>
              <a:rPr lang="ru-RU" sz="2000" dirty="0"/>
              <a:t>. Март </a:t>
            </a:r>
            <a:r>
              <a:rPr lang="ru-RU" sz="2000" dirty="0" err="1"/>
              <a:t>ойининг</a:t>
            </a:r>
            <a:r>
              <a:rPr lang="ru-RU" sz="2000" dirty="0"/>
              <a:t> </a:t>
            </a:r>
            <a:r>
              <a:rPr lang="ru-RU" sz="2000" dirty="0" err="1"/>
              <a:t>ўрталарида</a:t>
            </a:r>
            <a:r>
              <a:rPr lang="ru-RU" sz="2000" dirty="0"/>
              <a:t> </a:t>
            </a:r>
            <a:r>
              <a:rPr lang="ru-RU" sz="2000" dirty="0" err="1"/>
              <a:t>гуллайди</a:t>
            </a:r>
            <a:r>
              <a:rPr lang="ru-RU" sz="2000" dirty="0"/>
              <a:t>. </a:t>
            </a:r>
            <a:r>
              <a:rPr lang="ru-RU" sz="2000" dirty="0" err="1"/>
              <a:t>Жуда</a:t>
            </a:r>
            <a:r>
              <a:rPr lang="ru-RU" sz="2000" dirty="0"/>
              <a:t> </a:t>
            </a:r>
            <a:r>
              <a:rPr lang="ru-RU" sz="2000" dirty="0" err="1"/>
              <a:t>хушманзара</a:t>
            </a:r>
            <a:r>
              <a:rPr lang="ru-RU" sz="2000" dirty="0"/>
              <a:t>. </a:t>
            </a:r>
            <a:r>
              <a:rPr lang="ru-RU" sz="2000" dirty="0" err="1"/>
              <a:t>Кўкаламзорлаштиришда</a:t>
            </a:r>
            <a:r>
              <a:rPr lang="ru-RU" sz="2000" dirty="0"/>
              <a:t> </a:t>
            </a:r>
            <a:r>
              <a:rPr lang="ru-RU" sz="2000" dirty="0" err="1"/>
              <a:t>катта</a:t>
            </a:r>
            <a:r>
              <a:rPr lang="ru-RU" sz="2000" dirty="0"/>
              <a:t> </a:t>
            </a:r>
            <a:r>
              <a:rPr lang="ru-RU" sz="2000" dirty="0" err="1"/>
              <a:t>аҳамиятга</a:t>
            </a:r>
            <a:r>
              <a:rPr lang="ru-RU" sz="2000" dirty="0"/>
              <a:t> </a:t>
            </a:r>
            <a:r>
              <a:rPr lang="ru-RU" sz="2000" dirty="0" err="1"/>
              <a:t>эга</a:t>
            </a:r>
            <a:r>
              <a:rPr lang="ru-RU" sz="2000" dirty="0"/>
              <a:t>.</a:t>
            </a:r>
          </a:p>
          <a:p>
            <a:r>
              <a:rPr lang="ru-RU" sz="2000" b="1" dirty="0" err="1"/>
              <a:t>Ўрта</a:t>
            </a:r>
            <a:r>
              <a:rPr lang="ru-RU" sz="2000" b="1" dirty="0"/>
              <a:t> </a:t>
            </a:r>
            <a:r>
              <a:rPr lang="ru-RU" sz="2000" b="1" dirty="0" err="1"/>
              <a:t>бўйли</a:t>
            </a:r>
            <a:r>
              <a:rPr lang="ru-RU" sz="2000" b="1" dirty="0"/>
              <a:t> </a:t>
            </a:r>
            <a:r>
              <a:rPr lang="ru-RU" sz="2000" b="1" dirty="0" err="1"/>
              <a:t>тобулғи</a:t>
            </a:r>
            <a:r>
              <a:rPr lang="ru-RU" sz="2000" b="1" dirty="0"/>
              <a:t> (</a:t>
            </a:r>
            <a:r>
              <a:rPr lang="ru-RU" sz="2000" b="1" dirty="0" err="1"/>
              <a:t>Spiraea</a:t>
            </a:r>
            <a:r>
              <a:rPr lang="ru-RU" sz="2000" b="1" dirty="0"/>
              <a:t> </a:t>
            </a:r>
            <a:r>
              <a:rPr lang="ru-RU" sz="2000" b="1" dirty="0" err="1"/>
              <a:t>media</a:t>
            </a:r>
            <a:r>
              <a:rPr lang="ru-RU" sz="2000" b="1" dirty="0"/>
              <a:t> </a:t>
            </a:r>
            <a:r>
              <a:rPr lang="ru-RU" sz="2000" b="1" dirty="0" err="1"/>
              <a:t>Schmidt</a:t>
            </a:r>
            <a:r>
              <a:rPr lang="ru-RU" sz="2000" b="1" dirty="0"/>
              <a:t>) </a:t>
            </a:r>
            <a:r>
              <a:rPr lang="ru-RU" sz="2000" dirty="0" err="1"/>
              <a:t>Бўйи</a:t>
            </a:r>
            <a:r>
              <a:rPr lang="ru-RU" sz="2000" dirty="0"/>
              <a:t> 2 м </a:t>
            </a:r>
            <a:r>
              <a:rPr lang="ru-RU" sz="2000" dirty="0" err="1"/>
              <a:t>гача</a:t>
            </a:r>
            <a:r>
              <a:rPr lang="ru-RU" sz="2000" dirty="0"/>
              <a:t> </a:t>
            </a:r>
            <a:r>
              <a:rPr lang="ru-RU" sz="2000" dirty="0" err="1"/>
              <a:t>этадиган</a:t>
            </a:r>
            <a:r>
              <a:rPr lang="ru-RU" sz="2000" dirty="0"/>
              <a:t> бута, </a:t>
            </a:r>
            <a:r>
              <a:rPr lang="ru-RU" sz="2000" dirty="0" err="1"/>
              <a:t>новдалари</a:t>
            </a:r>
            <a:r>
              <a:rPr lang="ru-RU" sz="2000" dirty="0"/>
              <a:t> </a:t>
            </a:r>
            <a:r>
              <a:rPr lang="ru-RU" sz="2000" dirty="0" err="1"/>
              <a:t>сариқ-ғишт</a:t>
            </a:r>
            <a:r>
              <a:rPr lang="ru-RU" sz="2000" dirty="0"/>
              <a:t> </a:t>
            </a:r>
            <a:r>
              <a:rPr lang="ru-RU" sz="2000" dirty="0" err="1"/>
              <a:t>рангда</a:t>
            </a:r>
            <a:r>
              <a:rPr lang="ru-RU" sz="2000" dirty="0"/>
              <a:t>, </a:t>
            </a:r>
            <a:r>
              <a:rPr lang="ru-RU" sz="2000" dirty="0" err="1"/>
              <a:t>бир</a:t>
            </a:r>
            <a:r>
              <a:rPr lang="ru-RU" sz="2000" dirty="0"/>
              <a:t> </a:t>
            </a:r>
            <a:r>
              <a:rPr lang="ru-RU" sz="2000" dirty="0" err="1"/>
              <a:t>оз</a:t>
            </a:r>
            <a:r>
              <a:rPr lang="ru-RU" sz="2000" dirty="0"/>
              <a:t> </a:t>
            </a:r>
            <a:r>
              <a:rPr lang="ru-RU" sz="2000" dirty="0" err="1"/>
              <a:t>қиррали</a:t>
            </a:r>
            <a:r>
              <a:rPr lang="ru-RU" sz="2000" dirty="0"/>
              <a:t>, </a:t>
            </a:r>
            <a:r>
              <a:rPr lang="ru-RU" sz="2000" dirty="0" err="1"/>
              <a:t>барглари</a:t>
            </a:r>
            <a:r>
              <a:rPr lang="ru-RU" sz="2000" dirty="0"/>
              <a:t> </a:t>
            </a:r>
            <a:r>
              <a:rPr lang="ru-RU" sz="2000" dirty="0" err="1"/>
              <a:t>чўзиқ-еллипсимон</a:t>
            </a:r>
            <a:r>
              <a:rPr lang="ru-RU" sz="2000" dirty="0"/>
              <a:t>, </a:t>
            </a:r>
            <a:r>
              <a:rPr lang="ru-RU" sz="2000" dirty="0" err="1"/>
              <a:t>сурх</a:t>
            </a:r>
            <a:r>
              <a:rPr lang="ru-RU" sz="2000" dirty="0"/>
              <a:t> </a:t>
            </a:r>
            <a:r>
              <a:rPr lang="ru-RU" sz="2000" dirty="0" err="1"/>
              <a:t>новдасидаги</a:t>
            </a:r>
            <a:r>
              <a:rPr lang="ru-RU" sz="2000" dirty="0"/>
              <a:t> </a:t>
            </a:r>
            <a:r>
              <a:rPr lang="ru-RU" sz="2000" dirty="0" err="1"/>
              <a:t>баргларнининг</a:t>
            </a:r>
            <a:r>
              <a:rPr lang="ru-RU" sz="2000" dirty="0"/>
              <a:t> </a:t>
            </a:r>
            <a:r>
              <a:rPr lang="ru-RU" sz="2000" dirty="0" err="1"/>
              <a:t>учки</a:t>
            </a:r>
            <a:r>
              <a:rPr lang="ru-RU" sz="2000" dirty="0"/>
              <a:t> </a:t>
            </a:r>
            <a:r>
              <a:rPr lang="ru-RU" sz="2000" dirty="0" err="1"/>
              <a:t>томони</a:t>
            </a:r>
            <a:r>
              <a:rPr lang="ru-RU" sz="2000" dirty="0"/>
              <a:t> </a:t>
            </a:r>
            <a:r>
              <a:rPr lang="ru-RU" sz="2000" dirty="0" err="1"/>
              <a:t>тишчали</a:t>
            </a:r>
            <a:r>
              <a:rPr lang="ru-RU" sz="2000" dirty="0"/>
              <a:t>, гули </a:t>
            </a:r>
            <a:r>
              <a:rPr lang="ru-RU" sz="2000" dirty="0" err="1"/>
              <a:t>оқ</a:t>
            </a:r>
            <a:r>
              <a:rPr lang="ru-RU" sz="2000" dirty="0"/>
              <a:t> </a:t>
            </a:r>
            <a:r>
              <a:rPr lang="ru-RU" sz="2000" dirty="0" err="1"/>
              <a:t>бўлиб</a:t>
            </a:r>
            <a:r>
              <a:rPr lang="ru-RU" sz="2000" dirty="0"/>
              <a:t>, </a:t>
            </a:r>
            <a:r>
              <a:rPr lang="ru-RU" sz="2000" dirty="0" err="1"/>
              <a:t>баргли</a:t>
            </a:r>
            <a:r>
              <a:rPr lang="ru-RU" sz="2000" dirty="0"/>
              <a:t> </a:t>
            </a:r>
            <a:r>
              <a:rPr lang="ru-RU" sz="2000" dirty="0" err="1"/>
              <a:t>новдалар</a:t>
            </a:r>
            <a:r>
              <a:rPr lang="ru-RU" sz="2000" dirty="0"/>
              <a:t> </a:t>
            </a:r>
            <a:r>
              <a:rPr lang="ru-RU" sz="2000" dirty="0" err="1"/>
              <a:t>учида</a:t>
            </a:r>
            <a:r>
              <a:rPr lang="ru-RU" sz="2000" dirty="0"/>
              <a:t> </a:t>
            </a:r>
            <a:r>
              <a:rPr lang="ru-RU" sz="2000" dirty="0" err="1"/>
              <a:t>тўпгул</a:t>
            </a:r>
            <a:r>
              <a:rPr lang="ru-RU" sz="2000" dirty="0"/>
              <a:t> </a:t>
            </a:r>
            <a:r>
              <a:rPr lang="ru-RU" sz="2000" dirty="0" err="1"/>
              <a:t>ҳосил</a:t>
            </a:r>
            <a:r>
              <a:rPr lang="ru-RU" sz="2000" dirty="0"/>
              <a:t> </a:t>
            </a:r>
            <a:r>
              <a:rPr lang="ru-RU" sz="2000" dirty="0" err="1"/>
              <a:t>қилади</a:t>
            </a:r>
            <a:r>
              <a:rPr lang="ru-RU" sz="2000" dirty="0"/>
              <a:t>.</a:t>
            </a:r>
          </a:p>
          <a:p>
            <a:r>
              <a:rPr lang="ru-RU" sz="2000" dirty="0" err="1"/>
              <a:t>Табиий</a:t>
            </a:r>
            <a:r>
              <a:rPr lang="ru-RU" sz="2000" dirty="0"/>
              <a:t> </a:t>
            </a:r>
            <a:r>
              <a:rPr lang="ru-RU" sz="2000" dirty="0" err="1"/>
              <a:t>ҳолда</a:t>
            </a:r>
            <a:r>
              <a:rPr lang="ru-RU" sz="2000" dirty="0"/>
              <a:t> </a:t>
            </a:r>
            <a:r>
              <a:rPr lang="ru-RU" sz="2000" dirty="0" err="1"/>
              <a:t>тоғларда</a:t>
            </a:r>
            <a:r>
              <a:rPr lang="ru-RU" sz="2000" dirty="0"/>
              <a:t>, </a:t>
            </a:r>
            <a:r>
              <a:rPr lang="uz-Cyrl-UZ" sz="2000" dirty="0"/>
              <a:t>ўрмонларда</a:t>
            </a:r>
            <a:r>
              <a:rPr lang="ru-RU" sz="2000" dirty="0"/>
              <a:t> </a:t>
            </a:r>
            <a:r>
              <a:rPr lang="ru-RU" sz="2000" dirty="0" err="1"/>
              <a:t>дарахтлар</a:t>
            </a:r>
            <a:r>
              <a:rPr lang="ru-RU" sz="2000" dirty="0"/>
              <a:t> </a:t>
            </a:r>
            <a:r>
              <a:rPr lang="ru-RU" sz="2000" dirty="0" err="1"/>
              <a:t>соясида</a:t>
            </a:r>
            <a:r>
              <a:rPr lang="ru-RU" sz="2000" dirty="0"/>
              <a:t> </a:t>
            </a:r>
            <a:r>
              <a:rPr lang="ru-RU" sz="2000" dirty="0" err="1"/>
              <a:t>ўсади</a:t>
            </a:r>
            <a:r>
              <a:rPr lang="ru-RU" sz="2000" dirty="0"/>
              <a:t>. эр </a:t>
            </a:r>
            <a:r>
              <a:rPr lang="ru-RU" sz="2000" dirty="0" err="1"/>
              <a:t>танламайди</a:t>
            </a:r>
            <a:r>
              <a:rPr lang="ru-RU" sz="2000" dirty="0"/>
              <a:t>. </a:t>
            </a:r>
            <a:r>
              <a:rPr lang="ru-RU" sz="2000" dirty="0" err="1"/>
              <a:t>Яшил</a:t>
            </a:r>
            <a:r>
              <a:rPr lang="ru-RU" sz="2000" dirty="0"/>
              <a:t> </a:t>
            </a:r>
            <a:r>
              <a:rPr lang="ru-RU" sz="2000" dirty="0" err="1"/>
              <a:t>тўсиқ</a:t>
            </a:r>
            <a:r>
              <a:rPr lang="ru-RU" sz="2000" dirty="0"/>
              <a:t> </a:t>
            </a:r>
            <a:r>
              <a:rPr lang="ru-RU" sz="2000" dirty="0" err="1"/>
              <a:t>учун</a:t>
            </a:r>
            <a:r>
              <a:rPr lang="ru-RU" sz="2000" dirty="0"/>
              <a:t> </a:t>
            </a:r>
            <a:r>
              <a:rPr lang="ru-RU" sz="2000" dirty="0" err="1"/>
              <a:t>экилади</a:t>
            </a:r>
            <a:r>
              <a:rPr lang="ru-RU" sz="2000" dirty="0"/>
              <a:t>. Март</a:t>
            </a:r>
            <a:r>
              <a:rPr lang="uz-Cyrl-UZ" sz="2000" dirty="0"/>
              <a:t>-</a:t>
            </a:r>
            <a:r>
              <a:rPr lang="ru-RU" sz="2000" dirty="0" err="1"/>
              <a:t>апрел</a:t>
            </a:r>
            <a:r>
              <a:rPr lang="ru-RU" sz="2000" dirty="0"/>
              <a:t> </a:t>
            </a:r>
            <a:r>
              <a:rPr lang="ru-RU" sz="2000" dirty="0" err="1"/>
              <a:t>ойларида</a:t>
            </a:r>
            <a:r>
              <a:rPr lang="ru-RU" sz="2000" dirty="0"/>
              <a:t> </a:t>
            </a:r>
            <a:r>
              <a:rPr lang="ru-RU" sz="2000" dirty="0" err="1"/>
              <a:t>гуллайди</a:t>
            </a:r>
            <a:r>
              <a:rPr lang="ru-RU" sz="2000" dirty="0"/>
              <a:t>. </a:t>
            </a:r>
            <a:r>
              <a:rPr lang="ru-RU" sz="2000" dirty="0" err="1"/>
              <a:t>Жуда</a:t>
            </a:r>
            <a:r>
              <a:rPr lang="ru-RU" sz="2000" dirty="0"/>
              <a:t> </a:t>
            </a:r>
            <a:r>
              <a:rPr lang="ru-RU" sz="2000" dirty="0" err="1"/>
              <a:t>чиройли</a:t>
            </a:r>
            <a:r>
              <a:rPr lang="ru-RU" sz="2000" dirty="0"/>
              <a:t> бута </a:t>
            </a:r>
            <a:r>
              <a:rPr lang="ru-RU" sz="2000" dirty="0" err="1"/>
              <a:t>бўлгани</a:t>
            </a:r>
            <a:r>
              <a:rPr lang="ru-RU" sz="2000" dirty="0"/>
              <a:t> </a:t>
            </a:r>
            <a:r>
              <a:rPr lang="ru-RU" sz="2000" dirty="0" err="1"/>
              <a:t>учун</a:t>
            </a:r>
            <a:r>
              <a:rPr lang="ru-RU" sz="2000" dirty="0"/>
              <a:t> </a:t>
            </a:r>
            <a:r>
              <a:rPr lang="ru-RU" sz="2000" dirty="0" err="1"/>
              <a:t>кўкаламзорлаштиришда</a:t>
            </a:r>
            <a:r>
              <a:rPr lang="ru-RU" sz="2000" dirty="0"/>
              <a:t> </a:t>
            </a:r>
            <a:r>
              <a:rPr lang="ru-RU" sz="2000" dirty="0" err="1"/>
              <a:t>фойдаланилади</a:t>
            </a:r>
            <a:r>
              <a:rPr lang="ru-RU" sz="2000" dirty="0"/>
              <a:t>.</a:t>
            </a:r>
          </a:p>
        </p:txBody>
      </p:sp>
      <p:pic>
        <p:nvPicPr>
          <p:cNvPr id="24578" name="Picture 2" descr="Картинки по запросу Spiraea salicifo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88640"/>
            <a:ext cx="3362325"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153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5200" y="1124744"/>
            <a:ext cx="5946643" cy="3240360"/>
          </a:xfrm>
          <a:prstGeom prst="rect">
            <a:avLst/>
          </a:prstGeom>
        </p:spPr>
        <p:txBody>
          <a:bodyPr vert="horz">
            <a:noAutofit/>
          </a:bodyPr>
          <a:lstStyle/>
          <a:p>
            <a:r>
              <a:rPr lang="uz-Cyrl-UZ" sz="1600" dirty="0"/>
              <a:t>Бу туркумда 60 га яқин тур бўлиб, улардан 10 таси МДҲ да учрайди. Ирғай бута ўсимлик, баргининг чети бутун, улар навбат билан жойлашади, гуллари майда, кесик конуссимон  шаклида, улар тўда-тўда бўлиб жойлашиб, пушти ранг тўпгул ҳосил қилади. Меваси кузда ҳосил беради, 2-4 данакли бўлиб, бутада узоқ туради.</a:t>
            </a:r>
            <a:endParaRPr lang="ru-RU" sz="1600" dirty="0"/>
          </a:p>
          <a:p>
            <a:r>
              <a:rPr lang="uz-Cyrl-UZ" sz="1600" dirty="0"/>
              <a:t>Ирғай совуққа чидамли, ёруғсевар, эр танламайдиган бута. Тоғ қияликларида кўплаб ўсади. Ҳушманзара бўлиб, кузда барглари тиниқ яшил рангга киради. Туркумнинг  оддий ва меваси қора ирғай жуда кўп тарқалган.</a:t>
            </a:r>
            <a:endParaRPr lang="ru-RU" sz="1600" dirty="0"/>
          </a:p>
          <a:p>
            <a:r>
              <a:rPr lang="uz-Cyrl-UZ" sz="1600" dirty="0"/>
              <a:t> Қуйида айрим турлари ҳақида фикр юритамиз.</a:t>
            </a:r>
            <a:endParaRPr lang="ru-RU" sz="1600" dirty="0"/>
          </a:p>
        </p:txBody>
      </p:sp>
      <p:sp>
        <p:nvSpPr>
          <p:cNvPr id="2" name="Прямоугольник 1"/>
          <p:cNvSpPr/>
          <p:nvPr/>
        </p:nvSpPr>
        <p:spPr>
          <a:xfrm>
            <a:off x="960041" y="329234"/>
            <a:ext cx="4569008"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uz-Cyrl-UZ" sz="2400" b="1" dirty="0"/>
              <a:t>ИРҒАЙ (COTONEASTER) ТУРКУМИ</a:t>
            </a:r>
            <a:endParaRPr lang="ru-RU" sz="2400" b="1" dirty="0"/>
          </a:p>
        </p:txBody>
      </p:sp>
      <p:pic>
        <p:nvPicPr>
          <p:cNvPr id="25604"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124744"/>
            <a:ext cx="3146301"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7980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279392185"/>
              </p:ext>
            </p:extLst>
          </p:nvPr>
        </p:nvGraphicFramePr>
        <p:xfrm>
          <a:off x="128913" y="364452"/>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6626" name="Picture 2" descr="Картинки по запросу Cotoneaster integerrim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9712" y="4238625"/>
            <a:ext cx="4272880" cy="261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10825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r>
              <a:rPr lang="ru-RU" b="1" dirty="0"/>
              <a:t>ЧЕТАН </a:t>
            </a:r>
            <a:r>
              <a:rPr lang="uz-Cyrl-UZ" b="1" dirty="0"/>
              <a:t>(</a:t>
            </a:r>
            <a:r>
              <a:rPr lang="ru-RU" b="1" dirty="0"/>
              <a:t>SORBUS</a:t>
            </a:r>
            <a:r>
              <a:rPr lang="uz-Cyrl-UZ" b="1" dirty="0"/>
              <a:t>)</a:t>
            </a:r>
            <a:r>
              <a:rPr lang="ru-RU" b="1" dirty="0"/>
              <a:t> ТУРКУМИ</a:t>
            </a:r>
          </a:p>
        </p:txBody>
      </p:sp>
      <p:sp>
        <p:nvSpPr>
          <p:cNvPr id="270339" name="Rectangle 3"/>
          <p:cNvSpPr>
            <a:spLocks noGrp="1" noChangeArrowheads="1"/>
          </p:cNvSpPr>
          <p:nvPr>
            <p:ph idx="1"/>
          </p:nvPr>
        </p:nvSpPr>
        <p:spPr>
          <a:xfrm>
            <a:off x="304800" y="1000108"/>
            <a:ext cx="8686800" cy="3364996"/>
          </a:xfrm>
        </p:spPr>
        <p:txBody>
          <a:bodyPr>
            <a:noAutofit/>
          </a:bodyPr>
          <a:lstStyle/>
          <a:p>
            <a:r>
              <a:rPr lang="ru-RU" sz="2000" dirty="0" err="1"/>
              <a:t>Бу</a:t>
            </a:r>
            <a:r>
              <a:rPr lang="ru-RU" sz="2000" dirty="0"/>
              <a:t> </a:t>
            </a:r>
            <a:r>
              <a:rPr lang="ru-RU" sz="2000" dirty="0" err="1"/>
              <a:t>туркумга</a:t>
            </a:r>
            <a:r>
              <a:rPr lang="ru-RU" sz="2000" dirty="0"/>
              <a:t> </a:t>
            </a:r>
            <a:r>
              <a:rPr lang="ru-RU" sz="2000" dirty="0" err="1"/>
              <a:t>дарахтлар</a:t>
            </a:r>
            <a:r>
              <a:rPr lang="ru-RU" sz="2000" dirty="0"/>
              <a:t> </a:t>
            </a:r>
            <a:r>
              <a:rPr lang="ru-RU" sz="2000" dirty="0" err="1"/>
              <a:t>киради</a:t>
            </a:r>
            <a:r>
              <a:rPr lang="ru-RU" sz="2000" dirty="0"/>
              <a:t>. </a:t>
            </a:r>
            <a:r>
              <a:rPr lang="ru-RU" sz="2000" dirty="0" err="1"/>
              <a:t>Уларнинг</a:t>
            </a:r>
            <a:r>
              <a:rPr lang="ru-RU" sz="2000" dirty="0"/>
              <a:t> </a:t>
            </a:r>
            <a:r>
              <a:rPr lang="ru-RU" sz="2000" dirty="0" err="1"/>
              <a:t>шох-шаббаси</a:t>
            </a:r>
            <a:r>
              <a:rPr lang="ru-RU" sz="2000" dirty="0"/>
              <a:t> </a:t>
            </a:r>
            <a:r>
              <a:rPr lang="ru-RU" sz="2000" dirty="0" err="1"/>
              <a:t>ёйиқ</a:t>
            </a:r>
            <a:r>
              <a:rPr lang="ru-RU" sz="2000" dirty="0"/>
              <a:t>, </a:t>
            </a:r>
            <a:r>
              <a:rPr lang="ru-RU" sz="2000" dirty="0" err="1"/>
              <a:t>шохлари</a:t>
            </a:r>
            <a:r>
              <a:rPr lang="ru-RU" sz="2000" dirty="0"/>
              <a:t> </a:t>
            </a:r>
            <a:r>
              <a:rPr lang="ru-RU" sz="2000" dirty="0" err="1"/>
              <a:t>ва</a:t>
            </a:r>
            <a:r>
              <a:rPr lang="ru-RU" sz="2000" dirty="0"/>
              <a:t> </a:t>
            </a:r>
            <a:r>
              <a:rPr lang="ru-RU" sz="2000" dirty="0" err="1"/>
              <a:t>танасининг</a:t>
            </a:r>
            <a:r>
              <a:rPr lang="ru-RU" sz="2000" dirty="0"/>
              <a:t> </a:t>
            </a:r>
            <a:r>
              <a:rPr lang="ru-RU" sz="2000" dirty="0" err="1"/>
              <a:t>пўстлоғи</a:t>
            </a:r>
            <a:r>
              <a:rPr lang="ru-RU" sz="2000" dirty="0"/>
              <a:t> </a:t>
            </a:r>
            <a:r>
              <a:rPr lang="ru-RU" sz="2000" dirty="0" err="1"/>
              <a:t>силлиқ</a:t>
            </a:r>
            <a:r>
              <a:rPr lang="ru-RU" sz="2000" dirty="0"/>
              <a:t>, </a:t>
            </a:r>
            <a:r>
              <a:rPr lang="ru-RU" sz="2000" dirty="0" err="1"/>
              <a:t>барглари</a:t>
            </a:r>
            <a:r>
              <a:rPr lang="ru-RU" sz="2000" dirty="0"/>
              <a:t> </a:t>
            </a:r>
            <a:r>
              <a:rPr lang="ru-RU" sz="2000" dirty="0" err="1"/>
              <a:t>ёнбаргчали</a:t>
            </a:r>
            <a:r>
              <a:rPr lang="ru-RU" sz="2000" dirty="0"/>
              <a:t>, </a:t>
            </a:r>
            <a:r>
              <a:rPr lang="ru-RU" sz="2000" dirty="0" err="1"/>
              <a:t>навбат</a:t>
            </a:r>
            <a:r>
              <a:rPr lang="ru-RU" sz="2000" dirty="0"/>
              <a:t> </a:t>
            </a:r>
            <a:r>
              <a:rPr lang="ru-RU" sz="2000" dirty="0" err="1"/>
              <a:t>билан</a:t>
            </a:r>
            <a:r>
              <a:rPr lang="ru-RU" sz="2000" dirty="0"/>
              <a:t> </a:t>
            </a:r>
            <a:r>
              <a:rPr lang="ru-RU" sz="2000" dirty="0" err="1"/>
              <a:t>жойлашади</a:t>
            </a:r>
            <a:r>
              <a:rPr lang="ru-RU" sz="2000" dirty="0"/>
              <a:t>, </a:t>
            </a:r>
            <a:r>
              <a:rPr lang="ru-RU" sz="2000" dirty="0" err="1"/>
              <a:t>кузда</a:t>
            </a:r>
            <a:r>
              <a:rPr lang="ru-RU" sz="2000" dirty="0"/>
              <a:t> </a:t>
            </a:r>
            <a:r>
              <a:rPr lang="ru-RU" sz="2000" dirty="0" err="1"/>
              <a:t>тўкилиб</a:t>
            </a:r>
            <a:r>
              <a:rPr lang="ru-RU" sz="2000" dirty="0"/>
              <a:t> </a:t>
            </a:r>
            <a:r>
              <a:rPr lang="ru-RU" sz="2000" dirty="0" err="1"/>
              <a:t>кетади</a:t>
            </a:r>
            <a:r>
              <a:rPr lang="ru-RU" sz="2000" dirty="0"/>
              <a:t>. </a:t>
            </a:r>
            <a:r>
              <a:rPr lang="ru-RU" sz="2000" dirty="0" err="1"/>
              <a:t>Гуллари</a:t>
            </a:r>
            <a:r>
              <a:rPr lang="ru-RU" sz="2000" dirty="0"/>
              <a:t> </a:t>
            </a:r>
            <a:r>
              <a:rPr lang="ru-RU" sz="2000" dirty="0" err="1"/>
              <a:t>оқ</a:t>
            </a:r>
            <a:r>
              <a:rPr lang="ru-RU" sz="2000" dirty="0"/>
              <a:t> </a:t>
            </a:r>
            <a:r>
              <a:rPr lang="ru-RU" sz="2000" dirty="0" err="1"/>
              <a:t>ёки</a:t>
            </a:r>
            <a:r>
              <a:rPr lang="ru-RU" sz="2000" dirty="0"/>
              <a:t> </a:t>
            </a:r>
            <a:r>
              <a:rPr lang="ru-RU" sz="2000" dirty="0" err="1"/>
              <a:t>оқ-сариқ</a:t>
            </a:r>
            <a:r>
              <a:rPr lang="ru-RU" sz="2000" dirty="0"/>
              <a:t>, улар </a:t>
            </a:r>
            <a:r>
              <a:rPr lang="ru-RU" sz="2000" dirty="0" err="1"/>
              <a:t>йиғилиб</a:t>
            </a:r>
            <a:r>
              <a:rPr lang="ru-RU" sz="2000" dirty="0"/>
              <a:t> </a:t>
            </a:r>
            <a:r>
              <a:rPr lang="ru-RU" sz="2000" dirty="0" err="1"/>
              <a:t>тўпгул</a:t>
            </a:r>
            <a:r>
              <a:rPr lang="ru-RU" sz="2000" dirty="0"/>
              <a:t> </a:t>
            </a:r>
            <a:r>
              <a:rPr lang="ru-RU" sz="2000" dirty="0" err="1"/>
              <a:t>ҳосил</a:t>
            </a:r>
            <a:r>
              <a:rPr lang="ru-RU" sz="2000" dirty="0"/>
              <a:t> </a:t>
            </a:r>
            <a:r>
              <a:rPr lang="ru-RU" sz="2000" dirty="0" err="1"/>
              <a:t>қилади</a:t>
            </a:r>
            <a:r>
              <a:rPr lang="ru-RU" sz="2000" dirty="0"/>
              <a:t>. Улар </a:t>
            </a:r>
            <a:r>
              <a:rPr lang="ru-RU" sz="2000" dirty="0" err="1"/>
              <a:t>икки</a:t>
            </a:r>
            <a:r>
              <a:rPr lang="ru-RU" sz="2000" dirty="0"/>
              <a:t> </a:t>
            </a:r>
            <a:r>
              <a:rPr lang="ru-RU" sz="2000" dirty="0" err="1"/>
              <a:t>жинсли</a:t>
            </a:r>
            <a:r>
              <a:rPr lang="ru-RU" sz="2000" dirty="0"/>
              <a:t>, </a:t>
            </a:r>
            <a:r>
              <a:rPr lang="ru-RU" sz="2000" dirty="0" err="1"/>
              <a:t>ҳашоратлар</a:t>
            </a:r>
            <a:r>
              <a:rPr lang="ru-RU" sz="2000" dirty="0"/>
              <a:t> </a:t>
            </a:r>
            <a:r>
              <a:rPr lang="ru-RU" sz="2000" dirty="0" err="1"/>
              <a:t>ёрдамида</a:t>
            </a:r>
            <a:r>
              <a:rPr lang="ru-RU" sz="2000" dirty="0"/>
              <a:t> </a:t>
            </a:r>
            <a:r>
              <a:rPr lang="ru-RU" sz="2000" dirty="0" err="1"/>
              <a:t>чангланади</a:t>
            </a:r>
            <a:r>
              <a:rPr lang="ru-RU" sz="2000" dirty="0"/>
              <a:t>. </a:t>
            </a:r>
            <a:r>
              <a:rPr lang="ru-RU" sz="2000" dirty="0" err="1"/>
              <a:t>Меваси</a:t>
            </a:r>
            <a:r>
              <a:rPr lang="ru-RU" sz="2000" dirty="0"/>
              <a:t> </a:t>
            </a:r>
            <a:r>
              <a:rPr lang="ru-RU" sz="2000" dirty="0" err="1"/>
              <a:t>юмалоқ</a:t>
            </a:r>
            <a:r>
              <a:rPr lang="ru-RU" sz="2000" dirty="0"/>
              <a:t> </a:t>
            </a:r>
            <a:r>
              <a:rPr lang="ru-RU" sz="2000" dirty="0" err="1"/>
              <a:t>ёки</a:t>
            </a:r>
            <a:r>
              <a:rPr lang="ru-RU" sz="2000" dirty="0"/>
              <a:t> овал </a:t>
            </a:r>
            <a:r>
              <a:rPr lang="ru-RU" sz="2000" dirty="0" err="1"/>
              <a:t>шаклда</a:t>
            </a:r>
            <a:r>
              <a:rPr lang="ru-RU" sz="2000" dirty="0"/>
              <a:t> </a:t>
            </a:r>
            <a:r>
              <a:rPr lang="ru-RU" sz="2000" dirty="0" err="1"/>
              <a:t>олмага</a:t>
            </a:r>
            <a:r>
              <a:rPr lang="ru-RU" sz="2000" dirty="0"/>
              <a:t> </a:t>
            </a:r>
            <a:r>
              <a:rPr lang="ru-RU" sz="2000" dirty="0" err="1"/>
              <a:t>ўхшаш</a:t>
            </a:r>
            <a:r>
              <a:rPr lang="ru-RU" sz="2000" dirty="0"/>
              <a:t> </a:t>
            </a:r>
            <a:r>
              <a:rPr lang="ru-RU" sz="2000" dirty="0" err="1"/>
              <a:t>қизил</a:t>
            </a:r>
            <a:r>
              <a:rPr lang="ru-RU" sz="2000" dirty="0"/>
              <a:t> </a:t>
            </a:r>
            <a:r>
              <a:rPr lang="ru-RU" sz="2000" dirty="0" err="1"/>
              <a:t>ёки</a:t>
            </a:r>
            <a:r>
              <a:rPr lang="ru-RU" sz="2000" dirty="0"/>
              <a:t> </a:t>
            </a:r>
            <a:r>
              <a:rPr lang="ru-RU" sz="2000" dirty="0" err="1"/>
              <a:t>сариқ</a:t>
            </a:r>
            <a:r>
              <a:rPr lang="uz-Cyrl-UZ" sz="2000" dirty="0"/>
              <a:t>,к</a:t>
            </a:r>
            <a:r>
              <a:rPr lang="ru-RU" sz="2000" dirty="0" err="1"/>
              <a:t>ўп</a:t>
            </a:r>
            <a:r>
              <a:rPr lang="ru-RU" sz="2000" dirty="0"/>
              <a:t> </a:t>
            </a:r>
            <a:r>
              <a:rPr lang="ru-RU" sz="2000" dirty="0" err="1"/>
              <a:t>уруғли</a:t>
            </a:r>
            <a:r>
              <a:rPr lang="uz-Cyrl-UZ" sz="2000" dirty="0"/>
              <a:t>. Б</a:t>
            </a:r>
            <a:r>
              <a:rPr lang="ru-RU" sz="2000" dirty="0" err="1"/>
              <a:t>арглари</a:t>
            </a:r>
            <a:r>
              <a:rPr lang="ru-RU" sz="2000" dirty="0"/>
              <a:t> </a:t>
            </a:r>
            <a:r>
              <a:rPr lang="ru-RU" sz="2000" dirty="0" err="1"/>
              <a:t>мураккаб</a:t>
            </a:r>
            <a:r>
              <a:rPr lang="ru-RU" sz="2000" dirty="0"/>
              <a:t> </a:t>
            </a:r>
            <a:r>
              <a:rPr lang="ru-RU" sz="2000" dirty="0" err="1"/>
              <a:t>тоқ</a:t>
            </a:r>
            <a:r>
              <a:rPr lang="ru-RU" sz="2000" dirty="0"/>
              <a:t> </a:t>
            </a:r>
            <a:r>
              <a:rPr lang="ru-RU" sz="2000" dirty="0" err="1"/>
              <a:t>пацимон</a:t>
            </a:r>
            <a:r>
              <a:rPr lang="ru-RU" sz="2000" dirty="0"/>
              <a:t> </a:t>
            </a:r>
            <a:r>
              <a:rPr lang="ru-RU" sz="2000" dirty="0" err="1"/>
              <a:t>ва</a:t>
            </a:r>
            <a:r>
              <a:rPr lang="ru-RU" sz="2000" dirty="0"/>
              <a:t> </a:t>
            </a:r>
            <a:r>
              <a:rPr lang="ru-RU" sz="2000" dirty="0" err="1"/>
              <a:t>оддий</a:t>
            </a:r>
            <a:r>
              <a:rPr lang="ru-RU" sz="2000" dirty="0"/>
              <a:t>, </a:t>
            </a:r>
            <a:r>
              <a:rPr lang="ru-RU" sz="2000" dirty="0" err="1"/>
              <a:t>бутун</a:t>
            </a:r>
            <a:r>
              <a:rPr lang="ru-RU" sz="2000" dirty="0"/>
              <a:t> </a:t>
            </a:r>
            <a:r>
              <a:rPr lang="ru-RU" sz="2000" dirty="0" err="1"/>
              <a:t>ёки</a:t>
            </a:r>
            <a:r>
              <a:rPr lang="ru-RU" sz="2000" dirty="0"/>
              <a:t> </a:t>
            </a:r>
            <a:r>
              <a:rPr lang="ru-RU" sz="2000" dirty="0" err="1"/>
              <a:t>бўлакли</a:t>
            </a:r>
            <a:r>
              <a:rPr lang="uz-Cyrl-UZ" sz="2000" dirty="0"/>
              <a:t>,</a:t>
            </a:r>
            <a:r>
              <a:rPr lang="ru-RU" sz="2000" dirty="0"/>
              <a:t> </a:t>
            </a:r>
            <a:r>
              <a:rPr lang="ru-RU" sz="2000" dirty="0" err="1"/>
              <a:t>пацимон</a:t>
            </a:r>
            <a:r>
              <a:rPr lang="ru-RU" sz="2000" dirty="0"/>
              <a:t> </a:t>
            </a:r>
            <a:r>
              <a:rPr lang="ru-RU" sz="2000" dirty="0" err="1"/>
              <a:t>бўлакли</a:t>
            </a:r>
            <a:r>
              <a:rPr lang="ru-RU" sz="2000" dirty="0"/>
              <a:t> </a:t>
            </a:r>
            <a:r>
              <a:rPr lang="ru-RU" sz="2000" dirty="0" err="1"/>
              <a:t>тузилганлиги</a:t>
            </a:r>
            <a:r>
              <a:rPr lang="ru-RU" sz="2000" dirty="0"/>
              <a:t> </a:t>
            </a:r>
            <a:r>
              <a:rPr lang="ru-RU" sz="2000" dirty="0" err="1"/>
              <a:t>билан</a:t>
            </a:r>
            <a:r>
              <a:rPr lang="ru-RU" sz="2000" dirty="0"/>
              <a:t> </a:t>
            </a:r>
            <a:r>
              <a:rPr lang="ru-RU" sz="2000" dirty="0" err="1"/>
              <a:t>туркумнинг</a:t>
            </a:r>
            <a:r>
              <a:rPr lang="ru-RU" sz="2000" dirty="0"/>
              <a:t>  </a:t>
            </a:r>
            <a:r>
              <a:rPr lang="ru-RU" sz="2000" dirty="0" err="1"/>
              <a:t>турлари</a:t>
            </a:r>
            <a:r>
              <a:rPr lang="ru-RU" sz="2000" dirty="0"/>
              <a:t> </a:t>
            </a:r>
            <a:r>
              <a:rPr lang="uz-Cyrl-UZ" sz="2000" dirty="0"/>
              <a:t>бир-биридан</a:t>
            </a:r>
            <a:r>
              <a:rPr lang="ru-RU" sz="2000" dirty="0"/>
              <a:t> </a:t>
            </a:r>
            <a:r>
              <a:rPr lang="ru-RU" sz="2000" dirty="0" err="1"/>
              <a:t>фарқ</a:t>
            </a:r>
            <a:r>
              <a:rPr lang="ru-RU" sz="2000" dirty="0"/>
              <a:t> </a:t>
            </a:r>
            <a:r>
              <a:rPr lang="ru-RU" sz="2000" dirty="0" err="1"/>
              <a:t>қилади</a:t>
            </a:r>
            <a:r>
              <a:rPr lang="ru-RU" sz="2000" dirty="0"/>
              <a:t>. 80 та тури бор, </a:t>
            </a:r>
            <a:r>
              <a:rPr lang="ru-RU" sz="2000" dirty="0" err="1"/>
              <a:t>улардан</a:t>
            </a:r>
            <a:r>
              <a:rPr lang="ru-RU" sz="2000" dirty="0"/>
              <a:t>, 34 </a:t>
            </a:r>
            <a:r>
              <a:rPr lang="ru-RU" sz="2000" dirty="0" err="1"/>
              <a:t>таси</a:t>
            </a:r>
            <a:r>
              <a:rPr lang="ru-RU" sz="2000" dirty="0"/>
              <a:t> МДҲ да </a:t>
            </a:r>
            <a:r>
              <a:rPr lang="uz-Cyrl-UZ" sz="2000" dirty="0"/>
              <a:t>табиий</a:t>
            </a:r>
            <a:r>
              <a:rPr lang="ru-RU" sz="2000" dirty="0"/>
              <a:t> </a:t>
            </a:r>
            <a:r>
              <a:rPr lang="ru-RU" sz="2000" dirty="0" err="1"/>
              <a:t>ҳолда</a:t>
            </a:r>
            <a:r>
              <a:rPr lang="ru-RU" sz="2000" dirty="0"/>
              <a:t> </a:t>
            </a:r>
            <a:r>
              <a:rPr lang="ru-RU" sz="2000" dirty="0" err="1"/>
              <a:t>ўсади</a:t>
            </a:r>
            <a:r>
              <a:rPr lang="uz-Cyrl-UZ" sz="2000" dirty="0"/>
              <a:t>,Ўзбекистонда 2 четан тури тоғли ҳудудларда табиий тарқалган. </a:t>
            </a:r>
            <a:endParaRPr lang="ru-RU" sz="2000" dirty="0"/>
          </a:p>
        </p:txBody>
      </p:sp>
      <p:pic>
        <p:nvPicPr>
          <p:cNvPr id="4" name="Picture 4" descr="Картинки по запросу Sorbus tianschan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789040"/>
            <a:ext cx="3838203" cy="2876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72334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8391741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7650" name="Picture 2" descr="Картинки по запросу Sorbus tianschanic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1760" y="4309348"/>
            <a:ext cx="4270648" cy="2546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9093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fontScale="55000" lnSpcReduction="20000"/>
          </a:bodyPr>
          <a:lstStyle/>
          <a:p>
            <a:r>
              <a:rPr lang="uz-Cyrl-UZ" b="1" dirty="0"/>
              <a:t>Оддий четан (Sorbus aucuparia L.)</a:t>
            </a:r>
            <a:r>
              <a:rPr lang="uz-Cyrl-UZ" dirty="0"/>
              <a:t> бўйи 5-15 м га этадиган дарахт, баъзан бута. Танасининг пўстлоғи силлиқ, шох-новдалари тукли, барглари тоқ пацимон, 9-15 баргчали, тиниқ яшил рангли. Май-июн ойларида гуллайди, гуллари оқ, хушбўй бўлиб, йиғилиб тўпгул ҳосил қилади. Тўпгули калта новдаларнинг учида жойлашади. Меваси юмалоқ, тиниқ новвоти-қизил бўлади ва сентябр ойида этилади, аммо дарахтда кўп вақт сақланади. Меваси аччиқ бўлса-да, эйиш мумкин, айниқса совуқдан кейин жуда хуштаъм бўлади. Уни қушлар кўплаб истеъмол қилади. Уруғи майда. Пархиш йўли билан ва бачки новдасидан, ҳамда тўнкасидан кўпаяди. Унумдор эрда яхши ўсади. Тоғ қияликларидаги тошли эрларда кўп учрайди. Совуққа, қурғоқчиликка чидамли. Ёғочи ўзакли, қизғиш бўлиб, ундан мебел ясалади. Мевасидан озиқ-овқат саноатида фойдаланилади. Улар этилганда дарахти ниҳоятда чиройли бўлиб кўринади, шунинг учун у манзарали дарахт сифатида кўп экилади</a:t>
            </a:r>
            <a:endParaRPr lang="ru-RU" dirty="0"/>
          </a:p>
        </p:txBody>
      </p:sp>
      <p:pic>
        <p:nvPicPr>
          <p:cNvPr id="4" name="Picture 4" descr="Картинки по запросу Sorbus tianschan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429000"/>
            <a:ext cx="4467146" cy="334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3110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r>
              <a:rPr lang="uz-Cyrl-UZ" sz="3600" b="1" dirty="0"/>
              <a:t>ИРГА (AMELANSHIER) ТУРКУМИ</a:t>
            </a:r>
            <a:endParaRPr lang="ru-RU" sz="3600"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Cyrl-UZ" sz="1800" dirty="0"/>
              <a:t>Бу туркумга асосан бута ўсимликлар киради. Шохлари, новдалари тикансиз, қўнғир рангда, ёш вақтида оқиш тук билан қопланган. Барглари оддий, бутун, овал шаклда тузилган, туби юмалоқ ёки юраксимон, банди узун бўлиб, навбат билан жойлашади. Гуллари оқ бўлиб, майда шингилча ҳосил қилади. Меваси қора, юмшоқ, уч томонида косачабарглар қолдиғи сақланади, ташқи кўринишидан резавор мевага ўхшаб кетади, мазаси ширин-нордон, таркибида аскорбин кислота (С витамин) бор. Май ойида гуллайди, меваси июл ойининг охирида этилади. Уларни қушлар истеъмол қилади ва тарқатади. </a:t>
            </a:r>
            <a:endParaRPr lang="uz-Cyrl-UZ" sz="1800" dirty="0" smtClean="0"/>
          </a:p>
          <a:p>
            <a:r>
              <a:rPr lang="ru-RU" sz="1800" b="1" dirty="0" err="1"/>
              <a:t>Юмалоқ</a:t>
            </a:r>
            <a:r>
              <a:rPr lang="ru-RU" sz="1800" b="1" dirty="0"/>
              <a:t> </a:t>
            </a:r>
            <a:r>
              <a:rPr lang="ru-RU" sz="1800" b="1" dirty="0" err="1"/>
              <a:t>баргли</a:t>
            </a:r>
            <a:r>
              <a:rPr lang="ru-RU" sz="1800" b="1" dirty="0"/>
              <a:t> </a:t>
            </a:r>
            <a:r>
              <a:rPr lang="ru-RU" sz="1800" b="1" dirty="0" err="1"/>
              <a:t>ир</a:t>
            </a:r>
            <a:r>
              <a:rPr lang="uz-Cyrl-UZ" sz="1800" b="1" dirty="0"/>
              <a:t>г</a:t>
            </a:r>
            <a:r>
              <a:rPr lang="ru-RU" sz="1800" b="1" dirty="0"/>
              <a:t>а (</a:t>
            </a:r>
            <a:r>
              <a:rPr lang="ru-RU" sz="1800" b="1" dirty="0" err="1"/>
              <a:t>Amelanchier</a:t>
            </a:r>
            <a:r>
              <a:rPr lang="ru-RU" sz="1800" b="1" dirty="0"/>
              <a:t> </a:t>
            </a:r>
            <a:r>
              <a:rPr lang="ru-RU" sz="1800" b="1" dirty="0" err="1"/>
              <a:t>rotundifolia</a:t>
            </a:r>
            <a:r>
              <a:rPr lang="ru-RU" sz="1800" b="1" dirty="0"/>
              <a:t> </a:t>
            </a:r>
            <a:r>
              <a:rPr lang="ru-RU" sz="1800" b="1" dirty="0" err="1"/>
              <a:t>Dun.Cours</a:t>
            </a:r>
            <a:r>
              <a:rPr lang="ru-RU" sz="1800" b="1" dirty="0"/>
              <a:t>.)</a:t>
            </a:r>
            <a:r>
              <a:rPr lang="ru-RU" sz="1800" dirty="0"/>
              <a:t> </a:t>
            </a:r>
            <a:r>
              <a:rPr lang="ru-RU" sz="1800" dirty="0" err="1"/>
              <a:t>бўйи</a:t>
            </a:r>
            <a:r>
              <a:rPr lang="ru-RU" sz="1800" dirty="0"/>
              <a:t> 3 м, </a:t>
            </a:r>
            <a:r>
              <a:rPr lang="ru-RU" sz="1800" dirty="0" err="1"/>
              <a:t>шохлари</a:t>
            </a:r>
            <a:r>
              <a:rPr lang="ru-RU" sz="1800" dirty="0"/>
              <a:t> тик </a:t>
            </a:r>
            <a:r>
              <a:rPr lang="ru-RU" sz="1800" dirty="0" err="1"/>
              <a:t>ўсадиган</a:t>
            </a:r>
            <a:r>
              <a:rPr lang="ru-RU" sz="1800" dirty="0"/>
              <a:t> бута. </a:t>
            </a:r>
            <a:r>
              <a:rPr lang="ru-RU" sz="1800" dirty="0" err="1"/>
              <a:t>Барглари</a:t>
            </a:r>
            <a:r>
              <a:rPr lang="ru-RU" sz="1800" dirty="0"/>
              <a:t> </a:t>
            </a:r>
            <a:r>
              <a:rPr lang="ru-RU" sz="1800" dirty="0" err="1"/>
              <a:t>қалин</a:t>
            </a:r>
            <a:r>
              <a:rPr lang="ru-RU" sz="1800" dirty="0"/>
              <a:t>, </a:t>
            </a:r>
            <a:r>
              <a:rPr lang="ru-RU" sz="1800" dirty="0" err="1"/>
              <a:t>юмалоқ</a:t>
            </a:r>
            <a:r>
              <a:rPr lang="ru-RU" sz="1800" dirty="0"/>
              <a:t>, чети </a:t>
            </a:r>
            <a:r>
              <a:rPr lang="ru-RU" sz="1800" dirty="0" err="1"/>
              <a:t>оддий</a:t>
            </a:r>
            <a:r>
              <a:rPr lang="ru-RU" sz="1800" dirty="0"/>
              <a:t> </a:t>
            </a:r>
            <a:r>
              <a:rPr lang="ru-RU" sz="1800" dirty="0" err="1"/>
              <a:t>тишчали</a:t>
            </a:r>
            <a:r>
              <a:rPr lang="ru-RU" sz="1800" dirty="0"/>
              <a:t>, </a:t>
            </a:r>
            <a:r>
              <a:rPr lang="ru-RU" sz="1800" dirty="0" err="1"/>
              <a:t>гуллари</a:t>
            </a:r>
            <a:r>
              <a:rPr lang="ru-RU" sz="1800" dirty="0"/>
              <a:t> </a:t>
            </a:r>
            <a:r>
              <a:rPr lang="ru-RU" sz="1800" dirty="0" err="1"/>
              <a:t>зич</a:t>
            </a:r>
            <a:r>
              <a:rPr lang="ru-RU" sz="1800" dirty="0"/>
              <a:t> </a:t>
            </a:r>
            <a:r>
              <a:rPr lang="ru-RU" sz="1800" dirty="0" err="1"/>
              <a:t>шингилча</a:t>
            </a:r>
            <a:r>
              <a:rPr lang="ru-RU" sz="1800" dirty="0"/>
              <a:t> </a:t>
            </a:r>
            <a:r>
              <a:rPr lang="ru-RU" sz="1800" dirty="0" err="1"/>
              <a:t>ҳосил</a:t>
            </a:r>
            <a:r>
              <a:rPr lang="ru-RU" sz="1800" dirty="0"/>
              <a:t> </a:t>
            </a:r>
            <a:r>
              <a:rPr lang="ru-RU" sz="1800" dirty="0" err="1"/>
              <a:t>қилади</a:t>
            </a:r>
            <a:r>
              <a:rPr lang="ru-RU" sz="1800" dirty="0"/>
              <a:t>. </a:t>
            </a:r>
            <a:r>
              <a:rPr lang="ru-RU" sz="1800" dirty="0" err="1"/>
              <a:t>Апрел</a:t>
            </a:r>
            <a:r>
              <a:rPr lang="ru-RU" sz="1800" dirty="0"/>
              <a:t>-май </a:t>
            </a:r>
            <a:r>
              <a:rPr lang="ru-RU" sz="1800" dirty="0" err="1"/>
              <a:t>ойларида</a:t>
            </a:r>
            <a:r>
              <a:rPr lang="ru-RU" sz="1800" dirty="0"/>
              <a:t> </a:t>
            </a:r>
            <a:r>
              <a:rPr lang="ru-RU" sz="1800" dirty="0" err="1"/>
              <a:t>гуллайди</a:t>
            </a:r>
            <a:r>
              <a:rPr lang="ru-RU" sz="1800" dirty="0"/>
              <a:t>. </a:t>
            </a:r>
            <a:r>
              <a:rPr lang="ru-RU" sz="1800" dirty="0" err="1"/>
              <a:t>Гуллари</a:t>
            </a:r>
            <a:r>
              <a:rPr lang="ru-RU" sz="1800" dirty="0"/>
              <a:t> </a:t>
            </a:r>
            <a:r>
              <a:rPr lang="ru-RU" sz="1800" dirty="0" err="1"/>
              <a:t>нектарли</a:t>
            </a:r>
            <a:r>
              <a:rPr lang="ru-RU" sz="1800" dirty="0"/>
              <a:t>. </a:t>
            </a:r>
            <a:r>
              <a:rPr lang="ru-RU" sz="1800" dirty="0" err="1"/>
              <a:t>Меваси</a:t>
            </a:r>
            <a:r>
              <a:rPr lang="ru-RU" sz="1800" dirty="0"/>
              <a:t> </a:t>
            </a:r>
            <a:r>
              <a:rPr lang="ru-RU" sz="1800" dirty="0" err="1"/>
              <a:t>августда</a:t>
            </a:r>
            <a:r>
              <a:rPr lang="ru-RU" sz="1800" dirty="0"/>
              <a:t> </a:t>
            </a:r>
            <a:r>
              <a:rPr lang="ru-RU" sz="1800" dirty="0" err="1"/>
              <a:t>этилади</a:t>
            </a:r>
            <a:r>
              <a:rPr lang="ru-RU" sz="1800" dirty="0"/>
              <a:t>. </a:t>
            </a:r>
            <a:r>
              <a:rPr lang="ru-RU" sz="1800" dirty="0" err="1"/>
              <a:t>Уни</a:t>
            </a:r>
            <a:r>
              <a:rPr lang="ru-RU" sz="1800" dirty="0"/>
              <a:t> </a:t>
            </a:r>
            <a:r>
              <a:rPr lang="ru-RU" sz="1800" dirty="0" err="1"/>
              <a:t>қушлар</a:t>
            </a:r>
            <a:r>
              <a:rPr lang="ru-RU" sz="1800" dirty="0"/>
              <a:t> </a:t>
            </a:r>
            <a:r>
              <a:rPr lang="ru-RU" sz="1800" dirty="0" err="1"/>
              <a:t>истеъмол</a:t>
            </a:r>
            <a:r>
              <a:rPr lang="ru-RU" sz="1800" dirty="0"/>
              <a:t> </a:t>
            </a:r>
            <a:r>
              <a:rPr lang="ru-RU" sz="1800" dirty="0" err="1"/>
              <a:t>қилади</a:t>
            </a:r>
            <a:r>
              <a:rPr lang="ru-RU" sz="1800" dirty="0"/>
              <a:t>. </a:t>
            </a:r>
            <a:r>
              <a:rPr lang="ru-RU" sz="1800" dirty="0" err="1"/>
              <a:t>этилган</a:t>
            </a:r>
            <a:r>
              <a:rPr lang="ru-RU" sz="1800" dirty="0"/>
              <a:t> </a:t>
            </a:r>
            <a:r>
              <a:rPr lang="ru-RU" sz="1800" dirty="0" err="1"/>
              <a:t>меваси</a:t>
            </a:r>
            <a:r>
              <a:rPr lang="ru-RU" sz="1800" dirty="0"/>
              <a:t> </a:t>
            </a:r>
            <a:r>
              <a:rPr lang="ru-RU" sz="1800" dirty="0" err="1"/>
              <a:t>қора</a:t>
            </a:r>
            <a:r>
              <a:rPr lang="ru-RU" sz="1800" dirty="0"/>
              <a:t> </a:t>
            </a:r>
            <a:r>
              <a:rPr lang="ru-RU" sz="1800" dirty="0" err="1"/>
              <a:t>бўлиб</a:t>
            </a:r>
            <a:r>
              <a:rPr lang="ru-RU" sz="1800" dirty="0"/>
              <a:t>, </a:t>
            </a:r>
            <a:r>
              <a:rPr lang="ru-RU" sz="1800" dirty="0" err="1"/>
              <a:t>сиртида</a:t>
            </a:r>
            <a:r>
              <a:rPr lang="ru-RU" sz="1800" dirty="0"/>
              <a:t> </a:t>
            </a:r>
            <a:r>
              <a:rPr lang="ru-RU" sz="1600" dirty="0" err="1"/>
              <a:t>зангори</a:t>
            </a:r>
            <a:r>
              <a:rPr lang="ru-RU" sz="1800" dirty="0"/>
              <a:t> </a:t>
            </a:r>
            <a:r>
              <a:rPr lang="ru-RU" sz="1800" dirty="0" err="1"/>
              <a:t>доғлари</a:t>
            </a:r>
            <a:r>
              <a:rPr lang="ru-RU" sz="1800" dirty="0"/>
              <a:t> бор, </a:t>
            </a:r>
            <a:r>
              <a:rPr lang="ru-RU" sz="1800" dirty="0" err="1"/>
              <a:t>унинг</a:t>
            </a:r>
            <a:r>
              <a:rPr lang="ru-RU" sz="1800" dirty="0"/>
              <a:t> </a:t>
            </a:r>
            <a:r>
              <a:rPr lang="ru-RU" sz="1800" dirty="0" err="1"/>
              <a:t>косачабарглари</a:t>
            </a:r>
            <a:r>
              <a:rPr lang="ru-RU" sz="1800" dirty="0"/>
              <a:t> </a:t>
            </a:r>
            <a:r>
              <a:rPr lang="ru-RU" sz="1800" dirty="0" err="1"/>
              <a:t>яхши</a:t>
            </a:r>
            <a:r>
              <a:rPr lang="ru-RU" sz="1800" dirty="0"/>
              <a:t> </a:t>
            </a:r>
            <a:r>
              <a:rPr lang="ru-RU" sz="1800" dirty="0" err="1"/>
              <a:t>ўсади</a:t>
            </a:r>
            <a:r>
              <a:rPr lang="ru-RU" sz="1800" dirty="0"/>
              <a:t>. эр </a:t>
            </a:r>
            <a:r>
              <a:rPr lang="ru-RU" sz="1800" dirty="0" err="1"/>
              <a:t>танламайди</a:t>
            </a:r>
            <a:r>
              <a:rPr lang="ru-RU" sz="1800" dirty="0"/>
              <a:t>. </a:t>
            </a:r>
            <a:r>
              <a:rPr lang="ru-RU" sz="1800" dirty="0" err="1"/>
              <a:t>Қумли</a:t>
            </a:r>
            <a:r>
              <a:rPr lang="ru-RU" sz="1800" dirty="0"/>
              <a:t> </a:t>
            </a:r>
            <a:r>
              <a:rPr lang="ru-RU" sz="1800" dirty="0" err="1"/>
              <a:t>ва</a:t>
            </a:r>
            <a:r>
              <a:rPr lang="ru-RU" sz="1800" dirty="0"/>
              <a:t> </a:t>
            </a:r>
            <a:r>
              <a:rPr lang="ru-RU" sz="1800" dirty="0" err="1"/>
              <a:t>қумоқ</a:t>
            </a:r>
            <a:r>
              <a:rPr lang="ru-RU" sz="1800" dirty="0"/>
              <a:t> </a:t>
            </a:r>
            <a:r>
              <a:rPr lang="ru-RU" sz="1800" dirty="0" err="1"/>
              <a:t>кул</a:t>
            </a:r>
            <a:r>
              <a:rPr lang="ru-RU" sz="1800" dirty="0"/>
              <a:t> ранг </a:t>
            </a:r>
            <a:r>
              <a:rPr lang="ru-RU" sz="1800" dirty="0" err="1"/>
              <a:t>ўрмон</a:t>
            </a:r>
            <a:r>
              <a:rPr lang="ru-RU" sz="1800" dirty="0"/>
              <a:t> </a:t>
            </a:r>
            <a:r>
              <a:rPr lang="ru-RU" sz="1800" dirty="0" err="1"/>
              <a:t>тупроқли</a:t>
            </a:r>
            <a:r>
              <a:rPr lang="ru-RU" sz="1800" dirty="0"/>
              <a:t> </a:t>
            </a:r>
            <a:r>
              <a:rPr lang="ru-RU" sz="1800" dirty="0" err="1"/>
              <a:t>эрларда</a:t>
            </a:r>
            <a:r>
              <a:rPr lang="ru-RU" sz="1800" dirty="0"/>
              <a:t> </a:t>
            </a:r>
            <a:r>
              <a:rPr lang="ru-RU" sz="1800" dirty="0" err="1"/>
              <a:t>яхши</a:t>
            </a:r>
            <a:r>
              <a:rPr lang="ru-RU" sz="1800" dirty="0"/>
              <a:t> </a:t>
            </a:r>
            <a:r>
              <a:rPr lang="ru-RU" sz="1800" dirty="0" err="1"/>
              <a:t>ўсади</a:t>
            </a:r>
            <a:r>
              <a:rPr lang="ru-RU" sz="1800" dirty="0"/>
              <a:t>.</a:t>
            </a:r>
          </a:p>
          <a:p>
            <a:endParaRPr lang="ru-RU" sz="1800" dirty="0"/>
          </a:p>
        </p:txBody>
      </p:sp>
      <p:pic>
        <p:nvPicPr>
          <p:cNvPr id="28674" name="Picture 2" descr="Картинки по запросу Amelanchier rotundifo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5018724"/>
            <a:ext cx="2524125" cy="1850158"/>
          </a:xfrm>
          <a:prstGeom prst="rect">
            <a:avLst/>
          </a:prstGeom>
          <a:noFill/>
          <a:extLst>
            <a:ext uri="{909E8E84-426E-40DD-AFC4-6F175D3DCCD1}">
              <a14:hiddenFill xmlns:a14="http://schemas.microsoft.com/office/drawing/2010/main">
                <a:solidFill>
                  <a:srgbClr val="FFFFFF"/>
                </a:solidFill>
              </a14:hiddenFill>
            </a:ext>
          </a:extLst>
        </p:spPr>
      </p:pic>
      <p:pic>
        <p:nvPicPr>
          <p:cNvPr id="28678"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4941168"/>
            <a:ext cx="2736304" cy="191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158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528" y="476672"/>
            <a:ext cx="8156575" cy="3810000"/>
          </a:xfrm>
        </p:spPr>
        <p:txBody>
          <a:bodyPr>
            <a:normAutofit fontScale="70000" lnSpcReduction="20000"/>
          </a:bodyPr>
          <a:lstStyle/>
          <a:p>
            <a:r>
              <a:rPr lang="uz-Cyrl-UZ" b="1" dirty="0"/>
              <a:t>ДЎЛАНА (CRATAEGUS) ТУРКУМИ</a:t>
            </a:r>
            <a:endParaRPr lang="ru-RU" dirty="0"/>
          </a:p>
          <a:p>
            <a:r>
              <a:rPr lang="uz-Cyrl-UZ" dirty="0"/>
              <a:t>Бу туркумнинг турлари жуда кўп. Улар дарахт ва бута ўсимликларидир.Дарахтларнинг бўйи 10-15 м га, буталарининг бўйи эса 0,5-4 м гача этади. Улар бир танали ва кўп бўлади, дарахт шакллари сершох. Пўстлоғи аввал силлиқ, тиниқ,кул ранг, катта ёшида бўйига ёрилган бўлади, пўст ташлаб туради. Шохлари калта, учи тиканли, новдалари узун, кул ранг, сариқ бўлиб, унда оқ ясмиқчалар бор, ялтироқ, тукли, новдалар қўлтиғида тиканлар жойлашган. Улар ўзгарган поялардир. Бу ўзгарган поялар ҳам барг чиқаради. Барг пластинкаси юмалоқ, тескари тухумсимон, овалсимон, эллипссимон, лансецимон тузилган. </a:t>
            </a:r>
            <a:endParaRPr lang="ru-RU" dirty="0"/>
          </a:p>
        </p:txBody>
      </p:sp>
      <p:pic>
        <p:nvPicPr>
          <p:cNvPr id="3"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645024"/>
            <a:ext cx="3764374"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15144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fontScale="85000" lnSpcReduction="20000"/>
          </a:bodyPr>
          <a:lstStyle/>
          <a:p>
            <a:r>
              <a:rPr lang="uz-Cyrl-UZ" b="1" dirty="0"/>
              <a:t>Сариқ дўлана (Crataegus pontica C.Koch.)</a:t>
            </a:r>
            <a:r>
              <a:rPr lang="uz-Cyrl-UZ" dirty="0"/>
              <a:t> нинг меваси эйилади.</a:t>
            </a:r>
            <a:endParaRPr lang="ru-RU" dirty="0"/>
          </a:p>
          <a:p>
            <a:r>
              <a:rPr lang="uz-Cyrl-UZ" dirty="0"/>
              <a:t>Дўлана уруғидан кўпаяди. Уруғини сепишдан олдин стратификация қилиш, яъни унга ишлов бериш зарур. Илдиз бачкисидан ва пархиш йўли билан ҳам кўпаяди. Унинг ёғочи қаттиқ, пишиқ, қизғиш рангда бўлиб, ундан турли асбоблар ясалади. Дўлана яшил тўсиқ ва жойларни кўкаламзорлаштириш учун экилади. Пайвандтаг сифатида ундан фойдаланиш мумкин. Унга олма, нок, беҳи пайванд қилиш мумкин.</a:t>
            </a:r>
            <a:endParaRPr lang="ru-RU" dirty="0"/>
          </a:p>
        </p:txBody>
      </p:sp>
      <p:pic>
        <p:nvPicPr>
          <p:cNvPr id="31748" name="Picture 4" descr="Картинки по запросу Crataegus pontic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80" y="4293096"/>
            <a:ext cx="2238375" cy="2366618"/>
          </a:xfrm>
          <a:prstGeom prst="rect">
            <a:avLst/>
          </a:prstGeom>
          <a:noFill/>
          <a:extLst>
            <a:ext uri="{909E8E84-426E-40DD-AFC4-6F175D3DCCD1}">
              <a14:hiddenFill xmlns:a14="http://schemas.microsoft.com/office/drawing/2010/main">
                <a:solidFill>
                  <a:srgbClr val="FFFFFF"/>
                </a:solidFill>
              </a14:hiddenFill>
            </a:ext>
          </a:extLst>
        </p:spPr>
      </p:pic>
      <p:pic>
        <p:nvPicPr>
          <p:cNvPr id="31750" name="Picture 6" descr="Картинки по запросу Crataegus pont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4293096"/>
            <a:ext cx="2310045" cy="2354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2177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0395839"/>
              </p:ext>
            </p:extLst>
          </p:nvPr>
        </p:nvGraphicFramePr>
        <p:xfrm>
          <a:off x="0" y="70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3794" name="Picture 2" descr="Картинки по запросу PADU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1760" y="3927416"/>
            <a:ext cx="3910211" cy="2930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040033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65457839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4818" name="Picture 2" descr="Картинки по запросу (Sorbaria sorbifoli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1760" y="4365104"/>
            <a:ext cx="3506341" cy="2492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9455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892410261"/>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5842" name="Picture 2" descr="Картинки по запросу PYRACANTH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83768" y="4365104"/>
            <a:ext cx="4293018" cy="2354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0354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280313" y="3499991"/>
            <a:ext cx="8686800" cy="2880320"/>
          </a:xfrm>
        </p:spPr>
        <p:txBody>
          <a:bodyPr>
            <a:normAutofit/>
          </a:bodyPr>
          <a:lstStyle/>
          <a:p>
            <a:r>
              <a:rPr lang="uz-Latn-UZ" sz="1800" b="1" dirty="0"/>
              <a:t>МУШМУЛА (MESPILUS) ТУРКУМИ</a:t>
            </a:r>
            <a:r>
              <a:rPr lang="ru-RU" sz="1800" dirty="0"/>
              <a:t/>
            </a:r>
            <a:br>
              <a:rPr lang="ru-RU" sz="1800" dirty="0"/>
            </a:br>
            <a:r>
              <a:rPr lang="uz-Latn-UZ" sz="1800" dirty="0"/>
              <a:t>Бу туркумда </a:t>
            </a:r>
            <a:r>
              <a:rPr lang="uz-Cyrl-UZ" sz="1800" dirty="0"/>
              <a:t>икк</a:t>
            </a:r>
            <a:r>
              <a:rPr lang="uz-Latn-UZ" sz="1800" dirty="0"/>
              <a:t>итта </a:t>
            </a:r>
            <a:r>
              <a:rPr lang="uz-Cyrl-UZ" sz="1800" b="1" dirty="0"/>
              <a:t>оддий мушмула (</a:t>
            </a:r>
            <a:r>
              <a:rPr lang="uz-Latn-UZ" sz="1800" b="1" dirty="0"/>
              <a:t>Mespilus  germanica L.</a:t>
            </a:r>
            <a:r>
              <a:rPr lang="uz-Cyrl-UZ" sz="1800" b="1" dirty="0"/>
              <a:t>) ва япония мушмуласи (</a:t>
            </a:r>
            <a:r>
              <a:rPr lang="uz-Latn-UZ" sz="1800" b="1" dirty="0"/>
              <a:t>Mespilus japonica L</a:t>
            </a:r>
            <a:r>
              <a:rPr lang="uz-Cyrl-UZ" sz="1800" b="1" dirty="0"/>
              <a:t>)</a:t>
            </a:r>
            <a:r>
              <a:rPr lang="uz-Latn-UZ" sz="1800" dirty="0"/>
              <a:t>  тур</a:t>
            </a:r>
            <a:r>
              <a:rPr lang="uz-Cyrl-UZ" sz="1800" dirty="0"/>
              <a:t>лари </a:t>
            </a:r>
            <a:r>
              <a:rPr lang="uz-Latn-UZ" sz="1800" dirty="0"/>
              <a:t>ва бир неча дурагай шакллар</a:t>
            </a:r>
            <a:r>
              <a:rPr lang="uz-Cyrl-UZ" sz="1800" dirty="0"/>
              <a:t>и </a:t>
            </a:r>
            <a:r>
              <a:rPr lang="uz-Latn-UZ" sz="1800" dirty="0"/>
              <a:t>бор. Бу сершох ва сербарг ўсимлик бўлиб, бўйи 3-6 м, диаметри 20 см га этади. Пўстлоғи қўнғир ёки кул рангда.Барглари чўзиқ-еллипссимон, бўйи 14 см, эни 7 см, юз томони хира, тўқ яшил, орқа томони хира-яшил рангда. Барг ёзиб бўлгандан сўнг гуллайди. Гуллари йирик, оқ, диаметри 5 см бўлиб, калта новдалар учида тўда-тўда жойлашади. Меваси кўп, сариқ ёки қизғиш рангда, диаметри 4 см дан 7 см гача. Бу бута сояга, қурғоқчиликка ва иссиққа чидамли. Унумдор, айниқса, оҳакли эрларда яхши ўсади. Ундан чиройли яшил тўсиқ яратиш мумкин. </a:t>
            </a:r>
            <a:endParaRPr lang="ru-RU" sz="2000" dirty="0"/>
          </a:p>
        </p:txBody>
      </p:sp>
      <p:pic>
        <p:nvPicPr>
          <p:cNvPr id="36866" name="Picture 2" descr="Картинки по запросу Mespilus  german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60648"/>
            <a:ext cx="268605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36870" name="Picture 6" descr="Картинки по запросу Mespilus  german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16632"/>
            <a:ext cx="3362325"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89866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fontScale="90000"/>
          </a:bodyPr>
          <a:lstStyle/>
          <a:p>
            <a:r>
              <a:rPr lang="uz-Latn-UZ" b="1" dirty="0"/>
              <a:t>ЕКЗОХОРДА (ЕХО</a:t>
            </a:r>
            <a:r>
              <a:rPr lang="en-US" b="1" dirty="0"/>
              <a:t>CH</a:t>
            </a:r>
            <a:r>
              <a:rPr lang="uz-Latn-UZ" b="1" dirty="0"/>
              <a:t>ОRDА) ТУРКУМИ</a:t>
            </a:r>
            <a:endParaRPr lang="ru-RU" b="1"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Latn-UZ" sz="2000" dirty="0"/>
              <a:t>Бу туркумнинг вакиллари бута ўсимликлардир. </a:t>
            </a:r>
            <a:r>
              <a:rPr lang="ru-RU" sz="2000" dirty="0" err="1"/>
              <a:t>Унинг</a:t>
            </a:r>
            <a:r>
              <a:rPr lang="ru-RU" sz="2000" dirty="0"/>
              <a:t> </a:t>
            </a:r>
            <a:r>
              <a:rPr lang="ru-RU" sz="2000" dirty="0" err="1"/>
              <a:t>таркибида</a:t>
            </a:r>
            <a:r>
              <a:rPr lang="ru-RU" sz="2000" dirty="0"/>
              <a:t>  6 та тур </a:t>
            </a:r>
            <a:r>
              <a:rPr lang="ru-RU" sz="2000" dirty="0" err="1"/>
              <a:t>бўлиб</a:t>
            </a:r>
            <a:r>
              <a:rPr lang="ru-RU" sz="2000" dirty="0"/>
              <a:t>, </a:t>
            </a:r>
            <a:r>
              <a:rPr lang="ru-RU" sz="2000" dirty="0" err="1"/>
              <a:t>Кореяда</a:t>
            </a:r>
            <a:r>
              <a:rPr lang="ru-RU" sz="2000" dirty="0"/>
              <a:t>, </a:t>
            </a:r>
            <a:r>
              <a:rPr lang="ru-RU" sz="2000" dirty="0" err="1"/>
              <a:t>Марказий</a:t>
            </a:r>
            <a:r>
              <a:rPr lang="ru-RU" sz="2000" dirty="0"/>
              <a:t> </a:t>
            </a:r>
            <a:r>
              <a:rPr lang="ru-RU" sz="2000" dirty="0" err="1"/>
              <a:t>Осиё</a:t>
            </a:r>
            <a:r>
              <a:rPr lang="ru-RU" sz="2000" dirty="0"/>
              <a:t> </a:t>
            </a:r>
            <a:r>
              <a:rPr lang="ru-RU" sz="2000" dirty="0" err="1"/>
              <a:t>республикала</a:t>
            </a:r>
            <a:r>
              <a:rPr lang="uz-Cyrl-UZ" sz="2000" dirty="0"/>
              <a:t>р</a:t>
            </a:r>
            <a:r>
              <a:rPr lang="ru-RU" sz="2000" dirty="0" err="1"/>
              <a:t>ида</a:t>
            </a:r>
            <a:r>
              <a:rPr lang="ru-RU" sz="2000" dirty="0"/>
              <a:t> </a:t>
            </a:r>
            <a:r>
              <a:rPr lang="ru-RU" sz="2000" dirty="0" err="1"/>
              <a:t>тарқалган</a:t>
            </a:r>
            <a:r>
              <a:rPr lang="ru-RU" sz="2000" dirty="0"/>
              <a:t>. </a:t>
            </a:r>
            <a:r>
              <a:rPr lang="uz-Cyrl-UZ" sz="2000" dirty="0"/>
              <a:t>Марказий</a:t>
            </a:r>
            <a:r>
              <a:rPr lang="ru-RU" sz="2000" dirty="0"/>
              <a:t> </a:t>
            </a:r>
            <a:r>
              <a:rPr lang="ru-RU" sz="2000" dirty="0" err="1"/>
              <a:t>Осиё</a:t>
            </a:r>
            <a:r>
              <a:rPr lang="ru-RU" sz="2000" dirty="0"/>
              <a:t> </a:t>
            </a:r>
            <a:r>
              <a:rPr lang="ru-RU" sz="2000" dirty="0" err="1"/>
              <a:t>республикаларида</a:t>
            </a:r>
            <a:r>
              <a:rPr lang="ru-RU" sz="2000" dirty="0"/>
              <a:t> 2 тури </a:t>
            </a:r>
            <a:r>
              <a:rPr lang="ru-RU" sz="2000" dirty="0" err="1"/>
              <a:t>учрайди</a:t>
            </a:r>
            <a:r>
              <a:rPr lang="ru-RU" sz="2000" dirty="0"/>
              <a:t> . </a:t>
            </a:r>
            <a:r>
              <a:rPr lang="ru-RU" sz="2000" dirty="0" err="1"/>
              <a:t>Биз</a:t>
            </a:r>
            <a:r>
              <a:rPr lang="ru-RU" sz="2000" dirty="0"/>
              <a:t>  </a:t>
            </a:r>
            <a:r>
              <a:rPr lang="ru-RU" sz="2000" dirty="0" err="1"/>
              <a:t>туркумнинг</a:t>
            </a:r>
            <a:r>
              <a:rPr lang="ru-RU" sz="2000" dirty="0"/>
              <a:t> </a:t>
            </a:r>
            <a:r>
              <a:rPr lang="ru-RU" sz="2000" dirty="0" err="1"/>
              <a:t>айрим</a:t>
            </a:r>
            <a:r>
              <a:rPr lang="ru-RU" sz="2000" dirty="0"/>
              <a:t> </a:t>
            </a:r>
            <a:r>
              <a:rPr lang="ru-RU" sz="2000" dirty="0" err="1"/>
              <a:t>турлари</a:t>
            </a:r>
            <a:r>
              <a:rPr lang="ru-RU" sz="2000" dirty="0"/>
              <a:t> </a:t>
            </a:r>
            <a:r>
              <a:rPr lang="ru-RU" sz="2000" dirty="0" err="1"/>
              <a:t>устида</a:t>
            </a:r>
            <a:r>
              <a:rPr lang="ru-RU" sz="2000" dirty="0"/>
              <a:t> </a:t>
            </a:r>
            <a:r>
              <a:rPr lang="ru-RU" sz="2000" dirty="0" err="1"/>
              <a:t>тўхталиб</a:t>
            </a:r>
            <a:r>
              <a:rPr lang="ru-RU" sz="2000" dirty="0"/>
              <a:t> </a:t>
            </a:r>
            <a:r>
              <a:rPr lang="ru-RU" sz="2000" dirty="0" err="1"/>
              <a:t>ўтамиз</a:t>
            </a:r>
            <a:r>
              <a:rPr lang="ru-RU" sz="2000" dirty="0"/>
              <a:t>.</a:t>
            </a:r>
          </a:p>
          <a:p>
            <a:r>
              <a:rPr lang="ru-RU" sz="2000" b="1" dirty="0"/>
              <a:t>Алберта </a:t>
            </a:r>
            <a:r>
              <a:rPr lang="ru-RU" sz="2000" b="1" dirty="0" err="1"/>
              <a:t>экзохордаси</a:t>
            </a:r>
            <a:r>
              <a:rPr lang="ru-RU" sz="2000" b="1" dirty="0"/>
              <a:t> (</a:t>
            </a:r>
            <a:r>
              <a:rPr lang="ru-RU" sz="2000" b="1" dirty="0" err="1"/>
              <a:t>Exochorda</a:t>
            </a:r>
            <a:r>
              <a:rPr lang="ru-RU" sz="2000" b="1" dirty="0"/>
              <a:t> </a:t>
            </a:r>
            <a:r>
              <a:rPr lang="ru-RU" sz="2000" b="1" dirty="0" err="1"/>
              <a:t>albertii</a:t>
            </a:r>
            <a:r>
              <a:rPr lang="ru-RU" sz="2000" b="1" dirty="0"/>
              <a:t> </a:t>
            </a:r>
            <a:r>
              <a:rPr lang="ru-RU" sz="2000" b="1" dirty="0" err="1"/>
              <a:t>Rgl</a:t>
            </a:r>
            <a:r>
              <a:rPr lang="ru-RU" sz="2000" b="1" dirty="0"/>
              <a:t>.</a:t>
            </a:r>
            <a:r>
              <a:rPr lang="ru-RU" sz="2000" dirty="0"/>
              <a:t>) </a:t>
            </a:r>
            <a:r>
              <a:rPr lang="ru-RU" sz="2000" dirty="0" err="1"/>
              <a:t>бўйи</a:t>
            </a:r>
            <a:r>
              <a:rPr lang="ru-RU" sz="2000" dirty="0"/>
              <a:t> 2-4м га </a:t>
            </a:r>
            <a:r>
              <a:rPr lang="ru-RU" sz="2000" dirty="0" err="1"/>
              <a:t>яқин</a:t>
            </a:r>
            <a:r>
              <a:rPr lang="ru-RU" sz="2000" dirty="0"/>
              <a:t> бута. </a:t>
            </a:r>
            <a:r>
              <a:rPr lang="ru-RU" sz="2000" dirty="0" err="1"/>
              <a:t>Барглари</a:t>
            </a:r>
            <a:r>
              <a:rPr lang="ru-RU" sz="2000" dirty="0"/>
              <a:t> </a:t>
            </a:r>
            <a:r>
              <a:rPr lang="ru-RU" sz="2000" dirty="0" err="1"/>
              <a:t>эллипсимон</a:t>
            </a:r>
            <a:r>
              <a:rPr lang="ru-RU" sz="2000" dirty="0"/>
              <a:t> </a:t>
            </a:r>
            <a:r>
              <a:rPr lang="ru-RU" sz="2000" dirty="0" err="1"/>
              <a:t>бўлиб</a:t>
            </a:r>
            <a:r>
              <a:rPr lang="ru-RU" sz="2000" dirty="0"/>
              <a:t>, </a:t>
            </a:r>
            <a:r>
              <a:rPr lang="ru-RU" sz="2000" dirty="0" err="1"/>
              <a:t>тиниқ</a:t>
            </a:r>
            <a:r>
              <a:rPr lang="ru-RU" sz="2000" dirty="0"/>
              <a:t> </a:t>
            </a:r>
            <a:r>
              <a:rPr lang="ru-RU" sz="2000" dirty="0" err="1"/>
              <a:t>яшил</a:t>
            </a:r>
            <a:r>
              <a:rPr lang="ru-RU" sz="2000" dirty="0"/>
              <a:t> </a:t>
            </a:r>
            <a:r>
              <a:rPr lang="ru-RU" sz="2000" dirty="0" err="1"/>
              <a:t>рангда</a:t>
            </a:r>
            <a:r>
              <a:rPr lang="ru-RU" sz="2000" dirty="0"/>
              <a:t>, </a:t>
            </a:r>
            <a:r>
              <a:rPr lang="ru-RU" sz="2000" dirty="0" err="1"/>
              <a:t>бўйи</a:t>
            </a:r>
            <a:r>
              <a:rPr lang="ru-RU" sz="2000" dirty="0"/>
              <a:t> 7 см </a:t>
            </a:r>
            <a:r>
              <a:rPr lang="ru-RU" sz="2000" dirty="0" err="1"/>
              <a:t>гача</a:t>
            </a:r>
            <a:r>
              <a:rPr lang="ru-RU" sz="2000" dirty="0"/>
              <a:t> </a:t>
            </a:r>
            <a:r>
              <a:rPr lang="ru-RU" sz="2000" dirty="0" err="1"/>
              <a:t>этади</a:t>
            </a:r>
            <a:r>
              <a:rPr lang="ru-RU" sz="2000" dirty="0"/>
              <a:t>., чети </a:t>
            </a:r>
            <a:r>
              <a:rPr lang="ru-RU" sz="2000" dirty="0" err="1"/>
              <a:t>текис</a:t>
            </a:r>
            <a:r>
              <a:rPr lang="ru-RU" sz="2000" dirty="0"/>
              <a:t> </a:t>
            </a:r>
            <a:r>
              <a:rPr lang="ru-RU" sz="2000" dirty="0" err="1"/>
              <a:t>тишчали</a:t>
            </a:r>
            <a:r>
              <a:rPr lang="ru-RU" sz="2000" dirty="0"/>
              <a:t>, </a:t>
            </a:r>
            <a:r>
              <a:rPr lang="ru-RU" sz="2000" dirty="0" err="1"/>
              <a:t>ёнбаргчасиз</a:t>
            </a:r>
            <a:r>
              <a:rPr lang="ru-RU" sz="2000" dirty="0"/>
              <a:t>. У май </a:t>
            </a:r>
            <a:r>
              <a:rPr lang="ru-RU" sz="2000" dirty="0" err="1"/>
              <a:t>ойида</a:t>
            </a:r>
            <a:r>
              <a:rPr lang="ru-RU" sz="2000" dirty="0"/>
              <a:t> </a:t>
            </a:r>
            <a:r>
              <a:rPr lang="ru-RU" sz="2000" dirty="0" err="1"/>
              <a:t>гуллайди</a:t>
            </a:r>
            <a:r>
              <a:rPr lang="ru-RU" sz="2000" dirty="0"/>
              <a:t>. </a:t>
            </a:r>
            <a:r>
              <a:rPr lang="ru-RU" sz="2000" dirty="0" err="1"/>
              <a:t>Гуллари</a:t>
            </a:r>
            <a:r>
              <a:rPr lang="ru-RU" sz="2000" dirty="0"/>
              <a:t> </a:t>
            </a:r>
            <a:r>
              <a:rPr lang="ru-RU" sz="2000" dirty="0" err="1"/>
              <a:t>икки</a:t>
            </a:r>
            <a:r>
              <a:rPr lang="ru-RU" sz="2000" dirty="0"/>
              <a:t> </a:t>
            </a:r>
            <a:r>
              <a:rPr lang="ru-RU" sz="2000" dirty="0" err="1"/>
              <a:t>уйли</a:t>
            </a:r>
            <a:r>
              <a:rPr lang="ru-RU" sz="2000" dirty="0"/>
              <a:t>, </a:t>
            </a:r>
            <a:r>
              <a:rPr lang="ru-RU" sz="2000" dirty="0" err="1"/>
              <a:t>тиниқ</a:t>
            </a:r>
            <a:r>
              <a:rPr lang="ru-RU" sz="2000" dirty="0"/>
              <a:t> </a:t>
            </a:r>
            <a:r>
              <a:rPr lang="ru-RU" sz="2000" dirty="0" err="1"/>
              <a:t>оқ</a:t>
            </a:r>
            <a:r>
              <a:rPr lang="ru-RU" sz="2000" dirty="0"/>
              <a:t>, </a:t>
            </a:r>
            <a:r>
              <a:rPr lang="ru-RU" sz="2000" dirty="0" err="1"/>
              <a:t>ниҳоятда</a:t>
            </a:r>
            <a:r>
              <a:rPr lang="ru-RU" sz="2000" dirty="0"/>
              <a:t> </a:t>
            </a:r>
            <a:r>
              <a:rPr lang="ru-RU" sz="2000" dirty="0" err="1"/>
              <a:t>гўзал</a:t>
            </a:r>
            <a:r>
              <a:rPr lang="ru-RU" sz="2000" dirty="0"/>
              <a:t>, </a:t>
            </a:r>
            <a:r>
              <a:rPr lang="ru-RU" sz="2000" dirty="0" err="1"/>
              <a:t>диаметри</a:t>
            </a:r>
            <a:r>
              <a:rPr lang="ru-RU" sz="2000" dirty="0"/>
              <a:t> 4 см </a:t>
            </a:r>
            <a:r>
              <a:rPr lang="ru-RU" sz="2000" dirty="0" err="1"/>
              <a:t>гача</a:t>
            </a:r>
            <a:r>
              <a:rPr lang="ru-RU" sz="2000" dirty="0"/>
              <a:t>, улар </a:t>
            </a:r>
            <a:r>
              <a:rPr lang="ru-RU" sz="2000" dirty="0" err="1"/>
              <a:t>йиғилиб</a:t>
            </a:r>
            <a:r>
              <a:rPr lang="ru-RU" sz="2000" dirty="0"/>
              <a:t> </a:t>
            </a:r>
            <a:r>
              <a:rPr lang="ru-RU" sz="2000" dirty="0" err="1"/>
              <a:t>новданинг</a:t>
            </a:r>
            <a:r>
              <a:rPr lang="ru-RU" sz="2000" dirty="0"/>
              <a:t> </a:t>
            </a:r>
            <a:r>
              <a:rPr lang="ru-RU" sz="2000" dirty="0" err="1"/>
              <a:t>учида</a:t>
            </a:r>
            <a:r>
              <a:rPr lang="ru-RU" sz="2000" dirty="0"/>
              <a:t> </a:t>
            </a:r>
            <a:r>
              <a:rPr lang="ru-RU" sz="2000" dirty="0" err="1"/>
              <a:t>тўпгул</a:t>
            </a:r>
            <a:r>
              <a:rPr lang="ru-RU" sz="2000" dirty="0"/>
              <a:t> </a:t>
            </a:r>
            <a:r>
              <a:rPr lang="ru-RU" sz="2000" dirty="0" err="1"/>
              <a:t>хосил</a:t>
            </a:r>
            <a:r>
              <a:rPr lang="ru-RU" sz="2000" dirty="0"/>
              <a:t> </a:t>
            </a:r>
            <a:r>
              <a:rPr lang="ru-RU" sz="2000" dirty="0" err="1"/>
              <a:t>қилади</a:t>
            </a:r>
            <a:r>
              <a:rPr lang="ru-RU" sz="2000" dirty="0"/>
              <a:t>. Алберта </a:t>
            </a:r>
            <a:r>
              <a:rPr lang="ru-RU" sz="2000" dirty="0" err="1"/>
              <a:t>экзохордаси</a:t>
            </a:r>
            <a:r>
              <a:rPr lang="ru-RU" sz="2000" dirty="0"/>
              <a:t> </a:t>
            </a:r>
            <a:r>
              <a:rPr lang="ru-RU" sz="2000" dirty="0" err="1"/>
              <a:t>ёруғсевар</a:t>
            </a:r>
            <a:r>
              <a:rPr lang="ru-RU" sz="2000" dirty="0"/>
              <a:t>, </a:t>
            </a:r>
            <a:r>
              <a:rPr lang="ru-RU" sz="2000" dirty="0" err="1"/>
              <a:t>қурғоқчиликка</a:t>
            </a:r>
            <a:r>
              <a:rPr lang="ru-RU" sz="2000" dirty="0"/>
              <a:t> </a:t>
            </a:r>
            <a:r>
              <a:rPr lang="ru-RU" sz="2000" dirty="0" err="1"/>
              <a:t>ва</a:t>
            </a:r>
            <a:r>
              <a:rPr lang="ru-RU" sz="2000" dirty="0"/>
              <a:t> </a:t>
            </a:r>
            <a:r>
              <a:rPr lang="ru-RU" sz="2000" dirty="0" err="1"/>
              <a:t>совуққа</a:t>
            </a:r>
            <a:r>
              <a:rPr lang="ru-RU" sz="2000" dirty="0"/>
              <a:t> </a:t>
            </a:r>
            <a:r>
              <a:rPr lang="ru-RU" sz="2000" dirty="0" err="1"/>
              <a:t>чидамли</a:t>
            </a:r>
            <a:r>
              <a:rPr lang="ru-RU" sz="2000" dirty="0"/>
              <a:t> </a:t>
            </a:r>
            <a:r>
              <a:rPr lang="ru-RU" sz="2000" dirty="0" err="1"/>
              <a:t>ўсимлик</a:t>
            </a:r>
            <a:r>
              <a:rPr lang="ru-RU" sz="2000" dirty="0"/>
              <a:t>. эр </a:t>
            </a:r>
            <a:r>
              <a:rPr lang="ru-RU" sz="2000" dirty="0" err="1"/>
              <a:t>танламайди</a:t>
            </a:r>
            <a:r>
              <a:rPr lang="ru-RU" sz="2000" dirty="0"/>
              <a:t>, </a:t>
            </a:r>
            <a:r>
              <a:rPr lang="ru-RU" sz="2000" dirty="0" err="1"/>
              <a:t>уруғдан</a:t>
            </a:r>
            <a:r>
              <a:rPr lang="ru-RU" sz="2000" dirty="0"/>
              <a:t> </a:t>
            </a:r>
            <a:r>
              <a:rPr lang="ru-RU" sz="2000" dirty="0" err="1"/>
              <a:t>яхши</a:t>
            </a:r>
            <a:r>
              <a:rPr lang="ru-RU" sz="2000" dirty="0"/>
              <a:t> </a:t>
            </a:r>
            <a:r>
              <a:rPr lang="ru-RU" sz="2000" dirty="0" err="1"/>
              <a:t>кўпаяди</a:t>
            </a:r>
            <a:r>
              <a:rPr lang="ru-RU" sz="2000" dirty="0"/>
              <a:t>. </a:t>
            </a:r>
          </a:p>
        </p:txBody>
      </p:sp>
      <p:pic>
        <p:nvPicPr>
          <p:cNvPr id="37890" name="Picture 2" descr="Картинки по запросу Exochorda alberti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151225"/>
            <a:ext cx="3679329" cy="27228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1478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791e27464725ddd8aab8a4a2d5a4d283f2ff99"/>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6.xml><?xml version="1.0" encoding="utf-8"?>
<a:theme xmlns:a="http://schemas.openxmlformats.org/drawingml/2006/main" name="Дерево">
  <a:themeElements>
    <a:clrScheme name="Дерево">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Дерево">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Дерево">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7.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Competition</Template>
  <TotalTime>1504</TotalTime>
  <Words>4260</Words>
  <Application>Microsoft Office PowerPoint</Application>
  <PresentationFormat>Экран (4:3)</PresentationFormat>
  <Paragraphs>93</Paragraphs>
  <Slides>40</Slides>
  <Notes>2</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7</vt:i4>
      </vt:variant>
      <vt:variant>
        <vt:lpstr>Заголовки слайдов</vt:lpstr>
      </vt:variant>
      <vt:variant>
        <vt:i4>40</vt:i4>
      </vt:variant>
    </vt:vector>
  </HeadingPairs>
  <TitlesOfParts>
    <vt:vector size="63" baseType="lpstr">
      <vt:lpstr>Arial</vt:lpstr>
      <vt:lpstr>Arial Black</vt:lpstr>
      <vt:lpstr>Calibri</vt:lpstr>
      <vt:lpstr>Calibri Light</vt:lpstr>
      <vt:lpstr>Cambria</vt:lpstr>
      <vt:lpstr>Constantia</vt:lpstr>
      <vt:lpstr>Franklin Gothic Book</vt:lpstr>
      <vt:lpstr>Franklin Gothic Medium</vt:lpstr>
      <vt:lpstr>Garamond</vt:lpstr>
      <vt:lpstr>Rockwell</vt:lpstr>
      <vt:lpstr>Rockwell Condensed</vt:lpstr>
      <vt:lpstr>Time RomanUz</vt:lpstr>
      <vt:lpstr>Times New Roman</vt:lpstr>
      <vt:lpstr>Verdana</vt:lpstr>
      <vt:lpstr>Wingdings</vt:lpstr>
      <vt:lpstr>Wingdings 2</vt:lpstr>
      <vt:lpstr>Трек</vt:lpstr>
      <vt:lpstr>Поток</vt:lpstr>
      <vt:lpstr>1_Тема Office</vt:lpstr>
      <vt:lpstr>Office Theme</vt:lpstr>
      <vt:lpstr>Натуральные материалы</vt:lpstr>
      <vt:lpstr>Дерево</vt:lpstr>
      <vt:lpstr>Balloons</vt:lpstr>
      <vt:lpstr>Презентация PowerPoint</vt:lpstr>
      <vt:lpstr>Режа</vt:lpstr>
      <vt:lpstr>Раъногулдошлар (ROSACEAE) оиласи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Регел ноки (Pyrus Regelii (Regel et.Schmalb)Rehd.).Баландлиги 6 метргача бўлган дарахт,танаси диаметри 25(60) смгача бўлади.Кўп йиллик новдалари кулранг, бир йиллик новдалари қизғиш-жигарранг.Барглари 7-8см узунликда,.Гуллар тўплами 5-6 см диаметрли,6-19 та гулли. Битта гулининг диаметри 2,5 см,5 та оқ гулбарги мавжуд.Мевалари 2-3 см диаметрга эга бўлиб, ўртача 6 грамм бўлиб, думалоқ шаклга эга, қаттиқ, аччиқ-нордон таъмга эга .Узоқ сақлангандан сўнг истеъмолга яроқли бўлади.</vt:lpstr>
      <vt:lpstr>Презентация PowerPoint</vt:lpstr>
      <vt:lpstr>Презентация PowerPoint</vt:lpstr>
      <vt:lpstr>Презентация PowerPoint</vt:lpstr>
      <vt:lpstr>БЕҲИ (CYDONIA) ТУРКУМИ</vt:lpstr>
      <vt:lpstr>БОДОМ (AMYGDALUS) ТУРКУМИ</vt:lpstr>
      <vt:lpstr>Презентация PowerPoint</vt:lpstr>
      <vt:lpstr>Презентация PowerPoint</vt:lpstr>
      <vt:lpstr>Презентация PowerPoint</vt:lpstr>
      <vt:lpstr>НАЪМАТАК (ROSA)ТУРКУМИ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ЧЕТАН (SORBUS) ТУРКУМИ</vt:lpstr>
      <vt:lpstr>Презентация PowerPoint</vt:lpstr>
      <vt:lpstr>Презентация PowerPoint</vt:lpstr>
      <vt:lpstr>ИРГА (AMELANSHIER) ТУРКУМИ</vt:lpstr>
      <vt:lpstr>Презентация PowerPoint</vt:lpstr>
      <vt:lpstr>Презентация PowerPoint</vt:lpstr>
      <vt:lpstr>Презентация PowerPoint</vt:lpstr>
      <vt:lpstr>Презентация PowerPoint</vt:lpstr>
      <vt:lpstr>Презентация PowerPoint</vt:lpstr>
      <vt:lpstr>МУШМУЛА (MESPILUS) ТУРКУМИ Бу туркумда иккитта оддий мушмула (Mespilus  germanica L.) ва япония мушмуласи (Mespilus japonica L)  турлари ва бир неча дурагай шакллари бор. Бу сершох ва сербарг ўсимлик бўлиб, бўйи 3-6 м, диаметри 20 см га этади. Пўстлоғи қўнғир ёки кул рангда.Барглари чўзиқ-еллипссимон, бўйи 14 см, эни 7 см, юз томони хира, тўқ яшил, орқа томони хира-яшил рангда. Барг ёзиб бўлгандан сўнг гуллайди. Гуллари йирик, оқ, диаметри 5 см бўлиб, калта новдалар учида тўда-тўда жойлашади. Меваси кўп, сариқ ёки қизғиш рангда, диаметри 4 см дан 7 см гача. Бу бута сояга, қурғоқчиликка ва иссиққа чидамли. Унумдор, айниқса, оҳакли эрларда яхши ўсади. Ундан чиройли яшил тўсиқ яратиш мумкин. </vt:lpstr>
      <vt:lpstr>ЕКЗОХОРДА (ЕХОCHОRDА) ТУРКУМИ</vt:lpstr>
      <vt:lpstr>Презентация PowerPoint</vt:lpstr>
    </vt:vector>
  </TitlesOfParts>
  <Company>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Feruza opa</cp:lastModifiedBy>
  <cp:revision>277</cp:revision>
  <dcterms:created xsi:type="dcterms:W3CDTF">2006-02-18T09:24:02Z</dcterms:created>
  <dcterms:modified xsi:type="dcterms:W3CDTF">2018-11-21T22:05:08Z</dcterms:modified>
</cp:coreProperties>
</file>