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68" r:id="rId2"/>
  </p:sldMasterIdLst>
  <p:notesMasterIdLst>
    <p:notesMasterId r:id="rId17"/>
  </p:notesMasterIdLst>
  <p:handoutMasterIdLst>
    <p:handoutMasterId r:id="rId18"/>
  </p:handoutMasterIdLst>
  <p:sldIdLst>
    <p:sldId id="331" r:id="rId3"/>
    <p:sldId id="332" r:id="rId4"/>
    <p:sldId id="333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326" r:id="rId13"/>
    <p:sldId id="295" r:id="rId14"/>
    <p:sldId id="296" r:id="rId15"/>
    <p:sldId id="334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3333FF"/>
    <a:srgbClr val="00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50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AE82F5-2162-40AE-A8EA-B99BED0F7158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E2BEC90-1482-4B2C-92C9-8941B8BB0BBF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1</a:t>
          </a:r>
          <a:endParaRPr lang="ru-RU" dirty="0"/>
        </a:p>
      </dgm:t>
    </dgm:pt>
    <dgm:pt modelId="{7379F9C1-B9BF-4893-BA5C-644E140BB624}" type="parTrans" cxnId="{D6DDA312-0A09-4C68-A5AF-A634C349D02E}">
      <dgm:prSet/>
      <dgm:spPr/>
      <dgm:t>
        <a:bodyPr/>
        <a:lstStyle/>
        <a:p>
          <a:endParaRPr lang="ru-RU"/>
        </a:p>
      </dgm:t>
    </dgm:pt>
    <dgm:pt modelId="{1C28AE69-EDB4-45DF-9409-4E1E3C462AA1}" type="sibTrans" cxnId="{D6DDA312-0A09-4C68-A5AF-A634C349D02E}">
      <dgm:prSet/>
      <dgm:spPr/>
      <dgm:t>
        <a:bodyPr/>
        <a:lstStyle/>
        <a:p>
          <a:endParaRPr lang="ru-RU"/>
        </a:p>
      </dgm:t>
    </dgm:pt>
    <dgm:pt modelId="{F9094B2E-3C03-4878-B631-2CD6103BAC9E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err="1" smtClean="0">
              <a:solidFill>
                <a:srgbClr val="FF0000"/>
              </a:solidFill>
            </a:rPr>
            <a:t>Таьмирланадиган</a:t>
          </a:r>
          <a:r>
            <a:rPr lang="ru-RU" dirty="0" smtClean="0">
              <a:solidFill>
                <a:srgbClr val="FF0000"/>
              </a:solidFill>
            </a:rPr>
            <a:t> </a:t>
          </a:r>
          <a:r>
            <a:rPr lang="ru-RU" dirty="0" err="1" smtClean="0">
              <a:solidFill>
                <a:srgbClr val="FF0000"/>
              </a:solidFill>
            </a:rPr>
            <a:t>маҳсулотларга қўйиладиган</a:t>
          </a:r>
          <a:r>
            <a:rPr lang="ru-RU" dirty="0" smtClean="0">
              <a:solidFill>
                <a:srgbClr val="FF0000"/>
              </a:solidFill>
            </a:rPr>
            <a:t/>
          </a:r>
          <a:br>
            <a:rPr lang="ru-RU" dirty="0" smtClean="0">
              <a:solidFill>
                <a:srgbClr val="FF0000"/>
              </a:solidFill>
            </a:rPr>
          </a:br>
          <a:r>
            <a:rPr lang="ru-RU" dirty="0" err="1" smtClean="0">
              <a:solidFill>
                <a:srgbClr val="FF0000"/>
              </a:solidFill>
            </a:rPr>
            <a:t>умумий</a:t>
          </a:r>
          <a:r>
            <a:rPr lang="ru-RU" dirty="0" smtClean="0">
              <a:solidFill>
                <a:srgbClr val="FF0000"/>
              </a:solidFill>
            </a:rPr>
            <a:t> техник  </a:t>
          </a:r>
          <a:r>
            <a:rPr lang="ru-RU" dirty="0" err="1" smtClean="0">
              <a:solidFill>
                <a:srgbClr val="FF0000"/>
              </a:solidFill>
            </a:rPr>
            <a:t>талаблар</a:t>
          </a:r>
          <a:endParaRPr lang="ru-RU" dirty="0"/>
        </a:p>
      </dgm:t>
    </dgm:pt>
    <dgm:pt modelId="{63C9D744-77E3-4C1D-B511-3AFC51E55E52}" type="parTrans" cxnId="{B114D539-3EC2-4D0C-AB4E-F56655DEB24C}">
      <dgm:prSet/>
      <dgm:spPr/>
      <dgm:t>
        <a:bodyPr/>
        <a:lstStyle/>
        <a:p>
          <a:endParaRPr lang="ru-RU"/>
        </a:p>
      </dgm:t>
    </dgm:pt>
    <dgm:pt modelId="{82D77DB6-5CC9-424E-9A4E-463D95694CC9}" type="sibTrans" cxnId="{B114D539-3EC2-4D0C-AB4E-F56655DEB24C}">
      <dgm:prSet/>
      <dgm:spPr/>
      <dgm:t>
        <a:bodyPr/>
        <a:lstStyle/>
        <a:p>
          <a:endParaRPr lang="ru-RU"/>
        </a:p>
      </dgm:t>
    </dgm:pt>
    <dgm:pt modelId="{39AC6EE3-57E7-4C60-97A9-3B0703ACB30E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2</a:t>
          </a:r>
          <a:endParaRPr lang="ru-RU" dirty="0"/>
        </a:p>
      </dgm:t>
    </dgm:pt>
    <dgm:pt modelId="{C8D8DF54-9401-4E43-9FA8-6138ED3D0BCF}" type="parTrans" cxnId="{6046BE5E-513D-405A-B607-8D2AEA7E1E7E}">
      <dgm:prSet/>
      <dgm:spPr/>
      <dgm:t>
        <a:bodyPr/>
        <a:lstStyle/>
        <a:p>
          <a:endParaRPr lang="ru-RU"/>
        </a:p>
      </dgm:t>
    </dgm:pt>
    <dgm:pt modelId="{B06CD2E8-7225-467F-B797-BCB5C9D6EAC6}" type="sibTrans" cxnId="{6046BE5E-513D-405A-B607-8D2AEA7E1E7E}">
      <dgm:prSet/>
      <dgm:spPr/>
      <dgm:t>
        <a:bodyPr/>
        <a:lstStyle/>
        <a:p>
          <a:endParaRPr lang="ru-RU"/>
        </a:p>
      </dgm:t>
    </dgm:pt>
    <dgm:pt modelId="{9BD2C57A-34FC-46A3-8D53-DA264F8A9D8B}">
      <dgm:prSet phldrT="[Текст]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solidFill>
          <a:srgbClr val="FFFF00"/>
        </a:solidFill>
      </dgm:spPr>
      <dgm:t>
        <a:bodyPr/>
        <a:lstStyle/>
        <a:p>
          <a:r>
            <a:rPr lang="uz-Cyrl-UZ" b="1" dirty="0" smtClean="0">
              <a:solidFill>
                <a:srgbClr val="00B050"/>
              </a:solidFill>
            </a:rPr>
            <a:t>Таъмирлаш-ишлаб чиқариш корхоналарининг  абсолют техник – иқтисодий кўрсаткичлари </a:t>
          </a:r>
          <a:endParaRPr lang="ru-RU" dirty="0"/>
        </a:p>
      </dgm:t>
    </dgm:pt>
    <dgm:pt modelId="{00E39BE4-96BA-431A-AB52-58C7A9D9227B}" type="parTrans" cxnId="{0D870E3B-34CB-40AC-BB00-2C4F492AB515}">
      <dgm:prSet/>
      <dgm:spPr/>
      <dgm:t>
        <a:bodyPr/>
        <a:lstStyle/>
        <a:p>
          <a:endParaRPr lang="ru-RU"/>
        </a:p>
      </dgm:t>
    </dgm:pt>
    <dgm:pt modelId="{3CF9A243-60D1-45CC-8BBB-4516FABC3567}" type="sibTrans" cxnId="{0D870E3B-34CB-40AC-BB00-2C4F492AB515}">
      <dgm:prSet/>
      <dgm:spPr/>
      <dgm:t>
        <a:bodyPr/>
        <a:lstStyle/>
        <a:p>
          <a:endParaRPr lang="ru-RU"/>
        </a:p>
      </dgm:t>
    </dgm:pt>
    <dgm:pt modelId="{AAE15844-423D-458E-8918-03990F8F370B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smtClean="0"/>
            <a:t>3</a:t>
          </a:r>
          <a:endParaRPr lang="ru-RU" dirty="0"/>
        </a:p>
      </dgm:t>
    </dgm:pt>
    <dgm:pt modelId="{F97050C1-BA13-4579-B388-CE34E9D12726}" type="parTrans" cxnId="{22763970-A536-415C-BCB1-50379B0092ED}">
      <dgm:prSet/>
      <dgm:spPr/>
      <dgm:t>
        <a:bodyPr/>
        <a:lstStyle/>
        <a:p>
          <a:endParaRPr lang="ru-RU"/>
        </a:p>
      </dgm:t>
    </dgm:pt>
    <dgm:pt modelId="{11F65FFF-4A11-4889-8DBF-43CA45FE4D20}" type="sibTrans" cxnId="{22763970-A536-415C-BCB1-50379B0092ED}">
      <dgm:prSet/>
      <dgm:spPr/>
      <dgm:t>
        <a:bodyPr/>
        <a:lstStyle/>
        <a:p>
          <a:endParaRPr lang="ru-RU"/>
        </a:p>
      </dgm:t>
    </dgm:pt>
    <dgm:pt modelId="{8B4B556D-7212-410F-B734-4A5664C02DC5}">
      <dgm:prSet phldrT="[Текст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err="1" smtClean="0">
              <a:solidFill>
                <a:srgbClr val="FF0000"/>
              </a:solidFill>
            </a:rPr>
            <a:t>Хўжалик</a:t>
          </a:r>
          <a:r>
            <a:rPr lang="ru-RU" dirty="0" smtClean="0">
              <a:solidFill>
                <a:srgbClr val="FF0000"/>
              </a:solidFill>
            </a:rPr>
            <a:t> </a:t>
          </a:r>
          <a:r>
            <a:rPr lang="ru-RU" dirty="0" err="1" smtClean="0">
              <a:solidFill>
                <a:srgbClr val="FF0000"/>
              </a:solidFill>
            </a:rPr>
            <a:t>устахоналарининг</a:t>
          </a:r>
          <a:r>
            <a:rPr lang="ru-RU" dirty="0" smtClean="0">
              <a:solidFill>
                <a:srgbClr val="FF0000"/>
              </a:solidFill>
            </a:rPr>
            <a:t> </a:t>
          </a:r>
          <a:r>
            <a:rPr lang="ru-RU" dirty="0" err="1" smtClean="0">
              <a:solidFill>
                <a:srgbClr val="FF0000"/>
              </a:solidFill>
            </a:rPr>
            <a:t>техник-иқтисодий  кўрсаткичлари</a:t>
          </a:r>
          <a:endParaRPr lang="ru-RU" dirty="0"/>
        </a:p>
      </dgm:t>
    </dgm:pt>
    <dgm:pt modelId="{4FE50741-7706-4C01-8275-79BB011F0B6E}" type="parTrans" cxnId="{071B84F0-0A19-4CA3-BF45-6EE96C1A06A1}">
      <dgm:prSet/>
      <dgm:spPr/>
      <dgm:t>
        <a:bodyPr/>
        <a:lstStyle/>
        <a:p>
          <a:endParaRPr lang="ru-RU"/>
        </a:p>
      </dgm:t>
    </dgm:pt>
    <dgm:pt modelId="{35A6976C-A519-4E0E-97CF-F4F7FF43BE8C}" type="sibTrans" cxnId="{071B84F0-0A19-4CA3-BF45-6EE96C1A06A1}">
      <dgm:prSet/>
      <dgm:spPr/>
      <dgm:t>
        <a:bodyPr/>
        <a:lstStyle/>
        <a:p>
          <a:endParaRPr lang="ru-RU"/>
        </a:p>
      </dgm:t>
    </dgm:pt>
    <dgm:pt modelId="{FA11FE6F-C1DE-43BA-98E2-09F7ED259708}" type="pres">
      <dgm:prSet presAssocID="{76AE82F5-2162-40AE-A8EA-B99BED0F715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D1880F-F2A6-4925-ACA8-C0CAD1DC8EC1}" type="pres">
      <dgm:prSet presAssocID="{EE2BEC90-1482-4B2C-92C9-8941B8BB0BBF}" presName="composite" presStyleCnt="0"/>
      <dgm:spPr/>
    </dgm:pt>
    <dgm:pt modelId="{9F11266D-6D31-455B-8BA6-18D9B1373047}" type="pres">
      <dgm:prSet presAssocID="{EE2BEC90-1482-4B2C-92C9-8941B8BB0BB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F3E866-2DE3-4053-91BA-3D33A25571D5}" type="pres">
      <dgm:prSet presAssocID="{EE2BEC90-1482-4B2C-92C9-8941B8BB0BB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D276C5-68DD-4E98-B5B0-F1FA8462907E}" type="pres">
      <dgm:prSet presAssocID="{1C28AE69-EDB4-45DF-9409-4E1E3C462AA1}" presName="sp" presStyleCnt="0"/>
      <dgm:spPr/>
    </dgm:pt>
    <dgm:pt modelId="{C7D68242-225B-428F-BABA-23A8A87BCB3C}" type="pres">
      <dgm:prSet presAssocID="{39AC6EE3-57E7-4C60-97A9-3B0703ACB30E}" presName="composite" presStyleCnt="0"/>
      <dgm:spPr/>
    </dgm:pt>
    <dgm:pt modelId="{C5EA9B2A-2EE3-407E-8B52-76E7DFFF20CA}" type="pres">
      <dgm:prSet presAssocID="{39AC6EE3-57E7-4C60-97A9-3B0703ACB30E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6A777C-B43D-4939-85F0-34E44EBB6B0B}" type="pres">
      <dgm:prSet presAssocID="{39AC6EE3-57E7-4C60-97A9-3B0703ACB30E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2DB473-358E-403D-B2D6-E5400C2A8ADE}" type="pres">
      <dgm:prSet presAssocID="{B06CD2E8-7225-467F-B797-BCB5C9D6EAC6}" presName="sp" presStyleCnt="0"/>
      <dgm:spPr/>
    </dgm:pt>
    <dgm:pt modelId="{EDC9572E-E072-4324-92F8-5FB4C88385B5}" type="pres">
      <dgm:prSet presAssocID="{AAE15844-423D-458E-8918-03990F8F370B}" presName="composite" presStyleCnt="0"/>
      <dgm:spPr/>
    </dgm:pt>
    <dgm:pt modelId="{E5C31519-7396-4FC6-8525-9639C6703D67}" type="pres">
      <dgm:prSet presAssocID="{AAE15844-423D-458E-8918-03990F8F370B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ED17BA-D379-4B04-AB41-ECCD7743C2DA}" type="pres">
      <dgm:prSet presAssocID="{AAE15844-423D-458E-8918-03990F8F370B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46BE5E-513D-405A-B607-8D2AEA7E1E7E}" srcId="{76AE82F5-2162-40AE-A8EA-B99BED0F7158}" destId="{39AC6EE3-57E7-4C60-97A9-3B0703ACB30E}" srcOrd="1" destOrd="0" parTransId="{C8D8DF54-9401-4E43-9FA8-6138ED3D0BCF}" sibTransId="{B06CD2E8-7225-467F-B797-BCB5C9D6EAC6}"/>
    <dgm:cxn modelId="{225F49DA-C720-4034-A90B-5F082762EF1B}" type="presOf" srcId="{AAE15844-423D-458E-8918-03990F8F370B}" destId="{E5C31519-7396-4FC6-8525-9639C6703D67}" srcOrd="0" destOrd="0" presId="urn:microsoft.com/office/officeart/2005/8/layout/chevron2"/>
    <dgm:cxn modelId="{96DE03C7-6BF6-4030-8CDC-C3777D35E9DD}" type="presOf" srcId="{9BD2C57A-34FC-46A3-8D53-DA264F8A9D8B}" destId="{E86A777C-B43D-4939-85F0-34E44EBB6B0B}" srcOrd="0" destOrd="0" presId="urn:microsoft.com/office/officeart/2005/8/layout/chevron2"/>
    <dgm:cxn modelId="{3CA4D403-B1D7-4BB0-B6E5-FD3F11E17F57}" type="presOf" srcId="{76AE82F5-2162-40AE-A8EA-B99BED0F7158}" destId="{FA11FE6F-C1DE-43BA-98E2-09F7ED259708}" srcOrd="0" destOrd="0" presId="urn:microsoft.com/office/officeart/2005/8/layout/chevron2"/>
    <dgm:cxn modelId="{B114D539-3EC2-4D0C-AB4E-F56655DEB24C}" srcId="{EE2BEC90-1482-4B2C-92C9-8941B8BB0BBF}" destId="{F9094B2E-3C03-4878-B631-2CD6103BAC9E}" srcOrd="0" destOrd="0" parTransId="{63C9D744-77E3-4C1D-B511-3AFC51E55E52}" sibTransId="{82D77DB6-5CC9-424E-9A4E-463D95694CC9}"/>
    <dgm:cxn modelId="{0CCB05D8-EAB5-447A-9991-D2C96FC001E0}" type="presOf" srcId="{39AC6EE3-57E7-4C60-97A9-3B0703ACB30E}" destId="{C5EA9B2A-2EE3-407E-8B52-76E7DFFF20CA}" srcOrd="0" destOrd="0" presId="urn:microsoft.com/office/officeart/2005/8/layout/chevron2"/>
    <dgm:cxn modelId="{D6DDA312-0A09-4C68-A5AF-A634C349D02E}" srcId="{76AE82F5-2162-40AE-A8EA-B99BED0F7158}" destId="{EE2BEC90-1482-4B2C-92C9-8941B8BB0BBF}" srcOrd="0" destOrd="0" parTransId="{7379F9C1-B9BF-4893-BA5C-644E140BB624}" sibTransId="{1C28AE69-EDB4-45DF-9409-4E1E3C462AA1}"/>
    <dgm:cxn modelId="{22763970-A536-415C-BCB1-50379B0092ED}" srcId="{76AE82F5-2162-40AE-A8EA-B99BED0F7158}" destId="{AAE15844-423D-458E-8918-03990F8F370B}" srcOrd="2" destOrd="0" parTransId="{F97050C1-BA13-4579-B388-CE34E9D12726}" sibTransId="{11F65FFF-4A11-4889-8DBF-43CA45FE4D20}"/>
    <dgm:cxn modelId="{071B84F0-0A19-4CA3-BF45-6EE96C1A06A1}" srcId="{AAE15844-423D-458E-8918-03990F8F370B}" destId="{8B4B556D-7212-410F-B734-4A5664C02DC5}" srcOrd="0" destOrd="0" parTransId="{4FE50741-7706-4C01-8275-79BB011F0B6E}" sibTransId="{35A6976C-A519-4E0E-97CF-F4F7FF43BE8C}"/>
    <dgm:cxn modelId="{C993148E-67E0-45D8-9D44-F402517AAB81}" type="presOf" srcId="{8B4B556D-7212-410F-B734-4A5664C02DC5}" destId="{58ED17BA-D379-4B04-AB41-ECCD7743C2DA}" srcOrd="0" destOrd="0" presId="urn:microsoft.com/office/officeart/2005/8/layout/chevron2"/>
    <dgm:cxn modelId="{34F063F4-97BF-4132-B116-B9592A53E193}" type="presOf" srcId="{EE2BEC90-1482-4B2C-92C9-8941B8BB0BBF}" destId="{9F11266D-6D31-455B-8BA6-18D9B1373047}" srcOrd="0" destOrd="0" presId="urn:microsoft.com/office/officeart/2005/8/layout/chevron2"/>
    <dgm:cxn modelId="{0D870E3B-34CB-40AC-BB00-2C4F492AB515}" srcId="{39AC6EE3-57E7-4C60-97A9-3B0703ACB30E}" destId="{9BD2C57A-34FC-46A3-8D53-DA264F8A9D8B}" srcOrd="0" destOrd="0" parTransId="{00E39BE4-96BA-431A-AB52-58C7A9D9227B}" sibTransId="{3CF9A243-60D1-45CC-8BBB-4516FABC3567}"/>
    <dgm:cxn modelId="{18E56C07-07E4-4F6D-AAE4-81824EFBE34A}" type="presOf" srcId="{F9094B2E-3C03-4878-B631-2CD6103BAC9E}" destId="{FBF3E866-2DE3-4053-91BA-3D33A25571D5}" srcOrd="0" destOrd="0" presId="urn:microsoft.com/office/officeart/2005/8/layout/chevron2"/>
    <dgm:cxn modelId="{79BD7788-942F-4B67-8410-18BCD3175AE0}" type="presParOf" srcId="{FA11FE6F-C1DE-43BA-98E2-09F7ED259708}" destId="{75D1880F-F2A6-4925-ACA8-C0CAD1DC8EC1}" srcOrd="0" destOrd="0" presId="urn:microsoft.com/office/officeart/2005/8/layout/chevron2"/>
    <dgm:cxn modelId="{DB325577-A296-4E10-98DD-32D66EFED8FD}" type="presParOf" srcId="{75D1880F-F2A6-4925-ACA8-C0CAD1DC8EC1}" destId="{9F11266D-6D31-455B-8BA6-18D9B1373047}" srcOrd="0" destOrd="0" presId="urn:microsoft.com/office/officeart/2005/8/layout/chevron2"/>
    <dgm:cxn modelId="{C9236B80-33A2-42A3-B2BC-38939710C73E}" type="presParOf" srcId="{75D1880F-F2A6-4925-ACA8-C0CAD1DC8EC1}" destId="{FBF3E866-2DE3-4053-91BA-3D33A25571D5}" srcOrd="1" destOrd="0" presId="urn:microsoft.com/office/officeart/2005/8/layout/chevron2"/>
    <dgm:cxn modelId="{65E984BB-9C5B-437D-ADE7-7E04FC4F3BC4}" type="presParOf" srcId="{FA11FE6F-C1DE-43BA-98E2-09F7ED259708}" destId="{55D276C5-68DD-4E98-B5B0-F1FA8462907E}" srcOrd="1" destOrd="0" presId="urn:microsoft.com/office/officeart/2005/8/layout/chevron2"/>
    <dgm:cxn modelId="{24314044-A68A-4871-88D5-42E0C8127D86}" type="presParOf" srcId="{FA11FE6F-C1DE-43BA-98E2-09F7ED259708}" destId="{C7D68242-225B-428F-BABA-23A8A87BCB3C}" srcOrd="2" destOrd="0" presId="urn:microsoft.com/office/officeart/2005/8/layout/chevron2"/>
    <dgm:cxn modelId="{BA54FA62-CAA2-45F5-8EC0-15538183D670}" type="presParOf" srcId="{C7D68242-225B-428F-BABA-23A8A87BCB3C}" destId="{C5EA9B2A-2EE3-407E-8B52-76E7DFFF20CA}" srcOrd="0" destOrd="0" presId="urn:microsoft.com/office/officeart/2005/8/layout/chevron2"/>
    <dgm:cxn modelId="{F0484D8C-37CD-4027-BD59-2EC9EC1F5889}" type="presParOf" srcId="{C7D68242-225B-428F-BABA-23A8A87BCB3C}" destId="{E86A777C-B43D-4939-85F0-34E44EBB6B0B}" srcOrd="1" destOrd="0" presId="urn:microsoft.com/office/officeart/2005/8/layout/chevron2"/>
    <dgm:cxn modelId="{D9E41C8F-CEFF-4158-A83B-79BAF4FC7F57}" type="presParOf" srcId="{FA11FE6F-C1DE-43BA-98E2-09F7ED259708}" destId="{A52DB473-358E-403D-B2D6-E5400C2A8ADE}" srcOrd="3" destOrd="0" presId="urn:microsoft.com/office/officeart/2005/8/layout/chevron2"/>
    <dgm:cxn modelId="{575C5E2F-63D6-4D05-AC06-7C1E82B7971F}" type="presParOf" srcId="{FA11FE6F-C1DE-43BA-98E2-09F7ED259708}" destId="{EDC9572E-E072-4324-92F8-5FB4C88385B5}" srcOrd="4" destOrd="0" presId="urn:microsoft.com/office/officeart/2005/8/layout/chevron2"/>
    <dgm:cxn modelId="{0681C9AC-B6B8-4F63-971E-170648DD338F}" type="presParOf" srcId="{EDC9572E-E072-4324-92F8-5FB4C88385B5}" destId="{E5C31519-7396-4FC6-8525-9639C6703D67}" srcOrd="0" destOrd="0" presId="urn:microsoft.com/office/officeart/2005/8/layout/chevron2"/>
    <dgm:cxn modelId="{8368A50B-887B-4E2B-90FE-E05185D712FF}" type="presParOf" srcId="{EDC9572E-E072-4324-92F8-5FB4C88385B5}" destId="{58ED17BA-D379-4B04-AB41-ECCD7743C2D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11266D-6D31-455B-8BA6-18D9B1373047}">
      <dsp:nvSpPr>
        <dsp:cNvPr id="0" name=""/>
        <dsp:cNvSpPr/>
      </dsp:nvSpPr>
      <dsp:spPr>
        <a:xfrm rot="5400000">
          <a:off x="-261435" y="264499"/>
          <a:ext cx="1742903" cy="1220032"/>
        </a:xfrm>
        <a:prstGeom prst="chevron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1</a:t>
          </a:r>
          <a:endParaRPr lang="ru-RU" sz="3400" kern="1200" dirty="0"/>
        </a:p>
      </dsp:txBody>
      <dsp:txXfrm rot="-5400000">
        <a:off x="1" y="613079"/>
        <a:ext cx="1220032" cy="522871"/>
      </dsp:txXfrm>
    </dsp:sp>
    <dsp:sp modelId="{FBF3E866-2DE3-4053-91BA-3D33A25571D5}">
      <dsp:nvSpPr>
        <dsp:cNvPr id="0" name=""/>
        <dsp:cNvSpPr/>
      </dsp:nvSpPr>
      <dsp:spPr>
        <a:xfrm rot="5400000">
          <a:off x="4115538" y="-2892442"/>
          <a:ext cx="1132887" cy="6923899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err="1" smtClean="0">
              <a:solidFill>
                <a:srgbClr val="FF0000"/>
              </a:solidFill>
            </a:rPr>
            <a:t>Таьмирланадиган</a:t>
          </a:r>
          <a:r>
            <a:rPr lang="ru-RU" sz="2500" kern="1200" dirty="0" smtClean="0">
              <a:solidFill>
                <a:srgbClr val="FF0000"/>
              </a:solidFill>
            </a:rPr>
            <a:t> </a:t>
          </a:r>
          <a:r>
            <a:rPr lang="ru-RU" sz="2500" kern="1200" dirty="0" err="1" smtClean="0">
              <a:solidFill>
                <a:srgbClr val="FF0000"/>
              </a:solidFill>
            </a:rPr>
            <a:t>маҳсулотларга қўйиладиган</a:t>
          </a:r>
          <a:r>
            <a:rPr lang="ru-RU" sz="2500" kern="1200" dirty="0" smtClean="0">
              <a:solidFill>
                <a:srgbClr val="FF0000"/>
              </a:solidFill>
            </a:rPr>
            <a:t/>
          </a:r>
          <a:br>
            <a:rPr lang="ru-RU" sz="2500" kern="1200" dirty="0" smtClean="0">
              <a:solidFill>
                <a:srgbClr val="FF0000"/>
              </a:solidFill>
            </a:rPr>
          </a:br>
          <a:r>
            <a:rPr lang="ru-RU" sz="2500" kern="1200" dirty="0" err="1" smtClean="0">
              <a:solidFill>
                <a:srgbClr val="FF0000"/>
              </a:solidFill>
            </a:rPr>
            <a:t>умумий</a:t>
          </a:r>
          <a:r>
            <a:rPr lang="ru-RU" sz="2500" kern="1200" dirty="0" smtClean="0">
              <a:solidFill>
                <a:srgbClr val="FF0000"/>
              </a:solidFill>
            </a:rPr>
            <a:t> техник  </a:t>
          </a:r>
          <a:r>
            <a:rPr lang="ru-RU" sz="2500" kern="1200" dirty="0" err="1" smtClean="0">
              <a:solidFill>
                <a:srgbClr val="FF0000"/>
              </a:solidFill>
            </a:rPr>
            <a:t>талаблар</a:t>
          </a:r>
          <a:endParaRPr lang="ru-RU" sz="2500" kern="1200" dirty="0"/>
        </a:p>
      </dsp:txBody>
      <dsp:txXfrm rot="-5400000">
        <a:off x="1220033" y="58366"/>
        <a:ext cx="6868596" cy="1022281"/>
      </dsp:txXfrm>
    </dsp:sp>
    <dsp:sp modelId="{C5EA9B2A-2EE3-407E-8B52-76E7DFFF20CA}">
      <dsp:nvSpPr>
        <dsp:cNvPr id="0" name=""/>
        <dsp:cNvSpPr/>
      </dsp:nvSpPr>
      <dsp:spPr>
        <a:xfrm rot="5400000">
          <a:off x="-261435" y="1814892"/>
          <a:ext cx="1742903" cy="1220032"/>
        </a:xfrm>
        <a:prstGeom prst="chevron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2</a:t>
          </a:r>
          <a:endParaRPr lang="ru-RU" sz="3400" kern="1200" dirty="0"/>
        </a:p>
      </dsp:txBody>
      <dsp:txXfrm rot="-5400000">
        <a:off x="1" y="2163472"/>
        <a:ext cx="1220032" cy="522871"/>
      </dsp:txXfrm>
    </dsp:sp>
    <dsp:sp modelId="{E86A777C-B43D-4939-85F0-34E44EBB6B0B}">
      <dsp:nvSpPr>
        <dsp:cNvPr id="0" name=""/>
        <dsp:cNvSpPr/>
      </dsp:nvSpPr>
      <dsp:spPr>
        <a:xfrm rot="5400000">
          <a:off x="4115538" y="-1342048"/>
          <a:ext cx="1132887" cy="6923899"/>
        </a:xfrm>
        <a:prstGeom prst="round2SameRect">
          <a:avLst/>
        </a:prstGeom>
        <a:solidFill>
          <a:srgbClr val="FFFF00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b="1" kern="1200" dirty="0" smtClean="0">
              <a:solidFill>
                <a:srgbClr val="00B050"/>
              </a:solidFill>
            </a:rPr>
            <a:t>Таъмирлаш-ишлаб чиқариш корхоналарининг  абсолют техник – иқтисодий кўрсаткичлари </a:t>
          </a:r>
          <a:endParaRPr lang="ru-RU" sz="2500" kern="1200" dirty="0"/>
        </a:p>
      </dsp:txBody>
      <dsp:txXfrm rot="-5400000">
        <a:off x="1220033" y="1608760"/>
        <a:ext cx="6868596" cy="1022281"/>
      </dsp:txXfrm>
    </dsp:sp>
    <dsp:sp modelId="{E5C31519-7396-4FC6-8525-9639C6703D67}">
      <dsp:nvSpPr>
        <dsp:cNvPr id="0" name=""/>
        <dsp:cNvSpPr/>
      </dsp:nvSpPr>
      <dsp:spPr>
        <a:xfrm rot="5400000">
          <a:off x="-261435" y="3365286"/>
          <a:ext cx="1742903" cy="1220032"/>
        </a:xfrm>
        <a:prstGeom prst="chevron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3</a:t>
          </a:r>
          <a:endParaRPr lang="ru-RU" sz="3400" kern="1200" dirty="0"/>
        </a:p>
      </dsp:txBody>
      <dsp:txXfrm rot="-5400000">
        <a:off x="1" y="3713866"/>
        <a:ext cx="1220032" cy="522871"/>
      </dsp:txXfrm>
    </dsp:sp>
    <dsp:sp modelId="{58ED17BA-D379-4B04-AB41-ECCD7743C2DA}">
      <dsp:nvSpPr>
        <dsp:cNvPr id="0" name=""/>
        <dsp:cNvSpPr/>
      </dsp:nvSpPr>
      <dsp:spPr>
        <a:xfrm rot="5400000">
          <a:off x="4115538" y="208344"/>
          <a:ext cx="1132887" cy="6923899"/>
        </a:xfrm>
        <a:prstGeom prst="round2Same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err="1" smtClean="0">
              <a:solidFill>
                <a:srgbClr val="FF0000"/>
              </a:solidFill>
            </a:rPr>
            <a:t>Хўжалик</a:t>
          </a:r>
          <a:r>
            <a:rPr lang="ru-RU" sz="2500" kern="1200" dirty="0" smtClean="0">
              <a:solidFill>
                <a:srgbClr val="FF0000"/>
              </a:solidFill>
            </a:rPr>
            <a:t> </a:t>
          </a:r>
          <a:r>
            <a:rPr lang="ru-RU" sz="2500" kern="1200" dirty="0" err="1" smtClean="0">
              <a:solidFill>
                <a:srgbClr val="FF0000"/>
              </a:solidFill>
            </a:rPr>
            <a:t>устахоналарининг</a:t>
          </a:r>
          <a:r>
            <a:rPr lang="ru-RU" sz="2500" kern="1200" dirty="0" smtClean="0">
              <a:solidFill>
                <a:srgbClr val="FF0000"/>
              </a:solidFill>
            </a:rPr>
            <a:t> </a:t>
          </a:r>
          <a:r>
            <a:rPr lang="ru-RU" sz="2500" kern="1200" dirty="0" err="1" smtClean="0">
              <a:solidFill>
                <a:srgbClr val="FF0000"/>
              </a:solidFill>
            </a:rPr>
            <a:t>техник-иқтисодий  кўрсаткичлари</a:t>
          </a:r>
          <a:endParaRPr lang="ru-RU" sz="2500" kern="1200" dirty="0"/>
        </a:p>
      </dsp:txBody>
      <dsp:txXfrm rot="-5400000">
        <a:off x="1220033" y="3159153"/>
        <a:ext cx="6868596" cy="10222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ru-RU"/>
              <a:t>Деталларни галваник ,  метализация ва термик пуркаш усулларида 	тиклаш</a:t>
            </a:r>
          </a:p>
        </p:txBody>
      </p:sp>
      <p:sp>
        <p:nvSpPr>
          <p:cNvPr id="273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3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3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FB2CDCFA-1AFF-44CA-A8E1-67CEF88ECF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4441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ru-RU"/>
              <a:t>Деталларни галваник ,  метализация ва термик пуркаш усулларида 	тиклаш</a:t>
            </a:r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5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85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5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B4C98D4-F7A8-4CA8-B3D3-4BBDE0D914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961279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ru-RU" smtClean="0">
                <a:cs typeface="Arial" charset="0"/>
              </a:rPr>
              <a:t>Деталларни галваник ,  метализация ва термик пуркаш усулларида 	тиклаш</a:t>
            </a:r>
          </a:p>
        </p:txBody>
      </p:sp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1E18E40-3918-42BD-AB78-04D9402F0E06}" type="slidenum">
              <a:rPr lang="ru-RU" smtClean="0">
                <a:cs typeface="Arial" charset="0"/>
              </a:rPr>
              <a:pPr/>
              <a:t>12</a:t>
            </a:fld>
            <a:endParaRPr lang="ru-RU" smtClean="0">
              <a:cs typeface="Arial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ru-RU" smtClean="0">
                <a:cs typeface="Arial" charset="0"/>
              </a:rPr>
              <a:t>Деталларни галваник ,  метализация ва термик пуркаш усулларида 	тиклаш</a:t>
            </a:r>
          </a:p>
        </p:txBody>
      </p:sp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BEA309B-266A-43E4-BF61-F947A7A880E7}" type="slidenum">
              <a:rPr lang="ru-RU" smtClean="0">
                <a:cs typeface="Arial" charset="0"/>
              </a:rPr>
              <a:pPr/>
              <a:t>13</a:t>
            </a:fld>
            <a:endParaRPr lang="ru-RU" smtClean="0">
              <a:cs typeface="Arial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808EF9-015A-463D-A814-A689C9011EE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53B548-4B24-41ED-9B34-A704DF4CD8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6A05C8-CE1C-4E3D-9202-33E0B320D47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83AD40-3223-4774-BA15-2B92BA2C8B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C07BD3-A0E3-40B4-BDC7-C3BD0EEE8D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967015-3921-4B3D-9DAD-F6DBAE29B94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D611C9-4BCC-4F6A-BAD3-6C31916E86F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D7C22D-DF8D-4D62-82E1-1BD6DA6D3C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822079-2E9F-4F27-B210-0D431BF4489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4128A4-179F-4507-82B3-28066185156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5CFC72-2B7F-4030-BF85-A6244EB1551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DCC05E-D9A7-4AEE-830C-3C331A023BA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740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E284AA-B9E5-465D-8FFA-51C062888B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9750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FC57EE-5F16-4B54-8B6A-77861F74D1D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5103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E0BD6-B003-4A3E-BE6C-2E9BC4D4256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04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0A64BD-1DED-41DE-BA38-0A110BE5474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3073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AECE1F-45E0-4D4B-839D-22BB481DC9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1637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2C7811-5206-4A6C-8F1A-6E7321DF206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338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78FD6E-12EA-4A04-B30F-4F8FB5E6C73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5256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74D99-436F-4E43-B540-4A4C95AEA94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4498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B499DC-4FF0-47D8-93CD-845BB46ACE1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147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22962F-A60C-44FC-BBD4-A7E67B6BA84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1531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F9F7E64-9BC8-4F0B-8C62-7847897816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F9F7E64-9BC8-4F0B-8C62-7847897816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004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oleObject" Target="../embeddings/oleObject9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12" Type="http://schemas.openxmlformats.org/officeDocument/2006/relationships/image" Target="../media/image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5.bin"/><Relationship Id="rId10" Type="http://schemas.openxmlformats.org/officeDocument/2006/relationships/image" Target="../media/image8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7.bin"/><Relationship Id="rId1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1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88913"/>
            <a:ext cx="6823075" cy="92868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ТОШКЕНТ ДАВЛАТ АГРАР УНИВЕРСИТЕТИ АНДИЖОН ФИЛИАЛИ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7940" name="Rectangle 4"/>
          <p:cNvSpPr>
            <a:spLocks noChangeArrowheads="1"/>
          </p:cNvSpPr>
          <p:nvPr/>
        </p:nvSpPr>
        <p:spPr bwMode="auto">
          <a:xfrm>
            <a:off x="357188" y="2928938"/>
            <a:ext cx="8207375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uz-Cyrl-UZ" sz="2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  <a:p>
            <a:pPr algn="ctr">
              <a:defRPr/>
            </a:pPr>
            <a:endParaRPr lang="uz-Cyrl-UZ" sz="2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  <a:p>
            <a:pPr algn="ctr">
              <a:defRPr/>
            </a:pPr>
            <a:r>
              <a:rPr lang="uz-Cyrl-U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“Замонавий қишлоқ хўжалик техникалари техник сервиси” фани</a:t>
            </a:r>
            <a:br>
              <a:rPr lang="uz-Cyrl-U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</a:br>
            <a:r>
              <a:rPr lang="uz-Cyrl-UZ" sz="27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/>
            </a:r>
            <a:br>
              <a:rPr lang="uz-Cyrl-UZ" sz="27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</a:br>
            <a:endParaRPr lang="ru-RU" sz="27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167941" name="Rectangle 5"/>
          <p:cNvSpPr>
            <a:spLocks noChangeArrowheads="1"/>
          </p:cNvSpPr>
          <p:nvPr/>
        </p:nvSpPr>
        <p:spPr bwMode="auto">
          <a:xfrm>
            <a:off x="1143000" y="1285875"/>
            <a:ext cx="6624638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АГРОБИОЛОГИЯ</a:t>
            </a:r>
            <a:r>
              <a:rPr lang="uz-Cyrl-UZ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факультети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167942" name="Rectangle 6"/>
          <p:cNvSpPr>
            <a:spLocks noChangeArrowheads="1"/>
          </p:cNvSpPr>
          <p:nvPr/>
        </p:nvSpPr>
        <p:spPr bwMode="auto">
          <a:xfrm>
            <a:off x="142875" y="2071688"/>
            <a:ext cx="8786813" cy="7604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“</a:t>
            </a:r>
            <a:r>
              <a:rPr lang="uz-Cyrl-UZ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Қишлоқ хўжалик машиналари ва техник сервисни ташкил этиш</a:t>
            </a:r>
            <a:r>
              <a:rPr lang="uz-Cyrl-UZ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” кафедраси 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167943" name="Text Box 7"/>
          <p:cNvSpPr txBox="1">
            <a:spLocks noChangeArrowheads="1"/>
          </p:cNvSpPr>
          <p:nvPr/>
        </p:nvSpPr>
        <p:spPr bwMode="auto">
          <a:xfrm>
            <a:off x="1835150" y="6035675"/>
            <a:ext cx="5975350" cy="4619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kumimoji="1" lang="uz-Cyrl-UZ" sz="2400" dirty="0">
                <a:solidFill>
                  <a:schemeClr val="tx2"/>
                </a:solidFill>
                <a:latin typeface="Times New Roman" pitchFamily="18" charset="0"/>
              </a:rPr>
              <a:t>Маърузачи</a:t>
            </a:r>
            <a:r>
              <a:rPr kumimoji="1" lang="en-US" sz="2400" dirty="0">
                <a:solidFill>
                  <a:schemeClr val="tx2"/>
                </a:solidFill>
                <a:latin typeface="Times New Roman" pitchFamily="18" charset="0"/>
              </a:rPr>
              <a:t> :</a:t>
            </a:r>
            <a:r>
              <a:rPr kumimoji="1" lang="uz-Cyrl-UZ" sz="2400" dirty="0">
                <a:solidFill>
                  <a:schemeClr val="tx2"/>
                </a:solidFill>
                <a:latin typeface="Times New Roman" pitchFamily="18" charset="0"/>
              </a:rPr>
              <a:t> т</a:t>
            </a:r>
            <a:r>
              <a:rPr kumimoji="1" lang="en-US" sz="2400" dirty="0">
                <a:solidFill>
                  <a:schemeClr val="tx2"/>
                </a:solidFill>
                <a:latin typeface="Times New Roman" pitchFamily="18" charset="0"/>
              </a:rPr>
              <a:t>.</a:t>
            </a:r>
            <a:r>
              <a:rPr kumimoji="1" lang="uz-Cyrl-UZ" sz="2400" dirty="0">
                <a:solidFill>
                  <a:schemeClr val="tx2"/>
                </a:solidFill>
                <a:latin typeface="Times New Roman" pitchFamily="18" charset="0"/>
              </a:rPr>
              <a:t>ф</a:t>
            </a:r>
            <a:r>
              <a:rPr kumimoji="1" lang="en-US" sz="2400" dirty="0">
                <a:solidFill>
                  <a:schemeClr val="tx2"/>
                </a:solidFill>
                <a:latin typeface="Times New Roman" pitchFamily="18" charset="0"/>
              </a:rPr>
              <a:t>.</a:t>
            </a:r>
            <a:r>
              <a:rPr kumimoji="1" lang="uz-Cyrl-UZ" sz="2400" dirty="0">
                <a:solidFill>
                  <a:schemeClr val="tx2"/>
                </a:solidFill>
                <a:latin typeface="Times New Roman" pitchFamily="18" charset="0"/>
              </a:rPr>
              <a:t>н</a:t>
            </a:r>
            <a:r>
              <a:rPr kumimoji="1" lang="en-US" sz="2400" dirty="0">
                <a:solidFill>
                  <a:schemeClr val="tx2"/>
                </a:solidFill>
                <a:latin typeface="Times New Roman" pitchFamily="18" charset="0"/>
              </a:rPr>
              <a:t>.</a:t>
            </a:r>
            <a:r>
              <a:rPr kumimoji="1" lang="uz-Cyrl-UZ" sz="2400" dirty="0">
                <a:solidFill>
                  <a:schemeClr val="tx2"/>
                </a:solidFill>
                <a:latin typeface="Times New Roman" pitchFamily="18" charset="0"/>
              </a:rPr>
              <a:t>, доц. Ғ.О.Орипов</a:t>
            </a:r>
            <a:endParaRPr kumimoji="1" lang="ru-RU" sz="2400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055" name="Text Box 8"/>
          <p:cNvSpPr txBox="1">
            <a:spLocks noChangeArrowheads="1"/>
          </p:cNvSpPr>
          <p:nvPr/>
        </p:nvSpPr>
        <p:spPr bwMode="auto">
          <a:xfrm>
            <a:off x="285720" y="4000504"/>
            <a:ext cx="6072187" cy="120032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2400" dirty="0" smtClean="0"/>
              <a:t>Мавзу</a:t>
            </a:r>
            <a:r>
              <a:rPr lang="en-US" sz="2400" dirty="0" smtClean="0"/>
              <a:t>-12</a:t>
            </a:r>
            <a:r>
              <a:rPr lang="uz-Cyrl-UZ" sz="2400" dirty="0" smtClean="0"/>
              <a:t>: Марказий таъмирлаш устахоналарида бажариладиган иш турлари хажмини аниқлаш</a:t>
            </a:r>
            <a:endParaRPr lang="ru-RU" sz="24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104" name="Рисунок 7"/>
          <p:cNvPicPr>
            <a:picLocks noChangeAspect="1" noChangeArrowheads="1"/>
          </p:cNvPicPr>
          <p:nvPr/>
        </p:nvPicPr>
        <p:blipFill>
          <a:blip r:embed="rId2" cstate="print">
            <a:lum bright="24000"/>
            <a:grayscl/>
          </a:blip>
          <a:srcRect l="54631" t="33264" b="19456"/>
          <a:stretch>
            <a:fillRect/>
          </a:stretch>
        </p:blipFill>
        <p:spPr bwMode="auto">
          <a:xfrm>
            <a:off x="6572250" y="3857625"/>
            <a:ext cx="23574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79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40" grpId="0" animBg="1"/>
      <p:bldP spid="16794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71437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uz-Cyrl-UZ" sz="2000" dirty="0" smtClean="0"/>
              <a:t>Марказий таъмирлаш устахоналарида бажариладиган иш турлари хажмини аниқлаш</a:t>
            </a:r>
            <a:endParaRPr lang="ru-RU" sz="2000" dirty="0" smtClean="0"/>
          </a:p>
        </p:txBody>
      </p:sp>
      <p:graphicFrame>
        <p:nvGraphicFramePr>
          <p:cNvPr id="5" name="Схема 4"/>
          <p:cNvGraphicFramePr/>
          <p:nvPr/>
        </p:nvGraphicFramePr>
        <p:xfrm>
          <a:off x="500034" y="1071546"/>
          <a:ext cx="8143932" cy="4849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>
                <a:solidFill>
                  <a:srgbClr val="FF0000"/>
                </a:solidFill>
              </a:rPr>
              <a:t>Таьмирланадиган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err="1" smtClean="0">
                <a:solidFill>
                  <a:srgbClr val="FF0000"/>
                </a:solidFill>
              </a:rPr>
              <a:t>маҳсулотларга қўйиладиган</a:t>
            </a: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3200" dirty="0" err="1" smtClean="0">
                <a:solidFill>
                  <a:srgbClr val="FF0000"/>
                </a:solidFill>
              </a:rPr>
              <a:t>умумий</a:t>
            </a:r>
            <a:r>
              <a:rPr lang="ru-RU" sz="3200" dirty="0" smtClean="0">
                <a:solidFill>
                  <a:srgbClr val="FF0000"/>
                </a:solidFill>
              </a:rPr>
              <a:t> техник  </a:t>
            </a:r>
            <a:r>
              <a:rPr lang="ru-RU" sz="3200" dirty="0" err="1" smtClean="0">
                <a:solidFill>
                  <a:srgbClr val="FF0000"/>
                </a:solidFill>
              </a:rPr>
              <a:t>талаблар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defRPr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Тамирлашга қабул қилишга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тозалаш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ювишга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қисмларда ажратишга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йиғма қисмларга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endParaRPr lang="ru-RU" b="1" dirty="0" smtClean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Саралашга</a:t>
            </a:r>
            <a:endParaRPr lang="ru-RU" dirty="0" smtClean="0"/>
          </a:p>
          <a:p>
            <a:pPr algn="ctr"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Таьмирлашга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Синашга</a:t>
            </a:r>
          </a:p>
          <a:p>
            <a:pPr algn="ctr">
              <a:defRPr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Чиниқтиришга</a:t>
            </a:r>
          </a:p>
          <a:p>
            <a:pPr algn="ctr">
              <a:defRPr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Бўяшга</a:t>
            </a:r>
          </a:p>
          <a:p>
            <a:pPr algn="ctr">
              <a:defRPr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Топширишга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AutoShape 46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uz-Cyrl-UZ" sz="2400" b="1" dirty="0" smtClean="0">
                <a:solidFill>
                  <a:srgbClr val="00B050"/>
                </a:solidFill>
              </a:rPr>
              <a:t>Таъмирлаш-ишлаб чиқариш корхоналарининг (ТИЧК) абсолют техник – иқтисодий кўрсаткичлари (ТИК) га қуйидагилар киради</a:t>
            </a:r>
            <a:r>
              <a:rPr lang="uz-Cyrl-UZ" sz="2400" dirty="0" smtClean="0"/>
              <a:t>:</a:t>
            </a:r>
            <a:endParaRPr lang="ru-RU" sz="2400" dirty="0" smtClean="0"/>
          </a:p>
        </p:txBody>
      </p:sp>
      <p:sp>
        <p:nvSpPr>
          <p:cNvPr id="55298" name="Rectangle 48"/>
          <p:cNvSpPr>
            <a:spLocks noGrp="1" noChangeArrowheads="1"/>
          </p:cNvSpPr>
          <p:nvPr>
            <p:ph idx="1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uz-Cyrl-UZ" sz="2400" dirty="0" smtClean="0">
                <a:solidFill>
                  <a:srgbClr val="FF0000"/>
                </a:solidFill>
              </a:rPr>
              <a:t> асосий ишлаб чиқариш фондларининг нархи;</a:t>
            </a:r>
          </a:p>
          <a:p>
            <a:pPr algn="ctr" eaLnBrk="1" hangingPunct="1">
              <a:lnSpc>
                <a:spcPct val="90000"/>
              </a:lnSpc>
            </a:pPr>
            <a:r>
              <a:rPr lang="uz-Cyrl-UZ" sz="2400" dirty="0" smtClean="0">
                <a:solidFill>
                  <a:srgbClr val="FF0000"/>
                </a:solidFill>
              </a:rPr>
              <a:t> фондларни фаол қисмининг нисбий салмоғи;</a:t>
            </a:r>
          </a:p>
          <a:p>
            <a:pPr algn="ctr" eaLnBrk="1" hangingPunct="1">
              <a:lnSpc>
                <a:spcPct val="90000"/>
              </a:lnSpc>
            </a:pPr>
            <a:r>
              <a:rPr lang="uz-Cyrl-UZ" sz="2400" dirty="0" smtClean="0">
                <a:solidFill>
                  <a:srgbClr val="FF0000"/>
                </a:solidFill>
              </a:rPr>
              <a:t> ишлаб чиқариш майдони;</a:t>
            </a:r>
          </a:p>
          <a:p>
            <a:pPr algn="ctr" eaLnBrk="1" hangingPunct="1">
              <a:lnSpc>
                <a:spcPct val="90000"/>
              </a:lnSpc>
            </a:pPr>
            <a:r>
              <a:rPr lang="uz-Cyrl-UZ" sz="2400" dirty="0" smtClean="0">
                <a:solidFill>
                  <a:srgbClr val="FF0000"/>
                </a:solidFill>
              </a:rPr>
              <a:t> асосий технологик ускуналарнинг сони;</a:t>
            </a:r>
          </a:p>
          <a:p>
            <a:pPr algn="ctr" eaLnBrk="1" hangingPunct="1">
              <a:lnSpc>
                <a:spcPct val="90000"/>
              </a:lnSpc>
            </a:pPr>
            <a:r>
              <a:rPr lang="uz-Cyrl-UZ" sz="2400" dirty="0" smtClean="0">
                <a:solidFill>
                  <a:srgbClr val="FF0000"/>
                </a:solidFill>
              </a:rPr>
              <a:t> шартли таъмирлаш ва пул қийматидаги корхона дастури;</a:t>
            </a:r>
          </a:p>
          <a:p>
            <a:pPr algn="ctr" eaLnBrk="1" hangingPunct="1">
              <a:lnSpc>
                <a:spcPct val="90000"/>
              </a:lnSpc>
            </a:pPr>
            <a:r>
              <a:rPr lang="uz-Cyrl-UZ" sz="2400" dirty="0" smtClean="0">
                <a:solidFill>
                  <a:srgbClr val="FF0000"/>
                </a:solidFill>
              </a:rPr>
              <a:t> корхона-ишлаб чиқаришдаги ходимлар ва ишчилар сони;</a:t>
            </a:r>
          </a:p>
          <a:p>
            <a:pPr algn="ctr" eaLnBrk="1" hangingPunct="1">
              <a:lnSpc>
                <a:spcPct val="90000"/>
              </a:lnSpc>
            </a:pPr>
            <a:r>
              <a:rPr lang="uz-Cyrl-UZ" sz="2400" dirty="0" smtClean="0">
                <a:solidFill>
                  <a:srgbClr val="FF0000"/>
                </a:solidFill>
              </a:rPr>
              <a:t> маҳсулотни таъмирлаш таннархи;</a:t>
            </a:r>
          </a:p>
          <a:p>
            <a:pPr algn="ctr" eaLnBrk="1" hangingPunct="1">
              <a:lnSpc>
                <a:spcPct val="90000"/>
              </a:lnSpc>
            </a:pPr>
            <a:r>
              <a:rPr lang="uz-Cyrl-UZ" sz="2400" dirty="0" smtClean="0">
                <a:solidFill>
                  <a:srgbClr val="FF0000"/>
                </a:solidFill>
              </a:rPr>
              <a:t> маҳсулот (товар) ҳажми;</a:t>
            </a:r>
          </a:p>
          <a:p>
            <a:pPr algn="ctr" eaLnBrk="1" hangingPunct="1">
              <a:lnSpc>
                <a:spcPct val="90000"/>
              </a:lnSpc>
            </a:pPr>
            <a:r>
              <a:rPr lang="uz-Cyrl-UZ" sz="2400" dirty="0" smtClean="0">
                <a:solidFill>
                  <a:srgbClr val="FF0000"/>
                </a:solidFill>
              </a:rPr>
              <a:t> олинадиган дивидент (соф фойда);</a:t>
            </a:r>
          </a:p>
          <a:p>
            <a:pPr algn="ctr" eaLnBrk="1" hangingPunct="1">
              <a:lnSpc>
                <a:spcPct val="90000"/>
              </a:lnSpc>
            </a:pPr>
            <a:r>
              <a:rPr lang="uz-Cyrl-UZ" sz="2400" dirty="0" smtClean="0">
                <a:solidFill>
                  <a:srgbClr val="FF0000"/>
                </a:solidFill>
              </a:rPr>
              <a:t> корхона (устахона) нинг йиллик иқтисодий фойдаси.</a:t>
            </a:r>
            <a:endParaRPr lang="ru-RU" sz="24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AutoShape 2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 eaLnBrk="1" hangingPunct="1"/>
            <a:r>
              <a:rPr lang="ru-RU" sz="3200" dirty="0" err="1" smtClean="0"/>
              <a:t>ТИЧК-ри</a:t>
            </a:r>
            <a:r>
              <a:rPr lang="ru-RU" sz="3200" dirty="0" smtClean="0"/>
              <a:t> </a:t>
            </a:r>
            <a:r>
              <a:rPr lang="ru-RU" sz="3200" dirty="0" err="1" smtClean="0"/>
              <a:t>учун</a:t>
            </a:r>
            <a:r>
              <a:rPr lang="ru-RU" sz="3200" dirty="0" smtClean="0"/>
              <a:t> </a:t>
            </a:r>
            <a:r>
              <a:rPr lang="ru-RU" sz="3200" dirty="0" err="1" smtClean="0"/>
              <a:t>уларнинг</a:t>
            </a:r>
            <a:r>
              <a:rPr lang="ru-RU" sz="3200" dirty="0" smtClean="0"/>
              <a:t> </a:t>
            </a:r>
            <a:r>
              <a:rPr lang="ru-RU" sz="3200" dirty="0" err="1" smtClean="0"/>
              <a:t>ТИК-рини</a:t>
            </a:r>
            <a:r>
              <a:rPr lang="ru-RU" sz="3200" dirty="0" smtClean="0"/>
              <a:t> </a:t>
            </a:r>
            <a:r>
              <a:rPr lang="ru-RU" sz="3200" dirty="0" err="1" smtClean="0"/>
              <a:t>аниқлаш методи</a:t>
            </a:r>
            <a:r>
              <a:rPr lang="uz-Cyrl-UZ" sz="3200" dirty="0" smtClean="0"/>
              <a:t>:</a:t>
            </a:r>
            <a:r>
              <a:rPr lang="ru-RU" sz="3200" dirty="0" smtClean="0"/>
              <a:t> </a:t>
            </a:r>
          </a:p>
        </p:txBody>
      </p:sp>
      <p:sp>
        <p:nvSpPr>
          <p:cNvPr id="5632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1"/>
            <a:ext cx="8229600" cy="3845024"/>
          </a:xfrm>
          <a:solidFill>
            <a:srgbClr val="FFFF00"/>
          </a:solidFill>
        </p:spPr>
        <p:txBody>
          <a:bodyPr/>
          <a:lstStyle/>
          <a:p>
            <a:pPr algn="ctr" eaLnBrk="1" hangingPunct="1"/>
            <a:r>
              <a:rPr lang="uz-Cyrl-UZ" sz="2400" dirty="0" smtClean="0"/>
              <a:t>Янги таъмирлаш корхонасининг асосий ишлаб чиқариш фонди таннархини</a:t>
            </a:r>
          </a:p>
          <a:p>
            <a:pPr eaLnBrk="1" hangingPunct="1"/>
            <a:endParaRPr lang="uz-Cyrl-UZ" sz="2400" dirty="0" smtClean="0"/>
          </a:p>
          <a:p>
            <a:pPr eaLnBrk="1" hangingPunct="1"/>
            <a:endParaRPr lang="uz-Cyrl-UZ" sz="2400" dirty="0" smtClean="0"/>
          </a:p>
          <a:p>
            <a:pPr eaLnBrk="1" hangingPunct="1">
              <a:buFont typeface="Wingdings" pitchFamily="2" charset="2"/>
              <a:buNone/>
            </a:pPr>
            <a:r>
              <a:rPr lang="uz-Cyrl-UZ" sz="2400" dirty="0" smtClean="0"/>
              <a:t>                              – ишлаб чиқариш биноси ва қўйиладиган технологик ускуналар нархи, сўм;</a:t>
            </a:r>
          </a:p>
          <a:p>
            <a:pPr eaLnBrk="1" hangingPunct="1">
              <a:buFont typeface="Wingdings" pitchFamily="2" charset="2"/>
              <a:buNone/>
            </a:pPr>
            <a:r>
              <a:rPr lang="uz-Cyrl-UZ" sz="2400" dirty="0" smtClean="0"/>
              <a:t>         – асбоб, мосламалар, приборлар, инвентарларнинг нархи </a:t>
            </a:r>
            <a:endParaRPr lang="ru-RU" sz="2400" dirty="0" smtClean="0"/>
          </a:p>
        </p:txBody>
      </p:sp>
      <p:graphicFrame>
        <p:nvGraphicFramePr>
          <p:cNvPr id="13314" name="Object 2"/>
          <p:cNvGraphicFramePr>
            <a:graphicFrameLocks noChangeAspect="1"/>
          </p:cNvGraphicFramePr>
          <p:nvPr/>
        </p:nvGraphicFramePr>
        <p:xfrm>
          <a:off x="2786050" y="2500306"/>
          <a:ext cx="2913062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name="Формула" r:id="rId3" imgW="1206360" imgH="253800" progId="Equation.3">
                  <p:embed/>
                </p:oleObj>
              </mc:Choice>
              <mc:Fallback>
                <p:oleObj name="Формула" r:id="rId3" imgW="1206360" imgH="2538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050" y="2500306"/>
                        <a:ext cx="2913062" cy="600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3"/>
          <p:cNvGraphicFramePr>
            <a:graphicFrameLocks noChangeAspect="1"/>
          </p:cNvGraphicFramePr>
          <p:nvPr/>
        </p:nvGraphicFramePr>
        <p:xfrm>
          <a:off x="1500166" y="3214686"/>
          <a:ext cx="1047743" cy="5000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name="Формула" r:id="rId5" imgW="520560" imgH="253800" progId="Equation.3">
                  <p:embed/>
                </p:oleObj>
              </mc:Choice>
              <mc:Fallback>
                <p:oleObj name="Формула" r:id="rId5" imgW="520560" imgH="2538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66" y="3214686"/>
                        <a:ext cx="1047743" cy="50005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Object 4"/>
          <p:cNvGraphicFramePr>
            <a:graphicFrameLocks noChangeAspect="1"/>
          </p:cNvGraphicFramePr>
          <p:nvPr/>
        </p:nvGraphicFramePr>
        <p:xfrm>
          <a:off x="571472" y="4071942"/>
          <a:ext cx="477854" cy="46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2" name="Формула" r:id="rId7" imgW="241200" imgH="241200" progId="Equation.3">
                  <p:embed/>
                </p:oleObj>
              </mc:Choice>
              <mc:Fallback>
                <p:oleObj name="Формула" r:id="rId7" imgW="241200" imgH="2412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472" y="4071942"/>
                        <a:ext cx="477854" cy="46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 noChangeArrowheads="1"/>
          </p:cNvSpPr>
          <p:nvPr>
            <p:ph idx="1"/>
          </p:nvPr>
        </p:nvSpPr>
        <p:spPr>
          <a:xfrm>
            <a:off x="357158" y="785794"/>
            <a:ext cx="8229600" cy="5340369"/>
          </a:xfrm>
          <a:solidFill>
            <a:srgbClr val="FFFF00"/>
          </a:solidFill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uz-Cyrl-UZ" sz="2400" dirty="0" smtClean="0"/>
              <a:t>Ишлаб чиқариш бинолари, қўйилган ускуналар ва приборлар (мослама, асбоблар, инвентарлар) нарҳи қуйидагича аниқлаш мумкин: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uz-Cyrl-UZ" sz="24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z-Cyrl-UZ" sz="2400" dirty="0" smtClean="0"/>
              <a:t>                                          	                        (2)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z-Cyrl-UZ" sz="2400" dirty="0" smtClean="0"/>
              <a:t>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uz-Cyrl-UZ" sz="24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uz-Cyrl-UZ" sz="24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uz-Cyrl-UZ" sz="24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z-Cyrl-UZ" sz="2400" dirty="0" smtClean="0"/>
              <a:t>бу ерда       – қурилиш-монтаж ишларининг ўртача нархи (ТИЧК нинг    1 м</a:t>
            </a:r>
            <a:r>
              <a:rPr lang="uz-Cyrl-UZ" sz="2400" baseline="30000" dirty="0" smtClean="0"/>
              <a:t>2</a:t>
            </a:r>
            <a:r>
              <a:rPr lang="uz-Cyrl-UZ" sz="2400" dirty="0" smtClean="0"/>
              <a:t>  майдонига нисбатан) [1]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z-Cyrl-UZ" sz="2400" dirty="0" smtClean="0"/>
              <a:t>Fиб – ишлаб чиқариш майдони;</a:t>
            </a:r>
            <a:endParaRPr lang="ru-RU" sz="24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 smtClean="0"/>
              <a:t>                 – 1 м</a:t>
            </a:r>
            <a:r>
              <a:rPr lang="ru-RU" sz="2400" baseline="30000" dirty="0" smtClean="0"/>
              <a:t>2</a:t>
            </a:r>
            <a:r>
              <a:rPr lang="ru-RU" sz="2400" dirty="0" smtClean="0"/>
              <a:t> </a:t>
            </a:r>
            <a:r>
              <a:rPr lang="ru-RU" sz="2400" dirty="0" err="1" smtClean="0"/>
              <a:t>учун</a:t>
            </a:r>
            <a:r>
              <a:rPr lang="ru-RU" sz="2400" dirty="0" smtClean="0"/>
              <a:t> </a:t>
            </a:r>
            <a:r>
              <a:rPr lang="ru-RU" sz="2400" dirty="0" err="1" smtClean="0"/>
              <a:t>ускуналар</a:t>
            </a:r>
            <a:r>
              <a:rPr lang="ru-RU" sz="2400" dirty="0" smtClean="0"/>
              <a:t>, </a:t>
            </a:r>
            <a:r>
              <a:rPr lang="ru-RU" sz="2400" dirty="0" err="1" smtClean="0"/>
              <a:t>приборларнинг</a:t>
            </a:r>
            <a:r>
              <a:rPr lang="ru-RU" sz="2400" dirty="0" smtClean="0"/>
              <a:t> (инструмент) </a:t>
            </a:r>
            <a:r>
              <a:rPr lang="ru-RU" sz="2400" dirty="0" err="1" smtClean="0"/>
              <a:t>нисбий</a:t>
            </a:r>
            <a:r>
              <a:rPr lang="ru-RU" sz="2400" dirty="0" smtClean="0"/>
              <a:t> </a:t>
            </a:r>
            <a:r>
              <a:rPr lang="ru-RU" sz="2400" dirty="0" err="1" smtClean="0"/>
              <a:t>нарҳи</a:t>
            </a:r>
            <a:r>
              <a:rPr lang="ru-RU" sz="2400" dirty="0" smtClean="0"/>
              <a:t>, </a:t>
            </a:r>
            <a:r>
              <a:rPr lang="ru-RU" sz="2400" dirty="0" err="1" smtClean="0"/>
              <a:t>сўм</a:t>
            </a:r>
            <a:r>
              <a:rPr lang="ru-RU" sz="2400" dirty="0" smtClean="0"/>
              <a:t>/м</a:t>
            </a:r>
            <a:r>
              <a:rPr lang="ru-RU" sz="2400" baseline="30000" dirty="0" smtClean="0"/>
              <a:t>2</a:t>
            </a:r>
            <a:r>
              <a:rPr lang="ru-RU" sz="2400" dirty="0" smtClean="0"/>
              <a:t>, </a:t>
            </a:r>
          </a:p>
        </p:txBody>
      </p:sp>
      <p:graphicFrame>
        <p:nvGraphicFramePr>
          <p:cNvPr id="12291" name="Object 3"/>
          <p:cNvGraphicFramePr>
            <a:graphicFrameLocks noChangeAspect="1"/>
          </p:cNvGraphicFramePr>
          <p:nvPr/>
        </p:nvGraphicFramePr>
        <p:xfrm>
          <a:off x="2955924" y="1812925"/>
          <a:ext cx="2116141" cy="569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7" name="Формула" r:id="rId3" imgW="876240" imgH="241200" progId="Equation.3">
                  <p:embed/>
                </p:oleObj>
              </mc:Choice>
              <mc:Fallback>
                <p:oleObj name="Формула" r:id="rId3" imgW="876240" imgH="2412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5924" y="1812925"/>
                        <a:ext cx="2116141" cy="5697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3000364" y="2428868"/>
          <a:ext cx="2160588" cy="5971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" name="Формула" r:id="rId5" imgW="901440" imgH="253800" progId="Equation.3">
                  <p:embed/>
                </p:oleObj>
              </mc:Choice>
              <mc:Fallback>
                <p:oleObj name="Формула" r:id="rId5" imgW="901440" imgH="2538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64" y="2428868"/>
                        <a:ext cx="2160588" cy="5971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3" name="Object 5"/>
          <p:cNvGraphicFramePr>
            <a:graphicFrameLocks noChangeAspect="1"/>
          </p:cNvGraphicFramePr>
          <p:nvPr/>
        </p:nvGraphicFramePr>
        <p:xfrm>
          <a:off x="3071802" y="3000372"/>
          <a:ext cx="2143126" cy="6064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9" name="Формула" r:id="rId7" imgW="876240" imgH="253800" progId="Equation.3">
                  <p:embed/>
                </p:oleObj>
              </mc:Choice>
              <mc:Fallback>
                <p:oleObj name="Формула" r:id="rId7" imgW="876240" imgH="2538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02" y="3000372"/>
                        <a:ext cx="2143126" cy="6064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4" name="Object 6"/>
          <p:cNvGraphicFramePr>
            <a:graphicFrameLocks noChangeAspect="1"/>
          </p:cNvGraphicFramePr>
          <p:nvPr/>
        </p:nvGraphicFramePr>
        <p:xfrm>
          <a:off x="415925" y="4857750"/>
          <a:ext cx="527050" cy="51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0" name="Формула" r:id="rId9" imgW="253800" imgH="253800" progId="Equation.3">
                  <p:embed/>
                </p:oleObj>
              </mc:Choice>
              <mc:Fallback>
                <p:oleObj name="Формула" r:id="rId9" imgW="253800" imgH="2538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5925" y="4857750"/>
                        <a:ext cx="527050" cy="512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8" name="Object 10"/>
          <p:cNvGraphicFramePr>
            <a:graphicFrameLocks noChangeAspect="1"/>
          </p:cNvGraphicFramePr>
          <p:nvPr/>
        </p:nvGraphicFramePr>
        <p:xfrm>
          <a:off x="1071538" y="4857760"/>
          <a:ext cx="500063" cy="512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1" name="Формула" r:id="rId11" imgW="241200" imgH="253800" progId="Equation.3">
                  <p:embed/>
                </p:oleObj>
              </mc:Choice>
              <mc:Fallback>
                <p:oleObj name="Формула" r:id="rId11" imgW="241200" imgH="25380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1538" y="4857760"/>
                        <a:ext cx="500063" cy="512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0" name="Object 12"/>
          <p:cNvGraphicFramePr>
            <a:graphicFrameLocks noChangeAspect="1"/>
          </p:cNvGraphicFramePr>
          <p:nvPr/>
        </p:nvGraphicFramePr>
        <p:xfrm>
          <a:off x="1571625" y="3798888"/>
          <a:ext cx="500063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2" name="Формула" r:id="rId13" imgW="241200" imgH="241200" progId="Equation.3">
                  <p:embed/>
                </p:oleObj>
              </mc:Choice>
              <mc:Fallback>
                <p:oleObj name="Формула" r:id="rId13" imgW="241200" imgH="2412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25" y="3798888"/>
                        <a:ext cx="500063" cy="487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7" name="Rectangle 3"/>
          <p:cNvSpPr>
            <a:spLocks noGrp="1" noChangeArrowheads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uz-Cyrl-UZ" dirty="0" smtClean="0"/>
              <a:t>Бу ҳолда янги ТИЧК қуришда капитал маблағ қиймати қуйидаги формула билан ҳисобланиши мумкин:</a:t>
            </a:r>
          </a:p>
          <a:p>
            <a:pPr eaLnBrk="1" hangingPunct="1"/>
            <a:endParaRPr lang="uz-Cyrl-UZ" dirty="0" smtClean="0"/>
          </a:p>
          <a:p>
            <a:pPr eaLnBrk="1" hangingPunct="1">
              <a:buFont typeface="Wingdings" pitchFamily="2" charset="2"/>
              <a:buNone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</a:pP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ерда</a:t>
            </a:r>
            <a:r>
              <a:rPr lang="ru-RU" dirty="0" smtClean="0"/>
              <a:t> </a:t>
            </a:r>
            <a:r>
              <a:rPr lang="ru-RU" dirty="0" err="1" smtClean="0"/>
              <a:t>Усм</a:t>
            </a:r>
            <a:r>
              <a:rPr lang="ru-RU" dirty="0" smtClean="0"/>
              <a:t>, </a:t>
            </a:r>
            <a:r>
              <a:rPr lang="ru-RU" dirty="0" err="1" smtClean="0"/>
              <a:t>Уоб</a:t>
            </a:r>
            <a:r>
              <a:rPr lang="ru-RU" dirty="0" smtClean="0"/>
              <a:t> – </a:t>
            </a:r>
            <a:r>
              <a:rPr lang="ru-RU" dirty="0" err="1" smtClean="0"/>
              <a:t>қурилиш-монтаж ишлари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ускуналар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йириклашган</a:t>
            </a:r>
            <a:r>
              <a:rPr lang="ru-RU" dirty="0" smtClean="0"/>
              <a:t> </a:t>
            </a:r>
            <a:r>
              <a:rPr lang="ru-RU" dirty="0" err="1" smtClean="0"/>
              <a:t>меъёрлар</a:t>
            </a:r>
            <a:r>
              <a:rPr lang="ru-RU" dirty="0" smtClean="0"/>
              <a:t> </a:t>
            </a:r>
          </a:p>
        </p:txBody>
      </p:sp>
      <p:sp>
        <p:nvSpPr>
          <p:cNvPr id="1127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1274" name="Object 10"/>
          <p:cNvGraphicFramePr>
            <a:graphicFrameLocks noChangeAspect="1"/>
          </p:cNvGraphicFramePr>
          <p:nvPr/>
        </p:nvGraphicFramePr>
        <p:xfrm>
          <a:off x="3286116" y="3214686"/>
          <a:ext cx="2419350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8" name="Формула" r:id="rId3" imgW="1562040" imgH="228600" progId="Equation.3">
                  <p:embed/>
                </p:oleObj>
              </mc:Choice>
              <mc:Fallback>
                <p:oleObj name="Формула" r:id="rId3" imgW="1562040" imgH="22860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16" y="3214686"/>
                        <a:ext cx="2419350" cy="349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9" name="Rectangle 7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1275" name="Object 11"/>
          <p:cNvGraphicFramePr>
            <a:graphicFrameLocks noChangeAspect="1"/>
          </p:cNvGraphicFramePr>
          <p:nvPr/>
        </p:nvGraphicFramePr>
        <p:xfrm>
          <a:off x="3428992" y="3643314"/>
          <a:ext cx="1925637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9" name="Формула" r:id="rId5" imgW="1460160" imgH="393480" progId="Equation.3">
                  <p:embed/>
                </p:oleObj>
              </mc:Choice>
              <mc:Fallback>
                <p:oleObj name="Формула" r:id="rId5" imgW="1460160" imgH="3934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8992" y="3643314"/>
                        <a:ext cx="1925637" cy="50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>
            <a:spLocks noGrp="1" noChangeArrowheads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uz-Cyrl-UZ" sz="2400" dirty="0" smtClean="0"/>
              <a:t>Капитал қўйилмаларни қоплаш муддати (йил) </a:t>
            </a:r>
            <a:endParaRPr lang="ru-RU" sz="24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 smtClean="0"/>
              <a:t>                 </a:t>
            </a:r>
            <a:r>
              <a:rPr lang="uz-Cyrl-UZ" sz="2400" dirty="0" smtClean="0"/>
              <a:t>Ой=К/Пб;     Ой=∆К</a:t>
            </a:r>
            <a:r>
              <a:rPr lang="ru-RU" sz="2400" dirty="0" smtClean="0"/>
              <a:t>/Э</a:t>
            </a:r>
            <a:r>
              <a:rPr lang="uz-Cyrl-UZ" sz="2400" dirty="0" smtClean="0"/>
              <a:t>й</a:t>
            </a:r>
            <a:r>
              <a:rPr lang="ru-RU" sz="2400" dirty="0" smtClean="0"/>
              <a:t> </a:t>
            </a:r>
            <a:r>
              <a:rPr lang="uz-Cyrl-UZ" sz="2400" dirty="0" smtClean="0"/>
              <a:t>,</a:t>
            </a:r>
            <a:r>
              <a:rPr lang="ru-RU" sz="2400" dirty="0" smtClean="0"/>
              <a:t>		       (3)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 err="1" smtClean="0"/>
              <a:t>бу</a:t>
            </a:r>
            <a:r>
              <a:rPr lang="ru-RU" sz="2400" dirty="0" smtClean="0"/>
              <a:t> </a:t>
            </a:r>
            <a:r>
              <a:rPr lang="ru-RU" sz="2400" dirty="0" err="1" smtClean="0"/>
              <a:t>ерда</a:t>
            </a:r>
            <a:r>
              <a:rPr lang="ru-RU" sz="2400" dirty="0" smtClean="0"/>
              <a:t> К – капитал </a:t>
            </a:r>
            <a:r>
              <a:rPr lang="ru-RU" sz="2400" dirty="0" err="1" smtClean="0"/>
              <a:t>қўйим</a:t>
            </a:r>
            <a:r>
              <a:rPr lang="ru-RU" sz="2400" dirty="0" smtClean="0"/>
              <a:t> </a:t>
            </a:r>
            <a:r>
              <a:rPr lang="ru-RU" sz="2400" dirty="0" err="1" smtClean="0"/>
              <a:t>харажати</a:t>
            </a:r>
            <a:r>
              <a:rPr lang="ru-RU" sz="2400" dirty="0" smtClean="0"/>
              <a:t>, </a:t>
            </a:r>
            <a:r>
              <a:rPr lang="ru-RU" sz="2400" dirty="0" err="1" smtClean="0"/>
              <a:t>минг</a:t>
            </a:r>
            <a:r>
              <a:rPr lang="ru-RU" sz="2400" dirty="0" smtClean="0"/>
              <a:t> </a:t>
            </a:r>
            <a:r>
              <a:rPr lang="ru-RU" sz="2400" dirty="0" err="1" smtClean="0"/>
              <a:t>сўм</a:t>
            </a:r>
            <a:r>
              <a:rPr lang="ru-RU" sz="2400" dirty="0" smtClean="0"/>
              <a:t>; (</a:t>
            </a:r>
            <a:r>
              <a:rPr lang="ru-RU" sz="2400" dirty="0" err="1" smtClean="0"/>
              <a:t>асосий</a:t>
            </a:r>
            <a:r>
              <a:rPr lang="ru-RU" sz="2400" dirty="0" smtClean="0"/>
              <a:t> </a:t>
            </a:r>
            <a:r>
              <a:rPr lang="ru-RU" sz="2400" dirty="0" err="1" smtClean="0"/>
              <a:t>ишлаб</a:t>
            </a:r>
            <a:r>
              <a:rPr lang="uz-Cyrl-UZ" sz="2400" dirty="0" smtClean="0"/>
              <a:t> чиқариш харажатлари</a:t>
            </a:r>
            <a:r>
              <a:rPr lang="ru-RU" sz="2400" dirty="0" smtClean="0"/>
              <a:t>);</a:t>
            </a:r>
            <a:endParaRPr lang="uz-Cyrl-UZ" sz="24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z-Cyrl-UZ" sz="2400" dirty="0" smtClean="0"/>
              <a:t>   </a:t>
            </a:r>
            <a:r>
              <a:rPr lang="ru-RU" sz="2400" dirty="0" smtClean="0"/>
              <a:t>Пб – </a:t>
            </a:r>
            <a:r>
              <a:rPr lang="ru-RU" sz="2400" dirty="0" err="1" smtClean="0"/>
              <a:t>корхонанинг</a:t>
            </a:r>
            <a:r>
              <a:rPr lang="ru-RU" sz="2400" dirty="0" smtClean="0"/>
              <a:t> </a:t>
            </a:r>
            <a:r>
              <a:rPr lang="ru-RU" sz="2400" dirty="0" err="1" smtClean="0"/>
              <a:t>режавий</a:t>
            </a:r>
            <a:r>
              <a:rPr lang="ru-RU" sz="2400" dirty="0" smtClean="0"/>
              <a:t> (</a:t>
            </a:r>
            <a:r>
              <a:rPr lang="ru-RU" sz="2400" dirty="0" err="1" smtClean="0"/>
              <a:t>баланслик</a:t>
            </a:r>
            <a:r>
              <a:rPr lang="ru-RU" sz="2400" dirty="0" smtClean="0"/>
              <a:t>) </a:t>
            </a:r>
            <a:r>
              <a:rPr lang="ru-RU" sz="2400" dirty="0" err="1" smtClean="0"/>
              <a:t>фойдаси</a:t>
            </a:r>
            <a:r>
              <a:rPr lang="ru-RU" sz="2400" dirty="0" smtClean="0"/>
              <a:t> (</a:t>
            </a:r>
            <a:r>
              <a:rPr lang="ru-RU" sz="2400" dirty="0" err="1" smtClean="0"/>
              <a:t>даромади</a:t>
            </a:r>
            <a:r>
              <a:rPr lang="ru-RU" sz="2400" dirty="0" smtClean="0"/>
              <a:t>), </a:t>
            </a:r>
            <a:r>
              <a:rPr lang="ru-RU" sz="2400" dirty="0" err="1" smtClean="0"/>
              <a:t>сўм</a:t>
            </a:r>
            <a:r>
              <a:rPr lang="ru-RU" sz="2400" dirty="0" smtClean="0"/>
              <a:t>.</a:t>
            </a:r>
            <a:endParaRPr lang="uz-Cyrl-UZ" sz="24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z-Cyrl-UZ" sz="2400" dirty="0" smtClean="0"/>
              <a:t>   ∆К – қўшимча қўйилмалар миқдори, сўм;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z-Cyrl-UZ" sz="2400" dirty="0" smtClean="0"/>
              <a:t>   Эг – таъмир маҳсулотининг нархини камайтириш ҳисобига олинган режали йиллик иқтисод, сўм;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z-Cyrl-UZ" sz="2400" dirty="0" smtClean="0"/>
              <a:t>   Ой ≈ 5...7 йил қаноатланарли ҳисобланади.</a:t>
            </a:r>
            <a:endParaRPr lang="ru-RU" sz="24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Grp="1" noChangeArrowheads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uz-Cyrl-UZ" dirty="0" smtClean="0"/>
              <a:t>Кутиладиган иқтисодий самара (агар ТИЧК режаси ўзгармаса)( сўм )</a:t>
            </a:r>
          </a:p>
          <a:p>
            <a:pPr eaLnBrk="1" hangingPunct="1">
              <a:buFont typeface="Wingdings" pitchFamily="2" charset="2"/>
              <a:buNone/>
            </a:pPr>
            <a:r>
              <a:rPr lang="uz-Cyrl-UZ" dirty="0" smtClean="0"/>
              <a:t>                    Эк.й = Эй-∆К∙Ен, сўм,	      (4)</a:t>
            </a:r>
          </a:p>
          <a:p>
            <a:pPr eaLnBrk="1" hangingPunct="1">
              <a:buFont typeface="Wingdings" pitchFamily="2" charset="2"/>
              <a:buNone/>
            </a:pPr>
            <a:r>
              <a:rPr lang="uz-Cyrl-UZ" dirty="0" smtClean="0"/>
              <a:t>бу ерда Ен = 0,14-0,20 меъёрий иқтисодий самара миқдорини ҳисобга олувчи коэффициент (Епл = Пб/К≈0,14) режали самарадорлик қиймати.</a:t>
            </a:r>
            <a:endParaRPr lang="ru-RU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eaLnBrk="1" hangingPunct="1"/>
            <a:r>
              <a:rPr lang="uz-Cyrl-UZ" dirty="0" smtClean="0"/>
              <a:t>Агар ТИЧК йиллик дастури ўзгарса, у </a:t>
            </a:r>
            <a:r>
              <a:rPr lang="uz-Cyrl-UZ" dirty="0" smtClean="0"/>
              <a:t>ҳолда</a:t>
            </a:r>
          </a:p>
          <a:p>
            <a:pPr eaLnBrk="1" hangingPunct="1"/>
            <a:endParaRPr lang="uz-Cyrl-UZ" dirty="0" smtClean="0"/>
          </a:p>
          <a:p>
            <a:pPr algn="ctr"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lang="uz-Cyrl-UZ" dirty="0" smtClean="0">
                <a:solidFill>
                  <a:srgbClr val="FF0000"/>
                </a:solidFill>
                <a:cs typeface="Arial" charset="0"/>
              </a:rPr>
              <a:t>Й</a:t>
            </a:r>
            <a:r>
              <a:rPr lang="uz-Cyrl-UZ" baseline="-25000" dirty="0" smtClean="0">
                <a:solidFill>
                  <a:srgbClr val="FF0000"/>
                </a:solidFill>
                <a:cs typeface="Arial" charset="0"/>
              </a:rPr>
              <a:t>и </a:t>
            </a:r>
            <a:r>
              <a:rPr lang="en-US" baseline="-25000" dirty="0" smtClean="0">
                <a:solidFill>
                  <a:srgbClr val="FF0000"/>
                </a:solidFill>
                <a:cs typeface="Arial" charset="0"/>
              </a:rPr>
              <a:t> =</a:t>
            </a:r>
            <a:r>
              <a:rPr lang="uz-Cyrl-UZ" dirty="0" smtClean="0">
                <a:solidFill>
                  <a:srgbClr val="FF0000"/>
                </a:solidFill>
                <a:cs typeface="Arial" charset="0"/>
              </a:rPr>
              <a:t>(В</a:t>
            </a:r>
            <a:r>
              <a:rPr lang="uz-Cyrl-UZ" baseline="-25000" dirty="0" smtClean="0">
                <a:solidFill>
                  <a:srgbClr val="FF0000"/>
                </a:solidFill>
                <a:cs typeface="Arial" charset="0"/>
              </a:rPr>
              <a:t>ТТЗ-80</a:t>
            </a:r>
            <a:r>
              <a:rPr lang="uz-Cyrl-UZ" baseline="30000" dirty="0" smtClean="0">
                <a:solidFill>
                  <a:srgbClr val="FF0000"/>
                </a:solidFill>
                <a:cs typeface="Arial" charset="0"/>
              </a:rPr>
              <a:t>Й</a:t>
            </a:r>
            <a:r>
              <a:rPr lang="uz-Cyrl-UZ" dirty="0" smtClean="0">
                <a:solidFill>
                  <a:srgbClr val="FF0000"/>
                </a:solidFill>
                <a:cs typeface="Arial" charset="0"/>
              </a:rPr>
              <a:t>.С</a:t>
            </a:r>
            <a:r>
              <a:rPr lang="uz-Cyrl-UZ" baseline="-25000" dirty="0" smtClean="0">
                <a:solidFill>
                  <a:srgbClr val="FF0000"/>
                </a:solidFill>
                <a:cs typeface="Arial" charset="0"/>
              </a:rPr>
              <a:t>тн</a:t>
            </a:r>
            <a:r>
              <a:rPr lang="uz-Cyrl-UZ" baseline="30000" dirty="0" smtClean="0">
                <a:solidFill>
                  <a:srgbClr val="FF0000"/>
                </a:solidFill>
                <a:cs typeface="Arial" charset="0"/>
              </a:rPr>
              <a:t>ЖТ</a:t>
            </a:r>
            <a:r>
              <a:rPr lang="uz-Cyrl-UZ" dirty="0" smtClean="0">
                <a:solidFill>
                  <a:srgbClr val="FF0000"/>
                </a:solidFill>
                <a:cs typeface="Arial" charset="0"/>
              </a:rPr>
              <a:t>- С</a:t>
            </a:r>
            <a:r>
              <a:rPr lang="uz-Cyrl-UZ" baseline="-25000" dirty="0" smtClean="0">
                <a:solidFill>
                  <a:srgbClr val="FF0000"/>
                </a:solidFill>
                <a:cs typeface="Arial" charset="0"/>
              </a:rPr>
              <a:t>тн</a:t>
            </a:r>
            <a:r>
              <a:rPr lang="uz-Cyrl-UZ" baseline="30000" dirty="0" smtClean="0">
                <a:solidFill>
                  <a:srgbClr val="FF0000"/>
                </a:solidFill>
                <a:cs typeface="Arial" charset="0"/>
              </a:rPr>
              <a:t>ТТЗ-80</a:t>
            </a:r>
            <a:r>
              <a:rPr lang="uz-Cyrl-UZ" dirty="0" smtClean="0">
                <a:solidFill>
                  <a:srgbClr val="FF0000"/>
                </a:solidFill>
                <a:cs typeface="Arial" charset="0"/>
              </a:rPr>
              <a:t>) </a:t>
            </a:r>
            <a:r>
              <a:rPr lang="uz-Cyrl-UZ" dirty="0" smtClean="0">
                <a:solidFill>
                  <a:srgbClr val="FF0000"/>
                </a:solidFill>
                <a:cs typeface="Arial" charset="0"/>
              </a:rPr>
              <a:t>W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 </a:t>
            </a:r>
            <a:r>
              <a:rPr lang="uz-Cyrl-UZ" dirty="0" smtClean="0"/>
              <a:t>Эк.й</a:t>
            </a:r>
            <a:r>
              <a:rPr lang="ru-RU" dirty="0" smtClean="0"/>
              <a:t> = Э</a:t>
            </a:r>
            <a:r>
              <a:rPr lang="uz-Cyrl-UZ" dirty="0" smtClean="0"/>
              <a:t>й</a:t>
            </a:r>
            <a:r>
              <a:rPr lang="ru-RU" dirty="0" smtClean="0"/>
              <a:t>-</a:t>
            </a:r>
            <a:r>
              <a:rPr lang="ru-RU" dirty="0" err="1" smtClean="0"/>
              <a:t>Ен</a:t>
            </a:r>
            <a:r>
              <a:rPr lang="ru-RU" dirty="0" smtClean="0"/>
              <a:t> </a:t>
            </a:r>
            <a:r>
              <a:rPr lang="uz-Cyrl-UZ" dirty="0" smtClean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dirty="0" smtClean="0">
                <a:solidFill>
                  <a:srgbClr val="FF0000"/>
                </a:solidFill>
                <a:cs typeface="Arial" charset="0"/>
              </a:rPr>
              <a:t>C</a:t>
            </a:r>
            <a:r>
              <a:rPr lang="uz-Cyrl-UZ" baseline="-25000" dirty="0" smtClean="0">
                <a:solidFill>
                  <a:srgbClr val="FF0000"/>
                </a:solidFill>
                <a:cs typeface="Arial" charset="0"/>
              </a:rPr>
              <a:t>л2 </a:t>
            </a:r>
            <a:r>
              <a:rPr lang="uz-Cyrl-UZ" dirty="0" smtClean="0">
                <a:solidFill>
                  <a:srgbClr val="FF0000"/>
                </a:solidFill>
                <a:cs typeface="Arial" charset="0"/>
              </a:rPr>
              <a:t>- С</a:t>
            </a:r>
            <a:r>
              <a:rPr lang="uz-Cyrl-UZ" baseline="-25000" dirty="0" smtClean="0">
                <a:solidFill>
                  <a:srgbClr val="FF0000"/>
                </a:solidFill>
                <a:cs typeface="Arial" charset="0"/>
              </a:rPr>
              <a:t>м</a:t>
            </a:r>
            <a:r>
              <a:rPr lang="ru-RU" dirty="0" smtClean="0"/>
              <a:t> </a:t>
            </a:r>
            <a:r>
              <a:rPr lang="uz-Cyrl-UZ" dirty="0" smtClean="0"/>
              <a:t>Nпр</a:t>
            </a:r>
            <a:r>
              <a:rPr lang="uz-Cyrl-UZ" baseline="-25000" dirty="0" smtClean="0"/>
              <a:t>2 </a:t>
            </a:r>
            <a:r>
              <a:rPr lang="ru-RU" dirty="0" smtClean="0"/>
              <a:t>/</a:t>
            </a:r>
            <a:r>
              <a:rPr lang="uz-Cyrl-UZ" dirty="0" smtClean="0"/>
              <a:t> Nпр</a:t>
            </a:r>
            <a:r>
              <a:rPr lang="uz-Cyrl-UZ" baseline="-25000" dirty="0" smtClean="0"/>
              <a:t>1</a:t>
            </a:r>
            <a:r>
              <a:rPr lang="ru-RU" dirty="0" smtClean="0"/>
              <a:t>)</a:t>
            </a:r>
            <a:r>
              <a:rPr lang="uz-Cyrl-UZ" dirty="0" smtClean="0"/>
              <a:t> ,</a:t>
            </a:r>
            <a:r>
              <a:rPr lang="ru-RU" dirty="0" smtClean="0"/>
              <a:t> </a:t>
            </a:r>
            <a:endParaRPr lang="uz-Cyrl-UZ" dirty="0" smtClean="0"/>
          </a:p>
          <a:p>
            <a:pPr eaLnBrk="1" hangingPunct="1">
              <a:buFont typeface="Wingdings" pitchFamily="2" charset="2"/>
              <a:buNone/>
            </a:pPr>
            <a:r>
              <a:rPr lang="uz-Cyrl-UZ" dirty="0" smtClean="0"/>
              <a:t>бу ерда Nпр</a:t>
            </a:r>
            <a:r>
              <a:rPr lang="uz-Cyrl-UZ" baseline="-25000" dirty="0" smtClean="0"/>
              <a:t>2</a:t>
            </a:r>
            <a:r>
              <a:rPr lang="uz-Cyrl-UZ" dirty="0" smtClean="0"/>
              <a:t> , Nпр</a:t>
            </a:r>
            <a:r>
              <a:rPr lang="uz-Cyrl-UZ" baseline="-25000" dirty="0" smtClean="0"/>
              <a:t>1</a:t>
            </a:r>
            <a:r>
              <a:rPr lang="uz-Cyrl-UZ" dirty="0" smtClean="0"/>
              <a:t> – лойиҳаланувчи ва мавжуд (эски) корхонанинг йиллик дастури.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8229600" cy="676275"/>
          </a:xfrm>
        </p:spPr>
        <p:txBody>
          <a:bodyPr/>
          <a:lstStyle/>
          <a:p>
            <a:pPr algn="ctr">
              <a:defRPr/>
            </a:pPr>
            <a:r>
              <a:rPr lang="ru-RU" sz="1800" dirty="0" err="1" smtClean="0">
                <a:solidFill>
                  <a:srgbClr val="FF0000"/>
                </a:solidFill>
              </a:rPr>
              <a:t>Хўжалик</a:t>
            </a:r>
            <a:r>
              <a:rPr lang="ru-RU" sz="1800" dirty="0" smtClean="0">
                <a:solidFill>
                  <a:srgbClr val="FF0000"/>
                </a:solidFill>
              </a:rPr>
              <a:t> </a:t>
            </a:r>
            <a:r>
              <a:rPr lang="ru-RU" sz="1800" dirty="0" err="1" smtClean="0">
                <a:solidFill>
                  <a:srgbClr val="FF0000"/>
                </a:solidFill>
              </a:rPr>
              <a:t>устахоналарининг</a:t>
            </a:r>
            <a:r>
              <a:rPr lang="ru-RU" sz="1800" dirty="0" smtClean="0">
                <a:solidFill>
                  <a:srgbClr val="FF0000"/>
                </a:solidFill>
              </a:rPr>
              <a:t> </a:t>
            </a:r>
            <a:r>
              <a:rPr lang="ru-RU" sz="1800" dirty="0" err="1" smtClean="0">
                <a:solidFill>
                  <a:srgbClr val="FF0000"/>
                </a:solidFill>
              </a:rPr>
              <a:t>техник-иқтисодий  кўрсаткичларини</a:t>
            </a:r>
            <a:r>
              <a:rPr lang="ru-RU" sz="1800" dirty="0" smtClean="0">
                <a:solidFill>
                  <a:srgbClr val="FF0000"/>
                </a:solidFill>
              </a:rPr>
              <a:t> </a:t>
            </a:r>
            <a:r>
              <a:rPr lang="ru-RU" sz="1800" dirty="0" err="1" smtClean="0">
                <a:solidFill>
                  <a:srgbClr val="FF0000"/>
                </a:solidFill>
              </a:rPr>
              <a:t>ҳисоблаш</a:t>
            </a:r>
            <a:r>
              <a:rPr lang="ru-RU" sz="1800" dirty="0" smtClean="0"/>
              <a:t>  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229600" cy="5091112"/>
          </a:xfrm>
        </p:spPr>
        <p:txBody>
          <a:bodyPr/>
          <a:lstStyle/>
          <a:p>
            <a:pPr>
              <a:defRPr/>
            </a:pPr>
            <a:r>
              <a:rPr lang="ru-RU" sz="1200" dirty="0" smtClean="0"/>
              <a:t>           </a:t>
            </a:r>
          </a:p>
          <a:p>
            <a:pPr>
              <a:defRPr/>
            </a:pPr>
            <a:endParaRPr lang="en-US" sz="1200" dirty="0" smtClean="0"/>
          </a:p>
          <a:p>
            <a:pPr>
              <a:buFontTx/>
              <a:buNone/>
              <a:defRPr/>
            </a:pPr>
            <a:r>
              <a:rPr lang="en-US" sz="1200" dirty="0" smtClean="0"/>
              <a:t>       </a:t>
            </a:r>
          </a:p>
          <a:p>
            <a:pPr>
              <a:buFontTx/>
              <a:buNone/>
              <a:defRPr/>
            </a:pPr>
            <a:r>
              <a:rPr lang="en-US" sz="1200" dirty="0" smtClean="0"/>
              <a:t>         </a:t>
            </a:r>
            <a:r>
              <a:rPr lang="ru-RU" sz="1200" dirty="0" smtClean="0"/>
              <a:t> </a:t>
            </a:r>
            <a:endParaRPr lang="ru-RU" sz="1200" dirty="0"/>
          </a:p>
        </p:txBody>
      </p:sp>
      <p:sp>
        <p:nvSpPr>
          <p:cNvPr id="63491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57188" y="1000125"/>
          <a:ext cx="8429684" cy="54292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72230"/>
                <a:gridCol w="2357454"/>
              </a:tblGrid>
              <a:tr h="925446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Устахона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томонидан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бир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йилда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бажариладиган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иш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хажми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:</a:t>
                      </a:r>
                      <a:r>
                        <a:rPr lang="en-US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а)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шартли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таъмирлашда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z-Cyrl-UZ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W=T</a:t>
                      </a:r>
                      <a:r>
                        <a:rPr lang="uz-Cyrl-UZ" sz="1800" b="1" kern="1200" baseline="-25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МТУ</a:t>
                      </a:r>
                      <a:r>
                        <a:rPr lang="uz-Cyrl-UZ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/300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506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ТТЗ-100  </a:t>
                      </a:r>
                      <a:r>
                        <a:rPr lang="ru-RU" sz="1800" dirty="0" err="1" smtClean="0">
                          <a:solidFill>
                            <a:srgbClr val="0070C0"/>
                          </a:solidFill>
                        </a:rPr>
                        <a:t>трактори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0070C0"/>
                          </a:solidFill>
                        </a:rPr>
                        <a:t>жорий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0070C0"/>
                          </a:solidFill>
                        </a:rPr>
                        <a:t>таъмирга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   </a:t>
                      </a:r>
                      <a:r>
                        <a:rPr lang="ru-RU" sz="1800" dirty="0" err="1" smtClean="0">
                          <a:solidFill>
                            <a:srgbClr val="0070C0"/>
                          </a:solidFill>
                        </a:rPr>
                        <a:t>келтирилган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  </a:t>
                      </a:r>
                      <a:r>
                        <a:rPr lang="ru-RU" sz="1800" dirty="0" err="1" smtClean="0">
                          <a:solidFill>
                            <a:srgbClr val="0070C0"/>
                          </a:solidFill>
                        </a:rPr>
                        <a:t>таъмирлашлар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  сони</a:t>
                      </a:r>
                      <a:endParaRPr lang="ru-RU" sz="18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z-Cyrl-UZ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W=T</a:t>
                      </a:r>
                      <a:r>
                        <a:rPr lang="uz-Cyrl-UZ" sz="1800" b="1" kern="1200" baseline="-25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МТУ</a:t>
                      </a:r>
                      <a:r>
                        <a:rPr lang="uz-Cyrl-UZ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/170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506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FF0000"/>
                          </a:solidFill>
                        </a:rPr>
                        <a:t>МТУ </a:t>
                      </a:r>
                      <a:r>
                        <a:rPr lang="ru-RU" sz="1800" dirty="0" err="1" smtClean="0">
                          <a:solidFill>
                            <a:srgbClr val="FF0000"/>
                          </a:solidFill>
                        </a:rPr>
                        <a:t>томонидан</a:t>
                      </a:r>
                      <a:r>
                        <a:rPr lang="ru-RU" sz="18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FF0000"/>
                          </a:solidFill>
                        </a:rPr>
                        <a:t>йил</a:t>
                      </a:r>
                      <a:r>
                        <a:rPr lang="ru-RU" sz="18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FF0000"/>
                          </a:solidFill>
                        </a:rPr>
                        <a:t>давомида</a:t>
                      </a:r>
                      <a:r>
                        <a:rPr lang="ru-RU" sz="18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FF0000"/>
                          </a:solidFill>
                        </a:rPr>
                        <a:t>ишлаб</a:t>
                      </a:r>
                      <a:r>
                        <a:rPr lang="ru-RU" sz="18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FF0000"/>
                          </a:solidFill>
                        </a:rPr>
                        <a:t>чиқилган маҳсулот  хажми,сўмда</a:t>
                      </a:r>
                      <a:endParaRPr lang="ru-RU" sz="1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r>
                        <a:rPr lang="uz-Cyrl-UZ" sz="1800" kern="1200" baseline="-25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кел</a:t>
                      </a:r>
                      <a:r>
                        <a:rPr lang="ru-RU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=W</a:t>
                      </a:r>
                      <a:r>
                        <a:rPr lang="uz-Cyrl-UZ" sz="1800" kern="1200" baseline="-25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кел</a:t>
                      </a:r>
                      <a:r>
                        <a:rPr lang="uz-Cyrl-UZ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.С</a:t>
                      </a:r>
                      <a:r>
                        <a:rPr lang="uz-Cyrl-UZ" sz="1800" kern="1200" baseline="-25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тн</a:t>
                      </a:r>
                      <a:r>
                        <a:rPr lang="ru-RU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506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МТУ </a:t>
                      </a:r>
                      <a:r>
                        <a:rPr lang="ru-RU" sz="1800" kern="1200" dirty="0" err="1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нинг</a:t>
                      </a:r>
                      <a:r>
                        <a:rPr lang="ru-RU" sz="1800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 1 метр квадрат </a:t>
                      </a:r>
                      <a:r>
                        <a:rPr lang="ru-RU" sz="1800" kern="1200" dirty="0" err="1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фойдали</a:t>
                      </a:r>
                      <a:r>
                        <a:rPr lang="ru-RU" sz="1800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майдонида</a:t>
                      </a:r>
                      <a:r>
                        <a:rPr lang="ru-RU" sz="1800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800" kern="1200" dirty="0" err="1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ишлаб</a:t>
                      </a:r>
                      <a:r>
                        <a:rPr lang="ru-RU" sz="1800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800" kern="1200" dirty="0" err="1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чиқилган махсулот</a:t>
                      </a:r>
                      <a:r>
                        <a:rPr lang="ru-RU" sz="1800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сўм</a:t>
                      </a:r>
                      <a:r>
                        <a:rPr lang="ru-RU" sz="1800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/м</a:t>
                      </a:r>
                      <a:r>
                        <a:rPr lang="ru-RU" sz="1800" kern="1200" baseline="300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z-Cyrl-UZ" sz="18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r>
                        <a:rPr lang="uz-Cyrl-UZ" sz="1800" kern="1200" baseline="-25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Ғ</a:t>
                      </a:r>
                      <a:r>
                        <a:rPr lang="uz-Cyrl-UZ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=П/</a:t>
                      </a:r>
                      <a:r>
                        <a:rPr lang="uz-Cyrl-UZ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Ғ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506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МТУ да </a:t>
                      </a:r>
                      <a:r>
                        <a:rPr lang="ru-RU" sz="18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ишловчи</a:t>
                      </a: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битта</a:t>
                      </a: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ишчи</a:t>
                      </a: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сонидан</a:t>
                      </a: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йил</a:t>
                      </a: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давомида</a:t>
                      </a: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ишлаб</a:t>
                      </a: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чиқиладиган махсулот</a:t>
                      </a: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қиймати</a:t>
                      </a: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ru-RU" sz="1800" kern="1200" dirty="0" err="1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сўмда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z-Cyrl-UZ" sz="18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r>
                        <a:rPr lang="uz-Cyrl-UZ" sz="1800" kern="1200" baseline="-25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и</a:t>
                      </a:r>
                      <a:r>
                        <a:rPr lang="uz-Cyrl-UZ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=П/</a:t>
                      </a:r>
                      <a:r>
                        <a:rPr lang="uz-Cyrl-UZ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Р</a:t>
                      </a:r>
                      <a:r>
                        <a:rPr lang="uz-Cyrl-UZ" sz="1800" kern="1200" baseline="-25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рўй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506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МТУ </a:t>
                      </a:r>
                      <a:r>
                        <a:rPr lang="ru-RU" sz="1800" kern="1200" dirty="0" err="1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томонидан</a:t>
                      </a:r>
                      <a:r>
                        <a:rPr lang="ru-RU" sz="180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олинган</a:t>
                      </a:r>
                      <a:r>
                        <a:rPr lang="ru-RU" sz="180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йиллик</a:t>
                      </a:r>
                      <a:r>
                        <a:rPr lang="ru-RU" sz="1800" kern="1200" dirty="0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иқтисодий самара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Й</a:t>
                      </a:r>
                      <a:r>
                        <a:rPr lang="uz-Cyrl-UZ" sz="1800" kern="1200" baseline="-25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и </a:t>
                      </a:r>
                      <a:r>
                        <a:rPr lang="uz-Cyrl-UZ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(В</a:t>
                      </a:r>
                      <a:r>
                        <a:rPr lang="uz-Cyrl-UZ" sz="1800" kern="1200" baseline="-25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ТТЗ-80</a:t>
                      </a:r>
                      <a:r>
                        <a:rPr lang="uz-Cyrl-UZ" sz="1800" kern="1200" baseline="30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Й</a:t>
                      </a:r>
                      <a:r>
                        <a:rPr lang="uz-Cyrl-UZ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.С</a:t>
                      </a:r>
                      <a:r>
                        <a:rPr lang="uz-Cyrl-UZ" sz="1800" kern="1200" baseline="-25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тн</a:t>
                      </a:r>
                      <a:r>
                        <a:rPr lang="uz-Cyrl-UZ" sz="1800" kern="1200" baseline="30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ЖТ</a:t>
                      </a:r>
                      <a:r>
                        <a:rPr lang="uz-Cyrl-UZ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/>
                      <a:r>
                        <a:rPr lang="uz-Cyrl-UZ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С</a:t>
                      </a:r>
                      <a:r>
                        <a:rPr lang="uz-Cyrl-UZ" sz="1800" kern="1200" baseline="-25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тн</a:t>
                      </a:r>
                      <a:r>
                        <a:rPr lang="uz-Cyrl-UZ" sz="1800" kern="1200" baseline="300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ТТЗ-80</a:t>
                      </a:r>
                      <a:r>
                        <a:rPr lang="uz-Cyrl-UZ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) W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506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МТУ </a:t>
                      </a:r>
                      <a:r>
                        <a:rPr lang="ru-RU" sz="1800" kern="1200" dirty="0" err="1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қурилиши ва</a:t>
                      </a:r>
                      <a:r>
                        <a:rPr lang="ru-RU" sz="1800" kern="1200" dirty="0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жихозланиши</a:t>
                      </a:r>
                      <a:r>
                        <a:rPr lang="ru-RU" sz="1800" kern="1200" dirty="0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учун</a:t>
                      </a:r>
                      <a:r>
                        <a:rPr lang="ru-RU" sz="1800" kern="1200" dirty="0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бўлган</a:t>
                      </a:r>
                      <a:r>
                        <a:rPr lang="ru-RU" sz="1800" kern="1200" dirty="0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сарфларни</a:t>
                      </a:r>
                      <a:r>
                        <a:rPr lang="ru-RU" sz="1800" kern="1200" dirty="0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қопланиш муддати</a:t>
                      </a:r>
                      <a:r>
                        <a:rPr lang="ru-RU" sz="1800" kern="1200" dirty="0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 норма </a:t>
                      </a:r>
                      <a:r>
                        <a:rPr lang="ru-RU" sz="1800" kern="1200" dirty="0" err="1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бўйича</a:t>
                      </a:r>
                      <a:r>
                        <a:rPr lang="ru-RU" sz="1800" kern="1200" dirty="0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 7 </a:t>
                      </a:r>
                      <a:r>
                        <a:rPr lang="ru-RU" sz="1800" kern="1200" dirty="0" err="1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йил</a:t>
                      </a:r>
                      <a:r>
                        <a:rPr lang="ru-RU" sz="1800" kern="1200" dirty="0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</a:t>
                      </a:r>
                      <a:r>
                        <a:rPr lang="ru-RU" sz="1800" kern="1200" baseline="-250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=С</a:t>
                      </a:r>
                      <a:r>
                        <a:rPr lang="ru-RU" sz="1800" kern="1200" baseline="-250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</a:t>
                      </a:r>
                      <a:r>
                        <a:rPr lang="ru-RU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Й</a:t>
                      </a:r>
                      <a:r>
                        <a:rPr lang="ru-RU" sz="1800" kern="1200" baseline="-250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uz-Cyrl-UZ" b="0" smtClean="0"/>
              <a:t>Таянч тушунчалар:</a:t>
            </a:r>
            <a:endParaRPr lang="ru-RU" b="0" smtClean="0"/>
          </a:p>
        </p:txBody>
      </p:sp>
      <p:sp>
        <p:nvSpPr>
          <p:cNvPr id="135174" name="Rectangle 6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асосий ишлаб чиқариш фонди таннархи, қўшимча капитал қуйим миқдори,  капитал қуйимларни қоплаш муддати, цехдаги маҳсулот таннархи, шартли йиллик иқтисодий самара, рентабеллик меъёри, қоплаш муддати, уларни хисоблаш форумулалари таҳлили.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2400" b="0" smtClean="0"/>
              <a:t>Мавзу б</a:t>
            </a:r>
            <a:r>
              <a:rPr lang="uz-Cyrl-UZ" sz="2400" b="0" smtClean="0"/>
              <a:t>ў</a:t>
            </a:r>
            <a:r>
              <a:rPr lang="ru-RU" sz="2400" b="0" smtClean="0"/>
              <a:t>йича </a:t>
            </a:r>
            <a:r>
              <a:rPr lang="uz-Cyrl-UZ" sz="2400" b="0" smtClean="0"/>
              <a:t>синов</a:t>
            </a:r>
            <a:r>
              <a:rPr lang="ru-RU" sz="2400" b="0" smtClean="0"/>
              <a:t> саволлари:</a:t>
            </a:r>
          </a:p>
        </p:txBody>
      </p:sp>
      <p:sp>
        <p:nvSpPr>
          <p:cNvPr id="136198" name="Rectangle 6"/>
          <p:cNvSpPr>
            <a:spLocks noGrp="1" noRot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uz-Cyrl-UZ" sz="2400" smtClean="0"/>
              <a:t>Корхоналардаги абсалют  техник – иқтисодий кўрсаткичлар таҳлил қилинсин?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400" smtClean="0"/>
              <a:t>2. Ишлаб чиқариш бинолари, қўйилган ускуналар ва асбоблар нархини хисоблаш формулалари ёритилсин?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400" smtClean="0"/>
              <a:t>3. Корхоналарни реконструкциялаш ва кенгайтириш жараёнида қўшимча капитал қўйимлар миқдорини қандай аниқлаш мумкин?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400" smtClean="0"/>
              <a:t>4. Корхонанинг рентабеллиги қайси формула ёрдамида аниқланиши мумкин?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uz-Cyrl-UZ" sz="2400" smtClean="0"/>
              <a:t>5. Капитал  маблағларни қоплаш муддатини аниқлаш формуласи ёзилсиин ва таҳлил қилинсин?</a:t>
            </a:r>
            <a:r>
              <a:rPr lang="ru-RU" sz="2400" smtClean="0"/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4" name="WordArt 4"/>
          <p:cNvSpPr>
            <a:spLocks noChangeArrowheads="1" noChangeShapeType="1" noTextEdit="1"/>
          </p:cNvSpPr>
          <p:nvPr/>
        </p:nvSpPr>
        <p:spPr bwMode="auto">
          <a:xfrm>
            <a:off x="611188" y="2205038"/>
            <a:ext cx="8281987" cy="23764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ЭЪТИБОРИНГИЗ УЧУН РАХМАТ</a:t>
            </a:r>
          </a:p>
        </p:txBody>
      </p:sp>
    </p:spTree>
    <p:extLst>
      <p:ext uri="{BB962C8B-B14F-4D97-AF65-F5344CB8AC3E}">
        <p14:creationId xmlns:p14="http://schemas.microsoft.com/office/powerpoint/2010/main" val="247137591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2130</TotalTime>
  <Words>598</Words>
  <Application>Microsoft Office PowerPoint</Application>
  <PresentationFormat>Экран (4:3)</PresentationFormat>
  <Paragraphs>110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Тема Office</vt:lpstr>
      <vt:lpstr>1_Тема Office</vt:lpstr>
      <vt:lpstr>Формула</vt:lpstr>
      <vt:lpstr>ТОШКЕНТ ДАВЛАТ АГРАР УНИВЕРСИТЕТИ АНДИЖОН ФИЛИАЛИ</vt:lpstr>
      <vt:lpstr>Марказий таъмирлаш устахоналарида бажариладиган иш турлари хажмини аниқлаш</vt:lpstr>
      <vt:lpstr>Таьмирланадиган маҳсулотларга қўйиладиган умумий техник  талаблар</vt:lpstr>
      <vt:lpstr>Таъмирлаш-ишлаб чиқариш корхоналарининг (ТИЧК) абсолют техник – иқтисодий кўрсаткичлари (ТИК) га қуйидагилар киради:</vt:lpstr>
      <vt:lpstr>ТИЧК-ри учун уларнинг ТИК-рини аниқлаш методи: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Хўжалик устахоналарининг техник-иқтисодий  кўрсаткичларини ҳисоблаш  </vt:lpstr>
      <vt:lpstr>Таянч тушунчалар:</vt:lpstr>
      <vt:lpstr>Мавзу бўйича синов саволлари: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UserXP</dc:creator>
  <cp:lastModifiedBy>0001</cp:lastModifiedBy>
  <cp:revision>243</cp:revision>
  <dcterms:created xsi:type="dcterms:W3CDTF">2011-05-14T11:10:29Z</dcterms:created>
  <dcterms:modified xsi:type="dcterms:W3CDTF">2019-04-16T06:24:06Z</dcterms:modified>
</cp:coreProperties>
</file>