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83" r:id="rId2"/>
    <p:sldMasterId id="2147483795" r:id="rId3"/>
    <p:sldMasterId id="2147483819" r:id="rId4"/>
    <p:sldMasterId id="2147483831" r:id="rId5"/>
    <p:sldMasterId id="2147483843" r:id="rId6"/>
    <p:sldMasterId id="2147483855" r:id="rId7"/>
    <p:sldMasterId id="2147483867" r:id="rId8"/>
    <p:sldMasterId id="2147483879" r:id="rId9"/>
  </p:sldMasterIdLst>
  <p:sldIdLst>
    <p:sldId id="328" r:id="rId10"/>
    <p:sldId id="256" r:id="rId11"/>
    <p:sldId id="365" r:id="rId12"/>
    <p:sldId id="366" r:id="rId13"/>
    <p:sldId id="367" r:id="rId14"/>
    <p:sldId id="369" r:id="rId15"/>
    <p:sldId id="368" r:id="rId16"/>
    <p:sldId id="370" r:id="rId17"/>
    <p:sldId id="354" r:id="rId18"/>
    <p:sldId id="371" r:id="rId19"/>
    <p:sldId id="373" r:id="rId20"/>
    <p:sldId id="372" r:id="rId21"/>
    <p:sldId id="374" r:id="rId22"/>
    <p:sldId id="375" r:id="rId23"/>
    <p:sldId id="376" r:id="rId24"/>
    <p:sldId id="377" r:id="rId25"/>
    <p:sldId id="357" r:id="rId26"/>
    <p:sldId id="355" r:id="rId27"/>
    <p:sldId id="266" r:id="rId28"/>
  </p:sldIdLst>
  <p:sldSz cx="9144000" cy="6858000" type="screen4x3"/>
  <p:notesSz cx="6858000" cy="9144000"/>
  <p:custDataLst>
    <p:tags r:id="rId2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00"/>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endParaRPr lang="ru-RU">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r>
            <a:rPr lang="ru-RU" smtClean="0"/>
            <a:t>Картошка туганак ҳосил қилгунча сувга кам талаб бўлиб, сўнг гуллаш босқичи тугагунча уни етарли даражада сув билан таъминлаш зарур. Ер устки қисмини ўсиши ва барг сатҳини катталашиш даврида картошкани сувга талаби ошиб бориб, ғунчалаш, гуллаш босқичи туганак ҳосил бўлаётган даврда у ўзининг энг юқори нуқтасига етади.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58083F2B-9B87-412D-963A-B2AE3147C3C2}">
      <dgm:prSet phldrT="[Текст]"/>
      <dgm:spPr/>
      <dgm:t>
        <a:bodyPr/>
        <a:lstStyle/>
        <a:p>
          <a:r>
            <a:rPr lang="ru-RU" smtClean="0"/>
            <a:t>Турли навларда сербарглиги ва гуллаш муддати бир хил эмас, шунинг учун бир муддатда экилган ҳар хил навларнинг сувга бўлган энг юқори талаб вақти ҳар хил вақтга тўғри келади. Ўсув даврида 1 кг туганакни ҳосил қилиш учун 80-100 л сув сарфланади. Тупроқ намлиги 70-85 % ЭКНС (энг кам нам сиғими) бўлса палаги, 85-95% ЭКНС (энг кам нам сиғими) бўлганида туганаклари яхши ўсади. </a:t>
          </a:r>
          <a:endParaRPr lang="ru-RU"/>
        </a:p>
      </dgm:t>
    </dgm:pt>
    <dgm:pt modelId="{2BC053F5-3A73-448D-A780-858E24FD4C5B}" type="parTrans" cxnId="{19DF141A-D4A5-424A-B1E1-B0C9F4195F6F}">
      <dgm:prSet/>
      <dgm:spPr/>
      <dgm:t>
        <a:bodyPr/>
        <a:lstStyle/>
        <a:p>
          <a:endParaRPr lang="ru-RU"/>
        </a:p>
      </dgm:t>
    </dgm:pt>
    <dgm:pt modelId="{BF19F6CA-89A9-4B03-B1ED-0431E46D78C6}" type="sibTrans" cxnId="{19DF141A-D4A5-424A-B1E1-B0C9F4195F6F}">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21AB9B0E-2478-48B6-8E11-45A6B344DFD4}" type="presOf" srcId="{58083F2B-9B87-412D-963A-B2AE3147C3C2}" destId="{3102073A-0B37-4EE7-9FB6-C679253A425E}" srcOrd="0" destOrd="1"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13625D95-DA70-42BF-98D8-31EF7133D19E}"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19DF141A-D4A5-424A-B1E1-B0C9F4195F6F}" srcId="{FFE8B254-F748-4EA9-840F-C629F20050FA}" destId="{58083F2B-9B87-412D-963A-B2AE3147C3C2}" srcOrd="1" destOrd="0" parTransId="{2BC053F5-3A73-448D-A780-858E24FD4C5B}" sibTransId="{BF19F6CA-89A9-4B03-B1ED-0431E46D78C6}"/>
    <dgm:cxn modelId="{74FB4444-E211-4CA2-B322-DC9F7FD41935}" type="presOf" srcId="{8C446D5B-F40C-47A7-AA82-4959E8CB408D}" destId="{E9240949-51E6-49B1-BC58-DA8E36260ED3}" srcOrd="0" destOrd="0" presId="urn:microsoft.com/office/officeart/2005/8/layout/vList2"/>
    <dgm:cxn modelId="{94B6FF85-08C1-48FD-B796-6F26D3CBC5B4}" type="presOf" srcId="{FFE8B254-F748-4EA9-840F-C629F20050FA}" destId="{494A0A28-AC71-410E-9A09-98494374006B}" srcOrd="0" destOrd="0" presId="urn:microsoft.com/office/officeart/2005/8/layout/vList2"/>
    <dgm:cxn modelId="{8C1C60FB-8DC3-4FA6-B962-7750E6EE16C5}" type="presParOf" srcId="{E9240949-51E6-49B1-BC58-DA8E36260ED3}" destId="{494A0A28-AC71-410E-9A09-98494374006B}" srcOrd="0" destOrd="0" presId="urn:microsoft.com/office/officeart/2005/8/layout/vList2"/>
    <dgm:cxn modelId="{89C50911-F8FD-4F4A-BA6C-770EF2E6357B}"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7179"/>
          <a:ext cx="9001156" cy="5054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endParaRPr lang="ru-RU" sz="2700" kern="1200">
            <a:latin typeface="Times New Roman" pitchFamily="18" charset="0"/>
            <a:cs typeface="Times New Roman" pitchFamily="18" charset="0"/>
          </a:endParaRPr>
        </a:p>
      </dsp:txBody>
      <dsp:txXfrm>
        <a:off x="24674" y="31853"/>
        <a:ext cx="8951808" cy="456092"/>
      </dsp:txXfrm>
    </dsp:sp>
    <dsp:sp modelId="{3102073A-0B37-4EE7-9FB6-C679253A425E}">
      <dsp:nvSpPr>
        <dsp:cNvPr id="0" name=""/>
        <dsp:cNvSpPr/>
      </dsp:nvSpPr>
      <dsp:spPr>
        <a:xfrm>
          <a:off x="0" y="512619"/>
          <a:ext cx="9001156" cy="3409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ru-RU" sz="2100" kern="1200" smtClean="0"/>
            <a:t>Картошка туганак ҳосил қилгунча сувга кам талаб бўлиб, сўнг гуллаш босқичи тугагунча уни етарли даражада сув билан таъминлаш зарур. Ер устки қисмини ўсиши ва барг сатҳини катталашиш даврида картошкани сувга талаби ошиб бориб, ғунчалаш, гуллаш босқичи туганак ҳосил бўлаётган даврда у ўзининг энг юқори нуқтасига етади. </a:t>
          </a:r>
          <a:endParaRPr lang="ru-RU" sz="2100" kern="1200" dirty="0">
            <a:latin typeface="Times New Roman" pitchFamily="18" charset="0"/>
            <a:cs typeface="Times New Roman" pitchFamily="18" charset="0"/>
          </a:endParaRPr>
        </a:p>
        <a:p>
          <a:pPr marL="228600" lvl="1" indent="-228600" algn="l" defTabSz="933450">
            <a:lnSpc>
              <a:spcPct val="90000"/>
            </a:lnSpc>
            <a:spcBef>
              <a:spcPct val="0"/>
            </a:spcBef>
            <a:spcAft>
              <a:spcPct val="20000"/>
            </a:spcAft>
            <a:buChar char="••"/>
          </a:pPr>
          <a:r>
            <a:rPr lang="ru-RU" sz="2100" kern="1200" smtClean="0"/>
            <a:t>Турли навларда сербарглиги ва гуллаш муддати бир хил эмас, шунинг учун бир муддатда экилган ҳар хил навларнинг сувга бўлган энг юқори талаб вақти ҳар хил вақтга тўғри келади. Ўсув даврида 1 кг туганакни ҳосил қилиш учун 80-100 л сув сарфланади. Тупроқ намлиги 70-85 % ЭКНС (энг кам нам сиғими) бўлса палаги, 85-95% ЭКНС (энг кам нам сиғими) бўлганида туганаклари яхши ўсади. </a:t>
          </a:r>
          <a:endParaRPr lang="ru-RU" sz="2100" kern="1200"/>
        </a:p>
      </dsp:txBody>
      <dsp:txXfrm>
        <a:off x="0" y="512619"/>
        <a:ext cx="9001156" cy="340929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03.06.2019</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a:pPr>
                <a:defRPr/>
              </a:pPr>
              <a:t>‹#›</a:t>
            </a:fld>
            <a:endParaRPr lang="ru-RU"/>
          </a:p>
        </p:txBody>
      </p:sp>
    </p:spTree>
    <p:extLst>
      <p:ext uri="{BB962C8B-B14F-4D97-AF65-F5344CB8AC3E}">
        <p14:creationId xmlns:p14="http://schemas.microsoft.com/office/powerpoint/2010/main" val="1478953452"/>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B13F9A"/>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B13F9A"/>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1003915584"/>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solidFill>
                <a:srgbClr val="B13F9A"/>
              </a:solidFill>
            </a:endParaRPr>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solidFill>
                <a:srgbClr val="B13F9A"/>
              </a:solidFill>
            </a:endParaRPr>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2864685963"/>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B13F9A"/>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B13F9A"/>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12298807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B13F9A"/>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B13F9A"/>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3183990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B13F9A"/>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B13F9A"/>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21828598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solidFill>
                <a:srgbClr val="B13F9A"/>
              </a:solidFill>
            </a:endParaRPr>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solidFill>
                <a:srgbClr val="B13F9A"/>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16539406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B13F9A"/>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B13F9A"/>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21707521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a:solidFill>
                <a:prstClr val="white"/>
              </a:solidFill>
            </a:endParaRPr>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a:solidFill>
                <a:prstClr val="white"/>
              </a:solidFill>
            </a:endParaRPr>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solidFill>
                <a:srgbClr val="F4E7ED"/>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F4E7ED"/>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F4E7ED"/>
                </a:solidFill>
              </a:rPr>
              <a:pPr>
                <a:defRPr/>
              </a:pPr>
              <a:t>‹#›</a:t>
            </a:fld>
            <a:endParaRPr lang="ru-RU">
              <a:solidFill>
                <a:srgbClr val="F4E7ED"/>
              </a:solidFill>
            </a:endParaRP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extLst>
      <p:ext uri="{BB962C8B-B14F-4D97-AF65-F5344CB8AC3E}">
        <p14:creationId xmlns:p14="http://schemas.microsoft.com/office/powerpoint/2010/main" val="2441837332"/>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B13F9A"/>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B13F9A"/>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8415977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solidFill>
                <a:srgbClr val="B13F9A"/>
              </a:solidFill>
            </a:endParaRPr>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solidFill>
                <a:srgbClr val="B13F9A"/>
              </a:solidFill>
            </a:endParaRPr>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322031918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w="952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w="952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w="2857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w="952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grpSp>
      <p:sp>
        <p:nvSpPr>
          <p:cNvPr id="167948" name="Rectangle 12"/>
          <p:cNvSpPr>
            <a:spLocks noGrp="1" noChangeArrowheads="1"/>
          </p:cNvSpPr>
          <p:nvPr>
            <p:ph type="ctrTitle"/>
          </p:nvPr>
        </p:nvSpPr>
        <p:spPr>
          <a:xfrm>
            <a:off x="685800" y="1219200"/>
            <a:ext cx="7772400" cy="1933575"/>
          </a:xfrm>
        </p:spPr>
        <p:txBody>
          <a:bodyPr anchor="b"/>
          <a:lstStyle>
            <a:lvl1pPr algn="r">
              <a:defRPr sz="4400"/>
            </a:lvl1pPr>
          </a:lstStyle>
          <a:p>
            <a:r>
              <a:rPr lang="ru-RU"/>
              <a:t>Образец заголовка</a:t>
            </a:r>
          </a:p>
        </p:txBody>
      </p:sp>
      <p:sp>
        <p:nvSpPr>
          <p:cNvPr id="167949" name="Rectangle 13"/>
          <p:cNvSpPr>
            <a:spLocks noGrp="1" noChangeArrowheads="1"/>
          </p:cNvSpPr>
          <p:nvPr>
            <p:ph type="subTitle" idx="1"/>
          </p:nvPr>
        </p:nvSpPr>
        <p:spPr>
          <a:xfrm>
            <a:off x="2057400" y="3505200"/>
            <a:ext cx="6400800" cy="1752600"/>
          </a:xfrm>
        </p:spPr>
        <p:txBody>
          <a:bodyPr/>
          <a:lstStyle>
            <a:lvl1pPr marL="0" indent="0" algn="r">
              <a:buFont typeface="Wingdings" pitchFamily="2" charset="2"/>
              <a:buNone/>
              <a:defRPr/>
            </a:lvl1pPr>
          </a:lstStyle>
          <a:p>
            <a:r>
              <a:rPr lang="ru-RU"/>
              <a:t>Образец подзаголовка</a:t>
            </a:r>
          </a:p>
        </p:txBody>
      </p:sp>
      <p:sp>
        <p:nvSpPr>
          <p:cNvPr id="11" name="Rectangle 9"/>
          <p:cNvSpPr>
            <a:spLocks noGrp="1" noChangeArrowheads="1"/>
          </p:cNvSpPr>
          <p:nvPr>
            <p:ph type="dt" sz="half" idx="10"/>
          </p:nvPr>
        </p:nvSpPr>
        <p:spPr/>
        <p:txBody>
          <a:bodyPr/>
          <a:lstStyle>
            <a:lvl1pPr>
              <a:defRPr/>
            </a:lvl1pPr>
          </a:lstStyle>
          <a:p>
            <a:pPr>
              <a:defRPr/>
            </a:pPr>
            <a:fld id="{197E79DB-2D15-4015-AF6F-90C7FC01A686}" type="datetimeFigureOut">
              <a:rPr lang="ru-RU">
                <a:solidFill>
                  <a:srgbClr val="000000"/>
                </a:solidFill>
              </a:rPr>
              <a:pPr>
                <a:defRPr/>
              </a:pPr>
              <a:t>03.06.2019</a:t>
            </a:fld>
            <a:endParaRPr lang="ru-RU">
              <a:solidFill>
                <a:srgbClr val="000000"/>
              </a:solidFill>
            </a:endParaRPr>
          </a:p>
        </p:txBody>
      </p:sp>
      <p:sp>
        <p:nvSpPr>
          <p:cNvPr id="12" name="Rectangle 10"/>
          <p:cNvSpPr>
            <a:spLocks noGrp="1" noChangeArrowheads="1"/>
          </p:cNvSpPr>
          <p:nvPr>
            <p:ph type="ftr" sz="quarter" idx="11"/>
          </p:nvPr>
        </p:nvSpPr>
        <p:spPr/>
        <p:txBody>
          <a:bodyPr/>
          <a:lstStyle>
            <a:lvl1pPr>
              <a:defRPr/>
            </a:lvl1pPr>
          </a:lstStyle>
          <a:p>
            <a:pPr>
              <a:defRPr/>
            </a:pPr>
            <a:endParaRPr lang="ru-RU">
              <a:solidFill>
                <a:srgbClr val="000000"/>
              </a:solidFill>
            </a:endParaRPr>
          </a:p>
        </p:txBody>
      </p:sp>
      <p:sp>
        <p:nvSpPr>
          <p:cNvPr id="13" name="Rectangle 11"/>
          <p:cNvSpPr>
            <a:spLocks noGrp="1" noChangeArrowheads="1"/>
          </p:cNvSpPr>
          <p:nvPr>
            <p:ph type="sldNum" sz="quarter" idx="12"/>
          </p:nvPr>
        </p:nvSpPr>
        <p:spPr/>
        <p:txBody>
          <a:bodyPr/>
          <a:lstStyle>
            <a:lvl1pPr>
              <a:defRPr/>
            </a:lvl1pPr>
          </a:lstStyle>
          <a:p>
            <a:fld id="{F7D67A0D-672F-45C8-8F06-2DDFA4D45361}"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9451476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65A4D026-E0A8-4C04-B38A-E52BF435CFA7}" type="datetimeFigureOut">
              <a:rPr lang="ru-RU">
                <a:solidFill>
                  <a:srgbClr val="000000"/>
                </a:solidFill>
              </a:rPr>
              <a:pPr>
                <a:defRPr/>
              </a:pPr>
              <a:t>03.06.2019</a:t>
            </a:fld>
            <a:endParaRPr lang="ru-RU">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fld id="{BC342B1A-3402-4216-9684-8AEE9A8BD557}"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5316826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62B8DD2B-6437-44B1-806D-A0CD2499FD22}" type="datetimeFigureOut">
              <a:rPr lang="ru-RU">
                <a:solidFill>
                  <a:srgbClr val="000000"/>
                </a:solidFill>
              </a:rPr>
              <a:pPr>
                <a:defRPr/>
              </a:pPr>
              <a:t>03.06.2019</a:t>
            </a:fld>
            <a:endParaRPr lang="ru-RU">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fld id="{A92075DE-021A-4E48-A006-1379C2652CE8}"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793155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9"/>
          <p:cNvSpPr>
            <a:spLocks noGrp="1" noChangeArrowheads="1"/>
          </p:cNvSpPr>
          <p:nvPr>
            <p:ph type="dt" sz="half" idx="10"/>
          </p:nvPr>
        </p:nvSpPr>
        <p:spPr>
          <a:ln/>
        </p:spPr>
        <p:txBody>
          <a:bodyPr/>
          <a:lstStyle>
            <a:lvl1pPr>
              <a:defRPr/>
            </a:lvl1pPr>
          </a:lstStyle>
          <a:p>
            <a:pPr>
              <a:defRPr/>
            </a:pPr>
            <a:fld id="{B16AC67B-5D19-417B-9DE6-3F3BD93A9691}" type="datetimeFigureOut">
              <a:rPr lang="ru-RU">
                <a:solidFill>
                  <a:srgbClr val="000000"/>
                </a:solidFill>
              </a:rPr>
              <a:pPr>
                <a:defRPr/>
              </a:pPr>
              <a:t>03.06.2019</a:t>
            </a:fld>
            <a:endParaRPr lang="ru-RU">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fld id="{E15A4DB5-985E-492B-9459-F0FCBD368223}"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97649250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9"/>
          <p:cNvSpPr>
            <a:spLocks noGrp="1" noChangeArrowheads="1"/>
          </p:cNvSpPr>
          <p:nvPr>
            <p:ph type="dt" sz="half" idx="10"/>
          </p:nvPr>
        </p:nvSpPr>
        <p:spPr>
          <a:ln/>
        </p:spPr>
        <p:txBody>
          <a:bodyPr/>
          <a:lstStyle>
            <a:lvl1pPr>
              <a:defRPr/>
            </a:lvl1pPr>
          </a:lstStyle>
          <a:p>
            <a:pPr>
              <a:defRPr/>
            </a:pPr>
            <a:fld id="{F158D8C9-2680-4A58-AB67-053CE9F5EDDF}" type="datetimeFigureOut">
              <a:rPr lang="ru-RU">
                <a:solidFill>
                  <a:srgbClr val="000000"/>
                </a:solidFill>
              </a:rPr>
              <a:pPr>
                <a:defRPr/>
              </a:pPr>
              <a:t>03.06.2019</a:t>
            </a:fld>
            <a:endParaRPr lang="ru-RU">
              <a:solidFill>
                <a:srgbClr val="000000"/>
              </a:solidFill>
            </a:endParaRPr>
          </a:p>
        </p:txBody>
      </p:sp>
      <p:sp>
        <p:nvSpPr>
          <p:cNvPr id="8"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11"/>
          <p:cNvSpPr>
            <a:spLocks noGrp="1" noChangeArrowheads="1"/>
          </p:cNvSpPr>
          <p:nvPr>
            <p:ph type="sldNum" sz="quarter" idx="12"/>
          </p:nvPr>
        </p:nvSpPr>
        <p:spPr>
          <a:ln/>
        </p:spPr>
        <p:txBody>
          <a:bodyPr/>
          <a:lstStyle>
            <a:lvl1pPr>
              <a:defRPr/>
            </a:lvl1pPr>
          </a:lstStyle>
          <a:p>
            <a:fld id="{F5FFAAD5-E337-415A-BFD8-0A0F934935CC}"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8751232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9"/>
          <p:cNvSpPr>
            <a:spLocks noGrp="1" noChangeArrowheads="1"/>
          </p:cNvSpPr>
          <p:nvPr>
            <p:ph type="dt" sz="half" idx="10"/>
          </p:nvPr>
        </p:nvSpPr>
        <p:spPr>
          <a:ln/>
        </p:spPr>
        <p:txBody>
          <a:bodyPr/>
          <a:lstStyle>
            <a:lvl1pPr>
              <a:defRPr/>
            </a:lvl1pPr>
          </a:lstStyle>
          <a:p>
            <a:pPr>
              <a:defRPr/>
            </a:pPr>
            <a:fld id="{A15E4C0D-C44B-440D-968C-59048209F979}" type="datetimeFigureOut">
              <a:rPr lang="ru-RU">
                <a:solidFill>
                  <a:srgbClr val="000000"/>
                </a:solidFill>
              </a:rPr>
              <a:pPr>
                <a:defRPr/>
              </a:pPr>
              <a:t>03.06.2019</a:t>
            </a:fld>
            <a:endParaRPr lang="ru-RU">
              <a:solidFill>
                <a:srgbClr val="000000"/>
              </a:solidFill>
            </a:endParaRPr>
          </a:p>
        </p:txBody>
      </p:sp>
      <p:sp>
        <p:nvSpPr>
          <p:cNvPr id="4"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11"/>
          <p:cNvSpPr>
            <a:spLocks noGrp="1" noChangeArrowheads="1"/>
          </p:cNvSpPr>
          <p:nvPr>
            <p:ph type="sldNum" sz="quarter" idx="12"/>
          </p:nvPr>
        </p:nvSpPr>
        <p:spPr>
          <a:ln/>
        </p:spPr>
        <p:txBody>
          <a:bodyPr/>
          <a:lstStyle>
            <a:lvl1pPr>
              <a:defRPr/>
            </a:lvl1pPr>
          </a:lstStyle>
          <a:p>
            <a:fld id="{9306F0FF-30DE-41F6-9210-61BA64736E0F}"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2514178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D8032B42-C3F2-4968-A761-8CB268873B21}" type="datetimeFigureOut">
              <a:rPr lang="ru-RU">
                <a:solidFill>
                  <a:srgbClr val="000000"/>
                </a:solidFill>
              </a:rPr>
              <a:pPr>
                <a:defRPr/>
              </a:pPr>
              <a:t>03.06.2019</a:t>
            </a:fld>
            <a:endParaRPr lang="ru-RU">
              <a:solidFill>
                <a:srgbClr val="000000"/>
              </a:solidFill>
            </a:endParaRPr>
          </a:p>
        </p:txBody>
      </p:sp>
      <p:sp>
        <p:nvSpPr>
          <p:cNvPr id="3"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11"/>
          <p:cNvSpPr>
            <a:spLocks noGrp="1" noChangeArrowheads="1"/>
          </p:cNvSpPr>
          <p:nvPr>
            <p:ph type="sldNum" sz="quarter" idx="12"/>
          </p:nvPr>
        </p:nvSpPr>
        <p:spPr>
          <a:ln/>
        </p:spPr>
        <p:txBody>
          <a:bodyPr/>
          <a:lstStyle>
            <a:lvl1pPr>
              <a:defRPr/>
            </a:lvl1pPr>
          </a:lstStyle>
          <a:p>
            <a:fld id="{E0EEF403-BAF1-4D2D-ACAC-D61EBE128015}"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435537558"/>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1A29D432-069B-45E7-9EF7-0D7B329FC694}" type="datetimeFigureOut">
              <a:rPr lang="ru-RU">
                <a:solidFill>
                  <a:srgbClr val="000000"/>
                </a:solidFill>
              </a:rPr>
              <a:pPr>
                <a:defRPr/>
              </a:pPr>
              <a:t>03.06.2019</a:t>
            </a:fld>
            <a:endParaRPr lang="ru-RU">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fld id="{2A95CCFF-1D05-4520-A0CA-E1CE27B917E9}"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324181696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8F76C42F-5612-4D9E-B8D0-C5129077B60F}" type="datetimeFigureOut">
              <a:rPr lang="ru-RU">
                <a:solidFill>
                  <a:srgbClr val="000000"/>
                </a:solidFill>
              </a:rPr>
              <a:pPr>
                <a:defRPr/>
              </a:pPr>
              <a:t>03.06.2019</a:t>
            </a:fld>
            <a:endParaRPr lang="ru-RU">
              <a:solidFill>
                <a:srgbClr val="000000"/>
              </a:solidFill>
            </a:endParaRPr>
          </a:p>
        </p:txBody>
      </p:sp>
      <p:sp>
        <p:nvSpPr>
          <p:cNvPr id="6"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11"/>
          <p:cNvSpPr>
            <a:spLocks noGrp="1" noChangeArrowheads="1"/>
          </p:cNvSpPr>
          <p:nvPr>
            <p:ph type="sldNum" sz="quarter" idx="12"/>
          </p:nvPr>
        </p:nvSpPr>
        <p:spPr>
          <a:ln/>
        </p:spPr>
        <p:txBody>
          <a:bodyPr/>
          <a:lstStyle>
            <a:lvl1pPr>
              <a:defRPr/>
            </a:lvl1pPr>
          </a:lstStyle>
          <a:p>
            <a:fld id="{3B9F0D9E-9F05-4421-8FD3-01C596142304}"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8490623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AA14B435-36BA-4101-8E21-D12881E53DE3}" type="datetimeFigureOut">
              <a:rPr lang="ru-RU">
                <a:solidFill>
                  <a:srgbClr val="000000"/>
                </a:solidFill>
              </a:rPr>
              <a:pPr>
                <a:defRPr/>
              </a:pPr>
              <a:t>03.06.2019</a:t>
            </a:fld>
            <a:endParaRPr lang="ru-RU">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fld id="{185AE3C4-4B2F-40AF-A6A8-B7FD809B293B}"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44255473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6287"/>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62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FCDA7268-2D47-48F7-8B38-A041BFF04692}" type="datetimeFigureOut">
              <a:rPr lang="ru-RU">
                <a:solidFill>
                  <a:srgbClr val="000000"/>
                </a:solidFill>
              </a:rPr>
              <a:pPr>
                <a:defRPr/>
              </a:pPr>
              <a:t>03.06.2019</a:t>
            </a:fld>
            <a:endParaRPr lang="ru-RU">
              <a:solidFill>
                <a:srgbClr val="000000"/>
              </a:solidFill>
            </a:endParaRPr>
          </a:p>
        </p:txBody>
      </p:sp>
      <p:sp>
        <p:nvSpPr>
          <p:cNvPr id="5" name="Rectangle 10"/>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11"/>
          <p:cNvSpPr>
            <a:spLocks noGrp="1" noChangeArrowheads="1"/>
          </p:cNvSpPr>
          <p:nvPr>
            <p:ph type="sldNum" sz="quarter" idx="12"/>
          </p:nvPr>
        </p:nvSpPr>
        <p:spPr>
          <a:ln/>
        </p:spPr>
        <p:txBody>
          <a:bodyPr/>
          <a:lstStyle>
            <a:lvl1pPr>
              <a:defRPr/>
            </a:lvl1pPr>
          </a:lstStyle>
          <a:p>
            <a:fld id="{971D1FCF-C977-4FF5-9C20-9838E0358642}" type="slidenum">
              <a:rPr lang="ru-RU">
                <a:solidFill>
                  <a:srgbClr val="000000"/>
                </a:solidFill>
              </a:rPr>
              <a:pPr/>
              <a:t>‹#›</a:t>
            </a:fld>
            <a:endParaRPr lang="ru-RU">
              <a:solidFill>
                <a:srgbClr val="000000"/>
              </a:solidFill>
            </a:endParaRPr>
          </a:p>
        </p:txBody>
      </p:sp>
    </p:spTree>
    <p:extLst>
      <p:ext uri="{BB962C8B-B14F-4D97-AF65-F5344CB8AC3E}">
        <p14:creationId xmlns:p14="http://schemas.microsoft.com/office/powerpoint/2010/main" val="12385082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8"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5"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6"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24" name="Freeform 22"/>
            <p:cNvSpPr>
              <a:spLocks/>
            </p:cNvSpPr>
            <p:nvPr userDrawn="1"/>
          </p:nvSpPr>
          <p:spPr bwMode="hidden">
            <a:xfrm>
              <a:off x="1" y="3875"/>
              <a:ext cx="5760" cy="445"/>
            </a:xfrm>
            <a:custGeom>
              <a:avLst/>
              <a:gdLst/>
              <a:ahLst/>
              <a:cxnLst>
                <a:cxn ang="0">
                  <a:pos x="5700" y="86"/>
                </a:cxn>
                <a:cxn ang="0">
                  <a:pos x="5508" y="86"/>
                </a:cxn>
                <a:cxn ang="0">
                  <a:pos x="5454" y="76"/>
                </a:cxn>
                <a:cxn ang="0">
                  <a:pos x="5448" y="65"/>
                </a:cxn>
                <a:cxn ang="0">
                  <a:pos x="5442" y="44"/>
                </a:cxn>
                <a:cxn ang="0">
                  <a:pos x="5414" y="18"/>
                </a:cxn>
                <a:cxn ang="0">
                  <a:pos x="5332" y="7"/>
                </a:cxn>
                <a:cxn ang="0">
                  <a:pos x="5051" y="22"/>
                </a:cxn>
                <a:cxn ang="0">
                  <a:pos x="4986" y="55"/>
                </a:cxn>
                <a:cxn ang="0">
                  <a:pos x="4854" y="102"/>
                </a:cxn>
                <a:cxn ang="0">
                  <a:pos x="4740" y="112"/>
                </a:cxn>
                <a:cxn ang="0">
                  <a:pos x="4662" y="91"/>
                </a:cxn>
                <a:cxn ang="0">
                  <a:pos x="4598" y="25"/>
                </a:cxn>
                <a:cxn ang="0">
                  <a:pos x="4514" y="9"/>
                </a:cxn>
                <a:cxn ang="0">
                  <a:pos x="4410" y="39"/>
                </a:cxn>
                <a:cxn ang="0">
                  <a:pos x="4236" y="81"/>
                </a:cxn>
                <a:cxn ang="0">
                  <a:pos x="4020" y="102"/>
                </a:cxn>
                <a:cxn ang="0">
                  <a:pos x="3810" y="102"/>
                </a:cxn>
                <a:cxn ang="0">
                  <a:pos x="3654" y="76"/>
                </a:cxn>
                <a:cxn ang="0">
                  <a:pos x="3594" y="50"/>
                </a:cxn>
                <a:cxn ang="0">
                  <a:pos x="3528" y="44"/>
                </a:cxn>
                <a:cxn ang="0">
                  <a:pos x="3480" y="55"/>
                </a:cxn>
                <a:cxn ang="0">
                  <a:pos x="3420" y="76"/>
                </a:cxn>
                <a:cxn ang="0">
                  <a:pos x="3048" y="112"/>
                </a:cxn>
                <a:cxn ang="0">
                  <a:pos x="2844" y="128"/>
                </a:cxn>
                <a:cxn ang="0">
                  <a:pos x="2742" y="117"/>
                </a:cxn>
                <a:cxn ang="0">
                  <a:pos x="2710" y="56"/>
                </a:cxn>
                <a:cxn ang="0">
                  <a:pos x="2658" y="50"/>
                </a:cxn>
                <a:cxn ang="0">
                  <a:pos x="2558" y="95"/>
                </a:cxn>
                <a:cxn ang="0">
                  <a:pos x="2444" y="109"/>
                </a:cxn>
                <a:cxn ang="0">
                  <a:pos x="2322" y="91"/>
                </a:cxn>
                <a:cxn ang="0">
                  <a:pos x="2274" y="70"/>
                </a:cxn>
                <a:cxn ang="0">
                  <a:pos x="2185" y="3"/>
                </a:cxn>
                <a:cxn ang="0">
                  <a:pos x="2048" y="64"/>
                </a:cxn>
                <a:cxn ang="0">
                  <a:pos x="1794" y="102"/>
                </a:cxn>
                <a:cxn ang="0">
                  <a:pos x="1560" y="91"/>
                </a:cxn>
                <a:cxn ang="0">
                  <a:pos x="1482" y="76"/>
                </a:cxn>
                <a:cxn ang="0">
                  <a:pos x="1428" y="50"/>
                </a:cxn>
                <a:cxn ang="0">
                  <a:pos x="1374" y="44"/>
                </a:cxn>
                <a:cxn ang="0">
                  <a:pos x="1308" y="55"/>
                </a:cxn>
                <a:cxn ang="0">
                  <a:pos x="1140" y="107"/>
                </a:cxn>
                <a:cxn ang="0">
                  <a:pos x="948" y="143"/>
                </a:cxn>
                <a:cxn ang="0">
                  <a:pos x="708" y="138"/>
                </a:cxn>
                <a:cxn ang="0">
                  <a:pos x="534" y="96"/>
                </a:cxn>
                <a:cxn ang="0">
                  <a:pos x="444" y="55"/>
                </a:cxn>
                <a:cxn ang="0">
                  <a:pos x="396" y="34"/>
                </a:cxn>
                <a:cxn ang="0">
                  <a:pos x="378" y="39"/>
                </a:cxn>
                <a:cxn ang="0">
                  <a:pos x="342" y="70"/>
                </a:cxn>
                <a:cxn ang="0">
                  <a:pos x="288" y="96"/>
                </a:cxn>
                <a:cxn ang="0">
                  <a:pos x="192" y="112"/>
                </a:cxn>
                <a:cxn ang="0">
                  <a:pos x="90" y="112"/>
                </a:cxn>
                <a:cxn ang="0">
                  <a:pos x="0" y="96"/>
                </a:cxn>
                <a:cxn ang="0">
                  <a:pos x="5760" y="44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lnTo>
                    <a:pt x="5760" y="445"/>
                  </a:lnTo>
                  <a:lnTo>
                    <a:pt x="5760" y="445"/>
                  </a:lnTo>
                </a:path>
              </a:pathLst>
            </a:custGeom>
            <a:solidFill>
              <a:schemeClr val="accent2">
                <a:alpha val="50000"/>
              </a:schemeClr>
            </a:solidFill>
            <a:ln w="9525">
              <a:noFill/>
              <a:prstDash val="solid"/>
              <a:round/>
              <a:headEnd/>
              <a:tailEnd/>
            </a:ln>
          </p:spPr>
          <p:txBody>
            <a:bodyPr/>
            <a:lstStyle/>
            <a:p>
              <a:pPr>
                <a:defRPr/>
              </a:pPr>
              <a:endParaRPr lang="ru-RU">
                <a:solidFill>
                  <a:srgbClr val="FFFFFF"/>
                </a:solidFill>
                <a:latin typeface="Times New Roman" panose="02020603050405020304" pitchFamily="18" charset="0"/>
              </a:endParaRPr>
            </a:p>
          </p:txBody>
        </p:sp>
        <p:sp>
          <p:nvSpPr>
            <p:cNvPr id="25"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a:defRPr/>
              </a:pPr>
              <a:endParaRPr lang="ru-RU">
                <a:solidFill>
                  <a:srgbClr val="FFFFFF"/>
                </a:solidFill>
                <a:latin typeface="Times New Roman" panose="02020603050405020304" pitchFamily="18" charset="0"/>
              </a:endParaRPr>
            </a:p>
          </p:txBody>
        </p:sp>
      </p:grpSp>
      <p:sp>
        <p:nvSpPr>
          <p:cNvPr id="176152" name="Rectangle 24"/>
          <p:cNvSpPr>
            <a:spLocks noGrp="1" noChangeArrowheads="1"/>
          </p:cNvSpPr>
          <p:nvPr>
            <p:ph type="ctrTitle" sz="quarter"/>
          </p:nvPr>
        </p:nvSpPr>
        <p:spPr>
          <a:xfrm>
            <a:off x="685800" y="1600200"/>
            <a:ext cx="7772400" cy="1828800"/>
          </a:xfrm>
        </p:spPr>
        <p:txBody>
          <a:bodyPr/>
          <a:lstStyle>
            <a:lvl1pPr>
              <a:defRPr sz="4800"/>
            </a:lvl1pPr>
          </a:lstStyle>
          <a:p>
            <a:r>
              <a:rPr lang="ru-RU"/>
              <a:t>Образец заголовка</a:t>
            </a:r>
          </a:p>
        </p:txBody>
      </p:sp>
      <p:sp>
        <p:nvSpPr>
          <p:cNvPr id="176153"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6" name="Rectangle 26"/>
          <p:cNvSpPr>
            <a:spLocks noGrp="1" noChangeArrowheads="1"/>
          </p:cNvSpPr>
          <p:nvPr>
            <p:ph type="dt" sz="quarter" idx="10"/>
          </p:nvPr>
        </p:nvSpPr>
        <p:spPr>
          <a:xfrm>
            <a:off x="457200" y="6243638"/>
            <a:ext cx="2133600" cy="457200"/>
          </a:xfrm>
        </p:spPr>
        <p:txBody>
          <a:bodyPr/>
          <a:lstStyle>
            <a:lvl1pPr>
              <a:defRPr/>
            </a:lvl1pPr>
          </a:lstStyle>
          <a:p>
            <a:pPr>
              <a:defRPr/>
            </a:pPr>
            <a:fld id="{613B6165-2C66-4423-AC18-FE550D9F6CD5}" type="datetimeFigureOut">
              <a:rPr lang="ru-RU">
                <a:solidFill>
                  <a:srgbClr val="FFFFFF"/>
                </a:solidFill>
              </a:rPr>
              <a:pPr>
                <a:defRPr/>
              </a:pPr>
              <a:t>03.06.2019</a:t>
            </a:fld>
            <a:endParaRPr lang="ru-RU">
              <a:solidFill>
                <a:srgbClr val="FFFFFF"/>
              </a:solidFill>
            </a:endParaRPr>
          </a:p>
        </p:txBody>
      </p:sp>
      <p:sp>
        <p:nvSpPr>
          <p:cNvPr id="27" name="Rectangle 27"/>
          <p:cNvSpPr>
            <a:spLocks noGrp="1" noChangeArrowheads="1"/>
          </p:cNvSpPr>
          <p:nvPr>
            <p:ph type="ftr" sz="quarter" idx="11"/>
          </p:nvPr>
        </p:nvSpPr>
        <p:spPr/>
        <p:txBody>
          <a:bodyPr/>
          <a:lstStyle>
            <a:lvl1pPr>
              <a:defRPr/>
            </a:lvl1pPr>
          </a:lstStyle>
          <a:p>
            <a:pPr>
              <a:defRPr/>
            </a:pPr>
            <a:endParaRPr lang="ru-RU">
              <a:solidFill>
                <a:srgbClr val="FFFFFF"/>
              </a:solidFill>
            </a:endParaRPr>
          </a:p>
        </p:txBody>
      </p:sp>
      <p:sp>
        <p:nvSpPr>
          <p:cNvPr id="28" name="Rectangle 28"/>
          <p:cNvSpPr>
            <a:spLocks noGrp="1" noChangeArrowheads="1"/>
          </p:cNvSpPr>
          <p:nvPr>
            <p:ph type="sldNum" sz="quarter" idx="12"/>
          </p:nvPr>
        </p:nvSpPr>
        <p:spPr/>
        <p:txBody>
          <a:bodyPr/>
          <a:lstStyle>
            <a:lvl1pPr>
              <a:defRPr/>
            </a:lvl1pPr>
          </a:lstStyle>
          <a:p>
            <a:fld id="{D372A60B-A1FB-4ED1-A7B6-3FC23EDE0AFE}" type="slidenum">
              <a:rPr lang="ru-RU">
                <a:solidFill>
                  <a:srgbClr val="FFFFFF"/>
                </a:solidFill>
              </a:rPr>
              <a:pPr/>
              <a:t>‹#›</a:t>
            </a:fld>
            <a:endParaRPr lang="ru-RU">
              <a:solidFill>
                <a:srgbClr val="FFFFFF"/>
              </a:solidFill>
            </a:endParaRPr>
          </a:p>
        </p:txBody>
      </p:sp>
    </p:spTree>
    <p:extLst>
      <p:ext uri="{BB962C8B-B14F-4D97-AF65-F5344CB8AC3E}">
        <p14:creationId xmlns:p14="http://schemas.microsoft.com/office/powerpoint/2010/main" val="16190915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5" name="Rectangle 27"/>
          <p:cNvSpPr>
            <a:spLocks noGrp="1" noChangeArrowheads="1"/>
          </p:cNvSpPr>
          <p:nvPr>
            <p:ph type="sldNum" sz="quarter" idx="11"/>
          </p:nvPr>
        </p:nvSpPr>
        <p:spPr>
          <a:ln/>
        </p:spPr>
        <p:txBody>
          <a:bodyPr/>
          <a:lstStyle>
            <a:lvl1pPr>
              <a:defRPr/>
            </a:lvl1pPr>
          </a:lstStyle>
          <a:p>
            <a:fld id="{E5389C28-E44B-420F-9A7A-F86B9960247B}" type="slidenum">
              <a:rPr lang="ru-RU">
                <a:solidFill>
                  <a:srgbClr val="FFFFFF"/>
                </a:solidFill>
              </a:rPr>
              <a:pPr/>
              <a:t>‹#›</a:t>
            </a:fld>
            <a:endParaRPr lang="ru-RU">
              <a:solidFill>
                <a:srgbClr val="FFFFFF"/>
              </a:solidFill>
            </a:endParaRPr>
          </a:p>
        </p:txBody>
      </p:sp>
      <p:sp>
        <p:nvSpPr>
          <p:cNvPr id="6" name="Rectangle 28"/>
          <p:cNvSpPr>
            <a:spLocks noGrp="1" noChangeArrowheads="1"/>
          </p:cNvSpPr>
          <p:nvPr>
            <p:ph type="dt" sz="half" idx="12"/>
          </p:nvPr>
        </p:nvSpPr>
        <p:spPr>
          <a:ln/>
        </p:spPr>
        <p:txBody>
          <a:bodyPr/>
          <a:lstStyle>
            <a:lvl1pPr>
              <a:defRPr/>
            </a:lvl1pPr>
          </a:lstStyle>
          <a:p>
            <a:pPr>
              <a:defRPr/>
            </a:pPr>
            <a:fld id="{A080DE3F-791C-4DD9-9804-92F1F3C19194}"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579410297"/>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5" name="Rectangle 27"/>
          <p:cNvSpPr>
            <a:spLocks noGrp="1" noChangeArrowheads="1"/>
          </p:cNvSpPr>
          <p:nvPr>
            <p:ph type="sldNum" sz="quarter" idx="11"/>
          </p:nvPr>
        </p:nvSpPr>
        <p:spPr>
          <a:ln/>
        </p:spPr>
        <p:txBody>
          <a:bodyPr/>
          <a:lstStyle>
            <a:lvl1pPr>
              <a:defRPr/>
            </a:lvl1pPr>
          </a:lstStyle>
          <a:p>
            <a:fld id="{88BB2F79-1498-4CA5-8714-CFF6D2798C5D}" type="slidenum">
              <a:rPr lang="ru-RU">
                <a:solidFill>
                  <a:srgbClr val="FFFFFF"/>
                </a:solidFill>
              </a:rPr>
              <a:pPr/>
              <a:t>‹#›</a:t>
            </a:fld>
            <a:endParaRPr lang="ru-RU">
              <a:solidFill>
                <a:srgbClr val="FFFFFF"/>
              </a:solidFill>
            </a:endParaRPr>
          </a:p>
        </p:txBody>
      </p:sp>
      <p:sp>
        <p:nvSpPr>
          <p:cNvPr id="6" name="Rectangle 28"/>
          <p:cNvSpPr>
            <a:spLocks noGrp="1" noChangeArrowheads="1"/>
          </p:cNvSpPr>
          <p:nvPr>
            <p:ph type="dt" sz="half" idx="12"/>
          </p:nvPr>
        </p:nvSpPr>
        <p:spPr>
          <a:ln/>
        </p:spPr>
        <p:txBody>
          <a:bodyPr/>
          <a:lstStyle>
            <a:lvl1pPr>
              <a:defRPr/>
            </a:lvl1pPr>
          </a:lstStyle>
          <a:p>
            <a:pPr>
              <a:defRPr/>
            </a:pPr>
            <a:fld id="{0E57001E-BED8-4033-88C3-DCC9FF3B4A29}"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424210156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6" name="Rectangle 27"/>
          <p:cNvSpPr>
            <a:spLocks noGrp="1" noChangeArrowheads="1"/>
          </p:cNvSpPr>
          <p:nvPr>
            <p:ph type="sldNum" sz="quarter" idx="11"/>
          </p:nvPr>
        </p:nvSpPr>
        <p:spPr>
          <a:ln/>
        </p:spPr>
        <p:txBody>
          <a:bodyPr/>
          <a:lstStyle>
            <a:lvl1pPr>
              <a:defRPr/>
            </a:lvl1pPr>
          </a:lstStyle>
          <a:p>
            <a:fld id="{2C8B5D7B-3B79-492C-960B-1A71768F8F38}" type="slidenum">
              <a:rPr lang="ru-RU">
                <a:solidFill>
                  <a:srgbClr val="FFFFFF"/>
                </a:solidFill>
              </a:rPr>
              <a:pPr/>
              <a:t>‹#›</a:t>
            </a:fld>
            <a:endParaRPr lang="ru-RU">
              <a:solidFill>
                <a:srgbClr val="FFFFFF"/>
              </a:solidFill>
            </a:endParaRPr>
          </a:p>
        </p:txBody>
      </p:sp>
      <p:sp>
        <p:nvSpPr>
          <p:cNvPr id="7" name="Rectangle 28"/>
          <p:cNvSpPr>
            <a:spLocks noGrp="1" noChangeArrowheads="1"/>
          </p:cNvSpPr>
          <p:nvPr>
            <p:ph type="dt" sz="half" idx="12"/>
          </p:nvPr>
        </p:nvSpPr>
        <p:spPr>
          <a:ln/>
        </p:spPr>
        <p:txBody>
          <a:bodyPr/>
          <a:lstStyle>
            <a:lvl1pPr>
              <a:defRPr/>
            </a:lvl1pPr>
          </a:lstStyle>
          <a:p>
            <a:pPr>
              <a:defRPr/>
            </a:pPr>
            <a:fld id="{5BA6B4BE-ED52-437C-BBD7-A1E18DF68026}"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267601403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8" name="Rectangle 27"/>
          <p:cNvSpPr>
            <a:spLocks noGrp="1" noChangeArrowheads="1"/>
          </p:cNvSpPr>
          <p:nvPr>
            <p:ph type="sldNum" sz="quarter" idx="11"/>
          </p:nvPr>
        </p:nvSpPr>
        <p:spPr>
          <a:ln/>
        </p:spPr>
        <p:txBody>
          <a:bodyPr/>
          <a:lstStyle>
            <a:lvl1pPr>
              <a:defRPr/>
            </a:lvl1pPr>
          </a:lstStyle>
          <a:p>
            <a:fld id="{5CFB5E52-5048-400F-AAF0-CAD6D085DE93}" type="slidenum">
              <a:rPr lang="ru-RU">
                <a:solidFill>
                  <a:srgbClr val="FFFFFF"/>
                </a:solidFill>
              </a:rPr>
              <a:pPr/>
              <a:t>‹#›</a:t>
            </a:fld>
            <a:endParaRPr lang="ru-RU">
              <a:solidFill>
                <a:srgbClr val="FFFFFF"/>
              </a:solidFill>
            </a:endParaRPr>
          </a:p>
        </p:txBody>
      </p:sp>
      <p:sp>
        <p:nvSpPr>
          <p:cNvPr id="9" name="Rectangle 28"/>
          <p:cNvSpPr>
            <a:spLocks noGrp="1" noChangeArrowheads="1"/>
          </p:cNvSpPr>
          <p:nvPr>
            <p:ph type="dt" sz="half" idx="12"/>
          </p:nvPr>
        </p:nvSpPr>
        <p:spPr>
          <a:ln/>
        </p:spPr>
        <p:txBody>
          <a:bodyPr/>
          <a:lstStyle>
            <a:lvl1pPr>
              <a:defRPr/>
            </a:lvl1pPr>
          </a:lstStyle>
          <a:p>
            <a:pPr>
              <a:defRPr/>
            </a:pPr>
            <a:fld id="{2BF58C23-F97F-4402-9C9E-E10839B7D345}"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150399859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4" name="Rectangle 27"/>
          <p:cNvSpPr>
            <a:spLocks noGrp="1" noChangeArrowheads="1"/>
          </p:cNvSpPr>
          <p:nvPr>
            <p:ph type="sldNum" sz="quarter" idx="11"/>
          </p:nvPr>
        </p:nvSpPr>
        <p:spPr>
          <a:ln/>
        </p:spPr>
        <p:txBody>
          <a:bodyPr/>
          <a:lstStyle>
            <a:lvl1pPr>
              <a:defRPr/>
            </a:lvl1pPr>
          </a:lstStyle>
          <a:p>
            <a:fld id="{9879358A-DCBA-4682-822F-6BAC8059852F}" type="slidenum">
              <a:rPr lang="ru-RU">
                <a:solidFill>
                  <a:srgbClr val="FFFFFF"/>
                </a:solidFill>
              </a:rPr>
              <a:pPr/>
              <a:t>‹#›</a:t>
            </a:fld>
            <a:endParaRPr lang="ru-RU">
              <a:solidFill>
                <a:srgbClr val="FFFFFF"/>
              </a:solidFill>
            </a:endParaRPr>
          </a:p>
        </p:txBody>
      </p:sp>
      <p:sp>
        <p:nvSpPr>
          <p:cNvPr id="5" name="Rectangle 28"/>
          <p:cNvSpPr>
            <a:spLocks noGrp="1" noChangeArrowheads="1"/>
          </p:cNvSpPr>
          <p:nvPr>
            <p:ph type="dt" sz="half" idx="12"/>
          </p:nvPr>
        </p:nvSpPr>
        <p:spPr>
          <a:ln/>
        </p:spPr>
        <p:txBody>
          <a:bodyPr/>
          <a:lstStyle>
            <a:lvl1pPr>
              <a:defRPr/>
            </a:lvl1pPr>
          </a:lstStyle>
          <a:p>
            <a:pPr>
              <a:defRPr/>
            </a:pPr>
            <a:fld id="{D4BD3237-5186-4B80-A560-D159ACB8FDB5}"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325235272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3" name="Rectangle 27"/>
          <p:cNvSpPr>
            <a:spLocks noGrp="1" noChangeArrowheads="1"/>
          </p:cNvSpPr>
          <p:nvPr>
            <p:ph type="sldNum" sz="quarter" idx="11"/>
          </p:nvPr>
        </p:nvSpPr>
        <p:spPr>
          <a:ln/>
        </p:spPr>
        <p:txBody>
          <a:bodyPr/>
          <a:lstStyle>
            <a:lvl1pPr>
              <a:defRPr/>
            </a:lvl1pPr>
          </a:lstStyle>
          <a:p>
            <a:fld id="{844D32C3-CF16-42F9-8F95-F75CC09F7B7B}" type="slidenum">
              <a:rPr lang="ru-RU">
                <a:solidFill>
                  <a:srgbClr val="FFFFFF"/>
                </a:solidFill>
              </a:rPr>
              <a:pPr/>
              <a:t>‹#›</a:t>
            </a:fld>
            <a:endParaRPr lang="ru-RU">
              <a:solidFill>
                <a:srgbClr val="FFFFFF"/>
              </a:solidFill>
            </a:endParaRPr>
          </a:p>
        </p:txBody>
      </p:sp>
      <p:sp>
        <p:nvSpPr>
          <p:cNvPr id="4" name="Rectangle 28"/>
          <p:cNvSpPr>
            <a:spLocks noGrp="1" noChangeArrowheads="1"/>
          </p:cNvSpPr>
          <p:nvPr>
            <p:ph type="dt" sz="half" idx="12"/>
          </p:nvPr>
        </p:nvSpPr>
        <p:spPr>
          <a:ln/>
        </p:spPr>
        <p:txBody>
          <a:bodyPr/>
          <a:lstStyle>
            <a:lvl1pPr>
              <a:defRPr/>
            </a:lvl1pPr>
          </a:lstStyle>
          <a:p>
            <a:pPr>
              <a:defRPr/>
            </a:pPr>
            <a:fld id="{7CC40E33-CB0F-4694-8D1B-7CB3379357C9}"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2039879744"/>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6" name="Rectangle 27"/>
          <p:cNvSpPr>
            <a:spLocks noGrp="1" noChangeArrowheads="1"/>
          </p:cNvSpPr>
          <p:nvPr>
            <p:ph type="sldNum" sz="quarter" idx="11"/>
          </p:nvPr>
        </p:nvSpPr>
        <p:spPr>
          <a:ln/>
        </p:spPr>
        <p:txBody>
          <a:bodyPr/>
          <a:lstStyle>
            <a:lvl1pPr>
              <a:defRPr/>
            </a:lvl1pPr>
          </a:lstStyle>
          <a:p>
            <a:fld id="{08869D10-1F30-4CE9-B5F8-32E0FC93C689}" type="slidenum">
              <a:rPr lang="ru-RU">
                <a:solidFill>
                  <a:srgbClr val="FFFFFF"/>
                </a:solidFill>
              </a:rPr>
              <a:pPr/>
              <a:t>‹#›</a:t>
            </a:fld>
            <a:endParaRPr lang="ru-RU">
              <a:solidFill>
                <a:srgbClr val="FFFFFF"/>
              </a:solidFill>
            </a:endParaRPr>
          </a:p>
        </p:txBody>
      </p:sp>
      <p:sp>
        <p:nvSpPr>
          <p:cNvPr id="7" name="Rectangle 28"/>
          <p:cNvSpPr>
            <a:spLocks noGrp="1" noChangeArrowheads="1"/>
          </p:cNvSpPr>
          <p:nvPr>
            <p:ph type="dt" sz="half" idx="12"/>
          </p:nvPr>
        </p:nvSpPr>
        <p:spPr>
          <a:ln/>
        </p:spPr>
        <p:txBody>
          <a:bodyPr/>
          <a:lstStyle>
            <a:lvl1pPr>
              <a:defRPr/>
            </a:lvl1pPr>
          </a:lstStyle>
          <a:p>
            <a:pPr>
              <a:defRPr/>
            </a:pPr>
            <a:fld id="{1FBE3E04-B965-41AA-A87D-76CCE5F3B697}"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17123486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6" name="Rectangle 27"/>
          <p:cNvSpPr>
            <a:spLocks noGrp="1" noChangeArrowheads="1"/>
          </p:cNvSpPr>
          <p:nvPr>
            <p:ph type="sldNum" sz="quarter" idx="11"/>
          </p:nvPr>
        </p:nvSpPr>
        <p:spPr>
          <a:ln/>
        </p:spPr>
        <p:txBody>
          <a:bodyPr/>
          <a:lstStyle>
            <a:lvl1pPr>
              <a:defRPr/>
            </a:lvl1pPr>
          </a:lstStyle>
          <a:p>
            <a:fld id="{4A4A6390-A831-4811-AE49-1CAF29862033}" type="slidenum">
              <a:rPr lang="ru-RU">
                <a:solidFill>
                  <a:srgbClr val="FFFFFF"/>
                </a:solidFill>
              </a:rPr>
              <a:pPr/>
              <a:t>‹#›</a:t>
            </a:fld>
            <a:endParaRPr lang="ru-RU">
              <a:solidFill>
                <a:srgbClr val="FFFFFF"/>
              </a:solidFill>
            </a:endParaRPr>
          </a:p>
        </p:txBody>
      </p:sp>
      <p:sp>
        <p:nvSpPr>
          <p:cNvPr id="7" name="Rectangle 28"/>
          <p:cNvSpPr>
            <a:spLocks noGrp="1" noChangeArrowheads="1"/>
          </p:cNvSpPr>
          <p:nvPr>
            <p:ph type="dt" sz="half" idx="12"/>
          </p:nvPr>
        </p:nvSpPr>
        <p:spPr>
          <a:ln/>
        </p:spPr>
        <p:txBody>
          <a:bodyPr/>
          <a:lstStyle>
            <a:lvl1pPr>
              <a:defRPr/>
            </a:lvl1pPr>
          </a:lstStyle>
          <a:p>
            <a:pPr>
              <a:defRPr/>
            </a:pPr>
            <a:fld id="{5BA8C1C8-4394-4AE9-AED5-E2526AC3FD42}"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27531155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5" name="Rectangle 27"/>
          <p:cNvSpPr>
            <a:spLocks noGrp="1" noChangeArrowheads="1"/>
          </p:cNvSpPr>
          <p:nvPr>
            <p:ph type="sldNum" sz="quarter" idx="11"/>
          </p:nvPr>
        </p:nvSpPr>
        <p:spPr>
          <a:ln/>
        </p:spPr>
        <p:txBody>
          <a:bodyPr/>
          <a:lstStyle>
            <a:lvl1pPr>
              <a:defRPr/>
            </a:lvl1pPr>
          </a:lstStyle>
          <a:p>
            <a:fld id="{9345FB26-3298-4C6A-A299-D2C989AE33D7}" type="slidenum">
              <a:rPr lang="ru-RU">
                <a:solidFill>
                  <a:srgbClr val="FFFFFF"/>
                </a:solidFill>
              </a:rPr>
              <a:pPr/>
              <a:t>‹#›</a:t>
            </a:fld>
            <a:endParaRPr lang="ru-RU">
              <a:solidFill>
                <a:srgbClr val="FFFFFF"/>
              </a:solidFill>
            </a:endParaRPr>
          </a:p>
        </p:txBody>
      </p:sp>
      <p:sp>
        <p:nvSpPr>
          <p:cNvPr id="6" name="Rectangle 28"/>
          <p:cNvSpPr>
            <a:spLocks noGrp="1" noChangeArrowheads="1"/>
          </p:cNvSpPr>
          <p:nvPr>
            <p:ph type="dt" sz="half" idx="12"/>
          </p:nvPr>
        </p:nvSpPr>
        <p:spPr>
          <a:ln/>
        </p:spPr>
        <p:txBody>
          <a:bodyPr/>
          <a:lstStyle>
            <a:lvl1pPr>
              <a:defRPr/>
            </a:lvl1pPr>
          </a:lstStyle>
          <a:p>
            <a:pPr>
              <a:defRPr/>
            </a:pPr>
            <a:fld id="{105C9783-9B64-4329-9922-D59BA3C5B102}"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232859319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solidFill>
                <a:srgbClr val="FFFFFF"/>
              </a:solidFill>
            </a:endParaRPr>
          </a:p>
        </p:txBody>
      </p:sp>
      <p:sp>
        <p:nvSpPr>
          <p:cNvPr id="5" name="Rectangle 27"/>
          <p:cNvSpPr>
            <a:spLocks noGrp="1" noChangeArrowheads="1"/>
          </p:cNvSpPr>
          <p:nvPr>
            <p:ph type="sldNum" sz="quarter" idx="11"/>
          </p:nvPr>
        </p:nvSpPr>
        <p:spPr>
          <a:ln/>
        </p:spPr>
        <p:txBody>
          <a:bodyPr/>
          <a:lstStyle>
            <a:lvl1pPr>
              <a:defRPr/>
            </a:lvl1pPr>
          </a:lstStyle>
          <a:p>
            <a:fld id="{FB89B6DD-29FC-4BF9-87E2-A14F4B287C53}" type="slidenum">
              <a:rPr lang="ru-RU">
                <a:solidFill>
                  <a:srgbClr val="FFFFFF"/>
                </a:solidFill>
              </a:rPr>
              <a:pPr/>
              <a:t>‹#›</a:t>
            </a:fld>
            <a:endParaRPr lang="ru-RU">
              <a:solidFill>
                <a:srgbClr val="FFFFFF"/>
              </a:solidFill>
            </a:endParaRPr>
          </a:p>
        </p:txBody>
      </p:sp>
      <p:sp>
        <p:nvSpPr>
          <p:cNvPr id="6" name="Rectangle 28"/>
          <p:cNvSpPr>
            <a:spLocks noGrp="1" noChangeArrowheads="1"/>
          </p:cNvSpPr>
          <p:nvPr>
            <p:ph type="dt" sz="half" idx="12"/>
          </p:nvPr>
        </p:nvSpPr>
        <p:spPr>
          <a:ln/>
        </p:spPr>
        <p:txBody>
          <a:bodyPr/>
          <a:lstStyle>
            <a:lvl1pPr>
              <a:defRPr/>
            </a:lvl1pPr>
          </a:lstStyle>
          <a:p>
            <a:pPr>
              <a:defRPr/>
            </a:pPr>
            <a:fld id="{F20F33FA-EF5A-4DBC-A683-52B57B31FCCA}"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147934694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prstClr val="black"/>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prstClr val="black"/>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prstClr val="black"/>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prstClr val="black"/>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132936245"/>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755781729"/>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3477860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5894630"/>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02931471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83248848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08348858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81590944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02702699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3952017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71799366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prstClr val="black"/>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prstClr val="black"/>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prstClr val="black"/>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prstClr val="black"/>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772821640"/>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54797574"/>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04773004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595689367"/>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39135682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424480292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7783796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65429471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88823638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70023088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prstClr val="black"/>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prstClr val="black"/>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526210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03.06.2019</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solidFill>
                <a:srgbClr val="B13F9A"/>
              </a:solidFill>
            </a:endParaRPr>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solidFill>
                <a:srgbClr val="B13F9A"/>
              </a:solidFill>
            </a:endParaRPr>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solidFill>
                  <a:srgbClr val="B13F9A"/>
                </a:solidFill>
              </a:rPr>
              <a:pPr>
                <a:defRPr/>
              </a:pPr>
              <a:t>‹#›</a:t>
            </a:fld>
            <a:endParaRPr lang="ru-RU">
              <a:solidFill>
                <a:srgbClr val="B13F9A"/>
              </a:solidFill>
            </a:endParaRPr>
          </a:p>
        </p:txBody>
      </p:sp>
    </p:spTree>
    <p:extLst>
      <p:ext uri="{BB962C8B-B14F-4D97-AF65-F5344CB8AC3E}">
        <p14:creationId xmlns:p14="http://schemas.microsoft.com/office/powerpoint/2010/main" val="3418013873"/>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8066" name="Group 2"/>
          <p:cNvGrpSpPr>
            <a:grpSpLocks/>
          </p:cNvGrpSpPr>
          <p:nvPr/>
        </p:nvGrpSpPr>
        <p:grpSpPr bwMode="auto">
          <a:xfrm>
            <a:off x="1071563" y="304800"/>
            <a:ext cx="7615237" cy="1106488"/>
            <a:chOff x="675" y="192"/>
            <a:chExt cx="4797" cy="697"/>
          </a:xfrm>
        </p:grpSpPr>
        <p:sp>
          <p:nvSpPr>
            <p:cNvPr id="166915" name="Oval 3"/>
            <p:cNvSpPr>
              <a:spLocks noChangeArrowheads="1"/>
            </p:cNvSpPr>
            <p:nvPr/>
          </p:nvSpPr>
          <p:spPr bwMode="hidden">
            <a:xfrm flipH="1">
              <a:off x="3067" y="192"/>
              <a:ext cx="696" cy="696"/>
            </a:xfrm>
            <a:prstGeom prst="ellipse">
              <a:avLst/>
            </a:prstGeom>
            <a:solidFill>
              <a:schemeClr val="accent2"/>
            </a:solidFill>
            <a:ln w="2857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166916" name="Oval 4"/>
            <p:cNvSpPr>
              <a:spLocks noChangeArrowheads="1"/>
            </p:cNvSpPr>
            <p:nvPr/>
          </p:nvSpPr>
          <p:spPr bwMode="hidden">
            <a:xfrm flipH="1">
              <a:off x="4777" y="192"/>
              <a:ext cx="695" cy="696"/>
            </a:xfrm>
            <a:prstGeom prst="ellipse">
              <a:avLst/>
            </a:prstGeom>
            <a:solidFill>
              <a:schemeClr val="accent2"/>
            </a:solidFill>
            <a:ln w="2857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166917" name="Oval 5"/>
            <p:cNvSpPr>
              <a:spLocks noChangeArrowheads="1"/>
            </p:cNvSpPr>
            <p:nvPr/>
          </p:nvSpPr>
          <p:spPr bwMode="hidden">
            <a:xfrm flipH="1">
              <a:off x="675" y="193"/>
              <a:ext cx="695" cy="696"/>
            </a:xfrm>
            <a:prstGeom prst="ellipse">
              <a:avLst/>
            </a:prstGeom>
            <a:solidFill>
              <a:schemeClr val="accent2"/>
            </a:solidFill>
            <a:ln w="28575">
              <a:no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166918"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sp>
          <p:nvSpPr>
            <p:cNvPr id="166919"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p:spPr>
          <p:txBody>
            <a:bodyPr wrap="none" anchor="ctr"/>
            <a:lstStyle/>
            <a:p>
              <a:pPr algn="ctr">
                <a:defRPr/>
              </a:pPr>
              <a:endParaRPr lang="ru-RU" sz="2400">
                <a:solidFill>
                  <a:srgbClr val="000000"/>
                </a:solidFill>
                <a:latin typeface="Times New Roman" panose="02020603050405020304" pitchFamily="18" charset="0"/>
              </a:endParaRPr>
            </a:p>
          </p:txBody>
        </p:sp>
      </p:grpSp>
      <p:sp>
        <p:nvSpPr>
          <p:cNvPr id="88067" name="Rectangle 8"/>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66921" name="Rectangle 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pPr>
              <a:defRPr/>
            </a:pPr>
            <a:fld id="{BAE5EB7B-09F3-4150-A32D-E69FB1CD59EC}" type="datetimeFigureOut">
              <a:rPr lang="ru-RU">
                <a:solidFill>
                  <a:srgbClr val="000000"/>
                </a:solidFill>
              </a:rPr>
              <a:pPr>
                <a:defRPr/>
              </a:pPr>
              <a:t>03.06.2019</a:t>
            </a:fld>
            <a:endParaRPr lang="ru-RU">
              <a:solidFill>
                <a:srgbClr val="000000"/>
              </a:solidFill>
            </a:endParaRPr>
          </a:p>
        </p:txBody>
      </p:sp>
      <p:sp>
        <p:nvSpPr>
          <p:cNvPr id="166922" name="Rectangle 1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pPr>
              <a:defRPr/>
            </a:pPr>
            <a:endParaRPr lang="ru-RU">
              <a:solidFill>
                <a:srgbClr val="000000"/>
              </a:solidFill>
            </a:endParaRPr>
          </a:p>
        </p:txBody>
      </p:sp>
      <p:sp>
        <p:nvSpPr>
          <p:cNvPr id="166923" name="Rectangle 1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panose="020B0604020202020204" pitchFamily="34" charset="0"/>
              </a:defRPr>
            </a:lvl1pPr>
          </a:lstStyle>
          <a:p>
            <a:fld id="{1BBCCEBF-90D2-4911-8AAA-767E08410058}" type="slidenum">
              <a:rPr lang="ru-RU">
                <a:solidFill>
                  <a:srgbClr val="000000"/>
                </a:solidFill>
              </a:rPr>
              <a:pPr/>
              <a:t>‹#›</a:t>
            </a:fld>
            <a:endParaRPr lang="ru-RU">
              <a:solidFill>
                <a:srgbClr val="000000"/>
              </a:solidFill>
            </a:endParaRPr>
          </a:p>
        </p:txBody>
      </p:sp>
      <p:sp>
        <p:nvSpPr>
          <p:cNvPr id="88071" name="Rectangle 1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Tree>
    <p:extLst>
      <p:ext uri="{BB962C8B-B14F-4D97-AF65-F5344CB8AC3E}">
        <p14:creationId xmlns:p14="http://schemas.microsoft.com/office/powerpoint/2010/main" val="760351629"/>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charset="0"/>
        </a:defRPr>
      </a:lvl2pPr>
      <a:lvl3pPr algn="l" rtl="0" eaLnBrk="0" fontAlgn="base" hangingPunct="0">
        <a:spcBef>
          <a:spcPct val="0"/>
        </a:spcBef>
        <a:spcAft>
          <a:spcPct val="0"/>
        </a:spcAft>
        <a:defRPr sz="3800">
          <a:solidFill>
            <a:schemeClr val="tx2"/>
          </a:solidFill>
          <a:latin typeface="Arial" charset="0"/>
        </a:defRPr>
      </a:lvl3pPr>
      <a:lvl4pPr algn="l" rtl="0" eaLnBrk="0" fontAlgn="base" hangingPunct="0">
        <a:spcBef>
          <a:spcPct val="0"/>
        </a:spcBef>
        <a:spcAft>
          <a:spcPct val="0"/>
        </a:spcAft>
        <a:defRPr sz="3800">
          <a:solidFill>
            <a:schemeClr val="tx2"/>
          </a:solidFill>
          <a:latin typeface="Arial" charset="0"/>
        </a:defRPr>
      </a:lvl4pPr>
      <a:lvl5pPr algn="l" rtl="0" eaLnBrk="0" fontAlgn="base" hangingPunct="0">
        <a:spcBef>
          <a:spcPct val="0"/>
        </a:spcBef>
        <a:spcAft>
          <a:spcPct val="0"/>
        </a:spcAft>
        <a:defRPr sz="3800">
          <a:solidFill>
            <a:schemeClr val="tx2"/>
          </a:solidFill>
          <a:latin typeface="Arial" charset="0"/>
        </a:defRPr>
      </a:lvl5pPr>
      <a:lvl6pPr marL="457200" algn="l" rtl="0" fontAlgn="base">
        <a:spcBef>
          <a:spcPct val="0"/>
        </a:spcBef>
        <a:spcAft>
          <a:spcPct val="0"/>
        </a:spcAft>
        <a:defRPr sz="3800">
          <a:solidFill>
            <a:schemeClr val="tx2"/>
          </a:solidFill>
          <a:latin typeface="Arial" charset="0"/>
        </a:defRPr>
      </a:lvl6pPr>
      <a:lvl7pPr marL="914400" algn="l" rtl="0" fontAlgn="base">
        <a:spcBef>
          <a:spcPct val="0"/>
        </a:spcBef>
        <a:spcAft>
          <a:spcPct val="0"/>
        </a:spcAft>
        <a:defRPr sz="3800">
          <a:solidFill>
            <a:schemeClr val="tx2"/>
          </a:solidFill>
          <a:latin typeface="Arial" charset="0"/>
        </a:defRPr>
      </a:lvl7pPr>
      <a:lvl8pPr marL="1371600" algn="l" rtl="0" fontAlgn="base">
        <a:spcBef>
          <a:spcPct val="0"/>
        </a:spcBef>
        <a:spcAft>
          <a:spcPct val="0"/>
        </a:spcAft>
        <a:defRPr sz="3800">
          <a:solidFill>
            <a:schemeClr val="tx2"/>
          </a:solidFill>
          <a:latin typeface="Arial" charset="0"/>
        </a:defRPr>
      </a:lvl8pPr>
      <a:lvl9pPr marL="1828800" algn="l" rtl="0" fontAlgn="base">
        <a:spcBef>
          <a:spcPct val="0"/>
        </a:spcBef>
        <a:spcAft>
          <a:spcPct val="0"/>
        </a:spcAft>
        <a:defRPr sz="3800">
          <a:solidFill>
            <a:schemeClr val="tx2"/>
          </a:solidFill>
          <a:latin typeface="Arial"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a:solidFill>
            <a:schemeClr val="tx1"/>
          </a:solidFill>
          <a:latin typeface="+mn-lt"/>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a:solidFill>
            <a:schemeClr val="tx1"/>
          </a:solidFill>
          <a:latin typeface="+mn-lt"/>
        </a:defRPr>
      </a:lvl3pPr>
      <a:lvl4pPr marL="1600200" indent="-228600" algn="l" rtl="0" eaLnBrk="0" fontAlgn="base" hangingPunct="0">
        <a:spcBef>
          <a:spcPct val="20000"/>
        </a:spcBef>
        <a:spcAft>
          <a:spcPct val="0"/>
        </a:spcAft>
        <a:buClr>
          <a:schemeClr val="accent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42" name="Group 2"/>
          <p:cNvGrpSpPr>
            <a:grpSpLocks/>
          </p:cNvGrpSpPr>
          <p:nvPr/>
        </p:nvGrpSpPr>
        <p:grpSpPr bwMode="auto">
          <a:xfrm>
            <a:off x="0" y="0"/>
            <a:ext cx="9159875" cy="6858000"/>
            <a:chOff x="0" y="0"/>
            <a:chExt cx="5770" cy="4320"/>
          </a:xfrm>
        </p:grpSpPr>
        <p:sp>
          <p:nvSpPr>
            <p:cNvPr id="175107"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08"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09"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0"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1"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2"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3"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4"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5"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6"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7"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8"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19"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0"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1"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2"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3"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4"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5"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solidFill>
                  <a:srgbClr val="FFFFFF"/>
                </a:solidFill>
                <a:latin typeface="Times New Roman" panose="02020603050405020304" pitchFamily="18" charset="0"/>
              </a:endParaRPr>
            </a:p>
          </p:txBody>
        </p:sp>
        <p:sp>
          <p:nvSpPr>
            <p:cNvPr id="175126" name="Freeform 22"/>
            <p:cNvSpPr>
              <a:spLocks/>
            </p:cNvSpPr>
            <p:nvPr userDrawn="1"/>
          </p:nvSpPr>
          <p:spPr bwMode="hidden">
            <a:xfrm>
              <a:off x="1" y="3875"/>
              <a:ext cx="5760" cy="445"/>
            </a:xfrm>
            <a:custGeom>
              <a:avLst/>
              <a:gdLst/>
              <a:ahLst/>
              <a:cxnLst>
                <a:cxn ang="0">
                  <a:pos x="5700" y="86"/>
                </a:cxn>
                <a:cxn ang="0">
                  <a:pos x="5508" y="86"/>
                </a:cxn>
                <a:cxn ang="0">
                  <a:pos x="5454" y="76"/>
                </a:cxn>
                <a:cxn ang="0">
                  <a:pos x="5448" y="65"/>
                </a:cxn>
                <a:cxn ang="0">
                  <a:pos x="5442" y="44"/>
                </a:cxn>
                <a:cxn ang="0">
                  <a:pos x="5414" y="18"/>
                </a:cxn>
                <a:cxn ang="0">
                  <a:pos x="5332" y="7"/>
                </a:cxn>
                <a:cxn ang="0">
                  <a:pos x="5051" y="22"/>
                </a:cxn>
                <a:cxn ang="0">
                  <a:pos x="4986" y="55"/>
                </a:cxn>
                <a:cxn ang="0">
                  <a:pos x="4854" y="102"/>
                </a:cxn>
                <a:cxn ang="0">
                  <a:pos x="4740" y="112"/>
                </a:cxn>
                <a:cxn ang="0">
                  <a:pos x="4662" y="91"/>
                </a:cxn>
                <a:cxn ang="0">
                  <a:pos x="4598" y="25"/>
                </a:cxn>
                <a:cxn ang="0">
                  <a:pos x="4514" y="9"/>
                </a:cxn>
                <a:cxn ang="0">
                  <a:pos x="4410" y="39"/>
                </a:cxn>
                <a:cxn ang="0">
                  <a:pos x="4236" y="81"/>
                </a:cxn>
                <a:cxn ang="0">
                  <a:pos x="4020" y="102"/>
                </a:cxn>
                <a:cxn ang="0">
                  <a:pos x="3810" y="102"/>
                </a:cxn>
                <a:cxn ang="0">
                  <a:pos x="3654" y="76"/>
                </a:cxn>
                <a:cxn ang="0">
                  <a:pos x="3594" y="50"/>
                </a:cxn>
                <a:cxn ang="0">
                  <a:pos x="3528" y="44"/>
                </a:cxn>
                <a:cxn ang="0">
                  <a:pos x="3480" y="55"/>
                </a:cxn>
                <a:cxn ang="0">
                  <a:pos x="3420" y="76"/>
                </a:cxn>
                <a:cxn ang="0">
                  <a:pos x="3048" y="112"/>
                </a:cxn>
                <a:cxn ang="0">
                  <a:pos x="2844" y="128"/>
                </a:cxn>
                <a:cxn ang="0">
                  <a:pos x="2742" y="117"/>
                </a:cxn>
                <a:cxn ang="0">
                  <a:pos x="2710" y="56"/>
                </a:cxn>
                <a:cxn ang="0">
                  <a:pos x="2658" y="50"/>
                </a:cxn>
                <a:cxn ang="0">
                  <a:pos x="2558" y="95"/>
                </a:cxn>
                <a:cxn ang="0">
                  <a:pos x="2444" y="109"/>
                </a:cxn>
                <a:cxn ang="0">
                  <a:pos x="2322" y="91"/>
                </a:cxn>
                <a:cxn ang="0">
                  <a:pos x="2274" y="70"/>
                </a:cxn>
                <a:cxn ang="0">
                  <a:pos x="2185" y="3"/>
                </a:cxn>
                <a:cxn ang="0">
                  <a:pos x="2048" y="64"/>
                </a:cxn>
                <a:cxn ang="0">
                  <a:pos x="1794" y="102"/>
                </a:cxn>
                <a:cxn ang="0">
                  <a:pos x="1560" y="91"/>
                </a:cxn>
                <a:cxn ang="0">
                  <a:pos x="1482" y="76"/>
                </a:cxn>
                <a:cxn ang="0">
                  <a:pos x="1428" y="50"/>
                </a:cxn>
                <a:cxn ang="0">
                  <a:pos x="1374" y="44"/>
                </a:cxn>
                <a:cxn ang="0">
                  <a:pos x="1308" y="55"/>
                </a:cxn>
                <a:cxn ang="0">
                  <a:pos x="1140" y="107"/>
                </a:cxn>
                <a:cxn ang="0">
                  <a:pos x="948" y="143"/>
                </a:cxn>
                <a:cxn ang="0">
                  <a:pos x="708" y="138"/>
                </a:cxn>
                <a:cxn ang="0">
                  <a:pos x="534" y="96"/>
                </a:cxn>
                <a:cxn ang="0">
                  <a:pos x="444" y="55"/>
                </a:cxn>
                <a:cxn ang="0">
                  <a:pos x="396" y="34"/>
                </a:cxn>
                <a:cxn ang="0">
                  <a:pos x="378" y="39"/>
                </a:cxn>
                <a:cxn ang="0">
                  <a:pos x="342" y="70"/>
                </a:cxn>
                <a:cxn ang="0">
                  <a:pos x="288" y="96"/>
                </a:cxn>
                <a:cxn ang="0">
                  <a:pos x="192" y="112"/>
                </a:cxn>
                <a:cxn ang="0">
                  <a:pos x="90" y="112"/>
                </a:cxn>
                <a:cxn ang="0">
                  <a:pos x="0" y="96"/>
                </a:cxn>
                <a:cxn ang="0">
                  <a:pos x="5760" y="44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lnTo>
                    <a:pt x="5760" y="445"/>
                  </a:lnTo>
                  <a:lnTo>
                    <a:pt x="5760" y="445"/>
                  </a:lnTo>
                </a:path>
              </a:pathLst>
            </a:custGeom>
            <a:solidFill>
              <a:schemeClr val="accent2">
                <a:alpha val="50000"/>
              </a:schemeClr>
            </a:solidFill>
            <a:ln w="9525">
              <a:noFill/>
              <a:prstDash val="solid"/>
              <a:round/>
              <a:headEnd/>
              <a:tailEnd/>
            </a:ln>
          </p:spPr>
          <p:txBody>
            <a:bodyPr/>
            <a:lstStyle/>
            <a:p>
              <a:pPr>
                <a:defRPr/>
              </a:pPr>
              <a:endParaRPr lang="ru-RU">
                <a:solidFill>
                  <a:srgbClr val="FFFFFF"/>
                </a:solidFill>
                <a:latin typeface="Times New Roman" panose="02020603050405020304" pitchFamily="18" charset="0"/>
              </a:endParaRPr>
            </a:p>
          </p:txBody>
        </p:sp>
        <p:sp>
          <p:nvSpPr>
            <p:cNvPr id="175127"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a:defRPr/>
              </a:pPr>
              <a:endParaRPr lang="ru-RU">
                <a:solidFill>
                  <a:srgbClr val="FFFFFF"/>
                </a:solidFill>
                <a:latin typeface="Times New Roman" panose="02020603050405020304" pitchFamily="18" charset="0"/>
              </a:endParaRPr>
            </a:p>
          </p:txBody>
        </p:sp>
      </p:grpSp>
      <p:sp>
        <p:nvSpPr>
          <p:cNvPr id="175128" name="Rectangle 24"/>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75129" name="Rectangle 25"/>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75130" name="Rectangle 2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latin typeface="+mn-lt"/>
              </a:defRPr>
            </a:lvl1pPr>
          </a:lstStyle>
          <a:p>
            <a:pPr>
              <a:defRPr/>
            </a:pPr>
            <a:endParaRPr lang="ru-RU">
              <a:solidFill>
                <a:srgbClr val="FFFFFF"/>
              </a:solidFill>
            </a:endParaRPr>
          </a:p>
        </p:txBody>
      </p:sp>
      <p:sp>
        <p:nvSpPr>
          <p:cNvPr id="175131" name="Rectangle 27"/>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latin typeface="Tahoma" panose="020B0604030504040204" pitchFamily="34" charset="0"/>
              </a:defRPr>
            </a:lvl1pPr>
          </a:lstStyle>
          <a:p>
            <a:fld id="{D2EAF6C9-0090-400E-89D6-420F87ABF3DA}" type="slidenum">
              <a:rPr lang="ru-RU">
                <a:solidFill>
                  <a:srgbClr val="FFFFFF"/>
                </a:solidFill>
              </a:rPr>
              <a:pPr/>
              <a:t>‹#›</a:t>
            </a:fld>
            <a:endParaRPr lang="ru-RU">
              <a:solidFill>
                <a:srgbClr val="FFFFFF"/>
              </a:solidFill>
            </a:endParaRPr>
          </a:p>
        </p:txBody>
      </p:sp>
      <p:sp>
        <p:nvSpPr>
          <p:cNvPr id="175132" name="Rectangle 2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latin typeface="+mn-lt"/>
              </a:defRPr>
            </a:lvl1pPr>
          </a:lstStyle>
          <a:p>
            <a:pPr>
              <a:defRPr/>
            </a:pPr>
            <a:fld id="{00EF14DC-A12F-4F55-A585-DCBE9B7DF073}" type="datetimeFigureOut">
              <a:rPr lang="ru-RU">
                <a:solidFill>
                  <a:srgbClr val="FFFFFF"/>
                </a:solidFill>
              </a:rPr>
              <a:pPr>
                <a:defRPr/>
              </a:pPr>
              <a:t>03.06.2019</a:t>
            </a:fld>
            <a:endParaRPr lang="ru-RU">
              <a:solidFill>
                <a:srgbClr val="FFFFFF"/>
              </a:solidFill>
            </a:endParaRPr>
          </a:p>
        </p:txBody>
      </p:sp>
    </p:spTree>
    <p:extLst>
      <p:ext uri="{BB962C8B-B14F-4D97-AF65-F5344CB8AC3E}">
        <p14:creationId xmlns:p14="http://schemas.microsoft.com/office/powerpoint/2010/main" val="1312577587"/>
      </p:ext>
    </p:extLst>
  </p:cSld>
  <p:clrMap bg1="dk2" tx1="lt1" bg2="dk1" tx2="lt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80000"/>
        <a:buFont typeface="Wingdings" panose="05000000000000000000"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80000"/>
        <a:buFont typeface="Wingdings" panose="05000000000000000000"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hlink"/>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prstClr val="black"/>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prstClr val="black"/>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prstClr val="black"/>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prstClr val="black"/>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prstClr val="black"/>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prstClr val="black"/>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prstClr val="black"/>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496867692"/>
      </p:ext>
    </p:extLst>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prstClr val="black"/>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prstClr val="black"/>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prstClr val="black"/>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prstClr val="black"/>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prstClr val="black"/>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prstClr val="black"/>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prstClr val="black"/>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prstClr val="black"/>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prstClr val="black"/>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prstClr val="black"/>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prstClr val="black"/>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prstClr val="black"/>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prstClr val="black"/>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40854221"/>
      </p:ext>
    </p:extLst>
  </p:cSld>
  <p:clrMap bg1="lt1" tx1="dk1" bg2="lt2" tx2="dk2" accent1="accent1" accent2="accent2" accent3="accent3" accent4="accent4" accent5="accent5" accent6="accent6" hlink="hlink" folHlink="folHlink"/>
  <p:sldLayoutIdLst>
    <p:sldLayoutId id="2147483880" r:id="rId1"/>
    <p:sldLayoutId id="2147483881" r:id="rId2"/>
    <p:sldLayoutId id="2147483882" r:id="rId3"/>
    <p:sldLayoutId id="2147483883" r:id="rId4"/>
    <p:sldLayoutId id="2147483884" r:id="rId5"/>
    <p:sldLayoutId id="2147483885" r:id="rId6"/>
    <p:sldLayoutId id="2147483886" r:id="rId7"/>
    <p:sldLayoutId id="2147483887" r:id="rId8"/>
    <p:sldLayoutId id="2147483888" r:id="rId9"/>
    <p:sldLayoutId id="2147483889" r:id="rId10"/>
    <p:sldLayoutId id="214748389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eg"/><Relationship Id="rId1" Type="http://schemas.openxmlformats.org/officeDocument/2006/relationships/slideLayout" Target="../slideLayouts/slideLayout46.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2.xml"/></Relationships>
</file>

<file path=ppt/slides/_rels/slide9.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diagramLayout" Target="../diagrams/layout1.xml"/><Relationship Id="rId7" Type="http://schemas.openxmlformats.org/officeDocument/2006/relationships/image" Target="../media/image16.jp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68.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eg"/><Relationship Id="rId1" Type="http://schemas.openxmlformats.org/officeDocument/2006/relationships/slideLayout" Target="../slideLayouts/slideLayout90.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1.jpeg"/><Relationship Id="rId1" Type="http://schemas.openxmlformats.org/officeDocument/2006/relationships/slideLayout" Target="../slideLayouts/slideLayout79.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9.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9.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TextBox 2"/>
          <p:cNvSpPr txBox="1"/>
          <p:nvPr/>
        </p:nvSpPr>
        <p:spPr>
          <a:xfrm>
            <a:off x="179512" y="404664"/>
            <a:ext cx="8606190" cy="1569660"/>
          </a:xfrm>
          <a:prstGeom prst="rect">
            <a:avLst/>
          </a:prstGeom>
          <a:noFill/>
        </p:spPr>
        <p:txBody>
          <a:bodyPr wrap="square" rtlCol="0">
            <a:spAutoFit/>
          </a:bodyPr>
          <a:lstStyle/>
          <a:p>
            <a:pPr algn="ctr"/>
            <a:r>
              <a:rPr lang="uz-Cyrl-UZ" sz="4800" b="1">
                <a:solidFill>
                  <a:schemeClr val="bg1"/>
                </a:solidFill>
              </a:rPr>
              <a:t>4-мавзу. Картошкани биологик асослари</a:t>
            </a:r>
            <a:endParaRPr lang="ru-RU" sz="4800" b="1" i="1" dirty="0" smtClean="0">
              <a:solidFill>
                <a:schemeClr val="bg1"/>
              </a:solidFill>
              <a:latin typeface="+mj-lt"/>
              <a:cs typeface="David" pitchFamily="34" charset="-79"/>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2600" dirty="0" smtClean="0"/>
              <a:t>Режа:</a:t>
            </a:r>
            <a:endParaRPr lang="ru-RU" sz="2600" dirty="0" smtClean="0"/>
          </a:p>
          <a:p>
            <a:pPr algn="just"/>
            <a:r>
              <a:rPr lang="uz-Cyrl-UZ" sz="2800"/>
              <a:t>1.	</a:t>
            </a:r>
            <a:r>
              <a:rPr lang="uz-Cyrl-UZ" smtClean="0"/>
              <a:t>Картошка </a:t>
            </a:r>
            <a:r>
              <a:rPr lang="uz-Cyrl-UZ"/>
              <a:t>ўсимлигини хароратга муносабати.</a:t>
            </a:r>
          </a:p>
          <a:p>
            <a:pPr algn="just"/>
            <a:r>
              <a:rPr lang="uz-Cyrl-UZ"/>
              <a:t>2.	Картошка ўсимлигини ёруғликка муносабати</a:t>
            </a:r>
          </a:p>
          <a:p>
            <a:pPr algn="just"/>
            <a:r>
              <a:rPr lang="uz-Cyrl-UZ"/>
              <a:t>3.	Тупроқ ва ҳаво намлигига муносабати.</a:t>
            </a:r>
          </a:p>
          <a:p>
            <a:pPr algn="just"/>
            <a:r>
              <a:rPr lang="uz-Cyrl-UZ"/>
              <a:t>4.	Картошкани тупроққа ва минерал озиқа элементларига муносабати.</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idx="4294967295"/>
          </p:nvPr>
        </p:nvSpPr>
        <p:spPr>
          <a:xfrm>
            <a:off x="179512" y="103188"/>
            <a:ext cx="8964488" cy="611168"/>
          </a:xfrm>
          <a:solidFill>
            <a:srgbClr val="0000FF"/>
          </a:solidFill>
          <a:ln w="40000" cap="flat">
            <a:miter lim="800000"/>
            <a:headEnd/>
            <a:tailEnd/>
          </a:ln>
        </p:spPr>
        <p:style>
          <a:lnRef idx="2">
            <a:schemeClr val="accent5">
              <a:shade val="50000"/>
            </a:schemeClr>
          </a:lnRef>
          <a:fillRef idx="1">
            <a:schemeClr val="accent5"/>
          </a:fillRef>
          <a:effectRef idx="0">
            <a:schemeClr val="accent5"/>
          </a:effectRef>
          <a:fontRef idx="minor">
            <a:schemeClr val="lt1"/>
          </a:fontRef>
        </p:style>
        <p:txBody>
          <a:bodyPr lIns="45720" tIns="0" rIns="45720" bIns="0" anchor="b">
            <a:noAutofit/>
          </a:bodyPr>
          <a:lstStyle/>
          <a:p>
            <a:pPr eaLnBrk="1" fontAlgn="auto" hangingPunct="1">
              <a:spcAft>
                <a:spcPts val="0"/>
              </a:spcAft>
              <a:defRPr/>
            </a:pPr>
            <a:r>
              <a:rPr lang="uz-Cyrl-UZ" sz="2400" b="1">
                <a:effectLst/>
              </a:rPr>
              <a:t>Картошка ўсимлигини ҳароратга муносабати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4294967295"/>
          </p:nvPr>
        </p:nvSpPr>
        <p:spPr>
          <a:xfrm>
            <a:off x="4429125" y="857250"/>
            <a:ext cx="4572000" cy="5643563"/>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20000"/>
          </a:bodyPr>
          <a:lstStyle/>
          <a:p>
            <a:r>
              <a:rPr lang="uz-Cyrl-UZ" sz="1800"/>
              <a:t>Картошкани ташқи муҳит омилларига муносабати, уни иқлими салқин, қаттиқ совуқ ва иссиқ бўлмайдиган Жанубий Американинг тоғли ва тоғолди минтақаларида, узоқ давом этган эволюция даврида шакланган. Бу, картошка салқин ҳаво нисбий намлиги юқори бўлган мўтадил иқлим ўсимлиги эканлигидан дарак беради. </a:t>
            </a:r>
            <a:endParaRPr lang="ru-RU" sz="1800"/>
          </a:p>
          <a:p>
            <a:r>
              <a:rPr lang="uz-Cyrl-UZ" sz="1800"/>
              <a:t> </a:t>
            </a:r>
            <a:r>
              <a:rPr lang="ru-RU" sz="1800"/>
              <a:t>Картошка ўрта кенгликларда жуда яхши ўсади. Уни асосан Европанинг Шимолий ярим шарининг 40</a:t>
            </a:r>
            <a:r>
              <a:rPr lang="ru-RU" sz="1800" baseline="30000"/>
              <a:t>0</a:t>
            </a:r>
            <a:r>
              <a:rPr lang="ru-RU" sz="1800"/>
              <a:t> ва 60</a:t>
            </a:r>
            <a:r>
              <a:rPr lang="ru-RU" sz="1800" baseline="30000"/>
              <a:t>0</a:t>
            </a:r>
            <a:r>
              <a:rPr lang="ru-RU" sz="1800"/>
              <a:t> шимолий кенгликда етиштирилади. У бироз шимолга 70</a:t>
            </a:r>
            <a:r>
              <a:rPr lang="ru-RU" sz="1800" baseline="30000"/>
              <a:t>0</a:t>
            </a:r>
            <a:r>
              <a:rPr lang="ru-RU" sz="1800"/>
              <a:t> ш.к. кириб боргач, ўртача ҳосил беради. Шимолий Америкада картошка етиштириш шароити 40</a:t>
            </a:r>
            <a:r>
              <a:rPr lang="ru-RU" sz="1800" baseline="30000"/>
              <a:t>0</a:t>
            </a:r>
            <a:r>
              <a:rPr lang="ru-RU" sz="1800"/>
              <a:t> ва 50</a:t>
            </a:r>
            <a:r>
              <a:rPr lang="ru-RU" sz="1800" baseline="30000"/>
              <a:t>0 </a:t>
            </a:r>
            <a:r>
              <a:rPr lang="ru-RU" sz="1800"/>
              <a:t>ш.к. районига тўғри келиб, у ерни иқлими уни ватани иқлимига яқиндир. Жанубий яримқуррада картошка етиштириладиган асосий регионлар қуруқликнинг жанубий қисимга жойлашган. </a:t>
            </a:r>
          </a:p>
        </p:txBody>
      </p:sp>
      <p:pic>
        <p:nvPicPr>
          <p:cNvPr id="149507" name="Picture 3" descr="C:\ЮНЕСКО\Слайдлар\Ем хашак етиштириш\рАСМЛАР\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857250"/>
            <a:ext cx="392906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9508" name="Picture 4" descr="C:\ЮНЕСКО\Слайдлар\Ем хашак етиштириш\рАСМЛАР\AAEAAQAAAAAAAAqwAAAAJGJiOWQ4ODk3LTM1NDUtNDg1MC1iNmYwLWY2NzQ2NjgwMWQ4Z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750" y="3357563"/>
            <a:ext cx="387350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88756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ru-RU" sz="1600"/>
              <a:t>Туганаклар яхши кўкариши учун энг қулай ҳарорат 18-22</a:t>
            </a:r>
            <a:r>
              <a:rPr lang="ru-RU" sz="1600" baseline="30000"/>
              <a:t>0</a:t>
            </a:r>
            <a:r>
              <a:rPr lang="ru-RU" sz="1600"/>
              <a:t>С. Уруғлик туганак намлиги етарли, ҳарорати 11-12</a:t>
            </a:r>
            <a:r>
              <a:rPr lang="ru-RU" sz="1600" baseline="30000"/>
              <a:t>0</a:t>
            </a:r>
            <a:r>
              <a:rPr lang="ru-RU" sz="1600"/>
              <a:t>С бўлган тупроққа экилса, ниҳоллар 23 кундан сўнг 14-15</a:t>
            </a:r>
            <a:r>
              <a:rPr lang="ru-RU" sz="1600" baseline="30000"/>
              <a:t>0</a:t>
            </a:r>
            <a:r>
              <a:rPr lang="ru-RU" sz="1600"/>
              <a:t>С – 17-18 кундан ва 18-25</a:t>
            </a:r>
            <a:r>
              <a:rPr lang="ru-RU" sz="1600" baseline="30000"/>
              <a:t>0</a:t>
            </a:r>
            <a:r>
              <a:rPr lang="ru-RU" sz="1600"/>
              <a:t>С да эса 12-13 кундан сўнг ҳосил қилади. Кейинчалик ҳароратни кўтарилиши ва пасайиши ниҳоллар ҳосил бўлишини кечиктиради. Тупроқ ҳарорати 7</a:t>
            </a:r>
            <a:r>
              <a:rPr lang="ru-RU" sz="1600" baseline="30000"/>
              <a:t>0</a:t>
            </a:r>
            <a:r>
              <a:rPr lang="ru-RU" sz="1600"/>
              <a:t>С дан паст ва турғун бўлса ниҳоллар кўпчилик холда 35-50 кундан сўнг ҳосил бўлади. 3-5</a:t>
            </a:r>
            <a:r>
              <a:rPr lang="ru-RU" sz="1600" baseline="30000"/>
              <a:t>0</a:t>
            </a:r>
            <a:r>
              <a:rPr lang="ru-RU" sz="1600"/>
              <a:t>С ва 31</a:t>
            </a:r>
            <a:r>
              <a:rPr lang="ru-RU" sz="1600" baseline="30000"/>
              <a:t>0</a:t>
            </a:r>
            <a:r>
              <a:rPr lang="ru-RU" sz="1600"/>
              <a:t>С ҳароратда туганак куртакларини ривожланиши тўхтайди. +улай ҳарорат (1018</a:t>
            </a:r>
            <a:r>
              <a:rPr lang="ru-RU" sz="1600" baseline="30000"/>
              <a:t>0</a:t>
            </a:r>
            <a:r>
              <a:rPr lang="ru-RU" sz="1600"/>
              <a:t>С) мавжуд бўлган шароитда турли навларда ниҳолларни тўлиқ ҳосил бўлиши учун суткалик ўртача ҳарорат 250-300</a:t>
            </a:r>
            <a:r>
              <a:rPr lang="ru-RU" sz="1600" baseline="30000"/>
              <a:t>0</a:t>
            </a:r>
            <a:r>
              <a:rPr lang="ru-RU" sz="1600"/>
              <a:t>С бўлиши  талаб этилади. Туганакларни бир неча кун мобайнида – 1</a:t>
            </a:r>
            <a:r>
              <a:rPr lang="ru-RU" sz="1600" baseline="30000"/>
              <a:t>0</a:t>
            </a:r>
            <a:r>
              <a:rPr lang="ru-RU" sz="1600"/>
              <a:t>С ва +35</a:t>
            </a:r>
            <a:r>
              <a:rPr lang="ru-RU" sz="1600" baseline="30000"/>
              <a:t>0</a:t>
            </a:r>
            <a:r>
              <a:rPr lang="ru-RU" sz="1600"/>
              <a:t>С ҳароратда бўлиши уни зарарланишига олиб келади. </a:t>
            </a:r>
          </a:p>
        </p:txBody>
      </p:sp>
      <p:pic>
        <p:nvPicPr>
          <p:cNvPr id="5" name="Picture 6" descr="климат-в-Серб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4719" y="714356"/>
            <a:ext cx="2305825" cy="2271099"/>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469" y="3284984"/>
            <a:ext cx="3966323" cy="2644215"/>
          </a:xfrm>
          <a:prstGeom prst="rect">
            <a:avLst/>
          </a:prstGeom>
        </p:spPr>
      </p:pic>
    </p:spTree>
    <p:extLst>
      <p:ext uri="{BB962C8B-B14F-4D97-AF65-F5344CB8AC3E}">
        <p14:creationId xmlns:p14="http://schemas.microsoft.com/office/powerpoint/2010/main" val="1544010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ChangeArrowheads="1"/>
          </p:cNvSpPr>
          <p:nvPr>
            <p:ph idx="1"/>
          </p:nvPr>
        </p:nvSpPr>
        <p:spPr>
          <a:xfrm>
            <a:off x="251520" y="476672"/>
            <a:ext cx="4896544" cy="5904656"/>
          </a:xfrm>
          <a:blipFill>
            <a:blip r:embed="rId2"/>
            <a:tile tx="0" ty="0" sx="100000" sy="100000" flip="none" algn="tl"/>
          </a:blipFill>
        </p:spPr>
        <p:txBody>
          <a:bodyPr>
            <a:noAutofit/>
          </a:bodyPr>
          <a:lstStyle/>
          <a:p>
            <a:r>
              <a:rPr lang="ru-RU" sz="2000"/>
              <a:t>Ҳарорат 7</a:t>
            </a:r>
            <a:r>
              <a:rPr lang="ru-RU" sz="2000" baseline="30000"/>
              <a:t>0</a:t>
            </a:r>
            <a:r>
              <a:rPr lang="ru-RU" sz="2000"/>
              <a:t>С дан паст бўлмагандагина картошка илдизи ҳосил бўлабошлайди. Картошка палаги 5-6</a:t>
            </a:r>
            <a:r>
              <a:rPr lang="ru-RU" sz="2000" baseline="30000"/>
              <a:t>0</a:t>
            </a:r>
            <a:r>
              <a:rPr lang="ru-RU" sz="2000"/>
              <a:t>С ўсабошлайди ва у 17-22</a:t>
            </a:r>
            <a:r>
              <a:rPr lang="ru-RU" sz="2000" baseline="30000"/>
              <a:t>0</a:t>
            </a:r>
            <a:r>
              <a:rPr lang="ru-RU" sz="2000"/>
              <a:t>Сда жадал ўсади. Ассимиляция жараёни учун энг қулай ўртача ҳарорат 20</a:t>
            </a:r>
            <a:r>
              <a:rPr lang="ru-RU" sz="2000" baseline="30000"/>
              <a:t>0</a:t>
            </a:r>
            <a:r>
              <a:rPr lang="ru-RU" sz="2000"/>
              <a:t>С атрофида (кундузи 25</a:t>
            </a:r>
            <a:r>
              <a:rPr lang="ru-RU" sz="2000" baseline="30000"/>
              <a:t>0</a:t>
            </a:r>
            <a:r>
              <a:rPr lang="ru-RU" sz="2000"/>
              <a:t>С кечалари 12-14</a:t>
            </a:r>
            <a:r>
              <a:rPr lang="ru-RU" sz="2000" baseline="30000"/>
              <a:t>0</a:t>
            </a:r>
            <a:r>
              <a:rPr lang="ru-RU" sz="2000"/>
              <a:t>С) бўлади. 29-30</a:t>
            </a:r>
            <a:r>
              <a:rPr lang="ru-RU" sz="2000" baseline="30000"/>
              <a:t>0</a:t>
            </a:r>
            <a:r>
              <a:rPr lang="ru-RU" sz="2000"/>
              <a:t>С ҳароратда ўсишдан тўхтаб қолади. 40</a:t>
            </a:r>
            <a:r>
              <a:rPr lang="ru-RU" sz="2000" baseline="30000"/>
              <a:t>0</a:t>
            </a:r>
            <a:r>
              <a:rPr lang="ru-RU" sz="2000"/>
              <a:t>С ҳароратда палагини ўсиши бутунлай тўхтайди. </a:t>
            </a:r>
          </a:p>
          <a:p>
            <a:r>
              <a:rPr lang="ru-RU" sz="2000"/>
              <a:t>Палаги –1,5-1,7</a:t>
            </a:r>
            <a:r>
              <a:rPr lang="ru-RU" sz="2000" baseline="30000"/>
              <a:t>0</a:t>
            </a:r>
            <a:r>
              <a:rPr lang="ru-RU" sz="2000"/>
              <a:t>С совуқда нобуд бўлади. Баҳорда – 1,5-2</a:t>
            </a:r>
            <a:r>
              <a:rPr lang="ru-RU" sz="2000" baseline="30000"/>
              <a:t>0</a:t>
            </a:r>
            <a:r>
              <a:rPr lang="ru-RU" sz="2000"/>
              <a:t>С совуқдан палаги нобуд бўлади ва ижобий ҳарорат тикланганидан сўнг яна кўкарабошлайди. Аммо, ўсимликни секин ривожлангани учун ҳосилдорлиги кескин пасаяди. </a:t>
            </a:r>
          </a:p>
          <a:p>
            <a:pPr marL="85725" indent="184150">
              <a:defRPr/>
            </a:pPr>
            <a:endParaRPr lang="ru-RU" altLang="ru-RU" sz="2000" dirty="0" smtClean="0">
              <a:effectLst>
                <a:outerShdw blurRad="38100" dist="38100" dir="2700000" algn="tl">
                  <a:srgbClr val="C0C0C0"/>
                </a:outerShdw>
              </a:effectLst>
            </a:endParaRPr>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2120" y="476672"/>
            <a:ext cx="3024336" cy="2448272"/>
          </a:xfrm>
          <a:prstGeom prst="rect">
            <a:avLst/>
          </a:prstGeom>
        </p:spPr>
      </p:pic>
      <p:pic>
        <p:nvPicPr>
          <p:cNvPr id="4" name="Рисунок 16" descr="технология выращивания картофел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5436096" y="3284984"/>
            <a:ext cx="3240360" cy="2780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045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71414"/>
            <a:ext cx="8686800" cy="57150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r>
              <a:rPr lang="uz-Cyrl-UZ" sz="3200" b="1"/>
              <a:t>Картошка ўсимлигини </a:t>
            </a:r>
            <a:r>
              <a:rPr lang="ru-RU" sz="3200" b="1"/>
              <a:t>ёруғликка муносабати.</a:t>
            </a:r>
            <a:r>
              <a:rPr lang="ru-RU" sz="3200"/>
              <a:t> </a:t>
            </a:r>
            <a:endParaRPr lang="ru-RU" sz="4000" dirty="0"/>
          </a:p>
        </p:txBody>
      </p:sp>
      <p:sp>
        <p:nvSpPr>
          <p:cNvPr id="4" name="Прямоугольник 3"/>
          <p:cNvSpPr/>
          <p:nvPr/>
        </p:nvSpPr>
        <p:spPr>
          <a:xfrm>
            <a:off x="249654" y="714356"/>
            <a:ext cx="8651428" cy="3477875"/>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ru-RU" sz="2000" smtClean="0"/>
              <a:t>Ёруғлик баргларда органик моддаларни синтез қилиш ва ўсимликни сурункали ўсиши учун зарур. </a:t>
            </a:r>
          </a:p>
          <a:p>
            <a:r>
              <a:rPr lang="ru-RU" sz="2000" smtClean="0"/>
              <a:t>Картошка учун ёруғликни жадаллиги, ёруғ кунни давомийлиги ва қуёш нури спекторининг радиацияси жуда муҳимдир.</a:t>
            </a:r>
            <a:r>
              <a:rPr lang="ru-RU" sz="2000" b="1" smtClean="0"/>
              <a:t> </a:t>
            </a:r>
            <a:endParaRPr lang="ru-RU" sz="2000" smtClean="0"/>
          </a:p>
          <a:p>
            <a:r>
              <a:rPr lang="ru-RU" sz="2000" smtClean="0"/>
              <a:t>Картошка - ёруғсевар ўсимлик. У юқори интенсив ёруғликка талабчан. Намлик ва озиқ моддалар билан етарли даражада таъминланганида ёруғлик жадаллиги 40-60 минг лк ташкил этади. Намлик етишмаса ёруғлик оптимуми 20 минг лк пасаяди. Ёруғлик жадаллиги қуёш нурларини қандай бурчак билан ерга етиб келиши ва ҳавонинг булутлигига боғлиқ. Денгиз сатҳидан баландликни ортиб бориши ёруғликни кучайтиради</a:t>
            </a:r>
            <a:endParaRPr lang="ru-RU" sz="2000" dirty="0">
              <a:solidFill>
                <a:srgbClr val="0000FF"/>
              </a:solidFill>
            </a:endParaRPr>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b="36161"/>
          <a:stretch/>
        </p:blipFill>
        <p:spPr>
          <a:xfrm>
            <a:off x="231398" y="4363709"/>
            <a:ext cx="4141694" cy="2426011"/>
          </a:xfrm>
          <a:prstGeom prst="rect">
            <a:avLst/>
          </a:prstGeom>
        </p:spPr>
      </p:pic>
      <p:pic>
        <p:nvPicPr>
          <p:cNvPr id="5" name="Picture 2" descr="C:\Усмонов Флешка\Флешка 2015 пахтадан олдинги\2015_05_07\0104s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4412063"/>
            <a:ext cx="3897034" cy="232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61955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9654" y="714356"/>
            <a:ext cx="8651428" cy="3170099"/>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ru-RU" sz="2000"/>
              <a:t>Ёруғлик, органик моддаларни ҳосил қилиш, ўсимлик ўсишини таъминловчи манбаа бўлиши билан бирга, у ўсимликга бевосита таъсир этса уни ўсишини секинлаштиради. Буни ёруғ ва қоронғи хонада ундирилган туганаклар ўсимталари узунлиги билан таққосланса яққол кўринади. </a:t>
            </a:r>
          </a:p>
          <a:p>
            <a:r>
              <a:rPr lang="ru-RU" sz="2000"/>
              <a:t> Жанубий регионларда ёруғликни мўл бўлиши юқори ҳарорат билан уйғунлашиб, картошкани ўсиши ва ривожланишини кечиктиради. Ўзбекистонда  ўтказилган тажрибаларда, барглари бор эритмаси билан оқланган картошкага ёруғлик таъсири камайиб ва ҳарорат пасайиб, уни ҳосилдорлиги кўпайганва туганакларни уруғлик сифати яхшиланган.  </a:t>
            </a:r>
            <a:endParaRPr lang="ru-RU" sz="2000" dirty="0">
              <a:solidFill>
                <a:srgbClr val="0000FF"/>
              </a:solidFill>
            </a:endParaRPr>
          </a:p>
        </p:txBody>
      </p:sp>
      <p:pic>
        <p:nvPicPr>
          <p:cNvPr id="3" name="Рисунок 79" descr="http://биомедиа.рф/uploads/posts/2011-01/1295327956_kartof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983080" y="3916575"/>
            <a:ext cx="5184576" cy="2856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9977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idx="4294967295"/>
          </p:nvPr>
        </p:nvSpPr>
        <p:spPr>
          <a:xfrm>
            <a:off x="539750" y="44450"/>
            <a:ext cx="6891338" cy="676275"/>
          </a:xfrm>
        </p:spPr>
        <p:txBody>
          <a:bodyPr anchor="t"/>
          <a:lstStyle/>
          <a:p>
            <a:pPr algn="r" eaLnBrk="1" hangingPunct="1"/>
            <a:r>
              <a:rPr lang="en-US" b="1" smtClean="0"/>
              <a:t>C</a:t>
            </a:r>
            <a:r>
              <a:rPr lang="ru-RU" b="1" smtClean="0"/>
              <a:t>ув</a:t>
            </a:r>
            <a:r>
              <a:rPr lang="uz-Cyrl-UZ" b="1" smtClean="0"/>
              <a:t> режими.</a:t>
            </a:r>
            <a:r>
              <a:rPr lang="uz-Cyrl-UZ" smtClean="0"/>
              <a:t> </a:t>
            </a:r>
            <a:endParaRPr lang="ru-RU" smtClean="0"/>
          </a:p>
        </p:txBody>
      </p:sp>
      <p:sp>
        <p:nvSpPr>
          <p:cNvPr id="154626" name="Rectangle 3"/>
          <p:cNvSpPr>
            <a:spLocks noGrp="1" noChangeArrowheads="1"/>
          </p:cNvSpPr>
          <p:nvPr>
            <p:ph type="body" idx="4294967295"/>
          </p:nvPr>
        </p:nvSpPr>
        <p:spPr>
          <a:xfrm>
            <a:off x="1908175" y="808038"/>
            <a:ext cx="7200900" cy="6049962"/>
          </a:xfrm>
        </p:spPr>
        <p:txBody>
          <a:bodyPr/>
          <a:lstStyle/>
          <a:p>
            <a:pPr algn="just" eaLnBrk="1" hangingPunct="1"/>
            <a:r>
              <a:rPr lang="uz-Cyrl-UZ" sz="1900" b="1" i="1" smtClean="0">
                <a:solidFill>
                  <a:srgbClr val="03097D"/>
                </a:solidFill>
                <a:latin typeface="Times New Roman" panose="02020603050405020304" pitchFamily="18" charset="0"/>
              </a:rPr>
              <a:t>Сабзавот экинлари тупроқдаги намга талабчан. Бунинг сабаби таркибида сувнинг кўп бўлиши (75-95 %), кўп сувни буғлантириб юбориши ҳамда кўпчилик ўсимликлар илдиз системаси юза жойлашган ва кучсиз ривожланганлигидир.</a:t>
            </a:r>
          </a:p>
          <a:p>
            <a:pPr algn="just" eaLnBrk="1" hangingPunct="1"/>
            <a:r>
              <a:rPr lang="uz-Cyrl-UZ" sz="1900" b="1" i="1" smtClean="0">
                <a:solidFill>
                  <a:srgbClr val="03097D"/>
                </a:solidFill>
                <a:latin typeface="Times New Roman" panose="02020603050405020304" pitchFamily="18" charset="0"/>
              </a:rPr>
              <a:t>Сабзавот экинларининг намга муносабатини кўриб чиқаётганда ўсимликларнинг тупроқдан ўзлаштириб оладиган сув миқдори билан уларнинг тупроқдаги нам миқдорига талабчанлигини фарқ қилиш керак.</a:t>
            </a:r>
          </a:p>
          <a:p>
            <a:pPr algn="just" eaLnBrk="1" hangingPunct="1"/>
            <a:r>
              <a:rPr lang="uz-Cyrl-UZ" sz="1900" b="1" i="1" smtClean="0">
                <a:solidFill>
                  <a:srgbClr val="03097D"/>
                </a:solidFill>
                <a:latin typeface="Times New Roman" panose="02020603050405020304" pitchFamily="18" charset="0"/>
              </a:rPr>
              <a:t>Бодринг билан карам сувни кўп талаб қиладиган ва тупроқнинг сернам бўлишини талаб этадиган ўсимликлар жумласига киради. Бу ўсимликларнинг илдиз системаси юзада жойлашган, йирик барглари эса сувни кўп буғлантиради.</a:t>
            </a:r>
          </a:p>
          <a:p>
            <a:pPr algn="just" eaLnBrk="1" hangingPunct="1"/>
            <a:r>
              <a:rPr lang="uz-Cyrl-UZ" sz="1900" b="1" i="1" smtClean="0">
                <a:solidFill>
                  <a:srgbClr val="03097D"/>
                </a:solidFill>
                <a:latin typeface="Times New Roman" panose="02020603050405020304" pitchFamily="18" charset="0"/>
              </a:rPr>
              <a:t>Полиз экинлари (тарвуз, қовун) ҳам кўп сув талаб қилади - ю, лекин тупроқда нам кўп бўлишига талабчан эмас, чунки буларнинг кучли ривожланган илдиз системаси тупроқнинг анча чуқур қатламигача кириб, ердаги намдан самарали фойдаланади.</a:t>
            </a:r>
          </a:p>
        </p:txBody>
      </p:sp>
      <p:pic>
        <p:nvPicPr>
          <p:cNvPr id="154628" name="Picture 4" descr="vodny-j-rezh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555750"/>
            <a:ext cx="2089150" cy="1728788"/>
          </a:xfrm>
          <a:prstGeom prst="rect">
            <a:avLst/>
          </a:prstGeom>
          <a:noFill/>
          <a:extLst>
            <a:ext uri="{909E8E84-426E-40DD-AFC4-6F175D3DCCD1}">
              <a14:hiddenFill xmlns:a14="http://schemas.microsoft.com/office/drawing/2010/main">
                <a:solidFill>
                  <a:srgbClr val="FFFFFF"/>
                </a:solidFill>
              </a14:hiddenFill>
            </a:ext>
          </a:extLst>
        </p:spPr>
      </p:pic>
      <p:pic>
        <p:nvPicPr>
          <p:cNvPr id="154629" name="Picture 5" descr="Без-имени-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005263"/>
            <a:ext cx="2016125" cy="204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1019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244128437"/>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5536" y="4437112"/>
            <a:ext cx="3168352" cy="2225405"/>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88024" y="4536777"/>
            <a:ext cx="3285728" cy="2143125"/>
          </a:xfrm>
          <a:prstGeom prst="rect">
            <a:avLst/>
          </a:prstGeom>
        </p:spPr>
      </p:pic>
    </p:spTree>
    <p:extLst>
      <p:ext uri="{BB962C8B-B14F-4D97-AF65-F5344CB8AC3E}">
        <p14:creationId xmlns:p14="http://schemas.microsoft.com/office/powerpoint/2010/main" val="22019910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defRPr/>
            </a:pPr>
            <a:r>
              <a:rPr lang="ru-RU" sz="3200" b="1"/>
              <a:t>Картошкани тупроққа ва минерал озиқа элементларига муносабати.</a:t>
            </a:r>
            <a:r>
              <a:rPr lang="ru-RU" sz="3200" smtClean="0"/>
              <a:t> </a:t>
            </a:r>
            <a:endParaRPr lang="ru-RU" sz="3200"/>
          </a:p>
        </p:txBody>
      </p:sp>
      <p:sp>
        <p:nvSpPr>
          <p:cNvPr id="174083" name="Rectangle 3"/>
          <p:cNvSpPr>
            <a:spLocks noGrp="1" noChangeArrowheads="1"/>
          </p:cNvSpPr>
          <p:nvPr>
            <p:ph type="body" idx="1"/>
          </p:nvPr>
        </p:nvSpPr>
        <p:spPr/>
        <p:txBody>
          <a:bodyPr/>
          <a:lstStyle/>
          <a:p>
            <a:pPr eaLnBrk="1" hangingPunct="1">
              <a:lnSpc>
                <a:spcPct val="80000"/>
              </a:lnSpc>
              <a:defRPr/>
            </a:pPr>
            <a:r>
              <a:rPr lang="ru-RU" sz="1800"/>
              <a:t>Картошка  тупроқ шароитига у даражада талабчан эмас. Аммо, физик хусусиятлари яхши, донадор, механик таркиби енгил, сув ва ҳаво сингадиган тупроқларда яхши ўсади. </a:t>
            </a:r>
          </a:p>
          <a:p>
            <a:pPr eaLnBrk="1" hangingPunct="1">
              <a:lnSpc>
                <a:spcPct val="80000"/>
              </a:lnSpc>
              <a:defRPr/>
            </a:pPr>
            <a:r>
              <a:rPr lang="ru-RU" sz="1800"/>
              <a:t>Картошка, ҳаво яхши алмашадиган, ғовак, донадор ва тез қизийдиган тупроқларда юқори ва сифатли ҳосил беради. Аммо, тегишли агротехник чора-тадбирларни ўз вақтида ўтказиб, уни барча тупроқларда етиштириш мумкин. </a:t>
            </a:r>
          </a:p>
          <a:p>
            <a:pPr eaLnBrk="1" hangingPunct="1">
              <a:lnSpc>
                <a:spcPct val="80000"/>
              </a:lnSpc>
              <a:defRPr/>
            </a:pPr>
            <a:r>
              <a:rPr lang="ru-RU" sz="1800"/>
              <a:t>Картошка навларининг барчаси ўсув даврида тупроқ, ҳаво таркибига талабчан. Унаётган туганак ва ўсаётган илдизга биринчи навбатда кислород керак. Кейинчалик, оқтомир ва ёш туганаклар ҳосил бўлаётганда, кислородга талаби янада ошади. Туганаклар шаклланиш ва ўсиши даврида кислородга бўлган талаби энг юқори бўлади. Тез зичланадиган тупроқларда ҳосил бўлган оқ томирнинг 50-60 фоизи туганак беради. Картошка, шунинг учун ғовак ва бир хилда намланадиган тупроқларда яхши ўсади. </a:t>
            </a:r>
          </a:p>
        </p:txBody>
      </p:sp>
      <p:pic>
        <p:nvPicPr>
          <p:cNvPr id="156676" name="Picture 4" descr="скачанные файлы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94116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679" y="5183357"/>
            <a:ext cx="2092097" cy="1500886"/>
          </a:xfrm>
          <a:prstGeom prst="rect">
            <a:avLst/>
          </a:prstGeom>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0016" y="5262806"/>
            <a:ext cx="2300815" cy="1421437"/>
          </a:xfrm>
          <a:prstGeom prst="rect">
            <a:avLst/>
          </a:prstGeom>
        </p:spPr>
      </p:pic>
    </p:spTree>
    <p:extLst>
      <p:ext uri="{BB962C8B-B14F-4D97-AF65-F5344CB8AC3E}">
        <p14:creationId xmlns:p14="http://schemas.microsoft.com/office/powerpoint/2010/main" val="3337535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a:effectLst/>
              </a:rPr>
              <a:t>Минерал ўғитлар</a:t>
            </a:r>
            <a:endParaRPr lang="ru-RU" sz="3200" smtClean="0"/>
          </a:p>
        </p:txBody>
      </p:sp>
      <p:sp>
        <p:nvSpPr>
          <p:cNvPr id="28675" name="Rectangle 3"/>
          <p:cNvSpPr>
            <a:spLocks noGrp="1" noChangeArrowheads="1"/>
          </p:cNvSpPr>
          <p:nvPr>
            <p:ph type="body" idx="1"/>
          </p:nvPr>
        </p:nvSpPr>
        <p:spPr>
          <a:xfrm>
            <a:off x="214282" y="500042"/>
            <a:ext cx="8483631" cy="4143404"/>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22225" marR="59690" indent="450850" algn="just">
              <a:lnSpc>
                <a:spcPct val="115000"/>
              </a:lnSpc>
              <a:spcAft>
                <a:spcPts val="0"/>
              </a:spcAft>
            </a:pPr>
            <a:r>
              <a:rPr lang="ru-RU"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Картошка гектардан 10 т. ҳосил берса, у ўзи билан тупроқдан 40-60 кг азот, 75-100 К</a:t>
            </a:r>
            <a:r>
              <a:rPr lang="ru-RU" sz="2400"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ru-RU"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 15-25 Р</a:t>
            </a:r>
            <a:r>
              <a:rPr lang="ru-RU" sz="2400"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ru-RU"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a:t>
            </a:r>
            <a:r>
              <a:rPr lang="ru-RU" sz="2400" baseline="-250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a:t>
            </a:r>
            <a:r>
              <a:rPr lang="ru-RU"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ва 8-10 кг МgO ни олиб чиқади. Бу озиқ моддаларнинг учдан икки қисмини туганаклар  ўзлаштиради. Гуллаш босқичида талаб қиладиган азотни 75, калийни 66, магнийни 40 ва фосфорни 50 фоизини ўзлаштиради. Картошка Ўзбекистон тупроқ шароитида, азот ва фосфор ўғитини кўп талаб этади, калийга нисбатан эса талабчанлиги камроқ. Картошка бўз тупроқли минтақалардаги бўзтупроқларда етиштирилганда кўпроқ азот ва калий ўғитларни талаб этади.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4499992" y="4208985"/>
            <a:ext cx="4355976" cy="2649015"/>
          </a:xfrm>
          <a:prstGeom prst="rect">
            <a:avLst/>
          </a:prstGeom>
          <a:noFill/>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4561284"/>
            <a:ext cx="3456384" cy="2296716"/>
          </a:xfrm>
          <a:prstGeom prst="rect">
            <a:avLst/>
          </a:prstGeom>
        </p:spPr>
      </p:pic>
    </p:spTree>
    <p:extLst>
      <p:ext uri="{BB962C8B-B14F-4D97-AF65-F5344CB8AC3E}">
        <p14:creationId xmlns:p14="http://schemas.microsoft.com/office/powerpoint/2010/main" val="39882352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500042"/>
            <a:ext cx="8483631" cy="4143404"/>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r>
              <a:rPr lang="ru-RU" sz="2400"/>
              <a:t>Манзарали боғдорчнлик бўйича илмий изланишлар ва амалиётлар шуни кўрсатадики, ўсимликлар унумдорлигинииг юқори даражасига ва минерал ўғитларни кенг қўллаганда эришилади.</a:t>
            </a:r>
          </a:p>
          <a:p>
            <a:r>
              <a:rPr lang="ru-RU" sz="2400"/>
              <a:t>Кенг маънода «ўғит» номи билан минерал, органик моддалар ва тунроқ хусусиятини ҳамда ўсимликни озиқлантириш шартларини яхшилаш учун амалда ишлатилувчи материаллар тушунилади.</a:t>
            </a:r>
          </a:p>
          <a:p>
            <a:r>
              <a:rPr lang="ru-RU" sz="2400"/>
              <a:t>Минерал ўғитлар ўсимликлар ҳосилдорлигининг миқдори ва сифатига ижобий таъсир кўрсатибгина қолмайди, у кейин ўсувчи ўсимликларга ҳам яхши таъсир кўрсатади</a:t>
            </a:r>
            <a:endParaRPr lang="ru-RU" sz="2400" b="1" smtClean="0">
              <a:solidFill>
                <a:srgbClr val="0000FF"/>
              </a:solidFill>
              <a:latin typeface="Times New Roman" pitchFamily="18" charset="0"/>
            </a:endParaRPr>
          </a:p>
        </p:txBody>
      </p:sp>
      <p:pic>
        <p:nvPicPr>
          <p:cNvPr id="4"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4211960" y="4280309"/>
            <a:ext cx="4355976" cy="2365390"/>
          </a:xfrm>
          <a:prstGeom prst="rect">
            <a:avLst/>
          </a:prstGeom>
          <a:noFill/>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779" y="4365105"/>
            <a:ext cx="3150195" cy="2312226"/>
          </a:xfrm>
          <a:prstGeom prst="rect">
            <a:avLst/>
          </a:prstGeom>
        </p:spPr>
      </p:pic>
    </p:spTree>
    <p:extLst>
      <p:ext uri="{BB962C8B-B14F-4D97-AF65-F5344CB8AC3E}">
        <p14:creationId xmlns:p14="http://schemas.microsoft.com/office/powerpoint/2010/main" val="21239292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23874" t="25391" r="19982" b="10626"/>
          <a:stretch/>
        </p:blipFill>
        <p:spPr>
          <a:xfrm>
            <a:off x="-1" y="260648"/>
            <a:ext cx="9545613" cy="6143216"/>
          </a:xfrm>
          <a:prstGeom prst="rect">
            <a:avLst/>
          </a:prstGeom>
        </p:spPr>
      </p:pic>
    </p:spTree>
    <p:extLst>
      <p:ext uri="{BB962C8B-B14F-4D97-AF65-F5344CB8AC3E}">
        <p14:creationId xmlns:p14="http://schemas.microsoft.com/office/powerpoint/2010/main" val="29913380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ru-RU" i="1" smtClean="0">
                <a:effectLst/>
              </a:rPr>
              <a:t>Азот</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normAutofit/>
          </a:bodyPr>
          <a:lstStyle/>
          <a:p>
            <a:r>
              <a:rPr lang="ru-RU" sz="2000" i="1"/>
              <a:t>Азот, </a:t>
            </a:r>
            <a:r>
              <a:rPr lang="ru-RU" sz="2000"/>
              <a:t> ўсув даврининг биринчи ярми ер устки қисмини ривожланиш босқичида, азотни жадал сингдирилади. Туганакларни етилабошлаши ва палагини қурий бошлаш даврида азотга талаби камайиб кейинчалик тўхтайди. Азотни етишмаслиги палаги ўсишини сусайтиради, ҳосилини ва туганак таркибидаги протеинни камайтиради. Азот меъёридан ортиқ бўлса ҳосил сифати, туганак таркибидаги крахмал миқдори, туганакларни сақланиши ва картошка ҳом ва пиширилган этини қорайишига чидамликлигига салбий таъсир этади. </a:t>
            </a:r>
          </a:p>
        </p:txBody>
      </p:sp>
      <p:pic>
        <p:nvPicPr>
          <p:cNvPr id="16388" name="Picture 4" descr="Картинки по запросу селит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6401" y="808664"/>
            <a:ext cx="3754663" cy="2332304"/>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Картинки по запросу селит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3107" y="3607595"/>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9242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ru-RU" sz="2000" i="1"/>
              <a:t>Фосфор</a:t>
            </a:r>
            <a:r>
              <a:rPr lang="ru-RU" sz="2000"/>
              <a:t> </a:t>
            </a:r>
            <a:r>
              <a:rPr lang="ru-RU" sz="2000" i="1"/>
              <a:t> </a:t>
            </a:r>
            <a:r>
              <a:rPr lang="ru-RU" sz="2000"/>
              <a:t>мураккаб оқсил моддаларини ҳосил қилиш учун ўсимликга зарур бўлиб, углевод ва оқсил алмашинувини яхшилаб, ўсимлик ўсиши ва ривожланишини тезлатиб, илдиз тизимини яхши ривожланишини таъминлаб, туганак ҳосил бўлишини тезлатиб ва уни таркибида қуруқ модда ҳамда крахмални кўпайтириб, ўсимликни қурғочиликга чидамлилигини оширади. Фосфор етишмаса ўсимлик ривожланиши секинлашади ва вирус касалликларига чидамлилиги  камаяди. </a:t>
            </a:r>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ru-RU" smtClean="0">
                <a:effectLst/>
              </a:rPr>
              <a:t>Фосфор</a:t>
            </a:r>
            <a:endParaRPr lang="ru-RU" dirty="0" smtClean="0">
              <a:solidFill>
                <a:srgbClr val="FFFF00"/>
              </a:solidFill>
            </a:endParaRPr>
          </a:p>
        </p:txBody>
      </p:sp>
      <p:pic>
        <p:nvPicPr>
          <p:cNvPr id="17410" name="Picture 2" descr="Картинки по запросу минеральны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3495674"/>
            <a:ext cx="5057775"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38192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uz-Cyrl-UZ" sz="3200" b="1">
                <a:effectLst/>
              </a:rPr>
              <a:t>К</a:t>
            </a:r>
            <a:r>
              <a:rPr lang="ru-RU" sz="3200" b="1" smtClean="0">
                <a:effectLst/>
              </a:rPr>
              <a:t>алий</a:t>
            </a:r>
            <a:r>
              <a:rPr lang="ru-RU" sz="3200" i="1" smtClean="0">
                <a:solidFill>
                  <a:srgbClr val="0000FF"/>
                </a:solidFill>
                <a:latin typeface="Times New Roman" pitchFamily="18" charset="0"/>
                <a:cs typeface="Times New Roman" pitchFamily="18" charset="0"/>
              </a:rPr>
              <a:t>.</a:t>
            </a: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a:bodyPr>
          <a:lstStyle/>
          <a:p>
            <a:pPr marL="0" indent="715963" algn="just" eaLnBrk="1" hangingPunct="1">
              <a:lnSpc>
                <a:spcPct val="80000"/>
              </a:lnSpc>
            </a:pPr>
            <a:r>
              <a:rPr lang="ru-RU" sz="2400" i="1"/>
              <a:t>Калий</a:t>
            </a:r>
            <a:r>
              <a:rPr lang="ru-RU" sz="2400"/>
              <a:t> – ўсимлик учун азот ва фосфор каби зарур, аммо у органик моддалар таркибига кирмаслиги билан фарқ қилади ва шу билан бирга  у эркин ионлар ёки беқарор коллоидлар бирикмаси ҳолатида бўлади. Ўсимлик калий билан озиқлантирилса у ноқулай шароитларга ва касалликларга чидамли бўлади,  туганагини хом ва  пиширилган этини қорайиб қолишга чидамлилигини кучайтиради</a:t>
            </a:r>
            <a:r>
              <a:rPr lang="uz-Cyrl-UZ" sz="2400" b="1" smtClean="0"/>
              <a:t>. </a:t>
            </a:r>
            <a:endParaRPr lang="ru-RU" sz="2400" smtClean="0"/>
          </a:p>
        </p:txBody>
      </p:sp>
      <p:pic>
        <p:nvPicPr>
          <p:cNvPr id="18436" name="Picture 4" descr="Картинки по запросу калийние удобрен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620688"/>
            <a:ext cx="2759988"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калийние удобрен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560" y="3573016"/>
            <a:ext cx="2795955"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816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ru-RU" sz="3200" i="1">
                <a:effectLst/>
              </a:rPr>
              <a:t>Айниши</a:t>
            </a:r>
            <a:endParaRPr lang="ru-RU" sz="3200" dirty="0" smtClean="0">
              <a:solidFill>
                <a:schemeClr val="bg1"/>
              </a:solidFill>
            </a:endParaRPr>
          </a:p>
        </p:txBody>
      </p:sp>
      <p:sp>
        <p:nvSpPr>
          <p:cNvPr id="26627" name="Rectangle 3"/>
          <p:cNvSpPr>
            <a:spLocks noGrp="1" noChangeArrowheads="1"/>
          </p:cNvSpPr>
          <p:nvPr>
            <p:ph type="body" idx="1"/>
          </p:nvPr>
        </p:nvSpPr>
        <p:spPr>
          <a:xfrm>
            <a:off x="179388" y="1241449"/>
            <a:ext cx="8713787" cy="3267671"/>
          </a:xfrm>
        </p:spPr>
        <p:txBody>
          <a:bodyPr>
            <a:normAutofit fontScale="85000" lnSpcReduction="20000"/>
          </a:bodyPr>
          <a:lstStyle/>
          <a:p>
            <a:r>
              <a:rPr lang="ru-RU" sz="2000" b="1"/>
              <a:t> </a:t>
            </a:r>
            <a:r>
              <a:rPr lang="ru-RU" sz="2300"/>
              <a:t>Картошканинг айниши деганда, одатда юқумли вирус ва вироидлар ҳамда ноқулай тупроқ-иқлим шароитлар таъсирида туганаклар уруғлик сифатининг пасайиши тушунилади. </a:t>
            </a:r>
          </a:p>
          <a:p>
            <a:r>
              <a:rPr lang="ru-RU" sz="2300"/>
              <a:t> 	Айниган картошка ўсимлиги барги таркибидаги хлорофилл камаяди, фотосинтез ва транспирация жараёнлари сусаяди, ҳосилдорлиги ва касалликларга чидамлилиги, туганакларни товарбоплиги ҳамда озиқалик сифати пасаяди. Натижада, картошка кўпайтиришга яроқсиз бўлиб қолади. Юқори ҳароратли қуруқ иқлим шароит айнишни яққол намоён бўлишига ва ҳосилдорликни камайишига асосий сабабдир. </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41622" y="4365104"/>
            <a:ext cx="3942915" cy="2112276"/>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4336534"/>
            <a:ext cx="3182112" cy="2313432"/>
          </a:xfrm>
          <a:prstGeom prst="rect">
            <a:avLst/>
          </a:prstGeom>
        </p:spPr>
      </p:pic>
    </p:spTree>
    <p:extLst>
      <p:ext uri="{BB962C8B-B14F-4D97-AF65-F5344CB8AC3E}">
        <p14:creationId xmlns:p14="http://schemas.microsoft.com/office/powerpoint/2010/main" val="35710689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9056" y="1556792"/>
            <a:ext cx="8686800" cy="838200"/>
          </a:xfrm>
        </p:spPr>
        <p:txBody>
          <a:bodyPr>
            <a:normAutofit fontScale="90000"/>
          </a:bodyPr>
          <a:lstStyle/>
          <a:p>
            <a:pPr marL="22225" marR="59690" indent="427355" algn="just">
              <a:lnSpc>
                <a:spcPct val="115000"/>
              </a:lnSpc>
              <a:spcAft>
                <a:spcPts val="0"/>
              </a:spcAft>
            </a:pPr>
            <a:r>
              <a:rPr lang="ru-RU"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Вирусли касалликлар билан оддий усулда курашиш мумкин эмас, шу сабабли уларни ривожланиш ва юқумли даврида олдини олиш мақсадга мувофиқ. Уни элементлари – вирус манбааси, ўсимлик ва сўрувчи хашоратлар бўлиб, вирус касалликларига қарши уйғунлашган </a:t>
            </a:r>
            <a:r>
              <a:rPr lang="ru-RU" sz="240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кураш тизимини қўллаш керак. Вегетатив </a:t>
            </a:r>
            <a:r>
              <a:rPr lang="ru-RU"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кўпаядиган картошкада вирус касалликларининг асосий манбаи касалланган ўсимлик ҳисобланади, у касалланган туганакдан ҳосил бўлади. </a:t>
            </a:r>
            <a:r>
              <a:rPr lang="uz-Cyrl-UZ" sz="240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Шунинг учун соғлом уруғликни етиштириш асосий кураш чораси ҳисобланади.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7456" y="3645024"/>
            <a:ext cx="6350000" cy="3314700"/>
          </a:xfrm>
          <a:prstGeom prst="rect">
            <a:avLst/>
          </a:prstGeom>
        </p:spPr>
      </p:pic>
    </p:spTree>
    <p:extLst>
      <p:ext uri="{BB962C8B-B14F-4D97-AF65-F5344CB8AC3E}">
        <p14:creationId xmlns:p14="http://schemas.microsoft.com/office/powerpoint/2010/main" val="21387999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fffb6df10543a12c0be7a782aa4136e209d6a1a"/>
</p:tagLst>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Водяные знаки">
  <a:themeElements>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Водяные знаки">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Водяные знаки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Водяные знаки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Водяные знаки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Водяные знаки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Занавес">
  <a:themeElements>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fontScheme name="Занавес">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Занавес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Занавес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Занавес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Занавес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Занавес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Занавес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Занавес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Занавес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2_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Balloons</Template>
  <TotalTime>969</TotalTime>
  <Words>1325</Words>
  <Application>Microsoft Office PowerPoint</Application>
  <PresentationFormat>Экран (4:3)</PresentationFormat>
  <Paragraphs>48</Paragraphs>
  <Slides>19</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9</vt:i4>
      </vt:variant>
      <vt:variant>
        <vt:lpstr>Заголовки слайдов</vt:lpstr>
      </vt:variant>
      <vt:variant>
        <vt:i4>19</vt:i4>
      </vt:variant>
    </vt:vector>
  </HeadingPairs>
  <TitlesOfParts>
    <vt:vector size="38" baseType="lpstr">
      <vt:lpstr>Arial</vt:lpstr>
      <vt:lpstr>Calibri</vt:lpstr>
      <vt:lpstr>Constantia</vt:lpstr>
      <vt:lpstr>David</vt:lpstr>
      <vt:lpstr>Tahoma</vt:lpstr>
      <vt:lpstr>Times New Roman</vt:lpstr>
      <vt:lpstr>Trebuchet MS</vt:lpstr>
      <vt:lpstr>Verdana</vt:lpstr>
      <vt:lpstr>Wingdings</vt:lpstr>
      <vt:lpstr>Wingdings 2</vt:lpstr>
      <vt:lpstr>Balloons</vt:lpstr>
      <vt:lpstr>Тема Office</vt:lpstr>
      <vt:lpstr>1_Тема Office</vt:lpstr>
      <vt:lpstr>1_Поток</vt:lpstr>
      <vt:lpstr>Изящная</vt:lpstr>
      <vt:lpstr>Водяные знаки</vt:lpstr>
      <vt:lpstr>Занавес</vt:lpstr>
      <vt:lpstr>1_Balloons</vt:lpstr>
      <vt:lpstr>2_Balloons</vt:lpstr>
      <vt:lpstr>Презентация PowerPoint</vt:lpstr>
      <vt:lpstr>Презентация PowerPoint</vt:lpstr>
      <vt:lpstr>Картошка ўсимлигини ҳароратга муносабати</vt:lpstr>
      <vt:lpstr>Презентация PowerPoint</vt:lpstr>
      <vt:lpstr>Презентация PowerPoint</vt:lpstr>
      <vt:lpstr>Картошка ўсимлигини ёруғликка муносабати. </vt:lpstr>
      <vt:lpstr>Презентация PowerPoint</vt:lpstr>
      <vt:lpstr>Cув режими. </vt:lpstr>
      <vt:lpstr>Презентация PowerPoint</vt:lpstr>
      <vt:lpstr>Картошкани тупроққа ва минерал озиқа элементларига муносабати. </vt:lpstr>
      <vt:lpstr>Минерал ўғитлар</vt:lpstr>
      <vt:lpstr>Презентация PowerPoint</vt:lpstr>
      <vt:lpstr>Презентация PowerPoint</vt:lpstr>
      <vt:lpstr>Азот</vt:lpstr>
      <vt:lpstr>Фосфор</vt:lpstr>
      <vt:lpstr>Калий.</vt:lpstr>
      <vt:lpstr>Айниши</vt:lpstr>
      <vt:lpstr>Вирусли касалликлар билан оддий усулда курашиш мумкин эмас, шу сабабли уларни ривожланиш ва юқумли даврида олдини олиш мақсадга мувофиқ. Уни элементлари – вирус манбааси, ўсимлик ва сўрувчи хашоратлар бўлиб, вирус касалликларига қарши уйғунлашган кураш тизимини қўллаш керак. Вегетатив кўпаядиган картошкада вирус касалликларининг асосий манбаи касалланган ўсимлик ҳисобланади, у касалланган туганакдан ҳосил бўлади. Шунинг учун соғлом уруғликни етиштириш асосий кураш чораси ҳисобланади.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159</cp:revision>
  <cp:lastPrinted>1601-01-01T00:00:00Z</cp:lastPrinted>
  <dcterms:created xsi:type="dcterms:W3CDTF">2011-08-22T10:27:00Z</dcterms:created>
  <dcterms:modified xsi:type="dcterms:W3CDTF">2019-06-03T07:08:27Z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