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95" r:id="rId2"/>
    <p:sldMasterId id="2147483807" r:id="rId3"/>
    <p:sldMasterId id="2147483819" r:id="rId4"/>
    <p:sldMasterId id="2147483831" r:id="rId5"/>
  </p:sldMasterIdLst>
  <p:sldIdLst>
    <p:sldId id="328" r:id="rId6"/>
    <p:sldId id="256" r:id="rId7"/>
    <p:sldId id="331" r:id="rId8"/>
    <p:sldId id="367" r:id="rId9"/>
    <p:sldId id="332" r:id="rId10"/>
    <p:sldId id="354" r:id="rId11"/>
    <p:sldId id="356" r:id="rId12"/>
    <p:sldId id="357" r:id="rId13"/>
    <p:sldId id="358" r:id="rId14"/>
    <p:sldId id="368" r:id="rId15"/>
    <p:sldId id="359" r:id="rId16"/>
    <p:sldId id="360" r:id="rId17"/>
    <p:sldId id="355" r:id="rId18"/>
    <p:sldId id="361" r:id="rId19"/>
    <p:sldId id="362" r:id="rId20"/>
    <p:sldId id="333" r:id="rId21"/>
    <p:sldId id="364" r:id="rId22"/>
    <p:sldId id="369" r:id="rId23"/>
    <p:sldId id="352" r:id="rId24"/>
    <p:sldId id="370" r:id="rId25"/>
    <p:sldId id="371" r:id="rId26"/>
    <p:sldId id="372" r:id="rId27"/>
    <p:sldId id="266" r:id="rId28"/>
  </p:sldIdLst>
  <p:sldSz cx="9144000" cy="6858000" type="screen4x3"/>
  <p:notesSz cx="6858000" cy="9144000"/>
  <p:custDataLst>
    <p:tags r:id="rId2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FF"/>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81FC1F-CCF9-46EF-A81F-15E64D931AD9}" type="doc">
      <dgm:prSet loTypeId="urn:microsoft.com/office/officeart/2005/8/layout/hList3" loCatId="list" qsTypeId="urn:microsoft.com/office/officeart/2005/8/quickstyle/simple1" qsCatId="simple" csTypeId="urn:microsoft.com/office/officeart/2005/8/colors/accent0_2" csCatId="mainScheme" phldr="1"/>
      <dgm:spPr/>
      <dgm:t>
        <a:bodyPr/>
        <a:lstStyle/>
        <a:p>
          <a:endParaRPr lang="ru-RU"/>
        </a:p>
      </dgm:t>
    </dgm:pt>
    <dgm:pt modelId="{0B295503-F0DC-40D7-9443-05A3B6B3DE56}">
      <dgm:prSet phldrT="[Текст]" custT="1"/>
      <dgm:spPr/>
      <dgm:t>
        <a:bodyPr/>
        <a:lstStyle/>
        <a:p>
          <a:r>
            <a:rPr lang="uz-Cyrl-UZ" sz="4800" smtClean="0"/>
            <a:t>Нав тоифалари</a:t>
          </a:r>
          <a:endParaRPr lang="ru-RU" sz="4800" dirty="0"/>
        </a:p>
      </dgm:t>
    </dgm:pt>
    <dgm:pt modelId="{5FABDD1D-4404-480B-A2A3-0E6212EA9B34}" type="parTrans" cxnId="{CDB688AE-2AFF-42D1-888E-0ECE126670D4}">
      <dgm:prSet/>
      <dgm:spPr/>
      <dgm:t>
        <a:bodyPr/>
        <a:lstStyle/>
        <a:p>
          <a:endParaRPr lang="ru-RU"/>
        </a:p>
      </dgm:t>
    </dgm:pt>
    <dgm:pt modelId="{57E8E5A2-9E37-4A3B-975B-5E858A5B314E}" type="sibTrans" cxnId="{CDB688AE-2AFF-42D1-888E-0ECE126670D4}">
      <dgm:prSet/>
      <dgm:spPr/>
      <dgm:t>
        <a:bodyPr/>
        <a:lstStyle/>
        <a:p>
          <a:endParaRPr lang="ru-RU"/>
        </a:p>
      </dgm:t>
    </dgm:pt>
    <dgm:pt modelId="{BEEF49CE-5FE4-4F50-9DF3-19C0FF94E93E}">
      <dgm:prSet phldrT="[Текст]"/>
      <dgm:spPr/>
      <dgm:t>
        <a:bodyPr/>
        <a:lstStyle/>
        <a:p>
          <a:r>
            <a:rPr lang="ru-RU" i="1" smtClean="0"/>
            <a:t>клон (Clone)</a:t>
          </a:r>
          <a:endParaRPr lang="ru-RU" dirty="0"/>
        </a:p>
      </dgm:t>
    </dgm:pt>
    <dgm:pt modelId="{5C715D88-54D5-4C23-8958-310F977DAC2B}" type="parTrans" cxnId="{0DE29C40-8673-4EA8-A9CB-F96AF4FCA1EF}">
      <dgm:prSet/>
      <dgm:spPr/>
      <dgm:t>
        <a:bodyPr/>
        <a:lstStyle/>
        <a:p>
          <a:endParaRPr lang="ru-RU"/>
        </a:p>
      </dgm:t>
    </dgm:pt>
    <dgm:pt modelId="{5D4C00A7-665C-4A4E-98EC-882F5A439605}" type="sibTrans" cxnId="{0DE29C40-8673-4EA8-A9CB-F96AF4FCA1EF}">
      <dgm:prSet/>
      <dgm:spPr/>
      <dgm:t>
        <a:bodyPr/>
        <a:lstStyle/>
        <a:p>
          <a:endParaRPr lang="ru-RU"/>
        </a:p>
      </dgm:t>
    </dgm:pt>
    <dgm:pt modelId="{15DA57C0-DAC2-4E68-8DFB-B7959C25C94E}">
      <dgm:prSet phldrT="[Текст]"/>
      <dgm:spPr/>
      <dgm:t>
        <a:bodyPr/>
        <a:lstStyle/>
        <a:p>
          <a:r>
            <a:rPr lang="ru-RU" i="1" smtClean="0"/>
            <a:t>линия (Line)</a:t>
          </a:r>
          <a:endParaRPr lang="ru-RU" dirty="0"/>
        </a:p>
      </dgm:t>
    </dgm:pt>
    <dgm:pt modelId="{807FCD8F-D39D-4A67-ADC6-AE9383E8CAE0}" type="parTrans" cxnId="{DEF73212-5A76-4772-97BE-1C1AED2DDA3C}">
      <dgm:prSet/>
      <dgm:spPr/>
      <dgm:t>
        <a:bodyPr/>
        <a:lstStyle/>
        <a:p>
          <a:endParaRPr lang="ru-RU"/>
        </a:p>
      </dgm:t>
    </dgm:pt>
    <dgm:pt modelId="{FDCBEC5F-21E2-4469-9B2D-B47B7F826FD5}" type="sibTrans" cxnId="{DEF73212-5A76-4772-97BE-1C1AED2DDA3C}">
      <dgm:prSet/>
      <dgm:spPr/>
      <dgm:t>
        <a:bodyPr/>
        <a:lstStyle/>
        <a:p>
          <a:endParaRPr lang="ru-RU"/>
        </a:p>
      </dgm:t>
    </dgm:pt>
    <dgm:pt modelId="{E304C7B8-8BA5-4AF0-BE29-F09E0944D180}">
      <dgm:prSet phldrT="[Текст]"/>
      <dgm:spPr/>
      <dgm:t>
        <a:bodyPr/>
        <a:lstStyle/>
        <a:p>
          <a:r>
            <a:rPr lang="ru-RU" i="1" smtClean="0"/>
            <a:t>жамланган ўсимликларни генетик  бир хил бўлмаган намунаси</a:t>
          </a:r>
          <a:endParaRPr lang="ru-RU" dirty="0"/>
        </a:p>
      </dgm:t>
    </dgm:pt>
    <dgm:pt modelId="{BD22DA80-3923-4879-905A-43A31AC450A9}" type="parTrans" cxnId="{F19F9B00-CAC8-480E-96B5-4A4B0EAA2666}">
      <dgm:prSet/>
      <dgm:spPr/>
      <dgm:t>
        <a:bodyPr/>
        <a:lstStyle/>
        <a:p>
          <a:endParaRPr lang="ru-RU"/>
        </a:p>
      </dgm:t>
    </dgm:pt>
    <dgm:pt modelId="{5B81F559-54E6-44C2-88B4-4513F5937F31}" type="sibTrans" cxnId="{F19F9B00-CAC8-480E-96B5-4A4B0EAA2666}">
      <dgm:prSet/>
      <dgm:spPr/>
      <dgm:t>
        <a:bodyPr/>
        <a:lstStyle/>
        <a:p>
          <a:endParaRPr lang="ru-RU"/>
        </a:p>
      </dgm:t>
    </dgm:pt>
    <dgm:pt modelId="{E2B84008-B824-47D5-9CE3-593E9AC88E59}">
      <dgm:prSet phldrT="[Текст]"/>
      <dgm:spPr/>
      <dgm:t>
        <a:bodyPr/>
        <a:lstStyle/>
        <a:p>
          <a:r>
            <a:rPr lang="ru-RU" i="1" smtClean="0"/>
            <a:t>ўсимликлар жамланганлигини бир хиллиги</a:t>
          </a:r>
          <a:endParaRPr lang="ru-RU" dirty="0"/>
        </a:p>
      </dgm:t>
    </dgm:pt>
    <dgm:pt modelId="{92E5803E-EC91-4ABF-B57F-C8B8E49D9FDF}" type="parTrans" cxnId="{E2DA5C00-9C0F-4ABC-A097-7C3C8E59EDC1}">
      <dgm:prSet/>
      <dgm:spPr/>
      <dgm:t>
        <a:bodyPr/>
        <a:lstStyle/>
        <a:p>
          <a:endParaRPr lang="ru-RU"/>
        </a:p>
      </dgm:t>
    </dgm:pt>
    <dgm:pt modelId="{5852F4CF-A6D7-4653-A878-29457DDE7025}" type="sibTrans" cxnId="{E2DA5C00-9C0F-4ABC-A097-7C3C8E59EDC1}">
      <dgm:prSet/>
      <dgm:spPr/>
      <dgm:t>
        <a:bodyPr/>
        <a:lstStyle/>
        <a:p>
          <a:endParaRPr lang="ru-RU"/>
        </a:p>
      </dgm:t>
    </dgm:pt>
    <dgm:pt modelId="{3A72A09B-13BC-4BE7-B72A-3E72B605DB32}" type="pres">
      <dgm:prSet presAssocID="{9981FC1F-CCF9-46EF-A81F-15E64D931AD9}" presName="composite" presStyleCnt="0">
        <dgm:presLayoutVars>
          <dgm:chMax val="1"/>
          <dgm:dir/>
          <dgm:resizeHandles val="exact"/>
        </dgm:presLayoutVars>
      </dgm:prSet>
      <dgm:spPr/>
      <dgm:t>
        <a:bodyPr/>
        <a:lstStyle/>
        <a:p>
          <a:endParaRPr lang="ru-RU"/>
        </a:p>
      </dgm:t>
    </dgm:pt>
    <dgm:pt modelId="{25EEFB70-EC5D-4E93-AB92-DEA5E330CD80}" type="pres">
      <dgm:prSet presAssocID="{0B295503-F0DC-40D7-9443-05A3B6B3DE56}" presName="roof" presStyleLbl="dkBgShp" presStyleIdx="0" presStyleCnt="2"/>
      <dgm:spPr/>
      <dgm:t>
        <a:bodyPr/>
        <a:lstStyle/>
        <a:p>
          <a:endParaRPr lang="ru-RU"/>
        </a:p>
      </dgm:t>
    </dgm:pt>
    <dgm:pt modelId="{AEC8E2F1-7A92-4B54-A57C-381FCE23B049}" type="pres">
      <dgm:prSet presAssocID="{0B295503-F0DC-40D7-9443-05A3B6B3DE56}" presName="pillars" presStyleCnt="0"/>
      <dgm:spPr/>
    </dgm:pt>
    <dgm:pt modelId="{9C888D84-56FA-4DF8-ABF5-44A93D9A4F7A}" type="pres">
      <dgm:prSet presAssocID="{0B295503-F0DC-40D7-9443-05A3B6B3DE56}" presName="pillar1" presStyleLbl="node1" presStyleIdx="0" presStyleCnt="4">
        <dgm:presLayoutVars>
          <dgm:bulletEnabled val="1"/>
        </dgm:presLayoutVars>
      </dgm:prSet>
      <dgm:spPr/>
      <dgm:t>
        <a:bodyPr/>
        <a:lstStyle/>
        <a:p>
          <a:endParaRPr lang="ru-RU"/>
        </a:p>
      </dgm:t>
    </dgm:pt>
    <dgm:pt modelId="{22F608C7-9B49-40DE-987B-F8AC5D75672A}" type="pres">
      <dgm:prSet presAssocID="{15DA57C0-DAC2-4E68-8DFB-B7959C25C94E}" presName="pillarX" presStyleLbl="node1" presStyleIdx="1" presStyleCnt="4">
        <dgm:presLayoutVars>
          <dgm:bulletEnabled val="1"/>
        </dgm:presLayoutVars>
      </dgm:prSet>
      <dgm:spPr/>
      <dgm:t>
        <a:bodyPr/>
        <a:lstStyle/>
        <a:p>
          <a:endParaRPr lang="ru-RU"/>
        </a:p>
      </dgm:t>
    </dgm:pt>
    <dgm:pt modelId="{70BA91BE-86AC-42FC-A045-338DB6C5D794}" type="pres">
      <dgm:prSet presAssocID="{E304C7B8-8BA5-4AF0-BE29-F09E0944D180}" presName="pillarX" presStyleLbl="node1" presStyleIdx="2" presStyleCnt="4">
        <dgm:presLayoutVars>
          <dgm:bulletEnabled val="1"/>
        </dgm:presLayoutVars>
      </dgm:prSet>
      <dgm:spPr/>
      <dgm:t>
        <a:bodyPr/>
        <a:lstStyle/>
        <a:p>
          <a:endParaRPr lang="ru-RU"/>
        </a:p>
      </dgm:t>
    </dgm:pt>
    <dgm:pt modelId="{8157757D-A756-40C6-B7B4-7AA1A8341E8B}" type="pres">
      <dgm:prSet presAssocID="{E2B84008-B824-47D5-9CE3-593E9AC88E59}" presName="pillarX" presStyleLbl="node1" presStyleIdx="3" presStyleCnt="4">
        <dgm:presLayoutVars>
          <dgm:bulletEnabled val="1"/>
        </dgm:presLayoutVars>
      </dgm:prSet>
      <dgm:spPr/>
      <dgm:t>
        <a:bodyPr/>
        <a:lstStyle/>
        <a:p>
          <a:endParaRPr lang="ru-RU"/>
        </a:p>
      </dgm:t>
    </dgm:pt>
    <dgm:pt modelId="{9FE04407-C807-4C84-8810-6AEDA2B3603B}" type="pres">
      <dgm:prSet presAssocID="{0B295503-F0DC-40D7-9443-05A3B6B3DE56}" presName="base" presStyleLbl="dkBgShp" presStyleIdx="1" presStyleCnt="2"/>
      <dgm:spPr/>
    </dgm:pt>
  </dgm:ptLst>
  <dgm:cxnLst>
    <dgm:cxn modelId="{DEF73212-5A76-4772-97BE-1C1AED2DDA3C}" srcId="{0B295503-F0DC-40D7-9443-05A3B6B3DE56}" destId="{15DA57C0-DAC2-4E68-8DFB-B7959C25C94E}" srcOrd="1" destOrd="0" parTransId="{807FCD8F-D39D-4A67-ADC6-AE9383E8CAE0}" sibTransId="{FDCBEC5F-21E2-4469-9B2D-B47B7F826FD5}"/>
    <dgm:cxn modelId="{96B58566-C53C-44CA-93F3-E8E702EF3FB6}" type="presOf" srcId="{9981FC1F-CCF9-46EF-A81F-15E64D931AD9}" destId="{3A72A09B-13BC-4BE7-B72A-3E72B605DB32}" srcOrd="0" destOrd="0" presId="urn:microsoft.com/office/officeart/2005/8/layout/hList3"/>
    <dgm:cxn modelId="{B90AF595-6299-48A4-8E72-AB863135D28A}" type="presOf" srcId="{15DA57C0-DAC2-4E68-8DFB-B7959C25C94E}" destId="{22F608C7-9B49-40DE-987B-F8AC5D75672A}" srcOrd="0" destOrd="0" presId="urn:microsoft.com/office/officeart/2005/8/layout/hList3"/>
    <dgm:cxn modelId="{0DE29C40-8673-4EA8-A9CB-F96AF4FCA1EF}" srcId="{0B295503-F0DC-40D7-9443-05A3B6B3DE56}" destId="{BEEF49CE-5FE4-4F50-9DF3-19C0FF94E93E}" srcOrd="0" destOrd="0" parTransId="{5C715D88-54D5-4C23-8958-310F977DAC2B}" sibTransId="{5D4C00A7-665C-4A4E-98EC-882F5A439605}"/>
    <dgm:cxn modelId="{8D013D4E-DFE8-4D7D-BFBE-8B84943EA03B}" type="presOf" srcId="{BEEF49CE-5FE4-4F50-9DF3-19C0FF94E93E}" destId="{9C888D84-56FA-4DF8-ABF5-44A93D9A4F7A}" srcOrd="0" destOrd="0" presId="urn:microsoft.com/office/officeart/2005/8/layout/hList3"/>
    <dgm:cxn modelId="{B1F1A434-0E9F-4EEA-8E1E-01D39D17C6DD}" type="presOf" srcId="{E2B84008-B824-47D5-9CE3-593E9AC88E59}" destId="{8157757D-A756-40C6-B7B4-7AA1A8341E8B}" srcOrd="0" destOrd="0" presId="urn:microsoft.com/office/officeart/2005/8/layout/hList3"/>
    <dgm:cxn modelId="{F19F9B00-CAC8-480E-96B5-4A4B0EAA2666}" srcId="{0B295503-F0DC-40D7-9443-05A3B6B3DE56}" destId="{E304C7B8-8BA5-4AF0-BE29-F09E0944D180}" srcOrd="2" destOrd="0" parTransId="{BD22DA80-3923-4879-905A-43A31AC450A9}" sibTransId="{5B81F559-54E6-44C2-88B4-4513F5937F31}"/>
    <dgm:cxn modelId="{9E276089-A711-4ACC-B0DA-8C9B8F962EBA}" type="presOf" srcId="{0B295503-F0DC-40D7-9443-05A3B6B3DE56}" destId="{25EEFB70-EC5D-4E93-AB92-DEA5E330CD80}" srcOrd="0" destOrd="0" presId="urn:microsoft.com/office/officeart/2005/8/layout/hList3"/>
    <dgm:cxn modelId="{CDB688AE-2AFF-42D1-888E-0ECE126670D4}" srcId="{9981FC1F-CCF9-46EF-A81F-15E64D931AD9}" destId="{0B295503-F0DC-40D7-9443-05A3B6B3DE56}" srcOrd="0" destOrd="0" parTransId="{5FABDD1D-4404-480B-A2A3-0E6212EA9B34}" sibTransId="{57E8E5A2-9E37-4A3B-975B-5E858A5B314E}"/>
    <dgm:cxn modelId="{E2DA5C00-9C0F-4ABC-A097-7C3C8E59EDC1}" srcId="{0B295503-F0DC-40D7-9443-05A3B6B3DE56}" destId="{E2B84008-B824-47D5-9CE3-593E9AC88E59}" srcOrd="3" destOrd="0" parTransId="{92E5803E-EC91-4ABF-B57F-C8B8E49D9FDF}" sibTransId="{5852F4CF-A6D7-4653-A878-29457DDE7025}"/>
    <dgm:cxn modelId="{CF3D6FE0-A299-4831-BCE5-66F2E33B12B5}" type="presOf" srcId="{E304C7B8-8BA5-4AF0-BE29-F09E0944D180}" destId="{70BA91BE-86AC-42FC-A045-338DB6C5D794}" srcOrd="0" destOrd="0" presId="urn:microsoft.com/office/officeart/2005/8/layout/hList3"/>
    <dgm:cxn modelId="{2231A38E-B67C-46C4-873F-10FF7EF4F5AC}" type="presParOf" srcId="{3A72A09B-13BC-4BE7-B72A-3E72B605DB32}" destId="{25EEFB70-EC5D-4E93-AB92-DEA5E330CD80}" srcOrd="0" destOrd="0" presId="urn:microsoft.com/office/officeart/2005/8/layout/hList3"/>
    <dgm:cxn modelId="{842F8CF1-C5B4-4A4A-A937-296CE051F72E}" type="presParOf" srcId="{3A72A09B-13BC-4BE7-B72A-3E72B605DB32}" destId="{AEC8E2F1-7A92-4B54-A57C-381FCE23B049}" srcOrd="1" destOrd="0" presId="urn:microsoft.com/office/officeart/2005/8/layout/hList3"/>
    <dgm:cxn modelId="{4E2833F9-F9D6-4928-BBCA-E2265737C10E}" type="presParOf" srcId="{AEC8E2F1-7A92-4B54-A57C-381FCE23B049}" destId="{9C888D84-56FA-4DF8-ABF5-44A93D9A4F7A}" srcOrd="0" destOrd="0" presId="urn:microsoft.com/office/officeart/2005/8/layout/hList3"/>
    <dgm:cxn modelId="{F80519A4-7F99-47EF-9B99-9FEA2AE470E7}" type="presParOf" srcId="{AEC8E2F1-7A92-4B54-A57C-381FCE23B049}" destId="{22F608C7-9B49-40DE-987B-F8AC5D75672A}" srcOrd="1" destOrd="0" presId="urn:microsoft.com/office/officeart/2005/8/layout/hList3"/>
    <dgm:cxn modelId="{0881A135-7576-4A38-9419-01D7860DA1B1}" type="presParOf" srcId="{AEC8E2F1-7A92-4B54-A57C-381FCE23B049}" destId="{70BA91BE-86AC-42FC-A045-338DB6C5D794}" srcOrd="2" destOrd="0" presId="urn:microsoft.com/office/officeart/2005/8/layout/hList3"/>
    <dgm:cxn modelId="{7CCFE923-DC13-45A2-8F40-043AE7497C52}" type="presParOf" srcId="{AEC8E2F1-7A92-4B54-A57C-381FCE23B049}" destId="{8157757D-A756-40C6-B7B4-7AA1A8341E8B}" srcOrd="3" destOrd="0" presId="urn:microsoft.com/office/officeart/2005/8/layout/hList3"/>
    <dgm:cxn modelId="{72C4DD4F-15C9-49E8-AEF7-ACD910DA1047}" type="presParOf" srcId="{3A72A09B-13BC-4BE7-B72A-3E72B605DB32}" destId="{9FE04407-C807-4C84-8810-6AEDA2B3603B}"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pPr algn="ct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Ишлаб чиқаришга янги юқори маҳсулдор навларни жорий қилиш, етиштиришга қўшимча харажатлар қилмасдан картошка ҳосилдорлигини ошириш ва олинадиган маҳсулотни сифатини яхшилаш имкониятини яратади. Нав алмашишини самарадорлигини юқори бўлиши аниқланган: эски навларга нисбатан ҳосилдорлик 10-30% га кўп бўлади. Кўпчилик давлатларда интенсивлаштиришни бошқа омиллари билан бирга картошка ҳосилдорлигини кескин ошиши янги навларни жорий қилиниши билан боғлиқ. Шунинг учун картошкачиликни ривожлантиришдаги асосий йўл, буюқори маҳсулдор, сифатли янги навларни яратиш ва жорий қилишдир</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3625D95-DA70-42BF-98D8-31EF7133D19E}"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4B6FF85-08C1-48FD-B796-6F26D3CBC5B4}" type="presOf" srcId="{FFE8B254-F748-4EA9-840F-C629F20050FA}" destId="{494A0A28-AC71-410E-9A09-98494374006B}" srcOrd="0" destOrd="0" presId="urn:microsoft.com/office/officeart/2005/8/layout/vList2"/>
    <dgm:cxn modelId="{74FB4444-E211-4CA2-B322-DC9F7FD41935}" type="presOf" srcId="{8C446D5B-F40C-47A7-AA82-4959E8CB408D}" destId="{E9240949-51E6-49B1-BC58-DA8E36260ED3}" srcOrd="0" destOrd="0" presId="urn:microsoft.com/office/officeart/2005/8/layout/vList2"/>
    <dgm:cxn modelId="{8C1C60FB-8DC3-4FA6-B962-7750E6EE16C5}" type="presParOf" srcId="{E9240949-51E6-49B1-BC58-DA8E36260ED3}" destId="{494A0A28-AC71-410E-9A09-98494374006B}" srcOrd="0" destOrd="0" presId="urn:microsoft.com/office/officeart/2005/8/layout/vList2"/>
    <dgm:cxn modelId="{89C50911-F8FD-4F4A-BA6C-770EF2E6357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ctr"/>
          <a:r>
            <a:rPr lang="ru-RU" b="1" smtClean="0"/>
            <a:t>Ўзбекистонда картошка навларининг хилма-хиллиги</a:t>
          </a:r>
          <a:r>
            <a:rPr lang="ru-RU"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Ўзбекистоннинг қуруқ иссиқ иқлим шароити ва вирус тарқатувчиларнинг кўплиги сабабли бирламчи уруғчиликни олиб бориш ва дурагайлаш йўли билан махаллий навларни яратиш фойдасиз деган фикр узоқ йиллар давомида бор эди. Ўтган асрнинг 30-йилларигача Ўзбекистонда Россиядан келтирилган навлар экилган.</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24440">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CF8D20FD-403A-436D-BE44-EC0F10522A55}"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B15AED8-BD26-4E04-9F31-1A79FB1E5210}" type="presOf" srcId="{312B9663-67DD-4BF0-8671-ACD17F5C18E1}" destId="{3102073A-0B37-4EE7-9FB6-C679253A425E}" srcOrd="0" destOrd="0" presId="urn:microsoft.com/office/officeart/2005/8/layout/vList2"/>
    <dgm:cxn modelId="{56EF900E-69FB-4CBC-A20A-F13EA5E3790F}" type="presOf" srcId="{8C446D5B-F40C-47A7-AA82-4959E8CB408D}" destId="{E9240949-51E6-49B1-BC58-DA8E36260ED3}" srcOrd="0" destOrd="0" presId="urn:microsoft.com/office/officeart/2005/8/layout/vList2"/>
    <dgm:cxn modelId="{C0E78826-C7B4-489F-B771-E1130D133C14}" type="presParOf" srcId="{E9240949-51E6-49B1-BC58-DA8E36260ED3}" destId="{494A0A28-AC71-410E-9A09-98494374006B}" srcOrd="0" destOrd="0" presId="urn:microsoft.com/office/officeart/2005/8/layout/vList2"/>
    <dgm:cxn modelId="{9F1D23D4-E4BD-4863-AFCD-0F2A5E050EF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ru-RU" b="1" smtClean="0"/>
            <a:t>Районлаштирилган ва истиқболли навлар</a:t>
          </a:r>
          <a:endParaRPr lang="ru-RU" dirty="0">
            <a:solidFill>
              <a:schemeClr val="tx1"/>
            </a:solidFill>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2004 йил Ўзбекистон Республикаси худудида экиш учун тавсия этилган қишлоқ хўжалик экинлари Давлат реестрига 39 та нав киритилган, шундан –7 таси ватанимиз селекцияси, 11-германия ва 21- голландияники. Улардан 7 таси (17,9%) эртаги,  16таси (41%) ўртаги-эртаги, 10 таси (25,7%)-ўртапишар (ўртаги эртаги-ўртаги кечки), 6 таси (15,4%)  ўртаги кечки навлар.</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0" custLinFactNeighborY="-8380">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F5B5287-BC8A-42E1-AC18-37A22F2EF683}"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859BDA30-F315-4504-ABDB-8C63C3B870EC}" type="presOf" srcId="{FFE8B254-F748-4EA9-840F-C629F20050FA}" destId="{494A0A28-AC71-410E-9A09-98494374006B}" srcOrd="0" destOrd="0" presId="urn:microsoft.com/office/officeart/2005/8/layout/vList2"/>
    <dgm:cxn modelId="{8881FAD7-85CF-454F-8DD8-D2FC13388C03}" type="presOf" srcId="{312B9663-67DD-4BF0-8671-ACD17F5C18E1}" destId="{3102073A-0B37-4EE7-9FB6-C679253A425E}" srcOrd="0" destOrd="0" presId="urn:microsoft.com/office/officeart/2005/8/layout/vList2"/>
    <dgm:cxn modelId="{FEFFF808-F6FE-438A-AC99-CEEAFF726CFD}" type="presParOf" srcId="{E9240949-51E6-49B1-BC58-DA8E36260ED3}" destId="{494A0A28-AC71-410E-9A09-98494374006B}" srcOrd="0" destOrd="0" presId="urn:microsoft.com/office/officeart/2005/8/layout/vList2"/>
    <dgm:cxn modelId="{FEA5E1B6-D557-4689-AF15-B624F11A5A92}" type="presParOf" srcId="{E9240949-51E6-49B1-BC58-DA8E36260ED3}" destId="{3102073A-0B37-4EE7-9FB6-C679253A425E}"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ru-RU"/>
        </a:p>
      </dgm:t>
    </dgm:pt>
    <dgm:pt modelId="{FFE8B254-F748-4EA9-840F-C629F20050FA}">
      <dgm:prSet phldrT="[Текст]"/>
      <dgm:spPr>
        <a:solidFill>
          <a:srgbClr val="006600"/>
        </a:solidFill>
      </dgm:spPr>
      <dgm:t>
        <a:bodyPr/>
        <a:lstStyle/>
        <a:p>
          <a:pPr algn="ctr"/>
          <a:r>
            <a:rPr lang="ru-RU" b="1" smtClean="0"/>
            <a:t>Кенг тарқалган навларни қисқа тавсифномаси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Ўзбекистон Республикаси худудида экиш учун тавсия этилган қишлоқ хўжалик экинлари Давлат реестрига киритилган картошканинг барча навларини тезпишарлиги, ҳосилдорлиги, шакли, ранги ва тугунакни ўртача вазни бўйича қисқа тавсифномаси 3-иловада келтирилган. Ушбу тавсифнома хохлаган навни танлаб олиш имкониятини яратади.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06C5179F-2470-4625-9D62-0A466F9581C5}">
      <dgm:prSet/>
      <dgm:spPr/>
      <dgm:t>
        <a:bodyPr/>
        <a:lstStyle/>
        <a:p>
          <a:r>
            <a:rPr lang="ru-RU" smtClean="0"/>
            <a:t>Лекин Давлат реестрига киритилган барча навлар бўйича керакли миқдорда уруғлик тугунакларини етишмаслигини сабаби, 39 та районлаштирилган навлардан ҳар йили фақат 8-12 навларни уруғлик материаллари республикага келтирилади. Ватанимиз, Голландия ва Германиянинг кенг тарқалган навлари қуйидаги морфологик белгилари ва хўжалик –биологик хусусиятлари билан тавсифланади.</a:t>
          </a:r>
          <a:endParaRPr lang="ru-RU"/>
        </a:p>
      </dgm:t>
    </dgm:pt>
    <dgm:pt modelId="{A8D11BA8-015F-4367-9CD4-BE92063CCC8C}" type="parTrans" cxnId="{BEF5E9CD-C73B-4D31-905B-93FD7D8B2209}">
      <dgm:prSet/>
      <dgm:spPr/>
      <dgm:t>
        <a:bodyPr/>
        <a:lstStyle/>
        <a:p>
          <a:endParaRPr lang="ru-RU"/>
        </a:p>
      </dgm:t>
    </dgm:pt>
    <dgm:pt modelId="{54494ADF-D531-45DC-8957-94FEEAB85F5B}" type="sibTrans" cxnId="{BEF5E9CD-C73B-4D31-905B-93FD7D8B2209}">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808" custLinFactNeighborY="-2006">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custScaleY="101617">
        <dgm:presLayoutVars>
          <dgm:bulletEnabled val="1"/>
        </dgm:presLayoutVars>
      </dgm:prSet>
      <dgm:spPr/>
      <dgm:t>
        <a:bodyPr/>
        <a:lstStyle/>
        <a:p>
          <a:endParaRPr lang="ru-RU"/>
        </a:p>
      </dgm:t>
    </dgm:pt>
  </dgm:ptLst>
  <dgm:cxnLst>
    <dgm:cxn modelId="{B3C64978-8B13-4488-A4F0-76182C0194F9}"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0D37F64E-D2FA-466B-9673-87711AB47FFA}"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BEF5E9CD-C73B-4D31-905B-93FD7D8B2209}" srcId="{FFE8B254-F748-4EA9-840F-C629F20050FA}" destId="{06C5179F-2470-4625-9D62-0A466F9581C5}" srcOrd="1" destOrd="0" parTransId="{A8D11BA8-015F-4367-9CD4-BE92063CCC8C}" sibTransId="{54494ADF-D531-45DC-8957-94FEEAB85F5B}"/>
    <dgm:cxn modelId="{30B02596-FC0D-4917-B78F-5F4AF6A5D90D}" type="presOf" srcId="{06C5179F-2470-4625-9D62-0A466F9581C5}" destId="{3102073A-0B37-4EE7-9FB6-C679253A425E}" srcOrd="0" destOrd="1" presId="urn:microsoft.com/office/officeart/2005/8/layout/vList2"/>
    <dgm:cxn modelId="{5830483B-5945-46BE-9CFA-EFCE9615A187}" type="presOf" srcId="{FFE8B254-F748-4EA9-840F-C629F20050FA}" destId="{494A0A28-AC71-410E-9A09-98494374006B}" srcOrd="0" destOrd="0" presId="urn:microsoft.com/office/officeart/2005/8/layout/vList2"/>
    <dgm:cxn modelId="{DF1940B9-2712-4112-9ADC-5EEAFD8BE5F3}" type="presParOf" srcId="{E9240949-51E6-49B1-BC58-DA8E36260ED3}" destId="{494A0A28-AC71-410E-9A09-98494374006B}" srcOrd="0" destOrd="0" presId="urn:microsoft.com/office/officeart/2005/8/layout/vList2"/>
    <dgm:cxn modelId="{6C624662-8B98-4716-808F-DEF5B07B7B4A}"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131274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ru-RU" sz="3300" b="1" kern="1200" smtClean="0"/>
            <a:t>Ўзбекистонда картошка навларининг хилма-хиллиги</a:t>
          </a:r>
          <a:r>
            <a:rPr lang="ru-RU" sz="3300" kern="1200" smtClean="0"/>
            <a:t> </a:t>
          </a:r>
          <a:endParaRPr lang="ru-RU" sz="3300" kern="1200" dirty="0">
            <a:latin typeface="Times New Roman" pitchFamily="18" charset="0"/>
            <a:cs typeface="Times New Roman" pitchFamily="18" charset="0"/>
          </a:endParaRPr>
        </a:p>
      </dsp:txBody>
      <dsp:txXfrm>
        <a:off x="64083" y="64083"/>
        <a:ext cx="8872990" cy="1184574"/>
      </dsp:txXfrm>
    </dsp:sp>
    <dsp:sp modelId="{3102073A-0B37-4EE7-9FB6-C679253A425E}">
      <dsp:nvSpPr>
        <dsp:cNvPr id="0" name=""/>
        <dsp:cNvSpPr/>
      </dsp:nvSpPr>
      <dsp:spPr>
        <a:xfrm>
          <a:off x="0" y="1459645"/>
          <a:ext cx="9001156" cy="2322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1910" rIns="234696" bIns="41910" numCol="1" spcCol="1270" anchor="t" anchorCtr="0">
          <a:noAutofit/>
        </a:bodyPr>
        <a:lstStyle/>
        <a:p>
          <a:pPr marL="228600" lvl="1" indent="-228600" algn="just" defTabSz="1155700">
            <a:lnSpc>
              <a:spcPct val="90000"/>
            </a:lnSpc>
            <a:spcBef>
              <a:spcPct val="0"/>
            </a:spcBef>
            <a:spcAft>
              <a:spcPct val="20000"/>
            </a:spcAft>
            <a:buChar char="••"/>
          </a:pPr>
          <a:r>
            <a:rPr lang="ru-RU" sz="2600" kern="1200" smtClean="0"/>
            <a:t>Ўзбекистоннинг қуруқ иссиқ иқлим шароити ва вирус тарқатувчиларнинг кўплиги сабабли бирламчи уруғчиликни олиб бориш ва дурагайлаш йўли билан махаллий навларни яратиш фойдасиз деган фикр узоқ йиллар давомида бор эди. Ўтган асрнинг 30-йилларигача Ўзбекистонда Россиядан келтирилган навлар экилган.</a:t>
          </a:r>
          <a:endParaRPr lang="ru-RU" sz="2600" kern="1200" dirty="0">
            <a:latin typeface="Times New Roman" pitchFamily="18" charset="0"/>
            <a:cs typeface="Times New Roman" pitchFamily="18" charset="0"/>
          </a:endParaRPr>
        </a:p>
      </dsp:txBody>
      <dsp:txXfrm>
        <a:off x="0" y="1459645"/>
        <a:ext cx="9001156" cy="23225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7675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b="1" kern="1200" smtClean="0"/>
            <a:t>Районлаштирилган ва истиқболли навлар</a:t>
          </a:r>
          <a:endParaRPr lang="ru-RU" sz="3200" kern="1200" dirty="0">
            <a:solidFill>
              <a:schemeClr val="tx1"/>
            </a:solidFill>
            <a:latin typeface="Times New Roman" pitchFamily="18" charset="0"/>
            <a:cs typeface="Times New Roman" pitchFamily="18" charset="0"/>
          </a:endParaRPr>
        </a:p>
      </dsp:txBody>
      <dsp:txXfrm>
        <a:off x="37467" y="37467"/>
        <a:ext cx="8926222" cy="692586"/>
      </dsp:txXfrm>
    </dsp:sp>
    <dsp:sp modelId="{3102073A-0B37-4EE7-9FB6-C679253A425E}">
      <dsp:nvSpPr>
        <dsp:cNvPr id="0" name=""/>
        <dsp:cNvSpPr/>
      </dsp:nvSpPr>
      <dsp:spPr>
        <a:xfrm>
          <a:off x="0" y="891024"/>
          <a:ext cx="9001156" cy="291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ru-RU" sz="2500" kern="1200" smtClean="0"/>
            <a:t>2004 йил Ўзбекистон Республикаси худудида экиш учун тавсия этилган қишлоқ хўжалик экинлари Давлат реестрига 39 та нав киритилган, шундан –7 таси ватанимиз селекцияси, 11-германия ва 21- голландияники. Улардан 7 таси (17,9%) эртаги,  16таси (41%) ўртаги-эртаги, 10 таси (25,7%)-ўртапишар (ўртаги эртаги-ўртаги кечки), 6 таси (15,4%)  ўртаги кечки навлар.</a:t>
          </a:r>
          <a:endParaRPr lang="ru-RU" sz="2500" kern="1200" dirty="0">
            <a:latin typeface="Times New Roman" pitchFamily="18" charset="0"/>
            <a:cs typeface="Times New Roman" pitchFamily="18" charset="0"/>
          </a:endParaRPr>
        </a:p>
      </dsp:txBody>
      <dsp:txXfrm>
        <a:off x="0" y="891024"/>
        <a:ext cx="9001156" cy="29145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623610"/>
        </a:xfrm>
        <a:prstGeom prst="roundRect">
          <a:avLst/>
        </a:prstGeom>
        <a:solidFill>
          <a:srgbClr val="006600"/>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ru-RU" sz="2600" b="1" kern="1200" smtClean="0"/>
            <a:t>Кенг тарқалган навларни қисқа тавсифномаси</a:t>
          </a:r>
          <a:endParaRPr lang="ru-RU" sz="2600" kern="1200" dirty="0">
            <a:latin typeface="Times New Roman" pitchFamily="18" charset="0"/>
            <a:cs typeface="Times New Roman" pitchFamily="18" charset="0"/>
          </a:endParaRPr>
        </a:p>
      </dsp:txBody>
      <dsp:txXfrm>
        <a:off x="30442" y="30442"/>
        <a:ext cx="8940272" cy="562726"/>
      </dsp:txXfrm>
    </dsp:sp>
    <dsp:sp modelId="{3102073A-0B37-4EE7-9FB6-C679253A425E}">
      <dsp:nvSpPr>
        <dsp:cNvPr id="0" name=""/>
        <dsp:cNvSpPr/>
      </dsp:nvSpPr>
      <dsp:spPr>
        <a:xfrm>
          <a:off x="0" y="635641"/>
          <a:ext cx="9001156" cy="3281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3020" rIns="184912" bIns="33020" numCol="1" spcCol="1270" anchor="t" anchorCtr="0">
          <a:noAutofit/>
        </a:bodyPr>
        <a:lstStyle/>
        <a:p>
          <a:pPr marL="228600" lvl="1" indent="-228600" algn="just" defTabSz="889000">
            <a:lnSpc>
              <a:spcPct val="90000"/>
            </a:lnSpc>
            <a:spcBef>
              <a:spcPct val="0"/>
            </a:spcBef>
            <a:spcAft>
              <a:spcPct val="20000"/>
            </a:spcAft>
            <a:buChar char="••"/>
          </a:pPr>
          <a:r>
            <a:rPr lang="ru-RU" sz="2000" kern="1200" smtClean="0"/>
            <a:t>Ўзбекистон Республикаси худудида экиш учун тавсия этилган қишлоқ хўжалик экинлари Давлат реестрига киритилган картошканинг барча навларини тезпишарлиги, ҳосилдорлиги, шакли, ранги ва тугунакни ўртача вазни бўйича қисқа тавсифномаси 3-иловада келтирилган. Ушбу тавсифнома хохлаган навни танлаб олиш имкониятини яратади.  </a:t>
          </a:r>
          <a:endParaRPr lang="ru-RU" sz="2000" kern="1200" dirty="0">
            <a:latin typeface="Times New Roman" pitchFamily="18" charset="0"/>
            <a:cs typeface="Times New Roman" pitchFamily="18" charset="0"/>
          </a:endParaRPr>
        </a:p>
        <a:p>
          <a:pPr marL="228600" lvl="1" indent="-228600" algn="l" defTabSz="889000">
            <a:lnSpc>
              <a:spcPct val="90000"/>
            </a:lnSpc>
            <a:spcBef>
              <a:spcPct val="0"/>
            </a:spcBef>
            <a:spcAft>
              <a:spcPct val="20000"/>
            </a:spcAft>
            <a:buChar char="••"/>
          </a:pPr>
          <a:r>
            <a:rPr lang="ru-RU" sz="2000" kern="1200" smtClean="0"/>
            <a:t>Лекин Давлат реестрига киритилган барча навлар бўйича керакли миқдорда уруғлик тугунакларини етишмаслигини сабаби, 39 та районлаштирилган навлардан ҳар йили фақат 8-12 навларни уруғлик материаллари республикага келтирилади. Ватанимиз, Голландия ва Германиянинг кенг тарқалган навлари қуйидаги морфологик белгилари ва хўжалик –биологик хусусиятлари билан тавсифланади.</a:t>
          </a:r>
          <a:endParaRPr lang="ru-RU" sz="2000" kern="1200"/>
        </a:p>
      </dsp:txBody>
      <dsp:txXfrm>
        <a:off x="0" y="635641"/>
        <a:ext cx="9001156" cy="3281416"/>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6716959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19246448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41275277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9309114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726169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1901485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072486687"/>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17180588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9620257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20042277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25C68B6-61C2-468F-89AB-4B9F7531AA68}" type="slidenum">
              <a:rPr lang="ru-RU" smtClean="0"/>
              <a:pPr/>
              <a:t>‹#›</a:t>
            </a:fld>
            <a:endParaRPr lang="ru-RU" dirty="0"/>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143254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12977867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25C68B6-61C2-468F-89AB-4B9F7531AA68}" type="slidenum">
              <a:rPr lang="ru-RU" smtClean="0"/>
              <a:pPr/>
              <a:t>‹#›</a:t>
            </a:fld>
            <a:endParaRPr lang="ru-RU" dirty="0"/>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398478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38465990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26398340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dirty="0"/>
          </a:p>
        </p:txBody>
      </p:sp>
    </p:spTree>
    <p:extLst>
      <p:ext uri="{BB962C8B-B14F-4D97-AF65-F5344CB8AC3E}">
        <p14:creationId xmlns:p14="http://schemas.microsoft.com/office/powerpoint/2010/main" val="1815244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107012777"/>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Layout" Target="../diagrams/layout2.xml"/><Relationship Id="rId7" Type="http://schemas.openxmlformats.org/officeDocument/2006/relationships/image" Target="../media/image5.jp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diagramLayout" Target="../diagrams/layout3.xml"/><Relationship Id="rId7" Type="http://schemas.openxmlformats.org/officeDocument/2006/relationships/image" Target="../media/image5.jp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diagramLayout" Target="../diagrams/layout4.xml"/><Relationship Id="rId7" Type="http://schemas.openxmlformats.org/officeDocument/2006/relationships/image" Target="../media/image22.jpg"/><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2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diagramLayout" Target="../diagrams/layout5.xml"/><Relationship Id="rId7" Type="http://schemas.openxmlformats.org/officeDocument/2006/relationships/image" Target="../media/image16.jpg"/><Relationship Id="rId2" Type="http://schemas.openxmlformats.org/officeDocument/2006/relationships/diagramData" Target="../diagrams/data5.xml"/><Relationship Id="rId1" Type="http://schemas.openxmlformats.org/officeDocument/2006/relationships/slideLayout" Target="../slideLayouts/slideLayout3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26.jpg"/></Relationships>
</file>

<file path=ppt/slides/_rels/slide2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35.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35.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35.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395536" y="2060848"/>
            <a:ext cx="8606190" cy="584775"/>
          </a:xfrm>
          <a:prstGeom prst="rect">
            <a:avLst/>
          </a:prstGeom>
          <a:noFill/>
        </p:spPr>
        <p:txBody>
          <a:bodyPr wrap="square" rtlCol="0">
            <a:spAutoFit/>
          </a:bodyPr>
          <a:lstStyle/>
          <a:p>
            <a:pPr algn="ctr"/>
            <a:r>
              <a:rPr lang="ru-RU" sz="3200" b="1" dirty="0">
                <a:solidFill>
                  <a:schemeClr val="bg1"/>
                </a:solidFill>
              </a:rPr>
              <a:t>5-мавзу</a:t>
            </a:r>
            <a:r>
              <a:rPr lang="ru-RU" sz="3200" b="1">
                <a:solidFill>
                  <a:schemeClr val="bg1"/>
                </a:solidFill>
              </a:rPr>
              <a:t>. </a:t>
            </a:r>
            <a:r>
              <a:rPr lang="ru-RU" sz="3200" b="1" smtClean="0">
                <a:solidFill>
                  <a:schemeClr val="bg1"/>
                </a:solidFill>
              </a:rPr>
              <a:t>Картошка навлари.</a:t>
            </a:r>
            <a:endParaRPr lang="ru-RU" sz="3200" b="1" i="1" dirty="0" smtClean="0">
              <a:solidFill>
                <a:schemeClr val="bg1"/>
              </a:solidFill>
              <a:latin typeface="+mj-lt"/>
              <a:cs typeface="David" pitchFamily="34"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4896395"/>
          </a:xfrm>
        </p:spPr>
        <p:txBody>
          <a:bodyPr/>
          <a:lstStyle/>
          <a:p>
            <a:pPr marL="609600" indent="-609600" eaLnBrk="1" hangingPunct="1">
              <a:defRPr/>
            </a:pPr>
            <a:r>
              <a:rPr lang="uz-Cyrl-UZ" sz="3600" dirty="0" smtClean="0">
                <a:solidFill>
                  <a:srgbClr val="006600"/>
                </a:solidFill>
              </a:rPr>
              <a:t>Режа:</a:t>
            </a:r>
            <a:endParaRPr lang="ru-RU" sz="3600" dirty="0" smtClean="0">
              <a:solidFill>
                <a:srgbClr val="006600"/>
              </a:solidFill>
            </a:endParaRPr>
          </a:p>
          <a:p>
            <a:pPr marL="342900" lvl="0" indent="-342900" algn="just">
              <a:lnSpc>
                <a:spcPct val="115000"/>
              </a:lnSpc>
              <a:spcAft>
                <a:spcPts val="0"/>
              </a:spcAft>
              <a:buFont typeface="+mj-lt"/>
              <a:buAutoNum type="arabicPeriod"/>
            </a:pPr>
            <a:r>
              <a:rPr lang="ru-RU" sz="4000" smtClean="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rPr>
              <a:t>Навнинг </a:t>
            </a:r>
            <a:r>
              <a:rPr lang="ru-RU" sz="400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rPr>
              <a:t>аҳамияти ва нав белгилари.</a:t>
            </a:r>
            <a:endParaRPr lang="ru-RU">
              <a:solidFill>
                <a:srgbClr val="0066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Aft>
                <a:spcPts val="0"/>
              </a:spcAft>
              <a:buFont typeface="+mj-lt"/>
              <a:buAutoNum type="arabicPeriod"/>
            </a:pPr>
            <a:r>
              <a:rPr lang="ru-RU" sz="400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Ўзбекистонда картошка навларининг хилма-хиллиги</a:t>
            </a:r>
          </a:p>
          <a:p>
            <a:pPr marL="342900" indent="-342900" algn="just">
              <a:lnSpc>
                <a:spcPct val="115000"/>
              </a:lnSpc>
              <a:spcAft>
                <a:spcPts val="0"/>
              </a:spcAft>
              <a:buFont typeface="+mj-lt"/>
              <a:buAutoNum type="arabicPeriod"/>
            </a:pPr>
            <a:r>
              <a:rPr lang="ru-RU" sz="400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Районлаштирилган ва истиқболли навлар</a:t>
            </a:r>
          </a:p>
          <a:p>
            <a:pPr algn="l"/>
            <a:endParaRPr lang="uz-Cyrl-UZ"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51519" y="116632"/>
            <a:ext cx="8674961" cy="648072"/>
          </a:xfrm>
        </p:spPr>
        <p:style>
          <a:lnRef idx="1">
            <a:schemeClr val="accent1"/>
          </a:lnRef>
          <a:fillRef idx="2">
            <a:schemeClr val="accent1"/>
          </a:fillRef>
          <a:effectRef idx="1">
            <a:schemeClr val="accent1"/>
          </a:effectRef>
          <a:fontRef idx="minor">
            <a:schemeClr val="dk1"/>
          </a:fontRef>
        </p:style>
        <p:txBody>
          <a:bodyPr/>
          <a:lstStyle/>
          <a:p>
            <a:pPr marL="0" indent="0" algn="ctr">
              <a:buNone/>
            </a:pPr>
            <a:r>
              <a:rPr lang="ru-RU" b="1"/>
              <a:t>Нав тушунчаси ва унинг аҳамияти.</a:t>
            </a:r>
            <a:endParaRPr lang="ru-RU" dirty="0"/>
          </a:p>
        </p:txBody>
      </p:sp>
      <p:sp>
        <p:nvSpPr>
          <p:cNvPr id="3" name="Прямоугольник 2"/>
          <p:cNvSpPr/>
          <p:nvPr/>
        </p:nvSpPr>
        <p:spPr>
          <a:xfrm>
            <a:off x="251520" y="1166843"/>
            <a:ext cx="8640960" cy="2400657"/>
          </a:xfrm>
          <a:prstGeom prst="rect">
            <a:avLst/>
          </a:prstGeom>
        </p:spPr>
        <p:txBody>
          <a:bodyPr wrap="square">
            <a:spAutoFit/>
          </a:bodyPr>
          <a:lstStyle/>
          <a:p>
            <a:r>
              <a:rPr lang="ru-RU" sz="1500"/>
              <a:t>Нав тур ичидаги аниқ ботаник систематик бирлик эмас, бу хўжалик тушунчасидир. Нав (культивар)- инсон томонидан яратилган маълум бир шароитда етиштириладиган, биологик ва морфологик кўрсаткичлари бўйича қимматли хўжалик белгиларига эга бўлган бир гурух ўсимликлардир.  </a:t>
            </a:r>
          </a:p>
          <a:p>
            <a:r>
              <a:rPr lang="ru-RU" sz="1500"/>
              <a:t>Ушбу тур ўсимлигини биологик хусусиятларига боғлиқ бўлган ҳолда ва селекцион ишланганлик даражасига қараб етиштирилаётган навнинг шакли турлар ичидаги бирлик бўйича қабул қилинган ботаник классификацияга нисбатан хар хил ўринни эгаллаши мумкин. Жинссиз кўпаядиган картошкада нав бир ўсимликни авлоди бўлиши ва битта ёки бир нечта ҳар хил турларни белгиларини ўзида сақлаши мумкин</a:t>
            </a:r>
            <a:endParaRPr lang="ru-RU" sz="1500"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6709" y="3933227"/>
            <a:ext cx="2682911" cy="2240398"/>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3211" y="3859710"/>
            <a:ext cx="2428875" cy="2313915"/>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748" y="3789040"/>
            <a:ext cx="2466975" cy="252877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51520" y="332656"/>
            <a:ext cx="8462143" cy="2232248"/>
          </a:xfrm>
        </p:spPr>
        <p:style>
          <a:lnRef idx="1">
            <a:schemeClr val="accent1"/>
          </a:lnRef>
          <a:fillRef idx="2">
            <a:schemeClr val="accent1"/>
          </a:fillRef>
          <a:effectRef idx="1">
            <a:schemeClr val="accent1"/>
          </a:effectRef>
          <a:fontRef idx="minor">
            <a:schemeClr val="dk1"/>
          </a:fontRef>
        </p:style>
        <p:txBody>
          <a:bodyPr/>
          <a:lstStyle/>
          <a:p>
            <a:r>
              <a:rPr lang="ru-RU" sz="1800"/>
              <a:t>Биологик таркиби бўйича ҳар хил навларнинг кўп бўлиши сабабли адабиётларда ҳам навни изохлаш бўйича жуда кўп турлича тушунтиришлар бўлган. Ушбу ноаниқликни бартараф қилиш учун, маданий ўсимликлар номенклатураси бўйича Халқаро комиссия 1964й. қонунлар мажмуасини нашр қилиб аниқлик киритди ва унда нав қуйидаги тоифалардан бирига мансуб бўлиши мумкин</a:t>
            </a:r>
            <a:endParaRPr lang="ru-RU" sz="1800" dirty="0"/>
          </a:p>
        </p:txBody>
      </p:sp>
      <p:graphicFrame>
        <p:nvGraphicFramePr>
          <p:cNvPr id="4" name="Схема 3"/>
          <p:cNvGraphicFramePr/>
          <p:nvPr>
            <p:extLst>
              <p:ext uri="{D42A27DB-BD31-4B8C-83A1-F6EECF244321}">
                <p14:modId xmlns:p14="http://schemas.microsoft.com/office/powerpoint/2010/main" val="4250788216"/>
              </p:ext>
            </p:extLst>
          </p:nvPr>
        </p:nvGraphicFramePr>
        <p:xfrm>
          <a:off x="251520" y="2492896"/>
          <a:ext cx="856895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6348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251520" y="116632"/>
            <a:ext cx="8712968" cy="3240360"/>
          </a:xfrm>
        </p:spPr>
        <p:style>
          <a:lnRef idx="2">
            <a:schemeClr val="accent2"/>
          </a:lnRef>
          <a:fillRef idx="1">
            <a:schemeClr val="lt1"/>
          </a:fillRef>
          <a:effectRef idx="0">
            <a:schemeClr val="accent2"/>
          </a:effectRef>
          <a:fontRef idx="minor">
            <a:schemeClr val="dk1"/>
          </a:fontRef>
        </p:style>
        <p:txBody>
          <a:bodyPr>
            <a:noAutofit/>
          </a:bodyPr>
          <a:lstStyle/>
          <a:p>
            <a:pPr algn="just"/>
            <a:r>
              <a:rPr lang="ru-RU" sz="1800" b="1" i="1" dirty="0" err="1">
                <a:solidFill>
                  <a:srgbClr val="CC6600"/>
                </a:solidFill>
                <a:latin typeface="Times New Roman" pitchFamily="18" charset="0"/>
              </a:rPr>
              <a:t>Ўсимлик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палаги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меваси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яшил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рангга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кирган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туганакларда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заҳарли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глюкоалкалоид</a:t>
            </a:r>
            <a:r>
              <a:rPr lang="ru-RU" sz="1800" b="1" i="1" dirty="0">
                <a:solidFill>
                  <a:srgbClr val="CC6600"/>
                </a:solidFill>
                <a:latin typeface="Times New Roman" pitchFamily="18" charset="0"/>
              </a:rPr>
              <a:t>-соланин </a:t>
            </a:r>
            <a:r>
              <a:rPr lang="ru-RU" sz="1800" b="1" i="1" dirty="0" err="1">
                <a:solidFill>
                  <a:srgbClr val="CC6600"/>
                </a:solidFill>
                <a:latin typeface="Times New Roman" pitchFamily="18" charset="0"/>
              </a:rPr>
              <a:t>ҳосил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қилади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Унинг</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миқдори</a:t>
            </a:r>
            <a:r>
              <a:rPr lang="ru-RU" sz="1800" b="1" i="1" dirty="0">
                <a:solidFill>
                  <a:srgbClr val="CC6600"/>
                </a:solidFill>
                <a:latin typeface="Times New Roman" pitchFamily="18" charset="0"/>
              </a:rPr>
              <a:t> 0,02 миллиграмм </a:t>
            </a:r>
            <a:r>
              <a:rPr lang="ru-RU" sz="1800" b="1" i="1" dirty="0" err="1">
                <a:solidFill>
                  <a:srgbClr val="CC6600"/>
                </a:solidFill>
                <a:latin typeface="Times New Roman" pitchFamily="18" charset="0"/>
              </a:rPr>
              <a:t>фоиз</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ёки</a:t>
            </a:r>
            <a:r>
              <a:rPr lang="ru-RU" sz="1800" b="1" i="1" dirty="0">
                <a:solidFill>
                  <a:srgbClr val="CC6600"/>
                </a:solidFill>
                <a:latin typeface="Times New Roman" pitchFamily="18" charset="0"/>
              </a:rPr>
              <a:t> 100 грамм </a:t>
            </a:r>
            <a:r>
              <a:rPr lang="ru-RU" sz="1800" b="1" i="1" dirty="0" err="1">
                <a:solidFill>
                  <a:srgbClr val="CC6600"/>
                </a:solidFill>
                <a:latin typeface="Times New Roman" pitchFamily="18" charset="0"/>
              </a:rPr>
              <a:t>туганакда</a:t>
            </a:r>
            <a:r>
              <a:rPr lang="ru-RU" sz="1800" b="1" i="1" dirty="0">
                <a:solidFill>
                  <a:srgbClr val="CC6600"/>
                </a:solidFill>
                <a:latin typeface="Times New Roman" pitchFamily="18" charset="0"/>
              </a:rPr>
              <a:t> 20 </a:t>
            </a:r>
            <a:r>
              <a:rPr lang="ru-RU" sz="1800" b="1" i="1" dirty="0" err="1">
                <a:solidFill>
                  <a:srgbClr val="CC6600"/>
                </a:solidFill>
                <a:latin typeface="Times New Roman" pitchFamily="18" charset="0"/>
              </a:rPr>
              <a:t>миллиграммдан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ошса</a:t>
            </a:r>
            <a:r>
              <a:rPr lang="ru-RU" sz="1800" b="1" i="1" dirty="0">
                <a:solidFill>
                  <a:srgbClr val="CC6600"/>
                </a:solidFill>
                <a:latin typeface="Times New Roman" pitchFamily="18" charset="0"/>
              </a:rPr>
              <a:t>, одам </a:t>
            </a:r>
            <a:r>
              <a:rPr lang="ru-RU" sz="1800" b="1" i="1" dirty="0" err="1">
                <a:solidFill>
                  <a:srgbClr val="CC6600"/>
                </a:solidFill>
                <a:latin typeface="Times New Roman" pitchFamily="18" charset="0"/>
              </a:rPr>
              <a:t>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ҳайвонлар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учун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заҳарлидир</a:t>
            </a:r>
            <a:r>
              <a:rPr lang="ru-RU" sz="1800" b="1" i="1" dirty="0">
                <a:solidFill>
                  <a:srgbClr val="CC6600"/>
                </a:solidFill>
                <a:latin typeface="Times New Roman" pitchFamily="18" charset="0"/>
              </a:rPr>
              <a:t>. Картошка </a:t>
            </a:r>
            <a:r>
              <a:rPr lang="ru-RU" sz="1800" b="1" i="1" dirty="0" err="1">
                <a:solidFill>
                  <a:srgbClr val="CC6600"/>
                </a:solidFill>
                <a:latin typeface="Times New Roman" pitchFamily="18" charset="0"/>
              </a:rPr>
              <a:t>туганаги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қайнатилганда</a:t>
            </a:r>
            <a:r>
              <a:rPr lang="ru-RU" sz="1800" b="1" i="1" dirty="0">
                <a:solidFill>
                  <a:srgbClr val="CC6600"/>
                </a:solidFill>
                <a:latin typeface="Times New Roman" pitchFamily="18" charset="0"/>
              </a:rPr>
              <a:t> соланин </a:t>
            </a:r>
            <a:r>
              <a:rPr lang="ru-RU" sz="1800" b="1" i="1" dirty="0" err="1">
                <a:solidFill>
                  <a:srgbClr val="CC6600"/>
                </a:solidFill>
                <a:latin typeface="Times New Roman" pitchFamily="18" charset="0"/>
              </a:rPr>
              <a:t>миқдори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анча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камаяди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Уруғликка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мўлжалланган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туганакларда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соланиннинг</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ҳосил</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бўлиши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фойдали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Чунки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уларни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экишгача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касаллик-зараркунандалар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зарарлантира</a:t>
            </a:r>
            <a:r>
              <a:rPr lang="ru-RU" sz="1800" b="1" i="1" dirty="0">
                <a:solidFill>
                  <a:srgbClr val="CC6600"/>
                </a:solidFill>
                <a:latin typeface="Times New Roman" pitchFamily="18" charset="0"/>
              </a:rPr>
              <a:t> </a:t>
            </a:r>
            <a:r>
              <a:rPr lang="ru-RU" sz="1800" b="1" i="1" dirty="0" err="1" smtClean="0">
                <a:solidFill>
                  <a:srgbClr val="CC6600"/>
                </a:solidFill>
                <a:latin typeface="Times New Roman" pitchFamily="18" charset="0"/>
              </a:rPr>
              <a:t>олмайди</a:t>
            </a:r>
            <a:r>
              <a:rPr lang="ru-RU" sz="1800" b="1" i="1" dirty="0" smtClean="0">
                <a:solidFill>
                  <a:srgbClr val="CC6600"/>
                </a:solidFill>
                <a:latin typeface="Times New Roman" pitchFamily="18" charset="0"/>
              </a:rPr>
              <a:t>. Картошка </a:t>
            </a:r>
            <a:r>
              <a:rPr lang="ru-RU" sz="1800" b="1" i="1" dirty="0" err="1">
                <a:solidFill>
                  <a:srgbClr val="CC6600"/>
                </a:solidFill>
                <a:latin typeface="Times New Roman" pitchFamily="18" charset="0"/>
              </a:rPr>
              <a:t>чорва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моллари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учун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яхши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ширали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озиқа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ҳисобланади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Унинг</a:t>
            </a:r>
            <a:r>
              <a:rPr lang="ru-RU" sz="1800" b="1" i="1" dirty="0">
                <a:solidFill>
                  <a:srgbClr val="CC6600"/>
                </a:solidFill>
                <a:latin typeface="Times New Roman" pitchFamily="18" charset="0"/>
              </a:rPr>
              <a:t> 100 кг </a:t>
            </a:r>
            <a:r>
              <a:rPr lang="ru-RU" sz="1800" b="1" i="1" dirty="0" err="1">
                <a:solidFill>
                  <a:srgbClr val="CC6600"/>
                </a:solidFill>
                <a:latin typeface="Times New Roman" pitchFamily="18" charset="0"/>
              </a:rPr>
              <a:t>туганагида</a:t>
            </a:r>
            <a:r>
              <a:rPr lang="ru-RU" sz="1800" b="1" i="1" dirty="0">
                <a:solidFill>
                  <a:srgbClr val="CC6600"/>
                </a:solidFill>
                <a:latin typeface="Times New Roman" pitchFamily="18" charset="0"/>
              </a:rPr>
              <a:t> 29,5, </a:t>
            </a:r>
            <a:r>
              <a:rPr lang="ru-RU" sz="1800" b="1" i="1" dirty="0" err="1">
                <a:solidFill>
                  <a:srgbClr val="CC6600"/>
                </a:solidFill>
                <a:latin typeface="Times New Roman" pitchFamily="18" charset="0"/>
              </a:rPr>
              <a:t>палагида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эса</a:t>
            </a:r>
            <a:r>
              <a:rPr lang="ru-RU" sz="1800" b="1" i="1" dirty="0">
                <a:solidFill>
                  <a:srgbClr val="CC6600"/>
                </a:solidFill>
                <a:latin typeface="Times New Roman" pitchFamily="18" charset="0"/>
              </a:rPr>
              <a:t> 8,5 </a:t>
            </a:r>
            <a:r>
              <a:rPr lang="ru-RU" sz="1800" b="1" i="1" dirty="0" err="1">
                <a:solidFill>
                  <a:srgbClr val="CC6600"/>
                </a:solidFill>
                <a:latin typeface="Times New Roman" pitchFamily="18" charset="0"/>
              </a:rPr>
              <a:t>озиқ</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бирлиги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мавжуд</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гектардан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олинган</a:t>
            </a:r>
            <a:r>
              <a:rPr lang="ru-RU" sz="1800" b="1" i="1" dirty="0">
                <a:solidFill>
                  <a:srgbClr val="CC6600"/>
                </a:solidFill>
                <a:latin typeface="Times New Roman" pitchFamily="18" charset="0"/>
              </a:rPr>
              <a:t> 150 ц </a:t>
            </a:r>
            <a:r>
              <a:rPr lang="ru-RU" sz="1800" b="1" i="1" dirty="0" err="1">
                <a:solidFill>
                  <a:srgbClr val="CC6600"/>
                </a:solidFill>
                <a:latin typeface="Times New Roman" pitchFamily="18" charset="0"/>
              </a:rPr>
              <a:t>туганак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ва</a:t>
            </a:r>
            <a:r>
              <a:rPr lang="ru-RU" sz="1800" b="1" i="1" dirty="0">
                <a:solidFill>
                  <a:srgbClr val="CC6600"/>
                </a:solidFill>
                <a:latin typeface="Times New Roman" pitchFamily="18" charset="0"/>
              </a:rPr>
              <a:t> 80 ц </a:t>
            </a:r>
            <a:r>
              <a:rPr lang="ru-RU" sz="1800" b="1" i="1" dirty="0" err="1">
                <a:solidFill>
                  <a:srgbClr val="CC6600"/>
                </a:solidFill>
                <a:latin typeface="Times New Roman" pitchFamily="18" charset="0"/>
              </a:rPr>
              <a:t>палак</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ҳосили</a:t>
            </a:r>
            <a:r>
              <a:rPr lang="ru-RU" sz="1800" b="1" i="1" dirty="0">
                <a:solidFill>
                  <a:srgbClr val="CC6600"/>
                </a:solidFill>
                <a:latin typeface="Times New Roman" pitchFamily="18" charset="0"/>
              </a:rPr>
              <a:t> 5500 </a:t>
            </a:r>
            <a:r>
              <a:rPr lang="ru-RU" sz="1800" b="1" i="1" dirty="0" err="1">
                <a:solidFill>
                  <a:srgbClr val="CC6600"/>
                </a:solidFill>
                <a:latin typeface="Times New Roman" pitchFamily="18" charset="0"/>
              </a:rPr>
              <a:t>озиқ</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бирлигига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тенгдир</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Чорва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молларига</a:t>
            </a:r>
            <a:r>
              <a:rPr lang="ru-RU" sz="1800" b="1" i="1" dirty="0">
                <a:solidFill>
                  <a:srgbClr val="CC6600"/>
                </a:solidFill>
                <a:latin typeface="Times New Roman" pitchFamily="18" charset="0"/>
              </a:rPr>
              <a:t> картошка </a:t>
            </a:r>
            <a:r>
              <a:rPr lang="ru-RU" sz="1800" b="1" i="1" dirty="0" err="1">
                <a:solidFill>
                  <a:srgbClr val="CC6600"/>
                </a:solidFill>
                <a:latin typeface="Times New Roman" pitchFamily="18" charset="0"/>
              </a:rPr>
              <a:t>туганаклари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хомлигича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силосланган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ёки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буғланган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палаги</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эса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силосланган</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ҳолда</a:t>
            </a:r>
            <a:r>
              <a:rPr lang="ru-RU" sz="1800" b="1" i="1" dirty="0">
                <a:solidFill>
                  <a:srgbClr val="CC6600"/>
                </a:solidFill>
                <a:latin typeface="Times New Roman" pitchFamily="18" charset="0"/>
              </a:rPr>
              <a:t> </a:t>
            </a:r>
            <a:r>
              <a:rPr lang="ru-RU" sz="1800" b="1" i="1" dirty="0" err="1">
                <a:solidFill>
                  <a:srgbClr val="CC6600"/>
                </a:solidFill>
                <a:latin typeface="Times New Roman" pitchFamily="18" charset="0"/>
              </a:rPr>
              <a:t>берилади</a:t>
            </a:r>
            <a:r>
              <a:rPr lang="ru-RU" sz="1800" b="1" i="1" dirty="0" smtClean="0">
                <a:solidFill>
                  <a:srgbClr val="CC6600"/>
                </a:solidFill>
                <a:latin typeface="Times New Roman" pitchFamily="18" charset="0"/>
              </a:rPr>
              <a:t>.</a:t>
            </a:r>
            <a:endParaRPr lang="ru-RU" sz="1800" b="1" i="1" dirty="0">
              <a:solidFill>
                <a:srgbClr val="CC6600"/>
              </a:solidFill>
              <a:latin typeface="Times New Roman"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3645024"/>
            <a:ext cx="7416824" cy="2664296"/>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528921652"/>
              </p:ext>
            </p:extLst>
          </p:nvPr>
        </p:nvGraphicFramePr>
        <p:xfrm>
          <a:off x="0" y="116632"/>
          <a:ext cx="9001156" cy="3744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2" y="3789040"/>
            <a:ext cx="3960440" cy="2736304"/>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44008" y="3802790"/>
            <a:ext cx="4104456" cy="2722554"/>
          </a:xfrm>
          <a:prstGeom prst="rect">
            <a:avLst/>
          </a:prstGeom>
        </p:spPr>
      </p:pic>
    </p:spTree>
    <p:extLst>
      <p:ext uri="{BB962C8B-B14F-4D97-AF65-F5344CB8AC3E}">
        <p14:creationId xmlns:p14="http://schemas.microsoft.com/office/powerpoint/2010/main" val="22019910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548680"/>
            <a:ext cx="8280920" cy="3139321"/>
          </a:xfrm>
          <a:prstGeom prst="rect">
            <a:avLst/>
          </a:prstGeom>
        </p:spPr>
        <p:txBody>
          <a:bodyPr wrap="square">
            <a:spAutoFit/>
          </a:bodyPr>
          <a:lstStyle/>
          <a:p>
            <a:r>
              <a:rPr lang="ru-RU"/>
              <a:t>Турли давлатлар селекционерлари томонидан юқори ҳосилли, хар хил муддатларда пишадиган, турли касаллик ва зараркунанда чақирувчиларга ҳамда абиотик стрессларга чидамли механизация ёрдамида парваришлашга яроқли ҳилма-хил навлар яратилган. Картошканинг 3 мингга яқин селекцион навлари маълум.  </a:t>
            </a:r>
          </a:p>
          <a:p>
            <a:r>
              <a:rPr lang="ru-RU"/>
              <a:t>Бир навда картошканинг турли хусусиятларини бирлаштиришни имконияти йўқ. Бир навнинг қимматли хусусиятлари етиштириладиган бир шароитда фойдали бўлиши ва бошқа шароит учун эса кераксиз бўлиши мумкин. Бир навнинг ўзидаги фойдали хусусиятлари бир шароитда мавжуд бўлса, бошқа шароитда у бўлмаслиги мумкин</a:t>
            </a:r>
            <a:endParaRPr lang="ru-RU" sz="1600" dirty="0">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820" y="4239953"/>
            <a:ext cx="2827028" cy="2429407"/>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533" y="4206884"/>
            <a:ext cx="2579923" cy="2428875"/>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8220" y="4206884"/>
            <a:ext cx="2651931" cy="2462476"/>
          </a:xfrm>
          <a:prstGeom prst="rect">
            <a:avLst/>
          </a:prstGeom>
        </p:spPr>
      </p:pic>
    </p:spTree>
    <p:extLst>
      <p:ext uri="{BB962C8B-B14F-4D97-AF65-F5344CB8AC3E}">
        <p14:creationId xmlns:p14="http://schemas.microsoft.com/office/powerpoint/2010/main" val="21328612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2160" y="0"/>
            <a:ext cx="8713787" cy="2636912"/>
          </a:xfrm>
        </p:spPr>
        <p:txBody>
          <a:bodyPr/>
          <a:lstStyle/>
          <a:p>
            <a:pPr marL="37465" indent="455930" algn="just">
              <a:lnSpc>
                <a:spcPct val="115000"/>
              </a:lnSpc>
              <a:spcAft>
                <a:spcPts val="0"/>
              </a:spcAft>
            </a:pPr>
            <a:r>
              <a:rPr lang="ru-RU" sz="2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Картошка навларининг морфологик нав белгилари қуйидагилар: тупининг тузилиши (шакли, баландлиги, баргдорлиги, поялар сони), пояси (йўналганлиги, шохланганлиги ва шохланиш типи, қалинлиги, қовурғасимонлиги, рангсизланиши), барги (ранги ва йилтироқлиги, пояга нисбатан туриши, охирги бўлаклари ва унинг асосини шакли, баргнинг хусусияти, ён бўлакларининг катталиги ва шакли, томирланиши ва бошқалар), тўпгули (гултожнинг ранги ва шакли, тўпгулнинг узунлиги), тугунаги (ранги, шакли, кўзининг чуқурлиги, пўстининг юзаси, этининг ранги), тугунакнинг ўсимтаси (ранги, шакли, тукланиши)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605" y="3356992"/>
            <a:ext cx="4032448" cy="326524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859" y="3325476"/>
            <a:ext cx="3813088" cy="3265246"/>
          </a:xfrm>
          <a:prstGeom prst="rect">
            <a:avLst/>
          </a:prstGeom>
        </p:spPr>
      </p:pic>
    </p:spTree>
    <p:extLst>
      <p:ext uri="{BB962C8B-B14F-4D97-AF65-F5344CB8AC3E}">
        <p14:creationId xmlns:p14="http://schemas.microsoft.com/office/powerpoint/2010/main" val="35710689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23528" y="710957"/>
            <a:ext cx="8712968" cy="2585323"/>
          </a:xfrm>
          <a:prstGeom prst="rect">
            <a:avLst/>
          </a:prstGeom>
        </p:spPr>
        <p:txBody>
          <a:bodyPr wrap="square">
            <a:spAutoFit/>
          </a:bodyPr>
          <a:lstStyle/>
          <a:p>
            <a:r>
              <a:rPr lang="ru-RU"/>
              <a:t>Картошка навлари бир-биридан фарқланадиган муҳим хўжалик – биологик хусусиятларига: уларни қайта ишлашга яроқлилиги, пишганлиги, таъм ва озуқавий сифати, крахмал ва қанд миқдорига, касаллик ва муҳитнинг ноқулай омилларига чидамлилиги, жадаллаштирилган омилларга талабчанлиги, тугунакни физиологик хусусиятларига боғлиқ. </a:t>
            </a:r>
          </a:p>
          <a:p>
            <a:r>
              <a:rPr lang="ru-RU"/>
              <a:t>Нав синаш хужжатларида ва иш қоғозларида одатда картошка навларининг қуйидаги энг характерли хўжалик-биологик белгилари келтирилади. </a:t>
            </a:r>
          </a:p>
        </p:txBody>
      </p:sp>
      <p:pic>
        <p:nvPicPr>
          <p:cNvPr id="8" name="Рисунок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127277"/>
            <a:ext cx="2571750" cy="2398067"/>
          </a:xfrm>
          <a:prstGeom prst="rect">
            <a:avLst/>
          </a:prstGeom>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6377" y="4127276"/>
            <a:ext cx="2543735" cy="2398067"/>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7260" y="4125799"/>
            <a:ext cx="2885180" cy="2399544"/>
          </a:xfrm>
          <a:prstGeom prst="rect">
            <a:avLst/>
          </a:prstGeom>
        </p:spPr>
      </p:pic>
    </p:spTree>
    <p:extLst>
      <p:ext uri="{BB962C8B-B14F-4D97-AF65-F5344CB8AC3E}">
        <p14:creationId xmlns:p14="http://schemas.microsoft.com/office/powerpoint/2010/main" val="23270907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i="1" smtClean="0">
                <a:effectLst/>
              </a:rPr>
              <a:t>Пишиш </a:t>
            </a:r>
            <a:r>
              <a:rPr lang="ru-RU" sz="3200" i="1">
                <a:effectLst/>
              </a:rPr>
              <a:t>тезлиги бўйича картошка навларини    </a:t>
            </a:r>
            <a:r>
              <a:rPr lang="ru-RU" sz="3200" i="1" smtClean="0">
                <a:effectLst/>
              </a:rPr>
              <a:t>тавсифномаси</a:t>
            </a:r>
            <a:endParaRPr lang="ru-RU" sz="3200"/>
          </a:p>
        </p:txBody>
      </p:sp>
      <p:graphicFrame>
        <p:nvGraphicFramePr>
          <p:cNvPr id="4" name="Таблица 3"/>
          <p:cNvGraphicFramePr>
            <a:graphicFrameLocks noGrp="1"/>
          </p:cNvGraphicFramePr>
          <p:nvPr>
            <p:extLst>
              <p:ext uri="{D42A27DB-BD31-4B8C-83A1-F6EECF244321}">
                <p14:modId xmlns:p14="http://schemas.microsoft.com/office/powerpoint/2010/main" val="2145436135"/>
              </p:ext>
            </p:extLst>
          </p:nvPr>
        </p:nvGraphicFramePr>
        <p:xfrm>
          <a:off x="6479" y="1417638"/>
          <a:ext cx="8886002" cy="5468112"/>
        </p:xfrm>
        <a:graphic>
          <a:graphicData uri="http://schemas.openxmlformats.org/drawingml/2006/table">
            <a:tbl>
              <a:tblPr firstRow="1" firstCol="1" lastCol="1" bandRow="1">
                <a:tableStyleId>{1E171933-4619-4E11-9A3F-F7608DF75F80}</a:tableStyleId>
              </a:tblPr>
              <a:tblGrid>
                <a:gridCol w="2830478"/>
                <a:gridCol w="1041221"/>
                <a:gridCol w="2830478"/>
                <a:gridCol w="2183825"/>
              </a:tblGrid>
              <a:tr h="747512">
                <a:tc rowSpan="2">
                  <a:txBody>
                    <a:bodyPr/>
                    <a:lstStyle/>
                    <a:p>
                      <a:pPr algn="ctr">
                        <a:lnSpc>
                          <a:spcPct val="115000"/>
                        </a:lnSpc>
                        <a:spcAft>
                          <a:spcPts val="0"/>
                        </a:spcAft>
                      </a:pPr>
                      <a:r>
                        <a:rPr lang="ru-RU" sz="2400">
                          <a:effectLst/>
                        </a:rPr>
                        <a:t> </a:t>
                      </a:r>
                      <a:endParaRPr lang="ru-RU" sz="3200">
                        <a:effectLst/>
                      </a:endParaRPr>
                    </a:p>
                    <a:p>
                      <a:pPr algn="ctr">
                        <a:lnSpc>
                          <a:spcPct val="115000"/>
                        </a:lnSpc>
                        <a:spcAft>
                          <a:spcPts val="0"/>
                        </a:spcAft>
                      </a:pPr>
                      <a:r>
                        <a:rPr lang="ru-RU" sz="2400">
                          <a:effectLst/>
                        </a:rPr>
                        <a:t>Навларни пишиши бўйича </a:t>
                      </a:r>
                      <a:endParaRPr lang="ru-RU" sz="3200">
                        <a:effectLst/>
                      </a:endParaRPr>
                    </a:p>
                    <a:p>
                      <a:pPr algn="ctr">
                        <a:lnSpc>
                          <a:spcPct val="115000"/>
                        </a:lnSpc>
                        <a:spcAft>
                          <a:spcPts val="0"/>
                        </a:spcAft>
                      </a:pPr>
                      <a:r>
                        <a:rPr lang="ru-RU" sz="2400">
                          <a:effectLst/>
                        </a:rPr>
                        <a:t>гурухлари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rowSpan="2">
                  <a:txBody>
                    <a:bodyPr/>
                    <a:lstStyle/>
                    <a:p>
                      <a:pPr algn="ctr">
                        <a:lnSpc>
                          <a:spcPct val="115000"/>
                        </a:lnSpc>
                        <a:spcAft>
                          <a:spcPts val="0"/>
                        </a:spcAft>
                      </a:pPr>
                      <a:r>
                        <a:rPr lang="ru-RU" sz="2400">
                          <a:effectLst/>
                        </a:rPr>
                        <a:t> </a:t>
                      </a:r>
                      <a:endParaRPr lang="ru-RU" sz="3200">
                        <a:effectLst/>
                      </a:endParaRPr>
                    </a:p>
                    <a:p>
                      <a:pPr algn="ctr">
                        <a:lnSpc>
                          <a:spcPct val="115000"/>
                        </a:lnSpc>
                        <a:spcAft>
                          <a:spcPts val="0"/>
                        </a:spcAft>
                      </a:pPr>
                      <a:r>
                        <a:rPr lang="ru-RU" sz="2400">
                          <a:effectLst/>
                        </a:rPr>
                        <a:t>Балл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tc gridSpan="2">
                  <a:txBody>
                    <a:bodyPr/>
                    <a:lstStyle/>
                    <a:p>
                      <a:pPr algn="ctr">
                        <a:lnSpc>
                          <a:spcPct val="115000"/>
                        </a:lnSpc>
                        <a:spcAft>
                          <a:spcPts val="0"/>
                        </a:spcAft>
                      </a:pPr>
                      <a:r>
                        <a:rPr lang="ru-RU" sz="2400">
                          <a:effectLst/>
                        </a:rPr>
                        <a:t>Нишлаган тугунаклар экилган кундан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hMerge="1">
                  <a:txBody>
                    <a:bodyPr/>
                    <a:lstStyle/>
                    <a:p>
                      <a:endParaRPr lang="ru-RU"/>
                    </a:p>
                  </a:txBody>
                  <a:tcPr/>
                </a:tc>
              </a:tr>
              <a:tr h="1907934">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2400">
                          <a:effectLst/>
                        </a:rPr>
                        <a:t>хўжалик аҳамиятига эга бўлган ҳосилни шаклланишигача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Палакни сўлишини бошланишигача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жуда эртаги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2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55-60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70-80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эртаги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3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60-70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80-90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ўртача эртаги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4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70-80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100-115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ўрта пишар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5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80-100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115-125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ўртача кечки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6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100-110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125-140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r h="360705">
                <a:tc>
                  <a:txBody>
                    <a:bodyPr/>
                    <a:lstStyle/>
                    <a:p>
                      <a:pPr>
                        <a:lnSpc>
                          <a:spcPct val="115000"/>
                        </a:lnSpc>
                        <a:spcAft>
                          <a:spcPts val="0"/>
                        </a:spcAft>
                      </a:pPr>
                      <a:r>
                        <a:rPr lang="ru-RU" sz="2400">
                          <a:effectLst/>
                        </a:rPr>
                        <a:t>кечки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7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110-120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2400">
                          <a:effectLst/>
                        </a:rPr>
                        <a:t>140-150 </a:t>
                      </a:r>
                      <a:endParaRPr lang="ru-RU" sz="3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r>
            </a:tbl>
          </a:graphicData>
        </a:graphic>
      </p:graphicFrame>
    </p:spTree>
    <p:extLst>
      <p:ext uri="{BB962C8B-B14F-4D97-AF65-F5344CB8AC3E}">
        <p14:creationId xmlns:p14="http://schemas.microsoft.com/office/powerpoint/2010/main" val="28200982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894" y="44624"/>
            <a:ext cx="8964488" cy="3370386"/>
          </a:xfrm>
        </p:spPr>
        <p:txBody>
          <a:bodyPr>
            <a:noAutofit/>
          </a:bodyPr>
          <a:lstStyle/>
          <a:p>
            <a:pPr algn="l" defTabSz="179388"/>
            <a:r>
              <a:rPr lang="ru-RU" sz="1800" b="1"/>
              <a:t>Фойдаланиладиган йўналишлар</a:t>
            </a:r>
            <a:r>
              <a:rPr lang="ru-RU" sz="1800"/>
              <a:t>:  хўраки картошка, қайта ишлаш учун хўраки картошка, крахмалли картошка (техник навлар</a:t>
            </a:r>
            <a:r>
              <a:rPr lang="ru-RU" sz="1800" smtClean="0"/>
              <a:t>).</a:t>
            </a:r>
            <a:br>
              <a:rPr lang="ru-RU" sz="1800" smtClean="0"/>
            </a:br>
            <a:r>
              <a:rPr lang="ru-RU" sz="1800" b="1" smtClean="0"/>
              <a:t>Ҳосилдорлик</a:t>
            </a:r>
            <a:r>
              <a:rPr lang="ru-RU" sz="1800"/>
              <a:t>:  одатда товар картошкани эрта ва кеч йиғиштирилган умумий ҳосилдорлиги кўрсатилади. Ундан ташқари жуда йирик ва майда тугунаклар улуши (%) кўрсатилади.</a:t>
            </a:r>
            <a:br>
              <a:rPr lang="ru-RU" sz="1800"/>
            </a:br>
            <a:r>
              <a:rPr lang="ru-RU" sz="1800" b="1"/>
              <a:t>Крахмал миқдори</a:t>
            </a:r>
            <a:r>
              <a:rPr lang="ru-RU" sz="1800"/>
              <a:t>: ўсув даври узайиши билан тугунаклардаги крахмал миқдори ошиб боради, лекин турлича пишиш гурухлар чегарасида турли навлар тугунакларидаги крахмал миқдори: эртагиларда-10-13%, ўртаги эртагиларда –12-17%, ўрта пишарларда-14-20%, ўртаги кечки ва кечкиларда 16 дан то 25% гача кўп бўлади.</a:t>
            </a:r>
            <a:br>
              <a:rPr lang="ru-RU" sz="1800"/>
            </a:br>
            <a:r>
              <a:rPr lang="ru-RU" sz="1800" b="1"/>
              <a:t>Зараркунандаларга чидамлилиги</a:t>
            </a:r>
            <a:r>
              <a:rPr lang="ru-RU" sz="1800"/>
              <a:t>: тилласимон ва оч немотодага; колорада қўнғизига.</a:t>
            </a:r>
            <a:br>
              <a:rPr lang="ru-RU" sz="1800"/>
            </a:br>
            <a:r>
              <a:rPr lang="ru-RU" sz="1800"/>
              <a:t> </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415010"/>
            <a:ext cx="3816424" cy="3182342"/>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5448" y="3378482"/>
            <a:ext cx="4284984" cy="3218870"/>
          </a:xfrm>
          <a:prstGeom prst="rect">
            <a:avLst/>
          </a:prstGeom>
        </p:spPr>
      </p:pic>
    </p:spTree>
    <p:extLst>
      <p:ext uri="{BB962C8B-B14F-4D97-AF65-F5344CB8AC3E}">
        <p14:creationId xmlns:p14="http://schemas.microsoft.com/office/powerpoint/2010/main" val="11438599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9712" y="116632"/>
            <a:ext cx="5328592" cy="545609"/>
          </a:xfrm>
          <a:solidFill>
            <a:schemeClr val="accent1">
              <a:lumMod val="20000"/>
              <a:lumOff val="80000"/>
            </a:schemeClr>
          </a:solidFill>
        </p:spPr>
        <p:txBody>
          <a:bodyPr>
            <a:noAutofit/>
          </a:bodyPr>
          <a:lstStyle/>
          <a:p>
            <a:r>
              <a:rPr lang="ru-RU" sz="2000" i="1"/>
              <a:t>Муҳитнинг ноқулай омилларига чидамлилиги</a:t>
            </a:r>
            <a:endParaRPr lang="ru-RU" sz="2000" dirty="0"/>
          </a:p>
        </p:txBody>
      </p:sp>
      <p:sp>
        <p:nvSpPr>
          <p:cNvPr id="3" name="Прямоугольник 2"/>
          <p:cNvSpPr/>
          <p:nvPr/>
        </p:nvSpPr>
        <p:spPr>
          <a:xfrm>
            <a:off x="179766" y="662241"/>
            <a:ext cx="8928484" cy="2585323"/>
          </a:xfrm>
          <a:prstGeom prst="rect">
            <a:avLst/>
          </a:prstGeom>
          <a:solidFill>
            <a:schemeClr val="accent1">
              <a:lumMod val="60000"/>
              <a:lumOff val="40000"/>
            </a:schemeClr>
          </a:solidFill>
        </p:spPr>
        <p:txBody>
          <a:bodyPr wrap="square">
            <a:spAutoFit/>
          </a:bodyPr>
          <a:lstStyle/>
          <a:p>
            <a:pPr algn="just">
              <a:spcAft>
                <a:spcPts val="0"/>
              </a:spcAft>
            </a:pPr>
            <a:r>
              <a:rPr lang="ru-RU"/>
              <a:t>ушбу белгилари бўйича 2 тип навлар ажралиб чиққан. Биринчи типга вирус, иссиқлик, қурғоқчиликка юқори чидамлилиги билан характерланадиган навлар кирган бўлса, улар ўсимлиги шулар сабабли стресс холатларда ўзларини нисбатан нормал сезадилар. Иккинчисига –узоқ вақт ноқулай омиллар содир бўладиган ораликларда қисқа муддатли нисбатан қулай шароитдан фойдаланиб, жадал ҳосил шакллантиришга қодирлиги билан ажралиб турадиганлари киради. Картошканинг кўпчилик навлари улар етиштирилаётган аниқ бир тупроқ хилларига мослашганлиги билан фарқланадилар.</a:t>
            </a:r>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766" y="3356992"/>
            <a:ext cx="3771900" cy="3024336"/>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3356992"/>
            <a:ext cx="4752528" cy="3024336"/>
          </a:xfrm>
          <a:prstGeom prst="rect">
            <a:avLst/>
          </a:prstGeom>
        </p:spPr>
      </p:pic>
    </p:spTree>
    <p:extLst>
      <p:ext uri="{BB962C8B-B14F-4D97-AF65-F5344CB8AC3E}">
        <p14:creationId xmlns:p14="http://schemas.microsoft.com/office/powerpoint/2010/main" val="35438512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163024324"/>
              </p:ext>
            </p:extLst>
          </p:nvPr>
        </p:nvGraphicFramePr>
        <p:xfrm>
          <a:off x="0"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552" y="4077072"/>
            <a:ext cx="3816424" cy="2638076"/>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16016" y="4065064"/>
            <a:ext cx="3672408" cy="2650084"/>
          </a:xfrm>
          <a:prstGeom prst="rect">
            <a:avLst/>
          </a:prstGeom>
        </p:spPr>
      </p:pic>
    </p:spTree>
    <p:extLst>
      <p:ext uri="{BB962C8B-B14F-4D97-AF65-F5344CB8AC3E}">
        <p14:creationId xmlns:p14="http://schemas.microsoft.com/office/powerpoint/2010/main" val="21387999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95536" y="965186"/>
            <a:ext cx="8280920" cy="2031325"/>
          </a:xfrm>
          <a:prstGeom prst="rect">
            <a:avLst/>
          </a:prstGeom>
        </p:spPr>
        <p:txBody>
          <a:bodyPr wrap="square">
            <a:spAutoFit/>
          </a:bodyPr>
          <a:lstStyle/>
          <a:p>
            <a:pPr algn="just"/>
            <a:r>
              <a:rPr lang="uz-Cyrl-UZ"/>
              <a:t>Ў</a:t>
            </a:r>
            <a:r>
              <a:rPr lang="ru-RU"/>
              <a:t>збекистонда картошкани янги навини яратиш давом этмоқда. Бошланғич материаллар билан таъминлаш учун илмий корхоналар намуналар кўчатзорларини яратмоқдалар. Республиканинг илмий корхоналарида жамланган картошка генофондида ёввойи ва маданий турлари мавжуд. У махаллий ва селекцион навларни, турлараро ва навлараро дурагайларни, чизмаларни, клонларни ўз ичига олган</a:t>
            </a:r>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192" y="3019654"/>
            <a:ext cx="4041800" cy="3361673"/>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3047495"/>
            <a:ext cx="4032448" cy="3333831"/>
          </a:xfrm>
          <a:prstGeom prst="rect">
            <a:avLst/>
          </a:prstGeom>
        </p:spPr>
      </p:pic>
    </p:spTree>
    <p:extLst>
      <p:ext uri="{BB962C8B-B14F-4D97-AF65-F5344CB8AC3E}">
        <p14:creationId xmlns:p14="http://schemas.microsoft.com/office/powerpoint/2010/main" val="17777413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332656"/>
            <a:ext cx="7560840" cy="936104"/>
          </a:xfrm>
        </p:spPr>
        <p:txBody>
          <a:bodyPr>
            <a:noAutofit/>
          </a:bodyPr>
          <a:lstStyle/>
          <a:p>
            <a:pPr algn="ctr"/>
            <a:r>
              <a:rPr lang="ru-RU" sz="3200" b="1"/>
              <a:t>ЎзСПЭваКИТИ олиб борилаётган селекцион  жараёнларнинг схемаси.</a:t>
            </a:r>
            <a:endParaRPr lang="ru-RU" sz="3200" b="1" dirty="0"/>
          </a:p>
        </p:txBody>
      </p:sp>
      <p:graphicFrame>
        <p:nvGraphicFramePr>
          <p:cNvPr id="3" name="Таблица 2"/>
          <p:cNvGraphicFramePr>
            <a:graphicFrameLocks noGrp="1"/>
          </p:cNvGraphicFramePr>
          <p:nvPr>
            <p:extLst>
              <p:ext uri="{D42A27DB-BD31-4B8C-83A1-F6EECF244321}">
                <p14:modId xmlns:p14="http://schemas.microsoft.com/office/powerpoint/2010/main" val="4056212224"/>
              </p:ext>
            </p:extLst>
          </p:nvPr>
        </p:nvGraphicFramePr>
        <p:xfrm>
          <a:off x="107504" y="1844824"/>
          <a:ext cx="8676456" cy="3202178"/>
        </p:xfrm>
        <a:graphic>
          <a:graphicData uri="http://schemas.openxmlformats.org/drawingml/2006/table">
            <a:tbl>
              <a:tblPr firstRow="1" firstCol="1" bandRow="1">
                <a:tableStyleId>{5C22544A-7EE6-4342-B048-85BDC9FD1C3A}</a:tableStyleId>
              </a:tblPr>
              <a:tblGrid>
                <a:gridCol w="1353753"/>
                <a:gridCol w="7322703"/>
              </a:tblGrid>
              <a:tr h="267335">
                <a:tc>
                  <a:txBody>
                    <a:bodyPr/>
                    <a:lstStyle/>
                    <a:p>
                      <a:pPr algn="ctr">
                        <a:lnSpc>
                          <a:spcPct val="115000"/>
                        </a:lnSpc>
                        <a:spcAft>
                          <a:spcPts val="0"/>
                        </a:spcAft>
                      </a:pPr>
                      <a:r>
                        <a:rPr lang="ru-RU" sz="2400">
                          <a:effectLst/>
                        </a:rPr>
                        <a:t>Йиллар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gn="ctr">
                        <a:lnSpc>
                          <a:spcPct val="115000"/>
                        </a:lnSpc>
                        <a:spcAft>
                          <a:spcPts val="0"/>
                        </a:spcAft>
                      </a:pPr>
                      <a:r>
                        <a:rPr lang="ru-RU" sz="2400">
                          <a:effectLst/>
                        </a:rPr>
                        <a:t>Босқичлари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108585">
                <a:tc>
                  <a:txBody>
                    <a:bodyPr/>
                    <a:lstStyle/>
                    <a:p>
                      <a:pPr algn="ctr">
                        <a:lnSpc>
                          <a:spcPct val="115000"/>
                        </a:lnSpc>
                        <a:spcAft>
                          <a:spcPts val="0"/>
                        </a:spcAft>
                      </a:pPr>
                      <a:r>
                        <a:rPr lang="ru-RU" sz="2400">
                          <a:effectLst/>
                        </a:rPr>
                        <a:t>1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1-йил уруғкўчат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67945">
                <a:tc>
                  <a:txBody>
                    <a:bodyPr/>
                    <a:lstStyle/>
                    <a:p>
                      <a:pPr algn="ctr">
                        <a:lnSpc>
                          <a:spcPct val="115000"/>
                        </a:lnSpc>
                        <a:spcAft>
                          <a:spcPts val="0"/>
                        </a:spcAft>
                      </a:pPr>
                      <a:r>
                        <a:rPr lang="ru-RU" sz="2400">
                          <a:effectLst/>
                        </a:rPr>
                        <a:t>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Селекцион питомниги (1-тугунак репродукцияси)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0">
                <a:tc>
                  <a:txBody>
                    <a:bodyPr/>
                    <a:lstStyle/>
                    <a:p>
                      <a:pPr algn="ctr">
                        <a:lnSpc>
                          <a:spcPct val="115000"/>
                        </a:lnSpc>
                        <a:spcAft>
                          <a:spcPts val="0"/>
                        </a:spcAft>
                      </a:pPr>
                      <a:r>
                        <a:rPr lang="ru-RU" sz="2400">
                          <a:effectLst/>
                        </a:rPr>
                        <a:t>3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Назорат питомниги  (2-тугунак репродукцияси)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91440">
                <a:tc>
                  <a:txBody>
                    <a:bodyPr/>
                    <a:lstStyle/>
                    <a:p>
                      <a:pPr algn="ctr">
                        <a:lnSpc>
                          <a:spcPct val="115000"/>
                        </a:lnSpc>
                        <a:spcAft>
                          <a:spcPts val="0"/>
                        </a:spcAft>
                      </a:pPr>
                      <a:r>
                        <a:rPr lang="ru-RU" sz="2400">
                          <a:effectLst/>
                        </a:rPr>
                        <a:t>4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Дастлабки нав синаш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0">
                <a:tc>
                  <a:txBody>
                    <a:bodyPr/>
                    <a:lstStyle/>
                    <a:p>
                      <a:pPr algn="ctr">
                        <a:lnSpc>
                          <a:spcPct val="115000"/>
                        </a:lnSpc>
                        <a:spcAft>
                          <a:spcPts val="0"/>
                        </a:spcAft>
                      </a:pPr>
                      <a:r>
                        <a:rPr lang="ru-RU" sz="2400">
                          <a:effectLst/>
                        </a:rPr>
                        <a:t>5-7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Танлов нав синаш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r h="269875">
                <a:tc>
                  <a:txBody>
                    <a:bodyPr/>
                    <a:lstStyle/>
                    <a:p>
                      <a:pPr algn="ctr">
                        <a:lnSpc>
                          <a:spcPct val="115000"/>
                        </a:lnSpc>
                        <a:spcAft>
                          <a:spcPts val="0"/>
                        </a:spcAft>
                      </a:pPr>
                      <a:r>
                        <a:rPr lang="ru-RU" sz="2400">
                          <a:effectLst/>
                        </a:rPr>
                        <a:t>8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c>
                  <a:txBody>
                    <a:bodyPr/>
                    <a:lstStyle/>
                    <a:p>
                      <a:pPr>
                        <a:lnSpc>
                          <a:spcPct val="115000"/>
                        </a:lnSpc>
                        <a:spcAft>
                          <a:spcPts val="0"/>
                        </a:spcAft>
                      </a:pPr>
                      <a:r>
                        <a:rPr lang="ru-RU" sz="2400">
                          <a:effectLst/>
                        </a:rPr>
                        <a:t>Ишлаб чиқариш нав синаши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6830" marB="0"/>
                </a:tc>
              </a:tr>
            </a:tbl>
          </a:graphicData>
        </a:graphic>
      </p:graphicFrame>
    </p:spTree>
    <p:extLst>
      <p:ext uri="{BB962C8B-B14F-4D97-AF65-F5344CB8AC3E}">
        <p14:creationId xmlns:p14="http://schemas.microsoft.com/office/powerpoint/2010/main" val="23861395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14016" y="0"/>
            <a:ext cx="9036496" cy="4077072"/>
          </a:xfrm>
          <a:solidFill>
            <a:schemeClr val="bg2">
              <a:lumMod val="90000"/>
            </a:schemeClr>
          </a:solidFill>
        </p:spPr>
        <p:txBody>
          <a:bodyPr>
            <a:noAutofit/>
          </a:bodyPr>
          <a:lstStyle/>
          <a:p>
            <a:pPr marL="0" indent="0" algn="ctr">
              <a:buNone/>
            </a:pPr>
            <a:r>
              <a:rPr lang="ru-RU"/>
              <a:t>Ўзбекистонда яратилаётган картошканинг янги навларига қуйидаги талаблар қўйилади:</a:t>
            </a:r>
            <a:endParaRPr lang="ru-RU" b="1" dirty="0" smtClean="0"/>
          </a:p>
          <a:p>
            <a:r>
              <a:rPr lang="ru-RU" sz="1600"/>
              <a:t>-</a:t>
            </a:r>
            <a:r>
              <a:rPr lang="ru-RU" sz="1800"/>
              <a:t>ҳосилдорлиги-25,0-30,0 т/га (эртаги) ва 30,0-40,0 т/га (ўртапишар навлари) ва товарлиги (унда ва бунда)-90% паст бўлмаслиги керак; </a:t>
            </a:r>
          </a:p>
          <a:p>
            <a:r>
              <a:rPr lang="ru-RU" sz="1800"/>
              <a:t>-ўсув даври 65-90 кун чегарасида бўлиши керак; </a:t>
            </a:r>
          </a:p>
          <a:p>
            <a:r>
              <a:rPr lang="ru-RU" sz="1800"/>
              <a:t>-вирус касалликларига чидамлилиги районлаштирилган навларга нисбатан 20-25% га юқори бўлиши керак; </a:t>
            </a:r>
          </a:p>
          <a:p>
            <a:r>
              <a:rPr lang="ru-RU" sz="1800"/>
              <a:t>-ёзги муддатда экилганда 30 кундан кейин янги қазиб олинган тугунакларни униб чиқиши-70%дан кам бўлмаслиги керак; </a:t>
            </a:r>
          </a:p>
          <a:p>
            <a:r>
              <a:rPr lang="ru-RU" sz="1800"/>
              <a:t>-кулинар-биокимёвий сифати юқори; </a:t>
            </a:r>
          </a:p>
          <a:p>
            <a:r>
              <a:rPr lang="ru-RU" sz="1800"/>
              <a:t>-узоқ муддат яхши сақланиши; </a:t>
            </a:r>
          </a:p>
          <a:p>
            <a:r>
              <a:rPr lang="ru-RU" sz="1800"/>
              <a:t>-экишдан олдин уруғли тугунаклар кесилишига муносабатлари ижобий бўлиши керак.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4568299"/>
            <a:ext cx="3160390" cy="216325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4365104"/>
            <a:ext cx="3823320" cy="2323198"/>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047624481"/>
              </p:ext>
            </p:extLst>
          </p:nvPr>
        </p:nvGraphicFramePr>
        <p:xfrm>
          <a:off x="142876"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36" y="3933056"/>
            <a:ext cx="2808312" cy="2736304"/>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19872" y="3959684"/>
            <a:ext cx="2736304" cy="2709675"/>
          </a:xfrm>
          <a:prstGeom prst="rect">
            <a:avLst/>
          </a:prstGeom>
        </p:spPr>
      </p:pic>
      <p:pic>
        <p:nvPicPr>
          <p:cNvPr id="5" name="Рисунок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44208" y="3933056"/>
            <a:ext cx="2466975" cy="2736304"/>
          </a:xfrm>
          <a:prstGeom prst="rect">
            <a:avLst/>
          </a:prstGeom>
        </p:spPr>
      </p:pic>
    </p:spTree>
    <p:extLst>
      <p:ext uri="{BB962C8B-B14F-4D97-AF65-F5344CB8AC3E}">
        <p14:creationId xmlns:p14="http://schemas.microsoft.com/office/powerpoint/2010/main" val="3226754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410" y="13828"/>
            <a:ext cx="9144000" cy="576064"/>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lgn="ctr"/>
            <a:r>
              <a:rPr lang="ru-RU" sz="1600"/>
              <a:t>Ўзбекистон Республикаси худудида экиш учун тавсия этилган қишлоқ хўжалик экинлари Давлат реестридан кўчирма</a:t>
            </a:r>
          </a:p>
        </p:txBody>
      </p:sp>
      <p:graphicFrame>
        <p:nvGraphicFramePr>
          <p:cNvPr id="4" name="Таблица 3"/>
          <p:cNvGraphicFramePr>
            <a:graphicFrameLocks noGrp="1"/>
          </p:cNvGraphicFramePr>
          <p:nvPr>
            <p:extLst>
              <p:ext uri="{D42A27DB-BD31-4B8C-83A1-F6EECF244321}">
                <p14:modId xmlns:p14="http://schemas.microsoft.com/office/powerpoint/2010/main" val="2135132772"/>
              </p:ext>
            </p:extLst>
          </p:nvPr>
        </p:nvGraphicFramePr>
        <p:xfrm>
          <a:off x="179512" y="615879"/>
          <a:ext cx="8712967" cy="6237347"/>
        </p:xfrm>
        <a:graphic>
          <a:graphicData uri="http://schemas.openxmlformats.org/drawingml/2006/table">
            <a:tbl>
              <a:tblPr firstRow="1" firstCol="1" bandRow="1">
                <a:tableStyleId>{5C22544A-7EE6-4342-B048-85BDC9FD1C3A}</a:tableStyleId>
              </a:tblPr>
              <a:tblGrid>
                <a:gridCol w="1679703"/>
                <a:gridCol w="1959654"/>
                <a:gridCol w="1329765"/>
                <a:gridCol w="1399753"/>
                <a:gridCol w="2344092"/>
              </a:tblGrid>
              <a:tr h="401189">
                <a:tc>
                  <a:txBody>
                    <a:bodyPr/>
                    <a:lstStyle/>
                    <a:p>
                      <a:pPr marL="635">
                        <a:lnSpc>
                          <a:spcPct val="115000"/>
                        </a:lnSpc>
                        <a:spcAft>
                          <a:spcPts val="0"/>
                        </a:spcAft>
                      </a:pPr>
                      <a:r>
                        <a:rPr lang="ru-RU" sz="900">
                          <a:effectLst/>
                        </a:rPr>
                        <a:t>Навнинг номи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nchor="ctr"/>
                </a:tc>
                <a:tc>
                  <a:txBody>
                    <a:bodyPr/>
                    <a:lstStyle/>
                    <a:p>
                      <a:pPr>
                        <a:lnSpc>
                          <a:spcPct val="115000"/>
                        </a:lnSpc>
                        <a:spcAft>
                          <a:spcPts val="0"/>
                        </a:spcAft>
                      </a:pPr>
                      <a:r>
                        <a:rPr lang="ru-RU" sz="900">
                          <a:effectLst/>
                        </a:rPr>
                        <a:t>Оригинаторнинг тартиб рақами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nchor="ctr"/>
                </a:tc>
                <a:tc>
                  <a:txBody>
                    <a:bodyPr/>
                    <a:lstStyle/>
                    <a:p>
                      <a:pPr marL="635">
                        <a:lnSpc>
                          <a:spcPct val="115000"/>
                        </a:lnSpc>
                        <a:spcAft>
                          <a:spcPts val="0"/>
                        </a:spcAft>
                      </a:pPr>
                      <a:r>
                        <a:rPr lang="ru-RU" sz="900">
                          <a:effectLst/>
                        </a:rPr>
                        <a:t>Мамлакатнинг коди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nchor="ctr"/>
                </a:tc>
                <a:tc>
                  <a:txBody>
                    <a:bodyPr/>
                    <a:lstStyle/>
                    <a:p>
                      <a:pPr marL="635">
                        <a:lnSpc>
                          <a:spcPct val="115000"/>
                        </a:lnSpc>
                        <a:spcAft>
                          <a:spcPts val="0"/>
                        </a:spcAft>
                      </a:pPr>
                      <a:r>
                        <a:rPr lang="ru-RU" sz="900">
                          <a:effectLst/>
                        </a:rPr>
                        <a:t>Реестрга киритилган йили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Экишга тавсия </a:t>
                      </a:r>
                      <a:r>
                        <a:rPr lang="ru-RU" sz="900" smtClean="0">
                          <a:effectLst/>
                        </a:rPr>
                        <a:t> этилган </a:t>
                      </a:r>
                      <a:r>
                        <a:rPr lang="ru-RU" sz="900">
                          <a:effectLst/>
                        </a:rPr>
                        <a:t>худудлар, х)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Ақраб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1996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Альвара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437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2000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4.10.11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Агаве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2000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4.10.11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Аринда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Арнова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2,7-8,11-12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Бахро-30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Белуга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Бимонда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2.7-8.11-12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Виктория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2.4.7.8.10-12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Винетта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Гранола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417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Драга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5.8.11.12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Диамант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Зарафшон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marL="635">
                        <a:lnSpc>
                          <a:spcPct val="115000"/>
                        </a:lnSpc>
                        <a:spcAft>
                          <a:spcPts val="0"/>
                        </a:spcAft>
                      </a:pPr>
                      <a:r>
                        <a:rPr lang="ru-RU" sz="900">
                          <a:effectLst/>
                        </a:rPr>
                        <a:t>Кондор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1985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Кардинал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Карлена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Коллетта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Курода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қувонч 1656М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Латона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2.4.7.8.10-12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Ликария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2.4.7.8.10-12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Марфона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Мондиал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2.4.7.8.11.12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Обеликс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Палма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437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2000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2-4.7.8.10-12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Пикассо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Романо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Росара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417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marL="635">
                        <a:lnSpc>
                          <a:spcPct val="115000"/>
                        </a:lnSpc>
                        <a:spcAft>
                          <a:spcPts val="0"/>
                        </a:spcAft>
                      </a:pPr>
                      <a:r>
                        <a:rPr lang="ru-RU" sz="900">
                          <a:effectLst/>
                        </a:rPr>
                        <a:t>2.5.7.8.11.12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Ред Скарлет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Ред Стар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2.7-8.11-12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Санте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407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Симфония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429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NL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2.4.7.8.10-12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Тўйимли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1995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Умид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Фазан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427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DE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2003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8.11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r h="133729">
                <a:tc>
                  <a:txBody>
                    <a:bodyPr/>
                    <a:lstStyle/>
                    <a:p>
                      <a:pPr>
                        <a:lnSpc>
                          <a:spcPct val="115000"/>
                        </a:lnSpc>
                        <a:spcAft>
                          <a:spcPts val="0"/>
                        </a:spcAft>
                      </a:pPr>
                      <a:r>
                        <a:rPr lang="ru-RU" sz="900">
                          <a:effectLst/>
                        </a:rPr>
                        <a:t>Хамкор-1150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12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UZ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gn="ctr">
                        <a:lnSpc>
                          <a:spcPct val="115000"/>
                        </a:lnSpc>
                        <a:spcAft>
                          <a:spcPts val="0"/>
                        </a:spcAft>
                      </a:pPr>
                      <a:r>
                        <a:rPr lang="ru-RU" sz="900">
                          <a:effectLst/>
                        </a:rPr>
                        <a:t>2004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c>
                  <a:txBody>
                    <a:bodyPr/>
                    <a:lstStyle/>
                    <a:p>
                      <a:pPr>
                        <a:lnSpc>
                          <a:spcPct val="115000"/>
                        </a:lnSpc>
                        <a:spcAft>
                          <a:spcPts val="0"/>
                        </a:spcAft>
                      </a:pPr>
                      <a:r>
                        <a:rPr lang="ru-RU" sz="900">
                          <a:effectLst/>
                        </a:rPr>
                        <a:t>8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40517" marR="43546" marT="0" marB="0"/>
                </a:tc>
              </a:tr>
            </a:tbl>
          </a:graphicData>
        </a:graphic>
      </p:graphicFrame>
    </p:spTree>
    <p:extLst>
      <p:ext uri="{BB962C8B-B14F-4D97-AF65-F5344CB8AC3E}">
        <p14:creationId xmlns:p14="http://schemas.microsoft.com/office/powerpoint/2010/main" val="8364678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624096408"/>
              </p:ext>
            </p:extLst>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167" y="3985347"/>
            <a:ext cx="2619375" cy="2684014"/>
          </a:xfrm>
          <a:prstGeom prst="rect">
            <a:avLst/>
          </a:prstGeom>
        </p:spPr>
      </p:pic>
      <p:pic>
        <p:nvPicPr>
          <p:cNvPr id="5" name="Рисунок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12160" y="4095346"/>
            <a:ext cx="2857500" cy="2464013"/>
          </a:xfrm>
          <a:prstGeom prst="rect">
            <a:avLst/>
          </a:prstGeom>
        </p:spPr>
      </p:pic>
      <p:pic>
        <p:nvPicPr>
          <p:cNvPr id="7" name="Рисунок 6"/>
          <p:cNvPicPr>
            <a:picLocks noChangeAspect="1"/>
          </p:cNvPicPr>
          <p:nvPr/>
        </p:nvPicPr>
        <p:blipFill rotWithShape="1">
          <a:blip r:embed="rId9">
            <a:extLst>
              <a:ext uri="{28A0092B-C50C-407E-A947-70E740481C1C}">
                <a14:useLocalDpi xmlns:a14="http://schemas.microsoft.com/office/drawing/2010/main" val="0"/>
              </a:ext>
            </a:extLst>
          </a:blip>
          <a:srcRect b="15991"/>
          <a:stretch/>
        </p:blipFill>
        <p:spPr>
          <a:xfrm>
            <a:off x="2775841" y="4095346"/>
            <a:ext cx="3219020" cy="2475138"/>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152400" y="152400"/>
            <a:ext cx="8763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uz-Cyrl-UZ" b="1"/>
              <a:t>     Республикамизда реестрига киритилган навлардан қуйидагилари кўп экилмоқда.</a:t>
            </a:r>
            <a:r>
              <a:rPr lang="ru-RU"/>
              <a:t> </a:t>
            </a:r>
            <a:r>
              <a:rPr lang="ru-RU" b="1"/>
              <a:t> </a:t>
            </a:r>
          </a:p>
        </p:txBody>
      </p:sp>
      <p:pic>
        <p:nvPicPr>
          <p:cNvPr id="49155" name="Picture 14" descr="Заравша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723900"/>
            <a:ext cx="2209800"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Picture 13" descr="Кувонч"/>
          <p:cNvPicPr>
            <a:picLocks noChangeAspect="1" noChangeArrowheads="1"/>
          </p:cNvPicPr>
          <p:nvPr/>
        </p:nvPicPr>
        <p:blipFill>
          <a:blip r:embed="rId3">
            <a:extLst>
              <a:ext uri="{28A0092B-C50C-407E-A947-70E740481C1C}">
                <a14:useLocalDpi xmlns:a14="http://schemas.microsoft.com/office/drawing/2010/main" val="0"/>
              </a:ext>
            </a:extLst>
          </a:blip>
          <a:srcRect b="30560"/>
          <a:stretch>
            <a:fillRect/>
          </a:stretch>
        </p:blipFill>
        <p:spPr bwMode="auto">
          <a:xfrm>
            <a:off x="6238875" y="4800600"/>
            <a:ext cx="22955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12" descr="Бахро"/>
          <p:cNvPicPr>
            <a:picLocks noChangeAspect="1" noChangeArrowheads="1"/>
          </p:cNvPicPr>
          <p:nvPr/>
        </p:nvPicPr>
        <p:blipFill>
          <a:blip r:embed="rId4">
            <a:extLst>
              <a:ext uri="{28A0092B-C50C-407E-A947-70E740481C1C}">
                <a14:useLocalDpi xmlns:a14="http://schemas.microsoft.com/office/drawing/2010/main" val="0"/>
              </a:ext>
            </a:extLst>
          </a:blip>
          <a:srcRect b="20660"/>
          <a:stretch>
            <a:fillRect/>
          </a:stretch>
        </p:blipFill>
        <p:spPr bwMode="auto">
          <a:xfrm>
            <a:off x="304800" y="4724400"/>
            <a:ext cx="26670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11" descr="Хамкор"/>
          <p:cNvPicPr>
            <a:picLocks noChangeAspect="1" noChangeArrowheads="1"/>
          </p:cNvPicPr>
          <p:nvPr/>
        </p:nvPicPr>
        <p:blipFill>
          <a:blip r:embed="rId5">
            <a:extLst>
              <a:ext uri="{28A0092B-C50C-407E-A947-70E740481C1C}">
                <a14:useLocalDpi xmlns:a14="http://schemas.microsoft.com/office/drawing/2010/main" val="0"/>
              </a:ext>
            </a:extLst>
          </a:blip>
          <a:srcRect b="17778"/>
          <a:stretch>
            <a:fillRect/>
          </a:stretch>
        </p:blipFill>
        <p:spPr bwMode="auto">
          <a:xfrm>
            <a:off x="1600200" y="2514600"/>
            <a:ext cx="245745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10" descr="Туйимли"/>
          <p:cNvPicPr>
            <a:picLocks noChangeAspect="1" noChangeArrowheads="1"/>
          </p:cNvPicPr>
          <p:nvPr/>
        </p:nvPicPr>
        <p:blipFill>
          <a:blip r:embed="rId6">
            <a:lum bright="-6000" contrast="-6000"/>
            <a:extLst>
              <a:ext uri="{28A0092B-C50C-407E-A947-70E740481C1C}">
                <a14:useLocalDpi xmlns:a14="http://schemas.microsoft.com/office/drawing/2010/main" val="0"/>
              </a:ext>
            </a:extLst>
          </a:blip>
          <a:srcRect/>
          <a:stretch>
            <a:fillRect/>
          </a:stretch>
        </p:blipFill>
        <p:spPr bwMode="auto">
          <a:xfrm>
            <a:off x="3505200" y="533400"/>
            <a:ext cx="21907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9" descr="Умид"/>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77000" y="533400"/>
            <a:ext cx="238125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1" name="Rectangle 15"/>
          <p:cNvSpPr>
            <a:spLocks noChangeArrowheads="1"/>
          </p:cNvSpPr>
          <p:nvPr/>
        </p:nvSpPr>
        <p:spPr bwMode="auto">
          <a:xfrm>
            <a:off x="942975" y="673100"/>
            <a:ext cx="27733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z-Cyrl-UZ" sz="1400">
                <a:latin typeface="Times New Roman" panose="02020603050405020304" pitchFamily="18" charset="0"/>
                <a:cs typeface="Times New Roman" panose="02020603050405020304" pitchFamily="18" charset="0"/>
              </a:rPr>
              <a:t/>
            </a:r>
            <a:br>
              <a:rPr lang="uz-Cyrl-UZ" sz="1400">
                <a:latin typeface="Times New Roman" panose="02020603050405020304" pitchFamily="18" charset="0"/>
                <a:cs typeface="Times New Roman" panose="02020603050405020304" pitchFamily="18" charset="0"/>
              </a:rPr>
            </a:br>
            <a:endParaRPr lang="ru-RU" sz="1000">
              <a:latin typeface="Times New Roman" panose="02020603050405020304" pitchFamily="18" charset="0"/>
              <a:cs typeface="Times New Roman" panose="02020603050405020304" pitchFamily="18" charset="0"/>
            </a:endParaRPr>
          </a:p>
          <a:p>
            <a:endParaRPr lang="ru-RU"/>
          </a:p>
        </p:txBody>
      </p:sp>
      <p:sp>
        <p:nvSpPr>
          <p:cNvPr id="49162" name="Rectangle 17"/>
          <p:cNvSpPr>
            <a:spLocks noChangeArrowheads="1"/>
          </p:cNvSpPr>
          <p:nvPr/>
        </p:nvSpPr>
        <p:spPr bwMode="auto">
          <a:xfrm>
            <a:off x="942975" y="673100"/>
            <a:ext cx="26003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49163" name="Rectangle 19"/>
          <p:cNvSpPr>
            <a:spLocks noChangeArrowheads="1"/>
          </p:cNvSpPr>
          <p:nvPr/>
        </p:nvSpPr>
        <p:spPr bwMode="auto">
          <a:xfrm>
            <a:off x="942975" y="673100"/>
            <a:ext cx="27733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49164" name="Rectangle 21"/>
          <p:cNvSpPr>
            <a:spLocks noChangeArrowheads="1"/>
          </p:cNvSpPr>
          <p:nvPr/>
        </p:nvSpPr>
        <p:spPr bwMode="auto">
          <a:xfrm>
            <a:off x="942975" y="673100"/>
            <a:ext cx="26003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49165" name="Rectangle 23"/>
          <p:cNvSpPr>
            <a:spLocks noChangeArrowheads="1"/>
          </p:cNvSpPr>
          <p:nvPr/>
        </p:nvSpPr>
        <p:spPr bwMode="auto">
          <a:xfrm>
            <a:off x="942975" y="673100"/>
            <a:ext cx="27733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49166" name="Rectangle 25"/>
          <p:cNvSpPr>
            <a:spLocks noChangeArrowheads="1"/>
          </p:cNvSpPr>
          <p:nvPr/>
        </p:nvSpPr>
        <p:spPr bwMode="auto">
          <a:xfrm>
            <a:off x="942975" y="673100"/>
            <a:ext cx="26003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p>
        </p:txBody>
      </p:sp>
      <p:sp>
        <p:nvSpPr>
          <p:cNvPr id="49167" name="Rectangle 40"/>
          <p:cNvSpPr>
            <a:spLocks noChangeArrowheads="1"/>
          </p:cNvSpPr>
          <p:nvPr/>
        </p:nvSpPr>
        <p:spPr bwMode="auto">
          <a:xfrm>
            <a:off x="152400" y="2452688"/>
            <a:ext cx="14525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Зарафшон</a:t>
            </a:r>
            <a:r>
              <a:rPr lang="ru-RU"/>
              <a:t> </a:t>
            </a:r>
          </a:p>
        </p:txBody>
      </p:sp>
      <p:sp>
        <p:nvSpPr>
          <p:cNvPr id="49168" name="Rectangle 41"/>
          <p:cNvSpPr>
            <a:spLocks noChangeArrowheads="1"/>
          </p:cNvSpPr>
          <p:nvPr/>
        </p:nvSpPr>
        <p:spPr bwMode="auto">
          <a:xfrm>
            <a:off x="6705600" y="6491288"/>
            <a:ext cx="1955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Қувонч 16,56 М</a:t>
            </a:r>
            <a:r>
              <a:rPr lang="ru-RU"/>
              <a:t> </a:t>
            </a:r>
          </a:p>
        </p:txBody>
      </p:sp>
      <p:sp>
        <p:nvSpPr>
          <p:cNvPr id="49169" name="Rectangle 42"/>
          <p:cNvSpPr>
            <a:spLocks noChangeArrowheads="1"/>
          </p:cNvSpPr>
          <p:nvPr/>
        </p:nvSpPr>
        <p:spPr bwMode="auto">
          <a:xfrm>
            <a:off x="1219200" y="6491288"/>
            <a:ext cx="1276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Бахро-30</a:t>
            </a:r>
            <a:r>
              <a:rPr lang="ru-RU"/>
              <a:t> </a:t>
            </a:r>
          </a:p>
        </p:txBody>
      </p:sp>
      <p:sp>
        <p:nvSpPr>
          <p:cNvPr id="49170" name="Rectangle 43"/>
          <p:cNvSpPr>
            <a:spLocks noChangeArrowheads="1"/>
          </p:cNvSpPr>
          <p:nvPr/>
        </p:nvSpPr>
        <p:spPr bwMode="auto">
          <a:xfrm>
            <a:off x="2514600" y="4419600"/>
            <a:ext cx="16621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Ҳамкор 1150</a:t>
            </a:r>
            <a:r>
              <a:rPr lang="ru-RU"/>
              <a:t> </a:t>
            </a:r>
          </a:p>
        </p:txBody>
      </p:sp>
      <p:sp>
        <p:nvSpPr>
          <p:cNvPr id="49171" name="Rectangle 44"/>
          <p:cNvSpPr>
            <a:spLocks noChangeArrowheads="1"/>
          </p:cNvSpPr>
          <p:nvPr/>
        </p:nvSpPr>
        <p:spPr bwMode="auto">
          <a:xfrm>
            <a:off x="4191000" y="2362200"/>
            <a:ext cx="12525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Тўйимли</a:t>
            </a:r>
            <a:r>
              <a:rPr lang="ru-RU"/>
              <a:t> </a:t>
            </a:r>
          </a:p>
        </p:txBody>
      </p:sp>
      <p:sp>
        <p:nvSpPr>
          <p:cNvPr id="49172" name="Rectangle 45"/>
          <p:cNvSpPr>
            <a:spLocks noChangeArrowheads="1"/>
          </p:cNvSpPr>
          <p:nvPr/>
        </p:nvSpPr>
        <p:spPr bwMode="auto">
          <a:xfrm>
            <a:off x="7231063" y="2362200"/>
            <a:ext cx="8461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Умид</a:t>
            </a:r>
            <a:r>
              <a:rPr lang="ru-RU"/>
              <a:t> </a:t>
            </a:r>
          </a:p>
        </p:txBody>
      </p:sp>
      <p:sp>
        <p:nvSpPr>
          <p:cNvPr id="49173" name="Rectangle 46"/>
          <p:cNvSpPr>
            <a:spLocks noChangeArrowheads="1"/>
          </p:cNvSpPr>
          <p:nvPr/>
        </p:nvSpPr>
        <p:spPr bwMode="auto">
          <a:xfrm>
            <a:off x="4953000" y="4495800"/>
            <a:ext cx="9477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Ақроб</a:t>
            </a:r>
            <a:r>
              <a:rPr lang="ru-RU"/>
              <a:t> </a:t>
            </a:r>
          </a:p>
        </p:txBody>
      </p:sp>
      <p:pic>
        <p:nvPicPr>
          <p:cNvPr id="49174" name="Picture 47" descr="Акраб"/>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53000" y="2667000"/>
            <a:ext cx="2317750" cy="191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2701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Кондор"/>
          <p:cNvPicPr>
            <a:picLocks noChangeAspect="1" noChangeArrowheads="1"/>
          </p:cNvPicPr>
          <p:nvPr/>
        </p:nvPicPr>
        <p:blipFill>
          <a:blip r:embed="rId2">
            <a:extLst>
              <a:ext uri="{28A0092B-C50C-407E-A947-70E740481C1C}">
                <a14:useLocalDpi xmlns:a14="http://schemas.microsoft.com/office/drawing/2010/main" val="0"/>
              </a:ext>
            </a:extLst>
          </a:blip>
          <a:srcRect l="7320" t="17511" r="9482"/>
          <a:stretch>
            <a:fillRect/>
          </a:stretch>
        </p:blipFill>
        <p:spPr bwMode="auto">
          <a:xfrm>
            <a:off x="228600" y="304800"/>
            <a:ext cx="2466975"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79" name="Picture 5" descr="Виктор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304800"/>
            <a:ext cx="2270125"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6" descr="Марфона"/>
          <p:cNvPicPr>
            <a:picLocks noChangeAspect="1" noChangeArrowheads="1"/>
          </p:cNvPicPr>
          <p:nvPr/>
        </p:nvPicPr>
        <p:blipFill>
          <a:blip r:embed="rId4">
            <a:extLst>
              <a:ext uri="{28A0092B-C50C-407E-A947-70E740481C1C}">
                <a14:useLocalDpi xmlns:a14="http://schemas.microsoft.com/office/drawing/2010/main" val="0"/>
              </a:ext>
            </a:extLst>
          </a:blip>
          <a:srcRect l="9099" t="20000" r="11937"/>
          <a:stretch>
            <a:fillRect/>
          </a:stretch>
        </p:blipFill>
        <p:spPr bwMode="auto">
          <a:xfrm>
            <a:off x="1828800" y="2362200"/>
            <a:ext cx="2554288"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7" descr="Романо"/>
          <p:cNvPicPr>
            <a:picLocks noChangeAspect="1" noChangeArrowheads="1"/>
          </p:cNvPicPr>
          <p:nvPr/>
        </p:nvPicPr>
        <p:blipFill>
          <a:blip r:embed="rId5">
            <a:extLst>
              <a:ext uri="{28A0092B-C50C-407E-A947-70E740481C1C}">
                <a14:useLocalDpi xmlns:a14="http://schemas.microsoft.com/office/drawing/2010/main" val="0"/>
              </a:ext>
            </a:extLst>
          </a:blip>
          <a:srcRect l="7285" t="17389" r="6042" b="3552"/>
          <a:stretch>
            <a:fillRect/>
          </a:stretch>
        </p:blipFill>
        <p:spPr bwMode="auto">
          <a:xfrm>
            <a:off x="5334000" y="2362200"/>
            <a:ext cx="238760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8" descr="Курода"/>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00" y="4572000"/>
            <a:ext cx="2554288"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9" descr="Пикассо"/>
          <p:cNvPicPr>
            <a:picLocks noChangeAspect="1" noChangeArrowheads="1"/>
          </p:cNvPicPr>
          <p:nvPr/>
        </p:nvPicPr>
        <p:blipFill>
          <a:blip r:embed="rId7">
            <a:extLst>
              <a:ext uri="{28A0092B-C50C-407E-A947-70E740481C1C}">
                <a14:useLocalDpi xmlns:a14="http://schemas.microsoft.com/office/drawing/2010/main" val="0"/>
              </a:ext>
            </a:extLst>
          </a:blip>
          <a:srcRect l="5025" t="8719" r="3317"/>
          <a:stretch>
            <a:fillRect/>
          </a:stretch>
        </p:blipFill>
        <p:spPr bwMode="auto">
          <a:xfrm>
            <a:off x="228600" y="4572000"/>
            <a:ext cx="253047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4" name="Rectangle 11"/>
          <p:cNvSpPr>
            <a:spLocks noChangeArrowheads="1"/>
          </p:cNvSpPr>
          <p:nvPr/>
        </p:nvSpPr>
        <p:spPr bwMode="auto">
          <a:xfrm>
            <a:off x="381000" y="2286000"/>
            <a:ext cx="10890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Кондор</a:t>
            </a:r>
            <a:r>
              <a:rPr lang="ru-RU"/>
              <a:t> </a:t>
            </a:r>
          </a:p>
        </p:txBody>
      </p:sp>
      <p:sp>
        <p:nvSpPr>
          <p:cNvPr id="50185" name="Rectangle 12"/>
          <p:cNvSpPr>
            <a:spLocks noChangeArrowheads="1"/>
          </p:cNvSpPr>
          <p:nvPr/>
        </p:nvSpPr>
        <p:spPr bwMode="auto">
          <a:xfrm>
            <a:off x="7808913" y="2286000"/>
            <a:ext cx="13350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Виктория</a:t>
            </a:r>
            <a:r>
              <a:rPr lang="ru-RU"/>
              <a:t> </a:t>
            </a:r>
          </a:p>
        </p:txBody>
      </p:sp>
      <p:sp>
        <p:nvSpPr>
          <p:cNvPr id="50186" name="Rectangle 13"/>
          <p:cNvSpPr>
            <a:spLocks noChangeArrowheads="1"/>
          </p:cNvSpPr>
          <p:nvPr/>
        </p:nvSpPr>
        <p:spPr bwMode="auto">
          <a:xfrm>
            <a:off x="3048000" y="4343400"/>
            <a:ext cx="13096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Марфона</a:t>
            </a:r>
            <a:r>
              <a:rPr lang="ru-RU"/>
              <a:t> </a:t>
            </a:r>
          </a:p>
        </p:txBody>
      </p:sp>
      <p:sp>
        <p:nvSpPr>
          <p:cNvPr id="50187" name="Rectangle 14"/>
          <p:cNvSpPr>
            <a:spLocks noChangeArrowheads="1"/>
          </p:cNvSpPr>
          <p:nvPr/>
        </p:nvSpPr>
        <p:spPr bwMode="auto">
          <a:xfrm>
            <a:off x="5257800" y="4343400"/>
            <a:ext cx="11144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Романо</a:t>
            </a:r>
            <a:r>
              <a:rPr lang="ru-RU"/>
              <a:t> </a:t>
            </a:r>
          </a:p>
        </p:txBody>
      </p:sp>
      <p:sp>
        <p:nvSpPr>
          <p:cNvPr id="50188" name="Rectangle 15"/>
          <p:cNvSpPr>
            <a:spLocks noChangeArrowheads="1"/>
          </p:cNvSpPr>
          <p:nvPr/>
        </p:nvSpPr>
        <p:spPr bwMode="auto">
          <a:xfrm>
            <a:off x="1143000" y="6477000"/>
            <a:ext cx="10652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Курода</a:t>
            </a:r>
            <a:r>
              <a:rPr lang="ru-RU"/>
              <a:t> </a:t>
            </a:r>
          </a:p>
        </p:txBody>
      </p:sp>
      <p:sp>
        <p:nvSpPr>
          <p:cNvPr id="50189" name="Rectangle 16"/>
          <p:cNvSpPr>
            <a:spLocks noChangeArrowheads="1"/>
          </p:cNvSpPr>
          <p:nvPr/>
        </p:nvSpPr>
        <p:spPr bwMode="auto">
          <a:xfrm>
            <a:off x="7010400" y="6477000"/>
            <a:ext cx="11890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Пикассо</a:t>
            </a:r>
            <a:r>
              <a:rPr lang="ru-RU"/>
              <a:t> </a:t>
            </a:r>
          </a:p>
        </p:txBody>
      </p:sp>
    </p:spTree>
    <p:extLst>
      <p:ext uri="{BB962C8B-B14F-4D97-AF65-F5344CB8AC3E}">
        <p14:creationId xmlns:p14="http://schemas.microsoft.com/office/powerpoint/2010/main" val="36345942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Санте"/>
          <p:cNvPicPr>
            <a:picLocks noChangeAspect="1" noChangeArrowheads="1"/>
          </p:cNvPicPr>
          <p:nvPr/>
        </p:nvPicPr>
        <p:blipFill>
          <a:blip r:embed="rId2">
            <a:extLst>
              <a:ext uri="{28A0092B-C50C-407E-A947-70E740481C1C}">
                <a14:useLocalDpi xmlns:a14="http://schemas.microsoft.com/office/drawing/2010/main" val="0"/>
              </a:ext>
            </a:extLst>
          </a:blip>
          <a:srcRect l="2882" t="13744"/>
          <a:stretch>
            <a:fillRect/>
          </a:stretch>
        </p:blipFill>
        <p:spPr bwMode="auto">
          <a:xfrm>
            <a:off x="457200" y="228600"/>
            <a:ext cx="2451100"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3" name="Picture 5" descr="Ред Ста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28600"/>
            <a:ext cx="2397125"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Rectangle 6"/>
          <p:cNvSpPr>
            <a:spLocks noChangeArrowheads="1"/>
          </p:cNvSpPr>
          <p:nvPr/>
        </p:nvSpPr>
        <p:spPr bwMode="auto">
          <a:xfrm>
            <a:off x="1219200" y="2133600"/>
            <a:ext cx="9175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Санте</a:t>
            </a:r>
            <a:r>
              <a:rPr lang="ru-RU"/>
              <a:t> </a:t>
            </a:r>
          </a:p>
        </p:txBody>
      </p:sp>
      <p:sp>
        <p:nvSpPr>
          <p:cNvPr id="51205" name="Rectangle 7"/>
          <p:cNvSpPr>
            <a:spLocks noChangeArrowheads="1"/>
          </p:cNvSpPr>
          <p:nvPr/>
        </p:nvSpPr>
        <p:spPr bwMode="auto">
          <a:xfrm>
            <a:off x="6934200" y="2133600"/>
            <a:ext cx="12795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Ред Стар</a:t>
            </a:r>
            <a:r>
              <a:rPr lang="ru-RU"/>
              <a:t> </a:t>
            </a:r>
          </a:p>
        </p:txBody>
      </p:sp>
      <p:pic>
        <p:nvPicPr>
          <p:cNvPr id="51206" name="Picture 8" descr="Симфон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2438400"/>
            <a:ext cx="2474913"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7" name="Picture 9" descr="Мондиал"/>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2438400"/>
            <a:ext cx="243522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8" name="Rectangle 10"/>
          <p:cNvSpPr>
            <a:spLocks noChangeArrowheads="1"/>
          </p:cNvSpPr>
          <p:nvPr/>
        </p:nvSpPr>
        <p:spPr bwMode="auto">
          <a:xfrm>
            <a:off x="3124200" y="4419600"/>
            <a:ext cx="1476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Симфония</a:t>
            </a:r>
            <a:r>
              <a:rPr lang="ru-RU"/>
              <a:t> </a:t>
            </a:r>
          </a:p>
        </p:txBody>
      </p:sp>
      <p:sp>
        <p:nvSpPr>
          <p:cNvPr id="51209" name="Rectangle 11"/>
          <p:cNvSpPr>
            <a:spLocks noChangeArrowheads="1"/>
          </p:cNvSpPr>
          <p:nvPr/>
        </p:nvSpPr>
        <p:spPr bwMode="auto">
          <a:xfrm>
            <a:off x="5410200" y="4343400"/>
            <a:ext cx="12731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Мондиал</a:t>
            </a:r>
            <a:r>
              <a:rPr lang="ru-RU"/>
              <a:t> </a:t>
            </a:r>
          </a:p>
        </p:txBody>
      </p:sp>
      <p:pic>
        <p:nvPicPr>
          <p:cNvPr id="51210" name="Picture 12" descr="Диамант"/>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4419600"/>
            <a:ext cx="2586038"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1" name="Picture 13" descr="Кардинал"/>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6538" y="4481513"/>
            <a:ext cx="2514600" cy="204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12" name="Rectangle 14"/>
          <p:cNvSpPr>
            <a:spLocks noChangeArrowheads="1"/>
          </p:cNvSpPr>
          <p:nvPr/>
        </p:nvSpPr>
        <p:spPr bwMode="auto">
          <a:xfrm>
            <a:off x="6705600" y="6491288"/>
            <a:ext cx="13493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Кардинал</a:t>
            </a:r>
            <a:r>
              <a:rPr lang="ru-RU"/>
              <a:t> </a:t>
            </a:r>
          </a:p>
        </p:txBody>
      </p:sp>
      <p:sp>
        <p:nvSpPr>
          <p:cNvPr id="51213" name="Rectangle 15"/>
          <p:cNvSpPr>
            <a:spLocks noChangeArrowheads="1"/>
          </p:cNvSpPr>
          <p:nvPr/>
        </p:nvSpPr>
        <p:spPr bwMode="auto">
          <a:xfrm>
            <a:off x="1219200" y="6462713"/>
            <a:ext cx="12271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t>Диамант</a:t>
            </a:r>
            <a:r>
              <a:rPr lang="ru-RU"/>
              <a:t> </a:t>
            </a:r>
          </a:p>
        </p:txBody>
      </p:sp>
    </p:spTree>
    <p:extLst>
      <p:ext uri="{BB962C8B-B14F-4D97-AF65-F5344CB8AC3E}">
        <p14:creationId xmlns:p14="http://schemas.microsoft.com/office/powerpoint/2010/main" val="39630878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2305d5259449fbfebd672370bdd12d12f67a8"/>
</p:tagLst>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Balloons</Template>
  <TotalTime>1092</TotalTime>
  <Words>1404</Words>
  <Application>Microsoft Office PowerPoint</Application>
  <PresentationFormat>Экран (4:3)</PresentationFormat>
  <Paragraphs>304</Paragraphs>
  <Slides>23</Slides>
  <Notes>0</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5</vt:i4>
      </vt:variant>
      <vt:variant>
        <vt:lpstr>Заголовки слайдов</vt:lpstr>
      </vt:variant>
      <vt:variant>
        <vt:i4>23</vt:i4>
      </vt:variant>
    </vt:vector>
  </HeadingPairs>
  <TitlesOfParts>
    <vt:vector size="39" baseType="lpstr">
      <vt:lpstr>Arial</vt:lpstr>
      <vt:lpstr>Calibri</vt:lpstr>
      <vt:lpstr>Century Gothic</vt:lpstr>
      <vt:lpstr>Constantia</vt:lpstr>
      <vt:lpstr>David</vt:lpstr>
      <vt:lpstr>Franklin Gothic Book</vt:lpstr>
      <vt:lpstr>Franklin Gothic Medium</vt:lpstr>
      <vt:lpstr>Times New Roman</vt:lpstr>
      <vt:lpstr>Verdana</vt:lpstr>
      <vt:lpstr>Wingdings 2</vt:lpstr>
      <vt:lpstr>Wingdings 3</vt:lpstr>
      <vt:lpstr>Balloons</vt:lpstr>
      <vt:lpstr>1_Тема Office</vt:lpstr>
      <vt:lpstr>1_Трек</vt:lpstr>
      <vt:lpstr>1_Поток</vt:lpstr>
      <vt:lpstr>Легкий дым</vt:lpstr>
      <vt:lpstr>Презентация PowerPoint</vt:lpstr>
      <vt:lpstr>Презентация PowerPoint</vt:lpstr>
      <vt:lpstr>Презентация PowerPoint</vt:lpstr>
      <vt:lpstr>Презентация PowerPoint</vt:lpstr>
      <vt:lpstr>Ўсимлик палаги, меваси, яшил рангга кирган туганакларда заҳарли глюкоалкалоид-соланин ҳосил қилади. Унинг миқдори 0,02 миллиграмм фоиз ёки 100 грамм туганакда 20 миллиграммдан ошса, одам ва ҳайвонлар учун заҳарлидир. Картошка туганаги қайнатилганда соланин миқдори анча камаяди. Уруғликка мўлжалланган туганакларда соланиннинг ҳосил бўлиши фойдали. Чунки уларни экишгача касаллик-зараркунандалар зарарлантира олмайди. Картошка чорва моллари учун яхши ширали озиқа ҳисобланади. Унинг 100 кг туганагида 29,5, палагида эса 8,5 озиқ бирлиги мавжуд. Бир гектардан олинган 150 ц туганак ва 80 ц палак ҳосили 5500 озиқ бирлигига тенгдир. Чорва молларига картошка туганаклари хомлигича, силосланган ёки буғланган, палаги эса силосланган ҳолда берилади.</vt:lpstr>
      <vt:lpstr>Презентация PowerPoint</vt:lpstr>
      <vt:lpstr>Презентация PowerPoint</vt:lpstr>
      <vt:lpstr>Презентация PowerPoint</vt:lpstr>
      <vt:lpstr>Презентация PowerPoint</vt:lpstr>
      <vt:lpstr>Пишиш тезлиги бўйича картошка навларини    тавсифномаси</vt:lpstr>
      <vt:lpstr>Фойдаланиладиган йўналишлар:  хўраки картошка, қайта ишлаш учун хўраки картошка, крахмалли картошка (техник навлар). Ҳосилдорлик:  одатда товар картошкани эрта ва кеч йиғиштирилган умумий ҳосилдорлиги кўрсатилади. Ундан ташқари жуда йирик ва майда тугунаклар улуши (%) кўрсатилади. Крахмал миқдори: ўсув даври узайиши билан тугунаклардаги крахмал миқдори ошиб боради, лекин турлича пишиш гурухлар чегарасида турли навлар тугунакларидаги крахмал миқдори: эртагиларда-10-13%, ўртаги эртагиларда –12-17%, ўрта пишарларда-14-20%, ўртаги кечки ва кечкиларда 16 дан то 25% гача кўп бўлади. Зараркунандаларга чидамлилиги: тилласимон ва оч немотодага; колорада қўнғизига.  </vt:lpstr>
      <vt:lpstr>Муҳитнинг ноқулай омилларига чидамлилиги</vt:lpstr>
      <vt:lpstr>Презентация PowerPoint</vt:lpstr>
      <vt:lpstr>Презентация PowerPoint</vt:lpstr>
      <vt:lpstr>ЎзСПЭваКИТИ олиб борилаётган селекцион  жараёнларнинг схемаси.</vt:lpstr>
      <vt:lpstr>Презентация PowerPoint</vt:lpstr>
      <vt:lpstr>Презентация PowerPoint</vt:lpstr>
      <vt:lpstr>Ўзбекистон Республикаси худудида экиш учун тавсия этилган қишлоқ хўжалик экинлари Давлат реестридан кўчирма</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170</cp:revision>
  <cp:lastPrinted>1601-01-01T00:00:00Z</cp:lastPrinted>
  <dcterms:created xsi:type="dcterms:W3CDTF">2011-08-22T10:27:00Z</dcterms:created>
  <dcterms:modified xsi:type="dcterms:W3CDTF">2019-06-03T07:09:38Z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