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41" r:id="rId2"/>
    <p:sldMasterId id="2147483777" r:id="rId3"/>
    <p:sldMasterId id="2147483806" r:id="rId4"/>
    <p:sldMasterId id="2147483823" r:id="rId5"/>
    <p:sldMasterId id="2147483838" r:id="rId6"/>
  </p:sldMasterIdLst>
  <p:sldIdLst>
    <p:sldId id="261" r:id="rId7"/>
    <p:sldId id="404" r:id="rId8"/>
    <p:sldId id="370" r:id="rId9"/>
    <p:sldId id="326" r:id="rId10"/>
    <p:sldId id="439" r:id="rId11"/>
    <p:sldId id="440" r:id="rId12"/>
    <p:sldId id="441" r:id="rId13"/>
    <p:sldId id="442" r:id="rId14"/>
    <p:sldId id="443" r:id="rId15"/>
    <p:sldId id="444" r:id="rId16"/>
    <p:sldId id="405" r:id="rId17"/>
    <p:sldId id="438" r:id="rId18"/>
    <p:sldId id="394" r:id="rId19"/>
    <p:sldId id="406" r:id="rId20"/>
    <p:sldId id="334" r:id="rId21"/>
  </p:sldIdLst>
  <p:sldSz cx="9144000" cy="6858000" type="screen4x3"/>
  <p:notesSz cx="6858000" cy="9144000"/>
  <p:custDataLst>
    <p:tags r:id="rId22"/>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7434"/>
    <a:srgbClr val="00FF99"/>
    <a:srgbClr val="00FFFF"/>
    <a:srgbClr val="FFFFFF"/>
    <a:srgbClr val="CC6600"/>
    <a:srgbClr val="FF6600"/>
    <a:srgbClr val="FFCC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FECB4D8-DB02-4DC6-A0A2-4F2EBAE1DC90}" styleName="Средний стиль 1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89150" autoAdjust="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gs" Target="tags/tag1.xml"/></Relationships>
</file>

<file path=ppt/diagrams/_rels/data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image" Target="../media/image20.jpg"/><Relationship Id="rId5" Type="http://schemas.openxmlformats.org/officeDocument/2006/relationships/image" Target="../media/image24.jpg"/><Relationship Id="rId4" Type="http://schemas.openxmlformats.org/officeDocument/2006/relationships/image" Target="../media/image23.jpg"/></Relationships>
</file>

<file path=ppt/diagrams/_rels/drawing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image" Target="../media/image20.jpg"/><Relationship Id="rId5" Type="http://schemas.openxmlformats.org/officeDocument/2006/relationships/image" Target="../media/image24.jpg"/><Relationship Id="rId4" Type="http://schemas.openxmlformats.org/officeDocument/2006/relationships/image" Target="../media/image23.jp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a:solidFill>
          <a:schemeClr val="accent5">
            <a:lumMod val="75000"/>
          </a:schemeClr>
        </a:solidFill>
      </dgm:spPr>
      <dgm:t>
        <a:bodyPr/>
        <a:lstStyle/>
        <a:p>
          <a:pPr algn="just"/>
          <a:endParaRPr lang="ru-RU" b="1" i="1"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pPr algn="just"/>
          <a:endParaRPr lang="ru-RU" b="1" i="1">
            <a:latin typeface="Times New Roman" pitchFamily="18" charset="0"/>
            <a:cs typeface="Times New Roman" pitchFamily="18" charset="0"/>
          </a:endParaRPr>
        </a:p>
      </dgm:t>
    </dgm:pt>
    <dgm:pt modelId="{C1BAE326-4E44-44C4-9F2D-DFDB91BE1E74}" type="sibTrans" cxnId="{EA421FC0-753E-46C8-8149-A9F06D02804C}">
      <dgm:prSet/>
      <dgm:spPr/>
      <dgm:t>
        <a:bodyPr/>
        <a:lstStyle/>
        <a:p>
          <a:pPr algn="just"/>
          <a:endParaRPr lang="ru-RU" b="1" i="1">
            <a:latin typeface="Times New Roman" pitchFamily="18" charset="0"/>
            <a:cs typeface="Times New Roman" pitchFamily="18" charset="0"/>
          </a:endParaRPr>
        </a:p>
      </dgm:t>
    </dgm:pt>
    <dgm:pt modelId="{312B9663-67DD-4BF0-8671-ACD17F5C18E1}">
      <dgm:prSet phldrT="[Текст]"/>
      <dgm:spPr/>
      <dgm:t>
        <a:bodyPr/>
        <a:lstStyle/>
        <a:p>
          <a:pPr algn="just"/>
          <a:r>
            <a:rPr lang="uz-Cyrl-UZ" b="1" i="1" smtClean="0"/>
            <a:t> </a:t>
          </a:r>
          <a:r>
            <a:rPr lang="ru-RU" smtClean="0"/>
            <a:t>Ўзбекистон сабзавот-картошка тажриба станцияси маълумотларига кўра бир ерга сурункали равишда картошка экиш уни ҳосилдорлигига қуйидагича таъсир этган: биринчи йили –149,3, иккинчи йили- 103,9 ва учинчи йили – 90,2 ц/га ни, сўлиш касаллиги билан зарарланиши эса йиллар бўйича тегишлича: 3,7, 12,2 ва 21,7 фоизни ташкил этган. </a:t>
          </a:r>
          <a:endParaRPr lang="ru-RU" b="1" i="1"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pPr algn="just"/>
          <a:endParaRPr lang="ru-RU" b="1" i="1">
            <a:latin typeface="Times New Roman" pitchFamily="18" charset="0"/>
            <a:cs typeface="Times New Roman" pitchFamily="18" charset="0"/>
          </a:endParaRPr>
        </a:p>
      </dgm:t>
    </dgm:pt>
    <dgm:pt modelId="{056C8C0B-A681-4A35-9588-018B55752684}" type="sibTrans" cxnId="{F5C9B74E-E213-490E-964D-DA0F75F9BC22}">
      <dgm:prSet/>
      <dgm:spPr/>
      <dgm:t>
        <a:bodyPr/>
        <a:lstStyle/>
        <a:p>
          <a:pPr algn="just"/>
          <a:endParaRPr lang="ru-RU" b="1" i="1">
            <a:latin typeface="Times New Roman" pitchFamily="18" charset="0"/>
            <a:cs typeface="Times New Roman" pitchFamily="18" charset="0"/>
          </a:endParaRPr>
        </a:p>
      </dgm:t>
    </dgm:pt>
    <dgm:pt modelId="{16FE62E9-5BDD-4783-A54A-3D079D02A80E}">
      <dgm:prSet phldrT="[Текст]"/>
      <dgm:spPr/>
      <dgm:t>
        <a:bodyPr/>
        <a:lstStyle/>
        <a:p>
          <a:r>
            <a:rPr lang="ru-RU" smtClean="0"/>
            <a:t>Алмашлаб экиш далани фитопотологик санитария жиҳатидан соғломлаштирибгина қолмай, балки ҳосилдорликни кўпайтиради, ўсимликни озиқ моддалар билан таъминланишини, тугунак сифатини яхшилайди, тупроқ сув ва физик хусусиятларини меъёрига келтиради, ўсимликларни парваришлашда ва ҳосилни йиғишда машина ва механизмлардан кенг фойдаланишга  имкон яратиш билан бирга иш унумдорлигини оширишга ижобий таъсир этиши аниқланган. </a:t>
          </a:r>
          <a:endParaRPr lang="ru-RU"/>
        </a:p>
      </dgm:t>
    </dgm:pt>
    <dgm:pt modelId="{80AA42E4-A7DA-46BE-9C05-8BAFDF06ED31}" type="parTrans" cxnId="{FD77F411-AE32-4077-96FB-FEA82D2AEB8A}">
      <dgm:prSet/>
      <dgm:spPr/>
      <dgm:t>
        <a:bodyPr/>
        <a:lstStyle/>
        <a:p>
          <a:endParaRPr lang="ru-RU"/>
        </a:p>
      </dgm:t>
    </dgm:pt>
    <dgm:pt modelId="{00209FA3-B653-41E0-BA6C-67EB9B466776}" type="sibTrans" cxnId="{FD77F411-AE32-4077-96FB-FEA82D2AEB8A}">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D77F411-AE32-4077-96FB-FEA82D2AEB8A}" srcId="{FFE8B254-F748-4EA9-840F-C629F20050FA}" destId="{16FE62E9-5BDD-4783-A54A-3D079D02A80E}" srcOrd="1" destOrd="0" parTransId="{80AA42E4-A7DA-46BE-9C05-8BAFDF06ED31}" sibTransId="{00209FA3-B653-41E0-BA6C-67EB9B466776}"/>
    <dgm:cxn modelId="{F5C9B74E-E213-490E-964D-DA0F75F9BC22}" srcId="{FFE8B254-F748-4EA9-840F-C629F20050FA}" destId="{312B9663-67DD-4BF0-8671-ACD17F5C18E1}" srcOrd="0" destOrd="0" parTransId="{D9F2038A-5794-4FD8-9FCA-B0B41BC0726A}" sibTransId="{056C8C0B-A681-4A35-9588-018B55752684}"/>
    <dgm:cxn modelId="{D2E4AA31-2AC2-464F-BB8B-0DB29FAE8B84}" type="presOf" srcId="{FFE8B254-F748-4EA9-840F-C629F20050FA}" destId="{494A0A28-AC71-410E-9A09-98494374006B}" srcOrd="0" destOrd="0" presId="urn:microsoft.com/office/officeart/2005/8/layout/vList2"/>
    <dgm:cxn modelId="{1F72ADF1-1F24-456F-9DD7-50B010FB9DA8}"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918E9E31-8946-4BB7-B367-8937960E0794}" type="presOf" srcId="{8C446D5B-F40C-47A7-AA82-4959E8CB408D}" destId="{E9240949-51E6-49B1-BC58-DA8E36260ED3}" srcOrd="0" destOrd="0" presId="urn:microsoft.com/office/officeart/2005/8/layout/vList2"/>
    <dgm:cxn modelId="{C342B99C-4A61-4B91-B708-8551B15D3942}" type="presOf" srcId="{16FE62E9-5BDD-4783-A54A-3D079D02A80E}" destId="{3102073A-0B37-4EE7-9FB6-C679253A425E}" srcOrd="0" destOrd="1" presId="urn:microsoft.com/office/officeart/2005/8/layout/vList2"/>
    <dgm:cxn modelId="{2558DC96-5CDB-4579-B105-60AD129E47AA}" type="presParOf" srcId="{E9240949-51E6-49B1-BC58-DA8E36260ED3}" destId="{494A0A28-AC71-410E-9A09-98494374006B}" srcOrd="0" destOrd="0" presId="urn:microsoft.com/office/officeart/2005/8/layout/vList2"/>
    <dgm:cxn modelId="{32D71968-82AB-4479-B666-8F26261B5698}"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57F5018-1EA0-45B7-A8B0-A7AC53DE0A8B}"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ru-RU"/>
        </a:p>
      </dgm:t>
    </dgm:pt>
    <dgm:pt modelId="{546612B3-2AEB-4468-9163-AB8D10B243AA}">
      <dgm:prSet custT="1"/>
      <dgm:spPr/>
      <dgm:t>
        <a:bodyPr/>
        <a:lstStyle/>
        <a:p>
          <a:pPr rtl="0"/>
          <a:r>
            <a:rPr lang="ru-RU" sz="1400" smtClean="0"/>
            <a:t>мунтазам мўл ҳосил олишни таъминлаш</a:t>
          </a:r>
          <a:endParaRPr lang="ru-RU" sz="1400"/>
        </a:p>
      </dgm:t>
    </dgm:pt>
    <dgm:pt modelId="{946CFB86-8CD6-4530-AA06-C4FD8E5917BE}" type="parTrans" cxnId="{C9B41603-7EA3-4E94-9EEB-3AEA9D96FC3D}">
      <dgm:prSet/>
      <dgm:spPr/>
      <dgm:t>
        <a:bodyPr/>
        <a:lstStyle/>
        <a:p>
          <a:endParaRPr lang="ru-RU" sz="2400"/>
        </a:p>
      </dgm:t>
    </dgm:pt>
    <dgm:pt modelId="{EA4C439E-15C4-41C5-A55E-3156859A75B9}" type="sibTrans" cxnId="{C9B41603-7EA3-4E94-9EEB-3AEA9D96FC3D}">
      <dgm:prSet/>
      <dgm:spPr/>
      <dgm:t>
        <a:bodyPr/>
        <a:lstStyle/>
        <a:p>
          <a:endParaRPr lang="ru-RU" sz="2400"/>
        </a:p>
      </dgm:t>
    </dgm:pt>
    <dgm:pt modelId="{8DDE0CD6-F2FB-4CB1-A121-873309B4EEE4}">
      <dgm:prSet custT="1"/>
      <dgm:spPr/>
      <dgm:t>
        <a:bodyPr/>
        <a:lstStyle/>
        <a:p>
          <a:pPr rtl="0"/>
          <a:r>
            <a:rPr lang="ru-RU" sz="1400" smtClean="0"/>
            <a:t>етиштирилаётган экинни яхши фитосанитар ҳолатинитаъминлаш. </a:t>
          </a:r>
          <a:endParaRPr lang="ru-RU" sz="1400"/>
        </a:p>
      </dgm:t>
    </dgm:pt>
    <dgm:pt modelId="{35BC3A82-5CC2-4890-AB37-E04591140E0B}" type="parTrans" cxnId="{D5F7D883-DB45-4310-BE94-A99F596BE0B0}">
      <dgm:prSet/>
      <dgm:spPr/>
      <dgm:t>
        <a:bodyPr/>
        <a:lstStyle/>
        <a:p>
          <a:endParaRPr lang="ru-RU" sz="2400"/>
        </a:p>
      </dgm:t>
    </dgm:pt>
    <dgm:pt modelId="{394B65AE-210C-4956-9BC5-465DDE6AE9D4}" type="sibTrans" cxnId="{D5F7D883-DB45-4310-BE94-A99F596BE0B0}">
      <dgm:prSet/>
      <dgm:spPr/>
      <dgm:t>
        <a:bodyPr/>
        <a:lstStyle/>
        <a:p>
          <a:endParaRPr lang="ru-RU" sz="2400"/>
        </a:p>
      </dgm:t>
    </dgm:pt>
    <dgm:pt modelId="{37BED247-8572-442F-98F5-B565783C3AB6}">
      <dgm:prSet custT="1"/>
      <dgm:spPr/>
      <dgm:t>
        <a:bodyPr/>
        <a:lstStyle/>
        <a:p>
          <a:pPr rtl="0"/>
          <a:endParaRPr lang="ru-RU" sz="1400" smtClean="0"/>
        </a:p>
        <a:p>
          <a:pPr rtl="0"/>
          <a:r>
            <a:rPr lang="ru-RU" sz="1400" smtClean="0"/>
            <a:t>далани бегона ўтлардан тозалаш, шунингдек касаллик қўзғатувчиларни ва зараркунандаларни кескин камайтириш, йўқотиш</a:t>
          </a:r>
          <a:endParaRPr lang="ru-RU" sz="1400"/>
        </a:p>
      </dgm:t>
    </dgm:pt>
    <dgm:pt modelId="{0A6538B8-6B2D-417E-AE68-17198CB43907}" type="parTrans" cxnId="{36D4A3EF-AD89-4041-A4D7-96FF6618EDEE}">
      <dgm:prSet/>
      <dgm:spPr/>
      <dgm:t>
        <a:bodyPr/>
        <a:lstStyle/>
        <a:p>
          <a:endParaRPr lang="ru-RU" sz="2400"/>
        </a:p>
      </dgm:t>
    </dgm:pt>
    <dgm:pt modelId="{B6E2A596-2834-49D5-9B24-F463DE6C7E2A}" type="sibTrans" cxnId="{36D4A3EF-AD89-4041-A4D7-96FF6618EDEE}">
      <dgm:prSet/>
      <dgm:spPr/>
      <dgm:t>
        <a:bodyPr/>
        <a:lstStyle/>
        <a:p>
          <a:endParaRPr lang="ru-RU" sz="2400"/>
        </a:p>
      </dgm:t>
    </dgm:pt>
    <dgm:pt modelId="{3328ABAF-BFDA-4450-A6C3-B0D9AF4E5EEC}">
      <dgm:prSet custT="1"/>
      <dgm:spPr/>
      <dgm:t>
        <a:bodyPr/>
        <a:lstStyle/>
        <a:p>
          <a:pPr rtl="0"/>
          <a:r>
            <a:rPr lang="ru-RU" sz="1400" smtClean="0"/>
            <a:t>экинларни ўтмишдошда энг қулай шароит яратиш учун тупроқ унумдорлигини доимо ошириб бориш</a:t>
          </a:r>
          <a:endParaRPr lang="ru-RU" sz="1400"/>
        </a:p>
      </dgm:t>
    </dgm:pt>
    <dgm:pt modelId="{973D6605-815B-4937-8C19-1E977E0A8286}" type="parTrans" cxnId="{BD2E507C-833E-4FA8-AE21-547EA67D4E4E}">
      <dgm:prSet/>
      <dgm:spPr/>
      <dgm:t>
        <a:bodyPr/>
        <a:lstStyle/>
        <a:p>
          <a:endParaRPr lang="ru-RU" sz="2400"/>
        </a:p>
      </dgm:t>
    </dgm:pt>
    <dgm:pt modelId="{641C05B1-F247-464B-ADF0-5F75E2F8EE79}" type="sibTrans" cxnId="{BD2E507C-833E-4FA8-AE21-547EA67D4E4E}">
      <dgm:prSet/>
      <dgm:spPr/>
      <dgm:t>
        <a:bodyPr/>
        <a:lstStyle/>
        <a:p>
          <a:endParaRPr lang="ru-RU" sz="2400"/>
        </a:p>
      </dgm:t>
    </dgm:pt>
    <dgm:pt modelId="{0E07B35F-91BA-492A-A6D2-21D0A15729FB}">
      <dgm:prSet custT="1"/>
      <dgm:spPr/>
      <dgm:t>
        <a:bodyPr/>
        <a:lstStyle/>
        <a:p>
          <a:pPr rtl="0"/>
          <a:r>
            <a:rPr lang="ru-RU" sz="1400" smtClean="0"/>
            <a:t>органик ва минерал ўғитларни самарали қўллаш ҳамда тупроққа рационал ишлов бериш</a:t>
          </a:r>
          <a:endParaRPr lang="ru-RU" sz="1400"/>
        </a:p>
      </dgm:t>
    </dgm:pt>
    <dgm:pt modelId="{FA4FC7B5-4D82-4FE4-93CA-485210184681}" type="parTrans" cxnId="{37D206C0-D8E7-4CF9-9B02-810E19AF743A}">
      <dgm:prSet/>
      <dgm:spPr/>
      <dgm:t>
        <a:bodyPr/>
        <a:lstStyle/>
        <a:p>
          <a:endParaRPr lang="ru-RU" sz="2400"/>
        </a:p>
      </dgm:t>
    </dgm:pt>
    <dgm:pt modelId="{E903D00D-6E43-4A56-BD9F-5C94BAF15004}" type="sibTrans" cxnId="{37D206C0-D8E7-4CF9-9B02-810E19AF743A}">
      <dgm:prSet/>
      <dgm:spPr/>
      <dgm:t>
        <a:bodyPr/>
        <a:lstStyle/>
        <a:p>
          <a:endParaRPr lang="ru-RU" sz="2400"/>
        </a:p>
      </dgm:t>
    </dgm:pt>
    <dgm:pt modelId="{C5C524F5-8707-46B2-8A7B-EF307920F496}" type="pres">
      <dgm:prSet presAssocID="{457F5018-1EA0-45B7-A8B0-A7AC53DE0A8B}" presName="Name0" presStyleCnt="0">
        <dgm:presLayoutVars>
          <dgm:dir/>
          <dgm:resizeHandles val="exact"/>
        </dgm:presLayoutVars>
      </dgm:prSet>
      <dgm:spPr/>
      <dgm:t>
        <a:bodyPr/>
        <a:lstStyle/>
        <a:p>
          <a:endParaRPr lang="ru-RU"/>
        </a:p>
      </dgm:t>
    </dgm:pt>
    <dgm:pt modelId="{A886CA81-F66C-45A1-AE43-062392F44D80}" type="pres">
      <dgm:prSet presAssocID="{457F5018-1EA0-45B7-A8B0-A7AC53DE0A8B}" presName="fgShape" presStyleLbl="fgShp" presStyleIdx="0" presStyleCnt="1" custLinFactNeighborY="23813"/>
      <dgm:spPr/>
    </dgm:pt>
    <dgm:pt modelId="{BB031289-02DC-4809-AD9D-5B405D644E2D}" type="pres">
      <dgm:prSet presAssocID="{457F5018-1EA0-45B7-A8B0-A7AC53DE0A8B}" presName="linComp" presStyleCnt="0"/>
      <dgm:spPr/>
    </dgm:pt>
    <dgm:pt modelId="{2E729A3D-F7A6-454E-8B51-467058C8217D}" type="pres">
      <dgm:prSet presAssocID="{546612B3-2AEB-4468-9163-AB8D10B243AA}" presName="compNode" presStyleCnt="0"/>
      <dgm:spPr/>
    </dgm:pt>
    <dgm:pt modelId="{876254D5-6575-4690-8C1E-8C336E27A1F0}" type="pres">
      <dgm:prSet presAssocID="{546612B3-2AEB-4468-9163-AB8D10B243AA}" presName="bkgdShape" presStyleLbl="node1" presStyleIdx="0" presStyleCnt="5"/>
      <dgm:spPr/>
      <dgm:t>
        <a:bodyPr/>
        <a:lstStyle/>
        <a:p>
          <a:endParaRPr lang="ru-RU"/>
        </a:p>
      </dgm:t>
    </dgm:pt>
    <dgm:pt modelId="{E3F345FC-28F3-45F0-B6EC-92AE4090AEDE}" type="pres">
      <dgm:prSet presAssocID="{546612B3-2AEB-4468-9163-AB8D10B243AA}" presName="nodeTx" presStyleLbl="node1" presStyleIdx="0" presStyleCnt="5">
        <dgm:presLayoutVars>
          <dgm:bulletEnabled val="1"/>
        </dgm:presLayoutVars>
      </dgm:prSet>
      <dgm:spPr/>
      <dgm:t>
        <a:bodyPr/>
        <a:lstStyle/>
        <a:p>
          <a:endParaRPr lang="ru-RU"/>
        </a:p>
      </dgm:t>
    </dgm:pt>
    <dgm:pt modelId="{2BD32249-1F39-460D-9DAC-D80D8B5116E3}" type="pres">
      <dgm:prSet presAssocID="{546612B3-2AEB-4468-9163-AB8D10B243AA}" presName="invisiNode" presStyleLbl="node1" presStyleIdx="0" presStyleCnt="5"/>
      <dgm:spPr/>
    </dgm:pt>
    <dgm:pt modelId="{1DE19E22-22E3-4354-A300-01D58E10983A}" type="pres">
      <dgm:prSet presAssocID="{546612B3-2AEB-4468-9163-AB8D10B243AA}" presName="imagNode" presStyleLbl="fgImgPlace1" presStyleIdx="0" presStyleCnt="5"/>
      <dgm:spPr>
        <a:blipFill>
          <a:blip xmlns:r="http://schemas.openxmlformats.org/officeDocument/2006/relationships" r:embed="rId1">
            <a:extLst>
              <a:ext uri="{28A0092B-C50C-407E-A947-70E740481C1C}">
                <a14:useLocalDpi xmlns:a14="http://schemas.microsoft.com/office/drawing/2010/main" val="0"/>
              </a:ext>
            </a:extLst>
          </a:blip>
          <a:srcRect/>
          <a:stretch>
            <a:fillRect l="-20000" r="-20000"/>
          </a:stretch>
        </a:blipFill>
      </dgm:spPr>
      <dgm:t>
        <a:bodyPr/>
        <a:lstStyle/>
        <a:p>
          <a:endParaRPr lang="ru-RU"/>
        </a:p>
      </dgm:t>
    </dgm:pt>
    <dgm:pt modelId="{ED0C7F58-F370-4CB4-ACAD-06BB1BC318BF}" type="pres">
      <dgm:prSet presAssocID="{EA4C439E-15C4-41C5-A55E-3156859A75B9}" presName="sibTrans" presStyleLbl="sibTrans2D1" presStyleIdx="0" presStyleCnt="0"/>
      <dgm:spPr/>
      <dgm:t>
        <a:bodyPr/>
        <a:lstStyle/>
        <a:p>
          <a:endParaRPr lang="ru-RU"/>
        </a:p>
      </dgm:t>
    </dgm:pt>
    <dgm:pt modelId="{9D146270-0E9C-4FF7-911A-1C7A23F0CDD1}" type="pres">
      <dgm:prSet presAssocID="{8DDE0CD6-F2FB-4CB1-A121-873309B4EEE4}" presName="compNode" presStyleCnt="0"/>
      <dgm:spPr/>
    </dgm:pt>
    <dgm:pt modelId="{AE6371EE-1772-4BE6-9285-BF8312A8BD8F}" type="pres">
      <dgm:prSet presAssocID="{8DDE0CD6-F2FB-4CB1-A121-873309B4EEE4}" presName="bkgdShape" presStyleLbl="node1" presStyleIdx="1" presStyleCnt="5" custLinFactNeighborX="-1483" custLinFactNeighborY="-301"/>
      <dgm:spPr/>
      <dgm:t>
        <a:bodyPr/>
        <a:lstStyle/>
        <a:p>
          <a:endParaRPr lang="ru-RU"/>
        </a:p>
      </dgm:t>
    </dgm:pt>
    <dgm:pt modelId="{8981D980-712A-41A5-BD45-37E01042767E}" type="pres">
      <dgm:prSet presAssocID="{8DDE0CD6-F2FB-4CB1-A121-873309B4EEE4}" presName="nodeTx" presStyleLbl="node1" presStyleIdx="1" presStyleCnt="5">
        <dgm:presLayoutVars>
          <dgm:bulletEnabled val="1"/>
        </dgm:presLayoutVars>
      </dgm:prSet>
      <dgm:spPr/>
      <dgm:t>
        <a:bodyPr/>
        <a:lstStyle/>
        <a:p>
          <a:endParaRPr lang="ru-RU"/>
        </a:p>
      </dgm:t>
    </dgm:pt>
    <dgm:pt modelId="{FFB95629-1492-4E71-B872-6B66B9A0E586}" type="pres">
      <dgm:prSet presAssocID="{8DDE0CD6-F2FB-4CB1-A121-873309B4EEE4}" presName="invisiNode" presStyleLbl="node1" presStyleIdx="1" presStyleCnt="5"/>
      <dgm:spPr/>
    </dgm:pt>
    <dgm:pt modelId="{0EEAEB46-3DE0-48AE-BA2A-857D0023A616}" type="pres">
      <dgm:prSet presAssocID="{8DDE0CD6-F2FB-4CB1-A121-873309B4EEE4}" presName="imagNode" presStyleLbl="fgImgPlace1" presStyleIdx="1" presStyleCnt="5"/>
      <dgm:spPr>
        <a:blipFill>
          <a:blip xmlns:r="http://schemas.openxmlformats.org/officeDocument/2006/relationships" r:embed="rId2">
            <a:extLst>
              <a:ext uri="{28A0092B-C50C-407E-A947-70E740481C1C}">
                <a14:useLocalDpi xmlns:a14="http://schemas.microsoft.com/office/drawing/2010/main" val="0"/>
              </a:ext>
            </a:extLst>
          </a:blip>
          <a:srcRect/>
          <a:stretch>
            <a:fillRect l="-24000" r="-24000"/>
          </a:stretch>
        </a:blipFill>
      </dgm:spPr>
      <dgm:t>
        <a:bodyPr/>
        <a:lstStyle/>
        <a:p>
          <a:endParaRPr lang="ru-RU"/>
        </a:p>
      </dgm:t>
    </dgm:pt>
    <dgm:pt modelId="{B394537D-B684-43AD-966E-5AD703B7FFE1}" type="pres">
      <dgm:prSet presAssocID="{394B65AE-210C-4956-9BC5-465DDE6AE9D4}" presName="sibTrans" presStyleLbl="sibTrans2D1" presStyleIdx="0" presStyleCnt="0"/>
      <dgm:spPr/>
      <dgm:t>
        <a:bodyPr/>
        <a:lstStyle/>
        <a:p>
          <a:endParaRPr lang="ru-RU"/>
        </a:p>
      </dgm:t>
    </dgm:pt>
    <dgm:pt modelId="{D1B454A2-601B-43EF-AD50-EFBC5CB26F90}" type="pres">
      <dgm:prSet presAssocID="{37BED247-8572-442F-98F5-B565783C3AB6}" presName="compNode" presStyleCnt="0"/>
      <dgm:spPr/>
    </dgm:pt>
    <dgm:pt modelId="{753B3954-3646-4471-8031-ECA2D3AD334D}" type="pres">
      <dgm:prSet presAssocID="{37BED247-8572-442F-98F5-B565783C3AB6}" presName="bkgdShape" presStyleLbl="node1" presStyleIdx="2" presStyleCnt="5" custLinFactNeighborX="-1500" custLinFactNeighborY="-1613"/>
      <dgm:spPr/>
      <dgm:t>
        <a:bodyPr/>
        <a:lstStyle/>
        <a:p>
          <a:endParaRPr lang="ru-RU"/>
        </a:p>
      </dgm:t>
    </dgm:pt>
    <dgm:pt modelId="{9CC29622-6612-4C50-A01F-B9726FFAEDF8}" type="pres">
      <dgm:prSet presAssocID="{37BED247-8572-442F-98F5-B565783C3AB6}" presName="nodeTx" presStyleLbl="node1" presStyleIdx="2" presStyleCnt="5">
        <dgm:presLayoutVars>
          <dgm:bulletEnabled val="1"/>
        </dgm:presLayoutVars>
      </dgm:prSet>
      <dgm:spPr/>
      <dgm:t>
        <a:bodyPr/>
        <a:lstStyle/>
        <a:p>
          <a:endParaRPr lang="ru-RU"/>
        </a:p>
      </dgm:t>
    </dgm:pt>
    <dgm:pt modelId="{6D4E9361-FF8B-4991-A91F-476E4AAEC05C}" type="pres">
      <dgm:prSet presAssocID="{37BED247-8572-442F-98F5-B565783C3AB6}" presName="invisiNode" presStyleLbl="node1" presStyleIdx="2" presStyleCnt="5"/>
      <dgm:spPr/>
    </dgm:pt>
    <dgm:pt modelId="{96B73C67-C5B8-4972-8F87-9DBBED65815E}" type="pres">
      <dgm:prSet presAssocID="{37BED247-8572-442F-98F5-B565783C3AB6}" presName="imagNode" presStyleLbl="fgImgPlac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l="-32000" r="-32000"/>
          </a:stretch>
        </a:blipFill>
      </dgm:spPr>
      <dgm:t>
        <a:bodyPr/>
        <a:lstStyle/>
        <a:p>
          <a:endParaRPr lang="ru-RU"/>
        </a:p>
      </dgm:t>
    </dgm:pt>
    <dgm:pt modelId="{36A2DCA8-5360-4FC9-9287-6C1DAD08580E}" type="pres">
      <dgm:prSet presAssocID="{B6E2A596-2834-49D5-9B24-F463DE6C7E2A}" presName="sibTrans" presStyleLbl="sibTrans2D1" presStyleIdx="0" presStyleCnt="0"/>
      <dgm:spPr/>
      <dgm:t>
        <a:bodyPr/>
        <a:lstStyle/>
        <a:p>
          <a:endParaRPr lang="ru-RU"/>
        </a:p>
      </dgm:t>
    </dgm:pt>
    <dgm:pt modelId="{4E16B0BE-276D-4B10-9F9C-FD87E50EC8A4}" type="pres">
      <dgm:prSet presAssocID="{3328ABAF-BFDA-4450-A6C3-B0D9AF4E5EEC}" presName="compNode" presStyleCnt="0"/>
      <dgm:spPr/>
    </dgm:pt>
    <dgm:pt modelId="{D11EF25D-4737-4167-B0E2-3F72B915D5D3}" type="pres">
      <dgm:prSet presAssocID="{3328ABAF-BFDA-4450-A6C3-B0D9AF4E5EEC}" presName="bkgdShape" presStyleLbl="node1" presStyleIdx="3" presStyleCnt="5"/>
      <dgm:spPr/>
      <dgm:t>
        <a:bodyPr/>
        <a:lstStyle/>
        <a:p>
          <a:endParaRPr lang="ru-RU"/>
        </a:p>
      </dgm:t>
    </dgm:pt>
    <dgm:pt modelId="{943E3C38-3F0A-42FA-ABC9-FAF16DC0C5D8}" type="pres">
      <dgm:prSet presAssocID="{3328ABAF-BFDA-4450-A6C3-B0D9AF4E5EEC}" presName="nodeTx" presStyleLbl="node1" presStyleIdx="3" presStyleCnt="5">
        <dgm:presLayoutVars>
          <dgm:bulletEnabled val="1"/>
        </dgm:presLayoutVars>
      </dgm:prSet>
      <dgm:spPr/>
      <dgm:t>
        <a:bodyPr/>
        <a:lstStyle/>
        <a:p>
          <a:endParaRPr lang="ru-RU"/>
        </a:p>
      </dgm:t>
    </dgm:pt>
    <dgm:pt modelId="{66825A7F-B3D7-49DE-A28C-AA90D848C2D9}" type="pres">
      <dgm:prSet presAssocID="{3328ABAF-BFDA-4450-A6C3-B0D9AF4E5EEC}" presName="invisiNode" presStyleLbl="node1" presStyleIdx="3" presStyleCnt="5"/>
      <dgm:spPr/>
    </dgm:pt>
    <dgm:pt modelId="{4ECCDF0C-A641-44F8-B828-5FFF619A7A8A}" type="pres">
      <dgm:prSet presAssocID="{3328ABAF-BFDA-4450-A6C3-B0D9AF4E5EEC}" presName="imagNode" presStyleLbl="fgImgPlac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l="-22000" r="-22000"/>
          </a:stretch>
        </a:blipFill>
      </dgm:spPr>
      <dgm:t>
        <a:bodyPr/>
        <a:lstStyle/>
        <a:p>
          <a:endParaRPr lang="ru-RU"/>
        </a:p>
      </dgm:t>
    </dgm:pt>
    <dgm:pt modelId="{0BB1DC4E-DC55-4113-A616-DA3569503D7B}" type="pres">
      <dgm:prSet presAssocID="{641C05B1-F247-464B-ADF0-5F75E2F8EE79}" presName="sibTrans" presStyleLbl="sibTrans2D1" presStyleIdx="0" presStyleCnt="0"/>
      <dgm:spPr/>
      <dgm:t>
        <a:bodyPr/>
        <a:lstStyle/>
        <a:p>
          <a:endParaRPr lang="ru-RU"/>
        </a:p>
      </dgm:t>
    </dgm:pt>
    <dgm:pt modelId="{433FA0B2-55C2-44F0-A649-77F96CF413C5}" type="pres">
      <dgm:prSet presAssocID="{0E07B35F-91BA-492A-A6D2-21D0A15729FB}" presName="compNode" presStyleCnt="0"/>
      <dgm:spPr/>
    </dgm:pt>
    <dgm:pt modelId="{8EC9812D-31E7-418B-8F6D-9C63E2523541}" type="pres">
      <dgm:prSet presAssocID="{0E07B35F-91BA-492A-A6D2-21D0A15729FB}" presName="bkgdShape" presStyleLbl="node1" presStyleIdx="4" presStyleCnt="5"/>
      <dgm:spPr/>
      <dgm:t>
        <a:bodyPr/>
        <a:lstStyle/>
        <a:p>
          <a:endParaRPr lang="ru-RU"/>
        </a:p>
      </dgm:t>
    </dgm:pt>
    <dgm:pt modelId="{270FFFD0-3485-421C-9A2D-408BD9A5311C}" type="pres">
      <dgm:prSet presAssocID="{0E07B35F-91BA-492A-A6D2-21D0A15729FB}" presName="nodeTx" presStyleLbl="node1" presStyleIdx="4" presStyleCnt="5">
        <dgm:presLayoutVars>
          <dgm:bulletEnabled val="1"/>
        </dgm:presLayoutVars>
      </dgm:prSet>
      <dgm:spPr/>
      <dgm:t>
        <a:bodyPr/>
        <a:lstStyle/>
        <a:p>
          <a:endParaRPr lang="ru-RU"/>
        </a:p>
      </dgm:t>
    </dgm:pt>
    <dgm:pt modelId="{F083FB82-9E2A-44AE-934C-F29BFF8DD6D3}" type="pres">
      <dgm:prSet presAssocID="{0E07B35F-91BA-492A-A6D2-21D0A15729FB}" presName="invisiNode" presStyleLbl="node1" presStyleIdx="4" presStyleCnt="5"/>
      <dgm:spPr/>
    </dgm:pt>
    <dgm:pt modelId="{5F8363BF-97ED-4151-B9C8-35FD8C6D77A8}" type="pres">
      <dgm:prSet presAssocID="{0E07B35F-91BA-492A-A6D2-21D0A15729FB}" presName="imagNode" presStyleLbl="fgImgPlac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l="-52000" r="-52000"/>
          </a:stretch>
        </a:blipFill>
      </dgm:spPr>
      <dgm:t>
        <a:bodyPr/>
        <a:lstStyle/>
        <a:p>
          <a:endParaRPr lang="ru-RU"/>
        </a:p>
      </dgm:t>
    </dgm:pt>
  </dgm:ptLst>
  <dgm:cxnLst>
    <dgm:cxn modelId="{E3CE49B9-765F-4ACD-8C38-F1D4726FA766}" type="presOf" srcId="{EA4C439E-15C4-41C5-A55E-3156859A75B9}" destId="{ED0C7F58-F370-4CB4-ACAD-06BB1BC318BF}" srcOrd="0" destOrd="0" presId="urn:microsoft.com/office/officeart/2005/8/layout/hList7"/>
    <dgm:cxn modelId="{10141F5A-AF67-44BF-BBC8-89FF7824BD14}" type="presOf" srcId="{394B65AE-210C-4956-9BC5-465DDE6AE9D4}" destId="{B394537D-B684-43AD-966E-5AD703B7FFE1}" srcOrd="0" destOrd="0" presId="urn:microsoft.com/office/officeart/2005/8/layout/hList7"/>
    <dgm:cxn modelId="{E1D51986-C040-4A46-BFBC-24D3EC1BDD03}" type="presOf" srcId="{37BED247-8572-442F-98F5-B565783C3AB6}" destId="{753B3954-3646-4471-8031-ECA2D3AD334D}" srcOrd="0" destOrd="0" presId="urn:microsoft.com/office/officeart/2005/8/layout/hList7"/>
    <dgm:cxn modelId="{C90AF78A-8DFD-4634-AC6A-C75B52100057}" type="presOf" srcId="{3328ABAF-BFDA-4450-A6C3-B0D9AF4E5EEC}" destId="{943E3C38-3F0A-42FA-ABC9-FAF16DC0C5D8}" srcOrd="1" destOrd="0" presId="urn:microsoft.com/office/officeart/2005/8/layout/hList7"/>
    <dgm:cxn modelId="{C9B41603-7EA3-4E94-9EEB-3AEA9D96FC3D}" srcId="{457F5018-1EA0-45B7-A8B0-A7AC53DE0A8B}" destId="{546612B3-2AEB-4468-9163-AB8D10B243AA}" srcOrd="0" destOrd="0" parTransId="{946CFB86-8CD6-4530-AA06-C4FD8E5917BE}" sibTransId="{EA4C439E-15C4-41C5-A55E-3156859A75B9}"/>
    <dgm:cxn modelId="{64857E97-3D3A-4615-9E64-B53601E1388D}" type="presOf" srcId="{0E07B35F-91BA-492A-A6D2-21D0A15729FB}" destId="{8EC9812D-31E7-418B-8F6D-9C63E2523541}" srcOrd="0" destOrd="0" presId="urn:microsoft.com/office/officeart/2005/8/layout/hList7"/>
    <dgm:cxn modelId="{41F45923-DB11-4878-9D32-C03B23214046}" type="presOf" srcId="{457F5018-1EA0-45B7-A8B0-A7AC53DE0A8B}" destId="{C5C524F5-8707-46B2-8A7B-EF307920F496}" srcOrd="0" destOrd="0" presId="urn:microsoft.com/office/officeart/2005/8/layout/hList7"/>
    <dgm:cxn modelId="{BE978F82-6794-4460-8A0F-C14BECD92A9A}" type="presOf" srcId="{3328ABAF-BFDA-4450-A6C3-B0D9AF4E5EEC}" destId="{D11EF25D-4737-4167-B0E2-3F72B915D5D3}" srcOrd="0" destOrd="0" presId="urn:microsoft.com/office/officeart/2005/8/layout/hList7"/>
    <dgm:cxn modelId="{451A070B-7DD9-4506-87D8-DF655E67056A}" type="presOf" srcId="{546612B3-2AEB-4468-9163-AB8D10B243AA}" destId="{E3F345FC-28F3-45F0-B6EC-92AE4090AEDE}" srcOrd="1" destOrd="0" presId="urn:microsoft.com/office/officeart/2005/8/layout/hList7"/>
    <dgm:cxn modelId="{36D4A3EF-AD89-4041-A4D7-96FF6618EDEE}" srcId="{457F5018-1EA0-45B7-A8B0-A7AC53DE0A8B}" destId="{37BED247-8572-442F-98F5-B565783C3AB6}" srcOrd="2" destOrd="0" parTransId="{0A6538B8-6B2D-417E-AE68-17198CB43907}" sibTransId="{B6E2A596-2834-49D5-9B24-F463DE6C7E2A}"/>
    <dgm:cxn modelId="{8CCAE296-7429-450A-804B-C3A7F38D1DF1}" type="presOf" srcId="{641C05B1-F247-464B-ADF0-5F75E2F8EE79}" destId="{0BB1DC4E-DC55-4113-A616-DA3569503D7B}" srcOrd="0" destOrd="0" presId="urn:microsoft.com/office/officeart/2005/8/layout/hList7"/>
    <dgm:cxn modelId="{11B4F1A1-3438-4439-9663-AA92AB979489}" type="presOf" srcId="{8DDE0CD6-F2FB-4CB1-A121-873309B4EEE4}" destId="{8981D980-712A-41A5-BD45-37E01042767E}" srcOrd="1" destOrd="0" presId="urn:microsoft.com/office/officeart/2005/8/layout/hList7"/>
    <dgm:cxn modelId="{BD2E507C-833E-4FA8-AE21-547EA67D4E4E}" srcId="{457F5018-1EA0-45B7-A8B0-A7AC53DE0A8B}" destId="{3328ABAF-BFDA-4450-A6C3-B0D9AF4E5EEC}" srcOrd="3" destOrd="0" parTransId="{973D6605-815B-4937-8C19-1E977E0A8286}" sibTransId="{641C05B1-F247-464B-ADF0-5F75E2F8EE79}"/>
    <dgm:cxn modelId="{D5F7D883-DB45-4310-BE94-A99F596BE0B0}" srcId="{457F5018-1EA0-45B7-A8B0-A7AC53DE0A8B}" destId="{8DDE0CD6-F2FB-4CB1-A121-873309B4EEE4}" srcOrd="1" destOrd="0" parTransId="{35BC3A82-5CC2-4890-AB37-E04591140E0B}" sibTransId="{394B65AE-210C-4956-9BC5-465DDE6AE9D4}"/>
    <dgm:cxn modelId="{7806C32A-65CE-4292-98AC-D3CB7A142CC5}" type="presOf" srcId="{546612B3-2AEB-4468-9163-AB8D10B243AA}" destId="{876254D5-6575-4690-8C1E-8C336E27A1F0}" srcOrd="0" destOrd="0" presId="urn:microsoft.com/office/officeart/2005/8/layout/hList7"/>
    <dgm:cxn modelId="{47D4921E-6EBB-4E7B-9788-5EA58D78FB7C}" type="presOf" srcId="{37BED247-8572-442F-98F5-B565783C3AB6}" destId="{9CC29622-6612-4C50-A01F-B9726FFAEDF8}" srcOrd="1" destOrd="0" presId="urn:microsoft.com/office/officeart/2005/8/layout/hList7"/>
    <dgm:cxn modelId="{A5E5C730-8A30-41F7-A969-06BEB0C4810A}" type="presOf" srcId="{0E07B35F-91BA-492A-A6D2-21D0A15729FB}" destId="{270FFFD0-3485-421C-9A2D-408BD9A5311C}" srcOrd="1" destOrd="0" presId="urn:microsoft.com/office/officeart/2005/8/layout/hList7"/>
    <dgm:cxn modelId="{110B90E1-AE9E-44CF-83F3-30CF10D84767}" type="presOf" srcId="{8DDE0CD6-F2FB-4CB1-A121-873309B4EEE4}" destId="{AE6371EE-1772-4BE6-9285-BF8312A8BD8F}" srcOrd="0" destOrd="0" presId="urn:microsoft.com/office/officeart/2005/8/layout/hList7"/>
    <dgm:cxn modelId="{37D206C0-D8E7-4CF9-9B02-810E19AF743A}" srcId="{457F5018-1EA0-45B7-A8B0-A7AC53DE0A8B}" destId="{0E07B35F-91BA-492A-A6D2-21D0A15729FB}" srcOrd="4" destOrd="0" parTransId="{FA4FC7B5-4D82-4FE4-93CA-485210184681}" sibTransId="{E903D00D-6E43-4A56-BD9F-5C94BAF15004}"/>
    <dgm:cxn modelId="{606BC580-8BC2-4E1B-8CB6-8AF77396C399}" type="presOf" srcId="{B6E2A596-2834-49D5-9B24-F463DE6C7E2A}" destId="{36A2DCA8-5360-4FC9-9287-6C1DAD08580E}" srcOrd="0" destOrd="0" presId="urn:microsoft.com/office/officeart/2005/8/layout/hList7"/>
    <dgm:cxn modelId="{8EA061B7-C4F3-456E-9BC3-85C809818230}" type="presParOf" srcId="{C5C524F5-8707-46B2-8A7B-EF307920F496}" destId="{A886CA81-F66C-45A1-AE43-062392F44D80}" srcOrd="0" destOrd="0" presId="urn:microsoft.com/office/officeart/2005/8/layout/hList7"/>
    <dgm:cxn modelId="{1DFD8D08-C244-47DB-9251-523147CC7B4F}" type="presParOf" srcId="{C5C524F5-8707-46B2-8A7B-EF307920F496}" destId="{BB031289-02DC-4809-AD9D-5B405D644E2D}" srcOrd="1" destOrd="0" presId="urn:microsoft.com/office/officeart/2005/8/layout/hList7"/>
    <dgm:cxn modelId="{5C88484E-F798-43B8-A080-4F058DBDFDF1}" type="presParOf" srcId="{BB031289-02DC-4809-AD9D-5B405D644E2D}" destId="{2E729A3D-F7A6-454E-8B51-467058C8217D}" srcOrd="0" destOrd="0" presId="urn:microsoft.com/office/officeart/2005/8/layout/hList7"/>
    <dgm:cxn modelId="{C64DCA07-FE79-4452-BA10-2A4D2574CD23}" type="presParOf" srcId="{2E729A3D-F7A6-454E-8B51-467058C8217D}" destId="{876254D5-6575-4690-8C1E-8C336E27A1F0}" srcOrd="0" destOrd="0" presId="urn:microsoft.com/office/officeart/2005/8/layout/hList7"/>
    <dgm:cxn modelId="{92ABF261-991D-41D2-AA9D-AA691D9CD184}" type="presParOf" srcId="{2E729A3D-F7A6-454E-8B51-467058C8217D}" destId="{E3F345FC-28F3-45F0-B6EC-92AE4090AEDE}" srcOrd="1" destOrd="0" presId="urn:microsoft.com/office/officeart/2005/8/layout/hList7"/>
    <dgm:cxn modelId="{D32B4396-B9CF-412D-B361-34CB348D3659}" type="presParOf" srcId="{2E729A3D-F7A6-454E-8B51-467058C8217D}" destId="{2BD32249-1F39-460D-9DAC-D80D8B5116E3}" srcOrd="2" destOrd="0" presId="urn:microsoft.com/office/officeart/2005/8/layout/hList7"/>
    <dgm:cxn modelId="{30EC001F-A595-49C6-9166-D2716B7240D0}" type="presParOf" srcId="{2E729A3D-F7A6-454E-8B51-467058C8217D}" destId="{1DE19E22-22E3-4354-A300-01D58E10983A}" srcOrd="3" destOrd="0" presId="urn:microsoft.com/office/officeart/2005/8/layout/hList7"/>
    <dgm:cxn modelId="{DA96BE75-2CA7-43BF-86FA-7B31F0B7BCC5}" type="presParOf" srcId="{BB031289-02DC-4809-AD9D-5B405D644E2D}" destId="{ED0C7F58-F370-4CB4-ACAD-06BB1BC318BF}" srcOrd="1" destOrd="0" presId="urn:microsoft.com/office/officeart/2005/8/layout/hList7"/>
    <dgm:cxn modelId="{478277F4-87FF-4F59-8478-5D704A9F83D2}" type="presParOf" srcId="{BB031289-02DC-4809-AD9D-5B405D644E2D}" destId="{9D146270-0E9C-4FF7-911A-1C7A23F0CDD1}" srcOrd="2" destOrd="0" presId="urn:microsoft.com/office/officeart/2005/8/layout/hList7"/>
    <dgm:cxn modelId="{8B979E28-B29D-4D48-9509-ABC7297D521E}" type="presParOf" srcId="{9D146270-0E9C-4FF7-911A-1C7A23F0CDD1}" destId="{AE6371EE-1772-4BE6-9285-BF8312A8BD8F}" srcOrd="0" destOrd="0" presId="urn:microsoft.com/office/officeart/2005/8/layout/hList7"/>
    <dgm:cxn modelId="{323E9137-BDEC-49FF-A365-0C7E59B7266B}" type="presParOf" srcId="{9D146270-0E9C-4FF7-911A-1C7A23F0CDD1}" destId="{8981D980-712A-41A5-BD45-37E01042767E}" srcOrd="1" destOrd="0" presId="urn:microsoft.com/office/officeart/2005/8/layout/hList7"/>
    <dgm:cxn modelId="{2C730E7C-2385-4BDF-93A4-51F0649DEE94}" type="presParOf" srcId="{9D146270-0E9C-4FF7-911A-1C7A23F0CDD1}" destId="{FFB95629-1492-4E71-B872-6B66B9A0E586}" srcOrd="2" destOrd="0" presId="urn:microsoft.com/office/officeart/2005/8/layout/hList7"/>
    <dgm:cxn modelId="{40510054-5129-4848-9875-6245EDC399C7}" type="presParOf" srcId="{9D146270-0E9C-4FF7-911A-1C7A23F0CDD1}" destId="{0EEAEB46-3DE0-48AE-BA2A-857D0023A616}" srcOrd="3" destOrd="0" presId="urn:microsoft.com/office/officeart/2005/8/layout/hList7"/>
    <dgm:cxn modelId="{29743288-93E1-4321-AF25-CA8B6691AF03}" type="presParOf" srcId="{BB031289-02DC-4809-AD9D-5B405D644E2D}" destId="{B394537D-B684-43AD-966E-5AD703B7FFE1}" srcOrd="3" destOrd="0" presId="urn:microsoft.com/office/officeart/2005/8/layout/hList7"/>
    <dgm:cxn modelId="{463938CE-E76A-4454-932B-F1560EA3E42A}" type="presParOf" srcId="{BB031289-02DC-4809-AD9D-5B405D644E2D}" destId="{D1B454A2-601B-43EF-AD50-EFBC5CB26F90}" srcOrd="4" destOrd="0" presId="urn:microsoft.com/office/officeart/2005/8/layout/hList7"/>
    <dgm:cxn modelId="{794FF65F-ADC0-46E9-A132-4148BD91CAAA}" type="presParOf" srcId="{D1B454A2-601B-43EF-AD50-EFBC5CB26F90}" destId="{753B3954-3646-4471-8031-ECA2D3AD334D}" srcOrd="0" destOrd="0" presId="urn:microsoft.com/office/officeart/2005/8/layout/hList7"/>
    <dgm:cxn modelId="{E62A7D8C-605E-437F-A567-3ABDBE240E85}" type="presParOf" srcId="{D1B454A2-601B-43EF-AD50-EFBC5CB26F90}" destId="{9CC29622-6612-4C50-A01F-B9726FFAEDF8}" srcOrd="1" destOrd="0" presId="urn:microsoft.com/office/officeart/2005/8/layout/hList7"/>
    <dgm:cxn modelId="{68B76CA7-89A7-4815-A5BA-64C77CA5FCF0}" type="presParOf" srcId="{D1B454A2-601B-43EF-AD50-EFBC5CB26F90}" destId="{6D4E9361-FF8B-4991-A91F-476E4AAEC05C}" srcOrd="2" destOrd="0" presId="urn:microsoft.com/office/officeart/2005/8/layout/hList7"/>
    <dgm:cxn modelId="{26C45750-3E25-4734-83F3-1C024364A0EB}" type="presParOf" srcId="{D1B454A2-601B-43EF-AD50-EFBC5CB26F90}" destId="{96B73C67-C5B8-4972-8F87-9DBBED65815E}" srcOrd="3" destOrd="0" presId="urn:microsoft.com/office/officeart/2005/8/layout/hList7"/>
    <dgm:cxn modelId="{830ED3DE-C0FE-4668-B45D-16534AC4F0E5}" type="presParOf" srcId="{BB031289-02DC-4809-AD9D-5B405D644E2D}" destId="{36A2DCA8-5360-4FC9-9287-6C1DAD08580E}" srcOrd="5" destOrd="0" presId="urn:microsoft.com/office/officeart/2005/8/layout/hList7"/>
    <dgm:cxn modelId="{ADDC0A67-FFB0-46C6-B26B-7CEB474CD91A}" type="presParOf" srcId="{BB031289-02DC-4809-AD9D-5B405D644E2D}" destId="{4E16B0BE-276D-4B10-9F9C-FD87E50EC8A4}" srcOrd="6" destOrd="0" presId="urn:microsoft.com/office/officeart/2005/8/layout/hList7"/>
    <dgm:cxn modelId="{435B6799-8FE0-4EF3-8FD3-22DF45D6C661}" type="presParOf" srcId="{4E16B0BE-276D-4B10-9F9C-FD87E50EC8A4}" destId="{D11EF25D-4737-4167-B0E2-3F72B915D5D3}" srcOrd="0" destOrd="0" presId="urn:microsoft.com/office/officeart/2005/8/layout/hList7"/>
    <dgm:cxn modelId="{89FFEF5A-D29B-4F67-A4B9-2F2890AAD484}" type="presParOf" srcId="{4E16B0BE-276D-4B10-9F9C-FD87E50EC8A4}" destId="{943E3C38-3F0A-42FA-ABC9-FAF16DC0C5D8}" srcOrd="1" destOrd="0" presId="urn:microsoft.com/office/officeart/2005/8/layout/hList7"/>
    <dgm:cxn modelId="{7EB06D61-B405-488D-A326-32F90C50FDD6}" type="presParOf" srcId="{4E16B0BE-276D-4B10-9F9C-FD87E50EC8A4}" destId="{66825A7F-B3D7-49DE-A28C-AA90D848C2D9}" srcOrd="2" destOrd="0" presId="urn:microsoft.com/office/officeart/2005/8/layout/hList7"/>
    <dgm:cxn modelId="{51D3AC44-BA19-4113-82DC-03DDEB78FA60}" type="presParOf" srcId="{4E16B0BE-276D-4B10-9F9C-FD87E50EC8A4}" destId="{4ECCDF0C-A641-44F8-B828-5FFF619A7A8A}" srcOrd="3" destOrd="0" presId="urn:microsoft.com/office/officeart/2005/8/layout/hList7"/>
    <dgm:cxn modelId="{A7B450FF-8B2C-4330-9EB4-2B6186DD5F8A}" type="presParOf" srcId="{BB031289-02DC-4809-AD9D-5B405D644E2D}" destId="{0BB1DC4E-DC55-4113-A616-DA3569503D7B}" srcOrd="7" destOrd="0" presId="urn:microsoft.com/office/officeart/2005/8/layout/hList7"/>
    <dgm:cxn modelId="{2E6550F9-7013-46AE-92DA-25C2DB7243F0}" type="presParOf" srcId="{BB031289-02DC-4809-AD9D-5B405D644E2D}" destId="{433FA0B2-55C2-44F0-A649-77F96CF413C5}" srcOrd="8" destOrd="0" presId="urn:microsoft.com/office/officeart/2005/8/layout/hList7"/>
    <dgm:cxn modelId="{93F8DE56-F528-4171-91C5-C663246ED672}" type="presParOf" srcId="{433FA0B2-55C2-44F0-A649-77F96CF413C5}" destId="{8EC9812D-31E7-418B-8F6D-9C63E2523541}" srcOrd="0" destOrd="0" presId="urn:microsoft.com/office/officeart/2005/8/layout/hList7"/>
    <dgm:cxn modelId="{822D65E5-4A78-43DC-836C-5CFA99AD1473}" type="presParOf" srcId="{433FA0B2-55C2-44F0-A649-77F96CF413C5}" destId="{270FFFD0-3485-421C-9A2D-408BD9A5311C}" srcOrd="1" destOrd="0" presId="urn:microsoft.com/office/officeart/2005/8/layout/hList7"/>
    <dgm:cxn modelId="{DF5B55D9-98C5-497C-9899-405A07D78046}" type="presParOf" srcId="{433FA0B2-55C2-44F0-A649-77F96CF413C5}" destId="{F083FB82-9E2A-44AE-934C-F29BFF8DD6D3}" srcOrd="2" destOrd="0" presId="urn:microsoft.com/office/officeart/2005/8/layout/hList7"/>
    <dgm:cxn modelId="{B571C86F-3A16-4428-BEEA-09C96C21F334}" type="presParOf" srcId="{433FA0B2-55C2-44F0-A649-77F96CF413C5}" destId="{5F8363BF-97ED-4151-B9C8-35FD8C6D77A8}"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50784"/>
          <a:ext cx="9001156" cy="449280"/>
        </a:xfrm>
        <a:prstGeom prst="roundRect">
          <a:avLst/>
        </a:prstGeom>
        <a:solidFill>
          <a:schemeClr val="accent5">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endParaRPr lang="ru-RU" sz="2400" b="1" i="1" kern="1200" dirty="0">
            <a:latin typeface="Times New Roman" pitchFamily="18" charset="0"/>
            <a:cs typeface="Times New Roman" pitchFamily="18" charset="0"/>
          </a:endParaRPr>
        </a:p>
      </dsp:txBody>
      <dsp:txXfrm>
        <a:off x="21932" y="72716"/>
        <a:ext cx="8957292" cy="405416"/>
      </dsp:txXfrm>
    </dsp:sp>
    <dsp:sp modelId="{3102073A-0B37-4EE7-9FB6-C679253A425E}">
      <dsp:nvSpPr>
        <dsp:cNvPr id="0" name=""/>
        <dsp:cNvSpPr/>
      </dsp:nvSpPr>
      <dsp:spPr>
        <a:xfrm>
          <a:off x="0" y="500064"/>
          <a:ext cx="9001156" cy="3378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0480" rIns="170688" bIns="30480" numCol="1" spcCol="1270" anchor="t" anchorCtr="0">
          <a:noAutofit/>
        </a:bodyPr>
        <a:lstStyle/>
        <a:p>
          <a:pPr marL="171450" lvl="1" indent="-171450" algn="just" defTabSz="844550">
            <a:lnSpc>
              <a:spcPct val="90000"/>
            </a:lnSpc>
            <a:spcBef>
              <a:spcPct val="0"/>
            </a:spcBef>
            <a:spcAft>
              <a:spcPct val="20000"/>
            </a:spcAft>
            <a:buChar char="••"/>
          </a:pPr>
          <a:r>
            <a:rPr lang="uz-Cyrl-UZ" sz="1900" b="1" i="1" kern="1200" smtClean="0"/>
            <a:t> </a:t>
          </a:r>
          <a:r>
            <a:rPr lang="ru-RU" sz="1900" kern="1200" smtClean="0"/>
            <a:t>Ўзбекистон сабзавот-картошка тажриба станцияси маълумотларига кўра бир ерга сурункали равишда картошка экиш уни ҳосилдорлигига қуйидагича таъсир этган: биринчи йили –149,3, иккинчи йили- 103,9 ва учинчи йили – 90,2 ц/га ни, сўлиш касаллиги билан зарарланиши эса йиллар бўйича тегишлича: 3,7, 12,2 ва 21,7 фоизни ташкил этган. </a:t>
          </a:r>
          <a:endParaRPr lang="ru-RU" sz="1900" b="1" i="1" kern="1200" dirty="0">
            <a:latin typeface="Times New Roman" pitchFamily="18" charset="0"/>
            <a:cs typeface="Times New Roman" pitchFamily="18" charset="0"/>
          </a:endParaRPr>
        </a:p>
        <a:p>
          <a:pPr marL="171450" lvl="1" indent="-171450" algn="l" defTabSz="844550">
            <a:lnSpc>
              <a:spcPct val="90000"/>
            </a:lnSpc>
            <a:spcBef>
              <a:spcPct val="0"/>
            </a:spcBef>
            <a:spcAft>
              <a:spcPct val="20000"/>
            </a:spcAft>
            <a:buChar char="••"/>
          </a:pPr>
          <a:r>
            <a:rPr lang="ru-RU" sz="1900" kern="1200" smtClean="0"/>
            <a:t>Алмашлаб экиш далани фитопотологик санитария жиҳатидан соғломлаштирибгина қолмай, балки ҳосилдорликни кўпайтиради, ўсимликни озиқ моддалар билан таъминланишини, тугунак сифатини яхшилайди, тупроқ сув ва физик хусусиятларини меъёрига келтиради, ўсимликларни парваришлашда ва ҳосилни йиғишда машина ва механизмлардан кенг фойдаланишга  имкон яратиш билан бирга иш унумдорлигини оширишга ижобий таъсир этиши аниқланган. </a:t>
          </a:r>
          <a:endParaRPr lang="ru-RU" sz="1900" kern="1200"/>
        </a:p>
      </dsp:txBody>
      <dsp:txXfrm>
        <a:off x="0" y="500064"/>
        <a:ext cx="9001156" cy="33782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6254D5-6575-4690-8C1E-8C336E27A1F0}">
      <dsp:nvSpPr>
        <dsp:cNvPr id="0" name=""/>
        <dsp:cNvSpPr/>
      </dsp:nvSpPr>
      <dsp:spPr>
        <a:xfrm>
          <a:off x="0" y="0"/>
          <a:ext cx="1631431" cy="50423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r>
            <a:rPr lang="ru-RU" sz="1400" kern="1200" smtClean="0"/>
            <a:t>мунтазам мўл ҳосил олишни таъминлаш</a:t>
          </a:r>
          <a:endParaRPr lang="ru-RU" sz="1400" kern="1200"/>
        </a:p>
      </dsp:txBody>
      <dsp:txXfrm>
        <a:off x="0" y="2016920"/>
        <a:ext cx="1631431" cy="2016920"/>
      </dsp:txXfrm>
    </dsp:sp>
    <dsp:sp modelId="{1DE19E22-22E3-4354-A300-01D58E10983A}">
      <dsp:nvSpPr>
        <dsp:cNvPr id="0" name=""/>
        <dsp:cNvSpPr/>
      </dsp:nvSpPr>
      <dsp:spPr>
        <a:xfrm>
          <a:off x="48942" y="302538"/>
          <a:ext cx="1533545" cy="1679086"/>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0000" r="-2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E6371EE-1772-4BE6-9285-BF8312A8BD8F}">
      <dsp:nvSpPr>
        <dsp:cNvPr id="0" name=""/>
        <dsp:cNvSpPr/>
      </dsp:nvSpPr>
      <dsp:spPr>
        <a:xfrm>
          <a:off x="1656180" y="0"/>
          <a:ext cx="1631431" cy="50423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r>
            <a:rPr lang="ru-RU" sz="1400" kern="1200" smtClean="0"/>
            <a:t>етиштирилаётган экинни яхши фитосанитар ҳолатинитаъминлаш. </a:t>
          </a:r>
          <a:endParaRPr lang="ru-RU" sz="1400" kern="1200"/>
        </a:p>
      </dsp:txBody>
      <dsp:txXfrm>
        <a:off x="1656180" y="2016920"/>
        <a:ext cx="1631431" cy="2016920"/>
      </dsp:txXfrm>
    </dsp:sp>
    <dsp:sp modelId="{0EEAEB46-3DE0-48AE-BA2A-857D0023A616}">
      <dsp:nvSpPr>
        <dsp:cNvPr id="0" name=""/>
        <dsp:cNvSpPr/>
      </dsp:nvSpPr>
      <dsp:spPr>
        <a:xfrm>
          <a:off x="1729317" y="302538"/>
          <a:ext cx="1533545" cy="1679086"/>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4000" r="-2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53B3954-3646-4471-8031-ECA2D3AD334D}">
      <dsp:nvSpPr>
        <dsp:cNvPr id="0" name=""/>
        <dsp:cNvSpPr/>
      </dsp:nvSpPr>
      <dsp:spPr>
        <a:xfrm>
          <a:off x="3336276" y="0"/>
          <a:ext cx="1631431" cy="50423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endParaRPr lang="ru-RU" sz="1400" kern="1200" smtClean="0"/>
        </a:p>
        <a:p>
          <a:pPr lvl="0" algn="ctr" defTabSz="622300" rtl="0">
            <a:lnSpc>
              <a:spcPct val="90000"/>
            </a:lnSpc>
            <a:spcBef>
              <a:spcPct val="0"/>
            </a:spcBef>
            <a:spcAft>
              <a:spcPct val="35000"/>
            </a:spcAft>
          </a:pPr>
          <a:r>
            <a:rPr lang="ru-RU" sz="1400" kern="1200" smtClean="0"/>
            <a:t>далани бегона ўтлардан тозалаш, шунингдек касаллик қўзғатувчиларни ва зараркунандаларни кескин камайтириш, йўқотиш</a:t>
          </a:r>
          <a:endParaRPr lang="ru-RU" sz="1400" kern="1200"/>
        </a:p>
      </dsp:txBody>
      <dsp:txXfrm>
        <a:off x="3336276" y="2016920"/>
        <a:ext cx="1631431" cy="2016920"/>
      </dsp:txXfrm>
    </dsp:sp>
    <dsp:sp modelId="{96B73C67-C5B8-4972-8F87-9DBBED65815E}">
      <dsp:nvSpPr>
        <dsp:cNvPr id="0" name=""/>
        <dsp:cNvSpPr/>
      </dsp:nvSpPr>
      <dsp:spPr>
        <a:xfrm>
          <a:off x="3409691" y="302538"/>
          <a:ext cx="1533545" cy="1679086"/>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32000" r="-3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11EF25D-4737-4167-B0E2-3F72B915D5D3}">
      <dsp:nvSpPr>
        <dsp:cNvPr id="0" name=""/>
        <dsp:cNvSpPr/>
      </dsp:nvSpPr>
      <dsp:spPr>
        <a:xfrm>
          <a:off x="5041122" y="0"/>
          <a:ext cx="1631431" cy="50423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r>
            <a:rPr lang="ru-RU" sz="1400" kern="1200" smtClean="0"/>
            <a:t>экинларни ўтмишдошда энг қулай шароит яратиш учун тупроқ унумдорлигини доимо ошириб бориш</a:t>
          </a:r>
          <a:endParaRPr lang="ru-RU" sz="1400" kern="1200"/>
        </a:p>
      </dsp:txBody>
      <dsp:txXfrm>
        <a:off x="5041122" y="2016920"/>
        <a:ext cx="1631431" cy="2016920"/>
      </dsp:txXfrm>
    </dsp:sp>
    <dsp:sp modelId="{4ECCDF0C-A641-44F8-B828-5FFF619A7A8A}">
      <dsp:nvSpPr>
        <dsp:cNvPr id="0" name=""/>
        <dsp:cNvSpPr/>
      </dsp:nvSpPr>
      <dsp:spPr>
        <a:xfrm>
          <a:off x="5090065" y="302538"/>
          <a:ext cx="1533545" cy="1679086"/>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22000" r="-2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EC9812D-31E7-418B-8F6D-9C63E2523541}">
      <dsp:nvSpPr>
        <dsp:cNvPr id="0" name=""/>
        <dsp:cNvSpPr/>
      </dsp:nvSpPr>
      <dsp:spPr>
        <a:xfrm>
          <a:off x="6721496" y="0"/>
          <a:ext cx="1631431" cy="50423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r>
            <a:rPr lang="ru-RU" sz="1400" kern="1200" smtClean="0"/>
            <a:t>органик ва минерал ўғитларни самарали қўллаш ҳамда тупроққа рационал ишлов бериш</a:t>
          </a:r>
          <a:endParaRPr lang="ru-RU" sz="1400" kern="1200"/>
        </a:p>
      </dsp:txBody>
      <dsp:txXfrm>
        <a:off x="6721496" y="2016920"/>
        <a:ext cx="1631431" cy="2016920"/>
      </dsp:txXfrm>
    </dsp:sp>
    <dsp:sp modelId="{5F8363BF-97ED-4151-B9C8-35FD8C6D77A8}">
      <dsp:nvSpPr>
        <dsp:cNvPr id="0" name=""/>
        <dsp:cNvSpPr/>
      </dsp:nvSpPr>
      <dsp:spPr>
        <a:xfrm>
          <a:off x="6770439" y="302538"/>
          <a:ext cx="1533545" cy="1679086"/>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52000" r="-5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886CA81-F66C-45A1-AE43-062392F44D80}">
      <dsp:nvSpPr>
        <dsp:cNvPr id="0" name=""/>
        <dsp:cNvSpPr/>
      </dsp:nvSpPr>
      <dsp:spPr>
        <a:xfrm>
          <a:off x="334117" y="4213949"/>
          <a:ext cx="7684693" cy="756345"/>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31771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12737479"/>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228750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6/3/2019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90224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6/3/2019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34142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6/3/2019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37399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6/3/2019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697420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6/3/2019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33353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6/3/2019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40833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323858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739806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7192771C-A03D-4399-8509-8D92DAA3F8AA}" type="slidenum">
              <a:rPr lang="ru-RU" smtClean="0"/>
              <a:pPr/>
              <a:t>‹#›</a:t>
            </a:fld>
            <a:endParaRPr lang="ru-RU"/>
          </a:p>
        </p:txBody>
      </p:sp>
    </p:spTree>
    <p:extLst>
      <p:ext uri="{BB962C8B-B14F-4D97-AF65-F5344CB8AC3E}">
        <p14:creationId xmlns:p14="http://schemas.microsoft.com/office/powerpoint/2010/main" val="2789215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938469090"/>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27F76EB0-210D-48B5-BAAA-3A0B258750EE}" type="slidenum">
              <a:rPr lang="ru-RU" smtClean="0"/>
              <a:pPr/>
              <a:t>‹#›</a:t>
            </a:fld>
            <a:endParaRPr lang="ru-RU"/>
          </a:p>
        </p:txBody>
      </p:sp>
    </p:spTree>
    <p:extLst>
      <p:ext uri="{BB962C8B-B14F-4D97-AF65-F5344CB8AC3E}">
        <p14:creationId xmlns:p14="http://schemas.microsoft.com/office/powerpoint/2010/main" val="16493745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22933786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239736250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37503622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114850949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F8A1087-E877-44D8-9593-F75835DBB817}" type="slidenum">
              <a:rPr lang="ru-RU" smtClean="0"/>
              <a:pPr/>
              <a:t>‹#›</a:t>
            </a:fld>
            <a:endParaRPr lang="ru-RU"/>
          </a:p>
        </p:txBody>
      </p:sp>
    </p:spTree>
    <p:extLst>
      <p:ext uri="{BB962C8B-B14F-4D97-AF65-F5344CB8AC3E}">
        <p14:creationId xmlns:p14="http://schemas.microsoft.com/office/powerpoint/2010/main" val="41234353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28946010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26940199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FD1E746-E96A-4797-99D3-A8B269C4B7A1}" type="slidenum">
              <a:rPr lang="ru-RU" smtClean="0"/>
              <a:pPr/>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459018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417349233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FD1E746-E96A-4797-99D3-A8B269C4B7A1}" type="slidenum">
              <a:rPr lang="ru-RU" smtClean="0"/>
              <a:pPr/>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1869826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221293477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121691410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1282301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4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C504344-826D-424F-B276-FA3DC188FE36}"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12844914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EE14305-ADAD-4A89-A3DA-DE02EE03FDA3}"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4136554350"/>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2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A6F0381-1F9E-402E-9CD0-66F2BC08103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93512382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4787BC5-353C-4B27-9C9D-22FCA6BAA3DE}"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47342367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10723F3-1573-4272-AB1C-087A85B1BEB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78008407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F0A115B-CD3F-4691-80DA-F09DC5E8DA65}"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48409618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713A24D-3AA3-4DA2-A89B-BCF6AE968023}"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372945833"/>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1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7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1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66486ED-C6F5-4E7F-822C-2EFCAD7C6B3E}"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98455538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91"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91"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91"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E12032-A896-42F9-9A0A-D711DD470D77}"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54281176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CCA2F74-7205-48E9-8C1D-3D2C0A3D5E0E}"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68933376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5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5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2B931D7-E7F4-49E8-A384-FDACE4B34F1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24484254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4" y="274658"/>
            <a:ext cx="82296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6BC2CCAE-A7AB-4BE7-BA0E-9790D4B0EE5F}"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484716848"/>
      </p:ext>
    </p:extLst>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type="chart">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923" y="103188"/>
            <a:ext cx="8243887" cy="131445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4" y="1600201"/>
            <a:ext cx="8229600" cy="4456113"/>
          </a:xfrm>
        </p:spPr>
        <p:txBody>
          <a:bodyPr>
            <a:normAutofit/>
          </a:bodyPr>
          <a:lstStyle/>
          <a:p>
            <a:pPr lvl="0"/>
            <a:endParaRPr lang="ru-RU" noProof="0" smtClean="0"/>
          </a:p>
        </p:txBody>
      </p:sp>
      <p:sp>
        <p:nvSpPr>
          <p:cNvPr id="4" name="Rectangle 47"/>
          <p:cNvSpPr>
            <a:spLocks noGrp="1" noChangeArrowheads="1"/>
          </p:cNvSpPr>
          <p:nvPr>
            <p:ph type="dt" sz="half" idx="10"/>
          </p:nvPr>
        </p:nvSpPr>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p:txBody>
          <a:bodyPr/>
          <a:lstStyle>
            <a:lvl1pPr>
              <a:defRPr/>
            </a:lvl1pPr>
          </a:lstStyle>
          <a:p>
            <a:pPr>
              <a:defRPr/>
            </a:pPr>
            <a:fld id="{8109801C-7C90-41C9-B8E9-36B99C714D3A}"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476561188"/>
      </p:ext>
    </p:extLst>
  </p:cSld>
  <p:clrMapOvr>
    <a:masterClrMapping/>
  </p:clrMapOvr>
  <p:transition>
    <p:wipe dir="u"/>
  </p:transition>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4676" y="304801"/>
            <a:ext cx="8001000" cy="12160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566738" y="1752600"/>
            <a:ext cx="8001000" cy="42672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81C9F27-5AD6-404E-9D7C-C071885864F3}"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4106670261"/>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solidFill>
                <a:srgbClr val="2DA2BF">
                  <a:tint val="20000"/>
                </a:srgbClr>
              </a:solidFill>
            </a:endParaRPr>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val="163696220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prstClr val="black"/>
                </a:solidFill>
              </a:rPr>
              <a:pPr>
                <a:defRPr/>
              </a:pPr>
              <a:t>‹#›</a:t>
            </a:fld>
            <a:endParaRPr lang="ru-RU">
              <a:solidFill>
                <a:prstClr val="black"/>
              </a:solidFill>
            </a:endParaRPr>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val="3279353571"/>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prstClr val="white"/>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white"/>
              </a:solidFill>
            </a:endParaRPr>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solidFill>
                  <a:prstClr val="white"/>
                </a:solidFill>
              </a:rPr>
              <a:pPr>
                <a:defRPr/>
              </a:pPr>
              <a:t>‹#›</a:t>
            </a:fld>
            <a:endParaRPr lang="ru-RU">
              <a:solidFill>
                <a:prstClr val="white"/>
              </a:solidFill>
            </a:endParaRPr>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val="2752273917"/>
      </p:ext>
    </p:extLst>
  </p:cSld>
  <p:clrMapOvr>
    <a:overrideClrMapping bg1="dk1" tx1="lt1" bg2="dk2" tx2="lt2" accent1="accent1" accent2="accent2" accent3="accent3" accent4="accent4" accent5="accent5" accent6="accent6" hlink="hlink" folHlink="folHlink"/>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prstClr val="white"/>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prstClr val="white"/>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prstClr val="white"/>
                </a:solidFill>
              </a:rPr>
              <a:pPr>
                <a:defRPr/>
              </a:pPr>
              <a:t>‹#›</a:t>
            </a:fld>
            <a:endParaRPr lang="ru-RU">
              <a:solidFill>
                <a:prstClr val="white"/>
              </a:solidFill>
            </a:endParaRPr>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val="618842435"/>
      </p:ext>
    </p:extLst>
  </p:cSld>
  <p:clrMapOvr>
    <a:overrideClrMapping bg1="dk1" tx1="lt1" bg2="dk2" tx2="lt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prstClr val="black"/>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prstClr val="black"/>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567532214"/>
      </p:ext>
    </p:extLst>
  </p:cSld>
  <p:clrMapOvr>
    <a:overrideClrMapping bg1="lt1" tx1="dk1" bg2="lt2" tx2="dk2" accent1="accent1" accent2="accent2" accent3="accent3" accent4="accent4" accent5="accent5" accent6="accent6" hlink="hlink" folHlink="folHlink"/>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solidFill>
                <a:prstClr val="white"/>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prstClr val="white"/>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prstClr val="white"/>
                </a:solidFill>
              </a:rPr>
              <a:pPr>
                <a:defRPr/>
              </a:pPr>
              <a:t>‹#›</a:t>
            </a:fld>
            <a:endParaRPr lang="ru-RU">
              <a:solidFill>
                <a:prstClr val="white"/>
              </a:solidFill>
            </a:endParaRPr>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val="821230703"/>
      </p:ext>
    </p:extLst>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solidFill>
                <a:prstClr val="black"/>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prstClr val="black"/>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87854242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solidFill>
                <a:prstClr val="black"/>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prstClr val="black"/>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70156573"/>
      </p:ext>
    </p:extLst>
  </p:cSld>
  <p:clrMapOvr>
    <a:overrideClrMapping bg1="lt1" tx1="dk1" bg2="lt2" tx2="dk2" accent1="accent1" accent2="accent2" accent3="accent3" accent4="accent4" accent5="accent5" accent6="accent6" hlink="hlink" folHlink="folHlink"/>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solidFill>
                <a:prstClr val="white"/>
              </a:solidFill>
            </a:endParaRPr>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solidFill>
                <a:prstClr val="white"/>
              </a:solidFill>
            </a:endParaRPr>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solidFill>
                  <a:prstClr val="white"/>
                </a:solidFill>
              </a:rPr>
              <a:pPr>
                <a:defRPr/>
              </a:pPr>
              <a:t>‹#›</a:t>
            </a:fld>
            <a:endParaRPr lang="ru-RU">
              <a:solidFill>
                <a:prstClr val="white"/>
              </a:solidFill>
            </a:endParaRPr>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white"/>
              </a:solidFill>
            </a:endParaRPr>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white"/>
              </a:solidFill>
            </a:endParaRPr>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val="4176070184"/>
      </p:ext>
    </p:extLst>
  </p:cSld>
  <p:clrMapOvr>
    <a:overrideClrMapping bg1="dk1" tx1="lt1" bg2="dk2" tx2="lt2" accent1="accent1" accent2="accent2" accent3="accent3" accent4="accent4" accent5="accent5" accent6="accent6" hlink="hlink" folHlink="folHlink"/>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81668749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083691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4.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theme" Target="../theme/theme4.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slideLayout" Target="../slideLayouts/slideLayout62.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5" Type="http://schemas.openxmlformats.org/officeDocument/2006/relationships/theme" Target="../theme/theme5.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 Id="rId14" Type="http://schemas.openxmlformats.org/officeDocument/2006/relationships/slideLayout" Target="../slideLayouts/slideLayout6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image" Target="../media/image5.jpeg"/><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theme" Target="../theme/theme6.xml"/><Relationship Id="rId2" Type="http://schemas.openxmlformats.org/officeDocument/2006/relationships/slideLayout" Target="../slideLayouts/slideLayout65.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solidFill>
                  <a:prstClr val="black">
                    <a:tint val="75000"/>
                  </a:prstClr>
                </a:solidFill>
              </a:rPr>
              <a:pPr/>
              <a:t>6/3/2019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2369173244"/>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1777312473"/>
      </p:ext>
    </p:extLst>
  </p:cSld>
  <p:clrMap bg1="lt1" tx1="dk1" bg2="lt2" tx2="dk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 id="2147483818" r:id="rId12"/>
    <p:sldLayoutId id="2147483819" r:id="rId13"/>
    <p:sldLayoutId id="2147483820" r:id="rId14"/>
    <p:sldLayoutId id="2147483821" r:id="rId15"/>
    <p:sldLayoutId id="2147483822"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4"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5123" name="Rectangle 3"/>
          <p:cNvSpPr>
            <a:spLocks noGrp="1" noChangeArrowheads="1"/>
          </p:cNvSpPr>
          <p:nvPr>
            <p:ph type="body" idx="1"/>
          </p:nvPr>
        </p:nvSpPr>
        <p:spPr bwMode="auto">
          <a:xfrm>
            <a:off x="457204" y="1600206"/>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058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ru-RU">
              <a:solidFill>
                <a:prstClr val="black"/>
              </a:solidFill>
            </a:endParaRPr>
          </a:p>
        </p:txBody>
      </p:sp>
      <p:sp>
        <p:nvSpPr>
          <p:cNvPr id="205829" name="Rectangle 5"/>
          <p:cNvSpPr>
            <a:spLocks noGrp="1" noChangeArrowheads="1"/>
          </p:cNvSpPr>
          <p:nvPr>
            <p:ph type="ftr" sz="quarter" idx="3"/>
          </p:nvPr>
        </p:nvSpPr>
        <p:spPr bwMode="auto">
          <a:xfrm>
            <a:off x="3124204"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ru-RU">
              <a:solidFill>
                <a:prstClr val="black"/>
              </a:solidFill>
            </a:endParaRPr>
          </a:p>
        </p:txBody>
      </p:sp>
      <p:sp>
        <p:nvSpPr>
          <p:cNvPr id="205830" name="Rectangle 6"/>
          <p:cNvSpPr>
            <a:spLocks noGrp="1" noChangeArrowheads="1"/>
          </p:cNvSpPr>
          <p:nvPr>
            <p:ph type="sldNum" sz="quarter" idx="4"/>
          </p:nvPr>
        </p:nvSpPr>
        <p:spPr bwMode="auto">
          <a:xfrm>
            <a:off x="6553201"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E4B11DBE-5DC3-4D45-97B8-D2E4223594DD}"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950073789"/>
      </p:ext>
    </p:extLst>
  </p:cSld>
  <p:clrMap bg1="lt1" tx1="dk1" bg2="lt2" tx2="dk2" accent1="accent1" accent2="accent2" accent3="accent3" accent4="accent4" accent5="accent5" accent6="accent6" hlink="hlink" folHlink="folHlink"/>
  <p:sldLayoutIdLst>
    <p:sldLayoutId id="2147483824" r:id="rId1"/>
    <p:sldLayoutId id="2147483825" r:id="rId2"/>
    <p:sldLayoutId id="2147483826" r:id="rId3"/>
    <p:sldLayoutId id="2147483827" r:id="rId4"/>
    <p:sldLayoutId id="2147483828" r:id="rId5"/>
    <p:sldLayoutId id="2147483829" r:id="rId6"/>
    <p:sldLayoutId id="2147483830" r:id="rId7"/>
    <p:sldLayoutId id="2147483831" r:id="rId8"/>
    <p:sldLayoutId id="2147483832" r:id="rId9"/>
    <p:sldLayoutId id="2147483833" r:id="rId10"/>
    <p:sldLayoutId id="2147483834" r:id="rId11"/>
    <p:sldLayoutId id="2147483835" r:id="rId12"/>
    <p:sldLayoutId id="2147483836" r:id="rId13"/>
    <p:sldLayoutId id="2147483837" r:id="rId14"/>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solidFill>
                <a:prstClr val="black"/>
              </a:solidFill>
            </a:endParaRPr>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solidFill>
                <a:prstClr val="black"/>
              </a:solidFill>
            </a:endParaRPr>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60398093"/>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diagramLayout" Target="../diagrams/layout1.xml"/><Relationship Id="rId7" Type="http://schemas.openxmlformats.org/officeDocument/2006/relationships/image" Target="../media/image14.jp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65.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3.xml"/><Relationship Id="rId4" Type="http://schemas.openxmlformats.org/officeDocument/2006/relationships/image" Target="../media/image27.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57" name="Text Box 317"/>
          <p:cNvSpPr txBox="1">
            <a:spLocks noChangeArrowheads="1"/>
          </p:cNvSpPr>
          <p:nvPr/>
        </p:nvSpPr>
        <p:spPr bwMode="auto">
          <a:xfrm flipV="1">
            <a:off x="971550" y="3594100"/>
            <a:ext cx="7129463" cy="366713"/>
          </a:xfrm>
          <a:prstGeom prst="rect">
            <a:avLst/>
          </a:prstGeom>
          <a:noFill/>
          <a:ln w="9525">
            <a:noFill/>
            <a:miter lim="800000"/>
            <a:headEnd/>
            <a:tailEnd/>
          </a:ln>
          <a:effectLst/>
        </p:spPr>
        <p:txBody>
          <a:bodyPr rot="10800000">
            <a:spAutoFit/>
          </a:bodyPr>
          <a:lstStyle/>
          <a:p>
            <a:endParaRPr lang="ru-RU">
              <a:latin typeface="Time RomanUz" pitchFamily="2" charset="0"/>
            </a:endParaRPr>
          </a:p>
        </p:txBody>
      </p:sp>
      <p:sp>
        <p:nvSpPr>
          <p:cNvPr id="10565" name="Text Box 325"/>
          <p:cNvSpPr txBox="1">
            <a:spLocks noChangeArrowheads="1"/>
          </p:cNvSpPr>
          <p:nvPr/>
        </p:nvSpPr>
        <p:spPr bwMode="auto">
          <a:xfrm>
            <a:off x="107504" y="908720"/>
            <a:ext cx="9143999" cy="954107"/>
          </a:xfrm>
          <a:prstGeom prst="rect">
            <a:avLst/>
          </a:prstGeom>
          <a:noFill/>
          <a:ln w="9525">
            <a:noFill/>
            <a:miter lim="800000"/>
            <a:headEnd/>
            <a:tailEnd/>
          </a:ln>
          <a:effectLst/>
        </p:spPr>
        <p:txBody>
          <a:bodyPr wrap="square">
            <a:spAutoFit/>
          </a:bodyPr>
          <a:lstStyle/>
          <a:p>
            <a:pPr marL="342900" indent="-342900" algn="ctr"/>
            <a:r>
              <a:rPr lang="uz-Cyrl-UZ" sz="2800" b="1" dirty="0" smtClean="0">
                <a:solidFill>
                  <a:srgbClr val="0033CC"/>
                </a:solidFill>
                <a:latin typeface="Times New Roman" pitchFamily="18" charset="0"/>
              </a:rPr>
              <a:t>7-мавзу</a:t>
            </a:r>
            <a:r>
              <a:rPr lang="uz-Cyrl-UZ" sz="2800" b="1">
                <a:solidFill>
                  <a:srgbClr val="0033CC"/>
                </a:solidFill>
                <a:latin typeface="Times New Roman" pitchFamily="18" charset="0"/>
              </a:rPr>
              <a:t>. </a:t>
            </a:r>
            <a:r>
              <a:rPr lang="ru-RU" sz="2800" b="1">
                <a:solidFill>
                  <a:srgbClr val="0033CC"/>
                </a:solidFill>
                <a:latin typeface="Times New Roman" pitchFamily="18" charset="0"/>
              </a:rPr>
              <a:t>Эртаки ва кечки картошка учун ер танлаш, алмашлаб экишдаги ўрни</a:t>
            </a:r>
            <a:r>
              <a:rPr lang="uz-Cyrl-UZ" sz="2800" b="1" smtClean="0">
                <a:solidFill>
                  <a:srgbClr val="0033CC"/>
                </a:solidFill>
                <a:latin typeface="Times New Roman" pitchFamily="18" charset="0"/>
              </a:rPr>
              <a:t>.</a:t>
            </a:r>
            <a:endParaRPr lang="uz-Cyrl-UZ" sz="1400" b="1" i="1" dirty="0">
              <a:solidFill>
                <a:srgbClr val="00FFFF"/>
              </a:solidFill>
              <a:latin typeface="Arial" pitchFamily="34" charset="0"/>
            </a:endParaRPr>
          </a:p>
        </p:txBody>
      </p:sp>
      <p:pic>
        <p:nvPicPr>
          <p:cNvPr id="5" name="Picture 6" descr="C:\КАФЕДРА\Укув услубий мажмуалар\Усимликшунослик ва Пахтачилик фанидан мажмуалар\Усимликшунослик расмлар\3.Сули\Етиштириш\утмишдош3.jpg"/>
          <p:cNvPicPr>
            <a:picLocks noChangeAspect="1" noChangeArrowheads="1"/>
          </p:cNvPicPr>
          <p:nvPr/>
        </p:nvPicPr>
        <p:blipFill>
          <a:blip r:embed="rId2"/>
          <a:srcRect/>
          <a:stretch>
            <a:fillRect/>
          </a:stretch>
        </p:blipFill>
        <p:spPr bwMode="auto">
          <a:xfrm>
            <a:off x="4644007" y="3082395"/>
            <a:ext cx="4069077" cy="2464610"/>
          </a:xfrm>
          <a:prstGeom prst="rect">
            <a:avLst/>
          </a:prstGeom>
          <a:noFill/>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2924943"/>
            <a:ext cx="3219947" cy="2779513"/>
          </a:xfrm>
          <a:prstGeom prst="rect">
            <a:avLst/>
          </a:prstGeom>
        </p:spPr>
      </p:pic>
    </p:spTree>
  </p:cSld>
  <p:clrMapOvr>
    <a:masterClrMapping/>
  </p:clrMapOvr>
  <p:transition>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214314" y="1181939"/>
            <a:ext cx="8858280" cy="36933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just">
              <a:lnSpc>
                <a:spcPct val="150000"/>
              </a:lnSpc>
            </a:pPr>
            <a:r>
              <a:rPr lang="uz-Cyrl-UZ" sz="3600" b="1">
                <a:solidFill>
                  <a:srgbClr val="0000FF"/>
                </a:solidFill>
                <a:latin typeface="Times New Roman" pitchFamily="18" charset="0"/>
                <a:ea typeface="Calibri" pitchFamily="34" charset="0"/>
                <a:cs typeface="Times New Roman" pitchFamily="18" charset="0"/>
              </a:rPr>
              <a:t>1.	Ер танлаш.</a:t>
            </a:r>
          </a:p>
          <a:p>
            <a:pPr indent="457200" algn="just">
              <a:lnSpc>
                <a:spcPct val="150000"/>
              </a:lnSpc>
            </a:pPr>
            <a:r>
              <a:rPr lang="uz-Cyrl-UZ" sz="3600" b="1">
                <a:solidFill>
                  <a:srgbClr val="0000FF"/>
                </a:solidFill>
                <a:latin typeface="Times New Roman" pitchFamily="18" charset="0"/>
                <a:ea typeface="Calibri" pitchFamily="34" charset="0"/>
                <a:cs typeface="Times New Roman" pitchFamily="18" charset="0"/>
              </a:rPr>
              <a:t>2.	Ўтмишдош экинларга муносабати.</a:t>
            </a:r>
          </a:p>
          <a:p>
            <a:pPr indent="457200" algn="just">
              <a:lnSpc>
                <a:spcPct val="150000"/>
              </a:lnSpc>
            </a:pPr>
            <a:r>
              <a:rPr lang="uz-Cyrl-UZ" sz="3600" b="1">
                <a:solidFill>
                  <a:srgbClr val="0000FF"/>
                </a:solidFill>
                <a:latin typeface="Times New Roman" pitchFamily="18" charset="0"/>
                <a:ea typeface="Calibri" pitchFamily="34" charset="0"/>
                <a:cs typeface="Times New Roman" pitchFamily="18" charset="0"/>
              </a:rPr>
              <a:t>3.	Алмашлаб экиш тур ва шакллари.</a:t>
            </a:r>
          </a:p>
          <a:p>
            <a:pPr indent="457200" algn="just"/>
            <a:endParaRPr lang="uz-Cyrl-UZ" sz="3600" b="1" dirty="0" smtClean="0">
              <a:solidFill>
                <a:srgbClr val="0000FF"/>
              </a:solidFill>
              <a:latin typeface="Times New Roman" pitchFamily="18" charset="0"/>
              <a:ea typeface="Calibri" pitchFamily="34" charset="0"/>
              <a:cs typeface="Times New Roman" pitchFamily="18" charset="0"/>
            </a:endParaRPr>
          </a:p>
          <a:p>
            <a:pPr indent="457200" algn="just" eaLnBrk="0" hangingPunct="0"/>
            <a:r>
              <a:rPr lang="uz-Cyrl-UZ" sz="3600" b="1" dirty="0" smtClean="0">
                <a:solidFill>
                  <a:srgbClr val="0000FF"/>
                </a:solidFill>
                <a:latin typeface="Times New Roman" pitchFamily="18" charset="0"/>
                <a:ea typeface="Calibri" pitchFamily="34" charset="0"/>
                <a:cs typeface="Times New Roman" pitchFamily="18" charset="0"/>
              </a:rPr>
              <a:t>	</a:t>
            </a:r>
            <a:endParaRPr lang="uz-Cyrl-UZ" sz="4400" dirty="0" smtClean="0">
              <a:solidFill>
                <a:srgbClr val="0000FF"/>
              </a:solidFill>
              <a:latin typeface="Arial" pitchFamily="34" charset="0"/>
            </a:endParaRPr>
          </a:p>
        </p:txBody>
      </p:sp>
    </p:spTree>
    <p:extLst>
      <p:ext uri="{BB962C8B-B14F-4D97-AF65-F5344CB8AC3E}">
        <p14:creationId xmlns:p14="http://schemas.microsoft.com/office/powerpoint/2010/main" val="212551477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a:bodyPr>
          <a:lstStyle/>
          <a:p>
            <a:pPr algn="ctr"/>
            <a:r>
              <a:rPr lang="uz-Cyrl-UZ" b="1">
                <a:effectLst/>
              </a:rPr>
              <a:t>Ер танлаш</a:t>
            </a:r>
            <a:r>
              <a:rPr lang="uz-Cyrl-UZ">
                <a:effectLst/>
              </a:rPr>
              <a:t>.</a:t>
            </a:r>
            <a:endParaRPr lang="ru-RU" dirty="0"/>
          </a:p>
        </p:txBody>
      </p:sp>
      <p:sp>
        <p:nvSpPr>
          <p:cNvPr id="270339" name="Rectangle 3"/>
          <p:cNvSpPr>
            <a:spLocks noGrp="1" noChangeArrowheads="1"/>
          </p:cNvSpPr>
          <p:nvPr>
            <p:ph idx="1"/>
          </p:nvPr>
        </p:nvSpPr>
        <p:spPr>
          <a:xfrm>
            <a:off x="304800" y="1000108"/>
            <a:ext cx="8686800" cy="2357454"/>
          </a:xfrm>
        </p:spPr>
        <p:txBody>
          <a:bodyPr>
            <a:noAutofit/>
          </a:bodyPr>
          <a:lstStyle/>
          <a:p>
            <a:r>
              <a:rPr lang="uz-Cyrl-UZ" sz="2400"/>
              <a:t>Турли хил тупроқларда картошкадан юқори ҳосил олиш мумкин. Аммо, картошка илдиз тизими яхши ривожланмаган, шунинг учун маданийлаштирилган,  механик таркиби енгил,  ғовак, ҳаво ва намлик билан етарли даражада таъминланган тупроқлар энг қулай ҳисобланади. Механик таркиби оғир тупроқларга кўп миқдорда органик ўғитлар солиб уни маданийлаштириш керак</a:t>
            </a:r>
            <a:endParaRPr lang="ru-RU" sz="2400" dirty="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720" y="3861048"/>
            <a:ext cx="3670782" cy="2822149"/>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0032" y="3826804"/>
            <a:ext cx="3953446" cy="2965085"/>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14282" y="428604"/>
            <a:ext cx="8929718" cy="4080516"/>
          </a:xfrm>
        </p:spPr>
        <p:style>
          <a:lnRef idx="3">
            <a:schemeClr val="lt1"/>
          </a:lnRef>
          <a:fillRef idx="1">
            <a:schemeClr val="accent4"/>
          </a:fillRef>
          <a:effectRef idx="1">
            <a:schemeClr val="accent4"/>
          </a:effectRef>
          <a:fontRef idx="minor">
            <a:schemeClr val="lt1"/>
          </a:fontRef>
        </p:style>
        <p:txBody>
          <a:bodyPr>
            <a:noAutofit/>
          </a:bodyPr>
          <a:lstStyle/>
          <a:p>
            <a:r>
              <a:rPr lang="uz-Cyrl-UZ"/>
              <a:t>Картошка учун маълум миқдордаги гумус бўлиши ва тупроқ эритмаси концентрацияси уни талаби даражасида бўлиши керак. Тупроқ таркибидаги гумус 3-3,5 фоиз бўлса картошка учун етарли, 1 фоиз бўлганда учун минимал ҳисобланади. РН-5,5-6,5 га тенг бўлса картошка учун энг қулай, рН-4,1 дан кам ва 7,4 дан кўп бўлса уни ўсиши ва ривожланиши учун ноқулай шароит ҳосил бўлади. Тупроқ таркибидаги хлор миқдори 0,015 фоиздан юқори бўлса уни ўсишига салбий таъсир этиб ҳосилдорлигини пасайтиради. </a:t>
            </a:r>
            <a:endParaRPr lang="ru-RU"/>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1736" y="4509120"/>
            <a:ext cx="3410744" cy="2171507"/>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4509120"/>
            <a:ext cx="3036844" cy="2225473"/>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0" y="81855"/>
            <a:ext cx="8686800" cy="642942"/>
          </a:xfrm>
        </p:spPr>
        <p:style>
          <a:lnRef idx="1">
            <a:schemeClr val="accent6"/>
          </a:lnRef>
          <a:fillRef idx="3">
            <a:schemeClr val="accent6"/>
          </a:fillRef>
          <a:effectRef idx="2">
            <a:schemeClr val="accent6"/>
          </a:effectRef>
          <a:fontRef idx="minor">
            <a:schemeClr val="lt1"/>
          </a:fontRef>
        </p:style>
        <p:txBody>
          <a:bodyPr/>
          <a:lstStyle/>
          <a:p>
            <a:pPr algn="ctr"/>
            <a:r>
              <a:rPr lang="ru-RU" b="1">
                <a:effectLst/>
              </a:rPr>
              <a:t>Ўтмишдош экинларга муносабати.</a:t>
            </a:r>
            <a:endParaRPr lang="ru-RU" b="1" dirty="0"/>
          </a:p>
        </p:txBody>
      </p:sp>
      <p:sp>
        <p:nvSpPr>
          <p:cNvPr id="270339" name="Rectangle 3"/>
          <p:cNvSpPr>
            <a:spLocks noGrp="1" noChangeArrowheads="1"/>
          </p:cNvSpPr>
          <p:nvPr>
            <p:ph idx="1"/>
          </p:nvPr>
        </p:nvSpPr>
        <p:spPr>
          <a:xfrm>
            <a:off x="80994" y="785794"/>
            <a:ext cx="8991600" cy="2357454"/>
          </a:xfrm>
        </p:spPr>
        <p:txBody>
          <a:bodyPr>
            <a:noAutofit/>
          </a:bodyPr>
          <a:lstStyle/>
          <a:p>
            <a:r>
              <a:rPr lang="ru-RU" sz="1800"/>
              <a:t>Деҳқончилик тажрибалари ва картошкачилик изланишлари шундан далолат берадики, картошкадан ҳар йили мунтазам равишда юқори ҳосил олиш учун  ўсимликни биологик талабига кўра алмашлаб экиш тизими барча шарт-шароитларига (энг яхши ўтмишдошдан сўнг жойлаштириш, ғовак ҳайдалма қатламини яратиш, бегона ўтлардан тоза, мунтазам равишда сув ва минерал озиқалар билан таъминлаш, касаллик ва зараркунандалардан ҳимоя қилиш)  қатъий амал қилиш орқали эришиш мумкин.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9861" y="3573016"/>
            <a:ext cx="3679097" cy="2448272"/>
          </a:xfrm>
          <a:prstGeom prst="rect">
            <a:avLst/>
          </a:prstGeom>
        </p:spPr>
      </p:pic>
      <p:pic>
        <p:nvPicPr>
          <p:cNvPr id="5" name="Picture 6" descr="Image result for ÑÑÐ¿ÑÐ¾Ð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3472262"/>
            <a:ext cx="3403079" cy="254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2574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nvPr>
        </p:nvGraphicFramePr>
        <p:xfrm>
          <a:off x="0" y="357166"/>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Рисунок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48064" y="4260890"/>
            <a:ext cx="3316822" cy="2484415"/>
          </a:xfrm>
          <a:prstGeom prst="rect">
            <a:avLst/>
          </a:prstGeom>
        </p:spPr>
      </p:pic>
      <p:pic>
        <p:nvPicPr>
          <p:cNvPr id="4" name="Рисунок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3608" y="4402921"/>
            <a:ext cx="2520280" cy="2338446"/>
          </a:xfrm>
          <a:prstGeom prst="rect">
            <a:avLst/>
          </a:prstGeom>
        </p:spPr>
      </p:pic>
    </p:spTree>
    <p:extLst>
      <p:ext uri="{BB962C8B-B14F-4D97-AF65-F5344CB8AC3E}">
        <p14:creationId xmlns:p14="http://schemas.microsoft.com/office/powerpoint/2010/main" val="23675437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4" y="0"/>
            <a:ext cx="8229600" cy="346050"/>
          </a:xfrm>
        </p:spPr>
        <p:txBody>
          <a:bodyPr/>
          <a:lstStyle/>
          <a:p>
            <a:r>
              <a:rPr lang="ru-RU" sz="2000" b="1">
                <a:solidFill>
                  <a:schemeClr val="accent5"/>
                </a:solidFill>
                <a:effectLst>
                  <a:outerShdw blurRad="38100" dist="38100" dir="2700000" algn="tl">
                    <a:srgbClr val="000000">
                      <a:alpha val="43137"/>
                    </a:srgbClr>
                  </a:outerShdw>
                </a:effectLst>
              </a:rPr>
              <a:t>Картошка учун яроқли ҳар хил ўтмишдошлар </a:t>
            </a:r>
            <a:endParaRPr lang="ru-RU" sz="2000" b="1" dirty="0">
              <a:solidFill>
                <a:schemeClr val="accent5"/>
              </a:solidFill>
              <a:effectLst>
                <a:outerShdw blurRad="38100" dist="38100" dir="2700000" algn="tl">
                  <a:srgbClr val="000000">
                    <a:alpha val="43137"/>
                  </a:srgbClr>
                </a:outerShdw>
              </a:effectLst>
            </a:endParaRPr>
          </a:p>
        </p:txBody>
      </p:sp>
      <p:graphicFrame>
        <p:nvGraphicFramePr>
          <p:cNvPr id="3" name="Таблица 2"/>
          <p:cNvGraphicFramePr>
            <a:graphicFrameLocks noGrp="1"/>
          </p:cNvGraphicFramePr>
          <p:nvPr/>
        </p:nvGraphicFramePr>
        <p:xfrm>
          <a:off x="0" y="346050"/>
          <a:ext cx="8892480" cy="6083540"/>
        </p:xfrm>
        <a:graphic>
          <a:graphicData uri="http://schemas.openxmlformats.org/drawingml/2006/table">
            <a:tbl>
              <a:tblPr firstRow="1" firstCol="1" bandRow="1">
                <a:tableStyleId>{5C22544A-7EE6-4342-B048-85BDC9FD1C3A}</a:tableStyleId>
              </a:tblPr>
              <a:tblGrid>
                <a:gridCol w="1908594"/>
                <a:gridCol w="1746200"/>
                <a:gridCol w="1746200"/>
                <a:gridCol w="1746200"/>
                <a:gridCol w="1745286"/>
              </a:tblGrid>
              <a:tr h="321584">
                <a:tc rowSpan="2">
                  <a:txBody>
                    <a:bodyPr/>
                    <a:lstStyle/>
                    <a:p>
                      <a:pPr algn="ctr">
                        <a:lnSpc>
                          <a:spcPct val="115000"/>
                        </a:lnSpc>
                        <a:spcAft>
                          <a:spcPts val="0"/>
                        </a:spcAft>
                      </a:pPr>
                      <a:r>
                        <a:rPr lang="ru-RU" sz="1200">
                          <a:effectLst/>
                        </a:rPr>
                        <a:t>Экинлар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nchor="ctr"/>
                </a:tc>
                <a:tc>
                  <a:txBody>
                    <a:bodyPr/>
                    <a:lstStyle/>
                    <a:p>
                      <a:pP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gridSpan="2">
                  <a:txBody>
                    <a:bodyPr/>
                    <a:lstStyle/>
                    <a:p>
                      <a:pPr marR="18415" algn="r">
                        <a:lnSpc>
                          <a:spcPct val="115000"/>
                        </a:lnSpc>
                        <a:spcAft>
                          <a:spcPts val="0"/>
                        </a:spcAft>
                      </a:pPr>
                      <a:r>
                        <a:rPr lang="ru-RU" sz="1200">
                          <a:effectLst/>
                        </a:rPr>
                        <a:t>Ўтмишдошлар яроқлилиги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hMerge="1">
                  <a:txBody>
                    <a:bodyPr/>
                    <a:lstStyle/>
                    <a:p>
                      <a:endParaRPr lang="ru-RU"/>
                    </a:p>
                  </a:txBody>
                  <a:tcPr/>
                </a:tc>
                <a:tc>
                  <a:txBody>
                    <a:bodyPr/>
                    <a:lstStyle/>
                    <a:p>
                      <a:pP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474449">
                <a:tc vMerge="1">
                  <a:txBody>
                    <a:bodyPr/>
                    <a:lstStyle/>
                    <a:p>
                      <a:endParaRPr lang="ru-RU"/>
                    </a:p>
                  </a:txBody>
                  <a:tcPr/>
                </a:tc>
                <a:tc>
                  <a:txBody>
                    <a:bodyPr/>
                    <a:lstStyle/>
                    <a:p>
                      <a:pPr algn="ctr">
                        <a:lnSpc>
                          <a:spcPct val="115000"/>
                        </a:lnSpc>
                        <a:spcAft>
                          <a:spcPts val="0"/>
                        </a:spcAft>
                      </a:pPr>
                      <a:r>
                        <a:rPr lang="ru-RU" sz="1200">
                          <a:effectLst/>
                        </a:rPr>
                        <a:t>мумкин, ўзини оқламайди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яхши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nchor="ctr"/>
                </a:tc>
                <a:tc>
                  <a:txBody>
                    <a:bodyPr/>
                    <a:lstStyle/>
                    <a:p>
                      <a:pPr algn="ctr">
                        <a:lnSpc>
                          <a:spcPct val="115000"/>
                        </a:lnSpc>
                        <a:spcAft>
                          <a:spcPts val="0"/>
                        </a:spcAft>
                      </a:pPr>
                      <a:r>
                        <a:rPr lang="ru-RU" sz="1200">
                          <a:effectLst/>
                        </a:rPr>
                        <a:t>шартли мумкин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nchor="ctr"/>
                </a:tc>
                <a:tc>
                  <a:txBody>
                    <a:bodyPr/>
                    <a:lstStyle/>
                    <a:p>
                      <a:pPr marL="48260">
                        <a:lnSpc>
                          <a:spcPct val="115000"/>
                        </a:lnSpc>
                        <a:spcAft>
                          <a:spcPts val="0"/>
                        </a:spcAft>
                      </a:pPr>
                      <a:r>
                        <a:rPr lang="ru-RU" sz="1200">
                          <a:effectLst/>
                        </a:rPr>
                        <a:t>мумкин эмас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nchor="ctr"/>
                </a:tc>
              </a:tr>
              <a:tr h="171732">
                <a:tc>
                  <a:txBody>
                    <a:bodyPr/>
                    <a:lstStyle/>
                    <a:p>
                      <a:pPr>
                        <a:lnSpc>
                          <a:spcPct val="115000"/>
                        </a:lnSpc>
                        <a:spcAft>
                          <a:spcPts val="0"/>
                        </a:spcAft>
                      </a:pPr>
                      <a:r>
                        <a:rPr lang="ru-RU" sz="1200">
                          <a:effectLst/>
                        </a:rPr>
                        <a:t>Кузги арпа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321584">
                <a:tc>
                  <a:txBody>
                    <a:bodyPr/>
                    <a:lstStyle/>
                    <a:p>
                      <a:pPr>
                        <a:lnSpc>
                          <a:spcPct val="115000"/>
                        </a:lnSpc>
                        <a:spcAft>
                          <a:spcPts val="0"/>
                        </a:spcAft>
                      </a:pPr>
                      <a:r>
                        <a:rPr lang="ru-RU" sz="1200">
                          <a:effectLst/>
                        </a:rPr>
                        <a:t>Кузги жавдар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171732">
                <a:tc>
                  <a:txBody>
                    <a:bodyPr/>
                    <a:lstStyle/>
                    <a:p>
                      <a:pPr>
                        <a:lnSpc>
                          <a:spcPct val="115000"/>
                        </a:lnSpc>
                        <a:spcAft>
                          <a:spcPts val="0"/>
                        </a:spcAft>
                      </a:pPr>
                      <a:r>
                        <a:rPr lang="ru-RU" sz="1200">
                          <a:effectLst/>
                        </a:rPr>
                        <a:t>Кузги буғдой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321584">
                <a:tc>
                  <a:txBody>
                    <a:bodyPr/>
                    <a:lstStyle/>
                    <a:p>
                      <a:pPr>
                        <a:lnSpc>
                          <a:spcPct val="115000"/>
                        </a:lnSpc>
                        <a:spcAft>
                          <a:spcPts val="0"/>
                        </a:spcAft>
                      </a:pPr>
                      <a:r>
                        <a:rPr lang="ru-RU" sz="1200">
                          <a:effectLst/>
                        </a:rPr>
                        <a:t>Баҳорги арпа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171732">
                <a:tc>
                  <a:txBody>
                    <a:bodyPr/>
                    <a:lstStyle/>
                    <a:p>
                      <a:pPr>
                        <a:lnSpc>
                          <a:spcPct val="115000"/>
                        </a:lnSpc>
                        <a:spcAft>
                          <a:spcPts val="0"/>
                        </a:spcAft>
                      </a:pPr>
                      <a:r>
                        <a:rPr lang="ru-RU" sz="1200">
                          <a:effectLst/>
                        </a:rPr>
                        <a:t>Сули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321584">
                <a:tc>
                  <a:txBody>
                    <a:bodyPr/>
                    <a:lstStyle/>
                    <a:p>
                      <a:pPr>
                        <a:lnSpc>
                          <a:spcPct val="115000"/>
                        </a:lnSpc>
                        <a:spcAft>
                          <a:spcPts val="0"/>
                        </a:spcAft>
                      </a:pPr>
                      <a:r>
                        <a:rPr lang="ru-RU" sz="1200">
                          <a:effectLst/>
                        </a:rPr>
                        <a:t>Маккажўхори силос учун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171732">
                <a:tc>
                  <a:txBody>
                    <a:bodyPr/>
                    <a:lstStyle/>
                    <a:p>
                      <a:pPr>
                        <a:lnSpc>
                          <a:spcPct val="115000"/>
                        </a:lnSpc>
                        <a:spcAft>
                          <a:spcPts val="0"/>
                        </a:spcAft>
                      </a:pPr>
                      <a:r>
                        <a:rPr lang="ru-RU" sz="1200">
                          <a:effectLst/>
                        </a:rPr>
                        <a:t>Кузги индов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321584">
                <a:tc>
                  <a:txBody>
                    <a:bodyPr/>
                    <a:lstStyle/>
                    <a:p>
                      <a:pPr>
                        <a:lnSpc>
                          <a:spcPct val="115000"/>
                        </a:lnSpc>
                        <a:spcAft>
                          <a:spcPts val="0"/>
                        </a:spcAft>
                      </a:pPr>
                      <a:r>
                        <a:rPr lang="ru-RU" sz="1200">
                          <a:effectLst/>
                        </a:rPr>
                        <a:t>Баҳорги индов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171732">
                <a:tc>
                  <a:txBody>
                    <a:bodyPr/>
                    <a:lstStyle/>
                    <a:p>
                      <a:pPr>
                        <a:lnSpc>
                          <a:spcPct val="115000"/>
                        </a:lnSpc>
                        <a:spcAft>
                          <a:spcPts val="0"/>
                        </a:spcAft>
                      </a:pPr>
                      <a:r>
                        <a:rPr lang="ru-RU" sz="1200">
                          <a:effectLst/>
                        </a:rPr>
                        <a:t>Боқла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171732">
                <a:tc>
                  <a:txBody>
                    <a:bodyPr/>
                    <a:lstStyle/>
                    <a:p>
                      <a:pPr>
                        <a:lnSpc>
                          <a:spcPct val="115000"/>
                        </a:lnSpc>
                        <a:spcAft>
                          <a:spcPts val="0"/>
                        </a:spcAft>
                      </a:pPr>
                      <a:r>
                        <a:rPr lang="ru-RU" sz="1200">
                          <a:effectLst/>
                        </a:rPr>
                        <a:t>Нўхат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171732">
                <a:tc>
                  <a:txBody>
                    <a:bodyPr/>
                    <a:lstStyle/>
                    <a:p>
                      <a:pPr>
                        <a:lnSpc>
                          <a:spcPct val="115000"/>
                        </a:lnSpc>
                        <a:spcAft>
                          <a:spcPts val="0"/>
                        </a:spcAft>
                      </a:pPr>
                      <a:r>
                        <a:rPr lang="ru-RU" sz="1200">
                          <a:effectLst/>
                        </a:rPr>
                        <a:t>Люпин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171732">
                <a:tc>
                  <a:txBody>
                    <a:bodyPr/>
                    <a:lstStyle/>
                    <a:p>
                      <a:pPr>
                        <a:lnSpc>
                          <a:spcPct val="115000"/>
                        </a:lnSpc>
                        <a:spcAft>
                          <a:spcPts val="0"/>
                        </a:spcAft>
                      </a:pPr>
                      <a:r>
                        <a:rPr lang="ru-RU" sz="1200">
                          <a:effectLst/>
                        </a:rPr>
                        <a:t>Картошка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171732">
                <a:tc>
                  <a:txBody>
                    <a:bodyPr/>
                    <a:lstStyle/>
                    <a:p>
                      <a:pPr>
                        <a:lnSpc>
                          <a:spcPct val="115000"/>
                        </a:lnSpc>
                        <a:spcAft>
                          <a:spcPts val="0"/>
                        </a:spcAft>
                      </a:pPr>
                      <a:r>
                        <a:rPr lang="ru-RU" sz="1200">
                          <a:effectLst/>
                        </a:rPr>
                        <a:t>зиғир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321584">
                <a:tc>
                  <a:txBody>
                    <a:bodyPr/>
                    <a:lstStyle/>
                    <a:p>
                      <a:pPr>
                        <a:lnSpc>
                          <a:spcPct val="115000"/>
                        </a:lnSpc>
                        <a:spcAft>
                          <a:spcPts val="0"/>
                        </a:spcAft>
                      </a:pPr>
                      <a:r>
                        <a:rPr lang="ru-RU" sz="1200">
                          <a:effectLst/>
                        </a:rPr>
                        <a:t>Наша ўсимлиги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321584">
                <a:tc>
                  <a:txBody>
                    <a:bodyPr/>
                    <a:lstStyle/>
                    <a:p>
                      <a:pPr marL="635" algn="just">
                        <a:lnSpc>
                          <a:spcPct val="115000"/>
                        </a:lnSpc>
                        <a:spcAft>
                          <a:spcPts val="0"/>
                        </a:spcAft>
                      </a:pPr>
                      <a:r>
                        <a:rPr lang="ru-RU" sz="1200">
                          <a:effectLst/>
                        </a:rPr>
                        <a:t>Қизил лавлаги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171732">
                <a:tc>
                  <a:txBody>
                    <a:bodyPr/>
                    <a:lstStyle/>
                    <a:p>
                      <a:pPr marL="635">
                        <a:lnSpc>
                          <a:spcPct val="115000"/>
                        </a:lnSpc>
                        <a:spcAft>
                          <a:spcPts val="0"/>
                        </a:spcAft>
                      </a:pPr>
                      <a:r>
                        <a:rPr lang="ru-RU" sz="1200">
                          <a:effectLst/>
                        </a:rPr>
                        <a:t>Йўнғичқа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0">
                <a:tc>
                  <a:txBody>
                    <a:bodyPr/>
                    <a:lstStyle/>
                    <a:p>
                      <a:pPr marL="635">
                        <a:lnSpc>
                          <a:spcPct val="115000"/>
                        </a:lnSpc>
                        <a:spcAft>
                          <a:spcPts val="0"/>
                        </a:spcAft>
                      </a:pPr>
                      <a:r>
                        <a:rPr lang="ru-RU" sz="1200">
                          <a:effectLst/>
                        </a:rPr>
                        <a:t>Беда, 	ўт аралаш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х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r h="627315">
                <a:tc>
                  <a:txBody>
                    <a:bodyPr/>
                    <a:lstStyle/>
                    <a:p>
                      <a:pPr marL="635">
                        <a:lnSpc>
                          <a:spcPct val="115000"/>
                        </a:lnSpc>
                        <a:spcAft>
                          <a:spcPts val="0"/>
                        </a:spcAft>
                      </a:pPr>
                      <a:r>
                        <a:rPr lang="ru-RU" sz="1200">
                          <a:effectLst/>
                        </a:rPr>
                        <a:t>Кўп 	йиллик ўтлар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marL="635"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c>
                  <a:txBody>
                    <a:bodyPr/>
                    <a:lstStyle/>
                    <a:p>
                      <a:pPr algn="ctr">
                        <a:lnSpc>
                          <a:spcPct val="115000"/>
                        </a:lnSpc>
                        <a:spcAft>
                          <a:spcPts val="0"/>
                        </a:spcAft>
                      </a:pPr>
                      <a:r>
                        <a:rPr lang="ru-RU" sz="12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1727" marR="14819" marT="26518" marB="0"/>
                </a:tc>
              </a:tr>
            </a:tbl>
          </a:graphicData>
        </a:graphic>
      </p:graphicFrame>
    </p:spTree>
    <p:extLst>
      <p:ext uri="{BB962C8B-B14F-4D97-AF65-F5344CB8AC3E}">
        <p14:creationId xmlns:p14="http://schemas.microsoft.com/office/powerpoint/2010/main" val="308326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7" name="Rectangle 3"/>
          <p:cNvSpPr>
            <a:spLocks noGrp="1" noChangeArrowheads="1"/>
          </p:cNvSpPr>
          <p:nvPr>
            <p:ph idx="1"/>
          </p:nvPr>
        </p:nvSpPr>
        <p:spPr>
          <a:xfrm>
            <a:off x="33759" y="44624"/>
            <a:ext cx="8758238" cy="1857388"/>
          </a:xfrm>
        </p:spPr>
        <p:txBody>
          <a:bodyPr>
            <a:noAutofit/>
          </a:bodyPr>
          <a:lstStyle/>
          <a:p>
            <a:r>
              <a:rPr lang="ru-RU" sz="2000"/>
              <a:t>Жаҳон картошкачилигида энг кўп тарқалган ўтмишдош-донли экинлардир. Донли экинлардан қайси бири энг яхши ўтмишдош эканлиги аниқ кўрсатилмаган. Бошоқлардан бўшаган ерларга органик ўғит солинса ёки оралиқ экиш имконияти бўлса донли экинларнинг картошкага ўтмишдош сифатида яроқлиги янада ошади.</a:t>
            </a:r>
            <a:r>
              <a:rPr lang="ru-RU" sz="2000" i="1"/>
              <a:t> </a:t>
            </a:r>
            <a:endParaRPr lang="ru-RU" sz="2000"/>
          </a:p>
          <a:p>
            <a:r>
              <a:rPr lang="ru-RU" sz="2000"/>
              <a:t>Ўзбекистонда дон бошоқлилар ва кўк масса учун етиштириладиган маккажўхори июн охири-июл ойи бошларида экиладиган картошка учун, ўтмишдош экин сифатида фойдаланилади. </a:t>
            </a:r>
          </a:p>
        </p:txBody>
      </p:sp>
      <p:pic>
        <p:nvPicPr>
          <p:cNvPr id="3" name="Picture 6" descr="C:\КАФЕДРА\Укув услубий мажмуалар\Усимликшунослик ва Пахтачилик фанидан мажмуалар\Усимликшунослик расмлар\3.Сули\Етиштириш\утмишдош3.jpg"/>
          <p:cNvPicPr>
            <a:picLocks noChangeAspect="1" noChangeArrowheads="1"/>
          </p:cNvPicPr>
          <p:nvPr/>
        </p:nvPicPr>
        <p:blipFill>
          <a:blip r:embed="rId2"/>
          <a:srcRect/>
          <a:stretch>
            <a:fillRect/>
          </a:stretch>
        </p:blipFill>
        <p:spPr bwMode="auto">
          <a:xfrm>
            <a:off x="179512" y="3501008"/>
            <a:ext cx="4104455" cy="2880320"/>
          </a:xfrm>
          <a:prstGeom prst="rect">
            <a:avLst/>
          </a:prstGeom>
          <a:noFill/>
        </p:spPr>
      </p:pic>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9062" y="3501008"/>
            <a:ext cx="4123418" cy="2952328"/>
          </a:xfrm>
          <a:prstGeom prst="rect">
            <a:avLst/>
          </a:prstGeom>
        </p:spPr>
      </p:pic>
    </p:spTree>
    <p:extLst>
      <p:ext uri="{BB962C8B-B14F-4D97-AF65-F5344CB8AC3E}">
        <p14:creationId xmlns:p14="http://schemas.microsoft.com/office/powerpoint/2010/main" val="41812460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474837" y="727869"/>
            <a:ext cx="8229600" cy="2917156"/>
          </a:xfrm>
        </p:spPr>
        <p:txBody>
          <a:bodyPr>
            <a:noAutofit/>
          </a:bodyPr>
          <a:lstStyle/>
          <a:p>
            <a:r>
              <a:rPr lang="ru-RU" sz="2000"/>
              <a:t>Картошка – кўпчилик экинлар учун яхши ўтмишдош ҳисобланади. Картошка </a:t>
            </a:r>
            <a:r>
              <a:rPr lang="ru-RU" sz="2000" smtClean="0"/>
              <a:t>усув </a:t>
            </a:r>
            <a:r>
              <a:rPr lang="ru-RU" sz="2000"/>
              <a:t>даврида меъёрида парвариш қилинса, у ўзидан сўнг ерни бегона ўтлардан тоза ва яхши ҳолатда қолдиради. Бунга картошка қатор орасини механизмлар ёрдамида юмшатиш, аэрацияни яхшилаш, тупроқ флора ва фауналарининг фаолиятини жадаллаштириш ҳисобига эришилади. Палаги яхши ривожланиб ҳосил йиғилгунича эгат устини қоплаб турдаи. Тупроқ йириклашаётган тугунак таъсирида юмшайди, структурасини яхшиланишига ижобий таъсир этади. Картошка ўсимлик қолдиғидан тупроқда оз миқдорда – 2,1-4 ц/га қуруқ масса қолади, уни таркибида N – 15,76, Р</a:t>
            </a:r>
            <a:r>
              <a:rPr lang="ru-RU" sz="2000" baseline="-25000"/>
              <a:t>2</a:t>
            </a:r>
            <a:r>
              <a:rPr lang="ru-RU" sz="2000"/>
              <a:t>О</a:t>
            </a:r>
            <a:r>
              <a:rPr lang="ru-RU" sz="2000" baseline="-25000"/>
              <a:t>5</a:t>
            </a:r>
            <a:r>
              <a:rPr lang="ru-RU" sz="2000"/>
              <a:t> –14,36, К</a:t>
            </a:r>
            <a:r>
              <a:rPr lang="ru-RU" sz="2000" baseline="-25000"/>
              <a:t>2</a:t>
            </a:r>
            <a:r>
              <a:rPr lang="ru-RU" sz="2000"/>
              <a:t>О – 21,88, Са –14,92 ва Мg –4,80 кг/га мавжуд. </a:t>
            </a: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8144" y="4956968"/>
            <a:ext cx="2500784" cy="1872015"/>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7744" y="4810617"/>
            <a:ext cx="2927648" cy="2012758"/>
          </a:xfrm>
          <a:prstGeom prst="rect">
            <a:avLst/>
          </a:prstGeom>
        </p:spPr>
      </p:pic>
    </p:spTree>
    <p:extLst>
      <p:ext uri="{BB962C8B-B14F-4D97-AF65-F5344CB8AC3E}">
        <p14:creationId xmlns:p14="http://schemas.microsoft.com/office/powerpoint/2010/main" val="31449576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noChangeArrowheads="1"/>
          </p:cNvSpPr>
          <p:nvPr>
            <p:ph type="title"/>
          </p:nvPr>
        </p:nvSpPr>
        <p:spPr>
          <a:xfrm>
            <a:off x="0" y="0"/>
            <a:ext cx="8929718" cy="476672"/>
          </a:xfrm>
        </p:spPr>
        <p:style>
          <a:lnRef idx="1">
            <a:schemeClr val="accent6"/>
          </a:lnRef>
          <a:fillRef idx="3">
            <a:schemeClr val="accent6"/>
          </a:fillRef>
          <a:effectRef idx="2">
            <a:schemeClr val="accent6"/>
          </a:effectRef>
          <a:fontRef idx="minor">
            <a:schemeClr val="lt1"/>
          </a:fontRef>
        </p:style>
        <p:txBody>
          <a:bodyPr anchor="b"/>
          <a:lstStyle/>
          <a:p>
            <a:pPr eaLnBrk="1" hangingPunct="1"/>
            <a:r>
              <a:rPr lang="ru-RU" sz="3200" b="1"/>
              <a:t>Алмашлаб экиш тур ва шакллари. </a:t>
            </a:r>
            <a:endParaRPr lang="ru-RU" sz="3200" dirty="0" smtClean="0">
              <a:solidFill>
                <a:srgbClr val="FFFF00"/>
              </a:solidFill>
            </a:endParaRPr>
          </a:p>
        </p:txBody>
      </p:sp>
      <p:sp>
        <p:nvSpPr>
          <p:cNvPr id="49155" name="Rectangle 4"/>
          <p:cNvSpPr>
            <a:spLocks noGrp="1" noChangeArrowheads="1"/>
          </p:cNvSpPr>
          <p:nvPr>
            <p:ph idx="1"/>
          </p:nvPr>
        </p:nvSpPr>
        <p:spPr>
          <a:xfrm>
            <a:off x="71883" y="619528"/>
            <a:ext cx="8964613" cy="2857520"/>
          </a:xfrm>
        </p:spPr>
        <p:style>
          <a:lnRef idx="2">
            <a:schemeClr val="accent5"/>
          </a:lnRef>
          <a:fillRef idx="1">
            <a:schemeClr val="lt1"/>
          </a:fillRef>
          <a:effectRef idx="0">
            <a:schemeClr val="accent5"/>
          </a:effectRef>
          <a:fontRef idx="minor">
            <a:schemeClr val="dk1"/>
          </a:fontRef>
        </p:style>
        <p:txBody>
          <a:bodyPr/>
          <a:lstStyle/>
          <a:p>
            <a:pPr algn="just"/>
            <a:r>
              <a:rPr lang="ru-RU" sz="2000"/>
              <a:t>Картошкачиликда, ўсимликшуносликдаги каби алмашлаб экиш дейилганда, қишлоқ хўжалик экинларини ва тоза шудгорни йиллар ва  далалар бўйича муайян тартибда илмий асосланган ҳолда навбатлаш тушунилади. Ҳар бир алмашлаб экиш маълум сондаги звенолардан (бир-бирига мос келадиган 2-3 экиндан) ва далалардан (экин етиштириш учун ажратилган ерни бир ёки бирнеча майдонини, шунингдек бир қисмини эгаллаши  мумкин) ташкил топади. </a:t>
            </a:r>
            <a:endParaRPr lang="ru-RU" sz="2000" dirty="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2892358"/>
            <a:ext cx="5460544" cy="3965642"/>
          </a:xfrm>
          <a:prstGeom prst="rect">
            <a:avLst/>
          </a:prstGeom>
        </p:spPr>
      </p:pic>
    </p:spTree>
    <p:extLst>
      <p:ext uri="{BB962C8B-B14F-4D97-AF65-F5344CB8AC3E}">
        <p14:creationId xmlns:p14="http://schemas.microsoft.com/office/powerpoint/2010/main" val="625724044"/>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476672"/>
            <a:ext cx="7848872" cy="64633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a:t>Деҳқончиликни ташкил этишда алмашлаб экиш уни ядроси бўлиб хизмат қилади ва у картошкачиликда қуйидагиларни таъминлаши керак</a:t>
            </a:r>
            <a:endParaRPr lang="ru-RU" dirty="0"/>
          </a:p>
        </p:txBody>
      </p:sp>
      <p:graphicFrame>
        <p:nvGraphicFramePr>
          <p:cNvPr id="6" name="Схема 5"/>
          <p:cNvGraphicFramePr/>
          <p:nvPr>
            <p:extLst>
              <p:ext uri="{D42A27DB-BD31-4B8C-83A1-F6EECF244321}">
                <p14:modId xmlns:p14="http://schemas.microsoft.com/office/powerpoint/2010/main" val="1658652934"/>
              </p:ext>
            </p:extLst>
          </p:nvPr>
        </p:nvGraphicFramePr>
        <p:xfrm>
          <a:off x="467544" y="1123003"/>
          <a:ext cx="8352928" cy="50423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2317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1520" y="228600"/>
            <a:ext cx="5643562" cy="4500562"/>
          </a:xfrm>
        </p:spPr>
        <p:style>
          <a:lnRef idx="2">
            <a:schemeClr val="accent2"/>
          </a:lnRef>
          <a:fillRef idx="1">
            <a:schemeClr val="lt1"/>
          </a:fillRef>
          <a:effectRef idx="0">
            <a:schemeClr val="accent2"/>
          </a:effectRef>
          <a:fontRef idx="minor">
            <a:schemeClr val="dk1"/>
          </a:fontRef>
        </p:style>
        <p:txBody>
          <a:bodyPr rtlCol="0">
            <a:noAutofit/>
          </a:bodyPr>
          <a:lstStyle/>
          <a:p>
            <a:r>
              <a:rPr lang="ru-RU" sz="2000"/>
              <a:t>Ўзбекистоннинг сабзавот етиштирадиган хўжаликларида беда уч йил ўстириладиган саккиз далали алмашлаб экиш қабул қилинган, беда биринчи йили арпа билан аралаштириб экилади. Қуйида сабзавот, полиз ва картошка етиштиришга ихтисослашган уч йўналишдаги алмашлаб экиш тизими ёритилган. Бир хўжаликда уни ихтисоси ҳисобга олинган ҳолда алмашлаб экиш схемаларидан бир нечатаси жорий этилиши мумкин. </a:t>
            </a:r>
          </a:p>
        </p:txBody>
      </p:sp>
      <p:sp>
        <p:nvSpPr>
          <p:cNvPr id="27655" name="Rectangle 6"/>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ru-RU">
              <a:latin typeface="Calibri" pitchFamily="34"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95082" y="415280"/>
            <a:ext cx="3104981" cy="2509664"/>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9327" y="3501619"/>
            <a:ext cx="3277666" cy="2455086"/>
          </a:xfrm>
          <a:prstGeom prst="rect">
            <a:avLst/>
          </a:prstGeom>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7624" y="3717032"/>
            <a:ext cx="3234181" cy="2425636"/>
          </a:xfrm>
          <a:prstGeom prst="rect">
            <a:avLst/>
          </a:prstGeom>
        </p:spPr>
      </p:pic>
    </p:spTree>
    <p:extLst>
      <p:ext uri="{BB962C8B-B14F-4D97-AF65-F5344CB8AC3E}">
        <p14:creationId xmlns:p14="http://schemas.microsoft.com/office/powerpoint/2010/main" val="39696053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ChangeArrowheads="1"/>
          </p:cNvSpPr>
          <p:nvPr>
            <p:ph type="title"/>
          </p:nvPr>
        </p:nvSpPr>
        <p:spPr>
          <a:xfrm>
            <a:off x="296920" y="188640"/>
            <a:ext cx="8686800" cy="838200"/>
          </a:xfrm>
        </p:spPr>
        <p:txBody>
          <a:bodyPr>
            <a:noAutofit/>
          </a:bodyPr>
          <a:lstStyle/>
          <a:p>
            <a:pPr algn="ctr"/>
            <a:r>
              <a:rPr lang="ru-RU" sz="2400" i="1">
                <a:effectLst/>
              </a:rPr>
              <a:t>Ўзбекистоннинг сабзавотчилик хўжаликлари учун саккиз далали алмашлаб экиш схемаси</a:t>
            </a:r>
            <a:endParaRPr lang="ru-RU" sz="2400" dirty="0"/>
          </a:p>
        </p:txBody>
      </p:sp>
      <p:graphicFrame>
        <p:nvGraphicFramePr>
          <p:cNvPr id="5" name="Таблица 4"/>
          <p:cNvGraphicFramePr>
            <a:graphicFrameLocks noGrp="1"/>
          </p:cNvGraphicFramePr>
          <p:nvPr>
            <p:extLst>
              <p:ext uri="{D42A27DB-BD31-4B8C-83A1-F6EECF244321}">
                <p14:modId xmlns:p14="http://schemas.microsoft.com/office/powerpoint/2010/main" val="2999169916"/>
              </p:ext>
            </p:extLst>
          </p:nvPr>
        </p:nvGraphicFramePr>
        <p:xfrm>
          <a:off x="28600" y="1124744"/>
          <a:ext cx="8791872" cy="5105629"/>
        </p:xfrm>
        <a:graphic>
          <a:graphicData uri="http://schemas.openxmlformats.org/drawingml/2006/table">
            <a:tbl>
              <a:tblPr firstRow="1" firstCol="1" bandRow="1">
                <a:tableStyleId>{5C22544A-7EE6-4342-B048-85BDC9FD1C3A}</a:tableStyleId>
              </a:tblPr>
              <a:tblGrid>
                <a:gridCol w="510952"/>
                <a:gridCol w="1296144"/>
                <a:gridCol w="1872208"/>
                <a:gridCol w="1240593"/>
                <a:gridCol w="1384578"/>
                <a:gridCol w="1384578"/>
                <a:gridCol w="1102819"/>
              </a:tblGrid>
              <a:tr h="288424">
                <a:tc rowSpan="2">
                  <a:txBody>
                    <a:bodyPr/>
                    <a:lstStyle/>
                    <a:p>
                      <a:pPr marL="33020">
                        <a:lnSpc>
                          <a:spcPct val="115000"/>
                        </a:lnSpc>
                        <a:spcAft>
                          <a:spcPts val="0"/>
                        </a:spcAft>
                      </a:pPr>
                      <a:r>
                        <a:rPr lang="ru-RU" sz="1400">
                          <a:effectLst/>
                        </a:rPr>
                        <a:t>№ </a:t>
                      </a:r>
                      <a:endParaRPr lang="ru-RU" sz="1600">
                        <a:effectLst/>
                      </a:endParaRPr>
                    </a:p>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gridSpan="2">
                  <a:txBody>
                    <a:bodyPr/>
                    <a:lstStyle/>
                    <a:p>
                      <a:pPr algn="ctr">
                        <a:lnSpc>
                          <a:spcPct val="115000"/>
                        </a:lnSpc>
                        <a:spcAft>
                          <a:spcPts val="0"/>
                        </a:spcAft>
                      </a:pPr>
                      <a:r>
                        <a:rPr lang="ru-RU" sz="1400">
                          <a:effectLst/>
                        </a:rPr>
                        <a:t>Сабзавот алмашлаб экиш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hMerge="1">
                  <a:txBody>
                    <a:bodyPr/>
                    <a:lstStyle/>
                    <a:p>
                      <a:endParaRPr lang="ru-RU"/>
                    </a:p>
                  </a:txBody>
                  <a:tcPr/>
                </a:tc>
                <a:tc gridSpan="2">
                  <a:txBody>
                    <a:bodyPr/>
                    <a:lstStyle/>
                    <a:p>
                      <a:pPr algn="ctr">
                        <a:lnSpc>
                          <a:spcPct val="115000"/>
                        </a:lnSpc>
                        <a:spcAft>
                          <a:spcPts val="0"/>
                        </a:spcAft>
                      </a:pPr>
                      <a:r>
                        <a:rPr lang="ru-RU" sz="1400">
                          <a:effectLst/>
                        </a:rPr>
                        <a:t>Картошка алмашлаб экиш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hMerge="1">
                  <a:txBody>
                    <a:bodyPr/>
                    <a:lstStyle/>
                    <a:p>
                      <a:endParaRPr lang="ru-RU"/>
                    </a:p>
                  </a:txBody>
                  <a:tcPr/>
                </a:tc>
                <a:tc gridSpan="2">
                  <a:txBody>
                    <a:bodyPr/>
                    <a:lstStyle/>
                    <a:p>
                      <a:pPr algn="ctr">
                        <a:lnSpc>
                          <a:spcPct val="115000"/>
                        </a:lnSpc>
                        <a:spcAft>
                          <a:spcPts val="0"/>
                        </a:spcAft>
                      </a:pPr>
                      <a:r>
                        <a:rPr lang="ru-RU" sz="1400">
                          <a:effectLst/>
                        </a:rPr>
                        <a:t>Полиз алмашлаб экиш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hMerge="1">
                  <a:txBody>
                    <a:bodyPr/>
                    <a:lstStyle/>
                    <a:p>
                      <a:endParaRPr lang="ru-RU"/>
                    </a:p>
                  </a:txBody>
                  <a:tcPr/>
                </a:tc>
              </a:tr>
              <a:tr h="575672">
                <a:tc vMerge="1">
                  <a:txBody>
                    <a:bodyPr/>
                    <a:lstStyle/>
                    <a:p>
                      <a:endParaRPr lang="ru-RU"/>
                    </a:p>
                  </a:txBody>
                  <a:tcPr/>
                </a:tc>
                <a:tc>
                  <a:txBody>
                    <a:bodyPr/>
                    <a:lstStyle/>
                    <a:p>
                      <a:pPr algn="ctr">
                        <a:lnSpc>
                          <a:spcPct val="115000"/>
                        </a:lnSpc>
                        <a:spcAft>
                          <a:spcPts val="0"/>
                        </a:spcAft>
                      </a:pPr>
                      <a:r>
                        <a:rPr lang="ru-RU" sz="1400">
                          <a:effectLst/>
                        </a:rPr>
                        <a:t>Асосий экинларнинг </a:t>
                      </a:r>
                      <a:endParaRPr lang="ru-RU" sz="1600">
                        <a:effectLst/>
                      </a:endParaRPr>
                    </a:p>
                    <a:p>
                      <a:pPr marL="19050">
                        <a:lnSpc>
                          <a:spcPct val="115000"/>
                        </a:lnSpc>
                        <a:spcAft>
                          <a:spcPts val="0"/>
                        </a:spcAft>
                      </a:pPr>
                      <a:r>
                        <a:rPr lang="ru-RU" sz="1400" smtClean="0">
                          <a:effectLst/>
                        </a:rPr>
                        <a:t>алмашиниши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Такрорий экин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Асосий экинларнинг </a:t>
                      </a:r>
                      <a:endParaRPr lang="ru-RU" sz="1600">
                        <a:effectLst/>
                      </a:endParaRPr>
                    </a:p>
                    <a:p>
                      <a:pPr marL="19050">
                        <a:lnSpc>
                          <a:spcPct val="115000"/>
                        </a:lnSpc>
                        <a:spcAft>
                          <a:spcPts val="0"/>
                        </a:spcAft>
                      </a:pPr>
                      <a:r>
                        <a:rPr lang="ru-RU" sz="1400" smtClean="0">
                          <a:effectLst/>
                        </a:rPr>
                        <a:t>алмашиниши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Такрорий экин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indent="15875" algn="ctr">
                        <a:lnSpc>
                          <a:spcPct val="115000"/>
                        </a:lnSpc>
                        <a:spcAft>
                          <a:spcPts val="0"/>
                        </a:spcAft>
                      </a:pPr>
                      <a:r>
                        <a:rPr lang="ru-RU" sz="1400">
                          <a:effectLst/>
                        </a:rPr>
                        <a:t>Асосий экинларнинг алмашиниши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Такрорий экин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r>
              <a:tr h="389899">
                <a:tc>
                  <a:txBody>
                    <a:bodyPr/>
                    <a:lstStyle/>
                    <a:p>
                      <a:pPr algn="ctr">
                        <a:lnSpc>
                          <a:spcPct val="115000"/>
                        </a:lnSpc>
                        <a:spcAft>
                          <a:spcPts val="0"/>
                        </a:spcAft>
                      </a:pPr>
                      <a:r>
                        <a:rPr lang="ru-RU" sz="1400">
                          <a:effectLst/>
                        </a:rPr>
                        <a:t>1.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marL="11430">
                        <a:lnSpc>
                          <a:spcPct val="115000"/>
                        </a:lnSpc>
                        <a:spcAft>
                          <a:spcPts val="0"/>
                        </a:spcAft>
                      </a:pPr>
                      <a:r>
                        <a:rPr lang="ru-RU" sz="1400">
                          <a:effectLst/>
                        </a:rPr>
                        <a:t>1-йилги беда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marL="11430">
                        <a:lnSpc>
                          <a:spcPct val="115000"/>
                        </a:lnSpc>
                        <a:spcAft>
                          <a:spcPts val="0"/>
                        </a:spcAft>
                      </a:pPr>
                      <a:r>
                        <a:rPr lang="ru-RU" sz="1400">
                          <a:effectLst/>
                        </a:rPr>
                        <a:t>1-йилги беда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1-йилги беда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r>
              <a:tr h="389899">
                <a:tc>
                  <a:txBody>
                    <a:bodyPr/>
                    <a:lstStyle/>
                    <a:p>
                      <a:pPr algn="ctr">
                        <a:lnSpc>
                          <a:spcPct val="115000"/>
                        </a:lnSpc>
                        <a:spcAft>
                          <a:spcPts val="0"/>
                        </a:spcAft>
                      </a:pPr>
                      <a:r>
                        <a:rPr lang="ru-RU" sz="1400">
                          <a:effectLst/>
                        </a:rPr>
                        <a:t>2.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marL="11430">
                        <a:lnSpc>
                          <a:spcPct val="115000"/>
                        </a:lnSpc>
                        <a:spcAft>
                          <a:spcPts val="0"/>
                        </a:spcAft>
                      </a:pPr>
                      <a:r>
                        <a:rPr lang="ru-RU" sz="1400">
                          <a:effectLst/>
                        </a:rPr>
                        <a:t>2-йилги беда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marL="11430">
                        <a:lnSpc>
                          <a:spcPct val="115000"/>
                        </a:lnSpc>
                        <a:spcAft>
                          <a:spcPts val="0"/>
                        </a:spcAft>
                      </a:pPr>
                      <a:r>
                        <a:rPr lang="ru-RU" sz="1400">
                          <a:effectLst/>
                        </a:rPr>
                        <a:t>2-йилги беда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2-йилги беда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r>
              <a:tr h="389899">
                <a:tc>
                  <a:txBody>
                    <a:bodyPr/>
                    <a:lstStyle/>
                    <a:p>
                      <a:pPr algn="ctr">
                        <a:lnSpc>
                          <a:spcPct val="115000"/>
                        </a:lnSpc>
                        <a:spcAft>
                          <a:spcPts val="0"/>
                        </a:spcAft>
                      </a:pPr>
                      <a:r>
                        <a:rPr lang="ru-RU" sz="1400">
                          <a:effectLst/>
                        </a:rPr>
                        <a:t>3.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marL="11430">
                        <a:lnSpc>
                          <a:spcPct val="115000"/>
                        </a:lnSpc>
                        <a:spcAft>
                          <a:spcPts val="0"/>
                        </a:spcAft>
                      </a:pPr>
                      <a:r>
                        <a:rPr lang="ru-RU" sz="1400">
                          <a:effectLst/>
                        </a:rPr>
                        <a:t>3-йилги беда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marL="11430">
                        <a:lnSpc>
                          <a:spcPct val="115000"/>
                        </a:lnSpc>
                        <a:spcAft>
                          <a:spcPts val="0"/>
                        </a:spcAft>
                      </a:pPr>
                      <a:r>
                        <a:rPr lang="ru-RU" sz="1400">
                          <a:effectLst/>
                        </a:rPr>
                        <a:t>3-йилги беда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3-йилги беда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r>
              <a:tr h="389899">
                <a:tc>
                  <a:txBody>
                    <a:bodyPr/>
                    <a:lstStyle/>
                    <a:p>
                      <a:pPr algn="ctr">
                        <a:lnSpc>
                          <a:spcPct val="115000"/>
                        </a:lnSpc>
                        <a:spcAft>
                          <a:spcPts val="0"/>
                        </a:spcAft>
                      </a:pPr>
                      <a:r>
                        <a:rPr lang="ru-RU" sz="1400">
                          <a:effectLst/>
                        </a:rPr>
                        <a:t>4.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Ўртаги сабзавотлар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Эртаги картошка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Кечки картошка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Полиз (қовун)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r>
              <a:tr h="745055">
                <a:tc>
                  <a:txBody>
                    <a:bodyPr/>
                    <a:lstStyle/>
                    <a:p>
                      <a:pPr algn="ctr">
                        <a:lnSpc>
                          <a:spcPct val="115000"/>
                        </a:lnSpc>
                        <a:spcAft>
                          <a:spcPts val="0"/>
                        </a:spcAft>
                      </a:pPr>
                      <a:r>
                        <a:rPr lang="ru-RU" sz="1400">
                          <a:effectLst/>
                        </a:rPr>
                        <a:t>5.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Кечки сабзавотлар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Эртаги </a:t>
                      </a:r>
                      <a:r>
                        <a:rPr lang="ru-RU" sz="1400" smtClean="0">
                          <a:effectLst/>
                        </a:rPr>
                        <a:t>илдизмевали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Эртаги сабзавотлар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Кечки картошка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Полиз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Оралиқ экинлар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r>
              <a:tr h="567477">
                <a:tc>
                  <a:txBody>
                    <a:bodyPr/>
                    <a:lstStyle/>
                    <a:p>
                      <a:pPr algn="ctr">
                        <a:lnSpc>
                          <a:spcPct val="115000"/>
                        </a:lnSpc>
                        <a:spcAft>
                          <a:spcPts val="0"/>
                        </a:spcAft>
                      </a:pPr>
                      <a:r>
                        <a:rPr lang="ru-RU" sz="1400">
                          <a:effectLst/>
                        </a:rPr>
                        <a:t>6.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Кечки картошка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marL="61595" indent="126365">
                        <a:lnSpc>
                          <a:spcPct val="115000"/>
                        </a:lnSpc>
                        <a:spcAft>
                          <a:spcPts val="0"/>
                        </a:spcAft>
                      </a:pPr>
                      <a:r>
                        <a:rPr lang="ru-RU" sz="1400">
                          <a:effectLst/>
                        </a:rPr>
                        <a:t> Эртаги сабзавотлар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Полиз оралиқ экинлар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Оралиқ  экинлар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Кечки картошка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Эртаги сабзавотлар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r>
              <a:tr h="389899">
                <a:tc>
                  <a:txBody>
                    <a:bodyPr/>
                    <a:lstStyle/>
                    <a:p>
                      <a:pPr algn="ctr">
                        <a:lnSpc>
                          <a:spcPct val="115000"/>
                        </a:lnSpc>
                        <a:spcAft>
                          <a:spcPts val="0"/>
                        </a:spcAft>
                      </a:pPr>
                      <a:r>
                        <a:rPr lang="ru-RU" sz="1400">
                          <a:effectLst/>
                        </a:rPr>
                        <a:t>7.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Сабзавотлар (пиёз)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Кечки картошка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Сабзавотлар  (пиёз)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r>
              <a:tr h="389899">
                <a:tc>
                  <a:txBody>
                    <a:bodyPr/>
                    <a:lstStyle/>
                    <a:p>
                      <a:pPr algn="ctr">
                        <a:lnSpc>
                          <a:spcPct val="115000"/>
                        </a:lnSpc>
                        <a:spcAft>
                          <a:spcPts val="0"/>
                        </a:spcAft>
                      </a:pPr>
                      <a:r>
                        <a:rPr lang="ru-RU" sz="1400">
                          <a:effectLst/>
                        </a:rPr>
                        <a:t>8.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Кечки сабзавотлар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Эртаги картошка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Эртаги сабзавотлар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Кечки картошка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полиз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c>
                  <a:txBody>
                    <a:bodyPr/>
                    <a:lstStyle/>
                    <a:p>
                      <a:pPr algn="ctr">
                        <a:lnSpc>
                          <a:spcPct val="115000"/>
                        </a:lnSpc>
                        <a:spcAft>
                          <a:spcPts val="0"/>
                        </a:spcAft>
                      </a:pPr>
                      <a:r>
                        <a:rPr lang="ru-RU" sz="1400">
                          <a:effectLst/>
                        </a:rPr>
                        <a:t>Оралиқ экинлар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6282" marR="67455" marT="31675" marB="0"/>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609232" y="490364"/>
            <a:ext cx="4248472" cy="5386908"/>
          </a:xfrm>
        </p:spPr>
        <p:style>
          <a:lnRef idx="2">
            <a:schemeClr val="accent2"/>
          </a:lnRef>
          <a:fillRef idx="1">
            <a:schemeClr val="lt1"/>
          </a:fillRef>
          <a:effectRef idx="0">
            <a:schemeClr val="accent2"/>
          </a:effectRef>
          <a:fontRef idx="minor">
            <a:schemeClr val="dk1"/>
          </a:fontRef>
        </p:style>
        <p:txBody>
          <a:bodyPr>
            <a:normAutofit lnSpcReduction="10000"/>
          </a:bodyPr>
          <a:lstStyle/>
          <a:p>
            <a:pPr algn="just"/>
            <a:r>
              <a:rPr lang="ru-RU" sz="2400"/>
              <a:t>Қишлоқ хўжалигидаги иқтисодий ўзгаришлар ва хўжаликлар экин майдонларини кичрайиши алмашлаб экиш тизимига янги талаблар қўймоқда. Деҳқон ва фермер хўжаликларининг ер майдонларини кичик бўлиши кам сондаги экинлардан иборат бўлган ва қисқа ротацияли алмашлаб экишга ўтишни тақазо қилмоқда. Шу муносабат билан чет элларда қўлланиладиган алмашлаб экиш схемаси катта қизиқиш уйғотади</a:t>
            </a:r>
            <a:endParaRPr lang="ru-RU" sz="2400" dirty="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332656"/>
            <a:ext cx="3057295" cy="2448272"/>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863" y="3291952"/>
            <a:ext cx="3325460" cy="2592288"/>
          </a:xfrm>
          <a:prstGeom prst="rect">
            <a:avLst/>
          </a:prstGeom>
        </p:spPr>
      </p:pic>
    </p:spTree>
    <p:extLst>
      <p:ext uri="{BB962C8B-B14F-4D97-AF65-F5344CB8AC3E}">
        <p14:creationId xmlns:p14="http://schemas.microsoft.com/office/powerpoint/2010/main" val="40911313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1" name="Rectangle 3"/>
          <p:cNvSpPr>
            <a:spLocks noGrp="1" noChangeArrowheads="1"/>
          </p:cNvSpPr>
          <p:nvPr>
            <p:ph idx="1"/>
          </p:nvPr>
        </p:nvSpPr>
        <p:spPr>
          <a:xfrm>
            <a:off x="539552" y="1268760"/>
            <a:ext cx="8229600" cy="4959350"/>
          </a:xfrm>
        </p:spPr>
        <p:txBody>
          <a:bodyPr/>
          <a:lstStyle/>
          <a:p>
            <a:pPr algn="ctr">
              <a:buFont typeface="Wingdings" pitchFamily="2" charset="2"/>
              <a:buNone/>
            </a:pPr>
            <a:r>
              <a:rPr lang="uz-Cyrl-UZ" sz="6600" dirty="0">
                <a:solidFill>
                  <a:srgbClr val="0033CC"/>
                </a:solidFill>
                <a:latin typeface="Arial Black" pitchFamily="34" charset="0"/>
              </a:rPr>
              <a:t>ЭЪТИБОРИНГИЗ </a:t>
            </a:r>
          </a:p>
          <a:p>
            <a:pPr algn="ctr">
              <a:buFont typeface="Wingdings" pitchFamily="2" charset="2"/>
              <a:buNone/>
            </a:pPr>
            <a:r>
              <a:rPr lang="uz-Cyrl-UZ" sz="6600" dirty="0">
                <a:solidFill>
                  <a:srgbClr val="0033CC"/>
                </a:solidFill>
                <a:latin typeface="Arial Black" pitchFamily="34" charset="0"/>
              </a:rPr>
              <a:t>У Ч У Н  </a:t>
            </a:r>
          </a:p>
          <a:p>
            <a:pPr algn="ctr">
              <a:buFont typeface="Wingdings" pitchFamily="2" charset="2"/>
              <a:buNone/>
            </a:pPr>
            <a:r>
              <a:rPr lang="uz-Cyrl-UZ" sz="6600" dirty="0">
                <a:solidFill>
                  <a:srgbClr val="0033CC"/>
                </a:solidFill>
                <a:latin typeface="Arial Black" pitchFamily="34" charset="0"/>
              </a:rPr>
              <a:t>РАХМАТ !!!</a:t>
            </a:r>
            <a:endParaRPr lang="ru-RU" sz="6600" dirty="0">
              <a:solidFill>
                <a:srgbClr val="0033CC"/>
              </a:solidFill>
              <a:latin typeface="Arial Black" pitchFamily="34"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46af13e6460b168a6df80e6f67d62fb5d1a5bd5"/>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6.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5.xml><?xml version="1.0" encoding="utf-8"?>
<a:theme xmlns:a="http://schemas.openxmlformats.org/drawingml/2006/main" name="Оформление по умолчанию">
  <a:themeElements>
    <a:clrScheme name="Яркая">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Competition</Template>
  <TotalTime>1602</TotalTime>
  <Words>990</Words>
  <Application>Microsoft Office PowerPoint</Application>
  <PresentationFormat>Экран (4:3)</PresentationFormat>
  <Paragraphs>200</Paragraphs>
  <Slides>15</Slides>
  <Notes>0</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6</vt:i4>
      </vt:variant>
      <vt:variant>
        <vt:lpstr>Заголовки слайдов</vt:lpstr>
      </vt:variant>
      <vt:variant>
        <vt:i4>15</vt:i4>
      </vt:variant>
    </vt:vector>
  </HeadingPairs>
  <TitlesOfParts>
    <vt:vector size="36" baseType="lpstr">
      <vt:lpstr>Arial</vt:lpstr>
      <vt:lpstr>Arial Black</vt:lpstr>
      <vt:lpstr>Calibri</vt:lpstr>
      <vt:lpstr>Calibri Light</vt:lpstr>
      <vt:lpstr>Century Gothic</vt:lpstr>
      <vt:lpstr>Constantia</vt:lpstr>
      <vt:lpstr>Franklin Gothic Book</vt:lpstr>
      <vt:lpstr>Franklin Gothic Medium</vt:lpstr>
      <vt:lpstr>Lucida Sans Unicode</vt:lpstr>
      <vt:lpstr>Time RomanUz</vt:lpstr>
      <vt:lpstr>Times New Roman</vt:lpstr>
      <vt:lpstr>Verdana</vt:lpstr>
      <vt:lpstr>Wingdings</vt:lpstr>
      <vt:lpstr>Wingdings 2</vt:lpstr>
      <vt:lpstr>Wingdings 3</vt:lpstr>
      <vt:lpstr>Трек</vt:lpstr>
      <vt:lpstr>Поток</vt:lpstr>
      <vt:lpstr>Office Theme</vt:lpstr>
      <vt:lpstr>Легкий дым</vt:lpstr>
      <vt:lpstr>Оформление по умолчанию</vt:lpstr>
      <vt:lpstr>Открытая</vt:lpstr>
      <vt:lpstr>Презентация PowerPoint</vt:lpstr>
      <vt:lpstr>Режа</vt:lpstr>
      <vt:lpstr>Ер танлаш.</vt:lpstr>
      <vt:lpstr>Презентация PowerPoint</vt:lpstr>
      <vt:lpstr>Ўтмишдош экинларга муносабати.</vt:lpstr>
      <vt:lpstr>Презентация PowerPoint</vt:lpstr>
      <vt:lpstr>Картошка учун яроқли ҳар хил ўтмишдошлар </vt:lpstr>
      <vt:lpstr>Презентация PowerPoint</vt:lpstr>
      <vt:lpstr>Презентация PowerPoint</vt:lpstr>
      <vt:lpstr>Алмашлаб экиш тур ва шакллари. </vt:lpstr>
      <vt:lpstr>Презентация PowerPoint</vt:lpstr>
      <vt:lpstr>Презентация PowerPoint</vt:lpstr>
      <vt:lpstr>Ўзбекистоннинг сабзавотчилик хўжаликлари учун саккиз далали алмашлаб экиш схемаси</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281</cp:revision>
  <dcterms:created xsi:type="dcterms:W3CDTF">2006-02-18T09:24:02Z</dcterms:created>
  <dcterms:modified xsi:type="dcterms:W3CDTF">2019-06-03T07:37:54Z</dcterms:modified>
</cp:coreProperties>
</file>