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69" r:id="rId2"/>
    <p:sldMasterId id="2147483952" r:id="rId3"/>
    <p:sldMasterId id="2147484198" r:id="rId4"/>
    <p:sldMasterId id="2147484210" r:id="rId5"/>
    <p:sldMasterId id="2147484222" r:id="rId6"/>
  </p:sldMasterIdLst>
  <p:notesMasterIdLst>
    <p:notesMasterId r:id="rId31"/>
  </p:notesMasterIdLst>
  <p:sldIdLst>
    <p:sldId id="261" r:id="rId7"/>
    <p:sldId id="286" r:id="rId8"/>
    <p:sldId id="330" r:id="rId9"/>
    <p:sldId id="332" r:id="rId10"/>
    <p:sldId id="349" r:id="rId11"/>
    <p:sldId id="333" r:id="rId12"/>
    <p:sldId id="350" r:id="rId13"/>
    <p:sldId id="351" r:id="rId14"/>
    <p:sldId id="352" r:id="rId15"/>
    <p:sldId id="353" r:id="rId16"/>
    <p:sldId id="354" r:id="rId17"/>
    <p:sldId id="310" r:id="rId18"/>
    <p:sldId id="311" r:id="rId19"/>
    <p:sldId id="312" r:id="rId20"/>
    <p:sldId id="342" r:id="rId21"/>
    <p:sldId id="343" r:id="rId22"/>
    <p:sldId id="355" r:id="rId23"/>
    <p:sldId id="336" r:id="rId24"/>
    <p:sldId id="344" r:id="rId25"/>
    <p:sldId id="346" r:id="rId26"/>
    <p:sldId id="347" r:id="rId27"/>
    <p:sldId id="348" r:id="rId28"/>
    <p:sldId id="335" r:id="rId29"/>
    <p:sldId id="275" r:id="rId30"/>
  </p:sldIdLst>
  <p:sldSz cx="9144000" cy="6858000" type="screen4x3"/>
  <p:notesSz cx="6858000" cy="9144000"/>
  <p:custDataLst>
    <p:tags r:id="rId32"/>
  </p:custDataLst>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0033CC"/>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904" autoAdjust="0"/>
    <p:restoredTop sz="93250" autoAdjust="0"/>
  </p:normalViewPr>
  <p:slideViewPr>
    <p:cSldViewPr>
      <p:cViewPr varScale="1">
        <p:scale>
          <a:sx n="66" d="100"/>
          <a:sy n="66" d="100"/>
        </p:scale>
        <p:origin x="159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846774-A1CD-4705-95E1-F02D8D1D28BB}" type="doc">
      <dgm:prSet loTypeId="urn:microsoft.com/office/officeart/2008/layout/VerticalCurvedList" loCatId="list" qsTypeId="urn:microsoft.com/office/officeart/2005/8/quickstyle/3d3" qsCatId="3D" csTypeId="urn:microsoft.com/office/officeart/2005/8/colors/colorful4" csCatId="colorful" phldr="1"/>
      <dgm:spPr/>
      <dgm:t>
        <a:bodyPr/>
        <a:lstStyle/>
        <a:p>
          <a:endParaRPr lang="ru-RU"/>
        </a:p>
      </dgm:t>
    </dgm:pt>
    <dgm:pt modelId="{18A0DDF1-B5F9-452C-8864-80D352B29104}">
      <dgm:prSet custT="1"/>
      <dgm:spPr/>
      <dgm:t>
        <a:bodyPr/>
        <a:lstStyle/>
        <a:p>
          <a:pPr rtl="0"/>
          <a:r>
            <a:rPr lang="ru-RU" sz="2800" smtClean="0"/>
            <a:t>тупроқнинг табиий намлигини максимал сақлаган ҳолда чуқур ва бир текис юмшатиш</a:t>
          </a:r>
          <a:endParaRPr lang="ru-RU" sz="2800" b="1"/>
        </a:p>
      </dgm:t>
    </dgm:pt>
    <dgm:pt modelId="{86A1E6F5-782C-4268-A77B-465403C4DCDC}" type="parTrans" cxnId="{88C82DBA-18AA-4301-8DAD-AA24B82FFCC3}">
      <dgm:prSet/>
      <dgm:spPr/>
      <dgm:t>
        <a:bodyPr/>
        <a:lstStyle/>
        <a:p>
          <a:endParaRPr lang="ru-RU"/>
        </a:p>
      </dgm:t>
    </dgm:pt>
    <dgm:pt modelId="{80877010-FE52-409E-B0FE-D4D818C99295}" type="sibTrans" cxnId="{88C82DBA-18AA-4301-8DAD-AA24B82FFCC3}">
      <dgm:prSet/>
      <dgm:spPr/>
      <dgm:t>
        <a:bodyPr/>
        <a:lstStyle/>
        <a:p>
          <a:endParaRPr lang="ru-RU"/>
        </a:p>
      </dgm:t>
    </dgm:pt>
    <dgm:pt modelId="{8CB0B686-F28C-42C1-9EEC-75D726D51FF8}">
      <dgm:prSet custT="1"/>
      <dgm:spPr/>
      <dgm:t>
        <a:bodyPr/>
        <a:lstStyle/>
        <a:p>
          <a:pPr rtl="0"/>
          <a:r>
            <a:rPr lang="ru-RU" sz="3200" smtClean="0"/>
            <a:t>кесакларни майдалаш;</a:t>
          </a:r>
          <a:endParaRPr lang="ru-RU" sz="3200" b="1"/>
        </a:p>
      </dgm:t>
    </dgm:pt>
    <dgm:pt modelId="{FB7B455A-2FC7-4B33-A997-74E531FD5091}" type="parTrans" cxnId="{738A0883-2F58-4E87-A28C-5DE6E9A0A450}">
      <dgm:prSet/>
      <dgm:spPr/>
      <dgm:t>
        <a:bodyPr/>
        <a:lstStyle/>
        <a:p>
          <a:endParaRPr lang="ru-RU"/>
        </a:p>
      </dgm:t>
    </dgm:pt>
    <dgm:pt modelId="{699A4EC7-0A77-482B-9DE3-6AC7C54A9B90}" type="sibTrans" cxnId="{738A0883-2F58-4E87-A28C-5DE6E9A0A450}">
      <dgm:prSet/>
      <dgm:spPr/>
      <dgm:t>
        <a:bodyPr/>
        <a:lstStyle/>
        <a:p>
          <a:endParaRPr lang="ru-RU"/>
        </a:p>
      </dgm:t>
    </dgm:pt>
    <dgm:pt modelId="{E73779C2-8F94-4B30-917A-EDC5DAFEC650}">
      <dgm:prSet custT="1"/>
      <dgm:spPr/>
      <dgm:t>
        <a:bodyPr/>
        <a:lstStyle/>
        <a:p>
          <a:pPr rtl="0"/>
          <a:r>
            <a:rPr lang="ru-RU" sz="3200" smtClean="0"/>
            <a:t>тупроқ қатқалоғини майдалаш ва юзасини текислаш; </a:t>
          </a:r>
          <a:endParaRPr lang="ru-RU" sz="3200" b="1"/>
        </a:p>
      </dgm:t>
    </dgm:pt>
    <dgm:pt modelId="{F0091B7D-D391-405B-B8B2-036480511EEE}" type="parTrans" cxnId="{6B30E1EF-57B2-46A9-A97E-62F3E78F62E8}">
      <dgm:prSet/>
      <dgm:spPr/>
      <dgm:t>
        <a:bodyPr/>
        <a:lstStyle/>
        <a:p>
          <a:endParaRPr lang="ru-RU"/>
        </a:p>
      </dgm:t>
    </dgm:pt>
    <dgm:pt modelId="{FE617682-0127-4044-9ABA-0CD972A23971}" type="sibTrans" cxnId="{6B30E1EF-57B2-46A9-A97E-62F3E78F62E8}">
      <dgm:prSet/>
      <dgm:spPr/>
      <dgm:t>
        <a:bodyPr/>
        <a:lstStyle/>
        <a:p>
          <a:endParaRPr lang="ru-RU"/>
        </a:p>
      </dgm:t>
    </dgm:pt>
    <dgm:pt modelId="{ED770896-B08A-42B7-9A55-A559CDCE68C0}">
      <dgm:prSet custT="1"/>
      <dgm:spPr/>
      <dgm:t>
        <a:bodyPr/>
        <a:lstStyle/>
        <a:p>
          <a:pPr rtl="0"/>
          <a:r>
            <a:rPr lang="ru-RU" sz="2400" smtClean="0"/>
            <a:t>уруғлик тугунак экилган қатлам ости капиллярларини тупроқни қайта зичланиши ҳисобига тиклаш</a:t>
          </a:r>
          <a:endParaRPr lang="ru-RU" sz="2400" b="1"/>
        </a:p>
      </dgm:t>
    </dgm:pt>
    <dgm:pt modelId="{49A48881-ACCC-47C8-872E-3226614CA788}" type="parTrans" cxnId="{A989DAC2-FE7D-48CE-8BBF-B8AEC3CC8AF6}">
      <dgm:prSet/>
      <dgm:spPr/>
      <dgm:t>
        <a:bodyPr/>
        <a:lstStyle/>
        <a:p>
          <a:endParaRPr lang="ru-RU"/>
        </a:p>
      </dgm:t>
    </dgm:pt>
    <dgm:pt modelId="{B415A947-4E07-428D-8E05-2AD74918AE2B}" type="sibTrans" cxnId="{A989DAC2-FE7D-48CE-8BBF-B8AEC3CC8AF6}">
      <dgm:prSet/>
      <dgm:spPr/>
      <dgm:t>
        <a:bodyPr/>
        <a:lstStyle/>
        <a:p>
          <a:endParaRPr lang="ru-RU"/>
        </a:p>
      </dgm:t>
    </dgm:pt>
    <dgm:pt modelId="{C36ACC3D-C882-454E-89D7-BCA269BF6EDF}" type="pres">
      <dgm:prSet presAssocID="{1D846774-A1CD-4705-95E1-F02D8D1D28BB}" presName="Name0" presStyleCnt="0">
        <dgm:presLayoutVars>
          <dgm:chMax val="7"/>
          <dgm:chPref val="7"/>
          <dgm:dir/>
        </dgm:presLayoutVars>
      </dgm:prSet>
      <dgm:spPr/>
      <dgm:t>
        <a:bodyPr/>
        <a:lstStyle/>
        <a:p>
          <a:endParaRPr lang="ru-RU"/>
        </a:p>
      </dgm:t>
    </dgm:pt>
    <dgm:pt modelId="{7709755F-8AE3-4423-A8F1-5441DBB1C643}" type="pres">
      <dgm:prSet presAssocID="{1D846774-A1CD-4705-95E1-F02D8D1D28BB}" presName="Name1" presStyleCnt="0"/>
      <dgm:spPr/>
      <dgm:t>
        <a:bodyPr/>
        <a:lstStyle/>
        <a:p>
          <a:endParaRPr lang="ru-RU"/>
        </a:p>
      </dgm:t>
    </dgm:pt>
    <dgm:pt modelId="{085D6E0E-1A06-4CC5-959D-970FBF3289A8}" type="pres">
      <dgm:prSet presAssocID="{1D846774-A1CD-4705-95E1-F02D8D1D28BB}" presName="cycle" presStyleCnt="0"/>
      <dgm:spPr/>
      <dgm:t>
        <a:bodyPr/>
        <a:lstStyle/>
        <a:p>
          <a:endParaRPr lang="ru-RU"/>
        </a:p>
      </dgm:t>
    </dgm:pt>
    <dgm:pt modelId="{C8400E30-2213-437E-A671-C05160B33F76}" type="pres">
      <dgm:prSet presAssocID="{1D846774-A1CD-4705-95E1-F02D8D1D28BB}" presName="srcNode" presStyleLbl="node1" presStyleIdx="0" presStyleCnt="4"/>
      <dgm:spPr/>
      <dgm:t>
        <a:bodyPr/>
        <a:lstStyle/>
        <a:p>
          <a:endParaRPr lang="ru-RU"/>
        </a:p>
      </dgm:t>
    </dgm:pt>
    <dgm:pt modelId="{C8223FB7-3924-40E3-A142-372D564CC203}" type="pres">
      <dgm:prSet presAssocID="{1D846774-A1CD-4705-95E1-F02D8D1D28BB}" presName="conn" presStyleLbl="parChTrans1D2" presStyleIdx="0" presStyleCnt="1"/>
      <dgm:spPr/>
      <dgm:t>
        <a:bodyPr/>
        <a:lstStyle/>
        <a:p>
          <a:endParaRPr lang="ru-RU"/>
        </a:p>
      </dgm:t>
    </dgm:pt>
    <dgm:pt modelId="{4122B36E-EADD-4290-BF5E-D4D4343D84F8}" type="pres">
      <dgm:prSet presAssocID="{1D846774-A1CD-4705-95E1-F02D8D1D28BB}" presName="extraNode" presStyleLbl="node1" presStyleIdx="0" presStyleCnt="4"/>
      <dgm:spPr/>
      <dgm:t>
        <a:bodyPr/>
        <a:lstStyle/>
        <a:p>
          <a:endParaRPr lang="ru-RU"/>
        </a:p>
      </dgm:t>
    </dgm:pt>
    <dgm:pt modelId="{CFB4FA86-E86A-4082-9A5A-63DCD3AD064B}" type="pres">
      <dgm:prSet presAssocID="{1D846774-A1CD-4705-95E1-F02D8D1D28BB}" presName="dstNode" presStyleLbl="node1" presStyleIdx="0" presStyleCnt="4"/>
      <dgm:spPr/>
      <dgm:t>
        <a:bodyPr/>
        <a:lstStyle/>
        <a:p>
          <a:endParaRPr lang="ru-RU"/>
        </a:p>
      </dgm:t>
    </dgm:pt>
    <dgm:pt modelId="{FD1CF378-1BFD-4AB9-A292-99E2610C7074}" type="pres">
      <dgm:prSet presAssocID="{18A0DDF1-B5F9-452C-8864-80D352B29104}" presName="text_1" presStyleLbl="node1" presStyleIdx="0" presStyleCnt="4">
        <dgm:presLayoutVars>
          <dgm:bulletEnabled val="1"/>
        </dgm:presLayoutVars>
      </dgm:prSet>
      <dgm:spPr/>
      <dgm:t>
        <a:bodyPr/>
        <a:lstStyle/>
        <a:p>
          <a:endParaRPr lang="ru-RU"/>
        </a:p>
      </dgm:t>
    </dgm:pt>
    <dgm:pt modelId="{7657F472-8FC0-4028-BCA1-FB95FACDF9EC}" type="pres">
      <dgm:prSet presAssocID="{18A0DDF1-B5F9-452C-8864-80D352B29104}" presName="accent_1" presStyleCnt="0"/>
      <dgm:spPr/>
      <dgm:t>
        <a:bodyPr/>
        <a:lstStyle/>
        <a:p>
          <a:endParaRPr lang="ru-RU"/>
        </a:p>
      </dgm:t>
    </dgm:pt>
    <dgm:pt modelId="{5008AF65-3BCF-4BFC-B049-A968BC255DF2}" type="pres">
      <dgm:prSet presAssocID="{18A0DDF1-B5F9-452C-8864-80D352B29104}" presName="accentRepeatNode" presStyleLbl="solidFgAcc1" presStyleIdx="0" presStyleCnt="4"/>
      <dgm:spPr/>
      <dgm:t>
        <a:bodyPr/>
        <a:lstStyle/>
        <a:p>
          <a:endParaRPr lang="ru-RU"/>
        </a:p>
      </dgm:t>
    </dgm:pt>
    <dgm:pt modelId="{B99E5EAD-EFE8-46E6-B3A8-6F302D2F0D69}" type="pres">
      <dgm:prSet presAssocID="{8CB0B686-F28C-42C1-9EEC-75D726D51FF8}" presName="text_2" presStyleLbl="node1" presStyleIdx="1" presStyleCnt="4">
        <dgm:presLayoutVars>
          <dgm:bulletEnabled val="1"/>
        </dgm:presLayoutVars>
      </dgm:prSet>
      <dgm:spPr/>
      <dgm:t>
        <a:bodyPr/>
        <a:lstStyle/>
        <a:p>
          <a:endParaRPr lang="ru-RU"/>
        </a:p>
      </dgm:t>
    </dgm:pt>
    <dgm:pt modelId="{F2A9F3FA-FA95-4114-927D-03CC68A038AE}" type="pres">
      <dgm:prSet presAssocID="{8CB0B686-F28C-42C1-9EEC-75D726D51FF8}" presName="accent_2" presStyleCnt="0"/>
      <dgm:spPr/>
      <dgm:t>
        <a:bodyPr/>
        <a:lstStyle/>
        <a:p>
          <a:endParaRPr lang="ru-RU"/>
        </a:p>
      </dgm:t>
    </dgm:pt>
    <dgm:pt modelId="{2915CAC4-8F0A-4A57-960E-EB95DAE013B9}" type="pres">
      <dgm:prSet presAssocID="{8CB0B686-F28C-42C1-9EEC-75D726D51FF8}" presName="accentRepeatNode" presStyleLbl="solidFgAcc1" presStyleIdx="1" presStyleCnt="4"/>
      <dgm:spPr/>
      <dgm:t>
        <a:bodyPr/>
        <a:lstStyle/>
        <a:p>
          <a:endParaRPr lang="ru-RU"/>
        </a:p>
      </dgm:t>
    </dgm:pt>
    <dgm:pt modelId="{58F25078-1850-42DD-AC2F-B7BAFF3C69F7}" type="pres">
      <dgm:prSet presAssocID="{E73779C2-8F94-4B30-917A-EDC5DAFEC650}" presName="text_3" presStyleLbl="node1" presStyleIdx="2" presStyleCnt="4">
        <dgm:presLayoutVars>
          <dgm:bulletEnabled val="1"/>
        </dgm:presLayoutVars>
      </dgm:prSet>
      <dgm:spPr/>
      <dgm:t>
        <a:bodyPr/>
        <a:lstStyle/>
        <a:p>
          <a:endParaRPr lang="ru-RU"/>
        </a:p>
      </dgm:t>
    </dgm:pt>
    <dgm:pt modelId="{649623CB-4372-4B4A-A157-DD853D958417}" type="pres">
      <dgm:prSet presAssocID="{E73779C2-8F94-4B30-917A-EDC5DAFEC650}" presName="accent_3" presStyleCnt="0"/>
      <dgm:spPr/>
      <dgm:t>
        <a:bodyPr/>
        <a:lstStyle/>
        <a:p>
          <a:endParaRPr lang="ru-RU"/>
        </a:p>
      </dgm:t>
    </dgm:pt>
    <dgm:pt modelId="{19D44E00-3D18-47C2-A498-F07C2FF5A080}" type="pres">
      <dgm:prSet presAssocID="{E73779C2-8F94-4B30-917A-EDC5DAFEC650}" presName="accentRepeatNode" presStyleLbl="solidFgAcc1" presStyleIdx="2" presStyleCnt="4"/>
      <dgm:spPr/>
      <dgm:t>
        <a:bodyPr/>
        <a:lstStyle/>
        <a:p>
          <a:endParaRPr lang="ru-RU"/>
        </a:p>
      </dgm:t>
    </dgm:pt>
    <dgm:pt modelId="{0031B963-F73A-4C60-BB91-9E2A1BA05EAC}" type="pres">
      <dgm:prSet presAssocID="{ED770896-B08A-42B7-9A55-A559CDCE68C0}" presName="text_4" presStyleLbl="node1" presStyleIdx="3" presStyleCnt="4">
        <dgm:presLayoutVars>
          <dgm:bulletEnabled val="1"/>
        </dgm:presLayoutVars>
      </dgm:prSet>
      <dgm:spPr/>
      <dgm:t>
        <a:bodyPr/>
        <a:lstStyle/>
        <a:p>
          <a:endParaRPr lang="ru-RU"/>
        </a:p>
      </dgm:t>
    </dgm:pt>
    <dgm:pt modelId="{FD135EA4-3494-4CEA-B1A1-3991843F44F9}" type="pres">
      <dgm:prSet presAssocID="{ED770896-B08A-42B7-9A55-A559CDCE68C0}" presName="accent_4" presStyleCnt="0"/>
      <dgm:spPr/>
      <dgm:t>
        <a:bodyPr/>
        <a:lstStyle/>
        <a:p>
          <a:endParaRPr lang="ru-RU"/>
        </a:p>
      </dgm:t>
    </dgm:pt>
    <dgm:pt modelId="{F402D211-EE5E-4765-9F69-D84C4AD5FF46}" type="pres">
      <dgm:prSet presAssocID="{ED770896-B08A-42B7-9A55-A559CDCE68C0}" presName="accentRepeatNode" presStyleLbl="solidFgAcc1" presStyleIdx="3" presStyleCnt="4"/>
      <dgm:spPr/>
      <dgm:t>
        <a:bodyPr/>
        <a:lstStyle/>
        <a:p>
          <a:endParaRPr lang="ru-RU"/>
        </a:p>
      </dgm:t>
    </dgm:pt>
  </dgm:ptLst>
  <dgm:cxnLst>
    <dgm:cxn modelId="{ECF59CDF-D71C-4FF9-8FB7-757AF2D50DF2}" type="presOf" srcId="{8CB0B686-F28C-42C1-9EEC-75D726D51FF8}" destId="{B99E5EAD-EFE8-46E6-B3A8-6F302D2F0D69}" srcOrd="0" destOrd="0" presId="urn:microsoft.com/office/officeart/2008/layout/VerticalCurvedList"/>
    <dgm:cxn modelId="{738A0883-2F58-4E87-A28C-5DE6E9A0A450}" srcId="{1D846774-A1CD-4705-95E1-F02D8D1D28BB}" destId="{8CB0B686-F28C-42C1-9EEC-75D726D51FF8}" srcOrd="1" destOrd="0" parTransId="{FB7B455A-2FC7-4B33-A997-74E531FD5091}" sibTransId="{699A4EC7-0A77-482B-9DE3-6AC7C54A9B90}"/>
    <dgm:cxn modelId="{38136F16-79F4-403F-9AE1-42F532EECBD6}" type="presOf" srcId="{ED770896-B08A-42B7-9A55-A559CDCE68C0}" destId="{0031B963-F73A-4C60-BB91-9E2A1BA05EAC}" srcOrd="0" destOrd="0" presId="urn:microsoft.com/office/officeart/2008/layout/VerticalCurvedList"/>
    <dgm:cxn modelId="{0C48198B-7745-483A-B21B-84A155BC784D}" type="presOf" srcId="{E73779C2-8F94-4B30-917A-EDC5DAFEC650}" destId="{58F25078-1850-42DD-AC2F-B7BAFF3C69F7}" srcOrd="0" destOrd="0" presId="urn:microsoft.com/office/officeart/2008/layout/VerticalCurvedList"/>
    <dgm:cxn modelId="{DE3A6E32-B114-42A7-B078-25A224E4C872}" type="presOf" srcId="{1D846774-A1CD-4705-95E1-F02D8D1D28BB}" destId="{C36ACC3D-C882-454E-89D7-BCA269BF6EDF}" srcOrd="0" destOrd="0" presId="urn:microsoft.com/office/officeart/2008/layout/VerticalCurvedList"/>
    <dgm:cxn modelId="{A989DAC2-FE7D-48CE-8BBF-B8AEC3CC8AF6}" srcId="{1D846774-A1CD-4705-95E1-F02D8D1D28BB}" destId="{ED770896-B08A-42B7-9A55-A559CDCE68C0}" srcOrd="3" destOrd="0" parTransId="{49A48881-ACCC-47C8-872E-3226614CA788}" sibTransId="{B415A947-4E07-428D-8E05-2AD74918AE2B}"/>
    <dgm:cxn modelId="{484CE740-2689-44E8-A5A6-1D1D24BCA127}" type="presOf" srcId="{18A0DDF1-B5F9-452C-8864-80D352B29104}" destId="{FD1CF378-1BFD-4AB9-A292-99E2610C7074}" srcOrd="0" destOrd="0" presId="urn:microsoft.com/office/officeart/2008/layout/VerticalCurvedList"/>
    <dgm:cxn modelId="{E0608876-4FA1-4FB8-9549-AE40555C7D2E}" type="presOf" srcId="{80877010-FE52-409E-B0FE-D4D818C99295}" destId="{C8223FB7-3924-40E3-A142-372D564CC203}" srcOrd="0" destOrd="0" presId="urn:microsoft.com/office/officeart/2008/layout/VerticalCurvedList"/>
    <dgm:cxn modelId="{88C82DBA-18AA-4301-8DAD-AA24B82FFCC3}" srcId="{1D846774-A1CD-4705-95E1-F02D8D1D28BB}" destId="{18A0DDF1-B5F9-452C-8864-80D352B29104}" srcOrd="0" destOrd="0" parTransId="{86A1E6F5-782C-4268-A77B-465403C4DCDC}" sibTransId="{80877010-FE52-409E-B0FE-D4D818C99295}"/>
    <dgm:cxn modelId="{6B30E1EF-57B2-46A9-A97E-62F3E78F62E8}" srcId="{1D846774-A1CD-4705-95E1-F02D8D1D28BB}" destId="{E73779C2-8F94-4B30-917A-EDC5DAFEC650}" srcOrd="2" destOrd="0" parTransId="{F0091B7D-D391-405B-B8B2-036480511EEE}" sibTransId="{FE617682-0127-4044-9ABA-0CD972A23971}"/>
    <dgm:cxn modelId="{932A1AF9-4040-47E3-8665-6C7E9ADC8A75}" type="presParOf" srcId="{C36ACC3D-C882-454E-89D7-BCA269BF6EDF}" destId="{7709755F-8AE3-4423-A8F1-5441DBB1C643}" srcOrd="0" destOrd="0" presId="urn:microsoft.com/office/officeart/2008/layout/VerticalCurvedList"/>
    <dgm:cxn modelId="{74938074-CF70-445A-BC55-FC80538FA73B}" type="presParOf" srcId="{7709755F-8AE3-4423-A8F1-5441DBB1C643}" destId="{085D6E0E-1A06-4CC5-959D-970FBF3289A8}" srcOrd="0" destOrd="0" presId="urn:microsoft.com/office/officeart/2008/layout/VerticalCurvedList"/>
    <dgm:cxn modelId="{AD585508-A9B1-411B-B841-E369D2537F08}" type="presParOf" srcId="{085D6E0E-1A06-4CC5-959D-970FBF3289A8}" destId="{C8400E30-2213-437E-A671-C05160B33F76}" srcOrd="0" destOrd="0" presId="urn:microsoft.com/office/officeart/2008/layout/VerticalCurvedList"/>
    <dgm:cxn modelId="{4C5AD42B-5C47-4821-B0D5-DECC8668D3FC}" type="presParOf" srcId="{085D6E0E-1A06-4CC5-959D-970FBF3289A8}" destId="{C8223FB7-3924-40E3-A142-372D564CC203}" srcOrd="1" destOrd="0" presId="urn:microsoft.com/office/officeart/2008/layout/VerticalCurvedList"/>
    <dgm:cxn modelId="{60C19BAA-DEB9-404B-9A6F-8DFDF2B9EE28}" type="presParOf" srcId="{085D6E0E-1A06-4CC5-959D-970FBF3289A8}" destId="{4122B36E-EADD-4290-BF5E-D4D4343D84F8}" srcOrd="2" destOrd="0" presId="urn:microsoft.com/office/officeart/2008/layout/VerticalCurvedList"/>
    <dgm:cxn modelId="{52E6EBB4-35C6-4AA6-A914-D6781742EE99}" type="presParOf" srcId="{085D6E0E-1A06-4CC5-959D-970FBF3289A8}" destId="{CFB4FA86-E86A-4082-9A5A-63DCD3AD064B}" srcOrd="3" destOrd="0" presId="urn:microsoft.com/office/officeart/2008/layout/VerticalCurvedList"/>
    <dgm:cxn modelId="{F81EAD24-4273-4DD3-AD11-68CCA9CB9012}" type="presParOf" srcId="{7709755F-8AE3-4423-A8F1-5441DBB1C643}" destId="{FD1CF378-1BFD-4AB9-A292-99E2610C7074}" srcOrd="1" destOrd="0" presId="urn:microsoft.com/office/officeart/2008/layout/VerticalCurvedList"/>
    <dgm:cxn modelId="{CA874811-D685-4C49-AFB6-8D5277A8EA1D}" type="presParOf" srcId="{7709755F-8AE3-4423-A8F1-5441DBB1C643}" destId="{7657F472-8FC0-4028-BCA1-FB95FACDF9EC}" srcOrd="2" destOrd="0" presId="urn:microsoft.com/office/officeart/2008/layout/VerticalCurvedList"/>
    <dgm:cxn modelId="{10940E36-F4DD-4DE3-B1F5-799167D1BF77}" type="presParOf" srcId="{7657F472-8FC0-4028-BCA1-FB95FACDF9EC}" destId="{5008AF65-3BCF-4BFC-B049-A968BC255DF2}" srcOrd="0" destOrd="0" presId="urn:microsoft.com/office/officeart/2008/layout/VerticalCurvedList"/>
    <dgm:cxn modelId="{751F3CAB-76DF-4D44-A8F6-C1DB37BD595F}" type="presParOf" srcId="{7709755F-8AE3-4423-A8F1-5441DBB1C643}" destId="{B99E5EAD-EFE8-46E6-B3A8-6F302D2F0D69}" srcOrd="3" destOrd="0" presId="urn:microsoft.com/office/officeart/2008/layout/VerticalCurvedList"/>
    <dgm:cxn modelId="{6181B166-72A1-47C1-A2B6-D0C7F47283CC}" type="presParOf" srcId="{7709755F-8AE3-4423-A8F1-5441DBB1C643}" destId="{F2A9F3FA-FA95-4114-927D-03CC68A038AE}" srcOrd="4" destOrd="0" presId="urn:microsoft.com/office/officeart/2008/layout/VerticalCurvedList"/>
    <dgm:cxn modelId="{60B4B7ED-1890-45C3-BD3C-117065A210FE}" type="presParOf" srcId="{F2A9F3FA-FA95-4114-927D-03CC68A038AE}" destId="{2915CAC4-8F0A-4A57-960E-EB95DAE013B9}" srcOrd="0" destOrd="0" presId="urn:microsoft.com/office/officeart/2008/layout/VerticalCurvedList"/>
    <dgm:cxn modelId="{4EB90499-CC8B-4D15-AD96-E8C742589FBB}" type="presParOf" srcId="{7709755F-8AE3-4423-A8F1-5441DBB1C643}" destId="{58F25078-1850-42DD-AC2F-B7BAFF3C69F7}" srcOrd="5" destOrd="0" presId="urn:microsoft.com/office/officeart/2008/layout/VerticalCurvedList"/>
    <dgm:cxn modelId="{21202113-2196-4D70-811A-F5BEAD81713F}" type="presParOf" srcId="{7709755F-8AE3-4423-A8F1-5441DBB1C643}" destId="{649623CB-4372-4B4A-A157-DD853D958417}" srcOrd="6" destOrd="0" presId="urn:microsoft.com/office/officeart/2008/layout/VerticalCurvedList"/>
    <dgm:cxn modelId="{80D3BD19-53F3-4515-9EC0-30149E76EE74}" type="presParOf" srcId="{649623CB-4372-4B4A-A157-DD853D958417}" destId="{19D44E00-3D18-47C2-A498-F07C2FF5A080}" srcOrd="0" destOrd="0" presId="urn:microsoft.com/office/officeart/2008/layout/VerticalCurvedList"/>
    <dgm:cxn modelId="{42271188-C88C-44E6-AB24-329A622CCD7F}" type="presParOf" srcId="{7709755F-8AE3-4423-A8F1-5441DBB1C643}" destId="{0031B963-F73A-4C60-BB91-9E2A1BA05EAC}" srcOrd="7" destOrd="0" presId="urn:microsoft.com/office/officeart/2008/layout/VerticalCurvedList"/>
    <dgm:cxn modelId="{8C2CA1CC-4ED2-4EB4-BB3A-8668E135DE32}" type="presParOf" srcId="{7709755F-8AE3-4423-A8F1-5441DBB1C643}" destId="{FD135EA4-3494-4CEA-B1A1-3991843F44F9}" srcOrd="8" destOrd="0" presId="urn:microsoft.com/office/officeart/2008/layout/VerticalCurvedList"/>
    <dgm:cxn modelId="{4523F25C-4173-436B-94C4-23332D7405E2}" type="presParOf" srcId="{FD135EA4-3494-4CEA-B1A1-3991843F44F9}" destId="{F402D211-EE5E-4765-9F69-D84C4AD5FF46}"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custT="1"/>
      <dgm:spPr/>
      <dgm:t>
        <a:bodyPr/>
        <a:lstStyle/>
        <a:p>
          <a:endParaRPr lang="ru-RU" sz="280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sz="2000">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sz="2000">
            <a:latin typeface="Times New Roman" pitchFamily="18" charset="0"/>
            <a:cs typeface="Times New Roman" pitchFamily="18" charset="0"/>
          </a:endParaRPr>
        </a:p>
      </dgm:t>
    </dgm:pt>
    <dgm:pt modelId="{312B9663-67DD-4BF0-8671-ACD17F5C18E1}">
      <dgm:prSet phldrT="[Текст]" custT="1"/>
      <dgm:spPr/>
      <dgm:t>
        <a:bodyPr/>
        <a:lstStyle/>
        <a:p>
          <a:pPr algn="just"/>
          <a:r>
            <a:rPr lang="ru-RU" sz="2400" smtClean="0"/>
            <a:t>Ўзбекистоннинг тупроқлари таркибида азот ва ўзлаштирувчи фосфорли кислоталар кам миқдорда бўлиб, аммо нисбатан калий билан яхши таъминланган; шунинг учун етиштирилаётган картошка азотли ва фосфорли ўғитларга кўпроқ талабчандир. </a:t>
          </a:r>
          <a:endParaRPr lang="ru-RU" sz="240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sz="2000">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sz="2000">
            <a:latin typeface="Times New Roman" pitchFamily="18" charset="0"/>
            <a:cs typeface="Times New Roman" pitchFamily="18" charset="0"/>
          </a:endParaRPr>
        </a:p>
      </dgm:t>
    </dgm:pt>
    <dgm:pt modelId="{B2C89ACD-484B-4B2D-A52E-5ADCE4D5F58E}">
      <dgm:prSet custT="1"/>
      <dgm:spPr/>
      <dgm:t>
        <a:bodyPr/>
        <a:lstStyle/>
        <a:p>
          <a:r>
            <a:rPr lang="ru-RU" sz="2400" smtClean="0"/>
            <a:t>Азотли ўғитларни бир томонлама қўллаш, фосфорли ўғитларга нисбатан, самаралироқдир. Калийли ўғитлар кўпчилик холларда сезиларли самара бермайди. </a:t>
          </a:r>
          <a:endParaRPr lang="ru-RU" sz="2400"/>
        </a:p>
      </dgm:t>
    </dgm:pt>
    <dgm:pt modelId="{1E802E7C-9284-4C6E-BBAC-F365CC5FB780}" type="parTrans" cxnId="{E55114C3-1F5D-4D22-B461-AC9869F9469B}">
      <dgm:prSet/>
      <dgm:spPr/>
      <dgm:t>
        <a:bodyPr/>
        <a:lstStyle/>
        <a:p>
          <a:endParaRPr lang="ru-RU" sz="2000"/>
        </a:p>
      </dgm:t>
    </dgm:pt>
    <dgm:pt modelId="{2D211415-26AC-41C6-B478-68C2687C192B}" type="sibTrans" cxnId="{E55114C3-1F5D-4D22-B461-AC9869F9469B}">
      <dgm:prSet/>
      <dgm:spPr/>
      <dgm:t>
        <a:bodyPr/>
        <a:lstStyle/>
        <a:p>
          <a:endParaRPr lang="ru-RU" sz="2000"/>
        </a:p>
      </dgm:t>
    </dgm:pt>
    <dgm:pt modelId="{3200CDB3-5D77-4E0A-BB92-EA2D8FF14BFF}">
      <dgm:prSet custT="1"/>
      <dgm:spPr/>
      <dgm:t>
        <a:bodyPr/>
        <a:lstStyle/>
        <a:p>
          <a:r>
            <a:rPr lang="ru-RU" sz="2400" smtClean="0"/>
            <a:t>Аммо юқори ҳосил олинадиган унумдор тупроқларда ҳамда кучли сув ўтқазувчанлик хусусиятига эга тупроқларда калийли ўғитларни қўллаш зарурдир.</a:t>
          </a:r>
          <a:endParaRPr lang="ru-RU" sz="2400"/>
        </a:p>
      </dgm:t>
    </dgm:pt>
    <dgm:pt modelId="{5D1C4534-0E0E-4FF1-B80E-B4F22DA802F6}" type="parTrans" cxnId="{90C6D073-81B8-4441-8C43-5EB480BCC69A}">
      <dgm:prSet/>
      <dgm:spPr/>
      <dgm:t>
        <a:bodyPr/>
        <a:lstStyle/>
        <a:p>
          <a:endParaRPr lang="ru-RU" sz="2000"/>
        </a:p>
      </dgm:t>
    </dgm:pt>
    <dgm:pt modelId="{5A9C2966-5FE5-4353-99DD-0D7301D05847}" type="sibTrans" cxnId="{90C6D073-81B8-4441-8C43-5EB480BCC69A}">
      <dgm:prSet/>
      <dgm:spPr/>
      <dgm:t>
        <a:bodyPr/>
        <a:lstStyle/>
        <a:p>
          <a:endParaRPr lang="ru-RU" sz="2000"/>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E55114C3-1F5D-4D22-B461-AC9869F9469B}" srcId="{312B9663-67DD-4BF0-8671-ACD17F5C18E1}" destId="{B2C89ACD-484B-4B2D-A52E-5ADCE4D5F58E}" srcOrd="0" destOrd="0" parTransId="{1E802E7C-9284-4C6E-BBAC-F365CC5FB780}" sibTransId="{2D211415-26AC-41C6-B478-68C2687C192B}"/>
    <dgm:cxn modelId="{90C6D073-81B8-4441-8C43-5EB480BCC69A}" srcId="{FFE8B254-F748-4EA9-840F-C629F20050FA}" destId="{3200CDB3-5D77-4E0A-BB92-EA2D8FF14BFF}" srcOrd="1" destOrd="0" parTransId="{5D1C4534-0E0E-4FF1-B80E-B4F22DA802F6}" sibTransId="{5A9C2966-5FE5-4353-99DD-0D7301D05847}"/>
    <dgm:cxn modelId="{D0C5A33B-3936-4622-BCA9-C409FEE1D941}" type="presOf" srcId="{3200CDB3-5D77-4E0A-BB92-EA2D8FF14BFF}" destId="{3102073A-0B37-4EE7-9FB6-C679253A425E}" srcOrd="0" destOrd="2" presId="urn:microsoft.com/office/officeart/2005/8/layout/vList2"/>
    <dgm:cxn modelId="{67D031D5-2BB7-4079-A735-C5393E49D450}"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9D5FF20A-9472-4D59-A221-B471B2C393AB}" type="presOf" srcId="{FFE8B254-F748-4EA9-840F-C629F20050FA}" destId="{494A0A28-AC71-410E-9A09-98494374006B}" srcOrd="0" destOrd="0" presId="urn:microsoft.com/office/officeart/2005/8/layout/vList2"/>
    <dgm:cxn modelId="{16A4CFAC-FFB6-4E9B-A2C3-DFD9ED08C1EB}" type="presOf" srcId="{312B9663-67DD-4BF0-8671-ACD17F5C18E1}" destId="{3102073A-0B37-4EE7-9FB6-C679253A425E}" srcOrd="0" destOrd="0" presId="urn:microsoft.com/office/officeart/2005/8/layout/vList2"/>
    <dgm:cxn modelId="{449E1440-E5C0-4A8D-9FD0-957A116B7F4B}" type="presOf" srcId="{B2C89ACD-484B-4B2D-A52E-5ADCE4D5F58E}" destId="{3102073A-0B37-4EE7-9FB6-C679253A425E}" srcOrd="0" destOrd="1" presId="urn:microsoft.com/office/officeart/2005/8/layout/vList2"/>
    <dgm:cxn modelId="{830425C8-E4C6-4948-AEFE-F03E4544E6EF}" type="presParOf" srcId="{E9240949-51E6-49B1-BC58-DA8E36260ED3}" destId="{494A0A28-AC71-410E-9A09-98494374006B}" srcOrd="0" destOrd="0" presId="urn:microsoft.com/office/officeart/2005/8/layout/vList2"/>
    <dgm:cxn modelId="{65237BEB-BDDC-4FBD-8990-28E7E942E08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223FB7-3924-40E3-A142-372D564CC203}">
      <dsp:nvSpPr>
        <dsp:cNvPr id="0" name=""/>
        <dsp:cNvSpPr/>
      </dsp:nvSpPr>
      <dsp:spPr>
        <a:xfrm>
          <a:off x="-5874958" y="-899096"/>
          <a:ext cx="6994103" cy="6994103"/>
        </a:xfrm>
        <a:prstGeom prst="blockArc">
          <a:avLst>
            <a:gd name="adj1" fmla="val 18900000"/>
            <a:gd name="adj2" fmla="val 2700000"/>
            <a:gd name="adj3" fmla="val 309"/>
          </a:avLst>
        </a:prstGeom>
        <a:noFill/>
        <a:ln w="12700" cap="flat" cmpd="sng" algn="ctr">
          <a:solidFill>
            <a:schemeClr val="accent5">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FD1CF378-1BFD-4AB9-A292-99E2610C7074}">
      <dsp:nvSpPr>
        <dsp:cNvPr id="0" name=""/>
        <dsp:cNvSpPr/>
      </dsp:nvSpPr>
      <dsp:spPr>
        <a:xfrm>
          <a:off x="585777" y="399461"/>
          <a:ext cx="8485158" cy="799338"/>
        </a:xfrm>
        <a:prstGeom prst="rect">
          <a:avLst/>
        </a:prstGeom>
        <a:solidFill>
          <a:schemeClr val="accent4">
            <a:hueOff val="0"/>
            <a:satOff val="0"/>
            <a:lumOff val="0"/>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4475" tIns="71120" rIns="71120" bIns="71120" numCol="1" spcCol="1270" anchor="ctr" anchorCtr="0">
          <a:noAutofit/>
        </a:bodyPr>
        <a:lstStyle/>
        <a:p>
          <a:pPr lvl="0" algn="l" defTabSz="1244600" rtl="0">
            <a:lnSpc>
              <a:spcPct val="90000"/>
            </a:lnSpc>
            <a:spcBef>
              <a:spcPct val="0"/>
            </a:spcBef>
            <a:spcAft>
              <a:spcPct val="35000"/>
            </a:spcAft>
          </a:pPr>
          <a:r>
            <a:rPr lang="ru-RU" sz="2800" kern="1200" smtClean="0"/>
            <a:t>тупроқнинг табиий намлигини максимал сақлаган ҳолда чуқур ва бир текис юмшатиш</a:t>
          </a:r>
          <a:endParaRPr lang="ru-RU" sz="2800" b="1" kern="1200"/>
        </a:p>
      </dsp:txBody>
      <dsp:txXfrm>
        <a:off x="585777" y="399461"/>
        <a:ext cx="8485158" cy="799338"/>
      </dsp:txXfrm>
    </dsp:sp>
    <dsp:sp modelId="{5008AF65-3BCF-4BFC-B049-A968BC255DF2}">
      <dsp:nvSpPr>
        <dsp:cNvPr id="0" name=""/>
        <dsp:cNvSpPr/>
      </dsp:nvSpPr>
      <dsp:spPr>
        <a:xfrm>
          <a:off x="86190" y="299544"/>
          <a:ext cx="999173" cy="999173"/>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B99E5EAD-EFE8-46E6-B3A8-6F302D2F0D69}">
      <dsp:nvSpPr>
        <dsp:cNvPr id="0" name=""/>
        <dsp:cNvSpPr/>
      </dsp:nvSpPr>
      <dsp:spPr>
        <a:xfrm>
          <a:off x="1044056" y="1598677"/>
          <a:ext cx="8026879" cy="799338"/>
        </a:xfrm>
        <a:prstGeom prst="rect">
          <a:avLst/>
        </a:prstGeom>
        <a:solidFill>
          <a:schemeClr val="accent4">
            <a:hueOff val="6807678"/>
            <a:satOff val="-7995"/>
            <a:lumOff val="3072"/>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4475" tIns="81280" rIns="81280" bIns="81280" numCol="1" spcCol="1270" anchor="ctr" anchorCtr="0">
          <a:noAutofit/>
        </a:bodyPr>
        <a:lstStyle/>
        <a:p>
          <a:pPr lvl="0" algn="l" defTabSz="1422400" rtl="0">
            <a:lnSpc>
              <a:spcPct val="90000"/>
            </a:lnSpc>
            <a:spcBef>
              <a:spcPct val="0"/>
            </a:spcBef>
            <a:spcAft>
              <a:spcPct val="35000"/>
            </a:spcAft>
          </a:pPr>
          <a:r>
            <a:rPr lang="ru-RU" sz="3200" kern="1200" smtClean="0"/>
            <a:t>кесакларни майдалаш;</a:t>
          </a:r>
          <a:endParaRPr lang="ru-RU" sz="3200" b="1" kern="1200"/>
        </a:p>
      </dsp:txBody>
      <dsp:txXfrm>
        <a:off x="1044056" y="1598677"/>
        <a:ext cx="8026879" cy="799338"/>
      </dsp:txXfrm>
    </dsp:sp>
    <dsp:sp modelId="{2915CAC4-8F0A-4A57-960E-EB95DAE013B9}">
      <dsp:nvSpPr>
        <dsp:cNvPr id="0" name=""/>
        <dsp:cNvSpPr/>
      </dsp:nvSpPr>
      <dsp:spPr>
        <a:xfrm>
          <a:off x="544470" y="1498760"/>
          <a:ext cx="999173" cy="999173"/>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8F25078-1850-42DD-AC2F-B7BAFF3C69F7}">
      <dsp:nvSpPr>
        <dsp:cNvPr id="0" name=""/>
        <dsp:cNvSpPr/>
      </dsp:nvSpPr>
      <dsp:spPr>
        <a:xfrm>
          <a:off x="1044056" y="2797893"/>
          <a:ext cx="8026879" cy="799338"/>
        </a:xfrm>
        <a:prstGeom prst="rect">
          <a:avLst/>
        </a:prstGeom>
        <a:solidFill>
          <a:schemeClr val="accent4">
            <a:hueOff val="13615356"/>
            <a:satOff val="-15991"/>
            <a:lumOff val="6144"/>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4475" tIns="81280" rIns="81280" bIns="81280" numCol="1" spcCol="1270" anchor="ctr" anchorCtr="0">
          <a:noAutofit/>
        </a:bodyPr>
        <a:lstStyle/>
        <a:p>
          <a:pPr lvl="0" algn="l" defTabSz="1422400" rtl="0">
            <a:lnSpc>
              <a:spcPct val="90000"/>
            </a:lnSpc>
            <a:spcBef>
              <a:spcPct val="0"/>
            </a:spcBef>
            <a:spcAft>
              <a:spcPct val="35000"/>
            </a:spcAft>
          </a:pPr>
          <a:r>
            <a:rPr lang="ru-RU" sz="3200" kern="1200" smtClean="0"/>
            <a:t>тупроқ қатқалоғини майдалаш ва юзасини текислаш; </a:t>
          </a:r>
          <a:endParaRPr lang="ru-RU" sz="3200" b="1" kern="1200"/>
        </a:p>
      </dsp:txBody>
      <dsp:txXfrm>
        <a:off x="1044056" y="2797893"/>
        <a:ext cx="8026879" cy="799338"/>
      </dsp:txXfrm>
    </dsp:sp>
    <dsp:sp modelId="{19D44E00-3D18-47C2-A498-F07C2FF5A080}">
      <dsp:nvSpPr>
        <dsp:cNvPr id="0" name=""/>
        <dsp:cNvSpPr/>
      </dsp:nvSpPr>
      <dsp:spPr>
        <a:xfrm>
          <a:off x="544470" y="2697976"/>
          <a:ext cx="999173" cy="999173"/>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0031B963-F73A-4C60-BB91-9E2A1BA05EAC}">
      <dsp:nvSpPr>
        <dsp:cNvPr id="0" name=""/>
        <dsp:cNvSpPr/>
      </dsp:nvSpPr>
      <dsp:spPr>
        <a:xfrm>
          <a:off x="585777" y="3997109"/>
          <a:ext cx="8485158" cy="799338"/>
        </a:xfrm>
        <a:prstGeom prst="rect">
          <a:avLst/>
        </a:prstGeom>
        <a:solidFill>
          <a:schemeClr val="accent4">
            <a:hueOff val="20423033"/>
            <a:satOff val="-23986"/>
            <a:lumOff val="9216"/>
            <a:alphaOff val="0"/>
          </a:schemeClr>
        </a:solidFill>
        <a:ln>
          <a:noFill/>
        </a:ln>
        <a:effectLst>
          <a:outerShdw blurRad="38100" dist="25400" dir="5400000" algn="t" rotWithShape="0">
            <a:srgbClr val="000000">
              <a:alpha val="5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34475" tIns="60960" rIns="60960" bIns="60960" numCol="1" spcCol="1270" anchor="ctr" anchorCtr="0">
          <a:noAutofit/>
        </a:bodyPr>
        <a:lstStyle/>
        <a:p>
          <a:pPr lvl="0" algn="l" defTabSz="1066800" rtl="0">
            <a:lnSpc>
              <a:spcPct val="90000"/>
            </a:lnSpc>
            <a:spcBef>
              <a:spcPct val="0"/>
            </a:spcBef>
            <a:spcAft>
              <a:spcPct val="35000"/>
            </a:spcAft>
          </a:pPr>
          <a:r>
            <a:rPr lang="ru-RU" sz="2400" kern="1200" smtClean="0"/>
            <a:t>уруғлик тугунак экилган қатлам ости капиллярларини тупроқни қайта зичланиши ҳисобига тиклаш</a:t>
          </a:r>
          <a:endParaRPr lang="ru-RU" sz="2400" b="1" kern="1200"/>
        </a:p>
      </dsp:txBody>
      <dsp:txXfrm>
        <a:off x="585777" y="3997109"/>
        <a:ext cx="8485158" cy="799338"/>
      </dsp:txXfrm>
    </dsp:sp>
    <dsp:sp modelId="{F402D211-EE5E-4765-9F69-D84C4AD5FF46}">
      <dsp:nvSpPr>
        <dsp:cNvPr id="0" name=""/>
        <dsp:cNvSpPr/>
      </dsp:nvSpPr>
      <dsp:spPr>
        <a:xfrm>
          <a:off x="86190" y="3897192"/>
          <a:ext cx="999173" cy="999173"/>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984"/>
          <a:ext cx="9001156" cy="90312"/>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endParaRPr lang="ru-RU" sz="2800" kern="1200">
            <a:latin typeface="Times New Roman" pitchFamily="18" charset="0"/>
            <a:cs typeface="Times New Roman" pitchFamily="18" charset="0"/>
          </a:endParaRPr>
        </a:p>
      </dsp:txBody>
      <dsp:txXfrm>
        <a:off x="4409" y="6393"/>
        <a:ext cx="8992338" cy="81494"/>
      </dsp:txXfrm>
    </dsp:sp>
    <dsp:sp modelId="{3102073A-0B37-4EE7-9FB6-C679253A425E}">
      <dsp:nvSpPr>
        <dsp:cNvPr id="0" name=""/>
        <dsp:cNvSpPr/>
      </dsp:nvSpPr>
      <dsp:spPr>
        <a:xfrm>
          <a:off x="0" y="92297"/>
          <a:ext cx="9001156" cy="38348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0480" rIns="170688" bIns="30480" numCol="1" spcCol="1270" anchor="t" anchorCtr="0">
          <a:noAutofit/>
        </a:bodyPr>
        <a:lstStyle/>
        <a:p>
          <a:pPr marL="228600" lvl="1" indent="-228600" algn="just" defTabSz="1066800">
            <a:lnSpc>
              <a:spcPct val="90000"/>
            </a:lnSpc>
            <a:spcBef>
              <a:spcPct val="0"/>
            </a:spcBef>
            <a:spcAft>
              <a:spcPct val="20000"/>
            </a:spcAft>
            <a:buChar char="••"/>
          </a:pPr>
          <a:r>
            <a:rPr lang="ru-RU" sz="2400" kern="1200" smtClean="0"/>
            <a:t>Ўзбекистоннинг тупроқлари таркибида азот ва ўзлаштирувчи фосфорли кислоталар кам миқдорда бўлиб, аммо нисбатан калий билан яхши таъминланган; шунинг учун етиштирилаётган картошка азотли ва фосфорли ўғитларга кўпроқ талабчандир. </a:t>
          </a:r>
          <a:endParaRPr lang="ru-RU" sz="2400" kern="1200">
            <a:solidFill>
              <a:srgbClr val="0033CC"/>
            </a:solidFill>
            <a:latin typeface="Times New Roman" pitchFamily="18" charset="0"/>
            <a:cs typeface="Times New Roman" pitchFamily="18" charset="0"/>
          </a:endParaRPr>
        </a:p>
        <a:p>
          <a:pPr marL="457200" lvl="2" indent="-228600" algn="l" defTabSz="1066800">
            <a:lnSpc>
              <a:spcPct val="90000"/>
            </a:lnSpc>
            <a:spcBef>
              <a:spcPct val="0"/>
            </a:spcBef>
            <a:spcAft>
              <a:spcPct val="20000"/>
            </a:spcAft>
            <a:buChar char="••"/>
          </a:pPr>
          <a:r>
            <a:rPr lang="ru-RU" sz="2400" kern="1200" smtClean="0"/>
            <a:t>Азотли ўғитларни бир томонлама қўллаш, фосфорли ўғитларга нисбатан, самаралироқдир. Калийли ўғитлар кўпчилик холларда сезиларли самара бермайди. </a:t>
          </a:r>
          <a:endParaRPr lang="ru-RU" sz="2400" kern="1200"/>
        </a:p>
        <a:p>
          <a:pPr marL="228600" lvl="1" indent="-228600" algn="l" defTabSz="1066800">
            <a:lnSpc>
              <a:spcPct val="90000"/>
            </a:lnSpc>
            <a:spcBef>
              <a:spcPct val="0"/>
            </a:spcBef>
            <a:spcAft>
              <a:spcPct val="20000"/>
            </a:spcAft>
            <a:buChar char="••"/>
          </a:pPr>
          <a:r>
            <a:rPr lang="ru-RU" sz="2400" kern="1200" smtClean="0"/>
            <a:t>Аммо юқори ҳосил олинадиган унумдор тупроқларда ҳамда кучли сув ўтқазувчанлик хусусиятига эга тупроқларда калийли ўғитларни қўллаш зарурдир.</a:t>
          </a:r>
          <a:endParaRPr lang="ru-RU" sz="2400" kern="1200"/>
        </a:p>
      </dsp:txBody>
      <dsp:txXfrm>
        <a:off x="0" y="92297"/>
        <a:ext cx="9001156" cy="383480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F890F8C-CDD3-4DF3-9FEE-36B0773DABFF}" type="datetimeFigureOut">
              <a:rPr lang="ru-RU"/>
              <a:pPr>
                <a:defRPr/>
              </a:pPr>
              <a:t>04.06.2019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EA6CF77-3EEF-4DA3-BF5C-BC1341BB8BB2}" type="slidenum">
              <a:rPr lang="ru-RU"/>
              <a:pPr>
                <a:defRPr/>
              </a:pPr>
              <a:t>‹#›</a:t>
            </a:fld>
            <a:endParaRPr lang="ru-RU"/>
          </a:p>
        </p:txBody>
      </p:sp>
    </p:spTree>
    <p:extLst>
      <p:ext uri="{BB962C8B-B14F-4D97-AF65-F5344CB8AC3E}">
        <p14:creationId xmlns:p14="http://schemas.microsoft.com/office/powerpoint/2010/main" val="21181820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p:spPr>
      </p:sp>
      <p:sp>
        <p:nvSpPr>
          <p:cNvPr id="665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665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CA328B-DDA6-4EBF-B20B-877017A94F8B}" type="slidenum">
              <a:rPr lang="ru-RU" smtClean="0"/>
              <a:pPr/>
              <a:t>1</a:t>
            </a:fld>
            <a:endParaRPr lang="ru-RU" smtClean="0"/>
          </a:p>
        </p:txBody>
      </p:sp>
    </p:spTree>
    <p:extLst>
      <p:ext uri="{BB962C8B-B14F-4D97-AF65-F5344CB8AC3E}">
        <p14:creationId xmlns:p14="http://schemas.microsoft.com/office/powerpoint/2010/main" val="1705295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pPr/>
              <a:t>3</a:t>
            </a:fld>
            <a:endParaRPr lang="ru-RU" smtClean="0"/>
          </a:p>
        </p:txBody>
      </p:sp>
    </p:spTree>
    <p:extLst>
      <p:ext uri="{BB962C8B-B14F-4D97-AF65-F5344CB8AC3E}">
        <p14:creationId xmlns:p14="http://schemas.microsoft.com/office/powerpoint/2010/main" val="2733311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CEC648F7-5D80-4C59-B508-FF76713382B8}"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1D87C521-3FB6-4769-8A9F-ED17AF0E8EEA}"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4B462DEC-3469-4AAF-BA94-5332D4A2321A}"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17115140-27DE-407F-A2BB-CB18002C39B6}"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47F13DF2-FBB0-4BDA-A7A2-F3391484F47D}"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5293E512-A46F-48CB-8838-CC8996D5402A}"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3316799D-4A0B-468E-B0D5-18B70DEBE0F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89F5800B-1E18-4750-8F03-9949D647F64D}"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F24FAB9E-9F14-4FCA-B9BA-A9100D5FE97C}"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045AD10-6908-4D61-9994-C13BEBDCA9E1}"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60641494-06B7-4ACF-AF42-B07657E710BA}"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solidFill>
                <a:srgbClr val="DBF5F9">
                  <a:shade val="90000"/>
                </a:srgbClr>
              </a:solidFill>
            </a:endParaRPr>
          </a:p>
        </p:txBody>
      </p:sp>
      <p:sp>
        <p:nvSpPr>
          <p:cNvPr id="19" name="Нижний колонтитул 18"/>
          <p:cNvSpPr>
            <a:spLocks noGrp="1"/>
          </p:cNvSpPr>
          <p:nvPr>
            <p:ph type="ftr" sz="quarter" idx="11"/>
          </p:nvPr>
        </p:nvSpPr>
        <p:spPr/>
        <p:txBody>
          <a:bodyPr/>
          <a:lstStyle/>
          <a:p>
            <a:endParaRPr lang="ru-RU">
              <a:solidFill>
                <a:srgbClr val="DBF5F9">
                  <a:shade val="90000"/>
                </a:srgbClr>
              </a:solidFill>
            </a:endParaRPr>
          </a:p>
        </p:txBody>
      </p:sp>
      <p:sp>
        <p:nvSpPr>
          <p:cNvPr id="27" name="Номер слайда 26"/>
          <p:cNvSpPr>
            <a:spLocks noGrp="1"/>
          </p:cNvSpPr>
          <p:nvPr>
            <p:ph type="sldNum" sz="quarter" idx="12"/>
          </p:nvPr>
        </p:nvSpPr>
        <p:spPr/>
        <p:txBody>
          <a:bodyPr/>
          <a:lstStyle/>
          <a:p>
            <a:fld id="{7192771C-A03D-4399-8509-8D92DAA3F8AA}"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4046385582"/>
      </p:ext>
    </p:extLst>
  </p:cSld>
  <p:clrMapOvr>
    <a:overrideClrMapping bg1="dk1" tx1="lt1" bg2="dk2" tx2="lt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427186477"/>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solidFill>
                <a:srgbClr val="DBF5F9">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DBF5F9">
                  <a:shade val="90000"/>
                </a:srgb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2681764990"/>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9156928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solidFill>
                <a:srgbClr val="04617B">
                  <a:shade val="90000"/>
                </a:srgbClr>
              </a:solidFill>
            </a:endParaRPr>
          </a:p>
        </p:txBody>
      </p:sp>
      <p:sp>
        <p:nvSpPr>
          <p:cNvPr id="8" name="Нижний колонтитул 7"/>
          <p:cNvSpPr>
            <a:spLocks noGrp="1"/>
          </p:cNvSpPr>
          <p:nvPr>
            <p:ph type="ftr" sz="quarter" idx="11"/>
          </p:nvPr>
        </p:nvSpPr>
        <p:spPr/>
        <p:txBody>
          <a:bodyPr/>
          <a:lstStyle/>
          <a:p>
            <a:endParaRPr lang="ru-RU">
              <a:solidFill>
                <a:srgbClr val="04617B">
                  <a:shade val="90000"/>
                </a:srgb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72527737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solidFill>
                <a:srgbClr val="04617B">
                  <a:shade val="90000"/>
                </a:srgbClr>
              </a:solidFill>
            </a:endParaRPr>
          </a:p>
        </p:txBody>
      </p:sp>
      <p:sp>
        <p:nvSpPr>
          <p:cNvPr id="4" name="Нижний колонтитул 3"/>
          <p:cNvSpPr>
            <a:spLocks noGrp="1"/>
          </p:cNvSpPr>
          <p:nvPr>
            <p:ph type="ftr" sz="quarter" idx="11"/>
          </p:nvPr>
        </p:nvSpPr>
        <p:spPr/>
        <p:txBody>
          <a:bodyPr/>
          <a:lstStyle/>
          <a:p>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41479398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srgbClr val="04617B">
                  <a:shade val="90000"/>
                </a:srgbClr>
              </a:solidFill>
            </a:endParaRPr>
          </a:p>
        </p:txBody>
      </p:sp>
      <p:sp>
        <p:nvSpPr>
          <p:cNvPr id="3" name="Нижний колонтитул 2"/>
          <p:cNvSpPr>
            <a:spLocks noGrp="1"/>
          </p:cNvSpPr>
          <p:nvPr>
            <p:ph type="ftr" sz="quarter" idx="11"/>
          </p:nvPr>
        </p:nvSpPr>
        <p:spPr/>
        <p:txBody>
          <a:bodyPr/>
          <a:lstStyle/>
          <a:p>
            <a:endParaRPr lang="ru-RU">
              <a:solidFill>
                <a:srgbClr val="04617B">
                  <a:shade val="90000"/>
                </a:srgb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854780144"/>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066229864"/>
      </p:ext>
    </p:extLst>
  </p:cSld>
  <p:clrMapOvr>
    <a:masterClrMapping/>
  </p:clrMapOvr>
  <p:timing>
    <p:tnLst>
      <p:par>
        <p:cTn id="1" dur="indefinite" restart="never" nodeType="tmRoot"/>
      </p:par>
    </p:tn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solidFill>
                  <a:srgbClr val="04617B">
                    <a:shade val="90000"/>
                  </a:srgbClr>
                </a:solidFill>
              </a:rPr>
              <a:pPr/>
              <a:t>‹#›</a:t>
            </a:fld>
            <a:endParaRPr lang="ru-RU">
              <a:solidFill>
                <a:srgbClr val="04617B">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80985065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20553564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63848211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solidFill>
                <a:srgbClr val="DBF5F9">
                  <a:shade val="90000"/>
                </a:srgbClr>
              </a:solidFill>
            </a:endParaRPr>
          </a:p>
        </p:txBody>
      </p:sp>
      <p:sp>
        <p:nvSpPr>
          <p:cNvPr id="19" name="Нижний колонтитул 18"/>
          <p:cNvSpPr>
            <a:spLocks noGrp="1"/>
          </p:cNvSpPr>
          <p:nvPr>
            <p:ph type="ftr" sz="quarter" idx="11"/>
          </p:nvPr>
        </p:nvSpPr>
        <p:spPr/>
        <p:txBody>
          <a:bodyPr/>
          <a:lstStyle/>
          <a:p>
            <a:endParaRPr lang="ru-RU">
              <a:solidFill>
                <a:srgbClr val="DBF5F9">
                  <a:shade val="90000"/>
                </a:srgbClr>
              </a:solidFill>
            </a:endParaRPr>
          </a:p>
        </p:txBody>
      </p:sp>
      <p:sp>
        <p:nvSpPr>
          <p:cNvPr id="27" name="Номер слайда 26"/>
          <p:cNvSpPr>
            <a:spLocks noGrp="1"/>
          </p:cNvSpPr>
          <p:nvPr>
            <p:ph type="sldNum" sz="quarter" idx="12"/>
          </p:nvPr>
        </p:nvSpPr>
        <p:spPr/>
        <p:txBody>
          <a:bodyPr/>
          <a:lstStyle/>
          <a:p>
            <a:fld id="{7192771C-A03D-4399-8509-8D92DAA3F8AA}"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3697893995"/>
      </p:ext>
    </p:extLst>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BB37F271-2412-4B8D-B464-2D1DD3A5B47A}"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064708808"/>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solidFill>
                <a:srgbClr val="DBF5F9">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DBF5F9">
                  <a:shade val="90000"/>
                </a:srgbClr>
              </a:solidFill>
            </a:endParaRPr>
          </a:p>
        </p:txBody>
      </p:sp>
      <p:sp>
        <p:nvSpPr>
          <p:cNvPr id="6" name="Номер слайда 5"/>
          <p:cNvSpPr>
            <a:spLocks noGrp="1"/>
          </p:cNvSpPr>
          <p:nvPr>
            <p:ph type="sldNum" sz="quarter" idx="12"/>
          </p:nvPr>
        </p:nvSpPr>
        <p:spPr/>
        <p:txBody>
          <a:bodyPr/>
          <a:lstStyle/>
          <a:p>
            <a:fld id="{27F76EB0-210D-48B5-BAAA-3A0B258750EE}" type="slidenum">
              <a:rPr lang="ru-RU" smtClean="0">
                <a:solidFill>
                  <a:srgbClr val="DBF5F9">
                    <a:shade val="90000"/>
                  </a:srgbClr>
                </a:solidFill>
              </a:rPr>
              <a:pPr/>
              <a:t>‹#›</a:t>
            </a:fld>
            <a:endParaRPr lang="ru-RU">
              <a:solidFill>
                <a:srgbClr val="DBF5F9">
                  <a:shade val="90000"/>
                </a:srgbClr>
              </a:solidFill>
            </a:endParaRPr>
          </a:p>
        </p:txBody>
      </p:sp>
    </p:spTree>
    <p:extLst>
      <p:ext uri="{BB962C8B-B14F-4D97-AF65-F5344CB8AC3E}">
        <p14:creationId xmlns:p14="http://schemas.microsoft.com/office/powerpoint/2010/main" val="2222439741"/>
      </p:ext>
    </p:extLst>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6B579D60-D64B-4D7E-8907-E5F0FF59E040}"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3609626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solidFill>
                <a:srgbClr val="04617B">
                  <a:shade val="90000"/>
                </a:srgbClr>
              </a:solidFill>
            </a:endParaRPr>
          </a:p>
        </p:txBody>
      </p:sp>
      <p:sp>
        <p:nvSpPr>
          <p:cNvPr id="8" name="Нижний колонтитул 7"/>
          <p:cNvSpPr>
            <a:spLocks noGrp="1"/>
          </p:cNvSpPr>
          <p:nvPr>
            <p:ph type="ftr" sz="quarter" idx="11"/>
          </p:nvPr>
        </p:nvSpPr>
        <p:spPr/>
        <p:txBody>
          <a:bodyPr/>
          <a:lstStyle/>
          <a:p>
            <a:endParaRPr lang="ru-RU">
              <a:solidFill>
                <a:srgbClr val="04617B">
                  <a:shade val="90000"/>
                </a:srgbClr>
              </a:solidFill>
            </a:endParaRPr>
          </a:p>
        </p:txBody>
      </p:sp>
      <p:sp>
        <p:nvSpPr>
          <p:cNvPr id="9" name="Номер слайда 8"/>
          <p:cNvSpPr>
            <a:spLocks noGrp="1"/>
          </p:cNvSpPr>
          <p:nvPr>
            <p:ph type="sldNum" sz="quarter" idx="12"/>
          </p:nvPr>
        </p:nvSpPr>
        <p:spPr/>
        <p:txBody>
          <a:bodyPr/>
          <a:lstStyle/>
          <a:p>
            <a:fld id="{49F99D16-5C0C-4CC6-A344-F5DE6836F686}"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137451808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solidFill>
                <a:srgbClr val="04617B">
                  <a:shade val="90000"/>
                </a:srgbClr>
              </a:solidFill>
            </a:endParaRPr>
          </a:p>
        </p:txBody>
      </p:sp>
      <p:sp>
        <p:nvSpPr>
          <p:cNvPr id="4" name="Нижний колонтитул 3"/>
          <p:cNvSpPr>
            <a:spLocks noGrp="1"/>
          </p:cNvSpPr>
          <p:nvPr>
            <p:ph type="ftr" sz="quarter" idx="11"/>
          </p:nvPr>
        </p:nvSpPr>
        <p:spPr/>
        <p:txBody>
          <a:bodyPr/>
          <a:lstStyle/>
          <a:p>
            <a:endParaRPr lang="ru-RU">
              <a:solidFill>
                <a:srgbClr val="04617B">
                  <a:shade val="90000"/>
                </a:srgbClr>
              </a:solidFill>
            </a:endParaRPr>
          </a:p>
        </p:txBody>
      </p:sp>
      <p:sp>
        <p:nvSpPr>
          <p:cNvPr id="5" name="Номер слайда 4"/>
          <p:cNvSpPr>
            <a:spLocks noGrp="1"/>
          </p:cNvSpPr>
          <p:nvPr>
            <p:ph type="sldNum" sz="quarter" idx="12"/>
          </p:nvPr>
        </p:nvSpPr>
        <p:spPr/>
        <p:txBody>
          <a:bodyPr/>
          <a:lstStyle/>
          <a:p>
            <a:fld id="{B0E4D4C6-9BBC-40EA-811F-0E0BBAAC8909}"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15227547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srgbClr val="04617B">
                  <a:shade val="90000"/>
                </a:srgbClr>
              </a:solidFill>
            </a:endParaRPr>
          </a:p>
        </p:txBody>
      </p:sp>
      <p:sp>
        <p:nvSpPr>
          <p:cNvPr id="3" name="Нижний колонтитул 2"/>
          <p:cNvSpPr>
            <a:spLocks noGrp="1"/>
          </p:cNvSpPr>
          <p:nvPr>
            <p:ph type="ftr" sz="quarter" idx="11"/>
          </p:nvPr>
        </p:nvSpPr>
        <p:spPr/>
        <p:txBody>
          <a:bodyPr/>
          <a:lstStyle/>
          <a:p>
            <a:endParaRPr lang="ru-RU">
              <a:solidFill>
                <a:srgbClr val="04617B">
                  <a:shade val="90000"/>
                </a:srgbClr>
              </a:solidFill>
            </a:endParaRPr>
          </a:p>
        </p:txBody>
      </p:sp>
      <p:sp>
        <p:nvSpPr>
          <p:cNvPr id="4" name="Номер слайда 3"/>
          <p:cNvSpPr>
            <a:spLocks noGrp="1"/>
          </p:cNvSpPr>
          <p:nvPr>
            <p:ph type="sldNum" sz="quarter" idx="12"/>
          </p:nvPr>
        </p:nvSpPr>
        <p:spPr/>
        <p:txBody>
          <a:bodyPr/>
          <a:lstStyle/>
          <a:p>
            <a:fld id="{6F364DE1-D970-4A7D-A754-7358C37D5A1B}"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50552743"/>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p:txBody>
          <a:bodyPr/>
          <a:lstStyle/>
          <a:p>
            <a:fld id="{DF8A1087-E877-44D8-9593-F75835DBB817}"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117123445"/>
      </p:ext>
    </p:extLst>
  </p:cSld>
  <p:clrMapOvr>
    <a:masterClrMapping/>
  </p:clrMapOvr>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solidFill>
                <a:srgbClr val="04617B">
                  <a:shade val="90000"/>
                </a:srgbClr>
              </a:solidFill>
            </a:endParaRPr>
          </a:p>
        </p:txBody>
      </p:sp>
      <p:sp>
        <p:nvSpPr>
          <p:cNvPr id="6" name="Нижний колонтитул 5"/>
          <p:cNvSpPr>
            <a:spLocks noGrp="1"/>
          </p:cNvSpPr>
          <p:nvPr>
            <p:ph type="ftr" sz="quarter" idx="11"/>
          </p:nvPr>
        </p:nvSpPr>
        <p:spPr/>
        <p:txBody>
          <a:bodyPr/>
          <a:lstStyle/>
          <a:p>
            <a:endParaRPr lang="ru-RU">
              <a:solidFill>
                <a:srgbClr val="04617B">
                  <a:shade val="90000"/>
                </a:srgbClr>
              </a:solidFill>
            </a:endParaRPr>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solidFill>
                  <a:srgbClr val="04617B">
                    <a:shade val="90000"/>
                  </a:srgbClr>
                </a:solidFill>
              </a:rPr>
              <a:pPr/>
              <a:t>‹#›</a:t>
            </a:fld>
            <a:endParaRPr lang="ru-RU">
              <a:solidFill>
                <a:srgbClr val="04617B">
                  <a:shade val="90000"/>
                </a:srgbClr>
              </a:solidFill>
            </a:endParaRP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Tree>
    <p:extLst>
      <p:ext uri="{BB962C8B-B14F-4D97-AF65-F5344CB8AC3E}">
        <p14:creationId xmlns:p14="http://schemas.microsoft.com/office/powerpoint/2010/main" val="1372855690"/>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85C7CAF7-2CAC-4B8E-B631-59AC9B2221CD}"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288191175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solidFill>
                <a:srgbClr val="04617B">
                  <a:shade val="90000"/>
                </a:srgbClr>
              </a:solidFill>
            </a:endParaRPr>
          </a:p>
        </p:txBody>
      </p:sp>
      <p:sp>
        <p:nvSpPr>
          <p:cNvPr id="5" name="Нижний колонтитул 4"/>
          <p:cNvSpPr>
            <a:spLocks noGrp="1"/>
          </p:cNvSpPr>
          <p:nvPr>
            <p:ph type="ftr" sz="quarter" idx="11"/>
          </p:nvPr>
        </p:nvSpPr>
        <p:spPr/>
        <p:txBody>
          <a:bodyPr/>
          <a:lstStyle/>
          <a:p>
            <a:endParaRPr lang="ru-RU">
              <a:solidFill>
                <a:srgbClr val="04617B">
                  <a:shade val="90000"/>
                </a:srgbClr>
              </a:solidFill>
            </a:endParaRPr>
          </a:p>
        </p:txBody>
      </p:sp>
      <p:sp>
        <p:nvSpPr>
          <p:cNvPr id="6" name="Номер слайда 5"/>
          <p:cNvSpPr>
            <a:spLocks noGrp="1"/>
          </p:cNvSpPr>
          <p:nvPr>
            <p:ph type="sldNum" sz="quarter" idx="12"/>
          </p:nvPr>
        </p:nvSpPr>
        <p:spPr/>
        <p:txBody>
          <a:bodyPr/>
          <a:lstStyle/>
          <a:p>
            <a:fld id="{211E0C36-145F-44F7-A06B-7C22152758CF}" type="slidenum">
              <a:rPr lang="ru-RU" smtClean="0">
                <a:solidFill>
                  <a:srgbClr val="04617B">
                    <a:shade val="90000"/>
                  </a:srgbClr>
                </a:solidFill>
              </a:rPr>
              <a:pPr/>
              <a:t>‹#›</a:t>
            </a:fld>
            <a:endParaRPr lang="ru-RU">
              <a:solidFill>
                <a:srgbClr val="04617B">
                  <a:shade val="90000"/>
                </a:srgbClr>
              </a:solidFill>
            </a:endParaRPr>
          </a:p>
        </p:txBody>
      </p:sp>
    </p:spTree>
    <p:extLst>
      <p:ext uri="{BB962C8B-B14F-4D97-AF65-F5344CB8AC3E}">
        <p14:creationId xmlns:p14="http://schemas.microsoft.com/office/powerpoint/2010/main" val="605040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4170"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 id="2147484138"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76" r:id="rId1"/>
    <p:sldLayoutId id="2147484158" r:id="rId2"/>
    <p:sldLayoutId id="2147484177" r:id="rId3"/>
    <p:sldLayoutId id="2147484159" r:id="rId4"/>
    <p:sldLayoutId id="2147484160" r:id="rId5"/>
    <p:sldLayoutId id="2147484161" r:id="rId6"/>
    <p:sldLayoutId id="2147484162" r:id="rId7"/>
    <p:sldLayoutId id="2147484178" r:id="rId8"/>
    <p:sldLayoutId id="2147484179" r:id="rId9"/>
    <p:sldLayoutId id="2147484163" r:id="rId10"/>
    <p:sldLayoutId id="214748416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4C4E65F5-B7F9-42F3-8F74-84C37080891E}"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180" r:id="rId1"/>
    <p:sldLayoutId id="2147484165" r:id="rId2"/>
    <p:sldLayoutId id="2147484181" r:id="rId3"/>
    <p:sldLayoutId id="2147484166" r:id="rId4"/>
    <p:sldLayoutId id="2147484182" r:id="rId5"/>
    <p:sldLayoutId id="2147484167" r:id="rId6"/>
    <p:sldLayoutId id="2147484183" r:id="rId7"/>
    <p:sldLayoutId id="2147484184" r:id="rId8"/>
    <p:sldLayoutId id="2147484185" r:id="rId9"/>
    <p:sldLayoutId id="2147484168" r:id="rId10"/>
    <p:sldLayoutId id="2147484169" r:id="rId11"/>
  </p:sldLayoutIdLst>
  <p:timing>
    <p:tnLst>
      <p:par>
        <p:cTn id="1" dur="indefinite" restart="never" nodeType="tmRoot"/>
      </p:par>
    </p:tnLst>
  </p:timing>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orbel" pitchFamily="34" charset="0"/>
        </a:defRPr>
      </a:lvl2pPr>
      <a:lvl3pPr algn="l" rtl="0" eaLnBrk="0" fontAlgn="base" hangingPunct="0">
        <a:spcBef>
          <a:spcPct val="0"/>
        </a:spcBef>
        <a:spcAft>
          <a:spcPct val="0"/>
        </a:spcAft>
        <a:defRPr sz="4300">
          <a:solidFill>
            <a:srgbClr val="572314"/>
          </a:solidFill>
          <a:latin typeface="Corbel" pitchFamily="34" charset="0"/>
        </a:defRPr>
      </a:lvl3pPr>
      <a:lvl4pPr algn="l" rtl="0" eaLnBrk="0" fontAlgn="base" hangingPunct="0">
        <a:spcBef>
          <a:spcPct val="0"/>
        </a:spcBef>
        <a:spcAft>
          <a:spcPct val="0"/>
        </a:spcAft>
        <a:defRPr sz="4300">
          <a:solidFill>
            <a:srgbClr val="572314"/>
          </a:solidFill>
          <a:latin typeface="Corbel" pitchFamily="34" charset="0"/>
        </a:defRPr>
      </a:lvl4pPr>
      <a:lvl5pPr algn="l" rtl="0" eaLnBrk="0" fontAlgn="base" hangingPunct="0">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99"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solidFill>
                  <a:srgbClr val="04617B">
                    <a:shade val="90000"/>
                  </a:srgbClr>
                </a:solidFill>
                <a:latin typeface="Verdana" pitchFamily="34" charset="0"/>
              </a:rPr>
              <a:pPr/>
              <a:t>‹#›</a:t>
            </a:fld>
            <a:endParaRPr lang="ru-RU">
              <a:solidFill>
                <a:srgbClr val="04617B">
                  <a:shade val="90000"/>
                </a:srgbClr>
              </a:solidFill>
              <a:latin typeface="Verdana" pitchFamily="34"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grpSp>
    </p:spTree>
    <p:extLst>
      <p:ext uri="{BB962C8B-B14F-4D97-AF65-F5344CB8AC3E}">
        <p14:creationId xmlns:p14="http://schemas.microsoft.com/office/powerpoint/2010/main" val="3275788663"/>
      </p:ext>
    </p:extLst>
  </p:cSld>
  <p:clrMap bg1="lt1" tx1="dk1" bg2="lt2" tx2="dk2" accent1="accent1" accent2="accent2" accent3="accent3" accent4="accent4" accent5="accent5" accent6="accent6" hlink="hlink" folHlink="folHlink"/>
  <p:sldLayoutIdLst>
    <p:sldLayoutId id="2147484211" r:id="rId1"/>
    <p:sldLayoutId id="2147484212" r:id="rId2"/>
    <p:sldLayoutId id="2147484213" r:id="rId3"/>
    <p:sldLayoutId id="2147484214" r:id="rId4"/>
    <p:sldLayoutId id="2147484215" r:id="rId5"/>
    <p:sldLayoutId id="2147484216" r:id="rId6"/>
    <p:sldLayoutId id="2147484217" r:id="rId7"/>
    <p:sldLayoutId id="2147484218" r:id="rId8"/>
    <p:sldLayoutId id="2147484219" r:id="rId9"/>
    <p:sldLayoutId id="2147484220" r:id="rId10"/>
    <p:sldLayoutId id="2147484221"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Constantia"/>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solidFill>
                <a:srgbClr val="04617B">
                  <a:shade val="90000"/>
                </a:srgbClr>
              </a:solidFill>
              <a:latin typeface="Verdana" pitchFamily="34" charset="0"/>
            </a:endParaRPr>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solidFill>
                  <a:srgbClr val="04617B">
                    <a:shade val="90000"/>
                  </a:srgbClr>
                </a:solidFill>
                <a:latin typeface="Verdana" pitchFamily="34" charset="0"/>
              </a:rPr>
              <a:pPr/>
              <a:t>‹#›</a:t>
            </a:fld>
            <a:endParaRPr lang="ru-RU">
              <a:solidFill>
                <a:srgbClr val="04617B">
                  <a:shade val="90000"/>
                </a:srgbClr>
              </a:solidFill>
              <a:latin typeface="Verdana" pitchFamily="34" charset="0"/>
            </a:endParaRPr>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latin typeface="Verdana" pitchFamily="34" charset="0"/>
              </a:endParaRPr>
            </a:p>
          </p:txBody>
        </p:sp>
      </p:grpSp>
    </p:spTree>
    <p:extLst>
      <p:ext uri="{BB962C8B-B14F-4D97-AF65-F5344CB8AC3E}">
        <p14:creationId xmlns:p14="http://schemas.microsoft.com/office/powerpoint/2010/main" val="619323663"/>
      </p:ext>
    </p:extLst>
  </p:cSld>
  <p:clrMap bg1="lt1" tx1="dk1" bg2="lt2" tx2="dk2" accent1="accent1" accent2="accent2" accent3="accent3" accent4="accent4" accent5="accent5" accent6="accent6" hlink="hlink" folHlink="folHlink"/>
  <p:sldLayoutIdLst>
    <p:sldLayoutId id="2147484223" r:id="rId1"/>
    <p:sldLayoutId id="2147484224" r:id="rId2"/>
    <p:sldLayoutId id="2147484225" r:id="rId3"/>
    <p:sldLayoutId id="2147484226" r:id="rId4"/>
    <p:sldLayoutId id="2147484227" r:id="rId5"/>
    <p:sldLayoutId id="2147484228" r:id="rId6"/>
    <p:sldLayoutId id="2147484229" r:id="rId7"/>
    <p:sldLayoutId id="2147484230" r:id="rId8"/>
    <p:sldLayoutId id="2147484231" r:id="rId9"/>
    <p:sldLayoutId id="2147484232" r:id="rId10"/>
    <p:sldLayoutId id="2147484233"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30.xml"/><Relationship Id="rId5" Type="http://schemas.openxmlformats.org/officeDocument/2006/relationships/image" Target="../media/image7.jpg"/><Relationship Id="rId4"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58.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58.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58.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eg"/><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diagramLayout" Target="../diagrams/layout2.xml"/><Relationship Id="rId7" Type="http://schemas.openxmlformats.org/officeDocument/2006/relationships/image" Target="../media/image30.jpg"/><Relationship Id="rId2" Type="http://schemas.openxmlformats.org/officeDocument/2006/relationships/diagramData" Target="../diagrams/data2.xml"/><Relationship Id="rId1" Type="http://schemas.openxmlformats.org/officeDocument/2006/relationships/slideLayout" Target="../slideLayouts/slideLayout3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endParaRPr lang="ru-RU">
              <a:latin typeface="Time RomanUz" pitchFamily="2" charset="0"/>
            </a:endParaRPr>
          </a:p>
        </p:txBody>
      </p:sp>
      <p:sp>
        <p:nvSpPr>
          <p:cNvPr id="22531" name="Text Box 321"/>
          <p:cNvSpPr txBox="1">
            <a:spLocks noChangeArrowheads="1"/>
          </p:cNvSpPr>
          <p:nvPr/>
        </p:nvSpPr>
        <p:spPr bwMode="auto">
          <a:xfrm>
            <a:off x="684213" y="692150"/>
            <a:ext cx="7991475" cy="2554545"/>
          </a:xfrm>
          <a:prstGeom prst="rect">
            <a:avLst/>
          </a:prstGeom>
          <a:noFill/>
          <a:ln w="9525">
            <a:noFill/>
            <a:miter lim="800000"/>
            <a:headEnd/>
            <a:tailEnd/>
          </a:ln>
        </p:spPr>
        <p:txBody>
          <a:bodyPr>
            <a:spAutoFit/>
          </a:bodyPr>
          <a:lstStyle/>
          <a:p>
            <a:pPr algn="ctr"/>
            <a:r>
              <a:rPr lang="uz-Cyrl-UZ" sz="4000" b="1" smtClean="0">
                <a:solidFill>
                  <a:srgbClr val="0033CC"/>
                </a:solidFill>
                <a:latin typeface="Times New Roman" pitchFamily="18" charset="0"/>
              </a:rPr>
              <a:t>7-Мавзу</a:t>
            </a:r>
            <a:r>
              <a:rPr lang="uz-Cyrl-UZ" sz="4000" b="1">
                <a:solidFill>
                  <a:srgbClr val="0033CC"/>
                </a:solidFill>
                <a:latin typeface="Times New Roman" pitchFamily="18" charset="0"/>
              </a:rPr>
              <a:t>. </a:t>
            </a:r>
            <a:r>
              <a:rPr lang="ru-RU" sz="4000" b="1">
                <a:solidFill>
                  <a:srgbClr val="0033CC"/>
                </a:solidFill>
                <a:latin typeface="Times New Roman" pitchFamily="18" charset="0"/>
              </a:rPr>
              <a:t>Картошка экиладиган ерга ишлов бериш</a:t>
            </a:r>
            <a:endParaRPr lang="en-US" sz="4500" b="1">
              <a:solidFill>
                <a:srgbClr val="0033CC"/>
              </a:solidFill>
              <a:latin typeface="Times New Roman" pitchFamily="18" charset="0"/>
            </a:endParaRPr>
          </a:p>
          <a:p>
            <a:pPr algn="ctr"/>
            <a:endParaRPr lang="uz-Cyrl-UZ" sz="2000" b="1">
              <a:solidFill>
                <a:srgbClr val="0033CC"/>
              </a:solidFill>
              <a:latin typeface="Times New Roman" pitchFamily="18" charset="0"/>
            </a:endParaRPr>
          </a:p>
          <a:p>
            <a:pPr algn="ctr"/>
            <a:endParaRPr lang="uz-Cyrl-UZ" sz="2000" b="1">
              <a:solidFill>
                <a:schemeClr val="accent1"/>
              </a:solidFill>
              <a:latin typeface="Times New Roman" pitchFamily="18" charset="0"/>
            </a:endParaRPr>
          </a:p>
          <a:p>
            <a:pPr algn="ctr"/>
            <a:endParaRPr lang="uz-Cyrl-UZ" sz="2000" b="1">
              <a:latin typeface="Times New Roman" pitchFamily="18" charset="0"/>
            </a:endParaRPr>
          </a:p>
          <a:p>
            <a:pPr algn="ctr"/>
            <a:endParaRPr lang="uz-Cyrl-UZ" sz="2000" b="1">
              <a:latin typeface="Times New Roman" pitchFamily="18" charset="0"/>
            </a:endParaRPr>
          </a:p>
        </p:txBody>
      </p:sp>
      <p:pic>
        <p:nvPicPr>
          <p:cNvPr id="2" name="Рисунок 1"/>
          <p:cNvPicPr>
            <a:picLocks noChangeAspect="1"/>
          </p:cNvPicPr>
          <p:nvPr/>
        </p:nvPicPr>
        <p:blipFill rotWithShape="1">
          <a:blip r:embed="rId3">
            <a:extLst>
              <a:ext uri="{28A0092B-C50C-407E-A947-70E740481C1C}">
                <a14:useLocalDpi xmlns:a14="http://schemas.microsoft.com/office/drawing/2010/main" val="0"/>
              </a:ext>
            </a:extLst>
          </a:blip>
          <a:srcRect b="13277"/>
          <a:stretch/>
        </p:blipFill>
        <p:spPr>
          <a:xfrm>
            <a:off x="537004" y="2326064"/>
            <a:ext cx="3669332" cy="2179836"/>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9249" y="2442820"/>
            <a:ext cx="3743648" cy="2302560"/>
          </a:xfrm>
          <a:prstGeom prst="rect">
            <a:avLst/>
          </a:prstGeom>
        </p:spPr>
      </p:pic>
      <p:pic>
        <p:nvPicPr>
          <p:cNvPr id="4" name="Рисунок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8812" y="4880609"/>
            <a:ext cx="3115047" cy="1847850"/>
          </a:xfrm>
          <a:prstGeom prst="rect">
            <a:avLst/>
          </a:prstGeom>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t>Режа:</a:t>
            </a:r>
            <a:r>
              <a:rPr lang="ru-RU" sz="5400" smtClean="0"/>
              <a:t> </a:t>
            </a:r>
          </a:p>
        </p:txBody>
      </p:sp>
      <p:sp>
        <p:nvSpPr>
          <p:cNvPr id="157699" name="Rectangle 3"/>
          <p:cNvSpPr>
            <a:spLocks noGrp="1" noChangeArrowheads="1"/>
          </p:cNvSpPr>
          <p:nvPr>
            <p:ph type="body" idx="1"/>
          </p:nvPr>
        </p:nvSpPr>
        <p:spPr>
          <a:xfrm>
            <a:off x="214313" y="1571625"/>
            <a:ext cx="8715375" cy="4448175"/>
          </a:xfrm>
        </p:spPr>
        <p:txBody>
          <a:bodyPr>
            <a:normAutofit/>
          </a:bodyPr>
          <a:lstStyle/>
          <a:p>
            <a:pPr lvl="0" algn="just">
              <a:lnSpc>
                <a:spcPct val="115000"/>
              </a:lnSpc>
              <a:spcAft>
                <a:spcPts val="0"/>
              </a:spcAft>
              <a:buFont typeface="+mj-lt"/>
              <a:buAutoNum type="arabicPeriod"/>
            </a:pPr>
            <a:r>
              <a:rPr lang="uz-Cyrl-UZ" sz="4000" b="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Ерга ишлов беришга талаблар.</a:t>
            </a:r>
            <a:endParaRPr lang="ru-RU" sz="400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5000"/>
              </a:lnSpc>
              <a:spcAft>
                <a:spcPts val="0"/>
              </a:spcAft>
              <a:buFont typeface="+mj-lt"/>
              <a:buAutoNum type="arabicPeriod"/>
            </a:pPr>
            <a:r>
              <a:rPr lang="ru-RU" sz="4000" b="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Тупроққа асосий ишлов бериш</a:t>
            </a:r>
            <a:r>
              <a:rPr lang="uz-Cyrl-UZ" sz="4000" b="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400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lvl="0" algn="just">
              <a:lnSpc>
                <a:spcPct val="115000"/>
              </a:lnSpc>
              <a:spcAft>
                <a:spcPts val="0"/>
              </a:spcAft>
              <a:buFont typeface="+mj-lt"/>
              <a:buAutoNum type="arabicPeriod"/>
            </a:pPr>
            <a:r>
              <a:rPr lang="ru-RU" sz="4000" b="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Экиш олдидан ерга ишлов бериш.</a:t>
            </a:r>
            <a:endParaRPr lang="ru-RU" sz="400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buFont typeface="+mj-lt"/>
              <a:buAutoNum type="arabicPeriod"/>
            </a:pPr>
            <a:r>
              <a:rPr lang="ru-RU" sz="4000" b="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Картошкани ўғитлаш</a:t>
            </a:r>
            <a:r>
              <a:rPr lang="uz-Cyrl-UZ" sz="4000" b="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4000" b="1">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95288" y="476250"/>
            <a:ext cx="8280400" cy="4524375"/>
          </a:xfrm>
        </p:spPr>
        <p:txBody>
          <a:bodyPr/>
          <a:lstStyle/>
          <a:p>
            <a:pPr marL="85725" indent="371475" algn="ctr" eaLnBrk="1" hangingPunct="1">
              <a:lnSpc>
                <a:spcPct val="80000"/>
              </a:lnSpc>
              <a:buFontTx/>
              <a:buNone/>
              <a:tabLst>
                <a:tab pos="0" algn="l"/>
              </a:tabLst>
            </a:pPr>
            <a:r>
              <a:rPr lang="ru-RU" sz="2400" b="1" smtClean="0">
                <a:solidFill>
                  <a:srgbClr val="0070C0"/>
                </a:solidFill>
              </a:rPr>
              <a:t>Ерга </a:t>
            </a:r>
            <a:r>
              <a:rPr lang="ru-RU" sz="2400" b="1">
                <a:solidFill>
                  <a:srgbClr val="0070C0"/>
                </a:solidFill>
              </a:rPr>
              <a:t>ишлов беришга талаблар</a:t>
            </a:r>
            <a:r>
              <a:rPr lang="ru-RU" sz="2400" b="1" smtClean="0">
                <a:solidFill>
                  <a:srgbClr val="0070C0"/>
                </a:solidFill>
              </a:rPr>
              <a:t>.</a:t>
            </a:r>
          </a:p>
          <a:p>
            <a:r>
              <a:rPr lang="uz-Cyrl-UZ" sz="2400"/>
              <a:t>Картошкани суғориб етиштириладиган замонавий технология асосида суғориб етиштириш шароитда майдонларни текис бўлиши, мунтазам равишда унумдорлигини ошириш ва тупроқни сув-физик хусусиятларини яхшилаш, шунингдек ер юзасини ровон бўлишини назарда тутади. Картошкани экиш, парвариш қилиш ва ҳосилини йиғиштиришда машиналарнинг юқори сифат ва самарали ишлаши учун ерга асосий ҳамда экиш олдидан яхши ишлов бериш ва капитал текислаш орқали шароит яратилади. </a:t>
            </a:r>
            <a:endParaRPr lang="uz-Cyrl-UZ" sz="2400" smtClean="0"/>
          </a:p>
        </p:txBody>
      </p:sp>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288" y="4725144"/>
            <a:ext cx="2835647" cy="1886994"/>
          </a:xfrm>
          <a:prstGeom prst="rect">
            <a:avLst/>
          </a:prstGeom>
        </p:spPr>
      </p:pic>
      <p:pic>
        <p:nvPicPr>
          <p:cNvPr id="3" name="Рисунок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76056" y="4621908"/>
            <a:ext cx="2982104" cy="199023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0"/>
            <a:ext cx="8748712" cy="5976938"/>
          </a:xfrm>
        </p:spPr>
        <p:txBody>
          <a:bodyPr/>
          <a:lstStyle/>
          <a:p>
            <a:r>
              <a:rPr lang="ru-RU" sz="2400" smtClean="0"/>
              <a:t>Тупроқни </a:t>
            </a:r>
            <a:r>
              <a:rPr lang="ru-RU" sz="2400"/>
              <a:t>механик таъсири қаршилиги остида майда ҳамда шакли ўзгарган тугунаклар ҳосил бўлдаи. Бу, хусусан юқори ёпишқоқли хусусиятига эга бўлган лойтупроқ ва соғтупроқли ерларда кўп кузатилади. Бундай тупроқлар зичлашиб қолганида картошка  илдизи тупроқнинг чуқур қатлами томон ўсмасдан балки уни юза қатламига (0-15 см) жойлашиб қалади. </a:t>
            </a:r>
          </a:p>
          <a:p>
            <a:r>
              <a:rPr lang="ru-RU" sz="2400"/>
              <a:t>Бу  тупроқларга ҳаво  етарли даражада сингимагани учун микрофлораси фаолияти секинлашади. Зичлашган тупроқлар ғоваклик заррачалари жуда кичиклашиб кетиши натижасида ва таркибида суви кўп бўлишитга қарамасдан уни ўзлаштириб бўлмайди. </a:t>
            </a:r>
            <a:endParaRPr lang="ru-RU" sz="2200"/>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3728" y="4509120"/>
            <a:ext cx="3985248" cy="215222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928992" cy="1224136"/>
          </a:xfrm>
          <a:solidFill>
            <a:schemeClr val="bg2">
              <a:lumMod val="90000"/>
            </a:schemeClr>
          </a:solidFill>
        </p:spPr>
        <p:txBody>
          <a:bodyPr>
            <a:noAutofit/>
          </a:bodyPr>
          <a:lstStyle/>
          <a:p>
            <a:pPr algn="ctr"/>
            <a:r>
              <a:rPr lang="ru-RU" sz="2800" b="1" i="1"/>
              <a:t>Қуруқ тупроқнинг зичлик қиймати ва унга ишлов бериш даврида грунтга </a:t>
            </a:r>
            <a:r>
              <a:rPr lang="ru-RU" sz="2800" b="1" i="1" smtClean="0"/>
              <a:t>(</a:t>
            </a:r>
            <a:r>
              <a:rPr lang="ru-RU" sz="2800" b="1" i="1"/>
              <a:t>ерга) тушиши мумкин бўлган максимал босимга йўл қўйиш чегаралари </a:t>
            </a:r>
            <a:endParaRPr lang="ru-RU" sz="2800" b="1"/>
          </a:p>
        </p:txBody>
      </p:sp>
      <p:graphicFrame>
        <p:nvGraphicFramePr>
          <p:cNvPr id="3" name="Таблица 2"/>
          <p:cNvGraphicFramePr>
            <a:graphicFrameLocks noGrp="1"/>
          </p:cNvGraphicFramePr>
          <p:nvPr>
            <p:extLst>
              <p:ext uri="{D42A27DB-BD31-4B8C-83A1-F6EECF244321}">
                <p14:modId xmlns:p14="http://schemas.microsoft.com/office/powerpoint/2010/main" val="174912114"/>
              </p:ext>
            </p:extLst>
          </p:nvPr>
        </p:nvGraphicFramePr>
        <p:xfrm>
          <a:off x="107504" y="1484784"/>
          <a:ext cx="8784978" cy="5138547"/>
        </p:xfrm>
        <a:graphic>
          <a:graphicData uri="http://schemas.openxmlformats.org/drawingml/2006/table">
            <a:tbl>
              <a:tblPr firstRow="1" firstCol="1" bandRow="1">
                <a:tableStyleId>{5C22544A-7EE6-4342-B048-85BDC9FD1C3A}</a:tableStyleId>
              </a:tblPr>
              <a:tblGrid>
                <a:gridCol w="2173994"/>
                <a:gridCol w="985038"/>
                <a:gridCol w="985038"/>
                <a:gridCol w="1181180"/>
                <a:gridCol w="1035154"/>
                <a:gridCol w="1212287"/>
                <a:gridCol w="1212287"/>
              </a:tblGrid>
              <a:tr h="531495">
                <a:tc rowSpan="2">
                  <a:txBody>
                    <a:bodyPr/>
                    <a:lstStyle/>
                    <a:p>
                      <a:pPr marR="1461770">
                        <a:lnSpc>
                          <a:spcPct val="115000"/>
                        </a:lnSpc>
                        <a:spcAft>
                          <a:spcPts val="0"/>
                        </a:spcAft>
                      </a:pPr>
                      <a:r>
                        <a:rPr lang="ru-RU" sz="1700">
                          <a:effectLst/>
                        </a:rPr>
                        <a:t>  </a:t>
                      </a:r>
                    </a:p>
                    <a:p>
                      <a:pPr>
                        <a:lnSpc>
                          <a:spcPct val="115000"/>
                        </a:lnSpc>
                        <a:spcAft>
                          <a:spcPts val="0"/>
                        </a:spcAft>
                      </a:pPr>
                      <a:r>
                        <a:rPr lang="ru-RU" sz="1700">
                          <a:effectLst/>
                        </a:rPr>
                        <a:t>Тупроқ турлари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gridSpan="3">
                  <a:txBody>
                    <a:bodyPr/>
                    <a:lstStyle/>
                    <a:p>
                      <a:pPr marL="635" algn="just">
                        <a:lnSpc>
                          <a:spcPct val="115000"/>
                        </a:lnSpc>
                        <a:spcAft>
                          <a:spcPts val="0"/>
                        </a:spcAft>
                      </a:pPr>
                      <a:r>
                        <a:rPr lang="ru-RU" sz="1700">
                          <a:effectLst/>
                        </a:rPr>
                        <a:t>Тупроқ таркибидаги </a:t>
                      </a:r>
                    </a:p>
                    <a:p>
                      <a:pPr marL="635">
                        <a:lnSpc>
                          <a:spcPct val="115000"/>
                        </a:lnSpc>
                        <a:spcAft>
                          <a:spcPts val="0"/>
                        </a:spcAft>
                      </a:pPr>
                      <a:r>
                        <a:rPr lang="ru-RU" sz="1700">
                          <a:effectLst/>
                        </a:rPr>
                        <a:t>заррачалар ўлчами, мм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hMerge="1">
                  <a:txBody>
                    <a:bodyPr/>
                    <a:lstStyle/>
                    <a:p>
                      <a:endParaRPr lang="ru-RU"/>
                    </a:p>
                  </a:txBody>
                  <a:tcPr/>
                </a:tc>
                <a:tc hMerge="1">
                  <a:txBody>
                    <a:bodyPr/>
                    <a:lstStyle/>
                    <a:p>
                      <a:endParaRPr lang="ru-RU"/>
                    </a:p>
                  </a:txBody>
                  <a:tcPr/>
                </a:tc>
                <a:tc rowSpan="2">
                  <a:txBody>
                    <a:bodyPr/>
                    <a:lstStyle/>
                    <a:p>
                      <a:pPr marL="635">
                        <a:lnSpc>
                          <a:spcPct val="115000"/>
                        </a:lnSpc>
                        <a:spcAft>
                          <a:spcPts val="0"/>
                        </a:spcAft>
                      </a:pPr>
                      <a:r>
                        <a:rPr lang="ru-RU" sz="1700">
                          <a:effectLst/>
                        </a:rPr>
                        <a:t>Қуруқ тупроқнинг зичлик қиймати чегараси</a:t>
                      </a:r>
                    </a:p>
                    <a:p>
                      <a:pPr marL="635">
                        <a:lnSpc>
                          <a:spcPct val="115000"/>
                        </a:lnSpc>
                        <a:spcAft>
                          <a:spcPts val="0"/>
                        </a:spcAft>
                      </a:pPr>
                      <a:r>
                        <a:rPr lang="ru-RU" sz="1700">
                          <a:effectLst/>
                        </a:rPr>
                        <a:t>г/см</a:t>
                      </a:r>
                      <a:r>
                        <a:rPr lang="ru-RU" sz="1700" baseline="30000">
                          <a:effectLst/>
                        </a:rPr>
                        <a:t>3</a:t>
                      </a:r>
                      <a:r>
                        <a:rPr lang="ru-RU" sz="1700">
                          <a:effectLst/>
                        </a:rPr>
                        <a:t>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gridSpan="2">
                  <a:txBody>
                    <a:bodyPr/>
                    <a:lstStyle/>
                    <a:p>
                      <a:pPr marL="635" algn="just">
                        <a:lnSpc>
                          <a:spcPct val="115000"/>
                        </a:lnSpc>
                        <a:spcAft>
                          <a:spcPts val="0"/>
                        </a:spcAft>
                      </a:pPr>
                      <a:r>
                        <a:rPr lang="ru-RU" sz="1700">
                          <a:effectLst/>
                        </a:rPr>
                        <a:t>Грунтга тушадиган максимал босим. кПа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hMerge="1">
                  <a:txBody>
                    <a:bodyPr/>
                    <a:lstStyle/>
                    <a:p>
                      <a:endParaRPr lang="ru-RU"/>
                    </a:p>
                  </a:txBody>
                  <a:tcPr/>
                </a:tc>
              </a:tr>
              <a:tr h="1319530">
                <a:tc vMerge="1">
                  <a:txBody>
                    <a:bodyPr/>
                    <a:lstStyle/>
                    <a:p>
                      <a:endParaRPr lang="ru-RU"/>
                    </a:p>
                  </a:txBody>
                  <a:tcPr/>
                </a:tc>
                <a:tc>
                  <a:txBody>
                    <a:bodyPr/>
                    <a:lstStyle/>
                    <a:p>
                      <a:pPr marL="635">
                        <a:lnSpc>
                          <a:spcPct val="115000"/>
                        </a:lnSpc>
                        <a:spcAft>
                          <a:spcPts val="0"/>
                        </a:spcAft>
                      </a:pPr>
                      <a:r>
                        <a:rPr lang="ru-RU" sz="1700">
                          <a:effectLst/>
                        </a:rPr>
                        <a:t>0,02 </a:t>
                      </a:r>
                    </a:p>
                    <a:p>
                      <a:pPr marL="635">
                        <a:lnSpc>
                          <a:spcPct val="115000"/>
                        </a:lnSpc>
                        <a:spcAft>
                          <a:spcPts val="0"/>
                        </a:spcAft>
                      </a:pPr>
                      <a:r>
                        <a:rPr lang="ru-RU" sz="1700">
                          <a:effectLst/>
                        </a:rPr>
                        <a:t>(лой)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0,002.... </a:t>
                      </a:r>
                    </a:p>
                    <a:p>
                      <a:pPr marL="635">
                        <a:lnSpc>
                          <a:spcPct val="115000"/>
                        </a:lnSpc>
                        <a:spcAft>
                          <a:spcPts val="0"/>
                        </a:spcAft>
                      </a:pPr>
                      <a:r>
                        <a:rPr lang="ru-RU" sz="1700">
                          <a:effectLst/>
                        </a:rPr>
                        <a:t>0,063 (чангси мон тупроқ)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0,063.... </a:t>
                      </a:r>
                    </a:p>
                    <a:p>
                      <a:pPr marL="635">
                        <a:lnSpc>
                          <a:spcPct val="115000"/>
                        </a:lnSpc>
                        <a:spcAft>
                          <a:spcPts val="0"/>
                        </a:spcAft>
                      </a:pPr>
                      <a:r>
                        <a:rPr lang="ru-RU" sz="1700">
                          <a:effectLst/>
                        </a:rPr>
                        <a:t>2,000 </a:t>
                      </a:r>
                    </a:p>
                    <a:p>
                      <a:pPr marL="635">
                        <a:lnSpc>
                          <a:spcPct val="115000"/>
                        </a:lnSpc>
                        <a:spcAft>
                          <a:spcPts val="0"/>
                        </a:spcAft>
                      </a:pPr>
                      <a:r>
                        <a:rPr lang="ru-RU" sz="1700">
                          <a:effectLst/>
                        </a:rPr>
                        <a:t>(қум)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vMerge="1">
                  <a:txBody>
                    <a:bodyPr/>
                    <a:lstStyle/>
                    <a:p>
                      <a:endParaRPr lang="ru-RU"/>
                    </a:p>
                  </a:txBody>
                  <a:tcPr/>
                </a:tc>
                <a:tc>
                  <a:txBody>
                    <a:bodyPr/>
                    <a:lstStyle/>
                    <a:p>
                      <a:pPr marL="635" marR="635" algn="just">
                        <a:lnSpc>
                          <a:spcPct val="115000"/>
                        </a:lnSpc>
                        <a:spcAft>
                          <a:spcPts val="0"/>
                        </a:spcAft>
                      </a:pPr>
                      <a:r>
                        <a:rPr lang="ru-RU" sz="1700">
                          <a:effectLst/>
                        </a:rPr>
                        <a:t>Баҳорда (дала нам сиғими 80% )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Ёзда кузда (дала нам сиғими 70% )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r>
              <a:tr h="269875">
                <a:tc>
                  <a:txBody>
                    <a:bodyPr/>
                    <a:lstStyle/>
                    <a:p>
                      <a:pPr>
                        <a:lnSpc>
                          <a:spcPct val="115000"/>
                        </a:lnSpc>
                        <a:spcAft>
                          <a:spcPts val="0"/>
                        </a:spcAft>
                      </a:pPr>
                      <a:r>
                        <a:rPr lang="ru-RU" sz="1700">
                          <a:effectLst/>
                        </a:rPr>
                        <a:t>Қум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3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17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80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1,54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rowSpan="3">
                  <a:txBody>
                    <a:bodyPr/>
                    <a:lstStyle/>
                    <a:p>
                      <a:pPr marL="635">
                        <a:lnSpc>
                          <a:spcPct val="115000"/>
                        </a:lnSpc>
                        <a:spcAft>
                          <a:spcPts val="0"/>
                        </a:spcAft>
                      </a:pPr>
                      <a:r>
                        <a:rPr lang="ru-RU" sz="1700">
                          <a:effectLst/>
                        </a:rPr>
                        <a:t> </a:t>
                      </a:r>
                    </a:p>
                    <a:p>
                      <a:pPr marL="635">
                        <a:lnSpc>
                          <a:spcPct val="115000"/>
                        </a:lnSpc>
                        <a:spcAft>
                          <a:spcPts val="0"/>
                        </a:spcAft>
                      </a:pPr>
                      <a:r>
                        <a:rPr lang="ru-RU" sz="1700">
                          <a:effectLst/>
                        </a:rPr>
                        <a:t>50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rowSpan="3">
                  <a:txBody>
                    <a:bodyPr/>
                    <a:lstStyle/>
                    <a:p>
                      <a:pPr marL="635">
                        <a:lnSpc>
                          <a:spcPct val="115000"/>
                        </a:lnSpc>
                        <a:spcAft>
                          <a:spcPts val="0"/>
                        </a:spcAft>
                      </a:pPr>
                      <a:r>
                        <a:rPr lang="ru-RU" sz="1700">
                          <a:effectLst/>
                        </a:rPr>
                        <a:t> </a:t>
                      </a:r>
                    </a:p>
                    <a:p>
                      <a:pPr marL="635">
                        <a:lnSpc>
                          <a:spcPct val="115000"/>
                        </a:lnSpc>
                        <a:spcAft>
                          <a:spcPts val="0"/>
                        </a:spcAft>
                      </a:pPr>
                      <a:r>
                        <a:rPr lang="ru-RU" sz="1700">
                          <a:effectLst/>
                        </a:rPr>
                        <a:t>80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r>
              <a:tr h="269240">
                <a:tc>
                  <a:txBody>
                    <a:bodyPr/>
                    <a:lstStyle/>
                    <a:p>
                      <a:pPr>
                        <a:lnSpc>
                          <a:spcPct val="115000"/>
                        </a:lnSpc>
                        <a:spcAft>
                          <a:spcPts val="0"/>
                        </a:spcAft>
                      </a:pPr>
                      <a:r>
                        <a:rPr lang="ru-RU" sz="1700">
                          <a:effectLst/>
                        </a:rPr>
                        <a:t>Боғланишли қум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20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75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1,52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vMerge="1">
                  <a:txBody>
                    <a:bodyPr/>
                    <a:lstStyle/>
                    <a:p>
                      <a:endParaRPr lang="ru-RU"/>
                    </a:p>
                  </a:txBody>
                  <a:tcPr/>
                </a:tc>
                <a:tc vMerge="1">
                  <a:txBody>
                    <a:bodyPr/>
                    <a:lstStyle/>
                    <a:p>
                      <a:endParaRPr lang="ru-RU"/>
                    </a:p>
                  </a:txBody>
                  <a:tcPr/>
                </a:tc>
              </a:tr>
              <a:tr h="269875">
                <a:tc>
                  <a:txBody>
                    <a:bodyPr/>
                    <a:lstStyle/>
                    <a:p>
                      <a:pPr>
                        <a:lnSpc>
                          <a:spcPct val="115000"/>
                        </a:lnSpc>
                        <a:spcAft>
                          <a:spcPts val="0"/>
                        </a:spcAft>
                      </a:pPr>
                      <a:r>
                        <a:rPr lang="ru-RU" sz="1700">
                          <a:effectLst/>
                        </a:rPr>
                        <a:t>Қумлоқ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25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65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1,50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vMerge="1">
                  <a:txBody>
                    <a:bodyPr/>
                    <a:lstStyle/>
                    <a:p>
                      <a:endParaRPr lang="ru-RU"/>
                    </a:p>
                  </a:txBody>
                  <a:tcPr/>
                </a:tc>
                <a:tc vMerge="1">
                  <a:txBody>
                    <a:bodyPr/>
                    <a:lstStyle/>
                    <a:p>
                      <a:endParaRPr lang="ru-RU"/>
                    </a:p>
                  </a:txBody>
                  <a:tcPr/>
                </a:tc>
              </a:tr>
              <a:tr h="269240">
                <a:tc>
                  <a:txBody>
                    <a:bodyPr/>
                    <a:lstStyle/>
                    <a:p>
                      <a:pPr>
                        <a:lnSpc>
                          <a:spcPct val="115000"/>
                        </a:lnSpc>
                        <a:spcAft>
                          <a:spcPts val="0"/>
                        </a:spcAft>
                      </a:pPr>
                      <a:r>
                        <a:rPr lang="ru-RU" sz="1700">
                          <a:effectLst/>
                        </a:rPr>
                        <a:t>Енгил соғ тупроқ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30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55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1,48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rowSpan="3">
                  <a:txBody>
                    <a:bodyPr/>
                    <a:lstStyle/>
                    <a:p>
                      <a:pPr marL="635" marR="731520">
                        <a:lnSpc>
                          <a:spcPct val="115000"/>
                        </a:lnSpc>
                        <a:spcAft>
                          <a:spcPts val="0"/>
                        </a:spcAft>
                      </a:pPr>
                      <a:r>
                        <a:rPr lang="ru-RU" sz="1700">
                          <a:effectLst/>
                        </a:rPr>
                        <a:t>  </a:t>
                      </a:r>
                    </a:p>
                    <a:p>
                      <a:pPr marL="635">
                        <a:lnSpc>
                          <a:spcPct val="115000"/>
                        </a:lnSpc>
                        <a:spcAft>
                          <a:spcPts val="0"/>
                        </a:spcAft>
                      </a:pPr>
                      <a:r>
                        <a:rPr lang="ru-RU" sz="1700">
                          <a:effectLst/>
                        </a:rPr>
                        <a:t>80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rowSpan="3">
                  <a:txBody>
                    <a:bodyPr/>
                    <a:lstStyle/>
                    <a:p>
                      <a:pPr marL="635" marR="754380">
                        <a:lnSpc>
                          <a:spcPct val="115000"/>
                        </a:lnSpc>
                        <a:spcAft>
                          <a:spcPts val="0"/>
                        </a:spcAft>
                      </a:pPr>
                      <a:r>
                        <a:rPr lang="ru-RU" sz="1700">
                          <a:effectLst/>
                        </a:rPr>
                        <a:t>  </a:t>
                      </a:r>
                    </a:p>
                    <a:p>
                      <a:pPr marL="635">
                        <a:lnSpc>
                          <a:spcPct val="115000"/>
                        </a:lnSpc>
                        <a:spcAft>
                          <a:spcPts val="0"/>
                        </a:spcAft>
                      </a:pPr>
                      <a:r>
                        <a:rPr lang="ru-RU" sz="1700">
                          <a:effectLst/>
                        </a:rPr>
                        <a:t>150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r>
              <a:tr h="269240">
                <a:tc>
                  <a:txBody>
                    <a:bodyPr/>
                    <a:lstStyle/>
                    <a:p>
                      <a:pPr>
                        <a:lnSpc>
                          <a:spcPct val="115000"/>
                        </a:lnSpc>
                        <a:spcAft>
                          <a:spcPts val="0"/>
                        </a:spcAft>
                      </a:pPr>
                      <a:r>
                        <a:rPr lang="ru-RU" sz="1700">
                          <a:effectLst/>
                        </a:rPr>
                        <a:t>Ўртача соғтупроқ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20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40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40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1,45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vMerge="1">
                  <a:txBody>
                    <a:bodyPr/>
                    <a:lstStyle/>
                    <a:p>
                      <a:endParaRPr lang="ru-RU"/>
                    </a:p>
                  </a:txBody>
                  <a:tcPr/>
                </a:tc>
                <a:tc vMerge="1">
                  <a:txBody>
                    <a:bodyPr/>
                    <a:lstStyle/>
                    <a:p>
                      <a:endParaRPr lang="ru-RU"/>
                    </a:p>
                  </a:txBody>
                  <a:tcPr/>
                </a:tc>
              </a:tr>
              <a:tr h="269875">
                <a:tc>
                  <a:txBody>
                    <a:bodyPr/>
                    <a:lstStyle/>
                    <a:p>
                      <a:pPr>
                        <a:lnSpc>
                          <a:spcPct val="115000"/>
                        </a:lnSpc>
                        <a:spcAft>
                          <a:spcPts val="0"/>
                        </a:spcAft>
                      </a:pPr>
                      <a:r>
                        <a:rPr lang="ru-RU" sz="1700">
                          <a:effectLst/>
                        </a:rPr>
                        <a:t>Оғир соғтупроқ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25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55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20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1,45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vMerge="1">
                  <a:txBody>
                    <a:bodyPr/>
                    <a:lstStyle/>
                    <a:p>
                      <a:endParaRPr lang="ru-RU"/>
                    </a:p>
                  </a:txBody>
                  <a:tcPr/>
                </a:tc>
                <a:tc vMerge="1">
                  <a:txBody>
                    <a:bodyPr/>
                    <a:lstStyle/>
                    <a:p>
                      <a:endParaRPr lang="ru-RU"/>
                    </a:p>
                  </a:txBody>
                  <a:tcPr/>
                </a:tc>
              </a:tr>
              <a:tr h="269240">
                <a:tc>
                  <a:txBody>
                    <a:bodyPr/>
                    <a:lstStyle/>
                    <a:p>
                      <a:pPr>
                        <a:lnSpc>
                          <a:spcPct val="115000"/>
                        </a:lnSpc>
                        <a:spcAft>
                          <a:spcPts val="0"/>
                        </a:spcAft>
                      </a:pPr>
                      <a:r>
                        <a:rPr lang="ru-RU" sz="1700">
                          <a:effectLst/>
                        </a:rPr>
                        <a:t>Енгил лойтупроқ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40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35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25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1,35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rowSpan="2">
                  <a:txBody>
                    <a:bodyPr/>
                    <a:lstStyle/>
                    <a:p>
                      <a:pPr marL="635">
                        <a:lnSpc>
                          <a:spcPct val="115000"/>
                        </a:lnSpc>
                        <a:spcAft>
                          <a:spcPts val="0"/>
                        </a:spcAft>
                      </a:pPr>
                      <a:r>
                        <a:rPr lang="ru-RU" sz="1700">
                          <a:effectLst/>
                        </a:rPr>
                        <a:t>120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rowSpan="2">
                  <a:txBody>
                    <a:bodyPr/>
                    <a:lstStyle/>
                    <a:p>
                      <a:pPr marL="635">
                        <a:lnSpc>
                          <a:spcPct val="115000"/>
                        </a:lnSpc>
                        <a:spcAft>
                          <a:spcPts val="0"/>
                        </a:spcAft>
                      </a:pPr>
                      <a:r>
                        <a:rPr lang="ru-RU" sz="1700">
                          <a:effectLst/>
                        </a:rPr>
                        <a:t>200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r>
              <a:tr h="269240">
                <a:tc>
                  <a:txBody>
                    <a:bodyPr/>
                    <a:lstStyle/>
                    <a:p>
                      <a:pPr>
                        <a:lnSpc>
                          <a:spcPct val="115000"/>
                        </a:lnSpc>
                        <a:spcAft>
                          <a:spcPts val="0"/>
                        </a:spcAft>
                      </a:pPr>
                      <a:r>
                        <a:rPr lang="ru-RU" sz="1700">
                          <a:effectLst/>
                        </a:rPr>
                        <a:t>Ўртача лойтупроқ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50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30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20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a:txBody>
                    <a:bodyPr/>
                    <a:lstStyle/>
                    <a:p>
                      <a:pPr marL="635">
                        <a:lnSpc>
                          <a:spcPct val="115000"/>
                        </a:lnSpc>
                        <a:spcAft>
                          <a:spcPts val="0"/>
                        </a:spcAft>
                      </a:pPr>
                      <a:r>
                        <a:rPr lang="ru-RU" sz="1700">
                          <a:effectLst/>
                        </a:rPr>
                        <a:t>1,30 </a:t>
                      </a:r>
                      <a:endParaRPr lang="ru-RU" sz="1700">
                        <a:effectLst/>
                        <a:latin typeface="Calibri" panose="020F0502020204030204" pitchFamily="34" charset="0"/>
                        <a:ea typeface="Calibri" panose="020F0502020204030204" pitchFamily="34" charset="0"/>
                        <a:cs typeface="Times New Roman" panose="02020603050405020304" pitchFamily="18" charset="0"/>
                      </a:endParaRPr>
                    </a:p>
                  </a:txBody>
                  <a:tcPr marL="67945" marR="29845" marT="41275" marB="0"/>
                </a:tc>
                <a:tc vMerge="1">
                  <a:txBody>
                    <a:bodyPr/>
                    <a:lstStyle/>
                    <a:p>
                      <a:endParaRPr lang="ru-RU"/>
                    </a:p>
                  </a:txBody>
                  <a:tcPr/>
                </a:tc>
                <a:tc vMerge="1">
                  <a:txBody>
                    <a:bodyPr/>
                    <a:lstStyle/>
                    <a:p>
                      <a:endParaRPr lang="ru-RU"/>
                    </a:p>
                  </a:txBody>
                  <a:tcPr/>
                </a:tc>
              </a:tr>
            </a:tbl>
          </a:graphicData>
        </a:graphic>
      </p:graphicFrame>
    </p:spTree>
    <p:extLst>
      <p:ext uri="{BB962C8B-B14F-4D97-AF65-F5344CB8AC3E}">
        <p14:creationId xmlns:p14="http://schemas.microsoft.com/office/powerpoint/2010/main" val="9394158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Содержимое 2"/>
          <p:cNvSpPr>
            <a:spLocks noGrp="1"/>
          </p:cNvSpPr>
          <p:nvPr>
            <p:ph idx="1"/>
          </p:nvPr>
        </p:nvSpPr>
        <p:spPr>
          <a:xfrm>
            <a:off x="179512" y="620688"/>
            <a:ext cx="8858280" cy="3214710"/>
          </a:xfrm>
        </p:spPr>
        <p:style>
          <a:lnRef idx="2">
            <a:schemeClr val="accent1"/>
          </a:lnRef>
          <a:fillRef idx="1">
            <a:schemeClr val="lt1"/>
          </a:fillRef>
          <a:effectRef idx="0">
            <a:schemeClr val="accent1"/>
          </a:effectRef>
          <a:fontRef idx="minor">
            <a:schemeClr val="dk1"/>
          </a:fontRef>
        </p:style>
        <p:txBody>
          <a:bodyPr>
            <a:normAutofit fontScale="77500" lnSpcReduction="20000"/>
          </a:bodyPr>
          <a:lstStyle/>
          <a:p>
            <a:r>
              <a:rPr lang="ru-RU">
                <a:effectLst/>
              </a:rPr>
              <a:t>Ер картошка учун тайёрланганида бир хил ўлчамли- структурага эга бўлиши керак. Тупроқ зичланишидан ҳосил бўлган кесакчаларни энг йириги 12 мм дан ошмаслиги мақсадга мувофиқдир. </a:t>
            </a:r>
          </a:p>
          <a:p>
            <a:r>
              <a:rPr lang="ru-RU">
                <a:effectLst/>
              </a:rPr>
              <a:t>Тупроққа ишлов берилганида, у ўтмишдош ва оралиқ экинлар қолдиқлари, солинган органик ва минерал  ўғитларни ернинг ҳайдалма қатламига бир хил чуқурликда кўмилишини таъминлаши керак.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3501008"/>
            <a:ext cx="4994920" cy="3180099"/>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928992" cy="1628800"/>
          </a:xfrm>
          <a:solidFill>
            <a:schemeClr val="bg2">
              <a:lumMod val="90000"/>
            </a:schemeClr>
          </a:solidFill>
        </p:spPr>
        <p:txBody>
          <a:bodyPr>
            <a:noAutofit/>
          </a:bodyPr>
          <a:lstStyle/>
          <a:p>
            <a:pPr algn="ctr"/>
            <a:r>
              <a:rPr lang="ru-RU" sz="2600" dirty="0" err="1"/>
              <a:t>Турли</a:t>
            </a:r>
            <a:r>
              <a:rPr lang="ru-RU" sz="2600" dirty="0"/>
              <a:t> </a:t>
            </a:r>
            <a:r>
              <a:rPr lang="ru-RU" sz="2600" dirty="0" err="1"/>
              <a:t>ўтмишдошлардан</a:t>
            </a:r>
            <a:r>
              <a:rPr lang="ru-RU" sz="2600" dirty="0"/>
              <a:t> </a:t>
            </a:r>
            <a:r>
              <a:rPr lang="ru-RU" sz="2600" dirty="0" err="1"/>
              <a:t>сўнг</a:t>
            </a:r>
            <a:r>
              <a:rPr lang="ru-RU" sz="2600" dirty="0"/>
              <a:t> </a:t>
            </a:r>
            <a:r>
              <a:rPr lang="ru-RU" sz="2600" dirty="0" err="1"/>
              <a:t>такрорий</a:t>
            </a:r>
            <a:r>
              <a:rPr lang="ru-RU" sz="2600" dirty="0"/>
              <a:t> </a:t>
            </a:r>
            <a:r>
              <a:rPr lang="ru-RU" sz="2600" dirty="0" err="1"/>
              <a:t>экин</a:t>
            </a:r>
            <a:r>
              <a:rPr lang="ru-RU" sz="2600" dirty="0"/>
              <a:t> </a:t>
            </a:r>
            <a:r>
              <a:rPr lang="ru-RU" sz="2600" dirty="0" err="1"/>
              <a:t>сифатида</a:t>
            </a:r>
            <a:r>
              <a:rPr lang="ru-RU" sz="2600" dirty="0"/>
              <a:t> </a:t>
            </a:r>
            <a:r>
              <a:rPr lang="ru-RU" sz="2600" dirty="0" err="1"/>
              <a:t>экилган</a:t>
            </a:r>
            <a:r>
              <a:rPr lang="ru-RU" sz="2600" dirty="0"/>
              <a:t> помидор </a:t>
            </a:r>
            <a:r>
              <a:rPr lang="ru-RU" sz="2600" dirty="0" err="1"/>
              <a:t>навларининг</a:t>
            </a:r>
            <a:r>
              <a:rPr lang="ru-RU" sz="2600" dirty="0"/>
              <a:t> </a:t>
            </a:r>
            <a:r>
              <a:rPr lang="ru-RU" sz="2600" dirty="0" err="1"/>
              <a:t>ҳосилдорлиги</a:t>
            </a:r>
            <a:r>
              <a:rPr lang="ru-RU" sz="2600" dirty="0"/>
              <a:t> </a:t>
            </a:r>
            <a:r>
              <a:rPr lang="ru-RU" sz="2600" dirty="0" err="1"/>
              <a:t>ва</a:t>
            </a:r>
            <a:r>
              <a:rPr lang="ru-RU" sz="2600" dirty="0"/>
              <a:t> </a:t>
            </a:r>
            <a:r>
              <a:rPr lang="ru-RU" sz="2600" dirty="0" err="1"/>
              <a:t>товарлилиги</a:t>
            </a:r>
            <a:r>
              <a:rPr lang="ru-RU" sz="2600" dirty="0"/>
              <a:t> (</a:t>
            </a:r>
            <a:r>
              <a:rPr lang="ru-RU" sz="2600" dirty="0" err="1"/>
              <a:t>Т.Э.Остонақулов</a:t>
            </a:r>
            <a:r>
              <a:rPr lang="ru-RU" sz="2600" dirty="0"/>
              <a:t>, </a:t>
            </a:r>
            <a:r>
              <a:rPr lang="ru-RU" sz="2600" dirty="0" err="1"/>
              <a:t>Н.Эшонқулов</a:t>
            </a:r>
            <a:r>
              <a:rPr lang="ru-RU" sz="2600" dirty="0"/>
              <a:t>, </a:t>
            </a:r>
            <a:r>
              <a:rPr lang="ru-RU" sz="2600" dirty="0" err="1"/>
              <a:t>Д.Облоқулов</a:t>
            </a:r>
            <a:r>
              <a:rPr lang="ru-RU" sz="2600" dirty="0"/>
              <a:t>, </a:t>
            </a:r>
            <a:r>
              <a:rPr lang="ru-RU" sz="2600" dirty="0" smtClean="0"/>
              <a:t/>
            </a:r>
            <a:br>
              <a:rPr lang="ru-RU" sz="2600" dirty="0" smtClean="0"/>
            </a:br>
            <a:r>
              <a:rPr lang="ru-RU" sz="2600" dirty="0" smtClean="0"/>
              <a:t>2001-2003 </a:t>
            </a:r>
            <a:r>
              <a:rPr lang="ru-RU" sz="2600" dirty="0" err="1"/>
              <a:t>йиллар</a:t>
            </a:r>
            <a:r>
              <a:rPr lang="ru-RU" sz="2600" dirty="0"/>
              <a:t>)</a:t>
            </a:r>
          </a:p>
        </p:txBody>
      </p:sp>
      <p:graphicFrame>
        <p:nvGraphicFramePr>
          <p:cNvPr id="4" name="Таблица 3"/>
          <p:cNvGraphicFramePr>
            <a:graphicFrameLocks noGrp="1"/>
          </p:cNvGraphicFramePr>
          <p:nvPr>
            <p:extLst/>
          </p:nvPr>
        </p:nvGraphicFramePr>
        <p:xfrm>
          <a:off x="0" y="1772812"/>
          <a:ext cx="9144001" cy="4896552"/>
        </p:xfrm>
        <a:graphic>
          <a:graphicData uri="http://schemas.openxmlformats.org/drawingml/2006/table">
            <a:tbl>
              <a:tblPr firstRow="1" firstCol="1" lastRow="1" lastCol="1" bandRow="1" bandCol="1">
                <a:tableStyleId>{5C22544A-7EE6-4342-B048-85BDC9FD1C3A}</a:tableStyleId>
              </a:tblPr>
              <a:tblGrid>
                <a:gridCol w="983895"/>
                <a:gridCol w="2635301"/>
                <a:gridCol w="1468526"/>
                <a:gridCol w="1093622"/>
                <a:gridCol w="1093622"/>
                <a:gridCol w="1104596"/>
                <a:gridCol w="764439"/>
              </a:tblGrid>
              <a:tr h="1305745">
                <a:tc rowSpan="2">
                  <a:txBody>
                    <a:bodyPr/>
                    <a:lstStyle/>
                    <a:p>
                      <a:pPr algn="ctr">
                        <a:spcAft>
                          <a:spcPts val="0"/>
                        </a:spcAft>
                        <a:tabLst>
                          <a:tab pos="1428750" algn="l"/>
                        </a:tabLst>
                      </a:pPr>
                      <a:r>
                        <a:rPr lang="uz-Cyrl-UZ" sz="1200">
                          <a:effectLst/>
                        </a:rPr>
                        <a:t> </a:t>
                      </a:r>
                      <a:endParaRPr lang="ru-RU" sz="1200">
                        <a:effectLst/>
                        <a:latin typeface="Times New Roman" panose="02020603050405020304" pitchFamily="18" charset="0"/>
                        <a:ea typeface="Times New Roman" panose="02020603050405020304" pitchFamily="18" charset="0"/>
                      </a:endParaRPr>
                    </a:p>
                  </a:txBody>
                  <a:tcPr marL="68580" marR="68580" marT="0" marB="0"/>
                </a:tc>
                <a:tc rowSpan="2">
                  <a:txBody>
                    <a:bodyPr/>
                    <a:lstStyle/>
                    <a:p>
                      <a:pPr algn="ctr">
                        <a:spcAft>
                          <a:spcPts val="0"/>
                        </a:spcAft>
                        <a:tabLst>
                          <a:tab pos="1428750" algn="l"/>
                        </a:tabLst>
                      </a:pPr>
                      <a:r>
                        <a:rPr lang="ru-RU" sz="1200">
                          <a:effectLst/>
                        </a:rPr>
                        <a:t>Ўтмишдош экин</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rowSpan="2">
                  <a:txBody>
                    <a:bodyPr/>
                    <a:lstStyle/>
                    <a:p>
                      <a:pPr marL="71755" marR="71755" algn="ctr">
                        <a:spcAft>
                          <a:spcPts val="0"/>
                        </a:spcAft>
                        <a:tabLst>
                          <a:tab pos="1428750" algn="l"/>
                        </a:tabLst>
                      </a:pPr>
                      <a:r>
                        <a:rPr lang="ru-RU" sz="1200">
                          <a:effectLst/>
                        </a:rPr>
                        <a:t>Ўртача ҳосилдорлик, т/га</a:t>
                      </a:r>
                      <a:endParaRPr lang="ru-RU" sz="1200">
                        <a:effectLst/>
                        <a:latin typeface="Times New Roman" panose="02020603050405020304" pitchFamily="18" charset="0"/>
                        <a:ea typeface="Times New Roman" panose="02020603050405020304" pitchFamily="18" charset="0"/>
                      </a:endParaRPr>
                    </a:p>
                  </a:txBody>
                  <a:tcPr marL="68580" marR="68580" marT="0" marB="0" vert="vert270" anchor="ctr"/>
                </a:tc>
                <a:tc gridSpan="2">
                  <a:txBody>
                    <a:bodyPr/>
                    <a:lstStyle/>
                    <a:p>
                      <a:pPr algn="ctr">
                        <a:spcAft>
                          <a:spcPts val="0"/>
                        </a:spcAft>
                        <a:tabLst>
                          <a:tab pos="1428750" algn="l"/>
                        </a:tabLst>
                      </a:pPr>
                      <a:r>
                        <a:rPr lang="ru-RU" sz="1200">
                          <a:effectLst/>
                        </a:rPr>
                        <a:t>Шу жумладан‚ товар ҳосил</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algn="ctr">
                        <a:spcAft>
                          <a:spcPts val="0"/>
                        </a:spcAft>
                        <a:tabLst>
                          <a:tab pos="1428750" algn="l"/>
                        </a:tabLst>
                      </a:pPr>
                      <a:r>
                        <a:rPr lang="ru-RU" sz="1200">
                          <a:effectLst/>
                        </a:rPr>
                        <a:t>Ўтмишдош кузги арпага нисбатан қўшимча товар ҳосил</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hMerge="1">
                  <a:txBody>
                    <a:bodyPr/>
                    <a:lstStyle/>
                    <a:p>
                      <a:endParaRPr lang="ru-RU"/>
                    </a:p>
                  </a:txBody>
                  <a:tcPr/>
                </a:tc>
              </a:tr>
              <a:tr h="326437">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tabLst>
                          <a:tab pos="1428750" algn="l"/>
                        </a:tabLst>
                      </a:pPr>
                      <a:r>
                        <a:rPr lang="ru-RU" sz="1200">
                          <a:effectLst/>
                        </a:rPr>
                        <a:t>т/га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tabLst>
                          <a:tab pos="1428750" algn="l"/>
                        </a:tabLst>
                      </a:pPr>
                      <a:r>
                        <a:rPr lang="ru-RU" sz="1200">
                          <a:effectLst/>
                        </a:rPr>
                        <a:t>т/га</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tc>
              </a:tr>
              <a:tr h="326437">
                <a:tc gridSpan="7">
                  <a:txBody>
                    <a:bodyPr/>
                    <a:lstStyle/>
                    <a:p>
                      <a:pPr algn="ctr">
                        <a:spcAft>
                          <a:spcPts val="0"/>
                        </a:spcAft>
                        <a:tabLst>
                          <a:tab pos="1428750" algn="l"/>
                        </a:tabLst>
                      </a:pPr>
                      <a:r>
                        <a:rPr lang="ru-RU" sz="1200">
                          <a:effectLst/>
                        </a:rPr>
                        <a:t>Тошкент тонги </a:t>
                      </a:r>
                      <a:endParaRPr lang="ru-RU" sz="12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26437">
                <a:tc>
                  <a:txBody>
                    <a:bodyPr/>
                    <a:lstStyle/>
                    <a:p>
                      <a:pPr algn="ctr">
                        <a:spcAft>
                          <a:spcPts val="0"/>
                        </a:spcAft>
                        <a:tabLst>
                          <a:tab pos="1428750" algn="l"/>
                        </a:tabLst>
                      </a:pPr>
                      <a:r>
                        <a:rPr lang="uz-Cyrl-UZ" sz="1200">
                          <a:effectLst/>
                        </a:rPr>
                        <a:t>1.</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арпа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21,5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19,5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90,7</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2.</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буғдой</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21,8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91,2</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111,8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3.</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Оралиқ  экин (горох)</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25,5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23,3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119,5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4.</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Эртаги сабзавот (карам)</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24,6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22,5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115,4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gridSpan="7">
                  <a:txBody>
                    <a:bodyPr/>
                    <a:lstStyle/>
                    <a:p>
                      <a:pPr algn="ctr">
                        <a:spcAft>
                          <a:spcPts val="0"/>
                        </a:spcAft>
                        <a:tabLst>
                          <a:tab pos="1428750" algn="l"/>
                        </a:tabLst>
                      </a:pPr>
                      <a:r>
                        <a:rPr lang="ru-RU" sz="1200">
                          <a:effectLst/>
                        </a:rPr>
                        <a:t>Дар Заволжья</a:t>
                      </a:r>
                      <a:endParaRPr lang="ru-RU" sz="12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26437">
                <a:tc>
                  <a:txBody>
                    <a:bodyPr/>
                    <a:lstStyle/>
                    <a:p>
                      <a:pPr algn="ctr">
                        <a:spcAft>
                          <a:spcPts val="0"/>
                        </a:spcAft>
                        <a:tabLst>
                          <a:tab pos="1428750" algn="l"/>
                        </a:tabLst>
                      </a:pPr>
                      <a:r>
                        <a:rPr lang="uz-Cyrl-UZ" sz="1200">
                          <a:effectLst/>
                        </a:rPr>
                        <a:t>5.</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арпа</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25,3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22,8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100,0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6.</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Кузги буғдой</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27,5</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25,0</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90,9</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109,6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7.</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Оралиқ экин (горох)</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30,1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27,6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91,8</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4,6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121,1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r>
              <a:tr h="326437">
                <a:tc>
                  <a:txBody>
                    <a:bodyPr/>
                    <a:lstStyle/>
                    <a:p>
                      <a:pPr algn="ctr">
                        <a:spcAft>
                          <a:spcPts val="0"/>
                        </a:spcAft>
                        <a:tabLst>
                          <a:tab pos="1428750" algn="l"/>
                        </a:tabLst>
                      </a:pPr>
                      <a:r>
                        <a:rPr lang="uz-Cyrl-UZ" sz="1200">
                          <a:effectLst/>
                        </a:rPr>
                        <a:t>8.</a:t>
                      </a:r>
                      <a:endParaRPr lang="ru-RU" sz="1200">
                        <a:effectLst/>
                        <a:latin typeface="Times New Roman" panose="02020603050405020304" pitchFamily="18" charset="0"/>
                        <a:ea typeface="Times New Roman" panose="02020603050405020304" pitchFamily="18" charset="0"/>
                      </a:endParaRPr>
                    </a:p>
                  </a:txBody>
                  <a:tcPr marL="68580" marR="68580" marT="0" marB="0"/>
                </a:tc>
                <a:tc>
                  <a:txBody>
                    <a:bodyPr/>
                    <a:lstStyle/>
                    <a:p>
                      <a:pPr>
                        <a:spcAft>
                          <a:spcPts val="0"/>
                        </a:spcAft>
                        <a:tabLst>
                          <a:tab pos="1428750" algn="l"/>
                        </a:tabLst>
                      </a:pPr>
                      <a:r>
                        <a:rPr lang="ru-RU" sz="1200">
                          <a:effectLst/>
                        </a:rPr>
                        <a:t>Эртаги сабзавот (карам)</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28,6</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26,1</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91,4</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a:effectLst/>
                        </a:rPr>
                        <a:t>3,3</a:t>
                      </a:r>
                      <a:endParaRPr lang="ru-RU" sz="1200">
                        <a:effectLst/>
                        <a:latin typeface="Times New Roman" panose="02020603050405020304" pitchFamily="18" charset="0"/>
                        <a:ea typeface="Times New Roman" panose="02020603050405020304" pitchFamily="18" charset="0"/>
                      </a:endParaRPr>
                    </a:p>
                  </a:txBody>
                  <a:tcPr marL="68580" marR="68580" marT="0" marB="0" anchor="ctr"/>
                </a:tc>
                <a:tc>
                  <a:txBody>
                    <a:bodyPr/>
                    <a:lstStyle/>
                    <a:p>
                      <a:pPr algn="ctr">
                        <a:spcAft>
                          <a:spcPts val="0"/>
                        </a:spcAft>
                        <a:tabLst>
                          <a:tab pos="1428750" algn="l"/>
                        </a:tabLst>
                      </a:pPr>
                      <a:r>
                        <a:rPr lang="ru-RU" sz="1200" dirty="0">
                          <a:effectLst/>
                        </a:rPr>
                        <a:t>114,5</a:t>
                      </a:r>
                      <a:endParaRPr lang="ru-RU" sz="1200" dirty="0">
                        <a:effectLst/>
                        <a:latin typeface="Times New Roman" panose="02020603050405020304" pitchFamily="18" charset="0"/>
                        <a:ea typeface="Times New Roman" panose="02020603050405020304" pitchFamily="18" charset="0"/>
                      </a:endParaRPr>
                    </a:p>
                  </a:txBody>
                  <a:tcPr marL="68580" marR="68580" marT="0" marB="0" anchor="ctr"/>
                </a:tc>
              </a:tr>
            </a:tbl>
          </a:graphicData>
        </a:graphic>
      </p:graphicFrame>
    </p:spTree>
    <p:extLst>
      <p:ext uri="{BB962C8B-B14F-4D97-AF65-F5344CB8AC3E}">
        <p14:creationId xmlns:p14="http://schemas.microsoft.com/office/powerpoint/2010/main" val="4749592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8928992" cy="764704"/>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lgn="ctr"/>
            <a:r>
              <a:rPr lang="ru-RU" sz="2800"/>
              <a:t>Картошка экиладиган тупроқларга турлича усулда ишлов бериш</a:t>
            </a:r>
            <a:endParaRPr lang="ru-RU" sz="2600" dirty="0"/>
          </a:p>
        </p:txBody>
      </p:sp>
      <p:graphicFrame>
        <p:nvGraphicFramePr>
          <p:cNvPr id="3" name="Таблица 2"/>
          <p:cNvGraphicFramePr>
            <a:graphicFrameLocks noGrp="1"/>
          </p:cNvGraphicFramePr>
          <p:nvPr/>
        </p:nvGraphicFramePr>
        <p:xfrm>
          <a:off x="121246" y="980728"/>
          <a:ext cx="8757518" cy="6103345"/>
        </p:xfrm>
        <a:graphic>
          <a:graphicData uri="http://schemas.openxmlformats.org/drawingml/2006/table">
            <a:tbl>
              <a:tblPr firstRow="1" firstCol="1" bandRow="1">
                <a:tableStyleId>{5C22544A-7EE6-4342-B048-85BDC9FD1C3A}</a:tableStyleId>
              </a:tblPr>
              <a:tblGrid>
                <a:gridCol w="3366433"/>
                <a:gridCol w="487765"/>
                <a:gridCol w="487765"/>
                <a:gridCol w="487765"/>
                <a:gridCol w="487765"/>
                <a:gridCol w="486054"/>
                <a:gridCol w="484341"/>
                <a:gridCol w="764165"/>
                <a:gridCol w="764165"/>
                <a:gridCol w="487765"/>
                <a:gridCol w="453535"/>
              </a:tblGrid>
              <a:tr h="864096">
                <a:tc rowSpan="2">
                  <a:txBody>
                    <a:bodyPr/>
                    <a:lstStyle/>
                    <a:p>
                      <a:pPr algn="ctr">
                        <a:lnSpc>
                          <a:spcPct val="115000"/>
                        </a:lnSpc>
                        <a:spcAft>
                          <a:spcPts val="0"/>
                        </a:spcAft>
                      </a:pPr>
                      <a:r>
                        <a:rPr lang="ru-RU" sz="2000">
                          <a:effectLst/>
                        </a:rPr>
                        <a:t>Ишлов усули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nchor="ctr"/>
                </a:tc>
                <a:tc gridSpan="3">
                  <a:txBody>
                    <a:bodyPr/>
                    <a:lstStyle/>
                    <a:p>
                      <a:pPr marL="34925" algn="ctr">
                        <a:lnSpc>
                          <a:spcPct val="115000"/>
                        </a:lnSpc>
                        <a:spcAft>
                          <a:spcPts val="0"/>
                        </a:spcAft>
                      </a:pPr>
                      <a:r>
                        <a:rPr lang="ru-RU" sz="2000">
                          <a:effectLst/>
                        </a:rPr>
                        <a:t>Енгил тупроқ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hMerge="1">
                  <a:txBody>
                    <a:bodyPr/>
                    <a:lstStyle/>
                    <a:p>
                      <a:endParaRPr lang="ru-RU"/>
                    </a:p>
                  </a:txBody>
                  <a:tcPr/>
                </a:tc>
                <a:tc hMerge="1">
                  <a:txBody>
                    <a:bodyPr/>
                    <a:lstStyle/>
                    <a:p>
                      <a:endParaRPr lang="ru-RU"/>
                    </a:p>
                  </a:txBody>
                  <a:tcPr/>
                </a:tc>
                <a:tc gridSpan="3">
                  <a:txBody>
                    <a:bodyPr/>
                    <a:lstStyle/>
                    <a:p>
                      <a:pPr marL="41910" algn="ctr">
                        <a:lnSpc>
                          <a:spcPct val="115000"/>
                        </a:lnSpc>
                        <a:spcAft>
                          <a:spcPts val="0"/>
                        </a:spcAft>
                      </a:pPr>
                      <a:r>
                        <a:rPr lang="ru-RU" sz="2000">
                          <a:effectLst/>
                        </a:rPr>
                        <a:t>Ўртача тупроқ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hMerge="1">
                  <a:txBody>
                    <a:bodyPr/>
                    <a:lstStyle/>
                    <a:p>
                      <a:endParaRPr lang="ru-RU"/>
                    </a:p>
                  </a:txBody>
                  <a:tcPr/>
                </a:tc>
                <a:tc hMerge="1">
                  <a:txBody>
                    <a:bodyPr/>
                    <a:lstStyle/>
                    <a:p>
                      <a:endParaRPr lang="ru-RU"/>
                    </a:p>
                  </a:txBody>
                  <a:tcPr/>
                </a:tc>
                <a:tc gridSpan="4">
                  <a:txBody>
                    <a:bodyPr/>
                    <a:lstStyle/>
                    <a:p>
                      <a:pPr>
                        <a:lnSpc>
                          <a:spcPct val="115000"/>
                        </a:lnSpc>
                        <a:spcAft>
                          <a:spcPts val="0"/>
                        </a:spcAft>
                      </a:pPr>
                      <a:r>
                        <a:rPr lang="ru-RU" sz="1800">
                          <a:effectLst/>
                        </a:rPr>
                        <a:t> </a:t>
                      </a:r>
                      <a:r>
                        <a:rPr lang="ru-RU" sz="2000" smtClean="0">
                          <a:effectLst/>
                        </a:rPr>
                        <a:t>Кесакланишга </a:t>
                      </a:r>
                      <a:r>
                        <a:rPr lang="ru-RU" sz="2000">
                          <a:effectLst/>
                        </a:rPr>
                        <a:t>моил тупроқ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hMerge="1">
                  <a:txBody>
                    <a:bodyPr/>
                    <a:lstStyle/>
                    <a:p>
                      <a:pPr marL="71120" indent="-71120">
                        <a:lnSpc>
                          <a:spcPct val="115000"/>
                        </a:lnSpc>
                        <a:spcAft>
                          <a:spcPts val="0"/>
                        </a:spcAft>
                      </a:pP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hMerge="1">
                  <a:txBody>
                    <a:bodyPr/>
                    <a:lstStyle/>
                    <a:p>
                      <a:endParaRPr lang="ru-RU"/>
                    </a:p>
                  </a:txBody>
                  <a:tcPr/>
                </a:tc>
                <a:tc hMerge="1">
                  <a:txBody>
                    <a:bodyPr/>
                    <a:lstStyle/>
                    <a:p>
                      <a:endParaRPr lang="ru-RU"/>
                    </a:p>
                  </a:txBody>
                  <a:tcPr/>
                </a:tc>
              </a:tr>
              <a:tr h="54609">
                <a:tc vMerge="1">
                  <a:txBody>
                    <a:bodyPr/>
                    <a:lstStyle/>
                    <a:p>
                      <a:endParaRPr lang="ru-RU"/>
                    </a:p>
                  </a:txBody>
                  <a:tcPr/>
                </a:tc>
                <a:tc>
                  <a:txBody>
                    <a:bodyPr/>
                    <a:lstStyle/>
                    <a:p>
                      <a:pPr algn="ctr">
                        <a:lnSpc>
                          <a:spcPct val="115000"/>
                        </a:lnSpc>
                        <a:spcAft>
                          <a:spcPts val="0"/>
                        </a:spcAft>
                      </a:pPr>
                      <a:r>
                        <a:rPr lang="ru-RU" sz="2400">
                          <a:effectLst/>
                        </a:rPr>
                        <a:t>1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400">
                          <a:effectLst/>
                        </a:rPr>
                        <a:t>2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97155" algn="ctr">
                        <a:lnSpc>
                          <a:spcPct val="115000"/>
                        </a:lnSpc>
                        <a:spcAft>
                          <a:spcPts val="0"/>
                        </a:spcAft>
                      </a:pPr>
                      <a:r>
                        <a:rPr lang="ru-RU" sz="2400">
                          <a:effectLst/>
                        </a:rPr>
                        <a:t>3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400">
                          <a:effectLst/>
                        </a:rPr>
                        <a:t>1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400">
                          <a:effectLst/>
                        </a:rPr>
                        <a:t>2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400">
                          <a:effectLst/>
                        </a:rPr>
                        <a:t>3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123190" algn="ctr">
                        <a:lnSpc>
                          <a:spcPct val="115000"/>
                        </a:lnSpc>
                        <a:spcAft>
                          <a:spcPts val="0"/>
                        </a:spcAft>
                      </a:pPr>
                      <a:r>
                        <a:rPr lang="ru-RU" sz="2400">
                          <a:effectLst/>
                        </a:rPr>
                        <a:t>1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400">
                          <a:effectLst/>
                        </a:rPr>
                        <a:t>2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400">
                          <a:effectLst/>
                        </a:rPr>
                        <a:t>3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296922">
                <a:tc>
                  <a:txBody>
                    <a:bodyPr/>
                    <a:lstStyle/>
                    <a:p>
                      <a:pPr marL="67945">
                        <a:lnSpc>
                          <a:spcPct val="115000"/>
                        </a:lnSpc>
                        <a:spcAft>
                          <a:spcPts val="0"/>
                        </a:spcAft>
                      </a:pPr>
                      <a:r>
                        <a:rPr lang="ru-RU" sz="2000">
                          <a:effectLst/>
                        </a:rPr>
                        <a:t>Кузги ишлов: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296922">
                <a:tc>
                  <a:txBody>
                    <a:bodyPr/>
                    <a:lstStyle/>
                    <a:p>
                      <a:pPr marL="67945">
                        <a:lnSpc>
                          <a:spcPct val="115000"/>
                        </a:lnSpc>
                        <a:spcAft>
                          <a:spcPts val="0"/>
                        </a:spcAft>
                      </a:pPr>
                      <a:r>
                        <a:rPr lang="ru-RU" sz="2000">
                          <a:effectLst/>
                        </a:rPr>
                        <a:t>Юза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296922">
                <a:tc>
                  <a:txBody>
                    <a:bodyPr/>
                    <a:lstStyle/>
                    <a:p>
                      <a:pPr marL="67945">
                        <a:lnSpc>
                          <a:spcPct val="115000"/>
                        </a:lnSpc>
                        <a:spcAft>
                          <a:spcPts val="0"/>
                        </a:spcAft>
                      </a:pPr>
                      <a:r>
                        <a:rPr lang="ru-RU" sz="2000">
                          <a:effectLst/>
                        </a:rPr>
                        <a:t>Чуқур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296922">
                <a:tc>
                  <a:txBody>
                    <a:bodyPr/>
                    <a:lstStyle/>
                    <a:p>
                      <a:pPr marL="67945">
                        <a:lnSpc>
                          <a:spcPct val="115000"/>
                        </a:lnSpc>
                        <a:spcAft>
                          <a:spcPts val="0"/>
                        </a:spcAft>
                      </a:pPr>
                      <a:r>
                        <a:rPr lang="ru-RU" sz="2000">
                          <a:effectLst/>
                        </a:rPr>
                        <a:t>Кузда эгат олиш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612385">
                <a:tc>
                  <a:txBody>
                    <a:bodyPr/>
                    <a:lstStyle/>
                    <a:p>
                      <a:pPr marL="67945">
                        <a:lnSpc>
                          <a:spcPct val="115000"/>
                        </a:lnSpc>
                        <a:spcAft>
                          <a:spcPts val="0"/>
                        </a:spcAft>
                      </a:pPr>
                      <a:r>
                        <a:rPr lang="ru-RU" sz="2000">
                          <a:effectLst/>
                        </a:rPr>
                        <a:t>Баҳорда шудгорлаш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612385">
                <a:tc>
                  <a:txBody>
                    <a:bodyPr/>
                    <a:lstStyle/>
                    <a:p>
                      <a:pPr algn="ctr">
                        <a:lnSpc>
                          <a:spcPct val="115000"/>
                        </a:lnSpc>
                        <a:spcAft>
                          <a:spcPts val="0"/>
                        </a:spcAft>
                      </a:pPr>
                      <a:r>
                        <a:rPr lang="ru-RU" sz="2000">
                          <a:effectLst/>
                        </a:rPr>
                        <a:t>Баҳорда экиш олдидан эгат олиш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612385">
                <a:tc>
                  <a:txBody>
                    <a:bodyPr/>
                    <a:lstStyle/>
                    <a:p>
                      <a:pPr marL="67945">
                        <a:lnSpc>
                          <a:spcPct val="115000"/>
                        </a:lnSpc>
                        <a:spcAft>
                          <a:spcPts val="0"/>
                        </a:spcAft>
                      </a:pPr>
                      <a:r>
                        <a:rPr lang="ru-RU" sz="2000">
                          <a:effectLst/>
                        </a:rPr>
                        <a:t>Культивация ва борона солиш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612385">
                <a:tc>
                  <a:txBody>
                    <a:bodyPr/>
                    <a:lstStyle/>
                    <a:p>
                      <a:pPr marL="67945">
                        <a:lnSpc>
                          <a:spcPct val="115000"/>
                        </a:lnSpc>
                        <a:spcAft>
                          <a:spcPts val="0"/>
                        </a:spcAft>
                      </a:pPr>
                      <a:r>
                        <a:rPr lang="ru-RU" sz="2000">
                          <a:effectLst/>
                        </a:rPr>
                        <a:t>Икки марта культивация солиш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r h="296922">
                <a:tc>
                  <a:txBody>
                    <a:bodyPr/>
                    <a:lstStyle/>
                    <a:p>
                      <a:pPr marL="67945">
                        <a:lnSpc>
                          <a:spcPct val="115000"/>
                        </a:lnSpc>
                        <a:spcAft>
                          <a:spcPts val="0"/>
                        </a:spcAft>
                      </a:pPr>
                      <a:r>
                        <a:rPr lang="ru-RU" sz="2000">
                          <a:effectLst/>
                        </a:rPr>
                        <a:t>Экиш </a:t>
                      </a:r>
                      <a:endParaRPr lang="ru-RU" sz="18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921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7945"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c>
                  <a:txBody>
                    <a:bodyPr/>
                    <a:lstStyle/>
                    <a:p>
                      <a:pPr marL="68580" algn="ctr">
                        <a:lnSpc>
                          <a:spcPct val="115000"/>
                        </a:lnSpc>
                        <a:spcAft>
                          <a:spcPts val="0"/>
                        </a:spcAft>
                      </a:pPr>
                      <a:r>
                        <a:rPr lang="ru-RU" sz="2400">
                          <a:effectLst/>
                        </a:rPr>
                        <a:t>х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0" marR="73025" marT="0" marB="0"/>
                </a:tc>
              </a:tr>
            </a:tbl>
          </a:graphicData>
        </a:graphic>
      </p:graphicFrame>
    </p:spTree>
    <p:extLst>
      <p:ext uri="{BB962C8B-B14F-4D97-AF65-F5344CB8AC3E}">
        <p14:creationId xmlns:p14="http://schemas.microsoft.com/office/powerpoint/2010/main" val="364694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88640"/>
            <a:ext cx="8820472" cy="592223"/>
          </a:xfrm>
          <a:solidFill>
            <a:schemeClr val="bg2"/>
          </a:solidFill>
        </p:spPr>
        <p:txBody>
          <a:bodyPr>
            <a:normAutofit fontScale="90000"/>
          </a:bodyPr>
          <a:lstStyle/>
          <a:p>
            <a:r>
              <a:rPr lang="ru-RU" b="1"/>
              <a:t>Тупроққа асосий ишлов бериш</a:t>
            </a:r>
            <a:endParaRPr lang="ru-RU" dirty="0"/>
          </a:p>
        </p:txBody>
      </p:sp>
      <p:sp>
        <p:nvSpPr>
          <p:cNvPr id="3" name="Объект 2"/>
          <p:cNvSpPr>
            <a:spLocks noGrp="1"/>
          </p:cNvSpPr>
          <p:nvPr>
            <p:ph idx="1"/>
          </p:nvPr>
        </p:nvSpPr>
        <p:spPr>
          <a:xfrm>
            <a:off x="107504" y="836712"/>
            <a:ext cx="9036496" cy="3672408"/>
          </a:xfrm>
          <a:solidFill>
            <a:schemeClr val="bg2"/>
          </a:solidFill>
        </p:spPr>
        <p:txBody>
          <a:bodyPr>
            <a:normAutofit/>
          </a:bodyPr>
          <a:lstStyle/>
          <a:p>
            <a:pPr algn="just"/>
            <a:r>
              <a:rPr lang="ru-RU" sz="1800"/>
              <a:t>Ўзбекистоннинг иссиқ қуруқ иқлимли ва сунъий суғориш йўли билан деҳқончилик қилинадиган шароитда картошка экиладиган ерга асосий ишлов бериш ўз хусусиятига эга. Суғориладиган ерлар тупроққа ишлов берадиган ва бошқа механизмлар ҳамда ўтказиладиган суғоришлар таъсирида ўзларининг майинлик тузилишини тезда йўқотади. Струтурасини бўзилиши ва ченгли тупроққа айланиши 15-20 см қатламигача етиб боради. Бундан ташқари тупроқнинг устки 20-25 см қатламдан кейин  берч қатлам ҳосил бўлиш хусусияти мавжуд. Шу сабабли тупроқнинг донадорлик ҳолатини яхшилаш ва берг қатламини юмшатиш учун ерга 27-30 см чуқурликда ишлов бериш мақсадга мувофиқ. </a:t>
            </a:r>
            <a:endParaRPr lang="ru-RU" sz="2000" dirty="0"/>
          </a:p>
        </p:txBody>
      </p:sp>
      <p:pic>
        <p:nvPicPr>
          <p:cNvPr id="4" name="Picture 4"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images (10).jpg"/>
          <p:cNvPicPr>
            <a:picLocks noChangeAspect="1" noChangeArrowheads="1"/>
          </p:cNvPicPr>
          <p:nvPr/>
        </p:nvPicPr>
        <p:blipFill>
          <a:blip r:embed="rId2"/>
          <a:srcRect/>
          <a:stretch>
            <a:fillRect/>
          </a:stretch>
        </p:blipFill>
        <p:spPr bwMode="auto">
          <a:xfrm>
            <a:off x="323528" y="3861048"/>
            <a:ext cx="4079875" cy="2714625"/>
          </a:xfrm>
          <a:prstGeom prst="rect">
            <a:avLst/>
          </a:prstGeom>
          <a:noFill/>
          <a:ln w="9525">
            <a:noFill/>
            <a:miter lim="800000"/>
            <a:headEnd/>
            <a:tailEnd/>
          </a:ln>
        </p:spPr>
      </p:pic>
      <p:pic>
        <p:nvPicPr>
          <p:cNvPr id="5" name="Picture 5"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mop.jpg"/>
          <p:cNvPicPr>
            <a:picLocks noChangeAspect="1" noChangeArrowheads="1"/>
          </p:cNvPicPr>
          <p:nvPr/>
        </p:nvPicPr>
        <p:blipFill>
          <a:blip r:embed="rId3"/>
          <a:srcRect/>
          <a:stretch>
            <a:fillRect/>
          </a:stretch>
        </p:blipFill>
        <p:spPr bwMode="auto">
          <a:xfrm>
            <a:off x="5220072" y="3717032"/>
            <a:ext cx="3600450" cy="2667000"/>
          </a:xfrm>
          <a:prstGeom prst="rect">
            <a:avLst/>
          </a:prstGeom>
          <a:noFill/>
          <a:ln w="9525">
            <a:noFill/>
            <a:miter lim="800000"/>
            <a:headEnd/>
            <a:tailEnd/>
          </a:ln>
        </p:spPr>
      </p:pic>
    </p:spTree>
    <p:extLst>
      <p:ext uri="{BB962C8B-B14F-4D97-AF65-F5344CB8AC3E}">
        <p14:creationId xmlns:p14="http://schemas.microsoft.com/office/powerpoint/2010/main" val="320558725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692696"/>
            <a:ext cx="8856984" cy="2880320"/>
          </a:xfrm>
        </p:spPr>
        <p:txBody>
          <a:bodyPr>
            <a:noAutofit/>
          </a:bodyPr>
          <a:lstStyle/>
          <a:p>
            <a:pPr algn="just"/>
            <a:r>
              <a:rPr lang="ru-RU" sz="2400"/>
              <a:t>Ер экиндан эрта бўшаб уни бегона ўтлар босган бўлса, уни шудгор қилишдан олдин саёз ҳайдалади. Экиндан кеч бўшайдиган, бегона ўтлардан тоза ерлар саёз ҳайдалмасдан шудгор қилинади. Тупроқни саёз юмшатиш дискали гидрофил ЛДГ модификацияли, ППЛ-1-10-25 маркали плуглар ёрдамида ёки оддий плугларнинг ағдаргичи ечиб олиниб бажарилади. Механик таркиби оғир тупроқларда уни юмшатиш БДНТ-2,2 ва БД-10 маркали дискали оғир бороналар ёрдамида бажарилади.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8181" y="4221088"/>
            <a:ext cx="3576307" cy="2361084"/>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6940" y="4036265"/>
            <a:ext cx="3679056" cy="2545907"/>
          </a:xfrm>
          <a:prstGeom prst="rect">
            <a:avLst/>
          </a:prstGeom>
        </p:spPr>
      </p:pic>
    </p:spTree>
    <p:extLst>
      <p:ext uri="{BB962C8B-B14F-4D97-AF65-F5344CB8AC3E}">
        <p14:creationId xmlns:p14="http://schemas.microsoft.com/office/powerpoint/2010/main" val="4245831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5392" y="548680"/>
            <a:ext cx="9028608" cy="2880320"/>
          </a:xfrm>
        </p:spPr>
        <p:txBody>
          <a:bodyPr>
            <a:normAutofit fontScale="85000" lnSpcReduction="10000"/>
          </a:bodyPr>
          <a:lstStyle/>
          <a:p>
            <a:r>
              <a:rPr lang="ru-RU"/>
              <a:t>Ер куз фаслида етилган вақтида ҳайдалиши керак. Ўта нам тупроқларни ҳайдашда, трактор ғилдираклари сўқанинг сўнгги изидан юради, бу картошка ҳосилдорлигига салбий таъсир этади. Бунда заранг қатлам ҳосил бўлиши натижасида, ўсимлик сув ва озиқ моддаларни фақат ерни ҳайдалма қатламидан ўзлаштиради. Ер шудгор қилинганидан сўнг уни юзасида ҳосил бўладиган нотекисликларни сифатли текисланиши керак. Дала шудгор қилинганидан сўнг трактор буриладиган майдонга ишлов берилади.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3212976"/>
            <a:ext cx="5203304" cy="3200400"/>
          </a:xfrm>
          <a:prstGeom prst="rect">
            <a:avLst/>
          </a:prstGeom>
        </p:spPr>
      </p:pic>
    </p:spTree>
    <p:extLst>
      <p:ext uri="{BB962C8B-B14F-4D97-AF65-F5344CB8AC3E}">
        <p14:creationId xmlns:p14="http://schemas.microsoft.com/office/powerpoint/2010/main" val="7303195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1000108"/>
            <a:ext cx="5357818" cy="5643602"/>
          </a:xfrm>
        </p:spPr>
        <p:style>
          <a:lnRef idx="3">
            <a:schemeClr val="lt1"/>
          </a:lnRef>
          <a:fillRef idx="1">
            <a:schemeClr val="accent1"/>
          </a:fillRef>
          <a:effectRef idx="1">
            <a:schemeClr val="accent1"/>
          </a:effectRef>
          <a:fontRef idx="minor">
            <a:schemeClr val="lt1"/>
          </a:fontRef>
        </p:style>
        <p:txBody>
          <a:bodyPr/>
          <a:lstStyle/>
          <a:p>
            <a:pPr eaLnBrk="1" hangingPunct="1">
              <a:lnSpc>
                <a:spcPct val="80000"/>
              </a:lnSpc>
              <a:buFont typeface="Wingdings" pitchFamily="2" charset="2"/>
              <a:buNone/>
            </a:pPr>
            <a:endParaRPr lang="uz-Cyrl-UZ" sz="1400" b="1" i="1" smtClean="0"/>
          </a:p>
          <a:p>
            <a:pPr algn="just"/>
            <a:r>
              <a:rPr lang="ru-RU" sz="2400"/>
              <a:t>Картошка экиш олдидан ерга ишлов беришдан асосий мақсад куз-қиш ва эрта баҳорги даврларда зичлашиб қолган тупроқнинг ҳайдлалма қатламини юмшатиб беришдан иборат. Шу билан бирга қиш мавсумида тўпланган намликни сақлаш, далани бегона ўтлардан тозалаш ва ўғитни тупроққа аралаштириб юборишдир. </a:t>
            </a:r>
          </a:p>
          <a:p>
            <a:pPr eaLnBrk="1" hangingPunct="1">
              <a:lnSpc>
                <a:spcPct val="80000"/>
              </a:lnSpc>
            </a:pPr>
            <a:endParaRPr lang="ru-RU" sz="2400" smtClean="0">
              <a:latin typeface="Times New Roman" pitchFamily="18" charset="0"/>
            </a:endParaRPr>
          </a:p>
          <a:p>
            <a:pPr eaLnBrk="1" hangingPunct="1">
              <a:lnSpc>
                <a:spcPct val="80000"/>
              </a:lnSpc>
            </a:pPr>
            <a:endParaRPr lang="ru-RU" sz="2400" smtClean="0">
              <a:latin typeface="Times New Roman" pitchFamily="18" charset="0"/>
            </a:endParaRPr>
          </a:p>
        </p:txBody>
      </p:sp>
      <p:sp>
        <p:nvSpPr>
          <p:cNvPr id="58371" name="Text Box 4"/>
          <p:cNvSpPr txBox="1">
            <a:spLocks noChangeArrowheads="1"/>
          </p:cNvSpPr>
          <p:nvPr/>
        </p:nvSpPr>
        <p:spPr bwMode="auto">
          <a:xfrm>
            <a:off x="899592" y="116632"/>
            <a:ext cx="7146957" cy="584775"/>
          </a:xfrm>
          <a:prstGeom prst="rect">
            <a:avLst/>
          </a:prstGeom>
          <a:noFill/>
          <a:ln w="9525">
            <a:noFill/>
            <a:miter lim="800000"/>
            <a:headEnd/>
            <a:tailEnd/>
          </a:ln>
        </p:spPr>
        <p:txBody>
          <a:bodyPr wrap="none">
            <a:spAutoFit/>
          </a:bodyPr>
          <a:lstStyle/>
          <a:p>
            <a:r>
              <a:rPr lang="ru-RU" sz="3200" b="1">
                <a:solidFill>
                  <a:srgbClr val="0070C0"/>
                </a:solidFill>
                <a:latin typeface="Arial" charset="0"/>
              </a:rPr>
              <a:t>Экиш олдидан ерга ишлов бериш.</a:t>
            </a:r>
          </a:p>
        </p:txBody>
      </p:sp>
      <p:pic>
        <p:nvPicPr>
          <p:cNvPr id="4" name="Picture 6" descr="C:\КАФЕДРА\Укув услубий мажмуалар\Усимликшунослик ва Пахтачилик фанидан мажмуалар\Усимликшунослик расмлар\3.Сули\Етиштириш\img_007.jpg"/>
          <p:cNvPicPr>
            <a:picLocks noChangeAspect="1" noChangeArrowheads="1"/>
          </p:cNvPicPr>
          <p:nvPr/>
        </p:nvPicPr>
        <p:blipFill>
          <a:blip r:embed="rId2"/>
          <a:srcRect/>
          <a:stretch>
            <a:fillRect/>
          </a:stretch>
        </p:blipFill>
        <p:spPr bwMode="auto">
          <a:xfrm>
            <a:off x="5580112" y="1014172"/>
            <a:ext cx="3361751" cy="2286016"/>
          </a:xfrm>
          <a:prstGeom prst="rect">
            <a:avLst/>
          </a:prstGeom>
          <a:noFill/>
        </p:spPr>
      </p:pic>
      <p:pic>
        <p:nvPicPr>
          <p:cNvPr id="5" name="Picture 5" descr="C:\КАФЕДРА\Укув услубий мажмуалар\Усимликшунослик ва Пахтачилик фанидан мажмуалар\Усимликшунослик расмлар\3.Сули\Етиштириш\voting.jpg"/>
          <p:cNvPicPr>
            <a:picLocks noChangeAspect="1" noChangeArrowheads="1"/>
          </p:cNvPicPr>
          <p:nvPr/>
        </p:nvPicPr>
        <p:blipFill>
          <a:blip r:embed="rId3"/>
          <a:srcRect/>
          <a:stretch>
            <a:fillRect/>
          </a:stretch>
        </p:blipFill>
        <p:spPr bwMode="auto">
          <a:xfrm>
            <a:off x="5446331" y="4077072"/>
            <a:ext cx="3495532" cy="2332019"/>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357158" y="274638"/>
            <a:ext cx="8329642" cy="1143000"/>
          </a:xfrm>
        </p:spPr>
        <p:txBody>
          <a:bodyPr/>
          <a:lstStyle/>
          <a:p>
            <a:pPr algn="ctr" eaLnBrk="1" hangingPunct="1"/>
            <a:r>
              <a:rPr lang="uz-Cyrl-UZ" sz="2800" b="1">
                <a:solidFill>
                  <a:srgbClr val="0033CC"/>
                </a:solidFill>
              </a:rPr>
              <a:t>Картошкани экиш олдидан ерга ишлов бериш ўз таркибига қуйидаги жараёнларни олади</a:t>
            </a:r>
            <a:endParaRPr lang="ru-RU" sz="2800" b="1" smtClean="0">
              <a:solidFill>
                <a:srgbClr val="0033CC"/>
              </a:solidFill>
            </a:endParaRPr>
          </a:p>
        </p:txBody>
      </p:sp>
      <p:graphicFrame>
        <p:nvGraphicFramePr>
          <p:cNvPr id="6" name="Схема 5"/>
          <p:cNvGraphicFramePr/>
          <p:nvPr>
            <p:extLst>
              <p:ext uri="{D42A27DB-BD31-4B8C-83A1-F6EECF244321}">
                <p14:modId xmlns:p14="http://schemas.microsoft.com/office/powerpoint/2010/main" val="2052055866"/>
              </p:ext>
            </p:extLst>
          </p:nvPr>
        </p:nvGraphicFramePr>
        <p:xfrm>
          <a:off x="0" y="1428736"/>
          <a:ext cx="9144000" cy="51959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251520" y="3068960"/>
            <a:ext cx="8388350" cy="4581525"/>
          </a:xfrm>
        </p:spPr>
        <p:txBody>
          <a:bodyPr/>
          <a:lstStyle/>
          <a:p>
            <a:r>
              <a:rPr lang="ru-RU" sz="2000"/>
              <a:t>Экиш олдидан тупроққа бериладиган ҳар бир ортиқча ишлов, нафақат уни зичланишини оширади, балки намлик йўқолишини кучайтириб тупроқни қуритиб қўйиш билан бирга сарф харажатни кўпайтириб юборади. Баҳорда тупроқ керакли чуқурликда ишланиши керак. </a:t>
            </a:r>
          </a:p>
          <a:p>
            <a:r>
              <a:rPr lang="ru-RU" sz="2000"/>
              <a:t>Экиш олдидан тупроққа ишлов бериш турли тупроқ иқлим шароитида бир хил эмас. Ҳар бир шароит учун қулай – аниқ чоралар қўлланиши зарур. Ўзбекистоннинг суғориб деҳқончилик қилинадиган шароитида картошка етиштиришда у экилишидан олдин тупроққа ишлов бериш, аввало, у экиладиган муддати ва тупроқ шароитидан келиб чиққан ҳолда аниқланади. </a:t>
            </a:r>
          </a:p>
        </p:txBody>
      </p:sp>
      <p:pic>
        <p:nvPicPr>
          <p:cNvPr id="7" name="Picture 6" descr="C:\КАФЕДРА\Укув услубий мажмуалар\Усимликшунослик ва Пахтачилик фанидан мажмуалар\Усимликшунослик расмлар\3.Сули\Етиштириш\images (8).jpg"/>
          <p:cNvPicPr>
            <a:picLocks noChangeAspect="1" noChangeArrowheads="1"/>
          </p:cNvPicPr>
          <p:nvPr/>
        </p:nvPicPr>
        <p:blipFill>
          <a:blip r:embed="rId2"/>
          <a:srcRect/>
          <a:stretch>
            <a:fillRect/>
          </a:stretch>
        </p:blipFill>
        <p:spPr bwMode="auto">
          <a:xfrm>
            <a:off x="611560" y="476672"/>
            <a:ext cx="2827015" cy="2117532"/>
          </a:xfrm>
          <a:prstGeom prst="rect">
            <a:avLst/>
          </a:prstGeom>
          <a:noFill/>
        </p:spPr>
      </p:pic>
      <p:pic>
        <p:nvPicPr>
          <p:cNvPr id="8" name="Picture 4" descr="C:\КАФЕДРА\Укув услубий мажмуалар\Усимликшунослик ва Пахтачилик фанидан мажмуалар\Усимликшунослик расмлар\3.Сули\Етиштириш\zyablevaya obrabotka.jpg"/>
          <p:cNvPicPr>
            <a:picLocks noChangeAspect="1" noChangeArrowheads="1"/>
          </p:cNvPicPr>
          <p:nvPr/>
        </p:nvPicPr>
        <p:blipFill>
          <a:blip r:embed="rId3"/>
          <a:srcRect/>
          <a:stretch>
            <a:fillRect/>
          </a:stretch>
        </p:blipFill>
        <p:spPr bwMode="auto">
          <a:xfrm>
            <a:off x="5004048" y="476672"/>
            <a:ext cx="3303974" cy="2200447"/>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355600" y="-32455"/>
            <a:ext cx="8388350" cy="4581525"/>
          </a:xfrm>
        </p:spPr>
        <p:txBody>
          <a:bodyPr/>
          <a:lstStyle/>
          <a:p>
            <a:pPr algn="just"/>
            <a:r>
              <a:rPr lang="ru-RU" sz="2200"/>
              <a:t>Шўрланган ерлар  шўри қиш фаслида ювилади, натижада тупроқ жуда зичлашиб қолади. Бундай ерларда картошка етиштириш учун у сифатли юмшатилиши керак. Эртаги картошка учун бугдай ерларни экиш олдидан тайёрлаш чеклар деворларини бузиш-текислаш, чизел ва борона солиш каби жараёнларни ўз ичига олади. </a:t>
            </a:r>
          </a:p>
          <a:p>
            <a:pPr algn="just"/>
            <a:r>
              <a:rPr lang="ru-RU" sz="2200"/>
              <a:t>Кечки картошка Ўзбекистонда дон бошоқлилар ва эртаги сабзавотлардан бўшаган ерларга такрорий экин ёки асосий экин сифатида экиб етиштирилади. Асосий экин сифатида етиштирилганида ер баҳор ва эрта ёз муддатларида тоза шудгор сифатида бўш туради. </a:t>
            </a:r>
          </a:p>
        </p:txBody>
      </p:sp>
      <p:pic>
        <p:nvPicPr>
          <p:cNvPr id="61444" name="Picture 4"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images (10).jpg"/>
          <p:cNvPicPr>
            <a:picLocks noChangeAspect="1" noChangeArrowheads="1"/>
          </p:cNvPicPr>
          <p:nvPr/>
        </p:nvPicPr>
        <p:blipFill>
          <a:blip r:embed="rId2"/>
          <a:srcRect/>
          <a:stretch>
            <a:fillRect/>
          </a:stretch>
        </p:blipFill>
        <p:spPr bwMode="auto">
          <a:xfrm>
            <a:off x="611560" y="4218379"/>
            <a:ext cx="3752924" cy="2497082"/>
          </a:xfrm>
          <a:prstGeom prst="rect">
            <a:avLst/>
          </a:prstGeom>
          <a:noFill/>
          <a:ln w="9525">
            <a:noFill/>
            <a:miter lim="800000"/>
            <a:headEnd/>
            <a:tailEnd/>
          </a:ln>
        </p:spPr>
      </p:pic>
      <p:pic>
        <p:nvPicPr>
          <p:cNvPr id="61445" name="Picture 5"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mop.jpg"/>
          <p:cNvPicPr>
            <a:picLocks noChangeAspect="1" noChangeArrowheads="1"/>
          </p:cNvPicPr>
          <p:nvPr/>
        </p:nvPicPr>
        <p:blipFill>
          <a:blip r:embed="rId3"/>
          <a:srcRect/>
          <a:stretch>
            <a:fillRect/>
          </a:stretch>
        </p:blipFill>
        <p:spPr bwMode="auto">
          <a:xfrm>
            <a:off x="5120534" y="4048461"/>
            <a:ext cx="3600450"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a:xfrm>
            <a:off x="442913" y="103188"/>
            <a:ext cx="8243887" cy="588962"/>
          </a:xfrm>
        </p:spPr>
        <p:txBody>
          <a:bodyPr>
            <a:normAutofit fontScale="90000"/>
          </a:bodyPr>
          <a:lstStyle/>
          <a:p>
            <a:pPr algn="r">
              <a:defRPr/>
            </a:pPr>
            <a:r>
              <a:rPr lang="uz-Cyrl-UZ" sz="3200" b="1"/>
              <a:t>Картошкани ўғитлаш</a:t>
            </a:r>
            <a:endParaRPr lang="ru-RU" sz="4000" i="1" smtClean="0"/>
          </a:p>
        </p:txBody>
      </p:sp>
      <p:sp>
        <p:nvSpPr>
          <p:cNvPr id="31747" name="Rectangle 3"/>
          <p:cNvSpPr>
            <a:spLocks noGrp="1" noChangeArrowheads="1"/>
          </p:cNvSpPr>
          <p:nvPr>
            <p:ph idx="1"/>
          </p:nvPr>
        </p:nvSpPr>
        <p:spPr>
          <a:xfrm>
            <a:off x="3214678" y="836613"/>
            <a:ext cx="5678497" cy="5832475"/>
          </a:xfrm>
        </p:spPr>
        <p:txBody>
          <a:bodyPr>
            <a:normAutofit/>
          </a:bodyPr>
          <a:lstStyle/>
          <a:p>
            <a:pPr algn="just"/>
            <a:r>
              <a:rPr lang="ru-RU" sz="2000" smtClean="0"/>
              <a:t>      Кечки </a:t>
            </a:r>
            <a:r>
              <a:rPr lang="ru-RU" sz="2000"/>
              <a:t>картогшка учун экиш олдидан ерга ишлов бериш жараёнига барча ҳолларда жорий текислаш киритилиши керак. </a:t>
            </a:r>
          </a:p>
          <a:p>
            <a:pPr algn="just"/>
            <a:r>
              <a:rPr lang="ru-RU" sz="2000"/>
              <a:t> 	Картошка ўғитларга жуда сезувчандир. Юқори ҳосил олиш, сифатли ва мазали туганакларни шакллантиришнинг асосий омилларидан бири картошкани ўғилашдир.  </a:t>
            </a:r>
          </a:p>
          <a:p>
            <a:pPr algn="just"/>
            <a:r>
              <a:rPr lang="ru-RU" sz="2000"/>
              <a:t> 	Азот, фосфор, калий, кальций, магний, темир, олтингугурт, бор, марганец ва бошқа озиқа элементлар картошкани яхши ривожланиши учун зарур. Ҳар бир элемент ўсимликлар ҳаётида маълум бир ролни бажаради, ва минерал озиқалардан бирортисининг етишмаслиги ўсимликнинг ривожига салбий таъсир этади.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2913" y="103188"/>
            <a:ext cx="2514600" cy="1819275"/>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8751" y="2492896"/>
            <a:ext cx="3084053" cy="218547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568952" cy="792088"/>
          </a:xfrm>
        </p:spPr>
        <p:style>
          <a:lnRef idx="3">
            <a:schemeClr val="lt1"/>
          </a:lnRef>
          <a:fillRef idx="1">
            <a:schemeClr val="accent1"/>
          </a:fillRef>
          <a:effectRef idx="1">
            <a:schemeClr val="accent1"/>
          </a:effectRef>
          <a:fontRef idx="minor">
            <a:schemeClr val="lt1"/>
          </a:fontRef>
        </p:style>
        <p:txBody>
          <a:bodyPr>
            <a:noAutofit/>
          </a:bodyPr>
          <a:lstStyle/>
          <a:p>
            <a:pPr algn="ctr"/>
            <a:r>
              <a:rPr lang="ru-RU" sz="2400" b="1"/>
              <a:t>Картошка туганаклари ва пояси таркибидаги озиқа моддаларнинг миқдори</a:t>
            </a:r>
            <a:endParaRPr lang="ru-RU" sz="2400" dirty="0"/>
          </a:p>
        </p:txBody>
      </p:sp>
      <p:graphicFrame>
        <p:nvGraphicFramePr>
          <p:cNvPr id="3" name="Таблица 2"/>
          <p:cNvGraphicFramePr>
            <a:graphicFrameLocks noGrp="1"/>
          </p:cNvGraphicFramePr>
          <p:nvPr>
            <p:extLst>
              <p:ext uri="{D42A27DB-BD31-4B8C-83A1-F6EECF244321}">
                <p14:modId xmlns:p14="http://schemas.microsoft.com/office/powerpoint/2010/main" val="1038279044"/>
              </p:ext>
            </p:extLst>
          </p:nvPr>
        </p:nvGraphicFramePr>
        <p:xfrm>
          <a:off x="323528" y="908720"/>
          <a:ext cx="8712968" cy="5958840"/>
        </p:xfrm>
        <a:graphic>
          <a:graphicData uri="http://schemas.openxmlformats.org/drawingml/2006/table">
            <a:tbl>
              <a:tblPr firstRow="1" firstCol="1" bandRow="1">
                <a:tableStyleId>{5C22544A-7EE6-4342-B048-85BDC9FD1C3A}</a:tableStyleId>
              </a:tblPr>
              <a:tblGrid>
                <a:gridCol w="2903999"/>
                <a:gridCol w="2904970"/>
                <a:gridCol w="2903999"/>
              </a:tblGrid>
              <a:tr h="343097">
                <a:tc>
                  <a:txBody>
                    <a:bodyPr/>
                    <a:lstStyle/>
                    <a:p>
                      <a:pPr algn="ctr">
                        <a:lnSpc>
                          <a:spcPct val="115000"/>
                        </a:lnSpc>
                        <a:spcAft>
                          <a:spcPts val="0"/>
                        </a:spcAft>
                      </a:pPr>
                      <a:r>
                        <a:rPr lang="ru-RU" sz="2000">
                          <a:effectLst/>
                        </a:rPr>
                        <a:t> Озиқа моддалар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Туганаклар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Поя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686194">
                <a:tc>
                  <a:txBody>
                    <a:bodyPr/>
                    <a:lstStyle/>
                    <a:p>
                      <a:pP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Макроэлементлар (кг/ц)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N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0,3...0,4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0,3....0,5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P2O5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0,12...0,16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0,1....0,2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K2O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0,55...0,65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0,5....0,25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MgO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0,06...0,10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0,15....0,25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CaO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0,01...0,005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S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0,001...0,03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0,03....0,05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686194">
                <a:tc>
                  <a:txBody>
                    <a:bodyPr/>
                    <a:lstStyle/>
                    <a:p>
                      <a:pP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Микроэлементлар (мг/кг)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nSpc>
                          <a:spcPct val="115000"/>
                        </a:lnSpc>
                        <a:spcAft>
                          <a:spcPts val="0"/>
                        </a:spcAft>
                      </a:pPr>
                      <a:r>
                        <a:rPr lang="ru-RU" sz="2000">
                          <a:effectLst/>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Fe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1,76...2,64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5,00...7,50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Mn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0,22...0,88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2,50...7,50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Zn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0,44...0,88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1,25...2,50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Cu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0,22...0,44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0,25...0,75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B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0,22...0,66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0,10...0,15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r h="343097">
                <a:tc>
                  <a:txBody>
                    <a:bodyPr/>
                    <a:lstStyle/>
                    <a:p>
                      <a:pPr algn="ctr">
                        <a:lnSpc>
                          <a:spcPct val="115000"/>
                        </a:lnSpc>
                        <a:spcAft>
                          <a:spcPts val="0"/>
                        </a:spcAft>
                      </a:pPr>
                      <a:r>
                        <a:rPr lang="ru-RU" sz="2000">
                          <a:effectLst/>
                        </a:rPr>
                        <a:t>Mo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0,01...0,02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c>
                  <a:txBody>
                    <a:bodyPr/>
                    <a:lstStyle/>
                    <a:p>
                      <a:pPr algn="ctr">
                        <a:lnSpc>
                          <a:spcPct val="115000"/>
                        </a:lnSpc>
                        <a:spcAft>
                          <a:spcPts val="0"/>
                        </a:spcAft>
                      </a:pPr>
                      <a:r>
                        <a:rPr lang="ru-RU" sz="2000">
                          <a:effectLst/>
                        </a:rPr>
                        <a:t>0,02...0,05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73025" marR="73025" marT="0" marB="0"/>
                </a:tc>
              </a:tr>
            </a:tbl>
          </a:graphicData>
        </a:graphic>
      </p:graphicFrame>
    </p:spTree>
    <p:extLst>
      <p:ext uri="{BB962C8B-B14F-4D97-AF65-F5344CB8AC3E}">
        <p14:creationId xmlns:p14="http://schemas.microsoft.com/office/powerpoint/2010/main" val="32402076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Содержимое 2"/>
          <p:cNvSpPr>
            <a:spLocks noGrp="1"/>
          </p:cNvSpPr>
          <p:nvPr>
            <p:ph sz="quarter" idx="1"/>
          </p:nvPr>
        </p:nvSpPr>
        <p:spPr>
          <a:xfrm>
            <a:off x="314325" y="142875"/>
            <a:ext cx="8686800" cy="4572000"/>
          </a:xfrm>
        </p:spPr>
        <p:txBody>
          <a:bodyPr>
            <a:normAutofit fontScale="92500"/>
          </a:bodyPr>
          <a:lstStyle/>
          <a:p>
            <a:r>
              <a:rPr lang="ru-RU"/>
              <a:t>Картошканинг ердаги минерал озиқа элементларини ўзига олиши гуллашдан сўнг камаяди, пояда йиғилган озиқа элементлари ўзлаштирилади. Ҳосил йиғиштириш вақтида туганакларда ўсимликдаги умумий миқдордги азотдан-78-80%, фосфордан-90%, калийдан-96% ташкил этади. </a:t>
            </a:r>
          </a:p>
          <a:p>
            <a:r>
              <a:rPr lang="ru-RU"/>
              <a:t> Юқори ҳосил ва сифатли туганаклар олиш учун ўсимлик ўғитларни керакли вақтда, керакли миқдорда оладиган бўлиши керак. Экин майдонидаги озиқа элементларнинг миқдорини ва ўсимликларнинг ўғитга бўлган талабини ҳисобга олган ҳолда ўғитлар берилса яхши натижаларга эришиш мумкин. </a:t>
            </a:r>
          </a:p>
          <a:p>
            <a:pPr algn="just"/>
            <a:endParaRPr lang="ru-RU" smtClean="0"/>
          </a:p>
          <a:p>
            <a:pPr algn="just"/>
            <a:endParaRPr lang="ru-RU" smtClean="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4792132"/>
            <a:ext cx="2886075" cy="158115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4727249"/>
            <a:ext cx="3098364" cy="1710917"/>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14282" y="214290"/>
            <a:ext cx="8743921" cy="503238"/>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eaLnBrk="1" hangingPunct="1">
              <a:defRPr/>
            </a:pPr>
            <a:r>
              <a:rPr lang="uz-Cyrl-UZ" sz="3200" b="1" i="1" smtClean="0">
                <a:solidFill>
                  <a:schemeClr val="accent1"/>
                </a:solidFill>
                <a:latin typeface="Times New Roman" pitchFamily="18" charset="0"/>
              </a:rPr>
              <a:t>Парвариш қилиш.</a:t>
            </a:r>
            <a:endParaRPr lang="ru-RU" sz="3200" b="1" i="1" smtClean="0">
              <a:solidFill>
                <a:schemeClr val="accent1"/>
              </a:solidFill>
              <a:latin typeface="Times New Roman" pitchFamily="18" charset="0"/>
            </a:endParaRPr>
          </a:p>
        </p:txBody>
      </p:sp>
      <p:sp>
        <p:nvSpPr>
          <p:cNvPr id="36867" name="Rectangle 3"/>
          <p:cNvSpPr>
            <a:spLocks noGrp="1" noChangeArrowheads="1"/>
          </p:cNvSpPr>
          <p:nvPr>
            <p:ph type="body" idx="1"/>
          </p:nvPr>
        </p:nvSpPr>
        <p:spPr>
          <a:xfrm>
            <a:off x="0" y="620688"/>
            <a:ext cx="5748316" cy="6072206"/>
          </a:xfrm>
        </p:spPr>
        <p:txBody>
          <a:bodyPr/>
          <a:lstStyle/>
          <a:p>
            <a:pPr algn="just"/>
            <a:r>
              <a:rPr lang="ru-RU" sz="2300"/>
              <a:t>Маҳаллий ўғитларнинг картошкага бутун вегетация давомида ижобий таъсири нафақат кам ерларда, балки гумусга бой бўлган ерларда ҳам сезилади. </a:t>
            </a:r>
            <a:endParaRPr lang="ru-RU" sz="2300" smtClean="0"/>
          </a:p>
          <a:p>
            <a:pPr algn="just"/>
            <a:r>
              <a:rPr lang="ru-RU" sz="2300" smtClean="0"/>
              <a:t>Унча </a:t>
            </a:r>
            <a:r>
              <a:rPr lang="ru-RU" sz="2300"/>
              <a:t>яхши бўлмаган шароитда бир тонна маҳаллий ўғитларнинг берилиши натижасида картошка ҳосилдорлиги 106-120 кгга кўпаяди. </a:t>
            </a:r>
            <a:endParaRPr lang="ru-RU" sz="2300" smtClean="0"/>
          </a:p>
          <a:p>
            <a:pPr algn="just"/>
            <a:r>
              <a:rPr lang="ru-RU" sz="2300" smtClean="0"/>
              <a:t>Кўпчилик </a:t>
            </a:r>
            <a:r>
              <a:rPr lang="ru-RU" sz="2300"/>
              <a:t>жойларда бу кўрсаткич 150-160 кгни, чимли-подзол ерларда 220380 кг ва ундан кўпроқни ташкил этади. Маҳаллий ўғитларнинг энг яхши тури –чириган гўнгдир. Ер хайдашдан олдин солинадиган гўнгни ўртача миқдори 30-40 т/га, максимал – 60-80 т/га.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67208" y="3629137"/>
            <a:ext cx="2938297" cy="2203723"/>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7069" y="465909"/>
            <a:ext cx="2699449" cy="268605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1520" y="106989"/>
            <a:ext cx="8535322" cy="378565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gn="just"/>
            <a:r>
              <a:rPr lang="ru-RU" sz="2000"/>
              <a:t>Крахмал ишлаб чиқариш учун картошка етиштирилганда азот меъёри 100 кг/га бўлса крахмал миқдори ўзгармайди, 150 кг/га бўлганда камаяди, лекин ҳосилдорликни ошиши сабабли гектардан чиқадиган крахмал миқдори кўпаяди. Азотли ўғитлар меъёридан кўп қўлланилганда туганаклардаги нитрат миқдори кўпаяди. Ўғитлар меъёрини тўғри ҳисоблаш, суғоришни ва мувозанатлашган натрификация ингибиторларини қўллаш йўли билан нитратлар миқдорини пасайтириш мумкин. Картошка учун нитратларнинг  чегараланган йўл қўйиладиган меъёрлари 250 мг/кг ташкил этади. Тавсия этилган миқдорларда, минерал озиқанинг бошқа элементлари билан мувозанат сақланганда туганаклардаги нитратларнинг чегараланган йўл қўйиладиган меъёридан ортиқ бўлмайди. </a:t>
            </a: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4437112"/>
            <a:ext cx="3443848" cy="2113810"/>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4221088"/>
            <a:ext cx="3627487" cy="2413928"/>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107504" y="332656"/>
            <a:ext cx="8876552" cy="5541964"/>
          </a:xfrm>
        </p:spPr>
        <p:txBody>
          <a:bodyPr>
            <a:noAutofit/>
          </a:bodyPr>
          <a:lstStyle/>
          <a:p>
            <a:pPr algn="just"/>
            <a:r>
              <a:rPr lang="ru-RU" sz="2200"/>
              <a:t>Картошка етиштиришда микроэлементларнинг етишмовчилиги ҳозирча кам учрайди. У органик ўғитлар берилганда микроэлементлар билан </a:t>
            </a:r>
            <a:r>
              <a:rPr lang="ru-RU" sz="2200" smtClean="0"/>
              <a:t>таъминланади</a:t>
            </a:r>
          </a:p>
          <a:p>
            <a:pPr algn="just"/>
            <a:r>
              <a:rPr lang="ru-RU" sz="2200"/>
              <a:t>Б</a:t>
            </a:r>
            <a:r>
              <a:rPr lang="ru-RU" sz="2200" smtClean="0"/>
              <a:t>ор </a:t>
            </a:r>
            <a:r>
              <a:rPr lang="ru-RU" sz="2200"/>
              <a:t>етишмаслиги натижасида картошканинг айрим навларида туганакларнинг ёрилиши кузатилади, улар кесилганда тез қораяди. </a:t>
            </a:r>
          </a:p>
          <a:p>
            <a:pPr algn="just"/>
            <a:r>
              <a:rPr lang="ru-RU" sz="2200"/>
              <a:t> 	Ўғитларни қўллашда уларнинг самарадорлигини ошириш учун картошка етиштириладиган шароитларни инобатга олиш керак ва улар асосида ўғитни солиш муддати ва меъёрини аниқлаш лозим. Фосфорли ва калийли ўғитларни беришни асосий муддати хайдовдан олдин ва картошка экишда, азотлилар учун  экиш даври ҳисобланади.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608" y="4653136"/>
            <a:ext cx="6477000" cy="20955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770790027"/>
              </p:ext>
            </p:extLst>
          </p:nvPr>
        </p:nvGraphicFramePr>
        <p:xfrm>
          <a:off x="-108520" y="332656"/>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3528" y="4397808"/>
            <a:ext cx="3540528" cy="2356060"/>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48064" y="4321893"/>
            <a:ext cx="3733428" cy="2507890"/>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1"/>
            <a:ext cx="8229600" cy="190374"/>
          </a:xfrm>
        </p:spPr>
        <p:style>
          <a:lnRef idx="1">
            <a:schemeClr val="accent1"/>
          </a:lnRef>
          <a:fillRef idx="2">
            <a:schemeClr val="accent1"/>
          </a:fillRef>
          <a:effectRef idx="1">
            <a:schemeClr val="accent1"/>
          </a:effectRef>
          <a:fontRef idx="minor">
            <a:schemeClr val="dk1"/>
          </a:fontRef>
        </p:style>
        <p:txBody>
          <a:bodyPr/>
          <a:lstStyle/>
          <a:p>
            <a:pPr algn="ctr" eaLnBrk="1" hangingPunct="1"/>
            <a:r>
              <a:rPr lang="ru-RU" sz="3200" smtClean="0"/>
              <a:t> </a:t>
            </a:r>
          </a:p>
        </p:txBody>
      </p:sp>
      <p:sp>
        <p:nvSpPr>
          <p:cNvPr id="63491" name="Rectangle 3"/>
          <p:cNvSpPr>
            <a:spLocks noGrp="1" noChangeArrowheads="1"/>
          </p:cNvSpPr>
          <p:nvPr>
            <p:ph type="body" idx="1"/>
          </p:nvPr>
        </p:nvSpPr>
        <p:spPr>
          <a:xfrm>
            <a:off x="329955" y="476672"/>
            <a:ext cx="8388350" cy="2428892"/>
          </a:xfrm>
        </p:spPr>
        <p:txBody>
          <a:bodyPr/>
          <a:lstStyle/>
          <a:p>
            <a:pPr algn="just"/>
            <a:r>
              <a:rPr lang="ru-RU" sz="2000"/>
              <a:t>Ўзбекистоннинг суғориладиган тупроқларида азотли ўғитлар қўлланилганда, нитрат шаклига тезроқ ўтади, ва катта харакатланувчи хусусиятга эга бўлади.</a:t>
            </a:r>
          </a:p>
          <a:p>
            <a:pPr algn="just"/>
            <a:r>
              <a:rPr lang="ru-RU" sz="2000"/>
              <a:t>Нитратлар тупроқ нами билан енгил харакатланади. қишки-баҳорги ёғинлар сабабли улар тупроқнинг чуқур қатламларига тушиб боради ва сув ўтказувчанлиги яхши бўлган тупроқларда ер ости сувларига ювилиб кетади. Шунинг учун ҳам азотли минерал ўғитларни экиш олдидан ер тайёрланаётган даврда берилгани маъқул. </a:t>
            </a:r>
          </a:p>
          <a:p>
            <a:pPr algn="just"/>
            <a:r>
              <a:rPr lang="ru-RU" sz="2000"/>
              <a:t>Ёз ойларида суғоришлар оралиғида  ер ости сувларининг капилляр кўтарилиши кузатилади ва нитратлар тупроқнинг юқори қатламларида тўпланади ва бунинг натижасида улардан экинлар фойдалана олмайди. Натижада илдизтарқалган қатламда азотни доимо  камайиб боришига олиб келади. Шунинг учун ўсув даврида азотли ўғитлар билан озиқлантириш  фойдалидир.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defRPr/>
            </a:pPr>
            <a:r>
              <a:rPr lang="uz-Cyrl-UZ" sz="8800" smtClean="0">
                <a:solidFill>
                  <a:srgbClr val="FF6699"/>
                </a:solidFill>
                <a:latin typeface="UzKudr" pitchFamily="2" charset="0"/>
              </a:rPr>
              <a:t>Э</a:t>
            </a:r>
            <a:r>
              <a:rPr lang="uz-Cyrl-UZ" sz="6600" smtClean="0">
                <a:solidFill>
                  <a:srgbClr val="FF6699"/>
                </a:solidFill>
                <a:latin typeface="UzKudr" pitchFamily="2" charset="0"/>
              </a:rPr>
              <a:t>ЪТИБОРИНГИЗ УЧУН  </a:t>
            </a:r>
          </a:p>
          <a:p>
            <a:pPr marL="98425" indent="-6350" algn="ctr" eaLnBrk="1" hangingPunct="1">
              <a:buFontTx/>
              <a:buNone/>
              <a:defRPr/>
            </a:pPr>
            <a:r>
              <a:rPr lang="uz-Cyrl-UZ" sz="9600" smtClean="0">
                <a:solidFill>
                  <a:srgbClr val="FF6699"/>
                </a:solidFill>
                <a:latin typeface="UzKudr" pitchFamily="2" charset="0"/>
              </a:rPr>
              <a:t>РАҲМАТ!</a:t>
            </a:r>
            <a:endParaRPr lang="ru-RU" sz="9600" smtClean="0">
              <a:solidFill>
                <a:srgbClr val="FF6699"/>
              </a:solidFill>
              <a:latin typeface="UzKudr" pitchFamily="2"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b51413c9632582d67267fd262349778c3dfc7"/>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2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6.xml><?xml version="1.0" encoding="utf-8"?>
<a:theme xmlns:a="http://schemas.openxmlformats.org/drawingml/2006/main" name="3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833</TotalTime>
  <Words>1664</Words>
  <Application>Microsoft Office PowerPoint</Application>
  <PresentationFormat>Экран (4:3)</PresentationFormat>
  <Paragraphs>350</Paragraphs>
  <Slides>24</Slides>
  <Notes>2</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6</vt:i4>
      </vt:variant>
      <vt:variant>
        <vt:lpstr>Заголовки слайдов</vt:lpstr>
      </vt:variant>
      <vt:variant>
        <vt:i4>24</vt:i4>
      </vt:variant>
    </vt:vector>
  </HeadingPairs>
  <TitlesOfParts>
    <vt:vector size="45" baseType="lpstr">
      <vt:lpstr>Arial</vt:lpstr>
      <vt:lpstr>Calibri</vt:lpstr>
      <vt:lpstr>Cambria</vt:lpstr>
      <vt:lpstr>Constantia</vt:lpstr>
      <vt:lpstr>Corbel</vt:lpstr>
      <vt:lpstr>Franklin Gothic Book</vt:lpstr>
      <vt:lpstr>Gill Sans MT</vt:lpstr>
      <vt:lpstr>Perpetua</vt:lpstr>
      <vt:lpstr>Tahoma</vt:lpstr>
      <vt:lpstr>Time RomanUz</vt:lpstr>
      <vt:lpstr>Times New Roman</vt:lpstr>
      <vt:lpstr>UzKudr</vt:lpstr>
      <vt:lpstr>Verdana</vt:lpstr>
      <vt:lpstr>Wingdings</vt:lpstr>
      <vt:lpstr>Wingdings 2</vt:lpstr>
      <vt:lpstr>Океан</vt:lpstr>
      <vt:lpstr>Справедливость</vt:lpstr>
      <vt:lpstr>Солнцестояние</vt:lpstr>
      <vt:lpstr>1_Поток</vt:lpstr>
      <vt:lpstr>2_Поток</vt:lpstr>
      <vt:lpstr>3_Поток</vt:lpstr>
      <vt:lpstr>Презентация PowerPoint</vt:lpstr>
      <vt:lpstr>Режа: </vt:lpstr>
      <vt:lpstr>Презентация PowerPoint</vt:lpstr>
      <vt:lpstr>Презентация PowerPoint</vt:lpstr>
      <vt:lpstr>Қуруқ тупроқнинг зичлик қиймати ва унга ишлов бериш даврида грунтга (ерга) тушиши мумкин бўлган максимал босимга йўл қўйиш чегаралари </vt:lpstr>
      <vt:lpstr>Презентация PowerPoint</vt:lpstr>
      <vt:lpstr>Турли ўтмишдошлардан сўнг такрорий экин сифатида экилган помидор навларининг ҳосилдорлиги ва товарлилиги (Т.Э.Остонақулов, Н.Эшонқулов, Д.Облоқулов,  2001-2003 йиллар)</vt:lpstr>
      <vt:lpstr>Картошка экиладиган тупроқларга турлича усулда ишлов бериш</vt:lpstr>
      <vt:lpstr>Тупроққа асосий ишлов бериш</vt:lpstr>
      <vt:lpstr>Презентация PowerPoint</vt:lpstr>
      <vt:lpstr>Презентация PowerPoint</vt:lpstr>
      <vt:lpstr>Презентация PowerPoint</vt:lpstr>
      <vt:lpstr>Картошкани экиш олдидан ерга ишлов бериш ўз таркибига қуйидаги жараёнларни олади</vt:lpstr>
      <vt:lpstr>Презентация PowerPoint</vt:lpstr>
      <vt:lpstr>Презентация PowerPoint</vt:lpstr>
      <vt:lpstr>Картошкани ўғитлаш</vt:lpstr>
      <vt:lpstr>Картошка туганаклари ва пояси таркибидаги озиқа моддаларнинг миқдори</vt:lpstr>
      <vt:lpstr>Презентация PowerPoint</vt:lpstr>
      <vt:lpstr>Парвариш қилиш.</vt:lpstr>
      <vt:lpstr>Презентация PowerPoint</vt:lpstr>
      <vt:lpstr>Презентация PowerPoint</vt:lpstr>
      <vt:lpstr>Презентация PowerPoint</vt:lpstr>
      <vt:lpstr> </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236</cp:revision>
  <dcterms:created xsi:type="dcterms:W3CDTF">2006-02-18T09:24:02Z</dcterms:created>
  <dcterms:modified xsi:type="dcterms:W3CDTF">2019-06-04T09:28:31Z</dcterms:modified>
</cp:coreProperties>
</file>