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955" r:id="rId2"/>
    <p:sldMasterId id="2147483967" r:id="rId3"/>
    <p:sldMasterId id="2147483979" r:id="rId4"/>
    <p:sldMasterId id="2147483991" r:id="rId5"/>
    <p:sldMasterId id="2147484003" r:id="rId6"/>
    <p:sldMasterId id="2147484015" r:id="rId7"/>
    <p:sldMasterId id="2147484027" r:id="rId8"/>
    <p:sldMasterId id="2147484039" r:id="rId9"/>
  </p:sldMasterIdLst>
  <p:notesMasterIdLst>
    <p:notesMasterId r:id="rId34"/>
  </p:notesMasterIdLst>
  <p:sldIdLst>
    <p:sldId id="256" r:id="rId10"/>
    <p:sldId id="257" r:id="rId11"/>
    <p:sldId id="258" r:id="rId12"/>
    <p:sldId id="278" r:id="rId13"/>
    <p:sldId id="320" r:id="rId14"/>
    <p:sldId id="322" r:id="rId15"/>
    <p:sldId id="326" r:id="rId16"/>
    <p:sldId id="328" r:id="rId17"/>
    <p:sldId id="327" r:id="rId18"/>
    <p:sldId id="331" r:id="rId19"/>
    <p:sldId id="332" r:id="rId20"/>
    <p:sldId id="330" r:id="rId21"/>
    <p:sldId id="335" r:id="rId22"/>
    <p:sldId id="333" r:id="rId23"/>
    <p:sldId id="334" r:id="rId24"/>
    <p:sldId id="323" r:id="rId25"/>
    <p:sldId id="337" r:id="rId26"/>
    <p:sldId id="344" r:id="rId27"/>
    <p:sldId id="338" r:id="rId28"/>
    <p:sldId id="339" r:id="rId29"/>
    <p:sldId id="340" r:id="rId30"/>
    <p:sldId id="342" r:id="rId31"/>
    <p:sldId id="324" r:id="rId32"/>
    <p:sldId id="270" r:id="rId33"/>
  </p:sldIdLst>
  <p:sldSz cx="9144000" cy="6858000" type="screen4x3"/>
  <p:notesSz cx="6858000" cy="9144000"/>
  <p:custDataLst>
    <p:tags r:id="rId35"/>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34" autoAdjust="0"/>
  </p:normalViewPr>
  <p:slideViewPr>
    <p:cSldViewPr>
      <p:cViewPr varScale="1">
        <p:scale>
          <a:sx n="71" d="100"/>
          <a:sy n="71" d="100"/>
        </p:scale>
        <p:origin x="126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21684E7-7657-48E6-8909-0B5A5195DAAF}" type="datetimeFigureOut">
              <a:rPr lang="ru-RU"/>
              <a:pPr>
                <a:defRPr/>
              </a:pPr>
              <a:t>04.06.2019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175BD9F-5903-4A1F-89F4-EE11928C762E}" type="slidenum">
              <a:rPr lang="ru-RU"/>
              <a:pPr>
                <a:defRPr/>
              </a:pPr>
              <a:t>‹#›</a:t>
            </a:fld>
            <a:endParaRPr lang="ru-RU"/>
          </a:p>
        </p:txBody>
      </p:sp>
    </p:spTree>
    <p:extLst>
      <p:ext uri="{BB962C8B-B14F-4D97-AF65-F5344CB8AC3E}">
        <p14:creationId xmlns:p14="http://schemas.microsoft.com/office/powerpoint/2010/main" val="17532423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pPr>
              <a:defRPr/>
            </a:pPr>
            <a:fld id="{C175BD9F-5903-4A1F-89F4-EE11928C762E}" type="slidenum">
              <a:rPr lang="ru-RU" smtClean="0"/>
              <a:pPr>
                <a:defRPr/>
              </a:pPr>
              <a:t>1</a:t>
            </a:fld>
            <a:endParaRPr lang="ru-RU"/>
          </a:p>
        </p:txBody>
      </p:sp>
    </p:spTree>
    <p:extLst>
      <p:ext uri="{BB962C8B-B14F-4D97-AF65-F5344CB8AC3E}">
        <p14:creationId xmlns:p14="http://schemas.microsoft.com/office/powerpoint/2010/main" val="3596140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Образ слайда 1"/>
          <p:cNvSpPr>
            <a:spLocks noGrp="1" noRot="1" noChangeAspect="1" noTextEdit="1"/>
          </p:cNvSpPr>
          <p:nvPr>
            <p:ph type="sldImg"/>
          </p:nvPr>
        </p:nvSpPr>
        <p:spPr bwMode="auto">
          <a:noFill/>
          <a:ln>
            <a:solidFill>
              <a:srgbClr val="000000"/>
            </a:solidFill>
            <a:miter lim="800000"/>
            <a:headEnd/>
            <a:tailEnd/>
          </a:ln>
        </p:spPr>
      </p:sp>
      <p:sp>
        <p:nvSpPr>
          <p:cNvPr id="3" name="Заметки 2"/>
          <p:cNvSpPr>
            <a:spLocks noGrp="1"/>
          </p:cNvSpPr>
          <p:nvPr>
            <p:ph type="body" idx="1"/>
          </p:nvPr>
        </p:nvSpPr>
        <p:spPr/>
        <p:txBody>
          <a:bodyPr/>
          <a:lstStyle/>
          <a:p>
            <a:pPr marL="365760" indent="-256032" algn="just" eaLnBrk="1" fontAlgn="auto" hangingPunct="1">
              <a:lnSpc>
                <a:spcPct val="80000"/>
              </a:lnSpc>
              <a:spcBef>
                <a:spcPts val="0"/>
              </a:spcBef>
              <a:spcAft>
                <a:spcPts val="0"/>
              </a:spcAft>
              <a:buClr>
                <a:schemeClr val="accent3"/>
              </a:buClr>
              <a:buFont typeface="Georgia"/>
              <a:buChar char="•"/>
              <a:defRPr/>
            </a:pPr>
            <a:r>
              <a:rPr lang="ru-RU" smtClean="0"/>
              <a:t>Глицин аминокислотаси кўп бўлиб, бу ачитишда иштирок этиб, сут-қатиқ маҳсулотлари ишлаб чиқариш мумкин бўлади. Соя донидан мой, маргарин, пишглоқ, сут, ун, қандолат маҳсулоти, консервалар ишлаб чиқилади.</a:t>
            </a:r>
            <a:r>
              <a:rPr lang="uz-Cyrl-UZ" smtClean="0"/>
              <a:t> Мой- лак бўёғ саноатида, совун ишлаб чиқаришда қўлланилади, ер юзида ишлаб чиқарилаётган ўсимлик мойининг 40% ни соя мойи ташкил қилади. </a:t>
            </a:r>
            <a:r>
              <a:rPr lang="ru-RU" smtClean="0"/>
              <a:t>Соянинг ватани - жанубий-шарқий Осиё. Хитойда эрамиздан 4 минг йил олдин маълум бўлган. қадимдан соя Ҳиндистон, Япония, Корея, Вьетнам ва Индонезияда экилиб келинган. Бу минтақада соядан 250 дан ортиқ таомлир тайёрланади. </a:t>
            </a:r>
          </a:p>
          <a:p>
            <a:pPr eaLnBrk="1" fontAlgn="auto" hangingPunct="1">
              <a:spcBef>
                <a:spcPts val="0"/>
              </a:spcBef>
              <a:spcAft>
                <a:spcPts val="0"/>
              </a:spcAft>
              <a:defRPr/>
            </a:pPr>
            <a:endParaRPr lang="ru-RU" smtClean="0"/>
          </a:p>
        </p:txBody>
      </p:sp>
      <p:sp>
        <p:nvSpPr>
          <p:cNvPr id="378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6EC0C0-8AEE-4B29-8493-51506DE680F4}" type="slidenum">
              <a:rPr lang="ru-RU" smtClean="0"/>
              <a:pPr/>
              <a:t>3</a:t>
            </a:fld>
            <a:endParaRPr lang="ru-RU" smtClean="0"/>
          </a:p>
        </p:txBody>
      </p:sp>
    </p:spTree>
    <p:extLst>
      <p:ext uri="{BB962C8B-B14F-4D97-AF65-F5344CB8AC3E}">
        <p14:creationId xmlns:p14="http://schemas.microsoft.com/office/powerpoint/2010/main" val="3825048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4</a:t>
            </a:fld>
            <a:endParaRPr lang="ru-RU" smtClean="0"/>
          </a:p>
        </p:txBody>
      </p:sp>
    </p:spTree>
    <p:extLst>
      <p:ext uri="{BB962C8B-B14F-4D97-AF65-F5344CB8AC3E}">
        <p14:creationId xmlns:p14="http://schemas.microsoft.com/office/powerpoint/2010/main" val="2669289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5</a:t>
            </a:fld>
            <a:endParaRPr lang="ru-RU" smtClean="0"/>
          </a:p>
        </p:txBody>
      </p:sp>
    </p:spTree>
    <p:extLst>
      <p:ext uri="{BB962C8B-B14F-4D97-AF65-F5344CB8AC3E}">
        <p14:creationId xmlns:p14="http://schemas.microsoft.com/office/powerpoint/2010/main" val="3034346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6</a:t>
            </a:fld>
            <a:endParaRPr lang="ru-RU" smtClean="0"/>
          </a:p>
        </p:txBody>
      </p:sp>
    </p:spTree>
    <p:extLst>
      <p:ext uri="{BB962C8B-B14F-4D97-AF65-F5344CB8AC3E}">
        <p14:creationId xmlns:p14="http://schemas.microsoft.com/office/powerpoint/2010/main" val="2447695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Образ слайда 1"/>
          <p:cNvSpPr>
            <a:spLocks noGrp="1" noRot="1" noChangeAspect="1"/>
          </p:cNvSpPr>
          <p:nvPr>
            <p:ph type="sldImg"/>
          </p:nvPr>
        </p:nvSpPr>
        <p:spPr bwMode="auto">
          <a:noFill/>
          <a:ln>
            <a:solidFill>
              <a:srgbClr val="000000"/>
            </a:solidFill>
            <a:miter lim="800000"/>
            <a:headEnd/>
            <a:tailEnd/>
          </a:ln>
        </p:spPr>
      </p:sp>
      <p:sp>
        <p:nvSpPr>
          <p:cNvPr id="147458"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147459"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42C53F3-36C6-415C-B418-6153D20A1411}" type="slidenum">
              <a:rPr lang="ru-RU">
                <a:solidFill>
                  <a:srgbClr val="000000"/>
                </a:solidFill>
              </a:rPr>
              <a:pPr/>
              <a:t>15</a:t>
            </a:fld>
            <a:endParaRPr lang="ru-RU">
              <a:solidFill>
                <a:srgbClr val="000000"/>
              </a:solidFill>
            </a:endParaRPr>
          </a:p>
        </p:txBody>
      </p:sp>
    </p:spTree>
    <p:extLst>
      <p:ext uri="{BB962C8B-B14F-4D97-AF65-F5344CB8AC3E}">
        <p14:creationId xmlns:p14="http://schemas.microsoft.com/office/powerpoint/2010/main" val="22370807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16</a:t>
            </a:fld>
            <a:endParaRPr lang="ru-RU" smtClean="0"/>
          </a:p>
        </p:txBody>
      </p:sp>
    </p:spTree>
    <p:extLst>
      <p:ext uri="{BB962C8B-B14F-4D97-AF65-F5344CB8AC3E}">
        <p14:creationId xmlns:p14="http://schemas.microsoft.com/office/powerpoint/2010/main" val="2887528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18</a:t>
            </a:fld>
            <a:endParaRPr lang="ru-RU" smtClean="0"/>
          </a:p>
        </p:txBody>
      </p:sp>
    </p:spTree>
    <p:extLst>
      <p:ext uri="{BB962C8B-B14F-4D97-AF65-F5344CB8AC3E}">
        <p14:creationId xmlns:p14="http://schemas.microsoft.com/office/powerpoint/2010/main" val="939280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23</a:t>
            </a:fld>
            <a:endParaRPr lang="ru-RU" smtClean="0"/>
          </a:p>
        </p:txBody>
      </p:sp>
    </p:spTree>
    <p:extLst>
      <p:ext uri="{BB962C8B-B14F-4D97-AF65-F5344CB8AC3E}">
        <p14:creationId xmlns:p14="http://schemas.microsoft.com/office/powerpoint/2010/main" val="4140447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pPr>
              <a:defRPr/>
            </a:pPr>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pPr>
              <a:defRPr/>
            </a:pPr>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pPr>
              <a:defRPr/>
            </a:pPr>
            <a:endParaRPr lang="ru-RU"/>
          </a:p>
        </p:txBody>
      </p:sp>
      <p:sp>
        <p:nvSpPr>
          <p:cNvPr id="9" name="Номер слайда 8"/>
          <p:cNvSpPr>
            <a:spLocks noGrp="1"/>
          </p:cNvSpPr>
          <p:nvPr>
            <p:ph type="sldNum" sz="quarter" idx="15"/>
          </p:nvPr>
        </p:nvSpPr>
        <p:spPr/>
        <p:txBody>
          <a:bodyPr rtlCol="0"/>
          <a:lstStyle/>
          <a:p>
            <a:pPr>
              <a:defRPr/>
            </a:pPr>
            <a:fld id="{A79B3F28-85DB-42B5-A54B-DA9BC6011CB9}" type="slidenum">
              <a:rPr lang="ru-RU" smtClean="0"/>
              <a:pPr>
                <a:defRPr/>
              </a:pPr>
              <a:t>‹#›</a:t>
            </a:fld>
            <a:endParaRPr lang="ru-RU"/>
          </a:p>
        </p:txBody>
      </p:sp>
      <p:sp>
        <p:nvSpPr>
          <p:cNvPr id="10" name="Нижний колонтитул 9"/>
          <p:cNvSpPr>
            <a:spLocks noGrp="1"/>
          </p:cNvSpPr>
          <p:nvPr>
            <p:ph type="ftr" sz="quarter" idx="16"/>
          </p:nvPr>
        </p:nvSpPr>
        <p:spPr/>
        <p:txBody>
          <a:bodyPr rtlCol="0"/>
          <a:lstStyle/>
          <a:p>
            <a:pPr>
              <a:defRPr/>
            </a:pPr>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pPr>
              <a:defRPr/>
            </a:pPr>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pPr>
              <a:defRPr/>
            </a:pPr>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pPr>
              <a:defRPr/>
            </a:pPr>
            <a:fld id="{C7B49DB1-FC87-42A0-A2A0-33B8C6504401}"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pPr>
              <a:defRPr/>
            </a:pPr>
            <a:endParaRPr lang="ru-RU"/>
          </a:p>
        </p:txBody>
      </p:sp>
      <p:sp>
        <p:nvSpPr>
          <p:cNvPr id="7" name="Номер слайда 6"/>
          <p:cNvSpPr>
            <a:spLocks noGrp="1"/>
          </p:cNvSpPr>
          <p:nvPr>
            <p:ph type="sldNum" sz="quarter" idx="11"/>
          </p:nvPr>
        </p:nvSpPr>
        <p:spPr/>
        <p:txBody>
          <a:bodyPr rtlCol="0"/>
          <a:lstStyle/>
          <a:p>
            <a:pPr>
              <a:defRPr/>
            </a:pPr>
            <a:fld id="{4B1C59CF-09C3-4E19-BACA-A30D5735C837}" type="slidenum">
              <a:rPr lang="ru-RU" smtClean="0"/>
              <a:pPr>
                <a:defRPr/>
              </a:pPr>
              <a:t>‹#›</a:t>
            </a:fld>
            <a:endParaRPr lang="ru-RU"/>
          </a:p>
        </p:txBody>
      </p:sp>
      <p:sp>
        <p:nvSpPr>
          <p:cNvPr id="8" name="Нижний колонтитул 7"/>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pPr>
              <a:defRPr/>
            </a:pPr>
            <a:endParaRPr lang="ru-RU"/>
          </a:p>
        </p:txBody>
      </p:sp>
      <p:sp>
        <p:nvSpPr>
          <p:cNvPr id="22" name="Номер слайда 21"/>
          <p:cNvSpPr>
            <a:spLocks noGrp="1"/>
          </p:cNvSpPr>
          <p:nvPr>
            <p:ph type="sldNum" sz="quarter" idx="15"/>
          </p:nvPr>
        </p:nvSpPr>
        <p:spPr/>
        <p:txBody>
          <a:bodyPr rtlCol="0"/>
          <a:lstStyle/>
          <a:p>
            <a:pPr>
              <a:defRPr/>
            </a:pPr>
            <a:fld id="{3B7ABE68-3E1F-43D5-B8BA-C72919ACC33E}" type="slidenum">
              <a:rPr lang="ru-RU" smtClean="0"/>
              <a:pPr>
                <a:defRPr/>
              </a:pPr>
              <a:t>‹#›</a:t>
            </a:fld>
            <a:endParaRPr lang="ru-RU"/>
          </a:p>
        </p:txBody>
      </p:sp>
      <p:sp>
        <p:nvSpPr>
          <p:cNvPr id="23" name="Нижний колонтитул 22"/>
          <p:cNvSpPr>
            <a:spLocks noGrp="1"/>
          </p:cNvSpPr>
          <p:nvPr>
            <p:ph type="ftr" sz="quarter" idx="16"/>
          </p:nvPr>
        </p:nvSpPr>
        <p:spPr/>
        <p:txBody>
          <a:bodyPr rtlCol="0"/>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pPr>
              <a:defRPr/>
            </a:pPr>
            <a:endParaRPr lang="ru-RU"/>
          </a:p>
        </p:txBody>
      </p:sp>
      <p:sp>
        <p:nvSpPr>
          <p:cNvPr id="18" name="Номер слайда 17"/>
          <p:cNvSpPr>
            <a:spLocks noGrp="1"/>
          </p:cNvSpPr>
          <p:nvPr>
            <p:ph type="sldNum" sz="quarter" idx="11"/>
          </p:nvPr>
        </p:nvSpPr>
        <p:spPr/>
        <p:txBody>
          <a:bodyPr rtlCol="0"/>
          <a:lstStyle/>
          <a:p>
            <a:pPr>
              <a:defRPr/>
            </a:pPr>
            <a:fld id="{CE22616D-3D3E-4B29-904B-8FCACAE208C7}" type="slidenum">
              <a:rPr lang="ru-RU" smtClean="0"/>
              <a:pPr>
                <a:defRPr/>
              </a:pPr>
              <a:t>‹#›</a:t>
            </a:fld>
            <a:endParaRPr lang="ru-RU"/>
          </a:p>
        </p:txBody>
      </p:sp>
      <p:sp>
        <p:nvSpPr>
          <p:cNvPr id="21" name="Нижний колонтитул 20"/>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latin typeface="Verdana" pitchFamily="34" charset="0"/>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98254732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01929721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93824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5645824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040917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421259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642495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5762883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2674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0472745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223826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3FC2D047-840E-46B9-A502-C028DBB5B680}" type="slidenum">
              <a:rPr lang="ru-RU"/>
              <a:pPr>
                <a:defRPr/>
              </a:pPr>
              <a:t>‹#›</a:t>
            </a:fld>
            <a:endParaRPr lang="ru-RU"/>
          </a:p>
        </p:txBody>
      </p:sp>
    </p:spTree>
    <p:extLst>
      <p:ext uri="{BB962C8B-B14F-4D97-AF65-F5344CB8AC3E}">
        <p14:creationId xmlns:p14="http://schemas.microsoft.com/office/powerpoint/2010/main" val="8045817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ADF35760-4CD1-452B-BD3D-632041C3A610}" type="slidenum">
              <a:rPr lang="ru-RU"/>
              <a:pPr>
                <a:defRPr/>
              </a:pPr>
              <a:t>‹#›</a:t>
            </a:fld>
            <a:endParaRPr lang="ru-RU"/>
          </a:p>
        </p:txBody>
      </p:sp>
    </p:spTree>
    <p:extLst>
      <p:ext uri="{BB962C8B-B14F-4D97-AF65-F5344CB8AC3E}">
        <p14:creationId xmlns:p14="http://schemas.microsoft.com/office/powerpoint/2010/main" val="4109008175"/>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latin typeface="Verdana" pitchFamily="34" charset="0"/>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91517E6-0914-4236-B0EB-E6CA7DDD10E5}" type="slidenum">
              <a:rPr lang="ru-RU"/>
              <a:pPr>
                <a:defRPr/>
              </a:pPr>
              <a:t>‹#›</a:t>
            </a:fld>
            <a:endParaRPr lang="ru-RU"/>
          </a:p>
        </p:txBody>
      </p:sp>
    </p:spTree>
    <p:extLst>
      <p:ext uri="{BB962C8B-B14F-4D97-AF65-F5344CB8AC3E}">
        <p14:creationId xmlns:p14="http://schemas.microsoft.com/office/powerpoint/2010/main" val="409671757"/>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A823F6F0-C505-4585-8826-C7F2AF6A8D44}" type="slidenum">
              <a:rPr lang="ru-RU"/>
              <a:pPr>
                <a:defRPr/>
              </a:pPr>
              <a:t>‹#›</a:t>
            </a:fld>
            <a:endParaRPr lang="ru-RU"/>
          </a:p>
        </p:txBody>
      </p:sp>
    </p:spTree>
    <p:extLst>
      <p:ext uri="{BB962C8B-B14F-4D97-AF65-F5344CB8AC3E}">
        <p14:creationId xmlns:p14="http://schemas.microsoft.com/office/powerpoint/2010/main" val="16352293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7630EE49-CDD7-4212-A5C0-81DA5B967545}" type="slidenum">
              <a:rPr lang="ru-RU"/>
              <a:pPr>
                <a:defRPr/>
              </a:pPr>
              <a:t>‹#›</a:t>
            </a:fld>
            <a:endParaRPr lang="ru-RU"/>
          </a:p>
        </p:txBody>
      </p:sp>
    </p:spTree>
    <p:extLst>
      <p:ext uri="{BB962C8B-B14F-4D97-AF65-F5344CB8AC3E}">
        <p14:creationId xmlns:p14="http://schemas.microsoft.com/office/powerpoint/2010/main" val="12722499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552946F1-741E-486F-8F93-4212C20FBBDC}" type="slidenum">
              <a:rPr lang="ru-RU"/>
              <a:pPr>
                <a:defRPr/>
              </a:pPr>
              <a:t>‹#›</a:t>
            </a:fld>
            <a:endParaRPr lang="ru-RU"/>
          </a:p>
        </p:txBody>
      </p:sp>
    </p:spTree>
    <p:extLst>
      <p:ext uri="{BB962C8B-B14F-4D97-AF65-F5344CB8AC3E}">
        <p14:creationId xmlns:p14="http://schemas.microsoft.com/office/powerpoint/2010/main" val="32783242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8B3F525F-ECD9-44EC-A74B-4774812470AD}" type="slidenum">
              <a:rPr lang="ru-RU"/>
              <a:pPr>
                <a:defRPr/>
              </a:pPr>
              <a:t>‹#›</a:t>
            </a:fld>
            <a:endParaRPr lang="ru-RU"/>
          </a:p>
        </p:txBody>
      </p:sp>
    </p:spTree>
    <p:extLst>
      <p:ext uri="{BB962C8B-B14F-4D97-AF65-F5344CB8AC3E}">
        <p14:creationId xmlns:p14="http://schemas.microsoft.com/office/powerpoint/2010/main" val="18688461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9FD8B68-79B6-4346-B671-D06C9F597299}" type="slidenum">
              <a:rPr lang="ru-RU"/>
              <a:pPr>
                <a:defRPr/>
              </a:pPr>
              <a:t>‹#›</a:t>
            </a:fld>
            <a:endParaRPr lang="ru-RU"/>
          </a:p>
        </p:txBody>
      </p:sp>
    </p:spTree>
    <p:extLst>
      <p:ext uri="{BB962C8B-B14F-4D97-AF65-F5344CB8AC3E}">
        <p14:creationId xmlns:p14="http://schemas.microsoft.com/office/powerpoint/2010/main" val="14361570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8DF04BC-344F-4DF8-A7C0-C128F88C8806}" type="slidenum">
              <a:rPr lang="ru-RU"/>
              <a:pPr>
                <a:defRPr/>
              </a:pPr>
              <a:t>‹#›</a:t>
            </a:fld>
            <a:endParaRPr lang="ru-RU"/>
          </a:p>
        </p:txBody>
      </p:sp>
    </p:spTree>
    <p:extLst>
      <p:ext uri="{BB962C8B-B14F-4D97-AF65-F5344CB8AC3E}">
        <p14:creationId xmlns:p14="http://schemas.microsoft.com/office/powerpoint/2010/main" val="238994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20DAD0D9-DAB4-4464-A406-96257EB2B20C}" type="slidenum">
              <a:rPr lang="ru-RU"/>
              <a:pPr>
                <a:defRPr/>
              </a:pPr>
              <a:t>‹#›</a:t>
            </a:fld>
            <a:endParaRPr lang="ru-RU"/>
          </a:p>
        </p:txBody>
      </p:sp>
    </p:spTree>
    <p:extLst>
      <p:ext uri="{BB962C8B-B14F-4D97-AF65-F5344CB8AC3E}">
        <p14:creationId xmlns:p14="http://schemas.microsoft.com/office/powerpoint/2010/main" val="17423352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571B47A-875B-49DE-B832-A996115BEED9}" type="slidenum">
              <a:rPr lang="ru-RU"/>
              <a:pPr>
                <a:defRPr/>
              </a:pPr>
              <a:t>‹#›</a:t>
            </a:fld>
            <a:endParaRPr lang="ru-RU"/>
          </a:p>
        </p:txBody>
      </p:sp>
    </p:spTree>
    <p:extLst>
      <p:ext uri="{BB962C8B-B14F-4D97-AF65-F5344CB8AC3E}">
        <p14:creationId xmlns:p14="http://schemas.microsoft.com/office/powerpoint/2010/main" val="69417481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578841F8-163B-41A9-8316-8B00741C868F}" type="slidenum">
              <a:rPr lang="ru-RU"/>
              <a:pPr>
                <a:defRPr/>
              </a:pPr>
              <a:t>‹#›</a:t>
            </a:fld>
            <a:endParaRPr lang="ru-RU"/>
          </a:p>
        </p:txBody>
      </p:sp>
    </p:spTree>
    <p:extLst>
      <p:ext uri="{BB962C8B-B14F-4D97-AF65-F5344CB8AC3E}">
        <p14:creationId xmlns:p14="http://schemas.microsoft.com/office/powerpoint/2010/main" val="1827108160"/>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FA22C95-12CB-4EBA-BA45-D47E5FAEFBC1}" type="slidenum">
              <a:rPr lang="ru-RU"/>
              <a:pPr>
                <a:defRPr/>
              </a:pPr>
              <a:t>‹#›</a:t>
            </a:fld>
            <a:endParaRPr lang="ru-RU"/>
          </a:p>
        </p:txBody>
      </p:sp>
    </p:spTree>
    <p:extLst>
      <p:ext uri="{BB962C8B-B14F-4D97-AF65-F5344CB8AC3E}">
        <p14:creationId xmlns:p14="http://schemas.microsoft.com/office/powerpoint/2010/main" val="74313601"/>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E54D3F13-AD2C-4CF8-829D-BF3052442C0E}" type="slidenum">
              <a:rPr lang="ru-RU"/>
              <a:pPr>
                <a:defRPr/>
              </a:pPr>
              <a:t>‹#›</a:t>
            </a:fld>
            <a:endParaRPr lang="ru-RU"/>
          </a:p>
        </p:txBody>
      </p:sp>
    </p:spTree>
    <p:extLst>
      <p:ext uri="{BB962C8B-B14F-4D97-AF65-F5344CB8AC3E}">
        <p14:creationId xmlns:p14="http://schemas.microsoft.com/office/powerpoint/2010/main" val="1182222121"/>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6BA74FAC-DB40-47DB-98CE-00DBDAD4B4A1}" type="slidenum">
              <a:rPr lang="ru-RU"/>
              <a:pPr>
                <a:defRPr/>
              </a:pPr>
              <a:t>‹#›</a:t>
            </a:fld>
            <a:endParaRPr lang="ru-RU"/>
          </a:p>
        </p:txBody>
      </p:sp>
    </p:spTree>
    <p:extLst>
      <p:ext uri="{BB962C8B-B14F-4D97-AF65-F5344CB8AC3E}">
        <p14:creationId xmlns:p14="http://schemas.microsoft.com/office/powerpoint/2010/main" val="25262110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E0B1F97E-7948-44FF-88D1-75D904C1AED8}" type="slidenum">
              <a:rPr lang="ru-RU"/>
              <a:pPr>
                <a:defRPr/>
              </a:pPr>
              <a:t>‹#›</a:t>
            </a:fld>
            <a:endParaRPr lang="ru-RU"/>
          </a:p>
        </p:txBody>
      </p:sp>
    </p:spTree>
    <p:extLst>
      <p:ext uri="{BB962C8B-B14F-4D97-AF65-F5344CB8AC3E}">
        <p14:creationId xmlns:p14="http://schemas.microsoft.com/office/powerpoint/2010/main" val="22124412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D83F172-1930-4C4B-99C8-505C5AAD5A07}" type="slidenum">
              <a:rPr lang="ru-RU"/>
              <a:pPr>
                <a:defRPr/>
              </a:pPr>
              <a:t>‹#›</a:t>
            </a:fld>
            <a:endParaRPr lang="ru-RU"/>
          </a:p>
        </p:txBody>
      </p:sp>
    </p:spTree>
    <p:extLst>
      <p:ext uri="{BB962C8B-B14F-4D97-AF65-F5344CB8AC3E}">
        <p14:creationId xmlns:p14="http://schemas.microsoft.com/office/powerpoint/2010/main" val="1445703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F7918DD7-863A-4DA1-B0C4-F81064BBEF40}" type="slidenum">
              <a:rPr lang="ru-RU"/>
              <a:pPr>
                <a:defRPr/>
              </a:pPr>
              <a:t>‹#›</a:t>
            </a:fld>
            <a:endParaRPr lang="ru-RU"/>
          </a:p>
        </p:txBody>
      </p:sp>
    </p:spTree>
    <p:extLst>
      <p:ext uri="{BB962C8B-B14F-4D97-AF65-F5344CB8AC3E}">
        <p14:creationId xmlns:p14="http://schemas.microsoft.com/office/powerpoint/2010/main" val="127265637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2F840DC-A6E4-41DC-AF62-6B852BF2AD44}" type="slidenum">
              <a:rPr lang="ru-RU"/>
              <a:pPr>
                <a:defRPr/>
              </a:pPr>
              <a:t>‹#›</a:t>
            </a:fld>
            <a:endParaRPr lang="ru-RU"/>
          </a:p>
        </p:txBody>
      </p:sp>
    </p:spTree>
    <p:extLst>
      <p:ext uri="{BB962C8B-B14F-4D97-AF65-F5344CB8AC3E}">
        <p14:creationId xmlns:p14="http://schemas.microsoft.com/office/powerpoint/2010/main" val="13778553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4116BC5-0494-4FC4-A79B-3512C5373F7E}" type="slidenum">
              <a:rPr lang="ru-RU"/>
              <a:pPr>
                <a:defRPr/>
              </a:pPr>
              <a:t>‹#›</a:t>
            </a:fld>
            <a:endParaRPr lang="ru-RU"/>
          </a:p>
        </p:txBody>
      </p:sp>
    </p:spTree>
    <p:extLst>
      <p:ext uri="{BB962C8B-B14F-4D97-AF65-F5344CB8AC3E}">
        <p14:creationId xmlns:p14="http://schemas.microsoft.com/office/powerpoint/2010/main" val="2471709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F8F1B05-EBEC-465A-9BFA-5EC489DF8610}" type="slidenum">
              <a:rPr lang="ru-RU"/>
              <a:pPr>
                <a:defRPr/>
              </a:pPr>
              <a:t>‹#›</a:t>
            </a:fld>
            <a:endParaRPr lang="ru-RU"/>
          </a:p>
        </p:txBody>
      </p:sp>
    </p:spTree>
    <p:extLst>
      <p:ext uri="{BB962C8B-B14F-4D97-AF65-F5344CB8AC3E}">
        <p14:creationId xmlns:p14="http://schemas.microsoft.com/office/powerpoint/2010/main" val="37859238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1A28DFCF-A08A-4425-BCD5-8028171EFE0F}" type="slidenum">
              <a:rPr lang="ru-RU"/>
              <a:pPr>
                <a:defRPr/>
              </a:pPr>
              <a:t>‹#›</a:t>
            </a:fld>
            <a:endParaRPr lang="ru-RU"/>
          </a:p>
        </p:txBody>
      </p:sp>
    </p:spTree>
    <p:extLst>
      <p:ext uri="{BB962C8B-B14F-4D97-AF65-F5344CB8AC3E}">
        <p14:creationId xmlns:p14="http://schemas.microsoft.com/office/powerpoint/2010/main" val="40179313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E157999C-801F-4D6F-B359-A9E952D39CBD}" type="slidenum">
              <a:rPr lang="ru-RU"/>
              <a:pPr>
                <a:defRPr/>
              </a:pPr>
              <a:t>‹#›</a:t>
            </a:fld>
            <a:endParaRPr lang="ru-RU"/>
          </a:p>
        </p:txBody>
      </p:sp>
    </p:spTree>
    <p:extLst>
      <p:ext uri="{BB962C8B-B14F-4D97-AF65-F5344CB8AC3E}">
        <p14:creationId xmlns:p14="http://schemas.microsoft.com/office/powerpoint/2010/main" val="3307314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9A74AD43-4AC1-4E04-ABDF-43C0560FE8DE}" type="slidenum">
              <a:rPr lang="ru-RU"/>
              <a:pPr>
                <a:defRPr/>
              </a:pPr>
              <a:t>‹#›</a:t>
            </a:fld>
            <a:endParaRPr lang="ru-RU"/>
          </a:p>
        </p:txBody>
      </p:sp>
    </p:spTree>
    <p:extLst>
      <p:ext uri="{BB962C8B-B14F-4D97-AF65-F5344CB8AC3E}">
        <p14:creationId xmlns:p14="http://schemas.microsoft.com/office/powerpoint/2010/main" val="954402338"/>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12FB6FE4-E376-43D4-B8C7-325D4AF85245}" type="slidenum">
              <a:rPr lang="ru-RU"/>
              <a:pPr>
                <a:defRPr/>
              </a:pPr>
              <a:t>‹#›</a:t>
            </a:fld>
            <a:endParaRPr lang="ru-RU"/>
          </a:p>
        </p:txBody>
      </p:sp>
    </p:spTree>
    <p:extLst>
      <p:ext uri="{BB962C8B-B14F-4D97-AF65-F5344CB8AC3E}">
        <p14:creationId xmlns:p14="http://schemas.microsoft.com/office/powerpoint/2010/main" val="253270524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8E89BAE2-A771-439C-9B8E-82AC7166B752}" type="slidenum">
              <a:rPr lang="ru-RU"/>
              <a:pPr>
                <a:defRPr/>
              </a:pPr>
              <a:t>‹#›</a:t>
            </a:fld>
            <a:endParaRPr lang="ru-RU"/>
          </a:p>
        </p:txBody>
      </p:sp>
    </p:spTree>
    <p:extLst>
      <p:ext uri="{BB962C8B-B14F-4D97-AF65-F5344CB8AC3E}">
        <p14:creationId xmlns:p14="http://schemas.microsoft.com/office/powerpoint/2010/main" val="5347041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A965969A-0EBB-43E9-85E4-C06130580B6D}" type="slidenum">
              <a:rPr lang="ru-RU"/>
              <a:pPr>
                <a:defRPr/>
              </a:pPr>
              <a:t>‹#›</a:t>
            </a:fld>
            <a:endParaRPr lang="ru-RU"/>
          </a:p>
        </p:txBody>
      </p:sp>
    </p:spTree>
    <p:extLst>
      <p:ext uri="{BB962C8B-B14F-4D97-AF65-F5344CB8AC3E}">
        <p14:creationId xmlns:p14="http://schemas.microsoft.com/office/powerpoint/2010/main" val="285437422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10A90A9F-0697-4D72-A2D0-6909F294C061}" type="slidenum">
              <a:rPr lang="ru-RU"/>
              <a:pPr>
                <a:defRPr/>
              </a:pPr>
              <a:t>‹#›</a:t>
            </a:fld>
            <a:endParaRPr lang="ru-RU"/>
          </a:p>
        </p:txBody>
      </p:sp>
    </p:spTree>
    <p:extLst>
      <p:ext uri="{BB962C8B-B14F-4D97-AF65-F5344CB8AC3E}">
        <p14:creationId xmlns:p14="http://schemas.microsoft.com/office/powerpoint/2010/main" val="411284027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551A3B2C-71FE-474B-BE75-9444911C579B}" type="slidenum">
              <a:rPr lang="ru-RU"/>
              <a:pPr>
                <a:defRPr/>
              </a:pPr>
              <a:t>‹#›</a:t>
            </a:fld>
            <a:endParaRPr lang="ru-RU"/>
          </a:p>
        </p:txBody>
      </p:sp>
    </p:spTree>
    <p:extLst>
      <p:ext uri="{BB962C8B-B14F-4D97-AF65-F5344CB8AC3E}">
        <p14:creationId xmlns:p14="http://schemas.microsoft.com/office/powerpoint/2010/main" val="40703405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FCA2684D-177C-47DE-B8A0-3F6CAAA72F3B}" type="slidenum">
              <a:rPr lang="ru-RU"/>
              <a:pPr>
                <a:defRPr/>
              </a:pPr>
              <a:t>‹#›</a:t>
            </a:fld>
            <a:endParaRPr lang="ru-RU"/>
          </a:p>
        </p:txBody>
      </p:sp>
    </p:spTree>
    <p:extLst>
      <p:ext uri="{BB962C8B-B14F-4D97-AF65-F5344CB8AC3E}">
        <p14:creationId xmlns:p14="http://schemas.microsoft.com/office/powerpoint/2010/main" val="7491533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rgbClr val="3891A7"/>
              </a:buClr>
              <a:buSzPct val="80000"/>
              <a:buFont typeface="Wingdings 2"/>
              <a:buNone/>
              <a:defRPr/>
            </a:pPr>
            <a:endParaRPr lang="en-US" sz="3200">
              <a:solidFill>
                <a:prstClr val="black"/>
              </a:solidFill>
              <a:latin typeface="Gill Sans M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solidFill>
                <a:prstClr val="white"/>
              </a:solidFill>
            </a:endParaRPr>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56C9BEBD-2D0C-42B7-A1D0-878037C386B9}" type="slidenum">
              <a:rPr lang="ru-RU"/>
              <a:pPr>
                <a:defRPr/>
              </a:pPr>
              <a:t>‹#›</a:t>
            </a:fld>
            <a:endParaRPr lang="ru-RU"/>
          </a:p>
        </p:txBody>
      </p:sp>
    </p:spTree>
    <p:extLst>
      <p:ext uri="{BB962C8B-B14F-4D97-AF65-F5344CB8AC3E}">
        <p14:creationId xmlns:p14="http://schemas.microsoft.com/office/powerpoint/2010/main" val="19236673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87100D09-94A3-44D3-A297-50006D472664}" type="slidenum">
              <a:rPr lang="ru-RU"/>
              <a:pPr>
                <a:defRPr/>
              </a:pPr>
              <a:t>‹#›</a:t>
            </a:fld>
            <a:endParaRPr lang="ru-RU"/>
          </a:p>
        </p:txBody>
      </p:sp>
    </p:spTree>
    <p:extLst>
      <p:ext uri="{BB962C8B-B14F-4D97-AF65-F5344CB8AC3E}">
        <p14:creationId xmlns:p14="http://schemas.microsoft.com/office/powerpoint/2010/main" val="35699429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B9FC8320-E31F-4FE0-84CD-B2C58EACBAA2}" type="slidenum">
              <a:rPr lang="ru-RU"/>
              <a:pPr>
                <a:defRPr/>
              </a:pPr>
              <a:t>‹#›</a:t>
            </a:fld>
            <a:endParaRPr lang="ru-RU"/>
          </a:p>
        </p:txBody>
      </p:sp>
    </p:spTree>
    <p:extLst>
      <p:ext uri="{BB962C8B-B14F-4D97-AF65-F5344CB8AC3E}">
        <p14:creationId xmlns:p14="http://schemas.microsoft.com/office/powerpoint/2010/main" val="15319785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smtClean="0">
                <a:solidFill>
                  <a:srgbClr val="FFFFFF"/>
                </a:solidFill>
              </a:defRPr>
            </a:lvl1pPr>
          </a:lstStyle>
          <a:p>
            <a:pPr>
              <a:defRPr/>
            </a:pPr>
            <a:fld id="{C981BD58-223D-4816-B7E1-0BA9792CAB6D}" type="slidenum">
              <a:rPr lang="ru-RU"/>
              <a:pPr>
                <a:defRPr/>
              </a:pPr>
              <a:t>‹#›</a:t>
            </a:fld>
            <a:endParaRPr lang="ru-RU"/>
          </a:p>
        </p:txBody>
      </p:sp>
    </p:spTree>
    <p:extLst>
      <p:ext uri="{BB962C8B-B14F-4D97-AF65-F5344CB8AC3E}">
        <p14:creationId xmlns:p14="http://schemas.microsoft.com/office/powerpoint/2010/main" val="15117202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D524CD5-419B-4DC7-A023-2AB0CC7546F6}" type="slidenum">
              <a:rPr lang="ru-RU"/>
              <a:pPr>
                <a:defRPr/>
              </a:pPr>
              <a:t>‹#›</a:t>
            </a:fld>
            <a:endParaRPr lang="ru-RU"/>
          </a:p>
        </p:txBody>
      </p:sp>
    </p:spTree>
    <p:extLst>
      <p:ext uri="{BB962C8B-B14F-4D97-AF65-F5344CB8AC3E}">
        <p14:creationId xmlns:p14="http://schemas.microsoft.com/office/powerpoint/2010/main" val="2348227666"/>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3C697E61-07B3-46AE-B14C-B7F65BC46C4F}" type="slidenum">
              <a:rPr lang="ru-RU"/>
              <a:pPr>
                <a:defRPr/>
              </a:pPr>
              <a:t>‹#›</a:t>
            </a:fld>
            <a:endParaRPr lang="ru-RU"/>
          </a:p>
        </p:txBody>
      </p:sp>
    </p:spTree>
    <p:extLst>
      <p:ext uri="{BB962C8B-B14F-4D97-AF65-F5344CB8AC3E}">
        <p14:creationId xmlns:p14="http://schemas.microsoft.com/office/powerpoint/2010/main" val="2368347886"/>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621ACD9-EF86-4212-BD7D-5BF7438393DF}" type="slidenum">
              <a:rPr lang="ru-RU"/>
              <a:pPr>
                <a:defRPr/>
              </a:pPr>
              <a:t>‹#›</a:t>
            </a:fld>
            <a:endParaRPr lang="ru-RU"/>
          </a:p>
        </p:txBody>
      </p:sp>
    </p:spTree>
    <p:extLst>
      <p:ext uri="{BB962C8B-B14F-4D97-AF65-F5344CB8AC3E}">
        <p14:creationId xmlns:p14="http://schemas.microsoft.com/office/powerpoint/2010/main" val="287118991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B50B8925-950D-4ED9-AF2D-DBDF0CC566DF}" type="slidenum">
              <a:rPr lang="ru-RU"/>
              <a:pPr>
                <a:defRPr/>
              </a:pPr>
              <a:t>‹#›</a:t>
            </a:fld>
            <a:endParaRPr lang="ru-RU"/>
          </a:p>
        </p:txBody>
      </p:sp>
    </p:spTree>
    <p:extLst>
      <p:ext uri="{BB962C8B-B14F-4D97-AF65-F5344CB8AC3E}">
        <p14:creationId xmlns:p14="http://schemas.microsoft.com/office/powerpoint/2010/main" val="130737713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62C9BC56-6F72-403F-9D2E-B1FFB014C3BC}" type="slidenum">
              <a:rPr lang="ru-RU"/>
              <a:pPr>
                <a:defRPr/>
              </a:pPr>
              <a:t>‹#›</a:t>
            </a:fld>
            <a:endParaRPr lang="ru-RU"/>
          </a:p>
        </p:txBody>
      </p:sp>
    </p:spTree>
    <p:extLst>
      <p:ext uri="{BB962C8B-B14F-4D97-AF65-F5344CB8AC3E}">
        <p14:creationId xmlns:p14="http://schemas.microsoft.com/office/powerpoint/2010/main" val="292454957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1DAF1B-31D5-4632-B085-9BFB733ED098}" type="slidenum">
              <a:rPr lang="ru-RU"/>
              <a:pPr>
                <a:defRPr/>
              </a:pPr>
              <a:t>‹#›</a:t>
            </a:fld>
            <a:endParaRPr lang="ru-RU"/>
          </a:p>
        </p:txBody>
      </p:sp>
    </p:spTree>
    <p:extLst>
      <p:ext uri="{BB962C8B-B14F-4D97-AF65-F5344CB8AC3E}">
        <p14:creationId xmlns:p14="http://schemas.microsoft.com/office/powerpoint/2010/main" val="226111966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068E9546-C1DD-4FDF-A6E8-2988E71545DF}" type="slidenum">
              <a:rPr lang="ru-RU"/>
              <a:pPr>
                <a:defRPr/>
              </a:pPr>
              <a:t>‹#›</a:t>
            </a:fld>
            <a:endParaRPr lang="ru-RU"/>
          </a:p>
        </p:txBody>
      </p:sp>
    </p:spTree>
    <p:extLst>
      <p:ext uri="{BB962C8B-B14F-4D97-AF65-F5344CB8AC3E}">
        <p14:creationId xmlns:p14="http://schemas.microsoft.com/office/powerpoint/2010/main" val="1446237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E3F06C60-9385-4693-80F7-08E7656202F8}" type="slidenum">
              <a:rPr lang="ru-RU"/>
              <a:pPr>
                <a:defRPr/>
              </a:pPr>
              <a:t>‹#›</a:t>
            </a:fld>
            <a:endParaRPr lang="ru-RU"/>
          </a:p>
        </p:txBody>
      </p:sp>
    </p:spTree>
    <p:extLst>
      <p:ext uri="{BB962C8B-B14F-4D97-AF65-F5344CB8AC3E}">
        <p14:creationId xmlns:p14="http://schemas.microsoft.com/office/powerpoint/2010/main" val="330739560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4BC12A3-6ECB-4578-B8EB-4AA1ED1810B6}" type="slidenum">
              <a:rPr lang="ru-RU"/>
              <a:pPr>
                <a:defRPr/>
              </a:pPr>
              <a:t>‹#›</a:t>
            </a:fld>
            <a:endParaRPr lang="ru-RU"/>
          </a:p>
        </p:txBody>
      </p:sp>
    </p:spTree>
    <p:extLst>
      <p:ext uri="{BB962C8B-B14F-4D97-AF65-F5344CB8AC3E}">
        <p14:creationId xmlns:p14="http://schemas.microsoft.com/office/powerpoint/2010/main" val="214356455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5614149-8F4A-4339-B76F-4BB125255862}" type="slidenum">
              <a:rPr lang="ru-RU"/>
              <a:pPr>
                <a:defRPr/>
              </a:pPr>
              <a:t>‹#›</a:t>
            </a:fld>
            <a:endParaRPr lang="ru-RU"/>
          </a:p>
        </p:txBody>
      </p:sp>
    </p:spTree>
    <p:extLst>
      <p:ext uri="{BB962C8B-B14F-4D97-AF65-F5344CB8AC3E}">
        <p14:creationId xmlns:p14="http://schemas.microsoft.com/office/powerpoint/2010/main" val="204106959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latin typeface="Verdana" pitchFamily="34" charset="0"/>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32197562"/>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43555491"/>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9996290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29535938"/>
      </p:ext>
    </p:extLst>
  </p:cSld>
  <p:clrMapOvr>
    <a:masterClrMapping/>
  </p:clrMapOvr>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5358199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4146556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40432422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01693105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54440199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8005555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6885848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extLst>
      <p:ext uri="{BB962C8B-B14F-4D97-AF65-F5344CB8AC3E}">
        <p14:creationId xmlns:p14="http://schemas.microsoft.com/office/powerpoint/2010/main" val="455675255"/>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192771C-A03D-4399-8509-8D92DAA3F8A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5960929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63185147"/>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5064253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9893988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5190311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7532904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4417481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6267723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F00DFD0-064B-4D4F-AE01-A878B44C1D2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5871627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85596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670147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8.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9.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66" r:id="rId2"/>
    <p:sldLayoutId id="2147483867" r:id="rId3"/>
    <p:sldLayoutId id="2147483868" r:id="rId4"/>
    <p:sldLayoutId id="2147483886" r:id="rId5"/>
    <p:sldLayoutId id="2147483887" r:id="rId6"/>
    <p:sldLayoutId id="2147483869" r:id="rId7"/>
    <p:sldLayoutId id="2147483870" r:id="rId8"/>
    <p:sldLayoutId id="2147483871" r:id="rId9"/>
    <p:sldLayoutId id="2147483872" r:id="rId10"/>
    <p:sldLayoutId id="2147483873" r:id="rId11"/>
    <p:sldLayoutId id="2147483888" r:id="rId12"/>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par>
    </p:tnLst>
  </p:timing>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latin typeface="Verdana" pitchFamily="34" charset="0"/>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latin typeface="Verdana" pitchFamily="34" charset="0"/>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solidFill>
                  <a:srgbClr val="006699"/>
                </a:solidFill>
                <a:latin typeface="Verdana" pitchFamily="34" charset="0"/>
              </a:rPr>
              <a:pPr>
                <a:defRPr/>
              </a:pPr>
              <a:t>‹#›</a:t>
            </a:fld>
            <a:endParaRPr lang="ru-RU">
              <a:solidFill>
                <a:srgbClr val="006699"/>
              </a:solidFill>
              <a:latin typeface="Verdana" pitchFamily="34" charset="0"/>
            </a:endParaRPr>
          </a:p>
        </p:txBody>
      </p:sp>
    </p:spTree>
    <p:extLst>
      <p:ext uri="{BB962C8B-B14F-4D97-AF65-F5344CB8AC3E}">
        <p14:creationId xmlns:p14="http://schemas.microsoft.com/office/powerpoint/2010/main" val="4239320174"/>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6246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latin typeface="Verdana" pitchFamily="34" charset="0"/>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latin typeface="Verdana" pitchFamily="34" charset="0"/>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440AC6BF-D5C0-46C4-8126-46FCB2AAF396}" type="slidenum">
              <a:rPr lang="ru-RU">
                <a:latin typeface="Verdana" pitchFamily="34" charset="0"/>
              </a:rPr>
              <a:pPr>
                <a:defRPr/>
              </a:pPr>
              <a:t>‹#›</a:t>
            </a:fld>
            <a:endParaRPr lang="ru-RU">
              <a:latin typeface="Verdana" pitchFamily="34" charset="0"/>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Tree>
    <p:extLst>
      <p:ext uri="{BB962C8B-B14F-4D97-AF65-F5344CB8AC3E}">
        <p14:creationId xmlns:p14="http://schemas.microsoft.com/office/powerpoint/2010/main" val="2555737271"/>
      </p:ext>
    </p:extLst>
  </p:cSld>
  <p:clrMap bg1="lt1" tx1="dk1" bg2="lt2" tx2="dk2" accent1="accent1" accent2="accent2" accent3="accent3" accent4="accent4" accent5="accent5" accent6="accent6" hlink="hlink" folHlink="folHlink"/>
  <p:sldLayoutIdLst>
    <p:sldLayoutId id="2147483980" r:id="rId1"/>
    <p:sldLayoutId id="2147483981" r:id="rId2"/>
    <p:sldLayoutId id="2147483982" r:id="rId3"/>
    <p:sldLayoutId id="2147483983" r:id="rId4"/>
    <p:sldLayoutId id="2147483984" r:id="rId5"/>
    <p:sldLayoutId id="2147483985" r:id="rId6"/>
    <p:sldLayoutId id="2147483986" r:id="rId7"/>
    <p:sldLayoutId id="2147483987" r:id="rId8"/>
    <p:sldLayoutId id="2147483988" r:id="rId9"/>
    <p:sldLayoutId id="2147483989" r:id="rId10"/>
    <p:sldLayoutId id="2147483990"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7475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7475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076D6D9F-2DF8-4E5F-96FA-0FF56FDDF66A}" type="slidenum">
              <a:rPr lang="ru-RU">
                <a:latin typeface="Verdana" pitchFamily="34" charset="0"/>
              </a:rPr>
              <a:pPr>
                <a:defRPr/>
              </a:pPr>
              <a:t>‹#›</a:t>
            </a:fld>
            <a:endParaRPr lang="ru-RU">
              <a:latin typeface="Verdana" pitchFamily="34" charset="0"/>
            </a:endParaRPr>
          </a:p>
        </p:txBody>
      </p:sp>
      <p:grpSp>
        <p:nvGrpSpPr>
          <p:cNvPr id="7476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grpSp>
    </p:spTree>
    <p:extLst>
      <p:ext uri="{BB962C8B-B14F-4D97-AF65-F5344CB8AC3E}">
        <p14:creationId xmlns:p14="http://schemas.microsoft.com/office/powerpoint/2010/main" val="651721711"/>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8704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rgbClr val="E7DEC9">
                    <a:shade val="50000"/>
                    <a:satMod val="200000"/>
                  </a:srgbClr>
                </a:solidFill>
              </a:defRPr>
            </a:lvl1pPr>
            <a:extLst/>
          </a:lstStyle>
          <a:p>
            <a:pPr>
              <a:defRPr/>
            </a:pPr>
            <a:endParaRPr lang="ru-RU">
              <a:latin typeface="Verdana" pitchFamily="34" charset="0"/>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rgbClr val="E7DEC9">
                    <a:shade val="50000"/>
                    <a:satMod val="200000"/>
                  </a:srgbClr>
                </a:solidFill>
                <a:effectLst/>
              </a:defRPr>
            </a:lvl1pPr>
            <a:extLst/>
          </a:lstStyle>
          <a:p>
            <a:pPr>
              <a:defRPr/>
            </a:pPr>
            <a:endParaRPr lang="ru-RU">
              <a:latin typeface="Verdana" pitchFamily="34" charset="0"/>
            </a:endParaRPr>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rgbClr val="E7DEC9">
                    <a:shade val="50000"/>
                    <a:satMod val="200000"/>
                  </a:srgbClr>
                </a:solidFill>
                <a:effectLst/>
              </a:defRPr>
            </a:lvl1pPr>
            <a:extLst/>
          </a:lstStyle>
          <a:p>
            <a:pPr>
              <a:defRPr/>
            </a:pPr>
            <a:fld id="{1DDD9551-6E62-4509-B3A4-A1649045F8B5}" type="slidenum">
              <a:rPr lang="ru-RU">
                <a:latin typeface="Verdana" pitchFamily="34" charset="0"/>
              </a:rPr>
              <a:pPr>
                <a:defRPr/>
              </a:pPr>
              <a:t>‹#›</a:t>
            </a:fld>
            <a:endParaRPr lang="ru-RU">
              <a:latin typeface="Verdana" pitchFamily="34" charset="0"/>
            </a:endParaRPr>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Tree>
    <p:extLst>
      <p:ext uri="{BB962C8B-B14F-4D97-AF65-F5344CB8AC3E}">
        <p14:creationId xmlns:p14="http://schemas.microsoft.com/office/powerpoint/2010/main" val="2234096001"/>
      </p:ext>
    </p:extLst>
  </p:cSld>
  <p:clrMap bg1="lt1" tx1="dk1" bg2="lt2" tx2="dk2" accent1="accent1" accent2="accent2" accent3="accent3" accent4="accent4" accent5="accent5" accent6="accent6" hlink="hlink" folHlink="folHlink"/>
  <p:sldLayoutIdLst>
    <p:sldLayoutId id="2147484004" r:id="rId1"/>
    <p:sldLayoutId id="2147484005" r:id="rId2"/>
    <p:sldLayoutId id="2147484006" r:id="rId3"/>
    <p:sldLayoutId id="2147484007" r:id="rId4"/>
    <p:sldLayoutId id="2147484008" r:id="rId5"/>
    <p:sldLayoutId id="2147484009" r:id="rId6"/>
    <p:sldLayoutId id="2147484010" r:id="rId7"/>
    <p:sldLayoutId id="2147484011" r:id="rId8"/>
    <p:sldLayoutId id="2147484012" r:id="rId9"/>
    <p:sldLayoutId id="2147484013" r:id="rId10"/>
    <p:sldLayoutId id="2147484014" r:id="rId11"/>
  </p:sldLayoutIdLst>
  <p:timing>
    <p:tnLst>
      <p:par>
        <p:cTn id="1" dur="indefinite" restart="never" nodeType="tmRoot"/>
      </p:par>
    </p:tnLst>
  </p:timing>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018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5018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rgbClr val="696464"/>
                </a:solidFill>
              </a:defRPr>
            </a:lvl1pPr>
          </a:lstStyle>
          <a:p>
            <a:pPr>
              <a:defRPr/>
            </a:pPr>
            <a:endParaRPr lang="ru-RU">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rgbClr val="696464"/>
                </a:solidFill>
              </a:defRPr>
            </a:lvl1pPr>
          </a:lstStyle>
          <a:p>
            <a:pPr>
              <a:defRPr/>
            </a:pPr>
            <a:endParaRPr lang="ru-RU">
              <a:latin typeface="Verdan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A6B077E8-83B2-445F-86DA-845AAEE4E2E1}" type="slidenum">
              <a:rPr lang="ru-RU"/>
              <a:pPr>
                <a:defRPr/>
              </a:pPr>
              <a:t>‹#›</a:t>
            </a:fld>
            <a:endParaRPr lang="ru-RU"/>
          </a:p>
        </p:txBody>
      </p:sp>
    </p:spTree>
    <p:extLst>
      <p:ext uri="{BB962C8B-B14F-4D97-AF65-F5344CB8AC3E}">
        <p14:creationId xmlns:p14="http://schemas.microsoft.com/office/powerpoint/2010/main" val="2312024230"/>
      </p:ext>
    </p:extLst>
  </p:cSld>
  <p:clrMap bg1="lt1" tx1="dk1" bg2="lt2" tx2="dk2" accent1="accent1" accent2="accent2" accent3="accent3" accent4="accent4" accent5="accent5" accent6="accent6" hlink="hlink" folHlink="folHlink"/>
  <p:sldLayoutIdLst>
    <p:sldLayoutId id="2147484016" r:id="rId1"/>
    <p:sldLayoutId id="2147484017" r:id="rId2"/>
    <p:sldLayoutId id="2147484018" r:id="rId3"/>
    <p:sldLayoutId id="2147484019" r:id="rId4"/>
    <p:sldLayoutId id="2147484020" r:id="rId5"/>
    <p:sldLayoutId id="2147484021" r:id="rId6"/>
    <p:sldLayoutId id="2147484022" r:id="rId7"/>
    <p:sldLayoutId id="2147484023" r:id="rId8"/>
    <p:sldLayoutId id="2147484024" r:id="rId9"/>
    <p:sldLayoutId id="2147484025" r:id="rId10"/>
    <p:sldLayoutId id="2147484026" r:id="rId11"/>
  </p:sldLayoutIdLst>
  <p:timing>
    <p:tnLst>
      <p:par>
        <p:cTn id="1" dur="indefinite" restart="never" nodeType="tmRoot"/>
      </p:par>
    </p:tn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Calibri" pitchFamily="34" charset="0"/>
        </a:defRPr>
      </a:lvl2pPr>
      <a:lvl3pPr algn="l" rtl="0" fontAlgn="base">
        <a:spcBef>
          <a:spcPct val="0"/>
        </a:spcBef>
        <a:spcAft>
          <a:spcPct val="0"/>
        </a:spcAft>
        <a:defRPr sz="4000">
          <a:solidFill>
            <a:schemeClr val="tx2"/>
          </a:solidFill>
          <a:latin typeface="Calibri" pitchFamily="34" charset="0"/>
        </a:defRPr>
      </a:lvl3pPr>
      <a:lvl4pPr algn="l" rtl="0" fontAlgn="base">
        <a:spcBef>
          <a:spcPct val="0"/>
        </a:spcBef>
        <a:spcAft>
          <a:spcPct val="0"/>
        </a:spcAft>
        <a:defRPr sz="4000">
          <a:solidFill>
            <a:schemeClr val="tx2"/>
          </a:solidFill>
          <a:latin typeface="Calibri" pitchFamily="34" charset="0"/>
        </a:defRPr>
      </a:lvl4pPr>
      <a:lvl5pPr algn="l" rtl="0" fontAlgn="base">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latin typeface="Verdana" pitchFamily="34" charset="0"/>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latin typeface="Verdana" pitchFamily="34" charset="0"/>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latin typeface="Verdana" pitchFamily="34" charset="0"/>
              </a:rPr>
              <a:pPr>
                <a:defRPr/>
              </a:pPr>
              <a:t>‹#›</a:t>
            </a:fld>
            <a:endParaRPr lang="ru-RU">
              <a:solidFill>
                <a:srgbClr val="006699"/>
              </a:solidFill>
              <a:latin typeface="Verdana" pitchFamily="34" charset="0"/>
            </a:endParaRPr>
          </a:p>
        </p:txBody>
      </p:sp>
    </p:spTree>
    <p:extLst>
      <p:ext uri="{BB962C8B-B14F-4D97-AF65-F5344CB8AC3E}">
        <p14:creationId xmlns:p14="http://schemas.microsoft.com/office/powerpoint/2010/main" val="2605869148"/>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63" r:id="rId12"/>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solidFill>
                <a:prstClr val="black">
                  <a:tint val="75000"/>
                </a:prstClr>
              </a:solidFill>
              <a:latin typeface="Verdana" pitchFamily="34" charset="0"/>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latin typeface="Verdana" pitchFamily="34" charset="0"/>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solidFill>
                  <a:prstClr val="black">
                    <a:tint val="75000"/>
                  </a:prstClr>
                </a:solidFill>
                <a:latin typeface="Verdana" pitchFamily="34" charset="0"/>
              </a:rPr>
              <a:pPr/>
              <a:t>‹#›</a:t>
            </a:fld>
            <a:endParaRPr lang="ru-RU">
              <a:solidFill>
                <a:prstClr val="black">
                  <a:tint val="75000"/>
                </a:prstClr>
              </a:solidFill>
              <a:latin typeface="Verdana" pitchFamily="34" charset="0"/>
            </a:endParaRPr>
          </a:p>
        </p:txBody>
      </p:sp>
    </p:spTree>
    <p:extLst>
      <p:ext uri="{BB962C8B-B14F-4D97-AF65-F5344CB8AC3E}">
        <p14:creationId xmlns:p14="http://schemas.microsoft.com/office/powerpoint/2010/main" val="2606905688"/>
      </p:ext>
    </p:extLst>
  </p:cSld>
  <p:clrMap bg1="lt1" tx1="dk1" bg2="lt2" tx2="dk2" accent1="accent1" accent2="accent2" accent3="accent3" accent4="accent4" accent5="accent5" accent6="accent6" hlink="hlink" folHlink="folHlink"/>
  <p:sldLayoutIdLst>
    <p:sldLayoutId id="2147484040" r:id="rId1"/>
    <p:sldLayoutId id="2147484041" r:id="rId2"/>
    <p:sldLayoutId id="2147484042" r:id="rId3"/>
    <p:sldLayoutId id="2147484043" r:id="rId4"/>
    <p:sldLayoutId id="2147484044" r:id="rId5"/>
    <p:sldLayoutId id="2147484045" r:id="rId6"/>
    <p:sldLayoutId id="2147484046" r:id="rId7"/>
    <p:sldLayoutId id="2147484047" r:id="rId8"/>
    <p:sldLayoutId id="2147484048" r:id="rId9"/>
    <p:sldLayoutId id="2147484049" r:id="rId10"/>
    <p:sldLayoutId id="214748405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7.jp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5.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7.xml"/><Relationship Id="rId4" Type="http://schemas.openxmlformats.org/officeDocument/2006/relationships/image" Target="../media/image27.jpg"/></Relationships>
</file>

<file path=ppt/slides/_rels/slide1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7.xml"/></Relationships>
</file>

<file path=ppt/slides/_rels/slide12.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0.jpg"/><Relationship Id="rId1" Type="http://schemas.openxmlformats.org/officeDocument/2006/relationships/slideLayout" Target="../slideLayouts/slideLayout69.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6.xml"/><Relationship Id="rId1" Type="http://schemas.openxmlformats.org/officeDocument/2006/relationships/slideLayout" Target="../slideLayouts/slideLayout58.xml"/><Relationship Id="rId4" Type="http://schemas.openxmlformats.org/officeDocument/2006/relationships/image" Target="../media/image33.emf"/></Relationships>
</file>

<file path=ppt/slides/_rels/slide1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5.jpg"/></Relationships>
</file>

<file path=ppt/slides/_rels/slide1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80.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8.xml"/><Relationship Id="rId1" Type="http://schemas.openxmlformats.org/officeDocument/2006/relationships/slideLayout" Target="../slideLayouts/slideLayout90.xml"/><Relationship Id="rId4" Type="http://schemas.openxmlformats.org/officeDocument/2006/relationships/image" Target="../media/image39.jpg"/></Relationships>
</file>

<file path=ppt/slides/_rels/slide1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80.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6.jpg"/><Relationship Id="rId1" Type="http://schemas.openxmlformats.org/officeDocument/2006/relationships/slideLayout" Target="../slideLayouts/slideLayout9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92.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92.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45.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85720" y="428625"/>
            <a:ext cx="8858280" cy="2640335"/>
          </a:xfrm>
        </p:spPr>
        <p:txBody>
          <a:bodyPr>
            <a:noAutofit/>
          </a:bodyPr>
          <a:lstStyle/>
          <a:p>
            <a:pPr algn="ctr" eaLnBrk="1" fontAlgn="auto" hangingPunct="1">
              <a:spcAft>
                <a:spcPts val="0"/>
              </a:spcAft>
              <a:defRPr/>
            </a:pPr>
            <a:r>
              <a:rPr lang="uz-Cyrl-UZ" b="1" dirty="0" smtClean="0">
                <a:solidFill>
                  <a:srgbClr val="FFFF00"/>
                </a:solidFill>
              </a:rPr>
              <a:t>12-мавзу</a:t>
            </a:r>
            <a:r>
              <a:rPr lang="uz-Cyrl-UZ" b="1" smtClean="0">
                <a:solidFill>
                  <a:srgbClr val="FFFF00"/>
                </a:solidFill>
              </a:rPr>
              <a:t>: </a:t>
            </a:r>
            <a:r>
              <a:rPr lang="uz-Cyrl-UZ" b="1"/>
              <a:t>Картошка зараркунанда ҳамда касалликлари ва уларга қарши кураш чора-тадбирлари </a:t>
            </a:r>
            <a:endParaRPr lang="ru-RU" sz="2400" dirty="0">
              <a:solidFill>
                <a:srgbClr val="FFFF00"/>
              </a:solidFill>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20" y="4005064"/>
            <a:ext cx="3393262" cy="2658501"/>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032" y="3939117"/>
            <a:ext cx="3079229" cy="2703651"/>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625" y="571500"/>
            <a:ext cx="8229600" cy="1066800"/>
          </a:xfrm>
        </p:spPr>
        <p:txBody>
          <a:bodyPr>
            <a:normAutofit fontScale="90000"/>
          </a:bodyPr>
          <a:lstStyle/>
          <a:p>
            <a:pPr algn="ctr" eaLnBrk="1" fontAlgn="auto" hangingPunct="1">
              <a:spcAft>
                <a:spcPts val="0"/>
              </a:spcAft>
              <a:defRPr/>
            </a:pPr>
            <a:r>
              <a:rPr lang="uz-Cyrl-UZ" sz="4900"/>
              <a:t>Режа:</a:t>
            </a:r>
            <a:r>
              <a:rPr lang="uz-Cyrl-UZ" sz="3400"/>
              <a:t/>
            </a:r>
            <a:br>
              <a:rPr lang="uz-Cyrl-UZ" sz="3400"/>
            </a:br>
            <a:endParaRPr lang="ru-RU" sz="3400"/>
          </a:p>
        </p:txBody>
      </p:sp>
      <p:sp>
        <p:nvSpPr>
          <p:cNvPr id="11267" name="Rectangle 3"/>
          <p:cNvSpPr>
            <a:spLocks noGrp="1" noChangeArrowheads="1"/>
          </p:cNvSpPr>
          <p:nvPr>
            <p:ph idx="1"/>
          </p:nvPr>
        </p:nvSpPr>
        <p:spPr>
          <a:xfrm>
            <a:off x="71406" y="1285875"/>
            <a:ext cx="8929687" cy="4643438"/>
          </a:xfrm>
        </p:spPr>
        <p:txBody>
          <a:bodyPr>
            <a:normAutofit/>
          </a:bodyPr>
          <a:lstStyle/>
          <a:p>
            <a:pPr marL="109537" lvl="0" indent="0">
              <a:buNone/>
            </a:pPr>
            <a:r>
              <a:rPr lang="uz-Cyrl-UZ" sz="3600" b="1"/>
              <a:t>1.	Зараркунанда ва касалликларни зарар етказиши ва уларга қарши курашнинг умумий чора-тадбирлари.</a:t>
            </a:r>
          </a:p>
          <a:p>
            <a:pPr marL="109537" lvl="0" indent="0">
              <a:buNone/>
            </a:pPr>
            <a:r>
              <a:rPr lang="uz-Cyrl-UZ" sz="3600" b="1"/>
              <a:t>2.	Картошка зараркунандалари ва уларгақарши чоралари.</a:t>
            </a:r>
          </a:p>
          <a:p>
            <a:pPr marL="109537" lvl="0" indent="0">
              <a:buNone/>
            </a:pPr>
            <a:r>
              <a:rPr lang="uz-Cyrl-UZ" sz="3600" b="1"/>
              <a:t>3.	Касалликлар ва улар билан кураш чоралари.</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9"/>
          <p:cNvSpPr>
            <a:spLocks noGrp="1" noChangeArrowheads="1"/>
          </p:cNvSpPr>
          <p:nvPr>
            <p:ph type="title"/>
          </p:nvPr>
        </p:nvSpPr>
        <p:spPr>
          <a:xfrm>
            <a:off x="-108520" y="332656"/>
            <a:ext cx="9038208" cy="596032"/>
          </a:xfrm>
        </p:spPr>
        <p:txBody>
          <a:bodyPr>
            <a:normAutofit fontScale="90000"/>
          </a:bodyPr>
          <a:lstStyle/>
          <a:p>
            <a:pPr algn="ctr" eaLnBrk="1" hangingPunct="1"/>
            <a:r>
              <a:rPr lang="ru-RU" sz="2000" b="1"/>
              <a:t>Зараркунанда ва касалликларни зарар етказиши ва уларга қарши курашнинг умумий чора-тадбирлари. </a:t>
            </a:r>
            <a:endParaRPr lang="ru-RU" sz="2800" dirty="0" smtClean="0"/>
          </a:p>
        </p:txBody>
      </p:sp>
      <p:sp>
        <p:nvSpPr>
          <p:cNvPr id="8202" name="Rectangle 10"/>
          <p:cNvSpPr>
            <a:spLocks noGrp="1" noChangeArrowheads="1"/>
          </p:cNvSpPr>
          <p:nvPr>
            <p:ph idx="1"/>
          </p:nvPr>
        </p:nvSpPr>
        <p:spPr>
          <a:xfrm>
            <a:off x="214313" y="1071563"/>
            <a:ext cx="8715375" cy="2857503"/>
          </a:xfrm>
        </p:spPr>
        <p:txBody>
          <a:bodyPr>
            <a:noAutofit/>
          </a:bodyPr>
          <a:lstStyle/>
          <a:p>
            <a:pPr algn="just"/>
            <a:r>
              <a:rPr lang="uz-Cyrl-UZ" sz="1800"/>
              <a:t>Картошка ҳосили миқдори ва уни сифати зараркунанда ҳамда касалликлар билан зарарланиш даражасига боғлиқдир. Етиштирилган ҳосилни 50 фоизига яқинини зараркунанда ва касалликлар зарарлайди. Шунинг учун картошка душманларини (зараркунандаларини) лоақал улардан бирортасини маълум даражада зарарсизлантиришни билиш картошкачиликнинг муҳим масалаларидан ҳисобланади. </a:t>
            </a:r>
          </a:p>
          <a:p>
            <a:pPr algn="just"/>
            <a:r>
              <a:rPr lang="uz-Cyrl-UZ" sz="1800"/>
              <a:t>Картошка кўп сондаги касаллик ва зараркунандалар билан зарарланади. Европада 80 дан ортиқ зараркунандалар ва вирус ташувчилар ҳамда 30 дан ортиқ касалликлар мавжуд. Ҳар бир иқлимий зоналарда ўзига хос “хилмахил” зараркунанда ва касалликлар мавжуд бўлиб, улар иқлим шароитига кўра турлича зарар етказадилар. Уларни бир ерда мавжуд бўлиб туриши, тарқалиш чегараси ва етказадиган зарари жуда ўзгарувчандир. Одатда картошка палаги ва тугунаги зарарланади, тугунаги – сақланиш ва унабошлаш  даврида ҳам зарарланади</a:t>
            </a:r>
            <a:r>
              <a:rPr lang="uz-Cyrl-UZ" sz="1800" smtClean="0"/>
              <a:t>.</a:t>
            </a:r>
            <a:endParaRPr lang="ru-RU" sz="1800"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8184" y="4797152"/>
            <a:ext cx="2524125" cy="1809750"/>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5616" y="4998053"/>
            <a:ext cx="2808312" cy="1876425"/>
          </a:xfrm>
          <a:prstGeom prst="rect">
            <a:avLst/>
          </a:prstGeom>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79512" y="350068"/>
            <a:ext cx="4032448" cy="6463308"/>
          </a:xfrm>
          <a:prstGeom prst="rect">
            <a:avLst/>
          </a:prstGeom>
        </p:spPr>
        <p:txBody>
          <a:bodyPr wrap="square">
            <a:spAutoFit/>
          </a:bodyPr>
          <a:lstStyle/>
          <a:p>
            <a:r>
              <a:rPr lang="ru-RU"/>
              <a:t>Касаллик ва зараркунандалар тарқалиши олдини олишда ерни чуқур ағдариб ҳайдаш ҳам муҳим усуллардан ҳисобланади. Бунда касаллик ва зараркунандалар кўп бўлган тупроқнинг усткиқатлами ернинг чуқурқисмига кўмилади, уларни ривожланиши эзиб қўйилади. </a:t>
            </a:r>
          </a:p>
          <a:p>
            <a:r>
              <a:rPr lang="ru-RU"/>
              <a:t>Зараркунанда ва касалликлар тарқалишини олдини олишда картошка экилган ва унга яқин жойлашган майдонлардаги, йўл четлари ва суғориш шахобчалариқирғоқларидаги бегона ўтларгақарши кураш катта аҳамиятга эга. Бегона ўтлар кўп касалликлар, хусусан вирусли, шунингдек зараркунандаларни манбааси бўлиши билан бирга, уларни вирус ташувчанлиги – юқтирувчанлиги зарар келтиришни янада авжлантиради. </a:t>
            </a: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620688"/>
            <a:ext cx="3706294" cy="2520280"/>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3717032"/>
            <a:ext cx="3313801" cy="266429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a:t>Картошка зараркунандалари ва уларга қарши чоралари. </a:t>
            </a:r>
            <a:endParaRPr lang="ru-RU" dirty="0" smtClean="0"/>
          </a:p>
        </p:txBody>
      </p:sp>
      <p:sp>
        <p:nvSpPr>
          <p:cNvPr id="6" name="Прямоугольник 5"/>
          <p:cNvSpPr/>
          <p:nvPr/>
        </p:nvSpPr>
        <p:spPr>
          <a:xfrm>
            <a:off x="4788024" y="1253073"/>
            <a:ext cx="4032448" cy="5632311"/>
          </a:xfrm>
          <a:prstGeom prst="rect">
            <a:avLst/>
          </a:prstGeom>
        </p:spPr>
        <p:txBody>
          <a:bodyPr wrap="square">
            <a:spAutoFit/>
          </a:bodyPr>
          <a:lstStyle/>
          <a:p>
            <a:pPr algn="just"/>
            <a:r>
              <a:rPr lang="ru-RU" b="1"/>
              <a:t>Колорадоқўнғизи.</a:t>
            </a:r>
            <a:r>
              <a:rPr lang="ru-RU"/>
              <a:t> (Lеptinotarsa decоmlineata Say).Вояга етганқўнғизи дўнгқисқа овалсимон шаклда, сариқ ялтироқ рангли, бошида ва елкасини олдиқисмиқора доғли. Қанот устиқобиғини ҳар бирида 5 тадан ингичка чизиқли йўли бор. Қанот устиқобиғи асоси ингичка ҳошияли. Қўнғизи узунлиги 7-12 мм, эни 4,5-8 мм. Тухуми ранги очсариқ чўзиқ овалсимон бўлиб узунлиги 1,1-1,8 мм, эни 0,8 мм. Биринчи ёшдаги личинкаси тўқ кулрангли бўлиб, узунлиги 1,5-2,4 мм, иккинчи ёшдақизил рангли, узунлиги 2,5-4,5 мм, учинчи ёшдақизғиш оловсимон сариқ, узунлиги 9,1-16 мм. Личинкасининг барча ёшида боши, танаси ёнбоши ва </a:t>
            </a:r>
            <a:r>
              <a:rPr lang="ru-RU" smtClean="0"/>
              <a:t>оёқлари қора </a:t>
            </a:r>
            <a:endParaRPr lang="ru-RU" dirty="0"/>
          </a:p>
        </p:txBody>
      </p:sp>
      <p:sp>
        <p:nvSpPr>
          <p:cNvPr id="2" name="AutoShape 4" descr="Картинки по запросу парник"/>
          <p:cNvSpPr>
            <a:spLocks noChangeAspect="1" noChangeArrowheads="1"/>
          </p:cNvSpPr>
          <p:nvPr/>
        </p:nvSpPr>
        <p:spPr bwMode="auto">
          <a:xfrm>
            <a:off x="155575" y="-1371600"/>
            <a:ext cx="38100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Picture 644073"/>
          <p:cNvPicPr/>
          <p:nvPr/>
        </p:nvPicPr>
        <p:blipFill>
          <a:blip r:embed="rId3"/>
          <a:stretch>
            <a:fillRect/>
          </a:stretch>
        </p:blipFill>
        <p:spPr>
          <a:xfrm>
            <a:off x="1043517" y="3343927"/>
            <a:ext cx="2867025" cy="3317875"/>
          </a:xfrm>
          <a:prstGeom prst="rect">
            <a:avLst/>
          </a:prstGeom>
        </p:spPr>
      </p:pic>
      <p:pic>
        <p:nvPicPr>
          <p:cNvPr id="7" name="Picture 644072"/>
          <p:cNvPicPr/>
          <p:nvPr/>
        </p:nvPicPr>
        <p:blipFill>
          <a:blip r:embed="rId4"/>
          <a:stretch>
            <a:fillRect/>
          </a:stretch>
        </p:blipFill>
        <p:spPr>
          <a:xfrm>
            <a:off x="1274109" y="1673527"/>
            <a:ext cx="2651125" cy="1647825"/>
          </a:xfrm>
          <a:prstGeom prst="rect">
            <a:avLst/>
          </a:prstGeom>
        </p:spPr>
      </p:pic>
    </p:spTree>
    <p:extLst>
      <p:ext uri="{BB962C8B-B14F-4D97-AF65-F5344CB8AC3E}">
        <p14:creationId xmlns:p14="http://schemas.microsoft.com/office/powerpoint/2010/main" val="32843665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99812" y="404664"/>
            <a:ext cx="4752528" cy="5632311"/>
          </a:xfrm>
          <a:prstGeom prst="rect">
            <a:avLst/>
          </a:prstGeom>
        </p:spPr>
        <p:txBody>
          <a:bodyPr wrap="square">
            <a:spAutoFit/>
          </a:bodyPr>
          <a:lstStyle/>
          <a:p>
            <a:r>
              <a:rPr lang="ru-RU" b="1"/>
              <a:t>Ширалар.</a:t>
            </a:r>
            <a:r>
              <a:rPr lang="ru-RU"/>
              <a:t> Ўзбекитонда картошка ўсимлигида Aphididae оиласига мансуб бир неча тур ширалар: одатдаги картошка (Aulacorthum), шафтоли (Myzodes persicae), картошка йирик шираси (Macrosiphum solanifolii Ashm) ва бошқалар тарқалган. Улар баргни тешиб, уни ширасини сўриб, ҳосилга зарар етказадилар. Бундан ташқари вирусларни ҳам бошқа ўсимликларга юқтирадилар. Шираларгақарши рухсат этилган динадин 40 к.э.  2,0-2,5 л/га миқдорда, яъни БИ-58 40 к.э.–2,0-2,5л/га, Циракс 25%к.э.–0,48л.га инсектоцидларқўлла-нилади</a:t>
            </a:r>
            <a:r>
              <a:rPr lang="ru-RU" b="1"/>
              <a:t>. </a:t>
            </a:r>
            <a:r>
              <a:rPr lang="ru-RU"/>
              <a:t>Агар бу препаратлар бўлмаса помидорга ишлов беришга рухсат этилган децис 2,5% к.э. – 0,25-0,5 л/га, мосмпилан 20 с.п. – 0,2-0,3 кг/га, фуфанон 57% к.э. – 06-1,2 л/га миқдордаги дорилар картошкага ишлов </a:t>
            </a:r>
            <a:r>
              <a:rPr lang="ru-RU" smtClean="0"/>
              <a:t>беришда қўлланилади</a:t>
            </a:r>
            <a:r>
              <a:rPr lang="ru-RU"/>
              <a:t>. </a:t>
            </a: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4088" y="908720"/>
            <a:ext cx="3460838" cy="2592288"/>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0152" y="4077072"/>
            <a:ext cx="2686050" cy="1704975"/>
          </a:xfrm>
          <a:prstGeom prst="rect">
            <a:avLst/>
          </a:prstGeom>
        </p:spPr>
      </p:pic>
    </p:spTree>
    <p:extLst>
      <p:ext uri="{BB962C8B-B14F-4D97-AF65-F5344CB8AC3E}">
        <p14:creationId xmlns:p14="http://schemas.microsoft.com/office/powerpoint/2010/main" val="19441045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80498" y="-99392"/>
            <a:ext cx="8763502" cy="4167075"/>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a:bodyPr>
          <a:lstStyle/>
          <a:p>
            <a:pPr algn="just"/>
            <a:r>
              <a:rPr lang="uz-Cyrl-UZ" sz="1600" b="1">
                <a:solidFill>
                  <a:srgbClr val="0000FF"/>
                </a:solidFill>
              </a:rPr>
              <a:t>Нематодлар.Картошкани поя нематодаси (</a:t>
            </a:r>
            <a:r>
              <a:rPr lang="en-US" sz="1600" b="1">
                <a:solidFill>
                  <a:srgbClr val="0000FF"/>
                </a:solidFill>
              </a:rPr>
              <a:t>Longidorus Mie </a:t>
            </a:r>
            <a:r>
              <a:rPr lang="uz-Cyrl-UZ" sz="1600" b="1">
                <a:solidFill>
                  <a:srgbClr val="0000FF"/>
                </a:solidFill>
              </a:rPr>
              <a:t>и </a:t>
            </a:r>
            <a:r>
              <a:rPr lang="en-US" sz="1600" b="1">
                <a:solidFill>
                  <a:srgbClr val="0000FF"/>
                </a:solidFill>
              </a:rPr>
              <a:t>Trichodorus Cobb </a:t>
            </a:r>
            <a:r>
              <a:rPr lang="uz-Cyrl-UZ" sz="1600" b="1">
                <a:solidFill>
                  <a:srgbClr val="0000FF"/>
                </a:solidFill>
              </a:rPr>
              <a:t>туркумлари) ва картошка нематодаси (</a:t>
            </a:r>
            <a:r>
              <a:rPr lang="en-US" sz="1600" b="1">
                <a:solidFill>
                  <a:srgbClr val="0000FF"/>
                </a:solidFill>
              </a:rPr>
              <a:t>Qlobodera </a:t>
            </a:r>
            <a:r>
              <a:rPr lang="uz-Cyrl-UZ" sz="1600" b="1">
                <a:solidFill>
                  <a:srgbClr val="0000FF"/>
                </a:solidFill>
              </a:rPr>
              <a:t>туркуми) зарарлайдилар. </a:t>
            </a:r>
          </a:p>
          <a:p>
            <a:pPr algn="just"/>
            <a:r>
              <a:rPr lang="uz-Cyrl-UZ" sz="1600" b="1">
                <a:solidFill>
                  <a:srgbClr val="0000FF"/>
                </a:solidFill>
              </a:rPr>
              <a:t>Поя нематодаси – у даражада катта (1,3 мм) бўлмаган чувалчангсимон зараркунанда. Улар тугунакларни оқ томир орқали зарарлайди. Нематода кирган жойидақўрғошин кулранг доғлар ҳосил бўлади, улар катталашиши ҳисобига тугунаклар ёрилади ва инфекция тушиб уларни чиритабошлайди. Нематодалар тугунакда ва тупроқда сақланиши мумкин. </a:t>
            </a:r>
          </a:p>
          <a:p>
            <a:pPr algn="just"/>
            <a:r>
              <a:rPr lang="uz-Cyrl-UZ" sz="1600" b="1">
                <a:solidFill>
                  <a:srgbClr val="0000FF"/>
                </a:solidFill>
              </a:rPr>
              <a:t>Поя нематодасигақарши курашиш учун уруғлик тугунаклар ундирилиши ҳамдақиздирилиши зарур, чириган тугунаклар эса экилмаслиги керак. </a:t>
            </a:r>
          </a:p>
          <a:p>
            <a:pPr algn="just"/>
            <a:r>
              <a:rPr lang="uz-Cyrl-UZ" sz="1600" b="1">
                <a:solidFill>
                  <a:srgbClr val="0000FF"/>
                </a:solidFill>
              </a:rPr>
              <a:t>Картошка учун карантин объекти ҳисобланган картошка нематодалари энг хавфли ҳисобланади. Улар икки: тилларанг (</a:t>
            </a:r>
            <a:r>
              <a:rPr lang="en-US" sz="1600" b="1">
                <a:solidFill>
                  <a:srgbClr val="0000FF"/>
                </a:solidFill>
              </a:rPr>
              <a:t>Q. rosto chineensis) </a:t>
            </a:r>
            <a:r>
              <a:rPr lang="uz-Cyrl-UZ" sz="1600" b="1">
                <a:solidFill>
                  <a:srgbClr val="0000FF"/>
                </a:solidFill>
              </a:rPr>
              <a:t>ва бўзарган (рангсиз) (</a:t>
            </a:r>
            <a:r>
              <a:rPr lang="en-US" sz="1600" b="1">
                <a:solidFill>
                  <a:srgbClr val="0000FF"/>
                </a:solidFill>
              </a:rPr>
              <a:t>Q. </a:t>
            </a:r>
            <a:r>
              <a:rPr lang="uz-Cyrl-UZ" sz="1600" b="1">
                <a:solidFill>
                  <a:srgbClr val="0000FF"/>
                </a:solidFill>
              </a:rPr>
              <a:t>р</a:t>
            </a:r>
            <a:r>
              <a:rPr lang="en-US" sz="1600" b="1">
                <a:solidFill>
                  <a:srgbClr val="0000FF"/>
                </a:solidFill>
              </a:rPr>
              <a:t>ollida)</a:t>
            </a:r>
            <a:r>
              <a:rPr lang="uz-Cyrl-UZ" sz="1600" b="1">
                <a:solidFill>
                  <a:srgbClr val="0000FF"/>
                </a:solidFill>
              </a:rPr>
              <a:t>турга мансуб бўлиб, ҳар хил ирқ вакилидир. </a:t>
            </a:r>
            <a:endParaRPr lang="ru-RU" sz="1600" b="1" dirty="0" smtClean="0">
              <a:solidFill>
                <a:srgbClr val="0000FF"/>
              </a:solidFill>
            </a:endParaRPr>
          </a:p>
        </p:txBody>
      </p:sp>
      <p:grpSp>
        <p:nvGrpSpPr>
          <p:cNvPr id="3" name="Group 644688"/>
          <p:cNvGrpSpPr/>
          <p:nvPr/>
        </p:nvGrpSpPr>
        <p:grpSpPr>
          <a:xfrm>
            <a:off x="796506" y="3922782"/>
            <a:ext cx="6583806" cy="3034610"/>
            <a:chOff x="31" y="0"/>
            <a:chExt cx="5648307" cy="3034964"/>
          </a:xfrm>
        </p:grpSpPr>
        <p:sp>
          <p:nvSpPr>
            <p:cNvPr id="5" name="Rectangle 103698"/>
            <p:cNvSpPr/>
            <p:nvPr/>
          </p:nvSpPr>
          <p:spPr>
            <a:xfrm>
              <a:off x="681990" y="0"/>
              <a:ext cx="59034" cy="214806"/>
            </a:xfrm>
            <a:prstGeom prst="rect">
              <a:avLst/>
            </a:prstGeom>
            <a:ln>
              <a:noFill/>
            </a:ln>
          </p:spPr>
          <p:txBody>
            <a:bodyPr lIns="0" tIns="0" rIns="0" bIns="0" rtlCol="0">
              <a:noAutofit/>
            </a:bodyPr>
            <a:lstStyle/>
            <a:p>
              <a:pPr>
                <a:lnSpc>
                  <a:spcPct val="115000"/>
                </a:lnSpc>
                <a:spcAft>
                  <a:spcPts val="0"/>
                </a:spcAft>
              </a:pPr>
              <a:r>
                <a:rPr lang="ru-RU" sz="14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ru-RU" sz="1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Rectangle 644669"/>
            <p:cNvSpPr/>
            <p:nvPr/>
          </p:nvSpPr>
          <p:spPr>
            <a:xfrm>
              <a:off x="2488058" y="0"/>
              <a:ext cx="118659" cy="214806"/>
            </a:xfrm>
            <a:prstGeom prst="rect">
              <a:avLst/>
            </a:prstGeom>
            <a:ln>
              <a:noFill/>
            </a:ln>
          </p:spPr>
          <p:txBody>
            <a:bodyPr lIns="0" tIns="0" rIns="0" bIns="0" rtlCol="0">
              <a:noAutofit/>
            </a:bodyPr>
            <a:lstStyle/>
            <a:p>
              <a:pPr>
                <a:lnSpc>
                  <a:spcPct val="115000"/>
                </a:lnSpc>
                <a:spcAft>
                  <a:spcPts val="0"/>
                </a:spcAft>
              </a:pPr>
              <a:r>
                <a:rPr lang="ru-RU" sz="14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ru-RU" sz="1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3" name="Picture 644754"/>
            <p:cNvPicPr/>
            <p:nvPr/>
          </p:nvPicPr>
          <p:blipFill>
            <a:blip r:embed="rId2"/>
            <a:stretch>
              <a:fillRect/>
            </a:stretch>
          </p:blipFill>
          <p:spPr>
            <a:xfrm>
              <a:off x="348269" y="263192"/>
              <a:ext cx="1073150" cy="2517775"/>
            </a:xfrm>
            <a:prstGeom prst="rect">
              <a:avLst/>
            </a:prstGeom>
          </p:spPr>
        </p:pic>
        <p:pic>
          <p:nvPicPr>
            <p:cNvPr id="14" name="Picture 644755"/>
            <p:cNvPicPr/>
            <p:nvPr/>
          </p:nvPicPr>
          <p:blipFill>
            <a:blip r:embed="rId3"/>
            <a:stretch>
              <a:fillRect/>
            </a:stretch>
          </p:blipFill>
          <p:spPr>
            <a:xfrm>
              <a:off x="1418244" y="507667"/>
              <a:ext cx="1196975" cy="2273300"/>
            </a:xfrm>
            <a:prstGeom prst="rect">
              <a:avLst/>
            </a:prstGeom>
          </p:spPr>
        </p:pic>
        <p:pic>
          <p:nvPicPr>
            <p:cNvPr id="15" name="Picture 644756"/>
            <p:cNvPicPr/>
            <p:nvPr/>
          </p:nvPicPr>
          <p:blipFill>
            <a:blip r:embed="rId4"/>
            <a:stretch>
              <a:fillRect/>
            </a:stretch>
          </p:blipFill>
          <p:spPr>
            <a:xfrm>
              <a:off x="2612044" y="891842"/>
              <a:ext cx="2974975" cy="1889125"/>
            </a:xfrm>
            <a:prstGeom prst="rect">
              <a:avLst/>
            </a:prstGeom>
          </p:spPr>
        </p:pic>
        <p:sp>
          <p:nvSpPr>
            <p:cNvPr id="16" name="Rectangle 103711"/>
            <p:cNvSpPr/>
            <p:nvPr/>
          </p:nvSpPr>
          <p:spPr>
            <a:xfrm>
              <a:off x="5589304" y="2656336"/>
              <a:ext cx="59034" cy="214806"/>
            </a:xfrm>
            <a:prstGeom prst="rect">
              <a:avLst/>
            </a:prstGeom>
            <a:ln>
              <a:noFill/>
            </a:ln>
          </p:spPr>
          <p:txBody>
            <a:bodyPr lIns="0" tIns="0" rIns="0" bIns="0" rtlCol="0">
              <a:noAutofit/>
            </a:bodyPr>
            <a:lstStyle/>
            <a:p>
              <a:pPr>
                <a:lnSpc>
                  <a:spcPct val="115000"/>
                </a:lnSpc>
                <a:spcAft>
                  <a:spcPts val="0"/>
                </a:spcAft>
              </a:pPr>
              <a:r>
                <a:rPr lang="ru-RU" sz="14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ru-RU" sz="1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7" name="Rectangle 103712"/>
            <p:cNvSpPr/>
            <p:nvPr/>
          </p:nvSpPr>
          <p:spPr>
            <a:xfrm>
              <a:off x="31" y="2820158"/>
              <a:ext cx="59034" cy="214806"/>
            </a:xfrm>
            <a:prstGeom prst="rect">
              <a:avLst/>
            </a:prstGeom>
            <a:ln>
              <a:noFill/>
            </a:ln>
          </p:spPr>
          <p:txBody>
            <a:bodyPr lIns="0" tIns="0" rIns="0" bIns="0" rtlCol="0">
              <a:noAutofit/>
            </a:bodyPr>
            <a:lstStyle/>
            <a:p>
              <a:pPr>
                <a:lnSpc>
                  <a:spcPct val="115000"/>
                </a:lnSpc>
                <a:spcAft>
                  <a:spcPts val="0"/>
                </a:spcAft>
              </a:pPr>
              <a:r>
                <a:rPr lang="ru-RU" sz="14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ru-RU" sz="1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2810974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3"/>
          <p:cNvSpPr>
            <a:spLocks noGrp="1" noChangeArrowheads="1"/>
          </p:cNvSpPr>
          <p:nvPr>
            <p:ph idx="1"/>
          </p:nvPr>
        </p:nvSpPr>
        <p:spPr>
          <a:xfrm>
            <a:off x="179512" y="692696"/>
            <a:ext cx="8497888" cy="2880320"/>
          </a:xfrm>
          <a:solidFill>
            <a:srgbClr val="008080"/>
          </a:solidFill>
        </p:spPr>
        <p:txBody>
          <a:bodyPr>
            <a:normAutofit fontScale="85000" lnSpcReduction="20000"/>
          </a:bodyPr>
          <a:lstStyle/>
          <a:p>
            <a:pPr algn="just">
              <a:buFont typeface="Wingdings" pitchFamily="2" charset="2"/>
              <a:buChar char="v"/>
            </a:pPr>
            <a:r>
              <a:rPr lang="ru-RU" sz="2400">
                <a:solidFill>
                  <a:srgbClr val="FFFF00"/>
                </a:solidFill>
              </a:rPr>
              <a:t>Замбуруғ касалликлари. Ўзбекистон шароитида макроспориоз, фузариоз ва вертиционоз сўлиш касалликлари энг кўп тарқалган замбуруғ касалликлари ҳисобланади. Ун шудринг, ризоктониоз, оддий парша ва фитофторозлар эса кам учрайди. </a:t>
            </a:r>
          </a:p>
          <a:p>
            <a:pPr algn="just">
              <a:buFont typeface="Wingdings" pitchFamily="2" charset="2"/>
              <a:buChar char="v"/>
            </a:pPr>
            <a:r>
              <a:rPr lang="ru-RU" sz="2400">
                <a:solidFill>
                  <a:srgbClr val="FFFF00"/>
                </a:solidFill>
              </a:rPr>
              <a:t>Замбуруғ касалликларигақаршиқўйидаги: алмашлаб экишни  тўғри ташкил этиш, юқори агротехникақўллаш, калий ўғитиниқўллаш, ўсимликларқолдиғи ва касалланган ниҳолларни даладан чиқариб ташлаш, соғлом уруғлик тугунакларни танлаш, касалликка чидамли навлардан фойдаланиш, ҳосил йиғишдан олдин палагини ўриш ёки диссекацияқилиш каби олдини олиш чора-тадбирлар ўтказилиши керак. </a:t>
            </a:r>
          </a:p>
        </p:txBody>
      </p:sp>
      <p:sp>
        <p:nvSpPr>
          <p:cNvPr id="4" name="Прямоугольник 3"/>
          <p:cNvSpPr/>
          <p:nvPr/>
        </p:nvSpPr>
        <p:spPr>
          <a:xfrm>
            <a:off x="0" y="44624"/>
            <a:ext cx="9144000" cy="461665"/>
          </a:xfrm>
          <a:prstGeom prst="rect">
            <a:avLst/>
          </a:prstGeom>
        </p:spPr>
        <p:txBody>
          <a:bodyPr wrap="square">
            <a:spAutoFit/>
          </a:bodyPr>
          <a:lstStyle/>
          <a:p>
            <a:pPr indent="226695" algn="ctr">
              <a:spcAft>
                <a:spcPts val="0"/>
              </a:spcAft>
            </a:pPr>
            <a:r>
              <a:rPr lang="ru-RU" sz="2400" b="1">
                <a:solidFill>
                  <a:srgbClr val="FF0000"/>
                </a:solidFill>
              </a:rPr>
              <a:t>Касалликлар ва улар билан кураш чоралари </a:t>
            </a:r>
            <a:endParaRPr lang="ru-RU" sz="2000" dirty="0">
              <a:solidFill>
                <a:srgbClr val="FF0000"/>
              </a:solidFill>
              <a:latin typeface="Times New Roman" panose="02020603050405020304" pitchFamily="18" charset="0"/>
              <a:ea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005064"/>
            <a:ext cx="3378770" cy="224841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4005064"/>
            <a:ext cx="3411463" cy="2270174"/>
          </a:xfrm>
          <a:prstGeom prst="rect">
            <a:avLst/>
          </a:prstGeom>
        </p:spPr>
      </p:pic>
    </p:spTree>
    <p:extLst>
      <p:ext uri="{BB962C8B-B14F-4D97-AF65-F5344CB8AC3E}">
        <p14:creationId xmlns:p14="http://schemas.microsoft.com/office/powerpoint/2010/main" val="25504091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113772"/>
            <a:ext cx="8640763" cy="3600986"/>
          </a:xfrm>
          <a:prstGeom prst="rect">
            <a:avLst/>
          </a:prstGeom>
          <a:noFill/>
          <a:ln w="9525">
            <a:noFill/>
            <a:miter lim="800000"/>
            <a:headEnd/>
            <a:tailEnd/>
          </a:ln>
          <a:effectLst/>
        </p:spPr>
        <p:txBody>
          <a:bodyPr anchor="ctr">
            <a:spAutoFit/>
          </a:bodyPr>
          <a:lstStyle/>
          <a:p>
            <a:r>
              <a:rPr lang="ru-RU" sz="1900" b="1"/>
              <a:t>Макроспориоз (альтернариоз). </a:t>
            </a:r>
            <a:r>
              <a:rPr lang="ru-RU" sz="1900"/>
              <a:t>Aliternaria Solani (macrosporium) Sor.касалликқўзғатувчи замбуруғ ҳисобланади. Тугунакда эса Uloclаdium consortiale.қўшимча қўзғатувчидир. Агарқуруқ иссиқ шароит қисқа муддат ёғадиган ёмғир ва қалин шудринг тушиши билан алмашса уларни зарар келтириши кучаяди. Ҳосил тўплаши 10-40 фоизга камаяди. Барг, поя ва тугунаклари зарарланади. </a:t>
            </a:r>
          </a:p>
          <a:p>
            <a:r>
              <a:rPr lang="ru-RU" sz="1900"/>
              <a:t>Баргларда турли катталикдаги думалоқ ёки учбурчаксимон тўққўнғир доғлар пайдо бўлади. Уларда тўқ рангли концентрик айланмалар ажаралиб тўлиқ қурийди. Палаги муддатидан олдинқурий бошлайди. </a:t>
            </a:r>
          </a:p>
          <a:p>
            <a:r>
              <a:rPr lang="ru-RU" sz="1900"/>
              <a:t>Макроспориоз фақат ёш тугунакларни зарарлайди, улар юзасида бироз ботиққора доғ ҳосил бўлади. Тугунаклар сақланиш даврида у ерларга микроорганизмлар тушиб уни чиритади. </a:t>
            </a:r>
          </a:p>
        </p:txBody>
      </p:sp>
      <p:pic>
        <p:nvPicPr>
          <p:cNvPr id="2" name="Рисунок 1"/>
          <p:cNvPicPr>
            <a:picLocks noChangeAspect="1"/>
          </p:cNvPicPr>
          <p:nvPr/>
        </p:nvPicPr>
        <p:blipFill>
          <a:blip r:embed="rId2"/>
          <a:stretch>
            <a:fillRect/>
          </a:stretch>
        </p:blipFill>
        <p:spPr>
          <a:xfrm>
            <a:off x="467544" y="3383572"/>
            <a:ext cx="2558134" cy="3479654"/>
          </a:xfrm>
          <a:prstGeom prst="rect">
            <a:avLst/>
          </a:prstGeom>
        </p:spPr>
      </p:pic>
      <p:pic>
        <p:nvPicPr>
          <p:cNvPr id="3" name="Рисунок 2"/>
          <p:cNvPicPr>
            <a:picLocks noChangeAspect="1"/>
          </p:cNvPicPr>
          <p:nvPr/>
        </p:nvPicPr>
        <p:blipFill>
          <a:blip r:embed="rId3"/>
          <a:stretch>
            <a:fillRect/>
          </a:stretch>
        </p:blipFill>
        <p:spPr>
          <a:xfrm>
            <a:off x="3851920" y="4193718"/>
            <a:ext cx="4455274" cy="1963003"/>
          </a:xfrm>
          <a:prstGeom prst="rect">
            <a:avLst/>
          </a:prstGeom>
        </p:spPr>
      </p:pic>
    </p:spTree>
    <p:extLst>
      <p:ext uri="{BB962C8B-B14F-4D97-AF65-F5344CB8AC3E}">
        <p14:creationId xmlns:p14="http://schemas.microsoft.com/office/powerpoint/2010/main" val="19894263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88640"/>
            <a:ext cx="8892480" cy="461665"/>
          </a:xfrm>
          <a:prstGeom prst="rect">
            <a:avLst/>
          </a:prstGeom>
        </p:spPr>
        <p:txBody>
          <a:bodyPr wrap="square">
            <a:spAutoFit/>
          </a:bodyPr>
          <a:lstStyle/>
          <a:p>
            <a:pPr algn="ctr">
              <a:spcAft>
                <a:spcPts val="0"/>
              </a:spcAft>
            </a:pPr>
            <a:r>
              <a:rPr lang="ru-RU" sz="2400" b="1"/>
              <a:t>Фузариоз ва вертициллоз сўлиш</a:t>
            </a:r>
            <a:r>
              <a:rPr lang="ru-RU" sz="2400"/>
              <a:t>.</a:t>
            </a:r>
            <a:endParaRPr lang="ru-RU" sz="2000" dirty="0">
              <a:solidFill>
                <a:prstClr val="black"/>
              </a:solidFill>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395536" y="622504"/>
            <a:ext cx="8568952" cy="4247317"/>
          </a:xfrm>
          <a:prstGeom prst="rect">
            <a:avLst/>
          </a:prstGeom>
        </p:spPr>
        <p:txBody>
          <a:bodyPr wrap="square">
            <a:spAutoFit/>
          </a:bodyPr>
          <a:lstStyle/>
          <a:p>
            <a:r>
              <a:rPr lang="ru-RU"/>
              <a:t>Қўзғатувчилар Fusaraum Oxysporum Schl, F. solani v eumartii Schl, Verticillium albo-atrum Rein ва бошқа авлод замбуруғлари ҳисобланади. Қўзғатувчилар тупроқ, палак ва тугунакларда сақланадилар. Ўсув даврида ёки гуллаш босқичи охирида касаллик намоён бўлади. Фузариоз сўлиш касаллигида ўсимликни юқори қисмидаги барглари сарғаяди ва буралади, поялариқўнғир тусга кириб юмшайди вақурийди. Поя кўндалангига кесиб кўрилса сўрувчи томирлар халқасини туташқўнғир рангга киргани кузатилади. Вертициллиоз сўлишда постки айрим барглари четларида сарғаяди, сўнг четлари аниқ  сариқ хошиялиқўнғир доғлар ҳосил бўлади.  Туп секин-аста нобут бўлабошлайди, пояни илдиз бўйниқисми кўндалангига кесилса сўрувчи томирлар халқасини айримқисмларини майдақўнғир рангга кирганлигиқўринади. Ҳосилни 20-40 фоизга камайтиради. </a:t>
            </a:r>
          </a:p>
          <a:p>
            <a:r>
              <a:rPr lang="ru-RU"/>
              <a:t>Сўлиш касаллигига самарали кураш чораси ишлаб чиқилмаган. Шунинг учун олдини олиш тадбирлариниқўллаш ва экиш олдидан уруғлик тугунакларга ишлов бериш зарур.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5067300"/>
            <a:ext cx="2425452" cy="179070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5030143"/>
            <a:ext cx="2475929" cy="1827857"/>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560" y="5030143"/>
            <a:ext cx="1872208" cy="1644779"/>
          </a:xfrm>
          <a:prstGeom prst="rect">
            <a:avLst/>
          </a:prstGeom>
        </p:spPr>
      </p:pic>
    </p:spTree>
    <p:extLst>
      <p:ext uri="{BB962C8B-B14F-4D97-AF65-F5344CB8AC3E}">
        <p14:creationId xmlns:p14="http://schemas.microsoft.com/office/powerpoint/2010/main" val="59881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09378" y="260648"/>
            <a:ext cx="6408712" cy="432048"/>
          </a:xfrm>
        </p:spPr>
        <p:txBody>
          <a:bodyPr/>
          <a:lstStyle/>
          <a:p>
            <a:pPr algn="ctr"/>
            <a:r>
              <a:rPr lang="ru-RU" sz="2800" b="1"/>
              <a:t>Ун шудринг</a:t>
            </a:r>
            <a:r>
              <a:rPr lang="ru-RU" sz="2800"/>
              <a:t>.</a:t>
            </a:r>
            <a:r>
              <a:rPr lang="ru-RU" sz="2800" b="1" smtClean="0"/>
              <a:t>.</a:t>
            </a:r>
            <a:endParaRPr lang="ru-RU" sz="2800" dirty="0"/>
          </a:p>
        </p:txBody>
      </p:sp>
      <p:sp>
        <p:nvSpPr>
          <p:cNvPr id="3" name="Объект 2"/>
          <p:cNvSpPr>
            <a:spLocks noGrp="1"/>
          </p:cNvSpPr>
          <p:nvPr>
            <p:ph idx="1"/>
          </p:nvPr>
        </p:nvSpPr>
        <p:spPr>
          <a:xfrm>
            <a:off x="198934" y="828908"/>
            <a:ext cx="8229600" cy="3456384"/>
          </a:xfrm>
          <a:solidFill>
            <a:schemeClr val="accent2">
              <a:lumMod val="40000"/>
              <a:lumOff val="60000"/>
            </a:schemeClr>
          </a:solidFill>
        </p:spPr>
        <p:txBody>
          <a:bodyPr>
            <a:normAutofit fontScale="85000" lnSpcReduction="20000"/>
          </a:bodyPr>
          <a:lstStyle/>
          <a:p>
            <a:r>
              <a:rPr lang="ru-RU" sz="2400"/>
              <a:t>Қўзғатувчи Episiphiu cichoracеarum L.C. замбуруғи,   Oidium solani Sch. Конидиаль босқичи. Касаллик  эрта ривожланса баргнинг ассимиляцион юзасиқисқариб ҳосили камаяди. Касалликни ривожланишига тўйинтириб суғориш ва кўп миқдорда азотли ўғитлар бериш ёрдамқилади. Касаллик ўсимлик гуллаганидан сўнг пайдо бўлади. Барг ва поялари зарарланади. Баргларида диаметри 1-3 см бўлган думалоқ ва овал шаклидагиқўнғир доғлар пайдо бўлади, кўпчилик ҳолларда баргни орқа томонида ҳосил бўлади. Кейин доғ барг ва поялар бўйича таркалабошлайди. Касалланган тўқималарни оқ ғуборқоплаб, кулранг бўлибқолади. Ўсимликқўнғир рангга кириб нобут бўлади. Касал юқтирувчи бактериялар ўсимликқолдиғи ва тупроқда сақланади. </a:t>
            </a:r>
          </a:p>
          <a:p>
            <a:pPr algn="just"/>
            <a:r>
              <a:rPr lang="ru-RU" sz="2400" smtClean="0"/>
              <a:t>.</a:t>
            </a:r>
            <a:endParaRPr lang="ru-RU" sz="2400" dirty="0"/>
          </a:p>
          <a:p>
            <a:pPr algn="just"/>
            <a:endParaRPr lang="ru-RU" sz="24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4307450"/>
            <a:ext cx="4304506" cy="2564904"/>
          </a:xfrm>
          <a:prstGeom prst="rect">
            <a:avLst/>
          </a:prstGeom>
        </p:spPr>
      </p:pic>
    </p:spTree>
    <p:extLst>
      <p:ext uri="{BB962C8B-B14F-4D97-AF65-F5344CB8AC3E}">
        <p14:creationId xmlns:p14="http://schemas.microsoft.com/office/powerpoint/2010/main" val="13108382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88641"/>
            <a:ext cx="8686800" cy="4176463"/>
          </a:xfrm>
          <a:solidFill>
            <a:schemeClr val="accent1">
              <a:lumMod val="60000"/>
              <a:lumOff val="40000"/>
            </a:schemeClr>
          </a:solidFill>
        </p:spPr>
        <p:txBody>
          <a:bodyPr/>
          <a:lstStyle/>
          <a:p>
            <a:r>
              <a:rPr lang="ru-RU" sz="2000" b="1"/>
              <a:t>Ризоктониоз.</a:t>
            </a:r>
            <a:r>
              <a:rPr lang="ru-RU" sz="2000"/>
              <a:t> Қўзғатувчи ривожланмаган босқичдаги Rhizoctonia solani Kuchn, ривожланган-Hypochnus solani Pr.замбуруғлардир. Баҳор фасли совуқ узоқ вақт давом этадиган йилларда эрта муддатда экилган майдонларда, хата миқдори 15-20 фоизгача кўпайса, ўсимлик маҳсулдорлиги пасаяди. Ҳосилдорлиги 10-30 фоизгача камаяди. </a:t>
            </a:r>
          </a:p>
          <a:p>
            <a:r>
              <a:rPr lang="ru-RU" sz="2000"/>
              <a:t>Розоктиониоз тугунаклар устидақора бўртиқ - склероция (замбуруғни тиним босқичи ҳолатида) намоён бўлади. Тугунак тупроқда унабошлаганида замбуруғ ривожланиб, ўсимтани зарарлайди, сўнг улар нобут бўлади ва ниҳол ҳосилқилмайди </a:t>
            </a:r>
          </a:p>
          <a:p>
            <a:r>
              <a:rPr lang="ru-RU" sz="2000"/>
              <a:t>Ўсув даврида касаллик поянинг ер осткиқисмида оқиш-кулранг ғубор кўринишида намоён бўлади. Ўсимлик сўлий бошлайди, барглари буралиб, илдизлариқўнғир рангга киради ва нобут бўлади. </a:t>
            </a:r>
          </a:p>
        </p:txBody>
      </p:sp>
      <p:pic>
        <p:nvPicPr>
          <p:cNvPr id="2" name="Рисунок 1"/>
          <p:cNvPicPr>
            <a:picLocks noChangeAspect="1"/>
          </p:cNvPicPr>
          <p:nvPr/>
        </p:nvPicPr>
        <p:blipFill>
          <a:blip r:embed="rId2"/>
          <a:stretch>
            <a:fillRect/>
          </a:stretch>
        </p:blipFill>
        <p:spPr>
          <a:xfrm>
            <a:off x="1411160" y="4149080"/>
            <a:ext cx="6474080" cy="2547495"/>
          </a:xfrm>
          <a:prstGeom prst="rect">
            <a:avLst/>
          </a:prstGeom>
        </p:spPr>
      </p:pic>
    </p:spTree>
    <p:extLst>
      <p:ext uri="{BB962C8B-B14F-4D97-AF65-F5344CB8AC3E}">
        <p14:creationId xmlns:p14="http://schemas.microsoft.com/office/powerpoint/2010/main" val="6621659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214313"/>
            <a:ext cx="8229600" cy="500062"/>
          </a:xfrm>
        </p:spPr>
        <p:style>
          <a:lnRef idx="3">
            <a:schemeClr val="lt1"/>
          </a:lnRef>
          <a:fillRef idx="1">
            <a:schemeClr val="accent2"/>
          </a:fillRef>
          <a:effectRef idx="1">
            <a:schemeClr val="accent2"/>
          </a:effectRef>
          <a:fontRef idx="minor">
            <a:schemeClr val="lt1"/>
          </a:fontRef>
        </p:style>
        <p:txBody>
          <a:bodyPr>
            <a:noAutofit/>
          </a:bodyPr>
          <a:lstStyle/>
          <a:p>
            <a:pPr algn="ctr"/>
            <a:r>
              <a:rPr lang="uz-Cyrl-UZ" sz="1800" b="1" smtClean="0"/>
              <a:t>.</a:t>
            </a:r>
            <a:endParaRPr lang="ru-RU" sz="1600" b="1" dirty="0" smtClean="0">
              <a:solidFill>
                <a:srgbClr val="FFFFFF"/>
              </a:solidFill>
            </a:endParaRPr>
          </a:p>
        </p:txBody>
      </p:sp>
      <p:sp>
        <p:nvSpPr>
          <p:cNvPr id="148482" name="Rectangle 3"/>
          <p:cNvSpPr>
            <a:spLocks noGrp="1" noChangeArrowheads="1"/>
          </p:cNvSpPr>
          <p:nvPr>
            <p:ph sz="quarter" idx="1"/>
          </p:nvPr>
        </p:nvSpPr>
        <p:spPr>
          <a:xfrm>
            <a:off x="71438" y="785813"/>
            <a:ext cx="5292725" cy="5522912"/>
          </a:xfrm>
        </p:spPr>
        <p:txBody>
          <a:bodyPr/>
          <a:lstStyle/>
          <a:p>
            <a:r>
              <a:rPr lang="ru-RU" sz="1800" b="1"/>
              <a:t>Оддий парша.</a:t>
            </a:r>
            <a:r>
              <a:rPr lang="ru-RU" sz="1800"/>
              <a:t> Қўзғатувчи - Streptomyces scabies Juss, St. Toxicus ва бошқа тур тупроқ организмларидир. Инфекциялар бир неча йил мобайнида тупроқда ва тугунаклар устида сақланади. Кучли ва ўртача  даражада зарарланган тугунакларда крахмал ва бошқа моддалар миқдори камаяди, ишлатиш вақтида чиқиндилар кўпаяди ва уруғлик сифати пасаяди. Касалликни ривожланишиқуруқ ва иссиқ об-ҳаво шароитида тезлашади. </a:t>
            </a:r>
          </a:p>
          <a:p>
            <a:r>
              <a:rPr lang="ru-RU" sz="1800"/>
              <a:t>Илдизлар, оқ томирлар ва поянинг пасткиқисмида некроз кўринишидаги майдақуруқ доғлар ҳосил бўлади.  Некроз тугунак устидақўтир ва яра кўринишида 5 хил: ясси, тўрсимон,қавариқ, чуқур ва чуқур -қавариқ шаклда намоён бўлади. Диаметри 3 см гача бўлган пўсти мустаҳкам бўлмаган ёш тугунаклар зарарланади. Чиритувчи микроорганизмлар тугунакга яралари орқали кириб уларни зарарлайди. </a:t>
            </a:r>
          </a:p>
          <a:p>
            <a:pPr algn="just"/>
            <a:endParaRPr lang="ru-RU" sz="1800" dirty="0" smtClean="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1930" y="3533405"/>
            <a:ext cx="2632323" cy="2484184"/>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980728"/>
            <a:ext cx="2619375" cy="1743075"/>
          </a:xfrm>
          <a:prstGeom prst="rect">
            <a:avLst/>
          </a:prstGeom>
        </p:spPr>
      </p:pic>
    </p:spTree>
    <p:extLst>
      <p:ext uri="{BB962C8B-B14F-4D97-AF65-F5344CB8AC3E}">
        <p14:creationId xmlns:p14="http://schemas.microsoft.com/office/powerpoint/2010/main" val="11454295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44" y="116632"/>
            <a:ext cx="8701087" cy="2952328"/>
          </a:xfrm>
          <a:solidFill>
            <a:schemeClr val="tx2">
              <a:lumMod val="20000"/>
              <a:lumOff val="80000"/>
            </a:schemeClr>
          </a:solidFill>
        </p:spPr>
        <p:txBody>
          <a:bodyPr>
            <a:noAutofit/>
          </a:bodyPr>
          <a:lstStyle/>
          <a:p>
            <a:pPr algn="just"/>
            <a:r>
              <a:rPr lang="ru-RU" sz="2000" b="1">
                <a:effectLst/>
              </a:rPr>
              <a:t>Фитофтороз (картошка чириш).</a:t>
            </a:r>
            <a:r>
              <a:rPr lang="ru-RU" sz="2000">
                <a:effectLst/>
              </a:rPr>
              <a:t> Қўзғатувчи -Phitoptora </a:t>
            </a:r>
            <a:r>
              <a:rPr lang="ru-RU" sz="2000" smtClean="0">
                <a:effectLst/>
              </a:rPr>
              <a:t>infestans  D.B.замбуруғи </a:t>
            </a:r>
            <a:r>
              <a:rPr lang="ru-RU" sz="2000">
                <a:effectLst/>
              </a:rPr>
              <a:t>бўлиб, бу касаллик билан зарарланса ҳосили 20-30% га камаяди. Ўсимликни барча аъзолари ва тугунаги зарарланади. Ҳаво ҳароратини 16-20</a:t>
            </a:r>
            <a:r>
              <a:rPr lang="ru-RU" sz="2000" baseline="30000">
                <a:effectLst/>
              </a:rPr>
              <a:t>0</a:t>
            </a:r>
            <a:r>
              <a:rPr lang="ru-RU" sz="2000">
                <a:effectLst/>
              </a:rPr>
              <a:t>С, намлиги 85-100% ёғингарчиликни тез-тез бўлиши, туман ва шудринг тушиши касаллик учун оптимал ҳисобланади. Ўзбекистоннинг тоғлик худудларида учрайди ва ўсув даврининг иккинчи ярмида ривожланади. Тупроқда ёки ҳосил йиғиш даврида касалланган палакдан зарарланган тугунаклар инфекция манбаъи ҳисобланади.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8631" y="3573016"/>
            <a:ext cx="3983335" cy="2804745"/>
          </a:xfrm>
          <a:prstGeom prst="rect">
            <a:avLst/>
          </a:prstGeom>
        </p:spPr>
      </p:pic>
    </p:spTree>
    <p:extLst>
      <p:ext uri="{BB962C8B-B14F-4D97-AF65-F5344CB8AC3E}">
        <p14:creationId xmlns:p14="http://schemas.microsoft.com/office/powerpoint/2010/main" val="6523274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6437" name="Rectangle 5"/>
          <p:cNvSpPr>
            <a:spLocks noChangeArrowheads="1"/>
          </p:cNvSpPr>
          <p:nvPr/>
        </p:nvSpPr>
        <p:spPr bwMode="auto">
          <a:xfrm>
            <a:off x="323850" y="29888"/>
            <a:ext cx="8820150" cy="3293209"/>
          </a:xfrm>
          <a:prstGeom prst="rect">
            <a:avLst/>
          </a:prstGeom>
          <a:ln w="9525">
            <a:noFill/>
            <a:miter lim="800000"/>
            <a:headEnd/>
            <a:tailEnd/>
          </a:ln>
          <a:effectLst/>
        </p:spPr>
        <p:txBody>
          <a:bodyPr anchor="ctr">
            <a:spAutoFit/>
          </a:bodyPr>
          <a:lstStyle/>
          <a:p>
            <a:pPr algn="just"/>
            <a:r>
              <a:rPr lang="ru-RU" sz="1600" b="1"/>
              <a:t>Бактериал касалликлар</a:t>
            </a:r>
            <a:r>
              <a:rPr lang="ru-RU" sz="1600" b="1" smtClean="0"/>
              <a:t>.</a:t>
            </a:r>
          </a:p>
          <a:p>
            <a:r>
              <a:rPr lang="ru-RU" sz="1600" b="1"/>
              <a:t>Халқа чириш.</a:t>
            </a:r>
            <a:r>
              <a:rPr lang="ru-RU" sz="1600"/>
              <a:t> Қўзғатувчи Corynebucterium sepedonicum. Spieck бактерия тури. Касаллик поялар ўсув даври кўк пайтида уларни сўлиши билан намоён бўлади. Аввал 1-2 пояси, кейин тупи бутунлай сўлийди. Кейинчалик сўлиган поялари чирийди. </a:t>
            </a:r>
          </a:p>
          <a:p>
            <a:r>
              <a:rPr lang="ru-RU" sz="1600"/>
              <a:t>Оқ томирини тугунакка бириккан ўрни-киндиги устида пушти ёки жигарранг доғ ва ёриқ пайдо бўлиб, у зарарланади. Тугунак кўндалангига кесилса пушти ёки сариқ халқа кўриниб туради. Чириш сўрувчи боғлам халқасидан ёнидаги тўқималар ва ўзагига ўтади, у кўп ҳолларда бутунлай  чирийди  Тугунакларни бактерия билан зарарланиши ҳосилни йиғ иштиришда, хусусан ёғингарчилик  кунларда юзага келади. Сақланиш даврининг охирибаҳор фаслида касаллик намоён бўлади. Кўп инфекция тушган тугунаклар экилса улар ё чириб кетади ёки тўлиқ шаклланмайдиган ўсимлик ҳосилқилади. Бироз инфекцияли тугунаклар экилса юқорида кўрсатилганидек сўлий бошлайди. </a:t>
            </a:r>
          </a:p>
          <a:p>
            <a:pPr algn="just"/>
            <a:endParaRPr lang="ru-RU" sz="1600" b="1" dirty="0">
              <a:solidFill>
                <a:srgbClr val="006699"/>
              </a:solidFill>
              <a:latin typeface="Verdana" pitchFamily="34" charset="0"/>
              <a:cs typeface="Times New Roman" pitchFamily="18" charset="0"/>
            </a:endParaRPr>
          </a:p>
        </p:txBody>
      </p:sp>
      <p:pic>
        <p:nvPicPr>
          <p:cNvPr id="2" name="Рисунок 1"/>
          <p:cNvPicPr>
            <a:picLocks noChangeAspect="1"/>
          </p:cNvPicPr>
          <p:nvPr/>
        </p:nvPicPr>
        <p:blipFill>
          <a:blip r:embed="rId3"/>
          <a:stretch>
            <a:fillRect/>
          </a:stretch>
        </p:blipFill>
        <p:spPr>
          <a:xfrm>
            <a:off x="827584" y="3294497"/>
            <a:ext cx="2566588" cy="3531469"/>
          </a:xfrm>
          <a:prstGeom prst="rect">
            <a:avLst/>
          </a:prstGeom>
        </p:spPr>
      </p:pic>
      <p:pic>
        <p:nvPicPr>
          <p:cNvPr id="3" name="Рисунок 2"/>
          <p:cNvPicPr>
            <a:picLocks noChangeAspect="1"/>
          </p:cNvPicPr>
          <p:nvPr/>
        </p:nvPicPr>
        <p:blipFill>
          <a:blip r:embed="rId4"/>
          <a:stretch>
            <a:fillRect/>
          </a:stretch>
        </p:blipFill>
        <p:spPr>
          <a:xfrm>
            <a:off x="4427984" y="3620290"/>
            <a:ext cx="3739373" cy="2915033"/>
          </a:xfrm>
          <a:prstGeom prst="rect">
            <a:avLst/>
          </a:prstGeom>
        </p:spPr>
      </p:pic>
    </p:spTree>
    <p:extLst>
      <p:ext uri="{BB962C8B-B14F-4D97-AF65-F5344CB8AC3E}">
        <p14:creationId xmlns:p14="http://schemas.microsoft.com/office/powerpoint/2010/main" val="16564934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476672"/>
            <a:ext cx="9180512" cy="5324535"/>
          </a:xfrm>
          <a:prstGeom prst="rect">
            <a:avLst/>
          </a:prstGeom>
        </p:spPr>
        <p:txBody>
          <a:bodyPr wrap="square">
            <a:spAutoFit/>
          </a:bodyPr>
          <a:lstStyle/>
          <a:p>
            <a:r>
              <a:rPr lang="ru-RU" sz="2000" smtClean="0"/>
              <a:t>	</a:t>
            </a:r>
            <a:r>
              <a:rPr lang="ru-RU" sz="2000" b="1"/>
              <a:t> Тугунакларни хўл чириши.   </a:t>
            </a:r>
            <a:r>
              <a:rPr lang="ru-RU" sz="2000"/>
              <a:t>Қўзғатувчилари Рceudоmonas Bacillus, Pectobacterium ва  бошқа авлод замбуруғларидир. Ўсимлик ўсув даврида барглари сарғаяди, поялариқўнғир рангга кириб сулийди, сўнгқурийбошлайди. Тугунак тўқималари юмшайди ва шилимшиқ  бадбўй ҳидли массага айланади. Аввал улар рангдор, кейин тўққўнғир ёки пушти рангга киради. Инфекциялар тугунакка ҳосилни йиғиштириш даврида тупроқдан тушади. Одатда механик зарба олган, бироз совуқ таъсир этган, намлик ортиқча бўлган даврда ўсган, замбуруғ ва бактериал касалликларига учраган тугунаклар зарарланади. Сақлаш даврида ҳаво намлигини кўп бўлиши чиришни жадаллаштиради. Зарарланган  тугунак усти аввал доғланади, кейин касаллик уни тўлиққоплайди ва тугунак ички тўқималарини бадбўй ҳидли бўтқага айлантиради. Ҳўл чириш 15-20</a:t>
            </a:r>
            <a:r>
              <a:rPr lang="ru-RU" sz="2000" baseline="30000"/>
              <a:t>0</a:t>
            </a:r>
            <a:r>
              <a:rPr lang="ru-RU" sz="2000"/>
              <a:t>С ҳарорат ва ҳаво намлиги юқори бўлган шароитда жуда тез тарқалиб 5-6 кун мобайнида барча тугунакларни чиришига сабаб бўлиши мумкин.  Шунингдек, ҳарорат ва ҳаво намлигини кескин ўзгариши ҳам касалликни кўчайишига ёрдамқилиши мумкин. </a:t>
            </a:r>
          </a:p>
          <a:p>
            <a:pPr algn="just"/>
            <a:endParaRPr lang="ru-RU" sz="2000"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0152" y="5114925"/>
            <a:ext cx="2619375" cy="1743075"/>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3648" y="5348287"/>
            <a:ext cx="3581400" cy="1276350"/>
          </a:xfrm>
          <a:prstGeom prst="rect">
            <a:avLst/>
          </a:prstGeom>
        </p:spPr>
      </p:pic>
    </p:spTree>
    <p:extLst>
      <p:ext uri="{BB962C8B-B14F-4D97-AF65-F5344CB8AC3E}">
        <p14:creationId xmlns:p14="http://schemas.microsoft.com/office/powerpoint/2010/main" val="3228562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14337" y="188640"/>
            <a:ext cx="8243888" cy="503238"/>
          </a:xfrm>
        </p:spPr>
        <p:style>
          <a:lnRef idx="2">
            <a:schemeClr val="dk1">
              <a:shade val="50000"/>
            </a:schemeClr>
          </a:lnRef>
          <a:fillRef idx="1">
            <a:schemeClr val="dk1"/>
          </a:fillRef>
          <a:effectRef idx="0">
            <a:schemeClr val="dk1"/>
          </a:effectRef>
          <a:fontRef idx="minor">
            <a:schemeClr val="lt1"/>
          </a:fontRef>
        </p:style>
        <p:txBody>
          <a:bodyPr>
            <a:noAutofit/>
          </a:bodyPr>
          <a:lstStyle/>
          <a:p>
            <a:pPr eaLnBrk="1" hangingPunct="1">
              <a:defRPr/>
            </a:pPr>
            <a:r>
              <a:rPr lang="ru-RU" sz="1800" b="1">
                <a:effectLst/>
              </a:rPr>
              <a:t>Вирусли, вироидли ва микоплазмали касалликлар.</a:t>
            </a:r>
            <a:endParaRPr lang="ru-RU" sz="1800" dirty="0" smtClean="0">
              <a:solidFill>
                <a:schemeClr val="bg1"/>
              </a:solidFill>
            </a:endParaRPr>
          </a:p>
        </p:txBody>
      </p:sp>
      <p:sp>
        <p:nvSpPr>
          <p:cNvPr id="26627" name="Rectangle 3"/>
          <p:cNvSpPr>
            <a:spLocks noGrp="1" noChangeArrowheads="1"/>
          </p:cNvSpPr>
          <p:nvPr>
            <p:ph type="body" idx="1"/>
          </p:nvPr>
        </p:nvSpPr>
        <p:spPr>
          <a:xfrm>
            <a:off x="-35495" y="1124744"/>
            <a:ext cx="9143999" cy="4104456"/>
          </a:xfrm>
        </p:spPr>
        <p:txBody>
          <a:bodyPr>
            <a:noAutofit/>
          </a:bodyPr>
          <a:lstStyle/>
          <a:p>
            <a:pPr algn="just"/>
            <a:r>
              <a:rPr lang="ru-RU" sz="1600" b="1" smtClean="0"/>
              <a:t> </a:t>
            </a:r>
            <a:r>
              <a:rPr lang="ru-RU" sz="1600"/>
              <a:t>Бу энг майда инфекциялар: узунлиги 100-750 нм ва диаметри 10-75 нм шар ва ипсимон вирион вируслар; ҳужайранинг ядро фракциясида иштирок этадиган, РНК нинг содда малекула кўринишидаги  оқсилсиз шаклли вироидлар; ўлчами 50900 нм думалоқ- ва овалсимон шаклли микоплазма заррачалари юзага келтирадиган касалликлардир. </a:t>
            </a:r>
          </a:p>
          <a:p>
            <a:pPr algn="just"/>
            <a:r>
              <a:rPr lang="ru-RU" sz="1600"/>
              <a:t>Улар уруғчилиги </a:t>
            </a:r>
            <a:r>
              <a:rPr lang="ru-RU" sz="1600" smtClean="0"/>
              <a:t>йўлга қўйилмаган </a:t>
            </a:r>
            <a:r>
              <a:rPr lang="ru-RU" sz="1600"/>
              <a:t>картошкачиликда катта талофат келтирадилар. Бу касаллик билан зарарланганлик белгилари баргининг ранги ўзгариши (юзасида сариқ доғи бўлган кўкимтир баргларни ҳосил бўлиши), ўсиш ва шаклланиш жараёнларини бузилиши, баргларини деформацияланиши ва буралиши, пакана бўйли бўлиши, пояни сершох бўлиши, ўсимталарини ипсимон бўлиши ва тугунакларини деформацияланиши кўринишида намоён бўлади. Бу касаллик турли изланувчиларни баҳолаши бўйича ҳосилни 20-30 фоизини “олиб”қўяркан. Бу касалликниқўзғатувчилар вегетатив усулда кўпайтирилганда осон юқади. Улар тугунакда яхши сақланадилар ва осонлик билан ривожланаётган ўсимлик ҳамда тугунакларга юқади. Улар усимликдан ўсимликка сўрувчи ҳашоратлар ёрдамида осон ташиб ўтказилади. </a:t>
            </a:r>
            <a:r>
              <a:rPr lang="ru-RU" sz="1600" smtClean="0"/>
              <a:t> </a:t>
            </a:r>
            <a:endParaRPr lang="ru-RU" sz="160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5156284"/>
            <a:ext cx="2724150" cy="1676400"/>
          </a:xfrm>
          <a:prstGeom prst="rect">
            <a:avLst/>
          </a:prstGeom>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5181600"/>
            <a:ext cx="2755007" cy="1578168"/>
          </a:xfrm>
          <a:prstGeom prst="rect">
            <a:avLst/>
          </a:prstGeom>
        </p:spPr>
      </p:pic>
    </p:spTree>
    <p:extLst>
      <p:ext uri="{BB962C8B-B14F-4D97-AF65-F5344CB8AC3E}">
        <p14:creationId xmlns:p14="http://schemas.microsoft.com/office/powerpoint/2010/main" val="1067756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3189" y="0"/>
            <a:ext cx="9180512" cy="4093428"/>
          </a:xfrm>
          <a:prstGeom prst="rect">
            <a:avLst/>
          </a:prstGeom>
        </p:spPr>
        <p:txBody>
          <a:bodyPr wrap="square">
            <a:spAutoFit/>
          </a:bodyPr>
          <a:lstStyle/>
          <a:p>
            <a:pPr algn="just"/>
            <a:r>
              <a:rPr lang="ru-RU" sz="2000" smtClean="0"/>
              <a:t>	</a:t>
            </a:r>
            <a:r>
              <a:rPr lang="ru-RU" sz="2000" b="1"/>
              <a:t>Баргларини буралиши.</a:t>
            </a:r>
            <a:r>
              <a:rPr lang="ru-RU" sz="2000"/>
              <a:t> Қўзғатувчи вирус L. Далада касал ўсимликдан соғлом ўсимликка шафтоли шираси орқали ўтади. Ҳосилни 70 фиозгача йўқотишга, крахмални сезиларли даражада камайишига ва товарлик хусусиятини ёмонлашишига сабаб бўлдаи. Биринчи йили зарарланган ўсимликнинг юқориги баргларини аввал ўзининг ўрта томири томон тарновсимон бурилиши сўнг найча ҳолатига келиши белгиси билан намоён бўлади. Касалланган тугунакдан ҳосил бўлган ўсимликда аввал пастки барглари буралади, бу белги (симптом) секин аста ўрта ва юқори поғонадаги баргларига тарқалади. Бурилган баргларқалинлашиб мўрт бўлибқолади, эзилса синиши эшитилади. Айрим навларда барглари четида некротик доғлар пайдо бўлади. Баргларни пастки томони кумуш рангга киради, Бу вирус билан зарарланган тугунак, секин унади, оч кўк рангли ўсимта беради, экилганидан то ҳосил йиғиштирилгунича у чиримайди. </a:t>
            </a:r>
            <a:endParaRPr lang="ru-RU" sz="2000"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4395661"/>
            <a:ext cx="2857500" cy="1923236"/>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8024" y="4421230"/>
            <a:ext cx="3368030" cy="2011126"/>
          </a:xfrm>
          <a:prstGeom prst="rect">
            <a:avLst/>
          </a:prstGeom>
        </p:spPr>
      </p:pic>
    </p:spTree>
    <p:extLst>
      <p:ext uri="{BB962C8B-B14F-4D97-AF65-F5344CB8AC3E}">
        <p14:creationId xmlns:p14="http://schemas.microsoft.com/office/powerpoint/2010/main" val="7613759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116632"/>
            <a:ext cx="8568952" cy="4154984"/>
          </a:xfrm>
          <a:prstGeom prst="rect">
            <a:avLst/>
          </a:prstGeom>
          <a:solidFill>
            <a:schemeClr val="bg2">
              <a:lumMod val="90000"/>
            </a:schemeClr>
          </a:solidFill>
        </p:spPr>
        <p:txBody>
          <a:bodyPr wrap="square">
            <a:spAutoFit/>
          </a:bodyPr>
          <a:lstStyle/>
          <a:p>
            <a:r>
              <a:rPr lang="ru-RU" sz="2400" b="1"/>
              <a:t>Бурушган мозаика. </a:t>
            </a:r>
            <a:r>
              <a:rPr lang="ru-RU" sz="2400"/>
              <a:t>Қўзғатувчи -Y вируси, кўп ҳолларда бошқа вируслар билан бирга таъсир этади. Касаллик ширалар, бир-бирига тегиб туриш ва тугунаклари орқали юқади. Ҳосилни йўқотилиши ва симптомлари вируслар штаммига ва нав хусусиятларига боғлиқ бўлиб, у 3-80 фоизга етади. Барг юзаси буришган, барг томирлари орасидаги тўқималари бўртган, барг томири секин ўсиши ҳисобига барг четлари букилади. Ўсимликқийналанади ўсиш ва ривожланишдан орқадақолади. Ранги хира. Айрим холларда баргида жигарранг доғ кўринишидаги занг касалига ўхшаш некрозлар пайдо бўлади.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4509120"/>
            <a:ext cx="6009481" cy="1992861"/>
          </a:xfrm>
          <a:prstGeom prst="rect">
            <a:avLst/>
          </a:prstGeom>
        </p:spPr>
      </p:pic>
    </p:spTree>
    <p:extLst>
      <p:ext uri="{BB962C8B-B14F-4D97-AF65-F5344CB8AC3E}">
        <p14:creationId xmlns:p14="http://schemas.microsoft.com/office/powerpoint/2010/main" val="15438999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677472" cy="778098"/>
          </a:xfrm>
          <a:solidFill>
            <a:srgbClr val="00B050"/>
          </a:solidFill>
        </p:spPr>
        <p:txBody>
          <a:bodyPr>
            <a:noAutofit/>
          </a:bodyPr>
          <a:lstStyle/>
          <a:p>
            <a:r>
              <a:rPr lang="ru-RU" sz="2000" smtClean="0">
                <a:solidFill>
                  <a:srgbClr val="FFFF00"/>
                </a:solidFill>
              </a:rPr>
              <a:t>.</a:t>
            </a:r>
            <a:endParaRPr lang="ru-RU" sz="2000" dirty="0">
              <a:solidFill>
                <a:srgbClr val="FFFF00"/>
              </a:solidFill>
            </a:endParaRPr>
          </a:p>
        </p:txBody>
      </p:sp>
      <p:sp>
        <p:nvSpPr>
          <p:cNvPr id="5" name="Прямоугольник 4"/>
          <p:cNvSpPr/>
          <p:nvPr/>
        </p:nvSpPr>
        <p:spPr>
          <a:xfrm>
            <a:off x="35496" y="826834"/>
            <a:ext cx="8784976" cy="3170099"/>
          </a:xfrm>
          <a:prstGeom prst="rect">
            <a:avLst/>
          </a:prstGeom>
          <a:solidFill>
            <a:schemeClr val="tx2">
              <a:lumMod val="20000"/>
              <a:lumOff val="80000"/>
            </a:schemeClr>
          </a:solidFill>
        </p:spPr>
        <p:txBody>
          <a:bodyPr wrap="square">
            <a:spAutoFit/>
          </a:bodyPr>
          <a:lstStyle/>
          <a:p>
            <a:r>
              <a:rPr lang="ru-RU" sz="2000" b="1"/>
              <a:t>Баргни мозаикли буралиши.</a:t>
            </a:r>
            <a:r>
              <a:rPr lang="ru-RU" sz="2000"/>
              <a:t> Қузғатувчи – вирус М. Ширалар, контакт йўл билан ва уруғи ҳамда тугунаги орқали юқади. Олабута,қўйпечак ва бўзтикон бегона ўтлар орқали юқиши ҳам аниқланган. Ҳосилни 15-45, эса Крахмални 2-3, ҳосилни эса 15-45 фоизга камайтириши мумкин. Касаллик ўсимликнинг учки барг бўлаклари устида сезилар-сезилмас доғлар пайдо бўлиши, учларини бироз букилиши ва айрим ҳорлларда барг четларини кунгурали бўлибқолиши ва сарғайиши ёкиқизғиш рангга кириши билан намоён бўлади. Мозаикали буралиш баргларни найсимон ҳолатга келиш касаллигидан барг тўқималариниқалин ва мўрт бўлибқолмаслиги билан фарққилади.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4008" y="4365104"/>
            <a:ext cx="3700065" cy="2232248"/>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4365103"/>
            <a:ext cx="3240360" cy="2413283"/>
          </a:xfrm>
          <a:prstGeom prst="rect">
            <a:avLst/>
          </a:prstGeom>
        </p:spPr>
      </p:pic>
    </p:spTree>
    <p:extLst>
      <p:ext uri="{BB962C8B-B14F-4D97-AF65-F5344CB8AC3E}">
        <p14:creationId xmlns:p14="http://schemas.microsoft.com/office/powerpoint/2010/main" val="27647127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6512" y="22324"/>
            <a:ext cx="9146682" cy="2585323"/>
          </a:xfrm>
          <a:prstGeom prst="rect">
            <a:avLst/>
          </a:prstGeom>
          <a:solidFill>
            <a:schemeClr val="accent2">
              <a:lumMod val="20000"/>
              <a:lumOff val="80000"/>
            </a:schemeClr>
          </a:solidFill>
        </p:spPr>
        <p:txBody>
          <a:bodyPr wrap="square">
            <a:spAutoFit/>
          </a:bodyPr>
          <a:lstStyle/>
          <a:p>
            <a:r>
              <a:rPr lang="ru-RU" b="1"/>
              <a:t>Столбур сўлиш. </a:t>
            </a:r>
            <a:r>
              <a:rPr lang="ru-RU"/>
              <a:t> Қўзғатувчи – микоплазма. Касаллик ҳашорат озиқланганида вақўйпечак орқали, шунингдек тугунаклар орқали юқади. Асосий юқтирувчиси – саратон  чирилдоғи. Барг шираси (соки) орқали юқмайди. </a:t>
            </a:r>
          </a:p>
          <a:p>
            <a:r>
              <a:rPr lang="ru-RU"/>
              <a:t>Столбур сўлиш касаллиги билан зарарланган тугунак, кўпчилик ҳолларда ҳосил бермайди.  </a:t>
            </a:r>
          </a:p>
          <a:p>
            <a:r>
              <a:rPr lang="ru-RU"/>
              <a:t>Ўсимликнинг учкиқисмидаги барглари чеккақисмида хлороз пайдо бўлади, ўсиши секинлашади ва майда барглилиги ривожланади ва уқирмизи рангга кириши мумкин. Барглари энига торайиб, ўткир учли,қаттиқ, ўрта томири томон букилган ёки тарнов сингари букилган бўлади.</a:t>
            </a:r>
            <a:endParaRPr lang="ru-RU" dirty="0">
              <a:solidFill>
                <a:prstClr val="black"/>
              </a:solidFill>
              <a:latin typeface="Verdana" pitchFamily="34"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3068960"/>
            <a:ext cx="4483199" cy="3358072"/>
          </a:xfrm>
          <a:prstGeom prst="rect">
            <a:avLst/>
          </a:prstGeom>
        </p:spPr>
      </p:pic>
    </p:spTree>
    <p:extLst>
      <p:ext uri="{BB962C8B-B14F-4D97-AF65-F5344CB8AC3E}">
        <p14:creationId xmlns:p14="http://schemas.microsoft.com/office/powerpoint/2010/main" val="4978957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179512" y="71438"/>
            <a:ext cx="8352928" cy="693266"/>
          </a:xfrm>
          <a:solidFill>
            <a:srgbClr val="FF0000"/>
          </a:solidFill>
        </p:spPr>
        <p:txBody>
          <a:bodyPr>
            <a:noAutofit/>
          </a:bodyPr>
          <a:lstStyle/>
          <a:p>
            <a:r>
              <a:rPr lang="ru-RU" sz="2400" b="1">
                <a:solidFill>
                  <a:schemeClr val="bg1"/>
                </a:solidFill>
              </a:rPr>
              <a:t>Вирусли касалликлар билан кураш чоралари.</a:t>
            </a:r>
            <a:endParaRPr lang="ru-RU" sz="2400" b="1" dirty="0">
              <a:solidFill>
                <a:schemeClr val="bg1"/>
              </a:solidFill>
            </a:endParaRPr>
          </a:p>
        </p:txBody>
      </p:sp>
      <p:sp>
        <p:nvSpPr>
          <p:cNvPr id="3" name="Прямоугольник 2"/>
          <p:cNvSpPr/>
          <p:nvPr/>
        </p:nvSpPr>
        <p:spPr>
          <a:xfrm>
            <a:off x="206370" y="620688"/>
            <a:ext cx="8640960" cy="4801314"/>
          </a:xfrm>
          <a:prstGeom prst="rect">
            <a:avLst/>
          </a:prstGeom>
          <a:solidFill>
            <a:schemeClr val="accent1">
              <a:lumMod val="40000"/>
              <a:lumOff val="60000"/>
            </a:schemeClr>
          </a:solidFill>
        </p:spPr>
        <p:txBody>
          <a:bodyPr wrap="square">
            <a:spAutoFit/>
          </a:bodyPr>
          <a:lstStyle/>
          <a:p>
            <a:r>
              <a:rPr lang="ru-RU"/>
              <a:t>Жаҳоннинг борча картошкачилик зоналарида вирусли, вироидли ва микоплазмали касалликлар тарқалган, аммо шимолий минтақаларда улар билан зарарланиши, жанубий минтақаларга нисбатан кам, бу минтақада ҳароратни юқори ва касаллик ташувчи ҳашоратларни кўп бўлиши ўсимликниқайта зарарланиши учун энгқулай шароит яратиб, зарарланиш эҳтимолини ва ҳосилдорлигини пасайтиради. Ўсимликларни 1 фоизи хавфли вируслар билан зарарланса ҳосилдорликни 0,5-0,6 фоизга камайишиқабулқилинган. Вируслар эпидемияси кўп сондаги юқтирувчи ширалар пайдо бўлган йили юзага келади ва вирусларни тез тарқалишига ёрдамқилади. </a:t>
            </a:r>
          </a:p>
          <a:p>
            <a:r>
              <a:rPr lang="ru-RU"/>
              <a:t>Картошка вирус касалликлари билан тўғридан - тўғри курашилмайди. Вируслар ривожланишини олдини олиш мумкин, бунинг учун вируслар манбаи, юқтирувчи бўлган ўсимликни йўқотиш билан уни инфекцион даври бўзилади. Инфекцияларни асосий манбаи инфекция тушган ўсимликдир. Касалланган она тугунакдан ҳосил бўлган ўсимликда, ҳосилдорлик пасаяди. Шунинг учун вирусли касалликларгақарши кураш чора-тадбирлари барчаси соғлом уруғлик картошка етиштиришга йўналтирилган бўлиши керак.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5422002"/>
            <a:ext cx="2143894" cy="1395845"/>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5373216"/>
            <a:ext cx="2876550" cy="1469881"/>
          </a:xfrm>
          <a:prstGeom prst="rect">
            <a:avLst/>
          </a:prstGeom>
        </p:spPr>
      </p:pic>
    </p:spTree>
    <p:extLst>
      <p:ext uri="{BB962C8B-B14F-4D97-AF65-F5344CB8AC3E}">
        <p14:creationId xmlns:p14="http://schemas.microsoft.com/office/powerpoint/2010/main" val="27310095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sz="3600" b="1"/>
              <a:t>Функционал (нопаразитар) касалликлар.</a:t>
            </a:r>
            <a:endParaRPr lang="ru-RU" sz="3600" dirty="0" smtClean="0"/>
          </a:p>
        </p:txBody>
      </p:sp>
      <p:sp>
        <p:nvSpPr>
          <p:cNvPr id="6" name="Прямоугольник 5"/>
          <p:cNvSpPr/>
          <p:nvPr/>
        </p:nvSpPr>
        <p:spPr>
          <a:xfrm>
            <a:off x="179512" y="1443841"/>
            <a:ext cx="5616624" cy="5262979"/>
          </a:xfrm>
          <a:prstGeom prst="rect">
            <a:avLst/>
          </a:prstGeom>
        </p:spPr>
        <p:txBody>
          <a:bodyPr wrap="square">
            <a:spAutoFit/>
          </a:bodyPr>
          <a:lstStyle/>
          <a:p>
            <a:r>
              <a:rPr lang="ru-RU" sz="2400"/>
              <a:t>Бу касалликлар ташқи муҳит омилларининг меъёрдан кескин ўзгариши натижасида юзага келади. Бу ўзгаришлар ўсимликларнинг меъёрий физиологик жараёнларини бузилишига ва касаллик белгиларини пайдо бўлишига олиб келади. </a:t>
            </a:r>
          </a:p>
          <a:p>
            <a:r>
              <a:rPr lang="ru-RU" sz="2400"/>
              <a:t>Функционал касалликларгақарши биринчи навбатда ўсимликни ўсиши, ривожланиши ва тугунак ҳосилқилиши учун, биринчи навбатда, етарли ёруғлик, озиқ моддалар, сув ва ҳарорат билан таъминлаш чора-тадбирларини ўтказиш керак.</a:t>
            </a:r>
            <a:endParaRPr lang="ru-RU" sz="2400"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9529" y="1417638"/>
            <a:ext cx="3354471" cy="2232248"/>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1433" y="4108775"/>
            <a:ext cx="3072190" cy="2460200"/>
          </a:xfrm>
          <a:prstGeom prst="rect">
            <a:avLst/>
          </a:prstGeom>
        </p:spPr>
      </p:pic>
    </p:spTree>
    <p:extLst>
      <p:ext uri="{BB962C8B-B14F-4D97-AF65-F5344CB8AC3E}">
        <p14:creationId xmlns:p14="http://schemas.microsoft.com/office/powerpoint/2010/main" val="28122200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Содержимое 2"/>
          <p:cNvSpPr>
            <a:spLocks noGrp="1"/>
          </p:cNvSpPr>
          <p:nvPr>
            <p:ph idx="4294967295"/>
          </p:nvPr>
        </p:nvSpPr>
        <p:spPr>
          <a:xfrm>
            <a:off x="500034" y="1285860"/>
            <a:ext cx="8229600" cy="4530725"/>
          </a:xfrm>
        </p:spPr>
        <p:style>
          <a:lnRef idx="1">
            <a:schemeClr val="accent2"/>
          </a:lnRef>
          <a:fillRef idx="3">
            <a:schemeClr val="accent2"/>
          </a:fillRef>
          <a:effectRef idx="2">
            <a:schemeClr val="accent2"/>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marL="273050" indent="-273050" algn="ctr" eaLnBrk="1" hangingPunct="1"/>
            <a:r>
              <a:rPr lang="en-US"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uz-Cyrl-UZ" sz="66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Эътиборингиз учун рахмат!</a:t>
            </a:r>
            <a:endParaRPr lang="ru-RU"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Tree>
  </p:cSld>
  <p:clrMapOvr>
    <a:masterClrMapping/>
  </p:clrMapOvr>
  <p:transition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29cb5b1895fb525a5b283f914a01897c1519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Urban</Template>
  <TotalTime>417</TotalTime>
  <Words>2155</Words>
  <Application>Microsoft Office PowerPoint</Application>
  <PresentationFormat>Экран (4:3)</PresentationFormat>
  <Paragraphs>71</Paragraphs>
  <Slides>24</Slides>
  <Notes>9</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9</vt:i4>
      </vt:variant>
      <vt:variant>
        <vt:lpstr>Заголовки слайдов</vt:lpstr>
      </vt:variant>
      <vt:variant>
        <vt:i4>24</vt:i4>
      </vt:variant>
    </vt:vector>
  </HeadingPairs>
  <TitlesOfParts>
    <vt:vector size="49" baseType="lpstr">
      <vt:lpstr>Arial</vt:lpstr>
      <vt:lpstr>Calibri</vt:lpstr>
      <vt:lpstr>Cambria</vt:lpstr>
      <vt:lpstr>Century Schoolbook</vt:lpstr>
      <vt:lpstr>Constantia</vt:lpstr>
      <vt:lpstr>Corbel</vt:lpstr>
      <vt:lpstr>Franklin Gothic Book</vt:lpstr>
      <vt:lpstr>Franklin Gothic Medium</vt:lpstr>
      <vt:lpstr>Georgia</vt:lpstr>
      <vt:lpstr>Gill Sans MT</vt:lpstr>
      <vt:lpstr>Perpetua</vt:lpstr>
      <vt:lpstr>Times New Roman</vt:lpstr>
      <vt:lpstr>Trebuchet MS</vt:lpstr>
      <vt:lpstr>Verdana</vt:lpstr>
      <vt:lpstr>Wingdings</vt:lpstr>
      <vt:lpstr>Wingdings 2</vt:lpstr>
      <vt:lpstr>Городская</vt:lpstr>
      <vt:lpstr>Эркер</vt:lpstr>
      <vt:lpstr>Balloons</vt:lpstr>
      <vt:lpstr>1_Трек</vt:lpstr>
      <vt:lpstr>1_Поток</vt:lpstr>
      <vt:lpstr>Солнцестояние</vt:lpstr>
      <vt:lpstr>Справедливость</vt:lpstr>
      <vt:lpstr>1_Balloons</vt:lpstr>
      <vt:lpstr>1_Тема Office</vt:lpstr>
      <vt:lpstr>12-мавзу: Картошка зараркунанда ҳамда касалликлари ва уларга қарши кураш чора-тадбирлари </vt:lpstr>
      <vt:lpstr>Режа: </vt:lpstr>
      <vt:lpstr>Зараркунанда ва касалликларни зарар етказиши ва уларга қарши курашнинг умумий чора-тадбирлари. </vt:lpstr>
      <vt:lpstr>Презентация PowerPoint</vt:lpstr>
      <vt:lpstr>Картошка зараркунандалари ва уларга қарши чоралари. </vt:lpstr>
      <vt:lpstr>Презентация PowerPoint</vt:lpstr>
      <vt:lpstr>Презентация PowerPoint</vt:lpstr>
      <vt:lpstr>Презентация PowerPoint</vt:lpstr>
      <vt:lpstr>Презентация PowerPoint</vt:lpstr>
      <vt:lpstr>Презентация PowerPoint</vt:lpstr>
      <vt:lpstr>Ун шудринг..</vt:lpstr>
      <vt:lpstr>Презентация PowerPoint</vt:lpstr>
      <vt:lpstr>.</vt:lpstr>
      <vt:lpstr>Фитофтороз (картошка чириш). Қўзғатувчи -Phitoptora infestans  D.B.замбуруғи бўлиб, бу касаллик билан зарарланса ҳосили 20-30% га камаяди. Ўсимликни барча аъзолари ва тугунаги зарарланади. Ҳаво ҳароратини 16-200С, намлиги 85-100% ёғингарчиликни тез-тез бўлиши, туман ва шудринг тушиши касаллик учун оптимал ҳисобланади. Ўзбекистоннинг тоғлик худудларида учрайди ва ўсув даврининг иккинчи ярмида ривожланади. Тупроқда ёки ҳосил йиғиш даврида касалланган палакдан зарарланган тугунаклар инфекция манбаъи ҳисобланади. </vt:lpstr>
      <vt:lpstr>Презентация PowerPoint</vt:lpstr>
      <vt:lpstr>Презентация PowerPoint</vt:lpstr>
      <vt:lpstr>Вирусли, вироидли ва микоплазмали касалликлар.</vt:lpstr>
      <vt:lpstr>Презентация PowerPoint</vt:lpstr>
      <vt:lpstr>Презентация PowerPoint</vt:lpstr>
      <vt:lpstr>.</vt:lpstr>
      <vt:lpstr>Презентация PowerPoint</vt:lpstr>
      <vt:lpstr>Вирусли касалликлар билан кураш чоралари.</vt:lpstr>
      <vt:lpstr>Функционал (нопаразитар) касалликлар.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Соя аҳамияти,  биологияси ва  етиштириш технологияси </dc:title>
  <dc:creator>UserXP</dc:creator>
  <cp:lastModifiedBy>MUQIMJON Djurayev</cp:lastModifiedBy>
  <cp:revision>75</cp:revision>
  <dcterms:created xsi:type="dcterms:W3CDTF">2011-05-03T08:18:07Z</dcterms:created>
  <dcterms:modified xsi:type="dcterms:W3CDTF">2019-06-04T10:25:00Z</dcterms:modified>
</cp:coreProperties>
</file>