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3" r:id="rId4"/>
    <p:sldId id="264" r:id="rId5"/>
    <p:sldId id="257" r:id="rId6"/>
    <p:sldId id="258" r:id="rId7"/>
    <p:sldId id="259" r:id="rId8"/>
    <p:sldId id="261" r:id="rId9"/>
    <p:sldId id="260" r:id="rId10"/>
    <p:sldId id="262" r:id="rId11"/>
    <p:sldId id="265" r:id="rId12"/>
    <p:sldId id="266" r:id="rId13"/>
    <p:sldId id="267" r:id="rId14"/>
    <p:sldId id="268"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CC"/>
    <a:srgbClr val="990099"/>
    <a:srgbClr val="CC0099"/>
    <a:srgbClr val="D60093"/>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B464175-97A2-4BCE-9FFE-F7A75B8F3C06}" type="datetimeFigureOut">
              <a:rPr lang="ru-RU" smtClean="0"/>
              <a:t>вт 09.04.19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1682252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B464175-97A2-4BCE-9FFE-F7A75B8F3C06}" type="datetimeFigureOut">
              <a:rPr lang="ru-RU" smtClean="0"/>
              <a:t>вт 09.04.19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3329087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ru-RU" smtClean="0"/>
              <a:t>Образец заголовка</a:t>
            </a:r>
            <a:endParaRPr lang="ru-RU"/>
          </a:p>
        </p:txBody>
      </p:sp>
      <p:sp>
        <p:nvSpPr>
          <p:cNvPr id="3" name="Текст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B464175-97A2-4BCE-9FFE-F7A75B8F3C06}" type="datetimeFigureOut">
              <a:rPr lang="ru-RU" smtClean="0"/>
              <a:t>вт 09.04.19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1773340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B464175-97A2-4BCE-9FFE-F7A75B8F3C06}" type="datetimeFigureOut">
              <a:rPr lang="ru-RU" smtClean="0"/>
              <a:t>вт 09.04.19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3804456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B464175-97A2-4BCE-9FFE-F7A75B8F3C06}" type="datetimeFigureOut">
              <a:rPr lang="ru-RU" smtClean="0"/>
              <a:t>вт 09.04.19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1730412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B464175-97A2-4BCE-9FFE-F7A75B8F3C06}" type="datetimeFigureOut">
              <a:rPr lang="ru-RU" smtClean="0"/>
              <a:t>вт 09.04.19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2966859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B464175-97A2-4BCE-9FFE-F7A75B8F3C06}" type="datetimeFigureOut">
              <a:rPr lang="ru-RU" smtClean="0"/>
              <a:t>вт 09.04.19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371963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Объект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3B464175-97A2-4BCE-9FFE-F7A75B8F3C06}" type="datetimeFigureOut">
              <a:rPr lang="ru-RU" smtClean="0"/>
              <a:t>вт 09.04.19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422395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Рисунок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3B464175-97A2-4BCE-9FFE-F7A75B8F3C06}" type="datetimeFigureOut">
              <a:rPr lang="ru-RU" smtClean="0"/>
              <a:t>вт 09.04.19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540924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B464175-97A2-4BCE-9FFE-F7A75B8F3C06}" type="datetimeFigureOut">
              <a:rPr lang="ru-RU" smtClean="0"/>
              <a:t>вт 09.04.19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1874532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B464175-97A2-4BCE-9FFE-F7A75B8F3C06}" type="datetimeFigureOut">
              <a:rPr lang="ru-RU" smtClean="0"/>
              <a:t>вт 09.04.19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47AE0E3-EF19-4078-8E71-8508BBA435BB}" type="slidenum">
              <a:rPr lang="ru-RU" smtClean="0"/>
              <a:t>‹#›</a:t>
            </a:fld>
            <a:endParaRPr lang="ru-RU"/>
          </a:p>
        </p:txBody>
      </p:sp>
    </p:spTree>
    <p:extLst>
      <p:ext uri="{BB962C8B-B14F-4D97-AF65-F5344CB8AC3E}">
        <p14:creationId xmlns:p14="http://schemas.microsoft.com/office/powerpoint/2010/main" val="30396487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42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34290" indent="0" algn="r">
              <a:buNone/>
              <a:defRPr>
                <a:solidFill>
                  <a:schemeClr val="tx1"/>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837E0404-D5FC-418D-9EEC-DDF9B2B537D9}" type="datetime1">
              <a:rPr lang="ru-RU" smtClean="0">
                <a:solidFill>
                  <a:srgbClr val="DBF5F9">
                    <a:shade val="90000"/>
                  </a:srgbClr>
                </a:solidFill>
              </a:rPr>
              <a:pPr>
                <a:defRPr/>
              </a:pPr>
              <a:t>вт 09.04.19</a:t>
            </a:fld>
            <a:endParaRPr lang="ru-RU">
              <a:solidFill>
                <a:srgbClr val="DBF5F9">
                  <a:shade val="90000"/>
                </a:srgbClr>
              </a:solidFill>
            </a:endParaRPr>
          </a:p>
        </p:txBody>
      </p:sp>
      <p:sp>
        <p:nvSpPr>
          <p:cNvPr id="5" name="Нижний колонтитул 18"/>
          <p:cNvSpPr>
            <a:spLocks noGrp="1"/>
          </p:cNvSpPr>
          <p:nvPr>
            <p:ph type="ftr" sz="quarter" idx="11"/>
          </p:nvPr>
        </p:nvSpPr>
        <p:spPr/>
        <p:txBody>
          <a:bodyPr/>
          <a:lstStyle>
            <a:lvl1pPr>
              <a:defRPr/>
            </a:lvl1pPr>
          </a:lstStyle>
          <a:p>
            <a:pPr>
              <a:defRPr/>
            </a:pPr>
            <a:endParaRPr lang="ru-RU">
              <a:solidFill>
                <a:srgbClr val="DBF5F9">
                  <a:shade val="90000"/>
                </a:srgbClr>
              </a:solidFill>
            </a:endParaRPr>
          </a:p>
        </p:txBody>
      </p:sp>
      <p:sp>
        <p:nvSpPr>
          <p:cNvPr id="6" name="Номер слайда 26"/>
          <p:cNvSpPr>
            <a:spLocks noGrp="1"/>
          </p:cNvSpPr>
          <p:nvPr>
            <p:ph type="sldNum" sz="quarter" idx="12"/>
          </p:nvPr>
        </p:nvSpPr>
        <p:spPr/>
        <p:txBody>
          <a:bodyPr/>
          <a:lstStyle>
            <a:lvl1pPr>
              <a:defRPr>
                <a:solidFill>
                  <a:srgbClr val="D1EAEE"/>
                </a:solidFill>
              </a:defRPr>
            </a:lvl1pPr>
          </a:lstStyle>
          <a:p>
            <a:pPr fontAlgn="base">
              <a:spcBef>
                <a:spcPct val="0"/>
              </a:spcBef>
              <a:spcAft>
                <a:spcPct val="0"/>
              </a:spcAft>
            </a:pPr>
            <a:fld id="{F1CC259D-8E88-4EE6-AD26-F74188916706}"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592235605"/>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ижний колонтитул 21"/>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6" name="Номер слайда 17"/>
          <p:cNvSpPr>
            <a:spLocks noGrp="1"/>
          </p:cNvSpPr>
          <p:nvPr>
            <p:ph type="sldNum" sz="quarter" idx="12"/>
          </p:nvPr>
        </p:nvSpPr>
        <p:spPr/>
        <p:txBody>
          <a:bodyPr/>
          <a:lstStyle>
            <a:lvl1pPr>
              <a:defRPr/>
            </a:lvl1pPr>
          </a:lstStyle>
          <a:p>
            <a:pPr fontAlgn="base">
              <a:spcBef>
                <a:spcPct val="0"/>
              </a:spcBef>
              <a:spcAft>
                <a:spcPct val="0"/>
              </a:spcAft>
            </a:pPr>
            <a:fld id="{42BA0D3E-7553-4D28-9845-31A4BCD47A9F}"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3718000409"/>
      </p:ext>
    </p:extLst>
  </p:cSld>
  <p:clrMapOvr>
    <a:masterClrMapping/>
  </p:clrMapOvr>
  <p:transition spd="slow">
    <p:push/>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42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1650">
                <a:solidFill>
                  <a:schemeClr val="tx1"/>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0AE78228-7A53-4863-BFF9-2FAC1DEED5D5}" type="datetime1">
              <a:rPr lang="ru-RU" smtClean="0">
                <a:solidFill>
                  <a:srgbClr val="DBF5F9">
                    <a:shade val="90000"/>
                  </a:srgbClr>
                </a:solidFill>
              </a:rPr>
              <a:pPr>
                <a:defRPr/>
              </a:pPr>
              <a:t>вт 09.04.19</a:t>
            </a:fld>
            <a:endParaRPr lang="ru-RU">
              <a:solidFill>
                <a:srgbClr val="DBF5F9">
                  <a:shade val="90000"/>
                </a:srgb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srgbClr val="DBF5F9">
                  <a:shade val="90000"/>
                </a:srgbClr>
              </a:solidFill>
            </a:endParaRPr>
          </a:p>
        </p:txBody>
      </p:sp>
      <p:sp>
        <p:nvSpPr>
          <p:cNvPr id="6" name="Номер слайда 5"/>
          <p:cNvSpPr>
            <a:spLocks noGrp="1"/>
          </p:cNvSpPr>
          <p:nvPr>
            <p:ph type="sldNum" sz="quarter" idx="12"/>
          </p:nvPr>
        </p:nvSpPr>
        <p:spPr/>
        <p:txBody>
          <a:bodyPr/>
          <a:lstStyle>
            <a:lvl1pPr>
              <a:defRPr>
                <a:solidFill>
                  <a:srgbClr val="D1EAEE"/>
                </a:solidFill>
              </a:defRPr>
            </a:lvl1pPr>
          </a:lstStyle>
          <a:p>
            <a:pPr fontAlgn="base">
              <a:spcBef>
                <a:spcPct val="0"/>
              </a:spcBef>
              <a:spcAft>
                <a:spcPct val="0"/>
              </a:spcAft>
            </a:pPr>
            <a:fld id="{2BC4228E-A98B-4364-8CFF-900B308E949F}"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2858177792"/>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1950"/>
            </a:lvl1pPr>
            <a:lvl2pPr>
              <a:defRPr sz="1800"/>
            </a:lvl2pPr>
            <a:lvl3pPr>
              <a:defRPr sz="1500"/>
            </a:lvl3pPr>
            <a:lvl4pPr>
              <a:defRPr sz="1350"/>
            </a:lvl4pPr>
            <a:lvl5pPr>
              <a:defRPr sz="135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1950"/>
            </a:lvl1pPr>
            <a:lvl2pPr>
              <a:defRPr sz="1800"/>
            </a:lvl2pPr>
            <a:lvl3pPr>
              <a:defRPr sz="1500"/>
            </a:lvl3pPr>
            <a:lvl4pPr>
              <a:defRPr sz="1350"/>
            </a:lvl4pPr>
            <a:lvl5pPr>
              <a:defRPr sz="135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A9CA3E54-6B8C-4BF3-B327-24F42085CB06}"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6" name="Нижний колонтитул 21"/>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7" name="Номер слайда 17"/>
          <p:cNvSpPr>
            <a:spLocks noGrp="1"/>
          </p:cNvSpPr>
          <p:nvPr>
            <p:ph type="sldNum" sz="quarter" idx="12"/>
          </p:nvPr>
        </p:nvSpPr>
        <p:spPr/>
        <p:txBody>
          <a:bodyPr/>
          <a:lstStyle>
            <a:lvl1pPr>
              <a:defRPr/>
            </a:lvl1pPr>
          </a:lstStyle>
          <a:p>
            <a:pPr fontAlgn="base">
              <a:spcBef>
                <a:spcPct val="0"/>
              </a:spcBef>
              <a:spcAft>
                <a:spcPct val="0"/>
              </a:spcAft>
            </a:pPr>
            <a:fld id="{C8647A12-9179-42A3-9AB5-4E716EA565D3}"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2763623572"/>
      </p:ext>
    </p:extLst>
  </p:cSld>
  <p:clrMapOvr>
    <a:masterClrMapping/>
  </p:clrMapOvr>
  <p:transition spd="slow">
    <p:push/>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1800" b="1" cap="none" baseline="0">
                <a:solidFill>
                  <a:schemeClr val="tx2"/>
                </a:solidFill>
                <a:effectLst/>
              </a:defRPr>
            </a:lvl1pPr>
            <a:lvl2pPr>
              <a:buNone/>
              <a:defRPr sz="1500" b="1"/>
            </a:lvl2pPr>
            <a:lvl3pPr>
              <a:buNone/>
              <a:defRPr sz="1350" b="1"/>
            </a:lvl3pPr>
            <a:lvl4pPr>
              <a:buNone/>
              <a:defRPr sz="1200" b="1"/>
            </a:lvl4pPr>
            <a:lvl5pPr>
              <a:buNone/>
              <a:defRPr sz="1200" b="1"/>
            </a:lvl5pPr>
          </a:lstStyle>
          <a:p>
            <a:pPr lvl="0"/>
            <a:r>
              <a:rPr lang="ru-RU" smtClean="0"/>
              <a:t>Образец текста</a:t>
            </a:r>
          </a:p>
        </p:txBody>
      </p:sp>
      <p:sp>
        <p:nvSpPr>
          <p:cNvPr id="4" name="Текст 3"/>
          <p:cNvSpPr>
            <a:spLocks noGrp="1"/>
          </p:cNvSpPr>
          <p:nvPr>
            <p:ph type="body" sz="half" idx="3"/>
          </p:nvPr>
        </p:nvSpPr>
        <p:spPr>
          <a:xfrm>
            <a:off x="4645026" y="1859759"/>
            <a:ext cx="4041775" cy="654843"/>
          </a:xfrm>
        </p:spPr>
        <p:txBody>
          <a:bodyPr lIns="45720" tIns="0" rIns="45720" bIns="0" anchor="ctr"/>
          <a:lstStyle>
            <a:lvl1pPr marL="0" indent="0">
              <a:buNone/>
              <a:defRPr sz="1800" b="1" cap="none" baseline="0">
                <a:solidFill>
                  <a:schemeClr val="tx2"/>
                </a:solidFill>
                <a:effectLst/>
              </a:defRPr>
            </a:lvl1pPr>
            <a:lvl2pPr>
              <a:buNone/>
              <a:defRPr sz="1500" b="1"/>
            </a:lvl2pPr>
            <a:lvl3pPr>
              <a:buNone/>
              <a:defRPr sz="1350" b="1"/>
            </a:lvl3pPr>
            <a:lvl4pPr>
              <a:buNone/>
              <a:defRPr sz="1200" b="1"/>
            </a:lvl4pPr>
            <a:lvl5pPr>
              <a:buNone/>
              <a:defRPr sz="12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1650"/>
            </a:lvl1pPr>
            <a:lvl2pPr>
              <a:defRPr sz="1500"/>
            </a:lvl2pPr>
            <a:lvl3pPr>
              <a:defRPr sz="1350"/>
            </a:lvl3pPr>
            <a:lvl4pPr>
              <a:defRPr sz="1200"/>
            </a:lvl4pPr>
            <a:lvl5pPr>
              <a:defRPr sz="12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6" y="2514600"/>
            <a:ext cx="4041775" cy="3845720"/>
          </a:xfrm>
        </p:spPr>
        <p:txBody>
          <a:bodyPr tIns="0"/>
          <a:lstStyle>
            <a:lvl1pPr>
              <a:defRPr sz="1650"/>
            </a:lvl1pPr>
            <a:lvl2pPr>
              <a:defRPr sz="1500"/>
            </a:lvl2pPr>
            <a:lvl3pPr>
              <a:defRPr sz="1350"/>
            </a:lvl3pPr>
            <a:lvl4pPr>
              <a:defRPr sz="1200"/>
            </a:lvl4pPr>
            <a:lvl5pPr>
              <a:defRPr sz="12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61629ECC-0D8E-45C8-8019-3D454D0D0F74}"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8" name="Нижний колонтитул 21"/>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9" name="Номер слайда 17"/>
          <p:cNvSpPr>
            <a:spLocks noGrp="1"/>
          </p:cNvSpPr>
          <p:nvPr>
            <p:ph type="sldNum" sz="quarter" idx="12"/>
          </p:nvPr>
        </p:nvSpPr>
        <p:spPr/>
        <p:txBody>
          <a:bodyPr/>
          <a:lstStyle>
            <a:lvl1pPr>
              <a:defRPr/>
            </a:lvl1pPr>
          </a:lstStyle>
          <a:p>
            <a:pPr fontAlgn="base">
              <a:spcBef>
                <a:spcPct val="0"/>
              </a:spcBef>
              <a:spcAft>
                <a:spcPct val="0"/>
              </a:spcAft>
            </a:pPr>
            <a:fld id="{7ACC1DC2-E79D-438F-8B48-0F5DD7978E56}"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2241282130"/>
      </p:ext>
    </p:extLst>
  </p:cSld>
  <p:clrMapOvr>
    <a:masterClrMapping/>
  </p:clrMapOvr>
  <p:transition spd="slow">
    <p:push/>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375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D1810A16-4523-4747-BF7F-1F0B60A80DC1}"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4" name="Нижний колонтитул 21"/>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5" name="Номер слайда 17"/>
          <p:cNvSpPr>
            <a:spLocks noGrp="1"/>
          </p:cNvSpPr>
          <p:nvPr>
            <p:ph type="sldNum" sz="quarter" idx="12"/>
          </p:nvPr>
        </p:nvSpPr>
        <p:spPr/>
        <p:txBody>
          <a:bodyPr/>
          <a:lstStyle>
            <a:lvl1pPr>
              <a:defRPr/>
            </a:lvl1pPr>
          </a:lstStyle>
          <a:p>
            <a:pPr fontAlgn="base">
              <a:spcBef>
                <a:spcPct val="0"/>
              </a:spcBef>
              <a:spcAft>
                <a:spcPct val="0"/>
              </a:spcAft>
            </a:pPr>
            <a:fld id="{8C03E701-A63F-4E96-B526-5BEDE7AA6DCD}"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2225191864"/>
      </p:ext>
    </p:extLst>
  </p:cSld>
  <p:clrMapOvr>
    <a:masterClrMapping/>
  </p:clrMapOvr>
  <p:transition spd="slow">
    <p:push/>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B383EDDD-BF51-4574-8CE0-F73A42885B70}"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3" name="Нижний колонтитул 21"/>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4" name="Номер слайда 17"/>
          <p:cNvSpPr>
            <a:spLocks noGrp="1"/>
          </p:cNvSpPr>
          <p:nvPr>
            <p:ph type="sldNum" sz="quarter" idx="12"/>
          </p:nvPr>
        </p:nvSpPr>
        <p:spPr/>
        <p:txBody>
          <a:bodyPr/>
          <a:lstStyle>
            <a:lvl1pPr>
              <a:defRPr/>
            </a:lvl1pPr>
          </a:lstStyle>
          <a:p>
            <a:pPr fontAlgn="base">
              <a:spcBef>
                <a:spcPct val="0"/>
              </a:spcBef>
              <a:spcAft>
                <a:spcPct val="0"/>
              </a:spcAft>
            </a:pPr>
            <a:fld id="{86C9D711-6EF3-4FE5-B205-68958067C259}"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1765298474"/>
      </p:ext>
    </p:extLst>
  </p:cSld>
  <p:clrMapOvr>
    <a:masterClrMapping/>
  </p:clrMapOvr>
  <p:transition spd="slow">
    <p:push/>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195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050"/>
            </a:lvl1pPr>
            <a:lvl2pPr indent="0" algn="l">
              <a:buNone/>
              <a:defRPr sz="900"/>
            </a:lvl2pPr>
            <a:lvl3pPr indent="0" algn="l">
              <a:buNone/>
              <a:defRPr sz="750"/>
            </a:lvl3pPr>
            <a:lvl4pPr indent="0" algn="l">
              <a:buNone/>
              <a:defRPr sz="675"/>
            </a:lvl4pPr>
            <a:lvl5pPr indent="0" algn="l">
              <a:buNone/>
              <a:defRPr sz="675"/>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100"/>
            </a:lvl1pPr>
            <a:lvl2pPr>
              <a:defRPr sz="1950"/>
            </a:lvl2pPr>
            <a:lvl3pPr>
              <a:defRPr sz="1800"/>
            </a:lvl3pPr>
            <a:lvl4pPr>
              <a:defRPr sz="1500"/>
            </a:lvl4pPr>
            <a:lvl5pPr>
              <a:defRPr sz="135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0AC057C3-2640-442A-8C55-D2F9D33E65BC}"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6" name="Нижний колонтитул 21"/>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7" name="Номер слайда 17"/>
          <p:cNvSpPr>
            <a:spLocks noGrp="1"/>
          </p:cNvSpPr>
          <p:nvPr>
            <p:ph type="sldNum" sz="quarter" idx="12"/>
          </p:nvPr>
        </p:nvSpPr>
        <p:spPr/>
        <p:txBody>
          <a:bodyPr/>
          <a:lstStyle>
            <a:lvl1pPr>
              <a:defRPr/>
            </a:lvl1pPr>
          </a:lstStyle>
          <a:p>
            <a:pPr fontAlgn="base">
              <a:spcBef>
                <a:spcPct val="0"/>
              </a:spcBef>
              <a:spcAft>
                <a:spcPct val="0"/>
              </a:spcAft>
            </a:pPr>
            <a:fld id="{CDF8F72B-276E-44CA-B4C4-2412C788F475}"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437762903"/>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onstantia"/>
              <a:ea typeface="+mn-ea"/>
              <a:cs typeface="+mn-cs"/>
            </a:endParaRPr>
          </a:p>
        </p:txBody>
      </p:sp>
      <p:sp>
        <p:nvSpPr>
          <p:cNvPr id="6" name="Прямоугольный треугольник 5"/>
          <p:cNvSpPr/>
          <p:nvPr/>
        </p:nvSpPr>
        <p:spPr>
          <a:xfrm rot="420000" flipV="1">
            <a:off x="8004176" y="5359402"/>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onstantia"/>
              <a:ea typeface="+mn-ea"/>
              <a:cs typeface="+mn-cs"/>
            </a:endParaRPr>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onstantia"/>
              <a:ea typeface="+mn-ea"/>
              <a:cs typeface="+mn-cs"/>
            </a:endParaRPr>
          </a:p>
        </p:txBody>
      </p:sp>
      <p:sp>
        <p:nvSpPr>
          <p:cNvPr id="8" name="Полилиния 7"/>
          <p:cNvSpPr>
            <a:spLocks/>
          </p:cNvSpPr>
          <p:nvPr/>
        </p:nvSpPr>
        <p:spPr bwMode="auto">
          <a:xfrm flipV="1">
            <a:off x="4381500" y="621982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onstantia"/>
              <a:ea typeface="+mn-ea"/>
              <a:cs typeface="+mn-cs"/>
            </a:endParaRPr>
          </a:p>
        </p:txBody>
      </p:sp>
      <p:sp>
        <p:nvSpPr>
          <p:cNvPr id="2" name="Заголовок 1"/>
          <p:cNvSpPr>
            <a:spLocks noGrp="1"/>
          </p:cNvSpPr>
          <p:nvPr>
            <p:ph type="title"/>
          </p:nvPr>
        </p:nvSpPr>
        <p:spPr>
          <a:xfrm>
            <a:off x="609600" y="1176998"/>
            <a:ext cx="2212848" cy="1582621"/>
          </a:xfrm>
        </p:spPr>
        <p:txBody>
          <a:bodyPr lIns="45720" rIns="45720" bIns="45720"/>
          <a:lstStyle>
            <a:lvl1pPr algn="l">
              <a:buNone/>
              <a:defRPr sz="15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188"/>
              </a:spcBef>
              <a:buFontTx/>
              <a:buNone/>
              <a:defRPr sz="975"/>
            </a:lvl1pPr>
            <a:lvl2pPr>
              <a:defRPr sz="900"/>
            </a:lvl2pPr>
            <a:lvl3pPr>
              <a:defRPr sz="750"/>
            </a:lvl3pPr>
            <a:lvl4pPr>
              <a:defRPr sz="675"/>
            </a:lvl4pPr>
            <a:lvl5pPr>
              <a:defRPr sz="675"/>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24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33133E16-B2EC-4856-A705-FE6B5333085D}"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10" name="Нижний колонтитул 5"/>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11" name="Номер слайда 6"/>
          <p:cNvSpPr>
            <a:spLocks noGrp="1"/>
          </p:cNvSpPr>
          <p:nvPr>
            <p:ph type="sldNum" sz="quarter" idx="12"/>
          </p:nvPr>
        </p:nvSpPr>
        <p:spPr>
          <a:xfrm>
            <a:off x="8077200" y="6356352"/>
            <a:ext cx="609600" cy="365125"/>
          </a:xfrm>
        </p:spPr>
        <p:txBody>
          <a:bodyPr/>
          <a:lstStyle>
            <a:lvl1pPr>
              <a:defRPr/>
            </a:lvl1pPr>
          </a:lstStyle>
          <a:p>
            <a:pPr fontAlgn="base">
              <a:spcBef>
                <a:spcPct val="0"/>
              </a:spcBef>
              <a:spcAft>
                <a:spcPct val="0"/>
              </a:spcAft>
            </a:pPr>
            <a:fld id="{3873B5A5-CC94-47F6-B0AD-7BDF6D52E084}"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3964312051"/>
      </p:ext>
    </p:extLst>
  </p:cSld>
  <p:clrMapOvr>
    <a:masterClrMapping/>
  </p:clrMapOvr>
  <p:transition spd="slow">
    <p:push/>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F72272F5-C5A4-4A69-A84D-6C89981F7804}"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ижний колонтитул 21"/>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6" name="Номер слайда 17"/>
          <p:cNvSpPr>
            <a:spLocks noGrp="1"/>
          </p:cNvSpPr>
          <p:nvPr>
            <p:ph type="sldNum" sz="quarter" idx="12"/>
          </p:nvPr>
        </p:nvSpPr>
        <p:spPr/>
        <p:txBody>
          <a:bodyPr/>
          <a:lstStyle>
            <a:lvl1pPr>
              <a:defRPr/>
            </a:lvl1pPr>
          </a:lstStyle>
          <a:p>
            <a:pPr fontAlgn="base">
              <a:spcBef>
                <a:spcPct val="0"/>
              </a:spcBef>
              <a:spcAft>
                <a:spcPct val="0"/>
              </a:spcAft>
            </a:pPr>
            <a:fld id="{ADF346F8-49F3-450F-92AB-0EC74F620EEA}"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4082177785"/>
      </p:ext>
    </p:extLst>
  </p:cSld>
  <p:clrMapOvr>
    <a:masterClrMapping/>
  </p:clrMapOvr>
  <p:transition spd="slow">
    <p:push/>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2"/>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2"/>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5D39B6E-0018-41A0-8F11-A9931B6BF416}"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ижний колонтитул 21"/>
          <p:cNvSpPr>
            <a:spLocks noGrp="1"/>
          </p:cNvSpPr>
          <p:nvPr>
            <p:ph type="ftr" sz="quarter" idx="11"/>
          </p:nvPr>
        </p:nvSpPr>
        <p:spPr/>
        <p:txBody>
          <a:bodyPr/>
          <a:lstStyle>
            <a:lvl1pPr>
              <a:defRPr/>
            </a:lvl1pPr>
          </a:lstStyle>
          <a:p>
            <a:pPr>
              <a:defRPr/>
            </a:pPr>
            <a:endParaRPr lang="ru-RU">
              <a:solidFill>
                <a:srgbClr val="04617B">
                  <a:shade val="90000"/>
                </a:srgbClr>
              </a:solidFill>
            </a:endParaRPr>
          </a:p>
        </p:txBody>
      </p:sp>
      <p:sp>
        <p:nvSpPr>
          <p:cNvPr id="6" name="Номер слайда 17"/>
          <p:cNvSpPr>
            <a:spLocks noGrp="1"/>
          </p:cNvSpPr>
          <p:nvPr>
            <p:ph type="sldNum" sz="quarter" idx="12"/>
          </p:nvPr>
        </p:nvSpPr>
        <p:spPr/>
        <p:txBody>
          <a:bodyPr/>
          <a:lstStyle>
            <a:lvl1pPr>
              <a:defRPr/>
            </a:lvl1pPr>
          </a:lstStyle>
          <a:p>
            <a:pPr fontAlgn="base">
              <a:spcBef>
                <a:spcPct val="0"/>
              </a:spcBef>
              <a:spcAft>
                <a:spcPct val="0"/>
              </a:spcAft>
            </a:pPr>
            <a:fld id="{1C1A1F85-FFEF-4FE6-AB03-E8987C6FC2B2}" type="slidenum">
              <a:rPr lang="ru-RU" smtClean="0"/>
              <a:pPr fontAlgn="base">
                <a:spcBef>
                  <a:spcPct val="0"/>
                </a:spcBef>
                <a:spcAft>
                  <a:spcPct val="0"/>
                </a:spcAft>
              </a:pPr>
              <a:t>‹#›</a:t>
            </a:fld>
            <a:endParaRPr lang="ru-RU"/>
          </a:p>
        </p:txBody>
      </p:sp>
    </p:spTree>
    <p:extLst>
      <p:ext uri="{BB962C8B-B14F-4D97-AF65-F5344CB8AC3E}">
        <p14:creationId xmlns:p14="http://schemas.microsoft.com/office/powerpoint/2010/main" val="2400175612"/>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3B464175-97A2-4BCE-9FFE-F7A75B8F3C06}" type="datetimeFigureOut">
              <a:rPr lang="ru-RU" smtClean="0"/>
              <a:t>вт 09.04.19</a:t>
            </a:fld>
            <a:endParaRPr lang="ru-RU"/>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47AE0E3-EF19-4078-8E71-8508BBA435BB}" type="slidenum">
              <a:rPr lang="ru-RU" smtClean="0"/>
              <a:t>‹#›</a:t>
            </a:fld>
            <a:endParaRPr lang="ru-RU"/>
          </a:p>
        </p:txBody>
      </p:sp>
    </p:spTree>
    <p:extLst>
      <p:ext uri="{BB962C8B-B14F-4D97-AF65-F5344CB8AC3E}">
        <p14:creationId xmlns:p14="http://schemas.microsoft.com/office/powerpoint/2010/main" val="2764605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onstantia"/>
              <a:ea typeface="+mn-ea"/>
              <a:cs typeface="+mn-cs"/>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onstantia"/>
              <a:ea typeface="+mn-ea"/>
              <a:cs typeface="+mn-cs"/>
            </a:endParaRPr>
          </a:p>
        </p:txBody>
      </p:sp>
      <p:sp>
        <p:nvSpPr>
          <p:cNvPr id="1028"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029" name="Текст 29"/>
          <p:cNvSpPr>
            <a:spLocks noGrp="1"/>
          </p:cNvSpPr>
          <p:nvPr>
            <p:ph type="body" idx="1"/>
          </p:nvPr>
        </p:nvSpPr>
        <p:spPr bwMode="auto">
          <a:xfrm>
            <a:off x="457200" y="1935165"/>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2"/>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900">
                <a:solidFill>
                  <a:schemeClr val="tx2">
                    <a:shade val="90000"/>
                  </a:schemeClr>
                </a:solidFill>
                <a:latin typeface="+mn-lt"/>
              </a:defRPr>
            </a:lvl1pPr>
          </a:lstStyle>
          <a:p>
            <a:pPr>
              <a:defRPr/>
            </a:pPr>
            <a:fld id="{4A833720-0929-43F5-82C2-00FA8232D255}"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22" name="Нижний колонтитул 21"/>
          <p:cNvSpPr>
            <a:spLocks noGrp="1"/>
          </p:cNvSpPr>
          <p:nvPr>
            <p:ph type="ftr" sz="quarter" idx="3"/>
          </p:nvPr>
        </p:nvSpPr>
        <p:spPr>
          <a:xfrm>
            <a:off x="2667000" y="6356352"/>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900">
                <a:solidFill>
                  <a:schemeClr val="tx2">
                    <a:shade val="90000"/>
                  </a:schemeClr>
                </a:solidFill>
                <a:latin typeface="+mn-lt"/>
              </a:defRPr>
            </a:lvl1pPr>
          </a:lstStyle>
          <a:p>
            <a:pPr>
              <a:defRPr/>
            </a:pPr>
            <a:endParaRPr lang="ru-RU">
              <a:solidFill>
                <a:srgbClr val="04617B">
                  <a:shade val="90000"/>
                </a:srgbClr>
              </a:solidFill>
            </a:endParaRPr>
          </a:p>
        </p:txBody>
      </p:sp>
      <p:sp>
        <p:nvSpPr>
          <p:cNvPr id="18" name="Номер слайда 17"/>
          <p:cNvSpPr>
            <a:spLocks noGrp="1"/>
          </p:cNvSpPr>
          <p:nvPr>
            <p:ph type="sldNum" sz="quarter" idx="4"/>
          </p:nvPr>
        </p:nvSpPr>
        <p:spPr>
          <a:xfrm>
            <a:off x="7924800" y="6356352"/>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900">
                <a:solidFill>
                  <a:srgbClr val="045C75"/>
                </a:solidFill>
                <a:latin typeface="Constantia" pitchFamily="18" charset="0"/>
              </a:defRPr>
            </a:lvl1pPr>
          </a:lstStyle>
          <a:p>
            <a:pPr fontAlgn="base">
              <a:spcBef>
                <a:spcPct val="0"/>
              </a:spcBef>
              <a:spcAft>
                <a:spcPct val="0"/>
              </a:spcAft>
            </a:pPr>
            <a:fld id="{DB6B0468-5DDA-4BFD-A74F-10A7BD71A8F1}" type="slidenum">
              <a:rPr lang="ru-RU" smtClean="0"/>
              <a:pPr fontAlgn="base">
                <a:spcBef>
                  <a:spcPct val="0"/>
                </a:spcBef>
                <a:spcAft>
                  <a:spcPct val="0"/>
                </a:spcAft>
              </a:pPr>
              <a:t>‹#›</a:t>
            </a:fld>
            <a:endParaRPr lang="ru-RU"/>
          </a:p>
        </p:txBody>
      </p:sp>
      <p:grpSp>
        <p:nvGrpSpPr>
          <p:cNvPr id="1033" name="Группа 1"/>
          <p:cNvGrpSpPr>
            <a:grpSpLocks/>
          </p:cNvGrpSpPr>
          <p:nvPr/>
        </p:nvGrpSpPr>
        <p:grpSpPr bwMode="auto">
          <a:xfrm>
            <a:off x="-19049"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onstantia"/>
                <a:ea typeface="+mn-ea"/>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Constantia"/>
                <a:ea typeface="+mn-ea"/>
                <a:cs typeface="+mn-cs"/>
              </a:endParaRPr>
            </a:p>
          </p:txBody>
        </p:sp>
      </p:grpSp>
    </p:spTree>
    <p:extLst>
      <p:ext uri="{BB962C8B-B14F-4D97-AF65-F5344CB8AC3E}">
        <p14:creationId xmlns:p14="http://schemas.microsoft.com/office/powerpoint/2010/main" val="13093097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p:transition>
  <p:hf hdr="0" ftr="0"/>
  <p:txStyles>
    <p:titleStyle>
      <a:lvl1pPr algn="l" rtl="0" eaLnBrk="0" fontAlgn="base" hangingPunct="0">
        <a:spcBef>
          <a:spcPct val="0"/>
        </a:spcBef>
        <a:spcAft>
          <a:spcPct val="0"/>
        </a:spcAft>
        <a:defRPr sz="3750" kern="1200">
          <a:solidFill>
            <a:schemeClr val="tx2"/>
          </a:solidFill>
          <a:latin typeface="+mj-lt"/>
          <a:ea typeface="+mj-ea"/>
          <a:cs typeface="+mj-cs"/>
        </a:defRPr>
      </a:lvl1pPr>
      <a:lvl2pPr algn="l" rtl="0" eaLnBrk="0" fontAlgn="base" hangingPunct="0">
        <a:spcBef>
          <a:spcPct val="0"/>
        </a:spcBef>
        <a:spcAft>
          <a:spcPct val="0"/>
        </a:spcAft>
        <a:defRPr sz="3750">
          <a:solidFill>
            <a:schemeClr val="tx2"/>
          </a:solidFill>
          <a:latin typeface="Calibri" pitchFamily="34" charset="0"/>
        </a:defRPr>
      </a:lvl2pPr>
      <a:lvl3pPr algn="l" rtl="0" eaLnBrk="0" fontAlgn="base" hangingPunct="0">
        <a:spcBef>
          <a:spcPct val="0"/>
        </a:spcBef>
        <a:spcAft>
          <a:spcPct val="0"/>
        </a:spcAft>
        <a:defRPr sz="3750">
          <a:solidFill>
            <a:schemeClr val="tx2"/>
          </a:solidFill>
          <a:latin typeface="Calibri" pitchFamily="34" charset="0"/>
        </a:defRPr>
      </a:lvl3pPr>
      <a:lvl4pPr algn="l" rtl="0" eaLnBrk="0" fontAlgn="base" hangingPunct="0">
        <a:spcBef>
          <a:spcPct val="0"/>
        </a:spcBef>
        <a:spcAft>
          <a:spcPct val="0"/>
        </a:spcAft>
        <a:defRPr sz="3750">
          <a:solidFill>
            <a:schemeClr val="tx2"/>
          </a:solidFill>
          <a:latin typeface="Calibri" pitchFamily="34" charset="0"/>
        </a:defRPr>
      </a:lvl4pPr>
      <a:lvl5pPr algn="l" rtl="0" eaLnBrk="0" fontAlgn="base" hangingPunct="0">
        <a:spcBef>
          <a:spcPct val="0"/>
        </a:spcBef>
        <a:spcAft>
          <a:spcPct val="0"/>
        </a:spcAft>
        <a:defRPr sz="3750">
          <a:solidFill>
            <a:schemeClr val="tx2"/>
          </a:solidFill>
          <a:latin typeface="Calibri" pitchFamily="34" charset="0"/>
        </a:defRPr>
      </a:lvl5pPr>
      <a:lvl6pPr marL="342900" algn="l" rtl="0" fontAlgn="base">
        <a:spcBef>
          <a:spcPct val="0"/>
        </a:spcBef>
        <a:spcAft>
          <a:spcPct val="0"/>
        </a:spcAft>
        <a:defRPr sz="3750">
          <a:solidFill>
            <a:schemeClr val="tx2"/>
          </a:solidFill>
          <a:latin typeface="Calibri" pitchFamily="34" charset="0"/>
        </a:defRPr>
      </a:lvl6pPr>
      <a:lvl7pPr marL="685800" algn="l" rtl="0" fontAlgn="base">
        <a:spcBef>
          <a:spcPct val="0"/>
        </a:spcBef>
        <a:spcAft>
          <a:spcPct val="0"/>
        </a:spcAft>
        <a:defRPr sz="3750">
          <a:solidFill>
            <a:schemeClr val="tx2"/>
          </a:solidFill>
          <a:latin typeface="Calibri" pitchFamily="34" charset="0"/>
        </a:defRPr>
      </a:lvl7pPr>
      <a:lvl8pPr marL="1028700" algn="l" rtl="0" fontAlgn="base">
        <a:spcBef>
          <a:spcPct val="0"/>
        </a:spcBef>
        <a:spcAft>
          <a:spcPct val="0"/>
        </a:spcAft>
        <a:defRPr sz="3750">
          <a:solidFill>
            <a:schemeClr val="tx2"/>
          </a:solidFill>
          <a:latin typeface="Calibri" pitchFamily="34" charset="0"/>
        </a:defRPr>
      </a:lvl8pPr>
      <a:lvl9pPr marL="1371600" algn="l" rtl="0" fontAlgn="base">
        <a:spcBef>
          <a:spcPct val="0"/>
        </a:spcBef>
        <a:spcAft>
          <a:spcPct val="0"/>
        </a:spcAft>
        <a:defRPr sz="3750">
          <a:solidFill>
            <a:schemeClr val="tx2"/>
          </a:solidFill>
          <a:latin typeface="Calibri" pitchFamily="34" charset="0"/>
        </a:defRPr>
      </a:lvl9pPr>
    </p:titleStyle>
    <p:bodyStyle>
      <a:lvl1pPr marL="204788" indent="-204788" algn="l" rtl="0" eaLnBrk="0" fontAlgn="base" hangingPunct="0">
        <a:spcBef>
          <a:spcPct val="20000"/>
        </a:spcBef>
        <a:spcAft>
          <a:spcPct val="0"/>
        </a:spcAft>
        <a:buClr>
          <a:srgbClr val="0BD0D9"/>
        </a:buClr>
        <a:buSzPct val="95000"/>
        <a:buFont typeface="Wingdings 2" pitchFamily="18" charset="2"/>
        <a:buChar char=""/>
        <a:defRPr sz="1950" kern="1200">
          <a:solidFill>
            <a:schemeClr val="tx1"/>
          </a:solidFill>
          <a:latin typeface="+mn-lt"/>
          <a:ea typeface="+mn-ea"/>
          <a:cs typeface="+mn-cs"/>
        </a:defRPr>
      </a:lvl1pPr>
      <a:lvl2pPr marL="479822" indent="-184547" algn="l" rtl="0" eaLnBrk="0" fontAlgn="base" hangingPunct="0">
        <a:spcBef>
          <a:spcPct val="20000"/>
        </a:spcBef>
        <a:spcAft>
          <a:spcPct val="0"/>
        </a:spcAft>
        <a:buClr>
          <a:schemeClr val="accent1"/>
        </a:buClr>
        <a:buSzPct val="85000"/>
        <a:buFont typeface="Wingdings 2" pitchFamily="18" charset="2"/>
        <a:buChar char=""/>
        <a:defRPr sz="1800" kern="1200">
          <a:solidFill>
            <a:schemeClr val="tx1"/>
          </a:solidFill>
          <a:latin typeface="+mn-lt"/>
          <a:ea typeface="+mn-ea"/>
          <a:cs typeface="+mn-cs"/>
        </a:defRPr>
      </a:lvl2pPr>
      <a:lvl3pPr marL="685800" indent="-184547" algn="l" rtl="0" eaLnBrk="0" fontAlgn="base" hangingPunct="0">
        <a:spcBef>
          <a:spcPct val="20000"/>
        </a:spcBef>
        <a:spcAft>
          <a:spcPct val="0"/>
        </a:spcAft>
        <a:buClr>
          <a:schemeClr val="accent2"/>
        </a:buClr>
        <a:buSzPct val="70000"/>
        <a:buFont typeface="Wingdings 2" pitchFamily="18" charset="2"/>
        <a:buChar char=""/>
        <a:defRPr sz="1575" kern="1200">
          <a:solidFill>
            <a:schemeClr val="tx1"/>
          </a:solidFill>
          <a:latin typeface="+mn-lt"/>
          <a:ea typeface="+mn-ea"/>
          <a:cs typeface="+mn-cs"/>
        </a:defRPr>
      </a:lvl3pPr>
      <a:lvl4pPr marL="890588" indent="-157163" algn="l" rtl="0" eaLnBrk="0" fontAlgn="base" hangingPunct="0">
        <a:spcBef>
          <a:spcPct val="20000"/>
        </a:spcBef>
        <a:spcAft>
          <a:spcPct val="0"/>
        </a:spcAft>
        <a:buClr>
          <a:srgbClr val="0BD0D9"/>
        </a:buClr>
        <a:buSzPct val="65000"/>
        <a:buFont typeface="Wingdings 2" pitchFamily="18" charset="2"/>
        <a:buChar char=""/>
        <a:defRPr sz="1500" kern="1200">
          <a:solidFill>
            <a:schemeClr val="tx1"/>
          </a:solidFill>
          <a:latin typeface="+mn-lt"/>
          <a:ea typeface="+mn-ea"/>
          <a:cs typeface="+mn-cs"/>
        </a:defRPr>
      </a:lvl4pPr>
      <a:lvl5pPr marL="1096566" indent="-157163" algn="l" rtl="0" eaLnBrk="0" fontAlgn="base" hangingPunct="0">
        <a:spcBef>
          <a:spcPct val="20000"/>
        </a:spcBef>
        <a:spcAft>
          <a:spcPct val="0"/>
        </a:spcAft>
        <a:buClr>
          <a:srgbClr val="10CF9B"/>
        </a:buClr>
        <a:buSzPct val="65000"/>
        <a:buFont typeface="Wingdings 2" pitchFamily="18" charset="2"/>
        <a:buChar char=""/>
        <a:defRPr sz="1500" kern="1200">
          <a:solidFill>
            <a:schemeClr val="tx1"/>
          </a:solidFill>
          <a:latin typeface="+mn-lt"/>
          <a:ea typeface="+mn-ea"/>
          <a:cs typeface="+mn-cs"/>
        </a:defRPr>
      </a:lvl5pPr>
      <a:lvl6pPr marL="1303020" indent="-157734" algn="l" rtl="0" eaLnBrk="1" latinLnBrk="0" hangingPunct="1">
        <a:spcBef>
          <a:spcPct val="20000"/>
        </a:spcBef>
        <a:buClr>
          <a:schemeClr val="accent5"/>
        </a:buClr>
        <a:buSzPct val="80000"/>
        <a:buFont typeface="Wingdings 2"/>
        <a:buChar char=""/>
        <a:defRPr kumimoji="0" sz="1350" kern="1200">
          <a:solidFill>
            <a:schemeClr val="tx1"/>
          </a:solidFill>
          <a:latin typeface="+mn-lt"/>
          <a:ea typeface="+mn-ea"/>
          <a:cs typeface="+mn-cs"/>
        </a:defRPr>
      </a:lvl6pPr>
      <a:lvl7pPr marL="1440180" indent="-137160" algn="l" rtl="0" eaLnBrk="1" latinLnBrk="0" hangingPunct="1">
        <a:spcBef>
          <a:spcPct val="20000"/>
        </a:spcBef>
        <a:buClr>
          <a:schemeClr val="accent6"/>
        </a:buClr>
        <a:buSzPct val="80000"/>
        <a:buFont typeface="Wingdings 2"/>
        <a:buChar char=""/>
        <a:defRPr kumimoji="0" sz="1200" kern="1200" baseline="0">
          <a:solidFill>
            <a:schemeClr val="tx1"/>
          </a:solidFill>
          <a:latin typeface="+mn-lt"/>
          <a:ea typeface="+mn-ea"/>
          <a:cs typeface="+mn-cs"/>
        </a:defRPr>
      </a:lvl7pPr>
      <a:lvl8pPr marL="1645920" indent="-137160" algn="l" rtl="0" eaLnBrk="1" latinLnBrk="0" hangingPunct="1">
        <a:spcBef>
          <a:spcPct val="20000"/>
        </a:spcBef>
        <a:buClr>
          <a:schemeClr val="tx2"/>
        </a:buClr>
        <a:buChar char="•"/>
        <a:defRPr kumimoji="0" sz="1200" kern="1200">
          <a:solidFill>
            <a:schemeClr val="tx1"/>
          </a:solidFill>
          <a:latin typeface="+mn-lt"/>
          <a:ea typeface="+mn-ea"/>
          <a:cs typeface="+mn-cs"/>
        </a:defRPr>
      </a:lvl8pPr>
      <a:lvl9pPr marL="1851660" indent="-137160" algn="l" rtl="0" eaLnBrk="1" latinLnBrk="0" hangingPunct="1">
        <a:spcBef>
          <a:spcPct val="20000"/>
        </a:spcBef>
        <a:buClr>
          <a:schemeClr val="tx2"/>
        </a:buClr>
        <a:buFontTx/>
        <a:buChar char="•"/>
        <a:defRPr kumimoji="0" sz="105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091"/>
            <a:ext cx="8530937" cy="6108123"/>
          </a:xfrm>
        </p:spPr>
        <p:txBody>
          <a:bodyPr/>
          <a:lstStyle/>
          <a:p>
            <a:pPr algn="ctr">
              <a:spcAft>
                <a:spcPts val="0"/>
              </a:spcAft>
            </a:pPr>
            <a:r>
              <a:rPr lang="uz-Cyrl-UZ" sz="2400" b="1" dirty="0">
                <a:latin typeface="Times New Roman" panose="02020603050405020304" pitchFamily="18" charset="0"/>
                <a:ea typeface="Times New Roman" panose="02020603050405020304" pitchFamily="18" charset="0"/>
              </a:rPr>
              <a:t>КАРАНТИН ЗАРАРКУНАНДАЛАР ВА КАСАЛЛИКЛАР</a:t>
            </a:r>
            <a:r>
              <a:rPr lang="en-US" sz="2400" b="1" dirty="0">
                <a:latin typeface="Times New Roman" panose="02020603050405020304" pitchFamily="18" charset="0"/>
                <a:ea typeface="Times New Roman" panose="02020603050405020304" pitchFamily="18" charset="0"/>
              </a:rPr>
              <a:t>             </a:t>
            </a:r>
            <a:br>
              <a:rPr lang="en-US" sz="2400" b="1" dirty="0">
                <a:latin typeface="Times New Roman" panose="02020603050405020304" pitchFamily="18" charset="0"/>
                <a:ea typeface="Times New Roman" panose="02020603050405020304" pitchFamily="18" charset="0"/>
              </a:rPr>
            </a:br>
            <a:r>
              <a:rPr lang="en-US" sz="2400" b="1" dirty="0">
                <a:latin typeface="Times New Roman" panose="02020603050405020304" pitchFamily="18" charset="0"/>
                <a:ea typeface="Times New Roman" panose="02020603050405020304" pitchFamily="18" charset="0"/>
              </a:rPr>
              <a:t/>
            </a:r>
            <a:br>
              <a:rPr lang="en-US" sz="2400" b="1" dirty="0">
                <a:latin typeface="Times New Roman" panose="02020603050405020304" pitchFamily="18" charset="0"/>
                <a:ea typeface="Times New Roman" panose="02020603050405020304" pitchFamily="18" charset="0"/>
              </a:rPr>
            </a:br>
            <a:r>
              <a:rPr lang="uz-Cyrl-UZ" sz="2400" b="1" dirty="0">
                <a:latin typeface="Times New Roman" panose="02020603050405020304" pitchFamily="18" charset="0"/>
                <a:ea typeface="Times New Roman" panose="02020603050405020304" pitchFamily="18" charset="0"/>
              </a:rPr>
              <a:t>1-Маъруза : </a:t>
            </a:r>
            <a:r>
              <a:rPr lang="it-IT" sz="2400" b="1" dirty="0">
                <a:latin typeface="Times New Roman" panose="02020603050405020304" pitchFamily="18" charset="0"/>
                <a:ea typeface="Times New Roman" panose="02020603050405020304" pitchFamily="18" charset="0"/>
              </a:rPr>
              <a:t>К</a:t>
            </a:r>
            <a:r>
              <a:rPr lang="uz-Cyrl-UZ" sz="2400" b="1" dirty="0">
                <a:latin typeface="Times New Roman" panose="02020603050405020304" pitchFamily="18" charset="0"/>
                <a:ea typeface="Times New Roman" panose="02020603050405020304" pitchFamily="18" charset="0"/>
              </a:rPr>
              <a:t>ириш</a:t>
            </a:r>
            <a:r>
              <a:rPr lang="it-IT" sz="2400" b="1" dirty="0">
                <a:latin typeface="Times New Roman" panose="02020603050405020304" pitchFamily="18" charset="0"/>
                <a:ea typeface="Times New Roman" panose="02020603050405020304" pitchFamily="18" charset="0"/>
              </a:rPr>
              <a:t>.</a:t>
            </a:r>
            <a:r>
              <a:rPr lang="uz-Cyrl-UZ" sz="2400" b="1" dirty="0">
                <a:latin typeface="Times New Roman" panose="02020603050405020304" pitchFamily="18" charset="0"/>
                <a:ea typeface="Times New Roman" panose="02020603050405020304" pitchFamily="18" charset="0"/>
              </a:rPr>
              <a:t>“Карантин зараркунандалари ва касалликлари” фанига кириш Ўсимликлар карантини тўғрисидаги қонун ва қоидалари.</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uz-Cyrl-UZ" sz="2400" b="1" dirty="0">
                <a:latin typeface="Times New Roman" panose="02020603050405020304" pitchFamily="18" charset="0"/>
                <a:ea typeface="Times New Roman" panose="02020603050405020304" pitchFamily="18" charset="0"/>
              </a:rPr>
              <a:t>Режа:</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uz-Cyrl-UZ" sz="2400" b="1" dirty="0">
                <a:latin typeface="Times New Roman" panose="02020603050405020304" pitchFamily="18" charset="0"/>
                <a:ea typeface="Times New Roman" panose="02020603050405020304" pitchFamily="18" charset="0"/>
              </a:rPr>
              <a:t>1</a:t>
            </a:r>
            <a:r>
              <a:rPr lang="uz-Cyrl-UZ" sz="2400" dirty="0">
                <a:latin typeface="Times New Roman" panose="02020603050405020304" pitchFamily="18" charset="0"/>
                <a:ea typeface="Times New Roman" panose="02020603050405020304" pitchFamily="18" charset="0"/>
              </a:rPr>
              <a:t>. Карантин зараркунандалар фанининг мақсади ва вазифалари.</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uz-Cyrl-UZ" sz="2400" b="1" dirty="0">
                <a:latin typeface="Times New Roman" panose="02020603050405020304" pitchFamily="18" charset="0"/>
                <a:ea typeface="Times New Roman" panose="02020603050405020304" pitchFamily="18" charset="0"/>
              </a:rPr>
              <a:t>2.</a:t>
            </a:r>
            <a:r>
              <a:rPr lang="uz-Cyrl-UZ" sz="2400" dirty="0">
                <a:latin typeface="Times New Roman" panose="02020603050405020304" pitchFamily="18" charset="0"/>
                <a:ea typeface="Times New Roman" panose="02020603050405020304" pitchFamily="18" charset="0"/>
              </a:rPr>
              <a:t> Карантин зараркунандалар фанинингривожланиш тарихи.</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uz-Cyrl-UZ" sz="2400" b="1" dirty="0">
                <a:latin typeface="Times New Roman" panose="02020603050405020304" pitchFamily="18" charset="0"/>
                <a:ea typeface="Times New Roman" panose="02020603050405020304" pitchFamily="18" charset="0"/>
              </a:rPr>
              <a:t>3. </a:t>
            </a:r>
            <a:r>
              <a:rPr lang="uz-Cyrl-UZ" sz="2400" dirty="0">
                <a:latin typeface="Times New Roman" panose="02020603050405020304" pitchFamily="18" charset="0"/>
                <a:ea typeface="Times New Roman" panose="02020603050405020304" pitchFamily="18" charset="0"/>
              </a:rPr>
              <a:t>Карантин зараркунандалар фанининг қонулари</a:t>
            </a:r>
            <a:r>
              <a:rPr lang="en-US" sz="2400" dirty="0">
                <a:latin typeface="Times New Roman" panose="02020603050405020304" pitchFamily="18" charset="0"/>
                <a:ea typeface="Times New Roman" panose="02020603050405020304" pitchFamily="18" charset="0"/>
              </a:rPr>
              <a:t>.</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3600" dirty="0"/>
              <a:t/>
            </a:r>
            <a:br>
              <a:rPr lang="en-US" sz="3600" dirty="0"/>
            </a:br>
            <a:r>
              <a:rPr lang="en-US" sz="3600" dirty="0"/>
              <a:t/>
            </a:r>
            <a:br>
              <a:rPr lang="en-US" sz="3600" dirty="0"/>
            </a:br>
            <a:endParaRPr lang="ru-RU" sz="1800" dirty="0"/>
          </a:p>
        </p:txBody>
      </p:sp>
      <p:sp>
        <p:nvSpPr>
          <p:cNvPr id="4" name="Дата 3"/>
          <p:cNvSpPr>
            <a:spLocks noGrp="1"/>
          </p:cNvSpPr>
          <p:nvPr>
            <p:ph type="dt" sz="half" idx="10"/>
          </p:nvPr>
        </p:nvSpPr>
        <p:spPr/>
        <p:txBody>
          <a:bodyPr/>
          <a:lstStyle/>
          <a:p>
            <a:pPr>
              <a:defRPr/>
            </a:pPr>
            <a:fld id="{9EAC2ED1-EB8C-4A57-B444-12F07302789E}" type="datetime1">
              <a:rPr lang="ru-RU">
                <a:solidFill>
                  <a:srgbClr val="04617B">
                    <a:shade val="90000"/>
                  </a:srgbClr>
                </a:solidFill>
                <a:latin typeface="Constantia"/>
              </a:rPr>
              <a:pPr>
                <a:defRPr/>
              </a:pPr>
              <a:t>вт 09.04.19</a:t>
            </a:fld>
            <a:endParaRPr lang="ru-RU">
              <a:solidFill>
                <a:srgbClr val="04617B">
                  <a:shade val="90000"/>
                </a:srgbClr>
              </a:solidFill>
              <a:latin typeface="Constantia"/>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a:pPr fontAlgn="base">
                <a:spcBef>
                  <a:spcPct val="0"/>
                </a:spcBef>
                <a:spcAft>
                  <a:spcPct val="0"/>
                </a:spcAft>
              </a:pPr>
              <a:t>1</a:t>
            </a:fld>
            <a:endParaRPr lang="ru-RU"/>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3310"/>
          <a:stretch>
            <a:fillRect/>
          </a:stretch>
        </p:blipFill>
        <p:spPr bwMode="auto">
          <a:xfrm rot="3068578">
            <a:off x="7809587" y="111322"/>
            <a:ext cx="1249038" cy="1056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D:\document\2233\kasab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30792" y="4862664"/>
            <a:ext cx="1566174" cy="1138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675816"/>
      </p:ext>
    </p:extLst>
  </p:cSld>
  <p:clrMapOvr>
    <a:masterClrMapping/>
  </p:clrMapOvr>
  <p:transition spd="slow">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87927"/>
            <a:ext cx="8368145" cy="4797138"/>
          </a:xfrm>
        </p:spPr>
        <p:txBody>
          <a:bodyPr/>
          <a:lstStyle/>
          <a:p>
            <a:pPr lvl="0" algn="just"/>
            <a:r>
              <a:rPr lang="uz-Cyrl-UZ" sz="2400" dirty="0"/>
              <a:t>Ўсимликлар  карантини  маълум  ҳудудда  учрамайдиган,  чет  элдан келиб қолиши мумкин бўлган зараркунандалар</a:t>
            </a:r>
            <a:r>
              <a:rPr lang="uz-Latn-UZ" sz="2400" dirty="0"/>
              <a:t>дан </a:t>
            </a:r>
            <a:r>
              <a:rPr lang="uz-Cyrl-UZ" sz="2400" dirty="0"/>
              <a:t>ҳимоя қилишга, ўтган тақдирда эса дарров хавф олдини олиш ва йўқ қилишга қаратилган  давлат  аҳамиятига  эга  бўлган  тадбир  ва  чоралар системасидир. Карантин чора-тадбирлари Ўзбекистон Республикаси Вазирлар </a:t>
            </a:r>
            <a:r>
              <a:rPr lang="uz-Latn-UZ" sz="2400" dirty="0"/>
              <a:t>М</a:t>
            </a:r>
            <a:r>
              <a:rPr lang="uz-Cyrl-UZ" sz="2400" dirty="0"/>
              <a:t>аҳкамаси ҳузуридаги </a:t>
            </a:r>
            <a:r>
              <a:rPr lang="uz-Latn-UZ" sz="2400" dirty="0"/>
              <a:t>р</a:t>
            </a:r>
            <a:r>
              <a:rPr lang="uz-Cyrl-UZ" sz="2400" dirty="0"/>
              <a:t>еспублика Ўсимликларни ҳимоя  қилиш  ва  Ўсимликлар карантини  Бош  Давлат инспекцияси томонидан амалга оширилади.</a:t>
            </a:r>
            <a:endParaRPr lang="ru-RU" sz="2400" dirty="0"/>
          </a:p>
          <a:p>
            <a:pPr lvl="0" algn="just"/>
            <a:r>
              <a:rPr lang="uz-Cyrl-UZ" sz="2400" dirty="0"/>
              <a:t>Ўсимликлар  карантини  метеорология,  иқлимшунослик,  кимё,  физика, гигиена ва токсикология фанлари билан узвий боғлиқ. </a:t>
            </a:r>
            <a:endParaRPr lang="ru-RU" sz="2400" dirty="0"/>
          </a:p>
          <a:p>
            <a:pPr marL="0" indent="0" algn="just">
              <a:buNone/>
            </a:pPr>
            <a:endParaRPr lang="ru-RU" sz="2800" dirty="0">
              <a:solidFill>
                <a:srgbClr val="0070C0"/>
              </a:solidFill>
            </a:endParaRPr>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2</a:t>
            </a:fld>
            <a:endParaRPr lang="ru-RU"/>
          </a:p>
        </p:txBody>
      </p:sp>
    </p:spTree>
    <p:extLst>
      <p:ext uri="{BB962C8B-B14F-4D97-AF65-F5344CB8AC3E}">
        <p14:creationId xmlns:p14="http://schemas.microsoft.com/office/powerpoint/2010/main" val="207395614"/>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3093" y="231243"/>
            <a:ext cx="8558398" cy="4449537"/>
          </a:xfrm>
        </p:spPr>
        <p:txBody>
          <a:bodyPr/>
          <a:lstStyle/>
          <a:p>
            <a:pPr marL="342900" lvl="0" indent="-342900" algn="just">
              <a:spcAft>
                <a:spcPts val="0"/>
              </a:spcAft>
              <a:tabLst>
                <a:tab pos="457200" algn="l"/>
              </a:tabLst>
            </a:pPr>
            <a:r>
              <a:rPr lang="uz-Cyrl-UZ" sz="2200" dirty="0">
                <a:solidFill>
                  <a:srgbClr val="9900CC"/>
                </a:solidFill>
                <a:latin typeface="Times New Roman" panose="02020603050405020304" pitchFamily="18" charset="0"/>
                <a:ea typeface="Times New Roman" panose="02020603050405020304" pitchFamily="18" charset="0"/>
              </a:rPr>
              <a:t>Карантин  сўзи  итал. </a:t>
            </a:r>
            <a:r>
              <a:rPr lang="uz-Cyrl-UZ" dirty="0">
                <a:solidFill>
                  <a:srgbClr val="9900CC"/>
                </a:solidFill>
              </a:rPr>
              <a:t>Quarantagiorni</a:t>
            </a:r>
            <a:r>
              <a:rPr lang="uz-Cyrl-UZ" sz="2200" dirty="0" smtClean="0">
                <a:solidFill>
                  <a:srgbClr val="9900CC"/>
                </a:solidFill>
                <a:latin typeface="Times New Roman" panose="02020603050405020304" pitchFamily="18" charset="0"/>
                <a:ea typeface="Times New Roman" panose="02020603050405020304" pitchFamily="18" charset="0"/>
              </a:rPr>
              <a:t> </a:t>
            </a:r>
            <a:r>
              <a:rPr lang="uz-Cyrl-UZ" sz="2200" dirty="0">
                <a:solidFill>
                  <a:srgbClr val="9900CC"/>
                </a:solidFill>
                <a:latin typeface="Times New Roman" panose="02020603050405020304" pitchFamily="18" charset="0"/>
                <a:ea typeface="Times New Roman" panose="02020603050405020304" pitchFamily="18" charset="0"/>
              </a:rPr>
              <a:t>– қирқ кун, </a:t>
            </a:r>
            <a:r>
              <a:rPr lang="uz-Latn-UZ" sz="2200" dirty="0">
                <a:solidFill>
                  <a:srgbClr val="9900CC"/>
                </a:solidFill>
                <a:latin typeface="Times New Roman" panose="02020603050405020304" pitchFamily="18" charset="0"/>
                <a:ea typeface="Times New Roman" panose="02020603050405020304" pitchFamily="18" charset="0"/>
              </a:rPr>
              <a:t>маъносини ифодалайди,</a:t>
            </a:r>
            <a:r>
              <a:rPr lang="uz-Cyrl-UZ" sz="2200" dirty="0">
                <a:solidFill>
                  <a:srgbClr val="9900CC"/>
                </a:solidFill>
                <a:latin typeface="Times New Roman" panose="02020603050405020304" pitchFamily="18" charset="0"/>
                <a:ea typeface="Times New Roman" panose="02020603050405020304" pitchFamily="18" charset="0"/>
              </a:rPr>
              <a:t>  карантинлаш э</a:t>
            </a:r>
            <a:r>
              <a:rPr lang="uz-Latn-UZ" sz="2200" dirty="0">
                <a:solidFill>
                  <a:srgbClr val="9900CC"/>
                </a:solidFill>
                <a:latin typeface="Times New Roman" panose="02020603050405020304" pitchFamily="18" charset="0"/>
                <a:ea typeface="Times New Roman" panose="02020603050405020304" pitchFamily="18" charset="0"/>
              </a:rPr>
              <a:t>са </a:t>
            </a:r>
            <a:r>
              <a:rPr lang="uz-Cyrl-UZ" sz="2200" dirty="0">
                <a:solidFill>
                  <a:srgbClr val="9900CC"/>
                </a:solidFill>
                <a:latin typeface="Times New Roman" panose="02020603050405020304" pitchFamily="18" charset="0"/>
                <a:ea typeface="Times New Roman" panose="02020603050405020304" pitchFamily="18" charset="0"/>
              </a:rPr>
              <a:t>инфекцион касалликларнинг  эпидемик  ўчоқдан  бошқа  ҳудудларга  тарқалишига  йўл қўймаслик  ва  шу  ўчоқни  тугатиш,  кимёвий  ва  биологик  кураш  ишлатилганда эпидемиянинг  олдини  олиш  ва  бартараф  қилиш  учун  кўриладиган  чора-тадбирлардир.     Қирқ  кунлик  карантин  биринчи  марта  1374  йилда  Италияда  Шарқ мамлакатларидан  денгиз  қирғоғига  келган  кемаларни  40  кун  давомида  айрим жойларда вабо касаллигидан сақлаш учун тўхтатиб қўйилган. Карантин тадбирларга аҳолининг  карантинланган  зонадан  чиқиши  ёки  киришини таъқиқлаш, карантинланган кишиларни ёки </a:t>
            </a:r>
            <a:r>
              <a:rPr lang="uz-Latn-UZ" sz="2200" dirty="0">
                <a:solidFill>
                  <a:srgbClr val="9900CC"/>
                </a:solidFill>
                <a:latin typeface="Times New Roman" panose="02020603050405020304" pitchFamily="18" charset="0"/>
                <a:ea typeface="Times New Roman" panose="02020603050405020304" pitchFamily="18" charset="0"/>
              </a:rPr>
              <a:t>жамоа</a:t>
            </a:r>
            <a:r>
              <a:rPr lang="uz-Cyrl-UZ" sz="2200" dirty="0">
                <a:solidFill>
                  <a:srgbClr val="9900CC"/>
                </a:solidFill>
                <a:latin typeface="Times New Roman" panose="02020603050405020304" pitchFamily="18" charset="0"/>
                <a:ea typeface="Times New Roman" panose="02020603050405020304" pitchFamily="18" charset="0"/>
              </a:rPr>
              <a:t>ларни  теварак-атрофдаги  аҳолидан тўла  ёки  қисман  </a:t>
            </a:r>
            <a:r>
              <a:rPr lang="uz-Latn-UZ" sz="2200" dirty="0">
                <a:solidFill>
                  <a:srgbClr val="9900CC"/>
                </a:solidFill>
                <a:latin typeface="Times New Roman" panose="02020603050405020304" pitchFamily="18" charset="0"/>
                <a:ea typeface="Times New Roman" panose="02020603050405020304" pitchFamily="18" charset="0"/>
              </a:rPr>
              <a:t>ажратиб</a:t>
            </a:r>
            <a:r>
              <a:rPr lang="uz-Cyrl-UZ" sz="2200" dirty="0">
                <a:solidFill>
                  <a:srgbClr val="9900CC"/>
                </a:solidFill>
                <a:latin typeface="Times New Roman" panose="02020603050405020304" pitchFamily="18" charset="0"/>
                <a:ea typeface="Times New Roman" panose="02020603050405020304" pitchFamily="18" charset="0"/>
              </a:rPr>
              <a:t>  қўйиш, назоратга олинган жамоаларда  беморларни, бацилла ташувчиларни ва беморга яқин юрган барча кишиларни аниқлаш ҳамда </a:t>
            </a:r>
            <a:r>
              <a:rPr lang="uz-Latn-UZ" sz="2200" dirty="0">
                <a:solidFill>
                  <a:srgbClr val="9900CC"/>
                </a:solidFill>
                <a:latin typeface="Times New Roman" panose="02020603050405020304" pitchFamily="18" charset="0"/>
                <a:ea typeface="Times New Roman" panose="02020603050405020304" pitchFamily="18" charset="0"/>
              </a:rPr>
              <a:t>ҳимоялаш каби</a:t>
            </a:r>
            <a:r>
              <a:rPr lang="uz-Cyrl-UZ" sz="2200" dirty="0">
                <a:solidFill>
                  <a:srgbClr val="9900CC"/>
                </a:solidFill>
                <a:latin typeface="Times New Roman" panose="02020603050405020304" pitchFamily="18" charset="0"/>
                <a:ea typeface="Times New Roman" panose="02020603050405020304" pitchFamily="18" charset="0"/>
              </a:rPr>
              <a:t>  чоралар  (санитария  ишлов  бериш,  лабораторияда текшириш, иммунлаш, дезинфекция, дезинсекция, дератизация) киради.</a:t>
            </a:r>
            <a:endParaRPr lang="ru-RU" sz="2200" dirty="0">
              <a:solidFill>
                <a:srgbClr val="9900CC"/>
              </a:solidFill>
              <a:latin typeface="Times New Roman" panose="02020603050405020304" pitchFamily="18" charset="0"/>
              <a:ea typeface="Times New Roman" panose="02020603050405020304" pitchFamily="18" charset="0"/>
            </a:endParaRPr>
          </a:p>
          <a:p>
            <a:pPr algn="just">
              <a:spcAft>
                <a:spcPts val="0"/>
              </a:spcAft>
            </a:pPr>
            <a:r>
              <a:rPr lang="uz-Cyrl-UZ" sz="2200" dirty="0">
                <a:latin typeface="Times New Roman" panose="02020603050405020304" pitchFamily="18" charset="0"/>
                <a:ea typeface="Times New Roman" panose="02020603050405020304" pitchFamily="18" charset="0"/>
              </a:rPr>
              <a:t> </a:t>
            </a:r>
            <a:endParaRPr lang="ru-RU" sz="2200" dirty="0">
              <a:effectLst/>
              <a:latin typeface="Times New Roman" panose="02020603050405020304" pitchFamily="18" charset="0"/>
              <a:ea typeface="Times New Roman" panose="02020603050405020304" pitchFamily="18" charset="0"/>
            </a:endParaRPr>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3</a:t>
            </a:fld>
            <a:endParaRPr lang="ru-RU"/>
          </a:p>
        </p:txBody>
      </p:sp>
    </p:spTree>
    <p:extLst>
      <p:ext uri="{BB962C8B-B14F-4D97-AF65-F5344CB8AC3E}">
        <p14:creationId xmlns:p14="http://schemas.microsoft.com/office/powerpoint/2010/main" val="667480182"/>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15924"/>
            <a:ext cx="8229600" cy="531236"/>
          </a:xfrm>
        </p:spPr>
        <p:txBody>
          <a:bodyPr/>
          <a:lstStyle/>
          <a:p>
            <a:pPr algn="ctr"/>
            <a:r>
              <a:rPr lang="uz-Cyrl-UZ" dirty="0" smtClean="0"/>
              <a:t>Фаннинг мақсади ва вазифалари</a:t>
            </a:r>
            <a:endParaRPr lang="ru-RU" dirty="0"/>
          </a:p>
        </p:txBody>
      </p:sp>
      <p:sp>
        <p:nvSpPr>
          <p:cNvPr id="3" name="Объект 2"/>
          <p:cNvSpPr>
            <a:spLocks noGrp="1"/>
          </p:cNvSpPr>
          <p:nvPr>
            <p:ph idx="1"/>
          </p:nvPr>
        </p:nvSpPr>
        <p:spPr>
          <a:xfrm>
            <a:off x="175532" y="1299730"/>
            <a:ext cx="8608250" cy="3452380"/>
          </a:xfrm>
        </p:spPr>
        <p:txBody>
          <a:bodyPr/>
          <a:lstStyle/>
          <a:p>
            <a:pPr algn="just"/>
            <a:r>
              <a:rPr lang="uz-Cyrl-UZ" dirty="0" smtClean="0">
                <a:solidFill>
                  <a:srgbClr val="9900CC"/>
                </a:solidFill>
              </a:rPr>
              <a:t>Қишлоқ </a:t>
            </a:r>
            <a:r>
              <a:rPr lang="uz-Cyrl-UZ" dirty="0">
                <a:solidFill>
                  <a:srgbClr val="9900CC"/>
                </a:solidFill>
              </a:rPr>
              <a:t>хўжалиги экинлари карантини фанининг вазифаси зарарли организмларнинг мамлакат ичкарисида тарқалишига ёки ташқаридан кириб келишига йўл қўймаслик, бу организмлар экинзорларда пайдо бўлганда тарқалиш вақтини назарда тутиб, уни чегаралаш тадбирларини ишлаб чиқишга тавсиялар беришдан иборат.</a:t>
            </a:r>
          </a:p>
          <a:p>
            <a:pPr algn="just"/>
            <a:r>
              <a:rPr lang="uz-Cyrl-UZ" dirty="0" smtClean="0">
                <a:solidFill>
                  <a:srgbClr val="9900CC"/>
                </a:solidFill>
              </a:rPr>
              <a:t>Бу </a:t>
            </a:r>
            <a:r>
              <a:rPr lang="uz-Cyrl-UZ" dirty="0">
                <a:solidFill>
                  <a:srgbClr val="9900CC"/>
                </a:solidFill>
              </a:rPr>
              <a:t>фан мамлакатимиз ҳудудида намоён бўладиган, ривожланадиган, тарқаладиган карантин касалликлар, ҳашаротларнинг пайдо бўлиши муддатлари ва миқдори тўғрисида маълумот бериб, сақлаб қолиш учун зудлик билан ўтказиладиган тадбирларни белгилаш йўлларини кўрсатиб беради.</a:t>
            </a:r>
          </a:p>
          <a:p>
            <a:pPr algn="just"/>
            <a:r>
              <a:rPr lang="uz-Cyrl-UZ" dirty="0" smtClean="0">
                <a:solidFill>
                  <a:srgbClr val="9900CC"/>
                </a:solidFill>
              </a:rPr>
              <a:t>Қишлоқ </a:t>
            </a:r>
            <a:r>
              <a:rPr lang="uz-Cyrl-UZ" dirty="0">
                <a:solidFill>
                  <a:srgbClr val="9900CC"/>
                </a:solidFill>
              </a:rPr>
              <a:t>хўжалиги экинларининг карантини фани зиммасига карантин хизмати вакиллари ва илмий-тадқиқот институти ходимлари билан бирга экин далаларида тарқалиши мумкин бўладиган ўсимлик касалликлари, зарарли ҳашаротларнинг намоён бўлиш хавфини, ривожланиши ва тарқалишини олдиндан назорат қилиш малакасини ҳосил қилиш киради.   </a:t>
            </a:r>
          </a:p>
          <a:p>
            <a:pPr algn="just"/>
            <a:endParaRPr lang="uz-Cyrl-UZ" dirty="0">
              <a:solidFill>
                <a:srgbClr val="9900CC"/>
              </a:solidFill>
            </a:endParaRPr>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4</a:t>
            </a:fld>
            <a:endParaRPr lang="ru-RU"/>
          </a:p>
        </p:txBody>
      </p:sp>
    </p:spTree>
    <p:extLst>
      <p:ext uri="{BB962C8B-B14F-4D97-AF65-F5344CB8AC3E}">
        <p14:creationId xmlns:p14="http://schemas.microsoft.com/office/powerpoint/2010/main" val="3826311270"/>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0075" y="192356"/>
            <a:ext cx="8086725" cy="5335608"/>
          </a:xfrm>
        </p:spPr>
        <p:txBody>
          <a:bodyPr/>
          <a:lstStyle/>
          <a:p>
            <a:pPr algn="just"/>
            <a:r>
              <a:rPr lang="uz-Cyrl-UZ" sz="2600" dirty="0"/>
              <a:t>Белгиланган  вазифаларни  амалга  ошириш  учун  Республикада, вилоятларда, туманларда,  шаҳарларда  карантин  инспекциялари  ташкил қилинган.  Ҳозирги  вақтда  14 та  вилоят  карантин  инспекцияси, 167 та ўсимликлар карантини бўйича туман ўсимликлар карантини инспекциялари, 31 та чегара карантин  масканлари, 14 та фумигацион бўлинмалар, 6 та карантин питомниклари, 1 та карантин лабораторияси, 1 та ботаниқа боғи, 2 та оранжерея ва 26 та Давлат нав синаш участкалари  Республикамиздаги  фитосанитар ҳолатни назорат қилиш бўйича иш олиб бормоқда. Унинг таркибида тажриба васелекция станциясилари, нав синаш майдончалари ташкил қилинган. </a:t>
            </a:r>
            <a:endParaRPr lang="ru-RU" sz="2600" dirty="0"/>
          </a:p>
          <a:p>
            <a:pPr marL="0" indent="0">
              <a:buNone/>
            </a:pPr>
            <a:endParaRPr lang="ru-RU" sz="2800" dirty="0"/>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a:xfrm>
            <a:off x="7924800" y="6356352"/>
            <a:ext cx="762000" cy="363103"/>
          </a:xfrm>
        </p:spPr>
        <p:txBody>
          <a:bodyPr/>
          <a:lstStyle/>
          <a:p>
            <a:pPr fontAlgn="base">
              <a:spcBef>
                <a:spcPct val="0"/>
              </a:spcBef>
              <a:spcAft>
                <a:spcPct val="0"/>
              </a:spcAft>
            </a:pPr>
            <a:fld id="{42BA0D3E-7553-4D28-9845-31A4BCD47A9F}" type="slidenum">
              <a:rPr lang="ru-RU" smtClean="0"/>
              <a:pPr fontAlgn="base">
                <a:spcBef>
                  <a:spcPct val="0"/>
                </a:spcBef>
                <a:spcAft>
                  <a:spcPct val="0"/>
                </a:spcAft>
              </a:pPr>
              <a:t>5</a:t>
            </a:fld>
            <a:endParaRPr lang="ru-RU"/>
          </a:p>
        </p:txBody>
      </p:sp>
    </p:spTree>
    <p:extLst>
      <p:ext uri="{BB962C8B-B14F-4D97-AF65-F5344CB8AC3E}">
        <p14:creationId xmlns:p14="http://schemas.microsoft.com/office/powerpoint/2010/main" val="3929591487"/>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0884" y="630238"/>
            <a:ext cx="8229600" cy="377598"/>
          </a:xfrm>
        </p:spPr>
        <p:txBody>
          <a:bodyPr/>
          <a:lstStyle/>
          <a:p>
            <a:r>
              <a:rPr lang="uz-Cyrl-UZ" dirty="0" smtClean="0"/>
              <a:t>Фаннинг ривожланиш тарихи</a:t>
            </a:r>
            <a:endParaRPr lang="ru-RU" dirty="0"/>
          </a:p>
        </p:txBody>
      </p:sp>
      <p:sp>
        <p:nvSpPr>
          <p:cNvPr id="3" name="Объект 2"/>
          <p:cNvSpPr>
            <a:spLocks noGrp="1"/>
          </p:cNvSpPr>
          <p:nvPr>
            <p:ph idx="1"/>
          </p:nvPr>
        </p:nvSpPr>
        <p:spPr>
          <a:xfrm>
            <a:off x="457200" y="1343890"/>
            <a:ext cx="8383113" cy="3799611"/>
          </a:xfrm>
        </p:spPr>
        <p:txBody>
          <a:bodyPr/>
          <a:lstStyle/>
          <a:p>
            <a:r>
              <a:rPr lang="uz-Cyrl-UZ" sz="2400" dirty="0"/>
              <a:t>Биринчи  карантин  тадбирлари  Францияда  жорий  қилинган.  Бунга сабаб 1858-1862 йилларда  АҚШ  дан  Франсияга  келтирилган  узум  кўчатларида учрайдиган филлоксера  ҳашароти  сабаб  бўлган.  Кейинчалик  Францияга 8 оидиум, сохта ун шудринг касаллиги тарқала бошлаган. Шунинг учун қишлоқ хўжалигида 56 та департамент ташкил қилиниб, улар ток касалликларига қарши курашган. Шундан  кейин ўсимликлар карантинини жорий қилиш  европа мамлакатлари</a:t>
            </a:r>
            <a:r>
              <a:rPr lang="ru-RU" sz="2400" dirty="0"/>
              <a:t>д</a:t>
            </a:r>
            <a:r>
              <a:rPr lang="uz-Cyrl-UZ" sz="2400" dirty="0"/>
              <a:t>а, Шимолий Америкада бошланган. АҚШ  да  карантин  зонасини  ташкил  қилиш  1912  йилда  бошланган.  Шу йили қабул қилинган Карантин тўғрисидаги қонун шу кунгача ўз кучини сақлаб келмоқда.</a:t>
            </a:r>
            <a:endParaRPr lang="ru-RU" sz="2400" dirty="0"/>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6</a:t>
            </a:fld>
            <a:endParaRPr lang="ru-RU"/>
          </a:p>
        </p:txBody>
      </p:sp>
    </p:spTree>
    <p:extLst>
      <p:ext uri="{BB962C8B-B14F-4D97-AF65-F5344CB8AC3E}">
        <p14:creationId xmlns:p14="http://schemas.microsoft.com/office/powerpoint/2010/main" val="3206880072"/>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3236" y="212643"/>
            <a:ext cx="8575964" cy="4265841"/>
          </a:xfrm>
        </p:spPr>
        <p:txBody>
          <a:bodyPr/>
          <a:lstStyle/>
          <a:p>
            <a:pPr lvl="0"/>
            <a:r>
              <a:rPr lang="uz-Cyrl-UZ" sz="2400" dirty="0" smtClean="0"/>
              <a:t>1877 </a:t>
            </a:r>
            <a:r>
              <a:rPr lang="uz-Cyrl-UZ" sz="2400" dirty="0"/>
              <a:t>йилда Лозаннда  (Швейцария)  бўлиб  ўтган  йиғилишда  европа  мамлакатларида токнинг  фоллексера  туфайли  нобуд  бўлишининг  олдини  олиш  масаласи халқаро  даражада  кўтарилди.  Биринчи  халқаро  конвенцияни  1  сентябр  1878 йилда Берн шахрида Германия, Австро-Венгрия, Швейцария, Франция, Белгия, Голландия  кейинчалик  Италия,  Испания,биринчи  жахон  уришидан кейин Венгрия,  Чехословакия  ва  Югославия  давлатлари  имзолаган. Конвенциянинг талабларига асосан, токнинг филлексераси тарқалган давлатлар жахон бозорида ток кўчатлари сотиш хуқуқидан махрум қилинган.</a:t>
            </a:r>
            <a:endParaRPr lang="ru-RU" sz="2400" dirty="0"/>
          </a:p>
          <a:p>
            <a:pPr lvl="0"/>
            <a:r>
              <a:rPr lang="uz-Cyrl-UZ" sz="2400" dirty="0"/>
              <a:t>   1905 йил 7 июнда Халқаро конвенцияда Римда Халқаро қишлоқ хўжалик институтини очиш тўғрисида қарор қабул қилинган. Бу институт дастлаб турли мамлакатларда турли касаллик,  ҳашаротлар ва бегона ўтлардан ҳимоя қилишга ўргатиш қонунларини яратишган.</a:t>
            </a:r>
            <a:endParaRPr lang="ru-RU" sz="2400" dirty="0"/>
          </a:p>
          <a:p>
            <a:endParaRPr lang="ru-RU" sz="2400" dirty="0"/>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7</a:t>
            </a:fld>
            <a:endParaRPr lang="ru-RU"/>
          </a:p>
        </p:txBody>
      </p:sp>
    </p:spTree>
    <p:extLst>
      <p:ext uri="{BB962C8B-B14F-4D97-AF65-F5344CB8AC3E}">
        <p14:creationId xmlns:p14="http://schemas.microsoft.com/office/powerpoint/2010/main" val="2333155803"/>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040948"/>
            <a:ext cx="9050110" cy="4559754"/>
          </a:xfrm>
        </p:spPr>
        <p:txBody>
          <a:bodyPr/>
          <a:lstStyle/>
          <a:p>
            <a:pPr algn="just"/>
            <a:r>
              <a:rPr lang="uz-Cyrl-UZ" dirty="0">
                <a:latin typeface="Times New Roman" panose="02020603050405020304" pitchFamily="18" charset="0"/>
                <a:cs typeface="Times New Roman" panose="02020603050405020304" pitchFamily="18" charset="0"/>
              </a:rPr>
              <a:t>1914  yilda  Frantsiyada  30  mamlakat  ishtirokida  sertifikatlar  bilan almashinish  va  zararli  organizmlarga  qarshi  kurash  choralari  belgilab olingan.</a:t>
            </a:r>
            <a:endParaRPr lang="ru-RU"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1929  yilda  Rimda  24  davlat  ishtirokida bo’lib o’tgan  xalqaro konferentsiyada  Rim  konventsiyasi  qabul qilingan.  Bunga asosan Shu davlatlarda  o’simliklar  himoyasi  va  karantini  bo’yicha  ilmiy  tadqiqot institutlari  tashkil  qilinishi,  zararli  organizmlarni  tarqatmaslik  uchun qonunlar  ishlab  chiqish,  mamlakatda  aniqlangan  karantin  ob’ektlarining ro’yxatini e’lon qilish, o’simliklarni bir mamlakatdan  ikkinchisiga  olib borishni qat’iy nazorat qilish kabi tadbirlar vazifa qilib yuklatilgan.</a:t>
            </a:r>
            <a:endParaRPr lang="ru-RU"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    1951  yilda  Rim  konventsiyasi </a:t>
            </a:r>
            <a:r>
              <a:rPr lang="uz-Cyrl-UZ" dirty="0" smtClean="0">
                <a:latin typeface="Times New Roman" panose="02020603050405020304" pitchFamily="18" charset="0"/>
                <a:cs typeface="Times New Roman" panose="02020603050405020304" pitchFamily="18" charset="0"/>
              </a:rPr>
              <a:t>yig’ilishida  </a:t>
            </a:r>
            <a:r>
              <a:rPr lang="uz-Cyrl-UZ" dirty="0">
                <a:latin typeface="Times New Roman" panose="02020603050405020304" pitchFamily="18" charset="0"/>
                <a:cs typeface="Times New Roman" panose="02020603050405020304" pitchFamily="18" charset="0"/>
              </a:rPr>
              <a:t>Xalqaro o’simliklarni  himoya  qilish  Konventsiyasini  50  mamlakat  ishtirokida tasdiqlaydi. Bunda yagona xalqaro fitosanitar  guvoxnomasini berish, fitosanitar nazoratini o’tkazish talablari va nazorat qilinadigan ob’ektlar miqdori aniqlandi.</a:t>
            </a:r>
            <a:endParaRPr lang="ru-RU" dirty="0">
              <a:latin typeface="Times New Roman" panose="02020603050405020304" pitchFamily="18" charset="0"/>
              <a:cs typeface="Times New Roman" panose="02020603050405020304" pitchFamily="18" charset="0"/>
            </a:endParaRPr>
          </a:p>
          <a:p>
            <a:pPr algn="just"/>
            <a:r>
              <a:rPr lang="uz-Cyrl-UZ" dirty="0">
                <a:latin typeface="Times New Roman" panose="02020603050405020304" pitchFamily="18" charset="0"/>
                <a:cs typeface="Times New Roman" panose="02020603050405020304" pitchFamily="18" charset="0"/>
              </a:rPr>
              <a:t>   1951  yil  18  aprelda  yevropa, O’rta  yer  dengizi  </a:t>
            </a:r>
            <a:r>
              <a:rPr lang="uz-Cyrl-UZ" dirty="0" smtClean="0">
                <a:latin typeface="Times New Roman" panose="02020603050405020304" pitchFamily="18" charset="0"/>
                <a:cs typeface="Times New Roman" panose="02020603050405020304" pitchFamily="18" charset="0"/>
              </a:rPr>
              <a:t>x</a:t>
            </a:r>
            <a:r>
              <a:rPr lang="en-US" dirty="0" smtClean="0">
                <a:latin typeface="Times New Roman" panose="02020603050405020304" pitchFamily="18" charset="0"/>
                <a:cs typeface="Times New Roman" panose="02020603050405020304" pitchFamily="18" charset="0"/>
              </a:rPr>
              <a:t>a</a:t>
            </a:r>
            <a:r>
              <a:rPr lang="uz-Cyrl-UZ" dirty="0" smtClean="0">
                <a:latin typeface="Times New Roman" panose="02020603050405020304" pitchFamily="18" charset="0"/>
                <a:cs typeface="Times New Roman" panose="02020603050405020304" pitchFamily="18" charset="0"/>
              </a:rPr>
              <a:t>vzasi bo’yicha </a:t>
            </a:r>
            <a:r>
              <a:rPr lang="en-US" dirty="0" smtClean="0">
                <a:latin typeface="Times New Roman" panose="02020603050405020304" pitchFamily="18" charset="0"/>
                <a:cs typeface="Times New Roman" panose="02020603050405020304" pitchFamily="18" charset="0"/>
              </a:rPr>
              <a:t>o</a:t>
            </a:r>
            <a:r>
              <a:rPr lang="uz-Cyrl-UZ" dirty="0" smtClean="0">
                <a:latin typeface="Times New Roman" panose="02020603050405020304" pitchFamily="18" charset="0"/>
                <a:cs typeface="Times New Roman" panose="02020603050405020304" pitchFamily="18" charset="0"/>
              </a:rPr>
              <a:t>’simliklarni  </a:t>
            </a:r>
            <a:r>
              <a:rPr lang="uz-Cyrl-UZ" dirty="0">
                <a:latin typeface="Times New Roman" panose="02020603050405020304" pitchFamily="18" charset="0"/>
                <a:cs typeface="Times New Roman" panose="02020603050405020304" pitchFamily="18" charset="0"/>
              </a:rPr>
              <a:t>himoya  qilish  Konventsiyasi  qabul  qilinadi.  1956 yilga  kelib Janubiy sharqiy Osiyo va Tinch okeani xovuzasida o’simliklarni himoya  qilish komissiyasi tuziladi.</a:t>
            </a:r>
            <a:endParaRPr lang="ru-RU" dirty="0">
              <a:latin typeface="Times New Roman" panose="02020603050405020304" pitchFamily="18" charset="0"/>
              <a:cs typeface="Times New Roman" panose="02020603050405020304" pitchFamily="18" charset="0"/>
            </a:endParaRPr>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8</a:t>
            </a:fld>
            <a:endParaRPr lang="ru-RU"/>
          </a:p>
        </p:txBody>
      </p:sp>
    </p:spTree>
    <p:extLst>
      <p:ext uri="{BB962C8B-B14F-4D97-AF65-F5344CB8AC3E}">
        <p14:creationId xmlns:p14="http://schemas.microsoft.com/office/powerpoint/2010/main" val="941429881"/>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746" y="623454"/>
            <a:ext cx="8188036" cy="3979720"/>
          </a:xfrm>
        </p:spPr>
        <p:txBody>
          <a:bodyPr/>
          <a:lstStyle/>
          <a:p>
            <a:pPr lvl="0"/>
            <a:r>
              <a:rPr lang="uz-Cyrl-UZ" sz="2400" dirty="0">
                <a:solidFill>
                  <a:schemeClr val="tx2">
                    <a:lumMod val="50000"/>
                  </a:schemeClr>
                </a:solidFill>
              </a:rPr>
              <a:t>Ўсимликлар карантини фанининг ривожланиш тарихи ХИИВ аср бошларига тўғри  келади.  Бу  маълумотлар  Россияда  А.Т.  Болотов,  Францияда  А. Тиллет, Италияда  Ф. Фонтана, Данияда Я. Фабрициус  таълимотларида  баён  қилинган.</a:t>
            </a:r>
            <a:endParaRPr lang="ru-RU" sz="2400" dirty="0">
              <a:solidFill>
                <a:schemeClr val="tx2">
                  <a:lumMod val="50000"/>
                </a:schemeClr>
              </a:solidFill>
            </a:endParaRPr>
          </a:p>
          <a:p>
            <a:pPr lvl="0"/>
            <a:r>
              <a:rPr lang="uz-Cyrl-UZ" sz="2400" dirty="0">
                <a:solidFill>
                  <a:schemeClr val="tx2">
                    <a:lumMod val="50000"/>
                  </a:schemeClr>
                </a:solidFill>
              </a:rPr>
              <a:t>  Бу тўғрида дастлабки маълумотларни ХИХ асрнинг иккинчи ярмида немис олими А. де  Барий, рус  олими  М.С.  Воронинлар   берган.</a:t>
            </a:r>
            <a:endParaRPr lang="ru-RU" sz="2400" dirty="0">
              <a:solidFill>
                <a:schemeClr val="tx2">
                  <a:lumMod val="50000"/>
                </a:schemeClr>
              </a:solidFill>
            </a:endParaRPr>
          </a:p>
          <a:p>
            <a:pPr lvl="0"/>
            <a:r>
              <a:rPr lang="uz-Cyrl-UZ" sz="2400" dirty="0">
                <a:solidFill>
                  <a:schemeClr val="tx2">
                    <a:lumMod val="50000"/>
                  </a:schemeClr>
                </a:solidFill>
              </a:rPr>
              <a:t>   Шу даврдан бошлаб дастлабки энтомология комиссияси ва бюроси, карантин станциялари тузилган.</a:t>
            </a:r>
            <a:endParaRPr lang="ru-RU" sz="2400" dirty="0">
              <a:solidFill>
                <a:schemeClr val="tx2">
                  <a:lumMod val="50000"/>
                </a:schemeClr>
              </a:solidFill>
            </a:endParaRPr>
          </a:p>
          <a:p>
            <a:pPr lvl="0"/>
            <a:r>
              <a:rPr lang="uz-Cyrl-UZ" sz="2400" dirty="0">
                <a:solidFill>
                  <a:schemeClr val="tx2">
                    <a:lumMod val="50000"/>
                  </a:schemeClr>
                </a:solidFill>
              </a:rPr>
              <a:t>Карантин касалликларини ўрганишда ХХ аср бошларида рус олимлариданА.А.  Ячевский,  Д.И.  Ивановский,  И.Л.  Сербинов,  Г.К.  Бургвиц,  Америкаолимларидан э. Смит, У. Стенли кабилар муносиб ҳисса қўшган</a:t>
            </a:r>
            <a:r>
              <a:rPr lang="uz-Cyrl-UZ" sz="2400" dirty="0" smtClean="0">
                <a:solidFill>
                  <a:schemeClr val="tx2">
                    <a:lumMod val="50000"/>
                  </a:schemeClr>
                </a:solidFill>
              </a:rPr>
              <a:t>.</a:t>
            </a:r>
            <a:endParaRPr lang="ru-RU" sz="2400" dirty="0">
              <a:solidFill>
                <a:schemeClr val="tx2">
                  <a:lumMod val="50000"/>
                </a:schemeClr>
              </a:solidFill>
            </a:endParaRPr>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9</a:t>
            </a:fld>
            <a:endParaRPr lang="ru-RU"/>
          </a:p>
        </p:txBody>
      </p:sp>
    </p:spTree>
    <p:extLst>
      <p:ext uri="{BB962C8B-B14F-4D97-AF65-F5344CB8AC3E}">
        <p14:creationId xmlns:p14="http://schemas.microsoft.com/office/powerpoint/2010/main" val="1769416305"/>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42900" y="1298123"/>
            <a:ext cx="8343900" cy="4302579"/>
          </a:xfrm>
        </p:spPr>
        <p:txBody>
          <a:bodyPr/>
          <a:lstStyle/>
          <a:p>
            <a:pPr lvl="0"/>
            <a:r>
              <a:rPr lang="uz-Cyrl-UZ" sz="2000" dirty="0"/>
              <a:t>Республикамизда  ўсимликлар  карантини  бўйича  таълимотнинг яратилишида  Республика  ўсимликлар  карантини  Бош  давлат  инспекцияси, Республика ўсимликлар карантини илмий маркази, Ўзбекистон Ўсимликларни ҳимоя  қилиш  институти,  Ботаниқа  ИИЧМ  ва  Таш ДАУ  нинг  фитопатология кафедраси профессор ўқитувчиларидан А.Шералиев, У Рахимов, К. Бухаров  ва Ўсимликларни ҳимоя  қилиш  кафедраси  олимларидан  Б.С.Болтаев,  Б.Мурадов ўтказган тадқиқотлари асосий рол ўйнади.</a:t>
            </a:r>
            <a:endParaRPr lang="ru-RU" sz="2000" dirty="0"/>
          </a:p>
          <a:p>
            <a:pPr lvl="0"/>
            <a:r>
              <a:rPr lang="ru-RU" sz="2000" dirty="0"/>
              <a:t> </a:t>
            </a:r>
            <a:r>
              <a:rPr lang="uz-Cyrl-UZ" sz="2000" dirty="0"/>
              <a:t>Собиқ иттифоқда 5 июн 1931 йил Наркомзем таркибида биринчи карантин хизмати ташкил қилинган. Карантин хизматининг 1961 йил 21 июлда биринчи, 1980  йил  28  майда  иккинчи  қарори  қабул  қилинган.  1967  йил  10  августда Ўсимликларни ташқи карантин қоидаларида 70 та объектни карантин объекти сифатида кўрсатилган. Ўсимликлар карантин хизмати Низомида унинг мақсади ва  вазифалари,  мансабдор  шахсларнинг  бурч  ва  мажбуриятлари  кўрсатилган</a:t>
            </a:r>
            <a:r>
              <a:rPr lang="uz-Cyrl-UZ" sz="2000" dirty="0" smtClean="0"/>
              <a:t>.</a:t>
            </a:r>
            <a:endParaRPr lang="ru-RU" sz="2000" dirty="0"/>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10</a:t>
            </a:fld>
            <a:endParaRPr lang="ru-RU"/>
          </a:p>
        </p:txBody>
      </p:sp>
    </p:spTree>
    <p:extLst>
      <p:ext uri="{BB962C8B-B14F-4D97-AF65-F5344CB8AC3E}">
        <p14:creationId xmlns:p14="http://schemas.microsoft.com/office/powerpoint/2010/main" val="2749304558"/>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199" y="180110"/>
            <a:ext cx="8548255" cy="5420592"/>
          </a:xfrm>
        </p:spPr>
        <p:txBody>
          <a:bodyPr/>
          <a:lstStyle/>
          <a:p>
            <a:pPr lvl="0"/>
            <a:r>
              <a:rPr lang="uz-Cyrl-UZ" sz="2400" dirty="0">
                <a:solidFill>
                  <a:schemeClr val="accent1">
                    <a:lumMod val="50000"/>
                  </a:schemeClr>
                </a:solidFill>
              </a:rPr>
              <a:t>1913-1914  йилларда  Миср  Араб  Республикасидан  Россияга  келтирилган пахта  толасида  пахта куяси борлиги аниқланган. Шундан  бошлаб  ташқаридан келадиган  юкларни  карантин  назоратидан  ўтказиш  тадбирлари  ишлаб чиқилган.</a:t>
            </a:r>
            <a:endParaRPr lang="ru-RU" sz="2400" dirty="0">
              <a:solidFill>
                <a:schemeClr val="accent1">
                  <a:lumMod val="50000"/>
                </a:schemeClr>
              </a:solidFill>
            </a:endParaRPr>
          </a:p>
          <a:p>
            <a:pPr lvl="0"/>
            <a:r>
              <a:rPr lang="uz-Cyrl-UZ" sz="2400" dirty="0">
                <a:solidFill>
                  <a:schemeClr val="accent1">
                    <a:lumMod val="50000"/>
                  </a:schemeClr>
                </a:solidFill>
              </a:rPr>
              <a:t>Ўзбекистон  Республикаси  ўсимликлар  карантини  Бош  Давлат инспекцияси қошидаги Карантин лабораторияси республикада мавжуд турдош ташкилотларга ташкилий, услубий ва илмий йўналишларни амалга оширишда раҳбарлик  қилиб  келмоқда.  Унинг фаолиятининг  бошланиши  1934  йилдан карантин  инспекцияси  ташкил  қилинган  даврга  тўғри  келади.         </a:t>
            </a:r>
            <a:endParaRPr lang="ru-RU" sz="2400" dirty="0">
              <a:solidFill>
                <a:schemeClr val="accent1">
                  <a:lumMod val="50000"/>
                </a:schemeClr>
              </a:solidFill>
            </a:endParaRPr>
          </a:p>
          <a:p>
            <a:pPr lvl="0"/>
            <a:r>
              <a:rPr lang="uz-Cyrl-UZ" sz="2400" dirty="0">
                <a:solidFill>
                  <a:schemeClr val="accent1">
                    <a:lumMod val="50000"/>
                  </a:schemeClr>
                </a:solidFill>
              </a:rPr>
              <a:t>Давлат  карантин  инспекцияси  1979  йилдан  бошлаб  Қишлоқ  хўжалиги Вазирлиги  қошидаги  Ўсимликларни  ҳимоя  қилиш  бош  бошқармасига,  1995 йилдан  ЎзР ВМ  қошидаги  Республика  ўсимликлар  Бош  Давлат  карантин инспекциясига айлантирилган</a:t>
            </a:r>
            <a:r>
              <a:rPr lang="uz-Cyrl-UZ" sz="2400" dirty="0" smtClean="0">
                <a:solidFill>
                  <a:schemeClr val="accent1">
                    <a:lumMod val="50000"/>
                  </a:schemeClr>
                </a:solidFill>
              </a:rPr>
              <a:t>.</a:t>
            </a:r>
            <a:endParaRPr lang="ru-RU" sz="2400" dirty="0">
              <a:solidFill>
                <a:schemeClr val="accent1">
                  <a:lumMod val="50000"/>
                </a:schemeClr>
              </a:solidFill>
            </a:endParaRPr>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11</a:t>
            </a:fld>
            <a:endParaRPr lang="ru-RU"/>
          </a:p>
        </p:txBody>
      </p:sp>
    </p:spTree>
    <p:extLst>
      <p:ext uri="{BB962C8B-B14F-4D97-AF65-F5344CB8AC3E}">
        <p14:creationId xmlns:p14="http://schemas.microsoft.com/office/powerpoint/2010/main" val="1856125934"/>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8407" y="249382"/>
            <a:ext cx="8617775" cy="4256811"/>
          </a:xfrm>
        </p:spPr>
        <p:txBody>
          <a:bodyPr/>
          <a:lstStyle/>
          <a:p>
            <a:pPr lvl="0"/>
            <a:r>
              <a:rPr lang="uz-Cyrl-UZ" sz="2400" dirty="0"/>
              <a:t>Республикада  карантин  тадбирлари  ўтказиладиган  ҳашаротлар, касалликлар  ва  бегона  ўтлар  дастлабки  рўйхати  2002  йилда  эълон  қилинган бўлиб, 30 та объектни, жумладан 9 таси европа, Ўрта ер денгизи ўсимликларни ҳимоя қилиш ташкилоти тавсияси асосида карантин объекти ҳисобида рўйхатга олинган. Ўзбекистон  давлати  учун  карантин  аҳамиятига  эга  бўлган  ўсимлик, зараркунандалар, касалликлар ва ашаддий бегона ўтларнинг  2006 йилдаги рўйхатида республика худудида учрамайдиган карантин зараркунандалар 58 та, ўсимлик  касалликлари  17  та,  нематодалар  4  та,  бактериал  касалликлар  9  та, вирус касалликлари 11 та, бегона ўтлар 33 та деб кўрсатилган бўлса, 2008 йилда бу   кўрсаткич  зараркунандаларда 60 та, ўсимлик касалликлари 16 та, нематодалар 4 та, бактериал касалликлар 9 та, вирус касалликлари 11 та, бегона ўтлар 36  та  ни ташкил қилганлиги  (2008 )  карантин объектлар сони мунтаззам ўзгариб туришини кўрсатади</a:t>
            </a:r>
            <a:r>
              <a:rPr lang="uz-Cyrl-UZ" sz="2400" dirty="0" smtClean="0"/>
              <a:t>.</a:t>
            </a:r>
            <a:endParaRPr lang="ru-RU" sz="2400" dirty="0"/>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12</a:t>
            </a:fld>
            <a:endParaRPr lang="ru-RU"/>
          </a:p>
        </p:txBody>
      </p:sp>
    </p:spTree>
    <p:extLst>
      <p:ext uri="{BB962C8B-B14F-4D97-AF65-F5344CB8AC3E}">
        <p14:creationId xmlns:p14="http://schemas.microsoft.com/office/powerpoint/2010/main" val="2731683118"/>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66255" y="360219"/>
            <a:ext cx="8742218" cy="5101938"/>
          </a:xfrm>
        </p:spPr>
        <p:txBody>
          <a:bodyPr/>
          <a:lstStyle/>
          <a:p>
            <a:pPr lvl="0"/>
            <a:r>
              <a:rPr lang="en-US" sz="2200" dirty="0"/>
              <a:t>1995 </a:t>
            </a:r>
            <a:r>
              <a:rPr lang="en-US" sz="2200" dirty="0" err="1"/>
              <a:t>йил</a:t>
            </a:r>
            <a:r>
              <a:rPr lang="en-US" sz="2200" dirty="0"/>
              <a:t> 31 </a:t>
            </a:r>
            <a:r>
              <a:rPr lang="en-US" sz="2200" dirty="0" err="1"/>
              <a:t>август</a:t>
            </a:r>
            <a:r>
              <a:rPr lang="en-US" sz="2200" dirty="0"/>
              <a:t> </a:t>
            </a:r>
            <a:r>
              <a:rPr lang="en-US" sz="2200" dirty="0" err="1"/>
              <a:t>куни</a:t>
            </a:r>
            <a:r>
              <a:rPr lang="en-US" sz="2200" dirty="0"/>
              <a:t> </a:t>
            </a:r>
            <a:r>
              <a:rPr lang="en-US" sz="2200" dirty="0" err="1"/>
              <a:t>Ўзбекистон</a:t>
            </a:r>
            <a:r>
              <a:rPr lang="en-US" sz="2200" dirty="0"/>
              <a:t> </a:t>
            </a:r>
            <a:r>
              <a:rPr lang="en-US" sz="2200" dirty="0" err="1"/>
              <a:t>Республикаси</a:t>
            </a:r>
            <a:r>
              <a:rPr lang="en-US" sz="2200" dirty="0"/>
              <a:t> </a:t>
            </a:r>
            <a:r>
              <a:rPr lang="en-US" sz="2200" dirty="0" err="1"/>
              <a:t>Олий</a:t>
            </a:r>
            <a:r>
              <a:rPr lang="en-US" sz="2200" dirty="0"/>
              <a:t> </a:t>
            </a:r>
            <a:r>
              <a:rPr lang="en-US" sz="2200" dirty="0" err="1"/>
              <a:t>Мажлис</a:t>
            </a:r>
            <a:r>
              <a:rPr lang="en-US" sz="2200" dirty="0"/>
              <a:t> </a:t>
            </a:r>
            <a:r>
              <a:rPr lang="en-US" sz="2200" dirty="0" err="1"/>
              <a:t>қарорига</a:t>
            </a:r>
            <a:r>
              <a:rPr lang="en-US" sz="2200" dirty="0"/>
              <a:t> </a:t>
            </a:r>
            <a:r>
              <a:rPr lang="en-US" sz="2200" dirty="0" err="1"/>
              <a:t>қараб</a:t>
            </a:r>
            <a:r>
              <a:rPr lang="en-US" sz="2200" dirty="0"/>
              <a:t> </a:t>
            </a:r>
            <a:r>
              <a:rPr lang="en-US" sz="2200" dirty="0" err="1"/>
              <a:t>Ўзбекистон</a:t>
            </a:r>
            <a:r>
              <a:rPr lang="en-US" sz="2200" dirty="0"/>
              <a:t> </a:t>
            </a:r>
            <a:r>
              <a:rPr lang="en-US" sz="2200" dirty="0" err="1"/>
              <a:t>Республикасининг</a:t>
            </a:r>
            <a:r>
              <a:rPr lang="en-US" sz="2200" dirty="0"/>
              <a:t> </a:t>
            </a:r>
            <a:r>
              <a:rPr lang="en-US" sz="2200" dirty="0" err="1"/>
              <a:t>карантин</a:t>
            </a:r>
            <a:r>
              <a:rPr lang="en-US" sz="2200" dirty="0"/>
              <a:t> </a:t>
            </a:r>
            <a:r>
              <a:rPr lang="en-US" sz="2200" dirty="0" err="1"/>
              <a:t>тўғрисидаги</a:t>
            </a:r>
            <a:r>
              <a:rPr lang="en-US" sz="2200" dirty="0"/>
              <a:t> </a:t>
            </a:r>
            <a:r>
              <a:rPr lang="en-US" sz="2200" dirty="0" err="1"/>
              <a:t>қонун</a:t>
            </a:r>
            <a:r>
              <a:rPr lang="en-US" sz="2200" dirty="0"/>
              <a:t> </a:t>
            </a:r>
            <a:r>
              <a:rPr lang="en-US" sz="2200" dirty="0" err="1"/>
              <a:t>қабул</a:t>
            </a:r>
            <a:r>
              <a:rPr lang="en-US" sz="2200" dirty="0"/>
              <a:t> </a:t>
            </a:r>
            <a:r>
              <a:rPr lang="en-US" sz="2200" dirty="0" err="1"/>
              <a:t>қйлинди</a:t>
            </a:r>
            <a:r>
              <a:rPr lang="en-US" sz="2200" dirty="0"/>
              <a:t>. </a:t>
            </a:r>
            <a:r>
              <a:rPr lang="en-US" sz="2200" dirty="0" err="1"/>
              <a:t>Қонун</a:t>
            </a:r>
            <a:r>
              <a:rPr lang="en-US" sz="2200" dirty="0"/>
              <a:t> 16 </a:t>
            </a:r>
            <a:r>
              <a:rPr lang="en-US" sz="2200" dirty="0" err="1"/>
              <a:t>моддадан</a:t>
            </a:r>
            <a:r>
              <a:rPr lang="en-US" sz="2200" dirty="0"/>
              <a:t> </a:t>
            </a:r>
            <a:r>
              <a:rPr lang="en-US" sz="2200" dirty="0" err="1"/>
              <a:t>ташкил</a:t>
            </a:r>
            <a:r>
              <a:rPr lang="en-US" sz="2200" dirty="0"/>
              <a:t> </a:t>
            </a:r>
            <a:r>
              <a:rPr lang="en-US" sz="2200" dirty="0" err="1"/>
              <a:t>топган</a:t>
            </a:r>
            <a:r>
              <a:rPr lang="en-US" sz="2200" dirty="0"/>
              <a:t>. </a:t>
            </a:r>
            <a:endParaRPr lang="ru-RU" sz="2200" dirty="0"/>
          </a:p>
          <a:p>
            <a:pPr lvl="0"/>
            <a:r>
              <a:rPr lang="uz-Cyrl-UZ" sz="2200" dirty="0"/>
              <a:t>Бугунги кунда Ўсимликлар карантини тўғрисидаги Ўзбекистон Республикаси қонунига ўзгартириш ва қўшимчалар киритилиб, Қонунчилик палатаси томонидан 2018 йил 20 июнда қабул қилинди хамда Сенат томонидан 2018 йил 28 июнда маъқулланди.</a:t>
            </a:r>
            <a:endParaRPr lang="ru-RU" sz="2200" dirty="0"/>
          </a:p>
          <a:p>
            <a:pPr lvl="0"/>
            <a:r>
              <a:rPr lang="uz-Cyrl-UZ" sz="2200" dirty="0"/>
              <a:t>2018 йил 9 июл куни ЎРҚ-484 сони билан “Ўсимликлар карантини тўғрисидаги қонун-қоидалар”нинг янги тахрири кучга кирди.</a:t>
            </a:r>
            <a:endParaRPr lang="ru-RU" sz="2200" dirty="0"/>
          </a:p>
          <a:p>
            <a:pPr lvl="0"/>
            <a:r>
              <a:rPr lang="ru-RU" sz="2200" dirty="0"/>
              <a:t> </a:t>
            </a:r>
            <a:r>
              <a:rPr lang="uz-Cyrl-UZ" sz="2200" dirty="0"/>
              <a:t>Қонунда ўсимликлар карантиннинг асосий вазифалари берилган ва тадбирлар нималарга тааллуқди ёзилиб берилган, ўсимликлар карантини бўйича давлат хизмати органлари, карантин бўйича давлат хизматига раҳбарлик қилиш, Бош Давлат карантин инспекциясининг ваколатлари ва кейинги моддаларида вилоят, шаҳар, туман инспекцияларининг ваколатлари кўрсатилган</a:t>
            </a:r>
            <a:r>
              <a:rPr lang="uz-Cyrl-UZ" sz="2200" dirty="0" smtClean="0"/>
              <a:t>.</a:t>
            </a:r>
            <a:endParaRPr lang="ru-RU" sz="2200" dirty="0"/>
          </a:p>
        </p:txBody>
      </p:sp>
      <p:sp>
        <p:nvSpPr>
          <p:cNvPr id="4" name="Дата 3"/>
          <p:cNvSpPr>
            <a:spLocks noGrp="1"/>
          </p:cNvSpPr>
          <p:nvPr>
            <p:ph type="dt" sz="half" idx="10"/>
          </p:nvPr>
        </p:nvSpPr>
        <p:spPr/>
        <p:txBody>
          <a:bodyPr/>
          <a:lstStyle/>
          <a:p>
            <a:pPr>
              <a:defRPr/>
            </a:pPr>
            <a:fld id="{9EAC2ED1-EB8C-4A57-B444-12F07302789E}" type="datetime1">
              <a:rPr lang="ru-RU" smtClean="0">
                <a:solidFill>
                  <a:srgbClr val="04617B">
                    <a:shade val="90000"/>
                  </a:srgbClr>
                </a:solidFill>
              </a:rPr>
              <a:pPr>
                <a:defRPr/>
              </a:pPr>
              <a:t>вт 09.04.19</a:t>
            </a:fld>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pPr fontAlgn="base">
              <a:spcBef>
                <a:spcPct val="0"/>
              </a:spcBef>
              <a:spcAft>
                <a:spcPct val="0"/>
              </a:spcAft>
            </a:pPr>
            <a:fld id="{42BA0D3E-7553-4D28-9845-31A4BCD47A9F}" type="slidenum">
              <a:rPr lang="ru-RU" smtClean="0"/>
              <a:pPr fontAlgn="base">
                <a:spcBef>
                  <a:spcPct val="0"/>
                </a:spcBef>
                <a:spcAft>
                  <a:spcPct val="0"/>
                </a:spcAft>
              </a:pPr>
              <a:t>13</a:t>
            </a:fld>
            <a:endParaRPr lang="ru-RU"/>
          </a:p>
        </p:txBody>
      </p:sp>
    </p:spTree>
    <p:extLst>
      <p:ext uri="{BB962C8B-B14F-4D97-AF65-F5344CB8AC3E}">
        <p14:creationId xmlns:p14="http://schemas.microsoft.com/office/powerpoint/2010/main" val="2177346566"/>
      </p:ext>
    </p:extLst>
  </p:cSld>
  <p:clrMapOvr>
    <a:masterClrMapping/>
  </p:clrMapOvr>
  <p:transition spd="slow">
    <p:push/>
  </p:transition>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Retrospect</Template>
  <TotalTime>69</TotalTime>
  <Words>1386</Words>
  <Application>Microsoft Office PowerPoint</Application>
  <PresentationFormat>Экран (4:3)</PresentationFormat>
  <Paragraphs>58</Paragraphs>
  <Slides>13</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2</vt:i4>
      </vt:variant>
      <vt:variant>
        <vt:lpstr>Заголовки слайдов</vt:lpstr>
      </vt:variant>
      <vt:variant>
        <vt:i4>13</vt:i4>
      </vt:variant>
    </vt:vector>
  </HeadingPairs>
  <TitlesOfParts>
    <vt:vector size="21" baseType="lpstr">
      <vt:lpstr>Arial</vt:lpstr>
      <vt:lpstr>Calibri</vt:lpstr>
      <vt:lpstr>Calibri Light</vt:lpstr>
      <vt:lpstr>Constantia</vt:lpstr>
      <vt:lpstr>Times New Roman</vt:lpstr>
      <vt:lpstr>Wingdings 2</vt:lpstr>
      <vt:lpstr>Тема Office</vt:lpstr>
      <vt:lpstr>Поток</vt:lpstr>
      <vt:lpstr>КАРАНТИН ЗАРАРКУНАНДАЛАР ВА КАСАЛЛИКЛАР               1-Маъруза : Кириш.“Карантин зараркунандалари ва касалликлари” фанига кириш Ўсимликлар карантини тўғрисидаги қонун ва қоидалари. Режа: 1. Карантин зараркунандалар фанининг мақсади ва вазифалари. 2. Карантин зараркунандалар фанинингривожланиш тарихи. 3. Карантин зараркунандалар фанининг қонулари.   </vt:lpstr>
      <vt:lpstr>Презентация PowerPoint</vt:lpstr>
      <vt:lpstr>Презентация PowerPoint</vt:lpstr>
      <vt:lpstr>Фаннинг мақсади ва вазифалари</vt:lpstr>
      <vt:lpstr>Презентация PowerPoint</vt:lpstr>
      <vt:lpstr>Фаннинг ривожланиш тарихи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KARANTIN ZARARKUNANDALAR VA KASALLIKLAR               1-Ma’ruza : Kirish.“Karantin zararkunandalari va kasalliklari” faniga kirish O’simliklar karantini to’g’risidagi qonun va qoidalari. Reja: 1. Karantin zararkunandalar fanining maqsadi va vazifalari. 2. Karantin zararkunandalar faniningrivojlanish tarixi. 3. Karantin zararkunandalar fanining qonulari.   </dc:title>
  <dc:creator>Hurriyahon</dc:creator>
  <cp:lastModifiedBy>Hurriyahon</cp:lastModifiedBy>
  <cp:revision>9</cp:revision>
  <dcterms:created xsi:type="dcterms:W3CDTF">2018-09-11T17:05:52Z</dcterms:created>
  <dcterms:modified xsi:type="dcterms:W3CDTF">2019-04-09T05:50:53Z</dcterms:modified>
</cp:coreProperties>
</file>