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67" r:id="rId2"/>
    <p:sldId id="256" r:id="rId3"/>
    <p:sldId id="257" r:id="rId4"/>
    <p:sldId id="258" r:id="rId5"/>
    <p:sldId id="259" r:id="rId6"/>
    <p:sldId id="260" r:id="rId7"/>
    <p:sldId id="261" r:id="rId8"/>
    <p:sldId id="262" r:id="rId9"/>
    <p:sldId id="264" r:id="rId10"/>
    <p:sldId id="280" r:id="rId11"/>
    <p:sldId id="268" r:id="rId12"/>
    <p:sldId id="269" r:id="rId13"/>
    <p:sldId id="270" r:id="rId14"/>
    <p:sldId id="271" r:id="rId15"/>
    <p:sldId id="272" r:id="rId16"/>
    <p:sldId id="279" r:id="rId17"/>
    <p:sldId id="273" r:id="rId18"/>
    <p:sldId id="276" r:id="rId19"/>
    <p:sldId id="277" r:id="rId20"/>
    <p:sldId id="278" r:id="rId21"/>
    <p:sldId id="274" r:id="rId22"/>
    <p:sldId id="286" r:id="rId23"/>
    <p:sldId id="287" r:id="rId24"/>
    <p:sldId id="288" r:id="rId25"/>
    <p:sldId id="290" r:id="rId26"/>
    <p:sldId id="289" r:id="rId27"/>
    <p:sldId id="275" r:id="rId28"/>
    <p:sldId id="285" r:id="rId2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364" autoAdjust="0"/>
  </p:normalViewPr>
  <p:slideViewPr>
    <p:cSldViewPr snapToGrid="0">
      <p:cViewPr varScale="1">
        <p:scale>
          <a:sx n="69" d="100"/>
          <a:sy n="69" d="100"/>
        </p:scale>
        <p:origin x="1416" y="9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8" name="Picture 7" descr="Droplets-S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313259" y="1300786"/>
            <a:ext cx="6517482" cy="2509213"/>
          </a:xfrm>
        </p:spPr>
        <p:txBody>
          <a:bodyPr anchor="b">
            <a:normAutofit/>
          </a:bodyPr>
          <a:lstStyle>
            <a:lvl1pPr algn="ctr">
              <a:defRPr sz="4800"/>
            </a:lvl1pPr>
          </a:lstStyle>
          <a:p>
            <a:r>
              <a:rPr lang="ru-RU" smtClean="0"/>
              <a:t>Образец заголовка</a:t>
            </a:r>
            <a:endParaRPr lang="en-US" dirty="0"/>
          </a:p>
        </p:txBody>
      </p:sp>
      <p:sp>
        <p:nvSpPr>
          <p:cNvPr id="3" name="Subtitle 2"/>
          <p:cNvSpPr>
            <a:spLocks noGrp="1"/>
          </p:cNvSpPr>
          <p:nvPr>
            <p:ph type="subTitle" idx="1"/>
          </p:nvPr>
        </p:nvSpPr>
        <p:spPr>
          <a:xfrm>
            <a:off x="1313259" y="3886201"/>
            <a:ext cx="6517482"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94E181C7-9E82-4176-8E91-0BB1BBE9C8C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C86E67C-B721-4BA5-8509-24B36DFE1B78}" type="slidenum">
              <a:rPr lang="ru-RU" smtClean="0"/>
              <a:t>‹#›</a:t>
            </a:fld>
            <a:endParaRPr lang="ru-RU"/>
          </a:p>
        </p:txBody>
      </p:sp>
    </p:spTree>
    <p:extLst>
      <p:ext uri="{BB962C8B-B14F-4D97-AF65-F5344CB8AC3E}">
        <p14:creationId xmlns:p14="http://schemas.microsoft.com/office/powerpoint/2010/main" val="3696402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4E181C7-9E82-4176-8E91-0BB1BBE9C8C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C86E67C-B721-4BA5-8509-24B36DFE1B78}" type="slidenum">
              <a:rPr lang="ru-RU" smtClean="0"/>
              <a:t>‹#›</a:t>
            </a:fld>
            <a:endParaRPr lang="ru-RU"/>
          </a:p>
        </p:txBody>
      </p:sp>
    </p:spTree>
    <p:extLst>
      <p:ext uri="{BB962C8B-B14F-4D97-AF65-F5344CB8AC3E}">
        <p14:creationId xmlns:p14="http://schemas.microsoft.com/office/powerpoint/2010/main" val="2580463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8" name="Picture 7"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828564"/>
            <a:ext cx="7763814" cy="2736819"/>
          </a:xfrm>
        </p:spPr>
        <p:txBody>
          <a:bodyPr anchor="b">
            <a:normAutofit/>
          </a:bodyPr>
          <a:lstStyle>
            <a:lvl1pP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685331" y="3657458"/>
            <a:ext cx="7763814"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4E181C7-9E82-4176-8E91-0BB1BBE9C8C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C86E67C-B721-4BA5-8509-24B36DFE1B78}" type="slidenum">
              <a:rPr lang="ru-RU" smtClean="0"/>
              <a:t>‹#›</a:t>
            </a:fld>
            <a:endParaRPr lang="ru-RU"/>
          </a:p>
        </p:txBody>
      </p:sp>
    </p:spTree>
    <p:extLst>
      <p:ext uri="{BB962C8B-B14F-4D97-AF65-F5344CB8AC3E}">
        <p14:creationId xmlns:p14="http://schemas.microsoft.com/office/powerpoint/2010/main" val="839195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330" y="2367093"/>
            <a:ext cx="382952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4629150" y="2367093"/>
            <a:ext cx="382905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94E181C7-9E82-4176-8E91-0BB1BBE9C8C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C86E67C-B721-4BA5-8509-24B36DFE1B78}" type="slidenum">
              <a:rPr lang="ru-RU" smtClean="0"/>
              <a:t>‹#›</a:t>
            </a:fld>
            <a:endParaRPr lang="ru-RU"/>
          </a:p>
        </p:txBody>
      </p:sp>
    </p:spTree>
    <p:extLst>
      <p:ext uri="{BB962C8B-B14F-4D97-AF65-F5344CB8AC3E}">
        <p14:creationId xmlns:p14="http://schemas.microsoft.com/office/powerpoint/2010/main" val="3911733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11" name="Picture 10"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59746" y="2371018"/>
            <a:ext cx="3655106"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331" y="3051013"/>
            <a:ext cx="3829520"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797317" y="2371018"/>
            <a:ext cx="3661353"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4629150" y="3051013"/>
            <a:ext cx="3829051"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4E181C7-9E82-4176-8E91-0BB1BBE9C8C5}" type="datetimeFigureOut">
              <a:rPr lang="ru-RU" smtClean="0"/>
              <a:t>пн 08.04.19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C86E67C-B721-4BA5-8509-24B36DFE1B78}" type="slidenum">
              <a:rPr lang="ru-RU" smtClean="0"/>
              <a:t>‹#›</a:t>
            </a:fld>
            <a:endParaRPr lang="ru-RU"/>
          </a:p>
        </p:txBody>
      </p:sp>
    </p:spTree>
    <p:extLst>
      <p:ext uri="{BB962C8B-B14F-4D97-AF65-F5344CB8AC3E}">
        <p14:creationId xmlns:p14="http://schemas.microsoft.com/office/powerpoint/2010/main" val="4215998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94E181C7-9E82-4176-8E91-0BB1BBE9C8C5}"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C86E67C-B721-4BA5-8509-24B36DFE1B78}" type="slidenum">
              <a:rPr lang="ru-RU" smtClean="0"/>
              <a:t>‹#›</a:t>
            </a:fld>
            <a:endParaRPr lang="ru-RU"/>
          </a:p>
        </p:txBody>
      </p:sp>
    </p:spTree>
    <p:extLst>
      <p:ext uri="{BB962C8B-B14F-4D97-AF65-F5344CB8AC3E}">
        <p14:creationId xmlns:p14="http://schemas.microsoft.com/office/powerpoint/2010/main" val="22921292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6" name="Picture 5"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fld id="{94E181C7-9E82-4176-8E91-0BB1BBE9C8C5}" type="datetimeFigureOut">
              <a:rPr lang="ru-RU" smtClean="0"/>
              <a:t>пн 08.04.19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1C86E67C-B721-4BA5-8509-24B36DFE1B78}" type="slidenum">
              <a:rPr lang="ru-RU" smtClean="0"/>
              <a:t>‹#›</a:t>
            </a:fld>
            <a:endParaRPr lang="ru-RU"/>
          </a:p>
        </p:txBody>
      </p:sp>
    </p:spTree>
    <p:extLst>
      <p:ext uri="{BB962C8B-B14F-4D97-AF65-F5344CB8AC3E}">
        <p14:creationId xmlns:p14="http://schemas.microsoft.com/office/powerpoint/2010/main" val="4083112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2951766" cy="2023252"/>
          </a:xfrm>
        </p:spPr>
        <p:txBody>
          <a:bodyPr anchor="b"/>
          <a:lstStyle>
            <a:lvl1pPr algn="ctr">
              <a:defRPr sz="3200"/>
            </a:lvl1pPr>
          </a:lstStyle>
          <a:p>
            <a:r>
              <a:rPr lang="ru-RU" smtClean="0"/>
              <a:t>Образец заголовка</a:t>
            </a:r>
            <a:endParaRPr lang="en-US" dirty="0"/>
          </a:p>
        </p:txBody>
      </p:sp>
      <p:sp>
        <p:nvSpPr>
          <p:cNvPr id="10" name="Content Placeholder 2"/>
          <p:cNvSpPr>
            <a:spLocks noGrp="1"/>
          </p:cNvSpPr>
          <p:nvPr>
            <p:ph sz="quarter" idx="13"/>
          </p:nvPr>
        </p:nvSpPr>
        <p:spPr>
          <a:xfrm>
            <a:off x="3808547" y="609601"/>
            <a:ext cx="4650122" cy="518159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85331" y="2632852"/>
            <a:ext cx="2951767"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94E181C7-9E82-4176-8E91-0BB1BBE9C8C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C86E67C-B721-4BA5-8509-24B36DFE1B78}" type="slidenum">
              <a:rPr lang="ru-RU" smtClean="0"/>
              <a:t>‹#›</a:t>
            </a:fld>
            <a:endParaRPr lang="ru-RU"/>
          </a:p>
        </p:txBody>
      </p:sp>
    </p:spTree>
    <p:extLst>
      <p:ext uri="{BB962C8B-B14F-4D97-AF65-F5344CB8AC3E}">
        <p14:creationId xmlns:p14="http://schemas.microsoft.com/office/powerpoint/2010/main" val="4282985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2" y="609600"/>
            <a:ext cx="4129618" cy="2023254"/>
          </a:xfrm>
        </p:spPr>
        <p:txBody>
          <a:bodyPr anchor="b"/>
          <a:lstStyle>
            <a:lvl1pPr algn="ct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004270" y="609601"/>
            <a:ext cx="3005851"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346" y="2632853"/>
            <a:ext cx="4129604"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94E181C7-9E82-4176-8E91-0BB1BBE9C8C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C86E67C-B721-4BA5-8509-24B36DFE1B78}" type="slidenum">
              <a:rPr lang="ru-RU" smtClean="0"/>
              <a:t>‹#›</a:t>
            </a:fld>
            <a:endParaRPr lang="ru-RU"/>
          </a:p>
        </p:txBody>
      </p:sp>
    </p:spTree>
    <p:extLst>
      <p:ext uri="{BB962C8B-B14F-4D97-AF65-F5344CB8AC3E}">
        <p14:creationId xmlns:p14="http://schemas.microsoft.com/office/powerpoint/2010/main" val="420297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46" y="4289374"/>
            <a:ext cx="7773324" cy="81161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888558" y="698261"/>
            <a:ext cx="7366899"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331" y="5108728"/>
            <a:ext cx="7773339"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94E181C7-9E82-4176-8E91-0BB1BBE9C8C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C86E67C-B721-4BA5-8509-24B36DFE1B78}" type="slidenum">
              <a:rPr lang="ru-RU" smtClean="0"/>
              <a:t>‹#›</a:t>
            </a:fld>
            <a:endParaRPr lang="ru-RU"/>
          </a:p>
        </p:txBody>
      </p:sp>
    </p:spTree>
    <p:extLst>
      <p:ext uri="{BB962C8B-B14F-4D97-AF65-F5344CB8AC3E}">
        <p14:creationId xmlns:p14="http://schemas.microsoft.com/office/powerpoint/2010/main" val="3142309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7773339" cy="3427245"/>
          </a:xfrm>
        </p:spPr>
        <p:txBody>
          <a:bodyPr anchor="ctr"/>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31" y="4204821"/>
            <a:ext cx="7773339"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94E181C7-9E82-4176-8E91-0BB1BBE9C8C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C86E67C-B721-4BA5-8509-24B36DFE1B78}" type="slidenum">
              <a:rPr lang="ru-RU" smtClean="0"/>
              <a:t>‹#›</a:t>
            </a:fld>
            <a:endParaRPr lang="ru-RU"/>
          </a:p>
        </p:txBody>
      </p:sp>
    </p:spTree>
    <p:extLst>
      <p:ext uri="{BB962C8B-B14F-4D97-AF65-F5344CB8AC3E}">
        <p14:creationId xmlns:p14="http://schemas.microsoft.com/office/powerpoint/2010/main" val="24842275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3" name="Picture 12"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084659" y="872588"/>
            <a:ext cx="6977064" cy="2729915"/>
          </a:xfrm>
        </p:spPr>
        <p:txBody>
          <a:bodyPr anchor="ctr"/>
          <a:lstStyle>
            <a:lvl1pPr>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290484" y="3610032"/>
            <a:ext cx="6564224"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331" y="4372797"/>
            <a:ext cx="7773339"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94E181C7-9E82-4176-8E91-0BB1BBE9C8C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C86E67C-B721-4BA5-8509-24B36DFE1B78}" type="slidenum">
              <a:rPr lang="ru-RU" smtClean="0"/>
              <a:t>‹#›</a:t>
            </a:fld>
            <a:endParaRPr lang="ru-RU"/>
          </a:p>
        </p:txBody>
      </p:sp>
      <p:sp>
        <p:nvSpPr>
          <p:cNvPr id="11" name="TextBox 10"/>
          <p:cNvSpPr txBox="1"/>
          <p:nvPr/>
        </p:nvSpPr>
        <p:spPr>
          <a:xfrm>
            <a:off x="737626" y="887859"/>
            <a:ext cx="546888"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850130" y="3120015"/>
            <a:ext cx="553641"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5664484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2138722"/>
            <a:ext cx="7773339" cy="2511835"/>
          </a:xfrm>
        </p:spPr>
        <p:txBody>
          <a:bodyPr anchor="b"/>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31" y="4662335"/>
            <a:ext cx="777333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94E181C7-9E82-4176-8E91-0BB1BBE9C8C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C86E67C-B721-4BA5-8509-24B36DFE1B78}" type="slidenum">
              <a:rPr lang="ru-RU" smtClean="0"/>
              <a:t>‹#›</a:t>
            </a:fld>
            <a:endParaRPr lang="ru-RU"/>
          </a:p>
        </p:txBody>
      </p:sp>
    </p:spTree>
    <p:extLst>
      <p:ext uri="{BB962C8B-B14F-4D97-AF65-F5344CB8AC3E}">
        <p14:creationId xmlns:p14="http://schemas.microsoft.com/office/powerpoint/2010/main" val="3967425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pic>
        <p:nvPicPr>
          <p:cNvPr id="14" name="Picture 13"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Title 1"/>
          <p:cNvSpPr>
            <a:spLocks noGrp="1"/>
          </p:cNvSpPr>
          <p:nvPr>
            <p:ph type="title"/>
          </p:nvPr>
        </p:nvSpPr>
        <p:spPr>
          <a:xfrm>
            <a:off x="685331" y="609600"/>
            <a:ext cx="7773339" cy="1605094"/>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685331" y="2367093"/>
            <a:ext cx="2474232"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331" y="2943356"/>
            <a:ext cx="2474232"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3339292" y="2367093"/>
            <a:ext cx="2468641"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3331012" y="2943356"/>
            <a:ext cx="2477513"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5979974" y="2367093"/>
            <a:ext cx="2478696"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5979974" y="2943356"/>
            <a:ext cx="247869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94E181C7-9E82-4176-8E91-0BB1BBE9C8C5}"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C86E67C-B721-4BA5-8509-24B36DFE1B78}" type="slidenum">
              <a:rPr lang="ru-RU" smtClean="0"/>
              <a:t>‹#›</a:t>
            </a:fld>
            <a:endParaRPr lang="ru-RU"/>
          </a:p>
        </p:txBody>
      </p:sp>
    </p:spTree>
    <p:extLst>
      <p:ext uri="{BB962C8B-B14F-4D97-AF65-F5344CB8AC3E}">
        <p14:creationId xmlns:p14="http://schemas.microsoft.com/office/powerpoint/2010/main" val="34569048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pic>
        <p:nvPicPr>
          <p:cNvPr id="17" name="Picture 1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0" name="Title 1"/>
          <p:cNvSpPr>
            <a:spLocks noGrp="1"/>
          </p:cNvSpPr>
          <p:nvPr>
            <p:ph type="title"/>
          </p:nvPr>
        </p:nvSpPr>
        <p:spPr>
          <a:xfrm>
            <a:off x="685331" y="610772"/>
            <a:ext cx="7773339" cy="1603922"/>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685331" y="4204820"/>
            <a:ext cx="2472307"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331" y="2367093"/>
            <a:ext cx="2472307"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85331" y="4781082"/>
            <a:ext cx="2472307"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3332069" y="4204820"/>
            <a:ext cx="247637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3331011" y="2367093"/>
            <a:ext cx="2477514"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3331011" y="4781081"/>
            <a:ext cx="2477514"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5979974" y="4204820"/>
            <a:ext cx="247551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5979974" y="2367093"/>
            <a:ext cx="2478696"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5979880" y="4781079"/>
            <a:ext cx="2478790"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94E181C7-9E82-4176-8E91-0BB1BBE9C8C5}"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C86E67C-B721-4BA5-8509-24B36DFE1B78}" type="slidenum">
              <a:rPr lang="ru-RU" smtClean="0"/>
              <a:t>‹#›</a:t>
            </a:fld>
            <a:endParaRPr lang="ru-RU"/>
          </a:p>
        </p:txBody>
      </p:sp>
    </p:spTree>
    <p:extLst>
      <p:ext uri="{BB962C8B-B14F-4D97-AF65-F5344CB8AC3E}">
        <p14:creationId xmlns:p14="http://schemas.microsoft.com/office/powerpoint/2010/main" val="7299525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331" y="2367094"/>
            <a:ext cx="7773339" cy="342410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4E181C7-9E82-4176-8E91-0BB1BBE9C8C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C86E67C-B721-4BA5-8509-24B36DFE1B78}" type="slidenum">
              <a:rPr lang="ru-RU" smtClean="0"/>
              <a:t>‹#›</a:t>
            </a:fld>
            <a:endParaRPr lang="ru-RU"/>
          </a:p>
        </p:txBody>
      </p:sp>
    </p:spTree>
    <p:extLst>
      <p:ext uri="{BB962C8B-B14F-4D97-AF65-F5344CB8AC3E}">
        <p14:creationId xmlns:p14="http://schemas.microsoft.com/office/powerpoint/2010/main" val="13773597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pic>
        <p:nvPicPr>
          <p:cNvPr id="10" name="Picture 9"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Vertical Title 1"/>
          <p:cNvSpPr>
            <a:spLocks noGrp="1"/>
          </p:cNvSpPr>
          <p:nvPr>
            <p:ph type="title" orient="vert"/>
          </p:nvPr>
        </p:nvSpPr>
        <p:spPr>
          <a:xfrm>
            <a:off x="6543675" y="609602"/>
            <a:ext cx="1914995" cy="5181599"/>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331" y="609602"/>
            <a:ext cx="5744043" cy="518159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4E181C7-9E82-4176-8E91-0BB1BBE9C8C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C86E67C-B721-4BA5-8509-24B36DFE1B78}" type="slidenum">
              <a:rPr lang="ru-RU" smtClean="0"/>
              <a:t>‹#›</a:t>
            </a:fld>
            <a:endParaRPr lang="ru-RU"/>
          </a:p>
        </p:txBody>
      </p:sp>
    </p:spTree>
    <p:extLst>
      <p:ext uri="{BB962C8B-B14F-4D97-AF65-F5344CB8AC3E}">
        <p14:creationId xmlns:p14="http://schemas.microsoft.com/office/powerpoint/2010/main" val="1093445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80000"/>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685332" y="618518"/>
            <a:ext cx="7773338" cy="1596177"/>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331" y="2367094"/>
            <a:ext cx="7773339" cy="342410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759053" y="5883276"/>
            <a:ext cx="2057400" cy="365125"/>
          </a:xfrm>
          <a:prstGeom prst="rect">
            <a:avLst/>
          </a:prstGeom>
        </p:spPr>
        <p:txBody>
          <a:bodyPr vert="horz" lIns="91440" tIns="45720" rIns="91440" bIns="45720" rtlCol="0" anchor="ctr"/>
          <a:lstStyle>
            <a:lvl1pPr algn="r">
              <a:defRPr sz="1000">
                <a:solidFill>
                  <a:schemeClr val="tx1"/>
                </a:solidFill>
              </a:defRPr>
            </a:lvl1pPr>
          </a:lstStyle>
          <a:p>
            <a:fld id="{94E181C7-9E82-4176-8E91-0BB1BBE9C8C5}" type="datetimeFigureOut">
              <a:rPr lang="ru-RU" smtClean="0"/>
              <a:t>пн 08.04.19</a:t>
            </a:fld>
            <a:endParaRPr lang="ru-RU"/>
          </a:p>
        </p:txBody>
      </p:sp>
      <p:sp>
        <p:nvSpPr>
          <p:cNvPr id="5" name="Footer Placeholder 4"/>
          <p:cNvSpPr>
            <a:spLocks noGrp="1"/>
          </p:cNvSpPr>
          <p:nvPr>
            <p:ph type="ftr" sz="quarter" idx="3"/>
          </p:nvPr>
        </p:nvSpPr>
        <p:spPr>
          <a:xfrm>
            <a:off x="685331" y="5883276"/>
            <a:ext cx="5004665" cy="365125"/>
          </a:xfrm>
          <a:prstGeom prst="rect">
            <a:avLst/>
          </a:prstGeom>
        </p:spPr>
        <p:txBody>
          <a:bodyPr vert="horz" lIns="91440" tIns="45720" rIns="91440" bIns="45720" rtlCol="0" anchor="ctr"/>
          <a:lstStyle>
            <a:lvl1pPr algn="l">
              <a:defRPr sz="1000">
                <a:solidFill>
                  <a:schemeClr val="tx1"/>
                </a:solidFill>
              </a:defRPr>
            </a:lvl1pPr>
          </a:lstStyle>
          <a:p>
            <a:endParaRPr lang="ru-RU"/>
          </a:p>
        </p:txBody>
      </p:sp>
      <p:sp>
        <p:nvSpPr>
          <p:cNvPr id="6" name="Slide Number Placeholder 5"/>
          <p:cNvSpPr>
            <a:spLocks noGrp="1"/>
          </p:cNvSpPr>
          <p:nvPr>
            <p:ph type="sldNum" sz="quarter" idx="4"/>
          </p:nvPr>
        </p:nvSpPr>
        <p:spPr>
          <a:xfrm>
            <a:off x="7885509" y="5883276"/>
            <a:ext cx="573161" cy="365125"/>
          </a:xfrm>
          <a:prstGeom prst="rect">
            <a:avLst/>
          </a:prstGeom>
        </p:spPr>
        <p:txBody>
          <a:bodyPr vert="horz" lIns="91440" tIns="45720" rIns="91440" bIns="45720" rtlCol="0" anchor="ctr"/>
          <a:lstStyle>
            <a:lvl1pPr algn="r">
              <a:defRPr sz="1000">
                <a:solidFill>
                  <a:schemeClr val="tx1"/>
                </a:solidFill>
              </a:defRPr>
            </a:lvl1pPr>
          </a:lstStyle>
          <a:p>
            <a:fld id="{1C86E67C-B721-4BA5-8509-24B36DFE1B78}" type="slidenum">
              <a:rPr lang="ru-RU" smtClean="0"/>
              <a:t>‹#›</a:t>
            </a:fld>
            <a:endParaRPr lang="ru-RU"/>
          </a:p>
        </p:txBody>
      </p:sp>
    </p:spTree>
    <p:extLst>
      <p:ext uri="{BB962C8B-B14F-4D97-AF65-F5344CB8AC3E}">
        <p14:creationId xmlns:p14="http://schemas.microsoft.com/office/powerpoint/2010/main" val="171992550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4073" y="96982"/>
            <a:ext cx="8672945" cy="5826210"/>
          </a:xfrm>
          <a:prstGeom prst="rect">
            <a:avLst/>
          </a:prstGeom>
        </p:spPr>
        <p:txBody>
          <a:bodyPr wrap="square">
            <a:spAutoFit/>
          </a:bodyPr>
          <a:lstStyle/>
          <a:p>
            <a:pPr algn="ctr">
              <a:lnSpc>
                <a:spcPct val="115000"/>
              </a:lnSpc>
            </a:pPr>
            <a:r>
              <a:rPr lang="uz-Cyrl-UZ" sz="3600" b="1" smtClean="0">
                <a:latin typeface="Times New Roman" panose="02020603050405020304" pitchFamily="18" charset="0"/>
                <a:ea typeface="Times New Roman" panose="02020603050405020304" pitchFamily="18" charset="0"/>
              </a:rPr>
              <a:t>3-Мавзу</a:t>
            </a:r>
            <a:r>
              <a:rPr lang="uz-Cyrl-UZ" sz="3600" b="1" dirty="0">
                <a:latin typeface="Times New Roman" panose="02020603050405020304" pitchFamily="18" charset="0"/>
                <a:ea typeface="Times New Roman" panose="02020603050405020304" pitchFamily="18" charset="0"/>
              </a:rPr>
              <a:t>: Ўзбекистон Республикасида </a:t>
            </a:r>
            <a:r>
              <a:rPr lang="uz-Cyrl-UZ" sz="3600" b="1" dirty="0" smtClean="0">
                <a:latin typeface="Times New Roman" panose="02020603050405020304" pitchFamily="18" charset="0"/>
                <a:ea typeface="Times New Roman" panose="02020603050405020304" pitchFamily="18" charset="0"/>
              </a:rPr>
              <a:t>чегараланган ҳолда тарқалган карантин организмлар</a:t>
            </a:r>
            <a:endParaRPr lang="ru-RU" sz="3600" dirty="0">
              <a:latin typeface="Times New Roman" panose="02020603050405020304" pitchFamily="18" charset="0"/>
              <a:ea typeface="Times New Roman" panose="02020603050405020304" pitchFamily="18" charset="0"/>
            </a:endParaRPr>
          </a:p>
          <a:p>
            <a:pPr algn="ctr">
              <a:lnSpc>
                <a:spcPct val="115000"/>
              </a:lnSpc>
            </a:pPr>
            <a:r>
              <a:rPr lang="uz-Cyrl-UZ" sz="3600" b="1" dirty="0" smtClean="0">
                <a:latin typeface="Times New Roman" panose="02020603050405020304" pitchFamily="18" charset="0"/>
                <a:ea typeface="Times New Roman" panose="02020603050405020304" pitchFamily="18" charset="0"/>
              </a:rPr>
              <a:t>Режа:</a:t>
            </a:r>
            <a:endParaRPr lang="ru-RU" sz="3600" dirty="0">
              <a:latin typeface="Times New Roman" panose="02020603050405020304" pitchFamily="18" charset="0"/>
              <a:ea typeface="Times New Roman" panose="02020603050405020304" pitchFamily="18" charset="0"/>
            </a:endParaRPr>
          </a:p>
          <a:p>
            <a:pPr marL="257168" indent="-257168">
              <a:lnSpc>
                <a:spcPct val="115000"/>
              </a:lnSpc>
              <a:buFont typeface="+mj-lt"/>
              <a:buAutoNum type="arabicPeriod"/>
            </a:pPr>
            <a:r>
              <a:rPr lang="uz-Cyrl-UZ" sz="3600" dirty="0">
                <a:latin typeface="Times New Roman" panose="02020603050405020304" pitchFamily="18" charset="0"/>
                <a:ea typeface="Times New Roman" panose="02020603050405020304" pitchFamily="18" charset="0"/>
              </a:rPr>
              <a:t>Колифорния қалқондорининг биоэкологияси</a:t>
            </a:r>
            <a:endParaRPr lang="ru-RU" sz="3600" dirty="0">
              <a:latin typeface="Times New Roman" panose="02020603050405020304" pitchFamily="18" charset="0"/>
              <a:ea typeface="Times New Roman" panose="02020603050405020304" pitchFamily="18" charset="0"/>
            </a:endParaRPr>
          </a:p>
          <a:p>
            <a:pPr marL="257168" indent="-257168">
              <a:lnSpc>
                <a:spcPct val="115000"/>
              </a:lnSpc>
              <a:buFont typeface="+mj-lt"/>
              <a:buAutoNum type="arabicPeriod"/>
            </a:pPr>
            <a:r>
              <a:rPr lang="ru-RU" sz="3600" dirty="0">
                <a:latin typeface="Times New Roman" panose="02020603050405020304" pitchFamily="18" charset="0"/>
                <a:ea typeface="Times New Roman" panose="02020603050405020304" pitchFamily="18" charset="0"/>
              </a:rPr>
              <a:t>Шар</a:t>
            </a:r>
            <a:r>
              <a:rPr lang="uz-Cyrl-UZ" sz="3600" dirty="0">
                <a:latin typeface="Times New Roman" panose="02020603050405020304" pitchFamily="18" charset="0"/>
                <a:ea typeface="Times New Roman" panose="02020603050405020304" pitchFamily="18" charset="0"/>
              </a:rPr>
              <a:t>қ мевахўри биоэкологияси ва зарари</a:t>
            </a:r>
            <a:endParaRPr lang="ru-RU" sz="3600" dirty="0">
              <a:latin typeface="Times New Roman" panose="02020603050405020304" pitchFamily="18" charset="0"/>
              <a:ea typeface="Times New Roman" panose="02020603050405020304" pitchFamily="18" charset="0"/>
            </a:endParaRPr>
          </a:p>
          <a:p>
            <a:pPr marL="257168" indent="-257168">
              <a:lnSpc>
                <a:spcPct val="115000"/>
              </a:lnSpc>
              <a:buFont typeface="+mj-lt"/>
              <a:buAutoNum type="arabicPeriod"/>
            </a:pPr>
            <a:r>
              <a:rPr lang="uz-Cyrl-UZ" sz="3600" dirty="0">
                <a:latin typeface="Times New Roman" panose="02020603050405020304" pitchFamily="18" charset="0"/>
                <a:ea typeface="Times New Roman" panose="02020603050405020304" pitchFamily="18" charset="0"/>
              </a:rPr>
              <a:t>Комсток қурти.</a:t>
            </a:r>
            <a:endParaRPr lang="ru-RU" sz="3600" dirty="0">
              <a:latin typeface="Times New Roman" panose="02020603050405020304" pitchFamily="18" charset="0"/>
              <a:ea typeface="Times New Roman" panose="02020603050405020304" pitchFamily="18" charset="0"/>
            </a:endParaRPr>
          </a:p>
          <a:p>
            <a:pPr marL="257168" indent="-257168">
              <a:lnSpc>
                <a:spcPct val="115000"/>
              </a:lnSpc>
              <a:buFont typeface="+mj-lt"/>
              <a:buAutoNum type="arabicPeriod"/>
            </a:pPr>
            <a:r>
              <a:rPr lang="uz-Cyrl-UZ" sz="3600" dirty="0">
                <a:latin typeface="Times New Roman" panose="02020603050405020304" pitchFamily="18" charset="0"/>
                <a:ea typeface="Times New Roman" panose="02020603050405020304" pitchFamily="18" charset="0"/>
              </a:rPr>
              <a:t>Карантин кураш чоралари</a:t>
            </a:r>
            <a:endParaRPr lang="ru-RU" sz="3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729539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kal qal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67" y="597284"/>
            <a:ext cx="2498760" cy="2364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2826327" y="207818"/>
            <a:ext cx="6082146" cy="5826210"/>
          </a:xfrm>
          <a:prstGeom prst="rect">
            <a:avLst/>
          </a:prstGeom>
        </p:spPr>
        <p:txBody>
          <a:bodyPr wrap="square">
            <a:spAutoFit/>
          </a:bodyPr>
          <a:lstStyle/>
          <a:p>
            <a:pPr algn="just">
              <a:lnSpc>
                <a:spcPct val="115000"/>
              </a:lnSpc>
            </a:pPr>
            <a:r>
              <a:rPr lang="uz-Cyrl-UZ" sz="2700" b="1" dirty="0" smtClean="0">
                <a:latin typeface="Times New Roman" panose="02020603050405020304" pitchFamily="18" charset="0"/>
                <a:ea typeface="Times New Roman" panose="02020603050405020304" pitchFamily="18" charset="0"/>
              </a:rPr>
              <a:t>	Калифорния </a:t>
            </a:r>
            <a:r>
              <a:rPr lang="uz-Cyrl-UZ" sz="2700" b="1" dirty="0">
                <a:latin typeface="Times New Roman" panose="02020603050405020304" pitchFamily="18" charset="0"/>
                <a:ea typeface="Times New Roman" panose="02020603050405020304" pitchFamily="18" charset="0"/>
              </a:rPr>
              <a:t>қалқондори</a:t>
            </a:r>
            <a:r>
              <a:rPr lang="uz-Cyrl-UZ" sz="2700" dirty="0">
                <a:latin typeface="Times New Roman" panose="02020603050405020304" pitchFamily="18" charset="0"/>
                <a:ea typeface="Times New Roman" panose="02020603050405020304" pitchFamily="18" charset="0"/>
              </a:rPr>
              <a:t> </a:t>
            </a:r>
            <a:r>
              <a:rPr lang="uz-Cyrl-UZ" sz="2700" b="1" dirty="0">
                <a:latin typeface="Times New Roman" panose="02020603050405020304" pitchFamily="18" charset="0"/>
                <a:ea typeface="Times New Roman" panose="02020603050405020304" pitchFamily="18" charset="0"/>
              </a:rPr>
              <a:t>Quadraspidiotus perniciosus Comst</a:t>
            </a:r>
            <a:r>
              <a:rPr lang="uz-Cyrl-UZ" sz="2700" dirty="0">
                <a:latin typeface="Times New Roman" panose="02020603050405020304" pitchFamily="18" charset="0"/>
                <a:ea typeface="Times New Roman" panose="02020603050405020304" pitchFamily="18" charset="0"/>
              </a:rPr>
              <a:t>. </a:t>
            </a:r>
            <a:r>
              <a:rPr lang="uz-Cyrl-UZ" sz="2700" b="1" dirty="0">
                <a:latin typeface="Times New Roman" panose="02020603050405020304" pitchFamily="18" charset="0"/>
                <a:ea typeface="Times New Roman" panose="02020603050405020304" pitchFamily="18" charset="0"/>
              </a:rPr>
              <a:t>ст</a:t>
            </a:r>
            <a:r>
              <a:rPr lang="uz-Cyrl-UZ" sz="2700" dirty="0">
                <a:latin typeface="Times New Roman" panose="02020603050405020304" pitchFamily="18" charset="0"/>
                <a:ea typeface="Times New Roman" panose="02020603050405020304" pitchFamily="18" charset="0"/>
              </a:rPr>
              <a:t>. Тенгқанотлилар (Ноmoptera) туркуми. Червецлар ва қалқондорлар (Coccinae) кенжа туркуми. Қалқондорлар (Diaspididae) оиласига мансуб.</a:t>
            </a:r>
            <a:endParaRPr lang="ru-RU" sz="2700" dirty="0">
              <a:latin typeface="Times New Roman" panose="02020603050405020304" pitchFamily="18" charset="0"/>
              <a:ea typeface="Times New Roman" panose="02020603050405020304" pitchFamily="18" charset="0"/>
            </a:endParaRPr>
          </a:p>
          <a:p>
            <a:pPr indent="342892" algn="just">
              <a:lnSpc>
                <a:spcPct val="115000"/>
              </a:lnSpc>
            </a:pPr>
            <a:r>
              <a:rPr lang="uz-Cyrl-UZ" sz="2700" b="1" dirty="0">
                <a:latin typeface="Times New Roman" panose="02020603050405020304" pitchFamily="18" charset="0"/>
                <a:ea typeface="Times New Roman" panose="02020603050405020304" pitchFamily="18" charset="0"/>
              </a:rPr>
              <a:t>Зарарланадиган ўсимликлар</a:t>
            </a:r>
            <a:r>
              <a:rPr lang="uz-Cyrl-UZ" sz="2700" dirty="0">
                <a:latin typeface="Times New Roman" panose="02020603050405020304" pitchFamily="18" charset="0"/>
                <a:ea typeface="Times New Roman" panose="02020603050405020304" pitchFamily="18" charset="0"/>
              </a:rPr>
              <a:t>. Олма, нок, беҳи, ўрик, шафтоли. Олча, гилос, олхўри, бодом,  дўлана, смородина, атирг</a:t>
            </a:r>
            <a:r>
              <a:rPr lang="ru-RU" sz="2700" dirty="0">
                <a:latin typeface="Times New Roman" panose="02020603050405020304" pitchFamily="18" charset="0"/>
                <a:ea typeface="Times New Roman" panose="02020603050405020304" pitchFamily="18" charset="0"/>
              </a:rPr>
              <a:t>у</a:t>
            </a:r>
            <a:r>
              <a:rPr lang="uz-Cyrl-UZ" sz="2700" dirty="0">
                <a:latin typeface="Times New Roman" panose="02020603050405020304" pitchFamily="18" charset="0"/>
                <a:ea typeface="Times New Roman" panose="02020603050405020304" pitchFamily="18" charset="0"/>
              </a:rPr>
              <a:t>л, терак, сирен, жўка (липа) ва кўп бошқа ўсимликлар (Ҳаммаси бўлиб  200 тадан кўп турлар).</a:t>
            </a:r>
            <a:endParaRPr lang="ru-RU" sz="2700" dirty="0">
              <a:latin typeface="Times New Roman" panose="02020603050405020304" pitchFamily="18" charset="0"/>
              <a:ea typeface="Times New Roman" panose="02020603050405020304" pitchFamily="18" charset="0"/>
            </a:endParaRPr>
          </a:p>
        </p:txBody>
      </p:sp>
      <p:pic>
        <p:nvPicPr>
          <p:cNvPr id="4" name="Picture 3" descr="kal qal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flipV="1">
            <a:off x="340349" y="3184910"/>
            <a:ext cx="2485978" cy="26478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27452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84909" y="223405"/>
            <a:ext cx="8026578" cy="5998822"/>
          </a:xfrm>
          <a:prstGeom prst="rect">
            <a:avLst/>
          </a:prstGeom>
        </p:spPr>
        <p:txBody>
          <a:bodyPr wrap="square">
            <a:spAutoFit/>
          </a:bodyPr>
          <a:lstStyle/>
          <a:p>
            <a:pPr indent="342892" algn="just">
              <a:lnSpc>
                <a:spcPct val="115000"/>
              </a:lnSpc>
            </a:pPr>
            <a:r>
              <a:rPr lang="uz-Cyrl-UZ" sz="2800" b="1" dirty="0">
                <a:latin typeface="Times New Roman" panose="02020603050405020304" pitchFamily="18" charset="0"/>
                <a:ea typeface="Times New Roman" panose="02020603050405020304" pitchFamily="18" charset="0"/>
              </a:rPr>
              <a:t>Зарари. </a:t>
            </a:r>
            <a:r>
              <a:rPr lang="uz-Cyrl-UZ" sz="2800" dirty="0">
                <a:latin typeface="Times New Roman" panose="02020603050405020304" pitchFamily="18" charset="0"/>
                <a:ea typeface="Times New Roman" panose="02020603050405020304" pitchFamily="18" charset="0"/>
              </a:rPr>
              <a:t>Бу ҳашорат  дарахт ширасини сўриб  заифлаштиради, зарарланган пўстлоқ кўп жойларидан  чатнайди ва тўқималардан ажралиб, кўтарилиб қолади. Янги худудга тушган калифорния қалқондори қисқа вақт ичида тез кўпаяди. Дарахт  пояси ва новдаларини бутунлай қоплаб олувчи, зич  колониялар ҳосил қилади. Барг ва меваларни зарарлайди. Мевалар  ривожланмай қолади, тўқ-қизил доғлар  билан қопланади</a:t>
            </a:r>
            <a:r>
              <a:rPr lang="en-US" sz="2800" dirty="0">
                <a:latin typeface="Times New Roman" panose="02020603050405020304" pitchFamily="18" charset="0"/>
                <a:ea typeface="Times New Roman" panose="02020603050405020304" pitchFamily="18" charset="0"/>
              </a:rPr>
              <a:t>.</a:t>
            </a:r>
            <a:r>
              <a:rPr lang="uz-Cyrl-UZ" sz="2800" dirty="0">
                <a:latin typeface="Times New Roman" panose="02020603050405020304" pitchFamily="18" charset="0"/>
                <a:ea typeface="Times New Roman" panose="02020603050405020304" pitchFamily="18" charset="0"/>
              </a:rPr>
              <a:t> Кучли зарарланган дарахтларнинг  учи қурийди ёки улар бутунлай нобуд бўлади.</a:t>
            </a:r>
            <a:r>
              <a:rPr lang="en-US" sz="2800" dirty="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Зараланган кўчатлар экилса, улар 2-3 йил ичида қуриб қолади. </a:t>
            </a:r>
            <a:endParaRPr lang="ru-RU" sz="1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74216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2509" y="447522"/>
            <a:ext cx="5815446" cy="6065122"/>
          </a:xfrm>
          <a:prstGeom prst="rect">
            <a:avLst/>
          </a:prstGeom>
        </p:spPr>
        <p:txBody>
          <a:bodyPr wrap="square">
            <a:spAutoFit/>
          </a:bodyPr>
          <a:lstStyle/>
          <a:p>
            <a:pPr indent="342892" algn="just">
              <a:lnSpc>
                <a:spcPct val="115000"/>
              </a:lnSpc>
            </a:pPr>
            <a:r>
              <a:rPr lang="uz-Cyrl-UZ" sz="2250" b="1" dirty="0">
                <a:latin typeface="Times New Roman" panose="02020603050405020304" pitchFamily="18" charset="0"/>
                <a:ea typeface="Times New Roman" panose="02020603050405020304" pitchFamily="18" charset="0"/>
              </a:rPr>
              <a:t>Ташқи белгилари. </a:t>
            </a:r>
            <a:r>
              <a:rPr lang="ru-RU" sz="2250" dirty="0">
                <a:latin typeface="Times New Roman" panose="02020603050405020304" pitchFamily="18" charset="0"/>
                <a:ea typeface="Times New Roman" panose="02020603050405020304" pitchFamily="18" charset="0"/>
              </a:rPr>
              <a:t>Ур</a:t>
            </a:r>
            <a:r>
              <a:rPr lang="uz-Cyrl-UZ" sz="2250" dirty="0">
                <a:latin typeface="Times New Roman" panose="02020603050405020304" pitchFamily="18" charset="0"/>
                <a:ea typeface="Times New Roman" panose="02020603050405020304" pitchFamily="18" charset="0"/>
              </a:rPr>
              <a:t>ғочисининг қалқони думалоқ бироз япалоқ  оч-кулранг- жигарранг, кенглиги 1,0-2,0 мм ўртасида туллаш пайтидан қолган 2</a:t>
            </a:r>
            <a:r>
              <a:rPr lang="en-US" sz="2250" dirty="0">
                <a:latin typeface="Times New Roman" panose="02020603050405020304" pitchFamily="18" charset="0"/>
                <a:ea typeface="Times New Roman" panose="02020603050405020304" pitchFamily="18" charset="0"/>
              </a:rPr>
              <a:t> </a:t>
            </a:r>
            <a:r>
              <a:rPr lang="uz-Cyrl-UZ" sz="2250" dirty="0">
                <a:latin typeface="Times New Roman" panose="02020603050405020304" pitchFamily="18" charset="0"/>
                <a:ea typeface="Times New Roman" panose="02020603050405020304" pitchFamily="18" charset="0"/>
              </a:rPr>
              <a:t>та қизғиш-сариқ теричаси уларнинг атрофида  оқ ҳошияси  бор. Танаси лимондай сариқ тусли, 2 қисмдан бош ва олд кўкракдан ташкил топган, сегментларга бўлинмаган олдинги қисм ва ўрта</a:t>
            </a:r>
            <a:r>
              <a:rPr lang="en-US" sz="2250" dirty="0">
                <a:latin typeface="Times New Roman" panose="02020603050405020304" pitchFamily="18" charset="0"/>
                <a:ea typeface="Times New Roman" panose="02020603050405020304" pitchFamily="18" charset="0"/>
              </a:rPr>
              <a:t> </a:t>
            </a:r>
            <a:r>
              <a:rPr lang="uz-Cyrl-UZ" sz="2250" dirty="0">
                <a:latin typeface="Times New Roman" panose="02020603050405020304" pitchFamily="18" charset="0"/>
                <a:ea typeface="Times New Roman" panose="02020603050405020304" pitchFamily="18" charset="0"/>
              </a:rPr>
              <a:t>кўкрак, орқа</a:t>
            </a:r>
            <a:r>
              <a:rPr lang="en-US" sz="2250" dirty="0">
                <a:latin typeface="Times New Roman" panose="02020603050405020304" pitchFamily="18" charset="0"/>
                <a:ea typeface="Times New Roman" panose="02020603050405020304" pitchFamily="18" charset="0"/>
              </a:rPr>
              <a:t> </a:t>
            </a:r>
            <a:r>
              <a:rPr lang="uz-Cyrl-UZ" sz="2250" dirty="0">
                <a:latin typeface="Times New Roman" panose="02020603050405020304" pitchFamily="18" charset="0"/>
                <a:ea typeface="Times New Roman" panose="02020603050405020304" pitchFamily="18" charset="0"/>
              </a:rPr>
              <a:t>кўкрак ва қоринчадан ташкил топган. Яққол сегментларга бўлинган орқа қисмдан иборат. Мўйловлари рудиментар. Кўзлари ва оёқчалари йўқ. </a:t>
            </a:r>
            <a:r>
              <a:rPr lang="ru-RU" sz="2250" dirty="0">
                <a:latin typeface="Times New Roman" panose="02020603050405020304" pitchFamily="18" charset="0"/>
                <a:ea typeface="Times New Roman" panose="02020603050405020304" pitchFamily="18" charset="0"/>
              </a:rPr>
              <a:t>Э</a:t>
            </a:r>
            <a:r>
              <a:rPr lang="uz-Cyrl-UZ" sz="2250" dirty="0">
                <a:latin typeface="Times New Roman" panose="02020603050405020304" pitchFamily="18" charset="0"/>
                <a:ea typeface="Times New Roman" panose="02020603050405020304" pitchFamily="18" charset="0"/>
              </a:rPr>
              <a:t>ркаги оч-апелсин рангли 1 жуфт қаноти, мўйловлари ва 3 жуфт оёқлари бор оғиз аппарат ривожланмаган.</a:t>
            </a:r>
            <a:endParaRPr lang="ru-RU" sz="2250" dirty="0">
              <a:latin typeface="Times New Roman" panose="02020603050405020304" pitchFamily="18" charset="0"/>
              <a:ea typeface="Times New Roman" panose="02020603050405020304" pitchFamily="18" charset="0"/>
            </a:endParaRPr>
          </a:p>
        </p:txBody>
      </p:sp>
      <p:pic>
        <p:nvPicPr>
          <p:cNvPr id="3" name="Picture 5" descr="kal qal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flipV="1">
            <a:off x="6267678" y="300386"/>
            <a:ext cx="2633641" cy="292791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kal qal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flipV="1">
            <a:off x="6193543" y="3480083"/>
            <a:ext cx="2854911" cy="26990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32936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01641" y="857252"/>
            <a:ext cx="6190583" cy="4916731"/>
          </a:xfrm>
          <a:prstGeom prst="rect">
            <a:avLst/>
          </a:prstGeom>
        </p:spPr>
        <p:txBody>
          <a:bodyPr wrap="square">
            <a:spAutoFit/>
          </a:bodyPr>
          <a:lstStyle/>
          <a:p>
            <a:pPr indent="342892" algn="just"/>
            <a:r>
              <a:rPr lang="uz-Cyrl-UZ" sz="2850" b="1" dirty="0">
                <a:latin typeface="Times New Roman" panose="02020603050405020304" pitchFamily="18" charset="0"/>
                <a:ea typeface="Times New Roman" panose="02020603050405020304" pitchFamily="18" charset="0"/>
              </a:rPr>
              <a:t>Личинкаси</a:t>
            </a:r>
            <a:r>
              <a:rPr lang="uz-Cyrl-UZ" sz="2850" dirty="0">
                <a:latin typeface="Times New Roman" panose="02020603050405020304" pitchFamily="18" charset="0"/>
                <a:ea typeface="Times New Roman" panose="02020603050405020304" pitchFamily="18" charset="0"/>
              </a:rPr>
              <a:t> ясси, овал шаклли сарғиш-лимон тусли, мўйловлари 5 “занжирдан” иборат, кўзлари оддий, оёқлари ривожланмаган, қоринча-сининг охирги сегментида 2 та қилчаси бор. Урғочи қалқондор-тирик туғувчи организм, у энг кўпи билан 100-200 личинкаларни (дайдичларни) бир ой  давомида туғади. Урғочи  личинканинг қалқони  1,5-2,0 мм, эркагиники 1,0 ммча.</a:t>
            </a:r>
            <a:endParaRPr lang="ru-RU" sz="2850" dirty="0">
              <a:latin typeface="Times New Roman" panose="02020603050405020304" pitchFamily="18" charset="0"/>
              <a:ea typeface="Times New Roman" panose="02020603050405020304" pitchFamily="18" charset="0"/>
            </a:endParaRPr>
          </a:p>
        </p:txBody>
      </p:sp>
      <p:pic>
        <p:nvPicPr>
          <p:cNvPr id="3" name="Picture 6" descr="kal qal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135082" y="1134163"/>
            <a:ext cx="2566556" cy="2976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51998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27709"/>
            <a:ext cx="8783782" cy="6957354"/>
          </a:xfrm>
          <a:prstGeom prst="rect">
            <a:avLst/>
          </a:prstGeom>
        </p:spPr>
        <p:txBody>
          <a:bodyPr wrap="square">
            <a:spAutoFit/>
          </a:bodyPr>
          <a:lstStyle/>
          <a:p>
            <a:pPr indent="342892" algn="just">
              <a:lnSpc>
                <a:spcPct val="115000"/>
              </a:lnSpc>
            </a:pPr>
            <a:r>
              <a:rPr lang="uz-Cyrl-UZ" sz="2600" b="1" dirty="0">
                <a:latin typeface="Times New Roman" panose="02020603050405020304" pitchFamily="18" charset="0"/>
                <a:ea typeface="Times New Roman" panose="02020603050405020304" pitchFamily="18" charset="0"/>
              </a:rPr>
              <a:t>Ҳаёт кечириши. </a:t>
            </a:r>
            <a:r>
              <a:rPr lang="uz-Cyrl-UZ" sz="2600" dirty="0">
                <a:latin typeface="Times New Roman" panose="02020603050405020304" pitchFamily="18" charset="0"/>
                <a:ea typeface="Times New Roman" panose="02020603050405020304" pitchFamily="18" charset="0"/>
              </a:rPr>
              <a:t>Калифорния қалқондори 1-инчи ёш личинкалари даврида дарахт пўстлоқлари остида жойлашган колониялар шаклида қишлайди. Қишловчи личинкалар зич,  қора қалқонга эга, таналари сариқ тусли. Улар баҳорда олма дарахтларининг  танасида шира юра бошлаганда  март-апрел ойларида (ҳарорат  10 Сга етганда) уйғонади. Улар 10-11 кун яшаб озиқлангандан сўнг, олма куртаклар бўртган пайтда, пўст ташлайди ва 2- ёш личинкаларига айланади. 1- ёшдаги эркак ва урғочи личинкалар ўхшаш ва уларни ажратиб бўлмайди. 2-ёшдан бошлаб, эркак личинкаларнинг  қалқонлари чўзинчоқ (калта цлиндрсимон) шакл олади ва  урғочиларидан осон фарқланади. 2- ёш личинкалари 10-12 кундан сўнг  яна пўст ташлайди, улардан бир қисми урғочиларга қолганлари эса пронимфа ва нимфа фазаларидан ўтгач эркак имогаларга айланади. </a:t>
            </a:r>
            <a:endParaRPr lang="ru-RU" sz="2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042434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812" y="184117"/>
            <a:ext cx="8651951" cy="6673883"/>
          </a:xfrm>
          <a:prstGeom prst="rect">
            <a:avLst/>
          </a:prstGeom>
        </p:spPr>
        <p:txBody>
          <a:bodyPr wrap="square">
            <a:spAutoFit/>
          </a:bodyPr>
          <a:lstStyle/>
          <a:p>
            <a:pPr algn="just">
              <a:lnSpc>
                <a:spcPct val="115000"/>
              </a:lnSpc>
            </a:pPr>
            <a:r>
              <a:rPr lang="uz-Cyrl-UZ" sz="2400" dirty="0">
                <a:latin typeface="Times New Roman" panose="02020603050405020304" pitchFamily="18" charset="0"/>
                <a:ea typeface="Times New Roman" panose="02020603050405020304" pitchFamily="18" charset="0"/>
              </a:rPr>
              <a:t>Ўзбекистон шароитида апрел ойида ёш урғочилар оталанади ва 25-30 кундан сўнг май ойининг ўрталарида “дайдичаларни” (“бродяжкаларни”) туғади. Дайдичалар барглар, шохлар ва  дарахтлардан  бошқаларга ўрмалаб, ҳамда шамол билан 500 метргача  учиб дарахтларнинг бошқа қисмларига ва бошқа боғлар ва далаларга  тарқалади, ўсимликларни сўриб озиқланади ва ўзидан юпқа қатлам шаклидаги оқимтир мумсимон шира чиқариб, ундан қалқон ҳосил қилади. Ҳашоратнинг  яшаш даври 30-32 кунни ташкил этади. 2-авлод дайдичалари июль, 3-авлод дайдичалари сентябрда баъзан, ҳаво иссиқ келганда, 4-авлод личинкалари декабрда туғилади. Калифорния  қалқондори Марказий Осиёда 3-4 авлод беради. Қиш совуқлари бошланиши билан қалқондорнинг диапаузага кирган 1-ёш личинкаларидан ташқари барча фазалардагилари ҳалок бўлади.</a:t>
            </a:r>
            <a:endParaRPr lang="ru-RU"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65815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2457" y="0"/>
            <a:ext cx="8536691" cy="6986528"/>
          </a:xfrm>
          <a:prstGeom prst="rect">
            <a:avLst/>
          </a:prstGeom>
        </p:spPr>
        <p:txBody>
          <a:bodyPr wrap="square">
            <a:spAutoFit/>
          </a:bodyPr>
          <a:lstStyle/>
          <a:p>
            <a:pPr indent="342892" algn="just"/>
            <a:r>
              <a:rPr lang="uz-Cyrl-UZ" sz="3600" b="1" dirty="0">
                <a:latin typeface="Times New Roman" panose="02020603050405020304" pitchFamily="18" charset="0"/>
                <a:ea typeface="Times New Roman" panose="02020603050405020304" pitchFamily="18" charset="0"/>
              </a:rPr>
              <a:t>Кураш чоралари.</a:t>
            </a:r>
            <a:r>
              <a:rPr lang="uz-Cyrl-UZ" sz="3600" dirty="0">
                <a:latin typeface="Times New Roman" panose="02020603050405020304" pitchFamily="18" charset="0"/>
                <a:ea typeface="Times New Roman" panose="02020603050405020304" pitchFamily="18" charset="0"/>
              </a:rPr>
              <a:t> Бу зарарли ҳашорат Ўзбекистонда барча жойларда тарқалганини ҳисобга олган ҳолда механик (физик) агротехник ва кимёвий  кураш чораларини қўллаш тавсия этилади. </a:t>
            </a:r>
            <a:r>
              <a:rPr lang="uz-Cyrl-UZ" sz="4000" dirty="0">
                <a:latin typeface="Times New Roman" panose="02020603050405020304" pitchFamily="18" charset="0"/>
                <a:cs typeface="Times New Roman" panose="02020603050405020304" pitchFamily="18" charset="0"/>
              </a:rPr>
              <a:t>Тавсия этилган дорилар  қаторига Бензофосфат 30%</a:t>
            </a:r>
            <a:r>
              <a:rPr lang="en-US" sz="4000" dirty="0">
                <a:latin typeface="Times New Roman" panose="02020603050405020304" pitchFamily="18" charset="0"/>
                <a:cs typeface="Times New Roman" panose="02020603050405020304" pitchFamily="18" charset="0"/>
              </a:rPr>
              <a:t> </a:t>
            </a:r>
            <a:r>
              <a:rPr lang="uz-Cyrl-UZ" sz="4000" dirty="0">
                <a:latin typeface="Times New Roman" panose="02020603050405020304" pitchFamily="18" charset="0"/>
                <a:cs typeface="Times New Roman" panose="02020603050405020304" pitchFamily="18" charset="0"/>
              </a:rPr>
              <a:t>эм.к (2л/га), Би-58 40% эм.к (1,0-1,2 л/га) бошқалар киради.</a:t>
            </a:r>
            <a:r>
              <a:rPr lang="uz-Cyrl-UZ" sz="1600" dirty="0"/>
              <a:t> </a:t>
            </a:r>
            <a:r>
              <a:rPr lang="uz-Cyrl-UZ" sz="3600" dirty="0">
                <a:latin typeface="Times New Roman" panose="02020603050405020304" pitchFamily="18" charset="0"/>
                <a:ea typeface="Times New Roman" panose="02020603050405020304" pitchFamily="18" charset="0"/>
              </a:rPr>
              <a:t> эрта баҳорда дарахтларни тозалаш, уларнинг зарарланган поя, пўстлоқ ва қуриган шох ва новдаларни бутаб, ёқиб ташлаш лозим. </a:t>
            </a:r>
            <a:endParaRPr lang="ru-RU" sz="3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1598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3964" y="193964"/>
            <a:ext cx="8425856" cy="6001643"/>
          </a:xfrm>
          <a:prstGeom prst="rect">
            <a:avLst/>
          </a:prstGeom>
        </p:spPr>
        <p:txBody>
          <a:bodyPr wrap="square">
            <a:spAutoFit/>
          </a:bodyPr>
          <a:lstStyle/>
          <a:p>
            <a:pPr algn="just"/>
            <a:r>
              <a:rPr lang="uz-Cyrl-UZ" sz="3200" b="1" dirty="0">
                <a:latin typeface="Times New Roman" pitchFamily="18" charset="0"/>
                <a:cs typeface="Times New Roman" pitchFamily="18" charset="0"/>
              </a:rPr>
              <a:t>Шарқ мевахўри – </a:t>
            </a:r>
            <a:r>
              <a:rPr lang="en-US" sz="3200" b="1" dirty="0" err="1">
                <a:latin typeface="Times New Roman" pitchFamily="18" charset="0"/>
                <a:cs typeface="Times New Roman" pitchFamily="18" charset="0"/>
              </a:rPr>
              <a:t>Grapholitha</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molesta</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Busck</a:t>
            </a:r>
            <a:r>
              <a:rPr lang="en-US" sz="3200" b="1" dirty="0">
                <a:latin typeface="Times New Roman" pitchFamily="18" charset="0"/>
                <a:cs typeface="Times New Roman" pitchFamily="18" charset="0"/>
              </a:rPr>
              <a:t>.</a:t>
            </a:r>
            <a:endParaRPr lang="ru-RU" sz="3200" dirty="0">
              <a:latin typeface="Times New Roman" pitchFamily="18" charset="0"/>
              <a:cs typeface="Times New Roman" pitchFamily="18" charset="0"/>
            </a:endParaRPr>
          </a:p>
          <a:p>
            <a:pPr algn="just"/>
            <a:r>
              <a:rPr lang="uz-Cyrl-UZ" sz="3200" dirty="0">
                <a:latin typeface="Times New Roman" pitchFamily="18" charset="0"/>
                <a:ea typeface="Malgun Gothic" panose="020B0503020000020004" pitchFamily="34" charset="-127"/>
                <a:cs typeface="Times New Roman" pitchFamily="18" charset="0"/>
              </a:rPr>
              <a:t>Тангача қанотлилир ёки капалаклар (Lepidoptera) туркуми баргўрарлар (Tortricidae) оиласига мансуб бу тур</a:t>
            </a:r>
            <a:r>
              <a:rPr lang="uz-Latn-UZ" sz="3200" dirty="0">
                <a:latin typeface="Times New Roman" pitchFamily="18" charset="0"/>
                <a:ea typeface="Malgun Gothic" panose="020B0503020000020004" pitchFamily="34" charset="-127"/>
                <a:cs typeface="Times New Roman" pitchFamily="18" charset="0"/>
              </a:rPr>
              <a:t>ни </a:t>
            </a:r>
            <a:r>
              <a:rPr lang="uz-Cyrl-UZ" sz="3200" dirty="0">
                <a:latin typeface="Times New Roman" pitchFamily="18" charset="0"/>
                <a:ea typeface="Malgun Gothic" panose="020B0503020000020004" pitchFamily="34" charset="-127"/>
                <a:cs typeface="Times New Roman" pitchFamily="18" charset="0"/>
              </a:rPr>
              <a:t>ватани Шарқий Осиё (Жанубий Корея, КХДР, Хитой, Япония) ҳисобланади. Ҳозирги кунда </a:t>
            </a:r>
            <a:r>
              <a:rPr lang="uz-Latn-UZ" sz="3200" dirty="0">
                <a:latin typeface="Times New Roman" pitchFamily="18" charset="0"/>
                <a:ea typeface="Malgun Gothic" panose="020B0503020000020004" pitchFamily="34" charset="-127"/>
                <a:cs typeface="Times New Roman" pitchFamily="18" charset="0"/>
              </a:rPr>
              <a:t>Европанинг-Болгария, Венгрия, Греция, Италия, Руминия, Россия, Украина, Германия, Швейцария, Югославия;</a:t>
            </a:r>
            <a:r>
              <a:rPr lang="ru-RU" sz="3200" dirty="0">
                <a:latin typeface="Times New Roman" pitchFamily="18" charset="0"/>
                <a:ea typeface="Malgun Gothic" panose="020B0503020000020004" pitchFamily="34" charset="-127"/>
                <a:cs typeface="Times New Roman" pitchFamily="18" charset="0"/>
              </a:rPr>
              <a:t> </a:t>
            </a:r>
            <a:r>
              <a:rPr lang="uz-Latn-UZ" sz="3200" dirty="0">
                <a:latin typeface="Times New Roman" pitchFamily="18" charset="0"/>
                <a:ea typeface="Malgun Gothic" panose="020B0503020000020004" pitchFamily="34" charset="-127"/>
                <a:cs typeface="Times New Roman" pitchFamily="18" charset="0"/>
              </a:rPr>
              <a:t>АҚШ;</a:t>
            </a:r>
            <a:r>
              <a:rPr lang="uz-Cyrl-UZ" sz="3200" dirty="0">
                <a:latin typeface="Times New Roman" pitchFamily="18" charset="0"/>
                <a:ea typeface="Malgun Gothic" panose="020B0503020000020004" pitchFamily="34" charset="-127"/>
                <a:cs typeface="Times New Roman" pitchFamily="18" charset="0"/>
              </a:rPr>
              <a:t>Кавказ ва Кавказорти давлатларида, </a:t>
            </a:r>
            <a:r>
              <a:rPr lang="uz-Latn-UZ" sz="3200" dirty="0">
                <a:latin typeface="Times New Roman" pitchFamily="18" charset="0"/>
                <a:ea typeface="Malgun Gothic" panose="020B0503020000020004" pitchFamily="34" charset="-127"/>
                <a:cs typeface="Times New Roman" pitchFamily="18" charset="0"/>
              </a:rPr>
              <a:t>Ўзбекистон</a:t>
            </a:r>
            <a:r>
              <a:rPr lang="uz-Cyrl-UZ" sz="3200" dirty="0">
                <a:latin typeface="Times New Roman" pitchFamily="18" charset="0"/>
                <a:ea typeface="Malgun Gothic" panose="020B0503020000020004" pitchFamily="34" charset="-127"/>
                <a:cs typeface="Times New Roman" pitchFamily="18" charset="0"/>
              </a:rPr>
              <a:t>да</a:t>
            </a:r>
            <a:r>
              <a:rPr lang="uz-Latn-UZ" sz="3200" dirty="0">
                <a:latin typeface="Times New Roman" pitchFamily="18" charset="0"/>
                <a:ea typeface="Malgun Gothic" panose="020B0503020000020004" pitchFamily="34" charset="-127"/>
                <a:cs typeface="Times New Roman" pitchFamily="18" charset="0"/>
              </a:rPr>
              <a:t> бир қатор вилоятларида (1983-1985 йй.), учраши аниқланган. </a:t>
            </a:r>
            <a:endParaRPr lang="ru-RU" sz="3200" dirty="0">
              <a:latin typeface="Times New Roman" pitchFamily="18" charset="0"/>
              <a:ea typeface="Malgun Gothic" panose="020B0503020000020004" pitchFamily="34" charset="-127"/>
              <a:cs typeface="Times New Roman" pitchFamily="18" charset="0"/>
            </a:endParaRPr>
          </a:p>
        </p:txBody>
      </p:sp>
    </p:spTree>
    <p:extLst>
      <p:ext uri="{BB962C8B-B14F-4D97-AF65-F5344CB8AC3E}">
        <p14:creationId xmlns:p14="http://schemas.microsoft.com/office/powerpoint/2010/main" val="33174553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rotWithShape="1">
          <a:blip r:embed="rId2">
            <a:lum contrast="12000"/>
            <a:extLst>
              <a:ext uri="{28A0092B-C50C-407E-A947-70E740481C1C}">
                <a14:useLocalDpi xmlns:a14="http://schemas.microsoft.com/office/drawing/2010/main" val="0"/>
              </a:ext>
            </a:extLst>
          </a:blip>
          <a:srcRect l="513" t="13192" r="1057" b="-542"/>
          <a:stretch/>
        </p:blipFill>
        <p:spPr bwMode="auto">
          <a:xfrm>
            <a:off x="322119" y="978463"/>
            <a:ext cx="8250382" cy="5022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11049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5082" y="-157596"/>
            <a:ext cx="8814954" cy="6740307"/>
          </a:xfrm>
          <a:prstGeom prst="rect">
            <a:avLst/>
          </a:prstGeom>
        </p:spPr>
        <p:txBody>
          <a:bodyPr wrap="square">
            <a:spAutoFit/>
          </a:bodyPr>
          <a:lstStyle/>
          <a:p>
            <a:pPr indent="202878" algn="just"/>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Улар ёш новдаларни кемириб, ўзига йўл очади. Битта қурт 5-7 та новдани зарарлайди. Шафтолида узунлиги 12-15 см гача йўл очади, новданинг учи барг билан бирга сўлиб, қурийди ва синиб тушади. Олма, нок ва беҳининг учки қисмини 1-2 см гача чуқурлаштириб боради. Зарарланган қисми қораяди ва қурийди. Битта  личинка 4-5 туп кўчатни зарарлаши мумкин.</a:t>
            </a:r>
            <a:endParaRPr lang="ru-RU" sz="3200" dirty="0">
              <a:latin typeface="Times New Roman" panose="02020603050405020304" pitchFamily="18" charset="0"/>
              <a:ea typeface="Malgun Gothic" panose="020B0503020000020004" pitchFamily="34" charset="-127"/>
              <a:cs typeface="Times New Roman" panose="02020603050405020304" pitchFamily="18" charset="0"/>
            </a:endParaRPr>
          </a:p>
          <a:p>
            <a:pPr indent="202878" algn="just"/>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Иккинчи авлодининг қуртлари новдалардан ташқари меваларни ҳам зарарлайди. </a:t>
            </a:r>
            <a:endParaRPr lang="ru-RU" sz="3200" dirty="0">
              <a:latin typeface="Times New Roman" panose="02020603050405020304" pitchFamily="18"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30204931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895600" y="9280"/>
            <a:ext cx="6040584" cy="6101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indent="202401" algn="just" defTabSz="685783" eaLnBrk="0" fontAlgn="base" hangingPunct="0">
              <a:spcBef>
                <a:spcPct val="0"/>
              </a:spcBef>
              <a:spcAft>
                <a:spcPct val="0"/>
              </a:spcAft>
            </a:pPr>
            <a:r>
              <a:rPr lang="uz-Cyrl-UZ" altLang="ru-RU" sz="2800" dirty="0">
                <a:latin typeface="Times New Roman" panose="02020603050405020304" pitchFamily="18" charset="0"/>
                <a:ea typeface="Malgun Gothic" panose="020B0503020000020004" pitchFamily="34" charset="-127"/>
                <a:cs typeface="Times New Roman" panose="02020603050405020304" pitchFamily="18" charset="0"/>
              </a:rPr>
              <a:t>Капалак қаноти</a:t>
            </a:r>
            <a:r>
              <a:rPr lang="ru-RU" altLang="ru-RU" sz="2800" dirty="0">
                <a:latin typeface="Times New Roman" panose="02020603050405020304" pitchFamily="18" charset="0"/>
                <a:ea typeface="Malgun Gothic" panose="020B0503020000020004" pitchFamily="34" charset="-127"/>
                <a:cs typeface="Times New Roman" panose="02020603050405020304" pitchFamily="18" charset="0"/>
              </a:rPr>
              <a:t>ни</a:t>
            </a:r>
            <a:r>
              <a:rPr lang="uz-Cyrl-UZ" altLang="ru-RU" sz="2800" dirty="0">
                <a:latin typeface="Times New Roman" panose="02020603050405020304" pitchFamily="18" charset="0"/>
                <a:ea typeface="Malgun Gothic" panose="020B0503020000020004" pitchFamily="34" charset="-127"/>
                <a:cs typeface="Times New Roman" panose="02020603050405020304" pitchFamily="18" charset="0"/>
              </a:rPr>
              <a:t> ёзганда 12-14мм кулранг-қўнғир. Олдинги қанотини</a:t>
            </a:r>
            <a:r>
              <a:rPr lang="ru-RU" altLang="ru-RU" sz="2800" dirty="0" err="1">
                <a:latin typeface="Times New Roman" panose="02020603050405020304" pitchFamily="18" charset="0"/>
                <a:ea typeface="Malgun Gothic" panose="020B0503020000020004" pitchFamily="34" charset="-127"/>
                <a:cs typeface="Times New Roman" panose="02020603050405020304" pitchFamily="18" charset="0"/>
              </a:rPr>
              <a:t>нг</a:t>
            </a:r>
            <a:r>
              <a:rPr lang="uz-Cyrl-UZ" altLang="ru-RU" sz="2800" dirty="0">
                <a:latin typeface="Times New Roman" panose="02020603050405020304" pitchFamily="18" charset="0"/>
                <a:ea typeface="Malgun Gothic" panose="020B0503020000020004" pitchFamily="34" charset="-127"/>
                <a:cs typeface="Times New Roman" panose="02020603050405020304" pitchFamily="18" charset="0"/>
              </a:rPr>
              <a:t> четларида 13-14 та тиниқ қия  туклар жойлашган. Орқа қанотлари кулранг-жигарранг, четлари кенг ҳошияли, кулранг-оқиш, оёқлари қўнғир, ички тарафи кумушсимон, панжаси қора, қисқа тиканли сарғиш-оқ. Мўйловлари ипсимон, ингичка, ноаниқ, оқ тиканли. Уларнинг узунлиги 1,2 мм, урғочи ва эркак зотлари бир-бирига ўхшаш, лекин урғочиси бироз йирик, эркагининг қорни қисқа,  ўтмасроқ.</a:t>
            </a:r>
            <a:endParaRPr lang="uz-Cyrl-UZ" altLang="ru-RU" sz="3600" dirty="0">
              <a:latin typeface="Times New Roman" panose="02020603050405020304" pitchFamily="18" charset="0"/>
              <a:cs typeface="Times New Roman" panose="02020603050405020304" pitchFamily="18" charset="0"/>
            </a:endParaRPr>
          </a:p>
        </p:txBody>
      </p:sp>
      <p:pic>
        <p:nvPicPr>
          <p:cNvPr id="1026" name="Picture 2" descr="warq m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083" y="505239"/>
            <a:ext cx="2663535" cy="2519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warq mq4"/>
          <p:cNvPicPr>
            <a:picLocks noChangeAspect="1" noChangeArrowheads="1"/>
          </p:cNvPicPr>
          <p:nvPr/>
        </p:nvPicPr>
        <p:blipFill rotWithShape="1">
          <a:blip r:embed="rId3">
            <a:extLst>
              <a:ext uri="{28A0092B-C50C-407E-A947-70E740481C1C}">
                <a14:useLocalDpi xmlns:a14="http://schemas.microsoft.com/office/drawing/2010/main" val="0"/>
              </a:ext>
            </a:extLst>
          </a:blip>
          <a:srcRect l="4527" t="22557" r="1646" b="17293"/>
          <a:stretch/>
        </p:blipFill>
        <p:spPr bwMode="auto">
          <a:xfrm>
            <a:off x="50873" y="3520689"/>
            <a:ext cx="2796236" cy="2590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48710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8988138" cy="6986528"/>
          </a:xfrm>
          <a:prstGeom prst="rect">
            <a:avLst/>
          </a:prstGeom>
        </p:spPr>
        <p:txBody>
          <a:bodyPr wrap="square">
            <a:spAutoFit/>
          </a:bodyPr>
          <a:lstStyle/>
          <a:p>
            <a:pPr indent="202878" algn="just"/>
            <a:r>
              <a:rPr lang="uz-Cyrl-UZ" sz="3200" dirty="0">
                <a:latin typeface="Times New Roman" panose="02020603050405020304" pitchFamily="18" charset="0"/>
                <a:ea typeface="Malgun Gothic" panose="020B0503020000020004" pitchFamily="34" charset="-127"/>
                <a:cs typeface="Times New Roman" panose="02020603050405020304" pitchFamily="18" charset="0"/>
              </a:rPr>
              <a:t>Танаси қорамтир жигаррангсимон, олдинги қаноти кулранг оқ тангачалар билан қопланган. </a:t>
            </a:r>
            <a:r>
              <a:rPr lang="uz-Latn-UZ" sz="3200" dirty="0">
                <a:latin typeface="Times New Roman" panose="02020603050405020304" pitchFamily="18" charset="0"/>
                <a:ea typeface="Malgun Gothic" panose="020B0503020000020004" pitchFamily="34" charset="-127"/>
                <a:cs typeface="Times New Roman" panose="02020603050405020304" pitchFamily="18" charset="0"/>
              </a:rPr>
              <a:t>К</a:t>
            </a:r>
            <a:r>
              <a:rPr lang="uz-Cyrl-UZ" sz="3200" dirty="0">
                <a:latin typeface="Times New Roman" panose="02020603050405020304" pitchFamily="18" charset="0"/>
                <a:ea typeface="Malgun Gothic" panose="020B0503020000020004" pitchFamily="34" charset="-127"/>
                <a:cs typeface="Times New Roman" panose="02020603050405020304" pitchFamily="18" charset="0"/>
              </a:rPr>
              <a:t>ўндаланг бўйлаб тарқалган </a:t>
            </a:r>
            <a:r>
              <a:rPr lang="uz-Latn-UZ" sz="3200" dirty="0">
                <a:latin typeface="Times New Roman" panose="02020603050405020304" pitchFamily="18" charset="0"/>
                <a:ea typeface="Malgun Gothic" panose="020B0503020000020004" pitchFamily="34" charset="-127"/>
                <a:cs typeface="Times New Roman" panose="02020603050405020304" pitchFamily="18" charset="0"/>
              </a:rPr>
              <a:t>к</a:t>
            </a:r>
            <a:r>
              <a:rPr lang="uz-Cyrl-UZ" sz="3200" dirty="0">
                <a:latin typeface="Times New Roman" panose="02020603050405020304" pitchFamily="18" charset="0"/>
                <a:ea typeface="Malgun Gothic" panose="020B0503020000020004" pitchFamily="34" charset="-127"/>
                <a:cs typeface="Times New Roman" panose="02020603050405020304" pitchFamily="18" charset="0"/>
              </a:rPr>
              <a:t>амроқ билинадиган тўлқинсимон туклар билан қопланган.  Олдинги чети тўқ икки қатор қия жойлашган оқ чизиқлари бор, асосий ярмида 4 та ва 3 та, ҳатто  ундан ортиқ учининг  ярми аниқ,  унга яқин жойда иккита мутлақ холи бор. Бўртиқлари кучли доғланган бўлиб, оқиш товланиб туради. Иккита кенг металсимон ҳаворанг ҳошияли йўллари бор. Учида ноаниқ тўқ доғлар ва унинг остки қисмида 2 ёки 3 та ноаниқ майда доғлар бор. Ҳошия олди чизиқлар</a:t>
            </a:r>
            <a:r>
              <a:rPr lang="uz-Latn-UZ" sz="3200" dirty="0">
                <a:latin typeface="Times New Roman" panose="02020603050405020304" pitchFamily="18" charset="0"/>
                <a:ea typeface="Malgun Gothic" panose="020B0503020000020004" pitchFamily="34" charset="-127"/>
                <a:cs typeface="Times New Roman" panose="02020603050405020304" pitchFamily="18" charset="0"/>
              </a:rPr>
              <a:t>и</a:t>
            </a:r>
            <a:r>
              <a:rPr lang="uz-Cyrl-UZ" sz="3200" dirty="0">
                <a:latin typeface="Times New Roman" panose="02020603050405020304" pitchFamily="18" charset="0"/>
                <a:ea typeface="Malgun Gothic" panose="020B0503020000020004" pitchFamily="34" charset="-127"/>
                <a:cs typeface="Times New Roman" panose="02020603050405020304" pitchFamily="18" charset="0"/>
              </a:rPr>
              <a:t> юпқа, аниқ, қора, ҳошияли бронзали-қўнғир рангда. </a:t>
            </a:r>
            <a:endParaRPr lang="ru-RU" sz="2800" dirty="0">
              <a:latin typeface="Times New Roman" panose="02020603050405020304" pitchFamily="18"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6125192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 y="0"/>
            <a:ext cx="6681357" cy="6749540"/>
          </a:xfrm>
          <a:prstGeom prst="rect">
            <a:avLst/>
          </a:prstGeom>
        </p:spPr>
        <p:txBody>
          <a:bodyPr wrap="square">
            <a:spAutoFit/>
          </a:bodyPr>
          <a:lstStyle/>
          <a:p>
            <a:pPr indent="202878" algn="just">
              <a:lnSpc>
                <a:spcPct val="115000"/>
              </a:lnSpc>
            </a:pPr>
            <a:r>
              <a:rPr lang="uz-Cyrl-UZ" sz="2800" dirty="0" smtClean="0">
                <a:latin typeface="Times New Roman" panose="02020603050405020304" pitchFamily="18" charset="0"/>
                <a:ea typeface="Malgun Gothic" panose="020B0503020000020004" pitchFamily="34" charset="-127"/>
                <a:cs typeface="Times New Roman" panose="02020603050405020304" pitchFamily="18" charset="0"/>
              </a:rPr>
              <a:t>Тухуми </a:t>
            </a:r>
            <a:r>
              <a:rPr lang="uz-Cyrl-UZ" sz="2800" dirty="0">
                <a:latin typeface="Times New Roman" panose="02020603050405020304" pitchFamily="18" charset="0"/>
                <a:ea typeface="Malgun Gothic" panose="020B0503020000020004" pitchFamily="34" charset="-127"/>
                <a:cs typeface="Times New Roman" panose="02020603050405020304" pitchFamily="18" charset="0"/>
              </a:rPr>
              <a:t>узунлиги 0,4-0,5 мм, эни 0,15 мм, ясси, хира, оқ-марваридсимон ялтироқ, етилиш даврида бинафша тусга айланади. </a:t>
            </a:r>
            <a:endParaRPr lang="ru-RU" sz="2000" dirty="0">
              <a:latin typeface="Times New Roman" panose="02020603050405020304" pitchFamily="18" charset="0"/>
              <a:ea typeface="Malgun Gothic" panose="020B0503020000020004" pitchFamily="34" charset="-127"/>
              <a:cs typeface="Times New Roman" panose="02020603050405020304" pitchFamily="18" charset="0"/>
            </a:endParaRPr>
          </a:p>
          <a:p>
            <a:pPr algn="just"/>
            <a:r>
              <a:rPr lang="uz-Cyrl-UZ" sz="2800" dirty="0" smtClean="0">
                <a:latin typeface="Times New Roman" panose="02020603050405020304" pitchFamily="18" charset="0"/>
                <a:ea typeface="Malgun Gothic" panose="020B0503020000020004" pitchFamily="34" charset="-127"/>
                <a:cs typeface="Times New Roman" panose="02020603050405020304" pitchFamily="18" charset="0"/>
              </a:rPr>
              <a:t>	Қуртининг </a:t>
            </a:r>
            <a:r>
              <a:rPr lang="uz-Cyrl-UZ" sz="2800" dirty="0">
                <a:latin typeface="Times New Roman" panose="02020603050405020304" pitchFamily="18" charset="0"/>
                <a:ea typeface="Malgun Gothic" panose="020B0503020000020004" pitchFamily="34" charset="-127"/>
                <a:cs typeface="Times New Roman" panose="02020603050405020304" pitchFamily="18" charset="0"/>
              </a:rPr>
              <a:t>узунлиги 11 мм</a:t>
            </a:r>
            <a:r>
              <a:rPr lang="uz-Latn-UZ" sz="2800" dirty="0">
                <a:latin typeface="Times New Roman" panose="02020603050405020304" pitchFamily="18" charset="0"/>
                <a:ea typeface="Malgun Gothic" panose="020B0503020000020004" pitchFamily="34" charset="-127"/>
                <a:cs typeface="Times New Roman" panose="02020603050405020304" pitchFamily="18" charset="0"/>
              </a:rPr>
              <a:t>,</a:t>
            </a:r>
            <a:r>
              <a:rPr lang="uz-Cyrl-UZ" sz="2800" dirty="0">
                <a:latin typeface="Times New Roman" panose="02020603050405020304" pitchFamily="18" charset="0"/>
                <a:ea typeface="Malgun Gothic" panose="020B0503020000020004" pitchFamily="34" charset="-127"/>
                <a:cs typeface="Times New Roman" panose="02020603050405020304" pitchFamily="18" charset="0"/>
              </a:rPr>
              <a:t> тухумдан чиққан дастлабки қурт оқ, боши қора, кўкраги тўқ, анал туклар билан қопланган қалқонга эга. Катта ёшдаги қуртлар бинафша рангда, кулранг доғлари</a:t>
            </a:r>
            <a:r>
              <a:rPr lang="uz-Latn-UZ" sz="2800" dirty="0">
                <a:latin typeface="Times New Roman" panose="02020603050405020304" pitchFamily="18" charset="0"/>
                <a:ea typeface="Malgun Gothic" panose="020B0503020000020004" pitchFamily="34" charset="-127"/>
                <a:cs typeface="Times New Roman" panose="02020603050405020304" pitchFamily="18" charset="0"/>
              </a:rPr>
              <a:t> бор,</a:t>
            </a:r>
            <a:r>
              <a:rPr lang="uz-Cyrl-UZ" sz="2800" dirty="0">
                <a:latin typeface="Times New Roman" panose="02020603050405020304" pitchFamily="18" charset="0"/>
                <a:ea typeface="Malgun Gothic" panose="020B0503020000020004" pitchFamily="34" charset="-127"/>
                <a:cs typeface="Times New Roman" panose="02020603050405020304" pitchFamily="18" charset="0"/>
              </a:rPr>
              <a:t> танасидаги қилчалари йирик қўнғир кулранг, нафас тешиклари тўқ, нафас олиш тешиги тиниқ. Боши тўқ сариқ, чангсимон, жагаррангсимон доғли. Олдинги кўкрак қилчалари ва кўкрак оёғи тиниқ-сариқ. Анал қилчалари сариқ-қўнғир, кулранг доғли. </a:t>
            </a:r>
            <a:endParaRPr lang="ru-RU" sz="2800" dirty="0">
              <a:latin typeface="Times New Roman" panose="02020603050405020304" pitchFamily="18" charset="0"/>
              <a:cs typeface="Times New Roman" panose="02020603050405020304" pitchFamily="18" charset="0"/>
            </a:endParaRPr>
          </a:p>
        </p:txBody>
      </p:sp>
      <p:pic>
        <p:nvPicPr>
          <p:cNvPr id="6146" name="Picture 2" descr="warq mq3"/>
          <p:cNvPicPr>
            <a:picLocks noChangeAspect="1" noChangeArrowheads="1"/>
          </p:cNvPicPr>
          <p:nvPr/>
        </p:nvPicPr>
        <p:blipFill rotWithShape="1">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rcRect l="1" t="16767" r="25117" b="5395"/>
          <a:stretch/>
        </p:blipFill>
        <p:spPr bwMode="auto">
          <a:xfrm>
            <a:off x="6681357" y="1833995"/>
            <a:ext cx="2234044" cy="2576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96674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61512" y="1044290"/>
            <a:ext cx="5153891" cy="4662815"/>
          </a:xfrm>
          <a:prstGeom prst="rect">
            <a:avLst/>
          </a:prstGeom>
        </p:spPr>
        <p:txBody>
          <a:bodyPr wrap="square">
            <a:spAutoFit/>
          </a:bodyPr>
          <a:lstStyle/>
          <a:p>
            <a:pPr algn="just"/>
            <a:r>
              <a:rPr lang="uz-Cyrl-UZ" sz="3300" dirty="0">
                <a:latin typeface="Times New Roman" panose="02020603050405020304" pitchFamily="18" charset="0"/>
                <a:ea typeface="Malgun Gothic" panose="020B0503020000020004" pitchFamily="34" charset="-127"/>
                <a:cs typeface="Times New Roman" panose="02020603050405020304" pitchFamily="18" charset="0"/>
              </a:rPr>
              <a:t>Ғумбак узунлиги 6 мм га яқин, жигарранг, елка тарафи икки қатор қилчалардан иборат. Қорни охирида 10-18 та ўткир, ҳар хил катталикдаги қилчалар жойлашган. Пилланинг узунлиги 12,5 мм гача</a:t>
            </a:r>
            <a:r>
              <a:rPr lang="uz-Latn-UZ" sz="3300" dirty="0">
                <a:latin typeface="Times New Roman" panose="02020603050405020304" pitchFamily="18" charset="0"/>
                <a:ea typeface="Malgun Gothic" panose="020B0503020000020004" pitchFamily="34" charset="-127"/>
                <a:cs typeface="Times New Roman" panose="02020603050405020304" pitchFamily="18" charset="0"/>
              </a:rPr>
              <a:t>,</a:t>
            </a:r>
            <a:r>
              <a:rPr lang="uz-Cyrl-UZ" sz="3300" dirty="0">
                <a:latin typeface="Times New Roman" panose="02020603050405020304" pitchFamily="18" charset="0"/>
                <a:ea typeface="Malgun Gothic" panose="020B0503020000020004" pitchFamily="34" charset="-127"/>
                <a:cs typeface="Times New Roman" panose="02020603050405020304" pitchFamily="18" charset="0"/>
              </a:rPr>
              <a:t> ясси, қаттиқ. </a:t>
            </a:r>
            <a:endParaRPr lang="ru-RU" sz="2700" dirty="0">
              <a:latin typeface="Times New Roman" panose="02020603050405020304" pitchFamily="18" charset="0"/>
              <a:ea typeface="Malgun Gothic" panose="020B0503020000020004" pitchFamily="34" charset="-127"/>
              <a:cs typeface="Times New Roman" panose="02020603050405020304" pitchFamily="18" charset="0"/>
            </a:endParaRPr>
          </a:p>
        </p:txBody>
      </p:sp>
      <p:pic>
        <p:nvPicPr>
          <p:cNvPr id="7170" name="Picture 2" descr="warq mq1"/>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202190" y="1369222"/>
            <a:ext cx="3413848"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1378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353292" y="149366"/>
            <a:ext cx="8042564" cy="6471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202401" algn="just" defTabSz="685783"/>
            <a:r>
              <a:rPr lang="uz-Cyrl-UZ" altLang="ru-RU" sz="3200" b="1" dirty="0">
                <a:latin typeface="Times New Roman" panose="02020603050405020304" pitchFamily="18" charset="0"/>
                <a:ea typeface="Malgun Gothic" panose="020B0503020000020004" pitchFamily="34" charset="-127"/>
                <a:cs typeface="Times New Roman" panose="02020603050405020304" pitchFamily="18" charset="0"/>
              </a:rPr>
              <a:t>Биологик хоссалари. </a:t>
            </a:r>
            <a:r>
              <a:rPr lang="uz-Cyrl-UZ" altLang="ru-RU" sz="3200" dirty="0">
                <a:latin typeface="Times New Roman" panose="02020603050405020304" pitchFamily="18" charset="0"/>
                <a:ea typeface="Malgun Gothic" panose="020B0503020000020004" pitchFamily="34" charset="-127"/>
                <a:cs typeface="Times New Roman" panose="02020603050405020304" pitchFamily="18" charset="0"/>
              </a:rPr>
              <a:t>Қуртлари пишиқ ипак пилла  ичида  қишловга кетади. </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Д</a:t>
            </a:r>
            <a:r>
              <a:rPr lang="uz-Cyrl-UZ" altLang="ru-RU" sz="3200" dirty="0">
                <a:latin typeface="Times New Roman" panose="02020603050405020304" pitchFamily="18" charset="0"/>
                <a:ea typeface="Malgun Gothic" panose="020B0503020000020004" pitchFamily="34" charset="-127"/>
                <a:cs typeface="Times New Roman" panose="02020603050405020304" pitchFamily="18" charset="0"/>
              </a:rPr>
              <a:t>арахт шохини</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нг</a:t>
            </a:r>
            <a:r>
              <a:rPr lang="uz-Cyrl-UZ" altLang="ru-RU" sz="3200" dirty="0">
                <a:latin typeface="Times New Roman" panose="02020603050405020304" pitchFamily="18" charset="0"/>
                <a:ea typeface="Malgun Gothic" panose="020B0503020000020004" pitchFamily="34" charset="-127"/>
                <a:cs typeface="Times New Roman" panose="02020603050405020304" pitchFamily="18" charset="0"/>
              </a:rPr>
              <a:t> учки қисмида ўртача 5-50 см тупроқ устида, ҳамда тўкилган барглар остида ва омборхоналарда қишлайди. </a:t>
            </a:r>
            <a:endParaRPr lang="ru-RU" altLang="ru-RU" sz="2800" dirty="0">
              <a:latin typeface="Times New Roman" panose="02020603050405020304" pitchFamily="18" charset="0"/>
              <a:cs typeface="Times New Roman" panose="02020603050405020304" pitchFamily="18" charset="0"/>
            </a:endParaRPr>
          </a:p>
          <a:p>
            <a:pPr indent="135728" algn="just" defTabSz="685783"/>
            <a:r>
              <a:rPr lang="uz-Cyrl-UZ" altLang="ru-RU" sz="3200" dirty="0">
                <a:latin typeface="Times New Roman" panose="02020603050405020304" pitchFamily="18" charset="0"/>
                <a:ea typeface="Malgun Gothic" panose="020B0503020000020004" pitchFamily="34" charset="-127"/>
                <a:cs typeface="Times New Roman" panose="02020603050405020304" pitchFamily="18" charset="0"/>
              </a:rPr>
              <a:t>Баҳорда март-апрелда </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қишлаб</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чиққан</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5</a:t>
            </a:r>
            <a:r>
              <a:rPr lang="uz-Cyrl-UZ" altLang="ru-RU" sz="3200" dirty="0">
                <a:latin typeface="Times New Roman" panose="02020603050405020304" pitchFamily="18" charset="0"/>
                <a:ea typeface="Malgun Gothic" panose="020B0503020000020004" pitchFamily="34" charset="-127"/>
                <a:cs typeface="Times New Roman" panose="02020603050405020304" pitchFamily="18" charset="0"/>
              </a:rPr>
              <a:t> </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ва</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6 </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авлод</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a:t>
            </a:r>
            <a:r>
              <a:rPr lang="uz-Cyrl-UZ" altLang="ru-RU" sz="3200" dirty="0">
                <a:latin typeface="Times New Roman" panose="02020603050405020304" pitchFamily="18" charset="0"/>
                <a:ea typeface="Malgun Gothic" panose="020B0503020000020004" pitchFamily="34" charset="-127"/>
                <a:cs typeface="Times New Roman" panose="02020603050405020304" pitchFamily="18" charset="0"/>
              </a:rPr>
              <a:t>қурт</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лари </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ҳарорат</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10-15</a:t>
            </a:r>
            <a:r>
              <a:rPr lang="ru-RU" altLang="ru-RU" sz="3200" baseline="30000" dirty="0">
                <a:latin typeface="Times New Roman" panose="02020603050405020304" pitchFamily="18" charset="0"/>
                <a:ea typeface="Malgun Gothic" panose="020B0503020000020004" pitchFamily="34" charset="-127"/>
                <a:cs typeface="Times New Roman" panose="02020603050405020304" pitchFamily="18" charset="0"/>
              </a:rPr>
              <a:t>0</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С да </a:t>
            </a:r>
            <a:r>
              <a:rPr lang="uz-Cyrl-UZ" altLang="ru-RU" sz="3200" dirty="0">
                <a:latin typeface="Times New Roman" panose="02020603050405020304" pitchFamily="18" charset="0"/>
                <a:ea typeface="Malgun Gothic" panose="020B0503020000020004" pitchFamily="34" charset="-127"/>
                <a:cs typeface="Times New Roman" panose="02020603050405020304" pitchFamily="18" charset="0"/>
              </a:rPr>
              <a:t>ғумбакка айланади. Ғумбакка ўтишдан олдин 8-17 кун, ғумбак даврида 14-25 кун ривожланади. </a:t>
            </a:r>
          </a:p>
          <a:p>
            <a:pPr indent="135728" algn="just" defTabSz="685783"/>
            <a:r>
              <a:rPr lang="uz-Cyrl-UZ" altLang="ru-RU" sz="3200" dirty="0">
                <a:latin typeface="Times New Roman" panose="02020603050405020304" pitchFamily="18" charset="0"/>
                <a:ea typeface="Malgun Gothic" panose="020B0503020000020004" pitchFamily="34" charset="-127"/>
                <a:cs typeface="Times New Roman" panose="02020603050405020304" pitchFamily="18" charset="0"/>
              </a:rPr>
              <a:t>Капалак шафтоли гуллаган даврда учиб чиқади.</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Бу</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ҳолат</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апрелнинг</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иккинчи</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декадасига</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тўғри</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келади</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ва</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бир</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ойча</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давом</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a:t>
            </a:r>
            <a:r>
              <a:rPr lang="ru-RU" altLang="ru-RU" sz="3200" dirty="0" err="1">
                <a:latin typeface="Times New Roman" panose="02020603050405020304" pitchFamily="18" charset="0"/>
                <a:ea typeface="Malgun Gothic" panose="020B0503020000020004" pitchFamily="34" charset="-127"/>
                <a:cs typeface="Times New Roman" panose="02020603050405020304" pitchFamily="18" charset="0"/>
              </a:rPr>
              <a:t>этади</a:t>
            </a:r>
            <a:r>
              <a:rPr lang="ru-RU" altLang="ru-RU" sz="3200" dirty="0">
                <a:latin typeface="Times New Roman" panose="02020603050405020304" pitchFamily="18" charset="0"/>
                <a:ea typeface="Malgun Gothic" panose="020B0503020000020004" pitchFamily="34" charset="-127"/>
                <a:cs typeface="Times New Roman" panose="02020603050405020304" pitchFamily="18" charset="0"/>
              </a:rPr>
              <a:t>. </a:t>
            </a:r>
            <a:endParaRPr lang="ru-RU" alt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61637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0218" y="221673"/>
            <a:ext cx="8236528" cy="6063198"/>
          </a:xfrm>
          <a:prstGeom prst="rect">
            <a:avLst/>
          </a:prstGeom>
        </p:spPr>
        <p:txBody>
          <a:bodyPr wrap="square">
            <a:spAutoFit/>
          </a:bodyPr>
          <a:lstStyle/>
          <a:p>
            <a:pPr indent="202878" algn="just"/>
            <a:r>
              <a:rPr lang="uz-Latn-UZ" sz="3200" dirty="0">
                <a:latin typeface="Times New Roman" panose="02020603050405020304" pitchFamily="18" charset="0"/>
                <a:ea typeface="Malgun Gothic" panose="020B0503020000020004" pitchFamily="34" charset="-127"/>
                <a:cs typeface="Times New Roman" panose="02020603050405020304" pitchFamily="18" charset="0"/>
              </a:rPr>
              <a:t>Учиб чиққандан 4-5 кун ўтгач, урғочи капалаклар тухум қўйишга киришади.</a:t>
            </a:r>
            <a:r>
              <a:rPr lang="uz-Cyrl-UZ" sz="3200" dirty="0">
                <a:latin typeface="Times New Roman" panose="02020603050405020304" pitchFamily="18" charset="0"/>
                <a:ea typeface="Malgun Gothic" panose="020B0503020000020004" pitchFamily="34" charset="-127"/>
                <a:cs typeface="Times New Roman" panose="02020603050405020304" pitchFamily="18" charset="0"/>
              </a:rPr>
              <a:t> Тухумларини </a:t>
            </a:r>
            <a:r>
              <a:rPr lang="uz-Latn-UZ" sz="32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олхўри</a:t>
            </a:r>
            <a:r>
              <a:rPr lang="uz-Cyrl-UZ" sz="32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 </a:t>
            </a:r>
            <a:r>
              <a:rPr lang="uz-Latn-UZ" sz="32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шафтоли</a:t>
            </a:r>
            <a:r>
              <a:rPr lang="uz-Cyrl-UZ" sz="32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 </a:t>
            </a:r>
            <a:r>
              <a:rPr lang="uz-Latn-UZ" sz="32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олича</a:t>
            </a:r>
            <a:r>
              <a:rPr lang="uz-Cyrl-UZ" sz="36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 </a:t>
            </a:r>
            <a:r>
              <a:rPr lang="uz-Latn-UZ" sz="32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бодо</a:t>
            </a:r>
            <a:r>
              <a:rPr lang="uz-Cyrl-UZ" sz="32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м, </a:t>
            </a:r>
            <a:r>
              <a:rPr lang="uz-Latn-UZ" sz="32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гилос ва </a:t>
            </a:r>
            <a:r>
              <a:rPr lang="uz-Cyrl-UZ" sz="3200" dirty="0">
                <a:latin typeface="Times New Roman" panose="02020603050405020304" pitchFamily="18" charset="0"/>
                <a:ea typeface="Malgun Gothic" panose="020B0503020000020004" pitchFamily="34" charset="-127"/>
                <a:cs typeface="Times New Roman" panose="02020603050405020304" pitchFamily="18" charset="0"/>
              </a:rPr>
              <a:t>ёш новдалар барг</a:t>
            </a:r>
            <a:r>
              <a:rPr lang="uz-Latn-UZ" sz="3200" dirty="0">
                <a:latin typeface="Times New Roman" panose="02020603050405020304" pitchFamily="18" charset="0"/>
                <a:ea typeface="Malgun Gothic" panose="020B0503020000020004" pitchFamily="34" charset="-127"/>
                <a:cs typeface="Times New Roman" panose="02020603050405020304" pitchFamily="18" charset="0"/>
              </a:rPr>
              <a:t>ининг</a:t>
            </a:r>
            <a:r>
              <a:rPr lang="uz-Cyrl-UZ" sz="3200" dirty="0">
                <a:latin typeface="Times New Roman" panose="02020603050405020304" pitchFamily="18" charset="0"/>
                <a:ea typeface="Malgun Gothic" panose="020B0503020000020004" pitchFamily="34" charset="-127"/>
                <a:cs typeface="Times New Roman" panose="02020603050405020304" pitchFamily="18" charset="0"/>
              </a:rPr>
              <a:t> юқори ва пастки томонига</a:t>
            </a:r>
            <a:r>
              <a:rPr lang="uz-Latn-UZ" sz="3200" dirty="0">
                <a:latin typeface="Times New Roman" panose="02020603050405020304" pitchFamily="18" charset="0"/>
                <a:ea typeface="Malgun Gothic" panose="020B0503020000020004" pitchFamily="34" charset="-127"/>
                <a:cs typeface="Times New Roman" panose="02020603050405020304" pitchFamily="18" charset="0"/>
              </a:rPr>
              <a:t>, </a:t>
            </a:r>
            <a:r>
              <a:rPr lang="uz-Latn-UZ" sz="32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бе</a:t>
            </a:r>
            <a:r>
              <a:rPr lang="uz-Cyrl-UZ" sz="32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ҳ</a:t>
            </a:r>
            <a:r>
              <a:rPr lang="uz-Latn-UZ" sz="3200" dirty="0">
                <a:solidFill>
                  <a:srgbClr val="FF0000"/>
                </a:solidFill>
                <a:latin typeface="Times New Roman" panose="02020603050405020304" pitchFamily="18" charset="0"/>
                <a:ea typeface="Malgun Gothic" panose="020B0503020000020004" pitchFamily="34" charset="-127"/>
                <a:cs typeface="Times New Roman" panose="02020603050405020304" pitchFamily="18" charset="0"/>
              </a:rPr>
              <a:t>и, нок ва олма баргларини юқори қисмига, </a:t>
            </a:r>
            <a:r>
              <a:rPr lang="uz-Cyrl-UZ" sz="3200" dirty="0">
                <a:latin typeface="Times New Roman" panose="02020603050405020304" pitchFamily="18" charset="0"/>
                <a:ea typeface="Malgun Gothic" panose="020B0503020000020004" pitchFamily="34" charset="-127"/>
                <a:cs typeface="Times New Roman" panose="02020603050405020304" pitchFamily="18" charset="0"/>
              </a:rPr>
              <a:t>ёзда эса меваларига қўяди. Эмбрионал ривожланиши 5-9 кун</a:t>
            </a:r>
            <a:r>
              <a:rPr lang="uz-Latn-UZ" sz="3200" dirty="0">
                <a:latin typeface="Times New Roman" panose="02020603050405020304" pitchFamily="18" charset="0"/>
                <a:ea typeface="Malgun Gothic" panose="020B0503020000020004" pitchFamily="34" charset="-127"/>
                <a:cs typeface="Times New Roman" panose="02020603050405020304" pitchFamily="18" charset="0"/>
              </a:rPr>
              <a:t>.</a:t>
            </a:r>
            <a:r>
              <a:rPr lang="uz-Cyrl-UZ" sz="3200" dirty="0">
                <a:latin typeface="Times New Roman" panose="02020603050405020304" pitchFamily="18" charset="0"/>
                <a:ea typeface="Malgun Gothic" panose="020B0503020000020004" pitchFamily="34" charset="-127"/>
                <a:cs typeface="Times New Roman" panose="02020603050405020304" pitchFamily="18" charset="0"/>
              </a:rPr>
              <a:t> Ноқулай об-ҳаво шароитида 16 кунгача узаяди. Қуртлари 6-24 кун ривожланади ва бу даврда 5 ёшни ўтайди. Жами қўйилган тухум сони 100 тани ташкил этади.</a:t>
            </a:r>
            <a:endParaRPr lang="ru-RU" sz="2800" dirty="0">
              <a:latin typeface="Times New Roman" panose="02020603050405020304" pitchFamily="18"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3579192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166254"/>
            <a:ext cx="9144000" cy="6463308"/>
          </a:xfrm>
          <a:prstGeom prst="rect">
            <a:avLst/>
          </a:prstGeom>
        </p:spPr>
        <p:txBody>
          <a:bodyPr wrap="square">
            <a:spAutoFit/>
          </a:bodyPr>
          <a:lstStyle/>
          <a:p>
            <a:pPr algn="just">
              <a:lnSpc>
                <a:spcPct val="115000"/>
              </a:lnSpc>
            </a:pPr>
            <a:r>
              <a:rPr lang="uz-Latn-UZ" sz="3600" dirty="0">
                <a:latin typeface="Times New Roman" panose="02020603050405020304" pitchFamily="18" charset="0"/>
                <a:ea typeface="Malgun Gothic" panose="020B0503020000020004" pitchFamily="34" charset="-127"/>
                <a:cs typeface="Times New Roman" panose="02020603050405020304" pitchFamily="18" charset="0"/>
              </a:rPr>
              <a:t>Иккинчи авлод ривожланиши май охири июнь бошларида, учинчиси июнн</a:t>
            </a:r>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инг</a:t>
            </a:r>
            <a:r>
              <a:rPr lang="uz-Latn-UZ" sz="3600" dirty="0">
                <a:latin typeface="Times New Roman" panose="02020603050405020304" pitchFamily="18" charset="0"/>
                <a:ea typeface="Malgun Gothic" panose="020B0503020000020004" pitchFamily="34" charset="-127"/>
                <a:cs typeface="Times New Roman" panose="02020603050405020304" pitchFamily="18" charset="0"/>
              </a:rPr>
              <a:t> учинчи ўн кунлиги ва июль  бошларида, тўртинчи</a:t>
            </a:r>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си  </a:t>
            </a:r>
            <a:r>
              <a:rPr lang="uz-Latn-UZ" sz="3600" dirty="0">
                <a:latin typeface="Times New Roman" panose="02020603050405020304" pitchFamily="18" charset="0"/>
                <a:ea typeface="Malgun Gothic" panose="020B0503020000020004" pitchFamily="34" charset="-127"/>
                <a:cs typeface="Times New Roman" panose="02020603050405020304" pitchFamily="18" charset="0"/>
              </a:rPr>
              <a:t>июлни биринчи ва иккинчи ўн кунлиги ҳамда август охирида</a:t>
            </a:r>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 </a:t>
            </a:r>
            <a:r>
              <a:rPr lang="uz-Latn-UZ" sz="3600" dirty="0">
                <a:latin typeface="Times New Roman" panose="02020603050405020304" pitchFamily="18" charset="0"/>
                <a:ea typeface="Malgun Gothic" panose="020B0503020000020004" pitchFamily="34" charset="-127"/>
                <a:cs typeface="Times New Roman" panose="02020603050405020304" pitchFamily="18" charset="0"/>
              </a:rPr>
              <a:t> бешинчи</a:t>
            </a:r>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си </a:t>
            </a:r>
            <a:r>
              <a:rPr lang="uz-Latn-UZ" sz="3600" dirty="0">
                <a:latin typeface="Times New Roman" panose="02020603050405020304" pitchFamily="18" charset="0"/>
                <a:ea typeface="Malgun Gothic" panose="020B0503020000020004" pitchFamily="34" charset="-127"/>
                <a:cs typeface="Times New Roman" panose="02020603050405020304" pitchFamily="18" charset="0"/>
              </a:rPr>
              <a:t> август ва сентябрь охири, сўнг</a:t>
            </a:r>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г</a:t>
            </a:r>
            <a:r>
              <a:rPr lang="uz-Latn-UZ" sz="3600" dirty="0">
                <a:latin typeface="Times New Roman" panose="02020603050405020304" pitchFamily="18" charset="0"/>
                <a:ea typeface="Malgun Gothic" panose="020B0503020000020004" pitchFamily="34" charset="-127"/>
                <a:cs typeface="Times New Roman" panose="02020603050405020304" pitchFamily="18" charset="0"/>
              </a:rPr>
              <a:t>и 6 авлоди октябр</a:t>
            </a:r>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ь </a:t>
            </a:r>
            <a:r>
              <a:rPr lang="uz-Latn-UZ" sz="3600" dirty="0">
                <a:latin typeface="Times New Roman" panose="02020603050405020304" pitchFamily="18" charset="0"/>
                <a:ea typeface="Malgun Gothic" panose="020B0503020000020004" pitchFamily="34" charset="-127"/>
                <a:cs typeface="Times New Roman" panose="02020603050405020304" pitchFamily="18" charset="0"/>
              </a:rPr>
              <a:t> бошлари ва кейинги йилнинг апрелига тўғри келади. Урғочи капалаклар 50 метргача уча олиш қувватига эга. Эркаклари урғочиларни 300 м. масофагача излаб бора олади.</a:t>
            </a:r>
            <a:endParaRPr lang="ru-RU" sz="3200" dirty="0">
              <a:latin typeface="Times New Roman" panose="02020603050405020304" pitchFamily="18"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5206659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41564"/>
            <a:ext cx="9144000" cy="6494085"/>
          </a:xfrm>
          <a:prstGeom prst="rect">
            <a:avLst/>
          </a:prstGeom>
        </p:spPr>
        <p:txBody>
          <a:bodyPr wrap="square">
            <a:spAutoFit/>
          </a:bodyPr>
          <a:lstStyle/>
          <a:p>
            <a:pPr indent="202878" algn="just"/>
            <a:r>
              <a:rPr lang="uz-Cyrl-UZ" sz="3200" b="1" dirty="0">
                <a:latin typeface="Times New Roman" panose="02020603050405020304" pitchFamily="18" charset="0"/>
                <a:ea typeface="Malgun Gothic" panose="020B0503020000020004" pitchFamily="34" charset="-127"/>
                <a:cs typeface="Times New Roman" panose="02020603050405020304" pitchFamily="18" charset="0"/>
              </a:rPr>
              <a:t>Карантин тадбирлар  ва қарши кураш: </a:t>
            </a:r>
          </a:p>
          <a:p>
            <a:pPr indent="202878" algn="just"/>
            <a:r>
              <a:rPr lang="uz-Cyrl-UZ" sz="3200" b="1" dirty="0">
                <a:latin typeface="Times New Roman" panose="02020603050405020304" pitchFamily="18" charset="0"/>
                <a:ea typeface="Malgun Gothic" panose="020B0503020000020004" pitchFamily="34" charset="-127"/>
                <a:cs typeface="Times New Roman" panose="02020603050405020304" pitchFamily="18" charset="0"/>
              </a:rPr>
              <a:t> </a:t>
            </a:r>
            <a:r>
              <a:rPr lang="uz-Latn-UZ" sz="3200" dirty="0">
                <a:latin typeface="Times New Roman" panose="02020603050405020304" pitchFamily="18" charset="0"/>
                <a:ea typeface="Malgun Gothic" panose="020B0503020000020004" pitchFamily="34" charset="-127"/>
                <a:cs typeface="Times New Roman" panose="02020603050405020304" pitchFamily="18" charset="0"/>
              </a:rPr>
              <a:t>З</a:t>
            </a:r>
            <a:r>
              <a:rPr lang="uz-Cyrl-UZ" sz="3200" dirty="0">
                <a:latin typeface="Times New Roman" panose="02020603050405020304" pitchFamily="18" charset="0"/>
                <a:ea typeface="Malgun Gothic" panose="020B0503020000020004" pitchFamily="34" charset="-127"/>
                <a:cs typeface="Times New Roman" panose="02020603050405020304" pitchFamily="18" charset="0"/>
              </a:rPr>
              <a:t>араркунанда билан зарарланган дарахт шохлари, мевалари териб олинади, эски пўстлоқлар тозаланади ва тўкилган барглар куйдирилади. Дарахт танасига тутқич белбоғ боғла</a:t>
            </a:r>
            <a:r>
              <a:rPr lang="uz-Latn-UZ" sz="3200" dirty="0">
                <a:latin typeface="Times New Roman" panose="02020603050405020304" pitchFamily="18" charset="0"/>
                <a:ea typeface="Malgun Gothic" panose="020B0503020000020004" pitchFamily="34" charset="-127"/>
                <a:cs typeface="Times New Roman" panose="02020603050405020304" pitchFamily="18" charset="0"/>
              </a:rPr>
              <a:t>нади</a:t>
            </a:r>
            <a:r>
              <a:rPr lang="uz-Cyrl-UZ" sz="3200" dirty="0">
                <a:latin typeface="Times New Roman" panose="02020603050405020304" pitchFamily="18" charset="0"/>
                <a:ea typeface="Malgun Gothic" panose="020B0503020000020004" pitchFamily="34" charset="-127"/>
                <a:cs typeface="Times New Roman" panose="02020603050405020304" pitchFamily="18" charset="0"/>
              </a:rPr>
              <a:t>.</a:t>
            </a:r>
            <a:endParaRPr lang="ru-RU" sz="3200" dirty="0">
              <a:latin typeface="Times New Roman" panose="02020603050405020304" pitchFamily="18" charset="0"/>
              <a:ea typeface="Malgun Gothic" panose="020B0503020000020004" pitchFamily="34" charset="-127"/>
              <a:cs typeface="Times New Roman" panose="02020603050405020304" pitchFamily="18" charset="0"/>
            </a:endParaRPr>
          </a:p>
          <a:p>
            <a:pPr indent="202878" algn="just"/>
            <a:r>
              <a:rPr lang="uz-Latn-UZ" sz="3200" dirty="0">
                <a:latin typeface="Times New Roman" panose="02020603050405020304" pitchFamily="18" charset="0"/>
                <a:ea typeface="Malgun Gothic" panose="020B0503020000020004" pitchFamily="34" charset="-127"/>
                <a:cs typeface="Times New Roman" panose="02020603050405020304" pitchFamily="18" charset="0"/>
              </a:rPr>
              <a:t>Тўкилган мевалардан қуртлар чиқиб кетмасли</a:t>
            </a:r>
            <a:r>
              <a:rPr lang="ru-RU" sz="3200" dirty="0">
                <a:latin typeface="Times New Roman" panose="02020603050405020304" pitchFamily="18" charset="0"/>
                <a:ea typeface="Malgun Gothic" panose="020B0503020000020004" pitchFamily="34" charset="-127"/>
                <a:cs typeface="Times New Roman" panose="02020603050405020304" pitchFamily="18" charset="0"/>
              </a:rPr>
              <a:t>-</a:t>
            </a:r>
            <a:r>
              <a:rPr lang="uz-Latn-UZ" sz="3200" dirty="0">
                <a:latin typeface="Times New Roman" panose="02020603050405020304" pitchFamily="18" charset="0"/>
                <a:ea typeface="Malgun Gothic" panose="020B0503020000020004" pitchFamily="34" charset="-127"/>
                <a:cs typeface="Times New Roman" panose="02020603050405020304" pitchFamily="18" charset="0"/>
              </a:rPr>
              <a:t>гининг олдини олиш мақсадида  мевалар тунда йиғиб олинади, чунки улар  қайта дарахтларга ўрмалаб кетиши мумкин.  Кузда дарахтлар оралиғи чуқур хайдалади ва қишлаётган қуртларни йўқотиш учун дарахт поялари атрофлари чопилади. Эркак капалакларни тутиш учун елим суртилган феромон тутқичлардан фойдаланилади. </a:t>
            </a:r>
            <a:endParaRPr lang="ru-RU" sz="3200" dirty="0">
              <a:latin typeface="Times New Roman" panose="02020603050405020304" pitchFamily="18"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15115874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7818" y="-191302"/>
            <a:ext cx="9047018" cy="6463308"/>
          </a:xfrm>
          <a:prstGeom prst="rect">
            <a:avLst/>
          </a:prstGeom>
        </p:spPr>
        <p:txBody>
          <a:bodyPr wrap="square">
            <a:spAutoFit/>
          </a:bodyPr>
          <a:lstStyle/>
          <a:p>
            <a:pPr indent="202878" algn="just">
              <a:lnSpc>
                <a:spcPct val="115000"/>
              </a:lnSpc>
            </a:pPr>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Шарқ мевахўрига қарши кураш ишларида </a:t>
            </a:r>
            <a:r>
              <a:rPr lang="uz-Latn-UZ" sz="3600" dirty="0">
                <a:latin typeface="Times New Roman" panose="02020603050405020304" pitchFamily="18" charset="0"/>
                <a:ea typeface="Malgun Gothic" panose="020B0503020000020004" pitchFamily="34" charset="-127"/>
                <a:cs typeface="Times New Roman" panose="02020603050405020304" pitchFamily="18" charset="0"/>
              </a:rPr>
              <a:t>оммавий тухум қўйиш вақтида боғларга мевахўрнинг табиий кушандалари трихограмма  ва </a:t>
            </a:r>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макроцентрус (Macrocentrus ancylirorus) бўлиб, дарахт новдаларида</a:t>
            </a:r>
            <a:r>
              <a:rPr lang="uz-Latn-UZ" sz="3600" dirty="0" smtClean="0">
                <a:latin typeface="Times New Roman" panose="02020603050405020304" pitchFamily="18" charset="0"/>
                <a:ea typeface="Malgun Gothic" panose="020B0503020000020004" pitchFamily="34" charset="-127"/>
                <a:cs typeface="Times New Roman" panose="02020603050405020304" pitchFamily="18" charset="0"/>
              </a:rPr>
              <a:t>ги</a:t>
            </a:r>
            <a:r>
              <a:rPr lang="uz-Cyrl-UZ" sz="3600" dirty="0" smtClean="0">
                <a:latin typeface="Times New Roman" panose="02020603050405020304" pitchFamily="18" charset="0"/>
                <a:ea typeface="Malgun Gothic" panose="020B0503020000020004" pitchFamily="34" charset="-127"/>
                <a:cs typeface="Times New Roman" panose="02020603050405020304" pitchFamily="18" charset="0"/>
              </a:rPr>
              <a:t> қурт </a:t>
            </a:r>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танасига тухум қўяди ва </a:t>
            </a:r>
            <a:r>
              <a:rPr lang="uz-Latn-UZ" sz="3600" dirty="0">
                <a:latin typeface="Times New Roman" panose="02020603050405020304" pitchFamily="18" charset="0"/>
                <a:ea typeface="Malgun Gothic" panose="020B0503020000020004" pitchFamily="34" charset="-127"/>
                <a:cs typeface="Times New Roman" panose="02020603050405020304" pitchFamily="18" charset="0"/>
              </a:rPr>
              <a:t>у </a:t>
            </a:r>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50% гача биологик самара беради. Россияга бу паразит </a:t>
            </a:r>
            <a:r>
              <a:rPr lang="uz-Latn-UZ" sz="3600" dirty="0">
                <a:latin typeface="Times New Roman" panose="02020603050405020304" pitchFamily="18" charset="0"/>
                <a:ea typeface="Malgun Gothic" panose="020B0503020000020004" pitchFamily="34" charset="-127"/>
                <a:cs typeface="Times New Roman" panose="02020603050405020304" pitchFamily="18" charset="0"/>
              </a:rPr>
              <a:t>К</a:t>
            </a:r>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анададан келтирилади ва шу ерда иқлимлаштирилади. Личинкалари шарқ мевахўри қурти танасида қишлаб чиқади.</a:t>
            </a:r>
            <a:endParaRPr lang="ru-RU" sz="3200" dirty="0">
              <a:latin typeface="Times New Roman" panose="02020603050405020304" pitchFamily="18"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41442371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6984" y="0"/>
            <a:ext cx="8936181" cy="6740307"/>
          </a:xfrm>
          <a:prstGeom prst="rect">
            <a:avLst/>
          </a:prstGeom>
        </p:spPr>
        <p:txBody>
          <a:bodyPr wrap="square">
            <a:spAutoFit/>
          </a:bodyPr>
          <a:lstStyle/>
          <a:p>
            <a:pPr indent="202878" algn="just"/>
            <a:r>
              <a:rPr lang="uz-Latn-UZ" sz="3600" dirty="0">
                <a:latin typeface="Times New Roman" panose="02020603050405020304" pitchFamily="18" charset="0"/>
                <a:ea typeface="Malgun Gothic" panose="020B0503020000020004" pitchFamily="34" charset="-127"/>
                <a:cs typeface="Times New Roman" panose="02020603050405020304" pitchFamily="18" charset="0"/>
              </a:rPr>
              <a:t>Кимёвий воситалардан фойдаланиш ишлари мавсумда уч марта яъни капалакларни эрта баҳордан то куз мавсумигача учиши давомида ҳар 15 кун оралиқда олиб борилади. Сўнги ишлов бериш ишлари меваларни йиғиб олишдан 30 кун олдин тўхтатилади.</a:t>
            </a:r>
            <a:endParaRPr lang="ru-RU" sz="2800" dirty="0">
              <a:latin typeface="Times New Roman" panose="02020603050405020304" pitchFamily="18" charset="0"/>
              <a:ea typeface="Malgun Gothic" panose="020B0503020000020004" pitchFamily="34" charset="-127"/>
              <a:cs typeface="Times New Roman" panose="02020603050405020304" pitchFamily="18" charset="0"/>
            </a:endParaRPr>
          </a:p>
          <a:p>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Шарқ мевахўри  олма ва  нокда  пайдо бўлганда</a:t>
            </a:r>
            <a:r>
              <a:rPr lang="uz-Latn-UZ" sz="3600" dirty="0">
                <a:latin typeface="Times New Roman" panose="02020603050405020304" pitchFamily="18" charset="0"/>
                <a:ea typeface="Malgun Gothic" panose="020B0503020000020004" pitchFamily="34" charset="-127"/>
                <a:cs typeface="Times New Roman" panose="02020603050405020304" pitchFamily="18" charset="0"/>
              </a:rPr>
              <a:t> бир гектарга</a:t>
            </a:r>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 фозалон, 35% э. к. (Б) 2,0-4,0 л</a:t>
            </a:r>
            <a:r>
              <a:rPr lang="uz-Latn-UZ" sz="3600" dirty="0">
                <a:latin typeface="Times New Roman" panose="02020603050405020304" pitchFamily="18" charset="0"/>
                <a:ea typeface="Malgun Gothic" panose="020B0503020000020004" pitchFamily="34" charset="-127"/>
                <a:cs typeface="Times New Roman" panose="02020603050405020304" pitchFamily="18" charset="0"/>
              </a:rPr>
              <a:t>;</a:t>
            </a:r>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 олхўри ва гило</a:t>
            </a:r>
            <a:r>
              <a:rPr lang="uz-Latn-UZ" sz="3600" dirty="0">
                <a:latin typeface="Times New Roman" panose="02020603050405020304" pitchFamily="18" charset="0"/>
                <a:ea typeface="Malgun Gothic" panose="020B0503020000020004" pitchFamily="34" charset="-127"/>
                <a:cs typeface="Times New Roman" panose="02020603050405020304" pitchFamily="18" charset="0"/>
              </a:rPr>
              <a:t>с</a:t>
            </a:r>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да- 0,8-2,8 л</a:t>
            </a:r>
            <a:r>
              <a:rPr lang="uz-Latn-UZ" sz="3600" dirty="0">
                <a:latin typeface="Times New Roman" panose="02020603050405020304" pitchFamily="18" charset="0"/>
                <a:ea typeface="Malgun Gothic" panose="020B0503020000020004" pitchFamily="34" charset="-127"/>
                <a:cs typeface="Times New Roman" panose="02020603050405020304" pitchFamily="18" charset="0"/>
              </a:rPr>
              <a:t>;</a:t>
            </a:r>
            <a:r>
              <a:rPr lang="uz-Cyrl-UZ" sz="3600" dirty="0">
                <a:latin typeface="Times New Roman" panose="02020603050405020304" pitchFamily="18" charset="0"/>
                <a:ea typeface="Malgun Gothic" panose="020B0503020000020004" pitchFamily="34" charset="-127"/>
                <a:cs typeface="Times New Roman" panose="02020603050405020304" pitchFamily="18" charset="0"/>
              </a:rPr>
              <a:t> фуфанон, 57 % к. э. (Р) 1,0-3,0 л; қўллаш тавсия этилади.</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62151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9088582" cy="6247864"/>
          </a:xfrm>
          <a:prstGeom prst="rect">
            <a:avLst/>
          </a:prstGeom>
        </p:spPr>
        <p:txBody>
          <a:bodyPr wrap="square">
            <a:spAutoFit/>
          </a:bodyPr>
          <a:lstStyle/>
          <a:p>
            <a:pPr indent="449580" algn="just">
              <a:spcAft>
                <a:spcPts val="0"/>
              </a:spcAft>
            </a:pPr>
            <a:r>
              <a:rPr lang="uz-Cyrl-UZ" sz="2500" b="1" dirty="0">
                <a:latin typeface="Times New Roman" panose="02020603050405020304" pitchFamily="18" charset="0"/>
                <a:ea typeface="Times New Roman" panose="02020603050405020304" pitchFamily="18" charset="0"/>
                <a:cs typeface="UzKudr"/>
              </a:rPr>
              <a:t>Комсток қурти — Pseudococcus comstocki Kuw. </a:t>
            </a:r>
            <a:endParaRPr lang="ru-RU" sz="2500" dirty="0">
              <a:latin typeface="UzKudr"/>
              <a:ea typeface="Times New Roman" panose="02020603050405020304" pitchFamily="18" charset="0"/>
              <a:cs typeface="UzKudr"/>
            </a:endParaRPr>
          </a:p>
          <a:p>
            <a:pPr indent="449580" algn="just">
              <a:spcAft>
                <a:spcPts val="0"/>
              </a:spcAft>
            </a:pPr>
            <a:r>
              <a:rPr lang="ru-RU" sz="2500" b="1" i="1" dirty="0" err="1">
                <a:latin typeface="Times New Roman" panose="02020603050405020304" pitchFamily="18" charset="0"/>
                <a:ea typeface="Times New Roman" panose="02020603050405020304" pitchFamily="18" charset="0"/>
                <a:cs typeface="UzKudr"/>
              </a:rPr>
              <a:t>Таьрифи</a:t>
            </a:r>
            <a:r>
              <a:rPr lang="ru-RU" sz="2500" b="1" i="1" dirty="0">
                <a:latin typeface="Times New Roman" panose="02020603050405020304" pitchFamily="18" charset="0"/>
                <a:ea typeface="Times New Roman" panose="02020603050405020304" pitchFamily="18" charset="0"/>
                <a:cs typeface="UzKudr"/>
              </a:rPr>
              <a:t>.</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Эркак</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ва</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урғочи</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зотлари</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таш</a:t>
            </a:r>
            <a:r>
              <a:rPr lang="uz-Cyrl-UZ" sz="2500" dirty="0">
                <a:latin typeface="Times New Roman" panose="02020603050405020304" pitchFamily="18" charset="0"/>
                <a:ea typeface="Times New Roman" panose="02020603050405020304" pitchFamily="18" charset="0"/>
                <a:cs typeface="UzKudr"/>
              </a:rPr>
              <a:t>қ</a:t>
            </a:r>
            <a:r>
              <a:rPr lang="ru-RU" sz="2500" dirty="0">
                <a:latin typeface="Times New Roman" panose="02020603050405020304" pitchFamily="18" charset="0"/>
                <a:ea typeface="Times New Roman" panose="02020603050405020304" pitchFamily="18" charset="0"/>
                <a:cs typeface="UzKudr"/>
              </a:rPr>
              <a:t>и </a:t>
            </a:r>
            <a:r>
              <a:rPr lang="ru-RU" sz="2500" dirty="0" err="1">
                <a:latin typeface="Times New Roman" panose="02020603050405020304" pitchFamily="18" charset="0"/>
                <a:ea typeface="Times New Roman" panose="02020603050405020304" pitchFamily="18" charset="0"/>
                <a:cs typeface="UzKudr"/>
              </a:rPr>
              <a:t>тузилиши</a:t>
            </a:r>
            <a:r>
              <a:rPr lang="ru-RU" sz="2500" dirty="0">
                <a:latin typeface="Times New Roman" panose="02020603050405020304" pitchFamily="18" charset="0"/>
                <a:ea typeface="Times New Roman" panose="02020603050405020304" pitchFamily="18" charset="0"/>
                <a:cs typeface="UzKudr"/>
              </a:rPr>
              <a:t> б</a:t>
            </a:r>
            <a:r>
              <a:rPr lang="uz-Cyrl-UZ" sz="2500" dirty="0">
                <a:latin typeface="Times New Roman" panose="02020603050405020304" pitchFamily="18" charset="0"/>
                <a:ea typeface="Times New Roman" panose="02020603050405020304" pitchFamily="18" charset="0"/>
                <a:cs typeface="UzKudr"/>
              </a:rPr>
              <a:t>ў</a:t>
            </a:r>
            <a:r>
              <a:rPr lang="ru-RU" sz="2500" dirty="0" err="1">
                <a:latin typeface="Times New Roman" panose="02020603050405020304" pitchFamily="18" charset="0"/>
                <a:ea typeface="Times New Roman" panose="02020603050405020304" pitchFamily="18" charset="0"/>
                <a:cs typeface="UzKudr"/>
              </a:rPr>
              <a:t>йича</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кескин</a:t>
            </a:r>
            <a:r>
              <a:rPr lang="ru-RU" sz="2500" dirty="0">
                <a:latin typeface="Times New Roman" panose="02020603050405020304" pitchFamily="18" charset="0"/>
                <a:ea typeface="Times New Roman" panose="02020603050405020304" pitchFamily="18" charset="0"/>
                <a:cs typeface="UzKudr"/>
              </a:rPr>
              <a:t> фар</a:t>
            </a:r>
            <a:r>
              <a:rPr lang="uz-Cyrl-UZ" sz="2500" dirty="0">
                <a:latin typeface="Times New Roman" panose="02020603050405020304" pitchFamily="18" charset="0"/>
                <a:ea typeface="Times New Roman" panose="02020603050405020304" pitchFamily="18" charset="0"/>
                <a:cs typeface="UzKudr"/>
              </a:rPr>
              <a:t>қ</a:t>
            </a:r>
            <a:r>
              <a:rPr lang="ru-RU" sz="2500" dirty="0" err="1">
                <a:latin typeface="Times New Roman" panose="02020603050405020304" pitchFamily="18" charset="0"/>
                <a:ea typeface="Times New Roman" panose="02020603050405020304" pitchFamily="18" charset="0"/>
                <a:cs typeface="UzKudr"/>
              </a:rPr>
              <a:t>ланади</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Урғочиси</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ясси</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шаклли</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қанотсиз</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кам</a:t>
            </a:r>
            <a:r>
              <a:rPr lang="ru-RU" sz="2500" dirty="0">
                <a:latin typeface="Times New Roman" panose="02020603050405020304" pitchFamily="18" charset="0"/>
                <a:ea typeface="Times New Roman" panose="02020603050405020304" pitchFamily="18" charset="0"/>
                <a:cs typeface="UzKudr"/>
              </a:rPr>
              <a:t> </a:t>
            </a:r>
            <a:r>
              <a:rPr lang="uz-Cyrl-UZ" sz="2500" dirty="0">
                <a:latin typeface="Times New Roman" panose="02020603050405020304" pitchFamily="18" charset="0"/>
                <a:ea typeface="Times New Roman" panose="02020603050405020304" pitchFamily="18" charset="0"/>
                <a:cs typeface="UzKudr"/>
              </a:rPr>
              <a:t>ҳ</a:t>
            </a:r>
            <a:r>
              <a:rPr lang="ru-RU" sz="2500" dirty="0" err="1">
                <a:latin typeface="Times New Roman" panose="02020603050405020304" pitchFamily="18" charset="0"/>
                <a:ea typeface="Times New Roman" panose="02020603050405020304" pitchFamily="18" charset="0"/>
                <a:cs typeface="UzKudr"/>
              </a:rPr>
              <a:t>аракат</a:t>
            </a:r>
            <a:r>
              <a:rPr lang="ru-RU" sz="2500" dirty="0">
                <a:latin typeface="Times New Roman" panose="02020603050405020304" pitchFamily="18" charset="0"/>
                <a:ea typeface="Times New Roman" panose="02020603050405020304" pitchFamily="18" charset="0"/>
                <a:cs typeface="UzKudr"/>
              </a:rPr>
              <a:t> б</a:t>
            </a:r>
            <a:r>
              <a:rPr lang="uz-Cyrl-UZ" sz="2500" dirty="0">
                <a:latin typeface="Times New Roman" panose="02020603050405020304" pitchFamily="18" charset="0"/>
                <a:ea typeface="Times New Roman" panose="02020603050405020304" pitchFamily="18" charset="0"/>
                <a:cs typeface="UzKudr"/>
              </a:rPr>
              <a:t>ў</a:t>
            </a:r>
            <a:r>
              <a:rPr lang="ru-RU" sz="2500" dirty="0" err="1">
                <a:latin typeface="Times New Roman" panose="02020603050405020304" pitchFamily="18" charset="0"/>
                <a:ea typeface="Times New Roman" panose="02020603050405020304" pitchFamily="18" charset="0"/>
                <a:cs typeface="UzKudr"/>
              </a:rPr>
              <a:t>лса</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эркаги</a:t>
            </a:r>
            <a:r>
              <a:rPr lang="ru-RU" sz="2500" dirty="0">
                <a:latin typeface="Times New Roman" panose="02020603050405020304" pitchFamily="18" charset="0"/>
                <a:ea typeface="Times New Roman" panose="02020603050405020304" pitchFamily="18" charset="0"/>
                <a:cs typeface="UzKudr"/>
              </a:rPr>
              <a:t> 1 </a:t>
            </a:r>
            <a:r>
              <a:rPr lang="ru-RU" sz="2500" dirty="0" err="1">
                <a:latin typeface="Times New Roman" panose="02020603050405020304" pitchFamily="18" charset="0"/>
                <a:ea typeface="Times New Roman" panose="02020603050405020304" pitchFamily="18" charset="0"/>
                <a:cs typeface="UzKudr"/>
              </a:rPr>
              <a:t>жуфт</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қанотли</a:t>
            </a:r>
            <a:r>
              <a:rPr lang="ru-RU" sz="2500" dirty="0">
                <a:latin typeface="Times New Roman" panose="02020603050405020304" pitchFamily="18" charset="0"/>
                <a:ea typeface="Times New Roman" panose="02020603050405020304" pitchFamily="18" charset="0"/>
                <a:cs typeface="UzKudr"/>
              </a:rPr>
              <a:t>, сер</a:t>
            </a:r>
            <a:r>
              <a:rPr lang="uz-Cyrl-UZ" sz="2500" dirty="0">
                <a:latin typeface="Times New Roman" panose="02020603050405020304" pitchFamily="18" charset="0"/>
                <a:ea typeface="Times New Roman" panose="02020603050405020304" pitchFamily="18" charset="0"/>
                <a:cs typeface="UzKudr"/>
              </a:rPr>
              <a:t>ҳ</a:t>
            </a:r>
            <a:r>
              <a:rPr lang="ru-RU" sz="2500" dirty="0" err="1">
                <a:latin typeface="Times New Roman" panose="02020603050405020304" pitchFamily="18" charset="0"/>
                <a:ea typeface="Times New Roman" panose="02020603050405020304" pitchFamily="18" charset="0"/>
                <a:cs typeface="UzKudr"/>
              </a:rPr>
              <a:t>аракат</a:t>
            </a:r>
            <a:r>
              <a:rPr lang="ru-RU" sz="2500" dirty="0">
                <a:latin typeface="Times New Roman" panose="02020603050405020304" pitchFamily="18" charset="0"/>
                <a:ea typeface="Times New Roman" panose="02020603050405020304" pitchFamily="18" charset="0"/>
                <a:cs typeface="UzKudr"/>
              </a:rPr>
              <a:t>, ранги </a:t>
            </a:r>
            <a:r>
              <a:rPr lang="ru-RU" sz="2500" dirty="0" err="1">
                <a:latin typeface="Times New Roman" panose="02020603050405020304" pitchFamily="18" charset="0"/>
                <a:ea typeface="Times New Roman" panose="02020603050405020304" pitchFamily="18" charset="0"/>
                <a:cs typeface="UzKudr"/>
              </a:rPr>
              <a:t>киз</a:t>
            </a:r>
            <a:r>
              <a:rPr lang="uz-Cyrl-UZ" sz="2500" dirty="0">
                <a:latin typeface="Times New Roman" panose="02020603050405020304" pitchFamily="18" charset="0"/>
                <a:ea typeface="Times New Roman" panose="02020603050405020304" pitchFamily="18" charset="0"/>
                <a:cs typeface="UzKudr"/>
              </a:rPr>
              <a:t>ғ</a:t>
            </a:r>
            <a:r>
              <a:rPr lang="ru-RU" sz="2500" dirty="0" err="1">
                <a:latin typeface="Times New Roman" panose="02020603050405020304" pitchFamily="18" charset="0"/>
                <a:ea typeface="Times New Roman" panose="02020603050405020304" pitchFamily="18" charset="0"/>
                <a:cs typeface="UzKudr"/>
              </a:rPr>
              <a:t>иш-жигарранг</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тусда</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узунлиги</a:t>
            </a:r>
            <a:r>
              <a:rPr lang="ru-RU" sz="2500" dirty="0">
                <a:latin typeface="Times New Roman" panose="02020603050405020304" pitchFamily="18" charset="0"/>
                <a:ea typeface="Times New Roman" panose="02020603050405020304" pitchFamily="18" charset="0"/>
                <a:cs typeface="UzKudr"/>
              </a:rPr>
              <a:t> 1-1,5 мм, м</a:t>
            </a:r>
            <a:r>
              <a:rPr lang="uz-Cyrl-UZ" sz="2500" dirty="0">
                <a:latin typeface="Times New Roman" panose="02020603050405020304" pitchFamily="18" charset="0"/>
                <a:ea typeface="Times New Roman" panose="02020603050405020304" pitchFamily="18" charset="0"/>
                <a:cs typeface="UzKudr"/>
              </a:rPr>
              <a:t>ў</a:t>
            </a:r>
            <a:r>
              <a:rPr lang="ru-RU" sz="2500" dirty="0" err="1">
                <a:latin typeface="Times New Roman" panose="02020603050405020304" pitchFamily="18" charset="0"/>
                <a:ea typeface="Times New Roman" panose="02020603050405020304" pitchFamily="18" charset="0"/>
                <a:cs typeface="UzKudr"/>
              </a:rPr>
              <a:t>йловлари</a:t>
            </a:r>
            <a:r>
              <a:rPr lang="ru-RU" sz="2500" dirty="0">
                <a:latin typeface="Times New Roman" panose="02020603050405020304" pitchFamily="18" charset="0"/>
                <a:ea typeface="Times New Roman" panose="02020603050405020304" pitchFamily="18" charset="0"/>
                <a:cs typeface="UzKudr"/>
              </a:rPr>
              <a:t> 10 </a:t>
            </a:r>
            <a:r>
              <a:rPr lang="ru-RU" sz="2500" dirty="0" err="1">
                <a:latin typeface="Times New Roman" panose="02020603050405020304" pitchFamily="18" charset="0"/>
                <a:ea typeface="Times New Roman" panose="02020603050405020304" pitchFamily="18" charset="0"/>
                <a:cs typeface="UzKudr"/>
              </a:rPr>
              <a:t>бўғинли</a:t>
            </a:r>
            <a:r>
              <a:rPr lang="ru-RU" sz="2500" dirty="0">
                <a:latin typeface="Times New Roman" panose="02020603050405020304" pitchFamily="18" charset="0"/>
                <a:ea typeface="Times New Roman" panose="02020603050405020304" pitchFamily="18" charset="0"/>
                <a:cs typeface="UzKudr"/>
              </a:rPr>
              <a:t>.</a:t>
            </a:r>
            <a:endParaRPr lang="ru-RU" sz="2500" dirty="0">
              <a:latin typeface="UzKudr"/>
              <a:ea typeface="Times New Roman" panose="02020603050405020304" pitchFamily="18" charset="0"/>
              <a:cs typeface="UzKudr"/>
            </a:endParaRPr>
          </a:p>
          <a:p>
            <a:pPr indent="449580" algn="just">
              <a:spcAft>
                <a:spcPts val="0"/>
              </a:spcAft>
            </a:pPr>
            <a:r>
              <a:rPr lang="ru-RU" sz="2500" dirty="0" err="1">
                <a:latin typeface="Times New Roman" panose="02020603050405020304" pitchFamily="18" charset="0"/>
                <a:ea typeface="Times New Roman" panose="02020603050405020304" pitchFamily="18" charset="0"/>
                <a:cs typeface="UzKudr"/>
              </a:rPr>
              <a:t>Урғочисининг</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узунлиги</a:t>
            </a:r>
            <a:r>
              <a:rPr lang="ru-RU" sz="2500" dirty="0">
                <a:latin typeface="Times New Roman" panose="02020603050405020304" pitchFamily="18" charset="0"/>
                <a:ea typeface="Times New Roman" panose="02020603050405020304" pitchFamily="18" charset="0"/>
                <a:cs typeface="UzKudr"/>
              </a:rPr>
              <a:t> 3-4 мм дан 5-6 мм </a:t>
            </a:r>
            <a:r>
              <a:rPr lang="ru-RU" sz="2500" dirty="0" err="1">
                <a:latin typeface="Times New Roman" panose="02020603050405020304" pitchFamily="18" charset="0"/>
                <a:ea typeface="Times New Roman" panose="02020603050405020304" pitchFamily="18" charset="0"/>
                <a:cs typeface="UzKudr"/>
              </a:rPr>
              <a:t>гача</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Танаси</a:t>
            </a:r>
            <a:r>
              <a:rPr lang="ru-RU" sz="2500" dirty="0">
                <a:latin typeface="Times New Roman" panose="02020603050405020304" pitchFamily="18" charset="0"/>
                <a:ea typeface="Times New Roman" panose="02020603050405020304" pitchFamily="18" charset="0"/>
                <a:cs typeface="UzKudr"/>
              </a:rPr>
              <a:t> о</a:t>
            </a:r>
            <a:r>
              <a:rPr lang="uz-Cyrl-UZ" sz="2500" dirty="0">
                <a:latin typeface="Times New Roman" panose="02020603050405020304" pitchFamily="18" charset="0"/>
                <a:ea typeface="Times New Roman" panose="02020603050405020304" pitchFamily="18" charset="0"/>
                <a:cs typeface="UzKudr"/>
              </a:rPr>
              <a:t>қ</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мумсимон</a:t>
            </a:r>
            <a:r>
              <a:rPr lang="ru-RU" sz="2500" dirty="0">
                <a:latin typeface="Times New Roman" panose="02020603050405020304" pitchFamily="18" charset="0"/>
                <a:ea typeface="Times New Roman" panose="02020603050405020304" pitchFamily="18" charset="0"/>
                <a:cs typeface="UzKudr"/>
              </a:rPr>
              <a:t> </a:t>
            </a:r>
            <a:r>
              <a:rPr lang="uz-Cyrl-UZ" sz="2500" dirty="0">
                <a:latin typeface="Times New Roman" panose="02020603050405020304" pitchFamily="18" charset="0"/>
                <a:ea typeface="Times New Roman" panose="02020603050405020304" pitchFamily="18" charset="0"/>
                <a:cs typeface="UzKudr"/>
              </a:rPr>
              <a:t>қ</a:t>
            </a:r>
            <a:r>
              <a:rPr lang="ru-RU" sz="2500" dirty="0" err="1">
                <a:latin typeface="Times New Roman" panose="02020603050405020304" pitchFamily="18" charset="0"/>
                <a:ea typeface="Times New Roman" panose="02020603050405020304" pitchFamily="18" charset="0"/>
                <a:cs typeface="UzKudr"/>
              </a:rPr>
              <a:t>ипи</a:t>
            </a:r>
            <a:r>
              <a:rPr lang="uz-Cyrl-UZ" sz="2500" dirty="0">
                <a:latin typeface="Times New Roman" panose="02020603050405020304" pitchFamily="18" charset="0"/>
                <a:ea typeface="Times New Roman" panose="02020603050405020304" pitchFamily="18" charset="0"/>
                <a:cs typeface="UzKudr"/>
              </a:rPr>
              <a:t>қ</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билан</a:t>
            </a:r>
            <a:r>
              <a:rPr lang="ru-RU" sz="2500" dirty="0">
                <a:latin typeface="Times New Roman" panose="02020603050405020304" pitchFamily="18" charset="0"/>
                <a:ea typeface="Times New Roman" panose="02020603050405020304" pitchFamily="18" charset="0"/>
                <a:cs typeface="UzKudr"/>
              </a:rPr>
              <a:t> </a:t>
            </a:r>
            <a:r>
              <a:rPr lang="uz-Cyrl-UZ" sz="2500" dirty="0">
                <a:latin typeface="Times New Roman" panose="02020603050405020304" pitchFamily="18" charset="0"/>
                <a:ea typeface="Times New Roman" panose="02020603050405020304" pitchFamily="18" charset="0"/>
                <a:cs typeface="UzKudr"/>
              </a:rPr>
              <a:t>қ</a:t>
            </a:r>
            <a:r>
              <a:rPr lang="ru-RU" sz="2500" dirty="0" err="1">
                <a:latin typeface="Times New Roman" panose="02020603050405020304" pitchFamily="18" charset="0"/>
                <a:ea typeface="Times New Roman" panose="02020603050405020304" pitchFamily="18" charset="0"/>
                <a:cs typeface="UzKudr"/>
              </a:rPr>
              <a:t>опланганлигидан</a:t>
            </a:r>
            <a:r>
              <a:rPr lang="ru-RU" sz="2500" dirty="0">
                <a:latin typeface="Times New Roman" panose="02020603050405020304" pitchFamily="18" charset="0"/>
                <a:ea typeface="Times New Roman" panose="02020603050405020304" pitchFamily="18" charset="0"/>
                <a:cs typeface="UzKudr"/>
              </a:rPr>
              <a:t> о</a:t>
            </a:r>
            <a:r>
              <a:rPr lang="uz-Cyrl-UZ" sz="2500" dirty="0">
                <a:latin typeface="Times New Roman" panose="02020603050405020304" pitchFamily="18" charset="0"/>
                <a:ea typeface="Times New Roman" panose="02020603050405020304" pitchFamily="18" charset="0"/>
                <a:cs typeface="UzKudr"/>
              </a:rPr>
              <a:t>қ </a:t>
            </a:r>
            <a:r>
              <a:rPr lang="ru-RU" sz="2500" dirty="0" err="1">
                <a:latin typeface="Times New Roman" panose="02020603050405020304" pitchFamily="18" charset="0"/>
                <a:ea typeface="Times New Roman" panose="02020603050405020304" pitchFamily="18" charset="0"/>
                <a:cs typeface="UzKudr"/>
              </a:rPr>
              <a:t>бўлиб</a:t>
            </a:r>
            <a:r>
              <a:rPr lang="ru-RU" sz="2500" dirty="0">
                <a:latin typeface="Times New Roman" panose="02020603050405020304" pitchFamily="18" charset="0"/>
                <a:ea typeface="Times New Roman" panose="02020603050405020304" pitchFamily="18" charset="0"/>
                <a:cs typeface="UzKudr"/>
              </a:rPr>
              <a:t> к</a:t>
            </a:r>
            <a:r>
              <a:rPr lang="uz-Cyrl-UZ" sz="2500" dirty="0">
                <a:latin typeface="Times New Roman" panose="02020603050405020304" pitchFamily="18" charset="0"/>
                <a:ea typeface="Times New Roman" panose="02020603050405020304" pitchFamily="18" charset="0"/>
                <a:cs typeface="UzKudr"/>
              </a:rPr>
              <a:t>ў</a:t>
            </a:r>
            <a:r>
              <a:rPr lang="ru-RU" sz="2500" dirty="0" err="1">
                <a:latin typeface="Times New Roman" panose="02020603050405020304" pitchFamily="18" charset="0"/>
                <a:ea typeface="Times New Roman" panose="02020603050405020304" pitchFamily="18" charset="0"/>
                <a:cs typeface="UzKudr"/>
              </a:rPr>
              <a:t>зга</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ташланади</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Танасининг</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четларида</a:t>
            </a:r>
            <a:r>
              <a:rPr lang="ru-RU" sz="2500" dirty="0">
                <a:latin typeface="Times New Roman" panose="02020603050405020304" pitchFamily="18" charset="0"/>
                <a:ea typeface="Times New Roman" panose="02020603050405020304" pitchFamily="18" charset="0"/>
                <a:cs typeface="UzKudr"/>
              </a:rPr>
              <a:t> 17 </a:t>
            </a:r>
            <a:r>
              <a:rPr lang="ru-RU" sz="2500" dirty="0" err="1">
                <a:latin typeface="Times New Roman" panose="02020603050405020304" pitchFamily="18" charset="0"/>
                <a:ea typeface="Times New Roman" panose="02020603050405020304" pitchFamily="18" charset="0"/>
                <a:cs typeface="UzKudr"/>
              </a:rPr>
              <a:t>жуфт</a:t>
            </a:r>
            <a:r>
              <a:rPr lang="ru-RU" sz="2500" dirty="0">
                <a:latin typeface="Times New Roman" panose="02020603050405020304" pitchFamily="18" charset="0"/>
                <a:ea typeface="Times New Roman" panose="02020603050405020304" pitchFamily="18" charset="0"/>
                <a:cs typeface="UzKudr"/>
              </a:rPr>
              <a:t> </a:t>
            </a:r>
            <a:r>
              <a:rPr lang="uz-Cyrl-UZ" sz="2500" dirty="0">
                <a:latin typeface="Times New Roman" panose="02020603050405020304" pitchFamily="18" charset="0"/>
                <a:ea typeface="Times New Roman" panose="02020603050405020304" pitchFamily="18" charset="0"/>
                <a:cs typeface="UzKudr"/>
              </a:rPr>
              <a:t>ў</a:t>
            </a:r>
            <a:r>
              <a:rPr lang="ru-RU" sz="2500" dirty="0" err="1">
                <a:latin typeface="Times New Roman" panose="02020603050405020304" pitchFamily="18" charset="0"/>
                <a:ea typeface="Times New Roman" panose="02020603050405020304" pitchFamily="18" charset="0"/>
                <a:cs typeface="UzKudr"/>
              </a:rPr>
              <a:t>симталар</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мавжуд</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Булардан</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охирги</a:t>
            </a:r>
            <a:r>
              <a:rPr lang="ru-RU" sz="2500" dirty="0">
                <a:latin typeface="Times New Roman" panose="02020603050405020304" pitchFamily="18" charset="0"/>
                <a:ea typeface="Times New Roman" panose="02020603050405020304" pitchFamily="18" charset="0"/>
                <a:cs typeface="UzKudr"/>
              </a:rPr>
              <a:t> 2 </a:t>
            </a:r>
            <a:r>
              <a:rPr lang="ru-RU" sz="2500" dirty="0" err="1">
                <a:latin typeface="Times New Roman" panose="02020603050405020304" pitchFamily="18" charset="0"/>
                <a:ea typeface="Times New Roman" panose="02020603050405020304" pitchFamily="18" charset="0"/>
                <a:cs typeface="UzKudr"/>
              </a:rPr>
              <a:t>таси</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танасининг</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ярмича</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келади</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Тухумининг</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узунлиги</a:t>
            </a:r>
            <a:r>
              <a:rPr lang="ru-RU" sz="2500" dirty="0">
                <a:latin typeface="Times New Roman" panose="02020603050405020304" pitchFamily="18" charset="0"/>
                <a:ea typeface="Times New Roman" panose="02020603050405020304" pitchFamily="18" charset="0"/>
                <a:cs typeface="UzKudr"/>
              </a:rPr>
              <a:t> 0,3 мм, </a:t>
            </a:r>
            <a:r>
              <a:rPr lang="ru-RU" sz="2500" dirty="0" err="1">
                <a:latin typeface="Times New Roman" panose="02020603050405020304" pitchFamily="18" charset="0"/>
                <a:ea typeface="Times New Roman" panose="02020603050405020304" pitchFamily="18" charset="0"/>
                <a:cs typeface="UzKudr"/>
              </a:rPr>
              <a:t>бир</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томонидан</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торайган</a:t>
            </a:r>
            <a:r>
              <a:rPr lang="ru-RU" sz="2500" dirty="0">
                <a:latin typeface="Times New Roman" panose="02020603050405020304" pitchFamily="18" charset="0"/>
                <a:ea typeface="Times New Roman" panose="02020603050405020304" pitchFamily="18" charset="0"/>
                <a:cs typeface="UzKudr"/>
              </a:rPr>
              <a:t> овал </a:t>
            </a:r>
            <a:r>
              <a:rPr lang="ru-RU" sz="2500" dirty="0" err="1">
                <a:latin typeface="Times New Roman" panose="02020603050405020304" pitchFamily="18" charset="0"/>
                <a:ea typeface="Times New Roman" panose="02020603050405020304" pitchFamily="18" charset="0"/>
                <a:cs typeface="UzKudr"/>
              </a:rPr>
              <a:t>шаклда</a:t>
            </a:r>
            <a:r>
              <a:rPr lang="ru-RU" sz="2500" dirty="0">
                <a:latin typeface="Times New Roman" panose="02020603050405020304" pitchFamily="18" charset="0"/>
                <a:ea typeface="Times New Roman" panose="02020603050405020304" pitchFamily="18" charset="0"/>
                <a:cs typeface="UzKudr"/>
              </a:rPr>
              <a:t>. Ранги </a:t>
            </a:r>
            <a:r>
              <a:rPr lang="ru-RU" sz="2500" dirty="0" err="1">
                <a:latin typeface="Times New Roman" panose="02020603050405020304" pitchFamily="18" charset="0"/>
                <a:ea typeface="Times New Roman" panose="02020603050405020304" pitchFamily="18" charset="0"/>
                <a:cs typeface="UzKudr"/>
              </a:rPr>
              <a:t>сариқ-зар</a:t>
            </a:r>
            <a:r>
              <a:rPr lang="uz-Cyrl-UZ" sz="2500" dirty="0">
                <a:latin typeface="Times New Roman" panose="02020603050405020304" pitchFamily="18" charset="0"/>
                <a:ea typeface="Times New Roman" panose="02020603050405020304" pitchFamily="18" charset="0"/>
                <a:cs typeface="UzKudr"/>
              </a:rPr>
              <a:t>ғ</a:t>
            </a:r>
            <a:r>
              <a:rPr lang="ru-RU" sz="2500" dirty="0" err="1">
                <a:latin typeface="Times New Roman" panose="02020603050405020304" pitchFamily="18" charset="0"/>
                <a:ea typeface="Times New Roman" panose="02020603050405020304" pitchFamily="18" charset="0"/>
                <a:cs typeface="UzKudr"/>
              </a:rPr>
              <a:t>алдо</a:t>
            </a:r>
            <a:r>
              <a:rPr lang="uz-Cyrl-UZ" sz="2500" dirty="0">
                <a:latin typeface="Times New Roman" panose="02020603050405020304" pitchFamily="18" charset="0"/>
                <a:ea typeface="Times New Roman" panose="02020603050405020304" pitchFamily="18" charset="0"/>
                <a:cs typeface="UzKudr"/>
              </a:rPr>
              <a:t>қ </a:t>
            </a:r>
            <a:r>
              <a:rPr lang="ru-RU" sz="2500" dirty="0" err="1">
                <a:latin typeface="Times New Roman" panose="02020603050405020304" pitchFamily="18" charset="0"/>
                <a:ea typeface="Times New Roman" panose="02020603050405020304" pitchFamily="18" charset="0"/>
                <a:cs typeface="UzKudr"/>
              </a:rPr>
              <a:t>бўлиб</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юп</a:t>
            </a:r>
            <a:r>
              <a:rPr lang="uz-Cyrl-UZ" sz="2500" dirty="0">
                <a:latin typeface="Times New Roman" panose="02020603050405020304" pitchFamily="18" charset="0"/>
                <a:ea typeface="Times New Roman" panose="02020603050405020304" pitchFamily="18" charset="0"/>
                <a:cs typeface="UzKudr"/>
              </a:rPr>
              <a:t>қ</a:t>
            </a:r>
            <a:r>
              <a:rPr lang="ru-RU" sz="2500" dirty="0">
                <a:latin typeface="Times New Roman" panose="02020603050405020304" pitchFamily="18" charset="0"/>
                <a:ea typeface="Times New Roman" panose="02020603050405020304" pitchFamily="18" charset="0"/>
                <a:cs typeface="UzKudr"/>
              </a:rPr>
              <a:t>а о</a:t>
            </a:r>
            <a:r>
              <a:rPr lang="uz-Cyrl-UZ" sz="2500" dirty="0">
                <a:latin typeface="Times New Roman" panose="02020603050405020304" pitchFamily="18" charset="0"/>
                <a:ea typeface="Times New Roman" panose="02020603050405020304" pitchFamily="18" charset="0"/>
                <a:cs typeface="UzKudr"/>
              </a:rPr>
              <a:t>қ</a:t>
            </a:r>
            <a:r>
              <a:rPr lang="ru-RU" sz="2500" dirty="0">
                <a:latin typeface="Times New Roman" panose="02020603050405020304" pitchFamily="18" charset="0"/>
                <a:ea typeface="Times New Roman" panose="02020603050405020304" pitchFamily="18" charset="0"/>
                <a:cs typeface="UzKudr"/>
              </a:rPr>
              <a:t> гард </a:t>
            </a:r>
            <a:r>
              <a:rPr lang="ru-RU" sz="2500" dirty="0" err="1">
                <a:latin typeface="Times New Roman" panose="02020603050405020304" pitchFamily="18" charset="0"/>
                <a:ea typeface="Times New Roman" panose="02020603050405020304" pitchFamily="18" charset="0"/>
                <a:cs typeface="UzKudr"/>
              </a:rPr>
              <a:t>билан</a:t>
            </a:r>
            <a:r>
              <a:rPr lang="ru-RU" sz="2500" dirty="0">
                <a:latin typeface="Times New Roman" panose="02020603050405020304" pitchFamily="18" charset="0"/>
                <a:ea typeface="Times New Roman" panose="02020603050405020304" pitchFamily="18" charset="0"/>
                <a:cs typeface="UzKudr"/>
              </a:rPr>
              <a:t> </a:t>
            </a:r>
            <a:r>
              <a:rPr lang="uz-Cyrl-UZ" sz="2500" dirty="0">
                <a:latin typeface="Times New Roman" panose="02020603050405020304" pitchFamily="18" charset="0"/>
                <a:ea typeface="Times New Roman" panose="02020603050405020304" pitchFamily="18" charset="0"/>
                <a:cs typeface="UzKudr"/>
              </a:rPr>
              <a:t>қ</a:t>
            </a:r>
            <a:r>
              <a:rPr lang="ru-RU" sz="2500" dirty="0" err="1">
                <a:latin typeface="Times New Roman" panose="02020603050405020304" pitchFamily="18" charset="0"/>
                <a:ea typeface="Times New Roman" panose="02020603050405020304" pitchFamily="18" charset="0"/>
                <a:cs typeface="UzKudr"/>
              </a:rPr>
              <a:t>опланган</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Личинкалари</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биринчи</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ёшда</a:t>
            </a:r>
            <a:r>
              <a:rPr lang="ru-RU" sz="2500" dirty="0">
                <a:latin typeface="Times New Roman" panose="02020603050405020304" pitchFamily="18" charset="0"/>
                <a:ea typeface="Times New Roman" panose="02020603050405020304" pitchFamily="18" charset="0"/>
                <a:cs typeface="UzKudr"/>
              </a:rPr>
              <a:t> 0,45 мм </a:t>
            </a:r>
            <a:r>
              <a:rPr lang="ru-RU" sz="2500" dirty="0" err="1">
                <a:latin typeface="Times New Roman" panose="02020603050405020304" pitchFamily="18" charset="0"/>
                <a:ea typeface="Times New Roman" panose="02020603050405020304" pitchFamily="18" charset="0"/>
                <a:cs typeface="UzKudr"/>
              </a:rPr>
              <a:t>келади</a:t>
            </a:r>
            <a:r>
              <a:rPr lang="ru-RU" sz="2500" dirty="0">
                <a:latin typeface="Times New Roman" panose="02020603050405020304" pitchFamily="18" charset="0"/>
                <a:ea typeface="Times New Roman" panose="02020603050405020304" pitchFamily="18" charset="0"/>
                <a:cs typeface="UzKudr"/>
              </a:rPr>
              <a:t>, овал </a:t>
            </a:r>
            <a:r>
              <a:rPr lang="ru-RU" sz="2500" dirty="0" err="1">
                <a:latin typeface="Times New Roman" panose="02020603050405020304" pitchFamily="18" charset="0"/>
                <a:ea typeface="Times New Roman" panose="02020603050405020304" pitchFamily="18" charset="0"/>
                <a:cs typeface="UzKudr"/>
              </a:rPr>
              <a:t>шаклда</a:t>
            </a:r>
            <a:r>
              <a:rPr lang="ru-RU" sz="2500" dirty="0">
                <a:latin typeface="Times New Roman" panose="02020603050405020304" pitchFamily="18" charset="0"/>
                <a:ea typeface="Times New Roman" panose="02020603050405020304" pitchFamily="18" charset="0"/>
                <a:cs typeface="UzKudr"/>
              </a:rPr>
              <a:t>, у </a:t>
            </a:r>
            <a:r>
              <a:rPr lang="uz-Cyrl-UZ" sz="2500" dirty="0">
                <a:latin typeface="Times New Roman" panose="02020603050405020304" pitchFamily="18" charset="0"/>
                <a:ea typeface="Times New Roman" panose="02020603050405020304" pitchFamily="18" charset="0"/>
                <a:cs typeface="UzKudr"/>
              </a:rPr>
              <a:t>те</a:t>
            </a:r>
            <a:r>
              <a:rPr lang="ru-RU" sz="2500" dirty="0" err="1">
                <a:latin typeface="Times New Roman" panose="02020603050405020304" pitchFamily="18" charset="0"/>
                <a:ea typeface="Times New Roman" panose="02020603050405020304" pitchFamily="18" charset="0"/>
                <a:cs typeface="UzKudr"/>
              </a:rPr>
              <a:t>зда</a:t>
            </a:r>
            <a:r>
              <a:rPr lang="ru-RU" sz="2500" dirty="0">
                <a:latin typeface="Times New Roman" panose="02020603050405020304" pitchFamily="18" charset="0"/>
                <a:ea typeface="Times New Roman" panose="02020603050405020304" pitchFamily="18" charset="0"/>
                <a:cs typeface="UzKudr"/>
              </a:rPr>
              <a:t> о</a:t>
            </a:r>
            <a:r>
              <a:rPr lang="uz-Cyrl-UZ" sz="2500" dirty="0">
                <a:latin typeface="Times New Roman" panose="02020603050405020304" pitchFamily="18" charset="0"/>
                <a:ea typeface="Times New Roman" panose="02020603050405020304" pitchFamily="18" charset="0"/>
                <a:cs typeface="UzKudr"/>
              </a:rPr>
              <a:t>қ ғ</a:t>
            </a:r>
            <a:r>
              <a:rPr lang="en-US" sz="2500" dirty="0">
                <a:latin typeface="Times New Roman" panose="02020603050405020304" pitchFamily="18" charset="0"/>
                <a:ea typeface="Times New Roman" panose="02020603050405020304" pitchFamily="18" charset="0"/>
                <a:cs typeface="UzKudr"/>
              </a:rPr>
              <a:t>y</a:t>
            </a:r>
            <a:r>
              <a:rPr lang="uz-Cyrl-UZ" sz="2500" dirty="0">
                <a:latin typeface="Times New Roman" panose="02020603050405020304" pitchFamily="18" charset="0"/>
                <a:ea typeface="Times New Roman" panose="02020603050405020304" pitchFamily="18" charset="0"/>
                <a:cs typeface="UzKudr"/>
              </a:rPr>
              <a:t>б</a:t>
            </a:r>
            <a:r>
              <a:rPr lang="en-US" sz="2500" dirty="0">
                <a:latin typeface="Times New Roman" panose="02020603050405020304" pitchFamily="18" charset="0"/>
                <a:ea typeface="Times New Roman" panose="02020603050405020304" pitchFamily="18" charset="0"/>
                <a:cs typeface="UzKudr"/>
              </a:rPr>
              <a:t>op</a:t>
            </a:r>
            <a:r>
              <a:rPr lang="ru-RU" sz="2500" dirty="0">
                <a:latin typeface="Times New Roman" panose="02020603050405020304" pitchFamily="18" charset="0"/>
                <a:ea typeface="Times New Roman" panose="02020603050405020304" pitchFamily="18" charset="0"/>
                <a:cs typeface="UzKudr"/>
              </a:rPr>
              <a:t>г</a:t>
            </a:r>
            <a:r>
              <a:rPr lang="en-US" sz="2500" dirty="0">
                <a:latin typeface="Times New Roman" panose="02020603050405020304" pitchFamily="18" charset="0"/>
                <a:ea typeface="Times New Roman" panose="02020603050405020304" pitchFamily="18" charset="0"/>
                <a:cs typeface="UzKudr"/>
              </a:rPr>
              <a:t>a </a:t>
            </a:r>
            <a:r>
              <a:rPr lang="uz-Cyrl-UZ" sz="2500" dirty="0">
                <a:latin typeface="Times New Roman" panose="02020603050405020304" pitchFamily="18" charset="0"/>
                <a:ea typeface="Times New Roman" panose="02020603050405020304" pitchFamily="18" charset="0"/>
                <a:cs typeface="UzKudr"/>
              </a:rPr>
              <a:t>ў</a:t>
            </a:r>
            <a:r>
              <a:rPr lang="ru-RU" sz="2500" dirty="0" err="1">
                <a:latin typeface="Times New Roman" panose="02020603050405020304" pitchFamily="18" charset="0"/>
                <a:ea typeface="Times New Roman" panose="02020603050405020304" pitchFamily="18" charset="0"/>
                <a:cs typeface="UzKudr"/>
              </a:rPr>
              <a:t>ралади</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иккита</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думчага</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эга</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ёнида</a:t>
            </a:r>
            <a:r>
              <a:rPr lang="ru-RU" sz="2500" dirty="0">
                <a:latin typeface="Times New Roman" panose="02020603050405020304" pitchFamily="18" charset="0"/>
                <a:ea typeface="Times New Roman" panose="02020603050405020304" pitchFamily="18" charset="0"/>
                <a:cs typeface="UzKudr"/>
              </a:rPr>
              <a:t> </a:t>
            </a:r>
            <a:r>
              <a:rPr lang="uz-Cyrl-UZ" sz="2500" dirty="0">
                <a:latin typeface="Times New Roman" panose="02020603050405020304" pitchFamily="18" charset="0"/>
                <a:ea typeface="Times New Roman" panose="02020603050405020304" pitchFamily="18" charset="0"/>
                <a:cs typeface="UzKudr"/>
              </a:rPr>
              <a:t>ў</a:t>
            </a:r>
            <a:r>
              <a:rPr lang="ru-RU" sz="2500" dirty="0" err="1">
                <a:latin typeface="Times New Roman" panose="02020603050405020304" pitchFamily="18" charset="0"/>
                <a:ea typeface="Times New Roman" panose="02020603050405020304" pitchFamily="18" charset="0"/>
                <a:cs typeface="UzKudr"/>
              </a:rPr>
              <a:t>симталари</a:t>
            </a:r>
            <a:r>
              <a:rPr lang="ru-RU" sz="2500" dirty="0">
                <a:latin typeface="Times New Roman" panose="02020603050405020304" pitchFamily="18" charset="0"/>
                <a:ea typeface="Times New Roman" panose="02020603050405020304" pitchFamily="18" charset="0"/>
                <a:cs typeface="UzKudr"/>
              </a:rPr>
              <a:t> </a:t>
            </a:r>
            <a:r>
              <a:rPr lang="uz-Cyrl-UZ" sz="2500" dirty="0">
                <a:latin typeface="Times New Roman" panose="02020603050405020304" pitchFamily="18" charset="0"/>
                <a:ea typeface="Times New Roman" panose="02020603050405020304" pitchFamily="18" charset="0"/>
                <a:cs typeface="UzKudr"/>
              </a:rPr>
              <a:t>йўқ.</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Иккинчи</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ёш</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личинкаларининг</a:t>
            </a:r>
            <a:r>
              <a:rPr lang="ru-RU" sz="2500" dirty="0">
                <a:latin typeface="Times New Roman" panose="02020603050405020304" pitchFamily="18" charset="0"/>
                <a:ea typeface="Times New Roman" panose="02020603050405020304" pitchFamily="18" charset="0"/>
                <a:cs typeface="UzKudr"/>
              </a:rPr>
              <a:t> (1 мм) 6 </a:t>
            </a:r>
            <a:r>
              <a:rPr lang="ru-RU" sz="2500" dirty="0" err="1">
                <a:latin typeface="Times New Roman" panose="02020603050405020304" pitchFamily="18" charset="0"/>
                <a:ea typeface="Times New Roman" panose="02020603050405020304" pitchFamily="18" charset="0"/>
                <a:cs typeface="UzKudr"/>
              </a:rPr>
              <a:t>бўғинли</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муйлови</a:t>
            </a:r>
            <a:r>
              <a:rPr lang="ru-RU" sz="2500" dirty="0">
                <a:latin typeface="Times New Roman" panose="02020603050405020304" pitchFamily="18" charset="0"/>
                <a:ea typeface="Times New Roman" panose="02020603050405020304" pitchFamily="18" charset="0"/>
                <a:cs typeface="UzKudr"/>
              </a:rPr>
              <a:t> бор. </a:t>
            </a:r>
            <a:r>
              <a:rPr lang="ru-RU" sz="2500" dirty="0" err="1">
                <a:latin typeface="Times New Roman" panose="02020603050405020304" pitchFamily="18" charset="0"/>
                <a:ea typeface="Times New Roman" panose="02020603050405020304" pitchFamily="18" charset="0"/>
                <a:cs typeface="UzKudr"/>
              </a:rPr>
              <a:t>Учинчи</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ёшда</a:t>
            </a:r>
            <a:r>
              <a:rPr lang="ru-RU" sz="2500" dirty="0">
                <a:latin typeface="Times New Roman" panose="02020603050405020304" pitchFamily="18" charset="0"/>
                <a:ea typeface="Times New Roman" panose="02020603050405020304" pitchFamily="18" charset="0"/>
                <a:cs typeface="UzKudr"/>
              </a:rPr>
              <a:t> (1,7 мм) </a:t>
            </a:r>
            <a:r>
              <a:rPr lang="ru-RU" sz="2500" dirty="0" err="1">
                <a:latin typeface="Times New Roman" panose="02020603050405020304" pitchFamily="18" charset="0"/>
                <a:ea typeface="Times New Roman" panose="02020603050405020304" pitchFamily="18" charset="0"/>
                <a:cs typeface="UzKudr"/>
              </a:rPr>
              <a:t>муйлови</a:t>
            </a:r>
            <a:r>
              <a:rPr lang="ru-RU" sz="2500" dirty="0">
                <a:latin typeface="Times New Roman" panose="02020603050405020304" pitchFamily="18" charset="0"/>
                <a:ea typeface="Times New Roman" panose="02020603050405020304" pitchFamily="18" charset="0"/>
                <a:cs typeface="UzKudr"/>
              </a:rPr>
              <a:t> 7 </a:t>
            </a:r>
            <a:r>
              <a:rPr lang="ru-RU" sz="2500" dirty="0" err="1">
                <a:latin typeface="Times New Roman" panose="02020603050405020304" pitchFamily="18" charset="0"/>
                <a:ea typeface="Times New Roman" panose="02020603050405020304" pitchFamily="18" charset="0"/>
                <a:cs typeface="UzKudr"/>
              </a:rPr>
              <a:t>бўғинли</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ёнларида</a:t>
            </a:r>
            <a:r>
              <a:rPr lang="ru-RU" sz="2500" dirty="0">
                <a:latin typeface="Times New Roman" panose="02020603050405020304" pitchFamily="18" charset="0"/>
                <a:ea typeface="Times New Roman" panose="02020603050405020304" pitchFamily="18" charset="0"/>
                <a:cs typeface="UzKudr"/>
              </a:rPr>
              <a:t> 16 </a:t>
            </a:r>
            <a:r>
              <a:rPr lang="ru-RU" sz="2500" dirty="0" err="1">
                <a:latin typeface="Times New Roman" panose="02020603050405020304" pitchFamily="18" charset="0"/>
                <a:ea typeface="Times New Roman" panose="02020603050405020304" pitchFamily="18" charset="0"/>
                <a:cs typeface="UzKudr"/>
              </a:rPr>
              <a:t>жуфт</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ўсиғи</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ҳам</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билиниб</a:t>
            </a:r>
            <a:r>
              <a:rPr lang="ru-RU" sz="2500" dirty="0">
                <a:latin typeface="Times New Roman" panose="02020603050405020304" pitchFamily="18" charset="0"/>
                <a:ea typeface="Times New Roman" panose="02020603050405020304" pitchFamily="18" charset="0"/>
                <a:cs typeface="UzKudr"/>
              </a:rPr>
              <a:t> </a:t>
            </a:r>
            <a:r>
              <a:rPr lang="ru-RU" sz="2500" dirty="0" err="1">
                <a:latin typeface="Times New Roman" panose="02020603050405020304" pitchFamily="18" charset="0"/>
                <a:ea typeface="Times New Roman" panose="02020603050405020304" pitchFamily="18" charset="0"/>
                <a:cs typeface="UzKudr"/>
              </a:rPr>
              <a:t>туради</a:t>
            </a:r>
            <a:r>
              <a:rPr lang="ru-RU" sz="2500" dirty="0">
                <a:latin typeface="Times New Roman" panose="02020603050405020304" pitchFamily="18" charset="0"/>
                <a:ea typeface="Times New Roman" panose="02020603050405020304" pitchFamily="18" charset="0"/>
                <a:cs typeface="UzKudr"/>
              </a:rPr>
              <a:t>.</a:t>
            </a:r>
            <a:endParaRPr lang="ru-RU" sz="2500" dirty="0">
              <a:latin typeface="UzKudr"/>
              <a:ea typeface="Times New Roman" panose="02020603050405020304" pitchFamily="18" charset="0"/>
              <a:cs typeface="UzKudr"/>
            </a:endParaRPr>
          </a:p>
        </p:txBody>
      </p:sp>
    </p:spTree>
    <p:extLst>
      <p:ext uri="{BB962C8B-B14F-4D97-AF65-F5344CB8AC3E}">
        <p14:creationId xmlns:p14="http://schemas.microsoft.com/office/powerpoint/2010/main" val="392825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855" y="41564"/>
            <a:ext cx="8950037" cy="6494085"/>
          </a:xfrm>
          <a:prstGeom prst="rect">
            <a:avLst/>
          </a:prstGeom>
        </p:spPr>
        <p:txBody>
          <a:bodyPr wrap="square">
            <a:spAutoFit/>
          </a:bodyPr>
          <a:lstStyle/>
          <a:p>
            <a:pPr indent="449580" algn="just">
              <a:spcAft>
                <a:spcPts val="0"/>
              </a:spcAft>
            </a:pPr>
            <a:r>
              <a:rPr lang="ru-RU" sz="2600" b="1" i="1" dirty="0" err="1">
                <a:latin typeface="Times New Roman" panose="02020603050405020304" pitchFamily="18" charset="0"/>
                <a:ea typeface="Times New Roman" panose="02020603050405020304" pitchFamily="18" charset="0"/>
                <a:cs typeface="UzKudr"/>
              </a:rPr>
              <a:t>Ҳаёт</a:t>
            </a:r>
            <a:r>
              <a:rPr lang="ru-RU" sz="2600" b="1" i="1" dirty="0">
                <a:latin typeface="Times New Roman" panose="02020603050405020304" pitchFamily="18" charset="0"/>
                <a:ea typeface="Times New Roman" panose="02020603050405020304" pitchFamily="18" charset="0"/>
                <a:cs typeface="UzKudr"/>
              </a:rPr>
              <a:t> </a:t>
            </a:r>
            <a:r>
              <a:rPr lang="ru-RU" sz="2600" b="1" i="1" dirty="0" err="1">
                <a:latin typeface="Times New Roman" panose="02020603050405020304" pitchFamily="18" charset="0"/>
                <a:ea typeface="Times New Roman" panose="02020603050405020304" pitchFamily="18" charset="0"/>
                <a:cs typeface="UzKudr"/>
              </a:rPr>
              <a:t>кечириши</a:t>
            </a:r>
            <a:r>
              <a:rPr lang="ru-RU" sz="2600" b="1" i="1" dirty="0">
                <a:latin typeface="Times New Roman" panose="02020603050405020304" pitchFamily="18" charset="0"/>
                <a:ea typeface="Times New Roman" panose="02020603050405020304" pitchFamily="18" charset="0"/>
                <a:cs typeface="UzKudr"/>
              </a:rPr>
              <a:t>.</a:t>
            </a:r>
            <a:r>
              <a:rPr lang="ru-RU" sz="2600" dirty="0">
                <a:latin typeface="Times New Roman" panose="02020603050405020304" pitchFamily="18" charset="0"/>
                <a:ea typeface="Times New Roman" panose="02020603050405020304" pitchFamily="18" charset="0"/>
                <a:cs typeface="UzKudr"/>
              </a:rPr>
              <a:t> </a:t>
            </a:r>
            <a:r>
              <a:rPr lang="ru-RU" sz="2600" dirty="0" err="1">
                <a:latin typeface="Times New Roman" panose="02020603050405020304" pitchFamily="18" charset="0"/>
                <a:ea typeface="Times New Roman" panose="02020603050405020304" pitchFamily="18" charset="0"/>
                <a:cs typeface="UzKudr"/>
              </a:rPr>
              <a:t>Тенг</a:t>
            </a:r>
            <a:r>
              <a:rPr lang="ru-RU" sz="2600" dirty="0">
                <a:latin typeface="Times New Roman" panose="02020603050405020304" pitchFamily="18" charset="0"/>
                <a:ea typeface="Times New Roman" panose="02020603050405020304" pitchFamily="18" charset="0"/>
                <a:cs typeface="UzKudr"/>
              </a:rPr>
              <a:t> </a:t>
            </a:r>
            <a:r>
              <a:rPr lang="ru-RU" sz="2600" dirty="0" err="1">
                <a:latin typeface="Times New Roman" panose="02020603050405020304" pitchFamily="18" charset="0"/>
                <a:ea typeface="Times New Roman" panose="02020603050405020304" pitchFamily="18" charset="0"/>
                <a:cs typeface="UzKudr"/>
              </a:rPr>
              <a:t>қанотлилар</a:t>
            </a:r>
            <a:r>
              <a:rPr lang="ru-RU" sz="2600" dirty="0">
                <a:latin typeface="Times New Roman" panose="02020603050405020304" pitchFamily="18" charset="0"/>
                <a:ea typeface="Times New Roman" panose="02020603050405020304" pitchFamily="18" charset="0"/>
                <a:cs typeface="UzKudr"/>
              </a:rPr>
              <a:t> </a:t>
            </a:r>
            <a:r>
              <a:rPr lang="ru-RU" sz="2600" dirty="0" err="1">
                <a:latin typeface="Times New Roman" panose="02020603050405020304" pitchFamily="18" charset="0"/>
                <a:ea typeface="Times New Roman" panose="02020603050405020304" pitchFamily="18" charset="0"/>
                <a:cs typeface="UzKudr"/>
              </a:rPr>
              <a:t>туркумининг</a:t>
            </a:r>
            <a:r>
              <a:rPr lang="ru-RU" sz="2600" dirty="0">
                <a:latin typeface="Times New Roman" panose="02020603050405020304" pitchFamily="18" charset="0"/>
                <a:ea typeface="Times New Roman" panose="02020603050405020304" pitchFamily="18" charset="0"/>
                <a:cs typeface="UzKudr"/>
              </a:rPr>
              <a:t>, кок</a:t>
            </a:r>
            <a:r>
              <a:rPr lang="uz-Cyrl-UZ" sz="2600" dirty="0">
                <a:latin typeface="Times New Roman" panose="02020603050405020304" pitchFamily="18" charset="0"/>
                <a:ea typeface="Times New Roman" panose="02020603050405020304" pitchFamily="18" charset="0"/>
                <a:cs typeface="UzKudr"/>
              </a:rPr>
              <a:t>ц</a:t>
            </a:r>
            <a:r>
              <a:rPr lang="ru-RU" sz="2600" dirty="0" err="1">
                <a:latin typeface="Times New Roman" panose="02020603050405020304" pitchFamily="18" charset="0"/>
                <a:ea typeface="Times New Roman" panose="02020603050405020304" pitchFamily="18" charset="0"/>
                <a:cs typeface="UzKudr"/>
              </a:rPr>
              <a:t>идлар</a:t>
            </a:r>
            <a:r>
              <a:rPr lang="ru-RU" sz="2600" dirty="0">
                <a:latin typeface="Times New Roman" panose="02020603050405020304" pitchFamily="18" charset="0"/>
                <a:ea typeface="Times New Roman" panose="02020603050405020304" pitchFamily="18" charset="0"/>
                <a:cs typeface="UzKudr"/>
              </a:rPr>
              <a:t> - </a:t>
            </a:r>
            <a:r>
              <a:rPr lang="en-US" sz="2600" dirty="0" err="1">
                <a:latin typeface="Times New Roman" panose="02020603050405020304" pitchFamily="18" charset="0"/>
                <a:ea typeface="Times New Roman" panose="02020603050405020304" pitchFamily="18" charset="0"/>
                <a:cs typeface="UzKudr"/>
              </a:rPr>
              <a:t>Coccinea</a:t>
            </a:r>
            <a:r>
              <a:rPr lang="ru-RU" sz="2600" dirty="0">
                <a:latin typeface="Times New Roman" panose="02020603050405020304" pitchFamily="18" charset="0"/>
                <a:ea typeface="Times New Roman" panose="02020603050405020304" pitchFamily="18" charset="0"/>
                <a:cs typeface="UzKudr"/>
              </a:rPr>
              <a:t> </a:t>
            </a:r>
            <a:r>
              <a:rPr lang="ru-RU" sz="2600" dirty="0" err="1">
                <a:latin typeface="Times New Roman" panose="02020603050405020304" pitchFamily="18" charset="0"/>
                <a:ea typeface="Times New Roman" panose="02020603050405020304" pitchFamily="18" charset="0"/>
                <a:cs typeface="UzKudr"/>
              </a:rPr>
              <a:t>кенжа</a:t>
            </a:r>
            <a:r>
              <a:rPr lang="ru-RU" sz="2600" dirty="0">
                <a:latin typeface="Times New Roman" panose="02020603050405020304" pitchFamily="18" charset="0"/>
                <a:ea typeface="Times New Roman" panose="02020603050405020304" pitchFamily="18" charset="0"/>
                <a:cs typeface="UzKudr"/>
              </a:rPr>
              <a:t> </a:t>
            </a:r>
            <a:r>
              <a:rPr lang="ru-RU" sz="2600" dirty="0" err="1">
                <a:latin typeface="Times New Roman" panose="02020603050405020304" pitchFamily="18" charset="0"/>
                <a:ea typeface="Times New Roman" panose="02020603050405020304" pitchFamily="18" charset="0"/>
                <a:cs typeface="UzKudr"/>
              </a:rPr>
              <a:t>туркумига</a:t>
            </a:r>
            <a:r>
              <a:rPr lang="ru-RU" sz="2600" dirty="0">
                <a:latin typeface="Times New Roman" panose="02020603050405020304" pitchFamily="18" charset="0"/>
                <a:ea typeface="Times New Roman" panose="02020603050405020304" pitchFamily="18" charset="0"/>
                <a:cs typeface="UzKudr"/>
              </a:rPr>
              <a:t> </a:t>
            </a:r>
            <a:r>
              <a:rPr lang="ru-RU" sz="2600" dirty="0" err="1">
                <a:latin typeface="Times New Roman" panose="02020603050405020304" pitchFamily="18" charset="0"/>
                <a:ea typeface="Times New Roman" panose="02020603050405020304" pitchFamily="18" charset="0"/>
                <a:cs typeface="UzKudr"/>
              </a:rPr>
              <a:t>мансуб</a:t>
            </a:r>
            <a:r>
              <a:rPr lang="ru-RU" sz="2600" dirty="0">
                <a:latin typeface="Times New Roman" panose="02020603050405020304" pitchFamily="18" charset="0"/>
                <a:ea typeface="Times New Roman" panose="02020603050405020304" pitchFamily="18" charset="0"/>
                <a:cs typeface="UzKudr"/>
              </a:rPr>
              <a:t>. </a:t>
            </a:r>
            <a:r>
              <a:rPr lang="uz-Cyrl-UZ" sz="2600" dirty="0">
                <a:latin typeface="Times New Roman" panose="02020603050405020304" pitchFamily="18" charset="0"/>
                <a:ea typeface="Times New Roman" panose="02020603050405020304" pitchFamily="18" charset="0"/>
                <a:cs typeface="UzKudr"/>
              </a:rPr>
              <a:t>Комсток қурти турли жойларда: дарахт, узум пўстлоқларининг ости, илдиз атрофлари, хазон ораси, девор ёриқларида тухумлик шаклида қишлаб чиқади. Урғочи зот тухум қўйиш пайтида мумсимон оқ пар </a:t>
            </a:r>
            <a:r>
              <a:rPr lang="uz-Cyrl-UZ" sz="2600" dirty="0" smtClean="0">
                <a:latin typeface="Times New Roman" panose="02020603050405020304" pitchFamily="18" charset="0"/>
                <a:ea typeface="Times New Roman" panose="02020603050405020304" pitchFamily="18" charset="0"/>
                <a:cs typeface="UzKudr"/>
              </a:rPr>
              <a:t>чиқариб</a:t>
            </a:r>
            <a:r>
              <a:rPr lang="uz-Cyrl-UZ" sz="2600" dirty="0">
                <a:latin typeface="Times New Roman" panose="02020603050405020304" pitchFamily="18" charset="0"/>
                <a:ea typeface="Times New Roman" panose="02020603050405020304" pitchFamily="18" charset="0"/>
                <a:cs typeface="UzKudr"/>
              </a:rPr>
              <a:t>, ичига жойлаштиради. Қолган шакллари </a:t>
            </a:r>
            <a:r>
              <a:rPr lang="uz-Cyrl-UZ" sz="2600" dirty="0" smtClean="0">
                <a:latin typeface="Times New Roman" panose="02020603050405020304" pitchFamily="18" charset="0"/>
                <a:ea typeface="Times New Roman" panose="02020603050405020304" pitchFamily="18" charset="0"/>
                <a:cs typeface="UzKudr"/>
              </a:rPr>
              <a:t>қиш </a:t>
            </a:r>
            <a:r>
              <a:rPr lang="uz-Cyrl-UZ" sz="2600" dirty="0">
                <a:latin typeface="Times New Roman" panose="02020603050405020304" pitchFamily="18" charset="0"/>
                <a:ea typeface="Times New Roman" panose="02020603050405020304" pitchFamily="18" charset="0"/>
                <a:cs typeface="UzKudr"/>
              </a:rPr>
              <a:t>пайтида ўлиб кетади. Қишда тухумларининг ҳам кўп қисми ўлиб кетиши мумкин. Баҳорда </a:t>
            </a:r>
            <a:r>
              <a:rPr lang="uz-Cyrl-UZ" sz="2600" dirty="0" smtClean="0">
                <a:latin typeface="Times New Roman" panose="02020603050405020304" pitchFamily="18" charset="0"/>
                <a:ea typeface="Times New Roman" panose="02020603050405020304" pitchFamily="18" charset="0"/>
                <a:cs typeface="UzKudr"/>
              </a:rPr>
              <a:t>тухумлардан </a:t>
            </a:r>
            <a:r>
              <a:rPr lang="uz-Cyrl-UZ" sz="2600" dirty="0">
                <a:latin typeface="Times New Roman" panose="02020603050405020304" pitchFamily="18" charset="0"/>
                <a:ea typeface="Times New Roman" panose="02020603050405020304" pitchFamily="18" charset="0"/>
                <a:cs typeface="UzKudr"/>
              </a:rPr>
              <a:t>личинкалар очиб чиқиб дарахт танаси бўйлаб ҳаракат қилади ва қулай жой танлагач, уни санчиб сўришга киришади.</a:t>
            </a:r>
            <a:endParaRPr lang="ru-RU" sz="2600" dirty="0">
              <a:latin typeface="UzKudr"/>
              <a:ea typeface="Times New Roman" panose="02020603050405020304" pitchFamily="18" charset="0"/>
              <a:cs typeface="UzKudr"/>
            </a:endParaRPr>
          </a:p>
          <a:p>
            <a:pPr indent="449580" algn="just">
              <a:spcAft>
                <a:spcPts val="0"/>
              </a:spcAft>
            </a:pPr>
            <a:r>
              <a:rPr lang="uz-Cyrl-UZ" sz="2600" dirty="0">
                <a:latin typeface="Times New Roman" panose="02020603050405020304" pitchFamily="18" charset="0"/>
                <a:ea typeface="Times New Roman" panose="02020603050405020304" pitchFamily="18" charset="0"/>
                <a:cs typeface="UzKudr"/>
              </a:rPr>
              <a:t>Уч ёшни бошдан кечиргач, комсток қурти етук зотга айланади ва 10-30 кунлардан кейин тухум қўйишга киришади. Хар бир зот қўйган тухум сони биринчи бўғинида (250 тадан 650 тагача) энг кўп бўлади. Ўзбекистон  шароитида  комсток қурти мавсумда 3-4 бўғин бериб ривожланади.</a:t>
            </a:r>
            <a:endParaRPr lang="ru-RU" sz="2600" dirty="0">
              <a:latin typeface="UzKudr"/>
              <a:ea typeface="Times New Roman" panose="02020603050405020304" pitchFamily="18" charset="0"/>
              <a:cs typeface="UzKudr"/>
            </a:endParaRPr>
          </a:p>
        </p:txBody>
      </p:sp>
    </p:spTree>
    <p:extLst>
      <p:ext uri="{BB962C8B-B14F-4D97-AF65-F5344CB8AC3E}">
        <p14:creationId xmlns:p14="http://schemas.microsoft.com/office/powerpoint/2010/main" val="260476677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0110" y="96982"/>
            <a:ext cx="8963890" cy="6555641"/>
          </a:xfrm>
          <a:prstGeom prst="rect">
            <a:avLst/>
          </a:prstGeom>
        </p:spPr>
        <p:txBody>
          <a:bodyPr wrap="square">
            <a:spAutoFit/>
          </a:bodyPr>
          <a:lstStyle/>
          <a:p>
            <a:pPr indent="449580" algn="just">
              <a:spcAft>
                <a:spcPts val="0"/>
              </a:spcAft>
            </a:pPr>
            <a:r>
              <a:rPr lang="uz-Cyrl-UZ" sz="3000" b="1" i="1" dirty="0">
                <a:latin typeface="Times New Roman" panose="02020603050405020304" pitchFamily="18" charset="0"/>
                <a:ea typeface="Times New Roman" panose="02020603050405020304" pitchFamily="18" charset="0"/>
                <a:cs typeface="UzKudr"/>
              </a:rPr>
              <a:t>Зарари.</a:t>
            </a:r>
            <a:r>
              <a:rPr lang="uz-Cyrl-UZ" sz="3000" dirty="0">
                <a:latin typeface="Times New Roman" panose="02020603050405020304" pitchFamily="18" charset="0"/>
                <a:ea typeface="Times New Roman" panose="02020603050405020304" pitchFamily="18" charset="0"/>
                <a:cs typeface="UzKudr"/>
              </a:rPr>
              <a:t> Мевали дарахтлардан анор, олма, нок, шафтоли, шунингдек тутларни қаттиқ зарарлайди. </a:t>
            </a:r>
            <a:r>
              <a:rPr lang="ru-RU" sz="3000" dirty="0" err="1">
                <a:latin typeface="Times New Roman" panose="02020603050405020304" pitchFamily="18" charset="0"/>
                <a:ea typeface="Times New Roman" panose="02020603050405020304" pitchFamily="18" charset="0"/>
                <a:cs typeface="UzKudr"/>
              </a:rPr>
              <a:t>Комсток</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қурти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маданий</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ва</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ёввойи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ўсимликларнинг</a:t>
            </a:r>
            <a:r>
              <a:rPr lang="ru-RU" sz="3000" dirty="0">
                <a:latin typeface="Times New Roman" panose="02020603050405020304" pitchFamily="18" charset="0"/>
                <a:ea typeface="Times New Roman" panose="02020603050405020304" pitchFamily="18" charset="0"/>
                <a:cs typeface="UzKudr"/>
              </a:rPr>
              <a:t> 300 дан </a:t>
            </a:r>
            <a:r>
              <a:rPr lang="ru-RU" sz="3000" dirty="0" err="1">
                <a:latin typeface="Times New Roman" panose="02020603050405020304" pitchFamily="18" charset="0"/>
                <a:ea typeface="Times New Roman" panose="02020603050405020304" pitchFamily="18" charset="0"/>
                <a:cs typeface="UzKudr"/>
              </a:rPr>
              <a:t>кўп</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турини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зарарлаши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мумкин</a:t>
            </a:r>
            <a:r>
              <a:rPr lang="ru-RU" sz="3000" dirty="0">
                <a:latin typeface="Times New Roman" panose="02020603050405020304" pitchFamily="18" charset="0"/>
                <a:ea typeface="Times New Roman" panose="02020603050405020304" pitchFamily="18" charset="0"/>
                <a:cs typeface="UzKudr"/>
              </a:rPr>
              <a:t>. У </a:t>
            </a:r>
            <a:r>
              <a:rPr lang="uz-Cyrl-UZ" sz="3000" dirty="0">
                <a:latin typeface="Times New Roman" panose="02020603050405020304" pitchFamily="18" charset="0"/>
                <a:ea typeface="Times New Roman" panose="02020603050405020304" pitchFamily="18" charset="0"/>
                <a:cs typeface="UzKudr"/>
              </a:rPr>
              <a:t>ў</a:t>
            </a:r>
            <a:r>
              <a:rPr lang="ru-RU" sz="3000" dirty="0" err="1">
                <a:latin typeface="Times New Roman" panose="02020603050405020304" pitchFamily="18" charset="0"/>
                <a:ea typeface="Times New Roman" panose="02020603050405020304" pitchFamily="18" charset="0"/>
                <a:cs typeface="UzKudr"/>
              </a:rPr>
              <a:t>симликларнинг</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барча</a:t>
            </a:r>
            <a:r>
              <a:rPr lang="ru-RU" sz="3000" dirty="0">
                <a:latin typeface="Times New Roman" panose="02020603050405020304" pitchFamily="18" charset="0"/>
                <a:ea typeface="Times New Roman" panose="02020603050405020304" pitchFamily="18" charset="0"/>
                <a:cs typeface="UzKudr"/>
              </a:rPr>
              <a:t> </a:t>
            </a:r>
            <a:r>
              <a:rPr lang="uz-Cyrl-UZ" sz="3000" dirty="0">
                <a:latin typeface="Times New Roman" panose="02020603050405020304" pitchFamily="18" charset="0"/>
                <a:ea typeface="Times New Roman" panose="02020603050405020304" pitchFamily="18" charset="0"/>
                <a:cs typeface="UzKudr"/>
              </a:rPr>
              <a:t>қ</a:t>
            </a:r>
            <a:r>
              <a:rPr lang="ru-RU" sz="3000" dirty="0" err="1">
                <a:latin typeface="Times New Roman" panose="02020603050405020304" pitchFamily="18" charset="0"/>
                <a:ea typeface="Times New Roman" panose="02020603050405020304" pitchFamily="18" charset="0"/>
                <a:cs typeface="UzKudr"/>
              </a:rPr>
              <a:t>исмини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мевасини</a:t>
            </a:r>
            <a:r>
              <a:rPr lang="ru-RU" sz="3000" dirty="0">
                <a:latin typeface="Times New Roman" panose="02020603050405020304" pitchFamily="18" charset="0"/>
                <a:ea typeface="Times New Roman" panose="02020603050405020304" pitchFamily="18" charset="0"/>
                <a:cs typeface="UzKudr"/>
              </a:rPr>
              <a:t>, хат</a:t>
            </a:r>
            <a:r>
              <a:rPr lang="uz-Cyrl-UZ" sz="3000" dirty="0">
                <a:latin typeface="Times New Roman" panose="02020603050405020304" pitchFamily="18" charset="0"/>
                <a:ea typeface="Times New Roman" panose="02020603050405020304" pitchFamily="18" charset="0"/>
                <a:cs typeface="UzKudr"/>
              </a:rPr>
              <a:t>т</a:t>
            </a:r>
            <a:r>
              <a:rPr lang="ru-RU" sz="3000" dirty="0">
                <a:latin typeface="Times New Roman" panose="02020603050405020304" pitchFamily="18" charset="0"/>
                <a:ea typeface="Times New Roman" panose="02020603050405020304" pitchFamily="18" charset="0"/>
                <a:cs typeface="UzKudr"/>
              </a:rPr>
              <a:t>о </a:t>
            </a:r>
            <a:r>
              <a:rPr lang="ru-RU" sz="3000" dirty="0" err="1">
                <a:latin typeface="Times New Roman" panose="02020603050405020304" pitchFamily="18" charset="0"/>
                <a:ea typeface="Times New Roman" panose="02020603050405020304" pitchFamily="18" charset="0"/>
                <a:cs typeface="UzKudr"/>
              </a:rPr>
              <a:t>илдизини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ҳам</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шикастлайди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Қуртлари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одатда</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баргнинг</a:t>
            </a:r>
            <a:r>
              <a:rPr lang="ru-RU" sz="3000" dirty="0">
                <a:latin typeface="Times New Roman" panose="02020603050405020304" pitchFamily="18" charset="0"/>
                <a:ea typeface="Times New Roman" panose="02020603050405020304" pitchFamily="18" charset="0"/>
                <a:cs typeface="UzKudr"/>
              </a:rPr>
              <a:t> ор</a:t>
            </a:r>
            <a:r>
              <a:rPr lang="uz-Cyrl-UZ" sz="3000" dirty="0">
                <a:latin typeface="Times New Roman" panose="02020603050405020304" pitchFamily="18" charset="0"/>
                <a:ea typeface="Times New Roman" panose="02020603050405020304" pitchFamily="18" charset="0"/>
                <a:cs typeface="UzKudr"/>
              </a:rPr>
              <a:t>қ</a:t>
            </a:r>
            <a:r>
              <a:rPr lang="ru-RU" sz="3000" dirty="0">
                <a:latin typeface="Times New Roman" panose="02020603050405020304" pitchFamily="18" charset="0"/>
                <a:ea typeface="Times New Roman" panose="02020603050405020304" pitchFamily="18" charset="0"/>
                <a:cs typeface="UzKudr"/>
              </a:rPr>
              <a:t>а </a:t>
            </a:r>
            <a:r>
              <a:rPr lang="ru-RU" sz="3000" dirty="0" err="1">
                <a:latin typeface="Times New Roman" panose="02020603050405020304" pitchFamily="18" charset="0"/>
                <a:ea typeface="Times New Roman" panose="02020603050405020304" pitchFamily="18" charset="0"/>
                <a:cs typeface="UzKudr"/>
              </a:rPr>
              <a:t>томонидаги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томирлар</a:t>
            </a:r>
            <a:r>
              <a:rPr lang="ru-RU" sz="3000" dirty="0">
                <a:latin typeface="Times New Roman" panose="02020603050405020304" pitchFamily="18" charset="0"/>
                <a:ea typeface="Times New Roman" panose="02020603050405020304" pitchFamily="18" charset="0"/>
                <a:cs typeface="UzKudr"/>
              </a:rPr>
              <a:t> б</a:t>
            </a:r>
            <a:r>
              <a:rPr lang="uz-Cyrl-UZ" sz="3000" dirty="0">
                <a:latin typeface="Times New Roman" panose="02020603050405020304" pitchFamily="18" charset="0"/>
                <a:ea typeface="Times New Roman" panose="02020603050405020304" pitchFamily="18" charset="0"/>
                <a:cs typeface="UzKudr"/>
              </a:rPr>
              <a:t>ў</a:t>
            </a:r>
            <a:r>
              <a:rPr lang="ru-RU" sz="3000" dirty="0" err="1">
                <a:latin typeface="Times New Roman" panose="02020603050405020304" pitchFamily="18" charset="0"/>
                <a:ea typeface="Times New Roman" panose="02020603050405020304" pitchFamily="18" charset="0"/>
                <a:cs typeface="UzKudr"/>
              </a:rPr>
              <a:t>йлаб</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озиқланади</a:t>
            </a:r>
            <a:r>
              <a:rPr lang="ru-RU" sz="3000" dirty="0">
                <a:latin typeface="Times New Roman" panose="02020603050405020304" pitchFamily="18" charset="0"/>
                <a:ea typeface="Times New Roman" panose="02020603050405020304" pitchFamily="18" charset="0"/>
                <a:cs typeface="UzKudr"/>
              </a:rPr>
              <a:t>. </a:t>
            </a:r>
            <a:r>
              <a:rPr lang="uz-Cyrl-UZ" sz="3000" dirty="0">
                <a:latin typeface="Times New Roman" panose="02020603050405020304" pitchFamily="18" charset="0"/>
                <a:ea typeface="Times New Roman" panose="02020603050405020304" pitchFamily="18" charset="0"/>
                <a:cs typeface="UzKudr"/>
              </a:rPr>
              <a:t>Қ</a:t>
            </a:r>
            <a:r>
              <a:rPr lang="ru-RU" sz="3000" dirty="0" err="1">
                <a:latin typeface="Times New Roman" panose="02020603050405020304" pitchFamily="18" charset="0"/>
                <a:ea typeface="Times New Roman" panose="02020603050405020304" pitchFamily="18" charset="0"/>
                <a:cs typeface="UzKudr"/>
              </a:rPr>
              <a:t>уртнинг</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зараридан</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ўсимлик</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барглари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сар</a:t>
            </a:r>
            <a:r>
              <a:rPr lang="uz-Cyrl-UZ" sz="3000" dirty="0">
                <a:latin typeface="Times New Roman" panose="02020603050405020304" pitchFamily="18" charset="0"/>
                <a:ea typeface="Times New Roman" panose="02020603050405020304" pitchFamily="18" charset="0"/>
                <a:cs typeface="UzKudr"/>
              </a:rPr>
              <a:t>ғ</a:t>
            </a:r>
            <a:r>
              <a:rPr lang="ru-RU" sz="3000" dirty="0" err="1">
                <a:latin typeface="Times New Roman" panose="02020603050405020304" pitchFamily="18" charset="0"/>
                <a:ea typeface="Times New Roman" panose="02020603050405020304" pitchFamily="18" charset="0"/>
                <a:cs typeface="UzKudr"/>
              </a:rPr>
              <a:t>айиб</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қурийди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новдалари</a:t>
            </a:r>
            <a:r>
              <a:rPr lang="ru-RU" sz="3000" dirty="0">
                <a:latin typeface="Times New Roman" panose="02020603050405020304" pitchFamily="18" charset="0"/>
                <a:ea typeface="Times New Roman" panose="02020603050405020304" pitchFamily="18" charset="0"/>
                <a:cs typeface="UzKudr"/>
              </a:rPr>
              <a:t> </a:t>
            </a:r>
            <a:r>
              <a:rPr lang="uz-Cyrl-UZ" sz="3000" dirty="0">
                <a:latin typeface="Times New Roman" panose="02020603050405020304" pitchFamily="18" charset="0"/>
                <a:ea typeface="Times New Roman" panose="02020603050405020304" pitchFamily="18" charset="0"/>
                <a:cs typeface="UzKudr"/>
              </a:rPr>
              <a:t>қинғир</a:t>
            </a:r>
            <a:r>
              <a:rPr lang="ru-RU" sz="3000" dirty="0">
                <a:latin typeface="Times New Roman" panose="02020603050405020304" pitchFamily="18" charset="0"/>
                <a:ea typeface="Times New Roman" panose="02020603050405020304" pitchFamily="18" charset="0"/>
                <a:cs typeface="UzKudr"/>
              </a:rPr>
              <a:t>-</a:t>
            </a:r>
            <a:r>
              <a:rPr lang="uz-Cyrl-UZ" sz="3000" dirty="0">
                <a:latin typeface="Times New Roman" panose="02020603050405020304" pitchFamily="18" charset="0"/>
                <a:ea typeface="Times New Roman" panose="02020603050405020304" pitchFamily="18" charset="0"/>
                <a:cs typeface="UzKudr"/>
              </a:rPr>
              <a:t>қ</a:t>
            </a:r>
            <a:r>
              <a:rPr lang="ru-RU" sz="3000" dirty="0" err="1">
                <a:latin typeface="Times New Roman" panose="02020603050405020304" pitchFamily="18" charset="0"/>
                <a:ea typeface="Times New Roman" panose="02020603050405020304" pitchFamily="18" charset="0"/>
                <a:cs typeface="UzKudr"/>
              </a:rPr>
              <a:t>ийши</a:t>
            </a:r>
            <a:r>
              <a:rPr lang="uz-Cyrl-UZ" sz="3000" dirty="0">
                <a:latin typeface="Times New Roman" panose="02020603050405020304" pitchFamily="18" charset="0"/>
                <a:ea typeface="Times New Roman" panose="02020603050405020304" pitchFamily="18" charset="0"/>
                <a:cs typeface="UzKudr"/>
              </a:rPr>
              <a:t>қ </a:t>
            </a:r>
            <a:r>
              <a:rPr lang="ru-RU" sz="3000" dirty="0" err="1">
                <a:latin typeface="Times New Roman" panose="02020603050405020304" pitchFamily="18" charset="0"/>
                <a:ea typeface="Times New Roman" panose="02020603050405020304" pitchFamily="18" charset="0"/>
                <a:cs typeface="UzKudr"/>
              </a:rPr>
              <a:t>бўлиб</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қолади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дарахт</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танаси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илдизлари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ва</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шохларида</a:t>
            </a:r>
            <a:r>
              <a:rPr lang="ru-RU" sz="3000" dirty="0">
                <a:latin typeface="Times New Roman" panose="02020603050405020304" pitchFamily="18" charset="0"/>
                <a:ea typeface="Times New Roman" panose="02020603050405020304" pitchFamily="18" charset="0"/>
                <a:cs typeface="UzKudr"/>
              </a:rPr>
              <a:t> шиш </a:t>
            </a:r>
            <a:r>
              <a:rPr lang="ru-RU" sz="3000" dirty="0" err="1">
                <a:latin typeface="Times New Roman" panose="02020603050405020304" pitchFamily="18" charset="0"/>
                <a:ea typeface="Times New Roman" panose="02020603050405020304" pitchFamily="18" charset="0"/>
                <a:cs typeface="UzKudr"/>
              </a:rPr>
              <a:t>ва</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ёри</a:t>
            </a:r>
            <a:r>
              <a:rPr lang="uz-Cyrl-UZ" sz="3000" dirty="0">
                <a:latin typeface="Times New Roman" panose="02020603050405020304" pitchFamily="18" charset="0"/>
                <a:ea typeface="Times New Roman" panose="02020603050405020304" pitchFamily="18" charset="0"/>
                <a:cs typeface="UzKudr"/>
              </a:rPr>
              <a:t>қл</a:t>
            </a:r>
            <a:r>
              <a:rPr lang="ru-RU" sz="3000" dirty="0">
                <a:latin typeface="Times New Roman" panose="02020603050405020304" pitchFamily="18" charset="0"/>
                <a:ea typeface="Times New Roman" panose="02020603050405020304" pitchFamily="18" charset="0"/>
                <a:cs typeface="UzKudr"/>
              </a:rPr>
              <a:t>ар </a:t>
            </a:r>
            <a:r>
              <a:rPr lang="uz-Cyrl-UZ" sz="3000" dirty="0">
                <a:latin typeface="Times New Roman" panose="02020603050405020304" pitchFamily="18" charset="0"/>
                <a:ea typeface="Times New Roman" panose="02020603050405020304" pitchFamily="18" charset="0"/>
                <a:cs typeface="UzKudr"/>
              </a:rPr>
              <a:t>ҳ</a:t>
            </a:r>
            <a:r>
              <a:rPr lang="ru-RU" sz="3000" dirty="0" err="1">
                <a:latin typeface="Times New Roman" panose="02020603050405020304" pitchFamily="18" charset="0"/>
                <a:ea typeface="Times New Roman" panose="02020603050405020304" pitchFamily="18" charset="0"/>
                <a:cs typeface="UzKudr"/>
              </a:rPr>
              <a:t>осил</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бўлади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Бундай</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дарахт</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заифлашиб</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иккиламчи</a:t>
            </a:r>
            <a:r>
              <a:rPr lang="ru-RU" sz="3000" dirty="0">
                <a:latin typeface="Times New Roman" panose="02020603050405020304" pitchFamily="18" charset="0"/>
                <a:ea typeface="Times New Roman" panose="02020603050405020304" pitchFamily="18" charset="0"/>
                <a:cs typeface="UzKudr"/>
              </a:rPr>
              <a:t> (п</a:t>
            </a:r>
            <a:r>
              <a:rPr lang="uz-Cyrl-UZ" sz="3000" dirty="0">
                <a:latin typeface="Times New Roman" panose="02020603050405020304" pitchFamily="18" charset="0"/>
                <a:ea typeface="Times New Roman" panose="02020603050405020304" pitchFamily="18" charset="0"/>
                <a:cs typeface="UzKudr"/>
              </a:rPr>
              <a:t>ў</a:t>
            </a:r>
            <a:r>
              <a:rPr lang="ru-RU" sz="3000" dirty="0" err="1">
                <a:latin typeface="Times New Roman" panose="02020603050405020304" pitchFamily="18" charset="0"/>
                <a:ea typeface="Times New Roman" panose="02020603050405020304" pitchFamily="18" charset="0"/>
                <a:cs typeface="UzKudr"/>
              </a:rPr>
              <a:t>стло</a:t>
            </a:r>
            <a:r>
              <a:rPr lang="uz-Cyrl-UZ" sz="3000" dirty="0">
                <a:latin typeface="Times New Roman" panose="02020603050405020304" pitchFamily="18" charset="0"/>
                <a:ea typeface="Times New Roman" panose="02020603050405020304" pitchFamily="18" charset="0"/>
                <a:cs typeface="UzKudr"/>
              </a:rPr>
              <a:t>қ</a:t>
            </a:r>
            <a:r>
              <a:rPr lang="ru-RU" sz="3000" dirty="0">
                <a:latin typeface="Times New Roman" panose="02020603050405020304" pitchFamily="18" charset="0"/>
                <a:ea typeface="Times New Roman" panose="02020603050405020304" pitchFamily="18" charset="0"/>
                <a:cs typeface="UzKudr"/>
              </a:rPr>
              <a:t>х</a:t>
            </a:r>
            <a:r>
              <a:rPr lang="uz-Cyrl-UZ" sz="3000" dirty="0">
                <a:latin typeface="Times New Roman" panose="02020603050405020304" pitchFamily="18" charset="0"/>
                <a:ea typeface="Times New Roman" panose="02020603050405020304" pitchFamily="18" charset="0"/>
                <a:cs typeface="UzKudr"/>
              </a:rPr>
              <a:t>ў</a:t>
            </a:r>
            <a:r>
              <a:rPr lang="ru-RU" sz="3000" dirty="0">
                <a:latin typeface="Times New Roman" panose="02020603050405020304" pitchFamily="18" charset="0"/>
                <a:ea typeface="Times New Roman" panose="02020603050405020304" pitchFamily="18" charset="0"/>
                <a:cs typeface="UzKudr"/>
              </a:rPr>
              <a:t>р) </a:t>
            </a:r>
            <a:r>
              <a:rPr lang="ru-RU" sz="3000" dirty="0" err="1">
                <a:latin typeface="Times New Roman" panose="02020603050405020304" pitchFamily="18" charset="0"/>
                <a:ea typeface="Times New Roman" panose="02020603050405020304" pitchFamily="18" charset="0"/>
                <a:cs typeface="UzKudr"/>
              </a:rPr>
              <a:t>зараркунандалар</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билан</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тезроқ</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зарарланади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Меваларнинг</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сифати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ёмонлашиб</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дарахт</a:t>
            </a:r>
            <a:r>
              <a:rPr lang="ru-RU" sz="3000" dirty="0">
                <a:latin typeface="Times New Roman" panose="02020603050405020304" pitchFamily="18" charset="0"/>
                <a:ea typeface="Times New Roman" panose="02020603050405020304" pitchFamily="18" charset="0"/>
                <a:cs typeface="UzKudr"/>
              </a:rPr>
              <a:t> </a:t>
            </a:r>
            <a:r>
              <a:rPr lang="uz-Cyrl-UZ" sz="3000" dirty="0">
                <a:latin typeface="Times New Roman" panose="02020603050405020304" pitchFamily="18" charset="0"/>
                <a:ea typeface="Times New Roman" panose="02020603050405020304" pitchFamily="18" charset="0"/>
                <a:cs typeface="UzKudr"/>
              </a:rPr>
              <a:t>ҳ</a:t>
            </a:r>
            <a:r>
              <a:rPr lang="ru-RU" sz="3000" dirty="0" err="1">
                <a:latin typeface="Times New Roman" panose="02020603050405020304" pitchFamily="18" charset="0"/>
                <a:ea typeface="Times New Roman" panose="02020603050405020304" pitchFamily="18" charset="0"/>
                <a:cs typeface="UzKudr"/>
              </a:rPr>
              <a:t>осиддорлиги</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пасайиб</a:t>
            </a:r>
            <a:r>
              <a:rPr lang="ru-RU" sz="3000" dirty="0">
                <a:latin typeface="Times New Roman" panose="02020603050405020304" pitchFamily="18" charset="0"/>
                <a:ea typeface="Times New Roman" panose="02020603050405020304" pitchFamily="18" charset="0"/>
                <a:cs typeface="UzKudr"/>
              </a:rPr>
              <a:t> </a:t>
            </a:r>
            <a:r>
              <a:rPr lang="ru-RU" sz="3000" dirty="0" err="1">
                <a:latin typeface="Times New Roman" panose="02020603050405020304" pitchFamily="18" charset="0"/>
                <a:ea typeface="Times New Roman" panose="02020603050405020304" pitchFamily="18" charset="0"/>
                <a:cs typeface="UzKudr"/>
              </a:rPr>
              <a:t>кетади</a:t>
            </a:r>
            <a:r>
              <a:rPr lang="ru-RU" sz="3000" dirty="0">
                <a:latin typeface="Times New Roman" panose="02020603050405020304" pitchFamily="18" charset="0"/>
                <a:ea typeface="Times New Roman" panose="02020603050405020304" pitchFamily="18" charset="0"/>
                <a:cs typeface="UzKudr"/>
              </a:rPr>
              <a:t>.</a:t>
            </a:r>
            <a:endParaRPr lang="ru-RU" sz="3000" dirty="0">
              <a:latin typeface="UzKudr"/>
              <a:ea typeface="Times New Roman" panose="02020603050405020304" pitchFamily="18" charset="0"/>
              <a:cs typeface="UzKudr"/>
            </a:endParaRPr>
          </a:p>
        </p:txBody>
      </p:sp>
    </p:spTree>
    <p:extLst>
      <p:ext uri="{BB962C8B-B14F-4D97-AF65-F5344CB8AC3E}">
        <p14:creationId xmlns:p14="http://schemas.microsoft.com/office/powerpoint/2010/main" val="409748062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omstok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599" y="19668"/>
            <a:ext cx="3792573" cy="3680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komstok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8172" y="4763"/>
            <a:ext cx="4931028" cy="3710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Рисунок 1"/>
          <p:cNvPicPr>
            <a:picLocks noChangeAspect="1"/>
          </p:cNvPicPr>
          <p:nvPr/>
        </p:nvPicPr>
        <p:blipFill>
          <a:blip r:embed="rId4"/>
          <a:stretch>
            <a:fillRect/>
          </a:stretch>
        </p:blipFill>
        <p:spPr>
          <a:xfrm>
            <a:off x="831273" y="3700214"/>
            <a:ext cx="7190509" cy="3148110"/>
          </a:xfrm>
          <a:prstGeom prst="rect">
            <a:avLst/>
          </a:prstGeom>
        </p:spPr>
      </p:pic>
    </p:spTree>
    <p:extLst>
      <p:ext uri="{BB962C8B-B14F-4D97-AF65-F5344CB8AC3E}">
        <p14:creationId xmlns:p14="http://schemas.microsoft.com/office/powerpoint/2010/main" val="7865706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4691" y="235528"/>
            <a:ext cx="9019309" cy="6124754"/>
          </a:xfrm>
          <a:prstGeom prst="rect">
            <a:avLst/>
          </a:prstGeom>
        </p:spPr>
        <p:txBody>
          <a:bodyPr wrap="square">
            <a:spAutoFit/>
          </a:bodyPr>
          <a:lstStyle/>
          <a:p>
            <a:pPr indent="449580" algn="just">
              <a:spcAft>
                <a:spcPts val="0"/>
              </a:spcAft>
            </a:pPr>
            <a:r>
              <a:rPr lang="ru-RU" sz="2800" b="1" i="1" dirty="0" err="1">
                <a:latin typeface="Times New Roman" panose="02020603050405020304" pitchFamily="18" charset="0"/>
                <a:ea typeface="Times New Roman" panose="02020603050405020304" pitchFamily="18" charset="0"/>
                <a:cs typeface="UzKudr"/>
              </a:rPr>
              <a:t>Биологик</a:t>
            </a:r>
            <a:r>
              <a:rPr lang="ru-RU" sz="2800" b="1" i="1" dirty="0">
                <a:latin typeface="Times New Roman" panose="02020603050405020304" pitchFamily="18" charset="0"/>
                <a:ea typeface="Times New Roman" panose="02020603050405020304" pitchFamily="18" charset="0"/>
                <a:cs typeface="UzKudr"/>
              </a:rPr>
              <a:t> </a:t>
            </a:r>
            <a:r>
              <a:rPr lang="ru-RU" sz="2800" b="1" i="1" dirty="0" err="1">
                <a:latin typeface="Times New Roman" panose="02020603050405020304" pitchFamily="18" charset="0"/>
                <a:ea typeface="Times New Roman" panose="02020603050405020304" pitchFamily="18" charset="0"/>
                <a:cs typeface="UzKudr"/>
              </a:rPr>
              <a:t>кураш</a:t>
            </a:r>
            <a:r>
              <a:rPr lang="uz-Cyrl-UZ"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Псевдафикусни</a:t>
            </a:r>
            <a:r>
              <a:rPr lang="ru-RU" sz="2800" dirty="0">
                <a:latin typeface="Times New Roman" panose="02020603050405020304" pitchFamily="18" charset="0"/>
                <a:ea typeface="Times New Roman" panose="02020603050405020304" pitchFamily="18" charset="0"/>
                <a:cs typeface="UzKudr"/>
              </a:rPr>
              <a:t> лаборатория </a:t>
            </a:r>
            <a:r>
              <a:rPr lang="ru-RU" sz="2800" dirty="0" err="1">
                <a:latin typeface="Times New Roman" panose="02020603050405020304" pitchFamily="18" charset="0"/>
                <a:ea typeface="Times New Roman" panose="02020603050405020304" pitchFamily="18" charset="0"/>
                <a:cs typeface="UzKudr"/>
              </a:rPr>
              <a:t>ва</a:t>
            </a:r>
            <a:r>
              <a:rPr lang="ru-RU" sz="2800" dirty="0">
                <a:latin typeface="Times New Roman" panose="02020603050405020304" pitchFamily="18" charset="0"/>
                <a:ea typeface="Times New Roman" panose="02020603050405020304" pitchFamily="18" charset="0"/>
                <a:cs typeface="UzKudr"/>
              </a:rPr>
              <a:t> дала </a:t>
            </a:r>
            <a:r>
              <a:rPr lang="ru-RU" sz="2800" dirty="0" err="1">
                <a:latin typeface="Times New Roman" panose="02020603050405020304" pitchFamily="18" charset="0"/>
                <a:ea typeface="Times New Roman" panose="02020603050405020304" pitchFamily="18" charset="0"/>
                <a:cs typeface="UzKudr"/>
              </a:rPr>
              <a:t>шароитларида</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кўпайтириш</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мумкин</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Бунинг</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учун</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кузда</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мумиялашган</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комсток</a:t>
            </a:r>
            <a:r>
              <a:rPr lang="ru-RU" sz="2800" dirty="0">
                <a:latin typeface="Times New Roman" panose="02020603050405020304" pitchFamily="18" charset="0"/>
                <a:ea typeface="Times New Roman" panose="02020603050405020304" pitchFamily="18" charset="0"/>
                <a:cs typeface="UzKudr"/>
              </a:rPr>
              <a:t> </a:t>
            </a:r>
            <a:r>
              <a:rPr lang="uz-Cyrl-UZ" sz="2800" dirty="0">
                <a:latin typeface="Times New Roman" panose="02020603050405020304" pitchFamily="18" charset="0"/>
                <a:ea typeface="Times New Roman" panose="02020603050405020304" pitchFamily="18" charset="0"/>
                <a:cs typeface="UzKudr"/>
              </a:rPr>
              <a:t>қ</a:t>
            </a:r>
            <a:r>
              <a:rPr lang="ru-RU" sz="2800" dirty="0" err="1">
                <a:latin typeface="Times New Roman" panose="02020603050405020304" pitchFamily="18" charset="0"/>
                <a:ea typeface="Times New Roman" panose="02020603050405020304" pitchFamily="18" charset="0"/>
                <a:cs typeface="UzKudr"/>
              </a:rPr>
              <a:t>уртларини</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табиатда</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йи</a:t>
            </a:r>
            <a:r>
              <a:rPr lang="uz-Cyrl-UZ" sz="2800" dirty="0">
                <a:latin typeface="Times New Roman" panose="02020603050405020304" pitchFamily="18" charset="0"/>
                <a:ea typeface="Times New Roman" panose="02020603050405020304" pitchFamily="18" charset="0"/>
                <a:cs typeface="UzKudr"/>
              </a:rPr>
              <a:t>ғ</a:t>
            </a:r>
            <a:r>
              <a:rPr lang="ru-RU" sz="2800" dirty="0" err="1">
                <a:latin typeface="Times New Roman" panose="02020603050405020304" pitchFamily="18" charset="0"/>
                <a:ea typeface="Times New Roman" panose="02020603050405020304" pitchFamily="18" charset="0"/>
                <a:cs typeface="UzKudr"/>
              </a:rPr>
              <a:t>иштириб</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олиб</a:t>
            </a:r>
            <a:r>
              <a:rPr lang="ru-RU" sz="2800" dirty="0">
                <a:latin typeface="Times New Roman" panose="02020603050405020304" pitchFamily="18" charset="0"/>
                <a:ea typeface="Times New Roman" panose="02020603050405020304" pitchFamily="18" charset="0"/>
                <a:cs typeface="UzKudr"/>
              </a:rPr>
              <a:t>, </a:t>
            </a:r>
            <a:r>
              <a:rPr lang="uz-Cyrl-UZ" sz="2800" dirty="0">
                <a:latin typeface="Times New Roman" panose="02020603050405020304" pitchFamily="18" charset="0"/>
                <a:ea typeface="Times New Roman" panose="02020603050405020304" pitchFamily="18" charset="0"/>
                <a:cs typeface="UzKudr"/>
              </a:rPr>
              <a:t>ла</a:t>
            </a:r>
            <a:r>
              <a:rPr lang="ru-RU" sz="2800" dirty="0" err="1">
                <a:latin typeface="Times New Roman" panose="02020603050405020304" pitchFamily="18" charset="0"/>
                <a:ea typeface="Times New Roman" panose="02020603050405020304" pitchFamily="18" charset="0"/>
                <a:cs typeface="UzKudr"/>
              </a:rPr>
              <a:t>бораторияга</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олиб</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келинади</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ва</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совутгичларда</a:t>
            </a:r>
            <a:r>
              <a:rPr lang="ru-RU" sz="2800" dirty="0">
                <a:latin typeface="Times New Roman" panose="02020603050405020304" pitchFamily="18" charset="0"/>
                <a:ea typeface="Times New Roman" panose="02020603050405020304" pitchFamily="18" charset="0"/>
                <a:cs typeface="UzKudr"/>
              </a:rPr>
              <a:t> </a:t>
            </a:r>
            <a:r>
              <a:rPr lang="uz-Cyrl-UZ" sz="2800" dirty="0">
                <a:latin typeface="Times New Roman" panose="02020603050405020304" pitchFamily="18" charset="0"/>
                <a:ea typeface="Times New Roman" panose="02020603050405020304" pitchFamily="18" charset="0"/>
                <a:cs typeface="UzKudr"/>
              </a:rPr>
              <a:t>(</a:t>
            </a:r>
            <a:r>
              <a:rPr lang="ru-RU" sz="2800" dirty="0">
                <a:latin typeface="Times New Roman" panose="02020603050405020304" pitchFamily="18" charset="0"/>
                <a:ea typeface="Times New Roman" panose="02020603050405020304" pitchFamily="18" charset="0"/>
                <a:cs typeface="UzKudr"/>
              </a:rPr>
              <a:t>-3 дан +6°</a:t>
            </a:r>
            <a:r>
              <a:rPr lang="uz-Cyrl-UZ" sz="2800" dirty="0">
                <a:latin typeface="Times New Roman" panose="02020603050405020304" pitchFamily="18" charset="0"/>
                <a:ea typeface="Times New Roman" panose="02020603050405020304" pitchFamily="18" charset="0"/>
                <a:cs typeface="UzKudr"/>
              </a:rPr>
              <a:t>С </a:t>
            </a:r>
            <a:r>
              <a:rPr lang="ru-RU" sz="2800" dirty="0" err="1">
                <a:latin typeface="Times New Roman" panose="02020603050405020304" pitchFamily="18" charset="0"/>
                <a:ea typeface="Times New Roman" panose="02020603050405020304" pitchFamily="18" charset="0"/>
                <a:cs typeface="UzKudr"/>
              </a:rPr>
              <a:t>гача</a:t>
            </a:r>
            <a:r>
              <a:rPr lang="ru-RU" sz="2800" dirty="0">
                <a:latin typeface="Times New Roman" panose="02020603050405020304" pitchFamily="18" charset="0"/>
                <a:ea typeface="Times New Roman" panose="02020603050405020304" pitchFamily="18" charset="0"/>
                <a:cs typeface="UzKudr"/>
              </a:rPr>
              <a:t> б</a:t>
            </a:r>
            <a:r>
              <a:rPr lang="uz-Cyrl-UZ" sz="2800" dirty="0">
                <a:latin typeface="Times New Roman" panose="02020603050405020304" pitchFamily="18" charset="0"/>
                <a:ea typeface="Times New Roman" panose="02020603050405020304" pitchFamily="18" charset="0"/>
                <a:cs typeface="UzKudr"/>
              </a:rPr>
              <a:t>ў</a:t>
            </a:r>
            <a:r>
              <a:rPr lang="ru-RU" sz="2800" dirty="0" err="1">
                <a:latin typeface="Times New Roman" panose="02020603050405020304" pitchFamily="18" charset="0"/>
                <a:ea typeface="Times New Roman" panose="02020603050405020304" pitchFamily="18" charset="0"/>
                <a:cs typeface="UzKudr"/>
              </a:rPr>
              <a:t>лган</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шаро</a:t>
            </a:r>
            <a:r>
              <a:rPr lang="uz-Cyrl-UZ" sz="2800" dirty="0">
                <a:latin typeface="Times New Roman" panose="02020603050405020304" pitchFamily="18" charset="0"/>
                <a:ea typeface="Times New Roman" panose="02020603050405020304" pitchFamily="18" charset="0"/>
                <a:cs typeface="UzKudr"/>
              </a:rPr>
              <a:t>и</a:t>
            </a:r>
            <a:r>
              <a:rPr lang="ru-RU" sz="2800" dirty="0" err="1">
                <a:latin typeface="Times New Roman" panose="02020603050405020304" pitchFamily="18" charset="0"/>
                <a:ea typeface="Times New Roman" panose="02020603050405020304" pitchFamily="18" charset="0"/>
                <a:cs typeface="UzKudr"/>
              </a:rPr>
              <a:t>тда</a:t>
            </a:r>
            <a:r>
              <a:rPr lang="uz-Cyrl-UZ" sz="2800" dirty="0">
                <a:latin typeface="Times New Roman" panose="02020603050405020304" pitchFamily="18" charset="0"/>
                <a:ea typeface="Times New Roman" panose="02020603050405020304" pitchFamily="18" charset="0"/>
                <a:cs typeface="UzKudr"/>
              </a:rPr>
              <a:t>)</a:t>
            </a:r>
            <a:r>
              <a:rPr lang="ru-RU" sz="2800" dirty="0">
                <a:latin typeface="Times New Roman" panose="02020603050405020304" pitchFamily="18" charset="0"/>
                <a:ea typeface="Times New Roman" panose="02020603050405020304" pitchFamily="18" charset="0"/>
                <a:cs typeface="UzKudr"/>
              </a:rPr>
              <a:t> ба</a:t>
            </a:r>
            <a:r>
              <a:rPr lang="uz-Cyrl-UZ" sz="2800" dirty="0">
                <a:latin typeface="Times New Roman" panose="02020603050405020304" pitchFamily="18" charset="0"/>
                <a:ea typeface="Times New Roman" panose="02020603050405020304" pitchFamily="18" charset="0"/>
                <a:cs typeface="UzKudr"/>
              </a:rPr>
              <a:t>ҳ</a:t>
            </a:r>
            <a:r>
              <a:rPr lang="ru-RU" sz="2800" dirty="0" err="1">
                <a:latin typeface="Times New Roman" panose="02020603050405020304" pitchFamily="18" charset="0"/>
                <a:ea typeface="Times New Roman" panose="02020603050405020304" pitchFamily="18" charset="0"/>
                <a:cs typeface="UzKudr"/>
              </a:rPr>
              <a:t>оргача</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са</a:t>
            </a:r>
            <a:r>
              <a:rPr lang="uz-Cyrl-UZ" sz="2800" dirty="0">
                <a:latin typeface="Times New Roman" panose="02020603050405020304" pitchFamily="18" charset="0"/>
                <a:ea typeface="Times New Roman" panose="02020603050405020304" pitchFamily="18" charset="0"/>
                <a:cs typeface="UzKudr"/>
              </a:rPr>
              <a:t>қ</a:t>
            </a:r>
            <a:r>
              <a:rPr lang="ru-RU" sz="2800" dirty="0" err="1">
                <a:latin typeface="Times New Roman" panose="02020603050405020304" pitchFamily="18" charset="0"/>
                <a:ea typeface="Times New Roman" panose="02020603050405020304" pitchFamily="18" charset="0"/>
                <a:cs typeface="UzKudr"/>
              </a:rPr>
              <a:t>ланади</a:t>
            </a:r>
            <a:r>
              <a:rPr lang="ru-RU" sz="2800" dirty="0">
                <a:latin typeface="Times New Roman" panose="02020603050405020304" pitchFamily="18" charset="0"/>
                <a:ea typeface="Times New Roman" panose="02020603050405020304" pitchFamily="18" charset="0"/>
                <a:cs typeface="UzKudr"/>
              </a:rPr>
              <a:t>. Март-</a:t>
            </a:r>
            <a:r>
              <a:rPr lang="ru-RU" sz="2800" dirty="0" err="1">
                <a:latin typeface="Times New Roman" panose="02020603050405020304" pitchFamily="18" charset="0"/>
                <a:ea typeface="Times New Roman" panose="02020603050405020304" pitchFamily="18" charset="0"/>
                <a:cs typeface="UzKudr"/>
              </a:rPr>
              <a:t>апрел</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ойларида</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эса</a:t>
            </a:r>
            <a:r>
              <a:rPr lang="ru-RU" sz="2800" dirty="0">
                <a:latin typeface="Times New Roman" panose="02020603050405020304" pitchFamily="18" charset="0"/>
                <a:ea typeface="Times New Roman" panose="02020603050405020304" pitchFamily="18" charset="0"/>
                <a:cs typeface="UzKudr"/>
              </a:rPr>
              <a:t> </a:t>
            </a:r>
            <a:r>
              <a:rPr lang="uz-Cyrl-UZ" sz="2800" dirty="0">
                <a:latin typeface="Times New Roman" panose="02020603050405020304" pitchFamily="18" charset="0"/>
                <a:ea typeface="Times New Roman" panose="02020603050405020304" pitchFamily="18" charset="0"/>
                <a:cs typeface="UzKudr"/>
              </a:rPr>
              <a:t>қ</a:t>
            </a:r>
            <a:r>
              <a:rPr lang="ru-RU" sz="2800" dirty="0" err="1">
                <a:latin typeface="Times New Roman" panose="02020603050405020304" pitchFamily="18" charset="0"/>
                <a:ea typeface="Times New Roman" panose="02020603050405020304" pitchFamily="18" charset="0"/>
                <a:cs typeface="UzKudr"/>
              </a:rPr>
              <a:t>айтадан</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табиатга</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комсток</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қурти</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тарқалган</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дарахтларга</a:t>
            </a:r>
            <a:r>
              <a:rPr lang="ru-RU" sz="2800" dirty="0">
                <a:latin typeface="Times New Roman" panose="02020603050405020304" pitchFamily="18" charset="0"/>
                <a:ea typeface="Times New Roman" panose="02020603050405020304" pitchFamily="18" charset="0"/>
                <a:cs typeface="UzKudr"/>
              </a:rPr>
              <a:t> </a:t>
            </a:r>
            <a:r>
              <a:rPr lang="uz-Cyrl-UZ" sz="2800" dirty="0">
                <a:latin typeface="Times New Roman" panose="02020603050405020304" pitchFamily="18" charset="0"/>
                <a:ea typeface="Times New Roman" panose="02020603050405020304" pitchFamily="18" charset="0"/>
                <a:cs typeface="UzKudr"/>
              </a:rPr>
              <a:t>қў</a:t>
            </a:r>
            <a:r>
              <a:rPr lang="ru-RU" sz="2800" dirty="0" err="1">
                <a:latin typeface="Times New Roman" panose="02020603050405020304" pitchFamily="18" charset="0"/>
                <a:ea typeface="Times New Roman" panose="02020603050405020304" pitchFamily="18" charset="0"/>
                <a:cs typeface="UzKudr"/>
              </a:rPr>
              <a:t>йиб</a:t>
            </a:r>
            <a:r>
              <a:rPr lang="ru-RU" sz="2800" dirty="0">
                <a:latin typeface="Times New Roman" panose="02020603050405020304" pitchFamily="18" charset="0"/>
                <a:ea typeface="Times New Roman" panose="02020603050405020304" pitchFamily="18" charset="0"/>
                <a:cs typeface="UzKudr"/>
              </a:rPr>
              <a:t> </a:t>
            </a:r>
            <a:r>
              <a:rPr lang="ru-RU" sz="2800" dirty="0" err="1">
                <a:latin typeface="Times New Roman" panose="02020603050405020304" pitchFamily="18" charset="0"/>
                <a:ea typeface="Times New Roman" panose="02020603050405020304" pitchFamily="18" charset="0"/>
                <a:cs typeface="UzKudr"/>
              </a:rPr>
              <a:t>юборилади</a:t>
            </a:r>
            <a:r>
              <a:rPr lang="ru-RU" sz="2800" dirty="0">
                <a:latin typeface="Times New Roman" panose="02020603050405020304" pitchFamily="18" charset="0"/>
                <a:ea typeface="Times New Roman" panose="02020603050405020304" pitchFamily="18" charset="0"/>
                <a:cs typeface="UzKudr"/>
              </a:rPr>
              <a:t>. </a:t>
            </a:r>
            <a:endParaRPr lang="ru-RU" sz="2800" dirty="0">
              <a:latin typeface="UzKudr"/>
              <a:ea typeface="Times New Roman" panose="02020603050405020304" pitchFamily="18" charset="0"/>
              <a:cs typeface="UzKudr"/>
            </a:endParaRPr>
          </a:p>
          <a:p>
            <a:pPr indent="449580" algn="just">
              <a:spcAft>
                <a:spcPts val="0"/>
              </a:spcAft>
            </a:pPr>
            <a:r>
              <a:rPr lang="ru-RU" sz="2800" dirty="0">
                <a:latin typeface="Times New Roman" panose="02020603050405020304" pitchFamily="18" charset="0"/>
                <a:ea typeface="Times New Roman" panose="02020603050405020304" pitchFamily="18" charset="0"/>
                <a:cs typeface="UzKudr"/>
              </a:rPr>
              <a:t> </a:t>
            </a:r>
            <a:r>
              <a:rPr lang="ru-RU" sz="2800" b="1" i="1" dirty="0" err="1">
                <a:latin typeface="Times New Roman" panose="02020603050405020304" pitchFamily="18" charset="0"/>
                <a:ea typeface="Times New Roman" panose="02020603050405020304" pitchFamily="18" charset="0"/>
                <a:cs typeface="UzKudr"/>
              </a:rPr>
              <a:t>Кимёвий</a:t>
            </a:r>
            <a:r>
              <a:rPr lang="uz-Cyrl-UZ" sz="2800" b="1" i="1" dirty="0">
                <a:latin typeface="Times New Roman" panose="02020603050405020304" pitchFamily="18" charset="0"/>
                <a:ea typeface="Times New Roman" panose="02020603050405020304" pitchFamily="18" charset="0"/>
                <a:cs typeface="UzKudr"/>
              </a:rPr>
              <a:t> усул. </a:t>
            </a:r>
            <a:r>
              <a:rPr lang="uz-Cyrl-UZ" sz="2800" dirty="0">
                <a:latin typeface="Times New Roman" panose="02020603050405020304" pitchFamily="18" charset="0"/>
                <a:ea typeface="Times New Roman" panose="02020603050405020304" pitchFamily="18" charset="0"/>
                <a:cs typeface="UzKudr"/>
              </a:rPr>
              <a:t>Кимёвий кураш сифатида комсток қурти тарқалган дарахт ва ўсимликларга қуйидаги инсектицидлар билан ишлов берилади: бунда циперфос - 0,1 %, дурсбан — 0,1%, каратэ, талстар (0,05%), бензофосфат - 0,3%, моспилан - 0,02%, конфидор -0,03%, циперметрин - 0,03% ( ва бошқа) препаратлардан биридан фойдаланилади.</a:t>
            </a:r>
            <a:endParaRPr lang="ru-RU" sz="2800" dirty="0">
              <a:latin typeface="UzKudr"/>
              <a:ea typeface="Times New Roman" panose="02020603050405020304" pitchFamily="18" charset="0"/>
              <a:cs typeface="UzKudr"/>
            </a:endParaRPr>
          </a:p>
        </p:txBody>
      </p:sp>
    </p:spTree>
    <p:extLst>
      <p:ext uri="{BB962C8B-B14F-4D97-AF65-F5344CB8AC3E}">
        <p14:creationId xmlns:p14="http://schemas.microsoft.com/office/powerpoint/2010/main" val="335498960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61109" y="1133498"/>
            <a:ext cx="7107382" cy="5022657"/>
          </a:xfrm>
          <a:prstGeom prst="rect">
            <a:avLst/>
          </a:prstGeom>
        </p:spPr>
        <p:txBody>
          <a:bodyPr wrap="square">
            <a:spAutoFit/>
          </a:bodyPr>
          <a:lstStyle/>
          <a:p>
            <a:pPr algn="ctr">
              <a:lnSpc>
                <a:spcPct val="115000"/>
              </a:lnSpc>
              <a:spcAft>
                <a:spcPts val="750"/>
              </a:spcAft>
            </a:pPr>
            <a:r>
              <a:rPr lang="uz-Cyrl-UZ" sz="2100" b="1" dirty="0">
                <a:latin typeface="Times New Roman" panose="02020603050405020304" pitchFamily="18" charset="0"/>
                <a:ea typeface="Calibri" panose="020F0502020204030204" pitchFamily="34" charset="0"/>
                <a:cs typeface="Times New Roman" panose="02020603050405020304" pitchFamily="18" charset="0"/>
              </a:rPr>
              <a:t>Блиц сўров</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marL="257168" indent="-257168">
              <a:lnSpc>
                <a:spcPct val="115000"/>
              </a:lnSpc>
              <a:buFont typeface="+mj-lt"/>
              <a:buAutoNum type="arabicPeriod"/>
            </a:pPr>
            <a:r>
              <a:rPr lang="uz-Cyrl-UZ" sz="2100" b="1" dirty="0">
                <a:latin typeface="Times New Roman" panose="02020603050405020304" pitchFamily="18" charset="0"/>
                <a:ea typeface="Calibri" panose="020F0502020204030204" pitchFamily="34" charset="0"/>
                <a:cs typeface="Times New Roman" panose="02020603050405020304" pitchFamily="18" charset="0"/>
              </a:rPr>
              <a:t>Калифорния қалқондори.</a:t>
            </a:r>
            <a:r>
              <a:rPr lang="en-US" sz="2100" b="1" dirty="0">
                <a:latin typeface="Times New Roman" panose="02020603050405020304" pitchFamily="18" charset="0"/>
                <a:ea typeface="Calibri" panose="020F0502020204030204" pitchFamily="34" charset="0"/>
                <a:cs typeface="Times New Roman" panose="02020603050405020304" pitchFamily="18" charset="0"/>
              </a:rPr>
              <a:t>?</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marL="257168" indent="-257168">
              <a:lnSpc>
                <a:spcPct val="115000"/>
              </a:lnSpc>
              <a:buFont typeface="+mj-lt"/>
              <a:buAutoNum type="arabicPeriod"/>
            </a:pPr>
            <a:r>
              <a:rPr lang="uz-Cyrl-UZ" sz="2100" b="1" dirty="0">
                <a:latin typeface="Times New Roman" panose="02020603050405020304" pitchFamily="18" charset="0"/>
                <a:ea typeface="Calibri" panose="020F0502020204030204" pitchFamily="34" charset="0"/>
                <a:cs typeface="Times New Roman" panose="02020603050405020304" pitchFamily="18" charset="0"/>
              </a:rPr>
              <a:t>Шарқ мевахўри.</a:t>
            </a:r>
            <a:r>
              <a:rPr lang="en-US" sz="2100" b="1" dirty="0">
                <a:latin typeface="Times New Roman" panose="02020603050405020304" pitchFamily="18" charset="0"/>
                <a:ea typeface="Calibri" panose="020F0502020204030204" pitchFamily="34" charset="0"/>
                <a:cs typeface="Times New Roman" panose="02020603050405020304" pitchFamily="18" charset="0"/>
              </a:rPr>
              <a:t>?</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marL="257175" indent="-257175">
              <a:lnSpc>
                <a:spcPct val="115000"/>
              </a:lnSpc>
              <a:buFont typeface="+mj-lt"/>
              <a:buAutoNum type="arabicPeriod"/>
            </a:pPr>
            <a:r>
              <a:rPr lang="uz-Cyrl-UZ" sz="2100" b="1" dirty="0">
                <a:latin typeface="Times New Roman" panose="02020603050405020304" pitchFamily="18" charset="0"/>
                <a:ea typeface="Calibri" panose="020F0502020204030204" pitchFamily="34" charset="0"/>
                <a:cs typeface="Times New Roman" panose="02020603050405020304" pitchFamily="18" charset="0"/>
              </a:rPr>
              <a:t>Олма қурти.</a:t>
            </a:r>
            <a:r>
              <a:rPr lang="en-US" sz="2100" b="1" dirty="0">
                <a:latin typeface="Times New Roman" panose="02020603050405020304" pitchFamily="18" charset="0"/>
                <a:ea typeface="Calibri" panose="020F0502020204030204" pitchFamily="34" charset="0"/>
                <a:cs typeface="Times New Roman" panose="02020603050405020304" pitchFamily="18" charset="0"/>
              </a:rPr>
              <a:t>?</a:t>
            </a:r>
            <a:endParaRPr lang="uz-Cyrl-UZ" sz="2100" b="1" dirty="0">
              <a:latin typeface="Times New Roman" panose="02020603050405020304" pitchFamily="18" charset="0"/>
              <a:ea typeface="Calibri" panose="020F0502020204030204" pitchFamily="34" charset="0"/>
              <a:cs typeface="Times New Roman" panose="02020603050405020304" pitchFamily="18" charset="0"/>
            </a:endParaRPr>
          </a:p>
          <a:p>
            <a:pPr marL="257168" indent="-257168">
              <a:lnSpc>
                <a:spcPct val="115000"/>
              </a:lnSpc>
              <a:buFont typeface="+mj-lt"/>
              <a:buAutoNum type="arabicPeriod"/>
            </a:pPr>
            <a:r>
              <a:rPr lang="uz-Cyrl-UZ" sz="2100" b="1" dirty="0">
                <a:latin typeface="Times New Roman" panose="02020603050405020304" pitchFamily="18" charset="0"/>
                <a:ea typeface="Calibri" panose="020F0502020204030204" pitchFamily="34" charset="0"/>
                <a:cs typeface="Times New Roman" panose="02020603050405020304" pitchFamily="18" charset="0"/>
              </a:rPr>
              <a:t>Карантин нима.</a:t>
            </a:r>
            <a:r>
              <a:rPr lang="en-US" sz="2100" b="1" dirty="0">
                <a:latin typeface="Times New Roman" panose="02020603050405020304" pitchFamily="18" charset="0"/>
                <a:ea typeface="Calibri" panose="020F0502020204030204" pitchFamily="34" charset="0"/>
                <a:cs typeface="Times New Roman" panose="02020603050405020304" pitchFamily="18" charset="0"/>
              </a:rPr>
              <a:t>?</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marL="257168" indent="-257168">
              <a:lnSpc>
                <a:spcPct val="115000"/>
              </a:lnSpc>
              <a:buFont typeface="+mj-lt"/>
              <a:buAutoNum type="arabicPeriod"/>
            </a:pPr>
            <a:r>
              <a:rPr lang="uz-Cyrl-UZ" sz="2100" b="1" dirty="0">
                <a:latin typeface="Times New Roman" panose="02020603050405020304" pitchFamily="18" charset="0"/>
                <a:ea typeface="Calibri" panose="020F0502020204030204" pitchFamily="34" charset="0"/>
                <a:cs typeface="Times New Roman" panose="02020603050405020304" pitchFamily="18" charset="0"/>
              </a:rPr>
              <a:t>Карантин тадбири нима. </a:t>
            </a:r>
            <a:r>
              <a:rPr lang="en-US" sz="2100" b="1" dirty="0">
                <a:latin typeface="Times New Roman" panose="02020603050405020304" pitchFamily="18" charset="0"/>
                <a:ea typeface="Calibri" panose="020F0502020204030204" pitchFamily="34" charset="0"/>
                <a:cs typeface="Times New Roman" panose="02020603050405020304" pitchFamily="18" charset="0"/>
              </a:rPr>
              <a:t>?</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marL="257168" indent="-257168">
              <a:lnSpc>
                <a:spcPct val="115000"/>
              </a:lnSpc>
              <a:buFont typeface="+mj-lt"/>
              <a:buAutoNum type="arabicPeriod"/>
            </a:pPr>
            <a:r>
              <a:rPr lang="uz-Cyrl-UZ" sz="2100" b="1" dirty="0">
                <a:latin typeface="Times New Roman" panose="02020603050405020304" pitchFamily="18" charset="0"/>
                <a:ea typeface="Calibri" panose="020F0502020204030204" pitchFamily="34" charset="0"/>
                <a:cs typeface="Times New Roman" panose="02020603050405020304" pitchFamily="18" charset="0"/>
              </a:rPr>
              <a:t>К. Қалқондорининг биоэкалогияси. </a:t>
            </a:r>
            <a:r>
              <a:rPr lang="en-US" sz="2100" b="1" dirty="0">
                <a:latin typeface="Times New Roman" panose="02020603050405020304" pitchFamily="18" charset="0"/>
                <a:ea typeface="Calibri" panose="020F0502020204030204" pitchFamily="34" charset="0"/>
                <a:cs typeface="Times New Roman" panose="02020603050405020304" pitchFamily="18" charset="0"/>
              </a:rPr>
              <a:t>?</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marL="257168" indent="-257168">
              <a:lnSpc>
                <a:spcPct val="115000"/>
              </a:lnSpc>
              <a:buFont typeface="+mj-lt"/>
              <a:buAutoNum type="arabicPeriod"/>
            </a:pPr>
            <a:r>
              <a:rPr lang="uz-Cyrl-UZ" sz="2100" b="1" dirty="0">
                <a:latin typeface="Times New Roman" panose="02020603050405020304" pitchFamily="18" charset="0"/>
                <a:ea typeface="Calibri" panose="020F0502020204030204" pitchFamily="34" charset="0"/>
                <a:cs typeface="Times New Roman" panose="02020603050405020304" pitchFamily="18" charset="0"/>
              </a:rPr>
              <a:t>Ш.Мевахўри биоэкалогияси.</a:t>
            </a:r>
            <a:r>
              <a:rPr lang="en-US" sz="2100" b="1" dirty="0">
                <a:latin typeface="Times New Roman" panose="02020603050405020304" pitchFamily="18" charset="0"/>
                <a:ea typeface="Calibri" panose="020F0502020204030204" pitchFamily="34" charset="0"/>
                <a:cs typeface="Times New Roman" panose="02020603050405020304" pitchFamily="18" charset="0"/>
              </a:rPr>
              <a:t>?</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marL="257168" indent="-257168">
              <a:lnSpc>
                <a:spcPct val="115000"/>
              </a:lnSpc>
              <a:buFont typeface="+mj-lt"/>
              <a:buAutoNum type="arabicPeriod"/>
            </a:pPr>
            <a:r>
              <a:rPr lang="uz-Cyrl-UZ" sz="2100" b="1" dirty="0">
                <a:latin typeface="Times New Roman" panose="02020603050405020304" pitchFamily="18" charset="0"/>
                <a:ea typeface="Calibri" panose="020F0502020204030204" pitchFamily="34" charset="0"/>
                <a:cs typeface="Times New Roman" panose="02020603050405020304" pitchFamily="18" charset="0"/>
              </a:rPr>
              <a:t>К.Қалдондорининг тарқалиш ариаллари.</a:t>
            </a:r>
            <a:r>
              <a:rPr lang="en-US" sz="2100" b="1" dirty="0">
                <a:latin typeface="Times New Roman" panose="02020603050405020304" pitchFamily="18" charset="0"/>
                <a:ea typeface="Calibri" panose="020F0502020204030204" pitchFamily="34" charset="0"/>
                <a:cs typeface="Times New Roman" panose="02020603050405020304" pitchFamily="18" charset="0"/>
              </a:rPr>
              <a:t>?</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marL="257168" indent="-257168">
              <a:lnSpc>
                <a:spcPct val="115000"/>
              </a:lnSpc>
              <a:buFont typeface="+mj-lt"/>
              <a:buAutoNum type="arabicPeriod"/>
            </a:pPr>
            <a:r>
              <a:rPr lang="uz-Cyrl-UZ" sz="2100" b="1" dirty="0">
                <a:latin typeface="Times New Roman" panose="02020603050405020304" pitchFamily="18" charset="0"/>
                <a:ea typeface="Calibri" panose="020F0502020204030204" pitchFamily="34" charset="0"/>
                <a:cs typeface="Times New Roman" panose="02020603050405020304" pitchFamily="18" charset="0"/>
              </a:rPr>
              <a:t>Ш.Мевахўрининнг тарқалиш ариаллари.</a:t>
            </a:r>
            <a:r>
              <a:rPr lang="en-US" sz="2100" b="1" dirty="0">
                <a:latin typeface="Times New Roman" panose="02020603050405020304" pitchFamily="18" charset="0"/>
                <a:ea typeface="Calibri" panose="020F0502020204030204" pitchFamily="34" charset="0"/>
                <a:cs typeface="Times New Roman" panose="02020603050405020304" pitchFamily="18" charset="0"/>
              </a:rPr>
              <a:t>?</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marL="257168" indent="-257168">
              <a:lnSpc>
                <a:spcPct val="115000"/>
              </a:lnSpc>
              <a:buFont typeface="+mj-lt"/>
              <a:buAutoNum type="arabicPeriod"/>
            </a:pPr>
            <a:r>
              <a:rPr lang="uz-Cyrl-UZ" sz="2100" b="1" dirty="0">
                <a:latin typeface="Times New Roman" panose="02020603050405020304" pitchFamily="18" charset="0"/>
                <a:ea typeface="Calibri" panose="020F0502020204030204" pitchFamily="34" charset="0"/>
                <a:cs typeface="Times New Roman" panose="02020603050405020304" pitchFamily="18" charset="0"/>
              </a:rPr>
              <a:t> Карантин кураш чоралари.</a:t>
            </a:r>
            <a:r>
              <a:rPr lang="en-US" sz="2100" b="1" dirty="0">
                <a:latin typeface="Times New Roman" panose="02020603050405020304" pitchFamily="18" charset="0"/>
                <a:ea typeface="Calibri" panose="020F0502020204030204" pitchFamily="34" charset="0"/>
                <a:cs typeface="Times New Roman" panose="02020603050405020304" pitchFamily="18" charset="0"/>
              </a:rPr>
              <a:t>?</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marL="257168" indent="-257168">
              <a:lnSpc>
                <a:spcPct val="115000"/>
              </a:lnSpc>
              <a:spcAft>
                <a:spcPts val="750"/>
              </a:spcAft>
              <a:buFont typeface="+mj-lt"/>
              <a:buAutoNum type="arabicPeriod"/>
            </a:pPr>
            <a:r>
              <a:rPr lang="uz-Cyrl-UZ" sz="2100" b="1" dirty="0">
                <a:latin typeface="Times New Roman" panose="02020603050405020304" pitchFamily="18" charset="0"/>
                <a:ea typeface="Calibri" panose="020F0502020204030204" pitchFamily="34" charset="0"/>
                <a:cs typeface="Times New Roman" panose="02020603050405020304" pitchFamily="18" charset="0"/>
              </a:rPr>
              <a:t>Карантин тадбирларини ўтказиш муддатлари.</a:t>
            </a:r>
            <a:r>
              <a:rPr lang="en-US" sz="2100" b="1" dirty="0">
                <a:latin typeface="Times New Roman" panose="02020603050405020304" pitchFamily="18" charset="0"/>
                <a:ea typeface="Calibri" panose="020F0502020204030204" pitchFamily="34" charset="0"/>
                <a:cs typeface="Times New Roman" panose="02020603050405020304" pitchFamily="18" charset="0"/>
              </a:rPr>
              <a:t>?</a:t>
            </a:r>
            <a:endParaRPr lang="uz-Cyrl-UZ" sz="2100" b="1" dirty="0">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750"/>
              </a:spcAft>
            </a:pPr>
            <a:endParaRPr lang="ru-RU" sz="15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1173742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8935367"/>
      </p:ext>
    </p:extLst>
  </p:cSld>
  <p:clrMapOvr>
    <a:masterClrMapping/>
  </p:clrMapOvr>
</p:sld>
</file>

<file path=ppt/theme/theme1.xml><?xml version="1.0" encoding="utf-8"?>
<a:theme xmlns:a="http://schemas.openxmlformats.org/drawingml/2006/main" name="Капля">
  <a:themeElements>
    <a:clrScheme name="Капля">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Капля">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апля">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docProps/app.xml><?xml version="1.0" encoding="utf-8"?>
<Properties xmlns="http://schemas.openxmlformats.org/officeDocument/2006/extended-properties" xmlns:vt="http://schemas.openxmlformats.org/officeDocument/2006/docPropsVTypes">
  <Template>Капля</Template>
  <TotalTime>177</TotalTime>
  <Words>2042</Words>
  <Application>Microsoft Office PowerPoint</Application>
  <PresentationFormat>Экран (4:3)</PresentationFormat>
  <Paragraphs>54</Paragraphs>
  <Slides>28</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28</vt:i4>
      </vt:variant>
    </vt:vector>
  </HeadingPairs>
  <TitlesOfParts>
    <vt:vector size="35" baseType="lpstr">
      <vt:lpstr>Malgun Gothic</vt:lpstr>
      <vt:lpstr>Arial</vt:lpstr>
      <vt:lpstr>Calibri</vt:lpstr>
      <vt:lpstr>Times New Roman</vt:lpstr>
      <vt:lpstr>Tw Cen MT</vt:lpstr>
      <vt:lpstr>UzKudr</vt:lpstr>
      <vt:lpstr>Капля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Hurriyahon</dc:creator>
  <cp:lastModifiedBy>Hurriyahon</cp:lastModifiedBy>
  <cp:revision>24</cp:revision>
  <dcterms:created xsi:type="dcterms:W3CDTF">2018-03-28T05:49:51Z</dcterms:created>
  <dcterms:modified xsi:type="dcterms:W3CDTF">2019-04-08T03:45:15Z</dcterms:modified>
</cp:coreProperties>
</file>