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14" r:id="rId1"/>
  </p:sldMasterIdLst>
  <p:sldIdLst>
    <p:sldId id="275" r:id="rId2"/>
    <p:sldId id="256" r:id="rId3"/>
    <p:sldId id="257" r:id="rId4"/>
    <p:sldId id="258" r:id="rId5"/>
    <p:sldId id="259" r:id="rId6"/>
    <p:sldId id="260" r:id="rId7"/>
    <p:sldId id="266" r:id="rId8"/>
    <p:sldId id="264" r:id="rId9"/>
    <p:sldId id="265" r:id="rId10"/>
    <p:sldId id="261" r:id="rId11"/>
    <p:sldId id="262" r:id="rId12"/>
    <p:sldId id="263" r:id="rId13"/>
    <p:sldId id="267" r:id="rId14"/>
    <p:sldId id="268" r:id="rId15"/>
    <p:sldId id="269" r:id="rId16"/>
    <p:sldId id="270" r:id="rId17"/>
    <p:sldId id="271" r:id="rId18"/>
    <p:sldId id="272" r:id="rId19"/>
    <p:sldId id="273" r:id="rId2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56"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ru-RU" smtClean="0"/>
              <a:t>Образец заголовка</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CC99848-EB42-4F40-91AA-0461429A26AE}"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3489CDF-5623-4916-A8A5-BFB06DB70E88}" type="slidenum">
              <a:rPr lang="ru-RU" smtClean="0"/>
              <a:t>‹#›</a:t>
            </a:fld>
            <a:endParaRPr lang="ru-RU"/>
          </a:p>
        </p:txBody>
      </p:sp>
    </p:spTree>
    <p:extLst>
      <p:ext uri="{BB962C8B-B14F-4D97-AF65-F5344CB8AC3E}">
        <p14:creationId xmlns:p14="http://schemas.microsoft.com/office/powerpoint/2010/main" val="2961075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CC99848-EB42-4F40-91AA-0461429A26AE}"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3489CDF-5623-4916-A8A5-BFB06DB70E88}" type="slidenum">
              <a:rPr lang="ru-RU" smtClean="0"/>
              <a:t>‹#›</a:t>
            </a:fld>
            <a:endParaRPr lang="ru-RU"/>
          </a:p>
        </p:txBody>
      </p:sp>
    </p:spTree>
    <p:extLst>
      <p:ext uri="{BB962C8B-B14F-4D97-AF65-F5344CB8AC3E}">
        <p14:creationId xmlns:p14="http://schemas.microsoft.com/office/powerpoint/2010/main" val="4813181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ru-RU" smtClean="0"/>
              <a:t>Образец заголовка</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CC99848-EB42-4F40-91AA-0461429A26AE}"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3489CDF-5623-4916-A8A5-BFB06DB70E88}" type="slidenum">
              <a:rPr lang="ru-RU" smtClean="0"/>
              <a:t>‹#›</a:t>
            </a:fld>
            <a:endParaRPr lang="ru-RU"/>
          </a:p>
        </p:txBody>
      </p:sp>
    </p:spTree>
    <p:extLst>
      <p:ext uri="{BB962C8B-B14F-4D97-AF65-F5344CB8AC3E}">
        <p14:creationId xmlns:p14="http://schemas.microsoft.com/office/powerpoint/2010/main" val="22696888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ru-RU" smtClean="0"/>
              <a:t>Образец заголовка</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BCC99848-EB42-4F40-91AA-0461429A26AE}"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3489CDF-5623-4916-A8A5-BFB06DB70E88}" type="slidenum">
              <a:rPr lang="ru-RU" smtClean="0"/>
              <a:t>‹#›</a:t>
            </a:fld>
            <a:endParaRPr lang="ru-RU"/>
          </a:p>
        </p:txBody>
      </p:sp>
    </p:spTree>
    <p:extLst>
      <p:ext uri="{BB962C8B-B14F-4D97-AF65-F5344CB8AC3E}">
        <p14:creationId xmlns:p14="http://schemas.microsoft.com/office/powerpoint/2010/main" val="12523731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Content Placeholder 3"/>
          <p:cNvSpPr>
            <a:spLocks noGrp="1"/>
          </p:cNvSpPr>
          <p:nvPr>
            <p:ph sz="quarter" idx="13"/>
          </p:nvPr>
        </p:nvSpPr>
        <p:spPr>
          <a:xfrm>
            <a:off x="913774" y="3051012"/>
            <a:ext cx="5106027" cy="2740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3" name="Content Placeholder 5"/>
          <p:cNvSpPr>
            <a:spLocks noGrp="1"/>
          </p:cNvSpPr>
          <p:nvPr>
            <p:ph sz="quarter" idx="14"/>
          </p:nvPr>
        </p:nvSpPr>
        <p:spPr>
          <a:xfrm>
            <a:off x="6172200" y="3051012"/>
            <a:ext cx="5105401" cy="274018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CC99848-EB42-4F40-91AA-0461429A26AE}" type="datetimeFigureOut">
              <a:rPr lang="ru-RU" smtClean="0"/>
              <a:t>пн 08.04.19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A3489CDF-5623-4916-A8A5-BFB06DB70E88}" type="slidenum">
              <a:rPr lang="ru-RU" smtClean="0"/>
              <a:t>‹#›</a:t>
            </a:fld>
            <a:endParaRPr lang="ru-RU"/>
          </a:p>
        </p:txBody>
      </p:sp>
    </p:spTree>
    <p:extLst>
      <p:ext uri="{BB962C8B-B14F-4D97-AF65-F5344CB8AC3E}">
        <p14:creationId xmlns:p14="http://schemas.microsoft.com/office/powerpoint/2010/main" val="32522882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CC99848-EB42-4F40-91AA-0461429A26AE}" type="datetimeFigureOut">
              <a:rPr lang="ru-RU" smtClean="0"/>
              <a:t>пн 08.04.19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A3489CDF-5623-4916-A8A5-BFB06DB70E88}" type="slidenum">
              <a:rPr lang="ru-RU" smtClean="0"/>
              <a:t>‹#›</a:t>
            </a:fld>
            <a:endParaRPr lang="ru-RU"/>
          </a:p>
        </p:txBody>
      </p:sp>
    </p:spTree>
    <p:extLst>
      <p:ext uri="{BB962C8B-B14F-4D97-AF65-F5344CB8AC3E}">
        <p14:creationId xmlns:p14="http://schemas.microsoft.com/office/powerpoint/2010/main" val="4085008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BCC99848-EB42-4F40-91AA-0461429A26AE}" type="datetimeFigureOut">
              <a:rPr lang="ru-RU" smtClean="0"/>
              <a:t>пн 08.04.19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A3489CDF-5623-4916-A8A5-BFB06DB70E88}" type="slidenum">
              <a:rPr lang="ru-RU" smtClean="0"/>
              <a:t>‹#›</a:t>
            </a:fld>
            <a:endParaRPr lang="ru-RU"/>
          </a:p>
        </p:txBody>
      </p:sp>
    </p:spTree>
    <p:extLst>
      <p:ext uri="{BB962C8B-B14F-4D97-AF65-F5344CB8AC3E}">
        <p14:creationId xmlns:p14="http://schemas.microsoft.com/office/powerpoint/2010/main" val="553608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ru-RU" smtClean="0"/>
              <a:t>Образец заголовка</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BCC99848-EB42-4F40-91AA-0461429A26AE}"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3489CDF-5623-4916-A8A5-BFB06DB70E88}" type="slidenum">
              <a:rPr lang="ru-RU" smtClean="0"/>
              <a:t>‹#›</a:t>
            </a:fld>
            <a:endParaRPr lang="ru-RU"/>
          </a:p>
        </p:txBody>
      </p:sp>
    </p:spTree>
    <p:extLst>
      <p:ext uri="{BB962C8B-B14F-4D97-AF65-F5344CB8AC3E}">
        <p14:creationId xmlns:p14="http://schemas.microsoft.com/office/powerpoint/2010/main" val="23345600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BCC99848-EB42-4F40-91AA-0461429A26AE}"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A3489CDF-5623-4916-A8A5-BFB06DB70E88}" type="slidenum">
              <a:rPr lang="ru-RU" smtClean="0"/>
              <a:t>‹#›</a:t>
            </a:fld>
            <a:endParaRPr lang="ru-RU"/>
          </a:p>
        </p:txBody>
      </p:sp>
    </p:spTree>
    <p:extLst>
      <p:ext uri="{BB962C8B-B14F-4D97-AF65-F5344CB8AC3E}">
        <p14:creationId xmlns:p14="http://schemas.microsoft.com/office/powerpoint/2010/main" val="20610025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BCC99848-EB42-4F40-91AA-0461429A26AE}"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3489CDF-5623-4916-A8A5-BFB06DB70E88}" type="slidenum">
              <a:rPr lang="ru-RU" smtClean="0"/>
              <a:t>‹#›</a:t>
            </a:fld>
            <a:endParaRPr lang="ru-RU"/>
          </a:p>
        </p:txBody>
      </p:sp>
    </p:spTree>
    <p:extLst>
      <p:ext uri="{BB962C8B-B14F-4D97-AF65-F5344CB8AC3E}">
        <p14:creationId xmlns:p14="http://schemas.microsoft.com/office/powerpoint/2010/main" val="31958809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BCC99848-EB42-4F40-91AA-0461429A26AE}"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3489CDF-5623-4916-A8A5-BFB06DB70E88}" type="slidenum">
              <a:rPr lang="ru-RU" smtClean="0"/>
              <a:t>‹#›</a:t>
            </a:fld>
            <a:endParaRPr lang="ru-RU"/>
          </a:p>
        </p:txBody>
      </p:sp>
    </p:spTree>
    <p:extLst>
      <p:ext uri="{BB962C8B-B14F-4D97-AF65-F5344CB8AC3E}">
        <p14:creationId xmlns:p14="http://schemas.microsoft.com/office/powerpoint/2010/main" val="12981500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ru-RU" smtClean="0"/>
              <a:t>Образец заголовка</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BCC99848-EB42-4F40-91AA-0461429A26AE}"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3489CDF-5623-4916-A8A5-BFB06DB70E88}" type="slidenum">
              <a:rPr lang="ru-RU" smtClean="0"/>
              <a:t>‹#›</a:t>
            </a:fld>
            <a:endParaRPr lang="ru-RU"/>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1637690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ru-RU" smtClean="0"/>
              <a:t>Образец заголовка</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BCC99848-EB42-4F40-91AA-0461429A26AE}" type="datetimeFigureOut">
              <a:rPr lang="ru-RU" smtClean="0"/>
              <a:t>пн 08.04.19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A3489CDF-5623-4916-A8A5-BFB06DB70E88}" type="slidenum">
              <a:rPr lang="ru-RU" smtClean="0"/>
              <a:t>‹#›</a:t>
            </a:fld>
            <a:endParaRPr lang="ru-RU"/>
          </a:p>
        </p:txBody>
      </p:sp>
    </p:spTree>
    <p:extLst>
      <p:ext uri="{BB962C8B-B14F-4D97-AF65-F5344CB8AC3E}">
        <p14:creationId xmlns:p14="http://schemas.microsoft.com/office/powerpoint/2010/main" val="24083525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Три колонки">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ru-RU" smtClean="0"/>
              <a:t>Образец заголовка</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BCC99848-EB42-4F40-91AA-0461429A26AE}" type="datetimeFigureOut">
              <a:rPr lang="ru-RU" smtClean="0"/>
              <a:t>пн 08.04.19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A3489CDF-5623-4916-A8A5-BFB06DB70E88}" type="slidenum">
              <a:rPr lang="ru-RU" smtClean="0"/>
              <a:t>‹#›</a:t>
            </a:fld>
            <a:endParaRPr lang="ru-RU"/>
          </a:p>
        </p:txBody>
      </p:sp>
    </p:spTree>
    <p:extLst>
      <p:ext uri="{BB962C8B-B14F-4D97-AF65-F5344CB8AC3E}">
        <p14:creationId xmlns:p14="http://schemas.microsoft.com/office/powerpoint/2010/main" val="37176235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Столбец с тремя рисунками">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ru-RU" smtClean="0"/>
              <a:t>Образец заголовка</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3" name="Date Placeholder 2"/>
          <p:cNvSpPr>
            <a:spLocks noGrp="1"/>
          </p:cNvSpPr>
          <p:nvPr>
            <p:ph type="dt" sz="half" idx="10"/>
          </p:nvPr>
        </p:nvSpPr>
        <p:spPr/>
        <p:txBody>
          <a:bodyPr/>
          <a:lstStyle/>
          <a:p>
            <a:fld id="{BCC99848-EB42-4F40-91AA-0461429A26AE}" type="datetimeFigureOut">
              <a:rPr lang="ru-RU" smtClean="0"/>
              <a:t>пн 08.04.19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A3489CDF-5623-4916-A8A5-BFB06DB70E88}" type="slidenum">
              <a:rPr lang="ru-RU" smtClean="0"/>
              <a:t>‹#›</a:t>
            </a:fld>
            <a:endParaRPr lang="ru-RU"/>
          </a:p>
        </p:txBody>
      </p:sp>
    </p:spTree>
    <p:extLst>
      <p:ext uri="{BB962C8B-B14F-4D97-AF65-F5344CB8AC3E}">
        <p14:creationId xmlns:p14="http://schemas.microsoft.com/office/powerpoint/2010/main" val="32231225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ru-RU" smtClean="0"/>
              <a:t>Образец заголовка</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CC99848-EB42-4F40-91AA-0461429A26AE}"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3489CDF-5623-4916-A8A5-BFB06DB70E88}" type="slidenum">
              <a:rPr lang="ru-RU" smtClean="0"/>
              <a:t>‹#›</a:t>
            </a:fld>
            <a:endParaRPr lang="ru-RU"/>
          </a:p>
        </p:txBody>
      </p:sp>
    </p:spTree>
    <p:extLst>
      <p:ext uri="{BB962C8B-B14F-4D97-AF65-F5344CB8AC3E}">
        <p14:creationId xmlns:p14="http://schemas.microsoft.com/office/powerpoint/2010/main" val="42270084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ru-RU" smtClean="0"/>
              <a:t>Образец заголовка</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CC99848-EB42-4F40-91AA-0461429A26AE}" type="datetimeFigureOut">
              <a:rPr lang="ru-RU" smtClean="0"/>
              <a:t>пн 08.04.19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A3489CDF-5623-4916-A8A5-BFB06DB70E88}" type="slidenum">
              <a:rPr lang="ru-RU" smtClean="0"/>
              <a:t>‹#›</a:t>
            </a:fld>
            <a:endParaRPr lang="ru-RU"/>
          </a:p>
        </p:txBody>
      </p:sp>
    </p:spTree>
    <p:extLst>
      <p:ext uri="{BB962C8B-B14F-4D97-AF65-F5344CB8AC3E}">
        <p14:creationId xmlns:p14="http://schemas.microsoft.com/office/powerpoint/2010/main" val="28627728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BCC99848-EB42-4F40-91AA-0461429A26AE}" type="datetimeFigureOut">
              <a:rPr lang="ru-RU" smtClean="0"/>
              <a:t>пн 08.04.19</a:t>
            </a:fld>
            <a:endParaRPr lang="ru-RU"/>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ru-RU"/>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A3489CDF-5623-4916-A8A5-BFB06DB70E88}" type="slidenum">
              <a:rPr lang="ru-RU" smtClean="0"/>
              <a:t>‹#›</a:t>
            </a:fld>
            <a:endParaRPr lang="ru-RU"/>
          </a:p>
        </p:txBody>
      </p:sp>
    </p:spTree>
    <p:extLst>
      <p:ext uri="{BB962C8B-B14F-4D97-AF65-F5344CB8AC3E}">
        <p14:creationId xmlns:p14="http://schemas.microsoft.com/office/powerpoint/2010/main" val="3135690475"/>
      </p:ext>
    </p:extLst>
  </p:cSld>
  <p:clrMap bg1="lt1" tx1="dk1" bg2="lt2" tx2="dk2" accent1="accent1" accent2="accent2" accent3="accent3" accent4="accent4" accent5="accent5" accent6="accent6" hlink="hlink" folHlink="folHlink"/>
  <p:sldLayoutIdLst>
    <p:sldLayoutId id="2147484015" r:id="rId1"/>
    <p:sldLayoutId id="2147484016" r:id="rId2"/>
    <p:sldLayoutId id="2147484017" r:id="rId3"/>
    <p:sldLayoutId id="2147484018" r:id="rId4"/>
    <p:sldLayoutId id="2147484019" r:id="rId5"/>
    <p:sldLayoutId id="2147484020" r:id="rId6"/>
    <p:sldLayoutId id="2147484021" r:id="rId7"/>
    <p:sldLayoutId id="2147484022" r:id="rId8"/>
    <p:sldLayoutId id="2147484023" r:id="rId9"/>
    <p:sldLayoutId id="2147484024" r:id="rId10"/>
    <p:sldLayoutId id="2147484025" r:id="rId11"/>
    <p:sldLayoutId id="2147484026" r:id="rId12"/>
    <p:sldLayoutId id="2147484027" r:id="rId13"/>
    <p:sldLayoutId id="2147484028" r:id="rId14"/>
    <p:sldLayoutId id="2147484029" r:id="rId15"/>
    <p:sldLayoutId id="2147484030" r:id="rId16"/>
    <p:sldLayoutId id="2147484031"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18655" y="0"/>
            <a:ext cx="11402290" cy="6432530"/>
          </a:xfrm>
          <a:prstGeom prst="rect">
            <a:avLst/>
          </a:prstGeom>
        </p:spPr>
        <p:txBody>
          <a:bodyPr wrap="square">
            <a:spAutoFit/>
          </a:bodyPr>
          <a:lstStyle/>
          <a:p>
            <a:pPr algn="ctr">
              <a:lnSpc>
                <a:spcPct val="115000"/>
              </a:lnSpc>
              <a:spcAft>
                <a:spcPts val="0"/>
              </a:spcAft>
            </a:pPr>
            <a:r>
              <a:rPr lang="uz-Cyrl-UZ" sz="4800" b="1" smtClean="0">
                <a:latin typeface="Times New Roman" panose="02020603050405020304" pitchFamily="18" charset="0"/>
                <a:ea typeface="Times New Roman" panose="02020603050405020304" pitchFamily="18" charset="0"/>
              </a:rPr>
              <a:t>4-Мавзу</a:t>
            </a:r>
            <a:r>
              <a:rPr lang="uz-Cyrl-UZ" sz="4800" b="1" dirty="0">
                <a:latin typeface="Times New Roman" panose="02020603050405020304" pitchFamily="18" charset="0"/>
                <a:ea typeface="Times New Roman" panose="02020603050405020304" pitchFamily="18" charset="0"/>
              </a:rPr>
              <a:t>: Ғўзанинг карантин зараркунандалари</a:t>
            </a:r>
            <a:endParaRPr lang="ru-RU" sz="3200" dirty="0" smtClean="0">
              <a:effectLst/>
              <a:latin typeface="Times New Roman" panose="02020603050405020304" pitchFamily="18" charset="0"/>
              <a:ea typeface="Times New Roman" panose="02020603050405020304" pitchFamily="18" charset="0"/>
            </a:endParaRPr>
          </a:p>
          <a:p>
            <a:pPr algn="ctr">
              <a:lnSpc>
                <a:spcPct val="115000"/>
              </a:lnSpc>
              <a:spcAft>
                <a:spcPts val="0"/>
              </a:spcAft>
            </a:pPr>
            <a:r>
              <a:rPr lang="uz-Cyrl-UZ" sz="4800" b="1" dirty="0">
                <a:latin typeface="Times New Roman" panose="02020603050405020304" pitchFamily="18" charset="0"/>
                <a:ea typeface="Times New Roman" panose="02020603050405020304" pitchFamily="18" charset="0"/>
              </a:rPr>
              <a:t>Режа</a:t>
            </a:r>
            <a:r>
              <a:rPr lang="en-US" sz="4800" b="1" dirty="0">
                <a:latin typeface="Times New Roman" panose="02020603050405020304" pitchFamily="18" charset="0"/>
                <a:ea typeface="Times New Roman" panose="02020603050405020304" pitchFamily="18" charset="0"/>
              </a:rPr>
              <a:t>:</a:t>
            </a:r>
            <a:endParaRPr lang="ru-RU" sz="3200" dirty="0" smtClean="0">
              <a:effectLst/>
              <a:latin typeface="Times New Roman" panose="02020603050405020304" pitchFamily="18" charset="0"/>
              <a:ea typeface="Times New Roman" panose="02020603050405020304" pitchFamily="18" charset="0"/>
            </a:endParaRPr>
          </a:p>
          <a:p>
            <a:pPr marL="342900" lvl="0" indent="-342900" algn="just">
              <a:lnSpc>
                <a:spcPct val="115000"/>
              </a:lnSpc>
              <a:spcAft>
                <a:spcPts val="0"/>
              </a:spcAft>
              <a:buFont typeface="+mj-lt"/>
              <a:buAutoNum type="arabicPeriod"/>
            </a:pPr>
            <a:r>
              <a:rPr lang="uz-Cyrl-UZ" sz="4400" dirty="0">
                <a:latin typeface="Times New Roman" panose="02020603050405020304" pitchFamily="18" charset="0"/>
                <a:ea typeface="Times New Roman" panose="02020603050405020304" pitchFamily="18" charset="0"/>
              </a:rPr>
              <a:t>Ғўза куяси биоэкологияси ва қарши кураш чоралари</a:t>
            </a:r>
            <a:endParaRPr lang="ru-RU" sz="2800" dirty="0" smtClean="0">
              <a:effectLst/>
              <a:latin typeface="Times New Roman" panose="02020603050405020304" pitchFamily="18" charset="0"/>
              <a:ea typeface="Times New Roman" panose="02020603050405020304" pitchFamily="18" charset="0"/>
            </a:endParaRPr>
          </a:p>
          <a:p>
            <a:pPr marL="342900" lvl="0" indent="-342900" algn="just">
              <a:lnSpc>
                <a:spcPct val="115000"/>
              </a:lnSpc>
              <a:spcAft>
                <a:spcPts val="0"/>
              </a:spcAft>
              <a:buFont typeface="+mj-lt"/>
              <a:buAutoNum type="arabicPeriod"/>
            </a:pPr>
            <a:r>
              <a:rPr lang="uz-Cyrl-UZ" sz="4400" dirty="0">
                <a:latin typeface="Times New Roman" panose="02020603050405020304" pitchFamily="18" charset="0"/>
                <a:ea typeface="Times New Roman" panose="02020603050405020304" pitchFamily="18" charset="0"/>
              </a:rPr>
              <a:t>Миср ғўза тунлами биоэкологияси ва қарши кураш чоралари</a:t>
            </a:r>
            <a:endParaRPr lang="ru-RU" sz="2800" dirty="0" smtClean="0">
              <a:effectLst/>
              <a:latin typeface="Times New Roman" panose="02020603050405020304" pitchFamily="18" charset="0"/>
              <a:ea typeface="Times New Roman" panose="02020603050405020304" pitchFamily="18" charset="0"/>
            </a:endParaRPr>
          </a:p>
          <a:p>
            <a:r>
              <a:rPr lang="en-US" sz="4400" dirty="0" smtClean="0">
                <a:latin typeface="Times New Roman" panose="02020603050405020304" pitchFamily="18" charset="0"/>
                <a:ea typeface="Times New Roman" panose="02020603050405020304" pitchFamily="18" charset="0"/>
              </a:rPr>
              <a:t>3.</a:t>
            </a:r>
            <a:r>
              <a:rPr lang="uz-Cyrl-UZ" sz="4400" dirty="0" smtClean="0">
                <a:latin typeface="Times New Roman" panose="02020603050405020304" pitchFamily="18" charset="0"/>
                <a:ea typeface="Times New Roman" panose="02020603050405020304" pitchFamily="18" charset="0"/>
              </a:rPr>
              <a:t>Осиё </a:t>
            </a:r>
            <a:r>
              <a:rPr lang="uz-Cyrl-UZ" sz="4400" dirty="0">
                <a:latin typeface="Times New Roman" panose="02020603050405020304" pitchFamily="18" charset="0"/>
                <a:ea typeface="Times New Roman" panose="02020603050405020304" pitchFamily="18" charset="0"/>
              </a:rPr>
              <a:t>ғўза тунлами ва қарши кураш чоралари</a:t>
            </a:r>
            <a:endParaRPr lang="ru-RU" sz="4400" dirty="0"/>
          </a:p>
        </p:txBody>
      </p:sp>
    </p:spTree>
    <p:extLst>
      <p:ext uri="{BB962C8B-B14F-4D97-AF65-F5344CB8AC3E}">
        <p14:creationId xmlns:p14="http://schemas.microsoft.com/office/powerpoint/2010/main" val="12383082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1672" y="138545"/>
            <a:ext cx="11693237" cy="6247864"/>
          </a:xfrm>
          <a:prstGeom prst="rect">
            <a:avLst/>
          </a:prstGeom>
        </p:spPr>
        <p:txBody>
          <a:bodyPr wrap="square">
            <a:spAutoFit/>
          </a:bodyPr>
          <a:lstStyle/>
          <a:p>
            <a:pPr indent="450215" algn="just">
              <a:spcAft>
                <a:spcPts val="0"/>
              </a:spcAft>
            </a:pPr>
            <a:r>
              <a:rPr lang="uz-Cyrl-UZ" sz="4000" b="1" dirty="0">
                <a:latin typeface="Times New Roman" panose="02020603050405020304" pitchFamily="18" charset="0"/>
                <a:ea typeface="Times New Roman" panose="02020603050405020304" pitchFamily="18" charset="0"/>
              </a:rPr>
              <a:t>Ғўза куяси</a:t>
            </a:r>
            <a:r>
              <a:rPr lang="uz-Cyrl-UZ" sz="4000" dirty="0">
                <a:latin typeface="Times New Roman" panose="02020603050405020304" pitchFamily="18" charset="0"/>
                <a:ea typeface="Times New Roman" panose="02020603050405020304" pitchFamily="18" charset="0"/>
              </a:rPr>
              <a:t> Тангақанотлилар ёки Капалаклар (Lepidoptera)туркуми, Ўйиқ қанотли куялар (Gelechiidae) оиласига мансуб</a:t>
            </a:r>
            <a:r>
              <a:rPr lang="uz-Cyrl-UZ" sz="4000" b="1" dirty="0">
                <a:latin typeface="Times New Roman" panose="02020603050405020304" pitchFamily="18" charset="0"/>
                <a:ea typeface="Times New Roman" panose="02020603050405020304" pitchFamily="18" charset="0"/>
              </a:rPr>
              <a:t> </a:t>
            </a:r>
            <a:endParaRPr lang="ru-RU" sz="2400" dirty="0" smtClean="0">
              <a:effectLst/>
              <a:latin typeface="Times New Roman" panose="02020603050405020304" pitchFamily="18" charset="0"/>
              <a:ea typeface="Times New Roman" panose="02020603050405020304" pitchFamily="18" charset="0"/>
            </a:endParaRPr>
          </a:p>
          <a:p>
            <a:pPr indent="449580" algn="just">
              <a:spcAft>
                <a:spcPts val="0"/>
              </a:spcAft>
            </a:pPr>
            <a:r>
              <a:rPr lang="uz-Cyrl-UZ" sz="4000" b="1" dirty="0">
                <a:latin typeface="Times New Roman" panose="02020603050405020304" pitchFamily="18" charset="0"/>
                <a:ea typeface="Times New Roman" panose="02020603050405020304" pitchFamily="18" charset="0"/>
              </a:rPr>
              <a:t>Зарарланадиган ўсимликлар. </a:t>
            </a:r>
            <a:r>
              <a:rPr lang="uz-Cyrl-UZ" sz="4000" dirty="0">
                <a:latin typeface="Times New Roman" panose="02020603050405020304" pitchFamily="18" charset="0"/>
                <a:ea typeface="Times New Roman" panose="02020603050405020304" pitchFamily="18" charset="0"/>
              </a:rPr>
              <a:t>Ғўза, каноп, бамия ва бошқа  гулхайридошлар оиласига мансуб ўсимликлар (ҳаммаси бўлиб 70 та тури). Ўзбекистонга кирса зараркуранда жуда катта зарар етказиши мумкин: қўшни ва яқин мамлакатлардан Афғонистон ва Эронда учраши, Ўзбекситон учун катта хавф туғдиради. </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723422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484910" y="0"/>
            <a:ext cx="11083636" cy="64940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49263" algn="just" defTabSz="914400" rtl="0" eaLnBrk="0" fontAlgn="base" latinLnBrk="0" hangingPunct="0">
              <a:lnSpc>
                <a:spcPct val="100000"/>
              </a:lnSpc>
              <a:spcBef>
                <a:spcPct val="0"/>
              </a:spcBef>
              <a:spcAft>
                <a:spcPct val="0"/>
              </a:spcAft>
              <a:buClrTx/>
              <a:buSzTx/>
              <a:buFontTx/>
              <a:buNone/>
              <a:tabLst/>
            </a:pPr>
            <a:r>
              <a:rPr kumimoji="0" lang="uz-Cyrl-UZ" altLang="ru-RU" sz="3200" b="1"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Зарари.  </a:t>
            </a:r>
            <a:r>
              <a:rPr kumimoji="0" lang="uz-Cyrl-UZ" altLang="ru-RU" sz="3200" b="0" i="0" u="none" strike="noStrike" cap="none" normalizeH="0" baseline="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Ғўзанинг барча генератив органлари  жумладан шона, гул, кўсак, уруғ ва толаларини зарарлайди. Бу органларнинг  ичига қурт кемириб киради. Зарарланган шона, гул ва туккан кўсакчалари қурийди ва тўкилади. Ичига 2-3 та қурт кирган  кўсак ўсмайди, тола момиқланмайди, ишловга яроқсиз холга келади, уруғлари тўла пишмайди, унувчанлиги камаяди. Кўсак  чирийди. Тола ҳосили ва чигитдан чиқадиган ёғ миқдорини камайтиради. Бу йилда нобуд бўладиган ўртача ҳосил микдори қуйидагиларга тенг; Мисрда 30-40 % кечпишар навларда 80 % гача; Ҳиндистонда баҳоси 600000 фунт стерлингга тенг пахта  ҳосили; Бразилияда 30-60 %; Хитойда 1952 йили 37 %; Гавай оролларида ғўзанинг генератив органларининг 50-99 фоизини  нобуд қилган. </a:t>
            </a:r>
            <a:endParaRPr kumimoji="0" lang="uz-Cyrl-UZ" altLang="ru-RU" sz="4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69227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207819" y="198607"/>
            <a:ext cx="11707090" cy="64940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altLang="ru-RU" sz="32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Ташқи белгилар.  </a:t>
            </a:r>
            <a:r>
              <a:rPr kumimoji="0" lang="uz-Cyrl-UZ"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Имаго. Капалак қанот ёйганда 12-20 мм гача. Боши қизғиш-қўнғир, ранг-баранг товланувчи тангачалари бор. Мўйловлари қўнғир, тор, қора ҳалқалари бор. Хотиржам пайтида қанотларини очмасдан орқасидан йиғиб тутади. Олдинги қанотлар учига қараб ингичкалашган, оч-жагарранг, майда, тўқ рангли танга (доғ) чалари, баъзиларининг қанотларининг устки қисми ранг-баранг товланувчи, попуклари сарғиш, уларнинг   пастки ва уч тарафлари тўқроқ тусли. Қоринчаси устидан сарғиш, ёнидан ва остки томонидан тўқ-қўнғир, охирги бўғимидан бир даста сариқ-қўнғир тук чиққан. Оёқлари тўқ-қўнғир ёки қўнғир-қора, сарғиш ҳалқалари бор, орқа болдирларининг устки қисми тукчалар билан қопланган. Урғочи ва эркак зотларини фақат уларнинг гениталийларидан ажратиш мумкин. </a:t>
            </a:r>
            <a:endParaRPr kumimoji="0" lang="uz-Cyrl-UZ" altLang="ru-RU" sz="4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10686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rot="10800000" flipV="1">
            <a:off x="332508" y="162474"/>
            <a:ext cx="11429999" cy="64940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just" eaLnBrk="0" fontAlgn="base" hangingPunct="0">
              <a:spcBef>
                <a:spcPct val="0"/>
              </a:spcBef>
              <a:spcAft>
                <a:spcPct val="0"/>
              </a:spcAft>
            </a:pPr>
            <a:r>
              <a:rPr kumimoji="0" lang="uz-Cyrl-UZ"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Тухуми узунчоқ-овал  шакли, қобиғи ранг-баранг товланувчи оқ, узунасига жойлашган қиррачалари бор ёки усти тўр шаклли. Янги қўйилган тухум яшилроқ, ичида қурт ривожланиши билан деярли қизил тусли, узунлиги 0,4-0,6 мм, 0,2-0,3 мм. Қурти янги чиққанда оқиш рангли узунлиги 1-2 мм. Етук қурт цилиндр шаклли, қорни оқ ва усти сарғиш-пушти ёки пушти тусли,  боши қорамтир, узунлиги 12-15 мм  сохта  оёқларида  15-17 тадан илмоқчалари ва устида туклари бор</a:t>
            </a:r>
            <a:r>
              <a:rPr lang="en-US" altLang="ru-RU" sz="3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altLang="ru-RU" sz="3200" dirty="0">
                <a:latin typeface="Times New Roman" panose="02020603050405020304" pitchFamily="18" charset="0"/>
                <a:ea typeface="Times New Roman" panose="02020603050405020304" pitchFamily="18" charset="0"/>
                <a:cs typeface="Times New Roman" panose="02020603050405020304" pitchFamily="18" charset="0"/>
              </a:rPr>
              <a:t>Ғумбаги пилла ичида ривожланади, қизғиш-қўнгир ёки қўнғир тусли, узунлиги 8-10 мм, усти калта, ингичка туклар билан қопланган. Қоринчасининг охирида илмоқсимон ўсма (кремастер). Унинг атрофида эса учи орқасига қайрилган қиллари бор. Пилласи узунчоқ-овал шаклли</a:t>
            </a:r>
            <a:r>
              <a:rPr lang="uz-Cyrl-UZ" altLang="ru-RU" sz="32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kumimoji="0" lang="uz-Cyrl-UZ" altLang="ru-RU" sz="32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778138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49382" y="180110"/>
            <a:ext cx="11734800" cy="6494085"/>
          </a:xfrm>
          <a:prstGeom prst="rect">
            <a:avLst/>
          </a:prstGeom>
        </p:spPr>
        <p:txBody>
          <a:bodyPr wrap="square">
            <a:spAutoFit/>
          </a:bodyPr>
          <a:lstStyle/>
          <a:p>
            <a:pPr algn="just"/>
            <a:r>
              <a:rPr lang="uz-Cyrl-UZ" sz="3200" b="1" dirty="0">
                <a:latin typeface="Times New Roman" panose="02020603050405020304" pitchFamily="18" charset="0"/>
                <a:ea typeface="Times New Roman" panose="02020603050405020304" pitchFamily="18" charset="0"/>
              </a:rPr>
              <a:t>Ҳаёт кечириши</a:t>
            </a:r>
            <a:r>
              <a:rPr lang="uz-Cyrl-UZ" sz="3200" dirty="0">
                <a:latin typeface="Times New Roman" panose="02020603050405020304" pitchFamily="18" charset="0"/>
                <a:ea typeface="Times New Roman" panose="02020603050405020304" pitchFamily="18" charset="0"/>
              </a:rPr>
              <a:t>. Ғўза куяси қурт шаклида далада ўсимлик қолдиқларида (тўкилган кўсак, ғўзапоя қолдиғи, тўкилган уруғ ва ҳакозоларда) қишлайди. Хитойда  олимлари хабарларига кўра, далада  қишловчи  қуртлар қишловчи  босқичнинг фақат 0,75 % ини ташкил қилади, 99 фоиздан кўпи эса пахта тозалаш тва ёғ заводларига ҳамда омборхоналарга сақлаш учун олиб келинган  чигит ичида,</a:t>
            </a:r>
            <a:r>
              <a:rPr lang="uz-Cyrl-UZ" sz="3200" u="sng" dirty="0">
                <a:latin typeface="Times New Roman" panose="02020603050405020304" pitchFamily="18" charset="0"/>
                <a:ea typeface="Times New Roman" panose="02020603050405020304" pitchFamily="18" charset="0"/>
              </a:rPr>
              <a:t> жинлашдан</a:t>
            </a:r>
            <a:r>
              <a:rPr lang="uz-Cyrl-UZ" sz="3200" dirty="0">
                <a:latin typeface="Times New Roman" panose="02020603050405020304" pitchFamily="18" charset="0"/>
                <a:ea typeface="Times New Roman" panose="02020603050405020304" pitchFamily="18" charset="0"/>
              </a:rPr>
              <a:t>  чиққан қолдиқ ҳамда тозаланган чигит ичида, пахта ташишда ишлатиладиган қоплар ва транспрот воситаларида қишлайди. Ҳаво харорати 20 С</a:t>
            </a:r>
            <a:r>
              <a:rPr lang="uz-Cyrl-UZ" sz="3200" baseline="30000" dirty="0">
                <a:latin typeface="Times New Roman" panose="02020603050405020304" pitchFamily="18" charset="0"/>
                <a:ea typeface="Times New Roman" panose="02020603050405020304" pitchFamily="18" charset="0"/>
              </a:rPr>
              <a:t>0</a:t>
            </a:r>
            <a:r>
              <a:rPr lang="uz-Cyrl-UZ" sz="3200" dirty="0">
                <a:latin typeface="Times New Roman" panose="02020603050405020304" pitchFamily="18" charset="0"/>
                <a:ea typeface="Times New Roman" panose="02020603050405020304" pitchFamily="18" charset="0"/>
              </a:rPr>
              <a:t> га етганда қишлаган аммо диапаузага кирмаган қуртлардан капалаклар чиқади. Улар қулай шароитда 14-20 кундан 32 кунгача яшайди. Капалаклар чиққандан сўнг 3-4 кун ўтгач, жуфтлашган урғочи зот тухум қўя бошлайди. </a:t>
            </a:r>
            <a:endParaRPr lang="ru-RU" sz="3200" dirty="0"/>
          </a:p>
        </p:txBody>
      </p:sp>
    </p:spTree>
    <p:extLst>
      <p:ext uri="{BB962C8B-B14F-4D97-AF65-F5344CB8AC3E}">
        <p14:creationId xmlns:p14="http://schemas.microsoft.com/office/powerpoint/2010/main" val="6448860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rot="10800000" flipV="1">
            <a:off x="318652" y="244549"/>
            <a:ext cx="11388437" cy="6186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uz-Cyrl-UZ" altLang="ru-RU" sz="3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У ғўза, бамия, каноп ва бошқа ўсимликларнинг  шона гул ва  кўсакларига ёпиштириб 1-10 тадан , ҳаммаси бўлиб 500 тагача тухум қўяди. Ҳарорат билан боғлиқ ҳолда 3-14 кун сўнгра улардан қуртлар чиқади ва ўсимликларнинг ўша органларини кемириб ичига киради, кўсакчалар ичидаги оналик, оталикни сўнгра чигит ва  толаларини кемириб фаол озиқланади, кўсак ичида йўллар пайдо қилади ва уни чиқиндилар билан ифлослантиради. Ҳосилга катта зарар етказади. Қурт тухумдан чиқишидан ғумбакланишигача 20-30 кун ўтади. Бу  давр  ичида у 3 марта туллайди 4  ёш ўтайди. </a:t>
            </a:r>
            <a:endParaRPr kumimoji="0" lang="uz-Cyrl-UZ" altLang="ru-RU" sz="4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65745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18655" y="249383"/>
            <a:ext cx="11762508" cy="6494085"/>
          </a:xfrm>
          <a:prstGeom prst="rect">
            <a:avLst/>
          </a:prstGeom>
        </p:spPr>
        <p:txBody>
          <a:bodyPr wrap="square">
            <a:spAutoFit/>
          </a:bodyPr>
          <a:lstStyle/>
          <a:p>
            <a:pPr algn="just"/>
            <a:r>
              <a:rPr lang="uz-Cyrl-UZ" altLang="ru-RU" sz="3200" dirty="0">
                <a:latin typeface="Times New Roman" panose="02020603050405020304" pitchFamily="18" charset="0"/>
                <a:ea typeface="Times New Roman" panose="02020603050405020304" pitchFamily="18" charset="0"/>
                <a:cs typeface="Times New Roman" panose="02020603050405020304" pitchFamily="18" charset="0"/>
              </a:rPr>
              <a:t>Озиқланишни тугатган </a:t>
            </a:r>
            <a:r>
              <a:rPr lang="uz-Cyrl-UZ" altLang="ru-RU" sz="3200" dirty="0" smtClean="0">
                <a:latin typeface="Times New Roman" panose="02020603050405020304" pitchFamily="18" charset="0"/>
                <a:ea typeface="Times New Roman" panose="02020603050405020304" pitchFamily="18" charset="0"/>
                <a:cs typeface="Times New Roman" panose="02020603050405020304" pitchFamily="18" charset="0"/>
              </a:rPr>
              <a:t>4</a:t>
            </a:r>
            <a:r>
              <a:rPr lang="en-US" altLang="ru-RU" sz="32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uz-Cyrl-UZ" altLang="ru-RU" sz="3200" dirty="0" smtClean="0">
                <a:latin typeface="Times New Roman" panose="02020603050405020304" pitchFamily="18" charset="0"/>
                <a:ea typeface="Times New Roman" panose="02020603050405020304" pitchFamily="18" charset="0"/>
                <a:cs typeface="Times New Roman" panose="02020603050405020304" pitchFamily="18" charset="0"/>
              </a:rPr>
              <a:t>ёш </a:t>
            </a:r>
            <a:r>
              <a:rPr lang="uz-Cyrl-UZ" altLang="ru-RU" sz="3200" dirty="0">
                <a:latin typeface="Times New Roman" panose="02020603050405020304" pitchFamily="18" charset="0"/>
                <a:ea typeface="Times New Roman" panose="02020603050405020304" pitchFamily="18" charset="0"/>
                <a:cs typeface="Times New Roman" panose="02020603050405020304" pitchFamily="18" charset="0"/>
              </a:rPr>
              <a:t>қуртлар хўжайин ўсимликлардан ўрмалаб ерга тушади, тўкилган барглар остида, кесаклар тагида ёки тупроқда 5-10 см чуқурликда</a:t>
            </a:r>
            <a:r>
              <a:rPr lang="uz-Cyrl-UZ" altLang="ru-RU" sz="32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altLang="ru-RU" sz="3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altLang="ru-RU" sz="3200" dirty="0" smtClean="0">
                <a:latin typeface="Times New Roman" panose="02020603050405020304" pitchFamily="18" charset="0"/>
                <a:ea typeface="Times New Roman" panose="02020603050405020304" pitchFamily="18" charset="0"/>
                <a:cs typeface="Times New Roman" panose="02020603050405020304" pitchFamily="18" charset="0"/>
              </a:rPr>
              <a:t>2-7 </a:t>
            </a:r>
            <a:r>
              <a:rPr lang="uz-Cyrl-UZ" altLang="ru-RU" sz="3200" dirty="0">
                <a:latin typeface="Times New Roman" panose="02020603050405020304" pitchFamily="18" charset="0"/>
                <a:ea typeface="Times New Roman" panose="02020603050405020304" pitchFamily="18" charset="0"/>
                <a:cs typeface="Times New Roman" panose="02020603050405020304" pitchFamily="18" charset="0"/>
              </a:rPr>
              <a:t>кун давомида пилла ўрайди; тайёр пилланинг устки  қисмини кемириб, келгусида имаго чиқиши учун тешикча тайёрлаб қўяди, сўнгра пилла ичида ғумбакка айланади. </a:t>
            </a:r>
            <a:r>
              <a:rPr lang="uz-Cyrl-UZ" sz="3200" dirty="0" smtClean="0">
                <a:latin typeface="Times New Roman" panose="02020603050405020304" pitchFamily="18" charset="0"/>
                <a:ea typeface="Times New Roman" panose="02020603050405020304" pitchFamily="18" charset="0"/>
              </a:rPr>
              <a:t>Ғумбакланиш </a:t>
            </a:r>
            <a:r>
              <a:rPr lang="uz-Cyrl-UZ" sz="3200" dirty="0">
                <a:latin typeface="Times New Roman" panose="02020603050405020304" pitchFamily="18" charset="0"/>
                <a:ea typeface="Times New Roman" panose="02020603050405020304" pitchFamily="18" charset="0"/>
              </a:rPr>
              <a:t>кўсак ёки чигит ичида ҳам кузатилиши мумкин. 7-10 кундан сўнг пилладан капалак чиқади ва яна 2-6 кун ўтгач тухум қўя бошлайди. Капалаклар кундузлари барглар остида тупроқ тешикларида хачўп тагида ва бошқа жойларда  яшириниб ётади. Бир авлоднинг яшаш даври, географик жой ва иқлимга боғлиқ ҳолда 40-50 кундан 3-4 ойгача бўлиши мумкин. </a:t>
            </a:r>
            <a:endParaRPr lang="en-US" sz="3200" dirty="0" smtClean="0">
              <a:latin typeface="Times New Roman" panose="02020603050405020304" pitchFamily="18" charset="0"/>
              <a:ea typeface="Times New Roman" panose="02020603050405020304" pitchFamily="18" charset="0"/>
            </a:endParaRPr>
          </a:p>
          <a:p>
            <a:pPr algn="just"/>
            <a:r>
              <a:rPr lang="uz-Cyrl-UZ" sz="3200" dirty="0" smtClean="0">
                <a:latin typeface="Times New Roman" panose="02020603050405020304" pitchFamily="18" charset="0"/>
                <a:ea typeface="Times New Roman" panose="02020603050405020304" pitchFamily="18" charset="0"/>
              </a:rPr>
              <a:t>Ғўза </a:t>
            </a:r>
            <a:r>
              <a:rPr lang="uz-Cyrl-UZ" sz="3200" dirty="0">
                <a:latin typeface="Times New Roman" panose="02020603050405020304" pitchFamily="18" charset="0"/>
                <a:ea typeface="Times New Roman" panose="02020603050405020304" pitchFamily="18" charset="0"/>
              </a:rPr>
              <a:t>куяси йилига Мисрда 5-6, Хитойда 4-5 авлод беради.</a:t>
            </a:r>
            <a:endParaRPr lang="ru-RU" sz="3200" dirty="0"/>
          </a:p>
        </p:txBody>
      </p:sp>
    </p:spTree>
    <p:extLst>
      <p:ext uri="{BB962C8B-B14F-4D97-AF65-F5344CB8AC3E}">
        <p14:creationId xmlns:p14="http://schemas.microsoft.com/office/powerpoint/2010/main" val="31790987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207818" y="335853"/>
            <a:ext cx="11526982" cy="6186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457200" algn="l"/>
              </a:tabLst>
              <a:defRPr>
                <a:solidFill>
                  <a:schemeClr val="tx1"/>
                </a:solidFill>
                <a:latin typeface="Arial" panose="020B0604020202020204" pitchFamily="34" charset="0"/>
              </a:defRPr>
            </a:lvl1pPr>
            <a:lvl2pPr eaLnBrk="0" fontAlgn="base" hangingPunct="0">
              <a:spcBef>
                <a:spcPct val="0"/>
              </a:spcBef>
              <a:spcAft>
                <a:spcPct val="0"/>
              </a:spcAft>
              <a:tabLst>
                <a:tab pos="457200" algn="l"/>
              </a:tabLst>
              <a:defRPr>
                <a:solidFill>
                  <a:schemeClr val="tx1"/>
                </a:solidFill>
                <a:latin typeface="Arial" panose="020B0604020202020204" pitchFamily="34" charset="0"/>
              </a:defRPr>
            </a:lvl2pPr>
            <a:lvl3pPr eaLnBrk="0" fontAlgn="base" hangingPunct="0">
              <a:spcBef>
                <a:spcPct val="0"/>
              </a:spcBef>
              <a:spcAft>
                <a:spcPct val="0"/>
              </a:spcAft>
              <a:tabLst>
                <a:tab pos="457200" algn="l"/>
              </a:tabLst>
              <a:defRPr>
                <a:solidFill>
                  <a:schemeClr val="tx1"/>
                </a:solidFill>
                <a:latin typeface="Arial" panose="020B0604020202020204" pitchFamily="34" charset="0"/>
              </a:defRPr>
            </a:lvl3pPr>
            <a:lvl4pPr eaLnBrk="0" fontAlgn="base" hangingPunct="0">
              <a:spcBef>
                <a:spcPct val="0"/>
              </a:spcBef>
              <a:spcAft>
                <a:spcPct val="0"/>
              </a:spcAft>
              <a:tabLst>
                <a:tab pos="457200" algn="l"/>
              </a:tabLst>
              <a:defRPr>
                <a:solidFill>
                  <a:schemeClr val="tx1"/>
                </a:solidFill>
                <a:latin typeface="Arial" panose="020B0604020202020204" pitchFamily="34" charset="0"/>
              </a:defRPr>
            </a:lvl4pPr>
            <a:lvl5pPr eaLnBrk="0" fontAlgn="base" hangingPunct="0">
              <a:spcBef>
                <a:spcPct val="0"/>
              </a:spcBef>
              <a:spcAft>
                <a:spcPct val="0"/>
              </a:spcAft>
              <a:tabLst>
                <a:tab pos="457200" algn="l"/>
              </a:tabLst>
              <a:defRPr>
                <a:solidFill>
                  <a:schemeClr val="tx1"/>
                </a:solidFill>
                <a:latin typeface="Arial" panose="020B0604020202020204" pitchFamily="34" charset="0"/>
              </a:defRPr>
            </a:lvl5pPr>
            <a:lvl6pPr eaLnBrk="0" fontAlgn="base" hangingPunct="0">
              <a:spcBef>
                <a:spcPct val="0"/>
              </a:spcBef>
              <a:spcAft>
                <a:spcPct val="0"/>
              </a:spcAft>
              <a:tabLst>
                <a:tab pos="457200" algn="l"/>
              </a:tabLst>
              <a:defRPr>
                <a:solidFill>
                  <a:schemeClr val="tx1"/>
                </a:solidFill>
                <a:latin typeface="Arial" panose="020B0604020202020204" pitchFamily="34" charset="0"/>
              </a:defRPr>
            </a:lvl6pPr>
            <a:lvl7pPr eaLnBrk="0" fontAlgn="base" hangingPunct="0">
              <a:spcBef>
                <a:spcPct val="0"/>
              </a:spcBef>
              <a:spcAft>
                <a:spcPct val="0"/>
              </a:spcAft>
              <a:tabLst>
                <a:tab pos="457200" algn="l"/>
              </a:tabLst>
              <a:defRPr>
                <a:solidFill>
                  <a:schemeClr val="tx1"/>
                </a:solidFill>
                <a:latin typeface="Arial" panose="020B0604020202020204" pitchFamily="34" charset="0"/>
              </a:defRPr>
            </a:lvl7pPr>
            <a:lvl8pPr eaLnBrk="0" fontAlgn="base" hangingPunct="0">
              <a:spcBef>
                <a:spcPct val="0"/>
              </a:spcBef>
              <a:spcAft>
                <a:spcPct val="0"/>
              </a:spcAft>
              <a:tabLst>
                <a:tab pos="457200" algn="l"/>
              </a:tabLst>
              <a:defRPr>
                <a:solidFill>
                  <a:schemeClr val="tx1"/>
                </a:solidFill>
                <a:latin typeface="Arial" panose="020B0604020202020204" pitchFamily="34" charset="0"/>
              </a:defRPr>
            </a:lvl8pPr>
            <a:lvl9pPr eaLnBrk="0" fontAlgn="base" hangingPunct="0">
              <a:spcBef>
                <a:spcPct val="0"/>
              </a:spcBef>
              <a:spcAft>
                <a:spcPct val="0"/>
              </a:spcAft>
              <a:tabLst>
                <a:tab pos="457200" algn="l"/>
              </a:tabLst>
              <a:defRPr>
                <a:solidFill>
                  <a:schemeClr val="tx1"/>
                </a:solidFill>
                <a:latin typeface="Arial" panose="020B0604020202020204" pitchFamily="34" charset="0"/>
              </a:defRPr>
            </a:lvl9pPr>
          </a:lstStyle>
          <a:p>
            <a:pPr marL="0" marR="0" lvl="0" indent="0" algn="just" defTabSz="914400" rtl="0" eaLnBrk="0" fontAlgn="base" latinLnBrk="0" hangingPunct="0">
              <a:lnSpc>
                <a:spcPct val="100000"/>
              </a:lnSpc>
              <a:spcBef>
                <a:spcPct val="0"/>
              </a:spcBef>
              <a:spcAft>
                <a:spcPct val="0"/>
              </a:spcAft>
              <a:buClrTx/>
              <a:buSzTx/>
              <a:buFontTx/>
              <a:buNone/>
              <a:tabLst>
                <a:tab pos="457200" algn="l"/>
              </a:tabLst>
            </a:pPr>
            <a:r>
              <a:rPr kumimoji="0" lang="uz-Cyrl-UZ" altLang="ru-RU" sz="36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Карантин тадбирлари ва кураш чоралари .</a:t>
            </a:r>
            <a:r>
              <a:rPr kumimoji="0" lang="uz-Cyrl-UZ" altLang="ru-RU" sz="3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ru-RU" alt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uz-Cyrl-UZ" altLang="ru-RU" sz="3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Ғўза куяси тарқалган мамлакатлардан ғўза, каноп, бамия, чигитли тола ва кўсак олиб келиш ман этилади;</a:t>
            </a:r>
            <a:endParaRPr kumimoji="0" lang="ru-RU" alt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457200" algn="l"/>
              </a:tabLst>
            </a:pPr>
            <a:r>
              <a:rPr kumimoji="0" lang="uz-Cyrl-UZ" altLang="ru-RU" sz="36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Ғўза куяси тарқалаган мамлакатлардан олиб келинаётган бошқа моллар, транспорт воситалари ва тора чегара пунктларида ғўза куяси  мавжудлигига текширилади ва зарарлангани гумон қилинса, экспертизадан ўтказилади. Пунктлар атрофида 3-5 км лик территория, тасдиқланган методикага биноан,  елимли феромон тутқичлардан фойдаланиб текширилади. Ғўза  куясининг “ўчоқлари” аниқланса, дарҳол қириб ташлаш чоралари қўлланилади.</a:t>
            </a:r>
            <a:endParaRPr kumimoji="0" lang="ru-RU" altLang="ru-RU" sz="28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52101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07818" y="290946"/>
            <a:ext cx="11679381" cy="6001643"/>
          </a:xfrm>
          <a:prstGeom prst="rect">
            <a:avLst/>
          </a:prstGeom>
        </p:spPr>
        <p:txBody>
          <a:bodyPr wrap="square">
            <a:spAutoFit/>
          </a:bodyPr>
          <a:lstStyle/>
          <a:p>
            <a:pPr marL="342900" indent="-342900" algn="just">
              <a:buFont typeface="Times New Roman" panose="02020603050405020304" pitchFamily="18" charset="0"/>
              <a:buChar char="-"/>
              <a:tabLst>
                <a:tab pos="457200" algn="l"/>
              </a:tabLst>
            </a:pPr>
            <a:r>
              <a:rPr lang="uz-Cyrl-UZ" altLang="ru-RU" sz="3200" dirty="0">
                <a:latin typeface="Times New Roman" panose="02020603050405020304" pitchFamily="18" charset="0"/>
                <a:ea typeface="Times New Roman" panose="02020603050405020304" pitchFamily="18" charset="0"/>
                <a:cs typeface="Times New Roman" panose="02020603050405020304" pitchFamily="18" charset="0"/>
              </a:rPr>
              <a:t>Афғонистон билан чегарадош ҳудудларда пахта далаларида ғўза куясини аниқлаш учун карантин назорати текширишлари ўтказиш, чигитли пахта қолдиқларини ғўза куясининг қурти мавжудлигини аниқлаш мақсадида таҳлил қилиш лозим.</a:t>
            </a:r>
            <a:endParaRPr kumimoji="0" lang="uz-Cyrl-UZ" altLang="ru-RU" sz="4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342900" lvl="0" indent="-342900" algn="just">
              <a:spcAft>
                <a:spcPts val="0"/>
              </a:spcAft>
              <a:buFont typeface="Times New Roman" panose="02020603050405020304" pitchFamily="18" charset="0"/>
              <a:buChar char="-"/>
              <a:tabLst>
                <a:tab pos="457200" algn="l"/>
              </a:tabLst>
            </a:pPr>
            <a:r>
              <a:rPr lang="uz-Cyrl-UZ" sz="3200" dirty="0" smtClean="0">
                <a:latin typeface="Times New Roman" panose="02020603050405020304" pitchFamily="18" charset="0"/>
                <a:ea typeface="Times New Roman" panose="02020603050405020304" pitchFamily="18" charset="0"/>
              </a:rPr>
              <a:t>Ғўза</a:t>
            </a:r>
            <a:r>
              <a:rPr lang="uz-Cyrl-UZ" sz="3200" dirty="0">
                <a:latin typeface="Times New Roman" panose="02020603050405020304" pitchFamily="18" charset="0"/>
                <a:ea typeface="Times New Roman" panose="02020603050405020304" pitchFamily="18" charset="0"/>
              </a:rPr>
              <a:t>, каноп, бамия, чигитли тола ва кўсак намуналарини илмий мақсадда олиб киришга уларни рентгенография усули ёрдамида карантин назоратидан ўтказиб агар ҳашорат аниқланса, намуна зарарсизлантирилгандан ва импорт рухсатномаси олингандан  сўнг рухсат берилади; профилактика мақсадида, уруғлик зарарланмаган бўлса ҳам у вакуум фумигацияси ёрдамида зарарсизлантирилиши ва карантин кўчатзорларига экиб текширилиши лозим</a:t>
            </a:r>
            <a:r>
              <a:rPr lang="uz-Cyrl-UZ" sz="3200" dirty="0" smtClean="0">
                <a:latin typeface="Times New Roman" panose="02020603050405020304" pitchFamily="18" charset="0"/>
                <a:ea typeface="Times New Roman" panose="02020603050405020304" pitchFamily="18" charset="0"/>
              </a:rPr>
              <a:t>.</a:t>
            </a:r>
            <a:endParaRPr lang="ru-RU" dirty="0" smtClean="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402404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54183" y="429492"/>
            <a:ext cx="11416144" cy="5826210"/>
          </a:xfrm>
          <a:prstGeom prst="rect">
            <a:avLst/>
          </a:prstGeom>
        </p:spPr>
        <p:txBody>
          <a:bodyPr wrap="square">
            <a:spAutoFit/>
          </a:bodyPr>
          <a:lstStyle/>
          <a:p>
            <a:pPr lvl="0" indent="228600" algn="just">
              <a:lnSpc>
                <a:spcPct val="115000"/>
              </a:lnSpc>
            </a:pPr>
            <a:r>
              <a:rPr lang="uz-Cyrl-UZ" sz="3600" dirty="0">
                <a:latin typeface="Times New Roman" panose="02020603050405020304" pitchFamily="18" charset="0"/>
                <a:ea typeface="Times New Roman" panose="02020603050405020304" pitchFamily="18" charset="0"/>
              </a:rPr>
              <a:t>Зараркуранда кирган тақдирда унинг “ўчоқларини” аниқлаш ва дархол қириб ташлаш чораларини қўллаш лозим.</a:t>
            </a:r>
            <a:endParaRPr lang="ru-RU" sz="3600" dirty="0" smtClean="0">
              <a:effectLst/>
              <a:latin typeface="Times New Roman" panose="02020603050405020304" pitchFamily="18" charset="0"/>
              <a:ea typeface="Times New Roman" panose="02020603050405020304" pitchFamily="18" charset="0"/>
            </a:endParaRPr>
          </a:p>
          <a:p>
            <a:pPr indent="228600" algn="just">
              <a:lnSpc>
                <a:spcPct val="115000"/>
              </a:lnSpc>
              <a:spcAft>
                <a:spcPts val="0"/>
              </a:spcAft>
            </a:pPr>
            <a:r>
              <a:rPr lang="uz-Cyrl-UZ" sz="3600" b="1" dirty="0" smtClean="0">
                <a:latin typeface="Times New Roman" panose="02020603050405020304" pitchFamily="18" charset="0"/>
                <a:ea typeface="Times New Roman" panose="02020603050405020304" pitchFamily="18" charset="0"/>
              </a:rPr>
              <a:t>Кимёвий </a:t>
            </a:r>
            <a:r>
              <a:rPr lang="uz-Cyrl-UZ" sz="3600" b="1" dirty="0">
                <a:latin typeface="Times New Roman" panose="02020603050405020304" pitchFamily="18" charset="0"/>
                <a:ea typeface="Times New Roman" panose="02020603050405020304" pitchFamily="18" charset="0"/>
              </a:rPr>
              <a:t>усул</a:t>
            </a:r>
            <a:r>
              <a:rPr lang="uz-Cyrl-UZ" sz="3600" dirty="0">
                <a:latin typeface="Times New Roman" panose="02020603050405020304" pitchFamily="18" charset="0"/>
                <a:ea typeface="Times New Roman" panose="02020603050405020304" pitchFamily="18" charset="0"/>
              </a:rPr>
              <a:t> Уруғлик чигит экишдан олдин кимёвий зарарсизлантирилади. Вегетация даврида экинга ўша мамлакатда ишлатишга рухсат этилган инсектицидлар пуркалади. Зараркурандага қарши кўп синтетик пиретроидлар, жумладан Мумиальфа, Сумицидин, Децис ва бошқаларни қўллаш юқори самара беради. </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766720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18655" y="374073"/>
            <a:ext cx="11277599" cy="5826210"/>
          </a:xfrm>
          <a:prstGeom prst="rect">
            <a:avLst/>
          </a:prstGeom>
        </p:spPr>
        <p:txBody>
          <a:bodyPr wrap="square">
            <a:spAutoFit/>
          </a:bodyPr>
          <a:lstStyle/>
          <a:p>
            <a:pPr marR="18415" indent="342900" algn="just">
              <a:lnSpc>
                <a:spcPct val="115000"/>
              </a:lnSpc>
              <a:spcAft>
                <a:spcPts val="0"/>
              </a:spcAft>
            </a:pPr>
            <a:r>
              <a:rPr lang="uz-Cyrl-UZ" sz="3600" b="1" dirty="0">
                <a:latin typeface="Times New Roman" panose="02020603050405020304" pitchFamily="18" charset="0"/>
                <a:ea typeface="Times New Roman" panose="02020603050405020304" pitchFamily="18" charset="0"/>
              </a:rPr>
              <a:t>Миср  ғўза  тунлами-</a:t>
            </a:r>
            <a:r>
              <a:rPr lang="uz-Cyrl-UZ" sz="3600" b="1" i="1" spc="-50" dirty="0">
                <a:latin typeface="Times New Roman" panose="02020603050405020304" pitchFamily="18" charset="0"/>
                <a:ea typeface="Times New Roman" panose="02020603050405020304" pitchFamily="18" charset="0"/>
              </a:rPr>
              <a:t> Spodoptera litura F</a:t>
            </a:r>
            <a:r>
              <a:rPr lang="uz-Cyrl-UZ" sz="3600" i="1" spc="-50" dirty="0">
                <a:latin typeface="Times New Roman" panose="02020603050405020304" pitchFamily="18" charset="0"/>
                <a:ea typeface="Times New Roman" panose="02020603050405020304" pitchFamily="18" charset="0"/>
              </a:rPr>
              <a:t>.</a:t>
            </a:r>
            <a:endParaRPr lang="ru-RU" sz="2000" dirty="0" smtClean="0">
              <a:effectLst/>
              <a:latin typeface="Times New Roman" panose="02020603050405020304" pitchFamily="18" charset="0"/>
              <a:ea typeface="Times New Roman" panose="02020603050405020304" pitchFamily="18" charset="0"/>
            </a:endParaRPr>
          </a:p>
          <a:p>
            <a:pPr marR="18415" indent="342900" algn="just">
              <a:lnSpc>
                <a:spcPct val="115000"/>
              </a:lnSpc>
              <a:spcAft>
                <a:spcPts val="0"/>
              </a:spcAft>
            </a:pPr>
            <a:r>
              <a:rPr lang="uz-Cyrl-UZ" sz="3600" dirty="0">
                <a:latin typeface="Times New Roman" panose="02020603050405020304" pitchFamily="18" charset="0"/>
                <a:ea typeface="Times New Roman" panose="02020603050405020304" pitchFamily="18" charset="0"/>
              </a:rPr>
              <a:t> </a:t>
            </a:r>
            <a:r>
              <a:rPr lang="uz-Cyrl-UZ" sz="3600" b="1" dirty="0">
                <a:latin typeface="Times New Roman" panose="02020603050405020304" pitchFamily="18" charset="0"/>
                <a:ea typeface="Times New Roman" panose="02020603050405020304" pitchFamily="18" charset="0"/>
              </a:rPr>
              <a:t>Тарқалиши.</a:t>
            </a:r>
            <a:r>
              <a:rPr lang="uz-Cyrl-UZ" sz="3600" dirty="0">
                <a:latin typeface="Times New Roman" panose="02020603050405020304" pitchFamily="18" charset="0"/>
                <a:ea typeface="Times New Roman" panose="02020603050405020304" pitchFamily="18" charset="0"/>
              </a:rPr>
              <a:t> Франция, Греция, Италия, Испания, Малта, Бахрайн, эрон, Ироқ, Исроил, Ливан, Покистон, Турқия, Африка давлатларида.</a:t>
            </a:r>
            <a:endParaRPr lang="ru-RU" sz="2000" dirty="0" smtClean="0">
              <a:effectLst/>
              <a:latin typeface="Times New Roman" panose="02020603050405020304" pitchFamily="18" charset="0"/>
              <a:ea typeface="Times New Roman" panose="02020603050405020304" pitchFamily="18" charset="0"/>
            </a:endParaRPr>
          </a:p>
          <a:p>
            <a:pPr marR="18415" indent="342900" algn="just">
              <a:lnSpc>
                <a:spcPct val="115000"/>
              </a:lnSpc>
              <a:spcAft>
                <a:spcPts val="0"/>
              </a:spcAft>
            </a:pPr>
            <a:r>
              <a:rPr lang="uz-Cyrl-UZ" sz="3600" dirty="0">
                <a:latin typeface="Times New Roman" panose="02020603050405020304" pitchFamily="18" charset="0"/>
                <a:ea typeface="Times New Roman" panose="02020603050405020304" pitchFamily="18" charset="0"/>
              </a:rPr>
              <a:t>Миср ғўза тунлами ғўза, картошка, маккажўхори, тамаки, карам, соя, атиргул ва дуккаклиларни зарарлайди.</a:t>
            </a:r>
            <a:endParaRPr lang="ru-RU" sz="2000" dirty="0" smtClean="0">
              <a:effectLst/>
              <a:latin typeface="Times New Roman" panose="02020603050405020304" pitchFamily="18" charset="0"/>
              <a:ea typeface="Times New Roman" panose="02020603050405020304" pitchFamily="18" charset="0"/>
            </a:endParaRPr>
          </a:p>
          <a:p>
            <a:pPr marR="18415" indent="342900" algn="just">
              <a:lnSpc>
                <a:spcPct val="115000"/>
              </a:lnSpc>
              <a:spcAft>
                <a:spcPts val="0"/>
              </a:spcAft>
            </a:pPr>
            <a:r>
              <a:rPr lang="uz-Cyrl-UZ" sz="3600" dirty="0">
                <a:latin typeface="Times New Roman" panose="02020603050405020304" pitchFamily="18" charset="0"/>
                <a:ea typeface="Times New Roman" panose="02020603050405020304" pitchFamily="18" charset="0"/>
              </a:rPr>
              <a:t>Мисрда бир неча йиллар бу тунлам таъсиридан 75 % гача ғўза ҳосили йўқотилган.</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091512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32509" y="96982"/>
            <a:ext cx="11513127" cy="6321731"/>
          </a:xfrm>
          <a:prstGeom prst="rect">
            <a:avLst/>
          </a:prstGeom>
        </p:spPr>
        <p:txBody>
          <a:bodyPr wrap="square">
            <a:spAutoFit/>
          </a:bodyPr>
          <a:lstStyle/>
          <a:p>
            <a:pPr marR="18415" indent="342900" algn="just">
              <a:lnSpc>
                <a:spcPct val="115000"/>
              </a:lnSpc>
              <a:spcAft>
                <a:spcPts val="0"/>
              </a:spcAft>
            </a:pPr>
            <a:r>
              <a:rPr lang="uz-Cyrl-UZ" sz="3200" b="1" spc="-50" dirty="0">
                <a:latin typeface="Times New Roman" panose="02020603050405020304" pitchFamily="18" charset="0"/>
                <a:ea typeface="Times New Roman" panose="02020603050405020304" pitchFamily="18" charset="0"/>
              </a:rPr>
              <a:t>Таърифи.</a:t>
            </a:r>
            <a:r>
              <a:rPr lang="uz-Cyrl-UZ" sz="3200" dirty="0">
                <a:latin typeface="Times New Roman" panose="02020603050405020304" pitchFamily="18" charset="0"/>
                <a:ea typeface="Times New Roman" panose="02020603050405020304" pitchFamily="18" charset="0"/>
              </a:rPr>
              <a:t> Капалаги ташқи томондан, рангли, қанотларидаги сурати билан Осиё ғўза тунламига мутлақо ўхшаш бўлиб, уларни фақат бир-биридан генитал органини тузилиши билан ажратиш мумкин.</a:t>
            </a:r>
            <a:endParaRPr lang="ru-RU" dirty="0" smtClean="0">
              <a:effectLst/>
              <a:latin typeface="Times New Roman" panose="02020603050405020304" pitchFamily="18" charset="0"/>
              <a:ea typeface="Times New Roman" panose="02020603050405020304" pitchFamily="18" charset="0"/>
            </a:endParaRPr>
          </a:p>
          <a:p>
            <a:pPr marR="18415" indent="342900" algn="just">
              <a:lnSpc>
                <a:spcPct val="115000"/>
              </a:lnSpc>
              <a:spcAft>
                <a:spcPts val="0"/>
              </a:spcAft>
            </a:pPr>
            <a:r>
              <a:rPr lang="uz-Cyrl-UZ" sz="3200" dirty="0">
                <a:latin typeface="Times New Roman" panose="02020603050405020304" pitchFamily="18" charset="0"/>
                <a:ea typeface="Times New Roman" panose="02020603050405020304" pitchFamily="18" charset="0"/>
              </a:rPr>
              <a:t>Янги қўйилган тухум садафсимон, оқ-сариқ ёки яшил рангда, тухум тўплари урғочи қорин охиридан ажратилган, заринжигарранг туклар билан қопланган. Қурт чиқишдан олдин тухум устки қисми қораяди, ости эса оқаради.</a:t>
            </a:r>
            <a:endParaRPr lang="ru-RU" dirty="0" smtClean="0">
              <a:effectLst/>
              <a:latin typeface="Times New Roman" panose="02020603050405020304" pitchFamily="18" charset="0"/>
              <a:ea typeface="Times New Roman" panose="02020603050405020304" pitchFamily="18" charset="0"/>
            </a:endParaRPr>
          </a:p>
          <a:p>
            <a:pPr marR="18415" indent="342900" algn="just">
              <a:lnSpc>
                <a:spcPct val="115000"/>
              </a:lnSpc>
              <a:spcAft>
                <a:spcPts val="0"/>
              </a:spcAft>
            </a:pPr>
            <a:r>
              <a:rPr lang="uz-Cyrl-UZ" sz="3200" dirty="0">
                <a:latin typeface="Times New Roman" panose="02020603050405020304" pitchFamily="18" charset="0"/>
                <a:ea typeface="Times New Roman" panose="02020603050405020304" pitchFamily="18" charset="0"/>
              </a:rPr>
              <a:t>Қуртининг ранги Осиё тунлами қурти рангини эслатади. У фақатгина оғиз аппарати қисмларининг шакли қамда кўкрак оёқларидаги тирноқчаси билан ажралиб туради.</a:t>
            </a:r>
            <a:endParaRPr lang="ru-RU"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2787597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9383" y="96982"/>
            <a:ext cx="11720943" cy="6694140"/>
          </a:xfrm>
          <a:prstGeom prst="rect">
            <a:avLst/>
          </a:prstGeom>
        </p:spPr>
        <p:txBody>
          <a:bodyPr wrap="square">
            <a:spAutoFit/>
          </a:bodyPr>
          <a:lstStyle/>
          <a:p>
            <a:pPr algn="just"/>
            <a:r>
              <a:rPr lang="uz-Cyrl-UZ" sz="3300" b="1" spc="-50" dirty="0">
                <a:latin typeface="Times New Roman" panose="02020603050405020304" pitchFamily="18" charset="0"/>
                <a:ea typeface="Times New Roman" panose="02020603050405020304" pitchFamily="18" charset="0"/>
                <a:cs typeface="Times New Roman" panose="02020603050405020304" pitchFamily="18" charset="0"/>
              </a:rPr>
              <a:t>Ғумбаги</a:t>
            </a:r>
            <a:r>
              <a:rPr lang="uz-Cyrl-UZ" sz="3300" dirty="0">
                <a:latin typeface="Times New Roman" panose="02020603050405020304" pitchFamily="18" charset="0"/>
                <a:ea typeface="Times New Roman" panose="02020603050405020304" pitchFamily="18" charset="0"/>
                <a:cs typeface="Times New Roman" panose="02020603050405020304" pitchFamily="18" charset="0"/>
              </a:rPr>
              <a:t> жигарранг, узунлиги 16 мм атрофида, қанот бошланғичлари, оёқлари, мўйловлари аниқ кўриниб туради. Қорни охири кремастерида бир жуфт тиканчаси </a:t>
            </a:r>
            <a:r>
              <a:rPr lang="uz-Cyrl-UZ" sz="3300" dirty="0" smtClean="0">
                <a:latin typeface="Times New Roman" panose="02020603050405020304" pitchFamily="18" charset="0"/>
                <a:ea typeface="Times New Roman" panose="02020603050405020304" pitchFamily="18" charset="0"/>
                <a:cs typeface="Times New Roman" panose="02020603050405020304" pitchFamily="18" charset="0"/>
              </a:rPr>
              <a:t>бор</a:t>
            </a:r>
            <a:r>
              <a:rPr lang="en-US" sz="33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sz="3300" b="1" dirty="0">
                <a:latin typeface="Times New Roman" panose="02020603050405020304" pitchFamily="18" charset="0"/>
                <a:cs typeface="Times New Roman" panose="02020603050405020304" pitchFamily="18" charset="0"/>
              </a:rPr>
              <a:t>Биоло</a:t>
            </a:r>
            <a:r>
              <a:rPr lang="ru-RU" sz="3300" b="1" dirty="0">
                <a:latin typeface="Times New Roman" panose="02020603050405020304" pitchFamily="18" charset="0"/>
                <a:cs typeface="Times New Roman" panose="02020603050405020304" pitchFamily="18" charset="0"/>
              </a:rPr>
              <a:t>гик </a:t>
            </a:r>
            <a:r>
              <a:rPr lang="uz-Cyrl-UZ" sz="3300" b="1" dirty="0">
                <a:latin typeface="Times New Roman" panose="02020603050405020304" pitchFamily="18" charset="0"/>
                <a:cs typeface="Times New Roman" panose="02020603050405020304" pitchFamily="18" charset="0"/>
              </a:rPr>
              <a:t> хусусиятлар</a:t>
            </a:r>
            <a:r>
              <a:rPr lang="ru-RU" sz="3300" b="1" dirty="0">
                <a:latin typeface="Times New Roman" panose="02020603050405020304" pitchFamily="18" charset="0"/>
                <a:cs typeface="Times New Roman" panose="02020603050405020304" pitchFamily="18" charset="0"/>
              </a:rPr>
              <a:t>и</a:t>
            </a:r>
            <a:r>
              <a:rPr lang="uz-Cyrl-UZ" sz="3300" b="1" dirty="0">
                <a:latin typeface="Times New Roman" panose="02020603050405020304" pitchFamily="18" charset="0"/>
                <a:cs typeface="Times New Roman" panose="02020603050405020304" pitchFamily="18" charset="0"/>
              </a:rPr>
              <a:t>.</a:t>
            </a:r>
            <a:r>
              <a:rPr lang="uz-Cyrl-UZ" sz="3300" dirty="0">
                <a:latin typeface="Times New Roman" panose="02020603050405020304" pitchFamily="18" charset="0"/>
                <a:cs typeface="Times New Roman" panose="02020603050405020304" pitchFamily="18" charset="0"/>
              </a:rPr>
              <a:t> Зараркунанда одатда ғўзада 7 марта насл бериб ривожланса, Италияда 7-8 марта насл бериши қайд қилинган. Уруғланган урғочи капалаклар баргларнинг орқа томонига 400 ва ундан кўпроқ тўдаларда, жами 4400 тагача, тухум қўяди.</a:t>
            </a:r>
            <a:endParaRPr lang="ru-RU" sz="3300" dirty="0">
              <a:latin typeface="Times New Roman" panose="02020603050405020304" pitchFamily="18" charset="0"/>
              <a:cs typeface="Times New Roman" panose="02020603050405020304" pitchFamily="18" charset="0"/>
            </a:endParaRPr>
          </a:p>
          <a:p>
            <a:pPr algn="just"/>
            <a:r>
              <a:rPr lang="uz-Cyrl-UZ" sz="3300" dirty="0">
                <a:latin typeface="Times New Roman" panose="02020603050405020304" pitchFamily="18" charset="0"/>
                <a:cs typeface="Times New Roman" panose="02020603050405020304" pitchFamily="18" charset="0"/>
              </a:rPr>
              <a:t>Капалакларнинг узоқ масофаларга учиши қайд қилинган. Ўрта Осиёнинг иқлим шароити бу зараркунанданинг тез мослашишига қулай имкон яратиши мумкин</a:t>
            </a:r>
            <a:r>
              <a:rPr lang="uz-Cyrl-UZ" sz="3300" dirty="0" smtClean="0">
                <a:latin typeface="Times New Roman" panose="02020603050405020304" pitchFamily="18" charset="0"/>
                <a:cs typeface="Times New Roman" panose="02020603050405020304" pitchFamily="18" charset="0"/>
              </a:rPr>
              <a:t>.</a:t>
            </a:r>
            <a:r>
              <a:rPr lang="en-US" sz="3300" dirty="0" smtClean="0">
                <a:latin typeface="Times New Roman" panose="02020603050405020304" pitchFamily="18" charset="0"/>
                <a:cs typeface="Times New Roman" panose="02020603050405020304" pitchFamily="18" charset="0"/>
              </a:rPr>
              <a:t> </a:t>
            </a:r>
            <a:r>
              <a:rPr lang="uz-Cyrl-UZ" sz="3300" dirty="0">
                <a:latin typeface="Times New Roman" panose="02020603050405020304" pitchFamily="18" charset="0"/>
                <a:cs typeface="Times New Roman" panose="02020603050405020304" pitchFamily="18" charset="0"/>
              </a:rPr>
              <a:t>Манзарали ўсимликлар гуллари, сабзавотлар ғўза чаноқлари (кўсаклари) ва бошқа зарарланадиган ўсимликларнинг турли қисмлари билан тарқалади</a:t>
            </a:r>
            <a:r>
              <a:rPr lang="uz-Cyrl-UZ" sz="3300" dirty="0" smtClean="0">
                <a:latin typeface="Times New Roman" panose="02020603050405020304" pitchFamily="18" charset="0"/>
                <a:cs typeface="Times New Roman" panose="02020603050405020304" pitchFamily="18" charset="0"/>
              </a:rPr>
              <a:t>.</a:t>
            </a:r>
            <a:endParaRPr lang="ru-RU" sz="3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589371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93965" y="124691"/>
            <a:ext cx="11720944" cy="6888039"/>
          </a:xfrm>
          <a:prstGeom prst="rect">
            <a:avLst/>
          </a:prstGeom>
        </p:spPr>
        <p:txBody>
          <a:bodyPr wrap="square">
            <a:spAutoFit/>
          </a:bodyPr>
          <a:lstStyle/>
          <a:p>
            <a:pPr marR="18415" indent="342900" algn="just">
              <a:lnSpc>
                <a:spcPct val="115000"/>
              </a:lnSpc>
              <a:spcAft>
                <a:spcPts val="0"/>
              </a:spcAft>
            </a:pPr>
            <a:r>
              <a:rPr lang="uz-Cyrl-UZ" sz="3200" b="1" i="1" spc="-50" dirty="0">
                <a:latin typeface="Times New Roman" panose="02020603050405020304" pitchFamily="18" charset="0"/>
                <a:ea typeface="Times New Roman" panose="02020603050405020304" pitchFamily="18" charset="0"/>
              </a:rPr>
              <a:t>Осиё гўза тунлам</a:t>
            </a:r>
            <a:r>
              <a:rPr lang="ru-RU" sz="3200" b="1" i="1" spc="-50" dirty="0">
                <a:latin typeface="Times New Roman" panose="02020603050405020304" pitchFamily="18" charset="0"/>
                <a:ea typeface="Times New Roman" panose="02020603050405020304" pitchFamily="18" charset="0"/>
              </a:rPr>
              <a:t>и</a:t>
            </a:r>
            <a:r>
              <a:rPr lang="uz-Cyrl-UZ" sz="3200" i="1" spc="-50" dirty="0">
                <a:latin typeface="Times New Roman" panose="02020603050405020304" pitchFamily="18" charset="0"/>
                <a:ea typeface="Times New Roman" panose="02020603050405020304" pitchFamily="18" charset="0"/>
              </a:rPr>
              <a:t>— Spodoptera litura F.</a:t>
            </a:r>
            <a:endParaRPr lang="ru-RU" dirty="0" smtClean="0">
              <a:effectLst/>
              <a:latin typeface="Times New Roman" panose="02020603050405020304" pitchFamily="18" charset="0"/>
              <a:ea typeface="Times New Roman" panose="02020603050405020304" pitchFamily="18" charset="0"/>
            </a:endParaRPr>
          </a:p>
          <a:p>
            <a:pPr marR="18415" indent="342900" algn="just">
              <a:lnSpc>
                <a:spcPct val="115000"/>
              </a:lnSpc>
              <a:spcAft>
                <a:spcPts val="0"/>
              </a:spcAft>
            </a:pPr>
            <a:r>
              <a:rPr lang="uz-Cyrl-UZ" sz="3200" dirty="0">
                <a:latin typeface="Times New Roman" panose="02020603050405020304" pitchFamily="18" charset="0"/>
                <a:ea typeface="Times New Roman" panose="02020603050405020304" pitchFamily="18" charset="0"/>
              </a:rPr>
              <a:t>Ҳиндистон, Ветнам, Хитой, Йпония, Ява оролида, Австралия, Филиппин ва бошқа давлатларда </a:t>
            </a:r>
            <a:r>
              <a:rPr lang="uz-Cyrl-UZ" sz="3200" dirty="0" smtClean="0">
                <a:latin typeface="Times New Roman" panose="02020603050405020304" pitchFamily="18" charset="0"/>
                <a:ea typeface="Times New Roman" panose="02020603050405020304" pitchFamily="18" charset="0"/>
              </a:rPr>
              <a:t>тарқалган.</a:t>
            </a:r>
            <a:r>
              <a:rPr lang="en-US" dirty="0">
                <a:latin typeface="Times New Roman" panose="02020603050405020304" pitchFamily="18" charset="0"/>
                <a:ea typeface="Times New Roman" panose="02020603050405020304" pitchFamily="18" charset="0"/>
              </a:rPr>
              <a:t> </a:t>
            </a:r>
            <a:r>
              <a:rPr lang="uz-Cyrl-UZ" sz="3200" dirty="0" smtClean="0">
                <a:latin typeface="Times New Roman" panose="02020603050405020304" pitchFamily="18" charset="0"/>
                <a:ea typeface="Times New Roman" panose="02020603050405020304" pitchFamily="18" charset="0"/>
              </a:rPr>
              <a:t>Россиянинг </a:t>
            </a:r>
            <a:r>
              <a:rPr lang="uz-Cyrl-UZ" sz="3200" dirty="0">
                <a:latin typeface="Times New Roman" panose="02020603050405020304" pitchFamily="18" charset="0"/>
                <a:ea typeface="Times New Roman" panose="02020603050405020304" pitchFamily="18" charset="0"/>
              </a:rPr>
              <a:t>Приморе ўлкасида учрайди.</a:t>
            </a:r>
            <a:endParaRPr lang="ru-RU" dirty="0" smtClean="0">
              <a:effectLst/>
              <a:latin typeface="Times New Roman" panose="02020603050405020304" pitchFamily="18" charset="0"/>
              <a:ea typeface="Times New Roman" panose="02020603050405020304" pitchFamily="18" charset="0"/>
            </a:endParaRPr>
          </a:p>
          <a:p>
            <a:pPr marR="18415" indent="342900" algn="just">
              <a:lnSpc>
                <a:spcPct val="115000"/>
              </a:lnSpc>
              <a:spcAft>
                <a:spcPts val="0"/>
              </a:spcAft>
            </a:pPr>
            <a:r>
              <a:rPr lang="uz-Cyrl-UZ" sz="3200" dirty="0">
                <a:latin typeface="Times New Roman" panose="02020603050405020304" pitchFamily="18" charset="0"/>
                <a:ea typeface="Times New Roman" panose="02020603050405020304" pitchFamily="18" charset="0"/>
              </a:rPr>
              <a:t>Осиё ғўза тунлами ғўза, маккажўхори, помидор, бақилажон, сабзи, карам, картошка, нўхат, беда, буғдой, атиргул, хризантема ва бошқа ўсимликларни зарарлайди.</a:t>
            </a:r>
            <a:endParaRPr lang="ru-RU" dirty="0" smtClean="0">
              <a:effectLst/>
              <a:latin typeface="Times New Roman" panose="02020603050405020304" pitchFamily="18" charset="0"/>
              <a:ea typeface="Times New Roman" panose="02020603050405020304" pitchFamily="18" charset="0"/>
            </a:endParaRPr>
          </a:p>
          <a:p>
            <a:pPr marR="18415" indent="342900" algn="just">
              <a:lnSpc>
                <a:spcPct val="115000"/>
              </a:lnSpc>
              <a:spcAft>
                <a:spcPts val="0"/>
              </a:spcAft>
            </a:pPr>
            <a:r>
              <a:rPr lang="uz-Cyrl-UZ" sz="3200" dirty="0">
                <a:latin typeface="Times New Roman" panose="02020603050405020304" pitchFamily="18" charset="0"/>
                <a:ea typeface="Times New Roman" panose="02020603050405020304" pitchFamily="18" charset="0"/>
              </a:rPr>
              <a:t>Қуртлар ғўза барглари ва кўсакларига кучли зарар етказади. Ҳиндистонда тамаки ҳосилини 25-50 % гача пасайтирган (1967-1970). Малайзияда батат ўсимлигини 75 % гача зарарлаган, бунда 1 га ердаги Осиё ғўза тунлами қуртлари сони 1,5-28 мингтагача бўлган.</a:t>
            </a:r>
            <a:endParaRPr lang="ru-RU"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433487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21673" y="138546"/>
            <a:ext cx="11970327" cy="6494085"/>
          </a:xfrm>
          <a:prstGeom prst="rect">
            <a:avLst/>
          </a:prstGeom>
        </p:spPr>
        <p:txBody>
          <a:bodyPr wrap="square">
            <a:spAutoFit/>
          </a:bodyPr>
          <a:lstStyle/>
          <a:p>
            <a:pPr marR="18415" indent="342900" algn="just">
              <a:spcAft>
                <a:spcPts val="0"/>
              </a:spcAft>
            </a:pPr>
            <a:r>
              <a:rPr lang="uz-Cyrl-UZ" sz="3200" b="1" spc="-50" dirty="0">
                <a:latin typeface="Times New Roman" panose="02020603050405020304" pitchFamily="18" charset="0"/>
                <a:ea typeface="Times New Roman" panose="02020603050405020304" pitchFamily="18" charset="0"/>
              </a:rPr>
              <a:t>Имагоси</a:t>
            </a:r>
            <a:r>
              <a:rPr lang="uz-Cyrl-UZ" sz="3200" dirty="0">
                <a:latin typeface="Times New Roman" panose="02020603050405020304" pitchFamily="18" charset="0"/>
                <a:ea typeface="Times New Roman" panose="02020603050405020304" pitchFamily="18" charset="0"/>
              </a:rPr>
              <a:t> қанотларини ёзганда 35-40 мм. Олдинги қанотлари чўзиқ-тўқ кулранг рангда, очиқ рангдаги йўл-йўл ва каттароқ буйраксимон доғлари бор. Олд қаноти учларида қора нуқталар бор. Орқа қанотлари оқ, ялтироқ.</a:t>
            </a:r>
            <a:endParaRPr lang="ru-RU" dirty="0" smtClean="0">
              <a:effectLst/>
              <a:latin typeface="Times New Roman" panose="02020603050405020304" pitchFamily="18" charset="0"/>
              <a:ea typeface="Times New Roman" panose="02020603050405020304" pitchFamily="18" charset="0"/>
            </a:endParaRPr>
          </a:p>
          <a:p>
            <a:pPr marR="18415" indent="342900" algn="just">
              <a:spcAft>
                <a:spcPts val="0"/>
              </a:spcAft>
            </a:pPr>
            <a:r>
              <a:rPr lang="uz-Cyrl-UZ" sz="3200" b="1" spc="-50" dirty="0">
                <a:latin typeface="Times New Roman" panose="02020603050405020304" pitchFamily="18" charset="0"/>
                <a:ea typeface="Times New Roman" panose="02020603050405020304" pitchFamily="18" charset="0"/>
              </a:rPr>
              <a:t> Тухуми</a:t>
            </a:r>
            <a:r>
              <a:rPr lang="uz-Cyrl-UZ" sz="3200" dirty="0">
                <a:latin typeface="Times New Roman" panose="02020603050405020304" pitchFamily="18" charset="0"/>
                <a:ea typeface="Times New Roman" panose="02020603050405020304" pitchFamily="18" charset="0"/>
              </a:rPr>
              <a:t> оч сарғиш рангда, думалоқ, устки қисми садафдай. Тухумини 2-3 тадан қилиб, бир-бирига тегиб турган ҳолда қўяди.</a:t>
            </a:r>
            <a:endParaRPr lang="ru-RU" dirty="0" smtClean="0">
              <a:effectLst/>
              <a:latin typeface="Times New Roman" panose="02020603050405020304" pitchFamily="18" charset="0"/>
              <a:ea typeface="Times New Roman" panose="02020603050405020304" pitchFamily="18" charset="0"/>
            </a:endParaRPr>
          </a:p>
          <a:p>
            <a:pPr marR="18415" indent="342900" algn="just">
              <a:spcAft>
                <a:spcPts val="0"/>
              </a:spcAft>
            </a:pPr>
            <a:r>
              <a:rPr lang="uz-Cyrl-UZ" sz="3200" b="1" spc="-50" dirty="0">
                <a:latin typeface="Times New Roman" panose="02020603050405020304" pitchFamily="18" charset="0"/>
                <a:ea typeface="Times New Roman" panose="02020603050405020304" pitchFamily="18" charset="0"/>
              </a:rPr>
              <a:t>Қурти</a:t>
            </a:r>
            <a:r>
              <a:rPr lang="uz-Cyrl-UZ" sz="3200" dirty="0">
                <a:latin typeface="Times New Roman" panose="02020603050405020304" pitchFamily="18" charset="0"/>
                <a:ea typeface="Times New Roman" panose="02020603050405020304" pitchFamily="18" charset="0"/>
              </a:rPr>
              <a:t> 6 ёшни ўтайди, янги чиққан қуртлар оч яшил рангда.</a:t>
            </a:r>
            <a:endParaRPr lang="ru-RU" dirty="0" smtClean="0">
              <a:effectLst/>
              <a:latin typeface="Times New Roman" panose="02020603050405020304" pitchFamily="18" charset="0"/>
              <a:ea typeface="Times New Roman" panose="02020603050405020304" pitchFamily="18" charset="0"/>
            </a:endParaRPr>
          </a:p>
          <a:p>
            <a:pPr marR="18415" indent="342900" algn="just">
              <a:spcAft>
                <a:spcPts val="0"/>
              </a:spcAft>
            </a:pPr>
            <a:r>
              <a:rPr lang="uz-Cyrl-UZ" sz="3200" dirty="0">
                <a:latin typeface="Times New Roman" panose="02020603050405020304" pitchFamily="18" charset="0"/>
                <a:ea typeface="Times New Roman" panose="02020603050405020304" pitchFamily="18" charset="0"/>
              </a:rPr>
              <a:t>Кўкрак ва сохта оёқлари тўқ жигарранг, узунлиги 1,3 мм, охирги ёшдаги қуртлар оч жигарранг. Қорин сегментларини 1 ва 8-чиси қора доғли бошқа сегментларга нисбатан узунроқ. Доғлар тартибсиз формада. Боши тўқ жигарранг бўлиб оқ чоксимон чизиқ ўтган. Олд кўкрак қалқончасида тўқ оқ нуқталари бор. Кўкрак оёқлари қорин оёқчаларига нисбатан тўқроқ.</a:t>
            </a:r>
            <a:endParaRPr lang="ru-RU"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283664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90945" y="96982"/>
            <a:ext cx="11720946" cy="6463308"/>
          </a:xfrm>
          <a:prstGeom prst="rect">
            <a:avLst/>
          </a:prstGeom>
        </p:spPr>
        <p:txBody>
          <a:bodyPr wrap="square">
            <a:spAutoFit/>
          </a:bodyPr>
          <a:lstStyle/>
          <a:p>
            <a:pPr marR="18415" indent="342900" algn="just">
              <a:lnSpc>
                <a:spcPct val="115000"/>
              </a:lnSpc>
              <a:spcAft>
                <a:spcPts val="0"/>
              </a:spcAft>
            </a:pPr>
            <a:r>
              <a:rPr lang="uz-Cyrl-UZ" sz="3600" b="1" spc="-50" dirty="0">
                <a:latin typeface="Times New Roman" panose="02020603050405020304" pitchFamily="18" charset="0"/>
                <a:ea typeface="Times New Roman" panose="02020603050405020304" pitchFamily="18" charset="0"/>
              </a:rPr>
              <a:t>Ғумбаги</a:t>
            </a:r>
            <a:r>
              <a:rPr lang="uz-Cyrl-UZ" sz="3600" dirty="0">
                <a:latin typeface="Times New Roman" panose="02020603050405020304" pitchFamily="18" charset="0"/>
                <a:ea typeface="Times New Roman" panose="02020603050405020304" pitchFamily="18" charset="0"/>
              </a:rPr>
              <a:t> ёнғоқ пўстига ўхшаш рангда, узунлиги 19 мм гача. Сегментларида 6 жуфт нафас тешикчалари бор.</a:t>
            </a:r>
            <a:endParaRPr lang="ru-RU" sz="2000" dirty="0" smtClean="0">
              <a:effectLst/>
              <a:latin typeface="Times New Roman" panose="02020603050405020304" pitchFamily="18" charset="0"/>
              <a:ea typeface="Times New Roman" panose="02020603050405020304" pitchFamily="18" charset="0"/>
            </a:endParaRPr>
          </a:p>
          <a:p>
            <a:pPr marR="18415" indent="342900" algn="just">
              <a:lnSpc>
                <a:spcPct val="115000"/>
              </a:lnSpc>
              <a:spcAft>
                <a:spcPts val="0"/>
              </a:spcAft>
            </a:pPr>
            <a:r>
              <a:rPr lang="uz-Cyrl-UZ" sz="3600" b="1" spc="-50" dirty="0">
                <a:latin typeface="Times New Roman" panose="02020603050405020304" pitchFamily="18" charset="0"/>
                <a:ea typeface="Times New Roman" panose="02020603050405020304" pitchFamily="18" charset="0"/>
              </a:rPr>
              <a:t>Ҳаёт кечириши.</a:t>
            </a:r>
            <a:endParaRPr lang="ru-RU" sz="2000" dirty="0" smtClean="0">
              <a:effectLst/>
              <a:latin typeface="Times New Roman" panose="02020603050405020304" pitchFamily="18" charset="0"/>
              <a:ea typeface="Times New Roman" panose="02020603050405020304" pitchFamily="18" charset="0"/>
            </a:endParaRPr>
          </a:p>
          <a:p>
            <a:pPr marR="18415" indent="342900" algn="just">
              <a:lnSpc>
                <a:spcPct val="115000"/>
              </a:lnSpc>
              <a:spcAft>
                <a:spcPts val="0"/>
              </a:spcAft>
            </a:pPr>
            <a:r>
              <a:rPr lang="uz-Cyrl-UZ" sz="3600" dirty="0">
                <a:latin typeface="Times New Roman" panose="02020603050405020304" pitchFamily="18" charset="0"/>
                <a:ea typeface="Times New Roman" panose="02020603050405020304" pitchFamily="18" charset="0"/>
              </a:rPr>
              <a:t>Ёзда бутун ривожланиши учун 33-35 кун ўтади, личинкалар 6 ёшни ўтайди. Бир мавсумда 4 авлод беради. Уруғланган урғочилар 2500 тагача тухум қўяди. Тухумларини 200-600 тадан қилиб баргларга қўяди.</a:t>
            </a:r>
            <a:endParaRPr lang="ru-RU" sz="2000" dirty="0" smtClean="0">
              <a:effectLst/>
              <a:latin typeface="Times New Roman" panose="02020603050405020304" pitchFamily="18" charset="0"/>
              <a:ea typeface="Times New Roman" panose="02020603050405020304" pitchFamily="18" charset="0"/>
            </a:endParaRPr>
          </a:p>
          <a:p>
            <a:pPr marR="18415" algn="just">
              <a:lnSpc>
                <a:spcPct val="115000"/>
              </a:lnSpc>
              <a:spcAft>
                <a:spcPts val="0"/>
              </a:spcAft>
            </a:pPr>
            <a:r>
              <a:rPr lang="uz-Cyrl-UZ" sz="3600" dirty="0">
                <a:latin typeface="Times New Roman" panose="02020603050405020304" pitchFamily="18" charset="0"/>
                <a:ea typeface="Times New Roman" panose="02020603050405020304" pitchFamily="18" charset="0"/>
              </a:rPr>
              <a:t>Капалаклар учиб узоқ масофага миграция қилади.</a:t>
            </a:r>
            <a:endParaRPr lang="ru-RU" sz="2000" dirty="0" smtClean="0">
              <a:effectLst/>
              <a:latin typeface="Times New Roman" panose="02020603050405020304" pitchFamily="18" charset="0"/>
              <a:ea typeface="Times New Roman" panose="02020603050405020304" pitchFamily="18" charset="0"/>
            </a:endParaRPr>
          </a:p>
          <a:p>
            <a:pPr marR="18415" algn="just">
              <a:lnSpc>
                <a:spcPct val="115000"/>
              </a:lnSpc>
              <a:spcAft>
                <a:spcPts val="0"/>
              </a:spcAft>
            </a:pPr>
            <a:r>
              <a:rPr lang="uz-Cyrl-UZ" sz="3600" dirty="0">
                <a:latin typeface="Times New Roman" panose="02020603050405020304" pitchFamily="18" charset="0"/>
                <a:ea typeface="Times New Roman" panose="02020603050405020304" pitchFamily="18" charset="0"/>
              </a:rPr>
              <a:t>Кўчатлар, сабзавот мевалари, ғўза кўсаклари орқали тарқалади.</a:t>
            </a:r>
            <a:endParaRPr lang="ru-RU"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530451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9382" y="581891"/>
            <a:ext cx="11540836" cy="5632311"/>
          </a:xfrm>
          <a:prstGeom prst="rect">
            <a:avLst/>
          </a:prstGeom>
        </p:spPr>
        <p:txBody>
          <a:bodyPr wrap="square">
            <a:spAutoFit/>
          </a:bodyPr>
          <a:lstStyle/>
          <a:p>
            <a:pPr marR="18415" indent="342900" algn="ctr">
              <a:spcAft>
                <a:spcPts val="0"/>
              </a:spcAft>
            </a:pPr>
            <a:r>
              <a:rPr lang="uz-Cyrl-UZ" sz="4000" b="1" spc="-50" dirty="0">
                <a:latin typeface="Times New Roman" panose="02020603050405020304" pitchFamily="18" charset="0"/>
                <a:ea typeface="Times New Roman" panose="02020603050405020304" pitchFamily="18" charset="0"/>
              </a:rPr>
              <a:t>Карантин тадбирлари.</a:t>
            </a:r>
            <a:endParaRPr lang="ru-RU" sz="2400" dirty="0" smtClean="0">
              <a:effectLst/>
              <a:latin typeface="Times New Roman" panose="02020603050405020304" pitchFamily="18" charset="0"/>
              <a:ea typeface="Times New Roman" panose="02020603050405020304" pitchFamily="18" charset="0"/>
            </a:endParaRPr>
          </a:p>
          <a:p>
            <a:pPr marR="18415" indent="342900" algn="just">
              <a:spcAft>
                <a:spcPts val="0"/>
              </a:spcAft>
            </a:pPr>
            <a:r>
              <a:rPr lang="uz-Cyrl-UZ" sz="4000" dirty="0">
                <a:latin typeface="Times New Roman" panose="02020603050405020304" pitchFamily="18" charset="0"/>
                <a:ea typeface="Times New Roman" panose="02020603050405020304" pitchFamily="18" charset="0"/>
              </a:rPr>
              <a:t>Келтирилаётган помидорларни, бақлажон, дуккаклилар, кунгабоқар саватчаларини ғўза кўсакларини, атиргул, хризантема ва бошқаларни текшириш. Зарарланган маҳсулотларни зарарсизлантириш топшириш пунктларида қайтадан текшириш. Далаларда ишлаб чиқаришда фойдаланиладиган услублардан фойдаланиб текширишлар олиб бориш.</a:t>
            </a:r>
            <a:endParaRPr lang="ru-RU" sz="2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932285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983673" y="332509"/>
            <a:ext cx="10266218" cy="5724644"/>
          </a:xfrm>
          <a:prstGeom prst="rect">
            <a:avLst/>
          </a:prstGeom>
        </p:spPr>
        <p:txBody>
          <a:bodyPr wrap="square">
            <a:spAutoFit/>
          </a:bodyPr>
          <a:lstStyle/>
          <a:p>
            <a:pPr marR="18415" indent="342900" algn="just">
              <a:lnSpc>
                <a:spcPct val="115000"/>
              </a:lnSpc>
              <a:spcAft>
                <a:spcPts val="0"/>
              </a:spcAft>
            </a:pPr>
            <a:r>
              <a:rPr lang="uz-Cyrl-UZ" sz="4000" b="1" spc="-50" dirty="0">
                <a:latin typeface="Times New Roman" panose="02020603050405020304" pitchFamily="18" charset="0"/>
                <a:ea typeface="Times New Roman" panose="02020603050405020304" pitchFamily="18" charset="0"/>
              </a:rPr>
              <a:t>Кураш чоралари.</a:t>
            </a:r>
            <a:endParaRPr lang="ru-RU" sz="2400" dirty="0" smtClean="0">
              <a:effectLst/>
              <a:latin typeface="Times New Roman" panose="02020603050405020304" pitchFamily="18" charset="0"/>
              <a:ea typeface="Times New Roman" panose="02020603050405020304" pitchFamily="18" charset="0"/>
            </a:endParaRPr>
          </a:p>
          <a:p>
            <a:pPr algn="just"/>
            <a:r>
              <a:rPr lang="uz-Cyrl-UZ" sz="4000" dirty="0">
                <a:latin typeface="Times New Roman" panose="02020603050405020304" pitchFamily="18" charset="0"/>
                <a:ea typeface="Times New Roman" panose="02020603050405020304" pitchFamily="18" charset="0"/>
              </a:rPr>
              <a:t>Осиё ва Миср ғўза тунламлари тарқалган ўчоқларни аниқлаш учун жинсий феромонлар қўлланилади ва ўчоқлар йўқ қилинади. Миср ғўза тунлами феромонни 4 компонентдан иборат бўлиб, улар ичида самаралиси цистранс-9, 11-тетрадецилацетатлардир. Улар эркак тунламларни узоқ масофадан жалб қилади.</a:t>
            </a:r>
            <a:endParaRPr lang="ru-RU" sz="4000" dirty="0"/>
          </a:p>
        </p:txBody>
      </p:sp>
    </p:spTree>
    <p:extLst>
      <p:ext uri="{BB962C8B-B14F-4D97-AF65-F5344CB8AC3E}">
        <p14:creationId xmlns:p14="http://schemas.microsoft.com/office/powerpoint/2010/main" val="815559901"/>
      </p:ext>
    </p:extLst>
  </p:cSld>
  <p:clrMapOvr>
    <a:masterClrMapping/>
  </p:clrMapOvr>
</p:sld>
</file>

<file path=ppt/theme/theme1.xml><?xml version="1.0" encoding="utf-8"?>
<a:theme xmlns:a="http://schemas.openxmlformats.org/drawingml/2006/main" name="Капля">
  <a:themeElements>
    <a:clrScheme name="Капля">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Капля">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Капля">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Капля</Template>
  <TotalTime>46</TotalTime>
  <Words>1631</Words>
  <Application>Microsoft Office PowerPoint</Application>
  <PresentationFormat>Широкоэкранный</PresentationFormat>
  <Paragraphs>47</Paragraphs>
  <Slides>19</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19</vt:i4>
      </vt:variant>
    </vt:vector>
  </HeadingPairs>
  <TitlesOfParts>
    <vt:vector size="23" baseType="lpstr">
      <vt:lpstr>Arial</vt:lpstr>
      <vt:lpstr>Times New Roman</vt:lpstr>
      <vt:lpstr>Tw Cen MT</vt:lpstr>
      <vt:lpstr>Капля</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Hurriyahon</dc:creator>
  <cp:lastModifiedBy>Hurriyahon</cp:lastModifiedBy>
  <cp:revision>7</cp:revision>
  <dcterms:created xsi:type="dcterms:W3CDTF">2018-02-23T15:56:51Z</dcterms:created>
  <dcterms:modified xsi:type="dcterms:W3CDTF">2019-04-08T15:47:13Z</dcterms:modified>
</cp:coreProperties>
</file>