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7" r:id="rId2"/>
    <p:sldId id="258" r:id="rId3"/>
    <p:sldId id="259" r:id="rId4"/>
    <p:sldId id="260" r:id="rId5"/>
    <p:sldId id="261" r:id="rId6"/>
    <p:sldId id="262" r:id="rId7"/>
    <p:sldId id="263" r:id="rId8"/>
    <p:sldId id="264" r:id="rId9"/>
    <p:sldId id="265" r:id="rId10"/>
    <p:sldId id="266" r:id="rId11"/>
    <p:sldId id="267" r:id="rId12"/>
    <p:sldId id="273" r:id="rId13"/>
    <p:sldId id="268" r:id="rId14"/>
    <p:sldId id="274" r:id="rId15"/>
    <p:sldId id="269" r:id="rId16"/>
    <p:sldId id="270" r:id="rId1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9" d="100"/>
          <a:sy n="69" d="100"/>
        </p:scale>
        <p:origin x="141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E75C829-A8CD-4856-B196-2D710920B246}"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4E5A142B-D857-4F05-A36B-F27F5E7D59F0}" type="slidenum">
              <a:rPr lang="ru-RU" smtClean="0"/>
              <a:t>‹#›</a:t>
            </a:fld>
            <a:endParaRPr lang="ru-RU"/>
          </a:p>
        </p:txBody>
      </p:sp>
    </p:spTree>
    <p:extLst>
      <p:ext uri="{BB962C8B-B14F-4D97-AF65-F5344CB8AC3E}">
        <p14:creationId xmlns:p14="http://schemas.microsoft.com/office/powerpoint/2010/main" val="34033245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E75C829-A8CD-4856-B196-2D710920B246}"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E5A142B-D857-4F05-A36B-F27F5E7D59F0}" type="slidenum">
              <a:rPr lang="ru-RU" smtClean="0"/>
              <a:t>‹#›</a:t>
            </a:fld>
            <a:endParaRPr lang="ru-RU"/>
          </a:p>
        </p:txBody>
      </p:sp>
    </p:spTree>
    <p:extLst>
      <p:ext uri="{BB962C8B-B14F-4D97-AF65-F5344CB8AC3E}">
        <p14:creationId xmlns:p14="http://schemas.microsoft.com/office/powerpoint/2010/main" val="7466825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E75C829-A8CD-4856-B196-2D710920B246}"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4E5A142B-D857-4F05-A36B-F27F5E7D59F0}" type="slidenum">
              <a:rPr lang="ru-RU" smtClean="0"/>
              <a:t>‹#›</a:t>
            </a:fld>
            <a:endParaRPr lang="ru-RU"/>
          </a:p>
        </p:txBody>
      </p:sp>
    </p:spTree>
    <p:extLst>
      <p:ext uri="{BB962C8B-B14F-4D97-AF65-F5344CB8AC3E}">
        <p14:creationId xmlns:p14="http://schemas.microsoft.com/office/powerpoint/2010/main" val="9053039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E75C829-A8CD-4856-B196-2D710920B246}"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4E5A142B-D857-4F05-A36B-F27F5E7D59F0}" type="slidenum">
              <a:rPr lang="ru-RU" smtClean="0"/>
              <a:t>‹#›</a:t>
            </a:fld>
            <a:endParaRPr lang="ru-RU"/>
          </a:p>
        </p:txBody>
      </p:sp>
    </p:spTree>
    <p:extLst>
      <p:ext uri="{BB962C8B-B14F-4D97-AF65-F5344CB8AC3E}">
        <p14:creationId xmlns:p14="http://schemas.microsoft.com/office/powerpoint/2010/main" val="4176114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E75C829-A8CD-4856-B196-2D710920B246}" type="datetimeFigureOut">
              <a:rPr lang="ru-RU" smtClean="0"/>
              <a:t>пн 08.04.19</a:t>
            </a:fld>
            <a:endParaRPr lang="ru-RU"/>
          </a:p>
        </p:txBody>
      </p:sp>
      <p:sp>
        <p:nvSpPr>
          <p:cNvPr id="8" name="Footer Placeholder 7"/>
          <p:cNvSpPr>
            <a:spLocks noGrp="1"/>
          </p:cNvSpPr>
          <p:nvPr>
            <p:ph type="ftr" sz="quarter" idx="11"/>
          </p:nvPr>
        </p:nvSpPr>
        <p:spPr/>
        <p:txBody>
          <a:bodyPr/>
          <a:lstStyle/>
          <a:p>
            <a:endParaRPr lang="ru-RU"/>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4E5A142B-D857-4F05-A36B-F27F5E7D59F0}" type="slidenum">
              <a:rPr lang="ru-RU" smtClean="0"/>
              <a:t>‹#›</a:t>
            </a:fld>
            <a:endParaRPr lang="ru-RU"/>
          </a:p>
        </p:txBody>
      </p:sp>
    </p:spTree>
    <p:extLst>
      <p:ext uri="{BB962C8B-B14F-4D97-AF65-F5344CB8AC3E}">
        <p14:creationId xmlns:p14="http://schemas.microsoft.com/office/powerpoint/2010/main" val="19152402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E75C829-A8CD-4856-B196-2D710920B246}" type="datetimeFigureOut">
              <a:rPr lang="ru-RU" smtClean="0"/>
              <a:t>пн 08.04.19</a:t>
            </a:fld>
            <a:endParaRPr lang="ru-RU"/>
          </a:p>
        </p:txBody>
      </p:sp>
      <p:sp>
        <p:nvSpPr>
          <p:cNvPr id="4" name="Footer Placeholder 3"/>
          <p:cNvSpPr>
            <a:spLocks noGrp="1"/>
          </p:cNvSpPr>
          <p:nvPr>
            <p:ph type="ftr" sz="quarter" idx="11"/>
          </p:nvPr>
        </p:nvSpPr>
        <p:spPr/>
        <p:txBody>
          <a:bodyPr/>
          <a:lstStyle/>
          <a:p>
            <a:endParaRPr lang="ru-RU"/>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4E5A142B-D857-4F05-A36B-F27F5E7D59F0}" type="slidenum">
              <a:rPr lang="ru-RU" smtClean="0"/>
              <a:t>‹#›</a:t>
            </a:fld>
            <a:endParaRPr lang="ru-RU"/>
          </a:p>
        </p:txBody>
      </p:sp>
    </p:spTree>
    <p:extLst>
      <p:ext uri="{BB962C8B-B14F-4D97-AF65-F5344CB8AC3E}">
        <p14:creationId xmlns:p14="http://schemas.microsoft.com/office/powerpoint/2010/main" val="10515761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75C829-A8CD-4856-B196-2D710920B246}" type="datetimeFigureOut">
              <a:rPr lang="ru-RU" smtClean="0"/>
              <a:t>пн 08.04.19</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4E5A142B-D857-4F05-A36B-F27F5E7D59F0}" type="slidenum">
              <a:rPr lang="ru-RU" smtClean="0"/>
              <a:t>‹#›</a:t>
            </a:fld>
            <a:endParaRPr lang="ru-RU"/>
          </a:p>
        </p:txBody>
      </p:sp>
    </p:spTree>
    <p:extLst>
      <p:ext uri="{BB962C8B-B14F-4D97-AF65-F5344CB8AC3E}">
        <p14:creationId xmlns:p14="http://schemas.microsoft.com/office/powerpoint/2010/main" val="26443720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E75C829-A8CD-4856-B196-2D710920B246}"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4E5A142B-D857-4F05-A36B-F27F5E7D59F0}" type="slidenum">
              <a:rPr lang="ru-RU" smtClean="0"/>
              <a:t>‹#›</a:t>
            </a:fld>
            <a:endParaRPr lang="ru-RU"/>
          </a:p>
        </p:txBody>
      </p:sp>
    </p:spTree>
    <p:extLst>
      <p:ext uri="{BB962C8B-B14F-4D97-AF65-F5344CB8AC3E}">
        <p14:creationId xmlns:p14="http://schemas.microsoft.com/office/powerpoint/2010/main" val="4275066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E75C829-A8CD-4856-B196-2D710920B246}"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4E5A142B-D857-4F05-A36B-F27F5E7D59F0}" type="slidenum">
              <a:rPr lang="ru-RU" smtClean="0"/>
              <a:t>‹#›</a:t>
            </a:fld>
            <a:endParaRPr lang="ru-RU"/>
          </a:p>
        </p:txBody>
      </p:sp>
    </p:spTree>
    <p:extLst>
      <p:ext uri="{BB962C8B-B14F-4D97-AF65-F5344CB8AC3E}">
        <p14:creationId xmlns:p14="http://schemas.microsoft.com/office/powerpoint/2010/main" val="30327730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E75C829-A8CD-4856-B196-2D710920B246}"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4E5A142B-D857-4F05-A36B-F27F5E7D59F0}" type="slidenum">
              <a:rPr lang="ru-RU" smtClean="0"/>
              <a:t>‹#›</a:t>
            </a:fld>
            <a:endParaRPr lang="ru-RU"/>
          </a:p>
        </p:txBody>
      </p:sp>
    </p:spTree>
    <p:extLst>
      <p:ext uri="{BB962C8B-B14F-4D97-AF65-F5344CB8AC3E}">
        <p14:creationId xmlns:p14="http://schemas.microsoft.com/office/powerpoint/2010/main" val="4635178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E75C829-A8CD-4856-B196-2D710920B246}"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4E5A142B-D857-4F05-A36B-F27F5E7D59F0}" type="slidenum">
              <a:rPr lang="ru-RU" smtClean="0"/>
              <a:t>‹#›</a:t>
            </a:fld>
            <a:endParaRPr lang="ru-RU"/>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8877323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E75C829-A8CD-4856-B196-2D710920B246}"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4E5A142B-D857-4F05-A36B-F27F5E7D59F0}" type="slidenum">
              <a:rPr lang="ru-RU" smtClean="0"/>
              <a:t>‹#›</a:t>
            </a:fld>
            <a:endParaRPr lang="ru-RU"/>
          </a:p>
        </p:txBody>
      </p:sp>
    </p:spTree>
    <p:extLst>
      <p:ext uri="{BB962C8B-B14F-4D97-AF65-F5344CB8AC3E}">
        <p14:creationId xmlns:p14="http://schemas.microsoft.com/office/powerpoint/2010/main" val="27035834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E75C829-A8CD-4856-B196-2D710920B246}"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4E5A142B-D857-4F05-A36B-F27F5E7D59F0}" type="slidenum">
              <a:rPr lang="ru-RU" smtClean="0"/>
              <a:t>‹#›</a:t>
            </a:fld>
            <a:endParaRPr lang="ru-RU"/>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638249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E75C829-A8CD-4856-B196-2D710920B246}"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4E5A142B-D857-4F05-A36B-F27F5E7D59F0}" type="slidenum">
              <a:rPr lang="ru-RU" smtClean="0"/>
              <a:t>‹#›</a:t>
            </a:fld>
            <a:endParaRPr lang="ru-RU"/>
          </a:p>
        </p:txBody>
      </p:sp>
    </p:spTree>
    <p:extLst>
      <p:ext uri="{BB962C8B-B14F-4D97-AF65-F5344CB8AC3E}">
        <p14:creationId xmlns:p14="http://schemas.microsoft.com/office/powerpoint/2010/main" val="17437132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E75C829-A8CD-4856-B196-2D710920B246}"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E5A142B-D857-4F05-A36B-F27F5E7D59F0}" type="slidenum">
              <a:rPr lang="ru-RU" smtClean="0"/>
              <a:t>‹#›</a:t>
            </a:fld>
            <a:endParaRPr lang="ru-RU"/>
          </a:p>
        </p:txBody>
      </p:sp>
    </p:spTree>
    <p:extLst>
      <p:ext uri="{BB962C8B-B14F-4D97-AF65-F5344CB8AC3E}">
        <p14:creationId xmlns:p14="http://schemas.microsoft.com/office/powerpoint/2010/main" val="42120603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E75C829-A8CD-4856-B196-2D710920B246}"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E5A142B-D857-4F05-A36B-F27F5E7D59F0}" type="slidenum">
              <a:rPr lang="ru-RU" smtClean="0"/>
              <a:t>‹#›</a:t>
            </a:fld>
            <a:endParaRPr lang="ru-RU"/>
          </a:p>
        </p:txBody>
      </p:sp>
    </p:spTree>
    <p:extLst>
      <p:ext uri="{BB962C8B-B14F-4D97-AF65-F5344CB8AC3E}">
        <p14:creationId xmlns:p14="http://schemas.microsoft.com/office/powerpoint/2010/main" val="20110590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BE75C829-A8CD-4856-B196-2D710920B246}" type="datetimeFigureOut">
              <a:rPr lang="ru-RU" smtClean="0"/>
              <a:t>пн 08.04.19</a:t>
            </a:fld>
            <a:endParaRPr lang="ru-RU"/>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4E5A142B-D857-4F05-A36B-F27F5E7D59F0}" type="slidenum">
              <a:rPr lang="ru-RU" smtClean="0"/>
              <a:t>‹#›</a:t>
            </a:fld>
            <a:endParaRPr lang="ru-RU"/>
          </a:p>
        </p:txBody>
      </p:sp>
    </p:spTree>
    <p:extLst>
      <p:ext uri="{BB962C8B-B14F-4D97-AF65-F5344CB8AC3E}">
        <p14:creationId xmlns:p14="http://schemas.microsoft.com/office/powerpoint/2010/main" val="3892476371"/>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73125" y="1170031"/>
            <a:ext cx="7420708" cy="4764381"/>
          </a:xfrm>
          <a:prstGeom prst="rect">
            <a:avLst/>
          </a:prstGeom>
        </p:spPr>
        <p:txBody>
          <a:bodyPr wrap="square">
            <a:spAutoFit/>
          </a:bodyPr>
          <a:lstStyle/>
          <a:p>
            <a:pPr algn="ctr">
              <a:lnSpc>
                <a:spcPct val="115000"/>
              </a:lnSpc>
            </a:pPr>
            <a:r>
              <a:rPr lang="ru-RU" sz="3300" b="1" dirty="0">
                <a:latin typeface="Times New Roman" panose="02020603050405020304" pitchFamily="18" charset="0"/>
                <a:ea typeface="Times New Roman" panose="02020603050405020304" pitchFamily="18" charset="0"/>
              </a:rPr>
              <a:t>5</a:t>
            </a:r>
            <a:r>
              <a:rPr lang="uz-Cyrl-UZ" sz="3300" b="1" dirty="0">
                <a:latin typeface="Times New Roman" panose="02020603050405020304" pitchFamily="18" charset="0"/>
                <a:ea typeface="Times New Roman" panose="02020603050405020304" pitchFamily="18" charset="0"/>
              </a:rPr>
              <a:t>-Мавзу: Ғалла ва  дон-дуккакли ўсимликларни </a:t>
            </a:r>
            <a:r>
              <a:rPr lang="uz-Cyrl-UZ" sz="3300" b="1" dirty="0">
                <a:latin typeface="Times New Roman" panose="02020603050405020304" pitchFamily="18" charset="0"/>
                <a:ea typeface="Times New Roman" panose="02020603050405020304" pitchFamily="18" charset="0"/>
              </a:rPr>
              <a:t>карантин зараркунандалари</a:t>
            </a:r>
            <a:endParaRPr lang="ru-RU" sz="2100" dirty="0">
              <a:latin typeface="Times New Roman" panose="02020603050405020304" pitchFamily="18" charset="0"/>
              <a:ea typeface="Times New Roman" panose="02020603050405020304" pitchFamily="18" charset="0"/>
            </a:endParaRPr>
          </a:p>
          <a:p>
            <a:pPr algn="ctr">
              <a:lnSpc>
                <a:spcPct val="115000"/>
              </a:lnSpc>
            </a:pPr>
            <a:r>
              <a:rPr lang="uz-Cyrl-UZ" sz="3300" b="1" dirty="0">
                <a:latin typeface="Times New Roman" panose="02020603050405020304" pitchFamily="18" charset="0"/>
                <a:ea typeface="Times New Roman" panose="02020603050405020304" pitchFamily="18" charset="0"/>
              </a:rPr>
              <a:t>Режа</a:t>
            </a:r>
            <a:endParaRPr lang="ru-RU" sz="2100" dirty="0">
              <a:latin typeface="Times New Roman" panose="02020603050405020304" pitchFamily="18" charset="0"/>
              <a:ea typeface="Times New Roman" panose="02020603050405020304" pitchFamily="18" charset="0"/>
            </a:endParaRPr>
          </a:p>
          <a:p>
            <a:pPr marL="257175" indent="-257175">
              <a:lnSpc>
                <a:spcPct val="115000"/>
              </a:lnSpc>
              <a:buFont typeface="+mj-lt"/>
              <a:buAutoNum type="arabicPeriod"/>
            </a:pPr>
            <a:r>
              <a:rPr lang="uz-Cyrl-UZ" sz="3300" dirty="0">
                <a:latin typeface="Times New Roman" panose="02020603050405020304" pitchFamily="18" charset="0"/>
                <a:ea typeface="Times New Roman" panose="02020603050405020304" pitchFamily="18" charset="0"/>
              </a:rPr>
              <a:t>Капр қўнғизи биоэкологияси </a:t>
            </a:r>
            <a:endParaRPr lang="ru-RU" sz="2100" dirty="0">
              <a:latin typeface="Times New Roman" panose="02020603050405020304" pitchFamily="18" charset="0"/>
              <a:ea typeface="Times New Roman" panose="02020603050405020304" pitchFamily="18" charset="0"/>
            </a:endParaRPr>
          </a:p>
          <a:p>
            <a:pPr marL="257175" indent="-257175">
              <a:lnSpc>
                <a:spcPct val="115000"/>
              </a:lnSpc>
              <a:buFont typeface="+mj-lt"/>
              <a:buAutoNum type="arabicPeriod"/>
            </a:pPr>
            <a:r>
              <a:rPr lang="uz-Cyrl-UZ" sz="3300" dirty="0">
                <a:latin typeface="Times New Roman" panose="02020603050405020304" pitchFamily="18" charset="0"/>
                <a:ea typeface="Times New Roman" panose="02020603050405020304" pitchFamily="18" charset="0"/>
              </a:rPr>
              <a:t>Тўрт нуқтали қўнғиз биоэкологияси </a:t>
            </a:r>
            <a:endParaRPr lang="ru-RU" sz="2100" dirty="0">
              <a:latin typeface="Times New Roman" panose="02020603050405020304" pitchFamily="18" charset="0"/>
              <a:ea typeface="Times New Roman" panose="02020603050405020304" pitchFamily="18" charset="0"/>
            </a:endParaRPr>
          </a:p>
          <a:p>
            <a:pPr marL="257175" indent="-257175">
              <a:lnSpc>
                <a:spcPct val="115000"/>
              </a:lnSpc>
              <a:buFont typeface="+mj-lt"/>
              <a:buAutoNum type="arabicPeriod"/>
            </a:pPr>
            <a:r>
              <a:rPr lang="uz-Cyrl-UZ" sz="3300" dirty="0">
                <a:latin typeface="Times New Roman" panose="02020603050405020304" pitchFamily="18" charset="0"/>
                <a:ea typeface="Times New Roman" panose="02020603050405020304" pitchFamily="18" charset="0"/>
              </a:rPr>
              <a:t> Зараркунандаларга қарши карантин кураш чоралари</a:t>
            </a:r>
            <a:endParaRPr lang="ru-RU" sz="21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650246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46052" y="1017773"/>
            <a:ext cx="7789985" cy="4392741"/>
          </a:xfrm>
          <a:prstGeom prst="rect">
            <a:avLst/>
          </a:prstGeom>
        </p:spPr>
        <p:txBody>
          <a:bodyPr wrap="square">
            <a:spAutoFit/>
          </a:bodyPr>
          <a:lstStyle/>
          <a:p>
            <a:pPr indent="337185" algn="just">
              <a:lnSpc>
                <a:spcPct val="115000"/>
              </a:lnSpc>
            </a:pPr>
            <a:r>
              <a:rPr lang="uz-Cyrl-UZ" sz="2700" dirty="0">
                <a:latin typeface="Times New Roman" panose="02020603050405020304" pitchFamily="18" charset="0"/>
                <a:ea typeface="Times New Roman" panose="02020603050405020304" pitchFamily="18" charset="0"/>
              </a:rPr>
              <a:t>Капр қўнғизи </a:t>
            </a:r>
            <a:r>
              <a:rPr lang="uz-Cyrl-UZ" sz="2700" b="1" dirty="0">
                <a:latin typeface="Times New Roman" panose="02020603050405020304" pitchFamily="18" charset="0"/>
                <a:cs typeface="Times New Roman" panose="02020603050405020304" pitchFamily="18" charset="0"/>
              </a:rPr>
              <a:t>Trogoderma granarium. Ev</a:t>
            </a:r>
            <a:endParaRPr lang="ru-RU" sz="2700" dirty="0">
              <a:latin typeface="Times New Roman" panose="02020603050405020304" pitchFamily="18" charset="0"/>
              <a:cs typeface="Times New Roman" panose="02020603050405020304" pitchFamily="18" charset="0"/>
            </a:endParaRPr>
          </a:p>
          <a:p>
            <a:pPr indent="337185" algn="just">
              <a:lnSpc>
                <a:spcPct val="115000"/>
              </a:lnSpc>
            </a:pPr>
            <a:r>
              <a:rPr lang="uz-Cyrl-UZ" sz="2700" dirty="0">
                <a:latin typeface="Times New Roman" panose="02020603050405020304" pitchFamily="18" charset="0"/>
                <a:ea typeface="Times New Roman" panose="02020603050405020304" pitchFamily="18" charset="0"/>
              </a:rPr>
              <a:t> </a:t>
            </a:r>
            <a:r>
              <a:rPr lang="uz-Cyrl-UZ" sz="2700" dirty="0">
                <a:latin typeface="Times New Roman" panose="02020603050405020304" pitchFamily="18" charset="0"/>
                <a:ea typeface="Times New Roman" panose="02020603050405020304" pitchFamily="18" charset="0"/>
              </a:rPr>
              <a:t>Қўнғизлар (Солептера) туркумига. Донхўр </a:t>
            </a:r>
            <a:r>
              <a:rPr lang="uz-Cyrl-UZ" sz="2700" dirty="0">
                <a:latin typeface="Times New Roman" panose="02020603050405020304" pitchFamily="18" charset="0"/>
                <a:ea typeface="Times New Roman" panose="02020603050405020304" pitchFamily="18" charset="0"/>
              </a:rPr>
              <a:t>қўнғизлар</a:t>
            </a:r>
            <a:r>
              <a:rPr lang="en-US" sz="2700" dirty="0">
                <a:latin typeface="Times New Roman" panose="02020603050405020304" pitchFamily="18" charset="0"/>
                <a:ea typeface="Times New Roman" panose="02020603050405020304" pitchFamily="18" charset="0"/>
              </a:rPr>
              <a:t> </a:t>
            </a:r>
            <a:r>
              <a:rPr lang="uz-Cyrl-UZ" sz="2700" dirty="0">
                <a:latin typeface="Times New Roman" panose="02020603050405020304" pitchFamily="18" charset="0"/>
                <a:ea typeface="Times New Roman" panose="02020603050405020304" pitchFamily="18" charset="0"/>
              </a:rPr>
              <a:t>(</a:t>
            </a:r>
            <a:r>
              <a:rPr lang="uz-Cyrl-UZ" sz="2700" dirty="0">
                <a:latin typeface="Times New Roman" panose="02020603050405020304" pitchFamily="18" charset="0"/>
                <a:ea typeface="Times New Roman" panose="02020603050405020304" pitchFamily="18" charset="0"/>
              </a:rPr>
              <a:t>Бручидае) оиласига мансуб.</a:t>
            </a:r>
            <a:endParaRPr lang="ru-RU" sz="1500" dirty="0">
              <a:latin typeface="Times New Roman" panose="02020603050405020304" pitchFamily="18" charset="0"/>
              <a:ea typeface="Times New Roman" panose="02020603050405020304" pitchFamily="18" charset="0"/>
            </a:endParaRPr>
          </a:p>
          <a:p>
            <a:pPr indent="342900" algn="just">
              <a:lnSpc>
                <a:spcPct val="115000"/>
              </a:lnSpc>
            </a:pPr>
            <a:r>
              <a:rPr lang="uz-Cyrl-UZ" sz="2700" dirty="0">
                <a:latin typeface="Times New Roman" panose="02020603050405020304" pitchFamily="18" charset="0"/>
                <a:ea typeface="Times New Roman" panose="02020603050405020304" pitchFamily="18" charset="0"/>
              </a:rPr>
              <a:t>Зарарланадиган махсулотлар. Омборхоналарда сақланаётган буғдой, арпа, жавдари, сули, маккажухори, шоли, ерёнғоқ, зиғир, ловия, соя, ёсмиқ, ўриснўхат, кунгабоқар, канакунжит, чигит, ун, макарон, тахтакунжара (шрот), солод, қуруқ мева ва б.</a:t>
            </a:r>
            <a:endParaRPr lang="ru-RU" sz="15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5985912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62575" y="1116128"/>
            <a:ext cx="7515665" cy="4870564"/>
          </a:xfrm>
          <a:prstGeom prst="rect">
            <a:avLst/>
          </a:prstGeom>
        </p:spPr>
        <p:txBody>
          <a:bodyPr wrap="square">
            <a:spAutoFit/>
          </a:bodyPr>
          <a:lstStyle/>
          <a:p>
            <a:pPr indent="342900" algn="just">
              <a:lnSpc>
                <a:spcPct val="115000"/>
              </a:lnSpc>
            </a:pPr>
            <a:r>
              <a:rPr lang="uz-Cyrl-UZ" sz="3000" b="1" dirty="0">
                <a:latin typeface="Times New Roman" panose="02020603050405020304" pitchFamily="18" charset="0"/>
                <a:ea typeface="Times New Roman" panose="02020603050405020304" pitchFamily="18" charset="0"/>
              </a:rPr>
              <a:t>Зарари.</a:t>
            </a:r>
            <a:r>
              <a:rPr lang="uz-Cyrl-UZ" sz="3000" dirty="0">
                <a:latin typeface="Times New Roman" panose="02020603050405020304" pitchFamily="18" charset="0"/>
                <a:ea typeface="Times New Roman" panose="02020603050405020304" pitchFamily="18" charset="0"/>
              </a:rPr>
              <a:t> Капр қўнғизи омборхонада ва пиво заводларида сақланаётган қ/х экинлар уруғи, донини (ва бошва қ/х маҳсулотларини) зарарлайди, уларни тешиб, муртагини ейди, чиқиндилари билан ифлослантиради ва овқат учун яроқсиз ҳолга келтиради; қулай шароитда қўнғиз популяцияси тез кўпаяди ва 20% гача маҳсулот йўқолади.</a:t>
            </a:r>
            <a:endParaRPr lang="ru-RU"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633586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1278881" y="1069201"/>
            <a:ext cx="7640241" cy="4501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spAutoFit/>
          </a:bodyPr>
          <a:lstStyle/>
          <a:p>
            <a:pPr indent="342900" algn="just" defTabSz="685800" eaLnBrk="0" fontAlgn="base" hangingPunct="0">
              <a:spcBef>
                <a:spcPct val="0"/>
              </a:spcBef>
              <a:spcAft>
                <a:spcPct val="0"/>
              </a:spcAft>
            </a:pPr>
            <a:r>
              <a:rPr lang="uz-Cyrl-UZ" altLang="ru-RU" sz="2400" b="1" dirty="0">
                <a:latin typeface="Times New Roman" pitchFamily="18" charset="0"/>
                <a:ea typeface="Times New Roman" pitchFamily="18" charset="0"/>
                <a:cs typeface="Times New Roman" pitchFamily="18" charset="0"/>
              </a:rPr>
              <a:t>Ташқи белгилари.</a:t>
            </a:r>
            <a:r>
              <a:rPr lang="uz-Cyrl-UZ" altLang="ru-RU" sz="2400" dirty="0">
                <a:latin typeface="Times New Roman" pitchFamily="18" charset="0"/>
                <a:ea typeface="Times New Roman" pitchFamily="18" charset="0"/>
                <a:cs typeface="Times New Roman" pitchFamily="18" charset="0"/>
              </a:rPr>
              <a:t>  Имаго (етук зот). Танаси бироз қавариқ, икки томони бир-бирига  деярли параллел, ялтироқ, қизғиш-  жигарранг, баъзан боши ва орқасининг олди тўқроқ тусли, узунлиги 1,7-3 мм, кенглиги 0,9-1,7 мм эркаги кичикроқ узунлиги 2 мм ча. Усти оқиш, кулранг-оқиш ёки жигарранг-оқиш, қўл билан  сийпаласа осон кетадиган туклар билан қопланган. Қўнғизнинг мўйловлари 9-11 бўғимли, бўғимларининг пастки  2 таси ва тепа қисмидаги 3-5 таси бошқаларидан каттароқ. Тепа қисмидаги бўғимлар тескари-тўқмоқ шаклли,  улар одатда урғочи қўнғизларда  4, эркакларида 5 бўғимдан иборат. Уч жуфт оёқчалари бор.</a:t>
            </a:r>
            <a:endParaRPr lang="uz-Cyrl-UZ" altLang="ru-RU" sz="3000" dirty="0">
              <a:latin typeface="Times New Roman" pitchFamily="18" charset="0"/>
              <a:cs typeface="Times New Roman" pitchFamily="18" charset="0"/>
            </a:endParaRPr>
          </a:p>
        </p:txBody>
      </p:sp>
    </p:spTree>
    <p:extLst>
      <p:ext uri="{BB962C8B-B14F-4D97-AF65-F5344CB8AC3E}">
        <p14:creationId xmlns:p14="http://schemas.microsoft.com/office/powerpoint/2010/main" val="3271214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1328597" y="981668"/>
            <a:ext cx="7491846" cy="4916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spAutoFit/>
          </a:bodyPr>
          <a:lstStyle>
            <a:lvl1pPr indent="4572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342900" algn="just" defTabSz="685800"/>
            <a:r>
              <a:rPr lang="uz-Cyrl-UZ" altLang="ru-RU" sz="2100" b="1" dirty="0">
                <a:latin typeface="Times New Roman" pitchFamily="18" charset="0"/>
                <a:ea typeface="Times New Roman" panose="02020603050405020304" pitchFamily="18" charset="0"/>
                <a:cs typeface="Times New Roman" pitchFamily="18" charset="0"/>
              </a:rPr>
              <a:t>Тухуми</a:t>
            </a:r>
            <a:r>
              <a:rPr lang="uz-Cyrl-UZ" altLang="ru-RU" sz="2100" i="1" dirty="0">
                <a:latin typeface="Times New Roman" pitchFamily="18" charset="0"/>
                <a:ea typeface="Times New Roman" panose="02020603050405020304" pitchFamily="18" charset="0"/>
                <a:cs typeface="Times New Roman" pitchFamily="18" charset="0"/>
              </a:rPr>
              <a:t>.</a:t>
            </a:r>
            <a:r>
              <a:rPr lang="uz-Cyrl-UZ" altLang="ru-RU" sz="2100" dirty="0">
                <a:latin typeface="Times New Roman" pitchFamily="18" charset="0"/>
                <a:ea typeface="Times New Roman" pitchFamily="18" charset="0"/>
                <a:cs typeface="Times New Roman" pitchFamily="18" charset="0"/>
              </a:rPr>
              <a:t> Узунчоқ-овал шаклли, бир учи  тўмтоқ, иккинчи учида бирнечта ўткир тикансимон ўсимталари бор. Узунлиги 0,7 мм кенглиги 0,25мм.Янги қўйилганда сутдай оқ, кейинчалик очиқ-сариқ тус олади. </a:t>
            </a:r>
            <a:endParaRPr lang="ru-RU" altLang="ru-RU" sz="1500" dirty="0">
              <a:latin typeface="Times New Roman" pitchFamily="18" charset="0"/>
              <a:cs typeface="Times New Roman" pitchFamily="18" charset="0"/>
            </a:endParaRPr>
          </a:p>
          <a:p>
            <a:pPr indent="342900" algn="just" defTabSz="685800"/>
            <a:r>
              <a:rPr lang="uz-Cyrl-UZ" altLang="ru-RU" sz="2100" b="1" dirty="0">
                <a:latin typeface="Times New Roman" pitchFamily="18" charset="0"/>
                <a:ea typeface="Times New Roman" panose="02020603050405020304" pitchFamily="18" charset="0"/>
                <a:cs typeface="Times New Roman" pitchFamily="18" charset="0"/>
              </a:rPr>
              <a:t>Личинка</a:t>
            </a:r>
            <a:r>
              <a:rPr lang="uz-Cyrl-UZ" altLang="ru-RU" sz="2100" b="1" i="1" dirty="0">
                <a:latin typeface="Times New Roman" pitchFamily="18" charset="0"/>
                <a:ea typeface="Times New Roman" panose="02020603050405020304" pitchFamily="18" charset="0"/>
                <a:cs typeface="Times New Roman" pitchFamily="18" charset="0"/>
              </a:rPr>
              <a:t> </a:t>
            </a:r>
            <a:r>
              <a:rPr lang="uz-Cyrl-UZ" altLang="ru-RU" sz="2100" dirty="0">
                <a:latin typeface="Times New Roman" pitchFamily="18" charset="0"/>
                <a:ea typeface="Times New Roman" panose="02020603050405020304" pitchFamily="18" charset="0"/>
                <a:cs typeface="Times New Roman" pitchFamily="18" charset="0"/>
              </a:rPr>
              <a:t>етилган личинканинг узунлиги 3-4 мм, узунчоқ эллипсоид ёки тор урчиқ шаклли, ранги сарғиш-қўнғир, кўкрак қисмида 3 жуфт оёқчалари бор. Бўғимора қисмлари қўнғир, склера билан қопланган, бўғимлари эса сарғиш, натижада личинка кесасига ола-була тусли бўлиб кўринади. Ҳар битта бўғимини узун сарғиш-қўнғир туклар қоплаган, дум томонидаги охирги бўғимдан бир даста, узунлиги ҳар хил бўлган, сарғиш-қўнғир туклар чиққан. Ғумбак оқиш тусли, танасининг усти сарғиш-қизғиш туклар билан қопланган. Эркак ғумбакнинг узунлиги 3,5 мм, урғочисиники</a:t>
            </a:r>
            <a:r>
              <a:rPr lang="en-US" altLang="ru-RU" sz="2100" dirty="0">
                <a:latin typeface="Times New Roman" pitchFamily="18" charset="0"/>
                <a:ea typeface="Times New Roman" panose="02020603050405020304" pitchFamily="18" charset="0"/>
                <a:cs typeface="Times New Roman" pitchFamily="18" charset="0"/>
              </a:rPr>
              <a:t> </a:t>
            </a:r>
            <a:r>
              <a:rPr lang="uz-Cyrl-UZ" altLang="ru-RU" sz="2100" dirty="0">
                <a:latin typeface="Times New Roman" pitchFamily="18" charset="0"/>
                <a:ea typeface="Times New Roman" panose="02020603050405020304" pitchFamily="18" charset="0"/>
                <a:cs typeface="Times New Roman" pitchFamily="18" charset="0"/>
              </a:rPr>
              <a:t>5 мм. Капр қўнғизининг ташқи белгилари 7- жадвалда келтирилган. </a:t>
            </a:r>
            <a:endParaRPr lang="uz-Cyrl-UZ" altLang="ru-RU" sz="2700" dirty="0">
              <a:latin typeface="Times New Roman" pitchFamily="18" charset="0"/>
              <a:cs typeface="Times New Roman" pitchFamily="18" charset="0"/>
            </a:endParaRPr>
          </a:p>
        </p:txBody>
      </p:sp>
    </p:spTree>
    <p:extLst>
      <p:ext uri="{BB962C8B-B14F-4D97-AF65-F5344CB8AC3E}">
        <p14:creationId xmlns:p14="http://schemas.microsoft.com/office/powerpoint/2010/main" val="250295927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94227" y="1159406"/>
            <a:ext cx="7536766" cy="4578561"/>
          </a:xfrm>
          <a:prstGeom prst="rect">
            <a:avLst/>
          </a:prstGeom>
        </p:spPr>
        <p:txBody>
          <a:bodyPr wrap="square">
            <a:spAutoFit/>
          </a:bodyPr>
          <a:lstStyle/>
          <a:p>
            <a:pPr indent="342900" algn="just">
              <a:lnSpc>
                <a:spcPct val="115000"/>
              </a:lnSpc>
            </a:pPr>
            <a:r>
              <a:rPr lang="uz-Cyrl-UZ" sz="1950" b="1" dirty="0">
                <a:latin typeface="Times New Roman" panose="02020603050405020304" pitchFamily="18" charset="0"/>
                <a:ea typeface="Times New Roman" panose="02020603050405020304" pitchFamily="18" charset="0"/>
              </a:rPr>
              <a:t>Ҳаёт кечириши.</a:t>
            </a:r>
            <a:r>
              <a:rPr lang="uz-Cyrl-UZ" sz="1950" dirty="0">
                <a:latin typeface="Times New Roman" panose="02020603050405020304" pitchFamily="18" charset="0"/>
                <a:ea typeface="Times New Roman" panose="02020603050405020304" pitchFamily="18" charset="0"/>
              </a:rPr>
              <a:t> Капр қўнғизи личинка шаклида омборхоналар деворлари тешикларида қишлайди. Ғумбаги личнканинг дарз кетган  қобиғи ичида ривожланади. Ғумбаклик даври 2-3 кун, 30 С</a:t>
            </a:r>
            <a:r>
              <a:rPr lang="uz-Cyrl-UZ" sz="1950" baseline="30000" dirty="0">
                <a:latin typeface="Times New Roman" panose="02020603050405020304" pitchFamily="18" charset="0"/>
                <a:ea typeface="Times New Roman" panose="02020603050405020304" pitchFamily="18" charset="0"/>
              </a:rPr>
              <a:t> 0 </a:t>
            </a:r>
            <a:r>
              <a:rPr lang="uz-Cyrl-UZ" sz="1950" dirty="0">
                <a:latin typeface="Times New Roman" panose="02020603050405020304" pitchFamily="18" charset="0"/>
                <a:ea typeface="Times New Roman" panose="02020603050405020304" pitchFamily="18" charset="0"/>
              </a:rPr>
              <a:t>да 4-5 кунга тенг.  Етук қўнғиз 10 кунгача яшайди. Озиқланмайди ва учмайди. Зараркуранданинг фақат личинка босқичи зарар келтиради. Оталангандан сўнг, урғочи қўнғиз 30 С</a:t>
            </a:r>
            <a:r>
              <a:rPr lang="uz-Cyrl-UZ" sz="1950" baseline="30000" dirty="0">
                <a:latin typeface="Times New Roman" panose="02020603050405020304" pitchFamily="18" charset="0"/>
                <a:ea typeface="Times New Roman" panose="02020603050405020304" pitchFamily="18" charset="0"/>
              </a:rPr>
              <a:t>0</a:t>
            </a:r>
            <a:r>
              <a:rPr lang="uz-Cyrl-UZ" sz="1950" dirty="0">
                <a:latin typeface="Times New Roman" panose="02020603050405020304" pitchFamily="18" charset="0"/>
                <a:ea typeface="Times New Roman" panose="02020603050405020304" pitchFamily="18" charset="0"/>
              </a:rPr>
              <a:t> ҳароратда ўртача 65,32 С</a:t>
            </a:r>
            <a:r>
              <a:rPr lang="uz-Cyrl-UZ" sz="1950" baseline="30000" dirty="0">
                <a:latin typeface="Times New Roman" panose="02020603050405020304" pitchFamily="18" charset="0"/>
                <a:ea typeface="Times New Roman" panose="02020603050405020304" pitchFamily="18" charset="0"/>
              </a:rPr>
              <a:t>0</a:t>
            </a:r>
            <a:r>
              <a:rPr lang="uz-Cyrl-UZ" sz="1950" dirty="0">
                <a:latin typeface="Times New Roman" panose="02020603050405020304" pitchFamily="18" charset="0"/>
                <a:ea typeface="Times New Roman" panose="02020603050405020304" pitchFamily="18" charset="0"/>
              </a:rPr>
              <a:t> да (максимум) 126 тагача тухум қўяди. Тухумлар ҳар хил нотекис жойларга мисол учун  қопларнинг устига, ҳамда уруғларнинг қобиғига, ғаллада эса уруғларнинг эгатчаларига қўйилади. 5-16 кундан кейин улардан личинкалар чиқади Личинкалар 7-8 марта  туллайди (8-9 ёш ўтайди). 7-26 кун яшаб, сўнгра ғумбакланади. Бир йилда Ўзбекистонда 4 тагача, баъзи бошқа мамлакатларда 5 та ва кўпроқ авлод беради.</a:t>
            </a:r>
            <a:endParaRPr lang="ru-RU" sz="195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1546168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3135148755"/>
              </p:ext>
            </p:extLst>
          </p:nvPr>
        </p:nvGraphicFramePr>
        <p:xfrm>
          <a:off x="814388" y="1607234"/>
          <a:ext cx="7843836" cy="3743921"/>
        </p:xfrm>
        <a:graphic>
          <a:graphicData uri="http://schemas.openxmlformats.org/drawingml/2006/table">
            <a:tbl>
              <a:tblPr firstRow="1" firstCol="1" lastRow="1" lastCol="1" bandRow="1" bandCol="1"/>
              <a:tblGrid>
                <a:gridCol w="2064746">
                  <a:extLst>
                    <a:ext uri="{9D8B030D-6E8A-4147-A177-3AD203B41FA5}">
                      <a16:colId xmlns:a16="http://schemas.microsoft.com/office/drawing/2014/main" val="4165036475"/>
                    </a:ext>
                  </a:extLst>
                </a:gridCol>
                <a:gridCol w="1576046">
                  <a:extLst>
                    <a:ext uri="{9D8B030D-6E8A-4147-A177-3AD203B41FA5}">
                      <a16:colId xmlns:a16="http://schemas.microsoft.com/office/drawing/2014/main" val="3189879698"/>
                    </a:ext>
                  </a:extLst>
                </a:gridCol>
                <a:gridCol w="1576046">
                  <a:extLst>
                    <a:ext uri="{9D8B030D-6E8A-4147-A177-3AD203B41FA5}">
                      <a16:colId xmlns:a16="http://schemas.microsoft.com/office/drawing/2014/main" val="2099292524"/>
                    </a:ext>
                  </a:extLst>
                </a:gridCol>
                <a:gridCol w="1460216">
                  <a:extLst>
                    <a:ext uri="{9D8B030D-6E8A-4147-A177-3AD203B41FA5}">
                      <a16:colId xmlns:a16="http://schemas.microsoft.com/office/drawing/2014/main" val="2438708027"/>
                    </a:ext>
                  </a:extLst>
                </a:gridCol>
                <a:gridCol w="1166782">
                  <a:extLst>
                    <a:ext uri="{9D8B030D-6E8A-4147-A177-3AD203B41FA5}">
                      <a16:colId xmlns:a16="http://schemas.microsoft.com/office/drawing/2014/main" val="2286666487"/>
                    </a:ext>
                  </a:extLst>
                </a:gridCol>
              </a:tblGrid>
              <a:tr h="315468">
                <a:tc rowSpan="2">
                  <a:txBody>
                    <a:bodyPr/>
                    <a:lstStyle/>
                    <a:p>
                      <a:pPr algn="just">
                        <a:lnSpc>
                          <a:spcPct val="115000"/>
                        </a:lnSpc>
                        <a:spcAft>
                          <a:spcPts val="0"/>
                        </a:spcAft>
                      </a:pPr>
                      <a:r>
                        <a:rPr lang="uz-Cyrl-UZ" sz="1800" b="1" dirty="0">
                          <a:effectLst/>
                          <a:latin typeface="Times New Roman" panose="02020603050405020304" pitchFamily="18" charset="0"/>
                          <a:ea typeface="Times New Roman" panose="02020603050405020304" pitchFamily="18" charset="0"/>
                        </a:rPr>
                        <a:t>Ривожланиш босқичи</a:t>
                      </a:r>
                      <a:endParaRPr lang="ru-RU" sz="1100" dirty="0">
                        <a:effectLst/>
                        <a:latin typeface="Times New Roman" panose="02020603050405020304" pitchFamily="18" charset="0"/>
                        <a:ea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algn="just">
                        <a:lnSpc>
                          <a:spcPct val="115000"/>
                        </a:lnSpc>
                        <a:spcAft>
                          <a:spcPts val="0"/>
                        </a:spcAft>
                      </a:pPr>
                      <a:r>
                        <a:rPr lang="uz-Cyrl-UZ" sz="1800" b="1">
                          <a:effectLst/>
                          <a:latin typeface="Times New Roman" panose="02020603050405020304" pitchFamily="18" charset="0"/>
                          <a:ea typeface="Times New Roman" panose="02020603050405020304" pitchFamily="18" charset="0"/>
                        </a:rPr>
                        <a:t>Яшаш даври, кунлар</a:t>
                      </a:r>
                      <a:endParaRPr lang="ru-RU" sz="1100">
                        <a:effectLst/>
                        <a:latin typeface="Times New Roman" panose="02020603050405020304" pitchFamily="18" charset="0"/>
                        <a:ea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155106650"/>
                  </a:ext>
                </a:extLst>
              </a:tr>
              <a:tr h="946404">
                <a:tc vMerge="1">
                  <a:txBody>
                    <a:bodyPr/>
                    <a:lstStyle/>
                    <a:p>
                      <a:endParaRPr lang="ru-RU"/>
                    </a:p>
                  </a:txBody>
                  <a:tcPr/>
                </a:tc>
                <a:tc>
                  <a:txBody>
                    <a:bodyPr/>
                    <a:lstStyle/>
                    <a:p>
                      <a:pPr algn="just">
                        <a:lnSpc>
                          <a:spcPct val="115000"/>
                        </a:lnSpc>
                        <a:spcAft>
                          <a:spcPts val="0"/>
                        </a:spcAft>
                      </a:pPr>
                      <a:r>
                        <a:rPr lang="uz-Cyrl-UZ" sz="1800" b="1">
                          <a:effectLst/>
                          <a:latin typeface="Times New Roman" panose="02020603050405020304" pitchFamily="18" charset="0"/>
                          <a:ea typeface="Times New Roman" panose="02020603050405020304" pitchFamily="18" charset="0"/>
                        </a:rPr>
                        <a:t>21Сда</a:t>
                      </a:r>
                      <a:endParaRPr lang="ru-RU" sz="1100">
                        <a:effectLst/>
                        <a:latin typeface="Times New Roman" panose="02020603050405020304" pitchFamily="18" charset="0"/>
                        <a:ea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1800" b="1">
                          <a:effectLst/>
                          <a:latin typeface="Times New Roman" panose="02020603050405020304" pitchFamily="18" charset="0"/>
                          <a:ea typeface="Times New Roman" panose="02020603050405020304" pitchFamily="18" charset="0"/>
                        </a:rPr>
                        <a:t>30Сдан пасроқ ҳароратларда</a:t>
                      </a:r>
                      <a:endParaRPr lang="ru-RU" sz="1100">
                        <a:effectLst/>
                        <a:latin typeface="Times New Roman" panose="02020603050405020304" pitchFamily="18" charset="0"/>
                        <a:ea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1800" b="1">
                          <a:effectLst/>
                          <a:latin typeface="Times New Roman" panose="02020603050405020304" pitchFamily="18" charset="0"/>
                          <a:ea typeface="Times New Roman" panose="02020603050405020304" pitchFamily="18" charset="0"/>
                        </a:rPr>
                        <a:t>30-32Сда</a:t>
                      </a:r>
                      <a:endParaRPr lang="ru-RU" sz="1100">
                        <a:effectLst/>
                        <a:latin typeface="Times New Roman" panose="02020603050405020304" pitchFamily="18" charset="0"/>
                        <a:ea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1800" b="1">
                          <a:effectLst/>
                          <a:latin typeface="Times New Roman" panose="02020603050405020304" pitchFamily="18" charset="0"/>
                          <a:ea typeface="Times New Roman" panose="02020603050405020304" pitchFamily="18" charset="0"/>
                        </a:rPr>
                        <a:t>34-35 Сда</a:t>
                      </a:r>
                      <a:endParaRPr lang="ru-RU" sz="1100">
                        <a:effectLst/>
                        <a:latin typeface="Times New Roman" panose="02020603050405020304" pitchFamily="18" charset="0"/>
                        <a:ea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1494169"/>
                  </a:ext>
                </a:extLst>
              </a:tr>
              <a:tr h="406726">
                <a:tc>
                  <a:txBody>
                    <a:bodyPr/>
                    <a:lstStyle/>
                    <a:p>
                      <a:pPr algn="just">
                        <a:lnSpc>
                          <a:spcPct val="115000"/>
                        </a:lnSpc>
                        <a:spcAft>
                          <a:spcPts val="0"/>
                        </a:spcAft>
                      </a:pPr>
                      <a:r>
                        <a:rPr lang="uz-Cyrl-UZ" sz="1800">
                          <a:effectLst/>
                          <a:latin typeface="Times New Roman" panose="02020603050405020304" pitchFamily="18" charset="0"/>
                          <a:ea typeface="Times New Roman" panose="02020603050405020304" pitchFamily="18" charset="0"/>
                        </a:rPr>
                        <a:t>Тухум</a:t>
                      </a:r>
                      <a:endParaRPr lang="ru-RU" sz="1100">
                        <a:effectLs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1800" dirty="0">
                          <a:effectLst/>
                          <a:latin typeface="Times New Roman" panose="02020603050405020304" pitchFamily="18" charset="0"/>
                          <a:ea typeface="Times New Roman" panose="02020603050405020304" pitchFamily="18" charset="0"/>
                        </a:rPr>
                        <a:t> </a:t>
                      </a:r>
                      <a:endParaRPr lang="ru-RU" sz="1100" dirty="0">
                        <a:effectLs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1800">
                          <a:effectLst/>
                          <a:latin typeface="Times New Roman" panose="02020603050405020304" pitchFamily="18" charset="0"/>
                          <a:ea typeface="Times New Roman" panose="02020603050405020304" pitchFamily="18" charset="0"/>
                        </a:rPr>
                        <a:t>16 кунгача</a:t>
                      </a:r>
                      <a:endParaRPr lang="ru-RU" sz="1100">
                        <a:effectLs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1800">
                          <a:effectLst/>
                          <a:latin typeface="Times New Roman" panose="02020603050405020304" pitchFamily="18" charset="0"/>
                          <a:ea typeface="Times New Roman" panose="02020603050405020304" pitchFamily="18" charset="0"/>
                        </a:rPr>
                        <a:t>4-7</a:t>
                      </a:r>
                      <a:endParaRPr lang="ru-RU" sz="1100">
                        <a:effectLs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1800">
                          <a:effectLst/>
                          <a:latin typeface="Times New Roman" panose="02020603050405020304" pitchFamily="18" charset="0"/>
                          <a:ea typeface="Times New Roman" panose="02020603050405020304" pitchFamily="18" charset="0"/>
                        </a:rPr>
                        <a:t> </a:t>
                      </a:r>
                      <a:endParaRPr lang="ru-RU" sz="1100">
                        <a:effectLs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49089613"/>
                  </a:ext>
                </a:extLst>
              </a:tr>
              <a:tr h="406726">
                <a:tc>
                  <a:txBody>
                    <a:bodyPr/>
                    <a:lstStyle/>
                    <a:p>
                      <a:pPr algn="just">
                        <a:lnSpc>
                          <a:spcPct val="115000"/>
                        </a:lnSpc>
                        <a:spcAft>
                          <a:spcPts val="0"/>
                        </a:spcAft>
                      </a:pPr>
                      <a:r>
                        <a:rPr lang="uz-Cyrl-UZ" sz="1800">
                          <a:effectLst/>
                          <a:latin typeface="Times New Roman" panose="02020603050405020304" pitchFamily="18" charset="0"/>
                          <a:ea typeface="Times New Roman" panose="02020603050405020304" pitchFamily="18" charset="0"/>
                        </a:rPr>
                        <a:t>Личинка </a:t>
                      </a:r>
                      <a:endParaRPr lang="ru-RU" sz="1100">
                        <a:effectLs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1800" dirty="0">
                          <a:effectLst/>
                          <a:latin typeface="Times New Roman" panose="02020603050405020304" pitchFamily="18" charset="0"/>
                          <a:ea typeface="Times New Roman" panose="02020603050405020304" pitchFamily="18" charset="0"/>
                        </a:rPr>
                        <a:t> </a:t>
                      </a:r>
                      <a:endParaRPr lang="ru-RU" sz="1100" dirty="0">
                        <a:effectLs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1800">
                          <a:effectLst/>
                          <a:latin typeface="Times New Roman" panose="02020603050405020304" pitchFamily="18" charset="0"/>
                          <a:ea typeface="Times New Roman" panose="02020603050405020304" pitchFamily="18" charset="0"/>
                        </a:rPr>
                        <a:t>26 кунгача</a:t>
                      </a:r>
                      <a:endParaRPr lang="ru-RU" sz="1100">
                        <a:effectLs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1800">
                          <a:effectLst/>
                          <a:latin typeface="Times New Roman" panose="02020603050405020304" pitchFamily="18" charset="0"/>
                          <a:ea typeface="Times New Roman" panose="02020603050405020304" pitchFamily="18" charset="0"/>
                        </a:rPr>
                        <a:t>3-7</a:t>
                      </a:r>
                      <a:endParaRPr lang="ru-RU" sz="1100">
                        <a:effectLs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1800">
                          <a:effectLst/>
                          <a:latin typeface="Times New Roman" panose="02020603050405020304" pitchFamily="18" charset="0"/>
                          <a:ea typeface="Times New Roman" panose="02020603050405020304" pitchFamily="18" charset="0"/>
                        </a:rPr>
                        <a:t> </a:t>
                      </a:r>
                      <a:endParaRPr lang="ru-RU" sz="1100">
                        <a:effectLs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1324678"/>
                  </a:ext>
                </a:extLst>
              </a:tr>
              <a:tr h="406726">
                <a:tc>
                  <a:txBody>
                    <a:bodyPr/>
                    <a:lstStyle/>
                    <a:p>
                      <a:pPr algn="just">
                        <a:lnSpc>
                          <a:spcPct val="115000"/>
                        </a:lnSpc>
                        <a:spcAft>
                          <a:spcPts val="0"/>
                        </a:spcAft>
                      </a:pPr>
                      <a:r>
                        <a:rPr lang="uz-Cyrl-UZ" sz="1800">
                          <a:effectLst/>
                          <a:latin typeface="Times New Roman" panose="02020603050405020304" pitchFamily="18" charset="0"/>
                          <a:ea typeface="Times New Roman" panose="02020603050405020304" pitchFamily="18" charset="0"/>
                        </a:rPr>
                        <a:t>Ғумбак </a:t>
                      </a:r>
                      <a:endParaRPr lang="ru-RU" sz="1100">
                        <a:effectLs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1800">
                          <a:effectLst/>
                          <a:latin typeface="Times New Roman" panose="02020603050405020304" pitchFamily="18" charset="0"/>
                          <a:ea typeface="Times New Roman" panose="02020603050405020304" pitchFamily="18" charset="0"/>
                        </a:rPr>
                        <a:t> </a:t>
                      </a:r>
                      <a:endParaRPr lang="ru-RU" sz="1100">
                        <a:effectLs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1800" dirty="0">
                          <a:effectLst/>
                          <a:latin typeface="Times New Roman" panose="02020603050405020304" pitchFamily="18" charset="0"/>
                          <a:ea typeface="Times New Roman" panose="02020603050405020304" pitchFamily="18" charset="0"/>
                        </a:rPr>
                        <a:t>23 кунгача</a:t>
                      </a:r>
                      <a:endParaRPr lang="ru-RU" sz="1100" dirty="0">
                        <a:effectLs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1800">
                          <a:effectLst/>
                          <a:latin typeface="Times New Roman" panose="02020603050405020304" pitchFamily="18" charset="0"/>
                          <a:ea typeface="Times New Roman" panose="02020603050405020304" pitchFamily="18" charset="0"/>
                        </a:rPr>
                        <a:t>2-7</a:t>
                      </a:r>
                      <a:endParaRPr lang="ru-RU" sz="1100">
                        <a:effectLs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1800">
                          <a:effectLst/>
                          <a:latin typeface="Times New Roman" panose="02020603050405020304" pitchFamily="18" charset="0"/>
                          <a:ea typeface="Times New Roman" panose="02020603050405020304" pitchFamily="18" charset="0"/>
                        </a:rPr>
                        <a:t> </a:t>
                      </a:r>
                      <a:endParaRPr lang="ru-RU" sz="1100">
                        <a:effectLs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28471393"/>
                  </a:ext>
                </a:extLst>
              </a:tr>
              <a:tr h="630936">
                <a:tc>
                  <a:txBody>
                    <a:bodyPr/>
                    <a:lstStyle/>
                    <a:p>
                      <a:pPr algn="just">
                        <a:lnSpc>
                          <a:spcPct val="115000"/>
                        </a:lnSpc>
                        <a:spcAft>
                          <a:spcPts val="0"/>
                        </a:spcAft>
                      </a:pPr>
                      <a:r>
                        <a:rPr lang="uz-Cyrl-UZ" sz="1800">
                          <a:effectLst/>
                          <a:latin typeface="Times New Roman" panose="02020603050405020304" pitchFamily="18" charset="0"/>
                          <a:ea typeface="Times New Roman" panose="02020603050405020304" pitchFamily="18" charset="0"/>
                        </a:rPr>
                        <a:t>Имаго(етук қўнғиз)</a:t>
                      </a:r>
                      <a:endParaRPr lang="ru-RU" sz="1100">
                        <a:effectLs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1800">
                          <a:effectLst/>
                          <a:latin typeface="Times New Roman" panose="02020603050405020304" pitchFamily="18" charset="0"/>
                          <a:ea typeface="Times New Roman" panose="02020603050405020304" pitchFamily="18" charset="0"/>
                        </a:rPr>
                        <a:t> </a:t>
                      </a:r>
                      <a:endParaRPr lang="ru-RU" sz="1100">
                        <a:effectLs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1800" dirty="0">
                          <a:effectLst/>
                          <a:latin typeface="Times New Roman" panose="02020603050405020304" pitchFamily="18" charset="0"/>
                          <a:ea typeface="Times New Roman" panose="02020603050405020304" pitchFamily="18" charset="0"/>
                        </a:rPr>
                        <a:t>10 кундан кўпроқ</a:t>
                      </a:r>
                      <a:endParaRPr lang="ru-RU" sz="1100" dirty="0">
                        <a:effectLs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1800" dirty="0">
                          <a:effectLst/>
                          <a:latin typeface="Times New Roman" panose="02020603050405020304" pitchFamily="18" charset="0"/>
                          <a:ea typeface="Times New Roman" panose="02020603050405020304" pitchFamily="18" charset="0"/>
                        </a:rPr>
                        <a:t>10 кунгача</a:t>
                      </a:r>
                      <a:endParaRPr lang="ru-RU" sz="1100" dirty="0">
                        <a:effectLs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1800">
                          <a:effectLst/>
                          <a:latin typeface="Times New Roman" panose="02020603050405020304" pitchFamily="18" charset="0"/>
                          <a:ea typeface="Times New Roman" panose="02020603050405020304" pitchFamily="18" charset="0"/>
                        </a:rPr>
                        <a:t> </a:t>
                      </a:r>
                      <a:endParaRPr lang="ru-RU" sz="1100">
                        <a:effectLs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95165430"/>
                  </a:ext>
                </a:extLst>
              </a:tr>
              <a:tr h="630936">
                <a:tc>
                  <a:txBody>
                    <a:bodyPr/>
                    <a:lstStyle/>
                    <a:p>
                      <a:pPr algn="just">
                        <a:lnSpc>
                          <a:spcPct val="115000"/>
                        </a:lnSpc>
                        <a:spcAft>
                          <a:spcPts val="0"/>
                        </a:spcAft>
                      </a:pPr>
                      <a:r>
                        <a:rPr lang="uz-Cyrl-UZ" sz="1800" dirty="0">
                          <a:effectLst/>
                          <a:latin typeface="Times New Roman" panose="02020603050405020304" pitchFamily="18" charset="0"/>
                          <a:ea typeface="Times New Roman" panose="02020603050405020304" pitchFamily="18" charset="0"/>
                        </a:rPr>
                        <a:t>Тухумдан имагогача</a:t>
                      </a:r>
                      <a:endParaRPr lang="ru-RU" sz="1100" dirty="0">
                        <a:effectLs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1800">
                          <a:effectLst/>
                          <a:latin typeface="Times New Roman" panose="02020603050405020304" pitchFamily="18" charset="0"/>
                          <a:ea typeface="Times New Roman" panose="02020603050405020304" pitchFamily="18" charset="0"/>
                        </a:rPr>
                        <a:t>220 кунгача</a:t>
                      </a:r>
                      <a:endParaRPr lang="ru-RU" sz="1100">
                        <a:effectLs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1800" dirty="0">
                          <a:effectLst/>
                          <a:latin typeface="Times New Roman" panose="02020603050405020304" pitchFamily="18" charset="0"/>
                          <a:ea typeface="Times New Roman" panose="02020603050405020304" pitchFamily="18" charset="0"/>
                        </a:rPr>
                        <a:t>26 кундан кўпроқ</a:t>
                      </a:r>
                      <a:endParaRPr lang="ru-RU" sz="1100" dirty="0">
                        <a:effectLs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1800" dirty="0">
                          <a:effectLst/>
                          <a:latin typeface="Times New Roman" panose="02020603050405020304" pitchFamily="18" charset="0"/>
                          <a:ea typeface="Times New Roman" panose="02020603050405020304" pitchFamily="18" charset="0"/>
                        </a:rPr>
                        <a:t>26 кунгача</a:t>
                      </a:r>
                      <a:endParaRPr lang="ru-RU" sz="1100" dirty="0">
                        <a:effectLs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1800" dirty="0">
                          <a:effectLst/>
                          <a:latin typeface="Times New Roman" panose="02020603050405020304" pitchFamily="18" charset="0"/>
                          <a:ea typeface="Times New Roman" panose="02020603050405020304" pitchFamily="18" charset="0"/>
                        </a:rPr>
                        <a:t>26 кунгача</a:t>
                      </a:r>
                      <a:endParaRPr lang="ru-RU" sz="1100" dirty="0">
                        <a:effectLs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2421672"/>
                  </a:ext>
                </a:extLst>
              </a:tr>
            </a:tbl>
          </a:graphicData>
        </a:graphic>
      </p:graphicFrame>
      <p:sp>
        <p:nvSpPr>
          <p:cNvPr id="5" name="Rectangle 2"/>
          <p:cNvSpPr>
            <a:spLocks noChangeArrowheads="1"/>
          </p:cNvSpPr>
          <p:nvPr/>
        </p:nvSpPr>
        <p:spPr bwMode="auto">
          <a:xfrm>
            <a:off x="771526" y="1028926"/>
            <a:ext cx="7929562" cy="392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spAutoFit/>
          </a:bodyPr>
          <a:lstStyle/>
          <a:p>
            <a:pPr defTabSz="685800" eaLnBrk="0" fontAlgn="base" hangingPunct="0">
              <a:spcBef>
                <a:spcPct val="0"/>
              </a:spcBef>
              <a:spcAft>
                <a:spcPct val="0"/>
              </a:spcAft>
            </a:pPr>
            <a:r>
              <a:rPr lang="uz-Cyrl-UZ" altLang="ru-RU" sz="2100" b="1" dirty="0">
                <a:latin typeface="Times New Roman" pitchFamily="18" charset="0"/>
                <a:ea typeface="Times New Roman" panose="02020603050405020304" pitchFamily="18" charset="0"/>
                <a:cs typeface="Times New Roman" pitchFamily="18" charset="0"/>
              </a:rPr>
              <a:t>Капр қўнғизи ривожланиш босқичларининг яшаш даври</a:t>
            </a:r>
            <a:endParaRPr lang="ru-RU" altLang="ru-RU" sz="1500" dirty="0">
              <a:latin typeface="Times New Roman" pitchFamily="18" charset="0"/>
              <a:cs typeface="Times New Roman" pitchFamily="18" charset="0"/>
            </a:endParaRPr>
          </a:p>
        </p:txBody>
      </p:sp>
      <p:sp>
        <p:nvSpPr>
          <p:cNvPr id="6" name="Прямоугольник 5"/>
          <p:cNvSpPr/>
          <p:nvPr/>
        </p:nvSpPr>
        <p:spPr>
          <a:xfrm>
            <a:off x="610792" y="5537048"/>
            <a:ext cx="7822406" cy="369332"/>
          </a:xfrm>
          <a:prstGeom prst="rect">
            <a:avLst/>
          </a:prstGeom>
        </p:spPr>
        <p:txBody>
          <a:bodyPr wrap="square">
            <a:spAutoFit/>
          </a:bodyPr>
          <a:lstStyle/>
          <a:p>
            <a:pPr lvl="0" eaLnBrk="0" fontAlgn="base" hangingPunct="0">
              <a:spcBef>
                <a:spcPct val="0"/>
              </a:spcBef>
              <a:spcAft>
                <a:spcPct val="0"/>
              </a:spcAft>
            </a:pPr>
            <a:r>
              <a:rPr lang="uz-Cyrl-UZ" altLang="ru-RU" dirty="0">
                <a:latin typeface="Arial" panose="020B0604020202020204" pitchFamily="34" charset="0"/>
                <a:ea typeface="Times New Roman" panose="02020603050405020304" pitchFamily="18" charset="0"/>
              </a:rPr>
              <a:t>* Личинка Ўзбекистон шароитида 45 кунгача яшаши хабар қилинган.</a:t>
            </a:r>
            <a:endParaRPr lang="ru-RU" altLang="ru-RU" sz="1350" dirty="0">
              <a:latin typeface="Arial" panose="020B0604020202020204" pitchFamily="34" charset="0"/>
            </a:endParaRPr>
          </a:p>
        </p:txBody>
      </p:sp>
    </p:spTree>
    <p:extLst>
      <p:ext uri="{BB962C8B-B14F-4D97-AF65-F5344CB8AC3E}">
        <p14:creationId xmlns:p14="http://schemas.microsoft.com/office/powerpoint/2010/main" val="26727955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61049" y="1005259"/>
            <a:ext cx="7417191" cy="4870564"/>
          </a:xfrm>
          <a:prstGeom prst="rect">
            <a:avLst/>
          </a:prstGeom>
        </p:spPr>
        <p:txBody>
          <a:bodyPr wrap="square">
            <a:spAutoFit/>
          </a:bodyPr>
          <a:lstStyle/>
          <a:p>
            <a:pPr algn="just">
              <a:lnSpc>
                <a:spcPct val="115000"/>
              </a:lnSpc>
            </a:pPr>
            <a:r>
              <a:rPr lang="uz-Cyrl-UZ" sz="2250" dirty="0">
                <a:latin typeface="Times New Roman" panose="02020603050405020304" pitchFamily="18" charset="0"/>
                <a:ea typeface="Times New Roman" panose="02020603050405020304" pitchFamily="18" charset="0"/>
              </a:rPr>
              <a:t>Капр қўнғизининг яшаши ва ривожланиши учун юқори ҳарорат ва паст намлик қулай ҳисобланади. Личинкалари ҳар хил ўсимлик ва ҳайвон маҳсулотлари, дон, дондан тайёрланган махсулотлар билан озиқланади, аммо  ун чангини жуда яхши кўради. Жуда кўпайиб кетганда бутун, зарарланмаган донни  бузиб ейди. Капр қўнғизи тез ривожланиши ва кўпайиши учун минимал ҳарорат 24 С</a:t>
            </a:r>
            <a:r>
              <a:rPr lang="uz-Cyrl-UZ" sz="2250" baseline="30000" dirty="0">
                <a:latin typeface="Times New Roman" panose="02020603050405020304" pitchFamily="18" charset="0"/>
                <a:ea typeface="Times New Roman" panose="02020603050405020304" pitchFamily="18" charset="0"/>
              </a:rPr>
              <a:t>0</a:t>
            </a:r>
            <a:r>
              <a:rPr lang="uz-Cyrl-UZ" sz="2250" dirty="0">
                <a:latin typeface="Times New Roman" panose="02020603050405020304" pitchFamily="18" charset="0"/>
                <a:ea typeface="Times New Roman" panose="02020603050405020304" pitchFamily="18" charset="0"/>
              </a:rPr>
              <a:t>, оптимум 33-37 С</a:t>
            </a:r>
            <a:r>
              <a:rPr lang="uz-Cyrl-UZ" sz="2250" baseline="30000" dirty="0">
                <a:latin typeface="Times New Roman" panose="02020603050405020304" pitchFamily="18" charset="0"/>
                <a:ea typeface="Times New Roman" panose="02020603050405020304" pitchFamily="18" charset="0"/>
              </a:rPr>
              <a:t>0</a:t>
            </a:r>
            <a:r>
              <a:rPr lang="uz-Cyrl-UZ" sz="2250" dirty="0">
                <a:latin typeface="Times New Roman" panose="02020603050405020304" pitchFamily="18" charset="0"/>
                <a:ea typeface="Times New Roman" panose="02020603050405020304" pitchFamily="18" charset="0"/>
              </a:rPr>
              <a:t>,жуда кам ҳолларда оталанаши учун минимал ҳарорат 10 С</a:t>
            </a:r>
            <a:r>
              <a:rPr lang="uz-Cyrl-UZ" sz="2250" baseline="30000" dirty="0">
                <a:latin typeface="Times New Roman" panose="02020603050405020304" pitchFamily="18" charset="0"/>
                <a:ea typeface="Times New Roman" panose="02020603050405020304" pitchFamily="18" charset="0"/>
              </a:rPr>
              <a:t>0</a:t>
            </a:r>
            <a:r>
              <a:rPr lang="uz-Cyrl-UZ" sz="2250" dirty="0">
                <a:latin typeface="Times New Roman" panose="02020603050405020304" pitchFamily="18" charset="0"/>
                <a:ea typeface="Times New Roman" panose="02020603050405020304" pitchFamily="18" charset="0"/>
              </a:rPr>
              <a:t>  максимум 42 С</a:t>
            </a:r>
            <a:r>
              <a:rPr lang="uz-Cyrl-UZ" sz="2250" baseline="30000" dirty="0">
                <a:latin typeface="Times New Roman" panose="02020603050405020304" pitchFamily="18" charset="0"/>
                <a:ea typeface="Times New Roman" panose="02020603050405020304" pitchFamily="18" charset="0"/>
              </a:rPr>
              <a:t>0 </a:t>
            </a:r>
            <a:r>
              <a:rPr lang="uz-Cyrl-UZ" sz="2250" dirty="0">
                <a:latin typeface="Times New Roman" panose="02020603050405020304" pitchFamily="18" charset="0"/>
                <a:ea typeface="Times New Roman" panose="02020603050405020304" pitchFamily="18" charset="0"/>
              </a:rPr>
              <a:t>ни ташкил этади. Капр қўнғизининг ўзига хос  хусусияти-озуқа бўлмаганда диапаузага кириб, узоқ вақтгача (4 йилгача) озиқланмай яшай оладилар. </a:t>
            </a:r>
            <a:endParaRPr lang="ru-RU" sz="225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124173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55321" y="1040988"/>
            <a:ext cx="7501817" cy="4552015"/>
          </a:xfrm>
          <a:prstGeom prst="rect">
            <a:avLst/>
          </a:prstGeom>
        </p:spPr>
        <p:txBody>
          <a:bodyPr wrap="square">
            <a:spAutoFit/>
          </a:bodyPr>
          <a:lstStyle/>
          <a:p>
            <a:pPr algn="just">
              <a:lnSpc>
                <a:spcPct val="115000"/>
              </a:lnSpc>
            </a:pPr>
            <a:r>
              <a:rPr lang="uz-Cyrl-UZ" sz="2100" dirty="0">
                <a:latin typeface="Times New Roman" panose="02020603050405020304" pitchFamily="18" charset="0"/>
                <a:ea typeface="Times New Roman" panose="02020603050405020304" pitchFamily="18" charset="0"/>
              </a:rPr>
              <a:t>Бу давр орасида личинка баъзан ташқарига чиқиб, озиқланиши ва туллаши, сўнгра эса  яна пана жойга қайтиб диапаузани давом эттириши мумкин. Личинкалар совуққа чидамли, улар -21С</a:t>
            </a:r>
            <a:r>
              <a:rPr lang="uz-Cyrl-UZ" sz="2100" baseline="30000" dirty="0">
                <a:latin typeface="Times New Roman" panose="02020603050405020304" pitchFamily="18" charset="0"/>
                <a:ea typeface="Times New Roman" panose="02020603050405020304" pitchFamily="18" charset="0"/>
              </a:rPr>
              <a:t>0</a:t>
            </a:r>
            <a:r>
              <a:rPr lang="uz-Cyrl-UZ" sz="2100" dirty="0">
                <a:latin typeface="Times New Roman" panose="02020603050405020304" pitchFamily="18" charset="0"/>
                <a:ea typeface="Times New Roman" panose="02020603050405020304" pitchFamily="18" charset="0"/>
              </a:rPr>
              <a:t> га + 4 соат давомида чидаши мумкин. Аммо тухумлари унча чидамли  эмас -1С</a:t>
            </a:r>
            <a:r>
              <a:rPr lang="uz-Cyrl-UZ" sz="2100" baseline="30000" dirty="0">
                <a:latin typeface="Times New Roman" panose="02020603050405020304" pitchFamily="18" charset="0"/>
                <a:ea typeface="Times New Roman" panose="02020603050405020304" pitchFamily="18" charset="0"/>
              </a:rPr>
              <a:t>0</a:t>
            </a:r>
            <a:r>
              <a:rPr lang="uz-Cyrl-UZ" sz="2100" dirty="0">
                <a:latin typeface="Times New Roman" panose="02020603050405020304" pitchFamily="18" charset="0"/>
                <a:ea typeface="Times New Roman" panose="02020603050405020304" pitchFamily="18" charset="0"/>
              </a:rPr>
              <a:t> да +4 соатдан сўнг уларнинг 50 фоизи, 9 кундан кейин эса 100 фоизи ҳалок бўлади. Дон 60С</a:t>
            </a:r>
            <a:r>
              <a:rPr lang="uz-Cyrl-UZ" sz="2100" baseline="30000" dirty="0">
                <a:latin typeface="Times New Roman" panose="02020603050405020304" pitchFamily="18" charset="0"/>
                <a:ea typeface="Times New Roman" panose="02020603050405020304" pitchFamily="18" charset="0"/>
              </a:rPr>
              <a:t>0</a:t>
            </a:r>
            <a:r>
              <a:rPr lang="uz-Cyrl-UZ" sz="2100" dirty="0">
                <a:latin typeface="Times New Roman" panose="02020603050405020304" pitchFamily="18" charset="0"/>
                <a:ea typeface="Times New Roman" panose="02020603050405020304" pitchFamily="18" charset="0"/>
              </a:rPr>
              <a:t> гача қиздирилса, 5-нчи ёш личинкалар 25 минут 1-нчи ёшлари 30 минут. Имаголар 35 минутдан кейин ўлади.</a:t>
            </a:r>
            <a:endParaRPr lang="ru-RU" sz="1200" dirty="0">
              <a:latin typeface="Times New Roman" panose="02020603050405020304" pitchFamily="18" charset="0"/>
              <a:ea typeface="Times New Roman" panose="02020603050405020304" pitchFamily="18" charset="0"/>
            </a:endParaRPr>
          </a:p>
          <a:p>
            <a:pPr algn="just">
              <a:lnSpc>
                <a:spcPct val="115000"/>
              </a:lnSpc>
            </a:pPr>
            <a:r>
              <a:rPr lang="uz-Cyrl-UZ" sz="2100" dirty="0">
                <a:latin typeface="Times New Roman" panose="02020603050405020304" pitchFamily="18" charset="0"/>
                <a:ea typeface="Times New Roman" panose="02020603050405020304" pitchFamily="18" charset="0"/>
              </a:rPr>
              <a:t>Капр </a:t>
            </a:r>
            <a:r>
              <a:rPr lang="uz-Cyrl-UZ" sz="2100" dirty="0">
                <a:latin typeface="Times New Roman" panose="02020603050405020304" pitchFamily="18" charset="0"/>
                <a:ea typeface="Times New Roman" panose="02020603050405020304" pitchFamily="18" charset="0"/>
              </a:rPr>
              <a:t>қўнғизи барча ривожланиш босқичларида зарарланган ғалла дони ва ҳалла экинлари уруғи, улардан тайёрланган маҳсулотлар, ун ва бошқа озиқ-овқат  маҳсулотлари ва заҳиралари,  транспорт воситалари  орқали тарқалади.</a:t>
            </a:r>
            <a:endParaRPr lang="ru-RU" sz="12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2052756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36431" y="1060694"/>
            <a:ext cx="7505114" cy="4923656"/>
          </a:xfrm>
          <a:prstGeom prst="rect">
            <a:avLst/>
          </a:prstGeom>
        </p:spPr>
        <p:txBody>
          <a:bodyPr wrap="square">
            <a:spAutoFit/>
          </a:bodyPr>
          <a:lstStyle/>
          <a:p>
            <a:pPr algn="just">
              <a:lnSpc>
                <a:spcPct val="115000"/>
              </a:lnSpc>
            </a:pPr>
            <a:r>
              <a:rPr lang="uz-Cyrl-UZ" sz="2100" b="1" dirty="0">
                <a:latin typeface="Times New Roman" panose="02020603050405020304" pitchFamily="18" charset="0"/>
                <a:ea typeface="Times New Roman" panose="02020603050405020304" pitchFamily="18" charset="0"/>
              </a:rPr>
              <a:t>Кураш чоралари.</a:t>
            </a:r>
            <a:endParaRPr lang="ru-RU" sz="1200" dirty="0">
              <a:latin typeface="Times New Roman" panose="02020603050405020304" pitchFamily="18" charset="0"/>
              <a:ea typeface="Times New Roman" panose="02020603050405020304" pitchFamily="18" charset="0"/>
            </a:endParaRPr>
          </a:p>
          <a:p>
            <a:pPr marL="257175" indent="-257175" algn="just">
              <a:lnSpc>
                <a:spcPct val="115000"/>
              </a:lnSpc>
              <a:tabLst>
                <a:tab pos="342900" algn="l"/>
              </a:tabLst>
            </a:pPr>
            <a:r>
              <a:rPr lang="uz-Cyrl-UZ" sz="2100" dirty="0">
                <a:latin typeface="Times New Roman" panose="02020603050405020304" pitchFamily="18" charset="0"/>
                <a:ea typeface="Times New Roman" panose="02020603050405020304" pitchFamily="18" charset="0"/>
              </a:rPr>
              <a:t>Капр қўнғизи билан зарарланганлиги гумон қилинган дон ва дон маҳсулотларини зарарсизлантирмасдан Ўзбекистоннинг бошқа, бу ҳашорат учрамайдиган жойларига олиб бориш таъқиқиланади;</a:t>
            </a:r>
            <a:endParaRPr lang="ru-RU" sz="1200" dirty="0">
              <a:latin typeface="Times New Roman" panose="02020603050405020304" pitchFamily="18" charset="0"/>
              <a:ea typeface="Times New Roman" panose="02020603050405020304" pitchFamily="18" charset="0"/>
            </a:endParaRPr>
          </a:p>
          <a:p>
            <a:pPr marL="257175" indent="-257175" algn="just">
              <a:lnSpc>
                <a:spcPct val="115000"/>
              </a:lnSpc>
              <a:tabLst>
                <a:tab pos="342900" algn="l"/>
              </a:tabLst>
            </a:pPr>
            <a:r>
              <a:rPr lang="uz-Cyrl-UZ" sz="2100" dirty="0">
                <a:latin typeface="Times New Roman" panose="02020603050405020304" pitchFamily="18" charset="0"/>
                <a:ea typeface="Times New Roman" panose="02020603050405020304" pitchFamily="18" charset="0"/>
              </a:rPr>
              <a:t>Экинларнинг донларни фумигация қилиш ёки  инсектицидлар ёрдамида зарарсизлантириш;</a:t>
            </a:r>
            <a:endParaRPr lang="ru-RU" sz="1200" dirty="0">
              <a:latin typeface="Times New Roman" panose="02020603050405020304" pitchFamily="18" charset="0"/>
              <a:ea typeface="Times New Roman" panose="02020603050405020304" pitchFamily="18" charset="0"/>
            </a:endParaRPr>
          </a:p>
          <a:p>
            <a:pPr marL="257175" indent="-257175" algn="just">
              <a:lnSpc>
                <a:spcPct val="115000"/>
              </a:lnSpc>
              <a:tabLst>
                <a:tab pos="342900" algn="l"/>
              </a:tabLst>
            </a:pPr>
            <a:r>
              <a:rPr lang="uz-Cyrl-UZ" sz="2100" dirty="0">
                <a:latin typeface="Times New Roman" panose="02020603050405020304" pitchFamily="18" charset="0"/>
                <a:ea typeface="Times New Roman" panose="02020603050405020304" pitchFamily="18" charset="0"/>
              </a:rPr>
              <a:t>Озиқ-овқатга ишлатиладиган  зарарланган экинлар донларини термик усулда зарарасизлантириш;</a:t>
            </a:r>
            <a:endParaRPr lang="ru-RU" sz="1200" dirty="0">
              <a:latin typeface="Times New Roman" panose="02020603050405020304" pitchFamily="18" charset="0"/>
              <a:ea typeface="Times New Roman" panose="02020603050405020304" pitchFamily="18" charset="0"/>
            </a:endParaRPr>
          </a:p>
          <a:p>
            <a:pPr marL="257175" indent="-257175" algn="just">
              <a:lnSpc>
                <a:spcPct val="115000"/>
              </a:lnSpc>
              <a:tabLst>
                <a:tab pos="342900" algn="l"/>
              </a:tabLst>
            </a:pPr>
            <a:r>
              <a:rPr lang="uz-Cyrl-UZ" sz="2100" dirty="0">
                <a:latin typeface="Times New Roman" panose="02020603050405020304" pitchFamily="18" charset="0"/>
                <a:ea typeface="Times New Roman" panose="02020603050405020304" pitchFamily="18" charset="0"/>
              </a:rPr>
              <a:t>Экинлар донлари сақланаётган омборхоналарни ва донларни Ўзбекистонда ишлатиш учун рухсат этилган инсектицидлар ёрдамида зарарасизлантириш.</a:t>
            </a:r>
            <a:endParaRPr lang="ru-RU" sz="1200" dirty="0">
              <a:latin typeface="Times New Roman" panose="02020603050405020304" pitchFamily="18" charset="0"/>
              <a:ea typeface="Times New Roman" panose="02020603050405020304" pitchFamily="18" charset="0"/>
            </a:endParaRPr>
          </a:p>
          <a:p>
            <a:pPr marL="171450" marR="13811" algn="just">
              <a:lnSpc>
                <a:spcPct val="115000"/>
              </a:lnSpc>
            </a:pPr>
            <a:r>
              <a:rPr lang="uz-Cyrl-UZ" sz="2100" b="1" spc="-38" dirty="0">
                <a:latin typeface="Times New Roman" panose="02020603050405020304" pitchFamily="18" charset="0"/>
                <a:ea typeface="Times New Roman" panose="02020603050405020304" pitchFamily="18" charset="0"/>
              </a:rPr>
              <a:t> </a:t>
            </a:r>
            <a:endParaRPr lang="ru-RU" sz="12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1461449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32488" y="1252374"/>
            <a:ext cx="4572000" cy="4205767"/>
          </a:xfrm>
          <a:prstGeom prst="rect">
            <a:avLst/>
          </a:prstGeom>
        </p:spPr>
        <p:txBody>
          <a:bodyPr>
            <a:spAutoFit/>
          </a:bodyPr>
          <a:lstStyle/>
          <a:p>
            <a:pPr marL="171450" marR="13811" algn="just">
              <a:lnSpc>
                <a:spcPct val="115000"/>
              </a:lnSpc>
            </a:pPr>
            <a:r>
              <a:rPr lang="uz-Cyrl-UZ" sz="1650" b="1" spc="-38" dirty="0">
                <a:latin typeface="Times New Roman" panose="02020603050405020304" pitchFamily="18" charset="0"/>
                <a:ea typeface="Times New Roman" panose="02020603050405020304" pitchFamily="18" charset="0"/>
              </a:rPr>
              <a:t>Тўрт нуқтали қўнғиз – Callosobruchus masculatus L.</a:t>
            </a:r>
            <a:endParaRPr lang="ru-RU" sz="1650" dirty="0">
              <a:latin typeface="Times New Roman" panose="02020603050405020304" pitchFamily="18" charset="0"/>
              <a:ea typeface="Times New Roman" panose="02020603050405020304" pitchFamily="18" charset="0"/>
            </a:endParaRPr>
          </a:p>
          <a:p>
            <a:pPr marR="13811" algn="just">
              <a:lnSpc>
                <a:spcPct val="115000"/>
              </a:lnSpc>
            </a:pPr>
            <a:r>
              <a:rPr lang="uz-Cyrl-UZ" sz="1650" dirty="0">
                <a:latin typeface="Times New Roman" panose="02020603050405020304" pitchFamily="18" charset="0"/>
                <a:ea typeface="Times New Roman" panose="02020603050405020304" pitchFamily="18" charset="0"/>
              </a:rPr>
              <a:t>Бу қўнғиз ловия, мош, нўхат, бурчоқ, зиғир, ясмиқ уруғлари ичидаги моддани кемириб ейиши билан зарар етказади. Шикастланган донларнинг, унинг даражаси 75 % гача пасаяди ва тўрт нуқтали қўнғизнинг чиқиндилари билан ифлосланган донлар овқат учун ярамайди.</a:t>
            </a:r>
            <a:endParaRPr lang="ru-RU" sz="1650" dirty="0">
              <a:latin typeface="Times New Roman" panose="02020603050405020304" pitchFamily="18" charset="0"/>
              <a:ea typeface="Times New Roman" panose="02020603050405020304" pitchFamily="18" charset="0"/>
            </a:endParaRPr>
          </a:p>
          <a:p>
            <a:r>
              <a:rPr lang="uz-Cyrl-UZ" sz="1650" dirty="0">
                <a:latin typeface="Times New Roman" panose="02020603050405020304" pitchFamily="18" charset="0"/>
                <a:ea typeface="Times New Roman" panose="02020603050405020304" pitchFamily="18" charset="0"/>
              </a:rPr>
              <a:t>Афғонистон, Ҳиндистон, Индонезия, УзоқШарқ, Жанубий, Ўрта ва Шарқий европада, Ўрта ва жанубий Африкада, Маврикия оролида, Ўзбекистонда омборларда 1978 йилдан бери тарқалиб келяпти. Асосан ҳозирги кунда Жиззах, Сирдарё, Тошкент вилоятларида ва Тошкент шаҳрида тарқалган.</a:t>
            </a:r>
            <a:endParaRPr lang="ru-RU" sz="1650" dirty="0"/>
          </a:p>
        </p:txBody>
      </p:sp>
      <p:pic>
        <p:nvPicPr>
          <p:cNvPr id="1026" name="Picture 2" descr="https://www.biolib.cz/IMG/GAL/BIG/304537.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22869" y="1064748"/>
            <a:ext cx="2634160" cy="2002302"/>
          </a:xfrm>
          <a:prstGeom prst="rect">
            <a:avLst/>
          </a:prstGeom>
          <a:noFill/>
          <a:extLst>
            <a:ext uri="{909E8E84-426E-40DD-AFC4-6F175D3DCCD1}">
              <a14:hiddenFill xmlns:a14="http://schemas.microsoft.com/office/drawing/2010/main">
                <a:solidFill>
                  <a:srgbClr val="FFFFFF"/>
                </a:solidFill>
              </a14:hiddenFill>
            </a:ext>
          </a:extLst>
        </p:spPr>
      </p:pic>
      <p:pic>
        <p:nvPicPr>
          <p:cNvPr id="3" name="Рисунок 2"/>
          <p:cNvPicPr>
            <a:picLocks noChangeAspect="1"/>
          </p:cNvPicPr>
          <p:nvPr/>
        </p:nvPicPr>
        <p:blipFill>
          <a:blip r:embed="rId3"/>
          <a:stretch>
            <a:fillRect/>
          </a:stretch>
        </p:blipFill>
        <p:spPr>
          <a:xfrm>
            <a:off x="6276141" y="3493510"/>
            <a:ext cx="2727614" cy="2131683"/>
          </a:xfrm>
          <a:prstGeom prst="rect">
            <a:avLst/>
          </a:prstGeom>
        </p:spPr>
      </p:pic>
    </p:spTree>
    <p:extLst>
      <p:ext uri="{BB962C8B-B14F-4D97-AF65-F5344CB8AC3E}">
        <p14:creationId xmlns:p14="http://schemas.microsoft.com/office/powerpoint/2010/main" val="204616219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allosobruchus_maculatus"/>
          <p:cNvPicPr/>
          <p:nvPr/>
        </p:nvPicPr>
        <p:blipFill>
          <a:blip r:embed="rId2">
            <a:extLst>
              <a:ext uri="{28A0092B-C50C-407E-A947-70E740481C1C}">
                <a14:useLocalDpi xmlns:a14="http://schemas.microsoft.com/office/drawing/2010/main" val="0"/>
              </a:ext>
            </a:extLst>
          </a:blip>
          <a:srcRect/>
          <a:stretch>
            <a:fillRect/>
          </a:stretch>
        </p:blipFill>
        <p:spPr bwMode="auto">
          <a:xfrm>
            <a:off x="1315049" y="1202963"/>
            <a:ext cx="3580508" cy="4338828"/>
          </a:xfrm>
          <a:prstGeom prst="rect">
            <a:avLst/>
          </a:prstGeom>
          <a:noFill/>
          <a:ln>
            <a:noFill/>
          </a:ln>
        </p:spPr>
      </p:pic>
      <p:pic>
        <p:nvPicPr>
          <p:cNvPr id="4" name="Рисунок 3"/>
          <p:cNvPicPr>
            <a:picLocks noChangeAspect="1"/>
          </p:cNvPicPr>
          <p:nvPr/>
        </p:nvPicPr>
        <p:blipFill>
          <a:blip r:embed="rId3"/>
          <a:stretch>
            <a:fillRect/>
          </a:stretch>
        </p:blipFill>
        <p:spPr>
          <a:xfrm>
            <a:off x="5180428" y="1202963"/>
            <a:ext cx="3573927" cy="4338828"/>
          </a:xfrm>
          <a:prstGeom prst="rect">
            <a:avLst/>
          </a:prstGeom>
        </p:spPr>
      </p:pic>
    </p:spTree>
    <p:extLst>
      <p:ext uri="{BB962C8B-B14F-4D97-AF65-F5344CB8AC3E}">
        <p14:creationId xmlns:p14="http://schemas.microsoft.com/office/powerpoint/2010/main" val="167013349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227885" y="1316676"/>
            <a:ext cx="4572000" cy="4293483"/>
          </a:xfrm>
          <a:prstGeom prst="rect">
            <a:avLst/>
          </a:prstGeom>
        </p:spPr>
        <p:txBody>
          <a:bodyPr>
            <a:spAutoFit/>
          </a:bodyPr>
          <a:lstStyle/>
          <a:p>
            <a:r>
              <a:rPr lang="uz-Cyrl-UZ" sz="1950" dirty="0">
                <a:latin typeface="Times New Roman" panose="02020603050405020304" pitchFamily="18" charset="0"/>
                <a:ea typeface="Times New Roman" panose="02020603050405020304" pitchFamily="18" charset="0"/>
              </a:rPr>
              <a:t>Қўнгизни танаси калта, овал шаклда, ранги қизғиш қўнғир,  қаноти устлари бўйлаб ғуж жойлашган калта туклардан иборат. Олдинги қанотида 4 оқ тусли белгилари бор. Орқасининг олд қисмининг асосий учига </a:t>
            </a:r>
            <a:r>
              <a:rPr lang="uz-Cyrl-UZ" sz="1950" i="1" dirty="0">
                <a:latin typeface="Times New Roman" panose="02020603050405020304" pitchFamily="18" charset="0"/>
                <a:ea typeface="Times New Roman" panose="02020603050405020304" pitchFamily="18" charset="0"/>
              </a:rPr>
              <a:t>нисба</a:t>
            </a:r>
            <a:r>
              <a:rPr lang="uz-Cyrl-UZ" sz="1950" dirty="0">
                <a:latin typeface="Times New Roman" panose="02020603050405020304" pitchFamily="18" charset="0"/>
                <a:ea typeface="Times New Roman" panose="02020603050405020304" pitchFamily="18" charset="0"/>
              </a:rPr>
              <a:t>тан кенгроқ. Кейинги болдирларининг ички томонида тишчалари бор. Қўнғизнинг, тана узунлиги 2,5-5 мм келади. эркак қўнғизларнинг мўйловлари тароқсимон шаклда, 8-10 бўғимли, урғочиларининг мўйловлари эса тасбехсимон шаклда. Ана шуЖ-белгиларга қараб эркак ва урғочиларини билиб олиш осон. </a:t>
            </a:r>
            <a:endParaRPr lang="ru-RU" sz="1950" dirty="0"/>
          </a:p>
        </p:txBody>
      </p:sp>
      <p:pic>
        <p:nvPicPr>
          <p:cNvPr id="2" name="Рисунок 1" descr="四纹豆象幼虫和蛹(菜豆)(1)"/>
          <p:cNvPicPr/>
          <p:nvPr/>
        </p:nvPicPr>
        <p:blipFill>
          <a:blip r:embed="rId2">
            <a:extLst>
              <a:ext uri="{28A0092B-C50C-407E-A947-70E740481C1C}">
                <a14:useLocalDpi xmlns:a14="http://schemas.microsoft.com/office/drawing/2010/main" val="0"/>
              </a:ext>
            </a:extLst>
          </a:blip>
          <a:srcRect/>
          <a:stretch>
            <a:fillRect/>
          </a:stretch>
        </p:blipFill>
        <p:spPr bwMode="auto">
          <a:xfrm>
            <a:off x="5799885" y="1996069"/>
            <a:ext cx="3052211" cy="2911613"/>
          </a:xfrm>
          <a:prstGeom prst="rect">
            <a:avLst/>
          </a:prstGeom>
          <a:noFill/>
          <a:ln>
            <a:noFill/>
          </a:ln>
        </p:spPr>
      </p:pic>
    </p:spTree>
    <p:extLst>
      <p:ext uri="{BB962C8B-B14F-4D97-AF65-F5344CB8AC3E}">
        <p14:creationId xmlns:p14="http://schemas.microsoft.com/office/powerpoint/2010/main" val="127155330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5726351" y="1200150"/>
            <a:ext cx="3125065" cy="4402561"/>
          </a:xfrm>
          <a:prstGeom prst="rect">
            <a:avLst/>
          </a:prstGeom>
        </p:spPr>
      </p:pic>
      <p:sp>
        <p:nvSpPr>
          <p:cNvPr id="3" name="Прямоугольник 2"/>
          <p:cNvSpPr/>
          <p:nvPr/>
        </p:nvSpPr>
        <p:spPr>
          <a:xfrm>
            <a:off x="1252025" y="1058637"/>
            <a:ext cx="4572000" cy="4755148"/>
          </a:xfrm>
          <a:prstGeom prst="rect">
            <a:avLst/>
          </a:prstGeom>
        </p:spPr>
        <p:txBody>
          <a:bodyPr>
            <a:spAutoFit/>
          </a:bodyPr>
          <a:lstStyle/>
          <a:p>
            <a:r>
              <a:rPr lang="uz-Cyrl-UZ" sz="3000" dirty="0">
                <a:latin typeface="Times New Roman" panose="02020603050405020304" pitchFamily="18" charset="0"/>
                <a:ea typeface="Times New Roman" panose="02020603050405020304" pitchFamily="18" charset="0"/>
              </a:rPr>
              <a:t>Тухуми ялтироқ, оқиш рангда, чўзинчоқ овал шаклида 0,7-0,46 мм узунликда </a:t>
            </a:r>
            <a:r>
              <a:rPr lang="uz-Cyrl-UZ" sz="3300" dirty="0">
                <a:latin typeface="Times New Roman" panose="02020603050405020304" pitchFamily="18" charset="0"/>
                <a:ea typeface="Times New Roman" panose="02020603050405020304" pitchFamily="18" charset="0"/>
              </a:rPr>
              <a:t>личинкасининг</a:t>
            </a:r>
            <a:r>
              <a:rPr lang="uz-Cyrl-UZ" sz="3000" dirty="0">
                <a:latin typeface="Times New Roman" panose="02020603050405020304" pitchFamily="18" charset="0"/>
                <a:ea typeface="Times New Roman" panose="02020603050405020304" pitchFamily="18" charset="0"/>
              </a:rPr>
              <a:t> ранги оқ ёки оқ сарғиш 3.5-4,6 мм гача, кичкина бошли, кўкрак қисмига томон эгилиб туради.Ғумбаги 3,5 мм оқ сариқ рангида.</a:t>
            </a:r>
            <a:endParaRPr lang="ru-RU" sz="3000" dirty="0"/>
          </a:p>
        </p:txBody>
      </p:sp>
    </p:spTree>
    <p:extLst>
      <p:ext uri="{BB962C8B-B14F-4D97-AF65-F5344CB8AC3E}">
        <p14:creationId xmlns:p14="http://schemas.microsoft.com/office/powerpoint/2010/main" val="234619199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25880" y="1039591"/>
            <a:ext cx="7515665" cy="4923656"/>
          </a:xfrm>
          <a:prstGeom prst="rect">
            <a:avLst/>
          </a:prstGeom>
        </p:spPr>
        <p:txBody>
          <a:bodyPr wrap="square">
            <a:spAutoFit/>
          </a:bodyPr>
          <a:lstStyle/>
          <a:p>
            <a:pPr marR="13811" algn="just">
              <a:lnSpc>
                <a:spcPct val="115000"/>
              </a:lnSpc>
            </a:pPr>
            <a:r>
              <a:rPr lang="uz-Cyrl-UZ" sz="1950" b="1" dirty="0">
                <a:latin typeface="Times New Roman" panose="02020603050405020304" pitchFamily="18" charset="0"/>
                <a:ea typeface="Times New Roman" panose="02020603050405020304" pitchFamily="18" charset="0"/>
              </a:rPr>
              <a:t>Ҳаёт </a:t>
            </a:r>
            <a:r>
              <a:rPr lang="uz-Cyrl-UZ" sz="1950" b="1" spc="-38" dirty="0">
                <a:latin typeface="Times New Roman" panose="02020603050405020304" pitchFamily="18" charset="0"/>
                <a:ea typeface="Times New Roman" panose="02020603050405020304" pitchFamily="18" charset="0"/>
              </a:rPr>
              <a:t>кечириши. </a:t>
            </a:r>
            <a:r>
              <a:rPr lang="uz-Cyrl-UZ" sz="1950" dirty="0">
                <a:latin typeface="Times New Roman" panose="02020603050405020304" pitchFamily="18" charset="0"/>
                <a:ea typeface="Times New Roman" panose="02020603050405020304" pitchFamily="18" charset="0"/>
              </a:rPr>
              <a:t>Вояга етган қўнғиз ҳолатида омборлардаги, шунингдек далаларда янчиш вақгида ерга тўкилган нўхатлар ичида қишлайди. Кўкламда қўнғизлар нўхат уруғларини кемириб тешиб, ташқарига чиқади. Урғочи қўнғиз тухумларини нўхатнинг ёш қўзоқларига, ўз танасидан чиқарган ва тез қуриб қолган суюқ томчи устига қўяди. Тухум қўйишда икки ҳафта давом этади. Урғочи қўнғиз ўртача ҳисобда 60 та тухум қўяди.Тухумлари ўрта ҳисобда 8, личинкалари 17, ғумбаклари 7 кунда ривожланиб бўлади.</a:t>
            </a:r>
            <a:endParaRPr lang="ru-RU" sz="1950" dirty="0">
              <a:latin typeface="Times New Roman" panose="02020603050405020304" pitchFamily="18" charset="0"/>
              <a:ea typeface="Times New Roman" panose="02020603050405020304" pitchFamily="18" charset="0"/>
            </a:endParaRPr>
          </a:p>
          <a:p>
            <a:pPr marR="13811" algn="just">
              <a:lnSpc>
                <a:spcPct val="115000"/>
              </a:lnSpc>
            </a:pPr>
            <a:r>
              <a:rPr lang="uz-Cyrl-UZ" sz="1950" dirty="0">
                <a:latin typeface="Times New Roman" panose="02020603050405020304" pitchFamily="18" charset="0"/>
                <a:ea typeface="Times New Roman" panose="02020603050405020304" pitchFamily="18" charset="0"/>
              </a:rPr>
              <a:t>Турли шароитда бу заракунанданинг тўла ривожланиб бўлиниши 18-60 кунгача давом этади. Ловиянинг битта дони ичида бир неча личинка етилиши мумкин. Бу зараркунандаларда омборларда йилига бир неча бўғин, ИрЁКлашароитидабиттабўғин. Ҳарорат етарли даражада юқори бўлганда қишки уйқуга кирмасдан ривожлана олади. </a:t>
            </a:r>
            <a:endParaRPr lang="ru-RU" sz="195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2617889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25880" y="1050501"/>
            <a:ext cx="7484012" cy="4870564"/>
          </a:xfrm>
          <a:prstGeom prst="rect">
            <a:avLst/>
          </a:prstGeom>
        </p:spPr>
        <p:txBody>
          <a:bodyPr wrap="square">
            <a:spAutoFit/>
          </a:bodyPr>
          <a:lstStyle/>
          <a:p>
            <a:pPr marR="13811" algn="just">
              <a:lnSpc>
                <a:spcPct val="115000"/>
              </a:lnSpc>
            </a:pPr>
            <a:r>
              <a:rPr lang="uz-Cyrl-UZ" b="1" dirty="0">
                <a:latin typeface="Times New Roman" panose="02020603050405020304" pitchFamily="18" charset="0"/>
                <a:ea typeface="Times New Roman" panose="02020603050405020304" pitchFamily="18" charset="0"/>
              </a:rPr>
              <a:t>Кураш чоралари</a:t>
            </a:r>
            <a:r>
              <a:rPr lang="uz-Cyrl-UZ" dirty="0">
                <a:latin typeface="Times New Roman" panose="02020603050405020304" pitchFamily="18" charset="0"/>
                <a:ea typeface="Times New Roman" panose="02020603050405020304" pitchFamily="18" charset="0"/>
              </a:rPr>
              <a:t>. Карантин мақсадида ловия донини ҳамда бу зараркунанда тушадиган дуккали ўсимлик донларинис ҳетдан келцриш масаласи ловия қўнғизининг тарқалиш доирасига қараб тартибга солинади.(2,3)</a:t>
            </a:r>
            <a:endParaRPr lang="ru-RU" sz="1050" dirty="0">
              <a:latin typeface="Times New Roman" panose="02020603050405020304" pitchFamily="18" charset="0"/>
              <a:ea typeface="Times New Roman" panose="02020603050405020304" pitchFamily="18" charset="0"/>
            </a:endParaRPr>
          </a:p>
          <a:p>
            <a:pPr marR="13811" algn="just">
              <a:lnSpc>
                <a:spcPct val="115000"/>
              </a:lnSpc>
            </a:pPr>
            <a:r>
              <a:rPr lang="uz-Cyrl-UZ" dirty="0">
                <a:latin typeface="Times New Roman" panose="02020603050405020304" pitchFamily="18" charset="0"/>
                <a:ea typeface="Times New Roman" panose="02020603050405020304" pitchFamily="18" charset="0"/>
              </a:rPr>
              <a:t>Бу қўнғиз тарқалган раёнлардан ловия келтириш зарур бўлиб қолган тақцирда тўрт нуқгали қўнғиз белгилари бўлган донлар дезинфекция қилинади.</a:t>
            </a:r>
            <a:endParaRPr lang="ru-RU" sz="1050" dirty="0">
              <a:latin typeface="Times New Roman" panose="02020603050405020304" pitchFamily="18" charset="0"/>
              <a:ea typeface="Times New Roman" panose="02020603050405020304" pitchFamily="18" charset="0"/>
            </a:endParaRPr>
          </a:p>
          <a:p>
            <a:pPr marR="13811" algn="just">
              <a:lnSpc>
                <a:spcPct val="115000"/>
              </a:lnSpc>
            </a:pPr>
            <a:r>
              <a:rPr lang="uz-Cyrl-UZ" dirty="0">
                <a:latin typeface="Times New Roman" panose="02020603050405020304" pitchFamily="18" charset="0"/>
                <a:ea typeface="Times New Roman" panose="02020603050405020304" pitchFamily="18" charset="0"/>
              </a:rPr>
              <a:t>Озиқ-овқатга ишлатиладиган ловия ва дукаклар термик усулда ҳам юқумсизлантирилади.(4)</a:t>
            </a:r>
            <a:endParaRPr lang="ru-RU" sz="1050" dirty="0">
              <a:latin typeface="Times New Roman" panose="02020603050405020304" pitchFamily="18" charset="0"/>
              <a:ea typeface="Times New Roman" panose="02020603050405020304" pitchFamily="18" charset="0"/>
            </a:endParaRPr>
          </a:p>
          <a:p>
            <a:pPr marR="13811" algn="just">
              <a:lnSpc>
                <a:spcPct val="115000"/>
              </a:lnSpc>
            </a:pPr>
            <a:r>
              <a:rPr lang="uz-Cyrl-UZ" dirty="0">
                <a:latin typeface="Times New Roman" panose="02020603050405020304" pitchFamily="18" charset="0"/>
                <a:ea typeface="Times New Roman" panose="02020603050405020304" pitchFamily="18" charset="0"/>
              </a:rPr>
              <a:t>Ловия ва бошқа дуккакли экинлари, донларнинг тўкила бошалшига йўл қўймасдан, ўз вақгида ўриб олиш зарур. Дон янгиланган жойлард ақолган хас-чўпларни йўқотиш лозим.</a:t>
            </a:r>
            <a:endParaRPr lang="ru-RU" sz="1050" dirty="0">
              <a:latin typeface="Times New Roman" panose="02020603050405020304" pitchFamily="18" charset="0"/>
              <a:ea typeface="Times New Roman" panose="02020603050405020304" pitchFamily="18" charset="0"/>
            </a:endParaRPr>
          </a:p>
          <a:p>
            <a:pPr marR="13811" algn="just">
              <a:lnSpc>
                <a:spcPct val="115000"/>
              </a:lnSpc>
            </a:pPr>
            <a:r>
              <a:rPr lang="uz-Cyrl-UZ" dirty="0">
                <a:latin typeface="Times New Roman" panose="02020603050405020304" pitchFamily="18" charset="0"/>
                <a:ea typeface="Times New Roman" panose="02020603050405020304" pitchFamily="18" charset="0"/>
              </a:rPr>
              <a:t>Кимёвий препаратларидан кварк 10% к.е. 6-7 л/га, децис 2,5% к.е. 0,5 л/га ишлатилади. </a:t>
            </a:r>
            <a:endParaRPr lang="ru-RU" sz="1050" dirty="0">
              <a:latin typeface="Times New Roman" panose="02020603050405020304" pitchFamily="18" charset="0"/>
              <a:ea typeface="Times New Roman" panose="02020603050405020304" pitchFamily="18" charset="0"/>
            </a:endParaRPr>
          </a:p>
          <a:p>
            <a:pPr marR="13811" algn="just">
              <a:lnSpc>
                <a:spcPct val="115000"/>
              </a:lnSpc>
            </a:pPr>
            <a:r>
              <a:rPr lang="uz-Cyrl-UZ" dirty="0">
                <a:latin typeface="Times New Roman" panose="02020603050405020304" pitchFamily="18" charset="0"/>
                <a:ea typeface="Times New Roman" panose="02020603050405020304" pitchFamily="18" charset="0"/>
              </a:rPr>
              <a:t> </a:t>
            </a:r>
            <a:endParaRPr lang="ru-RU" sz="105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6420803"/>
      </p:ext>
    </p:extLst>
  </p:cSld>
  <p:clrMapOvr>
    <a:masterClrMapping/>
  </p:clrMapOvr>
  <p:timing>
    <p:tnLst>
      <p:par>
        <p:cTn id="1" dur="indefinite" restart="never" nodeType="tmRoot"/>
      </p:par>
    </p:tnLst>
  </p:timing>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76</TotalTime>
  <Words>1259</Words>
  <Application>Microsoft Office PowerPoint</Application>
  <PresentationFormat>Экран (4:3)</PresentationFormat>
  <Paragraphs>68</Paragraphs>
  <Slides>16</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16</vt:i4>
      </vt:variant>
    </vt:vector>
  </HeadingPairs>
  <TitlesOfParts>
    <vt:vector size="21" baseType="lpstr">
      <vt:lpstr>Arial</vt:lpstr>
      <vt:lpstr>Century Gothic</vt:lpstr>
      <vt:lpstr>Times New Roman</vt:lpstr>
      <vt:lpstr>Wingdings 3</vt:lpstr>
      <vt:lpstr>Легкий дым</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Hurriyahon</dc:creator>
  <cp:lastModifiedBy>Hurriyahon</cp:lastModifiedBy>
  <cp:revision>13</cp:revision>
  <dcterms:created xsi:type="dcterms:W3CDTF">2018-03-27T14:26:26Z</dcterms:created>
  <dcterms:modified xsi:type="dcterms:W3CDTF">2019-04-08T15:39:05Z</dcterms:modified>
</cp:coreProperties>
</file>