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1" r:id="rId1"/>
  </p:sldMasterIdLst>
  <p:sldIdLst>
    <p:sldId id="256" r:id="rId2"/>
    <p:sldId id="257" r:id="rId3"/>
    <p:sldId id="259" r:id="rId4"/>
    <p:sldId id="260" r:id="rId5"/>
    <p:sldId id="261" r:id="rId6"/>
    <p:sldId id="262" r:id="rId7"/>
    <p:sldId id="263" r:id="rId8"/>
    <p:sldId id="278" r:id="rId9"/>
    <p:sldId id="280" r:id="rId10"/>
    <p:sldId id="279" r:id="rId11"/>
    <p:sldId id="281" r:id="rId12"/>
    <p:sldId id="282" r:id="rId13"/>
    <p:sldId id="264" r:id="rId14"/>
    <p:sldId id="267" r:id="rId15"/>
    <p:sldId id="265" r:id="rId16"/>
    <p:sldId id="266" r:id="rId17"/>
    <p:sldId id="269" r:id="rId18"/>
    <p:sldId id="268" r:id="rId19"/>
    <p:sldId id="271" r:id="rId20"/>
    <p:sldId id="272" r:id="rId21"/>
    <p:sldId id="274" r:id="rId22"/>
    <p:sldId id="275" r:id="rId23"/>
    <p:sldId id="270" r:id="rId24"/>
    <p:sldId id="277" r:id="rId25"/>
    <p:sldId id="276"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550E8E1-710D-41CA-BFE0-461399E050D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19901683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550E8E1-710D-41CA-BFE0-461399E050D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1846189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550E8E1-710D-41CA-BFE0-461399E050D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2034922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550E8E1-710D-41CA-BFE0-461399E050D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3916418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550E8E1-710D-41CA-BFE0-461399E050D5}" type="datetimeFigureOut">
              <a:rPr lang="ru-RU" smtClean="0"/>
              <a:t>пн 08.04.19</a:t>
            </a:fld>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1598866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550E8E1-710D-41CA-BFE0-461399E050D5}"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153813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50E8E1-710D-41CA-BFE0-461399E050D5}" type="datetimeFigureOut">
              <a:rPr lang="ru-RU" smtClean="0"/>
              <a:t>пн 08.04.19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3679135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550E8E1-710D-41CA-BFE0-461399E050D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40215004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550E8E1-710D-41CA-BFE0-461399E050D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29316333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550E8E1-710D-41CA-BFE0-461399E050D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2622001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550E8E1-710D-41CA-BFE0-461399E050D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6E7F8DA7-8CEA-453E-92C2-61860B5E5F0D}" type="slidenum">
              <a:rPr lang="ru-RU" smtClean="0"/>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977492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550E8E1-710D-41CA-BFE0-461399E050D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11611571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550E8E1-710D-41CA-BFE0-461399E050D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E7F8DA7-8CEA-453E-92C2-61860B5E5F0D}" type="slidenum">
              <a:rPr lang="ru-RU" smtClean="0"/>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272021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550E8E1-710D-41CA-BFE0-461399E050D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4453613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550E8E1-710D-41CA-BFE0-461399E050D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14988543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550E8E1-710D-41CA-BFE0-461399E050D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E7F8DA7-8CEA-453E-92C2-61860B5E5F0D}" type="slidenum">
              <a:rPr lang="ru-RU" smtClean="0"/>
              <a:t>‹#›</a:t>
            </a:fld>
            <a:endParaRPr lang="ru-RU"/>
          </a:p>
        </p:txBody>
      </p:sp>
    </p:spTree>
    <p:extLst>
      <p:ext uri="{BB962C8B-B14F-4D97-AF65-F5344CB8AC3E}">
        <p14:creationId xmlns:p14="http://schemas.microsoft.com/office/powerpoint/2010/main" val="250628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B550E8E1-710D-41CA-BFE0-461399E050D5}" type="datetimeFigureOut">
              <a:rPr lang="ru-RU" smtClean="0"/>
              <a:t>пн 08.04.19</a:t>
            </a:fld>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6E7F8DA7-8CEA-453E-92C2-61860B5E5F0D}" type="slidenum">
              <a:rPr lang="ru-RU" smtClean="0"/>
              <a:t>‹#›</a:t>
            </a:fld>
            <a:endParaRPr lang="ru-RU"/>
          </a:p>
        </p:txBody>
      </p:sp>
    </p:spTree>
    <p:extLst>
      <p:ext uri="{BB962C8B-B14F-4D97-AF65-F5344CB8AC3E}">
        <p14:creationId xmlns:p14="http://schemas.microsoft.com/office/powerpoint/2010/main" val="2929980162"/>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 id="2147483813" r:id="rId12"/>
    <p:sldLayoutId id="2147483814" r:id="rId13"/>
    <p:sldLayoutId id="2147483815" r:id="rId14"/>
    <p:sldLayoutId id="2147483816" r:id="rId15"/>
    <p:sldLayoutId id="2147483817"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duotone>
              <a:schemeClr val="bg2">
                <a:shade val="88000"/>
                <a:hueMod val="106000"/>
                <a:satMod val="140000"/>
                <a:lumMod val="54000"/>
              </a:schemeClr>
              <a:schemeClr val="bg2">
                <a:tint val="98000"/>
                <a:hueMod val="90000"/>
                <a:satMod val="150000"/>
                <a:lumMod val="160000"/>
              </a:schemeClr>
            </a:duotone>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457200" y="857250"/>
            <a:ext cx="8686800" cy="5826210"/>
          </a:xfrm>
          <a:prstGeom prst="rect">
            <a:avLst/>
          </a:prstGeom>
        </p:spPr>
        <p:txBody>
          <a:bodyPr wrap="square">
            <a:spAutoFit/>
          </a:bodyPr>
          <a:lstStyle/>
          <a:p>
            <a:pPr algn="ctr">
              <a:lnSpc>
                <a:spcPct val="115000"/>
              </a:lnSpc>
            </a:pPr>
            <a:r>
              <a:rPr lang="ru-RU" sz="3600" b="1">
                <a:latin typeface="Times New Roman" panose="02020603050405020304" pitchFamily="18" charset="0"/>
                <a:ea typeface="Times New Roman" panose="02020603050405020304" pitchFamily="18" charset="0"/>
              </a:rPr>
              <a:t>6-</a:t>
            </a:r>
            <a:r>
              <a:rPr lang="uz-Cyrl-UZ" sz="3600" b="1" dirty="0">
                <a:latin typeface="Times New Roman" panose="02020603050405020304" pitchFamily="18" charset="0"/>
                <a:ea typeface="Times New Roman" panose="02020603050405020304" pitchFamily="18" charset="0"/>
              </a:rPr>
              <a:t>Мавзу: Сабзавот </a:t>
            </a:r>
            <a:r>
              <a:rPr lang="en-US" sz="3600" b="1" dirty="0">
                <a:latin typeface="Times New Roman" panose="02020603050405020304" pitchFamily="18" charset="0"/>
                <a:ea typeface="Times New Roman" panose="02020603050405020304" pitchFamily="18" charset="0"/>
              </a:rPr>
              <a:t> </a:t>
            </a:r>
            <a:r>
              <a:rPr lang="uz-Cyrl-UZ" sz="3600" b="1" dirty="0">
                <a:latin typeface="Times New Roman" panose="02020603050405020304" pitchFamily="18" charset="0"/>
                <a:ea typeface="Times New Roman" panose="02020603050405020304" pitchFamily="18" charset="0"/>
              </a:rPr>
              <a:t>полиз ва картошка экинлари </a:t>
            </a:r>
            <a:r>
              <a:rPr lang="uz-Cyrl-UZ" sz="3600" b="1" dirty="0">
                <a:latin typeface="Times New Roman" panose="02020603050405020304" pitchFamily="18" charset="0"/>
                <a:ea typeface="Times New Roman" panose="02020603050405020304" pitchFamily="18" charset="0"/>
              </a:rPr>
              <a:t>карантин зараркунандалари</a:t>
            </a:r>
            <a:endParaRPr lang="ru-RU" sz="2400" dirty="0">
              <a:latin typeface="Times New Roman" panose="02020603050405020304" pitchFamily="18" charset="0"/>
              <a:ea typeface="Times New Roman" panose="02020603050405020304" pitchFamily="18" charset="0"/>
            </a:endParaRPr>
          </a:p>
          <a:p>
            <a:pPr algn="ctr">
              <a:lnSpc>
                <a:spcPct val="115000"/>
              </a:lnSpc>
            </a:pPr>
            <a:r>
              <a:rPr lang="uz-Cyrl-UZ" sz="3600" b="1" dirty="0">
                <a:latin typeface="Times New Roman" panose="02020603050405020304" pitchFamily="18" charset="0"/>
                <a:ea typeface="Times New Roman" panose="02020603050405020304" pitchFamily="18" charset="0"/>
              </a:rPr>
              <a:t>Режа:</a:t>
            </a:r>
            <a:endParaRPr lang="ru-RU" sz="2400" dirty="0">
              <a:latin typeface="Times New Roman" panose="02020603050405020304" pitchFamily="18" charset="0"/>
              <a:ea typeface="Times New Roman" panose="02020603050405020304" pitchFamily="18" charset="0"/>
            </a:endParaRPr>
          </a:p>
          <a:p>
            <a:pPr marL="257175" indent="-257175">
              <a:lnSpc>
                <a:spcPct val="115000"/>
              </a:lnSpc>
              <a:buFont typeface="+mj-lt"/>
              <a:buAutoNum type="arabicPeriod"/>
            </a:pPr>
            <a:r>
              <a:rPr lang="uz-Cyrl-UZ" sz="3600" b="1" dirty="0">
                <a:solidFill>
                  <a:schemeClr val="accent4">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Помидор куяси биоэкологияси </a:t>
            </a:r>
            <a:endParaRPr lang="ru-RU" sz="3600" b="1" dirty="0">
              <a:solidFill>
                <a:schemeClr val="accent4">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marL="257175" indent="-257175" algn="just">
              <a:lnSpc>
                <a:spcPct val="115000"/>
              </a:lnSpc>
              <a:buFont typeface="+mj-lt"/>
              <a:buAutoNum type="arabicPeriod"/>
            </a:pPr>
            <a:r>
              <a:rPr lang="uz-Latn-UZ" sz="3600" b="1" dirty="0">
                <a:solidFill>
                  <a:schemeClr val="accent4">
                    <a:lumMod val="75000"/>
                  </a:schemeClr>
                </a:solidFill>
                <a:latin typeface="Times New Roman" panose="02020603050405020304" pitchFamily="18" charset="0"/>
                <a:ea typeface="Malgun Gothic" panose="020B0503020000020004" pitchFamily="34" charset="-127"/>
                <a:cs typeface="Times New Roman" panose="02020603050405020304" pitchFamily="18" charset="0"/>
              </a:rPr>
              <a:t>Лириомиза ғовак ҳосил қилувчи</a:t>
            </a:r>
            <a:r>
              <a:rPr lang="ru-RU" sz="3600" b="1" dirty="0">
                <a:solidFill>
                  <a:schemeClr val="accent4">
                    <a:lumMod val="75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ru-RU" sz="3600" b="1" dirty="0" err="1">
                <a:solidFill>
                  <a:schemeClr val="accent4">
                    <a:lumMod val="75000"/>
                  </a:schemeClr>
                </a:solidFill>
                <a:latin typeface="Times New Roman" panose="02020603050405020304" pitchFamily="18" charset="0"/>
                <a:ea typeface="Malgun Gothic" panose="020B0503020000020004" pitchFamily="34" charset="-127"/>
                <a:cs typeface="Times New Roman" panose="02020603050405020304" pitchFamily="18" charset="0"/>
              </a:rPr>
              <a:t>пашша</a:t>
            </a:r>
            <a:r>
              <a:rPr lang="uz-Latn-UZ" sz="3600" b="1" dirty="0">
                <a:solidFill>
                  <a:schemeClr val="accent4">
                    <a:lumMod val="75000"/>
                  </a:schemeClr>
                </a:solidFill>
                <a:latin typeface="Times New Roman" panose="02020603050405020304" pitchFamily="18" charset="0"/>
                <a:ea typeface="Malgun Gothic" panose="020B0503020000020004" pitchFamily="34" charset="-127"/>
                <a:cs typeface="Times New Roman" panose="02020603050405020304" pitchFamily="18" charset="0"/>
              </a:rPr>
              <a:t> </a:t>
            </a:r>
            <a:endParaRPr lang="uz-Cyrl-UZ" sz="3600" b="1" dirty="0">
              <a:solidFill>
                <a:schemeClr val="accent4">
                  <a:lumMod val="75000"/>
                </a:schemeClr>
              </a:solidFill>
              <a:latin typeface="Times New Roman" panose="02020603050405020304" pitchFamily="18" charset="0"/>
              <a:ea typeface="Malgun Gothic" panose="020B0503020000020004" pitchFamily="34" charset="-127"/>
              <a:cs typeface="Times New Roman" panose="02020603050405020304" pitchFamily="18" charset="0"/>
            </a:endParaRPr>
          </a:p>
          <a:p>
            <a:pPr marL="257175" indent="-257175" algn="just">
              <a:lnSpc>
                <a:spcPct val="115000"/>
              </a:lnSpc>
              <a:buFont typeface="+mj-lt"/>
              <a:buAutoNum type="arabicPeriod"/>
            </a:pPr>
            <a:r>
              <a:rPr lang="uz-Cyrl-UZ" sz="3600" b="1" dirty="0">
                <a:solidFill>
                  <a:schemeClr val="accent4">
                    <a:lumMod val="75000"/>
                  </a:schemeClr>
                </a:solidFill>
                <a:latin typeface="Times New Roman" panose="02020603050405020304" pitchFamily="18" charset="0"/>
                <a:ea typeface="Malgun Gothic" panose="020B0503020000020004" pitchFamily="34" charset="-127"/>
                <a:cs typeface="Times New Roman" panose="02020603050405020304" pitchFamily="18" charset="0"/>
              </a:rPr>
              <a:t>Қовун пашшаси</a:t>
            </a:r>
          </a:p>
          <a:p>
            <a:pPr marL="257175" indent="-257175" algn="just">
              <a:lnSpc>
                <a:spcPct val="115000"/>
              </a:lnSpc>
              <a:buFont typeface="+mj-lt"/>
              <a:buAutoNum type="arabicPeriod"/>
            </a:pPr>
            <a:r>
              <a:rPr lang="uz-Cyrl-UZ" sz="3600" b="1" dirty="0">
                <a:solidFill>
                  <a:schemeClr val="accent4">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Картошка </a:t>
            </a:r>
            <a:r>
              <a:rPr lang="uz-Cyrl-UZ" sz="3600" b="1" dirty="0">
                <a:solidFill>
                  <a:schemeClr val="accent4">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куяси биоэкологияси</a:t>
            </a:r>
            <a:endParaRPr lang="ru-RU" sz="3600" b="1" dirty="0">
              <a:solidFill>
                <a:schemeClr val="accent4">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marL="171450">
              <a:lnSpc>
                <a:spcPct val="115000"/>
              </a:lnSpc>
            </a:pPr>
            <a:r>
              <a:rPr lang="uz-Cyrl-UZ" sz="3600" b="1" dirty="0">
                <a:solidFill>
                  <a:schemeClr val="accent4">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3600" b="1" dirty="0">
              <a:solidFill>
                <a:schemeClr val="accent4">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30025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66626" y="903956"/>
            <a:ext cx="5377375" cy="5078313"/>
          </a:xfrm>
          <a:prstGeom prst="rect">
            <a:avLst/>
          </a:prstGeom>
        </p:spPr>
        <p:txBody>
          <a:bodyPr wrap="square">
            <a:spAutoFit/>
          </a:bodyPr>
          <a:lstStyle/>
          <a:p>
            <a:pPr algn="ctr">
              <a:lnSpc>
                <a:spcPct val="150000"/>
              </a:lnSpc>
            </a:pPr>
            <a:r>
              <a:rPr lang="uz-Cyrl-UZ" sz="2400" b="1" dirty="0">
                <a:latin typeface="Times New Roman" pitchFamily="18" charset="0"/>
                <a:ea typeface="Malgun Gothic" panose="020B0503020000020004" pitchFamily="34" charset="-127"/>
                <a:cs typeface="Times New Roman" pitchFamily="18" charset="0"/>
              </a:rPr>
              <a:t>Помидор куяси  -</a:t>
            </a:r>
            <a:r>
              <a:rPr lang="uz-Cyrl-UZ" sz="2400" b="1" dirty="0">
                <a:solidFill>
                  <a:srgbClr val="1F497D"/>
                </a:solidFill>
                <a:latin typeface="Times New Roman" pitchFamily="18" charset="0"/>
                <a:ea typeface="Malgun Gothic" panose="020B0503020000020004" pitchFamily="34" charset="-127"/>
                <a:cs typeface="Times New Roman" pitchFamily="18" charset="0"/>
              </a:rPr>
              <a:t> </a:t>
            </a:r>
            <a:r>
              <a:rPr lang="uz-Latn-UZ" sz="2400" b="1" dirty="0">
                <a:latin typeface="Times New Roman" pitchFamily="18" charset="0"/>
                <a:ea typeface="Malgun Gothic" panose="020B0503020000020004" pitchFamily="34" charset="-127"/>
                <a:cs typeface="Times New Roman" pitchFamily="18" charset="0"/>
              </a:rPr>
              <a:t>Tuta absoluta Meyr</a:t>
            </a:r>
            <a:r>
              <a:rPr lang="uz-Cyrl-UZ" sz="2400" b="1" dirty="0">
                <a:latin typeface="Times New Roman" pitchFamily="18" charset="0"/>
                <a:ea typeface="Malgun Gothic" panose="020B0503020000020004" pitchFamily="34" charset="-127"/>
                <a:cs typeface="Times New Roman" pitchFamily="18" charset="0"/>
              </a:rPr>
              <a:t>.</a:t>
            </a:r>
            <a:endParaRPr lang="ru-RU" sz="1350" dirty="0">
              <a:latin typeface="Times New Roman" panose="02020603050405020304" pitchFamily="18" charset="0"/>
              <a:ea typeface="Times New Roman" panose="02020603050405020304" pitchFamily="18" charset="0"/>
              <a:cs typeface="Times New Roman" pitchFamily="18" charset="0"/>
            </a:endParaRPr>
          </a:p>
          <a:p>
            <a:pPr algn="just"/>
            <a:r>
              <a:rPr lang="uz-Cyrl-UZ" dirty="0">
                <a:latin typeface="Times New Roman" pitchFamily="18" charset="0"/>
                <a:ea typeface="Malgun Gothic" panose="020B0503020000020004" pitchFamily="34" charset="-127"/>
                <a:cs typeface="Times New Roman" pitchFamily="18" charset="0"/>
              </a:rPr>
              <a:t>   </a:t>
            </a:r>
            <a:r>
              <a:rPr lang="uz-Cyrl-UZ" sz="2400" dirty="0">
                <a:latin typeface="Times New Roman" pitchFamily="18" charset="0"/>
                <a:ea typeface="Malgun Gothic" panose="020B0503020000020004" pitchFamily="34" charset="-127"/>
                <a:cs typeface="Times New Roman" pitchFamily="18" charset="0"/>
              </a:rPr>
              <a:t>Биринчи марта Испанияда (2006й), сўнгра Марокко, Алжир ва Нидерландияда (2008 й), Франция, Италия, Португалия ва Англия (2009 й) давлатларига, 2010 йилдан бошлаб, бутун Европа давлатларига тарқалган.</a:t>
            </a:r>
            <a:endParaRPr lang="ru-RU" sz="1350" dirty="0">
              <a:latin typeface="Times New Roman" panose="02020603050405020304" pitchFamily="18" charset="0"/>
              <a:ea typeface="Times New Roman" panose="02020603050405020304" pitchFamily="18" charset="0"/>
              <a:cs typeface="Times New Roman" pitchFamily="18" charset="0"/>
            </a:endParaRPr>
          </a:p>
          <a:p>
            <a:pPr algn="just"/>
            <a:r>
              <a:rPr lang="uz-Cyrl-UZ" sz="2400" kern="1600" dirty="0">
                <a:latin typeface="Times New Roman" pitchFamily="18" charset="0"/>
                <a:ea typeface="Times New Roman" panose="02020603050405020304" pitchFamily="18" charset="0"/>
                <a:cs typeface="Times New Roman" pitchFamily="18" charset="0"/>
              </a:rPr>
              <a:t>2015 </a:t>
            </a:r>
            <a:r>
              <a:rPr lang="uz-Cyrl-UZ" sz="2400" kern="1600" dirty="0">
                <a:latin typeface="Times New Roman" pitchFamily="18" charset="0"/>
                <a:ea typeface="Times New Roman" panose="02020603050405020304" pitchFamily="18" charset="0"/>
                <a:cs typeface="Times New Roman" pitchFamily="18" charset="0"/>
              </a:rPr>
              <a:t>йилда Навоий, Бухоро ва Тошкент вилоятларининг айрим иссиқхоналарида сабзавот (помидор) экинлари биз учун янги бўлган помидор куяси Tuta absoluta билан зарарланаётганининг аниқланган.</a:t>
            </a:r>
            <a:endParaRPr lang="ru-RU" sz="1350" dirty="0">
              <a:latin typeface="Times New Roman" panose="02020603050405020304" pitchFamily="18" charset="0"/>
              <a:ea typeface="Times New Roman" panose="02020603050405020304" pitchFamily="18" charset="0"/>
              <a:cs typeface="Times New Roman" pitchFamily="18" charset="0"/>
            </a:endParaRPr>
          </a:p>
        </p:txBody>
      </p:sp>
      <p:pic>
        <p:nvPicPr>
          <p:cNvPr id="3" name="Рисунок 2"/>
          <p:cNvPicPr>
            <a:picLocks noChangeAspect="1"/>
          </p:cNvPicPr>
          <p:nvPr/>
        </p:nvPicPr>
        <p:blipFill>
          <a:blip r:embed="rId2"/>
          <a:stretch>
            <a:fillRect/>
          </a:stretch>
        </p:blipFill>
        <p:spPr>
          <a:xfrm>
            <a:off x="1" y="857250"/>
            <a:ext cx="3766625" cy="2568382"/>
          </a:xfrm>
          <a:prstGeom prst="rect">
            <a:avLst/>
          </a:prstGeom>
        </p:spPr>
      </p:pic>
      <p:pic>
        <p:nvPicPr>
          <p:cNvPr id="4" name="Рисунок 3"/>
          <p:cNvPicPr>
            <a:picLocks noChangeAspect="1"/>
          </p:cNvPicPr>
          <p:nvPr/>
        </p:nvPicPr>
        <p:blipFill>
          <a:blip r:embed="rId3"/>
          <a:stretch>
            <a:fillRect/>
          </a:stretch>
        </p:blipFill>
        <p:spPr>
          <a:xfrm>
            <a:off x="1" y="3425632"/>
            <a:ext cx="3766625" cy="2575118"/>
          </a:xfrm>
          <a:prstGeom prst="rect">
            <a:avLst/>
          </a:prstGeom>
        </p:spPr>
      </p:pic>
    </p:spTree>
    <p:extLst>
      <p:ext uri="{BB962C8B-B14F-4D97-AF65-F5344CB8AC3E}">
        <p14:creationId xmlns:p14="http://schemas.microsoft.com/office/powerpoint/2010/main" val="42189333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93518" y="760855"/>
            <a:ext cx="5257959" cy="5239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algn="just" defTabSz="685800" eaLnBrk="0" fontAlgn="base" hangingPunct="0">
              <a:spcBef>
                <a:spcPct val="0"/>
              </a:spcBef>
              <a:spcAft>
                <a:spcPct val="0"/>
              </a:spcAft>
            </a:pPr>
            <a:r>
              <a:rPr lang="uz-Cyrl-UZ" altLang="ru-RU" sz="2100" dirty="0">
                <a:latin typeface="Times New Roman" pitchFamily="18" charset="0"/>
                <a:ea typeface="Times New Roman" pitchFamily="18" charset="0"/>
                <a:cs typeface="Times New Roman" pitchFamily="18" charset="0"/>
              </a:rPr>
              <a:t>Помидор куяси – асосан помидор (Lycopersion esculentum), картошка (Solanum tuberosum),  баклажон (S.melongena), итузум (S. nigrum), ёввойи помидор (Lycopersion hirsutum) ва тамаки (Nicotiana glaucha) экинларини зарарлайди.  Бу ҳашаротнинг капалаги асосан кечқурун ҳаракатланади. Капалагининг узунлиги 8-10 мм бўлиб, қанотлари кулранг ялтироқ, олд томонида қора доғлар жойлашган. Урғочи капалак ўсимлик баргининг остки, устки ва ўсув нуқталарига 260 тагача тухум қўяди. Тухуми оч сариқ рангда бўлиб 0.36-0.22 мм келади. Тухумдан чиққан қуртлар оқиш кулранг, бош қисми қорамтир бўлади. Қуртлари 4 ёшни ўтаб ғумбакка айланади. </a:t>
            </a:r>
            <a:endParaRPr lang="uz-Cyrl-UZ" altLang="ru-RU" sz="2100" dirty="0">
              <a:latin typeface="Times New Roman" pitchFamily="18" charset="0"/>
              <a:cs typeface="Times New Roman" pitchFamily="18" charset="0"/>
            </a:endParaRPr>
          </a:p>
        </p:txBody>
      </p:sp>
      <p:pic>
        <p:nvPicPr>
          <p:cNvPr id="5122" name="Picture 2" descr="http://agripest.net/uploads/albumsphotos/125/tutaabsoluta_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1478" y="1328684"/>
            <a:ext cx="3430936" cy="4034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16031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020787" y="853187"/>
            <a:ext cx="4925786" cy="5147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indent="135731" algn="just" defTabSz="685800" eaLnBrk="0" fontAlgn="base" hangingPunct="0">
              <a:spcBef>
                <a:spcPct val="0"/>
              </a:spcBef>
              <a:spcAft>
                <a:spcPct val="0"/>
              </a:spcAft>
            </a:pPr>
            <a:r>
              <a:rPr lang="uz-Cyrl-UZ" altLang="ru-RU" sz="3000" dirty="0">
                <a:latin typeface="Times New Roman" pitchFamily="18" charset="0"/>
                <a:ea typeface="Times New Roman" pitchFamily="18" charset="0"/>
                <a:cs typeface="Times New Roman" pitchFamily="18" charset="0"/>
              </a:rPr>
              <a:t>Биринчи ёш қурт 1,0 мм, 4- ёш қурт эса 7-8 мм катталикда бўлади. Ҳаво ҳароратига қараб қуртлар 13-15 кунда тупроқ ва ғовак орасига ғумбакка кетади. Бир йилда 6-12 мартагача авлод бериб кўпаяди. Помидор  куясининг битта авлоди учун (23-25</a:t>
            </a:r>
            <a:r>
              <a:rPr lang="uz-Cyrl-UZ" altLang="ru-RU" sz="3000" baseline="30000" dirty="0">
                <a:latin typeface="Times New Roman" pitchFamily="18" charset="0"/>
                <a:ea typeface="Times New Roman" pitchFamily="18" charset="0"/>
                <a:cs typeface="Times New Roman" pitchFamily="18" charset="0"/>
              </a:rPr>
              <a:t>0</a:t>
            </a:r>
            <a:r>
              <a:rPr lang="uz-Cyrl-UZ" altLang="ru-RU" sz="3000" dirty="0">
                <a:latin typeface="Times New Roman" pitchFamily="18" charset="0"/>
                <a:ea typeface="Times New Roman" pitchFamily="18" charset="0"/>
                <a:cs typeface="Times New Roman" pitchFamily="18" charset="0"/>
              </a:rPr>
              <a:t>С) ўртача 25 кун вақт </a:t>
            </a:r>
            <a:r>
              <a:rPr lang="uz-Cyrl-UZ" altLang="ru-RU" sz="3000" dirty="0">
                <a:solidFill>
                  <a:srgbClr val="4A442A"/>
                </a:solidFill>
                <a:latin typeface="Times New Roman" pitchFamily="18" charset="0"/>
                <a:ea typeface="Times New Roman" pitchFamily="18" charset="0"/>
                <a:cs typeface="Times New Roman" pitchFamily="18" charset="0"/>
              </a:rPr>
              <a:t>керак</a:t>
            </a:r>
            <a:r>
              <a:rPr lang="uz-Cyrl-UZ" altLang="ru-RU" sz="3000" dirty="0">
                <a:latin typeface="Times New Roman" pitchFamily="18" charset="0"/>
                <a:ea typeface="Times New Roman" pitchFamily="18" charset="0"/>
                <a:cs typeface="Times New Roman" pitchFamily="18" charset="0"/>
              </a:rPr>
              <a:t> бўлади. </a:t>
            </a:r>
            <a:endParaRPr lang="uz-Cyrl-UZ" altLang="ru-RU" sz="3600" dirty="0">
              <a:latin typeface="Times New Roman" pitchFamily="18" charset="0"/>
              <a:cs typeface="Times New Roman" pitchFamily="18" charset="0"/>
            </a:endParaRPr>
          </a:p>
        </p:txBody>
      </p:sp>
      <p:pic>
        <p:nvPicPr>
          <p:cNvPr id="3074" name="Picture 2" descr="http://www.agricoltura.regione.campania.it/difesa/images/tuta_responsiv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49751"/>
            <a:ext cx="3657600" cy="4841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9057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925292" y="1109134"/>
            <a:ext cx="4052453" cy="4662815"/>
          </a:xfrm>
          <a:prstGeom prst="rect">
            <a:avLst/>
          </a:prstGeom>
        </p:spPr>
        <p:txBody>
          <a:bodyPr wrap="square">
            <a:spAutoFit/>
          </a:bodyPr>
          <a:lstStyle/>
          <a:p>
            <a:pPr indent="135255" algn="just"/>
            <a:r>
              <a:rPr lang="uz-Cyrl-UZ" sz="2700" dirty="0">
                <a:latin typeface="Times New Roman" pitchFamily="18" charset="0"/>
                <a:cs typeface="Times New Roman" pitchFamily="18" charset="0"/>
              </a:rPr>
              <a:t>Помидор </a:t>
            </a:r>
            <a:r>
              <a:rPr lang="uz-Cyrl-UZ" sz="2700" dirty="0">
                <a:latin typeface="Times New Roman" pitchFamily="18" charset="0"/>
                <a:cs typeface="Times New Roman" pitchFamily="18" charset="0"/>
              </a:rPr>
              <a:t>куяси ўсимликни мавсум даврида барг ва меваларини зарарлаб ҳосилдорликка сезиларли даражада зарар етказади, кучли зарарланган майдонлардаги экинлар бутунлай қуриб қолиши ҳолатлари кузатилади. </a:t>
            </a:r>
            <a:endParaRPr lang="ru-RU" sz="2700" dirty="0">
              <a:latin typeface="Times New Roman" pitchFamily="18" charset="0"/>
              <a:cs typeface="Times New Roman" pitchFamily="18" charset="0"/>
            </a:endParaRPr>
          </a:p>
          <a:p>
            <a:pPr indent="135255" algn="just"/>
            <a:endParaRPr lang="ru-RU" sz="2700" dirty="0">
              <a:latin typeface="Times New Roman" panose="02020603050405020304" pitchFamily="18" charset="0"/>
              <a:ea typeface="Times New Roman" panose="02020603050405020304" pitchFamily="18" charset="0"/>
              <a:cs typeface="Times New Roman" pitchFamily="18" charset="0"/>
            </a:endParaRPr>
          </a:p>
        </p:txBody>
      </p:sp>
      <p:pic>
        <p:nvPicPr>
          <p:cNvPr id="4098" name="Picture 2" descr="https://gd.eppo.int/media/data/taxon/G/GNORAB/pics/1024x0/829.jpg"/>
          <p:cNvPicPr>
            <a:picLocks noChangeAspect="1" noChangeArrowheads="1"/>
          </p:cNvPicPr>
          <p:nvPr/>
        </p:nvPicPr>
        <p:blipFill>
          <a:blip r:embed="rId2" cstate="print">
            <a:extLst>
              <a:ext uri="{BEBA8EAE-BF5A-486C-A8C5-ECC9F3942E4B}">
                <a14:imgProps xmlns:a14="http://schemas.microsoft.com/office/drawing/2010/main">
                  <a14:imgLayer r:embed="rId3">
                    <a14:imgEffect>
                      <a14:colorTemperature colorTemp="11200"/>
                    </a14:imgEffect>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166255" y="857250"/>
            <a:ext cx="4592141"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97501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68082" y="1149576"/>
            <a:ext cx="7178041" cy="4247317"/>
          </a:xfrm>
          <a:prstGeom prst="rect">
            <a:avLst/>
          </a:prstGeom>
        </p:spPr>
        <p:txBody>
          <a:bodyPr wrap="square">
            <a:spAutoFit/>
          </a:bodyPr>
          <a:lstStyle/>
          <a:p>
            <a:pPr algn="just"/>
            <a:r>
              <a:rPr lang="uz-Cyrl-UZ" sz="3000" b="1" kern="1600" dirty="0">
                <a:latin typeface="Times New Roman" pitchFamily="18" charset="0"/>
                <a:ea typeface="Times New Roman" panose="02020603050405020304" pitchFamily="18" charset="0"/>
                <a:cs typeface="Times New Roman" pitchFamily="18" charset="0"/>
              </a:rPr>
              <a:t>Қарши кураш чоралари: ў</a:t>
            </a:r>
            <a:r>
              <a:rPr lang="uz-Cyrl-UZ" sz="3000" kern="1600" dirty="0">
                <a:latin typeface="Times New Roman" pitchFamily="18" charset="0"/>
                <a:ea typeface="Times New Roman" panose="02020603050405020304" pitchFamily="18" charset="0"/>
                <a:cs typeface="Times New Roman" pitchFamily="18" charset="0"/>
              </a:rPr>
              <a:t>симликнинг зарарли организмларига чидамлилигини ошириш учун минерал озуқа бериш, ўз вақтида суғориш, ўғитлаш, зарарланган ўсимликларни иссиқхонадан чиқариб, кўмиш ёки ёқиб юбориш, бегона ўтлардан (итузумдошлар оиласига мансуб) тозалаш ва иссиқхонани дезинсекция қилиш ишларини амалга ошириш керак. </a:t>
            </a:r>
            <a:endParaRPr lang="ru-RU" dirty="0">
              <a:latin typeface="Times New Roman" panose="02020603050405020304" pitchFamily="18" charset="0"/>
              <a:ea typeface="Times New Roman" panose="02020603050405020304" pitchFamily="18" charset="0"/>
              <a:cs typeface="Times New Roman" pitchFamily="18" charset="0"/>
            </a:endParaRPr>
          </a:p>
        </p:txBody>
      </p:sp>
    </p:spTree>
    <p:extLst>
      <p:ext uri="{BB962C8B-B14F-4D97-AF65-F5344CB8AC3E}">
        <p14:creationId xmlns:p14="http://schemas.microsoft.com/office/powerpoint/2010/main" val="393206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04008" y="857250"/>
            <a:ext cx="8167255" cy="5170646"/>
          </a:xfrm>
          <a:prstGeom prst="rect">
            <a:avLst/>
          </a:prstGeom>
          <a:noFill/>
        </p:spPr>
        <p:txBody>
          <a:bodyPr wrap="square">
            <a:spAutoFit/>
          </a:bodyPr>
          <a:lstStyle/>
          <a:p>
            <a:pPr algn="just"/>
            <a:r>
              <a:rPr lang="uz-Cyrl-UZ" sz="3000" b="1" kern="1600" dirty="0">
                <a:latin typeface="Times New Roman" pitchFamily="18" charset="0"/>
                <a:ea typeface="Times New Roman" panose="02020603050405020304" pitchFamily="18" charset="0"/>
                <a:cs typeface="Times New Roman" pitchFamily="18" charset="0"/>
              </a:rPr>
              <a:t>Биологик кураш:</a:t>
            </a:r>
            <a:r>
              <a:rPr lang="uz-Cyrl-UZ" sz="3000" kern="1600" dirty="0">
                <a:latin typeface="Times New Roman" pitchFamily="18" charset="0"/>
                <a:ea typeface="Times New Roman" panose="02020603050405020304" pitchFamily="18" charset="0"/>
                <a:cs typeface="Times New Roman" pitchFamily="18" charset="0"/>
              </a:rPr>
              <a:t> Испанияда ушбу зараркунанданинг тухуми ва қуртларига қарши йиртқич қандалалар Miridae оиласига мансуб  Macroliphus pygmaeus ва   Nesidiocoris tenius турлари қўлланилганда (1 та ўсимликка 8-12 та) 92-99 % биологик самарадорликка эришилган. Трихограмманинг  Trichogramma achaeae  (Испанияда) ва T. pretiosum (Бразилияда) турлари қўлланилганда (тухумига қарши) ҳам яхши самара олинган, аммо булар орасида Ўзбекистонда ишлатиладиган турлар йўқ.  </a:t>
            </a:r>
            <a:endParaRPr lang="ru-RU" sz="3000" dirty="0">
              <a:latin typeface="Times New Roman" panose="02020603050405020304" pitchFamily="18" charset="0"/>
              <a:ea typeface="Times New Roman" panose="02020603050405020304" pitchFamily="18" charset="0"/>
              <a:cs typeface="Times New Roman" pitchFamily="18" charset="0"/>
            </a:endParaRPr>
          </a:p>
        </p:txBody>
      </p:sp>
    </p:spTree>
    <p:extLst>
      <p:ext uri="{BB962C8B-B14F-4D97-AF65-F5344CB8AC3E}">
        <p14:creationId xmlns:p14="http://schemas.microsoft.com/office/powerpoint/2010/main" val="15018678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81892" y="1130186"/>
            <a:ext cx="8302336" cy="4893647"/>
          </a:xfrm>
          <a:prstGeom prst="rect">
            <a:avLst/>
          </a:prstGeom>
        </p:spPr>
        <p:txBody>
          <a:bodyPr wrap="square">
            <a:spAutoFit/>
          </a:bodyPr>
          <a:lstStyle/>
          <a:p>
            <a:pPr marR="3810" algn="ctr">
              <a:tabLst>
                <a:tab pos="67628" algn="l"/>
              </a:tabLst>
            </a:pPr>
            <a:r>
              <a:rPr lang="uz-Cyrl-UZ" sz="2400" b="1" dirty="0">
                <a:latin typeface="Times New Roman" panose="02020603050405020304" pitchFamily="18" charset="0"/>
                <a:ea typeface="Times New Roman" panose="02020603050405020304" pitchFamily="18" charset="0"/>
                <a:cs typeface="UzKudr"/>
              </a:rPr>
              <a:t>Қовун пашшаси - </a:t>
            </a:r>
            <a:r>
              <a:rPr lang="uz-Cyrl-UZ" sz="2400" b="1" i="1" dirty="0">
                <a:latin typeface="Times New Roman" panose="02020603050405020304" pitchFamily="18" charset="0"/>
                <a:ea typeface="Times New Roman" panose="02020603050405020304" pitchFamily="18" charset="0"/>
                <a:cs typeface="UzKudr"/>
              </a:rPr>
              <a:t>Carpomya pardalina Bigot.</a:t>
            </a:r>
            <a:r>
              <a:rPr lang="uz-Cyrl-UZ" sz="2400" b="1" dirty="0">
                <a:latin typeface="Times New Roman" panose="02020603050405020304" pitchFamily="18" charset="0"/>
                <a:ea typeface="Times New Roman" panose="02020603050405020304" pitchFamily="18" charset="0"/>
                <a:cs typeface="UzKudr"/>
              </a:rPr>
              <a:t> </a:t>
            </a:r>
            <a:endParaRPr lang="ru-RU" sz="2400" dirty="0">
              <a:latin typeface="UzKudr"/>
              <a:ea typeface="Times New Roman" panose="02020603050405020304" pitchFamily="18" charset="0"/>
              <a:cs typeface="UzKudr"/>
            </a:endParaRPr>
          </a:p>
          <a:p>
            <a:pPr marR="3810" algn="just">
              <a:tabLst>
                <a:tab pos="67628" algn="l"/>
              </a:tabLst>
            </a:pPr>
            <a:r>
              <a:rPr lang="uz-Cyrl-UZ" sz="2400" b="1" i="1" dirty="0">
                <a:latin typeface="Times New Roman" panose="02020603050405020304" pitchFamily="18" charset="0"/>
                <a:ea typeface="Times New Roman" panose="02020603050405020304" pitchFamily="18" charset="0"/>
                <a:cs typeface="UzKudr"/>
              </a:rPr>
              <a:t>		Таърифи.</a:t>
            </a:r>
            <a:r>
              <a:rPr lang="uz-Cyrl-UZ" sz="2400" i="1" dirty="0">
                <a:latin typeface="Times New Roman" panose="02020603050405020304" pitchFamily="18" charset="0"/>
                <a:ea typeface="Times New Roman" panose="02020603050405020304" pitchFamily="18" charset="0"/>
                <a:cs typeface="UzKudr"/>
              </a:rPr>
              <a:t> </a:t>
            </a:r>
            <a:r>
              <a:rPr lang="uz-Cyrl-UZ" sz="2400" dirty="0">
                <a:latin typeface="Times New Roman" panose="02020603050405020304" pitchFamily="18" charset="0"/>
                <a:ea typeface="Times New Roman" panose="02020603050405020304" pitchFamily="18" charset="0"/>
                <a:cs typeface="UzKudr"/>
              </a:rPr>
              <a:t>Икки қанотлилар (</a:t>
            </a:r>
            <a:r>
              <a:rPr lang="uz-Cyrl-UZ" sz="2400" i="1" dirty="0">
                <a:latin typeface="Times New Roman" panose="02020603050405020304" pitchFamily="18" charset="0"/>
                <a:ea typeface="Times New Roman" panose="02020603050405020304" pitchFamily="18" charset="0"/>
                <a:cs typeface="UzKudr"/>
              </a:rPr>
              <a:t>Diptera)</a:t>
            </a:r>
            <a:r>
              <a:rPr lang="uz-Cyrl-UZ" sz="2400" dirty="0">
                <a:latin typeface="Times New Roman" panose="02020603050405020304" pitchFamily="18" charset="0"/>
                <a:ea typeface="Times New Roman" panose="02020603050405020304" pitchFamily="18" charset="0"/>
                <a:cs typeface="UzKudr"/>
              </a:rPr>
              <a:t> туркуми, чипор қанотлилар (</a:t>
            </a:r>
            <a:r>
              <a:rPr lang="uz-Cyrl-UZ" sz="2400" i="1" dirty="0">
                <a:latin typeface="Times New Roman" panose="02020603050405020304" pitchFamily="18" charset="0"/>
                <a:ea typeface="Times New Roman" panose="02020603050405020304" pitchFamily="18" charset="0"/>
                <a:cs typeface="UzKudr"/>
              </a:rPr>
              <a:t>Tephritidae [Trypetidae</a:t>
            </a:r>
            <a:r>
              <a:rPr lang="uz-Cyrl-UZ" sz="2400" dirty="0">
                <a:latin typeface="Times New Roman" panose="02020603050405020304" pitchFamily="18" charset="0"/>
                <a:ea typeface="Times New Roman" panose="02020603050405020304" pitchFamily="18" charset="0"/>
                <a:cs typeface="UzKudr"/>
              </a:rPr>
              <a:t>]) оиласига мансуб. </a:t>
            </a:r>
            <a:r>
              <a:rPr lang="uz-Cyrl-UZ" sz="2400" i="1" dirty="0">
                <a:latin typeface="Times New Roman" panose="02020603050405020304" pitchFamily="18" charset="0"/>
                <a:ea typeface="Times New Roman" panose="02020603050405020304" pitchFamily="18" charset="0"/>
                <a:cs typeface="UzKudr"/>
              </a:rPr>
              <a:t>Пашша</a:t>
            </a:r>
            <a:r>
              <a:rPr lang="uz-Cyrl-UZ" sz="2400" dirty="0">
                <a:latin typeface="Times New Roman" panose="02020603050405020304" pitchFamily="18" charset="0"/>
                <a:ea typeface="Times New Roman" panose="02020603050405020304" pitchFamily="18" charset="0"/>
                <a:cs typeface="UzKudr"/>
              </a:rPr>
              <a:t> етук зотининг ранги оч сариқ, узулиги 5,5-6,5 мм, кўкрак қисми олтинранг майда тукчалар би­лан қопланган, кўкрагининг устки қисмида 2 та очроқ тасмасимон доғлари мавжуд. </a:t>
            </a:r>
            <a:r>
              <a:rPr lang="uz-Cyrl-UZ" sz="2400" dirty="0">
                <a:latin typeface="Times New Roman" panose="02020603050405020304" pitchFamily="18" charset="0"/>
                <a:ea typeface="Times New Roman" panose="02020603050405020304" pitchFamily="18" charset="0"/>
                <a:cs typeface="UzKudr"/>
              </a:rPr>
              <a:t>Тухуми </a:t>
            </a:r>
            <a:r>
              <a:rPr lang="uz-Cyrl-UZ" sz="2400" dirty="0">
                <a:latin typeface="Times New Roman" panose="02020603050405020304" pitchFamily="18" charset="0"/>
                <a:ea typeface="Times New Roman" panose="02020603050405020304" pitchFamily="18" charset="0"/>
                <a:cs typeface="UzKudr"/>
              </a:rPr>
              <a:t>оқ, ялтироқ, узунчоқ шаклли, узунлиги 1 мм гача. Личинкаси оқ, оёқсиз, олд қисмига қараб ингичкалашган, етилганларининг узунлиги 10 мм гача, танасининг охирги сегментида 2 та кичик ўсмалари мавжуд. Ғумбаги сарғиш-қўнғир ёки қизгиш-қўнғир, узунлиги 7-8 мм, усти қаттиқ бўлган сохта пилла (пупарий) ичида ривожланади. </a:t>
            </a:r>
            <a:endParaRPr lang="ru-RU" sz="2400" dirty="0">
              <a:latin typeface="UzKudr"/>
              <a:ea typeface="Times New Roman" panose="02020603050405020304" pitchFamily="18" charset="0"/>
              <a:cs typeface="UzKudr"/>
            </a:endParaRPr>
          </a:p>
        </p:txBody>
      </p:sp>
    </p:spTree>
    <p:extLst>
      <p:ext uri="{BB962C8B-B14F-4D97-AF65-F5344CB8AC3E}">
        <p14:creationId xmlns:p14="http://schemas.microsoft.com/office/powerpoint/2010/main" val="30098248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4455" y="1316831"/>
            <a:ext cx="3712085" cy="1753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27" name="Picture 3" descr="qov paw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1990" y="1077841"/>
            <a:ext cx="3466991" cy="2144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qov paw"/>
          <p:cNvPicPr>
            <a:picLocks noChangeAspect="1" noChangeArrowheads="1"/>
          </p:cNvPicPr>
          <p:nvPr/>
        </p:nvPicPr>
        <p:blipFill>
          <a:blip r:embed="rId4">
            <a:extLst>
              <a:ext uri="{28A0092B-C50C-407E-A947-70E740481C1C}">
                <a14:useLocalDpi xmlns:a14="http://schemas.microsoft.com/office/drawing/2010/main" val="0"/>
              </a:ext>
            </a:extLst>
          </a:blip>
          <a:srcRect r="11322"/>
          <a:stretch>
            <a:fillRect/>
          </a:stretch>
        </p:blipFill>
        <p:spPr bwMode="auto">
          <a:xfrm>
            <a:off x="946763" y="3555299"/>
            <a:ext cx="3292728" cy="2140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descr="qov paw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11990" y="3533182"/>
            <a:ext cx="3331910" cy="2162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11022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92282" y="1376796"/>
            <a:ext cx="8364682" cy="4524315"/>
          </a:xfrm>
          <a:prstGeom prst="rect">
            <a:avLst/>
          </a:prstGeom>
        </p:spPr>
        <p:txBody>
          <a:bodyPr wrap="square">
            <a:spAutoFit/>
          </a:bodyPr>
          <a:lstStyle/>
          <a:p>
            <a:pPr algn="just"/>
            <a:r>
              <a:rPr lang="uz-Cyrl-UZ" sz="1350" b="1" i="1" dirty="0">
                <a:latin typeface="Times New Roman" panose="02020603050405020304" pitchFamily="18" charset="0"/>
                <a:ea typeface="Calibri" panose="020F0502020204030204" pitchFamily="34" charset="0"/>
              </a:rPr>
              <a:t>	</a:t>
            </a:r>
            <a:r>
              <a:rPr lang="uz-Cyrl-UZ" sz="2400" b="1" i="1" dirty="0">
                <a:latin typeface="Times New Roman" panose="02020603050405020304" pitchFamily="18" charset="0"/>
                <a:ea typeface="Calibri" panose="020F0502020204030204" pitchFamily="34" charset="0"/>
                <a:cs typeface="Times New Roman" panose="02020603050405020304" pitchFamily="18" charset="0"/>
              </a:rPr>
              <a:t>Ҳаёт кечириши.</a:t>
            </a:r>
            <a:r>
              <a:rPr lang="uz-Cyrl-UZ" sz="2400" dirty="0">
                <a:latin typeface="Times New Roman" panose="02020603050405020304" pitchFamily="18" charset="0"/>
                <a:ea typeface="Calibri" panose="020F0502020204030204" pitchFamily="34" charset="0"/>
                <a:cs typeface="Times New Roman" panose="02020603050405020304" pitchFamily="18" charset="0"/>
              </a:rPr>
              <a:t> Пупарий ичидаги ғумбаги тупроқда 10-20 см чуқурликда, қишлайди. Қишлаган ғумбакдан пашшалар эртапишар қовун гуллаш ва мева туга бошлаш даврида (майнинг иккинчи ярмида) учиб чиқади. Пашша шира билан озиқланганидан сўнг оталанади ва қовун ёки бошқа полиз экинлари, ёш меваларининг қобиғини тухум қўйгичи билан тешиб, унинг тагига биттадан, аммо кўпинча битта мевага 20 та ва ундан ҳам кўпроқ тухум қўяди. Тухум қўйиш одатда мевалар диаметри 3-5 см бўлганда бошланади. Битта урғочи пашша бир мавсумда 98-130 та тухум қўяди. </a:t>
            </a:r>
            <a:r>
              <a:rPr lang="uz-Cyrl-UZ" sz="2400" dirty="0">
                <a:latin typeface="Times New Roman" panose="02020603050405020304" pitchFamily="18" charset="0"/>
                <a:cs typeface="Times New Roman" panose="02020603050405020304" pitchFamily="18" charset="0"/>
              </a:rPr>
              <a:t>Бир бўғинининг ҳаёт даври 30 кунча бўлиб, бир мавсумда пашша Афгонистонда 3-4, Қорақалпоғистонда 2-3 бўғин беради.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5204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9709" y="1491095"/>
            <a:ext cx="7938655" cy="4524315"/>
          </a:xfrm>
          <a:prstGeom prst="rect">
            <a:avLst/>
          </a:prstGeom>
        </p:spPr>
        <p:txBody>
          <a:bodyPr wrap="square">
            <a:spAutoFit/>
          </a:bodyPr>
          <a:lstStyle/>
          <a:p>
            <a:pPr marR="3810" algn="just">
              <a:tabLst>
                <a:tab pos="67628" algn="l"/>
              </a:tabLst>
            </a:pPr>
            <a:r>
              <a:rPr lang="uz-Cyrl-UZ" sz="2400" b="1" i="1">
                <a:latin typeface="Times New Roman" panose="02020603050405020304" pitchFamily="18" charset="0"/>
                <a:ea typeface="Times New Roman" panose="02020603050405020304" pitchFamily="18" charset="0"/>
                <a:cs typeface="UzKudr"/>
              </a:rPr>
              <a:t>Зарари.</a:t>
            </a:r>
            <a:r>
              <a:rPr lang="uz-Cyrl-UZ" sz="2400">
                <a:latin typeface="Times New Roman" panose="02020603050405020304" pitchFamily="18" charset="0"/>
                <a:ea typeface="Times New Roman" panose="02020603050405020304" pitchFamily="18" charset="0"/>
                <a:cs typeface="UzKudr"/>
              </a:rPr>
              <a:t> </a:t>
            </a:r>
            <a:r>
              <a:rPr lang="uz-Cyrl-UZ" sz="2400" i="1" dirty="0">
                <a:latin typeface="Times New Roman" panose="02020603050405020304" pitchFamily="18" charset="0"/>
                <a:ea typeface="Times New Roman" panose="02020603050405020304" pitchFamily="18" charset="0"/>
                <a:cs typeface="UzKudr"/>
              </a:rPr>
              <a:t>Cucurbitaceae</a:t>
            </a:r>
            <a:r>
              <a:rPr lang="uz-Cyrl-UZ" sz="2400" dirty="0">
                <a:latin typeface="Times New Roman" panose="02020603050405020304" pitchFamily="18" charset="0"/>
                <a:ea typeface="Times New Roman" panose="02020603050405020304" pitchFamily="18" charset="0"/>
                <a:cs typeface="UzKudr"/>
              </a:rPr>
              <a:t> оиласидан қовун, тарвуз, қовоқ бошқа оилалардан </a:t>
            </a:r>
            <a:r>
              <a:rPr lang="uz-Cyrl-UZ" sz="2400" i="1" dirty="0">
                <a:latin typeface="Times New Roman" panose="02020603050405020304" pitchFamily="18" charset="0"/>
                <a:ea typeface="Times New Roman" panose="02020603050405020304" pitchFamily="18" charset="0"/>
                <a:cs typeface="UzKudr"/>
              </a:rPr>
              <a:t>Rosa</a:t>
            </a:r>
            <a:r>
              <a:rPr lang="uz-Cyrl-UZ" sz="2400" dirty="0">
                <a:latin typeface="Times New Roman" panose="02020603050405020304" pitchFamily="18" charset="0"/>
                <a:ea typeface="Times New Roman" panose="02020603050405020304" pitchFamily="18" charset="0"/>
                <a:cs typeface="UzKudr"/>
              </a:rPr>
              <a:t> spp. </a:t>
            </a:r>
            <a:r>
              <a:rPr lang="uz-Cyrl-UZ" sz="2400" i="1" dirty="0">
                <a:latin typeface="Times New Roman" panose="02020603050405020304" pitchFamily="18" charset="0"/>
                <a:ea typeface="Times New Roman" panose="02020603050405020304" pitchFamily="18" charset="0"/>
                <a:cs typeface="UzKudr"/>
              </a:rPr>
              <a:t>Ziziphus</a:t>
            </a:r>
            <a:r>
              <a:rPr lang="uz-Cyrl-UZ" sz="2400" dirty="0">
                <a:latin typeface="Times New Roman" panose="02020603050405020304" pitchFamily="18" charset="0"/>
                <a:ea typeface="Times New Roman" panose="02020603050405020304" pitchFamily="18" charset="0"/>
                <a:cs typeface="UzKudr"/>
              </a:rPr>
              <a:t> spp. ва бошқаларни зарарлайди. Энг катта зарари полиз экинларида кузатилади. Кейинги йилларда Афғонистоннинг ҳашарот тарқал­ган баъзи минтақаларида қовун ҳосилининг 90 фоизи йўқотилмокда. Қовун пашшасининг қурти полиз экинлари меваларини тугилишидан пишишигача бўлган даврда зарарлаб, уларни бутунлай чиритиб юборади. </a:t>
            </a:r>
            <a:endParaRPr lang="ru-RU" sz="2400" dirty="0">
              <a:latin typeface="UzKudr"/>
              <a:ea typeface="Times New Roman" panose="02020603050405020304" pitchFamily="18" charset="0"/>
              <a:cs typeface="UzKudr"/>
            </a:endParaRPr>
          </a:p>
          <a:p>
            <a:pPr marR="3810" algn="just">
              <a:tabLst>
                <a:tab pos="67628" algn="l"/>
              </a:tabLst>
            </a:pPr>
            <a:r>
              <a:rPr lang="uz-Cyrl-UZ" sz="2400" dirty="0">
                <a:latin typeface="Times New Roman" panose="02020603050405020304" pitchFamily="18" charset="0"/>
                <a:ea typeface="Times New Roman" panose="02020603050405020304" pitchFamily="18" charset="0"/>
                <a:cs typeface="UzKudr"/>
              </a:rPr>
              <a:t>		Пашша дастлаб қовуннинг эртапишар навларини зарарлайди, улардан кечпишар қовун ва тарвузга ўтади, натижада ҳам эртаки, ҳам кечпишар навларда жуда катта зарар кузатилади.</a:t>
            </a:r>
            <a:endParaRPr lang="ru-RU" sz="2400" dirty="0">
              <a:latin typeface="UzKudr"/>
              <a:ea typeface="Times New Roman" panose="02020603050405020304" pitchFamily="18" charset="0"/>
              <a:cs typeface="UzKudr"/>
            </a:endParaRPr>
          </a:p>
        </p:txBody>
      </p:sp>
    </p:spTree>
    <p:extLst>
      <p:ext uri="{BB962C8B-B14F-4D97-AF65-F5344CB8AC3E}">
        <p14:creationId xmlns:p14="http://schemas.microsoft.com/office/powerpoint/2010/main" val="1216571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23454" y="1189759"/>
            <a:ext cx="8406246" cy="4939814"/>
          </a:xfrm>
          <a:prstGeom prst="rect">
            <a:avLst/>
          </a:prstGeom>
        </p:spPr>
        <p:txBody>
          <a:bodyPr wrap="square">
            <a:spAutoFit/>
          </a:bodyPr>
          <a:lstStyle/>
          <a:p>
            <a:pPr marR="3810" algn="just">
              <a:tabLst>
                <a:tab pos="67628" algn="l"/>
              </a:tabLst>
            </a:pPr>
            <a:r>
              <a:rPr lang="uz-Cyrl-UZ" sz="2100" b="1" i="1" dirty="0">
                <a:latin typeface="Times New Roman" panose="02020603050405020304" pitchFamily="18" charset="0"/>
                <a:ea typeface="Times New Roman" panose="02020603050405020304" pitchFamily="18" charset="0"/>
                <a:cs typeface="UzKudr"/>
              </a:rPr>
              <a:t>Агротех­ник </a:t>
            </a:r>
            <a:r>
              <a:rPr lang="uz-Cyrl-UZ" sz="2100" b="1" i="1" dirty="0">
                <a:latin typeface="Times New Roman" panose="02020603050405020304" pitchFamily="18" charset="0"/>
                <a:ea typeface="Times New Roman" panose="02020603050405020304" pitchFamily="18" charset="0"/>
                <a:cs typeface="UzKudr"/>
              </a:rPr>
              <a:t>тадбирлар:</a:t>
            </a:r>
            <a:r>
              <a:rPr lang="uz-Cyrl-UZ" sz="2100" dirty="0">
                <a:latin typeface="Times New Roman" panose="02020603050405020304" pitchFamily="18" charset="0"/>
                <a:ea typeface="Times New Roman" panose="02020603050405020304" pitchFamily="18" charset="0"/>
                <a:cs typeface="UzKudr"/>
              </a:rPr>
              <a:t>  пашшага қарши— полизларни ўсимлик қолдиқларидан тозалаш, куз-қиш даврида далани тузланишга қарши суғориб ювиш ва чуқур кузги шудгор ўтказиш орқали пашшанинг қишловдаги заҳираларини камайтириш, пашша кузатилган далаларга 3-7 йил давомида полиз экинларини қайта экмаслик, эртапишар ва кечпишар навлар экилган далаларни бир-бирига яқин жойлаштирмаслик тавсия қилинади. </a:t>
            </a:r>
            <a:endParaRPr lang="ru-RU" sz="2100" dirty="0">
              <a:latin typeface="UzKudr"/>
              <a:ea typeface="Times New Roman" panose="02020603050405020304" pitchFamily="18" charset="0"/>
              <a:cs typeface="UzKudr"/>
            </a:endParaRPr>
          </a:p>
          <a:p>
            <a:pPr marR="3810" algn="just">
              <a:tabLst>
                <a:tab pos="67628" algn="l"/>
              </a:tabLst>
            </a:pPr>
            <a:r>
              <a:rPr lang="uz-Cyrl-UZ" sz="2100" b="1" i="1" dirty="0">
                <a:latin typeface="Times New Roman" panose="02020603050405020304" pitchFamily="18" charset="0"/>
                <a:ea typeface="Times New Roman" panose="02020603050405020304" pitchFamily="18" charset="0"/>
                <a:cs typeface="UzKudr"/>
              </a:rPr>
              <a:t>Биологик усул.</a:t>
            </a:r>
            <a:r>
              <a:rPr lang="uz-Cyrl-UZ" sz="2100" dirty="0">
                <a:latin typeface="Times New Roman" panose="02020603050405020304" pitchFamily="18" charset="0"/>
                <a:ea typeface="Times New Roman" panose="02020603050405020304" pitchFamily="18" charset="0"/>
                <a:cs typeface="UzKudr"/>
              </a:rPr>
              <a:t> Баъзи маълумотларга кўра, қовун пашшасига қарши биологик усул (йиртқич кана ҳамда </a:t>
            </a:r>
            <a:r>
              <a:rPr lang="uz-Cyrl-UZ" sz="2100" i="1" dirty="0">
                <a:latin typeface="Times New Roman" panose="02020603050405020304" pitchFamily="18" charset="0"/>
                <a:ea typeface="Times New Roman" panose="02020603050405020304" pitchFamily="18" charset="0"/>
                <a:cs typeface="UzKudr"/>
              </a:rPr>
              <a:t>Pachycrepoideus vindemmiae</a:t>
            </a:r>
            <a:r>
              <a:rPr lang="uz-Cyrl-UZ" sz="2100" dirty="0">
                <a:latin typeface="Times New Roman" panose="02020603050405020304" pitchFamily="18" charset="0"/>
                <a:ea typeface="Times New Roman" panose="02020603050405020304" pitchFamily="18" charset="0"/>
                <a:cs typeface="UzKudr"/>
              </a:rPr>
              <a:t> Rondani паразитоид пашшасини) қўллаш самарали эканлиги таъкидланади.</a:t>
            </a:r>
            <a:endParaRPr lang="ru-RU" sz="2100" dirty="0">
              <a:latin typeface="UzKudr"/>
              <a:ea typeface="Times New Roman" panose="02020603050405020304" pitchFamily="18" charset="0"/>
              <a:cs typeface="UzKudr"/>
            </a:endParaRPr>
          </a:p>
          <a:p>
            <a:pPr marR="3810" indent="135255" algn="just">
              <a:tabLst>
                <a:tab pos="67628" algn="l"/>
              </a:tabLst>
            </a:pPr>
            <a:r>
              <a:rPr lang="uz-Cyrl-UZ" sz="2100" dirty="0">
                <a:latin typeface="Times New Roman" panose="02020603050405020304" pitchFamily="18" charset="0"/>
                <a:ea typeface="Times New Roman" panose="02020603050405020304" pitchFamily="18" charset="0"/>
                <a:cs typeface="UzKudr"/>
              </a:rPr>
              <a:t> 	</a:t>
            </a:r>
            <a:r>
              <a:rPr lang="uz-Cyrl-UZ" sz="2100" b="1" i="1" dirty="0">
                <a:latin typeface="Times New Roman" panose="02020603050405020304" pitchFamily="18" charset="0"/>
                <a:ea typeface="Times New Roman" panose="02020603050405020304" pitchFamily="18" charset="0"/>
                <a:cs typeface="UzKudr"/>
              </a:rPr>
              <a:t>Кимёвий усул.</a:t>
            </a:r>
            <a:r>
              <a:rPr lang="uz-Cyrl-UZ" sz="2100" dirty="0">
                <a:latin typeface="Times New Roman" panose="02020603050405020304" pitchFamily="18" charset="0"/>
                <a:ea typeface="Times New Roman" panose="02020603050405020304" pitchFamily="18" charset="0"/>
                <a:cs typeface="UzKudr"/>
              </a:rPr>
              <a:t> Инсектицид сифатида пиретроидлар ҳамда карбофос 50% (фуфанон) эм.к. – 1,2-2 л/га; римон стар 6,5% эм.к. – 0,15 л/га;  сумитион 50% эм.к. – 1,0 л/га; пилигрим 24,7% эм.к. – 0,2 л/га; пиринекс супер 42% эм.к. – 0,4-0,7 л/га юқори самара беради.</a:t>
            </a:r>
            <a:endParaRPr lang="ru-RU" sz="2100" dirty="0">
              <a:latin typeface="UzKudr"/>
              <a:ea typeface="Times New Roman" panose="02020603050405020304" pitchFamily="18" charset="0"/>
              <a:cs typeface="UzKudr"/>
            </a:endParaRPr>
          </a:p>
        </p:txBody>
      </p:sp>
    </p:spTree>
    <p:extLst>
      <p:ext uri="{BB962C8B-B14F-4D97-AF65-F5344CB8AC3E}">
        <p14:creationId xmlns:p14="http://schemas.microsoft.com/office/powerpoint/2010/main" val="1346731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6255" y="1022085"/>
            <a:ext cx="8211056" cy="1015663"/>
          </a:xfrm>
          <a:prstGeom prst="rect">
            <a:avLst/>
          </a:prstGeom>
        </p:spPr>
        <p:txBody>
          <a:bodyPr wrap="square">
            <a:spAutoFit/>
          </a:bodyPr>
          <a:lstStyle/>
          <a:p>
            <a:pPr algn="ctr"/>
            <a:r>
              <a:rPr lang="uz-Latn-UZ" sz="3000" b="1"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Лириомиза ғовак ҳосил </a:t>
            </a:r>
            <a:r>
              <a:rPr lang="uz-Latn-UZ" sz="3000" b="1"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қилувчи</a:t>
            </a:r>
            <a:r>
              <a:rPr lang="ru-RU" sz="3000" b="1"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 </a:t>
            </a:r>
            <a:r>
              <a:rPr lang="ru-RU" sz="3000" b="1" dirty="0" err="1">
                <a:solidFill>
                  <a:srgbClr val="FF0000"/>
                </a:solidFill>
                <a:latin typeface="Tahoma" panose="020B0604030504040204" pitchFamily="34" charset="0"/>
                <a:ea typeface="Malgun Gothic" panose="020B0503020000020004" pitchFamily="34" charset="-127"/>
                <a:cs typeface="Times New Roman" panose="02020603050405020304" pitchFamily="18" charset="0"/>
              </a:rPr>
              <a:t>пашша</a:t>
            </a:r>
            <a:r>
              <a:rPr lang="uz-Latn-UZ" sz="3000" b="1"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 </a:t>
            </a:r>
            <a:r>
              <a:rPr lang="ru-RU" sz="3000" dirty="0" err="1">
                <a:latin typeface="Times New Roman" pitchFamily="18" charset="0"/>
                <a:cs typeface="Times New Roman" pitchFamily="18" charset="0"/>
              </a:rPr>
              <a:t>Liromiza</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Trifilii</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Burgess</a:t>
            </a:r>
            <a:r>
              <a:rPr lang="ru-RU" sz="3000" dirty="0">
                <a:latin typeface="Times New Roman" pitchFamily="18" charset="0"/>
                <a:cs typeface="Times New Roman" pitchFamily="18" charset="0"/>
              </a:rPr>
              <a:t>.</a:t>
            </a:r>
          </a:p>
        </p:txBody>
      </p:sp>
      <p:pic>
        <p:nvPicPr>
          <p:cNvPr id="3" name="Picture 2" descr="http://factsheets.okstate.edu/wp-content/uploads/2017/04/9_chrysanthemum-leaf-mine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6255" y="2035258"/>
            <a:ext cx="3646490" cy="3518683"/>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4125191" y="1982564"/>
            <a:ext cx="4717473" cy="4154984"/>
          </a:xfrm>
          <a:prstGeom prst="rect">
            <a:avLst/>
          </a:prstGeom>
        </p:spPr>
        <p:txBody>
          <a:bodyPr wrap="square">
            <a:spAutoFit/>
          </a:bodyPr>
          <a:lstStyle/>
          <a:p>
            <a:pPr algn="just"/>
            <a:r>
              <a:rPr lang="uz-Cyrl-UZ" sz="24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Ушбу зараркунанда икки қанотлилар (Diptera) туркуми, </a:t>
            </a:r>
            <a:r>
              <a:rPr lang="uz-Latn-UZ" sz="24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агромизидалар</a:t>
            </a:r>
            <a:r>
              <a:rPr lang="uz-Cyrl-UZ" sz="24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Latn-UZ" sz="24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Аgromyz</a:t>
            </a:r>
            <a:r>
              <a:rPr lang="uz-Cyrl-UZ" sz="24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idae) </a:t>
            </a:r>
            <a:r>
              <a:rPr lang="uz-Cyrl-UZ" sz="24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оиласига</a:t>
            </a:r>
            <a:r>
              <a:rPr lang="en-US" sz="24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мансу</a:t>
            </a:r>
            <a:r>
              <a:rPr lang="uz-Latn-UZ" sz="24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б иссиқсевар </a:t>
            </a:r>
            <a:r>
              <a:rPr lang="en-US" sz="24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A</a:t>
            </a:r>
            <a:r>
              <a:rPr lang="uz-Latn-UZ" sz="24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мерика </a:t>
            </a:r>
            <a:r>
              <a:rPr lang="uz-Latn-UZ" sz="24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тури ҳисобанади. Ўтган асрнинг 70- йилларида Калифорния ва Флорида штатларида қовун, хризантема, кашнич каби ўсимликларни  зарарловчи бу пашша Европага келтирилган.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30957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35482" y="1127414"/>
            <a:ext cx="5527964" cy="4923656"/>
          </a:xfrm>
          <a:prstGeom prst="rect">
            <a:avLst/>
          </a:prstGeom>
        </p:spPr>
        <p:txBody>
          <a:bodyPr wrap="square">
            <a:spAutoFit/>
          </a:bodyPr>
          <a:lstStyle/>
          <a:p>
            <a:pPr indent="202883" algn="just">
              <a:lnSpc>
                <a:spcPct val="115000"/>
              </a:lnSpc>
            </a:pPr>
            <a:r>
              <a:rPr lang="uz-Latn-UZ" sz="2100" dirty="0">
                <a:solidFill>
                  <a:schemeClr val="accent4">
                    <a:lumMod val="75000"/>
                  </a:schemeClr>
                </a:solidFill>
                <a:latin typeface="Tahoma" panose="020B0604030504040204" pitchFamily="34" charset="0"/>
                <a:ea typeface="Malgun Gothic" panose="020B0503020000020004" pitchFamily="34" charset="-127"/>
                <a:cs typeface="Times New Roman" panose="02020603050405020304" pitchFamily="18" charset="0"/>
              </a:rPr>
              <a:t>Сабзавотчилар ун</a:t>
            </a:r>
            <a:r>
              <a:rPr lang="ru-RU" sz="2100" dirty="0">
                <a:solidFill>
                  <a:schemeClr val="accent4">
                    <a:lumMod val="75000"/>
                  </a:schemeClr>
                </a:solidFill>
                <a:latin typeface="Tahoma" panose="020B0604030504040204" pitchFamily="34" charset="0"/>
                <a:ea typeface="Malgun Gothic" panose="020B0503020000020004" pitchFamily="34" charset="-127"/>
                <a:cs typeface="Times New Roman" panose="02020603050405020304" pitchFamily="18" charset="0"/>
              </a:rPr>
              <a:t>и</a:t>
            </a:r>
            <a:r>
              <a:rPr lang="uz-Latn-UZ" sz="2100" dirty="0">
                <a:solidFill>
                  <a:schemeClr val="accent4">
                    <a:lumMod val="75000"/>
                  </a:schemeClr>
                </a:solidFill>
                <a:latin typeface="Tahoma" panose="020B0604030504040204" pitchFamily="34" charset="0"/>
                <a:ea typeface="Malgun Gothic" panose="020B0503020000020004" pitchFamily="34" charset="-127"/>
                <a:cs typeface="Times New Roman" panose="02020603050405020304" pitchFamily="18" charset="0"/>
              </a:rPr>
              <a:t> </a:t>
            </a:r>
            <a:r>
              <a:rPr lang="uz-Latn-UZ" sz="2100" dirty="0">
                <a:solidFill>
                  <a:schemeClr val="accent4">
                    <a:lumMod val="75000"/>
                  </a:schemeClr>
                </a:solidFill>
                <a:latin typeface="Tahoma" panose="020B0604030504040204" pitchFamily="34" charset="0"/>
                <a:ea typeface="Malgun Gothic" panose="020B0503020000020004" pitchFamily="34" charset="-127"/>
                <a:cs typeface="Times New Roman" panose="02020603050405020304" pitchFamily="18" charset="0"/>
              </a:rPr>
              <a:t>“сариқ пашша” деб атайдилар. Бу майда ҳашаротни тана ўлчами 2 мм га яқин, сариқ рангда, кўкраги ва қорнининг устки томонида қора доғли, боши сариқ ва кўкрак қилчалари, йирик бинафша-қизил кўзлари бор.  Вояга етган зотлари жуда ҳам ҳаракатчан, тухум қўйгичи билан барглар устки тўқимасини санчиб тешиб унинг шарбати билан қўшимча озиқланади. Баъзи бирурғочилари(15 % га яқин), баргларни устки қисмига  тухум қўяди (ҳар 10-14 кунда 300-500 дона ). </a:t>
            </a:r>
          </a:p>
        </p:txBody>
      </p:sp>
      <p:pic>
        <p:nvPicPr>
          <p:cNvPr id="3" name="Рисунок 2"/>
          <p:cNvPicPr>
            <a:picLocks noChangeAspect="1"/>
          </p:cNvPicPr>
          <p:nvPr/>
        </p:nvPicPr>
        <p:blipFill>
          <a:blip r:embed="rId2"/>
          <a:stretch>
            <a:fillRect/>
          </a:stretch>
        </p:blipFill>
        <p:spPr>
          <a:xfrm rot="5400000">
            <a:off x="-567095" y="2032392"/>
            <a:ext cx="4400373" cy="3037584"/>
          </a:xfrm>
          <a:prstGeom prst="rect">
            <a:avLst/>
          </a:prstGeom>
        </p:spPr>
      </p:pic>
    </p:spTree>
    <p:extLst>
      <p:ext uri="{BB962C8B-B14F-4D97-AF65-F5344CB8AC3E}">
        <p14:creationId xmlns:p14="http://schemas.microsoft.com/office/powerpoint/2010/main" val="1347445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356264" y="878032"/>
            <a:ext cx="5673436" cy="4923656"/>
          </a:xfrm>
          <a:prstGeom prst="rect">
            <a:avLst/>
          </a:prstGeom>
        </p:spPr>
        <p:txBody>
          <a:bodyPr wrap="square">
            <a:spAutoFit/>
          </a:bodyPr>
          <a:lstStyle/>
          <a:p>
            <a:pPr algn="just">
              <a:lnSpc>
                <a:spcPct val="115000"/>
              </a:lnSpc>
              <a:tabLst>
                <a:tab pos="488633" algn="l"/>
              </a:tabLst>
            </a:pPr>
            <a:r>
              <a:rPr lang="uz-Latn-UZ" sz="2100" dirty="0">
                <a:solidFill>
                  <a:schemeClr val="accent4">
                    <a:lumMod val="75000"/>
                  </a:schemeClr>
                </a:solidFill>
                <a:latin typeface="Tahoma" panose="020B0604030504040204" pitchFamily="34" charset="0"/>
                <a:ea typeface="Malgun Gothic" panose="020B0503020000020004" pitchFamily="34" charset="-127"/>
                <a:cs typeface="Times New Roman" panose="02020603050405020304" pitchFamily="18" charset="0"/>
              </a:rPr>
              <a:t>Тухумдан чиққан личинка дастлаб оқ, сўнг сарғиш, оёқсиз  барг тўқимаси орасида йўл очади ва қисқа эгри –бугри қора занжирсимон чиқиндилар ёруғда кўриниб туради. Битта баргда бир неча ўнлаб личинкалар бўлиши мумкин. </a:t>
            </a:r>
            <a:r>
              <a:rPr lang="uz-Latn-UZ" sz="2100" dirty="0">
                <a:solidFill>
                  <a:schemeClr val="accent4">
                    <a:lumMod val="75000"/>
                  </a:schemeClr>
                </a:solidFill>
                <a:latin typeface="Tahoma" panose="020B0604030504040204" pitchFamily="34" charset="0"/>
                <a:ea typeface="Malgun Gothic" panose="020B0503020000020004" pitchFamily="34" charset="-127"/>
                <a:cs typeface="Times New Roman" panose="02020603050405020304" pitchFamily="18" charset="0"/>
              </a:rPr>
              <a:t>Озиқланиб </a:t>
            </a:r>
            <a:r>
              <a:rPr lang="uz-Latn-UZ" sz="2100" dirty="0">
                <a:solidFill>
                  <a:schemeClr val="accent4">
                    <a:lumMod val="75000"/>
                  </a:schemeClr>
                </a:solidFill>
                <a:latin typeface="Tahoma" panose="020B0604030504040204" pitchFamily="34" charset="0"/>
                <a:ea typeface="Malgun Gothic" panose="020B0503020000020004" pitchFamily="34" charset="-127"/>
                <a:cs typeface="Times New Roman" panose="02020603050405020304" pitchFamily="18" charset="0"/>
              </a:rPr>
              <a:t>бўлган личинкалар барг устки қисмига чиқади ва ерга тушади, у ерда қишлаш учун тиниқ-жигарранг  пупарий ҳосил қилади. Личинкалар ҳарорат 13</a:t>
            </a:r>
            <a:r>
              <a:rPr lang="uz-Latn-UZ" sz="2100" baseline="30000" dirty="0">
                <a:solidFill>
                  <a:schemeClr val="accent4">
                    <a:lumMod val="75000"/>
                  </a:schemeClr>
                </a:solidFill>
                <a:latin typeface="Tahoma" panose="020B0604030504040204" pitchFamily="34" charset="0"/>
                <a:ea typeface="Malgun Gothic" panose="020B0503020000020004" pitchFamily="34" charset="-127"/>
                <a:cs typeface="Times New Roman" panose="02020603050405020304" pitchFamily="18" charset="0"/>
              </a:rPr>
              <a:t>0</a:t>
            </a:r>
            <a:r>
              <a:rPr lang="uz-Latn-UZ" sz="2100" dirty="0">
                <a:solidFill>
                  <a:schemeClr val="accent4">
                    <a:lumMod val="75000"/>
                  </a:schemeClr>
                </a:solidFill>
                <a:latin typeface="Tahoma" panose="020B0604030504040204" pitchFamily="34" charset="0"/>
                <a:ea typeface="Malgun Gothic" panose="020B0503020000020004" pitchFamily="34" charset="-127"/>
                <a:cs typeface="Times New Roman" panose="02020603050405020304" pitchFamily="18" charset="0"/>
              </a:rPr>
              <a:t> С дан юқори бўлганда ривожланади ва 18-40 кунда тўлиқ тамомланади. Жинслар нисбати 4:1 ни ташкил этади.</a:t>
            </a:r>
            <a:endParaRPr lang="ru-RU" sz="1500" dirty="0">
              <a:solidFill>
                <a:schemeClr val="accent4">
                  <a:lumMod val="75000"/>
                </a:schemeClr>
              </a:solidFill>
              <a:latin typeface="Calibri" panose="020F0502020204030204" pitchFamily="34" charset="0"/>
              <a:ea typeface="Malgun Gothic" panose="020B0503020000020004" pitchFamily="34" charset="-127"/>
              <a:cs typeface="Times New Roman" panose="02020603050405020304" pitchFamily="18" charset="0"/>
            </a:endParaRPr>
          </a:p>
        </p:txBody>
      </p:sp>
      <p:pic>
        <p:nvPicPr>
          <p:cNvPr id="5" name="Picture 6" descr="http://entnemdept.ufl.edu/Creatures/veg/leaf/liriomyza_trifolii02.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rot="5400000">
            <a:off x="-365899" y="1928233"/>
            <a:ext cx="4198945" cy="3001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20164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bugguide.net/images/raw/Z06/0DQ/Z060DQ20Q090YRW000U0R090Q090H0U0FQFKFQ3KWRLQVRM03QU0L0I0AR7Q000QORW0R0X0CQLQ.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386672" y="1678575"/>
            <a:ext cx="4655211" cy="344083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073236" y="1106632"/>
            <a:ext cx="4904509" cy="4662815"/>
          </a:xfrm>
          <a:prstGeom prst="rect">
            <a:avLst/>
          </a:prstGeom>
        </p:spPr>
        <p:txBody>
          <a:bodyPr wrap="square">
            <a:spAutoFit/>
          </a:bodyPr>
          <a:lstStyle/>
          <a:p>
            <a:r>
              <a:rPr lang="uz-Latn-UZ" sz="2700" dirty="0">
                <a:solidFill>
                  <a:schemeClr val="accent5">
                    <a:lumMod val="75000"/>
                  </a:schemeClr>
                </a:solidFill>
                <a:latin typeface="Tahoma" panose="020B0604030504040204" pitchFamily="34" charset="0"/>
                <a:ea typeface="Malgun Gothic" panose="020B0503020000020004" pitchFamily="34" charset="-127"/>
                <a:cs typeface="Times New Roman" panose="02020603050405020304" pitchFamily="18" charset="0"/>
              </a:rPr>
              <a:t>Пашша қулай шароитда гербера, хризантема,итоғиз ҳамда пиёз, сабзи, давлаги, бодиринг, ош кўки, помидор, қалампир каби экинларга зарар келтирган ҳолда йил бўйи кўпайиши мумкин</a:t>
            </a:r>
            <a:r>
              <a:rPr lang="uz-Latn-UZ" sz="2700" dirty="0">
                <a:solidFill>
                  <a:schemeClr val="accent5">
                    <a:lumMod val="75000"/>
                  </a:schemeClr>
                </a:solidFill>
                <a:latin typeface="Tahoma" panose="020B0604030504040204" pitchFamily="34" charset="0"/>
                <a:ea typeface="Malgun Gothic" panose="020B0503020000020004" pitchFamily="34" charset="-127"/>
                <a:cs typeface="Times New Roman" panose="02020603050405020304" pitchFamily="18" charset="0"/>
              </a:rPr>
              <a:t>.</a:t>
            </a:r>
            <a:r>
              <a:rPr lang="uz-Latn-UZ" sz="2700" dirty="0">
                <a:solidFill>
                  <a:schemeClr val="accent5">
                    <a:lumMod val="75000"/>
                  </a:schemeClr>
                </a:solidFill>
                <a:latin typeface="Tahoma" panose="020B0604030504040204" pitchFamily="34" charset="0"/>
                <a:ea typeface="Malgun Gothic" panose="020B0503020000020004" pitchFamily="34" charset="-127"/>
                <a:cs typeface="Times New Roman" panose="02020603050405020304" pitchFamily="18" charset="0"/>
              </a:rPr>
              <a:t> Етук зотлар ва личинкалар озиқланиши натижасида ўсимликлар қийналади ва маҳсулдорлигини йўқотади. </a:t>
            </a:r>
            <a:endParaRPr lang="ru-RU" sz="2700" dirty="0">
              <a:solidFill>
                <a:schemeClr val="accent5">
                  <a:lumMod val="75000"/>
                </a:schemeClr>
              </a:solidFill>
            </a:endParaRPr>
          </a:p>
        </p:txBody>
      </p:sp>
    </p:spTree>
    <p:extLst>
      <p:ext uri="{BB962C8B-B14F-4D97-AF65-F5344CB8AC3E}">
        <p14:creationId xmlns:p14="http://schemas.microsoft.com/office/powerpoint/2010/main" val="21001287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6028" y="1168978"/>
            <a:ext cx="8717972" cy="4662815"/>
          </a:xfrm>
          <a:prstGeom prst="rect">
            <a:avLst/>
          </a:prstGeom>
        </p:spPr>
        <p:txBody>
          <a:bodyPr wrap="square">
            <a:spAutoFit/>
          </a:bodyPr>
          <a:lstStyle/>
          <a:p>
            <a:pPr algn="just">
              <a:tabLst>
                <a:tab pos="488633" algn="l"/>
              </a:tabLst>
            </a:pPr>
            <a:r>
              <a:rPr lang="ru-RU" sz="3300" dirty="0">
                <a:solidFill>
                  <a:schemeClr val="accent5">
                    <a:lumMod val="75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Latn-UZ" sz="3300" dirty="0">
                <a:solidFill>
                  <a:schemeClr val="accent5">
                    <a:lumMod val="75000"/>
                  </a:schemeClr>
                </a:solidFill>
                <a:latin typeface="Times New Roman" panose="02020603050405020304" pitchFamily="18" charset="0"/>
                <a:ea typeface="Malgun Gothic" panose="020B0503020000020004" pitchFamily="34" charset="-127"/>
                <a:cs typeface="Times New Roman" panose="02020603050405020304" pitchFamily="18" charset="0"/>
              </a:rPr>
              <a:t>Табиий </a:t>
            </a:r>
            <a:r>
              <a:rPr lang="uz-Latn-UZ" sz="3300" dirty="0">
                <a:solidFill>
                  <a:schemeClr val="accent5">
                    <a:lumMod val="75000"/>
                  </a:schemeClr>
                </a:solidFill>
                <a:latin typeface="Times New Roman" panose="02020603050405020304" pitchFamily="18" charset="0"/>
                <a:ea typeface="Malgun Gothic" panose="020B0503020000020004" pitchFamily="34" charset="-127"/>
                <a:cs typeface="Times New Roman" panose="02020603050405020304" pitchFamily="18" charset="0"/>
              </a:rPr>
              <a:t>кушандалардан- Dacnus, Duglyphus, Chrysocharis каби авлодлари учрайди, аммо амалда улардан фойдаланиш ҳозирча ўрганилмаган.</a:t>
            </a:r>
            <a:endParaRPr lang="ru-RU" sz="2700" dirty="0">
              <a:solidFill>
                <a:schemeClr val="accent5">
                  <a:lumMod val="75000"/>
                </a:schemeClr>
              </a:solidFill>
              <a:latin typeface="Times New Roman" panose="02020603050405020304" pitchFamily="18" charset="0"/>
              <a:ea typeface="Malgun Gothic" panose="020B0503020000020004" pitchFamily="34" charset="-127"/>
              <a:cs typeface="Times New Roman" panose="02020603050405020304" pitchFamily="18" charset="0"/>
            </a:endParaRPr>
          </a:p>
          <a:p>
            <a:pPr algn="just">
              <a:tabLst>
                <a:tab pos="488633" algn="l"/>
              </a:tabLst>
            </a:pPr>
            <a:r>
              <a:rPr lang="uz-Latn-UZ" sz="3300" dirty="0">
                <a:solidFill>
                  <a:schemeClr val="accent5">
                    <a:lumMod val="75000"/>
                  </a:schemeClr>
                </a:solidFill>
                <a:latin typeface="Times New Roman" panose="02020603050405020304" pitchFamily="18" charset="0"/>
                <a:ea typeface="Malgun Gothic" panose="020B0503020000020004" pitchFamily="34" charset="-127"/>
                <a:cs typeface="Times New Roman" panose="02020603050405020304" pitchFamily="18" charset="0"/>
              </a:rPr>
              <a:t>Чет элда пашшага қарши кимёвий кураш ишлари олиб бориш йўлга қўйилган бўлиб,бир гектарга,   абамектин . вертимек , 1,8 % эм.к. 0,4-0,5 л, фуфанон, 57,5 % эм.к. 2,4-3,6 ва арриво, 25 % эм.к. 0,4-0,5 литрдан пуркалади.  </a:t>
            </a:r>
            <a:endParaRPr lang="ru-RU" sz="2700" dirty="0">
              <a:solidFill>
                <a:schemeClr val="accent5">
                  <a:lumMod val="75000"/>
                </a:schemeClr>
              </a:solidFill>
              <a:latin typeface="Times New Roman" panose="02020603050405020304" pitchFamily="18"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34907139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53391" y="1189760"/>
            <a:ext cx="7200900" cy="4180375"/>
          </a:xfrm>
          <a:prstGeom prst="rect">
            <a:avLst/>
          </a:prstGeom>
        </p:spPr>
        <p:txBody>
          <a:bodyPr wrap="square">
            <a:spAutoFit/>
          </a:bodyPr>
          <a:lstStyle/>
          <a:p>
            <a:pPr algn="just">
              <a:lnSpc>
                <a:spcPct val="115000"/>
              </a:lnSpc>
              <a:tabLst>
                <a:tab pos="488633" algn="l"/>
              </a:tabLst>
            </a:pPr>
            <a:r>
              <a:rPr lang="uz-Latn-UZ" sz="3300" b="1" dirty="0">
                <a:solidFill>
                  <a:schemeClr val="accent6">
                    <a:lumMod val="50000"/>
                  </a:schemeClr>
                </a:solidFill>
                <a:latin typeface="Tahoma" panose="020B0604030504040204" pitchFamily="34" charset="0"/>
                <a:ea typeface="Malgun Gothic" panose="020B0503020000020004" pitchFamily="34" charset="-127"/>
                <a:cs typeface="Times New Roman" panose="02020603050405020304" pitchFamily="18" charset="0"/>
              </a:rPr>
              <a:t>Карантин тадбирлар ва қарши кураш чоралари:</a:t>
            </a:r>
            <a:r>
              <a:rPr lang="uz-Latn-UZ" sz="3300" dirty="0">
                <a:solidFill>
                  <a:schemeClr val="accent6">
                    <a:lumMod val="50000"/>
                  </a:schemeClr>
                </a:solidFill>
                <a:latin typeface="Tahoma" panose="020B0604030504040204" pitchFamily="34" charset="0"/>
                <a:ea typeface="Malgun Gothic" panose="020B0503020000020004" pitchFamily="34" charset="-127"/>
                <a:cs typeface="Times New Roman" panose="02020603050405020304" pitchFamily="18" charset="0"/>
              </a:rPr>
              <a:t> бу ҳашаротни Ўзбекистонда тарқалмаслиги учун ички карнтин чора тадбирларини қўллаш, шунингдек республикага келтирилаётган кўчатларни синчиклаб кўздан кечириш лозим.</a:t>
            </a:r>
            <a:endParaRPr lang="ru-RU" sz="2700" dirty="0">
              <a:solidFill>
                <a:schemeClr val="accent6">
                  <a:lumMod val="50000"/>
                </a:schemeClr>
              </a:solidFill>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18520602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35581" y="898196"/>
            <a:ext cx="4600455" cy="5115246"/>
          </a:xfrm>
          <a:prstGeom prst="rect">
            <a:avLst/>
          </a:prstGeom>
        </p:spPr>
        <p:txBody>
          <a:bodyPr wrap="square">
            <a:spAutoFit/>
          </a:bodyPr>
          <a:lstStyle/>
          <a:p>
            <a:pPr algn="just">
              <a:lnSpc>
                <a:spcPct val="115000"/>
              </a:lnSpc>
            </a:pPr>
            <a:r>
              <a:rPr lang="uz-Cyrl-UZ" sz="2400" b="1" dirty="0">
                <a:latin typeface="Times New Roman" panose="02020603050405020304" pitchFamily="18" charset="0"/>
                <a:ea typeface="Times New Roman" panose="02020603050405020304" pitchFamily="18" charset="0"/>
              </a:rPr>
              <a:t>Картошка куяси (Phthorimaea operculella Zell.) </a:t>
            </a:r>
            <a:r>
              <a:rPr lang="uz-Cyrl-UZ" sz="2400" dirty="0">
                <a:latin typeface="Times New Roman" panose="02020603050405020304" pitchFamily="18" charset="0"/>
                <a:ea typeface="Times New Roman" panose="02020603050405020304" pitchFamily="18" charset="0"/>
              </a:rPr>
              <a:t>Тенгқанотлилар ёки </a:t>
            </a:r>
            <a:r>
              <a:rPr lang="uz-Cyrl-UZ" sz="2400" dirty="0">
                <a:latin typeface="Times New Roman" panose="02020603050405020304" pitchFamily="18" charset="0"/>
                <a:ea typeface="Times New Roman" panose="02020603050405020304" pitchFamily="18" charset="0"/>
              </a:rPr>
              <a:t>Капалаклар </a:t>
            </a:r>
            <a:r>
              <a:rPr lang="uz-Cyrl-UZ" sz="2400" dirty="0">
                <a:latin typeface="Times New Roman" panose="02020603050405020304" pitchFamily="18" charset="0"/>
                <a:ea typeface="Times New Roman" panose="02020603050405020304" pitchFamily="18" charset="0"/>
              </a:rPr>
              <a:t>туркумига. Ўйиқ қанотли куялар </a:t>
            </a:r>
            <a:r>
              <a:rPr lang="uz-Cyrl-UZ" sz="2400" dirty="0">
                <a:latin typeface="Times New Roman" panose="02020603050405020304" pitchFamily="18" charset="0"/>
                <a:ea typeface="Times New Roman" panose="02020603050405020304" pitchFamily="18" charset="0"/>
              </a:rPr>
              <a:t>оиласига </a:t>
            </a:r>
            <a:r>
              <a:rPr lang="uz-Cyrl-UZ" sz="2400" dirty="0">
                <a:latin typeface="Times New Roman" panose="02020603050405020304" pitchFamily="18" charset="0"/>
                <a:ea typeface="Times New Roman" panose="02020603050405020304" pitchFamily="18" charset="0"/>
              </a:rPr>
              <a:t>мансуб.</a:t>
            </a:r>
            <a:endParaRPr lang="ru-RU" sz="1350" dirty="0">
              <a:latin typeface="Times New Roman" panose="02020603050405020304" pitchFamily="18" charset="0"/>
              <a:ea typeface="Times New Roman" panose="02020603050405020304" pitchFamily="18" charset="0"/>
            </a:endParaRPr>
          </a:p>
          <a:p>
            <a:pPr indent="342900" algn="just"/>
            <a:r>
              <a:rPr lang="uz-Cyrl-UZ" sz="2400" b="1" dirty="0">
                <a:latin typeface="Times New Roman" panose="02020603050405020304" pitchFamily="18" charset="0"/>
                <a:ea typeface="Times New Roman" panose="02020603050405020304" pitchFamily="18" charset="0"/>
              </a:rPr>
              <a:t>Зарарланадиган ўсимликлар</a:t>
            </a:r>
            <a:r>
              <a:rPr lang="uz-Cyrl-UZ"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картошка</a:t>
            </a:r>
            <a:r>
              <a:rPr lang="uz-Cyrl-UZ" sz="2400" dirty="0">
                <a:latin typeface="Times New Roman" panose="02020603050405020304" pitchFamily="18" charset="0"/>
                <a:ea typeface="Times New Roman" panose="02020603050405020304" pitchFamily="18" charset="0"/>
              </a:rPr>
              <a:t>, тамаки, помидор, бақлажон, қалампир ва бошқа итузумдош экинларни ҳам омборхоналарда ҳам далада зарарлайди. Қуртлар картошка, помидор ва бақлажоннинг мевалари, пояси ва баргларини ҳалок қилади.</a:t>
            </a:r>
            <a:endParaRPr lang="ru-RU" sz="2400" dirty="0">
              <a:latin typeface="Times New Roman" panose="02020603050405020304" pitchFamily="18" charset="0"/>
              <a:ea typeface="Times New Roman" panose="02020603050405020304" pitchFamily="18" charset="0"/>
            </a:endParaRPr>
          </a:p>
        </p:txBody>
      </p:sp>
      <p:pic>
        <p:nvPicPr>
          <p:cNvPr id="1026" name="Picture 2" descr="http://agroportal-ziz.ru/sites/default/files/images/news/mo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8845"/>
            <a:ext cx="4025998" cy="4095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23624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klop4ik.ru/wp-content/uploads/2016/12/sernaja-shashka-ot-kartofelnoj-mol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63063"/>
            <a:ext cx="3948881" cy="4512185"/>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063182" y="983873"/>
            <a:ext cx="4997692" cy="4893647"/>
          </a:xfrm>
          <a:prstGeom prst="rect">
            <a:avLst/>
          </a:prstGeom>
        </p:spPr>
        <p:txBody>
          <a:bodyPr wrap="square">
            <a:spAutoFit/>
          </a:bodyPr>
          <a:lstStyle/>
          <a:p>
            <a:pPr lvl="0" algn="just" eaLnBrk="0" fontAlgn="base" hangingPunct="0">
              <a:spcBef>
                <a:spcPct val="0"/>
              </a:spcBef>
              <a:spcAft>
                <a:spcPct val="0"/>
              </a:spcAft>
            </a:pPr>
            <a:r>
              <a:rPr lang="uz-Cyrl-UZ" altLang="ru-RU" sz="2400" dirty="0">
                <a:latin typeface="Times New Roman" pitchFamily="18" charset="0"/>
                <a:ea typeface="Times New Roman" pitchFamily="18" charset="0"/>
                <a:cs typeface="Times New Roman" pitchFamily="18" charset="0"/>
              </a:rPr>
              <a:t>Капалак танасининг ранги оч-кулранг. </a:t>
            </a:r>
            <a:r>
              <a:rPr lang="uz-Cyrl-UZ" altLang="ru-RU" sz="2400" dirty="0">
                <a:latin typeface="Times New Roman" pitchFamily="18" charset="0"/>
                <a:ea typeface="Times New Roman" pitchFamily="18" charset="0"/>
                <a:cs typeface="Times New Roman" pitchFamily="18" charset="0"/>
              </a:rPr>
              <a:t>Урғочи </a:t>
            </a:r>
            <a:r>
              <a:rPr lang="uz-Cyrl-UZ" altLang="ru-RU" sz="2400" dirty="0">
                <a:latin typeface="Times New Roman" pitchFamily="18" charset="0"/>
                <a:ea typeface="Times New Roman" pitchFamily="18" charset="0"/>
                <a:cs typeface="Times New Roman" pitchFamily="18" charset="0"/>
              </a:rPr>
              <a:t>зотнинг олдинги қанотларининг кенглиг 12-15 мм эркагининг узунасига жойлашган тўқ рангли чизиқчалари ва доғлари бор. Олд қанотларининг попуклари оч-кулранг, орқа қанотлариники сарғиш тусли. </a:t>
            </a:r>
            <a:r>
              <a:rPr lang="uz-Cyrl-UZ" altLang="ru-RU" sz="2400" dirty="0">
                <a:latin typeface="Times New Roman" pitchFamily="18" charset="0"/>
                <a:ea typeface="Times New Roman" pitchFamily="18" charset="0"/>
                <a:cs typeface="Times New Roman" pitchFamily="18" charset="0"/>
              </a:rPr>
              <a:t>Мўйловлари </a:t>
            </a:r>
            <a:r>
              <a:rPr lang="uz-Cyrl-UZ" altLang="ru-RU" sz="2400" dirty="0">
                <a:latin typeface="Times New Roman" pitchFamily="18" charset="0"/>
                <a:ea typeface="Times New Roman" pitchFamily="18" charset="0"/>
                <a:cs typeface="Times New Roman" pitchFamily="18" charset="0"/>
              </a:rPr>
              <a:t>кулранг. Оёқчалари оч-кулранг. </a:t>
            </a:r>
            <a:r>
              <a:rPr lang="uz-Cyrl-UZ" altLang="ru-RU" sz="2400" dirty="0">
                <a:latin typeface="Times New Roman" pitchFamily="18" charset="0"/>
                <a:ea typeface="Times New Roman" pitchFamily="18" charset="0"/>
                <a:cs typeface="Times New Roman" pitchFamily="18" charset="0"/>
              </a:rPr>
              <a:t>Эркаги </a:t>
            </a:r>
            <a:r>
              <a:rPr lang="uz-Cyrl-UZ" altLang="ru-RU" sz="2400" dirty="0">
                <a:latin typeface="Times New Roman" pitchFamily="18" charset="0"/>
                <a:ea typeface="Times New Roman" pitchFamily="18" charset="0"/>
                <a:cs typeface="Times New Roman" pitchFamily="18" charset="0"/>
              </a:rPr>
              <a:t>урғочисидан қоринчасининг охирги бўғимининг ён томонларидан даста бўлиб чиққан жунсимон қиллари билан фарқланади. </a:t>
            </a:r>
            <a:endParaRPr lang="uz-Cyrl-UZ" altLang="ru-RU" sz="3000" dirty="0">
              <a:latin typeface="Times New Roman" pitchFamily="18" charset="0"/>
              <a:cs typeface="Times New Roman" pitchFamily="18" charset="0"/>
            </a:endParaRPr>
          </a:p>
        </p:txBody>
      </p:sp>
    </p:spTree>
    <p:extLst>
      <p:ext uri="{BB962C8B-B14F-4D97-AF65-F5344CB8AC3E}">
        <p14:creationId xmlns:p14="http://schemas.microsoft.com/office/powerpoint/2010/main" val="30278680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353792" y="884193"/>
            <a:ext cx="4426528" cy="4916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indent="342900" algn="just" defTabSz="685800" eaLnBrk="0" fontAlgn="base" hangingPunct="0">
              <a:spcBef>
                <a:spcPct val="0"/>
              </a:spcBef>
              <a:spcAft>
                <a:spcPct val="0"/>
              </a:spcAft>
            </a:pPr>
            <a:r>
              <a:rPr lang="uz-Cyrl-UZ" altLang="ru-RU" sz="2400" dirty="0">
                <a:latin typeface="Times New Roman" pitchFamily="18" charset="0"/>
                <a:ea typeface="Times New Roman" pitchFamily="18" charset="0"/>
                <a:cs typeface="Times New Roman" pitchFamily="18" charset="0"/>
              </a:rPr>
              <a:t>Тухуми овал шаклли, тиниқ, оқ сўнгра  яшилроқ тус олувчи, узунлиги 0,3 мм кенглиги 0,36-0,56 мм. Қурти янги чиққанда тиниқ рангли, сўнгра пушти ёки яшилроқ, боши ва </a:t>
            </a:r>
            <a:r>
              <a:rPr lang="uz-Cyrl-UZ" altLang="ru-RU" sz="2700" dirty="0">
                <a:latin typeface="Times New Roman" pitchFamily="18" charset="0"/>
                <a:ea typeface="Times New Roman" pitchFamily="18" charset="0"/>
                <a:cs typeface="Times New Roman" pitchFamily="18" charset="0"/>
              </a:rPr>
              <a:t>орқасининг</a:t>
            </a:r>
            <a:r>
              <a:rPr lang="uz-Cyrl-UZ" altLang="ru-RU" sz="2400" dirty="0">
                <a:latin typeface="Times New Roman" pitchFamily="18" charset="0"/>
                <a:ea typeface="Times New Roman" pitchFamily="18" charset="0"/>
                <a:cs typeface="Times New Roman" pitchFamily="18" charset="0"/>
              </a:rPr>
              <a:t>  олд томонидаги қалқончаси тўқ-қўнғир ёки қора, узунлиги 1,2 мм. Етук қуртнинг узунлиги 10-13 мм гача  кенглиги 1,5 ммгача, танаси сарғиш-яшилроқ ёки оқ, кўкрак қисмидаги 5 жуфт сохта оёқчаларининг ранги тўқроқ. </a:t>
            </a:r>
            <a:endParaRPr lang="uz-Cyrl-UZ" altLang="ru-RU" sz="3000" dirty="0">
              <a:latin typeface="Times New Roman" pitchFamily="18" charset="0"/>
              <a:cs typeface="Times New Roman" pitchFamily="18" charset="0"/>
            </a:endParaRPr>
          </a:p>
        </p:txBody>
      </p:sp>
      <p:pic>
        <p:nvPicPr>
          <p:cNvPr id="4" name="Рисунок 3"/>
          <p:cNvPicPr>
            <a:picLocks noChangeAspect="1"/>
          </p:cNvPicPr>
          <p:nvPr/>
        </p:nvPicPr>
        <p:blipFill>
          <a:blip r:embed="rId2"/>
          <a:stretch>
            <a:fillRect/>
          </a:stretch>
        </p:blipFill>
        <p:spPr>
          <a:xfrm>
            <a:off x="1" y="1123074"/>
            <a:ext cx="4237253" cy="4561370"/>
          </a:xfrm>
          <a:prstGeom prst="rect">
            <a:avLst/>
          </a:prstGeom>
        </p:spPr>
      </p:pic>
    </p:spTree>
    <p:extLst>
      <p:ext uri="{BB962C8B-B14F-4D97-AF65-F5344CB8AC3E}">
        <p14:creationId xmlns:p14="http://schemas.microsoft.com/office/powerpoint/2010/main" val="32394635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Lst>
          </a:blip>
          <a:stretch>
            <a:fillRect/>
          </a:stretch>
        </p:blipFill>
        <p:spPr>
          <a:xfrm rot="5400000">
            <a:off x="-579466" y="1447752"/>
            <a:ext cx="5143500" cy="3962495"/>
          </a:xfrm>
          <a:prstGeom prst="rect">
            <a:avLst/>
          </a:prstGeom>
        </p:spPr>
      </p:pic>
      <p:sp>
        <p:nvSpPr>
          <p:cNvPr id="5" name="Прямоугольник 4"/>
          <p:cNvSpPr/>
          <p:nvPr/>
        </p:nvSpPr>
        <p:spPr>
          <a:xfrm>
            <a:off x="3973534" y="945520"/>
            <a:ext cx="5170466" cy="5078313"/>
          </a:xfrm>
          <a:prstGeom prst="rect">
            <a:avLst/>
          </a:prstGeom>
        </p:spPr>
        <p:txBody>
          <a:bodyPr wrap="square">
            <a:spAutoFit/>
          </a:bodyPr>
          <a:lstStyle/>
          <a:p>
            <a:pPr indent="342900" algn="just" eaLnBrk="0" fontAlgn="base" hangingPunct="0">
              <a:spcBef>
                <a:spcPct val="0"/>
              </a:spcBef>
              <a:spcAft>
                <a:spcPct val="0"/>
              </a:spcAft>
            </a:pPr>
            <a:r>
              <a:rPr lang="uz-Cyrl-UZ" altLang="ru-RU" sz="2700" dirty="0">
                <a:latin typeface="Times New Roman" pitchFamily="18" charset="0"/>
                <a:ea typeface="Times New Roman" pitchFamily="18" charset="0"/>
                <a:cs typeface="Times New Roman" pitchFamily="18" charset="0"/>
              </a:rPr>
              <a:t>Картошка туганаклари ичидаги қуртларнинг  ранги картошка, тамаки ва бошқа экинларнинг бошқа қисмларидагиларга кўра анча очроқ. Қуртнинг ҳар бир бўғимида 10-14 та оч тусли қилчалари бор. Ғумбаги кумушсимон-кулранг тусли пилла ичида жойлашган, узунлиги 5,5-6,5 мм. Эркак ғумбак калтароқ пилланинг узунлиги 10 мм,  эни 4 мм. </a:t>
            </a:r>
            <a:endParaRPr lang="uz-Cyrl-UZ" altLang="ru-RU" sz="3300" dirty="0">
              <a:latin typeface="Times New Roman" pitchFamily="18" charset="0"/>
              <a:cs typeface="Times New Roman" pitchFamily="18" charset="0"/>
            </a:endParaRPr>
          </a:p>
        </p:txBody>
      </p:sp>
    </p:spTree>
    <p:extLst>
      <p:ext uri="{BB962C8B-B14F-4D97-AF65-F5344CB8AC3E}">
        <p14:creationId xmlns:p14="http://schemas.microsoft.com/office/powerpoint/2010/main" val="18307910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27363" y="1220932"/>
            <a:ext cx="7990610" cy="4708981"/>
          </a:xfrm>
          <a:prstGeom prst="rect">
            <a:avLst/>
          </a:prstGeom>
        </p:spPr>
        <p:txBody>
          <a:bodyPr wrap="square">
            <a:spAutoFit/>
          </a:bodyPr>
          <a:lstStyle/>
          <a:p>
            <a:pPr algn="just"/>
            <a:r>
              <a:rPr lang="uz-Cyrl-UZ" sz="3000" dirty="0">
                <a:latin typeface="Times New Roman" panose="02020603050405020304" pitchFamily="18" charset="0"/>
                <a:ea typeface="Times New Roman" panose="02020603050405020304" pitchFamily="18" charset="0"/>
              </a:rPr>
              <a:t>Картошка </a:t>
            </a:r>
            <a:r>
              <a:rPr lang="uz-Cyrl-UZ" sz="3000" dirty="0">
                <a:latin typeface="Times New Roman" panose="02020603050405020304" pitchFamily="18" charset="0"/>
                <a:ea typeface="Times New Roman" panose="02020603050405020304" pitchFamily="18" charset="0"/>
              </a:rPr>
              <a:t>куяси 5-нчи ёш қурт ёки ғумбак шаклида қишлайди. </a:t>
            </a:r>
            <a:r>
              <a:rPr lang="uz-Cyrl-UZ" sz="3000" dirty="0">
                <a:latin typeface="Times New Roman" panose="02020603050405020304" pitchFamily="18" charset="0"/>
                <a:ea typeface="Times New Roman" panose="02020603050405020304" pitchFamily="18" charset="0"/>
              </a:rPr>
              <a:t>Улар </a:t>
            </a:r>
            <a:r>
              <a:rPr lang="uz-Cyrl-UZ" sz="3000" dirty="0">
                <a:latin typeface="Times New Roman" panose="02020603050405020304" pitchFamily="18" charset="0"/>
                <a:ea typeface="Times New Roman" panose="02020603050405020304" pitchFamily="18" charset="0"/>
              </a:rPr>
              <a:t>тупроқққа, картошка, помидор, тамаки баргларига, ер устида  ётган картошка туганакларининг кўчатларига, помидор меваларига, омборхоналарда қопларга, уйларда картошка сақланаётган хонанинг пардаларига биттадан тухум қўяди. Капалак 30 кунгача яшайди ва оталангандан сўнг 24 соат ичида  тухум қўя бошлайди. Бир урғочи  зот 150-200 та тухум қўяди. </a:t>
            </a:r>
            <a:endParaRPr lang="ru-RU" sz="3000" dirty="0"/>
          </a:p>
        </p:txBody>
      </p:sp>
    </p:spTree>
    <p:extLst>
      <p:ext uri="{BB962C8B-B14F-4D97-AF65-F5344CB8AC3E}">
        <p14:creationId xmlns:p14="http://schemas.microsoft.com/office/powerpoint/2010/main" val="39285175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4022" y="1197814"/>
            <a:ext cx="8043203" cy="4339650"/>
          </a:xfrm>
          <a:prstGeom prst="rect">
            <a:avLst/>
          </a:prstGeom>
        </p:spPr>
        <p:txBody>
          <a:bodyPr wrap="square">
            <a:spAutoFit/>
          </a:bodyPr>
          <a:lstStyle/>
          <a:p>
            <a:pPr algn="just">
              <a:lnSpc>
                <a:spcPct val="115000"/>
              </a:lnSpc>
            </a:pPr>
            <a:r>
              <a:rPr lang="uz-Cyrl-UZ" sz="2400" b="1" dirty="0">
                <a:latin typeface="Times New Roman" panose="02020603050405020304" pitchFamily="18" charset="0"/>
                <a:ea typeface="Times New Roman" panose="02020603050405020304" pitchFamily="18" charset="0"/>
              </a:rPr>
              <a:t>	Карантин </a:t>
            </a:r>
            <a:r>
              <a:rPr lang="uz-Cyrl-UZ" sz="2400" b="1" dirty="0">
                <a:latin typeface="Times New Roman" panose="02020603050405020304" pitchFamily="18" charset="0"/>
                <a:ea typeface="Times New Roman" panose="02020603050405020304" pitchFamily="18" charset="0"/>
              </a:rPr>
              <a:t>тадбирлар ва кураш чоралари.</a:t>
            </a:r>
            <a:endParaRPr lang="ru-RU" sz="1350" dirty="0">
              <a:latin typeface="Times New Roman" panose="02020603050405020304" pitchFamily="18" charset="0"/>
              <a:ea typeface="Times New Roman" panose="02020603050405020304" pitchFamily="18" charset="0"/>
            </a:endParaRPr>
          </a:p>
          <a:p>
            <a:pPr marL="257175" indent="-257175" algn="just">
              <a:lnSpc>
                <a:spcPct val="115000"/>
              </a:lnSpc>
              <a:buFont typeface="Times New Roman" panose="02020603050405020304" pitchFamily="18" charset="0"/>
              <a:buChar char="-"/>
              <a:tabLst>
                <a:tab pos="342900" algn="l"/>
              </a:tabLst>
            </a:pPr>
            <a:r>
              <a:rPr lang="uz-Cyrl-UZ" sz="2400" dirty="0">
                <a:latin typeface="Times New Roman" panose="02020603050405020304" pitchFamily="18" charset="0"/>
                <a:ea typeface="Times New Roman" panose="02020603050405020304" pitchFamily="18" charset="0"/>
              </a:rPr>
              <a:t>Картошка куяси тарқалган мамлакатлардан картошка туганаклари ва бошқа зарарланадиган экинлар мевалари олиб келиш ман этилади;</a:t>
            </a:r>
            <a:endParaRPr lang="ru-RU" sz="1350" dirty="0">
              <a:latin typeface="Times New Roman" panose="02020603050405020304" pitchFamily="18" charset="0"/>
              <a:ea typeface="Times New Roman" panose="02020603050405020304" pitchFamily="18" charset="0"/>
            </a:endParaRPr>
          </a:p>
          <a:p>
            <a:pPr marL="257175" indent="-257175" algn="just">
              <a:lnSpc>
                <a:spcPct val="115000"/>
              </a:lnSpc>
              <a:buFont typeface="Times New Roman" panose="02020603050405020304" pitchFamily="18" charset="0"/>
              <a:buChar char="-"/>
              <a:tabLst>
                <a:tab pos="342900" algn="l"/>
              </a:tabLst>
            </a:pPr>
            <a:r>
              <a:rPr lang="uz-Cyrl-UZ" sz="2400" dirty="0">
                <a:latin typeface="Times New Roman" panose="02020603050405020304" pitchFamily="18" charset="0"/>
                <a:ea typeface="Times New Roman" panose="02020603050405020304" pitchFamily="18" charset="0"/>
              </a:rPr>
              <a:t>Илмий тадқиқот мақсадида келтирилган материалларни карантин назоратдан ўтказиб, фумигантлар билан фумигация қилиш ва интродукцион карантин кўчатзорларига экиб текшириш;</a:t>
            </a:r>
            <a:endParaRPr lang="ru-RU" sz="1350" dirty="0">
              <a:latin typeface="Times New Roman" panose="02020603050405020304" pitchFamily="18" charset="0"/>
              <a:ea typeface="Times New Roman" panose="02020603050405020304" pitchFamily="18" charset="0"/>
            </a:endParaRPr>
          </a:p>
          <a:p>
            <a:pPr marL="257175" indent="-257175" algn="just">
              <a:lnSpc>
                <a:spcPct val="115000"/>
              </a:lnSpc>
              <a:buFont typeface="Times New Roman" panose="02020603050405020304" pitchFamily="18" charset="0"/>
              <a:buChar char="-"/>
              <a:tabLst>
                <a:tab pos="342900" algn="l"/>
              </a:tabLst>
            </a:pPr>
            <a:r>
              <a:rPr lang="uz-Cyrl-UZ" sz="2400" dirty="0">
                <a:latin typeface="Times New Roman" panose="02020603050405020304" pitchFamily="18" charset="0"/>
                <a:ea typeface="Times New Roman" panose="02020603050405020304" pitchFamily="18" charset="0"/>
              </a:rPr>
              <a:t>Зараркуранда кирган тақдирда, унинг “ўчоқларини” аниқлаш ва қириб ташлаш чораларини қўллаш лозим;</a:t>
            </a:r>
            <a:endParaRPr lang="ru-RU" sz="135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805088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2461827"/>
      </p:ext>
    </p:extLst>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2E5369"/>
      </a:dk2>
      <a:lt2>
        <a:srgbClr val="CFE2E7"/>
      </a:lt2>
      <a:accent1>
        <a:srgbClr val="353535"/>
      </a:accent1>
      <a:accent2>
        <a:srgbClr val="1CACE3"/>
      </a:accent2>
      <a:accent3>
        <a:srgbClr val="265991"/>
      </a:accent3>
      <a:accent4>
        <a:srgbClr val="7E40CC"/>
      </a:accent4>
      <a:accent5>
        <a:srgbClr val="B927E9"/>
      </a:accent5>
      <a:accent6>
        <a:srgbClr val="E833BF"/>
      </a:accent6>
      <a:hlink>
        <a:srgbClr val="2DA0F1"/>
      </a:hlink>
      <a:folHlink>
        <a:srgbClr val="7ED1E6"/>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151</TotalTime>
  <Words>1108</Words>
  <Application>Microsoft Office PowerPoint</Application>
  <PresentationFormat>Экран (4:3)</PresentationFormat>
  <Paragraphs>41</Paragraphs>
  <Slides>25</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25</vt:i4>
      </vt:variant>
    </vt:vector>
  </HeadingPairs>
  <TitlesOfParts>
    <vt:vector size="34" baseType="lpstr">
      <vt:lpstr>Malgun Gothic</vt:lpstr>
      <vt:lpstr>Arial</vt:lpstr>
      <vt:lpstr>Calibri</vt:lpstr>
      <vt:lpstr>Century Gothic</vt:lpstr>
      <vt:lpstr>Tahoma</vt:lpstr>
      <vt:lpstr>Times New Roman</vt:lpstr>
      <vt:lpstr>UzKudr</vt:lpstr>
      <vt:lpstr>Wingdings 3</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Hurriyahon</dc:creator>
  <cp:lastModifiedBy>Hurriyahon</cp:lastModifiedBy>
  <cp:revision>18</cp:revision>
  <dcterms:created xsi:type="dcterms:W3CDTF">2018-03-27T15:14:59Z</dcterms:created>
  <dcterms:modified xsi:type="dcterms:W3CDTF">2019-04-08T15:48:17Z</dcterms:modified>
</cp:coreProperties>
</file>