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sldIdLst>
    <p:sldId id="256" r:id="rId2"/>
    <p:sldId id="259" r:id="rId3"/>
    <p:sldId id="260" r:id="rId4"/>
    <p:sldId id="261" r:id="rId5"/>
    <p:sldId id="262" r:id="rId6"/>
    <p:sldId id="263" r:id="rId7"/>
    <p:sldId id="264" r:id="rId8"/>
    <p:sldId id="265" r:id="rId9"/>
    <p:sldId id="267" r:id="rId10"/>
    <p:sldId id="268" r:id="rId11"/>
    <p:sldId id="269" r:id="rId12"/>
    <p:sldId id="270" r:id="rId13"/>
    <p:sldId id="271" r:id="rId14"/>
    <p:sldId id="272" r:id="rId15"/>
    <p:sldId id="273" r:id="rId16"/>
    <p:sldId id="276" r:id="rId17"/>
    <p:sldId id="275" r:id="rId18"/>
    <p:sldId id="277" r:id="rId19"/>
    <p:sldId id="274" r:id="rId20"/>
    <p:sldId id="279" r:id="rId21"/>
    <p:sldId id="278"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18" autoAdjust="0"/>
    <p:restoredTop sz="94660"/>
  </p:normalViewPr>
  <p:slideViewPr>
    <p:cSldViewPr snapToGrid="0">
      <p:cViewPr varScale="1">
        <p:scale>
          <a:sx n="69" d="100"/>
          <a:sy n="69" d="100"/>
        </p:scale>
        <p:origin x="14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73A882-727C-45CF-87F7-BF045C83C654}" type="datetimeFigureOut">
              <a:rPr lang="ru-RU" smtClean="0"/>
              <a:t>пн 08.04.19</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6EA98F-B7B2-4915-A384-0639597D9DD2}" type="slidenum">
              <a:rPr lang="ru-RU" smtClean="0"/>
              <a:t>‹#›</a:t>
            </a:fld>
            <a:endParaRPr lang="ru-RU"/>
          </a:p>
        </p:txBody>
      </p:sp>
    </p:spTree>
    <p:extLst>
      <p:ext uri="{BB962C8B-B14F-4D97-AF65-F5344CB8AC3E}">
        <p14:creationId xmlns:p14="http://schemas.microsoft.com/office/powerpoint/2010/main" val="2602335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C8705117-61E1-494B-9B19-4FED08343FC6}" type="slidenum">
              <a:rPr lang="ru-RU" smtClean="0"/>
              <a:t>15</a:t>
            </a:fld>
            <a:endParaRPr lang="ru-RU"/>
          </a:p>
        </p:txBody>
      </p:sp>
    </p:spTree>
    <p:extLst>
      <p:ext uri="{BB962C8B-B14F-4D97-AF65-F5344CB8AC3E}">
        <p14:creationId xmlns:p14="http://schemas.microsoft.com/office/powerpoint/2010/main" val="1559588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381268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161523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2861432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982903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B056145-002D-4BBA-B6FB-9C231C9F4BA5}"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3780233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B056145-002D-4BBA-B6FB-9C231C9F4BA5}"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21734485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056145-002D-4BBA-B6FB-9C231C9F4BA5}"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797919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3350448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4264574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983168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498B448-0956-42B8-A6B3-74AD9E6D361A}"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78160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110018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98B448-0956-42B8-A6B3-74AD9E6D361A}"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932533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B056145-002D-4BBA-B6FB-9C231C9F4BA5}"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1613476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13181201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B056145-002D-4BBA-B6FB-9C231C9F4BA5}"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498B448-0956-42B8-A6B3-74AD9E6D361A}" type="slidenum">
              <a:rPr lang="ru-RU" smtClean="0"/>
              <a:t>‹#›</a:t>
            </a:fld>
            <a:endParaRPr lang="ru-RU"/>
          </a:p>
        </p:txBody>
      </p:sp>
    </p:spTree>
    <p:extLst>
      <p:ext uri="{BB962C8B-B14F-4D97-AF65-F5344CB8AC3E}">
        <p14:creationId xmlns:p14="http://schemas.microsoft.com/office/powerpoint/2010/main" val="2373917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9B056145-002D-4BBA-B6FB-9C231C9F4BA5}" type="datetimeFigureOut">
              <a:rPr lang="ru-RU" smtClean="0"/>
              <a:t>пн 08.04.19</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498B448-0956-42B8-A6B3-74AD9E6D361A}" type="slidenum">
              <a:rPr lang="ru-RU" smtClean="0"/>
              <a:t>‹#›</a:t>
            </a:fld>
            <a:endParaRPr lang="ru-RU"/>
          </a:p>
        </p:txBody>
      </p:sp>
    </p:spTree>
    <p:extLst>
      <p:ext uri="{BB962C8B-B14F-4D97-AF65-F5344CB8AC3E}">
        <p14:creationId xmlns:p14="http://schemas.microsoft.com/office/powerpoint/2010/main" val="141475288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image" Target="../media/image5.jf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 y="159327"/>
            <a:ext cx="9144000" cy="1544781"/>
          </a:xfrm>
        </p:spPr>
        <p:txBody>
          <a:bodyPr>
            <a:noAutofit/>
          </a:bodyPr>
          <a:lstStyle/>
          <a:p>
            <a:pPr algn="ctr"/>
            <a:r>
              <a:rPr lang="ru-RU" sz="4400" dirty="0"/>
              <a:t/>
            </a:r>
            <a:br>
              <a:rPr lang="ru-RU" sz="4400" dirty="0"/>
            </a:br>
            <a:r>
              <a:rPr lang="uz-Cyrl-UZ" sz="3600" b="1" dirty="0" smtClean="0">
                <a:latin typeface="Times New Roman" panose="02020603050405020304" pitchFamily="18" charset="0"/>
                <a:ea typeface="Times New Roman" panose="02020603050405020304" pitchFamily="18" charset="0"/>
              </a:rPr>
              <a:t> </a:t>
            </a:r>
            <a:r>
              <a:rPr lang="en-US" sz="3600" b="1" dirty="0">
                <a:latin typeface="Algerian" panose="04020705040A02060702" pitchFamily="82" charset="0"/>
              </a:rPr>
              <a:t>7-мавзу. </a:t>
            </a:r>
            <a:r>
              <a:rPr lang="uz-Cyrl-UZ" sz="3600" b="1" dirty="0"/>
              <a:t>Мевали бо</a:t>
            </a:r>
            <a:r>
              <a:rPr lang="ru-RU" sz="3600" b="1" dirty="0"/>
              <a:t>ғ </a:t>
            </a:r>
            <a:r>
              <a:rPr lang="ru-RU" sz="3600" b="1" dirty="0" err="1"/>
              <a:t>ва</a:t>
            </a:r>
            <a:r>
              <a:rPr lang="ru-RU" sz="3600" b="1" dirty="0"/>
              <a:t> ток </a:t>
            </a:r>
            <a:r>
              <a:rPr lang="ru-RU" sz="3600" b="1" dirty="0" err="1"/>
              <a:t>экинлари</a:t>
            </a:r>
            <a:r>
              <a:rPr lang="ru-RU" sz="3600" b="1" dirty="0"/>
              <a:t> </a:t>
            </a:r>
            <a:r>
              <a:rPr lang="uz-Cyrl-UZ" sz="3600" b="1" dirty="0"/>
              <a:t>карантин зараркунандалари</a:t>
            </a:r>
            <a:endParaRPr lang="en-US" sz="3600" b="1" dirty="0">
              <a:latin typeface="Times New Roman" panose="02020603050405020304" pitchFamily="18" charset="0"/>
              <a:ea typeface="Times New Roman" panose="02020603050405020304" pitchFamily="18" charset="0"/>
            </a:endParaRPr>
          </a:p>
        </p:txBody>
      </p:sp>
      <p:sp>
        <p:nvSpPr>
          <p:cNvPr id="3" name="Подзаголовок 2"/>
          <p:cNvSpPr>
            <a:spLocks noGrp="1"/>
          </p:cNvSpPr>
          <p:nvPr>
            <p:ph type="subTitle" idx="1"/>
          </p:nvPr>
        </p:nvSpPr>
        <p:spPr>
          <a:xfrm>
            <a:off x="817418" y="1704108"/>
            <a:ext cx="8326582" cy="4946074"/>
          </a:xfrm>
        </p:spPr>
        <p:txBody>
          <a:bodyPr>
            <a:normAutofit/>
          </a:bodyPr>
          <a:lstStyle/>
          <a:p>
            <a:pPr algn="ctr"/>
            <a:r>
              <a:rPr lang="ru-RU" sz="4000" b="1" dirty="0">
                <a:latin typeface="Times New Roman" panose="02020603050405020304" pitchFamily="18" charset="0"/>
              </a:rPr>
              <a:t>Режа</a:t>
            </a:r>
            <a:r>
              <a:rPr lang="ru-RU" sz="4000" b="1" dirty="0" smtClean="0">
                <a:latin typeface="Times New Roman" panose="02020603050405020304" pitchFamily="18" charset="0"/>
              </a:rPr>
              <a:t>:</a:t>
            </a:r>
          </a:p>
          <a:p>
            <a:pPr algn="ctr"/>
            <a:r>
              <a:rPr lang="uz-Cyrl-UZ" sz="3600" b="1" dirty="0" smtClean="0">
                <a:latin typeface="Times New Roman" panose="02020603050405020304" pitchFamily="18" charset="0"/>
                <a:cs typeface="Times New Roman" panose="02020603050405020304" pitchFamily="18" charset="0"/>
              </a:rPr>
              <a:t>1</a:t>
            </a:r>
            <a:r>
              <a:rPr lang="uz-Cyrl-UZ" sz="4800" b="1" dirty="0" smtClean="0">
                <a:latin typeface="Times New Roman" panose="02020603050405020304" pitchFamily="18" charset="0"/>
                <a:cs typeface="Times New Roman" panose="02020603050405020304" pitchFamily="18" charset="0"/>
              </a:rPr>
              <a:t>. </a:t>
            </a:r>
            <a:r>
              <a:rPr lang="uz-Cyrl-UZ" sz="3600" b="1" dirty="0">
                <a:latin typeface="Times New Roman" panose="02020603050405020304" pitchFamily="18" charset="0"/>
                <a:cs typeface="Times New Roman" panose="02020603050405020304" pitchFamily="18" charset="0"/>
              </a:rPr>
              <a:t>Олма қурти  (</a:t>
            </a:r>
            <a:r>
              <a:rPr lang="uz-Latn-UZ" sz="3600" b="1" dirty="0">
                <a:latin typeface="Times New Roman" panose="02020603050405020304" pitchFamily="18" charset="0"/>
                <a:cs typeface="Times New Roman" panose="02020603050405020304" pitchFamily="18" charset="0"/>
              </a:rPr>
              <a:t>Laspeyresia pomonella Linnaeus</a:t>
            </a:r>
            <a:r>
              <a:rPr lang="uz-Cyrl-UZ" sz="3600" b="1" dirty="0">
                <a:latin typeface="Times New Roman" panose="02020603050405020304" pitchFamily="18" charset="0"/>
                <a:cs typeface="Times New Roman" panose="02020603050405020304" pitchFamily="18" charset="0"/>
              </a:rPr>
              <a:t>.</a:t>
            </a:r>
            <a:r>
              <a:rPr lang="uz-Latn-UZ" sz="3600" b="1" dirty="0">
                <a:latin typeface="Times New Roman" panose="02020603050405020304" pitchFamily="18" charset="0"/>
                <a:cs typeface="Times New Roman" panose="02020603050405020304" pitchFamily="18" charset="0"/>
              </a:rPr>
              <a:t>)</a:t>
            </a:r>
            <a:endParaRPr lang="uz-Cyrl-UZ" sz="3600" b="1" dirty="0" smtClean="0">
              <a:latin typeface="Times New Roman" panose="02020603050405020304" pitchFamily="18" charset="0"/>
              <a:cs typeface="Times New Roman" panose="02020603050405020304" pitchFamily="18" charset="0"/>
            </a:endParaRPr>
          </a:p>
          <a:p>
            <a:pPr algn="ctr"/>
            <a:r>
              <a:rPr lang="uz-Cyrl-UZ" sz="3600" b="1" dirty="0" smtClean="0">
                <a:latin typeface="Times New Roman" panose="02020603050405020304" pitchFamily="18" charset="0"/>
                <a:cs typeface="Times New Roman" panose="02020603050405020304" pitchFamily="18" charset="0"/>
              </a:rPr>
              <a:t>2. </a:t>
            </a:r>
            <a:r>
              <a:rPr lang="uz-Cyrl-UZ" sz="3600" b="1" dirty="0">
                <a:latin typeface="Times New Roman" panose="02020603050405020304" pitchFamily="18" charset="0"/>
                <a:ea typeface="Times New Roman" panose="02020603050405020304" pitchFamily="18" charset="0"/>
                <a:cs typeface="Times New Roman" panose="02020603050405020304" pitchFamily="18" charset="0"/>
              </a:rPr>
              <a:t>Япон таёқчасимон қалқондори– </a:t>
            </a:r>
            <a:r>
              <a:rPr lang="uz-Cyrl-UZ" sz="3600" b="1" dirty="0" smtClean="0">
                <a:latin typeface="Times New Roman" panose="02020603050405020304" pitchFamily="18" charset="0"/>
                <a:ea typeface="Times New Roman" panose="02020603050405020304" pitchFamily="18" charset="0"/>
                <a:cs typeface="Times New Roman" panose="02020603050405020304" pitchFamily="18" charset="0"/>
              </a:rPr>
              <a:t>Lopholeucaspis </a:t>
            </a:r>
            <a:r>
              <a:rPr lang="uz-Latn-UZ" sz="3600" b="1" dirty="0" smtClean="0">
                <a:latin typeface="Times New Roman" panose="02020603050405020304" pitchFamily="18" charset="0"/>
                <a:ea typeface="Times New Roman" panose="02020603050405020304" pitchFamily="18" charset="0"/>
                <a:cs typeface="Times New Roman" panose="02020603050405020304" pitchFamily="18" charset="0"/>
              </a:rPr>
              <a:t>j</a:t>
            </a:r>
            <a:r>
              <a:rPr lang="uz-Cyrl-UZ" sz="3600" b="1" dirty="0">
                <a:latin typeface="Times New Roman" panose="02020603050405020304" pitchFamily="18" charset="0"/>
                <a:ea typeface="Times New Roman" panose="02020603050405020304" pitchFamily="18" charset="0"/>
                <a:cs typeface="Times New Roman" panose="02020603050405020304" pitchFamily="18" charset="0"/>
              </a:rPr>
              <a:t>aponica Ckll.</a:t>
            </a:r>
            <a:endParaRPr lang="ru-RU" sz="3600" dirty="0">
              <a:latin typeface="Times New Roman" panose="02020603050405020304" pitchFamily="18" charset="0"/>
              <a:cs typeface="Times New Roman" panose="02020603050405020304" pitchFamily="18" charset="0"/>
            </a:endParaRPr>
          </a:p>
          <a:p>
            <a:pPr algn="ctr"/>
            <a:r>
              <a:rPr lang="ru-RU" sz="3600" b="1" dirty="0" smtClean="0">
                <a:latin typeface="Times New Roman" panose="02020603050405020304" pitchFamily="18" charset="0"/>
                <a:cs typeface="Times New Roman" panose="02020603050405020304" pitchFamily="18" charset="0"/>
              </a:rPr>
              <a:t>3. </a:t>
            </a:r>
            <a:r>
              <a:rPr lang="uz-Cyrl-UZ" sz="3600" b="1" dirty="0" smtClean="0">
                <a:latin typeface="Times New Roman" panose="02020603050405020304" pitchFamily="18" charset="0"/>
                <a:cs typeface="Times New Roman" panose="02020603050405020304" pitchFamily="18" charset="0"/>
              </a:rPr>
              <a:t>Узум </a:t>
            </a:r>
            <a:r>
              <a:rPr lang="uz-Cyrl-UZ" sz="3600" b="1" dirty="0">
                <a:latin typeface="Times New Roman" panose="02020603050405020304" pitchFamily="18" charset="0"/>
                <a:cs typeface="Times New Roman" panose="02020603050405020304" pitchFamily="18" charset="0"/>
              </a:rPr>
              <a:t>филоксераси (Viteus vitifolii Fitch) </a:t>
            </a:r>
            <a:endParaRPr lang="uz-Cyrl-UZ" sz="3600" b="1" dirty="0" smtClean="0">
              <a:latin typeface="Times New Roman" panose="02020603050405020304" pitchFamily="18" charset="0"/>
              <a:cs typeface="Times New Roman" panose="02020603050405020304" pitchFamily="18" charset="0"/>
            </a:endParaRPr>
          </a:p>
          <a:p>
            <a:endParaRPr lang="uz-Cyrl-UZ" b="1" dirty="0" smtClean="0"/>
          </a:p>
          <a:p>
            <a:pPr marL="342900" indent="-342900" algn="ctr">
              <a:buAutoNum type="arabicPeriod"/>
            </a:pPr>
            <a:endParaRPr lang="ru-RU" dirty="0"/>
          </a:p>
          <a:p>
            <a:pPr algn="ctr"/>
            <a:endParaRPr lang="ru-RU" dirty="0"/>
          </a:p>
        </p:txBody>
      </p:sp>
    </p:spTree>
    <p:extLst>
      <p:ext uri="{BB962C8B-B14F-4D97-AF65-F5344CB8AC3E}">
        <p14:creationId xmlns:p14="http://schemas.microsoft.com/office/powerpoint/2010/main" val="1628678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0944" y="0"/>
            <a:ext cx="8742219" cy="7411260"/>
          </a:xfrm>
          <a:prstGeom prst="rect">
            <a:avLst/>
          </a:prstGeom>
        </p:spPr>
        <p:txBody>
          <a:bodyPr wrap="square">
            <a:spAutoFit/>
          </a:bodyPr>
          <a:lstStyle/>
          <a:p>
            <a:pPr algn="ctr"/>
            <a:r>
              <a:rPr lang="uz-Cyrl-UZ" sz="2400" b="1" dirty="0">
                <a:latin typeface="Tahoma" panose="020B0604030504040204" pitchFamily="34" charset="0"/>
                <a:ea typeface="Malgun Gothic" panose="020B0503020000020004" pitchFamily="34" charset="-127"/>
                <a:cs typeface="Times New Roman" panose="02020603050405020304" pitchFamily="18" charset="0"/>
              </a:rPr>
              <a:t> </a:t>
            </a:r>
            <a:r>
              <a:rPr lang="uz-Cyrl-UZ" sz="2800" b="1" dirty="0">
                <a:latin typeface="Tahoma" panose="020B0604030504040204" pitchFamily="34" charset="0"/>
                <a:ea typeface="Malgun Gothic" panose="020B0503020000020004" pitchFamily="34" charset="-127"/>
                <a:cs typeface="Times New Roman" panose="02020603050405020304" pitchFamily="18" charset="0"/>
              </a:rPr>
              <a:t>Олма қурти  (</a:t>
            </a:r>
            <a:r>
              <a:rPr lang="uz-Latn-UZ" sz="2800" b="1" dirty="0">
                <a:latin typeface="Tahoma" panose="020B0604030504040204" pitchFamily="34" charset="0"/>
                <a:ea typeface="Malgun Gothic" panose="020B0503020000020004" pitchFamily="34" charset="-127"/>
                <a:cs typeface="Times New Roman" panose="02020603050405020304" pitchFamily="18" charset="0"/>
              </a:rPr>
              <a:t>Laspeyresia pomonella Linnaeus</a:t>
            </a:r>
            <a:r>
              <a:rPr lang="uz-Cyrl-UZ" sz="2800" b="1" dirty="0">
                <a:latin typeface="Tahoma" panose="020B0604030504040204" pitchFamily="34" charset="0"/>
                <a:ea typeface="Malgun Gothic" panose="020B0503020000020004" pitchFamily="34" charset="-127"/>
                <a:cs typeface="Times New Roman" panose="02020603050405020304" pitchFamily="18" charset="0"/>
              </a:rPr>
              <a:t>.</a:t>
            </a:r>
            <a:r>
              <a:rPr lang="uz-Latn-UZ" sz="2800" b="1" dirty="0">
                <a:latin typeface="Tahoma" panose="020B0604030504040204" pitchFamily="34" charset="0"/>
                <a:ea typeface="Malgun Gothic" panose="020B0503020000020004" pitchFamily="34" charset="-127"/>
                <a:cs typeface="Times New Roman" panose="02020603050405020304" pitchFamily="18" charset="0"/>
              </a:rPr>
              <a:t>)</a:t>
            </a:r>
            <a:endParaRPr lang="ru-RU" sz="2000" dirty="0">
              <a:latin typeface="Calibri" panose="020F0502020204030204" pitchFamily="34" charset="0"/>
              <a:ea typeface="Malgun Gothic" panose="020B0503020000020004" pitchFamily="34" charset="-127"/>
              <a:cs typeface="Times New Roman" panose="02020603050405020304" pitchFamily="18" charset="0"/>
            </a:endParaRPr>
          </a:p>
          <a:p>
            <a:pPr algn="just"/>
            <a:r>
              <a:rPr lang="uz-Latn-UZ" sz="2800" b="1" dirty="0">
                <a:latin typeface="Tahoma" panose="020B0604030504040204" pitchFamily="34" charset="0"/>
                <a:ea typeface="Malgun Gothic" panose="020B0503020000020004" pitchFamily="34" charset="-127"/>
                <a:cs typeface="Times New Roman" panose="02020603050405020304" pitchFamily="18" charset="0"/>
              </a:rPr>
              <a:t> </a:t>
            </a:r>
            <a:r>
              <a:rPr lang="uz-Cyrl-UZ" sz="2800" dirty="0">
                <a:latin typeface="Tahoma" panose="020B0604030504040204" pitchFamily="34" charset="0"/>
                <a:ea typeface="Malgun Gothic" panose="020B0503020000020004" pitchFamily="34" charset="-127"/>
                <a:cs typeface="Times New Roman" panose="02020603050405020304" pitchFamily="18" charset="0"/>
              </a:rPr>
              <a:t>Бу тур Хитой давлати учун асосий карантин ҳисобланади. Ҳамма вилоятларда олма қурти уруғли мева дарахтларининг, айниқса, олма, қисман нок ва беҳининг асосий зараркунандасидир. Олма қурти олма ва нок ҳосилининг 50% га</a:t>
            </a:r>
            <a:r>
              <a:rPr lang="uz-Latn-UZ" sz="2800" dirty="0">
                <a:latin typeface="Tahoma" panose="020B0604030504040204" pitchFamily="34" charset="0"/>
                <a:ea typeface="Malgun Gothic" panose="020B0503020000020004" pitchFamily="34" charset="-127"/>
                <a:cs typeface="Times New Roman" panose="02020603050405020304" pitchFamily="18" charset="0"/>
              </a:rPr>
              <a:t>ча камайишига олиб келади</a:t>
            </a:r>
            <a:r>
              <a:rPr lang="uz-Cyrl-UZ" sz="2800" dirty="0">
                <a:latin typeface="Tahoma" panose="020B0604030504040204" pitchFamily="34" charset="0"/>
                <a:ea typeface="Malgun Gothic" panose="020B0503020000020004" pitchFamily="34" charset="-127"/>
                <a:cs typeface="Times New Roman" panose="02020603050405020304" pitchFamily="18" charset="0"/>
              </a:rPr>
              <a:t>. Ҳар йили унинг таъсиридан мевалар тугунчаси ва ғўра меваларнинг анчагина қисми тўкилиб кетади. Олма қурти тушган меваларни сақлаб бўлмайди, улар кўпинча ириб кетади. Бу қурт баъзан ўрик ва олхўрини ҳам зарарлаши мумкин. Олманинг эртапишар навлари бу қуртдан 30-40 %, ўрта</a:t>
            </a:r>
            <a:r>
              <a:rPr lang="uz-Latn-UZ" sz="2800" dirty="0">
                <a:latin typeface="Tahoma" panose="020B0604030504040204" pitchFamily="34" charset="0"/>
                <a:ea typeface="Malgun Gothic" panose="020B0503020000020004" pitchFamily="34" charset="-127"/>
                <a:cs typeface="Times New Roman" panose="02020603050405020304" pitchFamily="18" charset="0"/>
              </a:rPr>
              <a:t>к</a:t>
            </a:r>
            <a:r>
              <a:rPr lang="uz-Cyrl-UZ" sz="2800" dirty="0">
                <a:latin typeface="Tahoma" panose="020B0604030504040204" pitchFamily="34" charset="0"/>
                <a:ea typeface="Malgun Gothic" panose="020B0503020000020004" pitchFamily="34" charset="-127"/>
                <a:cs typeface="Times New Roman" panose="02020603050405020304" pitchFamily="18" charset="0"/>
              </a:rPr>
              <a:t>и ва кузги навлари 40-50 %, энг қимматбаҳо кечпишар навлари 80-90 % гача зарарланади.</a:t>
            </a:r>
            <a:endParaRPr lang="ru-RU" sz="2000" dirty="0">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pPr>
            <a:endParaRPr lang="ru-RU" sz="2400" dirty="0"/>
          </a:p>
        </p:txBody>
      </p:sp>
    </p:spTree>
    <p:extLst>
      <p:ext uri="{BB962C8B-B14F-4D97-AF65-F5344CB8AC3E}">
        <p14:creationId xmlns:p14="http://schemas.microsoft.com/office/powerpoint/2010/main" val="2544864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39491" y="0"/>
            <a:ext cx="4866517" cy="3785652"/>
          </a:xfrm>
          <a:prstGeom prst="rect">
            <a:avLst/>
          </a:prstGeom>
        </p:spPr>
        <p:txBody>
          <a:bodyPr wrap="square">
            <a:spAutoFit/>
          </a:bodyPr>
          <a:lstStyle/>
          <a:p>
            <a:pPr indent="337185" algn="just"/>
            <a:r>
              <a:rPr lang="ru-RU" sz="2400" dirty="0">
                <a:latin typeface="Times New Roman" panose="02020603050405020304" pitchFamily="18" charset="0"/>
                <a:ea typeface="Times New Roman" panose="02020603050405020304" pitchFamily="18" charset="0"/>
                <a:cs typeface="UzKudr"/>
              </a:rPr>
              <a:t>К</a:t>
            </a:r>
            <a:r>
              <a:rPr lang="uz-Cyrl-UZ" sz="2400" dirty="0">
                <a:latin typeface="Times New Roman" panose="02020603050405020304" pitchFamily="18" charset="0"/>
                <a:ea typeface="Times New Roman" panose="02020603050405020304" pitchFamily="18" charset="0"/>
                <a:cs typeface="UzKudr"/>
              </a:rPr>
              <a:t>а</a:t>
            </a:r>
            <a:r>
              <a:rPr lang="ru-RU" sz="2400" dirty="0" err="1">
                <a:latin typeface="Times New Roman" panose="02020603050405020304" pitchFamily="18" charset="0"/>
                <a:ea typeface="Times New Roman" panose="02020603050405020304" pitchFamily="18" charset="0"/>
                <a:cs typeface="UzKudr"/>
              </a:rPr>
              <a:t>палаклари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қанот</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ёзганда</a:t>
            </a:r>
            <a:r>
              <a:rPr lang="ru-RU" sz="2400" dirty="0">
                <a:latin typeface="Times New Roman" panose="02020603050405020304" pitchFamily="18" charset="0"/>
                <a:ea typeface="Times New Roman" panose="02020603050405020304" pitchFamily="18" charset="0"/>
                <a:cs typeface="UzKudr"/>
              </a:rPr>
              <a:t> 17-22 мм </a:t>
            </a:r>
            <a:r>
              <a:rPr lang="ru-RU" sz="2400" dirty="0" err="1">
                <a:latin typeface="Times New Roman" panose="02020603050405020304" pitchFamily="18" charset="0"/>
                <a:ea typeface="Times New Roman" panose="02020603050405020304" pitchFamily="18" charset="0"/>
                <a:cs typeface="UzKudr"/>
              </a:rPr>
              <a:t>келади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олдинги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жуфт</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қанотлари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кулранг</a:t>
            </a:r>
            <a:r>
              <a:rPr lang="ru-RU" sz="2400" dirty="0">
                <a:latin typeface="Times New Roman" panose="02020603050405020304" pitchFamily="18" charset="0"/>
                <a:ea typeface="Times New Roman" panose="02020603050405020304" pitchFamily="18" charset="0"/>
                <a:cs typeface="UzKudr"/>
              </a:rPr>
              <a:t> б</a:t>
            </a:r>
            <a:r>
              <a:rPr lang="uz-Cyrl-UZ" sz="2400" dirty="0">
                <a:latin typeface="Times New Roman" panose="02020603050405020304" pitchFamily="18" charset="0"/>
                <a:ea typeface="Times New Roman" panose="02020603050405020304" pitchFamily="18" charset="0"/>
                <a:cs typeface="UzKudr"/>
              </a:rPr>
              <a:t>ў</a:t>
            </a:r>
            <a:r>
              <a:rPr lang="ru-RU" sz="2400" dirty="0" err="1">
                <a:latin typeface="Times New Roman" panose="02020603050405020304" pitchFamily="18" charset="0"/>
                <a:ea typeface="Times New Roman" panose="02020603050405020304" pitchFamily="18" charset="0"/>
                <a:cs typeface="UzKudr"/>
              </a:rPr>
              <a:t>либ</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энг</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учида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йирик</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бурчак</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доғи</a:t>
            </a:r>
            <a:r>
              <a:rPr lang="ru-RU" sz="2400" dirty="0">
                <a:latin typeface="Times New Roman" panose="02020603050405020304" pitchFamily="18" charset="0"/>
                <a:ea typeface="Times New Roman" panose="02020603050405020304" pitchFamily="18" charset="0"/>
                <a:cs typeface="UzKudr"/>
              </a:rPr>
              <a:t> бор, </a:t>
            </a:r>
            <a:r>
              <a:rPr lang="ru-RU" sz="2400" dirty="0" err="1">
                <a:latin typeface="Times New Roman" panose="02020603050405020304" pitchFamily="18" charset="0"/>
                <a:ea typeface="Times New Roman" panose="02020603050405020304" pitchFamily="18" charset="0"/>
                <a:cs typeface="UzKudr"/>
              </a:rPr>
              <a:t>қанотларини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йиғиб</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ўтирганида</a:t>
            </a:r>
            <a:r>
              <a:rPr lang="ru-RU" sz="2400" dirty="0">
                <a:latin typeface="Times New Roman" panose="02020603050405020304" pitchFamily="18" charset="0"/>
                <a:ea typeface="Times New Roman" panose="02020603050405020304" pitchFamily="18" charset="0"/>
                <a:cs typeface="UzKudr"/>
              </a:rPr>
              <a:t> улар </a:t>
            </a:r>
            <a:r>
              <a:rPr lang="ru-RU" sz="2400" dirty="0" err="1">
                <a:latin typeface="Times New Roman" panose="02020603050405020304" pitchFamily="18" charset="0"/>
                <a:ea typeface="Times New Roman" panose="02020603050405020304" pitchFamily="18" charset="0"/>
                <a:cs typeface="UzKudr"/>
              </a:rPr>
              <a:t>ўзига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хос</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умумий</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доғни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ташкил</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килиб</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бошқа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капалаклардан</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кескин</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ажратиб</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туради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Орқа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жуфт</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қанотлари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оч</a:t>
            </a:r>
            <a:r>
              <a:rPr lang="ru-RU" sz="2400" dirty="0">
                <a:latin typeface="Times New Roman" panose="02020603050405020304" pitchFamily="18" charset="0"/>
                <a:ea typeface="Times New Roman" panose="02020603050405020304" pitchFamily="18" charset="0"/>
                <a:cs typeface="UzKudr"/>
              </a:rPr>
              <a:t> </a:t>
            </a:r>
            <a:r>
              <a:rPr lang="uz-Cyrl-UZ" sz="2400" dirty="0">
                <a:latin typeface="Times New Roman" panose="02020603050405020304" pitchFamily="18" charset="0"/>
                <a:ea typeface="Times New Roman" panose="02020603050405020304" pitchFamily="18" charset="0"/>
                <a:cs typeface="UzKudr"/>
              </a:rPr>
              <a:t>қўнғир</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тусли</a:t>
            </a:r>
            <a:r>
              <a:rPr lang="ru-RU" sz="2400" dirty="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Қанотларининг</a:t>
            </a:r>
            <a:endParaRPr lang="ru-RU" sz="2400" dirty="0">
              <a:latin typeface="UzKudr"/>
              <a:ea typeface="Times New Roman" panose="02020603050405020304" pitchFamily="18" charset="0"/>
              <a:cs typeface="UzKudr"/>
            </a:endParaRPr>
          </a:p>
        </p:txBody>
      </p:sp>
      <p:pic>
        <p:nvPicPr>
          <p:cNvPr id="9218" name="Picture 2" descr="samcy-yablonnoy-plodozhorki-v-lovushke"/>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l="33272" t="33334" r="10344" b="20540"/>
          <a:stretch>
            <a:fillRect/>
          </a:stretch>
        </p:blipFill>
        <p:spPr bwMode="auto">
          <a:xfrm>
            <a:off x="95304" y="159910"/>
            <a:ext cx="4144187"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277091" y="3793265"/>
            <a:ext cx="8735292" cy="3046988"/>
          </a:xfrm>
          <a:prstGeom prst="rect">
            <a:avLst/>
          </a:prstGeom>
        </p:spPr>
        <p:txBody>
          <a:bodyPr wrap="square">
            <a:spAutoFit/>
          </a:bodyPr>
          <a:lstStyle/>
          <a:p>
            <a:pPr indent="337185" algn="just"/>
            <a:r>
              <a:rPr lang="ru-RU" sz="2400" dirty="0" err="1" smtClean="0">
                <a:latin typeface="Times New Roman" panose="02020603050405020304" pitchFamily="18" charset="0"/>
                <a:ea typeface="Times New Roman" panose="02020603050405020304" pitchFamily="18" charset="0"/>
                <a:cs typeface="UzKudr"/>
              </a:rPr>
              <a:t>ташқи</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чеккасида</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калта</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қорамтир</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попуги</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бўлади</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Тухуми</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юмало</a:t>
            </a:r>
            <a:r>
              <a:rPr lang="uz-Cyrl-UZ" sz="2400" dirty="0" smtClean="0">
                <a:latin typeface="Times New Roman" panose="02020603050405020304" pitchFamily="18" charset="0"/>
                <a:ea typeface="Times New Roman" panose="02020603050405020304" pitchFamily="18" charset="0"/>
                <a:cs typeface="UzKudr"/>
              </a:rPr>
              <a:t>қ</a:t>
            </a:r>
            <a:r>
              <a:rPr lang="ru-RU" sz="2400" dirty="0" smtClean="0">
                <a:latin typeface="Times New Roman" panose="02020603050405020304" pitchFamily="18" charset="0"/>
                <a:ea typeface="Times New Roman" panose="02020603050405020304" pitchFamily="18" charset="0"/>
                <a:cs typeface="UzKudr"/>
              </a:rPr>
              <a:t> (1,5 мм) </a:t>
            </a:r>
            <a:r>
              <a:rPr lang="ru-RU" sz="2400" dirty="0" err="1" smtClean="0">
                <a:latin typeface="Times New Roman" panose="02020603050405020304" pitchFamily="18" charset="0"/>
                <a:ea typeface="Times New Roman" panose="02020603050405020304" pitchFamily="18" charset="0"/>
                <a:cs typeface="UzKudr"/>
              </a:rPr>
              <a:t>ясси</a:t>
            </a:r>
            <a:r>
              <a:rPr lang="ru-RU" sz="2400" dirty="0" smtClean="0">
                <a:latin typeface="Times New Roman" panose="02020603050405020304" pitchFamily="18" charset="0"/>
                <a:ea typeface="Times New Roman" panose="02020603050405020304" pitchFamily="18" charset="0"/>
                <a:cs typeface="UzKudr"/>
              </a:rPr>
              <a:t>, ранги </a:t>
            </a:r>
            <a:r>
              <a:rPr lang="ru-RU" sz="2400" dirty="0" err="1" smtClean="0">
                <a:latin typeface="Times New Roman" panose="02020603050405020304" pitchFamily="18" charset="0"/>
                <a:ea typeface="Times New Roman" panose="02020603050405020304" pitchFamily="18" charset="0"/>
                <a:cs typeface="UzKudr"/>
              </a:rPr>
              <a:t>оқиш</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Тухумдан</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чиққан</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қурти</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оқиш</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тусда</a:t>
            </a:r>
            <a:r>
              <a:rPr lang="ru-RU" sz="2400" dirty="0" smtClean="0">
                <a:latin typeface="Times New Roman" panose="02020603050405020304" pitchFamily="18" charset="0"/>
                <a:ea typeface="Times New Roman" panose="02020603050405020304" pitchFamily="18" charset="0"/>
                <a:cs typeface="UzKudr"/>
              </a:rPr>
              <a:t>.  </a:t>
            </a:r>
            <a:r>
              <a:rPr lang="ru-RU" sz="2400" dirty="0" err="1" smtClean="0">
                <a:latin typeface="Times New Roman" panose="02020603050405020304" pitchFamily="18" charset="0"/>
                <a:ea typeface="Times New Roman" panose="02020603050405020304" pitchFamily="18" charset="0"/>
                <a:cs typeface="UzKudr"/>
              </a:rPr>
              <a:t>Кейинчалик</a:t>
            </a:r>
            <a:r>
              <a:rPr lang="ru-RU" sz="2400" dirty="0" smtClean="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қуртнинг</a:t>
            </a:r>
            <a:r>
              <a:rPr lang="ru-RU" sz="2400" dirty="0">
                <a:latin typeface="Times New Roman" panose="02020603050405020304" pitchFamily="18" charset="0"/>
                <a:ea typeface="Times New Roman" panose="02020603050405020304" pitchFamily="18" charset="0"/>
                <a:cs typeface="UzKudr"/>
              </a:rPr>
              <a:t> боши </a:t>
            </a:r>
            <a:r>
              <a:rPr lang="ru-RU" sz="2400" dirty="0" err="1">
                <a:latin typeface="Times New Roman" panose="02020603050405020304" pitchFamily="18" charset="0"/>
                <a:ea typeface="Times New Roman" panose="02020603050405020304" pitchFamily="18" charset="0"/>
                <a:cs typeface="UzKudr"/>
              </a:rPr>
              <a:t>ва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энса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усти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оч</a:t>
            </a:r>
            <a:r>
              <a:rPr lang="ru-RU" sz="2400" dirty="0">
                <a:latin typeface="Times New Roman" panose="02020603050405020304" pitchFamily="18" charset="0"/>
                <a:ea typeface="Times New Roman" panose="02020603050405020304" pitchFamily="18" charset="0"/>
                <a:cs typeface="UzKudr"/>
              </a:rPr>
              <a:t> </a:t>
            </a:r>
            <a:r>
              <a:rPr lang="uz-Cyrl-UZ" sz="2400" dirty="0">
                <a:latin typeface="Times New Roman" panose="02020603050405020304" pitchFamily="18" charset="0"/>
                <a:ea typeface="Times New Roman" panose="02020603050405020304" pitchFamily="18" charset="0"/>
                <a:cs typeface="UzKudr"/>
              </a:rPr>
              <a:t>қўнғ</a:t>
            </a:r>
            <a:r>
              <a:rPr lang="ru-RU" sz="2400" dirty="0" err="1">
                <a:latin typeface="Times New Roman" panose="02020603050405020304" pitchFamily="18" charset="0"/>
                <a:ea typeface="Times New Roman" panose="02020603050405020304" pitchFamily="18" charset="0"/>
                <a:cs typeface="UzKudr"/>
              </a:rPr>
              <a:t>ир</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ёки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қизғиш</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тусга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киради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Вояга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етган</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қуртнинг</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катталиги</a:t>
            </a:r>
            <a:r>
              <a:rPr lang="ru-RU" sz="2400" dirty="0">
                <a:latin typeface="Times New Roman" panose="02020603050405020304" pitchFamily="18" charset="0"/>
                <a:ea typeface="Times New Roman" panose="02020603050405020304" pitchFamily="18" charset="0"/>
                <a:cs typeface="UzKudr"/>
              </a:rPr>
              <a:t> 19 мм </a:t>
            </a:r>
            <a:r>
              <a:rPr lang="ru-RU" sz="2400" dirty="0" err="1">
                <a:latin typeface="Times New Roman" panose="02020603050405020304" pitchFamily="18" charset="0"/>
                <a:ea typeface="Times New Roman" panose="02020603050405020304" pitchFamily="18" charset="0"/>
                <a:cs typeface="UzKudr"/>
              </a:rPr>
              <a:t>келади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усти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пушти</a:t>
            </a:r>
            <a:r>
              <a:rPr lang="ru-RU" sz="2400" dirty="0">
                <a:latin typeface="Times New Roman" panose="02020603050405020304" pitchFamily="18" charset="0"/>
                <a:ea typeface="Times New Roman" panose="02020603050405020304" pitchFamily="18" charset="0"/>
                <a:cs typeface="UzKudr"/>
              </a:rPr>
              <a:t>, ост </a:t>
            </a:r>
            <a:r>
              <a:rPr lang="ru-RU" sz="2400" dirty="0" err="1">
                <a:latin typeface="Times New Roman" panose="02020603050405020304" pitchFamily="18" charset="0"/>
                <a:ea typeface="Times New Roman" panose="02020603050405020304" pitchFamily="18" charset="0"/>
                <a:cs typeface="UzKudr"/>
              </a:rPr>
              <a:t>томони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оқ</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ёки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сарғиш</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Ғумбаги</a:t>
            </a:r>
            <a:r>
              <a:rPr lang="ru-RU" sz="2400" dirty="0">
                <a:latin typeface="Times New Roman" panose="02020603050405020304" pitchFamily="18" charset="0"/>
                <a:ea typeface="Times New Roman" panose="02020603050405020304" pitchFamily="18" charset="0"/>
                <a:cs typeface="UzKudr"/>
              </a:rPr>
              <a:t> о</a:t>
            </a:r>
            <a:r>
              <a:rPr lang="uz-Cyrl-UZ" sz="2400" dirty="0">
                <a:latin typeface="Times New Roman" panose="02020603050405020304" pitchFamily="18" charset="0"/>
                <a:ea typeface="Times New Roman" panose="02020603050405020304" pitchFamily="18" charset="0"/>
                <a:cs typeface="UzKudr"/>
              </a:rPr>
              <a:t>қ</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юмшо</a:t>
            </a:r>
            <a:r>
              <a:rPr lang="uz-Cyrl-UZ" sz="2400" dirty="0">
                <a:latin typeface="Times New Roman" panose="02020603050405020304" pitchFamily="18" charset="0"/>
                <a:ea typeface="Times New Roman" panose="02020603050405020304" pitchFamily="18" charset="0"/>
                <a:cs typeface="UzKudr"/>
              </a:rPr>
              <a:t>қ</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пилла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ичида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жойлашади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катталиги</a:t>
            </a:r>
            <a:r>
              <a:rPr lang="ru-RU" sz="2400" dirty="0">
                <a:latin typeface="Times New Roman" panose="02020603050405020304" pitchFamily="18" charset="0"/>
                <a:ea typeface="Times New Roman" panose="02020603050405020304" pitchFamily="18" charset="0"/>
                <a:cs typeface="UzKudr"/>
              </a:rPr>
              <a:t> 10-12 мм, </a:t>
            </a:r>
            <a:r>
              <a:rPr lang="ru-RU" sz="2400" dirty="0" err="1">
                <a:latin typeface="Times New Roman" panose="02020603050405020304" pitchFamily="18" charset="0"/>
                <a:ea typeface="Times New Roman" panose="02020603050405020304" pitchFamily="18" charset="0"/>
                <a:cs typeface="UzKudr"/>
              </a:rPr>
              <a:t>туси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жигарранг</a:t>
            </a:r>
            <a:r>
              <a:rPr lang="ru-RU" sz="2400" dirty="0">
                <a:latin typeface="Times New Roman" panose="02020603050405020304" pitchFamily="18" charset="0"/>
                <a:ea typeface="Times New Roman" panose="02020603050405020304" pitchFamily="18" charset="0"/>
                <a:cs typeface="UzKudr"/>
              </a:rPr>
              <a:t>, 8</a:t>
            </a:r>
            <a:r>
              <a:rPr lang="uz-Cyrl-UZ" sz="2400" dirty="0">
                <a:latin typeface="Times New Roman" panose="02020603050405020304" pitchFamily="18" charset="0"/>
                <a:ea typeface="Times New Roman" panose="02020603050405020304" pitchFamily="18" charset="0"/>
                <a:cs typeface="UzKudr"/>
              </a:rPr>
              <a:t>-</a:t>
            </a:r>
            <a:r>
              <a:rPr lang="ru-RU" sz="2400" dirty="0">
                <a:latin typeface="Times New Roman" panose="02020603050405020304" pitchFamily="18" charset="0"/>
                <a:ea typeface="Times New Roman" panose="02020603050405020304" pitchFamily="18" charset="0"/>
                <a:cs typeface="UzKudr"/>
              </a:rPr>
              <a:t>9-сегментларида </a:t>
            </a:r>
            <a:r>
              <a:rPr lang="ru-RU" sz="2400" dirty="0" err="1">
                <a:latin typeface="Times New Roman" panose="02020603050405020304" pitchFamily="18" charset="0"/>
                <a:ea typeface="Times New Roman" panose="02020603050405020304" pitchFamily="18" charset="0"/>
                <a:cs typeface="UzKudr"/>
              </a:rPr>
              <a:t>ҳамда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қорин</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охирида</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бир</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қатор</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тиканлари</a:t>
            </a:r>
            <a:r>
              <a:rPr lang="ru-RU" sz="2400" dirty="0">
                <a:latin typeface="Times New Roman" panose="02020603050405020304" pitchFamily="18" charset="0"/>
                <a:ea typeface="Times New Roman" panose="02020603050405020304" pitchFamily="18" charset="0"/>
                <a:cs typeface="UzKudr"/>
              </a:rPr>
              <a:t> </a:t>
            </a:r>
            <a:r>
              <a:rPr lang="ru-RU" sz="2400" dirty="0" err="1">
                <a:latin typeface="Times New Roman" panose="02020603050405020304" pitchFamily="18" charset="0"/>
                <a:ea typeface="Times New Roman" panose="02020603050405020304" pitchFamily="18" charset="0"/>
                <a:cs typeface="UzKudr"/>
              </a:rPr>
              <a:t>мавжуд</a:t>
            </a:r>
            <a:r>
              <a:rPr lang="ru-RU" sz="2400" dirty="0">
                <a:latin typeface="Times New Roman" panose="02020603050405020304" pitchFamily="18" charset="0"/>
                <a:ea typeface="Times New Roman" panose="02020603050405020304" pitchFamily="18" charset="0"/>
                <a:cs typeface="UzKudr"/>
              </a:rPr>
              <a:t>.</a:t>
            </a:r>
            <a:endParaRPr lang="ru-RU" sz="24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914007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ichinka-yablonnoy-plodozhorki-v-yabloke"/>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l="34401" t="27562" r="28954" b="27074"/>
          <a:stretch>
            <a:fillRect/>
          </a:stretch>
        </p:blipFill>
        <p:spPr bwMode="auto">
          <a:xfrm>
            <a:off x="0" y="0"/>
            <a:ext cx="3520138" cy="3054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667992" y="7940"/>
            <a:ext cx="5309753" cy="3046988"/>
          </a:xfrm>
          <a:prstGeom prst="rect">
            <a:avLst/>
          </a:prstGeom>
        </p:spPr>
        <p:txBody>
          <a:bodyPr wrap="square">
            <a:spAutoFit/>
          </a:bodyPr>
          <a:lstStyle/>
          <a:p>
            <a:pPr algn="just"/>
            <a:r>
              <a:rPr lang="ru-RU" sz="2400" dirty="0" err="1">
                <a:latin typeface="Times New Roman" panose="02020603050405020304" pitchFamily="18" charset="0"/>
                <a:ea typeface="Calibri" panose="020F0502020204030204" pitchFamily="34" charset="0"/>
              </a:rPr>
              <a:t>Олма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қурти</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охирги</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ёш</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қурт</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шаклида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беланчакда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турли</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жойларда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пўстло</a:t>
            </a:r>
            <a:r>
              <a:rPr lang="uz-Cyrl-UZ" sz="2400" dirty="0">
                <a:latin typeface="Times New Roman" panose="02020603050405020304" pitchFamily="18" charset="0"/>
                <a:ea typeface="Calibri" panose="020F0502020204030204" pitchFamily="34" charset="0"/>
              </a:rPr>
              <a:t>қ</a:t>
            </a:r>
            <a:r>
              <a:rPr lang="ru-RU" sz="2400" dirty="0">
                <a:latin typeface="Times New Roman" panose="02020603050405020304" pitchFamily="18" charset="0"/>
                <a:ea typeface="Calibri" panose="020F0502020204030204" pitchFamily="34" charset="0"/>
              </a:rPr>
              <a:t> ости, </a:t>
            </a:r>
            <a:r>
              <a:rPr lang="ru-RU" sz="2400" dirty="0" err="1">
                <a:latin typeface="Times New Roman" panose="02020603050405020304" pitchFamily="18" charset="0"/>
                <a:ea typeface="Calibri" panose="020F0502020204030204" pitchFamily="34" charset="0"/>
              </a:rPr>
              <a:t>сохта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белбо</a:t>
            </a:r>
            <a:r>
              <a:rPr lang="uz-Cyrl-UZ" sz="2400" dirty="0">
                <a:latin typeface="Times New Roman" panose="02020603050405020304" pitchFamily="18" charset="0"/>
                <a:ea typeface="Calibri" panose="020F0502020204030204" pitchFamily="34" charset="0"/>
              </a:rPr>
              <a:t>ғ</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яшик</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қоп</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хас-чўплар</a:t>
            </a:r>
            <a:r>
              <a:rPr lang="ru-RU" sz="2400" dirty="0">
                <a:latin typeface="Times New Roman" panose="02020603050405020304" pitchFamily="18" charset="0"/>
                <a:ea typeface="Calibri" panose="020F0502020204030204" pitchFamily="34" charset="0"/>
              </a:rPr>
              <a:t> ости, ер </a:t>
            </a:r>
            <a:r>
              <a:rPr lang="ru-RU" sz="2400" dirty="0" err="1">
                <a:latin typeface="Times New Roman" panose="02020603050405020304" pitchFamily="18" charset="0"/>
                <a:ea typeface="Calibri" panose="020F0502020204030204" pitchFamily="34" charset="0"/>
              </a:rPr>
              <a:t>сатҳига</a:t>
            </a:r>
            <a:r>
              <a:rPr lang="ru-RU" sz="2400" dirty="0">
                <a:latin typeface="Times New Roman" panose="02020603050405020304" pitchFamily="18" charset="0"/>
                <a:ea typeface="Calibri" panose="020F0502020204030204" pitchFamily="34" charset="0"/>
              </a:rPr>
              <a:t> я</a:t>
            </a:r>
            <a:r>
              <a:rPr lang="uz-Cyrl-UZ" sz="2400" dirty="0">
                <a:latin typeface="Times New Roman" panose="02020603050405020304" pitchFamily="18" charset="0"/>
                <a:ea typeface="Calibri" panose="020F0502020204030204" pitchFamily="34" charset="0"/>
              </a:rPr>
              <a:t>қ</a:t>
            </a:r>
            <a:r>
              <a:rPr lang="ru-RU" sz="2400" dirty="0">
                <a:latin typeface="Times New Roman" panose="02020603050405020304" pitchFamily="18" charset="0"/>
                <a:ea typeface="Calibri" panose="020F0502020204030204" pitchFamily="34" charset="0"/>
              </a:rPr>
              <a:t>ин </a:t>
            </a:r>
            <a:r>
              <a:rPr lang="ru-RU" sz="2400" dirty="0" err="1">
                <a:latin typeface="Times New Roman" panose="02020603050405020304" pitchFamily="18" charset="0"/>
                <a:ea typeface="Calibri" panose="020F0502020204030204" pitchFamily="34" charset="0"/>
              </a:rPr>
              <a:t>тупро</a:t>
            </a:r>
            <a:r>
              <a:rPr lang="uz-Cyrl-UZ" sz="2400" dirty="0">
                <a:latin typeface="Times New Roman" panose="02020603050405020304" pitchFamily="18" charset="0"/>
                <a:ea typeface="Calibri" panose="020F0502020204030204" pitchFamily="34" charset="0"/>
              </a:rPr>
              <a:t>қда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қишлаб</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чиқади</a:t>
            </a:r>
            <a:r>
              <a:rPr lang="ru-RU"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Баҳ</a:t>
            </a:r>
            <a:r>
              <a:rPr lang="ru-RU" sz="2400" dirty="0">
                <a:latin typeface="Times New Roman" panose="02020603050405020304" pitchFamily="18" charset="0"/>
                <a:ea typeface="Calibri" panose="020F0502020204030204" pitchFamily="34" charset="0"/>
              </a:rPr>
              <a:t>орда </a:t>
            </a:r>
            <a:r>
              <a:rPr lang="ru-RU" sz="2400" dirty="0" err="1">
                <a:latin typeface="Times New Roman" panose="02020603050405020304" pitchFamily="18" charset="0"/>
                <a:ea typeface="Calibri" panose="020F0502020204030204" pitchFamily="34" charset="0"/>
              </a:rPr>
              <a:t>ўртача</a:t>
            </a:r>
            <a:r>
              <a:rPr lang="ru-RU" sz="2400" dirty="0">
                <a:latin typeface="Times New Roman" panose="02020603050405020304" pitchFamily="18" charset="0"/>
                <a:ea typeface="Calibri" panose="020F0502020204030204" pitchFamily="34" charset="0"/>
              </a:rPr>
              <a:t> 10 </a:t>
            </a:r>
            <a:r>
              <a:rPr lang="ru-RU" sz="2400" dirty="0" err="1">
                <a:latin typeface="Times New Roman" panose="02020603050405020304" pitchFamily="18" charset="0"/>
                <a:ea typeface="Calibri" panose="020F0502020204030204" pitchFamily="34" charset="0"/>
              </a:rPr>
              <a:t>кунлик</a:t>
            </a:r>
            <a:r>
              <a:rPr lang="ru-RU"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ҳ</a:t>
            </a:r>
            <a:r>
              <a:rPr lang="ru-RU" sz="2400" dirty="0" err="1">
                <a:latin typeface="Times New Roman" panose="02020603050405020304" pitchFamily="18" charset="0"/>
                <a:ea typeface="Calibri" panose="020F0502020204030204" pitchFamily="34" charset="0"/>
              </a:rPr>
              <a:t>аво</a:t>
            </a:r>
            <a:r>
              <a:rPr lang="ru-RU"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ҳ</a:t>
            </a:r>
            <a:r>
              <a:rPr lang="ru-RU" sz="2400" dirty="0" err="1">
                <a:latin typeface="Times New Roman" panose="02020603050405020304" pitchFamily="18" charset="0"/>
                <a:ea typeface="Calibri" panose="020F0502020204030204" pitchFamily="34" charset="0"/>
              </a:rPr>
              <a:t>арорати</a:t>
            </a:r>
            <a:r>
              <a:rPr lang="ru-RU" sz="2400" dirty="0">
                <a:latin typeface="Times New Roman" panose="02020603050405020304" pitchFamily="18" charset="0"/>
                <a:ea typeface="Calibri" panose="020F0502020204030204" pitchFamily="34" charset="0"/>
              </a:rPr>
              <a:t> 10°</a:t>
            </a:r>
            <a:r>
              <a:rPr lang="uz-Cyrl-UZ" sz="2400" dirty="0">
                <a:latin typeface="Times New Roman" panose="02020603050405020304" pitchFamily="18" charset="0"/>
                <a:ea typeface="Calibri" panose="020F0502020204030204" pitchFamily="34" charset="0"/>
              </a:rPr>
              <a:t>С</a:t>
            </a:r>
            <a:r>
              <a:rPr lang="ru-RU" sz="2400" dirty="0">
                <a:latin typeface="Times New Roman" panose="02020603050405020304" pitchFamily="18" charset="0"/>
                <a:ea typeface="Calibri" panose="020F0502020204030204" pitchFamily="34" charset="0"/>
              </a:rPr>
              <a:t> дан </a:t>
            </a:r>
            <a:r>
              <a:rPr lang="ru-RU" sz="2400" dirty="0" err="1">
                <a:latin typeface="Times New Roman" panose="02020603050405020304" pitchFamily="18" charset="0"/>
                <a:ea typeface="Calibri" panose="020F0502020204030204" pitchFamily="34" charset="0"/>
              </a:rPr>
              <a:t>ошиши</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билан</a:t>
            </a:r>
            <a:r>
              <a:rPr lang="ru-RU" sz="2400" dirty="0">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қ</a:t>
            </a:r>
            <a:r>
              <a:rPr lang="ru-RU" sz="2400" dirty="0" err="1">
                <a:latin typeface="Times New Roman" panose="02020603050405020304" pitchFamily="18" charset="0"/>
                <a:ea typeface="Calibri" panose="020F0502020204030204" pitchFamily="34" charset="0"/>
              </a:rPr>
              <a:t>уртлар</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секин-аста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ғумбаклана</a:t>
            </a:r>
            <a:r>
              <a:rPr lang="ru-RU" sz="2400" dirty="0">
                <a:latin typeface="Times New Roman" panose="02020603050405020304" pitchFamily="18" charset="0"/>
                <a:ea typeface="Calibri" panose="020F0502020204030204" pitchFamily="34" charset="0"/>
              </a:rPr>
              <a:t> </a:t>
            </a:r>
            <a:r>
              <a:rPr lang="ru-RU" sz="2400" dirty="0" err="1">
                <a:latin typeface="Times New Roman" panose="02020603050405020304" pitchFamily="18" charset="0"/>
                <a:ea typeface="Calibri" panose="020F0502020204030204" pitchFamily="34" charset="0"/>
              </a:rPr>
              <a:t>бошлайди</a:t>
            </a:r>
            <a:r>
              <a:rPr lang="ru-RU" sz="2400" dirty="0">
                <a:latin typeface="Times New Roman" panose="02020603050405020304" pitchFamily="18" charset="0"/>
                <a:ea typeface="Calibri" panose="020F0502020204030204" pitchFamily="34" charset="0"/>
              </a:rPr>
              <a:t>. </a:t>
            </a:r>
            <a:endParaRPr lang="ru-RU" sz="2400" dirty="0"/>
          </a:p>
        </p:txBody>
      </p:sp>
      <p:sp>
        <p:nvSpPr>
          <p:cNvPr id="5" name="Прямоугольник 4"/>
          <p:cNvSpPr/>
          <p:nvPr/>
        </p:nvSpPr>
        <p:spPr>
          <a:xfrm>
            <a:off x="443345" y="3269672"/>
            <a:ext cx="8700655" cy="3108543"/>
          </a:xfrm>
          <a:prstGeom prst="rect">
            <a:avLst/>
          </a:prstGeom>
        </p:spPr>
        <p:txBody>
          <a:bodyPr wrap="square">
            <a:spAutoFit/>
          </a:bodyPr>
          <a:lstStyle/>
          <a:p>
            <a:pPr algn="just"/>
            <a:r>
              <a:rPr lang="ru-RU" sz="2800" dirty="0" err="1">
                <a:latin typeface="Times New Roman" panose="02020603050405020304" pitchFamily="18" charset="0"/>
                <a:ea typeface="Calibri" panose="020F0502020204030204" pitchFamily="34" charset="0"/>
              </a:rPr>
              <a:t>Бу</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жараён</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чўзилганлиги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сабабли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капалак</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учиб</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чиқиши</a:t>
            </a:r>
            <a:r>
              <a:rPr lang="ru-RU" sz="2800" dirty="0">
                <a:latin typeface="Times New Roman" panose="02020603050405020304" pitchFamily="18" charset="0"/>
                <a:ea typeface="Calibri" panose="020F0502020204030204" pitchFamily="34" charset="0"/>
              </a:rPr>
              <a:t> </a:t>
            </a:r>
            <a:r>
              <a:rPr lang="uz-Cyrl-UZ" sz="2800" dirty="0">
                <a:latin typeface="Times New Roman" panose="02020603050405020304" pitchFamily="18" charset="0"/>
                <a:ea typeface="Calibri" panose="020F0502020204030204" pitchFamily="34" charset="0"/>
              </a:rPr>
              <a:t>ҳ</a:t>
            </a:r>
            <a:r>
              <a:rPr lang="ru-RU" sz="2800" dirty="0" err="1">
                <a:latin typeface="Times New Roman" panose="02020603050405020304" pitchFamily="18" charset="0"/>
                <a:ea typeface="Calibri" panose="020F0502020204030204" pitchFamily="34" charset="0"/>
              </a:rPr>
              <a:t>ам</a:t>
            </a:r>
            <a:r>
              <a:rPr lang="ru-RU" sz="2800" dirty="0">
                <a:latin typeface="Times New Roman" panose="02020603050405020304" pitchFamily="18" charset="0"/>
                <a:ea typeface="Calibri" panose="020F0502020204030204" pitchFamily="34" charset="0"/>
              </a:rPr>
              <a:t> 1,5-2 </a:t>
            </a:r>
            <a:r>
              <a:rPr lang="ru-RU" sz="2800" dirty="0" err="1">
                <a:latin typeface="Times New Roman" panose="02020603050405020304" pitchFamily="18" charset="0"/>
                <a:ea typeface="Calibri" panose="020F0502020204030204" pitchFamily="34" charset="0"/>
              </a:rPr>
              <a:t>ойга</a:t>
            </a:r>
            <a:r>
              <a:rPr lang="ru-RU" sz="2800" dirty="0">
                <a:latin typeface="Times New Roman" panose="02020603050405020304" pitchFamily="18" charset="0"/>
                <a:ea typeface="Calibri" panose="020F0502020204030204" pitchFamily="34" charset="0"/>
              </a:rPr>
              <a:t> ч</a:t>
            </a:r>
            <a:r>
              <a:rPr lang="uz-Cyrl-UZ" sz="2800" dirty="0">
                <a:latin typeface="Times New Roman" panose="02020603050405020304" pitchFamily="18" charset="0"/>
                <a:ea typeface="Calibri" panose="020F0502020204030204" pitchFamily="34" charset="0"/>
              </a:rPr>
              <a:t>ў</a:t>
            </a:r>
            <a:r>
              <a:rPr lang="ru-RU" sz="2800" dirty="0" err="1">
                <a:latin typeface="Times New Roman" panose="02020603050405020304" pitchFamily="18" charset="0"/>
                <a:ea typeface="Calibri" panose="020F0502020204030204" pitchFamily="34" charset="0"/>
              </a:rPr>
              <a:t>зилади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Олма</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қуртининг</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шароитга</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мослашиш</a:t>
            </a:r>
            <a:r>
              <a:rPr lang="ru-RU" sz="2800" dirty="0">
                <a:latin typeface="Times New Roman" panose="02020603050405020304" pitchFamily="18" charset="0"/>
                <a:ea typeface="Calibri" panose="020F0502020204030204" pitchFamily="34" charset="0"/>
              </a:rPr>
              <a:t> </a:t>
            </a:r>
            <a:r>
              <a:rPr lang="uz-Cyrl-UZ" sz="2800" dirty="0">
                <a:latin typeface="Times New Roman" panose="02020603050405020304" pitchFamily="18" charset="0"/>
                <a:ea typeface="Calibri" panose="020F0502020204030204" pitchFamily="34" charset="0"/>
              </a:rPr>
              <a:t>қо</a:t>
            </a:r>
            <a:r>
              <a:rPr lang="ru-RU" sz="2800" dirty="0" err="1">
                <a:latin typeface="Times New Roman" panose="02020603050405020304" pitchFamily="18" charset="0"/>
                <a:ea typeface="Calibri" panose="020F0502020204030204" pitchFamily="34" charset="0"/>
              </a:rPr>
              <a:t>билияти</a:t>
            </a:r>
            <a:r>
              <a:rPr lang="ru-RU" sz="2800" dirty="0">
                <a:latin typeface="Times New Roman" panose="02020603050405020304" pitchFamily="18" charset="0"/>
                <a:ea typeface="Calibri" panose="020F0502020204030204" pitchFamily="34" charset="0"/>
              </a:rPr>
              <a:t> ю</a:t>
            </a:r>
            <a:r>
              <a:rPr lang="uz-Cyrl-UZ" sz="2800" dirty="0">
                <a:latin typeface="Times New Roman" panose="02020603050405020304" pitchFamily="18" charset="0"/>
                <a:ea typeface="Calibri" panose="020F0502020204030204" pitchFamily="34" charset="0"/>
              </a:rPr>
              <a:t>қ</a:t>
            </a:r>
            <a:r>
              <a:rPr lang="ru-RU" sz="2800" dirty="0">
                <a:latin typeface="Times New Roman" panose="02020603050405020304" pitchFamily="18" charset="0"/>
                <a:ea typeface="Calibri" panose="020F0502020204030204" pitchFamily="34" charset="0"/>
              </a:rPr>
              <a:t>ори, </a:t>
            </a:r>
            <a:r>
              <a:rPr lang="ru-RU" sz="2800" dirty="0" err="1">
                <a:latin typeface="Times New Roman" panose="02020603050405020304" pitchFamily="18" charset="0"/>
                <a:ea typeface="Calibri" panose="020F0502020204030204" pitchFamily="34" charset="0"/>
              </a:rPr>
              <a:t>ҳатто</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айрим</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қишлаб</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қолган</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диапаузадаги</a:t>
            </a:r>
            <a:r>
              <a:rPr lang="ru-RU" sz="2800" dirty="0">
                <a:latin typeface="Times New Roman" panose="02020603050405020304" pitchFamily="18" charset="0"/>
                <a:ea typeface="Calibri" panose="020F0502020204030204" pitchFamily="34" charset="0"/>
              </a:rPr>
              <a:t>) </a:t>
            </a:r>
            <a:r>
              <a:rPr lang="uz-Cyrl-UZ" sz="2800" dirty="0">
                <a:latin typeface="Times New Roman" panose="02020603050405020304" pitchFamily="18" charset="0"/>
                <a:ea typeface="Calibri" panose="020F0502020204030204" pitchFamily="34" charset="0"/>
              </a:rPr>
              <a:t>қ</a:t>
            </a:r>
            <a:r>
              <a:rPr lang="ru-RU" sz="2800" dirty="0" err="1">
                <a:latin typeface="Times New Roman" panose="02020603050405020304" pitchFamily="18" charset="0"/>
                <a:ea typeface="Calibri" panose="020F0502020204030204" pitchFamily="34" charset="0"/>
              </a:rPr>
              <a:t>уртлар</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кейинги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йилгача</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қолиб</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кетиши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мумкин</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Капалаклар</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учиб</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чи</a:t>
            </a:r>
            <a:r>
              <a:rPr lang="uz-Cyrl-UZ" sz="2800" dirty="0">
                <a:latin typeface="Times New Roman" panose="02020603050405020304" pitchFamily="18" charset="0"/>
                <a:ea typeface="Calibri" panose="020F0502020204030204" pitchFamily="34" charset="0"/>
              </a:rPr>
              <a:t>қ</a:t>
            </a:r>
            <a:r>
              <a:rPr lang="ru-RU" sz="2800" dirty="0" err="1">
                <a:latin typeface="Times New Roman" panose="02020603050405020304" pitchFamily="18" charset="0"/>
                <a:ea typeface="Calibri" panose="020F0502020204030204" pitchFamily="34" charset="0"/>
              </a:rPr>
              <a:t>иши</a:t>
            </a:r>
            <a:r>
              <a:rPr lang="ru-RU" sz="2800" dirty="0">
                <a:latin typeface="Times New Roman" panose="02020603050405020304" pitchFamily="18" charset="0"/>
                <a:ea typeface="Calibri" panose="020F0502020204030204" pitchFamily="34" charset="0"/>
              </a:rPr>
              <a:t> </a:t>
            </a:r>
            <a:r>
              <a:rPr lang="uz-Cyrl-UZ" sz="2800" dirty="0">
                <a:latin typeface="Times New Roman" panose="02020603050405020304" pitchFamily="18" charset="0"/>
                <a:ea typeface="Calibri" panose="020F0502020204030204" pitchFamily="34" charset="0"/>
              </a:rPr>
              <a:t>қ</a:t>
            </a:r>
            <a:r>
              <a:rPr lang="ru-RU" sz="2800" dirty="0" err="1">
                <a:latin typeface="Times New Roman" panose="02020603050405020304" pitchFamily="18" charset="0"/>
                <a:ea typeface="Calibri" panose="020F0502020204030204" pitchFamily="34" charset="0"/>
              </a:rPr>
              <a:t>уртлар</a:t>
            </a:r>
            <a:r>
              <a:rPr lang="ru-RU" sz="2800" dirty="0">
                <a:latin typeface="Times New Roman" panose="02020603050405020304" pitchFamily="18" charset="0"/>
                <a:ea typeface="Calibri" panose="020F0502020204030204" pitchFamily="34" charset="0"/>
              </a:rPr>
              <a:t> </a:t>
            </a:r>
            <a:r>
              <a:rPr lang="uz-Cyrl-UZ" sz="2800" dirty="0">
                <a:latin typeface="Times New Roman" panose="02020603050405020304" pitchFamily="18" charset="0"/>
                <a:ea typeface="Calibri" panose="020F0502020204030204" pitchFamily="34" charset="0"/>
              </a:rPr>
              <a:t>ғ</a:t>
            </a:r>
            <a:r>
              <a:rPr lang="ru-RU" sz="2800" dirty="0" err="1">
                <a:latin typeface="Times New Roman" panose="02020603050405020304" pitchFamily="18" charset="0"/>
                <a:ea typeface="Calibri" panose="020F0502020204030204" pitchFamily="34" charset="0"/>
              </a:rPr>
              <a:t>умбакланганидан</a:t>
            </a:r>
            <a:r>
              <a:rPr lang="ru-RU" sz="2800" dirty="0">
                <a:latin typeface="Times New Roman" panose="02020603050405020304" pitchFamily="18" charset="0"/>
                <a:ea typeface="Calibri" panose="020F0502020204030204" pitchFamily="34" charset="0"/>
              </a:rPr>
              <a:t> 2-3 </a:t>
            </a:r>
            <a:r>
              <a:rPr lang="uz-Cyrl-UZ" sz="2800" dirty="0">
                <a:latin typeface="Times New Roman" panose="02020603050405020304" pitchFamily="18" charset="0"/>
                <a:ea typeface="Calibri" panose="020F0502020204030204" pitchFamily="34" charset="0"/>
              </a:rPr>
              <a:t>ҳ</a:t>
            </a:r>
            <a:r>
              <a:rPr lang="ru-RU" sz="2800" dirty="0">
                <a:latin typeface="Times New Roman" panose="02020603050405020304" pitchFamily="18" charset="0"/>
                <a:ea typeface="Calibri" panose="020F0502020204030204" pitchFamily="34" charset="0"/>
              </a:rPr>
              <a:t>афта </a:t>
            </a:r>
            <a:r>
              <a:rPr lang="ru-RU" sz="2800" dirty="0" err="1">
                <a:latin typeface="Times New Roman" panose="02020603050405020304" pitchFamily="18" charset="0"/>
                <a:ea typeface="Calibri" panose="020F0502020204030204" pitchFamily="34" charset="0"/>
              </a:rPr>
              <a:t>кейин</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содир</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бўлиши</a:t>
            </a:r>
            <a:r>
              <a:rPr lang="ru-RU" sz="2800" dirty="0">
                <a:latin typeface="Times New Roman" panose="02020603050405020304" pitchFamily="18" charset="0"/>
                <a:ea typeface="Calibri" panose="020F0502020204030204" pitchFamily="34" charset="0"/>
              </a:rPr>
              <a:t> </a:t>
            </a:r>
            <a:r>
              <a:rPr lang="ru-RU" sz="2800" dirty="0" err="1">
                <a:latin typeface="Times New Roman" panose="02020603050405020304" pitchFamily="18" charset="0"/>
                <a:ea typeface="Calibri" panose="020F0502020204030204" pitchFamily="34" charset="0"/>
              </a:rPr>
              <a:t>мумкин</a:t>
            </a:r>
            <a:r>
              <a:rPr lang="ru-RU" sz="2800" dirty="0">
                <a:latin typeface="Times New Roman" panose="02020603050405020304" pitchFamily="18" charset="0"/>
                <a:ea typeface="Calibri" panose="020F0502020204030204" pitchFamily="34" charset="0"/>
              </a:rPr>
              <a:t>.</a:t>
            </a:r>
            <a:endParaRPr lang="ru-RU" sz="2800" dirty="0"/>
          </a:p>
        </p:txBody>
      </p:sp>
    </p:spTree>
    <p:extLst>
      <p:ext uri="{BB962C8B-B14F-4D97-AF65-F5344CB8AC3E}">
        <p14:creationId xmlns:p14="http://schemas.microsoft.com/office/powerpoint/2010/main" val="18472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olma qur3"/>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5613473" y="1010300"/>
            <a:ext cx="3334314" cy="279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114300" y="857250"/>
            <a:ext cx="5499173" cy="3000821"/>
          </a:xfrm>
          <a:prstGeom prst="rect">
            <a:avLst/>
          </a:prstGeom>
        </p:spPr>
        <p:txBody>
          <a:bodyPr wrap="square">
            <a:spAutoFit/>
          </a:bodyPr>
          <a:lstStyle/>
          <a:p>
            <a:pPr algn="just"/>
            <a:r>
              <a:rPr lang="ru-RU" sz="2700" dirty="0">
                <a:latin typeface="Times New Roman" panose="02020603050405020304" pitchFamily="18" charset="0"/>
                <a:ea typeface="Times New Roman" panose="02020603050405020304" pitchFamily="18" charset="0"/>
                <a:cs typeface="UzKudr"/>
              </a:rPr>
              <a:t>Улар </a:t>
            </a:r>
            <a:r>
              <a:rPr lang="ru-RU" sz="2700" dirty="0" err="1">
                <a:latin typeface="Times New Roman" panose="02020603050405020304" pitchFamily="18" charset="0"/>
                <a:ea typeface="Times New Roman" panose="02020603050405020304" pitchFamily="18" charset="0"/>
                <a:cs typeface="UzKudr"/>
              </a:rPr>
              <a:t>пайдо</a:t>
            </a:r>
            <a:r>
              <a:rPr lang="ru-RU" sz="2700" dirty="0">
                <a:latin typeface="Times New Roman" panose="02020603050405020304" pitchFamily="18" charset="0"/>
                <a:ea typeface="Times New Roman" panose="02020603050405020304" pitchFamily="18" charset="0"/>
                <a:cs typeface="UzKudr"/>
              </a:rPr>
              <a:t> б</a:t>
            </a:r>
            <a:r>
              <a:rPr lang="uz-Cyrl-UZ" sz="2700" dirty="0">
                <a:latin typeface="Times New Roman" panose="02020603050405020304" pitchFamily="18" charset="0"/>
                <a:ea typeface="Times New Roman" panose="02020603050405020304" pitchFamily="18" charset="0"/>
                <a:cs typeface="UzKudr"/>
              </a:rPr>
              <a:t>ў</a:t>
            </a:r>
            <a:r>
              <a:rPr lang="ru-RU" sz="2700" dirty="0" err="1">
                <a:latin typeface="Times New Roman" panose="02020603050405020304" pitchFamily="18" charset="0"/>
                <a:ea typeface="Times New Roman" panose="02020603050405020304" pitchFamily="18" charset="0"/>
                <a:cs typeface="UzKudr"/>
              </a:rPr>
              <a:t>лгач</a:t>
            </a:r>
            <a:r>
              <a:rPr lang="ru-RU" sz="2700" dirty="0">
                <a:latin typeface="Times New Roman" panose="02020603050405020304" pitchFamily="18" charset="0"/>
                <a:ea typeface="Times New Roman" panose="02020603050405020304" pitchFamily="18" charset="0"/>
                <a:cs typeface="UzKudr"/>
              </a:rPr>
              <a:t>, </a:t>
            </a:r>
            <a:r>
              <a:rPr lang="uz-Cyrl-UZ" sz="2700" dirty="0">
                <a:latin typeface="Times New Roman" panose="02020603050405020304" pitchFamily="18" charset="0"/>
                <a:ea typeface="Times New Roman" panose="02020603050405020304" pitchFamily="18" charset="0"/>
                <a:cs typeface="UzKudr"/>
              </a:rPr>
              <a:t>қў</a:t>
            </a:r>
            <a:r>
              <a:rPr lang="ru-RU" sz="2700" dirty="0" err="1">
                <a:latin typeface="Times New Roman" panose="02020603050405020304" pitchFamily="18" charset="0"/>
                <a:ea typeface="Times New Roman" panose="02020603050405020304" pitchFamily="18" charset="0"/>
                <a:cs typeface="UzKudr"/>
              </a:rPr>
              <a:t>шимча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озиқланиб</a:t>
            </a:r>
            <a:r>
              <a:rPr lang="ru-RU" sz="2700" dirty="0">
                <a:latin typeface="Times New Roman" panose="02020603050405020304" pitchFamily="18" charset="0"/>
                <a:ea typeface="Times New Roman" panose="02020603050405020304" pitchFamily="18" charset="0"/>
                <a:cs typeface="UzKudr"/>
              </a:rPr>
              <a:t>, 2-3 </a:t>
            </a:r>
            <a:r>
              <a:rPr lang="ru-RU" sz="2700" dirty="0" err="1">
                <a:latin typeface="Times New Roman" panose="02020603050405020304" pitchFamily="18" charset="0"/>
                <a:ea typeface="Times New Roman" panose="02020603050405020304" pitchFamily="18" charset="0"/>
                <a:cs typeface="UzKudr"/>
              </a:rPr>
              <a:t>кундан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кейин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урғочилари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феромон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модда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ажрата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бошлайди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ва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урчигач</a:t>
            </a:r>
            <a:r>
              <a:rPr lang="ru-RU" sz="2700" dirty="0">
                <a:latin typeface="Times New Roman" panose="02020603050405020304" pitchFamily="18" charset="0"/>
                <a:ea typeface="Times New Roman" panose="02020603050405020304" pitchFamily="18" charset="0"/>
                <a:cs typeface="UzKudr"/>
              </a:rPr>
              <a:t> 2-3 </a:t>
            </a:r>
            <a:r>
              <a:rPr lang="ru-RU" sz="2700" dirty="0" err="1">
                <a:latin typeface="Times New Roman" panose="02020603050405020304" pitchFamily="18" charset="0"/>
                <a:ea typeface="Times New Roman" panose="02020603050405020304" pitchFamily="18" charset="0"/>
                <a:cs typeface="UzKudr"/>
              </a:rPr>
              <a:t>кундан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кейин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тухум</a:t>
            </a:r>
            <a:r>
              <a:rPr lang="ru-RU" sz="2700" dirty="0">
                <a:latin typeface="Times New Roman" panose="02020603050405020304" pitchFamily="18" charset="0"/>
                <a:ea typeface="Times New Roman" panose="02020603050405020304" pitchFamily="18" charset="0"/>
                <a:cs typeface="UzKudr"/>
              </a:rPr>
              <a:t> </a:t>
            </a:r>
            <a:r>
              <a:rPr lang="uz-Cyrl-UZ" sz="2700" dirty="0">
                <a:latin typeface="Times New Roman" panose="02020603050405020304" pitchFamily="18" charset="0"/>
                <a:ea typeface="Times New Roman" panose="02020603050405020304" pitchFamily="18" charset="0"/>
                <a:cs typeface="UzKudr"/>
              </a:rPr>
              <a:t>қў</a:t>
            </a:r>
            <a:r>
              <a:rPr lang="ru-RU" sz="2700" dirty="0" err="1">
                <a:latin typeface="Times New Roman" panose="02020603050405020304" pitchFamily="18" charset="0"/>
                <a:ea typeface="Times New Roman" panose="02020603050405020304" pitchFamily="18" charset="0"/>
                <a:cs typeface="UzKudr"/>
              </a:rPr>
              <a:t>йишга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киришади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Бу</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давр</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одатда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олма</a:t>
            </a:r>
            <a:r>
              <a:rPr lang="ru-RU" sz="2700" dirty="0">
                <a:latin typeface="Times New Roman" panose="02020603050405020304" pitchFamily="18" charset="0"/>
                <a:ea typeface="Times New Roman" panose="02020603050405020304" pitchFamily="18" charset="0"/>
                <a:cs typeface="UzKudr"/>
              </a:rPr>
              <a:t> </a:t>
            </a:r>
            <a:r>
              <a:rPr lang="uz-Cyrl-UZ" sz="2700" dirty="0">
                <a:latin typeface="Times New Roman" panose="02020603050405020304" pitchFamily="18" charset="0"/>
                <a:ea typeface="Times New Roman" panose="02020603050405020304" pitchFamily="18" charset="0"/>
                <a:cs typeface="UzKudr"/>
              </a:rPr>
              <a:t>қ</a:t>
            </a:r>
            <a:r>
              <a:rPr lang="ru-RU" sz="2700" dirty="0" err="1">
                <a:latin typeface="Times New Roman" panose="02020603050405020304" pitchFamily="18" charset="0"/>
                <a:ea typeface="Times New Roman" panose="02020603050405020304" pitchFamily="18" charset="0"/>
                <a:cs typeface="UzKudr"/>
              </a:rPr>
              <a:t>ийғос</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гуллаб</a:t>
            </a:r>
            <a:r>
              <a:rPr lang="ru-RU" sz="2700" dirty="0">
                <a:latin typeface="Times New Roman" panose="02020603050405020304" pitchFamily="18" charset="0"/>
                <a:ea typeface="Times New Roman" panose="02020603050405020304" pitchFamily="18" charset="0"/>
                <a:cs typeface="UzKudr"/>
              </a:rPr>
              <a:t> б</a:t>
            </a:r>
            <a:r>
              <a:rPr lang="uz-Cyrl-UZ" sz="2700" dirty="0">
                <a:latin typeface="Times New Roman" panose="02020603050405020304" pitchFamily="18" charset="0"/>
                <a:ea typeface="Times New Roman" panose="02020603050405020304" pitchFamily="18" charset="0"/>
                <a:cs typeface="UzKudr"/>
              </a:rPr>
              <a:t>ў</a:t>
            </a:r>
            <a:r>
              <a:rPr lang="ru-RU" sz="2700" dirty="0" err="1">
                <a:latin typeface="Times New Roman" panose="02020603050405020304" pitchFamily="18" charset="0"/>
                <a:ea typeface="Times New Roman" panose="02020603050405020304" pitchFamily="18" charset="0"/>
                <a:cs typeface="UzKudr"/>
              </a:rPr>
              <a:t>лган</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даврга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тўғри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келади</a:t>
            </a:r>
            <a:r>
              <a:rPr lang="ru-RU" sz="2700" dirty="0">
                <a:latin typeface="Times New Roman" panose="02020603050405020304" pitchFamily="18" charset="0"/>
                <a:ea typeface="Times New Roman" panose="02020603050405020304" pitchFamily="18" charset="0"/>
                <a:cs typeface="UzKudr"/>
              </a:rPr>
              <a:t>. </a:t>
            </a:r>
            <a:endParaRPr lang="ru-RU" sz="2700" dirty="0">
              <a:latin typeface="UzKudr"/>
              <a:ea typeface="Times New Roman" panose="02020603050405020304" pitchFamily="18" charset="0"/>
              <a:cs typeface="UzKudr"/>
            </a:endParaRPr>
          </a:p>
        </p:txBody>
      </p:sp>
      <p:sp>
        <p:nvSpPr>
          <p:cNvPr id="4" name="Прямоугольник 3"/>
          <p:cNvSpPr/>
          <p:nvPr/>
        </p:nvSpPr>
        <p:spPr>
          <a:xfrm>
            <a:off x="114300" y="3834988"/>
            <a:ext cx="8833487" cy="2169825"/>
          </a:xfrm>
          <a:prstGeom prst="rect">
            <a:avLst/>
          </a:prstGeom>
        </p:spPr>
        <p:txBody>
          <a:bodyPr wrap="square">
            <a:spAutoFit/>
          </a:bodyPr>
          <a:lstStyle/>
          <a:p>
            <a:pPr algn="just"/>
            <a:r>
              <a:rPr lang="ru-RU" sz="2700" dirty="0" err="1">
                <a:latin typeface="Times New Roman" panose="02020603050405020304" pitchFamily="18" charset="0"/>
                <a:ea typeface="Times New Roman" panose="02020603050405020304" pitchFamily="18" charset="0"/>
                <a:cs typeface="UzKudr"/>
              </a:rPr>
              <a:t>Капалаклар</a:t>
            </a:r>
            <a:r>
              <a:rPr lang="ru-RU" sz="2700" dirty="0">
                <a:latin typeface="Times New Roman" panose="02020603050405020304" pitchFamily="18" charset="0"/>
                <a:ea typeface="Times New Roman" panose="02020603050405020304" pitchFamily="18" charset="0"/>
                <a:cs typeface="UzKudr"/>
              </a:rPr>
              <a:t> </a:t>
            </a:r>
            <a:r>
              <a:rPr lang="uz-Cyrl-UZ" sz="2700" dirty="0">
                <a:latin typeface="Times New Roman" panose="02020603050405020304" pitchFamily="18" charset="0"/>
                <a:ea typeface="Times New Roman" panose="02020603050405020304" pitchFamily="18" charset="0"/>
                <a:cs typeface="UzKudr"/>
              </a:rPr>
              <a:t>ў</a:t>
            </a:r>
            <a:r>
              <a:rPr lang="ru-RU" sz="2700" dirty="0" err="1">
                <a:latin typeface="Times New Roman" panose="02020603050405020304" pitchFamily="18" charset="0"/>
                <a:ea typeface="Times New Roman" panose="02020603050405020304" pitchFamily="18" charset="0"/>
                <a:cs typeface="UzKudr"/>
              </a:rPr>
              <a:t>ртача</a:t>
            </a:r>
            <a:r>
              <a:rPr lang="ru-RU" sz="2700" dirty="0">
                <a:latin typeface="Times New Roman" panose="02020603050405020304" pitchFamily="18" charset="0"/>
                <a:ea typeface="Times New Roman" panose="02020603050405020304" pitchFamily="18" charset="0"/>
                <a:cs typeface="UzKudr"/>
              </a:rPr>
              <a:t> 50 та (</a:t>
            </a:r>
            <a:r>
              <a:rPr lang="ru-RU" sz="2700" dirty="0" err="1">
                <a:latin typeface="Times New Roman" panose="02020603050405020304" pitchFamily="18" charset="0"/>
                <a:ea typeface="Times New Roman" panose="02020603050405020304" pitchFamily="18" charset="0"/>
                <a:cs typeface="UzKudr"/>
              </a:rPr>
              <a:t>кўпи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билан</a:t>
            </a:r>
            <a:r>
              <a:rPr lang="ru-RU" sz="2700" dirty="0">
                <a:latin typeface="Times New Roman" panose="02020603050405020304" pitchFamily="18" charset="0"/>
                <a:ea typeface="Times New Roman" panose="02020603050405020304" pitchFamily="18" charset="0"/>
                <a:cs typeface="UzKudr"/>
              </a:rPr>
              <a:t> 100 та) </a:t>
            </a:r>
            <a:r>
              <a:rPr lang="ru-RU" sz="2700" dirty="0" err="1">
                <a:latin typeface="Times New Roman" panose="02020603050405020304" pitchFamily="18" charset="0"/>
                <a:ea typeface="Times New Roman" panose="02020603050405020304" pitchFamily="18" charset="0"/>
                <a:cs typeface="UzKudr"/>
              </a:rPr>
              <a:t>тухумни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якка-якка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қилиб</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ёш</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барг</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ҳамда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мева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нишоналарига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қўяди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Мевахўр</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тухумини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кўпро</a:t>
            </a:r>
            <a:r>
              <a:rPr lang="uz-Cyrl-UZ" sz="2700" dirty="0">
                <a:latin typeface="Times New Roman" panose="02020603050405020304" pitchFamily="18" charset="0"/>
                <a:ea typeface="Times New Roman" panose="02020603050405020304" pitchFamily="18" charset="0"/>
                <a:cs typeface="UzKudr"/>
              </a:rPr>
              <a:t>қ</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дарахтнинг</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юқори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қисмига</a:t>
            </a:r>
            <a:r>
              <a:rPr lang="ru-RU" sz="2700" dirty="0">
                <a:latin typeface="Times New Roman" panose="02020603050405020304" pitchFamily="18" charset="0"/>
                <a:ea typeface="Times New Roman" panose="02020603050405020304" pitchFamily="18" charset="0"/>
                <a:cs typeface="UzKudr"/>
              </a:rPr>
              <a:t> (48%), </a:t>
            </a:r>
            <a:r>
              <a:rPr lang="ru-RU" sz="2700" dirty="0" err="1">
                <a:latin typeface="Times New Roman" panose="02020603050405020304" pitchFamily="18" charset="0"/>
                <a:ea typeface="Times New Roman" panose="02020603050405020304" pitchFamily="18" charset="0"/>
                <a:cs typeface="UzKudr"/>
              </a:rPr>
              <a:t>ўрта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қисмига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ўртача</a:t>
            </a:r>
            <a:r>
              <a:rPr lang="ru-RU" sz="2700" dirty="0">
                <a:latin typeface="Times New Roman" panose="02020603050405020304" pitchFamily="18" charset="0"/>
                <a:ea typeface="Times New Roman" panose="02020603050405020304" pitchFamily="18" charset="0"/>
                <a:cs typeface="UzKudr"/>
              </a:rPr>
              <a:t> (32%) </a:t>
            </a:r>
            <a:r>
              <a:rPr lang="ru-RU" sz="2700" dirty="0" err="1">
                <a:latin typeface="Times New Roman" panose="02020603050405020304" pitchFamily="18" charset="0"/>
                <a:ea typeface="Times New Roman" panose="02020603050405020304" pitchFamily="18" charset="0"/>
                <a:cs typeface="UzKudr"/>
              </a:rPr>
              <a:t>ва</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озро</a:t>
            </a:r>
            <a:r>
              <a:rPr lang="uz-Cyrl-UZ" sz="2700" dirty="0">
                <a:latin typeface="Times New Roman" panose="02020603050405020304" pitchFamily="18" charset="0"/>
                <a:ea typeface="Times New Roman" panose="02020603050405020304" pitchFamily="18" charset="0"/>
                <a:cs typeface="UzKudr"/>
              </a:rPr>
              <a:t>ғи</a:t>
            </a:r>
            <a:r>
              <a:rPr lang="ru-RU" sz="2700" dirty="0">
                <a:latin typeface="Times New Roman" panose="02020603050405020304" pitchFamily="18" charset="0"/>
                <a:ea typeface="Times New Roman" panose="02020603050405020304" pitchFamily="18" charset="0"/>
                <a:cs typeface="UzKudr"/>
              </a:rPr>
              <a:t>ни </a:t>
            </a:r>
            <a:r>
              <a:rPr lang="ru-RU" sz="2700" dirty="0" err="1">
                <a:latin typeface="Times New Roman" panose="02020603050405020304" pitchFamily="18" charset="0"/>
                <a:ea typeface="Times New Roman" panose="02020603050405020304" pitchFamily="18" charset="0"/>
                <a:cs typeface="UzKudr"/>
              </a:rPr>
              <a:t>остки</a:t>
            </a:r>
            <a:r>
              <a:rPr lang="ru-RU" sz="2700" dirty="0">
                <a:latin typeface="Times New Roman" panose="02020603050405020304" pitchFamily="18" charset="0"/>
                <a:ea typeface="Times New Roman" panose="02020603050405020304" pitchFamily="18" charset="0"/>
                <a:cs typeface="UzKudr"/>
              </a:rPr>
              <a:t> </a:t>
            </a:r>
            <a:r>
              <a:rPr lang="ru-RU" sz="2700" dirty="0" err="1">
                <a:latin typeface="Times New Roman" panose="02020603050405020304" pitchFamily="18" charset="0"/>
                <a:ea typeface="Times New Roman" panose="02020603050405020304" pitchFamily="18" charset="0"/>
                <a:cs typeface="UzKudr"/>
              </a:rPr>
              <a:t>қисмига</a:t>
            </a:r>
            <a:r>
              <a:rPr lang="ru-RU" sz="2700" dirty="0">
                <a:latin typeface="Times New Roman" panose="02020603050405020304" pitchFamily="18" charset="0"/>
                <a:ea typeface="Times New Roman" panose="02020603050405020304" pitchFamily="18" charset="0"/>
                <a:cs typeface="UzKudr"/>
              </a:rPr>
              <a:t> (20%) </a:t>
            </a:r>
            <a:r>
              <a:rPr lang="ru-RU" sz="2700" dirty="0" err="1">
                <a:latin typeface="Times New Roman" panose="02020603050405020304" pitchFamily="18" charset="0"/>
                <a:ea typeface="Times New Roman" panose="02020603050405020304" pitchFamily="18" charset="0"/>
                <a:cs typeface="UzKudr"/>
              </a:rPr>
              <a:t>қўяди</a:t>
            </a:r>
            <a:r>
              <a:rPr lang="uz-Cyrl-UZ" sz="2700" dirty="0">
                <a:latin typeface="Times New Roman" panose="02020603050405020304" pitchFamily="18" charset="0"/>
                <a:ea typeface="Times New Roman" panose="02020603050405020304" pitchFamily="18" charset="0"/>
                <a:cs typeface="UzKudr"/>
              </a:rPr>
              <a:t>.</a:t>
            </a:r>
            <a:endParaRPr lang="ru-RU" sz="27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304737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4855" y="0"/>
            <a:ext cx="8749145" cy="6986528"/>
          </a:xfrm>
          <a:prstGeom prst="rect">
            <a:avLst/>
          </a:prstGeom>
        </p:spPr>
        <p:txBody>
          <a:bodyPr wrap="square">
            <a:spAutoFit/>
          </a:bodyPr>
          <a:lstStyle/>
          <a:p>
            <a:pPr indent="337185" algn="just"/>
            <a:r>
              <a:rPr lang="ru-RU" sz="3200" dirty="0" err="1">
                <a:latin typeface="Times New Roman" panose="02020603050405020304" pitchFamily="18" charset="0"/>
                <a:ea typeface="Times New Roman" panose="02020603050405020304" pitchFamily="18" charset="0"/>
                <a:cs typeface="UzKudr"/>
              </a:rPr>
              <a:t>Олма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қуртининг</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биринчи</a:t>
            </a:r>
            <a:r>
              <a:rPr lang="ru-RU" sz="3200" dirty="0">
                <a:latin typeface="Times New Roman" panose="02020603050405020304" pitchFamily="18" charset="0"/>
                <a:ea typeface="Times New Roman" panose="02020603050405020304" pitchFamily="18" charset="0"/>
                <a:cs typeface="UzKudr"/>
              </a:rPr>
              <a:t> </a:t>
            </a:r>
            <a:r>
              <a:rPr lang="uz-Cyrl-UZ" sz="3200" dirty="0">
                <a:latin typeface="Times New Roman" panose="02020603050405020304" pitchFamily="18" charset="0"/>
                <a:ea typeface="Times New Roman" panose="02020603050405020304" pitchFamily="18" charset="0"/>
                <a:cs typeface="UzKudr"/>
              </a:rPr>
              <a:t>бўғин </a:t>
            </a:r>
            <a:r>
              <a:rPr lang="ru-RU" sz="3200" dirty="0" err="1">
                <a:latin typeface="Times New Roman" panose="02020603050405020304" pitchFamily="18" charset="0"/>
                <a:ea typeface="Times New Roman" panose="02020603050405020304" pitchFamily="18" charset="0"/>
                <a:cs typeface="UzKudr"/>
              </a:rPr>
              <a:t>қуртлари</a:t>
            </a:r>
            <a:r>
              <a:rPr lang="ru-RU" sz="3200" dirty="0">
                <a:latin typeface="Times New Roman" panose="02020603050405020304" pitchFamily="18" charset="0"/>
                <a:ea typeface="Times New Roman" panose="02020603050405020304" pitchFamily="18" charset="0"/>
                <a:cs typeface="UzKudr"/>
              </a:rPr>
              <a:t> т</a:t>
            </a:r>
            <a:r>
              <a:rPr lang="uz-Cyrl-UZ" sz="3200" dirty="0">
                <a:latin typeface="Times New Roman" panose="02020603050405020304" pitchFamily="18" charset="0"/>
                <a:ea typeface="Times New Roman" panose="02020603050405020304" pitchFamily="18" charset="0"/>
                <a:cs typeface="UzKudr"/>
              </a:rPr>
              <a:t>ў</a:t>
            </a:r>
            <a:r>
              <a:rPr lang="ru-RU" sz="3200" dirty="0" err="1">
                <a:latin typeface="Times New Roman" panose="02020603050405020304" pitchFamily="18" charset="0"/>
                <a:ea typeface="Times New Roman" panose="02020603050405020304" pitchFamily="18" charset="0"/>
                <a:cs typeface="UzKudr"/>
              </a:rPr>
              <a:t>йиниш</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учун</a:t>
            </a:r>
            <a:r>
              <a:rPr lang="ru-RU" sz="3200" dirty="0">
                <a:latin typeface="Times New Roman" panose="02020603050405020304" pitchFamily="18" charset="0"/>
                <a:ea typeface="Times New Roman" panose="02020603050405020304" pitchFamily="18" charset="0"/>
                <a:cs typeface="UzKudr"/>
              </a:rPr>
              <a:t> 2-3 та </a:t>
            </a:r>
            <a:r>
              <a:rPr lang="ru-RU" sz="3200" dirty="0" err="1">
                <a:latin typeface="Times New Roman" panose="02020603050405020304" pitchFamily="18" charset="0"/>
                <a:ea typeface="Times New Roman" panose="02020603050405020304" pitchFamily="18" charset="0"/>
                <a:cs typeface="UzKudr"/>
              </a:rPr>
              <a:t>мевани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зарарлаши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мумкин</a:t>
            </a:r>
            <a:r>
              <a:rPr lang="ru-RU" sz="3200" dirty="0">
                <a:latin typeface="Times New Roman" panose="02020603050405020304" pitchFamily="18" charset="0"/>
                <a:ea typeface="Times New Roman" panose="02020603050405020304" pitchFamily="18" charset="0"/>
                <a:cs typeface="UzKudr"/>
              </a:rPr>
              <a:t>, 2-3 </a:t>
            </a:r>
            <a:r>
              <a:rPr lang="ru-RU" sz="3200" dirty="0" err="1">
                <a:latin typeface="Times New Roman" panose="02020603050405020304" pitchFamily="18" charset="0"/>
                <a:ea typeface="Times New Roman" panose="02020603050405020304" pitchFamily="18" charset="0"/>
                <a:cs typeface="UzKudr"/>
              </a:rPr>
              <a:t>бўғинининг</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қуртлари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эса</a:t>
            </a:r>
            <a:r>
              <a:rPr lang="ru-RU" sz="3200" dirty="0">
                <a:latin typeface="Times New Roman" panose="02020603050405020304" pitchFamily="18" charset="0"/>
                <a:ea typeface="Times New Roman" panose="02020603050405020304" pitchFamily="18" charset="0"/>
                <a:cs typeface="UzKudr"/>
              </a:rPr>
              <a:t> 70% </a:t>
            </a:r>
            <a:r>
              <a:rPr lang="ru-RU" sz="3200" dirty="0" err="1">
                <a:latin typeface="Times New Roman" panose="02020603050405020304" pitchFamily="18" charset="0"/>
                <a:ea typeface="Times New Roman" panose="02020603050405020304" pitchFamily="18" charset="0"/>
                <a:cs typeface="UzKudr"/>
              </a:rPr>
              <a:t>битта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мева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билан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қаноатла</a:t>
            </a:r>
            <a:r>
              <a:rPr lang="uz-Cyrl-UZ" sz="3200" dirty="0">
                <a:latin typeface="Times New Roman" panose="02020603050405020304" pitchFamily="18" charset="0"/>
                <a:ea typeface="Times New Roman" panose="02020603050405020304" pitchFamily="18" charset="0"/>
                <a:cs typeface="UzKudr"/>
              </a:rPr>
              <a:t>н</a:t>
            </a:r>
            <a:r>
              <a:rPr lang="ru-RU" sz="3200" dirty="0" err="1">
                <a:latin typeface="Times New Roman" panose="02020603050405020304" pitchFamily="18" charset="0"/>
                <a:ea typeface="Times New Roman" panose="02020603050405020304" pitchFamily="18" charset="0"/>
                <a:cs typeface="UzKudr"/>
              </a:rPr>
              <a:t>ади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Умуман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мевахўрнинг</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қуртлик</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даври</a:t>
            </a:r>
            <a:r>
              <a:rPr lang="ru-RU" sz="3200" dirty="0">
                <a:latin typeface="Times New Roman" panose="02020603050405020304" pitchFamily="18" charset="0"/>
                <a:ea typeface="Times New Roman" panose="02020603050405020304" pitchFamily="18" charset="0"/>
                <a:cs typeface="UzKudr"/>
              </a:rPr>
              <a:t> 20-30 </a:t>
            </a:r>
            <a:r>
              <a:rPr lang="ru-RU" sz="3200" dirty="0" err="1">
                <a:latin typeface="Times New Roman" panose="02020603050405020304" pitchFamily="18" charset="0"/>
                <a:ea typeface="Times New Roman" panose="02020603050405020304" pitchFamily="18" charset="0"/>
                <a:cs typeface="UzKudr"/>
              </a:rPr>
              <a:t>кунда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тугаши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мумкин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Зараркунанда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биринчи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ва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иккинчи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бўғин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қуртларининг</a:t>
            </a:r>
            <a:r>
              <a:rPr lang="ru-RU" sz="3200" dirty="0">
                <a:latin typeface="Times New Roman" panose="02020603050405020304" pitchFamily="18" charset="0"/>
                <a:ea typeface="Times New Roman" panose="02020603050405020304" pitchFamily="18" charset="0"/>
                <a:cs typeface="UzKudr"/>
              </a:rPr>
              <a:t> </a:t>
            </a:r>
            <a:r>
              <a:rPr lang="uz-Cyrl-UZ" sz="3200" dirty="0">
                <a:latin typeface="Times New Roman" panose="02020603050405020304" pitchFamily="18" charset="0"/>
                <a:ea typeface="Times New Roman" panose="02020603050405020304" pitchFamily="18" charset="0"/>
                <a:cs typeface="UzKudr"/>
              </a:rPr>
              <a:t>бир </a:t>
            </a:r>
            <a:r>
              <a:rPr lang="ru-RU" sz="3200" dirty="0" err="1">
                <a:latin typeface="Times New Roman" panose="02020603050405020304" pitchFamily="18" charset="0"/>
                <a:ea typeface="Times New Roman" panose="02020603050405020304" pitchFamily="18" charset="0"/>
                <a:cs typeface="UzKudr"/>
              </a:rPr>
              <a:t>қисми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ғумбакланишдан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олдин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диапаузага</a:t>
            </a:r>
            <a:r>
              <a:rPr lang="ru-RU" sz="3200" dirty="0">
                <a:latin typeface="Times New Roman" panose="02020603050405020304" pitchFamily="18" charset="0"/>
                <a:ea typeface="Times New Roman" panose="02020603050405020304" pitchFamily="18" charset="0"/>
                <a:cs typeface="UzKudr"/>
              </a:rPr>
              <a:t> (</a:t>
            </a:r>
            <a:r>
              <a:rPr lang="uz-Cyrl-UZ" sz="3200" dirty="0">
                <a:latin typeface="Times New Roman" panose="02020603050405020304" pitchFamily="18" charset="0"/>
                <a:ea typeface="Times New Roman" panose="02020603050405020304" pitchFamily="18" charset="0"/>
                <a:cs typeface="UzKudr"/>
              </a:rPr>
              <a:t>қ</a:t>
            </a:r>
            <a:r>
              <a:rPr lang="ru-RU" sz="3200" dirty="0" err="1">
                <a:latin typeface="Times New Roman" panose="02020603050405020304" pitchFamily="18" charset="0"/>
                <a:ea typeface="Times New Roman" panose="02020603050405020304" pitchFamily="18" charset="0"/>
                <a:cs typeface="UzKudr"/>
              </a:rPr>
              <a:t>ишловга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кетиши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мумкин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Ўрта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Осиё</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шароитларида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олма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мевахўри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бир</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мавсумда</a:t>
            </a:r>
            <a:r>
              <a:rPr lang="ru-RU" sz="3200" dirty="0">
                <a:latin typeface="Times New Roman" panose="02020603050405020304" pitchFamily="18" charset="0"/>
                <a:ea typeface="Times New Roman" panose="02020603050405020304" pitchFamily="18" charset="0"/>
                <a:cs typeface="UzKudr"/>
              </a:rPr>
              <a:t> 3 </a:t>
            </a:r>
            <a:r>
              <a:rPr lang="uz-Cyrl-UZ" sz="3200" dirty="0">
                <a:latin typeface="Times New Roman" panose="02020603050405020304" pitchFamily="18" charset="0"/>
                <a:ea typeface="Times New Roman" panose="02020603050405020304" pitchFamily="18" charset="0"/>
                <a:cs typeface="UzKudr"/>
              </a:rPr>
              <a:t>тага</a:t>
            </a:r>
            <a:r>
              <a:rPr lang="ru-RU" sz="3200" dirty="0" err="1">
                <a:latin typeface="Times New Roman" panose="02020603050405020304" pitchFamily="18" charset="0"/>
                <a:ea typeface="Times New Roman" panose="02020603050405020304" pitchFamily="18" charset="0"/>
                <a:cs typeface="UzKudr"/>
              </a:rPr>
              <a:t>ча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бўғин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бериши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мумкин</a:t>
            </a:r>
            <a:r>
              <a:rPr lang="ru-RU" sz="3200" dirty="0">
                <a:latin typeface="Times New Roman" panose="02020603050405020304" pitchFamily="18" charset="0"/>
                <a:ea typeface="Times New Roman" panose="02020603050405020304" pitchFamily="18" charset="0"/>
                <a:cs typeface="UzKudr"/>
              </a:rPr>
              <a:t>. </a:t>
            </a:r>
          </a:p>
          <a:p>
            <a:pPr indent="337185" algn="just"/>
            <a:r>
              <a:rPr lang="ru-RU" sz="3200" dirty="0" err="1">
                <a:latin typeface="Times New Roman" panose="02020603050405020304" pitchFamily="18" charset="0"/>
                <a:ea typeface="Times New Roman" panose="02020603050405020304" pitchFamily="18" charset="0"/>
                <a:cs typeface="UzKudr"/>
              </a:rPr>
              <a:t>Олма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қурти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ҳар</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йили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ҳам</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бир</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хилда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ривожланавермайди</a:t>
            </a:r>
            <a:r>
              <a:rPr lang="uz-Cyrl-UZ"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Ўртача</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одатдагидек</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ривожланган</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йиллар</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кучли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кўпайиш</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йиллари</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билан</a:t>
            </a:r>
            <a:r>
              <a:rPr lang="ru-RU" sz="3200" dirty="0">
                <a:latin typeface="Times New Roman" panose="02020603050405020304" pitchFamily="18" charset="0"/>
                <a:ea typeface="Times New Roman" panose="02020603050405020304" pitchFamily="18" charset="0"/>
                <a:cs typeface="UzKudr"/>
              </a:rPr>
              <a:t> </a:t>
            </a:r>
            <a:r>
              <a:rPr lang="uz-Cyrl-UZ" sz="3200" dirty="0">
                <a:latin typeface="Times New Roman" panose="02020603050405020304" pitchFamily="18" charset="0"/>
                <a:ea typeface="Times New Roman" panose="02020603050405020304" pitchFamily="18" charset="0"/>
                <a:cs typeface="UzKudr"/>
              </a:rPr>
              <a:t>ў</a:t>
            </a:r>
            <a:r>
              <a:rPr lang="ru-RU" sz="3200" dirty="0" err="1">
                <a:latin typeface="Times New Roman" panose="02020603050405020304" pitchFamily="18" charset="0"/>
                <a:ea typeface="Times New Roman" panose="02020603050405020304" pitchFamily="18" charset="0"/>
                <a:cs typeface="UzKudr"/>
              </a:rPr>
              <a:t>згариб</a:t>
            </a:r>
            <a:r>
              <a:rPr lang="ru-RU" sz="3200" dirty="0">
                <a:latin typeface="Times New Roman" panose="02020603050405020304" pitchFamily="18" charset="0"/>
                <a:ea typeface="Times New Roman" panose="02020603050405020304" pitchFamily="18" charset="0"/>
                <a:cs typeface="UzKudr"/>
              </a:rPr>
              <a:t> </a:t>
            </a:r>
            <a:r>
              <a:rPr lang="ru-RU" sz="3200" dirty="0" err="1">
                <a:latin typeface="Times New Roman" panose="02020603050405020304" pitchFamily="18" charset="0"/>
                <a:ea typeface="Times New Roman" panose="02020603050405020304" pitchFamily="18" charset="0"/>
                <a:cs typeface="UzKudr"/>
              </a:rPr>
              <a:t>туради</a:t>
            </a:r>
            <a:r>
              <a:rPr lang="ru-RU" sz="3200" dirty="0">
                <a:latin typeface="Times New Roman" panose="02020603050405020304" pitchFamily="18" charset="0"/>
                <a:ea typeface="Times New Roman" panose="02020603050405020304" pitchFamily="18" charset="0"/>
                <a:cs typeface="UzKudr"/>
              </a:rPr>
              <a:t>.</a:t>
            </a:r>
            <a:endParaRPr lang="ru-RU" sz="3200" dirty="0">
              <a:latin typeface="UzKudr"/>
              <a:ea typeface="Times New Roman" panose="02020603050405020304" pitchFamily="18" charset="0"/>
              <a:cs typeface="UzKudr"/>
            </a:endParaRPr>
          </a:p>
        </p:txBody>
      </p:sp>
    </p:spTree>
    <p:extLst>
      <p:ext uri="{BB962C8B-B14F-4D97-AF65-F5344CB8AC3E}">
        <p14:creationId xmlns:p14="http://schemas.microsoft.com/office/powerpoint/2010/main" val="3232385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8600" y="0"/>
            <a:ext cx="8915400" cy="6986528"/>
          </a:xfrm>
          <a:prstGeom prst="rect">
            <a:avLst/>
          </a:prstGeom>
        </p:spPr>
        <p:txBody>
          <a:bodyPr wrap="square">
            <a:spAutoFit/>
          </a:bodyPr>
          <a:lstStyle/>
          <a:p>
            <a:pPr indent="135255" algn="just"/>
            <a:r>
              <a:rPr lang="uz-Latn-UZ" sz="3200" b="1" dirty="0">
                <a:latin typeface="Times New Roman" panose="02020603050405020304" pitchFamily="18" charset="0"/>
                <a:ea typeface="Malgun Gothic" panose="020B0503020000020004" pitchFamily="34" charset="-127"/>
                <a:cs typeface="Times New Roman" panose="02020603050405020304" pitchFamily="18" charset="0"/>
              </a:rPr>
              <a:t>Қарши кураш чоралари: </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Бу зараркунандага қарши кураш мақсадида ерга тўкилган мевалар узлуксиз йиғиштириб турилади. Олма териб солинадиган идишлар(қоп, тахта ва бошқалар) </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ни </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далада қолдирмаслик зарур. Дарахтлар танасининг атрофи юмшатилади. Тана ва ён шохларнинг кўчган пўстлоғи шилиб ташланади. Асосий ва ён таналарга қоп </a:t>
            </a:r>
            <a:r>
              <a:rPr lang="uz-Latn-UZ" sz="3200" dirty="0">
                <a:latin typeface="Times New Roman" panose="02020603050405020304" pitchFamily="18" charset="0"/>
                <a:ea typeface="Malgun Gothic" panose="020B0503020000020004" pitchFamily="34" charset="-127"/>
                <a:cs typeface="Times New Roman" panose="02020603050405020304" pitchFamily="18" charset="0"/>
              </a:rPr>
              <a:t>ёки</a:t>
            </a:r>
            <a:r>
              <a:rPr lang="uz-Cyrl-UZ" sz="3200" dirty="0">
                <a:latin typeface="Times New Roman" panose="02020603050405020304" pitchFamily="18" charset="0"/>
                <a:ea typeface="Malgun Gothic" panose="020B0503020000020004" pitchFamily="34" charset="-127"/>
                <a:cs typeface="Times New Roman" panose="02020603050405020304" pitchFamily="18" charset="0"/>
              </a:rPr>
              <a:t> махсус қоғоздан ясалган тутқич белбоғ боғланиб, вақт-вақти билан текшириб турилади, йиғилган қуртлар йўқотилади. Боғларга фойдали ҳашаротларни жалб қилиш мақсадида нектар берувчи ўсимликлар экиб, биологик йўл билан курашилади. </a:t>
            </a:r>
            <a:endParaRPr lang="ru-RU" sz="28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877752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 y="857250"/>
            <a:ext cx="9019308" cy="5078313"/>
          </a:xfrm>
          <a:prstGeom prst="rect">
            <a:avLst/>
          </a:prstGeom>
        </p:spPr>
        <p:txBody>
          <a:bodyPr wrap="square">
            <a:spAutoFit/>
          </a:bodyPr>
          <a:lstStyle/>
          <a:p>
            <a:pPr indent="202883" algn="just"/>
            <a:r>
              <a:rPr lang="uz-Cyrl-UZ" sz="2700" dirty="0">
                <a:latin typeface="Times New Roman" panose="02020603050405020304" pitchFamily="18" charset="0"/>
                <a:ea typeface="Malgun Gothic" panose="020B0503020000020004" pitchFamily="34" charset="-127"/>
                <a:cs typeface="Times New Roman" panose="02020603050405020304" pitchFamily="18" charset="0"/>
              </a:rPr>
              <a:t>Тухум қўя бошлагандан 6 кун ўтказиб, 3 марта трихограмма тарқатилади. Фойдали ҳарорат (+10° С дан юқори) йиғиндиси 230° С бўлганда биринчи марта кимёвий ишлов берилади. </a:t>
            </a:r>
          </a:p>
          <a:p>
            <a:pPr indent="202883" algn="just"/>
            <a:r>
              <a:rPr lang="uz-Cyrl-UZ" sz="2700" dirty="0">
                <a:latin typeface="Times New Roman" panose="02020603050405020304" pitchFamily="18" charset="0"/>
                <a:ea typeface="Malgun Gothic" panose="020B0503020000020004" pitchFamily="34" charset="-127"/>
                <a:cs typeface="Times New Roman" panose="02020603050405020304" pitchFamily="18" charset="0"/>
              </a:rPr>
              <a:t>Зараркунандага қарши курашда қуйидаги препаратлардан бири қўлланилади: карбофос ёки бензофосфат, золон (100 литр сувга 200-300 г ҳисобидан). Препаратлар уларнинг турига ва боғнинг ёшига қараб, гектарига 2,5-4,5 кг ҳисобидан сарфланади. Пиретроид туркумига оид препаратлар (цимбуш, сумицидин, шерпа, нурелл, рипкорд) бўлса, гектарига 0,6 дан 2 л гача сарфланади (100 литр сувга 50-60 г хисобидан олинади). </a:t>
            </a:r>
            <a:endParaRPr lang="ru-RU" sz="2100" dirty="0">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115494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7310" y="1357745"/>
            <a:ext cx="4821381" cy="5262979"/>
          </a:xfrm>
          <a:prstGeom prst="rect">
            <a:avLst/>
          </a:prstGeom>
        </p:spPr>
        <p:txBody>
          <a:bodyPr wrap="square">
            <a:spAutoFit/>
          </a:bodyPr>
          <a:lstStyle/>
          <a:p>
            <a:pPr indent="202883"/>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Тенг қанотлилар (Homoptera) туркуми, қалқондорлар (Diaspididae) оиласига мансуб тур ҳисобланади.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135255"/>
            <a:r>
              <a:rPr lang="uz-Latn-UZ" sz="2800" dirty="0">
                <a:latin typeface="Times New Roman" panose="02020603050405020304" pitchFamily="18" charset="0"/>
                <a:ea typeface="Times New Roman" panose="02020603050405020304" pitchFamily="18" charset="0"/>
                <a:cs typeface="Times New Roman" panose="02020603050405020304" pitchFamily="18" charset="0"/>
              </a:rPr>
              <a:t>Осиёнинг- Афғонистон, Бангладеш, Бирма, Ҳиндистон, Хитой, Корея, Покистон, Туркия, Япония; Шимолий Американинг- АҚШ; Жанубий Американинг – Бразилия давлатида тарқалган.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329783" y="233109"/>
            <a:ext cx="8814217" cy="954107"/>
          </a:xfrm>
          <a:prstGeom prst="rect">
            <a:avLst/>
          </a:prstGeom>
        </p:spPr>
        <p:txBody>
          <a:bodyPr wrap="square">
            <a:spAutoFit/>
          </a:bodyPr>
          <a:lstStyle/>
          <a:p>
            <a:pPr algn="ctr"/>
            <a:r>
              <a:rPr lang="uz-Cyrl-UZ" sz="2800" b="1" dirty="0">
                <a:latin typeface="Tahoma" panose="020B0604030504040204" pitchFamily="34" charset="0"/>
                <a:ea typeface="Times New Roman" panose="02020603050405020304" pitchFamily="18" charset="0"/>
              </a:rPr>
              <a:t>Япон таёқчасимон қалқондори– </a:t>
            </a:r>
            <a:r>
              <a:rPr lang="uz-Cyrl-UZ" sz="2800" b="1" dirty="0" smtClean="0">
                <a:latin typeface="Tahoma" panose="020B0604030504040204" pitchFamily="34" charset="0"/>
                <a:ea typeface="Times New Roman" panose="02020603050405020304" pitchFamily="18" charset="0"/>
              </a:rPr>
              <a:t>Lopholeucaspis </a:t>
            </a:r>
            <a:r>
              <a:rPr lang="uz-Latn-UZ" sz="2800" b="1" dirty="0" smtClean="0">
                <a:latin typeface="Tahoma" panose="020B0604030504040204" pitchFamily="34" charset="0"/>
                <a:ea typeface="Times New Roman" panose="02020603050405020304" pitchFamily="18" charset="0"/>
              </a:rPr>
              <a:t>j</a:t>
            </a:r>
            <a:r>
              <a:rPr lang="uz-Cyrl-UZ" sz="2800" b="1" dirty="0">
                <a:latin typeface="Tahoma" panose="020B0604030504040204" pitchFamily="34" charset="0"/>
                <a:ea typeface="Times New Roman" panose="02020603050405020304" pitchFamily="18" charset="0"/>
              </a:rPr>
              <a:t>aponica Ckll.</a:t>
            </a:r>
            <a:endParaRPr lang="ru-RU" sz="28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2474" y="1631969"/>
            <a:ext cx="2983043" cy="4070610"/>
          </a:xfrm>
          <a:prstGeom prst="rect">
            <a:avLst/>
          </a:prstGeom>
        </p:spPr>
      </p:pic>
    </p:spTree>
    <p:extLst>
      <p:ext uri="{BB962C8B-B14F-4D97-AF65-F5344CB8AC3E}">
        <p14:creationId xmlns:p14="http://schemas.microsoft.com/office/powerpoint/2010/main" val="1360016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96144" y="3883"/>
            <a:ext cx="5250874" cy="6986528"/>
          </a:xfrm>
          <a:prstGeom prst="rect">
            <a:avLst/>
          </a:prstGeom>
        </p:spPr>
        <p:txBody>
          <a:bodyPr wrap="square">
            <a:spAutoFit/>
          </a:bodyPr>
          <a:lstStyle/>
          <a:p>
            <a:pPr indent="135255" algn="just"/>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Зарари - япон таёқчасимон қалқондори  - цитрус экинлари, хурмо, олма, нок, олча, охўри, анжир, атиргул, заранг ва бошқа ўсимликларга зарар келтиради. Урғочиси ва личинкаси ўсимлик ширасини сўради. Кучли тарқалган дарахтлар қурийди.</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135255" algn="just"/>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Янги жойларга тушган қалқондор поя, новдаларва ёш шохларни атрофини тўлиқ қоплайди ва зич колониялар ҳосил қилган ҳолда қисқа вақт ичида жуда тез кўпая бошлайди, ҳамда мева ва баргларни зарарлайди.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546" y="290946"/>
            <a:ext cx="3502134" cy="3080286"/>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13" y="3497147"/>
            <a:ext cx="3620944" cy="3083762"/>
          </a:xfrm>
          <a:prstGeom prst="rect">
            <a:avLst/>
          </a:prstGeom>
        </p:spPr>
      </p:pic>
    </p:spTree>
    <p:extLst>
      <p:ext uri="{BB962C8B-B14F-4D97-AF65-F5344CB8AC3E}">
        <p14:creationId xmlns:p14="http://schemas.microsoft.com/office/powerpoint/2010/main" val="4077322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5757" y="-128528"/>
            <a:ext cx="8263328" cy="6986528"/>
          </a:xfrm>
          <a:prstGeom prst="rect">
            <a:avLst/>
          </a:prstGeom>
        </p:spPr>
        <p:txBody>
          <a:bodyPr wrap="square">
            <a:spAutoFit/>
          </a:bodyPr>
          <a:lstStyle/>
          <a:p>
            <a:pPr algn="just"/>
            <a:r>
              <a:rPr lang="uz-Cyrl-UZ" sz="3200" dirty="0">
                <a:latin typeface="Tahoma" panose="020B0604030504040204" pitchFamily="34" charset="0"/>
                <a:ea typeface="Times New Roman" panose="02020603050405020304" pitchFamily="18" charset="0"/>
              </a:rPr>
              <a:t>Зарарланган  дарархтларни нафақат ҳосили кучли зарарланади выа шу билан бирга 3 - 4 йилдан кейин дарахтларни қуришига олиб келади. Айниқса цитрус экинлари бунга мисол бўлади. Узоқ шарқда тарқалган ушбу зараркунанда ҳарорат 20 - 25</a:t>
            </a:r>
            <a:r>
              <a:rPr lang="uz-Cyrl-UZ" sz="3200" baseline="30000" dirty="0">
                <a:latin typeface="Tahoma" panose="020B0604030504040204" pitchFamily="34" charset="0"/>
                <a:ea typeface="Times New Roman" panose="02020603050405020304" pitchFamily="18" charset="0"/>
              </a:rPr>
              <a:t>0</a:t>
            </a:r>
            <a:r>
              <a:rPr lang="uz-Cyrl-UZ" sz="3200" dirty="0">
                <a:latin typeface="Tahoma" panose="020B0604030504040204" pitchFamily="34" charset="0"/>
                <a:ea typeface="Times New Roman" panose="02020603050405020304" pitchFamily="18" charset="0"/>
              </a:rPr>
              <a:t> С да эркин қишлаб чиқади. </a:t>
            </a:r>
            <a:endParaRPr lang="ru-RU" dirty="0">
              <a:latin typeface="Times New Roman" panose="02020603050405020304" pitchFamily="18" charset="0"/>
              <a:ea typeface="Times New Roman" panose="02020603050405020304" pitchFamily="18" charset="0"/>
            </a:endParaRPr>
          </a:p>
          <a:p>
            <a:pPr indent="135255" algn="just"/>
            <a:r>
              <a:rPr lang="uz-Cyrl-UZ" sz="3200" dirty="0">
                <a:latin typeface="Tahoma" panose="020B0604030504040204" pitchFamily="34" charset="0"/>
                <a:ea typeface="Times New Roman" panose="02020603050405020304" pitchFamily="18" charset="0"/>
              </a:rPr>
              <a:t>Бу эса Ставропол ва Краснодар ўлкаси, Молдова, Озарбайжон, Украина ҳамда Ўрта Осиё республикаларининг мевали боғлар экилган худудларга тасодифан қелиб қолганда у тўғридан- тўғри иқлимлаша олиши мумкин. </a:t>
            </a:r>
            <a:endParaRPr lang="ru-RU"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80588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07817" y="152149"/>
            <a:ext cx="8672947" cy="6532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202406" algn="just" defTabSz="685800"/>
            <a:r>
              <a:rPr lang="uz-Cyrl-UZ" altLang="ru-RU" sz="2800" dirty="0">
                <a:latin typeface="Times New Roman" panose="02020603050405020304" pitchFamily="18" charset="0"/>
                <a:ea typeface="Times New Roman" panose="02020603050405020304" pitchFamily="18" charset="0"/>
                <a:cs typeface="Times New Roman" panose="02020603050405020304" pitchFamily="18" charset="0"/>
              </a:rPr>
              <a:t>Урғочисининг  узунлиги 1 мм.га  яқин; қалқон узунлиги 1,6 – 1,8 мм, эни 0,5 – 0,6 мм. Урғочисининг қалқони ноксимон кўринишда, тиниқ кулранг, узунчоқ, деярли ён томони паралелл, охирги қисми бироз кенгайган.</a:t>
            </a:r>
            <a:endParaRPr lang="ru-RU" altLang="ru-RU" sz="2800" dirty="0">
              <a:latin typeface="Times New Roman" panose="02020603050405020304" pitchFamily="18" charset="0"/>
              <a:cs typeface="Times New Roman" panose="02020603050405020304" pitchFamily="18" charset="0"/>
            </a:endParaRPr>
          </a:p>
          <a:p>
            <a:pPr lvl="0" algn="just"/>
            <a:r>
              <a:rPr lang="uz-Cyrl-UZ" altLang="ru-RU" sz="2800" dirty="0" smtClean="0">
                <a:latin typeface="Times New Roman" panose="02020603050405020304" pitchFamily="18" charset="0"/>
                <a:ea typeface="Times New Roman" panose="02020603050405020304" pitchFamily="18" charset="0"/>
                <a:cs typeface="Times New Roman" panose="02020603050405020304" pitchFamily="18" charset="0"/>
              </a:rPr>
              <a:t>Тухуми </a:t>
            </a:r>
            <a:r>
              <a:rPr lang="uz-Cyrl-UZ" altLang="ru-RU" sz="2800" dirty="0">
                <a:latin typeface="Times New Roman" panose="02020603050405020304" pitchFamily="18" charset="0"/>
                <a:ea typeface="Times New Roman" panose="02020603050405020304" pitchFamily="18" charset="0"/>
                <a:cs typeface="Times New Roman" panose="02020603050405020304" pitchFamily="18" charset="0"/>
              </a:rPr>
              <a:t>узунчоқ, ясси, тиниқ сиёҳрангда.</a:t>
            </a:r>
            <a:r>
              <a:rPr lang="uz-Cyrl-UZ" sz="2800" dirty="0">
                <a:latin typeface="Times New Roman" panose="02020603050405020304" pitchFamily="18" charset="0"/>
                <a:cs typeface="Times New Roman" panose="02020603050405020304" pitchFamily="18" charset="0"/>
              </a:rPr>
              <a:t> Личинкани биринчи ёшдагилари ясси, теккис, тиниқ - сиёхранг тусда, сочсимон каби ингичка, узун ҳартуми бор. Унинг ёрдамида озиқланади: кўзи оддий. Оёқлари яхши ривожланган. Қорнини охирги бўғими иккита узун тукдан иборат. У кулранг тиниқ, чўзиқ, битта личинка терисидан иборат, қисқа бошли конуссимон қалқонли. Етук урғочи зотни иккинчи ёшдаги личинкадан вагинал ёриқ ва циркументал йўқлиги билан фарқ қилади. Пигидияли бўлакчаси қисқа ва кенг. </a:t>
            </a:r>
            <a:endParaRPr lang="uz-Cyrl-UZ" alt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8714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6255"/>
            <a:ext cx="9144000" cy="6525490"/>
          </a:xfrm>
          <a:prstGeom prst="rect">
            <a:avLst/>
          </a:prstGeom>
        </p:spPr>
      </p:pic>
    </p:spTree>
    <p:extLst>
      <p:ext uri="{BB962C8B-B14F-4D97-AF65-F5344CB8AC3E}">
        <p14:creationId xmlns:p14="http://schemas.microsoft.com/office/powerpoint/2010/main" val="4189997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9224" y="96982"/>
            <a:ext cx="8654776" cy="6555641"/>
          </a:xfrm>
          <a:prstGeom prst="rect">
            <a:avLst/>
          </a:prstGeom>
        </p:spPr>
        <p:txBody>
          <a:bodyPr wrap="square">
            <a:spAutoFit/>
          </a:bodyPr>
          <a:lstStyle/>
          <a:p>
            <a:pPr algn="just"/>
            <a:r>
              <a:rPr lang="uz-Cyrl-UZ" sz="2800" dirty="0">
                <a:latin typeface="Times New Roman" panose="02020603050405020304" pitchFamily="18" charset="0"/>
                <a:ea typeface="Times New Roman" panose="02020603050405020304" pitchFamily="18" charset="0"/>
                <a:cs typeface="Times New Roman" panose="02020603050405020304" pitchFamily="18" charset="0"/>
              </a:rPr>
              <a:t>Япон таёқчасимон қалқондори қалқон остида дарахт пўстлоғида ва боғларда иккинчи ёшдаги личинка босқичида қишлаб чиқади. Бахор фаслининг охирида личинка етук урғоси зотга айланади, кейинроқ тухум қўйишга киришади. Ҳар бири қалқон остига ўртача 35 - 60 тага етказиб тухум қўяди. Тухумдан чиқиши билан ва қалқон остидан ташкарига юра бошлайди. Дайди личинка ундан бир неча ўн сантиметр узоқ масофага тарқалади. Дайдилар хартуми билан ўсимликка ёпишиб олади. Қалқондор барглар бўйлаб тарқалади ва баргни юқори пластинкасини асосий томир ёнига ва барг четидаги тишлари бўйлаб жойлашади. Шунингдек дарахт шохи, пўстлоқларида, пояларида ва мева танасида учраши мумкин. Приморе ўлкасида - япон таёқчасимон қалқондори битта авлод беради.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14990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364" y="0"/>
            <a:ext cx="8685098" cy="6740307"/>
          </a:xfrm>
          <a:prstGeom prst="rect">
            <a:avLst/>
          </a:prstGeom>
        </p:spPr>
        <p:txBody>
          <a:bodyPr wrap="square">
            <a:spAutoFit/>
          </a:bodyPr>
          <a:lstStyle/>
          <a:p>
            <a:pPr algn="just"/>
            <a:r>
              <a:rPr lang="uz-Cyrl-UZ" sz="2400" b="1" dirty="0">
                <a:latin typeface="Times New Roman" panose="02020603050405020304" pitchFamily="18" charset="0"/>
                <a:ea typeface="Times New Roman" panose="02020603050405020304" pitchFamily="18" charset="0"/>
                <a:cs typeface="Times New Roman" panose="02020603050405020304" pitchFamily="18" charset="0"/>
              </a:rPr>
              <a:t>Карантин ишларини олиб бориш ва қарши кураш.</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Зараркунанда кўплаб тарқалган мамлакатлардан, уруғ ва экиш учун мўлжалланган кўчатларни Ўзбекистонга келтириш ман этилади.</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67628" algn="just"/>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 Селлекция ва илмий тадқиқот ишлари интродукцион карантин кўчатзорларда қайта текширилади ва зараркунанда борлиги аниқлангандан  сўнг улар йиғиб олинади ва куйдирилади. </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Latn-UZ"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Четдан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экиш</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келтирилаётган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материаллар</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импорт-карантин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инспекцияси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рухсати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Хўжаликларда тарқалган кўчатларни келтиришдан олдин фақат рухсат этилган фумигаторлар билан зарарсизлантирилади. Хўжаликлар учун аҳамиятли бўлмаган ўсимликлар зараланганда уларни тўғридан тўғри қирқиб ташланади ва ёқиб юборилади. Мевалар тўлиқ териб олингандан сўнг қалқондор  иккинчи ёшда бўлган бўлади ва дарархтлар фумигация қилинади. Ўсимликлар ўсув даврида зараркунандага қарши - препарат № 30, 76 %  нефт мойли эм. 20,0-50,0 л/га; фазолон, 35 % эм. к. (Б) 4,0-5,0 л/га каби препаратлар пуркалади.</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6472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181" y="117693"/>
            <a:ext cx="8340437" cy="6740307"/>
          </a:xfrm>
          <a:prstGeom prst="rect">
            <a:avLst/>
          </a:prstGeom>
        </p:spPr>
        <p:txBody>
          <a:bodyPr wrap="square">
            <a:spAutoFit/>
          </a:bodyPr>
          <a:lstStyle/>
          <a:p>
            <a:pPr lvl="0" indent="449263" algn="just" eaLnBrk="0" fontAlgn="base" hangingPunct="0">
              <a:spcBef>
                <a:spcPct val="0"/>
              </a:spcBef>
              <a:spcAft>
                <a:spcPct val="0"/>
              </a:spcAft>
            </a:pPr>
            <a:r>
              <a:rPr lang="uz-Cyrl-UZ" altLang="ru-RU" sz="2400" b="1" dirty="0" smtClean="0">
                <a:latin typeface="Tahoma" panose="020B0604030504040204" pitchFamily="34" charset="0"/>
                <a:ea typeface="Malgun Gothic" panose="020B0503020000020004" pitchFamily="34" charset="-127"/>
                <a:cs typeface="Tahoma" panose="020B0604030504040204" pitchFamily="34" charset="0"/>
              </a:rPr>
              <a:t>Узум филоксераси (Viteus vitifolii Fitch) </a:t>
            </a:r>
            <a:endParaRPr kumimoji="0" lang="ru-RU" altLang="ru-RU" sz="1100" b="0" i="0" u="none" strike="noStrike" cap="none" normalizeH="0" baseline="0" dirty="0" smtClean="0">
              <a:ln>
                <a:noFill/>
              </a:ln>
              <a:solidFill>
                <a:schemeClr val="tx1"/>
              </a:solidFill>
              <a:effectLst/>
            </a:endParaRPr>
          </a:p>
          <a:p>
            <a:pPr lvl="0" indent="269875" algn="just" eaLnBrk="0" fontAlgn="base" hangingPunct="0">
              <a:spcBef>
                <a:spcPct val="0"/>
              </a:spcBef>
              <a:spcAft>
                <a:spcPct val="0"/>
              </a:spcAft>
            </a:pP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Зараркунанда тенг қанотлилар (Homoptera) туркуми, филоксера (Philoceridae) оиласига</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полиморфизм тип</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и</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га мансуб. Бунда ҳар хил тузилишга эга бўлиб, 5 та формаси шаклланган – илдиз ва баргсимон, нимфа, қанотли ва икки жинсли авлоддан иборат.</a:t>
            </a:r>
            <a:endParaRPr kumimoji="0" lang="ru-RU" altLang="ru-RU" sz="1100" b="0" i="0" u="none" strike="noStrike" cap="none" normalizeH="0" baseline="0" dirty="0" smtClean="0">
              <a:ln>
                <a:noFill/>
              </a:ln>
              <a:solidFill>
                <a:schemeClr val="tx1"/>
              </a:solidFill>
              <a:effectLst/>
            </a:endParaRPr>
          </a:p>
          <a:p>
            <a:pPr lvl="0" indent="269875" algn="just" eaLnBrk="0" fontAlgn="base" hangingPunct="0">
              <a:spcBef>
                <a:spcPct val="0"/>
              </a:spcBef>
              <a:spcAft>
                <a:spcPct val="0"/>
              </a:spcAft>
            </a:pP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Бу тур ҳашарот дастлаб 1861 йилда Шимолий Америкада топилган, у ердан Францияга келтирилган. У бошқа давлатларга ҳам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тарқалган</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Ҳозирг</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а</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келиб, Европани</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нг</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Австрия, Албания, Бельгия</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Португалия, Болгария,</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Италия, Г</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рец</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Испания, Люксембург,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Нидерландия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Франция, Германия,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Руминия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Венгрия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Россия, Украина</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ва Швейцария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Осиё</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нинг</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Исроил</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Корея,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Хитой</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Сурия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Туркия</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Япония,</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Жанубий </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А</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мерика</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нинг</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Аргентина</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Перу, Чили;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Австралия ва Океанияда</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-Виктория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ва</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Янги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Жанубий</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Уэльс,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Африка</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нинг</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 Алжир, Жанубий Африка Республикаси</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давлатларида</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ru-RU" altLang="ru-RU" sz="2400" dirty="0" err="1" smtClean="0">
                <a:latin typeface="Tahoma" panose="020B0604030504040204" pitchFamily="34" charset="0"/>
                <a:ea typeface="Malgun Gothic" panose="020B0503020000020004" pitchFamily="34" charset="-127"/>
                <a:cs typeface="Tahoma" panose="020B0604030504040204" pitchFamily="34" charset="0"/>
              </a:rPr>
              <a:t>мавжуд</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endParaRPr kumimoji="0" lang="ru-RU" altLang="ru-RU" sz="11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129325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3" y="193964"/>
            <a:ext cx="8728363" cy="6524863"/>
          </a:xfrm>
          <a:prstGeom prst="rect">
            <a:avLst/>
          </a:prstGeom>
        </p:spPr>
        <p:txBody>
          <a:bodyPr wrap="square">
            <a:spAutoFit/>
          </a:bodyPr>
          <a:lstStyle/>
          <a:p>
            <a:pPr lvl="0" indent="269875" algn="just" eaLnBrk="0" fontAlgn="base" hangingPunct="0">
              <a:spcBef>
                <a:spcPct val="0"/>
              </a:spcBef>
              <a:spcAft>
                <a:spcPct val="0"/>
              </a:spcAft>
            </a:pPr>
            <a:r>
              <a:rPr lang="uz-Cyrl-UZ" altLang="ru-RU" sz="2200" dirty="0" smtClean="0">
                <a:solidFill>
                  <a:srgbClr val="002060"/>
                </a:solidFill>
                <a:latin typeface="Tahoma" panose="020B0604030504040204" pitchFamily="34" charset="0"/>
                <a:ea typeface="Malgun Gothic" panose="020B0503020000020004" pitchFamily="34" charset="-127"/>
                <a:cs typeface="Tahoma" panose="020B0604030504040204" pitchFamily="34" charset="0"/>
              </a:rPr>
              <a:t>Филоксера </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монофаг бўлиб, фақат  узум</a:t>
            </a:r>
            <a:r>
              <a:rPr lang="ru-RU" altLang="ru-RU" sz="2200" dirty="0" err="1">
                <a:solidFill>
                  <a:srgbClr val="002060"/>
                </a:solidFill>
                <a:latin typeface="Tahoma" panose="020B0604030504040204" pitchFamily="34" charset="0"/>
                <a:ea typeface="Malgun Gothic" panose="020B0503020000020004" pitchFamily="34" charset="-127"/>
                <a:cs typeface="Tahoma" panose="020B0604030504040204" pitchFamily="34" charset="0"/>
              </a:rPr>
              <a:t>нинг</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новда, барг ва илдизи билан озиқланади. Узумда кучли тарқалганда, асосан, баргдан ташқари, қаламчаси, буртлари, шингил бандларида ва </a:t>
            </a:r>
            <a:r>
              <a:rPr lang="ru-RU" altLang="ru-RU" sz="2200" dirty="0" err="1">
                <a:solidFill>
                  <a:srgbClr val="002060"/>
                </a:solidFill>
                <a:latin typeface="Tahoma" panose="020B0604030504040204" pitchFamily="34" charset="0"/>
                <a:ea typeface="Malgun Gothic" panose="020B0503020000020004" pitchFamily="34" charset="-127"/>
                <a:cs typeface="Tahoma" panose="020B0604030504040204" pitchFamily="34" charset="0"/>
              </a:rPr>
              <a:t>ҳатто</a:t>
            </a:r>
            <a:r>
              <a:rPr lang="ru-RU"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битта баргда 200-250 тагача бўлиши мумкин. Барглар буралиб қолади, юқори қисмида ассимиляция жараёни камаяди. Илдизларга тарқалган личинкалар таъсирида </a:t>
            </a:r>
            <a:r>
              <a:rPr lang="ru-RU" altLang="ru-RU" sz="2200" dirty="0" err="1">
                <a:solidFill>
                  <a:srgbClr val="002060"/>
                </a:solidFill>
                <a:latin typeface="Tahoma" panose="020B0604030504040204" pitchFamily="34" charset="0"/>
                <a:ea typeface="Malgun Gothic" panose="020B0503020000020004" pitchFamily="34" charset="-127"/>
                <a:cs typeface="Tahoma" panose="020B0604030504040204" pitchFamily="34" charset="0"/>
              </a:rPr>
              <a:t>унинг</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зарарланиши ортиб боради.</a:t>
            </a:r>
            <a:endParaRPr kumimoji="0" lang="ru-RU" altLang="ru-RU" sz="2200" b="0" i="0" u="none" strike="noStrike" cap="none" normalizeH="0" baseline="0" dirty="0" smtClean="0">
              <a:ln>
                <a:noFill/>
              </a:ln>
              <a:solidFill>
                <a:srgbClr val="002060"/>
              </a:solidFill>
              <a:effectLst/>
            </a:endParaRPr>
          </a:p>
          <a:p>
            <a:pPr lvl="0" indent="269875" algn="just" eaLnBrk="0" fontAlgn="base" hangingPunct="0">
              <a:spcBef>
                <a:spcPct val="0"/>
              </a:spcBef>
              <a:spcAft>
                <a:spcPct val="0"/>
              </a:spcAft>
            </a:pP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Имаго, урғочи илдиз формаси узунлиги 1-1,2 мм. эни 0,5 мм. Улар сарғиш-кўк, ясси ва бир нечта қўшимча танадан иборат, 6 қатор тўқ соқолчалар жойлашган. Мўйлови уч бўғимли  ва узун хартумли, қаноти йўқ. Қалқонли зотлари зарғалдоқ тусда, кўкраги қора. Барг филоксераси  думалоқ (формага) шаклга эга</a:t>
            </a:r>
            <a:r>
              <a:rPr lang="ru-RU"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a:t>
            </a:r>
            <a:endParaRPr lang="ru-RU" altLang="ru-RU" sz="2200" dirty="0" smtClean="0">
              <a:solidFill>
                <a:srgbClr val="002060"/>
              </a:solidFill>
              <a:latin typeface="Tahoma" panose="020B0604030504040204" pitchFamily="34" charset="0"/>
              <a:ea typeface="Malgun Gothic" panose="020B0503020000020004" pitchFamily="34" charset="-127"/>
              <a:cs typeface="Tahoma" panose="020B0604030504040204" pitchFamily="34" charset="0"/>
            </a:endParaRPr>
          </a:p>
          <a:p>
            <a:pPr lvl="0" indent="269875" algn="just" eaLnBrk="0" fontAlgn="base" hangingPunct="0">
              <a:spcBef>
                <a:spcPct val="0"/>
              </a:spcBef>
              <a:spcAft>
                <a:spcPct val="0"/>
              </a:spcAft>
            </a:pPr>
            <a:r>
              <a:rPr lang="uz-Cyrl-UZ" altLang="ru-RU" sz="2200" dirty="0" smtClean="0">
                <a:solidFill>
                  <a:srgbClr val="002060"/>
                </a:solidFill>
                <a:latin typeface="Tahoma" panose="020B0604030504040204" pitchFamily="34" charset="0"/>
                <a:ea typeface="Malgun Gothic" panose="020B0503020000020004" pitchFamily="34" charset="-127"/>
                <a:cs typeface="Tahoma" panose="020B0604030504040204" pitchFamily="34" charset="0"/>
              </a:rPr>
              <a:t>Илдиз</a:t>
            </a:r>
            <a:r>
              <a:rPr lang="ru-RU" altLang="ru-RU" sz="2200" dirty="0" err="1">
                <a:solidFill>
                  <a:srgbClr val="002060"/>
                </a:solidFill>
                <a:latin typeface="Tahoma" panose="020B0604030504040204" pitchFamily="34" charset="0"/>
                <a:ea typeface="Malgun Gothic" panose="020B0503020000020004" pitchFamily="34" charset="-127"/>
                <a:cs typeface="Tahoma" panose="020B0604030504040204" pitchFamily="34" charset="0"/>
              </a:rPr>
              <a:t>нинг</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танаси чўзиқ, ҳашарот орқа томонида ва ёнбошида 6 та қатор қора бўртмалари аниқ кўриниб туради.  Кўзи учта фасеткадан иборат (учта тўқ-қизил нуқта бор), қанотлиларда ва нимфада кўз</a:t>
            </a:r>
            <a:r>
              <a:rPr lang="ru-RU"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и</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мураккаб фасеткали. Илдиз формали личинкани</a:t>
            </a:r>
            <a:r>
              <a:rPr lang="ru-RU" altLang="ru-RU" sz="2200" dirty="0" err="1">
                <a:solidFill>
                  <a:srgbClr val="002060"/>
                </a:solidFill>
                <a:latin typeface="Tahoma" panose="020B0604030504040204" pitchFamily="34" charset="0"/>
                <a:ea typeface="Malgun Gothic" panose="020B0503020000020004" pitchFamily="34" charset="-127"/>
                <a:cs typeface="Tahoma" panose="020B0604030504040204" pitchFamily="34" charset="0"/>
              </a:rPr>
              <a:t>нг</a:t>
            </a:r>
            <a:r>
              <a:rPr lang="uz-Cyrl-UZ" altLang="ru-RU" sz="2200" dirty="0">
                <a:solidFill>
                  <a:srgbClr val="002060"/>
                </a:solidFill>
                <a:latin typeface="Tahoma" panose="020B0604030504040204" pitchFamily="34" charset="0"/>
                <a:ea typeface="Malgun Gothic" panose="020B0503020000020004" pitchFamily="34" charset="-127"/>
                <a:cs typeface="Tahoma" panose="020B0604030504040204" pitchFamily="34" charset="0"/>
              </a:rPr>
              <a:t> 1-ёши узун танага эга бўлиб, ўлчами 0,3-0,4 мм. Илдиз филоксера қўйган тухум ясси, дастлаб тилласимон-сариқ, кейинчалик кўк рангга  айланади, узунлиги 0,3 мм.    </a:t>
            </a:r>
            <a:endParaRPr kumimoji="0" lang="ru-RU" altLang="ru-RU" sz="2200" b="0" i="0" u="none" strike="noStrike" cap="none" normalizeH="0" baseline="0" dirty="0" smtClean="0">
              <a:ln>
                <a:noFill/>
              </a:ln>
              <a:solidFill>
                <a:srgbClr val="002060"/>
              </a:solidFill>
              <a:effectLst/>
            </a:endParaRPr>
          </a:p>
        </p:txBody>
      </p:sp>
    </p:spTree>
    <p:extLst>
      <p:ext uri="{BB962C8B-B14F-4D97-AF65-F5344CB8AC3E}">
        <p14:creationId xmlns:p14="http://schemas.microsoft.com/office/powerpoint/2010/main" val="3441291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7926" y="110837"/>
            <a:ext cx="8756073" cy="6740307"/>
          </a:xfrm>
          <a:prstGeom prst="rect">
            <a:avLst/>
          </a:prstGeom>
        </p:spPr>
        <p:txBody>
          <a:bodyPr wrap="square">
            <a:spAutoFit/>
          </a:bodyPr>
          <a:lstStyle/>
          <a:p>
            <a:pPr lvl="0" indent="269875" algn="just" eaLnBrk="0" fontAlgn="base" hangingPunct="0">
              <a:spcBef>
                <a:spcPct val="0"/>
              </a:spcBef>
              <a:spcAft>
                <a:spcPct val="0"/>
              </a:spcAft>
            </a:pPr>
            <a:r>
              <a:rPr lang="uz-Cyrl-UZ" altLang="ru-RU" sz="2400" dirty="0">
                <a:latin typeface="Tahoma" panose="020B0604030504040204" pitchFamily="34" charset="0"/>
                <a:ea typeface="Malgun Gothic" panose="020B0503020000020004" pitchFamily="34" charset="-127"/>
                <a:cs typeface="Tahoma" panose="020B0604030504040204" pitchFamily="34" charset="0"/>
              </a:rPr>
              <a:t>Филоксера узумни Европа ва Америка навларида қуйидагича ривожланади. Личинкани</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нг</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1-ёшлари тупроқдаги илдизларда қишлайди</a:t>
            </a:r>
            <a:r>
              <a:rPr lang="ru-RU" altLang="ru-RU" sz="2400" dirty="0">
                <a:latin typeface="Tahoma" panose="020B0604030504040204" pitchFamily="34" charset="0"/>
                <a:ea typeface="Malgun Gothic" panose="020B0503020000020004" pitchFamily="34" charset="-127"/>
                <a:cs typeface="Tahoma" panose="020B0604030504040204" pitchFamily="34" charset="0"/>
              </a:rPr>
              <a:t>,</a:t>
            </a:r>
            <a:r>
              <a:rPr lang="uz-Cyrl-UZ" altLang="ru-RU" sz="2400" dirty="0">
                <a:latin typeface="Tahoma" panose="020B0604030504040204" pitchFamily="34" charset="0"/>
                <a:ea typeface="Malgun Gothic" panose="020B0503020000020004" pitchFamily="34" charset="-127"/>
                <a:cs typeface="Tahoma" panose="020B0604030504040204" pitchFamily="34" charset="0"/>
              </a:rPr>
              <a:t>қишлаб чиқаётган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тупроқда </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б</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аҳорда ҳарорат 13</a:t>
            </a:r>
            <a:r>
              <a:rPr lang="uz-Cyrl-UZ" altLang="ru-RU" sz="2400" baseline="30000" dirty="0">
                <a:latin typeface="Tahoma" panose="020B0604030504040204" pitchFamily="34" charset="0"/>
                <a:ea typeface="Malgun Gothic" panose="020B0503020000020004" pitchFamily="34" charset="-127"/>
                <a:cs typeface="Tahoma" panose="020B0604030504040204" pitchFamily="34" charset="0"/>
              </a:rPr>
              <a:t>0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С га қизиганда, личинка етук урғочи илдиз формасига айланади. Охирида партогенетик типда кўпаяди ва 40-120 тага етказиб тухум қўяди. Эмбрионнинг ривожланиши ҳарорат ва тупроқ намлигига боғлиқҳолда 2-12 кунгача давом этади. Тухумдан чиққан 1-ёш личинка жуда ҳам ҳаракатчан бўлиб, дайди деб номланади. Улар тупроқда</a:t>
            </a:r>
            <a:r>
              <a:rPr lang="ru-RU" altLang="ru-RU" sz="2400" dirty="0" smtClean="0">
                <a:latin typeface="Tahoma" panose="020B0604030504040204" pitchFamily="34" charset="0"/>
                <a:ea typeface="Malgun Gothic" panose="020B0503020000020004" pitchFamily="34" charset="-127"/>
                <a:cs typeface="Tahoma" panose="020B0604030504040204" pitchFamily="34" charset="0"/>
              </a:rPr>
              <a:t>, </a:t>
            </a:r>
            <a:r>
              <a:rPr lang="uz-Cyrl-UZ" altLang="ru-RU" sz="2400" dirty="0" smtClean="0">
                <a:latin typeface="Tahoma" panose="020B0604030504040204" pitchFamily="34" charset="0"/>
                <a:ea typeface="Malgun Gothic" panose="020B0503020000020004" pitchFamily="34" charset="-127"/>
                <a:cs typeface="Tahoma" panose="020B0604030504040204" pitchFamily="34" charset="0"/>
              </a:rPr>
              <a:t>илдиз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ва тупроқ ёриқлари бўйлаб худди тупроқ остида юрган каби ҳаракатланади. Сўнг личинка илдизни сўра бошлайди. </a:t>
            </a:r>
            <a:r>
              <a:rPr lang="ru-RU" altLang="ru-RU" sz="2400" dirty="0">
                <a:latin typeface="Tahoma" panose="020B0604030504040204" pitchFamily="34" charset="0"/>
                <a:ea typeface="Malgun Gothic" panose="020B0503020000020004" pitchFamily="34" charset="-127"/>
                <a:cs typeface="Tahoma" panose="020B0604030504040204" pitchFamily="34" charset="0"/>
              </a:rPr>
              <a:t>Ҳ</a:t>
            </a:r>
            <a:r>
              <a:rPr lang="uz-Cyrl-UZ" altLang="ru-RU" sz="2400" dirty="0">
                <a:latin typeface="Tahoma" panose="020B0604030504040204" pitchFamily="34" charset="0"/>
                <a:ea typeface="Malgun Gothic" panose="020B0503020000020004" pitchFamily="34" charset="-127"/>
                <a:cs typeface="Tahoma" panose="020B0604030504040204" pitchFamily="34" charset="0"/>
              </a:rPr>
              <a:t>аёти давомида </a:t>
            </a:r>
            <a:r>
              <a:rPr lang="ru-RU" altLang="ru-RU" sz="2400" dirty="0" err="1">
                <a:latin typeface="Tahoma" panose="020B0604030504040204" pitchFamily="34" charset="0"/>
                <a:ea typeface="Malgun Gothic" panose="020B0503020000020004" pitchFamily="34" charset="-127"/>
                <a:cs typeface="Tahoma" panose="020B0604030504040204" pitchFamily="34" charset="0"/>
              </a:rPr>
              <a:t>жами</a:t>
            </a:r>
            <a:r>
              <a:rPr lang="ru-RU" altLang="ru-RU" sz="2400" dirty="0">
                <a:latin typeface="Tahoma" panose="020B0604030504040204" pitchFamily="34" charset="0"/>
                <a:ea typeface="Malgun Gothic" panose="020B0503020000020004" pitchFamily="34" charset="-127"/>
                <a:cs typeface="Tahoma" panose="020B0604030504040204" pitchFamily="34" charset="0"/>
              </a:rPr>
              <a:t> </a:t>
            </a:r>
            <a:r>
              <a:rPr lang="uz-Cyrl-UZ" altLang="ru-RU" sz="2400" dirty="0">
                <a:latin typeface="Tahoma" panose="020B0604030504040204" pitchFamily="34" charset="0"/>
                <a:ea typeface="Malgun Gothic" panose="020B0503020000020004" pitchFamily="34" charset="-127"/>
                <a:cs typeface="Tahoma" panose="020B0604030504040204" pitchFamily="34" charset="0"/>
              </a:rPr>
              <a:t>4 марта тулайди ва ҳар бир тулаш  даври 3-5 кунни ташкил этади</a:t>
            </a:r>
            <a:r>
              <a:rPr lang="ru-RU" altLang="ru-RU" sz="2400" dirty="0">
                <a:latin typeface="Tahoma" panose="020B0604030504040204" pitchFamily="34" charset="0"/>
                <a:ea typeface="Malgun Gothic" panose="020B0503020000020004" pitchFamily="34" charset="-127"/>
                <a:cs typeface="Tahoma" panose="020B0604030504040204" pitchFamily="34" charset="0"/>
              </a:rPr>
              <a:t>,</a:t>
            </a:r>
            <a:r>
              <a:rPr lang="uz-Cyrl-UZ" altLang="ru-RU" sz="2400" dirty="0">
                <a:latin typeface="Tahoma" panose="020B0604030504040204" pitchFamily="34" charset="0"/>
                <a:ea typeface="Malgun Gothic" panose="020B0503020000020004" pitchFamily="34" charset="-127"/>
                <a:cs typeface="Tahoma" panose="020B0604030504040204" pitchFamily="34" charset="0"/>
              </a:rPr>
              <a:t> ўз навбатида қанотсиз партогенетик урғочи зотга айланади. Илдиз филоксераси  жанубий туманларда 7-8 та, шимолда  4-5 та авлод бериши мумкин. Кузда биринчи ёш личинкалар мумиёлашиб, личинкаларни бошқа ёшдагилари ва урғочи зот нобуд бўлади. </a:t>
            </a:r>
            <a:endParaRPr kumimoji="0" lang="ru-RU" altLang="ru-RU" sz="11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4669440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9491" y="472684"/>
            <a:ext cx="8714509"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98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69875"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Илдиз филоксераси учун тупроқдаги қулай намлик 17-23</a:t>
            </a:r>
            <a:r>
              <a:rPr kumimoji="0" lang="uz-Cyrl-UZ" altLang="ru-RU" sz="2800" b="0" i="0" u="none" strike="noStrike" cap="none" normalizeH="0" baseline="3000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0</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С етарли ҳисобланади, аммо ёз даврида тупроқ усти қатламидаги личинкалар тиним даврига кетади. Бир бўғиннинг  тўлиқ ривожланиши учун ҳаво ҳарорати, нисбий ҳаво намлиги ва асосан озиқага боғлиқ равишда 18-26 кун керак</a:t>
            </a:r>
            <a:r>
              <a:rPr kumimoji="0" lang="ru-RU"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 Шунингдек, авлодлар сони ортиб бориши ёки камайишига  филоксералар тупроқ чуқурлиги ортиб бор</a:t>
            </a:r>
            <a:r>
              <a:rPr kumimoji="0" lang="ru-RU" altLang="ru-RU" sz="2800" b="0" i="0" u="none" strike="noStrike" cap="none" normalizeH="0" baseline="0" dirty="0" err="1"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ишитаъсир</a:t>
            </a:r>
            <a:r>
              <a:rPr kumimoji="0" lang="ru-RU"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 </a:t>
            </a:r>
            <a:r>
              <a:rPr kumimoji="0" lang="ru-RU" altLang="ru-RU" sz="2800" b="0" i="0" u="none" strike="noStrike" cap="none" normalizeH="0" baseline="0" dirty="0" err="1"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кўрсатади</a:t>
            </a: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a:t>
            </a:r>
            <a:endParaRPr kumimoji="0" lang="ru-RU" altLang="ru-RU" sz="2800" b="0" i="0" u="none" strike="noStrike" cap="none" normalizeH="0" baseline="0" dirty="0" smtClean="0">
              <a:ln>
                <a:noFill/>
              </a:ln>
              <a:solidFill>
                <a:schemeClr val="tx1"/>
              </a:solidFill>
              <a:effectLst/>
            </a:endParaRPr>
          </a:p>
          <a:p>
            <a:pPr marL="0" marR="0" lvl="0" indent="269875" algn="just" defTabSz="914400" rtl="0" eaLnBrk="0" fontAlgn="base" latinLnBrk="0" hangingPunct="0">
              <a:lnSpc>
                <a:spcPct val="100000"/>
              </a:lnSpc>
              <a:spcBef>
                <a:spcPct val="0"/>
              </a:spcBef>
              <a:spcAft>
                <a:spcPct val="0"/>
              </a:spcAft>
              <a:buClrTx/>
              <a:buSzTx/>
              <a:buFontTx/>
              <a:buNone/>
              <a:tabLst/>
            </a:pPr>
            <a:r>
              <a:rPr kumimoji="0" lang="uz-Cyrl-UZ" altLang="ru-RU" sz="2800" b="0"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rPr>
              <a:t>Личинка ва тўдалар 4 марта тулайди ва қанотсиз барг формаларини асосчиларига айланади, бунда улар  (партогенетик) оталанмасдан кўпаяди ва 250-500 тагача тухум қўяди. Барг формалари 7-8 та авлод беради. </a:t>
            </a:r>
            <a:endParaRPr kumimoji="0" lang="uz-Cyrl-UZ" altLang="ru-RU" sz="2800" b="1" i="0" u="none" strike="noStrike" cap="none" normalizeH="0" baseline="0" dirty="0" smtClean="0">
              <a:ln>
                <a:noFill/>
              </a:ln>
              <a:solidFill>
                <a:schemeClr val="tx1"/>
              </a:solidFill>
              <a:effectLst/>
              <a:latin typeface="Tahoma" panose="020B0604030504040204" pitchFamily="34" charset="0"/>
              <a:ea typeface="Malgun Gothic" panose="020B0503020000020004" pitchFamily="34" charset="-127"/>
              <a:cs typeface="Tahoma" panose="020B0604030504040204" pitchFamily="34" charset="0"/>
            </a:endParaRPr>
          </a:p>
        </p:txBody>
      </p:sp>
    </p:spTree>
    <p:extLst>
      <p:ext uri="{BB962C8B-B14F-4D97-AF65-F5344CB8AC3E}">
        <p14:creationId xmlns:p14="http://schemas.microsoft.com/office/powerpoint/2010/main" val="855283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528" y="0"/>
            <a:ext cx="8797636" cy="7394332"/>
          </a:xfrm>
          <a:prstGeom prst="rect">
            <a:avLst/>
          </a:prstGeom>
        </p:spPr>
        <p:txBody>
          <a:bodyPr wrap="square">
            <a:spAutoFit/>
          </a:bodyPr>
          <a:lstStyle/>
          <a:p>
            <a:pPr algn="just">
              <a:lnSpc>
                <a:spcPct val="115000"/>
              </a:lnSpc>
              <a:spcAft>
                <a:spcPts val="0"/>
              </a:spcAft>
            </a:pPr>
            <a:r>
              <a:rPr lang="uz-Cyrl-UZ" altLang="ru-RU" sz="2600" b="1" dirty="0">
                <a:latin typeface="Tahoma" panose="020B0604030504040204" pitchFamily="34" charset="0"/>
                <a:ea typeface="Malgun Gothic" panose="020B0503020000020004" pitchFamily="34" charset="-127"/>
                <a:cs typeface="Tahoma" panose="020B0604030504040204" pitchFamily="34" charset="0"/>
              </a:rPr>
              <a:t>Карантин тадбир чоралари ва қарши кураш</a:t>
            </a:r>
            <a:r>
              <a:rPr lang="uz-Cyrl-UZ" altLang="ru-RU" sz="2600" dirty="0">
                <a:latin typeface="Tahoma" panose="020B0604030504040204" pitchFamily="34" charset="0"/>
                <a:ea typeface="Malgun Gothic" panose="020B0503020000020004" pitchFamily="34" charset="-127"/>
                <a:cs typeface="Tahoma" panose="020B0604030504040204" pitchFamily="34" charset="0"/>
              </a:rPr>
              <a:t>: </a:t>
            </a:r>
            <a:r>
              <a:rPr lang="ru-RU" altLang="ru-RU" sz="2600" dirty="0">
                <a:latin typeface="Tahoma" panose="020B0604030504040204" pitchFamily="34" charset="0"/>
                <a:ea typeface="Malgun Gothic" panose="020B0503020000020004" pitchFamily="34" charset="-127"/>
                <a:cs typeface="Tahoma" panose="020B0604030504040204" pitchFamily="34" charset="0"/>
              </a:rPr>
              <a:t>Ф</a:t>
            </a:r>
            <a:r>
              <a:rPr lang="uz-Cyrl-UZ" altLang="ru-RU" sz="2600" dirty="0">
                <a:latin typeface="Tahoma" panose="020B0604030504040204" pitchFamily="34" charset="0"/>
                <a:ea typeface="Malgun Gothic" panose="020B0503020000020004" pitchFamily="34" charset="-127"/>
                <a:cs typeface="Tahoma" panose="020B0604030504040204" pitchFamily="34" charset="0"/>
              </a:rPr>
              <a:t>илоксерага қарши кураш нафақат четдан келтирилган узум ҳақида огоҳлантириш</a:t>
            </a:r>
            <a:r>
              <a:rPr lang="ru-RU" altLang="ru-RU" sz="2600" dirty="0">
                <a:latin typeface="Tahoma" panose="020B0604030504040204" pitchFamily="34" charset="0"/>
                <a:ea typeface="Malgun Gothic" panose="020B0503020000020004" pitchFamily="34" charset="-127"/>
                <a:cs typeface="Tahoma" panose="020B0604030504040204" pitchFamily="34" charset="0"/>
              </a:rPr>
              <a:t>,</a:t>
            </a:r>
            <a:r>
              <a:rPr lang="uz-Cyrl-UZ" altLang="ru-RU" sz="2600" dirty="0">
                <a:latin typeface="Tahoma" panose="020B0604030504040204" pitchFamily="34" charset="0"/>
                <a:ea typeface="Malgun Gothic" panose="020B0503020000020004" pitchFamily="34" charset="-127"/>
                <a:cs typeface="Tahoma" panose="020B0604030504040204" pitchFamily="34" charset="0"/>
              </a:rPr>
              <a:t>балки  аниқланган ўчоқларни локализация ва </a:t>
            </a:r>
            <a:r>
              <a:rPr lang="uz-Cyrl-UZ" sz="2600" dirty="0">
                <a:latin typeface="Tahoma" panose="020B0604030504040204" pitchFamily="34" charset="0"/>
                <a:ea typeface="Malgun Gothic" panose="020B0503020000020004" pitchFamily="34" charset="-127"/>
                <a:cs typeface="Times New Roman" panose="02020603050405020304" pitchFamily="18" charset="0"/>
              </a:rPr>
              <a:t>йўқотишҳамда олиб келинган янги маҳсулотни экишдан олдин зарарсизлантиришдан иборат.</a:t>
            </a:r>
            <a:endParaRPr lang="ru-RU" sz="2600" dirty="0">
              <a:latin typeface="Calibri" panose="020F0502020204030204" pitchFamily="34" charset="0"/>
              <a:ea typeface="Malgun Gothic" panose="020B0503020000020004" pitchFamily="34" charset="-127"/>
              <a:cs typeface="Times New Roman" panose="02020603050405020304" pitchFamily="18" charset="0"/>
            </a:endParaRPr>
          </a:p>
          <a:p>
            <a:pPr algn="just">
              <a:lnSpc>
                <a:spcPct val="115000"/>
              </a:lnSpc>
              <a:spcAft>
                <a:spcPts val="0"/>
              </a:spcAft>
            </a:pPr>
            <a:r>
              <a:rPr lang="uz-Cyrl-UZ" sz="2600" dirty="0">
                <a:latin typeface="Tahoma" panose="020B0604030504040204" pitchFamily="34" charset="0"/>
                <a:ea typeface="Malgun Gothic" panose="020B0503020000020004" pitchFamily="34" charset="-127"/>
                <a:cs typeface="Times New Roman" panose="02020603050405020304" pitchFamily="18" charset="0"/>
              </a:rPr>
              <a:t>    Узум филоксераси кўплаб  тарқалган мамлакатлардан уруғлик ва пайванд қилиш учун мўлжалланган материалларни Ўзбекистонга келтириш ман этилади.  Карантин остидаги материаллар синчиклаб кўздан кечирилади. Илмий-тадқиқот ишларини олиб бориш учун филоксера билан зарарланмаган кўчатлар намунаси такрорий зарарсизлантирилгандан кейин улар карантин кўчатзор даласига экилади.  </a:t>
            </a:r>
            <a:endParaRPr lang="ru-RU" sz="2600" dirty="0">
              <a:latin typeface="Calibri" panose="020F0502020204030204" pitchFamily="34" charset="0"/>
              <a:ea typeface="Malgun Gothic" panose="020B0503020000020004" pitchFamily="34" charset="-127"/>
              <a:cs typeface="Times New Roman" panose="02020603050405020304" pitchFamily="18" charset="0"/>
            </a:endParaRPr>
          </a:p>
          <a:p>
            <a:pPr lvl="0" indent="269875" eaLnBrk="0" fontAlgn="base" hangingPunct="0">
              <a:spcBef>
                <a:spcPct val="0"/>
              </a:spcBef>
              <a:spcAft>
                <a:spcPct val="0"/>
              </a:spcAft>
            </a:pPr>
            <a:endParaRPr kumimoji="0" lang="uz-Cyrl-UZ" altLang="ru-RU" sz="2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76532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1782" y="876749"/>
            <a:ext cx="8631382" cy="6109365"/>
          </a:xfrm>
          <a:prstGeom prst="rect">
            <a:avLst/>
          </a:prstGeom>
        </p:spPr>
        <p:txBody>
          <a:bodyPr wrap="square">
            <a:spAutoFit/>
          </a:bodyPr>
          <a:lstStyle/>
          <a:p>
            <a:pPr indent="90170" algn="just">
              <a:lnSpc>
                <a:spcPct val="115000"/>
              </a:lnSpc>
              <a:spcAft>
                <a:spcPts val="0"/>
              </a:spcAft>
            </a:pPr>
            <a:r>
              <a:rPr lang="uz-Cyrl-UZ" sz="2800" b="1" dirty="0" smtClean="0">
                <a:latin typeface="Tahoma" panose="020B0604030504040204" pitchFamily="34" charset="0"/>
                <a:ea typeface="Malgun Gothic" panose="020B0503020000020004" pitchFamily="34" charset="-127"/>
                <a:cs typeface="Times New Roman" panose="02020603050405020304" pitchFamily="18" charset="0"/>
              </a:rPr>
              <a:t>Биологик </a:t>
            </a:r>
            <a:r>
              <a:rPr lang="uz-Cyrl-UZ" sz="2800" b="1" dirty="0">
                <a:latin typeface="Tahoma" panose="020B0604030504040204" pitchFamily="34" charset="0"/>
                <a:ea typeface="Malgun Gothic" panose="020B0503020000020004" pitchFamily="34" charset="-127"/>
                <a:cs typeface="Times New Roman" panose="02020603050405020304" pitchFamily="18" charset="0"/>
              </a:rPr>
              <a:t>кураш</a:t>
            </a:r>
            <a:r>
              <a:rPr lang="uz-Cyrl-UZ" sz="2800" dirty="0">
                <a:latin typeface="Tahoma" panose="020B0604030504040204" pitchFamily="34" charset="0"/>
                <a:ea typeface="Malgun Gothic" panose="020B0503020000020004" pitchFamily="34" charset="-127"/>
                <a:cs typeface="Times New Roman" panose="02020603050405020304" pitchFamily="18" charset="0"/>
              </a:rPr>
              <a:t>: </a:t>
            </a:r>
            <a:r>
              <a:rPr lang="uz-Latn-UZ" sz="2800" dirty="0">
                <a:latin typeface="Tahoma" panose="020B0604030504040204" pitchFamily="34" charset="0"/>
                <a:ea typeface="Malgun Gothic" panose="020B0503020000020004" pitchFamily="34" charset="-127"/>
                <a:cs typeface="Times New Roman" panose="02020603050405020304" pitchFamily="18" charset="0"/>
              </a:rPr>
              <a:t>Қ</a:t>
            </a:r>
            <a:r>
              <a:rPr lang="uz-Cyrl-UZ" sz="2800" dirty="0">
                <a:latin typeface="Tahoma" panose="020B0604030504040204" pitchFamily="34" charset="0"/>
                <a:ea typeface="Malgun Gothic" panose="020B0503020000020004" pitchFamily="34" charset="-127"/>
                <a:cs typeface="Times New Roman" panose="02020603050405020304" pitchFamily="18" charset="0"/>
              </a:rPr>
              <a:t>изил доғли, етти нуқтали хон қизи, икки нуқтали, сингармония,  тиниқ  ва оддий олтинкўз, гемеробидлардан амалда фойдаланиш мумкин.</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270510" algn="just">
              <a:lnSpc>
                <a:spcPct val="115000"/>
              </a:lnSpc>
              <a:spcAft>
                <a:spcPts val="0"/>
              </a:spcAft>
            </a:pPr>
            <a:r>
              <a:rPr lang="uz-Cyrl-UZ" sz="2800" dirty="0">
                <a:latin typeface="Tahoma" panose="020B0604030504040204" pitchFamily="34" charset="0"/>
                <a:ea typeface="Malgun Gothic" panose="020B0503020000020004" pitchFamily="34" charset="-127"/>
                <a:cs typeface="Times New Roman" panose="02020603050405020304" pitchFamily="18" charset="0"/>
              </a:rPr>
              <a:t>Иложи бўлмаганда брометил метил билан камерали фумигация усулидан фойдаланилади. Бунда контактли кимёвий препаратлар билан намли усулда </a:t>
            </a:r>
            <a:r>
              <a:rPr lang="uz-Latn-UZ" sz="2800" dirty="0">
                <a:latin typeface="Tahoma" panose="020B0604030504040204" pitchFamily="34" charset="0"/>
                <a:ea typeface="Malgun Gothic" panose="020B0503020000020004" pitchFamily="34" charset="-127"/>
                <a:cs typeface="Times New Roman" panose="02020603050405020304" pitchFamily="18" charset="0"/>
              </a:rPr>
              <a:t>ҳам </a:t>
            </a:r>
            <a:r>
              <a:rPr lang="uz-Cyrl-UZ" sz="2800" dirty="0">
                <a:latin typeface="Tahoma" panose="020B0604030504040204" pitchFamily="34" charset="0"/>
                <a:ea typeface="Malgun Gothic" panose="020B0503020000020004" pitchFamily="34" charset="-127"/>
                <a:cs typeface="Times New Roman" panose="02020603050405020304" pitchFamily="18" charset="0"/>
              </a:rPr>
              <a:t>зарарсизлантириш мумкин. Барг филоксерага қарши кураш учун </a:t>
            </a:r>
            <a:r>
              <a:rPr lang="uz-Latn-UZ" sz="2800" dirty="0">
                <a:latin typeface="Tahoma" panose="020B0604030504040204" pitchFamily="34" charset="0"/>
                <a:ea typeface="Malgun Gothic" panose="020B0503020000020004" pitchFamily="34" charset="-127"/>
                <a:cs typeface="Times New Roman" panose="02020603050405020304" pitchFamily="18" charset="0"/>
              </a:rPr>
              <a:t>гектарига</a:t>
            </a:r>
            <a:r>
              <a:rPr lang="uz-Cyrl-UZ" sz="2800" dirty="0">
                <a:latin typeface="Tahoma" panose="020B0604030504040204" pitchFamily="34" charset="0"/>
                <a:ea typeface="Malgun Gothic" panose="020B0503020000020004" pitchFamily="34" charset="-127"/>
                <a:cs typeface="Times New Roman" panose="02020603050405020304" pitchFamily="18" charset="0"/>
              </a:rPr>
              <a:t> золон</a:t>
            </a:r>
            <a:r>
              <a:rPr lang="uz-Latn-UZ" sz="2800" dirty="0">
                <a:latin typeface="Tahoma" panose="020B0604030504040204" pitchFamily="34" charset="0"/>
                <a:ea typeface="Malgun Gothic" panose="020B0503020000020004" pitchFamily="34" charset="-127"/>
                <a:cs typeface="Times New Roman" panose="02020603050405020304" pitchFamily="18" charset="0"/>
              </a:rPr>
              <a:t>- </a:t>
            </a:r>
            <a:r>
              <a:rPr lang="uz-Cyrl-UZ" sz="2800" dirty="0">
                <a:latin typeface="Tahoma" panose="020B0604030504040204" pitchFamily="34" charset="0"/>
                <a:ea typeface="Malgun Gothic" panose="020B0503020000020004" pitchFamily="34" charset="-127"/>
                <a:cs typeface="Times New Roman" panose="02020603050405020304" pitchFamily="18" charset="0"/>
              </a:rPr>
              <a:t>35 % 3 л ва литак 20% к.э. 2.4-3.6 л</a:t>
            </a:r>
            <a:r>
              <a:rPr lang="uz-Latn-UZ" sz="2800" dirty="0">
                <a:latin typeface="Tahoma" panose="020B0604030504040204" pitchFamily="34" charset="0"/>
                <a:ea typeface="Malgun Gothic" panose="020B0503020000020004" pitchFamily="34" charset="-127"/>
                <a:cs typeface="Times New Roman" panose="02020603050405020304" pitchFamily="18" charset="0"/>
              </a:rPr>
              <a:t>итрдан</a:t>
            </a:r>
            <a:r>
              <a:rPr lang="uz-Cyrl-UZ" sz="2800" dirty="0">
                <a:latin typeface="Tahoma" panose="020B0604030504040204" pitchFamily="34" charset="0"/>
                <a:ea typeface="Malgun Gothic" panose="020B0503020000020004" pitchFamily="34" charset="-127"/>
                <a:cs typeface="Times New Roman" panose="02020603050405020304" pitchFamily="18" charset="0"/>
              </a:rPr>
              <a:t>  икки марта ишлов берилади. </a:t>
            </a:r>
            <a:endParaRPr lang="ru-RU" sz="2000" dirty="0" smtClean="0">
              <a:effectLst/>
              <a:latin typeface="Calibri" panose="020F0502020204030204" pitchFamily="34" charset="0"/>
              <a:ea typeface="Malgun Gothic" panose="020B0503020000020004" pitchFamily="34" charset="-127"/>
              <a:cs typeface="Times New Roman" panose="02020603050405020304" pitchFamily="18" charset="0"/>
            </a:endParaRPr>
          </a:p>
          <a:p>
            <a:pPr indent="180340" algn="just">
              <a:lnSpc>
                <a:spcPct val="115000"/>
              </a:lnSpc>
              <a:spcAft>
                <a:spcPts val="0"/>
              </a:spcAft>
            </a:pPr>
            <a:r>
              <a:rPr lang="uz-Cyrl-UZ" sz="2800" dirty="0">
                <a:latin typeface="Tahoma" panose="020B0604030504040204" pitchFamily="34" charset="0"/>
                <a:ea typeface="Malgun Gothic" panose="020B0503020000020004" pitchFamily="34" charset="-127"/>
                <a:cs typeface="Times New Roman" panose="02020603050405020304" pitchFamily="18" charset="0"/>
              </a:rPr>
              <a:t> </a:t>
            </a:r>
            <a:endParaRPr lang="ru-RU" sz="2000" dirty="0">
              <a:effectLst/>
              <a:latin typeface="Calibri" panose="020F0502020204030204" pitchFamily="34"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3612971776"/>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94</TotalTime>
  <Words>1957</Words>
  <Application>Microsoft Office PowerPoint</Application>
  <PresentationFormat>Экран (4:3)</PresentationFormat>
  <Paragraphs>47</Paragraphs>
  <Slides>21</Slides>
  <Notes>1</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21</vt:i4>
      </vt:variant>
    </vt:vector>
  </HeadingPairs>
  <TitlesOfParts>
    <vt:vector size="31" baseType="lpstr">
      <vt:lpstr>Malgun Gothic</vt:lpstr>
      <vt:lpstr>Algerian</vt:lpstr>
      <vt:lpstr>Arial</vt:lpstr>
      <vt:lpstr>Calibri</vt:lpstr>
      <vt:lpstr>Century Gothic</vt:lpstr>
      <vt:lpstr>Tahoma</vt:lpstr>
      <vt:lpstr>Times New Roman</vt:lpstr>
      <vt:lpstr>UzKudr</vt:lpstr>
      <vt:lpstr>Wingdings 3</vt:lpstr>
      <vt:lpstr>Легкий дым</vt:lpstr>
      <vt:lpstr>  7-мавзу. Мевали боғ ва ток экинлари карантин зараркунандалари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7-mavzu. Mevali bog’ va tok ekinlari karantin zararkunandalari </dc:title>
  <dc:creator>Hurriyahon</dc:creator>
  <cp:lastModifiedBy>Hurriyahon</cp:lastModifiedBy>
  <cp:revision>6</cp:revision>
  <dcterms:created xsi:type="dcterms:W3CDTF">2018-10-23T14:55:54Z</dcterms:created>
  <dcterms:modified xsi:type="dcterms:W3CDTF">2019-04-08T03:49:39Z</dcterms:modified>
</cp:coreProperties>
</file>