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3" r:id="rId1"/>
  </p:sldMasterIdLst>
  <p:notesMasterIdLst>
    <p:notesMasterId r:id="rId24"/>
  </p:notesMasterIdLst>
  <p:sldIdLst>
    <p:sldId id="256" r:id="rId2"/>
    <p:sldId id="257" r:id="rId3"/>
    <p:sldId id="268" r:id="rId4"/>
    <p:sldId id="269" r:id="rId5"/>
    <p:sldId id="267" r:id="rId6"/>
    <p:sldId id="271" r:id="rId7"/>
    <p:sldId id="274" r:id="rId8"/>
    <p:sldId id="275" r:id="rId9"/>
    <p:sldId id="276" r:id="rId10"/>
    <p:sldId id="277" r:id="rId11"/>
    <p:sldId id="280" r:id="rId12"/>
    <p:sldId id="258" r:id="rId13"/>
    <p:sldId id="288" r:id="rId14"/>
    <p:sldId id="289" r:id="rId15"/>
    <p:sldId id="290" r:id="rId16"/>
    <p:sldId id="281" r:id="rId17"/>
    <p:sldId id="282" r:id="rId18"/>
    <p:sldId id="283" r:id="rId19"/>
    <p:sldId id="284" r:id="rId20"/>
    <p:sldId id="285" r:id="rId21"/>
    <p:sldId id="286" r:id="rId22"/>
    <p:sldId id="287"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CA6A52-1802-42E2-97F4-174886F15506}" type="datetimeFigureOut">
              <a:rPr lang="ru-RU" smtClean="0"/>
              <a:t>пн 08.04.19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65BBD3-BEEB-4969-A0CF-8E50E68586D9}" type="slidenum">
              <a:rPr lang="ru-RU" smtClean="0"/>
              <a:t>‹#›</a:t>
            </a:fld>
            <a:endParaRPr lang="ru-RU"/>
          </a:p>
        </p:txBody>
      </p:sp>
    </p:spTree>
    <p:extLst>
      <p:ext uri="{BB962C8B-B14F-4D97-AF65-F5344CB8AC3E}">
        <p14:creationId xmlns:p14="http://schemas.microsoft.com/office/powerpoint/2010/main" val="3347295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8705117-61E1-494B-9B19-4FED08343FC6}" type="slidenum">
              <a:rPr lang="ru-RU" smtClean="0"/>
              <a:t>22</a:t>
            </a:fld>
            <a:endParaRPr lang="ru-RU"/>
          </a:p>
        </p:txBody>
      </p:sp>
    </p:spTree>
    <p:extLst>
      <p:ext uri="{BB962C8B-B14F-4D97-AF65-F5344CB8AC3E}">
        <p14:creationId xmlns:p14="http://schemas.microsoft.com/office/powerpoint/2010/main" val="1165814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1D3A0E7-EF54-4B72-A32A-B6C439FC5BB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1252294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1D3A0E7-EF54-4B72-A32A-B6C439FC5BB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2002071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1D3A0E7-EF54-4B72-A32A-B6C439FC5BB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4093442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21D3A0E7-EF54-4B72-A32A-B6C439FC5BB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3292575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1D3A0E7-EF54-4B72-A32A-B6C439FC5BBA}"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358359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1D3A0E7-EF54-4B72-A32A-B6C439FC5BBA}"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26208206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D3A0E7-EF54-4B72-A32A-B6C439FC5BBA}"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584901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1D3A0E7-EF54-4B72-A32A-B6C439FC5BB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3876238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1D3A0E7-EF54-4B72-A32A-B6C439FC5BB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3623978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1D3A0E7-EF54-4B72-A32A-B6C439FC5BB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3524144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1D3A0E7-EF54-4B72-A32A-B6C439FC5BB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58A3746B-3374-418E-B934-E15A74633B1D}" type="slidenum">
              <a:rPr lang="ru-RU" smtClean="0"/>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10245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21D3A0E7-EF54-4B72-A32A-B6C439FC5BB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16318938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21D3A0E7-EF54-4B72-A32A-B6C439FC5BB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8A3746B-3374-418E-B934-E15A74633B1D}" type="slidenum">
              <a:rPr lang="ru-RU" smtClean="0"/>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8135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21D3A0E7-EF54-4B72-A32A-B6C439FC5BBA}"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20286832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1D3A0E7-EF54-4B72-A32A-B6C439FC5BB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137865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1D3A0E7-EF54-4B72-A32A-B6C439FC5BBA}"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8A3746B-3374-418E-B934-E15A74633B1D}" type="slidenum">
              <a:rPr lang="ru-RU" smtClean="0"/>
              <a:t>‹#›</a:t>
            </a:fld>
            <a:endParaRPr lang="ru-RU"/>
          </a:p>
        </p:txBody>
      </p:sp>
    </p:spTree>
    <p:extLst>
      <p:ext uri="{BB962C8B-B14F-4D97-AF65-F5344CB8AC3E}">
        <p14:creationId xmlns:p14="http://schemas.microsoft.com/office/powerpoint/2010/main" val="1643965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21D3A0E7-EF54-4B72-A32A-B6C439FC5BBA}" type="datetimeFigureOut">
              <a:rPr lang="ru-RU" smtClean="0"/>
              <a:t>пн 08.04.19</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58A3746B-3374-418E-B934-E15A74633B1D}" type="slidenum">
              <a:rPr lang="ru-RU" smtClean="0"/>
              <a:t>‹#›</a:t>
            </a:fld>
            <a:endParaRPr lang="ru-RU"/>
          </a:p>
        </p:txBody>
      </p:sp>
    </p:spTree>
    <p:extLst>
      <p:ext uri="{BB962C8B-B14F-4D97-AF65-F5344CB8AC3E}">
        <p14:creationId xmlns:p14="http://schemas.microsoft.com/office/powerpoint/2010/main" val="3081993530"/>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 id="2147483845" r:id="rId12"/>
    <p:sldLayoutId id="2147483846" r:id="rId13"/>
    <p:sldLayoutId id="2147483847" r:id="rId14"/>
    <p:sldLayoutId id="2147483848" r:id="rId15"/>
    <p:sldLayoutId id="214748384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f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fif"/><Relationship Id="rId2" Type="http://schemas.openxmlformats.org/officeDocument/2006/relationships/image" Target="../media/image10.jf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2836" y="318654"/>
            <a:ext cx="8049490" cy="6093976"/>
          </a:xfrm>
          <a:prstGeom prst="rect">
            <a:avLst/>
          </a:prstGeom>
        </p:spPr>
        <p:txBody>
          <a:bodyPr wrap="square">
            <a:spAutoFit/>
          </a:bodyPr>
          <a:lstStyle/>
          <a:p>
            <a:pPr algn="ctr"/>
            <a:r>
              <a:rPr lang="ru-RU" sz="2800" dirty="0" smtClean="0">
                <a:solidFill>
                  <a:schemeClr val="accent3">
                    <a:lumMod val="75000"/>
                  </a:schemeClr>
                </a:solidFill>
                <a:latin typeface="Times New Roman" panose="02020603050405020304" pitchFamily="18" charset="0"/>
                <a:cs typeface="Times New Roman" panose="02020603050405020304" pitchFamily="18" charset="0"/>
              </a:rPr>
              <a:t>8-МАВЗУ: СИТРУС </a:t>
            </a:r>
            <a:r>
              <a:rPr lang="uz-Cyrl-UZ" sz="2800" dirty="0" smtClean="0">
                <a:solidFill>
                  <a:schemeClr val="accent3">
                    <a:lumMod val="75000"/>
                  </a:schemeClr>
                </a:solidFill>
                <a:latin typeface="Times New Roman" panose="02020603050405020304" pitchFamily="18" charset="0"/>
                <a:cs typeface="Times New Roman" panose="02020603050405020304" pitchFamily="18" charset="0"/>
              </a:rPr>
              <a:t>Ў</a:t>
            </a:r>
            <a:r>
              <a:rPr lang="ru-RU" sz="2800" dirty="0" smtClean="0">
                <a:solidFill>
                  <a:schemeClr val="accent3">
                    <a:lumMod val="75000"/>
                  </a:schemeClr>
                </a:solidFill>
                <a:latin typeface="Times New Roman" panose="02020603050405020304" pitchFamily="18" charset="0"/>
                <a:cs typeface="Times New Roman" panose="02020603050405020304" pitchFamily="18" charset="0"/>
              </a:rPr>
              <a:t>СИМЛИКЛАРНИ КАРАНТИН ЗАРАРКУНАНДАЛАРИ. ЎЗБЕКИСТОН РЕСПУБЛИКАСИГА ЧЕТДАН КИРИБ КЕЛИШ ҲАВФИ БЎЛГАН КАРАНТИН ОРГАНИЗМЛАР</a:t>
            </a:r>
            <a:r>
              <a:rPr lang="en-US" sz="2800" dirty="0" smtClean="0">
                <a:solidFill>
                  <a:schemeClr val="accent3">
                    <a:lumMod val="75000"/>
                  </a:schemeClr>
                </a:solidFill>
                <a:latin typeface="Times New Roman" panose="02020603050405020304" pitchFamily="18" charset="0"/>
                <a:cs typeface="Times New Roman" panose="02020603050405020304" pitchFamily="18" charset="0"/>
              </a:rPr>
              <a:t>. </a:t>
            </a:r>
            <a:endParaRPr lang="uz-Cyrl-UZ" sz="2800" dirty="0" smtClean="0">
              <a:solidFill>
                <a:schemeClr val="accent3">
                  <a:lumMod val="75000"/>
                </a:schemeClr>
              </a:solidFill>
              <a:latin typeface="Times New Roman" panose="02020603050405020304" pitchFamily="18" charset="0"/>
              <a:cs typeface="Times New Roman" panose="02020603050405020304" pitchFamily="18" charset="0"/>
            </a:endParaRPr>
          </a:p>
          <a:p>
            <a:pPr algn="ctr"/>
            <a:endParaRPr lang="uz-Cyrl-UZ" sz="3200" dirty="0" smtClean="0">
              <a:solidFill>
                <a:schemeClr val="accent3">
                  <a:lumMod val="75000"/>
                </a:schemeClr>
              </a:solidFill>
              <a:latin typeface="Times New Roman" panose="02020603050405020304" pitchFamily="18" charset="0"/>
              <a:cs typeface="Times New Roman" panose="02020603050405020304" pitchFamily="18" charset="0"/>
            </a:endParaRPr>
          </a:p>
          <a:p>
            <a:pPr algn="ctr"/>
            <a:r>
              <a:rPr lang="uz-Cyrl-UZ" sz="3600" dirty="0" smtClean="0">
                <a:solidFill>
                  <a:schemeClr val="accent3">
                    <a:lumMod val="75000"/>
                  </a:schemeClr>
                </a:solidFill>
                <a:latin typeface="Times New Roman" panose="02020603050405020304" pitchFamily="18" charset="0"/>
                <a:cs typeface="Times New Roman" panose="02020603050405020304" pitchFamily="18" charset="0"/>
              </a:rPr>
              <a:t>Режа:</a:t>
            </a:r>
          </a:p>
          <a:p>
            <a:pPr algn="ctr"/>
            <a:endParaRPr lang="uz-Cyrl-UZ" sz="1400" dirty="0" smtClean="0">
              <a:solidFill>
                <a:schemeClr val="accent3">
                  <a:lumMod val="75000"/>
                </a:schemeClr>
              </a:solidFill>
              <a:latin typeface="Times New Roman" panose="02020603050405020304" pitchFamily="18" charset="0"/>
              <a:cs typeface="Times New Roman" panose="02020603050405020304" pitchFamily="18" charset="0"/>
            </a:endParaRPr>
          </a:p>
          <a:p>
            <a:pPr marL="514350" indent="-514350" algn="ctr">
              <a:lnSpc>
                <a:spcPct val="150000"/>
              </a:lnSpc>
              <a:buAutoNum type="arabicPeriod"/>
            </a:pPr>
            <a:r>
              <a:rPr lang="uz-Cyrl-UZ" sz="3600" dirty="0" smtClean="0">
                <a:solidFill>
                  <a:schemeClr val="accent3">
                    <a:lumMod val="75000"/>
                  </a:schemeClr>
                </a:solidFill>
                <a:latin typeface="Times New Roman" panose="02020603050405020304" pitchFamily="18" charset="0"/>
                <a:cs typeface="Times New Roman" panose="02020603050405020304" pitchFamily="18" charset="0"/>
              </a:rPr>
              <a:t>Цитрус инли куя</a:t>
            </a:r>
          </a:p>
          <a:p>
            <a:pPr marL="514350" indent="-514350" algn="ctr">
              <a:lnSpc>
                <a:spcPct val="150000"/>
              </a:lnSpc>
              <a:buAutoNum type="arabicPeriod"/>
            </a:pPr>
            <a:r>
              <a:rPr lang="uz-Cyrl-UZ" sz="3600" dirty="0" smtClean="0">
                <a:solidFill>
                  <a:schemeClr val="accent3">
                    <a:lumMod val="75000"/>
                  </a:schemeClr>
                </a:solidFill>
                <a:latin typeface="Times New Roman" panose="02020603050405020304" pitchFamily="18" charset="0"/>
                <a:cs typeface="Times New Roman" panose="02020603050405020304" pitchFamily="18" charset="0"/>
              </a:rPr>
              <a:t>Апельсин қалқондори</a:t>
            </a:r>
          </a:p>
          <a:p>
            <a:pPr marL="514350" indent="-514350" algn="ctr">
              <a:lnSpc>
                <a:spcPct val="150000"/>
              </a:lnSpc>
              <a:buAutoNum type="arabicPeriod"/>
            </a:pPr>
            <a:r>
              <a:rPr lang="uz-Cyrl-UZ" sz="3600" dirty="0" smtClean="0">
                <a:solidFill>
                  <a:schemeClr val="accent3">
                    <a:lumMod val="75000"/>
                  </a:schemeClr>
                </a:solidFill>
                <a:latin typeface="Times New Roman" panose="02020603050405020304" pitchFamily="18" charset="0"/>
                <a:cs typeface="Times New Roman" panose="02020603050405020304" pitchFamily="18" charset="0"/>
              </a:rPr>
              <a:t>Япон таёқчасимон қалқондори</a:t>
            </a:r>
            <a:endParaRPr lang="ru-RU" sz="3600" dirty="0">
              <a:solidFill>
                <a:schemeClr val="accent3">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03097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1896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817419" y="246221"/>
            <a:ext cx="8188930" cy="64940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pPr>
            <a:r>
              <a:rPr kumimoji="0" lang="uz-Cyrl-UZ" sz="32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Цитрус инли куяси – (</a:t>
            </a:r>
            <a:r>
              <a:rPr kumimoji="0" lang="uz-Cyrl-UZ"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Phyllocnistis citrella Stain</a:t>
            </a:r>
            <a:r>
              <a:rPr kumimoji="0" lang="uz-Cyrl-UZ" sz="32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ton)</a:t>
            </a:r>
            <a:r>
              <a:rPr kumimoji="0" lang="uz-Cyrl-UZ"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олигофаг ҳашарот бўлиб, цитрус ўсимликларига катта зарар келтиради. Цитрус инли куяси лимон ўсимлигининг хавфли кушандаси ҳисобланади. Шу билан бир қаторда у мандарин ва грейпфрут  ўсимлигида ривожланиши аниқланган.</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uz-Cyrl-UZ"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Тарқалиши. </a:t>
            </a:r>
            <a:r>
              <a:rPr kumimoji="0" lang="uz-Cyrl-UZ"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Цитрус инли куяси Осиё, Австралия, Жанубий Африка, Шарқий ва Ғарбий Африка, Марказий ва Жанубий Америка давлатларида тарқалган. Ўзбекистонда Тошкент вилоятларида аниқланган.</a:t>
            </a:r>
            <a:endParaRPr kumimoji="0" lang="uz-Cyrl-UZ"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986303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1"/>
          <p:cNvSpPr>
            <a:spLocks noChangeArrowheads="1"/>
          </p:cNvSpPr>
          <p:nvPr/>
        </p:nvSpPr>
        <p:spPr bwMode="auto">
          <a:xfrm>
            <a:off x="0" y="0"/>
            <a:ext cx="9144000"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uz-Cyrl-UZ" sz="36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Морфологик белгилари. </a:t>
            </a:r>
            <a:r>
              <a:rPr kumimoji="0" lang="uz-Cyrl-UZ"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Цитрус инли куясининг </a:t>
            </a:r>
            <a:r>
              <a:rPr kumimoji="0" lang="uz-Cyrl-UZ"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капалагининг </a:t>
            </a:r>
            <a:r>
              <a:rPr kumimoji="0" lang="uz-Cyrl-UZ" sz="3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қанотлари ёзилганда 4-5 мм узунликда бўлиб, қанотлари кулранг, ингичка, ўткир учли (1-расм). Олдинги жуфт қаноти иккита тўқ чизиқлар, ўртасида эса V шаклида белгиси ва тепа учида қора доғлари бор. Қанотининг ўрта олдинги четигача узун тўқ сариқ рангда туклари бор. Попуклари орқа қанотида ҳосил бўлади. Орқа оёқларининг болдир қисмида тепага қараган қора ўсимтаси бор.</a:t>
            </a:r>
            <a:endParaRPr kumimoji="0" lang="uz-Cyrl-UZ" sz="3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4109285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doc\Новая папка\цитрус инли куя\micro_gra_10_l.jpg"/>
          <p:cNvPicPr>
            <a:picLocks noChangeAspect="1" noChangeArrowheads="1"/>
          </p:cNvPicPr>
          <p:nvPr/>
        </p:nvPicPr>
        <p:blipFill>
          <a:blip r:embed="rId2"/>
          <a:srcRect/>
          <a:stretch>
            <a:fillRect/>
          </a:stretch>
        </p:blipFill>
        <p:spPr bwMode="auto">
          <a:xfrm>
            <a:off x="0" y="45902"/>
            <a:ext cx="4765964" cy="3574473"/>
          </a:xfrm>
          <a:prstGeom prst="rect">
            <a:avLst/>
          </a:prstGeom>
          <a:noFill/>
        </p:spPr>
      </p:pic>
      <p:sp>
        <p:nvSpPr>
          <p:cNvPr id="7" name="Прямоугольник 6"/>
          <p:cNvSpPr/>
          <p:nvPr/>
        </p:nvSpPr>
        <p:spPr>
          <a:xfrm>
            <a:off x="0" y="4714884"/>
            <a:ext cx="9144000" cy="1569660"/>
          </a:xfrm>
          <a:prstGeom prst="rect">
            <a:avLst/>
          </a:prstGeom>
        </p:spPr>
        <p:txBody>
          <a:bodyPr wrap="square">
            <a:spAutoFit/>
          </a:bodyPr>
          <a:lstStyle/>
          <a:p>
            <a:pPr algn="ctr"/>
            <a:r>
              <a:rPr lang="uz-Cyrl-UZ" sz="4800" b="1" dirty="0">
                <a:latin typeface="Times New Roman" pitchFamily="18" charset="0"/>
                <a:cs typeface="Times New Roman" pitchFamily="18" charset="0"/>
              </a:rPr>
              <a:t>Цитрус инли куяси – (</a:t>
            </a:r>
            <a:r>
              <a:rPr lang="uz-Cyrl-UZ" sz="4800" b="1" i="1" dirty="0">
                <a:latin typeface="Times New Roman" pitchFamily="18" charset="0"/>
                <a:cs typeface="Times New Roman" pitchFamily="18" charset="0"/>
              </a:rPr>
              <a:t>Phyllocnistis citrella Stainton)</a:t>
            </a:r>
            <a:endParaRPr lang="ru-RU" sz="4800" dirty="0">
              <a:latin typeface="Times New Roman" pitchFamily="18" charset="0"/>
              <a:cs typeface="Times New Roman" pitchFamily="18" charset="0"/>
            </a:endParaRPr>
          </a:p>
        </p:txBody>
      </p:sp>
      <p:pic>
        <p:nvPicPr>
          <p:cNvPr id="4" name="Picture 4"/>
          <p:cNvPicPr>
            <a:picLocks noChangeAspect="1" noChangeArrowheads="1"/>
          </p:cNvPicPr>
          <p:nvPr/>
        </p:nvPicPr>
        <p:blipFill>
          <a:blip r:embed="rId3"/>
          <a:srcRect/>
          <a:stretch>
            <a:fillRect/>
          </a:stretch>
        </p:blipFill>
        <p:spPr bwMode="auto">
          <a:xfrm>
            <a:off x="4766886" y="45902"/>
            <a:ext cx="4377114" cy="3574473"/>
          </a:xfrm>
          <a:prstGeom prst="rect">
            <a:avLst/>
          </a:prstGeom>
          <a:noFill/>
          <a:ln w="9525">
            <a:noFill/>
            <a:miter lim="800000"/>
            <a:headEnd/>
            <a:tailEnd/>
          </a:ln>
          <a:effectLst/>
        </p:spPr>
      </p:pic>
    </p:spTree>
    <p:extLst>
      <p:ext uri="{BB962C8B-B14F-4D97-AF65-F5344CB8AC3E}">
        <p14:creationId xmlns:p14="http://schemas.microsoft.com/office/powerpoint/2010/main" val="3773996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3975292" y="276998"/>
            <a:ext cx="5168707"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Тухумининг</a:t>
            </a:r>
            <a:r>
              <a:rPr kumimoji="0" lang="uz-Cyrl-UZ"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шакли ясси, ранги оқиш, узунлиги 0,27 мм келади (2-расм).</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Личинканинг</a:t>
            </a:r>
            <a:r>
              <a:rPr kumimoji="0" lang="uz-Cyrl-UZ"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узунлиги 3,6 мм бўлиб, яшил кулрангда, тана охири учли, боши сариқ, танасининг қолган қисми қизғиш сариқ рангда, биринчи иккита кўкрак бўғинлари тўғри бурчак шаклида (3-расм). </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Ғумбаги</a:t>
            </a:r>
            <a:r>
              <a:rPr kumimoji="0" lang="uz-Cyrl-UZ" sz="2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дастлаб сарғиш, кейинчалик тўқ жигаррангга киради (4-расм).</a:t>
            </a:r>
            <a:endParaRPr kumimoji="0" lang="uz-Cyrl-UZ"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3" name="Picture 2"/>
          <p:cNvPicPr>
            <a:picLocks noChangeAspect="1" noChangeArrowheads="1"/>
          </p:cNvPicPr>
          <p:nvPr/>
        </p:nvPicPr>
        <p:blipFill>
          <a:blip r:embed="rId2"/>
          <a:srcRect/>
          <a:stretch>
            <a:fillRect/>
          </a:stretch>
        </p:blipFill>
        <p:spPr bwMode="auto">
          <a:xfrm>
            <a:off x="0" y="276998"/>
            <a:ext cx="3975292" cy="2673927"/>
          </a:xfrm>
          <a:prstGeom prst="rect">
            <a:avLst/>
          </a:prstGeom>
          <a:noFill/>
          <a:ln w="9525">
            <a:noFill/>
            <a:miter lim="800000"/>
            <a:headEnd/>
            <a:tailEnd/>
          </a:ln>
          <a:effectLst/>
        </p:spPr>
      </p:pic>
      <p:pic>
        <p:nvPicPr>
          <p:cNvPr id="4" name="Picture 4"/>
          <p:cNvPicPr>
            <a:picLocks noChangeAspect="1" noChangeArrowheads="1"/>
          </p:cNvPicPr>
          <p:nvPr/>
        </p:nvPicPr>
        <p:blipFill>
          <a:blip r:embed="rId3" cstate="print"/>
          <a:srcRect/>
          <a:stretch>
            <a:fillRect/>
          </a:stretch>
        </p:blipFill>
        <p:spPr bwMode="auto">
          <a:xfrm>
            <a:off x="-14813" y="3089563"/>
            <a:ext cx="3990105" cy="3366655"/>
          </a:xfrm>
          <a:prstGeom prst="rect">
            <a:avLst/>
          </a:prstGeom>
          <a:noFill/>
          <a:ln w="9525">
            <a:noFill/>
            <a:miter lim="800000"/>
            <a:headEnd/>
            <a:tailEnd/>
          </a:ln>
          <a:effectLst/>
        </p:spPr>
      </p:pic>
    </p:spTree>
    <p:extLst>
      <p:ext uri="{BB962C8B-B14F-4D97-AF65-F5344CB8AC3E}">
        <p14:creationId xmlns:p14="http://schemas.microsoft.com/office/powerpoint/2010/main" val="260673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D:\doc\Новая папка\цитрус инли куя\cirrospilus_ingenuus03.jpg"/>
          <p:cNvPicPr>
            <a:picLocks noChangeAspect="1" noChangeArrowheads="1"/>
          </p:cNvPicPr>
          <p:nvPr/>
        </p:nvPicPr>
        <p:blipFill>
          <a:blip r:embed="rId2"/>
          <a:srcRect/>
          <a:stretch>
            <a:fillRect/>
          </a:stretch>
        </p:blipFill>
        <p:spPr bwMode="auto">
          <a:xfrm>
            <a:off x="0" y="0"/>
            <a:ext cx="4572000" cy="3929066"/>
          </a:xfrm>
          <a:prstGeom prst="rect">
            <a:avLst/>
          </a:prstGeom>
          <a:noFill/>
        </p:spPr>
      </p:pic>
      <p:pic>
        <p:nvPicPr>
          <p:cNvPr id="45059" name="Picture 3" descr="D:\doc\Новая папка\цитрус инли куя\phyll-pupa1.jpg"/>
          <p:cNvPicPr>
            <a:picLocks noChangeAspect="1" noChangeArrowheads="1"/>
          </p:cNvPicPr>
          <p:nvPr/>
        </p:nvPicPr>
        <p:blipFill>
          <a:blip r:embed="rId3"/>
          <a:srcRect/>
          <a:stretch>
            <a:fillRect/>
          </a:stretch>
        </p:blipFill>
        <p:spPr bwMode="auto">
          <a:xfrm>
            <a:off x="4572000" y="0"/>
            <a:ext cx="4572000" cy="3929066"/>
          </a:xfrm>
          <a:prstGeom prst="rect">
            <a:avLst/>
          </a:prstGeom>
          <a:noFill/>
        </p:spPr>
      </p:pic>
      <p:sp>
        <p:nvSpPr>
          <p:cNvPr id="4" name="Прямоугольник 3"/>
          <p:cNvSpPr/>
          <p:nvPr/>
        </p:nvSpPr>
        <p:spPr>
          <a:xfrm>
            <a:off x="0" y="4857760"/>
            <a:ext cx="9144000" cy="1569660"/>
          </a:xfrm>
          <a:prstGeom prst="rect">
            <a:avLst/>
          </a:prstGeom>
        </p:spPr>
        <p:txBody>
          <a:bodyPr wrap="square">
            <a:spAutoFit/>
          </a:bodyPr>
          <a:lstStyle/>
          <a:p>
            <a:pPr algn="ctr"/>
            <a:r>
              <a:rPr lang="uz-Cyrl-UZ" sz="4800" dirty="0">
                <a:latin typeface="Times New Roman" pitchFamily="18" charset="0"/>
                <a:ea typeface="Times New Roman" pitchFamily="18" charset="0"/>
                <a:cs typeface="Times New Roman" pitchFamily="18" charset="0"/>
              </a:rPr>
              <a:t>4</a:t>
            </a:r>
            <a:r>
              <a:rPr kumimoji="0" lang="uz-Cyrl-UZ" sz="4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-расм. Цитрус инли куясининг ғумбаги.</a:t>
            </a:r>
            <a:endParaRPr lang="ru-RU" sz="4800" dirty="0"/>
          </a:p>
        </p:txBody>
      </p:sp>
    </p:spTree>
    <p:extLst>
      <p:ext uri="{BB962C8B-B14F-4D97-AF65-F5344CB8AC3E}">
        <p14:creationId xmlns:p14="http://schemas.microsoft.com/office/powerpoint/2010/main" val="3612007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0" y="0"/>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uz-Cyrl-UZ"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Биологик хусусияти.</a:t>
            </a: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Цитрус инли куяснинг ривожланишига об-ҳавонинг аҳамияти жуда катта. Цитрус инли куясини июн-июл ойларида лимонзорларда кўплаб учратиш мумкин. Улар лимон баргининг остки томонига жойлашиб кеч кузга қадар зарар келтиради.</a:t>
            </a:r>
            <a:endParaRPr kumimoji="0" lang="uz-Cyrl-UZ"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57150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Урғочилар тухумини куртакка ёки ўсимликларнинг ўсиш нуқтасига, баргларнинг тепа қисмига 200 тагача қўяди. Эмбрионал  ривожланиши 10 кун давом этади. Личинкалар барг ичига кириб олиб 10-20 кун давомида ривожланади.</a:t>
            </a: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uz-Cyrl-UZ"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649286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46909" y="166255"/>
            <a:ext cx="7772400" cy="6555641"/>
          </a:xfrm>
          <a:prstGeom prst="rect">
            <a:avLst/>
          </a:prstGeom>
        </p:spPr>
        <p:txBody>
          <a:bodyPr wrap="square">
            <a:spAutoFit/>
          </a:bodyPr>
          <a:lstStyle/>
          <a:p>
            <a:pPr algn="just"/>
            <a:r>
              <a:rPr lang="uz-Cyrl-UZ" sz="2800" dirty="0">
                <a:latin typeface="Times New Roman" pitchFamily="18" charset="0"/>
                <a:cs typeface="Times New Roman" pitchFamily="18" charset="0"/>
              </a:rPr>
              <a:t>Личинкалар ёш барглар орасида илон изи каби уялар ҳосил қилиб барг  паренхимаси билан озиқланиши натижасида барг буришади ва </a:t>
            </a:r>
            <a:r>
              <a:rPr lang="uz-Cyrl-UZ" sz="2800" dirty="0" smtClean="0">
                <a:latin typeface="Times New Roman" pitchFamily="18" charset="0"/>
                <a:cs typeface="Times New Roman" pitchFamily="18" charset="0"/>
              </a:rPr>
              <a:t>қурийди (5-расм). </a:t>
            </a:r>
            <a:r>
              <a:rPr lang="uz-Cyrl-UZ" sz="2800" dirty="0">
                <a:latin typeface="Times New Roman" pitchFamily="18" charset="0"/>
                <a:cs typeface="Times New Roman" pitchFamily="18" charset="0"/>
              </a:rPr>
              <a:t>Одатда битти баргда битта уя бўлади, кучли зарарланганда 2 ёки 3 та ва ундан ортиқ ҳам бўлиши мумкин. Қаршиликларга учраши билан личинка бошқа баргга ўтади. Ғумбакка айланишидан олдин ҳаракатланишдан тўхтайди. Ғумбаклик даври пилла ичида ўтади. Зараркунанда бир йилда 6-7 та баъзан 10 та авлод беради. Бир авлоднинг ривожланиши 38-43 кунни ташкил этади. Цитрус инли куяси плантацияларда ва питомникларда цитрус экинларининг ёш кўчатларини зарарлаши мумкин. </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439258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D:\doc\Новая папка\цитрус инли куя\timthumb.jpg"/>
          <p:cNvPicPr>
            <a:picLocks noChangeAspect="1" noChangeArrowheads="1"/>
          </p:cNvPicPr>
          <p:nvPr/>
        </p:nvPicPr>
        <p:blipFill>
          <a:blip r:embed="rId2"/>
          <a:srcRect/>
          <a:stretch>
            <a:fillRect/>
          </a:stretch>
        </p:blipFill>
        <p:spPr bwMode="auto">
          <a:xfrm>
            <a:off x="0" y="0"/>
            <a:ext cx="4572000" cy="3714752"/>
          </a:xfrm>
          <a:prstGeom prst="rect">
            <a:avLst/>
          </a:prstGeom>
          <a:noFill/>
        </p:spPr>
      </p:pic>
      <p:pic>
        <p:nvPicPr>
          <p:cNvPr id="47107" name="Picture 3" descr="D:\doc\Новая папка\цитрус инли куя\1000_0.jpeg"/>
          <p:cNvPicPr>
            <a:picLocks noChangeAspect="1" noChangeArrowheads="1"/>
          </p:cNvPicPr>
          <p:nvPr/>
        </p:nvPicPr>
        <p:blipFill>
          <a:blip r:embed="rId3"/>
          <a:srcRect/>
          <a:stretch>
            <a:fillRect/>
          </a:stretch>
        </p:blipFill>
        <p:spPr bwMode="auto">
          <a:xfrm>
            <a:off x="4572000" y="0"/>
            <a:ext cx="4571999" cy="3714752"/>
          </a:xfrm>
          <a:prstGeom prst="rect">
            <a:avLst/>
          </a:prstGeom>
          <a:noFill/>
        </p:spPr>
      </p:pic>
      <p:sp>
        <p:nvSpPr>
          <p:cNvPr id="4" name="Прямоугольник 3"/>
          <p:cNvSpPr/>
          <p:nvPr/>
        </p:nvSpPr>
        <p:spPr>
          <a:xfrm>
            <a:off x="0" y="4857760"/>
            <a:ext cx="9144000" cy="1569660"/>
          </a:xfrm>
          <a:prstGeom prst="rect">
            <a:avLst/>
          </a:prstGeom>
        </p:spPr>
        <p:txBody>
          <a:bodyPr wrap="square">
            <a:spAutoFit/>
          </a:bodyPr>
          <a:lstStyle/>
          <a:p>
            <a:pPr algn="ctr"/>
            <a:r>
              <a:rPr kumimoji="0" lang="uz-Cyrl-UZ" sz="4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5-расм. Цитрус инли куясининг</a:t>
            </a:r>
            <a:r>
              <a:rPr kumimoji="0" lang="uz-Cyrl-UZ" sz="48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барг билан озиқланиши</a:t>
            </a:r>
            <a:r>
              <a:rPr kumimoji="0" lang="uz-Cyrl-UZ" sz="4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lang="ru-RU" sz="4800" dirty="0"/>
          </a:p>
        </p:txBody>
      </p:sp>
    </p:spTree>
    <p:extLst>
      <p:ext uri="{BB962C8B-B14F-4D97-AF65-F5344CB8AC3E}">
        <p14:creationId xmlns:p14="http://schemas.microsoft.com/office/powerpoint/2010/main" val="424067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0" y="0"/>
            <a:ext cx="9144000"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571500" algn="just" defTabSz="914400" rtl="0" eaLnBrk="1" fontAlgn="base" latinLnBrk="0" hangingPunct="1">
              <a:lnSpc>
                <a:spcPct val="100000"/>
              </a:lnSpc>
              <a:spcBef>
                <a:spcPct val="0"/>
              </a:spcBef>
              <a:spcAft>
                <a:spcPct val="0"/>
              </a:spcAft>
              <a:buClrTx/>
              <a:buSzTx/>
              <a:buFontTx/>
              <a:buNone/>
              <a:tabLst/>
            </a:pPr>
            <a:r>
              <a:rPr kumimoji="0" lang="uz-Cyrl-UZ"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Кураш чоралари. </a:t>
            </a:r>
            <a:r>
              <a:rPr kumimoji="0" lang="uz-Cyrl-UZ"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Карантин тадбирлари қаторига кўчатлик материалларини мунтазам текшириш ва экспертиза қилиш, зараркунанда тарқалган ҳудудлардан кўчатлар материаллар ва қаламчаларни келтирш қатъиян ман қилинади. Ҳашарот тарқалган далалардаги кўчатларга фосфор-органик препаратлар билан ишлов берилиши керак.</a:t>
            </a:r>
            <a:endParaRPr kumimoji="0" lang="uz-Cyrl-UZ"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0925335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2509" y="128285"/>
            <a:ext cx="8589818" cy="6888039"/>
          </a:xfrm>
          <a:prstGeom prst="rect">
            <a:avLst/>
          </a:prstGeom>
        </p:spPr>
        <p:txBody>
          <a:bodyPr wrap="square">
            <a:spAutoFit/>
          </a:bodyPr>
          <a:lstStyle/>
          <a:p>
            <a:pPr indent="228600" algn="just">
              <a:lnSpc>
                <a:spcPct val="115000"/>
              </a:lnSpc>
              <a:spcAft>
                <a:spcPts val="0"/>
              </a:spcAft>
            </a:pPr>
            <a:r>
              <a:rPr lang="uz-Cyrl-UZ" sz="2400" b="1" dirty="0">
                <a:latin typeface="Tahoma" panose="020B0604030504040204" pitchFamily="34" charset="0"/>
                <a:ea typeface="Malgun Gothic" panose="020B0503020000020004" pitchFamily="34" charset="-127"/>
                <a:cs typeface="Times New Roman" panose="02020603050405020304" pitchFamily="18" charset="0"/>
              </a:rPr>
              <a:t> Апельсин қалқондори  (Unaspis citri Comst.)</a:t>
            </a:r>
            <a:endParaRPr lang="ru-RU"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indent="228600" algn="just">
              <a:lnSpc>
                <a:spcPct val="115000"/>
              </a:lnSpc>
              <a:spcAft>
                <a:spcPts val="0"/>
              </a:spcAft>
            </a:pPr>
            <a:r>
              <a:rPr lang="uz-Cyrl-UZ" sz="2400" dirty="0">
                <a:latin typeface="Tahoma" panose="020B0604030504040204" pitchFamily="34" charset="0"/>
                <a:ea typeface="Malgun Gothic" panose="020B0503020000020004" pitchFamily="34" charset="-127"/>
                <a:cs typeface="Times New Roman" panose="02020603050405020304" pitchFamily="18" charset="0"/>
              </a:rPr>
              <a:t> </a:t>
            </a:r>
            <a:endParaRPr lang="ru-RU"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indent="228600" algn="just">
              <a:lnSpc>
                <a:spcPct val="115000"/>
              </a:lnSpc>
              <a:spcAft>
                <a:spcPts val="0"/>
              </a:spcAft>
            </a:pPr>
            <a:r>
              <a:rPr lang="uz-Cyrl-UZ" sz="2400" dirty="0" smtClean="0">
                <a:latin typeface="Tahoma" panose="020B0604030504040204" pitchFamily="34" charset="0"/>
                <a:ea typeface="Malgun Gothic" panose="020B0503020000020004" pitchFamily="34" charset="-127"/>
                <a:cs typeface="Times New Roman" panose="02020603050405020304" pitchFamily="18" charset="0"/>
              </a:rPr>
              <a:t>	Бу </a:t>
            </a:r>
            <a:r>
              <a:rPr lang="uz-Cyrl-UZ" sz="2400" dirty="0">
                <a:latin typeface="Tahoma" panose="020B0604030504040204" pitchFamily="34" charset="0"/>
                <a:ea typeface="Malgun Gothic" panose="020B0503020000020004" pitchFamily="34" charset="-127"/>
                <a:cs typeface="Times New Roman" panose="02020603050405020304" pitchFamily="18" charset="0"/>
              </a:rPr>
              <a:t>тур ҳашарот тенг қанотлилар (Homoptera) туркуми, қалқондорлар (Diaspdidae) оиласига мансуб бўлиб, </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Осиё</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нинг Сурия, </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Хиндистон, </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Индонезия, Малайзия, </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Вьетнам, Хитой</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(Гуандун шим. Хитой)</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,Япония</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Африка</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нинг Гвинея, Миср</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Заир, Камерун, Мадагаскар, Мали, Сенегал, Сьерра–Леоне, Маврика;</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Шимолий</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ва</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Марказий Америка</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нинг-Бермурд ороли, Куба, АҚШ, Тринидад ва Тобаго, Ямайка; Жанубий АмериканингАргентина, Бразилия, Венесуэла, Колумбия, Уругвай; </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Австралия ва Океания</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нингАвстралия, Ғарбий самоа, Янги Зеландия,  Янги Гебридлар, Шарқий Самоа, Соломоновлар Ороли, Таити, Тонга, Фиджи оролларида кенг тарқалган</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 бўлиб, </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Аргентинада </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1938 йилда м</a:t>
            </a:r>
            <a:r>
              <a:rPr lang="uz-Latn-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аха</a:t>
            </a:r>
            <a:r>
              <a:rPr lang="uz-Cyrl-UZ" sz="2400" dirty="0">
                <a:solidFill>
                  <a:srgbClr val="FF0000"/>
                </a:solidFill>
                <a:latin typeface="Tahoma" panose="020B0604030504040204" pitchFamily="34" charset="0"/>
                <a:ea typeface="Malgun Gothic" panose="020B0503020000020004" pitchFamily="34" charset="-127"/>
                <a:cs typeface="Times New Roman" panose="02020603050405020304" pitchFamily="18" charset="0"/>
              </a:rPr>
              <a:t>ллий зараркунанда деб эълон қилинган.</a:t>
            </a:r>
            <a:endParaRPr lang="ru-RU" sz="2400" dirty="0"/>
          </a:p>
        </p:txBody>
      </p:sp>
    </p:spTree>
    <p:extLst>
      <p:ext uri="{BB962C8B-B14F-4D97-AF65-F5344CB8AC3E}">
        <p14:creationId xmlns:p14="http://schemas.microsoft.com/office/powerpoint/2010/main" val="1122223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02327" y="568036"/>
            <a:ext cx="7523017" cy="6038576"/>
          </a:xfrm>
          <a:prstGeom prst="rect">
            <a:avLst/>
          </a:prstGeom>
        </p:spPr>
        <p:txBody>
          <a:bodyPr wrap="square">
            <a:spAutoFit/>
          </a:bodyPr>
          <a:lstStyle/>
          <a:p>
            <a:pPr indent="270510" algn="just">
              <a:lnSpc>
                <a:spcPct val="115000"/>
              </a:lnSpc>
              <a:spcAft>
                <a:spcPts val="0"/>
              </a:spcAft>
            </a:pPr>
            <a:r>
              <a:rPr lang="uz-Cyrl-UZ" sz="2400" dirty="0">
                <a:solidFill>
                  <a:schemeClr val="accent3">
                    <a:lumMod val="75000"/>
                  </a:schemeClr>
                </a:solidFill>
                <a:latin typeface="Tahoma" panose="020B0604030504040204" pitchFamily="34" charset="0"/>
                <a:ea typeface="Malgun Gothic" panose="020B0503020000020004" pitchFamily="34" charset="-127"/>
                <a:cs typeface="Times New Roman" panose="02020603050405020304" pitchFamily="18" charset="0"/>
              </a:rPr>
              <a:t>Бу зараркунанда тасодифан келиб қолганда цитрус экинлари етиштирилаётган ҳудудларда – Қора денгиз бўйлари, Кавказ ва Озарбайжонда иқлимлашиши, ривожланиб зарар етказиши мумкин. </a:t>
            </a:r>
            <a:endParaRPr lang="ru-RU" dirty="0" smtClean="0">
              <a:solidFill>
                <a:schemeClr val="accent3">
                  <a:lumMod val="75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pPr>
            <a:r>
              <a:rPr lang="uz-Cyrl-UZ" sz="2400" dirty="0">
                <a:solidFill>
                  <a:schemeClr val="accent3">
                    <a:lumMod val="75000"/>
                  </a:schemeClr>
                </a:solidFill>
                <a:latin typeface="Tahoma" panose="020B0604030504040204" pitchFamily="34" charset="0"/>
                <a:ea typeface="Malgun Gothic" panose="020B0503020000020004" pitchFamily="34" charset="-127"/>
                <a:cs typeface="Times New Roman" panose="02020603050405020304" pitchFamily="18" charset="0"/>
              </a:rPr>
              <a:t>Имаго урғочисини</a:t>
            </a:r>
            <a:r>
              <a:rPr lang="uz-Latn-UZ" sz="2400" dirty="0">
                <a:solidFill>
                  <a:schemeClr val="accent3">
                    <a:lumMod val="75000"/>
                  </a:schemeClr>
                </a:solidFill>
                <a:latin typeface="Tahoma" panose="020B0604030504040204" pitchFamily="34" charset="0"/>
                <a:ea typeface="Malgun Gothic" panose="020B0503020000020004" pitchFamily="34" charset="-127"/>
                <a:cs typeface="Times New Roman" panose="02020603050405020304" pitchFamily="18" charset="0"/>
              </a:rPr>
              <a:t>нг</a:t>
            </a:r>
            <a:r>
              <a:rPr lang="uz-Cyrl-UZ" sz="2400" dirty="0">
                <a:solidFill>
                  <a:schemeClr val="accent3">
                    <a:lumMod val="75000"/>
                  </a:schemeClr>
                </a:solidFill>
                <a:latin typeface="Tahoma" panose="020B0604030504040204" pitchFamily="34" charset="0"/>
                <a:ea typeface="Malgun Gothic" panose="020B0503020000020004" pitchFamily="34" charset="-127"/>
                <a:cs typeface="Times New Roman" panose="02020603050405020304" pitchFamily="18" charset="0"/>
              </a:rPr>
              <a:t> танаси чўзинчоқ, қорнининг биринчи бўғимига томон кенгайган. Кўкрагининг ўртаси олдинги кўкрагидан ажралмаган. Бўлак уч жуфт бўлиб, биринчиси кўп бўлмаган чуқурлашган пигидал жойлашган. Биринчи бўлак чўққиси бироз тармоқлашган, чети майда тишли. Иккинчи ва учинчи бўлакларнинг эшкаги  йўқ. Қалқони оқ, чўзинчоқ, учта кўндаланг букрига эга</a:t>
            </a:r>
            <a:r>
              <a:rPr lang="uz-Latn-UZ" sz="2400" dirty="0">
                <a:solidFill>
                  <a:schemeClr val="accent3">
                    <a:lumMod val="75000"/>
                  </a:schemeClr>
                </a:solidFill>
                <a:latin typeface="Tahoma" panose="020B0604030504040204" pitchFamily="34" charset="0"/>
                <a:ea typeface="Malgun Gothic" panose="020B0503020000020004" pitchFamily="34" charset="-127"/>
                <a:cs typeface="Times New Roman" panose="02020603050405020304" pitchFamily="18" charset="0"/>
              </a:rPr>
              <a:t>.</a:t>
            </a:r>
            <a:r>
              <a:rPr lang="uz-Cyrl-UZ" sz="2400" dirty="0">
                <a:solidFill>
                  <a:schemeClr val="accent3">
                    <a:lumMod val="75000"/>
                  </a:schemeClr>
                </a:solidFill>
                <a:latin typeface="Tahoma" panose="020B0604030504040204" pitchFamily="34" charset="0"/>
                <a:ea typeface="Malgun Gothic" panose="020B0503020000020004" pitchFamily="34" charset="-127"/>
                <a:cs typeface="Times New Roman" panose="02020603050405020304" pitchFamily="18" charset="0"/>
              </a:rPr>
              <a:t>  Ён томонида аниқ ажралиб туради.</a:t>
            </a:r>
            <a:endParaRPr lang="ru-RU" dirty="0">
              <a:solidFill>
                <a:schemeClr val="accent3">
                  <a:lumMod val="75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3940964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727" y="374072"/>
            <a:ext cx="8132618" cy="6321731"/>
          </a:xfrm>
          <a:prstGeom prst="rect">
            <a:avLst/>
          </a:prstGeom>
        </p:spPr>
        <p:txBody>
          <a:bodyPr wrap="square">
            <a:spAutoFit/>
          </a:bodyPr>
          <a:lstStyle/>
          <a:p>
            <a:pPr indent="270510" algn="just">
              <a:lnSpc>
                <a:spcPct val="115000"/>
              </a:lnSpc>
              <a:spcAft>
                <a:spcPts val="0"/>
              </a:spcAft>
            </a:pPr>
            <a:r>
              <a:rPr lang="uz-Cyrl-UZ" sz="3200" dirty="0">
                <a:solidFill>
                  <a:schemeClr val="accent4">
                    <a:lumMod val="50000"/>
                  </a:schemeClr>
                </a:solidFill>
                <a:latin typeface="Tahoma" panose="020B0604030504040204" pitchFamily="34" charset="0"/>
                <a:ea typeface="Malgun Gothic" panose="020B0503020000020004" pitchFamily="34" charset="-127"/>
                <a:cs typeface="Times New Roman" panose="02020603050405020304" pitchFamily="18" charset="0"/>
              </a:rPr>
              <a:t>Қалқони жигарранг, чўзинчоқ, орқанги томони охирига </a:t>
            </a:r>
            <a:r>
              <a:rPr lang="uz-Latn-UZ" sz="3200" dirty="0">
                <a:solidFill>
                  <a:schemeClr val="accent4">
                    <a:lumMod val="50000"/>
                  </a:schemeClr>
                </a:solidFill>
                <a:latin typeface="Tahoma" panose="020B0604030504040204" pitchFamily="34" charset="0"/>
                <a:ea typeface="Malgun Gothic" panose="020B0503020000020004" pitchFamily="34" charset="-127"/>
                <a:cs typeface="Times New Roman" panose="02020603050405020304" pitchFamily="18" charset="0"/>
              </a:rPr>
              <a:t>қараб</a:t>
            </a:r>
            <a:r>
              <a:rPr lang="uz-Cyrl-UZ" sz="3200" dirty="0">
                <a:solidFill>
                  <a:schemeClr val="accent4">
                    <a:lumMod val="50000"/>
                  </a:schemeClr>
                </a:solidFill>
                <a:latin typeface="Tahoma" panose="020B0604030504040204" pitchFamily="34" charset="0"/>
                <a:ea typeface="Malgun Gothic" panose="020B0503020000020004" pitchFamily="34" charset="-127"/>
                <a:cs typeface="Times New Roman" panose="02020603050405020304" pitchFamily="18" charset="0"/>
              </a:rPr>
              <a:t> кенгайиб боради,қисман қайрилган, кўндаланг эшкаксимон. Личинкали пўсти иккита.  </a:t>
            </a:r>
            <a:endParaRPr lang="ru-RU" sz="2400" dirty="0" smtClean="0">
              <a:solidFill>
                <a:schemeClr val="accent4">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pPr>
            <a:r>
              <a:rPr lang="uz-Cyrl-UZ" sz="3200" dirty="0">
                <a:solidFill>
                  <a:schemeClr val="accent4">
                    <a:lumMod val="50000"/>
                  </a:schemeClr>
                </a:solidFill>
                <a:latin typeface="Tahoma" panose="020B0604030504040204" pitchFamily="34" charset="0"/>
                <a:ea typeface="Malgun Gothic" panose="020B0503020000020004" pitchFamily="34" charset="-127"/>
                <a:cs typeface="Times New Roman" panose="02020603050405020304" pitchFamily="18" charset="0"/>
              </a:rPr>
              <a:t>Тухум фазасида қишлайди. Японияда 2-3 та авлод бериши аниқланган. Асосан цитрус экинларни (апельсин, лимон), узум шингилини, ҳар хил пальма дарахтларини зарарлайди. Мева, шохлар, поялар, баргларга тарқалиб, мева ва барглар тўкилади, илдизи ёрилади. </a:t>
            </a:r>
            <a:endParaRPr lang="ru-RU" sz="2400" dirty="0">
              <a:solidFill>
                <a:schemeClr val="accent4">
                  <a:lumMod val="50000"/>
                </a:schemeClr>
              </a:solidFill>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2934789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1164" y="457200"/>
            <a:ext cx="8257309" cy="6297108"/>
          </a:xfrm>
          <a:prstGeom prst="rect">
            <a:avLst/>
          </a:prstGeom>
        </p:spPr>
        <p:txBody>
          <a:bodyPr wrap="square">
            <a:spAutoFit/>
          </a:bodyPr>
          <a:lstStyle/>
          <a:p>
            <a:pPr algn="just">
              <a:lnSpc>
                <a:spcPct val="115000"/>
              </a:lnSpc>
              <a:spcAft>
                <a:spcPts val="0"/>
              </a:spcAft>
            </a:pPr>
            <a:r>
              <a:rPr lang="uz-Cyrl-UZ" sz="2400" b="1" dirty="0">
                <a:latin typeface="Tahoma" panose="020B0604030504040204" pitchFamily="34" charset="0"/>
                <a:ea typeface="Malgun Gothic" panose="020B0503020000020004" pitchFamily="34" charset="-127"/>
                <a:cs typeface="Times New Roman" panose="02020603050405020304" pitchFamily="18" charset="0"/>
              </a:rPr>
              <a:t>Карантин тадбирлар ва кураш чоралари</a:t>
            </a:r>
            <a:r>
              <a:rPr lang="uz-Latn-UZ" sz="2400" b="1" dirty="0" smtClean="0">
                <a:latin typeface="Tahoma" panose="020B0604030504040204" pitchFamily="34" charset="0"/>
                <a:ea typeface="Malgun Gothic" panose="020B0503020000020004" pitchFamily="34" charset="-127"/>
                <a:cs typeface="Times New Roman" panose="02020603050405020304" pitchFamily="18" charset="0"/>
              </a:rPr>
              <a:t>:</a:t>
            </a:r>
            <a:endParaRPr lang="uz-Cyrl-UZ" sz="2400" b="1" dirty="0" smtClean="0">
              <a:latin typeface="Tahoma" panose="020B0604030504040204" pitchFamily="34" charset="0"/>
              <a:ea typeface="Malgun Gothic" panose="020B0503020000020004" pitchFamily="34" charset="-127"/>
              <a:cs typeface="Times New Roman" panose="02020603050405020304" pitchFamily="18" charset="0"/>
            </a:endParaRPr>
          </a:p>
          <a:p>
            <a:pPr algn="just">
              <a:lnSpc>
                <a:spcPct val="115000"/>
              </a:lnSpc>
              <a:spcAft>
                <a:spcPts val="0"/>
              </a:spcAft>
            </a:pPr>
            <a:r>
              <a:rPr lang="uz-Cyrl-UZ" sz="2400" b="1" dirty="0">
                <a:latin typeface="Tahoma" panose="020B0604030504040204" pitchFamily="34" charset="0"/>
                <a:ea typeface="Malgun Gothic" panose="020B0503020000020004" pitchFamily="34" charset="-127"/>
                <a:cs typeface="Times New Roman" panose="02020603050405020304" pitchFamily="18" charset="0"/>
              </a:rPr>
              <a:t>	</a:t>
            </a:r>
            <a:r>
              <a:rPr lang="uz-Latn-UZ" sz="2400" dirty="0" smtClean="0">
                <a:latin typeface="Tahoma" panose="020B0604030504040204" pitchFamily="34" charset="0"/>
                <a:ea typeface="Malgun Gothic" panose="020B0503020000020004" pitchFamily="34" charset="-127"/>
                <a:cs typeface="Times New Roman" panose="02020603050405020304" pitchFamily="18" charset="0"/>
              </a:rPr>
              <a:t> </a:t>
            </a:r>
            <a:r>
              <a:rPr lang="uz-Latn-UZ" sz="2400" dirty="0">
                <a:latin typeface="Tahoma" panose="020B0604030504040204" pitchFamily="34" charset="0"/>
                <a:ea typeface="Malgun Gothic" panose="020B0503020000020004" pitchFamily="34" charset="-127"/>
                <a:cs typeface="Times New Roman" panose="02020603050405020304" pitchFamily="18" charset="0"/>
              </a:rPr>
              <a:t>Зараркунанда кўплаб тарқалган мамлакатлардан уруғ ва экиш учун мўлжалланган кўчатларни Ўзбекистонга келтириш ман этилади.</a:t>
            </a:r>
            <a:endParaRPr lang="ru-RU"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pPr>
            <a:r>
              <a:rPr lang="uz-Latn-UZ" sz="2400" dirty="0">
                <a:latin typeface="Tahoma" panose="020B0604030504040204" pitchFamily="34" charset="0"/>
                <a:ea typeface="Malgun Gothic" panose="020B0503020000020004" pitchFamily="34" charset="-127"/>
                <a:cs typeface="Times New Roman" panose="02020603050405020304" pitchFamily="18" charset="0"/>
              </a:rPr>
              <a:t>  Селекция ва илмий-тадқиқот ишларини олиб бориш учун олинган материаллар, интродукцион карантин кўчатзорларда қайта текширилади ва зараркунанда борлиги аниқлангандан сўнг</a:t>
            </a:r>
            <a:r>
              <a:rPr lang="uz-Cyrl-UZ" sz="2400" dirty="0">
                <a:latin typeface="Tahoma" panose="020B0604030504040204" pitchFamily="34" charset="0"/>
                <a:ea typeface="Malgun Gothic" panose="020B0503020000020004" pitchFamily="34" charset="-127"/>
                <a:cs typeface="Times New Roman" panose="02020603050405020304" pitchFamily="18" charset="0"/>
              </a:rPr>
              <a:t>,</a:t>
            </a:r>
            <a:r>
              <a:rPr lang="uz-Latn-UZ" sz="2400" dirty="0">
                <a:latin typeface="Tahoma" panose="020B0604030504040204" pitchFamily="34" charset="0"/>
                <a:ea typeface="Malgun Gothic" panose="020B0503020000020004" pitchFamily="34" charset="-127"/>
                <a:cs typeface="Times New Roman" panose="02020603050405020304" pitchFamily="18" charset="0"/>
              </a:rPr>
              <a:t> улар йиғиб олиниб, зарарсизлантирилади ёки куйдирилади. </a:t>
            </a:r>
            <a:r>
              <a:rPr lang="ru-RU" sz="2400" dirty="0" err="1">
                <a:latin typeface="Tahoma" panose="020B0604030504040204" pitchFamily="34" charset="0"/>
                <a:ea typeface="Malgun Gothic" panose="020B0503020000020004" pitchFamily="34" charset="-127"/>
                <a:cs typeface="Times New Roman" panose="02020603050405020304" pitchFamily="18" charset="0"/>
              </a:rPr>
              <a:t>Бу</a:t>
            </a:r>
            <a:r>
              <a:rPr lang="ru-RU" sz="2400" dirty="0">
                <a:latin typeface="Tahoma" panose="020B0604030504040204" pitchFamily="34" charset="0"/>
                <a:ea typeface="Malgun Gothic" panose="020B0503020000020004" pitchFamily="34" charset="-127"/>
                <a:cs typeface="Times New Roman" panose="02020603050405020304" pitchFamily="18" charset="0"/>
              </a:rPr>
              <a:t> </a:t>
            </a:r>
            <a:r>
              <a:rPr lang="ru-RU" sz="2400" dirty="0" err="1">
                <a:latin typeface="Tahoma" panose="020B0604030504040204" pitchFamily="34" charset="0"/>
                <a:ea typeface="Malgun Gothic" panose="020B0503020000020004" pitchFamily="34" charset="-127"/>
                <a:cs typeface="Times New Roman" panose="02020603050405020304" pitchFamily="18" charset="0"/>
              </a:rPr>
              <a:t>зараркунандага</a:t>
            </a:r>
            <a:r>
              <a:rPr lang="ru-RU" sz="2400" dirty="0">
                <a:latin typeface="Tahoma" panose="020B0604030504040204" pitchFamily="34" charset="0"/>
                <a:ea typeface="Malgun Gothic" panose="020B0503020000020004" pitchFamily="34" charset="-127"/>
                <a:cs typeface="Times New Roman" panose="02020603050405020304" pitchFamily="18" charset="0"/>
              </a:rPr>
              <a:t> </a:t>
            </a:r>
            <a:r>
              <a:rPr lang="ru-RU" sz="2400" dirty="0" err="1">
                <a:latin typeface="Tahoma" panose="020B0604030504040204" pitchFamily="34" charset="0"/>
                <a:ea typeface="Malgun Gothic" panose="020B0503020000020004" pitchFamily="34" charset="-127"/>
                <a:cs typeface="Times New Roman" panose="02020603050405020304" pitchFamily="18" charset="0"/>
              </a:rPr>
              <a:t>қарши</a:t>
            </a:r>
            <a:r>
              <a:rPr lang="ru-RU" sz="2400" dirty="0">
                <a:latin typeface="Tahoma" panose="020B0604030504040204" pitchFamily="34" charset="0"/>
                <a:ea typeface="Malgun Gothic" panose="020B0503020000020004" pitchFamily="34" charset="-127"/>
                <a:cs typeface="Times New Roman" panose="02020603050405020304" pitchFamily="18" charset="0"/>
              </a:rPr>
              <a:t> </a:t>
            </a:r>
            <a:r>
              <a:rPr lang="ru-RU" sz="2400" dirty="0" err="1">
                <a:latin typeface="Tahoma" panose="020B0604030504040204" pitchFamily="34" charset="0"/>
                <a:ea typeface="Malgun Gothic" panose="020B0503020000020004" pitchFamily="34" charset="-127"/>
                <a:cs typeface="Times New Roman" panose="02020603050405020304" pitchFamily="18" charset="0"/>
              </a:rPr>
              <a:t>Австралияда</a:t>
            </a:r>
            <a:r>
              <a:rPr lang="ru-RU" sz="2400" dirty="0">
                <a:latin typeface="Tahoma" panose="020B0604030504040204" pitchFamily="34" charset="0"/>
                <a:ea typeface="Malgun Gothic" panose="020B0503020000020004" pitchFamily="34" charset="-127"/>
                <a:cs typeface="Times New Roman" panose="02020603050405020304" pitchFamily="18" charset="0"/>
              </a:rPr>
              <a:t> синил кислота, Аргентина </a:t>
            </a:r>
            <a:r>
              <a:rPr lang="ru-RU" sz="2400" dirty="0" err="1">
                <a:latin typeface="Tahoma" panose="020B0604030504040204" pitchFamily="34" charset="0"/>
                <a:ea typeface="Malgun Gothic" panose="020B0503020000020004" pitchFamily="34" charset="-127"/>
                <a:cs typeface="Times New Roman" panose="02020603050405020304" pitchFamily="18" charset="0"/>
              </a:rPr>
              <a:t>ва</a:t>
            </a:r>
            <a:r>
              <a:rPr lang="ru-RU" sz="2400" dirty="0">
                <a:latin typeface="Tahoma" panose="020B0604030504040204" pitchFamily="34" charset="0"/>
                <a:ea typeface="Malgun Gothic" panose="020B0503020000020004" pitchFamily="34" charset="-127"/>
                <a:cs typeface="Times New Roman" panose="02020603050405020304" pitchFamily="18" charset="0"/>
              </a:rPr>
              <a:t> </a:t>
            </a:r>
            <a:r>
              <a:rPr lang="ru-RU" sz="2400" dirty="0" err="1">
                <a:latin typeface="Tahoma" panose="020B0604030504040204" pitchFamily="34" charset="0"/>
                <a:ea typeface="Malgun Gothic" panose="020B0503020000020004" pitchFamily="34" charset="-127"/>
                <a:cs typeface="Times New Roman" panose="02020603050405020304" pitchFamily="18" charset="0"/>
              </a:rPr>
              <a:t>Колумбияда</a:t>
            </a:r>
            <a:r>
              <a:rPr lang="ru-RU" sz="2400" dirty="0">
                <a:latin typeface="Tahoma" panose="020B0604030504040204" pitchFamily="34" charset="0"/>
                <a:ea typeface="Malgun Gothic" panose="020B0503020000020004" pitchFamily="34" charset="-127"/>
                <a:cs typeface="Times New Roman" panose="02020603050405020304" pitchFamily="18" charset="0"/>
              </a:rPr>
              <a:t> минерал </a:t>
            </a:r>
            <a:r>
              <a:rPr lang="ru-RU" sz="2400" dirty="0" err="1">
                <a:latin typeface="Tahoma" panose="020B0604030504040204" pitchFamily="34" charset="0"/>
                <a:ea typeface="Malgun Gothic" panose="020B0503020000020004" pitchFamily="34" charset="-127"/>
                <a:cs typeface="Times New Roman" panose="02020603050405020304" pitchFamily="18" charset="0"/>
              </a:rPr>
              <a:t>мойли</a:t>
            </a:r>
            <a:r>
              <a:rPr lang="ru-RU" sz="2400" dirty="0">
                <a:latin typeface="Tahoma" panose="020B0604030504040204" pitchFamily="34" charset="0"/>
                <a:ea typeface="Malgun Gothic" panose="020B0503020000020004" pitchFamily="34" charset="-127"/>
                <a:cs typeface="Times New Roman" panose="02020603050405020304" pitchFamily="18" charset="0"/>
              </a:rPr>
              <a:t> </a:t>
            </a:r>
            <a:r>
              <a:rPr lang="ru-RU" sz="2400" dirty="0" err="1">
                <a:latin typeface="Tahoma" panose="020B0604030504040204" pitchFamily="34" charset="0"/>
                <a:ea typeface="Malgun Gothic" panose="020B0503020000020004" pitchFamily="34" charset="-127"/>
                <a:cs typeface="Times New Roman" panose="02020603050405020304" pitchFamily="18" charset="0"/>
              </a:rPr>
              <a:t>эритмадан</a:t>
            </a:r>
            <a:r>
              <a:rPr lang="ru-RU" sz="2400" dirty="0">
                <a:latin typeface="Tahoma" panose="020B0604030504040204" pitchFamily="34" charset="0"/>
                <a:ea typeface="Malgun Gothic" panose="020B0503020000020004" pitchFamily="34" charset="-127"/>
                <a:cs typeface="Times New Roman" panose="02020603050405020304" pitchFamily="18" charset="0"/>
              </a:rPr>
              <a:t> </a:t>
            </a:r>
            <a:r>
              <a:rPr lang="ru-RU" sz="2400" dirty="0" err="1">
                <a:latin typeface="Tahoma" panose="020B0604030504040204" pitchFamily="34" charset="0"/>
                <a:ea typeface="Malgun Gothic" panose="020B0503020000020004" pitchFamily="34" charset="-127"/>
                <a:cs typeface="Times New Roman" panose="02020603050405020304" pitchFamily="18" charset="0"/>
              </a:rPr>
              <a:t>фойдаланилади</a:t>
            </a:r>
            <a:r>
              <a:rPr lang="ru-RU" sz="2400" dirty="0">
                <a:latin typeface="Tahoma" panose="020B0604030504040204" pitchFamily="34" charset="0"/>
                <a:ea typeface="Malgun Gothic" panose="020B0503020000020004" pitchFamily="34" charset="-127"/>
                <a:cs typeface="Times New Roman" panose="02020603050405020304" pitchFamily="18" charset="0"/>
              </a:rPr>
              <a:t>. </a:t>
            </a:r>
            <a:endParaRPr lang="ru-RU" dirty="0" smtClean="0">
              <a:effectLst/>
              <a:latin typeface="Calibri" panose="020F0502020204030204" pitchFamily="34" charset="0"/>
              <a:ea typeface="Malgun Gothic" panose="020B0503020000020004" pitchFamily="34" charset="-127"/>
              <a:cs typeface="Times New Roman" panose="02020603050405020304" pitchFamily="18" charset="0"/>
            </a:endParaRPr>
          </a:p>
          <a:p>
            <a:r>
              <a:rPr lang="uz-Cyrl-UZ" sz="2400" dirty="0">
                <a:latin typeface="Tahoma" panose="020B0604030504040204" pitchFamily="34" charset="0"/>
                <a:ea typeface="Malgun Gothic" panose="020B0503020000020004" pitchFamily="34" charset="-127"/>
              </a:rPr>
              <a:t> Кўчатлар тавсия этилган фумигантлар билан фумигация қилинади. Бунда келтирилган маҳсулотларда қўнғизлар бўлиши</a:t>
            </a:r>
            <a:r>
              <a:rPr lang="uz-Latn-UZ" sz="2400" dirty="0">
                <a:latin typeface="Tahoma" panose="020B0604030504040204" pitchFamily="34" charset="0"/>
                <a:ea typeface="Malgun Gothic" panose="020B0503020000020004" pitchFamily="34" charset="-127"/>
              </a:rPr>
              <a:t>нинг</a:t>
            </a:r>
            <a:r>
              <a:rPr lang="uz-Cyrl-UZ" sz="2400" dirty="0">
                <a:latin typeface="Tahoma" panose="020B0604030504040204" pitchFamily="34" charset="0"/>
                <a:ea typeface="Malgun Gothic" panose="020B0503020000020004" pitchFamily="34" charset="-127"/>
              </a:rPr>
              <a:t> олдини олинади. </a:t>
            </a:r>
            <a:endParaRPr lang="ru-RU" sz="2400" dirty="0"/>
          </a:p>
        </p:txBody>
      </p:sp>
    </p:spTree>
    <p:extLst>
      <p:ext uri="{BB962C8B-B14F-4D97-AF65-F5344CB8AC3E}">
        <p14:creationId xmlns:p14="http://schemas.microsoft.com/office/powerpoint/2010/main" val="17315098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3433" y="1940011"/>
            <a:ext cx="4564505" cy="3785652"/>
          </a:xfrm>
          <a:prstGeom prst="rect">
            <a:avLst/>
          </a:prstGeom>
        </p:spPr>
        <p:txBody>
          <a:bodyPr wrap="square">
            <a:spAutoFit/>
          </a:bodyPr>
          <a:lstStyle/>
          <a:p>
            <a:pPr indent="202883"/>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Тенг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қанотлилар (Homoptera) туркуми, қалқондорлар (Diaspididae) оиласига мансуб тур ҳисобланади. </a:t>
            </a:r>
            <a:endParaRPr lang="ru-RU" sz="1350" dirty="0">
              <a:latin typeface="Times New Roman" panose="02020603050405020304" pitchFamily="18" charset="0"/>
              <a:ea typeface="Times New Roman" panose="02020603050405020304" pitchFamily="18" charset="0"/>
              <a:cs typeface="Times New Roman" panose="02020603050405020304" pitchFamily="18" charset="0"/>
            </a:endParaRPr>
          </a:p>
          <a:p>
            <a:pPr indent="135255"/>
            <a:r>
              <a:rPr lang="uz-Latn-UZ" sz="2400" dirty="0">
                <a:latin typeface="Times New Roman" panose="02020603050405020304" pitchFamily="18" charset="0"/>
                <a:ea typeface="Times New Roman" panose="02020603050405020304" pitchFamily="18" charset="0"/>
                <a:cs typeface="Times New Roman" panose="02020603050405020304" pitchFamily="18" charset="0"/>
              </a:rPr>
              <a:t>Осиёнинг- Афғонистон, Бангладеш, Бирма, Ҳиндистон, Хитой, Корея, Покистон, Туркия, Япония; Шимолий Американинг- АҚШ; Жанубий Американинг – Бразилия давлатида тарқалган. </a:t>
            </a:r>
            <a:endParaRPr lang="ru-RU" sz="135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296055" y="1050528"/>
            <a:ext cx="8814217" cy="830997"/>
          </a:xfrm>
          <a:prstGeom prst="rect">
            <a:avLst/>
          </a:prstGeom>
        </p:spPr>
        <p:txBody>
          <a:bodyPr wrap="square">
            <a:spAutoFit/>
          </a:bodyPr>
          <a:lstStyle/>
          <a:p>
            <a:pPr algn="ctr"/>
            <a:r>
              <a:rPr lang="uz-Cyrl-UZ" sz="2400" b="1" dirty="0">
                <a:latin typeface="Tahoma" panose="020B0604030504040204" pitchFamily="34" charset="0"/>
                <a:ea typeface="Times New Roman" panose="02020603050405020304" pitchFamily="18" charset="0"/>
              </a:rPr>
              <a:t>Япон таёқчасимон қалқондори– Lopholeucaspis</a:t>
            </a:r>
            <a:endParaRPr lang="ru-RU" sz="1350" dirty="0">
              <a:latin typeface="Times New Roman" panose="02020603050405020304" pitchFamily="18" charset="0"/>
              <a:ea typeface="Times New Roman" panose="02020603050405020304" pitchFamily="18" charset="0"/>
            </a:endParaRPr>
          </a:p>
          <a:p>
            <a:pPr algn="ctr"/>
            <a:r>
              <a:rPr lang="uz-Latn-UZ" sz="2400" b="1" dirty="0">
                <a:latin typeface="Tahoma" panose="020B0604030504040204" pitchFamily="34" charset="0"/>
                <a:ea typeface="Times New Roman" panose="02020603050405020304" pitchFamily="18" charset="0"/>
              </a:rPr>
              <a:t>j</a:t>
            </a:r>
            <a:r>
              <a:rPr lang="uz-Cyrl-UZ" sz="2400" b="1" dirty="0">
                <a:latin typeface="Tahoma" panose="020B0604030504040204" pitchFamily="34" charset="0"/>
                <a:ea typeface="Times New Roman" panose="02020603050405020304" pitchFamily="18" charset="0"/>
              </a:rPr>
              <a:t>aponica Ckll.</a:t>
            </a:r>
            <a:endParaRPr lang="ru-RU" sz="24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2474" y="1631969"/>
            <a:ext cx="2983043" cy="4070610"/>
          </a:xfrm>
          <a:prstGeom prst="rect">
            <a:avLst/>
          </a:prstGeom>
        </p:spPr>
      </p:pic>
    </p:spTree>
    <p:extLst>
      <p:ext uri="{BB962C8B-B14F-4D97-AF65-F5344CB8AC3E}">
        <p14:creationId xmlns:p14="http://schemas.microsoft.com/office/powerpoint/2010/main" val="1185856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59968" y="935949"/>
            <a:ext cx="5284033" cy="5262979"/>
          </a:xfrm>
          <a:prstGeom prst="rect">
            <a:avLst/>
          </a:prstGeom>
        </p:spPr>
        <p:txBody>
          <a:bodyPr wrap="square">
            <a:spAutoFit/>
          </a:bodyPr>
          <a:lstStyle/>
          <a:p>
            <a:pPr indent="135255"/>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Зарари - япон таёқчасимон қалқондори  - цитрус экинлари, хурмо, олма, нок, олча, охўри, анжир, атиргул, заранг ва бошқа ўсимликларга зарар келтиради. Урғочиси ва личинкаси ўсимлик ширасини сўради. Кучли тарқалган дарахтлар қурийди.</a:t>
            </a:r>
            <a:endParaRPr lang="ru-RU" sz="1350" dirty="0">
              <a:latin typeface="Times New Roman" panose="02020603050405020304" pitchFamily="18" charset="0"/>
              <a:ea typeface="Times New Roman" panose="02020603050405020304" pitchFamily="18" charset="0"/>
              <a:cs typeface="Times New Roman" panose="02020603050405020304" pitchFamily="18" charset="0"/>
            </a:endParaRPr>
          </a:p>
          <a:p>
            <a:pPr indent="135255"/>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Янги жойларга тушган қалқондор поя, новдаларва ёш шохларни атрофини тўлиқ қоплайди ва зич колониялар ҳосил қилган ҳолда қисқа вақт ичида жуда тез кўпая бошлайди, ҳамда мева ва баргларни зарарлайди. </a:t>
            </a:r>
            <a:endParaRPr lang="ru-RU" sz="135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3042" y="1238412"/>
            <a:ext cx="3187637" cy="2132819"/>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63" y="3455583"/>
            <a:ext cx="3301994" cy="2463795"/>
          </a:xfrm>
          <a:prstGeom prst="rect">
            <a:avLst/>
          </a:prstGeom>
        </p:spPr>
      </p:pic>
    </p:spTree>
    <p:extLst>
      <p:ext uri="{BB962C8B-B14F-4D97-AF65-F5344CB8AC3E}">
        <p14:creationId xmlns:p14="http://schemas.microsoft.com/office/powerpoint/2010/main" val="322222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1066" y="980918"/>
            <a:ext cx="8263328" cy="5078313"/>
          </a:xfrm>
          <a:prstGeom prst="rect">
            <a:avLst/>
          </a:prstGeom>
        </p:spPr>
        <p:txBody>
          <a:bodyPr wrap="square">
            <a:spAutoFit/>
          </a:bodyPr>
          <a:lstStyle/>
          <a:p>
            <a:pPr algn="ctr"/>
            <a:r>
              <a:rPr lang="uz-Cyrl-UZ" sz="2700" dirty="0">
                <a:latin typeface="Tahoma" panose="020B0604030504040204" pitchFamily="34" charset="0"/>
                <a:ea typeface="Times New Roman" panose="02020603050405020304" pitchFamily="18" charset="0"/>
              </a:rPr>
              <a:t>Зарарланган  </a:t>
            </a:r>
            <a:r>
              <a:rPr lang="uz-Cyrl-UZ" sz="2700" dirty="0">
                <a:latin typeface="Tahoma" panose="020B0604030504040204" pitchFamily="34" charset="0"/>
                <a:ea typeface="Times New Roman" panose="02020603050405020304" pitchFamily="18" charset="0"/>
              </a:rPr>
              <a:t>дарархтларни нафақат ҳосили кучли зарарланади выа шу билан бирга 3 - 4 йилдан кейин дарахтларни қуришига олиб келади. Айниқса цитрус экинлари бунга мисол бўлади. Узоқ шарқда тарқалган ушбу зараркунанда ҳарорат 20 - 25</a:t>
            </a:r>
            <a:r>
              <a:rPr lang="uz-Cyrl-UZ" sz="2700" baseline="30000" dirty="0">
                <a:latin typeface="Tahoma" panose="020B0604030504040204" pitchFamily="34" charset="0"/>
                <a:ea typeface="Times New Roman" panose="02020603050405020304" pitchFamily="18" charset="0"/>
              </a:rPr>
              <a:t>0</a:t>
            </a:r>
            <a:r>
              <a:rPr lang="uz-Cyrl-UZ" sz="2700" dirty="0">
                <a:latin typeface="Tahoma" panose="020B0604030504040204" pitchFamily="34" charset="0"/>
                <a:ea typeface="Times New Roman" panose="02020603050405020304" pitchFamily="18" charset="0"/>
              </a:rPr>
              <a:t> С да эркин қишлаб чиқади. </a:t>
            </a:r>
            <a:endParaRPr lang="ru-RU" sz="1500" dirty="0">
              <a:latin typeface="Times New Roman" panose="02020603050405020304" pitchFamily="18" charset="0"/>
              <a:ea typeface="Times New Roman" panose="02020603050405020304" pitchFamily="18" charset="0"/>
            </a:endParaRPr>
          </a:p>
          <a:p>
            <a:pPr indent="135255" algn="ctr"/>
            <a:r>
              <a:rPr lang="uz-Cyrl-UZ" sz="2700" dirty="0">
                <a:latin typeface="Tahoma" panose="020B0604030504040204" pitchFamily="34" charset="0"/>
                <a:ea typeface="Times New Roman" panose="02020603050405020304" pitchFamily="18" charset="0"/>
              </a:rPr>
              <a:t>Бу эса Ставропол ва Краснодар ўлкаси, Молдова, Озарбайжон, Украина ҳамда Ўрта Осиё республикаларининг мевали боғлар экилган худудларга тасодифан қелиб қолганда у тўғридан- тўғри иқлимлаша олиши мумкин. </a:t>
            </a:r>
            <a:endParaRPr lang="ru-RU" sz="15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55389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79883" y="760855"/>
            <a:ext cx="8499422" cy="5239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202406" algn="just" defTabSz="685800"/>
            <a:r>
              <a:rPr lang="uz-Cyrl-UZ" altLang="ru-RU" sz="2100" dirty="0">
                <a:latin typeface="Times New Roman" panose="02020603050405020304" pitchFamily="18" charset="0"/>
                <a:ea typeface="Times New Roman" panose="02020603050405020304" pitchFamily="18" charset="0"/>
                <a:cs typeface="Times New Roman" panose="02020603050405020304" pitchFamily="18" charset="0"/>
              </a:rPr>
              <a:t>Урғочисининг  узунлиги 1 мм.га  яқин; қалқон узунлиги 1,6 – 1,8 мм, эни 0,5 – 0,6 мм. Урғочисининг қалқони ноксимон кўринишда, тиниқ кулранг, узунчоқ, деярли ён томони паралелл, охирги қисми бироз кенгайган.</a:t>
            </a:r>
            <a:endParaRPr lang="ru-RU" altLang="ru-RU" sz="2100" dirty="0">
              <a:latin typeface="Times New Roman" panose="02020603050405020304" pitchFamily="18" charset="0"/>
              <a:cs typeface="Times New Roman" panose="02020603050405020304" pitchFamily="18" charset="0"/>
            </a:endParaRPr>
          </a:p>
          <a:p>
            <a:pPr indent="171450" algn="just" defTabSz="685800"/>
            <a:r>
              <a:rPr lang="uz-Cyrl-UZ" altLang="ru-RU" sz="2100" dirty="0">
                <a:latin typeface="Times New Roman" panose="02020603050405020304" pitchFamily="18" charset="0"/>
                <a:ea typeface="Times New Roman" panose="02020603050405020304" pitchFamily="18" charset="0"/>
                <a:cs typeface="Times New Roman" panose="02020603050405020304" pitchFamily="18" charset="0"/>
              </a:rPr>
              <a:t>Урғочиси пупария деб номланувчи деб юритилади, бунда личинка териси бўлиб қолади ва личинка терисини намоён қилади.  Шунинг учун ҳам урғочисини қалқони таркибида фақат битта личинка териси бўлади, лекин бошқа қалқондорлар каби иккита эмас. </a:t>
            </a:r>
            <a:endParaRPr lang="ru-RU" altLang="ru-RU" sz="2100" dirty="0">
              <a:latin typeface="Times New Roman" panose="02020603050405020304" pitchFamily="18" charset="0"/>
              <a:cs typeface="Times New Roman" panose="02020603050405020304" pitchFamily="18" charset="0"/>
            </a:endParaRPr>
          </a:p>
          <a:p>
            <a:pPr lvl="0" algn="just"/>
            <a:r>
              <a:rPr lang="uz-Cyrl-UZ" altLang="ru-RU" sz="2100" dirty="0">
                <a:latin typeface="Times New Roman" panose="02020603050405020304" pitchFamily="18" charset="0"/>
                <a:ea typeface="Times New Roman" panose="02020603050405020304" pitchFamily="18" charset="0"/>
                <a:cs typeface="Times New Roman" panose="02020603050405020304" pitchFamily="18" charset="0"/>
              </a:rPr>
              <a:t>Тухуми узунчоқ, ясси, тиниқ сиёҳрангда.</a:t>
            </a:r>
            <a:r>
              <a:rPr lang="uz-Cyrl-UZ" sz="2100" dirty="0">
                <a:latin typeface="Times New Roman" panose="02020603050405020304" pitchFamily="18" charset="0"/>
                <a:cs typeface="Times New Roman" panose="02020603050405020304" pitchFamily="18" charset="0"/>
              </a:rPr>
              <a:t> Личинкани биринчи ёшдагилари ясси, теккис, тиниқ - сиёхранг тусда, сочсимон каби ингичка, узун ҳартуми бор. Унинг ёрдамида озиқланади: кўзи оддий. Оёқлари яхши ривожланган. Қорнини охирги бўғими иккита узун тукдан иборат. У кулранг тиниқ, чўзиқ, битта личинка терисидан иборат, қисқа бошли конуссимон қалқонли. Етук урғочи зотни иккинчи ёшдаги личинкадан вагинал ёриқ ва циркументал йўқлиги билан фарқ қилади. Пигидияли бўлакчаси қисқа ва кенг. </a:t>
            </a:r>
            <a:endParaRPr lang="uz-Cyrl-UZ" altLang="ru-RU"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1315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57250"/>
            <a:ext cx="9144000" cy="5143500"/>
          </a:xfrm>
          <a:prstGeom prst="rect">
            <a:avLst/>
          </a:prstGeom>
        </p:spPr>
      </p:pic>
    </p:spTree>
    <p:extLst>
      <p:ext uri="{BB962C8B-B14F-4D97-AF65-F5344CB8AC3E}">
        <p14:creationId xmlns:p14="http://schemas.microsoft.com/office/powerpoint/2010/main" val="4056428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9600" y="0"/>
            <a:ext cx="8433103" cy="6986528"/>
          </a:xfrm>
          <a:prstGeom prst="rect">
            <a:avLst/>
          </a:prstGeom>
        </p:spPr>
        <p:txBody>
          <a:bodyPr wrap="square">
            <a:spAutoFit/>
          </a:bodyPr>
          <a:lstStyle/>
          <a:p>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Япон таёқчасимон қалқондори қалқон остида дарахт пўстлоғида ва боғларда иккинчи ёшдаги личинка босқичида қишлаб чиқади. Бахор фаслининг охирида личинка етук урғоси зотга айланади, кейинроқ тухум қўйишга киришади. Ҳар бири қалқон остига ўртача 35 - 60 тага етказиб тухум қўяди. Тухумдан чиқиши билан ва қалқон остидан ташкарига юра бошлайди. Дайди личинка ундан бир неча ўн сантиметр узоқ масофага тарқалади. Дайдилар хартуми билан ўсимликка ёпишиб олади. Қалқондор барглар бўйлаб тарқалади ва баргни юқори пластинкасини асосий томир ёнига ва барг четидаги тишлари бўйлаб жойлашади. Шунингдек дарахт шохи, пўстлоқларида, пояларида ва мева танасида учраши мумкин. Приморе ўлкасида - япон таёқчасимон қалқондори битта авлод беради.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9349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8902" y="117693"/>
            <a:ext cx="8685098" cy="6740307"/>
          </a:xfrm>
          <a:prstGeom prst="rect">
            <a:avLst/>
          </a:prstGeom>
        </p:spPr>
        <p:txBody>
          <a:bodyPr wrap="square">
            <a:spAutoFit/>
          </a:bodyPr>
          <a:lstStyle/>
          <a:p>
            <a:r>
              <a:rPr lang="uz-Cyrl-UZ" sz="2400" b="1" dirty="0">
                <a:latin typeface="Times New Roman" panose="02020603050405020304" pitchFamily="18" charset="0"/>
                <a:ea typeface="Times New Roman" panose="02020603050405020304" pitchFamily="18" charset="0"/>
                <a:cs typeface="Times New Roman" panose="02020603050405020304" pitchFamily="18" charset="0"/>
              </a:rPr>
              <a:t>Карантин ишларини олиб бориш ва қарши кураш.</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Зараркунанда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кўплаб тарқалган мамлакатлардан, уруғ ва экиш учун мўлжалланган кўчатларни Ўзбекистонга келтириш ман этилади.</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67628"/>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Селлекция ва илмий тадқиқот ишлари интродукцион карантин кўчатзорларда қайта текширилади ва зараркунанда борлиги аниқлангандан  сўнг улар йиғиб олинади ва куйдирилади. </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r>
              <a:rPr lang="uz-Latn-UZ"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Четдан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экиш</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келтирилаётган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материаллар</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импорт-карантин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инспекцияси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рухсати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керак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Хўжаликларда тарқалган кўчатларни келтиришдан олдин фақат рухсат этилган фумигаторлар билан зарарсизлантирилади. Хўжаликлар учун аҳамиятли бўлмаган ўсимликлар зараланганда уларни тўғридан тўғри қирқиб ташланади ва ёқиб юборилади. Мевалар тўлиқ териб олингандан сўнг қалқондор  иккинчи ёшда бўлган бўлади ва дарархтлар фумигация қилинади. Ўсимликлар ўсув даврида зараркунандага қарши - препарат № 30, 76 %  нефт мойли эм. 20,0-50,0 л/га; фазолон, 35 % эм. к. (Б) 4,0-5,0 л/га каби препаратлар пуркалади.</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985461"/>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34</TotalTime>
  <Words>1225</Words>
  <Application>Microsoft Office PowerPoint</Application>
  <PresentationFormat>Экран (4:3)</PresentationFormat>
  <Paragraphs>48</Paragraphs>
  <Slides>22</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22</vt:i4>
      </vt:variant>
    </vt:vector>
  </HeadingPairs>
  <TitlesOfParts>
    <vt:vector size="30" baseType="lpstr">
      <vt:lpstr>Malgun Gothic</vt:lpstr>
      <vt:lpstr>Arial</vt:lpstr>
      <vt:lpstr>Calibri</vt:lpstr>
      <vt:lpstr>Century Gothic</vt:lpstr>
      <vt:lpstr>Tahoma</vt:lpstr>
      <vt:lpstr>Times New Roman</vt:lpstr>
      <vt:lpstr>Wingdings 3</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4</cp:revision>
  <dcterms:created xsi:type="dcterms:W3CDTF">2019-04-08T15:39:34Z</dcterms:created>
  <dcterms:modified xsi:type="dcterms:W3CDTF">2019-04-08T16:14:17Z</dcterms:modified>
</cp:coreProperties>
</file>