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9" r:id="rId3"/>
    <p:sldId id="260" r:id="rId4"/>
    <p:sldId id="261" r:id="rId5"/>
    <p:sldId id="262" r:id="rId6"/>
    <p:sldId id="263" r:id="rId7"/>
    <p:sldId id="265" r:id="rId8"/>
    <p:sldId id="266" r:id="rId9"/>
    <p:sldId id="267" r:id="rId10"/>
    <p:sldId id="268" r:id="rId11"/>
    <p:sldId id="269" r:id="rId12"/>
    <p:sldId id="270" r:id="rId13"/>
    <p:sldId id="271" r:id="rId14"/>
    <p:sldId id="286" r:id="rId15"/>
    <p:sldId id="287" r:id="rId16"/>
    <p:sldId id="288" r:id="rId17"/>
    <p:sldId id="289" r:id="rId18"/>
    <p:sldId id="272" r:id="rId19"/>
    <p:sldId id="273" r:id="rId20"/>
    <p:sldId id="274" r:id="rId21"/>
    <p:sldId id="275" r:id="rId22"/>
    <p:sldId id="276" r:id="rId23"/>
    <p:sldId id="277" r:id="rId24"/>
    <p:sldId id="278" r:id="rId25"/>
    <p:sldId id="279" r:id="rId26"/>
    <p:sldId id="290"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14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325773" y="6117336"/>
            <a:ext cx="857473" cy="365125"/>
          </a:xfrm>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a:xfrm>
            <a:off x="3623733" y="6117336"/>
            <a:ext cx="3609438" cy="365125"/>
          </a:xfrm>
        </p:spPr>
        <p:txBody>
          <a:bodyPr/>
          <a:lstStyle/>
          <a:p>
            <a:endParaRPr lang="ru-RU"/>
          </a:p>
        </p:txBody>
      </p:sp>
      <p:sp>
        <p:nvSpPr>
          <p:cNvPr id="6" name="Slide Number Placeholder 5"/>
          <p:cNvSpPr>
            <a:spLocks noGrp="1"/>
          </p:cNvSpPr>
          <p:nvPr>
            <p:ph type="sldNum" sz="quarter" idx="12"/>
          </p:nvPr>
        </p:nvSpPr>
        <p:spPr>
          <a:xfrm>
            <a:off x="8275320" y="6117336"/>
            <a:ext cx="411480" cy="365125"/>
          </a:xfrm>
        </p:spPr>
        <p:txBody>
          <a:bodyPr/>
          <a:lstStyle/>
          <a:p>
            <a:fld id="{E611218B-00C3-4337-8C3A-53D18BEBD9E9}" type="slidenum">
              <a:rPr lang="ru-RU" smtClean="0"/>
              <a:t>‹#›</a:t>
            </a:fld>
            <a:endParaRPr lang="ru-RU"/>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753304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7344329" y="6108173"/>
            <a:ext cx="857473" cy="365125"/>
          </a:xfrm>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a:xfrm>
            <a:off x="1972647" y="6108173"/>
            <a:ext cx="5314517" cy="365125"/>
          </a:xfrm>
        </p:spPr>
        <p:txBody>
          <a:bodyPr/>
          <a:lstStyle/>
          <a:p>
            <a:endParaRPr lang="ru-RU"/>
          </a:p>
        </p:txBody>
      </p:sp>
      <p:sp>
        <p:nvSpPr>
          <p:cNvPr id="6" name="Slide Number Placeholder 5"/>
          <p:cNvSpPr>
            <a:spLocks noGrp="1"/>
          </p:cNvSpPr>
          <p:nvPr>
            <p:ph type="sldNum" sz="quarter" idx="12"/>
          </p:nvPr>
        </p:nvSpPr>
        <p:spPr>
          <a:xfrm>
            <a:off x="8258967" y="6108173"/>
            <a:ext cx="427833" cy="365125"/>
          </a:xfrm>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4084715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8273317" y="6116070"/>
            <a:ext cx="413483" cy="365125"/>
          </a:xfrm>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2985598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4C9CB26-DDD6-42BC-88EC-FB7673A688D0}"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3490746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4C9CB26-DDD6-42BC-88EC-FB7673A688D0}"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1586542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4C9CB26-DDD6-42BC-88EC-FB7673A688D0}"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2070827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C9CB26-DDD6-42BC-88EC-FB7673A688D0}"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2669151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4C9CB26-DDD6-42BC-88EC-FB7673A688D0}"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3191592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4C9CB26-DDD6-42BC-88EC-FB7673A688D0}"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29576963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4C9CB26-DDD6-42BC-88EC-FB7673A688D0}"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3380728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2735006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34600237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18787469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3699467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13802268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14010144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4C9CB26-DDD6-42BC-88EC-FB7673A688D0}"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611218B-00C3-4337-8C3A-53D18BEBD9E9}" type="slidenum">
              <a:rPr lang="ru-RU" smtClean="0"/>
              <a:t>‹#›</a:t>
            </a:fld>
            <a:endParaRPr lang="ru-RU"/>
          </a:p>
        </p:txBody>
      </p:sp>
    </p:spTree>
    <p:extLst>
      <p:ext uri="{BB962C8B-B14F-4D97-AF65-F5344CB8AC3E}">
        <p14:creationId xmlns:p14="http://schemas.microsoft.com/office/powerpoint/2010/main" val="863666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4C9CB26-DDD6-42BC-88EC-FB7673A688D0}" type="datetimeFigureOut">
              <a:rPr lang="ru-RU" smtClean="0"/>
              <a:t>пн 08.04.19</a:t>
            </a:fld>
            <a:endParaRPr lang="ru-RU"/>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611218B-00C3-4337-8C3A-53D18BEBD9E9}" type="slidenum">
              <a:rPr lang="ru-RU" smtClean="0"/>
              <a:t>‹#›</a:t>
            </a:fld>
            <a:endParaRPr lang="ru-RU"/>
          </a:p>
        </p:txBody>
      </p:sp>
    </p:spTree>
    <p:extLst>
      <p:ext uri="{BB962C8B-B14F-4D97-AF65-F5344CB8AC3E}">
        <p14:creationId xmlns:p14="http://schemas.microsoft.com/office/powerpoint/2010/main" val="367762731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2836" y="166254"/>
            <a:ext cx="8132618" cy="4401205"/>
          </a:xfrm>
          <a:prstGeom prst="rect">
            <a:avLst/>
          </a:prstGeom>
        </p:spPr>
        <p:txBody>
          <a:bodyPr wrap="square">
            <a:spAutoFit/>
          </a:bodyPr>
          <a:lstStyle/>
          <a:p>
            <a:pPr algn="ctr"/>
            <a:r>
              <a:rPr lang="ru-RU" sz="2800" b="1" dirty="0" smtClean="0">
                <a:solidFill>
                  <a:schemeClr val="accent5">
                    <a:lumMod val="50000"/>
                  </a:schemeClr>
                </a:solidFill>
                <a:latin typeface="Times New Roman" panose="02020603050405020304" pitchFamily="18" charset="0"/>
                <a:cs typeface="Times New Roman" panose="02020603050405020304" pitchFamily="18" charset="0"/>
              </a:rPr>
              <a:t>9- МАВЗУ: КАРАНТИН БЕГОНА ЎТЛАР. КАРАНТИН ОСТИДАГИ ЮКЛАРНИ ЗАРАРСИЗЛАНТИРИШ (ФУМИГАЦИЯ) ТАРТИБИ.</a:t>
            </a:r>
          </a:p>
          <a:p>
            <a:pPr algn="ctr"/>
            <a:endParaRPr lang="uz-Cyrl-UZ" sz="2800" b="1" dirty="0">
              <a:solidFill>
                <a:schemeClr val="accent6">
                  <a:lumMod val="50000"/>
                </a:schemeClr>
              </a:solidFill>
              <a:latin typeface="Times New Roman" panose="02020603050405020304" pitchFamily="18" charset="0"/>
              <a:cs typeface="Times New Roman" panose="02020603050405020304" pitchFamily="18" charset="0"/>
            </a:endParaRPr>
          </a:p>
          <a:p>
            <a:pPr algn="ctr"/>
            <a:r>
              <a:rPr lang="uz-Cyrl-UZ" sz="2800" b="1" dirty="0" smtClean="0">
                <a:solidFill>
                  <a:schemeClr val="accent5">
                    <a:lumMod val="50000"/>
                  </a:schemeClr>
                </a:solidFill>
                <a:latin typeface="Times New Roman" panose="02020603050405020304" pitchFamily="18" charset="0"/>
                <a:cs typeface="Times New Roman" panose="02020603050405020304" pitchFamily="18" charset="0"/>
              </a:rPr>
              <a:t>Режа: </a:t>
            </a:r>
          </a:p>
          <a:p>
            <a:pPr marL="514350" indent="-514350" algn="ctr">
              <a:buAutoNum type="arabicPeriod"/>
            </a:pPr>
            <a:r>
              <a:rPr lang="uz-Cyrl-UZ" sz="2800" b="1" dirty="0" smtClean="0">
                <a:solidFill>
                  <a:schemeClr val="accent5">
                    <a:lumMod val="50000"/>
                  </a:schemeClr>
                </a:solidFill>
                <a:latin typeface="Times New Roman" panose="02020603050405020304" pitchFamily="18" charset="0"/>
                <a:cs typeface="Times New Roman" panose="02020603050405020304" pitchFamily="18" charset="0"/>
              </a:rPr>
              <a:t>Чирмовуқлар</a:t>
            </a:r>
          </a:p>
          <a:p>
            <a:pPr marL="514350" indent="-514350" algn="ctr">
              <a:buAutoNum type="arabicPeriod"/>
            </a:pPr>
            <a:r>
              <a:rPr lang="uz-Cyrl-UZ" sz="2800" b="1" dirty="0" smtClean="0">
                <a:solidFill>
                  <a:schemeClr val="accent5">
                    <a:lumMod val="50000"/>
                  </a:schemeClr>
                </a:solidFill>
                <a:latin typeface="Times New Roman" panose="02020603050405020304" pitchFamily="18" charset="0"/>
                <a:cs typeface="Times New Roman" panose="02020603050405020304" pitchFamily="18" charset="0"/>
              </a:rPr>
              <a:t>Зарпечаклар</a:t>
            </a:r>
          </a:p>
          <a:p>
            <a:pPr marL="514350" indent="-514350" algn="ctr">
              <a:buAutoNum type="arabicPeriod"/>
            </a:pPr>
            <a:r>
              <a:rPr lang="ru-RU" sz="2800" b="1" dirty="0" smtClean="0">
                <a:solidFill>
                  <a:srgbClr val="000080"/>
                </a:solidFill>
                <a:latin typeface="Times New Roman" panose="02020603050405020304" pitchFamily="18" charset="0"/>
                <a:ea typeface="Times New Roman" panose="02020603050405020304" pitchFamily="18" charset="0"/>
              </a:rPr>
              <a:t>Карантин </a:t>
            </a:r>
            <a:r>
              <a:rPr lang="ru-RU" sz="2800" b="1" dirty="0" err="1" smtClean="0">
                <a:solidFill>
                  <a:srgbClr val="000080"/>
                </a:solidFill>
                <a:latin typeface="Times New Roman" panose="02020603050405020304" pitchFamily="18" charset="0"/>
                <a:ea typeface="Times New Roman" panose="02020603050405020304" pitchFamily="18" charset="0"/>
              </a:rPr>
              <a:t>остидаги</a:t>
            </a:r>
            <a:r>
              <a:rPr lang="ru-RU" sz="2800" b="1" dirty="0" smtClean="0">
                <a:solidFill>
                  <a:srgbClr val="000080"/>
                </a:solidFill>
                <a:latin typeface="Times New Roman" panose="02020603050405020304" pitchFamily="18" charset="0"/>
                <a:ea typeface="Times New Roman" panose="02020603050405020304" pitchFamily="18" charset="0"/>
              </a:rPr>
              <a:t> </a:t>
            </a:r>
            <a:r>
              <a:rPr lang="ru-RU" sz="2800" b="1" dirty="0" err="1" smtClean="0">
                <a:solidFill>
                  <a:srgbClr val="000080"/>
                </a:solidFill>
                <a:latin typeface="Times New Roman" panose="02020603050405020304" pitchFamily="18" charset="0"/>
                <a:ea typeface="Times New Roman" panose="02020603050405020304" pitchFamily="18" charset="0"/>
              </a:rPr>
              <a:t>маҳсулотнинг</a:t>
            </a:r>
            <a:r>
              <a:rPr lang="ru-RU" sz="2800" b="1" dirty="0" smtClean="0">
                <a:solidFill>
                  <a:srgbClr val="000080"/>
                </a:solidFill>
                <a:latin typeface="Times New Roman" panose="02020603050405020304" pitchFamily="18" charset="0"/>
                <a:ea typeface="Times New Roman" panose="02020603050405020304" pitchFamily="18" charset="0"/>
              </a:rPr>
              <a:t> </a:t>
            </a:r>
            <a:r>
              <a:rPr lang="ru-RU" sz="2800" b="1" dirty="0" err="1" smtClean="0">
                <a:solidFill>
                  <a:srgbClr val="000080"/>
                </a:solidFill>
                <a:latin typeface="Times New Roman" panose="02020603050405020304" pitchFamily="18" charset="0"/>
                <a:ea typeface="Times New Roman" panose="02020603050405020304" pitchFamily="18" charset="0"/>
              </a:rPr>
              <a:t>фумигацияси</a:t>
            </a:r>
            <a:endParaRPr lang="ru-RU" sz="2800" b="1" dirty="0">
              <a:solidFill>
                <a:schemeClr val="accent6">
                  <a:lumMod val="50000"/>
                </a:schemeClr>
              </a:solidFill>
            </a:endParaRPr>
          </a:p>
        </p:txBody>
      </p:sp>
    </p:spTree>
    <p:extLst>
      <p:ext uri="{BB962C8B-B14F-4D97-AF65-F5344CB8AC3E}">
        <p14:creationId xmlns:p14="http://schemas.microsoft.com/office/powerpoint/2010/main" val="897050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357158" y="285728"/>
            <a:ext cx="8786842" cy="63709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sz="2400" b="1" dirty="0" err="1" smtClean="0">
                <a:solidFill>
                  <a:srgbClr val="FF0000"/>
                </a:solidFill>
                <a:latin typeface="Times New Roman" pitchFamily="18" charset="0"/>
                <a:cs typeface="Times New Roman" pitchFamily="18" charset="0"/>
              </a:rPr>
              <a:t>Чирмовуқлар</a:t>
            </a:r>
            <a:r>
              <a:rPr lang="ru-RU" sz="2400" b="1" dirty="0" smtClean="0">
                <a:solidFill>
                  <a:srgbClr val="FF0000"/>
                </a:solidFill>
                <a:latin typeface="Times New Roman" pitchFamily="18" charset="0"/>
                <a:cs typeface="Times New Roman" pitchFamily="18" charset="0"/>
              </a:rPr>
              <a:t> - (</a:t>
            </a:r>
            <a:r>
              <a:rPr lang="ru-RU" sz="2400" b="1" i="1" dirty="0" err="1" smtClean="0">
                <a:solidFill>
                  <a:srgbClr val="FF0000"/>
                </a:solidFill>
                <a:latin typeface="Times New Roman" pitchFamily="18" charset="0"/>
                <a:cs typeface="Times New Roman" pitchFamily="18" charset="0"/>
              </a:rPr>
              <a:t>Cuscuta</a:t>
            </a:r>
            <a:r>
              <a:rPr lang="ru-RU" sz="2400" b="1" i="1" dirty="0" smtClean="0">
                <a:solidFill>
                  <a:srgbClr val="FF0000"/>
                </a:solidFill>
                <a:latin typeface="Times New Roman" pitchFamily="18" charset="0"/>
                <a:cs typeface="Times New Roman" pitchFamily="18" charset="0"/>
              </a:rPr>
              <a:t> L</a:t>
            </a:r>
            <a:r>
              <a:rPr lang="ru-RU" sz="2400" b="1" dirty="0" smtClean="0">
                <a:solidFill>
                  <a:srgbClr val="FF0000"/>
                </a:solidFill>
                <a:latin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Чирмовуқларни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ер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шарида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274 дан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ортиқ</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турлари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аниқланган</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бўлиб</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36та тури МДҲ да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17 та тури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Ўзбекистон</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Республикасида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рўйхатга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олинган</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Шулардан</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13 та тури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ўсимликларга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жиддий</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зарар</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келтириши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билан</a:t>
            </a: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ажралиб</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туради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Чирмовуқларнинг паразит ҳаёт кечириш тарзи, уларнинг тузилишида кўпгина ўзгаришларни содир бўлишига олиб келган.</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Улар кўп жиҳатлари билан оддий–гулли ўсимликлардан тубдан фарқ қилади. Жумладан  уларда фотосинтез жараёни кузатилмайди, барг, илдиз системаси, устицалари бўлмайди, илдиз вазифасини чирмовуқларда ўсимлик танасига ёпишиб олувчи гаусториялар бажаради. Шу сабабли, гули ўсимликлар систематикасида, чирмовуқларни алоҳида таксономик гуруҳга яъни чирмовуқлар (Сuscutaсеае) оиласига киритилган. Чирмовуқлар қишлоқ хўжалиги экинларига жуда катта зарар келтиради. У барча ўт ўсимликлар, дарахтлар, бутасимонлар, мевали ва манзарали ўсимликларни зарарлайди.</a:t>
            </a:r>
            <a:r>
              <a:rPr kumimoji="0" lang="ru-RU" sz="2400" b="0" i="0" u="none" strike="noStrike" cap="none" normalizeH="0" baseline="0" dirty="0" smtClean="0">
                <a:ln>
                  <a:noFill/>
                </a:ln>
                <a:solidFill>
                  <a:schemeClr val="tx1"/>
                </a:solidFill>
                <a:effectLst/>
                <a:latin typeface="Times New Roman" pitchFamily="18" charset="0"/>
                <a:cs typeface="Times New Roman" pitchFamily="18" charset="0"/>
              </a:rPr>
              <a:t> </a:t>
            </a:r>
          </a:p>
        </p:txBody>
      </p:sp>
    </p:spTree>
    <p:extLst>
      <p:ext uri="{BB962C8B-B14F-4D97-AF65-F5344CB8AC3E}">
        <p14:creationId xmlns:p14="http://schemas.microsoft.com/office/powerpoint/2010/main" val="24688222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22218" y="387927"/>
            <a:ext cx="7869382" cy="6001643"/>
          </a:xfrm>
          <a:prstGeom prst="rect">
            <a:avLst/>
          </a:prstGeom>
        </p:spPr>
        <p:txBody>
          <a:bodyPr wrap="square">
            <a:spAutoFit/>
          </a:bodyPr>
          <a:lstStyle/>
          <a:p>
            <a:pPr algn="just"/>
            <a:r>
              <a:rPr lang="ru-RU" sz="2400" dirty="0">
                <a:latin typeface="Times New Roman" pitchFamily="18" charset="0"/>
                <a:cs typeface="Times New Roman" pitchFamily="18" charset="0"/>
              </a:rPr>
              <a:t>Ушбу </a:t>
            </a:r>
            <a:r>
              <a:rPr lang="ru-RU" sz="2400" dirty="0" err="1">
                <a:latin typeface="Times New Roman" pitchFamily="18" charset="0"/>
                <a:cs typeface="Times New Roman" pitchFamily="18" charset="0"/>
              </a:rPr>
              <a:t>бегона</a:t>
            </a:r>
            <a:r>
              <a:rPr lang="ru-RU" sz="2400" dirty="0">
                <a:latin typeface="Times New Roman" pitchFamily="18" charset="0"/>
                <a:cs typeface="Times New Roman" pitchFamily="18" charset="0"/>
              </a:rPr>
              <a:t> паразит </a:t>
            </a:r>
            <a:r>
              <a:rPr lang="ru-RU" sz="2400" dirty="0" err="1">
                <a:latin typeface="Times New Roman" pitchFamily="18" charset="0"/>
                <a:cs typeface="Times New Roman" pitchFamily="18" charset="0"/>
              </a:rPr>
              <a:t>ўтдан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асосан</a:t>
            </a:r>
            <a:r>
              <a:rPr lang="ru-RU" sz="2400" dirty="0">
                <a:latin typeface="Times New Roman" pitchFamily="18" charset="0"/>
                <a:cs typeface="Times New Roman" pitchFamily="18" charset="0"/>
              </a:rPr>
              <a:t>, беда </a:t>
            </a:r>
            <a:r>
              <a:rPr lang="ru-RU" sz="2400" dirty="0" err="1">
                <a:latin typeface="Times New Roman" pitchFamily="18" charset="0"/>
                <a:cs typeface="Times New Roman" pitchFamily="18" charset="0"/>
              </a:rPr>
              <a:t>экинлари</a:t>
            </a:r>
            <a:r>
              <a:rPr lang="ru-RU" sz="2400" dirty="0">
                <a:latin typeface="Times New Roman" pitchFamily="18" charset="0"/>
                <a:cs typeface="Times New Roman" pitchFamily="18" charset="0"/>
              </a:rPr>
              <a:t>, каноп, пахта, </a:t>
            </a:r>
            <a:r>
              <a:rPr lang="ru-RU" sz="2400" dirty="0" err="1">
                <a:latin typeface="Times New Roman" pitchFamily="18" charset="0"/>
                <a:cs typeface="Times New Roman" pitchFamily="18" charset="0"/>
              </a:rPr>
              <a:t>лавлаги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сабзи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пиёз</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бошқа кўпгина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экинлар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жиддий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зарарланади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Бошоқли экинлар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чирмовуқларга бир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мунча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чидамли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ҳисобланади.Чирмовуқлар маданий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экинларда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уларнинг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танасига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гаусториялари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ёрдамида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ёпишиб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олиб</a:t>
            </a:r>
            <a:r>
              <a:rPr lang="ru-RU" sz="2400" dirty="0">
                <a:latin typeface="Times New Roman" pitchFamily="18" charset="0"/>
                <a:cs typeface="Times New Roman" pitchFamily="18" charset="0"/>
              </a:rPr>
              <a:t>, органик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ноорганик</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моддаларини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сўриб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олади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ўсимликни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нимжонлаштиради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ўсишдан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қолдиради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натижада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ўсимлик</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бутунлай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нобуд</a:t>
            </a:r>
            <a:r>
              <a:rPr lang="ru-RU" sz="2400" dirty="0">
                <a:latin typeface="Times New Roman" pitchFamily="18" charset="0"/>
                <a:cs typeface="Times New Roman" pitchFamily="18" charset="0"/>
              </a:rPr>
              <a:t> бўлади.</a:t>
            </a:r>
            <a:r>
              <a:rPr lang="ru-RU" sz="2400" dirty="0" err="1">
                <a:latin typeface="Times New Roman" pitchFamily="18" charset="0"/>
                <a:cs typeface="Times New Roman" pitchFamily="18" charset="0"/>
              </a:rPr>
              <a:t>Чирмовуқ билан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кучли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зарарланган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ўсимликларидан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кўк</a:t>
            </a:r>
            <a:r>
              <a:rPr lang="ru-RU" sz="2400" dirty="0">
                <a:latin typeface="Times New Roman" pitchFamily="18" charset="0"/>
                <a:cs typeface="Times New Roman" pitchFamily="18" charset="0"/>
              </a:rPr>
              <a:t> масса </a:t>
            </a:r>
            <a:r>
              <a:rPr lang="ru-RU" sz="2400" dirty="0" err="1">
                <a:latin typeface="Times New Roman" pitchFamily="18" charset="0"/>
                <a:cs typeface="Times New Roman" pitchFamily="18" charset="0"/>
              </a:rPr>
              <a:t>ёки</a:t>
            </a:r>
            <a:r>
              <a:rPr lang="ru-RU" sz="2400" dirty="0">
                <a:latin typeface="Times New Roman" pitchFamily="18" charset="0"/>
                <a:cs typeface="Times New Roman" pitchFamily="18" charset="0"/>
              </a:rPr>
              <a:t> силос </a:t>
            </a:r>
            <a:r>
              <a:rPr lang="ru-RU" sz="2400" dirty="0" err="1">
                <a:latin typeface="Times New Roman" pitchFamily="18" charset="0"/>
                <a:cs typeface="Times New Roman" pitchFamily="18" charset="0"/>
              </a:rPr>
              <a:t>тайёрланганда</a:t>
            </a:r>
            <a:r>
              <a:rPr lang="ru-RU" sz="2400" dirty="0">
                <a:latin typeface="Times New Roman" pitchFamily="18" charset="0"/>
                <a:cs typeface="Times New Roman" pitchFamily="18" charset="0"/>
              </a:rPr>
              <a:t>, улар </a:t>
            </a:r>
            <a:r>
              <a:rPr lang="ru-RU" sz="2400" dirty="0" err="1">
                <a:latin typeface="Times New Roman" pitchFamily="18" charset="0"/>
                <a:cs typeface="Times New Roman" pitchFamily="18" charset="0"/>
              </a:rPr>
              <a:t>моғорлаб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ўз</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озуқа қийматини йўқотади 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ҳайвонларни заҳарлаши </a:t>
            </a:r>
            <a:r>
              <a:rPr lang="ru-RU" sz="2400" dirty="0">
                <a:latin typeface="Times New Roman" pitchFamily="18" charset="0"/>
                <a:cs typeface="Times New Roman" pitchFamily="18" charset="0"/>
              </a:rPr>
              <a:t>мумкин.</a:t>
            </a:r>
            <a:r>
              <a:rPr lang="ru-RU" sz="2400" dirty="0" err="1">
                <a:latin typeface="Times New Roman" pitchFamily="18" charset="0"/>
                <a:cs typeface="Times New Roman" pitchFamily="18" charset="0"/>
              </a:rPr>
              <a:t>Чирмовуқ таркибида</a:t>
            </a:r>
            <a:r>
              <a:rPr lang="ru-RU" sz="2400" dirty="0">
                <a:latin typeface="Times New Roman" pitchFamily="18" charset="0"/>
                <a:cs typeface="Times New Roman" pitchFamily="18" charset="0"/>
              </a:rPr>
              <a:t> “</a:t>
            </a:r>
            <a:r>
              <a:rPr lang="ru-RU" sz="2400" b="1" dirty="0" err="1">
                <a:latin typeface="Times New Roman" pitchFamily="18" charset="0"/>
                <a:cs typeface="Times New Roman" pitchFamily="18" charset="0"/>
              </a:rPr>
              <a:t>кускудин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b="1" dirty="0" err="1">
                <a:latin typeface="Times New Roman" pitchFamily="18" charset="0"/>
                <a:cs typeface="Times New Roman" pitchFamily="18" charset="0"/>
              </a:rPr>
              <a:t>кусталин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деган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алколоид</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моддалари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мавжуд</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шу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сабабли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ҳайвонларда заҳарланишни келтириб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чиқаради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Чирмовуқ билан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зарарланган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ўсимликлар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зараркунанда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касалликларга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чидамсиз</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бўлиб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қолади.</a:t>
            </a:r>
            <a:r>
              <a:rPr lang="ru-RU" sz="2400" dirty="0">
                <a:latin typeface="Times New Roman" pitchFamily="18" charset="0"/>
                <a:cs typeface="Times New Roman" pitchFamily="18" charset="0"/>
              </a:rPr>
              <a:t> </a:t>
            </a:r>
          </a:p>
        </p:txBody>
      </p:sp>
    </p:spTree>
    <p:extLst>
      <p:ext uri="{BB962C8B-B14F-4D97-AF65-F5344CB8AC3E}">
        <p14:creationId xmlns:p14="http://schemas.microsoft.com/office/powerpoint/2010/main" val="163400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
          <p:cNvSpPr>
            <a:spLocks noChangeArrowheads="1"/>
          </p:cNvSpPr>
          <p:nvPr/>
        </p:nvSpPr>
        <p:spPr bwMode="auto">
          <a:xfrm>
            <a:off x="637309" y="4385308"/>
            <a:ext cx="8118764"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Баъзи</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бир</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 турлари</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ўсимликларнинг</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вирусли</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касалликларини</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тарқатувчи ҳисобланади, масалан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қанд лавлаги</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помидор,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дуккакли</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экинлар</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гречиханинг</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мозаика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касалликлари</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шулар</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жумласидандир</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p>
        </p:txBody>
      </p:sp>
      <p:pic>
        <p:nvPicPr>
          <p:cNvPr id="3" name="Рисунок 2" descr="136640282690714003300901197_TWH_Cuscuta_Parasite.jpg"/>
          <p:cNvPicPr>
            <a:picLocks noChangeAspect="1"/>
          </p:cNvPicPr>
          <p:nvPr/>
        </p:nvPicPr>
        <p:blipFill>
          <a:blip r:embed="rId2"/>
          <a:stretch>
            <a:fillRect/>
          </a:stretch>
        </p:blipFill>
        <p:spPr>
          <a:xfrm>
            <a:off x="595746" y="0"/>
            <a:ext cx="8160327" cy="4219289"/>
          </a:xfrm>
          <a:prstGeom prst="rect">
            <a:avLst/>
          </a:prstGeom>
        </p:spPr>
      </p:pic>
    </p:spTree>
    <p:extLst>
      <p:ext uri="{BB962C8B-B14F-4D97-AF65-F5344CB8AC3E}">
        <p14:creationId xmlns:p14="http://schemas.microsoft.com/office/powerpoint/2010/main" val="4116610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3318570"/>
            <a:ext cx="9144000" cy="3539430"/>
          </a:xfrm>
          <a:prstGeom prst="rect">
            <a:avLst/>
          </a:prstGeom>
        </p:spPr>
        <p:txBody>
          <a:bodyPr wrap="square">
            <a:spAutoFit/>
          </a:bodyPr>
          <a:lstStyle/>
          <a:p>
            <a:pPr lvl="0" indent="449263" algn="just" eaLnBrk="0" fontAlgn="base" hangingPunct="0">
              <a:spcBef>
                <a:spcPct val="0"/>
              </a:spcBef>
              <a:spcAft>
                <a:spcPct val="0"/>
              </a:spcAft>
            </a:pP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Ўсимлик</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ширасини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 гаусториялари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билан</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сўриб</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олишда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вирус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ҳам ўтади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 бошқа ўсимликка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гаусториялари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билан</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ёпишиб</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олганда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гаустория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орқали </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вирус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иккинчи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ўсимликка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ўтиб</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олади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дала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чирмовуқлари тамаки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мозаикаси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сариқ доғланиш</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лавлагининг</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барг</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бужмайиши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бошқа касалликларни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тарқатади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ru-RU" sz="3200" b="0" i="0" u="none" strike="noStrike" cap="none" normalizeH="0" baseline="0" dirty="0" smtClean="0">
                <a:ln>
                  <a:noFill/>
                </a:ln>
                <a:solidFill>
                  <a:schemeClr val="tx1"/>
                </a:solidFill>
                <a:effectLst/>
                <a:latin typeface="Times New Roman" pitchFamily="18" charset="0"/>
                <a:cs typeface="Times New Roman" pitchFamily="18" charset="0"/>
              </a:rPr>
              <a:t> </a:t>
            </a:r>
          </a:p>
        </p:txBody>
      </p:sp>
      <p:pic>
        <p:nvPicPr>
          <p:cNvPr id="3" name="Рисунок 2" descr="cuscuta-gronovii-ha-gmittelhauser-a.jpg"/>
          <p:cNvPicPr>
            <a:picLocks noChangeAspect="1"/>
          </p:cNvPicPr>
          <p:nvPr/>
        </p:nvPicPr>
        <p:blipFill>
          <a:blip r:embed="rId2"/>
          <a:stretch>
            <a:fillRect/>
          </a:stretch>
        </p:blipFill>
        <p:spPr>
          <a:xfrm>
            <a:off x="0" y="0"/>
            <a:ext cx="9144000" cy="3357562"/>
          </a:xfrm>
          <a:prstGeom prst="rect">
            <a:avLst/>
          </a:prstGeom>
        </p:spPr>
      </p:pic>
    </p:spTree>
    <p:extLst>
      <p:ext uri="{BB962C8B-B14F-4D97-AF65-F5344CB8AC3E}">
        <p14:creationId xmlns:p14="http://schemas.microsoft.com/office/powerpoint/2010/main" val="1155684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0" y="0"/>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3200"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Тарқалиши</a:t>
            </a:r>
            <a:r>
              <a:rPr kumimoji="0" lang="uz-Cyrl-UZ" sz="32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uz-Cyrl-UZ" sz="3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Чирмовуқлар ўсимлик ва экинларга турли йўллар билан ўтади. Яъни  чирмовуқ билан зарарланган қишлоқ хўжалик маҳсулотлари орқали, уруғ билан, экинларни суғоришда, яхши чиримаган гўнг билан, тупроқ билан, қишлоқ хўжалик қуроллари, транспорт воситалари, уруғ тозалаш машиналари, темир йўл вагонлари ва таралари орқали, парранда ва ҳайвонлар орқали тарқалади. Тупроққа тушган чирмовуқ уруғлари бир неча йилларгача унувчанлигини сақлаб қолади. Чирмовуқ  уруғлари шамол ёрдамида ҳам тарқалиши мумкин (1-расм). </a:t>
            </a:r>
            <a:endParaRPr kumimoji="0" lang="uz-Cyrl-UZ"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186938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1136074" y="361359"/>
            <a:ext cx="7869382"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24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Биологик хусусиятлари.</a:t>
            </a:r>
            <a:r>
              <a:rPr kumimoji="0" lang="uz-Cyrl-UZ"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Чирмовуқ уруғининг қобиғи жуда қаттиқ, сувни жудаям суст ўтказади. Шунинг учун тўлиқ пишиб етилмаган уруғининг қобиғи юмшоқлик вақтида уни тез униб чиқишига сабаб бўлади. Чирмовуқ уруғи спиралсимон чўзинчоқ йўлдошлардан ва оқсил қатламли массадан ташкил топган. Йўлдошларнинг спиралсимон буралиб ўсиб чиқиши уларга ўсимлик танасига ёпишиб олиш имкониятини яратиб беради. Аввалига, чирмовуқ уруғдаги озиқ моддалар ҳисобига ривожланади, бу давр 5 кундан бир неча ҳафтагача давом этиши мумкин (2-расм). Уруғдан ўсиб чиққан чирмовуқ тез суръатларда ўса бошлайди, қанчалик тез ўсишига қараб уруғдан келадиган озуқа моддаси ҳам камая бошлайди ва секин аста чирмовуқ хўжайин танасига ёпишади ва уруғдан бутунлай узилади. </a:t>
            </a:r>
            <a:endPar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797795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Cuscuta_japonica_03-fl.jpg"/>
          <p:cNvPicPr>
            <a:picLocks noChangeAspect="1"/>
          </p:cNvPicPr>
          <p:nvPr/>
        </p:nvPicPr>
        <p:blipFill>
          <a:blip r:embed="rId2"/>
          <a:stretch>
            <a:fillRect/>
          </a:stretch>
        </p:blipFill>
        <p:spPr>
          <a:xfrm>
            <a:off x="0" y="0"/>
            <a:ext cx="9144000" cy="4143379"/>
          </a:xfrm>
          <a:prstGeom prst="rect">
            <a:avLst/>
          </a:prstGeom>
        </p:spPr>
      </p:pic>
      <p:sp>
        <p:nvSpPr>
          <p:cNvPr id="4" name="Прямоугольник 3"/>
          <p:cNvSpPr/>
          <p:nvPr/>
        </p:nvSpPr>
        <p:spPr>
          <a:xfrm>
            <a:off x="0" y="4786322"/>
            <a:ext cx="9144000" cy="1569660"/>
          </a:xfrm>
          <a:prstGeom prst="rect">
            <a:avLst/>
          </a:prstGeom>
        </p:spPr>
        <p:txBody>
          <a:bodyPr wrap="square">
            <a:spAutoFit/>
          </a:bodyPr>
          <a:lstStyle/>
          <a:p>
            <a:pPr algn="ctr"/>
            <a:r>
              <a:rPr lang="uz-Cyrl-UZ" sz="4800" dirty="0" smtClean="0">
                <a:latin typeface="Times New Roman" pitchFamily="18" charset="0"/>
                <a:ea typeface="Calibri" pitchFamily="34" charset="0"/>
                <a:cs typeface="Times New Roman" pitchFamily="18" charset="0"/>
              </a:rPr>
              <a:t>2-расм. Чирмовуқларнинг уруғлари.</a:t>
            </a:r>
            <a:endParaRPr lang="ru-RU" sz="4800" dirty="0"/>
          </a:p>
        </p:txBody>
      </p:sp>
    </p:spTree>
    <p:extLst>
      <p:ext uri="{BB962C8B-B14F-4D97-AF65-F5344CB8AC3E}">
        <p14:creationId xmlns:p14="http://schemas.microsoft.com/office/powerpoint/2010/main" val="180073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900544" y="-84524"/>
            <a:ext cx="8243455"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Уруғдан ўсиб чиққан бир дона чирмовуқ танаси атрофдаги бир қанча ўсимликларни зарарлайди. Чирмовуқнинг ён шохлари ҳоҳлаган жойидан униб чиқиши мумкин ва атрофидаги кўплаб ўсимликларга ёпишиб олади. Дарахтларда паразитлик қилувчи чирмовуқлар дастлаб бегона ўтларда ва бутасимонларда ривожланиб сўнг дарахтларга ёпишади. Баъзи тур чирмовуқлар хўжайин ўсимликларда ёруғликка алоқадор жихатлари билан аниқланади, масалан: беда ва дала чирмовуқлари ёруғ севар бўлганлиги сабабли хўжайин ўсимлик танасининг ўрта ва юқори қисмларида ривожланади. Ёввойи беда (йўнғичқа)да ривожланадиган чирмовуқ эса ёруғликка талабчан эмас, шу сабабли ўсимлик атрофини ўраб олиб, кигизнамат ҳосил қилади. </a:t>
            </a:r>
            <a:endParaRPr kumimoji="0" lang="uz-Cyrl-UZ"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515517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858982" y="-49887"/>
            <a:ext cx="8285018" cy="69865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Июн-июл ойларида чирмовуқлар гуллайди, иссиқ об-ҳаво шароити чирмовуқларни ёппасига гулга киришини таъминлайди, икки уч ҳафта ўтгандан сўнг уруғи пишиб етилади. Уруғларнинг тиним даври ҳар хил, бир неча кундан, бир неча йилгача бўлиши мумкин. Чирмовуқ билан зарарланган ўт ўсимликлар беда, йўнғичқалар ўриб олингандан кейин, улар ёш майсаларда ўса бошлайди ва уруғланиб тупроққа минглаб уруғлари тушади. Барча чирмовуқлар совуққа чидамсиз бўлиб, ҳаво ҳарорати 14</a:t>
            </a:r>
            <a:r>
              <a:rPr kumimoji="0" lang="uz-Cyrl-UZ" sz="2800" b="0" i="0" u="none" strike="noStrike" cap="none" normalizeH="0" baseline="30000" dirty="0" smtClean="0">
                <a:ln>
                  <a:noFill/>
                </a:ln>
                <a:solidFill>
                  <a:schemeClr val="tx1"/>
                </a:solidFill>
                <a:effectLst/>
                <a:latin typeface="Times New Roman" pitchFamily="18" charset="0"/>
                <a:ea typeface="Calibri" pitchFamily="34" charset="0"/>
                <a:cs typeface="Times New Roman" pitchFamily="18" charset="0"/>
              </a:rPr>
              <a:t>0</a:t>
            </a: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C дан ошганда ривожланишдан тўхтайди ва ҳалок бўлади. Чирмовуқларнинг барча турлари бир йиллик ҳисобланади. Беда чирмовуғи жуда сер уруғ бўлиб, 3000 дан ошиқ баъзан 6000-10000 дона, дала чирмовуқлари 20000 донагача уруғ бериши мумкин. </a:t>
            </a:r>
            <a:endParaRPr kumimoji="0" lang="uz-Cyrl-UZ"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337662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1"/>
          <p:cNvSpPr>
            <a:spLocks noChangeArrowheads="1"/>
          </p:cNvSpPr>
          <p:nvPr/>
        </p:nvSpPr>
        <p:spPr bwMode="auto">
          <a:xfrm>
            <a:off x="914400" y="334695"/>
            <a:ext cx="82296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Ўзбекистонда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чирмовуқларнинг қуйидаги турлари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учрайди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3 та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кичик</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бўлимга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бўлинади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 </a:t>
            </a:r>
            <a:r>
              <a:rPr kumimoji="0" lang="ru-RU" sz="3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Кичик</a:t>
            </a:r>
            <a:r>
              <a:rPr kumimoji="0" lang="ru-RU" sz="3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бўлим</a:t>
            </a:r>
            <a:r>
              <a:rPr kumimoji="0" lang="ru-RU" sz="3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Асл</a:t>
            </a:r>
            <a:r>
              <a:rPr kumimoji="0" lang="ru-RU" sz="3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чирмовуқлар-</a:t>
            </a:r>
            <a:r>
              <a:rPr kumimoji="0" lang="ru-RU" sz="3200"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Cuscuta Engelm</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 Вавилон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чирмовуғи </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С.babylonica</a:t>
            </a:r>
            <a:r>
              <a:rPr kumimoji="0" lang="ru-RU"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Auch</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Қадахсимон чирмовуқ </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С.cupulata</a:t>
            </a:r>
            <a:r>
              <a:rPr kumimoji="0" lang="ru-RU"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Engelm</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3.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Ингичка</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танали</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 </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С.approximata</a:t>
            </a:r>
            <a:r>
              <a:rPr kumimoji="0" lang="ru-RU"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Babingt</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4.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Фарғона чирмовуғи </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C.ferganensis</a:t>
            </a:r>
            <a:r>
              <a:rPr kumimoji="0" lang="ru-RU"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Butk</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5.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Рангсиз</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 </a:t>
            </a:r>
            <a:r>
              <a:rPr kumimoji="0" lang="ru-RU"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pellucida</a:t>
            </a:r>
            <a:r>
              <a:rPr kumimoji="0" lang="ru-RU"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32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Butk</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298393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928254" y="705700"/>
            <a:ext cx="8215745"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6. Европа чирмовуғи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C.evropaea L</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7. Зиғир чирмовуғи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C.epilinum Weiche</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8. Қисқа танали чирмовуқ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C.brevistyla A.Br.</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9. Гулбандли чирмовуқ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C.pedicellata</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10. Қисқа паллали чирмовуқ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C.stenocalycina</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II. Кичик бўлим: Америка чирмовуқлари-</a:t>
            </a:r>
            <a:r>
              <a:rPr kumimoji="0" lang="uz-Cyrl-UZ" sz="32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Grammica Engelm</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11. Хитой чирмовуғи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C.chinensis Lam</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12. Дала чирмовуғи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C.campestris Yunker</a:t>
            </a:r>
            <a:endParaRPr kumimoji="0" lang="uz-Cyrl-UZ"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943746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ChangeArrowheads="1"/>
          </p:cNvSpPr>
          <p:nvPr/>
        </p:nvSpPr>
        <p:spPr bwMode="auto">
          <a:xfrm>
            <a:off x="1039091" y="182295"/>
            <a:ext cx="8104909"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13. Жануб чирмовуғи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C.australis R.Br.(C.brefiflora Vis.)</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Ш. Кичик бўлим: Якка танали чирмовуқлар-</a:t>
            </a:r>
            <a:r>
              <a:rPr kumimoji="0" lang="uz-Cyrl-UZ" sz="32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Моnogуnа Eпgelm</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14. Якка танали чирмовуқ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C.monogyna Vahl.</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15. Леман чирмовуғи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C.lehmanniana Bge.</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16. Бухоро чирмовуғи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C.bucharica palib.</a:t>
            </a:r>
            <a:endParaRPr kumimoji="0" lang="ru-RU"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17. Хмелсимон чирмовуқ - </a:t>
            </a:r>
            <a:r>
              <a:rPr kumimoji="0" lang="uz-Cyrl-UZ" sz="3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C.lupuliformis krocker.</a:t>
            </a:r>
            <a:endParaRPr kumimoji="0" lang="uz-Cyrl-UZ"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3787481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1163782" y="408709"/>
            <a:ext cx="7980218" cy="63248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2700"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Кураш</a:t>
            </a:r>
            <a:r>
              <a:rPr kumimoji="0" lang="uz-Cyrl-UZ" sz="27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1"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чоралари</a:t>
            </a:r>
            <a:r>
              <a:rPr kumimoji="0" lang="uz-Cyrl-UZ" sz="2700" b="1"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uz-Cyrl-UZ"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Агротехник </a:t>
            </a:r>
            <a:r>
              <a:rPr kumimoji="0" lang="ru-RU"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механик </a:t>
            </a:r>
            <a:r>
              <a:rPr kumimoji="0" lang="ru-RU"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кураш</a:t>
            </a:r>
            <a:r>
              <a:rPr kumimoji="0" lang="ru-RU"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чора</a:t>
            </a:r>
            <a:r>
              <a:rPr kumimoji="0" lang="ru-RU"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тадбирлари</a:t>
            </a:r>
            <a:r>
              <a:rPr kumimoji="0" lang="ru-RU" sz="27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Чирмовуқларга қарши </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агротехник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механик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кураш</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чоралари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етакчи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ўринда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туради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Ўсимликлар</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майдонлар</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зарарланишига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қараб тоифаларга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ажратилади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кучли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кучсиз</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зарарланган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экин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ўсимликлар</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чопиб</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ёки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кесиб</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ташланади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ёқиб юборилади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ёки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чуқурга кўмиб</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ташланади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атроф</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муҳити тозаланади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Ўртача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зарарланган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экинларни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тегишли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қисмлари билан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кесиб</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ёки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чопиб</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олинади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ёқиб юборилади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Тадбир</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ўтказилган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майдонлар</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доимий</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назоратга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олиниб</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 бутунлай</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йўқолиб кетгунча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ҳар </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7-10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кунда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назорат</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қилинади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Экин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экиладиган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далалар</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яхшилаб</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текисланади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экишдан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10-15 кун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олдин</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бароналаш</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ишлари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амалга</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7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оширилади</a:t>
            </a:r>
            <a:r>
              <a:rPr kumimoji="0" lang="ru-RU" sz="27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7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581875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110836" y="-53861"/>
            <a:ext cx="9033163"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49263" algn="just" fontAlgn="base">
              <a:spcBef>
                <a:spcPct val="0"/>
              </a:spcBef>
              <a:spcAft>
                <a:spcPct val="0"/>
              </a:spcAft>
            </a:pP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Кимёвий</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кураш</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чора</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тадбирлари</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Тавсия</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этилган</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кимёвий</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воситалар</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билан</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ишлов</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берилади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Биологик</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кураш</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чора</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тадбирлари</a:t>
            </a:r>
            <a:r>
              <a:rPr kumimoji="0" lang="ru-RU" sz="2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Чирмовуқларга қарши биологик</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кураш</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усули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бўйича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1957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йилдан</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буён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илмий</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тадқиқот ишлари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давом</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эттирилмоқда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Йўғон танали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чирмовуқларга </a:t>
            </a:r>
            <a:r>
              <a:rPr kumimoji="0" lang="ru-RU" sz="24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Вruchidae</a:t>
            </a:r>
            <a:r>
              <a:rPr kumimoji="0" lang="ru-RU" sz="24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донхўрлар</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оиласига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мансуб</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қўнғизлар ва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1"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Сuculioidae</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оиласига</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мансуб</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узунбурун</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қўнғизлари зарар</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келтиради</a:t>
            </a:r>
            <a:r>
              <a:rPr kumimoji="0" lang="ru-RU"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Чирмовуқ кўсакларида донхўрлар личинкалари кўпаяди ва уни маҳсулдорлигини камайтиради. Бироқ улар чирмовуқ ўсимликларга ёпишиб олиб, уруғлагандан кейин пайдо бўлади.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Бундан ташқари чирмовуқ поясида </a:t>
            </a:r>
            <a:r>
              <a:rPr kumimoji="0" lang="uz-Cyrl-UZ" sz="24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Арion </a:t>
            </a: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авлодига мансуб филча ҳашаротининг личинкаси ривожланади, у зарарлаган жойдан, турли касаллик қўзғатувчи микроорганизмлар кириб чирмовуқни касаллантиради.</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Чирмовуқлар танасида </a:t>
            </a:r>
            <a:r>
              <a:rPr kumimoji="0" lang="uz-Cyrl-UZ" sz="24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Smicronyx Jungermanial Reich </a:t>
            </a:r>
            <a:r>
              <a:rPr kumimoji="0" lang="uz-Cyrl-UZ"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узунбурун қўнғизининг личинкаси галлалар ҳосил қилиб ривожланади. Галлалар ичидаги, личинкалар ривожланиб, тупроққа тушади ва тупроқда 14 -16 кун ғумбаклик даврини ўтайди. </a:t>
            </a:r>
            <a:endParaRPr kumimoji="0" lang="uz-Cyrl-UZ"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027090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0" y="0"/>
            <a:ext cx="9144000" cy="65556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Карантин чора тадбирлари: </a:t>
            </a: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 Чирмовуқ уруғлари билан зарарланган уруғ ва экув материалларини тоза худудларга киритмаслик.</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 Қишлоқ хўжалик экинларининг янчилган майда уруғлари, масалан: беда, йўнғичқа, зиғир, кунжут ва бошқалар чирмовуқдан яхши тозаланган бўлиши керак. Тозалангандан кейин, элакдан ўтган чиқиндилар ёқиб ташланиши керак.</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3. Қишлоқ хўжалик ёки хўжалик фаолияти учун қимматли чириндилар зудликда қайта ишланади ёки майдаланади, чиқиндилари эса ёқиб юборилади.</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4. Уруғларни элаш ва саралаш сепаратори ёрдамида тозалаш, такроран зарарланмаслиги учун уруғ тозалагич машиналар, қоплар, омборхоналар ва экиш сеялкалари сифатли тозаланиши керак.</a:t>
            </a:r>
            <a:endParaRPr kumimoji="0" lang="uz-Cyrl-UZ"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453100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0" y="0"/>
            <a:ext cx="9144000" cy="65556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Қўйидагилар таъқиқланади:</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1. Чирмовуқ билан зарарланганлиги тўғрисида тегишли ташкилотларнинг хулосаси бўлмаган уруғларни экиш.</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2. Чирмовуқ билан зарарланган далаларда экиладиган экинни, ерни чимқирқар плуг билан ҳайдамасдан, текисламасдан, бароналамасдан экиш.</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3.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Чирмовуқдан тоза</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ҳудудларга, тозаланмаган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сараланмаган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экув</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материалларини</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келтириш</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4.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Уруғ тайёрлайдиган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корхоналардан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тозаланмаган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сараланмаган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уруғларни экиш</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учун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олиш</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5.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Чирмовуқ билан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зарарланган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уруғларни, уруғчилик хўжаликларига</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олиб</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бориш</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6.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Тозаланган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ва</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сараланган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уруғлар сақланаётган омборхоналарда</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бошқа тозаланмаган</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уруғларни сақлаш ва</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28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тозалаш</a:t>
            </a:r>
            <a:r>
              <a:rPr kumimoji="0" lang="ru-RU" sz="2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22495629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1"/>
          <p:cNvSpPr>
            <a:spLocks noChangeArrowheads="1"/>
          </p:cNvSpPr>
          <p:nvPr/>
        </p:nvSpPr>
        <p:spPr bwMode="auto">
          <a:xfrm>
            <a:off x="0" y="0"/>
            <a:ext cx="9144000"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3200" b="1" i="0" u="none" strike="noStrike" cap="none" normalizeH="0" baseline="0" dirty="0" smtClean="0">
                <a:ln>
                  <a:noFill/>
                </a:ln>
                <a:effectLst/>
                <a:latin typeface="Times New Roman" pitchFamily="18" charset="0"/>
                <a:ea typeface="Calibri" pitchFamily="34" charset="0"/>
                <a:cs typeface="Times New Roman" pitchFamily="18" charset="0"/>
              </a:rPr>
              <a:t>Дала зарпечаги (</a:t>
            </a:r>
            <a:r>
              <a:rPr kumimoji="0" lang="uz-Cyrl-UZ" sz="3200" b="1" i="1" u="none" strike="noStrike" cap="none" normalizeH="0" baseline="0" dirty="0" smtClean="0">
                <a:ln>
                  <a:noFill/>
                </a:ln>
                <a:effectLst/>
                <a:latin typeface="Times New Roman" pitchFamily="18" charset="0"/>
                <a:ea typeface="Calibri" pitchFamily="34" charset="0"/>
                <a:cs typeface="Times New Roman" pitchFamily="18" charset="0"/>
              </a:rPr>
              <a:t>Cuscuta сampestris</a:t>
            </a:r>
            <a:r>
              <a:rPr kumimoji="0" lang="uz-Cyrl-UZ" sz="3200" b="1" i="0" u="none" strike="noStrike" cap="none" normalizeH="0" baseline="0" dirty="0" smtClean="0">
                <a:ln>
                  <a:noFill/>
                </a:ln>
                <a:effectLst/>
                <a:latin typeface="Times New Roman" pitchFamily="18" charset="0"/>
                <a:ea typeface="Calibri" pitchFamily="34" charset="0"/>
                <a:cs typeface="Times New Roman" pitchFamily="18" charset="0"/>
              </a:rPr>
              <a:t>).</a:t>
            </a:r>
            <a:r>
              <a:rPr kumimoji="0" lang="uz-Cyrl-UZ" sz="3200" b="0" i="0" u="none" strike="noStrike" cap="none" normalizeH="0" baseline="0" dirty="0" smtClean="0">
                <a:ln>
                  <a:noFill/>
                </a:ln>
                <a:effectLst/>
                <a:latin typeface="Times New Roman" pitchFamily="18" charset="0"/>
                <a:ea typeface="Calibri" pitchFamily="34" charset="0"/>
                <a:cs typeface="Times New Roman" pitchFamily="18" charset="0"/>
              </a:rPr>
              <a:t> Пояси ипсимон, сариқ - қизғиш-сариқ рангда бўлиб, 0,8 мм йўғонликда бўлади (3-расм). </a:t>
            </a:r>
            <a:endParaRPr kumimoji="0" lang="ru-RU" sz="3200" b="0" i="0" u="none" strike="noStrike" cap="none" normalizeH="0" baseline="0" dirty="0" smtClean="0">
              <a:ln>
                <a:noFill/>
              </a:ln>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3200" b="0" i="0" u="none" strike="noStrike" cap="none" normalizeH="0" baseline="0" dirty="0" smtClean="0">
                <a:ln>
                  <a:noFill/>
                </a:ln>
                <a:effectLst/>
                <a:latin typeface="Times New Roman" pitchFamily="18" charset="0"/>
                <a:ea typeface="Calibri" pitchFamily="34" charset="0"/>
                <a:cs typeface="Times New Roman" pitchFamily="18" charset="0"/>
              </a:rPr>
              <a:t>Гули қисқа бандли. Оқ, яшил-оқ рангда бўлиб, тўпгулларда жойлашади. Уруғи тупроқда 3 йилгача сақланади. Картошка, қанд лавлаги, сабзи, тарвуз, беда, ловия, пиёз, ғўза каби ўсимликларда ва 200 га яқин бегона ўтларда паразитлик қилади.</a:t>
            </a:r>
            <a:endParaRPr kumimoji="0" lang="ru-RU" sz="3200" b="0" i="0" u="none" strike="noStrike" cap="none" normalizeH="0" baseline="0" dirty="0" smtClean="0">
              <a:ln>
                <a:noFill/>
              </a:ln>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3200" b="1" i="0" u="none" strike="noStrike" cap="none" normalizeH="0" baseline="0" dirty="0" smtClean="0">
                <a:ln>
                  <a:noFill/>
                </a:ln>
                <a:effectLst/>
                <a:latin typeface="Times New Roman" pitchFamily="18" charset="0"/>
                <a:ea typeface="Calibri" pitchFamily="34" charset="0"/>
                <a:cs typeface="Times New Roman" pitchFamily="18" charset="0"/>
              </a:rPr>
              <a:t>Тимян зарпечаги (</a:t>
            </a:r>
            <a:r>
              <a:rPr kumimoji="0" lang="uz-Cyrl-UZ" sz="3200" b="1" i="1" u="none" strike="noStrike" cap="none" normalizeH="0" baseline="0" dirty="0" smtClean="0">
                <a:ln>
                  <a:noFill/>
                </a:ln>
                <a:effectLst/>
                <a:latin typeface="Times New Roman" pitchFamily="18" charset="0"/>
                <a:ea typeface="Calibri" pitchFamily="34" charset="0"/>
                <a:cs typeface="Times New Roman" pitchFamily="18" charset="0"/>
              </a:rPr>
              <a:t>Сuscuta epithymum Murr.</a:t>
            </a:r>
            <a:r>
              <a:rPr kumimoji="0" lang="uz-Cyrl-UZ" sz="3200" b="1" i="0" u="none" strike="noStrike" cap="none" normalizeH="0" baseline="0" dirty="0" smtClean="0">
                <a:ln>
                  <a:noFill/>
                </a:ln>
                <a:effectLst/>
                <a:latin typeface="Times New Roman" pitchFamily="18" charset="0"/>
                <a:ea typeface="Calibri" pitchFamily="34" charset="0"/>
                <a:cs typeface="Times New Roman" pitchFamily="18" charset="0"/>
              </a:rPr>
              <a:t>)</a:t>
            </a:r>
            <a:r>
              <a:rPr kumimoji="0" lang="uz-Cyrl-UZ" sz="3200" b="0" i="0" u="none" strike="noStrike" cap="none" normalizeH="0" baseline="0" dirty="0" smtClean="0">
                <a:ln>
                  <a:noFill/>
                </a:ln>
                <a:effectLst/>
                <a:latin typeface="Times New Roman" pitchFamily="18" charset="0"/>
                <a:ea typeface="Calibri" pitchFamily="34" charset="0"/>
                <a:cs typeface="Times New Roman" pitchFamily="18" charset="0"/>
              </a:rPr>
              <a:t> каноп, йўнғичқа экинларида паразитлик қилади. Уруғи ва пояси билан кўпаяди ва июль,август ойларида уруғ хосил қилади (4-расм).</a:t>
            </a:r>
            <a:endParaRPr kumimoji="0" lang="uz-Cyrl-UZ" sz="3200" b="0" i="0" u="none" strike="noStrike" cap="none" normalizeH="0" baseline="0" dirty="0" smtClean="0">
              <a:ln>
                <a:noFill/>
              </a:ln>
              <a:effectLst/>
              <a:latin typeface="Times New Roman" pitchFamily="18" charset="0"/>
              <a:cs typeface="Times New Roman" pitchFamily="18" charset="0"/>
            </a:endParaRPr>
          </a:p>
        </p:txBody>
      </p:sp>
    </p:spTree>
    <p:extLst>
      <p:ext uri="{BB962C8B-B14F-4D97-AF65-F5344CB8AC3E}">
        <p14:creationId xmlns:p14="http://schemas.microsoft.com/office/powerpoint/2010/main" val="31133084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p:cNvPicPr>
            <a:picLocks noChangeAspect="1" noChangeArrowheads="1"/>
          </p:cNvPicPr>
          <p:nvPr/>
        </p:nvPicPr>
        <p:blipFill>
          <a:blip r:embed="rId2"/>
          <a:srcRect/>
          <a:stretch>
            <a:fillRect/>
          </a:stretch>
        </p:blipFill>
        <p:spPr bwMode="auto">
          <a:xfrm>
            <a:off x="1" y="0"/>
            <a:ext cx="4572000" cy="6858000"/>
          </a:xfrm>
          <a:prstGeom prst="rect">
            <a:avLst/>
          </a:prstGeom>
          <a:noFill/>
          <a:ln w="9525">
            <a:noFill/>
            <a:miter lim="800000"/>
            <a:headEnd/>
            <a:tailEnd/>
          </a:ln>
          <a:effectLst/>
        </p:spPr>
      </p:pic>
      <p:sp>
        <p:nvSpPr>
          <p:cNvPr id="3" name="Прямоугольник 2"/>
          <p:cNvSpPr/>
          <p:nvPr/>
        </p:nvSpPr>
        <p:spPr>
          <a:xfrm>
            <a:off x="4572000" y="0"/>
            <a:ext cx="4572000" cy="6494085"/>
          </a:xfrm>
          <a:prstGeom prst="rect">
            <a:avLst/>
          </a:prstGeom>
        </p:spPr>
        <p:txBody>
          <a:bodyPr wrap="square">
            <a:spAutoFit/>
          </a:bodyPr>
          <a:lstStyle/>
          <a:p>
            <a:pPr algn="ctr"/>
            <a:r>
              <a:rPr lang="ru-RU" sz="3200" b="1" dirty="0" smtClean="0">
                <a:latin typeface="Times New Roman" pitchFamily="18" charset="0"/>
                <a:cs typeface="Times New Roman" pitchFamily="18" charset="0"/>
              </a:rPr>
              <a:t>3-расм.Дала </a:t>
            </a:r>
            <a:r>
              <a:rPr lang="ru-RU" sz="3200" b="1" dirty="0" err="1" smtClean="0">
                <a:latin typeface="Times New Roman" pitchFamily="18" charset="0"/>
                <a:cs typeface="Times New Roman" pitchFamily="18" charset="0"/>
              </a:rPr>
              <a:t>зарпечаги</a:t>
            </a:r>
            <a:r>
              <a:rPr lang="ru-RU" sz="3200" b="1" dirty="0" smtClean="0">
                <a:latin typeface="Times New Roman" pitchFamily="18" charset="0"/>
                <a:cs typeface="Times New Roman" pitchFamily="18" charset="0"/>
              </a:rPr>
              <a:t> </a:t>
            </a:r>
            <a:r>
              <a:rPr lang="ru-RU" sz="3200" b="1" dirty="0">
                <a:latin typeface="Times New Roman" pitchFamily="18" charset="0"/>
                <a:cs typeface="Times New Roman" pitchFamily="18" charset="0"/>
              </a:rPr>
              <a:t>-</a:t>
            </a:r>
            <a:r>
              <a:rPr lang="en-US" sz="3200" b="1" i="1" dirty="0" err="1">
                <a:latin typeface="Times New Roman" pitchFamily="18" charset="0"/>
                <a:cs typeface="Times New Roman" pitchFamily="18" charset="0"/>
              </a:rPr>
              <a:t>Cuscuta</a:t>
            </a:r>
            <a:r>
              <a:rPr lang="en-US" sz="3200" b="1" i="1" dirty="0">
                <a:latin typeface="Times New Roman" pitchFamily="18" charset="0"/>
                <a:cs typeface="Times New Roman" pitchFamily="18" charset="0"/>
              </a:rPr>
              <a:t> </a:t>
            </a:r>
            <a:r>
              <a:rPr lang="ru-RU" sz="3200" b="1" i="1" dirty="0">
                <a:latin typeface="Times New Roman" pitchFamily="18" charset="0"/>
                <a:cs typeface="Times New Roman" pitchFamily="18" charset="0"/>
              </a:rPr>
              <a:t>с</a:t>
            </a:r>
            <a:r>
              <a:rPr lang="en-US" sz="3200" b="1" i="1" dirty="0" err="1">
                <a:latin typeface="Times New Roman" pitchFamily="18" charset="0"/>
                <a:cs typeface="Times New Roman" pitchFamily="18" charset="0"/>
              </a:rPr>
              <a:t>ampestris</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Juncker</a:t>
            </a:r>
            <a:r>
              <a:rPr lang="en-US" sz="3200" b="1" i="1" dirty="0">
                <a:latin typeface="Times New Roman" pitchFamily="18" charset="0"/>
                <a:cs typeface="Times New Roman" pitchFamily="18" charset="0"/>
              </a:rPr>
              <a:t>: </a:t>
            </a:r>
          </a:p>
          <a:p>
            <a:r>
              <a:rPr lang="ru-RU" sz="3200" dirty="0">
                <a:latin typeface="Times New Roman" pitchFamily="18" charset="0"/>
                <a:cs typeface="Times New Roman" pitchFamily="18" charset="0"/>
              </a:rPr>
              <a:t>1</a:t>
            </a:r>
            <a:r>
              <a:rPr lang="ru-RU" sz="3200" i="1" dirty="0">
                <a:latin typeface="Times New Roman" pitchFamily="18" charset="0"/>
                <a:cs typeface="Times New Roman" pitchFamily="18" charset="0"/>
              </a:rPr>
              <a:t>-поянинг гул </a:t>
            </a:r>
            <a:r>
              <a:rPr lang="ru-RU" sz="3200" i="1" dirty="0" err="1">
                <a:latin typeface="Times New Roman" pitchFamily="18" charset="0"/>
                <a:cs typeface="Times New Roman" pitchFamily="18" charset="0"/>
              </a:rPr>
              <a:t>билан</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бирга</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бир</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қисми</a:t>
            </a:r>
            <a:r>
              <a:rPr lang="ru-RU" sz="3200" i="1" dirty="0" smtClean="0">
                <a:latin typeface="Times New Roman" pitchFamily="18" charset="0"/>
                <a:cs typeface="Times New Roman" pitchFamily="18" charset="0"/>
              </a:rPr>
              <a:t>;</a:t>
            </a:r>
          </a:p>
          <a:p>
            <a:r>
              <a:rPr lang="ru-RU" sz="3200" i="1" dirty="0" smtClean="0">
                <a:latin typeface="Times New Roman" pitchFamily="18" charset="0"/>
                <a:cs typeface="Times New Roman" pitchFamily="18" charset="0"/>
              </a:rPr>
              <a:t> </a:t>
            </a:r>
            <a:r>
              <a:rPr lang="ru-RU" sz="3200" i="1" dirty="0">
                <a:latin typeface="Times New Roman" pitchFamily="18" charset="0"/>
                <a:cs typeface="Times New Roman" pitchFamily="18" charset="0"/>
              </a:rPr>
              <a:t>2-гулкосабарглардаги </a:t>
            </a:r>
            <a:r>
              <a:rPr lang="ru-RU" sz="3200" i="1" dirty="0" err="1">
                <a:latin typeface="Times New Roman" pitchFamily="18" charset="0"/>
                <a:cs typeface="Times New Roman" pitchFamily="18" charset="0"/>
              </a:rPr>
              <a:t>чангчилар</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3-гул</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4-уруғнинг </a:t>
            </a:r>
            <a:r>
              <a:rPr lang="ru-RU" sz="3200" i="1" dirty="0" err="1">
                <a:latin typeface="Times New Roman" pitchFamily="18" charset="0"/>
                <a:cs typeface="Times New Roman" pitchFamily="18" charset="0"/>
              </a:rPr>
              <a:t>муртаги</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5-уруғ</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6- </a:t>
            </a:r>
            <a:r>
              <a:rPr lang="ru-RU" sz="3200" i="1" dirty="0" err="1">
                <a:latin typeface="Times New Roman" pitchFamily="18" charset="0"/>
                <a:cs typeface="Times New Roman" pitchFamily="18" charset="0"/>
              </a:rPr>
              <a:t>уруғнинг табиий</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шакли</a:t>
            </a:r>
            <a:r>
              <a:rPr lang="ru-RU" sz="3200" i="1" dirty="0">
                <a:latin typeface="Times New Roman" pitchFamily="18" charset="0"/>
                <a:cs typeface="Times New Roman" pitchFamily="18" charset="0"/>
              </a:rPr>
              <a:t>; </a:t>
            </a:r>
          </a:p>
          <a:p>
            <a:r>
              <a:rPr lang="ru-RU" sz="3200" dirty="0">
                <a:latin typeface="Times New Roman" pitchFamily="18" charset="0"/>
                <a:cs typeface="Times New Roman" pitchFamily="18" charset="0"/>
              </a:rPr>
              <a:t>7-зарарланган </a:t>
            </a:r>
            <a:r>
              <a:rPr lang="ru-RU" sz="3200" dirty="0" err="1">
                <a:latin typeface="Times New Roman" pitchFamily="18" charset="0"/>
                <a:cs typeface="Times New Roman" pitchFamily="18" charset="0"/>
              </a:rPr>
              <a:t>шўра</a:t>
            </a:r>
            <a:r>
              <a:rPr lang="ru-RU" sz="3200" dirty="0">
                <a:latin typeface="Times New Roman" pitchFamily="18" charset="0"/>
                <a:cs typeface="Times New Roman" pitchFamily="18" charset="0"/>
              </a:rPr>
              <a:t>. </a:t>
            </a:r>
          </a:p>
        </p:txBody>
      </p:sp>
    </p:spTree>
    <p:extLst>
      <p:ext uri="{BB962C8B-B14F-4D97-AF65-F5344CB8AC3E}">
        <p14:creationId xmlns:p14="http://schemas.microsoft.com/office/powerpoint/2010/main" val="1492028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2"/>
          <a:srcRect/>
          <a:stretch>
            <a:fillRect/>
          </a:stretch>
        </p:blipFill>
        <p:spPr bwMode="auto">
          <a:xfrm>
            <a:off x="0" y="1"/>
            <a:ext cx="4714876" cy="6857999"/>
          </a:xfrm>
          <a:prstGeom prst="rect">
            <a:avLst/>
          </a:prstGeom>
          <a:noFill/>
          <a:ln w="9525">
            <a:noFill/>
            <a:miter lim="800000"/>
            <a:headEnd/>
            <a:tailEnd/>
          </a:ln>
          <a:effectLst/>
        </p:spPr>
      </p:pic>
      <p:sp>
        <p:nvSpPr>
          <p:cNvPr id="3" name="Прямоугольник 2"/>
          <p:cNvSpPr/>
          <p:nvPr/>
        </p:nvSpPr>
        <p:spPr>
          <a:xfrm>
            <a:off x="4714876" y="0"/>
            <a:ext cx="4429124" cy="6494085"/>
          </a:xfrm>
          <a:prstGeom prst="rect">
            <a:avLst/>
          </a:prstGeom>
        </p:spPr>
        <p:txBody>
          <a:bodyPr wrap="square">
            <a:spAutoFit/>
          </a:bodyPr>
          <a:lstStyle/>
          <a:p>
            <a:pPr algn="ctr"/>
            <a:r>
              <a:rPr lang="ru-RU" sz="3200" b="1" dirty="0" smtClean="0">
                <a:latin typeface="Times New Roman" pitchFamily="18" charset="0"/>
                <a:cs typeface="Times New Roman" pitchFamily="18" charset="0"/>
              </a:rPr>
              <a:t>4-расм.Тимян </a:t>
            </a:r>
            <a:r>
              <a:rPr lang="ru-RU" sz="3200" b="1" dirty="0" err="1">
                <a:latin typeface="Times New Roman" pitchFamily="18" charset="0"/>
                <a:cs typeface="Times New Roman" pitchFamily="18" charset="0"/>
              </a:rPr>
              <a:t>зарпечаги</a:t>
            </a:r>
            <a:r>
              <a:rPr lang="ru-RU" sz="3200" b="1" dirty="0">
                <a:latin typeface="Times New Roman" pitchFamily="18" charset="0"/>
                <a:cs typeface="Times New Roman" pitchFamily="18" charset="0"/>
              </a:rPr>
              <a:t> -</a:t>
            </a:r>
            <a:r>
              <a:rPr lang="ru-RU" sz="3200" b="1" i="1" dirty="0">
                <a:latin typeface="Times New Roman" pitchFamily="18" charset="0"/>
                <a:cs typeface="Times New Roman" pitchFamily="18" charset="0"/>
              </a:rPr>
              <a:t>С</a:t>
            </a:r>
            <a:r>
              <a:rPr lang="en-US" sz="3200" b="1" i="1" dirty="0" err="1">
                <a:latin typeface="Times New Roman" pitchFamily="18" charset="0"/>
                <a:cs typeface="Times New Roman" pitchFamily="18" charset="0"/>
              </a:rPr>
              <a:t>uscuta</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epithymum</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Murr</a:t>
            </a:r>
            <a:r>
              <a:rPr lang="en-US" sz="3200" b="1" i="1" dirty="0">
                <a:latin typeface="Times New Roman" pitchFamily="18" charset="0"/>
                <a:cs typeface="Times New Roman" pitchFamily="18" charset="0"/>
              </a:rPr>
              <a:t>.: </a:t>
            </a:r>
          </a:p>
          <a:p>
            <a:r>
              <a:rPr lang="ru-RU" sz="3200" dirty="0">
                <a:latin typeface="Times New Roman" pitchFamily="18" charset="0"/>
                <a:cs typeface="Times New Roman" pitchFamily="18" charset="0"/>
              </a:rPr>
              <a:t>1</a:t>
            </a:r>
            <a:r>
              <a:rPr lang="ru-RU" sz="3200" i="1" dirty="0">
                <a:latin typeface="Times New Roman" pitchFamily="18" charset="0"/>
                <a:cs typeface="Times New Roman" pitchFamily="18" charset="0"/>
              </a:rPr>
              <a:t>- гул;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2-гулкосабарглардаги </a:t>
            </a:r>
            <a:r>
              <a:rPr lang="ru-RU" sz="3200" i="1" dirty="0" err="1">
                <a:latin typeface="Times New Roman" pitchFamily="18" charset="0"/>
                <a:cs typeface="Times New Roman" pitchFamily="18" charset="0"/>
              </a:rPr>
              <a:t>чангчилар</a:t>
            </a:r>
            <a:r>
              <a:rPr lang="ru-RU" sz="3200" i="1" dirty="0" smtClean="0">
                <a:latin typeface="Times New Roman" pitchFamily="18" charset="0"/>
                <a:cs typeface="Times New Roman" pitchFamily="18" charset="0"/>
              </a:rPr>
              <a:t>;</a:t>
            </a:r>
          </a:p>
          <a:p>
            <a:r>
              <a:rPr lang="ru-RU" sz="3200" i="1" dirty="0" smtClean="0">
                <a:latin typeface="Times New Roman" pitchFamily="18" charset="0"/>
                <a:cs typeface="Times New Roman" pitchFamily="18" charset="0"/>
              </a:rPr>
              <a:t> </a:t>
            </a:r>
            <a:r>
              <a:rPr lang="ru-RU" sz="3200" i="1" dirty="0">
                <a:latin typeface="Times New Roman" pitchFamily="18" charset="0"/>
                <a:cs typeface="Times New Roman" pitchFamily="18" charset="0"/>
              </a:rPr>
              <a:t>3- </a:t>
            </a:r>
            <a:r>
              <a:rPr lang="ru-RU" sz="3200" i="1" dirty="0" err="1">
                <a:latin typeface="Times New Roman" pitchFamily="18" charset="0"/>
                <a:cs typeface="Times New Roman" pitchFamily="18" charset="0"/>
              </a:rPr>
              <a:t>тумшуқча, устунчали</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тугунча</a:t>
            </a:r>
            <a:r>
              <a:rPr lang="ru-RU" sz="3200" i="1" dirty="0" smtClean="0">
                <a:latin typeface="Times New Roman" pitchFamily="18" charset="0"/>
                <a:cs typeface="Times New Roman" pitchFamily="18" charset="0"/>
              </a:rPr>
              <a:t>;</a:t>
            </a:r>
          </a:p>
          <a:p>
            <a:r>
              <a:rPr lang="ru-RU" sz="3200" i="1" dirty="0" smtClean="0">
                <a:latin typeface="Times New Roman" pitchFamily="18" charset="0"/>
                <a:cs typeface="Times New Roman" pitchFamily="18" charset="0"/>
              </a:rPr>
              <a:t> </a:t>
            </a:r>
            <a:r>
              <a:rPr lang="ru-RU" sz="3200" i="1" dirty="0">
                <a:latin typeface="Times New Roman" pitchFamily="18" charset="0"/>
                <a:cs typeface="Times New Roman" pitchFamily="18" charset="0"/>
              </a:rPr>
              <a:t>4-уруғ;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5- </a:t>
            </a:r>
            <a:r>
              <a:rPr lang="ru-RU" sz="3200" i="1" dirty="0" err="1">
                <a:latin typeface="Times New Roman" pitchFamily="18" charset="0"/>
                <a:cs typeface="Times New Roman" pitchFamily="18" charset="0"/>
              </a:rPr>
              <a:t>уруғнинг табиий</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шакли</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6-тўпгул</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7-зарарланган </a:t>
            </a:r>
            <a:r>
              <a:rPr lang="ru-RU" sz="3200" i="1" dirty="0" err="1">
                <a:latin typeface="Times New Roman" pitchFamily="18" charset="0"/>
                <a:cs typeface="Times New Roman" pitchFamily="18" charset="0"/>
              </a:rPr>
              <a:t>йўнғичқа</a:t>
            </a:r>
            <a:r>
              <a:rPr lang="ru-RU" sz="3200" i="1" dirty="0">
                <a:latin typeface="Times New Roman" pitchFamily="18" charset="0"/>
                <a:cs typeface="Times New Roman" pitchFamily="18" charset="0"/>
              </a:rPr>
              <a:t>. </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3014767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0" y="0"/>
            <a:ext cx="9144000" cy="68941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2600" b="1" i="0" u="none" strike="noStrike" cap="none" normalizeH="0" baseline="0" dirty="0" smtClean="0">
                <a:ln>
                  <a:noFill/>
                </a:ln>
                <a:effectLst/>
                <a:latin typeface="Times New Roman" pitchFamily="18" charset="0"/>
                <a:ea typeface="Calibri" pitchFamily="34" charset="0"/>
                <a:cs typeface="Times New Roman" pitchFamily="18" charset="0"/>
              </a:rPr>
              <a:t>Жануб зарпечаги (</a:t>
            </a:r>
            <a:r>
              <a:rPr kumimoji="0" lang="uz-Cyrl-UZ" sz="2600" b="1" i="1" u="none" strike="noStrike" cap="none" normalizeH="0" baseline="0" dirty="0" smtClean="0">
                <a:ln>
                  <a:noFill/>
                </a:ln>
                <a:effectLst/>
                <a:latin typeface="Times New Roman" pitchFamily="18" charset="0"/>
                <a:ea typeface="Calibri" pitchFamily="34" charset="0"/>
                <a:cs typeface="Times New Roman" pitchFamily="18" charset="0"/>
              </a:rPr>
              <a:t>Сuscuta austrais</a:t>
            </a:r>
            <a:r>
              <a:rPr kumimoji="0" lang="uz-Cyrl-UZ" sz="2600" b="1" i="0" u="none" strike="noStrike" cap="none" normalizeH="0" baseline="0" dirty="0" smtClean="0">
                <a:ln>
                  <a:noFill/>
                </a:ln>
                <a:effectLst/>
                <a:latin typeface="Times New Roman" pitchFamily="18" charset="0"/>
                <a:ea typeface="Calibri" pitchFamily="34" charset="0"/>
                <a:cs typeface="Times New Roman" pitchFamily="18" charset="0"/>
              </a:rPr>
              <a:t>).</a:t>
            </a:r>
            <a:r>
              <a:rPr kumimoji="0" lang="uz-Cyrl-UZ" sz="2600" b="0" i="0" u="none" strike="noStrike" cap="none" normalizeH="0" baseline="0" dirty="0" smtClean="0">
                <a:ln>
                  <a:noFill/>
                </a:ln>
                <a:effectLst/>
                <a:latin typeface="Times New Roman" pitchFamily="18" charset="0"/>
                <a:ea typeface="Calibri" pitchFamily="34" charset="0"/>
                <a:cs typeface="Times New Roman" pitchFamily="18" charset="0"/>
              </a:rPr>
              <a:t> Картошка, қанд лавлаги, сабзи, тарвуз, беда, ловия, пиёз, ғўза каби ўсимликларда ва 200 га яқин бегона ўтларда паразитлик қилади. </a:t>
            </a:r>
            <a:endParaRPr kumimoji="0" lang="ru-RU" sz="2600" b="0" i="0" u="none" strike="noStrike" cap="none" normalizeH="0" baseline="0" dirty="0" smtClean="0">
              <a:ln>
                <a:noFill/>
              </a:ln>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600" b="1" i="0" u="none" strike="noStrike" cap="none" normalizeH="0" baseline="0" dirty="0" err="1" smtClean="0">
                <a:ln>
                  <a:noFill/>
                </a:ln>
                <a:effectLst/>
                <a:latin typeface="Times New Roman" pitchFamily="18" charset="0"/>
                <a:ea typeface="Calibri" pitchFamily="34" charset="0"/>
                <a:cs typeface="Times New Roman" pitchFamily="18" charset="0"/>
              </a:rPr>
              <a:t>Хитой</a:t>
            </a:r>
            <a:r>
              <a:rPr kumimoji="0" lang="en-US" sz="2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1" i="0" u="none" strike="noStrike" cap="none" normalizeH="0" baseline="0" dirty="0" err="1" smtClean="0">
                <a:ln>
                  <a:noFill/>
                </a:ln>
                <a:effectLst/>
                <a:latin typeface="Times New Roman" pitchFamily="18" charset="0"/>
                <a:ea typeface="Calibri" pitchFamily="34" charset="0"/>
                <a:cs typeface="Times New Roman" pitchFamily="18" charset="0"/>
              </a:rPr>
              <a:t>чирмовуғи</a:t>
            </a:r>
            <a:r>
              <a:rPr kumimoji="0" lang="en-US" sz="26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1" i="1" u="none" strike="noStrike" cap="none" normalizeH="0" baseline="0" dirty="0" smtClean="0">
                <a:ln>
                  <a:noFill/>
                </a:ln>
                <a:effectLst/>
                <a:latin typeface="Times New Roman" pitchFamily="18" charset="0"/>
                <a:ea typeface="Calibri" pitchFamily="34" charset="0"/>
                <a:cs typeface="Times New Roman" pitchFamily="18" charset="0"/>
              </a:rPr>
              <a:t>С</a:t>
            </a:r>
            <a:r>
              <a:rPr kumimoji="0" lang="en-US" sz="2600" b="1" i="1" u="none" strike="noStrike" cap="none" normalizeH="0" baseline="0" dirty="0" err="1" smtClean="0">
                <a:ln>
                  <a:noFill/>
                </a:ln>
                <a:effectLst/>
                <a:latin typeface="Times New Roman" pitchFamily="18" charset="0"/>
                <a:ea typeface="Calibri" pitchFamily="34" charset="0"/>
                <a:cs typeface="Times New Roman" pitchFamily="18" charset="0"/>
              </a:rPr>
              <a:t>uscuta</a:t>
            </a:r>
            <a:r>
              <a:rPr kumimoji="0" lang="en-US" sz="2600" b="1" i="1"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en-US" sz="2600" b="1" i="1" u="none" strike="noStrike" cap="none" normalizeH="0" baseline="0" dirty="0" err="1" smtClean="0">
                <a:ln>
                  <a:noFill/>
                </a:ln>
                <a:effectLst/>
                <a:latin typeface="Times New Roman" pitchFamily="18" charset="0"/>
                <a:ea typeface="Calibri" pitchFamily="34" charset="0"/>
                <a:cs typeface="Times New Roman" pitchFamily="18" charset="0"/>
              </a:rPr>
              <a:t>chinensis</a:t>
            </a:r>
            <a:r>
              <a:rPr kumimoji="0" lang="en-US" sz="2600" b="1" i="1" u="none" strike="noStrike" cap="none" normalizeH="0" baseline="0" dirty="0" smtClean="0">
                <a:ln>
                  <a:noFill/>
                </a:ln>
                <a:effectLst/>
                <a:latin typeface="Times New Roman" pitchFamily="18" charset="0"/>
                <a:ea typeface="Calibri" pitchFamily="34" charset="0"/>
                <a:cs typeface="Times New Roman" pitchFamily="18" charset="0"/>
              </a:rPr>
              <a:t> Lam.</a:t>
            </a:r>
            <a:r>
              <a:rPr kumimoji="0" lang="en-US" sz="2600" b="1" i="0" u="none" strike="noStrike" cap="none" normalizeH="0" baseline="0" dirty="0" smtClean="0">
                <a:ln>
                  <a:noFill/>
                </a:ln>
                <a:effectLst/>
                <a:latin typeface="Times New Roman" pitchFamily="18" charset="0"/>
                <a:ea typeface="Calibri" pitchFamily="34" charset="0"/>
                <a:cs typeface="Times New Roman" pitchFamily="18" charset="0"/>
              </a:rPr>
              <a:t>).</a:t>
            </a:r>
            <a:r>
              <a:rPr kumimoji="0" lang="en-US"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Kаноп</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беда,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сабзавод</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экинларида</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паразитлик</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қилади.</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Бир</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йиллик</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ўт</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Гуллари</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3-7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тадан</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соябонсимон</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тўпгулга</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йиғилади</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Июл-август</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ойларида</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гуллаб</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уруғ беради</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Асосан</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каноп,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жут</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ғўза, лавлаги</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помидор,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қовунда ва</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айрим</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бегона</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ўтларда</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паразитлик</a:t>
            </a:r>
            <a:r>
              <a:rPr kumimoji="0" lang="ru-RU" sz="26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600" b="0" i="0" u="none" strike="noStrike" cap="none" normalizeH="0" baseline="0" dirty="0" err="1" smtClean="0">
                <a:ln>
                  <a:noFill/>
                </a:ln>
                <a:effectLst/>
                <a:latin typeface="Times New Roman" pitchFamily="18" charset="0"/>
                <a:ea typeface="Calibri" pitchFamily="34" charset="0"/>
                <a:cs typeface="Times New Roman" pitchFamily="18" charset="0"/>
              </a:rPr>
              <a:t>қилади.</a:t>
            </a:r>
            <a:endParaRPr kumimoji="0" lang="ru-RU" sz="2600" b="0" i="0" u="none" strike="noStrike" cap="none" normalizeH="0" baseline="0" dirty="0" smtClean="0">
              <a:ln>
                <a:noFill/>
              </a:ln>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600" b="1" i="0" u="none" strike="noStrike" cap="none" normalizeH="0" baseline="0" dirty="0" smtClean="0">
                <a:ln>
                  <a:noFill/>
                </a:ln>
                <a:effectLst/>
                <a:latin typeface="Times New Roman" pitchFamily="18" charset="0"/>
                <a:ea typeface="Calibri" pitchFamily="34" charset="0"/>
                <a:cs typeface="Times New Roman" pitchFamily="18" charset="0"/>
              </a:rPr>
              <a:t>Зиғир зарпечаги (</a:t>
            </a:r>
            <a:r>
              <a:rPr kumimoji="0" lang="uz-Cyrl-UZ" sz="2600" b="1" i="1" u="none" strike="noStrike" cap="none" normalizeH="0" baseline="0" dirty="0" smtClean="0">
                <a:ln>
                  <a:noFill/>
                </a:ln>
                <a:effectLst/>
                <a:latin typeface="Times New Roman" pitchFamily="18" charset="0"/>
                <a:ea typeface="Calibri" pitchFamily="34" charset="0"/>
                <a:cs typeface="Times New Roman" pitchFamily="18" charset="0"/>
              </a:rPr>
              <a:t>Сuscuta epillinum Weiche.</a:t>
            </a:r>
            <a:r>
              <a:rPr kumimoji="0" lang="uz-Cyrl-UZ" sz="2600" b="1" i="0" u="none" strike="noStrike" cap="none" normalizeH="0" baseline="0" dirty="0" smtClean="0">
                <a:ln>
                  <a:noFill/>
                </a:ln>
                <a:effectLst/>
                <a:latin typeface="Times New Roman" pitchFamily="18" charset="0"/>
                <a:ea typeface="Calibri" pitchFamily="34" charset="0"/>
                <a:cs typeface="Times New Roman" pitchFamily="18" charset="0"/>
              </a:rPr>
              <a:t>)</a:t>
            </a:r>
            <a:r>
              <a:rPr kumimoji="0" lang="uz-Cyrl-UZ" sz="2600" b="0" i="0" u="none" strike="noStrike" cap="none" normalizeH="0" baseline="0" dirty="0" smtClean="0">
                <a:ln>
                  <a:noFill/>
                </a:ln>
                <a:effectLst/>
                <a:latin typeface="Times New Roman" pitchFamily="18" charset="0"/>
                <a:ea typeface="Calibri" pitchFamily="34" charset="0"/>
                <a:cs typeface="Times New Roman" pitchFamily="18" charset="0"/>
              </a:rPr>
              <a:t> зиғирда ва бегона ўтларда паразитлик қилади. Пояси ингичка, яшил сариқ гуллари ўтроқ, 10 таси бирлашиб жойлашади (5-расм). Уруғи ва пояси билан кўпаяди ва июл ,август ойларида уруғ хосил қиладиган бир йиллик ўсимлик. Уруғи тупроқда бир йилда нобуд бўлади. Битта уруғдан хосил бўлган ўсимлик 120 зиғирни зарарлаши мумкин. </a:t>
            </a:r>
            <a:endParaRPr kumimoji="0" lang="uz-Cyrl-UZ" sz="26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30505492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p:cNvPicPr>
            <a:picLocks noChangeAspect="1" noChangeArrowheads="1"/>
          </p:cNvPicPr>
          <p:nvPr/>
        </p:nvPicPr>
        <p:blipFill>
          <a:blip r:embed="rId2"/>
          <a:srcRect/>
          <a:stretch>
            <a:fillRect/>
          </a:stretch>
        </p:blipFill>
        <p:spPr bwMode="auto">
          <a:xfrm>
            <a:off x="0" y="0"/>
            <a:ext cx="4714875" cy="6858000"/>
          </a:xfrm>
          <a:prstGeom prst="rect">
            <a:avLst/>
          </a:prstGeom>
          <a:noFill/>
          <a:ln w="9525">
            <a:noFill/>
            <a:miter lim="800000"/>
            <a:headEnd/>
            <a:tailEnd/>
          </a:ln>
          <a:effectLst/>
        </p:spPr>
      </p:pic>
      <p:sp>
        <p:nvSpPr>
          <p:cNvPr id="4" name="Прямоугольник 3"/>
          <p:cNvSpPr/>
          <p:nvPr/>
        </p:nvSpPr>
        <p:spPr>
          <a:xfrm>
            <a:off x="4714876" y="0"/>
            <a:ext cx="4429124" cy="6986528"/>
          </a:xfrm>
          <a:prstGeom prst="rect">
            <a:avLst/>
          </a:prstGeom>
        </p:spPr>
        <p:txBody>
          <a:bodyPr wrap="square">
            <a:spAutoFit/>
          </a:bodyPr>
          <a:lstStyle/>
          <a:p>
            <a:pPr algn="ctr"/>
            <a:r>
              <a:rPr lang="ru-RU" sz="3200" b="1" dirty="0" err="1" smtClean="0">
                <a:latin typeface="Times New Roman" pitchFamily="18" charset="0"/>
                <a:cs typeface="Times New Roman" pitchFamily="18" charset="0"/>
              </a:rPr>
              <a:t>5-расм.Зиғир </a:t>
            </a:r>
            <a:r>
              <a:rPr lang="ru-RU" sz="3200" b="1" dirty="0" err="1">
                <a:latin typeface="Times New Roman" pitchFamily="18" charset="0"/>
                <a:cs typeface="Times New Roman" pitchFamily="18" charset="0"/>
              </a:rPr>
              <a:t>зарпечаги</a:t>
            </a:r>
            <a:r>
              <a:rPr lang="ru-RU" sz="3200" b="1" dirty="0">
                <a:latin typeface="Times New Roman" pitchFamily="18" charset="0"/>
                <a:cs typeface="Times New Roman" pitchFamily="18" charset="0"/>
              </a:rPr>
              <a:t> -</a:t>
            </a:r>
            <a:r>
              <a:rPr lang="ru-RU" sz="3200" b="1" i="1" dirty="0">
                <a:latin typeface="Times New Roman" pitchFamily="18" charset="0"/>
                <a:cs typeface="Times New Roman" pitchFamily="18" charset="0"/>
              </a:rPr>
              <a:t>С</a:t>
            </a:r>
            <a:r>
              <a:rPr lang="en-US" sz="3200" b="1" i="1" dirty="0" err="1">
                <a:latin typeface="Times New Roman" pitchFamily="18" charset="0"/>
                <a:cs typeface="Times New Roman" pitchFamily="18" charset="0"/>
              </a:rPr>
              <a:t>uscuta</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epilinum</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Weiche</a:t>
            </a:r>
            <a:r>
              <a:rPr lang="en-US" sz="3200" b="1" i="1" dirty="0">
                <a:latin typeface="Times New Roman" pitchFamily="18" charset="0"/>
                <a:cs typeface="Times New Roman" pitchFamily="18" charset="0"/>
              </a:rPr>
              <a:t>.: </a:t>
            </a:r>
          </a:p>
          <a:p>
            <a:r>
              <a:rPr lang="ru-RU" sz="3200" dirty="0">
                <a:latin typeface="Times New Roman" pitchFamily="18" charset="0"/>
                <a:cs typeface="Times New Roman" pitchFamily="18" charset="0"/>
              </a:rPr>
              <a:t>1</a:t>
            </a:r>
            <a:r>
              <a:rPr lang="ru-RU" sz="3200" i="1" dirty="0">
                <a:latin typeface="Times New Roman" pitchFamily="18" charset="0"/>
                <a:cs typeface="Times New Roman" pitchFamily="18" charset="0"/>
              </a:rPr>
              <a:t>- гул;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2- </a:t>
            </a:r>
            <a:r>
              <a:rPr lang="ru-RU" sz="3200" i="1" dirty="0" err="1">
                <a:latin typeface="Times New Roman" pitchFamily="18" charset="0"/>
                <a:cs typeface="Times New Roman" pitchFamily="18" charset="0"/>
              </a:rPr>
              <a:t>тумшуқча, устунчали</a:t>
            </a:r>
            <a:r>
              <a:rPr lang="ru-RU" sz="3200" i="1" dirty="0">
                <a:latin typeface="Times New Roman" pitchFamily="18" charset="0"/>
                <a:cs typeface="Times New Roman" pitchFamily="18" charset="0"/>
              </a:rPr>
              <a:t> </a:t>
            </a:r>
            <a:r>
              <a:rPr lang="ru-RU" sz="3200" i="1" dirty="0" err="1" smtClean="0">
                <a:latin typeface="Times New Roman" pitchFamily="18" charset="0"/>
                <a:cs typeface="Times New Roman" pitchFamily="18" charset="0"/>
              </a:rPr>
              <a:t>тугунча</a:t>
            </a:r>
            <a:r>
              <a:rPr lang="ru-RU" sz="3200" i="1" dirty="0" smtClean="0">
                <a:latin typeface="Times New Roman" pitchFamily="18" charset="0"/>
                <a:cs typeface="Times New Roman" pitchFamily="18" charset="0"/>
              </a:rPr>
              <a:t> </a:t>
            </a:r>
            <a:r>
              <a:rPr lang="ru-RU" sz="3200" i="1" dirty="0" err="1" smtClean="0">
                <a:latin typeface="Times New Roman" pitchFamily="18" charset="0"/>
                <a:cs typeface="Times New Roman" pitchFamily="18" charset="0"/>
              </a:rPr>
              <a:t>гулкосабарг-лардаги</a:t>
            </a:r>
            <a:r>
              <a:rPr lang="ru-RU" sz="3200" i="1" dirty="0" smtClean="0">
                <a:latin typeface="Times New Roman" pitchFamily="18" charset="0"/>
                <a:cs typeface="Times New Roman" pitchFamily="18" charset="0"/>
              </a:rPr>
              <a:t> </a:t>
            </a:r>
            <a:r>
              <a:rPr lang="ru-RU" sz="3200" i="1" dirty="0" err="1">
                <a:latin typeface="Times New Roman" pitchFamily="18" charset="0"/>
                <a:cs typeface="Times New Roman" pitchFamily="18" charset="0"/>
              </a:rPr>
              <a:t>чангчилар</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3-уруғ</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4-жуфтлашган </a:t>
            </a:r>
            <a:r>
              <a:rPr lang="ru-RU" sz="3200" i="1" dirty="0" err="1" smtClean="0">
                <a:latin typeface="Times New Roman" pitchFamily="18" charset="0"/>
                <a:cs typeface="Times New Roman" pitchFamily="18" charset="0"/>
              </a:rPr>
              <a:t>уруғ</a:t>
            </a:r>
            <a:r>
              <a:rPr lang="ru-RU" sz="3200" i="1" dirty="0" smtClean="0">
                <a:latin typeface="Times New Roman" pitchFamily="18" charset="0"/>
                <a:cs typeface="Times New Roman" pitchFamily="18" charset="0"/>
              </a:rPr>
              <a:t>;</a:t>
            </a:r>
          </a:p>
          <a:p>
            <a:r>
              <a:rPr lang="ru-RU" sz="3200" i="1" dirty="0" smtClean="0">
                <a:latin typeface="Times New Roman" pitchFamily="18" charset="0"/>
                <a:cs typeface="Times New Roman" pitchFamily="18" charset="0"/>
              </a:rPr>
              <a:t>5- </a:t>
            </a:r>
            <a:r>
              <a:rPr lang="ru-RU" sz="3200" i="1" dirty="0" err="1">
                <a:latin typeface="Times New Roman" pitchFamily="18" charset="0"/>
                <a:cs typeface="Times New Roman" pitchFamily="18" charset="0"/>
              </a:rPr>
              <a:t>уруғнинг табиий</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шакли</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6- </a:t>
            </a:r>
            <a:r>
              <a:rPr lang="ru-RU" sz="3200" i="1" dirty="0" err="1">
                <a:latin typeface="Times New Roman" pitchFamily="18" charset="0"/>
                <a:cs typeface="Times New Roman" pitchFamily="18" charset="0"/>
              </a:rPr>
              <a:t>зарарланган</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зиғир;</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7-тўпгул</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8-гултожибарглар</a:t>
            </a:r>
            <a:r>
              <a:rPr lang="ru-RU" sz="3200" b="1" i="1" dirty="0">
                <a:latin typeface="Times New Roman" pitchFamily="18" charset="0"/>
                <a:cs typeface="Times New Roman" pitchFamily="18" charset="0"/>
              </a:rPr>
              <a:t>. </a:t>
            </a:r>
            <a:endParaRPr lang="ru-RU" sz="3200" dirty="0">
              <a:latin typeface="Times New Roman" pitchFamily="18" charset="0"/>
              <a:cs typeface="Times New Roman" pitchFamily="18" charset="0"/>
            </a:endParaRPr>
          </a:p>
        </p:txBody>
      </p:sp>
    </p:spTree>
    <p:extLst>
      <p:ext uri="{BB962C8B-B14F-4D97-AF65-F5344CB8AC3E}">
        <p14:creationId xmlns:p14="http://schemas.microsoft.com/office/powerpoint/2010/main" val="19849514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0"/>
            <a:ext cx="9144000" cy="60939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3000" b="1" i="0" u="none" strike="noStrike" cap="none" normalizeH="0" baseline="0" dirty="0" smtClean="0">
                <a:ln>
                  <a:noFill/>
                </a:ln>
                <a:effectLst/>
                <a:latin typeface="Times New Roman" pitchFamily="18" charset="0"/>
                <a:ea typeface="Calibri" pitchFamily="34" charset="0"/>
                <a:cs typeface="Times New Roman" pitchFamily="18" charset="0"/>
              </a:rPr>
              <a:t>Ингичка пояли зарпечак (</a:t>
            </a:r>
            <a:r>
              <a:rPr kumimoji="0" lang="uz-Cyrl-UZ" sz="3000" b="1" i="1" u="none" strike="noStrike" cap="none" normalizeH="0" baseline="0" dirty="0" smtClean="0">
                <a:ln>
                  <a:noFill/>
                </a:ln>
                <a:effectLst/>
                <a:latin typeface="Times New Roman" pitchFamily="18" charset="0"/>
                <a:ea typeface="Calibri" pitchFamily="34" charset="0"/>
                <a:cs typeface="Times New Roman" pitchFamily="18" charset="0"/>
              </a:rPr>
              <a:t>Сuscuta approxlmata Bab.</a:t>
            </a:r>
            <a:r>
              <a:rPr kumimoji="0" lang="uz-Cyrl-UZ" sz="3000" b="1" i="0" u="none" strike="noStrike" cap="none" normalizeH="0" baseline="0" dirty="0" smtClean="0">
                <a:ln>
                  <a:noFill/>
                </a:ln>
                <a:effectLst/>
                <a:latin typeface="Times New Roman" pitchFamily="18" charset="0"/>
                <a:ea typeface="Calibri" pitchFamily="34" charset="0"/>
                <a:cs typeface="Times New Roman" pitchFamily="18" charset="0"/>
              </a:rPr>
              <a:t>)</a:t>
            </a:r>
            <a:r>
              <a:rPr kumimoji="0" lang="uz-Cyrl-UZ" sz="3000" b="0" i="0" u="none" strike="noStrike" cap="none" normalizeH="0" baseline="0" dirty="0" smtClean="0">
                <a:ln>
                  <a:noFill/>
                </a:ln>
                <a:effectLst/>
                <a:latin typeface="Times New Roman" pitchFamily="18" charset="0"/>
                <a:ea typeface="Calibri" pitchFamily="34" charset="0"/>
                <a:cs typeface="Times New Roman" pitchFamily="18" charset="0"/>
              </a:rPr>
              <a:t> бедада паразитлик қилади. Яшил сариқ гулларни пояда хосил қилади. Уруғи ва пояси билан кўпаяди ва июл, август ойларида уруғ хосил қилади.</a:t>
            </a:r>
            <a:endParaRPr kumimoji="0" lang="ru-RU" sz="3000" b="0" i="0" u="none" strike="noStrike" cap="none" normalizeH="0" baseline="0" dirty="0" smtClean="0">
              <a:ln>
                <a:noFill/>
              </a:ln>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3000" b="1" i="0" u="none" strike="noStrike" cap="none" normalizeH="0" baseline="0" dirty="0" smtClean="0">
                <a:ln>
                  <a:noFill/>
                </a:ln>
                <a:effectLst/>
                <a:latin typeface="Times New Roman" pitchFamily="18" charset="0"/>
                <a:ea typeface="Calibri" pitchFamily="34" charset="0"/>
                <a:cs typeface="Times New Roman" pitchFamily="18" charset="0"/>
              </a:rPr>
              <a:t>Европа зарпечаги (</a:t>
            </a:r>
            <a:r>
              <a:rPr kumimoji="0" lang="uz-Cyrl-UZ" sz="3000" b="1" i="1" u="none" strike="noStrike" cap="none" normalizeH="0" baseline="0" dirty="0" smtClean="0">
                <a:ln>
                  <a:noFill/>
                </a:ln>
                <a:effectLst/>
                <a:latin typeface="Times New Roman" pitchFamily="18" charset="0"/>
                <a:ea typeface="Calibri" pitchFamily="34" charset="0"/>
                <a:cs typeface="Times New Roman" pitchFamily="18" charset="0"/>
              </a:rPr>
              <a:t>Сuscuta europaea L.</a:t>
            </a:r>
            <a:r>
              <a:rPr kumimoji="0" lang="uz-Cyrl-UZ" sz="3000" b="1" i="0" u="none" strike="noStrike" cap="none" normalizeH="0" baseline="0" dirty="0" smtClean="0">
                <a:ln>
                  <a:noFill/>
                </a:ln>
                <a:effectLst/>
                <a:latin typeface="Times New Roman" pitchFamily="18" charset="0"/>
                <a:ea typeface="Calibri" pitchFamily="34" charset="0"/>
                <a:cs typeface="Times New Roman" pitchFamily="18" charset="0"/>
              </a:rPr>
              <a:t>)</a:t>
            </a:r>
            <a:r>
              <a:rPr kumimoji="0" lang="uz-Cyrl-UZ"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Томаки</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сирен, смородина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каби</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ўсимликларда</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буталарда</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ва</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ёш</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кўчатларда</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паразитлик</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қилади</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endParaRPr kumimoji="0" lang="ru-RU" sz="3000" b="0" i="0" u="none" strike="noStrike" cap="none" normalizeH="0" baseline="0" dirty="0" smtClean="0">
              <a:ln>
                <a:noFill/>
              </a:ln>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Зарпечакнинг</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зарарини</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камайтириш</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учун</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профлактик</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агротехник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ва</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кимёвий</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усулларни</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комплес</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олиб</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боришни</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талаб</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қилади</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Экинлар</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уруғлигида унинг</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уруғини бўлмаслигига</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эришиш</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керак</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Экинзорлардан</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ариқ бўйларидан</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канал </a:t>
            </a:r>
            <a:r>
              <a:rPr kumimoji="0" lang="ru-RU" sz="3000" b="0" i="0" u="none" strike="noStrike" cap="none" normalizeH="0" baseline="0" dirty="0" err="1" smtClean="0">
                <a:ln>
                  <a:noFill/>
                </a:ln>
                <a:effectLst/>
                <a:latin typeface="Times New Roman" pitchFamily="18" charset="0"/>
                <a:ea typeface="Calibri" pitchFamily="34" charset="0"/>
                <a:cs typeface="Times New Roman" pitchFamily="18" charset="0"/>
              </a:rPr>
              <a:t>ёқаларидаги қолдиқларини йўқ қилиш керак</a:t>
            </a:r>
            <a:r>
              <a:rPr kumimoji="0" lang="ru-RU" sz="3000" b="0" i="0" u="none" strike="noStrike" cap="none" normalizeH="0" baseline="0" dirty="0" smtClean="0">
                <a:ln>
                  <a:noFill/>
                </a:ln>
                <a:effectLst/>
                <a:latin typeface="Times New Roman" pitchFamily="18" charset="0"/>
                <a:ea typeface="Calibri" pitchFamily="34" charset="0"/>
                <a:cs typeface="Times New Roman" pitchFamily="18" charset="0"/>
              </a:rPr>
              <a:t>. </a:t>
            </a:r>
            <a:endParaRPr kumimoji="0" lang="ru-RU" sz="30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3451042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0" y="0"/>
            <a:ext cx="9144000" cy="67403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Леман</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чирмовуғи</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uz-Cyrl-UZ" sz="2400" b="1" i="0" u="none" strike="noStrike" cap="none" normalizeH="0" baseline="0" dirty="0" smtClean="0">
                <a:ln>
                  <a:noFill/>
                </a:ln>
                <a:effectLst/>
                <a:latin typeface="Times New Roman" pitchFamily="18" charset="0"/>
                <a:ea typeface="Calibri" pitchFamily="34" charset="0"/>
                <a:cs typeface="Times New Roman" pitchFamily="18" charset="0"/>
              </a:rPr>
              <a:t>ё</a:t>
            </a: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ки</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девпечаклар</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 - </a:t>
            </a:r>
            <a:r>
              <a:rPr kumimoji="0" lang="ru-RU" sz="2400" b="1" i="1" u="none" strike="noStrike" cap="none" normalizeH="0" baseline="0" dirty="0" smtClean="0">
                <a:ln>
                  <a:noFill/>
                </a:ln>
                <a:effectLst/>
                <a:latin typeface="Times New Roman" pitchFamily="18" charset="0"/>
                <a:ea typeface="Calibri" pitchFamily="34" charset="0"/>
                <a:cs typeface="Times New Roman" pitchFamily="18" charset="0"/>
              </a:rPr>
              <a:t>C. </a:t>
            </a:r>
            <a:r>
              <a:rPr kumimoji="0" lang="ru-RU" sz="2400" b="1" i="1" u="none" strike="noStrike" cap="none" normalizeH="0" baseline="0" dirty="0" err="1" smtClean="0">
                <a:ln>
                  <a:noFill/>
                </a:ln>
                <a:effectLst/>
                <a:latin typeface="Times New Roman" pitchFamily="18" charset="0"/>
                <a:ea typeface="Calibri" pitchFamily="34" charset="0"/>
                <a:cs typeface="Times New Roman" pitchFamily="18" charset="0"/>
              </a:rPr>
              <a:t>lehmanniana</a:t>
            </a:r>
            <a:r>
              <a:rPr kumimoji="0" lang="ru-RU" sz="2400" b="1" i="1"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Bge</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a:t>
            </a:r>
            <a:endParaRPr kumimoji="0" lang="ru-RU" sz="2400" b="0" i="0" u="none" strike="noStrike" cap="none" normalizeH="0" baseline="0" dirty="0" smtClean="0">
              <a:ln>
                <a:noFill/>
              </a:ln>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Леман</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зарпечаги</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1" i="1" u="none" strike="noStrike" cap="none" normalizeH="0" baseline="0" dirty="0" err="1" smtClean="0">
                <a:ln>
                  <a:noFill/>
                </a:ln>
                <a:effectLst/>
                <a:latin typeface="Times New Roman" pitchFamily="18" charset="0"/>
                <a:ea typeface="Calibri" pitchFamily="34" charset="0"/>
                <a:cs typeface="Times New Roman" pitchFamily="18" charset="0"/>
              </a:rPr>
              <a:t>Сuscuta</a:t>
            </a:r>
            <a:r>
              <a:rPr kumimoji="0" lang="ru-RU" sz="2400" b="1" i="1"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1" i="1" u="none" strike="noStrike" cap="none" normalizeH="0" baseline="0" dirty="0" err="1" smtClean="0">
                <a:ln>
                  <a:noFill/>
                </a:ln>
                <a:effectLst/>
                <a:latin typeface="Times New Roman" pitchFamily="18" charset="0"/>
                <a:ea typeface="Calibri" pitchFamily="34" charset="0"/>
                <a:cs typeface="Times New Roman" pitchFamily="18" charset="0"/>
              </a:rPr>
              <a:t>lehmanniana</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нинг</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пояси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ипсимон</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йўғонлиги </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2 мм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гача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бўлиб</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шохланган</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қизғиш рангда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бўлади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гули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бинафша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ўтроқ</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гул банди 3 мм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гача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шингил</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тўп</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гул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ҳосил қилади </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(6-расм).</a:t>
            </a:r>
            <a:endParaRPr kumimoji="0" lang="ru-RU" sz="2400" b="0" i="0" u="none" strike="noStrike" cap="none" normalizeH="0" baseline="0" dirty="0" smtClean="0">
              <a:ln>
                <a:noFill/>
              </a:ln>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Леман</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зарпечаги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меваси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smtClean="0">
                <a:ln>
                  <a:noFill/>
                </a:ln>
                <a:effectLst/>
                <a:latin typeface="Calibri"/>
                <a:ea typeface="Calibri" pitchFamily="34" charset="0"/>
                <a:cs typeface="Times New Roman" pitchFamily="18" charset="0"/>
              </a:rPr>
              <a:t>–</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резовор</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бир</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йиллик</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ўтсимон</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ўсимликларда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бегона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ўтларда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кенг</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тарқалган.</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Бир</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йиллик</a:t>
            </a:r>
            <a:r>
              <a:rPr kumimoji="0" lang="uz-Cyrl-UZ"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ўсимлик</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бўлиб</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uz-Cyrl-UZ" sz="2400" b="1" i="0" u="none" strike="noStrike" cap="none" normalizeH="0" baseline="0" dirty="0" smtClean="0">
                <a:ln>
                  <a:noFill/>
                </a:ln>
                <a:effectLst/>
                <a:latin typeface="Times New Roman" pitchFamily="18" charset="0"/>
                <a:ea typeface="Calibri" pitchFamily="34" charset="0"/>
                <a:cs typeface="Times New Roman" pitchFamily="18" charset="0"/>
              </a:rPr>
              <a:t>ч</a:t>
            </a: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ирмовуқдошлар</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 оиласига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мансуб</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Бошоқсимон тўпгули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8 см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гача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узунликда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бўлиб</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поянинг</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учида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хосил</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бўлади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Тугунчаси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ва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кўсакчаси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тухумсимон</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катталиги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5-6мм,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меваси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3-4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уруғли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Республикамиз</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шароитида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июнь-сентябрь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ойларида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гуллаб</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уруғлайди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Ариқ, </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канал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ва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дарё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бўйларида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боғ ва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токзорларда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бегона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ўт</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сифатида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учраб</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паразит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ҳолда ўсади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endParaRPr kumimoji="0" lang="ru-RU" sz="2400" b="0" i="0" u="none" strike="noStrike" cap="none" normalizeH="0" baseline="0" dirty="0" smtClean="0">
              <a:ln>
                <a:noFill/>
              </a:ln>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err="1" smtClean="0">
                <a:ln>
                  <a:noFill/>
                </a:ln>
                <a:effectLst/>
                <a:latin typeface="Times New Roman" pitchFamily="18" charset="0"/>
                <a:ea typeface="Calibri" pitchFamily="34" charset="0"/>
                <a:cs typeface="Times New Roman" pitchFamily="18" charset="0"/>
              </a:rPr>
              <a:t>Девпечаклар</a:t>
            </a:r>
            <a:r>
              <a:rPr kumimoji="0" lang="ru-RU" sz="2400" b="1"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энг</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зарарли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бегона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ўтлардан</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бири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ҳисобланиб </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,карантин </a:t>
            </a:r>
            <a:r>
              <a:rPr kumimoji="0" lang="uz-Cyrl-UZ" sz="2400" b="0" i="0" u="none" strike="noStrike" cap="none" normalizeH="0" baseline="0" dirty="0" smtClean="0">
                <a:ln>
                  <a:noFill/>
                </a:ln>
                <a:effectLst/>
                <a:latin typeface="Times New Roman" pitchFamily="18" charset="0"/>
                <a:ea typeface="Calibri" pitchFamily="34" charset="0"/>
                <a:cs typeface="Times New Roman" pitchFamily="18" charset="0"/>
              </a:rPr>
              <a:t>бегона ўт</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хисобланади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У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маданий</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ўсимликлар</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ширасини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сўриб</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қишлоқ хўжалигига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ва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боғдорчиликка катта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зарар</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келтиради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Айниқса,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uz-Cyrl-UZ" sz="2400" b="0" i="0" u="none" strike="noStrike" cap="none" normalizeH="0" baseline="0" dirty="0" smtClean="0">
                <a:ln>
                  <a:noFill/>
                </a:ln>
                <a:effectLst/>
                <a:latin typeface="Times New Roman" pitchFamily="18" charset="0"/>
                <a:ea typeface="Calibri" pitchFamily="34" charset="0"/>
                <a:cs typeface="Times New Roman" pitchFamily="18" charset="0"/>
              </a:rPr>
              <a:t>к</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ўпинча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ариқ бўйларидаги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кўп</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йиллик</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дарахтларни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тут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ва</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мевали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ўсимликларни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 </a:t>
            </a:r>
            <a:r>
              <a:rPr kumimoji="0" lang="ru-RU" sz="2400" b="0" i="0" u="none" strike="noStrike" cap="none" normalizeH="0" baseline="0" dirty="0" err="1" smtClean="0">
                <a:ln>
                  <a:noFill/>
                </a:ln>
                <a:effectLst/>
                <a:latin typeface="Times New Roman" pitchFamily="18" charset="0"/>
                <a:ea typeface="Calibri" pitchFamily="34" charset="0"/>
                <a:cs typeface="Times New Roman" pitchFamily="18" charset="0"/>
              </a:rPr>
              <a:t>зарарлайди</a:t>
            </a:r>
            <a:r>
              <a:rPr kumimoji="0" lang="ru-RU" sz="2400" b="0" i="0" u="none" strike="noStrike" cap="none" normalizeH="0" baseline="0" dirty="0" smtClean="0">
                <a:ln>
                  <a:noFill/>
                </a:ln>
                <a:effectLst/>
                <a:latin typeface="Times New Roman" pitchFamily="18" charset="0"/>
                <a:ea typeface="Calibri" pitchFamily="34" charset="0"/>
                <a:cs typeface="Times New Roman" pitchFamily="18" charset="0"/>
              </a:rPr>
              <a:t>.</a:t>
            </a:r>
            <a:endParaRPr kumimoji="0" lang="ru-RU" sz="24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39367186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p:cNvPicPr>
            <a:picLocks noChangeAspect="1" noChangeArrowheads="1"/>
          </p:cNvPicPr>
          <p:nvPr/>
        </p:nvPicPr>
        <p:blipFill>
          <a:blip r:embed="rId2"/>
          <a:srcRect/>
          <a:stretch>
            <a:fillRect/>
          </a:stretch>
        </p:blipFill>
        <p:spPr bwMode="auto">
          <a:xfrm>
            <a:off x="4214810" y="0"/>
            <a:ext cx="4929190" cy="6857999"/>
          </a:xfrm>
          <a:prstGeom prst="rect">
            <a:avLst/>
          </a:prstGeom>
          <a:noFill/>
          <a:ln w="9525">
            <a:noFill/>
            <a:miter lim="800000"/>
            <a:headEnd/>
            <a:tailEnd/>
          </a:ln>
          <a:effectLst/>
        </p:spPr>
      </p:pic>
      <p:sp>
        <p:nvSpPr>
          <p:cNvPr id="3" name="Прямоугольник 2"/>
          <p:cNvSpPr/>
          <p:nvPr/>
        </p:nvSpPr>
        <p:spPr>
          <a:xfrm>
            <a:off x="0" y="0"/>
            <a:ext cx="4214810" cy="6494085"/>
          </a:xfrm>
          <a:prstGeom prst="rect">
            <a:avLst/>
          </a:prstGeom>
        </p:spPr>
        <p:txBody>
          <a:bodyPr wrap="square">
            <a:spAutoFit/>
          </a:bodyPr>
          <a:lstStyle/>
          <a:p>
            <a:pPr algn="ctr"/>
            <a:r>
              <a:rPr lang="ru-RU" sz="3200" b="1" dirty="0" smtClean="0">
                <a:latin typeface="Times New Roman" pitchFamily="18" charset="0"/>
                <a:cs typeface="Times New Roman" pitchFamily="18" charset="0"/>
              </a:rPr>
              <a:t>6-расм</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Леман</a:t>
            </a:r>
            <a:r>
              <a:rPr lang="ru-RU" sz="3200" b="1" dirty="0">
                <a:latin typeface="Times New Roman" pitchFamily="18" charset="0"/>
                <a:cs typeface="Times New Roman" pitchFamily="18" charset="0"/>
              </a:rPr>
              <a:t> </a:t>
            </a:r>
            <a:r>
              <a:rPr lang="ru-RU" sz="3200" b="1" dirty="0" err="1">
                <a:latin typeface="Times New Roman" pitchFamily="18" charset="0"/>
                <a:cs typeface="Times New Roman" pitchFamily="18" charset="0"/>
              </a:rPr>
              <a:t>зарпечаги</a:t>
            </a:r>
            <a:r>
              <a:rPr lang="ru-RU" sz="3200" b="1" dirty="0">
                <a:latin typeface="Times New Roman" pitchFamily="18" charset="0"/>
                <a:cs typeface="Times New Roman" pitchFamily="18" charset="0"/>
              </a:rPr>
              <a:t> -</a:t>
            </a:r>
            <a:r>
              <a:rPr lang="ru-RU" sz="3200" b="1" i="1" dirty="0">
                <a:latin typeface="Times New Roman" pitchFamily="18" charset="0"/>
                <a:cs typeface="Times New Roman" pitchFamily="18" charset="0"/>
              </a:rPr>
              <a:t>С</a:t>
            </a:r>
            <a:r>
              <a:rPr lang="en-US" sz="3200" b="1" i="1" dirty="0" err="1">
                <a:latin typeface="Times New Roman" pitchFamily="18" charset="0"/>
                <a:cs typeface="Times New Roman" pitchFamily="18" charset="0"/>
              </a:rPr>
              <a:t>uscuta</a:t>
            </a:r>
            <a:r>
              <a:rPr lang="en-US" sz="3200" b="1" i="1" dirty="0">
                <a:latin typeface="Times New Roman" pitchFamily="18" charset="0"/>
                <a:cs typeface="Times New Roman" pitchFamily="18" charset="0"/>
              </a:rPr>
              <a:t> </a:t>
            </a:r>
            <a:r>
              <a:rPr lang="en-US" sz="3200" b="1" i="1" dirty="0" err="1">
                <a:latin typeface="Times New Roman" pitchFamily="18" charset="0"/>
                <a:cs typeface="Times New Roman" pitchFamily="18" charset="0"/>
              </a:rPr>
              <a:t>lehmanniana</a:t>
            </a:r>
            <a:r>
              <a:rPr lang="en-US" sz="3200" b="1" i="1" dirty="0">
                <a:latin typeface="Times New Roman" pitchFamily="18" charset="0"/>
                <a:cs typeface="Times New Roman" pitchFamily="18" charset="0"/>
              </a:rPr>
              <a:t>: </a:t>
            </a:r>
          </a:p>
          <a:p>
            <a:r>
              <a:rPr lang="ru-RU" sz="3200" dirty="0">
                <a:latin typeface="Times New Roman" pitchFamily="18" charset="0"/>
                <a:cs typeface="Times New Roman" pitchFamily="18" charset="0"/>
              </a:rPr>
              <a:t>1</a:t>
            </a:r>
            <a:r>
              <a:rPr lang="ru-RU" sz="3200" i="1" dirty="0">
                <a:latin typeface="Times New Roman" pitchFamily="18" charset="0"/>
                <a:cs typeface="Times New Roman" pitchFamily="18" charset="0"/>
              </a:rPr>
              <a:t>- гул;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2-шафтоли </a:t>
            </a:r>
            <a:r>
              <a:rPr lang="ru-RU" sz="3200" i="1" dirty="0" err="1" smtClean="0">
                <a:latin typeface="Times New Roman" pitchFamily="18" charset="0"/>
                <a:cs typeface="Times New Roman" pitchFamily="18" charset="0"/>
              </a:rPr>
              <a:t>новда-нинг</a:t>
            </a:r>
            <a:r>
              <a:rPr lang="ru-RU" sz="3200" i="1" dirty="0" smtClean="0">
                <a:latin typeface="Times New Roman" pitchFamily="18" charset="0"/>
                <a:cs typeface="Times New Roman" pitchFamily="18" charset="0"/>
              </a:rPr>
              <a:t> </a:t>
            </a:r>
            <a:r>
              <a:rPr lang="ru-RU" sz="3200" i="1" dirty="0" err="1">
                <a:latin typeface="Times New Roman" pitchFamily="18" charset="0"/>
                <a:cs typeface="Times New Roman" pitchFamily="18" charset="0"/>
              </a:rPr>
              <a:t>бир</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қисми</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3-чангчи </a:t>
            </a:r>
            <a:r>
              <a:rPr lang="ru-RU" sz="3200" i="1" dirty="0" err="1">
                <a:latin typeface="Times New Roman" pitchFamily="18" charset="0"/>
                <a:cs typeface="Times New Roman" pitchFamily="18" charset="0"/>
              </a:rPr>
              <a:t>ва</a:t>
            </a:r>
            <a:r>
              <a:rPr lang="ru-RU" sz="3200" i="1" dirty="0">
                <a:latin typeface="Times New Roman" pitchFamily="18" charset="0"/>
                <a:cs typeface="Times New Roman" pitchFamily="18" charset="0"/>
              </a:rPr>
              <a:t> </a:t>
            </a:r>
            <a:r>
              <a:rPr lang="ru-RU" sz="3200" i="1" dirty="0" err="1" smtClean="0">
                <a:latin typeface="Times New Roman" pitchFamily="18" charset="0"/>
                <a:cs typeface="Times New Roman" pitchFamily="18" charset="0"/>
              </a:rPr>
              <a:t>гултожибарглар</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4-тугунча</a:t>
            </a:r>
            <a:r>
              <a:rPr lang="ru-RU" sz="3200" i="1" dirty="0">
                <a:latin typeface="Times New Roman" pitchFamily="18" charset="0"/>
                <a:cs typeface="Times New Roman" pitchFamily="18" charset="0"/>
              </a:rPr>
              <a:t>;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5- </a:t>
            </a:r>
            <a:r>
              <a:rPr lang="ru-RU" sz="3200" i="1" dirty="0" err="1">
                <a:latin typeface="Times New Roman" pitchFamily="18" charset="0"/>
                <a:cs typeface="Times New Roman" pitchFamily="18" charset="0"/>
              </a:rPr>
              <a:t>уруғнинг табиий</a:t>
            </a:r>
            <a:r>
              <a:rPr lang="ru-RU" sz="3200" i="1" dirty="0">
                <a:latin typeface="Times New Roman" pitchFamily="18" charset="0"/>
                <a:cs typeface="Times New Roman" pitchFamily="18" charset="0"/>
              </a:rPr>
              <a:t> </a:t>
            </a:r>
            <a:r>
              <a:rPr lang="ru-RU" sz="3200" i="1" dirty="0" err="1">
                <a:latin typeface="Times New Roman" pitchFamily="18" charset="0"/>
                <a:cs typeface="Times New Roman" pitchFamily="18" charset="0"/>
              </a:rPr>
              <a:t>шакли</a:t>
            </a:r>
            <a:r>
              <a:rPr lang="ru-RU" sz="3200" i="1" dirty="0">
                <a:latin typeface="Times New Roman" pitchFamily="18" charset="0"/>
                <a:cs typeface="Times New Roman" pitchFamily="18" charset="0"/>
              </a:rPr>
              <a:t> ; </a:t>
            </a:r>
            <a:endParaRPr lang="ru-RU" sz="3200" i="1" dirty="0" smtClean="0">
              <a:latin typeface="Times New Roman" pitchFamily="18" charset="0"/>
              <a:cs typeface="Times New Roman" pitchFamily="18" charset="0"/>
            </a:endParaRPr>
          </a:p>
          <a:p>
            <a:r>
              <a:rPr lang="ru-RU" sz="3200" i="1" dirty="0" smtClean="0">
                <a:latin typeface="Times New Roman" pitchFamily="18" charset="0"/>
                <a:cs typeface="Times New Roman" pitchFamily="18" charset="0"/>
              </a:rPr>
              <a:t>6-уруғ</a:t>
            </a:r>
            <a:r>
              <a:rPr lang="ru-RU" sz="3200" i="1" dirty="0">
                <a:latin typeface="Times New Roman" pitchFamily="18" charset="0"/>
                <a:cs typeface="Times New Roman" pitchFamily="18" charset="0"/>
              </a:rPr>
              <a:t>; </a:t>
            </a:r>
          </a:p>
          <a:p>
            <a:r>
              <a:rPr lang="ru-RU" sz="3200" i="1" dirty="0">
                <a:latin typeface="Times New Roman" pitchFamily="18" charset="0"/>
                <a:cs typeface="Times New Roman" pitchFamily="18" charset="0"/>
              </a:rPr>
              <a:t>7-уруғнинг </a:t>
            </a:r>
            <a:r>
              <a:rPr lang="ru-RU" sz="3200" i="1" dirty="0" err="1">
                <a:latin typeface="Times New Roman" pitchFamily="18" charset="0"/>
                <a:cs typeface="Times New Roman" pitchFamily="18" charset="0"/>
              </a:rPr>
              <a:t>муртаги</a:t>
            </a:r>
            <a:r>
              <a:rPr lang="ru-RU" sz="3200" i="1" dirty="0">
                <a:latin typeface="Times New Roman" pitchFamily="18" charset="0"/>
                <a:cs typeface="Times New Roman" pitchFamily="18" charset="0"/>
              </a:rPr>
              <a:t>. </a:t>
            </a:r>
          </a:p>
        </p:txBody>
      </p:sp>
    </p:spTree>
    <p:extLst>
      <p:ext uri="{BB962C8B-B14F-4D97-AF65-F5344CB8AC3E}">
        <p14:creationId xmlns:p14="http://schemas.microsoft.com/office/powerpoint/2010/main" val="5008250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5855" y="138545"/>
            <a:ext cx="8229599" cy="6494085"/>
          </a:xfrm>
          <a:prstGeom prst="rect">
            <a:avLst/>
          </a:prstGeom>
        </p:spPr>
        <p:txBody>
          <a:bodyPr wrap="square">
            <a:spAutoFit/>
          </a:bodyPr>
          <a:lstStyle/>
          <a:p>
            <a:pPr indent="540385" algn="ctr">
              <a:spcAft>
                <a:spcPts val="0"/>
              </a:spcAft>
            </a:pPr>
            <a:r>
              <a:rPr lang="ru-RU" sz="3200" b="1" dirty="0">
                <a:solidFill>
                  <a:srgbClr val="000080"/>
                </a:solidFill>
                <a:latin typeface="Times New Roman" panose="02020603050405020304" pitchFamily="18" charset="0"/>
                <a:ea typeface="Times New Roman" panose="02020603050405020304" pitchFamily="18" charset="0"/>
              </a:rPr>
              <a:t>24-модда. Карантин </a:t>
            </a:r>
            <a:r>
              <a:rPr lang="ru-RU" sz="3200" b="1" dirty="0" err="1">
                <a:solidFill>
                  <a:srgbClr val="000080"/>
                </a:solidFill>
                <a:latin typeface="Times New Roman" panose="02020603050405020304" pitchFamily="18" charset="0"/>
                <a:ea typeface="Times New Roman" panose="02020603050405020304" pitchFamily="18" charset="0"/>
              </a:rPr>
              <a:t>остидаги</a:t>
            </a:r>
            <a:r>
              <a:rPr lang="ru-RU" sz="3200" b="1" dirty="0">
                <a:solidFill>
                  <a:srgbClr val="000080"/>
                </a:solidFill>
                <a:latin typeface="Times New Roman" panose="02020603050405020304" pitchFamily="18" charset="0"/>
                <a:ea typeface="Times New Roman" panose="02020603050405020304" pitchFamily="18" charset="0"/>
              </a:rPr>
              <a:t> </a:t>
            </a:r>
            <a:r>
              <a:rPr lang="ru-RU" sz="3200" b="1" dirty="0" err="1">
                <a:solidFill>
                  <a:srgbClr val="000080"/>
                </a:solidFill>
                <a:latin typeface="Times New Roman" panose="02020603050405020304" pitchFamily="18" charset="0"/>
                <a:ea typeface="Times New Roman" panose="02020603050405020304" pitchFamily="18" charset="0"/>
              </a:rPr>
              <a:t>маҳсулотнинг</a:t>
            </a:r>
            <a:r>
              <a:rPr lang="ru-RU" sz="3200" b="1" dirty="0">
                <a:solidFill>
                  <a:srgbClr val="000080"/>
                </a:solidFill>
                <a:latin typeface="Times New Roman" panose="02020603050405020304" pitchFamily="18" charset="0"/>
                <a:ea typeface="Times New Roman" panose="02020603050405020304" pitchFamily="18" charset="0"/>
              </a:rPr>
              <a:t> </a:t>
            </a:r>
            <a:r>
              <a:rPr lang="ru-RU" sz="3200" b="1" dirty="0" err="1">
                <a:solidFill>
                  <a:srgbClr val="000080"/>
                </a:solidFill>
                <a:latin typeface="Times New Roman" panose="02020603050405020304" pitchFamily="18" charset="0"/>
                <a:ea typeface="Times New Roman" panose="02020603050405020304" pitchFamily="18" charset="0"/>
              </a:rPr>
              <a:t>фумигацияси</a:t>
            </a:r>
            <a:endParaRPr lang="ru-RU" sz="3200" dirty="0">
              <a:latin typeface="Times New Roman" panose="02020603050405020304" pitchFamily="18" charset="0"/>
              <a:ea typeface="Times New Roman" panose="02020603050405020304" pitchFamily="18" charset="0"/>
            </a:endParaRPr>
          </a:p>
          <a:p>
            <a:pPr indent="540385" algn="ctr">
              <a:spcAft>
                <a:spcPts val="0"/>
              </a:spcAft>
            </a:pPr>
            <a:r>
              <a:rPr lang="ru-RU" sz="3200" dirty="0">
                <a:solidFill>
                  <a:srgbClr val="000000"/>
                </a:solidFill>
                <a:latin typeface="Times New Roman" panose="02020603050405020304" pitchFamily="18" charset="0"/>
                <a:ea typeface="Times New Roman" panose="02020603050405020304" pitchFamily="18" charset="0"/>
              </a:rPr>
              <a:t>Карантин </a:t>
            </a:r>
            <a:r>
              <a:rPr lang="ru-RU" sz="3200" dirty="0" err="1">
                <a:solidFill>
                  <a:srgbClr val="000000"/>
                </a:solidFill>
                <a:latin typeface="Times New Roman" panose="02020603050405020304" pitchFamily="18" charset="0"/>
                <a:ea typeface="Times New Roman" panose="02020603050405020304" pitchFamily="18" charset="0"/>
              </a:rPr>
              <a:t>остидаги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маҳсулот</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олиб</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кирилаётганда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Ўзбекистон</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Республикаси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ҳудудида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ташилаётганда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олиб</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чиқилаётганда</a:t>
            </a:r>
            <a:r>
              <a:rPr lang="ru-RU" sz="3200" dirty="0">
                <a:solidFill>
                  <a:srgbClr val="000000"/>
                </a:solidFill>
                <a:latin typeface="Times New Roman" panose="02020603050405020304" pitchFamily="18" charset="0"/>
                <a:ea typeface="Times New Roman" panose="02020603050405020304" pitchFamily="18" charset="0"/>
              </a:rPr>
              <a:t> транспорт </a:t>
            </a:r>
            <a:r>
              <a:rPr lang="ru-RU" sz="3200" dirty="0" err="1">
                <a:solidFill>
                  <a:srgbClr val="000000"/>
                </a:solidFill>
                <a:latin typeface="Times New Roman" panose="02020603050405020304" pitchFamily="18" charset="0"/>
                <a:ea typeface="Times New Roman" panose="02020603050405020304" pitchFamily="18" charset="0"/>
              </a:rPr>
              <a:t>воситаларидаги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ва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бўш</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омборлардаги</a:t>
            </a:r>
            <a:r>
              <a:rPr lang="ru-RU" sz="3200" dirty="0">
                <a:solidFill>
                  <a:srgbClr val="000000"/>
                </a:solidFill>
                <a:latin typeface="Times New Roman" panose="02020603050405020304" pitchFamily="18" charset="0"/>
                <a:ea typeface="Times New Roman" panose="02020603050405020304" pitchFamily="18" charset="0"/>
              </a:rPr>
              <a:t> фумигация </a:t>
            </a:r>
            <a:r>
              <a:rPr lang="ru-RU" sz="3200" dirty="0" err="1">
                <a:solidFill>
                  <a:srgbClr val="000000"/>
                </a:solidFill>
                <a:latin typeface="Times New Roman" panose="02020603050405020304" pitchFamily="18" charset="0"/>
                <a:ea typeface="Times New Roman" panose="02020603050405020304" pitchFamily="18" charset="0"/>
              </a:rPr>
              <a:t>ишлари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фақат</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ўсимликлар</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карантини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объектларига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қарши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курашиш</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бўйича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махсус</a:t>
            </a:r>
            <a:r>
              <a:rPr lang="ru-RU" sz="3200" dirty="0">
                <a:solidFill>
                  <a:srgbClr val="000000"/>
                </a:solidFill>
                <a:latin typeface="Times New Roman" panose="02020603050405020304" pitchFamily="18" charset="0"/>
                <a:ea typeface="Times New Roman" panose="02020603050405020304" pitchFamily="18" charset="0"/>
              </a:rPr>
              <a:t> фумигация </a:t>
            </a:r>
            <a:r>
              <a:rPr lang="ru-RU" sz="3200" dirty="0" err="1">
                <a:solidFill>
                  <a:srgbClr val="000000"/>
                </a:solidFill>
                <a:latin typeface="Times New Roman" panose="02020603050405020304" pitchFamily="18" charset="0"/>
                <a:ea typeface="Times New Roman" panose="02020603050405020304" pitchFamily="18" charset="0"/>
              </a:rPr>
              <a:t>бўлинмалари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томонидан</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амалга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оширилиб</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уларнинг</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якуни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бўйича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зарарсизлантириш</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тўғрисидаги</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далолатнома</a:t>
            </a:r>
            <a:r>
              <a:rPr lang="ru-RU" sz="3200" dirty="0">
                <a:solidFill>
                  <a:srgbClr val="000000"/>
                </a:solidFill>
                <a:latin typeface="Times New Roman" panose="02020603050405020304" pitchFamily="18" charset="0"/>
                <a:ea typeface="Times New Roman" panose="02020603050405020304" pitchFamily="18" charset="0"/>
              </a:rPr>
              <a:t> </a:t>
            </a:r>
            <a:r>
              <a:rPr lang="ru-RU" sz="3200" dirty="0" err="1">
                <a:solidFill>
                  <a:srgbClr val="000000"/>
                </a:solidFill>
                <a:latin typeface="Times New Roman" panose="02020603050405020304" pitchFamily="18" charset="0"/>
                <a:ea typeface="Times New Roman" panose="02020603050405020304" pitchFamily="18" charset="0"/>
              </a:rPr>
              <a:t>расмийлаштирилади</a:t>
            </a:r>
            <a:r>
              <a:rPr lang="ru-RU" sz="3200" dirty="0">
                <a:solidFill>
                  <a:srgbClr val="000000"/>
                </a:solidFill>
                <a:latin typeface="Times New Roman" panose="02020603050405020304" pitchFamily="18" charset="0"/>
                <a:ea typeface="Times New Roman" panose="02020603050405020304" pitchFamily="18" charset="0"/>
              </a:rPr>
              <a:t>.</a:t>
            </a:r>
            <a:endParaRPr lang="ru-RU" sz="32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588342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араллакс">
  <a:themeElements>
    <a:clrScheme name="Красный и фиолетовый">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Параллакс">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Параллакс">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docProps/app.xml><?xml version="1.0" encoding="utf-8"?>
<Properties xmlns="http://schemas.openxmlformats.org/officeDocument/2006/extended-properties" xmlns:vt="http://schemas.openxmlformats.org/officeDocument/2006/docPropsVTypes">
  <Template>Параллакс</Template>
  <TotalTime>18</TotalTime>
  <Words>1906</Words>
  <Application>Microsoft Office PowerPoint</Application>
  <PresentationFormat>Экран (4:3)</PresentationFormat>
  <Paragraphs>102</Paragraphs>
  <Slides>26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26</vt:i4>
      </vt:variant>
    </vt:vector>
  </HeadingPairs>
  <TitlesOfParts>
    <vt:vector size="31" baseType="lpstr">
      <vt:lpstr>Arial</vt:lpstr>
      <vt:lpstr>Calibri</vt:lpstr>
      <vt:lpstr>Corbel</vt:lpstr>
      <vt:lpstr>Times New Roman</vt:lpstr>
      <vt:lpstr>Параллакс</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3</cp:revision>
  <dcterms:created xsi:type="dcterms:W3CDTF">2019-04-08T16:15:53Z</dcterms:created>
  <dcterms:modified xsi:type="dcterms:W3CDTF">2019-04-08T16:34:23Z</dcterms:modified>
</cp:coreProperties>
</file>