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sldIdLst>
    <p:sldId id="371" r:id="rId2"/>
    <p:sldId id="372" r:id="rId3"/>
    <p:sldId id="438" r:id="rId4"/>
    <p:sldId id="264" r:id="rId5"/>
    <p:sldId id="432" r:id="rId6"/>
    <p:sldId id="433" r:id="rId7"/>
    <p:sldId id="376" r:id="rId8"/>
    <p:sldId id="374" r:id="rId9"/>
    <p:sldId id="380" r:id="rId10"/>
    <p:sldId id="382" r:id="rId11"/>
    <p:sldId id="383" r:id="rId12"/>
    <p:sldId id="384" r:id="rId13"/>
    <p:sldId id="386" r:id="rId14"/>
    <p:sldId id="388" r:id="rId15"/>
    <p:sldId id="390" r:id="rId16"/>
    <p:sldId id="399" r:id="rId17"/>
    <p:sldId id="393" r:id="rId18"/>
    <p:sldId id="395" r:id="rId19"/>
    <p:sldId id="398" r:id="rId20"/>
    <p:sldId id="400" r:id="rId21"/>
    <p:sldId id="435" r:id="rId22"/>
    <p:sldId id="403" r:id="rId23"/>
    <p:sldId id="406" r:id="rId24"/>
    <p:sldId id="407" r:id="rId25"/>
    <p:sldId id="409" r:id="rId26"/>
    <p:sldId id="412" r:id="rId27"/>
    <p:sldId id="413" r:id="rId28"/>
    <p:sldId id="415" r:id="rId29"/>
    <p:sldId id="439" r:id="rId30"/>
    <p:sldId id="440" r:id="rId31"/>
    <p:sldId id="441" r:id="rId32"/>
    <p:sldId id="428" r:id="rId33"/>
    <p:sldId id="443" r:id="rId34"/>
    <p:sldId id="444" r:id="rId35"/>
  </p:sldIdLst>
  <p:sldSz cx="9144000" cy="6858000" type="screen4x3"/>
  <p:notesSz cx="6858000" cy="9144000"/>
  <p:defaultTextStyle>
    <a:defPPr>
      <a:defRPr lang="ru-RU"/>
    </a:defPPr>
    <a:lvl1pPr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5pPr>
    <a:lvl6pPr marL="2286000" algn="l" defTabSz="914400" rtl="0" eaLnBrk="1" latinLnBrk="0" hangingPunct="1">
      <a:defRPr kern="1200">
        <a:solidFill>
          <a:schemeClr val="tx1"/>
        </a:solidFill>
        <a:latin typeface="Times New Roman" panose="02020603050405020304" pitchFamily="18" charset="0"/>
        <a:ea typeface="+mn-ea"/>
        <a:cs typeface="+mn-cs"/>
      </a:defRPr>
    </a:lvl6pPr>
    <a:lvl7pPr marL="2743200" algn="l" defTabSz="914400" rtl="0" eaLnBrk="1" latinLnBrk="0" hangingPunct="1">
      <a:defRPr kern="1200">
        <a:solidFill>
          <a:schemeClr val="tx1"/>
        </a:solidFill>
        <a:latin typeface="Times New Roman" panose="02020603050405020304" pitchFamily="18" charset="0"/>
        <a:ea typeface="+mn-ea"/>
        <a:cs typeface="+mn-cs"/>
      </a:defRPr>
    </a:lvl7pPr>
    <a:lvl8pPr marL="3200400" algn="l" defTabSz="914400" rtl="0" eaLnBrk="1" latinLnBrk="0" hangingPunct="1">
      <a:defRPr kern="1200">
        <a:solidFill>
          <a:schemeClr val="tx1"/>
        </a:solidFill>
        <a:latin typeface="Times New Roman" panose="02020603050405020304" pitchFamily="18" charset="0"/>
        <a:ea typeface="+mn-ea"/>
        <a:cs typeface="+mn-cs"/>
      </a:defRPr>
    </a:lvl8pPr>
    <a:lvl9pPr marL="3657600" algn="l" defTabSz="914400" rtl="0" eaLnBrk="1" latinLnBrk="0" hangingPunct="1">
      <a:defRPr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FFCC"/>
    <a:srgbClr val="008000"/>
    <a:srgbClr val="00FFCC"/>
    <a:srgbClr val="B2B2B2"/>
    <a:srgbClr val="FFFF00"/>
    <a:srgbClr val="0000CC"/>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2" d="100"/>
          <a:sy n="42" d="100"/>
        </p:scale>
        <p:origin x="606" y="4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8"/>
          <p:cNvSpPr>
            <a:spLocks/>
          </p:cNvSpPr>
          <p:nvPr/>
        </p:nvSpPr>
        <p:spPr bwMode="auto">
          <a:xfrm>
            <a:off x="-31750" y="4321175"/>
            <a:ext cx="1395413" cy="781050"/>
          </a:xfrm>
          <a:custGeom>
            <a:avLst/>
            <a:gdLst>
              <a:gd name="T0" fmla="*/ 5799 w 8042"/>
              <a:gd name="T1" fmla="*/ 10000 h 10000"/>
              <a:gd name="T2" fmla="*/ 5961 w 8042"/>
              <a:gd name="T3" fmla="*/ 9880 h 10000"/>
              <a:gd name="T4" fmla="*/ 5988 w 8042"/>
              <a:gd name="T5" fmla="*/ 9820 h 10000"/>
              <a:gd name="T6" fmla="*/ 8042 w 8042"/>
              <a:gd name="T7" fmla="*/ 5260 h 10000"/>
              <a:gd name="T8" fmla="*/ 8042 w 8042"/>
              <a:gd name="T9" fmla="*/ 4721 h 10000"/>
              <a:gd name="T10" fmla="*/ 5988 w 8042"/>
              <a:gd name="T11" fmla="*/ 221 h 10000"/>
              <a:gd name="T12" fmla="*/ 5961 w 8042"/>
              <a:gd name="T13" fmla="*/ 160 h 10000"/>
              <a:gd name="T14" fmla="*/ 5799 w 8042"/>
              <a:gd name="T15" fmla="*/ 41 h 10000"/>
              <a:gd name="T16" fmla="*/ 18 w 8042"/>
              <a:gd name="T17" fmla="*/ 0 h 10000"/>
              <a:gd name="T18" fmla="*/ 0 w 8042"/>
              <a:gd name="T19" fmla="*/ 9991 h 10000"/>
              <a:gd name="T20" fmla="*/ 5799 w 8042"/>
              <a:gd name="T21" fmla="*/ 10000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a:xfrm>
            <a:off x="423863" y="4529138"/>
            <a:ext cx="584200" cy="365125"/>
          </a:xfrm>
        </p:spPr>
        <p:txBody>
          <a:bodyPr/>
          <a:lstStyle>
            <a:lvl1pPr>
              <a:defRPr/>
            </a:lvl1pPr>
          </a:lstStyle>
          <a:p>
            <a:pPr>
              <a:defRPr/>
            </a:pPr>
            <a:fld id="{05F45496-4A4C-4B73-ABC7-DECB58142877}" type="slidenum">
              <a:rPr lang="ru-RU" altLang="ru-RU"/>
              <a:pPr>
                <a:defRPr/>
              </a:pPr>
              <a:t>‹#›</a:t>
            </a:fld>
            <a:endParaRPr lang="ru-RU" altLang="ru-RU"/>
          </a:p>
        </p:txBody>
      </p:sp>
    </p:spTree>
    <p:extLst>
      <p:ext uri="{BB962C8B-B14F-4D97-AF65-F5344CB8AC3E}">
        <p14:creationId xmlns:p14="http://schemas.microsoft.com/office/powerpoint/2010/main" val="9598128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Freeform 11"/>
          <p:cNvSpPr>
            <a:spLocks/>
          </p:cNvSpPr>
          <p:nvPr/>
        </p:nvSpPr>
        <p:spPr bwMode="auto">
          <a:xfrm flipV="1">
            <a:off x="0" y="711200"/>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B95DCDC2-7860-4F67-B73D-0D57CBAF3926}" type="slidenum">
              <a:rPr lang="ru-RU" altLang="ru-RU"/>
              <a:pPr>
                <a:defRPr/>
              </a:pPr>
              <a:t>‹#›</a:t>
            </a:fld>
            <a:endParaRPr lang="ru-RU" altLang="ru-RU"/>
          </a:p>
        </p:txBody>
      </p:sp>
    </p:spTree>
    <p:extLst>
      <p:ext uri="{BB962C8B-B14F-4D97-AF65-F5344CB8AC3E}">
        <p14:creationId xmlns:p14="http://schemas.microsoft.com/office/powerpoint/2010/main" val="2608663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Freeform 11"/>
          <p:cNvSpPr>
            <a:spLocks/>
          </p:cNvSpPr>
          <p:nvPr/>
        </p:nvSpPr>
        <p:spPr bwMode="auto">
          <a:xfrm flipV="1">
            <a:off x="0" y="3167063"/>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a:xfrm>
            <a:off x="511175" y="3244850"/>
            <a:ext cx="585788" cy="365125"/>
          </a:xfrm>
        </p:spPr>
        <p:txBody>
          <a:bodyPr/>
          <a:lstStyle>
            <a:lvl1pPr>
              <a:defRPr/>
            </a:lvl1pPr>
          </a:lstStyle>
          <a:p>
            <a:pPr>
              <a:defRPr/>
            </a:pPr>
            <a:fld id="{493C57BF-4AD2-4A0F-AB58-10F1D9DD9D9B}" type="slidenum">
              <a:rPr lang="ru-RU" altLang="ru-RU"/>
              <a:pPr>
                <a:defRPr/>
              </a:pPr>
              <a:t>‹#›</a:t>
            </a:fld>
            <a:endParaRPr lang="ru-RU" altLang="ru-RU"/>
          </a:p>
        </p:txBody>
      </p:sp>
    </p:spTree>
    <p:extLst>
      <p:ext uri="{BB962C8B-B14F-4D97-AF65-F5344CB8AC3E}">
        <p14:creationId xmlns:p14="http://schemas.microsoft.com/office/powerpoint/2010/main" val="28567455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Freeform 11"/>
          <p:cNvSpPr>
            <a:spLocks/>
          </p:cNvSpPr>
          <p:nvPr/>
        </p:nvSpPr>
        <p:spPr bwMode="auto">
          <a:xfrm flipV="1">
            <a:off x="0" y="711200"/>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6" name="Date Placeholder 4"/>
          <p:cNvSpPr>
            <a:spLocks noGrp="1"/>
          </p:cNvSpPr>
          <p:nvPr>
            <p:ph type="dt" sz="half" idx="10"/>
          </p:nvPr>
        </p:nvSpPr>
        <p:spPr/>
        <p:txBody>
          <a:bodyPr/>
          <a:lstStyle>
            <a:lvl1pPr>
              <a:defRPr/>
            </a:lvl1pPr>
          </a:lstStyle>
          <a:p>
            <a:pPr>
              <a:defRPr/>
            </a:pPr>
            <a:endParaRPr lang="ru-RU" altLang="ru-RU"/>
          </a:p>
        </p:txBody>
      </p:sp>
      <p:sp>
        <p:nvSpPr>
          <p:cNvPr id="7" name="Footer Placeholder 5"/>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B22E09E1-02D0-457F-B147-A0338693A43E}" type="slidenum">
              <a:rPr lang="ru-RU" altLang="ru-RU"/>
              <a:pPr>
                <a:defRPr/>
              </a:pPr>
              <a:t>‹#›</a:t>
            </a:fld>
            <a:endParaRPr lang="ru-RU" altLang="ru-RU"/>
          </a:p>
        </p:txBody>
      </p:sp>
    </p:spTree>
    <p:extLst>
      <p:ext uri="{BB962C8B-B14F-4D97-AF65-F5344CB8AC3E}">
        <p14:creationId xmlns:p14="http://schemas.microsoft.com/office/powerpoint/2010/main" val="3210776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7" name="Freeform 11"/>
          <p:cNvSpPr>
            <a:spLocks/>
          </p:cNvSpPr>
          <p:nvPr/>
        </p:nvSpPr>
        <p:spPr bwMode="auto">
          <a:xfrm flipV="1">
            <a:off x="0" y="711200"/>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8" name="Date Placeholder 6"/>
          <p:cNvSpPr>
            <a:spLocks noGrp="1"/>
          </p:cNvSpPr>
          <p:nvPr>
            <p:ph type="dt" sz="half" idx="10"/>
          </p:nvPr>
        </p:nvSpPr>
        <p:spPr/>
        <p:txBody>
          <a:bodyPr/>
          <a:lstStyle>
            <a:lvl1pPr>
              <a:defRPr/>
            </a:lvl1pPr>
          </a:lstStyle>
          <a:p>
            <a:pPr>
              <a:defRPr/>
            </a:pPr>
            <a:endParaRPr lang="ru-RU" altLang="ru-RU"/>
          </a:p>
        </p:txBody>
      </p:sp>
      <p:sp>
        <p:nvSpPr>
          <p:cNvPr id="9" name="Footer Placeholder 7"/>
          <p:cNvSpPr>
            <a:spLocks noGrp="1"/>
          </p:cNvSpPr>
          <p:nvPr>
            <p:ph type="ftr" sz="quarter" idx="11"/>
          </p:nvPr>
        </p:nvSpPr>
        <p:spPr/>
        <p:txBody>
          <a:bodyPr/>
          <a:lstStyle>
            <a:lvl1pPr>
              <a:defRPr/>
            </a:lvl1pPr>
          </a:lstStyle>
          <a:p>
            <a:pPr>
              <a:defRPr/>
            </a:pPr>
            <a:endParaRPr lang="ru-RU" altLang="ru-RU"/>
          </a:p>
        </p:txBody>
      </p:sp>
      <p:sp>
        <p:nvSpPr>
          <p:cNvPr id="11" name="Slide Number Placeholder 5"/>
          <p:cNvSpPr>
            <a:spLocks noGrp="1"/>
          </p:cNvSpPr>
          <p:nvPr>
            <p:ph type="sldNum" sz="quarter" idx="12"/>
          </p:nvPr>
        </p:nvSpPr>
        <p:spPr/>
        <p:txBody>
          <a:bodyPr/>
          <a:lstStyle>
            <a:lvl1pPr>
              <a:defRPr/>
            </a:lvl1pPr>
          </a:lstStyle>
          <a:p>
            <a:pPr>
              <a:defRPr/>
            </a:pPr>
            <a:fld id="{ABB9CD96-1C06-4202-96D4-84E4BCC4617C}" type="slidenum">
              <a:rPr lang="ru-RU" altLang="ru-RU"/>
              <a:pPr>
                <a:defRPr/>
              </a:pPr>
              <a:t>‹#›</a:t>
            </a:fld>
            <a:endParaRPr lang="ru-RU" altLang="ru-RU"/>
          </a:p>
        </p:txBody>
      </p:sp>
    </p:spTree>
    <p:extLst>
      <p:ext uri="{BB962C8B-B14F-4D97-AF65-F5344CB8AC3E}">
        <p14:creationId xmlns:p14="http://schemas.microsoft.com/office/powerpoint/2010/main" val="1176583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Freeform 11"/>
          <p:cNvSpPr>
            <a:spLocks/>
          </p:cNvSpPr>
          <p:nvPr/>
        </p:nvSpPr>
        <p:spPr bwMode="auto">
          <a:xfrm flipV="1">
            <a:off x="0" y="711200"/>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4" name="Date Placeholder 2"/>
          <p:cNvSpPr>
            <a:spLocks noGrp="1"/>
          </p:cNvSpPr>
          <p:nvPr>
            <p:ph type="dt" sz="half" idx="10"/>
          </p:nvPr>
        </p:nvSpPr>
        <p:spPr/>
        <p:txBody>
          <a:bodyPr/>
          <a:lstStyle>
            <a:lvl1pPr>
              <a:defRPr/>
            </a:lvl1pPr>
          </a:lstStyle>
          <a:p>
            <a:pPr>
              <a:defRPr/>
            </a:pPr>
            <a:endParaRPr lang="ru-RU" altLang="ru-RU"/>
          </a:p>
        </p:txBody>
      </p:sp>
      <p:sp>
        <p:nvSpPr>
          <p:cNvPr id="5" name="Footer Placeholder 3"/>
          <p:cNvSpPr>
            <a:spLocks noGrp="1"/>
          </p:cNvSpPr>
          <p:nvPr>
            <p:ph type="ftr" sz="quarter" idx="11"/>
          </p:nvPr>
        </p:nvSpPr>
        <p:spPr/>
        <p:txBody>
          <a:bodyPr/>
          <a:lstStyle>
            <a:lvl1pPr>
              <a:defRPr/>
            </a:lvl1pPr>
          </a:lstStyle>
          <a:p>
            <a:pPr>
              <a:defRPr/>
            </a:pPr>
            <a:endParaRPr lang="ru-RU" altLang="ru-RU"/>
          </a:p>
        </p:txBody>
      </p:sp>
      <p:sp>
        <p:nvSpPr>
          <p:cNvPr id="6" name="Slide Number Placeholder 4"/>
          <p:cNvSpPr>
            <a:spLocks noGrp="1"/>
          </p:cNvSpPr>
          <p:nvPr>
            <p:ph type="sldNum" sz="quarter" idx="12"/>
          </p:nvPr>
        </p:nvSpPr>
        <p:spPr/>
        <p:txBody>
          <a:bodyPr/>
          <a:lstStyle>
            <a:lvl1pPr>
              <a:defRPr/>
            </a:lvl1pPr>
          </a:lstStyle>
          <a:p>
            <a:pPr>
              <a:defRPr/>
            </a:pPr>
            <a:fld id="{74D270CB-EADC-4D6E-A080-99998C2927B1}" type="slidenum">
              <a:rPr lang="ru-RU" altLang="ru-RU"/>
              <a:pPr>
                <a:defRPr/>
              </a:pPr>
              <a:t>‹#›</a:t>
            </a:fld>
            <a:endParaRPr lang="ru-RU" altLang="ru-RU"/>
          </a:p>
        </p:txBody>
      </p:sp>
    </p:spTree>
    <p:extLst>
      <p:ext uri="{BB962C8B-B14F-4D97-AF65-F5344CB8AC3E}">
        <p14:creationId xmlns:p14="http://schemas.microsoft.com/office/powerpoint/2010/main" val="2333331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Freeform 11"/>
          <p:cNvSpPr>
            <a:spLocks/>
          </p:cNvSpPr>
          <p:nvPr/>
        </p:nvSpPr>
        <p:spPr bwMode="auto">
          <a:xfrm flipV="1">
            <a:off x="0" y="711200"/>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 name="Date Placeholder 1"/>
          <p:cNvSpPr>
            <a:spLocks noGrp="1"/>
          </p:cNvSpPr>
          <p:nvPr>
            <p:ph type="dt" sz="half" idx="10"/>
          </p:nvPr>
        </p:nvSpPr>
        <p:spPr/>
        <p:txBody>
          <a:bodyPr/>
          <a:lstStyle>
            <a:lvl1pPr>
              <a:defRPr/>
            </a:lvl1pPr>
          </a:lstStyle>
          <a:p>
            <a:pPr>
              <a:defRPr/>
            </a:pPr>
            <a:endParaRPr lang="ru-RU" altLang="ru-RU"/>
          </a:p>
        </p:txBody>
      </p:sp>
      <p:sp>
        <p:nvSpPr>
          <p:cNvPr id="4" name="Footer Placeholder 2"/>
          <p:cNvSpPr>
            <a:spLocks noGrp="1"/>
          </p:cNvSpPr>
          <p:nvPr>
            <p:ph type="ftr" sz="quarter" idx="11"/>
          </p:nvPr>
        </p:nvSpPr>
        <p:spPr/>
        <p:txBody>
          <a:bodyPr/>
          <a:lstStyle>
            <a:lvl1pPr>
              <a:defRPr/>
            </a:lvl1pPr>
          </a:lstStyle>
          <a:p>
            <a:pPr>
              <a:defRPr/>
            </a:pPr>
            <a:endParaRPr lang="ru-RU" altLang="ru-RU"/>
          </a:p>
        </p:txBody>
      </p:sp>
      <p:sp>
        <p:nvSpPr>
          <p:cNvPr id="5" name="Slide Number Placeholder 3"/>
          <p:cNvSpPr>
            <a:spLocks noGrp="1"/>
          </p:cNvSpPr>
          <p:nvPr>
            <p:ph type="sldNum" sz="quarter" idx="12"/>
          </p:nvPr>
        </p:nvSpPr>
        <p:spPr/>
        <p:txBody>
          <a:bodyPr/>
          <a:lstStyle>
            <a:lvl1pPr>
              <a:defRPr/>
            </a:lvl1pPr>
          </a:lstStyle>
          <a:p>
            <a:pPr>
              <a:defRPr/>
            </a:pPr>
            <a:fld id="{0E41D85F-048B-4327-ADD8-4156D1C4C16A}" type="slidenum">
              <a:rPr lang="ru-RU" altLang="ru-RU"/>
              <a:pPr>
                <a:defRPr/>
              </a:pPr>
              <a:t>‹#›</a:t>
            </a:fld>
            <a:endParaRPr lang="ru-RU" altLang="ru-RU"/>
          </a:p>
        </p:txBody>
      </p:sp>
    </p:spTree>
    <p:extLst>
      <p:ext uri="{BB962C8B-B14F-4D97-AF65-F5344CB8AC3E}">
        <p14:creationId xmlns:p14="http://schemas.microsoft.com/office/powerpoint/2010/main" val="4090194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Freeform 11"/>
          <p:cNvSpPr>
            <a:spLocks/>
          </p:cNvSpPr>
          <p:nvPr/>
        </p:nvSpPr>
        <p:spPr bwMode="auto">
          <a:xfrm flipV="1">
            <a:off x="0" y="711200"/>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6" name="Date Placeholder 4"/>
          <p:cNvSpPr>
            <a:spLocks noGrp="1"/>
          </p:cNvSpPr>
          <p:nvPr>
            <p:ph type="dt" sz="half" idx="10"/>
          </p:nvPr>
        </p:nvSpPr>
        <p:spPr/>
        <p:txBody>
          <a:bodyPr/>
          <a:lstStyle>
            <a:lvl1pPr>
              <a:defRPr/>
            </a:lvl1pPr>
          </a:lstStyle>
          <a:p>
            <a:pPr>
              <a:defRPr/>
            </a:pPr>
            <a:endParaRPr lang="ru-RU" altLang="ru-RU"/>
          </a:p>
        </p:txBody>
      </p:sp>
      <p:sp>
        <p:nvSpPr>
          <p:cNvPr id="7" name="Footer Placeholder 5"/>
          <p:cNvSpPr>
            <a:spLocks noGrp="1"/>
          </p:cNvSpPr>
          <p:nvPr>
            <p:ph type="ftr" sz="quarter" idx="11"/>
          </p:nvPr>
        </p:nvSpPr>
        <p:spPr/>
        <p:txBody>
          <a:bodyPr/>
          <a:lstStyle>
            <a:lvl1pPr>
              <a:defRPr/>
            </a:lvl1pPr>
          </a:lstStyle>
          <a:p>
            <a:pPr>
              <a:defRPr/>
            </a:pPr>
            <a:endParaRPr lang="ru-RU" altLang="ru-RU"/>
          </a:p>
        </p:txBody>
      </p:sp>
      <p:sp>
        <p:nvSpPr>
          <p:cNvPr id="8" name="Slide Number Placeholder 6"/>
          <p:cNvSpPr>
            <a:spLocks noGrp="1"/>
          </p:cNvSpPr>
          <p:nvPr>
            <p:ph type="sldNum" sz="quarter" idx="12"/>
          </p:nvPr>
        </p:nvSpPr>
        <p:spPr/>
        <p:txBody>
          <a:bodyPr/>
          <a:lstStyle>
            <a:lvl1pPr>
              <a:defRPr/>
            </a:lvl1pPr>
          </a:lstStyle>
          <a:p>
            <a:pPr>
              <a:defRPr/>
            </a:pPr>
            <a:fld id="{790365C0-A7D8-41C9-895F-F71B2BD0B3B4}" type="slidenum">
              <a:rPr lang="ru-RU" altLang="ru-RU"/>
              <a:pPr>
                <a:defRPr/>
              </a:pPr>
              <a:t>‹#›</a:t>
            </a:fld>
            <a:endParaRPr lang="ru-RU" altLang="ru-RU"/>
          </a:p>
        </p:txBody>
      </p:sp>
    </p:spTree>
    <p:extLst>
      <p:ext uri="{BB962C8B-B14F-4D97-AF65-F5344CB8AC3E}">
        <p14:creationId xmlns:p14="http://schemas.microsoft.com/office/powerpoint/2010/main" val="2237192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Freeform 11"/>
          <p:cNvSpPr>
            <a:spLocks/>
          </p:cNvSpPr>
          <p:nvPr/>
        </p:nvSpPr>
        <p:spPr bwMode="auto">
          <a:xfrm flipV="1">
            <a:off x="0" y="4910138"/>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6" name="Date Placeholder 4"/>
          <p:cNvSpPr>
            <a:spLocks noGrp="1"/>
          </p:cNvSpPr>
          <p:nvPr>
            <p:ph type="dt" sz="half" idx="10"/>
          </p:nvPr>
        </p:nvSpPr>
        <p:spPr/>
        <p:txBody>
          <a:bodyPr/>
          <a:lstStyle>
            <a:lvl1pPr>
              <a:defRPr/>
            </a:lvl1pPr>
          </a:lstStyle>
          <a:p>
            <a:pPr>
              <a:defRPr/>
            </a:pPr>
            <a:endParaRPr lang="ru-RU" altLang="ru-RU"/>
          </a:p>
        </p:txBody>
      </p:sp>
      <p:sp>
        <p:nvSpPr>
          <p:cNvPr id="7" name="Footer Placeholder 5"/>
          <p:cNvSpPr>
            <a:spLocks noGrp="1"/>
          </p:cNvSpPr>
          <p:nvPr>
            <p:ph type="ftr" sz="quarter" idx="11"/>
          </p:nvPr>
        </p:nvSpPr>
        <p:spPr/>
        <p:txBody>
          <a:bodyPr/>
          <a:lstStyle>
            <a:lvl1pPr>
              <a:defRPr/>
            </a:lvl1pPr>
          </a:lstStyle>
          <a:p>
            <a:pPr>
              <a:defRPr/>
            </a:pPr>
            <a:endParaRPr lang="ru-RU" altLang="ru-RU"/>
          </a:p>
        </p:txBody>
      </p:sp>
      <p:sp>
        <p:nvSpPr>
          <p:cNvPr id="8" name="Slide Number Placeholder 6"/>
          <p:cNvSpPr>
            <a:spLocks noGrp="1"/>
          </p:cNvSpPr>
          <p:nvPr>
            <p:ph type="sldNum" sz="quarter" idx="12"/>
          </p:nvPr>
        </p:nvSpPr>
        <p:spPr>
          <a:xfrm>
            <a:off x="511175" y="4983163"/>
            <a:ext cx="585788" cy="365125"/>
          </a:xfrm>
        </p:spPr>
        <p:txBody>
          <a:bodyPr/>
          <a:lstStyle>
            <a:lvl1pPr>
              <a:defRPr/>
            </a:lvl1pPr>
          </a:lstStyle>
          <a:p>
            <a:pPr>
              <a:defRPr/>
            </a:pPr>
            <a:fld id="{B1212C29-1192-437F-A317-18BA449AF5E4}" type="slidenum">
              <a:rPr lang="ru-RU" altLang="ru-RU"/>
              <a:pPr>
                <a:defRPr/>
              </a:pPr>
              <a:t>‹#›</a:t>
            </a:fld>
            <a:endParaRPr lang="ru-RU" altLang="ru-RU"/>
          </a:p>
        </p:txBody>
      </p:sp>
    </p:spTree>
    <p:extLst>
      <p:ext uri="{BB962C8B-B14F-4D97-AF65-F5344CB8AC3E}">
        <p14:creationId xmlns:p14="http://schemas.microsoft.com/office/powerpoint/2010/main" val="245324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4" name="Freeform 11"/>
          <p:cNvSpPr>
            <a:spLocks/>
          </p:cNvSpPr>
          <p:nvPr/>
        </p:nvSpPr>
        <p:spPr bwMode="auto">
          <a:xfrm flipV="1">
            <a:off x="0" y="3167063"/>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a:xfrm>
            <a:off x="511175" y="3244850"/>
            <a:ext cx="585788" cy="365125"/>
          </a:xfrm>
        </p:spPr>
        <p:txBody>
          <a:bodyPr/>
          <a:lstStyle>
            <a:lvl1pPr>
              <a:defRPr/>
            </a:lvl1pPr>
          </a:lstStyle>
          <a:p>
            <a:pPr>
              <a:defRPr/>
            </a:pPr>
            <a:fld id="{7A6DE88B-CA5D-42C9-BAAD-8F9B7E9EC053}" type="slidenum">
              <a:rPr lang="ru-RU" altLang="ru-RU"/>
              <a:pPr>
                <a:defRPr/>
              </a:pPr>
              <a:t>‹#›</a:t>
            </a:fld>
            <a:endParaRPr lang="ru-RU" altLang="ru-RU"/>
          </a:p>
        </p:txBody>
      </p:sp>
    </p:spTree>
    <p:extLst>
      <p:ext uri="{BB962C8B-B14F-4D97-AF65-F5344CB8AC3E}">
        <p14:creationId xmlns:p14="http://schemas.microsoft.com/office/powerpoint/2010/main" val="907731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Freeform 11"/>
          <p:cNvSpPr>
            <a:spLocks/>
          </p:cNvSpPr>
          <p:nvPr/>
        </p:nvSpPr>
        <p:spPr bwMode="auto">
          <a:xfrm flipV="1">
            <a:off x="0" y="3167063"/>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6" name="TextBox 34"/>
          <p:cNvSpPr txBox="1">
            <a:spLocks noChangeArrowheads="1"/>
          </p:cNvSpPr>
          <p:nvPr/>
        </p:nvSpPr>
        <p:spPr bwMode="auto">
          <a:xfrm>
            <a:off x="1808163" y="647700"/>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r>
              <a:rPr lang="en-US" altLang="ru-RU" sz="8000">
                <a:solidFill>
                  <a:schemeClr val="accent1"/>
                </a:solidFill>
                <a:latin typeface="Arial" panose="020B0604020202020204" pitchFamily="34" charset="0"/>
              </a:rPr>
              <a:t>“</a:t>
            </a:r>
          </a:p>
        </p:txBody>
      </p:sp>
      <p:sp>
        <p:nvSpPr>
          <p:cNvPr id="7" name="TextBox 62"/>
          <p:cNvSpPr txBox="1">
            <a:spLocks noChangeArrowheads="1"/>
          </p:cNvSpPr>
          <p:nvPr/>
        </p:nvSpPr>
        <p:spPr bwMode="auto">
          <a:xfrm>
            <a:off x="8169275" y="290512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r>
              <a:rPr lang="en-US" altLang="ru-RU" sz="8000">
                <a:solidFill>
                  <a:schemeClr val="accent1"/>
                </a:solidFill>
                <a:latin typeface="Arial" panose="020B0604020202020204" pitchFamily="34" charset="0"/>
              </a:rPr>
              <a:t>”</a:t>
            </a:r>
          </a:p>
        </p:txBody>
      </p:sp>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8" name="Date Placeholder 3"/>
          <p:cNvSpPr>
            <a:spLocks noGrp="1"/>
          </p:cNvSpPr>
          <p:nvPr>
            <p:ph type="dt" sz="half" idx="14"/>
          </p:nvPr>
        </p:nvSpPr>
        <p:spPr/>
        <p:txBody>
          <a:bodyPr/>
          <a:lstStyle>
            <a:lvl1pPr>
              <a:defRPr/>
            </a:lvl1pPr>
          </a:lstStyle>
          <a:p>
            <a:pPr>
              <a:defRPr/>
            </a:pPr>
            <a:endParaRPr lang="ru-RU" altLang="ru-RU"/>
          </a:p>
        </p:txBody>
      </p:sp>
      <p:sp>
        <p:nvSpPr>
          <p:cNvPr id="9" name="Footer Placeholder 4"/>
          <p:cNvSpPr>
            <a:spLocks noGrp="1"/>
          </p:cNvSpPr>
          <p:nvPr>
            <p:ph type="ftr" sz="quarter" idx="15"/>
          </p:nvPr>
        </p:nvSpPr>
        <p:spPr/>
        <p:txBody>
          <a:bodyPr/>
          <a:lstStyle>
            <a:lvl1pPr>
              <a:defRPr/>
            </a:lvl1pPr>
          </a:lstStyle>
          <a:p>
            <a:pPr>
              <a:defRPr/>
            </a:pPr>
            <a:endParaRPr lang="ru-RU" altLang="ru-RU"/>
          </a:p>
        </p:txBody>
      </p:sp>
      <p:sp>
        <p:nvSpPr>
          <p:cNvPr id="10" name="Slide Number Placeholder 5"/>
          <p:cNvSpPr>
            <a:spLocks noGrp="1"/>
          </p:cNvSpPr>
          <p:nvPr>
            <p:ph type="sldNum" sz="quarter" idx="16"/>
          </p:nvPr>
        </p:nvSpPr>
        <p:spPr>
          <a:xfrm>
            <a:off x="511175" y="3244850"/>
            <a:ext cx="585788" cy="365125"/>
          </a:xfrm>
        </p:spPr>
        <p:txBody>
          <a:bodyPr/>
          <a:lstStyle>
            <a:lvl1pPr>
              <a:defRPr/>
            </a:lvl1pPr>
          </a:lstStyle>
          <a:p>
            <a:pPr>
              <a:defRPr/>
            </a:pPr>
            <a:fld id="{CF18755C-D58F-4473-A520-A069EEE6E69E}" type="slidenum">
              <a:rPr lang="ru-RU" altLang="ru-RU"/>
              <a:pPr>
                <a:defRPr/>
              </a:pPr>
              <a:t>‹#›</a:t>
            </a:fld>
            <a:endParaRPr lang="ru-RU" altLang="ru-RU"/>
          </a:p>
        </p:txBody>
      </p:sp>
    </p:spTree>
    <p:extLst>
      <p:ext uri="{BB962C8B-B14F-4D97-AF65-F5344CB8AC3E}">
        <p14:creationId xmlns:p14="http://schemas.microsoft.com/office/powerpoint/2010/main" val="482850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5" name="Freeform 11"/>
          <p:cNvSpPr>
            <a:spLocks/>
          </p:cNvSpPr>
          <p:nvPr/>
        </p:nvSpPr>
        <p:spPr bwMode="auto">
          <a:xfrm flipV="1">
            <a:off x="0" y="4910138"/>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rtlCol="0">
            <a:normAutofit/>
          </a:bodyPr>
          <a:lstStyle>
            <a:lvl1pPr>
              <a:buNone/>
              <a:defRPr lang="en-US">
                <a:solidFill>
                  <a:schemeClr val="tx1">
                    <a:lumMod val="65000"/>
                    <a:lumOff val="35000"/>
                  </a:schemeClr>
                </a:solidFill>
              </a:defRPr>
            </a:lvl1pPr>
          </a:lstStyle>
          <a:p>
            <a:pPr lvl="0"/>
            <a:r>
              <a:rPr lang="ru-RU" smtClean="0"/>
              <a:t>Образец текста</a:t>
            </a:r>
          </a:p>
        </p:txBody>
      </p:sp>
      <p:sp>
        <p:nvSpPr>
          <p:cNvPr id="6" name="Date Placeholder 4"/>
          <p:cNvSpPr>
            <a:spLocks noGrp="1"/>
          </p:cNvSpPr>
          <p:nvPr>
            <p:ph type="dt" sz="half" idx="10"/>
          </p:nvPr>
        </p:nvSpPr>
        <p:spPr/>
        <p:txBody>
          <a:bodyPr/>
          <a:lstStyle>
            <a:lvl1pPr>
              <a:defRPr/>
            </a:lvl1pPr>
          </a:lstStyle>
          <a:p>
            <a:pPr>
              <a:defRPr/>
            </a:pPr>
            <a:endParaRPr lang="ru-RU" altLang="ru-RU"/>
          </a:p>
        </p:txBody>
      </p:sp>
      <p:sp>
        <p:nvSpPr>
          <p:cNvPr id="7" name="Footer Placeholder 5"/>
          <p:cNvSpPr>
            <a:spLocks noGrp="1"/>
          </p:cNvSpPr>
          <p:nvPr>
            <p:ph type="ftr" sz="quarter" idx="11"/>
          </p:nvPr>
        </p:nvSpPr>
        <p:spPr/>
        <p:txBody>
          <a:bodyPr/>
          <a:lstStyle>
            <a:lvl1pPr>
              <a:defRPr/>
            </a:lvl1pPr>
          </a:lstStyle>
          <a:p>
            <a:pPr>
              <a:defRPr/>
            </a:pPr>
            <a:endParaRPr lang="ru-RU" altLang="ru-RU"/>
          </a:p>
        </p:txBody>
      </p:sp>
      <p:sp>
        <p:nvSpPr>
          <p:cNvPr id="8" name="Slide Number Placeholder 6"/>
          <p:cNvSpPr>
            <a:spLocks noGrp="1"/>
          </p:cNvSpPr>
          <p:nvPr>
            <p:ph type="sldNum" sz="quarter" idx="12"/>
          </p:nvPr>
        </p:nvSpPr>
        <p:spPr>
          <a:xfrm>
            <a:off x="511175" y="4983163"/>
            <a:ext cx="585788" cy="365125"/>
          </a:xfrm>
        </p:spPr>
        <p:txBody>
          <a:bodyPr/>
          <a:lstStyle>
            <a:lvl1pPr>
              <a:defRPr/>
            </a:lvl1pPr>
          </a:lstStyle>
          <a:p>
            <a:pPr>
              <a:defRPr/>
            </a:pPr>
            <a:fld id="{9D269BCD-5C21-48E1-A941-0D3E8E1ECE35}" type="slidenum">
              <a:rPr lang="ru-RU" altLang="ru-RU"/>
              <a:pPr>
                <a:defRPr/>
              </a:pPr>
              <a:t>‹#›</a:t>
            </a:fld>
            <a:endParaRPr lang="ru-RU" altLang="ru-RU"/>
          </a:p>
        </p:txBody>
      </p:sp>
    </p:spTree>
    <p:extLst>
      <p:ext uri="{BB962C8B-B14F-4D97-AF65-F5344CB8AC3E}">
        <p14:creationId xmlns:p14="http://schemas.microsoft.com/office/powerpoint/2010/main" val="16290176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Freeform 11"/>
          <p:cNvSpPr>
            <a:spLocks/>
          </p:cNvSpPr>
          <p:nvPr/>
        </p:nvSpPr>
        <p:spPr bwMode="auto">
          <a:xfrm flipV="1">
            <a:off x="0" y="4910138"/>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6" name="TextBox 34"/>
          <p:cNvSpPr txBox="1">
            <a:spLocks noChangeArrowheads="1"/>
          </p:cNvSpPr>
          <p:nvPr/>
        </p:nvSpPr>
        <p:spPr bwMode="auto">
          <a:xfrm>
            <a:off x="1808163" y="647700"/>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r>
              <a:rPr lang="en-US" altLang="ru-RU" sz="8000">
                <a:solidFill>
                  <a:schemeClr val="accent1"/>
                </a:solidFill>
                <a:latin typeface="Arial" panose="020B0604020202020204" pitchFamily="34" charset="0"/>
              </a:rPr>
              <a:t>“</a:t>
            </a:r>
          </a:p>
        </p:txBody>
      </p:sp>
      <p:sp>
        <p:nvSpPr>
          <p:cNvPr id="7" name="TextBox 62"/>
          <p:cNvSpPr txBox="1">
            <a:spLocks noChangeArrowheads="1"/>
          </p:cNvSpPr>
          <p:nvPr/>
        </p:nvSpPr>
        <p:spPr bwMode="auto">
          <a:xfrm>
            <a:off x="8169275" y="290512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r>
              <a:rPr lang="en-US" altLang="ru-RU" sz="8000">
                <a:solidFill>
                  <a:schemeClr val="accent1"/>
                </a:solidFill>
                <a:latin typeface="Arial" panose="020B0604020202020204" pitchFamily="34" charset="0"/>
              </a:rPr>
              <a:t>”</a:t>
            </a:r>
          </a:p>
        </p:txBody>
      </p:sp>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rtlCol="0">
            <a:normAutofit/>
          </a:bodyPr>
          <a:lstStyle>
            <a:lvl1pPr>
              <a:buNone/>
              <a:defRPr lang="en-US">
                <a:solidFill>
                  <a:schemeClr val="tx1">
                    <a:lumMod val="65000"/>
                    <a:lumOff val="35000"/>
                  </a:schemeClr>
                </a:solidFill>
              </a:defRPr>
            </a:lvl1pPr>
          </a:lstStyle>
          <a:p>
            <a:pPr lvl="0"/>
            <a:r>
              <a:rPr lang="ru-RU" smtClean="0"/>
              <a:t>Образец текста</a:t>
            </a:r>
          </a:p>
        </p:txBody>
      </p:sp>
      <p:sp>
        <p:nvSpPr>
          <p:cNvPr id="8" name="Date Placeholder 4"/>
          <p:cNvSpPr>
            <a:spLocks noGrp="1"/>
          </p:cNvSpPr>
          <p:nvPr>
            <p:ph type="dt" sz="half" idx="14"/>
          </p:nvPr>
        </p:nvSpPr>
        <p:spPr/>
        <p:txBody>
          <a:bodyPr/>
          <a:lstStyle>
            <a:lvl1pPr>
              <a:defRPr/>
            </a:lvl1pPr>
          </a:lstStyle>
          <a:p>
            <a:pPr>
              <a:defRPr/>
            </a:pPr>
            <a:endParaRPr lang="ru-RU" altLang="ru-RU"/>
          </a:p>
        </p:txBody>
      </p:sp>
      <p:sp>
        <p:nvSpPr>
          <p:cNvPr id="9" name="Footer Placeholder 5"/>
          <p:cNvSpPr>
            <a:spLocks noGrp="1"/>
          </p:cNvSpPr>
          <p:nvPr>
            <p:ph type="ftr" sz="quarter" idx="15"/>
          </p:nvPr>
        </p:nvSpPr>
        <p:spPr/>
        <p:txBody>
          <a:bodyPr/>
          <a:lstStyle>
            <a:lvl1pPr>
              <a:defRPr/>
            </a:lvl1pPr>
          </a:lstStyle>
          <a:p>
            <a:pPr>
              <a:defRPr/>
            </a:pPr>
            <a:endParaRPr lang="ru-RU" altLang="ru-RU"/>
          </a:p>
        </p:txBody>
      </p:sp>
      <p:sp>
        <p:nvSpPr>
          <p:cNvPr id="10" name="Slide Number Placeholder 6"/>
          <p:cNvSpPr>
            <a:spLocks noGrp="1"/>
          </p:cNvSpPr>
          <p:nvPr>
            <p:ph type="sldNum" sz="quarter" idx="16"/>
          </p:nvPr>
        </p:nvSpPr>
        <p:spPr>
          <a:xfrm>
            <a:off x="511175" y="4983163"/>
            <a:ext cx="585788" cy="365125"/>
          </a:xfrm>
        </p:spPr>
        <p:txBody>
          <a:bodyPr/>
          <a:lstStyle>
            <a:lvl1pPr>
              <a:defRPr/>
            </a:lvl1pPr>
          </a:lstStyle>
          <a:p>
            <a:pPr>
              <a:defRPr/>
            </a:pPr>
            <a:fld id="{57BCD8AB-38D9-4F08-A7FD-734DC504A028}" type="slidenum">
              <a:rPr lang="ru-RU" altLang="ru-RU"/>
              <a:pPr>
                <a:defRPr/>
              </a:pPr>
              <a:t>‹#›</a:t>
            </a:fld>
            <a:endParaRPr lang="ru-RU" altLang="ru-RU"/>
          </a:p>
        </p:txBody>
      </p:sp>
    </p:spTree>
    <p:extLst>
      <p:ext uri="{BB962C8B-B14F-4D97-AF65-F5344CB8AC3E}">
        <p14:creationId xmlns:p14="http://schemas.microsoft.com/office/powerpoint/2010/main" val="5360398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5" name="Freeform 11"/>
          <p:cNvSpPr>
            <a:spLocks/>
          </p:cNvSpPr>
          <p:nvPr/>
        </p:nvSpPr>
        <p:spPr bwMode="auto">
          <a:xfrm flipV="1">
            <a:off x="0" y="4910138"/>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rtlCol="0">
            <a:normAutofit/>
          </a:bodyPr>
          <a:lstStyle>
            <a:lvl1pPr>
              <a:buNone/>
              <a:defRPr lang="en-US">
                <a:solidFill>
                  <a:schemeClr val="tx1">
                    <a:lumMod val="65000"/>
                    <a:lumOff val="35000"/>
                  </a:schemeClr>
                </a:solidFill>
              </a:defRPr>
            </a:lvl1pPr>
          </a:lstStyle>
          <a:p>
            <a:pPr lvl="0"/>
            <a:r>
              <a:rPr lang="ru-RU" smtClean="0"/>
              <a:t>Образец текста</a:t>
            </a:r>
          </a:p>
        </p:txBody>
      </p:sp>
      <p:sp>
        <p:nvSpPr>
          <p:cNvPr id="6" name="Date Placeholder 4"/>
          <p:cNvSpPr>
            <a:spLocks noGrp="1"/>
          </p:cNvSpPr>
          <p:nvPr>
            <p:ph type="dt" sz="half" idx="14"/>
          </p:nvPr>
        </p:nvSpPr>
        <p:spPr/>
        <p:txBody>
          <a:bodyPr/>
          <a:lstStyle>
            <a:lvl1pPr>
              <a:defRPr/>
            </a:lvl1pPr>
          </a:lstStyle>
          <a:p>
            <a:pPr>
              <a:defRPr/>
            </a:pPr>
            <a:endParaRPr lang="ru-RU" altLang="ru-RU"/>
          </a:p>
        </p:txBody>
      </p:sp>
      <p:sp>
        <p:nvSpPr>
          <p:cNvPr id="7" name="Footer Placeholder 5"/>
          <p:cNvSpPr>
            <a:spLocks noGrp="1"/>
          </p:cNvSpPr>
          <p:nvPr>
            <p:ph type="ftr" sz="quarter" idx="15"/>
          </p:nvPr>
        </p:nvSpPr>
        <p:spPr/>
        <p:txBody>
          <a:bodyPr/>
          <a:lstStyle>
            <a:lvl1pPr>
              <a:defRPr/>
            </a:lvl1pPr>
          </a:lstStyle>
          <a:p>
            <a:pPr>
              <a:defRPr/>
            </a:pPr>
            <a:endParaRPr lang="ru-RU" altLang="ru-RU"/>
          </a:p>
        </p:txBody>
      </p:sp>
      <p:sp>
        <p:nvSpPr>
          <p:cNvPr id="8" name="Slide Number Placeholder 6"/>
          <p:cNvSpPr>
            <a:spLocks noGrp="1"/>
          </p:cNvSpPr>
          <p:nvPr>
            <p:ph type="sldNum" sz="quarter" idx="16"/>
          </p:nvPr>
        </p:nvSpPr>
        <p:spPr>
          <a:xfrm>
            <a:off x="511175" y="4983163"/>
            <a:ext cx="585788" cy="365125"/>
          </a:xfrm>
        </p:spPr>
        <p:txBody>
          <a:bodyPr/>
          <a:lstStyle>
            <a:lvl1pPr>
              <a:defRPr/>
            </a:lvl1pPr>
          </a:lstStyle>
          <a:p>
            <a:pPr>
              <a:defRPr/>
            </a:pPr>
            <a:fld id="{5F3E6951-BC30-44FA-A498-97EBD766F156}" type="slidenum">
              <a:rPr lang="ru-RU" altLang="ru-RU"/>
              <a:pPr>
                <a:defRPr/>
              </a:pPr>
              <a:t>‹#›</a:t>
            </a:fld>
            <a:endParaRPr lang="ru-RU" altLang="ru-RU"/>
          </a:p>
        </p:txBody>
      </p:sp>
    </p:spTree>
    <p:extLst>
      <p:ext uri="{BB962C8B-B14F-4D97-AF65-F5344CB8AC3E}">
        <p14:creationId xmlns:p14="http://schemas.microsoft.com/office/powerpoint/2010/main" val="8101712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4" name="Freeform 11"/>
          <p:cNvSpPr>
            <a:spLocks/>
          </p:cNvSpPr>
          <p:nvPr/>
        </p:nvSpPr>
        <p:spPr bwMode="auto">
          <a:xfrm flipV="1">
            <a:off x="0" y="711200"/>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3F707989-A08A-44C9-AFA9-D9CD18D0E5F5}" type="slidenum">
              <a:rPr lang="ru-RU" altLang="ru-RU"/>
              <a:pPr>
                <a:defRPr/>
              </a:pPr>
              <a:t>‹#›</a:t>
            </a:fld>
            <a:endParaRPr lang="ru-RU" altLang="ru-RU"/>
          </a:p>
        </p:txBody>
      </p:sp>
    </p:spTree>
    <p:extLst>
      <p:ext uri="{BB962C8B-B14F-4D97-AF65-F5344CB8AC3E}">
        <p14:creationId xmlns:p14="http://schemas.microsoft.com/office/powerpoint/2010/main" val="35152625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4" name="Freeform 11"/>
          <p:cNvSpPr>
            <a:spLocks/>
          </p:cNvSpPr>
          <p:nvPr/>
        </p:nvSpPr>
        <p:spPr bwMode="auto">
          <a:xfrm flipV="1">
            <a:off x="0" y="711200"/>
            <a:ext cx="1358900" cy="508000"/>
          </a:xfrm>
          <a:custGeom>
            <a:avLst/>
            <a:gdLst>
              <a:gd name="T0" fmla="*/ 7908 w 7908"/>
              <a:gd name="T1" fmla="*/ 4694 h 10000"/>
              <a:gd name="T2" fmla="*/ 6575 w 7908"/>
              <a:gd name="T3" fmla="*/ 188 h 10000"/>
              <a:gd name="T4" fmla="*/ 6546 w 7908"/>
              <a:gd name="T5" fmla="*/ 94 h 10000"/>
              <a:gd name="T6" fmla="*/ 6463 w 7908"/>
              <a:gd name="T7" fmla="*/ 0 h 10000"/>
              <a:gd name="T8" fmla="*/ 5935 w 7908"/>
              <a:gd name="T9" fmla="*/ 0 h 10000"/>
              <a:gd name="T10" fmla="*/ 0 w 7908"/>
              <a:gd name="T11" fmla="*/ 62 h 10000"/>
              <a:gd name="T12" fmla="*/ 0 w 7908"/>
              <a:gd name="T13" fmla="*/ 10000 h 10000"/>
              <a:gd name="T14" fmla="*/ 5935 w 7908"/>
              <a:gd name="T15" fmla="*/ 9952 h 10000"/>
              <a:gd name="T16" fmla="*/ 6463 w 7908"/>
              <a:gd name="T17" fmla="*/ 9952 h 10000"/>
              <a:gd name="T18" fmla="*/ 6546 w 7908"/>
              <a:gd name="T19" fmla="*/ 9859 h 10000"/>
              <a:gd name="T20" fmla="*/ 6575 w 7908"/>
              <a:gd name="T21" fmla="*/ 9764 h 10000"/>
              <a:gd name="T22" fmla="*/ 7908 w 7908"/>
              <a:gd name="T23" fmla="*/ 5258 h 10000"/>
              <a:gd name="T24" fmla="*/ 7908 w 7908"/>
              <a:gd name="T25" fmla="*/ 4694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E69DBC1A-CBF1-4674-91E5-C7258A162579}" type="slidenum">
              <a:rPr lang="ru-RU" altLang="ru-RU"/>
              <a:pPr>
                <a:defRPr/>
              </a:pPr>
              <a:t>‹#›</a:t>
            </a:fld>
            <a:endParaRPr lang="ru-RU" altLang="ru-RU"/>
          </a:p>
        </p:txBody>
      </p:sp>
    </p:spTree>
    <p:extLst>
      <p:ext uri="{BB962C8B-B14F-4D97-AF65-F5344CB8AC3E}">
        <p14:creationId xmlns:p14="http://schemas.microsoft.com/office/powerpoint/2010/main" val="1443025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25963"/>
          </a:xfrm>
        </p:spPr>
        <p:txBody>
          <a:bodyPr rtlCol="0">
            <a:normAutofit/>
          </a:bodyPr>
          <a:lstStyle/>
          <a:p>
            <a:pPr lvl="0"/>
            <a:endParaRPr lang="ru-RU" noProof="0"/>
          </a:p>
        </p:txBody>
      </p:sp>
      <p:sp>
        <p:nvSpPr>
          <p:cNvPr id="4" name="Дата 3"/>
          <p:cNvSpPr>
            <a:spLocks noGrp="1"/>
          </p:cNvSpPr>
          <p:nvPr>
            <p:ph type="dt" sz="half" idx="10"/>
          </p:nvPr>
        </p:nvSpPr>
        <p:spPr>
          <a:xfrm>
            <a:off x="457200" y="6245225"/>
            <a:ext cx="2133600" cy="476250"/>
          </a:xfrm>
        </p:spPr>
        <p:txBody>
          <a:bodyPr/>
          <a:lstStyle>
            <a:lvl1pPr>
              <a:defRPr/>
            </a:lvl1pPr>
          </a:lstStyle>
          <a:p>
            <a:pPr>
              <a:defRPr/>
            </a:pPr>
            <a:endParaRPr lang="ru-RU" altLang="ru-RU"/>
          </a:p>
        </p:txBody>
      </p:sp>
      <p:sp>
        <p:nvSpPr>
          <p:cNvPr id="5" name="Нижний колонтитул 4"/>
          <p:cNvSpPr>
            <a:spLocks noGrp="1"/>
          </p:cNvSpPr>
          <p:nvPr>
            <p:ph type="ftr" sz="quarter" idx="11"/>
          </p:nvPr>
        </p:nvSpPr>
        <p:spPr>
          <a:xfrm>
            <a:off x="3124200" y="6245225"/>
            <a:ext cx="2895600" cy="476250"/>
          </a:xfrm>
        </p:spPr>
        <p:txBody>
          <a:bodyPr/>
          <a:lstStyle>
            <a:lvl1pPr>
              <a:defRPr/>
            </a:lvl1pPr>
          </a:lstStyle>
          <a:p>
            <a:pPr>
              <a:defRPr/>
            </a:pPr>
            <a:endParaRPr lang="ru-RU" altLang="ru-RU"/>
          </a:p>
        </p:txBody>
      </p:sp>
      <p:sp>
        <p:nvSpPr>
          <p:cNvPr id="6" name="Номер слайда 5"/>
          <p:cNvSpPr>
            <a:spLocks noGrp="1"/>
          </p:cNvSpPr>
          <p:nvPr>
            <p:ph type="sldNum" sz="quarter" idx="12"/>
          </p:nvPr>
        </p:nvSpPr>
        <p:spPr>
          <a:xfrm>
            <a:off x="6553200" y="6245225"/>
            <a:ext cx="2133600" cy="476250"/>
          </a:xfrm>
        </p:spPr>
        <p:txBody>
          <a:bodyPr/>
          <a:lstStyle>
            <a:lvl1pPr>
              <a:defRPr/>
            </a:lvl1pPr>
          </a:lstStyle>
          <a:p>
            <a:pPr>
              <a:defRPr/>
            </a:pPr>
            <a:fld id="{C8172D00-5DB5-4FFB-9286-E82C2F20B4C9}" type="slidenum">
              <a:rPr lang="ru-RU" altLang="ru-RU"/>
              <a:pPr>
                <a:defRPr/>
              </a:pPr>
              <a:t>‹#›</a:t>
            </a:fld>
            <a:endParaRPr lang="ru-RU" altLang="ru-RU"/>
          </a:p>
        </p:txBody>
      </p:sp>
    </p:spTree>
    <p:extLst>
      <p:ext uri="{BB962C8B-B14F-4D97-AF65-F5344CB8AC3E}">
        <p14:creationId xmlns:p14="http://schemas.microsoft.com/office/powerpoint/2010/main" val="2844262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grpSp>
        <p:nvGrpSpPr>
          <p:cNvPr id="1026" name="Group 35"/>
          <p:cNvGrpSpPr>
            <a:grpSpLocks/>
          </p:cNvGrpSpPr>
          <p:nvPr/>
        </p:nvGrpSpPr>
        <p:grpSpPr bwMode="auto">
          <a:xfrm>
            <a:off x="0" y="228600"/>
            <a:ext cx="1981200" cy="6638925"/>
            <a:chOff x="2487613" y="285750"/>
            <a:chExt cx="2428875" cy="5654676"/>
          </a:xfrm>
        </p:grpSpPr>
        <p:sp>
          <p:nvSpPr>
            <p:cNvPr id="1046" name="Freeform 11"/>
            <p:cNvSpPr>
              <a:spLocks/>
            </p:cNvSpPr>
            <p:nvPr/>
          </p:nvSpPr>
          <p:spPr bwMode="auto">
            <a:xfrm>
              <a:off x="2487613" y="2284413"/>
              <a:ext cx="85725" cy="533400"/>
            </a:xfrm>
            <a:custGeom>
              <a:avLst/>
              <a:gdLst>
                <a:gd name="T0" fmla="*/ 22 w 22"/>
                <a:gd name="T1" fmla="*/ 136 h 136"/>
                <a:gd name="T2" fmla="*/ 17 w 22"/>
                <a:gd name="T3" fmla="*/ 80 h 136"/>
                <a:gd name="T4" fmla="*/ 0 w 22"/>
                <a:gd name="T5" fmla="*/ 0 h 136"/>
                <a:gd name="T6" fmla="*/ 0 w 22"/>
                <a:gd name="T7" fmla="*/ 35 h 136"/>
                <a:gd name="T8" fmla="*/ 20 w 22"/>
                <a:gd name="T9" fmla="*/ 124 h 136"/>
                <a:gd name="T10" fmla="*/ 22 w 22"/>
                <a:gd name="T11" fmla="*/ 136 h 136"/>
              </a:gdLst>
              <a:ahLst/>
              <a:cxnLst>
                <a:cxn ang="0">
                  <a:pos x="T0" y="T1"/>
                </a:cxn>
                <a:cxn ang="0">
                  <a:pos x="T2" y="T3"/>
                </a:cxn>
                <a:cxn ang="0">
                  <a:pos x="T4" y="T5"/>
                </a:cxn>
                <a:cxn ang="0">
                  <a:pos x="T6" y="T7"/>
                </a:cxn>
                <a:cxn ang="0">
                  <a:pos x="T8" y="T9"/>
                </a:cxn>
                <a:cxn ang="0">
                  <a:pos x="T10" y="T11"/>
                </a:cxn>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7" name="Freeform 12"/>
            <p:cNvSpPr>
              <a:spLocks/>
            </p:cNvSpPr>
            <p:nvPr/>
          </p:nvSpPr>
          <p:spPr bwMode="auto">
            <a:xfrm>
              <a:off x="2597151" y="2779713"/>
              <a:ext cx="550863" cy="1978025"/>
            </a:xfrm>
            <a:custGeom>
              <a:avLst/>
              <a:gdLst>
                <a:gd name="T0" fmla="*/ 86 w 140"/>
                <a:gd name="T1" fmla="*/ 350 h 504"/>
                <a:gd name="T2" fmla="*/ 139 w 140"/>
                <a:gd name="T3" fmla="*/ 504 h 504"/>
                <a:gd name="T4" fmla="*/ 140 w 140"/>
                <a:gd name="T5" fmla="*/ 478 h 504"/>
                <a:gd name="T6" fmla="*/ 95 w 140"/>
                <a:gd name="T7" fmla="*/ 347 h 504"/>
                <a:gd name="T8" fmla="*/ 0 w 140"/>
                <a:gd name="T9" fmla="*/ 0 h 504"/>
                <a:gd name="T10" fmla="*/ 6 w 140"/>
                <a:gd name="T11" fmla="*/ 61 h 504"/>
                <a:gd name="T12" fmla="*/ 86 w 140"/>
                <a:gd name="T13" fmla="*/ 350 h 504"/>
              </a:gdLst>
              <a:ahLst/>
              <a:cxnLst>
                <a:cxn ang="0">
                  <a:pos x="T0" y="T1"/>
                </a:cxn>
                <a:cxn ang="0">
                  <a:pos x="T2" y="T3"/>
                </a:cxn>
                <a:cxn ang="0">
                  <a:pos x="T4" y="T5"/>
                </a:cxn>
                <a:cxn ang="0">
                  <a:pos x="T6" y="T7"/>
                </a:cxn>
                <a:cxn ang="0">
                  <a:pos x="T8" y="T9"/>
                </a:cxn>
                <a:cxn ang="0">
                  <a:pos x="T10" y="T11"/>
                </a:cxn>
                <a:cxn ang="0">
                  <a:pos x="T12" y="T13"/>
                </a:cxn>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8" name="Freeform 13"/>
            <p:cNvSpPr>
              <a:spLocks/>
            </p:cNvSpPr>
            <p:nvPr/>
          </p:nvSpPr>
          <p:spPr bwMode="auto">
            <a:xfrm>
              <a:off x="3175001" y="4730750"/>
              <a:ext cx="519113" cy="1209675"/>
            </a:xfrm>
            <a:custGeom>
              <a:avLst/>
              <a:gdLst>
                <a:gd name="T0" fmla="*/ 8 w 132"/>
                <a:gd name="T1" fmla="*/ 22 h 308"/>
                <a:gd name="T2" fmla="*/ 0 w 132"/>
                <a:gd name="T3" fmla="*/ 0 h 308"/>
                <a:gd name="T4" fmla="*/ 0 w 132"/>
                <a:gd name="T5" fmla="*/ 29 h 308"/>
                <a:gd name="T6" fmla="*/ 68 w 132"/>
                <a:gd name="T7" fmla="*/ 194 h 308"/>
                <a:gd name="T8" fmla="*/ 123 w 132"/>
                <a:gd name="T9" fmla="*/ 308 h 308"/>
                <a:gd name="T10" fmla="*/ 132 w 132"/>
                <a:gd name="T11" fmla="*/ 308 h 308"/>
                <a:gd name="T12" fmla="*/ 77 w 132"/>
                <a:gd name="T13" fmla="*/ 190 h 308"/>
                <a:gd name="T14" fmla="*/ 8 w 132"/>
                <a:gd name="T15" fmla="*/ 22 h 3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9" name="Freeform 14"/>
            <p:cNvSpPr>
              <a:spLocks/>
            </p:cNvSpPr>
            <p:nvPr/>
          </p:nvSpPr>
          <p:spPr bwMode="auto">
            <a:xfrm>
              <a:off x="3305176" y="5630863"/>
              <a:ext cx="146050" cy="309563"/>
            </a:xfrm>
            <a:custGeom>
              <a:avLst/>
              <a:gdLst>
                <a:gd name="T0" fmla="*/ 28 w 37"/>
                <a:gd name="T1" fmla="*/ 79 h 79"/>
                <a:gd name="T2" fmla="*/ 37 w 37"/>
                <a:gd name="T3" fmla="*/ 79 h 79"/>
                <a:gd name="T4" fmla="*/ 0 w 37"/>
                <a:gd name="T5" fmla="*/ 0 h 79"/>
                <a:gd name="T6" fmla="*/ 28 w 37"/>
                <a:gd name="T7" fmla="*/ 79 h 79"/>
              </a:gdLst>
              <a:ahLst/>
              <a:cxnLst>
                <a:cxn ang="0">
                  <a:pos x="T0" y="T1"/>
                </a:cxn>
                <a:cxn ang="0">
                  <a:pos x="T2" y="T3"/>
                </a:cxn>
                <a:cxn ang="0">
                  <a:pos x="T4" y="T5"/>
                </a:cxn>
                <a:cxn ang="0">
                  <a:pos x="T6" y="T7"/>
                </a:cxn>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0" name="Freeform 15"/>
            <p:cNvSpPr>
              <a:spLocks/>
            </p:cNvSpPr>
            <p:nvPr/>
          </p:nvSpPr>
          <p:spPr bwMode="auto">
            <a:xfrm>
              <a:off x="2573338" y="2817813"/>
              <a:ext cx="700088" cy="2835275"/>
            </a:xfrm>
            <a:custGeom>
              <a:avLst/>
              <a:gdLst>
                <a:gd name="T0" fmla="*/ 162 w 178"/>
                <a:gd name="T1" fmla="*/ 660 h 722"/>
                <a:gd name="T2" fmla="*/ 116 w 178"/>
                <a:gd name="T3" fmla="*/ 534 h 722"/>
                <a:gd name="T4" fmla="*/ 40 w 178"/>
                <a:gd name="T5" fmla="*/ 236 h 722"/>
                <a:gd name="T6" fmla="*/ 12 w 178"/>
                <a:gd name="T7" fmla="*/ 51 h 722"/>
                <a:gd name="T8" fmla="*/ 0 w 178"/>
                <a:gd name="T9" fmla="*/ 0 h 722"/>
                <a:gd name="T10" fmla="*/ 33 w 178"/>
                <a:gd name="T11" fmla="*/ 237 h 722"/>
                <a:gd name="T12" fmla="*/ 107 w 178"/>
                <a:gd name="T13" fmla="*/ 537 h 722"/>
                <a:gd name="T14" fmla="*/ 160 w 178"/>
                <a:gd name="T15" fmla="*/ 681 h 722"/>
                <a:gd name="T16" fmla="*/ 178 w 178"/>
                <a:gd name="T17" fmla="*/ 722 h 722"/>
                <a:gd name="T18" fmla="*/ 174 w 178"/>
                <a:gd name="T19" fmla="*/ 708 h 722"/>
                <a:gd name="T20" fmla="*/ 162 w 178"/>
                <a:gd name="T21" fmla="*/ 660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1" name="Freeform 16"/>
            <p:cNvSpPr>
              <a:spLocks/>
            </p:cNvSpPr>
            <p:nvPr/>
          </p:nvSpPr>
          <p:spPr bwMode="auto">
            <a:xfrm>
              <a:off x="2506663" y="285750"/>
              <a:ext cx="90488" cy="2493963"/>
            </a:xfrm>
            <a:custGeom>
              <a:avLst/>
              <a:gdLst>
                <a:gd name="T0" fmla="*/ 11 w 23"/>
                <a:gd name="T1" fmla="*/ 577 h 635"/>
                <a:gd name="T2" fmla="*/ 12 w 23"/>
                <a:gd name="T3" fmla="*/ 589 h 635"/>
                <a:gd name="T4" fmla="*/ 22 w 23"/>
                <a:gd name="T5" fmla="*/ 632 h 635"/>
                <a:gd name="T6" fmla="*/ 23 w 23"/>
                <a:gd name="T7" fmla="*/ 635 h 635"/>
                <a:gd name="T8" fmla="*/ 17 w 23"/>
                <a:gd name="T9" fmla="*/ 576 h 635"/>
                <a:gd name="T10" fmla="*/ 5 w 23"/>
                <a:gd name="T11" fmla="*/ 269 h 635"/>
                <a:gd name="T12" fmla="*/ 15 w 23"/>
                <a:gd name="T13" fmla="*/ 0 h 635"/>
                <a:gd name="T14" fmla="*/ 12 w 23"/>
                <a:gd name="T15" fmla="*/ 0 h 635"/>
                <a:gd name="T16" fmla="*/ 1 w 23"/>
                <a:gd name="T17" fmla="*/ 269 h 635"/>
                <a:gd name="T18" fmla="*/ 11 w 23"/>
                <a:gd name="T19" fmla="*/ 577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2" name="Freeform 17"/>
            <p:cNvSpPr>
              <a:spLocks/>
            </p:cNvSpPr>
            <p:nvPr/>
          </p:nvSpPr>
          <p:spPr bwMode="auto">
            <a:xfrm>
              <a:off x="2554288" y="2598738"/>
              <a:ext cx="66675" cy="420688"/>
            </a:xfrm>
            <a:custGeom>
              <a:avLst/>
              <a:gdLst>
                <a:gd name="T0" fmla="*/ 0 w 17"/>
                <a:gd name="T1" fmla="*/ 0 h 107"/>
                <a:gd name="T2" fmla="*/ 5 w 17"/>
                <a:gd name="T3" fmla="*/ 56 h 107"/>
                <a:gd name="T4" fmla="*/ 17 w 17"/>
                <a:gd name="T5" fmla="*/ 107 h 107"/>
                <a:gd name="T6" fmla="*/ 11 w 17"/>
                <a:gd name="T7" fmla="*/ 46 h 107"/>
                <a:gd name="T8" fmla="*/ 10 w 17"/>
                <a:gd name="T9" fmla="*/ 43 h 107"/>
                <a:gd name="T10" fmla="*/ 0 w 17"/>
                <a:gd name="T11" fmla="*/ 0 h 107"/>
              </a:gdLst>
              <a:ahLst/>
              <a:cxnLst>
                <a:cxn ang="0">
                  <a:pos x="T0" y="T1"/>
                </a:cxn>
                <a:cxn ang="0">
                  <a:pos x="T2" y="T3"/>
                </a:cxn>
                <a:cxn ang="0">
                  <a:pos x="T4" y="T5"/>
                </a:cxn>
                <a:cxn ang="0">
                  <a:pos x="T6" y="T7"/>
                </a:cxn>
                <a:cxn ang="0">
                  <a:pos x="T8" y="T9"/>
                </a:cxn>
                <a:cxn ang="0">
                  <a:pos x="T10" y="T11"/>
                </a:cxn>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3" name="Freeform 18"/>
            <p:cNvSpPr>
              <a:spLocks/>
            </p:cNvSpPr>
            <p:nvPr/>
          </p:nvSpPr>
          <p:spPr bwMode="auto">
            <a:xfrm>
              <a:off x="3143251" y="4757738"/>
              <a:ext cx="161925" cy="873125"/>
            </a:xfrm>
            <a:custGeom>
              <a:avLst/>
              <a:gdLst>
                <a:gd name="T0" fmla="*/ 0 w 41"/>
                <a:gd name="T1" fmla="*/ 0 h 222"/>
                <a:gd name="T2" fmla="*/ 5 w 41"/>
                <a:gd name="T3" fmla="*/ 93 h 222"/>
                <a:gd name="T4" fmla="*/ 17 w 41"/>
                <a:gd name="T5" fmla="*/ 166 h 222"/>
                <a:gd name="T6" fmla="*/ 24 w 41"/>
                <a:gd name="T7" fmla="*/ 184 h 222"/>
                <a:gd name="T8" fmla="*/ 41 w 41"/>
                <a:gd name="T9" fmla="*/ 222 h 222"/>
                <a:gd name="T10" fmla="*/ 38 w 41"/>
                <a:gd name="T11" fmla="*/ 212 h 222"/>
                <a:gd name="T12" fmla="*/ 13 w 41"/>
                <a:gd name="T13" fmla="*/ 92 h 222"/>
                <a:gd name="T14" fmla="*/ 8 w 41"/>
                <a:gd name="T15" fmla="*/ 22 h 222"/>
                <a:gd name="T16" fmla="*/ 7 w 41"/>
                <a:gd name="T17" fmla="*/ 18 h 222"/>
                <a:gd name="T18" fmla="*/ 0 w 41"/>
                <a:gd name="T19"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4" name="Freeform 19"/>
            <p:cNvSpPr>
              <a:spLocks/>
            </p:cNvSpPr>
            <p:nvPr/>
          </p:nvSpPr>
          <p:spPr bwMode="auto">
            <a:xfrm>
              <a:off x="3148013" y="1282700"/>
              <a:ext cx="1768475" cy="3448050"/>
            </a:xfrm>
            <a:custGeom>
              <a:avLst/>
              <a:gdLst>
                <a:gd name="T0" fmla="*/ 7 w 450"/>
                <a:gd name="T1" fmla="*/ 854 h 878"/>
                <a:gd name="T2" fmla="*/ 50 w 450"/>
                <a:gd name="T3" fmla="*/ 613 h 878"/>
                <a:gd name="T4" fmla="*/ 149 w 450"/>
                <a:gd name="T5" fmla="*/ 388 h 878"/>
                <a:gd name="T6" fmla="*/ 285 w 450"/>
                <a:gd name="T7" fmla="*/ 183 h 878"/>
                <a:gd name="T8" fmla="*/ 364 w 450"/>
                <a:gd name="T9" fmla="*/ 89 h 878"/>
                <a:gd name="T10" fmla="*/ 406 w 450"/>
                <a:gd name="T11" fmla="*/ 44 h 878"/>
                <a:gd name="T12" fmla="*/ 450 w 450"/>
                <a:gd name="T13" fmla="*/ 1 h 878"/>
                <a:gd name="T14" fmla="*/ 450 w 450"/>
                <a:gd name="T15" fmla="*/ 0 h 878"/>
                <a:gd name="T16" fmla="*/ 405 w 450"/>
                <a:gd name="T17" fmla="*/ 43 h 878"/>
                <a:gd name="T18" fmla="*/ 363 w 450"/>
                <a:gd name="T19" fmla="*/ 88 h 878"/>
                <a:gd name="T20" fmla="*/ 283 w 450"/>
                <a:gd name="T21" fmla="*/ 181 h 878"/>
                <a:gd name="T22" fmla="*/ 145 w 450"/>
                <a:gd name="T23" fmla="*/ 386 h 878"/>
                <a:gd name="T24" fmla="*/ 45 w 450"/>
                <a:gd name="T25" fmla="*/ 611 h 878"/>
                <a:gd name="T26" fmla="*/ 0 w 450"/>
                <a:gd name="T27" fmla="*/ 854 h 878"/>
                <a:gd name="T28" fmla="*/ 0 w 450"/>
                <a:gd name="T29" fmla="*/ 859 h 878"/>
                <a:gd name="T30" fmla="*/ 7 w 450"/>
                <a:gd name="T31" fmla="*/ 878 h 878"/>
                <a:gd name="T32" fmla="*/ 7 w 450"/>
                <a:gd name="T33" fmla="*/ 854 h 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5" name="Freeform 20"/>
            <p:cNvSpPr>
              <a:spLocks/>
            </p:cNvSpPr>
            <p:nvPr/>
          </p:nvSpPr>
          <p:spPr bwMode="auto">
            <a:xfrm>
              <a:off x="3273426" y="5653088"/>
              <a:ext cx="138113" cy="287338"/>
            </a:xfrm>
            <a:custGeom>
              <a:avLst/>
              <a:gdLst>
                <a:gd name="T0" fmla="*/ 0 w 35"/>
                <a:gd name="T1" fmla="*/ 0 h 73"/>
                <a:gd name="T2" fmla="*/ 26 w 35"/>
                <a:gd name="T3" fmla="*/ 73 h 73"/>
                <a:gd name="T4" fmla="*/ 35 w 35"/>
                <a:gd name="T5" fmla="*/ 73 h 73"/>
                <a:gd name="T6" fmla="*/ 0 w 35"/>
                <a:gd name="T7" fmla="*/ 0 h 73"/>
              </a:gdLst>
              <a:ahLst/>
              <a:cxnLst>
                <a:cxn ang="0">
                  <a:pos x="T0" y="T1"/>
                </a:cxn>
                <a:cxn ang="0">
                  <a:pos x="T2" y="T3"/>
                </a:cxn>
                <a:cxn ang="0">
                  <a:pos x="T4" y="T5"/>
                </a:cxn>
                <a:cxn ang="0">
                  <a:pos x="T6" y="T7"/>
                </a:cxn>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6" name="Freeform 21"/>
            <p:cNvSpPr>
              <a:spLocks/>
            </p:cNvSpPr>
            <p:nvPr/>
          </p:nvSpPr>
          <p:spPr bwMode="auto">
            <a:xfrm>
              <a:off x="3143251" y="4656138"/>
              <a:ext cx="31750" cy="188913"/>
            </a:xfrm>
            <a:custGeom>
              <a:avLst/>
              <a:gdLst>
                <a:gd name="T0" fmla="*/ 7 w 8"/>
                <a:gd name="T1" fmla="*/ 44 h 48"/>
                <a:gd name="T2" fmla="*/ 8 w 8"/>
                <a:gd name="T3" fmla="*/ 48 h 48"/>
                <a:gd name="T4" fmla="*/ 8 w 8"/>
                <a:gd name="T5" fmla="*/ 19 h 48"/>
                <a:gd name="T6" fmla="*/ 1 w 8"/>
                <a:gd name="T7" fmla="*/ 0 h 48"/>
                <a:gd name="T8" fmla="*/ 0 w 8"/>
                <a:gd name="T9" fmla="*/ 26 h 48"/>
                <a:gd name="T10" fmla="*/ 7 w 8"/>
                <a:gd name="T11" fmla="*/ 44 h 48"/>
              </a:gdLst>
              <a:ahLst/>
              <a:cxnLst>
                <a:cxn ang="0">
                  <a:pos x="T0" y="T1"/>
                </a:cxn>
                <a:cxn ang="0">
                  <a:pos x="T2" y="T3"/>
                </a:cxn>
                <a:cxn ang="0">
                  <a:pos x="T4" y="T5"/>
                </a:cxn>
                <a:cxn ang="0">
                  <a:pos x="T6" y="T7"/>
                </a:cxn>
                <a:cxn ang="0">
                  <a:pos x="T8" y="T9"/>
                </a:cxn>
                <a:cxn ang="0">
                  <a:pos x="T10" y="T11"/>
                </a:cxn>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7" name="Freeform 22"/>
            <p:cNvSpPr>
              <a:spLocks/>
            </p:cNvSpPr>
            <p:nvPr/>
          </p:nvSpPr>
          <p:spPr bwMode="auto">
            <a:xfrm>
              <a:off x="3211513" y="5410200"/>
              <a:ext cx="203200" cy="530225"/>
            </a:xfrm>
            <a:custGeom>
              <a:avLst/>
              <a:gdLst>
                <a:gd name="T0" fmla="*/ 7 w 52"/>
                <a:gd name="T1" fmla="*/ 18 h 135"/>
                <a:gd name="T2" fmla="*/ 0 w 52"/>
                <a:gd name="T3" fmla="*/ 0 h 135"/>
                <a:gd name="T4" fmla="*/ 12 w 52"/>
                <a:gd name="T5" fmla="*/ 48 h 135"/>
                <a:gd name="T6" fmla="*/ 16 w 52"/>
                <a:gd name="T7" fmla="*/ 62 h 135"/>
                <a:gd name="T8" fmla="*/ 51 w 52"/>
                <a:gd name="T9" fmla="*/ 135 h 135"/>
                <a:gd name="T10" fmla="*/ 52 w 52"/>
                <a:gd name="T11" fmla="*/ 135 h 135"/>
                <a:gd name="T12" fmla="*/ 24 w 52"/>
                <a:gd name="T13" fmla="*/ 56 h 135"/>
                <a:gd name="T14" fmla="*/ 7 w 52"/>
                <a:gd name="T15" fmla="*/ 18 h 1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1027" name="Group 48"/>
          <p:cNvGrpSpPr>
            <a:grpSpLocks/>
          </p:cNvGrpSpPr>
          <p:nvPr/>
        </p:nvGrpSpPr>
        <p:grpSpPr bwMode="auto">
          <a:xfrm>
            <a:off x="20638" y="0"/>
            <a:ext cx="1952625" cy="6853238"/>
            <a:chOff x="6627813" y="195717"/>
            <a:chExt cx="1952625" cy="5678034"/>
          </a:xfrm>
        </p:grpSpPr>
        <p:sp>
          <p:nvSpPr>
            <p:cNvPr id="1034" name="Freeform 27"/>
            <p:cNvSpPr>
              <a:spLocks/>
            </p:cNvSpPr>
            <p:nvPr/>
          </p:nvSpPr>
          <p:spPr bwMode="auto">
            <a:xfrm>
              <a:off x="6627813" y="195717"/>
              <a:ext cx="409575" cy="3646488"/>
            </a:xfrm>
            <a:custGeom>
              <a:avLst/>
              <a:gdLst>
                <a:gd name="T0" fmla="*/ 7 w 103"/>
                <a:gd name="T1" fmla="*/ 210 h 920"/>
                <a:gd name="T2" fmla="*/ 26 w 103"/>
                <a:gd name="T3" fmla="*/ 445 h 920"/>
                <a:gd name="T4" fmla="*/ 57 w 103"/>
                <a:gd name="T5" fmla="*/ 679 h 920"/>
                <a:gd name="T6" fmla="*/ 101 w 103"/>
                <a:gd name="T7" fmla="*/ 911 h 920"/>
                <a:gd name="T8" fmla="*/ 103 w 103"/>
                <a:gd name="T9" fmla="*/ 920 h 920"/>
                <a:gd name="T10" fmla="*/ 99 w 103"/>
                <a:gd name="T11" fmla="*/ 874 h 920"/>
                <a:gd name="T12" fmla="*/ 99 w 103"/>
                <a:gd name="T13" fmla="*/ 866 h 920"/>
                <a:gd name="T14" fmla="*/ 63 w 103"/>
                <a:gd name="T15" fmla="*/ 678 h 920"/>
                <a:gd name="T16" fmla="*/ 30 w 103"/>
                <a:gd name="T17" fmla="*/ 444 h 920"/>
                <a:gd name="T18" fmla="*/ 9 w 103"/>
                <a:gd name="T19" fmla="*/ 209 h 920"/>
                <a:gd name="T20" fmla="*/ 3 w 103"/>
                <a:gd name="T21" fmla="*/ 92 h 920"/>
                <a:gd name="T22" fmla="*/ 1 w 103"/>
                <a:gd name="T23" fmla="*/ 0 h 920"/>
                <a:gd name="T24" fmla="*/ 0 w 103"/>
                <a:gd name="T25" fmla="*/ 0 h 920"/>
                <a:gd name="T26" fmla="*/ 1 w 103"/>
                <a:gd name="T27" fmla="*/ 92 h 920"/>
                <a:gd name="T28" fmla="*/ 7 w 103"/>
                <a:gd name="T29" fmla="*/ 21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35" name="Freeform 28"/>
            <p:cNvSpPr>
              <a:spLocks/>
            </p:cNvSpPr>
            <p:nvPr/>
          </p:nvSpPr>
          <p:spPr bwMode="auto">
            <a:xfrm>
              <a:off x="7061201" y="3771900"/>
              <a:ext cx="350838" cy="1309688"/>
            </a:xfrm>
            <a:custGeom>
              <a:avLst/>
              <a:gdLst>
                <a:gd name="T0" fmla="*/ 53 w 88"/>
                <a:gd name="T1" fmla="*/ 229 h 330"/>
                <a:gd name="T2" fmla="*/ 88 w 88"/>
                <a:gd name="T3" fmla="*/ 330 h 330"/>
                <a:gd name="T4" fmla="*/ 88 w 88"/>
                <a:gd name="T5" fmla="*/ 308 h 330"/>
                <a:gd name="T6" fmla="*/ 88 w 88"/>
                <a:gd name="T7" fmla="*/ 304 h 330"/>
                <a:gd name="T8" fmla="*/ 62 w 88"/>
                <a:gd name="T9" fmla="*/ 226 h 330"/>
                <a:gd name="T10" fmla="*/ 0 w 88"/>
                <a:gd name="T11" fmla="*/ 0 h 330"/>
                <a:gd name="T12" fmla="*/ 7 w 88"/>
                <a:gd name="T13" fmla="*/ 63 h 330"/>
                <a:gd name="T14" fmla="*/ 53 w 88"/>
                <a:gd name="T15" fmla="*/ 229 h 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36" name="Freeform 29"/>
            <p:cNvSpPr>
              <a:spLocks/>
            </p:cNvSpPr>
            <p:nvPr/>
          </p:nvSpPr>
          <p:spPr bwMode="auto">
            <a:xfrm>
              <a:off x="7439026" y="5053013"/>
              <a:ext cx="357188" cy="820738"/>
            </a:xfrm>
            <a:custGeom>
              <a:avLst/>
              <a:gdLst>
                <a:gd name="T0" fmla="*/ 6 w 90"/>
                <a:gd name="T1" fmla="*/ 15 h 207"/>
                <a:gd name="T2" fmla="*/ 0 w 90"/>
                <a:gd name="T3" fmla="*/ 0 h 207"/>
                <a:gd name="T4" fmla="*/ 1 w 90"/>
                <a:gd name="T5" fmla="*/ 29 h 207"/>
                <a:gd name="T6" fmla="*/ 42 w 90"/>
                <a:gd name="T7" fmla="*/ 127 h 207"/>
                <a:gd name="T8" fmla="*/ 80 w 90"/>
                <a:gd name="T9" fmla="*/ 207 h 207"/>
                <a:gd name="T10" fmla="*/ 90 w 90"/>
                <a:gd name="T11" fmla="*/ 207 h 207"/>
                <a:gd name="T12" fmla="*/ 50 w 90"/>
                <a:gd name="T13" fmla="*/ 123 h 207"/>
                <a:gd name="T14" fmla="*/ 6 w 90"/>
                <a:gd name="T15" fmla="*/ 15 h 2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37" name="Freeform 30"/>
            <p:cNvSpPr>
              <a:spLocks/>
            </p:cNvSpPr>
            <p:nvPr/>
          </p:nvSpPr>
          <p:spPr bwMode="auto">
            <a:xfrm>
              <a:off x="7037388" y="3811588"/>
              <a:ext cx="457200" cy="1852613"/>
            </a:xfrm>
            <a:custGeom>
              <a:avLst/>
              <a:gdLst>
                <a:gd name="T0" fmla="*/ 101 w 115"/>
                <a:gd name="T1" fmla="*/ 409 h 467"/>
                <a:gd name="T2" fmla="*/ 78 w 115"/>
                <a:gd name="T3" fmla="*/ 344 h 467"/>
                <a:gd name="T4" fmla="*/ 29 w 115"/>
                <a:gd name="T5" fmla="*/ 151 h 467"/>
                <a:gd name="T6" fmla="*/ 13 w 115"/>
                <a:gd name="T7" fmla="*/ 53 h 467"/>
                <a:gd name="T8" fmla="*/ 0 w 115"/>
                <a:gd name="T9" fmla="*/ 0 h 467"/>
                <a:gd name="T10" fmla="*/ 21 w 115"/>
                <a:gd name="T11" fmla="*/ 152 h 467"/>
                <a:gd name="T12" fmla="*/ 69 w 115"/>
                <a:gd name="T13" fmla="*/ 347 h 467"/>
                <a:gd name="T14" fmla="*/ 103 w 115"/>
                <a:gd name="T15" fmla="*/ 441 h 467"/>
                <a:gd name="T16" fmla="*/ 115 w 115"/>
                <a:gd name="T17" fmla="*/ 467 h 467"/>
                <a:gd name="T18" fmla="*/ 112 w 115"/>
                <a:gd name="T19" fmla="*/ 458 h 467"/>
                <a:gd name="T20" fmla="*/ 101 w 115"/>
                <a:gd name="T21" fmla="*/ 409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38" name="Freeform 31"/>
            <p:cNvSpPr>
              <a:spLocks/>
            </p:cNvSpPr>
            <p:nvPr/>
          </p:nvSpPr>
          <p:spPr bwMode="auto">
            <a:xfrm>
              <a:off x="6992938" y="1263650"/>
              <a:ext cx="144463" cy="2508250"/>
            </a:xfrm>
            <a:custGeom>
              <a:avLst/>
              <a:gdLst>
                <a:gd name="T0" fmla="*/ 17 w 36"/>
                <a:gd name="T1" fmla="*/ 633 h 633"/>
                <a:gd name="T2" fmla="*/ 13 w 36"/>
                <a:gd name="T3" fmla="*/ 597 h 633"/>
                <a:gd name="T4" fmla="*/ 5 w 36"/>
                <a:gd name="T5" fmla="*/ 398 h 633"/>
                <a:gd name="T6" fmla="*/ 13 w 36"/>
                <a:gd name="T7" fmla="*/ 198 h 633"/>
                <a:gd name="T8" fmla="*/ 22 w 36"/>
                <a:gd name="T9" fmla="*/ 99 h 633"/>
                <a:gd name="T10" fmla="*/ 36 w 36"/>
                <a:gd name="T11" fmla="*/ 0 h 633"/>
                <a:gd name="T12" fmla="*/ 35 w 36"/>
                <a:gd name="T13" fmla="*/ 0 h 633"/>
                <a:gd name="T14" fmla="*/ 20 w 36"/>
                <a:gd name="T15" fmla="*/ 99 h 633"/>
                <a:gd name="T16" fmla="*/ 10 w 36"/>
                <a:gd name="T17" fmla="*/ 198 h 633"/>
                <a:gd name="T18" fmla="*/ 1 w 36"/>
                <a:gd name="T19" fmla="*/ 398 h 633"/>
                <a:gd name="T20" fmla="*/ 7 w 36"/>
                <a:gd name="T21" fmla="*/ 589 h 633"/>
                <a:gd name="T22" fmla="*/ 16 w 36"/>
                <a:gd name="T23" fmla="*/ 632 h 633"/>
                <a:gd name="T24" fmla="*/ 17 w 36"/>
                <a:gd name="T25"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39" name="Freeform 32"/>
            <p:cNvSpPr>
              <a:spLocks/>
            </p:cNvSpPr>
            <p:nvPr/>
          </p:nvSpPr>
          <p:spPr bwMode="auto">
            <a:xfrm>
              <a:off x="7526338" y="5640388"/>
              <a:ext cx="111125" cy="233363"/>
            </a:xfrm>
            <a:custGeom>
              <a:avLst/>
              <a:gdLst>
                <a:gd name="T0" fmla="*/ 22 w 28"/>
                <a:gd name="T1" fmla="*/ 59 h 59"/>
                <a:gd name="T2" fmla="*/ 28 w 28"/>
                <a:gd name="T3" fmla="*/ 59 h 59"/>
                <a:gd name="T4" fmla="*/ 0 w 28"/>
                <a:gd name="T5" fmla="*/ 0 h 59"/>
                <a:gd name="T6" fmla="*/ 22 w 28"/>
                <a:gd name="T7" fmla="*/ 59 h 59"/>
              </a:gdLst>
              <a:ahLst/>
              <a:cxnLst>
                <a:cxn ang="0">
                  <a:pos x="T0" y="T1"/>
                </a:cxn>
                <a:cxn ang="0">
                  <a:pos x="T2" y="T3"/>
                </a:cxn>
                <a:cxn ang="0">
                  <a:pos x="T4" y="T5"/>
                </a:cxn>
                <a:cxn ang="0">
                  <a:pos x="T6" y="T7"/>
                </a:cxn>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0" name="Freeform 33"/>
            <p:cNvSpPr>
              <a:spLocks/>
            </p:cNvSpPr>
            <p:nvPr/>
          </p:nvSpPr>
          <p:spPr bwMode="auto">
            <a:xfrm>
              <a:off x="7021513" y="3598863"/>
              <a:ext cx="68263" cy="423863"/>
            </a:xfrm>
            <a:custGeom>
              <a:avLst/>
              <a:gdLst>
                <a:gd name="T0" fmla="*/ 4 w 17"/>
                <a:gd name="T1" fmla="*/ 54 h 107"/>
                <a:gd name="T2" fmla="*/ 17 w 17"/>
                <a:gd name="T3" fmla="*/ 107 h 107"/>
                <a:gd name="T4" fmla="*/ 10 w 17"/>
                <a:gd name="T5" fmla="*/ 44 h 107"/>
                <a:gd name="T6" fmla="*/ 9 w 17"/>
                <a:gd name="T7" fmla="*/ 43 h 107"/>
                <a:gd name="T8" fmla="*/ 0 w 17"/>
                <a:gd name="T9" fmla="*/ 0 h 107"/>
                <a:gd name="T10" fmla="*/ 0 w 17"/>
                <a:gd name="T11" fmla="*/ 8 h 107"/>
                <a:gd name="T12" fmla="*/ 4 w 17"/>
                <a:gd name="T13" fmla="*/ 54 h 107"/>
              </a:gdLst>
              <a:ahLst/>
              <a:cxnLst>
                <a:cxn ang="0">
                  <a:pos x="T0" y="T1"/>
                </a:cxn>
                <a:cxn ang="0">
                  <a:pos x="T2" y="T3"/>
                </a:cxn>
                <a:cxn ang="0">
                  <a:pos x="T4" y="T5"/>
                </a:cxn>
                <a:cxn ang="0">
                  <a:pos x="T6" y="T7"/>
                </a:cxn>
                <a:cxn ang="0">
                  <a:pos x="T8" y="T9"/>
                </a:cxn>
                <a:cxn ang="0">
                  <a:pos x="T10" y="T11"/>
                </a:cxn>
                <a:cxn ang="0">
                  <a:pos x="T12" y="T13"/>
                </a:cxn>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1" name="Freeform 34"/>
            <p:cNvSpPr>
              <a:spLocks/>
            </p:cNvSpPr>
            <p:nvPr/>
          </p:nvSpPr>
          <p:spPr bwMode="auto">
            <a:xfrm>
              <a:off x="7412038" y="2801938"/>
              <a:ext cx="1168400" cy="2251075"/>
            </a:xfrm>
            <a:custGeom>
              <a:avLst/>
              <a:gdLst>
                <a:gd name="T0" fmla="*/ 8 w 294"/>
                <a:gd name="T1" fmla="*/ 553 h 568"/>
                <a:gd name="T2" fmla="*/ 35 w 294"/>
                <a:gd name="T3" fmla="*/ 397 h 568"/>
                <a:gd name="T4" fmla="*/ 99 w 294"/>
                <a:gd name="T5" fmla="*/ 252 h 568"/>
                <a:gd name="T6" fmla="*/ 187 w 294"/>
                <a:gd name="T7" fmla="*/ 119 h 568"/>
                <a:gd name="T8" fmla="*/ 238 w 294"/>
                <a:gd name="T9" fmla="*/ 58 h 568"/>
                <a:gd name="T10" fmla="*/ 265 w 294"/>
                <a:gd name="T11" fmla="*/ 28 h 568"/>
                <a:gd name="T12" fmla="*/ 294 w 294"/>
                <a:gd name="T13" fmla="*/ 0 h 568"/>
                <a:gd name="T14" fmla="*/ 293 w 294"/>
                <a:gd name="T15" fmla="*/ 0 h 568"/>
                <a:gd name="T16" fmla="*/ 264 w 294"/>
                <a:gd name="T17" fmla="*/ 27 h 568"/>
                <a:gd name="T18" fmla="*/ 237 w 294"/>
                <a:gd name="T19" fmla="*/ 56 h 568"/>
                <a:gd name="T20" fmla="*/ 185 w 294"/>
                <a:gd name="T21" fmla="*/ 117 h 568"/>
                <a:gd name="T22" fmla="*/ 95 w 294"/>
                <a:gd name="T23" fmla="*/ 249 h 568"/>
                <a:gd name="T24" fmla="*/ 30 w 294"/>
                <a:gd name="T25" fmla="*/ 396 h 568"/>
                <a:gd name="T26" fmla="*/ 0 w 294"/>
                <a:gd name="T27" fmla="*/ 549 h 568"/>
                <a:gd name="T28" fmla="*/ 7 w 294"/>
                <a:gd name="T29" fmla="*/ 568 h 568"/>
                <a:gd name="T30" fmla="*/ 8 w 294"/>
                <a:gd name="T31" fmla="*/ 55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2" name="Freeform 35"/>
            <p:cNvSpPr>
              <a:spLocks/>
            </p:cNvSpPr>
            <p:nvPr/>
          </p:nvSpPr>
          <p:spPr bwMode="auto">
            <a:xfrm>
              <a:off x="7494588" y="5664200"/>
              <a:ext cx="100013" cy="209550"/>
            </a:xfrm>
            <a:custGeom>
              <a:avLst/>
              <a:gdLst>
                <a:gd name="T0" fmla="*/ 0 w 25"/>
                <a:gd name="T1" fmla="*/ 0 h 53"/>
                <a:gd name="T2" fmla="*/ 19 w 25"/>
                <a:gd name="T3" fmla="*/ 53 h 53"/>
                <a:gd name="T4" fmla="*/ 25 w 25"/>
                <a:gd name="T5" fmla="*/ 53 h 53"/>
                <a:gd name="T6" fmla="*/ 0 w 25"/>
                <a:gd name="T7" fmla="*/ 0 h 53"/>
              </a:gdLst>
              <a:ahLst/>
              <a:cxnLst>
                <a:cxn ang="0">
                  <a:pos x="T0" y="T1"/>
                </a:cxn>
                <a:cxn ang="0">
                  <a:pos x="T2" y="T3"/>
                </a:cxn>
                <a:cxn ang="0">
                  <a:pos x="T4" y="T5"/>
                </a:cxn>
                <a:cxn ang="0">
                  <a:pos x="T6" y="T7"/>
                </a:cxn>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3" name="Freeform 36"/>
            <p:cNvSpPr>
              <a:spLocks/>
            </p:cNvSpPr>
            <p:nvPr/>
          </p:nvSpPr>
          <p:spPr bwMode="auto">
            <a:xfrm>
              <a:off x="7412038" y="5081588"/>
              <a:ext cx="114300" cy="558800"/>
            </a:xfrm>
            <a:custGeom>
              <a:avLst/>
              <a:gdLst>
                <a:gd name="T0" fmla="*/ 0 w 29"/>
                <a:gd name="T1" fmla="*/ 0 h 141"/>
                <a:gd name="T2" fmla="*/ 7 w 29"/>
                <a:gd name="T3" fmla="*/ 89 h 141"/>
                <a:gd name="T4" fmla="*/ 18 w 29"/>
                <a:gd name="T5" fmla="*/ 117 h 141"/>
                <a:gd name="T6" fmla="*/ 29 w 29"/>
                <a:gd name="T7" fmla="*/ 141 h 141"/>
                <a:gd name="T8" fmla="*/ 27 w 29"/>
                <a:gd name="T9" fmla="*/ 135 h 141"/>
                <a:gd name="T10" fmla="*/ 8 w 29"/>
                <a:gd name="T11" fmla="*/ 22 h 141"/>
                <a:gd name="T12" fmla="*/ 4 w 29"/>
                <a:gd name="T13" fmla="*/ 11 h 141"/>
                <a:gd name="T14" fmla="*/ 0 w 29"/>
                <a:gd name="T15" fmla="*/ 0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4" name="Freeform 37"/>
            <p:cNvSpPr>
              <a:spLocks/>
            </p:cNvSpPr>
            <p:nvPr/>
          </p:nvSpPr>
          <p:spPr bwMode="auto">
            <a:xfrm>
              <a:off x="7412038" y="4978400"/>
              <a:ext cx="31750" cy="188913"/>
            </a:xfrm>
            <a:custGeom>
              <a:avLst/>
              <a:gdLst>
                <a:gd name="T0" fmla="*/ 0 w 8"/>
                <a:gd name="T1" fmla="*/ 26 h 48"/>
                <a:gd name="T2" fmla="*/ 4 w 8"/>
                <a:gd name="T3" fmla="*/ 37 h 48"/>
                <a:gd name="T4" fmla="*/ 8 w 8"/>
                <a:gd name="T5" fmla="*/ 48 h 48"/>
                <a:gd name="T6" fmla="*/ 7 w 8"/>
                <a:gd name="T7" fmla="*/ 19 h 48"/>
                <a:gd name="T8" fmla="*/ 0 w 8"/>
                <a:gd name="T9" fmla="*/ 0 h 48"/>
                <a:gd name="T10" fmla="*/ 0 w 8"/>
                <a:gd name="T11" fmla="*/ 4 h 48"/>
                <a:gd name="T12" fmla="*/ 0 w 8"/>
                <a:gd name="T13" fmla="*/ 26 h 48"/>
              </a:gdLst>
              <a:ahLst/>
              <a:cxnLst>
                <a:cxn ang="0">
                  <a:pos x="T0" y="T1"/>
                </a:cxn>
                <a:cxn ang="0">
                  <a:pos x="T2" y="T3"/>
                </a:cxn>
                <a:cxn ang="0">
                  <a:pos x="T4" y="T5"/>
                </a:cxn>
                <a:cxn ang="0">
                  <a:pos x="T6" y="T7"/>
                </a:cxn>
                <a:cxn ang="0">
                  <a:pos x="T8" y="T9"/>
                </a:cxn>
                <a:cxn ang="0">
                  <a:pos x="T10" y="T11"/>
                </a:cxn>
                <a:cxn ang="0">
                  <a:pos x="T12" y="T13"/>
                </a:cxn>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5" name="Freeform 38"/>
            <p:cNvSpPr>
              <a:spLocks/>
            </p:cNvSpPr>
            <p:nvPr/>
          </p:nvSpPr>
          <p:spPr bwMode="auto">
            <a:xfrm>
              <a:off x="7439026" y="5434013"/>
              <a:ext cx="174625" cy="439738"/>
            </a:xfrm>
            <a:custGeom>
              <a:avLst/>
              <a:gdLst>
                <a:gd name="T0" fmla="*/ 11 w 44"/>
                <a:gd name="T1" fmla="*/ 28 h 111"/>
                <a:gd name="T2" fmla="*/ 0 w 44"/>
                <a:gd name="T3" fmla="*/ 0 h 111"/>
                <a:gd name="T4" fmla="*/ 11 w 44"/>
                <a:gd name="T5" fmla="*/ 49 h 111"/>
                <a:gd name="T6" fmla="*/ 14 w 44"/>
                <a:gd name="T7" fmla="*/ 58 h 111"/>
                <a:gd name="T8" fmla="*/ 39 w 44"/>
                <a:gd name="T9" fmla="*/ 111 h 111"/>
                <a:gd name="T10" fmla="*/ 44 w 44"/>
                <a:gd name="T11" fmla="*/ 111 h 111"/>
                <a:gd name="T12" fmla="*/ 22 w 44"/>
                <a:gd name="T13" fmla="*/ 52 h 111"/>
                <a:gd name="T14" fmla="*/ 11 w 44"/>
                <a:gd name="T15" fmla="*/ 28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62" name="Rectangle 61"/>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9" name="Title Placeholder 1"/>
          <p:cNvSpPr>
            <a:spLocks noGrp="1"/>
          </p:cNvSpPr>
          <p:nvPr>
            <p:ph type="title"/>
          </p:nvPr>
        </p:nvSpPr>
        <p:spPr bwMode="auto">
          <a:xfrm>
            <a:off x="1944688" y="623888"/>
            <a:ext cx="6589712"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30" name="Text Placeholder 2"/>
          <p:cNvSpPr>
            <a:spLocks noGrp="1"/>
          </p:cNvSpPr>
          <p:nvPr>
            <p:ph type="body" idx="1"/>
          </p:nvPr>
        </p:nvSpPr>
        <p:spPr bwMode="auto">
          <a:xfrm>
            <a:off x="1943100" y="2133600"/>
            <a:ext cx="65913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7772400" y="6135688"/>
            <a:ext cx="766763" cy="369887"/>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1943100" y="6135688"/>
            <a:ext cx="5716588"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bwMode="gray">
          <a:xfrm>
            <a:off x="511175" y="787400"/>
            <a:ext cx="585788" cy="365125"/>
          </a:xfrm>
          <a:prstGeom prst="rect">
            <a:avLst/>
          </a:prstGeom>
        </p:spPr>
        <p:txBody>
          <a:bodyPr vert="horz" lIns="91440" tIns="45720" rIns="91440" bIns="45720" rtlCol="0" anchor="ctr"/>
          <a:lstStyle>
            <a:lvl1pPr algn="r" eaLnBrk="1" hangingPunct="1">
              <a:defRPr sz="2000" smtClean="0">
                <a:solidFill>
                  <a:srgbClr val="FEFFFF"/>
                </a:solidFill>
              </a:defRPr>
            </a:lvl1pPr>
          </a:lstStyle>
          <a:p>
            <a:pPr>
              <a:defRPr/>
            </a:pPr>
            <a:fld id="{900170B5-CFEB-4CD3-83AF-B081B63E16A4}"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Lst>
  <p:txStyles>
    <p:titleStyle>
      <a:lvl1pPr algn="l" defTabSz="457200" rtl="0" fontAlgn="base">
        <a:spcBef>
          <a:spcPct val="0"/>
        </a:spcBef>
        <a:spcAft>
          <a:spcPct val="0"/>
        </a:spcAft>
        <a:defRPr sz="3600" kern="1200">
          <a:solidFill>
            <a:srgbClr val="262626"/>
          </a:solidFill>
          <a:latin typeface="+mj-lt"/>
          <a:ea typeface="+mj-ea"/>
          <a:cs typeface="+mj-cs"/>
        </a:defRPr>
      </a:lvl1pPr>
      <a:lvl2pPr algn="l" defTabSz="457200" rtl="0" fontAlgn="base">
        <a:spcBef>
          <a:spcPct val="0"/>
        </a:spcBef>
        <a:spcAft>
          <a:spcPct val="0"/>
        </a:spcAft>
        <a:defRPr sz="3600">
          <a:solidFill>
            <a:srgbClr val="262626"/>
          </a:solidFill>
          <a:latin typeface="Century Gothic" panose="020B0502020202020204" pitchFamily="34" charset="0"/>
        </a:defRPr>
      </a:lvl2pPr>
      <a:lvl3pPr algn="l" defTabSz="457200" rtl="0" fontAlgn="base">
        <a:spcBef>
          <a:spcPct val="0"/>
        </a:spcBef>
        <a:spcAft>
          <a:spcPct val="0"/>
        </a:spcAft>
        <a:defRPr sz="3600">
          <a:solidFill>
            <a:srgbClr val="262626"/>
          </a:solidFill>
          <a:latin typeface="Century Gothic" panose="020B0502020202020204" pitchFamily="34" charset="0"/>
        </a:defRPr>
      </a:lvl3pPr>
      <a:lvl4pPr algn="l" defTabSz="457200" rtl="0" fontAlgn="base">
        <a:spcBef>
          <a:spcPct val="0"/>
        </a:spcBef>
        <a:spcAft>
          <a:spcPct val="0"/>
        </a:spcAft>
        <a:defRPr sz="3600">
          <a:solidFill>
            <a:srgbClr val="262626"/>
          </a:solidFill>
          <a:latin typeface="Century Gothic" panose="020B0502020202020204" pitchFamily="34" charset="0"/>
        </a:defRPr>
      </a:lvl4pPr>
      <a:lvl5pPr algn="l" defTabSz="457200" rtl="0" fontAlgn="base">
        <a:spcBef>
          <a:spcPct val="0"/>
        </a:spcBef>
        <a:spcAft>
          <a:spcPct val="0"/>
        </a:spcAft>
        <a:defRPr sz="3600">
          <a:solidFill>
            <a:srgbClr val="262626"/>
          </a:solidFill>
          <a:latin typeface="Century Gothic" panose="020B0502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1" name="Rectangle 3"/>
          <p:cNvSpPr>
            <a:spLocks noGrp="1" noChangeArrowheads="1"/>
          </p:cNvSpPr>
          <p:nvPr>
            <p:ph type="ctrTitle"/>
          </p:nvPr>
        </p:nvSpPr>
        <p:spPr>
          <a:xfrm>
            <a:off x="636588" y="260350"/>
            <a:ext cx="8112125" cy="576263"/>
          </a:xfrm>
        </p:spPr>
        <p:txBody>
          <a:bodyPr rtlCol="0" anchor="ctr">
            <a:normAutofit fontScale="90000"/>
          </a:bodyPr>
          <a:lstStyle/>
          <a:p>
            <a:pPr algn="ctr" fontAlgn="auto">
              <a:spcAft>
                <a:spcPts val="0"/>
              </a:spcAft>
              <a:defRPr/>
            </a:pPr>
            <a:r>
              <a:rPr lang="uz-Cyrl-UZ" altLang="ru-RU" sz="3200" b="1" dirty="0" smtClean="0">
                <a:solidFill>
                  <a:srgbClr val="0000CC"/>
                </a:solidFill>
                <a:latin typeface="Times New Roman" panose="02020603050405020304" pitchFamily="18" charset="0"/>
              </a:rPr>
              <a:t/>
            </a:r>
            <a:br>
              <a:rPr lang="uz-Cyrl-UZ" altLang="ru-RU" sz="3200" b="1" dirty="0" smtClean="0">
                <a:solidFill>
                  <a:srgbClr val="0000CC"/>
                </a:solidFill>
                <a:latin typeface="Times New Roman" panose="02020603050405020304" pitchFamily="18" charset="0"/>
              </a:rPr>
            </a:br>
            <a:r>
              <a:rPr lang="uz-Cyrl-UZ" altLang="ru-RU" sz="3200" b="1" dirty="0">
                <a:solidFill>
                  <a:srgbClr val="0000CC"/>
                </a:solidFill>
                <a:latin typeface="Times New Roman" panose="02020603050405020304" pitchFamily="18" charset="0"/>
              </a:rPr>
              <a:t/>
            </a:r>
            <a:br>
              <a:rPr lang="uz-Cyrl-UZ" altLang="ru-RU" sz="3200" b="1" dirty="0">
                <a:solidFill>
                  <a:srgbClr val="0000CC"/>
                </a:solidFill>
                <a:latin typeface="Times New Roman" panose="02020603050405020304" pitchFamily="18" charset="0"/>
              </a:rPr>
            </a:br>
            <a:r>
              <a:rPr lang="uz-Cyrl-UZ" altLang="ru-RU" sz="3200" b="1" dirty="0" smtClean="0">
                <a:solidFill>
                  <a:srgbClr val="0000CC"/>
                </a:solidFill>
                <a:latin typeface="Times New Roman" panose="02020603050405020304" pitchFamily="18" charset="0"/>
              </a:rPr>
              <a:t>10- МАВЗУ: ҒЎЗАНИНГ КАРАНТИН КАСАЛЛИКЛАРИ</a:t>
            </a:r>
            <a:r>
              <a:rPr lang="uz-Cyrl-UZ" altLang="ru-RU" sz="2800" b="1" dirty="0" smtClean="0">
                <a:solidFill>
                  <a:srgbClr val="0000CC"/>
                </a:solidFill>
                <a:latin typeface="Times New Roman" panose="02020603050405020304" pitchFamily="18" charset="0"/>
              </a:rPr>
              <a:t> </a:t>
            </a:r>
            <a:endParaRPr lang="uz-Cyrl-UZ" altLang="ru-RU" sz="2800" b="1" dirty="0">
              <a:solidFill>
                <a:srgbClr val="0000CC"/>
              </a:solidFill>
              <a:latin typeface="Times New Roman" panose="02020603050405020304" pitchFamily="18" charset="0"/>
            </a:endParaRPr>
          </a:p>
        </p:txBody>
      </p:sp>
      <p:sp>
        <p:nvSpPr>
          <p:cNvPr id="19459" name="Rectangle 2"/>
          <p:cNvSpPr>
            <a:spLocks noGrp="1" noChangeArrowheads="1"/>
          </p:cNvSpPr>
          <p:nvPr>
            <p:ph type="subTitle" idx="1"/>
          </p:nvPr>
        </p:nvSpPr>
        <p:spPr>
          <a:xfrm>
            <a:off x="1908175" y="908050"/>
            <a:ext cx="7056438" cy="5761038"/>
          </a:xfrm>
        </p:spPr>
        <p:txBody>
          <a:bodyPr/>
          <a:lstStyle/>
          <a:p>
            <a:pPr marL="609600" indent="-609600"/>
            <a:endParaRPr lang="uz-Cyrl-UZ" altLang="ru-RU" sz="800" b="1" smtClean="0">
              <a:solidFill>
                <a:srgbClr val="FF3300"/>
              </a:solidFill>
              <a:latin typeface="Times New Roman" panose="02020603050405020304" pitchFamily="18" charset="0"/>
            </a:endParaRPr>
          </a:p>
          <a:p>
            <a:pPr marL="609600" indent="-609600"/>
            <a:endParaRPr lang="uz-Cyrl-UZ" altLang="ru-RU" sz="4000" b="1" smtClean="0">
              <a:solidFill>
                <a:srgbClr val="FF3300"/>
              </a:solidFill>
              <a:latin typeface="Times New Roman" panose="02020603050405020304" pitchFamily="18" charset="0"/>
            </a:endParaRPr>
          </a:p>
          <a:p>
            <a:pPr marL="609600" indent="-609600"/>
            <a:r>
              <a:rPr lang="uz-Cyrl-UZ" altLang="ru-RU" sz="4000" b="1" smtClean="0">
                <a:solidFill>
                  <a:srgbClr val="FF3300"/>
                </a:solidFill>
                <a:latin typeface="Times New Roman" panose="02020603050405020304" pitchFamily="18" charset="0"/>
              </a:rPr>
              <a:t>Режа:</a:t>
            </a:r>
          </a:p>
          <a:p>
            <a:pPr marL="609600" indent="-609600"/>
            <a:r>
              <a:rPr lang="uz-Cyrl-UZ" altLang="ru-RU" sz="4000" b="1" smtClean="0">
                <a:solidFill>
                  <a:srgbClr val="0000CC"/>
                </a:solidFill>
                <a:latin typeface="Times New Roman" panose="02020603050405020304" pitchFamily="18" charset="0"/>
              </a:rPr>
              <a:t>1. Кириш</a:t>
            </a:r>
          </a:p>
          <a:p>
            <a:pPr marL="609600" indent="-609600"/>
            <a:endParaRPr lang="uz-Cyrl-UZ" altLang="ru-RU" sz="2000" b="1" smtClean="0">
              <a:solidFill>
                <a:srgbClr val="0000CC"/>
              </a:solidFill>
              <a:latin typeface="Times New Roman" panose="02020603050405020304" pitchFamily="18" charset="0"/>
            </a:endParaRPr>
          </a:p>
          <a:p>
            <a:pPr marL="609600" indent="-609600"/>
            <a:r>
              <a:rPr lang="uz-Cyrl-UZ" altLang="ru-RU" sz="4000" b="1" smtClean="0">
                <a:solidFill>
                  <a:srgbClr val="0000CC"/>
                </a:solidFill>
                <a:latin typeface="Times New Roman" panose="02020603050405020304" pitchFamily="18" charset="0"/>
              </a:rPr>
              <a:t>2. Антракноз</a:t>
            </a:r>
          </a:p>
          <a:p>
            <a:pPr marL="609600" indent="-609600"/>
            <a:endParaRPr lang="en-US" altLang="ru-RU" sz="2000" b="1" smtClean="0">
              <a:solidFill>
                <a:srgbClr val="0000CC"/>
              </a:solidFill>
              <a:latin typeface="Times New Roman" panose="02020603050405020304" pitchFamily="18" charset="0"/>
            </a:endParaRPr>
          </a:p>
          <a:p>
            <a:pPr marL="609600" indent="-609600"/>
            <a:r>
              <a:rPr lang="uz-Cyrl-UZ" altLang="ru-RU" sz="4000" b="1" smtClean="0">
                <a:solidFill>
                  <a:srgbClr val="0000CC"/>
                </a:solidFill>
                <a:latin typeface="Times New Roman" panose="02020603050405020304" pitchFamily="18" charset="0"/>
              </a:rPr>
              <a:t>3. Техас илдиз чириши</a:t>
            </a:r>
            <a:endParaRPr lang="ru-RU" altLang="ru-RU" sz="4000" b="1" smtClean="0">
              <a:solidFill>
                <a:srgbClr val="0000CC"/>
              </a:solidFill>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subTitle" idx="1"/>
          </p:nvPr>
        </p:nvSpPr>
        <p:spPr>
          <a:xfrm>
            <a:off x="179388" y="908050"/>
            <a:ext cx="8785225" cy="5761038"/>
          </a:xfrm>
        </p:spPr>
        <p:txBody>
          <a:bodyPr/>
          <a:lstStyle/>
          <a:p>
            <a:pPr marL="609600" indent="-609600"/>
            <a:r>
              <a:rPr lang="uz-Cyrl-UZ" altLang="ru-RU" sz="2800" b="1" smtClean="0">
                <a:solidFill>
                  <a:srgbClr val="FF3300"/>
                </a:solidFill>
                <a:latin typeface="Times New Roman" panose="02020603050405020304" pitchFamily="18" charset="0"/>
              </a:rPr>
              <a:t>Айрим тушунча ва терминларнинг изоҳи</a:t>
            </a:r>
          </a:p>
          <a:p>
            <a:pPr marL="609600" indent="-609600"/>
            <a:endParaRPr lang="ru-RU" altLang="ru-RU" sz="800" b="1" smtClean="0">
              <a:solidFill>
                <a:srgbClr val="0000CC"/>
              </a:solidFill>
              <a:latin typeface="Times New Roman" panose="02020603050405020304" pitchFamily="18" charset="0"/>
            </a:endParaRPr>
          </a:p>
        </p:txBody>
      </p:sp>
      <p:graphicFrame>
        <p:nvGraphicFramePr>
          <p:cNvPr id="259197" name="Group 125"/>
          <p:cNvGraphicFramePr>
            <a:graphicFrameLocks noGrp="1"/>
          </p:cNvGraphicFramePr>
          <p:nvPr/>
        </p:nvGraphicFramePr>
        <p:xfrm>
          <a:off x="179388" y="1538288"/>
          <a:ext cx="8869362" cy="5145087"/>
        </p:xfrm>
        <a:graphic>
          <a:graphicData uri="http://schemas.openxmlformats.org/drawingml/2006/table">
            <a:tbl>
              <a:tblPr/>
              <a:tblGrid>
                <a:gridCol w="2411412">
                  <a:extLst>
                    <a:ext uri="{9D8B030D-6E8A-4147-A177-3AD203B41FA5}">
                      <a16:colId xmlns:a16="http://schemas.microsoft.com/office/drawing/2014/main" val="2327836703"/>
                    </a:ext>
                  </a:extLst>
                </a:gridCol>
                <a:gridCol w="6457950">
                  <a:extLst>
                    <a:ext uri="{9D8B030D-6E8A-4147-A177-3AD203B41FA5}">
                      <a16:colId xmlns:a16="http://schemas.microsoft.com/office/drawing/2014/main" val="3921285594"/>
                    </a:ext>
                  </a:extLst>
                </a:gridCol>
              </a:tblGrid>
              <a:tr h="666791">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Антракноз</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ru-RU" sz="1800" b="1" i="1" u="none" strike="noStrike" cap="none" normalizeH="0" baseline="0" smtClean="0">
                          <a:ln>
                            <a:noFill/>
                          </a:ln>
                          <a:solidFill>
                            <a:srgbClr val="0000CC"/>
                          </a:solidFill>
                          <a:effectLst/>
                          <a:latin typeface="Times New Roman" panose="02020603050405020304" pitchFamily="18" charset="0"/>
                        </a:rPr>
                        <a:t>Glomerella gossypii </a:t>
                      </a:r>
                      <a:r>
                        <a:rPr kumimoji="0" lang="en-US" altLang="ru-RU" sz="1800" b="1" i="0" u="none" strike="noStrike" cap="none" normalizeH="0" baseline="0" smtClean="0">
                          <a:ln>
                            <a:noFill/>
                          </a:ln>
                          <a:solidFill>
                            <a:srgbClr val="0000CC"/>
                          </a:solidFill>
                          <a:effectLst/>
                          <a:latin typeface="Times New Roman" panose="02020603050405020304" pitchFamily="18" charset="0"/>
                        </a:rPr>
                        <a:t>=</a:t>
                      </a:r>
                      <a:r>
                        <a:rPr kumimoji="0" lang="en-US" altLang="ru-RU" sz="1800" b="1" i="1" u="none" strike="noStrike" cap="none" normalizeH="0" baseline="0" smtClean="0">
                          <a:ln>
                            <a:noFill/>
                          </a:ln>
                          <a:solidFill>
                            <a:srgbClr val="0000CC"/>
                          </a:solidFill>
                          <a:effectLst/>
                          <a:latin typeface="Times New Roman" panose="02020603050405020304" pitchFamily="18" charset="0"/>
                        </a:rPr>
                        <a:t> Colletotrichum gossypii</a:t>
                      </a:r>
                      <a:r>
                        <a:rPr kumimoji="0" lang="en-US" altLang="ru-RU" sz="1800" b="1" i="0" u="none" strike="noStrike" cap="none" normalizeH="0" baseline="0" smtClean="0">
                          <a:ln>
                            <a:noFill/>
                          </a:ln>
                          <a:solidFill>
                            <a:srgbClr val="0000CC"/>
                          </a:solidFill>
                          <a:effectLst/>
                          <a:latin typeface="Times New Roman" panose="02020603050405020304" pitchFamily="18" charset="0"/>
                        </a:rPr>
                        <a:t>;</a:t>
                      </a:r>
                      <a:r>
                        <a:rPr kumimoji="0" lang="en-US" altLang="ru-RU" sz="1800" b="1" i="1" u="none" strike="noStrike" cap="none" normalizeH="0" baseline="0" smtClean="0">
                          <a:ln>
                            <a:noFill/>
                          </a:ln>
                          <a:solidFill>
                            <a:srgbClr val="0000CC"/>
                          </a:solidFill>
                          <a:effectLst/>
                          <a:latin typeface="Times New Roman" panose="02020603050405020304" pitchFamily="18" charset="0"/>
                        </a:rPr>
                        <a:t> Colletotrichum indicum</a:t>
                      </a:r>
                      <a:endParaRPr kumimoji="0" lang="ru-RU" altLang="ru-RU" sz="1800" b="1" i="1"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val="1033604130"/>
                  </a:ext>
                </a:extLst>
              </a:tr>
              <a:tr h="640119">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Полифаг</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Кўп ўсимлик турларини зарарловчи фитопатоген микроорганизм</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val="3810531764"/>
                  </a:ext>
                </a:extLst>
              </a:tr>
              <a:tr h="640119">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Спородохий</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Фитопатоген замбуруғ зарарланган ўсимлик органида ҳосил қиладиган ёстиқча</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val="877508092"/>
                  </a:ext>
                </a:extLst>
              </a:tr>
              <a:tr h="640119">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Телеоморфа, анаморфа</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Мутаносиб равишда, замбуруғлар ривожланишининг жинсий ва ножинсий босқичлари</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val="1228009540"/>
                  </a:ext>
                </a:extLst>
              </a:tr>
              <a:tr h="546134">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Эскобилла</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Антракнознинг бир тури</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val="1420868702"/>
                  </a:ext>
                </a:extLst>
              </a:tr>
              <a:tr h="640119">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Таксономик белги(лар)</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Фитопатоген замбуруғ турини аниқлашда муҳим (диагностик) белги(лар)</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val="1656084475"/>
                  </a:ext>
                </a:extLst>
              </a:tr>
              <a:tr h="640119">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Эндемик касаллик</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Фақат муайян территорияда тарқалган ва бошқа жойларда учрамайдиган касаллик</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val="2389413030"/>
                  </a:ext>
                </a:extLst>
              </a:tr>
              <a:tr h="36578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ru-RU" sz="1800" b="1" i="0" u="none" strike="noStrike" cap="none" normalizeH="0" baseline="0" smtClean="0">
                          <a:ln>
                            <a:noFill/>
                          </a:ln>
                          <a:solidFill>
                            <a:srgbClr val="0000CC"/>
                          </a:solidFill>
                          <a:effectLst/>
                          <a:latin typeface="Times New Roman" panose="02020603050405020304" pitchFamily="18" charset="0"/>
                        </a:rPr>
                        <a:t>CABI</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ru-RU" sz="1800" b="1" i="0" u="none" strike="noStrike" cap="none" normalizeH="0" baseline="0" smtClean="0">
                          <a:ln>
                            <a:noFill/>
                          </a:ln>
                          <a:solidFill>
                            <a:srgbClr val="0000CC"/>
                          </a:solidFill>
                          <a:effectLst/>
                          <a:latin typeface="Times New Roman" panose="02020603050405020304" pitchFamily="18" charset="0"/>
                        </a:rPr>
                        <a:t>Commonwealth Agricultural Bureau International</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val="246692759"/>
                  </a:ext>
                </a:extLst>
              </a:tr>
              <a:tr h="36578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ru-RU" sz="1800" b="1" i="0" u="none" strike="noStrike" cap="none" normalizeH="0" baseline="0" smtClean="0">
                          <a:ln>
                            <a:noFill/>
                          </a:ln>
                          <a:solidFill>
                            <a:srgbClr val="0000CC"/>
                          </a:solidFill>
                          <a:effectLst/>
                          <a:latin typeface="Times New Roman" panose="02020603050405020304" pitchFamily="18" charset="0"/>
                        </a:rPr>
                        <a:t>EPPO</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ru-RU" sz="1800" b="1" i="0" u="none" strike="noStrike" cap="none" normalizeH="0" baseline="0" smtClean="0">
                          <a:ln>
                            <a:noFill/>
                          </a:ln>
                          <a:solidFill>
                            <a:srgbClr val="0000CC"/>
                          </a:solidFill>
                          <a:effectLst/>
                          <a:latin typeface="Times New Roman" panose="02020603050405020304" pitchFamily="18" charset="0"/>
                        </a:rPr>
                        <a:t>European Plant Protection Organization</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val="2096485892"/>
                  </a:ext>
                </a:extLst>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subTitle" idx="1"/>
          </p:nvPr>
        </p:nvSpPr>
        <p:spPr>
          <a:xfrm>
            <a:off x="179388" y="908050"/>
            <a:ext cx="8785225" cy="4826000"/>
          </a:xfrm>
        </p:spPr>
        <p:txBody>
          <a:bodyPr/>
          <a:lstStyle/>
          <a:p>
            <a:endParaRPr lang="uz-Cyrl-UZ" altLang="ru-RU" sz="1200" b="1" smtClean="0">
              <a:solidFill>
                <a:srgbClr val="0000CC"/>
              </a:solidFill>
            </a:endParaRPr>
          </a:p>
        </p:txBody>
      </p:sp>
      <p:sp>
        <p:nvSpPr>
          <p:cNvPr id="21507" name="Rectangle 4"/>
          <p:cNvSpPr>
            <a:spLocks noChangeArrowheads="1"/>
          </p:cNvSpPr>
          <p:nvPr/>
        </p:nvSpPr>
        <p:spPr bwMode="auto">
          <a:xfrm>
            <a:off x="2700338" y="6092825"/>
            <a:ext cx="475297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uz-Cyrl-UZ" altLang="ru-RU" sz="1400" b="1"/>
              <a:t>Ўсимликларда касаллик қўзғатувчи организмлар</a:t>
            </a:r>
            <a:r>
              <a:rPr lang="en-US" altLang="ru-RU" sz="1400" b="1"/>
              <a:t>.</a:t>
            </a:r>
            <a:endParaRPr lang="ru-RU" altLang="ru-RU" sz="1400" b="1"/>
          </a:p>
        </p:txBody>
      </p:sp>
      <p:pic>
        <p:nvPicPr>
          <p:cNvPr id="21508" name="Picture 5" descr="Pathogen groups morphology &amp; multiplication Ag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733425"/>
            <a:ext cx="6840537" cy="50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subTitle" idx="1"/>
          </p:nvPr>
        </p:nvSpPr>
        <p:spPr>
          <a:xfrm>
            <a:off x="954088" y="-242888"/>
            <a:ext cx="8164512" cy="5400676"/>
          </a:xfrm>
        </p:spPr>
        <p:txBody>
          <a:bodyPr/>
          <a:lstStyle/>
          <a:p>
            <a:endParaRPr lang="uz-Cyrl-UZ" altLang="ru-RU" sz="900" b="1" smtClean="0">
              <a:solidFill>
                <a:srgbClr val="0000CC"/>
              </a:solidFill>
              <a:latin typeface="Times New Roman" panose="02020603050405020304" pitchFamily="18" charset="0"/>
            </a:endParaRPr>
          </a:p>
          <a:p>
            <a:r>
              <a:rPr lang="uz-Cyrl-UZ" altLang="ru-RU" sz="2000" b="1" smtClean="0">
                <a:solidFill>
                  <a:srgbClr val="0000CC"/>
                </a:solidFill>
                <a:latin typeface="Times New Roman" panose="02020603050405020304" pitchFamily="18" charset="0"/>
              </a:rPr>
              <a:t>      </a:t>
            </a:r>
            <a:r>
              <a:rPr lang="uz-Cyrl-UZ" altLang="ru-RU" sz="3200" b="1" smtClean="0">
                <a:solidFill>
                  <a:srgbClr val="0000CC"/>
                </a:solidFill>
                <a:latin typeface="Times New Roman" panose="02020603050405020304" pitchFamily="18" charset="0"/>
              </a:rPr>
              <a:t>Кўп бошқа мамлакатлардаги каби</a:t>
            </a:r>
            <a:r>
              <a:rPr lang="uz-Cyrl-UZ" altLang="ru-RU" sz="2000" b="1" smtClean="0">
                <a:solidFill>
                  <a:srgbClr val="0000CC"/>
                </a:solidFill>
                <a:latin typeface="Times New Roman" panose="02020603050405020304" pitchFamily="18" charset="0"/>
              </a:rPr>
              <a:t> </a:t>
            </a:r>
            <a:r>
              <a:rPr lang="uz-Cyrl-UZ" altLang="ru-RU" sz="3200" b="1" smtClean="0">
                <a:solidFill>
                  <a:srgbClr val="0000CC"/>
                </a:solidFill>
                <a:latin typeface="Times New Roman" panose="02020603050405020304" pitchFamily="18" charset="0"/>
              </a:rPr>
              <a:t>Ўзбекистонда ҳам ғўзанинг иккита касаллиги </a:t>
            </a:r>
            <a:r>
              <a:rPr lang="en-US" altLang="ru-RU" sz="3200" b="1" smtClean="0">
                <a:solidFill>
                  <a:srgbClr val="0000CC"/>
                </a:solidFill>
                <a:latin typeface="Times New Roman" panose="02020603050405020304" pitchFamily="18" charset="0"/>
              </a:rPr>
              <a:t>–</a:t>
            </a:r>
            <a:r>
              <a:rPr lang="uz-Cyrl-UZ" altLang="ru-RU" sz="3200" b="1" smtClean="0">
                <a:solidFill>
                  <a:srgbClr val="0000CC"/>
                </a:solidFill>
                <a:latin typeface="Times New Roman" panose="02020603050405020304" pitchFamily="18" charset="0"/>
              </a:rPr>
              <a:t> антракноз ва Техас илдиз чириши </a:t>
            </a:r>
            <a:r>
              <a:rPr lang="en-US" altLang="ru-RU" sz="3200" b="1" smtClean="0">
                <a:solidFill>
                  <a:srgbClr val="0000CC"/>
                </a:solidFill>
                <a:latin typeface="Times New Roman" panose="02020603050405020304" pitchFamily="18" charset="0"/>
              </a:rPr>
              <a:t>–</a:t>
            </a:r>
            <a:r>
              <a:rPr lang="uz-Cyrl-UZ" altLang="ru-RU" sz="3200" b="1" smtClean="0">
                <a:solidFill>
                  <a:srgbClr val="0000CC"/>
                </a:solidFill>
                <a:latin typeface="Times New Roman" panose="02020603050405020304" pitchFamily="18" charset="0"/>
              </a:rPr>
              <a:t> ташқи карантин касалликлари рўйхатига киритилган ва бу касалликлар бизнинг мамлакатда умуман учрамайди. Қуйида ушбу касалликларнинг географик тарқалиши, пахта ҳосилига зарари, ўсимликлардаги ташқи белгилари, касаллик қўзғатувчи замбуруғларнинг систематик ўрни ва микроскопик белгилари ҳамда уларга қарши карантин чора</a:t>
            </a:r>
            <a:r>
              <a:rPr lang="en-US" altLang="ru-RU" sz="3200" b="1" smtClean="0">
                <a:solidFill>
                  <a:srgbClr val="0000CC"/>
                </a:solidFill>
                <a:latin typeface="Times New Roman" panose="02020603050405020304" pitchFamily="18" charset="0"/>
              </a:rPr>
              <a:t>-</a:t>
            </a:r>
            <a:r>
              <a:rPr lang="uz-Cyrl-UZ" altLang="ru-RU" sz="3200" b="1" smtClean="0">
                <a:solidFill>
                  <a:srgbClr val="0000CC"/>
                </a:solidFill>
                <a:latin typeface="Times New Roman" panose="02020603050405020304" pitchFamily="18" charset="0"/>
              </a:rPr>
              <a:t>тадбирлари тўғрисида маълумотлар келтирилади.</a:t>
            </a:r>
            <a:endParaRPr lang="ru-RU" altLang="ru-RU" sz="3200" b="1" smtClean="0">
              <a:solidFill>
                <a:srgbClr val="0000CC"/>
              </a:solidFill>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7" name="Rectangle 3"/>
          <p:cNvSpPr>
            <a:spLocks noGrp="1" noChangeArrowheads="1"/>
          </p:cNvSpPr>
          <p:nvPr>
            <p:ph type="subTitle" idx="1"/>
          </p:nvPr>
        </p:nvSpPr>
        <p:spPr>
          <a:xfrm>
            <a:off x="539750" y="115888"/>
            <a:ext cx="8785225" cy="5689600"/>
          </a:xfrm>
        </p:spPr>
        <p:txBody>
          <a:bodyPr rtlCol="0">
            <a:normAutofit/>
          </a:bodyPr>
          <a:lstStyle/>
          <a:p>
            <a:pPr fontAlgn="auto">
              <a:spcAft>
                <a:spcPts val="0"/>
              </a:spcAft>
              <a:buFont typeface="Wingdings 3" charset="2"/>
              <a:buNone/>
              <a:defRPr/>
            </a:pPr>
            <a:endParaRPr lang="uz-Cyrl-UZ" altLang="ru-RU" sz="1200" b="1" dirty="0">
              <a:solidFill>
                <a:srgbClr val="FF3300"/>
              </a:solidFill>
            </a:endParaRPr>
          </a:p>
          <a:p>
            <a:pPr fontAlgn="auto">
              <a:spcAft>
                <a:spcPts val="0"/>
              </a:spcAft>
              <a:buFont typeface="Wingdings 3" charset="2"/>
              <a:buNone/>
              <a:defRPr/>
            </a:pPr>
            <a:r>
              <a:rPr lang="uz-Cyrl-UZ" altLang="ru-RU" sz="2800" b="1" dirty="0">
                <a:solidFill>
                  <a:srgbClr val="FF3300"/>
                </a:solidFill>
              </a:rPr>
              <a:t>ҒЎЗАНИНГ АНТРАКНОЗ КАСАЛЛИГИ</a:t>
            </a:r>
          </a:p>
          <a:p>
            <a:pPr fontAlgn="auto">
              <a:spcAft>
                <a:spcPts val="0"/>
              </a:spcAft>
              <a:buFont typeface="Wingdings 3" charset="2"/>
              <a:buNone/>
              <a:defRPr/>
            </a:pPr>
            <a:r>
              <a:rPr lang="uz-Cyrl-UZ" altLang="ru-RU" sz="2800" b="1" dirty="0"/>
              <a:t>      </a:t>
            </a:r>
            <a:r>
              <a:rPr lang="uz-Cyrl-UZ" altLang="ru-RU" sz="2800" dirty="0"/>
              <a:t> </a:t>
            </a:r>
            <a:r>
              <a:rPr lang="uz-Cyrl-UZ" altLang="ru-RU" sz="2800" b="1" dirty="0">
                <a:solidFill>
                  <a:srgbClr val="0000CC"/>
                </a:solidFill>
              </a:rPr>
              <a:t>Касалликни Ҳақиқий замбуруғларнинг Anamorphic Fungi (Deuteromycota) (Анаморф замбуруғлар = Дейтеромикота) бўлими, Coelomycetes (Целомицетес) синфи, Melanconiales (Меланкониалес) тартиби, Melanconiaceae (Меланкониацеа) оиласи, </a:t>
            </a:r>
            <a:r>
              <a:rPr lang="uz-Cyrl-UZ" altLang="ru-RU" sz="2800" b="1" i="1" dirty="0">
                <a:solidFill>
                  <a:srgbClr val="0000CC"/>
                </a:solidFill>
              </a:rPr>
              <a:t>Colletotrichum</a:t>
            </a:r>
            <a:r>
              <a:rPr lang="uz-Cyrl-UZ" altLang="ru-RU" sz="2800" b="1" dirty="0">
                <a:solidFill>
                  <a:srgbClr val="0000CC"/>
                </a:solidFill>
              </a:rPr>
              <a:t> (Коллетотрихум) туркумига мансуб бўлган </a:t>
            </a:r>
            <a:r>
              <a:rPr lang="uz-Cyrl-UZ" altLang="ru-RU" sz="2800" b="1" i="1" dirty="0">
                <a:solidFill>
                  <a:srgbClr val="0000CC"/>
                </a:solidFill>
              </a:rPr>
              <a:t>Colletotrichum </a:t>
            </a:r>
            <a:r>
              <a:rPr lang="en-US" altLang="ru-RU" sz="2800" b="1" i="1" dirty="0" err="1">
                <a:solidFill>
                  <a:srgbClr val="0000CC"/>
                </a:solidFill>
              </a:rPr>
              <a:t>gossypii</a:t>
            </a:r>
            <a:r>
              <a:rPr lang="uz-Cyrl-UZ" altLang="ru-RU" sz="2800" b="1" dirty="0">
                <a:solidFill>
                  <a:srgbClr val="0000CC"/>
                </a:solidFill>
              </a:rPr>
              <a:t> (Коллетотрихум госсипии) тури ҳамда баъзи мамлакатларда </a:t>
            </a:r>
            <a:r>
              <a:rPr lang="en-US" altLang="ru-RU" sz="2800" b="1" i="1" dirty="0" err="1">
                <a:solidFill>
                  <a:srgbClr val="0000CC"/>
                </a:solidFill>
              </a:rPr>
              <a:t>Colletotrichum</a:t>
            </a:r>
            <a:r>
              <a:rPr lang="en-US" altLang="ru-RU" sz="2800" b="1" i="1" dirty="0">
                <a:solidFill>
                  <a:srgbClr val="0000CC"/>
                </a:solidFill>
              </a:rPr>
              <a:t> </a:t>
            </a:r>
            <a:r>
              <a:rPr lang="en-US" altLang="ru-RU" sz="2800" b="1" i="1" dirty="0" err="1">
                <a:solidFill>
                  <a:srgbClr val="0000CC"/>
                </a:solidFill>
              </a:rPr>
              <a:t>indicum</a:t>
            </a:r>
            <a:r>
              <a:rPr lang="en-US" altLang="ru-RU" sz="2800" b="1" i="1" dirty="0">
                <a:solidFill>
                  <a:srgbClr val="0000CC"/>
                </a:solidFill>
                <a:latin typeface="Times New Roman" panose="02020603050405020304" pitchFamily="18" charset="0"/>
              </a:rPr>
              <a:t> </a:t>
            </a:r>
            <a:r>
              <a:rPr lang="uz-Cyrl-UZ" altLang="ru-RU" sz="2800" b="1" dirty="0">
                <a:solidFill>
                  <a:srgbClr val="0000CC"/>
                </a:solidFill>
              </a:rPr>
              <a:t>(Коллетотрихум индикум) тури қўзғатади.</a:t>
            </a:r>
            <a:r>
              <a:rPr lang="uz-Cyrl-UZ" altLang="ru-RU" sz="2800" dirty="0">
                <a:solidFill>
                  <a:srgbClr val="0000CC"/>
                </a:solidFill>
              </a:rPr>
              <a:t> </a:t>
            </a:r>
            <a:endParaRPr lang="ru-RU" altLang="ru-RU" sz="2800" dirty="0">
              <a:solidFill>
                <a:srgbClr val="0000CC"/>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1" name="Rectangle 3"/>
          <p:cNvSpPr>
            <a:spLocks noGrp="1" noChangeArrowheads="1"/>
          </p:cNvSpPr>
          <p:nvPr>
            <p:ph type="subTitle" idx="1"/>
          </p:nvPr>
        </p:nvSpPr>
        <p:spPr>
          <a:xfrm>
            <a:off x="179388" y="908050"/>
            <a:ext cx="8785225" cy="5689600"/>
          </a:xfrm>
        </p:spPr>
        <p:txBody>
          <a:bodyPr rtlCol="0">
            <a:normAutofit/>
          </a:bodyPr>
          <a:lstStyle/>
          <a:p>
            <a:pPr algn="ctr" fontAlgn="auto">
              <a:lnSpc>
                <a:spcPct val="90000"/>
              </a:lnSpc>
              <a:spcAft>
                <a:spcPts val="0"/>
              </a:spcAft>
              <a:buFont typeface="Wingdings 3" charset="2"/>
              <a:buNone/>
              <a:defRPr/>
            </a:pPr>
            <a:r>
              <a:rPr lang="uz-Cyrl-UZ" altLang="ru-RU" sz="2800" b="1">
                <a:solidFill>
                  <a:srgbClr val="FF3300"/>
                </a:solidFill>
              </a:rPr>
              <a:t>ҒЎЗАНИНГ АНТРАКНОЗ КАСАЛЛИГИ</a:t>
            </a:r>
          </a:p>
          <a:p>
            <a:pPr algn="ctr" fontAlgn="auto">
              <a:lnSpc>
                <a:spcPct val="90000"/>
              </a:lnSpc>
              <a:spcAft>
                <a:spcPts val="0"/>
              </a:spcAft>
              <a:buFont typeface="Wingdings 3" charset="2"/>
              <a:buNone/>
              <a:defRPr/>
            </a:pPr>
            <a:r>
              <a:rPr lang="uz-Cyrl-UZ" altLang="ru-RU" sz="2800" b="1"/>
              <a:t>      </a:t>
            </a:r>
            <a:r>
              <a:rPr lang="uz-Cyrl-UZ" altLang="ru-RU" sz="2800" b="1" i="1">
                <a:solidFill>
                  <a:srgbClr val="0000CC"/>
                </a:solidFill>
              </a:rPr>
              <a:t>Colletotrichum </a:t>
            </a:r>
            <a:r>
              <a:rPr lang="en-US" altLang="ru-RU" sz="2800" b="1" i="1">
                <a:solidFill>
                  <a:srgbClr val="0000CC"/>
                </a:solidFill>
              </a:rPr>
              <a:t>gossypii</a:t>
            </a:r>
            <a:r>
              <a:rPr lang="uz-Cyrl-UZ" altLang="ru-RU" sz="2800" b="1">
                <a:solidFill>
                  <a:srgbClr val="0000CC"/>
                </a:solidFill>
              </a:rPr>
              <a:t> турининг телеоморфаси Ҳақиқий замбуруғларнинг Ascomycota (Аскомикота) бўлими, Euascomycetes (Эуаскомицетес) синфи, Pyrenomycetes - Пиреномицетес) тартиблар гуруҳи, Phyllachorales (Филлахоралес) тартиби, Gnomoniaceae (Гномониацеа) оиласи, </a:t>
            </a:r>
            <a:r>
              <a:rPr lang="uz-Cyrl-UZ" altLang="ru-RU" sz="2800" b="1" i="1">
                <a:solidFill>
                  <a:srgbClr val="0000CC"/>
                </a:solidFill>
              </a:rPr>
              <a:t>Glomerella</a:t>
            </a:r>
            <a:r>
              <a:rPr lang="uz-Cyrl-UZ" altLang="ru-RU" sz="2800" b="1">
                <a:solidFill>
                  <a:srgbClr val="0000CC"/>
                </a:solidFill>
              </a:rPr>
              <a:t> (Гломерелла) туркумига кирувчи </a:t>
            </a:r>
            <a:r>
              <a:rPr lang="en-US" altLang="ru-RU" sz="2800" b="1" i="1">
                <a:solidFill>
                  <a:srgbClr val="0000CC"/>
                </a:solidFill>
              </a:rPr>
              <a:t>Glomerella gossypii</a:t>
            </a:r>
            <a:r>
              <a:rPr lang="uz-Cyrl-UZ" altLang="ru-RU" sz="2800" b="1" i="1">
                <a:solidFill>
                  <a:srgbClr val="0000CC"/>
                </a:solidFill>
              </a:rPr>
              <a:t> </a:t>
            </a:r>
            <a:r>
              <a:rPr lang="uz-Cyrl-UZ" altLang="ru-RU" sz="2800" b="1">
                <a:solidFill>
                  <a:srgbClr val="0000CC"/>
                </a:solidFill>
              </a:rPr>
              <a:t>(Гломерелла госсипии) туридир. </a:t>
            </a:r>
          </a:p>
          <a:p>
            <a:pPr algn="ctr" fontAlgn="auto">
              <a:lnSpc>
                <a:spcPct val="90000"/>
              </a:lnSpc>
              <a:spcAft>
                <a:spcPts val="0"/>
              </a:spcAft>
              <a:buFont typeface="Wingdings 3" charset="2"/>
              <a:buNone/>
              <a:defRPr/>
            </a:pPr>
            <a:r>
              <a:rPr lang="uz-Cyrl-UZ" altLang="ru-RU" sz="2800" b="1" i="1">
                <a:solidFill>
                  <a:srgbClr val="0000CC"/>
                </a:solidFill>
              </a:rPr>
              <a:t>      </a:t>
            </a:r>
            <a:r>
              <a:rPr lang="en-US" altLang="ru-RU" sz="2800" b="1" i="1">
                <a:solidFill>
                  <a:srgbClr val="0000CC"/>
                </a:solidFill>
              </a:rPr>
              <a:t>Colletotrichum indicum</a:t>
            </a:r>
            <a:r>
              <a:rPr lang="en-US" altLang="ru-RU" sz="2800" b="1" i="1">
                <a:solidFill>
                  <a:srgbClr val="0000CC"/>
                </a:solidFill>
                <a:latin typeface="Times New Roman" panose="02020603050405020304" pitchFamily="18" charset="0"/>
              </a:rPr>
              <a:t> </a:t>
            </a:r>
            <a:r>
              <a:rPr lang="uz-Cyrl-UZ" altLang="ru-RU" sz="2800" b="1">
                <a:solidFill>
                  <a:srgbClr val="0000CC"/>
                </a:solidFill>
              </a:rPr>
              <a:t>турининг телеоморфаси номаълум.</a:t>
            </a:r>
            <a:endParaRPr lang="ru-RU" altLang="ru-RU" sz="2800" b="1">
              <a:solidFill>
                <a:srgbClr val="0000CC"/>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5" name="Rectangle 3"/>
          <p:cNvSpPr>
            <a:spLocks noGrp="1" noChangeArrowheads="1"/>
          </p:cNvSpPr>
          <p:nvPr>
            <p:ph type="subTitle" idx="1"/>
          </p:nvPr>
        </p:nvSpPr>
        <p:spPr>
          <a:xfrm>
            <a:off x="900113" y="260350"/>
            <a:ext cx="8135937" cy="5761038"/>
          </a:xfrm>
        </p:spPr>
        <p:txBody>
          <a:bodyPr rtlCol="0">
            <a:normAutofit fontScale="77500" lnSpcReduction="20000"/>
          </a:bodyPr>
          <a:lstStyle/>
          <a:p>
            <a:pPr fontAlgn="auto">
              <a:lnSpc>
                <a:spcPct val="120000"/>
              </a:lnSpc>
              <a:spcAft>
                <a:spcPts val="0"/>
              </a:spcAft>
              <a:buFont typeface="Wingdings 3" charset="2"/>
              <a:buNone/>
              <a:defRPr/>
            </a:pPr>
            <a:r>
              <a:rPr lang="uz-Cyrl-UZ" altLang="ru-RU" sz="2800" b="1" dirty="0">
                <a:solidFill>
                  <a:srgbClr val="FF3300"/>
                </a:solidFill>
                <a:latin typeface="Times New Roman" panose="02020603050405020304" pitchFamily="18" charset="0"/>
              </a:rPr>
              <a:t>АНТРАКНОЗНИНГ ГЕОГРАФИК ТАРҚАЛИШИ</a:t>
            </a:r>
          </a:p>
          <a:p>
            <a:pPr fontAlgn="auto">
              <a:lnSpc>
                <a:spcPct val="120000"/>
              </a:lnSpc>
              <a:spcAft>
                <a:spcPts val="0"/>
              </a:spcAft>
              <a:buFont typeface="Wingdings 3" charset="2"/>
              <a:buNone/>
              <a:defRPr/>
            </a:pPr>
            <a:endParaRPr lang="uz-Cyrl-UZ" altLang="ru-RU" sz="800" b="1" dirty="0">
              <a:solidFill>
                <a:srgbClr val="FF3300"/>
              </a:solidFill>
              <a:latin typeface="Times New Roman" panose="02020603050405020304" pitchFamily="18" charset="0"/>
            </a:endParaRPr>
          </a:p>
          <a:p>
            <a:pPr fontAlgn="auto">
              <a:lnSpc>
                <a:spcPct val="120000"/>
              </a:lnSpc>
              <a:spcAft>
                <a:spcPts val="0"/>
              </a:spcAft>
              <a:buFont typeface="Wingdings 3" charset="2"/>
              <a:buNone/>
              <a:defRPr/>
            </a:pPr>
            <a:r>
              <a:rPr lang="uz-Cyrl-UZ" altLang="ru-RU" sz="2800" b="1" dirty="0">
                <a:solidFill>
                  <a:srgbClr val="0000CC"/>
                </a:solidFill>
                <a:latin typeface="Times New Roman" panose="02020603050405020304" pitchFamily="18" charset="0"/>
              </a:rPr>
              <a:t>         Ғўзада антракноз касаллигини қўзғатувчи замбуруғнинг ареали дунёнинг ёғингарчилик 1000 мм ва ундан кўпроқ бўлган минтақалари билан чекланган. </a:t>
            </a:r>
            <a:endParaRPr lang="en-US" altLang="ru-RU" sz="2800" b="1" dirty="0">
              <a:solidFill>
                <a:srgbClr val="0000CC"/>
              </a:solidFill>
              <a:latin typeface="Times New Roman" panose="02020603050405020304" pitchFamily="18" charset="0"/>
            </a:endParaRPr>
          </a:p>
          <a:p>
            <a:pPr fontAlgn="auto">
              <a:lnSpc>
                <a:spcPct val="120000"/>
              </a:lnSpc>
              <a:spcAft>
                <a:spcPts val="0"/>
              </a:spcAft>
              <a:buFont typeface="Wingdings 3" charset="2"/>
              <a:buNone/>
              <a:defRPr/>
            </a:pPr>
            <a:r>
              <a:rPr lang="en-US" altLang="ru-RU" sz="2800" b="1" dirty="0">
                <a:solidFill>
                  <a:srgbClr val="0000CC"/>
                </a:solidFill>
                <a:latin typeface="Times New Roman" panose="02020603050405020304" pitchFamily="18" charset="0"/>
              </a:rPr>
              <a:t>         </a:t>
            </a:r>
            <a:r>
              <a:rPr lang="uz-Cyrl-UZ" altLang="ru-RU" sz="2800" b="1" dirty="0">
                <a:solidFill>
                  <a:srgbClr val="0000CC"/>
                </a:solidFill>
                <a:latin typeface="Times New Roman" panose="02020603050405020304" pitchFamily="18" charset="0"/>
              </a:rPr>
              <a:t>Касалликнинг асосий қўзғатувчиси </a:t>
            </a:r>
            <a:r>
              <a:rPr lang="en-US" altLang="ru-RU" sz="2800" b="1" i="1" dirty="0" err="1">
                <a:solidFill>
                  <a:srgbClr val="0000CC"/>
                </a:solidFill>
                <a:latin typeface="Times New Roman" panose="02020603050405020304" pitchFamily="18" charset="0"/>
              </a:rPr>
              <a:t>Glomerella</a:t>
            </a:r>
            <a:r>
              <a:rPr lang="en-US" altLang="ru-RU" sz="2800" b="1" i="1" dirty="0">
                <a:solidFill>
                  <a:srgbClr val="0000CC"/>
                </a:solidFill>
                <a:latin typeface="Times New Roman" panose="02020603050405020304" pitchFamily="18" charset="0"/>
              </a:rPr>
              <a:t> </a:t>
            </a:r>
            <a:r>
              <a:rPr lang="en-US" altLang="ru-RU" sz="2800" b="1" i="1" dirty="0" err="1">
                <a:solidFill>
                  <a:srgbClr val="0000CC"/>
                </a:solidFill>
                <a:latin typeface="Times New Roman" panose="02020603050405020304" pitchFamily="18" charset="0"/>
              </a:rPr>
              <a:t>gossypii</a:t>
            </a:r>
            <a:r>
              <a:rPr lang="en-US" altLang="ru-RU" sz="2800" b="1" i="1" dirty="0">
                <a:solidFill>
                  <a:srgbClr val="0000CC"/>
                </a:solidFill>
                <a:latin typeface="Times New Roman" panose="02020603050405020304" pitchFamily="18" charset="0"/>
              </a:rPr>
              <a:t> </a:t>
            </a:r>
            <a:r>
              <a:rPr lang="uz-Cyrl-UZ" altLang="ru-RU" sz="2800" b="1" dirty="0">
                <a:solidFill>
                  <a:srgbClr val="0000CC"/>
                </a:solidFill>
                <a:latin typeface="Times New Roman" panose="02020603050405020304" pitchFamily="18" charset="0"/>
              </a:rPr>
              <a:t>аскомицет замбуруғи, анаморфаси </a:t>
            </a:r>
            <a:r>
              <a:rPr lang="en-US" altLang="ru-RU" sz="2800" b="1" i="1" dirty="0" err="1">
                <a:solidFill>
                  <a:srgbClr val="0000CC"/>
                </a:solidFill>
                <a:latin typeface="Times New Roman" panose="02020603050405020304" pitchFamily="18" charset="0"/>
              </a:rPr>
              <a:t>Colletotrichum</a:t>
            </a:r>
            <a:r>
              <a:rPr lang="en-US" altLang="ru-RU" sz="2800" b="1" i="1" dirty="0">
                <a:solidFill>
                  <a:srgbClr val="0000CC"/>
                </a:solidFill>
                <a:latin typeface="Times New Roman" panose="02020603050405020304" pitchFamily="18" charset="0"/>
              </a:rPr>
              <a:t> </a:t>
            </a:r>
            <a:r>
              <a:rPr lang="en-US" altLang="ru-RU" sz="2800" b="1" i="1" dirty="0" err="1">
                <a:solidFill>
                  <a:srgbClr val="0000CC"/>
                </a:solidFill>
                <a:latin typeface="Times New Roman" panose="02020603050405020304" pitchFamily="18" charset="0"/>
              </a:rPr>
              <a:t>gossypii</a:t>
            </a:r>
            <a:r>
              <a:rPr lang="en-US" altLang="ru-RU" sz="2800" b="1" i="1" dirty="0">
                <a:solidFill>
                  <a:srgbClr val="0000CC"/>
                </a:solidFill>
                <a:latin typeface="Times New Roman" panose="02020603050405020304" pitchFamily="18" charset="0"/>
              </a:rPr>
              <a:t>.</a:t>
            </a:r>
            <a:r>
              <a:rPr lang="en-US" altLang="ru-RU" sz="2800" b="1" dirty="0">
                <a:solidFill>
                  <a:srgbClr val="0000CC"/>
                </a:solidFill>
                <a:latin typeface="Times New Roman" panose="02020603050405020304" pitchFamily="18" charset="0"/>
              </a:rPr>
              <a:t> </a:t>
            </a:r>
            <a:r>
              <a:rPr lang="uz-Cyrl-UZ" altLang="ru-RU" sz="2800" b="1" dirty="0">
                <a:solidFill>
                  <a:srgbClr val="0000CC"/>
                </a:solidFill>
                <a:latin typeface="Times New Roman" panose="02020603050405020304" pitchFamily="18" charset="0"/>
              </a:rPr>
              <a:t>Баъзи мамлакатларда ғўзада антракноз касаллигини </a:t>
            </a:r>
            <a:r>
              <a:rPr lang="en-US" altLang="ru-RU" sz="2800" b="1" i="1" dirty="0" err="1">
                <a:solidFill>
                  <a:srgbClr val="0000CC"/>
                </a:solidFill>
                <a:latin typeface="Times New Roman" panose="02020603050405020304" pitchFamily="18" charset="0"/>
              </a:rPr>
              <a:t>Colletotrichum</a:t>
            </a:r>
            <a:r>
              <a:rPr lang="en-US" altLang="ru-RU" sz="2800" b="1" i="1" dirty="0">
                <a:solidFill>
                  <a:srgbClr val="0000CC"/>
                </a:solidFill>
                <a:latin typeface="Times New Roman" panose="02020603050405020304" pitchFamily="18" charset="0"/>
              </a:rPr>
              <a:t> </a:t>
            </a:r>
            <a:r>
              <a:rPr lang="en-US" altLang="ru-RU" sz="2800" b="1" i="1" dirty="0" err="1">
                <a:solidFill>
                  <a:srgbClr val="0000CC"/>
                </a:solidFill>
                <a:latin typeface="Times New Roman" panose="02020603050405020304" pitchFamily="18" charset="0"/>
              </a:rPr>
              <a:t>indicum</a:t>
            </a:r>
            <a:r>
              <a:rPr lang="en-US" altLang="ru-RU" sz="2800" b="1" i="1" dirty="0">
                <a:solidFill>
                  <a:srgbClr val="0000CC"/>
                </a:solidFill>
                <a:latin typeface="Times New Roman" panose="02020603050405020304" pitchFamily="18" charset="0"/>
              </a:rPr>
              <a:t> </a:t>
            </a:r>
            <a:r>
              <a:rPr lang="uz-Cyrl-UZ" altLang="ru-RU" sz="2800" b="1" dirty="0">
                <a:solidFill>
                  <a:srgbClr val="0000CC"/>
                </a:solidFill>
                <a:latin typeface="Times New Roman" panose="02020603050405020304" pitchFamily="18" charset="0"/>
              </a:rPr>
              <a:t>тури қўзғатади.</a:t>
            </a:r>
          </a:p>
          <a:p>
            <a:pPr fontAlgn="auto">
              <a:lnSpc>
                <a:spcPct val="120000"/>
              </a:lnSpc>
              <a:spcAft>
                <a:spcPts val="0"/>
              </a:spcAft>
              <a:buFont typeface="Wingdings 3" charset="2"/>
              <a:buNone/>
              <a:defRPr/>
            </a:pPr>
            <a:r>
              <a:rPr lang="uz-Cyrl-UZ" altLang="ru-RU" sz="2800" b="1" dirty="0">
                <a:solidFill>
                  <a:srgbClr val="0000CC"/>
                </a:solidFill>
                <a:latin typeface="Times New Roman" panose="02020603050405020304" pitchFamily="18" charset="0"/>
              </a:rPr>
              <a:t>      </a:t>
            </a:r>
            <a:r>
              <a:rPr lang="uz-Cyrl-UZ" altLang="ru-RU" sz="2800" b="1" dirty="0">
                <a:latin typeface="Times New Roman" panose="02020603050405020304" pitchFamily="18" charset="0"/>
              </a:rPr>
              <a:t> Касаллик қайд этилган мамлакатлар</a:t>
            </a:r>
            <a:r>
              <a:rPr lang="uz-Cyrl-UZ" altLang="ru-RU" sz="2800" b="1" dirty="0">
                <a:solidFill>
                  <a:srgbClr val="0000CC"/>
                </a:solidFill>
                <a:latin typeface="Times New Roman" panose="02020603050405020304" pitchFamily="18" charset="0"/>
              </a:rPr>
              <a:t>: Қўзғатувчининг ватани номаълум. </a:t>
            </a:r>
            <a:r>
              <a:rPr lang="uz-Cyrl-UZ" altLang="ru-RU" sz="2800" b="1" i="1" dirty="0">
                <a:solidFill>
                  <a:srgbClr val="0000CC"/>
                </a:solidFill>
                <a:latin typeface="Times New Roman" panose="02020603050405020304" pitchFamily="18" charset="0"/>
              </a:rPr>
              <a:t>Европа</a:t>
            </a:r>
            <a:r>
              <a:rPr lang="uz-Cyrl-UZ" altLang="ru-RU" sz="2800" b="1" dirty="0">
                <a:solidFill>
                  <a:srgbClr val="0000CC"/>
                </a:solidFill>
                <a:latin typeface="Times New Roman" panose="02020603050405020304" pitchFamily="18" charset="0"/>
              </a:rPr>
              <a:t>: Болгария, Румыния, Югославия; </a:t>
            </a:r>
            <a:r>
              <a:rPr lang="uz-Cyrl-UZ" altLang="ru-RU" sz="2800" b="1" i="1" dirty="0">
                <a:solidFill>
                  <a:srgbClr val="0000CC"/>
                </a:solidFill>
                <a:latin typeface="Times New Roman" panose="02020603050405020304" pitchFamily="18" charset="0"/>
              </a:rPr>
              <a:t>Осиё</a:t>
            </a:r>
            <a:r>
              <a:rPr lang="uz-Cyrl-UZ" altLang="ru-RU" sz="2800" b="1" dirty="0">
                <a:solidFill>
                  <a:srgbClr val="0000CC"/>
                </a:solidFill>
                <a:latin typeface="Times New Roman" panose="02020603050405020304" pitchFamily="18" charset="0"/>
              </a:rPr>
              <a:t>: Арманистон,</a:t>
            </a:r>
            <a:r>
              <a:rPr lang="en-US" altLang="ru-RU" sz="2800" b="1" dirty="0">
                <a:solidFill>
                  <a:srgbClr val="0000CC"/>
                </a:solidFill>
                <a:latin typeface="Times New Roman" panose="02020603050405020304" pitchFamily="18" charset="0"/>
              </a:rPr>
              <a:t> </a:t>
            </a:r>
            <a:r>
              <a:rPr lang="uz-Cyrl-UZ" altLang="ru-RU" sz="2800" b="1" dirty="0">
                <a:solidFill>
                  <a:srgbClr val="0000CC"/>
                </a:solidFill>
                <a:latin typeface="Times New Roman" panose="02020603050405020304" pitchFamily="18" charset="0"/>
              </a:rPr>
              <a:t>Афғонистон, Бангладеш, Бирма, Вьетнам, Жанубий Корея, Камбоджа, Корея ХДР, Мўғулистон, Мьянма, Озарбайжон, Покистон, ТайваньТайланд, , Филиппин ороллари, Хитой (кенг тарқалган), Ҳиндистон, Шри-Ланка, Эрон, Япония;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6"/>
          <p:cNvSpPr>
            <a:spLocks noGrp="1" noChangeArrowheads="1"/>
          </p:cNvSpPr>
          <p:nvPr>
            <p:ph type="ctrTitle"/>
          </p:nvPr>
        </p:nvSpPr>
        <p:spPr>
          <a:xfrm>
            <a:off x="323850" y="6021388"/>
            <a:ext cx="8569325" cy="433387"/>
          </a:xfrm>
          <a:noFill/>
        </p:spPr>
        <p:txBody>
          <a:bodyPr anchor="ctr"/>
          <a:lstStyle/>
          <a:p>
            <a:r>
              <a:rPr lang="uz-Cyrl-UZ" altLang="ru-RU" sz="1400" b="1" smtClean="0">
                <a:solidFill>
                  <a:schemeClr val="tx1"/>
                </a:solidFill>
                <a:latin typeface="Times New Roman" panose="02020603050405020304" pitchFamily="18" charset="0"/>
              </a:rPr>
              <a:t>Ғўзанинг антракноз касаллигини қўзғатувчи замбуруғ </a:t>
            </a:r>
            <a:r>
              <a:rPr lang="uz-Cyrl-UZ" altLang="ru-RU" sz="1400" b="1" i="1" smtClean="0">
                <a:solidFill>
                  <a:schemeClr val="tx1"/>
                </a:solidFill>
                <a:latin typeface="Times New Roman" panose="02020603050405020304" pitchFamily="18" charset="0"/>
              </a:rPr>
              <a:t>(</a:t>
            </a:r>
            <a:r>
              <a:rPr lang="en-US" altLang="ru-RU" sz="1400" b="1" i="1" smtClean="0">
                <a:solidFill>
                  <a:schemeClr val="tx1"/>
                </a:solidFill>
                <a:latin typeface="Times New Roman" panose="02020603050405020304" pitchFamily="18" charset="0"/>
              </a:rPr>
              <a:t>Glomerella gossypii</a:t>
            </a:r>
            <a:r>
              <a:rPr lang="uz-Cyrl-UZ" altLang="ru-RU" sz="1400" b="1" i="1" smtClean="0">
                <a:solidFill>
                  <a:schemeClr val="tx1"/>
                </a:solidFill>
                <a:latin typeface="Times New Roman" panose="02020603050405020304" pitchFamily="18" charset="0"/>
              </a:rPr>
              <a:t>)</a:t>
            </a:r>
            <a:r>
              <a:rPr lang="uz-Cyrl-UZ" altLang="ru-RU" sz="1400" b="1" smtClean="0">
                <a:solidFill>
                  <a:schemeClr val="tx1"/>
                </a:solidFill>
                <a:latin typeface="Times New Roman" panose="02020603050405020304" pitchFamily="18" charset="0"/>
              </a:rPr>
              <a:t> нинг дунёда тарқалиши</a:t>
            </a:r>
            <a:endParaRPr lang="ru-RU" altLang="ru-RU" sz="1400" b="1" smtClean="0">
              <a:solidFill>
                <a:schemeClr val="tx1"/>
              </a:solidFill>
              <a:latin typeface="Times New Roman" panose="02020603050405020304" pitchFamily="18" charset="0"/>
            </a:endParaRPr>
          </a:p>
        </p:txBody>
      </p:sp>
      <p:sp>
        <p:nvSpPr>
          <p:cNvPr id="26627" name="Rectangle 3"/>
          <p:cNvSpPr>
            <a:spLocks noGrp="1" noChangeArrowheads="1"/>
          </p:cNvSpPr>
          <p:nvPr>
            <p:ph type="subTitle" idx="1"/>
          </p:nvPr>
        </p:nvSpPr>
        <p:spPr>
          <a:xfrm>
            <a:off x="539750" y="260350"/>
            <a:ext cx="8064500" cy="6121400"/>
          </a:xfrm>
        </p:spPr>
        <p:txBody>
          <a:bodyPr/>
          <a:lstStyle/>
          <a:p>
            <a:r>
              <a:rPr lang="en-US" altLang="ru-RU" sz="3600" b="1" smtClean="0">
                <a:solidFill>
                  <a:srgbClr val="0000CC"/>
                </a:solidFill>
              </a:rPr>
              <a:t>      </a:t>
            </a:r>
            <a:endParaRPr lang="uz-Cyrl-UZ" altLang="ru-RU" sz="3600" b="1" smtClean="0">
              <a:solidFill>
                <a:srgbClr val="0000CC"/>
              </a:solidFill>
            </a:endParaRPr>
          </a:p>
        </p:txBody>
      </p:sp>
      <p:pic>
        <p:nvPicPr>
          <p:cNvPr id="26628" name="Picture 5" descr="Glomerella gossypii m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6063"/>
            <a:ext cx="9144000" cy="578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1" name="Rectangle 3"/>
          <p:cNvSpPr>
            <a:spLocks noGrp="1" noChangeArrowheads="1"/>
          </p:cNvSpPr>
          <p:nvPr>
            <p:ph type="subTitle" idx="1"/>
          </p:nvPr>
        </p:nvSpPr>
        <p:spPr>
          <a:xfrm>
            <a:off x="395288" y="331788"/>
            <a:ext cx="8596312" cy="4826000"/>
          </a:xfrm>
        </p:spPr>
        <p:txBody>
          <a:bodyPr rtlCol="0">
            <a:noAutofit/>
          </a:bodyPr>
          <a:lstStyle/>
          <a:p>
            <a:pPr fontAlgn="auto">
              <a:spcAft>
                <a:spcPts val="0"/>
              </a:spcAft>
              <a:buFont typeface="Wingdings 3" charset="2"/>
              <a:buNone/>
              <a:defRPr/>
            </a:pPr>
            <a:endParaRPr lang="uz-Cyrl-UZ" altLang="ru-RU" sz="700" dirty="0">
              <a:solidFill>
                <a:srgbClr val="0000CC"/>
              </a:solidFill>
              <a:latin typeface="Times New Roman" panose="02020603050405020304" pitchFamily="18" charset="0"/>
              <a:cs typeface="Times New Roman" panose="02020603050405020304" pitchFamily="18" charset="0"/>
            </a:endParaRPr>
          </a:p>
          <a:p>
            <a:pPr algn="ctr" fontAlgn="auto">
              <a:spcAft>
                <a:spcPts val="0"/>
              </a:spcAft>
              <a:buFont typeface="Wingdings 3" charset="2"/>
              <a:buNone/>
              <a:defRPr/>
            </a:pPr>
            <a:r>
              <a:rPr lang="uz-Cyrl-UZ" altLang="ru-RU" sz="2000" b="1" dirty="0">
                <a:solidFill>
                  <a:srgbClr val="FF3300"/>
                </a:solidFill>
                <a:latin typeface="Times New Roman" panose="02020603050405020304" pitchFamily="18" charset="0"/>
                <a:cs typeface="Times New Roman" panose="02020603050405020304" pitchFamily="18" charset="0"/>
              </a:rPr>
              <a:t>АНТРАКНОЗНИНГ ЎЗБЕКИСТОНГА КИРИШ ХАВФИ</a:t>
            </a:r>
            <a:r>
              <a:rPr lang="uz-Cyrl-UZ" altLang="ru-RU" sz="2400" b="1" dirty="0">
                <a:latin typeface="Times New Roman" panose="02020603050405020304" pitchFamily="18" charset="0"/>
                <a:cs typeface="Times New Roman" panose="02020603050405020304" pitchFamily="18" charset="0"/>
              </a:rPr>
              <a:t> </a:t>
            </a:r>
          </a:p>
          <a:p>
            <a:pPr fontAlgn="auto">
              <a:spcAft>
                <a:spcPts val="0"/>
              </a:spcAft>
              <a:buFont typeface="Wingdings 3" charset="2"/>
              <a:buNone/>
              <a:defRPr/>
            </a:pPr>
            <a:r>
              <a:rPr lang="uz-Cyrl-UZ" altLang="ru-RU" sz="2400" dirty="0">
                <a:latin typeface="Times New Roman" panose="02020603050405020304" pitchFamily="18" charset="0"/>
                <a:cs typeface="Times New Roman" panose="02020603050405020304" pitchFamily="18" charset="0"/>
              </a:rPr>
              <a:t>         </a:t>
            </a:r>
            <a:r>
              <a:rPr lang="uz-Cyrl-UZ" altLang="ru-RU" sz="2400" dirty="0">
                <a:solidFill>
                  <a:srgbClr val="0000CC"/>
                </a:solidFill>
                <a:latin typeface="Times New Roman" panose="02020603050405020304" pitchFamily="18" charset="0"/>
                <a:cs typeface="Times New Roman" panose="02020603050405020304" pitchFamily="18" charset="0"/>
              </a:rPr>
              <a:t>Антракноз ривожланиши учун юқори намлик (йил даврида 1000 мм ёки кўпроқ ёғингарчилик) шарт эканлиги Ўзбекистонда (ва умуман Марказий Осиё мамлакатларида) антракноз ривожланишининг эҳтимоли жуда кам деган хулоса қилишга асос бўлади.</a:t>
            </a:r>
          </a:p>
          <a:p>
            <a:pPr fontAlgn="auto">
              <a:spcAft>
                <a:spcPts val="0"/>
              </a:spcAft>
              <a:buFont typeface="Wingdings 3" charset="2"/>
              <a:buNone/>
              <a:defRPr/>
            </a:pPr>
            <a:r>
              <a:rPr lang="uz-Cyrl-UZ" altLang="ru-RU" sz="2400" dirty="0">
                <a:solidFill>
                  <a:srgbClr val="0000CC"/>
                </a:solidFill>
                <a:latin typeface="Times New Roman" panose="02020603050405020304" pitchFamily="18" charset="0"/>
                <a:cs typeface="Times New Roman" panose="02020603050405020304" pitchFamily="18" charset="0"/>
              </a:rPr>
              <a:t>         Масалан, Тошкент вилоятида ўртача йиллик ёғингарчилик миқдори 359 мм, жумладан ғўза экиладиган текислик қисмларида – 80-120 мм, тоғларда 700-895 мм ни ташкил этади.   </a:t>
            </a:r>
            <a:endParaRPr lang="uz-Cyrl-UZ" altLang="ru-RU" sz="2400" dirty="0" smtClean="0">
              <a:solidFill>
                <a:srgbClr val="0000CC"/>
              </a:solidFill>
              <a:latin typeface="Times New Roman" panose="02020603050405020304" pitchFamily="18" charset="0"/>
              <a:cs typeface="Times New Roman" panose="02020603050405020304" pitchFamily="18" charset="0"/>
            </a:endParaRPr>
          </a:p>
          <a:p>
            <a:pPr fontAlgn="auto">
              <a:spcAft>
                <a:spcPts val="0"/>
              </a:spcAft>
              <a:buFont typeface="Wingdings 3" charset="2"/>
              <a:buNone/>
              <a:defRPr/>
            </a:pPr>
            <a:r>
              <a:rPr lang="uz-Cyrl-UZ" altLang="ru-RU" sz="2400" dirty="0">
                <a:solidFill>
                  <a:srgbClr val="0000CC"/>
                </a:solidFill>
                <a:latin typeface="Times New Roman" panose="02020603050405020304" pitchFamily="18" charset="0"/>
                <a:cs typeface="Times New Roman" panose="02020603050405020304" pitchFamily="18" charset="0"/>
              </a:rPr>
              <a:t>1999 йили Ўзбекистонниг баъзи вилоятларида ғўза барги ва кўсакларида антракноз кузатилган деб тахмин қилинган, аммо касаллик ва унинг қўзғатувчисининг ҳеч бир макроскопик (концентрик доғлар, ёстиқчалар) ва микроскопик белгилари (ёстиқчалар, қиллар, конидиофора ва конидияларнинг шакли ва ўлчамлари) мавжудлиги аниқланмаган</a:t>
            </a:r>
            <a:r>
              <a:rPr lang="uz-Cyrl-UZ" altLang="ru-RU" sz="2400" dirty="0" smtClean="0">
                <a:solidFill>
                  <a:srgbClr val="0000CC"/>
                </a:solidFill>
                <a:latin typeface="Times New Roman" panose="02020603050405020304" pitchFamily="18" charset="0"/>
                <a:cs typeface="Times New Roman" panose="02020603050405020304" pitchFamily="18" charset="0"/>
              </a:rPr>
              <a:t>.      </a:t>
            </a:r>
            <a:endParaRPr lang="uz-Cyrl-UZ" altLang="ru-RU" sz="2400" dirty="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9" name="Rectangle 3"/>
          <p:cNvSpPr>
            <a:spLocks noGrp="1" noChangeArrowheads="1"/>
          </p:cNvSpPr>
          <p:nvPr>
            <p:ph type="subTitle" idx="1"/>
          </p:nvPr>
        </p:nvSpPr>
        <p:spPr>
          <a:xfrm>
            <a:off x="1042988" y="404813"/>
            <a:ext cx="7948612" cy="6264275"/>
          </a:xfrm>
        </p:spPr>
        <p:txBody>
          <a:bodyPr rtlCol="0">
            <a:normAutofit/>
          </a:bodyPr>
          <a:lstStyle/>
          <a:p>
            <a:pPr algn="ctr" fontAlgn="auto">
              <a:spcAft>
                <a:spcPts val="0"/>
              </a:spcAft>
              <a:buFont typeface="Wingdings 3" charset="2"/>
              <a:buNone/>
              <a:defRPr/>
            </a:pPr>
            <a:endParaRPr lang="uz-Cyrl-UZ" altLang="ru-RU" sz="1000" b="1" dirty="0">
              <a:solidFill>
                <a:srgbClr val="0000CC"/>
              </a:solidFill>
              <a:latin typeface="Times New Roman" panose="02020603050405020304" pitchFamily="18" charset="0"/>
            </a:endParaRPr>
          </a:p>
          <a:p>
            <a:pPr algn="ctr" fontAlgn="auto">
              <a:spcAft>
                <a:spcPts val="0"/>
              </a:spcAft>
              <a:buFont typeface="Wingdings 3" charset="2"/>
              <a:buNone/>
              <a:defRPr/>
            </a:pPr>
            <a:r>
              <a:rPr lang="uz-Cyrl-UZ" altLang="ru-RU" sz="2800" b="1" dirty="0">
                <a:solidFill>
                  <a:srgbClr val="FF3300"/>
                </a:solidFill>
                <a:latin typeface="Times New Roman" panose="02020603050405020304" pitchFamily="18" charset="0"/>
              </a:rPr>
              <a:t>АНТРАКНОЗ БИЛАН </a:t>
            </a:r>
          </a:p>
          <a:p>
            <a:pPr algn="ctr" fontAlgn="auto">
              <a:spcAft>
                <a:spcPts val="0"/>
              </a:spcAft>
              <a:buFont typeface="Wingdings 3" charset="2"/>
              <a:buNone/>
              <a:defRPr/>
            </a:pPr>
            <a:r>
              <a:rPr lang="uz-Cyrl-UZ" altLang="ru-RU" sz="2800" b="1" dirty="0">
                <a:solidFill>
                  <a:srgbClr val="FF3300"/>
                </a:solidFill>
                <a:latin typeface="Times New Roman" panose="02020603050405020304" pitchFamily="18" charset="0"/>
              </a:rPr>
              <a:t>ЗАРАРЛАНАДИГАН ЎСИМЛИКЛАР </a:t>
            </a:r>
          </a:p>
          <a:p>
            <a:pPr algn="ctr" fontAlgn="auto">
              <a:spcAft>
                <a:spcPts val="0"/>
              </a:spcAft>
              <a:buFont typeface="Wingdings 3" charset="2"/>
              <a:buNone/>
              <a:defRPr/>
            </a:pPr>
            <a:r>
              <a:rPr lang="uz-Cyrl-UZ" altLang="ru-RU" sz="2800" b="1" dirty="0" smtClean="0"/>
              <a:t>         </a:t>
            </a:r>
            <a:r>
              <a:rPr lang="uz-Cyrl-UZ" altLang="ru-RU" sz="2800" b="1" dirty="0">
                <a:solidFill>
                  <a:srgbClr val="0000CC"/>
                </a:solidFill>
              </a:rPr>
              <a:t>Антракноз билан маданий (</a:t>
            </a:r>
            <a:r>
              <a:rPr lang="uz-Cyrl-UZ" altLang="ru-RU" sz="2800" b="1" i="1" dirty="0">
                <a:solidFill>
                  <a:srgbClr val="0000CC"/>
                </a:solidFill>
              </a:rPr>
              <a:t>Gossypium hirsutum</a:t>
            </a:r>
            <a:r>
              <a:rPr lang="uz-Cyrl-UZ" altLang="ru-RU" sz="2800" b="1" dirty="0">
                <a:solidFill>
                  <a:srgbClr val="0000CC"/>
                </a:solidFill>
              </a:rPr>
              <a:t>, </a:t>
            </a:r>
            <a:r>
              <a:rPr lang="uz-Cyrl-UZ" altLang="ru-RU" sz="2800" b="1" i="1" dirty="0">
                <a:solidFill>
                  <a:srgbClr val="0000CC"/>
                </a:solidFill>
              </a:rPr>
              <a:t>Gossypium barbadense</a:t>
            </a:r>
            <a:r>
              <a:rPr lang="uz-Cyrl-UZ" altLang="ru-RU" sz="2800" b="1" dirty="0">
                <a:solidFill>
                  <a:srgbClr val="0000CC"/>
                </a:solidFill>
              </a:rPr>
              <a:t> ва б.) ва ёввойи (</a:t>
            </a:r>
            <a:r>
              <a:rPr lang="uz-Cyrl-UZ" altLang="ru-RU" sz="2800" b="1" i="1" dirty="0">
                <a:solidFill>
                  <a:srgbClr val="0000CC"/>
                </a:solidFill>
              </a:rPr>
              <a:t>Gossypium </a:t>
            </a:r>
            <a:r>
              <a:rPr lang="uz-Cyrl-UZ" altLang="ru-RU" sz="2800" b="1" dirty="0">
                <a:solidFill>
                  <a:srgbClr val="0000CC"/>
                </a:solidFill>
              </a:rPr>
              <a:t>spp.) ғўза турлари; гулхайридошлар оиласига мансуб ўсимликлардан тугмачагул (</a:t>
            </a:r>
            <a:r>
              <a:rPr lang="uz-Cyrl-UZ" altLang="ru-RU" sz="2800" b="1" i="1" dirty="0">
                <a:solidFill>
                  <a:srgbClr val="0000CC"/>
                </a:solidFill>
              </a:rPr>
              <a:t>Malva</a:t>
            </a:r>
            <a:r>
              <a:rPr lang="uz-Cyrl-UZ" altLang="ru-RU" sz="2800" b="1" dirty="0">
                <a:solidFill>
                  <a:srgbClr val="0000CC"/>
                </a:solidFill>
              </a:rPr>
              <a:t> spp.), гибиск (</a:t>
            </a:r>
            <a:r>
              <a:rPr lang="uz-Cyrl-UZ" altLang="ru-RU" sz="2800" b="1" i="1" dirty="0">
                <a:solidFill>
                  <a:srgbClr val="0000CC"/>
                </a:solidFill>
              </a:rPr>
              <a:t>Hibiscus</a:t>
            </a:r>
            <a:r>
              <a:rPr lang="uz-Cyrl-UZ" altLang="ru-RU" sz="2800" b="1" dirty="0">
                <a:solidFill>
                  <a:srgbClr val="0000CC"/>
                </a:solidFill>
              </a:rPr>
              <a:t> spp.) ва б.</a:t>
            </a:r>
            <a:r>
              <a:rPr lang="uz-Cyrl-UZ" altLang="ru-RU" sz="2800" dirty="0">
                <a:solidFill>
                  <a:srgbClr val="0000CC"/>
                </a:solidFill>
              </a:rPr>
              <a:t> </a:t>
            </a:r>
            <a:r>
              <a:rPr lang="uz-Cyrl-UZ" altLang="ru-RU" sz="2800" b="1" dirty="0">
                <a:solidFill>
                  <a:srgbClr val="0000CC"/>
                </a:solidFill>
              </a:rPr>
              <a:t>зарарланади</a:t>
            </a:r>
            <a:r>
              <a:rPr lang="uz-Cyrl-UZ" altLang="ru-RU" sz="2800" b="1" dirty="0" smtClean="0">
                <a:solidFill>
                  <a:srgbClr val="0000CC"/>
                </a:solidFill>
              </a:rPr>
              <a: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3" name="Rectangle 3"/>
          <p:cNvSpPr>
            <a:spLocks noGrp="1" noChangeArrowheads="1"/>
          </p:cNvSpPr>
          <p:nvPr>
            <p:ph type="subTitle" idx="1"/>
          </p:nvPr>
        </p:nvSpPr>
        <p:spPr>
          <a:xfrm>
            <a:off x="971550" y="333375"/>
            <a:ext cx="8020050" cy="6335713"/>
          </a:xfrm>
        </p:spPr>
        <p:txBody>
          <a:bodyPr rtlCol="0">
            <a:normAutofit/>
          </a:bodyPr>
          <a:lstStyle/>
          <a:p>
            <a:pPr algn="ctr" fontAlgn="auto">
              <a:spcAft>
                <a:spcPts val="0"/>
              </a:spcAft>
              <a:buFont typeface="Wingdings 3" charset="2"/>
              <a:buNone/>
              <a:defRPr/>
            </a:pPr>
            <a:endParaRPr lang="uz-Cyrl-UZ" altLang="ru-RU" sz="900" b="1" dirty="0">
              <a:solidFill>
                <a:srgbClr val="0000CC"/>
              </a:solidFill>
              <a:latin typeface="Times New Roman" panose="02020603050405020304" pitchFamily="18" charset="0"/>
            </a:endParaRPr>
          </a:p>
          <a:p>
            <a:pPr algn="ctr" fontAlgn="auto">
              <a:spcAft>
                <a:spcPts val="0"/>
              </a:spcAft>
              <a:buFont typeface="Wingdings 3" charset="2"/>
              <a:buNone/>
              <a:defRPr/>
            </a:pPr>
            <a:r>
              <a:rPr lang="uz-Cyrl-UZ" altLang="ru-RU" sz="2800" b="1" dirty="0">
                <a:solidFill>
                  <a:srgbClr val="FF3300"/>
                </a:solidFill>
                <a:latin typeface="Times New Roman" panose="02020603050405020304" pitchFamily="18" charset="0"/>
              </a:rPr>
              <a:t>АНТРАКНОЗНИНГ ИҚТИСОДИЙ ЗАРАРИ</a:t>
            </a:r>
          </a:p>
          <a:p>
            <a:pPr algn="ctr" fontAlgn="auto">
              <a:spcAft>
                <a:spcPts val="0"/>
              </a:spcAft>
              <a:buFont typeface="Wingdings 3" charset="2"/>
              <a:buNone/>
              <a:defRPr/>
            </a:pPr>
            <a:endParaRPr lang="uz-Cyrl-UZ" altLang="ru-RU" sz="900" b="1" dirty="0"/>
          </a:p>
          <a:p>
            <a:pPr algn="ctr" fontAlgn="auto">
              <a:spcAft>
                <a:spcPts val="0"/>
              </a:spcAft>
              <a:buFont typeface="Wingdings 3" charset="2"/>
              <a:buNone/>
              <a:defRPr/>
            </a:pPr>
            <a:r>
              <a:rPr lang="uz-Cyrl-UZ" altLang="ru-RU" sz="2800" b="1" dirty="0">
                <a:solidFill>
                  <a:srgbClr val="0000CC"/>
                </a:solidFill>
              </a:rPr>
              <a:t>         Антракнознинг пахта ҳосилига кескин салбий таъсири ғўза ниҳол пайтида ҳамда кўсаклар ривожланиши ва очила бошлаши даврида кузатилади. Ниҳолларда касаллик тарқалиши 80% дан ошганида уруғпалла, гипокотиль, чинбарглар, поя ва илдиз чирийда ва ўсимликлар нобуд бўлади. Касаллик кўсаклар бутунлай йўқотилиши, поя зарарланиши, тола миқдори камайиши ва сифати бузилишига олиб келади.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7" name="Rectangle 3"/>
          <p:cNvSpPr>
            <a:spLocks noGrp="1" noChangeArrowheads="1"/>
          </p:cNvSpPr>
          <p:nvPr>
            <p:ph type="subTitle" idx="1"/>
          </p:nvPr>
        </p:nvSpPr>
        <p:spPr>
          <a:xfrm>
            <a:off x="152400" y="333375"/>
            <a:ext cx="8839200" cy="6335713"/>
          </a:xfrm>
        </p:spPr>
        <p:txBody>
          <a:bodyPr rtlCol="0">
            <a:normAutofit/>
          </a:bodyPr>
          <a:lstStyle/>
          <a:p>
            <a:pPr algn="ctr" fontAlgn="auto">
              <a:spcAft>
                <a:spcPts val="0"/>
              </a:spcAft>
              <a:buFont typeface="Wingdings 3" charset="2"/>
              <a:buNone/>
              <a:defRPr/>
            </a:pPr>
            <a:endParaRPr lang="uz-Cyrl-UZ" altLang="ru-RU" sz="800" b="1" dirty="0">
              <a:solidFill>
                <a:srgbClr val="0000CC"/>
              </a:solidFill>
              <a:latin typeface="Times New Roman" panose="02020603050405020304" pitchFamily="18" charset="0"/>
            </a:endParaRPr>
          </a:p>
          <a:p>
            <a:pPr algn="ctr" fontAlgn="auto">
              <a:spcAft>
                <a:spcPts val="0"/>
              </a:spcAft>
              <a:buFont typeface="Wingdings 3" charset="2"/>
              <a:buNone/>
              <a:defRPr/>
            </a:pPr>
            <a:r>
              <a:rPr lang="uz-Cyrl-UZ" altLang="ru-RU" sz="2800" b="1" dirty="0">
                <a:solidFill>
                  <a:srgbClr val="FF3300"/>
                </a:solidFill>
                <a:latin typeface="Times New Roman" panose="02020603050405020304" pitchFamily="18" charset="0"/>
              </a:rPr>
              <a:t>АНТРАКНОЗНИНГ ИҚТИСОДИЙ ЗАРАРИ</a:t>
            </a:r>
          </a:p>
          <a:p>
            <a:pPr algn="ctr" fontAlgn="auto">
              <a:spcAft>
                <a:spcPts val="0"/>
              </a:spcAft>
              <a:buFont typeface="Wingdings 3" charset="2"/>
              <a:buNone/>
              <a:defRPr/>
            </a:pPr>
            <a:endParaRPr lang="uz-Cyrl-UZ" altLang="ru-RU" sz="800" b="1" dirty="0"/>
          </a:p>
          <a:p>
            <a:pPr algn="ctr" fontAlgn="auto">
              <a:spcAft>
                <a:spcPts val="0"/>
              </a:spcAft>
              <a:buFont typeface="Wingdings 3" charset="2"/>
              <a:buNone/>
              <a:defRPr/>
            </a:pPr>
            <a:r>
              <a:rPr lang="uz-Cyrl-UZ" altLang="ru-RU" sz="2800" b="1" dirty="0">
                <a:solidFill>
                  <a:srgbClr val="0000CC"/>
                </a:solidFill>
              </a:rPr>
              <a:t>         АҚШда 1945 йилдан олдин (уруғлик чигитни ёппасига дорилашни бошлашдан олдин) антракноз ҳар йили жуда катта талафот етказган. Жанубий Каролина ва Флорида штатларида кўсакларнинг 60-90 фоизи йўқотилган. Чигит самарали фунгицидлар билан дорилаб бошланган давр (1955 й.) дан эътиборан антракноз АҚШда кам кузатиладиган ва ҳосилга зарар келтира олмайдиган касалликка айланган (АҚШ шарқининг сернам қисмлари истисно).</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5" name="Rectangle 3"/>
          <p:cNvSpPr>
            <a:spLocks noGrp="1" noChangeArrowheads="1"/>
          </p:cNvSpPr>
          <p:nvPr>
            <p:ph type="subTitle" idx="1"/>
          </p:nvPr>
        </p:nvSpPr>
        <p:spPr>
          <a:xfrm>
            <a:off x="0" y="115888"/>
            <a:ext cx="8991600" cy="6553200"/>
          </a:xfrm>
        </p:spPr>
        <p:txBody>
          <a:bodyPr rtlCol="0">
            <a:noAutofit/>
          </a:bodyPr>
          <a:lstStyle/>
          <a:p>
            <a:pPr fontAlgn="auto">
              <a:lnSpc>
                <a:spcPct val="80000"/>
              </a:lnSpc>
              <a:spcAft>
                <a:spcPts val="0"/>
              </a:spcAft>
              <a:buFont typeface="Wingdings 3" charset="2"/>
              <a:buNone/>
              <a:defRPr/>
            </a:pPr>
            <a:endParaRPr lang="uz-Cyrl-UZ" altLang="ru-RU" sz="800" b="1" dirty="0">
              <a:solidFill>
                <a:srgbClr val="0000CC"/>
              </a:solidFill>
              <a:latin typeface="Times New Roman" panose="02020603050405020304" pitchFamily="18" charset="0"/>
            </a:endParaRPr>
          </a:p>
          <a:p>
            <a:pPr fontAlgn="auto">
              <a:lnSpc>
                <a:spcPct val="80000"/>
              </a:lnSpc>
              <a:spcAft>
                <a:spcPts val="0"/>
              </a:spcAft>
              <a:buFont typeface="Wingdings 3" charset="2"/>
              <a:buNone/>
              <a:defRPr/>
            </a:pPr>
            <a:r>
              <a:rPr lang="uz-Cyrl-UZ" altLang="ru-RU" sz="2400" b="1" dirty="0">
                <a:solidFill>
                  <a:srgbClr val="FF3300"/>
                </a:solidFill>
                <a:latin typeface="Times New Roman" panose="02020603050405020304" pitchFamily="18" charset="0"/>
              </a:rPr>
              <a:t>АНТРАКНОЗ РИВОЖЛАНИШИ ВА БЕЛГИЛАРИ</a:t>
            </a:r>
          </a:p>
          <a:p>
            <a:pPr fontAlgn="auto">
              <a:lnSpc>
                <a:spcPct val="80000"/>
              </a:lnSpc>
              <a:spcAft>
                <a:spcPts val="0"/>
              </a:spcAft>
              <a:buFont typeface="Wingdings 3" charset="2"/>
              <a:buNone/>
              <a:defRPr/>
            </a:pPr>
            <a:endParaRPr lang="uz-Cyrl-UZ" altLang="ru-RU" sz="800" b="1" dirty="0"/>
          </a:p>
          <a:p>
            <a:pPr marL="457200" indent="-457200" fontAlgn="auto">
              <a:lnSpc>
                <a:spcPct val="80000"/>
              </a:lnSpc>
              <a:spcAft>
                <a:spcPts val="0"/>
              </a:spcAft>
              <a:buFont typeface="Arial" panose="020B0604020202020204" pitchFamily="34" charset="0"/>
              <a:buChar char="•"/>
              <a:defRPr/>
            </a:pPr>
            <a:r>
              <a:rPr lang="uz-Cyrl-UZ" altLang="ru-RU" sz="2400" b="1" dirty="0">
                <a:latin typeface="Times New Roman" panose="02020603050405020304" pitchFamily="18" charset="0"/>
                <a:cs typeface="Times New Roman" panose="02020603050405020304" pitchFamily="18" charset="0"/>
              </a:rPr>
              <a:t>      </a:t>
            </a:r>
            <a:r>
              <a:rPr lang="uz-Cyrl-UZ" altLang="ru-RU" sz="2400" dirty="0">
                <a:solidFill>
                  <a:srgbClr val="0000CC"/>
                </a:solidFill>
                <a:latin typeface="Times New Roman" panose="02020603050405020304" pitchFamily="18" charset="0"/>
                <a:cs typeface="Times New Roman" panose="02020603050405020304" pitchFamily="18" charset="0"/>
              </a:rPr>
              <a:t>Қўзғатувчи замбуруғ ғўзани бутун ўсув даврида ва барча ривожланиш фазаларида зарарлайди. Ниҳолларнинг илдиз бўғзи, уруғбарглари, поячаси, кейинроқ ўсимликларнинг чин барг, барг банди, поя, кўсак, кўсак банди, толаси ва чигитлари зарарланади. Антракноз айниқса ёш ниҳолларга ва кўсакларга катта зарар етказади. Патоген ўсимлик тўқимасига одатда механик жароҳатлар ва ҳашаротлар пайдо қилган яралар орқали киради, аммо конидиялардан ўсиб чиқадиган инфекцион гифа тўқимага тўғридан-тўғри ҳам кира олади</a:t>
            </a:r>
            <a:r>
              <a:rPr lang="uz-Cyrl-UZ" altLang="ru-RU" sz="2400" dirty="0" smtClean="0">
                <a:solidFill>
                  <a:srgbClr val="0000CC"/>
                </a:solidFill>
                <a:latin typeface="Times New Roman" panose="02020603050405020304" pitchFamily="18" charset="0"/>
                <a:cs typeface="Times New Roman" panose="02020603050405020304" pitchFamily="18" charset="0"/>
              </a:rPr>
              <a:t>.</a:t>
            </a:r>
          </a:p>
          <a:p>
            <a:pPr marL="457200" indent="-457200" fontAlgn="auto">
              <a:lnSpc>
                <a:spcPct val="80000"/>
              </a:lnSpc>
              <a:spcAft>
                <a:spcPts val="0"/>
              </a:spcAft>
              <a:buFont typeface="Arial" panose="020B0604020202020204" pitchFamily="34" charset="0"/>
              <a:buChar char="•"/>
              <a:defRPr/>
            </a:pPr>
            <a:r>
              <a:rPr lang="uz-Cyrl-UZ" altLang="ru-RU" sz="2400" dirty="0">
                <a:solidFill>
                  <a:srgbClr val="0000CC"/>
                </a:solidFill>
                <a:latin typeface="Times New Roman" panose="02020603050405020304" pitchFamily="18" charset="0"/>
                <a:cs typeface="Times New Roman" panose="02020603050405020304" pitchFamily="18" charset="0"/>
              </a:rPr>
              <a:t> Замбуруғ тўқима ичида (эндоген шаклда) ривожланади, ташқарига фақат конидия ҳосил қилувчи органлари чиқади.</a:t>
            </a:r>
          </a:p>
          <a:p>
            <a:pPr marL="457200" indent="-457200" fontAlgn="auto">
              <a:lnSpc>
                <a:spcPct val="80000"/>
              </a:lnSpc>
              <a:spcAft>
                <a:spcPts val="0"/>
              </a:spcAft>
              <a:buFont typeface="Arial" panose="020B0604020202020204" pitchFamily="34" charset="0"/>
              <a:buChar char="•"/>
              <a:defRPr/>
            </a:pPr>
            <a:r>
              <a:rPr lang="uz-Cyrl-UZ" altLang="ru-RU" sz="2400" dirty="0">
                <a:solidFill>
                  <a:srgbClr val="0000CC"/>
                </a:solidFill>
                <a:latin typeface="Times New Roman" panose="02020603050405020304" pitchFamily="18" charset="0"/>
                <a:cs typeface="Times New Roman" panose="02020603050405020304" pitchFamily="18" charset="0"/>
              </a:rPr>
              <a:t>         Зарарланган уруғ экилиши уруғпалла ва ёш ниҳоллар зарарланишига олиб келади. Уларда пайдо бўлган конидиялар ёмғир томчилари, ҳашаротлар ва шамол орқали соғлом ўсимликларга тарқалади ва зарарлайди. </a:t>
            </a:r>
          </a:p>
          <a:p>
            <a:pPr marL="457200" indent="-457200" fontAlgn="auto">
              <a:lnSpc>
                <a:spcPct val="80000"/>
              </a:lnSpc>
              <a:spcAft>
                <a:spcPts val="0"/>
              </a:spcAft>
              <a:buFont typeface="Arial" panose="020B0604020202020204" pitchFamily="34" charset="0"/>
              <a:buChar char="•"/>
              <a:defRPr/>
            </a:pPr>
            <a:r>
              <a:rPr lang="uz-Cyrl-UZ" altLang="ru-RU" sz="2400" dirty="0">
                <a:solidFill>
                  <a:srgbClr val="0000CC"/>
                </a:solidFill>
                <a:latin typeface="Times New Roman" panose="02020603050405020304" pitchFamily="18" charset="0"/>
                <a:cs typeface="Times New Roman" panose="02020603050405020304" pitchFamily="18" charset="0"/>
              </a:rPr>
              <a:t>         Ёмғир ва ҳавонинг юқори нисбий намлиги ўсимликлар зарарланиши учун қулай шароит туғдиради. Қуруқ об-ҳавода касаллик ривожланиши камаяди ёки тўхтайди, сўнгра кўсаклар ривожланиши даврида яна кучаяди.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3" name="Rectangle 3"/>
          <p:cNvSpPr>
            <a:spLocks noGrp="1" noChangeArrowheads="1"/>
          </p:cNvSpPr>
          <p:nvPr>
            <p:ph type="subTitle" idx="1"/>
          </p:nvPr>
        </p:nvSpPr>
        <p:spPr>
          <a:xfrm>
            <a:off x="684213" y="260350"/>
            <a:ext cx="8307387" cy="6408738"/>
          </a:xfrm>
        </p:spPr>
        <p:txBody>
          <a:bodyPr rtlCol="0">
            <a:normAutofit fontScale="92500" lnSpcReduction="20000"/>
          </a:bodyPr>
          <a:lstStyle/>
          <a:p>
            <a:pPr fontAlgn="auto">
              <a:lnSpc>
                <a:spcPct val="80000"/>
              </a:lnSpc>
              <a:spcAft>
                <a:spcPts val="0"/>
              </a:spcAft>
              <a:buFont typeface="Wingdings 3" charset="2"/>
              <a:buNone/>
              <a:defRPr/>
            </a:pPr>
            <a:endParaRPr lang="uz-Cyrl-UZ" altLang="ru-RU" sz="900" b="1" dirty="0">
              <a:solidFill>
                <a:srgbClr val="0000CC"/>
              </a:solidFill>
              <a:latin typeface="Times New Roman" panose="02020603050405020304" pitchFamily="18" charset="0"/>
              <a:cs typeface="Times New Roman" panose="02020603050405020304" pitchFamily="18" charset="0"/>
            </a:endParaRPr>
          </a:p>
          <a:p>
            <a:pPr algn="ctr" fontAlgn="auto">
              <a:lnSpc>
                <a:spcPct val="80000"/>
              </a:lnSpc>
              <a:spcAft>
                <a:spcPts val="0"/>
              </a:spcAft>
              <a:buFont typeface="Wingdings 3" charset="2"/>
              <a:buNone/>
              <a:defRPr/>
            </a:pPr>
            <a:r>
              <a:rPr lang="uz-Cyrl-UZ" altLang="ru-RU" sz="2800" b="1" dirty="0">
                <a:solidFill>
                  <a:srgbClr val="FF3300"/>
                </a:solidFill>
                <a:latin typeface="Times New Roman" panose="02020603050405020304" pitchFamily="18" charset="0"/>
                <a:cs typeface="Times New Roman" panose="02020603050405020304" pitchFamily="18" charset="0"/>
              </a:rPr>
              <a:t>АНТРАКНОЗ РИВОЖЛАНИШИ ВА БЕЛГИЛАРИ</a:t>
            </a:r>
          </a:p>
          <a:p>
            <a:pPr fontAlgn="auto">
              <a:lnSpc>
                <a:spcPct val="80000"/>
              </a:lnSpc>
              <a:spcAft>
                <a:spcPts val="0"/>
              </a:spcAft>
              <a:buFont typeface="Wingdings 3" charset="2"/>
              <a:buNone/>
              <a:defRPr/>
            </a:pPr>
            <a:endParaRPr lang="uz-Cyrl-UZ" altLang="ru-RU" sz="900" b="1" dirty="0">
              <a:latin typeface="Times New Roman" panose="02020603050405020304" pitchFamily="18" charset="0"/>
              <a:cs typeface="Times New Roman" panose="02020603050405020304" pitchFamily="18" charset="0"/>
            </a:endParaRPr>
          </a:p>
          <a:p>
            <a:pPr algn="just" fontAlgn="auto">
              <a:lnSpc>
                <a:spcPct val="80000"/>
              </a:lnSpc>
              <a:spcAft>
                <a:spcPts val="0"/>
              </a:spcAft>
              <a:buFont typeface="Wingdings 3" charset="2"/>
              <a:buNone/>
              <a:defRPr/>
            </a:pPr>
            <a:r>
              <a:rPr lang="uz-Cyrl-UZ" altLang="ru-RU" sz="2800" b="1" dirty="0">
                <a:solidFill>
                  <a:srgbClr val="0000CC"/>
                </a:solidFill>
                <a:latin typeface="Times New Roman" panose="02020603050405020304" pitchFamily="18" charset="0"/>
                <a:cs typeface="Times New Roman" panose="02020603050405020304" pitchFamily="18" charset="0"/>
              </a:rPr>
              <a:t>         </a:t>
            </a:r>
            <a:r>
              <a:rPr lang="uz-Cyrl-UZ" altLang="ru-RU" sz="2800" b="1" i="1" dirty="0">
                <a:latin typeface="Times New Roman" panose="02020603050405020304" pitchFamily="18" charset="0"/>
                <a:cs typeface="Times New Roman" panose="02020603050405020304" pitchFamily="18" charset="0"/>
              </a:rPr>
              <a:t>Антракнознинг ниҳол шакли</a:t>
            </a:r>
            <a:r>
              <a:rPr lang="uz-Cyrl-UZ" altLang="ru-RU" sz="2800" b="1" dirty="0">
                <a:latin typeface="Times New Roman" panose="02020603050405020304" pitchFamily="18" charset="0"/>
                <a:cs typeface="Times New Roman" panose="02020603050405020304" pitchFamily="18" charset="0"/>
              </a:rPr>
              <a:t>. </a:t>
            </a:r>
            <a:r>
              <a:rPr lang="uz-Cyrl-UZ" altLang="ru-RU" sz="2800" dirty="0">
                <a:solidFill>
                  <a:srgbClr val="0000CC"/>
                </a:solidFill>
                <a:latin typeface="Times New Roman" panose="02020603050405020304" pitchFamily="18" charset="0"/>
                <a:cs typeface="Times New Roman" panose="02020603050405020304" pitchFamily="18" charset="0"/>
              </a:rPr>
              <a:t>Уруғпалла тупроқдан чиқмасдан ёки кўпинча тупроқ юзасига чиққанидан кейин зарарланади Бунда уруғбаргларда қизғиш-қўнғир ёки тўқ-қўнғир доғлар пайдо бўлади, улар ўсиб, баргларни қоплаб олади, барглар охири чириб кетади. Илдиз бўйинчасида қизғиш ёки тўқ-қизғиш доғлар пайдо бўлади, улар поячани ўраб олади ва қисиб, нозиклаштиради, ўсимлик сарғаяди, ётиб қолади ва чирийди. Доғлар устида замбуруғнинг конидия ва конидиофораларидан ташкил топган, концентрик доиралар шаклидаги намроқ қатлам (ёстиқчалар) ривожланади. </a:t>
            </a:r>
            <a:endParaRPr lang="uz-Cyrl-UZ" altLang="ru-RU" sz="2800" dirty="0" smtClean="0">
              <a:solidFill>
                <a:srgbClr val="0000CC"/>
              </a:solidFill>
              <a:latin typeface="Times New Roman" panose="02020603050405020304" pitchFamily="18" charset="0"/>
              <a:cs typeface="Times New Roman" panose="02020603050405020304" pitchFamily="18" charset="0"/>
            </a:endParaRPr>
          </a:p>
          <a:p>
            <a:pPr algn="just" fontAlgn="auto">
              <a:lnSpc>
                <a:spcPct val="80000"/>
              </a:lnSpc>
              <a:spcAft>
                <a:spcPts val="0"/>
              </a:spcAft>
              <a:buFont typeface="Wingdings 3" charset="2"/>
              <a:buNone/>
              <a:defRPr/>
            </a:pPr>
            <a:r>
              <a:rPr lang="uz-Cyrl-UZ" altLang="ru-RU" sz="2800" dirty="0" smtClean="0">
                <a:solidFill>
                  <a:srgbClr val="0000CC"/>
                </a:solidFill>
                <a:latin typeface="Times New Roman" panose="02020603050405020304" pitchFamily="18" charset="0"/>
                <a:cs typeface="Times New Roman" panose="02020603050405020304" pitchFamily="18" charset="0"/>
              </a:rPr>
              <a:t>Бу </a:t>
            </a:r>
            <a:r>
              <a:rPr lang="uz-Cyrl-UZ" altLang="ru-RU" sz="2800" dirty="0">
                <a:solidFill>
                  <a:srgbClr val="0000CC"/>
                </a:solidFill>
                <a:latin typeface="Times New Roman" panose="02020603050405020304" pitchFamily="18" charset="0"/>
                <a:cs typeface="Times New Roman" panose="02020603050405020304" pitchFamily="18" charset="0"/>
              </a:rPr>
              <a:t>ёстиқчалар олдин эпидермис остида бўлиб, етилганда уни ёриб чиқади. Ҳаво ҳарорати 20-26</a:t>
            </a:r>
            <a:r>
              <a:rPr lang="uz-Cyrl-UZ" altLang="ru-RU" sz="2800" baseline="30000" dirty="0">
                <a:solidFill>
                  <a:srgbClr val="0000CC"/>
                </a:solidFill>
                <a:latin typeface="Times New Roman" panose="02020603050405020304" pitchFamily="18" charset="0"/>
                <a:cs typeface="Times New Roman" panose="02020603050405020304" pitchFamily="18" charset="0"/>
              </a:rPr>
              <a:t>о</a:t>
            </a:r>
            <a:r>
              <a:rPr lang="uz-Cyrl-UZ" altLang="ru-RU" sz="2800" dirty="0">
                <a:solidFill>
                  <a:srgbClr val="0000CC"/>
                </a:solidFill>
                <a:latin typeface="Times New Roman" panose="02020603050405020304" pitchFamily="18" charset="0"/>
                <a:cs typeface="Times New Roman" panose="02020603050405020304" pitchFamily="18" charset="0"/>
              </a:rPr>
              <a:t>С бўлганида уруғбарг ва 5-6 чин барг чиқарган ниҳоллар жуда кучли зарарланади. Ҳаво исиб кетиши билан, касаллик сусая бошлайди ва ниҳолларнинг бир қисми бутунлай соғайиб кетиши мумкин. </a:t>
            </a:r>
          </a:p>
          <a:p>
            <a:pPr algn="just" fontAlgn="auto">
              <a:lnSpc>
                <a:spcPct val="80000"/>
              </a:lnSpc>
              <a:spcAft>
                <a:spcPts val="0"/>
              </a:spcAft>
              <a:buFont typeface="Wingdings 3" charset="2"/>
              <a:buNone/>
              <a:defRPr/>
            </a:pPr>
            <a:r>
              <a:rPr lang="uz-Cyrl-UZ" altLang="ru-RU" sz="2800" dirty="0">
                <a:solidFill>
                  <a:srgbClr val="0000CC"/>
                </a:solidFill>
                <a:latin typeface="Times New Roman" panose="02020603050405020304" pitchFamily="18" charset="0"/>
                <a:cs typeface="Times New Roman" panose="02020603050405020304" pitchFamily="18" charset="0"/>
              </a:rPr>
              <a:t>         Етилган ўсимликлар антракноз билан фақат улар бирор сабабга кўра заифлашганида зарарланади – пояларида узунчоқ қизғиш-қўнғир, баргларида думалоқ, тўқ-қўнғир доғлар пайдо бўлади. </a:t>
            </a:r>
          </a:p>
          <a:p>
            <a:pPr algn="just" fontAlgn="auto">
              <a:lnSpc>
                <a:spcPct val="80000"/>
              </a:lnSpc>
              <a:spcAft>
                <a:spcPts val="0"/>
              </a:spcAft>
              <a:buFont typeface="Wingdings 3" charset="2"/>
              <a:buNone/>
              <a:defRPr/>
            </a:pPr>
            <a:endParaRPr lang="uz-Cyrl-UZ" altLang="ru-RU" sz="2800" dirty="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1" name="Rectangle 3"/>
          <p:cNvSpPr>
            <a:spLocks noGrp="1" noChangeArrowheads="1"/>
          </p:cNvSpPr>
          <p:nvPr>
            <p:ph type="subTitle" idx="1"/>
          </p:nvPr>
        </p:nvSpPr>
        <p:spPr>
          <a:xfrm>
            <a:off x="395288" y="260350"/>
            <a:ext cx="8596312" cy="6408738"/>
          </a:xfrm>
        </p:spPr>
        <p:txBody>
          <a:bodyPr rtlCol="0">
            <a:normAutofit fontScale="92500" lnSpcReduction="10000"/>
          </a:bodyPr>
          <a:lstStyle/>
          <a:p>
            <a:pPr fontAlgn="auto">
              <a:lnSpc>
                <a:spcPct val="80000"/>
              </a:lnSpc>
              <a:spcAft>
                <a:spcPts val="0"/>
              </a:spcAft>
              <a:buFont typeface="Wingdings 3" charset="2"/>
              <a:buNone/>
              <a:defRPr/>
            </a:pPr>
            <a:endParaRPr lang="uz-Cyrl-UZ" altLang="ru-RU" sz="900" dirty="0">
              <a:solidFill>
                <a:srgbClr val="0000CC"/>
              </a:solidFill>
              <a:latin typeface="Times New Roman" panose="02020603050405020304" pitchFamily="18" charset="0"/>
              <a:cs typeface="Times New Roman" panose="02020603050405020304" pitchFamily="18" charset="0"/>
            </a:endParaRPr>
          </a:p>
          <a:p>
            <a:pPr fontAlgn="auto">
              <a:lnSpc>
                <a:spcPct val="80000"/>
              </a:lnSpc>
              <a:spcAft>
                <a:spcPts val="0"/>
              </a:spcAft>
              <a:buFont typeface="Wingdings 3" charset="2"/>
              <a:buNone/>
              <a:defRPr/>
            </a:pPr>
            <a:r>
              <a:rPr lang="uz-Cyrl-UZ" altLang="ru-RU" sz="2800" dirty="0" smtClean="0">
                <a:solidFill>
                  <a:srgbClr val="0000CC"/>
                </a:solidFill>
                <a:latin typeface="Times New Roman" panose="02020603050405020304" pitchFamily="18" charset="0"/>
                <a:cs typeface="Times New Roman" panose="02020603050405020304" pitchFamily="18" charset="0"/>
              </a:rPr>
              <a:t> </a:t>
            </a:r>
            <a:r>
              <a:rPr lang="uz-Cyrl-UZ" altLang="ru-RU" sz="2800" i="1" dirty="0">
                <a:latin typeface="Times New Roman" panose="02020603050405020304" pitchFamily="18" charset="0"/>
                <a:cs typeface="Times New Roman" panose="02020603050405020304" pitchFamily="18" charset="0"/>
              </a:rPr>
              <a:t>Антракнознинг кўсак шакли</a:t>
            </a:r>
            <a:r>
              <a:rPr lang="uz-Cyrl-UZ" altLang="ru-RU" sz="2800" dirty="0">
                <a:latin typeface="Times New Roman" panose="02020603050405020304" pitchFamily="18" charset="0"/>
                <a:cs typeface="Times New Roman" panose="02020603050405020304" pitchFamily="18" charset="0"/>
              </a:rPr>
              <a:t>. </a:t>
            </a:r>
            <a:r>
              <a:rPr lang="uz-Cyrl-UZ" altLang="ru-RU" sz="2800" dirty="0">
                <a:solidFill>
                  <a:srgbClr val="0000CC"/>
                </a:solidFill>
                <a:latin typeface="Times New Roman" panose="02020603050405020304" pitchFamily="18" charset="0"/>
                <a:cs typeface="Times New Roman" panose="02020603050405020304" pitchFamily="18" charset="0"/>
              </a:rPr>
              <a:t>Кўсаклар кучли зарарланади, уларнинг устида кичик, думалоқ, ўртаси ботиқ, қизғиш-жигарранг, тўқ-қўнғир ёки тўқ-қизил доғлар пайдо бўлади, доғлар ботиқ шакл олади, аста-секин қораяди, четларида қизғиш ранг сақланиб қолади ва ҳошия ҳосил қилади (расмга қаранг). Доғлар ўсиб, қўшилиб кетади, кўсак устининг чорагини, ярмини, ¾ қисмини ёки кўсакни бутунлай қоплайди. Кучли зарарланган кўсаклар мумиёланиб қолади. Қулай об-ҳавода доғларнинг усти нам, хамирсимон, туси ифлос-кулрангдан равшан пуштигача бўлган ёстиқчалар билан қопланади. </a:t>
            </a:r>
            <a:endParaRPr lang="uz-Cyrl-UZ" altLang="ru-RU" sz="2800" dirty="0" smtClean="0">
              <a:solidFill>
                <a:srgbClr val="0000CC"/>
              </a:solidFill>
              <a:latin typeface="Times New Roman" panose="02020603050405020304" pitchFamily="18" charset="0"/>
              <a:cs typeface="Times New Roman" panose="02020603050405020304" pitchFamily="18" charset="0"/>
            </a:endParaRPr>
          </a:p>
          <a:p>
            <a:pPr fontAlgn="auto">
              <a:lnSpc>
                <a:spcPct val="80000"/>
              </a:lnSpc>
              <a:spcAft>
                <a:spcPts val="0"/>
              </a:spcAft>
              <a:buFont typeface="Wingdings 3" charset="2"/>
              <a:buNone/>
              <a:defRPr/>
            </a:pPr>
            <a:r>
              <a:rPr lang="uz-Cyrl-UZ" altLang="ru-RU" sz="2800" dirty="0">
                <a:solidFill>
                  <a:srgbClr val="0000CC"/>
                </a:solidFill>
                <a:latin typeface="Times New Roman" panose="02020603050405020304" pitchFamily="18" charset="0"/>
                <a:cs typeface="Times New Roman" panose="02020603050405020304" pitchFamily="18" charset="0"/>
              </a:rPr>
              <a:t>Ёстиқчалар эпидермисни ёриб чиққан конидия ва конидиофоралардан ташкил топади. Ўлчами катта доғлар </a:t>
            </a:r>
            <a:r>
              <a:rPr lang="uz-Cyrl-UZ" altLang="ru-RU" sz="2800" u="sng" dirty="0">
                <a:solidFill>
                  <a:srgbClr val="0000CC"/>
                </a:solidFill>
                <a:latin typeface="Times New Roman" panose="02020603050405020304" pitchFamily="18" charset="0"/>
                <a:cs typeface="Times New Roman" panose="02020603050405020304" pitchFamily="18" charset="0"/>
              </a:rPr>
              <a:t>концентрик доиралар шаклига</a:t>
            </a:r>
            <a:r>
              <a:rPr lang="uz-Cyrl-UZ" altLang="ru-RU" sz="2800" dirty="0">
                <a:solidFill>
                  <a:srgbClr val="0000CC"/>
                </a:solidFill>
                <a:latin typeface="Times New Roman" panose="02020603050405020304" pitchFamily="18" charset="0"/>
                <a:cs typeface="Times New Roman" panose="02020603050405020304" pitchFamily="18" charset="0"/>
              </a:rPr>
              <a:t> киради, бунда энг ташқи доира бироз қизғиш-қўнғир, кейингиси қора, доғнинг маркази эса конидиялар кўплигидан пушти тусда бўлади.  Замбуруғ кўсак ичидаги тола ва чигитга тез тарқалади; антракнознинг ташқи белгилари бўлмаган кўсакнинг ичидаги тола ва чигит бутунлай чириган бўлиши мумкин.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Grp="1" noChangeArrowheads="1"/>
          </p:cNvSpPr>
          <p:nvPr>
            <p:ph type="ctrTitle"/>
          </p:nvPr>
        </p:nvSpPr>
        <p:spPr>
          <a:xfrm>
            <a:off x="323850" y="6021388"/>
            <a:ext cx="8569325" cy="433387"/>
          </a:xfrm>
          <a:noFill/>
        </p:spPr>
        <p:txBody>
          <a:bodyPr anchor="ctr"/>
          <a:lstStyle/>
          <a:p>
            <a:r>
              <a:rPr lang="uz-Cyrl-UZ" altLang="ru-RU" sz="1600" b="1" smtClean="0">
                <a:solidFill>
                  <a:schemeClr val="tx1"/>
                </a:solidFill>
                <a:latin typeface="Times New Roman" panose="02020603050405020304" pitchFamily="18" charset="0"/>
              </a:rPr>
              <a:t>Ғўза кўсагида антракноз касаллигининг белгилари (қўзғатувчи </a:t>
            </a:r>
            <a:r>
              <a:rPr lang="uz-Cyrl-UZ" altLang="ru-RU" sz="1600" b="1" i="1" smtClean="0">
                <a:solidFill>
                  <a:schemeClr val="tx1"/>
                </a:solidFill>
                <a:latin typeface="Times New Roman" panose="02020603050405020304" pitchFamily="18" charset="0"/>
              </a:rPr>
              <a:t>(</a:t>
            </a:r>
            <a:r>
              <a:rPr lang="en-US" altLang="ru-RU" sz="1600" b="1" i="1" smtClean="0">
                <a:solidFill>
                  <a:schemeClr val="tx1"/>
                </a:solidFill>
                <a:latin typeface="Times New Roman" panose="02020603050405020304" pitchFamily="18" charset="0"/>
              </a:rPr>
              <a:t>Glomerella gossypii</a:t>
            </a:r>
            <a:r>
              <a:rPr lang="uz-Cyrl-UZ" altLang="ru-RU" sz="1600" b="1" smtClean="0">
                <a:solidFill>
                  <a:schemeClr val="tx1"/>
                </a:solidFill>
                <a:latin typeface="Times New Roman" panose="02020603050405020304" pitchFamily="18" charset="0"/>
              </a:rPr>
              <a:t>).</a:t>
            </a:r>
            <a:endParaRPr lang="ru-RU" altLang="ru-RU" sz="1600" b="1" smtClean="0">
              <a:solidFill>
                <a:schemeClr val="tx1"/>
              </a:solidFill>
              <a:latin typeface="Times New Roman" panose="02020603050405020304" pitchFamily="18" charset="0"/>
            </a:endParaRPr>
          </a:p>
        </p:txBody>
      </p:sp>
      <p:sp>
        <p:nvSpPr>
          <p:cNvPr id="34819" name="Rectangle 2"/>
          <p:cNvSpPr>
            <a:spLocks noGrp="1" noChangeArrowheads="1"/>
          </p:cNvSpPr>
          <p:nvPr>
            <p:ph type="subTitle" idx="1"/>
          </p:nvPr>
        </p:nvSpPr>
        <p:spPr>
          <a:xfrm>
            <a:off x="539750" y="260350"/>
            <a:ext cx="8064500" cy="6121400"/>
          </a:xfrm>
        </p:spPr>
        <p:txBody>
          <a:bodyPr/>
          <a:lstStyle/>
          <a:p>
            <a:r>
              <a:rPr lang="en-US" altLang="ru-RU" sz="3600" b="1" smtClean="0">
                <a:solidFill>
                  <a:srgbClr val="0000CC"/>
                </a:solidFill>
              </a:rPr>
              <a:t>      </a:t>
            </a:r>
            <a:endParaRPr lang="uz-Cyrl-UZ" altLang="ru-RU" sz="3600" b="1" smtClean="0">
              <a:solidFill>
                <a:srgbClr val="0000CC"/>
              </a:solidFill>
            </a:endParaRPr>
          </a:p>
        </p:txBody>
      </p:sp>
      <p:pic>
        <p:nvPicPr>
          <p:cNvPr id="34820" name="Picture 5" descr="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614488"/>
            <a:ext cx="6480175" cy="440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1" name="Прямоугольник 1"/>
          <p:cNvSpPr>
            <a:spLocks noChangeArrowheads="1"/>
          </p:cNvSpPr>
          <p:nvPr/>
        </p:nvSpPr>
        <p:spPr bwMode="auto">
          <a:xfrm>
            <a:off x="287338" y="-7938"/>
            <a:ext cx="8569325" cy="1587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lnSpc>
                <a:spcPct val="90000"/>
              </a:lnSpc>
            </a:pPr>
            <a:r>
              <a:rPr lang="uz-Cyrl-UZ" altLang="ru-RU">
                <a:solidFill>
                  <a:srgbClr val="0000CC"/>
                </a:solidFill>
              </a:rPr>
              <a:t>Кучли зарарланган кўсак очилмайди ёки ярим очилади, тола ва чигит ёпишиб қолади, чаноқдан қийин ажралади, қўнғир ёки қора тус олади, усти замбуруғнинг конидиялари билан қопланади. Зарарланган тола тўқ-қўнғир тус олади, ёпишиб қолади ва чирийди. Зарарланган чигит ташқи кўриниши ва кулрангроқ-яшил ранги билан соғломларидан фарқ қилмайди, фақат кучли зарарланганлари сарғиш ёки қўнғир тус олади, майда бўлиб қолади, ичидаги муртаги ривожланмайди.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3" name="Rectangle 3"/>
          <p:cNvSpPr>
            <a:spLocks noGrp="1" noChangeArrowheads="1"/>
          </p:cNvSpPr>
          <p:nvPr>
            <p:ph type="subTitle" idx="1"/>
          </p:nvPr>
        </p:nvSpPr>
        <p:spPr>
          <a:xfrm>
            <a:off x="468313" y="-100013"/>
            <a:ext cx="8496300" cy="6553201"/>
          </a:xfrm>
        </p:spPr>
        <p:txBody>
          <a:bodyPr rtlCol="0">
            <a:noAutofit/>
          </a:bodyPr>
          <a:lstStyle/>
          <a:p>
            <a:pPr fontAlgn="auto">
              <a:lnSpc>
                <a:spcPct val="90000"/>
              </a:lnSpc>
              <a:spcAft>
                <a:spcPts val="0"/>
              </a:spcAft>
              <a:buFont typeface="Wingdings 3" charset="2"/>
              <a:buNone/>
              <a:defRPr/>
            </a:pPr>
            <a:endParaRPr lang="uz-Cyrl-UZ" altLang="ru-RU" sz="800" b="1" dirty="0">
              <a:solidFill>
                <a:srgbClr val="0000CC"/>
              </a:solidFill>
              <a:latin typeface="Times New Roman" panose="02020603050405020304" pitchFamily="18" charset="0"/>
              <a:cs typeface="Times New Roman" panose="02020603050405020304" pitchFamily="18" charset="0"/>
            </a:endParaRPr>
          </a:p>
          <a:p>
            <a:pPr algn="ctr" fontAlgn="auto">
              <a:lnSpc>
                <a:spcPct val="90000"/>
              </a:lnSpc>
              <a:spcAft>
                <a:spcPts val="0"/>
              </a:spcAft>
              <a:buFont typeface="Wingdings 3" charset="2"/>
              <a:buNone/>
              <a:defRPr/>
            </a:pPr>
            <a:r>
              <a:rPr lang="uz-Cyrl-UZ" altLang="ru-RU" sz="2800" b="1" dirty="0">
                <a:solidFill>
                  <a:srgbClr val="FF3300"/>
                </a:solidFill>
                <a:latin typeface="Times New Roman" panose="02020603050405020304" pitchFamily="18" charset="0"/>
                <a:cs typeface="Times New Roman" panose="02020603050405020304" pitchFamily="18" charset="0"/>
              </a:rPr>
              <a:t>КАСАЛЛИК ҚЎЗҒАТУВЧИСИНИНГ БЕЛГИЛАРИ</a:t>
            </a:r>
          </a:p>
          <a:p>
            <a:pPr fontAlgn="auto">
              <a:lnSpc>
                <a:spcPct val="90000"/>
              </a:lnSpc>
              <a:spcAft>
                <a:spcPts val="0"/>
              </a:spcAft>
              <a:buFont typeface="Wingdings 3" charset="2"/>
              <a:buNone/>
              <a:defRPr/>
            </a:pPr>
            <a:r>
              <a:rPr lang="uz-Cyrl-UZ" altLang="ru-RU" sz="2200" dirty="0" smtClean="0">
                <a:solidFill>
                  <a:srgbClr val="0000CC"/>
                </a:solidFill>
                <a:latin typeface="Times New Roman" panose="02020603050405020304" pitchFamily="18" charset="0"/>
                <a:cs typeface="Times New Roman" panose="02020603050405020304" pitchFamily="18" charset="0"/>
              </a:rPr>
              <a:t>         </a:t>
            </a:r>
            <a:r>
              <a:rPr lang="uz-Cyrl-UZ" altLang="ru-RU" sz="2200" dirty="0">
                <a:solidFill>
                  <a:srgbClr val="0000CC"/>
                </a:solidFill>
                <a:latin typeface="Times New Roman" panose="02020603050405020304" pitchFamily="18" charset="0"/>
                <a:cs typeface="Times New Roman" panose="02020603050405020304" pitchFamily="18" charset="0"/>
              </a:rPr>
              <a:t>Қўзғатувчи замбуруғ – аскомицет </a:t>
            </a:r>
            <a:r>
              <a:rPr lang="uz-Cyrl-UZ" altLang="ru-RU" sz="2200" i="1" dirty="0">
                <a:solidFill>
                  <a:srgbClr val="0000CC"/>
                </a:solidFill>
                <a:latin typeface="Times New Roman" panose="02020603050405020304" pitchFamily="18" charset="0"/>
                <a:cs typeface="Times New Roman" panose="02020603050405020304" pitchFamily="18" charset="0"/>
              </a:rPr>
              <a:t>Glomerella gossypii</a:t>
            </a:r>
            <a:r>
              <a:rPr lang="uz-Cyrl-UZ" altLang="ru-RU" sz="2200" dirty="0">
                <a:solidFill>
                  <a:srgbClr val="0000CC"/>
                </a:solidFill>
                <a:latin typeface="Times New Roman" panose="02020603050405020304" pitchFamily="18" charset="0"/>
                <a:cs typeface="Times New Roman" panose="02020603050405020304" pitchFamily="18" charset="0"/>
              </a:rPr>
              <a:t>,  табиатда одатда анаморфа (конидиал) босқичи (</a:t>
            </a:r>
            <a:r>
              <a:rPr lang="uz-Cyrl-UZ" altLang="ru-RU" sz="2200" i="1" dirty="0">
                <a:solidFill>
                  <a:srgbClr val="0000CC"/>
                </a:solidFill>
                <a:latin typeface="Times New Roman" panose="02020603050405020304" pitchFamily="18" charset="0"/>
                <a:cs typeface="Times New Roman" panose="02020603050405020304" pitchFamily="18" charset="0"/>
              </a:rPr>
              <a:t>Colletotrichum gossypii</a:t>
            </a:r>
            <a:r>
              <a:rPr lang="uz-Cyrl-UZ" altLang="ru-RU" sz="2200" dirty="0">
                <a:solidFill>
                  <a:srgbClr val="0000CC"/>
                </a:solidFill>
                <a:latin typeface="Times New Roman" panose="02020603050405020304" pitchFamily="18" charset="0"/>
                <a:cs typeface="Times New Roman" panose="02020603050405020304" pitchFamily="18" charset="0"/>
              </a:rPr>
              <a:t>) учрайди. Замбуруғ бу босқичида олдин эпидермис тагида ривожланиб, сўнгра эпидермисни ёриб, товоқча шаклида очиладиган ёстиқчалар (спородохийлар) ҳосил қилади. Ҳар бир ёстиқча қалин, даста бўлиб жойлашган конидиофора ва конидиялар ҳамда қиллар қатламидан ташкил топади. Ёстиқчалар ҳосил бўлиши ва уларнинг ичидаги микроскопик органларининг шакли ва ўлчамлари антракноз касаллигини ва унинг қўзғатувчисининг турини аниқлашда асосий таксономик белгилардир</a:t>
            </a:r>
            <a:r>
              <a:rPr lang="uz-Cyrl-UZ" altLang="ru-RU" sz="2200" dirty="0" smtClean="0">
                <a:solidFill>
                  <a:srgbClr val="0000CC"/>
                </a:solidFill>
                <a:latin typeface="Times New Roman" panose="02020603050405020304" pitchFamily="18" charset="0"/>
                <a:cs typeface="Times New Roman" panose="02020603050405020304" pitchFamily="18" charset="0"/>
              </a:rPr>
              <a:t>.</a:t>
            </a:r>
          </a:p>
          <a:p>
            <a:pPr fontAlgn="auto">
              <a:lnSpc>
                <a:spcPct val="90000"/>
              </a:lnSpc>
              <a:spcAft>
                <a:spcPts val="0"/>
              </a:spcAft>
              <a:buFont typeface="Wingdings 3" charset="2"/>
              <a:buNone/>
              <a:defRPr/>
            </a:pPr>
            <a:r>
              <a:rPr lang="uz-Cyrl-UZ" altLang="ru-RU" sz="2200" i="1" dirty="0">
                <a:latin typeface="Times New Roman" panose="02020603050405020304" pitchFamily="18" charset="0"/>
                <a:cs typeface="Times New Roman" panose="02020603050405020304" pitchFamily="18" charset="0"/>
              </a:rPr>
              <a:t>Colletotrichum gossypii</a:t>
            </a:r>
            <a:r>
              <a:rPr lang="uz-Cyrl-UZ" altLang="ru-RU" sz="2200" dirty="0">
                <a:latin typeface="Times New Roman" panose="02020603050405020304" pitchFamily="18" charset="0"/>
                <a:cs typeface="Times New Roman" panose="02020603050405020304" pitchFamily="18" charset="0"/>
              </a:rPr>
              <a:t> </a:t>
            </a:r>
            <a:r>
              <a:rPr lang="uz-Cyrl-UZ" altLang="ru-RU" sz="2200" i="1" dirty="0">
                <a:latin typeface="Times New Roman" panose="02020603050405020304" pitchFamily="18" charset="0"/>
                <a:cs typeface="Times New Roman" panose="02020603050405020304" pitchFamily="18" charset="0"/>
              </a:rPr>
              <a:t>замбуруғининг ташхиси</a:t>
            </a:r>
            <a:r>
              <a:rPr lang="uz-Cyrl-UZ" altLang="ru-RU" sz="2200" dirty="0">
                <a:latin typeface="Times New Roman" panose="02020603050405020304" pitchFamily="18" charset="0"/>
                <a:cs typeface="Times New Roman" panose="02020603050405020304" pitchFamily="18" charset="0"/>
              </a:rPr>
              <a:t>:</a:t>
            </a:r>
            <a:r>
              <a:rPr lang="uz-Cyrl-UZ" altLang="ru-RU" sz="2200" dirty="0">
                <a:solidFill>
                  <a:srgbClr val="0000CC"/>
                </a:solidFill>
                <a:latin typeface="Times New Roman" panose="02020603050405020304" pitchFamily="18" charset="0"/>
                <a:cs typeface="Times New Roman" panose="02020603050405020304" pitchFamily="18" charset="0"/>
              </a:rPr>
              <a:t> ёстиқчалар </a:t>
            </a:r>
            <a:r>
              <a:rPr lang="uz-Cyrl-UZ" altLang="ru-RU" sz="2200" dirty="0" smtClean="0">
                <a:solidFill>
                  <a:srgbClr val="0000CC"/>
                </a:solidFill>
                <a:latin typeface="Times New Roman" panose="02020603050405020304" pitchFamily="18" charset="0"/>
                <a:cs typeface="Times New Roman" panose="02020603050405020304" pitchFamily="18" charset="0"/>
              </a:rPr>
              <a:t>эпидер-мисни </a:t>
            </a:r>
            <a:r>
              <a:rPr lang="uz-Cyrl-UZ" altLang="ru-RU" sz="2200" dirty="0">
                <a:solidFill>
                  <a:srgbClr val="0000CC"/>
                </a:solidFill>
                <a:latin typeface="Times New Roman" panose="02020603050405020304" pitchFamily="18" charset="0"/>
                <a:cs typeface="Times New Roman" panose="02020603050405020304" pitchFamily="18" charset="0"/>
              </a:rPr>
              <a:t>ёриб чиқувчи. Қиллар якка ёки даста-даста, пастки қисми тўқ-қўнғир, учи деярли рангсиз, тўғри ёки бироз эгилган, деворчалар билан ҳужайраларга бўлинган, узунлиги 100-250 </a:t>
            </a:r>
            <a:r>
              <a:rPr lang="uz-Cyrl-UZ" altLang="ru-RU" sz="2200" dirty="0" smtClean="0">
                <a:solidFill>
                  <a:srgbClr val="0000CC"/>
                </a:solidFill>
                <a:latin typeface="Times New Roman" panose="02020603050405020304" pitchFamily="18" charset="0"/>
                <a:cs typeface="Times New Roman" panose="02020603050405020304" pitchFamily="18" charset="0"/>
              </a:rPr>
              <a:t>мкм. Конидио-форалар </a:t>
            </a:r>
            <a:r>
              <a:rPr lang="uz-Cyrl-UZ" altLang="ru-RU" sz="2200" dirty="0">
                <a:solidFill>
                  <a:srgbClr val="0000CC"/>
                </a:solidFill>
                <a:latin typeface="Times New Roman" panose="02020603050405020304" pitchFamily="18" charset="0"/>
                <a:cs typeface="Times New Roman" panose="02020603050405020304" pitchFamily="18" charset="0"/>
              </a:rPr>
              <a:t>калта, шохланган, рангсиз, аммо кўплари бирга бўлганда пушти-апельсин рангли, ўлчами 12-28х5 мкм. Конидиялар чўзинчоқ, тухум шаклли ёки цилиндрсимон, рангсиз, аммо кўп споралар бирга бўлганида ифлос-пушти тусли, ўлчами 10-20х4,5-5,5 мкм.</a:t>
            </a:r>
          </a:p>
          <a:p>
            <a:pPr fontAlgn="auto">
              <a:lnSpc>
                <a:spcPct val="90000"/>
              </a:lnSpc>
              <a:spcAft>
                <a:spcPts val="0"/>
              </a:spcAft>
              <a:buFont typeface="Wingdings 3" charset="2"/>
              <a:buNone/>
              <a:defRPr/>
            </a:pPr>
            <a:r>
              <a:rPr lang="uz-Cyrl-UZ" altLang="ru-RU" sz="1600" dirty="0" smtClean="0">
                <a:solidFill>
                  <a:srgbClr val="0000CC"/>
                </a:solidFill>
                <a:latin typeface="Times New Roman" panose="02020603050405020304" pitchFamily="18" charset="0"/>
                <a:cs typeface="Times New Roman" panose="02020603050405020304" pitchFamily="18" charset="0"/>
              </a:rPr>
              <a:t> </a:t>
            </a:r>
            <a:endParaRPr lang="uz-Cyrl-UZ" altLang="ru-RU" sz="1600" dirty="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1" name="Rectangle 3"/>
          <p:cNvSpPr>
            <a:spLocks noGrp="1" noChangeArrowheads="1"/>
          </p:cNvSpPr>
          <p:nvPr>
            <p:ph type="subTitle" idx="1"/>
          </p:nvPr>
        </p:nvSpPr>
        <p:spPr>
          <a:xfrm>
            <a:off x="320675" y="115888"/>
            <a:ext cx="8839200" cy="5761037"/>
          </a:xfrm>
        </p:spPr>
        <p:txBody>
          <a:bodyPr rtlCol="0">
            <a:noAutofit/>
          </a:bodyPr>
          <a:lstStyle/>
          <a:p>
            <a:pPr fontAlgn="auto">
              <a:lnSpc>
                <a:spcPct val="80000"/>
              </a:lnSpc>
              <a:spcAft>
                <a:spcPts val="0"/>
              </a:spcAft>
              <a:buFont typeface="Wingdings 3" charset="2"/>
              <a:buNone/>
              <a:defRPr/>
            </a:pPr>
            <a:r>
              <a:rPr lang="uz-Cyrl-UZ" altLang="ru-RU" sz="2000" b="1" dirty="0" smtClean="0">
                <a:solidFill>
                  <a:srgbClr val="FF3300"/>
                </a:solidFill>
              </a:rPr>
              <a:t>КАСАЛЛИК </a:t>
            </a:r>
            <a:r>
              <a:rPr lang="uz-Cyrl-UZ" altLang="ru-RU" sz="2000" b="1" dirty="0">
                <a:solidFill>
                  <a:srgbClr val="FF3300"/>
                </a:solidFill>
              </a:rPr>
              <a:t>ҚЎЗҒАТУВЧИСИНИНГ БЕЛГИЛАРИ</a:t>
            </a:r>
            <a:endParaRPr lang="uz-Cyrl-UZ" altLang="ru-RU" sz="2000" b="1" dirty="0">
              <a:solidFill>
                <a:srgbClr val="FF3300"/>
              </a:solidFill>
              <a:latin typeface="Times New Roman" panose="02020603050405020304" pitchFamily="18" charset="0"/>
            </a:endParaRPr>
          </a:p>
          <a:p>
            <a:pPr fontAlgn="auto">
              <a:lnSpc>
                <a:spcPct val="80000"/>
              </a:lnSpc>
              <a:spcAft>
                <a:spcPts val="0"/>
              </a:spcAft>
              <a:buFont typeface="Wingdings 3" charset="2"/>
              <a:buNone/>
              <a:defRPr/>
            </a:pPr>
            <a:r>
              <a:rPr lang="uz-Cyrl-UZ" altLang="ru-RU" sz="2000" dirty="0" smtClean="0">
                <a:solidFill>
                  <a:srgbClr val="0000CC"/>
                </a:solidFill>
                <a:latin typeface="Times New Roman" panose="02020603050405020304" pitchFamily="18" charset="0"/>
                <a:cs typeface="Times New Roman" panose="02020603050405020304" pitchFamily="18" charset="0"/>
              </a:rPr>
              <a:t>         </a:t>
            </a:r>
            <a:r>
              <a:rPr lang="uz-Cyrl-UZ" altLang="ru-RU" sz="2000" dirty="0">
                <a:solidFill>
                  <a:srgbClr val="0000CC"/>
                </a:solidFill>
                <a:latin typeface="Times New Roman" panose="02020603050405020304" pitchFamily="18" charset="0"/>
                <a:cs typeface="Times New Roman" panose="02020603050405020304" pitchFamily="18" charset="0"/>
              </a:rPr>
              <a:t>Замбуруғнинг такомиллашган босқичи (</a:t>
            </a:r>
            <a:r>
              <a:rPr lang="uz-Cyrl-UZ" altLang="ru-RU" sz="2000" i="1" dirty="0">
                <a:solidFill>
                  <a:srgbClr val="0000CC"/>
                </a:solidFill>
                <a:latin typeface="Times New Roman" panose="02020603050405020304" pitchFamily="18" charset="0"/>
                <a:cs typeface="Times New Roman" panose="02020603050405020304" pitchFamily="18" charset="0"/>
              </a:rPr>
              <a:t>Glomerella gossypii</a:t>
            </a:r>
            <a:r>
              <a:rPr lang="uz-Cyrl-UZ" altLang="ru-RU" sz="2000" dirty="0">
                <a:solidFill>
                  <a:srgbClr val="0000CC"/>
                </a:solidFill>
                <a:latin typeface="Times New Roman" panose="02020603050405020304" pitchFamily="18" charset="0"/>
                <a:cs typeface="Times New Roman" panose="02020603050405020304" pitchFamily="18" charset="0"/>
              </a:rPr>
              <a:t>) табиатда деярли учрамайди, у ғўза қолдиқларида нам камерада ва/ёки озуқа муҳитида соф культуралари олинган. Бу босқичда замбуруғ махсус мева таначалари – перитецийлар ҳосил қилади. Улар бутунлай ғўза тўқималари ичида жойлашади, фақат бўйинчаси эпидермисни ёриб, ташқарига чиқади. Кўплаб ҳосил бўлиши мумкин. Ранги тўқ-қўнғир ёки қора, шакли думалоқроқ ёки ноксимон, ўлчами 100-160х80-120 мкм, кўпинча кенглиги 115-140 мкм, хартумчасининг узунлиги 60 мкм ёки узунроқ. Асклар кўплаб ҳосил бўлади, тескари тўқмоқ шаклли, ўлчами 50-70х10-14 мкм. Аскоспоралар чўзинчоқ, бироз эллипс шаклли, тўғри, кам ҳолларда букилган, рангсиз, аск ичида 1 ёки 2 қаторда жойлашган, ўлчами 12-30х5-8 мкм, ўртача 13-14х7 мкм. Парафизалари кўп, узун, нозик</a:t>
            </a:r>
            <a:r>
              <a:rPr lang="uz-Cyrl-UZ" altLang="ru-RU" sz="2000" dirty="0" smtClean="0">
                <a:solidFill>
                  <a:srgbClr val="0000CC"/>
                </a:solidFill>
                <a:latin typeface="Times New Roman" panose="02020603050405020304" pitchFamily="18" charset="0"/>
                <a:cs typeface="Times New Roman" panose="02020603050405020304" pitchFamily="18" charset="0"/>
              </a:rPr>
              <a:t>.</a:t>
            </a:r>
          </a:p>
          <a:p>
            <a:pPr fontAlgn="auto">
              <a:lnSpc>
                <a:spcPct val="80000"/>
              </a:lnSpc>
              <a:spcAft>
                <a:spcPts val="0"/>
              </a:spcAft>
              <a:buFont typeface="Wingdings 3" charset="2"/>
              <a:buNone/>
              <a:defRPr/>
            </a:pPr>
            <a:r>
              <a:rPr lang="uz-Cyrl-UZ" altLang="ru-RU" sz="2000" dirty="0">
                <a:solidFill>
                  <a:srgbClr val="0000CC"/>
                </a:solidFill>
                <a:latin typeface="Times New Roman" panose="02020603050405020304" pitchFamily="18" charset="0"/>
                <a:cs typeface="Times New Roman" panose="02020603050405020304" pitchFamily="18" charset="0"/>
              </a:rPr>
              <a:t>Касалликни Ҳиндистон ва баъзи б. мамлакатларда замбуруғнинг бошқа тури – </a:t>
            </a:r>
            <a:r>
              <a:rPr lang="uz-Cyrl-UZ" altLang="ru-RU" sz="2000" i="1" dirty="0">
                <a:solidFill>
                  <a:srgbClr val="0000CC"/>
                </a:solidFill>
                <a:latin typeface="Times New Roman" panose="02020603050405020304" pitchFamily="18" charset="0"/>
                <a:cs typeface="Times New Roman" panose="02020603050405020304" pitchFamily="18" charset="0"/>
              </a:rPr>
              <a:t>Colletotrichum indicum</a:t>
            </a:r>
            <a:r>
              <a:rPr lang="uz-Cyrl-UZ" altLang="ru-RU" sz="2000" dirty="0">
                <a:solidFill>
                  <a:srgbClr val="0000CC"/>
                </a:solidFill>
                <a:latin typeface="Times New Roman" panose="02020603050405020304" pitchFamily="18" charset="0"/>
                <a:cs typeface="Times New Roman" panose="02020603050405020304" pitchFamily="18" charset="0"/>
              </a:rPr>
              <a:t> – қўзғатади.  </a:t>
            </a:r>
            <a:r>
              <a:rPr lang="uz-Cyrl-UZ" altLang="ru-RU" sz="2000" i="1" dirty="0">
                <a:latin typeface="Times New Roman" panose="02020603050405020304" pitchFamily="18" charset="0"/>
                <a:cs typeface="Times New Roman" panose="02020603050405020304" pitchFamily="18" charset="0"/>
              </a:rPr>
              <a:t>Унинг ташхиси</a:t>
            </a:r>
            <a:r>
              <a:rPr lang="uz-Cyrl-UZ" altLang="ru-RU" sz="2000" dirty="0">
                <a:latin typeface="Times New Roman" panose="02020603050405020304" pitchFamily="18" charset="0"/>
                <a:cs typeface="Times New Roman" panose="02020603050405020304" pitchFamily="18" charset="0"/>
              </a:rPr>
              <a:t>:</a:t>
            </a:r>
            <a:r>
              <a:rPr lang="uz-Cyrl-UZ" altLang="ru-RU" sz="2000" dirty="0">
                <a:solidFill>
                  <a:srgbClr val="0000CC"/>
                </a:solidFill>
                <a:latin typeface="Times New Roman" panose="02020603050405020304" pitchFamily="18" charset="0"/>
                <a:cs typeface="Times New Roman" panose="02020603050405020304" pitchFamily="18" charset="0"/>
              </a:rPr>
              <a:t> ёстиқчалар ниҳоллар поясида қора тусли, қавариқ, тарқоқ жойлашган; кўсакларда пушти рангли, зич жойлашган, концентрик доиралар ҳосил қилади. Қиллар конидиофоралар орасида жойлашган, тўқ-қўнғир, учи қиррали, ҳужайраларга бўлинмаган ёки 1-8 ҳужайрали, ўлчами 76,5-125,5х3,8-7,6 мкм. Конидиофоралар рангсиз, тўғри ёки кам эгилган, учи силлиқ, ўлчами 7,7-13,2х1,6-2,7 мкм. Конидиялар ўроқсимон эгилган, учлари нозиклашган ёки остки учи силлиқ, ўлчами 15-25х1,8-4,3 мкм. </a:t>
            </a:r>
            <a:r>
              <a:rPr lang="uz-Cyrl-UZ" altLang="ru-RU" sz="2000" dirty="0" smtClean="0">
                <a:solidFill>
                  <a:srgbClr val="0000CC"/>
                </a:solidFill>
                <a:latin typeface="Times New Roman" panose="02020603050405020304" pitchFamily="18" charset="0"/>
                <a:cs typeface="Times New Roman" panose="02020603050405020304" pitchFamily="18" charset="0"/>
              </a:rPr>
              <a:t>Бу </a:t>
            </a:r>
            <a:r>
              <a:rPr lang="uz-Cyrl-UZ" altLang="ru-RU" sz="2000" dirty="0">
                <a:solidFill>
                  <a:srgbClr val="0000CC"/>
                </a:solidFill>
                <a:latin typeface="Times New Roman" panose="02020603050405020304" pitchFamily="18" charset="0"/>
                <a:cs typeface="Times New Roman" panose="02020603050405020304" pitchFamily="18" charset="0"/>
              </a:rPr>
              <a:t>турнинг аскомицет босқичи номаълум. У асосан ғўза ниҳоллари ва кўсакларини барча ривожланиш босқичларида зарарлайди. Бу тур иссиқ об-ҳавони ёқтиради, унинг ривожланиши учун оптимум 30-35</a:t>
            </a:r>
            <a:r>
              <a:rPr lang="uz-Cyrl-UZ" altLang="ru-RU" sz="2000" baseline="30000" dirty="0">
                <a:solidFill>
                  <a:srgbClr val="0000CC"/>
                </a:solidFill>
                <a:latin typeface="Times New Roman" panose="02020603050405020304" pitchFamily="18" charset="0"/>
                <a:cs typeface="Times New Roman" panose="02020603050405020304" pitchFamily="18" charset="0"/>
              </a:rPr>
              <a:t>о</a:t>
            </a:r>
            <a:r>
              <a:rPr lang="uz-Cyrl-UZ" altLang="ru-RU" sz="2000" dirty="0">
                <a:solidFill>
                  <a:srgbClr val="0000CC"/>
                </a:solidFill>
                <a:latin typeface="Times New Roman" panose="02020603050405020304" pitchFamily="18" charset="0"/>
                <a:cs typeface="Times New Roman" panose="02020603050405020304" pitchFamily="18" charset="0"/>
              </a:rPr>
              <a:t>С, минимум 17</a:t>
            </a:r>
            <a:r>
              <a:rPr lang="uz-Cyrl-UZ" altLang="ru-RU" sz="2000" baseline="30000" dirty="0">
                <a:solidFill>
                  <a:srgbClr val="0000CC"/>
                </a:solidFill>
                <a:latin typeface="Times New Roman" panose="02020603050405020304" pitchFamily="18" charset="0"/>
                <a:cs typeface="Times New Roman" panose="02020603050405020304" pitchFamily="18" charset="0"/>
              </a:rPr>
              <a:t>о</a:t>
            </a:r>
            <a:r>
              <a:rPr lang="uz-Cyrl-UZ" altLang="ru-RU" sz="2000" dirty="0">
                <a:solidFill>
                  <a:srgbClr val="0000CC"/>
                </a:solidFill>
                <a:latin typeface="Times New Roman" panose="02020603050405020304" pitchFamily="18" charset="0"/>
                <a:cs typeface="Times New Roman" panose="02020603050405020304" pitchFamily="18" charset="0"/>
              </a:rPr>
              <a:t>С ва максимум 52</a:t>
            </a:r>
            <a:r>
              <a:rPr lang="uz-Cyrl-UZ" altLang="ru-RU" sz="2000" baseline="30000" dirty="0">
                <a:solidFill>
                  <a:srgbClr val="0000CC"/>
                </a:solidFill>
                <a:latin typeface="Times New Roman" panose="02020603050405020304" pitchFamily="18" charset="0"/>
                <a:cs typeface="Times New Roman" panose="02020603050405020304" pitchFamily="18" charset="0"/>
              </a:rPr>
              <a:t>о</a:t>
            </a:r>
            <a:r>
              <a:rPr lang="uz-Cyrl-UZ" altLang="ru-RU" sz="2000" dirty="0">
                <a:solidFill>
                  <a:srgbClr val="0000CC"/>
                </a:solidFill>
                <a:latin typeface="Times New Roman" panose="02020603050405020304" pitchFamily="18" charset="0"/>
                <a:cs typeface="Times New Roman" panose="02020603050405020304" pitchFamily="18" charset="0"/>
              </a:rPr>
              <a:t>Сга тенг.</a:t>
            </a:r>
          </a:p>
          <a:p>
            <a:pPr fontAlgn="auto">
              <a:lnSpc>
                <a:spcPct val="80000"/>
              </a:lnSpc>
              <a:spcAft>
                <a:spcPts val="0"/>
              </a:spcAft>
              <a:buFont typeface="Wingdings 3" charset="2"/>
              <a:buNone/>
              <a:defRPr/>
            </a:pPr>
            <a:endParaRPr lang="uz-Cyrl-UZ" altLang="ru-RU" sz="2000" dirty="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157"/>
          <p:cNvSpPr>
            <a:spLocks noGrp="1" noChangeArrowheads="1"/>
          </p:cNvSpPr>
          <p:nvPr>
            <p:ph type="title"/>
          </p:nvPr>
        </p:nvSpPr>
        <p:spPr>
          <a:xfrm>
            <a:off x="457200" y="274638"/>
            <a:ext cx="8229600" cy="561975"/>
          </a:xfrm>
        </p:spPr>
        <p:txBody>
          <a:bodyPr/>
          <a:lstStyle/>
          <a:p>
            <a:r>
              <a:rPr lang="uz-Cyrl-UZ" altLang="ru-RU" sz="1700" b="1" smtClean="0">
                <a:solidFill>
                  <a:schemeClr val="tx1"/>
                </a:solidFill>
                <a:latin typeface="Times New Roman" panose="02020603050405020304" pitchFamily="18" charset="0"/>
              </a:rPr>
              <a:t>Ғўзада антракноз қўзғатувчи замбуруғ турларининг белгиларини солиштириш</a:t>
            </a:r>
            <a:endParaRPr lang="ru-RU" altLang="ru-RU" sz="1700" b="1" smtClean="0">
              <a:solidFill>
                <a:schemeClr val="tx1"/>
              </a:solidFill>
              <a:latin typeface="Times New Roman" panose="02020603050405020304" pitchFamily="18" charset="0"/>
            </a:endParaRPr>
          </a:p>
        </p:txBody>
      </p:sp>
      <p:graphicFrame>
        <p:nvGraphicFramePr>
          <p:cNvPr id="286942" name="Group 222"/>
          <p:cNvGraphicFramePr>
            <a:graphicFrameLocks noGrp="1"/>
          </p:cNvGraphicFramePr>
          <p:nvPr>
            <p:ph type="tbl" idx="1"/>
          </p:nvPr>
        </p:nvGraphicFramePr>
        <p:xfrm>
          <a:off x="152400" y="1052513"/>
          <a:ext cx="8812213" cy="5180012"/>
        </p:xfrm>
        <a:graphic>
          <a:graphicData uri="http://schemas.openxmlformats.org/drawingml/2006/table">
            <a:tbl>
              <a:tblPr/>
              <a:tblGrid>
                <a:gridCol w="2717800">
                  <a:extLst>
                    <a:ext uri="{9D8B030D-6E8A-4147-A177-3AD203B41FA5}">
                      <a16:colId xmlns:a16="http://schemas.microsoft.com/office/drawing/2014/main" val="2031295826"/>
                    </a:ext>
                  </a:extLst>
                </a:gridCol>
                <a:gridCol w="3273425">
                  <a:extLst>
                    <a:ext uri="{9D8B030D-6E8A-4147-A177-3AD203B41FA5}">
                      <a16:colId xmlns:a16="http://schemas.microsoft.com/office/drawing/2014/main" val="2977607521"/>
                    </a:ext>
                  </a:extLst>
                </a:gridCol>
                <a:gridCol w="2820988">
                  <a:extLst>
                    <a:ext uri="{9D8B030D-6E8A-4147-A177-3AD203B41FA5}">
                      <a16:colId xmlns:a16="http://schemas.microsoft.com/office/drawing/2014/main" val="3364128331"/>
                    </a:ext>
                  </a:extLst>
                </a:gridCol>
              </a:tblGrid>
              <a:tr h="36580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uz-Cyrl-UZ" altLang="ru-RU" sz="1800" b="1" i="0" u="none" strike="noStrike" cap="none" normalizeH="0" baseline="0" smtClean="0">
                          <a:ln>
                            <a:noFill/>
                          </a:ln>
                          <a:solidFill>
                            <a:srgbClr val="0000CC"/>
                          </a:solidFill>
                          <a:effectLst/>
                          <a:latin typeface="Times New Roman" panose="02020603050405020304" pitchFamily="18" charset="0"/>
                        </a:rPr>
                        <a:t>Белгилар</a:t>
                      </a:r>
                      <a:endParaRPr kumimoji="0" lang="ru-RU" altLang="ru-RU" sz="1800" b="1" i="0" u="none" strike="noStrike" cap="none" normalizeH="0" baseline="0" smtClean="0">
                        <a:ln>
                          <a:noFill/>
                        </a:ln>
                        <a:solidFill>
                          <a:srgbClr val="0000CC"/>
                        </a:solidFill>
                        <a:effectLst/>
                        <a:latin typeface="Times New Roman" panose="02020603050405020304"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1"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Colletotrichum gossypii</a:t>
                      </a:r>
                      <a:endParaRPr kumimoji="0" lang="uz-Cyrl-UZ" altLang="ru-RU" sz="1800" b="1" i="1" u="none" strike="noStrike" cap="none" normalizeH="0" baseline="0" smtClean="0">
                        <a:ln>
                          <a:noFill/>
                        </a:ln>
                        <a:solidFill>
                          <a:srgbClr val="000080"/>
                        </a:solidFill>
                        <a:effectLst/>
                        <a:latin typeface="Arial" panose="020B0604020202020204" pitchFamily="34" charset="0"/>
                        <a:cs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1"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Colletotrichum indic</a:t>
                      </a:r>
                      <a:r>
                        <a:rPr kumimoji="0" lang="en-GB" altLang="ru-RU" sz="1800" b="1" i="1"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um</a:t>
                      </a:r>
                      <a:endParaRPr kumimoji="0" lang="uz-Cyrl-UZ" altLang="ru-RU" sz="1800" b="1" i="1" u="none" strike="noStrike" cap="none" normalizeH="0" baseline="0" smtClean="0">
                        <a:ln>
                          <a:noFill/>
                        </a:ln>
                        <a:solidFill>
                          <a:srgbClr val="000080"/>
                        </a:solidFill>
                        <a:effectLst/>
                        <a:latin typeface="Arial" panose="020B0604020202020204" pitchFamily="34" charset="0"/>
                        <a:cs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extLst>
                  <a:ext uri="{0D108BD9-81ED-4DB2-BD59-A6C34878D82A}">
                    <a16:rowId xmlns:a16="http://schemas.microsoft.com/office/drawing/2014/main" val="1543426183"/>
                  </a:ext>
                </a:extLst>
              </a:tr>
              <a:tr h="420739">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Қиллар шакли</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Учи тўмтоқ</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Учи қиррали</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extLst>
                  <a:ext uri="{0D108BD9-81ED-4DB2-BD59-A6C34878D82A}">
                    <a16:rowId xmlns:a16="http://schemas.microsoft.com/office/drawing/2014/main" val="2215950293"/>
                  </a:ext>
                </a:extLst>
              </a:tr>
              <a:tr h="640158">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Қиллар ранги</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Тўқ-қўнғир, уч томонига қараб оч тусли</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Тўқ</a:t>
                      </a:r>
                      <a:r>
                        <a:rPr kumimoji="0" lang="en-GB"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a:t>
                      </a: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қўнғир</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extLst>
                  <a:ext uri="{0D108BD9-81ED-4DB2-BD59-A6C34878D82A}">
                    <a16:rowId xmlns:a16="http://schemas.microsoft.com/office/drawing/2014/main" val="3636026689"/>
                  </a:ext>
                </a:extLst>
              </a:tr>
              <a:tr h="417564">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Қиллар узунлиги, мкм</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100</a:t>
                      </a:r>
                      <a:r>
                        <a:rPr kumimoji="0" lang="en-GB"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a:t>
                      </a: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250</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76</a:t>
                      </a:r>
                      <a:r>
                        <a:rPr kumimoji="0" lang="en-GB"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a:t>
                      </a: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125</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extLst>
                  <a:ext uri="{0D108BD9-81ED-4DB2-BD59-A6C34878D82A}">
                    <a16:rowId xmlns:a16="http://schemas.microsoft.com/office/drawing/2014/main" val="222181039"/>
                  </a:ext>
                </a:extLst>
              </a:tr>
              <a:tr h="870056">
                <a:tc>
                  <a:txBody>
                    <a:bodyPr/>
                    <a:lstStyle>
                      <a:lvl1pPr>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Конидиофоралар узунлиги ва эни, мкм</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12</a:t>
                      </a:r>
                      <a:r>
                        <a:rPr kumimoji="0" lang="en-GB"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a:t>
                      </a: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28х5</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7,7</a:t>
                      </a:r>
                      <a:r>
                        <a:rPr kumimoji="0" lang="en-GB"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a:t>
                      </a: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13,2х1,6</a:t>
                      </a:r>
                      <a:r>
                        <a:rPr kumimoji="0" lang="en-GB"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a:t>
                      </a: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2,7</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extLst>
                  <a:ext uri="{0D108BD9-81ED-4DB2-BD59-A6C34878D82A}">
                    <a16:rowId xmlns:a16="http://schemas.microsoft.com/office/drawing/2014/main" val="2443822723"/>
                  </a:ext>
                </a:extLst>
              </a:tr>
              <a:tr h="914512">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Конидиялар шакли</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Чўзинчоқ, тухум ёки цилиндрсимон, учлари тўмтоқ</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tc>
                  <a:txBody>
                    <a:bodyPr/>
                    <a:lstStyle>
                      <a:lvl1pPr>
                        <a:spcBef>
                          <a:spcPct val="20000"/>
                        </a:spcBef>
                        <a:defRPr sz="2800">
                          <a:solidFill>
                            <a:schemeClr val="tx1"/>
                          </a:solidFill>
                          <a:latin typeface="Arial" panose="020B0604020202020204" pitchFamily="34" charset="0"/>
                        </a:defRPr>
                      </a:lvl1pPr>
                      <a:lvl2pPr marL="808038" indent="-285750">
                        <a:spcBef>
                          <a:spcPct val="20000"/>
                        </a:spcBef>
                        <a:defRPr sz="2400">
                          <a:solidFill>
                            <a:schemeClr val="tx1"/>
                          </a:solidFill>
                          <a:latin typeface="Arial" panose="020B0604020202020204" pitchFamily="34" charset="0"/>
                        </a:defRPr>
                      </a:lvl2pPr>
                      <a:lvl3pPr marL="1216025" indent="-228600">
                        <a:spcBef>
                          <a:spcPct val="20000"/>
                        </a:spcBef>
                        <a:defRPr sz="2000">
                          <a:solidFill>
                            <a:schemeClr val="tx1"/>
                          </a:solidFill>
                          <a:latin typeface="Arial" panose="020B0604020202020204" pitchFamily="34" charset="0"/>
                        </a:defRPr>
                      </a:lvl3pPr>
                      <a:lvl4pPr marL="1624013"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Ўроқсимон эгилган, учлари нозиклашган ёки остки учи силлиқ</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extLst>
                  <a:ext uri="{0D108BD9-81ED-4DB2-BD59-A6C34878D82A}">
                    <a16:rowId xmlns:a16="http://schemas.microsoft.com/office/drawing/2014/main" val="1668564140"/>
                  </a:ext>
                </a:extLst>
              </a:tr>
              <a:tr h="877995">
                <a:tc>
                  <a:txBody>
                    <a:bodyPr/>
                    <a:lstStyle>
                      <a:lvl1pPr>
                        <a:spcBef>
                          <a:spcPct val="20000"/>
                        </a:spcBef>
                        <a:defRPr sz="2800">
                          <a:solidFill>
                            <a:schemeClr val="tx1"/>
                          </a:solidFill>
                          <a:latin typeface="Arial" panose="020B0604020202020204" pitchFamily="34" charset="0"/>
                        </a:defRPr>
                      </a:lvl1pPr>
                      <a:lvl2pPr marL="825500" indent="-285750">
                        <a:spcBef>
                          <a:spcPct val="20000"/>
                        </a:spcBef>
                        <a:defRPr sz="2400">
                          <a:solidFill>
                            <a:schemeClr val="tx1"/>
                          </a:solidFill>
                          <a:latin typeface="Arial" panose="020B0604020202020204" pitchFamily="34" charset="0"/>
                        </a:defRPr>
                      </a:lvl2pPr>
                      <a:lvl3pPr marL="1233488" indent="-228600">
                        <a:spcBef>
                          <a:spcPct val="20000"/>
                        </a:spcBef>
                        <a:defRPr sz="2000">
                          <a:solidFill>
                            <a:schemeClr val="tx1"/>
                          </a:solidFill>
                          <a:latin typeface="Arial" panose="020B0604020202020204" pitchFamily="34" charset="0"/>
                        </a:defRPr>
                      </a:lvl3pPr>
                      <a:lvl4pPr marL="1641475"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Конидиялар узунлиги ва эни, мкм</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10</a:t>
                      </a:r>
                      <a:r>
                        <a:rPr kumimoji="0" lang="en-GB"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a:t>
                      </a: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20х4,5</a:t>
                      </a:r>
                      <a:r>
                        <a:rPr kumimoji="0" lang="en-GB"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a:t>
                      </a: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5,5</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15</a:t>
                      </a:r>
                      <a:r>
                        <a:rPr kumimoji="0" lang="en-GB"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a:t>
                      </a: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25х1,8</a:t>
                      </a:r>
                      <a:r>
                        <a:rPr kumimoji="0" lang="en-GB"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a:t>
                      </a: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4,3</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extLst>
                  <a:ext uri="{0D108BD9-81ED-4DB2-BD59-A6C34878D82A}">
                    <a16:rowId xmlns:a16="http://schemas.microsoft.com/office/drawing/2014/main" val="4039252412"/>
                  </a:ext>
                </a:extLst>
              </a:tr>
              <a:tr h="673182">
                <a:tc>
                  <a:txBody>
                    <a:bodyPr/>
                    <a:lstStyle>
                      <a:lvl1pPr>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Телеоморфа босқичи</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ru-RU" sz="1800" b="1" i="1"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Glomerella gossypii</a:t>
                      </a:r>
                      <a:endParaRPr kumimoji="0" lang="en-GB" altLang="ru-RU" sz="1800" b="0" i="1"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tc>
                  <a:txBody>
                    <a:bodyPr/>
                    <a:lstStyle>
                      <a:lvl1pPr marL="342900" indent="-342900">
                        <a:spcBef>
                          <a:spcPct val="20000"/>
                        </a:spcBef>
                        <a:defRPr sz="2800">
                          <a:solidFill>
                            <a:schemeClr val="tx1"/>
                          </a:solidFill>
                          <a:latin typeface="Arial" panose="020B0604020202020204" pitchFamily="34" charset="0"/>
                        </a:defRPr>
                      </a:lvl1pPr>
                      <a:lvl2pPr marL="742950" indent="-285750">
                        <a:spcBef>
                          <a:spcPct val="20000"/>
                        </a:spcBef>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altLang="ru-RU" sz="1800" b="1" i="0" u="none" strike="noStrike" cap="none" normalizeH="0" baseline="0" smtClean="0">
                          <a:ln>
                            <a:noFill/>
                          </a:ln>
                          <a:solidFill>
                            <a:srgbClr val="0000FF"/>
                          </a:solidFill>
                          <a:effectLst/>
                          <a:latin typeface="Times New Roman" panose="02020603050405020304" pitchFamily="18" charset="0"/>
                          <a:cs typeface="Times New Roman" panose="02020603050405020304" pitchFamily="18" charset="0"/>
                        </a:rPr>
                        <a:t>Топилмаган</a:t>
                      </a:r>
                      <a:endParaRPr kumimoji="0" lang="uz-Cyrl-UZ" altLang="ru-RU" sz="1800" b="0" i="0" u="none" strike="noStrike" cap="none" normalizeH="0" baseline="0" smtClean="0">
                        <a:ln>
                          <a:noFill/>
                        </a:ln>
                        <a:solidFill>
                          <a:schemeClr val="tx1"/>
                        </a:solidFill>
                        <a:effectLst/>
                        <a:latin typeface="Arial" panose="020B0604020202020204"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CC">
                        <a:alpha val="50000"/>
                      </a:srgbClr>
                    </a:solidFill>
                  </a:tcPr>
                </a:tc>
                <a:extLst>
                  <a:ext uri="{0D108BD9-81ED-4DB2-BD59-A6C34878D82A}">
                    <a16:rowId xmlns:a16="http://schemas.microsoft.com/office/drawing/2014/main" val="2115482670"/>
                  </a:ext>
                </a:extLst>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5" name="Rectangle 3"/>
          <p:cNvSpPr>
            <a:spLocks noGrp="1" noChangeArrowheads="1"/>
          </p:cNvSpPr>
          <p:nvPr>
            <p:ph type="subTitle" idx="1"/>
          </p:nvPr>
        </p:nvSpPr>
        <p:spPr>
          <a:xfrm>
            <a:off x="684213" y="260350"/>
            <a:ext cx="8307387" cy="6408738"/>
          </a:xfrm>
        </p:spPr>
        <p:txBody>
          <a:bodyPr rtlCol="0">
            <a:normAutofit/>
          </a:bodyPr>
          <a:lstStyle/>
          <a:p>
            <a:pPr fontAlgn="auto">
              <a:lnSpc>
                <a:spcPct val="90000"/>
              </a:lnSpc>
              <a:spcAft>
                <a:spcPts val="0"/>
              </a:spcAft>
              <a:buFont typeface="Wingdings 3" charset="2"/>
              <a:buNone/>
              <a:defRPr/>
            </a:pPr>
            <a:endParaRPr lang="uz-Cyrl-UZ" altLang="ru-RU" sz="800" b="1" dirty="0">
              <a:solidFill>
                <a:srgbClr val="0000CC"/>
              </a:solidFill>
              <a:latin typeface="Times New Roman" panose="02020603050405020304" pitchFamily="18" charset="0"/>
            </a:endParaRPr>
          </a:p>
          <a:p>
            <a:pPr fontAlgn="auto">
              <a:lnSpc>
                <a:spcPct val="90000"/>
              </a:lnSpc>
              <a:spcAft>
                <a:spcPts val="0"/>
              </a:spcAft>
              <a:buFont typeface="Wingdings 3" charset="2"/>
              <a:buNone/>
              <a:defRPr/>
            </a:pPr>
            <a:r>
              <a:rPr lang="uz-Cyrl-UZ" altLang="ru-RU" b="1" dirty="0">
                <a:solidFill>
                  <a:srgbClr val="FF3300"/>
                </a:solidFill>
              </a:rPr>
              <a:t>АНТРАКНОЗ КАСАЛЛИГИГА </a:t>
            </a:r>
            <a:r>
              <a:rPr lang="uz-Cyrl-UZ" altLang="ru-RU" b="1" dirty="0" smtClean="0">
                <a:solidFill>
                  <a:srgbClr val="FF3300"/>
                </a:solidFill>
              </a:rPr>
              <a:t>ҚАРШИ </a:t>
            </a:r>
            <a:r>
              <a:rPr lang="en-GB" altLang="ru-RU" b="1" dirty="0">
                <a:solidFill>
                  <a:srgbClr val="FF3300"/>
                </a:solidFill>
              </a:rPr>
              <a:t>КАРАНТИН ТАДБИРЛАРИ</a:t>
            </a:r>
            <a:endParaRPr lang="uz-Cyrl-UZ" altLang="ru-RU" dirty="0">
              <a:solidFill>
                <a:srgbClr val="FF3300"/>
              </a:solidFill>
            </a:endParaRPr>
          </a:p>
          <a:p>
            <a:pPr fontAlgn="auto">
              <a:lnSpc>
                <a:spcPct val="90000"/>
              </a:lnSpc>
              <a:spcAft>
                <a:spcPts val="0"/>
              </a:spcAft>
              <a:buFont typeface="Wingdings 3" charset="2"/>
              <a:buNone/>
              <a:defRPr/>
            </a:pPr>
            <a:r>
              <a:rPr lang="uz-Cyrl-UZ" altLang="ru-RU" b="1" dirty="0">
                <a:solidFill>
                  <a:srgbClr val="0000CC"/>
                </a:solidFill>
              </a:rPr>
              <a:t>– Ўзбекистонга селекция ва илмий-тадқиқот мақсадида олиб келинган чигит зарарланганлигини аниқлаш мақсадида лабораторияда экспертиза қилиш ва 1 йил давомида интродукцион-карантин кўчатзорида экиб текшириш;</a:t>
            </a:r>
          </a:p>
          <a:p>
            <a:pPr fontAlgn="auto">
              <a:lnSpc>
                <a:spcPct val="90000"/>
              </a:lnSpc>
              <a:spcAft>
                <a:spcPts val="0"/>
              </a:spcAft>
              <a:buFont typeface="Wingdings 3" charset="2"/>
              <a:buNone/>
              <a:defRPr/>
            </a:pPr>
            <a:r>
              <a:rPr lang="uz-Cyrl-UZ" altLang="ru-RU" b="1" dirty="0">
                <a:solidFill>
                  <a:srgbClr val="0000CC"/>
                </a:solidFill>
              </a:rPr>
              <a:t>– Антракноз тарқалган мамлакатлардан олиб келинган уруғлик чигит зарарланмаган далалардан йиғиб олинганлиги ҳамда қўзғатувчига қарши тегишли, юқори самарали фунгицид билан пухта дориланган бўлишини таъминлаш;</a:t>
            </a:r>
          </a:p>
          <a:p>
            <a:pPr fontAlgn="auto">
              <a:lnSpc>
                <a:spcPct val="90000"/>
              </a:lnSpc>
              <a:spcAft>
                <a:spcPts val="0"/>
              </a:spcAft>
              <a:buFont typeface="Wingdings 3" charset="2"/>
              <a:buNone/>
              <a:defRPr/>
            </a:pPr>
            <a:r>
              <a:rPr lang="uz-Cyrl-UZ" altLang="ru-RU" b="1" dirty="0">
                <a:solidFill>
                  <a:srgbClr val="0000CC"/>
                </a:solidFill>
              </a:rPr>
              <a:t>– Ғўзада антракноз тарқалган мамлакатлардан олиб келинган гулхайридошлар оиласига мансуб ўсимликлар уруғларини ҳам юқорида кўрсатилган усуллар </a:t>
            </a:r>
          </a:p>
          <a:p>
            <a:pPr fontAlgn="auto">
              <a:lnSpc>
                <a:spcPct val="90000"/>
              </a:lnSpc>
              <a:spcAft>
                <a:spcPts val="0"/>
              </a:spcAft>
              <a:buFont typeface="Wingdings 3" charset="2"/>
              <a:buNone/>
              <a:defRPr/>
            </a:pPr>
            <a:r>
              <a:rPr lang="uz-Cyrl-UZ" altLang="ru-RU" b="1" dirty="0">
                <a:solidFill>
                  <a:srgbClr val="0000CC"/>
                </a:solidFill>
              </a:rPr>
              <a:t>ёрдамида текшириш ва зарарсизлантириш</a:t>
            </a:r>
            <a:r>
              <a:rPr lang="uz-Cyrl-UZ" altLang="ru-RU" b="1" dirty="0" smtClean="0">
                <a:solidFill>
                  <a:srgbClr val="0000CC"/>
                </a:solidFill>
              </a:rPr>
              <a:t>.</a:t>
            </a:r>
          </a:p>
          <a:p>
            <a:pPr fontAlgn="auto">
              <a:lnSpc>
                <a:spcPct val="90000"/>
              </a:lnSpc>
              <a:spcAft>
                <a:spcPts val="0"/>
              </a:spcAft>
              <a:buFont typeface="Wingdings 3" charset="2"/>
              <a:buNone/>
              <a:defRPr/>
            </a:pPr>
            <a:r>
              <a:rPr lang="uz-Cyrl-UZ" altLang="ru-RU" b="1" dirty="0"/>
              <a:t> </a:t>
            </a:r>
            <a:r>
              <a:rPr lang="uz-Cyrl-UZ" altLang="ru-RU" b="1" dirty="0">
                <a:solidFill>
                  <a:srgbClr val="0000CC"/>
                </a:solidFill>
              </a:rPr>
              <a:t>Сифатли, суюлтирилган сульфат кислота ёрдамида туксизлантирилган, самарали фунгицид(лар) билан дориланган уруғлик чигит ишлатиш антракноз билан курашда энг асосий тадбир ҳисобланади. </a:t>
            </a:r>
          </a:p>
          <a:p>
            <a:pPr fontAlgn="auto">
              <a:lnSpc>
                <a:spcPct val="90000"/>
              </a:lnSpc>
              <a:spcAft>
                <a:spcPts val="0"/>
              </a:spcAft>
              <a:buFont typeface="Wingdings 3" charset="2"/>
              <a:buNone/>
              <a:defRPr/>
            </a:pPr>
            <a:r>
              <a:rPr lang="uz-Cyrl-UZ" altLang="ru-RU" b="1" dirty="0">
                <a:solidFill>
                  <a:srgbClr val="0000CC"/>
                </a:solidFill>
              </a:rPr>
              <a:t>         Бу тадбир билан бирга кўмакчи чораларни (алмашлаб экиш, ғўзапояни даладан чиқариб ташлаш, ўсимлик қолдиқларини чуқур кузги шудгор ёрдамида зарарсизлантириш) қўллаш антракнозни кам учрайдиган ва аҳамиятсиз касалликка айлантиради.</a:t>
            </a:r>
            <a:r>
              <a:rPr lang="uz-Cyrl-UZ" altLang="ru-RU" dirty="0" smtClean="0"/>
              <a:t> </a:t>
            </a:r>
            <a:endParaRPr lang="uz-Cyrl-UZ" altLang="ru-RU"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9" name="Rectangle 3"/>
          <p:cNvSpPr>
            <a:spLocks noGrp="1" noChangeArrowheads="1"/>
          </p:cNvSpPr>
          <p:nvPr>
            <p:ph type="subTitle" idx="1"/>
          </p:nvPr>
        </p:nvSpPr>
        <p:spPr>
          <a:xfrm>
            <a:off x="755650" y="6350"/>
            <a:ext cx="8235950" cy="6840538"/>
          </a:xfrm>
        </p:spPr>
        <p:txBody>
          <a:bodyPr rtlCol="0">
            <a:normAutofit fontScale="85000" lnSpcReduction="10000"/>
          </a:bodyPr>
          <a:lstStyle/>
          <a:p>
            <a:pPr fontAlgn="auto">
              <a:spcAft>
                <a:spcPts val="0"/>
              </a:spcAft>
              <a:buFont typeface="Wingdings 3" charset="2"/>
              <a:buNone/>
              <a:defRPr/>
            </a:pPr>
            <a:endParaRPr lang="uz-Cyrl-UZ" altLang="ru-RU" sz="1000" b="1" dirty="0">
              <a:solidFill>
                <a:srgbClr val="FF3300"/>
              </a:solidFill>
              <a:latin typeface="Times New Roman" panose="02020603050405020304" pitchFamily="18" charset="0"/>
            </a:endParaRPr>
          </a:p>
          <a:p>
            <a:pPr fontAlgn="auto">
              <a:spcAft>
                <a:spcPts val="0"/>
              </a:spcAft>
              <a:buFont typeface="Wingdings 3" charset="2"/>
              <a:buNone/>
              <a:defRPr/>
            </a:pPr>
            <a:r>
              <a:rPr lang="uz-Cyrl-UZ" altLang="ru-RU" sz="2800" b="1" dirty="0">
                <a:solidFill>
                  <a:srgbClr val="FF3300"/>
                </a:solidFill>
                <a:latin typeface="Times New Roman" panose="02020603050405020304" pitchFamily="18" charset="0"/>
              </a:rPr>
              <a:t>ҒЎЗАНИНГ ТЕХАС ИЛДИЗ ЧИРИШИ </a:t>
            </a:r>
          </a:p>
          <a:p>
            <a:pPr fontAlgn="auto">
              <a:spcAft>
                <a:spcPts val="0"/>
              </a:spcAft>
              <a:buFont typeface="Wingdings 3" charset="2"/>
              <a:buNone/>
              <a:defRPr/>
            </a:pPr>
            <a:endParaRPr lang="uz-Cyrl-UZ" altLang="ru-RU" sz="800" b="1" dirty="0"/>
          </a:p>
          <a:p>
            <a:pPr fontAlgn="auto">
              <a:spcAft>
                <a:spcPts val="0"/>
              </a:spcAft>
              <a:buFont typeface="Wingdings 3" charset="2"/>
              <a:buNone/>
              <a:defRPr/>
            </a:pPr>
            <a:r>
              <a:rPr lang="uz-Cyrl-UZ" altLang="ru-RU" sz="2800" b="1" dirty="0"/>
              <a:t>      </a:t>
            </a:r>
            <a:r>
              <a:rPr lang="uz-Cyrl-UZ" altLang="ru-RU" sz="2800" dirty="0">
                <a:solidFill>
                  <a:srgbClr val="0000CC"/>
                </a:solidFill>
                <a:latin typeface="Times New Roman" panose="02020603050405020304" pitchFamily="18" charset="0"/>
                <a:cs typeface="Times New Roman" panose="02020603050405020304" pitchFamily="18" charset="0"/>
              </a:rPr>
              <a:t>Касалликни Ҳақиқий замбуруғларнинг Ascomycota (Аскомикота) филуми, Pezizomycetes (Пецицомицетес) синфи, Pezizales (Пецицалес) тартиби, Rhizinaceae (Ризинацеа) оиласи </a:t>
            </a:r>
            <a:r>
              <a:rPr lang="uz-Cyrl-UZ" altLang="ru-RU" sz="2800" i="1" dirty="0">
                <a:solidFill>
                  <a:srgbClr val="0000CC"/>
                </a:solidFill>
                <a:latin typeface="Times New Roman" panose="02020603050405020304" pitchFamily="18" charset="0"/>
                <a:cs typeface="Times New Roman" panose="02020603050405020304" pitchFamily="18" charset="0"/>
              </a:rPr>
              <a:t>Phymatotrichopsis</a:t>
            </a:r>
            <a:r>
              <a:rPr lang="uz-Cyrl-UZ" altLang="ru-RU" sz="2800" dirty="0">
                <a:solidFill>
                  <a:srgbClr val="0000CC"/>
                </a:solidFill>
                <a:latin typeface="Times New Roman" panose="02020603050405020304" pitchFamily="18" charset="0"/>
                <a:cs typeface="Times New Roman" panose="02020603050405020304" pitchFamily="18" charset="0"/>
              </a:rPr>
              <a:t> (Фиматотрихопсис) туркумига мансуб бўлган </a:t>
            </a:r>
            <a:r>
              <a:rPr lang="uz-Cyrl-UZ" altLang="ru-RU" sz="2800" i="1" dirty="0">
                <a:solidFill>
                  <a:srgbClr val="0000CC"/>
                </a:solidFill>
                <a:latin typeface="Times New Roman" panose="02020603050405020304" pitchFamily="18" charset="0"/>
                <a:cs typeface="Times New Roman" panose="02020603050405020304" pitchFamily="18" charset="0"/>
              </a:rPr>
              <a:t>Phymatotrichopsis omnivora </a:t>
            </a:r>
            <a:r>
              <a:rPr lang="uz-Cyrl-UZ" altLang="ru-RU" sz="2800" dirty="0">
                <a:solidFill>
                  <a:srgbClr val="0000CC"/>
                </a:solidFill>
                <a:latin typeface="Times New Roman" panose="02020603050405020304" pitchFamily="18" charset="0"/>
                <a:cs typeface="Times New Roman" panose="02020603050405020304" pitchFamily="18" charset="0"/>
              </a:rPr>
              <a:t>(Фиматотрихопсис омнивора)</a:t>
            </a:r>
            <a:r>
              <a:rPr lang="uz-Cyrl-UZ" altLang="ru-RU" sz="2800" i="1" dirty="0">
                <a:solidFill>
                  <a:srgbClr val="0000CC"/>
                </a:solidFill>
                <a:latin typeface="Times New Roman" panose="02020603050405020304" pitchFamily="18" charset="0"/>
                <a:cs typeface="Times New Roman" panose="02020603050405020304" pitchFamily="18" charset="0"/>
              </a:rPr>
              <a:t> </a:t>
            </a:r>
            <a:r>
              <a:rPr lang="uz-Cyrl-UZ" altLang="ru-RU" sz="2800" dirty="0">
                <a:solidFill>
                  <a:srgbClr val="0000CC"/>
                </a:solidFill>
                <a:latin typeface="Times New Roman" panose="02020603050405020304" pitchFamily="18" charset="0"/>
                <a:cs typeface="Times New Roman" panose="02020603050405020304" pitchFamily="18" charset="0"/>
              </a:rPr>
              <a:t>туридир, синонимлари </a:t>
            </a:r>
            <a:r>
              <a:rPr lang="uz-Cyrl-UZ" altLang="ru-RU" sz="2800" i="1" dirty="0">
                <a:solidFill>
                  <a:srgbClr val="0000CC"/>
                </a:solidFill>
                <a:latin typeface="Times New Roman" panose="02020603050405020304" pitchFamily="18" charset="0"/>
                <a:cs typeface="Times New Roman" panose="02020603050405020304" pitchFamily="18" charset="0"/>
              </a:rPr>
              <a:t>Phymatotrichum omnivorum </a:t>
            </a:r>
            <a:r>
              <a:rPr lang="uz-Cyrl-UZ" altLang="ru-RU" sz="2800" dirty="0">
                <a:solidFill>
                  <a:srgbClr val="0000CC"/>
                </a:solidFill>
                <a:latin typeface="Times New Roman" panose="02020603050405020304" pitchFamily="18" charset="0"/>
                <a:cs typeface="Times New Roman" panose="02020603050405020304" pitchFamily="18" charset="0"/>
              </a:rPr>
              <a:t>(Фиматотрихум омниворум),</a:t>
            </a:r>
            <a:r>
              <a:rPr lang="uz-Cyrl-UZ" altLang="ru-RU" sz="2800" i="1" dirty="0">
                <a:solidFill>
                  <a:srgbClr val="0000CC"/>
                </a:solidFill>
                <a:latin typeface="Times New Roman" panose="02020603050405020304" pitchFamily="18" charset="0"/>
                <a:cs typeface="Times New Roman" panose="02020603050405020304" pitchFamily="18" charset="0"/>
              </a:rPr>
              <a:t> Ozonium omnivorum </a:t>
            </a:r>
            <a:r>
              <a:rPr lang="uz-Cyrl-UZ" altLang="ru-RU" sz="2800" dirty="0">
                <a:solidFill>
                  <a:srgbClr val="0000CC"/>
                </a:solidFill>
                <a:latin typeface="Times New Roman" panose="02020603050405020304" pitchFamily="18" charset="0"/>
                <a:cs typeface="Times New Roman" panose="02020603050405020304" pitchFamily="18" charset="0"/>
              </a:rPr>
              <a:t>(Озониум омниворум). </a:t>
            </a:r>
            <a:endParaRPr lang="uz-Cyrl-UZ" altLang="ru-RU" sz="2800" dirty="0" smtClean="0">
              <a:solidFill>
                <a:srgbClr val="0000CC"/>
              </a:solidFill>
              <a:latin typeface="Times New Roman" panose="02020603050405020304" pitchFamily="18" charset="0"/>
              <a:cs typeface="Times New Roman" panose="02020603050405020304" pitchFamily="18" charset="0"/>
            </a:endParaRPr>
          </a:p>
          <a:p>
            <a:pPr fontAlgn="auto">
              <a:spcAft>
                <a:spcPts val="0"/>
              </a:spcAft>
              <a:buFont typeface="Wingdings 3" charset="2"/>
              <a:buNone/>
              <a:defRPr/>
            </a:pPr>
            <a:r>
              <a:rPr lang="uz-Cyrl-UZ" altLang="ru-RU" sz="2800" b="1" dirty="0">
                <a:solidFill>
                  <a:srgbClr val="0000CC"/>
                </a:solidFill>
              </a:rPr>
              <a:t> </a:t>
            </a:r>
            <a:r>
              <a:rPr lang="uz-Cyrl-UZ" altLang="ru-RU" sz="2800" dirty="0">
                <a:solidFill>
                  <a:srgbClr val="0000CC"/>
                </a:solidFill>
                <a:latin typeface="Times New Roman" panose="02020603050405020304" pitchFamily="18" charset="0"/>
                <a:cs typeface="Times New Roman" panose="02020603050405020304" pitchFamily="18" charset="0"/>
              </a:rPr>
              <a:t>Қўзғатувчи узоқ вақтгача такомиллашмаган замбуруғлар (Deuteromycetes) гуруҳига мансуб деб ҳисобланган, сўнгра эса уни базидиомицет</a:t>
            </a:r>
            <a:r>
              <a:rPr lang="en-US" altLang="ru-RU" sz="2800" dirty="0">
                <a:solidFill>
                  <a:srgbClr val="0000CC"/>
                </a:solidFill>
                <a:latin typeface="Times New Roman" panose="02020603050405020304" pitchFamily="18" charset="0"/>
                <a:cs typeface="Times New Roman" panose="02020603050405020304" pitchFamily="18" charset="0"/>
              </a:rPr>
              <a:t>-</a:t>
            </a:r>
            <a:r>
              <a:rPr lang="uz-Cyrl-UZ" altLang="ru-RU" sz="2800" dirty="0">
                <a:solidFill>
                  <a:srgbClr val="0000CC"/>
                </a:solidFill>
                <a:latin typeface="Times New Roman" panose="02020603050405020304" pitchFamily="18" charset="0"/>
                <a:cs typeface="Times New Roman" panose="02020603050405020304" pitchFamily="18" charset="0"/>
              </a:rPr>
              <a:t>ларнинг Aphyllophorales тартибига киритишган. Ушбу тур аскомицетларга мансуб эканлиги фақат кейинги даврда, унинг ДНК асосларининг кетма-кетлиги ва баъзи бошқа молекуляр-генетик белгиларини таҳлил қилиш ёрдамида аниқланган. Шу билан бирга, замбуруғнинг аскомицет босқичининг номенклатураси охиригача ҳал қилинмаган.</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7" name="Rectangle 3"/>
          <p:cNvSpPr>
            <a:spLocks noGrp="1" noChangeArrowheads="1"/>
          </p:cNvSpPr>
          <p:nvPr>
            <p:ph type="subTitle" idx="1"/>
          </p:nvPr>
        </p:nvSpPr>
        <p:spPr>
          <a:xfrm>
            <a:off x="539750" y="147638"/>
            <a:ext cx="8280400" cy="6521450"/>
          </a:xfrm>
        </p:spPr>
        <p:txBody>
          <a:bodyPr rtlCol="0">
            <a:normAutofit lnSpcReduction="10000"/>
          </a:bodyPr>
          <a:lstStyle/>
          <a:p>
            <a:pPr fontAlgn="auto">
              <a:lnSpc>
                <a:spcPct val="90000"/>
              </a:lnSpc>
              <a:spcAft>
                <a:spcPts val="0"/>
              </a:spcAft>
              <a:buFont typeface="Wingdings 3" charset="2"/>
              <a:buNone/>
              <a:defRPr/>
            </a:pPr>
            <a:r>
              <a:rPr lang="uz-Cyrl-UZ" altLang="ru-RU" b="1" dirty="0" smtClean="0">
                <a:solidFill>
                  <a:srgbClr val="FF3300"/>
                </a:solidFill>
                <a:latin typeface="Times New Roman" panose="02020603050405020304" pitchFamily="18" charset="0"/>
              </a:rPr>
              <a:t>ТАРҚАЛИШИ: </a:t>
            </a:r>
            <a:r>
              <a:rPr lang="uz-Cyrl-UZ" altLang="ru-RU" sz="2400" dirty="0" smtClean="0">
                <a:solidFill>
                  <a:srgbClr val="0000CC"/>
                </a:solidFill>
                <a:latin typeface="Times New Roman" panose="02020603050405020304" pitchFamily="18" charset="0"/>
                <a:cs typeface="Times New Roman" panose="02020603050405020304" pitchFamily="18" charset="0"/>
              </a:rPr>
              <a:t>Техас </a:t>
            </a:r>
            <a:r>
              <a:rPr lang="uz-Cyrl-UZ" altLang="ru-RU" sz="2400" dirty="0">
                <a:solidFill>
                  <a:srgbClr val="0000CC"/>
                </a:solidFill>
                <a:latin typeface="Times New Roman" panose="02020603050405020304" pitchFamily="18" charset="0"/>
                <a:cs typeface="Times New Roman" panose="02020603050405020304" pitchFamily="18" charset="0"/>
              </a:rPr>
              <a:t>илдиз чириши Шимолий Американинг тупроғи ишқорли, таркибида органик модда кам, йиллик ўртача сутка ҳарорати 16</a:t>
            </a:r>
            <a:r>
              <a:rPr lang="uz-Cyrl-UZ" altLang="ru-RU" sz="2400" baseline="30000" dirty="0">
                <a:solidFill>
                  <a:srgbClr val="0000CC"/>
                </a:solidFill>
                <a:latin typeface="Times New Roman" panose="02020603050405020304" pitchFamily="18" charset="0"/>
                <a:cs typeface="Times New Roman" panose="02020603050405020304" pitchFamily="18" charset="0"/>
              </a:rPr>
              <a:t>о</a:t>
            </a:r>
            <a:r>
              <a:rPr lang="uz-Cyrl-UZ" altLang="ru-RU" sz="2400" dirty="0">
                <a:solidFill>
                  <a:srgbClr val="0000CC"/>
                </a:solidFill>
                <a:latin typeface="Times New Roman" panose="02020603050405020304" pitchFamily="18" charset="0"/>
                <a:cs typeface="Times New Roman" panose="02020603050405020304" pitchFamily="18" charset="0"/>
              </a:rPr>
              <a:t>С дан юқори ва иқлими сернам бўлган жанубий</a:t>
            </a:r>
            <a:r>
              <a:rPr lang="en-US" altLang="ru-RU" sz="2400" dirty="0">
                <a:solidFill>
                  <a:srgbClr val="0000CC"/>
                </a:solidFill>
                <a:latin typeface="Times New Roman" panose="02020603050405020304" pitchFamily="18" charset="0"/>
                <a:cs typeface="Times New Roman" panose="02020603050405020304" pitchFamily="18" charset="0"/>
              </a:rPr>
              <a:t>-</a:t>
            </a:r>
            <a:r>
              <a:rPr lang="uz-Cyrl-UZ" altLang="ru-RU" sz="2400" dirty="0">
                <a:solidFill>
                  <a:srgbClr val="0000CC"/>
                </a:solidFill>
                <a:latin typeface="Times New Roman" panose="02020603050405020304" pitchFamily="18" charset="0"/>
                <a:cs typeface="Times New Roman" panose="02020603050405020304" pitchFamily="18" charset="0"/>
              </a:rPr>
              <a:t>шарқий минтақаларида тарқалган эндемик касаллик ҳисобланади. АҚШ Техас штатининг қора тупроқли марказий қисмида ғўза ҳосилига жуда катта, Оклахома, Нью-Мексико, Аризона штатлари ҳамда Шимолий Мексикада катта зарар етказади. Касаллик кам тарқалган ҳудудлар қаторига Калифорния, Невада, Юта, Арканзас ва Луизиана штатлари киради. Техас илдиз чириши Жанубий Америкада Бразилия ва Венесуэлада аниқланган (</a:t>
            </a:r>
            <a:r>
              <a:rPr lang="uz-Cyrl-UZ" altLang="ru-RU" sz="2400" dirty="0">
                <a:solidFill>
                  <a:srgbClr val="FF3300"/>
                </a:solidFill>
                <a:latin typeface="Times New Roman" panose="02020603050405020304" pitchFamily="18" charset="0"/>
                <a:cs typeface="Times New Roman" panose="02020603050405020304" pitchFamily="18" charset="0"/>
              </a:rPr>
              <a:t>картага қаранг</a:t>
            </a:r>
            <a:r>
              <a:rPr lang="uz-Cyrl-UZ" altLang="ru-RU" sz="2400" dirty="0">
                <a:solidFill>
                  <a:srgbClr val="0000CC"/>
                </a:solidFill>
                <a:latin typeface="Times New Roman" panose="02020603050405020304" pitchFamily="18" charset="0"/>
                <a:cs typeface="Times New Roman" panose="02020603050405020304" pitchFamily="18" charset="0"/>
              </a:rPr>
              <a:t>)</a:t>
            </a:r>
            <a:r>
              <a:rPr lang="en-US" altLang="ru-RU" sz="2400" dirty="0" smtClean="0">
                <a:solidFill>
                  <a:srgbClr val="0000CC"/>
                </a:solidFill>
                <a:latin typeface="Times New Roman" panose="02020603050405020304" pitchFamily="18" charset="0"/>
                <a:cs typeface="Times New Roman" panose="02020603050405020304" pitchFamily="18" charset="0"/>
              </a:rPr>
              <a:t>.</a:t>
            </a:r>
            <a:endParaRPr lang="uz-Cyrl-UZ" altLang="ru-RU" sz="2400" dirty="0" smtClean="0">
              <a:solidFill>
                <a:srgbClr val="0000CC"/>
              </a:solidFill>
              <a:latin typeface="Times New Roman" panose="02020603050405020304" pitchFamily="18" charset="0"/>
              <a:cs typeface="Times New Roman" panose="02020603050405020304" pitchFamily="18" charset="0"/>
            </a:endParaRPr>
          </a:p>
          <a:p>
            <a:pPr fontAlgn="auto">
              <a:lnSpc>
                <a:spcPct val="90000"/>
              </a:lnSpc>
              <a:spcAft>
                <a:spcPts val="0"/>
              </a:spcAft>
              <a:buFont typeface="Wingdings 3" charset="2"/>
              <a:buNone/>
              <a:defRPr/>
            </a:pPr>
            <a:r>
              <a:rPr lang="uz-Cyrl-UZ" altLang="ru-RU" sz="2400" dirty="0">
                <a:solidFill>
                  <a:srgbClr val="0000CC"/>
                </a:solidFill>
                <a:latin typeface="Times New Roman" panose="02020603050405020304" pitchFamily="18" charset="0"/>
                <a:cs typeface="Times New Roman" panose="02020603050405020304" pitchFamily="18" charset="0"/>
              </a:rPr>
              <a:t>Техас илдиз чиришининг Марказий Америкада Доминикан Республикасида ҳамда Гавайда қайд этилиши қайтадан тасдиқланиши лозим, деб ҳисобланади; Африкада Сомали мамлакатида топилганлиги эса жуда шубҳали эканлиги CABI ва EPPO томонидан хабар қилинган. Патогеннинг тупроқ таркиби ва ҳароратга талабларини ҳисобга олган ҳолда ушбу касаллик янги территорияларга, жумладан Африка, Австралия, Ҳинд субконтиненти, Марказий Америка ва Кариб денгизи оролларига тарқалиши мумкинлиги эътироф қилинади.</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40" name="Rectangle 4"/>
          <p:cNvSpPr>
            <a:spLocks noGrp="1" noChangeArrowheads="1"/>
          </p:cNvSpPr>
          <p:nvPr>
            <p:ph type="ctrTitle"/>
          </p:nvPr>
        </p:nvSpPr>
        <p:spPr>
          <a:xfrm>
            <a:off x="323850" y="6021388"/>
            <a:ext cx="8569325" cy="433387"/>
          </a:xfrm>
        </p:spPr>
        <p:txBody>
          <a:bodyPr rtlCol="0" anchor="ctr">
            <a:normAutofit fontScale="90000"/>
          </a:bodyPr>
          <a:lstStyle/>
          <a:p>
            <a:pPr fontAlgn="auto">
              <a:spcAft>
                <a:spcPts val="0"/>
              </a:spcAft>
              <a:defRPr/>
            </a:pPr>
            <a:r>
              <a:rPr lang="uz-Cyrl-UZ" altLang="ru-RU" sz="1400" b="1">
                <a:solidFill>
                  <a:schemeClr val="tx1"/>
                </a:solidFill>
                <a:latin typeface="Times New Roman" panose="02020603050405020304" pitchFamily="18" charset="0"/>
              </a:rPr>
              <a:t>Ғўзанинг Техас илдиз чириши касаллигини қўзғатувчи </a:t>
            </a:r>
            <a:br>
              <a:rPr lang="uz-Cyrl-UZ" altLang="ru-RU" sz="1400" b="1">
                <a:solidFill>
                  <a:schemeClr val="tx1"/>
                </a:solidFill>
                <a:latin typeface="Times New Roman" panose="02020603050405020304" pitchFamily="18" charset="0"/>
              </a:rPr>
            </a:br>
            <a:r>
              <a:rPr lang="uz-Cyrl-UZ" altLang="ru-RU" sz="1400" b="1">
                <a:solidFill>
                  <a:schemeClr val="tx1"/>
                </a:solidFill>
                <a:latin typeface="Times New Roman" panose="02020603050405020304" pitchFamily="18" charset="0"/>
              </a:rPr>
              <a:t>замбуруғ (</a:t>
            </a:r>
            <a:r>
              <a:rPr lang="en-US" altLang="ru-RU" sz="1400" b="1" i="1">
                <a:solidFill>
                  <a:schemeClr val="tx1"/>
                </a:solidFill>
                <a:latin typeface="Times New Roman" panose="02020603050405020304" pitchFamily="18" charset="0"/>
              </a:rPr>
              <a:t>Glomerella gossypii</a:t>
            </a:r>
            <a:r>
              <a:rPr lang="uz-Cyrl-UZ" altLang="ru-RU" sz="1400" b="1" i="1">
                <a:solidFill>
                  <a:schemeClr val="tx1"/>
                </a:solidFill>
                <a:latin typeface="Times New Roman" panose="02020603050405020304" pitchFamily="18" charset="0"/>
              </a:rPr>
              <a:t>)</a:t>
            </a:r>
            <a:r>
              <a:rPr lang="uz-Cyrl-UZ" altLang="ru-RU" sz="1400" b="1">
                <a:solidFill>
                  <a:schemeClr val="tx1"/>
                </a:solidFill>
                <a:latin typeface="Times New Roman" panose="02020603050405020304" pitchFamily="18" charset="0"/>
              </a:rPr>
              <a:t> нинг дунёда тарқалиши</a:t>
            </a:r>
            <a:endParaRPr lang="ru-RU" altLang="ru-RU" sz="1400" b="1">
              <a:solidFill>
                <a:schemeClr val="tx1"/>
              </a:solidFill>
              <a:latin typeface="Times New Roman" panose="02020603050405020304" pitchFamily="18" charset="0"/>
            </a:endParaRPr>
          </a:p>
        </p:txBody>
      </p:sp>
      <p:sp>
        <p:nvSpPr>
          <p:cNvPr id="41987" name="Rectangle 2"/>
          <p:cNvSpPr>
            <a:spLocks noGrp="1" noChangeArrowheads="1"/>
          </p:cNvSpPr>
          <p:nvPr>
            <p:ph type="subTitle" idx="1"/>
          </p:nvPr>
        </p:nvSpPr>
        <p:spPr>
          <a:xfrm>
            <a:off x="539750" y="260350"/>
            <a:ext cx="8064500" cy="6121400"/>
          </a:xfrm>
        </p:spPr>
        <p:txBody>
          <a:bodyPr/>
          <a:lstStyle/>
          <a:p>
            <a:r>
              <a:rPr lang="en-US" altLang="ru-RU" sz="3600" b="1" smtClean="0">
                <a:solidFill>
                  <a:srgbClr val="0000CC"/>
                </a:solidFill>
              </a:rPr>
              <a:t>      </a:t>
            </a:r>
            <a:endParaRPr lang="uz-Cyrl-UZ" altLang="ru-RU" sz="3600" b="1" smtClean="0">
              <a:solidFill>
                <a:srgbClr val="0000CC"/>
              </a:solidFill>
            </a:endParaRPr>
          </a:p>
        </p:txBody>
      </p:sp>
      <p:pic>
        <p:nvPicPr>
          <p:cNvPr id="41988" name="Picture 5" descr="TRRDi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692150"/>
            <a:ext cx="7458075" cy="498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3" name="Rectangle 3"/>
          <p:cNvSpPr>
            <a:spLocks noGrp="1" noChangeArrowheads="1"/>
          </p:cNvSpPr>
          <p:nvPr>
            <p:ph type="subTitle" idx="1"/>
          </p:nvPr>
        </p:nvSpPr>
        <p:spPr>
          <a:xfrm>
            <a:off x="395288" y="115888"/>
            <a:ext cx="8839200" cy="6742112"/>
          </a:xfrm>
        </p:spPr>
        <p:txBody>
          <a:bodyPr rtlCol="0">
            <a:normAutofit fontScale="85000" lnSpcReduction="10000"/>
          </a:bodyPr>
          <a:lstStyle/>
          <a:p>
            <a:pPr fontAlgn="auto">
              <a:lnSpc>
                <a:spcPct val="110000"/>
              </a:lnSpc>
              <a:spcAft>
                <a:spcPts val="0"/>
              </a:spcAft>
              <a:buFont typeface="Wingdings 3" charset="2"/>
              <a:buNone/>
              <a:defRPr/>
            </a:pPr>
            <a:r>
              <a:rPr lang="uz-Cyrl-UZ" altLang="ru-RU" sz="2800" b="1" dirty="0" smtClean="0">
                <a:solidFill>
                  <a:srgbClr val="FF3300"/>
                </a:solidFill>
                <a:latin typeface="Times New Roman" panose="02020603050405020304" pitchFamily="18" charset="0"/>
                <a:cs typeface="Times New Roman" panose="02020603050405020304" pitchFamily="18" charset="0"/>
              </a:rPr>
              <a:t>ТЕХАС </a:t>
            </a:r>
            <a:r>
              <a:rPr lang="uz-Cyrl-UZ" altLang="ru-RU" sz="2800" b="1" dirty="0">
                <a:solidFill>
                  <a:srgbClr val="FF3300"/>
                </a:solidFill>
                <a:latin typeface="Times New Roman" panose="02020603050405020304" pitchFamily="18" charset="0"/>
                <a:cs typeface="Times New Roman" panose="02020603050405020304" pitchFamily="18" charset="0"/>
              </a:rPr>
              <a:t>ИЛДИЗ ЧИРИШИНИНГ </a:t>
            </a:r>
          </a:p>
          <a:p>
            <a:pPr fontAlgn="auto">
              <a:lnSpc>
                <a:spcPct val="110000"/>
              </a:lnSpc>
              <a:spcAft>
                <a:spcPts val="0"/>
              </a:spcAft>
              <a:buFont typeface="Wingdings 3" charset="2"/>
              <a:buNone/>
              <a:defRPr/>
            </a:pPr>
            <a:r>
              <a:rPr lang="uz-Cyrl-UZ" altLang="ru-RU" sz="2800" b="1" dirty="0">
                <a:solidFill>
                  <a:srgbClr val="FF3300"/>
                </a:solidFill>
                <a:latin typeface="Times New Roman" panose="02020603050405020304" pitchFamily="18" charset="0"/>
                <a:cs typeface="Times New Roman" panose="02020603050405020304" pitchFamily="18" charset="0"/>
              </a:rPr>
              <a:t>ЎЗБЕКИСТОНГА КИРИШ ХАВФИ</a:t>
            </a:r>
          </a:p>
          <a:p>
            <a:pPr fontAlgn="auto">
              <a:lnSpc>
                <a:spcPct val="110000"/>
              </a:lnSpc>
              <a:spcAft>
                <a:spcPts val="0"/>
              </a:spcAft>
              <a:buFont typeface="Wingdings 3" charset="2"/>
              <a:buNone/>
              <a:defRPr/>
            </a:pPr>
            <a:r>
              <a:rPr lang="uz-Cyrl-UZ" altLang="ru-RU" sz="2800" dirty="0" smtClean="0">
                <a:latin typeface="Times New Roman" panose="02020603050405020304" pitchFamily="18" charset="0"/>
                <a:cs typeface="Times New Roman" panose="02020603050405020304" pitchFamily="18" charset="0"/>
              </a:rPr>
              <a:t>      </a:t>
            </a:r>
            <a:r>
              <a:rPr lang="uz-Cyrl-UZ" altLang="ru-RU" sz="2800" dirty="0">
                <a:solidFill>
                  <a:srgbClr val="0000CC"/>
                </a:solidFill>
                <a:latin typeface="Times New Roman" panose="02020603050405020304" pitchFamily="18" charset="0"/>
                <a:cs typeface="Times New Roman" panose="02020603050405020304" pitchFamily="18" charset="0"/>
              </a:rPr>
              <a:t>Касаллик баъзи МДҲ мамлакатларида, жумладан Озарбайжон, Грузия, Доғистон, Туркманистон ҳамда Ўзбекистонда Тошкент, Бухоро, Фарғона вилоятларида топилгани ҳақидаги кўп хабарлар кузатувларда тасдиқланмаган</a:t>
            </a:r>
            <a:r>
              <a:rPr lang="uz-Cyrl-UZ" altLang="ru-RU" sz="2800" dirty="0" smtClean="0">
                <a:solidFill>
                  <a:srgbClr val="0000CC"/>
                </a:solidFill>
                <a:latin typeface="Times New Roman" panose="02020603050405020304" pitchFamily="18" charset="0"/>
                <a:cs typeface="Times New Roman" panose="02020603050405020304" pitchFamily="18" charset="0"/>
              </a:rPr>
              <a:t>.</a:t>
            </a:r>
          </a:p>
          <a:p>
            <a:pPr fontAlgn="auto">
              <a:lnSpc>
                <a:spcPct val="110000"/>
              </a:lnSpc>
              <a:spcAft>
                <a:spcPts val="0"/>
              </a:spcAft>
              <a:buFont typeface="Wingdings 3" charset="2"/>
              <a:buNone/>
              <a:defRPr/>
            </a:pPr>
            <a:r>
              <a:rPr lang="uz-Cyrl-UZ" altLang="ru-RU" sz="2800" b="1" dirty="0">
                <a:solidFill>
                  <a:srgbClr val="FF3300"/>
                </a:solidFill>
                <a:latin typeface="Times New Roman" panose="02020603050405020304" pitchFamily="18" charset="0"/>
                <a:cs typeface="Times New Roman" panose="02020603050405020304" pitchFamily="18" charset="0"/>
              </a:rPr>
              <a:t>ЗАРАРЛАНАДИГАН ЎСИМЛИКЛАР</a:t>
            </a:r>
            <a:r>
              <a:rPr lang="uz-Cyrl-UZ" altLang="ru-RU" sz="2800" b="1" dirty="0">
                <a:latin typeface="Times New Roman" panose="02020603050405020304" pitchFamily="18" charset="0"/>
                <a:cs typeface="Times New Roman" panose="02020603050405020304" pitchFamily="18" charset="0"/>
              </a:rPr>
              <a:t> </a:t>
            </a:r>
          </a:p>
          <a:p>
            <a:pPr fontAlgn="auto">
              <a:lnSpc>
                <a:spcPct val="110000"/>
              </a:lnSpc>
              <a:spcAft>
                <a:spcPts val="0"/>
              </a:spcAft>
              <a:buFont typeface="Wingdings 3" charset="2"/>
              <a:buNone/>
              <a:defRPr/>
            </a:pPr>
            <a:r>
              <a:rPr lang="uz-Cyrl-UZ" altLang="ru-RU" sz="2800" dirty="0">
                <a:latin typeface="Times New Roman" panose="02020603050405020304" pitchFamily="18" charset="0"/>
                <a:cs typeface="Times New Roman" panose="02020603050405020304" pitchFamily="18" charset="0"/>
              </a:rPr>
              <a:t>      </a:t>
            </a:r>
            <a:r>
              <a:rPr lang="uz-Cyrl-UZ" altLang="ru-RU" sz="2800" dirty="0">
                <a:solidFill>
                  <a:srgbClr val="0000CC"/>
                </a:solidFill>
                <a:latin typeface="Times New Roman" panose="02020603050405020304" pitchFamily="18" charset="0"/>
                <a:cs typeface="Times New Roman" panose="02020603050405020304" pitchFamily="18" charset="0"/>
              </a:rPr>
              <a:t>Техас илдиз чиришини қўзғатувчи замбуруғнинг асосий хўжайин ўсимликлари ғўза турларидир (</a:t>
            </a:r>
            <a:r>
              <a:rPr lang="uz-Cyrl-UZ" altLang="ru-RU" sz="2800" i="1" dirty="0">
                <a:solidFill>
                  <a:srgbClr val="0000CC"/>
                </a:solidFill>
                <a:latin typeface="Times New Roman" panose="02020603050405020304" pitchFamily="18" charset="0"/>
                <a:cs typeface="Times New Roman" panose="02020603050405020304" pitchFamily="18" charset="0"/>
              </a:rPr>
              <a:t>Gossypium hirsutum, G. barbadense, G. herbaceum</a:t>
            </a:r>
            <a:r>
              <a:rPr lang="uz-Cyrl-UZ" altLang="ru-RU" sz="2800" dirty="0">
                <a:solidFill>
                  <a:srgbClr val="0000CC"/>
                </a:solidFill>
                <a:latin typeface="Times New Roman" panose="02020603050405020304" pitchFamily="18" charset="0"/>
                <a:cs typeface="Times New Roman" panose="02020603050405020304" pitchFamily="18" charset="0"/>
              </a:rPr>
              <a:t>). Ингичка толали ғўза жуда кучли зарарланади.</a:t>
            </a:r>
            <a:r>
              <a:rPr lang="uz-Cyrl-UZ" altLang="ru-RU" sz="2800" dirty="0">
                <a:latin typeface="Times New Roman" panose="02020603050405020304" pitchFamily="18" charset="0"/>
                <a:cs typeface="Times New Roman" panose="02020603050405020304" pitchFamily="18" charset="0"/>
              </a:rPr>
              <a:t> </a:t>
            </a:r>
            <a:r>
              <a:rPr lang="uz-Cyrl-UZ" altLang="ru-RU" sz="2800" dirty="0">
                <a:solidFill>
                  <a:srgbClr val="0000CC"/>
                </a:solidFill>
                <a:latin typeface="Times New Roman" panose="02020603050405020304" pitchFamily="18" charset="0"/>
                <a:cs typeface="Times New Roman" panose="02020603050405020304" pitchFamily="18" charset="0"/>
              </a:rPr>
              <a:t>Қўзғатувчи ғўзадан ташқари икки паллали ўсимликларнинг 200 тадан кўпроқ турларини, жумладан 31 та дала экинлари, 58 та сабзавот экинлари, 18 та мевали дарахтлар ва резавор мевали ўсимликларни, 35 та ўрмон дарахтлари ва буталарини, 7 та ўтсимон манзарали экинларни ва 20 та бегона ўт турларини зарарлаши исботланган (CABI / EPPO маълумотлари).</a:t>
            </a:r>
          </a:p>
          <a:p>
            <a:pPr fontAlgn="auto">
              <a:lnSpc>
                <a:spcPct val="110000"/>
              </a:lnSpc>
              <a:spcAft>
                <a:spcPts val="0"/>
              </a:spcAft>
              <a:buFont typeface="Wingdings 3" charset="2"/>
              <a:buNone/>
              <a:defRPr/>
            </a:pPr>
            <a:endParaRPr lang="uz-Cyrl-UZ" altLang="ru-RU" sz="2800" dirty="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noChangeArrowheads="1"/>
          </p:cNvSpPr>
          <p:nvPr>
            <p:ph type="subTitle" idx="1"/>
          </p:nvPr>
        </p:nvSpPr>
        <p:spPr>
          <a:xfrm>
            <a:off x="1116013" y="549275"/>
            <a:ext cx="7723187" cy="5761038"/>
          </a:xfrm>
        </p:spPr>
        <p:txBody>
          <a:bodyPr/>
          <a:lstStyle/>
          <a:p>
            <a:pPr algn="just">
              <a:lnSpc>
                <a:spcPct val="90000"/>
              </a:lnSpc>
            </a:pPr>
            <a:endParaRPr lang="uz-Cyrl-UZ" altLang="ru-RU" sz="800" b="1" smtClean="0">
              <a:solidFill>
                <a:srgbClr val="FF3300"/>
              </a:solidFill>
              <a:latin typeface="Times New Roman" panose="02020603050405020304" pitchFamily="18" charset="0"/>
            </a:endParaRPr>
          </a:p>
          <a:p>
            <a:pPr algn="just">
              <a:lnSpc>
                <a:spcPct val="90000"/>
              </a:lnSpc>
            </a:pPr>
            <a:r>
              <a:rPr lang="uz-Cyrl-UZ" altLang="ru-RU" sz="2800" b="1" smtClean="0">
                <a:solidFill>
                  <a:srgbClr val="0000CC"/>
                </a:solidFill>
                <a:latin typeface="Times New Roman" panose="02020603050405020304" pitchFamily="18" charset="0"/>
              </a:rPr>
              <a:t>Булар қаторига қанд лавлагиси, сабзи, аччиқ қалампир, беда, каноп, уруғ ва данак мевали дарахтлар, цитрус экинлари, олма, нок, шафтоли, ток, ёнғоқ мевали дарахтлар, нинабаргли дарахтлар, манзарали дарахтлар, қайрағочлар, олеандр, атиргул ва б. киради. Бошқа маълумотларда қўзғатувчи ўсимликларнинг 2300 та турини зарарлаши хабар қилинган. </a:t>
            </a:r>
          </a:p>
          <a:p>
            <a:pPr algn="just">
              <a:lnSpc>
                <a:spcPct val="90000"/>
              </a:lnSpc>
            </a:pPr>
            <a:r>
              <a:rPr lang="uz-Cyrl-UZ" altLang="ru-RU" sz="2800" b="1" smtClean="0">
                <a:solidFill>
                  <a:srgbClr val="0000CC"/>
                </a:solidFill>
                <a:latin typeface="Times New Roman" panose="02020603050405020304" pitchFamily="18" charset="0"/>
              </a:rPr>
              <a:t>      Бир паллали ўсимликлар (ғалла экинлари, маккажўхори, оқ жўхори, бошоқли ўтлар ва б.) </a:t>
            </a:r>
            <a:r>
              <a:rPr lang="uz-Cyrl-UZ" altLang="ru-RU" sz="2800" b="1" i="1" smtClean="0">
                <a:solidFill>
                  <a:srgbClr val="0000CC"/>
                </a:solidFill>
                <a:latin typeface="Times New Roman" panose="02020603050405020304" pitchFamily="18" charset="0"/>
              </a:rPr>
              <a:t>P. omnivora </a:t>
            </a:r>
            <a:r>
              <a:rPr lang="uz-Cyrl-UZ" altLang="ru-RU" sz="2800" b="1" smtClean="0">
                <a:solidFill>
                  <a:srgbClr val="0000CC"/>
                </a:solidFill>
                <a:latin typeface="Times New Roman" panose="02020603050405020304" pitchFamily="18" charset="0"/>
              </a:rPr>
              <a:t>билан зарарланмайди.</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type="subTitle" idx="1"/>
          </p:nvPr>
        </p:nvSpPr>
        <p:spPr>
          <a:xfrm>
            <a:off x="611188" y="115888"/>
            <a:ext cx="8208962" cy="6626225"/>
          </a:xfrm>
        </p:spPr>
        <p:txBody>
          <a:bodyPr rtlCol="0">
            <a:normAutofit fontScale="92500" lnSpcReduction="20000"/>
          </a:bodyPr>
          <a:lstStyle/>
          <a:p>
            <a:pPr fontAlgn="auto">
              <a:lnSpc>
                <a:spcPct val="90000"/>
              </a:lnSpc>
              <a:spcAft>
                <a:spcPts val="0"/>
              </a:spcAft>
              <a:buFont typeface="Wingdings 3" charset="2"/>
              <a:buNone/>
              <a:defRPr/>
            </a:pPr>
            <a:r>
              <a:rPr lang="uz-Cyrl-UZ" altLang="ru-RU" sz="2800" b="1" dirty="0" smtClean="0">
                <a:solidFill>
                  <a:srgbClr val="FF3300"/>
                </a:solidFill>
                <a:latin typeface="Times New Roman" panose="02020603050405020304" pitchFamily="18" charset="0"/>
              </a:rPr>
              <a:t>КАСАЛЛИГИНИНГ  </a:t>
            </a:r>
            <a:r>
              <a:rPr lang="uz-Cyrl-UZ" altLang="ru-RU" sz="2800" b="1" dirty="0">
                <a:solidFill>
                  <a:srgbClr val="FF3300"/>
                </a:solidFill>
                <a:latin typeface="Times New Roman" panose="02020603050405020304" pitchFamily="18" charset="0"/>
              </a:rPr>
              <a:t>БЕЛГИЛАРИ</a:t>
            </a:r>
            <a:r>
              <a:rPr lang="uz-Cyrl-UZ" altLang="ru-RU" sz="2800" b="1" dirty="0"/>
              <a:t> </a:t>
            </a:r>
          </a:p>
          <a:p>
            <a:pPr fontAlgn="auto">
              <a:lnSpc>
                <a:spcPct val="90000"/>
              </a:lnSpc>
              <a:spcAft>
                <a:spcPts val="0"/>
              </a:spcAft>
              <a:buFont typeface="Wingdings 3" charset="2"/>
              <a:buNone/>
              <a:defRPr/>
            </a:pPr>
            <a:r>
              <a:rPr lang="uz-Cyrl-UZ" altLang="ru-RU" sz="2800" dirty="0">
                <a:solidFill>
                  <a:srgbClr val="0000CC"/>
                </a:solidFill>
                <a:latin typeface="Times New Roman" panose="02020603050405020304" pitchFamily="18" charset="0"/>
                <a:cs typeface="Times New Roman" panose="02020603050405020304" pitchFamily="18" charset="0"/>
              </a:rPr>
              <a:t>      Қўзғатувчи замбуруғ ғўзани бутун ўсув даврида зарарлаши мумкин, аммо одатда касалликнинг ташқи белгилари июль ойининг 2-ярмидан сўнг, тупроқ ҳарорати етарли бўлганида, ўсимлик шоналаши ва кўсак ҳосил қилиши пайтида яққол кўринади.</a:t>
            </a:r>
            <a:r>
              <a:rPr lang="en-US" altLang="ru-RU" sz="2800" dirty="0">
                <a:solidFill>
                  <a:srgbClr val="0000CC"/>
                </a:solidFill>
                <a:latin typeface="Times New Roman" panose="02020603050405020304" pitchFamily="18" charset="0"/>
                <a:cs typeface="Times New Roman" panose="02020603050405020304" pitchFamily="18" charset="0"/>
              </a:rPr>
              <a:t> </a:t>
            </a:r>
            <a:r>
              <a:rPr lang="uz-Cyrl-UZ" altLang="ru-RU" sz="2800" dirty="0">
                <a:solidFill>
                  <a:srgbClr val="0000CC"/>
                </a:solidFill>
                <a:latin typeface="Times New Roman" panose="02020603050405020304" pitchFamily="18" charset="0"/>
                <a:cs typeface="Times New Roman" panose="02020603050405020304" pitchFamily="18" charset="0"/>
              </a:rPr>
              <a:t>Олдин ёш барглар сал сарғаяди ёки бронза тус олади, ҳарорати кўтарилади, сўнгра ўсимлик бирдан, 1-2 кун ичида сўлиб қолади, барглари қурийди, аммо тўкилмасдан, ғўзада осилиб қолади (</a:t>
            </a:r>
            <a:r>
              <a:rPr lang="uz-Cyrl-UZ" altLang="ru-RU" sz="2800" dirty="0">
                <a:solidFill>
                  <a:srgbClr val="FF3300"/>
                </a:solidFill>
                <a:latin typeface="Times New Roman" panose="02020603050405020304" pitchFamily="18" charset="0"/>
                <a:cs typeface="Times New Roman" panose="02020603050405020304" pitchFamily="18" charset="0"/>
              </a:rPr>
              <a:t>расмга қаранг</a:t>
            </a:r>
            <a:r>
              <a:rPr lang="uz-Cyrl-UZ" altLang="ru-RU" sz="2800" dirty="0">
                <a:solidFill>
                  <a:srgbClr val="0000CC"/>
                </a:solidFill>
                <a:latin typeface="Times New Roman" panose="02020603050405020304" pitchFamily="18" charset="0"/>
                <a:cs typeface="Times New Roman" panose="02020603050405020304" pitchFamily="18" charset="0"/>
              </a:rPr>
              <a:t>). </a:t>
            </a:r>
            <a:endParaRPr lang="uz-Cyrl-UZ" altLang="ru-RU" sz="2800" dirty="0" smtClean="0">
              <a:solidFill>
                <a:srgbClr val="0000CC"/>
              </a:solidFill>
              <a:latin typeface="Times New Roman" panose="02020603050405020304" pitchFamily="18" charset="0"/>
              <a:cs typeface="Times New Roman" panose="02020603050405020304" pitchFamily="18" charset="0"/>
            </a:endParaRPr>
          </a:p>
          <a:p>
            <a:pPr fontAlgn="auto">
              <a:lnSpc>
                <a:spcPct val="90000"/>
              </a:lnSpc>
              <a:spcAft>
                <a:spcPts val="0"/>
              </a:spcAft>
              <a:buFont typeface="Wingdings 3" charset="2"/>
              <a:buNone/>
              <a:defRPr/>
            </a:pPr>
            <a:r>
              <a:rPr lang="uz-Cyrl-UZ" altLang="ru-RU" sz="2800" dirty="0">
                <a:solidFill>
                  <a:srgbClr val="0000CC"/>
                </a:solidFill>
                <a:latin typeface="Times New Roman" panose="02020603050405020304" pitchFamily="18" charset="0"/>
                <a:cs typeface="Times New Roman" panose="02020603050405020304" pitchFamily="18" charset="0"/>
              </a:rPr>
              <a:t>Техас илдиз чиришининг бошқа тупроқ патогенлари қўзғатадиган касалликлардан кескин фарқи – далада нобуд бўлган ўсимликлар нотўғри думалоқ, қўнғир тусли «ўчоқлар» («орол» ва «оролчалар» ҳосил қилиши ва улар кўпчилик далаларда ҳар йили айни олдинги мавсумларда учраган жойларда кузатилишидир. Паразит суғориш суви, ёмғир, тупроққа ишлов бериш механизмлари, ҳашаротлар, шамол ёрдамида тарқалмайди. «Ороллар» илиқ, нам ҳавода атрофига ўсади. Касаллик кучли ривожланган ҳолда бутун даладаги ўсимликлар нобуд бўлиши мумкин (</a:t>
            </a:r>
            <a:r>
              <a:rPr lang="uz-Cyrl-UZ" altLang="ru-RU" sz="2800" dirty="0">
                <a:solidFill>
                  <a:srgbClr val="FF3300"/>
                </a:solidFill>
                <a:latin typeface="Times New Roman" panose="02020603050405020304" pitchFamily="18" charset="0"/>
                <a:cs typeface="Times New Roman" panose="02020603050405020304" pitchFamily="18" charset="0"/>
              </a:rPr>
              <a:t>расмга қаранг</a:t>
            </a:r>
            <a:r>
              <a:rPr lang="uz-Cyrl-UZ" altLang="ru-RU" sz="2800" dirty="0">
                <a:solidFill>
                  <a:srgbClr val="0000CC"/>
                </a:solidFill>
                <a:latin typeface="Times New Roman" panose="02020603050405020304" pitchFamily="18" charset="0"/>
                <a:cs typeface="Times New Roman" panose="02020603050405020304" pitchFamily="18" charset="0"/>
              </a:rPr>
              <a:t>).</a:t>
            </a:r>
          </a:p>
          <a:p>
            <a:pPr fontAlgn="auto">
              <a:lnSpc>
                <a:spcPct val="90000"/>
              </a:lnSpc>
              <a:spcAft>
                <a:spcPts val="0"/>
              </a:spcAft>
              <a:buFont typeface="Wingdings 3" charset="2"/>
              <a:buNone/>
              <a:defRPr/>
            </a:pPr>
            <a:endParaRPr lang="uz-Cyrl-UZ" altLang="ru-RU" sz="2800" b="1" dirty="0">
              <a:solidFill>
                <a:srgbClr val="0000CC"/>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noChangeArrowheads="1"/>
          </p:cNvSpPr>
          <p:nvPr>
            <p:ph type="ctrTitle"/>
          </p:nvPr>
        </p:nvSpPr>
        <p:spPr>
          <a:xfrm>
            <a:off x="323850" y="6021388"/>
            <a:ext cx="8569325" cy="433387"/>
          </a:xfrm>
          <a:noFill/>
        </p:spPr>
        <p:txBody>
          <a:bodyPr anchor="ctr"/>
          <a:lstStyle/>
          <a:p>
            <a:r>
              <a:rPr lang="uz-Cyrl-UZ" altLang="ru-RU" sz="1600" b="1" smtClean="0">
                <a:solidFill>
                  <a:schemeClr val="tx1"/>
                </a:solidFill>
                <a:latin typeface="Times New Roman" panose="02020603050405020304" pitchFamily="18" charset="0"/>
              </a:rPr>
              <a:t>Ғўзанинг Техас илдиз чириши: барглар бронза тус олиши, сўлиши ва нобуд бўлиши</a:t>
            </a:r>
            <a:endParaRPr lang="ru-RU" altLang="ru-RU" sz="1600" b="1" smtClean="0">
              <a:solidFill>
                <a:schemeClr val="tx1"/>
              </a:solidFill>
              <a:latin typeface="Times New Roman" panose="02020603050405020304" pitchFamily="18" charset="0"/>
            </a:endParaRPr>
          </a:p>
        </p:txBody>
      </p:sp>
      <p:sp>
        <p:nvSpPr>
          <p:cNvPr id="46083" name="Rectangle 2"/>
          <p:cNvSpPr>
            <a:spLocks noGrp="1" noChangeArrowheads="1"/>
          </p:cNvSpPr>
          <p:nvPr>
            <p:ph type="subTitle" idx="1"/>
          </p:nvPr>
        </p:nvSpPr>
        <p:spPr>
          <a:xfrm>
            <a:off x="539750" y="260350"/>
            <a:ext cx="8064500" cy="6121400"/>
          </a:xfrm>
        </p:spPr>
        <p:txBody>
          <a:bodyPr/>
          <a:lstStyle/>
          <a:p>
            <a:r>
              <a:rPr lang="en-US" altLang="ru-RU" sz="3600" b="1" smtClean="0">
                <a:solidFill>
                  <a:srgbClr val="0000CC"/>
                </a:solidFill>
              </a:rPr>
              <a:t>      </a:t>
            </a:r>
            <a:endParaRPr lang="uz-Cyrl-UZ" altLang="ru-RU" sz="3600" b="1" smtClean="0">
              <a:solidFill>
                <a:srgbClr val="0000CC"/>
              </a:solidFill>
            </a:endParaRPr>
          </a:p>
        </p:txBody>
      </p:sp>
      <p:pic>
        <p:nvPicPr>
          <p:cNvPr id="46084" name="Picture 5" descr="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865188"/>
            <a:ext cx="6264275" cy="486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type="ctrTitle"/>
          </p:nvPr>
        </p:nvSpPr>
        <p:spPr>
          <a:xfrm>
            <a:off x="323850" y="5876925"/>
            <a:ext cx="8569325" cy="792163"/>
          </a:xfrm>
          <a:noFill/>
        </p:spPr>
        <p:txBody>
          <a:bodyPr anchor="ctr"/>
          <a:lstStyle/>
          <a:p>
            <a:r>
              <a:rPr lang="uz-Cyrl-UZ" altLang="ru-RU" sz="1600" b="1" smtClean="0">
                <a:solidFill>
                  <a:schemeClr val="tx1"/>
                </a:solidFill>
                <a:latin typeface="Times New Roman" panose="02020603050405020304" pitchFamily="18" charset="0"/>
              </a:rPr>
              <a:t>Ғўзанинг Техас илдиз чириши: ўсимликлар тўсатдан сўлиб қолади, </a:t>
            </a:r>
            <a:br>
              <a:rPr lang="uz-Cyrl-UZ" altLang="ru-RU" sz="1600" b="1" smtClean="0">
                <a:solidFill>
                  <a:schemeClr val="tx1"/>
                </a:solidFill>
                <a:latin typeface="Times New Roman" panose="02020603050405020304" pitchFamily="18" charset="0"/>
              </a:rPr>
            </a:br>
            <a:r>
              <a:rPr lang="uz-Cyrl-UZ" altLang="ru-RU" sz="1600" b="1" smtClean="0">
                <a:solidFill>
                  <a:schemeClr val="tx1"/>
                </a:solidFill>
                <a:latin typeface="Times New Roman" panose="02020603050405020304" pitchFamily="18" charset="0"/>
              </a:rPr>
              <a:t>барглари узоқ вақтгача тўкилмасдан, пояда осилиб қолади</a:t>
            </a:r>
            <a:endParaRPr lang="ru-RU" altLang="ru-RU" sz="1600" b="1" smtClean="0">
              <a:solidFill>
                <a:schemeClr val="tx1"/>
              </a:solidFill>
              <a:latin typeface="Times New Roman" panose="02020603050405020304" pitchFamily="18" charset="0"/>
            </a:endParaRPr>
          </a:p>
        </p:txBody>
      </p:sp>
      <p:sp>
        <p:nvSpPr>
          <p:cNvPr id="47107" name="Rectangle 2"/>
          <p:cNvSpPr>
            <a:spLocks noGrp="1" noChangeArrowheads="1"/>
          </p:cNvSpPr>
          <p:nvPr>
            <p:ph type="subTitle" idx="1"/>
          </p:nvPr>
        </p:nvSpPr>
        <p:spPr>
          <a:xfrm>
            <a:off x="539750" y="260350"/>
            <a:ext cx="8064500" cy="6121400"/>
          </a:xfrm>
        </p:spPr>
        <p:txBody>
          <a:bodyPr/>
          <a:lstStyle/>
          <a:p>
            <a:r>
              <a:rPr lang="en-US" altLang="ru-RU" sz="3600" b="1" smtClean="0">
                <a:solidFill>
                  <a:srgbClr val="0000CC"/>
                </a:solidFill>
              </a:rPr>
              <a:t>      </a:t>
            </a:r>
            <a:endParaRPr lang="uz-Cyrl-UZ" altLang="ru-RU" sz="3600" b="1" smtClean="0">
              <a:solidFill>
                <a:srgbClr val="0000CC"/>
              </a:solidFill>
            </a:endParaRPr>
          </a:p>
        </p:txBody>
      </p:sp>
      <p:pic>
        <p:nvPicPr>
          <p:cNvPr id="47108" name="Picture 5" descr="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333375"/>
            <a:ext cx="7632700" cy="547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Прямоугольник 1"/>
          <p:cNvSpPr>
            <a:spLocks noChangeArrowheads="1"/>
          </p:cNvSpPr>
          <p:nvPr/>
        </p:nvSpPr>
        <p:spPr bwMode="auto">
          <a:xfrm>
            <a:off x="755650" y="404813"/>
            <a:ext cx="8064500" cy="629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lnSpc>
                <a:spcPct val="80000"/>
              </a:lnSpc>
            </a:pPr>
            <a:r>
              <a:rPr lang="uz-Cyrl-UZ" altLang="ru-RU" sz="2400">
                <a:solidFill>
                  <a:srgbClr val="0000CC"/>
                </a:solidFill>
              </a:rPr>
              <a:t>Тупроқ остида илдиз замбуруғ гифаларининг эшилган канопга ўхшаш қўнғир тусли иплари – ризоморфлари – билан қопланади. Бу иплар лупа ёрдамида осон кўринади. Илдиз қобиғи яралар билан қопланади, бутунлай чирийди, юмшоқ бўлиб қолади, бармоқ билан осон тешилади, қобиқ остидаги қисмлари қизил ёки қўнғир тус олади. Тупроқ устида, илдиз атрофларида замбуруғ оқ момиқ мицелий ҳосил қилади. Паразит одатда илдизни зарарлайди, баъзан пояга ўтиб, тупроқ сатҳидан 2</a:t>
            </a:r>
            <a:r>
              <a:rPr lang="ru-RU" altLang="ru-RU" sz="2400">
                <a:solidFill>
                  <a:srgbClr val="0000CC"/>
                </a:solidFill>
              </a:rPr>
              <a:t>-</a:t>
            </a:r>
            <a:r>
              <a:rPr lang="uz-Cyrl-UZ" altLang="ru-RU" sz="2400">
                <a:solidFill>
                  <a:srgbClr val="0000CC"/>
                </a:solidFill>
              </a:rPr>
              <a:t>5 см баландликкача кўтарилади.</a:t>
            </a:r>
          </a:p>
          <a:p>
            <a:pPr eaLnBrk="1" hangingPunct="1">
              <a:lnSpc>
                <a:spcPct val="80000"/>
              </a:lnSpc>
            </a:pPr>
            <a:r>
              <a:rPr lang="uz-Cyrl-UZ" altLang="ru-RU" sz="2400">
                <a:solidFill>
                  <a:srgbClr val="FF3300"/>
                </a:solidFill>
              </a:rPr>
              <a:t>	РИВОЖЛАНИШИ: </a:t>
            </a:r>
            <a:r>
              <a:rPr lang="uz-Cyrl-UZ" altLang="ru-RU" sz="2400">
                <a:solidFill>
                  <a:srgbClr val="0000CC"/>
                </a:solidFill>
              </a:rPr>
              <a:t>Касалликнинг бирламчи манбаалари тупроқда ғўза илдизларининг қолдиқларида сақланадиган склероцийлар ва кўп йиллик ўсимликларнинг тирик илдизларида сақланадиган ризоморфлардир. Қўзғатувчи замбуруғ уруғда сақланмайди. Унинг нозик иплари тупроқда ўсиб, бошқа ғўза ўсимликларининг илдизларига етиб боради ва уларни зарарлайди. Ризоморфлар тупроқда кейинги мавсумгача фақат кўп йиллик ўсимликларнинг тирик илдизларида сақланиши мумкин, ғўза илдизи қолдиқларида сақланмайди.</a:t>
            </a:r>
          </a:p>
          <a:p>
            <a:pPr eaLnBrk="1" hangingPunct="1">
              <a:lnSpc>
                <a:spcPct val="80000"/>
              </a:lnSpc>
            </a:pPr>
            <a:endParaRPr lang="uz-Cyrl-UZ" altLang="ru-RU" sz="2400">
              <a:solidFill>
                <a:srgbClr val="0000CC"/>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Прямоугольник 1"/>
          <p:cNvSpPr>
            <a:spLocks noChangeArrowheads="1"/>
          </p:cNvSpPr>
          <p:nvPr/>
        </p:nvSpPr>
        <p:spPr bwMode="auto">
          <a:xfrm>
            <a:off x="395288" y="333375"/>
            <a:ext cx="8424862" cy="618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lnSpc>
                <a:spcPct val="90000"/>
              </a:lnSpc>
            </a:pPr>
            <a:r>
              <a:rPr lang="uz-Cyrl-UZ" altLang="ru-RU" sz="2000">
                <a:solidFill>
                  <a:srgbClr val="0000CC"/>
                </a:solidFill>
              </a:rPr>
              <a:t>Ғўзада касаллик мавсумдан мавсумга ўтишини асосан склероцийлар таъминлайди. Уларнинг асосий қисми (80 фоизи) тупроқда 50-90 см дан чуқурликда, қолган қисми эса 30-50 см орасида жойлашади. Ризоморфлар ва склероцийлар 3,6 м чуқурликда ҳам топилган. Табиатда тупроқда склероцийлар тиним даврига кириб, 12 йилгача ҳаётчанлигини сақлаши аниқланган. Далани 120 кун давомида сувга бостириб қўйганда ҳам қўзғатувчи тўла нобуд бўлмаган. </a:t>
            </a:r>
          </a:p>
          <a:p>
            <a:pPr eaLnBrk="1" hangingPunct="1">
              <a:lnSpc>
                <a:spcPct val="90000"/>
              </a:lnSpc>
            </a:pPr>
            <a:r>
              <a:rPr lang="uz-Cyrl-UZ" altLang="ru-RU" sz="2000">
                <a:solidFill>
                  <a:srgbClr val="0000CC"/>
                </a:solidFill>
              </a:rPr>
              <a:t>Ёзда кучли ёмғирдан кейин замбуруғ тупроқ устига ўсиб чиқиши ва у ерда мицелий ёстиқчалар ва уларнинг устида конидиялар ҳосил қилиши мумкин. Бу конидиялар ўсмайди ёки ўсиши жуда қийин. Уларнинг замбуруғ ривожланиши циклидаги роли номаълум. Касаллик ривожланишида қўзғатувчи замбуруғ телеоморфасининг роли ҳам номаълум. Ўсимлик касаллик туфайли нобуд бўлганидан сўнг замбуруғ тупроқнинг чуқурроқ қисмларига қараб ўсади, склероцийлар ҳосил қилади ва кейинги мавсумларгача сақланади.</a:t>
            </a:r>
            <a:r>
              <a:rPr lang="uz-Cyrl-UZ" altLang="ru-RU" sz="2000" b="1">
                <a:solidFill>
                  <a:srgbClr val="0000CC"/>
                </a:solidFill>
              </a:rPr>
              <a:t> </a:t>
            </a:r>
            <a:r>
              <a:rPr lang="uz-Cyrl-UZ" altLang="ru-RU" sz="2000">
                <a:solidFill>
                  <a:srgbClr val="0000CC"/>
                </a:solidFill>
              </a:rPr>
              <a:t>Ҳарорат ўртача 28</a:t>
            </a:r>
            <a:r>
              <a:rPr lang="uz-Cyrl-UZ" altLang="ru-RU" sz="2000" baseline="30000">
                <a:solidFill>
                  <a:srgbClr val="0000CC"/>
                </a:solidFill>
              </a:rPr>
              <a:t>о</a:t>
            </a:r>
            <a:r>
              <a:rPr lang="uz-Cyrl-UZ" altLang="ru-RU" sz="2000">
                <a:solidFill>
                  <a:srgbClr val="0000CC"/>
                </a:solidFill>
              </a:rPr>
              <a:t>С, юқори намлик, тупроқда оҳак (CaCO</a:t>
            </a:r>
            <a:r>
              <a:rPr lang="uz-Cyrl-UZ" altLang="ru-RU" sz="2000" baseline="-25000">
                <a:solidFill>
                  <a:srgbClr val="0000CC"/>
                </a:solidFill>
              </a:rPr>
              <a:t>3</a:t>
            </a:r>
            <a:r>
              <a:rPr lang="uz-Cyrl-UZ" altLang="ru-RU" sz="2000">
                <a:solidFill>
                  <a:srgbClr val="0000CC"/>
                </a:solidFill>
              </a:rPr>
              <a:t>) миқдори 1% дан кўп бўлиши касаллик ривожланиши учун қулай шароит яратади. Тупроқ ҳарорати 0</a:t>
            </a:r>
            <a:r>
              <a:rPr lang="uz-Cyrl-UZ" altLang="ru-RU" sz="2000" baseline="30000">
                <a:solidFill>
                  <a:srgbClr val="0000CC"/>
                </a:solidFill>
              </a:rPr>
              <a:t>о</a:t>
            </a:r>
            <a:r>
              <a:rPr lang="uz-Cyrl-UZ" altLang="ru-RU" sz="2000">
                <a:solidFill>
                  <a:srgbClr val="0000CC"/>
                </a:solidFill>
              </a:rPr>
              <a:t>С атрофида бўлиши қўзғатувчи замбуруғ тезда нобуд бўлишига олиб келади. Тупроқда алмашинувчи натрий элементининг миқдори 500-700 промиля бўлиши қўзғатувчи замбуруғ ва касаллик ривожланиши учун ноқулай шароит туғдиради.</a:t>
            </a:r>
          </a:p>
          <a:p>
            <a:pPr eaLnBrk="1" hangingPunct="1">
              <a:lnSpc>
                <a:spcPct val="90000"/>
              </a:lnSpc>
            </a:pPr>
            <a:endParaRPr lang="uz-Cyrl-UZ" altLang="ru-RU" sz="2000" b="1">
              <a:solidFill>
                <a:srgbClr val="0000CC"/>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Прямоугольник 1"/>
          <p:cNvSpPr>
            <a:spLocks noChangeArrowheads="1"/>
          </p:cNvSpPr>
          <p:nvPr/>
        </p:nvSpPr>
        <p:spPr bwMode="auto">
          <a:xfrm>
            <a:off x="395288" y="115888"/>
            <a:ext cx="8424862" cy="741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just" eaLnBrk="1" hangingPunct="1"/>
            <a:r>
              <a:rPr lang="uz-Cyrl-UZ" altLang="ru-RU" sz="2400" b="1">
                <a:solidFill>
                  <a:srgbClr val="FF3300"/>
                </a:solidFill>
              </a:rPr>
              <a:t>ТЕХАС ИЛДИЗ ЧИРИШИНИ  ҚЎЗҒАТУВЧИ ЗАМБУРУҒНИНГ  БЕЛГИЛАРИ</a:t>
            </a:r>
            <a:r>
              <a:rPr lang="uz-Cyrl-UZ" altLang="ru-RU" sz="2400" b="1"/>
              <a:t> </a:t>
            </a:r>
          </a:p>
          <a:p>
            <a:pPr algn="just" eaLnBrk="1" hangingPunct="1"/>
            <a:r>
              <a:rPr lang="uz-Cyrl-UZ" altLang="ru-RU" sz="2000">
                <a:solidFill>
                  <a:srgbClr val="0000CC"/>
                </a:solidFill>
              </a:rPr>
              <a:t> 	Замбуруғ ривожланиш циклида мицелий, ризоморф, склероций ва конидия босқичлари мавжуд. Ризоморф босқичи энг характерли ва муҳим диагностик аҳамиятга эга. Ризоморфлар замбуруғ гифалари узунасига «эшилиб», ёпишиб, бирикиши натижасида ҳосил бўлади. Ризоморфларнинг диаметри тахминан 200 мкм (=0,2 мм), қобиқ устида тўрсимон жойлашади ва уларни 10х лупа ёрдамида осон кўриш мумкин. Улар марказий, катта ҳужайрали гифа ва атрофида майда қобиқ ҳужайралардан иборат, усти тикансимон, бут (+) шаклли ацикуляр гифалар билан қопланган (</a:t>
            </a:r>
            <a:r>
              <a:rPr lang="uz-Cyrl-UZ" altLang="ru-RU" sz="2000">
                <a:solidFill>
                  <a:srgbClr val="FF3300"/>
                </a:solidFill>
              </a:rPr>
              <a:t>расмга қаранг</a:t>
            </a:r>
            <a:r>
              <a:rPr lang="uz-Cyrl-UZ" altLang="ru-RU" sz="2000">
                <a:solidFill>
                  <a:srgbClr val="0000CC"/>
                </a:solidFill>
              </a:rPr>
              <a:t>).</a:t>
            </a:r>
          </a:p>
          <a:p>
            <a:pPr algn="just" eaLnBrk="1" hangingPunct="1"/>
            <a:r>
              <a:rPr lang="uz-Cyrl-UZ" altLang="ru-RU" sz="2000">
                <a:solidFill>
                  <a:srgbClr val="0000CC"/>
                </a:solidFill>
              </a:rPr>
              <a:t>	Ризоморфда склероцийлар ҳосил бўлади. Улар нотўғри думалоқ шаклли, диаметри 1-5 мм, оч- ёки тўқ-қўнғир, вақт ўтиши билан деярли қора тусли, якка-якка ёки илдиз бўйлаб занжирчаларда, баъзан илдиздан узоқроқда тупроқда тўдачаларда ҳосил бўлади. </a:t>
            </a:r>
          </a:p>
          <a:p>
            <a:pPr algn="just" eaLnBrk="1" hangingPunct="1"/>
            <a:r>
              <a:rPr lang="uz-Cyrl-UZ" altLang="ru-RU" sz="2000">
                <a:solidFill>
                  <a:srgbClr val="0000CC"/>
                </a:solidFill>
              </a:rPr>
              <a:t>         Тупроқ устида, илдиз атрофларида замбуруғ оқ ёки оч-сариқ тусли, момиқ, диаметри 10-40 см ва қалинлиги 1,8-6 мм бўлган мицелий ёстиқчаларини ҳосил қилади. Ёстиқчаларда ҳар бир думалоқ шаклли конидиофора устида 10-30 та бир ҳужайрали, гиалин, думалоқ ёки овал шаклли, диаметри 4-6 мкм ёки ўлчами 6-8x5-6 мкм келадиган конидиялар ҳосил бўлади.</a:t>
            </a:r>
          </a:p>
          <a:p>
            <a:pPr algn="just" eaLnBrk="1" hangingPunct="1"/>
            <a:endParaRPr lang="uz-Cyrl-UZ" altLang="ru-RU" sz="2400" b="1"/>
          </a:p>
          <a:p>
            <a:pPr algn="just" eaLnBrk="1" hangingPunct="1"/>
            <a:r>
              <a:rPr lang="en-US" altLang="ru-RU" sz="2400" b="1">
                <a:solidFill>
                  <a:srgbClr val="0000CC"/>
                </a:solidFill>
              </a:rPr>
              <a:t>      </a:t>
            </a:r>
            <a:endParaRPr lang="uz-Cyrl-UZ" altLang="ru-RU" sz="2000">
              <a:solidFill>
                <a:srgbClr val="0000CC"/>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7" name="Rectangle 3"/>
          <p:cNvSpPr>
            <a:spLocks noGrp="1" noChangeArrowheads="1"/>
          </p:cNvSpPr>
          <p:nvPr>
            <p:ph type="ctrTitle"/>
          </p:nvPr>
        </p:nvSpPr>
        <p:spPr>
          <a:xfrm>
            <a:off x="323850" y="5516563"/>
            <a:ext cx="8569325" cy="1152525"/>
          </a:xfrm>
        </p:spPr>
        <p:txBody>
          <a:bodyPr rtlCol="0" anchor="ctr">
            <a:normAutofit fontScale="90000"/>
          </a:bodyPr>
          <a:lstStyle/>
          <a:p>
            <a:pPr fontAlgn="auto">
              <a:spcAft>
                <a:spcPts val="0"/>
              </a:spcAft>
              <a:defRPr/>
            </a:pPr>
            <a:r>
              <a:rPr lang="uz-Cyrl-UZ" altLang="ru-RU" sz="1600" b="1">
                <a:solidFill>
                  <a:schemeClr val="tx1"/>
                </a:solidFill>
                <a:latin typeface="Times New Roman" panose="02020603050405020304" pitchFamily="18" charset="0"/>
              </a:rPr>
              <a:t>Техас илдиз чириши касаллиги қўзғатувчисининг ғўзада ривожланиш цикли: </a:t>
            </a:r>
            <a:r>
              <a:rPr lang="en-US" altLang="ru-RU" sz="1600" b="1">
                <a:solidFill>
                  <a:schemeClr val="tx1"/>
                </a:solidFill>
                <a:latin typeface="Times New Roman" panose="02020603050405020304" pitchFamily="18" charset="0"/>
              </a:rPr>
              <a:t>A.</a:t>
            </a:r>
            <a:r>
              <a:rPr lang="en-US" altLang="ru-RU" sz="1600">
                <a:solidFill>
                  <a:schemeClr val="tx1"/>
                </a:solidFill>
                <a:latin typeface="Times New Roman" panose="02020603050405020304" pitchFamily="18" charset="0"/>
              </a:rPr>
              <a:t> </a:t>
            </a:r>
            <a:r>
              <a:rPr lang="uz-Cyrl-UZ" altLang="ru-RU" sz="1600">
                <a:solidFill>
                  <a:schemeClr val="tx1"/>
                </a:solidFill>
                <a:latin typeface="Times New Roman" panose="02020603050405020304" pitchFamily="18" charset="0"/>
              </a:rPr>
              <a:t>Касаллик бошланиши. </a:t>
            </a:r>
            <a:r>
              <a:rPr lang="en-US" altLang="ru-RU" sz="1600" b="1">
                <a:solidFill>
                  <a:schemeClr val="tx1"/>
                </a:solidFill>
                <a:latin typeface="Times New Roman" panose="02020603050405020304" pitchFamily="18" charset="0"/>
              </a:rPr>
              <a:t>B.</a:t>
            </a:r>
            <a:r>
              <a:rPr lang="uz-Cyrl-UZ" altLang="ru-RU" sz="1600">
                <a:solidFill>
                  <a:schemeClr val="tx1"/>
                </a:solidFill>
                <a:latin typeface="Times New Roman" panose="02020603050405020304" pitchFamily="18" charset="0"/>
              </a:rPr>
              <a:t>Ўсимлик сўлий бошлаши. </a:t>
            </a:r>
            <a:r>
              <a:rPr lang="en-US" altLang="ru-RU" sz="1600" b="1">
                <a:solidFill>
                  <a:schemeClr val="tx1"/>
                </a:solidFill>
                <a:latin typeface="Times New Roman" panose="02020603050405020304" pitchFamily="18" charset="0"/>
              </a:rPr>
              <a:t>C.</a:t>
            </a:r>
            <a:r>
              <a:rPr lang="en-US" altLang="ru-RU" sz="1600">
                <a:solidFill>
                  <a:schemeClr val="tx1"/>
                </a:solidFill>
                <a:latin typeface="Times New Roman" panose="02020603050405020304" pitchFamily="18" charset="0"/>
              </a:rPr>
              <a:t> </a:t>
            </a:r>
            <a:r>
              <a:rPr lang="uz-Cyrl-UZ" altLang="ru-RU" sz="1600">
                <a:solidFill>
                  <a:schemeClr val="tx1"/>
                </a:solidFill>
                <a:latin typeface="Times New Roman" panose="02020603050405020304" pitchFamily="18" charset="0"/>
              </a:rPr>
              <a:t>Ўсимлик сўлиши. </a:t>
            </a:r>
            <a:r>
              <a:rPr lang="en-US" altLang="ru-RU" sz="1600" b="1">
                <a:solidFill>
                  <a:schemeClr val="tx1"/>
                </a:solidFill>
                <a:latin typeface="Times New Roman" panose="02020603050405020304" pitchFamily="18" charset="0"/>
              </a:rPr>
              <a:t>D.</a:t>
            </a:r>
            <a:r>
              <a:rPr lang="en-US" altLang="ru-RU" sz="1600">
                <a:solidFill>
                  <a:schemeClr val="tx1"/>
                </a:solidFill>
                <a:latin typeface="Times New Roman" panose="02020603050405020304" pitchFamily="18" charset="0"/>
              </a:rPr>
              <a:t> </a:t>
            </a:r>
            <a:r>
              <a:rPr lang="uz-Cyrl-UZ" altLang="ru-RU" sz="1600">
                <a:solidFill>
                  <a:schemeClr val="tx1"/>
                </a:solidFill>
                <a:latin typeface="Times New Roman" panose="02020603050405020304" pitchFamily="18" charset="0"/>
              </a:rPr>
              <a:t>Нобуд бўлган ўсимлик ўқ илдизининг усти мицелий билан қопланиши. </a:t>
            </a:r>
            <a:r>
              <a:rPr lang="en-US" altLang="ru-RU" sz="1600" b="1">
                <a:solidFill>
                  <a:schemeClr val="tx1"/>
                </a:solidFill>
                <a:latin typeface="Times New Roman" panose="02020603050405020304" pitchFamily="18" charset="0"/>
              </a:rPr>
              <a:t>E.</a:t>
            </a:r>
            <a:r>
              <a:rPr lang="en-US" altLang="ru-RU" sz="1600">
                <a:solidFill>
                  <a:schemeClr val="tx1"/>
                </a:solidFill>
                <a:latin typeface="Times New Roman" panose="02020603050405020304" pitchFamily="18" charset="0"/>
              </a:rPr>
              <a:t> </a:t>
            </a:r>
            <a:r>
              <a:rPr lang="uz-Cyrl-UZ" altLang="ru-RU" sz="1600">
                <a:solidFill>
                  <a:schemeClr val="tx1"/>
                </a:solidFill>
                <a:latin typeface="Times New Roman" panose="02020603050405020304" pitchFamily="18" charset="0"/>
              </a:rPr>
              <a:t>Гифалардан ризоморф ҳосил бўлиши. </a:t>
            </a:r>
            <a:r>
              <a:rPr lang="en-US" altLang="ru-RU" sz="1600" b="1">
                <a:solidFill>
                  <a:schemeClr val="tx1"/>
                </a:solidFill>
                <a:latin typeface="Times New Roman" panose="02020603050405020304" pitchFamily="18" charset="0"/>
              </a:rPr>
              <a:t>F.</a:t>
            </a:r>
            <a:r>
              <a:rPr lang="en-US" altLang="ru-RU" sz="1600">
                <a:solidFill>
                  <a:schemeClr val="tx1"/>
                </a:solidFill>
                <a:latin typeface="Times New Roman" panose="02020603050405020304" pitchFamily="18" charset="0"/>
              </a:rPr>
              <a:t> </a:t>
            </a:r>
            <a:r>
              <a:rPr lang="uz-Cyrl-UZ" altLang="ru-RU" sz="1600">
                <a:solidFill>
                  <a:schemeClr val="tx1"/>
                </a:solidFill>
                <a:latin typeface="Times New Roman" panose="02020603050405020304" pitchFamily="18" charset="0"/>
              </a:rPr>
              <a:t>Ризоморфнинг бўйига кесмаси, ацикуляр мицелий. </a:t>
            </a:r>
            <a:r>
              <a:rPr lang="en-US" altLang="ru-RU" sz="1600" b="1">
                <a:solidFill>
                  <a:schemeClr val="tx1"/>
                </a:solidFill>
                <a:latin typeface="Times New Roman" panose="02020603050405020304" pitchFamily="18" charset="0"/>
              </a:rPr>
              <a:t>G.</a:t>
            </a:r>
            <a:r>
              <a:rPr lang="en-US" altLang="ru-RU" sz="1600">
                <a:solidFill>
                  <a:schemeClr val="tx1"/>
                </a:solidFill>
                <a:latin typeface="Times New Roman" panose="02020603050405020304" pitchFamily="18" charset="0"/>
              </a:rPr>
              <a:t> </a:t>
            </a:r>
            <a:r>
              <a:rPr lang="uz-Cyrl-UZ" altLang="ru-RU" sz="1600">
                <a:solidFill>
                  <a:schemeClr val="tx1"/>
                </a:solidFill>
                <a:latin typeface="Times New Roman" panose="02020603050405020304" pitchFamily="18" charset="0"/>
              </a:rPr>
              <a:t>Ризоморфда ҳосил бўлган склероцийлар. </a:t>
            </a:r>
            <a:r>
              <a:rPr lang="en-US" altLang="ru-RU" sz="1600" b="1">
                <a:solidFill>
                  <a:schemeClr val="tx1"/>
                </a:solidFill>
                <a:latin typeface="Times New Roman" panose="02020603050405020304" pitchFamily="18" charset="0"/>
              </a:rPr>
              <a:t>H.</a:t>
            </a:r>
            <a:r>
              <a:rPr lang="en-US" altLang="ru-RU" sz="1600">
                <a:solidFill>
                  <a:schemeClr val="tx1"/>
                </a:solidFill>
                <a:latin typeface="Times New Roman" panose="02020603050405020304" pitchFamily="18" charset="0"/>
              </a:rPr>
              <a:t> </a:t>
            </a:r>
            <a:r>
              <a:rPr lang="uz-Cyrl-UZ" altLang="ru-RU" sz="1600">
                <a:solidFill>
                  <a:schemeClr val="tx1"/>
                </a:solidFill>
                <a:latin typeface="Times New Roman" panose="02020603050405020304" pitchFamily="18" charset="0"/>
              </a:rPr>
              <a:t>Тупроқ юзасида ҳосил бўлган ёстиқча. </a:t>
            </a:r>
            <a:r>
              <a:rPr lang="en-US" altLang="ru-RU" sz="1600" b="1">
                <a:solidFill>
                  <a:schemeClr val="tx1"/>
                </a:solidFill>
                <a:latin typeface="Times New Roman" panose="02020603050405020304" pitchFamily="18" charset="0"/>
              </a:rPr>
              <a:t>I.</a:t>
            </a:r>
            <a:r>
              <a:rPr lang="en-US" altLang="ru-RU" sz="1600">
                <a:solidFill>
                  <a:schemeClr val="tx1"/>
                </a:solidFill>
                <a:latin typeface="Times New Roman" panose="02020603050405020304" pitchFamily="18" charset="0"/>
              </a:rPr>
              <a:t> </a:t>
            </a:r>
            <a:r>
              <a:rPr lang="uz-Cyrl-UZ" altLang="ru-RU" sz="1600">
                <a:solidFill>
                  <a:schemeClr val="tx1"/>
                </a:solidFill>
                <a:latin typeface="Times New Roman" panose="02020603050405020304" pitchFamily="18" charset="0"/>
              </a:rPr>
              <a:t>Конидиофора ва конидиялар.</a:t>
            </a:r>
            <a:endParaRPr lang="ru-RU" altLang="ru-RU" sz="1600" b="1">
              <a:solidFill>
                <a:schemeClr val="tx1"/>
              </a:solidFill>
              <a:latin typeface="Times New Roman" panose="02020603050405020304" pitchFamily="18" charset="0"/>
            </a:endParaRPr>
          </a:p>
        </p:txBody>
      </p:sp>
      <p:sp>
        <p:nvSpPr>
          <p:cNvPr id="51203" name="Rectangle 2"/>
          <p:cNvSpPr>
            <a:spLocks noGrp="1" noChangeArrowheads="1"/>
          </p:cNvSpPr>
          <p:nvPr>
            <p:ph type="subTitle" idx="1"/>
          </p:nvPr>
        </p:nvSpPr>
        <p:spPr>
          <a:xfrm>
            <a:off x="539750" y="260350"/>
            <a:ext cx="8064500" cy="6121400"/>
          </a:xfrm>
        </p:spPr>
        <p:txBody>
          <a:bodyPr/>
          <a:lstStyle/>
          <a:p>
            <a:r>
              <a:rPr lang="en-US" altLang="ru-RU" sz="3600" b="1" smtClean="0">
                <a:solidFill>
                  <a:srgbClr val="0000CC"/>
                </a:solidFill>
              </a:rPr>
              <a:t>      </a:t>
            </a:r>
            <a:endParaRPr lang="uz-Cyrl-UZ" altLang="ru-RU" sz="3600" b="1" smtClean="0">
              <a:solidFill>
                <a:srgbClr val="0000CC"/>
              </a:solidFill>
            </a:endParaRPr>
          </a:p>
        </p:txBody>
      </p:sp>
      <p:pic>
        <p:nvPicPr>
          <p:cNvPr id="51204" name="Picture 5" descr="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975" y="333375"/>
            <a:ext cx="3743325"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Прямоугольник 1"/>
          <p:cNvSpPr>
            <a:spLocks noChangeArrowheads="1"/>
          </p:cNvSpPr>
          <p:nvPr/>
        </p:nvSpPr>
        <p:spPr bwMode="auto">
          <a:xfrm>
            <a:off x="719138" y="333375"/>
            <a:ext cx="8424862" cy="582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lnSpc>
                <a:spcPct val="80000"/>
              </a:lnSpc>
            </a:pPr>
            <a:r>
              <a:rPr lang="uz-Cyrl-UZ" altLang="ru-RU" sz="2400" b="1">
                <a:solidFill>
                  <a:srgbClr val="FF3300"/>
                </a:solidFill>
              </a:rPr>
              <a:t>ТЕХАС ИЛДИЗ ЧИРИШИНИНГ ИҚТИСОДИЙ ЗАРАРИ</a:t>
            </a:r>
            <a:r>
              <a:rPr lang="uz-Cyrl-UZ" altLang="ru-RU" sz="2400" b="1"/>
              <a:t> </a:t>
            </a:r>
          </a:p>
          <a:p>
            <a:pPr eaLnBrk="1" hangingPunct="1">
              <a:lnSpc>
                <a:spcPct val="80000"/>
              </a:lnSpc>
            </a:pPr>
            <a:r>
              <a:rPr lang="uz-Cyrl-UZ" altLang="ru-RU" sz="2400" b="1">
                <a:solidFill>
                  <a:srgbClr val="0000CC"/>
                </a:solidFill>
              </a:rPr>
              <a:t>      </a:t>
            </a:r>
            <a:r>
              <a:rPr lang="uz-Cyrl-UZ" altLang="ru-RU" sz="2200">
                <a:solidFill>
                  <a:srgbClr val="0000CC"/>
                </a:solidFill>
              </a:rPr>
              <a:t>Касалликнинг асосий зарари ғўзада намоён бўлади. Техас илдиз чириши АҚШ да ғўзанинг энг хавфли касалликларидан бири бўлиб, у ҳар йили пахта ҳосилини ўртача 1% (Техас штатида 1-3,5%, Аризона штатида 2-6%) га, маблағ ҳисобида 1981 йилдаги қиймат билан 25 млн долларга камайтиради. Ғўзадан бошқа экинларга етказадиган зарари йўқотилган маблағ миқдорини тахминан яна 40% га оширади. 1910-1940 йилларда касаллик туфайли ҳосил нобуд бўлиши бундан ҳам бир неча баравар кўп бўлган. Ғўза ҳосили пасайишининг миқдори касаллик бошланиш даври ва унинг даладаги манбааларининг ўлчами билан боғлиқ.</a:t>
            </a:r>
          </a:p>
          <a:p>
            <a:pPr eaLnBrk="1" hangingPunct="1">
              <a:lnSpc>
                <a:spcPct val="80000"/>
              </a:lnSpc>
            </a:pPr>
            <a:r>
              <a:rPr lang="uz-Cyrl-UZ" altLang="ru-RU" sz="2200">
                <a:solidFill>
                  <a:srgbClr val="0000CC"/>
                </a:solidFill>
              </a:rPr>
              <a:t> Техас илдиз чириши экинларда теримдан 2 ой ёки 5 ҳафта олдин пайдо бўлса, тегишли равишда ҳосил 100% ёки 50% га пасаяди, 3 ҳафта олдин кузатилганида эса ҳосилга деярли таъсир қилмайди. Зарарланган ўсимликлардан олинган тола сифати кескин пасаяди, чигит унувчанлигини бутунлай ёки қисман йўқотади.</a:t>
            </a:r>
          </a:p>
          <a:p>
            <a:pPr eaLnBrk="1" hangingPunct="1">
              <a:lnSpc>
                <a:spcPct val="80000"/>
              </a:lnSpc>
            </a:pPr>
            <a:r>
              <a:rPr lang="uz-Cyrl-UZ" altLang="ru-RU" sz="2200">
                <a:solidFill>
                  <a:srgbClr val="0000CC"/>
                </a:solidFill>
              </a:rPr>
              <a:t>         Ғўзадан ташқари АҚШ да ушбу замбуруғ олма, шафтоли, ток, кунгабоқар, беда, Мексикада манго ва авокадо ҳосилига катта зарар етказади. Техас штатида олма етиштиришда асосий тўсиқ ҳисобланади. Қайрағоч (</a:t>
            </a:r>
            <a:r>
              <a:rPr lang="uz-Cyrl-UZ" altLang="ru-RU" sz="2200" i="1">
                <a:solidFill>
                  <a:srgbClr val="0000CC"/>
                </a:solidFill>
              </a:rPr>
              <a:t>Ulmus</a:t>
            </a:r>
            <a:r>
              <a:rPr lang="uz-Cyrl-UZ" altLang="ru-RU" sz="2200">
                <a:solidFill>
                  <a:srgbClr val="0000CC"/>
                </a:solidFill>
              </a:rPr>
              <a:t>) турлари ҳам кучли зарарланади. Цитрус, рододендрон, атиргул, батат ва ерёнғоққа зарари кам.</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188" y="333375"/>
            <a:ext cx="8281987" cy="6542088"/>
          </a:xfrm>
          <a:prstGeom prst="rect">
            <a:avLst/>
          </a:prstGeom>
        </p:spPr>
        <p:txBody>
          <a:bodyPr>
            <a:spAutoFit/>
          </a:bodyPr>
          <a:lstStyle/>
          <a:p>
            <a:pPr eaLnBrk="1" hangingPunct="1">
              <a:lnSpc>
                <a:spcPct val="80000"/>
              </a:lnSpc>
              <a:defRPr/>
            </a:pPr>
            <a:r>
              <a:rPr lang="uz-Cyrl-UZ" altLang="ru-RU" sz="2000" b="1" dirty="0">
                <a:solidFill>
                  <a:srgbClr val="FF3300"/>
                </a:solidFill>
              </a:rPr>
              <a:t>ТЕХАС ИЛДИЗ ЧИРИШИГА ҚАРШИ КАРАНТИН ТАДБИРЛАРИ</a:t>
            </a:r>
          </a:p>
          <a:p>
            <a:pPr eaLnBrk="1" hangingPunct="1">
              <a:lnSpc>
                <a:spcPct val="80000"/>
              </a:lnSpc>
              <a:defRPr/>
            </a:pPr>
            <a:r>
              <a:rPr lang="uz-Cyrl-UZ" altLang="ru-RU" sz="2400" b="1" dirty="0">
                <a:solidFill>
                  <a:srgbClr val="0000CC"/>
                </a:solidFill>
              </a:rPr>
              <a:t>– Антракнозга қарши тавсия қилинган барча карантин чора-тадбирларини қўллаш;</a:t>
            </a:r>
          </a:p>
          <a:p>
            <a:pPr marL="285750" indent="-285750" eaLnBrk="1" hangingPunct="1">
              <a:lnSpc>
                <a:spcPct val="80000"/>
              </a:lnSpc>
              <a:buFontTx/>
              <a:buChar char="-"/>
              <a:defRPr/>
            </a:pPr>
            <a:r>
              <a:rPr lang="uz-Cyrl-UZ" altLang="ru-RU" sz="2400" b="1" dirty="0">
                <a:solidFill>
                  <a:srgbClr val="0000CC"/>
                </a:solidFill>
              </a:rPr>
              <a:t>Техас илдиз чириши қайд этилган мамлакатлардан ушбу касалликка чидамсиз экинларнинг экишга мўлжалланган материалларининг илдиз қисмлари билан тупроқ Ўзбекистонга кирмаслигини таъминлаш лозим.</a:t>
            </a:r>
          </a:p>
          <a:p>
            <a:pPr eaLnBrk="1" hangingPunct="1">
              <a:lnSpc>
                <a:spcPct val="80000"/>
              </a:lnSpc>
              <a:defRPr/>
            </a:pPr>
            <a:r>
              <a:rPr lang="uz-Cyrl-UZ" altLang="ru-RU" sz="2400" b="1" dirty="0">
                <a:solidFill>
                  <a:srgbClr val="FF3300"/>
                </a:solidFill>
              </a:rPr>
              <a:t>ТЕХАС ИЛДИЗ ЧИРИШИ БИЛАН КУРАШ ЧОРАЛАРИ</a:t>
            </a:r>
          </a:p>
          <a:p>
            <a:pPr eaLnBrk="1" hangingPunct="1">
              <a:lnSpc>
                <a:spcPct val="80000"/>
              </a:lnSpc>
              <a:defRPr/>
            </a:pPr>
            <a:r>
              <a:rPr lang="uz-Cyrl-UZ" altLang="ru-RU" sz="2400" b="1" dirty="0">
                <a:solidFill>
                  <a:srgbClr val="0000CC"/>
                </a:solidFill>
              </a:rPr>
              <a:t>қаторига алмашлаб экиш, далага таркибида азот кўп бўлган органик ўғит солиш (гўнг 45 т/га), ғўзанинг эртапишар навларини экиш, 60</a:t>
            </a:r>
            <a:r>
              <a:rPr lang="en-US" altLang="ru-RU" sz="2400" b="1" dirty="0">
                <a:solidFill>
                  <a:srgbClr val="0000CC"/>
                </a:solidFill>
              </a:rPr>
              <a:t>-</a:t>
            </a:r>
            <a:r>
              <a:rPr lang="uz-Cyrl-UZ" altLang="ru-RU" sz="2400" b="1" dirty="0">
                <a:solidFill>
                  <a:srgbClr val="0000CC"/>
                </a:solidFill>
              </a:rPr>
              <a:t>90 см га кузги шудгор ўтказиш киради. Касалликка иммун ва/ёки чидамли ғўза навлари мавжуд эмас. Кимёвий метод – тупроқни фумигация қилиш, тупроққа ёки экинга ўсув даврида стеролни ингибиторловчи фунгицидлар билан ишлов бериш ёхуд фундазол каби фунгицидларни суғориш сувига қўшиб ишлатиш каби усуллар муайян даражада самара берган, аммо кўп маблағ талаб этиши туфайли бу усулларнинг иқтисодий томондан тўғри келмаслиги эътироф этилган.</a:t>
            </a:r>
          </a:p>
          <a:p>
            <a:pPr marL="285750" indent="-285750" eaLnBrk="1" hangingPunct="1">
              <a:lnSpc>
                <a:spcPct val="80000"/>
              </a:lnSpc>
              <a:buFontTx/>
              <a:buChar char="-"/>
              <a:defRPr/>
            </a:pPr>
            <a:endParaRPr lang="uz-Cyrl-UZ" altLang="ru-RU" sz="2400" b="1" dirty="0">
              <a:solidFill>
                <a:srgbClr val="0000CC"/>
              </a:solidFill>
            </a:endParaRPr>
          </a:p>
        </p:txBody>
      </p:sp>
    </p:spTree>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3235</TotalTime>
  <Words>3260</Words>
  <Application>Microsoft Office PowerPoint</Application>
  <PresentationFormat>Экран (4:3)</PresentationFormat>
  <Paragraphs>166</Paragraphs>
  <Slides>34</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34</vt:i4>
      </vt:variant>
    </vt:vector>
  </HeadingPairs>
  <TitlesOfParts>
    <vt:vector size="40" baseType="lpstr">
      <vt:lpstr>Times New Roman</vt:lpstr>
      <vt:lpstr>Arial</vt:lpstr>
      <vt:lpstr>Century Gothic</vt:lpstr>
      <vt:lpstr>Wingdings 3</vt:lpstr>
      <vt:lpstr>Calibri</vt:lpstr>
      <vt:lpstr>Легкий дым</vt:lpstr>
      <vt:lpstr>  10- МАВЗУ: ҒЎЗАНИНГ КАРАНТИН КАСАЛЛИКЛАРИ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Ғўзанинг антракноз касаллигини қўзғатувчи замбуруғ (Glomerella gossypii) нинг дунёда тарқалиши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Ғўза кўсагида антракноз касаллигининг белгилари (қўзғатувчи (Glomerella gossypii).</vt:lpstr>
      <vt:lpstr>Презентация PowerPoint</vt:lpstr>
      <vt:lpstr>Презентация PowerPoint</vt:lpstr>
      <vt:lpstr>Ғўзада антракноз қўзғатувчи замбуруғ турларининг белгиларини солиштириш</vt:lpstr>
      <vt:lpstr>Презентация PowerPoint</vt:lpstr>
      <vt:lpstr>Презентация PowerPoint</vt:lpstr>
      <vt:lpstr>Презентация PowerPoint</vt:lpstr>
      <vt:lpstr>Ғўзанинг Техас илдиз чириши касаллигини қўзғатувчи  замбуруғ (Glomerella gossypii) нинг дунёда тарқалиши</vt:lpstr>
      <vt:lpstr>Презентация PowerPoint</vt:lpstr>
      <vt:lpstr>Презентация PowerPoint</vt:lpstr>
      <vt:lpstr>Презентация PowerPoint</vt:lpstr>
      <vt:lpstr>Ғўзанинг Техас илдиз чириши: барглар бронза тус олиши, сўлиши ва нобуд бўлиши</vt:lpstr>
      <vt:lpstr>Ғўзанинг Техас илдиз чириши: ўсимликлар тўсатдан сўлиб қолади,  барглари узоқ вақтгача тўкилмасдан, пояда осилиб қолади</vt:lpstr>
      <vt:lpstr>Презентация PowerPoint</vt:lpstr>
      <vt:lpstr>Презентация PowerPoint</vt:lpstr>
      <vt:lpstr>Презентация PowerPoint</vt:lpstr>
      <vt:lpstr>Техас илдиз чириши касаллиги қўзғатувчисининг ғўзада ривожланиш цикли: A. Касаллик бошланиши. B.Ўсимлик сўлий бошлаши. C. Ўсимлик сўлиши. D. Нобуд бўлган ўсимлик ўқ илдизининг усти мицелий билан қопланиши. E. Гифалардан ризоморф ҳосил бўлиши. F. Ризоморфнинг бўйига кесмаси, ацикуляр мицелий. G. Ризоморфда ҳосил бўлган склероцийлар. H. Тупроқ юзасида ҳосил бўлган ёстиқча. I. Конидиофора ва конидиялар.</vt:lpstr>
      <vt:lpstr>Презентация PowerPoint</vt:lpstr>
      <vt:lpstr>Презентация PowerPoint</vt:lpstr>
    </vt:vector>
  </TitlesOfParts>
  <Company>Crompton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17 мавзу Қўшимча маърузалар  (мустақил тайёрланишда ёрдам учун)</dc:title>
  <dc:creator>BAK</dc:creator>
  <cp:lastModifiedBy>Hurriyahon</cp:lastModifiedBy>
  <cp:revision>62</cp:revision>
  <dcterms:created xsi:type="dcterms:W3CDTF">2008-02-23T15:53:20Z</dcterms:created>
  <dcterms:modified xsi:type="dcterms:W3CDTF">2019-04-08T05:24:40Z</dcterms:modified>
</cp:coreProperties>
</file>