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8" r:id="rId2"/>
    <p:sldId id="257" r:id="rId3"/>
    <p:sldId id="261" r:id="rId4"/>
    <p:sldId id="260" r:id="rId5"/>
    <p:sldId id="259" r:id="rId6"/>
    <p:sldId id="262" r:id="rId7"/>
    <p:sldId id="264" r:id="rId8"/>
    <p:sldId id="263"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7AB42B8-3128-498A-BF84-12055690530D}"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1521504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AB42B8-3128-498A-BF84-12055690530D}"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3640905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AB42B8-3128-498A-BF84-12055690530D}"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4058796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248803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7AB42B8-3128-498A-BF84-12055690530D}"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614899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7AB42B8-3128-498A-BF84-12055690530D}"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335661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67AB42B8-3128-498A-BF84-12055690530D}"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130756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1204903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190854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4026745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4271794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964637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AB42B8-3128-498A-BF84-12055690530D}"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16670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67AB42B8-3128-498A-BF84-12055690530D}"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516943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67AB42B8-3128-498A-BF84-12055690530D}"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2027525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AB42B8-3128-498A-BF84-12055690530D}"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939467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AB42B8-3128-498A-BF84-12055690530D}"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8C6F31C-2862-4403-AFC2-CC49678F1511}" type="slidenum">
              <a:rPr lang="ru-RU" smtClean="0"/>
              <a:t>‹#›</a:t>
            </a:fld>
            <a:endParaRPr lang="ru-RU"/>
          </a:p>
        </p:txBody>
      </p:sp>
    </p:spTree>
    <p:extLst>
      <p:ext uri="{BB962C8B-B14F-4D97-AF65-F5344CB8AC3E}">
        <p14:creationId xmlns:p14="http://schemas.microsoft.com/office/powerpoint/2010/main" val="1264317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67AB42B8-3128-498A-BF84-12055690530D}" type="datetimeFigureOut">
              <a:rPr lang="ru-RU" smtClean="0"/>
              <a:t>пн 08.04.19</a:t>
            </a:fld>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98C6F31C-2862-4403-AFC2-CC49678F1511}" type="slidenum">
              <a:rPr lang="ru-RU" smtClean="0"/>
              <a:t>‹#›</a:t>
            </a:fld>
            <a:endParaRPr lang="ru-RU"/>
          </a:p>
        </p:txBody>
      </p:sp>
    </p:spTree>
    <p:extLst>
      <p:ext uri="{BB962C8B-B14F-4D97-AF65-F5344CB8AC3E}">
        <p14:creationId xmlns:p14="http://schemas.microsoft.com/office/powerpoint/2010/main" val="345503376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22217" y="484909"/>
            <a:ext cx="7481455" cy="5932393"/>
          </a:xfrm>
          <a:prstGeom prst="rect">
            <a:avLst/>
          </a:prstGeom>
        </p:spPr>
        <p:txBody>
          <a:bodyPr wrap="square">
            <a:spAutoFit/>
          </a:bodyPr>
          <a:lstStyle/>
          <a:p>
            <a:pPr indent="-69850" algn="ctr">
              <a:lnSpc>
                <a:spcPct val="115000"/>
              </a:lnSpc>
              <a:spcAft>
                <a:spcPts val="0"/>
              </a:spcAft>
              <a:tabLst>
                <a:tab pos="651510" algn="l"/>
              </a:tabLst>
            </a:pP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11-МАВЗУ: ДУККАКЛИ ДОН ЭКИНЛАР КАСАЛЛИКЛАРИ</a:t>
            </a:r>
          </a:p>
          <a:p>
            <a:pPr indent="-69850" algn="ctr">
              <a:lnSpc>
                <a:spcPct val="115000"/>
              </a:lnSpc>
              <a:spcAft>
                <a:spcPts val="0"/>
              </a:spcAft>
              <a:tabLst>
                <a:tab pos="651510" algn="l"/>
              </a:tabLst>
            </a:pPr>
            <a:endParaRPr lang="uz-Cyrl-UZ" sz="2400" b="1" dirty="0" smtClean="0">
              <a:solidFill>
                <a:srgbClr val="002060"/>
              </a:solidFill>
              <a:effectLst/>
              <a:latin typeface="Tahoma" panose="020B0604030504040204" pitchFamily="34" charset="0"/>
              <a:ea typeface="Malgun Gothic" panose="020B0503020000020004" pitchFamily="34" charset="-127"/>
              <a:cs typeface="Times New Roman" panose="02020603050405020304" pitchFamily="18" charset="0"/>
            </a:endParaRPr>
          </a:p>
          <a:p>
            <a:pPr indent="-69850" algn="ctr">
              <a:lnSpc>
                <a:spcPct val="115000"/>
              </a:lnSpc>
              <a:spcAft>
                <a:spcPts val="0"/>
              </a:spcAft>
              <a:tabLst>
                <a:tab pos="651510" algn="l"/>
              </a:tabLst>
            </a:pP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Режа</a:t>
            </a: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a:t>
            </a:r>
          </a:p>
          <a:p>
            <a:pPr marL="273050" indent="-342900" algn="ctr">
              <a:lnSpc>
                <a:spcPct val="115000"/>
              </a:lnSpc>
              <a:buAutoNum type="arabicPeriod"/>
              <a:tabLst>
                <a:tab pos="651510" algn="l"/>
              </a:tabLst>
            </a:pP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Қирмизи </a:t>
            </a: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церкоспориоз  (Cercospora kikuchii M.Mats</a:t>
            </a:r>
            <a:r>
              <a:rPr lang="uz-Cyrl-UZ" sz="3200" b="1"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a:t>
            </a:r>
          </a:p>
          <a:p>
            <a:pPr marL="158750" indent="-228600" algn="ctr">
              <a:lnSpc>
                <a:spcPct val="115000"/>
              </a:lnSpc>
              <a:buFontTx/>
              <a:buAutoNum type="arabicPeriod"/>
              <a:tabLst>
                <a:tab pos="651510" algn="l"/>
              </a:tabLst>
            </a:pPr>
            <a:r>
              <a:rPr lang="uz-Cyrl-UZ" sz="3200" b="1" dirty="0">
                <a:solidFill>
                  <a:srgbClr val="002060"/>
                </a:solidFill>
                <a:latin typeface="Tahoma" panose="020B0604030504040204" pitchFamily="34" charset="0"/>
                <a:ea typeface="Malgun Gothic" panose="020B0503020000020004" pitchFamily="34" charset="-127"/>
                <a:cs typeface="Times New Roman" panose="02020603050405020304" pitchFamily="18" charset="0"/>
              </a:rPr>
              <a:t>Соя поясининг раки ( Diaporthe phaseolorum Sacc. Karsojae Vahn)</a:t>
            </a:r>
            <a:endParaRPr lang="ru-RU" sz="3200" dirty="0">
              <a:solidFill>
                <a:srgbClr val="002060"/>
              </a:solidFill>
              <a:latin typeface="Calibri" panose="020F0502020204030204" pitchFamily="34" charset="0"/>
              <a:ea typeface="Malgun Gothic" panose="020B0503020000020004" pitchFamily="34" charset="-127"/>
              <a:cs typeface="Times New Roman" panose="02020603050405020304" pitchFamily="18" charset="0"/>
            </a:endParaRPr>
          </a:p>
          <a:p>
            <a:pPr marL="158750" indent="-228600" algn="ctr">
              <a:lnSpc>
                <a:spcPct val="115000"/>
              </a:lnSpc>
              <a:buAutoNum type="arabicPeriod"/>
              <a:tabLst>
                <a:tab pos="651510" algn="l"/>
              </a:tabLst>
            </a:pPr>
            <a:endParaRPr lang="ru-RU" sz="32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69850" algn="ctr">
              <a:lnSpc>
                <a:spcPct val="115000"/>
              </a:lnSpc>
              <a:spcAft>
                <a:spcPts val="0"/>
              </a:spcAft>
              <a:tabLst>
                <a:tab pos="651510" algn="l"/>
              </a:tabLst>
            </a:pPr>
            <a:r>
              <a:rPr lang="uz-Cyrl-UZ" sz="3200" b="1" dirty="0" smtClean="0">
                <a:latin typeface="Tahoma" panose="020B0604030504040204" pitchFamily="34" charset="0"/>
                <a:ea typeface="Malgun Gothic" panose="020B0503020000020004" pitchFamily="34" charset="-127"/>
                <a:cs typeface="Times New Roman" panose="02020603050405020304" pitchFamily="18" charset="0"/>
              </a:rPr>
              <a:t> </a:t>
            </a:r>
            <a:endParaRPr lang="ru-RU" sz="32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tabLst>
                <a:tab pos="2362200" algn="l"/>
              </a:tabLst>
            </a:pPr>
            <a:r>
              <a:rPr lang="uz-Cyrl-UZ" b="1" dirty="0" smtClean="0">
                <a:latin typeface="Tahoma" panose="020B0604030504040204" pitchFamily="34" charset="0"/>
                <a:ea typeface="Malgun Gothic" panose="020B0503020000020004" pitchFamily="34" charset="-127"/>
                <a:cs typeface="Times New Roman" panose="02020603050405020304" pitchFamily="18" charset="0"/>
              </a:rPr>
              <a:t> </a:t>
            </a:r>
            <a:endParaRPr lang="ru-RU" sz="1400" dirty="0" smtClean="0">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959088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6" y="374073"/>
            <a:ext cx="8728364" cy="6534096"/>
          </a:xfrm>
          <a:prstGeom prst="rect">
            <a:avLst/>
          </a:prstGeom>
        </p:spPr>
        <p:txBody>
          <a:bodyPr wrap="square">
            <a:spAutoFit/>
          </a:bodyPr>
          <a:lstStyle/>
          <a:p>
            <a:pPr algn="ctr">
              <a:lnSpc>
                <a:spcPct val="115000"/>
              </a:lnSpc>
              <a:spcAft>
                <a:spcPts val="0"/>
              </a:spcAft>
              <a:tabLst>
                <a:tab pos="2362200" algn="l"/>
              </a:tabLst>
            </a:pPr>
            <a:r>
              <a:rPr lang="uz-Cyrl-UZ" sz="2800" b="1" dirty="0" smtClean="0">
                <a:latin typeface="Tahoma" panose="020B0604030504040204" pitchFamily="34" charset="0"/>
                <a:ea typeface="Malgun Gothic" panose="020B0503020000020004" pitchFamily="34" charset="-127"/>
                <a:cs typeface="Times New Roman" panose="02020603050405020304" pitchFamily="18" charset="0"/>
              </a:rPr>
              <a:t>Қирмизи </a:t>
            </a:r>
            <a:r>
              <a:rPr lang="uz-Cyrl-UZ" sz="2800" b="1" dirty="0">
                <a:latin typeface="Tahoma" panose="020B0604030504040204" pitchFamily="34" charset="0"/>
                <a:ea typeface="Malgun Gothic" panose="020B0503020000020004" pitchFamily="34" charset="-127"/>
                <a:cs typeface="Times New Roman" panose="02020603050405020304" pitchFamily="18" charset="0"/>
              </a:rPr>
              <a:t>церкоспориоз  (Cercospora kikuchii M.Mats)</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tabLst>
                <a:tab pos="2362200" algn="l"/>
              </a:tabLst>
            </a:pPr>
            <a:r>
              <a:rPr lang="uz-Cyrl-UZ" sz="2800" dirty="0">
                <a:latin typeface="Tahoma" panose="020B0604030504040204" pitchFamily="34" charset="0"/>
                <a:ea typeface="Malgun Gothic" panose="020B0503020000020004" pitchFamily="34" charset="-127"/>
                <a:cs typeface="Times New Roman" panose="02020603050405020304" pitchFamily="18" charset="0"/>
              </a:rPr>
              <a:t>      </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tabLst>
                <a:tab pos="2362200" algn="l"/>
              </a:tabLst>
            </a:pPr>
            <a:r>
              <a:rPr lang="uz-Cyrl-UZ" sz="2800" dirty="0">
                <a:latin typeface="Tahoma" panose="020B0604030504040204" pitchFamily="34" charset="0"/>
                <a:ea typeface="Malgun Gothic" panose="020B0503020000020004" pitchFamily="34" charset="-127"/>
                <a:cs typeface="Times New Roman" panose="02020603050405020304" pitchFamily="18" charset="0"/>
              </a:rPr>
              <a:t>     Бу касаллик Европанинг Франция, Югославия, Осиёнинг Ҳиндистон, Хитой, Корея, Япония,  Тайван ороли, Марказий Америкада -</a:t>
            </a:r>
            <a:r>
              <a:rPr lang="uz-Latn-UZ" sz="2800" dirty="0">
                <a:latin typeface="Tahoma" panose="020B0604030504040204" pitchFamily="34" charset="0"/>
                <a:ea typeface="Malgun Gothic" panose="020B0503020000020004" pitchFamily="34" charset="-127"/>
                <a:cs typeface="Times New Roman" panose="02020603050405020304" pitchFamily="18" charset="0"/>
              </a:rPr>
              <a:t> - </a:t>
            </a:r>
            <a:r>
              <a:rPr lang="uz-Cyrl-UZ" sz="2800" dirty="0">
                <a:latin typeface="Tahoma" panose="020B0604030504040204" pitchFamily="34" charset="0"/>
                <a:ea typeface="Malgun Gothic" panose="020B0503020000020004" pitchFamily="34" charset="-127"/>
                <a:cs typeface="Times New Roman" panose="02020603050405020304" pitchFamily="18" charset="0"/>
              </a:rPr>
              <a:t>Куба, Никарагуа, АҚШ, Бразилия, Венесуэла, Колумбия</a:t>
            </a:r>
            <a:r>
              <a:rPr lang="uz-Latn-UZ" sz="2800" dirty="0">
                <a:latin typeface="Tahoma" panose="020B0604030504040204" pitchFamily="34" charset="0"/>
                <a:ea typeface="Malgun Gothic" panose="020B0503020000020004" pitchFamily="34" charset="-127"/>
                <a:cs typeface="Times New Roman" panose="02020603050405020304" pitchFamily="18" charset="0"/>
              </a:rPr>
              <a:t> давлатлари</a:t>
            </a:r>
            <a:r>
              <a:rPr lang="uz-Cyrl-UZ" sz="2800" dirty="0">
                <a:latin typeface="Tahoma" panose="020B0604030504040204" pitchFamily="34" charset="0"/>
                <a:ea typeface="Malgun Gothic" panose="020B0503020000020004" pitchFamily="34" charset="-127"/>
                <a:cs typeface="Times New Roman" panose="02020603050405020304" pitchFamily="18" charset="0"/>
              </a:rPr>
              <a:t>да кенг тарқалган. Бу касаллик билан ўсимлик бутун вегетация даврида касалланади. Ўсимлик ер бетига чиқиб олгандан кейин муртак ва пояларида қорамтир-қирмизи доғлар ҳосил бўлади, кейинчалик ғадир-будур тусга кириб, поя синиш ҳоллари юз беради. </a:t>
            </a:r>
            <a:endParaRPr lang="uz-Cyrl-UZ" sz="2800" dirty="0" smtClean="0">
              <a:latin typeface="Tahoma" panose="020B060403050404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4165151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345" y="443345"/>
            <a:ext cx="8201890" cy="6038576"/>
          </a:xfrm>
          <a:prstGeom prst="rect">
            <a:avLst/>
          </a:prstGeom>
        </p:spPr>
        <p:txBody>
          <a:bodyPr wrap="square">
            <a:spAutoFit/>
          </a:bodyPr>
          <a:lstStyle/>
          <a:p>
            <a:pPr algn="just">
              <a:lnSpc>
                <a:spcPct val="115000"/>
              </a:lnSpc>
              <a:spcAft>
                <a:spcPts val="0"/>
              </a:spcAft>
              <a:tabLst>
                <a:tab pos="2362200" algn="l"/>
              </a:tabLst>
            </a:pP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Майдонда соғлом ўсимликлар сони камаяди. Катта ёшдаги ўсимликларнинг барг ва дуккакларида  майда, қирмизи рангдаги доғлар</a:t>
            </a:r>
            <a:r>
              <a:rPr lang="uz-Latn-UZ" sz="2800" dirty="0" smtClean="0">
                <a:latin typeface="Tahoma" panose="020B0604030504040204" pitchFamily="34" charset="0"/>
                <a:ea typeface="Malgun Gothic" panose="020B0503020000020004" pitchFamily="34" charset="-127"/>
                <a:cs typeface="Times New Roman" panose="02020603050405020304" pitchFamily="18" charset="0"/>
              </a:rPr>
              <a:t> кўринади. </a:t>
            </a: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 Бу доғлар </a:t>
            </a:r>
            <a:r>
              <a:rPr lang="uz-Latn-UZ" sz="2800" dirty="0" smtClean="0">
                <a:latin typeface="Tahoma" panose="020B0604030504040204" pitchFamily="34" charset="0"/>
                <a:ea typeface="Malgun Gothic" panose="020B0503020000020004" pitchFamily="34" charset="-127"/>
                <a:cs typeface="Times New Roman" panose="02020603050405020304" pitchFamily="18" charset="0"/>
              </a:rPr>
              <a:t>аста-секин</a:t>
            </a: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 катта бир доғни юзага келтириб, ҳаво намлиги ортган сари доғлар оқиш-кулрангдаги ғуборга айланади. Бу кўриниш уруғда яхши тобланиб туради, кейинчалик қора қирмизи рангдаги доғга айланиб, бутун уруғнинг юза қисмини зарарлайди. Бундай кўринишдаги уруғларнинг қобиқлари ёрилиб, ғадир-будур бўлади.</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342900" algn="l"/>
              </a:tabLst>
            </a:pP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 </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57783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110836"/>
            <a:ext cx="8700654" cy="6555641"/>
          </a:xfrm>
          <a:prstGeom prst="rect">
            <a:avLst/>
          </a:prstGeom>
        </p:spPr>
        <p:txBody>
          <a:bodyPr wrap="square">
            <a:spAutoFit/>
          </a:bodyPr>
          <a:lstStyle/>
          <a:p>
            <a:pPr algn="just"/>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Касалликни такомиллашмаган замбуруғлар дейтеромицетлар (Deuteromycetes) синфига, гипомицетлар (Hyphomucetales) тартиби, дематика</a:t>
            </a:r>
            <a:r>
              <a:rPr lang="uz-Cyrl-UZ" sz="2800" b="1" dirty="0" smtClean="0">
                <a:latin typeface="Tahoma" panose="020B0604030504040204" pitchFamily="34" charset="0"/>
                <a:ea typeface="Malgun Gothic" panose="020B0503020000020004" pitchFamily="34" charset="-127"/>
                <a:cs typeface="Times New Roman" panose="02020603050405020304" pitchFamily="18" charset="0"/>
              </a:rPr>
              <a:t> </a:t>
            </a: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оиласига (Dematiceae) кирувчи, Cercospora kikuchii тури келтириб чиқаради. Конидия ташиб юрувчилари йиғилган бўлиб, учлари эгилган ҳолда рангсиз конидиялар юзага келади. Уларнинг ҳажми 23,8-44, 5х1,3-6,1 мкм, 2 тадан 9 тагача тўсиқчалардан ташкил топган. Ўсимликларнинг вегетация даврида патоген ўзининг конидиялари орқали атроф-муҳитга тарқалади. Мицелия кўринишида уруғлик манбаларида ва ўсимлик қолдиқларида сақланиб қолади. Ўсимлик касалланиши натижасида ҳосилдорлик 25-30 % гача камайишига олиб келади.</a:t>
            </a:r>
            <a:endParaRPr lang="ru-RU" sz="2800" dirty="0"/>
          </a:p>
        </p:txBody>
      </p:sp>
    </p:spTree>
    <p:extLst>
      <p:ext uri="{BB962C8B-B14F-4D97-AF65-F5344CB8AC3E}">
        <p14:creationId xmlns:p14="http://schemas.microsoft.com/office/powerpoint/2010/main" val="1149825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152400"/>
            <a:ext cx="8756073" cy="6915747"/>
          </a:xfrm>
          <a:prstGeom prst="rect">
            <a:avLst/>
          </a:prstGeom>
        </p:spPr>
        <p:txBody>
          <a:bodyPr wrap="square">
            <a:spAutoFit/>
          </a:bodyPr>
          <a:lstStyle/>
          <a:p>
            <a:pPr indent="270510" algn="just">
              <a:lnSpc>
                <a:spcPct val="115000"/>
              </a:lnSpc>
              <a:spcAft>
                <a:spcPts val="0"/>
              </a:spcAft>
              <a:tabLst>
                <a:tab pos="342900" algn="l"/>
              </a:tabLst>
            </a:pPr>
            <a:r>
              <a:rPr lang="uz-Cyrl-UZ" sz="3200" b="1" dirty="0" smtClean="0">
                <a:solidFill>
                  <a:schemeClr val="accent1">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Касалликка қарши кураш чоралари. </a:t>
            </a:r>
            <a:r>
              <a:rPr lang="uz-Cyrl-UZ" sz="3200" dirty="0" smtClean="0">
                <a:solidFill>
                  <a:schemeClr val="accent1">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Касаллик тарқалган майдонларни йил давомида карантин назоратида бўлиши ва касалланган майдонлардан уруғлик манбаи тайёрламаслик. Кураш чоралари  соя пояси раки каби олиб борилади.</a:t>
            </a:r>
            <a:endParaRPr lang="ru-RU" sz="2400" dirty="0" smtClean="0">
              <a:solidFill>
                <a:schemeClr val="accent1">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342900" algn="l"/>
              </a:tabLst>
            </a:pPr>
            <a:r>
              <a:rPr lang="uz-Cyrl-UZ" sz="3200" dirty="0" smtClean="0">
                <a:solidFill>
                  <a:schemeClr val="accent1">
                    <a:lumMod val="50000"/>
                  </a:schemeClr>
                </a:solidFill>
                <a:latin typeface="Tahoma" panose="020B0604030504040204" pitchFamily="34" charset="0"/>
                <a:ea typeface="Malgun Gothic" panose="020B0503020000020004" pitchFamily="34" charset="-127"/>
                <a:cs typeface="Times New Roman" panose="02020603050405020304" pitchFamily="18" charset="0"/>
              </a:rPr>
              <a:t> Касалликни аниқлаш ишлари униб чиқиш фазасида ва ҳосилни йиғиб олишдан олдин  олиб борилади. Дала 2 та диагонал бўйлаб ва 4 та томони текшириб борилади. Ҳар бир гектардан 50-100 та жойдан 5-10 та ўсимлик кўриб чиқилади.</a:t>
            </a:r>
            <a:endParaRPr lang="ru-RU" sz="2400" dirty="0" smtClean="0">
              <a:solidFill>
                <a:schemeClr val="accent1">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519871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7" y="497917"/>
            <a:ext cx="8534400" cy="6180153"/>
          </a:xfrm>
          <a:prstGeom prst="rect">
            <a:avLst/>
          </a:prstGeom>
        </p:spPr>
        <p:txBody>
          <a:bodyPr wrap="square">
            <a:spAutoFit/>
          </a:bodyPr>
          <a:lstStyle/>
          <a:p>
            <a:pPr algn="ctr">
              <a:lnSpc>
                <a:spcPct val="115000"/>
              </a:lnSpc>
              <a:spcAft>
                <a:spcPts val="0"/>
              </a:spcAft>
              <a:tabLst>
                <a:tab pos="2362200" algn="l"/>
              </a:tabLst>
            </a:pPr>
            <a:r>
              <a:rPr lang="uz-Cyrl-UZ" sz="2800" b="1"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Соя поясининг раки ( Diaporthe phaseolorum Sacc</a:t>
            </a:r>
            <a:r>
              <a:rPr lang="uz-Cyrl-UZ" sz="2800" b="1" dirty="0" smtClean="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Karsojae </a:t>
            </a:r>
            <a:r>
              <a:rPr lang="uz-Cyrl-UZ" sz="2800" b="1"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Vahn)</a:t>
            </a:r>
            <a:endParaRPr lang="ru-RU" sz="2000" dirty="0" smtClean="0">
              <a:solidFill>
                <a:schemeClr val="tx2">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tabLst>
                <a:tab pos="2362200" algn="l"/>
              </a:tabLst>
            </a:pPr>
            <a:r>
              <a:rPr lang="uz-Cyrl-UZ" sz="2800" b="1"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a:t>
            </a:r>
            <a:endParaRPr lang="ru-RU" sz="2000" dirty="0" smtClean="0">
              <a:solidFill>
                <a:schemeClr val="tx2">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2362200" algn="l"/>
              </a:tabLst>
            </a:pPr>
            <a:r>
              <a:rPr lang="uz-Cyrl-UZ" sz="2800"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Бу касаллик Европада - Югославия, Венгрия, Франция, Осиёда - Хитой, Япония, Корея, Малайзия, Тайван ороли, Шимолий ва  Марказий Америка</a:t>
            </a:r>
            <a:r>
              <a:rPr lang="uz-Latn-UZ" sz="2800"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да -</a:t>
            </a:r>
            <a:r>
              <a:rPr lang="uz-Cyrl-UZ" sz="2800"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АҚШ, Канада, Жанубий Америкада - Бразилия, Колумбия ва Океания</a:t>
            </a:r>
            <a:r>
              <a:rPr lang="uz-Latn-UZ" sz="2800"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да -</a:t>
            </a:r>
            <a:r>
              <a:rPr lang="uz-Cyrl-UZ" sz="2800"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Папуа, Янги Гвинея давлатларида кенг тарқалган бўлиб,  МДҲ давлатларида бу касаллик карантин  ҳисобланади. </a:t>
            </a:r>
            <a:endParaRPr lang="ru-RU" sz="2000" dirty="0" smtClean="0">
              <a:solidFill>
                <a:schemeClr val="tx2">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2362200" algn="l"/>
              </a:tabLst>
            </a:pPr>
            <a:endParaRPr lang="uz-Cyrl-UZ" dirty="0" smtClean="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180340" algn="l"/>
              </a:tabLst>
            </a:pPr>
            <a:r>
              <a:rPr lang="uz-Cyrl-UZ" dirty="0">
                <a:solidFill>
                  <a:schemeClr val="tx2">
                    <a:lumMod val="50000"/>
                  </a:schemeClr>
                </a:solidFill>
                <a:latin typeface="Tahoma" panose="020B0604030504040204" pitchFamily="34" charset="0"/>
                <a:ea typeface="Malgun Gothic" panose="020B0503020000020004" pitchFamily="34" charset="-127"/>
                <a:cs typeface="Times New Roman" panose="02020603050405020304" pitchFamily="18" charset="0"/>
              </a:rPr>
              <a:t>	</a:t>
            </a:r>
            <a:endParaRPr lang="ru-RU" sz="1400" dirty="0">
              <a:solidFill>
                <a:schemeClr val="tx2">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262558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383" y="290945"/>
            <a:ext cx="8562108" cy="6124754"/>
          </a:xfrm>
          <a:prstGeom prst="rect">
            <a:avLst/>
          </a:prstGeom>
        </p:spPr>
        <p:txBody>
          <a:bodyPr wrap="square">
            <a:spAutoFit/>
          </a:bodyPr>
          <a:lstStyle/>
          <a:p>
            <a:r>
              <a:rPr lang="uz-Cyrl-UZ" sz="2800" dirty="0" smtClean="0">
                <a:solidFill>
                  <a:schemeClr val="accent1">
                    <a:lumMod val="50000"/>
                  </a:schemeClr>
                </a:solidFill>
                <a:latin typeface="Tahoma" panose="020B0604030504040204" pitchFamily="34" charset="0"/>
                <a:ea typeface="Malgun Gothic" panose="020B0503020000020004" pitchFamily="34" charset="-127"/>
                <a:cs typeface="Times New Roman" panose="02020603050405020304" pitchFamily="18" charset="0"/>
              </a:rPr>
              <a:t> Касалликни такомиллашмаган замбуруғлар дейтеромицетлар (Deuteromycetes) синфига, сферопсида ёки пикнида (Sphaeropsi-dales) тартиби, сферопсида оиласига (Sphaeropsidaceae) кирувчи Diaporthe phaseolorum   замбуруғи қўзғатади. Замбуруғ ер бетига чиқиб олган ёш ниҳолларнинг поя ва илдизларини, шунингдек, катта ёшдаги ўсимликларни ҳам касаллантириш хусусиятига эгадир. Ўсимликда қўнғир доғли шишчалар юзага келади. Пояни зарарлаганда шишлар катталашиб, кўндаланг кесимида поянинг ўзак қисми қорамтир рангда бўлиб, ўсимликда сўлиш ҳоллари юз беради ва кейинчалик қуриб қолади. </a:t>
            </a:r>
            <a:endParaRPr lang="ru-RU" sz="2800" dirty="0">
              <a:solidFill>
                <a:schemeClr val="accent1">
                  <a:lumMod val="50000"/>
                </a:schemeClr>
              </a:solidFill>
            </a:endParaRPr>
          </a:p>
        </p:txBody>
      </p:sp>
    </p:spTree>
    <p:extLst>
      <p:ext uri="{BB962C8B-B14F-4D97-AF65-F5344CB8AC3E}">
        <p14:creationId xmlns:p14="http://schemas.microsoft.com/office/powerpoint/2010/main" val="1310251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457200"/>
            <a:ext cx="8659091" cy="6321731"/>
          </a:xfrm>
          <a:prstGeom prst="rect">
            <a:avLst/>
          </a:prstGeom>
        </p:spPr>
        <p:txBody>
          <a:bodyPr wrap="square">
            <a:spAutoFit/>
          </a:bodyPr>
          <a:lstStyle/>
          <a:p>
            <a:pPr indent="270510" algn="just">
              <a:lnSpc>
                <a:spcPct val="115000"/>
              </a:lnSpc>
              <a:spcAft>
                <a:spcPts val="0"/>
              </a:spcAft>
              <a:tabLst>
                <a:tab pos="2362200" algn="l"/>
              </a:tabLst>
            </a:pPr>
            <a:r>
              <a:rPr lang="uz-Cyrl-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Барг томирлари</a:t>
            </a:r>
            <a:r>
              <a:rPr lang="uz-Latn-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да</a:t>
            </a:r>
            <a:r>
              <a:rPr lang="uz-Cyrl-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 дастлаб оч яшил доғлар ҳосил бўлиб, кейинчалик жигаррангга киради ва барг қурисада, тўкилиб кетмайди.</a:t>
            </a:r>
            <a:endParaRPr lang="ru-RU" sz="2400" dirty="0" smtClean="0">
              <a:solidFill>
                <a:srgbClr val="002060"/>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2362200" algn="l"/>
              </a:tabLst>
            </a:pPr>
            <a:r>
              <a:rPr lang="uz-Cyrl-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  Ўсимликнинг касалланган жойида ҳосил бўлган пикнидалар қатор бўлиб жойлашади, касалланган дуккаклари очилиб кетиб, қури</a:t>
            </a:r>
            <a:r>
              <a:rPr lang="uz-Latn-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йди</a:t>
            </a:r>
            <a:r>
              <a:rPr lang="uz-Cyrl-UZ" sz="3200" dirty="0" smtClean="0">
                <a:solidFill>
                  <a:srgbClr val="002060"/>
                </a:solidFill>
                <a:latin typeface="Tahoma" panose="020B0604030504040204" pitchFamily="34" charset="0"/>
                <a:ea typeface="Malgun Gothic" panose="020B0503020000020004" pitchFamily="34" charset="-127"/>
                <a:cs typeface="Times New Roman" panose="02020603050405020304" pitchFamily="18" charset="0"/>
              </a:rPr>
              <a:t>. Нам ҳаво шароитида касалланган жойларда қўнғир-бинафша кўринишда доғлар ҳосил бўлади. Бундай уруғларнинг сифати ва унувчанлиги жуда пасайиб кетади.</a:t>
            </a:r>
            <a:endParaRPr lang="ru-RU" sz="2400" dirty="0" smtClean="0">
              <a:solidFill>
                <a:srgbClr val="002060"/>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89141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9491" y="554182"/>
            <a:ext cx="8354291" cy="5783122"/>
          </a:xfrm>
          <a:prstGeom prst="rect">
            <a:avLst/>
          </a:prstGeom>
        </p:spPr>
        <p:txBody>
          <a:bodyPr wrap="square">
            <a:spAutoFit/>
          </a:bodyPr>
          <a:lstStyle/>
          <a:p>
            <a:pPr indent="270510" algn="just">
              <a:lnSpc>
                <a:spcPct val="115000"/>
              </a:lnSpc>
              <a:spcAft>
                <a:spcPts val="0"/>
              </a:spcAft>
              <a:tabLst>
                <a:tab pos="2362200" algn="l"/>
              </a:tabLst>
            </a:pPr>
            <a:r>
              <a:rPr lang="uz-Cyrl-UZ" sz="3600" dirty="0" smtClean="0">
                <a:solidFill>
                  <a:srgbClr val="7030A0"/>
                </a:solidFill>
                <a:latin typeface="Tahoma" panose="020B0604030504040204" pitchFamily="34" charset="0"/>
                <a:ea typeface="Malgun Gothic" panose="020B0503020000020004" pitchFamily="34" charset="-127"/>
                <a:cs typeface="Times New Roman" panose="02020603050405020304" pitchFamily="18" charset="0"/>
              </a:rPr>
              <a:t>Замбуруғларнинг пикнидалари шарсимон бўлиб, ўлчами 112-545х98-385 мкм катталикда бўлади. Пикноспоралар  бир ҳужайрали 2 тадан оқ томирчалар ҳосил қилади. Замбуруғ ҳалтачалари ҳалтали споралардан ташкил топган. Ўсимлик касалланиши ҳосилдорлик 35-40 фоизгача камайишига олиб келади. </a:t>
            </a:r>
            <a:endParaRPr lang="ru-RU" sz="2800" dirty="0" smtClean="0">
              <a:solidFill>
                <a:srgbClr val="7030A0"/>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11815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4073" y="415636"/>
            <a:ext cx="8395854" cy="6321731"/>
          </a:xfrm>
          <a:prstGeom prst="rect">
            <a:avLst/>
          </a:prstGeom>
        </p:spPr>
        <p:txBody>
          <a:bodyPr wrap="square">
            <a:spAutoFit/>
          </a:bodyPr>
          <a:lstStyle/>
          <a:p>
            <a:pPr indent="270510" algn="just">
              <a:lnSpc>
                <a:spcPct val="115000"/>
              </a:lnSpc>
              <a:spcAft>
                <a:spcPts val="0"/>
              </a:spcAft>
              <a:tabLst>
                <a:tab pos="180340" algn="l"/>
              </a:tabLst>
            </a:pPr>
            <a:r>
              <a:rPr lang="uz-Cyrl-UZ" sz="32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Касаллик қўзғатувчининг меватаначалари ўсимлик поясининг қолдиқларида ва тупроқда тиним даврини ўтагандан кейин ҳаво ҳарорати 20-22</a:t>
            </a:r>
            <a:r>
              <a:rPr lang="uz-Cyrl-UZ" sz="3200" baseline="300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0</a:t>
            </a:r>
            <a:r>
              <a:rPr lang="uz-Cyrl-UZ" sz="32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 С да ривожлана бошлайди. Инфекция манбаи тупроқда сақланиб, 25</a:t>
            </a:r>
            <a:r>
              <a:rPr lang="uz-Cyrl-UZ" sz="3200" baseline="300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0</a:t>
            </a:r>
            <a:r>
              <a:rPr lang="uz-Cyrl-UZ" sz="32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 С бўлганда унинг споралари униб, тез ривожланади. Юзага келган мицелия ва споралар уруғ ва ўсимлик қолдиқларида сақланиб, уруғ воситасида тарқалади.</a:t>
            </a:r>
            <a:endParaRPr lang="ru-RU" sz="2400" dirty="0" smtClean="0">
              <a:solidFill>
                <a:schemeClr val="accent6">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tabLst>
                <a:tab pos="1257300" algn="l"/>
              </a:tabLst>
            </a:pPr>
            <a:r>
              <a:rPr lang="uz-Cyrl-UZ" sz="32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 </a:t>
            </a:r>
            <a:endParaRPr lang="ru-RU" sz="2400" dirty="0">
              <a:solidFill>
                <a:schemeClr val="accent6">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640403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0327" y="360217"/>
            <a:ext cx="8243455" cy="6420219"/>
          </a:xfrm>
          <a:prstGeom prst="rect">
            <a:avLst/>
          </a:prstGeom>
        </p:spPr>
        <p:txBody>
          <a:bodyPr wrap="square">
            <a:spAutoFit/>
          </a:bodyPr>
          <a:lstStyle/>
          <a:p>
            <a:pPr indent="270510" algn="just">
              <a:lnSpc>
                <a:spcPct val="115000"/>
              </a:lnSpc>
              <a:spcAft>
                <a:spcPts val="0"/>
              </a:spcAft>
              <a:tabLst>
                <a:tab pos="342900" algn="l"/>
              </a:tabLst>
            </a:pPr>
            <a:r>
              <a:rPr lang="uz-Cyrl-UZ" sz="3600" b="1" dirty="0" smtClean="0">
                <a:solidFill>
                  <a:schemeClr val="accent5">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Касалликка қарши кураш: </a:t>
            </a:r>
          </a:p>
          <a:p>
            <a:pPr indent="270510" algn="just">
              <a:lnSpc>
                <a:spcPct val="115000"/>
              </a:lnSpc>
              <a:spcAft>
                <a:spcPts val="0"/>
              </a:spcAft>
              <a:tabLst>
                <a:tab pos="342900" algn="l"/>
              </a:tabLst>
            </a:pPr>
            <a:r>
              <a:rPr lang="uz-Cyrl-UZ" sz="3600" dirty="0" smtClean="0">
                <a:solidFill>
                  <a:schemeClr val="accent5">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Касаллик тарқалган майдонларда уруғлик тайёрламаслик ва четдан келтирилган уруғларни фитосанитар назоратидан ўтказилиш, вегетация даврида ер бетига чиққан ёш ниҳолларни назорат қилиш мақсадга мувофиқ бўлади. Уруғларга  экишдан олдин фунгицидлар билан ишлов берилади.	</a:t>
            </a:r>
            <a:endParaRPr lang="ru-RU" sz="2800" dirty="0" smtClean="0">
              <a:solidFill>
                <a:schemeClr val="accent5">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359006128"/>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23</TotalTime>
  <Words>608</Words>
  <Application>Microsoft Office PowerPoint</Application>
  <PresentationFormat>Экран (4:3)</PresentationFormat>
  <Paragraphs>29</Paragraphs>
  <Slides>11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11</vt:i4>
      </vt:variant>
    </vt:vector>
  </HeadingPairs>
  <TitlesOfParts>
    <vt:vector size="18" baseType="lpstr">
      <vt:lpstr>Malgun Gothic</vt:lpstr>
      <vt:lpstr>Arial</vt:lpstr>
      <vt:lpstr>Calibri</vt:lpstr>
      <vt:lpstr>Tahoma</vt:lpstr>
      <vt:lpstr>Times New Roman</vt:lpstr>
      <vt:lpstr>Tw Cen MT</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4</cp:revision>
  <dcterms:created xsi:type="dcterms:W3CDTF">2019-04-08T16:35:25Z</dcterms:created>
  <dcterms:modified xsi:type="dcterms:W3CDTF">2019-04-08T17:01:30Z</dcterms:modified>
</cp:coreProperties>
</file>