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58" r:id="rId4"/>
    <p:sldId id="259" r:id="rId5"/>
    <p:sldId id="260" r:id="rId6"/>
    <p:sldId id="261" r:id="rId7"/>
    <p:sldId id="262" r:id="rId8"/>
    <p:sldId id="264" r:id="rId9"/>
    <p:sldId id="271" r:id="rId10"/>
    <p:sldId id="265" r:id="rId11"/>
    <p:sldId id="272" r:id="rId12"/>
    <p:sldId id="266" r:id="rId13"/>
    <p:sldId id="263" r:id="rId14"/>
    <p:sldId id="267" r:id="rId15"/>
    <p:sldId id="273" r:id="rId16"/>
    <p:sldId id="268" r:id="rId17"/>
    <p:sldId id="270"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97EEB9D-960E-476D-BC1A-4D98F42792BF}"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1620258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97EEB9D-960E-476D-BC1A-4D98F42792BF}"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616626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97EEB9D-960E-476D-BC1A-4D98F42792BF}"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098289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97EEB9D-960E-476D-BC1A-4D98F42792BF}"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574549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331" y="3051013"/>
            <a:ext cx="3829520"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4629150" y="3051013"/>
            <a:ext cx="382905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97EEB9D-960E-476D-BC1A-4D98F42792BF}" type="datetimeFigureOut">
              <a:rPr lang="ru-RU" smtClean="0"/>
              <a:t>ср 10.04.19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907447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97EEB9D-960E-476D-BC1A-4D98F42792BF}" type="datetimeFigureOut">
              <a:rPr lang="ru-RU" smtClean="0"/>
              <a:t>ср 10.04.19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256357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B97EEB9D-960E-476D-BC1A-4D98F42792BF}" type="datetimeFigureOut">
              <a:rPr lang="ru-RU" smtClean="0"/>
              <a:t>ср 10.04.19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6279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7EEB9D-960E-476D-BC1A-4D98F42792BF}"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43722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7EEB9D-960E-476D-BC1A-4D98F42792BF}"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806664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7EEB9D-960E-476D-BC1A-4D98F42792BF}"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498146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7EEB9D-960E-476D-BC1A-4D98F42792BF}"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3538537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7EEB9D-960E-476D-BC1A-4D98F42792BF}"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24A11B-EDE5-45AC-89DB-9211F68CB0ED}" type="slidenum">
              <a:rPr lang="ru-RU" smtClean="0"/>
              <a:t>‹#›</a:t>
            </a:fld>
            <a:endParaRPr lang="ru-RU"/>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7301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97EEB9D-960E-476D-BC1A-4D98F42792BF}"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6473637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97EEB9D-960E-476D-BC1A-4D98F42792BF}" type="datetimeFigureOut">
              <a:rPr lang="ru-RU" smtClean="0"/>
              <a:t>ср 10.04.19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9229521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97EEB9D-960E-476D-BC1A-4D98F42792BF}" type="datetimeFigureOut">
              <a:rPr lang="ru-RU" smtClean="0"/>
              <a:t>ср 10.04.19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2286308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97EEB9D-960E-476D-BC1A-4D98F42792BF}"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7488176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97EEB9D-960E-476D-BC1A-4D98F42792BF}"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24A11B-EDE5-45AC-89DB-9211F68CB0ED}" type="slidenum">
              <a:rPr lang="ru-RU" smtClean="0"/>
              <a:t>‹#›</a:t>
            </a:fld>
            <a:endParaRPr lang="ru-RU"/>
          </a:p>
        </p:txBody>
      </p:sp>
    </p:spTree>
    <p:extLst>
      <p:ext uri="{BB962C8B-B14F-4D97-AF65-F5344CB8AC3E}">
        <p14:creationId xmlns:p14="http://schemas.microsoft.com/office/powerpoint/2010/main" val="534119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B97EEB9D-960E-476D-BC1A-4D98F42792BF}" type="datetimeFigureOut">
              <a:rPr lang="ru-RU" smtClean="0"/>
              <a:t>ср 10.04.19</a:t>
            </a:fld>
            <a:endParaRPr lang="ru-RU"/>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9C24A11B-EDE5-45AC-89DB-9211F68CB0ED}" type="slidenum">
              <a:rPr lang="ru-RU" smtClean="0"/>
              <a:t>‹#›</a:t>
            </a:fld>
            <a:endParaRPr lang="ru-RU"/>
          </a:p>
        </p:txBody>
      </p:sp>
    </p:spTree>
    <p:extLst>
      <p:ext uri="{BB962C8B-B14F-4D97-AF65-F5344CB8AC3E}">
        <p14:creationId xmlns:p14="http://schemas.microsoft.com/office/powerpoint/2010/main" val="1930502886"/>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7240" y="571499"/>
            <a:ext cx="8183880" cy="5149102"/>
          </a:xfrm>
          <a:prstGeom prst="rect">
            <a:avLst/>
          </a:prstGeom>
        </p:spPr>
        <p:txBody>
          <a:bodyPr wrap="square">
            <a:spAutoFit/>
          </a:bodyPr>
          <a:lstStyle/>
          <a:p>
            <a:pPr indent="270510" algn="ctr">
              <a:lnSpc>
                <a:spcPct val="115000"/>
              </a:lnSpc>
              <a:spcAft>
                <a:spcPts val="0"/>
              </a:spcAft>
            </a:pPr>
            <a:r>
              <a:rPr lang="en-US" sz="2400" b="1"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12- </a:t>
            </a:r>
            <a:r>
              <a:rPr lang="ru-RU" sz="2400" b="1"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МАВЗУ:</a:t>
            </a:r>
            <a:r>
              <a:rPr lang="uz-Cyrl-UZ" sz="2400"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 </a:t>
            </a:r>
            <a:r>
              <a:rPr lang="uz-Cyrl-UZ" sz="2800" b="1"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МЕВАЛИ ДАРАХТЛАР ВА СИТРУС ЭКИНЛАРИНИНГ КАРАНТИН КАСАЛЛИКЛАРИ.</a:t>
            </a:r>
          </a:p>
          <a:p>
            <a:pPr indent="270510" algn="ctr">
              <a:lnSpc>
                <a:spcPct val="115000"/>
              </a:lnSpc>
              <a:spcAft>
                <a:spcPts val="0"/>
              </a:spcAft>
            </a:pPr>
            <a:endParaRPr lang="uz-Cyrl-UZ" sz="2000" b="1" dirty="0">
              <a:solidFill>
                <a:schemeClr val="accent6">
                  <a:lumMod val="50000"/>
                </a:schemeClr>
              </a:solidFill>
              <a:effectLst/>
              <a:latin typeface="Tahoma" panose="020B0604030504040204" pitchFamily="34" charset="0"/>
              <a:ea typeface="Malgun Gothic" panose="020B0503020000020004" pitchFamily="34" charset="-127"/>
              <a:cs typeface="Times New Roman" panose="02020603050405020304" pitchFamily="18" charset="0"/>
            </a:endParaRPr>
          </a:p>
          <a:p>
            <a:pPr indent="270510" algn="ctr">
              <a:lnSpc>
                <a:spcPct val="115000"/>
              </a:lnSpc>
              <a:spcAft>
                <a:spcPts val="0"/>
              </a:spcAft>
            </a:pPr>
            <a:r>
              <a:rPr lang="uz-Cyrl-UZ" sz="2000" b="1" dirty="0" smtClean="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Режа:</a:t>
            </a:r>
          </a:p>
          <a:p>
            <a:pPr marL="342900" indent="-342900">
              <a:buAutoNum type="arabicPeriod"/>
            </a:pPr>
            <a:r>
              <a:rPr lang="uz-Cyrl-UZ" sz="2800" b="1" dirty="0" smtClean="0">
                <a:solidFill>
                  <a:schemeClr val="accent6">
                    <a:lumMod val="50000"/>
                  </a:schemeClr>
                </a:solidFill>
              </a:rPr>
              <a:t>Мевали </a:t>
            </a:r>
            <a:r>
              <a:rPr lang="uz-Cyrl-UZ" sz="2800" b="1" dirty="0">
                <a:solidFill>
                  <a:schemeClr val="accent6">
                    <a:lumMod val="50000"/>
                  </a:schemeClr>
                </a:solidFill>
              </a:rPr>
              <a:t>дарахтларнинг куйдиргиси </a:t>
            </a:r>
            <a:r>
              <a:rPr lang="uz-Cyrl-UZ" sz="2800" b="1" dirty="0" smtClean="0">
                <a:solidFill>
                  <a:schemeClr val="accent6">
                    <a:lumMod val="50000"/>
                  </a:schemeClr>
                </a:solidFill>
              </a:rPr>
              <a:t>( </a:t>
            </a:r>
            <a:r>
              <a:rPr lang="uz-Cyrl-UZ" sz="2800" b="1" dirty="0">
                <a:solidFill>
                  <a:schemeClr val="accent6">
                    <a:lumMod val="50000"/>
                  </a:schemeClr>
                </a:solidFill>
              </a:rPr>
              <a:t>Erwinia amylovora (Burril.) Com. S.A.B</a:t>
            </a:r>
            <a:r>
              <a:rPr lang="uz-Cyrl-UZ" sz="2800" b="1" dirty="0" smtClean="0">
                <a:solidFill>
                  <a:schemeClr val="accent6">
                    <a:lumMod val="50000"/>
                  </a:schemeClr>
                </a:solidFill>
              </a:rPr>
              <a:t>.)</a:t>
            </a:r>
          </a:p>
          <a:p>
            <a:pPr marL="342900" indent="-342900">
              <a:buAutoNum type="arabicPeriod"/>
            </a:pPr>
            <a:r>
              <a:rPr lang="uz-Cyrl-UZ" sz="2800" b="1" dirty="0" smtClean="0">
                <a:solidFill>
                  <a:schemeClr val="accent6">
                    <a:lumMod val="50000"/>
                  </a:schemeClr>
                </a:solidFill>
              </a:rPr>
              <a:t>Олхўри </a:t>
            </a:r>
            <a:r>
              <a:rPr lang="uz-Cyrl-UZ" sz="2800" b="1" dirty="0">
                <a:solidFill>
                  <a:schemeClr val="accent6">
                    <a:lumMod val="50000"/>
                  </a:schemeClr>
                </a:solidFill>
              </a:rPr>
              <a:t>чечаги (шарка)  </a:t>
            </a:r>
            <a:r>
              <a:rPr lang="uz-Cyrl-UZ" sz="2800" b="1" dirty="0" smtClean="0">
                <a:solidFill>
                  <a:schemeClr val="accent6">
                    <a:lumMod val="50000"/>
                  </a:schemeClr>
                </a:solidFill>
              </a:rPr>
              <a:t>касаллиги ( </a:t>
            </a:r>
            <a:r>
              <a:rPr lang="uz-Cyrl-UZ" sz="2800" b="1" dirty="0">
                <a:solidFill>
                  <a:schemeClr val="accent6">
                    <a:lumMod val="50000"/>
                  </a:schemeClr>
                </a:solidFill>
              </a:rPr>
              <a:t>Prunus virus 7 </a:t>
            </a:r>
            <a:r>
              <a:rPr lang="en-US" sz="2800" b="1" dirty="0">
                <a:solidFill>
                  <a:schemeClr val="accent6">
                    <a:lumMod val="50000"/>
                  </a:schemeClr>
                </a:solidFill>
              </a:rPr>
              <a:t>= </a:t>
            </a:r>
            <a:r>
              <a:rPr lang="uz-Cyrl-UZ" sz="2800" b="1" dirty="0">
                <a:solidFill>
                  <a:schemeClr val="accent6">
                    <a:lumMod val="50000"/>
                  </a:schemeClr>
                </a:solidFill>
              </a:rPr>
              <a:t>Plum pox virus </a:t>
            </a:r>
            <a:r>
              <a:rPr lang="en-US" sz="2800" b="1" dirty="0">
                <a:solidFill>
                  <a:schemeClr val="accent6">
                    <a:lumMod val="50000"/>
                  </a:schemeClr>
                </a:solidFill>
              </a:rPr>
              <a:t>(</a:t>
            </a:r>
            <a:r>
              <a:rPr lang="uz-Cyrl-UZ" sz="2800" b="1" dirty="0" smtClean="0">
                <a:solidFill>
                  <a:schemeClr val="accent6">
                    <a:lumMod val="50000"/>
                  </a:schemeClr>
                </a:solidFill>
              </a:rPr>
              <a:t>Smith)</a:t>
            </a:r>
            <a:endParaRPr lang="ru-RU" sz="2800" dirty="0">
              <a:solidFill>
                <a:schemeClr val="accent6">
                  <a:lumMod val="50000"/>
                </a:schemeClr>
              </a:solidFill>
            </a:endParaRPr>
          </a:p>
          <a:p>
            <a:pPr marL="342900" indent="-342900">
              <a:buAutoNum type="arabicPeriod"/>
            </a:pPr>
            <a:r>
              <a:rPr lang="uz-Cyrl-UZ" sz="2800" b="1" dirty="0" smtClean="0">
                <a:solidFill>
                  <a:schemeClr val="accent6">
                    <a:lumMod val="50000"/>
                  </a:schemeClr>
                </a:solidFill>
              </a:rPr>
              <a:t>Цитрус экинларнинг тристеза (тез нобуд бўлиши) касаллиги </a:t>
            </a:r>
            <a:r>
              <a:rPr lang="uz-Cyrl-UZ" sz="2800" b="1" dirty="0">
                <a:solidFill>
                  <a:schemeClr val="accent6">
                    <a:lumMod val="50000"/>
                  </a:schemeClr>
                </a:solidFill>
              </a:rPr>
              <a:t>(Citritus trizteza virus)</a:t>
            </a:r>
            <a:endParaRPr lang="ru-RU" sz="2800" dirty="0">
              <a:solidFill>
                <a:schemeClr val="accent6">
                  <a:lumMod val="50000"/>
                </a:schemeClr>
              </a:solidFill>
            </a:endParaRPr>
          </a:p>
          <a:p>
            <a:pPr marL="342900" indent="-342900">
              <a:buAutoNum type="arabicPeriod"/>
            </a:pPr>
            <a:endParaRPr lang="ru-RU" sz="2000" dirty="0">
              <a:solidFill>
                <a:schemeClr val="accent6">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4591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4" y="249382"/>
            <a:ext cx="8659091" cy="5967788"/>
          </a:xfrm>
          <a:prstGeom prst="rect">
            <a:avLst/>
          </a:prstGeom>
        </p:spPr>
        <p:txBody>
          <a:bodyPr wrap="square">
            <a:spAutoFit/>
          </a:bodyPr>
          <a:lstStyle/>
          <a:p>
            <a:pPr algn="ctr">
              <a:lnSpc>
                <a:spcPct val="115000"/>
              </a:lnSpc>
              <a:spcAft>
                <a:spcPts val="0"/>
              </a:spcAft>
            </a:pPr>
            <a:r>
              <a:rPr lang="uz-Cyrl-UZ" sz="2400" b="1" dirty="0">
                <a:latin typeface="Tahoma" panose="020B0604030504040204" pitchFamily="34" charset="0"/>
                <a:ea typeface="Malgun Gothic" panose="020B0503020000020004" pitchFamily="34" charset="-127"/>
                <a:cs typeface="Times New Roman" panose="02020603050405020304" pitchFamily="18" charset="0"/>
              </a:rPr>
              <a:t> Мевали дарахтларнинг куйдиргиси </a:t>
            </a:r>
            <a:r>
              <a:rPr lang="uz-Cyrl-UZ" sz="2400" b="1" dirty="0" smtClean="0">
                <a:latin typeface="Tahoma" panose="020B0604030504040204" pitchFamily="34" charset="0"/>
                <a:ea typeface="Malgun Gothic" panose="020B0503020000020004" pitchFamily="34" charset="-127"/>
                <a:cs typeface="Times New Roman" panose="02020603050405020304" pitchFamily="18" charset="0"/>
              </a:rPr>
              <a:t>(Erwinia </a:t>
            </a:r>
            <a:r>
              <a:rPr lang="uz-Cyrl-UZ" sz="2400" b="1" dirty="0">
                <a:latin typeface="Tahoma" panose="020B0604030504040204" pitchFamily="34" charset="0"/>
                <a:ea typeface="Malgun Gothic" panose="020B0503020000020004" pitchFamily="34" charset="-127"/>
                <a:cs typeface="Times New Roman" panose="02020603050405020304" pitchFamily="18" charset="0"/>
              </a:rPr>
              <a:t>amylovora (Burril.) Com. S.A.B.)</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Бу касаллик Канада, Мексика, Гватемала, АҚШ, Колмбия, Чили</a:t>
            </a:r>
            <a:r>
              <a:rPr lang="uz-Latn-UZ" sz="2400" dirty="0">
                <a:latin typeface="Tahoma" panose="020B0604030504040204" pitchFamily="34" charset="0"/>
                <a:ea typeface="Malgun Gothic" panose="020B0503020000020004" pitchFamily="34" charset="-127"/>
                <a:cs typeface="Times New Roman" panose="02020603050405020304" pitchFamily="18" charset="0"/>
              </a:rPr>
              <a:t>,</a:t>
            </a:r>
            <a:r>
              <a:rPr lang="uz-Cyrl-UZ" sz="2400" dirty="0">
                <a:latin typeface="Tahoma" panose="020B0604030504040204" pitchFamily="34" charset="0"/>
                <a:ea typeface="Malgun Gothic" panose="020B0503020000020004" pitchFamily="34" charset="-127"/>
                <a:cs typeface="Times New Roman" panose="02020603050405020304" pitchFamily="18" charset="0"/>
              </a:rPr>
              <a:t> янги Зеландия</a:t>
            </a:r>
            <a:r>
              <a:rPr lang="uz-Latn-UZ" sz="2400" dirty="0">
                <a:latin typeface="Tahoma" panose="020B0604030504040204" pitchFamily="34" charset="0"/>
                <a:ea typeface="Malgun Gothic" panose="020B0503020000020004" pitchFamily="34" charset="-127"/>
                <a:cs typeface="Times New Roman" panose="02020603050405020304" pitchFamily="18" charset="0"/>
              </a:rPr>
              <a:t>,</a:t>
            </a:r>
            <a:r>
              <a:rPr lang="uz-Cyrl-UZ" sz="2400" dirty="0">
                <a:latin typeface="Tahoma" panose="020B0604030504040204" pitchFamily="34" charset="0"/>
                <a:ea typeface="Malgun Gothic" panose="020B0503020000020004" pitchFamily="34" charset="-127"/>
                <a:cs typeface="Times New Roman" panose="02020603050405020304" pitchFamily="18" charset="0"/>
              </a:rPr>
              <a:t> Белгия, Польша, Германия, Чехия, Италия, Греция, Англия, Осиёнинг-Въетнам, Хитой, Туркия, Япония, Саудия Арабистони,Миср каби мамлакатларда кенг тарқалган.</a:t>
            </a:r>
            <a:r>
              <a:rPr lang="uz-Cyrl-UZ" sz="4400" dirty="0">
                <a:latin typeface="Arial" panose="020B0604020202020204" pitchFamily="34" charset="0"/>
              </a:rPr>
              <a:t> </a:t>
            </a:r>
            <a:r>
              <a:rPr lang="uz-Cyrl-UZ" sz="2400" dirty="0">
                <a:latin typeface="Tahoma" panose="020B0604030504040204" pitchFamily="34" charset="0"/>
                <a:ea typeface="Malgun Gothic" panose="020B0503020000020004" pitchFamily="34" charset="-127"/>
                <a:cs typeface="Times New Roman" panose="02020603050405020304" pitchFamily="18" charset="0"/>
              </a:rPr>
              <a:t>Касаллик кейинги йилларда Ўзбекистоннинг барча қисмларига тарқалиб кетди</a:t>
            </a:r>
            <a:r>
              <a:rPr lang="uz-Cyrl-UZ" sz="2400" b="1" dirty="0">
                <a:latin typeface="Tahoma" panose="020B0604030504040204" pitchFamily="34" charset="0"/>
                <a:ea typeface="Malgun Gothic" panose="020B0503020000020004" pitchFamily="34" charset="-127"/>
                <a:cs typeface="Times New Roman" panose="02020603050405020304" pitchFamily="18" charset="0"/>
              </a:rPr>
              <a:t>. </a:t>
            </a:r>
            <a:r>
              <a:rPr lang="uz-Cyrl-UZ" sz="2400" dirty="0">
                <a:latin typeface="Tahoma" panose="020B0604030504040204" pitchFamily="34" charset="0"/>
                <a:ea typeface="Malgun Gothic" panose="020B0503020000020004" pitchFamily="34" charset="-127"/>
                <a:cs typeface="Times New Roman" panose="02020603050405020304" pitchFamily="18" charset="0"/>
              </a:rPr>
              <a:t>Бу куйдирги касаллигини эубактерия (Eybacteriae) синфи, эубактериалес (Eybacteriales)  тартиби, бактерия оиласига (Bactericeae) кирувчи, Erwinia amylovora betae бактерияси келтириб чиқаради. </a:t>
            </a:r>
            <a:endParaRPr lang="ru-RU" sz="2400" dirty="0"/>
          </a:p>
        </p:txBody>
      </p:sp>
    </p:spTree>
    <p:extLst>
      <p:ext uri="{BB962C8B-B14F-4D97-AF65-F5344CB8AC3E}">
        <p14:creationId xmlns:p14="http://schemas.microsoft.com/office/powerpoint/2010/main" val="3980204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93964" y="415636"/>
            <a:ext cx="8451272" cy="6002412"/>
          </a:xfrm>
          <a:prstGeom prst="rect">
            <a:avLst/>
          </a:prstGeom>
        </p:spPr>
        <p:txBody>
          <a:bodyPr wrap="square">
            <a:spAutoFit/>
          </a:bodyPr>
          <a:lstStyle/>
          <a:p>
            <a:pPr algn="just">
              <a:lnSpc>
                <a:spcPct val="107000"/>
              </a:lnSpc>
              <a:spcAft>
                <a:spcPts val="0"/>
              </a:spcAft>
            </a:pP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Бактерия ҳаракатчан, перитрих, таёқчали, ўлчами 0,</a:t>
            </a:r>
            <a:r>
              <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a:t>
            </a:r>
            <a:r>
              <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x</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ва 0,</a:t>
            </a:r>
            <a:r>
              <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5</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a:t>
            </a:r>
            <a:r>
              <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0</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мкм ни ташкил этади. Спора ва капсула ҳосил қилмайди, алоҳида</a:t>
            </a:r>
            <a:r>
              <a:rPr lang="uz-Latn-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жуфт ёки занжирсимон, грамманфий, факультатив анаэроб. Ўсиши учун қулай ҳарорат 22-25 </a:t>
            </a:r>
            <a:r>
              <a:rPr lang="uz-Cyrl-UZ" sz="2400" baseline="30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0</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С ва минимум 3</a:t>
            </a:r>
            <a:r>
              <a:rPr lang="uz-Cyrl-UZ" sz="2400" baseline="30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0</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С  ҳамда 43,7-50</a:t>
            </a:r>
            <a:r>
              <a:rPr lang="uz-Cyrl-UZ" sz="2400" baseline="30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0</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С да тўлиқ нобуд бўлади. Аммо қуришга ва совуққа чидамли. Бактериоз одатда эрта баҳорда  дарахтлар гуллаган пайтда намоён бўлади. Намлик юқори ва ҳарорат 18</a:t>
            </a:r>
            <a:r>
              <a:rPr lang="uz-Cyrl-UZ" sz="2400" baseline="30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о </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С дан юқори бўлиши касаллик учун қулай шароит яратади. Экинларнинг гул, новда, поя, барг, ёш мевалари ва ёғоч қисмлари зарарланади. Улар бирдан қораяди васўлиб қолади (оловда куйганга ўхшаш). Нам об-ҳавода улардан сутдай оқ экссудат чиқади, у ҳавода қотади ва қаҳрабодай сариқ ёки тўқ-қўнғир тус олади. Зарарланган гулкосабарг, сўнгра гулнинг барча бошқа қисмлари олдин сув шимганга ўхшайди, сўнгра кулранг-яшил, қўнғир ва охири қора тус олади </a:t>
            </a:r>
            <a:endPar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5180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091" y="218392"/>
            <a:ext cx="8534400" cy="6740307"/>
          </a:xfrm>
          <a:prstGeom prst="rect">
            <a:avLst/>
          </a:prstGeom>
        </p:spPr>
        <p:txBody>
          <a:bodyPr wrap="square">
            <a:spAutoFit/>
          </a:bodyPr>
          <a:lstStyle/>
          <a:p>
            <a:pPr indent="270510" algn="just">
              <a:spcAft>
                <a:spcPts val="0"/>
              </a:spcAft>
            </a:pPr>
            <a:r>
              <a:rPr lang="ru-RU" sz="2400" dirty="0">
                <a:latin typeface="Tahoma" panose="020B0604030504040204" pitchFamily="34" charset="0"/>
                <a:ea typeface="Malgun Gothic" panose="020B0503020000020004" pitchFamily="34" charset="-127"/>
                <a:cs typeface="Times New Roman" panose="02020603050405020304" pitchFamily="18" charset="0"/>
              </a:rPr>
              <a:t> </a:t>
            </a:r>
            <a:r>
              <a:rPr lang="uz-Cyrl-UZ" sz="2400" dirty="0">
                <a:latin typeface="Tahoma" panose="020B0604030504040204" pitchFamily="34" charset="0"/>
                <a:ea typeface="Malgun Gothic" panose="020B0503020000020004" pitchFamily="34" charset="-127"/>
                <a:cs typeface="Times New Roman" panose="02020603050405020304" pitchFamily="18" charset="0"/>
              </a:rPr>
              <a:t>Зарарланган гулдан бактерия тўпгулдаги бошқа гулларга ўтади. Эрта зарарланган мевалар ўсмай қолади, буришиб, қийшиқ  шакл олиб, қораяди.</a:t>
            </a:r>
            <a:endParaRPr lang="ru-RU" sz="2400" dirty="0">
              <a:latin typeface="Calibri" panose="020F0502020204030204" pitchFamily="34" charset="0"/>
              <a:ea typeface="Malgun Gothic" panose="020B0503020000020004" pitchFamily="34" charset="-127"/>
              <a:cs typeface="Times New Roman" panose="02020603050405020304" pitchFamily="18" charset="0"/>
            </a:endParaRPr>
          </a:p>
          <a:p>
            <a:pPr indent="270510" algn="just">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Зарарланган новдалар ва барглар ҳам кулранг-яшил тус олиб, доғлар билан қопланади,  дарахтларда осилиб, қишда ҳам тушиб кетмайди. </a:t>
            </a:r>
            <a:endParaRPr lang="ru-RU" sz="2400" dirty="0">
              <a:latin typeface="Calibri" panose="020F0502020204030204" pitchFamily="34" charset="0"/>
              <a:ea typeface="Malgun Gothic" panose="020B0503020000020004" pitchFamily="34" charset="-127"/>
              <a:cs typeface="Times New Roman" panose="02020603050405020304" pitchFamily="18" charset="0"/>
            </a:endParaRPr>
          </a:p>
          <a:p>
            <a:pPr indent="270510" algn="just">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Зарарланган ёғоч қисмларда пўстлоқ ботиқ шакл</a:t>
            </a:r>
            <a:r>
              <a:rPr lang="uz-Latn-UZ" sz="2400" dirty="0">
                <a:latin typeface="Tahoma" panose="020B0604030504040204" pitchFamily="34" charset="0"/>
                <a:ea typeface="Malgun Gothic" panose="020B0503020000020004" pitchFamily="34" charset="-127"/>
                <a:cs typeface="Times New Roman" panose="02020603050405020304" pitchFamily="18" charset="0"/>
              </a:rPr>
              <a:t>га киради</a:t>
            </a:r>
            <a:r>
              <a:rPr lang="uz-Cyrl-UZ" sz="2400" dirty="0">
                <a:latin typeface="Tahoma" panose="020B0604030504040204" pitchFamily="34" charset="0"/>
                <a:ea typeface="Malgun Gothic" panose="020B0503020000020004" pitchFamily="34" charset="-127"/>
                <a:cs typeface="Times New Roman" panose="02020603050405020304" pitchFamily="18" charset="0"/>
              </a:rPr>
              <a:t> ва қораяди, чатнаб кетади. Янги зарарланган пўстлоқ тагида қизғиш тасмача шаклли доғлари бўлган ҳўл тўқима ҳосил бўлади. </a:t>
            </a:r>
            <a:endParaRPr lang="ru-RU" sz="2400" dirty="0">
              <a:latin typeface="Calibri" panose="020F0502020204030204" pitchFamily="34" charset="0"/>
              <a:ea typeface="Malgun Gothic" panose="020B0503020000020004" pitchFamily="34" charset="-127"/>
              <a:cs typeface="Times New Roman" panose="02020603050405020304" pitchFamily="18" charset="0"/>
            </a:endParaRPr>
          </a:p>
          <a:p>
            <a:pPr indent="270510" algn="just">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Кўп ўсимликлар, айниқса раъногулдошлар (Rosaceae) оиласига мансуб бўлган нок, олма, беҳи, дўлана, ирғай, пираканта, странвезия, олча, олхўри, гилос, ўрик, шафтоли, бодом, мушмула, атиргул, спирея, ирга, четан, хўжағат, қулупнай, ёнғоқ, хурмо ва шумтол, заранг, қайрағоч, сирень, тол, ҳатто ўтсимон ўсимликлардан картошка, саллагул (пион), салат, сигирнўхат каби  28 туркумга кирувчи 167 та тур зарарланади. </a:t>
            </a:r>
            <a:endParaRPr lang="ru-RU" sz="2400" dirty="0">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068817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29491" y="360218"/>
            <a:ext cx="8201891" cy="6019918"/>
          </a:xfrm>
          <a:prstGeom prst="rect">
            <a:avLst/>
          </a:prstGeom>
        </p:spPr>
        <p:txBody>
          <a:bodyPr wrap="square">
            <a:spAutoFit/>
          </a:bodyPr>
          <a:lstStyle/>
          <a:p>
            <a:pPr algn="just">
              <a:lnSpc>
                <a:spcPct val="107000"/>
              </a:lnSpc>
              <a:spcAft>
                <a:spcPts val="0"/>
              </a:spcAft>
            </a:pPr>
            <a:r>
              <a:rPr lang="uz-Cyrl-UZ" sz="2400" dirty="0">
                <a:latin typeface="Calibri" panose="020F0502020204030204" pitchFamily="34" charset="0"/>
                <a:ea typeface="Calibri" panose="020F0502020204030204" pitchFamily="34" charset="0"/>
                <a:cs typeface="Times New Roman" panose="02020603050405020304" pitchFamily="18" charset="0"/>
              </a:rPr>
              <a:t>Энг кучли зарарланадиган ўсимлик турлари қаторига  олмалар кенжа оиласи турлари – олма, нок ва беҳи дарахтлари ҳамда дўлана, ирғай,  пираканта ва странвезия киради. Касаллик тез тарқала олиши ва зарарланган дарахтларнинг пўсти, кейинчалик бутун дарахт нобуд бўлиши туфайли, айниқса олма ва нокка жуда катта зарар етказади. Экинларнинг 20-100 % ни зарарлаши, 10-90 % ни бутунлай нобуд қилиши мумкин. Олма ва нокнинг деярли барча навлари ҳамда дўлана, ирғай,  пираканта ва странвезия касаллик билан жуда кучли арарланади. Бактерия дарахт пўсти тўқималари, яралар четлари ва куртаклар остида қишлайди.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uz-Cyrl-UZ" sz="2400" dirty="0">
                <a:latin typeface="Calibri" panose="020F0502020204030204" pitchFamily="34" charset="0"/>
                <a:ea typeface="Calibri" panose="020F0502020204030204" pitchFamily="34" charset="0"/>
                <a:cs typeface="Times New Roman" panose="02020603050405020304" pitchFamily="18" charset="0"/>
              </a:rPr>
              <a:t>Касаллик олдин новдаларнинг уч қисмида бошланади, сўнгра пастга қараб тарқалади, каттароқ шохларга ва пояга ўтади, оқибатда бутун дарахт зарарланади ва қуриб қолади. </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3935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4691" y="124691"/>
            <a:ext cx="9019309" cy="7109639"/>
          </a:xfrm>
          <a:prstGeom prst="rect">
            <a:avLst/>
          </a:prstGeom>
        </p:spPr>
        <p:txBody>
          <a:bodyPr wrap="square">
            <a:spAutoFit/>
          </a:bodyPr>
          <a:lstStyle/>
          <a:p>
            <a:pPr algn="just">
              <a:spcAft>
                <a:spcPts val="0"/>
              </a:spcAft>
            </a:pP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Бактерия ўсимлик тўқималарига гулларнинг ширадон (нектарник) лари, камроқ ҳолларда барг тешиклари ҳамда ҳар хил ҳашаротлар пайдо қилган ва механик яралар орқали киради. </a:t>
            </a:r>
            <a:r>
              <a:rPr lang="uz-Cyrl-UZ"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Касаллик </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билан фақат ёш мевалар зарарланади. Етилган мевалар, ҳатто сунъий зарарлаганда ҳам касалланмайди</a:t>
            </a:r>
            <a:r>
              <a:rPr lang="uz-Cyrl-UZ"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en-US"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uz-Cyrl-UZ"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Об-ҳаво </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ва иқлим билан боғлиқ ҳолда касалликнинг кучли ривожланиши баҳорда, ёзда ёки куз бошида кузатилиши мумкин. </a:t>
            </a:r>
            <a:endPar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Баҳорда бактерия зарарланган органларда жуда кўплаб пайдо бўлади – новда ва шохлардан чиқадиган оқ экссудат (суюқлик) бактерия массаларидан иборат бўлади. Бактериялар ўтказувчи тўқималар ичидаги суюқлик орқали новда ва шохларнинг тепасидан пастки қисмларига тарқалади; экссудатдаги бактериялар ёмғир ва шамол билан ҳам тарқалади Улар ҳар хил ҳашаротлар – асалари, оддий ари, қовоғари, пашша, сўрувчи ҳашаротлар</a:t>
            </a:r>
            <a:r>
              <a:rPr lang="uz-Latn-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қушлар воситасида ҳам осон тарқалади ва бошқа ўсимликларни ёки ўша ўсимликнинг бошқа қисмларини зарарлайди. Узоқ масофаларга бактерия экиладиган ва пайванд қилиш учун мўлжалланган барча материаллар ва тара билан тарқалади. </a:t>
            </a:r>
            <a:endPar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uz-Cyrl-UZ"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7203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798" y="117693"/>
            <a:ext cx="8451273" cy="6740307"/>
          </a:xfrm>
          <a:prstGeom prst="rect">
            <a:avLst/>
          </a:prstGeom>
        </p:spPr>
        <p:txBody>
          <a:bodyPr wrap="square">
            <a:spAutoFit/>
          </a:bodyPr>
          <a:lstStyle/>
          <a:p>
            <a:pPr indent="270510" algn="just">
              <a:spcAft>
                <a:spcPts val="0"/>
              </a:spcAft>
            </a:pPr>
            <a:r>
              <a:rPr lang="uz-Cyrl-UZ" sz="2400" b="1" dirty="0">
                <a:latin typeface="Tahoma" panose="020B0604030504040204" pitchFamily="34" charset="0"/>
                <a:ea typeface="Malgun Gothic" panose="020B0503020000020004" pitchFamily="34" charset="-127"/>
                <a:cs typeface="Times New Roman" panose="02020603050405020304" pitchFamily="18" charset="0"/>
              </a:rPr>
              <a:t>Карантин тадбирлари: </a:t>
            </a:r>
            <a:r>
              <a:rPr lang="uz-Cyrl-UZ" sz="2400" dirty="0">
                <a:latin typeface="Tahoma" panose="020B0604030504040204" pitchFamily="34" charset="0"/>
                <a:ea typeface="Malgun Gothic" panose="020B0503020000020004" pitchFamily="34" charset="-127"/>
                <a:cs typeface="Times New Roman" panose="02020603050405020304" pitchFamily="18" charset="0"/>
              </a:rPr>
              <a:t> селекция ва илмий-тадқиқот мақсадида олиб келинган материаллар зарарланганлигини аниқлаш мақсадида лабораторияда экспертиза қилиш ва 1 йил давомида интродукцион-карантин кўчатзорида экиб текшириш; зарарланган дарахтлар аниқланган ҳолда, уларни дарҳол кесиб олиш ва ёқиб юбориш;</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indent="270510" algn="just">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Агротехник тадбирлар:</a:t>
            </a:r>
            <a:r>
              <a:rPr lang="uz-Cyrl-UZ" sz="2400" b="1" dirty="0">
                <a:latin typeface="Tahoma" panose="020B0604030504040204" pitchFamily="34" charset="0"/>
                <a:ea typeface="Malgun Gothic" panose="020B0503020000020004" pitchFamily="34" charset="-127"/>
                <a:cs typeface="Times New Roman" panose="02020603050405020304" pitchFamily="18" charset="0"/>
              </a:rPr>
              <a:t> </a:t>
            </a:r>
            <a:r>
              <a:rPr lang="uz-Cyrl-UZ" sz="2400" dirty="0">
                <a:latin typeface="Tahoma" panose="020B0604030504040204" pitchFamily="34" charset="0"/>
                <a:ea typeface="Malgun Gothic" panose="020B0503020000020004" pitchFamily="34" charset="-127"/>
                <a:cs typeface="Times New Roman" panose="02020603050405020304" pitchFamily="18" charset="0"/>
              </a:rPr>
              <a:t>Эрта баҳорда мевали дарахтлар уйғонгунга қадар шакл беришни кечиктирмасдан амалга ошириш. Вегетация даври бошланиши билан дарахтларни фитоэксперти-засини ўтказиш ва бир ёқлама азотли минерал ўғитлар билан озиқлантирмаслик керак, акс ҳолда касалланиш ўсимликда кучая беради.</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indent="270510" algn="just">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Кўчатларни бошқа давлатлардан олиб келиб экмаслик ва ўсимлик қолдиқларини ёқиб юбориш лозим.</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indent="270510" algn="just">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Кимёвий кураш:</a:t>
            </a:r>
            <a:r>
              <a:rPr lang="uz-Cyrl-UZ" sz="2400" b="1" dirty="0">
                <a:latin typeface="Tahoma" panose="020B0604030504040204" pitchFamily="34" charset="0"/>
                <a:ea typeface="Malgun Gothic" panose="020B0503020000020004" pitchFamily="34" charset="-127"/>
                <a:cs typeface="Times New Roman" panose="02020603050405020304" pitchFamily="18" charset="0"/>
              </a:rPr>
              <a:t> </a:t>
            </a:r>
            <a:r>
              <a:rPr lang="uz-Cyrl-UZ" sz="2400" dirty="0">
                <a:latin typeface="Tahoma" panose="020B0604030504040204" pitchFamily="34" charset="0"/>
                <a:ea typeface="Malgun Gothic" panose="020B0503020000020004" pitchFamily="34" charset="-127"/>
                <a:cs typeface="Times New Roman" panose="02020603050405020304" pitchFamily="18" charset="0"/>
              </a:rPr>
              <a:t>Вегетация даврида касалликни</a:t>
            </a:r>
            <a:r>
              <a:rPr lang="uz-Latn-UZ" sz="2400" dirty="0">
                <a:latin typeface="Tahoma" panose="020B0604030504040204" pitchFamily="34" charset="0"/>
                <a:ea typeface="Malgun Gothic" panose="020B0503020000020004" pitchFamily="34" charset="-127"/>
                <a:cs typeface="Times New Roman" panose="02020603050405020304" pitchFamily="18" charset="0"/>
              </a:rPr>
              <a:t>нг</a:t>
            </a:r>
            <a:r>
              <a:rPr lang="uz-Cyrl-UZ" sz="2400" dirty="0">
                <a:latin typeface="Tahoma" panose="020B0604030504040204" pitchFamily="34" charset="0"/>
                <a:ea typeface="Malgun Gothic" panose="020B0503020000020004" pitchFamily="34" charset="-127"/>
                <a:cs typeface="Times New Roman" panose="02020603050405020304" pitchFamily="18" charset="0"/>
              </a:rPr>
              <a:t> биринчи намуналари намоён бўлганда Бордо суюқлиги билан ҳар 2 ҳафтада бир марта ишлов бериш. </a:t>
            </a:r>
            <a:endParaRPr lang="ru-RU" dirty="0">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3110483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0219" y="415637"/>
            <a:ext cx="8672945" cy="5632311"/>
          </a:xfrm>
          <a:prstGeom prst="rect">
            <a:avLst/>
          </a:prstGeom>
        </p:spPr>
        <p:txBody>
          <a:bodyPr wrap="square">
            <a:spAutoFit/>
          </a:bodyPr>
          <a:lstStyle/>
          <a:p>
            <a:pPr lvl="0" indent="269875" algn="ctr" eaLnBrk="0" fontAlgn="base" hangingPunct="0">
              <a:spcBef>
                <a:spcPct val="0"/>
              </a:spcBef>
              <a:spcAft>
                <a:spcPct val="0"/>
              </a:spcAft>
            </a:pPr>
            <a:r>
              <a:rPr lang="uz-Cyrl-UZ" altLang="ru-RU" sz="2400" b="1" dirty="0" smtClean="0">
                <a:latin typeface="Tahoma" panose="020B0604030504040204" pitchFamily="34" charset="0"/>
                <a:ea typeface="Malgun Gothic" panose="020B0503020000020004" pitchFamily="34" charset="-127"/>
                <a:cs typeface="Tahoma" panose="020B0604030504040204" pitchFamily="34" charset="0"/>
              </a:rPr>
              <a:t>				Олхўри </a:t>
            </a:r>
            <a:r>
              <a:rPr lang="uz-Cyrl-UZ" altLang="ru-RU" sz="2400" b="1" dirty="0">
                <a:latin typeface="Tahoma" panose="020B0604030504040204" pitchFamily="34" charset="0"/>
                <a:ea typeface="Malgun Gothic" panose="020B0503020000020004" pitchFamily="34" charset="-127"/>
                <a:cs typeface="Tahoma" panose="020B0604030504040204" pitchFamily="34" charset="0"/>
              </a:rPr>
              <a:t>чечаги (шарка)  </a:t>
            </a:r>
            <a:r>
              <a:rPr lang="uz-Cyrl-UZ" altLang="ru-RU" sz="2400" b="1" dirty="0" smtClean="0">
                <a:latin typeface="Tahoma" panose="020B0604030504040204" pitchFamily="34" charset="0"/>
                <a:ea typeface="Malgun Gothic" panose="020B0503020000020004" pitchFamily="34" charset="-127"/>
                <a:cs typeface="Tahoma" panose="020B0604030504040204" pitchFamily="34" charset="0"/>
              </a:rPr>
              <a:t>  					касаллиги (Prunus </a:t>
            </a:r>
            <a:r>
              <a:rPr lang="uz-Cyrl-UZ" altLang="ru-RU" sz="2400" b="1" dirty="0">
                <a:latin typeface="Tahoma" panose="020B0604030504040204" pitchFamily="34" charset="0"/>
                <a:ea typeface="Malgun Gothic" panose="020B0503020000020004" pitchFamily="34" charset="-127"/>
                <a:cs typeface="Tahoma" panose="020B0604030504040204" pitchFamily="34" charset="0"/>
              </a:rPr>
              <a:t>virus 7 </a:t>
            </a:r>
            <a:r>
              <a:rPr lang="en-US" altLang="ru-RU" sz="2400" b="1" dirty="0">
                <a:latin typeface="Tahoma" panose="020B0604030504040204" pitchFamily="34" charset="0"/>
                <a:ea typeface="Malgun Gothic" panose="020B0503020000020004" pitchFamily="34" charset="-127"/>
                <a:cs typeface="Tahoma" panose="020B0604030504040204" pitchFamily="34" charset="0"/>
              </a:rPr>
              <a:t>= </a:t>
            </a:r>
            <a:r>
              <a:rPr lang="uz-Cyrl-UZ" altLang="ru-RU" sz="2400" b="1" dirty="0" smtClean="0">
                <a:latin typeface="Tahoma" panose="020B0604030504040204" pitchFamily="34" charset="0"/>
                <a:ea typeface="Malgun Gothic" panose="020B0503020000020004" pitchFamily="34" charset="-127"/>
                <a:cs typeface="Tahoma" panose="020B0604030504040204" pitchFamily="34" charset="0"/>
              </a:rPr>
              <a:t>				Plum </a:t>
            </a:r>
            <a:r>
              <a:rPr lang="uz-Cyrl-UZ" altLang="ru-RU" sz="2400" b="1" dirty="0">
                <a:latin typeface="Tahoma" panose="020B0604030504040204" pitchFamily="34" charset="0"/>
                <a:ea typeface="Malgun Gothic" panose="020B0503020000020004" pitchFamily="34" charset="-127"/>
                <a:cs typeface="Tahoma" panose="020B0604030504040204" pitchFamily="34" charset="0"/>
              </a:rPr>
              <a:t>pox virus </a:t>
            </a:r>
            <a:r>
              <a:rPr lang="en-US" altLang="ru-RU" sz="2400" b="1" dirty="0">
                <a:latin typeface="Tahoma" panose="020B0604030504040204" pitchFamily="34" charset="0"/>
                <a:ea typeface="Malgun Gothic" panose="020B0503020000020004" pitchFamily="34" charset="-127"/>
                <a:cs typeface="Tahoma" panose="020B0604030504040204" pitchFamily="34" charset="0"/>
              </a:rPr>
              <a:t>(</a:t>
            </a:r>
            <a:r>
              <a:rPr lang="uz-Cyrl-UZ" altLang="ru-RU" sz="2400" b="1" dirty="0">
                <a:latin typeface="Tahoma" panose="020B0604030504040204" pitchFamily="34" charset="0"/>
                <a:ea typeface="Malgun Gothic" panose="020B0503020000020004" pitchFamily="34" charset="-127"/>
                <a:cs typeface="Tahoma" panose="020B0604030504040204" pitchFamily="34" charset="0"/>
              </a:rPr>
              <a:t>Smith</a:t>
            </a:r>
            <a:r>
              <a:rPr lang="uz-Cyrl-UZ" altLang="ru-RU" sz="2400" b="1" dirty="0" smtClean="0">
                <a:latin typeface="Tahoma" panose="020B0604030504040204" pitchFamily="34" charset="0"/>
                <a:ea typeface="Malgun Gothic" panose="020B0503020000020004" pitchFamily="34" charset="-127"/>
                <a:cs typeface="Tahoma" panose="020B0604030504040204" pitchFamily="34" charset="0"/>
              </a:rPr>
              <a:t>))</a:t>
            </a:r>
            <a:endParaRPr lang="ru-RU" altLang="ru-RU" sz="1100" dirty="0"/>
          </a:p>
          <a:p>
            <a:pPr lvl="0" indent="269875" eaLnBrk="0" fontAlgn="base" hangingPunct="0">
              <a:spcBef>
                <a:spcPct val="0"/>
              </a:spcBef>
              <a:spcAft>
                <a:spcPct val="0"/>
              </a:spcAft>
            </a:pP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Бу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касаллик дунё бўйлаб кўп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мамлакатларнинг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данакли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мевалар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етиштириладиган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боғлар</a:t>
            </a:r>
            <a:r>
              <a:rPr lang="ru-RU" altLang="ru-RU" sz="2400" dirty="0">
                <a:latin typeface="Tahoma" panose="020B0604030504040204" pitchFamily="34" charset="0"/>
                <a:ea typeface="Malgun Gothic" panose="020B0503020000020004" pitchFamily="34" charset="-127"/>
                <a:cs typeface="Tahoma" panose="020B0604030504040204" pitchFamily="34" charset="0"/>
              </a:rPr>
              <a:t>и</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да кенг тарқалган.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Айниқса</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Польша, Швеция,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Австрия</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Венгрия, Голландия, Сербия, Руминия, Германия, Чехия, Болгария, Англия, Хорватия, Украина, Эстония, Швейцария, Туркия давлатларида</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кўп</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учрайди</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Касалликнинг характерли томони шундаки, ҳаво ҳарорати кўтарилиши билан ўсимликнинг барча органлари – барги, новдаси, гули ва меваси касаллана бошлайди. </a:t>
            </a:r>
            <a:endParaRPr lang="ru-RU" altLang="ru-RU" sz="1100" dirty="0"/>
          </a:p>
        </p:txBody>
      </p:sp>
      <p:pic>
        <p:nvPicPr>
          <p:cNvPr id="8" name="Рисунок 7" descr="ÐÐ°ÑÑÐ¸Ð½ÐºÐ¸ Ð¿Ð¾ Ð·Ð°Ð¿ÑÐ¾ÑÑ Prunus virus 7 = Plum pox virus (Smith"/>
          <p:cNvPicPr/>
          <p:nvPr/>
        </p:nvPicPr>
        <p:blipFill rotWithShape="1">
          <a:blip r:embed="rId2">
            <a:extLst>
              <a:ext uri="{28A0092B-C50C-407E-A947-70E740481C1C}">
                <a14:useLocalDpi xmlns:a14="http://schemas.microsoft.com/office/drawing/2010/main" val="0"/>
              </a:ext>
            </a:extLst>
          </a:blip>
          <a:srcRect l="10686" r="46419"/>
          <a:stretch/>
        </p:blipFill>
        <p:spPr bwMode="auto">
          <a:xfrm>
            <a:off x="360219" y="540328"/>
            <a:ext cx="3643745" cy="295101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39121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81001" y="305995"/>
            <a:ext cx="5181600" cy="3600986"/>
          </a:xfrm>
          <a:prstGeom prst="rect">
            <a:avLst/>
          </a:prstGeom>
        </p:spPr>
        <p:txBody>
          <a:bodyPr wrap="square">
            <a:spAutoFit/>
          </a:bodyPr>
          <a:lstStyle/>
          <a:p>
            <a:pPr lvl="0" indent="269875" algn="just" eaLnBrk="0" fontAlgn="base" hangingPunct="0">
              <a:spcBef>
                <a:spcPct val="0"/>
              </a:spcBef>
              <a:spcAft>
                <a:spcPct val="0"/>
              </a:spcAft>
            </a:pPr>
            <a:r>
              <a:rPr lang="ru-RU" altLang="ru-RU" sz="2400" dirty="0" err="1">
                <a:latin typeface="Tahoma" panose="020B0604030504040204" pitchFamily="34" charset="0"/>
                <a:ea typeface="Malgun Gothic" panose="020B0503020000020004" pitchFamily="34" charset="-127"/>
                <a:cs typeface="Tahoma" panose="020B0604030504040204" pitchFamily="34" charset="0"/>
              </a:rPr>
              <a:t>Бу</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касалликни</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Молдовода</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биринчи</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a:latin typeface="Tahoma" panose="020B0604030504040204" pitchFamily="34" charset="0"/>
                <a:ea typeface="Malgun Gothic" panose="020B0503020000020004" pitchFamily="34" charset="-127"/>
                <a:cs typeface="Tahoma" panose="020B0604030504040204" pitchFamily="34" charset="0"/>
              </a:rPr>
              <a:t>марта 1962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йилда</a:t>
            </a:r>
            <a:r>
              <a:rPr lang="ru-RU" altLang="ru-RU" sz="2400" dirty="0">
                <a:latin typeface="Tahoma" panose="020B0604030504040204" pitchFamily="34" charset="0"/>
                <a:ea typeface="Malgun Gothic" panose="020B0503020000020004" pitchFamily="34" charset="-127"/>
                <a:cs typeface="Tahoma" panose="020B0604030504040204" pitchFamily="34" charset="0"/>
              </a:rPr>
              <a:t> Т.Д.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Вердервский</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томонидан</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аниқланган</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Кейинчалик</a:t>
            </a:r>
            <a:r>
              <a:rPr lang="ru-RU" altLang="ru-RU" sz="2400" dirty="0">
                <a:latin typeface="Tahoma" panose="020B0604030504040204" pitchFamily="34" charset="0"/>
                <a:ea typeface="Malgun Gothic" panose="020B0503020000020004" pitchFamily="34" charset="-127"/>
                <a:cs typeface="Tahoma" panose="020B0604030504040204" pitchFamily="34" charset="0"/>
              </a:rPr>
              <a:t> Украина, Россия,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Украинанинг</a:t>
            </a:r>
            <a:r>
              <a:rPr lang="ru-RU" altLang="ru-RU" sz="2400" dirty="0">
                <a:latin typeface="Tahoma" panose="020B0604030504040204" pitchFamily="34" charset="0"/>
                <a:ea typeface="Malgun Gothic" panose="020B0503020000020004" pitchFamily="34" charset="-127"/>
                <a:cs typeface="Tahoma" panose="020B0604030504040204" pitchFamily="34" charset="0"/>
              </a:rPr>
              <a:t> Львов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вилоятида</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биринчи</a:t>
            </a:r>
            <a:r>
              <a:rPr lang="ru-RU" altLang="ru-RU" sz="2400" dirty="0">
                <a:latin typeface="Tahoma" panose="020B0604030504040204" pitchFamily="34" charset="0"/>
                <a:ea typeface="Malgun Gothic" panose="020B0503020000020004" pitchFamily="34" charset="-127"/>
                <a:cs typeface="Tahoma" panose="020B0604030504040204" pitchFamily="34" charset="0"/>
              </a:rPr>
              <a:t> марта 1967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йилда</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бу</a:t>
            </a:r>
            <a:r>
              <a:rPr lang="ru-RU" altLang="ru-RU" sz="2400" dirty="0">
                <a:latin typeface="Tahoma" panose="020B0604030504040204" pitchFamily="34" charset="0"/>
                <a:ea typeface="Malgun Gothic" panose="020B0503020000020004" pitchFamily="34" charset="-127"/>
                <a:cs typeface="Tahoma" panose="020B0604030504040204" pitchFamily="34" charset="0"/>
              </a:rPr>
              <a:t> тур З.А.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Шестопал</a:t>
            </a:r>
            <a:r>
              <a:rPr lang="ru-RU" altLang="ru-RU" sz="2400" dirty="0">
                <a:latin typeface="Tahoma" panose="020B0604030504040204" pitchFamily="34" charset="0"/>
                <a:ea typeface="Malgun Gothic" panose="020B0503020000020004" pitchFamily="34" charset="-127"/>
                <a:cs typeface="Tahoma" panose="020B0604030504040204" pitchFamily="34" charset="0"/>
              </a:rPr>
              <a:t> (1975)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томонидан</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топилган</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ва</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касаллик</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ҳақида</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тўлиқ</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маълумот</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берилган</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endParaRPr lang="ru-RU" altLang="ru-RU" sz="2400" dirty="0" smtClean="0">
              <a:latin typeface="Tahoma" panose="020B0604030504040204" pitchFamily="34" charset="0"/>
              <a:ea typeface="Malgun Gothic" panose="020B0503020000020004" pitchFamily="34" charset="-127"/>
              <a:cs typeface="Tahoma" panose="020B0604030504040204" pitchFamily="34" charset="0"/>
            </a:endParaRPr>
          </a:p>
          <a:p>
            <a:pPr lvl="0" indent="269875" algn="just" eaLnBrk="0" fontAlgn="base" hangingPunct="0">
              <a:spcBef>
                <a:spcPct val="0"/>
              </a:spcBef>
              <a:spcAft>
                <a:spcPct val="0"/>
              </a:spcAft>
            </a:pPr>
            <a:endParaRPr lang="ru-RU" altLang="ru-RU" sz="1100" dirty="0"/>
          </a:p>
        </p:txBody>
      </p:sp>
      <p:pic>
        <p:nvPicPr>
          <p:cNvPr id="15" name="Рисунок 14" descr="ÐÐ°ÑÑÐ¸Ð½ÐºÐ¸ Ð¿Ð¾ Ð·Ð°Ð¿ÑÐ¾ÑÑ Prunus virus 7 = Plum pox virus (Smith"/>
          <p:cNvPicPr/>
          <p:nvPr/>
        </p:nvPicPr>
        <p:blipFill rotWithShape="1">
          <a:blip r:embed="rId2">
            <a:extLst>
              <a:ext uri="{28A0092B-C50C-407E-A947-70E740481C1C}">
                <a14:useLocalDpi xmlns:a14="http://schemas.microsoft.com/office/drawing/2010/main" val="0"/>
              </a:ext>
            </a:extLst>
          </a:blip>
          <a:srcRect l="54410"/>
          <a:stretch/>
        </p:blipFill>
        <p:spPr bwMode="auto">
          <a:xfrm>
            <a:off x="5680364" y="353001"/>
            <a:ext cx="3248140" cy="3387725"/>
          </a:xfrm>
          <a:prstGeom prst="rect">
            <a:avLst/>
          </a:prstGeom>
          <a:noFill/>
          <a:ln>
            <a:noFill/>
          </a:ln>
          <a:extLst>
            <a:ext uri="{53640926-AAD7-44D8-BBD7-CCE9431645EC}">
              <a14:shadowObscured xmlns:a14="http://schemas.microsoft.com/office/drawing/2010/main"/>
            </a:ext>
          </a:extLst>
        </p:spPr>
      </p:pic>
      <p:sp>
        <p:nvSpPr>
          <p:cNvPr id="6" name="Прямоугольник 5"/>
          <p:cNvSpPr/>
          <p:nvPr/>
        </p:nvSpPr>
        <p:spPr>
          <a:xfrm>
            <a:off x="484909" y="3906982"/>
            <a:ext cx="8353541" cy="2705365"/>
          </a:xfrm>
          <a:prstGeom prst="rect">
            <a:avLst/>
          </a:prstGeom>
        </p:spPr>
        <p:txBody>
          <a:bodyPr wrap="square">
            <a:spAutoFit/>
          </a:bodyPr>
          <a:lstStyle/>
          <a:p>
            <a:r>
              <a:rPr lang="uz-Cyrl-UZ" altLang="ru-RU" sz="2400" dirty="0">
                <a:latin typeface="Tahoma" panose="020B0604030504040204" pitchFamily="34" charset="0"/>
                <a:ea typeface="Malgun Gothic" panose="020B0503020000020004" pitchFamily="34" charset="-127"/>
                <a:cs typeface="Tahoma" panose="020B0604030504040204" pitchFamily="34" charset="0"/>
              </a:rPr>
              <a:t>Касалликни қўзғатувчи  Plum pox ( Prunus virus 7 Smith) вируснинг шакли ипсимон, ўлчами 760-20 нм. Айниқса данакли мевали дарахтларнинг гуллаш даврида ўсимлик танасини зарарлайди. Касалланиш натижасида ўсимлик баргларида кенг чизиқли ҳалқа шаклини эслатувчи доғлар ҳосил бўлади, барглари эса рангсиз яшил ёки сарғиш яшил бўлади. </a:t>
            </a:r>
            <a:endParaRPr lang="ru-RU" sz="2400" dirty="0"/>
          </a:p>
        </p:txBody>
      </p:sp>
    </p:spTree>
    <p:extLst>
      <p:ext uri="{BB962C8B-B14F-4D97-AF65-F5344CB8AC3E}">
        <p14:creationId xmlns:p14="http://schemas.microsoft.com/office/powerpoint/2010/main" val="3909826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6253" y="124691"/>
            <a:ext cx="8811492" cy="6555641"/>
          </a:xfrm>
          <a:prstGeom prst="rect">
            <a:avLst/>
          </a:prstGeom>
        </p:spPr>
        <p:txBody>
          <a:bodyPr wrap="square">
            <a:spAutoFit/>
          </a:bodyPr>
          <a:lstStyle/>
          <a:p>
            <a:pPr lvl="0" indent="269875" eaLnBrk="0" fontAlgn="base" hangingPunct="0">
              <a:spcBef>
                <a:spcPct val="0"/>
              </a:spcBef>
              <a:spcAft>
                <a:spcPct val="0"/>
              </a:spcAft>
            </a:pPr>
            <a:r>
              <a:rPr lang="uz-Cyrl-UZ"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Касаллик </a:t>
            </a:r>
            <a:r>
              <a:rPr lang="uz-Cyrl-UZ" altLang="ru-RU" sz="2800" dirty="0">
                <a:solidFill>
                  <a:srgbClr val="C00000"/>
                </a:solidFill>
                <a:latin typeface="Tahoma" panose="020B0604030504040204" pitchFamily="34" charset="0"/>
                <a:ea typeface="Malgun Gothic" panose="020B0503020000020004" pitchFamily="34" charset="-127"/>
                <a:cs typeface="Tahoma" panose="020B0604030504040204" pitchFamily="34" charset="0"/>
              </a:rPr>
              <a:t>туфайли чидамсиз дарахтларнинг 25-50 %, баъзан 100 % ҳосили йўқотилади. Зарарланган дарахтлар мевасининг кўпчилиги тўкилади, </a:t>
            </a:r>
            <a:r>
              <a:rPr lang="uz-Cyrl-UZ"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қолган-лари </a:t>
            </a:r>
            <a:r>
              <a:rPr lang="uz-Cyrl-UZ" altLang="ru-RU" sz="2800" dirty="0">
                <a:solidFill>
                  <a:srgbClr val="C00000"/>
                </a:solidFill>
                <a:latin typeface="Tahoma" panose="020B0604030504040204" pitchFamily="34" charset="0"/>
                <a:ea typeface="Malgun Gothic" panose="020B0503020000020004" pitchFamily="34" charset="-127"/>
                <a:cs typeface="Tahoma" panose="020B0604030504040204" pitchFamily="34" charset="0"/>
              </a:rPr>
              <a:t>майда ва таъмсиз бўлиб қолади</a:t>
            </a:r>
            <a:r>
              <a:rPr lang="uz-Cyrl-UZ"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 Дарахтлар </a:t>
            </a:r>
            <a:r>
              <a:rPr lang="uz-Cyrl-UZ" altLang="ru-RU" sz="2800" dirty="0">
                <a:solidFill>
                  <a:srgbClr val="C00000"/>
                </a:solidFill>
                <a:latin typeface="Tahoma" panose="020B0604030504040204" pitchFamily="34" charset="0"/>
                <a:ea typeface="Malgun Gothic" panose="020B0503020000020004" pitchFamily="34" charset="-127"/>
                <a:cs typeface="Tahoma" panose="020B0604030504040204" pitchFamily="34" charset="0"/>
              </a:rPr>
              <a:t>вирус билан зарарлангандан сўнг 9-11 ой ўтгач намоён бўлади. Баҳорда олхўри ва тоғолча </a:t>
            </a:r>
            <a:r>
              <a:rPr lang="uz-Cyrl-UZ"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барги</a:t>
            </a:r>
            <a:r>
              <a:rPr lang="ru-RU"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a:t>
            </a:r>
            <a:r>
              <a:rPr lang="uz-Cyrl-UZ"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 </a:t>
            </a:r>
            <a:r>
              <a:rPr lang="uz-Cyrl-UZ" altLang="ru-RU" sz="2800" dirty="0">
                <a:solidFill>
                  <a:srgbClr val="C00000"/>
                </a:solidFill>
                <a:latin typeface="Tahoma" panose="020B0604030504040204" pitchFamily="34" charset="0"/>
                <a:ea typeface="Malgun Gothic" panose="020B0503020000020004" pitchFamily="34" charset="-127"/>
                <a:cs typeface="Tahoma" panose="020B0604030504040204" pitchFamily="34" charset="0"/>
              </a:rPr>
              <a:t>ёш новдаларида кенг ҳалқа, ёй, тасма ва бошқа шакллардаги кенглиги 2-3 мм дан 10-15 мм гача келадиган оч-яшил ёки оч-сариқ хлоротик доғлар ва тасмачалар пайдо бўлади</a:t>
            </a:r>
            <a:r>
              <a:rPr lang="ru-RU" altLang="ru-RU" sz="2800" dirty="0">
                <a:solidFill>
                  <a:srgbClr val="C00000"/>
                </a:solidFill>
                <a:latin typeface="Tahoma" panose="020B0604030504040204" pitchFamily="34" charset="0"/>
                <a:ea typeface="Malgun Gothic" panose="020B0503020000020004" pitchFamily="34" charset="-127"/>
                <a:cs typeface="Tahoma" panose="020B0604030504040204" pitchFamily="34" charset="0"/>
              </a:rPr>
              <a:t> 21-расм</a:t>
            </a:r>
            <a:r>
              <a:rPr lang="uz-Cyrl-UZ" altLang="ru-RU" sz="2800" dirty="0">
                <a:solidFill>
                  <a:srgbClr val="C00000"/>
                </a:solidFill>
                <a:latin typeface="Tahoma" panose="020B0604030504040204" pitchFamily="34" charset="0"/>
                <a:ea typeface="Malgun Gothic" panose="020B0503020000020004" pitchFamily="34" charset="-127"/>
                <a:cs typeface="Tahoma" panose="020B0604030504040204" pitchFamily="34" charset="0"/>
              </a:rPr>
              <a:t>. Уларнинг сони ва ўлчами ўсимлик навининг чидамлилиги, зарарланиш муддати ва об-ҳаво шароитлари билан боғлиқ ҳолда ўзгаради. Ҳарорат 20-25 </a:t>
            </a:r>
            <a:r>
              <a:rPr lang="uz-Cyrl-UZ" altLang="ru-RU" sz="2800" baseline="30000" dirty="0">
                <a:solidFill>
                  <a:srgbClr val="C00000"/>
                </a:solidFill>
                <a:latin typeface="Tahoma" panose="020B0604030504040204" pitchFamily="34" charset="0"/>
                <a:ea typeface="Malgun Gothic" panose="020B0503020000020004" pitchFamily="34" charset="-127"/>
                <a:cs typeface="Tahoma" panose="020B0604030504040204" pitchFamily="34" charset="0"/>
              </a:rPr>
              <a:t>0</a:t>
            </a:r>
            <a:r>
              <a:rPr lang="uz-Cyrl-UZ" altLang="ru-RU" sz="2800" dirty="0">
                <a:solidFill>
                  <a:srgbClr val="C00000"/>
                </a:solidFill>
                <a:latin typeface="Tahoma" panose="020B0604030504040204" pitchFamily="34" charset="0"/>
                <a:ea typeface="Malgun Gothic" panose="020B0503020000020004" pitchFamily="34" charset="-127"/>
                <a:cs typeface="Tahoma" panose="020B0604030504040204" pitchFamily="34" charset="0"/>
              </a:rPr>
              <a:t>С гача исиши билан бу белгилар баъзи навларда йўқолади, </a:t>
            </a:r>
            <a:r>
              <a:rPr lang="uz-Cyrl-UZ"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бошқаларида</a:t>
            </a:r>
            <a:r>
              <a:rPr lang="en-US"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 </a:t>
            </a:r>
            <a:r>
              <a:rPr lang="ru-RU" altLang="ru-RU" sz="2800" dirty="0" err="1" smtClean="0">
                <a:solidFill>
                  <a:srgbClr val="C00000"/>
                </a:solidFill>
                <a:latin typeface="Tahoma" panose="020B0604030504040204" pitchFamily="34" charset="0"/>
                <a:ea typeface="Malgun Gothic" panose="020B0503020000020004" pitchFamily="34" charset="-127"/>
                <a:cs typeface="Tahoma" panose="020B0604030504040204" pitchFamily="34" charset="0"/>
              </a:rPr>
              <a:t>сақланиб</a:t>
            </a:r>
            <a:r>
              <a:rPr lang="ru-RU"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 </a:t>
            </a:r>
            <a:r>
              <a:rPr lang="ru-RU" altLang="ru-RU" sz="2800" dirty="0" err="1" smtClean="0">
                <a:solidFill>
                  <a:srgbClr val="C00000"/>
                </a:solidFill>
                <a:latin typeface="Tahoma" panose="020B0604030504040204" pitchFamily="34" charset="0"/>
                <a:ea typeface="Malgun Gothic" panose="020B0503020000020004" pitchFamily="34" charset="-127"/>
                <a:cs typeface="Tahoma" panose="020B0604030504040204" pitchFamily="34" charset="0"/>
              </a:rPr>
              <a:t>қолиши</a:t>
            </a:r>
            <a:r>
              <a:rPr lang="ru-RU"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 </a:t>
            </a:r>
            <a:r>
              <a:rPr lang="ru-RU" altLang="ru-RU" sz="2800" dirty="0" err="1" smtClean="0">
                <a:solidFill>
                  <a:srgbClr val="C00000"/>
                </a:solidFill>
                <a:latin typeface="Tahoma" panose="020B0604030504040204" pitchFamily="34" charset="0"/>
                <a:ea typeface="Malgun Gothic" panose="020B0503020000020004" pitchFamily="34" charset="-127"/>
                <a:cs typeface="Tahoma" panose="020B0604030504040204" pitchFamily="34" charset="0"/>
              </a:rPr>
              <a:t>мумкин</a:t>
            </a:r>
            <a:r>
              <a:rPr lang="ru-RU" altLang="ru-RU" sz="2800" dirty="0" smtClean="0">
                <a:solidFill>
                  <a:srgbClr val="C00000"/>
                </a:solidFill>
                <a:latin typeface="Tahoma" panose="020B0604030504040204" pitchFamily="34" charset="0"/>
                <a:ea typeface="Malgun Gothic" panose="020B0503020000020004" pitchFamily="34" charset="-127"/>
                <a:cs typeface="Tahoma" panose="020B0604030504040204" pitchFamily="34" charset="0"/>
              </a:rPr>
              <a:t>. </a:t>
            </a:r>
            <a:endParaRPr lang="ru-RU" sz="2800" dirty="0">
              <a:solidFill>
                <a:srgbClr val="C00000"/>
              </a:solidFill>
            </a:endParaRPr>
          </a:p>
        </p:txBody>
      </p:sp>
    </p:spTree>
    <p:extLst>
      <p:ext uri="{BB962C8B-B14F-4D97-AF65-F5344CB8AC3E}">
        <p14:creationId xmlns:p14="http://schemas.microsoft.com/office/powerpoint/2010/main" val="23275026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ÐÐ¾ÑÐ¾Ð¶ÐµÐµ Ð¸Ð·Ð¾Ð±ÑÐ°Ð¶ÐµÐ½Ð¸Ðµ"/>
          <p:cNvPicPr/>
          <p:nvPr/>
        </p:nvPicPr>
        <p:blipFill>
          <a:blip r:embed="rId2">
            <a:extLst>
              <a:ext uri="{28A0092B-C50C-407E-A947-70E740481C1C}">
                <a14:useLocalDpi xmlns:a14="http://schemas.microsoft.com/office/drawing/2010/main" val="0"/>
              </a:ext>
            </a:extLst>
          </a:blip>
          <a:srcRect/>
          <a:stretch>
            <a:fillRect/>
          </a:stretch>
        </p:blipFill>
        <p:spPr bwMode="auto">
          <a:xfrm>
            <a:off x="554182" y="124691"/>
            <a:ext cx="7980218" cy="3363018"/>
          </a:xfrm>
          <a:prstGeom prst="rect">
            <a:avLst/>
          </a:prstGeom>
          <a:noFill/>
          <a:ln>
            <a:noFill/>
          </a:ln>
        </p:spPr>
      </p:pic>
      <p:sp>
        <p:nvSpPr>
          <p:cNvPr id="3" name="Прямоугольник 2"/>
          <p:cNvSpPr/>
          <p:nvPr/>
        </p:nvSpPr>
        <p:spPr>
          <a:xfrm>
            <a:off x="374073" y="3616036"/>
            <a:ext cx="8617527" cy="3170099"/>
          </a:xfrm>
          <a:prstGeom prst="rect">
            <a:avLst/>
          </a:prstGeom>
        </p:spPr>
        <p:txBody>
          <a:bodyPr wrap="square">
            <a:spAutoFit/>
          </a:bodyPr>
          <a:lstStyle/>
          <a:p>
            <a:r>
              <a:rPr lang="uz-Cyrl-UZ" altLang="ru-RU" sz="2000" dirty="0">
                <a:latin typeface="Tahoma" panose="020B0604030504040204" pitchFamily="34" charset="0"/>
                <a:ea typeface="Malgun Gothic" panose="020B0503020000020004" pitchFamily="34" charset="-127"/>
                <a:cs typeface="Tahoma" panose="020B0604030504040204" pitchFamily="34" charset="0"/>
              </a:rPr>
              <a:t>Олхўрининг Ренклод навлари чидамли. Улар меваларининг қобиғида некроз ривожланмайди, фақат алоҳи</a:t>
            </a:r>
            <a:r>
              <a:rPr lang="ru-RU" altLang="ru-RU" sz="2000" dirty="0">
                <a:latin typeface="Tahoma" panose="020B0604030504040204" pitchFamily="34" charset="0"/>
                <a:ea typeface="Malgun Gothic" panose="020B0503020000020004" pitchFamily="34" charset="-127"/>
                <a:cs typeface="Tahoma" panose="020B0604030504040204" pitchFamily="34" charset="0"/>
              </a:rPr>
              <a:t>да</a:t>
            </a:r>
            <a:r>
              <a:rPr lang="uz-Cyrl-UZ" altLang="ru-RU" sz="2000" dirty="0">
                <a:latin typeface="Tahoma" panose="020B0604030504040204" pitchFamily="34" charset="0"/>
                <a:ea typeface="Malgun Gothic" panose="020B0503020000020004" pitchFamily="34" charset="-127"/>
                <a:cs typeface="Tahoma" panose="020B0604030504040204" pitchFamily="34" charset="0"/>
              </a:rPr>
              <a:t> қизғиш халқа ва ёй шаклли доғлар</a:t>
            </a:r>
            <a:r>
              <a:rPr lang="ru-RU" altLang="ru-RU" sz="2000" dirty="0">
                <a:latin typeface="Tahoma" panose="020B0604030504040204" pitchFamily="34" charset="0"/>
                <a:ea typeface="Malgun Gothic" panose="020B0503020000020004" pitchFamily="34" charset="-127"/>
                <a:cs typeface="Tahoma" panose="020B0604030504040204" pitchFamily="34" charset="0"/>
              </a:rPr>
              <a:t> </a:t>
            </a:r>
            <a:r>
              <a:rPr lang="ru-RU" altLang="ru-RU" sz="2000" dirty="0" err="1">
                <a:latin typeface="Tahoma" panose="020B0604030504040204" pitchFamily="34" charset="0"/>
                <a:ea typeface="Malgun Gothic" panose="020B0503020000020004" pitchFamily="34" charset="-127"/>
                <a:cs typeface="Tahoma" panose="020B0604030504040204" pitchFamily="34" charset="0"/>
              </a:rPr>
              <a:t>билан</a:t>
            </a:r>
            <a:r>
              <a:rPr lang="ru-RU" altLang="ru-RU" sz="2000" dirty="0">
                <a:latin typeface="Tahoma" panose="020B0604030504040204" pitchFamily="34" charset="0"/>
                <a:ea typeface="Malgun Gothic" panose="020B0503020000020004" pitchFamily="34" charset="-127"/>
                <a:cs typeface="Tahoma" panose="020B0604030504040204" pitchFamily="34" charset="0"/>
              </a:rPr>
              <a:t> </a:t>
            </a:r>
            <a:r>
              <a:rPr lang="ru-RU" altLang="ru-RU" sz="2000" dirty="0" err="1">
                <a:latin typeface="Tahoma" panose="020B0604030504040204" pitchFamily="34" charset="0"/>
                <a:ea typeface="Malgun Gothic" panose="020B0503020000020004" pitchFamily="34" charset="-127"/>
                <a:cs typeface="Tahoma" panose="020B0604030504040204" pitchFamily="34" charset="0"/>
              </a:rPr>
              <a:t>қопланади</a:t>
            </a:r>
            <a:r>
              <a:rPr lang="ru-RU" altLang="ru-RU" sz="2000" dirty="0">
                <a:latin typeface="Tahoma" panose="020B0604030504040204" pitchFamily="34" charset="0"/>
                <a:ea typeface="Malgun Gothic" panose="020B0503020000020004" pitchFamily="34" charset="-127"/>
                <a:cs typeface="Tahoma" panose="020B0604030504040204" pitchFamily="34" charset="0"/>
              </a:rPr>
              <a:t>.</a:t>
            </a:r>
            <a:r>
              <a:rPr lang="uz-Cyrl-UZ" altLang="ru-RU" sz="2000" dirty="0">
                <a:latin typeface="Tahoma" panose="020B0604030504040204" pitchFamily="34" charset="0"/>
                <a:ea typeface="Malgun Gothic" panose="020B0503020000020004" pitchFamily="34" charset="-127"/>
                <a:cs typeface="Tahoma" panose="020B0604030504040204" pitchFamily="34" charset="0"/>
              </a:rPr>
              <a:t> Мева пишишигача бу доғлар йўқолади ва касаллик ҳосилга</a:t>
            </a:r>
            <a:r>
              <a:rPr lang="ru-RU" altLang="ru-RU" sz="2000" dirty="0">
                <a:latin typeface="Tahoma" panose="020B0604030504040204" pitchFamily="34" charset="0"/>
                <a:ea typeface="Malgun Gothic" panose="020B0503020000020004" pitchFamily="34" charset="-127"/>
                <a:cs typeface="Tahoma" panose="020B0604030504040204" pitchFamily="34" charset="0"/>
              </a:rPr>
              <a:t>, </a:t>
            </a:r>
            <a:r>
              <a:rPr lang="ru-RU" altLang="ru-RU" sz="2000" dirty="0" err="1">
                <a:latin typeface="Tahoma" panose="020B0604030504040204" pitchFamily="34" charset="0"/>
                <a:ea typeface="Malgun Gothic" panose="020B0503020000020004" pitchFamily="34" charset="-127"/>
                <a:cs typeface="Tahoma" panose="020B0604030504040204" pitchFamily="34" charset="0"/>
              </a:rPr>
              <a:t>унинг</a:t>
            </a:r>
            <a:r>
              <a:rPr lang="uz-Cyrl-UZ" altLang="ru-RU" sz="2000" dirty="0">
                <a:latin typeface="Tahoma" panose="020B0604030504040204" pitchFamily="34" charset="0"/>
                <a:ea typeface="Malgun Gothic" panose="020B0503020000020004" pitchFamily="34" charset="-127"/>
                <a:cs typeface="Tahoma" panose="020B0604030504040204" pitchFamily="34" charset="0"/>
              </a:rPr>
              <a:t>  таъмига таъсир қилмайди. Тоғолча ва чидамли ўрик баргларида мозаик, сариқ халқа ва тасма шаклли, ҳар хил ўлчамли доғлар ҳосил бўлади; некроз бўлмайди, ҳаво исиши билан доғлар ҳам йўқолиб кетади. Ўрикнинг чидамсиз навлари меваларида баъзан оч тусли ва атрофида оч-яшил ёки яшил халқали доғлар пайдо бўлади, мева пишиш даврида улар ноаниқ сариқ </a:t>
            </a:r>
            <a:r>
              <a:rPr lang="ru-RU" altLang="ru-RU" sz="2000" dirty="0" err="1">
                <a:latin typeface="Tahoma" panose="020B0604030504040204" pitchFamily="34" charset="0"/>
                <a:ea typeface="Malgun Gothic" panose="020B0503020000020004" pitchFamily="34" charset="-127"/>
                <a:cs typeface="Tahoma" panose="020B0604030504040204" pitchFamily="34" charset="0"/>
              </a:rPr>
              <a:t>тусда</a:t>
            </a:r>
            <a:r>
              <a:rPr lang="uz-Cyrl-UZ" altLang="ru-RU" sz="2000" dirty="0">
                <a:latin typeface="Tahoma" panose="020B0604030504040204" pitchFamily="34" charset="0"/>
                <a:ea typeface="Malgun Gothic" panose="020B0503020000020004" pitchFamily="34" charset="-127"/>
                <a:cs typeface="Tahoma" panose="020B0604030504040204" pitchFamily="34" charset="0"/>
              </a:rPr>
              <a:t> кўринади, данакларида оч тусли доғлар шаклланади. </a:t>
            </a:r>
            <a:endParaRPr lang="ru-RU" sz="2000" dirty="0"/>
          </a:p>
        </p:txBody>
      </p:sp>
    </p:spTree>
    <p:extLst>
      <p:ext uri="{BB962C8B-B14F-4D97-AF65-F5344CB8AC3E}">
        <p14:creationId xmlns:p14="http://schemas.microsoft.com/office/powerpoint/2010/main" val="281967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8654" y="249382"/>
            <a:ext cx="8562109" cy="6432530"/>
          </a:xfrm>
          <a:prstGeom prst="rect">
            <a:avLst/>
          </a:prstGeom>
        </p:spPr>
        <p:txBody>
          <a:bodyPr wrap="square">
            <a:spAutoFit/>
          </a:bodyPr>
          <a:lstStyle/>
          <a:p>
            <a:pPr lvl="0" indent="269875" eaLnBrk="0" fontAlgn="base" hangingPunct="0">
              <a:spcBef>
                <a:spcPct val="0"/>
              </a:spcBef>
              <a:spcAft>
                <a:spcPct val="0"/>
              </a:spcAft>
            </a:pP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Шафтоли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баргларида ноаниқ мозаика ва томирлари атрофида ҳошия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ҳосил</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қилади</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a:t>
            </a:r>
            <a:endParaRPr lang="ru-RU" altLang="ru-RU" sz="2400" dirty="0"/>
          </a:p>
          <a:p>
            <a:pPr lvl="0" indent="269875" algn="just" eaLnBrk="0" fontAlgn="base" hangingPunct="0">
              <a:spcBef>
                <a:spcPct val="0"/>
              </a:spcBef>
              <a:spcAft>
                <a:spcPct val="0"/>
              </a:spcAft>
            </a:pPr>
            <a:r>
              <a:rPr lang="uz-Cyrl-UZ" altLang="ru-RU" sz="2400" dirty="0">
                <a:latin typeface="Tahoma" panose="020B0604030504040204" pitchFamily="34" charset="0"/>
                <a:ea typeface="Malgun Gothic" panose="020B0503020000020004" pitchFamily="34" charset="-127"/>
                <a:cs typeface="Tahoma" panose="020B0604030504040204" pitchFamily="34" charset="0"/>
              </a:rPr>
              <a:t>   Мевалар хунук шакл олади, данакларида тўқ тусли доғлар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кўринади</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Оқ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мевали навларнинг меваси устида нимранг тусли ҳалқалар, сариқ рангли меваларда алоҳида, ноаниқ доғлар ривожланади.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Касаллик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қўзғатувчи патоген қаламчалар, кўчатлар ва илдизбачкилар воситасида тарқалади. Бунинг натижасида ўсимлик вегетация даврининг Марказийларига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бориб, сезиларли ўсимликларда касалланиш туфайли халок бўлади. </a:t>
            </a:r>
          </a:p>
          <a:p>
            <a:pPr indent="269875" algn="just" eaLnBrk="0" fontAlgn="base" hangingPunct="0">
              <a:spcBef>
                <a:spcPct val="0"/>
              </a:spcBef>
              <a:spcAft>
                <a:spcPct val="0"/>
              </a:spcAft>
            </a:pPr>
            <a:r>
              <a:rPr lang="uz-Cyrl-UZ" altLang="ru-RU" sz="2400" dirty="0">
                <a:latin typeface="Tahoma" panose="020B0604030504040204" pitchFamily="34" charset="0"/>
                <a:ea typeface="Malgun Gothic" panose="020B0503020000020004" pitchFamily="34" charset="-127"/>
                <a:cs typeface="Tahoma" panose="020B0604030504040204" pitchFamily="34" charset="0"/>
              </a:rPr>
              <a:t>Касалликни аниқлаш учун пайванд усули қўлланилади. Индикатор ўсимликлар сифатида олхўри, шафтоли ёки ўрикнинг танаси ёғочлашмаган ниҳоллари, ўтсимон ўсимликлардан олабўта (</a:t>
            </a:r>
            <a:r>
              <a:rPr lang="uz-Cyrl-UZ" altLang="ru-RU" sz="2400" i="1" dirty="0">
                <a:latin typeface="Tahoma" panose="020B0604030504040204" pitchFamily="34" charset="0"/>
                <a:ea typeface="Malgun Gothic" panose="020B0503020000020004" pitchFamily="34" charset="-127"/>
                <a:cs typeface="Tahoma" panose="020B0604030504040204" pitchFamily="34" charset="0"/>
              </a:rPr>
              <a:t>Chenopodium foetidum</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тамаки (</a:t>
            </a:r>
            <a:r>
              <a:rPr lang="uz-Cyrl-UZ" altLang="ru-RU" sz="2400" i="1" dirty="0">
                <a:latin typeface="Tahoma" panose="020B0604030504040204" pitchFamily="34" charset="0"/>
                <a:ea typeface="Malgun Gothic" panose="020B0503020000020004" pitchFamily="34" charset="-127"/>
                <a:cs typeface="Tahoma" panose="020B0604030504040204" pitchFamily="34" charset="0"/>
              </a:rPr>
              <a:t>Nicotiana clevelandii</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ва б</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ошқалар</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ишлатилади. </a:t>
            </a:r>
            <a:endParaRPr lang="ru-RU" altLang="ru-RU" sz="2400" dirty="0"/>
          </a:p>
          <a:p>
            <a:pPr lvl="0" indent="269875" algn="just" eaLnBrk="0" fontAlgn="base" hangingPunct="0">
              <a:spcBef>
                <a:spcPct val="0"/>
              </a:spcBef>
              <a:spcAft>
                <a:spcPct val="0"/>
              </a:spcAft>
            </a:pPr>
            <a:endParaRPr lang="ru-RU" sz="2800" dirty="0"/>
          </a:p>
        </p:txBody>
      </p:sp>
    </p:spTree>
    <p:extLst>
      <p:ext uri="{BB962C8B-B14F-4D97-AF65-F5344CB8AC3E}">
        <p14:creationId xmlns:p14="http://schemas.microsoft.com/office/powerpoint/2010/main" val="529526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21673" y="-123110"/>
            <a:ext cx="8728364" cy="6986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Вирус ниҳоллар билан, пайванд орқали, табиатда шафтоли шираси ва бошқа ширалар воситасида тарқалади. </a:t>
            </a:r>
            <a:endParaRPr kumimoji="0" lang="ru-RU" altLang="ru-RU" sz="1200" b="0" i="0" u="none" strike="noStrike" cap="none" normalizeH="0" baseline="0" dirty="0" smtClean="0">
              <a:ln>
                <a:noFill/>
              </a:ln>
              <a:solidFill>
                <a:schemeClr val="tx1"/>
              </a:solidFill>
              <a:effectLst/>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  </a:t>
            </a:r>
            <a:r>
              <a:rPr kumimoji="0" lang="uz-Cyrl-UZ" altLang="ru-RU" sz="2800" b="1"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Касалликка қарши карантин кураш чоралари:</a:t>
            </a: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  касаллик тарқалган мамлакатлардан экиш ва пайванд қилиш мақсадида материал олиб келмаслик; селекция  мақсадида кел</a:t>
            </a:r>
            <a:r>
              <a:rPr kumimoji="0" lang="ru-RU"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т</a:t>
            </a: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и</a:t>
            </a:r>
            <a:r>
              <a:rPr kumimoji="0" lang="ru-RU" altLang="ru-RU" sz="2800" b="0" i="0" u="none" strike="noStrike" cap="none" normalizeH="0" baseline="0" dirty="0" err="1"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рил</a:t>
            </a: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ган материалларни 3 йил давомида интродукцион-карантин кўчатзор-ларида экиб текшириш</a:t>
            </a:r>
            <a:r>
              <a:rPr kumimoji="0" lang="ru-RU"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a:t>
            </a: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 Минерал ўғитларнинг йиллик меъёрини тўғри белгилаш.</a:t>
            </a:r>
            <a:endParaRPr kumimoji="0" lang="ru-RU" altLang="ru-RU" sz="1200" b="0" i="0" u="none" strike="noStrike" cap="none" normalizeH="0" baseline="0" dirty="0" smtClean="0">
              <a:ln>
                <a:noFill/>
              </a:ln>
              <a:solidFill>
                <a:schemeClr val="tx1"/>
              </a:solidFill>
              <a:effectLst/>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Кимёвий кураш чоралари: Касаллик тарқалишининг биринчи кўриниши юзага келиши билан Бордо суюқлиги ёрдамида ҳар 2-3 ҳафтада бир марта ишлов бериш. Ҳашаротларга қарши кураш чораларини ўз вақтида ўтказиш.</a:t>
            </a:r>
            <a:endParaRPr kumimoji="0" lang="uz-Cyrl-UZ" altLang="ru-RU" sz="3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59057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091" y="387927"/>
            <a:ext cx="8492836" cy="6647974"/>
          </a:xfrm>
          <a:prstGeom prst="rect">
            <a:avLst/>
          </a:prstGeom>
        </p:spPr>
        <p:txBody>
          <a:bodyPr wrap="square">
            <a:spAutoFit/>
          </a:bodyPr>
          <a:lstStyle/>
          <a:p>
            <a:pPr algn="ctr">
              <a:spcAft>
                <a:spcPts val="0"/>
              </a:spcAft>
            </a:pPr>
            <a:r>
              <a:rPr lang="uz-Cyrl-UZ" sz="2400" b="1" dirty="0">
                <a:latin typeface="Tahoma" panose="020B0604030504040204" pitchFamily="34" charset="0"/>
                <a:ea typeface="Malgun Gothic" panose="020B0503020000020004" pitchFamily="34" charset="-127"/>
                <a:cs typeface="Times New Roman" panose="02020603050405020304" pitchFamily="18" charset="0"/>
              </a:rPr>
              <a:t>Цитрус экинларнинг тристеза (тез нобуд бўлиши)</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algn="ctr">
              <a:spcAft>
                <a:spcPts val="0"/>
              </a:spcAft>
            </a:pPr>
            <a:r>
              <a:rPr lang="uz-Cyrl-UZ" sz="2400" b="1" dirty="0">
                <a:latin typeface="Tahoma" panose="020B0604030504040204" pitchFamily="34" charset="0"/>
                <a:ea typeface="Malgun Gothic" panose="020B0503020000020004" pitchFamily="34" charset="-127"/>
                <a:cs typeface="Times New Roman" panose="02020603050405020304" pitchFamily="18" charset="0"/>
              </a:rPr>
              <a:t>касаллиги (Citritus trizteza virus)</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algn="just">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a:t>
            </a:r>
            <a:r>
              <a:rPr lang="uz-Cyrl-UZ" sz="2400" dirty="0" smtClean="0">
                <a:latin typeface="Tahoma" panose="020B0604030504040204" pitchFamily="34" charset="0"/>
                <a:ea typeface="Malgun Gothic" panose="020B0503020000020004" pitchFamily="34" charset="-127"/>
                <a:cs typeface="Times New Roman" panose="02020603050405020304" pitchFamily="18" charset="0"/>
              </a:rPr>
              <a:t>    Бу </a:t>
            </a:r>
            <a:r>
              <a:rPr lang="uz-Cyrl-UZ" sz="2400" dirty="0">
                <a:latin typeface="Tahoma" panose="020B0604030504040204" pitchFamily="34" charset="0"/>
                <a:ea typeface="Malgun Gothic" panose="020B0503020000020004" pitchFamily="34" charset="-127"/>
                <a:cs typeface="Times New Roman" panose="02020603050405020304" pitchFamily="18" charset="0"/>
              </a:rPr>
              <a:t>касаллик  дунёдаги 40 дан ортиқ мамлакатларда, жумладан,  Европанинг Греция, Испания, Италия, Франция; Осиёнинг Исроил, Кипр, Малайзия, Сурия, Ҳиндистон, Шри-Ланка, Ява ороли; Африканинг Гана, ЖАР, Кения, Марокаш, БАА; Америкада - Аргентина, АҚШ, Бразилия, Венесуэла, Гвиана, Колумбия, Перу, Уругвай каби мамлакатлар</a:t>
            </a:r>
            <a:r>
              <a:rPr lang="uz-Latn-UZ" sz="2400" dirty="0">
                <a:latin typeface="Tahoma" panose="020B0604030504040204" pitchFamily="34" charset="0"/>
                <a:ea typeface="Malgun Gothic" panose="020B0503020000020004" pitchFamily="34" charset="-127"/>
                <a:cs typeface="Times New Roman" panose="02020603050405020304" pitchFamily="18" charset="0"/>
              </a:rPr>
              <a:t>и</a:t>
            </a:r>
            <a:r>
              <a:rPr lang="uz-Cyrl-UZ" sz="2400" dirty="0">
                <a:latin typeface="Tahoma" panose="020B0604030504040204" pitchFamily="34" charset="0"/>
                <a:ea typeface="Malgun Gothic" panose="020B0503020000020004" pitchFamily="34" charset="-127"/>
                <a:cs typeface="Times New Roman" panose="02020603050405020304" pitchFamily="18" charset="0"/>
              </a:rPr>
              <a:t>да кенг тарқалган. </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algn="just"/>
            <a:r>
              <a:rPr lang="uz-Cyrl-UZ" sz="2400" dirty="0" smtClean="0">
                <a:latin typeface="Tahoma" panose="020B0604030504040204" pitchFamily="34" charset="0"/>
                <a:ea typeface="Malgun Gothic" panose="020B0503020000020004" pitchFamily="34" charset="-127"/>
                <a:cs typeface="Times New Roman" panose="02020603050405020304" pitchFamily="18" charset="0"/>
              </a:rPr>
              <a:t>      Аччиқ </a:t>
            </a:r>
            <a:r>
              <a:rPr lang="uz-Cyrl-UZ" sz="2400" dirty="0">
                <a:latin typeface="Tahoma" panose="020B0604030504040204" pitchFamily="34" charset="0"/>
                <a:ea typeface="Malgun Gothic" panose="020B0503020000020004" pitchFamily="34" charset="-127"/>
                <a:cs typeface="Times New Roman" panose="02020603050405020304" pitchFamily="18" charset="0"/>
              </a:rPr>
              <a:t>апельсин ва лаймага пайванд қилиб ўстирилган барча цитрус экинлари ва бошқа турларнинг баъзи навлари зарарланади. Касаллик қўзғатувчи клостовируслар гуруҳига киради. Заррачалари узун, буралган таёқча шаклли, ҳажми 200 х 12 нм га яқин. Вирус одатда флоэмада паракристалл тўдачалар шаклида жойлашади,  аммо ёш новдаларнинг қобиғида ҳам кузатилган. </a:t>
            </a:r>
            <a:endParaRPr lang="ru-RU" dirty="0">
              <a:latin typeface="Calibri" panose="020F0502020204030204" pitchFamily="34" charset="0"/>
              <a:ea typeface="Malgun Gothic" panose="020B0503020000020004" pitchFamily="34" charset="-127"/>
              <a:cs typeface="Times New Roman" panose="02020603050405020304" pitchFamily="18" charset="0"/>
            </a:endParaRPr>
          </a:p>
          <a:p>
            <a:pPr algn="just">
              <a:spcAft>
                <a:spcPts val="0"/>
              </a:spcAft>
            </a:pPr>
            <a:endParaRPr lang="ru-RU" dirty="0">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3529148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ÐÐ¾ÑÐ¾Ð¶ÐµÐµ Ð¸Ð·Ð¾Ð±ÑÐ°Ð¶ÐµÐ½Ð¸Ðµ"/>
          <p:cNvPicPr/>
          <p:nvPr/>
        </p:nvPicPr>
        <p:blipFill>
          <a:blip r:embed="rId2">
            <a:extLst>
              <a:ext uri="{28A0092B-C50C-407E-A947-70E740481C1C}">
                <a14:useLocalDpi xmlns:a14="http://schemas.microsoft.com/office/drawing/2010/main" val="0"/>
              </a:ext>
            </a:extLst>
          </a:blip>
          <a:srcRect/>
          <a:stretch>
            <a:fillRect/>
          </a:stretch>
        </p:blipFill>
        <p:spPr bwMode="auto">
          <a:xfrm>
            <a:off x="124693" y="180109"/>
            <a:ext cx="4835234" cy="3820131"/>
          </a:xfrm>
          <a:prstGeom prst="rect">
            <a:avLst/>
          </a:prstGeom>
          <a:noFill/>
          <a:ln>
            <a:noFill/>
          </a:ln>
        </p:spPr>
      </p:pic>
      <p:sp>
        <p:nvSpPr>
          <p:cNvPr id="3" name="Прямоугольник 2"/>
          <p:cNvSpPr/>
          <p:nvPr/>
        </p:nvSpPr>
        <p:spPr>
          <a:xfrm>
            <a:off x="4959927" y="180109"/>
            <a:ext cx="4184073" cy="3785652"/>
          </a:xfrm>
          <a:prstGeom prst="rect">
            <a:avLst/>
          </a:prstGeom>
        </p:spPr>
        <p:txBody>
          <a:bodyPr wrap="square">
            <a:spAutoFit/>
          </a:bodyPr>
          <a:lstStyle/>
          <a:p>
            <a:r>
              <a:rPr lang="uz-Cyrl-UZ" sz="2400" dirty="0">
                <a:latin typeface="Tahoma" panose="020B0604030504040204" pitchFamily="34" charset="0"/>
                <a:ea typeface="Malgun Gothic" panose="020B0503020000020004" pitchFamily="34" charset="-127"/>
                <a:cs typeface="Times New Roman" panose="02020603050405020304" pitchFamily="18" charset="0"/>
              </a:rPr>
              <a:t>Ўсимликда касаллик белгилари жуда ўзгарувчан. Кўчатлар ўсмай пакана бўлиб қолиши, пояда ботиқ ўйиқлар пайдо бўлиши, барглар ичига қараб буралиши, барг бандлари оқариши, хлороз, меваларнинг ривожланмай қолиши кузатилади.</a:t>
            </a:r>
            <a:endParaRPr lang="ru-RU" sz="2400" dirty="0"/>
          </a:p>
        </p:txBody>
      </p:sp>
      <p:sp>
        <p:nvSpPr>
          <p:cNvPr id="4" name="Прямоугольник 3"/>
          <p:cNvSpPr/>
          <p:nvPr/>
        </p:nvSpPr>
        <p:spPr>
          <a:xfrm>
            <a:off x="124693" y="4000240"/>
            <a:ext cx="8866907" cy="2308324"/>
          </a:xfrm>
          <a:prstGeom prst="rect">
            <a:avLst/>
          </a:prstGeom>
        </p:spPr>
        <p:txBody>
          <a:bodyPr wrap="square">
            <a:spAutoFit/>
          </a:bodyPr>
          <a:lstStyle/>
          <a:p>
            <a:pPr algn="just"/>
            <a:r>
              <a:rPr lang="uz-Cyrl-UZ" sz="2400" dirty="0">
                <a:latin typeface="Tahoma" panose="020B0604030504040204" pitchFamily="34" charset="0"/>
                <a:ea typeface="Malgun Gothic" panose="020B0503020000020004" pitchFamily="34" charset="-127"/>
                <a:cs typeface="Times New Roman" panose="02020603050405020304" pitchFamily="18" charset="0"/>
              </a:rPr>
              <a:t>Айрим олинган турларида пояда ўйиқлар ва барг пластинкасининг томирларида хлорозлар юзага келади. Касаллик кучли тарқалишида тўқимада некроз ҳосил бўлади. Бу некроз касалланган қисмни тўла ўраб олганлиги кузатилади. Натижада ўсимликда углеводлар ва крахмал моддасининг камайиб кетиб, кўчатлар қурийди. </a:t>
            </a:r>
            <a:endParaRPr lang="ru-RU" sz="2400" dirty="0"/>
          </a:p>
        </p:txBody>
      </p:sp>
    </p:spTree>
    <p:extLst>
      <p:ext uri="{BB962C8B-B14F-4D97-AF65-F5344CB8AC3E}">
        <p14:creationId xmlns:p14="http://schemas.microsoft.com/office/powerpoint/2010/main" val="1230000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 y="484909"/>
            <a:ext cx="8437418" cy="6504986"/>
          </a:xfrm>
          <a:prstGeom prst="rect">
            <a:avLst/>
          </a:prstGeom>
        </p:spPr>
        <p:txBody>
          <a:bodyPr wrap="square">
            <a:spAutoFit/>
          </a:bodyPr>
          <a:lstStyle/>
          <a:p>
            <a:pPr algn="just">
              <a:lnSpc>
                <a:spcPct val="115000"/>
              </a:lnSpc>
            </a:pPr>
            <a:r>
              <a:rPr lang="uz-Cyrl-UZ" sz="2800" dirty="0" smtClean="0">
                <a:latin typeface="Tahoma" panose="020B0604030504040204" pitchFamily="34" charset="0"/>
                <a:ea typeface="Malgun Gothic" panose="020B0503020000020004" pitchFamily="34" charset="-127"/>
                <a:cs typeface="Times New Roman" panose="02020603050405020304" pitchFamily="18" charset="0"/>
              </a:rPr>
              <a:t>Муддатдан </a:t>
            </a:r>
            <a:r>
              <a:rPr lang="uz-Cyrl-UZ" sz="2800" dirty="0">
                <a:latin typeface="Tahoma" panose="020B0604030504040204" pitchFamily="34" charset="0"/>
                <a:ea typeface="Malgun Gothic" panose="020B0503020000020004" pitchFamily="34" charset="-127"/>
                <a:cs typeface="Times New Roman" panose="02020603050405020304" pitchFamily="18" charset="0"/>
              </a:rPr>
              <a:t>олдин қуриган кўчатларнинг пўстлоғида ботиқ ўйиқлар қалинлашади. Бундай кўринишдаги кўчатлар тез нобуд бўлади. Касалланишнинг яна бир белгиси уланган (пайванд) жойида сарғиш-қўнғир доғ юзага келиши поя ва катта шохларда нотекислик ҳосил бўлади. </a:t>
            </a:r>
            <a:endParaRPr lang="uz-Cyrl-UZ" sz="2800" dirty="0" smtClean="0">
              <a:latin typeface="Tahoma" panose="020B0604030504040204" pitchFamily="34" charset="0"/>
              <a:ea typeface="Malgun Gothic" panose="020B0503020000020004" pitchFamily="34" charset="-127"/>
              <a:cs typeface="Times New Roman" panose="02020603050405020304" pitchFamily="18" charset="0"/>
            </a:endParaRPr>
          </a:p>
          <a:p>
            <a:pPr algn="just">
              <a:lnSpc>
                <a:spcPct val="115000"/>
              </a:lnSpc>
            </a:pPr>
            <a:r>
              <a:rPr lang="uz-Cyrl-UZ" sz="2800" dirty="0">
                <a:latin typeface="Tahoma" panose="020B0604030504040204" pitchFamily="34" charset="0"/>
                <a:ea typeface="Malgun Gothic" panose="020B0503020000020004" pitchFamily="34" charset="-127"/>
                <a:cs typeface="Times New Roman" panose="02020603050405020304" pitchFamily="18" charset="0"/>
              </a:rPr>
              <a:t>Пайвандтакни танлашда куртак, новда ва баргларни танлаб пайванд қилиш зарур. Касаллик манбалари  зараркунандалар - шира ва трипслар, қуриган кўчатлар, шунингдек, тўкилган барглар  ҳисобланади.</a:t>
            </a:r>
          </a:p>
          <a:p>
            <a:pPr algn="just">
              <a:lnSpc>
                <a:spcPct val="115000"/>
              </a:lnSpc>
            </a:pPr>
            <a:endParaRPr lang="ru-RU" sz="2800" dirty="0">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457185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528" y="415636"/>
            <a:ext cx="8520546" cy="6093976"/>
          </a:xfrm>
          <a:prstGeom prst="rect">
            <a:avLst/>
          </a:prstGeom>
        </p:spPr>
        <p:txBody>
          <a:bodyPr wrap="square">
            <a:spAutoFit/>
          </a:bodyPr>
          <a:lstStyle/>
          <a:p>
            <a:pPr algn="just"/>
            <a:r>
              <a:rPr lang="uz-Cyrl-UZ" sz="3000" b="1" dirty="0" smtClean="0">
                <a:latin typeface="Tahoma" panose="020B0604030504040204" pitchFamily="34" charset="0"/>
                <a:ea typeface="Malgun Gothic" panose="020B0503020000020004" pitchFamily="34" charset="-127"/>
                <a:cs typeface="Times New Roman" panose="02020603050405020304" pitchFamily="18" charset="0"/>
              </a:rPr>
              <a:t>Карантин </a:t>
            </a:r>
            <a:r>
              <a:rPr lang="uz-Cyrl-UZ" sz="3000" b="1" dirty="0">
                <a:latin typeface="Tahoma" panose="020B0604030504040204" pitchFamily="34" charset="0"/>
                <a:ea typeface="Malgun Gothic" panose="020B0503020000020004" pitchFamily="34" charset="-127"/>
                <a:cs typeface="Times New Roman" panose="02020603050405020304" pitchFamily="18" charset="0"/>
              </a:rPr>
              <a:t>тадбирлари ва кураш чоралари</a:t>
            </a:r>
            <a:r>
              <a:rPr lang="uz-Latn-UZ" sz="3000" b="1" dirty="0">
                <a:latin typeface="Tahoma" panose="020B0604030504040204" pitchFamily="34" charset="0"/>
                <a:ea typeface="Malgun Gothic" panose="020B0503020000020004" pitchFamily="34" charset="-127"/>
                <a:cs typeface="Times New Roman" panose="02020603050405020304" pitchFamily="18" charset="0"/>
              </a:rPr>
              <a:t>:</a:t>
            </a:r>
            <a:r>
              <a:rPr lang="uz-Cyrl-UZ" sz="3000" dirty="0">
                <a:latin typeface="Tahoma" panose="020B0604030504040204" pitchFamily="34" charset="0"/>
                <a:ea typeface="Malgun Gothic" panose="020B0503020000020004" pitchFamily="34" charset="-127"/>
                <a:cs typeface="Times New Roman" panose="02020603050405020304" pitchFamily="18" charset="0"/>
              </a:rPr>
              <a:t> Цитрус трезтазаси тарқалган мамлакатлардан экишга ва пайванд қилишга мўлжалланган цитрус материаллари ҳамда уруғ олиш учун меваларини олиб келиш  таъқиқланади. Селекция ва илмий-тадқиқот  мақсадида  олиб келинган  уруғ ва экиш учун мўлжалланган </a:t>
            </a:r>
            <a:r>
              <a:rPr lang="uz-Latn-UZ" sz="3000" dirty="0">
                <a:latin typeface="Tahoma" panose="020B0604030504040204" pitchFamily="34" charset="0"/>
                <a:ea typeface="Malgun Gothic" panose="020B0503020000020004" pitchFamily="34" charset="-127"/>
                <a:cs typeface="Times New Roman" panose="02020603050405020304" pitchFamily="18" charset="0"/>
              </a:rPr>
              <a:t>бошқа </a:t>
            </a:r>
            <a:r>
              <a:rPr lang="uz-Cyrl-UZ" sz="3000" dirty="0">
                <a:latin typeface="Tahoma" panose="020B0604030504040204" pitchFamily="34" charset="0"/>
                <a:ea typeface="Malgun Gothic" panose="020B0503020000020004" pitchFamily="34" charset="-127"/>
                <a:cs typeface="Times New Roman" panose="02020603050405020304" pitchFamily="18" charset="0"/>
              </a:rPr>
              <a:t>материал</a:t>
            </a:r>
            <a:r>
              <a:rPr lang="uz-Latn-UZ" sz="3000" dirty="0">
                <a:latin typeface="Tahoma" panose="020B0604030504040204" pitchFamily="34" charset="0"/>
                <a:ea typeface="Malgun Gothic" panose="020B0503020000020004" pitchFamily="34" charset="-127"/>
                <a:cs typeface="Times New Roman" panose="02020603050405020304" pitchFamily="18" charset="0"/>
              </a:rPr>
              <a:t>лар</a:t>
            </a:r>
            <a:r>
              <a:rPr lang="uz-Cyrl-UZ" sz="3000" dirty="0">
                <a:latin typeface="Tahoma" panose="020B0604030504040204" pitchFamily="34" charset="0"/>
                <a:ea typeface="Malgun Gothic" panose="020B0503020000020004" pitchFamily="34" charset="-127"/>
                <a:cs typeface="Times New Roman" panose="02020603050405020304" pitchFamily="18" charset="0"/>
              </a:rPr>
              <a:t> зарарланганлигини аниқлаш мақсадида лабораторияда экспертиза қилиш ва 3 йил давомида интродукцион-карантин даласида экиб  текшириш ва аниқлангандан сўнг уларни йўқотиш</a:t>
            </a:r>
            <a:r>
              <a:rPr lang="uz-Cyrl-UZ" sz="3000" dirty="0" smtClean="0">
                <a:latin typeface="Tahoma" panose="020B0604030504040204" pitchFamily="34" charset="0"/>
                <a:ea typeface="Malgun Gothic" panose="020B0503020000020004" pitchFamily="34" charset="-127"/>
                <a:cs typeface="Times New Roman" panose="02020603050405020304" pitchFamily="18" charset="0"/>
              </a:rPr>
              <a:t>.</a:t>
            </a:r>
            <a:endParaRPr lang="ru-RU" sz="3000" dirty="0">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163842997"/>
      </p:ext>
    </p:extLst>
  </p:cSld>
  <p:clrMapOvr>
    <a:masterClrMapping/>
  </p:clrMapOvr>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Капля</Template>
  <TotalTime>73</TotalTime>
  <Words>1486</Words>
  <Application>Microsoft Office PowerPoint</Application>
  <PresentationFormat>Экран (4:3)</PresentationFormat>
  <Paragraphs>44</Paragraphs>
  <Slides>17</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17</vt:i4>
      </vt:variant>
    </vt:vector>
  </HeadingPairs>
  <TitlesOfParts>
    <vt:vector size="24" baseType="lpstr">
      <vt:lpstr>Malgun Gothic</vt:lpstr>
      <vt:lpstr>Arial</vt:lpstr>
      <vt:lpstr>Calibri</vt:lpstr>
      <vt:lpstr>Tahoma</vt:lpstr>
      <vt:lpstr>Times New Roman</vt:lpstr>
      <vt:lpstr>Tw Cen MT</vt:lpstr>
      <vt:lpstr>Капля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9</cp:revision>
  <dcterms:created xsi:type="dcterms:W3CDTF">2019-04-08T17:04:11Z</dcterms:created>
  <dcterms:modified xsi:type="dcterms:W3CDTF">2019-04-10T03:41:42Z</dcterms:modified>
</cp:coreProperties>
</file>