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50" r:id="rId2"/>
  </p:sldMasterIdLst>
  <p:sldIdLst>
    <p:sldId id="257" r:id="rId3"/>
    <p:sldId id="256" r:id="rId4"/>
    <p:sldId id="259" r:id="rId5"/>
    <p:sldId id="265" r:id="rId6"/>
    <p:sldId id="260" r:id="rId7"/>
    <p:sldId id="266" r:id="rId8"/>
    <p:sldId id="261" r:id="rId9"/>
    <p:sldId id="262" r:id="rId10"/>
    <p:sldId id="263" r:id="rId11"/>
    <p:sldId id="264" r:id="rId12"/>
    <p:sldId id="272" r:id="rId13"/>
    <p:sldId id="273" r:id="rId14"/>
    <p:sldId id="276" r:id="rId15"/>
    <p:sldId id="274" r:id="rId16"/>
    <p:sldId id="277" r:id="rId17"/>
    <p:sldId id="275" r:id="rId18"/>
    <p:sldId id="280" r:id="rId19"/>
    <p:sldId id="278" r:id="rId20"/>
    <p:sldId id="279" r:id="rId21"/>
    <p:sldId id="281" r:id="rId22"/>
    <p:sldId id="282" r:id="rId23"/>
    <p:sldId id="267" r:id="rId24"/>
    <p:sldId id="268" r:id="rId25"/>
    <p:sldId id="270" r:id="rId26"/>
    <p:sldId id="269" r:id="rId27"/>
    <p:sldId id="271"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141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9A04DA6-5BF0-4744-BF16-FAF237710BDF}"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289028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9A04DA6-5BF0-4744-BF16-FAF237710BDF}"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3392406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9A04DA6-5BF0-4744-BF16-FAF237710BDF}"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1798451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3308902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331" y="3051013"/>
            <a:ext cx="3829520"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4629150" y="3051013"/>
            <a:ext cx="382905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9A04DA6-5BF0-4744-BF16-FAF237710BDF}"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3810615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A04DA6-5BF0-4744-BF16-FAF237710BDF}"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3531040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09A04DA6-5BF0-4744-BF16-FAF237710BDF}"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2631228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1094062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2211522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4177810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1378156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0954625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9A04DA6-5BF0-4744-BF16-FAF237710BDF}"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6857939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9A04DA6-5BF0-4744-BF16-FAF237710BDF}"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42361642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09A04DA6-5BF0-4744-BF16-FAF237710BDF}"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26851880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9A04DA6-5BF0-4744-BF16-FAF237710BDF}"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29976246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9A04DA6-5BF0-4744-BF16-FAF237710BDF}"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6C95801-621C-4214-A2DF-290ED505A913}" type="slidenum">
              <a:rPr lang="ru-RU" smtClean="0"/>
              <a:t>‹#›</a:t>
            </a:fld>
            <a:endParaRPr lang="ru-RU"/>
          </a:p>
        </p:txBody>
      </p:sp>
    </p:spTree>
    <p:extLst>
      <p:ext uri="{BB962C8B-B14F-4D97-AF65-F5344CB8AC3E}">
        <p14:creationId xmlns:p14="http://schemas.microsoft.com/office/powerpoint/2010/main" val="448092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33223BD-7EF1-473C-915A-C4881AD1BE16}"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153691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19E5636-C15A-4BF8-BBCA-C9F4E62E9945}"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956511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8B8F8A-4131-4B0D-BA74-56D10C16F9F1}"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038497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536D5BE-E942-4714-B4EE-9D7C895507DB}"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8377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8" name="Нижний колонтитул 7"/>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9" name="Номер слайда 8"/>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5F0274-0EC4-49DF-901A-61DCB58EEA5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640016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ижний колонтитул 3"/>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DF7F969-3B3D-49CB-BF8E-BE6341557845}"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55749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4" name="Номер слайда 3"/>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EEC782B-BDB1-4C9B-915E-ED6543F15F6E}"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519966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A2335C7-3A01-45B2-AC45-AE14E2108CA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2943776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ижний колонтитул 5"/>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7" name="Номер слайда 6"/>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8DB7757-2F30-450F-963C-FB2456D16D83}"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940664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C21A22-D537-42BC-9774-596518FF08AD}"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055593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ED56ACD-BF5C-4C12-B9DE-CB3ED15A2EA0}"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4249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09A04DA6-5BF0-4744-BF16-FAF237710BDF}" type="datetimeFigureOut">
              <a:rPr lang="ru-RU" smtClean="0"/>
              <a:t>пн 08.04.19</a:t>
            </a:fld>
            <a:endParaRPr lang="ru-RU"/>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36C95801-621C-4214-A2DF-290ED505A913}" type="slidenum">
              <a:rPr lang="ru-RU" smtClean="0"/>
              <a:t>‹#›</a:t>
            </a:fld>
            <a:endParaRPr lang="ru-RU"/>
          </a:p>
        </p:txBody>
      </p:sp>
    </p:spTree>
    <p:extLst>
      <p:ext uri="{BB962C8B-B14F-4D97-AF65-F5344CB8AC3E}">
        <p14:creationId xmlns:p14="http://schemas.microsoft.com/office/powerpoint/2010/main" val="194183762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Click to edit Master text styles</a:t>
            </a:r>
          </a:p>
          <a:p>
            <a:pPr lvl="1"/>
            <a:r>
              <a:rPr lang="ru-RU" altLang="ru-RU" smtClean="0"/>
              <a:t>Second level</a:t>
            </a:r>
          </a:p>
          <a:p>
            <a:pPr lvl="2"/>
            <a:r>
              <a:rPr lang="ru-RU" altLang="ru-RU" smtClean="0"/>
              <a:t>Third level</a:t>
            </a:r>
          </a:p>
          <a:p>
            <a:pPr lvl="3"/>
            <a:r>
              <a:rPr lang="ru-RU" altLang="ru-RU" smtClean="0"/>
              <a:t>Fourth level</a:t>
            </a:r>
          </a:p>
          <a:p>
            <a:pPr lvl="4"/>
            <a:r>
              <a:rPr lang="ru-RU" altLang="ru-RU"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277CE8B-3598-41BF-B97C-924813BCD2AA}" type="slidenum">
              <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altLang="ru-RU" sz="14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06656766"/>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3" name="Rectangle 3"/>
          <p:cNvSpPr>
            <a:spLocks noGrp="1" noChangeArrowheads="1"/>
          </p:cNvSpPr>
          <p:nvPr>
            <p:ph type="subTitle" idx="1"/>
          </p:nvPr>
        </p:nvSpPr>
        <p:spPr>
          <a:xfrm>
            <a:off x="539750" y="549275"/>
            <a:ext cx="8064500" cy="5089525"/>
          </a:xfrm>
        </p:spPr>
        <p:txBody>
          <a:bodyPr>
            <a:normAutofit/>
          </a:bodyPr>
          <a:lstStyle/>
          <a:p>
            <a:pPr>
              <a:lnSpc>
                <a:spcPct val="90000"/>
              </a:lnSpc>
            </a:pPr>
            <a:endParaRPr lang="en-GB" altLang="ru-RU" sz="3200" b="1" dirty="0">
              <a:solidFill>
                <a:srgbClr val="FF3300"/>
              </a:solidFill>
              <a:latin typeface="Times New Roman" panose="02020603050405020304" pitchFamily="18" charset="0"/>
            </a:endParaRPr>
          </a:p>
          <a:p>
            <a:pPr>
              <a:lnSpc>
                <a:spcPct val="90000"/>
              </a:lnSpc>
            </a:pPr>
            <a:r>
              <a:rPr lang="en-GB" altLang="ru-RU" sz="3600" b="1" dirty="0" smtClean="0">
                <a:solidFill>
                  <a:srgbClr val="FF3300"/>
                </a:solidFill>
                <a:latin typeface="Times New Roman" panose="02020603050405020304" pitchFamily="18" charset="0"/>
              </a:rPr>
              <a:t>1</a:t>
            </a:r>
            <a:r>
              <a:rPr lang="uz-Cyrl-UZ" altLang="ru-RU" sz="3600" b="1" dirty="0" smtClean="0">
                <a:solidFill>
                  <a:srgbClr val="FF3300"/>
                </a:solidFill>
                <a:latin typeface="Times New Roman" panose="02020603050405020304" pitchFamily="18" charset="0"/>
              </a:rPr>
              <a:t>3</a:t>
            </a:r>
            <a:r>
              <a:rPr lang="en-GB" altLang="ru-RU" sz="3600" b="1" dirty="0" smtClean="0">
                <a:solidFill>
                  <a:srgbClr val="FF3300"/>
                </a:solidFill>
                <a:latin typeface="Times New Roman" panose="02020603050405020304" pitchFamily="18" charset="0"/>
              </a:rPr>
              <a:t> </a:t>
            </a:r>
            <a:r>
              <a:rPr lang="uz-Cyrl-UZ" altLang="ru-RU" sz="3600" b="1" dirty="0" smtClean="0">
                <a:solidFill>
                  <a:srgbClr val="FF3300"/>
                </a:solidFill>
                <a:latin typeface="Times New Roman" panose="02020603050405020304" pitchFamily="18" charset="0"/>
              </a:rPr>
              <a:t>мавзу: </a:t>
            </a:r>
            <a:r>
              <a:rPr lang="uz-Cyrl-UZ" altLang="ru-RU" sz="4000" b="1" dirty="0" smtClean="0">
                <a:solidFill>
                  <a:srgbClr val="0000CC"/>
                </a:solidFill>
                <a:latin typeface="Times New Roman" panose="02020603050405020304" pitchFamily="18" charset="0"/>
              </a:rPr>
              <a:t>КАРТОШКА</a:t>
            </a:r>
            <a:r>
              <a:rPr lang="uz-Cyrl-UZ" altLang="ru-RU" sz="4000" b="1" dirty="0">
                <a:solidFill>
                  <a:srgbClr val="0000CC"/>
                </a:solidFill>
                <a:latin typeface="Times New Roman" panose="02020603050405020304" pitchFamily="18" charset="0"/>
              </a:rPr>
              <a:t>, ПОМИДОР ВА ЛАВЛАГИНИНГ </a:t>
            </a:r>
          </a:p>
          <a:p>
            <a:pPr>
              <a:lnSpc>
                <a:spcPct val="90000"/>
              </a:lnSpc>
            </a:pPr>
            <a:r>
              <a:rPr lang="uz-Cyrl-UZ" altLang="ru-RU" sz="4000" b="1" dirty="0">
                <a:solidFill>
                  <a:srgbClr val="0000CC"/>
                </a:solidFill>
                <a:latin typeface="Times New Roman" panose="02020603050405020304" pitchFamily="18" charset="0"/>
              </a:rPr>
              <a:t>КАРАНТИН КАСАЛЛИКЛАРИ</a:t>
            </a:r>
          </a:p>
          <a:p>
            <a:pPr>
              <a:lnSpc>
                <a:spcPct val="90000"/>
              </a:lnSpc>
            </a:pPr>
            <a:r>
              <a:rPr lang="uz-Cyrl-UZ" altLang="ru-RU" sz="2800" b="1" dirty="0" smtClean="0"/>
              <a:t>Режа:</a:t>
            </a:r>
          </a:p>
          <a:p>
            <a:pPr marL="360363" indent="-360363"/>
            <a:r>
              <a:rPr lang="uz-Cyrl-UZ" altLang="ru-RU" sz="2800" b="1" dirty="0" smtClean="0">
                <a:solidFill>
                  <a:srgbClr val="FF0000"/>
                </a:solidFill>
              </a:rPr>
              <a:t>1. КАРТОШКАНИНГ КАРАНТИН КАСАЛЛИКЛАРИ</a:t>
            </a:r>
            <a:endParaRPr lang="uz-Cyrl-UZ" altLang="ru-RU" sz="2800" dirty="0">
              <a:solidFill>
                <a:srgbClr val="FF0000"/>
              </a:solidFill>
            </a:endParaRPr>
          </a:p>
          <a:p>
            <a:pPr>
              <a:lnSpc>
                <a:spcPct val="90000"/>
              </a:lnSpc>
            </a:pPr>
            <a:r>
              <a:rPr lang="uz-Cyrl-UZ" altLang="ru-RU" sz="2800" b="1" dirty="0" smtClean="0">
                <a:solidFill>
                  <a:srgbClr val="FF0000"/>
                </a:solidFill>
              </a:rPr>
              <a:t>2. помидор касалликлари</a:t>
            </a:r>
          </a:p>
          <a:p>
            <a:pPr>
              <a:lnSpc>
                <a:spcPct val="90000"/>
              </a:lnSpc>
            </a:pPr>
            <a:r>
              <a:rPr lang="uz-Cyrl-UZ" altLang="ru-RU" sz="2800" b="1" dirty="0" smtClean="0">
                <a:solidFill>
                  <a:srgbClr val="FF0000"/>
                </a:solidFill>
              </a:rPr>
              <a:t>3. Лавлаги </a:t>
            </a:r>
            <a:r>
              <a:rPr lang="uz-Cyrl-UZ" altLang="ru-RU" sz="2800" b="1" dirty="0">
                <a:solidFill>
                  <a:srgbClr val="FF0000"/>
                </a:solidFill>
              </a:rPr>
              <a:t>касалликлари</a:t>
            </a:r>
          </a:p>
          <a:p>
            <a:pPr marL="514350" indent="-514350">
              <a:lnSpc>
                <a:spcPct val="90000"/>
              </a:lnSpc>
              <a:buAutoNum type="arabicPeriod"/>
            </a:pPr>
            <a:endParaRPr lang="uz-Cyrl-UZ" altLang="ru-RU" sz="2800" b="1" dirty="0"/>
          </a:p>
          <a:p>
            <a:pPr>
              <a:lnSpc>
                <a:spcPct val="90000"/>
              </a:lnSpc>
            </a:pPr>
            <a:endParaRPr lang="en-US" altLang="ru-RU" sz="2800" b="1" dirty="0">
              <a:solidFill>
                <a:srgbClr val="FF3300"/>
              </a:solidFill>
              <a:latin typeface="Times New Roman" panose="02020603050405020304" pitchFamily="18" charset="0"/>
            </a:endParaRPr>
          </a:p>
        </p:txBody>
      </p:sp>
    </p:spTree>
    <p:extLst>
      <p:ext uri="{BB962C8B-B14F-4D97-AF65-F5344CB8AC3E}">
        <p14:creationId xmlns:p14="http://schemas.microsoft.com/office/powerpoint/2010/main" val="1062279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7180" y="228600"/>
            <a:ext cx="8503920" cy="6989606"/>
          </a:xfrm>
          <a:prstGeom prst="rect">
            <a:avLst/>
          </a:prstGeom>
        </p:spPr>
        <p:txBody>
          <a:bodyPr wrap="square">
            <a:spAutoFit/>
          </a:bodyPr>
          <a:lstStyle/>
          <a:p>
            <a:pPr algn="ctr">
              <a:lnSpc>
                <a:spcPct val="90000"/>
              </a:lnSpc>
              <a:spcBef>
                <a:spcPct val="0"/>
              </a:spcBef>
            </a:pPr>
            <a:r>
              <a:rPr lang="uz-Cyrl-UZ" altLang="ru-RU" sz="2000" b="1" dirty="0">
                <a:solidFill>
                  <a:srgbClr val="FF3300"/>
                </a:solidFill>
              </a:rPr>
              <a:t>КАРТОШКАНИНГ РАК КАСАЛЛИГИ</a:t>
            </a:r>
          </a:p>
          <a:p>
            <a:pPr>
              <a:lnSpc>
                <a:spcPct val="90000"/>
              </a:lnSpc>
            </a:pPr>
            <a:r>
              <a:rPr lang="uz-Cyrl-UZ" altLang="ru-RU" sz="2000" b="1" dirty="0" smtClean="0">
                <a:solidFill>
                  <a:srgbClr val="0000CC"/>
                </a:solidFill>
              </a:rPr>
              <a:t>      </a:t>
            </a:r>
            <a:r>
              <a:rPr lang="uz-Cyrl-UZ" altLang="ru-RU" sz="2000" b="1" dirty="0">
                <a:solidFill>
                  <a:srgbClr val="0033CC"/>
                </a:solidFill>
              </a:rPr>
              <a:t>Касалликни Ҳақиқий замбуруғларнинг </a:t>
            </a:r>
            <a:r>
              <a:rPr lang="uz-Cyrl-UZ" altLang="ru-RU" sz="2000" b="1" dirty="0">
                <a:solidFill>
                  <a:srgbClr val="0000CC"/>
                </a:solidFill>
              </a:rPr>
              <a:t>Chytridiomycota (Хитридиомикота)</a:t>
            </a:r>
            <a:r>
              <a:rPr lang="uz-Cyrl-UZ" altLang="ru-RU" sz="2000" b="1" dirty="0"/>
              <a:t> </a:t>
            </a:r>
            <a:r>
              <a:rPr lang="uz-Cyrl-UZ" altLang="ru-RU" sz="2000" b="1" dirty="0">
                <a:solidFill>
                  <a:srgbClr val="0033CC"/>
                </a:solidFill>
              </a:rPr>
              <a:t>бўлими, </a:t>
            </a:r>
            <a:r>
              <a:rPr lang="uz-Cyrl-UZ" altLang="ru-RU" sz="2000" b="1" dirty="0">
                <a:solidFill>
                  <a:srgbClr val="0000CC"/>
                </a:solidFill>
              </a:rPr>
              <a:t>Chytridiomycetes (Хитридиомицетес)</a:t>
            </a:r>
            <a:r>
              <a:rPr lang="uz-Cyrl-UZ" altLang="ru-RU" sz="2000" b="1" dirty="0"/>
              <a:t> </a:t>
            </a:r>
            <a:r>
              <a:rPr lang="uz-Cyrl-UZ" altLang="ru-RU" sz="2000" b="1" dirty="0">
                <a:solidFill>
                  <a:srgbClr val="0033CC"/>
                </a:solidFill>
              </a:rPr>
              <a:t>синфи, </a:t>
            </a:r>
            <a:r>
              <a:rPr lang="uz-Cyrl-UZ" altLang="ru-RU" sz="2000" b="1" dirty="0">
                <a:solidFill>
                  <a:srgbClr val="0000CC"/>
                </a:solidFill>
              </a:rPr>
              <a:t>Chytridiales (Хитридиалес)</a:t>
            </a:r>
            <a:r>
              <a:rPr lang="uz-Cyrl-UZ" altLang="ru-RU" sz="2000" b="1" dirty="0"/>
              <a:t> </a:t>
            </a:r>
            <a:r>
              <a:rPr lang="uz-Cyrl-UZ" altLang="ru-RU" sz="2000" b="1" dirty="0">
                <a:solidFill>
                  <a:srgbClr val="0033CC"/>
                </a:solidFill>
              </a:rPr>
              <a:t>тартиби, </a:t>
            </a:r>
            <a:r>
              <a:rPr lang="en-US" altLang="ru-RU" sz="2000" b="1" dirty="0" err="1">
                <a:solidFill>
                  <a:srgbClr val="0000CC"/>
                </a:solidFill>
              </a:rPr>
              <a:t>Synchytrium</a:t>
            </a:r>
            <a:r>
              <a:rPr lang="en-US" altLang="ru-RU" sz="2000" b="1" dirty="0">
                <a:solidFill>
                  <a:srgbClr val="0000CC"/>
                </a:solidFill>
              </a:rPr>
              <a:t> </a:t>
            </a:r>
            <a:r>
              <a:rPr lang="uz-Cyrl-UZ" altLang="ru-RU" sz="2000" b="1" dirty="0">
                <a:solidFill>
                  <a:srgbClr val="0000CC"/>
                </a:solidFill>
              </a:rPr>
              <a:t>(</a:t>
            </a:r>
            <a:r>
              <a:rPr lang="en-US" altLang="ru-RU" sz="2000" b="1" dirty="0" err="1">
                <a:solidFill>
                  <a:srgbClr val="0000CC"/>
                </a:solidFill>
              </a:rPr>
              <a:t>Синхитриум</a:t>
            </a:r>
            <a:r>
              <a:rPr lang="uz-Cyrl-UZ" altLang="ru-RU" sz="2000" b="1" dirty="0">
                <a:solidFill>
                  <a:srgbClr val="0000CC"/>
                </a:solidFill>
              </a:rPr>
              <a:t>) туркумига мансуб бўлган </a:t>
            </a:r>
            <a:r>
              <a:rPr lang="en-US" altLang="ru-RU" sz="2000" b="1" dirty="0" err="1">
                <a:solidFill>
                  <a:srgbClr val="0000CC"/>
                </a:solidFill>
              </a:rPr>
              <a:t>Synchytrium</a:t>
            </a:r>
            <a:r>
              <a:rPr lang="en-US" altLang="ru-RU" sz="2000" b="1" dirty="0">
                <a:solidFill>
                  <a:srgbClr val="0000CC"/>
                </a:solidFill>
              </a:rPr>
              <a:t> </a:t>
            </a:r>
            <a:r>
              <a:rPr lang="en-US" altLang="ru-RU" sz="2000" b="1" dirty="0" err="1">
                <a:solidFill>
                  <a:srgbClr val="0000CC"/>
                </a:solidFill>
              </a:rPr>
              <a:t>endobioticum</a:t>
            </a:r>
            <a:r>
              <a:rPr lang="uz-Cyrl-UZ" altLang="ru-RU" sz="2000" b="1" dirty="0">
                <a:solidFill>
                  <a:srgbClr val="0000CC"/>
                </a:solidFill>
              </a:rPr>
              <a:t> (</a:t>
            </a:r>
            <a:r>
              <a:rPr lang="en-US" altLang="ru-RU" sz="2000" b="1" dirty="0" err="1">
                <a:solidFill>
                  <a:srgbClr val="0000CC"/>
                </a:solidFill>
              </a:rPr>
              <a:t>Синхитриум</a:t>
            </a:r>
            <a:r>
              <a:rPr lang="uz-Cyrl-UZ" altLang="ru-RU" sz="2000" b="1" dirty="0">
                <a:solidFill>
                  <a:srgbClr val="0000CC"/>
                </a:solidFill>
              </a:rPr>
              <a:t> эндобиотикум) тури қўзғатади.</a:t>
            </a:r>
            <a:r>
              <a:rPr lang="uz-Cyrl-UZ" altLang="ru-RU" sz="2000" dirty="0">
                <a:solidFill>
                  <a:srgbClr val="0000CC"/>
                </a:solidFill>
              </a:rPr>
              <a:t> </a:t>
            </a:r>
            <a:endParaRPr lang="uz-Cyrl-UZ" altLang="ru-RU" sz="2000" dirty="0" smtClean="0">
              <a:solidFill>
                <a:srgbClr val="0000CC"/>
              </a:solidFill>
            </a:endParaRPr>
          </a:p>
          <a:p>
            <a:pPr>
              <a:lnSpc>
                <a:spcPct val="90000"/>
              </a:lnSpc>
            </a:pPr>
            <a:r>
              <a:rPr lang="en-US" altLang="ru-RU" sz="2000" b="1" i="1" dirty="0" smtClean="0"/>
              <a:t> </a:t>
            </a:r>
            <a:r>
              <a:rPr lang="ru-RU" altLang="ru-RU" sz="2000" b="1" i="1" dirty="0" err="1" smtClean="0"/>
              <a:t>Тарқалиши</a:t>
            </a:r>
            <a:r>
              <a:rPr lang="ru-RU" altLang="ru-RU" sz="2000" b="1" dirty="0" smtClean="0"/>
              <a:t>. </a:t>
            </a:r>
            <a:r>
              <a:rPr lang="uz-Cyrl-UZ" altLang="ru-RU" sz="2000" b="1" dirty="0" smtClean="0"/>
              <a:t>Ватани</a:t>
            </a:r>
            <a:r>
              <a:rPr lang="uz-Cyrl-UZ" altLang="ru-RU" sz="2000" b="1" dirty="0" smtClean="0">
                <a:solidFill>
                  <a:srgbClr val="0000CC"/>
                </a:solidFill>
              </a:rPr>
              <a:t> </a:t>
            </a:r>
            <a:r>
              <a:rPr lang="ru-RU" altLang="ru-RU" sz="2000" b="1" dirty="0" smtClean="0">
                <a:solidFill>
                  <a:srgbClr val="0000CC"/>
                </a:solidFill>
              </a:rPr>
              <a:t>– </a:t>
            </a:r>
            <a:r>
              <a:rPr lang="uz-Cyrl-UZ" altLang="ru-RU" sz="2000" b="1" dirty="0" smtClean="0">
                <a:solidFill>
                  <a:srgbClr val="0000CC"/>
                </a:solidFill>
              </a:rPr>
              <a:t>Жанубий Американинг Анд тоғлари минтақаси; </a:t>
            </a:r>
            <a:r>
              <a:rPr lang="uz-Cyrl-UZ" altLang="ru-RU" sz="2000" b="1" dirty="0" smtClean="0"/>
              <a:t>Европа</a:t>
            </a:r>
            <a:r>
              <a:rPr lang="uz-Cyrl-UZ" altLang="ru-RU" sz="2000" b="1" dirty="0" smtClean="0">
                <a:solidFill>
                  <a:srgbClr val="0000CC"/>
                </a:solidFill>
              </a:rPr>
              <a:t> </a:t>
            </a:r>
            <a:r>
              <a:rPr lang="ru-RU" altLang="ru-RU" sz="2000" b="1" dirty="0" smtClean="0">
                <a:solidFill>
                  <a:srgbClr val="0000CC"/>
                </a:solidFill>
              </a:rPr>
              <a:t>–</a:t>
            </a:r>
            <a:r>
              <a:rPr lang="uz-Cyrl-UZ" altLang="ru-RU" sz="2000" b="1" dirty="0" smtClean="0">
                <a:solidFill>
                  <a:srgbClr val="0000CC"/>
                </a:solidFill>
              </a:rPr>
              <a:t> Австрия, Белоруссия, Бельгия, Буюк Британия, Венгрия, Германия, Дания, Ирландия, Исландия, Италия, Латвия, Литва, Люксембург, Мальта, Нидерландия, Норвегия, Польша, Португалия, Россия, Румыния, Словения, Украина, Чехия, Швейцария, Швеция, </a:t>
            </a:r>
            <a:r>
              <a:rPr lang="ru-RU" altLang="ru-RU" sz="2000" b="1" dirty="0" err="1" smtClean="0">
                <a:solidFill>
                  <a:srgbClr val="0000CC"/>
                </a:solidFill>
              </a:rPr>
              <a:t>Фаро</a:t>
            </a:r>
            <a:r>
              <a:rPr lang="ru-RU" altLang="ru-RU" sz="2000" b="1" dirty="0" smtClean="0">
                <a:solidFill>
                  <a:srgbClr val="0000CC"/>
                </a:solidFill>
              </a:rPr>
              <a:t> о., </a:t>
            </a:r>
            <a:r>
              <a:rPr lang="uz-Cyrl-UZ" altLang="ru-RU" sz="2000" b="1" dirty="0" smtClean="0">
                <a:solidFill>
                  <a:srgbClr val="0000CC"/>
                </a:solidFill>
              </a:rPr>
              <a:t>Финляндия, Франция, Югославия, Эстония; </a:t>
            </a:r>
            <a:r>
              <a:rPr lang="uz-Cyrl-UZ" altLang="ru-RU" sz="2000" b="1" dirty="0" smtClean="0"/>
              <a:t>Осиё</a:t>
            </a:r>
            <a:r>
              <a:rPr lang="uz-Cyrl-UZ" altLang="ru-RU" sz="2000" b="1" dirty="0" smtClean="0">
                <a:solidFill>
                  <a:srgbClr val="0000CC"/>
                </a:solidFill>
              </a:rPr>
              <a:t> </a:t>
            </a:r>
            <a:r>
              <a:rPr lang="ru-RU" altLang="ru-RU" sz="2000" b="1" dirty="0" smtClean="0">
                <a:solidFill>
                  <a:srgbClr val="0000CC"/>
                </a:solidFill>
              </a:rPr>
              <a:t>–</a:t>
            </a:r>
            <a:r>
              <a:rPr lang="uz-Cyrl-UZ" altLang="ru-RU" sz="2000" b="1" dirty="0" smtClean="0">
                <a:solidFill>
                  <a:srgbClr val="0000CC"/>
                </a:solidFill>
              </a:rPr>
              <a:t> Арманистон, Бутан, Исроил, КНДР, Корея, Ливан, Непал, Россия, Хитой, Ҳиндистон; </a:t>
            </a:r>
            <a:r>
              <a:rPr lang="uz-Cyrl-UZ" altLang="ru-RU" sz="2000" b="1" dirty="0" smtClean="0"/>
              <a:t>Африка</a:t>
            </a:r>
            <a:r>
              <a:rPr lang="uz-Cyrl-UZ" altLang="ru-RU" sz="2000" b="1" dirty="0" smtClean="0">
                <a:solidFill>
                  <a:srgbClr val="0000CC"/>
                </a:solidFill>
              </a:rPr>
              <a:t> </a:t>
            </a:r>
            <a:r>
              <a:rPr lang="ru-RU" altLang="ru-RU" sz="2000" b="1" dirty="0" smtClean="0">
                <a:solidFill>
                  <a:srgbClr val="0000CC"/>
                </a:solidFill>
              </a:rPr>
              <a:t>–</a:t>
            </a:r>
            <a:r>
              <a:rPr lang="uz-Cyrl-UZ" altLang="ru-RU" sz="2000" b="1" dirty="0" smtClean="0">
                <a:solidFill>
                  <a:srgbClr val="0000CC"/>
                </a:solidFill>
              </a:rPr>
              <a:t> Жазоир, ЖАР, Зимбабве, Миср, Тунис; </a:t>
            </a:r>
            <a:r>
              <a:rPr lang="uz-Cyrl-UZ" altLang="ru-RU" sz="2000" b="1" dirty="0" smtClean="0"/>
              <a:t>Америка</a:t>
            </a:r>
            <a:r>
              <a:rPr lang="uz-Cyrl-UZ" altLang="ru-RU" sz="2000" b="1" dirty="0" smtClean="0">
                <a:solidFill>
                  <a:srgbClr val="0000CC"/>
                </a:solidFill>
              </a:rPr>
              <a:t> </a:t>
            </a:r>
            <a:r>
              <a:rPr lang="ru-RU" altLang="ru-RU" sz="2000" b="1" dirty="0" smtClean="0">
                <a:solidFill>
                  <a:srgbClr val="0000CC"/>
                </a:solidFill>
              </a:rPr>
              <a:t>–</a:t>
            </a:r>
            <a:r>
              <a:rPr lang="uz-Cyrl-UZ" altLang="ru-RU" sz="2000" b="1" dirty="0" smtClean="0">
                <a:solidFill>
                  <a:srgbClr val="0000CC"/>
                </a:solidFill>
              </a:rPr>
              <a:t> АҚШ, Боливия, Бразилия, Канада, Мексика, Перу, Уругвай, Фолкленд о., Чили, Эквадор; </a:t>
            </a:r>
            <a:r>
              <a:rPr lang="uz-Cyrl-UZ" altLang="ru-RU" sz="2000" b="1" dirty="0" smtClean="0"/>
              <a:t>Австралия ва Океания</a:t>
            </a:r>
            <a:r>
              <a:rPr lang="uz-Cyrl-UZ" altLang="ru-RU" sz="2000" b="1" dirty="0" smtClean="0">
                <a:solidFill>
                  <a:srgbClr val="0000CC"/>
                </a:solidFill>
              </a:rPr>
              <a:t> </a:t>
            </a:r>
            <a:r>
              <a:rPr lang="ru-RU" altLang="ru-RU" sz="2000" b="1" dirty="0" smtClean="0">
                <a:solidFill>
                  <a:srgbClr val="0000CC"/>
                </a:solidFill>
              </a:rPr>
              <a:t>–</a:t>
            </a:r>
            <a:r>
              <a:rPr lang="uz-Cyrl-UZ" altLang="ru-RU" sz="2000" b="1" dirty="0" smtClean="0">
                <a:solidFill>
                  <a:srgbClr val="0000CC"/>
                </a:solidFill>
              </a:rPr>
              <a:t> Янги Зеландия.</a:t>
            </a:r>
            <a:r>
              <a:rPr lang="en-US" altLang="ru-RU" sz="2000" b="1" dirty="0" smtClean="0">
                <a:solidFill>
                  <a:srgbClr val="0000CC"/>
                </a:solidFill>
              </a:rPr>
              <a:t> </a:t>
            </a:r>
            <a:r>
              <a:rPr lang="uz-Cyrl-UZ" altLang="ru-RU" sz="2000" b="1" dirty="0">
                <a:solidFill>
                  <a:srgbClr val="0000CC"/>
                </a:solidFill>
              </a:rPr>
              <a:t>Ўзбекистонда бу касаллик мавжуд эмас, аммо унинг дунёда ёғингарчилик миқдори ҳар</a:t>
            </a:r>
            <a:r>
              <a:rPr lang="en-US" altLang="ru-RU" sz="2000" b="1" dirty="0">
                <a:solidFill>
                  <a:srgbClr val="0000CC"/>
                </a:solidFill>
              </a:rPr>
              <a:t> </a:t>
            </a:r>
            <a:r>
              <a:rPr lang="uz-Cyrl-UZ" altLang="ru-RU" sz="2000" b="1" dirty="0">
                <a:solidFill>
                  <a:srgbClr val="0000CC"/>
                </a:solidFill>
              </a:rPr>
              <a:t>хил –  йилига 2000 мм дан (Япония) 500 мм</a:t>
            </a:r>
            <a:r>
              <a:rPr lang="en-US" altLang="ru-RU" sz="2000" b="1" dirty="0">
                <a:solidFill>
                  <a:srgbClr val="0000CC"/>
                </a:solidFill>
              </a:rPr>
              <a:t> </a:t>
            </a:r>
            <a:r>
              <a:rPr lang="uz-Cyrl-UZ" altLang="ru-RU" sz="2000" b="1" dirty="0">
                <a:solidFill>
                  <a:srgbClr val="0000CC"/>
                </a:solidFill>
              </a:rPr>
              <a:t>гача (Мальта) – бўлган минтақаларда тарқалиши, картошка раки Ўзбекистонга кириши хавфини туғдиради.</a:t>
            </a:r>
          </a:p>
          <a:p>
            <a:pPr>
              <a:lnSpc>
                <a:spcPct val="90000"/>
              </a:lnSpc>
            </a:pPr>
            <a:r>
              <a:rPr lang="en-US" altLang="ru-RU" sz="2000" dirty="0"/>
              <a:t> </a:t>
            </a:r>
            <a:r>
              <a:rPr lang="uz-Cyrl-UZ" altLang="ru-RU" sz="2000" dirty="0"/>
              <a:t>        </a:t>
            </a:r>
            <a:r>
              <a:rPr lang="uz-Cyrl-UZ" altLang="ru-RU" sz="2000" b="1" i="1" dirty="0"/>
              <a:t>Зарарланадиган ўсимликлар</a:t>
            </a:r>
            <a:r>
              <a:rPr lang="uz-Cyrl-UZ" altLang="ru-RU" sz="2000" b="1" dirty="0"/>
              <a:t>. </a:t>
            </a:r>
            <a:r>
              <a:rPr lang="uz-Cyrl-UZ" altLang="ru-RU" sz="2000" b="1" dirty="0">
                <a:solidFill>
                  <a:srgbClr val="0000CC"/>
                </a:solidFill>
              </a:rPr>
              <a:t>Картошка ва бошқа итузумдошлар оиласига кирадиган 15 та турга мансуб ўсимликлар, жумладан, помидор, қора итузум ва бегона ўтлар зарарланади.</a:t>
            </a:r>
            <a:r>
              <a:rPr lang="uz-Cyrl-UZ" altLang="ru-RU" sz="2000" dirty="0">
                <a:solidFill>
                  <a:srgbClr val="0000CC"/>
                </a:solidFill>
              </a:rPr>
              <a:t> </a:t>
            </a:r>
          </a:p>
          <a:p>
            <a:pPr>
              <a:lnSpc>
                <a:spcPct val="90000"/>
              </a:lnSpc>
            </a:pPr>
            <a:endParaRPr lang="ru-RU" altLang="ru-RU" sz="2000" dirty="0">
              <a:solidFill>
                <a:srgbClr val="0000CC"/>
              </a:solidFill>
            </a:endParaRPr>
          </a:p>
        </p:txBody>
      </p:sp>
    </p:spTree>
    <p:extLst>
      <p:ext uri="{BB962C8B-B14F-4D97-AF65-F5344CB8AC3E}">
        <p14:creationId xmlns:p14="http://schemas.microsoft.com/office/powerpoint/2010/main" val="29963207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2900" y="274320"/>
            <a:ext cx="8526780" cy="6524863"/>
          </a:xfrm>
          <a:prstGeom prst="rect">
            <a:avLst/>
          </a:prstGeom>
        </p:spPr>
        <p:txBody>
          <a:bodyPr wrap="square">
            <a:spAutoFit/>
          </a:bodyPr>
          <a:lstStyle/>
          <a:p>
            <a:r>
              <a:rPr lang="uz-Cyrl-UZ" altLang="ru-RU" sz="2200" dirty="0"/>
              <a:t> </a:t>
            </a:r>
            <a:r>
              <a:rPr lang="uz-Cyrl-UZ" altLang="ru-RU" sz="2200" b="1" i="1" dirty="0"/>
              <a:t>Зарари.</a:t>
            </a:r>
            <a:r>
              <a:rPr lang="uz-Cyrl-UZ" altLang="ru-RU" sz="2200" b="1" dirty="0"/>
              <a:t> </a:t>
            </a:r>
            <a:r>
              <a:rPr lang="uz-Cyrl-UZ" altLang="ru-RU" sz="2200" b="1" dirty="0">
                <a:solidFill>
                  <a:srgbClr val="0000CC"/>
                </a:solidFill>
              </a:rPr>
              <a:t>Картошка раки қўзғатувчисининг тупроқда тиним ҳолатида </a:t>
            </a:r>
            <a:r>
              <a:rPr lang="en-US" altLang="ru-RU" sz="2200" b="1" dirty="0">
                <a:solidFill>
                  <a:srgbClr val="0000CC"/>
                </a:solidFill>
              </a:rPr>
              <a:t>30</a:t>
            </a:r>
            <a:r>
              <a:rPr lang="uz-Cyrl-UZ" altLang="ru-RU" sz="2200" b="1" dirty="0">
                <a:solidFill>
                  <a:srgbClr val="0000CC"/>
                </a:solidFill>
              </a:rPr>
              <a:t> йилгача сақлана олиши ва тупроқни ундан тозалаш қийинлиги бу касаллик картошка етиштиришга жиддий хавф туғдиришига олиб келади. Зарарланган туганаклар тезда ва бутунлай чириб кетади. Касаллик, айниқса картошка ҳар йили айни далага экиладиган шахсий томорқаларда, ҳосилга катта талафот етказади. Баъзи йиллари ҳосилнинг 40-60 фоизи, баъзан эса 100 фоизи картошка раки туфайли далаларда йўқотилади. Омборхоналарда зарарланган туганакларнинг кўпчилиги чириб кетади. </a:t>
            </a:r>
            <a:endParaRPr lang="en-US" altLang="ru-RU" sz="2200" b="1" dirty="0" smtClean="0">
              <a:solidFill>
                <a:srgbClr val="0000CC"/>
              </a:solidFill>
            </a:endParaRPr>
          </a:p>
          <a:p>
            <a:r>
              <a:rPr lang="uz-Cyrl-UZ" altLang="ru-RU" sz="2200" dirty="0"/>
              <a:t> </a:t>
            </a:r>
            <a:r>
              <a:rPr lang="uz-Cyrl-UZ" altLang="ru-RU" sz="2200" b="1" i="1" dirty="0"/>
              <a:t>Касаллик белгилари.</a:t>
            </a:r>
            <a:r>
              <a:rPr lang="uz-Cyrl-UZ" altLang="ru-RU" sz="2200" b="1" dirty="0"/>
              <a:t> </a:t>
            </a:r>
            <a:r>
              <a:rPr lang="uz-Cyrl-UZ" altLang="ru-RU" sz="2200" b="1" dirty="0">
                <a:solidFill>
                  <a:srgbClr val="0000CC"/>
                </a:solidFill>
              </a:rPr>
              <a:t>Картошканинг туганак ва илдизининг шохчалари, камроқ ҳолларда поя ва барглари зарарланади. Касалликка хос бўлган белги – ўсимликнинг зарарланган органларида шишлар пайдо бўлишидир. Рак олдин сал шишган ва рангсиз шишчалар сифатида кўринади; у айниқса қобиғи рангли бўлган туганакларда яққол кўзга ташланади. Ёш туганаклар кучли зарарланади</a:t>
            </a:r>
            <a:r>
              <a:rPr lang="en-US" altLang="ru-RU" sz="2200" b="1" dirty="0">
                <a:solidFill>
                  <a:srgbClr val="0000CC"/>
                </a:solidFill>
              </a:rPr>
              <a:t>.</a:t>
            </a:r>
            <a:r>
              <a:rPr lang="uz-Cyrl-UZ" altLang="ru-RU" sz="2200" b="1" dirty="0">
                <a:solidFill>
                  <a:srgbClr val="0000CC"/>
                </a:solidFill>
              </a:rPr>
              <a:t> Шишлар ёш тугунакларнинг устида барча жойларида, каттароқ туганакларнинг эса кўпинча кўзчалари ёнида ривожланади (</a:t>
            </a:r>
            <a:r>
              <a:rPr lang="uz-Cyrl-UZ" altLang="ru-RU" sz="2200" b="1" dirty="0">
                <a:solidFill>
                  <a:srgbClr val="FF3300"/>
                </a:solidFill>
              </a:rPr>
              <a:t>расм</a:t>
            </a:r>
            <a:r>
              <a:rPr lang="uz-Cyrl-UZ" altLang="ru-RU" sz="2200" b="1" dirty="0">
                <a:solidFill>
                  <a:srgbClr val="0000CC"/>
                </a:solidFill>
              </a:rPr>
              <a:t>). </a:t>
            </a:r>
            <a:endParaRPr lang="ru-RU" sz="2200" dirty="0"/>
          </a:p>
        </p:txBody>
      </p:sp>
    </p:spTree>
    <p:extLst>
      <p:ext uri="{BB962C8B-B14F-4D97-AF65-F5344CB8AC3E}">
        <p14:creationId xmlns:p14="http://schemas.microsoft.com/office/powerpoint/2010/main" val="3653320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Rectangle 2"/>
          <p:cNvSpPr>
            <a:spLocks noGrp="1" noChangeArrowheads="1"/>
          </p:cNvSpPr>
          <p:nvPr>
            <p:ph type="ctrTitle"/>
          </p:nvPr>
        </p:nvSpPr>
        <p:spPr>
          <a:xfrm>
            <a:off x="1187450" y="6092825"/>
            <a:ext cx="6691313" cy="576263"/>
          </a:xfrm>
        </p:spPr>
        <p:txBody>
          <a:bodyPr anchor="ctr"/>
          <a:lstStyle/>
          <a:p>
            <a:r>
              <a:rPr lang="uz-Cyrl-UZ" altLang="ru-RU" sz="1400" b="1">
                <a:solidFill>
                  <a:schemeClr val="tx1"/>
                </a:solidFill>
                <a:latin typeface="Times New Roman" panose="02020603050405020304" pitchFamily="18" charset="0"/>
              </a:rPr>
              <a:t>Картошка туганакларида рак касаллигининг белгилари </a:t>
            </a:r>
            <a:br>
              <a:rPr lang="uz-Cyrl-UZ" altLang="ru-RU" sz="1400" b="1">
                <a:solidFill>
                  <a:schemeClr val="tx1"/>
                </a:solidFill>
                <a:latin typeface="Times New Roman" panose="02020603050405020304" pitchFamily="18" charset="0"/>
              </a:rPr>
            </a:br>
            <a:r>
              <a:rPr lang="uz-Cyrl-UZ" altLang="ru-RU" sz="1400" b="1">
                <a:solidFill>
                  <a:schemeClr val="tx1"/>
                </a:solidFill>
                <a:latin typeface="Times New Roman" panose="02020603050405020304" pitchFamily="18" charset="0"/>
              </a:rPr>
              <a:t>(қўзғатувчи </a:t>
            </a:r>
            <a:r>
              <a:rPr lang="en-US" altLang="ru-RU" sz="1400" b="1" i="1">
                <a:solidFill>
                  <a:schemeClr val="tx1"/>
                </a:solidFill>
                <a:latin typeface="Times New Roman" panose="02020603050405020304" pitchFamily="18" charset="0"/>
              </a:rPr>
              <a:t>Synchytrium endobioticum</a:t>
            </a:r>
            <a:r>
              <a:rPr lang="en-US" altLang="ru-RU" sz="1400" b="1">
                <a:solidFill>
                  <a:schemeClr val="tx1"/>
                </a:solidFill>
                <a:latin typeface="Times New Roman" panose="02020603050405020304" pitchFamily="18" charset="0"/>
              </a:rPr>
              <a:t>)</a:t>
            </a:r>
            <a:endParaRPr lang="ru-RU" altLang="ru-RU" sz="1400" b="1">
              <a:solidFill>
                <a:schemeClr val="tx1"/>
              </a:solidFill>
              <a:latin typeface="Times New Roman" panose="02020603050405020304" pitchFamily="18" charset="0"/>
            </a:endParaRPr>
          </a:p>
        </p:txBody>
      </p:sp>
      <p:sp>
        <p:nvSpPr>
          <p:cNvPr id="406531" name="Rectangle 3"/>
          <p:cNvSpPr>
            <a:spLocks noGrp="1" noChangeArrowheads="1"/>
          </p:cNvSpPr>
          <p:nvPr>
            <p:ph type="subTitle" idx="1"/>
          </p:nvPr>
        </p:nvSpPr>
        <p:spPr>
          <a:xfrm>
            <a:off x="179388" y="188913"/>
            <a:ext cx="8785225" cy="5761037"/>
          </a:xfrm>
        </p:spPr>
        <p:txBody>
          <a:bodyPr/>
          <a:lstStyle/>
          <a:p>
            <a:endParaRPr lang="uz-Cyrl-UZ" altLang="ru-RU" sz="3200" b="1">
              <a:solidFill>
                <a:srgbClr val="FF3300"/>
              </a:solidFill>
            </a:endParaRPr>
          </a:p>
        </p:txBody>
      </p:sp>
      <p:pic>
        <p:nvPicPr>
          <p:cNvPr id="406532" name="Picture 4" desc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96850"/>
            <a:ext cx="8640762"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4750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88620" y="170379"/>
            <a:ext cx="8755380" cy="7072705"/>
          </a:xfrm>
          <a:prstGeom prst="rect">
            <a:avLst/>
          </a:prstGeom>
        </p:spPr>
        <p:txBody>
          <a:bodyPr wrap="square">
            <a:spAutoFit/>
          </a:bodyPr>
          <a:lstStyle/>
          <a:p>
            <a:pPr>
              <a:lnSpc>
                <a:spcPct val="90000"/>
              </a:lnSpc>
            </a:pPr>
            <a:r>
              <a:rPr lang="uz-Cyrl-UZ" altLang="ru-RU" sz="2400" b="1" dirty="0">
                <a:solidFill>
                  <a:srgbClr val="0000CC"/>
                </a:solidFill>
              </a:rPr>
              <a:t>Ўсимлик илдизлар зарарланмайди ва улар ўсишни давом эттиради; улардаги шишлар поянинг пастки қисмида – илдиз бўғзида, баргларда эса уларнинг қўлтиғида, кам ҳолларда барг устида ҳосил бўлади. Шишлар ўсиб кетган тўқима ва унинг ҳужайралари ичидаги катта крахмал заҳираси ва касаллик қўзғатувчи замбуруғдан ташкил топган. </a:t>
            </a:r>
          </a:p>
          <a:p>
            <a:pPr>
              <a:lnSpc>
                <a:spcPct val="90000"/>
              </a:lnSpc>
            </a:pPr>
            <a:r>
              <a:rPr lang="uz-Cyrl-UZ" altLang="ru-RU" sz="2400" b="1" dirty="0">
                <a:solidFill>
                  <a:srgbClr val="0000CC"/>
                </a:solidFill>
              </a:rPr>
              <a:t> Шишларнинг туси олдин оқиш, сўнгра қўнғир, баъзан қора, усти ғадир-будур (рангли карам гулбошиги ўхшаш), катталиги нўхатчадан картошка туганагича ёки ундан ҳам каттароқ. Шишлар тупроқ намлиги ва ҳархил сапротроф микроорганизмлар таъсирида тез чириб, шилимшиқ, қўланса ҳидли массага айланади.</a:t>
            </a:r>
          </a:p>
          <a:p>
            <a:pPr>
              <a:lnSpc>
                <a:spcPct val="90000"/>
              </a:lnSpc>
            </a:pPr>
            <a:r>
              <a:rPr lang="uz-Cyrl-UZ" altLang="ru-RU" sz="2400" b="1" dirty="0">
                <a:solidFill>
                  <a:srgbClr val="0000CC"/>
                </a:solidFill>
              </a:rPr>
              <a:t>Оддий шаклидан ташқари касалликнинг 3 та бошқа шакли бор. Баргсимон шакл - картошка туганакларининг кўзчаларининг тангачалари ўсиб, хунук, этли баргчалар ҳосил қилиши; калмаразсимон шакли - туганаклар усти ярачалар ёки пўстлоқлар билан қопланиши, ва бурама (гофрировка қилинган) шакли - туганаклар усти қат-қат бўлиб, буришиб қолиши билан таърифланади. Бу шакллар кузатилганда туганакларда катта шишлар пайдо бўлмайди.</a:t>
            </a:r>
          </a:p>
          <a:p>
            <a:pPr>
              <a:lnSpc>
                <a:spcPct val="90000"/>
              </a:lnSpc>
            </a:pPr>
            <a:endParaRPr lang="uz-Cyrl-UZ" altLang="ru-RU" sz="2400" b="1" dirty="0">
              <a:solidFill>
                <a:srgbClr val="0000CC"/>
              </a:solidFill>
            </a:endParaRPr>
          </a:p>
        </p:txBody>
      </p:sp>
    </p:spTree>
    <p:extLst>
      <p:ext uri="{BB962C8B-B14F-4D97-AF65-F5344CB8AC3E}">
        <p14:creationId xmlns:p14="http://schemas.microsoft.com/office/powerpoint/2010/main" val="26762089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Grp="1" noChangeArrowheads="1"/>
          </p:cNvSpPr>
          <p:nvPr>
            <p:ph type="ctrTitle"/>
          </p:nvPr>
        </p:nvSpPr>
        <p:spPr>
          <a:xfrm>
            <a:off x="1187450" y="6092825"/>
            <a:ext cx="6691313" cy="576263"/>
          </a:xfrm>
        </p:spPr>
        <p:txBody>
          <a:bodyPr anchor="ctr"/>
          <a:lstStyle/>
          <a:p>
            <a:r>
              <a:rPr lang="uz-Cyrl-UZ" altLang="ru-RU" sz="1400" b="1">
                <a:solidFill>
                  <a:schemeClr val="tx1"/>
                </a:solidFill>
                <a:latin typeface="Times New Roman" panose="02020603050405020304" pitchFamily="18" charset="0"/>
              </a:rPr>
              <a:t>Картошкада рак касаллигини қўзғатувчи замбуруғ </a:t>
            </a:r>
            <a:br>
              <a:rPr lang="uz-Cyrl-UZ" altLang="ru-RU" sz="1400" b="1">
                <a:solidFill>
                  <a:schemeClr val="tx1"/>
                </a:solidFill>
                <a:latin typeface="Times New Roman" panose="02020603050405020304" pitchFamily="18" charset="0"/>
              </a:rPr>
            </a:br>
            <a:r>
              <a:rPr lang="uz-Cyrl-UZ" altLang="ru-RU" sz="1400" b="1">
                <a:solidFill>
                  <a:schemeClr val="tx1"/>
                </a:solidFill>
                <a:latin typeface="Times New Roman" panose="02020603050405020304" pitchFamily="18" charset="0"/>
              </a:rPr>
              <a:t>(</a:t>
            </a:r>
            <a:r>
              <a:rPr lang="en-US" altLang="ru-RU" sz="1400" b="1" i="1">
                <a:solidFill>
                  <a:schemeClr val="tx1"/>
                </a:solidFill>
                <a:latin typeface="Times New Roman" panose="02020603050405020304" pitchFamily="18" charset="0"/>
              </a:rPr>
              <a:t>Synchytrium endobioticum</a:t>
            </a:r>
            <a:r>
              <a:rPr lang="en-US" altLang="ru-RU" sz="1400" b="1">
                <a:solidFill>
                  <a:schemeClr val="tx1"/>
                </a:solidFill>
                <a:latin typeface="Times New Roman" panose="02020603050405020304" pitchFamily="18" charset="0"/>
              </a:rPr>
              <a:t>)</a:t>
            </a:r>
            <a:r>
              <a:rPr lang="uz-Cyrl-UZ" altLang="ru-RU" sz="1400" b="1">
                <a:solidFill>
                  <a:schemeClr val="tx1"/>
                </a:solidFill>
                <a:latin typeface="Times New Roman" panose="02020603050405020304" pitchFamily="18" charset="0"/>
              </a:rPr>
              <a:t> нинг ривожланиш цикли</a:t>
            </a:r>
            <a:endParaRPr lang="ru-RU" altLang="ru-RU" sz="1400" b="1">
              <a:solidFill>
                <a:schemeClr val="tx1"/>
              </a:solidFill>
              <a:latin typeface="Times New Roman" panose="02020603050405020304" pitchFamily="18" charset="0"/>
            </a:endParaRPr>
          </a:p>
        </p:txBody>
      </p:sp>
      <p:sp>
        <p:nvSpPr>
          <p:cNvPr id="408579" name="Rectangle 3"/>
          <p:cNvSpPr>
            <a:spLocks noGrp="1" noChangeArrowheads="1"/>
          </p:cNvSpPr>
          <p:nvPr>
            <p:ph type="subTitle" idx="1"/>
          </p:nvPr>
        </p:nvSpPr>
        <p:spPr>
          <a:xfrm>
            <a:off x="179388" y="188913"/>
            <a:ext cx="8785225" cy="5761037"/>
          </a:xfrm>
        </p:spPr>
        <p:txBody>
          <a:bodyPr/>
          <a:lstStyle/>
          <a:p>
            <a:endParaRPr lang="uz-Cyrl-UZ" altLang="ru-RU" sz="3200" b="1">
              <a:solidFill>
                <a:srgbClr val="FF3300"/>
              </a:solidFill>
            </a:endParaRPr>
          </a:p>
        </p:txBody>
      </p:sp>
      <p:pic>
        <p:nvPicPr>
          <p:cNvPr id="408581" name="Picture 5" desc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250" y="173038"/>
            <a:ext cx="6265863" cy="579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50570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319379"/>
            <a:ext cx="8915400" cy="6278642"/>
          </a:xfrm>
          <a:prstGeom prst="rect">
            <a:avLst/>
          </a:prstGeom>
        </p:spPr>
        <p:txBody>
          <a:bodyPr wrap="square">
            <a:spAutoFit/>
          </a:bodyPr>
          <a:lstStyle/>
          <a:p>
            <a:pPr>
              <a:lnSpc>
                <a:spcPct val="80000"/>
              </a:lnSpc>
            </a:pPr>
            <a:r>
              <a:rPr lang="uz-Cyrl-UZ" altLang="ru-RU" sz="2000" b="1" dirty="0">
                <a:solidFill>
                  <a:srgbClr val="0000CC"/>
                </a:solidFill>
              </a:rPr>
              <a:t>Ҳар бир зооспорангий ичида 200-300 та зооспора ривожланади, улар чиқиб тарқалади ва ўсимликларни зарарлайди. Бу ривожланиш цикли 10-14 кунда ўтади; бир мавсумда замбуруғ тахминан 12 авлод беради.</a:t>
            </a:r>
          </a:p>
          <a:p>
            <a:pPr>
              <a:lnSpc>
                <a:spcPct val="80000"/>
              </a:lnSpc>
            </a:pPr>
            <a:r>
              <a:rPr lang="uz-Cyrl-UZ" altLang="ru-RU" sz="2000" b="1" dirty="0">
                <a:solidFill>
                  <a:srgbClr val="0000CC"/>
                </a:solidFill>
              </a:rPr>
              <a:t>         Кузга қараб зооспоралар 2 тадан жуфтлашади ва зигота ҳосил қилади. Зигота 2 та хивчинини сақлаб қолади, ҳаракатланиб, ўсимлик тўқимасига киради, 2 қаватли қобиқ ва унинг устида тўқима ҳужайраларидан ҳосил бўлган 3</a:t>
            </a:r>
            <a:r>
              <a:rPr lang="en-US" altLang="ru-RU" sz="2000" b="1" dirty="0">
                <a:solidFill>
                  <a:srgbClr val="0000CC"/>
                </a:solidFill>
              </a:rPr>
              <a:t>-</a:t>
            </a:r>
            <a:r>
              <a:rPr lang="uz-Cyrl-UZ" altLang="ru-RU" sz="2000" b="1" dirty="0">
                <a:solidFill>
                  <a:srgbClr val="0000CC"/>
                </a:solidFill>
              </a:rPr>
              <a:t>нчи қобиқ ҳосил қилади, қишки зооспорангий, яъни, цистага айланади</a:t>
            </a:r>
            <a:r>
              <a:rPr lang="uz-Cyrl-UZ" altLang="ru-RU" sz="2000" b="1" dirty="0" smtClean="0">
                <a:solidFill>
                  <a:srgbClr val="0000CC"/>
                </a:solidFill>
              </a:rPr>
              <a:t>.</a:t>
            </a:r>
            <a:endParaRPr lang="en-US" altLang="ru-RU" sz="2000" b="1" dirty="0" smtClean="0">
              <a:solidFill>
                <a:srgbClr val="0000CC"/>
              </a:solidFill>
            </a:endParaRPr>
          </a:p>
          <a:p>
            <a:pPr>
              <a:lnSpc>
                <a:spcPct val="90000"/>
              </a:lnSpc>
            </a:pPr>
            <a:r>
              <a:rPr lang="uz-Cyrl-UZ" altLang="ru-RU" sz="2000" b="1" dirty="0">
                <a:solidFill>
                  <a:srgbClr val="0000CC"/>
                </a:solidFill>
              </a:rPr>
              <a:t>Цисталар думалоқ ёки сал овал шаклли, рангсиз, юпқа оч-сариқ қобиқли, диаметри 25-80 мкм, ўртача 50 мкм.</a:t>
            </a:r>
          </a:p>
          <a:p>
            <a:pPr>
              <a:lnSpc>
                <a:spcPct val="90000"/>
              </a:lnSpc>
            </a:pPr>
            <a:r>
              <a:rPr lang="uz-Cyrl-UZ" altLang="ru-RU" sz="2000" b="1" dirty="0">
                <a:solidFill>
                  <a:srgbClr val="0000CC"/>
                </a:solidFill>
              </a:rPr>
              <a:t>         Цисталарнинг тиним даври 70 кун ёки кўпроқни ташкил этади. Улар об-ҳаво факторларига чидамли, 83</a:t>
            </a:r>
            <a:r>
              <a:rPr lang="uz-Cyrl-UZ" altLang="ru-RU" sz="2000" b="1" baseline="30000" dirty="0">
                <a:solidFill>
                  <a:srgbClr val="0000CC"/>
                </a:solidFill>
              </a:rPr>
              <a:t>о</a:t>
            </a:r>
            <a:r>
              <a:rPr lang="uz-Cyrl-UZ" altLang="ru-RU" sz="2000" b="1" dirty="0">
                <a:solidFill>
                  <a:srgbClr val="0000CC"/>
                </a:solidFill>
              </a:rPr>
              <a:t>С да 2 кун ва 100</a:t>
            </a:r>
            <a:r>
              <a:rPr lang="uz-Cyrl-UZ" altLang="ru-RU" sz="2000" b="1" baseline="30000" dirty="0">
                <a:solidFill>
                  <a:srgbClr val="0000CC"/>
                </a:solidFill>
              </a:rPr>
              <a:t>о</a:t>
            </a:r>
            <a:r>
              <a:rPr lang="uz-Cyrl-UZ" altLang="ru-RU" sz="2000" b="1" dirty="0">
                <a:solidFill>
                  <a:srgbClr val="0000CC"/>
                </a:solidFill>
              </a:rPr>
              <a:t>Сда 1 соат давомида нобуд бўлмайди, тупроқда 50-70 см чуқурликда (кислород кам бўлган муҳитда) 30 йилгача ҳаётчанлигини сақлаши мумкин. Баҳорда зарарланган ўсимлик тўқималари чирийди, цисталар эркин ҳолатга чиқиб, ҳарорат 5-23</a:t>
            </a:r>
            <a:r>
              <a:rPr lang="uz-Cyrl-UZ" altLang="ru-RU" sz="2000" b="1" baseline="30000" dirty="0">
                <a:solidFill>
                  <a:srgbClr val="0000CC"/>
                </a:solidFill>
              </a:rPr>
              <a:t>о</a:t>
            </a:r>
            <a:r>
              <a:rPr lang="uz-Cyrl-UZ" altLang="ru-RU" sz="2000" b="1" dirty="0">
                <a:solidFill>
                  <a:srgbClr val="0000CC"/>
                </a:solidFill>
              </a:rPr>
              <a:t>С (оптимум 15-18</a:t>
            </a:r>
            <a:r>
              <a:rPr lang="uz-Cyrl-UZ" altLang="ru-RU" sz="2000" b="1" baseline="30000" dirty="0">
                <a:solidFill>
                  <a:srgbClr val="0000CC"/>
                </a:solidFill>
              </a:rPr>
              <a:t>о</a:t>
            </a:r>
            <a:r>
              <a:rPr lang="uz-Cyrl-UZ" altLang="ru-RU" sz="2000" b="1" dirty="0">
                <a:solidFill>
                  <a:srgbClr val="0000CC"/>
                </a:solidFill>
              </a:rPr>
              <a:t>С), намлик 60-80%, рН 3,9-8,5 бўлганида ва кислород мавжудлигида ўсади.</a:t>
            </a:r>
          </a:p>
          <a:p>
            <a:pPr>
              <a:lnSpc>
                <a:spcPct val="80000"/>
              </a:lnSpc>
            </a:pPr>
            <a:r>
              <a:rPr lang="uz-Cyrl-UZ" altLang="ru-RU" sz="2000" b="1" dirty="0" smtClean="0">
                <a:solidFill>
                  <a:srgbClr val="0000CC"/>
                </a:solidFill>
              </a:rPr>
              <a:t>Замбуруғ </a:t>
            </a:r>
            <a:r>
              <a:rPr lang="uz-Cyrl-UZ" altLang="ru-RU" sz="2000" b="1" dirty="0">
                <a:solidFill>
                  <a:srgbClr val="0000CC"/>
                </a:solidFill>
              </a:rPr>
              <a:t>картошка тўқимаси ҳужайралари тез-тез бўлиниши ва тўқима ўсиб кетишига олиб келади, натижада шишлар ривожланади. Шишлар катталиги картошка навларининг касалликка мойиллиги даражасига боғлиқ – мойил навларда шишлар каттароқ, чидамлиларида кичикроқ бўлади. 1990 йилларгача замбуруғнинг 18 та физиологик ирқлари аниқланган; картошка навлари орасида мойил (чидамсиз), кам чидамли ва ўта чидамли (иммун) лари мавжуд.</a:t>
            </a:r>
          </a:p>
        </p:txBody>
      </p:sp>
    </p:spTree>
    <p:extLst>
      <p:ext uri="{BB962C8B-B14F-4D97-AF65-F5344CB8AC3E}">
        <p14:creationId xmlns:p14="http://schemas.microsoft.com/office/powerpoint/2010/main" val="28612462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2900" y="160020"/>
            <a:ext cx="8503920" cy="6404830"/>
          </a:xfrm>
          <a:prstGeom prst="rect">
            <a:avLst/>
          </a:prstGeom>
        </p:spPr>
        <p:txBody>
          <a:bodyPr wrap="square">
            <a:spAutoFit/>
          </a:bodyPr>
          <a:lstStyle/>
          <a:p>
            <a:pPr>
              <a:lnSpc>
                <a:spcPct val="80000"/>
              </a:lnSpc>
            </a:pPr>
            <a:r>
              <a:rPr lang="uz-Cyrl-UZ" altLang="ru-RU" sz="3200" b="1" i="1" dirty="0" smtClean="0"/>
              <a:t>Касаллик </a:t>
            </a:r>
            <a:r>
              <a:rPr lang="uz-Cyrl-UZ" altLang="ru-RU" sz="3200" b="1" i="1" dirty="0"/>
              <a:t>манбаалари ва тарқалиши. </a:t>
            </a:r>
            <a:r>
              <a:rPr lang="uz-Cyrl-UZ" altLang="ru-RU" sz="3200" b="1" dirty="0">
                <a:solidFill>
                  <a:srgbClr val="0000CC"/>
                </a:solidFill>
              </a:rPr>
              <a:t>Картошка ракининг асосий манбаалари зарарланган туганаклар ва тупроқдир. Касаллик асосан картошка туганаклари, зарарланган далада етиштирилган бошқа илдизмева ва пиёзбошлар ҳамда қишлоқ хўжалик ускуналари, қоплар ва тара воситисида тарқалади; уларга ичида замбуруғнинг қишки споралари мавжуд бўлган тупроқ заррачалари ёпишган бўлиши мумкин. Цисталар мол ичидан ўтганда ҳам тирик қолади ва патоген гўнг билан тарқалиши мумкин.</a:t>
            </a:r>
            <a:r>
              <a:rPr lang="uz-Cyrl-UZ" altLang="ru-RU" sz="3200" dirty="0">
                <a:solidFill>
                  <a:srgbClr val="0000CC"/>
                </a:solidFill>
              </a:rPr>
              <a:t> </a:t>
            </a:r>
            <a:r>
              <a:rPr lang="uz-Cyrl-UZ" altLang="ru-RU" sz="3200" b="1" dirty="0">
                <a:solidFill>
                  <a:srgbClr val="0000CC"/>
                </a:solidFill>
              </a:rPr>
              <a:t>Патоген узоқ масофага ичида цисталари мавжуд бўлган, диаметри 0,1</a:t>
            </a:r>
            <a:r>
              <a:rPr lang="en-US" altLang="ru-RU" sz="3200" b="1" dirty="0">
                <a:solidFill>
                  <a:srgbClr val="0000CC"/>
                </a:solidFill>
              </a:rPr>
              <a:t>-</a:t>
            </a:r>
            <a:r>
              <a:rPr lang="uz-Cyrl-UZ" altLang="ru-RU" sz="3200" b="1" dirty="0">
                <a:solidFill>
                  <a:srgbClr val="0000CC"/>
                </a:solidFill>
              </a:rPr>
              <a:t>0,2 мм келадиган тупроқ заррачалари орқали ҳам тарқалади.</a:t>
            </a:r>
          </a:p>
        </p:txBody>
      </p:sp>
    </p:spTree>
    <p:extLst>
      <p:ext uri="{BB962C8B-B14F-4D97-AF65-F5344CB8AC3E}">
        <p14:creationId xmlns:p14="http://schemas.microsoft.com/office/powerpoint/2010/main" val="10246658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880" y="160020"/>
            <a:ext cx="8641080" cy="6001643"/>
          </a:xfrm>
          <a:prstGeom prst="rect">
            <a:avLst/>
          </a:prstGeom>
        </p:spPr>
        <p:txBody>
          <a:bodyPr wrap="square">
            <a:spAutoFit/>
          </a:bodyPr>
          <a:lstStyle/>
          <a:p>
            <a:pPr>
              <a:lnSpc>
                <a:spcPct val="80000"/>
              </a:lnSpc>
            </a:pPr>
            <a:r>
              <a:rPr lang="en-GB" altLang="ru-RU" sz="3200" b="1" i="1" dirty="0" err="1"/>
              <a:t>Кураш</a:t>
            </a:r>
            <a:r>
              <a:rPr lang="en-GB" altLang="ru-RU" sz="3200" b="1" i="1" dirty="0"/>
              <a:t> </a:t>
            </a:r>
            <a:r>
              <a:rPr lang="en-GB" altLang="ru-RU" sz="3200" b="1" i="1" dirty="0" err="1"/>
              <a:t>чоралари</a:t>
            </a:r>
            <a:endParaRPr lang="uz-Cyrl-UZ" altLang="ru-RU" sz="3200" b="1" dirty="0"/>
          </a:p>
          <a:p>
            <a:pPr>
              <a:lnSpc>
                <a:spcPct val="80000"/>
              </a:lnSpc>
            </a:pPr>
            <a:r>
              <a:rPr lang="ru-RU" altLang="ru-RU" sz="3200" b="1" dirty="0">
                <a:solidFill>
                  <a:srgbClr val="0000CC"/>
                </a:solidFill>
              </a:rPr>
              <a:t>- </a:t>
            </a:r>
            <a:r>
              <a:rPr lang="uz-Cyrl-UZ" altLang="ru-RU" sz="3200" b="1" dirty="0">
                <a:solidFill>
                  <a:srgbClr val="0000CC"/>
                </a:solidFill>
              </a:rPr>
              <a:t>Ракка чидамли картошка навларини ўстириш;</a:t>
            </a:r>
          </a:p>
          <a:p>
            <a:pPr>
              <a:lnSpc>
                <a:spcPct val="80000"/>
              </a:lnSpc>
              <a:buFontTx/>
              <a:buChar char="-"/>
            </a:pPr>
            <a:r>
              <a:rPr lang="uz-Cyrl-UZ" altLang="ru-RU" sz="3200" b="1" dirty="0">
                <a:solidFill>
                  <a:srgbClr val="0000CC"/>
                </a:solidFill>
              </a:rPr>
              <a:t> Картошка раки далада “ўчоқ” шаклида тарқалган бўлса, тупроқни рухсат этилган дорилардан бири (нитрафен ва б.) ёрдамида кимёвий зарарсизлантириш;</a:t>
            </a:r>
          </a:p>
          <a:p>
            <a:pPr>
              <a:lnSpc>
                <a:spcPct val="80000"/>
              </a:lnSpc>
              <a:buFontTx/>
              <a:buChar char="-"/>
            </a:pPr>
            <a:r>
              <a:rPr lang="uz-Cyrl-UZ" altLang="ru-RU" sz="3200" b="1" dirty="0">
                <a:solidFill>
                  <a:srgbClr val="0000CC"/>
                </a:solidFill>
              </a:rPr>
              <a:t> Тупроғи зарарланган далага 5 йил давомида итузумдошларга мансуб экин эмаслик; маккажўхори, карам, бодринг, мош, ловия ёки бошқа сабзавот экишни назарда тутувчи алмашлаб экишни жорий қилиш лозим;</a:t>
            </a:r>
          </a:p>
          <a:p>
            <a:pPr>
              <a:lnSpc>
                <a:spcPct val="80000"/>
              </a:lnSpc>
              <a:buFontTx/>
              <a:buChar char="-"/>
            </a:pPr>
            <a:r>
              <a:rPr lang="uz-Cyrl-UZ" altLang="ru-RU" sz="3200" b="1" dirty="0">
                <a:solidFill>
                  <a:srgbClr val="0000CC"/>
                </a:solidFill>
              </a:rPr>
              <a:t> Тупроғи зарарланган далада ҳосили экспорт қилиш учун режалаштирилган бошқа экин экиш ҳам ман этилади.</a:t>
            </a:r>
          </a:p>
        </p:txBody>
      </p:sp>
    </p:spTree>
    <p:extLst>
      <p:ext uri="{BB962C8B-B14F-4D97-AF65-F5344CB8AC3E}">
        <p14:creationId xmlns:p14="http://schemas.microsoft.com/office/powerpoint/2010/main" val="36791566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80060" y="571500"/>
            <a:ext cx="8298180" cy="5616922"/>
          </a:xfrm>
          <a:prstGeom prst="rect">
            <a:avLst/>
          </a:prstGeom>
        </p:spPr>
        <p:txBody>
          <a:bodyPr wrap="square">
            <a:spAutoFit/>
          </a:bodyPr>
          <a:lstStyle/>
          <a:p>
            <a:pPr>
              <a:lnSpc>
                <a:spcPct val="80000"/>
              </a:lnSpc>
            </a:pPr>
            <a:r>
              <a:rPr lang="uz-Cyrl-UZ" altLang="ru-RU" sz="3200" b="1" i="1" dirty="0"/>
              <a:t>Карантин тадбирлари</a:t>
            </a:r>
            <a:r>
              <a:rPr lang="uz-Cyrl-UZ" altLang="ru-RU" sz="3200" dirty="0">
                <a:solidFill>
                  <a:srgbClr val="0000CC"/>
                </a:solidFill>
              </a:rPr>
              <a:t> </a:t>
            </a:r>
          </a:p>
          <a:p>
            <a:pPr>
              <a:lnSpc>
                <a:spcPct val="80000"/>
              </a:lnSpc>
            </a:pPr>
            <a:r>
              <a:rPr lang="uz-Cyrl-UZ" altLang="ru-RU" sz="3200" b="1" dirty="0">
                <a:solidFill>
                  <a:srgbClr val="0000CC"/>
                </a:solidFill>
              </a:rPr>
              <a:t>– Ўзбекистонга картошка раки тарқалган мамлакатлардан олиб келинган туганаклар карантин экспертизасидан ўтказиш;</a:t>
            </a:r>
          </a:p>
          <a:p>
            <a:pPr>
              <a:lnSpc>
                <a:spcPct val="80000"/>
              </a:lnSpc>
            </a:pPr>
            <a:r>
              <a:rPr lang="uz-Cyrl-UZ" altLang="ru-RU" sz="3200" b="1" dirty="0">
                <a:solidFill>
                  <a:srgbClr val="0000CC"/>
                </a:solidFill>
              </a:rPr>
              <a:t>– Касаллик тарқалган мамлакатлардан селекцион мақсадда олиб келинган уруғлик туганакларни фақат интродукцион-карантин участкаларига экиш; рак билан зарарланиши гумон қилинган ўсимликларни дарҳол карантин лабораториясига йўллаш;</a:t>
            </a:r>
          </a:p>
          <a:p>
            <a:pPr>
              <a:lnSpc>
                <a:spcPct val="80000"/>
              </a:lnSpc>
            </a:pPr>
            <a:r>
              <a:rPr lang="uz-Cyrl-UZ" altLang="ru-RU" sz="3200" b="1" dirty="0">
                <a:solidFill>
                  <a:srgbClr val="0000CC"/>
                </a:solidFill>
              </a:rPr>
              <a:t>-  Далаларда бу касаллик мавжудлиги аниқланса, дарҳол карантин органларига хабар бериш ва унинг “ўчоқларини” тугатиш бўйича тадбир-чораларни ўтказиш лозим. </a:t>
            </a:r>
            <a:endParaRPr lang="ru-RU" altLang="ru-RU" sz="3200" b="1" dirty="0">
              <a:solidFill>
                <a:srgbClr val="0000CC"/>
              </a:solidFill>
            </a:endParaRPr>
          </a:p>
        </p:txBody>
      </p:sp>
    </p:spTree>
    <p:extLst>
      <p:ext uri="{BB962C8B-B14F-4D97-AF65-F5344CB8AC3E}">
        <p14:creationId xmlns:p14="http://schemas.microsoft.com/office/powerpoint/2010/main" val="4263922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5780" y="297180"/>
            <a:ext cx="8618220" cy="6241709"/>
          </a:xfrm>
          <a:prstGeom prst="rect">
            <a:avLst/>
          </a:prstGeom>
        </p:spPr>
        <p:txBody>
          <a:bodyPr wrap="square">
            <a:spAutoFit/>
          </a:bodyPr>
          <a:lstStyle/>
          <a:p>
            <a:r>
              <a:rPr lang="uz-Cyrl-UZ" altLang="ru-RU" sz="2800" b="1" dirty="0">
                <a:solidFill>
                  <a:srgbClr val="FF3300"/>
                </a:solidFill>
              </a:rPr>
              <a:t>КАРТОШКАНИНГ ЗАРСИМОН НЕМАТОДАСИ</a:t>
            </a:r>
          </a:p>
          <a:p>
            <a:pPr>
              <a:spcBef>
                <a:spcPct val="0"/>
              </a:spcBef>
            </a:pPr>
            <a:endParaRPr lang="uz-Cyrl-UZ" altLang="ru-RU" sz="1200" b="1" dirty="0" smtClean="0">
              <a:solidFill>
                <a:srgbClr val="0000CC"/>
              </a:solidFill>
            </a:endParaRPr>
          </a:p>
          <a:p>
            <a:r>
              <a:rPr lang="uz-Cyrl-UZ" altLang="ru-RU" sz="3200" b="1" dirty="0" smtClean="0">
                <a:solidFill>
                  <a:srgbClr val="0000CC"/>
                </a:solidFill>
              </a:rPr>
              <a:t>      Картошканинг з</a:t>
            </a:r>
            <a:r>
              <a:rPr lang="uz-Cyrl-UZ" altLang="ru-RU" sz="2800" b="1" dirty="0">
                <a:solidFill>
                  <a:srgbClr val="0000CC"/>
                </a:solidFill>
              </a:rPr>
              <a:t>арсимон (тилла рангли) нематодаси Nemathelminthes (Нематҳелминтес </a:t>
            </a:r>
            <a:r>
              <a:rPr lang="en-US" altLang="ru-RU" sz="2800" b="1" dirty="0">
                <a:solidFill>
                  <a:srgbClr val="0000CC"/>
                </a:solidFill>
              </a:rPr>
              <a:t>– </a:t>
            </a:r>
            <a:r>
              <a:rPr lang="uz-Cyrl-UZ" altLang="ru-RU" sz="2800" b="1" dirty="0">
                <a:solidFill>
                  <a:srgbClr val="0000CC"/>
                </a:solidFill>
              </a:rPr>
              <a:t>Думалоқ қуртлар) типи, Nematoda (Нематодалар</a:t>
            </a:r>
            <a:r>
              <a:rPr lang="en-US" altLang="ru-RU" sz="2800" b="1" dirty="0">
                <a:solidFill>
                  <a:srgbClr val="0000CC"/>
                </a:solidFill>
              </a:rPr>
              <a:t>, </a:t>
            </a:r>
            <a:r>
              <a:rPr lang="uz-Cyrl-UZ" altLang="ru-RU" sz="2800" b="1" dirty="0">
                <a:solidFill>
                  <a:srgbClr val="0000CC"/>
                </a:solidFill>
              </a:rPr>
              <a:t>ёки Думалоқ қуртлар) синфи, Tylenchida (Тиленхида </a:t>
            </a:r>
            <a:r>
              <a:rPr lang="en-US" altLang="ru-RU" sz="2800" b="1" dirty="0">
                <a:solidFill>
                  <a:srgbClr val="0000CC"/>
                </a:solidFill>
              </a:rPr>
              <a:t>–</a:t>
            </a:r>
            <a:r>
              <a:rPr lang="uz-Cyrl-UZ" altLang="ru-RU" sz="2800" b="1" dirty="0">
                <a:solidFill>
                  <a:srgbClr val="0000CC"/>
                </a:solidFill>
              </a:rPr>
              <a:t> Тиленхидлар) отряди, Heteroderidae (Ҳетеродерида </a:t>
            </a:r>
            <a:r>
              <a:rPr lang="en-US" altLang="ru-RU" sz="2800" b="1" dirty="0">
                <a:solidFill>
                  <a:srgbClr val="0000CC"/>
                </a:solidFill>
              </a:rPr>
              <a:t>–</a:t>
            </a:r>
            <a:r>
              <a:rPr lang="uz-Cyrl-UZ" altLang="ru-RU" sz="2800" b="1" dirty="0">
                <a:solidFill>
                  <a:srgbClr val="0000CC"/>
                </a:solidFill>
              </a:rPr>
              <a:t> Ҳархилтерили нематодалар) оиласи, </a:t>
            </a:r>
            <a:r>
              <a:rPr lang="uz-Cyrl-UZ" altLang="ru-RU" sz="2800" b="1" i="1" dirty="0">
                <a:solidFill>
                  <a:srgbClr val="0000CC"/>
                </a:solidFill>
              </a:rPr>
              <a:t>Globodera</a:t>
            </a:r>
            <a:r>
              <a:rPr lang="uz-Cyrl-UZ" altLang="ru-RU" sz="2800" b="1" dirty="0">
                <a:solidFill>
                  <a:srgbClr val="0000CC"/>
                </a:solidFill>
              </a:rPr>
              <a:t> (Глободера) туркумига мансуб бўлган </a:t>
            </a:r>
            <a:r>
              <a:rPr lang="uz-Cyrl-UZ" altLang="ru-RU" sz="2800" b="1" i="1" dirty="0">
                <a:solidFill>
                  <a:srgbClr val="0000CC"/>
                </a:solidFill>
              </a:rPr>
              <a:t>Globodera rostochiensis</a:t>
            </a:r>
            <a:r>
              <a:rPr lang="uz-Cyrl-UZ" altLang="ru-RU" sz="2800" b="1" dirty="0">
                <a:solidFill>
                  <a:srgbClr val="0000CC"/>
                </a:solidFill>
              </a:rPr>
              <a:t> (Глободера ростокиензис) туридир, синоними </a:t>
            </a:r>
            <a:r>
              <a:rPr lang="uz-Cyrl-UZ" altLang="ru-RU" sz="2800" b="1" i="1" dirty="0">
                <a:solidFill>
                  <a:srgbClr val="0000CC"/>
                </a:solidFill>
              </a:rPr>
              <a:t>Heterodera rostochiensis</a:t>
            </a:r>
            <a:r>
              <a:rPr lang="uz-Cyrl-UZ" altLang="ru-RU" sz="2800" b="1" dirty="0">
                <a:solidFill>
                  <a:srgbClr val="0000CC"/>
                </a:solidFill>
              </a:rPr>
              <a:t> (Ҳетеродера ростокиензис). </a:t>
            </a:r>
            <a:endParaRPr lang="en-US" altLang="ru-RU" sz="2800" b="1" dirty="0" smtClean="0">
              <a:solidFill>
                <a:srgbClr val="0000CC"/>
              </a:solidFill>
            </a:endParaRPr>
          </a:p>
          <a:p>
            <a:pPr>
              <a:lnSpc>
                <a:spcPct val="90000"/>
              </a:lnSpc>
            </a:pPr>
            <a:r>
              <a:rPr lang="uz-Cyrl-UZ" altLang="ru-RU" sz="2800" b="1" dirty="0">
                <a:solidFill>
                  <a:srgbClr val="0000CC"/>
                </a:solidFill>
              </a:rPr>
              <a:t> Бу нематода, к</a:t>
            </a:r>
            <a:r>
              <a:rPr lang="ru-RU" altLang="ru-RU" sz="2800" b="1" dirty="0" err="1">
                <a:solidFill>
                  <a:srgbClr val="0000CC"/>
                </a:solidFill>
              </a:rPr>
              <a:t>артошка</a:t>
            </a:r>
            <a:r>
              <a:rPr lang="en-GB" altLang="ru-RU" sz="2800" b="1" dirty="0" err="1">
                <a:solidFill>
                  <a:srgbClr val="0000CC"/>
                </a:solidFill>
              </a:rPr>
              <a:t>нинг</a:t>
            </a:r>
            <a:r>
              <a:rPr lang="en-GB" altLang="ru-RU" sz="2800" b="1" dirty="0">
                <a:solidFill>
                  <a:srgbClr val="0000CC"/>
                </a:solidFill>
              </a:rPr>
              <a:t> </a:t>
            </a:r>
            <a:r>
              <a:rPr lang="ru-RU" altLang="ru-RU" sz="2800" b="1" dirty="0" err="1">
                <a:solidFill>
                  <a:srgbClr val="0000CC"/>
                </a:solidFill>
              </a:rPr>
              <a:t>нимранг</a:t>
            </a:r>
            <a:r>
              <a:rPr lang="uz-Cyrl-UZ" altLang="ru-RU" sz="2800" b="1" dirty="0">
                <a:solidFill>
                  <a:srgbClr val="0000CC"/>
                </a:solidFill>
              </a:rPr>
              <a:t> нематодаси ва</a:t>
            </a:r>
            <a:r>
              <a:rPr lang="en-GB" altLang="ru-RU" sz="2800" b="1" dirty="0">
                <a:solidFill>
                  <a:srgbClr val="0000CC"/>
                </a:solidFill>
              </a:rPr>
              <a:t> </a:t>
            </a:r>
            <a:r>
              <a:rPr lang="ru-RU" altLang="ru-RU" sz="2800" b="1" dirty="0" err="1">
                <a:solidFill>
                  <a:srgbClr val="0000CC"/>
                </a:solidFill>
              </a:rPr>
              <a:t>сохта</a:t>
            </a:r>
            <a:r>
              <a:rPr lang="ru-RU" altLang="ru-RU" sz="2800" b="1" dirty="0">
                <a:solidFill>
                  <a:srgbClr val="0000CC"/>
                </a:solidFill>
              </a:rPr>
              <a:t> галл нематода</a:t>
            </a:r>
            <a:r>
              <a:rPr lang="en-GB" altLang="ru-RU" sz="2800" b="1" dirty="0">
                <a:solidFill>
                  <a:srgbClr val="0000CC"/>
                </a:solidFill>
              </a:rPr>
              <a:t>с</a:t>
            </a:r>
            <a:r>
              <a:rPr lang="ru-RU" altLang="ru-RU" sz="2800" b="1" dirty="0">
                <a:solidFill>
                  <a:srgbClr val="0000CC"/>
                </a:solidFill>
              </a:rPr>
              <a:t>и</a:t>
            </a:r>
            <a:r>
              <a:rPr lang="ru-RU" altLang="ru-RU" sz="2800" dirty="0">
                <a:solidFill>
                  <a:srgbClr val="0000CC"/>
                </a:solidFill>
              </a:rPr>
              <a:t> </a:t>
            </a:r>
            <a:r>
              <a:rPr lang="uz-Cyrl-UZ" altLang="ru-RU" sz="2800" b="1" dirty="0">
                <a:solidFill>
                  <a:srgbClr val="0000CC"/>
                </a:solidFill>
              </a:rPr>
              <a:t>билан бирга</a:t>
            </a:r>
            <a:r>
              <a:rPr lang="uz-Cyrl-UZ" altLang="ru-RU" sz="2800" dirty="0">
                <a:solidFill>
                  <a:srgbClr val="0000CC"/>
                </a:solidFill>
              </a:rPr>
              <a:t> </a:t>
            </a:r>
            <a:r>
              <a:rPr lang="uz-Cyrl-UZ" altLang="ru-RU" sz="2800" b="1" dirty="0">
                <a:solidFill>
                  <a:srgbClr val="0000CC"/>
                </a:solidFill>
              </a:rPr>
              <a:t>“</a:t>
            </a:r>
            <a:r>
              <a:rPr lang="en-GB" altLang="ru-RU" sz="2800" b="1" dirty="0" err="1">
                <a:solidFill>
                  <a:srgbClr val="0000CC"/>
                </a:solidFill>
              </a:rPr>
              <a:t>Циста</a:t>
            </a:r>
            <a:r>
              <a:rPr lang="en-GB" altLang="ru-RU" sz="2800" b="1" dirty="0">
                <a:solidFill>
                  <a:srgbClr val="0000CC"/>
                </a:solidFill>
              </a:rPr>
              <a:t> </a:t>
            </a:r>
            <a:r>
              <a:rPr lang="en-GB" altLang="ru-RU" sz="2800" b="1" dirty="0" err="1">
                <a:solidFill>
                  <a:srgbClr val="0000CC"/>
                </a:solidFill>
              </a:rPr>
              <a:t>ҳосил</a:t>
            </a:r>
            <a:r>
              <a:rPr lang="en-GB" altLang="ru-RU" sz="2800" b="1" dirty="0">
                <a:solidFill>
                  <a:srgbClr val="0000CC"/>
                </a:solidFill>
              </a:rPr>
              <a:t> </a:t>
            </a:r>
            <a:r>
              <a:rPr lang="en-GB" altLang="ru-RU" sz="2800" b="1" dirty="0" err="1">
                <a:solidFill>
                  <a:srgbClr val="0000CC"/>
                </a:solidFill>
              </a:rPr>
              <a:t>қилувчи</a:t>
            </a:r>
            <a:r>
              <a:rPr lang="en-GB" altLang="ru-RU" sz="2800" b="1" dirty="0">
                <a:solidFill>
                  <a:srgbClr val="0000CC"/>
                </a:solidFill>
              </a:rPr>
              <a:t> </a:t>
            </a:r>
            <a:r>
              <a:rPr lang="uz-Cyrl-UZ" altLang="ru-RU" sz="2800" b="1" dirty="0">
                <a:solidFill>
                  <a:srgbClr val="0000CC"/>
                </a:solidFill>
              </a:rPr>
              <a:t>нематодалар” гуруҳига киради</a:t>
            </a:r>
            <a:r>
              <a:rPr lang="uz-Cyrl-UZ" altLang="ru-RU" sz="2800" b="1" dirty="0" smtClean="0">
                <a:solidFill>
                  <a:srgbClr val="0000CC"/>
                </a:solidFill>
              </a:rPr>
              <a:t>.</a:t>
            </a:r>
            <a:endParaRPr lang="uz-Cyrl-UZ" altLang="ru-RU" sz="2800" b="1" dirty="0">
              <a:solidFill>
                <a:srgbClr val="0000CC"/>
              </a:solidFill>
            </a:endParaRPr>
          </a:p>
        </p:txBody>
      </p:sp>
    </p:spTree>
    <p:extLst>
      <p:ext uri="{BB962C8B-B14F-4D97-AF65-F5344CB8AC3E}">
        <p14:creationId xmlns:p14="http://schemas.microsoft.com/office/powerpoint/2010/main" val="31369648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77240" y="250799"/>
            <a:ext cx="8549640" cy="6305124"/>
          </a:xfrm>
          <a:prstGeom prst="rect">
            <a:avLst/>
          </a:prstGeom>
        </p:spPr>
        <p:txBody>
          <a:bodyPr wrap="square">
            <a:spAutoFit/>
          </a:bodyPr>
          <a:lstStyle/>
          <a:p>
            <a:pPr>
              <a:lnSpc>
                <a:spcPct val="80000"/>
              </a:lnSpc>
            </a:pPr>
            <a:r>
              <a:rPr lang="uz-Cyrl-UZ" altLang="ru-RU" sz="2800" b="1" dirty="0"/>
              <a:t> Тарқалиши. </a:t>
            </a:r>
            <a:r>
              <a:rPr lang="uz-Cyrl-UZ" altLang="ru-RU" sz="2800" b="1" dirty="0">
                <a:solidFill>
                  <a:srgbClr val="0000CC"/>
                </a:solidFill>
              </a:rPr>
              <a:t>Ватани Жанубий ва Марказий Америка эканлиги тахмин қилинади. </a:t>
            </a:r>
            <a:r>
              <a:rPr lang="uz-Cyrl-UZ" altLang="ru-RU" sz="2800" b="1" i="1" dirty="0">
                <a:solidFill>
                  <a:srgbClr val="0000CC"/>
                </a:solidFill>
              </a:rPr>
              <a:t>Европа</a:t>
            </a:r>
            <a:r>
              <a:rPr lang="uz-Cyrl-UZ" altLang="ru-RU" sz="2800" b="1" dirty="0">
                <a:solidFill>
                  <a:srgbClr val="0000CC"/>
                </a:solidFill>
              </a:rPr>
              <a:t> </a:t>
            </a:r>
            <a:r>
              <a:rPr lang="ru-RU" altLang="ru-RU" sz="2800" b="1" dirty="0">
                <a:solidFill>
                  <a:srgbClr val="0000CC"/>
                </a:solidFill>
              </a:rPr>
              <a:t>–</a:t>
            </a:r>
            <a:r>
              <a:rPr lang="uz-Cyrl-UZ" altLang="ru-RU" sz="2800" b="1" dirty="0">
                <a:solidFill>
                  <a:srgbClr val="0000CC"/>
                </a:solidFill>
              </a:rPr>
              <a:t> Австрия, Белоруссия, Бельгия, Болгария, Буюк Британия, Венгрия, Германия, Греция, Дания, Ирландия, Исландия, Испания, Крит о., Латвия, Литва, Люксембург, Нидерландия, Норвегия, Польша, Португалия, Россия, Украина, </a:t>
            </a:r>
            <a:r>
              <a:rPr lang="uz-Cyrl-UZ" altLang="ru-RU" sz="2800" b="1" dirty="0" smtClean="0">
                <a:solidFill>
                  <a:srgbClr val="0000CC"/>
                </a:solidFill>
              </a:rPr>
              <a:t>Уэльс,Финляндия</a:t>
            </a:r>
            <a:r>
              <a:rPr lang="uz-Cyrl-UZ" altLang="ru-RU" sz="2800" b="1" dirty="0">
                <a:solidFill>
                  <a:srgbClr val="0000CC"/>
                </a:solidFill>
              </a:rPr>
              <a:t>,  Франция, </a:t>
            </a:r>
            <a:r>
              <a:rPr lang="ru-RU" altLang="ru-RU" sz="2800" b="1" dirty="0" smtClean="0">
                <a:solidFill>
                  <a:srgbClr val="0000CC"/>
                </a:solidFill>
              </a:rPr>
              <a:t>Ч</a:t>
            </a:r>
            <a:r>
              <a:rPr lang="uz-Cyrl-UZ" altLang="ru-RU" sz="2800" b="1" dirty="0" smtClean="0">
                <a:solidFill>
                  <a:srgbClr val="0000CC"/>
                </a:solidFill>
              </a:rPr>
              <a:t>ехословакия</a:t>
            </a:r>
            <a:r>
              <a:rPr lang="uz-Cyrl-UZ" altLang="ru-RU" sz="2800" b="1" dirty="0">
                <a:solidFill>
                  <a:srgbClr val="0000CC"/>
                </a:solidFill>
              </a:rPr>
              <a:t>, Швейцария, Швеция, Шотландия, Эстония, Югославия; </a:t>
            </a:r>
            <a:r>
              <a:rPr lang="uz-Cyrl-UZ" altLang="ru-RU" sz="2800" b="1" i="1" dirty="0">
                <a:solidFill>
                  <a:srgbClr val="0000CC"/>
                </a:solidFill>
              </a:rPr>
              <a:t>Осиё</a:t>
            </a:r>
            <a:r>
              <a:rPr lang="uz-Cyrl-UZ" altLang="ru-RU" sz="2800" b="1" dirty="0">
                <a:solidFill>
                  <a:srgbClr val="0000CC"/>
                </a:solidFill>
              </a:rPr>
              <a:t> </a:t>
            </a:r>
            <a:r>
              <a:rPr lang="ru-RU" altLang="ru-RU" sz="2800" b="1" dirty="0">
                <a:solidFill>
                  <a:srgbClr val="0000CC"/>
                </a:solidFill>
              </a:rPr>
              <a:t>–</a:t>
            </a:r>
            <a:r>
              <a:rPr lang="uz-Cyrl-UZ" altLang="ru-RU" sz="2800" b="1" dirty="0">
                <a:solidFill>
                  <a:srgbClr val="0000CC"/>
                </a:solidFill>
              </a:rPr>
              <a:t> Арманистон, Грузия, Исроил, Кипр, Ливан, Ҳиндистон, Япония; </a:t>
            </a:r>
            <a:r>
              <a:rPr lang="uz-Cyrl-UZ" altLang="ru-RU" sz="2800" b="1" i="1" dirty="0">
                <a:solidFill>
                  <a:srgbClr val="0000CC"/>
                </a:solidFill>
              </a:rPr>
              <a:t>Африка</a:t>
            </a:r>
            <a:r>
              <a:rPr lang="uz-Cyrl-UZ" altLang="ru-RU" sz="2800" b="1" dirty="0">
                <a:solidFill>
                  <a:srgbClr val="0000CC"/>
                </a:solidFill>
              </a:rPr>
              <a:t> </a:t>
            </a:r>
            <a:r>
              <a:rPr lang="ru-RU" altLang="ru-RU" sz="2800" b="1" dirty="0">
                <a:solidFill>
                  <a:srgbClr val="0000CC"/>
                </a:solidFill>
              </a:rPr>
              <a:t>–</a:t>
            </a:r>
            <a:r>
              <a:rPr lang="uz-Cyrl-UZ" altLang="ru-RU" sz="2800" b="1" dirty="0">
                <a:solidFill>
                  <a:srgbClr val="0000CC"/>
                </a:solidFill>
              </a:rPr>
              <a:t> Жазоир, ЖАР, Канар о., Марокаш, Миср, Тунис; </a:t>
            </a:r>
            <a:r>
              <a:rPr lang="uz-Cyrl-UZ" altLang="ru-RU" sz="2800" b="1" i="1" dirty="0">
                <a:solidFill>
                  <a:srgbClr val="0000CC"/>
                </a:solidFill>
              </a:rPr>
              <a:t>Америка</a:t>
            </a:r>
            <a:r>
              <a:rPr lang="uz-Cyrl-UZ" altLang="ru-RU" sz="2800" b="1" dirty="0">
                <a:solidFill>
                  <a:srgbClr val="0000CC"/>
                </a:solidFill>
              </a:rPr>
              <a:t> </a:t>
            </a:r>
            <a:r>
              <a:rPr lang="ru-RU" altLang="ru-RU" sz="2800" b="1" dirty="0">
                <a:solidFill>
                  <a:srgbClr val="0000CC"/>
                </a:solidFill>
              </a:rPr>
              <a:t>–</a:t>
            </a:r>
            <a:r>
              <a:rPr lang="uz-Cyrl-UZ" altLang="ru-RU" sz="2800" b="1" dirty="0">
                <a:solidFill>
                  <a:srgbClr val="0000CC"/>
                </a:solidFill>
              </a:rPr>
              <a:t> Аргентина, АҚШ, Боливия, Венесуэла, Гватемала, Канада, Мексика, Панама, Перу, Чили; </a:t>
            </a:r>
            <a:r>
              <a:rPr lang="uz-Cyrl-UZ" altLang="ru-RU" sz="2800" b="1" i="1" dirty="0">
                <a:solidFill>
                  <a:srgbClr val="0000CC"/>
                </a:solidFill>
              </a:rPr>
              <a:t>Австралия ва Океания</a:t>
            </a:r>
            <a:r>
              <a:rPr lang="uz-Cyrl-UZ" altLang="ru-RU" sz="2800" b="1" dirty="0">
                <a:solidFill>
                  <a:srgbClr val="0000CC"/>
                </a:solidFill>
              </a:rPr>
              <a:t> </a:t>
            </a:r>
            <a:r>
              <a:rPr lang="ru-RU" altLang="ru-RU" sz="2800" b="1" dirty="0">
                <a:solidFill>
                  <a:srgbClr val="0000CC"/>
                </a:solidFill>
              </a:rPr>
              <a:t>–</a:t>
            </a:r>
            <a:r>
              <a:rPr lang="uz-Cyrl-UZ" altLang="ru-RU" sz="2800" b="1" dirty="0">
                <a:solidFill>
                  <a:srgbClr val="0000CC"/>
                </a:solidFill>
              </a:rPr>
              <a:t> Австралия, Янги Зеландия.</a:t>
            </a:r>
          </a:p>
          <a:p>
            <a:pPr>
              <a:lnSpc>
                <a:spcPct val="80000"/>
              </a:lnSpc>
            </a:pPr>
            <a:r>
              <a:rPr lang="uz-Cyrl-UZ" altLang="ru-RU" sz="2800" b="1" dirty="0">
                <a:solidFill>
                  <a:srgbClr val="0000CC"/>
                </a:solidFill>
              </a:rPr>
              <a:t>      Нематоданинг географик тарқалиши жуда кенглиги, унинг Ўзбекистонга кириш хавфи мавжудлигидан далолат беради.</a:t>
            </a:r>
            <a:endParaRPr lang="ru-RU" altLang="ru-RU" sz="2800" b="1" dirty="0">
              <a:solidFill>
                <a:srgbClr val="0000CC"/>
              </a:solidFill>
            </a:endParaRPr>
          </a:p>
        </p:txBody>
      </p:sp>
    </p:spTree>
    <p:extLst>
      <p:ext uri="{BB962C8B-B14F-4D97-AF65-F5344CB8AC3E}">
        <p14:creationId xmlns:p14="http://schemas.microsoft.com/office/powerpoint/2010/main" val="3274753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457200"/>
            <a:ext cx="8915400" cy="6297108"/>
          </a:xfrm>
          <a:prstGeom prst="rect">
            <a:avLst/>
          </a:prstGeom>
        </p:spPr>
        <p:txBody>
          <a:bodyPr wrap="square">
            <a:spAutoFit/>
          </a:bodyPr>
          <a:lstStyle/>
          <a:p>
            <a:pPr>
              <a:lnSpc>
                <a:spcPct val="80000"/>
              </a:lnSpc>
            </a:pPr>
            <a:r>
              <a:rPr lang="uz-Cyrl-UZ" altLang="ru-RU" sz="2800" b="1" dirty="0"/>
              <a:t> Зарарланадиган ўсимликлар. </a:t>
            </a:r>
            <a:r>
              <a:rPr lang="uz-Cyrl-UZ" altLang="ru-RU" sz="2800" b="1" dirty="0">
                <a:solidFill>
                  <a:srgbClr val="0000CC"/>
                </a:solidFill>
              </a:rPr>
              <a:t>Картошка, помидор, қалампир, қора итузум, мингдевона</a:t>
            </a:r>
            <a:r>
              <a:rPr lang="uz-Cyrl-UZ" altLang="ru-RU" sz="2800" b="1" dirty="0"/>
              <a:t>.</a:t>
            </a:r>
          </a:p>
          <a:p>
            <a:pPr>
              <a:lnSpc>
                <a:spcPct val="80000"/>
              </a:lnSpc>
            </a:pPr>
            <a:r>
              <a:rPr lang="uz-Cyrl-UZ" altLang="ru-RU" sz="2800" b="1" dirty="0"/>
              <a:t>      Зарари. </a:t>
            </a:r>
            <a:r>
              <a:rPr lang="uz-Cyrl-UZ" altLang="ru-RU" sz="2800" b="1" dirty="0">
                <a:solidFill>
                  <a:srgbClr val="0000CC"/>
                </a:solidFill>
              </a:rPr>
              <a:t>Картошканинг зарсимон нематодаси картошка, помидор, бақлажон ва қалампирга </a:t>
            </a:r>
            <a:r>
              <a:rPr lang="uz-Cyrl-UZ" altLang="ja-JP" sz="2800" b="1" dirty="0">
                <a:solidFill>
                  <a:srgbClr val="0000CC"/>
                </a:solidFill>
              </a:rPr>
              <a:t>жиддий зарар етказади</a:t>
            </a:r>
            <a:r>
              <a:rPr lang="uz-Cyrl-UZ" altLang="ja-JP" sz="2800" b="1" dirty="0"/>
              <a:t>, </a:t>
            </a:r>
            <a:r>
              <a:rPr lang="uz-Cyrl-UZ" altLang="ru-RU" sz="2800" b="1" dirty="0">
                <a:solidFill>
                  <a:srgbClr val="0000CC"/>
                </a:solidFill>
              </a:rPr>
              <a:t>илдизларини, кам даражада картошка туганакларини зарарлайди ва ўсимликларнинг шираси билан озиқланади. </a:t>
            </a:r>
            <a:r>
              <a:rPr lang="uz-Cyrl-UZ" altLang="ja-JP" sz="2800" b="1" dirty="0">
                <a:solidFill>
                  <a:srgbClr val="0000CC"/>
                </a:solidFill>
              </a:rPr>
              <a:t>Экин заиф бўлиб қолади ва ҳосил пасаяди.</a:t>
            </a:r>
            <a:r>
              <a:rPr lang="uz-Cyrl-UZ" altLang="ja-JP" sz="2800" b="1" dirty="0"/>
              <a:t> </a:t>
            </a:r>
            <a:r>
              <a:rPr lang="uz-Cyrl-UZ" altLang="ru-RU" sz="2800" b="1" dirty="0">
                <a:solidFill>
                  <a:srgbClr val="0000CC"/>
                </a:solidFill>
              </a:rPr>
              <a:t>Касаллик тарқалган жойларда картошкага катта зарар келтиради, ҳосилни 70 фоизгача нобуд қилади. Латвияда баъзи далаларда ҳосилнинг 84% йўқотилган. Айниқса ҳар йили картошка экиладиган шахсий томорқаларда катта зарар келтиради</a:t>
            </a:r>
            <a:r>
              <a:rPr lang="uz-Cyrl-UZ" altLang="ru-RU" sz="2800" b="1" dirty="0" smtClean="0">
                <a:solidFill>
                  <a:srgbClr val="0000CC"/>
                </a:solidFill>
              </a:rPr>
              <a:t>.</a:t>
            </a:r>
          </a:p>
          <a:p>
            <a:pPr>
              <a:lnSpc>
                <a:spcPct val="80000"/>
              </a:lnSpc>
            </a:pPr>
            <a:r>
              <a:rPr lang="uz-Cyrl-UZ" altLang="ru-RU" sz="2800" b="1" dirty="0">
                <a:solidFill>
                  <a:srgbClr val="0000CC"/>
                </a:solidFill>
              </a:rPr>
              <a:t>Нематоданинг зарари тупроқ унинг пропагулалари (личинкалари ёки цисталари) билан зарарланиши даражасига боғлиқ: 1 м</a:t>
            </a:r>
            <a:r>
              <a:rPr lang="uz-Cyrl-UZ" altLang="ru-RU" sz="2800" b="1" baseline="30000" dirty="0">
                <a:solidFill>
                  <a:srgbClr val="0000CC"/>
                </a:solidFill>
              </a:rPr>
              <a:t>3</a:t>
            </a:r>
            <a:r>
              <a:rPr lang="uz-Cyrl-UZ" altLang="ru-RU" sz="2800" b="1" dirty="0">
                <a:solidFill>
                  <a:srgbClr val="0000CC"/>
                </a:solidFill>
              </a:rPr>
              <a:t> тупроқда нематоданинг 2000 та пропагуласи бўлса, ҳосилнинг камида 10%, 4000 пропагула бўлганида эса, деярли 25% йўқотилади</a:t>
            </a:r>
            <a:r>
              <a:rPr lang="uz-Cyrl-UZ" altLang="ru-RU" sz="2800" b="1" dirty="0"/>
              <a:t>.</a:t>
            </a:r>
            <a:r>
              <a:rPr lang="uz-Cyrl-UZ" altLang="ru-RU" sz="2800" dirty="0"/>
              <a:t> </a:t>
            </a:r>
            <a:endParaRPr lang="ru-RU" altLang="ru-RU" sz="2800" dirty="0"/>
          </a:p>
          <a:p>
            <a:pPr>
              <a:lnSpc>
                <a:spcPct val="80000"/>
              </a:lnSpc>
            </a:pPr>
            <a:endParaRPr lang="ru-RU" sz="2800" dirty="0"/>
          </a:p>
        </p:txBody>
      </p:sp>
    </p:spTree>
    <p:extLst>
      <p:ext uri="{BB962C8B-B14F-4D97-AF65-F5344CB8AC3E}">
        <p14:creationId xmlns:p14="http://schemas.microsoft.com/office/powerpoint/2010/main" val="4003225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2900" y="525780"/>
            <a:ext cx="8641080" cy="6075509"/>
          </a:xfrm>
          <a:prstGeom prst="rect">
            <a:avLst/>
          </a:prstGeom>
        </p:spPr>
        <p:txBody>
          <a:bodyPr wrap="square">
            <a:spAutoFit/>
          </a:bodyPr>
          <a:lstStyle/>
          <a:p>
            <a:pPr>
              <a:lnSpc>
                <a:spcPct val="90000"/>
              </a:lnSpc>
            </a:pPr>
            <a:r>
              <a:rPr lang="uz-Cyrl-UZ" altLang="ru-RU" sz="2400" b="1" dirty="0"/>
              <a:t>Касаллик белгилари</a:t>
            </a:r>
            <a:r>
              <a:rPr lang="uz-Cyrl-UZ" altLang="ru-RU" sz="2400" dirty="0"/>
              <a:t> </a:t>
            </a:r>
            <a:r>
              <a:rPr lang="uz-Cyrl-UZ" altLang="ru-RU" sz="2400" b="1" dirty="0">
                <a:solidFill>
                  <a:srgbClr val="0000CC"/>
                </a:solidFill>
              </a:rPr>
              <a:t>характерли эмас - кучли зарарланган картошка ўсимликлари секин ўсади ва ривожланади, фақат 1-3 поя беради; июндан бошлаб, пастки барглари, сўнгра ўрта ва кейин юқори ярус барглари, кейинчалик эса бутун ўсимлик сўлийди. Туганаклар сони камаяди, майда бўлиб қолади, ёки улар умуман ривожланмайди (</a:t>
            </a:r>
            <a:r>
              <a:rPr lang="uz-Cyrl-UZ" altLang="ru-RU" sz="2400" b="1" dirty="0">
                <a:solidFill>
                  <a:srgbClr val="FF3300"/>
                </a:solidFill>
              </a:rPr>
              <a:t>сурат</a:t>
            </a:r>
            <a:r>
              <a:rPr lang="uz-Cyrl-UZ" altLang="ru-RU" sz="2400" b="1" dirty="0">
                <a:solidFill>
                  <a:srgbClr val="0000CC"/>
                </a:solidFill>
              </a:rPr>
              <a:t>). Далаларнинг нематодалар жуда кўп тарқалган жойларида картошка экинлари паст, заиф, сарғайган бўлиб,  уларнинг “ўчоқлари” атрофдаги ўсимликлардан кескин ажралиб туради</a:t>
            </a:r>
            <a:r>
              <a:rPr lang="uz-Cyrl-UZ" altLang="ru-RU" sz="2400" b="1" dirty="0" smtClean="0">
                <a:solidFill>
                  <a:srgbClr val="0000CC"/>
                </a:solidFill>
              </a:rPr>
              <a:t>. </a:t>
            </a:r>
            <a:r>
              <a:rPr lang="uz-Cyrl-UZ" altLang="ru-RU" sz="2400" b="1" dirty="0">
                <a:solidFill>
                  <a:srgbClr val="0000CC"/>
                </a:solidFill>
              </a:rPr>
              <a:t>Озуқа моддаларга бой тупроқда ҳамда кам зарарланган ўсимликларда касаллик белгилари камаяди ёки кузатилмайди. Нематода енгил, ғовак, кислородга бой тупроқларда, ёзда ёғингарчилик кўп кузатиладиган минтақаларда ва картошка ҳар йили ўша далаларга қайта экиладиган жойларда яхши ривожланади. Нематодаларнинг кўпчилиги тупроқнинг устки 10-20 см лик қатламида жойлашади.</a:t>
            </a:r>
            <a:endParaRPr lang="ru-RU" altLang="ru-RU" sz="2400" b="1" dirty="0">
              <a:solidFill>
                <a:srgbClr val="0000CC"/>
              </a:solidFill>
            </a:endParaRPr>
          </a:p>
          <a:p>
            <a:pPr>
              <a:lnSpc>
                <a:spcPct val="90000"/>
              </a:lnSpc>
            </a:pPr>
            <a:endParaRPr lang="uz-Cyrl-UZ" altLang="ru-RU" sz="2400" b="1" dirty="0">
              <a:solidFill>
                <a:srgbClr val="0000CC"/>
              </a:solidFill>
            </a:endParaRPr>
          </a:p>
        </p:txBody>
      </p:sp>
    </p:spTree>
    <p:extLst>
      <p:ext uri="{BB962C8B-B14F-4D97-AF65-F5344CB8AC3E}">
        <p14:creationId xmlns:p14="http://schemas.microsoft.com/office/powerpoint/2010/main" val="1290350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2" name="Rectangle 2"/>
          <p:cNvSpPr>
            <a:spLocks noGrp="1" noChangeArrowheads="1"/>
          </p:cNvSpPr>
          <p:nvPr>
            <p:ph type="ctrTitle"/>
          </p:nvPr>
        </p:nvSpPr>
        <p:spPr>
          <a:xfrm>
            <a:off x="1187450" y="6092825"/>
            <a:ext cx="6691313" cy="576263"/>
          </a:xfrm>
        </p:spPr>
        <p:txBody>
          <a:bodyPr anchor="ctr"/>
          <a:lstStyle/>
          <a:p>
            <a:r>
              <a:rPr lang="uz-Cyrl-UZ" altLang="ru-RU" sz="1600" b="1">
                <a:solidFill>
                  <a:schemeClr val="tx1"/>
                </a:solidFill>
                <a:latin typeface="Times New Roman" panose="02020603050405020304" pitchFamily="18" charset="0"/>
              </a:rPr>
              <a:t>Зарсимон нематода билан зарарланган картошка туганаклари.</a:t>
            </a:r>
            <a:endParaRPr lang="ru-RU" altLang="ru-RU" sz="1600" b="1">
              <a:solidFill>
                <a:schemeClr val="tx1"/>
              </a:solidFill>
              <a:latin typeface="Times New Roman" panose="02020603050405020304" pitchFamily="18" charset="0"/>
            </a:endParaRPr>
          </a:p>
        </p:txBody>
      </p:sp>
      <p:sp>
        <p:nvSpPr>
          <p:cNvPr id="455683" name="Rectangle 3"/>
          <p:cNvSpPr>
            <a:spLocks noGrp="1" noChangeArrowheads="1"/>
          </p:cNvSpPr>
          <p:nvPr>
            <p:ph type="subTitle" idx="1"/>
          </p:nvPr>
        </p:nvSpPr>
        <p:spPr>
          <a:xfrm>
            <a:off x="179388" y="188913"/>
            <a:ext cx="8785225" cy="5761037"/>
          </a:xfrm>
        </p:spPr>
        <p:txBody>
          <a:bodyPr/>
          <a:lstStyle/>
          <a:p>
            <a:endParaRPr lang="uz-Cyrl-UZ" altLang="ru-RU" sz="3200" b="1">
              <a:solidFill>
                <a:srgbClr val="FF3300"/>
              </a:solidFill>
            </a:endParaRPr>
          </a:p>
        </p:txBody>
      </p:sp>
      <p:pic>
        <p:nvPicPr>
          <p:cNvPr id="45568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88913"/>
            <a:ext cx="8353425" cy="5681662"/>
          </a:xfrm>
          <a:prstGeom prst="rect">
            <a:avLst/>
          </a:prstGeom>
          <a:noFill/>
          <a:ln>
            <a:noFill/>
          </a:ln>
          <a:effectLst/>
          <a:extLst>
            <a:ext uri="{909E8E84-426E-40DD-AFC4-6F175D3DCCD1}">
              <a14:hiddenFill xmlns:a14="http://schemas.microsoft.com/office/drawing/2010/main">
                <a:solidFill>
                  <a:srgbClr val="00CC99"/>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8476624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460" y="594360"/>
            <a:ext cx="8709660" cy="5909310"/>
          </a:xfrm>
          <a:prstGeom prst="rect">
            <a:avLst/>
          </a:prstGeom>
        </p:spPr>
        <p:txBody>
          <a:bodyPr wrap="square">
            <a:spAutoFit/>
          </a:bodyPr>
          <a:lstStyle/>
          <a:p>
            <a:pPr>
              <a:lnSpc>
                <a:spcPct val="90000"/>
              </a:lnSpc>
            </a:pPr>
            <a:r>
              <a:rPr lang="uz-Cyrl-UZ" altLang="ru-RU" sz="2800" b="1" dirty="0" smtClean="0"/>
              <a:t> </a:t>
            </a:r>
            <a:r>
              <a:rPr lang="uz-Cyrl-UZ" altLang="ru-RU" sz="2800" b="1" i="1" dirty="0">
                <a:solidFill>
                  <a:srgbClr val="0000CC"/>
                </a:solidFill>
              </a:rPr>
              <a:t>Урғочи нематода</a:t>
            </a:r>
            <a:r>
              <a:rPr lang="uz-Cyrl-UZ" altLang="ru-RU" sz="2800" b="1" dirty="0">
                <a:solidFill>
                  <a:srgbClr val="0000CC"/>
                </a:solidFill>
              </a:rPr>
              <a:t> шарсимон думалоқ, бироз лимон шаклли (расмга қаранг), бош қисми бўйинчали; оғиз қисмида ингичка стилети бор, унинг асоси уч бўлакдан иборат бўлган шиш шаклли. Бўйин қисмида бульбуси мавжуд. Танасининг узунлиги жуда ўзгарувчан: 0,13-1,0 мм ёки узунроқ, кенглиги 0,1-1,0 мм. Етилган урғочи зотнинг ичида 50 тадан 1400тагача ёки ундан ҳам кўпроқ тухумлари бўлади. </a:t>
            </a:r>
            <a:r>
              <a:rPr lang="uz-Cyrl-UZ" altLang="ru-RU" sz="2800" b="1" i="1" dirty="0">
                <a:solidFill>
                  <a:srgbClr val="0000CC"/>
                </a:solidFill>
              </a:rPr>
              <a:t>Эркак нематодалар</a:t>
            </a:r>
            <a:r>
              <a:rPr lang="uz-Cyrl-UZ" altLang="ru-RU" sz="2800" b="1" dirty="0">
                <a:solidFill>
                  <a:srgbClr val="0000CC"/>
                </a:solidFill>
              </a:rPr>
              <a:t> чувалчанг шаклли, узунлиги 0,9-1,23 мм, кенглиги 0,25-0,3 мм; оғиз қисмида узунлиги 0,16 ммгача келадиган стилети мавжуд. </a:t>
            </a:r>
            <a:r>
              <a:rPr lang="uz-Cyrl-UZ" altLang="ru-RU" sz="2800" b="1" i="1" dirty="0">
                <a:solidFill>
                  <a:srgbClr val="0000CC"/>
                </a:solidFill>
              </a:rPr>
              <a:t>Тухуми</a:t>
            </a:r>
            <a:r>
              <a:rPr lang="uz-Cyrl-UZ" altLang="ru-RU" sz="2800" b="1" dirty="0">
                <a:solidFill>
                  <a:srgbClr val="0000CC"/>
                </a:solidFill>
              </a:rPr>
              <a:t> овал шаклли, учлари тўмтоқ. Янги чиққан </a:t>
            </a:r>
            <a:r>
              <a:rPr lang="uz-Cyrl-UZ" altLang="ru-RU" sz="2800" b="1" i="1" dirty="0">
                <a:solidFill>
                  <a:srgbClr val="0000CC"/>
                </a:solidFill>
              </a:rPr>
              <a:t>личинкасининг</a:t>
            </a:r>
            <a:r>
              <a:rPr lang="uz-Cyrl-UZ" altLang="ru-RU" sz="2800" b="1" dirty="0">
                <a:solidFill>
                  <a:srgbClr val="0000CC"/>
                </a:solidFill>
              </a:rPr>
              <a:t> узунлиги 0,35</a:t>
            </a:r>
            <a:r>
              <a:rPr lang="ru-RU" altLang="ru-RU" sz="2800" b="1" dirty="0">
                <a:solidFill>
                  <a:srgbClr val="0000CC"/>
                </a:solidFill>
              </a:rPr>
              <a:t>-</a:t>
            </a:r>
            <a:r>
              <a:rPr lang="uz-Cyrl-UZ" altLang="ru-RU" sz="2800" b="1" dirty="0">
                <a:solidFill>
                  <a:srgbClr val="0000CC"/>
                </a:solidFill>
              </a:rPr>
              <a:t>0,52 мм, кенглиги 0,018</a:t>
            </a:r>
            <a:r>
              <a:rPr lang="ru-RU" altLang="ru-RU" sz="2800" b="1" dirty="0">
                <a:solidFill>
                  <a:srgbClr val="0000CC"/>
                </a:solidFill>
              </a:rPr>
              <a:t>-</a:t>
            </a:r>
            <a:r>
              <a:rPr lang="uz-Cyrl-UZ" altLang="ru-RU" sz="2800" b="1" dirty="0">
                <a:solidFill>
                  <a:srgbClr val="0000CC"/>
                </a:solidFill>
              </a:rPr>
              <a:t>0,025 мм. Бош қисмида стилети, бўйин қисмида бульбуси бор.</a:t>
            </a:r>
            <a:r>
              <a:rPr lang="uz-Cyrl-UZ" altLang="ru-RU" sz="2800" dirty="0">
                <a:solidFill>
                  <a:srgbClr val="0000CC"/>
                </a:solidFill>
              </a:rPr>
              <a:t> </a:t>
            </a:r>
            <a:endParaRPr lang="ru-RU" altLang="ru-RU" sz="2800" dirty="0">
              <a:solidFill>
                <a:srgbClr val="0000CC"/>
              </a:solidFill>
            </a:endParaRPr>
          </a:p>
        </p:txBody>
      </p:sp>
    </p:spTree>
    <p:extLst>
      <p:ext uri="{BB962C8B-B14F-4D97-AF65-F5344CB8AC3E}">
        <p14:creationId xmlns:p14="http://schemas.microsoft.com/office/powerpoint/2010/main" val="2575275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30" name="Rectangle 2"/>
          <p:cNvSpPr>
            <a:spLocks noGrp="1" noChangeArrowheads="1"/>
          </p:cNvSpPr>
          <p:nvPr>
            <p:ph type="subTitle" idx="1"/>
          </p:nvPr>
        </p:nvSpPr>
        <p:spPr>
          <a:xfrm>
            <a:off x="179388" y="188913"/>
            <a:ext cx="8785225" cy="6480175"/>
          </a:xfrm>
        </p:spPr>
        <p:txBody>
          <a:bodyPr/>
          <a:lstStyle/>
          <a:p>
            <a:endParaRPr lang="uz-Cyrl-UZ" altLang="ru-RU" sz="3200" b="1">
              <a:solidFill>
                <a:srgbClr val="FF3300"/>
              </a:solidFill>
            </a:endParaRPr>
          </a:p>
        </p:txBody>
      </p:sp>
      <p:pic>
        <p:nvPicPr>
          <p:cNvPr id="457731" name="Picture 3" descr="Globodera rostochien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60350"/>
            <a:ext cx="4352925" cy="6391275"/>
          </a:xfrm>
          <a:prstGeom prst="rect">
            <a:avLst/>
          </a:prstGeom>
          <a:noFill/>
          <a:extLst>
            <a:ext uri="{909E8E84-426E-40DD-AFC4-6F175D3DCCD1}">
              <a14:hiddenFill xmlns:a14="http://schemas.microsoft.com/office/drawing/2010/main">
                <a:solidFill>
                  <a:srgbClr val="FFFFFF"/>
                </a:solidFill>
              </a14:hiddenFill>
            </a:ext>
          </a:extLst>
        </p:spPr>
      </p:pic>
      <p:pic>
        <p:nvPicPr>
          <p:cNvPr id="457732" name="Picture 4" descr="Globodera rostochiensis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88913"/>
            <a:ext cx="4281488" cy="6480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5857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 y="117693"/>
            <a:ext cx="8915400" cy="6740307"/>
          </a:xfrm>
          <a:prstGeom prst="rect">
            <a:avLst/>
          </a:prstGeom>
        </p:spPr>
        <p:txBody>
          <a:bodyPr wrap="square">
            <a:spAutoFit/>
          </a:bodyPr>
          <a:lstStyle/>
          <a:p>
            <a:r>
              <a:rPr lang="uz-Cyrl-UZ" altLang="ru-RU" sz="2400" b="1" dirty="0"/>
              <a:t>Биологияси (давоми</a:t>
            </a:r>
            <a:r>
              <a:rPr lang="uz-Cyrl-UZ" altLang="ru-RU" sz="2400" b="1" dirty="0" smtClean="0"/>
              <a:t>). </a:t>
            </a:r>
            <a:r>
              <a:rPr lang="uz-Cyrl-UZ" altLang="ru-RU" sz="2400" b="1" dirty="0">
                <a:solidFill>
                  <a:srgbClr val="0000CC"/>
                </a:solidFill>
              </a:rPr>
              <a:t>Нематода тупроқда цисталари ичидаги тухумлари воситасида қишлайди. Баҳорда тупроқда қулай ҳарорат (15-16</a:t>
            </a:r>
            <a:r>
              <a:rPr lang="uz-Cyrl-UZ" altLang="ru-RU" sz="2400" b="1" baseline="30000" dirty="0">
                <a:solidFill>
                  <a:srgbClr val="0000CC"/>
                </a:solidFill>
              </a:rPr>
              <a:t>о</a:t>
            </a:r>
            <a:r>
              <a:rPr lang="uz-Cyrl-UZ" altLang="ru-RU" sz="2400" b="1" dirty="0">
                <a:solidFill>
                  <a:srgbClr val="0000CC"/>
                </a:solidFill>
              </a:rPr>
              <a:t>С) ва намлик кузатилганда, цисталаридаги тухумлардан личинкалар чиқа бошлайди; улар бутун мавсум давомида чиқаверади. Цисталарнинг бир қисмидаги тухумлар диапаузадан чиқмайди ва 10 йилгача ёки ундан ҳам кўпроқ вақт давомида тиним ҳолатида қолади.</a:t>
            </a:r>
            <a:endParaRPr lang="ru-RU" altLang="ru-RU" sz="2400" dirty="0">
              <a:solidFill>
                <a:srgbClr val="0000CC"/>
              </a:solidFill>
            </a:endParaRPr>
          </a:p>
          <a:p>
            <a:r>
              <a:rPr lang="uz-Cyrl-UZ" altLang="ru-RU" sz="2400" b="1" dirty="0" smtClean="0"/>
              <a:t> </a:t>
            </a:r>
            <a:r>
              <a:rPr lang="uz-Cyrl-UZ" altLang="ru-RU" sz="2400" b="1" dirty="0">
                <a:solidFill>
                  <a:srgbClr val="0000CC"/>
                </a:solidFill>
              </a:rPr>
              <a:t>Тухумдан чиққан личинкалар картошканинг ёш илдизларига киради; ёзда улар ёш туганакларга ҳам ҳужум қилади. 30</a:t>
            </a:r>
            <a:r>
              <a:rPr lang="ru-RU" altLang="ru-RU" sz="2400" b="1" dirty="0">
                <a:solidFill>
                  <a:srgbClr val="0000CC"/>
                </a:solidFill>
              </a:rPr>
              <a:t>-</a:t>
            </a:r>
            <a:r>
              <a:rPr lang="uz-Cyrl-UZ" altLang="ru-RU" sz="2400" b="1" dirty="0">
                <a:solidFill>
                  <a:srgbClr val="0000CC"/>
                </a:solidFill>
              </a:rPr>
              <a:t>35 кун давомида личинкалар озиқланади, бир неча марта туллайди ва етук зотларга айланади. Ёш урғочи лимон шаклли ва оқ тусли. Улар илдиз қобиғини ёради ва ташқарига ўзларининг орқа қисмини чиқаради; бош қисми тўқима ичида қолади.</a:t>
            </a:r>
            <a:r>
              <a:rPr lang="uz-Cyrl-UZ" altLang="ru-RU" sz="2400" dirty="0">
                <a:solidFill>
                  <a:srgbClr val="0000CC"/>
                </a:solidFill>
              </a:rPr>
              <a:t> </a:t>
            </a:r>
            <a:endParaRPr lang="uz-Cyrl-UZ" altLang="ru-RU" sz="2400" dirty="0" smtClean="0">
              <a:solidFill>
                <a:srgbClr val="0000CC"/>
              </a:solidFill>
            </a:endParaRPr>
          </a:p>
          <a:p>
            <a:r>
              <a:rPr lang="uz-Cyrl-UZ" altLang="ru-RU" sz="2400" b="1" dirty="0">
                <a:solidFill>
                  <a:srgbClr val="0000CC"/>
                </a:solidFill>
              </a:rPr>
              <a:t>Урғочи нематодалар жинсий етилганда, етилган эркаклари личинкалик қобиғини ёриб ташқаридаги тупроққа ўрмалаб чиқади, 2-4 ҳафта яшайди ва шу вақт ичида урғочиларини топади, оталантиради ва нобуд бўлади. </a:t>
            </a:r>
          </a:p>
        </p:txBody>
      </p:sp>
    </p:spTree>
    <p:extLst>
      <p:ext uri="{BB962C8B-B14F-4D97-AF65-F5344CB8AC3E}">
        <p14:creationId xmlns:p14="http://schemas.microsoft.com/office/powerpoint/2010/main" val="680967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4340" y="457200"/>
            <a:ext cx="8412480" cy="5693866"/>
          </a:xfrm>
          <a:prstGeom prst="rect">
            <a:avLst/>
          </a:prstGeom>
        </p:spPr>
        <p:txBody>
          <a:bodyPr wrap="square">
            <a:spAutoFit/>
          </a:bodyPr>
          <a:lstStyle/>
          <a:p>
            <a:r>
              <a:rPr lang="uz-Cyrl-UZ" altLang="ru-RU" sz="2800" b="1" dirty="0">
                <a:solidFill>
                  <a:srgbClr val="0000CC"/>
                </a:solidFill>
              </a:rPr>
              <a:t>Оталангандан сўнг урғочи зотнинг қобиғи қалинлашади, тилладай сариқ, кейин қизғиш тус олади; кузга қараб улар ичи тухумларга тўла, ташқи муҳит факторларига ўта чидамли бўлган, жигарранг-қўнғир тусли </a:t>
            </a:r>
            <a:r>
              <a:rPr lang="uz-Cyrl-UZ" altLang="ru-RU" sz="2800" b="1" i="1" dirty="0">
                <a:solidFill>
                  <a:srgbClr val="0000CC"/>
                </a:solidFill>
              </a:rPr>
              <a:t>цисталарга</a:t>
            </a:r>
            <a:r>
              <a:rPr lang="uz-Cyrl-UZ" altLang="ru-RU" sz="2800" b="1" dirty="0">
                <a:solidFill>
                  <a:srgbClr val="0000CC"/>
                </a:solidFill>
              </a:rPr>
              <a:t> айланади. Цисталар тўқимадан ажралиб, тупроққа тушади.</a:t>
            </a:r>
          </a:p>
          <a:p>
            <a:r>
              <a:rPr lang="uz-Cyrl-UZ" altLang="ru-RU" sz="2800" b="1" dirty="0">
                <a:solidFill>
                  <a:srgbClr val="0000CC"/>
                </a:solidFill>
              </a:rPr>
              <a:t>      Тупроқда циста ичидаги тухумлар 10 йилдан кўпроқ ҳаётчанлигини сақлаши мумкин. Баҳорда уларнинг бир қисмидан личинкалар чиқади ва ривожланиш цикли давом этади.</a:t>
            </a:r>
          </a:p>
          <a:p>
            <a:r>
              <a:rPr lang="uz-Cyrl-UZ" altLang="ru-RU" sz="2800" b="1" dirty="0">
                <a:solidFill>
                  <a:srgbClr val="0000CC"/>
                </a:solidFill>
              </a:rPr>
              <a:t>      Бир авлод ривожланиши 30-70 кунда ўтади. Нематода бир мавсумда бир ёки икки авлод беради</a:t>
            </a:r>
            <a:r>
              <a:rPr lang="uz-Cyrl-UZ" altLang="ru-RU" sz="2800" b="1" dirty="0" smtClean="0">
                <a:solidFill>
                  <a:srgbClr val="0000CC"/>
                </a:solidFill>
              </a:rPr>
              <a:t>.</a:t>
            </a:r>
            <a:endParaRPr lang="ru-RU" altLang="ru-RU" sz="2800" b="1" dirty="0">
              <a:solidFill>
                <a:srgbClr val="0000CC"/>
              </a:solidFill>
            </a:endParaRPr>
          </a:p>
        </p:txBody>
      </p:sp>
    </p:spTree>
    <p:extLst>
      <p:ext uri="{BB962C8B-B14F-4D97-AF65-F5344CB8AC3E}">
        <p14:creationId xmlns:p14="http://schemas.microsoft.com/office/powerpoint/2010/main" val="46703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4320" y="228601"/>
            <a:ext cx="8686800" cy="7158883"/>
          </a:xfrm>
          <a:prstGeom prst="rect">
            <a:avLst/>
          </a:prstGeom>
        </p:spPr>
        <p:txBody>
          <a:bodyPr wrap="square">
            <a:spAutoFit/>
          </a:bodyPr>
          <a:lstStyle/>
          <a:p>
            <a:r>
              <a:rPr lang="uz-Cyrl-UZ" altLang="ru-RU" sz="2800" b="1" dirty="0"/>
              <a:t>Касаллик манбалари ва тарқалиши.</a:t>
            </a:r>
            <a:r>
              <a:rPr lang="uz-Cyrl-UZ" altLang="ru-RU" sz="2800" b="1" dirty="0">
                <a:solidFill>
                  <a:srgbClr val="0000CC"/>
                </a:solidFill>
              </a:rPr>
              <a:t> Зарсимон нематода барча ривожланиш босқичларида, картошка туганаклари, цисталар билан зарарланган тупроқ заррачалари, илдизмевалар, пиёзбошлар, манзарали экинлар ва бошқа ўсимликлар, тара, қ.х. асбоб-ускуналари, одамларнинг оёқ кийимлари, ҳайвонлар ва транспорт воситалари орқали тарқалади</a:t>
            </a:r>
            <a:r>
              <a:rPr lang="uz-Cyrl-UZ" altLang="ru-RU" sz="2800" b="1" dirty="0" smtClean="0">
                <a:solidFill>
                  <a:srgbClr val="0000CC"/>
                </a:solidFill>
              </a:rPr>
              <a:t>.</a:t>
            </a:r>
          </a:p>
          <a:p>
            <a:pPr marL="179388" indent="-179388">
              <a:lnSpc>
                <a:spcPct val="80000"/>
              </a:lnSpc>
            </a:pPr>
            <a:r>
              <a:rPr lang="uz-Cyrl-UZ" altLang="ru-RU" sz="2800" b="1" dirty="0"/>
              <a:t>Карантин тадбирлари ва кураш чоралари</a:t>
            </a:r>
            <a:endParaRPr lang="en-GB" altLang="ru-RU" sz="2800" b="1" dirty="0"/>
          </a:p>
          <a:p>
            <a:pPr marL="179388" indent="-179388">
              <a:lnSpc>
                <a:spcPct val="80000"/>
              </a:lnSpc>
            </a:pPr>
            <a:r>
              <a:rPr lang="uz-Cyrl-UZ" altLang="ru-RU" sz="2800" b="1" dirty="0">
                <a:solidFill>
                  <a:srgbClr val="0000CC"/>
                </a:solidFill>
              </a:rPr>
              <a:t>– Картошка зарсимон нематодаси тарқалан мамлакатлардан картошка туганакларини Ўзбекистонга киритиш ман этилади;</a:t>
            </a:r>
          </a:p>
          <a:p>
            <a:pPr marL="179388" indent="-179388">
              <a:lnSpc>
                <a:spcPct val="80000"/>
              </a:lnSpc>
            </a:pPr>
            <a:r>
              <a:rPr lang="uz-Cyrl-UZ" altLang="ru-RU" sz="2800" b="1" dirty="0">
                <a:solidFill>
                  <a:srgbClr val="0000CC"/>
                </a:solidFill>
              </a:rPr>
              <a:t>– Селекция ва илмий-тадқиқот мақсадида олиб келинган картошка туганаклари ва бошқа материаллар интродукцион-карантин иссиқхоналари ёки кўчатзорида экиб текшириш; </a:t>
            </a:r>
          </a:p>
          <a:p>
            <a:endParaRPr lang="ru-RU" altLang="ru-RU" sz="2800" b="1" dirty="0" smtClean="0">
              <a:solidFill>
                <a:srgbClr val="0000CC"/>
              </a:solidFill>
            </a:endParaRPr>
          </a:p>
          <a:p>
            <a:endParaRPr lang="ru-RU" altLang="ru-RU" sz="2800" b="1" dirty="0">
              <a:solidFill>
                <a:srgbClr val="0000CC"/>
              </a:solidFill>
            </a:endParaRPr>
          </a:p>
        </p:txBody>
      </p:sp>
    </p:spTree>
    <p:extLst>
      <p:ext uri="{BB962C8B-B14F-4D97-AF65-F5344CB8AC3E}">
        <p14:creationId xmlns:p14="http://schemas.microsoft.com/office/powerpoint/2010/main" val="28825686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5740" y="274320"/>
            <a:ext cx="8503920" cy="6087629"/>
          </a:xfrm>
          <a:prstGeom prst="rect">
            <a:avLst/>
          </a:prstGeom>
        </p:spPr>
        <p:txBody>
          <a:bodyPr wrap="square">
            <a:spAutoFit/>
          </a:bodyPr>
          <a:lstStyle/>
          <a:p>
            <a:pPr marL="179388" indent="-179388">
              <a:lnSpc>
                <a:spcPct val="80000"/>
              </a:lnSpc>
            </a:pPr>
            <a:r>
              <a:rPr lang="uz-Cyrl-UZ" altLang="ru-RU" sz="2800" b="1" dirty="0">
                <a:solidFill>
                  <a:srgbClr val="0000CC"/>
                </a:solidFill>
              </a:rPr>
              <a:t>– Бу нематода билан курашда алмашлаб экиш тавсия қилинган, аммо зарарланган далага картошка 7-8 йил экилмаганда ҳам тупроқни 100 фоизга тозалаб бўлмайди</a:t>
            </a:r>
            <a:r>
              <a:rPr lang="uz-Cyrl-UZ" altLang="ru-RU" sz="2800" b="1" dirty="0" smtClean="0">
                <a:solidFill>
                  <a:srgbClr val="0000CC"/>
                </a:solidFill>
              </a:rPr>
              <a:t>;</a:t>
            </a:r>
          </a:p>
          <a:p>
            <a:pPr marL="179388" indent="-179388">
              <a:lnSpc>
                <a:spcPct val="90000"/>
              </a:lnSpc>
            </a:pPr>
            <a:r>
              <a:rPr lang="uz-Cyrl-UZ" altLang="ru-RU" sz="2800" b="1" dirty="0">
                <a:solidFill>
                  <a:srgbClr val="0000CC"/>
                </a:solidFill>
              </a:rPr>
              <a:t>– </a:t>
            </a:r>
            <a:r>
              <a:rPr lang="uz-Cyrl-UZ" altLang="ru-RU" sz="2800" b="1" dirty="0" smtClean="0">
                <a:solidFill>
                  <a:srgbClr val="0000CC"/>
                </a:solidFill>
              </a:rPr>
              <a:t>Тупроққа </a:t>
            </a:r>
            <a:r>
              <a:rPr lang="uz-Cyrl-UZ" altLang="ru-RU" sz="2800" b="1" dirty="0">
                <a:solidFill>
                  <a:srgbClr val="0000CC"/>
                </a:solidFill>
              </a:rPr>
              <a:t>нематицид (тиазон, карбатион ва б.) солиб, ёш ўсимликларни ҳимоялаш ва ҳосилни ошириш мумкин, аммо етилган туганакларнинг усти нематода цисталари билан зарарланган бўлиши ва улар кейинги йилги экинлар учун инфекция манбааси бўлиши мумкин;</a:t>
            </a:r>
          </a:p>
          <a:p>
            <a:pPr marL="179388" indent="-179388">
              <a:lnSpc>
                <a:spcPct val="90000"/>
              </a:lnSpc>
            </a:pPr>
            <a:r>
              <a:rPr lang="uz-Cyrl-UZ" altLang="ru-RU" sz="2800" b="1" dirty="0">
                <a:solidFill>
                  <a:srgbClr val="0000CC"/>
                </a:solidFill>
              </a:rPr>
              <a:t>– Нематодага чидамли навлар қўллаш ҳам тавсия қилинган, аммо бу усул фақат суғориш суви етарли бўлган минтақаларда самара беради;</a:t>
            </a:r>
            <a:endParaRPr lang="ru-RU" altLang="ru-RU" sz="2800" b="1" dirty="0">
              <a:solidFill>
                <a:srgbClr val="0000CC"/>
              </a:solidFill>
            </a:endParaRPr>
          </a:p>
          <a:p>
            <a:pPr marL="179388" indent="-179388">
              <a:lnSpc>
                <a:spcPct val="90000"/>
              </a:lnSpc>
            </a:pPr>
            <a:r>
              <a:rPr lang="uz-Cyrl-UZ" altLang="ru-RU" sz="2800" b="1" dirty="0">
                <a:solidFill>
                  <a:srgbClr val="0000CC"/>
                </a:solidFill>
              </a:rPr>
              <a:t>– Далаларга минерал ва органик ўғитларнинг максимал миқдорларини киритиш лозим.</a:t>
            </a:r>
            <a:endParaRPr lang="ru-RU" altLang="ru-RU" sz="2800" dirty="0">
              <a:solidFill>
                <a:srgbClr val="0000CC"/>
              </a:solidFill>
            </a:endParaRPr>
          </a:p>
          <a:p>
            <a:pPr marL="179388" indent="-179388">
              <a:lnSpc>
                <a:spcPct val="80000"/>
              </a:lnSpc>
            </a:pPr>
            <a:endParaRPr lang="uz-Cyrl-UZ" altLang="ru-RU" sz="2800" b="1" dirty="0">
              <a:solidFill>
                <a:srgbClr val="0000CC"/>
              </a:solidFill>
            </a:endParaRPr>
          </a:p>
        </p:txBody>
      </p:sp>
    </p:spTree>
    <p:extLst>
      <p:ext uri="{BB962C8B-B14F-4D97-AF65-F5344CB8AC3E}">
        <p14:creationId xmlns:p14="http://schemas.microsoft.com/office/powerpoint/2010/main" val="2154329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210741"/>
            <a:ext cx="9144000" cy="6546407"/>
          </a:xfrm>
          <a:prstGeom prst="rect">
            <a:avLst/>
          </a:prstGeom>
        </p:spPr>
        <p:txBody>
          <a:bodyPr wrap="square">
            <a:spAutoFit/>
          </a:bodyPr>
          <a:lstStyle/>
          <a:p>
            <a:pPr>
              <a:lnSpc>
                <a:spcPct val="90000"/>
              </a:lnSpc>
            </a:pPr>
            <a:r>
              <a:rPr lang="uz-Cyrl-UZ" altLang="ru-RU" sz="2400" b="1" dirty="0">
                <a:solidFill>
                  <a:srgbClr val="FF3300"/>
                </a:solidFill>
              </a:rPr>
              <a:t>ЛАВЛАГИНИНГ КУМУШСИМОН КАСАЛЛИГИ</a:t>
            </a:r>
          </a:p>
          <a:p>
            <a:pPr>
              <a:lnSpc>
                <a:spcPct val="90000"/>
              </a:lnSpc>
            </a:pPr>
            <a:endParaRPr lang="uz-Cyrl-UZ" altLang="ru-RU" sz="1000" b="1" dirty="0" smtClean="0">
              <a:solidFill>
                <a:srgbClr val="FF3300"/>
              </a:solidFill>
            </a:endParaRPr>
          </a:p>
          <a:p>
            <a:pPr>
              <a:lnSpc>
                <a:spcPct val="90000"/>
              </a:lnSpc>
              <a:spcBef>
                <a:spcPct val="0"/>
              </a:spcBef>
            </a:pPr>
            <a:r>
              <a:rPr lang="uz-Cyrl-UZ" altLang="ru-RU" sz="2400" b="1" dirty="0">
                <a:solidFill>
                  <a:srgbClr val="0000CC"/>
                </a:solidFill>
              </a:rPr>
              <a:t>         Лавлагининг кумушсимон касаллигини </a:t>
            </a:r>
            <a:r>
              <a:rPr lang="en-US" altLang="ru-RU" sz="2400" b="1" dirty="0">
                <a:solidFill>
                  <a:srgbClr val="0000CC"/>
                </a:solidFill>
              </a:rPr>
              <a:t>Bacteria (</a:t>
            </a:r>
            <a:r>
              <a:rPr lang="ru-RU" altLang="ru-RU" sz="2400" b="1" dirty="0">
                <a:solidFill>
                  <a:srgbClr val="0000CC"/>
                </a:solidFill>
              </a:rPr>
              <a:t>Бактерия</a:t>
            </a:r>
            <a:r>
              <a:rPr lang="uz-Cyrl-UZ" altLang="ru-RU" sz="2400" b="1" dirty="0">
                <a:solidFill>
                  <a:srgbClr val="0000CC"/>
                </a:solidFill>
              </a:rPr>
              <a:t>лар</a:t>
            </a:r>
            <a:r>
              <a:rPr lang="en-US" altLang="ru-RU" sz="2400" b="1" dirty="0">
                <a:solidFill>
                  <a:srgbClr val="0000CC"/>
                </a:solidFill>
              </a:rPr>
              <a:t>)</a:t>
            </a:r>
            <a:r>
              <a:rPr lang="uz-Cyrl-UZ" altLang="ru-RU" sz="2400" b="1" dirty="0">
                <a:solidFill>
                  <a:srgbClr val="0000CC"/>
                </a:solidFill>
              </a:rPr>
              <a:t> дунёси</a:t>
            </a:r>
            <a:r>
              <a:rPr lang="en-US" altLang="ru-RU" sz="2400" b="1" dirty="0">
                <a:solidFill>
                  <a:srgbClr val="0000CC"/>
                </a:solidFill>
              </a:rPr>
              <a:t>, </a:t>
            </a:r>
            <a:r>
              <a:rPr lang="en-US" altLang="ru-RU" sz="2400" b="1" dirty="0" err="1">
                <a:solidFill>
                  <a:srgbClr val="0000CC"/>
                </a:solidFill>
              </a:rPr>
              <a:t>Actinobacteria</a:t>
            </a:r>
            <a:r>
              <a:rPr lang="en-US" altLang="ru-RU" sz="2400" b="1" dirty="0">
                <a:solidFill>
                  <a:srgbClr val="0000CC"/>
                </a:solidFill>
              </a:rPr>
              <a:t> (</a:t>
            </a:r>
            <a:r>
              <a:rPr lang="ru-RU" altLang="ru-RU" sz="2400" b="1" dirty="0" err="1">
                <a:solidFill>
                  <a:srgbClr val="0000CC"/>
                </a:solidFill>
              </a:rPr>
              <a:t>Актинобактериялар</a:t>
            </a:r>
            <a:r>
              <a:rPr lang="en-US" altLang="ru-RU" sz="2400" b="1" dirty="0">
                <a:solidFill>
                  <a:srgbClr val="0000CC"/>
                </a:solidFill>
              </a:rPr>
              <a:t>)</a:t>
            </a:r>
            <a:r>
              <a:rPr lang="ru-RU" altLang="ru-RU" sz="2400" b="1" dirty="0">
                <a:solidFill>
                  <a:srgbClr val="0000CC"/>
                </a:solidFill>
              </a:rPr>
              <a:t> </a:t>
            </a:r>
            <a:r>
              <a:rPr lang="ru-RU" altLang="ru-RU" sz="2400" b="1" dirty="0" err="1">
                <a:solidFill>
                  <a:srgbClr val="0000CC"/>
                </a:solidFill>
              </a:rPr>
              <a:t>филуми</a:t>
            </a:r>
            <a:r>
              <a:rPr lang="ru-RU" altLang="ru-RU" sz="2400" b="1" dirty="0">
                <a:solidFill>
                  <a:srgbClr val="0000CC"/>
                </a:solidFill>
              </a:rPr>
              <a:t>, </a:t>
            </a:r>
            <a:r>
              <a:rPr lang="en-US" altLang="ru-RU" sz="2400" b="1" dirty="0" err="1">
                <a:solidFill>
                  <a:srgbClr val="0000CC"/>
                </a:solidFill>
              </a:rPr>
              <a:t>Actynomycetales</a:t>
            </a:r>
            <a:r>
              <a:rPr lang="en-US" altLang="ru-RU" sz="2400" b="1" dirty="0">
                <a:solidFill>
                  <a:srgbClr val="0000CC"/>
                </a:solidFill>
              </a:rPr>
              <a:t> (</a:t>
            </a:r>
            <a:r>
              <a:rPr lang="uz-Cyrl-UZ" altLang="ru-RU" sz="2400" b="1" dirty="0">
                <a:solidFill>
                  <a:srgbClr val="0000CC"/>
                </a:solidFill>
              </a:rPr>
              <a:t>Актиномицеталес</a:t>
            </a:r>
            <a:r>
              <a:rPr lang="en-US" altLang="ru-RU" sz="2400" b="1" dirty="0">
                <a:solidFill>
                  <a:srgbClr val="0000CC"/>
                </a:solidFill>
              </a:rPr>
              <a:t>)</a:t>
            </a:r>
            <a:r>
              <a:rPr lang="uz-Cyrl-UZ" altLang="ru-RU" sz="2400" b="1" dirty="0">
                <a:solidFill>
                  <a:srgbClr val="0000CC"/>
                </a:solidFill>
              </a:rPr>
              <a:t> тартиби,</a:t>
            </a:r>
            <a:r>
              <a:rPr lang="en-US" altLang="ru-RU" sz="2400" b="1" dirty="0">
                <a:solidFill>
                  <a:srgbClr val="0000CC"/>
                </a:solidFill>
              </a:rPr>
              <a:t> </a:t>
            </a:r>
            <a:r>
              <a:rPr lang="en-US" altLang="ru-RU" sz="2400" b="1" dirty="0" err="1">
                <a:solidFill>
                  <a:srgbClr val="0000CC"/>
                </a:solidFill>
              </a:rPr>
              <a:t>Microbacteriaceae</a:t>
            </a:r>
            <a:r>
              <a:rPr lang="en-US" altLang="ru-RU" sz="2400" b="1" dirty="0">
                <a:solidFill>
                  <a:srgbClr val="0000CC"/>
                </a:solidFill>
              </a:rPr>
              <a:t> (</a:t>
            </a:r>
            <a:r>
              <a:rPr lang="uz-Cyrl-UZ" altLang="ru-RU" sz="2400" b="1" dirty="0">
                <a:solidFill>
                  <a:srgbClr val="0000CC"/>
                </a:solidFill>
              </a:rPr>
              <a:t>Микробактериацеа</a:t>
            </a:r>
            <a:r>
              <a:rPr lang="en-US" altLang="ru-RU" sz="2400" b="1" dirty="0">
                <a:solidFill>
                  <a:srgbClr val="0000CC"/>
                </a:solidFill>
              </a:rPr>
              <a:t>)</a:t>
            </a:r>
            <a:r>
              <a:rPr lang="uz-Cyrl-UZ" altLang="ru-RU" sz="2400" b="1" dirty="0">
                <a:solidFill>
                  <a:srgbClr val="0000CC"/>
                </a:solidFill>
              </a:rPr>
              <a:t> оиласи,</a:t>
            </a:r>
            <a:r>
              <a:rPr lang="en-US" altLang="ru-RU" sz="2400" b="1" dirty="0">
                <a:solidFill>
                  <a:srgbClr val="0000CC"/>
                </a:solidFill>
              </a:rPr>
              <a:t> </a:t>
            </a:r>
            <a:r>
              <a:rPr lang="ru-RU" altLang="ru-RU" sz="2400" b="1" i="1" dirty="0" err="1">
                <a:solidFill>
                  <a:srgbClr val="0000CC"/>
                </a:solidFill>
              </a:rPr>
              <a:t>Curtobacterium</a:t>
            </a:r>
            <a:r>
              <a:rPr lang="en-US" altLang="ru-RU" sz="2400" b="1" dirty="0">
                <a:solidFill>
                  <a:srgbClr val="0000CC"/>
                </a:solidFill>
              </a:rPr>
              <a:t> (</a:t>
            </a:r>
            <a:r>
              <a:rPr lang="uz-Cyrl-UZ" altLang="ru-RU" sz="2400" b="1" dirty="0">
                <a:solidFill>
                  <a:srgbClr val="0000CC"/>
                </a:solidFill>
              </a:rPr>
              <a:t>Куртобактериум</a:t>
            </a:r>
            <a:r>
              <a:rPr lang="en-US" altLang="ru-RU" sz="2400" b="1" dirty="0">
                <a:solidFill>
                  <a:srgbClr val="0000CC"/>
                </a:solidFill>
              </a:rPr>
              <a:t>)</a:t>
            </a:r>
            <a:r>
              <a:rPr lang="uz-Cyrl-UZ" altLang="ru-RU" sz="2400" b="1" dirty="0">
                <a:solidFill>
                  <a:srgbClr val="0000CC"/>
                </a:solidFill>
              </a:rPr>
              <a:t> туркуми,</a:t>
            </a:r>
            <a:r>
              <a:rPr lang="en-US" altLang="ru-RU" sz="2400" b="1" dirty="0">
                <a:solidFill>
                  <a:srgbClr val="0000CC"/>
                </a:solidFill>
              </a:rPr>
              <a:t> </a:t>
            </a:r>
            <a:r>
              <a:rPr lang="ru-RU" altLang="ru-RU" sz="2400" b="1" i="1" dirty="0" err="1">
                <a:solidFill>
                  <a:srgbClr val="0000CC"/>
                </a:solidFill>
              </a:rPr>
              <a:t>Curtobacterium</a:t>
            </a:r>
            <a:r>
              <a:rPr lang="ru-RU" altLang="ru-RU" sz="2400" b="1" i="1" dirty="0">
                <a:solidFill>
                  <a:srgbClr val="0000CC"/>
                </a:solidFill>
              </a:rPr>
              <a:t> </a:t>
            </a:r>
            <a:r>
              <a:rPr lang="ru-RU" altLang="ru-RU" sz="2400" b="1" i="1" dirty="0" err="1">
                <a:solidFill>
                  <a:srgbClr val="0000CC"/>
                </a:solidFill>
              </a:rPr>
              <a:t>flaccumfaciens</a:t>
            </a:r>
            <a:r>
              <a:rPr lang="ru-RU" altLang="ru-RU" sz="2400" dirty="0"/>
              <a:t> </a:t>
            </a:r>
            <a:r>
              <a:rPr lang="en-US" altLang="ru-RU" sz="2400" b="1" dirty="0">
                <a:solidFill>
                  <a:srgbClr val="0000CC"/>
                </a:solidFill>
              </a:rPr>
              <a:t>(</a:t>
            </a:r>
            <a:r>
              <a:rPr lang="uz-Cyrl-UZ" altLang="ru-RU" sz="2400" b="1" dirty="0">
                <a:solidFill>
                  <a:srgbClr val="0000CC"/>
                </a:solidFill>
              </a:rPr>
              <a:t>Куртобактериум флаккумафциенс</a:t>
            </a:r>
            <a:r>
              <a:rPr lang="en-US" altLang="ru-RU" sz="2400" b="1" dirty="0">
                <a:solidFill>
                  <a:srgbClr val="0000CC"/>
                </a:solidFill>
              </a:rPr>
              <a:t>) </a:t>
            </a:r>
            <a:r>
              <a:rPr lang="uz-Cyrl-UZ" altLang="ru-RU" sz="2400" b="1" dirty="0">
                <a:solidFill>
                  <a:srgbClr val="0000CC"/>
                </a:solidFill>
              </a:rPr>
              <a:t>тури қўзғатади. Синонимлари </a:t>
            </a:r>
            <a:r>
              <a:rPr lang="en-US" altLang="ru-RU" sz="2400" b="1" i="1" dirty="0" err="1">
                <a:solidFill>
                  <a:srgbClr val="0000CC"/>
                </a:solidFill>
              </a:rPr>
              <a:t>Corynebacterium</a:t>
            </a:r>
            <a:r>
              <a:rPr lang="en-US" altLang="ru-RU" sz="2400" b="1" i="1" dirty="0">
                <a:solidFill>
                  <a:srgbClr val="0000CC"/>
                </a:solidFill>
              </a:rPr>
              <a:t> </a:t>
            </a:r>
            <a:r>
              <a:rPr lang="en-US" altLang="ru-RU" sz="2400" b="1" i="1" dirty="0" err="1">
                <a:solidFill>
                  <a:srgbClr val="0000CC"/>
                </a:solidFill>
              </a:rPr>
              <a:t>betae</a:t>
            </a:r>
            <a:r>
              <a:rPr lang="en-US" altLang="ru-RU" sz="2400" b="1" i="1" dirty="0">
                <a:solidFill>
                  <a:srgbClr val="0000CC"/>
                </a:solidFill>
              </a:rPr>
              <a:t> </a:t>
            </a:r>
            <a:r>
              <a:rPr lang="uz-Cyrl-UZ" altLang="ru-RU" sz="2400" b="1" dirty="0">
                <a:solidFill>
                  <a:srgbClr val="0000CC"/>
                </a:solidFill>
              </a:rPr>
              <a:t>(Коринебактериум бета) ва </a:t>
            </a:r>
            <a:r>
              <a:rPr lang="ru-RU" altLang="ru-RU" sz="2400" b="1" i="1" dirty="0" err="1">
                <a:solidFill>
                  <a:srgbClr val="0000CC"/>
                </a:solidFill>
              </a:rPr>
              <a:t>Corynebacterium</a:t>
            </a:r>
            <a:r>
              <a:rPr lang="ru-RU" altLang="ru-RU" sz="2400" b="1" i="1" dirty="0">
                <a:solidFill>
                  <a:srgbClr val="0000CC"/>
                </a:solidFill>
              </a:rPr>
              <a:t> </a:t>
            </a:r>
            <a:r>
              <a:rPr lang="ru-RU" altLang="ru-RU" sz="2400" b="1" i="1" dirty="0" err="1">
                <a:solidFill>
                  <a:srgbClr val="0000CC"/>
                </a:solidFill>
              </a:rPr>
              <a:t>flaccumfaciens</a:t>
            </a:r>
            <a:r>
              <a:rPr lang="ru-RU" altLang="ru-RU" sz="2400" dirty="0"/>
              <a:t> </a:t>
            </a:r>
            <a:r>
              <a:rPr lang="uz-Cyrl-UZ" altLang="ru-RU" sz="2400" dirty="0"/>
              <a:t>(</a:t>
            </a:r>
            <a:r>
              <a:rPr lang="uz-Cyrl-UZ" altLang="ru-RU" sz="2400" b="1" dirty="0">
                <a:solidFill>
                  <a:srgbClr val="0000CC"/>
                </a:solidFill>
              </a:rPr>
              <a:t>Коринебактериум флаккумф</a:t>
            </a:r>
            <a:r>
              <a:rPr lang="ru-RU" altLang="ru-RU" sz="2400" b="1" dirty="0">
                <a:solidFill>
                  <a:srgbClr val="0000CC"/>
                </a:solidFill>
              </a:rPr>
              <a:t>а</a:t>
            </a:r>
            <a:r>
              <a:rPr lang="uz-Cyrl-UZ" altLang="ru-RU" sz="2400" b="1" dirty="0">
                <a:solidFill>
                  <a:srgbClr val="0000CC"/>
                </a:solidFill>
              </a:rPr>
              <a:t>циенс</a:t>
            </a:r>
            <a:r>
              <a:rPr lang="uz-Cyrl-UZ" altLang="ru-RU" sz="2400" b="1" dirty="0" smtClean="0">
                <a:solidFill>
                  <a:srgbClr val="0000CC"/>
                </a:solidFill>
              </a:rPr>
              <a:t>).</a:t>
            </a:r>
            <a:endParaRPr lang="en-US" altLang="ru-RU" sz="2400" b="1" dirty="0" smtClean="0">
              <a:solidFill>
                <a:srgbClr val="0000CC"/>
              </a:solidFill>
            </a:endParaRPr>
          </a:p>
          <a:p>
            <a:pPr>
              <a:lnSpc>
                <a:spcPct val="90000"/>
              </a:lnSpc>
              <a:spcBef>
                <a:spcPct val="0"/>
              </a:spcBef>
            </a:pPr>
            <a:r>
              <a:rPr lang="uz-Cyrl-UZ" altLang="ru-RU" sz="2400" b="1" i="1" dirty="0">
                <a:solidFill>
                  <a:srgbClr val="0000CC"/>
                </a:solidFill>
              </a:rPr>
              <a:t> </a:t>
            </a:r>
            <a:r>
              <a:rPr lang="uz-Cyrl-UZ" altLang="ru-RU" sz="2400" b="1" dirty="0"/>
              <a:t>Тарқалиши. </a:t>
            </a:r>
            <a:r>
              <a:rPr lang="uz-Cyrl-UZ" altLang="ru-RU" sz="2400" b="1" dirty="0">
                <a:solidFill>
                  <a:srgbClr val="0000CC"/>
                </a:solidFill>
              </a:rPr>
              <a:t>Европа: Англия</a:t>
            </a:r>
          </a:p>
          <a:p>
            <a:pPr>
              <a:lnSpc>
                <a:spcPct val="90000"/>
              </a:lnSpc>
              <a:spcBef>
                <a:spcPct val="0"/>
              </a:spcBef>
            </a:pPr>
            <a:r>
              <a:rPr lang="uz-Cyrl-UZ" altLang="ru-RU" sz="2400" b="1" dirty="0"/>
              <a:t>      Зарарланадиган ўсимликлар. </a:t>
            </a:r>
            <a:r>
              <a:rPr lang="uz-Cyrl-UZ" altLang="ru-RU" sz="2400" b="1" dirty="0">
                <a:solidFill>
                  <a:srgbClr val="0000CC"/>
                </a:solidFill>
              </a:rPr>
              <a:t>Хўраки ва хашаки лавлаги.</a:t>
            </a:r>
          </a:p>
          <a:p>
            <a:pPr>
              <a:lnSpc>
                <a:spcPct val="90000"/>
              </a:lnSpc>
              <a:spcBef>
                <a:spcPct val="0"/>
              </a:spcBef>
            </a:pPr>
            <a:r>
              <a:rPr lang="uz-Cyrl-UZ" altLang="ru-RU" sz="2400" b="1" dirty="0">
                <a:solidFill>
                  <a:srgbClr val="0000CC"/>
                </a:solidFill>
              </a:rPr>
              <a:t>      </a:t>
            </a:r>
            <a:r>
              <a:rPr lang="uz-Cyrl-UZ" altLang="ru-RU" sz="2400" b="1" dirty="0"/>
              <a:t>Касаллик белгилари.</a:t>
            </a:r>
            <a:r>
              <a:rPr lang="uz-Cyrl-UZ" altLang="ru-RU" sz="2400" b="1" dirty="0">
                <a:solidFill>
                  <a:srgbClr val="0000CC"/>
                </a:solidFill>
              </a:rPr>
              <a:t> Ўсимликларнинг барча қисмлари зарарланади. Касалликнинг биринчи белгилари баргларда намоён бўлади: барг томирлари бўйлаб ёки баргларнинг четларида кулранг</a:t>
            </a:r>
            <a:r>
              <a:rPr lang="en-US" altLang="ru-RU" sz="2400" b="1" dirty="0">
                <a:solidFill>
                  <a:srgbClr val="0000CC"/>
                </a:solidFill>
              </a:rPr>
              <a:t>-</a:t>
            </a:r>
            <a:r>
              <a:rPr lang="uz-Cyrl-UZ" altLang="ru-RU" sz="2400" b="1" dirty="0">
                <a:solidFill>
                  <a:srgbClr val="0000CC"/>
                </a:solidFill>
              </a:rPr>
              <a:t>кумушсимон, бироз ғадир</a:t>
            </a:r>
            <a:r>
              <a:rPr lang="en-US" altLang="ru-RU" sz="2400" b="1" dirty="0">
                <a:solidFill>
                  <a:srgbClr val="0000CC"/>
                </a:solidFill>
              </a:rPr>
              <a:t>-</a:t>
            </a:r>
            <a:r>
              <a:rPr lang="uz-Cyrl-UZ" altLang="ru-RU" sz="2400" b="1" dirty="0">
                <a:solidFill>
                  <a:srgbClr val="0000CC"/>
                </a:solidFill>
              </a:rPr>
              <a:t>будур доғлар ҳосил бўлади. Кумушсимон ранг ҳосил бўлишининг сабаби </a:t>
            </a:r>
            <a:r>
              <a:rPr lang="en-US" altLang="ru-RU" sz="2400" b="1" dirty="0">
                <a:solidFill>
                  <a:srgbClr val="0000CC"/>
                </a:solidFill>
              </a:rPr>
              <a:t>–</a:t>
            </a:r>
            <a:r>
              <a:rPr lang="uz-Cyrl-UZ" altLang="ru-RU" sz="2400" b="1" dirty="0">
                <a:solidFill>
                  <a:srgbClr val="0000CC"/>
                </a:solidFill>
              </a:rPr>
              <a:t> ҳужайралараро бўшлиқларда ҳаво мавжуд бўлишидир. Кейинроқ кумушсимон тус баргнинг пластинкасининг барча қисмларига тарқалади.</a:t>
            </a:r>
            <a:endParaRPr lang="uz-Cyrl-UZ" altLang="ru-RU" sz="2400" b="1" i="1" dirty="0">
              <a:solidFill>
                <a:srgbClr val="0000CC"/>
              </a:solidFill>
            </a:endParaRPr>
          </a:p>
        </p:txBody>
      </p:sp>
    </p:spTree>
    <p:extLst>
      <p:ext uri="{BB962C8B-B14F-4D97-AF65-F5344CB8AC3E}">
        <p14:creationId xmlns:p14="http://schemas.microsoft.com/office/powerpoint/2010/main" val="31202529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5780" y="640080"/>
            <a:ext cx="8161020" cy="5133713"/>
          </a:xfrm>
          <a:prstGeom prst="rect">
            <a:avLst/>
          </a:prstGeom>
        </p:spPr>
        <p:txBody>
          <a:bodyPr wrap="square">
            <a:spAutoFit/>
          </a:bodyPr>
          <a:lstStyle/>
          <a:p>
            <a:pPr>
              <a:lnSpc>
                <a:spcPct val="90000"/>
              </a:lnSpc>
            </a:pPr>
            <a:r>
              <a:rPr lang="uz-Cyrl-UZ" altLang="ru-RU" sz="2800" b="1" dirty="0">
                <a:solidFill>
                  <a:srgbClr val="0000CC"/>
                </a:solidFill>
              </a:rPr>
              <a:t>Барг қалинлашади ва мўрт бўлиб қолади. Вақт ўтиши билан кумушсимон доғларда чатновлар ҳосил бўлади, касал барглар сўлиб қолади ва қурийди, натижада бутун ўсимлик нобуд бўлади. Кучли зарарланган ўсимлик илдизмевасининг остки қисми чирийди.</a:t>
            </a:r>
          </a:p>
          <a:p>
            <a:pPr>
              <a:lnSpc>
                <a:spcPct val="90000"/>
              </a:lnSpc>
              <a:spcBef>
                <a:spcPct val="0"/>
              </a:spcBef>
            </a:pPr>
            <a:r>
              <a:rPr lang="uz-Cyrl-UZ" altLang="ru-RU" sz="2800" b="1" dirty="0">
                <a:solidFill>
                  <a:srgbClr val="0000CC"/>
                </a:solidFill>
              </a:rPr>
              <a:t>      Касалликнинг бу белгилари ўсимликларда гулбандлар ҳосил бўлганида намоён бўлади. Гулёнбарглар ва гул дастачаларида ҳам кумушсимон доғлар ҳосил бўлади. Зарарланган ўсимликлар касалликнинг биринчи белгилари кўринганидан кейин бир неча кун ёки бир неча ҳафта орасида нобуд бўлади.</a:t>
            </a:r>
          </a:p>
        </p:txBody>
      </p:sp>
    </p:spTree>
    <p:extLst>
      <p:ext uri="{BB962C8B-B14F-4D97-AF65-F5344CB8AC3E}">
        <p14:creationId xmlns:p14="http://schemas.microsoft.com/office/powerpoint/2010/main" val="26511009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4340" y="777240"/>
            <a:ext cx="8435340" cy="6124754"/>
          </a:xfrm>
          <a:prstGeom prst="rect">
            <a:avLst/>
          </a:prstGeom>
        </p:spPr>
        <p:txBody>
          <a:bodyPr wrap="square">
            <a:spAutoFit/>
          </a:bodyPr>
          <a:lstStyle/>
          <a:p>
            <a:r>
              <a:rPr lang="uz-Cyrl-UZ" altLang="ru-RU" sz="2800" b="1" dirty="0"/>
              <a:t>Касаллик тарқалиши.</a:t>
            </a:r>
            <a:r>
              <a:rPr lang="uz-Cyrl-UZ" altLang="ru-RU" sz="2800" b="1" dirty="0">
                <a:solidFill>
                  <a:srgbClr val="0000CC"/>
                </a:solidFill>
              </a:rPr>
              <a:t> Касаллик асосан лавлаги уруғлари билан ҳамда илдизмеваларни кесиб олиш жараёнида пичоқ орқали тарқалади. Қуруқ ўсимлик қолдиқларида патоген ҳаётчанлигини 3 йилдан кўпроқ сақлайди. Бу касаллик туфайли лавлаги ҳосили 75% га пасайиши мумкин</a:t>
            </a:r>
            <a:r>
              <a:rPr lang="uz-Cyrl-UZ" altLang="ru-RU" sz="2800" b="1" dirty="0" smtClean="0">
                <a:solidFill>
                  <a:srgbClr val="0000CC"/>
                </a:solidFill>
              </a:rPr>
              <a:t>.</a:t>
            </a:r>
            <a:endParaRPr lang="en-US" altLang="ru-RU" sz="2800" b="1" dirty="0" smtClean="0">
              <a:solidFill>
                <a:srgbClr val="0000CC"/>
              </a:solidFill>
            </a:endParaRPr>
          </a:p>
          <a:p>
            <a:r>
              <a:rPr lang="uz-Cyrl-UZ" altLang="ru-RU" sz="2800" b="1" dirty="0"/>
              <a:t> Карантин чора</a:t>
            </a:r>
            <a:r>
              <a:rPr lang="en-US" altLang="ru-RU" sz="2800" b="1" dirty="0"/>
              <a:t>-</a:t>
            </a:r>
            <a:r>
              <a:rPr lang="uz-Cyrl-UZ" altLang="ru-RU" sz="2800" b="1" dirty="0"/>
              <a:t>тадбирлари. </a:t>
            </a:r>
            <a:r>
              <a:rPr lang="uz-Cyrl-UZ" altLang="ru-RU" sz="2800" b="1" dirty="0">
                <a:solidFill>
                  <a:srgbClr val="0000CC"/>
                </a:solidFill>
              </a:rPr>
              <a:t>Селекция ва илмий-тадқиқот мақсадида Англиядан олиб келинган картошка уруғларини фақат интродукцион-карантин иссиқхоналари ёки кўчатзорида экиб текшириш; картошканинг хўжалик уруғларини экишдан бактерицид (стрептомицин ёки эритромицин, 200</a:t>
            </a:r>
            <a:r>
              <a:rPr lang="en-US" altLang="ru-RU" sz="2800" b="1" dirty="0">
                <a:solidFill>
                  <a:srgbClr val="0000CC"/>
                </a:solidFill>
              </a:rPr>
              <a:t>-</a:t>
            </a:r>
            <a:r>
              <a:rPr lang="uz-Cyrl-UZ" altLang="ru-RU" sz="2800" b="1" dirty="0">
                <a:solidFill>
                  <a:srgbClr val="0000CC"/>
                </a:solidFill>
              </a:rPr>
              <a:t>400 мг/л) билан олдин дорилаш уларни батериядан тўла тозалайди.</a:t>
            </a:r>
          </a:p>
        </p:txBody>
      </p:sp>
    </p:spTree>
    <p:extLst>
      <p:ext uri="{BB962C8B-B14F-4D97-AF65-F5344CB8AC3E}">
        <p14:creationId xmlns:p14="http://schemas.microsoft.com/office/powerpoint/2010/main" val="25580612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5760" y="182880"/>
            <a:ext cx="8549640" cy="5447645"/>
          </a:xfrm>
          <a:prstGeom prst="rect">
            <a:avLst/>
          </a:prstGeom>
        </p:spPr>
        <p:txBody>
          <a:bodyPr wrap="square">
            <a:spAutoFit/>
          </a:bodyPr>
          <a:lstStyle/>
          <a:p>
            <a:r>
              <a:rPr lang="uz-Cyrl-UZ" altLang="ru-RU" sz="2400" b="1" dirty="0" smtClean="0"/>
              <a:t> Қўзғатувчининг белгилари.</a:t>
            </a:r>
            <a:r>
              <a:rPr lang="uz-Cyrl-UZ" altLang="ru-RU" sz="2400" b="1" dirty="0" smtClean="0">
                <a:solidFill>
                  <a:srgbClr val="0000CC"/>
                </a:solidFill>
              </a:rPr>
              <a:t> </a:t>
            </a:r>
            <a:r>
              <a:rPr lang="en-US" altLang="ru-RU" sz="2400" b="1" i="1" dirty="0" err="1" smtClean="0"/>
              <a:t>Corynebacterium</a:t>
            </a:r>
            <a:r>
              <a:rPr lang="en-US" altLang="ru-RU" sz="2400" b="1" i="1" dirty="0" smtClean="0"/>
              <a:t> </a:t>
            </a:r>
            <a:r>
              <a:rPr lang="en-US" altLang="ru-RU" sz="2400" b="1" i="1" dirty="0" err="1" smtClean="0"/>
              <a:t>betae</a:t>
            </a:r>
            <a:r>
              <a:rPr lang="uz-Cyrl-UZ" altLang="ru-RU" sz="2400" b="1" dirty="0" smtClean="0"/>
              <a:t>.</a:t>
            </a:r>
            <a:r>
              <a:rPr lang="uz-Cyrl-UZ" altLang="ru-RU" sz="3600" b="1" dirty="0" smtClean="0">
                <a:solidFill>
                  <a:srgbClr val="0000CC"/>
                </a:solidFill>
              </a:rPr>
              <a:t> </a:t>
            </a:r>
            <a:r>
              <a:rPr lang="uz-Cyrl-UZ" altLang="ru-RU" sz="2400" b="1" dirty="0" smtClean="0">
                <a:solidFill>
                  <a:srgbClr val="0000CC"/>
                </a:solidFill>
              </a:rPr>
              <a:t>Қўзғатувчи калта, таёқчасимон, граммусбат бактерия, ўлчами 0,8</a:t>
            </a:r>
            <a:r>
              <a:rPr lang="en-US" altLang="ru-RU" sz="2400" b="1" dirty="0" smtClean="0">
                <a:solidFill>
                  <a:srgbClr val="0000CC"/>
                </a:solidFill>
              </a:rPr>
              <a:t>-</a:t>
            </a:r>
            <a:r>
              <a:rPr lang="uz-Cyrl-UZ" altLang="ru-RU" sz="2400" b="1" dirty="0" smtClean="0">
                <a:solidFill>
                  <a:srgbClr val="0000CC"/>
                </a:solidFill>
              </a:rPr>
              <a:t>1,6х0,3</a:t>
            </a:r>
            <a:r>
              <a:rPr lang="en-US" altLang="ru-RU" sz="2400" b="1" dirty="0" smtClean="0">
                <a:solidFill>
                  <a:srgbClr val="0000CC"/>
                </a:solidFill>
              </a:rPr>
              <a:t>-</a:t>
            </a:r>
            <a:r>
              <a:rPr lang="uz-Cyrl-UZ" altLang="ru-RU" sz="2400" b="1" dirty="0" smtClean="0">
                <a:solidFill>
                  <a:srgbClr val="0000CC"/>
                </a:solidFill>
              </a:rPr>
              <a:t>0,5 мкм. Бу бактериянинг культурал</a:t>
            </a:r>
            <a:r>
              <a:rPr lang="en-US" altLang="ru-RU" sz="2400" b="1" dirty="0" smtClean="0">
                <a:solidFill>
                  <a:srgbClr val="0000CC"/>
                </a:solidFill>
              </a:rPr>
              <a:t>-</a:t>
            </a:r>
            <a:r>
              <a:rPr lang="uz-Cyrl-UZ" altLang="ru-RU" sz="2400" b="1" dirty="0" smtClean="0">
                <a:solidFill>
                  <a:srgbClr val="0000CC"/>
                </a:solidFill>
              </a:rPr>
              <a:t>морфологик белгилари помидорда бактериал рак қўзғатувчи бактерия (</a:t>
            </a:r>
            <a:r>
              <a:rPr lang="en-US" altLang="ru-RU" sz="2400" b="1" i="1" dirty="0" err="1" smtClean="0">
                <a:solidFill>
                  <a:srgbClr val="0000CC"/>
                </a:solidFill>
              </a:rPr>
              <a:t>Corynebacterium</a:t>
            </a:r>
            <a:r>
              <a:rPr lang="en-US" altLang="ru-RU" sz="2400" b="1" i="1" dirty="0" smtClean="0">
                <a:solidFill>
                  <a:srgbClr val="0000CC"/>
                </a:solidFill>
              </a:rPr>
              <a:t> </a:t>
            </a:r>
            <a:r>
              <a:rPr lang="en-US" altLang="ru-RU" sz="2400" b="1" i="1" dirty="0" err="1" smtClean="0">
                <a:solidFill>
                  <a:srgbClr val="0000CC"/>
                </a:solidFill>
              </a:rPr>
              <a:t>michiganensis</a:t>
            </a:r>
            <a:r>
              <a:rPr lang="uz-Cyrl-UZ" altLang="ru-RU" sz="2400" b="1" dirty="0" smtClean="0">
                <a:solidFill>
                  <a:srgbClr val="0000CC"/>
                </a:solidFill>
              </a:rPr>
              <a:t>) никига жуда ўхшаш ва ундан дрожжа</a:t>
            </a:r>
            <a:r>
              <a:rPr lang="en-US" altLang="ru-RU" sz="2400" b="1" dirty="0" smtClean="0">
                <a:solidFill>
                  <a:srgbClr val="0000CC"/>
                </a:solidFill>
              </a:rPr>
              <a:t>-</a:t>
            </a:r>
            <a:r>
              <a:rPr lang="uz-Cyrl-UZ" altLang="ru-RU" sz="2400" b="1" dirty="0" smtClean="0">
                <a:solidFill>
                  <a:srgbClr val="0000CC"/>
                </a:solidFill>
              </a:rPr>
              <a:t>глюкоза агарли ва глюкоза</a:t>
            </a:r>
            <a:r>
              <a:rPr lang="en-US" altLang="ru-RU" sz="2400" b="1" dirty="0" smtClean="0">
                <a:solidFill>
                  <a:srgbClr val="0000CC"/>
                </a:solidFill>
              </a:rPr>
              <a:t>-</a:t>
            </a:r>
            <a:r>
              <a:rPr lang="uz-Cyrl-UZ" altLang="ru-RU" sz="2400" b="1" dirty="0" smtClean="0">
                <a:solidFill>
                  <a:srgbClr val="0000CC"/>
                </a:solidFill>
              </a:rPr>
              <a:t>гўшт</a:t>
            </a:r>
            <a:r>
              <a:rPr lang="en-US" altLang="ru-RU" sz="2400" b="1" dirty="0" smtClean="0">
                <a:solidFill>
                  <a:srgbClr val="0000CC"/>
                </a:solidFill>
              </a:rPr>
              <a:t>-</a:t>
            </a:r>
            <a:r>
              <a:rPr lang="uz-Cyrl-UZ" altLang="ru-RU" sz="2400" b="1" dirty="0" smtClean="0">
                <a:solidFill>
                  <a:srgbClr val="0000CC"/>
                </a:solidFill>
              </a:rPr>
              <a:t>пептон агарли озуқа муҳитларида сарғиш, тиниқ колониялар ҳосил қилиши билан фарқланади. Желатинни секин суюлтиради, лакмус сутини оғизлаштиради (ундан творог ҳосил қилади) ва унга хира тўқ</a:t>
            </a:r>
            <a:r>
              <a:rPr lang="en-US" altLang="ru-RU" sz="2400" b="1" dirty="0" smtClean="0">
                <a:solidFill>
                  <a:srgbClr val="0000CC"/>
                </a:solidFill>
              </a:rPr>
              <a:t>-</a:t>
            </a:r>
            <a:r>
              <a:rPr lang="uz-Cyrl-UZ" altLang="ru-RU" sz="2400" b="1" dirty="0" smtClean="0">
                <a:solidFill>
                  <a:srgbClr val="0000CC"/>
                </a:solidFill>
              </a:rPr>
              <a:t>сариқ тус беради, крахмални гидролизлайди, нитратларни редукция қилмайди. Глюкоза, лактоза, сахароза, мальтоза ва глицериндан кислота ҳосил қилади. Газ ажратиб чиқармайди. Ўсиши учун оптимал ҳарорат 22</a:t>
            </a:r>
            <a:r>
              <a:rPr lang="en-US" altLang="ru-RU" sz="2400" b="1" dirty="0" smtClean="0">
                <a:solidFill>
                  <a:srgbClr val="0000CC"/>
                </a:solidFill>
              </a:rPr>
              <a:t>-</a:t>
            </a:r>
            <a:r>
              <a:rPr lang="uz-Cyrl-UZ" altLang="ru-RU" sz="2400" b="1" dirty="0" smtClean="0">
                <a:solidFill>
                  <a:srgbClr val="0000CC"/>
                </a:solidFill>
              </a:rPr>
              <a:t>25</a:t>
            </a:r>
            <a:r>
              <a:rPr lang="uz-Cyrl-UZ" altLang="ru-RU" sz="2400" b="1" baseline="30000" dirty="0" smtClean="0">
                <a:solidFill>
                  <a:srgbClr val="0000CC"/>
                </a:solidFill>
              </a:rPr>
              <a:t>о</a:t>
            </a:r>
            <a:r>
              <a:rPr lang="uz-Cyrl-UZ" altLang="ru-RU" sz="2400" b="1" dirty="0" smtClean="0">
                <a:solidFill>
                  <a:srgbClr val="0000CC"/>
                </a:solidFill>
              </a:rPr>
              <a:t>С, 55</a:t>
            </a:r>
            <a:r>
              <a:rPr lang="uz-Cyrl-UZ" altLang="ru-RU" sz="2400" b="1" baseline="30000" dirty="0" smtClean="0">
                <a:solidFill>
                  <a:srgbClr val="0000CC"/>
                </a:solidFill>
              </a:rPr>
              <a:t>о</a:t>
            </a:r>
            <a:r>
              <a:rPr lang="uz-Cyrl-UZ" altLang="ru-RU" sz="2400" b="1" dirty="0" smtClean="0">
                <a:solidFill>
                  <a:srgbClr val="0000CC"/>
                </a:solidFill>
              </a:rPr>
              <a:t>С дан юқори ҳароратда нобуд бўлади.</a:t>
            </a:r>
            <a:endParaRPr lang="ru-RU" sz="2400" dirty="0"/>
          </a:p>
        </p:txBody>
      </p:sp>
    </p:spTree>
    <p:extLst>
      <p:ext uri="{BB962C8B-B14F-4D97-AF65-F5344CB8AC3E}">
        <p14:creationId xmlns:p14="http://schemas.microsoft.com/office/powerpoint/2010/main" val="39895073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3657139"/>
      </p:ext>
    </p:extLst>
  </p:cSld>
  <p:clrMapOvr>
    <a:masterClrMapping/>
  </p:clrMapOvr>
  <p:timing>
    <p:tnLst>
      <p:par>
        <p:cTn id="1" dur="indefinite" restart="never" nodeType="tmRoot"/>
      </p:par>
    </p:tnLst>
  </p:timing>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Капля</Template>
  <TotalTime>255</TotalTime>
  <Words>2506</Words>
  <Application>Microsoft Office PowerPoint</Application>
  <PresentationFormat>Экран (4:3)</PresentationFormat>
  <Paragraphs>70</Paragraphs>
  <Slides>26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26</vt:i4>
      </vt:variant>
    </vt:vector>
  </HeadingPairs>
  <TitlesOfParts>
    <vt:vector size="32" baseType="lpstr">
      <vt:lpstr>ＭＳ Ｐゴシック</vt:lpstr>
      <vt:lpstr>Arial</vt:lpstr>
      <vt:lpstr>Times New Roman</vt:lpstr>
      <vt:lpstr>Tw Cen MT</vt:lpstr>
      <vt:lpstr>Капля</vt:lpstr>
      <vt:lpstr>Default Design</vt:lpstr>
      <vt:lpstr>Презентация PowerPoint</vt:lpstr>
      <vt:lpstr>Презентация PowerPoint</vt:lpstr>
      <vt:lpstr>Презентация PowerPoint</vt:lpstr>
      <vt:lpstr>Картошка туганакларида рак касаллигининг белгилари  (қўзғатувчи Synchytrium endobioticum)</vt:lpstr>
      <vt:lpstr>Презентация PowerPoint</vt:lpstr>
      <vt:lpstr>Картошкада рак касаллигини қўзғатувчи замбуруғ  (Synchytrium endobioticum) нинг ривожланиш цикли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Зарсимон нематода билан зарарланган картошка туганаклари.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10</cp:revision>
  <dcterms:created xsi:type="dcterms:W3CDTF">2019-04-08T05:27:17Z</dcterms:created>
  <dcterms:modified xsi:type="dcterms:W3CDTF">2019-04-08T17:01:54Z</dcterms:modified>
</cp:coreProperties>
</file>