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94" r:id="rId2"/>
    <p:sldMasterId id="2147483706" r:id="rId3"/>
    <p:sldMasterId id="2147483718" r:id="rId4"/>
  </p:sldMasterIdLst>
  <p:sldIdLst>
    <p:sldId id="256" r:id="rId5"/>
    <p:sldId id="257" r:id="rId6"/>
    <p:sldId id="258" r:id="rId7"/>
    <p:sldId id="259" r:id="rId8"/>
    <p:sldId id="265" r:id="rId9"/>
    <p:sldId id="266" r:id="rId10"/>
    <p:sldId id="260" r:id="rId11"/>
    <p:sldId id="261" r:id="rId12"/>
    <p:sldId id="267" r:id="rId13"/>
    <p:sldId id="268" r:id="rId14"/>
    <p:sldId id="262" r:id="rId15"/>
    <p:sldId id="263" r:id="rId16"/>
    <p:sldId id="264" r:id="rId17"/>
    <p:sldId id="269"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2314083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59673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1414128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E70060D-B1FC-4F99-ACD7-B96C07F3C38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3340007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E70060D-B1FC-4F99-ACD7-B96C07F3C38A}"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878185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E70060D-B1FC-4F99-ACD7-B96C07F3C38A}"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3073554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0060D-B1FC-4F99-ACD7-B96C07F3C38A}"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1723020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4E70060D-B1FC-4F99-ACD7-B96C07F3C38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3445776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E70060D-B1FC-4F99-ACD7-B96C07F3C38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1408439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239095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36518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428198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0445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2890504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6648778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E70060D-B1FC-4F99-ACD7-B96C07F3C38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9D5A97D-3B08-4C3B-B2CC-9B0996694201}" type="slidenum">
              <a:rPr lang="ru-RU" smtClean="0"/>
              <a:t>‹#›</a:t>
            </a:fld>
            <a:endParaRPr lang="ru-RU"/>
          </a:p>
        </p:txBody>
      </p:sp>
    </p:spTree>
    <p:extLst>
      <p:ext uri="{BB962C8B-B14F-4D97-AF65-F5344CB8AC3E}">
        <p14:creationId xmlns:p14="http://schemas.microsoft.com/office/powerpoint/2010/main" val="16382671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626FA6-6AFA-4375-BD75-E44FCA5DFB94}"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514298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BF671FD-E0B5-4E2F-8260-F315A47A6FF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94776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6991D14-494A-4D5F-8518-3E311AD3F21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975998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7677ECC-E689-4330-A35B-5D59E79E61E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37710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CDD816-EA18-4E09-87A1-7CFAD852168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49443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66E2B6A-2E7D-46BC-BF45-D5FBD29593B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9811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0394C6-27A9-44D7-834D-557C6FE89C8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046605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7170FEA-01FC-41EB-821B-FD90BC6C4A4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518253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A5D99E-4BBA-4FE1-A755-CDE77323FCF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490843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8DE6E3-EF8C-4FA7-9B38-B7F1F24965D8}"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119364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C6E2D90-A2BF-4412-B53B-DEF8C483076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112152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626FA6-6AFA-4375-BD75-E44FCA5DFB94}"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406209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BF671FD-E0B5-4E2F-8260-F315A47A6FF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28152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6991D14-494A-4D5F-8518-3E311AD3F21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863865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7677ECC-E689-4330-A35B-5D59E79E61E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198016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CDD816-EA18-4E09-87A1-7CFAD852168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16266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66E2B6A-2E7D-46BC-BF45-D5FBD29593B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75826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0394C6-27A9-44D7-834D-557C6FE89C8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81439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7170FEA-01FC-41EB-821B-FD90BC6C4A4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799381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A5D99E-4BBA-4FE1-A755-CDE77323FCF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070507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8DE6E3-EF8C-4FA7-9B38-B7F1F24965D8}"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32544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C6E2D90-A2BF-4412-B53B-DEF8C483076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16542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0626FA6-6AFA-4375-BD75-E44FCA5DFB94}"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26589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BF671FD-E0B5-4E2F-8260-F315A47A6FF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644584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6991D14-494A-4D5F-8518-3E311AD3F21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45355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7677ECC-E689-4330-A35B-5D59E79E61E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008865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CDD816-EA18-4E09-87A1-7CFAD852168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29288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66E2B6A-2E7D-46BC-BF45-D5FBD29593B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209635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10394C6-27A9-44D7-834D-557C6FE89C8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117067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7170FEA-01FC-41EB-821B-FD90BC6C4A4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676900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8A5D99E-4BBA-4FE1-A755-CDE77323FCF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04694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18DE6E3-EF8C-4FA7-9B38-B7F1F24965D8}"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55240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C6E2D90-A2BF-4412-B53B-DEF8C4830762}"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2774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E70060D-B1FC-4F99-ACD7-B96C07F3C38A}" type="datetimeFigureOut">
              <a:rPr lang="ru-RU" smtClean="0"/>
              <a:t>пн 08.04.19</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9D5A97D-3B08-4C3B-B2CC-9B0996694201}" type="slidenum">
              <a:rPr lang="ru-RU" smtClean="0"/>
              <a:t>‹#›</a:t>
            </a:fld>
            <a:endParaRPr lang="ru-RU"/>
          </a:p>
        </p:txBody>
      </p:sp>
    </p:spTree>
    <p:extLst>
      <p:ext uri="{BB962C8B-B14F-4D97-AF65-F5344CB8AC3E}">
        <p14:creationId xmlns:p14="http://schemas.microsoft.com/office/powerpoint/2010/main" val="10501448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Click to edit Master text styles</a:t>
            </a:r>
          </a:p>
          <a:p>
            <a:pPr lvl="1"/>
            <a:r>
              <a:rPr lang="ru-RU" altLang="ru-RU" smtClean="0"/>
              <a:t>Second level</a:t>
            </a:r>
          </a:p>
          <a:p>
            <a:pPr lvl="2"/>
            <a:r>
              <a:rPr lang="ru-RU" altLang="ru-RU" smtClean="0"/>
              <a:t>Third level</a:t>
            </a:r>
          </a:p>
          <a:p>
            <a:pPr lvl="3"/>
            <a:r>
              <a:rPr lang="ru-RU" altLang="ru-RU" smtClean="0"/>
              <a:t>Fourth level</a:t>
            </a:r>
          </a:p>
          <a:p>
            <a:pPr lvl="4"/>
            <a:r>
              <a:rPr lang="ru-RU" alt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9B1C5F-FA79-4F2E-9CCF-D85C0BA445AF}"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0161631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Click to edit Master text styles</a:t>
            </a:r>
          </a:p>
          <a:p>
            <a:pPr lvl="1"/>
            <a:r>
              <a:rPr lang="ru-RU" altLang="ru-RU" smtClean="0"/>
              <a:t>Second level</a:t>
            </a:r>
          </a:p>
          <a:p>
            <a:pPr lvl="2"/>
            <a:r>
              <a:rPr lang="ru-RU" altLang="ru-RU" smtClean="0"/>
              <a:t>Third level</a:t>
            </a:r>
          </a:p>
          <a:p>
            <a:pPr lvl="3"/>
            <a:r>
              <a:rPr lang="ru-RU" altLang="ru-RU" smtClean="0"/>
              <a:t>Fourth level</a:t>
            </a:r>
          </a:p>
          <a:p>
            <a:pPr lvl="4"/>
            <a:r>
              <a:rPr lang="ru-RU" alt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9B1C5F-FA79-4F2E-9CCF-D85C0BA445AF}"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3227180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Click to edit Master text styles</a:t>
            </a:r>
          </a:p>
          <a:p>
            <a:pPr lvl="1"/>
            <a:r>
              <a:rPr lang="ru-RU" altLang="ru-RU" smtClean="0"/>
              <a:t>Second level</a:t>
            </a:r>
          </a:p>
          <a:p>
            <a:pPr lvl="2"/>
            <a:r>
              <a:rPr lang="ru-RU" altLang="ru-RU" smtClean="0"/>
              <a:t>Third level</a:t>
            </a:r>
          </a:p>
          <a:p>
            <a:pPr lvl="3"/>
            <a:r>
              <a:rPr lang="ru-RU" altLang="ru-RU" smtClean="0"/>
              <a:t>Fourth level</a:t>
            </a:r>
          </a:p>
          <a:p>
            <a:pPr lvl="4"/>
            <a:r>
              <a:rPr lang="ru-RU" alt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9B1C5F-FA79-4F2E-9CCF-D85C0BA445AF}"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68734344"/>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8545" y="293363"/>
            <a:ext cx="8340437" cy="954107"/>
          </a:xfrm>
          <a:prstGeom prst="rect">
            <a:avLst/>
          </a:prstGeom>
        </p:spPr>
        <p:txBody>
          <a:bodyPr wrap="square">
            <a:spAutoFit/>
          </a:bodyPr>
          <a:lstStyle/>
          <a:p>
            <a:pPr algn="ctr"/>
            <a:r>
              <a:rPr lang="uz-Cyrl-UZ" altLang="ru-RU" sz="2800" b="1" smtClean="0">
                <a:solidFill>
                  <a:srgbClr val="FF3300"/>
                </a:solidFill>
                <a:latin typeface="Times New Roman" panose="02020603050405020304" pitchFamily="18" charset="0"/>
                <a:cs typeface="Times New Roman" panose="02020603050405020304" pitchFamily="18" charset="0"/>
              </a:rPr>
              <a:t>14</a:t>
            </a:r>
            <a:r>
              <a:rPr lang="en-US" altLang="ru-RU" sz="2800" b="1" smtClean="0">
                <a:solidFill>
                  <a:srgbClr val="FF3300"/>
                </a:solidFill>
                <a:latin typeface="Times New Roman" panose="02020603050405020304" pitchFamily="18" charset="0"/>
                <a:cs typeface="Times New Roman" panose="02020603050405020304" pitchFamily="18" charset="0"/>
              </a:rPr>
              <a:t>-</a:t>
            </a:r>
            <a:r>
              <a:rPr lang="uz-Cyrl-UZ" altLang="ru-RU" sz="2800" b="1" dirty="0" smtClean="0">
                <a:solidFill>
                  <a:srgbClr val="FF3300"/>
                </a:solidFill>
                <a:latin typeface="Times New Roman" panose="02020603050405020304" pitchFamily="18" charset="0"/>
                <a:cs typeface="Times New Roman" panose="02020603050405020304" pitchFamily="18" charset="0"/>
              </a:rPr>
              <a:t>МАВЗУ: </a:t>
            </a:r>
            <a:r>
              <a:rPr lang="uz-Cyrl-UZ" altLang="ru-RU" sz="2800" b="1" dirty="0" smtClean="0">
                <a:solidFill>
                  <a:srgbClr val="0000CC"/>
                </a:solidFill>
                <a:latin typeface="Times New Roman" panose="02020603050405020304" pitchFamily="18" charset="0"/>
                <a:cs typeface="Times New Roman" panose="02020603050405020304" pitchFamily="18" charset="0"/>
              </a:rPr>
              <a:t>ГУЛЛАРНИНГ </a:t>
            </a:r>
            <a:r>
              <a:rPr lang="ru-RU" altLang="ru-RU" sz="2800" b="1" dirty="0" smtClean="0">
                <a:solidFill>
                  <a:srgbClr val="0000CC"/>
                </a:solidFill>
                <a:latin typeface="Times New Roman" panose="02020603050405020304" pitchFamily="18" charset="0"/>
                <a:cs typeface="Times New Roman" panose="02020603050405020304" pitchFamily="18" charset="0"/>
              </a:rPr>
              <a:t>КАРАНТИН </a:t>
            </a:r>
            <a:r>
              <a:rPr lang="uz-Cyrl-UZ" altLang="ru-RU" sz="2800" b="1" dirty="0" smtClean="0">
                <a:solidFill>
                  <a:srgbClr val="0000CC"/>
                </a:solidFill>
                <a:latin typeface="Times New Roman" panose="02020603050405020304" pitchFamily="18" charset="0"/>
                <a:cs typeface="Times New Roman" panose="02020603050405020304" pitchFamily="18" charset="0"/>
              </a:rPr>
              <a:t>КАСАЛЛИКЛАРИ</a:t>
            </a:r>
            <a:r>
              <a:rPr lang="uz-Cyrl-UZ" altLang="ru-RU" sz="2800" dirty="0" smtClean="0">
                <a:latin typeface="Times New Roman" panose="02020603050405020304" pitchFamily="18" charset="0"/>
                <a:cs typeface="Times New Roman" panose="02020603050405020304" pitchFamily="18" charset="0"/>
              </a:rPr>
              <a:t> </a:t>
            </a:r>
            <a:endParaRPr lang="ru-RU" altLang="ru-RU" sz="2800" b="1" dirty="0">
              <a:solidFill>
                <a:srgbClr val="0000CC"/>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540327" y="1366897"/>
            <a:ext cx="7938655" cy="4216539"/>
          </a:xfrm>
          <a:prstGeom prst="rect">
            <a:avLst/>
          </a:prstGeom>
        </p:spPr>
        <p:txBody>
          <a:bodyPr wrap="square">
            <a:spAutoFit/>
          </a:bodyPr>
          <a:lstStyle/>
          <a:p>
            <a:pPr algn="ctr"/>
            <a:r>
              <a:rPr lang="uz-Cyrl-UZ" altLang="ru-RU" sz="3600" b="1" dirty="0" smtClean="0">
                <a:solidFill>
                  <a:srgbClr val="FF3300"/>
                </a:solidFill>
              </a:rPr>
              <a:t> Режа: </a:t>
            </a:r>
          </a:p>
          <a:p>
            <a:pPr algn="ctr"/>
            <a:endParaRPr lang="ru-RU" altLang="ru-RU" sz="1600" b="1" dirty="0" smtClean="0">
              <a:solidFill>
                <a:srgbClr val="0000CC"/>
              </a:solidFill>
            </a:endParaRPr>
          </a:p>
          <a:p>
            <a:pPr algn="ctr"/>
            <a:r>
              <a:rPr lang="ru-RU" altLang="ru-RU" sz="3600" b="1" dirty="0">
                <a:solidFill>
                  <a:srgbClr val="0000CC"/>
                </a:solidFill>
              </a:rPr>
              <a:t>1</a:t>
            </a:r>
            <a:r>
              <a:rPr lang="ru-RU" altLang="ru-RU" sz="2000" b="1" dirty="0">
                <a:solidFill>
                  <a:srgbClr val="0000CC"/>
                </a:solidFill>
              </a:rPr>
              <a:t>.</a:t>
            </a:r>
            <a:r>
              <a:rPr lang="ru-RU" altLang="ru-RU" sz="2000" b="1" dirty="0"/>
              <a:t> </a:t>
            </a:r>
            <a:r>
              <a:rPr lang="uz-Cyrl-UZ" altLang="ru-RU" sz="3600" b="1" dirty="0">
                <a:solidFill>
                  <a:srgbClr val="0000CC"/>
                </a:solidFill>
              </a:rPr>
              <a:t>Чиннигул ф</a:t>
            </a:r>
            <a:r>
              <a:rPr lang="ru-RU" altLang="ru-RU" sz="3600" b="1" dirty="0" err="1">
                <a:solidFill>
                  <a:srgbClr val="0000CC"/>
                </a:solidFill>
              </a:rPr>
              <a:t>иалофоро</a:t>
            </a:r>
            <a:r>
              <a:rPr lang="uz-Cyrl-UZ" altLang="ru-RU" sz="3600" b="1" dirty="0">
                <a:solidFill>
                  <a:srgbClr val="0000CC"/>
                </a:solidFill>
              </a:rPr>
              <a:t>з сўлиши.</a:t>
            </a:r>
            <a:r>
              <a:rPr lang="ru-RU" altLang="ru-RU" sz="3600" b="1" dirty="0">
                <a:solidFill>
                  <a:srgbClr val="0000CC"/>
                </a:solidFill>
              </a:rPr>
              <a:t> </a:t>
            </a:r>
          </a:p>
          <a:p>
            <a:pPr algn="ctr"/>
            <a:r>
              <a:rPr lang="ru-RU" altLang="ru-RU" sz="3600" b="1" dirty="0">
                <a:solidFill>
                  <a:srgbClr val="0000CC"/>
                </a:solidFill>
              </a:rPr>
              <a:t>2. </a:t>
            </a:r>
            <a:r>
              <a:rPr lang="ru-RU" altLang="ru-RU" sz="3600" b="1" dirty="0" err="1">
                <a:solidFill>
                  <a:srgbClr val="0000CC"/>
                </a:solidFill>
              </a:rPr>
              <a:t>Хризантеманинг</a:t>
            </a:r>
            <a:r>
              <a:rPr lang="ru-RU" altLang="ru-RU" sz="3600" b="1" dirty="0">
                <a:solidFill>
                  <a:srgbClr val="0000CC"/>
                </a:solidFill>
              </a:rPr>
              <a:t> </a:t>
            </a:r>
            <a:r>
              <a:rPr lang="ru-RU" altLang="ru-RU" sz="3600" b="1" dirty="0" err="1">
                <a:solidFill>
                  <a:srgbClr val="0000CC"/>
                </a:solidFill>
              </a:rPr>
              <a:t>оқ</a:t>
            </a:r>
            <a:r>
              <a:rPr lang="ru-RU" altLang="ru-RU" sz="3600" b="1" dirty="0">
                <a:solidFill>
                  <a:srgbClr val="0000CC"/>
                </a:solidFill>
              </a:rPr>
              <a:t> </a:t>
            </a:r>
            <a:r>
              <a:rPr lang="ru-RU" altLang="ru-RU" sz="3600" b="1" dirty="0" err="1">
                <a:solidFill>
                  <a:srgbClr val="0000CC"/>
                </a:solidFill>
              </a:rPr>
              <a:t>занги</a:t>
            </a:r>
            <a:r>
              <a:rPr lang="ru-RU" altLang="ru-RU" sz="3600" b="1" dirty="0">
                <a:solidFill>
                  <a:srgbClr val="0000CC"/>
                </a:solidFill>
              </a:rPr>
              <a:t>.</a:t>
            </a:r>
          </a:p>
          <a:p>
            <a:pPr algn="ctr"/>
            <a:r>
              <a:rPr lang="ru-RU" altLang="ru-RU" sz="3600" b="1" dirty="0" smtClean="0">
                <a:solidFill>
                  <a:srgbClr val="0000CC"/>
                </a:solidFill>
              </a:rPr>
              <a:t>3. </a:t>
            </a:r>
            <a:r>
              <a:rPr lang="ru-RU" altLang="ru-RU" sz="3600" b="1" dirty="0" err="1">
                <a:solidFill>
                  <a:srgbClr val="0000CC"/>
                </a:solidFill>
              </a:rPr>
              <a:t>Атиргулнинг</a:t>
            </a:r>
            <a:r>
              <a:rPr lang="ru-RU" altLang="ru-RU" sz="3600" b="1" dirty="0">
                <a:solidFill>
                  <a:srgbClr val="0000CC"/>
                </a:solidFill>
              </a:rPr>
              <a:t> вирус </a:t>
            </a:r>
            <a:r>
              <a:rPr lang="ru-RU" altLang="ru-RU" sz="3600" b="1" dirty="0" err="1">
                <a:solidFill>
                  <a:srgbClr val="0000CC"/>
                </a:solidFill>
              </a:rPr>
              <a:t>сўлиши</a:t>
            </a:r>
            <a:r>
              <a:rPr lang="ru-RU" altLang="ru-RU" sz="3600" b="1" dirty="0">
                <a:solidFill>
                  <a:srgbClr val="0000CC"/>
                </a:solidFill>
              </a:rPr>
              <a:t>.</a:t>
            </a:r>
          </a:p>
          <a:p>
            <a:pPr algn="ctr"/>
            <a:r>
              <a:rPr lang="ru-RU" altLang="ru-RU" sz="3600" b="1" dirty="0" smtClean="0">
                <a:solidFill>
                  <a:srgbClr val="0000CC"/>
                </a:solidFill>
              </a:rPr>
              <a:t>4. </a:t>
            </a:r>
            <a:r>
              <a:rPr lang="ru-RU" altLang="ru-RU" sz="3600" b="1" dirty="0" err="1" smtClean="0">
                <a:solidFill>
                  <a:srgbClr val="0000CC"/>
                </a:solidFill>
              </a:rPr>
              <a:t>Гулларнинг</a:t>
            </a:r>
            <a:r>
              <a:rPr lang="ru-RU" altLang="ru-RU" sz="3600" b="1" dirty="0" smtClean="0">
                <a:solidFill>
                  <a:srgbClr val="0000CC"/>
                </a:solidFill>
              </a:rPr>
              <a:t> </a:t>
            </a:r>
            <a:r>
              <a:rPr lang="ru-RU" altLang="ru-RU" sz="3600" b="1" dirty="0" err="1" smtClean="0">
                <a:solidFill>
                  <a:srgbClr val="0000CC"/>
                </a:solidFill>
              </a:rPr>
              <a:t>касалликларига</a:t>
            </a:r>
            <a:r>
              <a:rPr lang="ru-RU" altLang="ru-RU" sz="3600" b="1" dirty="0" smtClean="0">
                <a:solidFill>
                  <a:srgbClr val="0000CC"/>
                </a:solidFill>
              </a:rPr>
              <a:t> </a:t>
            </a:r>
            <a:r>
              <a:rPr lang="ru-RU" altLang="ru-RU" sz="3600" b="1" dirty="0" err="1" smtClean="0">
                <a:solidFill>
                  <a:srgbClr val="0000CC"/>
                </a:solidFill>
              </a:rPr>
              <a:t>қарши</a:t>
            </a:r>
            <a:r>
              <a:rPr lang="ru-RU" altLang="ru-RU" sz="3600" b="1" dirty="0" smtClean="0">
                <a:solidFill>
                  <a:srgbClr val="0000CC"/>
                </a:solidFill>
              </a:rPr>
              <a:t> карантин </a:t>
            </a:r>
            <a:r>
              <a:rPr lang="ru-RU" altLang="ru-RU" sz="3600" b="1" dirty="0" err="1" smtClean="0">
                <a:solidFill>
                  <a:srgbClr val="0000CC"/>
                </a:solidFill>
              </a:rPr>
              <a:t>чора-тадбирлари</a:t>
            </a:r>
            <a:endParaRPr lang="ru-RU" altLang="ru-RU" sz="3600" b="1" dirty="0" smtClean="0">
              <a:solidFill>
                <a:srgbClr val="0000CC"/>
              </a:solidFill>
            </a:endParaRPr>
          </a:p>
          <a:p>
            <a:pPr algn="ctr"/>
            <a:r>
              <a:rPr lang="ru-RU" altLang="ru-RU" sz="3600" b="1" dirty="0" err="1" smtClean="0">
                <a:solidFill>
                  <a:srgbClr val="0000CC"/>
                </a:solidFill>
              </a:rPr>
              <a:t>ва</a:t>
            </a:r>
            <a:r>
              <a:rPr lang="ru-RU" altLang="ru-RU" sz="3600" b="1" dirty="0" smtClean="0">
                <a:solidFill>
                  <a:srgbClr val="0000CC"/>
                </a:solidFill>
              </a:rPr>
              <a:t> </a:t>
            </a:r>
            <a:r>
              <a:rPr lang="ru-RU" altLang="ru-RU" sz="3600" b="1" dirty="0" err="1" smtClean="0">
                <a:solidFill>
                  <a:srgbClr val="0000CC"/>
                </a:solidFill>
              </a:rPr>
              <a:t>кураш</a:t>
            </a:r>
            <a:r>
              <a:rPr lang="ru-RU" altLang="ru-RU" sz="3600" b="1" dirty="0" smtClean="0">
                <a:solidFill>
                  <a:srgbClr val="0000CC"/>
                </a:solidFill>
              </a:rPr>
              <a:t> </a:t>
            </a:r>
            <a:r>
              <a:rPr lang="ru-RU" altLang="ru-RU" sz="3600" b="1" dirty="0" err="1" smtClean="0">
                <a:solidFill>
                  <a:srgbClr val="0000CC"/>
                </a:solidFill>
              </a:rPr>
              <a:t>чоралари</a:t>
            </a:r>
            <a:endParaRPr lang="ru-RU" altLang="ru-RU" sz="3600" b="1" dirty="0" smtClean="0">
              <a:solidFill>
                <a:srgbClr val="0000CC"/>
              </a:solidFill>
            </a:endParaRPr>
          </a:p>
        </p:txBody>
      </p:sp>
    </p:spTree>
    <p:extLst>
      <p:ext uri="{BB962C8B-B14F-4D97-AF65-F5344CB8AC3E}">
        <p14:creationId xmlns:p14="http://schemas.microsoft.com/office/powerpoint/2010/main" val="3951118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1480" y="205740"/>
            <a:ext cx="8549640" cy="6555641"/>
          </a:xfrm>
          <a:prstGeom prst="rect">
            <a:avLst/>
          </a:prstGeom>
        </p:spPr>
        <p:txBody>
          <a:bodyPr wrap="square">
            <a:spAutoFit/>
          </a:bodyPr>
          <a:lstStyle/>
          <a:p>
            <a:pPr marL="176213" indent="-176213"/>
            <a:r>
              <a:rPr lang="en-US" altLang="ru-RU" sz="2800" b="1" dirty="0">
                <a:solidFill>
                  <a:srgbClr val="0000CC"/>
                </a:solidFill>
              </a:rPr>
              <a:t> </a:t>
            </a:r>
            <a:r>
              <a:rPr lang="uz-Cyrl-UZ" altLang="ru-RU" sz="2800" b="1" dirty="0">
                <a:solidFill>
                  <a:srgbClr val="FF3300"/>
                </a:solidFill>
              </a:rPr>
              <a:t>ЧИННИГУЛ</a:t>
            </a:r>
            <a:r>
              <a:rPr lang="ru-RU" altLang="ru-RU" sz="2800" b="1" dirty="0">
                <a:solidFill>
                  <a:srgbClr val="FF3300"/>
                </a:solidFill>
              </a:rPr>
              <a:t> </a:t>
            </a:r>
            <a:r>
              <a:rPr lang="uz-Cyrl-UZ" altLang="ru-RU" sz="2800" b="1" dirty="0">
                <a:solidFill>
                  <a:srgbClr val="FF3300"/>
                </a:solidFill>
              </a:rPr>
              <a:t>Ф</a:t>
            </a:r>
            <a:r>
              <a:rPr lang="ru-RU" altLang="ru-RU" sz="2800" b="1" dirty="0">
                <a:solidFill>
                  <a:srgbClr val="FF3300"/>
                </a:solidFill>
              </a:rPr>
              <a:t>ИАЛОФОРО</a:t>
            </a:r>
            <a:r>
              <a:rPr lang="uz-Cyrl-UZ" altLang="ru-RU" sz="2800" b="1" dirty="0">
                <a:solidFill>
                  <a:srgbClr val="FF3300"/>
                </a:solidFill>
              </a:rPr>
              <a:t>З СЎЛИШИ</a:t>
            </a:r>
            <a:endParaRPr lang="ru-RU" altLang="ru-RU" sz="2800" b="1" dirty="0">
              <a:solidFill>
                <a:srgbClr val="FF3300"/>
              </a:solidFill>
            </a:endParaRPr>
          </a:p>
          <a:p>
            <a:pPr marL="176213" indent="-176213"/>
            <a:r>
              <a:rPr lang="ru-RU" altLang="ru-RU" sz="2800" b="1" dirty="0" smtClean="0"/>
              <a:t>      </a:t>
            </a:r>
            <a:r>
              <a:rPr lang="uz-Cyrl-UZ" altLang="ru-RU" sz="2800" b="1" dirty="0">
                <a:solidFill>
                  <a:srgbClr val="0000CC"/>
                </a:solidFill>
              </a:rPr>
              <a:t>Касалликни</a:t>
            </a:r>
            <a:r>
              <a:rPr lang="ru-RU" altLang="ru-RU" sz="2800" b="1" dirty="0">
                <a:solidFill>
                  <a:srgbClr val="0000CC"/>
                </a:solidFill>
              </a:rPr>
              <a:t> факультатив паразит </a:t>
            </a:r>
            <a:r>
              <a:rPr lang="en-US" altLang="ru-RU" sz="2800" b="1" i="1" dirty="0" err="1">
                <a:solidFill>
                  <a:srgbClr val="0000CC"/>
                </a:solidFill>
              </a:rPr>
              <a:t>Phialophora</a:t>
            </a:r>
            <a:r>
              <a:rPr lang="en-US" altLang="ru-RU" sz="2800" b="1" i="1" dirty="0">
                <a:solidFill>
                  <a:srgbClr val="0000CC"/>
                </a:solidFill>
              </a:rPr>
              <a:t> </a:t>
            </a:r>
            <a:r>
              <a:rPr lang="en-US" altLang="ru-RU" sz="2800" b="1" i="1" dirty="0" err="1">
                <a:solidFill>
                  <a:srgbClr val="0000CC"/>
                </a:solidFill>
              </a:rPr>
              <a:t>cinerescens</a:t>
            </a:r>
            <a:r>
              <a:rPr lang="en-US" altLang="ru-RU" sz="2800" b="1" dirty="0">
                <a:solidFill>
                  <a:srgbClr val="0000CC"/>
                </a:solidFill>
              </a:rPr>
              <a:t> </a:t>
            </a:r>
            <a:r>
              <a:rPr lang="ru-RU" altLang="ru-RU" sz="2800" b="1" dirty="0">
                <a:solidFill>
                  <a:srgbClr val="0000CC"/>
                </a:solidFill>
              </a:rPr>
              <a:t>(</a:t>
            </a:r>
            <a:r>
              <a:rPr lang="ru-RU" altLang="ru-RU" sz="2800" b="1" dirty="0" err="1">
                <a:solidFill>
                  <a:srgbClr val="0000CC"/>
                </a:solidFill>
              </a:rPr>
              <a:t>Фиалофора</a:t>
            </a:r>
            <a:r>
              <a:rPr lang="ru-RU" altLang="ru-RU" sz="2800" b="1" dirty="0">
                <a:solidFill>
                  <a:srgbClr val="0000CC"/>
                </a:solidFill>
              </a:rPr>
              <a:t> </a:t>
            </a:r>
            <a:r>
              <a:rPr lang="ru-RU" altLang="ru-RU" sz="2800" b="1" dirty="0" err="1">
                <a:solidFill>
                  <a:srgbClr val="0000CC"/>
                </a:solidFill>
              </a:rPr>
              <a:t>цинересценс</a:t>
            </a:r>
            <a:r>
              <a:rPr lang="ru-RU" altLang="ru-RU" sz="2800" b="1" dirty="0">
                <a:solidFill>
                  <a:srgbClr val="0000CC"/>
                </a:solidFill>
              </a:rPr>
              <a:t>)</a:t>
            </a:r>
            <a:r>
              <a:rPr lang="uz-Cyrl-UZ" altLang="ru-RU" sz="2800" b="1" dirty="0">
                <a:solidFill>
                  <a:srgbClr val="0000CC"/>
                </a:solidFill>
              </a:rPr>
              <a:t> </a:t>
            </a:r>
            <a:r>
              <a:rPr lang="ru-RU" altLang="ru-RU" sz="2800" b="1" dirty="0">
                <a:solidFill>
                  <a:srgbClr val="0000CC"/>
                </a:solidFill>
              </a:rPr>
              <a:t>гифомицет</a:t>
            </a:r>
            <a:r>
              <a:rPr lang="uz-Cyrl-UZ" altLang="ru-RU" sz="2800" b="1" dirty="0">
                <a:solidFill>
                  <a:srgbClr val="0000CC"/>
                </a:solidFill>
              </a:rPr>
              <a:t> замбуруғи қўзғатади</a:t>
            </a:r>
            <a:r>
              <a:rPr lang="ru-RU" altLang="ru-RU" sz="2800" b="1" dirty="0">
                <a:solidFill>
                  <a:srgbClr val="0000CC"/>
                </a:solidFill>
              </a:rPr>
              <a:t>, </a:t>
            </a:r>
            <a:r>
              <a:rPr lang="uz-Cyrl-UZ" altLang="ru-RU" sz="2800" b="1" dirty="0">
                <a:solidFill>
                  <a:srgbClr val="0000CC"/>
                </a:solidFill>
              </a:rPr>
              <a:t>синоними </a:t>
            </a:r>
            <a:r>
              <a:rPr lang="en-US" altLang="ru-RU" sz="2800" b="1" i="1" dirty="0" err="1">
                <a:solidFill>
                  <a:srgbClr val="0000CC"/>
                </a:solidFill>
              </a:rPr>
              <a:t>Verticillium</a:t>
            </a:r>
            <a:r>
              <a:rPr lang="en-US" altLang="ru-RU" sz="2800" b="1" i="1" dirty="0">
                <a:solidFill>
                  <a:srgbClr val="0000CC"/>
                </a:solidFill>
              </a:rPr>
              <a:t> </a:t>
            </a:r>
            <a:r>
              <a:rPr lang="en-US" altLang="ru-RU" sz="2800" b="1" i="1" dirty="0" err="1">
                <a:solidFill>
                  <a:srgbClr val="0000CC"/>
                </a:solidFill>
              </a:rPr>
              <a:t>cinerescens</a:t>
            </a:r>
            <a:r>
              <a:rPr lang="uz-Cyrl-UZ" altLang="ru-RU" sz="2800" b="1" dirty="0">
                <a:solidFill>
                  <a:srgbClr val="0000CC"/>
                </a:solidFill>
              </a:rPr>
              <a:t> (Вертициллиум цинересценс)</a:t>
            </a:r>
            <a:r>
              <a:rPr lang="ru-RU" altLang="ru-RU" sz="2800" b="1" dirty="0">
                <a:solidFill>
                  <a:srgbClr val="0000CC"/>
                </a:solidFill>
              </a:rPr>
              <a:t>.</a:t>
            </a:r>
            <a:r>
              <a:rPr lang="ru-RU" altLang="ru-RU" sz="2800" dirty="0">
                <a:solidFill>
                  <a:srgbClr val="0000CC"/>
                </a:solidFill>
              </a:rPr>
              <a:t> </a:t>
            </a:r>
            <a:endParaRPr lang="ru-RU" altLang="ru-RU" sz="2800" dirty="0" smtClean="0">
              <a:solidFill>
                <a:srgbClr val="0000CC"/>
              </a:solidFill>
            </a:endParaRPr>
          </a:p>
          <a:p>
            <a:pPr marL="176213" indent="-176213"/>
            <a:r>
              <a:rPr lang="uz-Cyrl-UZ" altLang="ru-RU" sz="2800" b="1" dirty="0"/>
              <a:t> Географик тарқалиши.</a:t>
            </a:r>
            <a:r>
              <a:rPr lang="uz-Cyrl-UZ" altLang="ru-RU" sz="2800" b="1" dirty="0">
                <a:solidFill>
                  <a:srgbClr val="0000CC"/>
                </a:solidFill>
              </a:rPr>
              <a:t> </a:t>
            </a:r>
            <a:r>
              <a:rPr lang="ru-RU" altLang="ru-RU" sz="2800" b="1" dirty="0"/>
              <a:t>Европа</a:t>
            </a:r>
            <a:r>
              <a:rPr lang="ru-RU" altLang="ru-RU" sz="2800" b="1" dirty="0">
                <a:solidFill>
                  <a:srgbClr val="0000CC"/>
                </a:solidFill>
              </a:rPr>
              <a:t> –</a:t>
            </a:r>
            <a:r>
              <a:rPr lang="uz-Cyrl-UZ" altLang="ru-RU" sz="2800" b="1" dirty="0">
                <a:solidFill>
                  <a:srgbClr val="0000CC"/>
                </a:solidFill>
              </a:rPr>
              <a:t> </a:t>
            </a:r>
            <a:r>
              <a:rPr lang="ru-RU" altLang="ru-RU" sz="2800" b="1" dirty="0">
                <a:solidFill>
                  <a:srgbClr val="0000CC"/>
                </a:solidFill>
              </a:rPr>
              <a:t>Бельгия, Болгария, </a:t>
            </a:r>
            <a:r>
              <a:rPr lang="uz-Cyrl-UZ" altLang="ru-RU" sz="2800" b="1" dirty="0">
                <a:solidFill>
                  <a:srgbClr val="0000CC"/>
                </a:solidFill>
              </a:rPr>
              <a:t>Буюк Британия, Венгрия, </a:t>
            </a:r>
            <a:r>
              <a:rPr lang="ru-RU" altLang="ru-RU" sz="2800" b="1" dirty="0">
                <a:solidFill>
                  <a:srgbClr val="0000CC"/>
                </a:solidFill>
              </a:rPr>
              <a:t>Германия, </a:t>
            </a:r>
            <a:r>
              <a:rPr lang="uz-Cyrl-UZ" altLang="ru-RU" sz="2800" b="1" dirty="0">
                <a:solidFill>
                  <a:srgbClr val="0000CC"/>
                </a:solidFill>
              </a:rPr>
              <a:t>Греция, Ирландия, Испания, Италия, Латвия, Литва, </a:t>
            </a:r>
            <a:r>
              <a:rPr lang="ru-RU" altLang="ru-RU" sz="2800" b="1" dirty="0">
                <a:solidFill>
                  <a:srgbClr val="0000CC"/>
                </a:solidFill>
              </a:rPr>
              <a:t>Нидерланд</a:t>
            </a:r>
            <a:r>
              <a:rPr lang="uz-Cyrl-UZ" altLang="ru-RU" sz="2800" b="1" dirty="0">
                <a:solidFill>
                  <a:srgbClr val="0000CC"/>
                </a:solidFill>
              </a:rPr>
              <a:t>ия</a:t>
            </a:r>
            <a:r>
              <a:rPr lang="ru-RU" altLang="ru-RU" sz="2800" b="1" dirty="0">
                <a:solidFill>
                  <a:srgbClr val="0000CC"/>
                </a:solidFill>
              </a:rPr>
              <a:t>, Норвегия, Польша, Россия (Европа </a:t>
            </a:r>
            <a:r>
              <a:rPr lang="uz-Cyrl-UZ" altLang="ru-RU" sz="2800" b="1" dirty="0">
                <a:solidFill>
                  <a:srgbClr val="0000CC"/>
                </a:solidFill>
              </a:rPr>
              <a:t>қисми), Рум</a:t>
            </a:r>
            <a:r>
              <a:rPr lang="ru-RU" altLang="ru-RU" sz="2800" b="1" dirty="0" err="1">
                <a:solidFill>
                  <a:srgbClr val="0000CC"/>
                </a:solidFill>
              </a:rPr>
              <a:t>ыния</a:t>
            </a:r>
            <a:r>
              <a:rPr lang="ru-RU" altLang="ru-RU" sz="2800" b="1" dirty="0">
                <a:solidFill>
                  <a:srgbClr val="0000CC"/>
                </a:solidFill>
              </a:rPr>
              <a:t>, </a:t>
            </a:r>
            <a:r>
              <a:rPr lang="uz-Cyrl-UZ" altLang="ru-RU" sz="2800" b="1" dirty="0">
                <a:solidFill>
                  <a:srgbClr val="0000CC"/>
                </a:solidFill>
              </a:rPr>
              <a:t>Словения, </a:t>
            </a:r>
            <a:r>
              <a:rPr lang="ru-RU" altLang="ru-RU" sz="2800" b="1" dirty="0">
                <a:solidFill>
                  <a:srgbClr val="0000CC"/>
                </a:solidFill>
              </a:rPr>
              <a:t>Франция, </a:t>
            </a:r>
            <a:r>
              <a:rPr lang="uz-Cyrl-UZ" altLang="ru-RU" sz="2800" b="1" dirty="0">
                <a:solidFill>
                  <a:srgbClr val="0000CC"/>
                </a:solidFill>
              </a:rPr>
              <a:t>Чехия, собиқ Югославия</a:t>
            </a:r>
            <a:r>
              <a:rPr lang="ru-RU" altLang="ru-RU" sz="2800" b="1" dirty="0">
                <a:solidFill>
                  <a:srgbClr val="0000CC"/>
                </a:solidFill>
              </a:rPr>
              <a:t>. </a:t>
            </a:r>
            <a:r>
              <a:rPr lang="uz-Cyrl-UZ" altLang="ru-RU" sz="2800" b="1" dirty="0"/>
              <a:t>Осиё</a:t>
            </a:r>
            <a:r>
              <a:rPr lang="ru-RU" altLang="ru-RU" sz="2800" b="1" dirty="0">
                <a:solidFill>
                  <a:srgbClr val="0000CC"/>
                </a:solidFill>
              </a:rPr>
              <a:t> –</a:t>
            </a:r>
            <a:r>
              <a:rPr lang="uz-Cyrl-UZ" altLang="ru-RU" sz="2800" b="1" dirty="0">
                <a:solidFill>
                  <a:srgbClr val="0000CC"/>
                </a:solidFill>
              </a:rPr>
              <a:t> </a:t>
            </a:r>
            <a:r>
              <a:rPr lang="ru-RU" altLang="ru-RU" sz="2800" b="1" dirty="0" err="1">
                <a:solidFill>
                  <a:srgbClr val="0000CC"/>
                </a:solidFill>
              </a:rPr>
              <a:t>Хитой</a:t>
            </a:r>
            <a:r>
              <a:rPr lang="ru-RU" altLang="ru-RU" sz="2800" b="1" dirty="0">
                <a:solidFill>
                  <a:srgbClr val="0000CC"/>
                </a:solidFill>
              </a:rPr>
              <a:t>. </a:t>
            </a:r>
            <a:r>
              <a:rPr lang="ru-RU" altLang="ru-RU" sz="2800" b="1" dirty="0"/>
              <a:t>Америка</a:t>
            </a:r>
            <a:r>
              <a:rPr lang="ru-RU" altLang="ru-RU" sz="2800" b="1" dirty="0">
                <a:solidFill>
                  <a:srgbClr val="0000CC"/>
                </a:solidFill>
              </a:rPr>
              <a:t> – </a:t>
            </a:r>
            <a:r>
              <a:rPr lang="uz-Cyrl-UZ" altLang="ru-RU" sz="2800" b="1" dirty="0">
                <a:solidFill>
                  <a:srgbClr val="0000CC"/>
                </a:solidFill>
              </a:rPr>
              <a:t>АҚШ, Канада, Колумбия</a:t>
            </a:r>
            <a:r>
              <a:rPr lang="ru-RU" altLang="ru-RU" sz="2800" b="1" dirty="0">
                <a:solidFill>
                  <a:srgbClr val="0000CC"/>
                </a:solidFill>
              </a:rPr>
              <a:t>. </a:t>
            </a:r>
            <a:r>
              <a:rPr lang="uz-Cyrl-UZ" altLang="ru-RU" sz="2800" b="1" dirty="0"/>
              <a:t>Ўзбекистонда ташқи карантин объекти ҳисобланади</a:t>
            </a:r>
            <a:r>
              <a:rPr lang="ru-RU" altLang="ru-RU" sz="2800" b="1" dirty="0"/>
              <a:t>.</a:t>
            </a:r>
            <a:r>
              <a:rPr lang="ru-RU" altLang="ru-RU" sz="2800" dirty="0"/>
              <a:t> </a:t>
            </a:r>
            <a:endParaRPr lang="ru-RU" altLang="ru-RU" sz="2800" dirty="0">
              <a:solidFill>
                <a:srgbClr val="0000CC"/>
              </a:solidFill>
            </a:endParaRPr>
          </a:p>
        </p:txBody>
      </p:sp>
    </p:spTree>
    <p:extLst>
      <p:ext uri="{BB962C8B-B14F-4D97-AF65-F5344CB8AC3E}">
        <p14:creationId xmlns:p14="http://schemas.microsoft.com/office/powerpoint/2010/main" val="1697101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4340" y="342900"/>
            <a:ext cx="7932420" cy="6370975"/>
          </a:xfrm>
          <a:prstGeom prst="rect">
            <a:avLst/>
          </a:prstGeom>
        </p:spPr>
        <p:txBody>
          <a:bodyPr wrap="square">
            <a:spAutoFit/>
          </a:bodyPr>
          <a:lstStyle/>
          <a:p>
            <a:r>
              <a:rPr lang="uz-Cyrl-UZ" altLang="ru-RU" sz="2400" dirty="0"/>
              <a:t> </a:t>
            </a:r>
            <a:r>
              <a:rPr lang="uz-Cyrl-UZ" altLang="ru-RU" sz="2400" b="1" dirty="0"/>
              <a:t>Касаллик ривожланиши ва зарари.</a:t>
            </a:r>
            <a:r>
              <a:rPr lang="uz-Cyrl-UZ" altLang="ru-RU" sz="2400" dirty="0"/>
              <a:t> </a:t>
            </a:r>
            <a:r>
              <a:rPr lang="uz-Cyrl-UZ" altLang="ru-RU" sz="2400" b="1" dirty="0">
                <a:solidFill>
                  <a:srgbClr val="0000CC"/>
                </a:solidFill>
              </a:rPr>
              <a:t>Касаллик тарқалган мамлакатларда иссиқхоналарда катта зарар келтиради. Қўзғатувчи замбуруғ тупроқда сапротроф сифатида, 75 см гача чуқурликда, кўп йиллар давомида сақланиши мумкин. Голландияда 13 йил давомида чиннигул экилмаган иссиқхонада ушбу гул экилиши билан дарҳол зарарланган. </a:t>
            </a:r>
            <a:endParaRPr lang="uz-Cyrl-UZ" altLang="ru-RU" sz="2400" b="1" dirty="0" smtClean="0">
              <a:solidFill>
                <a:srgbClr val="0000CC"/>
              </a:solidFill>
            </a:endParaRPr>
          </a:p>
          <a:p>
            <a:r>
              <a:rPr lang="uz-Cyrl-UZ" altLang="ru-RU" sz="2400" b="1" dirty="0">
                <a:solidFill>
                  <a:srgbClr val="0000CC"/>
                </a:solidFill>
              </a:rPr>
              <a:t>Сув юзасида замбуруғнинг конидиялари 8 ҳафта давомида ҳаётчанлигини сақлай олади. Тупроқда замбуруғнинг мицелийси ўсимликларнинг илдизига – ксилема тўқималарига – кириб, зарарлайди, кейин эса ўтказувчи найчалар бўйлаб юқори ярусларга тарқалади. Конидиялар ҳосил бўлиши учун кардинал ҳароратлар 10-28</a:t>
            </a:r>
            <a:r>
              <a:rPr lang="uz-Cyrl-UZ" altLang="ru-RU" sz="2400" b="1" baseline="30000" dirty="0">
                <a:solidFill>
                  <a:srgbClr val="0000CC"/>
                </a:solidFill>
              </a:rPr>
              <a:t>о</a:t>
            </a:r>
            <a:r>
              <a:rPr lang="uz-Cyrl-UZ" altLang="ru-RU" sz="2400" b="1" dirty="0">
                <a:solidFill>
                  <a:srgbClr val="0000CC"/>
                </a:solidFill>
              </a:rPr>
              <a:t>С, оптимум 18-23</a:t>
            </a:r>
            <a:r>
              <a:rPr lang="uz-Cyrl-UZ" altLang="ru-RU" sz="2400" b="1" baseline="30000" dirty="0">
                <a:solidFill>
                  <a:srgbClr val="0000CC"/>
                </a:solidFill>
              </a:rPr>
              <a:t>о</a:t>
            </a:r>
            <a:r>
              <a:rPr lang="uz-Cyrl-UZ" altLang="ru-RU" sz="2400" b="1" dirty="0">
                <a:solidFill>
                  <a:srgbClr val="0000CC"/>
                </a:solidFill>
              </a:rPr>
              <a:t>С. Касалликнинг инкубацион даври нисбатан узун </a:t>
            </a:r>
            <a:r>
              <a:rPr lang="en-US" altLang="ru-RU" sz="2400" b="1" dirty="0">
                <a:solidFill>
                  <a:srgbClr val="0000CC"/>
                </a:solidFill>
              </a:rPr>
              <a:t>–</a:t>
            </a:r>
            <a:r>
              <a:rPr lang="uz-Cyrl-UZ" altLang="ru-RU" sz="2400" b="1" dirty="0">
                <a:solidFill>
                  <a:srgbClr val="0000CC"/>
                </a:solidFill>
              </a:rPr>
              <a:t> 45</a:t>
            </a:r>
            <a:r>
              <a:rPr lang="en-US" altLang="ru-RU" sz="2400" b="1" dirty="0">
                <a:solidFill>
                  <a:srgbClr val="0000CC"/>
                </a:solidFill>
              </a:rPr>
              <a:t>-</a:t>
            </a:r>
            <a:r>
              <a:rPr lang="uz-Cyrl-UZ" altLang="ru-RU" sz="2400" b="1" dirty="0">
                <a:solidFill>
                  <a:srgbClr val="0000CC"/>
                </a:solidFill>
              </a:rPr>
              <a:t>106 кунни ташкил қилади.</a:t>
            </a:r>
            <a:endParaRPr lang="ru-RU" altLang="ru-RU" sz="2400" b="1" dirty="0">
              <a:solidFill>
                <a:srgbClr val="0000CC"/>
              </a:solidFill>
            </a:endParaRPr>
          </a:p>
          <a:p>
            <a:endParaRPr lang="ru-RU" sz="2400" dirty="0"/>
          </a:p>
        </p:txBody>
      </p:sp>
    </p:spTree>
    <p:extLst>
      <p:ext uri="{BB962C8B-B14F-4D97-AF65-F5344CB8AC3E}">
        <p14:creationId xmlns:p14="http://schemas.microsoft.com/office/powerpoint/2010/main" val="2200609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0040" y="0"/>
            <a:ext cx="8092440" cy="7109639"/>
          </a:xfrm>
          <a:prstGeom prst="rect">
            <a:avLst/>
          </a:prstGeom>
        </p:spPr>
        <p:txBody>
          <a:bodyPr wrap="square">
            <a:spAutoFit/>
          </a:bodyPr>
          <a:lstStyle/>
          <a:p>
            <a:r>
              <a:rPr lang="ru-RU" altLang="ru-RU" sz="2400" b="1" dirty="0" err="1"/>
              <a:t>Касаллик</a:t>
            </a:r>
            <a:r>
              <a:rPr lang="ru-RU" altLang="ru-RU" sz="2400" b="1" dirty="0"/>
              <a:t> </a:t>
            </a:r>
            <a:r>
              <a:rPr lang="ru-RU" altLang="ru-RU" sz="2400" b="1" dirty="0" err="1"/>
              <a:t>белгилари</a:t>
            </a:r>
            <a:r>
              <a:rPr lang="ru-RU" altLang="ru-RU" sz="2400" b="1" dirty="0"/>
              <a:t>. </a:t>
            </a:r>
            <a:r>
              <a:rPr lang="uz-Cyrl-UZ" altLang="ru-RU" sz="2400" b="1" dirty="0">
                <a:solidFill>
                  <a:srgbClr val="0000CC"/>
                </a:solidFill>
              </a:rPr>
              <a:t>Зарарланган ўсимликнинг пастки баргларида сарғиш кулранг</a:t>
            </a:r>
            <a:r>
              <a:rPr lang="ru-RU" altLang="ru-RU" sz="2400" b="1" dirty="0">
                <a:solidFill>
                  <a:srgbClr val="0000CC"/>
                </a:solidFill>
              </a:rPr>
              <a:t>-</a:t>
            </a:r>
            <a:r>
              <a:rPr lang="uz-Cyrl-UZ" altLang="ru-RU" sz="2400" b="1" dirty="0">
                <a:solidFill>
                  <a:srgbClr val="0000CC"/>
                </a:solidFill>
              </a:rPr>
              <a:t>яшилгача тусли доғлар ҳосил бўлади</a:t>
            </a:r>
            <a:r>
              <a:rPr lang="ru-RU" altLang="ru-RU" sz="2400" b="1" dirty="0">
                <a:solidFill>
                  <a:srgbClr val="0000CC"/>
                </a:solidFill>
              </a:rPr>
              <a:t>, </a:t>
            </a:r>
            <a:r>
              <a:rPr lang="uz-Cyrl-UZ" altLang="ru-RU" sz="2400" b="1" dirty="0">
                <a:solidFill>
                  <a:srgbClr val="0000CC"/>
                </a:solidFill>
              </a:rPr>
              <a:t>иссиқ ҳароратда улар тўқ</a:t>
            </a:r>
            <a:r>
              <a:rPr lang="ru-RU" altLang="ru-RU" sz="2400" b="1" dirty="0">
                <a:solidFill>
                  <a:srgbClr val="0000CC"/>
                </a:solidFill>
              </a:rPr>
              <a:t>-</a:t>
            </a:r>
            <a:r>
              <a:rPr lang="uz-Cyrl-UZ" altLang="ru-RU" sz="2400" b="1" dirty="0">
                <a:solidFill>
                  <a:srgbClr val="0000CC"/>
                </a:solidFill>
              </a:rPr>
              <a:t>қизил ёки занг тусли оҳанг олади</a:t>
            </a:r>
            <a:r>
              <a:rPr lang="ru-RU" altLang="ru-RU" sz="2400" b="1" dirty="0">
                <a:solidFill>
                  <a:srgbClr val="0000CC"/>
                </a:solidFill>
              </a:rPr>
              <a:t>. </a:t>
            </a:r>
            <a:r>
              <a:rPr lang="uz-Cyrl-UZ" altLang="ru-RU" sz="2400" b="1" dirty="0">
                <a:solidFill>
                  <a:srgbClr val="0000CC"/>
                </a:solidFill>
              </a:rPr>
              <a:t>Доғлар остидаги тўқима нобуд бўлади</a:t>
            </a:r>
            <a:r>
              <a:rPr lang="ru-RU" altLang="ru-RU" sz="2400" b="1" dirty="0">
                <a:solidFill>
                  <a:srgbClr val="0000CC"/>
                </a:solidFill>
              </a:rPr>
              <a:t>, </a:t>
            </a:r>
            <a:r>
              <a:rPr lang="uz-Cyrl-UZ" altLang="ru-RU" sz="2400" b="1" dirty="0">
                <a:solidFill>
                  <a:srgbClr val="0000CC"/>
                </a:solidFill>
              </a:rPr>
              <a:t>олдин пастки, кейин юқори ярусдаги барглар сарғайиб, сўлийди ва пояда осилиб қолади</a:t>
            </a:r>
            <a:r>
              <a:rPr lang="ru-RU" altLang="ru-RU" sz="2400" b="1" dirty="0">
                <a:solidFill>
                  <a:srgbClr val="0000CC"/>
                </a:solidFill>
              </a:rPr>
              <a:t>. </a:t>
            </a:r>
            <a:r>
              <a:rPr lang="uz-Cyrl-UZ" altLang="ru-RU" sz="2400" b="1" dirty="0">
                <a:solidFill>
                  <a:srgbClr val="0000CC"/>
                </a:solidFill>
              </a:rPr>
              <a:t>Сўнгра бутун ўсимлик сўлиб қолади, поя сариқ тусга киради, ўсимлик илдизи нобуд бўлади</a:t>
            </a:r>
            <a:r>
              <a:rPr lang="ru-RU" altLang="ru-RU" sz="2400" b="1" dirty="0">
                <a:solidFill>
                  <a:srgbClr val="0000CC"/>
                </a:solidFill>
              </a:rPr>
              <a:t>. </a:t>
            </a:r>
            <a:endParaRPr lang="ru-RU" altLang="ru-RU" sz="2400" b="1" dirty="0" smtClean="0">
              <a:solidFill>
                <a:srgbClr val="0000CC"/>
              </a:solidFill>
            </a:endParaRPr>
          </a:p>
          <a:p>
            <a:r>
              <a:rPr lang="uz-Cyrl-UZ" altLang="ru-RU" sz="2400" b="1" dirty="0">
                <a:solidFill>
                  <a:srgbClr val="0000CC"/>
                </a:solidFill>
              </a:rPr>
              <a:t>Зарарланган поянинг қобиғи осон сидирилиб тушади</a:t>
            </a:r>
            <a:r>
              <a:rPr lang="ru-RU" altLang="ru-RU" sz="2400" b="1" dirty="0">
                <a:solidFill>
                  <a:srgbClr val="0000CC"/>
                </a:solidFill>
              </a:rPr>
              <a:t>.</a:t>
            </a:r>
            <a:r>
              <a:rPr lang="uz-Cyrl-UZ" altLang="ru-RU" sz="2400" b="1" dirty="0">
                <a:solidFill>
                  <a:srgbClr val="0000CC"/>
                </a:solidFill>
              </a:rPr>
              <a:t> Уни сидириб олиб, текширганда, ўтказувчи тўқималарда калта ёки узунроқ тасмачалар шаклидаги қўнғир доғланиш кўринади (</a:t>
            </a:r>
            <a:r>
              <a:rPr lang="uz-Cyrl-UZ" altLang="ru-RU" sz="2400" b="1" dirty="0">
                <a:solidFill>
                  <a:srgbClr val="FF3300"/>
                </a:solidFill>
              </a:rPr>
              <a:t>расм</a:t>
            </a:r>
            <a:r>
              <a:rPr lang="uz-Cyrl-UZ" altLang="ru-RU" sz="2400" b="1" dirty="0">
                <a:solidFill>
                  <a:srgbClr val="0000CC"/>
                </a:solidFill>
              </a:rPr>
              <a:t>). Шунга ўхшаш касаллик белгилари чиннигул фузариоз сўлиш (қўзғатувчи </a:t>
            </a:r>
            <a:r>
              <a:rPr lang="uz-Cyrl-UZ" altLang="ru-RU" sz="2400" b="1" i="1" dirty="0">
                <a:solidFill>
                  <a:srgbClr val="0000CC"/>
                </a:solidFill>
              </a:rPr>
              <a:t>Fusarium oxysporum </a:t>
            </a:r>
            <a:r>
              <a:rPr lang="uz-Cyrl-UZ" altLang="ru-RU" sz="2400" b="1" dirty="0">
                <a:solidFill>
                  <a:srgbClr val="0000CC"/>
                </a:solidFill>
              </a:rPr>
              <a:t>f. sp. </a:t>
            </a:r>
            <a:r>
              <a:rPr lang="uz-Cyrl-UZ" altLang="ru-RU" sz="2400" b="1" i="1" dirty="0">
                <a:solidFill>
                  <a:srgbClr val="0000CC"/>
                </a:solidFill>
              </a:rPr>
              <a:t>dianthi</a:t>
            </a:r>
            <a:r>
              <a:rPr lang="uz-Cyrl-UZ" altLang="ru-RU" sz="2400" b="1" dirty="0">
                <a:solidFill>
                  <a:srgbClr val="0000CC"/>
                </a:solidFill>
              </a:rPr>
              <a:t>) билан зарарланганида ҳам намоён бўлади. Касаллик қўзғатувчисини аниқлаш учун уни соф культурага ажратиш талаб қилинади.</a:t>
            </a:r>
            <a:endParaRPr lang="ru-RU" altLang="ru-RU" sz="2400" b="1" dirty="0">
              <a:solidFill>
                <a:srgbClr val="0000CC"/>
              </a:solidFill>
            </a:endParaRPr>
          </a:p>
          <a:p>
            <a:endParaRPr lang="ru-RU" altLang="ru-RU" sz="2400" b="1" dirty="0">
              <a:solidFill>
                <a:srgbClr val="0000CC"/>
              </a:solidFill>
            </a:endParaRPr>
          </a:p>
        </p:txBody>
      </p:sp>
    </p:spTree>
    <p:extLst>
      <p:ext uri="{BB962C8B-B14F-4D97-AF65-F5344CB8AC3E}">
        <p14:creationId xmlns:p14="http://schemas.microsoft.com/office/powerpoint/2010/main" val="955352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ctrTitle"/>
          </p:nvPr>
        </p:nvSpPr>
        <p:spPr>
          <a:xfrm>
            <a:off x="250825" y="6165850"/>
            <a:ext cx="8569325" cy="360363"/>
          </a:xfrm>
        </p:spPr>
        <p:txBody>
          <a:bodyPr anchor="ctr"/>
          <a:lstStyle/>
          <a:p>
            <a:pPr algn="ctr"/>
            <a:r>
              <a:rPr lang="uz-Cyrl-UZ" altLang="ru-RU" sz="1600" b="1" dirty="0">
                <a:solidFill>
                  <a:schemeClr val="tx1"/>
                </a:solidFill>
                <a:latin typeface="Times New Roman" panose="02020603050405020304" pitchFamily="18" charset="0"/>
              </a:rPr>
              <a:t>Чиннигул фиалофороз касаллигининг поядаги белгилари (пастда); </a:t>
            </a:r>
            <a:br>
              <a:rPr lang="uz-Cyrl-UZ" altLang="ru-RU" sz="1600" b="1" dirty="0">
                <a:solidFill>
                  <a:schemeClr val="tx1"/>
                </a:solidFill>
                <a:latin typeface="Times New Roman" panose="02020603050405020304" pitchFamily="18" charset="0"/>
              </a:rPr>
            </a:br>
            <a:r>
              <a:rPr lang="uz-Cyrl-UZ" altLang="ru-RU" sz="1600" b="1" dirty="0">
                <a:solidFill>
                  <a:schemeClr val="tx1"/>
                </a:solidFill>
                <a:latin typeface="Times New Roman" panose="02020603050405020304" pitchFamily="18" charset="0"/>
              </a:rPr>
              <a:t>юқорида </a:t>
            </a:r>
            <a:r>
              <a:rPr lang="en-US" altLang="ru-RU" sz="1600" b="1" dirty="0">
                <a:solidFill>
                  <a:schemeClr val="tx1"/>
                </a:solidFill>
                <a:latin typeface="Times New Roman" panose="02020603050405020304" pitchFamily="18" charset="0"/>
              </a:rPr>
              <a:t>–</a:t>
            </a:r>
            <a:r>
              <a:rPr lang="uz-Cyrl-UZ" altLang="ru-RU" sz="1600" b="1" dirty="0">
                <a:solidFill>
                  <a:schemeClr val="tx1"/>
                </a:solidFill>
                <a:latin typeface="Times New Roman" panose="02020603050405020304" pitchFamily="18" charset="0"/>
              </a:rPr>
              <a:t> соғлом ўсимлик пояси.</a:t>
            </a:r>
            <a:endParaRPr lang="ru-RU" altLang="ru-RU" sz="1600" b="1" dirty="0">
              <a:solidFill>
                <a:schemeClr val="tx1"/>
              </a:solidFill>
              <a:latin typeface="Times New Roman" panose="02020603050405020304" pitchFamily="18" charset="0"/>
            </a:endParaRPr>
          </a:p>
        </p:txBody>
      </p:sp>
      <p:sp>
        <p:nvSpPr>
          <p:cNvPr id="546819" name="Rectangle 3"/>
          <p:cNvSpPr>
            <a:spLocks noGrp="1" noChangeArrowheads="1"/>
          </p:cNvSpPr>
          <p:nvPr>
            <p:ph type="subTitle" idx="1"/>
          </p:nvPr>
        </p:nvSpPr>
        <p:spPr>
          <a:xfrm>
            <a:off x="250825" y="260350"/>
            <a:ext cx="8713788" cy="5761038"/>
          </a:xfrm>
        </p:spPr>
        <p:txBody>
          <a:bodyPr/>
          <a:lstStyle/>
          <a:p>
            <a:endParaRPr lang="ru-RU" altLang="ru-RU" sz="2800" b="1">
              <a:solidFill>
                <a:srgbClr val="0000CC"/>
              </a:solidFill>
            </a:endParaRPr>
          </a:p>
        </p:txBody>
      </p:sp>
      <p:pic>
        <p:nvPicPr>
          <p:cNvPr id="546821" name="Picture 5" descr="Phialophora cinerescens on carnation PHIACI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16218"/>
            <a:ext cx="8351838" cy="5554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8512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Rectangle 2"/>
          <p:cNvSpPr>
            <a:spLocks noGrp="1" noChangeArrowheads="1"/>
          </p:cNvSpPr>
          <p:nvPr>
            <p:ph type="ctrTitle"/>
          </p:nvPr>
        </p:nvSpPr>
        <p:spPr>
          <a:xfrm>
            <a:off x="250825" y="6165850"/>
            <a:ext cx="8569325" cy="360363"/>
          </a:xfrm>
        </p:spPr>
        <p:txBody>
          <a:bodyPr anchor="ctr"/>
          <a:lstStyle/>
          <a:p>
            <a:r>
              <a:rPr lang="uz-Cyrl-UZ" altLang="ru-RU" sz="1600" b="1">
                <a:solidFill>
                  <a:schemeClr val="tx1"/>
                </a:solidFill>
                <a:latin typeface="Times New Roman" panose="02020603050405020304" pitchFamily="18" charset="0"/>
              </a:rPr>
              <a:t>Чиннигул фиалофороз касаллигининг поялардаги белгилари</a:t>
            </a:r>
            <a:endParaRPr lang="ru-RU" altLang="ru-RU" sz="1600" b="1">
              <a:solidFill>
                <a:schemeClr val="tx1"/>
              </a:solidFill>
              <a:latin typeface="Times New Roman" panose="02020603050405020304" pitchFamily="18" charset="0"/>
            </a:endParaRPr>
          </a:p>
        </p:txBody>
      </p:sp>
      <p:sp>
        <p:nvSpPr>
          <p:cNvPr id="547843" name="Rectangle 3"/>
          <p:cNvSpPr>
            <a:spLocks noGrp="1" noChangeArrowheads="1"/>
          </p:cNvSpPr>
          <p:nvPr>
            <p:ph type="subTitle" idx="1"/>
          </p:nvPr>
        </p:nvSpPr>
        <p:spPr>
          <a:xfrm>
            <a:off x="250825" y="260350"/>
            <a:ext cx="8713788" cy="5761038"/>
          </a:xfrm>
        </p:spPr>
        <p:txBody>
          <a:bodyPr/>
          <a:lstStyle/>
          <a:p>
            <a:endParaRPr lang="ru-RU" altLang="ru-RU" sz="2800" b="1">
              <a:solidFill>
                <a:srgbClr val="0000CC"/>
              </a:solidFill>
            </a:endParaRPr>
          </a:p>
        </p:txBody>
      </p:sp>
      <p:pic>
        <p:nvPicPr>
          <p:cNvPr id="547844" name="Picture 4" descr="Phialophora cinerescens on carn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333375"/>
            <a:ext cx="8281987" cy="539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8691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1480" y="388619"/>
            <a:ext cx="8732520" cy="6297108"/>
          </a:xfrm>
          <a:prstGeom prst="rect">
            <a:avLst/>
          </a:prstGeom>
        </p:spPr>
        <p:txBody>
          <a:bodyPr wrap="square">
            <a:spAutoFit/>
          </a:bodyPr>
          <a:lstStyle/>
          <a:p>
            <a:pPr>
              <a:lnSpc>
                <a:spcPct val="90000"/>
              </a:lnSpc>
            </a:pPr>
            <a:r>
              <a:rPr lang="uz-Cyrl-UZ" altLang="ru-RU" sz="3200" b="1" dirty="0"/>
              <a:t>Карантин чора-тадбирлари. </a:t>
            </a:r>
            <a:r>
              <a:rPr lang="uz-Cyrl-UZ" altLang="ru-RU" sz="3200" b="1" dirty="0">
                <a:solidFill>
                  <a:srgbClr val="0000CC"/>
                </a:solidFill>
              </a:rPr>
              <a:t>Тупроқни термик усулда ёки фумигант (метил бромид, 100 г/м</a:t>
            </a:r>
            <a:r>
              <a:rPr lang="uz-Cyrl-UZ" altLang="ru-RU" sz="3200" b="1" baseline="30000" dirty="0">
                <a:solidFill>
                  <a:srgbClr val="0000CC"/>
                </a:solidFill>
              </a:rPr>
              <a:t>3</a:t>
            </a:r>
            <a:r>
              <a:rPr lang="uz-Cyrl-UZ" altLang="ru-RU" sz="3200" b="1" dirty="0">
                <a:solidFill>
                  <a:srgbClr val="0000CC"/>
                </a:solidFill>
              </a:rPr>
              <a:t>) ёрдамида зарарсизлантириш, зарарланган ўсимликларни йўқотиш тавсия қилинган, аммо амалиётда бу касалликка қарши фақат бир усул қўлланилади, бу – қаламчаларни соғлом ўсимликлардан олишдир. Қаламчаларни бир қатор системали таъсирли фунгицидлар (Топсин-М, беномил, карбендазим, тиабендазол) суспензиясига ботириб, ишлов бериш усули касалликка қарши умуман самарасиз эканлиги аниқланган.</a:t>
            </a:r>
            <a:endParaRPr lang="ru-RU" altLang="ru-RU" sz="3200" b="1" dirty="0">
              <a:solidFill>
                <a:srgbClr val="0000CC"/>
              </a:solidFill>
            </a:endParaRPr>
          </a:p>
        </p:txBody>
      </p:sp>
    </p:spTree>
    <p:extLst>
      <p:ext uri="{BB962C8B-B14F-4D97-AF65-F5344CB8AC3E}">
        <p14:creationId xmlns:p14="http://schemas.microsoft.com/office/powerpoint/2010/main" val="2589223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5780" y="320040"/>
            <a:ext cx="8298180" cy="6832640"/>
          </a:xfrm>
          <a:prstGeom prst="rect">
            <a:avLst/>
          </a:prstGeom>
        </p:spPr>
        <p:txBody>
          <a:bodyPr wrap="square">
            <a:spAutoFit/>
          </a:bodyPr>
          <a:lstStyle/>
          <a:p>
            <a:pPr marL="176213" indent="-176213"/>
            <a:r>
              <a:rPr lang="ru-RU" altLang="ru-RU" b="1" dirty="0">
                <a:solidFill>
                  <a:srgbClr val="FF3300"/>
                </a:solidFill>
              </a:rPr>
              <a:t>ХРИЗАНТЕМАНИНГ ОҚ ЗАНГИ</a:t>
            </a:r>
          </a:p>
          <a:p>
            <a:pPr marL="176213" indent="-176213"/>
            <a:r>
              <a:rPr lang="ru-RU" altLang="ru-RU" b="1" dirty="0" smtClean="0"/>
              <a:t>      </a:t>
            </a:r>
            <a:r>
              <a:rPr lang="uz-Cyrl-UZ" altLang="ru-RU" b="1" dirty="0">
                <a:solidFill>
                  <a:srgbClr val="0000CC"/>
                </a:solidFill>
              </a:rPr>
              <a:t>Касалликни</a:t>
            </a:r>
            <a:r>
              <a:rPr lang="ru-RU" altLang="ru-RU" sz="2000" dirty="0" smtClean="0"/>
              <a:t> </a:t>
            </a:r>
            <a:r>
              <a:rPr lang="ru-RU" altLang="ru-RU" b="1" dirty="0" err="1">
                <a:solidFill>
                  <a:srgbClr val="0000CC"/>
                </a:solidFill>
              </a:rPr>
              <a:t>облигат</a:t>
            </a:r>
            <a:r>
              <a:rPr lang="ru-RU" altLang="ru-RU" b="1" dirty="0">
                <a:solidFill>
                  <a:srgbClr val="0000CC"/>
                </a:solidFill>
              </a:rPr>
              <a:t> паразит, </a:t>
            </a:r>
            <a:r>
              <a:rPr lang="en-US" altLang="ru-RU" b="1" i="1" dirty="0" err="1">
                <a:solidFill>
                  <a:srgbClr val="0000CC"/>
                </a:solidFill>
              </a:rPr>
              <a:t>Puccinia</a:t>
            </a:r>
            <a:r>
              <a:rPr lang="en-US" altLang="ru-RU" b="1" i="1" dirty="0">
                <a:solidFill>
                  <a:srgbClr val="0000CC"/>
                </a:solidFill>
              </a:rPr>
              <a:t> </a:t>
            </a:r>
            <a:r>
              <a:rPr lang="en-US" altLang="ru-RU" b="1" i="1" dirty="0" err="1">
                <a:solidFill>
                  <a:srgbClr val="0000CC"/>
                </a:solidFill>
              </a:rPr>
              <a:t>horiana</a:t>
            </a:r>
            <a:r>
              <a:rPr lang="en-US" altLang="ru-RU" b="1" dirty="0">
                <a:solidFill>
                  <a:srgbClr val="0000CC"/>
                </a:solidFill>
              </a:rPr>
              <a:t> </a:t>
            </a:r>
            <a:r>
              <a:rPr lang="ru-RU" altLang="ru-RU" b="1" dirty="0">
                <a:solidFill>
                  <a:srgbClr val="0000CC"/>
                </a:solidFill>
              </a:rPr>
              <a:t>(Пукциния </a:t>
            </a:r>
            <a:r>
              <a:rPr lang="uz-Cyrl-UZ" altLang="ru-RU" b="1" dirty="0">
                <a:solidFill>
                  <a:srgbClr val="0000CC"/>
                </a:solidFill>
              </a:rPr>
              <a:t>ҳориана) </a:t>
            </a:r>
            <a:r>
              <a:rPr lang="ru-RU" altLang="ru-RU" b="1" dirty="0" err="1">
                <a:solidFill>
                  <a:srgbClr val="0000CC"/>
                </a:solidFill>
              </a:rPr>
              <a:t>базиди</a:t>
            </a:r>
            <a:r>
              <a:rPr lang="uz-Cyrl-UZ" altLang="ru-RU" b="1" dirty="0">
                <a:solidFill>
                  <a:srgbClr val="0000CC"/>
                </a:solidFill>
              </a:rPr>
              <a:t>омицет  замбуруғи қўзғатади</a:t>
            </a:r>
            <a:r>
              <a:rPr lang="uz-Cyrl-UZ" altLang="ru-RU" sz="2000" dirty="0" smtClean="0"/>
              <a:t>.</a:t>
            </a:r>
          </a:p>
          <a:p>
            <a:pPr marL="176213" indent="-176213"/>
            <a:r>
              <a:rPr lang="uz-Cyrl-UZ" altLang="ru-RU" sz="2000" b="1" dirty="0" smtClean="0"/>
              <a:t> </a:t>
            </a:r>
            <a:r>
              <a:rPr lang="ru-RU" altLang="ru-RU" sz="2000" b="1" dirty="0" err="1" smtClean="0"/>
              <a:t>Географик</a:t>
            </a:r>
            <a:r>
              <a:rPr lang="ru-RU" altLang="ru-RU" sz="2000" b="1" dirty="0" smtClean="0"/>
              <a:t> </a:t>
            </a:r>
            <a:r>
              <a:rPr lang="ru-RU" altLang="ru-RU" sz="2000" b="1" dirty="0" err="1" smtClean="0"/>
              <a:t>тарқалиши</a:t>
            </a:r>
            <a:r>
              <a:rPr lang="ru-RU" altLang="ru-RU" sz="2000" b="1" dirty="0" smtClean="0"/>
              <a:t>. Европа</a:t>
            </a:r>
            <a:r>
              <a:rPr lang="ru-RU" altLang="ru-RU" sz="2000" b="1" dirty="0" smtClean="0">
                <a:solidFill>
                  <a:srgbClr val="0000CC"/>
                </a:solidFill>
              </a:rPr>
              <a:t> –</a:t>
            </a:r>
            <a:r>
              <a:rPr lang="uz-Cyrl-UZ" altLang="ru-RU" sz="2000" b="1" dirty="0" smtClean="0">
                <a:solidFill>
                  <a:srgbClr val="0000CC"/>
                </a:solidFill>
              </a:rPr>
              <a:t> </a:t>
            </a:r>
            <a:r>
              <a:rPr lang="ru-RU" altLang="ru-RU" sz="2000" b="1" dirty="0" smtClean="0">
                <a:solidFill>
                  <a:srgbClr val="0000CC"/>
                </a:solidFill>
              </a:rPr>
              <a:t>Австрия, </a:t>
            </a:r>
            <a:r>
              <a:rPr lang="ru-RU" altLang="ru-RU" sz="2000" b="1" dirty="0" err="1" smtClean="0">
                <a:solidFill>
                  <a:srgbClr val="0000CC"/>
                </a:solidFill>
              </a:rPr>
              <a:t>Буюк</a:t>
            </a:r>
            <a:r>
              <a:rPr lang="ru-RU" altLang="ru-RU" sz="2000" b="1" dirty="0" smtClean="0">
                <a:solidFill>
                  <a:srgbClr val="0000CC"/>
                </a:solidFill>
              </a:rPr>
              <a:t> Британия, Бельгия, Болгария, </a:t>
            </a:r>
            <a:r>
              <a:rPr lang="uz-Cyrl-UZ" altLang="ru-RU" sz="2000" b="1" dirty="0" smtClean="0">
                <a:solidFill>
                  <a:srgbClr val="0000CC"/>
                </a:solidFill>
              </a:rPr>
              <a:t>Венгрия, </a:t>
            </a:r>
            <a:r>
              <a:rPr lang="ru-RU" altLang="ru-RU" sz="2000" b="1" dirty="0" smtClean="0">
                <a:solidFill>
                  <a:srgbClr val="0000CC"/>
                </a:solidFill>
              </a:rPr>
              <a:t>Германия, Дания, </a:t>
            </a:r>
            <a:r>
              <a:rPr lang="uz-Cyrl-UZ" altLang="ru-RU" sz="2000" b="1" dirty="0" smtClean="0">
                <a:solidFill>
                  <a:srgbClr val="0000CC"/>
                </a:solidFill>
              </a:rPr>
              <a:t>Ирландия, </a:t>
            </a:r>
            <a:r>
              <a:rPr lang="ru-RU" altLang="ru-RU" sz="2000" b="1" dirty="0" smtClean="0">
                <a:solidFill>
                  <a:srgbClr val="0000CC"/>
                </a:solidFill>
              </a:rPr>
              <a:t>Италия, </a:t>
            </a:r>
            <a:r>
              <a:rPr lang="uz-Cyrl-UZ" altLang="ru-RU" sz="2000" b="1" dirty="0" smtClean="0">
                <a:solidFill>
                  <a:srgbClr val="0000CC"/>
                </a:solidFill>
              </a:rPr>
              <a:t>Люксембург, </a:t>
            </a:r>
            <a:r>
              <a:rPr lang="ru-RU" altLang="ru-RU" sz="2000" b="1" dirty="0" smtClean="0">
                <a:solidFill>
                  <a:srgbClr val="0000CC"/>
                </a:solidFill>
              </a:rPr>
              <a:t>Нидерланд</a:t>
            </a:r>
            <a:r>
              <a:rPr lang="uz-Cyrl-UZ" altLang="ru-RU" sz="2000" b="1" dirty="0" smtClean="0">
                <a:solidFill>
                  <a:srgbClr val="0000CC"/>
                </a:solidFill>
              </a:rPr>
              <a:t>ия</a:t>
            </a:r>
            <a:r>
              <a:rPr lang="ru-RU" altLang="ru-RU" sz="2000" b="1" dirty="0" smtClean="0">
                <a:solidFill>
                  <a:srgbClr val="0000CC"/>
                </a:solidFill>
              </a:rPr>
              <a:t>, Норвегия, Польша, </a:t>
            </a:r>
            <a:r>
              <a:rPr lang="uz-Cyrl-UZ" altLang="ru-RU" sz="2000" b="1" dirty="0" smtClean="0">
                <a:solidFill>
                  <a:srgbClr val="0000CC"/>
                </a:solidFill>
              </a:rPr>
              <a:t>Украина, </a:t>
            </a:r>
            <a:r>
              <a:rPr lang="ru-RU" altLang="ru-RU" sz="2000" b="1" dirty="0" smtClean="0">
                <a:solidFill>
                  <a:srgbClr val="0000CC"/>
                </a:solidFill>
              </a:rPr>
              <a:t>Финляндия, Франция, </a:t>
            </a:r>
            <a:r>
              <a:rPr lang="uz-Cyrl-UZ" altLang="ru-RU" sz="2000" b="1" dirty="0" smtClean="0">
                <a:solidFill>
                  <a:srgbClr val="0000CC"/>
                </a:solidFill>
              </a:rPr>
              <a:t>Чехия, </a:t>
            </a:r>
            <a:r>
              <a:rPr lang="ru-RU" altLang="ru-RU" sz="2000" b="1" dirty="0" smtClean="0">
                <a:solidFill>
                  <a:srgbClr val="0000CC"/>
                </a:solidFill>
              </a:rPr>
              <a:t>Швейцария, Швеция</a:t>
            </a:r>
            <a:r>
              <a:rPr lang="uz-Cyrl-UZ" altLang="ru-RU" sz="2000" b="1" dirty="0" smtClean="0">
                <a:solidFill>
                  <a:srgbClr val="0000CC"/>
                </a:solidFill>
              </a:rPr>
              <a:t>, собиқ Югославия</a:t>
            </a:r>
            <a:r>
              <a:rPr lang="ru-RU" altLang="ru-RU" sz="2000" b="1" dirty="0" smtClean="0">
                <a:solidFill>
                  <a:srgbClr val="0000CC"/>
                </a:solidFill>
              </a:rPr>
              <a:t>. </a:t>
            </a:r>
            <a:r>
              <a:rPr lang="ru-RU" altLang="ru-RU" sz="2000" b="1" dirty="0" err="1" smtClean="0"/>
              <a:t>Осиё</a:t>
            </a:r>
            <a:r>
              <a:rPr lang="ru-RU" altLang="ru-RU" sz="2000" b="1" dirty="0" smtClean="0">
                <a:solidFill>
                  <a:srgbClr val="0000CC"/>
                </a:solidFill>
              </a:rPr>
              <a:t> – </a:t>
            </a:r>
            <a:r>
              <a:rPr lang="uz-Cyrl-UZ" altLang="ru-RU" sz="2000" b="1" dirty="0" smtClean="0">
                <a:solidFill>
                  <a:srgbClr val="0000CC"/>
                </a:solidFill>
              </a:rPr>
              <a:t>Брунея, </a:t>
            </a:r>
            <a:r>
              <a:rPr lang="ru-RU" altLang="ru-RU" sz="2000" b="1" dirty="0" err="1" smtClean="0">
                <a:solidFill>
                  <a:srgbClr val="0000CC"/>
                </a:solidFill>
              </a:rPr>
              <a:t>Исроил</a:t>
            </a:r>
            <a:r>
              <a:rPr lang="ru-RU" altLang="ru-RU" sz="2000" b="1" dirty="0" smtClean="0">
                <a:solidFill>
                  <a:srgbClr val="0000CC"/>
                </a:solidFill>
              </a:rPr>
              <a:t>, </a:t>
            </a:r>
            <a:r>
              <a:rPr lang="uz-Cyrl-UZ" altLang="ru-RU" sz="2000" b="1" dirty="0" smtClean="0">
                <a:solidFill>
                  <a:srgbClr val="0000CC"/>
                </a:solidFill>
              </a:rPr>
              <a:t>Кипр, </a:t>
            </a:r>
            <a:r>
              <a:rPr lang="ru-RU" altLang="ru-RU" sz="2000" b="1" dirty="0" err="1" smtClean="0">
                <a:solidFill>
                  <a:srgbClr val="0000CC"/>
                </a:solidFill>
              </a:rPr>
              <a:t>Хитой</a:t>
            </a:r>
            <a:r>
              <a:rPr lang="ru-RU" altLang="ru-RU" sz="2000" b="1" dirty="0" smtClean="0">
                <a:solidFill>
                  <a:srgbClr val="0000CC"/>
                </a:solidFill>
              </a:rPr>
              <a:t>, Коре</a:t>
            </a:r>
            <a:r>
              <a:rPr lang="uz-Cyrl-UZ" altLang="ru-RU" sz="2000" b="1" dirty="0" smtClean="0">
                <a:solidFill>
                  <a:srgbClr val="0000CC"/>
                </a:solidFill>
              </a:rPr>
              <a:t>я </a:t>
            </a:r>
            <a:r>
              <a:rPr lang="ru-RU" altLang="ru-RU" sz="2000" b="1" dirty="0" smtClean="0">
                <a:solidFill>
                  <a:srgbClr val="0000CC"/>
                </a:solidFill>
              </a:rPr>
              <a:t>ярим </a:t>
            </a:r>
            <a:r>
              <a:rPr lang="ru-RU" altLang="ru-RU" sz="2000" b="1" dirty="0" err="1" smtClean="0">
                <a:solidFill>
                  <a:srgbClr val="0000CC"/>
                </a:solidFill>
              </a:rPr>
              <a:t>орол</a:t>
            </a:r>
            <a:r>
              <a:rPr lang="uz-Cyrl-UZ" altLang="ru-RU" sz="2000" b="1" dirty="0" smtClean="0">
                <a:solidFill>
                  <a:srgbClr val="0000CC"/>
                </a:solidFill>
              </a:rPr>
              <a:t>и</a:t>
            </a:r>
            <a:r>
              <a:rPr lang="ru-RU" altLang="ru-RU" sz="2000" b="1" dirty="0" smtClean="0">
                <a:solidFill>
                  <a:srgbClr val="0000CC"/>
                </a:solidFill>
              </a:rPr>
              <a:t>, Малайзия, Россия (</a:t>
            </a:r>
            <a:r>
              <a:rPr lang="ru-RU" altLang="ru-RU" sz="2000" b="1" dirty="0" err="1" smtClean="0">
                <a:solidFill>
                  <a:srgbClr val="0000CC"/>
                </a:solidFill>
              </a:rPr>
              <a:t>Узоқ</a:t>
            </a:r>
            <a:r>
              <a:rPr lang="ru-RU" altLang="ru-RU" sz="2000" b="1" dirty="0" smtClean="0">
                <a:solidFill>
                  <a:srgbClr val="0000CC"/>
                </a:solidFill>
              </a:rPr>
              <a:t> </a:t>
            </a:r>
            <a:r>
              <a:rPr lang="ru-RU" altLang="ru-RU" sz="2000" b="1" dirty="0" err="1" smtClean="0">
                <a:solidFill>
                  <a:srgbClr val="0000CC"/>
                </a:solidFill>
              </a:rPr>
              <a:t>Шарқ</a:t>
            </a:r>
            <a:r>
              <a:rPr lang="ru-RU" altLang="ru-RU" sz="2000" b="1" dirty="0" smtClean="0">
                <a:solidFill>
                  <a:srgbClr val="0000CC"/>
                </a:solidFill>
              </a:rPr>
              <a:t>), </a:t>
            </a:r>
            <a:r>
              <a:rPr lang="uz-Cyrl-UZ" altLang="ru-RU" sz="2000" b="1" dirty="0" smtClean="0">
                <a:solidFill>
                  <a:srgbClr val="0000CC"/>
                </a:solidFill>
              </a:rPr>
              <a:t>Таиланд, Тайвань, </a:t>
            </a:r>
            <a:r>
              <a:rPr lang="ru-RU" altLang="ru-RU" sz="2000" b="1" dirty="0" smtClean="0">
                <a:solidFill>
                  <a:srgbClr val="0000CC"/>
                </a:solidFill>
              </a:rPr>
              <a:t>Япония. </a:t>
            </a:r>
            <a:r>
              <a:rPr lang="ru-RU" altLang="ru-RU" sz="2000" b="1" dirty="0" smtClean="0"/>
              <a:t>Америка</a:t>
            </a:r>
            <a:r>
              <a:rPr lang="ru-RU" altLang="ru-RU" sz="2000" b="1" dirty="0" smtClean="0">
                <a:solidFill>
                  <a:srgbClr val="0000CC"/>
                </a:solidFill>
              </a:rPr>
              <a:t> – Аргентина</a:t>
            </a:r>
            <a:r>
              <a:rPr lang="uz-Cyrl-UZ" altLang="ru-RU" sz="2000" b="1" dirty="0" smtClean="0">
                <a:solidFill>
                  <a:srgbClr val="0000CC"/>
                </a:solidFill>
              </a:rPr>
              <a:t>, АҚШ, Бразилия, Венесуэла, Колумбия, Мексика, Уругвай, Чили</a:t>
            </a:r>
            <a:r>
              <a:rPr lang="ru-RU" altLang="ru-RU" sz="2000" b="1" dirty="0" smtClean="0">
                <a:solidFill>
                  <a:srgbClr val="0000CC"/>
                </a:solidFill>
              </a:rPr>
              <a:t>. </a:t>
            </a:r>
            <a:r>
              <a:rPr lang="ru-RU" altLang="ru-RU" sz="2000" b="1" dirty="0" smtClean="0"/>
              <a:t>Африка</a:t>
            </a:r>
            <a:r>
              <a:rPr lang="ru-RU" altLang="ru-RU" sz="2000" b="1" dirty="0" smtClean="0">
                <a:solidFill>
                  <a:srgbClr val="0000CC"/>
                </a:solidFill>
              </a:rPr>
              <a:t> – ЖАР</a:t>
            </a:r>
            <a:r>
              <a:rPr lang="uz-Cyrl-UZ" altLang="ru-RU" sz="2000" b="1" dirty="0" smtClean="0">
                <a:solidFill>
                  <a:srgbClr val="0000CC"/>
                </a:solidFill>
              </a:rPr>
              <a:t>, Тунис</a:t>
            </a:r>
            <a:r>
              <a:rPr lang="ru-RU" altLang="ru-RU" sz="2000" b="1" dirty="0" smtClean="0">
                <a:solidFill>
                  <a:srgbClr val="0000CC"/>
                </a:solidFill>
              </a:rPr>
              <a:t>. </a:t>
            </a:r>
            <a:r>
              <a:rPr lang="ru-RU" altLang="ru-RU" sz="2000" b="1" dirty="0" smtClean="0"/>
              <a:t>Океания</a:t>
            </a:r>
            <a:r>
              <a:rPr lang="ru-RU" altLang="ru-RU" sz="2000" b="1" dirty="0" smtClean="0">
                <a:solidFill>
                  <a:srgbClr val="0000CC"/>
                </a:solidFill>
              </a:rPr>
              <a:t> – Австралия, </a:t>
            </a:r>
            <a:r>
              <a:rPr lang="uz-Cyrl-UZ" altLang="ru-RU" sz="2000" b="1" dirty="0" smtClean="0">
                <a:solidFill>
                  <a:srgbClr val="0000CC"/>
                </a:solidFill>
              </a:rPr>
              <a:t>Янги</a:t>
            </a:r>
            <a:r>
              <a:rPr lang="ru-RU" altLang="ru-RU" sz="2000" b="1" dirty="0" smtClean="0">
                <a:solidFill>
                  <a:srgbClr val="0000CC"/>
                </a:solidFill>
              </a:rPr>
              <a:t> Зеландия.  </a:t>
            </a:r>
            <a:r>
              <a:rPr lang="uz-Cyrl-UZ" altLang="ru-RU" sz="2000" b="1" dirty="0" smtClean="0"/>
              <a:t>Ўзбекистонда ташқи карантин объекти ҳисобланади</a:t>
            </a:r>
            <a:r>
              <a:rPr lang="ru-RU" altLang="ru-RU" sz="2000" b="1" dirty="0" smtClean="0"/>
              <a:t>.</a:t>
            </a:r>
            <a:r>
              <a:rPr lang="ru-RU" altLang="ru-RU" sz="2000" dirty="0" smtClean="0">
                <a:solidFill>
                  <a:srgbClr val="0000CC"/>
                </a:solidFill>
              </a:rPr>
              <a:t> </a:t>
            </a:r>
          </a:p>
          <a:p>
            <a:pPr marL="176213" indent="-176213"/>
            <a:r>
              <a:rPr lang="ru-RU" altLang="ru-RU" sz="2000" b="1" dirty="0" err="1" smtClean="0"/>
              <a:t>Касаллик</a:t>
            </a:r>
            <a:r>
              <a:rPr lang="ru-RU" altLang="ru-RU" sz="2000" b="1" dirty="0" smtClean="0"/>
              <a:t> </a:t>
            </a:r>
            <a:r>
              <a:rPr lang="ru-RU" altLang="ru-RU" sz="2000" b="1" dirty="0" err="1" smtClean="0"/>
              <a:t>белгилари</a:t>
            </a:r>
            <a:r>
              <a:rPr lang="ru-RU" altLang="ru-RU" sz="2000" b="1" dirty="0" smtClean="0"/>
              <a:t>.</a:t>
            </a:r>
            <a:r>
              <a:rPr lang="ru-RU" altLang="ru-RU" sz="2000" dirty="0" smtClean="0"/>
              <a:t> </a:t>
            </a:r>
            <a:r>
              <a:rPr lang="uz-Cyrl-UZ" altLang="ru-RU" sz="2000" b="1" dirty="0" smtClean="0">
                <a:solidFill>
                  <a:srgbClr val="0000CC"/>
                </a:solidFill>
              </a:rPr>
              <a:t>Асосан барглар</a:t>
            </a:r>
            <a:r>
              <a:rPr lang="ru-RU" altLang="ru-RU" sz="2000" b="1" dirty="0" smtClean="0">
                <a:solidFill>
                  <a:srgbClr val="0000CC"/>
                </a:solidFill>
              </a:rPr>
              <a:t>, </a:t>
            </a:r>
            <a:r>
              <a:rPr lang="uz-Cyrl-UZ" altLang="ru-RU" sz="2000" b="1" dirty="0" smtClean="0">
                <a:solidFill>
                  <a:srgbClr val="0000CC"/>
                </a:solidFill>
              </a:rPr>
              <a:t>кам ҳолларда поялар зарарланади</a:t>
            </a:r>
            <a:r>
              <a:rPr lang="ru-RU" altLang="ru-RU" sz="2000" b="1" dirty="0" smtClean="0">
                <a:solidFill>
                  <a:srgbClr val="0000CC"/>
                </a:solidFill>
              </a:rPr>
              <a:t>. </a:t>
            </a:r>
            <a:r>
              <a:rPr lang="uz-Cyrl-UZ" altLang="ru-RU" sz="2000" b="1" dirty="0" smtClean="0">
                <a:solidFill>
                  <a:srgbClr val="0000CC"/>
                </a:solidFill>
              </a:rPr>
              <a:t>Баргларнинг устки тарафида оч</a:t>
            </a:r>
            <a:r>
              <a:rPr lang="ru-RU" altLang="ru-RU" sz="2000" b="1" dirty="0" smtClean="0">
                <a:solidFill>
                  <a:srgbClr val="0000CC"/>
                </a:solidFill>
              </a:rPr>
              <a:t>-</a:t>
            </a:r>
            <a:r>
              <a:rPr lang="uz-Cyrl-UZ" altLang="ru-RU" sz="2000" b="1" dirty="0" smtClean="0">
                <a:solidFill>
                  <a:srgbClr val="0000CC"/>
                </a:solidFill>
              </a:rPr>
              <a:t>яшил, сариқ, диаметри 5 мм гача бўлган доғлар ҳосил бўлади, вақт ўтиши билан уларнинг ўртасида тўқима некрозга учрайди, қўнғир тус ва ботиқ шакл олади. Баргларнинг пастки тарафида, устки тарафдаги доғларнинг қаршисида бўртган, сўгалча шаклли, сарғиш</a:t>
            </a:r>
            <a:r>
              <a:rPr lang="ru-RU" altLang="ru-RU" sz="2000" b="1" dirty="0" smtClean="0">
                <a:solidFill>
                  <a:srgbClr val="0000CC"/>
                </a:solidFill>
              </a:rPr>
              <a:t>-</a:t>
            </a:r>
            <a:r>
              <a:rPr lang="uz-Cyrl-UZ" altLang="ru-RU" sz="2000" b="1" dirty="0" smtClean="0">
                <a:solidFill>
                  <a:srgbClr val="0000CC"/>
                </a:solidFill>
              </a:rPr>
              <a:t>нимранг тусли, мумсимон телиопустулалар ҳосил бўлади.</a:t>
            </a:r>
            <a:endParaRPr lang="ru-RU" altLang="ru-RU" sz="2000" b="1" dirty="0" smtClean="0">
              <a:solidFill>
                <a:srgbClr val="0000CC"/>
              </a:solidFill>
            </a:endParaRPr>
          </a:p>
          <a:p>
            <a:pPr marL="176213" indent="-176213"/>
            <a:endParaRPr lang="ru-RU" altLang="ru-RU" sz="2000" dirty="0"/>
          </a:p>
        </p:txBody>
      </p:sp>
    </p:spTree>
    <p:extLst>
      <p:ext uri="{BB962C8B-B14F-4D97-AF65-F5344CB8AC3E}">
        <p14:creationId xmlns:p14="http://schemas.microsoft.com/office/powerpoint/2010/main" val="535905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58" name="Rectangle 2"/>
          <p:cNvSpPr>
            <a:spLocks noGrp="1" noChangeArrowheads="1"/>
          </p:cNvSpPr>
          <p:nvPr>
            <p:ph type="ctrTitle"/>
          </p:nvPr>
        </p:nvSpPr>
        <p:spPr>
          <a:xfrm>
            <a:off x="250825" y="6308725"/>
            <a:ext cx="8569325" cy="288925"/>
          </a:xfrm>
        </p:spPr>
        <p:txBody>
          <a:bodyPr anchor="ctr"/>
          <a:lstStyle/>
          <a:p>
            <a:r>
              <a:rPr lang="uz-Cyrl-UZ" altLang="ru-RU" sz="1600" b="1">
                <a:solidFill>
                  <a:schemeClr val="tx1"/>
                </a:solidFill>
                <a:latin typeface="Times New Roman" panose="02020603050405020304" pitchFamily="18" charset="0"/>
              </a:rPr>
              <a:t>Хризантема оқ занги касаллигининг белгилари (қўзғатувчи </a:t>
            </a:r>
            <a:r>
              <a:rPr lang="en-US" altLang="ru-RU" sz="1600" b="1" i="1">
                <a:solidFill>
                  <a:schemeClr val="tx1"/>
                </a:solidFill>
                <a:latin typeface="Times New Roman" panose="02020603050405020304" pitchFamily="18" charset="0"/>
              </a:rPr>
              <a:t>Puccinia horiana</a:t>
            </a:r>
            <a:r>
              <a:rPr lang="uz-Cyrl-UZ" altLang="ru-RU" sz="1600" b="1">
                <a:solidFill>
                  <a:schemeClr val="tx1"/>
                </a:solidFill>
                <a:latin typeface="Times New Roman" panose="02020603050405020304" pitchFamily="18" charset="0"/>
              </a:rPr>
              <a:t>) .</a:t>
            </a:r>
            <a:endParaRPr lang="ru-RU" altLang="ru-RU" sz="1600" b="1">
              <a:solidFill>
                <a:schemeClr val="tx1"/>
              </a:solidFill>
              <a:latin typeface="Times New Roman" panose="02020603050405020304" pitchFamily="18" charset="0"/>
            </a:endParaRPr>
          </a:p>
        </p:txBody>
      </p:sp>
      <p:sp>
        <p:nvSpPr>
          <p:cNvPr id="557059" name="Rectangle 3"/>
          <p:cNvSpPr>
            <a:spLocks noGrp="1" noChangeArrowheads="1"/>
          </p:cNvSpPr>
          <p:nvPr>
            <p:ph type="subTitle" idx="1"/>
          </p:nvPr>
        </p:nvSpPr>
        <p:spPr>
          <a:xfrm>
            <a:off x="250825" y="260350"/>
            <a:ext cx="8713788" cy="5761038"/>
          </a:xfrm>
        </p:spPr>
        <p:txBody>
          <a:bodyPr/>
          <a:lstStyle/>
          <a:p>
            <a:endParaRPr lang="ru-RU" altLang="ru-RU" sz="2800" b="1">
              <a:solidFill>
                <a:srgbClr val="0000CC"/>
              </a:solidFill>
            </a:endParaRPr>
          </a:p>
        </p:txBody>
      </p:sp>
      <p:pic>
        <p:nvPicPr>
          <p:cNvPr id="557061" name="Picture 5" descr="Puccinia horiana on chrysanthemum leaf 0725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50825"/>
            <a:ext cx="8497888" cy="5665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61546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p:cNvSpPr>
            <a:spLocks noGrp="1" noChangeArrowheads="1"/>
          </p:cNvSpPr>
          <p:nvPr>
            <p:ph type="ctrTitle"/>
          </p:nvPr>
        </p:nvSpPr>
        <p:spPr>
          <a:xfrm>
            <a:off x="250825" y="6308725"/>
            <a:ext cx="8569325" cy="288925"/>
          </a:xfrm>
        </p:spPr>
        <p:txBody>
          <a:bodyPr anchor="ctr"/>
          <a:lstStyle/>
          <a:p>
            <a:r>
              <a:rPr lang="uz-Cyrl-UZ" altLang="ru-RU" sz="1600" b="1">
                <a:solidFill>
                  <a:schemeClr val="tx1"/>
                </a:solidFill>
                <a:latin typeface="Times New Roman" panose="02020603050405020304" pitchFamily="18" charset="0"/>
              </a:rPr>
              <a:t>Хризантема оқ занги касаллигининг белгилари (қўзғатувчи </a:t>
            </a:r>
            <a:r>
              <a:rPr lang="en-US" altLang="ru-RU" sz="1600" b="1" i="1">
                <a:solidFill>
                  <a:schemeClr val="tx1"/>
                </a:solidFill>
                <a:latin typeface="Times New Roman" panose="02020603050405020304" pitchFamily="18" charset="0"/>
              </a:rPr>
              <a:t>Puccinia horiana</a:t>
            </a:r>
            <a:r>
              <a:rPr lang="uz-Cyrl-UZ" altLang="ru-RU" sz="1600" b="1">
                <a:solidFill>
                  <a:schemeClr val="tx1"/>
                </a:solidFill>
                <a:latin typeface="Times New Roman" panose="02020603050405020304" pitchFamily="18" charset="0"/>
              </a:rPr>
              <a:t>) .</a:t>
            </a:r>
            <a:endParaRPr lang="ru-RU" altLang="ru-RU" sz="1600" b="1">
              <a:solidFill>
                <a:schemeClr val="tx1"/>
              </a:solidFill>
              <a:latin typeface="Times New Roman" panose="02020603050405020304" pitchFamily="18" charset="0"/>
            </a:endParaRPr>
          </a:p>
        </p:txBody>
      </p:sp>
      <p:sp>
        <p:nvSpPr>
          <p:cNvPr id="561155" name="Rectangle 3"/>
          <p:cNvSpPr>
            <a:spLocks noGrp="1" noChangeArrowheads="1"/>
          </p:cNvSpPr>
          <p:nvPr>
            <p:ph type="subTitle" idx="1"/>
          </p:nvPr>
        </p:nvSpPr>
        <p:spPr>
          <a:xfrm>
            <a:off x="250825" y="260350"/>
            <a:ext cx="8713788" cy="5761038"/>
          </a:xfrm>
        </p:spPr>
        <p:txBody>
          <a:bodyPr/>
          <a:lstStyle/>
          <a:p>
            <a:endParaRPr lang="ru-RU" altLang="ru-RU" sz="2800" b="1">
              <a:solidFill>
                <a:srgbClr val="0000CC"/>
              </a:solidFill>
            </a:endParaRPr>
          </a:p>
        </p:txBody>
      </p:sp>
      <p:pic>
        <p:nvPicPr>
          <p:cNvPr id="561157" name="Picture 5" descr="Puccinia horiana on chrysanthemum leaf 14600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36538"/>
            <a:ext cx="8713788" cy="5808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4217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460" y="205740"/>
            <a:ext cx="8252460" cy="7072705"/>
          </a:xfrm>
          <a:prstGeom prst="rect">
            <a:avLst/>
          </a:prstGeom>
        </p:spPr>
        <p:txBody>
          <a:bodyPr wrap="square">
            <a:spAutoFit/>
          </a:bodyPr>
          <a:lstStyle/>
          <a:p>
            <a:r>
              <a:rPr lang="uz-Cyrl-UZ" altLang="ru-RU" sz="2400" b="1" dirty="0"/>
              <a:t>Қўзғатувчининг белгилари ва ривожланиши.</a:t>
            </a:r>
            <a:r>
              <a:rPr lang="uz-Cyrl-UZ" altLang="ru-RU" sz="2400" b="1" dirty="0">
                <a:solidFill>
                  <a:srgbClr val="0000CC"/>
                </a:solidFill>
              </a:rPr>
              <a:t> Қўзғатувчи якка хўжайинли тур бўлиб, унинг фақат эцио- ва телиобосқичлари мавжуд, урединиобосқичи мавжуд эмас. Телиоспоралари 2 ҳужайрали, узунчоқ ёки узунчоқ-тўқмоқ шаклли, устки қисми думалоқлашган, септадан тортилган, қобиғи силлиқ, оч-сариқ тусли, 32-50-58х10-14,5-19 мкм; рангсиз оёқчасининг узунлиги 70 мкм гача, эни 3-7 мкм</a:t>
            </a:r>
            <a:r>
              <a:rPr lang="uz-Cyrl-UZ" altLang="ru-RU" sz="2400" b="1" dirty="0" smtClean="0">
                <a:solidFill>
                  <a:srgbClr val="0000CC"/>
                </a:solidFill>
              </a:rPr>
              <a:t>.</a:t>
            </a:r>
          </a:p>
          <a:p>
            <a:pPr>
              <a:lnSpc>
                <a:spcPct val="90000"/>
              </a:lnSpc>
            </a:pPr>
            <a:r>
              <a:rPr lang="uz-Cyrl-UZ" altLang="ru-RU" sz="2400" b="1" dirty="0">
                <a:solidFill>
                  <a:srgbClr val="0000CC"/>
                </a:solidFill>
              </a:rPr>
              <a:t>Телиоспоралар юқори намлик ва 4-36</a:t>
            </a:r>
            <a:r>
              <a:rPr lang="uz-Cyrl-UZ" altLang="ru-RU" sz="2400" b="1" baseline="30000" dirty="0">
                <a:solidFill>
                  <a:srgbClr val="0000CC"/>
                </a:solidFill>
              </a:rPr>
              <a:t>о</a:t>
            </a:r>
            <a:r>
              <a:rPr lang="uz-Cyrl-UZ" altLang="ru-RU" sz="2400" b="1" dirty="0">
                <a:solidFill>
                  <a:srgbClr val="0000CC"/>
                </a:solidFill>
              </a:rPr>
              <a:t>С, оптимум 17-28</a:t>
            </a:r>
            <a:r>
              <a:rPr lang="uz-Cyrl-UZ" altLang="ru-RU" sz="2400" b="1" baseline="30000" dirty="0">
                <a:solidFill>
                  <a:srgbClr val="0000CC"/>
                </a:solidFill>
              </a:rPr>
              <a:t>о</a:t>
            </a:r>
            <a:r>
              <a:rPr lang="uz-Cyrl-UZ" altLang="ru-RU" sz="2400" b="1" dirty="0">
                <a:solidFill>
                  <a:srgbClr val="0000CC"/>
                </a:solidFill>
              </a:rPr>
              <a:t>С ҳарорат мавжудлигида ҳосил бўлган жойида ўсади; бунда рангсиз, 1 ҳужайрали базидиоспоралар ҳосил бўлади, улар шамол билан тарқалиб, ўсимликларга тушади ва уларни зарарлайди. </a:t>
            </a:r>
            <a:r>
              <a:rPr lang="ru-RU" altLang="ru-RU" sz="2400" b="1" dirty="0" err="1">
                <a:solidFill>
                  <a:srgbClr val="0000CC"/>
                </a:solidFill>
              </a:rPr>
              <a:t>Инкубацион</a:t>
            </a:r>
            <a:r>
              <a:rPr lang="ru-RU" altLang="ru-RU" sz="2400" b="1" dirty="0">
                <a:solidFill>
                  <a:srgbClr val="0000CC"/>
                </a:solidFill>
              </a:rPr>
              <a:t> </a:t>
            </a:r>
            <a:r>
              <a:rPr lang="uz-Cyrl-UZ" altLang="ru-RU" sz="2400" b="1" dirty="0">
                <a:solidFill>
                  <a:srgbClr val="0000CC"/>
                </a:solidFill>
              </a:rPr>
              <a:t>давр (ўртача</a:t>
            </a:r>
            <a:r>
              <a:rPr lang="ru-RU" altLang="ru-RU" sz="2400" b="1" dirty="0">
                <a:solidFill>
                  <a:srgbClr val="0000CC"/>
                </a:solidFill>
              </a:rPr>
              <a:t> 10 </a:t>
            </a:r>
            <a:r>
              <a:rPr lang="uz-Cyrl-UZ" altLang="ru-RU" sz="2400" b="1" dirty="0">
                <a:solidFill>
                  <a:srgbClr val="0000CC"/>
                </a:solidFill>
              </a:rPr>
              <a:t>кун</a:t>
            </a:r>
            <a:r>
              <a:rPr lang="ru-RU" altLang="ru-RU" sz="2400" b="1" dirty="0">
                <a:solidFill>
                  <a:srgbClr val="0000CC"/>
                </a:solidFill>
              </a:rPr>
              <a:t>)</a:t>
            </a:r>
            <a:r>
              <a:rPr lang="uz-Cyrl-UZ" altLang="ru-RU" sz="2400" b="1" dirty="0">
                <a:solidFill>
                  <a:srgbClr val="0000CC"/>
                </a:solidFill>
              </a:rPr>
              <a:t> дан кейин</a:t>
            </a:r>
            <a:r>
              <a:rPr lang="ru-RU" altLang="ru-RU" sz="2400" b="1" dirty="0">
                <a:solidFill>
                  <a:srgbClr val="0000CC"/>
                </a:solidFill>
              </a:rPr>
              <a:t> </a:t>
            </a:r>
            <a:r>
              <a:rPr lang="ru-RU" altLang="ru-RU" sz="2400" b="1" dirty="0" err="1">
                <a:solidFill>
                  <a:srgbClr val="0000CC"/>
                </a:solidFill>
              </a:rPr>
              <a:t>зара</a:t>
            </a:r>
            <a:r>
              <a:rPr lang="uz-Cyrl-UZ" altLang="ru-RU" sz="2400" b="1" dirty="0">
                <a:solidFill>
                  <a:srgbClr val="0000CC"/>
                </a:solidFill>
              </a:rPr>
              <a:t>рланган баргларда янги телиялар ва</a:t>
            </a:r>
            <a:r>
              <a:rPr lang="ru-RU" altLang="ru-RU" sz="2400" b="1" dirty="0">
                <a:solidFill>
                  <a:srgbClr val="0000CC"/>
                </a:solidFill>
              </a:rPr>
              <a:t> </a:t>
            </a:r>
            <a:r>
              <a:rPr lang="ru-RU" altLang="ru-RU" sz="2400" b="1" dirty="0" err="1">
                <a:solidFill>
                  <a:srgbClr val="0000CC"/>
                </a:solidFill>
              </a:rPr>
              <a:t>телиоспора</a:t>
            </a:r>
            <a:r>
              <a:rPr lang="uz-Cyrl-UZ" altLang="ru-RU" sz="2400" b="1" dirty="0">
                <a:solidFill>
                  <a:srgbClr val="0000CC"/>
                </a:solidFill>
              </a:rPr>
              <a:t>лар ҳосил бўлади</a:t>
            </a:r>
            <a:r>
              <a:rPr lang="ru-RU" altLang="ru-RU" sz="2400" b="1" dirty="0">
                <a:solidFill>
                  <a:srgbClr val="0000CC"/>
                </a:solidFill>
              </a:rPr>
              <a:t>. </a:t>
            </a:r>
            <a:r>
              <a:rPr lang="uz-Cyrl-UZ" altLang="ru-RU" sz="2400" b="1" dirty="0">
                <a:solidFill>
                  <a:srgbClr val="0000CC"/>
                </a:solidFill>
              </a:rPr>
              <a:t>Ўсув даврида касаллик </a:t>
            </a:r>
            <a:r>
              <a:rPr lang="ru-RU" altLang="ru-RU" sz="2400" b="1" dirty="0" err="1">
                <a:solidFill>
                  <a:srgbClr val="0000CC"/>
                </a:solidFill>
              </a:rPr>
              <a:t>базидиоспора</a:t>
            </a:r>
            <a:r>
              <a:rPr lang="uz-Cyrl-UZ" altLang="ru-RU" sz="2400" b="1" dirty="0">
                <a:solidFill>
                  <a:srgbClr val="0000CC"/>
                </a:solidFill>
              </a:rPr>
              <a:t>лар билан тарқалади</a:t>
            </a:r>
            <a:r>
              <a:rPr lang="ru-RU" altLang="ru-RU" sz="2400" b="1" dirty="0">
                <a:solidFill>
                  <a:srgbClr val="0000CC"/>
                </a:solidFill>
              </a:rPr>
              <a:t>. </a:t>
            </a:r>
          </a:p>
          <a:p>
            <a:pPr>
              <a:lnSpc>
                <a:spcPct val="90000"/>
              </a:lnSpc>
            </a:pPr>
            <a:r>
              <a:rPr lang="ru-RU" altLang="ru-RU" sz="2400" b="1" dirty="0">
                <a:solidFill>
                  <a:srgbClr val="0000CC"/>
                </a:solidFill>
              </a:rPr>
              <a:t>      Хризантем</a:t>
            </a:r>
            <a:r>
              <a:rPr lang="uz-Cyrl-UZ" altLang="ru-RU" sz="2400" b="1" dirty="0">
                <a:solidFill>
                  <a:srgbClr val="0000CC"/>
                </a:solidFill>
              </a:rPr>
              <a:t>анинг оқ занги қаламчалар ва кесиб олинган гуллар билан тарқалади</a:t>
            </a:r>
            <a:r>
              <a:rPr lang="ru-RU" altLang="ru-RU" sz="2400" b="1" dirty="0">
                <a:solidFill>
                  <a:srgbClr val="0000CC"/>
                </a:solidFill>
              </a:rPr>
              <a:t>.</a:t>
            </a:r>
          </a:p>
          <a:p>
            <a:endParaRPr lang="ru-RU" altLang="ru-RU" sz="2400" b="1" dirty="0">
              <a:solidFill>
                <a:srgbClr val="0000CC"/>
              </a:solidFill>
            </a:endParaRPr>
          </a:p>
        </p:txBody>
      </p:sp>
    </p:spTree>
    <p:extLst>
      <p:ext uri="{BB962C8B-B14F-4D97-AF65-F5344CB8AC3E}">
        <p14:creationId xmlns:p14="http://schemas.microsoft.com/office/powerpoint/2010/main" val="2337027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8620" y="205740"/>
            <a:ext cx="8458200" cy="5847755"/>
          </a:xfrm>
          <a:prstGeom prst="rect">
            <a:avLst/>
          </a:prstGeom>
        </p:spPr>
        <p:txBody>
          <a:bodyPr wrap="square">
            <a:spAutoFit/>
          </a:bodyPr>
          <a:lstStyle/>
          <a:p>
            <a:r>
              <a:rPr lang="en-US" altLang="ru-RU" sz="2200" b="1" dirty="0">
                <a:solidFill>
                  <a:srgbClr val="0000CC"/>
                </a:solidFill>
              </a:rPr>
              <a:t> </a:t>
            </a:r>
            <a:r>
              <a:rPr lang="ru-RU" altLang="ru-RU" sz="2200" b="1" dirty="0">
                <a:solidFill>
                  <a:srgbClr val="FF3300"/>
                </a:solidFill>
              </a:rPr>
              <a:t>АТИРГУЛНИНГ ВИРУС СЎЛИШИ</a:t>
            </a:r>
            <a:endParaRPr lang="uz-Cyrl-UZ" altLang="ru-RU" sz="2200" b="1" dirty="0">
              <a:solidFill>
                <a:srgbClr val="FF3300"/>
              </a:solidFill>
            </a:endParaRPr>
          </a:p>
          <a:p>
            <a:r>
              <a:rPr lang="ru-RU" altLang="ru-RU" sz="2200" b="1" dirty="0" smtClean="0"/>
              <a:t>      </a:t>
            </a:r>
            <a:r>
              <a:rPr lang="uz-Cyrl-UZ" altLang="ru-RU" sz="2200" b="1" dirty="0">
                <a:solidFill>
                  <a:srgbClr val="0000CC"/>
                </a:solidFill>
              </a:rPr>
              <a:t>Атиргулнинг в</a:t>
            </a:r>
            <a:r>
              <a:rPr lang="ru-RU" altLang="ru-RU" sz="2200" b="1" dirty="0" err="1">
                <a:solidFill>
                  <a:srgbClr val="0000CC"/>
                </a:solidFill>
              </a:rPr>
              <a:t>ирус</a:t>
            </a:r>
            <a:r>
              <a:rPr lang="uz-Cyrl-UZ" altLang="ru-RU" sz="2200" b="1" dirty="0">
                <a:solidFill>
                  <a:srgbClr val="0000CC"/>
                </a:solidFill>
              </a:rPr>
              <a:t> туфайли сўлиши касаллиги биринчи марта Янги Зеландияда </a:t>
            </a:r>
            <a:r>
              <a:rPr lang="ru-RU" altLang="ru-RU" sz="2200" b="1" dirty="0">
                <a:solidFill>
                  <a:srgbClr val="0000CC"/>
                </a:solidFill>
              </a:rPr>
              <a:t>1931 </a:t>
            </a:r>
            <a:r>
              <a:rPr lang="uz-Cyrl-UZ" altLang="ru-RU" sz="2200" b="1" dirty="0">
                <a:solidFill>
                  <a:srgbClr val="0000CC"/>
                </a:solidFill>
              </a:rPr>
              <a:t>йилда, кейин Австралияда ҳамда АҚШ да </a:t>
            </a:r>
            <a:r>
              <a:rPr lang="ru-RU" altLang="ru-RU" sz="2200" b="1" dirty="0">
                <a:solidFill>
                  <a:srgbClr val="0000CC"/>
                </a:solidFill>
              </a:rPr>
              <a:t>(</a:t>
            </a:r>
            <a:r>
              <a:rPr lang="ru-RU" altLang="ru-RU" sz="2200" b="1" dirty="0" err="1">
                <a:solidFill>
                  <a:srgbClr val="0000CC"/>
                </a:solidFill>
              </a:rPr>
              <a:t>Калифорни</a:t>
            </a:r>
            <a:r>
              <a:rPr lang="uz-Cyrl-UZ" altLang="ru-RU" sz="2200" b="1" dirty="0">
                <a:solidFill>
                  <a:srgbClr val="0000CC"/>
                </a:solidFill>
              </a:rPr>
              <a:t>я</a:t>
            </a:r>
            <a:r>
              <a:rPr lang="ru-RU" altLang="ru-RU" sz="2200" b="1" dirty="0">
                <a:solidFill>
                  <a:srgbClr val="0000CC"/>
                </a:solidFill>
              </a:rPr>
              <a:t>)</a:t>
            </a:r>
            <a:r>
              <a:rPr lang="uz-Cyrl-UZ" altLang="ru-RU" sz="2200" b="1" dirty="0">
                <a:solidFill>
                  <a:srgbClr val="0000CC"/>
                </a:solidFill>
              </a:rPr>
              <a:t> қайд этилган</a:t>
            </a:r>
            <a:r>
              <a:rPr lang="ru-RU" altLang="ru-RU" sz="2200" b="1" dirty="0">
                <a:solidFill>
                  <a:srgbClr val="0000CC"/>
                </a:solidFill>
              </a:rPr>
              <a:t>.</a:t>
            </a:r>
            <a:r>
              <a:rPr lang="uz-Cyrl-UZ" altLang="ru-RU" sz="2200" b="1" dirty="0">
                <a:solidFill>
                  <a:srgbClr val="0000CC"/>
                </a:solidFill>
              </a:rPr>
              <a:t> </a:t>
            </a:r>
            <a:endParaRPr lang="uz-Cyrl-UZ" altLang="ru-RU" sz="2200" b="1" dirty="0" smtClean="0">
              <a:solidFill>
                <a:srgbClr val="0000CC"/>
              </a:solidFill>
            </a:endParaRPr>
          </a:p>
          <a:p>
            <a:r>
              <a:rPr lang="uz-Cyrl-UZ" altLang="ru-RU" sz="2200" b="1" dirty="0" smtClean="0"/>
              <a:t>Ўзбекистонда </a:t>
            </a:r>
            <a:r>
              <a:rPr lang="uz-Cyrl-UZ" altLang="ru-RU" sz="2200" b="1" dirty="0"/>
              <a:t>ташқи карантин объекти ҳисобланади</a:t>
            </a:r>
            <a:r>
              <a:rPr lang="ru-RU" altLang="ru-RU" sz="2200" b="1" dirty="0" smtClean="0"/>
              <a:t>.</a:t>
            </a:r>
          </a:p>
          <a:p>
            <a:r>
              <a:rPr lang="ru-RU" altLang="ru-RU" sz="2200" b="1" dirty="0" smtClean="0"/>
              <a:t>	</a:t>
            </a:r>
            <a:r>
              <a:rPr lang="ru-RU" altLang="ru-RU" sz="2200" b="1" dirty="0" err="1" smtClean="0"/>
              <a:t>Касаллик</a:t>
            </a:r>
            <a:r>
              <a:rPr lang="ru-RU" altLang="ru-RU" sz="2200" b="1" dirty="0" smtClean="0"/>
              <a:t> </a:t>
            </a:r>
            <a:r>
              <a:rPr lang="ru-RU" altLang="ru-RU" sz="2200" b="1" dirty="0" err="1"/>
              <a:t>белгилари</a:t>
            </a:r>
            <a:r>
              <a:rPr lang="ru-RU" altLang="ru-RU" sz="2200" b="1" dirty="0"/>
              <a:t>.</a:t>
            </a:r>
            <a:r>
              <a:rPr lang="ru-RU" altLang="ru-RU" sz="2200" b="1" dirty="0">
                <a:solidFill>
                  <a:srgbClr val="0000CC"/>
                </a:solidFill>
              </a:rPr>
              <a:t> </a:t>
            </a:r>
            <a:r>
              <a:rPr lang="ru-RU" altLang="ru-RU" sz="2200" b="1" dirty="0" err="1">
                <a:solidFill>
                  <a:srgbClr val="0000CC"/>
                </a:solidFill>
              </a:rPr>
              <a:t>Касаллик</a:t>
            </a:r>
            <a:r>
              <a:rPr lang="ru-RU" altLang="ru-RU" sz="2200" b="1" dirty="0">
                <a:solidFill>
                  <a:srgbClr val="0000CC"/>
                </a:solidFill>
              </a:rPr>
              <a:t> </a:t>
            </a:r>
            <a:r>
              <a:rPr lang="ru-RU" altLang="ru-RU" sz="2200" b="1" dirty="0" err="1">
                <a:solidFill>
                  <a:srgbClr val="0000CC"/>
                </a:solidFill>
              </a:rPr>
              <a:t>белгилари</a:t>
            </a:r>
            <a:r>
              <a:rPr lang="uz-Cyrl-UZ" altLang="ru-RU" sz="2200" b="1" dirty="0">
                <a:solidFill>
                  <a:srgbClr val="0000CC"/>
                </a:solidFill>
              </a:rPr>
              <a:t>га атиргул нави, ўсимликларнинг ҳаёт даври муддати, зарарланиш пайтидаги атроф</a:t>
            </a:r>
            <a:r>
              <a:rPr lang="ru-RU" altLang="ru-RU" sz="2200" b="1" dirty="0">
                <a:solidFill>
                  <a:srgbClr val="0000CC"/>
                </a:solidFill>
              </a:rPr>
              <a:t>-</a:t>
            </a:r>
            <a:r>
              <a:rPr lang="uz-Cyrl-UZ" altLang="ru-RU" sz="2200" b="1" dirty="0">
                <a:solidFill>
                  <a:srgbClr val="0000CC"/>
                </a:solidFill>
              </a:rPr>
              <a:t>муҳит шароитлари таъсир қилади.  Касалликнинг х</a:t>
            </a:r>
            <a:r>
              <a:rPr lang="ru-RU" altLang="ru-RU" sz="2200" b="1" dirty="0" err="1">
                <a:solidFill>
                  <a:srgbClr val="0000CC"/>
                </a:solidFill>
              </a:rPr>
              <a:t>арактер</a:t>
            </a:r>
            <a:r>
              <a:rPr lang="uz-Cyrl-UZ" altLang="ru-RU" sz="2200" b="1" dirty="0">
                <a:solidFill>
                  <a:srgbClr val="0000CC"/>
                </a:solidFill>
              </a:rPr>
              <a:t>ли белгилари</a:t>
            </a:r>
            <a:r>
              <a:rPr lang="ru-RU" altLang="ru-RU" sz="2200" b="1" dirty="0">
                <a:solidFill>
                  <a:srgbClr val="0000CC"/>
                </a:solidFill>
              </a:rPr>
              <a:t> – </a:t>
            </a:r>
            <a:r>
              <a:rPr lang="uz-Cyrl-UZ" altLang="ru-RU" sz="2200" b="1" dirty="0">
                <a:solidFill>
                  <a:srgbClr val="0000CC"/>
                </a:solidFill>
              </a:rPr>
              <a:t>ўсимликлар ўсишдан орқада қолиши, барглар буралиши, барг томирлари кучли даражада оқариши, </a:t>
            </a:r>
            <a:r>
              <a:rPr lang="ru-RU" altLang="ru-RU" sz="2200" b="1" dirty="0" err="1">
                <a:solidFill>
                  <a:srgbClr val="0000CC"/>
                </a:solidFill>
              </a:rPr>
              <a:t>эпинастия</a:t>
            </a:r>
            <a:r>
              <a:rPr lang="ru-RU" altLang="ru-RU" sz="2200" b="1" dirty="0">
                <a:solidFill>
                  <a:srgbClr val="0000CC"/>
                </a:solidFill>
              </a:rPr>
              <a:t> (</a:t>
            </a:r>
            <a:r>
              <a:rPr lang="uz-Cyrl-UZ" altLang="ru-RU" sz="2200" b="1" dirty="0">
                <a:solidFill>
                  <a:srgbClr val="0000CC"/>
                </a:solidFill>
              </a:rPr>
              <a:t>новда ўсиши даврида унинг пастки қисми қийшиқ</a:t>
            </a:r>
            <a:r>
              <a:rPr lang="ru-RU" altLang="ru-RU" sz="2200" b="1" dirty="0">
                <a:solidFill>
                  <a:srgbClr val="0000CC"/>
                </a:solidFill>
              </a:rPr>
              <a:t>-</a:t>
            </a:r>
            <a:r>
              <a:rPr lang="uz-Cyrl-UZ" altLang="ru-RU" sz="2200" b="1" dirty="0">
                <a:solidFill>
                  <a:srgbClr val="0000CC"/>
                </a:solidFill>
              </a:rPr>
              <a:t>бурушиқ бўлиб қолиши</a:t>
            </a:r>
            <a:r>
              <a:rPr lang="ru-RU" altLang="ru-RU" sz="2200" b="1" dirty="0">
                <a:solidFill>
                  <a:srgbClr val="0000CC"/>
                </a:solidFill>
              </a:rPr>
              <a:t>) </a:t>
            </a:r>
            <a:r>
              <a:rPr lang="uz-Cyrl-UZ" altLang="ru-RU" sz="2200" b="1" dirty="0">
                <a:solidFill>
                  <a:srgbClr val="0000CC"/>
                </a:solidFill>
              </a:rPr>
              <a:t>ва барглар вақтидан олдин тўкилишидир. Яшил баргли навларнинг япроқлари хлоротик тус, қизил барглилариники эса кулранг тус олади</a:t>
            </a:r>
            <a:r>
              <a:rPr lang="ru-RU" altLang="ru-RU" sz="2200" b="1" dirty="0">
                <a:solidFill>
                  <a:srgbClr val="0000CC"/>
                </a:solidFill>
              </a:rPr>
              <a:t>. </a:t>
            </a:r>
            <a:r>
              <a:rPr lang="uz-Cyrl-UZ" altLang="ru-RU" sz="2200" b="1" dirty="0">
                <a:solidFill>
                  <a:srgbClr val="0000CC"/>
                </a:solidFill>
              </a:rPr>
              <a:t>Етилган ўсимликлар тез нобуд бўлади</a:t>
            </a:r>
            <a:r>
              <a:rPr lang="ru-RU" altLang="ru-RU" sz="2200" b="1" dirty="0">
                <a:solidFill>
                  <a:srgbClr val="0000CC"/>
                </a:solidFill>
              </a:rPr>
              <a:t>. </a:t>
            </a:r>
            <a:r>
              <a:rPr lang="uz-Cyrl-UZ" altLang="ru-RU" sz="2200" b="1" dirty="0">
                <a:solidFill>
                  <a:srgbClr val="0000CC"/>
                </a:solidFill>
              </a:rPr>
              <a:t>Баҳорда гуллар кўсак шаклига кириши, майда бўлиб қолиши ва розеткалар ҳосил бўлиши мумкин</a:t>
            </a:r>
            <a:r>
              <a:rPr lang="ru-RU" altLang="ru-RU" sz="2200" b="1" dirty="0">
                <a:solidFill>
                  <a:srgbClr val="0000CC"/>
                </a:solidFill>
              </a:rPr>
              <a:t>.</a:t>
            </a:r>
            <a:endParaRPr lang="ru-RU" altLang="ru-RU" sz="2200" b="1" dirty="0"/>
          </a:p>
        </p:txBody>
      </p:sp>
    </p:spTree>
    <p:extLst>
      <p:ext uri="{BB962C8B-B14F-4D97-AF65-F5344CB8AC3E}">
        <p14:creationId xmlns:p14="http://schemas.microsoft.com/office/powerpoint/2010/main" val="3413059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2920" y="365760"/>
            <a:ext cx="8641080" cy="6801862"/>
          </a:xfrm>
          <a:prstGeom prst="rect">
            <a:avLst/>
          </a:prstGeom>
        </p:spPr>
        <p:txBody>
          <a:bodyPr wrap="square">
            <a:spAutoFit/>
          </a:bodyPr>
          <a:lstStyle/>
          <a:p>
            <a:pPr algn="ctr"/>
            <a:r>
              <a:rPr lang="ru-RU" altLang="ru-RU" sz="2200" b="1" dirty="0" err="1">
                <a:solidFill>
                  <a:srgbClr val="FF0000"/>
                </a:solidFill>
              </a:rPr>
              <a:t>Гулларнинг</a:t>
            </a:r>
            <a:r>
              <a:rPr lang="ru-RU" altLang="ru-RU" sz="2200" b="1" dirty="0">
                <a:solidFill>
                  <a:srgbClr val="FF0000"/>
                </a:solidFill>
              </a:rPr>
              <a:t> </a:t>
            </a:r>
            <a:r>
              <a:rPr lang="ru-RU" altLang="ru-RU" sz="2200" b="1" dirty="0" err="1">
                <a:solidFill>
                  <a:srgbClr val="FF0000"/>
                </a:solidFill>
              </a:rPr>
              <a:t>касалликларига</a:t>
            </a:r>
            <a:r>
              <a:rPr lang="ru-RU" altLang="ru-RU" sz="2200" b="1" dirty="0">
                <a:solidFill>
                  <a:srgbClr val="FF0000"/>
                </a:solidFill>
              </a:rPr>
              <a:t> </a:t>
            </a:r>
            <a:r>
              <a:rPr lang="ru-RU" altLang="ru-RU" sz="2200" b="1" dirty="0" err="1">
                <a:solidFill>
                  <a:srgbClr val="FF0000"/>
                </a:solidFill>
              </a:rPr>
              <a:t>қарши</a:t>
            </a:r>
            <a:r>
              <a:rPr lang="ru-RU" altLang="ru-RU" sz="2200" b="1" dirty="0">
                <a:solidFill>
                  <a:srgbClr val="FF0000"/>
                </a:solidFill>
              </a:rPr>
              <a:t> карантин </a:t>
            </a:r>
            <a:r>
              <a:rPr lang="ru-RU" altLang="ru-RU" sz="2200" b="1" dirty="0" err="1">
                <a:solidFill>
                  <a:srgbClr val="FF0000"/>
                </a:solidFill>
              </a:rPr>
              <a:t>чора-тадбирлари</a:t>
            </a:r>
            <a:endParaRPr lang="ru-RU" altLang="ru-RU" sz="2200" b="1" dirty="0">
              <a:solidFill>
                <a:srgbClr val="FF0000"/>
              </a:solidFill>
            </a:endParaRPr>
          </a:p>
          <a:p>
            <a:pPr algn="ctr"/>
            <a:r>
              <a:rPr lang="ru-RU" altLang="ru-RU" sz="2200" b="1" dirty="0" err="1">
                <a:solidFill>
                  <a:srgbClr val="FF0000"/>
                </a:solidFill>
              </a:rPr>
              <a:t>ва</a:t>
            </a:r>
            <a:r>
              <a:rPr lang="ru-RU" altLang="ru-RU" sz="2200" b="1" dirty="0">
                <a:solidFill>
                  <a:srgbClr val="FF0000"/>
                </a:solidFill>
              </a:rPr>
              <a:t> </a:t>
            </a:r>
            <a:r>
              <a:rPr lang="ru-RU" altLang="ru-RU" sz="2200" b="1" dirty="0" err="1">
                <a:solidFill>
                  <a:srgbClr val="FF0000"/>
                </a:solidFill>
              </a:rPr>
              <a:t>кураш</a:t>
            </a:r>
            <a:r>
              <a:rPr lang="ru-RU" altLang="ru-RU" sz="2200" b="1" dirty="0">
                <a:solidFill>
                  <a:srgbClr val="FF0000"/>
                </a:solidFill>
              </a:rPr>
              <a:t> </a:t>
            </a:r>
            <a:r>
              <a:rPr lang="ru-RU" altLang="ru-RU" sz="2200" b="1" dirty="0" err="1" smtClean="0">
                <a:solidFill>
                  <a:srgbClr val="FF0000"/>
                </a:solidFill>
              </a:rPr>
              <a:t>чоралари</a:t>
            </a:r>
            <a:endParaRPr lang="ru-RU" altLang="ru-RU" sz="2200" b="1" dirty="0" smtClean="0">
              <a:solidFill>
                <a:srgbClr val="FF0000"/>
              </a:solidFill>
            </a:endParaRPr>
          </a:p>
          <a:p>
            <a:pPr algn="ctr"/>
            <a:r>
              <a:rPr lang="uz-Cyrl-UZ" altLang="ru-RU" sz="2200" b="1" dirty="0">
                <a:solidFill>
                  <a:srgbClr val="0000CC"/>
                </a:solidFill>
              </a:rPr>
              <a:t>Гулларнинг к</a:t>
            </a:r>
            <a:r>
              <a:rPr lang="ru-RU" altLang="ru-RU" sz="2200" b="1" dirty="0" err="1">
                <a:solidFill>
                  <a:srgbClr val="0000CC"/>
                </a:solidFill>
              </a:rPr>
              <a:t>арантин</a:t>
            </a:r>
            <a:r>
              <a:rPr lang="uz-Cyrl-UZ" altLang="ru-RU" sz="2200" b="1" dirty="0">
                <a:solidFill>
                  <a:srgbClr val="0000CC"/>
                </a:solidFill>
              </a:rPr>
              <a:t> касалликлари зарарланган пиёзбошлари, қаламчалар, кесиб олинган гуллар ва ўсимлик қолдиқлари орқали тарқалади</a:t>
            </a:r>
            <a:r>
              <a:rPr lang="ru-RU" altLang="ru-RU" sz="2200" b="1" dirty="0">
                <a:solidFill>
                  <a:srgbClr val="0000CC"/>
                </a:solidFill>
              </a:rPr>
              <a:t>. </a:t>
            </a:r>
            <a:r>
              <a:rPr lang="uz-Cyrl-UZ" altLang="ru-RU" sz="2200" b="1" dirty="0">
                <a:solidFill>
                  <a:srgbClr val="0000CC"/>
                </a:solidFill>
              </a:rPr>
              <a:t>Касал ўсимликлардан соғломларига улар ёмғир, шамол, ҳашаротлар, қушлар, иш қуроллари билан ўтади</a:t>
            </a:r>
            <a:r>
              <a:rPr lang="ru-RU" altLang="ru-RU" sz="2200" b="1" dirty="0">
                <a:solidFill>
                  <a:srgbClr val="0000CC"/>
                </a:solidFill>
              </a:rPr>
              <a:t>. </a:t>
            </a:r>
            <a:r>
              <a:rPr lang="uz-Cyrl-UZ" altLang="ru-RU" sz="2200" b="1" dirty="0">
                <a:solidFill>
                  <a:srgbClr val="0000CC"/>
                </a:solidFill>
              </a:rPr>
              <a:t>Соғлом ўсимлик тўқималарига</a:t>
            </a:r>
            <a:r>
              <a:rPr lang="ru-RU" altLang="ru-RU" sz="2200" b="1" dirty="0">
                <a:solidFill>
                  <a:srgbClr val="0000CC"/>
                </a:solidFill>
              </a:rPr>
              <a:t> </a:t>
            </a:r>
            <a:r>
              <a:rPr lang="ru-RU" altLang="ru-RU" sz="2200" b="1" dirty="0" err="1">
                <a:solidFill>
                  <a:srgbClr val="0000CC"/>
                </a:solidFill>
              </a:rPr>
              <a:t>бактери</a:t>
            </a:r>
            <a:r>
              <a:rPr lang="uz-Cyrl-UZ" altLang="ru-RU" sz="2200" b="1" dirty="0">
                <a:solidFill>
                  <a:srgbClr val="0000CC"/>
                </a:solidFill>
              </a:rPr>
              <a:t>ялар ва замбуруғлар</a:t>
            </a:r>
            <a:r>
              <a:rPr lang="ru-RU" altLang="ru-RU" sz="2200" b="1" dirty="0">
                <a:solidFill>
                  <a:srgbClr val="0000CC"/>
                </a:solidFill>
              </a:rPr>
              <a:t> устьица</a:t>
            </a:r>
            <a:r>
              <a:rPr lang="uz-Cyrl-UZ" altLang="ru-RU" sz="2200" b="1" dirty="0">
                <a:solidFill>
                  <a:srgbClr val="0000CC"/>
                </a:solidFill>
              </a:rPr>
              <a:t>лар ва механик жароҳат олган жойлардан киради</a:t>
            </a:r>
            <a:r>
              <a:rPr lang="ru-RU" altLang="ru-RU" sz="2200" b="1" dirty="0">
                <a:solidFill>
                  <a:srgbClr val="0000CC"/>
                </a:solidFill>
              </a:rPr>
              <a:t>.</a:t>
            </a:r>
          </a:p>
          <a:p>
            <a:pPr algn="ctr"/>
            <a:r>
              <a:rPr lang="uz-Cyrl-UZ" altLang="ru-RU" sz="2200" b="1" dirty="0">
                <a:solidFill>
                  <a:srgbClr val="0000CC"/>
                </a:solidFill>
              </a:rPr>
              <a:t>Гулларнинг карантин ва бошқа хавфли касалликлар мавжуд эканлигини ўз вақтида аниқлаш учун гулзорларни мунтазам равишда текшириб туриш лозим</a:t>
            </a:r>
            <a:r>
              <a:rPr lang="ru-RU" altLang="ru-RU" sz="2200" b="1" dirty="0">
                <a:solidFill>
                  <a:srgbClr val="0000CC"/>
                </a:solidFill>
              </a:rPr>
              <a:t>. </a:t>
            </a:r>
            <a:r>
              <a:rPr lang="uz-Cyrl-UZ" altLang="ru-RU" sz="2200" b="1" dirty="0">
                <a:solidFill>
                  <a:srgbClr val="0000CC"/>
                </a:solidFill>
              </a:rPr>
              <a:t>Биринчи навбатда </a:t>
            </a:r>
            <a:r>
              <a:rPr lang="ru-RU" altLang="ru-RU" sz="2200" b="1" dirty="0">
                <a:solidFill>
                  <a:srgbClr val="0000CC"/>
                </a:solidFill>
              </a:rPr>
              <a:t>карантин</a:t>
            </a:r>
            <a:r>
              <a:rPr lang="uz-Cyrl-UZ" altLang="ru-RU" sz="2200" b="1" dirty="0">
                <a:solidFill>
                  <a:srgbClr val="0000CC"/>
                </a:solidFill>
              </a:rPr>
              <a:t> иссиқхоналари ва</a:t>
            </a:r>
            <a:r>
              <a:rPr lang="ru-RU" altLang="ru-RU" sz="2200" b="1" dirty="0">
                <a:solidFill>
                  <a:srgbClr val="0000CC"/>
                </a:solidFill>
              </a:rPr>
              <a:t> </a:t>
            </a:r>
            <a:r>
              <a:rPr lang="ru-RU" altLang="ru-RU" sz="2200" b="1" dirty="0" err="1">
                <a:solidFill>
                  <a:srgbClr val="0000CC"/>
                </a:solidFill>
              </a:rPr>
              <a:t>интродукцион</a:t>
            </a:r>
            <a:r>
              <a:rPr lang="ru-RU" altLang="ru-RU" sz="2200" b="1" dirty="0">
                <a:solidFill>
                  <a:srgbClr val="0000CC"/>
                </a:solidFill>
              </a:rPr>
              <a:t>-карантин</a:t>
            </a:r>
            <a:r>
              <a:rPr lang="uz-Cyrl-UZ" altLang="ru-RU" sz="2200" b="1" dirty="0">
                <a:solidFill>
                  <a:srgbClr val="0000CC"/>
                </a:solidFill>
              </a:rPr>
              <a:t> кўчатхоналарида чет мамлакатлардан олиб келинган ўсимликларнинг ҳар бири текширилиши лозим. Касалликлар ўсув даврининг ҳар қандай фазасида пайдо бўлиши мумкинлигини ҳисобгп олган ҳолда, кузатувларни ҳар 10 кунда бир марта ўтказиш назарда тутилади.</a:t>
            </a:r>
            <a:endParaRPr lang="ru-RU" altLang="ru-RU" sz="2200" b="1" dirty="0">
              <a:solidFill>
                <a:srgbClr val="0000CC"/>
              </a:solidFill>
            </a:endParaRPr>
          </a:p>
          <a:p>
            <a:pPr algn="ctr"/>
            <a:endParaRPr lang="ru-RU" altLang="ru-RU" b="1" dirty="0">
              <a:solidFill>
                <a:srgbClr val="0000CC"/>
              </a:solidFill>
            </a:endParaRPr>
          </a:p>
        </p:txBody>
      </p:sp>
    </p:spTree>
    <p:extLst>
      <p:ext uri="{BB962C8B-B14F-4D97-AF65-F5344CB8AC3E}">
        <p14:creationId xmlns:p14="http://schemas.microsoft.com/office/powerpoint/2010/main" val="1652134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460" y="320041"/>
            <a:ext cx="8092440" cy="6740307"/>
          </a:xfrm>
          <a:prstGeom prst="rect">
            <a:avLst/>
          </a:prstGeom>
        </p:spPr>
        <p:txBody>
          <a:bodyPr wrap="square">
            <a:spAutoFit/>
          </a:bodyPr>
          <a:lstStyle/>
          <a:p>
            <a:r>
              <a:rPr lang="uz-Cyrl-UZ" altLang="ru-RU" sz="2400" b="1" dirty="0">
                <a:solidFill>
                  <a:srgbClr val="0000CC"/>
                </a:solidFill>
              </a:rPr>
              <a:t> Ўзбекистон ҳудудига сунбулнинг пиёзбошлари, чиннигул, атиргул ва хризантеманинг қаламчалари ва бошқа материалларини киритиш ман этилади. Илмий тадқиқотлар ва салекция мақсадида киритилаётган пиёзбошлар, қаламчалар ва бошқа экиш ёки пайванд қилиш учун мўлжалланган материаллар зарарланмаган бўлиши, интродукцион-карантин кўчатхоналари ва иссиқхоналарида текширишдан ўтказилган бўлиши шарт, бунда хризантема ва атиргул материаллари 2 йил, бошқа гуллар материаллари 1 йил давомида текширилади</a:t>
            </a:r>
            <a:r>
              <a:rPr lang="uz-Cyrl-UZ" altLang="ru-RU" sz="2400" b="1" dirty="0" smtClean="0">
                <a:solidFill>
                  <a:srgbClr val="0000CC"/>
                </a:solidFill>
              </a:rPr>
              <a:t>.</a:t>
            </a:r>
          </a:p>
          <a:p>
            <a:r>
              <a:rPr lang="uz-Cyrl-UZ" altLang="ru-RU" sz="2400" b="1" dirty="0">
                <a:solidFill>
                  <a:srgbClr val="0000CC"/>
                </a:solidFill>
              </a:rPr>
              <a:t>Ўсимликлар карантин касаллиги билан зарарланишининг ҳар бир ҳолати ҳақида жойдаги давлат ўсимликлар карантини хизматининг мутасадди ходимларига хабар бериш лозим ва улар ушбу карантин касалликни йўқотиш  бўйича чора-тадбирларни қўллашади.</a:t>
            </a:r>
            <a:endParaRPr lang="ru-RU" altLang="ru-RU" sz="2400" b="1" dirty="0">
              <a:solidFill>
                <a:srgbClr val="0000CC"/>
              </a:solidFill>
            </a:endParaRPr>
          </a:p>
          <a:p>
            <a:endParaRPr lang="ru-RU" sz="2400" dirty="0"/>
          </a:p>
        </p:txBody>
      </p:sp>
    </p:spTree>
    <p:extLst>
      <p:ext uri="{BB962C8B-B14F-4D97-AF65-F5344CB8AC3E}">
        <p14:creationId xmlns:p14="http://schemas.microsoft.com/office/powerpoint/2010/main" val="2623393654"/>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22</TotalTime>
  <Words>1054</Words>
  <Application>Microsoft Office PowerPoint</Application>
  <PresentationFormat>Экран (4:3)</PresentationFormat>
  <Paragraphs>37</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4</vt:i4>
      </vt:variant>
      <vt:variant>
        <vt:lpstr>Заголовки слайдов</vt:lpstr>
      </vt:variant>
      <vt:variant>
        <vt:i4>14</vt:i4>
      </vt:variant>
    </vt:vector>
  </HeadingPairs>
  <TitlesOfParts>
    <vt:vector size="22" baseType="lpstr">
      <vt:lpstr>Arial</vt:lpstr>
      <vt:lpstr>Times New Roman</vt:lpstr>
      <vt:lpstr>Trebuchet MS</vt:lpstr>
      <vt:lpstr>Wingdings 3</vt:lpstr>
      <vt:lpstr>Аспект</vt:lpstr>
      <vt:lpstr>Default Design</vt:lpstr>
      <vt:lpstr>1_Default Design</vt:lpstr>
      <vt:lpstr>2_Default Design</vt:lpstr>
      <vt:lpstr>Презентация PowerPoint</vt:lpstr>
      <vt:lpstr>Презентация PowerPoint</vt:lpstr>
      <vt:lpstr>Презентация PowerPoint</vt:lpstr>
      <vt:lpstr>Презентация PowerPoint</vt:lpstr>
      <vt:lpstr>Чиннигул фиалофороз касаллигининг поядаги белгилари (пастда);  юқорида – соғлом ўсимлик пояси.</vt:lpstr>
      <vt:lpstr>Чиннигул фиалофороз касаллигининг поялардаги белгилари</vt:lpstr>
      <vt:lpstr>Презентация PowerPoint</vt:lpstr>
      <vt:lpstr>Презентация PowerPoint</vt:lpstr>
      <vt:lpstr>Хризантема оқ занги касаллигининг белгилари (қўзғатувчи Puccinia horiana) .</vt:lpstr>
      <vt:lpstr>Хризантема оқ занги касаллигининг белгилари (қўзғатувчи Puccinia horiana) .</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4</cp:revision>
  <dcterms:created xsi:type="dcterms:W3CDTF">2019-04-08T04:58:47Z</dcterms:created>
  <dcterms:modified xsi:type="dcterms:W3CDTF">2019-04-08T17:03:13Z</dcterms:modified>
</cp:coreProperties>
</file>