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8" r:id="rId3"/>
    <p:sldId id="259" r:id="rId4"/>
    <p:sldId id="263" r:id="rId5"/>
    <p:sldId id="264" r:id="rId6"/>
    <p:sldId id="256" r:id="rId7"/>
    <p:sldId id="265" r:id="rId8"/>
    <p:sldId id="266" r:id="rId9"/>
    <p:sldId id="262" r:id="rId10"/>
    <p:sldId id="260" r:id="rId11"/>
    <p:sldId id="261"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14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fld id="{E8BB294C-5423-4254-9C9F-3F22916B4470}" type="datetimeFigureOut">
              <a:rPr lang="ru-RU" smtClean="0"/>
              <a:t>ср 10.04.19</a:t>
            </a:fld>
            <a:endParaRPr lang="ru-RU"/>
          </a:p>
        </p:txBody>
      </p:sp>
      <p:sp>
        <p:nvSpPr>
          <p:cNvPr id="5" name="Footer Placeholder 4"/>
          <p:cNvSpPr>
            <a:spLocks noGrp="1"/>
          </p:cNvSpPr>
          <p:nvPr>
            <p:ph type="ftr" sz="quarter" idx="11"/>
          </p:nvPr>
        </p:nvSpPr>
        <p:spPr>
          <a:xfrm>
            <a:off x="1921934" y="5054602"/>
            <a:ext cx="4064860" cy="279400"/>
          </a:xfrm>
        </p:spPr>
        <p:txBody>
          <a:bodyPr/>
          <a:lstStyle/>
          <a:p>
            <a:endParaRPr lang="ru-RU"/>
          </a:p>
        </p:txBody>
      </p:sp>
      <p:sp>
        <p:nvSpPr>
          <p:cNvPr id="6" name="Slide Number Placeholder 5"/>
          <p:cNvSpPr>
            <a:spLocks noGrp="1"/>
          </p:cNvSpPr>
          <p:nvPr>
            <p:ph type="sldNum" sz="quarter" idx="12"/>
          </p:nvPr>
        </p:nvSpPr>
        <p:spPr>
          <a:xfrm>
            <a:off x="6817317" y="5054602"/>
            <a:ext cx="413483" cy="279400"/>
          </a:xfrm>
        </p:spPr>
        <p:txBody>
          <a:bodyPr/>
          <a:lstStyle/>
          <a:p>
            <a:fld id="{A1187207-A4DA-4038-B086-6AA5FDE9CEB2}" type="slidenum">
              <a:rPr lang="ru-RU" smtClean="0"/>
              <a:t>‹#›</a:t>
            </a:fld>
            <a:endParaRPr lang="ru-RU"/>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3276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8BB294C-5423-4254-9C9F-3F22916B4470}" type="datetimeFigureOut">
              <a:rPr lang="ru-RU" smtClean="0"/>
              <a:t>ср 10.04.19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1187207-A4DA-4038-B086-6AA5FDE9CEB2}" type="slidenum">
              <a:rPr lang="ru-RU" smtClean="0"/>
              <a:t>‹#›</a:t>
            </a:fld>
            <a:endParaRPr lang="ru-RU"/>
          </a:p>
        </p:txBody>
      </p:sp>
    </p:spTree>
    <p:extLst>
      <p:ext uri="{BB962C8B-B14F-4D97-AF65-F5344CB8AC3E}">
        <p14:creationId xmlns:p14="http://schemas.microsoft.com/office/powerpoint/2010/main" val="391043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8BB294C-5423-4254-9C9F-3F22916B4470}" type="datetimeFigureOut">
              <a:rPr lang="ru-RU" smtClean="0"/>
              <a:t>ср 10.04.19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1187207-A4DA-4038-B086-6AA5FDE9CEB2}" type="slidenum">
              <a:rPr lang="ru-RU" smtClean="0"/>
              <a:t>‹#›</a:t>
            </a:fld>
            <a:endParaRPr lang="ru-RU"/>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75658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8BB294C-5423-4254-9C9F-3F22916B4470}" type="datetimeFigureOut">
              <a:rPr lang="ru-RU" smtClean="0"/>
              <a:t>ср 10.04.19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1187207-A4DA-4038-B086-6AA5FDE9CEB2}" type="slidenum">
              <a:rPr lang="ru-RU" smtClean="0"/>
              <a:t>‹#›</a:t>
            </a:fld>
            <a:endParaRPr lang="ru-RU"/>
          </a:p>
        </p:txBody>
      </p:sp>
    </p:spTree>
    <p:extLst>
      <p:ext uri="{BB962C8B-B14F-4D97-AF65-F5344CB8AC3E}">
        <p14:creationId xmlns:p14="http://schemas.microsoft.com/office/powerpoint/2010/main" val="1975048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E8BB294C-5423-4254-9C9F-3F22916B4470}" type="datetimeFigureOut">
              <a:rPr lang="ru-RU" smtClean="0"/>
              <a:t>ср 10.04.19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1187207-A4DA-4038-B086-6AA5FDE9CEB2}" type="slidenum">
              <a:rPr lang="ru-RU" smtClean="0"/>
              <a:t>‹#›</a:t>
            </a:fld>
            <a:endParaRPr lang="ru-RU"/>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13544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E8BB294C-5423-4254-9C9F-3F22916B4470}" type="datetimeFigureOut">
              <a:rPr lang="ru-RU" smtClean="0"/>
              <a:t>ср 10.04.19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1187207-A4DA-4038-B086-6AA5FDE9CEB2}" type="slidenum">
              <a:rPr lang="ru-RU" smtClean="0"/>
              <a:t>‹#›</a:t>
            </a:fld>
            <a:endParaRPr lang="ru-RU"/>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41860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BB294C-5423-4254-9C9F-3F22916B4470}" type="datetimeFigureOut">
              <a:rPr lang="ru-RU" smtClean="0"/>
              <a:t>ср 10.04.19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1187207-A4DA-4038-B086-6AA5FDE9CEB2}" type="slidenum">
              <a:rPr lang="ru-RU" smtClean="0"/>
              <a:t>‹#›</a:t>
            </a:fld>
            <a:endParaRPr lang="ru-RU"/>
          </a:p>
        </p:txBody>
      </p:sp>
    </p:spTree>
    <p:extLst>
      <p:ext uri="{BB962C8B-B14F-4D97-AF65-F5344CB8AC3E}">
        <p14:creationId xmlns:p14="http://schemas.microsoft.com/office/powerpoint/2010/main" val="1386201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8BB294C-5423-4254-9C9F-3F22916B4470}" type="datetimeFigureOut">
              <a:rPr lang="ru-RU" smtClean="0"/>
              <a:t>ср 10.04.19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1187207-A4DA-4038-B086-6AA5FDE9CEB2}" type="slidenum">
              <a:rPr lang="ru-RU" smtClean="0"/>
              <a:t>‹#›</a:t>
            </a:fld>
            <a:endParaRPr lang="ru-RU"/>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50502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8BB294C-5423-4254-9C9F-3F22916B4470}" type="datetimeFigureOut">
              <a:rPr lang="ru-RU" smtClean="0"/>
              <a:t>ср 10.04.19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1187207-A4DA-4038-B086-6AA5FDE9CEB2}" type="slidenum">
              <a:rPr lang="ru-RU" smtClean="0"/>
              <a:t>‹#›</a:t>
            </a:fld>
            <a:endParaRPr lang="ru-RU"/>
          </a:p>
        </p:txBody>
      </p:sp>
    </p:spTree>
    <p:extLst>
      <p:ext uri="{BB962C8B-B14F-4D97-AF65-F5344CB8AC3E}">
        <p14:creationId xmlns:p14="http://schemas.microsoft.com/office/powerpoint/2010/main" val="19115445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8BB294C-5423-4254-9C9F-3F22916B4470}" type="datetimeFigureOut">
              <a:rPr lang="ru-RU" smtClean="0"/>
              <a:t>ср 10.04.19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1187207-A4DA-4038-B086-6AA5FDE9CEB2}" type="slidenum">
              <a:rPr lang="ru-RU" smtClean="0"/>
              <a:t>‹#›</a:t>
            </a:fld>
            <a:endParaRPr lang="ru-RU"/>
          </a:p>
        </p:txBody>
      </p:sp>
    </p:spTree>
    <p:extLst>
      <p:ext uri="{BB962C8B-B14F-4D97-AF65-F5344CB8AC3E}">
        <p14:creationId xmlns:p14="http://schemas.microsoft.com/office/powerpoint/2010/main" val="3309534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8BB294C-5423-4254-9C9F-3F22916B4470}" type="datetimeFigureOut">
              <a:rPr lang="ru-RU" smtClean="0"/>
              <a:t>ср 10.04.19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1187207-A4DA-4038-B086-6AA5FDE9CEB2}" type="slidenum">
              <a:rPr lang="ru-RU" smtClean="0"/>
              <a:t>‹#›</a:t>
            </a:fld>
            <a:endParaRPr lang="ru-RU"/>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444152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8BB294C-5423-4254-9C9F-3F22916B4470}" type="datetimeFigureOut">
              <a:rPr lang="ru-RU" smtClean="0"/>
              <a:t>ср 10.04.19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1187207-A4DA-4038-B086-6AA5FDE9CEB2}" type="slidenum">
              <a:rPr lang="ru-RU" smtClean="0"/>
              <a:t>‹#›</a:t>
            </a:fld>
            <a:endParaRPr 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812207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8BB294C-5423-4254-9C9F-3F22916B4470}" type="datetimeFigureOut">
              <a:rPr lang="ru-RU" smtClean="0"/>
              <a:t>ср 10.04.19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1187207-A4DA-4038-B086-6AA5FDE9CEB2}" type="slidenum">
              <a:rPr lang="ru-RU" smtClean="0"/>
              <a:t>‹#›</a:t>
            </a:fld>
            <a:endParaRPr lang="ru-RU"/>
          </a:p>
        </p:txBody>
      </p:sp>
    </p:spTree>
    <p:extLst>
      <p:ext uri="{BB962C8B-B14F-4D97-AF65-F5344CB8AC3E}">
        <p14:creationId xmlns:p14="http://schemas.microsoft.com/office/powerpoint/2010/main" val="31881392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8BB294C-5423-4254-9C9F-3F22916B4470}" type="datetimeFigureOut">
              <a:rPr lang="ru-RU" smtClean="0"/>
              <a:t>ср 10.04.19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1187207-A4DA-4038-B086-6AA5FDE9CEB2}" type="slidenum">
              <a:rPr lang="ru-RU" smtClean="0"/>
              <a:t>‹#›</a:t>
            </a:fld>
            <a:endParaRPr 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396643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8BB294C-5423-4254-9C9F-3F22916B4470}" type="datetimeFigureOut">
              <a:rPr lang="ru-RU" smtClean="0"/>
              <a:t>ср 10.04.19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1187207-A4DA-4038-B086-6AA5FDE9CEB2}" type="slidenum">
              <a:rPr lang="ru-RU" smtClean="0"/>
              <a:t>‹#›</a:t>
            </a:fld>
            <a:endParaRPr lang="ru-RU"/>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52055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8BB294C-5423-4254-9C9F-3F22916B4470}" type="datetimeFigureOut">
              <a:rPr lang="ru-RU" smtClean="0"/>
              <a:t>ср 10.04.19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1187207-A4DA-4038-B086-6AA5FDE9CEB2}" type="slidenum">
              <a:rPr lang="ru-RU" smtClean="0"/>
              <a:t>‹#›</a:t>
            </a:fld>
            <a:endParaRPr lang="ru-RU"/>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34668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8BB294C-5423-4254-9C9F-3F22916B4470}" type="datetimeFigureOut">
              <a:rPr lang="ru-RU" smtClean="0"/>
              <a:t>ср 10.04.19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1187207-A4DA-4038-B086-6AA5FDE9CEB2}" type="slidenum">
              <a:rPr lang="ru-RU" smtClean="0"/>
              <a:t>‹#›</a:t>
            </a:fld>
            <a:endParaRPr lang="ru-RU"/>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79071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8BB294C-5423-4254-9C9F-3F22916B4470}" type="datetimeFigureOut">
              <a:rPr lang="ru-RU" smtClean="0"/>
              <a:t>ср 10.04.19</a:t>
            </a:fld>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1187207-A4DA-4038-B086-6AA5FDE9CEB2}" type="slidenum">
              <a:rPr lang="ru-RU" smtClean="0"/>
              <a:t>‹#›</a:t>
            </a:fld>
            <a:endParaRPr lang="ru-RU"/>
          </a:p>
        </p:txBody>
      </p:sp>
    </p:spTree>
    <p:extLst>
      <p:ext uri="{BB962C8B-B14F-4D97-AF65-F5344CB8AC3E}">
        <p14:creationId xmlns:p14="http://schemas.microsoft.com/office/powerpoint/2010/main" val="277815879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92727" y="817417"/>
            <a:ext cx="7730837" cy="4530984"/>
          </a:xfrm>
          <a:prstGeom prst="rect">
            <a:avLst/>
          </a:prstGeom>
        </p:spPr>
        <p:txBody>
          <a:bodyPr wrap="square">
            <a:spAutoFit/>
          </a:bodyPr>
          <a:lstStyle/>
          <a:p>
            <a:pPr algn="ctr">
              <a:lnSpc>
                <a:spcPct val="115000"/>
              </a:lnSpc>
              <a:spcBef>
                <a:spcPts val="650"/>
              </a:spcBef>
              <a:spcAft>
                <a:spcPts val="0"/>
              </a:spcAft>
            </a:pPr>
            <a:r>
              <a:rPr lang="uz-Cyrl-UZ" sz="2800" b="1" dirty="0" smtClean="0">
                <a:solidFill>
                  <a:srgbClr val="000000"/>
                </a:solidFill>
                <a:latin typeface="Times New Roman" panose="02020603050405020304" pitchFamily="18" charset="0"/>
                <a:ea typeface="Calibri" panose="020F0502020204030204" pitchFamily="34" charset="0"/>
              </a:rPr>
              <a:t>15- МАЪРУЗА: КАРАНТИН МАТЕРИАЛЛАРИНИ ЗАРАРСИЗЛАНТИРИШ УСУЛИ</a:t>
            </a:r>
            <a:endParaRPr lang="ru-RU" sz="2400" dirty="0" smtClean="0">
              <a:effectLst/>
              <a:latin typeface="Times New Roman" panose="02020603050405020304" pitchFamily="18" charset="0"/>
              <a:ea typeface="Calibri" panose="020F0502020204030204" pitchFamily="34" charset="0"/>
            </a:endParaRPr>
          </a:p>
          <a:p>
            <a:pPr algn="ctr">
              <a:lnSpc>
                <a:spcPct val="115000"/>
              </a:lnSpc>
              <a:spcBef>
                <a:spcPts val="935"/>
              </a:spcBef>
              <a:spcAft>
                <a:spcPts val="0"/>
              </a:spcAft>
            </a:pPr>
            <a:r>
              <a:rPr lang="uz-Cyrl-UZ" sz="2800" b="1" dirty="0" smtClean="0">
                <a:solidFill>
                  <a:srgbClr val="000000"/>
                </a:solidFill>
                <a:latin typeface="Times New Roman" panose="02020603050405020304" pitchFamily="18" charset="0"/>
                <a:ea typeface="Calibri" panose="020F0502020204030204" pitchFamily="34" charset="0"/>
              </a:rPr>
              <a:t>Режа:</a:t>
            </a:r>
            <a:endParaRPr lang="ru-RU" sz="2400" dirty="0" smtClean="0">
              <a:effectLst/>
              <a:latin typeface="Times New Roman" panose="02020603050405020304" pitchFamily="18" charset="0"/>
              <a:ea typeface="Calibri" panose="020F0502020204030204" pitchFamily="34" charset="0"/>
            </a:endParaRPr>
          </a:p>
          <a:p>
            <a:pPr marL="342900" lvl="0" indent="-342900" algn="ctr">
              <a:lnSpc>
                <a:spcPct val="115000"/>
              </a:lnSpc>
              <a:spcBef>
                <a:spcPts val="935"/>
              </a:spcBef>
              <a:spcAft>
                <a:spcPts val="1000"/>
              </a:spcAft>
              <a:buFont typeface="+mj-lt"/>
              <a:buAutoNum type="arabicPeriod"/>
            </a:pPr>
            <a:r>
              <a:rPr lang="uz-Cyrl-UZ" sz="28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Карантин материалларини зарарсизлантириш </a:t>
            </a:r>
            <a:r>
              <a:rPr lang="ru-RU" sz="28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бўйича</a:t>
            </a:r>
            <a:r>
              <a:rPr lang="ru-RU" sz="28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8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қоидалар</a:t>
            </a:r>
            <a:r>
              <a:rPr lang="ru-RU" sz="28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ctr">
              <a:lnSpc>
                <a:spcPct val="115000"/>
              </a:lnSpc>
              <a:spcBef>
                <a:spcPts val="935"/>
              </a:spcBef>
              <a:spcAft>
                <a:spcPts val="1000"/>
              </a:spcAft>
              <a:buFont typeface="+mj-lt"/>
              <a:buAutoNum type="arabicPeriod"/>
            </a:pPr>
            <a:r>
              <a:rPr lang="uz-Cyrl-UZ" sz="28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Карантин материалларини зарарсизлантириш </a:t>
            </a:r>
            <a:r>
              <a:rPr lang="en-US" sz="28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усуллари</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322423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23454" y="471054"/>
            <a:ext cx="7800109" cy="6001643"/>
          </a:xfrm>
          <a:prstGeom prst="rect">
            <a:avLst/>
          </a:prstGeom>
        </p:spPr>
        <p:txBody>
          <a:bodyPr wrap="square">
            <a:spAutoFit/>
          </a:bodyPr>
          <a:lstStyle/>
          <a:p>
            <a:pPr marR="41910" indent="459105" algn="just">
              <a:spcAft>
                <a:spcPts val="0"/>
              </a:spcAft>
            </a:pPr>
            <a:r>
              <a:rPr lang="uz-Cyrl-UZ" sz="2400" dirty="0" smtClean="0">
                <a:latin typeface="Times New Roman" panose="02020603050405020304" pitchFamily="18" charset="0"/>
                <a:ea typeface="Calibri" panose="020F0502020204030204" pitchFamily="34" charset="0"/>
              </a:rPr>
              <a:t>Карантин остидаги материаллар ва бошқа хавфли ўсимлик зараркунандалари билан зарарланган барча импорт юклар Ўзбекистон Республикасига олиб кирилиши вақтида чегара пунктларида зарарсизлантирилиши</a:t>
            </a:r>
            <a:r>
              <a:rPr lang="pl-PL" sz="2400" dirty="0" smtClean="0">
                <a:latin typeface="Times New Roman" panose="02020603050405020304" pitchFamily="18" charset="0"/>
                <a:ea typeface="Times New Roman" panose="02020603050405020304" pitchFamily="18" charset="0"/>
              </a:rPr>
              <a:t>, </a:t>
            </a:r>
            <a:r>
              <a:rPr lang="uz-Cyrl-UZ" sz="2400" dirty="0" smtClean="0">
                <a:latin typeface="Times New Roman" panose="02020603050405020304" pitchFamily="18" charset="0"/>
                <a:ea typeface="Calibri" panose="020F0502020204030204" pitchFamily="34" charset="0"/>
              </a:rPr>
              <a:t>қайтариб юборилиши ёхуд йўқ қилиниши ва бу ҳақда алоҳида далолатнома расмийлаштирилиб</a:t>
            </a:r>
            <a:r>
              <a:rPr lang="pl-PL" sz="2400" dirty="0" smtClean="0">
                <a:latin typeface="Times New Roman" panose="02020603050405020304" pitchFamily="18" charset="0"/>
                <a:ea typeface="Times New Roman" panose="02020603050405020304" pitchFamily="18" charset="0"/>
              </a:rPr>
              <a:t>, </a:t>
            </a:r>
            <a:r>
              <a:rPr lang="uz-Cyrl-UZ" sz="2400" dirty="0" smtClean="0">
                <a:latin typeface="Times New Roman" panose="02020603050405020304" pitchFamily="18" charset="0"/>
                <a:ea typeface="Calibri" panose="020F0502020204030204" pitchFamily="34" charset="0"/>
              </a:rPr>
              <a:t>манфаатдор тарафларга маълум қилиниши лозим</a:t>
            </a:r>
            <a:r>
              <a:rPr lang="pl-PL" sz="2400" dirty="0" smtClean="0">
                <a:latin typeface="Times New Roman" panose="02020603050405020304" pitchFamily="18" charset="0"/>
                <a:ea typeface="Times New Roman" panose="02020603050405020304" pitchFamily="18" charset="0"/>
              </a:rPr>
              <a:t>. </a:t>
            </a:r>
            <a:endParaRPr lang="ru-RU" sz="2000" dirty="0" smtClean="0">
              <a:effectLst/>
              <a:latin typeface="Times New Roman" panose="02020603050405020304" pitchFamily="18" charset="0"/>
              <a:ea typeface="Calibri" panose="020F0502020204030204" pitchFamily="34" charset="0"/>
            </a:endParaRPr>
          </a:p>
          <a:p>
            <a:pPr marR="41910" indent="459105" algn="just">
              <a:spcAft>
                <a:spcPts val="0"/>
              </a:spcAft>
            </a:pPr>
            <a:r>
              <a:rPr lang="uz-Cyrl-UZ" sz="2400" dirty="0" smtClean="0">
                <a:latin typeface="Times New Roman" panose="02020603050405020304" pitchFamily="18" charset="0"/>
                <a:ea typeface="Calibri" panose="020F0502020204030204" pitchFamily="34" charset="0"/>
              </a:rPr>
              <a:t>Карантин остидаги материаллар ташиб бўлинганидан кейин барча турдаги транспорт воситалари албатта тозаланиши ҳамда белгиланган тартибда зарарсизлантирилиши лозим</a:t>
            </a:r>
            <a:r>
              <a:rPr lang="pl-PL" sz="2400" dirty="0" smtClean="0">
                <a:latin typeface="Times New Roman" panose="02020603050405020304" pitchFamily="18" charset="0"/>
                <a:ea typeface="Times New Roman" panose="02020603050405020304" pitchFamily="18" charset="0"/>
              </a:rPr>
              <a:t>. </a:t>
            </a:r>
            <a:endParaRPr lang="ru-RU" sz="2000" dirty="0" smtClean="0">
              <a:effectLst/>
              <a:latin typeface="Times New Roman" panose="02020603050405020304" pitchFamily="18" charset="0"/>
              <a:ea typeface="Calibri" panose="020F0502020204030204" pitchFamily="34" charset="0"/>
            </a:endParaRPr>
          </a:p>
          <a:p>
            <a:pPr indent="459105" algn="just">
              <a:spcAft>
                <a:spcPts val="0"/>
              </a:spcAft>
            </a:pPr>
            <a:r>
              <a:rPr lang="uz-Cyrl-UZ" sz="2400" dirty="0" smtClean="0">
                <a:solidFill>
                  <a:srgbClr val="000000"/>
                </a:solidFill>
                <a:latin typeface="Times New Roman" panose="02020603050405020304" pitchFamily="18" charset="0"/>
                <a:ea typeface="Times New Roman" panose="02020603050405020304" pitchFamily="18" charset="0"/>
              </a:rPr>
              <a:t>Транспорт воситаларини ўсимликлар карантинидаги зарарли организмлардан зарарсизлантириш ва тозалаш зарурати ўсимликлар карантини давлат инспекторлари томонидан аниқланади.</a:t>
            </a:r>
            <a:endParaRPr lang="ru-RU" sz="2000" dirty="0" smtClean="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6554174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4181" y="401782"/>
            <a:ext cx="7966364" cy="6124754"/>
          </a:xfrm>
          <a:prstGeom prst="rect">
            <a:avLst/>
          </a:prstGeom>
        </p:spPr>
        <p:txBody>
          <a:bodyPr wrap="square">
            <a:spAutoFit/>
          </a:bodyPr>
          <a:lstStyle/>
          <a:p>
            <a:pPr indent="459105" algn="just">
              <a:spcAft>
                <a:spcPts val="0"/>
              </a:spcAft>
            </a:pPr>
            <a:r>
              <a:rPr lang="uz-Cyrl-UZ" sz="2800" dirty="0" smtClean="0">
                <a:solidFill>
                  <a:srgbClr val="000000"/>
                </a:solidFill>
                <a:latin typeface="Times New Roman" panose="02020603050405020304" pitchFamily="18" charset="0"/>
                <a:ea typeface="Times New Roman" panose="02020603050405020304" pitchFamily="18" charset="0"/>
              </a:rPr>
              <a:t>Транспорт ташкилотлари ёки юк қабул қилиб олувчилар чегара масканидаги ўсимликлар карантини инспекторининг кўрсатмаси асосида ўсимликлар карантини ҳудудий давлат инспекцияларининг махсус фумигация бўлинмаларига зарарсизлантириш тадбирлари ўтказиш учун талабнома беради.</a:t>
            </a:r>
            <a:endParaRPr lang="ru-RU" sz="2400" dirty="0" smtClean="0">
              <a:effectLst/>
              <a:latin typeface="Times New Roman" panose="02020603050405020304" pitchFamily="18" charset="0"/>
              <a:ea typeface="Calibri" panose="020F0502020204030204" pitchFamily="34" charset="0"/>
            </a:endParaRPr>
          </a:p>
          <a:p>
            <a:pPr indent="459105" algn="just">
              <a:spcAft>
                <a:spcPts val="0"/>
              </a:spcAft>
            </a:pPr>
            <a:r>
              <a:rPr lang="uz-Cyrl-UZ" sz="2800" dirty="0" smtClean="0">
                <a:solidFill>
                  <a:srgbClr val="000000"/>
                </a:solidFill>
                <a:latin typeface="Times New Roman" panose="02020603050405020304" pitchFamily="18" charset="0"/>
                <a:ea typeface="Times New Roman" panose="02020603050405020304" pitchFamily="18" charset="0"/>
              </a:rPr>
              <a:t>Чегара масканларида транспорт воситала-рининг барча турларида ўсимликлар карантини назоратидаги маҳсулотларни фумигация ҳамда дегазация қилиш ишлари ўсимликлар карантини ҳудудий давлат инспекцияларининг махсус фумигация бўлинмалари томонидан амалга оширилади.</a:t>
            </a:r>
            <a:endParaRPr lang="ru-RU" sz="2400" dirty="0" smtClean="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730146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06581" y="609600"/>
            <a:ext cx="7758545" cy="5693866"/>
          </a:xfrm>
          <a:prstGeom prst="rect">
            <a:avLst/>
          </a:prstGeom>
        </p:spPr>
        <p:txBody>
          <a:bodyPr wrap="square">
            <a:spAutoFit/>
          </a:bodyPr>
          <a:lstStyle/>
          <a:p>
            <a:pPr indent="459105" algn="just">
              <a:spcAft>
                <a:spcPts val="0"/>
              </a:spcAft>
            </a:pPr>
            <a:r>
              <a:rPr lang="uz-Cyrl-UZ" sz="2800" dirty="0" smtClean="0">
                <a:solidFill>
                  <a:srgbClr val="000000"/>
                </a:solidFill>
                <a:latin typeface="Times New Roman" panose="02020603050405020304" pitchFamily="18" charset="0"/>
                <a:ea typeface="Times New Roman" panose="02020603050405020304" pitchFamily="18" charset="0"/>
              </a:rPr>
              <a:t>Транспорт ташкилотлари ва юк қабул қилиб олувчилар томонидан транспорт воситалари ҳамда юкларни зарарсизлантириш учун зарарсизлантириш талаблари ва техника хавфсизлигига жавоб берадиган махсус жиҳозланган майдонлар ва бинолар ажратилади.</a:t>
            </a:r>
            <a:endParaRPr lang="ru-RU" sz="2400" dirty="0" smtClean="0">
              <a:effectLst/>
              <a:latin typeface="Times New Roman" panose="02020603050405020304" pitchFamily="18" charset="0"/>
              <a:ea typeface="Calibri" panose="020F0502020204030204" pitchFamily="34" charset="0"/>
            </a:endParaRPr>
          </a:p>
          <a:p>
            <a:pPr indent="540385" algn="just">
              <a:spcAft>
                <a:spcPts val="0"/>
              </a:spcAft>
            </a:pPr>
            <a:r>
              <a:rPr lang="uz-Cyrl-UZ" sz="2800" dirty="0" smtClean="0">
                <a:solidFill>
                  <a:srgbClr val="000000"/>
                </a:solidFill>
                <a:latin typeface="Times New Roman" panose="02020603050405020304" pitchFamily="18" charset="0"/>
                <a:ea typeface="Times New Roman" panose="02020603050405020304" pitchFamily="18" charset="0"/>
              </a:rPr>
              <a:t>Ўсимликлар карантини назоратидаги маҳсулотлар чет мамлакатлардан транспорт воситаларида зарарсизлантирилган ҳолда жўнатилганда, Ўзбекистон Республикаси чегара масканларидаги ўсимликлар карантини давлат инспекторлари томонидан уларнинг дегазация сифати текширилади.</a:t>
            </a:r>
            <a:endParaRPr lang="ru-RU" sz="2400" dirty="0" smtClean="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60475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65018" y="678873"/>
            <a:ext cx="7813964" cy="5613845"/>
          </a:xfrm>
          <a:prstGeom prst="rect">
            <a:avLst/>
          </a:prstGeom>
        </p:spPr>
        <p:txBody>
          <a:bodyPr wrap="square">
            <a:spAutoFit/>
          </a:bodyPr>
          <a:lstStyle/>
          <a:p>
            <a:pPr indent="540385" algn="just">
              <a:lnSpc>
                <a:spcPct val="115000"/>
              </a:lnSpc>
              <a:spcAft>
                <a:spcPts val="0"/>
              </a:spcAft>
            </a:pPr>
            <a:r>
              <a:rPr lang="uz-Cyrl-UZ" sz="2400" dirty="0" smtClean="0">
                <a:solidFill>
                  <a:srgbClr val="000000"/>
                </a:solidFill>
                <a:latin typeface="Times New Roman" panose="02020603050405020304" pitchFamily="18" charset="0"/>
                <a:ea typeface="Times New Roman" panose="02020603050405020304" pitchFamily="18" charset="0"/>
              </a:rPr>
              <a:t>Ситрус ўсимликлар меваларини рефрежерация қилиш ва уларни музлатгич камераларда зарарсизлантириш юкни қабул қилиб олувчилар томонидан ўсимликлар карантини давлат инспектори назоратида амалга оширилади. </a:t>
            </a:r>
            <a:endParaRPr lang="ru-RU" sz="2000" dirty="0" smtClean="0">
              <a:effectLst/>
              <a:latin typeface="Times New Roman" panose="02020603050405020304" pitchFamily="18" charset="0"/>
              <a:ea typeface="Calibri" panose="020F0502020204030204" pitchFamily="34" charset="0"/>
            </a:endParaRPr>
          </a:p>
          <a:p>
            <a:pPr indent="540385" algn="just">
              <a:lnSpc>
                <a:spcPct val="115000"/>
              </a:lnSpc>
              <a:spcAft>
                <a:spcPts val="0"/>
              </a:spcAft>
            </a:pPr>
            <a:r>
              <a:rPr lang="uz-Cyrl-UZ" sz="2400" dirty="0" smtClean="0">
                <a:solidFill>
                  <a:srgbClr val="000000"/>
                </a:solidFill>
                <a:latin typeface="Times New Roman" panose="02020603050405020304" pitchFamily="18" charset="0"/>
                <a:ea typeface="Times New Roman" panose="02020603050405020304" pitchFamily="18" charset="0"/>
              </a:rPr>
              <a:t>Зарарланган ўсимликлар карантини назоратидаги маҳсулотларни фумигация, дегазация, рефрежерация қилиш ёки бошқа усулларда зарарсизлантириш (тозалаш, қайтариб юбориш ёки бошқа манзилга жўнатиш, йўқ қилиб ташлаш), юкларни, багажларни, почта жўнатмаларини очиш ёки қадоқлаш, уларни зарарсизлантириш жойларига олиб бориш ва у ердан қайтариб олиб келиш билан боғлиқ харажатлар юкни қабул қилиб олувчилар ҳисобидан қопланади.</a:t>
            </a:r>
            <a:endParaRPr lang="ru-RU" sz="2000" dirty="0" smtClean="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945443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6472" y="387927"/>
            <a:ext cx="7980219" cy="6110899"/>
          </a:xfrm>
          <a:prstGeom prst="rect">
            <a:avLst/>
          </a:prstGeom>
        </p:spPr>
        <p:txBody>
          <a:bodyPr wrap="square">
            <a:spAutoFit/>
          </a:bodyPr>
          <a:lstStyle/>
          <a:p>
            <a:pPr algn="just">
              <a:spcAft>
                <a:spcPts val="0"/>
              </a:spcAft>
            </a:pPr>
            <a:r>
              <a:rPr lang="pl-PL" sz="2800" b="1" dirty="0" smtClean="0">
                <a:latin typeface="Times New Roman" panose="02020603050405020304" pitchFamily="18" charset="0"/>
                <a:ea typeface="Calibri" panose="020F0502020204030204" pitchFamily="34" charset="0"/>
              </a:rPr>
              <a:t>Дегазация</a:t>
            </a:r>
            <a:r>
              <a:rPr lang="pl-PL" sz="2800" dirty="0">
                <a:latin typeface="Times New Roman" panose="02020603050405020304" pitchFamily="18" charset="0"/>
                <a:ea typeface="Calibri" panose="020F0502020204030204" pitchFamily="34" charset="0"/>
              </a:rPr>
              <a:t> — ўсимликлар карантини </a:t>
            </a:r>
            <a:r>
              <a:rPr lang="pl-PL" sz="2800" dirty="0" smtClean="0">
                <a:latin typeface="Times New Roman" panose="02020603050405020304" pitchFamily="18" charset="0"/>
                <a:ea typeface="Calibri" panose="020F0502020204030204" pitchFamily="34" charset="0"/>
              </a:rPr>
              <a:t>объектла</a:t>
            </a:r>
            <a:r>
              <a:rPr lang="uz-Cyrl-UZ" sz="2800" dirty="0" smtClean="0">
                <a:latin typeface="Times New Roman" panose="02020603050405020304" pitchFamily="18" charset="0"/>
                <a:ea typeface="Calibri" panose="020F0502020204030204" pitchFamily="34" charset="0"/>
              </a:rPr>
              <a:t>-</a:t>
            </a:r>
            <a:r>
              <a:rPr lang="pl-PL" sz="2800" dirty="0" smtClean="0">
                <a:latin typeface="Times New Roman" panose="02020603050405020304" pitchFamily="18" charset="0"/>
                <a:ea typeface="Calibri" panose="020F0502020204030204" pitchFamily="34" charset="0"/>
              </a:rPr>
              <a:t>рини </a:t>
            </a:r>
            <a:r>
              <a:rPr lang="pl-PL" sz="2800" dirty="0">
                <a:latin typeface="Times New Roman" panose="02020603050405020304" pitchFamily="18" charset="0"/>
                <a:ea typeface="Calibri" panose="020F0502020204030204" pitchFamily="34" charset="0"/>
              </a:rPr>
              <a:t>кимёвий воситалар газлари билан зарарсизлантириш (фумигация) муддатит угагандан кейин ушбу герметик ёпилган объектда заҳарли газ ҳолидаги моддаларни йўқотишга қаратилган чора-тадбирлар;</a:t>
            </a:r>
            <a:endParaRPr lang="ru-RU" sz="2400" dirty="0" smtClean="0">
              <a:effectLst/>
              <a:latin typeface="Times New Roman" panose="02020603050405020304" pitchFamily="18" charset="0"/>
              <a:ea typeface="Calibri" panose="020F0502020204030204" pitchFamily="34" charset="0"/>
            </a:endParaRPr>
          </a:p>
          <a:p>
            <a:pPr algn="just">
              <a:spcAft>
                <a:spcPts val="0"/>
              </a:spcAft>
            </a:pPr>
            <a:r>
              <a:rPr lang="pl-PL" sz="2800" b="1" dirty="0">
                <a:latin typeface="Times New Roman" panose="02020603050405020304" pitchFamily="18" charset="0"/>
                <a:ea typeface="Calibri" panose="020F0502020204030204" pitchFamily="34" charset="0"/>
              </a:rPr>
              <a:t>Фумигация </a:t>
            </a:r>
            <a:r>
              <a:rPr lang="pl-PL" sz="2800" dirty="0">
                <a:latin typeface="Times New Roman" panose="02020603050405020304" pitchFamily="18" charset="0"/>
                <a:ea typeface="Calibri" panose="020F0502020204030204" pitchFamily="34" charset="0"/>
              </a:rPr>
              <a:t>— ўсимликлар карантинидаги ва бошқа зарарли организмларни йўқ қилиш мақсадида ўсимликлар карантини объектларини кимёвий воситалар газлари билан зарарсизлантириш;</a:t>
            </a:r>
            <a:endParaRPr lang="ru-RU" sz="2400" dirty="0" smtClean="0">
              <a:effectLst/>
              <a:latin typeface="Times New Roman" panose="02020603050405020304" pitchFamily="18" charset="0"/>
              <a:ea typeface="Calibri" panose="020F0502020204030204" pitchFamily="34" charset="0"/>
            </a:endParaRPr>
          </a:p>
          <a:p>
            <a:pPr algn="just">
              <a:spcAft>
                <a:spcPts val="0"/>
              </a:spcAft>
            </a:pPr>
            <a:r>
              <a:rPr lang="uz-Cyrl-UZ" sz="2800" b="1" dirty="0">
                <a:latin typeface="Times New Roman" panose="02020603050405020304" pitchFamily="18" charset="0"/>
                <a:ea typeface="Calibri" panose="020F0502020204030204" pitchFamily="34" charset="0"/>
              </a:rPr>
              <a:t>Рефрежератця</a:t>
            </a:r>
            <a:r>
              <a:rPr lang="uz-Cyrl-UZ" sz="2800" dirty="0">
                <a:latin typeface="Times New Roman" panose="02020603050405020304" pitchFamily="18" charset="0"/>
                <a:ea typeface="Calibri" panose="020F0502020204030204" pitchFamily="34" charset="0"/>
              </a:rPr>
              <a:t> – хона ҳароратини совутиш натижасида ўсимликлар карантини объектларини йўқотиш чора тадбири. </a:t>
            </a:r>
            <a:endParaRPr lang="ru-RU" sz="2400" dirty="0" smtClean="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0794412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4183" y="387927"/>
            <a:ext cx="7786254" cy="6152463"/>
          </a:xfrm>
          <a:prstGeom prst="rect">
            <a:avLst/>
          </a:prstGeom>
        </p:spPr>
        <p:txBody>
          <a:bodyPr wrap="square">
            <a:spAutoFit/>
          </a:bodyPr>
          <a:lstStyle/>
          <a:p>
            <a:pPr algn="just"/>
            <a:r>
              <a:rPr lang="uz-Cyrl-UZ" sz="2800" dirty="0" smtClean="0">
                <a:latin typeface="Times New Roman" panose="02020603050405020304" pitchFamily="18" charset="0"/>
                <a:ea typeface="Calibri" panose="020F0502020204030204" pitchFamily="34" charset="0"/>
              </a:rPr>
              <a:t>	Совутиш - бу совуқ хоналарда мевани сақлаш, 21 кун давомида 0,5-1,5 ° С ҳароратда. ёки 16 кун давомида 0 ° С дан -1 ° С гача бўлган ҳароратда (лекин пастда эмас). Совутиш давридаги ҳарорат бир хил бўлиши керак, бу эса стационар ёки кўчма мухлислар томонидан камерада доимий ҳаво алмашинуви орқали эришилади. </a:t>
            </a:r>
          </a:p>
          <a:p>
            <a:pPr algn="just"/>
            <a:r>
              <a:rPr lang="uz-Cyrl-UZ" sz="2800" dirty="0">
                <a:latin typeface="Times New Roman" panose="02020603050405020304" pitchFamily="18" charset="0"/>
                <a:ea typeface="Calibri" panose="020F0502020204030204" pitchFamily="34" charset="0"/>
              </a:rPr>
              <a:t>	</a:t>
            </a:r>
            <a:r>
              <a:rPr lang="uz-Cyrl-UZ" sz="2800" dirty="0" smtClean="0">
                <a:latin typeface="Times New Roman" panose="02020603050405020304" pitchFamily="18" charset="0"/>
                <a:ea typeface="Calibri" panose="020F0502020204030204" pitchFamily="34" charset="0"/>
              </a:rPr>
              <a:t>Бунда турли совутиш камераларидан фойдаланилади. Совутиш камерасидаги ҳаво муҳитини бошқариш билан ишлайдиган совутгичлар замонавий технологиялардан бири бўлиб, бунда камерадаги ҳавонинг таркиби ўзгартирилади. </a:t>
            </a:r>
            <a:endParaRPr lang="ru-RU" sz="2800" dirty="0"/>
          </a:p>
        </p:txBody>
      </p:sp>
    </p:spTree>
    <p:extLst>
      <p:ext uri="{BB962C8B-B14F-4D97-AF65-F5344CB8AC3E}">
        <p14:creationId xmlns:p14="http://schemas.microsoft.com/office/powerpoint/2010/main" val="1761383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45127" y="720436"/>
            <a:ext cx="7578437" cy="5503301"/>
          </a:xfrm>
          <a:prstGeom prst="rect">
            <a:avLst/>
          </a:prstGeom>
        </p:spPr>
        <p:txBody>
          <a:bodyPr wrap="square">
            <a:spAutoFit/>
          </a:bodyPr>
          <a:lstStyle/>
          <a:p>
            <a:pPr algn="just">
              <a:lnSpc>
                <a:spcPct val="115000"/>
              </a:lnSpc>
            </a:pPr>
            <a:r>
              <a:rPr lang="uz-Cyrl-UZ" sz="2800" dirty="0" smtClean="0">
                <a:latin typeface="Times New Roman" panose="02020603050405020304" pitchFamily="18" charset="0"/>
                <a:ea typeface="Calibri" panose="020F0502020204030204" pitchFamily="34" charset="0"/>
              </a:rPr>
              <a:t>Бунда ҳаво таркибидаги кислород миқдори 21%, карбонат ангидрид миқдори 0,03% бўлса, кислород 2-5%гача пасайтирилади, карбонат ангидрид миҳдори 3-5%гача оширилади. </a:t>
            </a:r>
            <a:endParaRPr lang="ru-RU" sz="2800" dirty="0" smtClean="0"/>
          </a:p>
          <a:p>
            <a:pPr algn="just">
              <a:lnSpc>
                <a:spcPct val="115000"/>
              </a:lnSpc>
              <a:spcAft>
                <a:spcPts val="0"/>
              </a:spcAft>
            </a:pPr>
            <a:r>
              <a:rPr lang="uz-Cyrl-UZ" sz="2800" dirty="0" smtClean="0">
                <a:latin typeface="Times New Roman" panose="02020603050405020304" pitchFamily="18" charset="0"/>
                <a:ea typeface="Calibri" panose="020F0502020204030204" pitchFamily="34" charset="0"/>
              </a:rPr>
              <a:t>Бу усулнинг моҳияти Шундаки, совутгичларга келтирилган мева ва сабзавотлар таркибидаги микроорганизм ва турли хил жонзотлар одатда кислород билан нафас олади, хонадаги кислород миқдорини пасайтириш билан нафас олиши тўҳтатилади, натижада маҳсулотни сақлаш муддати узайтирилади.</a:t>
            </a:r>
            <a:endParaRPr lang="ru-RU" sz="2400" dirty="0" smtClean="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930822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1163" y="637309"/>
            <a:ext cx="7841673" cy="5693866"/>
          </a:xfrm>
          <a:prstGeom prst="rect">
            <a:avLst/>
          </a:prstGeom>
        </p:spPr>
        <p:txBody>
          <a:bodyPr wrap="square">
            <a:spAutoFit/>
          </a:bodyPr>
          <a:lstStyle/>
          <a:p>
            <a:pPr algn="just">
              <a:spcAft>
                <a:spcPts val="0"/>
              </a:spcAft>
            </a:pPr>
            <a:r>
              <a:rPr lang="uz-Cyrl-UZ" sz="2800" dirty="0" smtClean="0">
                <a:latin typeface="Times New Roman" panose="02020603050405020304" pitchFamily="18" charset="0"/>
                <a:ea typeface="Calibri" panose="020F0502020204030204" pitchFamily="34" charset="0"/>
              </a:rPr>
              <a:t>Камера баландлигидан қатъи назар, устуннинг баландлиги 3 метрдан ёки 8 та қутидан ошмаслиги керак. 3 м баландликдаги хоналарда, совутиш мосламалари шипга ўрнатилганида ва батареяни деворга совутиш билан камида 60 см масофада юқори йиғим қутилари ва шип ўртасидаги масофа камида 1 м бўлиши керак.</a:t>
            </a:r>
            <a:endParaRPr lang="ru-RU" sz="2400" dirty="0" smtClean="0">
              <a:effectLst/>
              <a:latin typeface="Times New Roman" panose="02020603050405020304" pitchFamily="18" charset="0"/>
              <a:ea typeface="Calibri" panose="020F0502020204030204" pitchFamily="34" charset="0"/>
            </a:endParaRPr>
          </a:p>
          <a:p>
            <a:pPr algn="just">
              <a:spcAft>
                <a:spcPts val="0"/>
              </a:spcAft>
            </a:pPr>
            <a:r>
              <a:rPr lang="uz-Cyrl-UZ" sz="2800" dirty="0" smtClean="0">
                <a:latin typeface="Times New Roman" panose="02020603050405020304" pitchFamily="18" charset="0"/>
                <a:ea typeface="Calibri" panose="020F0502020204030204" pitchFamily="34" charset="0"/>
              </a:rPr>
              <a:t>Совутиш даврининг узунлиги мева температурасига, партиянинг катталигига ва камеранинг ҳажмига боғлиқ. Портакаллашган туманларда 3-4 ° С ҳароратда етказилганда, уларнинг олдинги совутилиши 3-4 кундан кўпроқ давом этмайди.</a:t>
            </a:r>
            <a:endParaRPr lang="ru-RU" sz="2400" dirty="0" smtClean="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4867220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92725" y="628311"/>
            <a:ext cx="7827819" cy="5890843"/>
          </a:xfrm>
          <a:prstGeom prst="rect">
            <a:avLst/>
          </a:prstGeom>
        </p:spPr>
        <p:txBody>
          <a:bodyPr wrap="square">
            <a:spAutoFit/>
          </a:bodyPr>
          <a:lstStyle/>
          <a:p>
            <a:pPr algn="just">
              <a:lnSpc>
                <a:spcPct val="115000"/>
              </a:lnSpc>
              <a:spcAft>
                <a:spcPts val="0"/>
              </a:spcAft>
            </a:pPr>
            <a:r>
              <a:rPr lang="uz-Cyrl-UZ" sz="2400" dirty="0" smtClean="0">
                <a:latin typeface="Times New Roman" panose="02020603050405020304" pitchFamily="18" charset="0"/>
                <a:ea typeface="Calibri" panose="020F0502020204030204" pitchFamily="34" charset="0"/>
              </a:rPr>
              <a:t>Фавқулотда савдо зарур бўлса, апелсинлар махсус фумигация хоналарида олиб бориладиган метил бромиди билан фумигация қилиннади. Мева </a:t>
            </a:r>
            <a:r>
              <a:rPr lang="ru-RU" sz="2400" dirty="0" err="1" smtClean="0">
                <a:latin typeface="Times New Roman" panose="02020603050405020304" pitchFamily="18" charset="0"/>
                <a:ea typeface="Calibri" panose="020F0502020204030204" pitchFamily="34" charset="0"/>
              </a:rPr>
              <a:t>яшик</a:t>
            </a:r>
            <a:r>
              <a:rPr lang="uz-Cyrl-UZ" sz="2400" dirty="0" smtClean="0">
                <a:latin typeface="Times New Roman" panose="02020603050405020304" pitchFamily="18" charset="0"/>
                <a:ea typeface="Calibri" panose="020F0502020204030204" pitchFamily="34" charset="0"/>
              </a:rPr>
              <a:t>ларда деворлардан камида 20 см, шип ва </a:t>
            </a:r>
            <a:r>
              <a:rPr lang="ru-RU" sz="2400" dirty="0" err="1" smtClean="0">
                <a:latin typeface="Times New Roman" panose="02020603050405020304" pitchFamily="18" charset="0"/>
                <a:ea typeface="Calibri" panose="020F0502020204030204" pitchFamily="34" charset="0"/>
              </a:rPr>
              <a:t>устун</a:t>
            </a:r>
            <a:r>
              <a:rPr lang="ru-RU" sz="2400" dirty="0" smtClean="0">
                <a:latin typeface="Times New Roman" panose="02020603050405020304" pitchFamily="18" charset="0"/>
                <a:ea typeface="Calibri" panose="020F0502020204030204" pitchFamily="34" charset="0"/>
              </a:rPr>
              <a:t> </a:t>
            </a:r>
            <a:r>
              <a:rPr lang="uz-Cyrl-UZ" sz="2400" dirty="0" smtClean="0">
                <a:latin typeface="Times New Roman" panose="02020603050405020304" pitchFamily="18" charset="0"/>
                <a:ea typeface="Calibri" panose="020F0502020204030204" pitchFamily="34" charset="0"/>
              </a:rPr>
              <a:t>ўртасида 40-60 см гача туширилади. Бу газлаш жараёнида фумигация ва ўчириш вақтида хона ичидаги метил бромиднинг тез ва ҳатто тақсимланишини таъминлайди.</a:t>
            </a:r>
            <a:endParaRPr lang="ru-RU" sz="2000" dirty="0" smtClean="0">
              <a:effectLst/>
              <a:latin typeface="Times New Roman" panose="02020603050405020304" pitchFamily="18" charset="0"/>
              <a:ea typeface="Calibri" panose="020F0502020204030204" pitchFamily="34" charset="0"/>
            </a:endParaRPr>
          </a:p>
          <a:p>
            <a:pPr algn="just">
              <a:lnSpc>
                <a:spcPct val="115000"/>
              </a:lnSpc>
              <a:spcAft>
                <a:spcPts val="0"/>
              </a:spcAft>
            </a:pPr>
            <a:r>
              <a:rPr lang="uz-Cyrl-UZ" sz="2400" dirty="0" smtClean="0">
                <a:latin typeface="Times New Roman" panose="02020603050405020304" pitchFamily="18" charset="0"/>
                <a:ea typeface="Calibri" panose="020F0502020204030204" pitchFamily="34" charset="0"/>
              </a:rPr>
              <a:t>Хона ичига тушгандан сўнг, мевалар камида 8-10 ° С (меванинг ичида) ҳароратга қиздирилади. Ҳароратнинг кўтарилиши аста-секин бўлиши керак - кунига 3-5°С. Хона ичидаги иссиқ ҳавони бир-бирига тақсимлаш учун ҳар 2 соатда вентилятор  тоқиб турилади. 8 ° С дан паст ва 25 ° С дан юқори ҳароратда фумигацияга йўл қўйилмайди. </a:t>
            </a:r>
            <a:endParaRPr lang="ru-RU" sz="2000" dirty="0" smtClean="0">
              <a:effectLst/>
              <a:latin typeface="Times New Roman" panose="02020603050405020304" pitchFamily="18" charset="0"/>
              <a:ea typeface="Calibri" panose="020F0502020204030204" pitchFamily="34" charset="0"/>
            </a:endParaRPr>
          </a:p>
          <a:p>
            <a:pPr>
              <a:spcAft>
                <a:spcPts val="0"/>
              </a:spcAft>
            </a:pPr>
            <a:r>
              <a:rPr lang="uz-Cyrl-UZ" sz="2000" dirty="0" smtClean="0">
                <a:effectLst/>
                <a:latin typeface="Times New Roman" panose="02020603050405020304" pitchFamily="18" charset="0"/>
                <a:ea typeface="Calibri" panose="020F0502020204030204" pitchFamily="34" charset="0"/>
              </a:rPr>
              <a:t> </a:t>
            </a:r>
            <a:endParaRPr lang="ru-RU" sz="20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5318352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2000" y="460477"/>
            <a:ext cx="7813964" cy="6038576"/>
          </a:xfrm>
          <a:prstGeom prst="rect">
            <a:avLst/>
          </a:prstGeom>
        </p:spPr>
        <p:txBody>
          <a:bodyPr wrap="square">
            <a:spAutoFit/>
          </a:bodyPr>
          <a:lstStyle/>
          <a:p>
            <a:pPr algn="just">
              <a:lnSpc>
                <a:spcPct val="115000"/>
              </a:lnSpc>
              <a:spcAft>
                <a:spcPts val="0"/>
              </a:spcAft>
            </a:pPr>
            <a:r>
              <a:rPr lang="uz-Cyrl-UZ" sz="2400" dirty="0" smtClean="0">
                <a:latin typeface="Times New Roman" panose="02020603050405020304" pitchFamily="18" charset="0"/>
                <a:ea typeface="Calibri" panose="020F0502020204030204" pitchFamily="34" charset="0"/>
              </a:rPr>
              <a:t>Метил бромит заҳарли ҳисобланади, Шунинг учун у билан ишлашда сиз хавфсизлик қоидаларига ва ҳимоя чораларига риоя қилишингиз керак.</a:t>
            </a:r>
            <a:endParaRPr lang="ru-RU" sz="2000" dirty="0" smtClean="0">
              <a:effectLst/>
              <a:latin typeface="Times New Roman" panose="02020603050405020304" pitchFamily="18" charset="0"/>
              <a:ea typeface="Calibri" panose="020F0502020204030204" pitchFamily="34" charset="0"/>
            </a:endParaRPr>
          </a:p>
          <a:p>
            <a:pPr algn="just">
              <a:lnSpc>
                <a:spcPct val="115000"/>
              </a:lnSpc>
              <a:spcAft>
                <a:spcPts val="0"/>
              </a:spcAft>
            </a:pPr>
            <a:r>
              <a:rPr lang="uz-Cyrl-UZ" sz="2400" dirty="0" smtClean="0">
                <a:latin typeface="Times New Roman" panose="02020603050405020304" pitchFamily="18" charset="0"/>
                <a:ea typeface="Calibri" panose="020F0502020204030204" pitchFamily="34" charset="0"/>
              </a:rPr>
              <a:t>Фумигинал портлашлар бир кун ичида амалга оширилиши керак, чунки зарарлар кескин ошади.</a:t>
            </a:r>
            <a:endParaRPr lang="ru-RU" sz="2000" dirty="0" smtClean="0">
              <a:effectLst/>
              <a:latin typeface="Times New Roman" panose="02020603050405020304" pitchFamily="18" charset="0"/>
              <a:ea typeface="Calibri" panose="020F0502020204030204" pitchFamily="34" charset="0"/>
            </a:endParaRPr>
          </a:p>
          <a:p>
            <a:pPr algn="just">
              <a:lnSpc>
                <a:spcPct val="115000"/>
              </a:lnSpc>
              <a:spcAft>
                <a:spcPts val="0"/>
              </a:spcAft>
            </a:pPr>
            <a:r>
              <a:rPr lang="uz-Cyrl-UZ" sz="2400" dirty="0" smtClean="0">
                <a:latin typeface="Times New Roman" panose="02020603050405020304" pitchFamily="18" charset="0"/>
                <a:ea typeface="Calibri" panose="020F0502020204030204" pitchFamily="34" charset="0"/>
              </a:rPr>
              <a:t>Фумигация технологиясини бузилиши турли даражадаги куйишлар пайдо бўлишига олиб келиши мумкин - апелсин пўстлоқлари алоҳида жойларда ёки узлуксиз катта доғ шаклида пайдо бўлади. Кўпинча бу газни қайта ишлаш вақтида вентиляторнинг кам қувватини ёки вақтинчалик ёпилишининг натижасидир, ҳаво кўпроқ оғирроқ бўлса, катта консентрацияларда метил бромидлар устунлар тўпламининг юқори сатҳидаги қутиларига жойлашади.</a:t>
            </a:r>
            <a:endParaRPr lang="ru-RU" sz="2000" dirty="0" smtClean="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68061092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13</TotalTime>
  <Words>621</Words>
  <Application>Microsoft Office PowerPoint</Application>
  <PresentationFormat>Экран (4:3)</PresentationFormat>
  <Paragraphs>28</Paragraphs>
  <Slides>11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11</vt:i4>
      </vt:variant>
    </vt:vector>
  </HeadingPairs>
  <TitlesOfParts>
    <vt:vector size="16" baseType="lpstr">
      <vt:lpstr>Arial</vt:lpstr>
      <vt:lpstr>Calibri</vt:lpstr>
      <vt:lpstr>Garamond</vt:lpstr>
      <vt:lpstr>Times New Roman</vt:lpstr>
      <vt:lpstr>Натуральные материалы</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Hurriyahon</dc:creator>
  <cp:lastModifiedBy>Hurriyahon</cp:lastModifiedBy>
  <cp:revision>2</cp:revision>
  <dcterms:created xsi:type="dcterms:W3CDTF">2019-04-10T03:49:36Z</dcterms:created>
  <dcterms:modified xsi:type="dcterms:W3CDTF">2019-04-10T04:03:22Z</dcterms:modified>
</cp:coreProperties>
</file>