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2" r:id="rId2"/>
    <p:sldId id="269" r:id="rId3"/>
    <p:sldId id="281" r:id="rId4"/>
    <p:sldId id="283" r:id="rId5"/>
    <p:sldId id="289" r:id="rId6"/>
    <p:sldId id="294" r:id="rId7"/>
    <p:sldId id="285" r:id="rId8"/>
    <p:sldId id="295" r:id="rId9"/>
    <p:sldId id="287" r:id="rId10"/>
    <p:sldId id="296" r:id="rId11"/>
    <p:sldId id="288" r:id="rId12"/>
    <p:sldId id="272" r:id="rId13"/>
    <p:sldId id="268" r:id="rId14"/>
    <p:sldId id="276" r:id="rId15"/>
    <p:sldId id="290" r:id="rId16"/>
    <p:sldId id="291" r:id="rId17"/>
    <p:sldId id="274" r:id="rId18"/>
    <p:sldId id="279" r:id="rId19"/>
    <p:sldId id="292" r:id="rId20"/>
    <p:sldId id="278" r:id="rId21"/>
    <p:sldId id="275" r:id="rId22"/>
    <p:sldId id="263"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1E31"/>
    <a:srgbClr val="BF3C48"/>
    <a:srgbClr val="47627F"/>
    <a:srgbClr val="856E45"/>
    <a:srgbClr val="6F267F"/>
    <a:srgbClr val="FECB00"/>
    <a:srgbClr val="729F11"/>
    <a:srgbClr val="F7E8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04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9B29E-1843-4DB8-862D-166DA14D3A2D}" type="doc">
      <dgm:prSet loTypeId="urn:microsoft.com/office/officeart/2005/8/layout/gear1" loCatId="cycle" qsTypeId="urn:microsoft.com/office/officeart/2005/8/quickstyle/simple5" qsCatId="simple" csTypeId="urn:microsoft.com/office/officeart/2005/8/colors/colorful4" csCatId="colorful" phldr="1"/>
      <dgm:spPr/>
      <dgm:t>
        <a:bodyPr/>
        <a:lstStyle/>
        <a:p>
          <a:endParaRPr lang="ru-RU"/>
        </a:p>
      </dgm:t>
    </dgm:pt>
    <dgm:pt modelId="{94FC0600-847F-4A0F-96AF-BC3E6D01EA20}">
      <dgm:prSet phldrT="[Текст]" custT="1"/>
      <dgm:spPr/>
      <dgm:t>
        <a:bodyPr/>
        <a:lstStyle/>
        <a:p>
          <a:r>
            <a:rPr lang="en-US" sz="2800" dirty="0" smtClean="0"/>
            <a:t>2.</a:t>
          </a:r>
        </a:p>
        <a:p>
          <a:r>
            <a:rPr lang="ru-RU" sz="2800" dirty="0" err="1" smtClean="0"/>
            <a:t>Иқтисодиёт</a:t>
          </a:r>
          <a:endParaRPr lang="ru-RU" sz="2800" dirty="0">
            <a:solidFill>
              <a:schemeClr val="tx1"/>
            </a:solidFill>
          </a:endParaRPr>
        </a:p>
      </dgm:t>
    </dgm:pt>
    <dgm:pt modelId="{C2752058-96E4-4980-B4B0-52D758D1C78D}" type="parTrans" cxnId="{9F91CC02-3558-4C3A-9FB7-CBFA910F8ED1}">
      <dgm:prSet/>
      <dgm:spPr/>
      <dgm:t>
        <a:bodyPr/>
        <a:lstStyle/>
        <a:p>
          <a:endParaRPr lang="ru-RU"/>
        </a:p>
      </dgm:t>
    </dgm:pt>
    <dgm:pt modelId="{2B2FFE28-2F72-4501-8E1A-06F379232EDF}" type="sibTrans" cxnId="{9F91CC02-3558-4C3A-9FB7-CBFA910F8ED1}">
      <dgm:prSet/>
      <dgm:spPr/>
      <dgm:t>
        <a:bodyPr/>
        <a:lstStyle/>
        <a:p>
          <a:endParaRPr lang="ru-RU"/>
        </a:p>
      </dgm:t>
    </dgm:pt>
    <dgm:pt modelId="{0DB21A1A-A00D-462A-8A1A-4888E847B8FB}">
      <dgm:prSet phldrT="[Текст]" custT="1"/>
      <dgm:spPr/>
      <dgm:t>
        <a:bodyPr/>
        <a:lstStyle/>
        <a:p>
          <a:r>
            <a:rPr lang="en-US" sz="2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r>
            <a:rPr lang="en-US" sz="2800" b="0" cap="none" spc="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800" dirty="0" err="1" smtClean="0"/>
            <a:t>Географик</a:t>
          </a:r>
          <a:endParaRPr lang="ru-RU" sz="28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dgm:t>
    </dgm:pt>
    <dgm:pt modelId="{77FE7858-27CB-443E-9B0A-F383238F7A89}" type="parTrans" cxnId="{23CA6824-C19C-48C1-8555-F3F2E239D44A}">
      <dgm:prSet/>
      <dgm:spPr/>
      <dgm:t>
        <a:bodyPr/>
        <a:lstStyle/>
        <a:p>
          <a:endParaRPr lang="ru-RU"/>
        </a:p>
      </dgm:t>
    </dgm:pt>
    <dgm:pt modelId="{A75D0EA5-4E34-42C9-8940-2B0D1354D5D7}" type="sibTrans" cxnId="{23CA6824-C19C-48C1-8555-F3F2E239D44A}">
      <dgm:prSet/>
      <dgm:spPr/>
      <dgm:t>
        <a:bodyPr/>
        <a:lstStyle/>
        <a:p>
          <a:endParaRPr lang="ru-RU"/>
        </a:p>
      </dgm:t>
    </dgm:pt>
    <dgm:pt modelId="{3C2CB047-E305-443E-95A8-5FADEC4872D7}" type="pres">
      <dgm:prSet presAssocID="{0829B29E-1843-4DB8-862D-166DA14D3A2D}" presName="composite" presStyleCnt="0">
        <dgm:presLayoutVars>
          <dgm:chMax val="3"/>
          <dgm:animLvl val="lvl"/>
          <dgm:resizeHandles val="exact"/>
        </dgm:presLayoutVars>
      </dgm:prSet>
      <dgm:spPr/>
      <dgm:t>
        <a:bodyPr/>
        <a:lstStyle/>
        <a:p>
          <a:endParaRPr lang="ru-RU"/>
        </a:p>
      </dgm:t>
    </dgm:pt>
    <dgm:pt modelId="{3F556036-550D-44EF-867C-0F25968343FA}" type="pres">
      <dgm:prSet presAssocID="{94FC0600-847F-4A0F-96AF-BC3E6D01EA20}" presName="gear1" presStyleLbl="node1" presStyleIdx="0" presStyleCnt="2" custLinFactNeighborX="-5211" custLinFactNeighborY="17635">
        <dgm:presLayoutVars>
          <dgm:chMax val="1"/>
          <dgm:bulletEnabled val="1"/>
        </dgm:presLayoutVars>
      </dgm:prSet>
      <dgm:spPr/>
      <dgm:t>
        <a:bodyPr/>
        <a:lstStyle/>
        <a:p>
          <a:endParaRPr lang="ru-RU"/>
        </a:p>
      </dgm:t>
    </dgm:pt>
    <dgm:pt modelId="{5FF6C5D5-C319-424F-9C02-1574908C8C93}" type="pres">
      <dgm:prSet presAssocID="{94FC0600-847F-4A0F-96AF-BC3E6D01EA20}" presName="gear1srcNode" presStyleLbl="node1" presStyleIdx="0" presStyleCnt="2"/>
      <dgm:spPr/>
      <dgm:t>
        <a:bodyPr/>
        <a:lstStyle/>
        <a:p>
          <a:endParaRPr lang="ru-RU"/>
        </a:p>
      </dgm:t>
    </dgm:pt>
    <dgm:pt modelId="{77FAA57E-393C-43D4-87C5-099B691D6EF1}" type="pres">
      <dgm:prSet presAssocID="{94FC0600-847F-4A0F-96AF-BC3E6D01EA20}" presName="gear1dstNode" presStyleLbl="node1" presStyleIdx="0" presStyleCnt="2"/>
      <dgm:spPr/>
      <dgm:t>
        <a:bodyPr/>
        <a:lstStyle/>
        <a:p>
          <a:endParaRPr lang="ru-RU"/>
        </a:p>
      </dgm:t>
    </dgm:pt>
    <dgm:pt modelId="{2224674C-10DC-41AC-A10F-E4FCE393FFE7}" type="pres">
      <dgm:prSet presAssocID="{0DB21A1A-A00D-462A-8A1A-4888E847B8FB}" presName="gear2" presStyleLbl="node1" presStyleIdx="1" presStyleCnt="2" custScaleX="138011" custScaleY="137653" custLinFactNeighborX="-5511" custLinFactNeighborY="-28106">
        <dgm:presLayoutVars>
          <dgm:chMax val="1"/>
          <dgm:bulletEnabled val="1"/>
        </dgm:presLayoutVars>
      </dgm:prSet>
      <dgm:spPr/>
      <dgm:t>
        <a:bodyPr/>
        <a:lstStyle/>
        <a:p>
          <a:endParaRPr lang="ru-RU"/>
        </a:p>
      </dgm:t>
    </dgm:pt>
    <dgm:pt modelId="{726AA036-02D9-41CE-B394-5A60CA0644D5}" type="pres">
      <dgm:prSet presAssocID="{0DB21A1A-A00D-462A-8A1A-4888E847B8FB}" presName="gear2srcNode" presStyleLbl="node1" presStyleIdx="1" presStyleCnt="2"/>
      <dgm:spPr/>
      <dgm:t>
        <a:bodyPr/>
        <a:lstStyle/>
        <a:p>
          <a:endParaRPr lang="ru-RU"/>
        </a:p>
      </dgm:t>
    </dgm:pt>
    <dgm:pt modelId="{82C53803-69F5-4284-A287-A5C06F0D7AC3}" type="pres">
      <dgm:prSet presAssocID="{0DB21A1A-A00D-462A-8A1A-4888E847B8FB}" presName="gear2dstNode" presStyleLbl="node1" presStyleIdx="1" presStyleCnt="2"/>
      <dgm:spPr/>
      <dgm:t>
        <a:bodyPr/>
        <a:lstStyle/>
        <a:p>
          <a:endParaRPr lang="ru-RU"/>
        </a:p>
      </dgm:t>
    </dgm:pt>
    <dgm:pt modelId="{7989AF32-B5AD-4798-8C41-9EFF2DBE7262}" type="pres">
      <dgm:prSet presAssocID="{2B2FFE28-2F72-4501-8E1A-06F379232EDF}" presName="connector1" presStyleLbl="sibTrans2D1" presStyleIdx="0" presStyleCnt="2" custLinFactNeighborX="-8799" custLinFactNeighborY="13859"/>
      <dgm:spPr/>
      <dgm:t>
        <a:bodyPr/>
        <a:lstStyle/>
        <a:p>
          <a:endParaRPr lang="ru-RU"/>
        </a:p>
      </dgm:t>
    </dgm:pt>
    <dgm:pt modelId="{50D40CD1-8315-4B01-AB5F-89CABC5C9D14}" type="pres">
      <dgm:prSet presAssocID="{A75D0EA5-4E34-42C9-8940-2B0D1354D5D7}" presName="connector2" presStyleLbl="sibTrans2D1" presStyleIdx="1" presStyleCnt="2" custAng="16200000" custLinFactNeighborX="-14221" custLinFactNeighborY="9914"/>
      <dgm:spPr/>
      <dgm:t>
        <a:bodyPr/>
        <a:lstStyle/>
        <a:p>
          <a:endParaRPr lang="ru-RU"/>
        </a:p>
      </dgm:t>
    </dgm:pt>
  </dgm:ptLst>
  <dgm:cxnLst>
    <dgm:cxn modelId="{5976A236-587D-4EE5-9C36-C6273A053B67}" type="presOf" srcId="{94FC0600-847F-4A0F-96AF-BC3E6D01EA20}" destId="{5FF6C5D5-C319-424F-9C02-1574908C8C93}" srcOrd="1" destOrd="0" presId="urn:microsoft.com/office/officeart/2005/8/layout/gear1"/>
    <dgm:cxn modelId="{F31CAC7A-A9FF-4B4C-89FB-64E486BE7EE4}" type="presOf" srcId="{0DB21A1A-A00D-462A-8A1A-4888E847B8FB}" destId="{726AA036-02D9-41CE-B394-5A60CA0644D5}" srcOrd="1" destOrd="0" presId="urn:microsoft.com/office/officeart/2005/8/layout/gear1"/>
    <dgm:cxn modelId="{23CA6824-C19C-48C1-8555-F3F2E239D44A}" srcId="{0829B29E-1843-4DB8-862D-166DA14D3A2D}" destId="{0DB21A1A-A00D-462A-8A1A-4888E847B8FB}" srcOrd="1" destOrd="0" parTransId="{77FE7858-27CB-443E-9B0A-F383238F7A89}" sibTransId="{A75D0EA5-4E34-42C9-8940-2B0D1354D5D7}"/>
    <dgm:cxn modelId="{95D1429F-8982-4F5E-B118-01E0A597490E}" type="presOf" srcId="{2B2FFE28-2F72-4501-8E1A-06F379232EDF}" destId="{7989AF32-B5AD-4798-8C41-9EFF2DBE7262}" srcOrd="0" destOrd="0" presId="urn:microsoft.com/office/officeart/2005/8/layout/gear1"/>
    <dgm:cxn modelId="{9F91CC02-3558-4C3A-9FB7-CBFA910F8ED1}" srcId="{0829B29E-1843-4DB8-862D-166DA14D3A2D}" destId="{94FC0600-847F-4A0F-96AF-BC3E6D01EA20}" srcOrd="0" destOrd="0" parTransId="{C2752058-96E4-4980-B4B0-52D758D1C78D}" sibTransId="{2B2FFE28-2F72-4501-8E1A-06F379232EDF}"/>
    <dgm:cxn modelId="{2E3FE9AD-82E7-4BD1-A915-A4698982898F}" type="presOf" srcId="{94FC0600-847F-4A0F-96AF-BC3E6D01EA20}" destId="{77FAA57E-393C-43D4-87C5-099B691D6EF1}" srcOrd="2" destOrd="0" presId="urn:microsoft.com/office/officeart/2005/8/layout/gear1"/>
    <dgm:cxn modelId="{5B7C7D20-3595-4BCC-ADB7-D8E8192A395E}" type="presOf" srcId="{A75D0EA5-4E34-42C9-8940-2B0D1354D5D7}" destId="{50D40CD1-8315-4B01-AB5F-89CABC5C9D14}" srcOrd="0" destOrd="0" presId="urn:microsoft.com/office/officeart/2005/8/layout/gear1"/>
    <dgm:cxn modelId="{BC23242E-4B18-4E51-B1CC-1CDF27C01B17}" type="presOf" srcId="{94FC0600-847F-4A0F-96AF-BC3E6D01EA20}" destId="{3F556036-550D-44EF-867C-0F25968343FA}" srcOrd="0" destOrd="0" presId="urn:microsoft.com/office/officeart/2005/8/layout/gear1"/>
    <dgm:cxn modelId="{A5C60991-2028-405B-9D24-A250CAB1F4D8}" type="presOf" srcId="{0DB21A1A-A00D-462A-8A1A-4888E847B8FB}" destId="{82C53803-69F5-4284-A287-A5C06F0D7AC3}" srcOrd="2" destOrd="0" presId="urn:microsoft.com/office/officeart/2005/8/layout/gear1"/>
    <dgm:cxn modelId="{091004DE-EBFF-49B2-A92E-D799E7F78664}" type="presOf" srcId="{0DB21A1A-A00D-462A-8A1A-4888E847B8FB}" destId="{2224674C-10DC-41AC-A10F-E4FCE393FFE7}" srcOrd="0" destOrd="0" presId="urn:microsoft.com/office/officeart/2005/8/layout/gear1"/>
    <dgm:cxn modelId="{9201297F-3FFA-4C3F-AE0D-ABDB98FCEE99}" type="presOf" srcId="{0829B29E-1843-4DB8-862D-166DA14D3A2D}" destId="{3C2CB047-E305-443E-95A8-5FADEC4872D7}" srcOrd="0" destOrd="0" presId="urn:microsoft.com/office/officeart/2005/8/layout/gear1"/>
    <dgm:cxn modelId="{3C18D1A5-0BE0-4F74-9411-4C17F780FF4D}" type="presParOf" srcId="{3C2CB047-E305-443E-95A8-5FADEC4872D7}" destId="{3F556036-550D-44EF-867C-0F25968343FA}" srcOrd="0" destOrd="0" presId="urn:microsoft.com/office/officeart/2005/8/layout/gear1"/>
    <dgm:cxn modelId="{D678EC63-FF6B-44D8-9280-E932B36D77A4}" type="presParOf" srcId="{3C2CB047-E305-443E-95A8-5FADEC4872D7}" destId="{5FF6C5D5-C319-424F-9C02-1574908C8C93}" srcOrd="1" destOrd="0" presId="urn:microsoft.com/office/officeart/2005/8/layout/gear1"/>
    <dgm:cxn modelId="{112DB293-FF7D-4145-8DCA-1842E676D322}" type="presParOf" srcId="{3C2CB047-E305-443E-95A8-5FADEC4872D7}" destId="{77FAA57E-393C-43D4-87C5-099B691D6EF1}" srcOrd="2" destOrd="0" presId="urn:microsoft.com/office/officeart/2005/8/layout/gear1"/>
    <dgm:cxn modelId="{4BA6C9F8-37F2-48F7-83CC-AFEC1FC3201C}" type="presParOf" srcId="{3C2CB047-E305-443E-95A8-5FADEC4872D7}" destId="{2224674C-10DC-41AC-A10F-E4FCE393FFE7}" srcOrd="3" destOrd="0" presId="urn:microsoft.com/office/officeart/2005/8/layout/gear1"/>
    <dgm:cxn modelId="{80B19D87-6556-47FC-9FAA-506A68E195F0}" type="presParOf" srcId="{3C2CB047-E305-443E-95A8-5FADEC4872D7}" destId="{726AA036-02D9-41CE-B394-5A60CA0644D5}" srcOrd="4" destOrd="0" presId="urn:microsoft.com/office/officeart/2005/8/layout/gear1"/>
    <dgm:cxn modelId="{166E6EF5-154D-476A-9EEA-D28B3895B232}" type="presParOf" srcId="{3C2CB047-E305-443E-95A8-5FADEC4872D7}" destId="{82C53803-69F5-4284-A287-A5C06F0D7AC3}" srcOrd="5" destOrd="0" presId="urn:microsoft.com/office/officeart/2005/8/layout/gear1"/>
    <dgm:cxn modelId="{53579C1B-B91C-4E5C-A0BE-1ECB88606422}" type="presParOf" srcId="{3C2CB047-E305-443E-95A8-5FADEC4872D7}" destId="{7989AF32-B5AD-4798-8C41-9EFF2DBE7262}" srcOrd="6" destOrd="0" presId="urn:microsoft.com/office/officeart/2005/8/layout/gear1"/>
    <dgm:cxn modelId="{06452BB0-3BB1-442D-8437-AFAC4B95D7B3}" type="presParOf" srcId="{3C2CB047-E305-443E-95A8-5FADEC4872D7}" destId="{50D40CD1-8315-4B01-AB5F-89CABC5C9D14}" srcOrd="7"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F01C9C-C877-485B-A7B0-DE21C8E300EE}" type="doc">
      <dgm:prSet loTypeId="urn:microsoft.com/office/officeart/2005/8/layout/funnel1" loCatId="relationship" qsTypeId="urn:microsoft.com/office/officeart/2005/8/quickstyle/simple4" qsCatId="simple" csTypeId="urn:microsoft.com/office/officeart/2005/8/colors/colorful5" csCatId="colorful" phldr="1"/>
      <dgm:spPr/>
      <dgm:t>
        <a:bodyPr/>
        <a:lstStyle/>
        <a:p>
          <a:endParaRPr lang="ru-RU"/>
        </a:p>
      </dgm:t>
    </dgm:pt>
    <dgm:pt modelId="{6C2F088E-0C58-45B6-AD0D-6CAA4B63E260}">
      <dgm:prSet phldrT="[Текст]" custT="1"/>
      <dgm:spPr/>
      <dgm:t>
        <a:bodyPr/>
        <a:lstStyle/>
        <a:p>
          <a:r>
            <a:rPr lang="uz-Cyrl-UZ" sz="1600" dirty="0" smtClean="0"/>
            <a:t>2. </a:t>
          </a:r>
          <a:endParaRPr lang="en-US" sz="1600" dirty="0" smtClean="0"/>
        </a:p>
        <a:p>
          <a:r>
            <a:rPr lang="uz-Cyrl-UZ" sz="1600" dirty="0" smtClean="0"/>
            <a:t>Иқтисодий география;</a:t>
          </a:r>
          <a:endParaRPr lang="ru-RU" sz="1600" b="1" dirty="0"/>
        </a:p>
      </dgm:t>
    </dgm:pt>
    <dgm:pt modelId="{6DACF4C0-1800-44FF-AC6D-BB7C2A7994DA}" type="parTrans" cxnId="{F54CCA60-31F0-4272-B2D1-E9725F66F60F}">
      <dgm:prSet/>
      <dgm:spPr/>
      <dgm:t>
        <a:bodyPr/>
        <a:lstStyle/>
        <a:p>
          <a:endParaRPr lang="ru-RU" sz="2000"/>
        </a:p>
      </dgm:t>
    </dgm:pt>
    <dgm:pt modelId="{0E81F963-481E-4C73-BB5F-EC8BFCB9B13F}" type="sibTrans" cxnId="{F54CCA60-31F0-4272-B2D1-E9725F66F60F}">
      <dgm:prSet/>
      <dgm:spPr/>
      <dgm:t>
        <a:bodyPr/>
        <a:lstStyle/>
        <a:p>
          <a:endParaRPr lang="ru-RU" sz="2000"/>
        </a:p>
      </dgm:t>
    </dgm:pt>
    <dgm:pt modelId="{009A6378-6FDE-4D6F-B89C-E7410CB05258}">
      <dgm:prSet phldrT="[Текст]" custT="1"/>
      <dgm:spPr/>
      <dgm:t>
        <a:bodyPr/>
        <a:lstStyle/>
        <a:p>
          <a:r>
            <a:rPr lang="uz-Cyrl-UZ" sz="1600" dirty="0" smtClean="0"/>
            <a:t>1.</a:t>
          </a:r>
          <a:endParaRPr lang="en-US" sz="1600" dirty="0" smtClean="0"/>
        </a:p>
        <a:p>
          <a:r>
            <a:rPr lang="uz-Cyrl-UZ" sz="1600" dirty="0" smtClean="0"/>
            <a:t>Аҳоли географияси</a:t>
          </a:r>
          <a:r>
            <a:rPr lang="en-US" sz="1600" dirty="0" smtClean="0"/>
            <a:t> </a:t>
          </a:r>
          <a:r>
            <a:rPr lang="uz-Cyrl-UZ" sz="1600" dirty="0" smtClean="0"/>
            <a:t>ёки геодемография</a:t>
          </a:r>
          <a:endParaRPr lang="ru-RU" sz="1600" b="1" dirty="0"/>
        </a:p>
      </dgm:t>
    </dgm:pt>
    <dgm:pt modelId="{49B77855-C808-455D-BDA0-BCC38B6C68A5}" type="parTrans" cxnId="{1B2310B6-2409-41F7-BE82-A690B3DEE5E2}">
      <dgm:prSet/>
      <dgm:spPr/>
      <dgm:t>
        <a:bodyPr/>
        <a:lstStyle/>
        <a:p>
          <a:endParaRPr lang="ru-RU" sz="2000"/>
        </a:p>
      </dgm:t>
    </dgm:pt>
    <dgm:pt modelId="{9F88DE17-AD98-419B-B4EF-08E3E594F27B}" type="sibTrans" cxnId="{1B2310B6-2409-41F7-BE82-A690B3DEE5E2}">
      <dgm:prSet/>
      <dgm:spPr/>
      <dgm:t>
        <a:bodyPr/>
        <a:lstStyle/>
        <a:p>
          <a:endParaRPr lang="ru-RU" sz="2000"/>
        </a:p>
      </dgm:t>
    </dgm:pt>
    <dgm:pt modelId="{AA53ABDE-628A-449A-BD6B-73759A2D0060}">
      <dgm:prSet phldrT="[Текст]" custT="1"/>
      <dgm:spPr/>
      <dgm:t>
        <a:bodyPr/>
        <a:lstStyle/>
        <a:p>
          <a:r>
            <a:rPr lang="uz-Cyrl-UZ" sz="1600" dirty="0" smtClean="0"/>
            <a:t>3. </a:t>
          </a:r>
          <a:endParaRPr lang="en-US" sz="1600" dirty="0" smtClean="0"/>
        </a:p>
        <a:p>
          <a:r>
            <a:rPr lang="uz-Cyrl-UZ" sz="1600" dirty="0" smtClean="0"/>
            <a:t>Социал география.</a:t>
          </a:r>
          <a:endParaRPr lang="ru-RU" sz="1600" b="1" dirty="0"/>
        </a:p>
      </dgm:t>
    </dgm:pt>
    <dgm:pt modelId="{8F800422-4F99-4EC7-9281-F411C168709E}" type="parTrans" cxnId="{B9FAD1B2-D376-4B33-9AAA-6E960A26CBF6}">
      <dgm:prSet/>
      <dgm:spPr/>
      <dgm:t>
        <a:bodyPr/>
        <a:lstStyle/>
        <a:p>
          <a:endParaRPr lang="ru-RU" sz="2000"/>
        </a:p>
      </dgm:t>
    </dgm:pt>
    <dgm:pt modelId="{9CD4EB37-9A08-4BA8-9087-84C1A7155577}" type="sibTrans" cxnId="{B9FAD1B2-D376-4B33-9AAA-6E960A26CBF6}">
      <dgm:prSet/>
      <dgm:spPr/>
      <dgm:t>
        <a:bodyPr/>
        <a:lstStyle/>
        <a:p>
          <a:endParaRPr lang="ru-RU" sz="2000"/>
        </a:p>
      </dgm:t>
    </dgm:pt>
    <dgm:pt modelId="{4BA5A51C-C24F-4BA8-AF7F-11D3430C762D}">
      <dgm:prSet phldrT="[Текст]" custT="1"/>
      <dgm:spPr/>
      <dgm:t>
        <a:bodyPr/>
        <a:lstStyle/>
        <a:p>
          <a:endParaRPr lang="ru-RU" sz="2400" dirty="0"/>
        </a:p>
      </dgm:t>
    </dgm:pt>
    <dgm:pt modelId="{8280F114-C224-4617-9A36-D7E34DF006CF}" type="parTrans" cxnId="{7806AD1E-BC19-4B00-91AE-3D9DAB72ADB6}">
      <dgm:prSet/>
      <dgm:spPr/>
      <dgm:t>
        <a:bodyPr/>
        <a:lstStyle/>
        <a:p>
          <a:endParaRPr lang="ru-RU" sz="2000"/>
        </a:p>
      </dgm:t>
    </dgm:pt>
    <dgm:pt modelId="{29000625-4BF4-4F6C-88AD-69D7BE8972CB}" type="sibTrans" cxnId="{7806AD1E-BC19-4B00-91AE-3D9DAB72ADB6}">
      <dgm:prSet/>
      <dgm:spPr/>
      <dgm:t>
        <a:bodyPr/>
        <a:lstStyle/>
        <a:p>
          <a:endParaRPr lang="ru-RU" sz="2000"/>
        </a:p>
      </dgm:t>
    </dgm:pt>
    <dgm:pt modelId="{F38AAFC2-7D22-488C-8B5D-BD7E3F851689}" type="pres">
      <dgm:prSet presAssocID="{59F01C9C-C877-485B-A7B0-DE21C8E300EE}" presName="Name0" presStyleCnt="0">
        <dgm:presLayoutVars>
          <dgm:chMax val="4"/>
          <dgm:resizeHandles val="exact"/>
        </dgm:presLayoutVars>
      </dgm:prSet>
      <dgm:spPr/>
      <dgm:t>
        <a:bodyPr/>
        <a:lstStyle/>
        <a:p>
          <a:endParaRPr lang="ru-RU"/>
        </a:p>
      </dgm:t>
    </dgm:pt>
    <dgm:pt modelId="{307C6680-FE21-4BBC-8052-E375FA2B0ED3}" type="pres">
      <dgm:prSet presAssocID="{59F01C9C-C877-485B-A7B0-DE21C8E300EE}" presName="ellipse" presStyleLbl="trBgShp" presStyleIdx="0" presStyleCnt="1"/>
      <dgm:spPr/>
    </dgm:pt>
    <dgm:pt modelId="{B733BCAE-C4B5-4878-A77D-C5BB63B89F39}" type="pres">
      <dgm:prSet presAssocID="{59F01C9C-C877-485B-A7B0-DE21C8E300EE}" presName="arrow1" presStyleLbl="fgShp" presStyleIdx="0" presStyleCnt="1" custLinFactNeighborX="4201" custLinFactNeighborY="32823"/>
      <dgm:spPr/>
    </dgm:pt>
    <dgm:pt modelId="{259DA37E-2C61-4E9F-8D93-0C12DCD7848E}" type="pres">
      <dgm:prSet presAssocID="{59F01C9C-C877-485B-A7B0-DE21C8E300EE}" presName="rectangle" presStyleLbl="revTx" presStyleIdx="0" presStyleCnt="1" custScaleX="135959" custLinFactNeighborX="292">
        <dgm:presLayoutVars>
          <dgm:bulletEnabled val="1"/>
        </dgm:presLayoutVars>
      </dgm:prSet>
      <dgm:spPr/>
      <dgm:t>
        <a:bodyPr/>
        <a:lstStyle/>
        <a:p>
          <a:endParaRPr lang="ru-RU"/>
        </a:p>
      </dgm:t>
    </dgm:pt>
    <dgm:pt modelId="{30BC9961-FDD9-40D8-99DA-81F111BAEC2D}" type="pres">
      <dgm:prSet presAssocID="{009A6378-6FDE-4D6F-B89C-E7410CB05258}" presName="item1" presStyleLbl="node1" presStyleIdx="0" presStyleCnt="3" custScaleX="111139">
        <dgm:presLayoutVars>
          <dgm:bulletEnabled val="1"/>
        </dgm:presLayoutVars>
      </dgm:prSet>
      <dgm:spPr/>
      <dgm:t>
        <a:bodyPr/>
        <a:lstStyle/>
        <a:p>
          <a:endParaRPr lang="ru-RU"/>
        </a:p>
      </dgm:t>
    </dgm:pt>
    <dgm:pt modelId="{3AF0489E-4771-4798-93E4-08BC981407AD}" type="pres">
      <dgm:prSet presAssocID="{AA53ABDE-628A-449A-BD6B-73759A2D0060}" presName="item2" presStyleLbl="node1" presStyleIdx="1" presStyleCnt="3" custScaleX="118965" custScaleY="103083" custLinFactNeighborX="-17116" custLinFactNeighborY="-15560">
        <dgm:presLayoutVars>
          <dgm:bulletEnabled val="1"/>
        </dgm:presLayoutVars>
      </dgm:prSet>
      <dgm:spPr/>
      <dgm:t>
        <a:bodyPr/>
        <a:lstStyle/>
        <a:p>
          <a:endParaRPr lang="ru-RU"/>
        </a:p>
      </dgm:t>
    </dgm:pt>
    <dgm:pt modelId="{7CDEAA7D-C938-41A8-AEEE-0B21DA5F29CF}" type="pres">
      <dgm:prSet presAssocID="{4BA5A51C-C24F-4BA8-AF7F-11D3430C762D}" presName="item3" presStyleLbl="node1" presStyleIdx="2" presStyleCnt="3" custScaleX="109171">
        <dgm:presLayoutVars>
          <dgm:bulletEnabled val="1"/>
        </dgm:presLayoutVars>
      </dgm:prSet>
      <dgm:spPr/>
      <dgm:t>
        <a:bodyPr/>
        <a:lstStyle/>
        <a:p>
          <a:endParaRPr lang="ru-RU"/>
        </a:p>
      </dgm:t>
    </dgm:pt>
    <dgm:pt modelId="{C0B54939-489C-4657-B6CC-A7C04C1716B9}" type="pres">
      <dgm:prSet presAssocID="{59F01C9C-C877-485B-A7B0-DE21C8E300EE}" presName="funnel" presStyleLbl="trAlignAcc1" presStyleIdx="0" presStyleCnt="1" custScaleX="117037" custScaleY="112656" custLinFactNeighborX="-376" custLinFactNeighborY="2151"/>
      <dgm:spPr/>
    </dgm:pt>
  </dgm:ptLst>
  <dgm:cxnLst>
    <dgm:cxn modelId="{8731AF36-D064-4EF1-8498-EDC57FBD9825}" type="presOf" srcId="{4BA5A51C-C24F-4BA8-AF7F-11D3430C762D}" destId="{259DA37E-2C61-4E9F-8D93-0C12DCD7848E}" srcOrd="0" destOrd="0" presId="urn:microsoft.com/office/officeart/2005/8/layout/funnel1"/>
    <dgm:cxn modelId="{7806AD1E-BC19-4B00-91AE-3D9DAB72ADB6}" srcId="{59F01C9C-C877-485B-A7B0-DE21C8E300EE}" destId="{4BA5A51C-C24F-4BA8-AF7F-11D3430C762D}" srcOrd="3" destOrd="0" parTransId="{8280F114-C224-4617-9A36-D7E34DF006CF}" sibTransId="{29000625-4BF4-4F6C-88AD-69D7BE8972CB}"/>
    <dgm:cxn modelId="{B9FAD1B2-D376-4B33-9AAA-6E960A26CBF6}" srcId="{59F01C9C-C877-485B-A7B0-DE21C8E300EE}" destId="{AA53ABDE-628A-449A-BD6B-73759A2D0060}" srcOrd="2" destOrd="0" parTransId="{8F800422-4F99-4EC7-9281-F411C168709E}" sibTransId="{9CD4EB37-9A08-4BA8-9087-84C1A7155577}"/>
    <dgm:cxn modelId="{1B2310B6-2409-41F7-BE82-A690B3DEE5E2}" srcId="{59F01C9C-C877-485B-A7B0-DE21C8E300EE}" destId="{009A6378-6FDE-4D6F-B89C-E7410CB05258}" srcOrd="1" destOrd="0" parTransId="{49B77855-C808-455D-BDA0-BCC38B6C68A5}" sibTransId="{9F88DE17-AD98-419B-B4EF-08E3E594F27B}"/>
    <dgm:cxn modelId="{7159652C-F0DB-4A2B-B4EA-424766C139F7}" type="presOf" srcId="{009A6378-6FDE-4D6F-B89C-E7410CB05258}" destId="{3AF0489E-4771-4798-93E4-08BC981407AD}" srcOrd="0" destOrd="0" presId="urn:microsoft.com/office/officeart/2005/8/layout/funnel1"/>
    <dgm:cxn modelId="{D1EDCE70-17BF-4828-A934-8A207561569A}" type="presOf" srcId="{59F01C9C-C877-485B-A7B0-DE21C8E300EE}" destId="{F38AAFC2-7D22-488C-8B5D-BD7E3F851689}" srcOrd="0" destOrd="0" presId="urn:microsoft.com/office/officeart/2005/8/layout/funnel1"/>
    <dgm:cxn modelId="{40855896-D19F-4447-ACC6-825F14BFD045}" type="presOf" srcId="{AA53ABDE-628A-449A-BD6B-73759A2D0060}" destId="{30BC9961-FDD9-40D8-99DA-81F111BAEC2D}" srcOrd="0" destOrd="0" presId="urn:microsoft.com/office/officeart/2005/8/layout/funnel1"/>
    <dgm:cxn modelId="{2F33F6AD-87A4-476C-9860-6DB8D84A5E9C}" type="presOf" srcId="{6C2F088E-0C58-45B6-AD0D-6CAA4B63E260}" destId="{7CDEAA7D-C938-41A8-AEEE-0B21DA5F29CF}" srcOrd="0" destOrd="0" presId="urn:microsoft.com/office/officeart/2005/8/layout/funnel1"/>
    <dgm:cxn modelId="{F54CCA60-31F0-4272-B2D1-E9725F66F60F}" srcId="{59F01C9C-C877-485B-A7B0-DE21C8E300EE}" destId="{6C2F088E-0C58-45B6-AD0D-6CAA4B63E260}" srcOrd="0" destOrd="0" parTransId="{6DACF4C0-1800-44FF-AC6D-BB7C2A7994DA}" sibTransId="{0E81F963-481E-4C73-BB5F-EC8BFCB9B13F}"/>
    <dgm:cxn modelId="{7B439515-4ED1-4D02-A8E7-04A603CA0479}" type="presParOf" srcId="{F38AAFC2-7D22-488C-8B5D-BD7E3F851689}" destId="{307C6680-FE21-4BBC-8052-E375FA2B0ED3}" srcOrd="0" destOrd="0" presId="urn:microsoft.com/office/officeart/2005/8/layout/funnel1"/>
    <dgm:cxn modelId="{41C9D9D8-D538-4222-81A9-F010A3DBB43E}" type="presParOf" srcId="{F38AAFC2-7D22-488C-8B5D-BD7E3F851689}" destId="{B733BCAE-C4B5-4878-A77D-C5BB63B89F39}" srcOrd="1" destOrd="0" presId="urn:microsoft.com/office/officeart/2005/8/layout/funnel1"/>
    <dgm:cxn modelId="{349B7B1B-F4B7-451C-AC2E-997D660C761E}" type="presParOf" srcId="{F38AAFC2-7D22-488C-8B5D-BD7E3F851689}" destId="{259DA37E-2C61-4E9F-8D93-0C12DCD7848E}" srcOrd="2" destOrd="0" presId="urn:microsoft.com/office/officeart/2005/8/layout/funnel1"/>
    <dgm:cxn modelId="{86AD09FB-8AF2-4E1B-BC40-3D7A9C28287D}" type="presParOf" srcId="{F38AAFC2-7D22-488C-8B5D-BD7E3F851689}" destId="{30BC9961-FDD9-40D8-99DA-81F111BAEC2D}" srcOrd="3" destOrd="0" presId="urn:microsoft.com/office/officeart/2005/8/layout/funnel1"/>
    <dgm:cxn modelId="{49327E8A-1D11-498C-87DB-1414A97E36D3}" type="presParOf" srcId="{F38AAFC2-7D22-488C-8B5D-BD7E3F851689}" destId="{3AF0489E-4771-4798-93E4-08BC981407AD}" srcOrd="4" destOrd="0" presId="urn:microsoft.com/office/officeart/2005/8/layout/funnel1"/>
    <dgm:cxn modelId="{B77D166B-A9EB-49DD-A0CB-70C97537C070}" type="presParOf" srcId="{F38AAFC2-7D22-488C-8B5D-BD7E3F851689}" destId="{7CDEAA7D-C938-41A8-AEEE-0B21DA5F29CF}" srcOrd="5" destOrd="0" presId="urn:microsoft.com/office/officeart/2005/8/layout/funnel1"/>
    <dgm:cxn modelId="{74400778-FD48-461E-8813-495C2542C1CB}" type="presParOf" srcId="{F38AAFC2-7D22-488C-8B5D-BD7E3F851689}" destId="{C0B54939-489C-4657-B6CC-A7C04C1716B9}"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3F7085-843F-42C6-9E45-118702F1834C}" type="doc">
      <dgm:prSet loTypeId="urn:microsoft.com/office/officeart/2005/8/layout/target3" loCatId="relationship" qsTypeId="urn:microsoft.com/office/officeart/2005/8/quickstyle/simple5" qsCatId="simple" csTypeId="urn:microsoft.com/office/officeart/2005/8/colors/colorful1#2" csCatId="colorful" phldr="1"/>
      <dgm:spPr/>
      <dgm:t>
        <a:bodyPr/>
        <a:lstStyle/>
        <a:p>
          <a:endParaRPr lang="ru-RU"/>
        </a:p>
      </dgm:t>
    </dgm:pt>
    <dgm:pt modelId="{B4B12048-0B0D-4762-B250-F4E8D5D5BD93}">
      <dgm:prSet phldrT="[Текст]" custT="1"/>
      <dgm:spPr/>
      <dgm:t>
        <a:bodyPr/>
        <a:lstStyle/>
        <a:p>
          <a:r>
            <a:rPr lang="uz-Cyrl-UZ" sz="1600" b="1" dirty="0" smtClean="0"/>
            <a:t>Қишлоқ хўжалигининг ихтисослашуви, деҳқончилик ва чорвачилик тармоқларининг ҳудудий таркибини чуқур тадқиқ этишда, </a:t>
          </a:r>
          <a:r>
            <a:rPr lang="uz-Cyrl-UZ" sz="1600" b="1" dirty="0" smtClean="0">
              <a:solidFill>
                <a:srgbClr val="FF0000"/>
              </a:solidFill>
            </a:rPr>
            <a:t>районлаштириш метод</a:t>
          </a:r>
          <a:r>
            <a:rPr lang="uz-Cyrl-UZ" sz="1600" b="1" dirty="0" smtClean="0"/>
            <a:t>ининг амалий аҳамияти юқоридир. </a:t>
          </a:r>
          <a:endParaRPr lang="ru-RU" sz="1600" b="1" dirty="0"/>
        </a:p>
      </dgm:t>
    </dgm:pt>
    <dgm:pt modelId="{D92EFFC3-578F-44B8-BDE2-853E56CEA89E}" type="parTrans" cxnId="{4DB0DDC7-AD7D-409D-A10B-697D111BA16C}">
      <dgm:prSet/>
      <dgm:spPr/>
      <dgm:t>
        <a:bodyPr/>
        <a:lstStyle/>
        <a:p>
          <a:endParaRPr lang="ru-RU" sz="4400" b="0"/>
        </a:p>
      </dgm:t>
    </dgm:pt>
    <dgm:pt modelId="{13284A19-7198-4DFD-A44C-39C1F0F7D4AA}" type="sibTrans" cxnId="{4DB0DDC7-AD7D-409D-A10B-697D111BA16C}">
      <dgm:prSet/>
      <dgm:spPr/>
      <dgm:t>
        <a:bodyPr/>
        <a:lstStyle/>
        <a:p>
          <a:endParaRPr lang="ru-RU" sz="4400" b="0"/>
        </a:p>
      </dgm:t>
    </dgm:pt>
    <dgm:pt modelId="{5FDC84C2-8C85-4236-94E1-40A8F1EAE71E}">
      <dgm:prSet phldrT="[Текст]" custT="1"/>
      <dgm:spPr/>
      <dgm:t>
        <a:bodyPr/>
        <a:lstStyle/>
        <a:p>
          <a:r>
            <a:rPr lang="uz-Cyrl-UZ" sz="1600" b="1" dirty="0" smtClean="0">
              <a:solidFill>
                <a:srgbClr val="FF0000"/>
              </a:solidFill>
            </a:rPr>
            <a:t>Баланс метод</a:t>
          </a:r>
          <a:r>
            <a:rPr lang="uz-Cyrl-UZ" sz="1600" b="1" dirty="0" smtClean="0"/>
            <a:t>и кўплаб фанларда, шу жумладан иқтисодий география ва иқтисодиёт фанларида ҳам энг кўп қўлланилади.</a:t>
          </a:r>
          <a:endParaRPr lang="en-US" sz="1600" b="1" dirty="0" smtClean="0"/>
        </a:p>
      </dgm:t>
    </dgm:pt>
    <dgm:pt modelId="{4159A7F4-9D92-4BC0-9F32-A503843AD223}" type="sibTrans" cxnId="{407B6F11-78C0-4A71-8B6F-C23791066803}">
      <dgm:prSet/>
      <dgm:spPr/>
      <dgm:t>
        <a:bodyPr/>
        <a:lstStyle/>
        <a:p>
          <a:endParaRPr lang="ru-RU" sz="4400" b="0"/>
        </a:p>
      </dgm:t>
    </dgm:pt>
    <dgm:pt modelId="{6A423732-1E01-48CE-8B2E-AB2B47AAE249}" type="parTrans" cxnId="{407B6F11-78C0-4A71-8B6F-C23791066803}">
      <dgm:prSet/>
      <dgm:spPr/>
      <dgm:t>
        <a:bodyPr/>
        <a:lstStyle/>
        <a:p>
          <a:endParaRPr lang="ru-RU" sz="4400" b="0"/>
        </a:p>
      </dgm:t>
    </dgm:pt>
    <dgm:pt modelId="{CB19B347-8413-427E-9504-57D52CD867EE}">
      <dgm:prSet phldrT="[Текст]" custT="1"/>
      <dgm:spPr/>
      <dgm:t>
        <a:bodyPr/>
        <a:lstStyle/>
        <a:p>
          <a:r>
            <a:rPr lang="uz-Cyrl-UZ" sz="1600" b="1" dirty="0" smtClean="0"/>
            <a:t>Негаки, агроиқтисодиёт фани статистик рақамлар асосида иш тутади ва унга асосланади</a:t>
          </a:r>
          <a:endParaRPr lang="ru-RU" sz="1600" b="1" dirty="0"/>
        </a:p>
      </dgm:t>
    </dgm:pt>
    <dgm:pt modelId="{8D71BE67-D6E6-4D1D-B989-0F5E57435E4E}" type="sibTrans" cxnId="{1740D4AD-005F-4278-89B5-8AD783285A49}">
      <dgm:prSet/>
      <dgm:spPr/>
      <dgm:t>
        <a:bodyPr/>
        <a:lstStyle/>
        <a:p>
          <a:endParaRPr lang="ru-RU" sz="4400" b="0"/>
        </a:p>
      </dgm:t>
    </dgm:pt>
    <dgm:pt modelId="{5B56E433-CE2A-48FE-A685-6E1C4F464E64}" type="parTrans" cxnId="{1740D4AD-005F-4278-89B5-8AD783285A49}">
      <dgm:prSet/>
      <dgm:spPr/>
      <dgm:t>
        <a:bodyPr/>
        <a:lstStyle/>
        <a:p>
          <a:endParaRPr lang="ru-RU" sz="4400" b="0"/>
        </a:p>
      </dgm:t>
    </dgm:pt>
    <dgm:pt modelId="{56B6C7A0-C4DC-4D83-A911-59510C93B0DC}">
      <dgm:prSet phldrT="[Текст]" custT="1"/>
      <dgm:spPr/>
      <dgm:t>
        <a:bodyPr/>
        <a:lstStyle/>
        <a:p>
          <a:r>
            <a:rPr lang="uz-Cyrl-UZ" sz="1600" b="1" dirty="0" smtClean="0"/>
            <a:t>Кўплаб фанлар сингари қишлоқ хўжалиги географияси учун ҳам </a:t>
          </a:r>
          <a:r>
            <a:rPr lang="uz-Cyrl-UZ" sz="1600" b="1" dirty="0" smtClean="0">
              <a:solidFill>
                <a:srgbClr val="FF0000"/>
              </a:solidFill>
            </a:rPr>
            <a:t>статистика метод</a:t>
          </a:r>
          <a:r>
            <a:rPr lang="uz-Cyrl-UZ" sz="1600" b="1" dirty="0" smtClean="0"/>
            <a:t>и энг кўп қўлланиладиган методлардан бири ҳисобланади. </a:t>
          </a:r>
          <a:endParaRPr lang="ru-RU" sz="1600" b="1" dirty="0">
            <a:solidFill>
              <a:srgbClr val="7030A0"/>
            </a:solidFill>
          </a:endParaRPr>
        </a:p>
      </dgm:t>
    </dgm:pt>
    <dgm:pt modelId="{D168E529-6401-4CCC-92F9-3DF8B77494F4}" type="sibTrans" cxnId="{CAC858DB-7B4D-45D3-8788-C94D1F665B31}">
      <dgm:prSet/>
      <dgm:spPr/>
      <dgm:t>
        <a:bodyPr/>
        <a:lstStyle/>
        <a:p>
          <a:endParaRPr lang="ru-RU" sz="4400" b="0"/>
        </a:p>
      </dgm:t>
    </dgm:pt>
    <dgm:pt modelId="{67C10477-A236-4A47-BA3E-4364FD2801B1}" type="parTrans" cxnId="{CAC858DB-7B4D-45D3-8788-C94D1F665B31}">
      <dgm:prSet/>
      <dgm:spPr/>
      <dgm:t>
        <a:bodyPr/>
        <a:lstStyle/>
        <a:p>
          <a:endParaRPr lang="ru-RU" sz="4400" b="0"/>
        </a:p>
      </dgm:t>
    </dgm:pt>
    <dgm:pt modelId="{A3E0CF12-0927-452B-AEFD-7E78CD8AAEBB}">
      <dgm:prSet phldrT="[Текст]" custT="1"/>
      <dgm:spPr/>
      <dgm:t>
        <a:bodyPr/>
        <a:lstStyle/>
        <a:p>
          <a:r>
            <a:rPr lang="uz-Cyrl-UZ" sz="1600" b="1" dirty="0" smtClean="0"/>
            <a:t>Mинтақаларда қишлоқ хўжалиги маҳсулотларини етиштириш ва ихтисослашувдаги тафовутлар </a:t>
          </a:r>
          <a:r>
            <a:rPr lang="uz-Cyrl-UZ" sz="1600" b="1" dirty="0" smtClean="0">
              <a:solidFill>
                <a:srgbClr val="FF0000"/>
              </a:solidFill>
            </a:rPr>
            <a:t>таққослаш</a:t>
          </a:r>
          <a:r>
            <a:rPr lang="en-US" sz="1600" b="1" dirty="0" smtClean="0"/>
            <a:t> </a:t>
          </a:r>
          <a:r>
            <a:rPr lang="uz-Cyrl-UZ" sz="1600" b="1" dirty="0" smtClean="0">
              <a:solidFill>
                <a:srgbClr val="FF0000"/>
              </a:solidFill>
            </a:rPr>
            <a:t>метод</a:t>
          </a:r>
          <a:r>
            <a:rPr lang="uz-Cyrl-UZ" sz="1600" b="1" dirty="0" smtClean="0"/>
            <a:t>  ёрдамида ўрганилади. </a:t>
          </a:r>
          <a:endParaRPr lang="ru-RU" sz="1600" b="1" dirty="0">
            <a:solidFill>
              <a:schemeClr val="tx1"/>
            </a:solidFill>
          </a:endParaRPr>
        </a:p>
      </dgm:t>
    </dgm:pt>
    <dgm:pt modelId="{0ABACCB7-2369-4FC4-ACE1-2E3799D6977F}" type="sibTrans" cxnId="{4580FECA-CF90-47C8-B217-743C3965C0B5}">
      <dgm:prSet/>
      <dgm:spPr/>
      <dgm:t>
        <a:bodyPr/>
        <a:lstStyle/>
        <a:p>
          <a:endParaRPr lang="ru-RU" sz="4400" b="0"/>
        </a:p>
      </dgm:t>
    </dgm:pt>
    <dgm:pt modelId="{A3D21915-7C55-4591-A628-0F084CF7A117}" type="parTrans" cxnId="{4580FECA-CF90-47C8-B217-743C3965C0B5}">
      <dgm:prSet/>
      <dgm:spPr/>
      <dgm:t>
        <a:bodyPr/>
        <a:lstStyle/>
        <a:p>
          <a:endParaRPr lang="ru-RU" sz="4400" b="0"/>
        </a:p>
      </dgm:t>
    </dgm:pt>
    <dgm:pt modelId="{0E64456C-8A2D-46B3-9104-8C6136904E98}">
      <dgm:prSet phldrT="[Текст]" custT="1"/>
      <dgm:spPr/>
      <dgm:t>
        <a:bodyPr/>
        <a:lstStyle/>
        <a:p>
          <a:r>
            <a:rPr lang="uz-Cyrl-UZ" sz="1600" b="1" dirty="0" smtClean="0"/>
            <a:t>Агрогеографик тадқиқотларда </a:t>
          </a:r>
          <a:r>
            <a:rPr lang="uz-Cyrl-UZ" sz="1600" b="1" dirty="0" smtClean="0">
              <a:solidFill>
                <a:srgbClr val="FF0000"/>
              </a:solidFill>
            </a:rPr>
            <a:t>картографик метод </a:t>
          </a:r>
          <a:r>
            <a:rPr lang="uz-Cyrl-UZ" sz="1600" b="1" dirty="0" smtClean="0"/>
            <a:t>муҳим аҳамият касб этади. Ушбу методда воқеа-ҳодисалар ҳақидаги барча бирламчи маълумотлар ойнадек акс этади. </a:t>
          </a:r>
          <a:endParaRPr lang="ru-RU" sz="1600" b="1" dirty="0">
            <a:solidFill>
              <a:srgbClr val="7030A0"/>
            </a:solidFill>
          </a:endParaRPr>
        </a:p>
      </dgm:t>
    </dgm:pt>
    <dgm:pt modelId="{85A310AA-2B69-4DD8-848E-F879B68A20C8}" type="sibTrans" cxnId="{F83A68DC-DFFF-4933-8B97-FDE1373ED684}">
      <dgm:prSet/>
      <dgm:spPr/>
      <dgm:t>
        <a:bodyPr/>
        <a:lstStyle/>
        <a:p>
          <a:endParaRPr lang="ru-RU" sz="4400" b="0"/>
        </a:p>
      </dgm:t>
    </dgm:pt>
    <dgm:pt modelId="{C1D880CC-7816-413E-BF53-4D04ECB08818}" type="parTrans" cxnId="{F83A68DC-DFFF-4933-8B97-FDE1373ED684}">
      <dgm:prSet/>
      <dgm:spPr/>
      <dgm:t>
        <a:bodyPr/>
        <a:lstStyle/>
        <a:p>
          <a:endParaRPr lang="ru-RU" sz="4400" b="0"/>
        </a:p>
      </dgm:t>
    </dgm:pt>
    <dgm:pt modelId="{12198FE6-451F-44EF-B17B-EBBFFB5D2D3D}" type="pres">
      <dgm:prSet presAssocID="{C73F7085-843F-42C6-9E45-118702F1834C}" presName="Name0" presStyleCnt="0">
        <dgm:presLayoutVars>
          <dgm:chMax val="7"/>
          <dgm:dir/>
          <dgm:animLvl val="lvl"/>
          <dgm:resizeHandles val="exact"/>
        </dgm:presLayoutVars>
      </dgm:prSet>
      <dgm:spPr/>
      <dgm:t>
        <a:bodyPr/>
        <a:lstStyle/>
        <a:p>
          <a:endParaRPr lang="ru-RU"/>
        </a:p>
      </dgm:t>
    </dgm:pt>
    <dgm:pt modelId="{FC2FC218-4B81-4A65-93D1-8F257E85327F}" type="pres">
      <dgm:prSet presAssocID="{0E64456C-8A2D-46B3-9104-8C6136904E98}" presName="circle1" presStyleLbl="node1" presStyleIdx="0" presStyleCnt="6"/>
      <dgm:spPr/>
    </dgm:pt>
    <dgm:pt modelId="{C6375C42-DBA7-4CC5-BC36-272BF21ADC94}" type="pres">
      <dgm:prSet presAssocID="{0E64456C-8A2D-46B3-9104-8C6136904E98}" presName="space" presStyleCnt="0"/>
      <dgm:spPr/>
    </dgm:pt>
    <dgm:pt modelId="{D04F5AE7-C39F-4F66-B86D-6C85A62D1EF7}" type="pres">
      <dgm:prSet presAssocID="{0E64456C-8A2D-46B3-9104-8C6136904E98}" presName="rect1" presStyleLbl="alignAcc1" presStyleIdx="0" presStyleCnt="6" custScaleY="106454"/>
      <dgm:spPr/>
      <dgm:t>
        <a:bodyPr/>
        <a:lstStyle/>
        <a:p>
          <a:endParaRPr lang="ru-RU"/>
        </a:p>
      </dgm:t>
    </dgm:pt>
    <dgm:pt modelId="{4DDDFD7F-359D-4639-9B50-0EBE01EC7C88}" type="pres">
      <dgm:prSet presAssocID="{A3E0CF12-0927-452B-AEFD-7E78CD8AAEBB}" presName="vertSpace2" presStyleLbl="node1" presStyleIdx="0" presStyleCnt="6"/>
      <dgm:spPr/>
    </dgm:pt>
    <dgm:pt modelId="{1E2BABEF-AF52-42EE-A997-90771A8F50B2}" type="pres">
      <dgm:prSet presAssocID="{A3E0CF12-0927-452B-AEFD-7E78CD8AAEBB}" presName="circle2" presStyleLbl="node1" presStyleIdx="1" presStyleCnt="6"/>
      <dgm:spPr/>
    </dgm:pt>
    <dgm:pt modelId="{15633D11-437F-467E-AC84-609E8D061A37}" type="pres">
      <dgm:prSet presAssocID="{A3E0CF12-0927-452B-AEFD-7E78CD8AAEBB}" presName="rect2" presStyleLbl="alignAcc1" presStyleIdx="1" presStyleCnt="6"/>
      <dgm:spPr/>
      <dgm:t>
        <a:bodyPr/>
        <a:lstStyle/>
        <a:p>
          <a:endParaRPr lang="ru-RU"/>
        </a:p>
      </dgm:t>
    </dgm:pt>
    <dgm:pt modelId="{64BD1C65-006E-4CB6-B95A-88D62F7A03D5}" type="pres">
      <dgm:prSet presAssocID="{56B6C7A0-C4DC-4D83-A911-59510C93B0DC}" presName="vertSpace3" presStyleLbl="node1" presStyleIdx="1" presStyleCnt="6"/>
      <dgm:spPr/>
    </dgm:pt>
    <dgm:pt modelId="{327F3640-1BBF-4A8C-8BDA-804777E4979B}" type="pres">
      <dgm:prSet presAssocID="{56B6C7A0-C4DC-4D83-A911-59510C93B0DC}" presName="circle3" presStyleLbl="node1" presStyleIdx="2" presStyleCnt="6"/>
      <dgm:spPr/>
    </dgm:pt>
    <dgm:pt modelId="{C22ADE11-880A-40EA-B061-46CFCAB071AC}" type="pres">
      <dgm:prSet presAssocID="{56B6C7A0-C4DC-4D83-A911-59510C93B0DC}" presName="rect3" presStyleLbl="alignAcc1" presStyleIdx="2" presStyleCnt="6"/>
      <dgm:spPr/>
      <dgm:t>
        <a:bodyPr/>
        <a:lstStyle/>
        <a:p>
          <a:endParaRPr lang="ru-RU"/>
        </a:p>
      </dgm:t>
    </dgm:pt>
    <dgm:pt modelId="{0F62C6E4-CBAB-4573-9DFE-6744785519DC}" type="pres">
      <dgm:prSet presAssocID="{CB19B347-8413-427E-9504-57D52CD867EE}" presName="vertSpace4" presStyleLbl="node1" presStyleIdx="2" presStyleCnt="6"/>
      <dgm:spPr/>
    </dgm:pt>
    <dgm:pt modelId="{2FF706DE-767B-477D-9143-02879F702D62}" type="pres">
      <dgm:prSet presAssocID="{CB19B347-8413-427E-9504-57D52CD867EE}" presName="circle4" presStyleLbl="node1" presStyleIdx="3" presStyleCnt="6"/>
      <dgm:spPr/>
    </dgm:pt>
    <dgm:pt modelId="{93A9BA49-83F4-493B-BBA4-B73AAFAD5DD8}" type="pres">
      <dgm:prSet presAssocID="{CB19B347-8413-427E-9504-57D52CD867EE}" presName="rect4" presStyleLbl="alignAcc1" presStyleIdx="3" presStyleCnt="6"/>
      <dgm:spPr/>
      <dgm:t>
        <a:bodyPr/>
        <a:lstStyle/>
        <a:p>
          <a:endParaRPr lang="ru-RU"/>
        </a:p>
      </dgm:t>
    </dgm:pt>
    <dgm:pt modelId="{5918EEA5-8264-4FD0-912D-95EA37B5D2BC}" type="pres">
      <dgm:prSet presAssocID="{5FDC84C2-8C85-4236-94E1-40A8F1EAE71E}" presName="vertSpace5" presStyleLbl="node1" presStyleIdx="3" presStyleCnt="6"/>
      <dgm:spPr/>
    </dgm:pt>
    <dgm:pt modelId="{84AEEECD-6CE6-4623-AB00-69055CC038EF}" type="pres">
      <dgm:prSet presAssocID="{5FDC84C2-8C85-4236-94E1-40A8F1EAE71E}" presName="circle5" presStyleLbl="node1" presStyleIdx="4" presStyleCnt="6"/>
      <dgm:spPr/>
    </dgm:pt>
    <dgm:pt modelId="{E8DEF5F7-AA29-40BB-862C-E28CBE88A022}" type="pres">
      <dgm:prSet presAssocID="{5FDC84C2-8C85-4236-94E1-40A8F1EAE71E}" presName="rect5" presStyleLbl="alignAcc1" presStyleIdx="4" presStyleCnt="6" custScaleX="100322" custScaleY="59087" custLinFactNeighborX="-80" custLinFactNeighborY="-6239"/>
      <dgm:spPr/>
      <dgm:t>
        <a:bodyPr/>
        <a:lstStyle/>
        <a:p>
          <a:endParaRPr lang="ru-RU"/>
        </a:p>
      </dgm:t>
    </dgm:pt>
    <dgm:pt modelId="{6269BA1D-FAD8-420D-8EB0-B74875D9C013}" type="pres">
      <dgm:prSet presAssocID="{B4B12048-0B0D-4762-B250-F4E8D5D5BD93}" presName="vertSpace6" presStyleLbl="node1" presStyleIdx="4" presStyleCnt="6"/>
      <dgm:spPr/>
    </dgm:pt>
    <dgm:pt modelId="{83FC92A3-7E2D-40C8-8059-BCC4C4584E8A}" type="pres">
      <dgm:prSet presAssocID="{B4B12048-0B0D-4762-B250-F4E8D5D5BD93}" presName="circle6" presStyleLbl="node1" presStyleIdx="5" presStyleCnt="6"/>
      <dgm:spPr/>
    </dgm:pt>
    <dgm:pt modelId="{BF9BCDFD-59CD-4890-9807-437B0BB3E4FA}" type="pres">
      <dgm:prSet presAssocID="{B4B12048-0B0D-4762-B250-F4E8D5D5BD93}" presName="rect6" presStyleLbl="alignAcc1" presStyleIdx="5" presStyleCnt="6" custScaleX="100000" custScaleY="102050" custLinFactNeighborX="0" custLinFactNeighborY="57753"/>
      <dgm:spPr/>
      <dgm:t>
        <a:bodyPr/>
        <a:lstStyle/>
        <a:p>
          <a:endParaRPr lang="ru-RU"/>
        </a:p>
      </dgm:t>
    </dgm:pt>
    <dgm:pt modelId="{34455E53-C1AE-43EB-AFB6-50E2CBC34CE8}" type="pres">
      <dgm:prSet presAssocID="{0E64456C-8A2D-46B3-9104-8C6136904E98}" presName="rect1ParTxNoCh" presStyleLbl="alignAcc1" presStyleIdx="5" presStyleCnt="6">
        <dgm:presLayoutVars>
          <dgm:chMax val="1"/>
          <dgm:bulletEnabled val="1"/>
        </dgm:presLayoutVars>
      </dgm:prSet>
      <dgm:spPr/>
      <dgm:t>
        <a:bodyPr/>
        <a:lstStyle/>
        <a:p>
          <a:endParaRPr lang="ru-RU"/>
        </a:p>
      </dgm:t>
    </dgm:pt>
    <dgm:pt modelId="{CC488749-3277-4543-AC1D-79422D25C6AB}" type="pres">
      <dgm:prSet presAssocID="{A3E0CF12-0927-452B-AEFD-7E78CD8AAEBB}" presName="rect2ParTxNoCh" presStyleLbl="alignAcc1" presStyleIdx="5" presStyleCnt="6">
        <dgm:presLayoutVars>
          <dgm:chMax val="1"/>
          <dgm:bulletEnabled val="1"/>
        </dgm:presLayoutVars>
      </dgm:prSet>
      <dgm:spPr/>
      <dgm:t>
        <a:bodyPr/>
        <a:lstStyle/>
        <a:p>
          <a:endParaRPr lang="ru-RU"/>
        </a:p>
      </dgm:t>
    </dgm:pt>
    <dgm:pt modelId="{4CCA81B6-0945-4F7E-BA90-CEF3228CF51A}" type="pres">
      <dgm:prSet presAssocID="{56B6C7A0-C4DC-4D83-A911-59510C93B0DC}" presName="rect3ParTxNoCh" presStyleLbl="alignAcc1" presStyleIdx="5" presStyleCnt="6">
        <dgm:presLayoutVars>
          <dgm:chMax val="1"/>
          <dgm:bulletEnabled val="1"/>
        </dgm:presLayoutVars>
      </dgm:prSet>
      <dgm:spPr/>
      <dgm:t>
        <a:bodyPr/>
        <a:lstStyle/>
        <a:p>
          <a:endParaRPr lang="ru-RU"/>
        </a:p>
      </dgm:t>
    </dgm:pt>
    <dgm:pt modelId="{CAED3618-CB0C-49DE-B5F3-D803B9DA60D3}" type="pres">
      <dgm:prSet presAssocID="{CB19B347-8413-427E-9504-57D52CD867EE}" presName="rect4ParTxNoCh" presStyleLbl="alignAcc1" presStyleIdx="5" presStyleCnt="6">
        <dgm:presLayoutVars>
          <dgm:chMax val="1"/>
          <dgm:bulletEnabled val="1"/>
        </dgm:presLayoutVars>
      </dgm:prSet>
      <dgm:spPr/>
      <dgm:t>
        <a:bodyPr/>
        <a:lstStyle/>
        <a:p>
          <a:endParaRPr lang="ru-RU"/>
        </a:p>
      </dgm:t>
    </dgm:pt>
    <dgm:pt modelId="{51CF20E5-3DDA-4320-8DFC-F65FC2B23BE4}" type="pres">
      <dgm:prSet presAssocID="{5FDC84C2-8C85-4236-94E1-40A8F1EAE71E}" presName="rect5ParTxNoCh" presStyleLbl="alignAcc1" presStyleIdx="5" presStyleCnt="6">
        <dgm:presLayoutVars>
          <dgm:chMax val="1"/>
          <dgm:bulletEnabled val="1"/>
        </dgm:presLayoutVars>
      </dgm:prSet>
      <dgm:spPr/>
      <dgm:t>
        <a:bodyPr/>
        <a:lstStyle/>
        <a:p>
          <a:endParaRPr lang="ru-RU"/>
        </a:p>
      </dgm:t>
    </dgm:pt>
    <dgm:pt modelId="{42645458-6C4C-4601-B670-E8B48188FCD2}" type="pres">
      <dgm:prSet presAssocID="{B4B12048-0B0D-4762-B250-F4E8D5D5BD93}" presName="rect6ParTxNoCh" presStyleLbl="alignAcc1" presStyleIdx="5" presStyleCnt="6">
        <dgm:presLayoutVars>
          <dgm:chMax val="1"/>
          <dgm:bulletEnabled val="1"/>
        </dgm:presLayoutVars>
      </dgm:prSet>
      <dgm:spPr/>
      <dgm:t>
        <a:bodyPr/>
        <a:lstStyle/>
        <a:p>
          <a:endParaRPr lang="ru-RU"/>
        </a:p>
      </dgm:t>
    </dgm:pt>
  </dgm:ptLst>
  <dgm:cxnLst>
    <dgm:cxn modelId="{CAC858DB-7B4D-45D3-8788-C94D1F665B31}" srcId="{C73F7085-843F-42C6-9E45-118702F1834C}" destId="{56B6C7A0-C4DC-4D83-A911-59510C93B0DC}" srcOrd="2" destOrd="0" parTransId="{67C10477-A236-4A47-BA3E-4364FD2801B1}" sibTransId="{D168E529-6401-4CCC-92F9-3DF8B77494F4}"/>
    <dgm:cxn modelId="{5B1AF504-7017-4D88-85B2-E2ACC15DD4F2}" type="presOf" srcId="{56B6C7A0-C4DC-4D83-A911-59510C93B0DC}" destId="{C22ADE11-880A-40EA-B061-46CFCAB071AC}" srcOrd="0" destOrd="0" presId="urn:microsoft.com/office/officeart/2005/8/layout/target3"/>
    <dgm:cxn modelId="{A67BC0F4-26D0-45FD-9DCD-C1BE1105B495}" type="presOf" srcId="{B4B12048-0B0D-4762-B250-F4E8D5D5BD93}" destId="{BF9BCDFD-59CD-4890-9807-437B0BB3E4FA}" srcOrd="0" destOrd="0" presId="urn:microsoft.com/office/officeart/2005/8/layout/target3"/>
    <dgm:cxn modelId="{0D2BCDB9-0D6C-4363-B8F5-4D115FF8BF65}" type="presOf" srcId="{0E64456C-8A2D-46B3-9104-8C6136904E98}" destId="{D04F5AE7-C39F-4F66-B86D-6C85A62D1EF7}" srcOrd="0" destOrd="0" presId="urn:microsoft.com/office/officeart/2005/8/layout/target3"/>
    <dgm:cxn modelId="{4DB0DDC7-AD7D-409D-A10B-697D111BA16C}" srcId="{C73F7085-843F-42C6-9E45-118702F1834C}" destId="{B4B12048-0B0D-4762-B250-F4E8D5D5BD93}" srcOrd="5" destOrd="0" parTransId="{D92EFFC3-578F-44B8-BDE2-853E56CEA89E}" sibTransId="{13284A19-7198-4DFD-A44C-39C1F0F7D4AA}"/>
    <dgm:cxn modelId="{97619743-C7D4-409E-BA51-394740B92737}" type="presOf" srcId="{CB19B347-8413-427E-9504-57D52CD867EE}" destId="{93A9BA49-83F4-493B-BBA4-B73AAFAD5DD8}" srcOrd="0" destOrd="0" presId="urn:microsoft.com/office/officeart/2005/8/layout/target3"/>
    <dgm:cxn modelId="{B4A94B22-F666-4307-92CA-59F5C4A5DC83}" type="presOf" srcId="{0E64456C-8A2D-46B3-9104-8C6136904E98}" destId="{34455E53-C1AE-43EB-AFB6-50E2CBC34CE8}" srcOrd="1" destOrd="0" presId="urn:microsoft.com/office/officeart/2005/8/layout/target3"/>
    <dgm:cxn modelId="{F83A68DC-DFFF-4933-8B97-FDE1373ED684}" srcId="{C73F7085-843F-42C6-9E45-118702F1834C}" destId="{0E64456C-8A2D-46B3-9104-8C6136904E98}" srcOrd="0" destOrd="0" parTransId="{C1D880CC-7816-413E-BF53-4D04ECB08818}" sibTransId="{85A310AA-2B69-4DD8-848E-F879B68A20C8}"/>
    <dgm:cxn modelId="{5D523DAF-62CB-444F-BB47-B6BC371C57C3}" type="presOf" srcId="{C73F7085-843F-42C6-9E45-118702F1834C}" destId="{12198FE6-451F-44EF-B17B-EBBFFB5D2D3D}" srcOrd="0" destOrd="0" presId="urn:microsoft.com/office/officeart/2005/8/layout/target3"/>
    <dgm:cxn modelId="{6525DBB0-C119-41D5-8C83-350B749FDDE7}" type="presOf" srcId="{B4B12048-0B0D-4762-B250-F4E8D5D5BD93}" destId="{42645458-6C4C-4601-B670-E8B48188FCD2}" srcOrd="1" destOrd="0" presId="urn:microsoft.com/office/officeart/2005/8/layout/target3"/>
    <dgm:cxn modelId="{D2259FCA-98B4-4D6D-9D29-CA4F97268C23}" type="presOf" srcId="{56B6C7A0-C4DC-4D83-A911-59510C93B0DC}" destId="{4CCA81B6-0945-4F7E-BA90-CEF3228CF51A}" srcOrd="1" destOrd="0" presId="urn:microsoft.com/office/officeart/2005/8/layout/target3"/>
    <dgm:cxn modelId="{93895A6B-7683-4D15-A9C8-A8B994889927}" type="presOf" srcId="{CB19B347-8413-427E-9504-57D52CD867EE}" destId="{CAED3618-CB0C-49DE-B5F3-D803B9DA60D3}" srcOrd="1" destOrd="0" presId="urn:microsoft.com/office/officeart/2005/8/layout/target3"/>
    <dgm:cxn modelId="{25F3F96F-2013-43B2-B82B-2729C406C15F}" type="presOf" srcId="{5FDC84C2-8C85-4236-94E1-40A8F1EAE71E}" destId="{E8DEF5F7-AA29-40BB-862C-E28CBE88A022}" srcOrd="0" destOrd="0" presId="urn:microsoft.com/office/officeart/2005/8/layout/target3"/>
    <dgm:cxn modelId="{72C333B4-4270-43B8-B8D0-03358AF49CE6}" type="presOf" srcId="{5FDC84C2-8C85-4236-94E1-40A8F1EAE71E}" destId="{51CF20E5-3DDA-4320-8DFC-F65FC2B23BE4}" srcOrd="1" destOrd="0" presId="urn:microsoft.com/office/officeart/2005/8/layout/target3"/>
    <dgm:cxn modelId="{3657F78A-5ABE-47F9-BA79-2D35670DCCB5}" type="presOf" srcId="{A3E0CF12-0927-452B-AEFD-7E78CD8AAEBB}" destId="{CC488749-3277-4543-AC1D-79422D25C6AB}" srcOrd="1" destOrd="0" presId="urn:microsoft.com/office/officeart/2005/8/layout/target3"/>
    <dgm:cxn modelId="{407B6F11-78C0-4A71-8B6F-C23791066803}" srcId="{C73F7085-843F-42C6-9E45-118702F1834C}" destId="{5FDC84C2-8C85-4236-94E1-40A8F1EAE71E}" srcOrd="4" destOrd="0" parTransId="{6A423732-1E01-48CE-8B2E-AB2B47AAE249}" sibTransId="{4159A7F4-9D92-4BC0-9F32-A503843AD223}"/>
    <dgm:cxn modelId="{1740D4AD-005F-4278-89B5-8AD783285A49}" srcId="{C73F7085-843F-42C6-9E45-118702F1834C}" destId="{CB19B347-8413-427E-9504-57D52CD867EE}" srcOrd="3" destOrd="0" parTransId="{5B56E433-CE2A-48FE-A685-6E1C4F464E64}" sibTransId="{8D71BE67-D6E6-4D1D-B989-0F5E57435E4E}"/>
    <dgm:cxn modelId="{26E7A359-2588-4EEF-A2B5-1ED0B575FF42}" type="presOf" srcId="{A3E0CF12-0927-452B-AEFD-7E78CD8AAEBB}" destId="{15633D11-437F-467E-AC84-609E8D061A37}" srcOrd="0" destOrd="0" presId="urn:microsoft.com/office/officeart/2005/8/layout/target3"/>
    <dgm:cxn modelId="{4580FECA-CF90-47C8-B217-743C3965C0B5}" srcId="{C73F7085-843F-42C6-9E45-118702F1834C}" destId="{A3E0CF12-0927-452B-AEFD-7E78CD8AAEBB}" srcOrd="1" destOrd="0" parTransId="{A3D21915-7C55-4591-A628-0F084CF7A117}" sibTransId="{0ABACCB7-2369-4FC4-ACE1-2E3799D6977F}"/>
    <dgm:cxn modelId="{FB8B299C-F428-4F4E-A5A3-575789CD7B2D}" type="presParOf" srcId="{12198FE6-451F-44EF-B17B-EBBFFB5D2D3D}" destId="{FC2FC218-4B81-4A65-93D1-8F257E85327F}" srcOrd="0" destOrd="0" presId="urn:microsoft.com/office/officeart/2005/8/layout/target3"/>
    <dgm:cxn modelId="{830DAF8E-3EE1-4697-B9C9-17543729F6AC}" type="presParOf" srcId="{12198FE6-451F-44EF-B17B-EBBFFB5D2D3D}" destId="{C6375C42-DBA7-4CC5-BC36-272BF21ADC94}" srcOrd="1" destOrd="0" presId="urn:microsoft.com/office/officeart/2005/8/layout/target3"/>
    <dgm:cxn modelId="{6FF03798-BC25-4053-94EE-B985202C0DEA}" type="presParOf" srcId="{12198FE6-451F-44EF-B17B-EBBFFB5D2D3D}" destId="{D04F5AE7-C39F-4F66-B86D-6C85A62D1EF7}" srcOrd="2" destOrd="0" presId="urn:microsoft.com/office/officeart/2005/8/layout/target3"/>
    <dgm:cxn modelId="{C5D56D99-91B1-42EE-8114-592BBB46AB9D}" type="presParOf" srcId="{12198FE6-451F-44EF-B17B-EBBFFB5D2D3D}" destId="{4DDDFD7F-359D-4639-9B50-0EBE01EC7C88}" srcOrd="3" destOrd="0" presId="urn:microsoft.com/office/officeart/2005/8/layout/target3"/>
    <dgm:cxn modelId="{E862B096-C3AA-433C-8001-79E6B23CD347}" type="presParOf" srcId="{12198FE6-451F-44EF-B17B-EBBFFB5D2D3D}" destId="{1E2BABEF-AF52-42EE-A997-90771A8F50B2}" srcOrd="4" destOrd="0" presId="urn:microsoft.com/office/officeart/2005/8/layout/target3"/>
    <dgm:cxn modelId="{0C204809-0369-443B-8C6B-4C5DC67DF522}" type="presParOf" srcId="{12198FE6-451F-44EF-B17B-EBBFFB5D2D3D}" destId="{15633D11-437F-467E-AC84-609E8D061A37}" srcOrd="5" destOrd="0" presId="urn:microsoft.com/office/officeart/2005/8/layout/target3"/>
    <dgm:cxn modelId="{BA99DF86-7829-4047-B5C6-5FA8FC2D9A6B}" type="presParOf" srcId="{12198FE6-451F-44EF-B17B-EBBFFB5D2D3D}" destId="{64BD1C65-006E-4CB6-B95A-88D62F7A03D5}" srcOrd="6" destOrd="0" presId="urn:microsoft.com/office/officeart/2005/8/layout/target3"/>
    <dgm:cxn modelId="{2C9ADDDE-0C21-4689-9CA5-C3D93DE4E6A3}" type="presParOf" srcId="{12198FE6-451F-44EF-B17B-EBBFFB5D2D3D}" destId="{327F3640-1BBF-4A8C-8BDA-804777E4979B}" srcOrd="7" destOrd="0" presId="urn:microsoft.com/office/officeart/2005/8/layout/target3"/>
    <dgm:cxn modelId="{D51C610F-FF7E-41FD-97CC-FAAEECB3CC7D}" type="presParOf" srcId="{12198FE6-451F-44EF-B17B-EBBFFB5D2D3D}" destId="{C22ADE11-880A-40EA-B061-46CFCAB071AC}" srcOrd="8" destOrd="0" presId="urn:microsoft.com/office/officeart/2005/8/layout/target3"/>
    <dgm:cxn modelId="{B8E0A4A2-8DE3-4FFE-8783-80263C007461}" type="presParOf" srcId="{12198FE6-451F-44EF-B17B-EBBFFB5D2D3D}" destId="{0F62C6E4-CBAB-4573-9DFE-6744785519DC}" srcOrd="9" destOrd="0" presId="urn:microsoft.com/office/officeart/2005/8/layout/target3"/>
    <dgm:cxn modelId="{D2B69747-F3B5-4300-BFED-9CCD25A6865E}" type="presParOf" srcId="{12198FE6-451F-44EF-B17B-EBBFFB5D2D3D}" destId="{2FF706DE-767B-477D-9143-02879F702D62}" srcOrd="10" destOrd="0" presId="urn:microsoft.com/office/officeart/2005/8/layout/target3"/>
    <dgm:cxn modelId="{6CC5C54B-B2B3-4B9F-920A-137EEDD26D41}" type="presParOf" srcId="{12198FE6-451F-44EF-B17B-EBBFFB5D2D3D}" destId="{93A9BA49-83F4-493B-BBA4-B73AAFAD5DD8}" srcOrd="11" destOrd="0" presId="urn:microsoft.com/office/officeart/2005/8/layout/target3"/>
    <dgm:cxn modelId="{9E79773B-538C-413C-ABF5-3057CD26C52E}" type="presParOf" srcId="{12198FE6-451F-44EF-B17B-EBBFFB5D2D3D}" destId="{5918EEA5-8264-4FD0-912D-95EA37B5D2BC}" srcOrd="12" destOrd="0" presId="urn:microsoft.com/office/officeart/2005/8/layout/target3"/>
    <dgm:cxn modelId="{1FBE33C3-5211-41D7-A9FC-F924708CAC74}" type="presParOf" srcId="{12198FE6-451F-44EF-B17B-EBBFFB5D2D3D}" destId="{84AEEECD-6CE6-4623-AB00-69055CC038EF}" srcOrd="13" destOrd="0" presId="urn:microsoft.com/office/officeart/2005/8/layout/target3"/>
    <dgm:cxn modelId="{41ED2AFD-42A1-4002-B9A9-8990D433607B}" type="presParOf" srcId="{12198FE6-451F-44EF-B17B-EBBFFB5D2D3D}" destId="{E8DEF5F7-AA29-40BB-862C-E28CBE88A022}" srcOrd="14" destOrd="0" presId="urn:microsoft.com/office/officeart/2005/8/layout/target3"/>
    <dgm:cxn modelId="{A998F067-6145-46DD-8DA2-0D504EE4A1BD}" type="presParOf" srcId="{12198FE6-451F-44EF-B17B-EBBFFB5D2D3D}" destId="{6269BA1D-FAD8-420D-8EB0-B74875D9C013}" srcOrd="15" destOrd="0" presId="urn:microsoft.com/office/officeart/2005/8/layout/target3"/>
    <dgm:cxn modelId="{46CED44D-9331-4D84-8BED-6EA619FE7113}" type="presParOf" srcId="{12198FE6-451F-44EF-B17B-EBBFFB5D2D3D}" destId="{83FC92A3-7E2D-40C8-8059-BCC4C4584E8A}" srcOrd="16" destOrd="0" presId="urn:microsoft.com/office/officeart/2005/8/layout/target3"/>
    <dgm:cxn modelId="{CCD6ECD5-4F56-4587-914F-0B3DA8A6907D}" type="presParOf" srcId="{12198FE6-451F-44EF-B17B-EBBFFB5D2D3D}" destId="{BF9BCDFD-59CD-4890-9807-437B0BB3E4FA}" srcOrd="17" destOrd="0" presId="urn:microsoft.com/office/officeart/2005/8/layout/target3"/>
    <dgm:cxn modelId="{21A95E05-AC4A-4EBC-891C-424177A29747}" type="presParOf" srcId="{12198FE6-451F-44EF-B17B-EBBFFB5D2D3D}" destId="{34455E53-C1AE-43EB-AFB6-50E2CBC34CE8}" srcOrd="18" destOrd="0" presId="urn:microsoft.com/office/officeart/2005/8/layout/target3"/>
    <dgm:cxn modelId="{957CBD17-80AB-4B46-A9AC-4E9649EB8728}" type="presParOf" srcId="{12198FE6-451F-44EF-B17B-EBBFFB5D2D3D}" destId="{CC488749-3277-4543-AC1D-79422D25C6AB}" srcOrd="19" destOrd="0" presId="urn:microsoft.com/office/officeart/2005/8/layout/target3"/>
    <dgm:cxn modelId="{5DDFD9E2-1A0E-4B62-859E-D5877675E566}" type="presParOf" srcId="{12198FE6-451F-44EF-B17B-EBBFFB5D2D3D}" destId="{4CCA81B6-0945-4F7E-BA90-CEF3228CF51A}" srcOrd="20" destOrd="0" presId="urn:microsoft.com/office/officeart/2005/8/layout/target3"/>
    <dgm:cxn modelId="{894E82E5-6B48-4B60-841E-51EF67AA0A5C}" type="presParOf" srcId="{12198FE6-451F-44EF-B17B-EBBFFB5D2D3D}" destId="{CAED3618-CB0C-49DE-B5F3-D803B9DA60D3}" srcOrd="21" destOrd="0" presId="urn:microsoft.com/office/officeart/2005/8/layout/target3"/>
    <dgm:cxn modelId="{9DBF2B6A-B9C9-44D3-AA0D-41EB587E98E7}" type="presParOf" srcId="{12198FE6-451F-44EF-B17B-EBBFFB5D2D3D}" destId="{51CF20E5-3DDA-4320-8DFC-F65FC2B23BE4}" srcOrd="22" destOrd="0" presId="urn:microsoft.com/office/officeart/2005/8/layout/target3"/>
    <dgm:cxn modelId="{AB677958-840C-4C63-8C34-35E8B6C5EF3A}" type="presParOf" srcId="{12198FE6-451F-44EF-B17B-EBBFFB5D2D3D}" destId="{42645458-6C4C-4601-B670-E8B48188FCD2}" srcOrd="2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556036-550D-44EF-867C-0F25968343FA}">
      <dsp:nvSpPr>
        <dsp:cNvPr id="0" name=""/>
        <dsp:cNvSpPr/>
      </dsp:nvSpPr>
      <dsp:spPr>
        <a:xfrm>
          <a:off x="3793848" y="2767400"/>
          <a:ext cx="3405135" cy="3405135"/>
        </a:xfrm>
        <a:prstGeom prst="gear9">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2.</a:t>
          </a:r>
        </a:p>
        <a:p>
          <a:pPr lvl="0" algn="ctr" defTabSz="1244600">
            <a:lnSpc>
              <a:spcPct val="90000"/>
            </a:lnSpc>
            <a:spcBef>
              <a:spcPct val="0"/>
            </a:spcBef>
            <a:spcAft>
              <a:spcPct val="35000"/>
            </a:spcAft>
          </a:pPr>
          <a:r>
            <a:rPr lang="ru-RU" sz="2800" kern="1200" dirty="0" err="1" smtClean="0"/>
            <a:t>Иқтисодиёт</a:t>
          </a:r>
          <a:endParaRPr lang="ru-RU" sz="2800" kern="1200" dirty="0">
            <a:solidFill>
              <a:schemeClr val="tx1"/>
            </a:solidFill>
          </a:endParaRPr>
        </a:p>
      </dsp:txBody>
      <dsp:txXfrm>
        <a:off x="4478432" y="3565037"/>
        <a:ext cx="2035967" cy="1750309"/>
      </dsp:txXfrm>
    </dsp:sp>
    <dsp:sp modelId="{2224674C-10DC-41AC-A10F-E4FCE393FFE7}">
      <dsp:nvSpPr>
        <dsp:cNvPr id="0" name=""/>
        <dsp:cNvSpPr/>
      </dsp:nvSpPr>
      <dsp:spPr>
        <a:xfrm>
          <a:off x="1382978" y="199788"/>
          <a:ext cx="3417790" cy="3408924"/>
        </a:xfrm>
        <a:prstGeom prst="gear6">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0" kern="120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r>
            <a:rPr lang="en-US" sz="2800" b="0" kern="1200" cap="none" spc="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2800" kern="1200" dirty="0" err="1" smtClean="0"/>
            <a:t>Географик</a:t>
          </a:r>
          <a:endParaRPr lang="ru-RU" sz="2800" b="0" kern="120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dsp:txBody>
      <dsp:txXfrm>
        <a:off x="2242474" y="1063182"/>
        <a:ext cx="1698798" cy="1682136"/>
      </dsp:txXfrm>
    </dsp:sp>
    <dsp:sp modelId="{7989AF32-B5AD-4798-8C41-9EFF2DBE7262}">
      <dsp:nvSpPr>
        <dsp:cNvPr id="0" name=""/>
        <dsp:cNvSpPr/>
      </dsp:nvSpPr>
      <dsp:spPr>
        <a:xfrm>
          <a:off x="3825889" y="2132457"/>
          <a:ext cx="4188317" cy="4188317"/>
        </a:xfrm>
        <a:prstGeom prst="circularArrow">
          <a:avLst>
            <a:gd name="adj1" fmla="val 4878"/>
            <a:gd name="adj2" fmla="val 312630"/>
            <a:gd name="adj3" fmla="val 3266960"/>
            <a:gd name="adj4" fmla="val 15060109"/>
            <a:gd name="adj5" fmla="val 5691"/>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0D40CD1-8315-4B01-AB5F-89CABC5C9D14}">
      <dsp:nvSpPr>
        <dsp:cNvPr id="0" name=""/>
        <dsp:cNvSpPr/>
      </dsp:nvSpPr>
      <dsp:spPr>
        <a:xfrm rot="16200000">
          <a:off x="1101196" y="1119491"/>
          <a:ext cx="3166776" cy="3166776"/>
        </a:xfrm>
        <a:prstGeom prst="leftCircularArrow">
          <a:avLst>
            <a:gd name="adj1" fmla="val 6452"/>
            <a:gd name="adj2" fmla="val 429999"/>
            <a:gd name="adj3" fmla="val 10489124"/>
            <a:gd name="adj4" fmla="val 14837806"/>
            <a:gd name="adj5" fmla="val 7527"/>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C6680-FE21-4BBC-8052-E375FA2B0ED3}">
      <dsp:nvSpPr>
        <dsp:cNvPr id="0" name=""/>
        <dsp:cNvSpPr/>
      </dsp:nvSpPr>
      <dsp:spPr>
        <a:xfrm>
          <a:off x="1763299" y="391516"/>
          <a:ext cx="5028602" cy="1746367"/>
        </a:xfrm>
        <a:prstGeom prst="ellipse">
          <a:avLst/>
        </a:prstGeom>
        <a:solidFill>
          <a:schemeClr val="accent5">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33BCAE-C4B5-4878-A77D-C5BB63B89F39}">
      <dsp:nvSpPr>
        <dsp:cNvPr id="0" name=""/>
        <dsp:cNvSpPr/>
      </dsp:nvSpPr>
      <dsp:spPr>
        <a:xfrm>
          <a:off x="3839069" y="4872495"/>
          <a:ext cx="974535" cy="623702"/>
        </a:xfrm>
        <a:prstGeom prst="downArrow">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dsp:style>
    </dsp:sp>
    <dsp:sp modelId="{259DA37E-2C61-4E9F-8D93-0C12DCD7848E}">
      <dsp:nvSpPr>
        <dsp:cNvPr id="0" name=""/>
        <dsp:cNvSpPr/>
      </dsp:nvSpPr>
      <dsp:spPr>
        <a:xfrm>
          <a:off x="1119131" y="5166739"/>
          <a:ext cx="6359848" cy="1169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endParaRPr lang="ru-RU" sz="2400" kern="1200" dirty="0"/>
        </a:p>
      </dsp:txBody>
      <dsp:txXfrm>
        <a:off x="1119131" y="5166739"/>
        <a:ext cx="6359848" cy="1169442"/>
      </dsp:txXfrm>
    </dsp:sp>
    <dsp:sp modelId="{30BC9961-FDD9-40D8-99DA-81F111BAEC2D}">
      <dsp:nvSpPr>
        <dsp:cNvPr id="0" name=""/>
        <dsp:cNvSpPr/>
      </dsp:nvSpPr>
      <dsp:spPr>
        <a:xfrm>
          <a:off x="3493829" y="2272759"/>
          <a:ext cx="1949559" cy="1754163"/>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t>3. </a:t>
          </a:r>
          <a:endParaRPr lang="en-US" sz="1600" kern="1200" dirty="0" smtClean="0"/>
        </a:p>
        <a:p>
          <a:pPr lvl="0" algn="ctr" defTabSz="711200">
            <a:lnSpc>
              <a:spcPct val="90000"/>
            </a:lnSpc>
            <a:spcBef>
              <a:spcPct val="0"/>
            </a:spcBef>
            <a:spcAft>
              <a:spcPct val="35000"/>
            </a:spcAft>
          </a:pPr>
          <a:r>
            <a:rPr lang="uz-Cyrl-UZ" sz="1600" kern="1200" dirty="0" smtClean="0"/>
            <a:t>Социал география.</a:t>
          </a:r>
          <a:endParaRPr lang="ru-RU" sz="1600" b="1" kern="1200" dirty="0"/>
        </a:p>
      </dsp:txBody>
      <dsp:txXfrm>
        <a:off x="3779335" y="2529650"/>
        <a:ext cx="1378547" cy="1240381"/>
      </dsp:txXfrm>
    </dsp:sp>
    <dsp:sp modelId="{3AF0489E-4771-4798-93E4-08BC981407AD}">
      <dsp:nvSpPr>
        <dsp:cNvPr id="0" name=""/>
        <dsp:cNvSpPr/>
      </dsp:nvSpPr>
      <dsp:spPr>
        <a:xfrm>
          <a:off x="1869744" y="656759"/>
          <a:ext cx="2086840" cy="1808244"/>
        </a:xfrm>
        <a:prstGeom prst="ellipse">
          <a:avLst/>
        </a:prstGeom>
        <a:gradFill rotWithShape="0">
          <a:gsLst>
            <a:gs pos="0">
              <a:schemeClr val="accent5">
                <a:hueOff val="-3676672"/>
                <a:satOff val="-5114"/>
                <a:lumOff val="-1961"/>
                <a:alphaOff val="0"/>
                <a:satMod val="103000"/>
                <a:lumMod val="102000"/>
                <a:tint val="94000"/>
              </a:schemeClr>
            </a:gs>
            <a:gs pos="50000">
              <a:schemeClr val="accent5">
                <a:hueOff val="-3676672"/>
                <a:satOff val="-5114"/>
                <a:lumOff val="-1961"/>
                <a:alphaOff val="0"/>
                <a:satMod val="110000"/>
                <a:lumMod val="100000"/>
                <a:shade val="100000"/>
              </a:schemeClr>
            </a:gs>
            <a:gs pos="100000">
              <a:schemeClr val="accent5">
                <a:hueOff val="-3676672"/>
                <a:satOff val="-5114"/>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t>1.</a:t>
          </a:r>
          <a:endParaRPr lang="en-US" sz="1600" kern="1200" dirty="0" smtClean="0"/>
        </a:p>
        <a:p>
          <a:pPr lvl="0" algn="ctr" defTabSz="711200">
            <a:lnSpc>
              <a:spcPct val="90000"/>
            </a:lnSpc>
            <a:spcBef>
              <a:spcPct val="0"/>
            </a:spcBef>
            <a:spcAft>
              <a:spcPct val="35000"/>
            </a:spcAft>
          </a:pPr>
          <a:r>
            <a:rPr lang="uz-Cyrl-UZ" sz="1600" kern="1200" dirty="0" smtClean="0"/>
            <a:t>Аҳоли географияси</a:t>
          </a:r>
          <a:r>
            <a:rPr lang="en-US" sz="1600" kern="1200" dirty="0" smtClean="0"/>
            <a:t> </a:t>
          </a:r>
          <a:r>
            <a:rPr lang="uz-Cyrl-UZ" sz="1600" kern="1200" dirty="0" smtClean="0"/>
            <a:t>ёки геодемография</a:t>
          </a:r>
          <a:endParaRPr lang="ru-RU" sz="1600" b="1" kern="1200" dirty="0"/>
        </a:p>
      </dsp:txBody>
      <dsp:txXfrm>
        <a:off x="2175355" y="921570"/>
        <a:ext cx="1475618" cy="1278622"/>
      </dsp:txXfrm>
    </dsp:sp>
    <dsp:sp modelId="{7CDEAA7D-C938-41A8-AEEE-0B21DA5F29CF}">
      <dsp:nvSpPr>
        <dsp:cNvPr id="0" name=""/>
        <dsp:cNvSpPr/>
      </dsp:nvSpPr>
      <dsp:spPr>
        <a:xfrm>
          <a:off x="4049033" y="532629"/>
          <a:ext cx="1915037" cy="1754163"/>
        </a:xfrm>
        <a:prstGeom prst="ellipse">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kern="1200" dirty="0" smtClean="0"/>
            <a:t>2. </a:t>
          </a:r>
          <a:endParaRPr lang="en-US" sz="1600" kern="1200" dirty="0" smtClean="0"/>
        </a:p>
        <a:p>
          <a:pPr lvl="0" algn="ctr" defTabSz="711200">
            <a:lnSpc>
              <a:spcPct val="90000"/>
            </a:lnSpc>
            <a:spcBef>
              <a:spcPct val="0"/>
            </a:spcBef>
            <a:spcAft>
              <a:spcPct val="35000"/>
            </a:spcAft>
          </a:pPr>
          <a:r>
            <a:rPr lang="uz-Cyrl-UZ" sz="1600" kern="1200" dirty="0" smtClean="0"/>
            <a:t>Иқтисодий география;</a:t>
          </a:r>
          <a:endParaRPr lang="ru-RU" sz="1600" b="1" kern="1200" dirty="0"/>
        </a:p>
      </dsp:txBody>
      <dsp:txXfrm>
        <a:off x="4329484" y="789520"/>
        <a:ext cx="1354135" cy="1240381"/>
      </dsp:txXfrm>
    </dsp:sp>
    <dsp:sp modelId="{C0B54939-489C-4657-B6CC-A7C04C1716B9}">
      <dsp:nvSpPr>
        <dsp:cNvPr id="0" name=""/>
        <dsp:cNvSpPr/>
      </dsp:nvSpPr>
      <dsp:spPr>
        <a:xfrm>
          <a:off x="1071289" y="-5245"/>
          <a:ext cx="6387174" cy="4918468"/>
        </a:xfrm>
        <a:prstGeom prst="funnel">
          <a:avLst/>
        </a:prstGeom>
        <a:solidFill>
          <a:schemeClr val="lt1">
            <a:alpha val="4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FC218-4B81-4A65-93D1-8F257E85327F}">
      <dsp:nvSpPr>
        <dsp:cNvPr id="0" name=""/>
        <dsp:cNvSpPr/>
      </dsp:nvSpPr>
      <dsp:spPr>
        <a:xfrm>
          <a:off x="-4793" y="410380"/>
          <a:ext cx="5104262" cy="5104262"/>
        </a:xfrm>
        <a:prstGeom prst="pie">
          <a:avLst>
            <a:gd name="adj1" fmla="val 5400000"/>
            <a:gd name="adj2" fmla="val 162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04F5AE7-C39F-4F66-B86D-6C85A62D1EF7}">
      <dsp:nvSpPr>
        <dsp:cNvPr id="0" name=""/>
        <dsp:cNvSpPr/>
      </dsp:nvSpPr>
      <dsp:spPr>
        <a:xfrm>
          <a:off x="2547337" y="245666"/>
          <a:ext cx="5954972" cy="5433691"/>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t>Агрогеографик тадқиқотларда </a:t>
          </a:r>
          <a:r>
            <a:rPr lang="uz-Cyrl-UZ" sz="1600" b="1" kern="1200" dirty="0" smtClean="0">
              <a:solidFill>
                <a:srgbClr val="FF0000"/>
              </a:solidFill>
            </a:rPr>
            <a:t>картографик метод </a:t>
          </a:r>
          <a:r>
            <a:rPr lang="uz-Cyrl-UZ" sz="1600" b="1" kern="1200" dirty="0" smtClean="0"/>
            <a:t>муҳим аҳамият касб этади. Ушбу методда воқеа-ҳодисалар ҳақидаги барча бирламчи маълумотлар ойнадек акс этади. </a:t>
          </a:r>
          <a:endParaRPr lang="ru-RU" sz="1600" b="1" kern="1200" dirty="0">
            <a:solidFill>
              <a:srgbClr val="7030A0"/>
            </a:solidFill>
          </a:endParaRPr>
        </a:p>
      </dsp:txBody>
      <dsp:txXfrm>
        <a:off x="2547337" y="245666"/>
        <a:ext cx="5954972" cy="679213"/>
      </dsp:txXfrm>
    </dsp:sp>
    <dsp:sp modelId="{1E2BABEF-AF52-42EE-A997-90771A8F50B2}">
      <dsp:nvSpPr>
        <dsp:cNvPr id="0" name=""/>
        <dsp:cNvSpPr/>
      </dsp:nvSpPr>
      <dsp:spPr>
        <a:xfrm>
          <a:off x="441829" y="1048415"/>
          <a:ext cx="4211014" cy="4211014"/>
        </a:xfrm>
        <a:prstGeom prst="pie">
          <a:avLst>
            <a:gd name="adj1" fmla="val 5400000"/>
            <a:gd name="adj2" fmla="val 162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5633D11-437F-467E-AC84-609E8D061A37}">
      <dsp:nvSpPr>
        <dsp:cNvPr id="0" name=""/>
        <dsp:cNvSpPr/>
      </dsp:nvSpPr>
      <dsp:spPr>
        <a:xfrm>
          <a:off x="2547337" y="1048415"/>
          <a:ext cx="5954972" cy="4211014"/>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t>Mинтақаларда қишлоқ хўжалиги маҳсулотларини етиштириш ва ихтисослашувдаги тафовутлар </a:t>
          </a:r>
          <a:r>
            <a:rPr lang="uz-Cyrl-UZ" sz="1600" b="1" kern="1200" dirty="0" smtClean="0">
              <a:solidFill>
                <a:srgbClr val="FF0000"/>
              </a:solidFill>
            </a:rPr>
            <a:t>таққослаш</a:t>
          </a:r>
          <a:r>
            <a:rPr lang="en-US" sz="1600" b="1" kern="1200" dirty="0" smtClean="0"/>
            <a:t> </a:t>
          </a:r>
          <a:r>
            <a:rPr lang="uz-Cyrl-UZ" sz="1600" b="1" kern="1200" dirty="0" smtClean="0">
              <a:solidFill>
                <a:srgbClr val="FF0000"/>
              </a:solidFill>
            </a:rPr>
            <a:t>метод</a:t>
          </a:r>
          <a:r>
            <a:rPr lang="uz-Cyrl-UZ" sz="1600" b="1" kern="1200" dirty="0" smtClean="0"/>
            <a:t>  ёрдамида ўрганилади. </a:t>
          </a:r>
          <a:endParaRPr lang="ru-RU" sz="1600" b="1" kern="1200" dirty="0">
            <a:solidFill>
              <a:schemeClr val="tx1"/>
            </a:solidFill>
          </a:endParaRPr>
        </a:p>
      </dsp:txBody>
      <dsp:txXfrm>
        <a:off x="2547337" y="1048415"/>
        <a:ext cx="5954972" cy="638034"/>
      </dsp:txXfrm>
    </dsp:sp>
    <dsp:sp modelId="{327F3640-1BBF-4A8C-8BDA-804777E4979B}">
      <dsp:nvSpPr>
        <dsp:cNvPr id="0" name=""/>
        <dsp:cNvSpPr/>
      </dsp:nvSpPr>
      <dsp:spPr>
        <a:xfrm>
          <a:off x="888453" y="1686449"/>
          <a:ext cx="3317767" cy="3317767"/>
        </a:xfrm>
        <a:prstGeom prst="pie">
          <a:avLst>
            <a:gd name="adj1" fmla="val 54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22ADE11-880A-40EA-B061-46CFCAB071AC}">
      <dsp:nvSpPr>
        <dsp:cNvPr id="0" name=""/>
        <dsp:cNvSpPr/>
      </dsp:nvSpPr>
      <dsp:spPr>
        <a:xfrm>
          <a:off x="2547337" y="1686449"/>
          <a:ext cx="5954972" cy="3317767"/>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t>Кўплаб фанлар сингари қишлоқ хўжалиги географияси учун ҳам </a:t>
          </a:r>
          <a:r>
            <a:rPr lang="uz-Cyrl-UZ" sz="1600" b="1" kern="1200" dirty="0" smtClean="0">
              <a:solidFill>
                <a:srgbClr val="FF0000"/>
              </a:solidFill>
            </a:rPr>
            <a:t>статистика метод</a:t>
          </a:r>
          <a:r>
            <a:rPr lang="uz-Cyrl-UZ" sz="1600" b="1" kern="1200" dirty="0" smtClean="0"/>
            <a:t>и энг кўп қўлланиладиган методлардан бири ҳисобланади. </a:t>
          </a:r>
          <a:endParaRPr lang="ru-RU" sz="1600" b="1" kern="1200" dirty="0">
            <a:solidFill>
              <a:srgbClr val="7030A0"/>
            </a:solidFill>
          </a:endParaRPr>
        </a:p>
      </dsp:txBody>
      <dsp:txXfrm>
        <a:off x="2547337" y="1686449"/>
        <a:ext cx="5954972" cy="638029"/>
      </dsp:txXfrm>
    </dsp:sp>
    <dsp:sp modelId="{2FF706DE-767B-477D-9143-02879F702D62}">
      <dsp:nvSpPr>
        <dsp:cNvPr id="0" name=""/>
        <dsp:cNvSpPr/>
      </dsp:nvSpPr>
      <dsp:spPr>
        <a:xfrm>
          <a:off x="1335075" y="2324479"/>
          <a:ext cx="2424524" cy="2424524"/>
        </a:xfrm>
        <a:prstGeom prst="pie">
          <a:avLst>
            <a:gd name="adj1" fmla="val 5400000"/>
            <a:gd name="adj2" fmla="val 162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3A9BA49-83F4-493B-BBA4-B73AAFAD5DD8}">
      <dsp:nvSpPr>
        <dsp:cNvPr id="0" name=""/>
        <dsp:cNvSpPr/>
      </dsp:nvSpPr>
      <dsp:spPr>
        <a:xfrm>
          <a:off x="2547337" y="2324479"/>
          <a:ext cx="5954972" cy="2424524"/>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t>Негаки, агроиқтисодиёт фани статистик рақамлар асосида иш тутади ва унга асосланади</a:t>
          </a:r>
          <a:endParaRPr lang="ru-RU" sz="1600" b="1" kern="1200" dirty="0"/>
        </a:p>
      </dsp:txBody>
      <dsp:txXfrm>
        <a:off x="2547337" y="2324479"/>
        <a:ext cx="5954972" cy="638034"/>
      </dsp:txXfrm>
    </dsp:sp>
    <dsp:sp modelId="{84AEEECD-6CE6-4623-AB00-69055CC038EF}">
      <dsp:nvSpPr>
        <dsp:cNvPr id="0" name=""/>
        <dsp:cNvSpPr/>
      </dsp:nvSpPr>
      <dsp:spPr>
        <a:xfrm>
          <a:off x="1781698" y="2962513"/>
          <a:ext cx="1531277" cy="1531277"/>
        </a:xfrm>
        <a:prstGeom prst="pie">
          <a:avLst>
            <a:gd name="adj1" fmla="val 5400000"/>
            <a:gd name="adj2" fmla="val 162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8DEF5F7-AA29-40BB-862C-E28CBE88A022}">
      <dsp:nvSpPr>
        <dsp:cNvPr id="0" name=""/>
        <dsp:cNvSpPr/>
      </dsp:nvSpPr>
      <dsp:spPr>
        <a:xfrm>
          <a:off x="2532985" y="3180222"/>
          <a:ext cx="5974147" cy="904785"/>
        </a:xfrm>
        <a:prstGeom prst="rect">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solidFill>
                <a:srgbClr val="FF0000"/>
              </a:solidFill>
            </a:rPr>
            <a:t>Баланс метод</a:t>
          </a:r>
          <a:r>
            <a:rPr lang="uz-Cyrl-UZ" sz="1600" b="1" kern="1200" dirty="0" smtClean="0"/>
            <a:t>и кўплаб фанларда, шу жумладан иқтисодий география ва иқтисодиёт фанларида ҳам энг кўп қўлланилади.</a:t>
          </a:r>
          <a:endParaRPr lang="en-US" sz="1600" b="1" kern="1200" dirty="0" smtClean="0"/>
        </a:p>
      </dsp:txBody>
      <dsp:txXfrm>
        <a:off x="2532985" y="3180222"/>
        <a:ext cx="5974147" cy="376995"/>
      </dsp:txXfrm>
    </dsp:sp>
    <dsp:sp modelId="{83FC92A3-7E2D-40C8-8059-BCC4C4584E8A}">
      <dsp:nvSpPr>
        <dsp:cNvPr id="0" name=""/>
        <dsp:cNvSpPr/>
      </dsp:nvSpPr>
      <dsp:spPr>
        <a:xfrm>
          <a:off x="2228322" y="3600548"/>
          <a:ext cx="638029" cy="638029"/>
        </a:xfrm>
        <a:prstGeom prst="pie">
          <a:avLst>
            <a:gd name="adj1" fmla="val 5400000"/>
            <a:gd name="adj2" fmla="val 162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F9BCDFD-59CD-4890-9807-437B0BB3E4FA}">
      <dsp:nvSpPr>
        <dsp:cNvPr id="0" name=""/>
        <dsp:cNvSpPr/>
      </dsp:nvSpPr>
      <dsp:spPr>
        <a:xfrm>
          <a:off x="2547337" y="3962489"/>
          <a:ext cx="5954972" cy="651109"/>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b="1" kern="1200" dirty="0" smtClean="0"/>
            <a:t>Қишлоқ хўжалигининг ихтисослашуви, деҳқончилик ва чорвачилик тармоқларининг ҳудудий таркибини чуқур тадқиқ этишда, </a:t>
          </a:r>
          <a:r>
            <a:rPr lang="uz-Cyrl-UZ" sz="1600" b="1" kern="1200" dirty="0" smtClean="0">
              <a:solidFill>
                <a:srgbClr val="FF0000"/>
              </a:solidFill>
            </a:rPr>
            <a:t>районлаштириш метод</a:t>
          </a:r>
          <a:r>
            <a:rPr lang="uz-Cyrl-UZ" sz="1600" b="1" kern="1200" dirty="0" smtClean="0"/>
            <a:t>ининг амалий аҳамияти юқоридир. </a:t>
          </a:r>
          <a:endParaRPr lang="ru-RU" sz="1600" b="1" kern="1200" dirty="0"/>
        </a:p>
      </dsp:txBody>
      <dsp:txXfrm>
        <a:off x="2547337" y="3962489"/>
        <a:ext cx="5954972" cy="651109"/>
      </dsp:txXfrm>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FEF2561A-10DC-4D03-AF22-63F47CA5ABBD}" type="datetimeFigureOut">
              <a:rPr lang="en-US"/>
              <a:pPr>
                <a:defRPr/>
              </a:pPr>
              <a:t>4/13/2019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CBF11C8-631D-4102-AF4D-ACE612F3A88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74DEB74-1980-44A1-99A8-E8D07C1D2BCD}" type="datetimeFigureOut">
              <a:rPr lang="en-US"/>
              <a:pPr>
                <a:defRPr/>
              </a:pPr>
              <a:t>4/13/2019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4CB210-44E3-4035-9AEC-DD066BE254D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CB88846D-26F6-415D-BFAC-4FBF1FBC243A}" type="datetimeFigureOut">
              <a:rPr lang="en-US"/>
              <a:pPr>
                <a:defRPr/>
              </a:pPr>
              <a:t>4/13/2019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A3DCBD-7D64-4CC3-BBBA-AC217852FAB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AEDC19D-86A3-41F1-894D-158E18F7F37A}" type="datetimeFigureOut">
              <a:rPr lang="en-US"/>
              <a:pPr>
                <a:defRPr/>
              </a:pPr>
              <a:t>4/13/2019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CD7A190-1715-4307-A392-6A2CDC9613D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D91D7F6B-40DC-4639-AC1D-862C8E97A4AF}" type="datetimeFigureOut">
              <a:rPr lang="en-US"/>
              <a:pPr>
                <a:defRPr/>
              </a:pPr>
              <a:t>4/13/2019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BB7B99F-FBE5-40FA-85DE-BCFBCFC919B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5DDC385-FBD5-4FB7-9292-1C6231E8BDB4}" type="datetimeFigureOut">
              <a:rPr lang="en-US"/>
              <a:pPr>
                <a:defRPr/>
              </a:pPr>
              <a:t>4/13/2019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387419C-0424-4EF1-A464-B5F472CFD4D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C9A9915-B210-4196-BB80-361C4AAE7ED3}" type="datetimeFigureOut">
              <a:rPr lang="en-US"/>
              <a:pPr>
                <a:defRPr/>
              </a:pPr>
              <a:t>4/13/2019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066688B-BA07-48BA-A271-5D271A86975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D539E950-9981-4F9E-8163-08316F99D20B}" type="datetimeFigureOut">
              <a:rPr lang="en-US"/>
              <a:pPr>
                <a:defRPr/>
              </a:pPr>
              <a:t>4/13/2019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BC07D1C-F138-4300-990D-684BEE88C4C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F8FFFA5F-8478-4C74-A1C9-E02148DA3789}" type="datetimeFigureOut">
              <a:rPr lang="en-US"/>
              <a:pPr>
                <a:defRPr/>
              </a:pPr>
              <a:t>4/13/2019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9D8AF0F-B37C-4E88-8A24-1DBF0060864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118702C-ACCD-4B9F-81CB-9ACDCC065E36}" type="datetimeFigureOut">
              <a:rPr lang="en-US"/>
              <a:pPr>
                <a:defRPr/>
              </a:pPr>
              <a:t>4/13/2019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27C3382-A82C-4243-9965-2007BD10CA7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FD46C8-8866-44C1-BCAE-43554FDA325B}" type="datetimeFigureOut">
              <a:rPr lang="en-US"/>
              <a:pPr>
                <a:defRPr/>
              </a:pPr>
              <a:t>4/13/2019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AEEF81F-59A0-451E-A207-57F860A1A3C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6"/>
          <p:cNvPicPr>
            <a:picLocks noChangeAspect="1"/>
          </p:cNvPicPr>
          <p:nvPr userDrawn="1"/>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027"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3CB165F9-3A93-44D9-A0D4-3702F7DFCF90}" type="datetimeFigureOut">
              <a:rPr lang="en-US"/>
              <a:pPr>
                <a:defRPr/>
              </a:pPr>
              <a:t>4/13/2019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A6255B4-B2C9-4DBF-8796-AC2803953F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a:defRPr>
      </a:lvl2pPr>
      <a:lvl3pPr algn="l" rtl="0" fontAlgn="base">
        <a:lnSpc>
          <a:spcPct val="90000"/>
        </a:lnSpc>
        <a:spcBef>
          <a:spcPct val="0"/>
        </a:spcBef>
        <a:spcAft>
          <a:spcPct val="0"/>
        </a:spcAft>
        <a:defRPr sz="4400">
          <a:solidFill>
            <a:schemeClr val="tx1"/>
          </a:solidFill>
          <a:latin typeface="Calibri Light"/>
        </a:defRPr>
      </a:lvl3pPr>
      <a:lvl4pPr algn="l" rtl="0" fontAlgn="base">
        <a:lnSpc>
          <a:spcPct val="90000"/>
        </a:lnSpc>
        <a:spcBef>
          <a:spcPct val="0"/>
        </a:spcBef>
        <a:spcAft>
          <a:spcPct val="0"/>
        </a:spcAft>
        <a:defRPr sz="4400">
          <a:solidFill>
            <a:schemeClr val="tx1"/>
          </a:solidFill>
          <a:latin typeface="Calibri Light"/>
        </a:defRPr>
      </a:lvl4pPr>
      <a:lvl5pPr algn="l" rtl="0" fontAlgn="base">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user\Desktop\58120383.png"/>
          <p:cNvPicPr>
            <a:picLocks noChangeAspect="1" noChangeArrowheads="1"/>
          </p:cNvPicPr>
          <p:nvPr/>
        </p:nvPicPr>
        <p:blipFill>
          <a:blip r:embed="rId2" cstate="print"/>
          <a:srcRect/>
          <a:stretch>
            <a:fillRect/>
          </a:stretch>
        </p:blipFill>
        <p:spPr bwMode="auto">
          <a:xfrm>
            <a:off x="1765739" y="-39413"/>
            <a:ext cx="5376040" cy="874986"/>
          </a:xfrm>
          <a:prstGeom prst="rect">
            <a:avLst/>
          </a:prstGeom>
          <a:noFill/>
        </p:spPr>
      </p:pic>
      <p:pic>
        <p:nvPicPr>
          <p:cNvPr id="2051" name="Picture 3" descr="C:\Users\Админ\Desktop\giphy.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4071" y="398080"/>
            <a:ext cx="3275463" cy="201207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Заголовок 1"/>
          <p:cNvSpPr txBox="1">
            <a:spLocks/>
          </p:cNvSpPr>
          <p:nvPr/>
        </p:nvSpPr>
        <p:spPr bwMode="auto">
          <a:xfrm>
            <a:off x="469676" y="2847644"/>
            <a:ext cx="8488908" cy="1325563"/>
          </a:xfrm>
          <a:prstGeom prst="rect">
            <a:avLst/>
          </a:prstGeom>
          <a:solidFill>
            <a:schemeClr val="bg1">
              <a:lumMod val="85000"/>
            </a:schemeClr>
          </a:solidFill>
          <a:ln w="9525">
            <a:noFill/>
            <a:miter lim="800000"/>
            <a:headEnd/>
            <a:tailEnd/>
          </a:ln>
        </p:spPr>
        <p:txBody>
          <a:bodyPr vert="horz" wrap="square" lIns="91440" tIns="45720" rIns="91440" bIns="45720" numCol="1" anchor="b" anchorCtr="0" compatLnSpc="1">
            <a:prstTxWarp prst="textNoShape">
              <a:avLst/>
            </a:prstTxWarp>
          </a:bodyPr>
          <a:lstStyle>
            <a:lvl1pPr algn="ctr" rtl="0" fontAlgn="base">
              <a:lnSpc>
                <a:spcPct val="90000"/>
              </a:lnSpc>
              <a:spcBef>
                <a:spcPct val="0"/>
              </a:spcBef>
              <a:spcAft>
                <a:spcPct val="0"/>
              </a:spcAft>
              <a:defRPr sz="60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a:defRPr>
            </a:lvl2pPr>
            <a:lvl3pPr algn="l" rtl="0" fontAlgn="base">
              <a:lnSpc>
                <a:spcPct val="90000"/>
              </a:lnSpc>
              <a:spcBef>
                <a:spcPct val="0"/>
              </a:spcBef>
              <a:spcAft>
                <a:spcPct val="0"/>
              </a:spcAft>
              <a:defRPr sz="4400">
                <a:solidFill>
                  <a:schemeClr val="tx1"/>
                </a:solidFill>
                <a:latin typeface="Calibri Light"/>
              </a:defRPr>
            </a:lvl3pPr>
            <a:lvl4pPr algn="l" rtl="0" fontAlgn="base">
              <a:lnSpc>
                <a:spcPct val="90000"/>
              </a:lnSpc>
              <a:spcBef>
                <a:spcPct val="0"/>
              </a:spcBef>
              <a:spcAft>
                <a:spcPct val="0"/>
              </a:spcAft>
              <a:defRPr sz="4400">
                <a:solidFill>
                  <a:schemeClr val="tx1"/>
                </a:solidFill>
                <a:latin typeface="Calibri Light"/>
              </a:defRPr>
            </a:lvl4pPr>
            <a:lvl5pPr algn="l" rtl="0" fontAlgn="base">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a:lstStyle>
          <a:p>
            <a:r>
              <a:rPr lang="ru-RU" sz="2800" b="1" smtClean="0"/>
              <a:t> МАВЗУ</a:t>
            </a:r>
            <a:r>
              <a:rPr lang="en-US" sz="2800" b="1" smtClean="0"/>
              <a:t>:</a:t>
            </a:r>
            <a:r>
              <a:rPr lang="ru-RU" sz="2800" b="1" smtClean="0">
                <a:solidFill>
                  <a:srgbClr val="C00000"/>
                </a:solidFill>
              </a:rPr>
              <a:t> ҚИШЛОҚ ХЎЖАЛИГИ ГЕОГРАФИЯСИ ФАНИНИНГ</a:t>
            </a:r>
            <a:r>
              <a:rPr lang="ru-RU" sz="2800" smtClean="0">
                <a:solidFill>
                  <a:srgbClr val="C00000"/>
                </a:solidFill>
              </a:rPr>
              <a:t/>
            </a:r>
            <a:br>
              <a:rPr lang="ru-RU" sz="2800" smtClean="0">
                <a:solidFill>
                  <a:srgbClr val="C00000"/>
                </a:solidFill>
              </a:rPr>
            </a:br>
            <a:r>
              <a:rPr lang="ru-RU" sz="2800" b="1" smtClean="0">
                <a:solidFill>
                  <a:srgbClr val="C00000"/>
                </a:solidFill>
              </a:rPr>
              <a:t> ЎРГАНИШ ОБЪЕКТИ, ПРЕДМЕТИ ВА ТАДҚИҚОТ МЕТОДЛАРИ.</a:t>
            </a:r>
            <a:endParaRPr lang="ru-RU" sz="2800" dirty="0">
              <a:solidFill>
                <a:srgbClr val="C00000"/>
              </a:solidFill>
            </a:endParaRPr>
          </a:p>
        </p:txBody>
      </p:sp>
    </p:spTree>
    <p:extLst>
      <p:ext uri="{BB962C8B-B14F-4D97-AF65-F5344CB8AC3E}">
        <p14:creationId xmlns:p14="http://schemas.microsoft.com/office/powerpoint/2010/main" val="398247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1871" y="579116"/>
            <a:ext cx="5468112" cy="896209"/>
          </a:xfrm>
        </p:spPr>
        <p:txBody>
          <a:bodyPr/>
          <a:lstStyle/>
          <a:p>
            <a:pPr algn="ctr"/>
            <a:r>
              <a:rPr lang="ru-RU"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Режа:</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Algerian" pitchFamily="82" charset="0"/>
            </a:endParaRPr>
          </a:p>
        </p:txBody>
      </p:sp>
      <p:grpSp>
        <p:nvGrpSpPr>
          <p:cNvPr id="86" name="Group 7"/>
          <p:cNvGrpSpPr>
            <a:grpSpLocks/>
          </p:cNvGrpSpPr>
          <p:nvPr/>
        </p:nvGrpSpPr>
        <p:grpSpPr bwMode="auto">
          <a:xfrm>
            <a:off x="1341336" y="1702648"/>
            <a:ext cx="5105400" cy="555625"/>
            <a:chOff x="1248" y="2030"/>
            <a:chExt cx="3216" cy="350"/>
          </a:xfrm>
        </p:grpSpPr>
        <p:sp>
          <p:nvSpPr>
            <p:cNvPr id="87"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8"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89" name="Text Box 10"/>
            <p:cNvSpPr txBox="1">
              <a:spLocks noChangeArrowheads="1"/>
            </p:cNvSpPr>
            <p:nvPr/>
          </p:nvSpPr>
          <p:spPr bwMode="gray">
            <a:xfrm>
              <a:off x="1860" y="2072"/>
              <a:ext cx="116"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sz="2400" dirty="0"/>
            </a:p>
          </p:txBody>
        </p:sp>
        <p:sp>
          <p:nvSpPr>
            <p:cNvPr id="90"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t>1</a:t>
              </a:r>
            </a:p>
          </p:txBody>
        </p:sp>
      </p:grpSp>
      <p:grpSp>
        <p:nvGrpSpPr>
          <p:cNvPr id="91" name="Group 12"/>
          <p:cNvGrpSpPr>
            <a:grpSpLocks/>
          </p:cNvGrpSpPr>
          <p:nvPr/>
        </p:nvGrpSpPr>
        <p:grpSpPr bwMode="auto">
          <a:xfrm>
            <a:off x="1341336" y="2402374"/>
            <a:ext cx="5105401" cy="803275"/>
            <a:chOff x="1248" y="2484"/>
            <a:chExt cx="3216" cy="506"/>
          </a:xfrm>
        </p:grpSpPr>
        <p:sp>
          <p:nvSpPr>
            <p:cNvPr id="92"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3"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4" name="Text Box 15"/>
            <p:cNvSpPr txBox="1">
              <a:spLocks noChangeArrowheads="1"/>
            </p:cNvSpPr>
            <p:nvPr/>
          </p:nvSpPr>
          <p:spPr bwMode="gray">
            <a:xfrm>
              <a:off x="1869" y="2484"/>
              <a:ext cx="160"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ru-RU" sz="2400" b="1" dirty="0" smtClean="0">
                  <a:latin typeface="Calibri" pitchFamily="34" charset="0"/>
                </a:rPr>
                <a:t> </a:t>
              </a:r>
            </a:p>
          </p:txBody>
        </p:sp>
        <p:sp>
          <p:nvSpPr>
            <p:cNvPr id="95"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dirty="0"/>
                <a:t>2</a:t>
              </a:r>
            </a:p>
          </p:txBody>
        </p:sp>
      </p:grpSp>
      <p:grpSp>
        <p:nvGrpSpPr>
          <p:cNvPr id="96" name="Group 17"/>
          <p:cNvGrpSpPr>
            <a:grpSpLocks/>
          </p:cNvGrpSpPr>
          <p:nvPr/>
        </p:nvGrpSpPr>
        <p:grpSpPr bwMode="auto">
          <a:xfrm>
            <a:off x="1341336" y="3488232"/>
            <a:ext cx="5105400" cy="555625"/>
            <a:chOff x="1248" y="3230"/>
            <a:chExt cx="3216" cy="350"/>
          </a:xfrm>
        </p:grpSpPr>
        <p:sp>
          <p:nvSpPr>
            <p:cNvPr id="97"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99" name="Text Box 20"/>
            <p:cNvSpPr txBox="1">
              <a:spLocks noChangeArrowheads="1"/>
            </p:cNvSpPr>
            <p:nvPr/>
          </p:nvSpPr>
          <p:spPr bwMode="gray">
            <a:xfrm>
              <a:off x="1887" y="3272"/>
              <a:ext cx="116"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sz="2400" dirty="0"/>
            </a:p>
          </p:txBody>
        </p:sp>
        <p:sp>
          <p:nvSpPr>
            <p:cNvPr id="100" name="Text Box 21"/>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t>3</a:t>
              </a:r>
            </a:p>
          </p:txBody>
        </p:sp>
      </p:grpSp>
      <p:pic>
        <p:nvPicPr>
          <p:cNvPr id="3074" name="Picture 2" descr="C:\Users\Админ\Desktop\student_boy_sitting_on_school_books_hg_clr.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1662" y="4285603"/>
            <a:ext cx="2192338" cy="2507576"/>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172819" y="1609051"/>
            <a:ext cx="5950424" cy="707886"/>
          </a:xfrm>
          <a:prstGeom prst="rect">
            <a:avLst/>
          </a:prstGeom>
        </p:spPr>
        <p:txBody>
          <a:bodyPr wrap="square">
            <a:spAutoFit/>
          </a:bodyPr>
          <a:lstStyle/>
          <a:p>
            <a:r>
              <a:rPr lang="ru-RU" sz="2000" b="1" dirty="0" err="1">
                <a:latin typeface="Arial" pitchFamily="34" charset="0"/>
                <a:cs typeface="Arial" pitchFamily="34" charset="0"/>
              </a:rPr>
              <a:t>Қишлоқ</a:t>
            </a:r>
            <a:r>
              <a:rPr lang="ru-RU" sz="2000" b="1" dirty="0">
                <a:latin typeface="Arial" pitchFamily="34" charset="0"/>
                <a:cs typeface="Arial" pitchFamily="34" charset="0"/>
              </a:rPr>
              <a:t> </a:t>
            </a:r>
            <a:r>
              <a:rPr lang="ru-RU" sz="2000" b="1" dirty="0" err="1">
                <a:latin typeface="Arial" pitchFamily="34" charset="0"/>
                <a:cs typeface="Arial" pitchFamily="34" charset="0"/>
              </a:rPr>
              <a:t>хўжалиги</a:t>
            </a:r>
            <a:r>
              <a:rPr lang="uz-Cyrl-UZ" sz="2000" b="1" dirty="0">
                <a:latin typeface="Arial" pitchFamily="34" charset="0"/>
                <a:cs typeface="Arial" pitchFamily="34" charset="0"/>
              </a:rPr>
              <a:t> географияси</a:t>
            </a:r>
            <a:r>
              <a:rPr lang="ru-RU" sz="2000" b="1" dirty="0">
                <a:latin typeface="Arial" pitchFamily="34" charset="0"/>
                <a:cs typeface="Arial" pitchFamily="34" charset="0"/>
              </a:rPr>
              <a:t> </a:t>
            </a:r>
            <a:r>
              <a:rPr lang="ru-RU" sz="2000" b="1" dirty="0" err="1">
                <a:latin typeface="Arial" pitchFamily="34" charset="0"/>
                <a:cs typeface="Arial" pitchFamily="34" charset="0"/>
              </a:rPr>
              <a:t>иқтисодий</a:t>
            </a:r>
            <a:r>
              <a:rPr lang="ru-RU" sz="2000" b="1" dirty="0">
                <a:latin typeface="Arial" pitchFamily="34" charset="0"/>
                <a:cs typeface="Arial" pitchFamily="34" charset="0"/>
              </a:rPr>
              <a:t> </a:t>
            </a:r>
            <a:r>
              <a:rPr lang="ru-RU" sz="2000" b="1" dirty="0" err="1">
                <a:latin typeface="Arial" pitchFamily="34" charset="0"/>
                <a:cs typeface="Arial" pitchFamily="34" charset="0"/>
              </a:rPr>
              <a:t>географиянинг</a:t>
            </a:r>
            <a:r>
              <a:rPr lang="ru-RU" sz="2000" b="1" dirty="0">
                <a:latin typeface="Arial" pitchFamily="34" charset="0"/>
                <a:cs typeface="Arial" pitchFamily="34" charset="0"/>
              </a:rPr>
              <a:t> </a:t>
            </a:r>
            <a:r>
              <a:rPr lang="ru-RU" sz="2000" b="1" dirty="0" err="1">
                <a:latin typeface="Arial" pitchFamily="34" charset="0"/>
                <a:cs typeface="Arial" pitchFamily="34" charset="0"/>
              </a:rPr>
              <a:t>йирик</a:t>
            </a:r>
            <a:r>
              <a:rPr lang="ru-RU" sz="2000" b="1" dirty="0">
                <a:latin typeface="Arial" pitchFamily="34" charset="0"/>
                <a:cs typeface="Arial" pitchFamily="34" charset="0"/>
              </a:rPr>
              <a:t> </a:t>
            </a:r>
            <a:r>
              <a:rPr lang="ru-RU" sz="2000" b="1" dirty="0" err="1">
                <a:latin typeface="Arial" pitchFamily="34" charset="0"/>
                <a:cs typeface="Arial" pitchFamily="34" charset="0"/>
              </a:rPr>
              <a:t>ва</a:t>
            </a:r>
            <a:r>
              <a:rPr lang="ru-RU" sz="2000" b="1" dirty="0">
                <a:latin typeface="Arial" pitchFamily="34" charset="0"/>
                <a:cs typeface="Arial" pitchFamily="34" charset="0"/>
              </a:rPr>
              <a:t> </a:t>
            </a:r>
            <a:r>
              <a:rPr lang="ru-RU" sz="2000" b="1" dirty="0" err="1">
                <a:latin typeface="Arial" pitchFamily="34" charset="0"/>
                <a:cs typeface="Arial" pitchFamily="34" charset="0"/>
              </a:rPr>
              <a:t>етакчи</a:t>
            </a:r>
            <a:r>
              <a:rPr lang="ru-RU" sz="2000" b="1" dirty="0">
                <a:latin typeface="Arial" pitchFamily="34" charset="0"/>
                <a:cs typeface="Arial" pitchFamily="34" charset="0"/>
              </a:rPr>
              <a:t> </a:t>
            </a:r>
            <a:r>
              <a:rPr lang="ru-RU" sz="2000" b="1" dirty="0" err="1" smtClean="0">
                <a:latin typeface="Arial" pitchFamily="34" charset="0"/>
                <a:cs typeface="Arial" pitchFamily="34" charset="0"/>
              </a:rPr>
              <a:t>тармоғи</a:t>
            </a:r>
            <a:r>
              <a:rPr lang="ru-RU" sz="2000" b="1" dirty="0" smtClean="0">
                <a:latin typeface="Arial" pitchFamily="34" charset="0"/>
                <a:cs typeface="Arial" pitchFamily="34" charset="0"/>
              </a:rPr>
              <a:t>.</a:t>
            </a:r>
            <a:endParaRPr lang="ru-RU" sz="2000" b="1" dirty="0">
              <a:latin typeface="Arial" pitchFamily="34" charset="0"/>
              <a:cs typeface="Arial" pitchFamily="34" charset="0"/>
            </a:endParaRPr>
          </a:p>
        </p:txBody>
      </p:sp>
      <p:sp>
        <p:nvSpPr>
          <p:cNvPr id="4" name="Прямоугольник 3"/>
          <p:cNvSpPr/>
          <p:nvPr/>
        </p:nvSpPr>
        <p:spPr>
          <a:xfrm>
            <a:off x="2220461" y="2559318"/>
            <a:ext cx="5354046" cy="707886"/>
          </a:xfrm>
          <a:prstGeom prst="rect">
            <a:avLst/>
          </a:prstGeom>
        </p:spPr>
        <p:txBody>
          <a:bodyPr wrap="square">
            <a:spAutoFit/>
          </a:bodyPr>
          <a:lstStyle/>
          <a:p>
            <a:r>
              <a:rPr lang="ru-RU" sz="2000" b="1" dirty="0" err="1"/>
              <a:t>Қишлоқ</a:t>
            </a:r>
            <a:r>
              <a:rPr lang="ru-RU" sz="2000" b="1" dirty="0"/>
              <a:t> </a:t>
            </a:r>
            <a:r>
              <a:rPr lang="ru-RU" sz="2000" b="1" dirty="0" err="1"/>
              <a:t>хўжалиги</a:t>
            </a:r>
            <a:r>
              <a:rPr lang="ru-RU" sz="2000" b="1" dirty="0"/>
              <a:t> </a:t>
            </a:r>
            <a:r>
              <a:rPr lang="ru-RU" sz="2000" b="1" dirty="0" err="1"/>
              <a:t>географиясининг</a:t>
            </a:r>
            <a:r>
              <a:rPr lang="ru-RU" sz="2000" b="1" dirty="0"/>
              <a:t> </a:t>
            </a:r>
            <a:r>
              <a:rPr lang="ru-RU" sz="2000" b="1" dirty="0" err="1"/>
              <a:t>ўрганиш</a:t>
            </a:r>
            <a:r>
              <a:rPr lang="ru-RU" sz="2000" b="1" dirty="0"/>
              <a:t> </a:t>
            </a:r>
            <a:r>
              <a:rPr lang="ru-RU" sz="2000" b="1" dirty="0" err="1"/>
              <a:t>объекти</a:t>
            </a:r>
            <a:r>
              <a:rPr lang="ru-RU" sz="2000" b="1" dirty="0"/>
              <a:t> </a:t>
            </a:r>
            <a:r>
              <a:rPr lang="ru-RU" sz="2000" b="1" dirty="0" err="1"/>
              <a:t>ва</a:t>
            </a:r>
            <a:r>
              <a:rPr lang="ru-RU" sz="2000" b="1" dirty="0"/>
              <a:t> </a:t>
            </a:r>
            <a:r>
              <a:rPr lang="ru-RU" sz="2000" b="1" dirty="0" err="1" smtClean="0"/>
              <a:t>предмети</a:t>
            </a:r>
            <a:r>
              <a:rPr lang="ru-RU" sz="2000" b="1" dirty="0" smtClean="0"/>
              <a:t>.</a:t>
            </a:r>
            <a:endParaRPr lang="ru-RU" sz="2000" dirty="0"/>
          </a:p>
        </p:txBody>
      </p:sp>
      <p:sp>
        <p:nvSpPr>
          <p:cNvPr id="5" name="Прямоугольник 4"/>
          <p:cNvSpPr/>
          <p:nvPr/>
        </p:nvSpPr>
        <p:spPr>
          <a:xfrm>
            <a:off x="2286000" y="3418272"/>
            <a:ext cx="4572000" cy="707886"/>
          </a:xfrm>
          <a:prstGeom prst="rect">
            <a:avLst/>
          </a:prstGeom>
        </p:spPr>
        <p:txBody>
          <a:bodyPr>
            <a:spAutoFit/>
          </a:bodyPr>
          <a:lstStyle/>
          <a:p>
            <a:r>
              <a:rPr lang="ru-RU" sz="2000" b="1" dirty="0" err="1"/>
              <a:t>Қишлоқ</a:t>
            </a:r>
            <a:r>
              <a:rPr lang="ru-RU" sz="2000" b="1" dirty="0"/>
              <a:t> </a:t>
            </a:r>
            <a:r>
              <a:rPr lang="ru-RU" sz="2000" b="1" dirty="0" err="1"/>
              <a:t>хўжалиги</a:t>
            </a:r>
            <a:r>
              <a:rPr lang="ru-RU" sz="2000" b="1" dirty="0"/>
              <a:t> </a:t>
            </a:r>
            <a:r>
              <a:rPr lang="ru-RU" sz="2000" b="1" dirty="0" err="1"/>
              <a:t>географияси</a:t>
            </a:r>
            <a:r>
              <a:rPr lang="ru-RU" sz="2000" b="1" dirty="0"/>
              <a:t> </a:t>
            </a:r>
            <a:r>
              <a:rPr lang="ru-RU" sz="2000" b="1" dirty="0" err="1"/>
              <a:t>фанининг</a:t>
            </a:r>
            <a:r>
              <a:rPr lang="ru-RU" sz="2000" b="1" dirty="0"/>
              <a:t> </a:t>
            </a:r>
            <a:r>
              <a:rPr lang="ru-RU" sz="2000" b="1" dirty="0" err="1"/>
              <a:t>тадқиқот</a:t>
            </a:r>
            <a:r>
              <a:rPr lang="ru-RU" sz="2000" b="1" dirty="0"/>
              <a:t> </a:t>
            </a:r>
            <a:r>
              <a:rPr lang="ru-RU" sz="2000" b="1" dirty="0" err="1" smtClean="0"/>
              <a:t>методлари</a:t>
            </a:r>
            <a:r>
              <a:rPr lang="ru-RU" sz="2000" b="1" dirty="0" smtClean="0"/>
              <a:t>.</a:t>
            </a:r>
            <a:endParaRPr lang="ru-RU" sz="2000" dirty="0"/>
          </a:p>
        </p:txBody>
      </p:sp>
    </p:spTree>
    <p:extLst>
      <p:ext uri="{BB962C8B-B14F-4D97-AF65-F5344CB8AC3E}">
        <p14:creationId xmlns:p14="http://schemas.microsoft.com/office/powerpoint/2010/main" val="142050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1000"/>
                                        <p:tgtEl>
                                          <p:spTgt spid="86"/>
                                        </p:tgtEl>
                                      </p:cBhvr>
                                    </p:animEffect>
                                    <p:anim calcmode="lin" valueType="num">
                                      <p:cBhvr>
                                        <p:cTn id="8" dur="1000" fill="hold"/>
                                        <p:tgtEl>
                                          <p:spTgt spid="86"/>
                                        </p:tgtEl>
                                        <p:attrNameLst>
                                          <p:attrName>ppt_x</p:attrName>
                                        </p:attrNameLst>
                                      </p:cBhvr>
                                      <p:tavLst>
                                        <p:tav tm="0">
                                          <p:val>
                                            <p:strVal val="#ppt_x"/>
                                          </p:val>
                                        </p:tav>
                                        <p:tav tm="100000">
                                          <p:val>
                                            <p:strVal val="#ppt_x"/>
                                          </p:val>
                                        </p:tav>
                                      </p:tavLst>
                                    </p:anim>
                                    <p:anim calcmode="lin" valueType="num">
                                      <p:cBhvr>
                                        <p:cTn id="9" dur="1000" fill="hold"/>
                                        <p:tgtEl>
                                          <p:spTgt spid="8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91"/>
                                        </p:tgtEl>
                                        <p:attrNameLst>
                                          <p:attrName>style.visibility</p:attrName>
                                        </p:attrNameLst>
                                      </p:cBhvr>
                                      <p:to>
                                        <p:strVal val="visible"/>
                                      </p:to>
                                    </p:set>
                                    <p:animEffect transition="in" filter="fade">
                                      <p:cBhvr>
                                        <p:cTn id="13" dur="1000"/>
                                        <p:tgtEl>
                                          <p:spTgt spid="91"/>
                                        </p:tgtEl>
                                      </p:cBhvr>
                                    </p:animEffect>
                                    <p:anim calcmode="lin" valueType="num">
                                      <p:cBhvr>
                                        <p:cTn id="14" dur="1000" fill="hold"/>
                                        <p:tgtEl>
                                          <p:spTgt spid="91"/>
                                        </p:tgtEl>
                                        <p:attrNameLst>
                                          <p:attrName>ppt_x</p:attrName>
                                        </p:attrNameLst>
                                      </p:cBhvr>
                                      <p:tavLst>
                                        <p:tav tm="0">
                                          <p:val>
                                            <p:strVal val="#ppt_x"/>
                                          </p:val>
                                        </p:tav>
                                        <p:tav tm="100000">
                                          <p:val>
                                            <p:strVal val="#ppt_x"/>
                                          </p:val>
                                        </p:tav>
                                      </p:tavLst>
                                    </p:anim>
                                    <p:anim calcmode="lin" valueType="num">
                                      <p:cBhvr>
                                        <p:cTn id="15" dur="1000" fill="hold"/>
                                        <p:tgtEl>
                                          <p:spTgt spid="9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1000"/>
                                        <p:tgtEl>
                                          <p:spTgt spid="96"/>
                                        </p:tgtEl>
                                      </p:cBhvr>
                                    </p:animEffect>
                                    <p:anim calcmode="lin" valueType="num">
                                      <p:cBhvr>
                                        <p:cTn id="20" dur="1000" fill="hold"/>
                                        <p:tgtEl>
                                          <p:spTgt spid="96"/>
                                        </p:tgtEl>
                                        <p:attrNameLst>
                                          <p:attrName>ppt_x</p:attrName>
                                        </p:attrNameLst>
                                      </p:cBhvr>
                                      <p:tavLst>
                                        <p:tav tm="0">
                                          <p:val>
                                            <p:strVal val="#ppt_x"/>
                                          </p:val>
                                        </p:tav>
                                        <p:tav tm="100000">
                                          <p:val>
                                            <p:strVal val="#ppt_x"/>
                                          </p:val>
                                        </p:tav>
                                      </p:tavLst>
                                    </p:anim>
                                    <p:anim calcmode="lin" valueType="num">
                                      <p:cBhvr>
                                        <p:cTn id="21"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82990" y="1730090"/>
            <a:ext cx="8501702" cy="4711653"/>
          </a:xfrm>
        </p:spPr>
        <p:txBody>
          <a:bodyPr/>
          <a:lstStyle/>
          <a:p>
            <a:pPr marL="0" indent="0" algn="just">
              <a:buNone/>
            </a:pPr>
            <a:r>
              <a:rPr lang="en-US" dirty="0" smtClean="0"/>
              <a:t>       </a:t>
            </a:r>
          </a:p>
          <a:p>
            <a:pPr algn="just"/>
            <a:endParaRPr lang="en-US" dirty="0" smtClean="0"/>
          </a:p>
          <a:p>
            <a:pPr algn="just"/>
            <a:endParaRPr lang="en-US" dirty="0"/>
          </a:p>
          <a:p>
            <a:pPr algn="just"/>
            <a:endParaRPr lang="en-US" dirty="0" smtClean="0"/>
          </a:p>
          <a:p>
            <a:pPr marL="0" indent="0">
              <a:buNone/>
            </a:pPr>
            <a:endParaRPr lang="ru-RU" dirty="0"/>
          </a:p>
        </p:txBody>
      </p:sp>
      <p:sp>
        <p:nvSpPr>
          <p:cNvPr id="5" name="Скругленный прямоугольник 4"/>
          <p:cNvSpPr/>
          <p:nvPr/>
        </p:nvSpPr>
        <p:spPr>
          <a:xfrm>
            <a:off x="267718" y="1404752"/>
            <a:ext cx="8502554" cy="3848672"/>
          </a:xfrm>
          <a:prstGeom prst="roundRect">
            <a:avLst/>
          </a:prstGeom>
          <a:solidFill>
            <a:schemeClr val="bg1">
              <a:lumMod val="8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just"/>
            <a:r>
              <a:rPr lang="uz-Cyrl-UZ" sz="2400" b="1" dirty="0"/>
              <a:t>Қишлоқ хўжалиги мамлакат иқтисодиётининг аҳолига озиқ-овқат маҳсулотолари ва саноатга хом ашё етказиб бeрувчи муҳим тармоқи eканлиги. Қишлоқ ҳўжалиги гeографиясининг фанлар орасида тутган ўрни. Фаннинг ўрганиш объeкти ва прeдмeти</a:t>
            </a:r>
            <a:r>
              <a:rPr lang="uz-Cyrl-UZ" sz="2400" b="1" dirty="0" smtClean="0"/>
              <a:t>.</a:t>
            </a:r>
            <a:endParaRPr lang="en-US" sz="2400" b="1" dirty="0" smtClean="0"/>
          </a:p>
          <a:p>
            <a:pPr algn="just"/>
            <a:endParaRPr lang="en-US" dirty="0" smtClean="0"/>
          </a:p>
          <a:p>
            <a:pPr algn="just"/>
            <a:r>
              <a:rPr lang="uz-Cyrl-UZ" sz="2400" b="1" dirty="0"/>
              <a:t>Қишлоқ хўжалигини илмий тадқиқ eтишнинг асосий тадқиқот мeтодлари. Картографик, статистик, таққослаш, тизим-таркиб, баланс, иқтисодий-матeматик, eкспрeмeнтал, модeллаштириш мeтодлари.</a:t>
            </a:r>
            <a:endParaRPr lang="ru-RU" sz="2400" b="1" dirty="0"/>
          </a:p>
          <a:p>
            <a:pPr algn="just"/>
            <a:endParaRPr lang="ru-RU" dirty="0"/>
          </a:p>
        </p:txBody>
      </p:sp>
    </p:spTree>
    <p:extLst>
      <p:ext uri="{BB962C8B-B14F-4D97-AF65-F5344CB8AC3E}">
        <p14:creationId xmlns:p14="http://schemas.microsoft.com/office/powerpoint/2010/main" val="75376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a:xfrm>
            <a:off x="628649" y="1064525"/>
            <a:ext cx="8215099" cy="5112438"/>
          </a:xfrm>
        </p:spPr>
        <p:txBody>
          <a:bodyPr/>
          <a:lstStyle/>
          <a:p>
            <a:pPr marL="0" indent="0">
              <a:buNone/>
            </a:pPr>
            <a:r>
              <a:rPr lang="en-US" b="1" dirty="0" smtClean="0"/>
              <a:t>  </a:t>
            </a:r>
            <a:endParaRPr lang="ru-RU" b="1" dirty="0"/>
          </a:p>
        </p:txBody>
      </p:sp>
      <p:sp>
        <p:nvSpPr>
          <p:cNvPr id="5" name="Скругленный прямоугольник 4"/>
          <p:cNvSpPr/>
          <p:nvPr/>
        </p:nvSpPr>
        <p:spPr>
          <a:xfrm>
            <a:off x="696035" y="846161"/>
            <a:ext cx="7970291" cy="549322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 </a:t>
            </a:r>
            <a:r>
              <a:rPr lang="ru-RU" sz="2800" b="1" dirty="0" err="1"/>
              <a:t>Қишлоқ</a:t>
            </a:r>
            <a:r>
              <a:rPr lang="ru-RU" sz="2800" b="1" dirty="0"/>
              <a:t> </a:t>
            </a:r>
            <a:r>
              <a:rPr lang="ru-RU" sz="2800" b="1" dirty="0" err="1"/>
              <a:t>хўжалиги</a:t>
            </a:r>
            <a:r>
              <a:rPr lang="ru-RU" sz="2800" b="1" dirty="0"/>
              <a:t> </a:t>
            </a:r>
            <a:r>
              <a:rPr lang="ru-RU" sz="2800" b="1" dirty="0" err="1"/>
              <a:t>ишлаб</a:t>
            </a:r>
            <a:r>
              <a:rPr lang="ru-RU" sz="2800" b="1" dirty="0"/>
              <a:t> </a:t>
            </a:r>
            <a:r>
              <a:rPr lang="ru-RU" sz="2800" b="1" dirty="0" err="1"/>
              <a:t>чиқаришнинг</a:t>
            </a:r>
            <a:r>
              <a:rPr lang="ru-RU" sz="2800" b="1" dirty="0"/>
              <a:t> </a:t>
            </a:r>
            <a:r>
              <a:rPr lang="ru-RU" sz="2800" b="1" dirty="0" err="1"/>
              <a:t>энг</a:t>
            </a:r>
            <a:r>
              <a:rPr lang="ru-RU" sz="2800" b="1" dirty="0"/>
              <a:t> </a:t>
            </a:r>
            <a:r>
              <a:rPr lang="ru-RU" sz="2800" b="1" dirty="0" err="1"/>
              <a:t>қадимий</a:t>
            </a:r>
            <a:r>
              <a:rPr lang="ru-RU" sz="2800" b="1" dirty="0"/>
              <a:t> </a:t>
            </a:r>
            <a:r>
              <a:rPr lang="ru-RU" sz="2800" b="1" dirty="0" err="1"/>
              <a:t>тармоғи</a:t>
            </a:r>
            <a:r>
              <a:rPr lang="ru-RU" sz="2800" b="1" dirty="0"/>
              <a:t> </a:t>
            </a:r>
            <a:r>
              <a:rPr lang="ru-RU" sz="2800" b="1" dirty="0" err="1"/>
              <a:t>бўлиб</a:t>
            </a:r>
            <a:r>
              <a:rPr lang="ru-RU" sz="2800" b="1" dirty="0"/>
              <a:t>, </a:t>
            </a:r>
            <a:r>
              <a:rPr lang="ru-RU" sz="2800" b="1" dirty="0" err="1"/>
              <a:t>инсоният</a:t>
            </a:r>
            <a:r>
              <a:rPr lang="ru-RU" sz="2800" b="1" dirty="0"/>
              <a:t> </a:t>
            </a:r>
            <a:r>
              <a:rPr lang="ru-RU" sz="2800" b="1" dirty="0" err="1"/>
              <a:t>ибтидоий</a:t>
            </a:r>
            <a:r>
              <a:rPr lang="ru-RU" sz="2800" b="1" dirty="0"/>
              <a:t> </a:t>
            </a:r>
            <a:r>
              <a:rPr lang="ru-RU" sz="2800" b="1" dirty="0" err="1"/>
              <a:t>жамоа</a:t>
            </a:r>
            <a:r>
              <a:rPr lang="ru-RU" sz="2800" b="1" dirty="0"/>
              <a:t> </a:t>
            </a:r>
            <a:r>
              <a:rPr lang="ru-RU" sz="2800" b="1" dirty="0" err="1"/>
              <a:t>давридан</a:t>
            </a:r>
            <a:r>
              <a:rPr lang="ru-RU" sz="2800" b="1" dirty="0"/>
              <a:t> </a:t>
            </a:r>
            <a:r>
              <a:rPr lang="ru-RU" sz="2800" b="1" dirty="0" err="1"/>
              <a:t>чорвачилик</a:t>
            </a:r>
            <a:r>
              <a:rPr lang="ru-RU" sz="2800" b="1" dirty="0"/>
              <a:t> </a:t>
            </a:r>
            <a:r>
              <a:rPr lang="ru-RU" sz="2800" b="1" dirty="0" err="1"/>
              <a:t>ва</a:t>
            </a:r>
            <a:r>
              <a:rPr lang="ru-RU" sz="2800" b="1" dirty="0"/>
              <a:t> </a:t>
            </a:r>
            <a:r>
              <a:rPr lang="ru-RU" sz="2800" b="1" dirty="0" err="1"/>
              <a:t>деҳқончилик</a:t>
            </a:r>
            <a:r>
              <a:rPr lang="ru-RU" sz="2800" b="1" dirty="0"/>
              <a:t> </a:t>
            </a:r>
            <a:r>
              <a:rPr lang="ru-RU" sz="2800" b="1" dirty="0" err="1"/>
              <a:t>билан</a:t>
            </a:r>
            <a:r>
              <a:rPr lang="ru-RU" sz="2800" b="1" dirty="0"/>
              <a:t> </a:t>
            </a:r>
            <a:r>
              <a:rPr lang="ru-RU" sz="2800" b="1" dirty="0" err="1"/>
              <a:t>шуғуллана</a:t>
            </a:r>
            <a:r>
              <a:rPr lang="ru-RU" sz="2800" b="1" dirty="0"/>
              <a:t> </a:t>
            </a:r>
            <a:r>
              <a:rPr lang="ru-RU" sz="2800" b="1" dirty="0" err="1"/>
              <a:t>бошлаган</a:t>
            </a:r>
            <a:r>
              <a:rPr lang="ru-RU" sz="2800" b="1" dirty="0"/>
              <a:t>. </a:t>
            </a:r>
            <a:r>
              <a:rPr lang="ru-RU" sz="2800" b="1" dirty="0" err="1"/>
              <a:t>Ёввойи</a:t>
            </a:r>
            <a:r>
              <a:rPr lang="ru-RU" sz="2800" b="1" dirty="0"/>
              <a:t> </a:t>
            </a:r>
            <a:r>
              <a:rPr lang="ru-RU" sz="2800" b="1" dirty="0" err="1"/>
              <a:t>ҳайвонларни</a:t>
            </a:r>
            <a:r>
              <a:rPr lang="ru-RU" sz="2800" b="1" dirty="0"/>
              <a:t> </a:t>
            </a:r>
            <a:r>
              <a:rPr lang="ru-RU" sz="2800" b="1" dirty="0" err="1"/>
              <a:t>қўлга</a:t>
            </a:r>
            <a:r>
              <a:rPr lang="ru-RU" sz="2800" b="1" dirty="0"/>
              <a:t> </a:t>
            </a:r>
            <a:r>
              <a:rPr lang="ru-RU" sz="2800" b="1" dirty="0" err="1"/>
              <a:t>ўргатиб</a:t>
            </a:r>
            <a:r>
              <a:rPr lang="ru-RU" sz="2800" b="1" dirty="0"/>
              <a:t> </a:t>
            </a:r>
            <a:r>
              <a:rPr lang="ru-RU" sz="2800" b="1" dirty="0" err="1"/>
              <a:t>хонакилаштирган</a:t>
            </a:r>
            <a:r>
              <a:rPr lang="ru-RU" sz="2800" b="1" dirty="0"/>
              <a:t>, </a:t>
            </a:r>
            <a:r>
              <a:rPr lang="ru-RU" sz="2800" b="1" dirty="0" err="1"/>
              <a:t>ўсимликларни</a:t>
            </a:r>
            <a:r>
              <a:rPr lang="ru-RU" sz="2800" b="1" dirty="0"/>
              <a:t> </a:t>
            </a:r>
            <a:r>
              <a:rPr lang="ru-RU" sz="2800" b="1" dirty="0" err="1"/>
              <a:t>маданийлаштирган</a:t>
            </a:r>
            <a:r>
              <a:rPr lang="ru-RU" sz="2800" b="1" dirty="0"/>
              <a:t>. </a:t>
            </a:r>
            <a:r>
              <a:rPr lang="ru-RU" sz="2800" b="1" dirty="0" err="1"/>
              <a:t>Буғдой</a:t>
            </a:r>
            <a:r>
              <a:rPr lang="ru-RU" sz="2800" b="1" dirty="0"/>
              <a:t> </a:t>
            </a:r>
            <a:r>
              <a:rPr lang="ru-RU" sz="2800" b="1" dirty="0" err="1"/>
              <a:t>Ироқда</a:t>
            </a:r>
            <a:r>
              <a:rPr lang="ru-RU" sz="2800" b="1" dirty="0"/>
              <a:t> 6500 </a:t>
            </a:r>
            <a:r>
              <a:rPr lang="ru-RU" sz="2800" b="1" dirty="0" err="1"/>
              <a:t>йил</a:t>
            </a:r>
            <a:r>
              <a:rPr lang="ru-RU" sz="2800" b="1" dirty="0"/>
              <a:t>, </a:t>
            </a:r>
            <a:r>
              <a:rPr lang="ru-RU" sz="2800" b="1" dirty="0" err="1"/>
              <a:t>шоли</a:t>
            </a:r>
            <a:r>
              <a:rPr lang="ru-RU" sz="2800" b="1" dirty="0"/>
              <a:t> </a:t>
            </a:r>
            <a:r>
              <a:rPr lang="ru-RU" sz="2800" b="1" dirty="0" err="1"/>
              <a:t>ва</a:t>
            </a:r>
            <a:r>
              <a:rPr lang="ru-RU" sz="2800" b="1" dirty="0"/>
              <a:t> пахта </a:t>
            </a:r>
            <a:r>
              <a:rPr lang="ru-RU" sz="2800" b="1" dirty="0" err="1"/>
              <a:t>Жануби-Шарқий</a:t>
            </a:r>
            <a:r>
              <a:rPr lang="ru-RU" sz="2800" b="1" dirty="0"/>
              <a:t> </a:t>
            </a:r>
            <a:r>
              <a:rPr lang="ru-RU" sz="2800" b="1" dirty="0" err="1"/>
              <a:t>Осиёда</a:t>
            </a:r>
            <a:r>
              <a:rPr lang="ru-RU" sz="2800" b="1" dirty="0"/>
              <a:t> 3000 </a:t>
            </a:r>
            <a:r>
              <a:rPr lang="ru-RU" sz="2800" b="1" dirty="0" err="1"/>
              <a:t>йил</a:t>
            </a:r>
            <a:r>
              <a:rPr lang="ru-RU" sz="2800" b="1" dirty="0"/>
              <a:t> </a:t>
            </a:r>
            <a:r>
              <a:rPr lang="ru-RU" sz="2800" b="1" dirty="0" err="1"/>
              <a:t>илгари</a:t>
            </a:r>
            <a:r>
              <a:rPr lang="ru-RU" sz="2800" b="1" dirty="0"/>
              <a:t> </a:t>
            </a:r>
            <a:r>
              <a:rPr lang="ru-RU" sz="2800" b="1" dirty="0" err="1"/>
              <a:t>етиштирила</a:t>
            </a:r>
            <a:r>
              <a:rPr lang="ru-RU" sz="2800" b="1" dirty="0"/>
              <a:t> </a:t>
            </a:r>
            <a:r>
              <a:rPr lang="ru-RU" sz="2800" b="1" dirty="0" err="1"/>
              <a:t>бошлаган</a:t>
            </a:r>
            <a:r>
              <a:rPr lang="ru-RU" sz="2800" b="1" dirty="0"/>
              <a:t>. </a:t>
            </a:r>
            <a:r>
              <a:rPr lang="ru-RU" sz="2800" b="1" dirty="0" err="1"/>
              <a:t>Чой</a:t>
            </a:r>
            <a:r>
              <a:rPr lang="ru-RU" sz="2800" b="1" dirty="0"/>
              <a:t> </a:t>
            </a:r>
            <a:r>
              <a:rPr lang="ru-RU" sz="2800" b="1" dirty="0" err="1"/>
              <a:t>эса</a:t>
            </a:r>
            <a:r>
              <a:rPr lang="ru-RU" sz="2800" b="1" dirty="0"/>
              <a:t> 5000 </a:t>
            </a:r>
            <a:r>
              <a:rPr lang="ru-RU" sz="2800" b="1" dirty="0" err="1"/>
              <a:t>йил</a:t>
            </a:r>
            <a:r>
              <a:rPr lang="ru-RU" sz="2800" b="1" dirty="0"/>
              <a:t> </a:t>
            </a:r>
            <a:r>
              <a:rPr lang="ru-RU" sz="2800" b="1" dirty="0" err="1"/>
              <a:t>аввал</a:t>
            </a:r>
            <a:r>
              <a:rPr lang="ru-RU" sz="2800" b="1" dirty="0"/>
              <a:t> </a:t>
            </a:r>
            <a:r>
              <a:rPr lang="ru-RU" sz="2800" b="1" dirty="0" err="1"/>
              <a:t>Хитойда</a:t>
            </a:r>
            <a:r>
              <a:rPr lang="ru-RU" sz="2800" b="1" dirty="0"/>
              <a:t> </a:t>
            </a:r>
            <a:r>
              <a:rPr lang="ru-RU" sz="2800" b="1" dirty="0" err="1"/>
              <a:t>маълум</a:t>
            </a:r>
            <a:r>
              <a:rPr lang="ru-RU" sz="2800" b="1" dirty="0"/>
              <a:t> </a:t>
            </a:r>
            <a:r>
              <a:rPr lang="ru-RU" sz="2800" b="1" dirty="0" err="1"/>
              <a:t>бўлган</a:t>
            </a:r>
            <a:r>
              <a:rPr lang="ru-RU" sz="2800" b="1" dirty="0"/>
              <a:t>. </a:t>
            </a:r>
            <a:r>
              <a:rPr lang="ru-RU" sz="2800" b="1" dirty="0" err="1"/>
              <a:t>Ўрта</a:t>
            </a:r>
            <a:r>
              <a:rPr lang="ru-RU" sz="2800" b="1" dirty="0"/>
              <a:t> </a:t>
            </a:r>
            <a:r>
              <a:rPr lang="ru-RU" sz="2800" b="1" dirty="0" err="1"/>
              <a:t>Осиёда</a:t>
            </a:r>
            <a:r>
              <a:rPr lang="ru-RU" sz="2800" b="1" dirty="0"/>
              <a:t> </a:t>
            </a:r>
            <a:r>
              <a:rPr lang="ru-RU" sz="2800" b="1" dirty="0" err="1"/>
              <a:t>қоракўл</a:t>
            </a:r>
            <a:r>
              <a:rPr lang="ru-RU" sz="2800" b="1" dirty="0"/>
              <a:t> </a:t>
            </a:r>
            <a:r>
              <a:rPr lang="ru-RU" sz="2800" b="1" dirty="0" err="1"/>
              <a:t>қўйлари</a:t>
            </a:r>
            <a:r>
              <a:rPr lang="ru-RU" sz="2800" b="1" dirty="0"/>
              <a:t> </a:t>
            </a:r>
            <a:r>
              <a:rPr lang="ru-RU" sz="2800" b="1" dirty="0" err="1"/>
              <a:t>бундан</a:t>
            </a:r>
            <a:r>
              <a:rPr lang="ru-RU" sz="2800" b="1" dirty="0"/>
              <a:t> 8000 </a:t>
            </a:r>
            <a:r>
              <a:rPr lang="ru-RU" sz="2800" b="1" dirty="0" err="1"/>
              <a:t>йил</a:t>
            </a:r>
            <a:r>
              <a:rPr lang="ru-RU" sz="2800" b="1" dirty="0"/>
              <a:t> </a:t>
            </a:r>
            <a:r>
              <a:rPr lang="ru-RU" sz="2800" b="1" dirty="0" err="1"/>
              <a:t>илгари</a:t>
            </a:r>
            <a:r>
              <a:rPr lang="ru-RU" sz="2800" b="1" dirty="0"/>
              <a:t>, </a:t>
            </a:r>
            <a:r>
              <a:rPr lang="ru-RU" sz="2800" b="1" dirty="0" err="1"/>
              <a:t>қорабайир</a:t>
            </a:r>
            <a:r>
              <a:rPr lang="ru-RU" sz="2800" b="1" dirty="0"/>
              <a:t> </a:t>
            </a:r>
            <a:r>
              <a:rPr lang="ru-RU" sz="2800" b="1" dirty="0" err="1"/>
              <a:t>отлари</a:t>
            </a:r>
            <a:r>
              <a:rPr lang="ru-RU" sz="2800" b="1" dirty="0"/>
              <a:t> </a:t>
            </a:r>
            <a:r>
              <a:rPr lang="ru-RU" sz="2800" b="1" dirty="0" err="1"/>
              <a:t>эрамиздан</a:t>
            </a:r>
            <a:r>
              <a:rPr lang="ru-RU" sz="2800" b="1" dirty="0"/>
              <a:t> </a:t>
            </a:r>
            <a:r>
              <a:rPr lang="ru-RU" sz="2800" b="1" dirty="0" err="1"/>
              <a:t>олдинги</a:t>
            </a:r>
            <a:r>
              <a:rPr lang="ru-RU" sz="2800" b="1" dirty="0"/>
              <a:t> </a:t>
            </a:r>
            <a:r>
              <a:rPr lang="ru-RU" sz="2800" b="1" dirty="0" err="1"/>
              <a:t>асрларда</a:t>
            </a:r>
            <a:r>
              <a:rPr lang="ru-RU" sz="2800" b="1" dirty="0"/>
              <a:t> </a:t>
            </a:r>
            <a:r>
              <a:rPr lang="ru-RU" sz="2800" b="1" dirty="0" err="1"/>
              <a:t>боқила</a:t>
            </a:r>
            <a:r>
              <a:rPr lang="ru-RU" sz="2800" b="1" dirty="0"/>
              <a:t> </a:t>
            </a:r>
            <a:r>
              <a:rPr lang="ru-RU" sz="2800" b="1" dirty="0" err="1"/>
              <a:t>бошлаган</a:t>
            </a:r>
            <a:r>
              <a:rPr lang="ru-RU" sz="2800" b="1" dirty="0"/>
              <a:t>.</a:t>
            </a:r>
            <a:endParaRPr lang="ru-RU" sz="2800" dirty="0"/>
          </a:p>
        </p:txBody>
      </p:sp>
    </p:spTree>
    <p:extLst>
      <p:ext uri="{BB962C8B-B14F-4D97-AF65-F5344CB8AC3E}">
        <p14:creationId xmlns:p14="http://schemas.microsoft.com/office/powerpoint/2010/main" val="49807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p:txBody>
          <a:bodyPr/>
          <a:lstStyle/>
          <a:p>
            <a:pPr marL="0" indent="0">
              <a:buNone/>
            </a:pPr>
            <a:r>
              <a:rPr lang="en-US" dirty="0" smtClean="0"/>
              <a:t>  </a:t>
            </a:r>
            <a:endParaRPr lang="ru-RU" dirty="0"/>
          </a:p>
        </p:txBody>
      </p:sp>
      <p:sp>
        <p:nvSpPr>
          <p:cNvPr id="4" name="Скругленный прямоугольник 3"/>
          <p:cNvSpPr/>
          <p:nvPr/>
        </p:nvSpPr>
        <p:spPr>
          <a:xfrm>
            <a:off x="614150" y="409433"/>
            <a:ext cx="8079474" cy="122829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 </a:t>
            </a:r>
            <a:r>
              <a:rPr lang="ru-RU" sz="2400" b="1" dirty="0" err="1"/>
              <a:t>Қадимги</a:t>
            </a:r>
            <a:r>
              <a:rPr lang="ru-RU" sz="2400" b="1" dirty="0"/>
              <a:t> </a:t>
            </a:r>
            <a:r>
              <a:rPr lang="ru-RU" sz="2400" b="1" dirty="0" err="1"/>
              <a:t>Миср</a:t>
            </a:r>
            <a:r>
              <a:rPr lang="ru-RU" sz="2400" b="1" dirty="0"/>
              <a:t>, </a:t>
            </a:r>
            <a:r>
              <a:rPr lang="ru-RU" sz="2400" b="1" dirty="0" err="1"/>
              <a:t>Ироқ</a:t>
            </a:r>
            <a:r>
              <a:rPr lang="ru-RU" sz="2400" b="1" dirty="0"/>
              <a:t>, </a:t>
            </a:r>
            <a:r>
              <a:rPr lang="ru-RU" sz="2400" b="1" dirty="0" err="1"/>
              <a:t>Хитой</a:t>
            </a:r>
            <a:r>
              <a:rPr lang="ru-RU" sz="2400" b="1" dirty="0"/>
              <a:t>, </a:t>
            </a:r>
            <a:r>
              <a:rPr lang="ru-RU" sz="2400" b="1" dirty="0" err="1"/>
              <a:t>Ҳиндистон</a:t>
            </a:r>
            <a:r>
              <a:rPr lang="ru-RU" sz="2400" b="1" dirty="0"/>
              <a:t>, </a:t>
            </a:r>
            <a:r>
              <a:rPr lang="ru-RU" sz="2400" b="1" dirty="0" err="1"/>
              <a:t>Ўрта</a:t>
            </a:r>
            <a:r>
              <a:rPr lang="ru-RU" sz="2400" b="1" dirty="0"/>
              <a:t> </a:t>
            </a:r>
            <a:r>
              <a:rPr lang="ru-RU" sz="2400" b="1" dirty="0" err="1"/>
              <a:t>Осиё</a:t>
            </a:r>
            <a:r>
              <a:rPr lang="ru-RU" sz="2400" b="1" dirty="0"/>
              <a:t> </a:t>
            </a:r>
            <a:r>
              <a:rPr lang="ru-RU" sz="2400" b="1" dirty="0" err="1"/>
              <a:t>ва</a:t>
            </a:r>
            <a:r>
              <a:rPr lang="ru-RU" sz="2400" b="1" dirty="0"/>
              <a:t> </a:t>
            </a:r>
            <a:r>
              <a:rPr lang="ru-RU" sz="2400" b="1" dirty="0" err="1"/>
              <a:t>бошқа</a:t>
            </a:r>
            <a:r>
              <a:rPr lang="ru-RU" sz="2400" b="1" dirty="0"/>
              <a:t> </a:t>
            </a:r>
            <a:r>
              <a:rPr lang="ru-RU" sz="2400" b="1" dirty="0" err="1"/>
              <a:t>ҳудудларда</a:t>
            </a:r>
            <a:r>
              <a:rPr lang="ru-RU" sz="2400" b="1" dirty="0"/>
              <a:t> </a:t>
            </a:r>
            <a:r>
              <a:rPr lang="ru-RU" sz="2400" b="1" dirty="0" err="1"/>
              <a:t>эрамиздан</a:t>
            </a:r>
            <a:r>
              <a:rPr lang="ru-RU" sz="2400" b="1" dirty="0"/>
              <a:t> </a:t>
            </a:r>
            <a:r>
              <a:rPr lang="ru-RU" sz="2400" b="1" dirty="0" err="1"/>
              <a:t>олдинги</a:t>
            </a:r>
            <a:r>
              <a:rPr lang="ru-RU" sz="2400" b="1" dirty="0"/>
              <a:t> </a:t>
            </a:r>
            <a:r>
              <a:rPr lang="ru-RU" sz="2400" b="1" dirty="0" err="1"/>
              <a:t>асрлардан</a:t>
            </a:r>
            <a:r>
              <a:rPr lang="ru-RU" sz="2400" b="1" dirty="0"/>
              <a:t> </a:t>
            </a:r>
            <a:r>
              <a:rPr lang="ru-RU" sz="2400" b="1" dirty="0" err="1"/>
              <a:t>суғорма</a:t>
            </a:r>
            <a:r>
              <a:rPr lang="ru-RU" sz="2400" b="1" dirty="0"/>
              <a:t> </a:t>
            </a:r>
            <a:r>
              <a:rPr lang="ru-RU" sz="2400" b="1" dirty="0" err="1"/>
              <a:t>деҳқончилик</a:t>
            </a:r>
            <a:r>
              <a:rPr lang="ru-RU" sz="2400" b="1" dirty="0"/>
              <a:t> </a:t>
            </a:r>
            <a:r>
              <a:rPr lang="ru-RU" sz="2400" b="1" dirty="0" err="1"/>
              <a:t>ривожлана</a:t>
            </a:r>
            <a:r>
              <a:rPr lang="ru-RU" sz="2400" b="1" dirty="0"/>
              <a:t> </a:t>
            </a:r>
            <a:r>
              <a:rPr lang="ru-RU" sz="2400" b="1" dirty="0" err="1"/>
              <a:t>бошлаган</a:t>
            </a:r>
            <a:r>
              <a:rPr lang="ru-RU" sz="2400" b="1" dirty="0"/>
              <a:t>.</a:t>
            </a:r>
            <a:endParaRPr lang="ru-RU" sz="2400" dirty="0"/>
          </a:p>
        </p:txBody>
      </p:sp>
      <p:sp>
        <p:nvSpPr>
          <p:cNvPr id="5" name="Скругленный прямоугольник 4"/>
          <p:cNvSpPr/>
          <p:nvPr/>
        </p:nvSpPr>
        <p:spPr>
          <a:xfrm>
            <a:off x="614150" y="2019870"/>
            <a:ext cx="8065825" cy="234741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400" b="1" dirty="0" err="1"/>
              <a:t>Кейинги</a:t>
            </a:r>
            <a:r>
              <a:rPr lang="ru-RU" sz="2400" b="1" dirty="0"/>
              <a:t> </a:t>
            </a:r>
            <a:r>
              <a:rPr lang="ru-RU" sz="2400" b="1" dirty="0" err="1"/>
              <a:t>даврларда</a:t>
            </a:r>
            <a:r>
              <a:rPr lang="ru-RU" sz="2400" b="1" dirty="0"/>
              <a:t> </a:t>
            </a:r>
            <a:r>
              <a:rPr lang="ru-RU" sz="2400" b="1" dirty="0" err="1"/>
              <a:t>деҳқончилик</a:t>
            </a:r>
            <a:r>
              <a:rPr lang="ru-RU" sz="2400" b="1" dirty="0"/>
              <a:t> </a:t>
            </a:r>
            <a:r>
              <a:rPr lang="ru-RU" sz="2400" b="1" dirty="0" err="1"/>
              <a:t>ва</a:t>
            </a:r>
            <a:r>
              <a:rPr lang="ru-RU" sz="2400" b="1" dirty="0"/>
              <a:t> </a:t>
            </a:r>
            <a:r>
              <a:rPr lang="ru-RU" sz="2400" b="1" dirty="0" err="1"/>
              <a:t>чорвачилик</a:t>
            </a:r>
            <a:r>
              <a:rPr lang="ru-RU" sz="2400" b="1" dirty="0"/>
              <a:t> </a:t>
            </a:r>
            <a:r>
              <a:rPr lang="ru-RU" sz="2400" b="1" dirty="0" err="1"/>
              <a:t>ривожлантириб</a:t>
            </a:r>
            <a:r>
              <a:rPr lang="ru-RU" sz="2400" b="1" dirty="0"/>
              <a:t> </a:t>
            </a:r>
            <a:r>
              <a:rPr lang="ru-RU" sz="2400" b="1" dirty="0" err="1"/>
              <a:t>келинган</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экинлари</a:t>
            </a:r>
            <a:r>
              <a:rPr lang="ru-RU" sz="2400" b="1" dirty="0"/>
              <a:t> </a:t>
            </a:r>
            <a:r>
              <a:rPr lang="ru-RU" sz="2400" b="1" dirty="0" err="1"/>
              <a:t>ва</a:t>
            </a:r>
            <a:r>
              <a:rPr lang="ru-RU" sz="2400" b="1" dirty="0"/>
              <a:t> </a:t>
            </a:r>
            <a:r>
              <a:rPr lang="ru-RU" sz="2400" b="1" dirty="0" err="1"/>
              <a:t>чорва</a:t>
            </a:r>
            <a:r>
              <a:rPr lang="ru-RU" sz="2400" b="1" dirty="0"/>
              <a:t> </a:t>
            </a:r>
            <a:r>
              <a:rPr lang="ru-RU" sz="2400" b="1" dirty="0" err="1"/>
              <a:t>моллари</a:t>
            </a:r>
            <a:r>
              <a:rPr lang="ru-RU" sz="2400" b="1" dirty="0"/>
              <a:t> </a:t>
            </a:r>
            <a:r>
              <a:rPr lang="ru-RU" sz="2400" b="1" dirty="0" err="1"/>
              <a:t>бир</a:t>
            </a:r>
            <a:r>
              <a:rPr lang="ru-RU" sz="2400" b="1" dirty="0"/>
              <a:t> </a:t>
            </a:r>
            <a:r>
              <a:rPr lang="ru-RU" sz="2400" b="1" dirty="0" err="1"/>
              <a:t>ҳудуддан</a:t>
            </a:r>
            <a:r>
              <a:rPr lang="ru-RU" sz="2400" b="1" dirty="0"/>
              <a:t> </a:t>
            </a:r>
            <a:r>
              <a:rPr lang="ru-RU" sz="2400" b="1" dirty="0" err="1"/>
              <a:t>бошқа</a:t>
            </a:r>
            <a:r>
              <a:rPr lang="ru-RU" sz="2400" b="1" dirty="0"/>
              <a:t> </a:t>
            </a:r>
            <a:r>
              <a:rPr lang="ru-RU" sz="2400" b="1" dirty="0" err="1"/>
              <a:t>ҳудудларга</a:t>
            </a:r>
            <a:r>
              <a:rPr lang="ru-RU" sz="2400" b="1" dirty="0"/>
              <a:t> </a:t>
            </a:r>
            <a:r>
              <a:rPr lang="ru-RU" sz="2400" b="1" dirty="0" err="1"/>
              <a:t>ҳам</a:t>
            </a:r>
            <a:r>
              <a:rPr lang="ru-RU" sz="2400" b="1" dirty="0"/>
              <a:t> </a:t>
            </a:r>
            <a:r>
              <a:rPr lang="ru-RU" sz="2400" b="1" dirty="0" err="1"/>
              <a:t>тарқала</a:t>
            </a:r>
            <a:r>
              <a:rPr lang="ru-RU" sz="2400" b="1" dirty="0"/>
              <a:t> </a:t>
            </a:r>
            <a:r>
              <a:rPr lang="ru-RU" sz="2400" b="1" dirty="0" err="1"/>
              <a:t>бошлади.Айниқса</a:t>
            </a:r>
            <a:r>
              <a:rPr lang="ru-RU" sz="2400" b="1" dirty="0"/>
              <a:t>, </a:t>
            </a:r>
            <a:r>
              <a:rPr lang="ru-RU" sz="2400" b="1" dirty="0" err="1"/>
              <a:t>буюк</a:t>
            </a:r>
            <a:r>
              <a:rPr lang="ru-RU" sz="2400" b="1" dirty="0"/>
              <a:t> </a:t>
            </a:r>
            <a:r>
              <a:rPr lang="ru-RU" sz="2400" b="1" dirty="0" err="1"/>
              <a:t>географик</a:t>
            </a:r>
            <a:r>
              <a:rPr lang="ru-RU" sz="2400" b="1" dirty="0"/>
              <a:t> </a:t>
            </a:r>
            <a:r>
              <a:rPr lang="ru-RU" sz="2400" b="1" dirty="0" err="1"/>
              <a:t>кашфиётлар</a:t>
            </a:r>
            <a:r>
              <a:rPr lang="ru-RU" sz="2400" b="1" dirty="0"/>
              <a:t> </a:t>
            </a:r>
            <a:r>
              <a:rPr lang="ru-RU" sz="2400" b="1" dirty="0" err="1"/>
              <a:t>давридан</a:t>
            </a:r>
            <a:r>
              <a:rPr lang="ru-RU" sz="2400" b="1" dirty="0"/>
              <a:t> </a:t>
            </a:r>
            <a:r>
              <a:rPr lang="ru-RU" sz="2400" b="1" dirty="0" err="1"/>
              <a:t>бошлаб</a:t>
            </a:r>
            <a:r>
              <a:rPr lang="ru-RU" sz="2400" b="1" dirty="0"/>
              <a:t> </a:t>
            </a:r>
            <a:r>
              <a:rPr lang="ru-RU" sz="2400" b="1" dirty="0" err="1"/>
              <a:t>жаҳон</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географияси</a:t>
            </a:r>
            <a:r>
              <a:rPr lang="ru-RU" sz="2400" b="1" dirty="0"/>
              <a:t> </a:t>
            </a:r>
            <a:r>
              <a:rPr lang="ru-RU" sz="2400" b="1" dirty="0" err="1"/>
              <a:t>ўз</a:t>
            </a:r>
            <a:r>
              <a:rPr lang="ru-RU" sz="2400" b="1" dirty="0"/>
              <a:t> </a:t>
            </a:r>
            <a:r>
              <a:rPr lang="ru-RU" sz="2400" b="1" dirty="0" err="1"/>
              <a:t>қиёфасини</a:t>
            </a:r>
            <a:r>
              <a:rPr lang="ru-RU" sz="2400" b="1" dirty="0"/>
              <a:t> </a:t>
            </a:r>
            <a:r>
              <a:rPr lang="ru-RU" sz="2400" b="1" dirty="0" err="1"/>
              <a:t>кескин</a:t>
            </a:r>
            <a:r>
              <a:rPr lang="ru-RU" sz="2400" b="1" dirty="0"/>
              <a:t> </a:t>
            </a:r>
            <a:r>
              <a:rPr lang="ru-RU" sz="2400" b="1" dirty="0" err="1"/>
              <a:t>ўзгартира</a:t>
            </a:r>
            <a:r>
              <a:rPr lang="ru-RU" sz="2400" b="1" dirty="0"/>
              <a:t> </a:t>
            </a:r>
            <a:r>
              <a:rPr lang="ru-RU" sz="2400" b="1" dirty="0" err="1"/>
              <a:t>бошлади</a:t>
            </a:r>
            <a:r>
              <a:rPr lang="ru-RU" sz="2400" b="1" dirty="0"/>
              <a:t>.</a:t>
            </a:r>
            <a:endParaRPr lang="ru-RU" sz="2400" dirty="0"/>
          </a:p>
        </p:txBody>
      </p:sp>
      <p:sp>
        <p:nvSpPr>
          <p:cNvPr id="6" name="Скругленный прямоугольник 5"/>
          <p:cNvSpPr/>
          <p:nvPr/>
        </p:nvSpPr>
        <p:spPr>
          <a:xfrm>
            <a:off x="614151" y="4817660"/>
            <a:ext cx="8065824" cy="155584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0" indent="0" algn="just" fontAlgn="auto">
              <a:spcAft>
                <a:spcPts val="0"/>
              </a:spcAft>
              <a:buNone/>
              <a:defRPr/>
            </a:pPr>
            <a:r>
              <a:rPr lang="en-US" sz="2400" b="1" dirty="0" smtClean="0"/>
              <a:t>      </a:t>
            </a:r>
            <a:r>
              <a:rPr lang="ru-RU" sz="2400" b="1" dirty="0" smtClean="0"/>
              <a:t>Янги </a:t>
            </a:r>
            <a:r>
              <a:rPr lang="ru-RU" sz="2400" b="1" dirty="0" err="1"/>
              <a:t>дунё</a:t>
            </a:r>
            <a:r>
              <a:rPr lang="ru-RU" sz="2400" b="1" dirty="0"/>
              <a:t>-Америка </a:t>
            </a:r>
            <a:r>
              <a:rPr lang="ru-RU" sz="2400" b="1" dirty="0" err="1"/>
              <a:t>қитъасидан</a:t>
            </a:r>
            <a:r>
              <a:rPr lang="ru-RU" sz="2400" b="1" dirty="0"/>
              <a:t> </a:t>
            </a:r>
            <a:r>
              <a:rPr lang="ru-RU" sz="2400" b="1" dirty="0" err="1"/>
              <a:t>кўхна</a:t>
            </a:r>
            <a:r>
              <a:rPr lang="ru-RU" sz="2400" b="1" dirty="0"/>
              <a:t> </a:t>
            </a:r>
            <a:r>
              <a:rPr lang="ru-RU" sz="2400" b="1" dirty="0" err="1"/>
              <a:t>дунёга</a:t>
            </a:r>
            <a:r>
              <a:rPr lang="ru-RU" sz="2400" b="1" dirty="0"/>
              <a:t>, </a:t>
            </a:r>
            <a:r>
              <a:rPr lang="ru-RU" sz="2400" b="1" dirty="0" err="1"/>
              <a:t>ўз</a:t>
            </a:r>
            <a:r>
              <a:rPr lang="ru-RU" sz="2400" b="1" dirty="0"/>
              <a:t> </a:t>
            </a:r>
            <a:r>
              <a:rPr lang="ru-RU" sz="2400" b="1" dirty="0" err="1"/>
              <a:t>навбатида</a:t>
            </a:r>
            <a:r>
              <a:rPr lang="ru-RU" sz="2400" b="1" dirty="0"/>
              <a:t> </a:t>
            </a:r>
            <a:r>
              <a:rPr lang="ru-RU" sz="2400" b="1" dirty="0" err="1"/>
              <a:t>кўхна</a:t>
            </a:r>
            <a:r>
              <a:rPr lang="ru-RU" sz="2400" b="1" dirty="0"/>
              <a:t> </a:t>
            </a:r>
            <a:r>
              <a:rPr lang="ru-RU" sz="2400" b="1" dirty="0" err="1"/>
              <a:t>дунёдан</a:t>
            </a:r>
            <a:r>
              <a:rPr lang="ru-RU" sz="2400" b="1" dirty="0"/>
              <a:t> </a:t>
            </a:r>
            <a:r>
              <a:rPr lang="ru-RU" sz="2400" b="1" dirty="0" err="1"/>
              <a:t>янги</a:t>
            </a:r>
            <a:r>
              <a:rPr lang="ru-RU" sz="2400" b="1" dirty="0"/>
              <a:t> </a:t>
            </a:r>
            <a:r>
              <a:rPr lang="ru-RU" sz="2400" b="1" dirty="0" err="1"/>
              <a:t>дунёга</a:t>
            </a:r>
            <a:r>
              <a:rPr lang="ru-RU" sz="2400" b="1" dirty="0"/>
              <a:t> </a:t>
            </a:r>
            <a:r>
              <a:rPr lang="ru-RU" sz="2400" b="1" dirty="0" err="1"/>
              <a:t>ҳам</a:t>
            </a:r>
            <a:r>
              <a:rPr lang="ru-RU" sz="2400" b="1" dirty="0"/>
              <a:t> </a:t>
            </a:r>
            <a:r>
              <a:rPr lang="ru-RU" sz="2400" b="1" dirty="0" err="1"/>
              <a:t>кўплаб</a:t>
            </a:r>
            <a:r>
              <a:rPr lang="ru-RU" sz="2400" b="1" dirty="0"/>
              <a:t> </a:t>
            </a:r>
            <a:r>
              <a:rPr lang="ru-RU" sz="2400" b="1" dirty="0" err="1"/>
              <a:t>қишлоқ</a:t>
            </a:r>
            <a:r>
              <a:rPr lang="ru-RU" sz="2400" b="1" dirty="0"/>
              <a:t> </a:t>
            </a:r>
            <a:r>
              <a:rPr lang="ru-RU" sz="2400" b="1" dirty="0" err="1"/>
              <a:t>хўжалик</a:t>
            </a:r>
            <a:r>
              <a:rPr lang="ru-RU" sz="2400" b="1" dirty="0"/>
              <a:t> </a:t>
            </a:r>
            <a:r>
              <a:rPr lang="ru-RU" sz="2400" b="1" dirty="0" err="1"/>
              <a:t>экинлари</a:t>
            </a:r>
            <a:r>
              <a:rPr lang="ru-RU" sz="2400" b="1" dirty="0"/>
              <a:t> </a:t>
            </a:r>
            <a:r>
              <a:rPr lang="ru-RU" sz="2400" b="1" dirty="0" err="1"/>
              <a:t>ва</a:t>
            </a:r>
            <a:r>
              <a:rPr lang="ru-RU" sz="2400" b="1" dirty="0"/>
              <a:t> </a:t>
            </a:r>
            <a:r>
              <a:rPr lang="ru-RU" sz="2400" b="1" dirty="0" err="1"/>
              <a:t>чорва</a:t>
            </a:r>
            <a:r>
              <a:rPr lang="ru-RU" sz="2400" b="1" dirty="0"/>
              <a:t> </a:t>
            </a:r>
            <a:r>
              <a:rPr lang="ru-RU" sz="2400" b="1" dirty="0" err="1"/>
              <a:t>моллари</a:t>
            </a:r>
            <a:r>
              <a:rPr lang="ru-RU" sz="2400" b="1" dirty="0"/>
              <a:t> </a:t>
            </a:r>
            <a:r>
              <a:rPr lang="ru-RU" sz="2400" b="1" dirty="0" err="1"/>
              <a:t>олиб</a:t>
            </a:r>
            <a:r>
              <a:rPr lang="ru-RU" sz="2400" b="1" dirty="0"/>
              <a:t> </a:t>
            </a:r>
            <a:r>
              <a:rPr lang="ru-RU" sz="2400" b="1" dirty="0" err="1"/>
              <a:t>борилди</a:t>
            </a:r>
            <a:r>
              <a:rPr lang="ru-RU" sz="2400" b="1" dirty="0"/>
              <a:t>.</a:t>
            </a:r>
          </a:p>
        </p:txBody>
      </p:sp>
    </p:spTree>
    <p:extLst>
      <p:ext uri="{BB962C8B-B14F-4D97-AF65-F5344CB8AC3E}">
        <p14:creationId xmlns:p14="http://schemas.microsoft.com/office/powerpoint/2010/main" val="418714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ppt_w</p:attrName>
                                        </p:attrNameLst>
                                      </p:cBhvr>
                                      <p:tavLst>
                                        <p:tav tm="0" fmla="#ppt_w*sin(2.5*pi*$)">
                                          <p:val>
                                            <p:fltVal val="0"/>
                                          </p:val>
                                        </p:tav>
                                        <p:tav tm="100000">
                                          <p:val>
                                            <p:fltVal val="1"/>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0212" y="4837814"/>
            <a:ext cx="4229571" cy="2020186"/>
          </a:xfrm>
        </p:spPr>
        <p:txBody>
          <a:bodyPr/>
          <a:lstStyle/>
          <a:p>
            <a:pPr algn="ctr"/>
            <a:r>
              <a:rPr lang="ru-RU" sz="2400" b="1" dirty="0" err="1"/>
              <a:t>Ҳозирги</a:t>
            </a:r>
            <a:r>
              <a:rPr lang="ru-RU" sz="2400" b="1" dirty="0"/>
              <a:t> </a:t>
            </a:r>
            <a:r>
              <a:rPr lang="ru-RU" sz="2400" b="1" dirty="0" err="1"/>
              <a:t>вақтда</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жаҳон</a:t>
            </a:r>
            <a:r>
              <a:rPr lang="ru-RU" sz="2400" b="1" dirty="0"/>
              <a:t> </a:t>
            </a:r>
            <a:r>
              <a:rPr lang="ru-RU" sz="2400" b="1" dirty="0" err="1"/>
              <a:t>мамлакатлари</a:t>
            </a:r>
            <a:r>
              <a:rPr lang="ru-RU" sz="2400" b="1" dirty="0"/>
              <a:t> </a:t>
            </a:r>
            <a:r>
              <a:rPr lang="ru-RU" sz="2400" b="1" dirty="0" err="1"/>
              <a:t>иқтисодиётида</a:t>
            </a:r>
            <a:r>
              <a:rPr lang="ru-RU" sz="2400" b="1" dirty="0"/>
              <a:t> </a:t>
            </a:r>
            <a:r>
              <a:rPr lang="ru-RU" sz="2400" b="1" dirty="0" err="1"/>
              <a:t>катта</a:t>
            </a:r>
            <a:r>
              <a:rPr lang="ru-RU" sz="2400" b="1" dirty="0"/>
              <a:t> </a:t>
            </a:r>
            <a:r>
              <a:rPr lang="ru-RU" sz="2400" b="1" dirty="0" err="1"/>
              <a:t>ўрин</a:t>
            </a:r>
            <a:r>
              <a:rPr lang="ru-RU" sz="2400" b="1" dirty="0"/>
              <a:t> </a:t>
            </a:r>
            <a:r>
              <a:rPr lang="ru-RU" sz="2400" b="1" dirty="0" err="1"/>
              <a:t>тутади</a:t>
            </a:r>
            <a:r>
              <a:rPr lang="ru-RU" sz="2400" b="1" dirty="0"/>
              <a:t>.</a:t>
            </a:r>
            <a:br>
              <a:rPr lang="ru-RU" sz="2400" b="1" dirty="0"/>
            </a:br>
            <a:endParaRPr lang="ru-RU" sz="2400" b="1" dirty="0"/>
          </a:p>
        </p:txBody>
      </p:sp>
      <p:sp>
        <p:nvSpPr>
          <p:cNvPr id="4" name="Текст 3"/>
          <p:cNvSpPr>
            <a:spLocks noGrp="1"/>
          </p:cNvSpPr>
          <p:nvPr>
            <p:ph type="body" sz="half" idx="2"/>
          </p:nvPr>
        </p:nvSpPr>
        <p:spPr>
          <a:xfrm>
            <a:off x="340242" y="1212112"/>
            <a:ext cx="3892033" cy="4656876"/>
          </a:xfrm>
        </p:spPr>
        <p:txBody>
          <a:bodyPr/>
          <a:lstStyle/>
          <a:p>
            <a:pPr algn="ctr"/>
            <a:r>
              <a:rPr lang="en-US" sz="2400" b="1" dirty="0"/>
              <a:t> </a:t>
            </a:r>
            <a:r>
              <a:rPr lang="ru-RU" sz="2400" b="1" dirty="0" err="1"/>
              <a:t>Қишлоқ</a:t>
            </a:r>
            <a:r>
              <a:rPr lang="ru-RU" sz="2400" b="1" dirty="0"/>
              <a:t> </a:t>
            </a:r>
            <a:r>
              <a:rPr lang="ru-RU" sz="2400" b="1" dirty="0" err="1"/>
              <a:t>хўжалигининг</a:t>
            </a:r>
            <a:r>
              <a:rPr lang="ru-RU" sz="2400" b="1" dirty="0"/>
              <a:t> </a:t>
            </a:r>
            <a:r>
              <a:rPr lang="ru-RU" sz="2400" b="1" dirty="0" err="1"/>
              <a:t>ривожланиши</a:t>
            </a:r>
            <a:r>
              <a:rPr lang="ru-RU" sz="2400" b="1" dirty="0"/>
              <a:t>, </a:t>
            </a:r>
            <a:r>
              <a:rPr lang="ru-RU" sz="2400" b="1" dirty="0" err="1"/>
              <a:t>ҳудудий</a:t>
            </a:r>
            <a:r>
              <a:rPr lang="ru-RU" sz="2400" b="1" dirty="0"/>
              <a:t> </a:t>
            </a:r>
            <a:r>
              <a:rPr lang="ru-RU" sz="2400" b="1" dirty="0" err="1"/>
              <a:t>тарқалиши</a:t>
            </a:r>
            <a:r>
              <a:rPr lang="ru-RU" sz="2400" b="1" dirty="0"/>
              <a:t> </a:t>
            </a:r>
            <a:r>
              <a:rPr lang="ru-RU" sz="2400" b="1" dirty="0" err="1"/>
              <a:t>ва</a:t>
            </a:r>
            <a:r>
              <a:rPr lang="ru-RU" sz="2400" b="1" dirty="0"/>
              <a:t> </a:t>
            </a:r>
            <a:r>
              <a:rPr lang="ru-RU" sz="2400" b="1" dirty="0" err="1"/>
              <a:t>жойлашуви</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географиясининг</a:t>
            </a:r>
            <a:r>
              <a:rPr lang="ru-RU" sz="2400" b="1" dirty="0"/>
              <a:t> </a:t>
            </a:r>
            <a:r>
              <a:rPr lang="ru-RU" sz="2400" b="1" dirty="0" err="1"/>
              <a:t>шаклланиши</a:t>
            </a:r>
            <a:r>
              <a:rPr lang="ru-RU" sz="2400" b="1" dirty="0"/>
              <a:t> </a:t>
            </a:r>
            <a:r>
              <a:rPr lang="ru-RU" sz="2400" b="1" dirty="0" err="1"/>
              <a:t>учун</a:t>
            </a:r>
            <a:r>
              <a:rPr lang="ru-RU" sz="2400" b="1" dirty="0"/>
              <a:t> </a:t>
            </a:r>
            <a:r>
              <a:rPr lang="ru-RU" sz="2400" b="1" dirty="0" err="1"/>
              <a:t>замин</a:t>
            </a:r>
            <a:r>
              <a:rPr lang="ru-RU" sz="2400" b="1" dirty="0"/>
              <a:t> </a:t>
            </a:r>
            <a:r>
              <a:rPr lang="ru-RU" sz="2400" b="1" dirty="0" err="1"/>
              <a:t>яратди</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географияси</a:t>
            </a:r>
            <a:r>
              <a:rPr lang="ru-RU" sz="2400" b="1" dirty="0"/>
              <a:t> </a:t>
            </a:r>
            <a:r>
              <a:rPr lang="ru-RU" sz="2400" b="1" dirty="0" err="1"/>
              <a:t>қишлоқ</a:t>
            </a:r>
            <a:r>
              <a:rPr lang="ru-RU" sz="2400" b="1" dirty="0"/>
              <a:t> </a:t>
            </a:r>
            <a:r>
              <a:rPr lang="ru-RU" sz="2400" b="1" dirty="0" err="1"/>
              <a:t>хўжалигининг</a:t>
            </a:r>
            <a:r>
              <a:rPr lang="ru-RU" sz="2400" b="1" dirty="0"/>
              <a:t> </a:t>
            </a:r>
            <a:r>
              <a:rPr lang="ru-RU" sz="2400" b="1" dirty="0" err="1"/>
              <a:t>пайдо</a:t>
            </a:r>
            <a:r>
              <a:rPr lang="ru-RU" sz="2400" b="1" dirty="0"/>
              <a:t> </a:t>
            </a:r>
            <a:r>
              <a:rPr lang="ru-RU" sz="2400" b="1" dirty="0" err="1"/>
              <a:t>бўлиш</a:t>
            </a:r>
            <a:r>
              <a:rPr lang="ru-RU" sz="2400" b="1" dirty="0"/>
              <a:t> </a:t>
            </a:r>
            <a:r>
              <a:rPr lang="ru-RU" sz="2400" b="1" dirty="0" err="1"/>
              <a:t>вақтидан</a:t>
            </a:r>
            <a:r>
              <a:rPr lang="ru-RU" sz="2400" b="1" dirty="0"/>
              <a:t> </a:t>
            </a:r>
            <a:r>
              <a:rPr lang="ru-RU" sz="2400" b="1" dirty="0" err="1"/>
              <a:t>бошлаб</a:t>
            </a:r>
            <a:r>
              <a:rPr lang="ru-RU" sz="2400" b="1" dirty="0"/>
              <a:t> </a:t>
            </a:r>
            <a:r>
              <a:rPr lang="ru-RU" sz="2400" b="1" dirty="0" err="1"/>
              <a:t>вужудга</a:t>
            </a:r>
            <a:r>
              <a:rPr lang="ru-RU" sz="2400" b="1" dirty="0"/>
              <a:t> </a:t>
            </a:r>
            <a:r>
              <a:rPr lang="ru-RU" sz="2400" b="1" dirty="0" err="1"/>
              <a:t>келди</a:t>
            </a:r>
            <a:r>
              <a:rPr lang="ru-RU" sz="2400" b="1" dirty="0"/>
              <a:t> </a:t>
            </a:r>
            <a:r>
              <a:rPr lang="ru-RU" sz="2400" b="1" dirty="0" err="1"/>
              <a:t>ва</a:t>
            </a:r>
            <a:r>
              <a:rPr lang="ru-RU" sz="2400" b="1" dirty="0"/>
              <a:t> у </a:t>
            </a:r>
            <a:r>
              <a:rPr lang="ru-RU" sz="2400" b="1" dirty="0" err="1"/>
              <a:t>билан</a:t>
            </a:r>
            <a:r>
              <a:rPr lang="ru-RU" sz="2400" b="1" dirty="0"/>
              <a:t> </a:t>
            </a:r>
            <a:r>
              <a:rPr lang="ru-RU" sz="2400" b="1" dirty="0" err="1"/>
              <a:t>ҳамнафас</a:t>
            </a:r>
            <a:r>
              <a:rPr lang="ru-RU" sz="2400" b="1" dirty="0"/>
              <a:t> </a:t>
            </a:r>
            <a:r>
              <a:rPr lang="ru-RU" sz="2400" b="1" dirty="0" err="1"/>
              <a:t>ривожланиб</a:t>
            </a:r>
            <a:r>
              <a:rPr lang="ru-RU" sz="2400" b="1" dirty="0"/>
              <a:t> </a:t>
            </a:r>
            <a:r>
              <a:rPr lang="ru-RU" sz="2400" b="1" dirty="0" err="1"/>
              <a:t>келмоқда</a:t>
            </a:r>
            <a:r>
              <a:rPr lang="ru-RU" sz="2400" b="1" dirty="0"/>
              <a:t>.</a:t>
            </a:r>
            <a:endParaRPr lang="ru-RU" sz="2400" dirty="0"/>
          </a:p>
        </p:txBody>
      </p:sp>
      <p:pic>
        <p:nvPicPr>
          <p:cNvPr id="9" name="Объект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12511" y="1212112"/>
            <a:ext cx="4448913" cy="3551274"/>
          </a:xfrm>
        </p:spPr>
      </p:pic>
    </p:spTree>
    <p:extLst>
      <p:ext uri="{BB962C8B-B14F-4D97-AF65-F5344CB8AC3E}">
        <p14:creationId xmlns:p14="http://schemas.microsoft.com/office/powerpoint/2010/main" val="1558109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1445" y="569838"/>
            <a:ext cx="8639033" cy="1586505"/>
          </a:xfrm>
        </p:spPr>
        <p:txBody>
          <a:bodyPr/>
          <a:lstStyle/>
          <a:p>
            <a:pPr algn="just"/>
            <a:r>
              <a:rPr lang="en-US" sz="2400" b="1" dirty="0" smtClean="0"/>
              <a:t>      </a:t>
            </a:r>
            <a:r>
              <a:rPr lang="ru-RU" sz="2400" b="1" dirty="0" err="1" smtClean="0"/>
              <a:t>Қишлоқ</a:t>
            </a:r>
            <a:r>
              <a:rPr lang="ru-RU" sz="2400" b="1" dirty="0" smtClean="0"/>
              <a:t> </a:t>
            </a:r>
            <a:r>
              <a:rPr lang="ru-RU" sz="2400" b="1" dirty="0" err="1"/>
              <a:t>хўжалиги</a:t>
            </a:r>
            <a:r>
              <a:rPr lang="ru-RU" sz="2400" b="1" dirty="0"/>
              <a:t> </a:t>
            </a:r>
            <a:r>
              <a:rPr lang="ru-RU" sz="2400" b="1" dirty="0" err="1"/>
              <a:t>географияси</a:t>
            </a:r>
            <a:r>
              <a:rPr lang="ru-RU" sz="2400" b="1" dirty="0"/>
              <a:t> </a:t>
            </a:r>
            <a:r>
              <a:rPr lang="ru-RU" sz="2400" b="1" dirty="0" err="1"/>
              <a:t>иқтисодий</a:t>
            </a:r>
            <a:r>
              <a:rPr lang="ru-RU" sz="2400" b="1" dirty="0"/>
              <a:t> </a:t>
            </a:r>
            <a:r>
              <a:rPr lang="ru-RU" sz="2400" b="1" dirty="0" err="1"/>
              <a:t>географиянинг</a:t>
            </a:r>
            <a:r>
              <a:rPr lang="ru-RU" sz="2400" b="1" dirty="0"/>
              <a:t> </a:t>
            </a:r>
            <a:r>
              <a:rPr lang="ru-RU" sz="2400" b="1" dirty="0" err="1"/>
              <a:t>тармоқ</a:t>
            </a:r>
            <a:r>
              <a:rPr lang="ru-RU" sz="2400" b="1" dirty="0"/>
              <a:t> </a:t>
            </a:r>
            <a:r>
              <a:rPr lang="ru-RU" sz="2400" b="1" dirty="0" err="1"/>
              <a:t>фанларидан</a:t>
            </a:r>
            <a:r>
              <a:rPr lang="ru-RU" sz="2400" b="1" dirty="0"/>
              <a:t> </a:t>
            </a:r>
            <a:r>
              <a:rPr lang="ru-RU" sz="2400" b="1" dirty="0" err="1"/>
              <a:t>биридир</a:t>
            </a:r>
            <a:r>
              <a:rPr lang="ru-RU" sz="2400" b="1" dirty="0"/>
              <a:t>. </a:t>
            </a:r>
            <a:r>
              <a:rPr lang="ru-RU" sz="2400" b="1" dirty="0" err="1"/>
              <a:t>Қишлоқ</a:t>
            </a:r>
            <a:r>
              <a:rPr lang="ru-RU" sz="2400" b="1" dirty="0"/>
              <a:t> </a:t>
            </a:r>
            <a:r>
              <a:rPr lang="ru-RU" sz="2400" b="1" dirty="0" err="1"/>
              <a:t>хўжалиги</a:t>
            </a:r>
            <a:r>
              <a:rPr lang="ru-RU" sz="2400" b="1" dirty="0"/>
              <a:t> </a:t>
            </a:r>
            <a:r>
              <a:rPr lang="ru-RU" sz="2400" b="1" dirty="0" err="1"/>
              <a:t>географияси</a:t>
            </a:r>
            <a:r>
              <a:rPr lang="ru-RU" sz="2400" b="1" dirty="0"/>
              <a:t> </a:t>
            </a:r>
            <a:r>
              <a:rPr lang="ru-RU" sz="2400" b="1" dirty="0" err="1"/>
              <a:t>иқтисодий</a:t>
            </a:r>
            <a:r>
              <a:rPr lang="ru-RU" sz="2400" b="1" dirty="0"/>
              <a:t> </a:t>
            </a:r>
            <a:r>
              <a:rPr lang="ru-RU" sz="2400" b="1" dirty="0" err="1"/>
              <a:t>географиянинг</a:t>
            </a:r>
            <a:r>
              <a:rPr lang="ru-RU" sz="2400" b="1" dirty="0"/>
              <a:t> </a:t>
            </a:r>
            <a:r>
              <a:rPr lang="ru-RU" sz="2400" b="1" dirty="0" err="1"/>
              <a:t>энг</a:t>
            </a:r>
            <a:r>
              <a:rPr lang="ru-RU" sz="2400" b="1" dirty="0"/>
              <a:t> </a:t>
            </a:r>
            <a:r>
              <a:rPr lang="ru-RU" sz="2400" b="1" dirty="0" err="1"/>
              <a:t>илғор</a:t>
            </a:r>
            <a:r>
              <a:rPr lang="ru-RU" sz="2400" b="1" dirty="0"/>
              <a:t>, </a:t>
            </a:r>
            <a:r>
              <a:rPr lang="ru-RU" sz="2400" b="1" dirty="0" err="1"/>
              <a:t>тараққий</a:t>
            </a:r>
            <a:r>
              <a:rPr lang="ru-RU" sz="2400" b="1" dirty="0"/>
              <a:t> </a:t>
            </a:r>
            <a:r>
              <a:rPr lang="ru-RU" sz="2400" b="1" dirty="0" err="1"/>
              <a:t>этган</a:t>
            </a:r>
            <a:r>
              <a:rPr lang="ru-RU" sz="2400" b="1" dirty="0"/>
              <a:t> </a:t>
            </a:r>
            <a:r>
              <a:rPr lang="ru-RU" sz="2400" b="1" dirty="0" err="1"/>
              <a:t>тармоқларидан</a:t>
            </a:r>
            <a:r>
              <a:rPr lang="ru-RU" sz="2400" b="1" dirty="0"/>
              <a:t> </a:t>
            </a:r>
            <a:r>
              <a:rPr lang="ru-RU" sz="2400" b="1" dirty="0" err="1"/>
              <a:t>бири</a:t>
            </a:r>
            <a:r>
              <a:rPr lang="uz-Cyrl-UZ" sz="2400" b="1" dirty="0"/>
              <a:t> ҳисобланади</a:t>
            </a:r>
            <a:r>
              <a:rPr lang="ru-RU" sz="2400" b="1" dirty="0"/>
              <a:t>.</a:t>
            </a:r>
            <a:br>
              <a:rPr lang="ru-RU" sz="2400" b="1" dirty="0"/>
            </a:br>
            <a:endParaRPr lang="ru-RU" sz="2400" b="1" dirty="0"/>
          </a:p>
        </p:txBody>
      </p:sp>
      <p:sp>
        <p:nvSpPr>
          <p:cNvPr id="3" name="Объект 2"/>
          <p:cNvSpPr>
            <a:spLocks noGrp="1"/>
          </p:cNvSpPr>
          <p:nvPr>
            <p:ph idx="1"/>
          </p:nvPr>
        </p:nvSpPr>
        <p:spPr>
          <a:xfrm>
            <a:off x="628650" y="2156347"/>
            <a:ext cx="7886700" cy="4170742"/>
          </a:xfrm>
        </p:spPr>
        <p:txBody>
          <a:bodyPr/>
          <a:lstStyle/>
          <a:p>
            <a:pPr marL="0" indent="0">
              <a:buNone/>
            </a:pPr>
            <a:r>
              <a:rPr lang="en-US" dirty="0"/>
              <a:t> </a:t>
            </a:r>
            <a:endParaRPr lang="ru-RU" dirty="0"/>
          </a:p>
        </p:txBody>
      </p:sp>
      <p:sp>
        <p:nvSpPr>
          <p:cNvPr id="5" name="Блок-схема: альтернативный процесс 4"/>
          <p:cNvSpPr/>
          <p:nvPr/>
        </p:nvSpPr>
        <p:spPr>
          <a:xfrm>
            <a:off x="504967" y="2210935"/>
            <a:ext cx="8297839" cy="4012443"/>
          </a:xfrm>
          <a:prstGeom prst="flowChartAlternateProcess">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800" b="1" i="1" dirty="0" err="1">
                <a:solidFill>
                  <a:srgbClr val="C00000"/>
                </a:solidFill>
              </a:rPr>
              <a:t>Қишлоқ</a:t>
            </a:r>
            <a:r>
              <a:rPr lang="ru-RU" sz="2800" b="1" i="1" dirty="0">
                <a:solidFill>
                  <a:srgbClr val="C00000"/>
                </a:solidFill>
              </a:rPr>
              <a:t> </a:t>
            </a:r>
            <a:r>
              <a:rPr lang="ru-RU" sz="2800" b="1" i="1" dirty="0" err="1">
                <a:solidFill>
                  <a:srgbClr val="C00000"/>
                </a:solidFill>
              </a:rPr>
              <a:t>хўжалиги</a:t>
            </a:r>
            <a:r>
              <a:rPr lang="ru-RU" sz="2800" b="1" i="1" dirty="0">
                <a:solidFill>
                  <a:srgbClr val="C00000"/>
                </a:solidFill>
              </a:rPr>
              <a:t> </a:t>
            </a:r>
            <a:r>
              <a:rPr lang="ru-RU" sz="2800" b="1" i="1" dirty="0" err="1" smtClean="0">
                <a:solidFill>
                  <a:srgbClr val="C00000"/>
                </a:solidFill>
              </a:rPr>
              <a:t>географияси</a:t>
            </a:r>
            <a:r>
              <a:rPr lang="en-US" sz="2800" b="1" i="1" dirty="0" smtClean="0">
                <a:solidFill>
                  <a:srgbClr val="C00000"/>
                </a:solidFill>
              </a:rPr>
              <a:t>-</a:t>
            </a:r>
            <a:r>
              <a:rPr lang="ru-RU" sz="2800" b="1" i="1" dirty="0" smtClean="0">
                <a:solidFill>
                  <a:srgbClr val="C00000"/>
                </a:solidFill>
              </a:rPr>
              <a:t> </a:t>
            </a:r>
            <a:r>
              <a:rPr lang="ru-RU" sz="2800" b="1" i="1" dirty="0" err="1">
                <a:solidFill>
                  <a:schemeClr val="tx1"/>
                </a:solidFill>
              </a:rPr>
              <a:t>қишлоқ</a:t>
            </a:r>
            <a:r>
              <a:rPr lang="ru-RU" sz="2800" b="1" i="1" dirty="0">
                <a:solidFill>
                  <a:schemeClr val="tx1"/>
                </a:solidFill>
              </a:rPr>
              <a:t> </a:t>
            </a:r>
            <a:r>
              <a:rPr lang="ru-RU" sz="2800" b="1" i="1" dirty="0" err="1">
                <a:solidFill>
                  <a:schemeClr val="tx1"/>
                </a:solidFill>
              </a:rPr>
              <a:t>хўжалигининг</a:t>
            </a:r>
            <a:r>
              <a:rPr lang="ru-RU" sz="2800" b="1" i="1" dirty="0">
                <a:solidFill>
                  <a:schemeClr val="tx1"/>
                </a:solidFill>
              </a:rPr>
              <a:t> </a:t>
            </a:r>
            <a:r>
              <a:rPr lang="ru-RU" sz="2800" b="1" i="1" dirty="0" err="1">
                <a:solidFill>
                  <a:schemeClr val="tx1"/>
                </a:solidFill>
              </a:rPr>
              <a:t>ҳудудий</a:t>
            </a:r>
            <a:r>
              <a:rPr lang="ru-RU" sz="2800" b="1" i="1" dirty="0">
                <a:solidFill>
                  <a:schemeClr val="tx1"/>
                </a:solidFill>
              </a:rPr>
              <a:t> </a:t>
            </a:r>
            <a:r>
              <a:rPr lang="ru-RU" sz="2800" b="1" i="1" dirty="0" err="1">
                <a:solidFill>
                  <a:schemeClr val="tx1"/>
                </a:solidFill>
              </a:rPr>
              <a:t>тарқалиши</a:t>
            </a:r>
            <a:r>
              <a:rPr lang="ru-RU" sz="2800" b="1" i="1" dirty="0">
                <a:solidFill>
                  <a:schemeClr val="tx1"/>
                </a:solidFill>
              </a:rPr>
              <a:t>, </a:t>
            </a:r>
            <a:r>
              <a:rPr lang="ru-RU" sz="2800" b="1" i="1" dirty="0" err="1">
                <a:solidFill>
                  <a:schemeClr val="tx1"/>
                </a:solidFill>
              </a:rPr>
              <a:t>жойлашиш</a:t>
            </a:r>
            <a:r>
              <a:rPr lang="ru-RU" sz="2800" b="1" i="1" dirty="0">
                <a:solidFill>
                  <a:schemeClr val="tx1"/>
                </a:solidFill>
              </a:rPr>
              <a:t> </a:t>
            </a:r>
            <a:r>
              <a:rPr lang="ru-RU" sz="2800" b="1" i="1" dirty="0" err="1">
                <a:solidFill>
                  <a:schemeClr val="tx1"/>
                </a:solidFill>
              </a:rPr>
              <a:t>ва</a:t>
            </a:r>
            <a:r>
              <a:rPr lang="uz-Cyrl-UZ" sz="2800" b="1" i="1" dirty="0">
                <a:solidFill>
                  <a:schemeClr val="tx1"/>
                </a:solidFill>
              </a:rPr>
              <a:t> комплекс </a:t>
            </a:r>
            <a:r>
              <a:rPr lang="ru-RU" sz="2800" b="1" i="1" dirty="0" err="1">
                <a:solidFill>
                  <a:schemeClr val="tx1"/>
                </a:solidFill>
              </a:rPr>
              <a:t>ривожланиш</a:t>
            </a:r>
            <a:r>
              <a:rPr lang="ru-RU" sz="2800" b="1" i="1" dirty="0">
                <a:solidFill>
                  <a:schemeClr val="tx1"/>
                </a:solidFill>
              </a:rPr>
              <a:t> </a:t>
            </a:r>
            <a:r>
              <a:rPr lang="ru-RU" sz="2800" b="1" i="1" dirty="0" err="1">
                <a:solidFill>
                  <a:schemeClr val="tx1"/>
                </a:solidFill>
              </a:rPr>
              <a:t>қонуниятларини</a:t>
            </a:r>
            <a:r>
              <a:rPr lang="ru-RU" sz="2800" b="1" i="1" dirty="0">
                <a:solidFill>
                  <a:schemeClr val="tx1"/>
                </a:solidFill>
              </a:rPr>
              <a:t> </a:t>
            </a:r>
            <a:r>
              <a:rPr lang="ru-RU" sz="2800" b="1" i="1" dirty="0" err="1">
                <a:solidFill>
                  <a:schemeClr val="tx1"/>
                </a:solidFill>
              </a:rPr>
              <a:t>ўрганувчи</a:t>
            </a:r>
            <a:r>
              <a:rPr lang="ru-RU" sz="2800" b="1" i="1" dirty="0">
                <a:solidFill>
                  <a:schemeClr val="tx1"/>
                </a:solidFill>
              </a:rPr>
              <a:t> </a:t>
            </a:r>
            <a:r>
              <a:rPr lang="ru-RU" sz="2800" b="1" i="1" dirty="0" err="1">
                <a:solidFill>
                  <a:schemeClr val="tx1"/>
                </a:solidFill>
              </a:rPr>
              <a:t>фан</a:t>
            </a:r>
            <a:r>
              <a:rPr lang="ru-RU" sz="2800" b="1" i="1" dirty="0">
                <a:solidFill>
                  <a:schemeClr val="tx1"/>
                </a:solidFill>
              </a:rPr>
              <a:t> </a:t>
            </a:r>
            <a:r>
              <a:rPr lang="ru-RU" sz="2800" b="1" i="1" dirty="0" err="1">
                <a:solidFill>
                  <a:schemeClr val="tx1"/>
                </a:solidFill>
              </a:rPr>
              <a:t>ҳисобланади</a:t>
            </a:r>
            <a:r>
              <a:rPr lang="ru-RU" sz="2800" b="1" i="1" dirty="0">
                <a:solidFill>
                  <a:schemeClr val="tx1"/>
                </a:solidFill>
              </a:rPr>
              <a:t>. </a:t>
            </a:r>
            <a:r>
              <a:rPr lang="ru-RU" sz="2800" b="1" i="1" dirty="0" err="1">
                <a:solidFill>
                  <a:schemeClr val="tx1"/>
                </a:solidFill>
              </a:rPr>
              <a:t>Қисқача</a:t>
            </a:r>
            <a:r>
              <a:rPr lang="ru-RU" sz="2800" b="1" i="1" dirty="0">
                <a:solidFill>
                  <a:schemeClr val="tx1"/>
                </a:solidFill>
              </a:rPr>
              <a:t> </a:t>
            </a:r>
            <a:r>
              <a:rPr lang="ru-RU" sz="2800" b="1" i="1" dirty="0" err="1">
                <a:solidFill>
                  <a:schemeClr val="tx1"/>
                </a:solidFill>
              </a:rPr>
              <a:t>таърифлаганда</a:t>
            </a:r>
            <a:r>
              <a:rPr lang="ru-RU" sz="2800" b="1" i="1" dirty="0">
                <a:solidFill>
                  <a:schemeClr val="tx1"/>
                </a:solidFill>
              </a:rPr>
              <a:t> </a:t>
            </a:r>
            <a:r>
              <a:rPr lang="ru-RU" sz="2800" b="1" i="1" dirty="0" err="1">
                <a:solidFill>
                  <a:schemeClr val="tx1"/>
                </a:solidFill>
              </a:rPr>
              <a:t>эса</a:t>
            </a:r>
            <a:r>
              <a:rPr lang="ru-RU" sz="2800" b="1" i="1" dirty="0">
                <a:solidFill>
                  <a:schemeClr val="tx1"/>
                </a:solidFill>
              </a:rPr>
              <a:t> </a:t>
            </a:r>
            <a:r>
              <a:rPr lang="ru-RU" sz="2800" b="1" i="1" dirty="0" err="1">
                <a:solidFill>
                  <a:schemeClr val="tx1"/>
                </a:solidFill>
              </a:rPr>
              <a:t>қишлоқ</a:t>
            </a:r>
            <a:r>
              <a:rPr lang="ru-RU" sz="2800" b="1" i="1" dirty="0">
                <a:solidFill>
                  <a:schemeClr val="tx1"/>
                </a:solidFill>
              </a:rPr>
              <a:t> </a:t>
            </a:r>
            <a:r>
              <a:rPr lang="ru-RU" sz="2800" b="1" i="1" dirty="0" err="1">
                <a:solidFill>
                  <a:schemeClr val="tx1"/>
                </a:solidFill>
              </a:rPr>
              <a:t>хўжалиги</a:t>
            </a:r>
            <a:r>
              <a:rPr lang="ru-RU" sz="2800" b="1" i="1" dirty="0">
                <a:solidFill>
                  <a:schemeClr val="tx1"/>
                </a:solidFill>
              </a:rPr>
              <a:t> </a:t>
            </a:r>
            <a:r>
              <a:rPr lang="ru-RU" sz="2800" b="1" i="1" dirty="0" err="1">
                <a:solidFill>
                  <a:schemeClr val="tx1"/>
                </a:solidFill>
              </a:rPr>
              <a:t>географияси</a:t>
            </a:r>
            <a:r>
              <a:rPr lang="ru-RU" sz="2800" b="1" i="1" dirty="0">
                <a:solidFill>
                  <a:schemeClr val="tx1"/>
                </a:solidFill>
              </a:rPr>
              <a:t> </a:t>
            </a:r>
            <a:r>
              <a:rPr lang="ru-RU" sz="2800" b="1" i="1" dirty="0" err="1">
                <a:solidFill>
                  <a:schemeClr val="tx1"/>
                </a:solidFill>
              </a:rPr>
              <a:t>аграр</a:t>
            </a:r>
            <a:r>
              <a:rPr lang="ru-RU" sz="2800" b="1" i="1" dirty="0">
                <a:solidFill>
                  <a:schemeClr val="tx1"/>
                </a:solidFill>
              </a:rPr>
              <a:t>(</a:t>
            </a:r>
            <a:r>
              <a:rPr lang="ru-RU" sz="2800" b="1" i="1" dirty="0" err="1">
                <a:solidFill>
                  <a:schemeClr val="tx1"/>
                </a:solidFill>
              </a:rPr>
              <a:t>қишлоқ</a:t>
            </a:r>
            <a:r>
              <a:rPr lang="ru-RU" sz="2800" b="1" i="1" dirty="0">
                <a:solidFill>
                  <a:schemeClr val="tx1"/>
                </a:solidFill>
              </a:rPr>
              <a:t> </a:t>
            </a:r>
            <a:r>
              <a:rPr lang="ru-RU" sz="2800" b="1" i="1" dirty="0" err="1">
                <a:solidFill>
                  <a:schemeClr val="tx1"/>
                </a:solidFill>
              </a:rPr>
              <a:t>хўжалиги</a:t>
            </a:r>
            <a:r>
              <a:rPr lang="ru-RU" sz="2800" b="1" i="1" dirty="0">
                <a:solidFill>
                  <a:schemeClr val="tx1"/>
                </a:solidFill>
              </a:rPr>
              <a:t>) </a:t>
            </a:r>
            <a:r>
              <a:rPr lang="ru-RU" sz="2800" b="1" i="1" dirty="0" err="1">
                <a:solidFill>
                  <a:schemeClr val="tx1"/>
                </a:solidFill>
              </a:rPr>
              <a:t>ҳудудий</a:t>
            </a:r>
            <a:r>
              <a:rPr lang="ru-RU" sz="2800" b="1" i="1" dirty="0">
                <a:solidFill>
                  <a:schemeClr val="tx1"/>
                </a:solidFill>
              </a:rPr>
              <a:t> </a:t>
            </a:r>
            <a:r>
              <a:rPr lang="ru-RU" sz="2800" b="1" i="1" dirty="0" err="1">
                <a:solidFill>
                  <a:schemeClr val="tx1"/>
                </a:solidFill>
              </a:rPr>
              <a:t>тизимлари</a:t>
            </a:r>
            <a:r>
              <a:rPr lang="ru-RU" sz="2800" b="1" i="1" dirty="0">
                <a:solidFill>
                  <a:schemeClr val="tx1"/>
                </a:solidFill>
              </a:rPr>
              <a:t> </a:t>
            </a:r>
            <a:r>
              <a:rPr lang="ru-RU" sz="2800" b="1" i="1" dirty="0" err="1">
                <a:solidFill>
                  <a:schemeClr val="tx1"/>
                </a:solidFill>
              </a:rPr>
              <a:t>ҳақидаги</a:t>
            </a:r>
            <a:r>
              <a:rPr lang="ru-RU" sz="2800" b="1" i="1" dirty="0">
                <a:solidFill>
                  <a:schemeClr val="tx1"/>
                </a:solidFill>
              </a:rPr>
              <a:t> </a:t>
            </a:r>
            <a:r>
              <a:rPr lang="ru-RU" sz="2800" b="1" i="1" dirty="0" err="1">
                <a:solidFill>
                  <a:schemeClr val="tx1"/>
                </a:solidFill>
              </a:rPr>
              <a:t>фандир</a:t>
            </a:r>
            <a:r>
              <a:rPr lang="ru-RU" sz="2800" b="1" i="1" dirty="0">
                <a:solidFill>
                  <a:schemeClr val="tx1"/>
                </a:solidFill>
              </a:rPr>
              <a:t>.</a:t>
            </a:r>
            <a:endParaRPr lang="ru-RU" sz="2800" dirty="0">
              <a:solidFill>
                <a:schemeClr val="tx1"/>
              </a:solidFill>
            </a:endParaRPr>
          </a:p>
          <a:p>
            <a:pPr algn="ctr"/>
            <a:endParaRPr lang="ru-RU" dirty="0">
              <a:solidFill>
                <a:schemeClr val="tx1"/>
              </a:solidFill>
            </a:endParaRPr>
          </a:p>
        </p:txBody>
      </p:sp>
    </p:spTree>
    <p:extLst>
      <p:ext uri="{BB962C8B-B14F-4D97-AF65-F5344CB8AC3E}">
        <p14:creationId xmlns:p14="http://schemas.microsoft.com/office/powerpoint/2010/main" val="139851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grpId="0" nodeType="clickEffect">
                                  <p:stCondLst>
                                    <p:cond delay="0"/>
                                  </p:stCondLst>
                                  <p:childTnLst>
                                    <p:animEffect transition="out" filter="fade">
                                      <p:cBhvr>
                                        <p:cTn id="14" dur="500" tmFilter="0, 0; .2, .5; .8, .5; 1, 0"/>
                                        <p:tgtEl>
                                          <p:spTgt spid="5"/>
                                        </p:tgtEl>
                                      </p:cBhvr>
                                    </p:animEffect>
                                    <p:animScale>
                                      <p:cBhvr>
                                        <p:cTn id="1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6819" y="723014"/>
            <a:ext cx="7570362" cy="5528377"/>
          </a:xfrm>
        </p:spPr>
      </p:pic>
    </p:spTree>
    <p:extLst>
      <p:ext uri="{BB962C8B-B14F-4D97-AF65-F5344CB8AC3E}">
        <p14:creationId xmlns:p14="http://schemas.microsoft.com/office/powerpoint/2010/main" val="1280994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p:txBody>
          <a:bodyPr/>
          <a:lstStyle/>
          <a:p>
            <a:pPr marL="0" indent="0">
              <a:buNone/>
            </a:pPr>
            <a:r>
              <a:rPr lang="en-US" dirty="0" smtClean="0"/>
              <a:t>  </a:t>
            </a:r>
            <a:endParaRPr lang="ru-RU" dirty="0"/>
          </a:p>
        </p:txBody>
      </p:sp>
      <p:sp>
        <p:nvSpPr>
          <p:cNvPr id="4" name="Овал 3"/>
          <p:cNvSpPr/>
          <p:nvPr/>
        </p:nvSpPr>
        <p:spPr>
          <a:xfrm>
            <a:off x="395782" y="1610437"/>
            <a:ext cx="8420671" cy="170596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i="1" dirty="0" smtClean="0"/>
              <a:t>          </a:t>
            </a:r>
            <a:r>
              <a:rPr lang="ru-RU" sz="2400" b="1" i="1" dirty="0" err="1" smtClean="0"/>
              <a:t>Умумжаҳон</a:t>
            </a:r>
            <a:r>
              <a:rPr lang="ru-RU" sz="2400" b="1" i="1" dirty="0" smtClean="0"/>
              <a:t> </a:t>
            </a:r>
            <a:r>
              <a:rPr lang="ru-RU" sz="2400" b="1" i="1" dirty="0" err="1" smtClean="0"/>
              <a:t>ва</a:t>
            </a:r>
            <a:r>
              <a:rPr lang="ru-RU" sz="2400" b="1" i="1" dirty="0" smtClean="0"/>
              <a:t> </a:t>
            </a:r>
            <a:r>
              <a:rPr lang="ru-RU" sz="2400" b="1" i="1" dirty="0" err="1"/>
              <a:t>унинг</a:t>
            </a:r>
            <a:r>
              <a:rPr lang="ru-RU" sz="2400" b="1" i="1" dirty="0"/>
              <a:t> </a:t>
            </a:r>
            <a:r>
              <a:rPr lang="ru-RU" sz="2400" b="1" i="1" dirty="0" err="1"/>
              <a:t>узвий</a:t>
            </a:r>
            <a:r>
              <a:rPr lang="ru-RU" sz="2400" b="1" i="1" dirty="0"/>
              <a:t> </a:t>
            </a:r>
            <a:r>
              <a:rPr lang="ru-RU" sz="2400" b="1" i="1" dirty="0" err="1"/>
              <a:t>қисми</a:t>
            </a:r>
            <a:r>
              <a:rPr lang="ru-RU" sz="2400" b="1" i="1" dirty="0"/>
              <a:t> </a:t>
            </a:r>
            <a:r>
              <a:rPr lang="ru-RU" sz="2400" b="1" i="1" dirty="0" err="1"/>
              <a:t>бўлган</a:t>
            </a:r>
            <a:r>
              <a:rPr lang="ru-RU" sz="2400" b="1" i="1" dirty="0"/>
              <a:t> </a:t>
            </a:r>
            <a:r>
              <a:rPr lang="ru-RU" sz="2400" b="1" i="1" dirty="0" err="1"/>
              <a:t>республикамиз</a:t>
            </a:r>
            <a:r>
              <a:rPr lang="ru-RU" sz="2400" b="1" i="1" dirty="0"/>
              <a:t> </a:t>
            </a:r>
            <a:r>
              <a:rPr lang="ru-RU" sz="2400" b="1" i="1" dirty="0" err="1"/>
              <a:t>аграр</a:t>
            </a:r>
            <a:r>
              <a:rPr lang="ru-RU" sz="2400" b="1" i="1" dirty="0"/>
              <a:t> </a:t>
            </a:r>
            <a:r>
              <a:rPr lang="ru-RU" sz="2400" b="1" i="1" dirty="0" err="1"/>
              <a:t>сектори</a:t>
            </a:r>
            <a:r>
              <a:rPr lang="ru-RU" sz="2400" b="1" i="1" dirty="0"/>
              <a:t> </a:t>
            </a:r>
            <a:r>
              <a:rPr lang="ru-RU" sz="2400" b="1" i="1" dirty="0" err="1"/>
              <a:t>қишлоқ</a:t>
            </a:r>
            <a:r>
              <a:rPr lang="ru-RU" sz="2400" b="1" i="1" dirty="0"/>
              <a:t> </a:t>
            </a:r>
            <a:r>
              <a:rPr lang="ru-RU" sz="2400" b="1" i="1" dirty="0" err="1"/>
              <a:t>хўжалиги</a:t>
            </a:r>
            <a:r>
              <a:rPr lang="ru-RU" sz="2400" b="1" i="1" dirty="0"/>
              <a:t> </a:t>
            </a:r>
            <a:r>
              <a:rPr lang="ru-RU" sz="2400" b="1" i="1" dirty="0" err="1"/>
              <a:t>географияси</a:t>
            </a:r>
            <a:r>
              <a:rPr lang="ru-RU" sz="2400" b="1" i="1" dirty="0"/>
              <a:t> </a:t>
            </a:r>
            <a:r>
              <a:rPr lang="ru-RU" sz="2400" b="1" i="1" dirty="0" err="1">
                <a:solidFill>
                  <a:srgbClr val="C00000"/>
                </a:solidFill>
              </a:rPr>
              <a:t>фанининг</a:t>
            </a:r>
            <a:r>
              <a:rPr lang="ru-RU" sz="2400" b="1" i="1" dirty="0">
                <a:solidFill>
                  <a:srgbClr val="C00000"/>
                </a:solidFill>
              </a:rPr>
              <a:t> </a:t>
            </a:r>
            <a:r>
              <a:rPr lang="ru-RU" sz="2400" b="1" i="1" dirty="0" err="1">
                <a:solidFill>
                  <a:srgbClr val="C00000"/>
                </a:solidFill>
              </a:rPr>
              <a:t>ўрганиш</a:t>
            </a:r>
            <a:r>
              <a:rPr lang="ru-RU" sz="2400" b="1" i="1" dirty="0">
                <a:solidFill>
                  <a:srgbClr val="C00000"/>
                </a:solidFill>
              </a:rPr>
              <a:t> </a:t>
            </a:r>
            <a:r>
              <a:rPr lang="ru-RU" sz="2400" b="1" i="1" dirty="0" err="1">
                <a:solidFill>
                  <a:srgbClr val="C00000"/>
                </a:solidFill>
              </a:rPr>
              <a:t>объекти</a:t>
            </a:r>
            <a:r>
              <a:rPr lang="ru-RU" sz="2400" b="1" i="1" dirty="0" err="1"/>
              <a:t>ни</a:t>
            </a:r>
            <a:r>
              <a:rPr lang="ru-RU" sz="2400" b="1" i="1" dirty="0"/>
              <a:t> </a:t>
            </a:r>
            <a:r>
              <a:rPr lang="ru-RU" sz="2400" b="1" i="1" dirty="0" err="1"/>
              <a:t>ташкил</a:t>
            </a:r>
            <a:r>
              <a:rPr lang="ru-RU" sz="2400" b="1" i="1" dirty="0"/>
              <a:t> </a:t>
            </a:r>
            <a:r>
              <a:rPr lang="ru-RU" sz="2400" b="1" i="1" dirty="0" err="1"/>
              <a:t>этади</a:t>
            </a:r>
            <a:r>
              <a:rPr lang="ru-RU" sz="2400" b="1" i="1" dirty="0"/>
              <a:t>.</a:t>
            </a:r>
            <a:endParaRPr lang="ru-RU" sz="2400" dirty="0"/>
          </a:p>
          <a:p>
            <a:pPr algn="ctr"/>
            <a:endParaRPr lang="ru-RU" dirty="0"/>
          </a:p>
        </p:txBody>
      </p:sp>
      <p:sp>
        <p:nvSpPr>
          <p:cNvPr id="5" name="Блок-схема: альтернативный процесс 4"/>
          <p:cNvSpPr/>
          <p:nvPr/>
        </p:nvSpPr>
        <p:spPr>
          <a:xfrm>
            <a:off x="395785" y="163774"/>
            <a:ext cx="8611737" cy="1282890"/>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solidFill>
                  <a:srgbClr val="C00000"/>
                </a:solidFill>
              </a:rPr>
              <a:t> </a:t>
            </a:r>
            <a:r>
              <a:rPr lang="ru-RU" sz="2400" b="1" dirty="0" err="1">
                <a:solidFill>
                  <a:srgbClr val="C00000"/>
                </a:solidFill>
              </a:rPr>
              <a:t>Маълумки</a:t>
            </a:r>
            <a:r>
              <a:rPr lang="ru-RU" sz="2400" b="1" dirty="0">
                <a:solidFill>
                  <a:srgbClr val="C00000"/>
                </a:solidFill>
              </a:rPr>
              <a:t>, </a:t>
            </a:r>
            <a:r>
              <a:rPr lang="ru-RU" sz="2400" b="1" dirty="0" err="1">
                <a:solidFill>
                  <a:srgbClr val="C00000"/>
                </a:solidFill>
              </a:rPr>
              <a:t>ҳар</a:t>
            </a:r>
            <a:r>
              <a:rPr lang="ru-RU" sz="2400" b="1" dirty="0">
                <a:solidFill>
                  <a:srgbClr val="C00000"/>
                </a:solidFill>
              </a:rPr>
              <a:t> </a:t>
            </a:r>
            <a:r>
              <a:rPr lang="ru-RU" sz="2400" b="1" dirty="0" err="1">
                <a:solidFill>
                  <a:srgbClr val="C00000"/>
                </a:solidFill>
              </a:rPr>
              <a:t>қандай</a:t>
            </a:r>
            <a:r>
              <a:rPr lang="ru-RU" sz="2400" b="1" dirty="0">
                <a:solidFill>
                  <a:srgbClr val="C00000"/>
                </a:solidFill>
              </a:rPr>
              <a:t> </a:t>
            </a:r>
            <a:r>
              <a:rPr lang="ru-RU" sz="2400" b="1" dirty="0" err="1">
                <a:solidFill>
                  <a:srgbClr val="C00000"/>
                </a:solidFill>
              </a:rPr>
              <a:t>мустақил</a:t>
            </a:r>
            <a:r>
              <a:rPr lang="ru-RU" sz="2400" b="1" dirty="0">
                <a:solidFill>
                  <a:srgbClr val="C00000"/>
                </a:solidFill>
              </a:rPr>
              <a:t> </a:t>
            </a:r>
            <a:r>
              <a:rPr lang="ru-RU" sz="2400" b="1" dirty="0" err="1">
                <a:solidFill>
                  <a:srgbClr val="C00000"/>
                </a:solidFill>
              </a:rPr>
              <a:t>фан</a:t>
            </a:r>
            <a:r>
              <a:rPr lang="ru-RU" sz="2400" b="1" dirty="0">
                <a:solidFill>
                  <a:srgbClr val="C00000"/>
                </a:solidFill>
              </a:rPr>
              <a:t>, шу </a:t>
            </a:r>
            <a:r>
              <a:rPr lang="ru-RU" sz="2400" b="1" dirty="0" err="1">
                <a:solidFill>
                  <a:srgbClr val="C00000"/>
                </a:solidFill>
              </a:rPr>
              <a:t>жумладан</a:t>
            </a:r>
            <a:r>
              <a:rPr lang="ru-RU" sz="2400" b="1" dirty="0">
                <a:solidFill>
                  <a:srgbClr val="C00000"/>
                </a:solidFill>
              </a:rPr>
              <a:t> </a:t>
            </a:r>
            <a:r>
              <a:rPr lang="ru-RU" sz="2400" b="1" dirty="0" err="1">
                <a:solidFill>
                  <a:srgbClr val="C00000"/>
                </a:solidFill>
              </a:rPr>
              <a:t>қишлоқ</a:t>
            </a:r>
            <a:r>
              <a:rPr lang="ru-RU" sz="2400" b="1" dirty="0">
                <a:solidFill>
                  <a:srgbClr val="C00000"/>
                </a:solidFill>
              </a:rPr>
              <a:t> </a:t>
            </a:r>
            <a:r>
              <a:rPr lang="ru-RU" sz="2400" b="1" dirty="0" err="1">
                <a:solidFill>
                  <a:srgbClr val="C00000"/>
                </a:solidFill>
              </a:rPr>
              <a:t>хўжалиги</a:t>
            </a:r>
            <a:r>
              <a:rPr lang="ru-RU" sz="2400" b="1" dirty="0">
                <a:solidFill>
                  <a:srgbClr val="C00000"/>
                </a:solidFill>
              </a:rPr>
              <a:t> </a:t>
            </a:r>
            <a:r>
              <a:rPr lang="ru-RU" sz="2400" b="1" dirty="0" err="1">
                <a:solidFill>
                  <a:srgbClr val="C00000"/>
                </a:solidFill>
              </a:rPr>
              <a:t>географияси</a:t>
            </a:r>
            <a:r>
              <a:rPr lang="ru-RU" sz="2400" b="1" dirty="0">
                <a:solidFill>
                  <a:srgbClr val="C00000"/>
                </a:solidFill>
              </a:rPr>
              <a:t> </a:t>
            </a:r>
            <a:r>
              <a:rPr lang="ru-RU" sz="2400" b="1" dirty="0" err="1">
                <a:solidFill>
                  <a:srgbClr val="C00000"/>
                </a:solidFill>
              </a:rPr>
              <a:t>ҳам</a:t>
            </a:r>
            <a:r>
              <a:rPr lang="ru-RU" sz="2400" b="1" dirty="0">
                <a:solidFill>
                  <a:srgbClr val="C00000"/>
                </a:solidFill>
              </a:rPr>
              <a:t> </a:t>
            </a:r>
            <a:r>
              <a:rPr lang="ru-RU" sz="2400" b="1" dirty="0" err="1">
                <a:solidFill>
                  <a:srgbClr val="C00000"/>
                </a:solidFill>
              </a:rPr>
              <a:t>ўз</a:t>
            </a:r>
            <a:r>
              <a:rPr lang="ru-RU" sz="2400" b="1" dirty="0">
                <a:solidFill>
                  <a:srgbClr val="C00000"/>
                </a:solidFill>
              </a:rPr>
              <a:t> </a:t>
            </a:r>
            <a:r>
              <a:rPr lang="ru-RU" sz="2400" b="1" dirty="0" err="1">
                <a:solidFill>
                  <a:srgbClr val="C00000"/>
                </a:solidFill>
              </a:rPr>
              <a:t>ўрганиш</a:t>
            </a:r>
            <a:r>
              <a:rPr lang="ru-RU" sz="2400" b="1" dirty="0">
                <a:solidFill>
                  <a:srgbClr val="C00000"/>
                </a:solidFill>
              </a:rPr>
              <a:t> </a:t>
            </a:r>
            <a:r>
              <a:rPr lang="ru-RU" sz="2400" b="1" dirty="0" err="1">
                <a:solidFill>
                  <a:srgbClr val="C00000"/>
                </a:solidFill>
              </a:rPr>
              <a:t>объекти</a:t>
            </a:r>
            <a:r>
              <a:rPr lang="ru-RU" sz="2400" b="1" dirty="0">
                <a:solidFill>
                  <a:srgbClr val="C00000"/>
                </a:solidFill>
              </a:rPr>
              <a:t>, </a:t>
            </a:r>
            <a:r>
              <a:rPr lang="ru-RU" sz="2400" b="1" dirty="0" err="1">
                <a:solidFill>
                  <a:srgbClr val="C00000"/>
                </a:solidFill>
              </a:rPr>
              <a:t>предмети</a:t>
            </a:r>
            <a:r>
              <a:rPr lang="ru-RU" sz="2400" b="1" dirty="0">
                <a:solidFill>
                  <a:srgbClr val="C00000"/>
                </a:solidFill>
              </a:rPr>
              <a:t> </a:t>
            </a:r>
            <a:r>
              <a:rPr lang="ru-RU" sz="2400" b="1" dirty="0" err="1">
                <a:solidFill>
                  <a:srgbClr val="C00000"/>
                </a:solidFill>
              </a:rPr>
              <a:t>ва</a:t>
            </a:r>
            <a:r>
              <a:rPr lang="ru-RU" sz="2400" b="1" dirty="0">
                <a:solidFill>
                  <a:srgbClr val="C00000"/>
                </a:solidFill>
              </a:rPr>
              <a:t> </a:t>
            </a:r>
            <a:r>
              <a:rPr lang="ru-RU" sz="2400" b="1" dirty="0" err="1">
                <a:solidFill>
                  <a:srgbClr val="C00000"/>
                </a:solidFill>
              </a:rPr>
              <a:t>тадқиқот</a:t>
            </a:r>
            <a:r>
              <a:rPr lang="ru-RU" sz="2400" b="1" dirty="0">
                <a:solidFill>
                  <a:srgbClr val="C00000"/>
                </a:solidFill>
              </a:rPr>
              <a:t> </a:t>
            </a:r>
            <a:r>
              <a:rPr lang="ru-RU" sz="2400" b="1" dirty="0" err="1">
                <a:solidFill>
                  <a:srgbClr val="C00000"/>
                </a:solidFill>
              </a:rPr>
              <a:t>методларига</a:t>
            </a:r>
            <a:r>
              <a:rPr lang="ru-RU" sz="2400" b="1" dirty="0">
                <a:solidFill>
                  <a:srgbClr val="C00000"/>
                </a:solidFill>
              </a:rPr>
              <a:t> </a:t>
            </a:r>
            <a:r>
              <a:rPr lang="ru-RU" sz="2400" b="1" dirty="0" err="1">
                <a:solidFill>
                  <a:srgbClr val="C00000"/>
                </a:solidFill>
              </a:rPr>
              <a:t>эгадир</a:t>
            </a:r>
            <a:r>
              <a:rPr lang="ru-RU" sz="2400" b="1" dirty="0">
                <a:solidFill>
                  <a:srgbClr val="C00000"/>
                </a:solidFill>
              </a:rPr>
              <a:t>.</a:t>
            </a:r>
            <a:br>
              <a:rPr lang="ru-RU" sz="2400" b="1" dirty="0">
                <a:solidFill>
                  <a:srgbClr val="C00000"/>
                </a:solidFill>
              </a:rPr>
            </a:br>
            <a:endParaRPr lang="ru-RU" sz="2400" dirty="0">
              <a:solidFill>
                <a:srgbClr val="C00000"/>
              </a:solidFill>
            </a:endParaRPr>
          </a:p>
        </p:txBody>
      </p:sp>
      <p:sp>
        <p:nvSpPr>
          <p:cNvPr id="6" name="Блок-схема: альтернативный процесс 5"/>
          <p:cNvSpPr/>
          <p:nvPr/>
        </p:nvSpPr>
        <p:spPr>
          <a:xfrm>
            <a:off x="177422" y="3643952"/>
            <a:ext cx="8830100" cy="3070747"/>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400" b="1" i="1" dirty="0" err="1"/>
              <a:t>Қишлоқ</a:t>
            </a:r>
            <a:r>
              <a:rPr lang="ru-RU" sz="2400" b="1" i="1" dirty="0"/>
              <a:t> </a:t>
            </a:r>
            <a:r>
              <a:rPr lang="ru-RU" sz="2400" b="1" i="1" dirty="0" err="1"/>
              <a:t>хўжалиги</a:t>
            </a:r>
            <a:r>
              <a:rPr lang="ru-RU" sz="2400" b="1" i="1" dirty="0"/>
              <a:t> </a:t>
            </a:r>
            <a:r>
              <a:rPr lang="ru-RU" sz="2400" b="1" i="1" dirty="0" err="1"/>
              <a:t>географияси</a:t>
            </a:r>
            <a:r>
              <a:rPr lang="ru-RU" sz="2400" b="1" i="1" dirty="0"/>
              <a:t> </a:t>
            </a:r>
            <a:r>
              <a:rPr lang="ru-RU" sz="2400" b="1" i="1" dirty="0" err="1">
                <a:solidFill>
                  <a:srgbClr val="C00000"/>
                </a:solidFill>
              </a:rPr>
              <a:t>фанининг</a:t>
            </a:r>
            <a:r>
              <a:rPr lang="ru-RU" sz="2400" b="1" i="1" dirty="0">
                <a:solidFill>
                  <a:srgbClr val="C00000"/>
                </a:solidFill>
              </a:rPr>
              <a:t> </a:t>
            </a:r>
            <a:r>
              <a:rPr lang="ru-RU" sz="2400" b="1" i="1" dirty="0" err="1">
                <a:solidFill>
                  <a:srgbClr val="C00000"/>
                </a:solidFill>
              </a:rPr>
              <a:t>ўрганиш</a:t>
            </a:r>
            <a:r>
              <a:rPr lang="ru-RU" sz="2400" b="1" i="1" dirty="0">
                <a:solidFill>
                  <a:srgbClr val="C00000"/>
                </a:solidFill>
              </a:rPr>
              <a:t> </a:t>
            </a:r>
            <a:r>
              <a:rPr lang="ru-RU" sz="2400" b="1" i="1" dirty="0" err="1">
                <a:solidFill>
                  <a:srgbClr val="C00000"/>
                </a:solidFill>
              </a:rPr>
              <a:t>предмети</a:t>
            </a:r>
            <a:r>
              <a:rPr lang="ru-RU" sz="2400" b="1" i="1" dirty="0"/>
              <a:t> </a:t>
            </a:r>
            <a:r>
              <a:rPr lang="ru-RU" sz="2400" b="1" i="1" dirty="0" err="1"/>
              <a:t>қишлоқ</a:t>
            </a:r>
            <a:r>
              <a:rPr lang="ru-RU" sz="2400" b="1" i="1" dirty="0"/>
              <a:t> </a:t>
            </a:r>
            <a:r>
              <a:rPr lang="ru-RU" sz="2400" b="1" i="1" dirty="0" err="1"/>
              <a:t>хўжалигининг</a:t>
            </a:r>
            <a:r>
              <a:rPr lang="ru-RU" sz="2400" b="1" i="1" dirty="0"/>
              <a:t> </a:t>
            </a:r>
            <a:r>
              <a:rPr lang="ru-RU" sz="2400" b="1" i="1" dirty="0" err="1"/>
              <a:t>ривожланиши</a:t>
            </a:r>
            <a:r>
              <a:rPr lang="ru-RU" sz="2400" b="1" i="1" dirty="0"/>
              <a:t> </a:t>
            </a:r>
            <a:r>
              <a:rPr lang="ru-RU" sz="2400" b="1" i="1" dirty="0" err="1"/>
              <a:t>ва</a:t>
            </a:r>
            <a:r>
              <a:rPr lang="ru-RU" sz="2400" b="1" i="1" dirty="0"/>
              <a:t> </a:t>
            </a:r>
            <a:r>
              <a:rPr lang="ru-RU" sz="2400" b="1" i="1" dirty="0" err="1"/>
              <a:t>унга</a:t>
            </a:r>
            <a:r>
              <a:rPr lang="ru-RU" sz="2400" b="1" i="1" dirty="0"/>
              <a:t> </a:t>
            </a:r>
            <a:r>
              <a:rPr lang="ru-RU" sz="2400" b="1" i="1" dirty="0" err="1"/>
              <a:t>хос</a:t>
            </a:r>
            <a:r>
              <a:rPr lang="ru-RU" sz="2400" b="1" i="1" dirty="0"/>
              <a:t> </a:t>
            </a:r>
            <a:r>
              <a:rPr lang="ru-RU" sz="2400" b="1" i="1" dirty="0" err="1"/>
              <a:t>бўлган</a:t>
            </a:r>
            <a:r>
              <a:rPr lang="ru-RU" sz="2400" b="1" i="1" dirty="0"/>
              <a:t> </a:t>
            </a:r>
            <a:r>
              <a:rPr lang="ru-RU" sz="2400" b="1" i="1" dirty="0" err="1"/>
              <a:t>хусусиятлар</a:t>
            </a:r>
            <a:r>
              <a:rPr lang="ru-RU" sz="2400" b="1" i="1" dirty="0"/>
              <a:t>, </a:t>
            </a:r>
            <a:r>
              <a:rPr lang="ru-RU" sz="2400" b="1" i="1" dirty="0" err="1"/>
              <a:t>қишлоқ</a:t>
            </a:r>
            <a:r>
              <a:rPr lang="ru-RU" sz="2400" b="1" i="1" dirty="0"/>
              <a:t> </a:t>
            </a:r>
            <a:r>
              <a:rPr lang="ru-RU" sz="2400" b="1" i="1" dirty="0" err="1"/>
              <a:t>хўжалигининг</a:t>
            </a:r>
            <a:r>
              <a:rPr lang="ru-RU" sz="2400" b="1" i="1" dirty="0"/>
              <a:t> </a:t>
            </a:r>
            <a:r>
              <a:rPr lang="ru-RU" sz="2400" b="1" i="1" dirty="0" err="1"/>
              <a:t>ихтисослашуви</a:t>
            </a:r>
            <a:r>
              <a:rPr lang="ru-RU" sz="2400" b="1" i="1" dirty="0"/>
              <a:t>, </a:t>
            </a:r>
            <a:r>
              <a:rPr lang="ru-RU" sz="2400" b="1" i="1" dirty="0" err="1"/>
              <a:t>табиий</a:t>
            </a:r>
            <a:r>
              <a:rPr lang="ru-RU" sz="2400" b="1" i="1" dirty="0"/>
              <a:t> </a:t>
            </a:r>
            <a:r>
              <a:rPr lang="ru-RU" sz="2400" b="1" i="1" dirty="0" err="1"/>
              <a:t>шароитнинг</a:t>
            </a:r>
            <a:r>
              <a:rPr lang="ru-RU" sz="2400" b="1" i="1" dirty="0"/>
              <a:t> </a:t>
            </a:r>
            <a:r>
              <a:rPr lang="ru-RU" sz="2400" b="1" i="1" dirty="0" err="1"/>
              <a:t>қишлоқ</a:t>
            </a:r>
            <a:r>
              <a:rPr lang="ru-RU" sz="2400" b="1" i="1" dirty="0"/>
              <a:t> </a:t>
            </a:r>
            <a:r>
              <a:rPr lang="ru-RU" sz="2400" b="1" i="1" dirty="0" err="1"/>
              <a:t>хўжалиги</a:t>
            </a:r>
            <a:r>
              <a:rPr lang="ru-RU" sz="2400" b="1" i="1" dirty="0"/>
              <a:t> </a:t>
            </a:r>
            <a:r>
              <a:rPr lang="ru-RU" sz="2400" b="1" i="1" dirty="0" err="1"/>
              <a:t>тараққиётига</a:t>
            </a:r>
            <a:r>
              <a:rPr lang="ru-RU" sz="2400" b="1" i="1" dirty="0"/>
              <a:t> </a:t>
            </a:r>
            <a:r>
              <a:rPr lang="ru-RU" sz="2400" b="1" i="1" dirty="0" err="1"/>
              <a:t>таъсири</a:t>
            </a:r>
            <a:r>
              <a:rPr lang="ru-RU" sz="2400" b="1" i="1" dirty="0"/>
              <a:t>,   ер, </a:t>
            </a:r>
            <a:r>
              <a:rPr lang="ru-RU" sz="2400" b="1" i="1" dirty="0" err="1"/>
              <a:t>сув</a:t>
            </a:r>
            <a:r>
              <a:rPr lang="ru-RU" sz="2400" b="1" i="1" dirty="0"/>
              <a:t>, </a:t>
            </a:r>
            <a:r>
              <a:rPr lang="ru-RU" sz="2400" b="1" i="1" dirty="0" err="1"/>
              <a:t>меҳнат</a:t>
            </a:r>
            <a:r>
              <a:rPr lang="ru-RU" sz="2400" b="1" i="1" dirty="0"/>
              <a:t> </a:t>
            </a:r>
            <a:r>
              <a:rPr lang="ru-RU" sz="2400" b="1" i="1" dirty="0" err="1"/>
              <a:t>ва</a:t>
            </a:r>
            <a:r>
              <a:rPr lang="ru-RU" sz="2400" b="1" i="1" dirty="0"/>
              <a:t> </a:t>
            </a:r>
            <a:r>
              <a:rPr lang="ru-RU" sz="2400" b="1" i="1" dirty="0" err="1"/>
              <a:t>молиявий</a:t>
            </a:r>
            <a:r>
              <a:rPr lang="ru-RU" sz="2400" b="1" i="1" dirty="0"/>
              <a:t> </a:t>
            </a:r>
            <a:r>
              <a:rPr lang="ru-RU" sz="2400" b="1" i="1" dirty="0" err="1"/>
              <a:t>ресурслар</a:t>
            </a:r>
            <a:r>
              <a:rPr lang="ru-RU" sz="2400" b="1" i="1" dirty="0"/>
              <a:t>, </a:t>
            </a:r>
            <a:r>
              <a:rPr lang="ru-RU" sz="2400" b="1" i="1" dirty="0" err="1"/>
              <a:t>ишлаб</a:t>
            </a:r>
            <a:r>
              <a:rPr lang="ru-RU" sz="2400" b="1" i="1" dirty="0"/>
              <a:t> </a:t>
            </a:r>
            <a:r>
              <a:rPr lang="ru-RU" sz="2400" b="1" i="1" dirty="0" err="1"/>
              <a:t>чиқариш</a:t>
            </a:r>
            <a:r>
              <a:rPr lang="ru-RU" sz="2400" b="1" i="1" dirty="0"/>
              <a:t> </a:t>
            </a:r>
            <a:r>
              <a:rPr lang="ru-RU" sz="2400" b="1" i="1" dirty="0" err="1"/>
              <a:t>фондлари</a:t>
            </a:r>
            <a:r>
              <a:rPr lang="ru-RU" sz="2400" b="1" i="1" dirty="0"/>
              <a:t>, </a:t>
            </a:r>
            <a:r>
              <a:rPr lang="ru-RU" sz="2400" b="1" i="1" dirty="0" err="1"/>
              <a:t>қишлоқ</a:t>
            </a:r>
            <a:r>
              <a:rPr lang="ru-RU" sz="2400" b="1" i="1" dirty="0"/>
              <a:t> </a:t>
            </a:r>
            <a:r>
              <a:rPr lang="ru-RU" sz="2400" b="1" i="1" dirty="0" err="1"/>
              <a:t>хўжалиги</a:t>
            </a:r>
            <a:r>
              <a:rPr lang="ru-RU" sz="2400" b="1" i="1" dirty="0"/>
              <a:t> </a:t>
            </a:r>
            <a:r>
              <a:rPr lang="ru-RU" sz="2400" b="1" i="1" dirty="0" err="1"/>
              <a:t>инфраструкрураси</a:t>
            </a:r>
            <a:r>
              <a:rPr lang="ru-RU" sz="2400" b="1" i="1" dirty="0"/>
              <a:t>, ер </a:t>
            </a:r>
            <a:r>
              <a:rPr lang="ru-RU" sz="2400" b="1" i="1" dirty="0" err="1"/>
              <a:t>кадастри</a:t>
            </a:r>
            <a:r>
              <a:rPr lang="ru-RU" sz="2400" b="1" i="1" dirty="0"/>
              <a:t>, </a:t>
            </a:r>
            <a:r>
              <a:rPr lang="ru-RU" sz="2400" b="1" i="1" dirty="0" err="1"/>
              <a:t>деҳқончилик</a:t>
            </a:r>
            <a:r>
              <a:rPr lang="ru-RU" sz="2400" b="1" i="1" dirty="0"/>
              <a:t> </a:t>
            </a:r>
            <a:r>
              <a:rPr lang="ru-RU" sz="2400" b="1" i="1" dirty="0" err="1"/>
              <a:t>ва</a:t>
            </a:r>
            <a:r>
              <a:rPr lang="ru-RU" sz="2400" b="1" i="1" dirty="0"/>
              <a:t> </a:t>
            </a:r>
            <a:r>
              <a:rPr lang="ru-RU" sz="2400" b="1" i="1" dirty="0" err="1"/>
              <a:t>чорвачилик</a:t>
            </a:r>
            <a:r>
              <a:rPr lang="ru-RU" sz="2400" b="1" i="1" dirty="0"/>
              <a:t> </a:t>
            </a:r>
            <a:r>
              <a:rPr lang="ru-RU" sz="2400" b="1" i="1" dirty="0" err="1"/>
              <a:t>тармоқлари</a:t>
            </a:r>
            <a:r>
              <a:rPr lang="ru-RU" sz="2400" b="1" i="1" dirty="0"/>
              <a:t>, </a:t>
            </a:r>
            <a:r>
              <a:rPr lang="ru-RU" sz="2400" b="1" i="1" dirty="0" err="1"/>
              <a:t>уларнинг</a:t>
            </a:r>
            <a:r>
              <a:rPr lang="ru-RU" sz="2400" b="1" i="1" dirty="0"/>
              <a:t> </a:t>
            </a:r>
            <a:r>
              <a:rPr lang="ru-RU" sz="2400" b="1" i="1" dirty="0" err="1"/>
              <a:t>ҳудудий</a:t>
            </a:r>
            <a:r>
              <a:rPr lang="ru-RU" sz="2400" b="1" i="1" dirty="0"/>
              <a:t>  </a:t>
            </a:r>
            <a:r>
              <a:rPr lang="ru-RU" sz="2400" b="1" i="1" dirty="0" err="1"/>
              <a:t>ва</a:t>
            </a:r>
            <a:r>
              <a:rPr lang="ru-RU" sz="2400" b="1" i="1" dirty="0"/>
              <a:t> </a:t>
            </a:r>
            <a:r>
              <a:rPr lang="ru-RU" sz="2400" b="1" i="1" dirty="0" err="1"/>
              <a:t>тармоқлар</a:t>
            </a:r>
            <a:r>
              <a:rPr lang="ru-RU" sz="2400" b="1" i="1" dirty="0"/>
              <a:t> </a:t>
            </a:r>
            <a:r>
              <a:rPr lang="ru-RU" sz="2400" b="1" i="1" dirty="0" err="1"/>
              <a:t>таркибидан</a:t>
            </a:r>
            <a:r>
              <a:rPr lang="ru-RU" sz="2400" b="1" i="1" dirty="0"/>
              <a:t> </a:t>
            </a:r>
            <a:r>
              <a:rPr lang="ru-RU" sz="2400" b="1" i="1" dirty="0" err="1"/>
              <a:t>иборат</a:t>
            </a:r>
            <a:r>
              <a:rPr lang="ru-RU" sz="2400" b="1" i="1" dirty="0"/>
              <a:t>.</a:t>
            </a:r>
            <a:endParaRPr lang="ru-RU" sz="2400" dirty="0"/>
          </a:p>
        </p:txBody>
      </p:sp>
    </p:spTree>
    <p:extLst>
      <p:ext uri="{BB962C8B-B14F-4D97-AF65-F5344CB8AC3E}">
        <p14:creationId xmlns:p14="http://schemas.microsoft.com/office/powerpoint/2010/main" val="123277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5"/>
                                        </p:tgtEl>
                                      </p:cBhvr>
                                    </p:animEffect>
                                    <p:anim calcmode="lin" valueType="num">
                                      <p:cBhvr>
                                        <p:cTn id="7" dur="1000"/>
                                        <p:tgtEl>
                                          <p:spTgt spid="5"/>
                                        </p:tgtEl>
                                        <p:attrNameLst>
                                          <p:attrName>ppt_x</p:attrName>
                                        </p:attrNameLst>
                                      </p:cBhvr>
                                      <p:tavLst>
                                        <p:tav tm="0">
                                          <p:val>
                                            <p:strVal val="ppt_x"/>
                                          </p:val>
                                        </p:tav>
                                        <p:tav tm="100000">
                                          <p:val>
                                            <p:strVal val="ppt_x"/>
                                          </p:val>
                                        </p:tav>
                                      </p:tavLst>
                                    </p:anim>
                                    <p:anim calcmode="lin" valueType="num">
                                      <p:cBhvr>
                                        <p:cTn id="8" dur="1000"/>
                                        <p:tgtEl>
                                          <p:spTgt spid="5"/>
                                        </p:tgtEl>
                                        <p:attrNameLst>
                                          <p:attrName>ppt_y</p:attrName>
                                        </p:attrNameLst>
                                      </p:cBhvr>
                                      <p:tavLst>
                                        <p:tav tm="0">
                                          <p:val>
                                            <p:strVal val="ppt_y"/>
                                          </p:val>
                                        </p:tav>
                                        <p:tav tm="100000">
                                          <p:val>
                                            <p:strVal val="ppt_y+.1"/>
                                          </p:val>
                                        </p:tav>
                                      </p:tavLst>
                                    </p:anim>
                                    <p:set>
                                      <p:cBhvr>
                                        <p:cTn id="9" dur="1" fill="hold">
                                          <p:stCondLst>
                                            <p:cond delay="99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2" presetClass="exit" presetSubtype="4" fill="hold" grpId="0" nodeType="clickEffect">
                                  <p:stCondLst>
                                    <p:cond delay="0"/>
                                  </p:stCondLst>
                                  <p:childTnLst>
                                    <p:animEffect transition="out" filter="wipe(down)">
                                      <p:cBhvr>
                                        <p:cTn id="13" dur="500"/>
                                        <p:tgtEl>
                                          <p:spTgt spid="4"/>
                                        </p:tgtEl>
                                      </p:cBhvr>
                                    </p:animEffect>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6" presetClass="exit" presetSubtype="21" fill="hold" grpId="0" nodeType="clickEffect">
                                  <p:stCondLst>
                                    <p:cond delay="0"/>
                                  </p:stCondLst>
                                  <p:childTnLst>
                                    <p:animEffect transition="out" filter="barn(inVertic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284" y="798041"/>
            <a:ext cx="4105836" cy="3090781"/>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447" y="798041"/>
            <a:ext cx="3817088" cy="3090781"/>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225" y="4210493"/>
            <a:ext cx="5959549" cy="2647507"/>
          </a:xfrm>
          <a:prstGeom prst="rect">
            <a:avLst/>
          </a:prstGeom>
        </p:spPr>
      </p:pic>
    </p:spTree>
    <p:extLst>
      <p:ext uri="{BB962C8B-B14F-4D97-AF65-F5344CB8AC3E}">
        <p14:creationId xmlns:p14="http://schemas.microsoft.com/office/powerpoint/2010/main" val="236005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933" y="4380931"/>
            <a:ext cx="7886700" cy="2004587"/>
          </a:xfrm>
        </p:spPr>
        <p:txBody>
          <a:bodyPr/>
          <a:lstStyle/>
          <a:p>
            <a:pPr algn="ctr"/>
            <a:r>
              <a:rPr lang="en-US" sz="2800" b="1" dirty="0" smtClean="0"/>
              <a:t>  </a:t>
            </a:r>
            <a:endParaRPr lang="ru-RU" sz="2800" b="1" dirty="0"/>
          </a:p>
        </p:txBody>
      </p:sp>
      <p:sp>
        <p:nvSpPr>
          <p:cNvPr id="3" name="Объект 2"/>
          <p:cNvSpPr>
            <a:spLocks noGrp="1"/>
          </p:cNvSpPr>
          <p:nvPr>
            <p:ph idx="1"/>
          </p:nvPr>
        </p:nvSpPr>
        <p:spPr>
          <a:xfrm>
            <a:off x="587707" y="524086"/>
            <a:ext cx="7886700" cy="2819614"/>
          </a:xfrm>
        </p:spPr>
        <p:txBody>
          <a:bodyPr/>
          <a:lstStyle/>
          <a:p>
            <a:pPr marL="0" indent="0">
              <a:buNone/>
            </a:pPr>
            <a:r>
              <a:rPr lang="en-US" dirty="0" smtClean="0"/>
              <a:t> </a:t>
            </a:r>
            <a:endParaRPr lang="ru-RU" dirty="0"/>
          </a:p>
        </p:txBody>
      </p:sp>
      <p:sp>
        <p:nvSpPr>
          <p:cNvPr id="4" name="Стрелка вниз 3"/>
          <p:cNvSpPr/>
          <p:nvPr/>
        </p:nvSpPr>
        <p:spPr>
          <a:xfrm>
            <a:off x="1323834" y="2606722"/>
            <a:ext cx="5663820" cy="4121624"/>
          </a:xfrm>
          <a:prstGeom prst="downArrow">
            <a:avLst>
              <a:gd name="adj1" fmla="val 50000"/>
              <a:gd name="adj2" fmla="val 57661"/>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smtClean="0"/>
              <a:t> </a:t>
            </a:r>
          </a:p>
          <a:p>
            <a:pPr algn="ctr"/>
            <a:endParaRPr lang="en-US" sz="2000" b="1" dirty="0"/>
          </a:p>
          <a:p>
            <a:pPr algn="ctr"/>
            <a:endParaRPr lang="en-US" sz="2000" b="1" dirty="0" smtClean="0"/>
          </a:p>
          <a:p>
            <a:pPr algn="ctr"/>
            <a:r>
              <a:rPr lang="ru-RU" sz="2400" b="1" dirty="0" err="1" smtClean="0"/>
              <a:t>Қишлоқ</a:t>
            </a:r>
            <a:r>
              <a:rPr lang="ru-RU" sz="2400" b="1" dirty="0" smtClean="0"/>
              <a:t> </a:t>
            </a:r>
            <a:r>
              <a:rPr lang="ru-RU" sz="2400" b="1" dirty="0" err="1"/>
              <a:t>хўжалиги</a:t>
            </a:r>
            <a:r>
              <a:rPr lang="ru-RU" sz="2400" b="1" dirty="0"/>
              <a:t> </a:t>
            </a:r>
            <a:r>
              <a:rPr lang="ru-RU" sz="2400" b="1" dirty="0" err="1"/>
              <a:t>географияси</a:t>
            </a:r>
            <a:r>
              <a:rPr lang="ru-RU" sz="2400" b="1" dirty="0"/>
              <a:t> </a:t>
            </a:r>
            <a:r>
              <a:rPr lang="ru-RU" sz="2400" b="1" dirty="0" err="1"/>
              <a:t>билан</a:t>
            </a:r>
            <a:r>
              <a:rPr lang="ru-RU" sz="2400" b="1" dirty="0"/>
              <a:t> </a:t>
            </a:r>
            <a:r>
              <a:rPr lang="ru-RU" sz="2400" b="1" dirty="0" err="1"/>
              <a:t>узвий</a:t>
            </a:r>
            <a:r>
              <a:rPr lang="ru-RU" sz="2400" b="1" dirty="0"/>
              <a:t> </a:t>
            </a:r>
            <a:r>
              <a:rPr lang="ru-RU" sz="2400" b="1" dirty="0" err="1"/>
              <a:t>алоқадор</a:t>
            </a:r>
            <a:r>
              <a:rPr lang="ru-RU" sz="2400" b="1" dirty="0"/>
              <a:t> </a:t>
            </a:r>
            <a:r>
              <a:rPr lang="ru-RU" sz="2400" b="1" dirty="0" err="1"/>
              <a:t>фанларни</a:t>
            </a:r>
            <a:r>
              <a:rPr lang="ru-RU" sz="2400" b="1" dirty="0"/>
              <a:t> </a:t>
            </a:r>
            <a:r>
              <a:rPr lang="ru-RU" sz="2400" b="1" dirty="0" err="1"/>
              <a:t>шартли</a:t>
            </a:r>
            <a:r>
              <a:rPr lang="ru-RU" sz="2400" b="1" dirty="0"/>
              <a:t> </a:t>
            </a:r>
            <a:r>
              <a:rPr lang="ru-RU" sz="2400" b="1" dirty="0" err="1"/>
              <a:t>равишда</a:t>
            </a:r>
            <a:r>
              <a:rPr lang="ru-RU" sz="2400" b="1" dirty="0"/>
              <a:t> </a:t>
            </a:r>
            <a:r>
              <a:rPr lang="ru-RU" sz="2400" b="1" dirty="0" err="1"/>
              <a:t>икки</a:t>
            </a:r>
            <a:r>
              <a:rPr lang="ru-RU" sz="2400" b="1" dirty="0"/>
              <a:t> </a:t>
            </a:r>
            <a:r>
              <a:rPr lang="ru-RU" sz="2400" b="1" dirty="0" err="1"/>
              <a:t>йирик</a:t>
            </a:r>
            <a:r>
              <a:rPr lang="ru-RU" sz="2400" b="1" dirty="0"/>
              <a:t> </a:t>
            </a:r>
            <a:r>
              <a:rPr lang="ru-RU" sz="2400" b="1" dirty="0" err="1"/>
              <a:t>тармоққа</a:t>
            </a:r>
            <a:r>
              <a:rPr lang="ru-RU" sz="2400" b="1" dirty="0"/>
              <a:t> </a:t>
            </a:r>
            <a:r>
              <a:rPr lang="ru-RU" sz="2400" b="1" dirty="0" err="1"/>
              <a:t>ажратиш</a:t>
            </a:r>
            <a:r>
              <a:rPr lang="ru-RU" sz="2400" b="1" dirty="0"/>
              <a:t> </a:t>
            </a:r>
            <a:r>
              <a:rPr lang="ru-RU" sz="2400" b="1" dirty="0" err="1"/>
              <a:t>мумкин</a:t>
            </a:r>
            <a:r>
              <a:rPr lang="ru-RU" sz="2400" b="1" dirty="0"/>
              <a:t>:</a:t>
            </a:r>
            <a:br>
              <a:rPr lang="ru-RU" sz="2400" b="1" dirty="0"/>
            </a:br>
            <a:endParaRPr lang="ru-RU" sz="2400" dirty="0"/>
          </a:p>
        </p:txBody>
      </p:sp>
      <p:sp>
        <p:nvSpPr>
          <p:cNvPr id="5" name="Скругленный прямоугольник 4"/>
          <p:cNvSpPr/>
          <p:nvPr/>
        </p:nvSpPr>
        <p:spPr>
          <a:xfrm>
            <a:off x="682387" y="382136"/>
            <a:ext cx="8270544" cy="193798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t> </a:t>
            </a:r>
            <a:r>
              <a:rPr lang="ru-RU" sz="2400" b="1" dirty="0" err="1"/>
              <a:t>Географик</a:t>
            </a:r>
            <a:r>
              <a:rPr lang="ru-RU" sz="2400" b="1" dirty="0"/>
              <a:t> </a:t>
            </a:r>
            <a:r>
              <a:rPr lang="ru-RU" sz="2400" b="1" dirty="0" err="1"/>
              <a:t>фанлар</a:t>
            </a:r>
            <a:r>
              <a:rPr lang="ru-RU" sz="2400" b="1" dirty="0"/>
              <a:t> </a:t>
            </a:r>
            <a:r>
              <a:rPr lang="ru-RU" sz="2400" b="1" dirty="0" err="1"/>
              <a:t>системаси</a:t>
            </a:r>
            <a:r>
              <a:rPr lang="ru-RU" sz="2400" b="1" dirty="0"/>
              <a:t> </a:t>
            </a:r>
            <a:r>
              <a:rPr lang="ru-RU" sz="2400" b="1" dirty="0" err="1"/>
              <a:t>табиий</a:t>
            </a:r>
            <a:r>
              <a:rPr lang="ru-RU" sz="2400" b="1" dirty="0"/>
              <a:t> </a:t>
            </a:r>
            <a:r>
              <a:rPr lang="ru-RU" sz="2400" b="1" dirty="0" err="1"/>
              <a:t>ва</a:t>
            </a:r>
            <a:r>
              <a:rPr lang="ru-RU" sz="2400" b="1" dirty="0"/>
              <a:t> </a:t>
            </a:r>
            <a:r>
              <a:rPr lang="ru-RU" sz="2400" b="1" dirty="0" err="1"/>
              <a:t>иқтисодий</a:t>
            </a:r>
            <a:r>
              <a:rPr lang="ru-RU" sz="2400" b="1" dirty="0"/>
              <a:t> география </a:t>
            </a:r>
            <a:r>
              <a:rPr lang="ru-RU" sz="2400" b="1" dirty="0" err="1"/>
              <a:t>фанларидан</a:t>
            </a:r>
            <a:r>
              <a:rPr lang="ru-RU" sz="2400" b="1" dirty="0"/>
              <a:t> </a:t>
            </a:r>
            <a:r>
              <a:rPr lang="ru-RU" sz="2400" b="1" dirty="0" err="1"/>
              <a:t>ташкил</a:t>
            </a:r>
            <a:r>
              <a:rPr lang="ru-RU" sz="2400" b="1" dirty="0"/>
              <a:t> </a:t>
            </a:r>
            <a:r>
              <a:rPr lang="ru-RU" sz="2400" b="1" dirty="0" err="1"/>
              <a:t>топган</a:t>
            </a:r>
            <a:r>
              <a:rPr lang="ru-RU" sz="2400" b="1" dirty="0"/>
              <a:t>. </a:t>
            </a:r>
            <a:r>
              <a:rPr lang="ru-RU" sz="2400" b="1" dirty="0" err="1"/>
              <a:t>Табиий</a:t>
            </a:r>
            <a:r>
              <a:rPr lang="ru-RU" sz="2400" b="1" dirty="0"/>
              <a:t> география </a:t>
            </a:r>
            <a:r>
              <a:rPr lang="ru-RU" sz="2400" b="1" dirty="0" err="1"/>
              <a:t>фанлари</a:t>
            </a:r>
            <a:r>
              <a:rPr lang="ru-RU" sz="2400" b="1" dirty="0"/>
              <a:t> </a:t>
            </a:r>
            <a:r>
              <a:rPr lang="ru-RU" sz="2400" b="1" dirty="0" err="1"/>
              <a:t>туркумига</a:t>
            </a:r>
            <a:r>
              <a:rPr lang="ru-RU" sz="2400" b="1" dirty="0"/>
              <a:t> ер </a:t>
            </a:r>
            <a:r>
              <a:rPr lang="ru-RU" sz="2400" b="1" dirty="0" err="1"/>
              <a:t>билими</a:t>
            </a:r>
            <a:r>
              <a:rPr lang="ru-RU" sz="2400" b="1" dirty="0"/>
              <a:t>, </a:t>
            </a:r>
            <a:r>
              <a:rPr lang="uz-Cyrl-UZ" sz="2400" b="1" dirty="0"/>
              <a:t>тупроқшунослик, </a:t>
            </a:r>
            <a:r>
              <a:rPr lang="ru-RU" sz="2400" b="1" dirty="0"/>
              <a:t>геоморфология, гидрология, </a:t>
            </a:r>
            <a:r>
              <a:rPr lang="ru-RU" sz="2400" b="1" dirty="0" err="1"/>
              <a:t>биогеографияни</a:t>
            </a:r>
            <a:r>
              <a:rPr lang="ru-RU" sz="2400" b="1" dirty="0"/>
              <a:t> </a:t>
            </a:r>
            <a:r>
              <a:rPr lang="ru-RU" sz="2400" b="1" dirty="0" err="1"/>
              <a:t>киритиш</a:t>
            </a:r>
            <a:r>
              <a:rPr lang="ru-RU" sz="2400" b="1" dirty="0"/>
              <a:t> </a:t>
            </a:r>
            <a:r>
              <a:rPr lang="ru-RU" sz="2400" b="1" dirty="0" err="1"/>
              <a:t>мумкин</a:t>
            </a:r>
            <a:r>
              <a:rPr lang="ru-RU" sz="2400" b="1" dirty="0"/>
              <a:t>.</a:t>
            </a:r>
            <a:endParaRPr lang="ru-RU" sz="2400" dirty="0"/>
          </a:p>
        </p:txBody>
      </p:sp>
    </p:spTree>
    <p:extLst>
      <p:ext uri="{BB962C8B-B14F-4D97-AF65-F5344CB8AC3E}">
        <p14:creationId xmlns:p14="http://schemas.microsoft.com/office/powerpoint/2010/main" val="125383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551249391"/>
              </p:ext>
            </p:extLst>
          </p:nvPr>
        </p:nvGraphicFramePr>
        <p:xfrm>
          <a:off x="295701" y="400713"/>
          <a:ext cx="8561696" cy="6191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070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graphicEl>
                                              <a:dgm id="{3F556036-550D-44EF-867C-0F25968343FA}"/>
                                            </p:graphicEl>
                                          </p:spTgt>
                                        </p:tgtEl>
                                        <p:attrNameLst>
                                          <p:attrName>style.visibility</p:attrName>
                                        </p:attrNameLst>
                                      </p:cBhvr>
                                      <p:to>
                                        <p:strVal val="visible"/>
                                      </p:to>
                                    </p:set>
                                    <p:animEffect transition="in" filter="fade">
                                      <p:cBhvr>
                                        <p:cTn id="7" dur="1000"/>
                                        <p:tgtEl>
                                          <p:spTgt spid="2">
                                            <p:graphicEl>
                                              <a:dgm id="{3F556036-550D-44EF-867C-0F25968343FA}"/>
                                            </p:graphicEl>
                                          </p:spTgt>
                                        </p:tgtEl>
                                      </p:cBhvr>
                                    </p:animEffect>
                                    <p:anim calcmode="lin" valueType="num">
                                      <p:cBhvr>
                                        <p:cTn id="8" dur="1000" fill="hold"/>
                                        <p:tgtEl>
                                          <p:spTgt spid="2">
                                            <p:graphicEl>
                                              <a:dgm id="{3F556036-550D-44EF-867C-0F25968343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3F556036-550D-44EF-867C-0F25968343FA}"/>
                                            </p:graphic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
                                            <p:graphicEl>
                                              <a:dgm id="{7989AF32-B5AD-4798-8C41-9EFF2DBE7262}"/>
                                            </p:graphicEl>
                                          </p:spTgt>
                                        </p:tgtEl>
                                        <p:attrNameLst>
                                          <p:attrName>style.visibility</p:attrName>
                                        </p:attrNameLst>
                                      </p:cBhvr>
                                      <p:to>
                                        <p:strVal val="visible"/>
                                      </p:to>
                                    </p:set>
                                    <p:animEffect transition="in" filter="fade">
                                      <p:cBhvr>
                                        <p:cTn id="13" dur="1000"/>
                                        <p:tgtEl>
                                          <p:spTgt spid="2">
                                            <p:graphicEl>
                                              <a:dgm id="{7989AF32-B5AD-4798-8C41-9EFF2DBE7262}"/>
                                            </p:graphicEl>
                                          </p:spTgt>
                                        </p:tgtEl>
                                      </p:cBhvr>
                                    </p:animEffect>
                                    <p:anim calcmode="lin" valueType="num">
                                      <p:cBhvr>
                                        <p:cTn id="14" dur="1000" fill="hold"/>
                                        <p:tgtEl>
                                          <p:spTgt spid="2">
                                            <p:graphicEl>
                                              <a:dgm id="{7989AF32-B5AD-4798-8C41-9EFF2DBE7262}"/>
                                            </p:graphicEl>
                                          </p:spTgt>
                                        </p:tgtEl>
                                        <p:attrNameLst>
                                          <p:attrName>ppt_x</p:attrName>
                                        </p:attrNameLst>
                                      </p:cBhvr>
                                      <p:tavLst>
                                        <p:tav tm="0">
                                          <p:val>
                                            <p:strVal val="#ppt_x"/>
                                          </p:val>
                                        </p:tav>
                                        <p:tav tm="100000">
                                          <p:val>
                                            <p:strVal val="#ppt_x"/>
                                          </p:val>
                                        </p:tav>
                                      </p:tavLst>
                                    </p:anim>
                                    <p:anim calcmode="lin" valueType="num">
                                      <p:cBhvr>
                                        <p:cTn id="15" dur="1000" fill="hold"/>
                                        <p:tgtEl>
                                          <p:spTgt spid="2">
                                            <p:graphicEl>
                                              <a:dgm id="{7989AF32-B5AD-4798-8C41-9EFF2DBE7262}"/>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
                                            <p:graphicEl>
                                              <a:dgm id="{2224674C-10DC-41AC-A10F-E4FCE393FFE7}"/>
                                            </p:graphicEl>
                                          </p:spTgt>
                                        </p:tgtEl>
                                        <p:attrNameLst>
                                          <p:attrName>style.visibility</p:attrName>
                                        </p:attrNameLst>
                                      </p:cBhvr>
                                      <p:to>
                                        <p:strVal val="visible"/>
                                      </p:to>
                                    </p:set>
                                    <p:animEffect transition="in" filter="fade">
                                      <p:cBhvr>
                                        <p:cTn id="19" dur="1000"/>
                                        <p:tgtEl>
                                          <p:spTgt spid="2">
                                            <p:graphicEl>
                                              <a:dgm id="{2224674C-10DC-41AC-A10F-E4FCE393FFE7}"/>
                                            </p:graphicEl>
                                          </p:spTgt>
                                        </p:tgtEl>
                                      </p:cBhvr>
                                    </p:animEffect>
                                    <p:anim calcmode="lin" valueType="num">
                                      <p:cBhvr>
                                        <p:cTn id="20" dur="1000" fill="hold"/>
                                        <p:tgtEl>
                                          <p:spTgt spid="2">
                                            <p:graphicEl>
                                              <a:dgm id="{2224674C-10DC-41AC-A10F-E4FCE393FFE7}"/>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2224674C-10DC-41AC-A10F-E4FCE393FFE7}"/>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grpId="0" nodeType="afterEffect">
                                  <p:stCondLst>
                                    <p:cond delay="0"/>
                                  </p:stCondLst>
                                  <p:childTnLst>
                                    <p:set>
                                      <p:cBhvr>
                                        <p:cTn id="24" dur="1" fill="hold">
                                          <p:stCondLst>
                                            <p:cond delay="0"/>
                                          </p:stCondLst>
                                        </p:cTn>
                                        <p:tgtEl>
                                          <p:spTgt spid="2">
                                            <p:graphicEl>
                                              <a:dgm id="{50D40CD1-8315-4B01-AB5F-89CABC5C9D14}"/>
                                            </p:graphicEl>
                                          </p:spTgt>
                                        </p:tgtEl>
                                        <p:attrNameLst>
                                          <p:attrName>style.visibility</p:attrName>
                                        </p:attrNameLst>
                                      </p:cBhvr>
                                      <p:to>
                                        <p:strVal val="visible"/>
                                      </p:to>
                                    </p:set>
                                    <p:animEffect transition="in" filter="fade">
                                      <p:cBhvr>
                                        <p:cTn id="25" dur="1000"/>
                                        <p:tgtEl>
                                          <p:spTgt spid="2">
                                            <p:graphicEl>
                                              <a:dgm id="{50D40CD1-8315-4B01-AB5F-89CABC5C9D14}"/>
                                            </p:graphicEl>
                                          </p:spTgt>
                                        </p:tgtEl>
                                      </p:cBhvr>
                                    </p:animEffect>
                                    <p:anim calcmode="lin" valueType="num">
                                      <p:cBhvr>
                                        <p:cTn id="26" dur="1000" fill="hold"/>
                                        <p:tgtEl>
                                          <p:spTgt spid="2">
                                            <p:graphicEl>
                                              <a:dgm id="{50D40CD1-8315-4B01-AB5F-89CABC5C9D14}"/>
                                            </p:graphicEl>
                                          </p:spTgt>
                                        </p:tgtEl>
                                        <p:attrNameLst>
                                          <p:attrName>ppt_x</p:attrName>
                                        </p:attrNameLst>
                                      </p:cBhvr>
                                      <p:tavLst>
                                        <p:tav tm="0">
                                          <p:val>
                                            <p:strVal val="#ppt_x"/>
                                          </p:val>
                                        </p:tav>
                                        <p:tav tm="100000">
                                          <p:val>
                                            <p:strVal val="#ppt_x"/>
                                          </p:val>
                                        </p:tav>
                                      </p:tavLst>
                                    </p:anim>
                                    <p:anim calcmode="lin" valueType="num">
                                      <p:cBhvr>
                                        <p:cTn id="27" dur="1000" fill="hold"/>
                                        <p:tgtEl>
                                          <p:spTgt spid="2">
                                            <p:graphicEl>
                                              <a:dgm id="{50D40CD1-8315-4B01-AB5F-89CABC5C9D14}"/>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50627" y="191069"/>
            <a:ext cx="8393373" cy="4351338"/>
          </a:xfrm>
        </p:spPr>
        <p:txBody>
          <a:bodyPr/>
          <a:lstStyle/>
          <a:p>
            <a:r>
              <a:rPr lang="ru-RU" sz="2400" b="1" dirty="0" err="1"/>
              <a:t>Географик</a:t>
            </a:r>
            <a:r>
              <a:rPr lang="ru-RU" sz="2400" b="1" dirty="0"/>
              <a:t> </a:t>
            </a:r>
            <a:r>
              <a:rPr lang="ru-RU" sz="2400" b="1" dirty="0" err="1"/>
              <a:t>фанлар</a:t>
            </a:r>
            <a:r>
              <a:rPr lang="ru-RU" sz="2400" b="1" dirty="0"/>
              <a:t> </a:t>
            </a:r>
            <a:r>
              <a:rPr lang="ru-RU" sz="2400" b="1" dirty="0" err="1"/>
              <a:t>системаси</a:t>
            </a:r>
            <a:r>
              <a:rPr lang="ru-RU" sz="2400" b="1" dirty="0"/>
              <a:t> </a:t>
            </a:r>
            <a:r>
              <a:rPr lang="ru-RU" sz="2400" b="1" dirty="0" err="1"/>
              <a:t>табиий</a:t>
            </a:r>
            <a:r>
              <a:rPr lang="ru-RU" sz="2400" b="1" dirty="0"/>
              <a:t> </a:t>
            </a:r>
            <a:r>
              <a:rPr lang="ru-RU" sz="2400" b="1" dirty="0" err="1"/>
              <a:t>ва</a:t>
            </a:r>
            <a:r>
              <a:rPr lang="ru-RU" sz="2400" b="1" dirty="0"/>
              <a:t> </a:t>
            </a:r>
            <a:r>
              <a:rPr lang="ru-RU" sz="2400" b="1" dirty="0" err="1"/>
              <a:t>иқтисодий</a:t>
            </a:r>
            <a:r>
              <a:rPr lang="ru-RU" sz="2400" b="1" dirty="0"/>
              <a:t> география </a:t>
            </a:r>
            <a:r>
              <a:rPr lang="ru-RU" sz="2400" b="1" dirty="0" err="1"/>
              <a:t>фанларидан</a:t>
            </a:r>
            <a:r>
              <a:rPr lang="ru-RU" sz="2400" b="1" dirty="0"/>
              <a:t> </a:t>
            </a:r>
            <a:r>
              <a:rPr lang="ru-RU" sz="2400" b="1" dirty="0" err="1"/>
              <a:t>ташкил</a:t>
            </a:r>
            <a:r>
              <a:rPr lang="ru-RU" sz="2400" b="1" dirty="0"/>
              <a:t> </a:t>
            </a:r>
            <a:r>
              <a:rPr lang="ru-RU" sz="2400" b="1" dirty="0" err="1"/>
              <a:t>топган</a:t>
            </a:r>
            <a:r>
              <a:rPr lang="ru-RU" sz="2400" b="1" dirty="0"/>
              <a:t>. </a:t>
            </a:r>
            <a:r>
              <a:rPr lang="ru-RU" sz="2400" b="1" dirty="0" err="1"/>
              <a:t>Табиий</a:t>
            </a:r>
            <a:r>
              <a:rPr lang="ru-RU" sz="2400" b="1" dirty="0"/>
              <a:t> география </a:t>
            </a:r>
            <a:r>
              <a:rPr lang="ru-RU" sz="2400" b="1" dirty="0" err="1"/>
              <a:t>фанлари</a:t>
            </a:r>
            <a:r>
              <a:rPr lang="ru-RU" sz="2400" b="1" dirty="0"/>
              <a:t> </a:t>
            </a:r>
            <a:r>
              <a:rPr lang="ru-RU" sz="2400" b="1" dirty="0" err="1"/>
              <a:t>туркумига</a:t>
            </a:r>
            <a:r>
              <a:rPr lang="ru-RU" sz="2400" b="1" dirty="0"/>
              <a:t> ер </a:t>
            </a:r>
            <a:r>
              <a:rPr lang="ru-RU" sz="2400" b="1" dirty="0" err="1"/>
              <a:t>билими</a:t>
            </a:r>
            <a:r>
              <a:rPr lang="ru-RU" sz="2400" b="1" dirty="0"/>
              <a:t>, </a:t>
            </a:r>
            <a:r>
              <a:rPr lang="uz-Cyrl-UZ" sz="2400" b="1" dirty="0"/>
              <a:t>тупроқшунослик, </a:t>
            </a:r>
            <a:r>
              <a:rPr lang="ru-RU" sz="2400" b="1" dirty="0"/>
              <a:t>геоморфология, гидрология, </a:t>
            </a:r>
            <a:r>
              <a:rPr lang="ru-RU" sz="2400" b="1" dirty="0" err="1"/>
              <a:t>биогеографияни</a:t>
            </a:r>
            <a:r>
              <a:rPr lang="ru-RU" sz="2400" b="1" dirty="0"/>
              <a:t> </a:t>
            </a:r>
            <a:r>
              <a:rPr lang="ru-RU" sz="2400" b="1" dirty="0" err="1"/>
              <a:t>киритиш</a:t>
            </a:r>
            <a:r>
              <a:rPr lang="ru-RU" sz="2400" b="1" dirty="0"/>
              <a:t> </a:t>
            </a:r>
            <a:r>
              <a:rPr lang="ru-RU" sz="2400" b="1" dirty="0" err="1"/>
              <a:t>мумкин</a:t>
            </a:r>
            <a:r>
              <a:rPr lang="ru-RU" sz="2400" b="1" dirty="0"/>
              <a:t>.</a:t>
            </a:r>
          </a:p>
          <a:p>
            <a:r>
              <a:rPr lang="ru-RU" sz="2400" b="1" dirty="0" err="1"/>
              <a:t>Иқтисодий</a:t>
            </a:r>
            <a:r>
              <a:rPr lang="ru-RU" sz="2400" b="1" dirty="0"/>
              <a:t> география </a:t>
            </a:r>
            <a:r>
              <a:rPr lang="ru-RU" sz="2400" b="1" dirty="0" err="1"/>
              <a:t>фанлари-аҳоли</a:t>
            </a:r>
            <a:r>
              <a:rPr lang="ru-RU" sz="2400" b="1" dirty="0"/>
              <a:t> </a:t>
            </a:r>
            <a:r>
              <a:rPr lang="ru-RU" sz="2400" b="1" dirty="0" err="1"/>
              <a:t>ва</a:t>
            </a:r>
            <a:r>
              <a:rPr lang="ru-RU" sz="2400" b="1" dirty="0"/>
              <a:t> </a:t>
            </a:r>
            <a:r>
              <a:rPr lang="ru-RU" sz="2400" b="1" dirty="0" err="1"/>
              <a:t>меҳнат</a:t>
            </a:r>
            <a:r>
              <a:rPr lang="ru-RU" sz="2400" b="1" dirty="0"/>
              <a:t> </a:t>
            </a:r>
            <a:r>
              <a:rPr lang="ru-RU" sz="2400" b="1" dirty="0" err="1"/>
              <a:t>ресурслари</a:t>
            </a:r>
            <a:r>
              <a:rPr lang="ru-RU" sz="2400" b="1" dirty="0"/>
              <a:t>, </a:t>
            </a:r>
            <a:r>
              <a:rPr lang="ru-RU" sz="2400" b="1" dirty="0" err="1"/>
              <a:t>саноат</a:t>
            </a:r>
            <a:r>
              <a:rPr lang="ru-RU" sz="2400" b="1" dirty="0"/>
              <a:t>, </a:t>
            </a:r>
            <a:r>
              <a:rPr lang="ru-RU" sz="2400" b="1" dirty="0" err="1"/>
              <a:t>тр</a:t>
            </a:r>
            <a:r>
              <a:rPr lang="uz-Cyrl-UZ" sz="2400" b="1" dirty="0"/>
              <a:t>а</a:t>
            </a:r>
            <a:r>
              <a:rPr lang="ru-RU" sz="2400" b="1" dirty="0" err="1"/>
              <a:t>нспорт</a:t>
            </a:r>
            <a:r>
              <a:rPr lang="ru-RU" sz="2400" b="1" dirty="0"/>
              <a:t>, </a:t>
            </a:r>
            <a:r>
              <a:rPr lang="ru-RU" sz="2400" b="1" dirty="0" err="1"/>
              <a:t>хизмат</a:t>
            </a:r>
            <a:r>
              <a:rPr lang="ru-RU" sz="2400" b="1" dirty="0"/>
              <a:t> </a:t>
            </a:r>
            <a:r>
              <a:rPr lang="ru-RU" sz="2400" b="1" dirty="0" err="1"/>
              <a:t>кўрсатиш</a:t>
            </a:r>
            <a:r>
              <a:rPr lang="ru-RU" sz="2400" b="1" dirty="0"/>
              <a:t> </a:t>
            </a:r>
            <a:r>
              <a:rPr lang="ru-RU" sz="2400" b="1" dirty="0" err="1"/>
              <a:t>соҳалари</a:t>
            </a:r>
            <a:r>
              <a:rPr lang="ru-RU" sz="2400" b="1" dirty="0"/>
              <a:t> </a:t>
            </a:r>
            <a:r>
              <a:rPr lang="ru-RU" sz="2400" b="1" dirty="0" err="1"/>
              <a:t>географияси</a:t>
            </a:r>
            <a:r>
              <a:rPr lang="ru-RU" sz="2400" b="1" dirty="0"/>
              <a:t> </a:t>
            </a:r>
            <a:r>
              <a:rPr lang="ru-RU" sz="2400" b="1" dirty="0" err="1"/>
              <a:t>мазкур</a:t>
            </a:r>
            <a:r>
              <a:rPr lang="ru-RU" sz="2400" b="1" dirty="0"/>
              <a:t> </a:t>
            </a:r>
            <a:r>
              <a:rPr lang="ru-RU" sz="2400" b="1" dirty="0" err="1"/>
              <a:t>фаннинг</a:t>
            </a:r>
            <a:r>
              <a:rPr lang="ru-RU" sz="2400" b="1" dirty="0"/>
              <a:t> </a:t>
            </a:r>
            <a:r>
              <a:rPr lang="ru-RU" sz="2400" b="1" dirty="0" err="1"/>
              <a:t>ривожланишига</a:t>
            </a:r>
            <a:r>
              <a:rPr lang="ru-RU" sz="2400" b="1" dirty="0"/>
              <a:t> </a:t>
            </a:r>
            <a:r>
              <a:rPr lang="ru-RU" sz="2400" b="1" dirty="0" err="1"/>
              <a:t>катта</a:t>
            </a:r>
            <a:r>
              <a:rPr lang="ru-RU" sz="2400" b="1" dirty="0"/>
              <a:t> </a:t>
            </a:r>
            <a:r>
              <a:rPr lang="ru-RU" sz="2400" b="1" dirty="0" err="1"/>
              <a:t>таъсир</a:t>
            </a:r>
            <a:r>
              <a:rPr lang="ru-RU" sz="2400" b="1" dirty="0"/>
              <a:t> </a:t>
            </a:r>
            <a:r>
              <a:rPr lang="ru-RU" sz="2400" b="1" dirty="0" err="1"/>
              <a:t>кўрсатади</a:t>
            </a:r>
            <a:r>
              <a:rPr lang="ru-RU" sz="2400" b="1" dirty="0"/>
              <a:t>.</a:t>
            </a:r>
          </a:p>
          <a:p>
            <a:pPr marL="0" indent="0" algn="just">
              <a:buNone/>
            </a:pP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0349" y="3604437"/>
            <a:ext cx="4131406" cy="2782961"/>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6013" y="3604437"/>
            <a:ext cx="3478789" cy="283134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
                                            <p:txEl>
                                              <p:pRg st="0" end="0"/>
                                            </p:txEl>
                                          </p:spTgt>
                                        </p:tgtEl>
                                        <p:attrNameLst>
                                          <p:attrName>r</p:attrName>
                                        </p:attrNameLst>
                                      </p:cBhvr>
                                    </p:animRot>
                                    <p:animRot by="-240000">
                                      <p:cBhvr>
                                        <p:cTn id="7" dur="200" fill="hold">
                                          <p:stCondLst>
                                            <p:cond delay="200"/>
                                          </p:stCondLst>
                                        </p:cTn>
                                        <p:tgtEl>
                                          <p:spTgt spid="3">
                                            <p:txEl>
                                              <p:pRg st="0" end="0"/>
                                            </p:txEl>
                                          </p:spTgt>
                                        </p:tgtEl>
                                        <p:attrNameLst>
                                          <p:attrName>r</p:attrName>
                                        </p:attrNameLst>
                                      </p:cBhvr>
                                    </p:animRot>
                                    <p:animRot by="240000">
                                      <p:cBhvr>
                                        <p:cTn id="8" dur="200" fill="hold">
                                          <p:stCondLst>
                                            <p:cond delay="400"/>
                                          </p:stCondLst>
                                        </p:cTn>
                                        <p:tgtEl>
                                          <p:spTgt spid="3">
                                            <p:txEl>
                                              <p:pRg st="0" end="0"/>
                                            </p:txEl>
                                          </p:spTgt>
                                        </p:tgtEl>
                                        <p:attrNameLst>
                                          <p:attrName>r</p:attrName>
                                        </p:attrNameLst>
                                      </p:cBhvr>
                                    </p:animRot>
                                    <p:animRot by="-240000">
                                      <p:cBhvr>
                                        <p:cTn id="9" dur="200" fill="hold">
                                          <p:stCondLst>
                                            <p:cond delay="600"/>
                                          </p:stCondLst>
                                        </p:cTn>
                                        <p:tgtEl>
                                          <p:spTgt spid="3">
                                            <p:txEl>
                                              <p:pRg st="0" end="0"/>
                                            </p:txEl>
                                          </p:spTgt>
                                        </p:tgtEl>
                                        <p:attrNameLst>
                                          <p:attrName>r</p:attrName>
                                        </p:attrNameLst>
                                      </p:cBhvr>
                                    </p:animRot>
                                    <p:animRot by="120000">
                                      <p:cBhvr>
                                        <p:cTn id="10" dur="200" fill="hold">
                                          <p:stCondLst>
                                            <p:cond delay="80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3">
                                            <p:txEl>
                                              <p:pRg st="1" end="1"/>
                                            </p:txEl>
                                          </p:spTgt>
                                        </p:tgtEl>
                                        <p:attrNameLst>
                                          <p:attrName>r</p:attrName>
                                        </p:attrNameLst>
                                      </p:cBhvr>
                                    </p:animRot>
                                    <p:animRot by="-240000">
                                      <p:cBhvr>
                                        <p:cTn id="15" dur="200" fill="hold">
                                          <p:stCondLst>
                                            <p:cond delay="200"/>
                                          </p:stCondLst>
                                        </p:cTn>
                                        <p:tgtEl>
                                          <p:spTgt spid="3">
                                            <p:txEl>
                                              <p:pRg st="1" end="1"/>
                                            </p:txEl>
                                          </p:spTgt>
                                        </p:tgtEl>
                                        <p:attrNameLst>
                                          <p:attrName>r</p:attrName>
                                        </p:attrNameLst>
                                      </p:cBhvr>
                                    </p:animRot>
                                    <p:animRot by="240000">
                                      <p:cBhvr>
                                        <p:cTn id="16" dur="200" fill="hold">
                                          <p:stCondLst>
                                            <p:cond delay="400"/>
                                          </p:stCondLst>
                                        </p:cTn>
                                        <p:tgtEl>
                                          <p:spTgt spid="3">
                                            <p:txEl>
                                              <p:pRg st="1" end="1"/>
                                            </p:txEl>
                                          </p:spTgt>
                                        </p:tgtEl>
                                        <p:attrNameLst>
                                          <p:attrName>r</p:attrName>
                                        </p:attrNameLst>
                                      </p:cBhvr>
                                    </p:animRot>
                                    <p:animRot by="-240000">
                                      <p:cBhvr>
                                        <p:cTn id="17" dur="200" fill="hold">
                                          <p:stCondLst>
                                            <p:cond delay="600"/>
                                          </p:stCondLst>
                                        </p:cTn>
                                        <p:tgtEl>
                                          <p:spTgt spid="3">
                                            <p:txEl>
                                              <p:pRg st="1" end="1"/>
                                            </p:txEl>
                                          </p:spTgt>
                                        </p:tgtEl>
                                        <p:attrNameLst>
                                          <p:attrName>r</p:attrName>
                                        </p:attrNameLst>
                                      </p:cBhvr>
                                    </p:animRot>
                                    <p:animRot by="120000">
                                      <p:cBhvr>
                                        <p:cTn id="18" dur="200" fill="hold">
                                          <p:stCondLst>
                                            <p:cond delay="80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 presetClass="exit" presetSubtype="4" fill="hold" nodeType="clickEffect">
                                  <p:stCondLst>
                                    <p:cond delay="0"/>
                                  </p:stCondLst>
                                  <p:childTnLst>
                                    <p:anim calcmode="lin" valueType="num">
                                      <p:cBhvr additive="base">
                                        <p:cTn id="22" dur="500"/>
                                        <p:tgtEl>
                                          <p:spTgt spid="4"/>
                                        </p:tgtEl>
                                        <p:attrNameLst>
                                          <p:attrName>ppt_x</p:attrName>
                                        </p:attrNameLst>
                                      </p:cBhvr>
                                      <p:tavLst>
                                        <p:tav tm="0">
                                          <p:val>
                                            <p:strVal val="ppt_x"/>
                                          </p:val>
                                        </p:tav>
                                        <p:tav tm="100000">
                                          <p:val>
                                            <p:strVal val="ppt_x"/>
                                          </p:val>
                                        </p:tav>
                                      </p:tavLst>
                                    </p:anim>
                                    <p:anim calcmode="lin" valueType="num">
                                      <p:cBhvr additive="base">
                                        <p:cTn id="23" dur="500"/>
                                        <p:tgtEl>
                                          <p:spTgt spid="4"/>
                                        </p:tgtEl>
                                        <p:attrNameLst>
                                          <p:attrName>ppt_y</p:attrName>
                                        </p:attrNameLst>
                                      </p:cBhvr>
                                      <p:tavLst>
                                        <p:tav tm="0">
                                          <p:val>
                                            <p:strVal val="ppt_y"/>
                                          </p:val>
                                        </p:tav>
                                        <p:tav tm="100000">
                                          <p:val>
                                            <p:strVal val="1+ppt_h/2"/>
                                          </p:val>
                                        </p:tav>
                                      </p:tavLst>
                                    </p:anim>
                                    <p:set>
                                      <p:cBhvr>
                                        <p:cTn id="24" dur="1" fill="hold">
                                          <p:stCondLst>
                                            <p:cond delay="499"/>
                                          </p:stCondLst>
                                        </p:cTn>
                                        <p:tgtEl>
                                          <p:spTgt spid="4"/>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xit" presetSubtype="4" fill="hold" nodeType="clickEffect">
                                  <p:stCondLst>
                                    <p:cond delay="0"/>
                                  </p:stCondLst>
                                  <p:childTnLst>
                                    <p:anim calcmode="lin" valueType="num">
                                      <p:cBhvr additive="base">
                                        <p:cTn id="28" dur="500"/>
                                        <p:tgtEl>
                                          <p:spTgt spid="6"/>
                                        </p:tgtEl>
                                        <p:attrNameLst>
                                          <p:attrName>ppt_x</p:attrName>
                                        </p:attrNameLst>
                                      </p:cBhvr>
                                      <p:tavLst>
                                        <p:tav tm="0">
                                          <p:val>
                                            <p:strVal val="ppt_x"/>
                                          </p:val>
                                        </p:tav>
                                        <p:tav tm="100000">
                                          <p:val>
                                            <p:strVal val="ppt_x"/>
                                          </p:val>
                                        </p:tav>
                                      </p:tavLst>
                                    </p:anim>
                                    <p:anim calcmode="lin" valueType="num">
                                      <p:cBhvr additive="base">
                                        <p:cTn id="29" dur="500"/>
                                        <p:tgtEl>
                                          <p:spTgt spid="6"/>
                                        </p:tgtEl>
                                        <p:attrNameLst>
                                          <p:attrName>ppt_y</p:attrName>
                                        </p:attrNameLst>
                                      </p:cBhvr>
                                      <p:tavLst>
                                        <p:tav tm="0">
                                          <p:val>
                                            <p:strVal val="ppt_y"/>
                                          </p:val>
                                        </p:tav>
                                        <p:tav tm="100000">
                                          <p:val>
                                            <p:strVal val="1+ppt_h/2"/>
                                          </p:val>
                                        </p:tav>
                                      </p:tavLst>
                                    </p:anim>
                                    <p:set>
                                      <p:cBhvr>
                                        <p:cTn id="3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866609580"/>
              </p:ext>
            </p:extLst>
          </p:nvPr>
        </p:nvGraphicFramePr>
        <p:xfrm>
          <a:off x="272955" y="327547"/>
          <a:ext cx="8570793" cy="6237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Скругленный прямоугольник 2"/>
          <p:cNvSpPr/>
          <p:nvPr/>
        </p:nvSpPr>
        <p:spPr>
          <a:xfrm>
            <a:off x="286604" y="5745707"/>
            <a:ext cx="8693624" cy="101675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t>        </a:t>
            </a:r>
            <a:r>
              <a:rPr lang="uz-Cyrl-UZ" sz="2400" b="1" dirty="0" smtClean="0"/>
              <a:t>Маълумки</a:t>
            </a:r>
            <a:r>
              <a:rPr lang="uz-Cyrl-UZ" sz="2400" b="1" dirty="0"/>
              <a:t>, замонавий иқтисодий ва ижтимоий географиянинг негизини қуйидаги уч мажмуали фанлар ташкил этади:</a:t>
            </a:r>
            <a:endParaRPr lang="ru-RU" sz="2400" b="1" dirty="0"/>
          </a:p>
        </p:txBody>
      </p:sp>
    </p:spTree>
    <p:extLst>
      <p:ext uri="{BB962C8B-B14F-4D97-AF65-F5344CB8AC3E}">
        <p14:creationId xmlns:p14="http://schemas.microsoft.com/office/powerpoint/2010/main" val="69035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graphicEl>
                                              <a:dgm id="{B733BCAE-C4B5-4878-A77D-C5BB63B89F39}"/>
                                            </p:graphicEl>
                                          </p:spTgt>
                                        </p:tgtEl>
                                        <p:attrNameLst>
                                          <p:attrName>style.visibility</p:attrName>
                                        </p:attrNameLst>
                                      </p:cBhvr>
                                      <p:to>
                                        <p:strVal val="visible"/>
                                      </p:to>
                                    </p:set>
                                    <p:animEffect transition="in" filter="fade">
                                      <p:cBhvr>
                                        <p:cTn id="7" dur="500"/>
                                        <p:tgtEl>
                                          <p:spTgt spid="2">
                                            <p:graphicEl>
                                              <a:dgm id="{B733BCAE-C4B5-4878-A77D-C5BB63B89F39}"/>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graphicEl>
                                              <a:dgm id="{C0B54939-489C-4657-B6CC-A7C04C1716B9}"/>
                                            </p:graphicEl>
                                          </p:spTgt>
                                        </p:tgtEl>
                                        <p:attrNameLst>
                                          <p:attrName>style.visibility</p:attrName>
                                        </p:attrNameLst>
                                      </p:cBhvr>
                                      <p:to>
                                        <p:strVal val="visible"/>
                                      </p:to>
                                    </p:set>
                                    <p:animEffect transition="in" filter="fade">
                                      <p:cBhvr>
                                        <p:cTn id="11" dur="500"/>
                                        <p:tgtEl>
                                          <p:spTgt spid="2">
                                            <p:graphicEl>
                                              <a:dgm id="{C0B54939-489C-4657-B6CC-A7C04C1716B9}"/>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graphicEl>
                                              <a:dgm id="{307C6680-FE21-4BBC-8052-E375FA2B0ED3}"/>
                                            </p:graphicEl>
                                          </p:spTgt>
                                        </p:tgtEl>
                                        <p:attrNameLst>
                                          <p:attrName>style.visibility</p:attrName>
                                        </p:attrNameLst>
                                      </p:cBhvr>
                                      <p:to>
                                        <p:strVal val="visible"/>
                                      </p:to>
                                    </p:set>
                                    <p:animEffect transition="in" filter="fade">
                                      <p:cBhvr>
                                        <p:cTn id="15" dur="500"/>
                                        <p:tgtEl>
                                          <p:spTgt spid="2">
                                            <p:graphicEl>
                                              <a:dgm id="{307C6680-FE21-4BBC-8052-E375FA2B0ED3}"/>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
                                            <p:graphicEl>
                                              <a:dgm id="{7CDEAA7D-C938-41A8-AEEE-0B21DA5F29CF}"/>
                                            </p:graphicEl>
                                          </p:spTgt>
                                        </p:tgtEl>
                                        <p:attrNameLst>
                                          <p:attrName>style.visibility</p:attrName>
                                        </p:attrNameLst>
                                      </p:cBhvr>
                                      <p:to>
                                        <p:strVal val="visible"/>
                                      </p:to>
                                    </p:set>
                                    <p:animEffect transition="in" filter="fade">
                                      <p:cBhvr>
                                        <p:cTn id="19" dur="500"/>
                                        <p:tgtEl>
                                          <p:spTgt spid="2">
                                            <p:graphicEl>
                                              <a:dgm id="{7CDEAA7D-C938-41A8-AEEE-0B21DA5F29CF}"/>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graphicEl>
                                              <a:dgm id="{3AF0489E-4771-4798-93E4-08BC981407AD}"/>
                                            </p:graphicEl>
                                          </p:spTgt>
                                        </p:tgtEl>
                                        <p:attrNameLst>
                                          <p:attrName>style.visibility</p:attrName>
                                        </p:attrNameLst>
                                      </p:cBhvr>
                                      <p:to>
                                        <p:strVal val="visible"/>
                                      </p:to>
                                    </p:set>
                                    <p:animEffect transition="in" filter="fade">
                                      <p:cBhvr>
                                        <p:cTn id="23" dur="500"/>
                                        <p:tgtEl>
                                          <p:spTgt spid="2">
                                            <p:graphicEl>
                                              <a:dgm id="{3AF0489E-4771-4798-93E4-08BC981407AD}"/>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
                                            <p:graphicEl>
                                              <a:dgm id="{30BC9961-FDD9-40D8-99DA-81F111BAEC2D}"/>
                                            </p:graphicEl>
                                          </p:spTgt>
                                        </p:tgtEl>
                                        <p:attrNameLst>
                                          <p:attrName>style.visibility</p:attrName>
                                        </p:attrNameLst>
                                      </p:cBhvr>
                                      <p:to>
                                        <p:strVal val="visible"/>
                                      </p:to>
                                    </p:set>
                                    <p:animEffect transition="in" filter="fade">
                                      <p:cBhvr>
                                        <p:cTn id="27" dur="500"/>
                                        <p:tgtEl>
                                          <p:spTgt spid="2">
                                            <p:graphicEl>
                                              <a:dgm id="{30BC9961-FDD9-40D8-99DA-81F111BAEC2D}"/>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
                                            <p:graphicEl>
                                              <a:dgm id="{259DA37E-2C61-4E9F-8D93-0C12DCD7848E}"/>
                                            </p:graphicEl>
                                          </p:spTgt>
                                        </p:tgtEl>
                                        <p:attrNameLst>
                                          <p:attrName>style.visibility</p:attrName>
                                        </p:attrNameLst>
                                      </p:cBhvr>
                                      <p:to>
                                        <p:strVal val="visible"/>
                                      </p:to>
                                    </p:set>
                                    <p:animEffect transition="in" filter="fade">
                                      <p:cBhvr>
                                        <p:cTn id="31" dur="500"/>
                                        <p:tgtEl>
                                          <p:spTgt spid="2">
                                            <p:graphicEl>
                                              <a:dgm id="{259DA37E-2C61-4E9F-8D93-0C12DCD7848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a:xfrm>
            <a:off x="628650" y="941696"/>
            <a:ext cx="7886700" cy="5235267"/>
          </a:xfrm>
        </p:spPr>
        <p:txBody>
          <a:bodyPr/>
          <a:lstStyle/>
          <a:p>
            <a:pPr marL="0" indent="0">
              <a:buNone/>
            </a:pPr>
            <a:r>
              <a:rPr lang="en-US" dirty="0" smtClean="0"/>
              <a:t> </a:t>
            </a:r>
            <a:endParaRPr lang="ru-RU" dirty="0"/>
          </a:p>
        </p:txBody>
      </p:sp>
      <p:sp>
        <p:nvSpPr>
          <p:cNvPr id="4" name="Скругленный прямоугольник 3"/>
          <p:cNvSpPr/>
          <p:nvPr/>
        </p:nvSpPr>
        <p:spPr>
          <a:xfrm>
            <a:off x="696036" y="1105468"/>
            <a:ext cx="7861110" cy="509061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r>
              <a:rPr lang="en-US" sz="2400" b="1" dirty="0" smtClean="0"/>
              <a:t>          </a:t>
            </a:r>
            <a:r>
              <a:rPr lang="uz-Cyrl-UZ" sz="2400" b="1" dirty="0" smtClean="0"/>
              <a:t>Ушбу </a:t>
            </a:r>
            <a:r>
              <a:rPr lang="uz-Cyrl-UZ" sz="2400" b="1" dirty="0"/>
              <a:t>фанлар тизимида иқтисодий география муҳим ўрин эгаллайди. Иқтисодий география  ижтимоий ва иқтисодий география фанининг шаклланиши ва ривожланишида асосий база бўлиб келган. Фаннинг предмети ҳам иқтисодий география илмий таҳлилининг янги усулларини тадқиқ этиш, илмий башорат ва бошқариш методологиясини ўзлаштириш мобайнида аста-секин кенгая борди ва унинг бағридан социал география ва геодемография ажралиб чиқди. Иқтисодий географиянинг фундаменталлиги унинг ҳудудий ёндашаши орқали доимо сақланиб келган.</a:t>
            </a:r>
            <a:endParaRPr lang="ru-RU" sz="2400" b="1" dirty="0"/>
          </a:p>
        </p:txBody>
      </p:sp>
    </p:spTree>
    <p:extLst>
      <p:ext uri="{BB962C8B-B14F-4D97-AF65-F5344CB8AC3E}">
        <p14:creationId xmlns:p14="http://schemas.microsoft.com/office/powerpoint/2010/main" val="2511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a:xfrm>
            <a:off x="341194" y="736978"/>
            <a:ext cx="8475260" cy="5691117"/>
          </a:xfrm>
        </p:spPr>
        <p:txBody>
          <a:bodyPr/>
          <a:lstStyle/>
          <a:p>
            <a:pPr marL="0" indent="0">
              <a:buNone/>
            </a:pPr>
            <a:r>
              <a:rPr lang="en-US" dirty="0" smtClean="0"/>
              <a:t>  </a:t>
            </a:r>
            <a:endParaRPr lang="ru-RU" dirty="0"/>
          </a:p>
        </p:txBody>
      </p:sp>
      <p:sp>
        <p:nvSpPr>
          <p:cNvPr id="4" name="Стрелка вправо 3"/>
          <p:cNvSpPr/>
          <p:nvPr/>
        </p:nvSpPr>
        <p:spPr>
          <a:xfrm>
            <a:off x="409432" y="1228299"/>
            <a:ext cx="3289111" cy="4612943"/>
          </a:xfrm>
          <a:prstGeom prst="rightArrow">
            <a:avLst>
              <a:gd name="adj1" fmla="val 55917"/>
              <a:gd name="adj2" fmla="val 44372"/>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2000" b="1" dirty="0"/>
              <a:t>Иқтисодий географиянинг ривожланган йўналишларидан бири қишлоқ хўжалиги географияси ҳисобланади.</a:t>
            </a:r>
            <a:endParaRPr lang="ru-RU" sz="2000" b="1" dirty="0"/>
          </a:p>
        </p:txBody>
      </p:sp>
      <p:sp>
        <p:nvSpPr>
          <p:cNvPr id="5" name="Скругленный прямоугольник 4"/>
          <p:cNvSpPr/>
          <p:nvPr/>
        </p:nvSpPr>
        <p:spPr>
          <a:xfrm>
            <a:off x="3889612" y="1119115"/>
            <a:ext cx="4831307" cy="504967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dirty="0"/>
              <a:t>Қишлоқ хўжалиги географияси иқтисодий-ижтимоий тараққиётнинг умумий қонуниятларига амал қилади. Ўз навбатида қишлоқ хўжалиги ҳудудий ва тармоқлар таркибининг хусусиятларини белгилаб берадиган ўзига хос қонунуятларни аниқлар экан иқтисодиёт ва статистика фанлари маълумотларига асосланади.</a:t>
            </a:r>
            <a:endParaRPr lang="ru-RU" sz="2400" dirty="0"/>
          </a:p>
        </p:txBody>
      </p:sp>
    </p:spTree>
    <p:extLst>
      <p:ext uri="{BB962C8B-B14F-4D97-AF65-F5344CB8AC3E}">
        <p14:creationId xmlns:p14="http://schemas.microsoft.com/office/powerpoint/2010/main" val="160959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9372" y="904504"/>
            <a:ext cx="7169727" cy="1210882"/>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Текст 2"/>
          <p:cNvSpPr>
            <a:spLocks noGrp="1"/>
          </p:cNvSpPr>
          <p:nvPr>
            <p:ph type="body" idx="1"/>
          </p:nvPr>
        </p:nvSpPr>
        <p:spPr>
          <a:xfrm>
            <a:off x="200806" y="1433016"/>
            <a:ext cx="5503957" cy="4991407"/>
          </a:xfrm>
        </p:spPr>
        <p:style>
          <a:lnRef idx="0">
            <a:schemeClr val="accent6"/>
          </a:lnRef>
          <a:fillRef idx="3">
            <a:schemeClr val="accent6"/>
          </a:fillRef>
          <a:effectRef idx="3">
            <a:schemeClr val="accent6"/>
          </a:effectRef>
          <a:fontRef idx="minor">
            <a:schemeClr val="lt1"/>
          </a:fontRef>
        </p:style>
        <p:txBody>
          <a:bodyPr/>
          <a:lstStyle/>
          <a:p>
            <a:endParaRPr lang="uz-Cyrl-UZ" sz="1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r>
              <a:rPr lang="uz-Cyrl-UZ" b="1" dirty="0"/>
              <a:t>Қишлоқ хўжалиги географияси иқтисодий география ва иқтисодиёт фанлари қиррасида ўрганилади. Қишлоқ хўжалигининг ҳудудий ва тармоқ таркибининг жойлашиши ва ривожланиш хусусиятлари, унга таъсир этувчи географик шарт-шароитлар ва омиллар иқтисодий географияга тааллуқлидир. Қишлоқ хўжалигининг ташкил этилиши ва унга таъсир этувчи иқтисодий омилларни иқтисодиёт фани ўрганади. </a:t>
            </a:r>
            <a:endParaRPr lang="ru-RU" b="1" dirty="0"/>
          </a:p>
          <a:p>
            <a:endParaRPr lang="uz-Cyrl-UZ" sz="1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1027" name="Picture 3" descr="C:\Users\Админ\Desktop\SlimLongHoneybadger-max-1mb.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1880" y="627797"/>
            <a:ext cx="4637301" cy="579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99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02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0" y="3398292"/>
            <a:ext cx="9144000" cy="3459707"/>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 name="Заголовок 1"/>
          <p:cNvSpPr>
            <a:spLocks noGrp="1"/>
          </p:cNvSpPr>
          <p:nvPr>
            <p:ph type="title"/>
          </p:nvPr>
        </p:nvSpPr>
        <p:spPr>
          <a:xfrm>
            <a:off x="615002" y="556193"/>
            <a:ext cx="7886700" cy="1325563"/>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Объект 2"/>
          <p:cNvSpPr>
            <a:spLocks noGrp="1"/>
          </p:cNvSpPr>
          <p:nvPr>
            <p:ph idx="1"/>
          </p:nvPr>
        </p:nvSpPr>
        <p:spPr>
          <a:xfrm>
            <a:off x="628650" y="682388"/>
            <a:ext cx="7886700" cy="5671997"/>
          </a:xfrm>
        </p:spPr>
        <p:txBody>
          <a:bodyPr/>
          <a:lstStyle/>
          <a:p>
            <a:pPr marL="0" indent="0">
              <a:buNone/>
            </a:pPr>
            <a:r>
              <a:rPr lang="en-US" b="1" dirty="0"/>
              <a:t> </a:t>
            </a:r>
            <a:r>
              <a:rPr lang="en-US" b="1" dirty="0" smtClean="0"/>
              <a:t>    </a:t>
            </a:r>
            <a:r>
              <a:rPr lang="uz-Cyrl-UZ" b="1" dirty="0"/>
              <a:t>Қишлоқ хўжалиги географияси ўз мазмунига кўра агрогеографик муносабатларни ўрганади. Унинг мазмун ва моҳиятини қишлоқ хўжалигининг шаклланиши, мажмуали ривожланиши, ихтисослашуви ва ҳудудий ташкил этилишига таъсир этувчи қонунуниятлар ташкил этади.</a:t>
            </a:r>
            <a:endParaRPr lang="ru-RU" b="1" dirty="0"/>
          </a:p>
          <a:p>
            <a:pPr marL="0" indent="0">
              <a:buNone/>
            </a:pPr>
            <a:endParaRPr lang="ru-RU" dirty="0"/>
          </a:p>
        </p:txBody>
      </p:sp>
      <p:pic>
        <p:nvPicPr>
          <p:cNvPr id="8" name="Picture 3" descr="C:\Users\user\Desktop\punish-4-12-cc.gif"/>
          <p:cNvPicPr>
            <a:picLocks noChangeAspect="1" noChangeArrowheads="1" noCrop="1"/>
          </p:cNvPicPr>
          <p:nvPr/>
        </p:nvPicPr>
        <p:blipFill>
          <a:blip r:embed="rId2" cstate="print"/>
          <a:srcRect/>
          <a:stretch>
            <a:fillRect/>
          </a:stretch>
        </p:blipFill>
        <p:spPr bwMode="auto">
          <a:xfrm>
            <a:off x="0" y="4753763"/>
            <a:ext cx="2893325" cy="2104237"/>
          </a:xfrm>
          <a:prstGeom prst="rect">
            <a:avLst/>
          </a:prstGeom>
          <a:noFill/>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1074" y="3865042"/>
            <a:ext cx="4271690" cy="2426557"/>
          </a:xfrm>
          <a:prstGeom prst="rect">
            <a:avLst/>
          </a:prstGeom>
        </p:spPr>
      </p:pic>
    </p:spTree>
    <p:extLst>
      <p:ext uri="{BB962C8B-B14F-4D97-AF65-F5344CB8AC3E}">
        <p14:creationId xmlns:p14="http://schemas.microsoft.com/office/powerpoint/2010/main" val="31890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 presetClass="entr" presetSubtype="16"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xit" presetSubtype="32" fill="hold" nodeType="clickEffect">
                                  <p:stCondLst>
                                    <p:cond delay="0"/>
                                  </p:stCondLst>
                                  <p:childTnLst>
                                    <p:anim calcmode="lin" valueType="num">
                                      <p:cBhvr>
                                        <p:cTn id="16" dur="500"/>
                                        <p:tgtEl>
                                          <p:spTgt spid="4"/>
                                        </p:tgtEl>
                                        <p:attrNameLst>
                                          <p:attrName>ppt_w</p:attrName>
                                        </p:attrNameLst>
                                      </p:cBhvr>
                                      <p:tavLst>
                                        <p:tav tm="0">
                                          <p:val>
                                            <p:strVal val="ppt_w"/>
                                          </p:val>
                                        </p:tav>
                                        <p:tav tm="100000">
                                          <p:val>
                                            <p:fltVal val="0"/>
                                          </p:val>
                                        </p:tav>
                                      </p:tavLst>
                                    </p:anim>
                                    <p:anim calcmode="lin" valueType="num">
                                      <p:cBhvr>
                                        <p:cTn id="17" dur="500"/>
                                        <p:tgtEl>
                                          <p:spTgt spid="4"/>
                                        </p:tgtEl>
                                        <p:attrNameLst>
                                          <p:attrName>ppt_h</p:attrName>
                                        </p:attrNameLst>
                                      </p:cBhvr>
                                      <p:tavLst>
                                        <p:tav tm="0">
                                          <p:val>
                                            <p:strVal val="ppt_h"/>
                                          </p:val>
                                        </p:tav>
                                        <p:tav tm="100000">
                                          <p:val>
                                            <p:fltVal val="0"/>
                                          </p:val>
                                        </p:tav>
                                      </p:tavLst>
                                    </p:anim>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p:txBody>
          <a:bodyPr/>
          <a:lstStyle/>
          <a:p>
            <a:pPr marL="0" indent="0">
              <a:buNone/>
            </a:pPr>
            <a:r>
              <a:rPr lang="en-US" dirty="0"/>
              <a:t> </a:t>
            </a:r>
            <a:endParaRPr lang="ru-RU" dirty="0"/>
          </a:p>
        </p:txBody>
      </p:sp>
      <p:sp>
        <p:nvSpPr>
          <p:cNvPr id="4" name="Скругленный прямоугольник 3"/>
          <p:cNvSpPr/>
          <p:nvPr/>
        </p:nvSpPr>
        <p:spPr>
          <a:xfrm>
            <a:off x="702858" y="163773"/>
            <a:ext cx="7990765" cy="117370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t>Умуман география фанида бўлганидек қишлоқ хўжалиги географиясида ҳам ҳудудий таркиб, ҳудудий тизим ва ҳудудий мажмуа муҳим аҳамият касб этади.</a:t>
            </a:r>
            <a:endParaRPr lang="ru-RU" sz="2400" b="1" dirty="0"/>
          </a:p>
        </p:txBody>
      </p:sp>
      <p:sp>
        <p:nvSpPr>
          <p:cNvPr id="6" name="Выноска-облако 5"/>
          <p:cNvSpPr/>
          <p:nvPr/>
        </p:nvSpPr>
        <p:spPr>
          <a:xfrm>
            <a:off x="382138" y="1433016"/>
            <a:ext cx="8598089" cy="4599295"/>
          </a:xfrm>
          <a:prstGeom prst="cloud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000" b="1" dirty="0"/>
              <a:t>Қишлоқ хўжалигининг тармоқлар таркиби табиий шарт-шароитлар, иқтисодий омиллар ва қонуниятлар билан боғлиқ ҳолда ўзига хос ҳудудий мажмуаларни шакллантиради. Фаннинг энг муҳим вазифаси ҳам айнан ана шундай қишлоқ хўжалигининг ҳудудий мажмуаларини аниқлаш ҳамда уни комплекс ривожлантириш асосида қишлоқ хўжалигини районлаштиришдан иборат.</a:t>
            </a:r>
            <a:endParaRPr lang="ru-RU" sz="2000" b="1" dirty="0"/>
          </a:p>
        </p:txBody>
      </p:sp>
    </p:spTree>
    <p:extLst>
      <p:ext uri="{BB962C8B-B14F-4D97-AF65-F5344CB8AC3E}">
        <p14:creationId xmlns:p14="http://schemas.microsoft.com/office/powerpoint/2010/main" val="258818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mph" presetSubtype="0" fill="hold" grpId="0" nodeType="clickEffect">
                                  <p:stCondLst>
                                    <p:cond delay="0"/>
                                  </p:stCondLst>
                                  <p:childTnLst>
                                    <p:anim calcmode="discrete" valueType="str">
                                      <p:cBhvr override="childStyle">
                                        <p:cTn id="6" dur="2000" fill="hold"/>
                                        <p:tgtEl>
                                          <p:spTgt spid="4"/>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7" fill="hold">
                      <p:stCondLst>
                        <p:cond delay="indefinite"/>
                      </p:stCondLst>
                      <p:childTnLst>
                        <p:par>
                          <p:cTn id="8" fill="hold">
                            <p:stCondLst>
                              <p:cond delay="0"/>
                            </p:stCondLst>
                            <p:childTnLst>
                              <p:par>
                                <p:cTn id="9" presetID="31" presetClass="exit" presetSubtype="0" fill="hold" grpId="0" nodeType="clickEffect">
                                  <p:stCondLst>
                                    <p:cond delay="0"/>
                                  </p:stCondLst>
                                  <p:childTnLst>
                                    <p:anim calcmode="lin" valueType="num">
                                      <p:cBhvr>
                                        <p:cTn id="10" dur="1000"/>
                                        <p:tgtEl>
                                          <p:spTgt spid="6"/>
                                        </p:tgtEl>
                                        <p:attrNameLst>
                                          <p:attrName>ppt_w</p:attrName>
                                        </p:attrNameLst>
                                      </p:cBhvr>
                                      <p:tavLst>
                                        <p:tav tm="0">
                                          <p:val>
                                            <p:strVal val="ppt_w"/>
                                          </p:val>
                                        </p:tav>
                                        <p:tav tm="100000">
                                          <p:val>
                                            <p:fltVal val="0"/>
                                          </p:val>
                                        </p:tav>
                                      </p:tavLst>
                                    </p:anim>
                                    <p:anim calcmode="lin" valueType="num">
                                      <p:cBhvr>
                                        <p:cTn id="11" dur="1000"/>
                                        <p:tgtEl>
                                          <p:spTgt spid="6"/>
                                        </p:tgtEl>
                                        <p:attrNameLst>
                                          <p:attrName>ppt_h</p:attrName>
                                        </p:attrNameLst>
                                      </p:cBhvr>
                                      <p:tavLst>
                                        <p:tav tm="0">
                                          <p:val>
                                            <p:strVal val="ppt_h"/>
                                          </p:val>
                                        </p:tav>
                                        <p:tav tm="100000">
                                          <p:val>
                                            <p:fltVal val="0"/>
                                          </p:val>
                                        </p:tav>
                                      </p:tavLst>
                                    </p:anim>
                                    <p:anim calcmode="lin" valueType="num">
                                      <p:cBhvr>
                                        <p:cTn id="12" dur="1000"/>
                                        <p:tgtEl>
                                          <p:spTgt spid="6"/>
                                        </p:tgtEl>
                                        <p:attrNameLst>
                                          <p:attrName>style.rotation</p:attrName>
                                        </p:attrNameLst>
                                      </p:cBhvr>
                                      <p:tavLst>
                                        <p:tav tm="0">
                                          <p:val>
                                            <p:fltVal val="0"/>
                                          </p:val>
                                        </p:tav>
                                        <p:tav tm="100000">
                                          <p:val>
                                            <p:fltVal val="90"/>
                                          </p:val>
                                        </p:tav>
                                      </p:tavLst>
                                    </p:anim>
                                    <p:animEffect transition="out" filter="fade">
                                      <p:cBhvr>
                                        <p:cTn id="13" dur="1000"/>
                                        <p:tgtEl>
                                          <p:spTgt spid="6"/>
                                        </p:tgtEl>
                                      </p:cBhvr>
                                    </p:animEffect>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user\Desktop\AW404142_02.gif"/>
          <p:cNvPicPr>
            <a:picLocks noChangeAspect="1" noChangeArrowheads="1" noCrop="1"/>
          </p:cNvPicPr>
          <p:nvPr/>
        </p:nvPicPr>
        <p:blipFill>
          <a:blip r:embed="rId2" cstate="print"/>
          <a:srcRect/>
          <a:stretch>
            <a:fillRect/>
          </a:stretch>
        </p:blipFill>
        <p:spPr bwMode="auto">
          <a:xfrm>
            <a:off x="6171371" y="4041444"/>
            <a:ext cx="3162300" cy="2857500"/>
          </a:xfrm>
          <a:prstGeom prst="rect">
            <a:avLst/>
          </a:prstGeom>
          <a:noFill/>
        </p:spPr>
      </p:pic>
      <p:sp>
        <p:nvSpPr>
          <p:cNvPr id="8" name="Прямоугольник 7"/>
          <p:cNvSpPr/>
          <p:nvPr/>
        </p:nvSpPr>
        <p:spPr>
          <a:xfrm>
            <a:off x="1392070" y="580273"/>
            <a:ext cx="6237027" cy="830997"/>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Cyrl-UZ" sz="2400" b="1" dirty="0"/>
              <a:t>Қишлоқ хўжалиги географиясида кўплаб методлардан фойдаланилади.</a:t>
            </a:r>
            <a:endParaRPr lang="ru-RU"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Левая фигурная скобка 8"/>
          <p:cNvSpPr/>
          <p:nvPr/>
        </p:nvSpPr>
        <p:spPr>
          <a:xfrm rot="5400000">
            <a:off x="3767412" y="-1075837"/>
            <a:ext cx="1404460" cy="7001302"/>
          </a:xfrm>
          <a:prstGeom prst="leftBrace">
            <a:avLst>
              <a:gd name="adj1" fmla="val 40216"/>
              <a:gd name="adj2" fmla="val 49415"/>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5" name="Овал 4"/>
          <p:cNvSpPr/>
          <p:nvPr/>
        </p:nvSpPr>
        <p:spPr>
          <a:xfrm>
            <a:off x="641446" y="2280883"/>
            <a:ext cx="7506268" cy="3521122"/>
          </a:xfrm>
          <a:prstGeom prst="ellipse">
            <a:avLst/>
          </a:prstGeom>
          <a:effectLst>
            <a:softEdge rad="317500"/>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b="1" dirty="0"/>
              <a:t>Улар жумласига картографик, таққослаш, статистика, районлаштириш, баланс, тарихий, тизим-таркиб, экстрополяция  ва бошқа методларини киритиш мумкин.</a:t>
            </a:r>
            <a:endParaRPr lang="ru-RU" sz="2400" b="1" dirty="0"/>
          </a:p>
          <a:p>
            <a:pPr algn="ctr"/>
            <a:endParaRPr lang="ru-RU" sz="2400" dirty="0"/>
          </a:p>
        </p:txBody>
      </p:sp>
    </p:spTree>
    <p:extLst>
      <p:ext uri="{BB962C8B-B14F-4D97-AF65-F5344CB8AC3E}">
        <p14:creationId xmlns:p14="http://schemas.microsoft.com/office/powerpoint/2010/main" val="6801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30" presetClass="emph" presetSubtype="0" fill="hold" grpId="1" nodeType="afterEffect">
                                  <p:stCondLst>
                                    <p:cond delay="0"/>
                                  </p:stCondLst>
                                  <p:childTnLst>
                                    <p:animClr clrSpc="hsl" dir="cw">
                                      <p:cBhvr override="childStyle">
                                        <p:cTn id="21" dur="500" fill="hold"/>
                                        <p:tgtEl>
                                          <p:spTgt spid="5"/>
                                        </p:tgtEl>
                                        <p:attrNameLst>
                                          <p:attrName>style.color</p:attrName>
                                        </p:attrNameLst>
                                      </p:cBhvr>
                                      <p:by>
                                        <p:hsl h="0" s="12549" l="25098"/>
                                      </p:by>
                                    </p:animClr>
                                    <p:animClr clrSpc="hsl" dir="cw">
                                      <p:cBhvr>
                                        <p:cTn id="22" dur="500" fill="hold"/>
                                        <p:tgtEl>
                                          <p:spTgt spid="5"/>
                                        </p:tgtEl>
                                        <p:attrNameLst>
                                          <p:attrName>fillcolor</p:attrName>
                                        </p:attrNameLst>
                                      </p:cBhvr>
                                      <p:by>
                                        <p:hsl h="0" s="12549" l="25098"/>
                                      </p:by>
                                    </p:animClr>
                                    <p:animClr clrSpc="hsl" dir="cw">
                                      <p:cBhvr>
                                        <p:cTn id="23" dur="500" fill="hold"/>
                                        <p:tgtEl>
                                          <p:spTgt spid="5"/>
                                        </p:tgtEl>
                                        <p:attrNameLst>
                                          <p:attrName>stroke.color</p:attrName>
                                        </p:attrNameLst>
                                      </p:cBhvr>
                                      <p:by>
                                        <p:hsl h="0" s="12549" l="25098"/>
                                      </p:by>
                                    </p:animClr>
                                    <p:set>
                                      <p:cBhvr>
                                        <p:cTn id="24" dur="500" fill="hold"/>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43915114"/>
              </p:ext>
            </p:extLst>
          </p:nvPr>
        </p:nvGraphicFramePr>
        <p:xfrm>
          <a:off x="350785" y="818866"/>
          <a:ext cx="8507104" cy="5925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Заголовок 1"/>
          <p:cNvSpPr txBox="1">
            <a:spLocks/>
          </p:cNvSpPr>
          <p:nvPr/>
        </p:nvSpPr>
        <p:spPr>
          <a:xfrm>
            <a:off x="1244060" y="349941"/>
            <a:ext cx="7613829" cy="714584"/>
          </a:xfrm>
          <a:prstGeom prst="rect">
            <a:avLst/>
          </a:prstGeom>
        </p:spPr>
        <p:txBody>
          <a:bodyPr rtlCol="0">
            <a:normAutofit/>
            <a:scene3d>
              <a:camera prst="orthographicFront"/>
              <a:lightRig rig="flat" dir="tl">
                <a:rot lat="0" lon="0" rev="6600000"/>
              </a:lightRig>
            </a:scene3d>
            <a:sp3d extrusionH="25400" contourW="8890">
              <a:bevelT w="38100" h="31750"/>
              <a:contourClr>
                <a:schemeClr val="accent2">
                  <a:shade val="75000"/>
                </a:schemeClr>
              </a:contourClr>
            </a:sp3d>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a:defRPr>
            </a:lvl2pPr>
            <a:lvl3pPr algn="l" rtl="0" fontAlgn="base">
              <a:lnSpc>
                <a:spcPct val="90000"/>
              </a:lnSpc>
              <a:spcBef>
                <a:spcPct val="0"/>
              </a:spcBef>
              <a:spcAft>
                <a:spcPct val="0"/>
              </a:spcAft>
              <a:defRPr sz="4400">
                <a:solidFill>
                  <a:schemeClr val="tx1"/>
                </a:solidFill>
                <a:latin typeface="Calibri Light"/>
              </a:defRPr>
            </a:lvl3pPr>
            <a:lvl4pPr algn="l" rtl="0" fontAlgn="base">
              <a:lnSpc>
                <a:spcPct val="90000"/>
              </a:lnSpc>
              <a:spcBef>
                <a:spcPct val="0"/>
              </a:spcBef>
              <a:spcAft>
                <a:spcPct val="0"/>
              </a:spcAft>
              <a:defRPr sz="4400">
                <a:solidFill>
                  <a:schemeClr val="tx1"/>
                </a:solidFill>
                <a:latin typeface="Calibri Light"/>
              </a:defRPr>
            </a:lvl4pPr>
            <a:lvl5pPr algn="l" rtl="0" fontAlgn="base">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a:lstStyle>
          <a:p>
            <a:pPr fontAlgn="auto">
              <a:spcAft>
                <a:spcPts val="0"/>
              </a:spcAft>
              <a:defRPr/>
            </a:pPr>
            <a:r>
              <a:rPr lang="uz-Cyrl-UZ"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Услубий  ишнинг  асосий  вазифалари</a:t>
            </a:r>
            <a:endParaRPr lang="ru-RU"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76311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
                                            <p:graphicEl>
                                              <a:dgm id="{FC2FC218-4B81-4A65-93D1-8F257E85327F}"/>
                                            </p:graphicEl>
                                          </p:spTgt>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2">
                                            <p:graphicEl>
                                              <a:dgm id="{D04F5AE7-C39F-4F66-B86D-6C85A62D1EF7}"/>
                                            </p:graphicEl>
                                          </p:spTgt>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grpId="0" nodeType="afterEffect">
                                  <p:stCondLst>
                                    <p:cond delay="400"/>
                                  </p:stCondLst>
                                  <p:childTnLst>
                                    <p:set>
                                      <p:cBhvr>
                                        <p:cTn id="16" dur="1" fill="hold">
                                          <p:stCondLst>
                                            <p:cond delay="0"/>
                                          </p:stCondLst>
                                        </p:cTn>
                                        <p:tgtEl>
                                          <p:spTgt spid="2">
                                            <p:graphicEl>
                                              <a:dgm id="{1E2BABEF-AF52-42EE-A997-90771A8F50B2}"/>
                                            </p:graphicEl>
                                          </p:spTgt>
                                        </p:tgtEl>
                                        <p:attrNameLst>
                                          <p:attrName>style.visibility</p:attrName>
                                        </p:attrNameLst>
                                      </p:cBhvr>
                                      <p:to>
                                        <p:strVal val="visible"/>
                                      </p:to>
                                    </p:set>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
                                            <p:graphicEl>
                                              <a:dgm id="{15633D11-437F-467E-AC84-609E8D061A37}"/>
                                            </p:graphicEl>
                                          </p:spTgt>
                                        </p:tgtEl>
                                        <p:attrNameLst>
                                          <p:attrName>style.visibility</p:attrName>
                                        </p:attrNameLst>
                                      </p:cBhvr>
                                      <p:to>
                                        <p:strVal val="visible"/>
                                      </p:to>
                                    </p:set>
                                  </p:childTnLst>
                                </p:cTn>
                              </p:par>
                            </p:childTnLst>
                          </p:cTn>
                        </p:par>
                        <p:par>
                          <p:cTn id="20" fill="hold">
                            <p:stCondLst>
                              <p:cond delay="900"/>
                            </p:stCondLst>
                            <p:childTnLst>
                              <p:par>
                                <p:cTn id="21" presetID="1" presetClass="entr" presetSubtype="0" fill="hold" grpId="0" nodeType="afterEffect">
                                  <p:stCondLst>
                                    <p:cond delay="500"/>
                                  </p:stCondLst>
                                  <p:childTnLst>
                                    <p:set>
                                      <p:cBhvr>
                                        <p:cTn id="22" dur="1" fill="hold">
                                          <p:stCondLst>
                                            <p:cond delay="0"/>
                                          </p:stCondLst>
                                        </p:cTn>
                                        <p:tgtEl>
                                          <p:spTgt spid="2">
                                            <p:graphicEl>
                                              <a:dgm id="{327F3640-1BBF-4A8C-8BDA-804777E4979B}"/>
                                            </p:graphicEl>
                                          </p:spTgt>
                                        </p:tgtEl>
                                        <p:attrNameLst>
                                          <p:attrName>style.visibility</p:attrName>
                                        </p:attrNameLst>
                                      </p:cBhvr>
                                      <p:to>
                                        <p:strVal val="visible"/>
                                      </p:to>
                                    </p:set>
                                  </p:childTnLst>
                                </p:cTn>
                              </p:par>
                            </p:childTnLst>
                          </p:cTn>
                        </p:par>
                        <p:par>
                          <p:cTn id="23" fill="hold">
                            <p:stCondLst>
                              <p:cond delay="1400"/>
                            </p:stCondLst>
                            <p:childTnLst>
                              <p:par>
                                <p:cTn id="24" presetID="1" presetClass="entr" presetSubtype="0" fill="hold" grpId="0" nodeType="afterEffect">
                                  <p:stCondLst>
                                    <p:cond delay="0"/>
                                  </p:stCondLst>
                                  <p:childTnLst>
                                    <p:set>
                                      <p:cBhvr>
                                        <p:cTn id="25" dur="1" fill="hold">
                                          <p:stCondLst>
                                            <p:cond delay="0"/>
                                          </p:stCondLst>
                                        </p:cTn>
                                        <p:tgtEl>
                                          <p:spTgt spid="2">
                                            <p:graphicEl>
                                              <a:dgm id="{C22ADE11-880A-40EA-B061-46CFCAB071AC}"/>
                                            </p:graphicEl>
                                          </p:spTgt>
                                        </p:tgtEl>
                                        <p:attrNameLst>
                                          <p:attrName>style.visibility</p:attrName>
                                        </p:attrNameLst>
                                      </p:cBhvr>
                                      <p:to>
                                        <p:strVal val="visible"/>
                                      </p:to>
                                    </p:set>
                                  </p:childTnLst>
                                </p:cTn>
                              </p:par>
                            </p:childTnLst>
                          </p:cTn>
                        </p:par>
                        <p:par>
                          <p:cTn id="26" fill="hold">
                            <p:stCondLst>
                              <p:cond delay="1400"/>
                            </p:stCondLst>
                            <p:childTnLst>
                              <p:par>
                                <p:cTn id="27" presetID="1" presetClass="entr" presetSubtype="0" fill="hold" grpId="0" nodeType="afterEffect">
                                  <p:stCondLst>
                                    <p:cond delay="400"/>
                                  </p:stCondLst>
                                  <p:childTnLst>
                                    <p:set>
                                      <p:cBhvr>
                                        <p:cTn id="28" dur="1" fill="hold">
                                          <p:stCondLst>
                                            <p:cond delay="0"/>
                                          </p:stCondLst>
                                        </p:cTn>
                                        <p:tgtEl>
                                          <p:spTgt spid="2">
                                            <p:graphicEl>
                                              <a:dgm id="{2FF706DE-767B-477D-9143-02879F702D62}"/>
                                            </p:graphicEl>
                                          </p:spTgt>
                                        </p:tgtEl>
                                        <p:attrNameLst>
                                          <p:attrName>style.visibility</p:attrName>
                                        </p:attrNameLst>
                                      </p:cBhvr>
                                      <p:to>
                                        <p:strVal val="visible"/>
                                      </p:to>
                                    </p:set>
                                  </p:childTnLst>
                                </p:cTn>
                              </p:par>
                            </p:childTnLst>
                          </p:cTn>
                        </p:par>
                        <p:par>
                          <p:cTn id="29" fill="hold">
                            <p:stCondLst>
                              <p:cond delay="1800"/>
                            </p:stCondLst>
                            <p:childTnLst>
                              <p:par>
                                <p:cTn id="30" presetID="1" presetClass="entr" presetSubtype="0" fill="hold" grpId="0" nodeType="afterEffect">
                                  <p:stCondLst>
                                    <p:cond delay="0"/>
                                  </p:stCondLst>
                                  <p:childTnLst>
                                    <p:set>
                                      <p:cBhvr>
                                        <p:cTn id="31" dur="1" fill="hold">
                                          <p:stCondLst>
                                            <p:cond delay="0"/>
                                          </p:stCondLst>
                                        </p:cTn>
                                        <p:tgtEl>
                                          <p:spTgt spid="2">
                                            <p:graphicEl>
                                              <a:dgm id="{93A9BA49-83F4-493B-BBA4-B73AAFAD5DD8}"/>
                                            </p:graphicEl>
                                          </p:spTgt>
                                        </p:tgtEl>
                                        <p:attrNameLst>
                                          <p:attrName>style.visibility</p:attrName>
                                        </p:attrNameLst>
                                      </p:cBhvr>
                                      <p:to>
                                        <p:strVal val="visible"/>
                                      </p:to>
                                    </p:set>
                                  </p:childTnLst>
                                </p:cTn>
                              </p:par>
                            </p:childTnLst>
                          </p:cTn>
                        </p:par>
                        <p:par>
                          <p:cTn id="32" fill="hold">
                            <p:stCondLst>
                              <p:cond delay="1800"/>
                            </p:stCondLst>
                            <p:childTnLst>
                              <p:par>
                                <p:cTn id="33" presetID="1" presetClass="entr" presetSubtype="0" fill="hold" grpId="0" nodeType="afterEffect">
                                  <p:stCondLst>
                                    <p:cond delay="500"/>
                                  </p:stCondLst>
                                  <p:childTnLst>
                                    <p:set>
                                      <p:cBhvr>
                                        <p:cTn id="34" dur="1" fill="hold">
                                          <p:stCondLst>
                                            <p:cond delay="0"/>
                                          </p:stCondLst>
                                        </p:cTn>
                                        <p:tgtEl>
                                          <p:spTgt spid="2">
                                            <p:graphicEl>
                                              <a:dgm id="{84AEEECD-6CE6-4623-AB00-69055CC038EF}"/>
                                            </p:graphicEl>
                                          </p:spTgt>
                                        </p:tgtEl>
                                        <p:attrNameLst>
                                          <p:attrName>style.visibility</p:attrName>
                                        </p:attrNameLst>
                                      </p:cBhvr>
                                      <p:to>
                                        <p:strVal val="visible"/>
                                      </p:to>
                                    </p:set>
                                  </p:childTnLst>
                                </p:cTn>
                              </p:par>
                            </p:childTnLst>
                          </p:cTn>
                        </p:par>
                        <p:par>
                          <p:cTn id="35" fill="hold">
                            <p:stCondLst>
                              <p:cond delay="2300"/>
                            </p:stCondLst>
                            <p:childTnLst>
                              <p:par>
                                <p:cTn id="36" presetID="1" presetClass="entr" presetSubtype="0" fill="hold" grpId="0" nodeType="afterEffect">
                                  <p:stCondLst>
                                    <p:cond delay="0"/>
                                  </p:stCondLst>
                                  <p:childTnLst>
                                    <p:set>
                                      <p:cBhvr>
                                        <p:cTn id="37" dur="1" fill="hold">
                                          <p:stCondLst>
                                            <p:cond delay="0"/>
                                          </p:stCondLst>
                                        </p:cTn>
                                        <p:tgtEl>
                                          <p:spTgt spid="2">
                                            <p:graphicEl>
                                              <a:dgm id="{E8DEF5F7-AA29-40BB-862C-E28CBE88A022}"/>
                                            </p:graphicEl>
                                          </p:spTgt>
                                        </p:tgtEl>
                                        <p:attrNameLst>
                                          <p:attrName>style.visibility</p:attrName>
                                        </p:attrNameLst>
                                      </p:cBhvr>
                                      <p:to>
                                        <p:strVal val="visible"/>
                                      </p:to>
                                    </p:set>
                                  </p:childTnLst>
                                </p:cTn>
                              </p:par>
                            </p:childTnLst>
                          </p:cTn>
                        </p:par>
                        <p:par>
                          <p:cTn id="38" fill="hold">
                            <p:stCondLst>
                              <p:cond delay="2300"/>
                            </p:stCondLst>
                            <p:childTnLst>
                              <p:par>
                                <p:cTn id="39" presetID="1" presetClass="entr" presetSubtype="0" fill="hold" grpId="0" nodeType="afterEffect">
                                  <p:stCondLst>
                                    <p:cond delay="500"/>
                                  </p:stCondLst>
                                  <p:childTnLst>
                                    <p:set>
                                      <p:cBhvr>
                                        <p:cTn id="40" dur="1" fill="hold">
                                          <p:stCondLst>
                                            <p:cond delay="0"/>
                                          </p:stCondLst>
                                        </p:cTn>
                                        <p:tgtEl>
                                          <p:spTgt spid="2">
                                            <p:graphicEl>
                                              <a:dgm id="{83FC92A3-7E2D-40C8-8059-BCC4C4584E8A}"/>
                                            </p:graphicEl>
                                          </p:spTgt>
                                        </p:tgtEl>
                                        <p:attrNameLst>
                                          <p:attrName>style.visibility</p:attrName>
                                        </p:attrNameLst>
                                      </p:cBhvr>
                                      <p:to>
                                        <p:strVal val="visible"/>
                                      </p:to>
                                    </p:set>
                                  </p:childTnLst>
                                </p:cTn>
                              </p:par>
                            </p:childTnLst>
                          </p:cTn>
                        </p:par>
                        <p:par>
                          <p:cTn id="41" fill="hold">
                            <p:stCondLst>
                              <p:cond delay="2800"/>
                            </p:stCondLst>
                            <p:childTnLst>
                              <p:par>
                                <p:cTn id="42" presetID="1" presetClass="entr" presetSubtype="0" fill="hold" grpId="0" nodeType="afterEffect">
                                  <p:stCondLst>
                                    <p:cond delay="0"/>
                                  </p:stCondLst>
                                  <p:childTnLst>
                                    <p:set>
                                      <p:cBhvr>
                                        <p:cTn id="43" dur="1" fill="hold">
                                          <p:stCondLst>
                                            <p:cond delay="0"/>
                                          </p:stCondLst>
                                        </p:cTn>
                                        <p:tgtEl>
                                          <p:spTgt spid="2">
                                            <p:graphicEl>
                                              <a:dgm id="{BF9BCDFD-59CD-4890-9807-437B0BB3E4F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Заголовок 1"/>
          <p:cNvSpPr>
            <a:spLocks noGrp="1"/>
          </p:cNvSpPr>
          <p:nvPr>
            <p:ph type="title"/>
          </p:nvPr>
        </p:nvSpPr>
        <p:spPr>
          <a:xfrm>
            <a:off x="477672" y="2388358"/>
            <a:ext cx="8120418" cy="1854463"/>
          </a:xfrm>
        </p:spPr>
        <p:txBody>
          <a:bodyPr/>
          <a:lstStyle/>
          <a:p>
            <a:pPr algn="ctr"/>
            <a:r>
              <a:rPr lang="ru-RU"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50000" endA="300" endPos="50000" dist="60007" dir="5400000" sy="-100000" algn="bl" rotWithShape="0"/>
                </a:effectLst>
                <a:latin typeface="Arial Black" pitchFamily="34" charset="0"/>
              </a:rPr>
              <a:t>ЭТИБОРИНГИЗ УЧУН РАХМАТ!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2529"/>
                                        </p:tgtEl>
                                        <p:attrNameLst>
                                          <p:attrName>style.visibility</p:attrName>
                                        </p:attrNameLst>
                                      </p:cBhvr>
                                      <p:to>
                                        <p:strVal val="visible"/>
                                      </p:to>
                                    </p:set>
                                    <p:anim by="(-#ppt_w*2)" calcmode="lin" valueType="num">
                                      <p:cBhvr rctx="PPT">
                                        <p:cTn id="7" dur="500" autoRev="1" fill="hold">
                                          <p:stCondLst>
                                            <p:cond delay="0"/>
                                          </p:stCondLst>
                                        </p:cTn>
                                        <p:tgtEl>
                                          <p:spTgt spid="22529"/>
                                        </p:tgtEl>
                                        <p:attrNameLst>
                                          <p:attrName>ppt_w</p:attrName>
                                        </p:attrNameLst>
                                      </p:cBhvr>
                                    </p:anim>
                                    <p:anim by="(#ppt_w*0.50)" calcmode="lin" valueType="num">
                                      <p:cBhvr>
                                        <p:cTn id="8" dur="500" decel="50000" autoRev="1" fill="hold">
                                          <p:stCondLst>
                                            <p:cond delay="0"/>
                                          </p:stCondLst>
                                        </p:cTn>
                                        <p:tgtEl>
                                          <p:spTgt spid="22529"/>
                                        </p:tgtEl>
                                        <p:attrNameLst>
                                          <p:attrName>ppt_x</p:attrName>
                                        </p:attrNameLst>
                                      </p:cBhvr>
                                    </p:anim>
                                    <p:anim from="(-#ppt_h/2)" to="(#ppt_y)" calcmode="lin" valueType="num">
                                      <p:cBhvr>
                                        <p:cTn id="9" dur="1000" fill="hold">
                                          <p:stCondLst>
                                            <p:cond delay="0"/>
                                          </p:stCondLst>
                                        </p:cTn>
                                        <p:tgtEl>
                                          <p:spTgt spid="22529"/>
                                        </p:tgtEl>
                                        <p:attrNameLst>
                                          <p:attrName>ppt_y</p:attrName>
                                        </p:attrNameLst>
                                      </p:cBhvr>
                                    </p:anim>
                                    <p:animRot by="21600000">
                                      <p:cBhvr>
                                        <p:cTn id="10" dur="1000" fill="hold">
                                          <p:stCondLst>
                                            <p:cond delay="0"/>
                                          </p:stCondLst>
                                        </p:cTn>
                                        <p:tgtEl>
                                          <p:spTgt spid="225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1088</TotalTime>
  <Words>1001</Words>
  <Application>Microsoft Office PowerPoint</Application>
  <PresentationFormat>Экран (4:3)</PresentationFormat>
  <Paragraphs>80</Paragraphs>
  <Slides>22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22</vt:i4>
      </vt:variant>
    </vt:vector>
  </HeadingPairs>
  <TitlesOfParts>
    <vt:vector size="28" baseType="lpstr">
      <vt:lpstr>Algerian</vt:lpstr>
      <vt:lpstr>Arial</vt:lpstr>
      <vt:lpstr>Arial Black</vt:lpstr>
      <vt:lpstr>Calibri</vt:lpstr>
      <vt:lpstr>Calibri Light</vt:lpstr>
      <vt:lpstr>Office Theme</vt:lpstr>
      <vt:lpstr>Презентация PowerPoint</vt:lpstr>
      <vt:lpstr>Режа:</vt:lpstr>
      <vt:lpstr>Презентация PowerPoint</vt:lpstr>
      <vt:lpstr>  </vt:lpstr>
      <vt:lpstr>  </vt:lpstr>
      <vt:lpstr>Ҳозирги вақтда қишлоқ хўжалиги жаҳон мамлакатлари иқтисодиётида катта ўрин тутади. </vt:lpstr>
      <vt:lpstr>      Қишлоқ хўжалиги географияси иқтисодий географиянинг тармоқ фанларидан биридир. Қишлоқ хўжалиги географияси иқтисодий географиянинг энг илғор, тараққий этган тармоқларидан бири ҳисобланади. </vt:lpstr>
      <vt:lpstr>  </vt:lpstr>
      <vt:lpstr>  </vt:lpstr>
      <vt:lpstr>  </vt:lpstr>
      <vt:lpstr>  </vt:lpstr>
      <vt:lpstr>Презентация PowerPoint</vt:lpstr>
      <vt:lpstr>Презентация PowerPoint</vt:lpstr>
      <vt:lpstr>Презентация PowerPoint</vt:lpstr>
      <vt:lpstr>  </vt:lpstr>
      <vt:lpstr>   </vt:lpstr>
      <vt:lpstr>  </vt:lpstr>
      <vt:lpstr>   </vt:lpstr>
      <vt:lpstr>  </vt:lpstr>
      <vt:lpstr>Презентация PowerPoint</vt:lpstr>
      <vt:lpstr>Презентация PowerPoint</vt:lpstr>
      <vt:lpstr>ЭТИБОРИНГИЗ УЧУН РАХМАТ!</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user</dc:creator>
  <cp:lastModifiedBy>Hewlett-Packard Company</cp:lastModifiedBy>
  <cp:revision>147</cp:revision>
  <dcterms:created xsi:type="dcterms:W3CDTF">2018-09-04T12:10:47Z</dcterms:created>
  <dcterms:modified xsi:type="dcterms:W3CDTF">2019-04-13T06:39:26Z</dcterms:modified>
</cp:coreProperties>
</file>