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9" r:id="rId3"/>
    <p:sldId id="260" r:id="rId4"/>
    <p:sldId id="261" r:id="rId5"/>
    <p:sldId id="301" r:id="rId6"/>
    <p:sldId id="263" r:id="rId7"/>
    <p:sldId id="266" r:id="rId8"/>
    <p:sldId id="267" r:id="rId9"/>
    <p:sldId id="264" r:id="rId10"/>
    <p:sldId id="265" r:id="rId11"/>
    <p:sldId id="302" r:id="rId12"/>
    <p:sldId id="289" r:id="rId13"/>
    <p:sldId id="292" r:id="rId14"/>
    <p:sldId id="293" r:id="rId15"/>
    <p:sldId id="294" r:id="rId16"/>
    <p:sldId id="300" r:id="rId17"/>
    <p:sldId id="304" r:id="rId18"/>
    <p:sldId id="306" r:id="rId19"/>
    <p:sldId id="309" r:id="rId20"/>
    <p:sldId id="310" r:id="rId21"/>
    <p:sldId id="315" r:id="rId22"/>
    <p:sldId id="316" r:id="rId23"/>
    <p:sldId id="317" r:id="rId24"/>
    <p:sldId id="319" r:id="rId25"/>
    <p:sldId id="320" r:id="rId26"/>
    <p:sldId id="321" r:id="rId27"/>
    <p:sldId id="322" r:id="rId28"/>
    <p:sldId id="299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20" userDrawn="1">
          <p15:clr>
            <a:srgbClr val="A4A3A4"/>
          </p15:clr>
        </p15:guide>
        <p15:guide id="2" pos="767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00" autoAdjust="0"/>
    <p:restoredTop sz="94660"/>
  </p:normalViewPr>
  <p:slideViewPr>
    <p:cSldViewPr snapToGrid="0" showGuides="1">
      <p:cViewPr varScale="1">
        <p:scale>
          <a:sx n="104" d="100"/>
          <a:sy n="104" d="100"/>
        </p:scale>
        <p:origin x="288" y="120"/>
      </p:cViewPr>
      <p:guideLst>
        <p:guide orient="horz" pos="4320"/>
        <p:guide pos="767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6392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06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147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0089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324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2615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53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390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629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402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5290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02572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822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2851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868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353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342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C3E1ED0-7C26-4042-A052-833F143E6F3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CB737-5B59-487D-A0F4-83CD41AA6C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68981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5" Type="http://schemas.openxmlformats.org/officeDocument/2006/relationships/image" Target="../media/image18.gif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42838" y="1805303"/>
            <a:ext cx="107696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6000" b="1" dirty="0" smtClean="0">
                <a:latin typeface="Times New Roman" pitchFamily="18" charset="0"/>
                <a:cs typeface="Times New Roman" pitchFamily="18" charset="0"/>
              </a:rPr>
              <a:t>МАВЗУ</a:t>
            </a:r>
            <a:r>
              <a:rPr lang="uz-Cyrl-UZ" sz="6000" b="1" dirty="0">
                <a:latin typeface="Times New Roman" pitchFamily="18" charset="0"/>
                <a:cs typeface="Times New Roman" pitchFamily="18" charset="0"/>
              </a:rPr>
              <a:t>: Қишлоқ хўжалигининг иқтисодиётда тутган ўрни</a:t>
            </a:r>
            <a:endParaRPr lang="ru-RU" sz="6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4276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838200" y="333829"/>
            <a:ext cx="10515600" cy="1356859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QO’RG’ONTEPA TUMANI HAQIDA UMUMIY MA’LUMOT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99884"/>
            <a:ext cx="12192000" cy="7757884"/>
          </a:xfrm>
        </p:spPr>
      </p:pic>
      <p:sp>
        <p:nvSpPr>
          <p:cNvPr id="8" name="Блок-схема: перфолента 7"/>
          <p:cNvSpPr/>
          <p:nvPr/>
        </p:nvSpPr>
        <p:spPr>
          <a:xfrm>
            <a:off x="437241" y="-578803"/>
            <a:ext cx="7489373" cy="5937161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dirty="0"/>
              <a:t> </a:t>
            </a:r>
            <a:endParaRPr lang="ru-RU" dirty="0"/>
          </a:p>
          <a:p>
            <a:pPr algn="ctr"/>
            <a:r>
              <a:rPr lang="uz-Cyrl-U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Режа: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uz-Cyrl-UZ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Республика </a:t>
            </a:r>
            <a:r>
              <a:rPr lang="uz-Cyrl-UZ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иқтисодиётида қишлоқ хўжалигининг тутган ўрни ва </a:t>
            </a:r>
            <a:r>
              <a:rPr lang="uz-Cyrl-UZ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аҳамияти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uz-Cyrl-UZ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Ўзбекистон </a:t>
            </a:r>
            <a:r>
              <a:rPr lang="uz-Cyrl-UZ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табиий шароити ва ресурсларининг қишлоқ хўжалиги иқтисодиётида тутган </a:t>
            </a:r>
            <a:r>
              <a:rPr lang="uz-Cyrl-UZ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ўрни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uz-Cyrl-UZ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Мустақиллик </a:t>
            </a:r>
            <a:r>
              <a:rPr lang="uz-Cyrl-UZ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йилларида республика қишлоқ хўжалигида амалга оширилаётган </a:t>
            </a:r>
            <a:r>
              <a:rPr lang="uz-Cyrl-UZ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ислоҳотлар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4.Республика </a:t>
            </a:r>
            <a:r>
              <a:rPr lang="ru-RU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хўжалиги</a:t>
            </a: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техника </a:t>
            </a:r>
            <a:r>
              <a:rPr lang="ru-RU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базаси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восита</a:t>
            </a: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тушунчаси</a:t>
            </a: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классификацияси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2022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Содержимое 3" descr="ppt_a_055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-81762"/>
            <a:ext cx="12192000" cy="6858000"/>
          </a:xfrm>
          <a:prstGeom prst="rect">
            <a:avLst/>
          </a:prstGeom>
        </p:spPr>
      </p:pic>
      <p:sp>
        <p:nvSpPr>
          <p:cNvPr id="8" name="Двойная волна 7"/>
          <p:cNvSpPr/>
          <p:nvPr/>
        </p:nvSpPr>
        <p:spPr>
          <a:xfrm>
            <a:off x="0" y="73951"/>
            <a:ext cx="12192000" cy="4895614"/>
          </a:xfrm>
          <a:prstGeom prst="doubleWave">
            <a:avLst>
              <a:gd name="adj1" fmla="val 3015"/>
              <a:gd name="adj2" fmla="val -6443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хўжалиги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моддий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тармоқлари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ичида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қадимийси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кишилик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жамиятининг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ривожланишида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роль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ўйнаган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Бугунги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кунда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хўжалиги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иқтисодиётнинг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муҳим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тармоғи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саналади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аҳоли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озиқ-овқат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саноат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тармоқлари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қимматбаҳо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хом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ашё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ташқи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савдога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туман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хом-ашё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товарлар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етказиб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Аҳолининг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моддий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фаровонлигини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оширишда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хўжалигининг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ўрни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беқиёс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аҳоли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эҳтиёжи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товарларнинг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85 % га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яқин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мазкур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тармоқ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зиммасига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тўғри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Республика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Ялпи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маҳсулотининг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1/4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қисмидан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кўпроғи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аграр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секторда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яратилади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398145" algn="ctr">
              <a:spcAft>
                <a:spcPts val="0"/>
              </a:spcAft>
            </a:pPr>
            <a:endParaRPr lang="ru-RU" sz="2400" dirty="0">
              <a:solidFill>
                <a:schemeClr val="tx2">
                  <a:lumMod val="1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3361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D:\gif\7366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40478" y="96981"/>
            <a:ext cx="8349933" cy="967105"/>
          </a:xfrm>
          <a:prstGeom prst="rect">
            <a:avLst/>
          </a:prstGeom>
          <a:noFill/>
        </p:spPr>
      </p:pic>
      <p:sp>
        <p:nvSpPr>
          <p:cNvPr id="2" name="Скругленный прямоугольник 1"/>
          <p:cNvSpPr/>
          <p:nvPr/>
        </p:nvSpPr>
        <p:spPr>
          <a:xfrm>
            <a:off x="357809" y="1205947"/>
            <a:ext cx="11449878" cy="53690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Мамлакат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аҳолисининг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63,9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% и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16,8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млн.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кишидан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ортиқ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аҳолиси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аҳоли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пунктларида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яшайди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(2006)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Мамлакат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аҳолисининг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ёши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24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ёшга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тенг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аҳоли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пунктларида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кўрсаткич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23,3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ёшга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тўғри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Республика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меҳнат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ресурсларининг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1/3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қисмига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яқини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аграр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секторда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фаолият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юритмоқда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қулай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иқлимий-табиий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шароити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унумдор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водий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воҳалари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қадимдан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деҳқончилик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қулай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имконият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яратган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Республика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кенгликларда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(37-45</a:t>
            </a:r>
            <a:r>
              <a:rPr lang="ru-RU" sz="2400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ш.к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.)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чала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чўл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чўл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зонасида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жойлашгани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ҳавоси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очиқ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серофтоб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Қуёш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нурлари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тушади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Тошкентда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йилига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2889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соат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қуёш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нурлари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тушса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миқдор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Термизда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3019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соатга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тенг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Қизилқум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Мирзачўл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Қарши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чўлларида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қуёш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узоқ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вақт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йилига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4460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соат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нур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сочиб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туради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Мусбат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ҳароратлар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йиғиндиси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Устюртда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3000</a:t>
            </a:r>
            <a:r>
              <a:rPr lang="ru-RU" sz="2400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дан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ортиқ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Сурхондарёда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5900</a:t>
            </a:r>
            <a:r>
              <a:rPr lang="ru-RU" sz="2400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га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етади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 indent="3984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z-Cyrl-UZ" altLang="ru-RU" sz="2400" dirty="0" smtClean="0">
                <a:solidFill>
                  <a:srgbClr val="FF000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. </a:t>
            </a:r>
            <a:endParaRPr lang="uz-Cyrl-UZ" alt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3951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4" descr="120226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13" y="-1"/>
            <a:ext cx="12180887" cy="685800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57739" y="883866"/>
            <a:ext cx="974034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Қуёш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радиацияси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йилига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см. кв.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юзага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137-160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килокалорияни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этади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Қуёшли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кунлар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тоғли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ҳудудларга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камроқ-2500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соат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Қизилқум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Сурхон-Шеробод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водийсига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кўп-3000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соатдан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кўпроқ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давом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этади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Республикамизда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қуёшли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кунлар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узоқ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давом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этгани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(190-270 кун)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хўжалиги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экинларидан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йилига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мартадан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ҳосил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йиғиштириб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вегетация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узоқ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давом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этадиган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иссиқсевар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ўсимликларни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имконияти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табиий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тарихий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омиллар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меҳнат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ресурслари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халқимизнинг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шаклланган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неча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минг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тарихга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деҳқончилик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маданияти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негизида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пахтачилик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етакчи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тармоққа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айланди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Республикада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йилига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1,5 млн. т. пахта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толаси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чиқарилади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Пахта 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ялпи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ҳосили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дунёда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5-ўринда, пахта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толаси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экспорти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2-ўринда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туради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25296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ramka-47.gif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917712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040835" y="1082203"/>
            <a:ext cx="8984974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Мустақиллик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йилларида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республика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аҳолисининг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эҳтиёжини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қондириш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, пахта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яккаҳокимлигига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барҳам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мақсадида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“дон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мустақиллиги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қизғин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кураш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борилди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. Пахта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майдонлари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камайтирилиб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донли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экинлар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майдони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кенгайтирилди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Натижада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 дон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ялпи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ҳосили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кескин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ортди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Республикада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йилига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3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млн. т </a:t>
            </a:r>
            <a:r>
              <a:rPr lang="uz-Cyrl-UZ" sz="2300" dirty="0">
                <a:latin typeface="Times New Roman" pitchFamily="18" charset="0"/>
                <a:cs typeface="Times New Roman" pitchFamily="18" charset="0"/>
              </a:rPr>
              <a:t>дан ортиқ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дон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маҳсулотлари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етиштириб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келинмоқда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/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қадимдан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шириндан-шакар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полиз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боғдорчилик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маҳсулотлари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машҳур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келган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Истиқболда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республиканинг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30 %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ҳудудини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эгаллаган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тоғ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олди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300" dirty="0">
                <a:latin typeface="Times New Roman" pitchFamily="18" charset="0"/>
                <a:cs typeface="Times New Roman" pitchFamily="18" charset="0"/>
              </a:rPr>
              <a:t>ва тоғли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зоналарида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боғдорчилик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узумчилик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маҳсулотлари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етиштиришнинг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манбалари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вужудга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Етиштириладиган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маҳсулотлар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нафақат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эҳтиёжни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қондирибгина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қолмасдан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жаҳон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бозорида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мустаҳкам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жой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эгаллашига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71938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ramka-47.gif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917712" cy="6858000"/>
          </a:xfrm>
          <a:prstGeom prst="rect">
            <a:avLst/>
          </a:prstGeom>
        </p:spPr>
      </p:pic>
      <p:sp>
        <p:nvSpPr>
          <p:cNvPr id="2" name="Багетная рамка 1"/>
          <p:cNvSpPr/>
          <p:nvPr/>
        </p:nvSpPr>
        <p:spPr>
          <a:xfrm>
            <a:off x="1946491" y="1060173"/>
            <a:ext cx="9024730" cy="4678017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табиий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шароити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деҳқончиликни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ривожланишига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қанчалик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қулайлик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яратган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чорвачилик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шунчалик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қулайдир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Обикор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деҳқончилик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ҳудудларида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қорамолчилик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паррандачилик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асаларичилик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қўйчилик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чўл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тоғ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олди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зоналарида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қоракўлчилик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йилқичилик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туячилик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эчкичилик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дарё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кўл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ҳавзаларида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балиқчилик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даррандачилик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Республика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чўлларидан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яйлов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хўжалиги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ерларининг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7,7 % и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чорва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моллари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озуқа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базасини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ажратилган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йилига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10 млн. т.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пичан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силос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йиғиштириб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Республиканинг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чўл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зонасида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яйловлардан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янада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фойдаланилса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йилига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3-5 ц.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ем-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ҳашак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7456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ramka-47.gif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917712" cy="6858000"/>
          </a:xfrm>
          <a:prstGeom prst="rect">
            <a:avLst/>
          </a:prstGeom>
        </p:spPr>
      </p:pic>
      <p:sp>
        <p:nvSpPr>
          <p:cNvPr id="3" name="Табличка 2"/>
          <p:cNvSpPr/>
          <p:nvPr/>
        </p:nvSpPr>
        <p:spPr>
          <a:xfrm>
            <a:off x="1908313" y="993913"/>
            <a:ext cx="9064487" cy="4850296"/>
          </a:xfrm>
          <a:prstGeom prst="plaque">
            <a:avLst>
              <a:gd name="adj" fmla="val 12569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/>
              <a:t>	</a:t>
            </a:r>
            <a:r>
              <a:rPr lang="ru-RU" dirty="0" err="1" smtClean="0"/>
              <a:t>Ўзбекистон</a:t>
            </a:r>
            <a:r>
              <a:rPr lang="ru-RU" dirty="0" smtClean="0"/>
              <a:t> </a:t>
            </a:r>
            <a:r>
              <a:rPr lang="ru-RU" dirty="0"/>
              <a:t>ер </a:t>
            </a:r>
            <a:r>
              <a:rPr lang="ru-RU" dirty="0" err="1"/>
              <a:t>фонди</a:t>
            </a:r>
            <a:r>
              <a:rPr lang="ru-RU" dirty="0"/>
              <a:t> 44,7 млн. га </a:t>
            </a:r>
            <a:r>
              <a:rPr lang="ru-RU" dirty="0" err="1"/>
              <a:t>тенг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унинг</a:t>
            </a:r>
            <a:r>
              <a:rPr lang="ru-RU" dirty="0"/>
              <a:t> 4,2 млн. га </a:t>
            </a:r>
            <a:r>
              <a:rPr lang="ru-RU" dirty="0" err="1"/>
              <a:t>қисмида</a:t>
            </a:r>
            <a:r>
              <a:rPr lang="ru-RU" dirty="0"/>
              <a:t> </a:t>
            </a:r>
            <a:r>
              <a:rPr lang="ru-RU" dirty="0" err="1"/>
              <a:t>суғорма</a:t>
            </a:r>
            <a:r>
              <a:rPr lang="ru-RU" dirty="0"/>
              <a:t> </a:t>
            </a:r>
            <a:r>
              <a:rPr lang="ru-RU" dirty="0" err="1"/>
              <a:t>деҳқончилик</a:t>
            </a:r>
            <a:r>
              <a:rPr lang="ru-RU" dirty="0"/>
              <a:t> </a:t>
            </a:r>
            <a:r>
              <a:rPr lang="ru-RU" dirty="0" err="1"/>
              <a:t>қилинади</a:t>
            </a:r>
            <a:r>
              <a:rPr lang="ru-RU" dirty="0"/>
              <a:t>. </a:t>
            </a:r>
            <a:r>
              <a:rPr lang="ru-RU" dirty="0" err="1"/>
              <a:t>Республикада</a:t>
            </a:r>
            <a:r>
              <a:rPr lang="ru-RU" dirty="0"/>
              <a:t> </a:t>
            </a:r>
            <a:r>
              <a:rPr lang="ru-RU" dirty="0" err="1"/>
              <a:t>ҳар</a:t>
            </a:r>
            <a:r>
              <a:rPr lang="ru-RU" dirty="0"/>
              <a:t> 100 га </a:t>
            </a:r>
            <a:r>
              <a:rPr lang="ru-RU" dirty="0" err="1"/>
              <a:t>ердан</a:t>
            </a:r>
            <a:r>
              <a:rPr lang="ru-RU" dirty="0"/>
              <a:t> </a:t>
            </a:r>
            <a:r>
              <a:rPr lang="ru-RU" dirty="0" err="1"/>
              <a:t>фақат</a:t>
            </a:r>
            <a:r>
              <a:rPr lang="ru-RU" dirty="0"/>
              <a:t> 7 га ер </a:t>
            </a:r>
            <a:r>
              <a:rPr lang="ru-RU" dirty="0" err="1"/>
              <a:t>деҳқончиликка</a:t>
            </a:r>
            <a:r>
              <a:rPr lang="ru-RU" dirty="0"/>
              <a:t> </a:t>
            </a:r>
            <a:r>
              <a:rPr lang="ru-RU" dirty="0" err="1"/>
              <a:t>яроқли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келажакда</a:t>
            </a:r>
            <a:r>
              <a:rPr lang="ru-RU" dirty="0"/>
              <a:t> </a:t>
            </a:r>
            <a:r>
              <a:rPr lang="ru-RU" dirty="0" err="1"/>
              <a:t>деҳқончиликни</a:t>
            </a:r>
            <a:r>
              <a:rPr lang="ru-RU" dirty="0"/>
              <a:t> </a:t>
            </a:r>
            <a:r>
              <a:rPr lang="ru-RU" dirty="0" err="1"/>
              <a:t>ривожлантиришда</a:t>
            </a:r>
            <a:r>
              <a:rPr lang="ru-RU" dirty="0"/>
              <a:t> </a:t>
            </a:r>
            <a:r>
              <a:rPr lang="ru-RU" dirty="0" err="1"/>
              <a:t>муаммоларнинг</a:t>
            </a:r>
            <a:r>
              <a:rPr lang="ru-RU" dirty="0"/>
              <a:t> </a:t>
            </a:r>
            <a:r>
              <a:rPr lang="ru-RU" dirty="0" err="1"/>
              <a:t>мураккаблашишига</a:t>
            </a:r>
            <a:r>
              <a:rPr lang="ru-RU" dirty="0"/>
              <a:t> </a:t>
            </a:r>
            <a:r>
              <a:rPr lang="ru-RU" dirty="0" err="1"/>
              <a:t>сабабчи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/>
              <a:t>. </a:t>
            </a:r>
            <a:r>
              <a:rPr lang="ru-RU" dirty="0" err="1"/>
              <a:t>Негаки</a:t>
            </a:r>
            <a:r>
              <a:rPr lang="ru-RU" dirty="0"/>
              <a:t>, </a:t>
            </a:r>
            <a:r>
              <a:rPr lang="ru-RU" dirty="0" err="1"/>
              <a:t>ўлкамиз</a:t>
            </a:r>
            <a:r>
              <a:rPr lang="ru-RU" dirty="0"/>
              <a:t> </a:t>
            </a:r>
            <a:r>
              <a:rPr lang="ru-RU" dirty="0" err="1"/>
              <a:t>чўл</a:t>
            </a:r>
            <a:r>
              <a:rPr lang="ru-RU" dirty="0"/>
              <a:t> </a:t>
            </a:r>
            <a:r>
              <a:rPr lang="ru-RU" dirty="0" err="1"/>
              <a:t>зонасида</a:t>
            </a:r>
            <a:r>
              <a:rPr lang="ru-RU" dirty="0"/>
              <a:t> </a:t>
            </a:r>
            <a:r>
              <a:rPr lang="ru-RU" dirty="0" err="1"/>
              <a:t>жойлашган</a:t>
            </a:r>
            <a:r>
              <a:rPr lang="ru-RU" dirty="0"/>
              <a:t>, </a:t>
            </a:r>
            <a:r>
              <a:rPr lang="ru-RU" dirty="0" err="1"/>
              <a:t>суғориб</a:t>
            </a:r>
            <a:r>
              <a:rPr lang="ru-RU" dirty="0"/>
              <a:t> </a:t>
            </a:r>
            <a:r>
              <a:rPr lang="ru-RU" dirty="0" err="1"/>
              <a:t>деҳқончилик</a:t>
            </a:r>
            <a:r>
              <a:rPr lang="ru-RU" dirty="0"/>
              <a:t> </a:t>
            </a:r>
            <a:r>
              <a:rPr lang="ru-RU" dirty="0" err="1"/>
              <a:t>қиладиган</a:t>
            </a:r>
            <a:r>
              <a:rPr lang="ru-RU" dirty="0"/>
              <a:t> </a:t>
            </a:r>
            <a:r>
              <a:rPr lang="ru-RU" dirty="0" err="1"/>
              <a:t>мамлакатлар</a:t>
            </a:r>
            <a:r>
              <a:rPr lang="ru-RU" dirty="0"/>
              <a:t> </a:t>
            </a:r>
            <a:r>
              <a:rPr lang="ru-RU" dirty="0" err="1"/>
              <a:t>қаторига</a:t>
            </a:r>
            <a:r>
              <a:rPr lang="ru-RU" dirty="0"/>
              <a:t> </a:t>
            </a:r>
            <a:r>
              <a:rPr lang="ru-RU" dirty="0" err="1"/>
              <a:t>киради</a:t>
            </a:r>
            <a:r>
              <a:rPr lang="ru-RU" dirty="0"/>
              <a:t>. Республика </a:t>
            </a:r>
            <a:r>
              <a:rPr lang="ru-RU" dirty="0" err="1"/>
              <a:t>қишлоқ</a:t>
            </a:r>
            <a:r>
              <a:rPr lang="ru-RU" dirty="0"/>
              <a:t> </a:t>
            </a:r>
            <a:r>
              <a:rPr lang="ru-RU" dirty="0" err="1"/>
              <a:t>хўжалиги</a:t>
            </a:r>
            <a:r>
              <a:rPr lang="ru-RU" dirty="0"/>
              <a:t> </a:t>
            </a:r>
            <a:r>
              <a:rPr lang="ru-RU" dirty="0" err="1"/>
              <a:t>суғорма</a:t>
            </a:r>
            <a:r>
              <a:rPr lang="ru-RU" dirty="0"/>
              <a:t> </a:t>
            </a:r>
            <a:r>
              <a:rPr lang="ru-RU" dirty="0" err="1"/>
              <a:t>деҳқончиликка</a:t>
            </a:r>
            <a:r>
              <a:rPr lang="ru-RU" dirty="0"/>
              <a:t> </a:t>
            </a:r>
            <a:r>
              <a:rPr lang="ru-RU" dirty="0" err="1"/>
              <a:t>асосланган</a:t>
            </a:r>
            <a:r>
              <a:rPr lang="ru-RU" dirty="0"/>
              <a:t>. </a:t>
            </a:r>
            <a:r>
              <a:rPr lang="ru-RU" dirty="0" err="1"/>
              <a:t>Сувга</a:t>
            </a:r>
            <a:r>
              <a:rPr lang="ru-RU" dirty="0"/>
              <a:t> 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жуда</a:t>
            </a:r>
            <a:r>
              <a:rPr lang="ru-RU" dirty="0"/>
              <a:t> </a:t>
            </a:r>
            <a:r>
              <a:rPr lang="ru-RU" dirty="0" err="1"/>
              <a:t>юқори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йилдан-йилга</a:t>
            </a:r>
            <a:r>
              <a:rPr lang="ru-RU" dirty="0"/>
              <a:t> </a:t>
            </a:r>
            <a:r>
              <a:rPr lang="ru-RU" dirty="0" err="1"/>
              <a:t>ортиб</a:t>
            </a:r>
            <a:r>
              <a:rPr lang="ru-RU" dirty="0"/>
              <a:t> </a:t>
            </a:r>
            <a:r>
              <a:rPr lang="ru-RU" dirty="0" err="1"/>
              <a:t>бораверади</a:t>
            </a:r>
            <a:r>
              <a:rPr lang="ru-RU" dirty="0"/>
              <a:t>. Республика </a:t>
            </a:r>
            <a:r>
              <a:rPr lang="ru-RU" dirty="0" err="1"/>
              <a:t>сув</a:t>
            </a:r>
            <a:r>
              <a:rPr lang="ru-RU" dirty="0"/>
              <a:t> </a:t>
            </a:r>
            <a:r>
              <a:rPr lang="ru-RU" dirty="0" err="1"/>
              <a:t>заҳираси</a:t>
            </a:r>
            <a:r>
              <a:rPr lang="ru-RU" dirty="0"/>
              <a:t> </a:t>
            </a:r>
            <a:r>
              <a:rPr lang="ru-RU" dirty="0" err="1"/>
              <a:t>сувга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талабнинг</a:t>
            </a:r>
            <a:r>
              <a:rPr lang="ru-RU" dirty="0"/>
              <a:t> </a:t>
            </a:r>
            <a:r>
              <a:rPr lang="ru-RU" dirty="0" err="1"/>
              <a:t>атиги</a:t>
            </a:r>
            <a:r>
              <a:rPr lang="ru-RU" dirty="0"/>
              <a:t> 60 % </a:t>
            </a:r>
            <a:r>
              <a:rPr lang="ru-RU" dirty="0" err="1"/>
              <a:t>инигина</a:t>
            </a:r>
            <a:r>
              <a:rPr lang="ru-RU" dirty="0"/>
              <a:t> </a:t>
            </a:r>
            <a:r>
              <a:rPr lang="ru-RU" dirty="0" err="1"/>
              <a:t>қондира</a:t>
            </a:r>
            <a:r>
              <a:rPr lang="ru-RU" dirty="0"/>
              <a:t> </a:t>
            </a:r>
            <a:r>
              <a:rPr lang="ru-RU" dirty="0" err="1"/>
              <a:t>олади</a:t>
            </a:r>
            <a:r>
              <a:rPr lang="ru-RU" dirty="0"/>
              <a:t>, </a:t>
            </a:r>
            <a:r>
              <a:rPr lang="ru-RU" dirty="0" err="1"/>
              <a:t>холос</a:t>
            </a:r>
            <a:r>
              <a:rPr lang="ru-RU" dirty="0"/>
              <a:t>. </a:t>
            </a:r>
            <a:r>
              <a:rPr lang="ru-RU" dirty="0" err="1"/>
              <a:t>Айрим</a:t>
            </a:r>
            <a:r>
              <a:rPr lang="ru-RU" dirty="0"/>
              <a:t> </a:t>
            </a:r>
            <a:r>
              <a:rPr lang="ru-RU" dirty="0" err="1"/>
              <a:t>йиллари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кўрсаткичдан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камайиб</a:t>
            </a:r>
            <a:r>
              <a:rPr lang="ru-RU" dirty="0"/>
              <a:t> </a:t>
            </a:r>
            <a:r>
              <a:rPr lang="ru-RU" dirty="0" err="1"/>
              <a:t>кетади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эса</a:t>
            </a:r>
            <a:r>
              <a:rPr lang="ru-RU" dirty="0"/>
              <a:t>  </a:t>
            </a:r>
            <a:r>
              <a:rPr lang="ru-RU" dirty="0" err="1"/>
              <a:t>қишлоқ</a:t>
            </a:r>
            <a:r>
              <a:rPr lang="ru-RU" dirty="0"/>
              <a:t> </a:t>
            </a:r>
            <a:r>
              <a:rPr lang="ru-RU" dirty="0" err="1"/>
              <a:t>хўжалиги</a:t>
            </a:r>
            <a:r>
              <a:rPr lang="ru-RU" dirty="0"/>
              <a:t> </a:t>
            </a:r>
            <a:r>
              <a:rPr lang="ru-RU" dirty="0" err="1"/>
              <a:t>тараққиётига</a:t>
            </a:r>
            <a:r>
              <a:rPr lang="ru-RU" dirty="0"/>
              <a:t> </a:t>
            </a:r>
            <a:r>
              <a:rPr lang="ru-RU" dirty="0" err="1"/>
              <a:t>салбий</a:t>
            </a:r>
            <a:r>
              <a:rPr lang="ru-RU" dirty="0"/>
              <a:t> </a:t>
            </a:r>
            <a:r>
              <a:rPr lang="ru-RU" dirty="0" err="1"/>
              <a:t>таъсир</a:t>
            </a:r>
            <a:r>
              <a:rPr lang="ru-RU" dirty="0"/>
              <a:t> </a:t>
            </a:r>
            <a:r>
              <a:rPr lang="ru-RU" dirty="0" err="1"/>
              <a:t>этади</a:t>
            </a:r>
            <a:r>
              <a:rPr lang="ru-RU" dirty="0"/>
              <a:t>.  </a:t>
            </a:r>
            <a:r>
              <a:rPr lang="ru-RU" dirty="0" err="1"/>
              <a:t>Сувни</a:t>
            </a:r>
            <a:r>
              <a:rPr lang="ru-RU" dirty="0"/>
              <a:t> </a:t>
            </a:r>
            <a:r>
              <a:rPr lang="ru-RU" dirty="0" err="1"/>
              <a:t>истеъмолчиларга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вақтида</a:t>
            </a:r>
            <a:r>
              <a:rPr lang="ru-RU" dirty="0"/>
              <a:t> </a:t>
            </a:r>
            <a:r>
              <a:rPr lang="ru-RU" dirty="0" err="1"/>
              <a:t>етказиб</a:t>
            </a:r>
            <a:r>
              <a:rPr lang="ru-RU" dirty="0"/>
              <a:t> </a:t>
            </a:r>
            <a:r>
              <a:rPr lang="ru-RU" dirty="0" err="1"/>
              <a:t>бериш</a:t>
            </a:r>
            <a:r>
              <a:rPr lang="ru-RU" dirty="0"/>
              <a:t> </a:t>
            </a:r>
            <a:r>
              <a:rPr lang="ru-RU" dirty="0" err="1"/>
              <a:t>мақсадида</a:t>
            </a:r>
            <a:r>
              <a:rPr lang="ru-RU" dirty="0"/>
              <a:t> </a:t>
            </a:r>
            <a:r>
              <a:rPr lang="ru-RU" dirty="0" err="1"/>
              <a:t>йирик</a:t>
            </a:r>
            <a:r>
              <a:rPr lang="ru-RU" dirty="0"/>
              <a:t> </a:t>
            </a:r>
            <a:r>
              <a:rPr lang="ru-RU" dirty="0" err="1"/>
              <a:t>сув</a:t>
            </a:r>
            <a:r>
              <a:rPr lang="ru-RU" dirty="0"/>
              <a:t> </a:t>
            </a:r>
            <a:r>
              <a:rPr lang="ru-RU" dirty="0" err="1"/>
              <a:t>омборлар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каналлар</a:t>
            </a:r>
            <a:r>
              <a:rPr lang="ru-RU" dirty="0"/>
              <a:t> </a:t>
            </a:r>
            <a:r>
              <a:rPr lang="ru-RU" dirty="0" err="1"/>
              <a:t>бунёд</a:t>
            </a:r>
            <a:r>
              <a:rPr lang="ru-RU" dirty="0"/>
              <a:t> </a:t>
            </a:r>
            <a:r>
              <a:rPr lang="ru-RU" dirty="0" err="1"/>
              <a:t>этилган</a:t>
            </a:r>
            <a:r>
              <a:rPr lang="ru-RU" dirty="0"/>
              <a:t>. </a:t>
            </a:r>
            <a:r>
              <a:rPr lang="ru-RU" dirty="0" err="1"/>
              <a:t>Эндиликда</a:t>
            </a:r>
            <a:r>
              <a:rPr lang="ru-RU" dirty="0"/>
              <a:t> </a:t>
            </a:r>
            <a:r>
              <a:rPr lang="ru-RU" dirty="0" err="1"/>
              <a:t>сув</a:t>
            </a:r>
            <a:r>
              <a:rPr lang="ru-RU" dirty="0"/>
              <a:t> </a:t>
            </a:r>
            <a:r>
              <a:rPr lang="ru-RU" dirty="0" err="1"/>
              <a:t>ҳажми</a:t>
            </a:r>
            <a:r>
              <a:rPr lang="ru-RU" dirty="0"/>
              <a:t>  18,6 млрд. м</a:t>
            </a:r>
            <a:r>
              <a:rPr lang="uz-Cyrl-UZ" baseline="30000" dirty="0"/>
              <a:t>3</a:t>
            </a:r>
            <a:r>
              <a:rPr lang="ru-RU" dirty="0"/>
              <a:t> га </a:t>
            </a:r>
            <a:r>
              <a:rPr lang="ru-RU" dirty="0" err="1"/>
              <a:t>тенг</a:t>
            </a:r>
            <a:r>
              <a:rPr lang="ru-RU" dirty="0"/>
              <a:t> 53 та </a:t>
            </a:r>
            <a:r>
              <a:rPr lang="ru-RU" dirty="0" err="1"/>
              <a:t>сув</a:t>
            </a:r>
            <a:r>
              <a:rPr lang="ru-RU" dirty="0"/>
              <a:t> </a:t>
            </a:r>
            <a:r>
              <a:rPr lang="ru-RU" dirty="0" err="1"/>
              <a:t>омбор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сув</a:t>
            </a:r>
            <a:r>
              <a:rPr lang="ru-RU" dirty="0"/>
              <a:t> </a:t>
            </a:r>
            <a:r>
              <a:rPr lang="ru-RU" dirty="0" err="1"/>
              <a:t>сарфи</a:t>
            </a:r>
            <a:r>
              <a:rPr lang="ru-RU" dirty="0"/>
              <a:t> 2500 м/сек га </a:t>
            </a:r>
            <a:r>
              <a:rPr lang="ru-RU" dirty="0" err="1"/>
              <a:t>тенг</a:t>
            </a:r>
            <a:r>
              <a:rPr lang="ru-RU" dirty="0"/>
              <a:t> 75 та </a:t>
            </a:r>
            <a:r>
              <a:rPr lang="ru-RU" dirty="0" err="1"/>
              <a:t>йирик</a:t>
            </a:r>
            <a:r>
              <a:rPr lang="ru-RU" dirty="0"/>
              <a:t> </a:t>
            </a:r>
            <a:r>
              <a:rPr lang="ru-RU" dirty="0" err="1"/>
              <a:t>каналлар</a:t>
            </a:r>
            <a:r>
              <a:rPr lang="ru-RU" dirty="0"/>
              <a:t> </a:t>
            </a:r>
            <a:r>
              <a:rPr lang="ru-RU" dirty="0" err="1"/>
              <a:t>тизими</a:t>
            </a:r>
            <a:r>
              <a:rPr lang="ru-RU" dirty="0"/>
              <a:t> </a:t>
            </a:r>
            <a:r>
              <a:rPr lang="ru-RU" dirty="0" err="1"/>
              <a:t>суғорма</a:t>
            </a:r>
            <a:r>
              <a:rPr lang="ru-RU" dirty="0"/>
              <a:t> </a:t>
            </a:r>
            <a:r>
              <a:rPr lang="ru-RU" dirty="0" err="1"/>
              <a:t>деҳқончиликка</a:t>
            </a:r>
            <a:r>
              <a:rPr lang="ru-RU" dirty="0"/>
              <a:t> </a:t>
            </a:r>
            <a:r>
              <a:rPr lang="ru-RU" dirty="0" err="1"/>
              <a:t>хизмат</a:t>
            </a:r>
            <a:r>
              <a:rPr lang="ru-RU" dirty="0"/>
              <a:t> </a:t>
            </a:r>
            <a:r>
              <a:rPr lang="ru-RU" dirty="0" err="1"/>
              <a:t>кўрсатмоқда</a:t>
            </a:r>
            <a:r>
              <a:rPr lang="ru-RU" dirty="0"/>
              <a:t>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430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документ 3"/>
          <p:cNvSpPr/>
          <p:nvPr/>
        </p:nvSpPr>
        <p:spPr>
          <a:xfrm>
            <a:off x="689113" y="132521"/>
            <a:ext cx="9342783" cy="6493565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/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хўжалиги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техника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базаси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тубдан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ўзгартирилиб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такомиллаштирилмоқда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замонавий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техника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технологиялар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таъминланмоқда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Қўл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меҳнати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камайтирилиб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жараёнлар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механизациялаштирилди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тармоқ-пахтачиликда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жараёнининг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78 % и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механизациялаштирилган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Етиштирилган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пахта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ялпи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ҳосилининг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30 % дан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зиёдроғи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машиналарда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териб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Республика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агросаноат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мажмуасини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моддий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-техника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ресурслари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таъминлаш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уларга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техник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хизмат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кўрсатиш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Ўзқишлоқхўжаликтаъминоттаъмир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-кооператив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қўмитаси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тузилган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Республика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агроосаноат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мажмуига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тегишли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корхоналарда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50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турдаги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машина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механизмлар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чиқарилади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хўжалиги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корхоналари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тракторлар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комбайнлар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автобус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енгил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автомобиллар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тиркамалар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таъминланган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Кимё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саноати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хўжалигини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минерал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ўғитлар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тўла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таъминлаш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имкониятига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хўжалигида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касалликлар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зараркунандаларга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қарши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кимёвий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биологик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кураш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борилади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Республикада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756 та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биолабораториялар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/>
              <a:t>ташкил</a:t>
            </a:r>
            <a:r>
              <a:rPr lang="ru-RU" dirty="0"/>
              <a:t> </a:t>
            </a:r>
            <a:r>
              <a:rPr lang="ru-RU" dirty="0" err="1"/>
              <a:t>этилган</a:t>
            </a:r>
            <a:r>
              <a:rPr lang="ru-RU" dirty="0"/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2807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874643" y="0"/>
            <a:ext cx="9515061" cy="685800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хўжалигини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ривожлантириш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мақсадида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чет эл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инвестициялари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жалб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қилинмоқда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Ҳамкорликда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қўшма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корхоналар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этилмоқда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чиқаришда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илғор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чет эл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технологиялари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қўлланилмоқда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Россия,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Исроил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Хитой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мамлакатлар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хўжалигини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ривожлантиришга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оид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ҳамкорлик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тараққий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этиб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бормоқда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Инсоният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ўзининг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тарихий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тараққиёти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меҳнат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жараёнида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улкан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моддий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неъматлар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бойликлар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яратди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Улар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хўжалигида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хўжаликларнинг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мулклари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ифодаланади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хўжалигини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ривожлантириш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илғор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технологияларни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жорий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фондлари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таъминланганлик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даражасини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1356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4" descr="1202261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1"/>
            <a:ext cx="12192000" cy="695888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67409" y="474345"/>
            <a:ext cx="993913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algn="just"/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фондлари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табиий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шаклини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узоқ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вақт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ўзгартирмаган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ҳолда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жараёнида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иштирок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этадиган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меҳнат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воситаларига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айтилади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Меҳнат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воситаларига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трактор, комбайн, пахта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териш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машиналари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юк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енгил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автомашиналар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асбоб-ускуналар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бинолар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иншоотлар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узатиш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қурилмалари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дарахтлар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буюмлари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маҳсулдор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чорва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ҳайвонлари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киради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меҳнат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воситалари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даврлари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вазифани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бажаради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қиймати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яратилаётган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маҳсулотга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аста-секин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ўтиб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боради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фондлари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дейилишига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сабаб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меҳнат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воситалари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чиқаришнинг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негизини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моддий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</a:t>
            </a:r>
            <a:r>
              <a:rPr lang="uz-Cyrl-U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ришда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ишлатилишидир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фондлар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чиқаришга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тааллуқли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тааллуқли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бўлмаган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фондларга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бўлинади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solidFill>
                  <a:schemeClr val="bg1"/>
                </a:solidFill>
              </a:rPr>
              <a:t>	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3854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12180887" cy="6858000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8" name="Picture 2" descr="D:\gif\lineechka-13.gif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1" y="128241"/>
            <a:ext cx="11049000" cy="1045845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9" name="Вертикальный свиток 8"/>
          <p:cNvSpPr/>
          <p:nvPr/>
        </p:nvSpPr>
        <p:spPr>
          <a:xfrm>
            <a:off x="1778924" y="1363287"/>
            <a:ext cx="8462356" cy="4908276"/>
          </a:xfrm>
          <a:prstGeom prst="verticalScroll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2800" dirty="0" smtClean="0"/>
          </a:p>
          <a:p>
            <a:pPr algn="just"/>
            <a:r>
              <a:rPr lang="ru-RU" sz="2800" dirty="0"/>
              <a:t>	</a:t>
            </a:r>
            <a:r>
              <a:rPr lang="ru-RU" sz="2800" dirty="0" err="1" smtClean="0"/>
              <a:t>Ишлаб</a:t>
            </a:r>
            <a:r>
              <a:rPr lang="ru-RU" sz="2800" dirty="0" smtClean="0"/>
              <a:t> </a:t>
            </a:r>
            <a:r>
              <a:rPr lang="ru-RU" sz="2800" dirty="0" err="1"/>
              <a:t>чиқариш</a:t>
            </a:r>
            <a:r>
              <a:rPr lang="ru-RU" sz="2800" dirty="0"/>
              <a:t> </a:t>
            </a:r>
            <a:r>
              <a:rPr lang="ru-RU" sz="2800" dirty="0" err="1"/>
              <a:t>тармоқларида</a:t>
            </a:r>
            <a:r>
              <a:rPr lang="ru-RU" sz="2800" dirty="0"/>
              <a:t> </a:t>
            </a:r>
            <a:r>
              <a:rPr lang="ru-RU" sz="2800" dirty="0" err="1"/>
              <a:t>бевосита</a:t>
            </a:r>
            <a:r>
              <a:rPr lang="ru-RU" sz="2800" dirty="0"/>
              <a:t> </a:t>
            </a:r>
            <a:r>
              <a:rPr lang="ru-RU" sz="2800" dirty="0" err="1"/>
              <a:t>иштирок</a:t>
            </a:r>
            <a:r>
              <a:rPr lang="ru-RU" sz="2800" dirty="0"/>
              <a:t> </a:t>
            </a:r>
            <a:r>
              <a:rPr lang="ru-RU" sz="2800" dirty="0" err="1"/>
              <a:t>этидиган</a:t>
            </a:r>
            <a:r>
              <a:rPr lang="ru-RU" sz="2800" dirty="0"/>
              <a:t>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узоқ</a:t>
            </a:r>
            <a:r>
              <a:rPr lang="ru-RU" sz="2800" dirty="0"/>
              <a:t> </a:t>
            </a:r>
            <a:r>
              <a:rPr lang="ru-RU" sz="2800" dirty="0" err="1"/>
              <a:t>муддат</a:t>
            </a:r>
            <a:r>
              <a:rPr lang="ru-RU" sz="2800" dirty="0"/>
              <a:t> </a:t>
            </a:r>
            <a:r>
              <a:rPr lang="ru-RU" sz="2800" dirty="0" err="1"/>
              <a:t>фойдаланиладиган</a:t>
            </a:r>
            <a:r>
              <a:rPr lang="ru-RU" sz="2800" dirty="0"/>
              <a:t> </a:t>
            </a:r>
            <a:r>
              <a:rPr lang="ru-RU" sz="2800" dirty="0" err="1"/>
              <a:t>меҳнат</a:t>
            </a:r>
            <a:r>
              <a:rPr lang="ru-RU" sz="2800" dirty="0"/>
              <a:t> </a:t>
            </a:r>
            <a:r>
              <a:rPr lang="ru-RU" sz="2800" dirty="0" err="1"/>
              <a:t>воситаларига</a:t>
            </a:r>
            <a:r>
              <a:rPr lang="ru-RU" sz="2800" dirty="0"/>
              <a:t> </a:t>
            </a:r>
            <a:r>
              <a:rPr lang="ru-RU" sz="2800" b="1" i="1" dirty="0" err="1"/>
              <a:t>ишлаб</a:t>
            </a:r>
            <a:r>
              <a:rPr lang="ru-RU" sz="2800" b="1" i="1" dirty="0"/>
              <a:t> </a:t>
            </a:r>
            <a:r>
              <a:rPr lang="ru-RU" sz="2800" b="1" i="1" dirty="0" err="1"/>
              <a:t>чиқаришга</a:t>
            </a:r>
            <a:r>
              <a:rPr lang="ru-RU" sz="2800" b="1" i="1" dirty="0"/>
              <a:t> </a:t>
            </a:r>
            <a:r>
              <a:rPr lang="ru-RU" sz="2800" b="1" i="1" dirty="0" err="1"/>
              <a:t>тааллуқли</a:t>
            </a:r>
            <a:r>
              <a:rPr lang="ru-RU" sz="2800" b="1" i="1" dirty="0"/>
              <a:t> </a:t>
            </a:r>
            <a:r>
              <a:rPr lang="ru-RU" sz="2800" b="1" i="1" dirty="0" err="1"/>
              <a:t>фондлар</a:t>
            </a:r>
            <a:r>
              <a:rPr lang="ru-RU" sz="2800" dirty="0"/>
              <a:t> </a:t>
            </a:r>
            <a:r>
              <a:rPr lang="ru-RU" sz="2800" dirty="0" err="1"/>
              <a:t>дейилади</a:t>
            </a:r>
            <a:r>
              <a:rPr lang="ru-RU" sz="2800" dirty="0"/>
              <a:t>. </a:t>
            </a:r>
            <a:r>
              <a:rPr lang="ru-RU" sz="2800" dirty="0" err="1"/>
              <a:t>Унга</a:t>
            </a:r>
            <a:r>
              <a:rPr lang="ru-RU" sz="2800" dirty="0"/>
              <a:t> </a:t>
            </a:r>
            <a:r>
              <a:rPr lang="ru-RU" sz="2800" dirty="0" err="1"/>
              <a:t>бинолар</a:t>
            </a:r>
            <a:r>
              <a:rPr lang="ru-RU" sz="2800" dirty="0"/>
              <a:t>, </a:t>
            </a:r>
            <a:r>
              <a:rPr lang="ru-RU" sz="2800" dirty="0" err="1"/>
              <a:t>иншоотлар</a:t>
            </a:r>
            <a:r>
              <a:rPr lang="ru-RU" sz="2800" dirty="0"/>
              <a:t>, машина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асбоб-ускуналар</a:t>
            </a:r>
            <a:r>
              <a:rPr lang="ru-RU" sz="2800" dirty="0"/>
              <a:t>, трактор </a:t>
            </a:r>
            <a:r>
              <a:rPr lang="ru-RU" sz="2800" dirty="0" err="1"/>
              <a:t>воситалари</a:t>
            </a:r>
            <a:r>
              <a:rPr lang="ru-RU" sz="2800" dirty="0"/>
              <a:t>, </a:t>
            </a:r>
            <a:r>
              <a:rPr lang="ru-RU" sz="2800" dirty="0" err="1"/>
              <a:t>кўп</a:t>
            </a:r>
            <a:r>
              <a:rPr lang="ru-RU" sz="2800" dirty="0"/>
              <a:t> </a:t>
            </a:r>
            <a:r>
              <a:rPr lang="ru-RU" sz="2800" dirty="0" err="1"/>
              <a:t>йиллик</a:t>
            </a:r>
            <a:r>
              <a:rPr lang="ru-RU" sz="2800" dirty="0"/>
              <a:t> </a:t>
            </a:r>
            <a:r>
              <a:rPr lang="ru-RU" sz="2800" dirty="0" err="1"/>
              <a:t>дарахтлар</a:t>
            </a:r>
            <a:r>
              <a:rPr lang="ru-RU" sz="2800" dirty="0"/>
              <a:t>, </a:t>
            </a:r>
            <a:r>
              <a:rPr lang="ru-RU" sz="2800" dirty="0" err="1"/>
              <a:t>иш</a:t>
            </a:r>
            <a:r>
              <a:rPr lang="ru-RU" sz="2800" dirty="0"/>
              <a:t>  </a:t>
            </a:r>
            <a:r>
              <a:rPr lang="ru-RU" sz="2800" dirty="0" err="1"/>
              <a:t>ва</a:t>
            </a:r>
            <a:r>
              <a:rPr lang="ru-RU" sz="2800" dirty="0"/>
              <a:t> </a:t>
            </a:r>
            <a:r>
              <a:rPr lang="ru-RU" sz="2800" dirty="0" err="1"/>
              <a:t>маҳсулдор</a:t>
            </a:r>
            <a:r>
              <a:rPr lang="ru-RU" sz="2800" dirty="0"/>
              <a:t> </a:t>
            </a:r>
            <a:r>
              <a:rPr lang="ru-RU" sz="2800" dirty="0" err="1"/>
              <a:t>чорва</a:t>
            </a:r>
            <a:r>
              <a:rPr lang="ru-RU" sz="2800" dirty="0"/>
              <a:t> </a:t>
            </a:r>
            <a:r>
              <a:rPr lang="ru-RU" sz="2800" dirty="0" err="1"/>
              <a:t>моллари</a:t>
            </a:r>
            <a:r>
              <a:rPr lang="ru-RU" sz="2800" dirty="0"/>
              <a:t> </a:t>
            </a:r>
            <a:r>
              <a:rPr lang="ru-RU" sz="2800" dirty="0" err="1"/>
              <a:t>киради</a:t>
            </a:r>
            <a:r>
              <a:rPr lang="ru-RU" sz="2800" dirty="0"/>
              <a:t>. </a:t>
            </a:r>
          </a:p>
          <a:p>
            <a:r>
              <a:rPr lang="ru-RU" sz="2800" dirty="0"/>
              <a:t>	</a:t>
            </a:r>
            <a:endParaRPr lang="ru-RU" sz="3200" b="1" i="1" dirty="0">
              <a:solidFill>
                <a:schemeClr val="tx1"/>
              </a:solidFill>
              <a:latin typeface="Constantia" panose="02030602050306030303" pitchFamily="18" charset="0"/>
              <a:cs typeface="Estrangelo Edessa" panose="03080600000000000000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0773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2800" b="1" dirty="0"/>
          </a:p>
        </p:txBody>
      </p:sp>
      <p:pic>
        <p:nvPicPr>
          <p:cNvPr id="4" name="Содержимое 3" descr="слайт фон 16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5" name="Блок-схема: альтернативный процесс 4"/>
          <p:cNvSpPr/>
          <p:nvPr/>
        </p:nvSpPr>
        <p:spPr>
          <a:xfrm>
            <a:off x="4206241" y="1263535"/>
            <a:ext cx="7337600" cy="4723531"/>
          </a:xfrm>
          <a:prstGeom prst="flowChartAlternateProcess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жараёнида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бевосита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иштирок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этмаса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-да,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лекин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корхоналар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чиқариши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фаолиятида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меҳнат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воситаларига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8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чиқаришга</a:t>
            </a:r>
            <a:r>
              <a:rPr lang="ru-RU" sz="28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тааллуқли</a:t>
            </a:r>
            <a:r>
              <a:rPr lang="ru-RU" sz="28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бўлмаган</a:t>
            </a:r>
            <a:r>
              <a:rPr lang="ru-RU" sz="28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фондлар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дейилади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овқатланиш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қурилиш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спорт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соғломлаштириш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масканлари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савдо-сотиқ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кинотеатр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бошқалар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чиқиришга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тааллуқли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бўлмаган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фондларга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киради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" descr="D:\Himoyalangan\ma'lumotlar\gif\7295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73592" y="67609"/>
            <a:ext cx="8456614" cy="958850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47480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4" descr="1202261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"/>
            <a:ext cx="12192000" cy="6958886"/>
          </a:xfrm>
          <a:prstGeom prst="rect">
            <a:avLst/>
          </a:prstGeom>
        </p:spPr>
      </p:pic>
      <p:sp>
        <p:nvSpPr>
          <p:cNvPr id="3" name="7-конечная звезда 2"/>
          <p:cNvSpPr/>
          <p:nvPr/>
        </p:nvSpPr>
        <p:spPr>
          <a:xfrm>
            <a:off x="1512916" y="448887"/>
            <a:ext cx="8844742" cy="6051666"/>
          </a:xfrm>
          <a:prstGeom prst="star7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фондлар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муайян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белгиларига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қараб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гуруҳларга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ажратилади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классификация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фондлар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моддий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маънавий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характерига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жараёнида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бажарадиган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хизматига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қуйидаги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гуруҳларга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бўлинади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9915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Grayscale trans="19000" pencilSize="53"/>
                    </a14:imgEffect>
                  </a14:imgLayer>
                </a14:imgProps>
              </a:ext>
            </a:extLst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4" descr="1202261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318521" cy="6858001"/>
          </a:xfrm>
          <a:prstGeom prst="rect">
            <a:avLst/>
          </a:prstGeom>
        </p:spPr>
      </p:pic>
      <p:sp>
        <p:nvSpPr>
          <p:cNvPr id="3" name="Вертикальный свиток 2"/>
          <p:cNvSpPr/>
          <p:nvPr/>
        </p:nvSpPr>
        <p:spPr>
          <a:xfrm>
            <a:off x="2926080" y="914401"/>
            <a:ext cx="6899563" cy="5353396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1.Бинолар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Унга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минерал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ўғит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кимёвий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дори-дармонлар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сақлаш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қурилган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омборхоналар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техникаси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ёқилғи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эҳтиёт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қисмлар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сақланадиган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бинолар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(гараж),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хўжалиги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қурилишлар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маҳсулотларини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қайта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ишлаш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корхоналарининг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бинолари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зооветенария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биолабораториялар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киради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9060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4" descr="120226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80887" cy="6858001"/>
          </a:xfrm>
          <a:prstGeom prst="rect">
            <a:avLst/>
          </a:prstGeom>
        </p:spPr>
      </p:pic>
      <p:sp>
        <p:nvSpPr>
          <p:cNvPr id="5" name="Двойная волна 4"/>
          <p:cNvSpPr/>
          <p:nvPr/>
        </p:nvSpPr>
        <p:spPr>
          <a:xfrm>
            <a:off x="1795549" y="1213658"/>
            <a:ext cx="7680960" cy="3873731"/>
          </a:xfrm>
          <a:prstGeom prst="doubleWave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Иншоотлар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Хандаклар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парник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теплицалар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мелиорация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ирригация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иншоотлари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йўллар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кўприклар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органик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ўғитлар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сақланадиган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таъминловчи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қудуқлар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иншоотлар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туркумига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киритилади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9086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ramka-47.gif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917712" cy="6858000"/>
          </a:xfrm>
          <a:prstGeom prst="rect">
            <a:avLst/>
          </a:prstGeom>
        </p:spPr>
      </p:pic>
      <p:sp>
        <p:nvSpPr>
          <p:cNvPr id="7" name="Блок-схема: память с посл. доступом 6"/>
          <p:cNvSpPr/>
          <p:nvPr/>
        </p:nvSpPr>
        <p:spPr>
          <a:xfrm>
            <a:off x="2477193" y="1180407"/>
            <a:ext cx="7647709" cy="4172990"/>
          </a:xfrm>
          <a:prstGeom prst="flowChartMagneticTap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3.Қишлоқ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машиналари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асбоб-ускуналари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гуруҳ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тракторлар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ғалла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ўриш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пахта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териш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комбайнлари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ер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ҳайдаш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машиналари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сеялкалар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двигателлар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культивация,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йиғим-терим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машиналари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машиналарини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ремонт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таъмирлашга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ихтисослаштирилган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машина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ускуналардан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977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Содержимое 3" descr="ppt_a_055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-81762"/>
            <a:ext cx="12192000" cy="6858000"/>
          </a:xfrm>
          <a:prstGeom prst="rect">
            <a:avLst/>
          </a:prstGeom>
        </p:spPr>
      </p:pic>
      <p:sp>
        <p:nvSpPr>
          <p:cNvPr id="8" name="Двойная волна 7"/>
          <p:cNvSpPr/>
          <p:nvPr/>
        </p:nvSpPr>
        <p:spPr>
          <a:xfrm>
            <a:off x="0" y="73951"/>
            <a:ext cx="12192000" cy="4895614"/>
          </a:xfrm>
          <a:prstGeom prst="doubleWave">
            <a:avLst>
              <a:gd name="adj1" fmla="val 3015"/>
              <a:gd name="adj2" fmla="val -6443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4.Транспорт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алоқа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воситалари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Тракторлар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автомашиналар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тиркагичлар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прицеплар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электр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линиялари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, телефон, телеграф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тақсимлаш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тармоқлари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ушбу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гуруҳ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асосини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этади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398145" algn="ctr">
              <a:spcAft>
                <a:spcPts val="0"/>
              </a:spcAft>
            </a:pPr>
            <a:endParaRPr lang="ru-RU" sz="3600" dirty="0">
              <a:solidFill>
                <a:schemeClr val="tx2">
                  <a:lumMod val="1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1289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4" descr="120226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80887" cy="6858001"/>
          </a:xfrm>
          <a:prstGeom prst="rect">
            <a:avLst/>
          </a:prstGeom>
        </p:spPr>
      </p:pic>
      <p:sp>
        <p:nvSpPr>
          <p:cNvPr id="6" name="Блок-схема: несколько документов 5"/>
          <p:cNvSpPr/>
          <p:nvPr/>
        </p:nvSpPr>
        <p:spPr>
          <a:xfrm>
            <a:off x="2161310" y="502920"/>
            <a:ext cx="8661862" cy="5852160"/>
          </a:xfrm>
          <a:prstGeom prst="flowChartMultidocument">
            <a:avLst/>
          </a:prstGeom>
          <a:solidFill>
            <a:srgbClr val="7030A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5.Қишлоқ </a:t>
            </a:r>
            <a:r>
              <a:rPr lang="ru-RU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инвентарлари</a:t>
            </a:r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Бевосита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жараёнида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меҳнатни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енгилллаштиришга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хизмат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қиладиган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воситалар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меҳнат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муҳофазасига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оид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буюмлар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идоралар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уйлар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инвентарлари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ru-RU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72525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ramka-47.gif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917712" cy="6858000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2011680" y="1313411"/>
            <a:ext cx="8794865" cy="2115589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Маҳсулдор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чорва</a:t>
            </a: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ҳайвонларига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маҳсулот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берадиган</a:t>
            </a: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чорва</a:t>
            </a:r>
            <a:endParaRPr lang="ru-RU" sz="3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ҳайвонлари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киради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Овал 5"/>
          <p:cNvSpPr/>
          <p:nvPr/>
        </p:nvSpPr>
        <p:spPr>
          <a:xfrm>
            <a:off x="2011679" y="3581400"/>
            <a:ext cx="8794865" cy="2115589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ҳайвонларига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йилқи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қорамол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туя,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эшак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буғу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бошқалар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киритилади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472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4" descr="120226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" y="0"/>
            <a:ext cx="12180887" cy="6858001"/>
          </a:xfrm>
          <a:prstGeom prst="rect">
            <a:avLst/>
          </a:prstGeom>
        </p:spPr>
      </p:pic>
      <p:sp>
        <p:nvSpPr>
          <p:cNvPr id="3" name="Шестиугольник 2"/>
          <p:cNvSpPr/>
          <p:nvPr/>
        </p:nvSpPr>
        <p:spPr>
          <a:xfrm>
            <a:off x="2848479" y="897773"/>
            <a:ext cx="6483927" cy="4555375"/>
          </a:xfrm>
          <a:prstGeom prst="hex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9.Кўп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дарахтлар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Боғдорчилик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узумчилик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чой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цитрус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мевалар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сел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қумлардан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ҳимоя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этилган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ихотазорлар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дарахтлар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4451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агетная рамка 3"/>
          <p:cNvSpPr/>
          <p:nvPr/>
        </p:nvSpPr>
        <p:spPr>
          <a:xfrm>
            <a:off x="0" y="0"/>
            <a:ext cx="12192000" cy="685800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хўжалигида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воситалар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маънавий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жиҳатдан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эскиради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	Фан-техника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тараққиёти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таъсирида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конструкцион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техник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кўрсаткичлари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жиҳатидан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орқада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қолиши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меҳнат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воситаларининг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ўзига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яна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серунум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ускуналарга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ўрнини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бўшатиб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бериши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маънавий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жиҳатдан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эскириши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кузатилади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эскириш-асосий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фондлардан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фойдаланмаслик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атроф-муҳит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қор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ёмғир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қуёш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радиацияси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таъсирида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эскиришдир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    </a:t>
            </a:r>
          </a:p>
        </p:txBody>
      </p:sp>
    </p:spTree>
    <p:extLst>
      <p:ext uri="{BB962C8B-B14F-4D97-AF65-F5344CB8AC3E}">
        <p14:creationId xmlns:p14="http://schemas.microsoft.com/office/powerpoint/2010/main" val="3288392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карточка 4"/>
          <p:cNvSpPr/>
          <p:nvPr/>
        </p:nvSpPr>
        <p:spPr>
          <a:xfrm>
            <a:off x="0" y="0"/>
            <a:ext cx="12192000" cy="6858000"/>
          </a:xfrm>
          <a:prstGeom prst="flowChartPunchedCar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хўжалигида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айланма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маблағлар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корхоналари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фаолиятида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воситалар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бирга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қийматига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мос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келадиган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айланма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маблағларга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Айланма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маблағлар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иштирок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этиб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қийматини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етиштирилаётган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маҳсулотга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тўла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тўкис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ўтказади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бошланғич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шаклини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бутунлай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ўзгартириши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воситалардан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фарқ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мавсумининг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бошланишида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янгидан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айланма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маблағлар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ажратишга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тўғри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Бундан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кўринадики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ҳар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жараёнининг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бошланишида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маблағларни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янгидан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жалб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заруриятга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айланади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155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ramka-47.gif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917712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862051" y="751344"/>
            <a:ext cx="886136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хўжалигида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айланма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маблағлар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хўжалигининг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ўзига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хос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хусусиятларидан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чиққан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ҳолда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иқтисодиётнинг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тармоқларида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фойдаланиладиган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айланма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маблағлардан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фарқ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Улар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қуйидагилардан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lvl="0" indent="-342900">
              <a:buFont typeface="Wingdings" pitchFamily="2" charset="2"/>
              <a:buChar char="Ø"/>
            </a:pP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маҳсулотларини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соҳаларга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узоқ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вақт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этади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42900" lvl="0" indent="-342900">
              <a:buFont typeface="Wingdings" pitchFamily="2" charset="2"/>
              <a:buChar char="Ø"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чиқариши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мавсумий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характерга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эканлиги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42900" lvl="0" indent="-342900">
              <a:buFont typeface="Wingdings" pitchFamily="2" charset="2"/>
              <a:buChar char="Ø"/>
            </a:pP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хўжалигида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чиқарилган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ҳар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маҳсулотнинг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қисми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келгуси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мавсумлар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қолинади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қолинган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маҳсулотлар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айланма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фондлар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айланма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маблағлар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миқдорининг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ўзгариб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туришига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сабабчи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Wingdings" pitchFamily="2" charset="2"/>
              <a:buChar char="Ø"/>
            </a:pP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корхоналари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айланма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маблағларнинг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пайдо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фойдаланилиши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фарқланадилар</a:t>
            </a:r>
            <a:r>
              <a:rPr lang="ru-RU" sz="2200" dirty="0"/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3137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одготовка 3"/>
          <p:cNvSpPr/>
          <p:nvPr/>
        </p:nvSpPr>
        <p:spPr>
          <a:xfrm>
            <a:off x="249382" y="897775"/>
            <a:ext cx="11393978" cy="5370021"/>
          </a:xfrm>
          <a:prstGeom prst="flowChartPrepa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Айланма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маблағлар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босқичда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- пул(капитал)- товар(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меҳнат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буюмлари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– пул(капитал) 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кўринишида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доимо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айланма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ҳаракатда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босқичда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капитал(пул,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сармоя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маблағ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товарга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айланади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меҳнат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буюмлари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сотиб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босқичда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ҳарид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қилинган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меҳнат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буюмлари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жараёнида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бевосита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қатнашиб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шаклини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ўзгартиради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Учинчи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босқичда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товар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маҳсулоти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айирбошлаш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жараёнида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яна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капитал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кўринишга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айланади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35272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Блок-схема: внутренняя память 3"/>
          <p:cNvSpPr/>
          <p:nvPr/>
        </p:nvSpPr>
        <p:spPr>
          <a:xfrm>
            <a:off x="0" y="0"/>
            <a:ext cx="12192000" cy="6858000"/>
          </a:xfrm>
          <a:prstGeom prst="flowChartInternalStorag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фондлардан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самаралироқ</a:t>
            </a:r>
            <a:endParaRPr lang="ru-RU" sz="4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чиқаришни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ихтисослаштириш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-кооперация;</a:t>
            </a:r>
          </a:p>
          <a:p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техника 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технологияларни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амалиётга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жорий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меҳнатни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этилади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62133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0" y="-116378"/>
            <a:ext cx="12192000" cy="6974378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воситалардан</a:t>
            </a: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оқилона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айланувчанлигини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жадаллаштириш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Бунга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экинларнинг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тезпишар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тез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етилувчан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чорва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молларини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кўпайтириш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экинлар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ҳосилдорлиги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чорва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моллари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маҳсулдорлигини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бозор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конъюктураси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рақобатли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маҳсулотлар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ресурслардан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тежаб-тергаб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ёқилғи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мойлаш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маҳсулотлари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кимёвий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ўғитлардан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атроф-муҳитга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салбий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кўрсатмаган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ҳолда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орқали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эришиш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40346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2542"/>
            <a:ext cx="12290474" cy="69705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7054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 rot="20846029">
            <a:off x="6377809" y="2977439"/>
            <a:ext cx="22807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ЭЪТИБОРИНГИЗ</a:t>
            </a:r>
          </a:p>
          <a:p>
            <a:pPr algn="ctr"/>
            <a:r>
              <a:rPr lang="uz-Cyrl-UZ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УЧУН</a:t>
            </a:r>
          </a:p>
          <a:p>
            <a:pPr algn="ctr"/>
            <a:r>
              <a:rPr lang="uz-Cyrl-UZ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РАХМАТ</a:t>
            </a:r>
            <a:endParaRPr lang="ru-RU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0966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2.8|5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1.7|6.4|6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4.4|3.3|3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571</TotalTime>
  <Words>841</Words>
  <Application>Microsoft Office PowerPoint</Application>
  <PresentationFormat>Широкоэкранный</PresentationFormat>
  <Paragraphs>72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6" baseType="lpstr">
      <vt:lpstr>Arial</vt:lpstr>
      <vt:lpstr>Century Gothic</vt:lpstr>
      <vt:lpstr>Constantia</vt:lpstr>
      <vt:lpstr>Estrangelo Edessa</vt:lpstr>
      <vt:lpstr>Times New Roman</vt:lpstr>
      <vt:lpstr>Wingdings</vt:lpstr>
      <vt:lpstr>Wingdings 3</vt:lpstr>
      <vt:lpstr>Ион</vt:lpstr>
      <vt:lpstr> </vt:lpstr>
      <vt:lpstr>QO’RG’ONTEPA TUMANI HAQIDA UMUMIY MA’LUMOT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Uzbegim</dc:creator>
  <cp:lastModifiedBy>Hewlett-Packard Company</cp:lastModifiedBy>
  <cp:revision>55</cp:revision>
  <dcterms:created xsi:type="dcterms:W3CDTF">2017-01-23T11:59:35Z</dcterms:created>
  <dcterms:modified xsi:type="dcterms:W3CDTF">2019-04-13T07:51:18Z</dcterms:modified>
</cp:coreProperties>
</file>