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7" r:id="rId2"/>
    <p:sldId id="258" r:id="rId3"/>
    <p:sldId id="259" r:id="rId4"/>
    <p:sldId id="260" r:id="rId5"/>
    <p:sldId id="265" r:id="rId6"/>
    <p:sldId id="266" r:id="rId7"/>
    <p:sldId id="261" r:id="rId8"/>
    <p:sldId id="267" r:id="rId9"/>
    <p:sldId id="264" r:id="rId10"/>
    <p:sldId id="270" r:id="rId11"/>
    <p:sldId id="271" r:id="rId12"/>
    <p:sldId id="272" r:id="rId13"/>
    <p:sldId id="273" r:id="rId14"/>
    <p:sldId id="274" r:id="rId15"/>
    <p:sldId id="275" r:id="rId16"/>
    <p:sldId id="276" r:id="rId17"/>
    <p:sldId id="277" r:id="rId18"/>
    <p:sldId id="279" r:id="rId19"/>
    <p:sldId id="280" r:id="rId20"/>
    <p:sldId id="281" r:id="rId21"/>
    <p:sldId id="282" r:id="rId22"/>
    <p:sldId id="284" r:id="rId23"/>
    <p:sldId id="285" r:id="rId24"/>
    <p:sldId id="286" r:id="rId25"/>
    <p:sldId id="288" r:id="rId26"/>
    <p:sldId id="289" r:id="rId27"/>
    <p:sldId id="290" r:id="rId28"/>
    <p:sldId id="291" r:id="rId29"/>
    <p:sldId id="292" r:id="rId30"/>
    <p:sldId id="293" r:id="rId31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98" d="100"/>
          <a:sy n="98" d="100"/>
        </p:scale>
        <p:origin x="228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Isosceles Triangle 30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FB3868-A343-4F4B-A519-BD21682E3951}" type="datetimeFigureOut">
              <a:rPr lang="ru-RU" smtClean="0"/>
              <a:t>13.04.2019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05414A-5435-469C-AA99-18CF6C9635F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3547757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FB3868-A343-4F4B-A519-BD21682E3951}" type="datetimeFigureOut">
              <a:rPr lang="ru-RU" smtClean="0"/>
              <a:t>13.04.2019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05414A-5435-469C-AA99-18CF6C9635F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6819128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FB3868-A343-4F4B-A519-BD21682E3951}" type="datetimeFigureOut">
              <a:rPr lang="ru-RU" smtClean="0"/>
              <a:t>13.04.2019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05414A-5435-469C-AA99-18CF6C9635F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5037143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FB3868-A343-4F4B-A519-BD21682E3951}" type="datetimeFigureOut">
              <a:rPr lang="ru-RU" smtClean="0"/>
              <a:t>13.04.2019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05414A-5435-469C-AA99-18CF6C9635F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4456402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FB3868-A343-4F4B-A519-BD21682E3951}" type="datetimeFigureOut">
              <a:rPr lang="ru-RU" smtClean="0"/>
              <a:t>13.04.2019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05414A-5435-469C-AA99-18CF6C9635F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8771380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FB3868-A343-4F4B-A519-BD21682E3951}" type="datetimeFigureOut">
              <a:rPr lang="ru-RU" smtClean="0"/>
              <a:t>13.04.2019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05414A-5435-469C-AA99-18CF6C9635F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3649670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FB3868-A343-4F4B-A519-BD21682E3951}" type="datetimeFigureOut">
              <a:rPr lang="ru-RU" smtClean="0"/>
              <a:t>13.04.2019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05414A-5435-469C-AA99-18CF6C9635F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4934608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FB3868-A343-4F4B-A519-BD21682E3951}" type="datetimeFigureOut">
              <a:rPr lang="ru-RU" smtClean="0"/>
              <a:t>13.04.2019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05414A-5435-469C-AA99-18CF6C9635F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5527989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FB3868-A343-4F4B-A519-BD21682E3951}" type="datetimeFigureOut">
              <a:rPr lang="ru-RU" smtClean="0"/>
              <a:t>13.04.2019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05414A-5435-469C-AA99-18CF6C9635F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3964665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FB3868-A343-4F4B-A519-BD21682E3951}" type="datetimeFigureOut">
              <a:rPr lang="ru-RU" smtClean="0"/>
              <a:t>13.04.2019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05414A-5435-469C-AA99-18CF6C9635F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6471507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FB3868-A343-4F4B-A519-BD21682E3951}" type="datetimeFigureOut">
              <a:rPr lang="ru-RU" smtClean="0"/>
              <a:t>13.04.2019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05414A-5435-469C-AA99-18CF6C9635FD}" type="slidenum">
              <a:rPr lang="ru-RU" smtClean="0"/>
              <a:t>‹#›</a:t>
            </a:fld>
            <a:endParaRPr lang="ru-RU"/>
          </a:p>
        </p:txBody>
      </p:sp>
      <p:sp>
        <p:nvSpPr>
          <p:cNvPr id="20" name="TextBox 19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</a:rPr>
              <a:t>”</a:t>
            </a:r>
            <a:endParaRPr lang="en-US" dirty="0">
              <a:solidFill>
                <a:schemeClr val="accent1">
                  <a:lumMod val="60000"/>
                  <a:lumOff val="40000"/>
                </a:schemeClr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349244761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FB3868-A343-4F4B-A519-BD21682E3951}" type="datetimeFigureOut">
              <a:rPr lang="ru-RU" smtClean="0"/>
              <a:t>13.04.2019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05414A-5435-469C-AA99-18CF6C9635F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54286463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FB3868-A343-4F4B-A519-BD21682E3951}" type="datetimeFigureOut">
              <a:rPr lang="ru-RU" smtClean="0"/>
              <a:t>13.04.2019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05414A-5435-469C-AA99-18CF6C9635FD}" type="slidenum">
              <a:rPr lang="ru-RU" smtClean="0"/>
              <a:t>‹#›</a:t>
            </a:fld>
            <a:endParaRPr lang="ru-RU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583173605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FB3868-A343-4F4B-A519-BD21682E3951}" type="datetimeFigureOut">
              <a:rPr lang="ru-RU" smtClean="0"/>
              <a:t>13.04.2019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05414A-5435-469C-AA99-18CF6C9635F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86757983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FB3868-A343-4F4B-A519-BD21682E3951}" type="datetimeFigureOut">
              <a:rPr lang="ru-RU" smtClean="0"/>
              <a:t>13.04.2019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05414A-5435-469C-AA99-18CF6C9635F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46023497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FB3868-A343-4F4B-A519-BD21682E3951}" type="datetimeFigureOut">
              <a:rPr lang="ru-RU" smtClean="0"/>
              <a:t>13.04.2019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05414A-5435-469C-AA99-18CF6C9635F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3350023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AFB3868-A343-4F4B-A519-BD21682E3951}" type="datetimeFigureOut">
              <a:rPr lang="ru-RU" smtClean="0"/>
              <a:t>13.04.2019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B105414A-5435-469C-AA99-18CF6C9635F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8350737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jp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5.jp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g"/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5.jp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3.jpg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37077" y="381423"/>
            <a:ext cx="8596668" cy="1320800"/>
          </a:xfrm>
        </p:spPr>
        <p:txBody>
          <a:bodyPr>
            <a:normAutofit/>
          </a:bodyPr>
          <a:lstStyle/>
          <a:p>
            <a:r>
              <a:rPr lang="en-US" b="1" dirty="0" smtClean="0">
                <a:solidFill>
                  <a:schemeClr val="tx1"/>
                </a:solidFill>
              </a:rPr>
              <a:t> </a:t>
            </a:r>
            <a:r>
              <a:rPr lang="ru-RU" sz="3200" b="1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МАВЗУ : </a:t>
            </a:r>
            <a:r>
              <a:rPr lang="uz-Cyrl-UZ" sz="3200" b="1" dirty="0" smtClean="0">
                <a:solidFill>
                  <a:schemeClr val="tx1"/>
                </a:solidFill>
              </a:rPr>
              <a:t>Қ</a:t>
            </a:r>
            <a:r>
              <a:rPr lang="uz-Cyrl-UZ" sz="2800" b="1" dirty="0" smtClean="0">
                <a:solidFill>
                  <a:schemeClr val="tx1"/>
                </a:solidFill>
              </a:rPr>
              <a:t>ИШЛОҚ </a:t>
            </a:r>
            <a:r>
              <a:rPr lang="uz-Cyrl-UZ" sz="2800" b="1" dirty="0">
                <a:solidFill>
                  <a:schemeClr val="tx1"/>
                </a:solidFill>
              </a:rPr>
              <a:t>ХЎЖАЛИГИДА ТАБИИЙ ШАРОИТ ВА РЕСУРСЛАРНИНГ ТУТГАН ЎРНИ </a:t>
            </a:r>
            <a:endParaRPr lang="ru-RU" sz="2800" dirty="0">
              <a:solidFill>
                <a:schemeClr val="tx1"/>
              </a:solidFill>
            </a:endParaRPr>
          </a:p>
        </p:txBody>
      </p:sp>
      <p:pic>
        <p:nvPicPr>
          <p:cNvPr id="5" name="Объект 4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930400"/>
            <a:ext cx="12230963" cy="4927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400233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12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uz-Latn-UZ" sz="800" dirty="0" smtClean="0"/>
              <a:t>.</a:t>
            </a:r>
            <a:endParaRPr lang="ru-RU" sz="8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uz-Latn-UZ" sz="800" dirty="0" smtClean="0"/>
              <a:t>..</a:t>
            </a:r>
            <a:endParaRPr lang="ru-RU" sz="800" dirty="0"/>
          </a:p>
        </p:txBody>
      </p:sp>
      <p:sp>
        <p:nvSpPr>
          <p:cNvPr id="4" name="Стрелка вправо 3"/>
          <p:cNvSpPr/>
          <p:nvPr/>
        </p:nvSpPr>
        <p:spPr>
          <a:xfrm>
            <a:off x="677331" y="1598611"/>
            <a:ext cx="8088979" cy="1093304"/>
          </a:xfrm>
          <a:prstGeom prst="rightArrow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lvl="0"/>
            <a:r>
              <a:rPr lang="uz-Cyrl-UZ" sz="2400" b="1" i="1" dirty="0"/>
              <a:t>Қишлоқ хўжалиги ҳақида тушунча</a:t>
            </a:r>
            <a:endParaRPr lang="ru-RU" sz="2400" b="1" dirty="0"/>
          </a:p>
        </p:txBody>
      </p:sp>
      <p:sp>
        <p:nvSpPr>
          <p:cNvPr id="5" name="Стрелка вправо 4"/>
          <p:cNvSpPr/>
          <p:nvPr/>
        </p:nvSpPr>
        <p:spPr>
          <a:xfrm>
            <a:off x="677332" y="2922104"/>
            <a:ext cx="8088979" cy="1113183"/>
          </a:xfrm>
          <a:prstGeom prst="rightArrow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lvl="0"/>
            <a:r>
              <a:rPr lang="uz-Cyrl-UZ" sz="2400" b="1" i="1" dirty="0"/>
              <a:t>Қишлоқ хўжалигининг географик хусусиятлари</a:t>
            </a:r>
            <a:endParaRPr lang="ru-RU" sz="2400" dirty="0"/>
          </a:p>
        </p:txBody>
      </p:sp>
      <p:sp>
        <p:nvSpPr>
          <p:cNvPr id="6" name="Стрелка вправо 5"/>
          <p:cNvSpPr/>
          <p:nvPr/>
        </p:nvSpPr>
        <p:spPr>
          <a:xfrm>
            <a:off x="677331" y="4265476"/>
            <a:ext cx="8088979" cy="1083366"/>
          </a:xfrm>
          <a:prstGeom prst="rightArrow">
            <a:avLst/>
          </a:prstGeom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r>
              <a:rPr lang="uz-Cyrl-UZ" sz="2400" b="1" i="1" dirty="0"/>
              <a:t>Табиий ресурслар ва экологик омиллар</a:t>
            </a:r>
            <a:endParaRPr lang="ru-RU" sz="2400" dirty="0"/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1182757" y="682730"/>
            <a:ext cx="6937513" cy="91440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z-Cyrl-UZ" sz="4000" dirty="0" smtClean="0"/>
              <a:t>РЕЖА</a:t>
            </a:r>
            <a:endParaRPr lang="ru-RU" sz="4000" dirty="0"/>
          </a:p>
        </p:txBody>
      </p:sp>
      <p:sp>
        <p:nvSpPr>
          <p:cNvPr id="8" name="Стрелка вправо 7"/>
          <p:cNvSpPr/>
          <p:nvPr/>
        </p:nvSpPr>
        <p:spPr>
          <a:xfrm>
            <a:off x="677330" y="5565912"/>
            <a:ext cx="8088979" cy="954157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r>
              <a:rPr lang="uz-Cyrl-UZ" sz="2400" b="1" i="1" dirty="0"/>
              <a:t>Қишлоқ хўжалиги ва озиқ-овқат муаммоси</a:t>
            </a:r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val="270028079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2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2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2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2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2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7" grpId="0" animBg="1"/>
      <p:bldP spid="8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602974"/>
          </a:xfrm>
        </p:spPr>
        <p:txBody>
          <a:bodyPr>
            <a:normAutofit fontScale="90000"/>
          </a:bodyPr>
          <a:lstStyle/>
          <a:p>
            <a:pPr lvl="0"/>
            <a:r>
              <a:rPr lang="uz-Cyrl-UZ" sz="2400" b="1" i="1" dirty="0" smtClean="0"/>
              <a:t>                 </a:t>
            </a:r>
            <a:r>
              <a:rPr lang="uz-Cyrl-UZ" sz="3100" b="1" i="1" dirty="0" smtClean="0">
                <a:solidFill>
                  <a:schemeClr val="tx1"/>
                </a:solidFill>
              </a:rPr>
              <a:t>Қишлоқ </a:t>
            </a:r>
            <a:r>
              <a:rPr lang="uz-Cyrl-UZ" sz="3100" b="1" i="1" dirty="0">
                <a:solidFill>
                  <a:schemeClr val="tx1"/>
                </a:solidFill>
              </a:rPr>
              <a:t>хўжалиги ҳақида тушунча</a:t>
            </a:r>
            <a:r>
              <a:rPr lang="ru-RU" sz="3100" b="1" dirty="0">
                <a:solidFill>
                  <a:schemeClr val="tx1"/>
                </a:solidFill>
              </a:rPr>
              <a:t/>
            </a:r>
            <a:br>
              <a:rPr lang="ru-RU" sz="3100" b="1" dirty="0">
                <a:solidFill>
                  <a:schemeClr val="tx1"/>
                </a:solidFill>
              </a:rPr>
            </a:br>
            <a:endParaRPr lang="ru-RU" sz="3100" dirty="0">
              <a:solidFill>
                <a:schemeClr val="tx1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77334" y="1514545"/>
            <a:ext cx="8596668" cy="3880773"/>
          </a:xfrm>
        </p:spPr>
        <p:txBody>
          <a:bodyPr>
            <a:noAutofit/>
          </a:bodyPr>
          <a:lstStyle/>
          <a:p>
            <a:r>
              <a:rPr lang="uz-Cyrl-UZ" sz="2400" dirty="0"/>
              <a:t>Қишлоқ хўжалиги иқтисодиётнинг энг муҳим ва йирик тармоғи бўлиб, агросаноат комплекси(АСК)нинг таркибий қисми ҳисобланади. Унинг асосий вазифаси аҳолига озиқ-овқат, кийим-кечак маҳсулотлари, бир қатор саноат тармоқларига(озиқ-овқат, омухта ем, тўқимачилик, фармацевтика ва бошқ.)хом ашё етказиб беришдан иборат. Қишлоқ хўжалиги асосан икки йирик тармоқлар-деҳқончилик(қишлоқ хўжалиги экинларини етиштириш) ва чорвачилик(чорва молларини боқиш)дан  ташкил топган. </a:t>
            </a:r>
            <a:r>
              <a:rPr lang="ru-RU" sz="2400" dirty="0" err="1"/>
              <a:t>Шунингдек</a:t>
            </a:r>
            <a:r>
              <a:rPr lang="ru-RU" sz="2400" dirty="0"/>
              <a:t>, транспорт </a:t>
            </a:r>
            <a:r>
              <a:rPr lang="ru-RU" sz="2400" dirty="0" err="1"/>
              <a:t>воситалари</a:t>
            </a:r>
            <a:r>
              <a:rPr lang="ru-RU" sz="2400" dirty="0"/>
              <a:t>(от-улов-</a:t>
            </a:r>
            <a:r>
              <a:rPr lang="ru-RU" sz="2400" dirty="0" err="1"/>
              <a:t>йилқичилик</a:t>
            </a:r>
            <a:r>
              <a:rPr lang="ru-RU" sz="2400" dirty="0"/>
              <a:t>, </a:t>
            </a:r>
            <a:r>
              <a:rPr lang="ru-RU" sz="2400" dirty="0" err="1"/>
              <a:t>буғучилик</a:t>
            </a:r>
            <a:r>
              <a:rPr lang="ru-RU" sz="2400" dirty="0"/>
              <a:t> </a:t>
            </a:r>
            <a:r>
              <a:rPr lang="ru-RU" sz="2400" dirty="0" err="1"/>
              <a:t>ва</a:t>
            </a:r>
            <a:r>
              <a:rPr lang="ru-RU" sz="2400" dirty="0"/>
              <a:t> </a:t>
            </a:r>
            <a:r>
              <a:rPr lang="ru-RU" sz="2400" dirty="0" err="1"/>
              <a:t>ҳ.к</a:t>
            </a:r>
            <a:r>
              <a:rPr lang="ru-RU" sz="2400" dirty="0"/>
              <a:t>.) </a:t>
            </a:r>
            <a:r>
              <a:rPr lang="ru-RU" sz="2400" dirty="0" err="1"/>
              <a:t>билан</a:t>
            </a:r>
            <a:r>
              <a:rPr lang="ru-RU" sz="2400" dirty="0"/>
              <a:t> </a:t>
            </a:r>
            <a:r>
              <a:rPr lang="ru-RU" sz="2400" dirty="0" err="1"/>
              <a:t>таъминлайди</a:t>
            </a:r>
            <a:r>
              <a:rPr lang="ru-RU" sz="2400" dirty="0"/>
              <a:t>.</a:t>
            </a:r>
          </a:p>
          <a:p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val="2697709473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uz-Latn-UZ" sz="800" dirty="0" smtClean="0"/>
              <a:t>.</a:t>
            </a:r>
            <a:endParaRPr lang="ru-RU" sz="8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uz-Latn-UZ" dirty="0" smtClean="0"/>
          </a:p>
          <a:p>
            <a:endParaRPr lang="uz-Latn-UZ" dirty="0"/>
          </a:p>
          <a:p>
            <a:endParaRPr lang="uz-Latn-UZ" dirty="0" smtClean="0"/>
          </a:p>
          <a:p>
            <a:pPr marL="0" indent="0">
              <a:buNone/>
            </a:pPr>
            <a:endParaRPr lang="uz-Latn-UZ" sz="800" dirty="0"/>
          </a:p>
        </p:txBody>
      </p:sp>
      <p:sp>
        <p:nvSpPr>
          <p:cNvPr id="4" name="Двойная стрелка влево/вправо 3"/>
          <p:cNvSpPr/>
          <p:nvPr/>
        </p:nvSpPr>
        <p:spPr>
          <a:xfrm>
            <a:off x="1232452" y="116440"/>
            <a:ext cx="7772399" cy="1682544"/>
          </a:xfrm>
          <a:prstGeom prst="left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uz-Cyrl-UZ" dirty="0">
                <a:solidFill>
                  <a:schemeClr val="tx1"/>
                </a:solidFill>
              </a:rPr>
              <a:t>Мамлакатлар иқтисодиётида катта ўрин тутувчи </a:t>
            </a:r>
            <a:r>
              <a:rPr lang="ru-RU" dirty="0" err="1">
                <a:solidFill>
                  <a:schemeClr val="tx1"/>
                </a:solidFill>
              </a:rPr>
              <a:t>агросаноат</a:t>
            </a:r>
            <a:r>
              <a:rPr lang="ru-RU" dirty="0">
                <a:solidFill>
                  <a:schemeClr val="tx1"/>
                </a:solidFill>
              </a:rPr>
              <a:t> </a:t>
            </a:r>
            <a:r>
              <a:rPr lang="uz-Cyrl-UZ" dirty="0">
                <a:solidFill>
                  <a:schemeClr val="tx1"/>
                </a:solidFill>
              </a:rPr>
              <a:t>комплекси </a:t>
            </a:r>
            <a:r>
              <a:rPr lang="ru-RU" dirty="0" err="1">
                <a:solidFill>
                  <a:schemeClr val="tx1"/>
                </a:solidFill>
              </a:rPr>
              <a:t>таркибига</a:t>
            </a:r>
            <a:r>
              <a:rPr lang="ru-RU" dirty="0">
                <a:solidFill>
                  <a:schemeClr val="tx1"/>
                </a:solidFill>
              </a:rPr>
              <a:t>: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805070" y="2160590"/>
            <a:ext cx="3021495" cy="145725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err="1">
                <a:solidFill>
                  <a:schemeClr val="tx1"/>
                </a:solidFill>
              </a:rPr>
              <a:t>Қишлоқ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хўжалигини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асосий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ишлаб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чиқариш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воситалари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билан</a:t>
            </a: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5675243" y="2160588"/>
            <a:ext cx="3031435" cy="1540565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err="1">
                <a:solidFill>
                  <a:schemeClr val="tx1"/>
                </a:solidFill>
              </a:rPr>
              <a:t>Қишлоқ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хўжалиги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ишлаб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чиқаришининг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ўзи</a:t>
            </a: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805070" y="4550492"/>
            <a:ext cx="3021495" cy="149087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err="1">
                <a:solidFill>
                  <a:schemeClr val="tx1"/>
                </a:solidFill>
              </a:rPr>
              <a:t>Саноат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ва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умумий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овқатланиш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корхона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ва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ташкилотлари</a:t>
            </a:r>
            <a:r>
              <a:rPr lang="uz-Cyrl-UZ" dirty="0">
                <a:solidFill>
                  <a:schemeClr val="tx1"/>
                </a:solidFill>
              </a:rPr>
              <a:t> киради</a:t>
            </a: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5675243" y="4550492"/>
            <a:ext cx="3031435" cy="149087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r>
              <a:rPr lang="ru-RU" dirty="0" err="1">
                <a:solidFill>
                  <a:schemeClr val="tx1"/>
                </a:solidFill>
              </a:rPr>
              <a:t>Қишлоқ</a:t>
            </a:r>
            <a:r>
              <a:rPr lang="ru-RU" dirty="0">
                <a:solidFill>
                  <a:schemeClr val="tx1"/>
                </a:solidFill>
              </a:rPr>
              <a:t> </a:t>
            </a:r>
            <a:r>
              <a:rPr lang="ru-RU" dirty="0" err="1">
                <a:solidFill>
                  <a:schemeClr val="tx1"/>
                </a:solidFill>
              </a:rPr>
              <a:t>хўжалиги</a:t>
            </a:r>
            <a:r>
              <a:rPr lang="ru-RU" dirty="0">
                <a:solidFill>
                  <a:schemeClr val="tx1"/>
                </a:solidFill>
              </a:rPr>
              <a:t> </a:t>
            </a:r>
            <a:r>
              <a:rPr lang="ru-RU" dirty="0" err="1">
                <a:solidFill>
                  <a:schemeClr val="tx1"/>
                </a:solidFill>
              </a:rPr>
              <a:t>хом</a:t>
            </a:r>
            <a:r>
              <a:rPr lang="ru-RU" dirty="0">
                <a:solidFill>
                  <a:schemeClr val="tx1"/>
                </a:solidFill>
              </a:rPr>
              <a:t> </a:t>
            </a:r>
            <a:r>
              <a:rPr lang="ru-RU" dirty="0" err="1">
                <a:solidFill>
                  <a:schemeClr val="tx1"/>
                </a:solidFill>
              </a:rPr>
              <a:t>ашёсини</a:t>
            </a:r>
            <a:r>
              <a:rPr lang="ru-RU" dirty="0">
                <a:solidFill>
                  <a:schemeClr val="tx1"/>
                </a:solidFill>
              </a:rPr>
              <a:t> </a:t>
            </a:r>
            <a:r>
              <a:rPr lang="ru-RU" dirty="0" err="1">
                <a:solidFill>
                  <a:schemeClr val="tx1"/>
                </a:solidFill>
              </a:rPr>
              <a:t>қайта</a:t>
            </a:r>
            <a:r>
              <a:rPr lang="ru-RU" dirty="0">
                <a:solidFill>
                  <a:schemeClr val="tx1"/>
                </a:solidFill>
              </a:rPr>
              <a:t> </a:t>
            </a:r>
            <a:r>
              <a:rPr lang="ru-RU" dirty="0" err="1">
                <a:solidFill>
                  <a:schemeClr val="tx1"/>
                </a:solidFill>
              </a:rPr>
              <a:t>ишлаш</a:t>
            </a:r>
            <a:r>
              <a:rPr lang="ru-RU" dirty="0">
                <a:solidFill>
                  <a:schemeClr val="tx1"/>
                </a:solidFill>
              </a:rPr>
              <a:t> </a:t>
            </a:r>
            <a:r>
              <a:rPr lang="ru-RU" dirty="0" err="1">
                <a:solidFill>
                  <a:schemeClr val="tx1"/>
                </a:solidFill>
              </a:rPr>
              <a:t>билан</a:t>
            </a:r>
            <a:r>
              <a:rPr lang="ru-RU" dirty="0">
                <a:solidFill>
                  <a:schemeClr val="tx1"/>
                </a:solidFill>
              </a:rPr>
              <a:t> </a:t>
            </a:r>
            <a:r>
              <a:rPr lang="ru-RU" dirty="0" err="1">
                <a:solidFill>
                  <a:schemeClr val="tx1"/>
                </a:solidFill>
              </a:rPr>
              <a:t>шуғулланадиган</a:t>
            </a:r>
            <a:r>
              <a:rPr lang="ru-RU" dirty="0">
                <a:solidFill>
                  <a:schemeClr val="tx1"/>
                </a:solidFill>
              </a:rPr>
              <a:t> </a:t>
            </a:r>
            <a:r>
              <a:rPr lang="ru-RU" dirty="0" err="1">
                <a:solidFill>
                  <a:schemeClr val="tx1"/>
                </a:solidFill>
              </a:rPr>
              <a:t>саноат</a:t>
            </a:r>
            <a:r>
              <a:rPr lang="ru-RU" dirty="0">
                <a:solidFill>
                  <a:schemeClr val="tx1"/>
                </a:solidFill>
              </a:rPr>
              <a:t> </a:t>
            </a:r>
            <a:r>
              <a:rPr lang="ru-RU" dirty="0" err="1">
                <a:solidFill>
                  <a:schemeClr val="tx1"/>
                </a:solidFill>
              </a:rPr>
              <a:t>тармоқлари</a:t>
            </a:r>
            <a:r>
              <a:rPr lang="ru-RU" dirty="0">
                <a:solidFill>
                  <a:schemeClr val="tx1"/>
                </a:solidFill>
              </a:rPr>
              <a:t>;</a:t>
            </a:r>
          </a:p>
        </p:txBody>
      </p:sp>
      <p:sp>
        <p:nvSpPr>
          <p:cNvPr id="9" name="Стрелка вправо 8"/>
          <p:cNvSpPr/>
          <p:nvPr/>
        </p:nvSpPr>
        <p:spPr>
          <a:xfrm>
            <a:off x="4261700" y="2688554"/>
            <a:ext cx="978408" cy="484632"/>
          </a:xfrm>
          <a:prstGeom prst="rightArrow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Стрелка вниз 9"/>
          <p:cNvSpPr/>
          <p:nvPr/>
        </p:nvSpPr>
        <p:spPr>
          <a:xfrm>
            <a:off x="6948644" y="3769097"/>
            <a:ext cx="484632" cy="673694"/>
          </a:xfrm>
          <a:prstGeom prst="downArrow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Стрелка влево 10"/>
          <p:cNvSpPr/>
          <p:nvPr/>
        </p:nvSpPr>
        <p:spPr>
          <a:xfrm>
            <a:off x="4261700" y="5053611"/>
            <a:ext cx="978408" cy="484632"/>
          </a:xfrm>
          <a:prstGeom prst="leftArrow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" name="Стрелка вверх 11"/>
          <p:cNvSpPr/>
          <p:nvPr/>
        </p:nvSpPr>
        <p:spPr>
          <a:xfrm>
            <a:off x="2054956" y="3689964"/>
            <a:ext cx="484632" cy="745434"/>
          </a:xfrm>
          <a:prstGeom prst="upArrow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94762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2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2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2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25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2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25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30213"/>
            <a:ext cx="12191999" cy="6858000"/>
          </a:xfrm>
        </p:spPr>
      </p:pic>
      <p:sp>
        <p:nvSpPr>
          <p:cNvPr id="6" name="Стрелка вниз 5"/>
          <p:cNvSpPr/>
          <p:nvPr/>
        </p:nvSpPr>
        <p:spPr>
          <a:xfrm>
            <a:off x="1550505" y="524565"/>
            <a:ext cx="8400832" cy="978408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/>
              <a:t>Деҳқончилик ўз навбатида </a:t>
            </a:r>
            <a:endParaRPr lang="ru-RU"/>
          </a:p>
        </p:txBody>
      </p:sp>
      <p:sp>
        <p:nvSpPr>
          <p:cNvPr id="7" name="Стрелка вниз 6"/>
          <p:cNvSpPr/>
          <p:nvPr/>
        </p:nvSpPr>
        <p:spPr>
          <a:xfrm>
            <a:off x="206858" y="2064426"/>
            <a:ext cx="4154557" cy="831552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err="1"/>
              <a:t>далачилик</a:t>
            </a:r>
            <a:r>
              <a:rPr lang="en-US" dirty="0"/>
              <a:t>,</a:t>
            </a:r>
            <a:endParaRPr lang="ru-RU" dirty="0"/>
          </a:p>
        </p:txBody>
      </p:sp>
      <p:sp>
        <p:nvSpPr>
          <p:cNvPr id="8" name="Стрелка вниз 7"/>
          <p:cNvSpPr/>
          <p:nvPr/>
        </p:nvSpPr>
        <p:spPr>
          <a:xfrm>
            <a:off x="7767564" y="2082360"/>
            <a:ext cx="3935896" cy="978409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err="1"/>
              <a:t>сабзавотчилик</a:t>
            </a:r>
            <a:r>
              <a:rPr lang="en-US" dirty="0"/>
              <a:t>,</a:t>
            </a:r>
            <a:endParaRPr lang="ru-RU" dirty="0"/>
          </a:p>
        </p:txBody>
      </p:sp>
      <p:sp>
        <p:nvSpPr>
          <p:cNvPr id="9" name="Стрелка вниз 8"/>
          <p:cNvSpPr/>
          <p:nvPr/>
        </p:nvSpPr>
        <p:spPr>
          <a:xfrm>
            <a:off x="109265" y="3347533"/>
            <a:ext cx="4283765" cy="1043608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err="1"/>
              <a:t>боғдорчилик</a:t>
            </a:r>
            <a:endParaRPr lang="ru-RU" dirty="0"/>
          </a:p>
        </p:txBody>
      </p:sp>
      <p:sp>
        <p:nvSpPr>
          <p:cNvPr id="10" name="Стрелка вниз 9"/>
          <p:cNvSpPr/>
          <p:nvPr/>
        </p:nvSpPr>
        <p:spPr>
          <a:xfrm>
            <a:off x="7780353" y="3394767"/>
            <a:ext cx="3816626" cy="996374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/>
              <a:t>токчилик</a:t>
            </a:r>
            <a:endParaRPr lang="ru-RU"/>
          </a:p>
        </p:txBody>
      </p:sp>
      <p:sp>
        <p:nvSpPr>
          <p:cNvPr id="11" name="Стрелка вниз 10"/>
          <p:cNvSpPr/>
          <p:nvPr/>
        </p:nvSpPr>
        <p:spPr>
          <a:xfrm>
            <a:off x="358840" y="4708511"/>
            <a:ext cx="3974180" cy="1078418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err="1"/>
              <a:t>полизчилик</a:t>
            </a:r>
            <a:endParaRPr lang="ru-RU" dirty="0"/>
          </a:p>
        </p:txBody>
      </p:sp>
      <p:sp>
        <p:nvSpPr>
          <p:cNvPr id="12" name="Стрелка вниз 11"/>
          <p:cNvSpPr/>
          <p:nvPr/>
        </p:nvSpPr>
        <p:spPr>
          <a:xfrm>
            <a:off x="7836674" y="4898644"/>
            <a:ext cx="3584714" cy="1004508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dirty="0" err="1"/>
              <a:t>картошкачилик</a:t>
            </a:r>
            <a:r>
              <a:rPr lang="en-US" sz="1600" dirty="0"/>
              <a:t> </a:t>
            </a:r>
            <a:endParaRPr lang="ru-RU" sz="1600" dirty="0"/>
          </a:p>
        </p:txBody>
      </p:sp>
      <p:pic>
        <p:nvPicPr>
          <p:cNvPr id="13" name="Объект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24137" y="2041161"/>
            <a:ext cx="5214026" cy="38814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23072064"/>
      </p:ext>
    </p:extLst>
  </p:cSld>
  <p:clrMapOvr>
    <a:masterClrMapping/>
  </p:clrMapOvr>
  <p:transition spd="med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3" dur="1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8" dur="1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3" dur="1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8" dur="1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3" dur="1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8" dur="1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43" dur="1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800" dirty="0" smtClean="0"/>
              <a:t>.</a:t>
            </a:r>
            <a:endParaRPr lang="ru-RU" sz="800" dirty="0"/>
          </a:p>
        </p:txBody>
      </p:sp>
      <p:sp>
        <p:nvSpPr>
          <p:cNvPr id="4" name="Крест 3"/>
          <p:cNvSpPr/>
          <p:nvPr/>
        </p:nvSpPr>
        <p:spPr>
          <a:xfrm>
            <a:off x="2422186" y="812800"/>
            <a:ext cx="4260716" cy="914400"/>
          </a:xfrm>
          <a:prstGeom prst="pl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dirty="0" smtClean="0">
                <a:solidFill>
                  <a:schemeClr val="tx1"/>
                </a:solidFill>
              </a:rPr>
              <a:t>Ч</a:t>
            </a:r>
            <a:r>
              <a:rPr lang="en-US" sz="2800" dirty="0" err="1" smtClean="0">
                <a:solidFill>
                  <a:schemeClr val="tx1"/>
                </a:solidFill>
              </a:rPr>
              <a:t>орвачилик</a:t>
            </a:r>
            <a:r>
              <a:rPr lang="uz-Cyrl-UZ" sz="2800" dirty="0" smtClean="0">
                <a:solidFill>
                  <a:schemeClr val="tx1"/>
                </a:solidFill>
              </a:rPr>
              <a:t> турлари</a:t>
            </a:r>
            <a:r>
              <a:rPr lang="en-US" sz="2800" dirty="0" smtClean="0">
                <a:solidFill>
                  <a:schemeClr val="tx1"/>
                </a:solidFill>
              </a:rPr>
              <a:t> </a:t>
            </a:r>
            <a:endParaRPr lang="ru-RU" sz="2800" dirty="0">
              <a:solidFill>
                <a:schemeClr val="tx1"/>
              </a:solidFill>
            </a:endParaRPr>
          </a:p>
        </p:txBody>
      </p:sp>
      <p:sp>
        <p:nvSpPr>
          <p:cNvPr id="5" name="Стрелка вправо 4"/>
          <p:cNvSpPr/>
          <p:nvPr/>
        </p:nvSpPr>
        <p:spPr>
          <a:xfrm>
            <a:off x="696789" y="1930401"/>
            <a:ext cx="4351866" cy="97817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err="1">
                <a:solidFill>
                  <a:schemeClr val="tx1"/>
                </a:solidFill>
              </a:rPr>
              <a:t>қорамолчилик</a:t>
            </a: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6" name="Стрелка вправо 5"/>
          <p:cNvSpPr/>
          <p:nvPr/>
        </p:nvSpPr>
        <p:spPr>
          <a:xfrm>
            <a:off x="679134" y="3074184"/>
            <a:ext cx="4299627" cy="933855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dirty="0">
                <a:solidFill>
                  <a:schemeClr val="tx1"/>
                </a:solidFill>
              </a:rPr>
              <a:t>к</a:t>
            </a:r>
            <a:r>
              <a:rPr lang="en-US" sz="2000" dirty="0" err="1" smtClean="0">
                <a:solidFill>
                  <a:schemeClr val="tx1"/>
                </a:solidFill>
              </a:rPr>
              <a:t>ўйчилик</a:t>
            </a:r>
            <a:endParaRPr lang="ru-RU" sz="2000" dirty="0">
              <a:solidFill>
                <a:schemeClr val="tx1"/>
              </a:solidFill>
            </a:endParaRPr>
          </a:p>
        </p:txBody>
      </p:sp>
      <p:sp>
        <p:nvSpPr>
          <p:cNvPr id="7" name="Стрелка вправо 6"/>
          <p:cNvSpPr/>
          <p:nvPr/>
        </p:nvSpPr>
        <p:spPr>
          <a:xfrm>
            <a:off x="672440" y="4125135"/>
            <a:ext cx="4303228" cy="894945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dirty="0" err="1">
                <a:solidFill>
                  <a:schemeClr val="tx1"/>
                </a:solidFill>
              </a:rPr>
              <a:t>йилқичилик</a:t>
            </a:r>
            <a:endParaRPr lang="ru-RU" sz="2000" dirty="0">
              <a:solidFill>
                <a:schemeClr val="tx1"/>
              </a:solidFill>
            </a:endParaRPr>
          </a:p>
        </p:txBody>
      </p:sp>
      <p:sp>
        <p:nvSpPr>
          <p:cNvPr id="8" name="Стрелка вправо 7"/>
          <p:cNvSpPr/>
          <p:nvPr/>
        </p:nvSpPr>
        <p:spPr>
          <a:xfrm>
            <a:off x="677334" y="5020080"/>
            <a:ext cx="4303228" cy="92364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dirty="0" err="1">
                <a:solidFill>
                  <a:schemeClr val="tx1"/>
                </a:solidFill>
              </a:rPr>
              <a:t>чўчқачилик</a:t>
            </a:r>
            <a:endParaRPr lang="ru-RU" sz="2000" dirty="0">
              <a:solidFill>
                <a:schemeClr val="tx1"/>
              </a:solidFill>
            </a:endParaRPr>
          </a:p>
        </p:txBody>
      </p:sp>
      <p:pic>
        <p:nvPicPr>
          <p:cNvPr id="12" name="Picture 2" descr="C:\Users\admin\Downloads\Shareit\Photo\IMG_0581.JPG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80629" y="1943994"/>
            <a:ext cx="3737364" cy="39997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6851154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7176052"/>
          </a:xfrm>
        </p:spPr>
      </p:pic>
      <p:sp>
        <p:nvSpPr>
          <p:cNvPr id="5" name="Прямоугольник 4"/>
          <p:cNvSpPr/>
          <p:nvPr/>
        </p:nvSpPr>
        <p:spPr>
          <a:xfrm>
            <a:off x="2633870" y="1028343"/>
            <a:ext cx="9558130" cy="455509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ru-RU" sz="2000" b="1" dirty="0" err="1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Қишлоқ</a:t>
            </a:r>
            <a:r>
              <a:rPr lang="ru-RU" sz="2000" b="1" dirty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 </a:t>
            </a:r>
            <a:r>
              <a:rPr lang="ru-RU" sz="2000" b="1" dirty="0" err="1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хўжалиги</a:t>
            </a:r>
            <a:r>
              <a:rPr lang="ru-RU" sz="2000" b="1" dirty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 </a:t>
            </a:r>
            <a:r>
              <a:rPr lang="ru-RU" sz="2000" b="1" dirty="0" err="1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жаҳон</a:t>
            </a:r>
            <a:r>
              <a:rPr lang="ru-RU" sz="2000" b="1" dirty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 </a:t>
            </a:r>
            <a:r>
              <a:rPr lang="ru-RU" sz="2000" b="1" dirty="0" err="1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хўжалигининг</a:t>
            </a:r>
            <a:r>
              <a:rPr lang="ru-RU" sz="2000" b="1" dirty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 </a:t>
            </a:r>
            <a:r>
              <a:rPr lang="ru-RU" sz="2000" b="1" dirty="0" err="1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энг</a:t>
            </a:r>
            <a:r>
              <a:rPr lang="ru-RU" sz="2000" b="1" dirty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 </a:t>
            </a:r>
            <a:r>
              <a:rPr lang="ru-RU" sz="2000" b="1" dirty="0" err="1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қадимги</a:t>
            </a:r>
            <a:r>
              <a:rPr lang="ru-RU" sz="2000" b="1" dirty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 </a:t>
            </a:r>
            <a:r>
              <a:rPr lang="ru-RU" sz="2000" b="1" dirty="0" err="1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тармоқларидан</a:t>
            </a:r>
            <a:r>
              <a:rPr lang="ru-RU" sz="2000" b="1" dirty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 </a:t>
            </a:r>
            <a:r>
              <a:rPr lang="ru-RU" sz="2000" b="1" dirty="0" err="1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биридир</a:t>
            </a:r>
            <a:r>
              <a:rPr lang="ru-RU" sz="2000" b="1" dirty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. </a:t>
            </a:r>
            <a:r>
              <a:rPr lang="ru-RU" sz="2000" b="1" dirty="0" err="1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Маданий</a:t>
            </a:r>
            <a:r>
              <a:rPr lang="ru-RU" sz="2000" b="1" dirty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 </a:t>
            </a:r>
            <a:r>
              <a:rPr lang="ru-RU" sz="2000" b="1" dirty="0" err="1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экинларнинг</a:t>
            </a:r>
            <a:r>
              <a:rPr lang="ru-RU" sz="2000" b="1" dirty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 </a:t>
            </a:r>
            <a:r>
              <a:rPr lang="ru-RU" sz="2000" b="1" dirty="0" err="1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келиб</a:t>
            </a:r>
            <a:r>
              <a:rPr lang="ru-RU" sz="2000" b="1" dirty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 </a:t>
            </a:r>
            <a:r>
              <a:rPr lang="ru-RU" sz="2000" b="1" dirty="0" err="1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чиқиш</a:t>
            </a:r>
            <a:r>
              <a:rPr lang="ru-RU" sz="2000" b="1" dirty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 </a:t>
            </a:r>
            <a:r>
              <a:rPr lang="ru-RU" sz="2000" b="1" dirty="0" err="1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марказлари-Жанубий</a:t>
            </a:r>
            <a:r>
              <a:rPr lang="ru-RU" sz="2000" b="1" dirty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 </a:t>
            </a:r>
            <a:r>
              <a:rPr lang="ru-RU" sz="2000" b="1" dirty="0" err="1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ва</a:t>
            </a:r>
            <a:r>
              <a:rPr lang="ru-RU" sz="2000" b="1" dirty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 </a:t>
            </a:r>
            <a:r>
              <a:rPr lang="ru-RU" sz="2000" b="1" dirty="0" err="1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Марказий</a:t>
            </a:r>
            <a:r>
              <a:rPr lang="ru-RU" sz="2000" b="1" dirty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 Америка, </a:t>
            </a:r>
            <a:r>
              <a:rPr lang="ru-RU" sz="2000" b="1" dirty="0" err="1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Шарқий</a:t>
            </a:r>
            <a:r>
              <a:rPr lang="ru-RU" sz="2000" b="1" dirty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 Африка, </a:t>
            </a:r>
            <a:r>
              <a:rPr lang="ru-RU" sz="2000" b="1" dirty="0" err="1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Жануби-Шарқий</a:t>
            </a:r>
            <a:r>
              <a:rPr lang="ru-RU" sz="2000" b="1" dirty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, </a:t>
            </a:r>
            <a:r>
              <a:rPr lang="ru-RU" sz="2000" b="1" dirty="0" err="1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Жануби-Ғарбий</a:t>
            </a:r>
            <a:r>
              <a:rPr lang="ru-RU" sz="2000" b="1" dirty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 </a:t>
            </a:r>
            <a:r>
              <a:rPr lang="ru-RU" sz="2000" b="1" dirty="0" err="1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ва</a:t>
            </a:r>
            <a:r>
              <a:rPr lang="ru-RU" sz="2000" b="1" dirty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 </a:t>
            </a:r>
            <a:r>
              <a:rPr lang="ru-RU" sz="2000" b="1" dirty="0" err="1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Ўрта</a:t>
            </a:r>
            <a:r>
              <a:rPr lang="ru-RU" sz="2000" b="1" dirty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 </a:t>
            </a:r>
            <a:r>
              <a:rPr lang="ru-RU" sz="2000" b="1" dirty="0" err="1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Осиёда</a:t>
            </a:r>
            <a:r>
              <a:rPr lang="ru-RU" sz="2000" b="1" dirty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 </a:t>
            </a:r>
            <a:r>
              <a:rPr lang="ru-RU" sz="2000" b="1" dirty="0" err="1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суғорма</a:t>
            </a:r>
            <a:r>
              <a:rPr lang="ru-RU" sz="2000" b="1" dirty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 </a:t>
            </a:r>
            <a:r>
              <a:rPr lang="ru-RU" sz="2000" b="1" dirty="0" err="1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деҳқончилик</a:t>
            </a:r>
            <a:r>
              <a:rPr lang="ru-RU" sz="2000" b="1" dirty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 </a:t>
            </a:r>
            <a:r>
              <a:rPr lang="ru-RU" sz="2000" b="1" dirty="0" err="1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бир</a:t>
            </a:r>
            <a:r>
              <a:rPr lang="ru-RU" sz="2000" b="1" dirty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 </a:t>
            </a:r>
            <a:r>
              <a:rPr lang="ru-RU" sz="2000" b="1" dirty="0" err="1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неча</a:t>
            </a:r>
            <a:r>
              <a:rPr lang="ru-RU" sz="2000" b="1" dirty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 </a:t>
            </a:r>
            <a:r>
              <a:rPr lang="ru-RU" sz="2000" b="1" dirty="0" err="1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минг</a:t>
            </a:r>
            <a:r>
              <a:rPr lang="ru-RU" sz="2000" b="1" dirty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 </a:t>
            </a:r>
            <a:r>
              <a:rPr lang="ru-RU" sz="2000" b="1" dirty="0" err="1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йиллар</a:t>
            </a:r>
            <a:r>
              <a:rPr lang="ru-RU" sz="2000" b="1" dirty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 </a:t>
            </a:r>
            <a:r>
              <a:rPr lang="ru-RU" sz="2000" b="1" dirty="0" err="1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давомида</a:t>
            </a:r>
            <a:r>
              <a:rPr lang="ru-RU" sz="2000" b="1" dirty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 </a:t>
            </a:r>
            <a:r>
              <a:rPr lang="ru-RU" sz="2000" b="1" dirty="0" err="1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ривожлантирилиб</a:t>
            </a:r>
            <a:r>
              <a:rPr lang="ru-RU" sz="2000" b="1" dirty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 </a:t>
            </a:r>
            <a:r>
              <a:rPr lang="ru-RU" sz="2000" b="1" dirty="0" err="1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келинган</a:t>
            </a:r>
            <a:r>
              <a:rPr lang="ru-RU" sz="2000" b="1" dirty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. </a:t>
            </a:r>
            <a:endParaRPr lang="ru-RU" sz="2000" b="1" dirty="0">
              <a:solidFill>
                <a:schemeClr val="bg1"/>
              </a:solidFill>
              <a:latin typeface="BalticaUzbek"/>
              <a:ea typeface="Times New Roman" panose="02020603050405020304" pitchFamily="18" charset="0"/>
              <a:cs typeface="BalticaUzbek"/>
            </a:endParaRPr>
          </a:p>
          <a:p>
            <a:r>
              <a:rPr lang="en-US" sz="2000" dirty="0" err="1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Қишлоқ</a:t>
            </a:r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хўжалиги</a:t>
            </a:r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бир</a:t>
            </a:r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қанча</a:t>
            </a:r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географик</a:t>
            </a:r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хусусиятларга</a:t>
            </a:r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эга</a:t>
            </a:r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en-US" sz="2000" dirty="0" err="1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Бундай</a:t>
            </a:r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хусусиятларга-фан-техника</a:t>
            </a:r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инқилоби</a:t>
            </a:r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даврида</a:t>
            </a:r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ҳам</a:t>
            </a:r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қишлоқ</a:t>
            </a:r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хўжалиги</a:t>
            </a:r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табиий</a:t>
            </a:r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шароитга</a:t>
            </a:r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боғлиқлиги</a:t>
            </a:r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2000" dirty="0" err="1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маҳаллий</a:t>
            </a:r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ва</a:t>
            </a:r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бозор</a:t>
            </a:r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иқтисодиётига</a:t>
            </a:r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тезлик</a:t>
            </a:r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билан</a:t>
            </a:r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мослаша</a:t>
            </a:r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олиши</a:t>
            </a:r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2000" dirty="0" err="1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ишлаб</a:t>
            </a:r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чиқариш</a:t>
            </a:r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типлари</a:t>
            </a:r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ва</a:t>
            </a:r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айрим</a:t>
            </a:r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мамлакатлар</a:t>
            </a:r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ўртасида</a:t>
            </a:r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меҳнат</a:t>
            </a:r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унумдорлиги</a:t>
            </a:r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ва</a:t>
            </a:r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товар</a:t>
            </a:r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яратиш</a:t>
            </a:r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даражасидаги</a:t>
            </a:r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тафовутларда</a:t>
            </a:r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ўз</a:t>
            </a:r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аксини</a:t>
            </a:r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топади</a:t>
            </a:r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en-US" sz="2000" dirty="0" err="1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Бундай</a:t>
            </a:r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тафовутлар</a:t>
            </a:r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ҳудуддаги</a:t>
            </a:r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табиий</a:t>
            </a:r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шароит</a:t>
            </a:r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ва</a:t>
            </a:r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ресурсларнинг</a:t>
            </a:r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хўжаликда</a:t>
            </a:r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қандай</a:t>
            </a:r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ўзлаштирилиш</a:t>
            </a:r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даражаси</a:t>
            </a:r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билан</a:t>
            </a:r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тавсифланади</a:t>
            </a:r>
            <a:endParaRPr lang="ru-RU" sz="20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8809785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25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25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25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25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25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25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41" name="Объект 2"/>
          <p:cNvSpPr>
            <a:spLocks noGrp="1"/>
          </p:cNvSpPr>
          <p:nvPr>
            <p:ph idx="1"/>
          </p:nvPr>
        </p:nvSpPr>
        <p:spPr>
          <a:xfrm>
            <a:off x="214648" y="1"/>
            <a:ext cx="11857149" cy="1180213"/>
          </a:xfrm>
        </p:spPr>
        <p:txBody>
          <a:bodyPr>
            <a:noAutofit/>
          </a:bodyPr>
          <a:lstStyle/>
          <a:p>
            <a:pPr marL="0" indent="0" algn="ctr">
              <a:lnSpc>
                <a:spcPct val="120000"/>
              </a:lnSpc>
              <a:buNone/>
            </a:pPr>
            <a:r>
              <a:rPr lang="en-US" sz="2400" b="1" dirty="0" smtClean="0"/>
              <a:t>                   </a:t>
            </a:r>
            <a:r>
              <a:rPr lang="uz-Cyrl-UZ" sz="2400" b="1" dirty="0" smtClean="0"/>
              <a:t>Мамлакатлар </a:t>
            </a:r>
            <a:r>
              <a:rPr lang="uz-Cyrl-UZ" sz="2400" b="1" dirty="0"/>
              <a:t>иқтисодиётида катта ўрин тутувчи </a:t>
            </a:r>
            <a:r>
              <a:rPr lang="ru-RU" sz="2400" b="1" dirty="0" err="1"/>
              <a:t>агросаноат</a:t>
            </a:r>
            <a:r>
              <a:rPr lang="ru-RU" sz="2400" b="1" dirty="0"/>
              <a:t> </a:t>
            </a:r>
            <a:r>
              <a:rPr lang="uz-Cyrl-UZ" sz="2400" b="1" dirty="0"/>
              <a:t>комплекси </a:t>
            </a:r>
            <a:r>
              <a:rPr lang="ru-RU" sz="2400" b="1" dirty="0" err="1"/>
              <a:t>таркибига</a:t>
            </a:r>
            <a:r>
              <a:rPr lang="ru-RU" sz="2400" b="1" dirty="0"/>
              <a:t>:</a:t>
            </a:r>
          </a:p>
          <a:p>
            <a:pPr marL="0" indent="0">
              <a:lnSpc>
                <a:spcPct val="120000"/>
              </a:lnSpc>
              <a:buNone/>
            </a:pPr>
            <a:r>
              <a:rPr lang="en-US" sz="2400" dirty="0" smtClean="0"/>
              <a:t> </a:t>
            </a:r>
            <a:endParaRPr lang="ru-RU" sz="2400" dirty="0"/>
          </a:p>
        </p:txBody>
      </p:sp>
      <p:sp>
        <p:nvSpPr>
          <p:cNvPr id="1048642" name="Пятно 1 5"/>
          <p:cNvSpPr/>
          <p:nvPr/>
        </p:nvSpPr>
        <p:spPr>
          <a:xfrm>
            <a:off x="-139472" y="590107"/>
            <a:ext cx="4360598" cy="4062432"/>
          </a:xfrm>
          <a:prstGeom prst="irregularSeal1">
            <a:avLst/>
          </a:prstGeom>
          <a:solidFill>
            <a:schemeClr val="accent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 b="1" dirty="0" smtClean="0">
              <a:solidFill>
                <a:schemeClr val="tx1">
                  <a:lumMod val="95000"/>
                  <a:lumOff val="5000"/>
                </a:schemeClr>
              </a:solidFill>
            </a:endParaRPr>
          </a:p>
          <a:p>
            <a:pPr algn="ctr"/>
            <a:endParaRPr lang="en-US" sz="1400" b="1" dirty="0">
              <a:solidFill>
                <a:schemeClr val="tx1">
                  <a:lumMod val="95000"/>
                  <a:lumOff val="5000"/>
                </a:schemeClr>
              </a:solidFill>
            </a:endParaRPr>
          </a:p>
          <a:p>
            <a:pPr algn="ctr"/>
            <a:r>
              <a:rPr lang="en-US" sz="2400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1. </a:t>
            </a:r>
          </a:p>
          <a:p>
            <a:pPr lvl="0" algn="ctr"/>
            <a:r>
              <a:rPr lang="ru-RU" sz="1600" b="1" dirty="0" err="1">
                <a:solidFill>
                  <a:schemeClr val="tx1"/>
                </a:solidFill>
              </a:rPr>
              <a:t>Қишлоқ</a:t>
            </a:r>
            <a:r>
              <a:rPr lang="ru-RU" sz="1600" b="1" dirty="0">
                <a:solidFill>
                  <a:schemeClr val="tx1"/>
                </a:solidFill>
              </a:rPr>
              <a:t> </a:t>
            </a:r>
            <a:r>
              <a:rPr lang="ru-RU" sz="1600" b="1" dirty="0" err="1">
                <a:solidFill>
                  <a:schemeClr val="tx1"/>
                </a:solidFill>
              </a:rPr>
              <a:t>хўжалигини</a:t>
            </a:r>
            <a:r>
              <a:rPr lang="ru-RU" sz="1600" b="1" dirty="0">
                <a:solidFill>
                  <a:schemeClr val="tx1"/>
                </a:solidFill>
              </a:rPr>
              <a:t> </a:t>
            </a:r>
            <a:r>
              <a:rPr lang="ru-RU" sz="1600" b="1" dirty="0" err="1">
                <a:solidFill>
                  <a:schemeClr val="tx1"/>
                </a:solidFill>
              </a:rPr>
              <a:t>асосий</a:t>
            </a:r>
            <a:r>
              <a:rPr lang="ru-RU" sz="1600" b="1" dirty="0">
                <a:solidFill>
                  <a:schemeClr val="tx1"/>
                </a:solidFill>
              </a:rPr>
              <a:t> </a:t>
            </a:r>
            <a:r>
              <a:rPr lang="ru-RU" sz="1600" b="1" dirty="0" err="1">
                <a:solidFill>
                  <a:schemeClr val="tx1"/>
                </a:solidFill>
              </a:rPr>
              <a:t>ишлаб</a:t>
            </a:r>
            <a:r>
              <a:rPr lang="ru-RU" sz="1600" b="1" dirty="0">
                <a:solidFill>
                  <a:schemeClr val="tx1"/>
                </a:solidFill>
              </a:rPr>
              <a:t> </a:t>
            </a:r>
            <a:r>
              <a:rPr lang="ru-RU" sz="1600" b="1" dirty="0" err="1">
                <a:solidFill>
                  <a:schemeClr val="tx1"/>
                </a:solidFill>
              </a:rPr>
              <a:t>чиқариш</a:t>
            </a:r>
            <a:r>
              <a:rPr lang="ru-RU" sz="1600" b="1" dirty="0">
                <a:solidFill>
                  <a:schemeClr val="tx1"/>
                </a:solidFill>
              </a:rPr>
              <a:t> </a:t>
            </a:r>
            <a:r>
              <a:rPr lang="ru-RU" sz="1600" b="1" dirty="0" err="1">
                <a:solidFill>
                  <a:schemeClr val="tx1"/>
                </a:solidFill>
              </a:rPr>
              <a:t>воситалари</a:t>
            </a:r>
            <a:r>
              <a:rPr lang="ru-RU" sz="1600" b="1" dirty="0">
                <a:solidFill>
                  <a:schemeClr val="tx1"/>
                </a:solidFill>
              </a:rPr>
              <a:t> </a:t>
            </a:r>
            <a:r>
              <a:rPr lang="ru-RU" sz="1600" b="1" dirty="0" err="1">
                <a:solidFill>
                  <a:schemeClr val="tx1"/>
                </a:solidFill>
              </a:rPr>
              <a:t>билан</a:t>
            </a:r>
            <a:r>
              <a:rPr lang="ru-RU" sz="1600" b="1" dirty="0">
                <a:solidFill>
                  <a:schemeClr val="tx1"/>
                </a:solidFill>
              </a:rPr>
              <a:t> </a:t>
            </a:r>
            <a:r>
              <a:rPr lang="ru-RU" sz="1600" b="1" dirty="0" err="1">
                <a:solidFill>
                  <a:schemeClr val="tx1"/>
                </a:solidFill>
              </a:rPr>
              <a:t>таъминлайдиган</a:t>
            </a:r>
            <a:r>
              <a:rPr lang="ru-RU" sz="1600" b="1" dirty="0">
                <a:solidFill>
                  <a:schemeClr val="tx1"/>
                </a:solidFill>
              </a:rPr>
              <a:t> </a:t>
            </a:r>
            <a:r>
              <a:rPr lang="ru-RU" sz="1600" b="1" dirty="0" err="1">
                <a:solidFill>
                  <a:schemeClr val="tx1"/>
                </a:solidFill>
              </a:rPr>
              <a:t>саноат</a:t>
            </a:r>
            <a:r>
              <a:rPr lang="ru-RU" sz="1600" b="1" dirty="0">
                <a:solidFill>
                  <a:schemeClr val="tx1"/>
                </a:solidFill>
              </a:rPr>
              <a:t> </a:t>
            </a:r>
            <a:r>
              <a:rPr lang="ru-RU" sz="1600" b="1" dirty="0" err="1">
                <a:solidFill>
                  <a:schemeClr val="tx1"/>
                </a:solidFill>
              </a:rPr>
              <a:t>тармоқлари</a:t>
            </a:r>
            <a:r>
              <a:rPr lang="ru-RU" sz="1600" b="1" dirty="0">
                <a:solidFill>
                  <a:schemeClr val="tx1"/>
                </a:solidFill>
              </a:rPr>
              <a:t> </a:t>
            </a:r>
            <a:r>
              <a:rPr lang="ru-RU" sz="1600" b="1" dirty="0" err="1">
                <a:solidFill>
                  <a:schemeClr val="tx1"/>
                </a:solidFill>
              </a:rPr>
              <a:t>гуруҳи</a:t>
            </a:r>
            <a:r>
              <a:rPr lang="ru-RU" sz="1600" b="1" dirty="0">
                <a:solidFill>
                  <a:schemeClr val="tx1"/>
                </a:solidFill>
              </a:rPr>
              <a:t>;</a:t>
            </a:r>
          </a:p>
          <a:p>
            <a:pPr algn="ctr"/>
            <a:endParaRPr lang="ru-RU" sz="3200" b="1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1048643" name="Пятно 1 6"/>
          <p:cNvSpPr/>
          <p:nvPr/>
        </p:nvSpPr>
        <p:spPr>
          <a:xfrm>
            <a:off x="5460548" y="747761"/>
            <a:ext cx="3642844" cy="2962141"/>
          </a:xfrm>
          <a:prstGeom prst="irregularSeal1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 sz="1600" dirty="0" smtClean="0"/>
          </a:p>
          <a:p>
            <a:pPr algn="ctr"/>
            <a:endParaRPr lang="en-US" sz="1600" dirty="0"/>
          </a:p>
          <a:p>
            <a:pPr algn="ctr"/>
            <a:r>
              <a:rPr lang="en-US" sz="2400" b="1" dirty="0" smtClean="0"/>
              <a:t>2.</a:t>
            </a:r>
          </a:p>
          <a:p>
            <a:pPr lvl="0" algn="ctr"/>
            <a:r>
              <a:rPr lang="ru-RU" b="1" dirty="0" err="1" smtClean="0"/>
              <a:t>Қишлоқ</a:t>
            </a:r>
            <a:r>
              <a:rPr lang="ru-RU" b="1" dirty="0" smtClean="0"/>
              <a:t> </a:t>
            </a:r>
            <a:r>
              <a:rPr lang="ru-RU" b="1" dirty="0" err="1" smtClean="0"/>
              <a:t>хўжалиги</a:t>
            </a:r>
            <a:r>
              <a:rPr lang="ru-RU" b="1" dirty="0" smtClean="0"/>
              <a:t> </a:t>
            </a:r>
            <a:r>
              <a:rPr lang="ru-RU" b="1" dirty="0" err="1" smtClean="0"/>
              <a:t>ишлаб</a:t>
            </a:r>
            <a:r>
              <a:rPr lang="ru-RU" b="1" dirty="0" smtClean="0"/>
              <a:t> </a:t>
            </a:r>
            <a:r>
              <a:rPr lang="ru-RU" b="1" dirty="0" err="1" smtClean="0"/>
              <a:t>чиқаришининг</a:t>
            </a:r>
            <a:r>
              <a:rPr lang="ru-RU" b="1" dirty="0" smtClean="0"/>
              <a:t> </a:t>
            </a:r>
            <a:r>
              <a:rPr lang="ru-RU" b="1" dirty="0" err="1" smtClean="0"/>
              <a:t>ўзи</a:t>
            </a:r>
            <a:r>
              <a:rPr lang="ru-RU" b="1" dirty="0" smtClean="0"/>
              <a:t>;</a:t>
            </a:r>
          </a:p>
          <a:p>
            <a:pPr algn="ctr"/>
            <a:endParaRPr lang="ru-RU" sz="3200" b="1" dirty="0"/>
          </a:p>
        </p:txBody>
      </p:sp>
      <p:sp>
        <p:nvSpPr>
          <p:cNvPr id="1048644" name="Пятно 1 7"/>
          <p:cNvSpPr/>
          <p:nvPr/>
        </p:nvSpPr>
        <p:spPr>
          <a:xfrm>
            <a:off x="2793967" y="3625403"/>
            <a:ext cx="4266051" cy="3232597"/>
          </a:xfrm>
          <a:prstGeom prst="irregularSeal1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2400" b="1" dirty="0" smtClean="0"/>
              <a:t>3. </a:t>
            </a:r>
          </a:p>
          <a:p>
            <a:pPr lvl="0" algn="ctr"/>
            <a:r>
              <a:rPr lang="ru-RU" dirty="0" err="1"/>
              <a:t>Қишлоқ</a:t>
            </a:r>
            <a:r>
              <a:rPr lang="ru-RU" dirty="0"/>
              <a:t> </a:t>
            </a:r>
            <a:r>
              <a:rPr lang="ru-RU" dirty="0" err="1"/>
              <a:t>хўжалиги</a:t>
            </a:r>
            <a:r>
              <a:rPr lang="ru-RU" dirty="0"/>
              <a:t> </a:t>
            </a:r>
            <a:r>
              <a:rPr lang="ru-RU" dirty="0" err="1"/>
              <a:t>хом</a:t>
            </a:r>
            <a:r>
              <a:rPr lang="ru-RU" dirty="0"/>
              <a:t> </a:t>
            </a:r>
            <a:r>
              <a:rPr lang="ru-RU" dirty="0" err="1"/>
              <a:t>ашёсини</a:t>
            </a:r>
            <a:r>
              <a:rPr lang="ru-RU" dirty="0"/>
              <a:t> </a:t>
            </a:r>
            <a:r>
              <a:rPr lang="ru-RU" dirty="0" err="1"/>
              <a:t>қайта</a:t>
            </a:r>
            <a:r>
              <a:rPr lang="ru-RU" dirty="0"/>
              <a:t> </a:t>
            </a:r>
            <a:r>
              <a:rPr lang="ru-RU" dirty="0" err="1"/>
              <a:t>ишлаш</a:t>
            </a:r>
            <a:r>
              <a:rPr lang="ru-RU" dirty="0"/>
              <a:t> </a:t>
            </a:r>
            <a:r>
              <a:rPr lang="ru-RU" dirty="0" err="1"/>
              <a:t>билан</a:t>
            </a:r>
            <a:r>
              <a:rPr lang="ru-RU" dirty="0"/>
              <a:t> </a:t>
            </a:r>
            <a:r>
              <a:rPr lang="ru-RU" dirty="0" err="1"/>
              <a:t>шуғулланадиган</a:t>
            </a:r>
            <a:r>
              <a:rPr lang="ru-RU" dirty="0"/>
              <a:t> </a:t>
            </a:r>
            <a:r>
              <a:rPr lang="ru-RU" dirty="0" err="1"/>
              <a:t>саноат</a:t>
            </a:r>
            <a:r>
              <a:rPr lang="ru-RU" dirty="0"/>
              <a:t> </a:t>
            </a:r>
            <a:r>
              <a:rPr lang="ru-RU" dirty="0" err="1"/>
              <a:t>тармоқлари</a:t>
            </a:r>
            <a:r>
              <a:rPr lang="ru-RU" dirty="0"/>
              <a:t>;</a:t>
            </a:r>
          </a:p>
          <a:p>
            <a:pPr algn="ctr"/>
            <a:endParaRPr lang="ru-RU" sz="2400" b="1" dirty="0"/>
          </a:p>
        </p:txBody>
      </p:sp>
      <p:sp>
        <p:nvSpPr>
          <p:cNvPr id="1048645" name="Пятно 1 8"/>
          <p:cNvSpPr/>
          <p:nvPr/>
        </p:nvSpPr>
        <p:spPr>
          <a:xfrm>
            <a:off x="8428952" y="3277449"/>
            <a:ext cx="3614135" cy="3052293"/>
          </a:xfrm>
          <a:prstGeom prst="irregularSeal1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2400" b="1" dirty="0" smtClean="0"/>
              <a:t>4</a:t>
            </a:r>
            <a:r>
              <a:rPr lang="en-US" sz="2800" b="1" dirty="0" smtClean="0"/>
              <a:t>.</a:t>
            </a:r>
          </a:p>
          <a:p>
            <a:pPr lvl="0" algn="ctr"/>
            <a:r>
              <a:rPr lang="ru-RU" b="1" dirty="0" err="1"/>
              <a:t>Саноат</a:t>
            </a:r>
            <a:r>
              <a:rPr lang="ru-RU" b="1" dirty="0"/>
              <a:t> </a:t>
            </a:r>
            <a:r>
              <a:rPr lang="ru-RU" b="1" dirty="0" err="1"/>
              <a:t>ва</a:t>
            </a:r>
            <a:r>
              <a:rPr lang="ru-RU" b="1" dirty="0"/>
              <a:t> </a:t>
            </a:r>
            <a:r>
              <a:rPr lang="ru-RU" b="1" dirty="0" err="1"/>
              <a:t>умумий</a:t>
            </a:r>
            <a:r>
              <a:rPr lang="ru-RU" b="1" dirty="0"/>
              <a:t> </a:t>
            </a:r>
            <a:r>
              <a:rPr lang="ru-RU" b="1" dirty="0" err="1"/>
              <a:t>овқатланиш</a:t>
            </a:r>
            <a:r>
              <a:rPr lang="ru-RU" b="1" dirty="0"/>
              <a:t> </a:t>
            </a:r>
            <a:r>
              <a:rPr lang="ru-RU" b="1" dirty="0" err="1"/>
              <a:t>корхона</a:t>
            </a:r>
            <a:r>
              <a:rPr lang="ru-RU" b="1" dirty="0"/>
              <a:t> </a:t>
            </a:r>
            <a:r>
              <a:rPr lang="ru-RU" b="1" dirty="0" err="1"/>
              <a:t>ва</a:t>
            </a:r>
            <a:r>
              <a:rPr lang="ru-RU" b="1" dirty="0"/>
              <a:t> </a:t>
            </a:r>
            <a:r>
              <a:rPr lang="ru-RU" b="1" dirty="0" err="1"/>
              <a:t>ташкилотлари</a:t>
            </a:r>
            <a:r>
              <a:rPr lang="uz-Cyrl-UZ" b="1" dirty="0"/>
              <a:t> киради</a:t>
            </a:r>
            <a:r>
              <a:rPr lang="ru-RU" b="1" dirty="0"/>
              <a:t>.</a:t>
            </a:r>
          </a:p>
          <a:p>
            <a:pPr algn="ctr"/>
            <a:endParaRPr lang="ru-RU" sz="2800" b="1" dirty="0"/>
          </a:p>
        </p:txBody>
      </p:sp>
    </p:spTree>
    <p:extLst>
      <p:ext uri="{BB962C8B-B14F-4D97-AF65-F5344CB8AC3E}">
        <p14:creationId xmlns:p14="http://schemas.microsoft.com/office/powerpoint/2010/main" val="1457482360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" dur="2000" fill="hold"/>
                                        <p:tgtEl>
                                          <p:spTgt spid="10486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3" presetClass="emph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0" dur="2000" fill="hold"/>
                                        <p:tgtEl>
                                          <p:spTgt spid="104864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48641" grpId="0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endParaRPr lang="ru-RU" sz="3200" dirty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</p:spPr>
      </p:pic>
      <p:sp>
        <p:nvSpPr>
          <p:cNvPr id="7" name="Прямоугольник 6"/>
          <p:cNvSpPr/>
          <p:nvPr/>
        </p:nvSpPr>
        <p:spPr>
          <a:xfrm>
            <a:off x="486383" y="474345"/>
            <a:ext cx="9854119" cy="38318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57200" algn="just">
              <a:lnSpc>
                <a:spcPct val="150000"/>
              </a:lnSpc>
              <a:spcAft>
                <a:spcPts val="0"/>
              </a:spcAft>
            </a:pP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Жаҳондаги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барча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мамлакатларда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қишлоқ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хўжалиги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мавжуд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.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Лекин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унинг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ривожланиш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даражаси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турлича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.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Қишлоқ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хўжалиги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тармоқларининг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ихтисослашуви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ва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жойлашувига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муайян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 социал-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иқтисодий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ва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географик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омиллар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,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яъни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халқаро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меҳнат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тақсимоти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,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ишлаб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чиқарувчи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кучларнинг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ҳудудий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жойлашуви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ва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тараққиёт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даражаси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,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иқтисодий-географик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ўрни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,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меҳнат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ресурсларининг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мавжудлиги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,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шунингдек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турли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қишлоқ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хўжалиги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маҳсулотларига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бўлган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эҳтиёж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таъсир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этади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. </a:t>
            </a:r>
            <a:endParaRPr lang="ru-RU" dirty="0">
              <a:latin typeface="BalticaUzbek"/>
              <a:ea typeface="Times New Roman" panose="02020603050405020304" pitchFamily="18" charset="0"/>
              <a:cs typeface="BalticaUzbek"/>
            </a:endParaRPr>
          </a:p>
          <a:p>
            <a:pPr indent="457200" algn="just">
              <a:lnSpc>
                <a:spcPct val="150000"/>
              </a:lnSpc>
              <a:spcAft>
                <a:spcPts val="0"/>
              </a:spcAft>
            </a:pP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Қишлоқ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хўжалигини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ривожлантиришнинг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интенсив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ва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экстенсив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йўналишлари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мавжуд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.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Интенсив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қишлоқ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хўжалиги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ишлаб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чиқаришни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механизациялаштиришга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,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электрлаштиришга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ва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кимёлаштиришга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, ирригация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ва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 мелиорация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тадбирларига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таянади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.</a:t>
            </a:r>
            <a:endParaRPr lang="ru-RU" dirty="0">
              <a:effectLst/>
              <a:latin typeface="BalticaUzbek"/>
              <a:ea typeface="Times New Roman" panose="02020603050405020304" pitchFamily="18" charset="0"/>
              <a:cs typeface="BalticaUzbek"/>
            </a:endParaRPr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6577" y="4218126"/>
            <a:ext cx="3669589" cy="2551837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65806" y="4187016"/>
            <a:ext cx="4144740" cy="26140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04503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1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0" dur="150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5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0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Прямоугольник с двумя усеченными соседними углами 1"/>
          <p:cNvSpPr/>
          <p:nvPr/>
        </p:nvSpPr>
        <p:spPr>
          <a:xfrm>
            <a:off x="7251404" y="733647"/>
            <a:ext cx="4540102" cy="5039832"/>
          </a:xfrm>
          <a:prstGeom prst="snip2SameRect">
            <a:avLst/>
          </a:prstGeom>
          <a:solidFill>
            <a:schemeClr val="accent4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err="1">
                <a:solidFill>
                  <a:schemeClr val="tx1"/>
                </a:solidFill>
              </a:rPr>
              <a:t>Қишлоқ</a:t>
            </a:r>
            <a:r>
              <a:rPr lang="ru-RU" sz="2400" b="1" dirty="0">
                <a:solidFill>
                  <a:schemeClr val="tx1"/>
                </a:solidFill>
              </a:rPr>
              <a:t> </a:t>
            </a:r>
            <a:r>
              <a:rPr lang="ru-RU" sz="2400" b="1" dirty="0" err="1">
                <a:solidFill>
                  <a:schemeClr val="tx1"/>
                </a:solidFill>
              </a:rPr>
              <a:t>хўжалигини</a:t>
            </a:r>
            <a:r>
              <a:rPr lang="ru-RU" sz="2400" b="1" dirty="0">
                <a:solidFill>
                  <a:schemeClr val="tx1"/>
                </a:solidFill>
              </a:rPr>
              <a:t> </a:t>
            </a:r>
            <a:r>
              <a:rPr lang="ru-RU" sz="2400" b="1" dirty="0" err="1">
                <a:solidFill>
                  <a:schemeClr val="tx1"/>
                </a:solidFill>
              </a:rPr>
              <a:t>ривожлантиришнинг</a:t>
            </a:r>
            <a:r>
              <a:rPr lang="ru-RU" sz="2400" b="1" dirty="0">
                <a:solidFill>
                  <a:schemeClr val="tx1"/>
                </a:solidFill>
              </a:rPr>
              <a:t> </a:t>
            </a:r>
            <a:r>
              <a:rPr lang="ru-RU" sz="2400" b="1" dirty="0" err="1">
                <a:solidFill>
                  <a:schemeClr val="tx1"/>
                </a:solidFill>
              </a:rPr>
              <a:t>интенсив</a:t>
            </a:r>
            <a:r>
              <a:rPr lang="ru-RU" sz="2400" b="1" dirty="0">
                <a:solidFill>
                  <a:schemeClr val="tx1"/>
                </a:solidFill>
              </a:rPr>
              <a:t> </a:t>
            </a:r>
            <a:r>
              <a:rPr lang="ru-RU" sz="2400" b="1" dirty="0" err="1">
                <a:solidFill>
                  <a:schemeClr val="tx1"/>
                </a:solidFill>
              </a:rPr>
              <a:t>ва</a:t>
            </a:r>
            <a:r>
              <a:rPr lang="ru-RU" sz="2400" b="1" dirty="0">
                <a:solidFill>
                  <a:schemeClr val="tx1"/>
                </a:solidFill>
              </a:rPr>
              <a:t> </a:t>
            </a:r>
            <a:r>
              <a:rPr lang="ru-RU" sz="2400" b="1" dirty="0" err="1">
                <a:solidFill>
                  <a:schemeClr val="tx1"/>
                </a:solidFill>
              </a:rPr>
              <a:t>экстенсив</a:t>
            </a:r>
            <a:r>
              <a:rPr lang="ru-RU" sz="2400" b="1" dirty="0">
                <a:solidFill>
                  <a:schemeClr val="tx1"/>
                </a:solidFill>
              </a:rPr>
              <a:t> </a:t>
            </a:r>
            <a:r>
              <a:rPr lang="ru-RU" sz="2400" b="1" dirty="0" err="1">
                <a:solidFill>
                  <a:schemeClr val="tx1"/>
                </a:solidFill>
              </a:rPr>
              <a:t>йўналишлари</a:t>
            </a:r>
            <a:r>
              <a:rPr lang="ru-RU" sz="2400" b="1" dirty="0">
                <a:solidFill>
                  <a:schemeClr val="tx1"/>
                </a:solidFill>
              </a:rPr>
              <a:t> </a:t>
            </a:r>
            <a:r>
              <a:rPr lang="ru-RU" sz="2400" b="1" dirty="0" err="1">
                <a:solidFill>
                  <a:schemeClr val="tx1"/>
                </a:solidFill>
              </a:rPr>
              <a:t>мавжуд</a:t>
            </a:r>
            <a:r>
              <a:rPr lang="ru-RU" sz="2400" b="1" dirty="0">
                <a:solidFill>
                  <a:schemeClr val="tx1"/>
                </a:solidFill>
              </a:rPr>
              <a:t>. </a:t>
            </a:r>
            <a:r>
              <a:rPr lang="ru-RU" sz="2400" b="1" dirty="0" err="1">
                <a:solidFill>
                  <a:schemeClr val="tx1"/>
                </a:solidFill>
              </a:rPr>
              <a:t>Интенсив</a:t>
            </a:r>
            <a:r>
              <a:rPr lang="ru-RU" sz="2400" b="1" dirty="0">
                <a:solidFill>
                  <a:schemeClr val="tx1"/>
                </a:solidFill>
              </a:rPr>
              <a:t> </a:t>
            </a:r>
            <a:r>
              <a:rPr lang="ru-RU" sz="2400" b="1" dirty="0" err="1">
                <a:solidFill>
                  <a:schemeClr val="tx1"/>
                </a:solidFill>
              </a:rPr>
              <a:t>қишлоқ</a:t>
            </a:r>
            <a:r>
              <a:rPr lang="ru-RU" sz="2400" b="1" dirty="0">
                <a:solidFill>
                  <a:schemeClr val="tx1"/>
                </a:solidFill>
              </a:rPr>
              <a:t> </a:t>
            </a:r>
            <a:r>
              <a:rPr lang="ru-RU" sz="2400" b="1" dirty="0" err="1">
                <a:solidFill>
                  <a:schemeClr val="tx1"/>
                </a:solidFill>
              </a:rPr>
              <a:t>хўжалиги</a:t>
            </a:r>
            <a:r>
              <a:rPr lang="ru-RU" sz="2400" b="1" dirty="0">
                <a:solidFill>
                  <a:schemeClr val="tx1"/>
                </a:solidFill>
              </a:rPr>
              <a:t> </a:t>
            </a:r>
            <a:r>
              <a:rPr lang="ru-RU" sz="2400" b="1" dirty="0" err="1">
                <a:solidFill>
                  <a:schemeClr val="tx1"/>
                </a:solidFill>
              </a:rPr>
              <a:t>ишлаб</a:t>
            </a:r>
            <a:r>
              <a:rPr lang="ru-RU" sz="2400" b="1" dirty="0">
                <a:solidFill>
                  <a:schemeClr val="tx1"/>
                </a:solidFill>
              </a:rPr>
              <a:t> </a:t>
            </a:r>
            <a:r>
              <a:rPr lang="ru-RU" sz="2400" b="1" dirty="0" err="1">
                <a:solidFill>
                  <a:schemeClr val="tx1"/>
                </a:solidFill>
              </a:rPr>
              <a:t>чиқаришни</a:t>
            </a:r>
            <a:r>
              <a:rPr lang="ru-RU" sz="2400" b="1" dirty="0">
                <a:solidFill>
                  <a:schemeClr val="tx1"/>
                </a:solidFill>
              </a:rPr>
              <a:t> </a:t>
            </a:r>
            <a:r>
              <a:rPr lang="ru-RU" sz="2400" b="1" dirty="0" err="1">
                <a:solidFill>
                  <a:schemeClr val="tx1"/>
                </a:solidFill>
              </a:rPr>
              <a:t>механизациялаштиришга</a:t>
            </a:r>
            <a:r>
              <a:rPr lang="ru-RU" sz="2400" b="1" dirty="0">
                <a:solidFill>
                  <a:schemeClr val="tx1"/>
                </a:solidFill>
              </a:rPr>
              <a:t>, </a:t>
            </a:r>
            <a:r>
              <a:rPr lang="ru-RU" sz="2400" b="1" dirty="0" err="1">
                <a:solidFill>
                  <a:schemeClr val="tx1"/>
                </a:solidFill>
              </a:rPr>
              <a:t>электрлаштиришга</a:t>
            </a:r>
            <a:r>
              <a:rPr lang="ru-RU" sz="2400" b="1" dirty="0">
                <a:solidFill>
                  <a:schemeClr val="tx1"/>
                </a:solidFill>
              </a:rPr>
              <a:t> </a:t>
            </a:r>
            <a:r>
              <a:rPr lang="ru-RU" sz="2400" b="1" dirty="0" err="1">
                <a:solidFill>
                  <a:schemeClr val="tx1"/>
                </a:solidFill>
              </a:rPr>
              <a:t>ва</a:t>
            </a:r>
            <a:r>
              <a:rPr lang="ru-RU" sz="2400" b="1" dirty="0">
                <a:solidFill>
                  <a:schemeClr val="tx1"/>
                </a:solidFill>
              </a:rPr>
              <a:t> </a:t>
            </a:r>
            <a:r>
              <a:rPr lang="ru-RU" sz="2400" b="1" dirty="0" err="1">
                <a:solidFill>
                  <a:schemeClr val="tx1"/>
                </a:solidFill>
              </a:rPr>
              <a:t>кимёлаштиришга</a:t>
            </a:r>
            <a:r>
              <a:rPr lang="ru-RU" sz="2400" b="1" dirty="0">
                <a:solidFill>
                  <a:schemeClr val="tx1"/>
                </a:solidFill>
              </a:rPr>
              <a:t>, ирригация </a:t>
            </a:r>
            <a:r>
              <a:rPr lang="ru-RU" sz="2400" b="1" dirty="0" err="1">
                <a:solidFill>
                  <a:schemeClr val="tx1"/>
                </a:solidFill>
              </a:rPr>
              <a:t>ва</a:t>
            </a:r>
            <a:r>
              <a:rPr lang="ru-RU" sz="2400" b="1" dirty="0">
                <a:solidFill>
                  <a:schemeClr val="tx1"/>
                </a:solidFill>
              </a:rPr>
              <a:t> мелиорация </a:t>
            </a:r>
            <a:r>
              <a:rPr lang="ru-RU" sz="2400" b="1" dirty="0" err="1">
                <a:solidFill>
                  <a:schemeClr val="tx1"/>
                </a:solidFill>
              </a:rPr>
              <a:t>тадбирларига</a:t>
            </a:r>
            <a:r>
              <a:rPr lang="ru-RU" sz="2400" b="1" dirty="0">
                <a:solidFill>
                  <a:schemeClr val="tx1"/>
                </a:solidFill>
              </a:rPr>
              <a:t> </a:t>
            </a:r>
            <a:r>
              <a:rPr lang="ru-RU" sz="2400" b="1" dirty="0" err="1">
                <a:solidFill>
                  <a:schemeClr val="tx1"/>
                </a:solidFill>
              </a:rPr>
              <a:t>таянади</a:t>
            </a:r>
            <a:r>
              <a:rPr lang="ru-RU" sz="2400" b="1" dirty="0">
                <a:solidFill>
                  <a:schemeClr val="tx1"/>
                </a:solidFill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4700204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7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7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7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3813"/>
            <a:ext cx="12192000" cy="6834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195" name="Объект 2"/>
          <p:cNvSpPr txBox="1">
            <a:spLocks/>
          </p:cNvSpPr>
          <p:nvPr/>
        </p:nvSpPr>
        <p:spPr bwMode="auto">
          <a:xfrm>
            <a:off x="477837" y="415925"/>
            <a:ext cx="11196711" cy="4351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685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/>
            <a:r>
              <a:rPr lang="ru-RU" b="1" dirty="0" err="1"/>
              <a:t>Қишлоқ</a:t>
            </a:r>
            <a:r>
              <a:rPr lang="ru-RU" b="1" dirty="0"/>
              <a:t> </a:t>
            </a:r>
            <a:r>
              <a:rPr lang="ru-RU" b="1" dirty="0" err="1"/>
              <a:t>хўжалиги</a:t>
            </a:r>
            <a:r>
              <a:rPr lang="ru-RU" b="1" dirty="0"/>
              <a:t> </a:t>
            </a:r>
            <a:r>
              <a:rPr lang="ru-RU" b="1" dirty="0" err="1"/>
              <a:t>экстенсив</a:t>
            </a:r>
            <a:r>
              <a:rPr lang="ru-RU" b="1" dirty="0"/>
              <a:t> </a:t>
            </a:r>
            <a:r>
              <a:rPr lang="ru-RU" b="1" dirty="0" err="1"/>
              <a:t>ривожлантирилганда</a:t>
            </a:r>
            <a:r>
              <a:rPr lang="ru-RU" b="1" dirty="0"/>
              <a:t> </a:t>
            </a:r>
            <a:r>
              <a:rPr lang="ru-RU" b="1" dirty="0" err="1"/>
              <a:t>ишлаб</a:t>
            </a:r>
            <a:r>
              <a:rPr lang="ru-RU" b="1" dirty="0"/>
              <a:t> </a:t>
            </a:r>
            <a:r>
              <a:rPr lang="ru-RU" b="1" dirty="0" err="1"/>
              <a:t>чиқаришнинг</a:t>
            </a:r>
            <a:r>
              <a:rPr lang="ru-RU" b="1" dirty="0"/>
              <a:t> </a:t>
            </a:r>
            <a:r>
              <a:rPr lang="ru-RU" b="1" dirty="0" err="1"/>
              <a:t>ўсиши</a:t>
            </a:r>
            <a:r>
              <a:rPr lang="ru-RU" b="1" dirty="0"/>
              <a:t> </a:t>
            </a:r>
            <a:r>
              <a:rPr lang="ru-RU" b="1" dirty="0" err="1"/>
              <a:t>асосан</a:t>
            </a:r>
            <a:r>
              <a:rPr lang="ru-RU" b="1" dirty="0"/>
              <a:t> </a:t>
            </a:r>
            <a:r>
              <a:rPr lang="ru-RU" b="1" dirty="0" err="1"/>
              <a:t>экинлар</a:t>
            </a:r>
            <a:r>
              <a:rPr lang="ru-RU" b="1" dirty="0"/>
              <a:t> </a:t>
            </a:r>
            <a:r>
              <a:rPr lang="ru-RU" b="1" dirty="0" err="1"/>
              <a:t>экиладиган</a:t>
            </a:r>
            <a:r>
              <a:rPr lang="ru-RU" b="1" dirty="0"/>
              <a:t> </a:t>
            </a:r>
            <a:r>
              <a:rPr lang="ru-RU" b="1" dirty="0" err="1"/>
              <a:t>майдонларни</a:t>
            </a:r>
            <a:r>
              <a:rPr lang="ru-RU" b="1" dirty="0"/>
              <a:t> </a:t>
            </a:r>
            <a:r>
              <a:rPr lang="ru-RU" b="1" dirty="0" err="1"/>
              <a:t>ва</a:t>
            </a:r>
            <a:r>
              <a:rPr lang="ru-RU" b="1" dirty="0"/>
              <a:t> </a:t>
            </a:r>
            <a:r>
              <a:rPr lang="ru-RU" b="1" dirty="0" err="1"/>
              <a:t>чорва</a:t>
            </a:r>
            <a:r>
              <a:rPr lang="ru-RU" b="1" dirty="0"/>
              <a:t> </a:t>
            </a:r>
            <a:r>
              <a:rPr lang="ru-RU" b="1" dirty="0" err="1"/>
              <a:t>моллари</a:t>
            </a:r>
            <a:r>
              <a:rPr lang="ru-RU" b="1" dirty="0"/>
              <a:t> сони, улар </a:t>
            </a:r>
            <a:r>
              <a:rPr lang="ru-RU" b="1" dirty="0" err="1"/>
              <a:t>боқиладиган</a:t>
            </a:r>
            <a:r>
              <a:rPr lang="ru-RU" b="1" dirty="0"/>
              <a:t> </a:t>
            </a:r>
            <a:r>
              <a:rPr lang="ru-RU" b="1" dirty="0" err="1"/>
              <a:t>яйловларни</a:t>
            </a:r>
            <a:r>
              <a:rPr lang="ru-RU" b="1" dirty="0"/>
              <a:t> </a:t>
            </a:r>
            <a:r>
              <a:rPr lang="ru-RU" b="1" dirty="0" err="1"/>
              <a:t>кенгайтириш</a:t>
            </a:r>
            <a:r>
              <a:rPr lang="ru-RU" b="1" dirty="0"/>
              <a:t> </a:t>
            </a:r>
            <a:r>
              <a:rPr lang="ru-RU" b="1" dirty="0" err="1"/>
              <a:t>ҳисобига</a:t>
            </a:r>
            <a:r>
              <a:rPr lang="ru-RU" b="1" dirty="0"/>
              <a:t> </a:t>
            </a:r>
            <a:r>
              <a:rPr lang="ru-RU" b="1" dirty="0" err="1"/>
              <a:t>олиб</a:t>
            </a:r>
            <a:r>
              <a:rPr lang="ru-RU" b="1" dirty="0"/>
              <a:t> </a:t>
            </a:r>
            <a:r>
              <a:rPr lang="ru-RU" b="1" dirty="0" err="1"/>
              <a:t>борилади</a:t>
            </a:r>
            <a:r>
              <a:rPr lang="ru-RU" b="1" dirty="0"/>
              <a:t>. </a:t>
            </a:r>
            <a:r>
              <a:rPr lang="ru-RU" b="1" dirty="0" err="1"/>
              <a:t>Қишлоқ</a:t>
            </a:r>
            <a:r>
              <a:rPr lang="ru-RU" b="1" dirty="0"/>
              <a:t> </a:t>
            </a:r>
            <a:r>
              <a:rPr lang="ru-RU" b="1" dirty="0" err="1"/>
              <a:t>хўжалиги</a:t>
            </a:r>
            <a:r>
              <a:rPr lang="ru-RU" b="1" dirty="0"/>
              <a:t> </a:t>
            </a:r>
            <a:r>
              <a:rPr lang="ru-RU" b="1" dirty="0" err="1"/>
              <a:t>тараққиётида</a:t>
            </a:r>
            <a:r>
              <a:rPr lang="ru-RU" b="1" dirty="0"/>
              <a:t> </a:t>
            </a:r>
            <a:r>
              <a:rPr lang="ru-RU" b="1" dirty="0" err="1"/>
              <a:t>интенсив</a:t>
            </a:r>
            <a:r>
              <a:rPr lang="ru-RU" b="1" dirty="0"/>
              <a:t> </a:t>
            </a:r>
            <a:r>
              <a:rPr lang="ru-RU" b="1" dirty="0" err="1"/>
              <a:t>ва</a:t>
            </a:r>
            <a:r>
              <a:rPr lang="ru-RU" b="1" dirty="0"/>
              <a:t> </a:t>
            </a:r>
            <a:r>
              <a:rPr lang="ru-RU" b="1" dirty="0" err="1"/>
              <a:t>экстенсив</a:t>
            </a:r>
            <a:r>
              <a:rPr lang="ru-RU" b="1" dirty="0"/>
              <a:t> </a:t>
            </a:r>
            <a:r>
              <a:rPr lang="ru-RU" b="1" dirty="0" err="1"/>
              <a:t>йўналишлар</a:t>
            </a:r>
            <a:r>
              <a:rPr lang="ru-RU" b="1" dirty="0"/>
              <a:t> </a:t>
            </a:r>
            <a:r>
              <a:rPr lang="ru-RU" b="1" dirty="0" err="1"/>
              <a:t>биргаликда</a:t>
            </a:r>
            <a:r>
              <a:rPr lang="ru-RU" b="1" dirty="0"/>
              <a:t> </a:t>
            </a:r>
            <a:r>
              <a:rPr lang="ru-RU" b="1" dirty="0" err="1"/>
              <a:t>олиб</a:t>
            </a:r>
            <a:r>
              <a:rPr lang="ru-RU" b="1" dirty="0"/>
              <a:t> </a:t>
            </a:r>
            <a:r>
              <a:rPr lang="ru-RU" b="1" dirty="0" err="1"/>
              <a:t>борилади</a:t>
            </a:r>
            <a:r>
              <a:rPr lang="ru-RU" b="1" dirty="0"/>
              <a:t>. </a:t>
            </a:r>
            <a:r>
              <a:rPr lang="ru-RU" b="1" dirty="0" err="1"/>
              <a:t>Лекин</a:t>
            </a:r>
            <a:r>
              <a:rPr lang="ru-RU" b="1" dirty="0"/>
              <a:t> </a:t>
            </a:r>
            <a:r>
              <a:rPr lang="ru-RU" b="1" dirty="0" err="1"/>
              <a:t>бу</a:t>
            </a:r>
            <a:r>
              <a:rPr lang="ru-RU" b="1" dirty="0"/>
              <a:t> </a:t>
            </a:r>
            <a:r>
              <a:rPr lang="ru-RU" b="1" dirty="0" err="1"/>
              <a:t>ҳолат</a:t>
            </a:r>
            <a:r>
              <a:rPr lang="ru-RU" b="1" dirty="0"/>
              <a:t>, </a:t>
            </a:r>
            <a:r>
              <a:rPr lang="ru-RU" b="1" dirty="0" err="1"/>
              <a:t>ривожланган</a:t>
            </a:r>
            <a:r>
              <a:rPr lang="ru-RU" b="1" dirty="0"/>
              <a:t> </a:t>
            </a:r>
            <a:r>
              <a:rPr lang="ru-RU" b="1" dirty="0" err="1"/>
              <a:t>ва</a:t>
            </a:r>
            <a:r>
              <a:rPr lang="ru-RU" b="1" dirty="0"/>
              <a:t> </a:t>
            </a:r>
            <a:r>
              <a:rPr lang="ru-RU" b="1" dirty="0" err="1"/>
              <a:t>ривожланаётган</a:t>
            </a:r>
            <a:r>
              <a:rPr lang="ru-RU" b="1" dirty="0"/>
              <a:t> </a:t>
            </a:r>
            <a:r>
              <a:rPr lang="ru-RU" b="1" dirty="0" err="1"/>
              <a:t>мамлакатларда</a:t>
            </a:r>
            <a:r>
              <a:rPr lang="ru-RU" b="1" dirty="0"/>
              <a:t> </a:t>
            </a:r>
            <a:r>
              <a:rPr lang="ru-RU" b="1" dirty="0" err="1"/>
              <a:t>бир-биридан</a:t>
            </a:r>
            <a:r>
              <a:rPr lang="ru-RU" b="1" dirty="0"/>
              <a:t> </a:t>
            </a:r>
            <a:r>
              <a:rPr lang="ru-RU" b="1" dirty="0" err="1"/>
              <a:t>кескин</a:t>
            </a:r>
            <a:r>
              <a:rPr lang="ru-RU" b="1" dirty="0"/>
              <a:t> </a:t>
            </a:r>
            <a:r>
              <a:rPr lang="ru-RU" b="1" dirty="0" err="1"/>
              <a:t>тафовут</a:t>
            </a:r>
            <a:r>
              <a:rPr lang="ru-RU" b="1" dirty="0"/>
              <a:t> </a:t>
            </a:r>
            <a:r>
              <a:rPr lang="ru-RU" b="1" dirty="0" err="1"/>
              <a:t>қилади</a:t>
            </a:r>
            <a:r>
              <a:rPr lang="ru-RU" b="1" dirty="0"/>
              <a:t>. </a:t>
            </a:r>
            <a:endParaRPr lang="en-US" b="1" dirty="0" smtClean="0"/>
          </a:p>
          <a:p>
            <a:pPr algn="ctr"/>
            <a:endParaRPr lang="ru-RU" b="1" dirty="0"/>
          </a:p>
          <a:p>
            <a:pPr algn="ctr"/>
            <a:r>
              <a:rPr lang="ru-RU" b="1" dirty="0" err="1"/>
              <a:t>Бугунги</a:t>
            </a:r>
            <a:r>
              <a:rPr lang="ru-RU" b="1" dirty="0"/>
              <a:t> </a:t>
            </a:r>
            <a:r>
              <a:rPr lang="ru-RU" b="1" dirty="0" err="1"/>
              <a:t>кунда</a:t>
            </a:r>
            <a:r>
              <a:rPr lang="ru-RU" b="1" dirty="0"/>
              <a:t> </a:t>
            </a:r>
            <a:r>
              <a:rPr lang="ru-RU" b="1" dirty="0" err="1"/>
              <a:t>жаҳон</a:t>
            </a:r>
            <a:r>
              <a:rPr lang="ru-RU" b="1" dirty="0"/>
              <a:t> </a:t>
            </a:r>
            <a:r>
              <a:rPr lang="ru-RU" b="1" dirty="0" err="1"/>
              <a:t>қишлоқ</a:t>
            </a:r>
            <a:r>
              <a:rPr lang="ru-RU" b="1" dirty="0"/>
              <a:t> </a:t>
            </a:r>
            <a:r>
              <a:rPr lang="ru-RU" b="1" dirty="0" err="1"/>
              <a:t>хўжалигида</a:t>
            </a:r>
            <a:r>
              <a:rPr lang="ru-RU" b="1" dirty="0"/>
              <a:t> 2 </a:t>
            </a:r>
            <a:r>
              <a:rPr lang="ru-RU" b="1" dirty="0" err="1"/>
              <a:t>миллиардга</a:t>
            </a:r>
            <a:r>
              <a:rPr lang="ru-RU" b="1" dirty="0"/>
              <a:t> </a:t>
            </a:r>
            <a:r>
              <a:rPr lang="ru-RU" b="1" dirty="0" err="1"/>
              <a:t>яқин</a:t>
            </a:r>
            <a:r>
              <a:rPr lang="ru-RU" b="1" dirty="0"/>
              <a:t> </a:t>
            </a:r>
            <a:r>
              <a:rPr lang="ru-RU" b="1" dirty="0" err="1"/>
              <a:t>аҳоли</a:t>
            </a:r>
            <a:r>
              <a:rPr lang="ru-RU" b="1" dirty="0"/>
              <a:t> банд.</a:t>
            </a:r>
          </a:p>
          <a:p>
            <a:pPr>
              <a:buFont typeface="Arial" panose="020B0604020202020204" pitchFamily="34" charset="0"/>
              <a:buNone/>
            </a:pPr>
            <a:r>
              <a:rPr lang="en-US" altLang="ru-RU" sz="3600" dirty="0">
                <a:solidFill>
                  <a:srgbClr val="FF0000"/>
                </a:solidFill>
              </a:rPr>
              <a:t> </a:t>
            </a:r>
            <a:endParaRPr lang="ru-RU" altLang="ru-RU" sz="36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943579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8000"/>
    </mc:Choice>
    <mc:Fallback xmlns="">
      <p:transition spd="slow" advClick="0" advTm="8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" fill="hold"/>
                                        <p:tgtEl>
                                          <p:spTgt spid="81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81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500"/>
                                        <p:tgtEl>
                                          <p:spTgt spid="81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500" fill="hold"/>
                                        <p:tgtEl>
                                          <p:spTgt spid="819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500" fill="hold"/>
                                        <p:tgtEl>
                                          <p:spTgt spid="819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500"/>
                                        <p:tgtEl>
                                          <p:spTgt spid="819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500" fill="hold"/>
                                        <p:tgtEl>
                                          <p:spTgt spid="819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500" fill="hold"/>
                                        <p:tgtEl>
                                          <p:spTgt spid="819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1500"/>
                                        <p:tgtEl>
                                          <p:spTgt spid="819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77821" y="266596"/>
            <a:ext cx="9066179" cy="511499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57200" algn="just">
              <a:lnSpc>
                <a:spcPct val="150000"/>
              </a:lnSpc>
              <a:spcAft>
                <a:spcPts val="0"/>
              </a:spcAft>
            </a:pPr>
            <a:r>
              <a:rPr lang="uz-Cyrl-UZ" sz="2000" dirty="0"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Қишлоқ хўжалиги республика иқтисодиётида муҳим ўрин тутади ва устувор йўналишлардан бири ҳисобланади. Бу соҳа бутун республикада ишлаб чиқарилаётган маҳсулотларнинг салкам 1/3 қисмини етказиб беради. Республика аҳолиси турмуш тарзини юксалтириш мазкур тармоқ билан ҳам узвий алоқадор. Негаки, республика аҳолисининг 60 % дан ортиқроқ қисми қишлоқ аҳоли пунктларида истиқомат қилади, меҳнат ресурсларининг 40 % дан зиёдроғи қишлоқ хўжалиги билан шуғулланади.</a:t>
            </a:r>
            <a:endParaRPr lang="ru-RU" sz="2000" dirty="0">
              <a:latin typeface="BalticaUzbek"/>
              <a:ea typeface="Times New Roman" panose="02020603050405020304" pitchFamily="18" charset="0"/>
              <a:cs typeface="BalticaUzbek"/>
            </a:endParaRPr>
          </a:p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uz-Cyrl-UZ" sz="2000" b="1" dirty="0"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Шунингдек, республика саноат потенциалининг тенг ярмини ташкил этувчи пахта тозалаш, тўқимачилик, тикувчилик, озиқ-овқат, кимё, қишлоқ хўжалиги машинасозлиги саноатларининг барқарор ривожланишини таъминлаш бевосита  қишлоқ хўжалигига боғлиқдир.</a:t>
            </a:r>
            <a:endParaRPr lang="ru-RU" sz="2000" b="1" dirty="0">
              <a:effectLst/>
              <a:latin typeface="BalticaUzbek"/>
              <a:ea typeface="Times New Roman" panose="02020603050405020304" pitchFamily="18" charset="0"/>
              <a:cs typeface="BalticaUzbek"/>
            </a:endParaRPr>
          </a:p>
        </p:txBody>
      </p:sp>
    </p:spTree>
    <p:extLst>
      <p:ext uri="{BB962C8B-B14F-4D97-AF65-F5344CB8AC3E}">
        <p14:creationId xmlns:p14="http://schemas.microsoft.com/office/powerpoint/2010/main" val="20919139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Скругленный прямоугольник 2"/>
          <p:cNvSpPr/>
          <p:nvPr/>
        </p:nvSpPr>
        <p:spPr>
          <a:xfrm>
            <a:off x="1562986" y="871870"/>
            <a:ext cx="9696893" cy="5114260"/>
          </a:xfrm>
          <a:prstGeom prst="round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z-Cyrl-UZ" sz="2000" b="1" dirty="0">
                <a:solidFill>
                  <a:schemeClr val="tx1"/>
                </a:solidFill>
              </a:rPr>
              <a:t>Ўрта Осиё, хусусан Ўзбекистон Ер шаридаги энг қадимий деҳқончилик марказларидан биридир. Қулай табиий шароит ва ресурслар-иқлим, ер, сув ва меҳнат ресурслари ҳисобига қишлоқ хўжалиги қадимдан юксак даражада ривожлантирилиб келинган. Деҳқончилик, хусусан пахтачилик бой тарихга эга. Маълумотларга кўра, пахта Фарғона, Зарафшон ва Чирчиқ-Оҳаргарон водийлари ва Хоразм воҳасида милоддан аввалги 7-6-асрлардан буён экила бошланган. Буғдой, шоли, қовун, ток ва бошқа экинлар ҳам 3 минг йил аввал етиштириб келинган. Тўпланган бой тажрибалар асосида республика   қишлоқ хўжалиги, айниқса унинг етакчи тармоғи ҳисобланган пахтачилик маданиятининг шаклланиши туфайли мамлакатимиз жаҳоннинг энг тараққий этган деҳқончилик минтақаларидан бирига айланди</a:t>
            </a:r>
            <a:endParaRPr lang="ru-RU" sz="2000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840376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  <p:sp>
        <p:nvSpPr>
          <p:cNvPr id="5" name="Овал 4"/>
          <p:cNvSpPr/>
          <p:nvPr/>
        </p:nvSpPr>
        <p:spPr>
          <a:xfrm>
            <a:off x="2568102" y="486384"/>
            <a:ext cx="6643992" cy="1313234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b="1" dirty="0" err="1">
                <a:solidFill>
                  <a:schemeClr val="tx1"/>
                </a:solidFill>
              </a:rPr>
              <a:t>Табиий</a:t>
            </a:r>
            <a:r>
              <a:rPr lang="en-US" sz="2000" b="1" dirty="0">
                <a:solidFill>
                  <a:schemeClr val="tx1"/>
                </a:solidFill>
              </a:rPr>
              <a:t> </a:t>
            </a:r>
            <a:r>
              <a:rPr lang="en-US" sz="2000" b="1" dirty="0" err="1">
                <a:solidFill>
                  <a:schemeClr val="tx1"/>
                </a:solidFill>
              </a:rPr>
              <a:t>ресурслар</a:t>
            </a:r>
            <a:r>
              <a:rPr lang="en-US" sz="2000" b="1" dirty="0">
                <a:solidFill>
                  <a:schemeClr val="tx1"/>
                </a:solidFill>
              </a:rPr>
              <a:t> </a:t>
            </a:r>
            <a:r>
              <a:rPr lang="en-US" sz="2000" b="1" dirty="0" err="1">
                <a:solidFill>
                  <a:schemeClr val="tx1"/>
                </a:solidFill>
              </a:rPr>
              <a:t>ва</a:t>
            </a:r>
            <a:r>
              <a:rPr lang="en-US" sz="2000" b="1" dirty="0">
                <a:solidFill>
                  <a:schemeClr val="tx1"/>
                </a:solidFill>
              </a:rPr>
              <a:t> </a:t>
            </a:r>
            <a:r>
              <a:rPr lang="en-US" sz="2000" b="1" dirty="0" err="1">
                <a:solidFill>
                  <a:schemeClr val="tx1"/>
                </a:solidFill>
              </a:rPr>
              <a:t>экологик</a:t>
            </a:r>
            <a:r>
              <a:rPr lang="en-US" sz="2000" b="1" dirty="0">
                <a:solidFill>
                  <a:schemeClr val="tx1"/>
                </a:solidFill>
              </a:rPr>
              <a:t> </a:t>
            </a:r>
            <a:r>
              <a:rPr lang="en-US" sz="2000" b="1" dirty="0" err="1">
                <a:solidFill>
                  <a:schemeClr val="tx1"/>
                </a:solidFill>
              </a:rPr>
              <a:t>омиллар</a:t>
            </a:r>
            <a:endParaRPr lang="ru-RU" sz="2000" dirty="0">
              <a:solidFill>
                <a:schemeClr val="tx1"/>
              </a:solidFill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865762" y="2120630"/>
            <a:ext cx="9873574" cy="4027251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2400" dirty="0" err="1">
                <a:solidFill>
                  <a:schemeClr val="tx1"/>
                </a:solidFill>
              </a:rPr>
              <a:t>Қишлоқ</a:t>
            </a:r>
            <a:r>
              <a:rPr lang="ru-RU" sz="2400" dirty="0">
                <a:solidFill>
                  <a:schemeClr val="tx1"/>
                </a:solidFill>
              </a:rPr>
              <a:t> </a:t>
            </a:r>
            <a:r>
              <a:rPr lang="ru-RU" sz="2400" dirty="0" err="1">
                <a:solidFill>
                  <a:schemeClr val="tx1"/>
                </a:solidFill>
              </a:rPr>
              <a:t>хўжалиги</a:t>
            </a:r>
            <a:r>
              <a:rPr lang="ru-RU" sz="2400" dirty="0">
                <a:solidFill>
                  <a:schemeClr val="tx1"/>
                </a:solidFill>
              </a:rPr>
              <a:t> </a:t>
            </a:r>
            <a:r>
              <a:rPr lang="ru-RU" sz="2400" dirty="0" err="1">
                <a:solidFill>
                  <a:schemeClr val="tx1"/>
                </a:solidFill>
              </a:rPr>
              <a:t>ўзига</a:t>
            </a:r>
            <a:r>
              <a:rPr lang="ru-RU" sz="2400" dirty="0">
                <a:solidFill>
                  <a:schemeClr val="tx1"/>
                </a:solidFill>
              </a:rPr>
              <a:t> </a:t>
            </a:r>
            <a:r>
              <a:rPr lang="ru-RU" sz="2400" dirty="0" err="1">
                <a:solidFill>
                  <a:schemeClr val="tx1"/>
                </a:solidFill>
              </a:rPr>
              <a:t>хос</a:t>
            </a:r>
            <a:r>
              <a:rPr lang="ru-RU" sz="2400" dirty="0">
                <a:solidFill>
                  <a:schemeClr val="tx1"/>
                </a:solidFill>
              </a:rPr>
              <a:t> </a:t>
            </a:r>
            <a:r>
              <a:rPr lang="ru-RU" sz="2400" dirty="0" err="1">
                <a:solidFill>
                  <a:schemeClr val="tx1"/>
                </a:solidFill>
              </a:rPr>
              <a:t>тармоқ</a:t>
            </a:r>
            <a:r>
              <a:rPr lang="ru-RU" sz="2400" dirty="0">
                <a:solidFill>
                  <a:schemeClr val="tx1"/>
                </a:solidFill>
              </a:rPr>
              <a:t> </a:t>
            </a:r>
            <a:r>
              <a:rPr lang="ru-RU" sz="2400" dirty="0" err="1">
                <a:solidFill>
                  <a:schemeClr val="tx1"/>
                </a:solidFill>
              </a:rPr>
              <a:t>бўлиб</a:t>
            </a:r>
            <a:r>
              <a:rPr lang="ru-RU" sz="2400" dirty="0">
                <a:solidFill>
                  <a:schemeClr val="tx1"/>
                </a:solidFill>
              </a:rPr>
              <a:t>, </a:t>
            </a:r>
            <a:r>
              <a:rPr lang="ru-RU" sz="2400" dirty="0" err="1">
                <a:solidFill>
                  <a:schemeClr val="tx1"/>
                </a:solidFill>
              </a:rPr>
              <a:t>саноатдан</a:t>
            </a:r>
            <a:r>
              <a:rPr lang="ru-RU" sz="2400" dirty="0">
                <a:solidFill>
                  <a:schemeClr val="tx1"/>
                </a:solidFill>
              </a:rPr>
              <a:t> </a:t>
            </a:r>
            <a:r>
              <a:rPr lang="ru-RU" sz="2400" dirty="0" err="1">
                <a:solidFill>
                  <a:schemeClr val="tx1"/>
                </a:solidFill>
              </a:rPr>
              <a:t>кескин</a:t>
            </a:r>
            <a:r>
              <a:rPr lang="ru-RU" sz="2400" dirty="0">
                <a:solidFill>
                  <a:schemeClr val="tx1"/>
                </a:solidFill>
              </a:rPr>
              <a:t> </a:t>
            </a:r>
            <a:r>
              <a:rPr lang="ru-RU" sz="2400" dirty="0" err="1">
                <a:solidFill>
                  <a:schemeClr val="tx1"/>
                </a:solidFill>
              </a:rPr>
              <a:t>фарқ</a:t>
            </a:r>
            <a:r>
              <a:rPr lang="ru-RU" sz="2400" dirty="0">
                <a:solidFill>
                  <a:schemeClr val="tx1"/>
                </a:solidFill>
              </a:rPr>
              <a:t> </a:t>
            </a:r>
            <a:r>
              <a:rPr lang="ru-RU" sz="2400" dirty="0" err="1">
                <a:solidFill>
                  <a:schemeClr val="tx1"/>
                </a:solidFill>
              </a:rPr>
              <a:t>қилади</a:t>
            </a:r>
            <a:r>
              <a:rPr lang="ru-RU" sz="2400" dirty="0">
                <a:solidFill>
                  <a:schemeClr val="tx1"/>
                </a:solidFill>
              </a:rPr>
              <a:t>. </a:t>
            </a:r>
            <a:r>
              <a:rPr lang="ru-RU" sz="2400" dirty="0" err="1">
                <a:solidFill>
                  <a:schemeClr val="tx1"/>
                </a:solidFill>
              </a:rPr>
              <a:t>Саноат</a:t>
            </a:r>
            <a:r>
              <a:rPr lang="ru-RU" sz="2400" dirty="0">
                <a:solidFill>
                  <a:schemeClr val="tx1"/>
                </a:solidFill>
              </a:rPr>
              <a:t> </a:t>
            </a:r>
            <a:r>
              <a:rPr lang="ru-RU" sz="2400" dirty="0" err="1">
                <a:solidFill>
                  <a:schemeClr val="tx1"/>
                </a:solidFill>
              </a:rPr>
              <a:t>тармоқлари</a:t>
            </a:r>
            <a:r>
              <a:rPr lang="ru-RU" sz="2400" dirty="0">
                <a:solidFill>
                  <a:schemeClr val="tx1"/>
                </a:solidFill>
              </a:rPr>
              <a:t> </a:t>
            </a:r>
            <a:r>
              <a:rPr lang="ru-RU" sz="2400" dirty="0" err="1">
                <a:solidFill>
                  <a:schemeClr val="tx1"/>
                </a:solidFill>
              </a:rPr>
              <a:t>деярли</a:t>
            </a:r>
            <a:r>
              <a:rPr lang="ru-RU" sz="2400" dirty="0">
                <a:solidFill>
                  <a:schemeClr val="tx1"/>
                </a:solidFill>
              </a:rPr>
              <a:t> </a:t>
            </a:r>
            <a:r>
              <a:rPr lang="ru-RU" sz="2400" dirty="0" err="1">
                <a:solidFill>
                  <a:schemeClr val="tx1"/>
                </a:solidFill>
              </a:rPr>
              <a:t>табиий</a:t>
            </a:r>
            <a:r>
              <a:rPr lang="ru-RU" sz="2400" dirty="0">
                <a:solidFill>
                  <a:schemeClr val="tx1"/>
                </a:solidFill>
              </a:rPr>
              <a:t> </a:t>
            </a:r>
            <a:r>
              <a:rPr lang="ru-RU" sz="2400" dirty="0" err="1">
                <a:solidFill>
                  <a:schemeClr val="tx1"/>
                </a:solidFill>
              </a:rPr>
              <a:t>шароитга</a:t>
            </a:r>
            <a:r>
              <a:rPr lang="ru-RU" sz="2400" dirty="0">
                <a:solidFill>
                  <a:schemeClr val="tx1"/>
                </a:solidFill>
              </a:rPr>
              <a:t> </a:t>
            </a:r>
            <a:r>
              <a:rPr lang="ru-RU" sz="2400" dirty="0" err="1">
                <a:solidFill>
                  <a:schemeClr val="tx1"/>
                </a:solidFill>
              </a:rPr>
              <a:t>мослашмаган</a:t>
            </a:r>
            <a:r>
              <a:rPr lang="ru-RU" sz="2400" dirty="0">
                <a:solidFill>
                  <a:schemeClr val="tx1"/>
                </a:solidFill>
              </a:rPr>
              <a:t> </a:t>
            </a:r>
            <a:r>
              <a:rPr lang="ru-RU" sz="2400" dirty="0" err="1">
                <a:solidFill>
                  <a:schemeClr val="tx1"/>
                </a:solidFill>
              </a:rPr>
              <a:t>ҳолатда</a:t>
            </a:r>
            <a:r>
              <a:rPr lang="ru-RU" sz="2400" dirty="0">
                <a:solidFill>
                  <a:schemeClr val="tx1"/>
                </a:solidFill>
              </a:rPr>
              <a:t> </a:t>
            </a:r>
            <a:r>
              <a:rPr lang="ru-RU" sz="2400" dirty="0" err="1">
                <a:solidFill>
                  <a:schemeClr val="tx1"/>
                </a:solidFill>
              </a:rPr>
              <a:t>иссиқ</a:t>
            </a:r>
            <a:r>
              <a:rPr lang="ru-RU" sz="2400" dirty="0">
                <a:solidFill>
                  <a:schemeClr val="tx1"/>
                </a:solidFill>
              </a:rPr>
              <a:t>, </a:t>
            </a:r>
            <a:r>
              <a:rPr lang="ru-RU" sz="2400" dirty="0" err="1">
                <a:solidFill>
                  <a:schemeClr val="tx1"/>
                </a:solidFill>
              </a:rPr>
              <a:t>совуқ</a:t>
            </a:r>
            <a:r>
              <a:rPr lang="ru-RU" sz="2400" dirty="0">
                <a:solidFill>
                  <a:schemeClr val="tx1"/>
                </a:solidFill>
              </a:rPr>
              <a:t> </a:t>
            </a:r>
            <a:r>
              <a:rPr lang="ru-RU" sz="2400" dirty="0" err="1">
                <a:solidFill>
                  <a:schemeClr val="tx1"/>
                </a:solidFill>
              </a:rPr>
              <a:t>иқлим</a:t>
            </a:r>
            <a:r>
              <a:rPr lang="ru-RU" sz="2400" dirty="0">
                <a:solidFill>
                  <a:schemeClr val="tx1"/>
                </a:solidFill>
              </a:rPr>
              <a:t> </a:t>
            </a:r>
            <a:r>
              <a:rPr lang="ru-RU" sz="2400" dirty="0" err="1">
                <a:solidFill>
                  <a:schemeClr val="tx1"/>
                </a:solidFill>
              </a:rPr>
              <a:t>шароитларида</a:t>
            </a:r>
            <a:r>
              <a:rPr lang="ru-RU" sz="2400" dirty="0">
                <a:solidFill>
                  <a:schemeClr val="tx1"/>
                </a:solidFill>
              </a:rPr>
              <a:t> </a:t>
            </a:r>
            <a:r>
              <a:rPr lang="ru-RU" sz="2400" dirty="0" err="1">
                <a:solidFill>
                  <a:schemeClr val="tx1"/>
                </a:solidFill>
              </a:rPr>
              <a:t>жойлаштирилади</a:t>
            </a:r>
            <a:r>
              <a:rPr lang="ru-RU" sz="2400" dirty="0">
                <a:solidFill>
                  <a:schemeClr val="tx1"/>
                </a:solidFill>
              </a:rPr>
              <a:t>.</a:t>
            </a:r>
          </a:p>
          <a:p>
            <a:r>
              <a:rPr lang="ru-RU" sz="2400" dirty="0" err="1">
                <a:solidFill>
                  <a:schemeClr val="tx1"/>
                </a:solidFill>
              </a:rPr>
              <a:t>Қишлоқ</a:t>
            </a:r>
            <a:r>
              <a:rPr lang="ru-RU" sz="2400" dirty="0">
                <a:solidFill>
                  <a:schemeClr val="tx1"/>
                </a:solidFill>
              </a:rPr>
              <a:t> </a:t>
            </a:r>
            <a:r>
              <a:rPr lang="ru-RU" sz="2400" dirty="0" err="1">
                <a:solidFill>
                  <a:schemeClr val="tx1"/>
                </a:solidFill>
              </a:rPr>
              <a:t>хўжалиги</a:t>
            </a:r>
            <a:r>
              <a:rPr lang="ru-RU" sz="2400" dirty="0">
                <a:solidFill>
                  <a:schemeClr val="tx1"/>
                </a:solidFill>
              </a:rPr>
              <a:t>, </a:t>
            </a:r>
            <a:r>
              <a:rPr lang="ru-RU" sz="2400" dirty="0" err="1">
                <a:solidFill>
                  <a:schemeClr val="tx1"/>
                </a:solidFill>
              </a:rPr>
              <a:t>биринчи</a:t>
            </a:r>
            <a:r>
              <a:rPr lang="ru-RU" sz="2400" dirty="0">
                <a:solidFill>
                  <a:schemeClr val="tx1"/>
                </a:solidFill>
              </a:rPr>
              <a:t> </a:t>
            </a:r>
            <a:r>
              <a:rPr lang="ru-RU" sz="2400" dirty="0" err="1">
                <a:solidFill>
                  <a:schemeClr val="tx1"/>
                </a:solidFill>
              </a:rPr>
              <a:t>навбатда</a:t>
            </a:r>
            <a:r>
              <a:rPr lang="ru-RU" sz="2400" dirty="0">
                <a:solidFill>
                  <a:schemeClr val="tx1"/>
                </a:solidFill>
              </a:rPr>
              <a:t> </a:t>
            </a:r>
            <a:r>
              <a:rPr lang="ru-RU" sz="2400" dirty="0" err="1">
                <a:solidFill>
                  <a:schemeClr val="tx1"/>
                </a:solidFill>
              </a:rPr>
              <a:t>деҳқончилик</a:t>
            </a:r>
            <a:r>
              <a:rPr lang="ru-RU" sz="2400" dirty="0">
                <a:solidFill>
                  <a:schemeClr val="tx1"/>
                </a:solidFill>
              </a:rPr>
              <a:t> </a:t>
            </a:r>
            <a:r>
              <a:rPr lang="ru-RU" sz="2400" dirty="0" err="1">
                <a:solidFill>
                  <a:schemeClr val="tx1"/>
                </a:solidFill>
              </a:rPr>
              <a:t>тармоқлари</a:t>
            </a:r>
            <a:r>
              <a:rPr lang="ru-RU" sz="2400" dirty="0">
                <a:solidFill>
                  <a:schemeClr val="tx1"/>
                </a:solidFill>
              </a:rPr>
              <a:t> </a:t>
            </a:r>
            <a:r>
              <a:rPr lang="ru-RU" sz="2400" dirty="0" err="1">
                <a:solidFill>
                  <a:schemeClr val="tx1"/>
                </a:solidFill>
              </a:rPr>
              <a:t>табиий</a:t>
            </a:r>
            <a:r>
              <a:rPr lang="ru-RU" sz="2400" dirty="0">
                <a:solidFill>
                  <a:schemeClr val="tx1"/>
                </a:solidFill>
              </a:rPr>
              <a:t> </a:t>
            </a:r>
            <a:r>
              <a:rPr lang="ru-RU" sz="2400" dirty="0" err="1">
                <a:solidFill>
                  <a:schemeClr val="tx1"/>
                </a:solidFill>
              </a:rPr>
              <a:t>шароитга</a:t>
            </a:r>
            <a:r>
              <a:rPr lang="ru-RU" sz="2400" dirty="0">
                <a:solidFill>
                  <a:schemeClr val="tx1"/>
                </a:solidFill>
              </a:rPr>
              <a:t> </a:t>
            </a:r>
            <a:r>
              <a:rPr lang="ru-RU" sz="2400" dirty="0" err="1">
                <a:solidFill>
                  <a:schemeClr val="tx1"/>
                </a:solidFill>
              </a:rPr>
              <a:t>мослашган</a:t>
            </a:r>
            <a:r>
              <a:rPr lang="ru-RU" sz="2400" dirty="0">
                <a:solidFill>
                  <a:schemeClr val="tx1"/>
                </a:solidFill>
              </a:rPr>
              <a:t> </a:t>
            </a:r>
            <a:r>
              <a:rPr lang="ru-RU" sz="2400" dirty="0" err="1">
                <a:solidFill>
                  <a:schemeClr val="tx1"/>
                </a:solidFill>
              </a:rPr>
              <a:t>ҳолатда</a:t>
            </a:r>
            <a:r>
              <a:rPr lang="ru-RU" sz="2400" dirty="0">
                <a:solidFill>
                  <a:schemeClr val="tx1"/>
                </a:solidFill>
              </a:rPr>
              <a:t> </a:t>
            </a:r>
            <a:r>
              <a:rPr lang="ru-RU" sz="2400" dirty="0" err="1">
                <a:solidFill>
                  <a:schemeClr val="tx1"/>
                </a:solidFill>
              </a:rPr>
              <a:t>жойлаштирилади</a:t>
            </a:r>
            <a:r>
              <a:rPr lang="ru-RU" sz="2400" dirty="0">
                <a:solidFill>
                  <a:schemeClr val="tx1"/>
                </a:solidFill>
              </a:rPr>
              <a:t>. Шу </a:t>
            </a:r>
            <a:r>
              <a:rPr lang="ru-RU" sz="2400" dirty="0" err="1">
                <a:solidFill>
                  <a:schemeClr val="tx1"/>
                </a:solidFill>
              </a:rPr>
              <a:t>билан</a:t>
            </a:r>
            <a:r>
              <a:rPr lang="ru-RU" sz="2400" dirty="0">
                <a:solidFill>
                  <a:schemeClr val="tx1"/>
                </a:solidFill>
              </a:rPr>
              <a:t> </a:t>
            </a:r>
            <a:r>
              <a:rPr lang="ru-RU" sz="2400" dirty="0" err="1">
                <a:solidFill>
                  <a:schemeClr val="tx1"/>
                </a:solidFill>
              </a:rPr>
              <a:t>бирга</a:t>
            </a:r>
            <a:r>
              <a:rPr lang="ru-RU" sz="2400" dirty="0">
                <a:solidFill>
                  <a:schemeClr val="tx1"/>
                </a:solidFill>
              </a:rPr>
              <a:t>, </a:t>
            </a:r>
            <a:r>
              <a:rPr lang="ru-RU" sz="2400" dirty="0" err="1">
                <a:solidFill>
                  <a:schemeClr val="tx1"/>
                </a:solidFill>
              </a:rPr>
              <a:t>чорвачилик</a:t>
            </a:r>
            <a:r>
              <a:rPr lang="ru-RU" sz="2400" dirty="0">
                <a:solidFill>
                  <a:schemeClr val="tx1"/>
                </a:solidFill>
              </a:rPr>
              <a:t> </a:t>
            </a:r>
            <a:r>
              <a:rPr lang="ru-RU" sz="2400" dirty="0" err="1">
                <a:solidFill>
                  <a:schemeClr val="tx1"/>
                </a:solidFill>
              </a:rPr>
              <a:t>тармоқлари</a:t>
            </a:r>
            <a:r>
              <a:rPr lang="ru-RU" sz="2400" dirty="0">
                <a:solidFill>
                  <a:schemeClr val="tx1"/>
                </a:solidFill>
              </a:rPr>
              <a:t> </a:t>
            </a:r>
            <a:r>
              <a:rPr lang="ru-RU" sz="2400" dirty="0" err="1">
                <a:solidFill>
                  <a:schemeClr val="tx1"/>
                </a:solidFill>
              </a:rPr>
              <a:t>ҳам</a:t>
            </a:r>
            <a:r>
              <a:rPr lang="ru-RU" sz="2400" dirty="0">
                <a:solidFill>
                  <a:schemeClr val="tx1"/>
                </a:solidFill>
              </a:rPr>
              <a:t> </a:t>
            </a:r>
            <a:r>
              <a:rPr lang="ru-RU" sz="2400" dirty="0" err="1">
                <a:solidFill>
                  <a:schemeClr val="tx1"/>
                </a:solidFill>
              </a:rPr>
              <a:t>маҳаллий</a:t>
            </a:r>
            <a:r>
              <a:rPr lang="ru-RU" sz="2400" dirty="0">
                <a:solidFill>
                  <a:schemeClr val="tx1"/>
                </a:solidFill>
              </a:rPr>
              <a:t> </a:t>
            </a:r>
            <a:r>
              <a:rPr lang="ru-RU" sz="2400" dirty="0" err="1">
                <a:solidFill>
                  <a:schemeClr val="tx1"/>
                </a:solidFill>
              </a:rPr>
              <a:t>табиий</a:t>
            </a:r>
            <a:r>
              <a:rPr lang="ru-RU" sz="2400" dirty="0">
                <a:solidFill>
                  <a:schemeClr val="tx1"/>
                </a:solidFill>
              </a:rPr>
              <a:t> </a:t>
            </a:r>
            <a:r>
              <a:rPr lang="ru-RU" sz="2400" dirty="0" err="1">
                <a:solidFill>
                  <a:schemeClr val="tx1"/>
                </a:solidFill>
              </a:rPr>
              <a:t>шароитларга</a:t>
            </a:r>
            <a:r>
              <a:rPr lang="ru-RU" sz="2400" dirty="0">
                <a:solidFill>
                  <a:schemeClr val="tx1"/>
                </a:solidFill>
              </a:rPr>
              <a:t> </a:t>
            </a:r>
            <a:r>
              <a:rPr lang="ru-RU" sz="2400" dirty="0" err="1">
                <a:solidFill>
                  <a:schemeClr val="tx1"/>
                </a:solidFill>
              </a:rPr>
              <a:t>мослаштирилади</a:t>
            </a:r>
            <a:r>
              <a:rPr lang="ru-RU" sz="2400" dirty="0">
                <a:solidFill>
                  <a:schemeClr val="tx1"/>
                </a:solidFill>
              </a:rPr>
              <a:t>. </a:t>
            </a:r>
            <a:r>
              <a:rPr lang="ru-RU" sz="2400" dirty="0" err="1">
                <a:solidFill>
                  <a:schemeClr val="tx1"/>
                </a:solidFill>
              </a:rPr>
              <a:t>Қишлоқ</a:t>
            </a:r>
            <a:r>
              <a:rPr lang="ru-RU" sz="2400" dirty="0">
                <a:solidFill>
                  <a:schemeClr val="tx1"/>
                </a:solidFill>
              </a:rPr>
              <a:t> </a:t>
            </a:r>
            <a:r>
              <a:rPr lang="ru-RU" sz="2400" dirty="0" err="1">
                <a:solidFill>
                  <a:schemeClr val="tx1"/>
                </a:solidFill>
              </a:rPr>
              <a:t>хўжалигида</a:t>
            </a:r>
            <a:r>
              <a:rPr lang="ru-RU" sz="2400" dirty="0">
                <a:solidFill>
                  <a:schemeClr val="tx1"/>
                </a:solidFill>
              </a:rPr>
              <a:t> </a:t>
            </a:r>
            <a:r>
              <a:rPr lang="ru-RU" sz="2400" dirty="0" err="1">
                <a:solidFill>
                  <a:schemeClr val="tx1"/>
                </a:solidFill>
              </a:rPr>
              <a:t>деҳқончилик</a:t>
            </a:r>
            <a:r>
              <a:rPr lang="ru-RU" sz="2400" dirty="0">
                <a:solidFill>
                  <a:schemeClr val="tx1"/>
                </a:solidFill>
              </a:rPr>
              <a:t> </a:t>
            </a:r>
            <a:r>
              <a:rPr lang="ru-RU" sz="2400" dirty="0" err="1">
                <a:solidFill>
                  <a:schemeClr val="tx1"/>
                </a:solidFill>
              </a:rPr>
              <a:t>ва</a:t>
            </a:r>
            <a:r>
              <a:rPr lang="ru-RU" sz="2400" dirty="0">
                <a:solidFill>
                  <a:schemeClr val="tx1"/>
                </a:solidFill>
              </a:rPr>
              <a:t> </a:t>
            </a:r>
            <a:r>
              <a:rPr lang="ru-RU" sz="2400" dirty="0" err="1">
                <a:solidFill>
                  <a:schemeClr val="tx1"/>
                </a:solidFill>
              </a:rPr>
              <a:t>чорвачилик</a:t>
            </a:r>
            <a:r>
              <a:rPr lang="ru-RU" sz="2400" dirty="0">
                <a:solidFill>
                  <a:schemeClr val="tx1"/>
                </a:solidFill>
              </a:rPr>
              <a:t> </a:t>
            </a:r>
            <a:r>
              <a:rPr lang="ru-RU" sz="2400" dirty="0" err="1">
                <a:solidFill>
                  <a:schemeClr val="tx1"/>
                </a:solidFill>
              </a:rPr>
              <a:t>тармоқлари</a:t>
            </a:r>
            <a:r>
              <a:rPr lang="ru-RU" sz="2400" dirty="0">
                <a:solidFill>
                  <a:schemeClr val="tx1"/>
                </a:solidFill>
              </a:rPr>
              <a:t> </a:t>
            </a:r>
            <a:r>
              <a:rPr lang="ru-RU" sz="2400" dirty="0" err="1">
                <a:solidFill>
                  <a:schemeClr val="tx1"/>
                </a:solidFill>
              </a:rPr>
              <a:t>маълум</a:t>
            </a:r>
            <a:r>
              <a:rPr lang="ru-RU" sz="2400" dirty="0">
                <a:solidFill>
                  <a:schemeClr val="tx1"/>
                </a:solidFill>
              </a:rPr>
              <a:t> </a:t>
            </a:r>
            <a:r>
              <a:rPr lang="ru-RU" sz="2400" dirty="0" err="1">
                <a:solidFill>
                  <a:schemeClr val="tx1"/>
                </a:solidFill>
              </a:rPr>
              <a:t>бир</a:t>
            </a:r>
            <a:r>
              <a:rPr lang="ru-RU" sz="2400" dirty="0">
                <a:solidFill>
                  <a:schemeClr val="tx1"/>
                </a:solidFill>
              </a:rPr>
              <a:t> </a:t>
            </a:r>
            <a:r>
              <a:rPr lang="ru-RU" sz="2400" dirty="0" err="1">
                <a:solidFill>
                  <a:schemeClr val="tx1"/>
                </a:solidFill>
              </a:rPr>
              <a:t>экологик</a:t>
            </a:r>
            <a:r>
              <a:rPr lang="ru-RU" sz="2400" dirty="0">
                <a:solidFill>
                  <a:schemeClr val="tx1"/>
                </a:solidFill>
              </a:rPr>
              <a:t> </a:t>
            </a:r>
            <a:r>
              <a:rPr lang="ru-RU" sz="2400" dirty="0" err="1">
                <a:solidFill>
                  <a:schemeClr val="tx1"/>
                </a:solidFill>
              </a:rPr>
              <a:t>шароитда</a:t>
            </a:r>
            <a:r>
              <a:rPr lang="ru-RU" sz="2400" dirty="0">
                <a:solidFill>
                  <a:schemeClr val="tx1"/>
                </a:solidFill>
              </a:rPr>
              <a:t> </a:t>
            </a:r>
            <a:r>
              <a:rPr lang="ru-RU" sz="2400" dirty="0" err="1">
                <a:solidFill>
                  <a:schemeClr val="tx1"/>
                </a:solidFill>
              </a:rPr>
              <a:t>ривожланади</a:t>
            </a:r>
            <a:r>
              <a:rPr lang="ru-RU" sz="2400" dirty="0">
                <a:solidFill>
                  <a:schemeClr val="tx1"/>
                </a:solidFill>
              </a:rPr>
              <a:t>, </a:t>
            </a:r>
            <a:r>
              <a:rPr lang="ru-RU" sz="2400" dirty="0" err="1">
                <a:solidFill>
                  <a:schemeClr val="tx1"/>
                </a:solidFill>
              </a:rPr>
              <a:t>ҳолос</a:t>
            </a:r>
            <a:r>
              <a:rPr lang="ru-RU" sz="2400" dirty="0">
                <a:solidFill>
                  <a:schemeClr val="tx1"/>
                </a:solidFill>
              </a:rPr>
              <a:t>. </a:t>
            </a:r>
          </a:p>
        </p:txBody>
      </p:sp>
    </p:spTree>
    <p:extLst>
      <p:ext uri="{BB962C8B-B14F-4D97-AF65-F5344CB8AC3E}">
        <p14:creationId xmlns:p14="http://schemas.microsoft.com/office/powerpoint/2010/main" val="31978779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5" dur="1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Скругленный прямоугольник 2"/>
          <p:cNvSpPr/>
          <p:nvPr/>
        </p:nvSpPr>
        <p:spPr>
          <a:xfrm>
            <a:off x="3540868" y="826851"/>
            <a:ext cx="4348264" cy="914400"/>
          </a:xfrm>
          <a:prstGeom prst="roundRect">
            <a:avLst/>
          </a:prstGeom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 err="1">
                <a:solidFill>
                  <a:schemeClr val="tx1"/>
                </a:solidFill>
              </a:rPr>
              <a:t>Табиий</a:t>
            </a:r>
            <a:r>
              <a:rPr lang="en-US" sz="2400" b="1" dirty="0">
                <a:solidFill>
                  <a:schemeClr val="tx1"/>
                </a:solidFill>
              </a:rPr>
              <a:t> </a:t>
            </a:r>
            <a:r>
              <a:rPr lang="en-US" sz="2400" b="1" dirty="0" err="1">
                <a:solidFill>
                  <a:schemeClr val="tx1"/>
                </a:solidFill>
              </a:rPr>
              <a:t>шароит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endParaRPr lang="ru-RU" sz="2400" dirty="0">
              <a:solidFill>
                <a:schemeClr val="tx1"/>
              </a:solidFill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865762" y="2055767"/>
            <a:ext cx="10340501" cy="3729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ru-RU" sz="2000" dirty="0" err="1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Муайян</a:t>
            </a:r>
            <a:r>
              <a:rPr lang="ru-RU" sz="2000" dirty="0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 </a:t>
            </a:r>
            <a:r>
              <a:rPr lang="ru-RU" sz="2000" dirty="0" err="1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ҳудуднинг</a:t>
            </a:r>
            <a:r>
              <a:rPr lang="ru-RU" sz="20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 ер </a:t>
            </a:r>
            <a:r>
              <a:rPr lang="ru-RU" sz="2000" dirty="0" err="1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усти</a:t>
            </a:r>
            <a:r>
              <a:rPr lang="ru-RU" sz="20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 </a:t>
            </a:r>
            <a:r>
              <a:rPr lang="ru-RU" sz="2000" dirty="0" err="1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тузилиши</a:t>
            </a:r>
            <a:r>
              <a:rPr lang="ru-RU" sz="20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, </a:t>
            </a:r>
            <a:r>
              <a:rPr lang="ru-RU" sz="2000" dirty="0" err="1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яъни</a:t>
            </a:r>
            <a:r>
              <a:rPr lang="ru-RU" sz="20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 </a:t>
            </a:r>
            <a:r>
              <a:rPr lang="ru-RU" sz="2000" dirty="0" err="1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релъефи</a:t>
            </a:r>
            <a:r>
              <a:rPr lang="ru-RU" sz="20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, </a:t>
            </a:r>
            <a:r>
              <a:rPr lang="ru-RU" sz="2000" dirty="0" err="1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иқлими</a:t>
            </a:r>
            <a:r>
              <a:rPr lang="ru-RU" sz="20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, </a:t>
            </a:r>
            <a:r>
              <a:rPr lang="ru-RU" sz="2000" dirty="0" err="1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ички</a:t>
            </a:r>
            <a:r>
              <a:rPr lang="ru-RU" sz="20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 </a:t>
            </a:r>
            <a:r>
              <a:rPr lang="ru-RU" sz="2000" dirty="0" err="1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сувлари</a:t>
            </a:r>
            <a:r>
              <a:rPr lang="ru-RU" sz="20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, </a:t>
            </a:r>
            <a:r>
              <a:rPr lang="ru-RU" sz="2000" dirty="0" err="1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тупроқ</a:t>
            </a:r>
            <a:r>
              <a:rPr lang="ru-RU" sz="20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, </a:t>
            </a:r>
            <a:r>
              <a:rPr lang="ru-RU" sz="2000" dirty="0" err="1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ўсимлик</a:t>
            </a:r>
            <a:r>
              <a:rPr lang="ru-RU" sz="20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 </a:t>
            </a:r>
            <a:r>
              <a:rPr lang="ru-RU" sz="2000" dirty="0" err="1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ва</a:t>
            </a:r>
            <a:r>
              <a:rPr lang="ru-RU" sz="20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 </a:t>
            </a:r>
            <a:r>
              <a:rPr lang="ru-RU" sz="2000" dirty="0" err="1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ҳайвонот</a:t>
            </a:r>
            <a:r>
              <a:rPr lang="ru-RU" sz="20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 </a:t>
            </a:r>
            <a:r>
              <a:rPr lang="ru-RU" sz="2000" dirty="0" err="1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дунёси</a:t>
            </a:r>
            <a:r>
              <a:rPr lang="ru-RU" sz="20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 </a:t>
            </a:r>
            <a:r>
              <a:rPr lang="ru-RU" sz="2000" dirty="0" err="1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тушунилади</a:t>
            </a:r>
            <a:r>
              <a:rPr lang="ru-RU" sz="20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. </a:t>
            </a:r>
            <a:r>
              <a:rPr lang="ru-RU" sz="2000" b="1" dirty="0" err="1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Табиий</a:t>
            </a:r>
            <a:r>
              <a:rPr lang="ru-RU" sz="2000" b="1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 </a:t>
            </a:r>
            <a:r>
              <a:rPr lang="ru-RU" sz="2000" b="1" dirty="0" err="1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ресурсларга</a:t>
            </a:r>
            <a:r>
              <a:rPr lang="ru-RU" sz="20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 ер ости </a:t>
            </a:r>
            <a:r>
              <a:rPr lang="ru-RU" sz="2000" dirty="0" err="1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бойликлари</a:t>
            </a:r>
            <a:r>
              <a:rPr lang="ru-RU" sz="20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, </a:t>
            </a:r>
            <a:r>
              <a:rPr lang="ru-RU" sz="2000" dirty="0" err="1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иқлим</a:t>
            </a:r>
            <a:r>
              <a:rPr lang="ru-RU" sz="20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, </a:t>
            </a:r>
            <a:r>
              <a:rPr lang="ru-RU" sz="2000" dirty="0" err="1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ички</a:t>
            </a:r>
            <a:r>
              <a:rPr lang="ru-RU" sz="20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 </a:t>
            </a:r>
            <a:r>
              <a:rPr lang="ru-RU" sz="2000" dirty="0" err="1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сувлар</a:t>
            </a:r>
            <a:r>
              <a:rPr lang="ru-RU" sz="20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, </a:t>
            </a:r>
            <a:r>
              <a:rPr lang="ru-RU" sz="2000" dirty="0" err="1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тупроқ</a:t>
            </a:r>
            <a:r>
              <a:rPr lang="ru-RU" sz="20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 </a:t>
            </a:r>
            <a:r>
              <a:rPr lang="ru-RU" sz="2000" dirty="0" err="1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ва</a:t>
            </a:r>
            <a:r>
              <a:rPr lang="ru-RU" sz="20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 </a:t>
            </a:r>
            <a:r>
              <a:rPr lang="ru-RU" sz="2000" dirty="0" err="1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ўсимликлар</a:t>
            </a:r>
            <a:r>
              <a:rPr lang="ru-RU" sz="20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 </a:t>
            </a:r>
            <a:r>
              <a:rPr lang="ru-RU" sz="2000" dirty="0" err="1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киритилади</a:t>
            </a:r>
            <a:r>
              <a:rPr lang="ru-RU" sz="20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.</a:t>
            </a:r>
            <a:endParaRPr lang="ru-RU" sz="2000" dirty="0">
              <a:solidFill>
                <a:schemeClr val="accent5">
                  <a:lumMod val="50000"/>
                </a:schemeClr>
              </a:solidFill>
              <a:latin typeface="BalticaUzbek"/>
              <a:ea typeface="Times New Roman" panose="02020603050405020304" pitchFamily="18" charset="0"/>
              <a:cs typeface="BalticaUzbek"/>
            </a:endParaRPr>
          </a:p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ru-RU" sz="2000" dirty="0" err="1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Жойнинг</a:t>
            </a:r>
            <a:r>
              <a:rPr lang="ru-RU" sz="20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 </a:t>
            </a:r>
            <a:r>
              <a:rPr lang="ru-RU" sz="2000" dirty="0" err="1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релъефи</a:t>
            </a:r>
            <a:r>
              <a:rPr lang="ru-RU" sz="20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 </a:t>
            </a:r>
            <a:r>
              <a:rPr lang="ru-RU" sz="2000" dirty="0" err="1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қишлоқ</a:t>
            </a:r>
            <a:r>
              <a:rPr lang="ru-RU" sz="20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 </a:t>
            </a:r>
            <a:r>
              <a:rPr lang="ru-RU" sz="2000" dirty="0" err="1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хўжалигида</a:t>
            </a:r>
            <a:r>
              <a:rPr lang="ru-RU" sz="20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 </a:t>
            </a:r>
            <a:r>
              <a:rPr lang="ru-RU" sz="2000" dirty="0" err="1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маълум</a:t>
            </a:r>
            <a:r>
              <a:rPr lang="ru-RU" sz="20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 </a:t>
            </a:r>
            <a:r>
              <a:rPr lang="ru-RU" sz="2000" dirty="0" err="1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бир</a:t>
            </a:r>
            <a:r>
              <a:rPr lang="ru-RU" sz="20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 </a:t>
            </a:r>
            <a:r>
              <a:rPr lang="ru-RU" sz="2000" dirty="0" err="1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тармоқларни</a:t>
            </a:r>
            <a:r>
              <a:rPr lang="ru-RU" sz="20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 </a:t>
            </a:r>
            <a:r>
              <a:rPr lang="ru-RU" sz="2000" dirty="0" err="1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ривожлантиришга</a:t>
            </a:r>
            <a:r>
              <a:rPr lang="ru-RU" sz="20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 </a:t>
            </a:r>
            <a:r>
              <a:rPr lang="ru-RU" sz="2000" dirty="0" err="1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қулайлик</a:t>
            </a:r>
            <a:r>
              <a:rPr lang="ru-RU" sz="20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 </a:t>
            </a:r>
            <a:r>
              <a:rPr lang="ru-RU" sz="2000" dirty="0" err="1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яратади</a:t>
            </a:r>
            <a:r>
              <a:rPr lang="ru-RU" sz="20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. </a:t>
            </a:r>
            <a:r>
              <a:rPr lang="ru-RU" sz="2000" dirty="0" err="1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Экинларни</a:t>
            </a:r>
            <a:r>
              <a:rPr lang="ru-RU" sz="20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 </a:t>
            </a:r>
            <a:r>
              <a:rPr lang="ru-RU" sz="2000" dirty="0" err="1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суғоришда</a:t>
            </a:r>
            <a:r>
              <a:rPr lang="ru-RU" sz="20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, </a:t>
            </a:r>
            <a:r>
              <a:rPr lang="ru-RU" sz="2000" dirty="0" err="1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техникадан</a:t>
            </a:r>
            <a:r>
              <a:rPr lang="ru-RU" sz="20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 </a:t>
            </a:r>
            <a:r>
              <a:rPr lang="ru-RU" sz="2000" dirty="0" err="1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фойдаланишда</a:t>
            </a:r>
            <a:r>
              <a:rPr lang="ru-RU" sz="20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 </a:t>
            </a:r>
            <a:r>
              <a:rPr lang="ru-RU" sz="2000" dirty="0" err="1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текис</a:t>
            </a:r>
            <a:r>
              <a:rPr lang="ru-RU" sz="20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 </a:t>
            </a:r>
            <a:r>
              <a:rPr lang="ru-RU" sz="2000" dirty="0" err="1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ерлар</a:t>
            </a:r>
            <a:r>
              <a:rPr lang="ru-RU" sz="20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 </a:t>
            </a:r>
            <a:r>
              <a:rPr lang="ru-RU" sz="2000" dirty="0" err="1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жуда</a:t>
            </a:r>
            <a:r>
              <a:rPr lang="ru-RU" sz="20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 </a:t>
            </a:r>
            <a:r>
              <a:rPr lang="ru-RU" sz="2000" dirty="0" err="1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қулай</a:t>
            </a:r>
            <a:r>
              <a:rPr lang="ru-RU" sz="20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 </a:t>
            </a:r>
            <a:r>
              <a:rPr lang="ru-RU" sz="2000" dirty="0" err="1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ҳисобланади</a:t>
            </a:r>
            <a:r>
              <a:rPr lang="ru-RU" sz="20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. </a:t>
            </a:r>
            <a:r>
              <a:rPr lang="ru-RU" sz="2000" dirty="0" err="1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Нисбатан</a:t>
            </a:r>
            <a:r>
              <a:rPr lang="ru-RU" sz="20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 ер ости </a:t>
            </a:r>
            <a:r>
              <a:rPr lang="ru-RU" sz="2000" dirty="0" err="1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сувлари</a:t>
            </a:r>
            <a:r>
              <a:rPr lang="ru-RU" sz="20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 </a:t>
            </a:r>
            <a:r>
              <a:rPr lang="ru-RU" sz="2000" dirty="0" err="1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чуқур</a:t>
            </a:r>
            <a:r>
              <a:rPr lang="ru-RU" sz="20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 </a:t>
            </a:r>
            <a:r>
              <a:rPr lang="ru-RU" sz="2000" dirty="0" err="1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жойлашган</a:t>
            </a:r>
            <a:r>
              <a:rPr lang="ru-RU" sz="20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 </a:t>
            </a:r>
            <a:r>
              <a:rPr lang="ru-RU" sz="2000" dirty="0" err="1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ерларда</a:t>
            </a:r>
            <a:r>
              <a:rPr lang="ru-RU" sz="20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 </a:t>
            </a:r>
            <a:r>
              <a:rPr lang="ru-RU" sz="2000" dirty="0" err="1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боғдорчилик</a:t>
            </a:r>
            <a:r>
              <a:rPr lang="ru-RU" sz="20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, </a:t>
            </a:r>
            <a:r>
              <a:rPr lang="ru-RU" sz="2000" dirty="0" err="1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узумчилик</a:t>
            </a:r>
            <a:r>
              <a:rPr lang="ru-RU" sz="20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 </a:t>
            </a:r>
            <a:r>
              <a:rPr lang="ru-RU" sz="2000" dirty="0" err="1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яхши</a:t>
            </a:r>
            <a:r>
              <a:rPr lang="ru-RU" sz="20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 </a:t>
            </a:r>
            <a:r>
              <a:rPr lang="ru-RU" sz="2000" dirty="0" err="1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ривожланади</a:t>
            </a:r>
            <a:r>
              <a:rPr lang="ru-RU" sz="20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. </a:t>
            </a:r>
            <a:r>
              <a:rPr lang="ru-RU" sz="2000" dirty="0" err="1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Бу</a:t>
            </a:r>
            <a:r>
              <a:rPr lang="ru-RU" sz="20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 </a:t>
            </a:r>
            <a:r>
              <a:rPr lang="ru-RU" sz="2000" dirty="0" err="1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ерда</a:t>
            </a:r>
            <a:r>
              <a:rPr lang="ru-RU" sz="20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 </a:t>
            </a:r>
            <a:r>
              <a:rPr lang="ru-RU" sz="2000" dirty="0" err="1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доимий</a:t>
            </a:r>
            <a:r>
              <a:rPr lang="ru-RU" sz="20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 </a:t>
            </a:r>
            <a:r>
              <a:rPr lang="ru-RU" sz="2000" dirty="0" err="1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эсувчи</a:t>
            </a:r>
            <a:r>
              <a:rPr lang="ru-RU" sz="20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 </a:t>
            </a:r>
            <a:r>
              <a:rPr lang="ru-RU" sz="2000" dirty="0" err="1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маҳаллий</a:t>
            </a:r>
            <a:r>
              <a:rPr lang="ru-RU" sz="20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 </a:t>
            </a:r>
            <a:r>
              <a:rPr lang="ru-RU" sz="2000" dirty="0" err="1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шамоллар</a:t>
            </a:r>
            <a:r>
              <a:rPr lang="ru-RU" sz="20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 </a:t>
            </a:r>
            <a:r>
              <a:rPr lang="ru-RU" sz="2000" dirty="0" err="1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хилма</a:t>
            </a:r>
            <a:r>
              <a:rPr lang="ru-RU" sz="20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-хил </a:t>
            </a:r>
            <a:r>
              <a:rPr lang="ru-RU" sz="2000" dirty="0" err="1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касалликларнинг</a:t>
            </a:r>
            <a:r>
              <a:rPr lang="ru-RU" sz="20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 </a:t>
            </a:r>
            <a:r>
              <a:rPr lang="ru-RU" sz="2000" dirty="0" err="1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кўпайишига</a:t>
            </a:r>
            <a:r>
              <a:rPr lang="ru-RU" sz="20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 </a:t>
            </a:r>
            <a:r>
              <a:rPr lang="ru-RU" sz="2000" dirty="0" err="1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йўл</a:t>
            </a:r>
            <a:r>
              <a:rPr lang="ru-RU" sz="20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 </a:t>
            </a:r>
            <a:r>
              <a:rPr lang="ru-RU" sz="2000" dirty="0" err="1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бермайди</a:t>
            </a:r>
            <a:r>
              <a:rPr lang="ru-RU" sz="20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.</a:t>
            </a:r>
            <a:endParaRPr lang="ru-RU" sz="2000" dirty="0">
              <a:solidFill>
                <a:schemeClr val="accent5">
                  <a:lumMod val="50000"/>
                </a:schemeClr>
              </a:solidFill>
              <a:effectLst/>
              <a:latin typeface="BalticaUzbek"/>
              <a:ea typeface="Times New Roman" panose="02020603050405020304" pitchFamily="18" charset="0"/>
              <a:cs typeface="BalticaUzbek"/>
            </a:endParaRPr>
          </a:p>
        </p:txBody>
      </p:sp>
    </p:spTree>
    <p:extLst>
      <p:ext uri="{BB962C8B-B14F-4D97-AF65-F5344CB8AC3E}">
        <p14:creationId xmlns:p14="http://schemas.microsoft.com/office/powerpoint/2010/main" val="15169793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3048000" y="228124"/>
            <a:ext cx="8508460" cy="59093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ru-RU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Иқлим</a:t>
            </a:r>
            <a:r>
              <a:rPr lang="ru-RU" b="1" dirty="0"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деганда</a:t>
            </a:r>
            <a:r>
              <a:rPr lang="ru-RU" b="1" dirty="0"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мана</a:t>
            </a:r>
            <a:r>
              <a:rPr lang="ru-RU" b="1" dirty="0"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 шу </a:t>
            </a:r>
            <a:r>
              <a:rPr lang="ru-RU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жой</a:t>
            </a:r>
            <a:r>
              <a:rPr lang="ru-RU" b="1" dirty="0"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учун</a:t>
            </a:r>
            <a:r>
              <a:rPr lang="ru-RU" b="1" dirty="0"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хос</a:t>
            </a:r>
            <a:r>
              <a:rPr lang="ru-RU" b="1" dirty="0"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бўлган</a:t>
            </a:r>
            <a:r>
              <a:rPr lang="ru-RU" b="1" dirty="0"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 об-</a:t>
            </a:r>
            <a:r>
              <a:rPr lang="ru-RU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ҳавонинг</a:t>
            </a:r>
            <a:r>
              <a:rPr lang="ru-RU" b="1" dirty="0"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муайян</a:t>
            </a:r>
            <a:r>
              <a:rPr lang="ru-RU" b="1" dirty="0"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даврлар</a:t>
            </a:r>
            <a:r>
              <a:rPr lang="ru-RU" b="1" dirty="0"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мобайнида</a:t>
            </a:r>
            <a:r>
              <a:rPr lang="ru-RU" b="1" dirty="0"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доимий</a:t>
            </a:r>
            <a:r>
              <a:rPr lang="ru-RU" b="1" dirty="0"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такрорланиб</a:t>
            </a:r>
            <a:r>
              <a:rPr lang="ru-RU" b="1" dirty="0"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туришига</a:t>
            </a:r>
            <a:r>
              <a:rPr lang="ru-RU" b="1" dirty="0"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айтилади</a:t>
            </a:r>
            <a:r>
              <a:rPr lang="ru-RU" b="1" dirty="0"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. </a:t>
            </a:r>
            <a:r>
              <a:rPr lang="ru-RU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Қишлоқ</a:t>
            </a:r>
            <a:r>
              <a:rPr lang="ru-RU" b="1" dirty="0"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хўжалиги</a:t>
            </a:r>
            <a:r>
              <a:rPr lang="ru-RU" b="1" dirty="0"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нуқтаи-назаридан</a:t>
            </a:r>
            <a:r>
              <a:rPr lang="ru-RU" b="1" dirty="0"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иқлимнинг</a:t>
            </a:r>
            <a:r>
              <a:rPr lang="ru-RU" b="1" dirty="0"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энг</a:t>
            </a:r>
            <a:r>
              <a:rPr lang="ru-RU" b="1" dirty="0"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асосий</a:t>
            </a:r>
            <a:r>
              <a:rPr lang="ru-RU" b="1" dirty="0"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элементлари</a:t>
            </a:r>
            <a:r>
              <a:rPr lang="ru-RU" b="1" dirty="0"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ҳисобланган</a:t>
            </a:r>
            <a:r>
              <a:rPr lang="ru-RU" b="1" dirty="0"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ҳаво</a:t>
            </a:r>
            <a:r>
              <a:rPr lang="ru-RU" b="1" dirty="0"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ҳарорати</a:t>
            </a:r>
            <a:r>
              <a:rPr lang="ru-RU" b="1" dirty="0"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, </a:t>
            </a:r>
            <a:r>
              <a:rPr lang="ru-RU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ёғин-сочин</a:t>
            </a:r>
            <a:r>
              <a:rPr lang="ru-RU" b="1" dirty="0"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миқдори</a:t>
            </a:r>
            <a:r>
              <a:rPr lang="ru-RU" b="1" dirty="0"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ва</a:t>
            </a:r>
            <a:r>
              <a:rPr lang="ru-RU" b="1" dirty="0"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шамоллар</a:t>
            </a:r>
            <a:r>
              <a:rPr lang="ru-RU" b="1" dirty="0"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энг</a:t>
            </a:r>
            <a:r>
              <a:rPr lang="ru-RU" b="1" dirty="0"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муҳим</a:t>
            </a:r>
            <a:r>
              <a:rPr lang="ru-RU" b="1" dirty="0"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аҳамият</a:t>
            </a:r>
            <a:r>
              <a:rPr lang="ru-RU" b="1" dirty="0"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касб</a:t>
            </a:r>
            <a:r>
              <a:rPr lang="ru-RU" b="1" dirty="0"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этади</a:t>
            </a:r>
            <a:r>
              <a:rPr lang="ru-RU" b="1" dirty="0"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. </a:t>
            </a:r>
            <a:r>
              <a:rPr lang="ru-RU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Ҳаво</a:t>
            </a:r>
            <a:r>
              <a:rPr lang="ru-RU" b="1" dirty="0"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ҳарорати</a:t>
            </a:r>
            <a:r>
              <a:rPr lang="ru-RU" b="1" dirty="0"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хафталик</a:t>
            </a:r>
            <a:r>
              <a:rPr lang="ru-RU" b="1" dirty="0"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, </a:t>
            </a:r>
            <a:r>
              <a:rPr lang="ru-RU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ойлик</a:t>
            </a:r>
            <a:r>
              <a:rPr lang="ru-RU" b="1" dirty="0"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ва</a:t>
            </a:r>
            <a:r>
              <a:rPr lang="ru-RU" b="1" dirty="0"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йиллик</a:t>
            </a:r>
            <a:r>
              <a:rPr lang="ru-RU" b="1" dirty="0"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гуруҳлардан</a:t>
            </a:r>
            <a:r>
              <a:rPr lang="ru-RU" b="1" dirty="0"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ташкил</a:t>
            </a:r>
            <a:r>
              <a:rPr lang="ru-RU" b="1" dirty="0"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топган</a:t>
            </a:r>
            <a:r>
              <a:rPr lang="ru-RU" b="1" dirty="0"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. </a:t>
            </a:r>
            <a:r>
              <a:rPr lang="ru-RU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Қишлоқ</a:t>
            </a:r>
            <a:r>
              <a:rPr lang="ru-RU" b="1" dirty="0"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хўжалигида</a:t>
            </a:r>
            <a:r>
              <a:rPr lang="ru-RU" b="1" dirty="0"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мутлақ</a:t>
            </a:r>
            <a:r>
              <a:rPr lang="ru-RU" b="1" dirty="0"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совуқ</a:t>
            </a:r>
            <a:r>
              <a:rPr lang="ru-RU" b="1" dirty="0"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ва</a:t>
            </a:r>
            <a:r>
              <a:rPr lang="ru-RU" b="1" dirty="0"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иссиқ</a:t>
            </a:r>
            <a:r>
              <a:rPr lang="ru-RU" b="1" dirty="0"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ҳарорат</a:t>
            </a:r>
            <a:r>
              <a:rPr lang="ru-RU" b="1" dirty="0"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, </a:t>
            </a:r>
            <a:r>
              <a:rPr lang="ru-RU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баҳор</a:t>
            </a:r>
            <a:r>
              <a:rPr lang="ru-RU" b="1" dirty="0"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ойларида</a:t>
            </a:r>
            <a:r>
              <a:rPr lang="ru-RU" b="1" dirty="0"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тушадиган</a:t>
            </a:r>
            <a:r>
              <a:rPr lang="ru-RU" b="1" dirty="0"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энг</a:t>
            </a:r>
            <a:r>
              <a:rPr lang="ru-RU" b="1" dirty="0"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охирги</a:t>
            </a:r>
            <a:r>
              <a:rPr lang="ru-RU" b="1" dirty="0"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совуқ</a:t>
            </a:r>
            <a:r>
              <a:rPr lang="ru-RU" b="1" dirty="0"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, </a:t>
            </a:r>
            <a:r>
              <a:rPr lang="ru-RU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куз</a:t>
            </a:r>
            <a:r>
              <a:rPr lang="ru-RU" b="1" dirty="0"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фаслида</a:t>
            </a:r>
            <a:r>
              <a:rPr lang="ru-RU" b="1" dirty="0"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тушадиган</a:t>
            </a:r>
            <a:r>
              <a:rPr lang="ru-RU" b="1" dirty="0"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энг</a:t>
            </a:r>
            <a:r>
              <a:rPr lang="ru-RU" b="1" dirty="0"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биринчи</a:t>
            </a:r>
            <a:r>
              <a:rPr lang="ru-RU" b="1" dirty="0"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совуқ</a:t>
            </a:r>
            <a:r>
              <a:rPr lang="ru-RU" b="1" dirty="0"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ҳам</a:t>
            </a:r>
            <a:r>
              <a:rPr lang="ru-RU" b="1" dirty="0"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катта</a:t>
            </a:r>
            <a:r>
              <a:rPr lang="ru-RU" b="1" dirty="0"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ўрин</a:t>
            </a:r>
            <a:r>
              <a:rPr lang="ru-RU" b="1" dirty="0"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тутгани</a:t>
            </a:r>
            <a:r>
              <a:rPr lang="ru-RU" b="1" dirty="0"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учун</a:t>
            </a:r>
            <a:r>
              <a:rPr lang="ru-RU" b="1" dirty="0"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албатта</a:t>
            </a:r>
            <a:r>
              <a:rPr lang="ru-RU" b="1" dirty="0"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ҳисобга</a:t>
            </a:r>
            <a:r>
              <a:rPr lang="ru-RU" b="1" dirty="0"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олинади</a:t>
            </a:r>
            <a:r>
              <a:rPr lang="ru-RU" b="1" dirty="0"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.</a:t>
            </a:r>
            <a:endParaRPr lang="ru-RU" b="1" dirty="0">
              <a:latin typeface="BalticaUzbek"/>
              <a:ea typeface="Times New Roman" panose="02020603050405020304" pitchFamily="18" charset="0"/>
              <a:cs typeface="BalticaUzbek"/>
            </a:endParaRPr>
          </a:p>
          <a:p>
            <a:pPr>
              <a:lnSpc>
                <a:spcPct val="150000"/>
              </a:lnSpc>
            </a:pPr>
            <a:r>
              <a:rPr lang="en-US" sz="2000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Қишлоқ</a:t>
            </a:r>
            <a:r>
              <a:rPr lang="en-US" sz="20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хўжалигида</a:t>
            </a:r>
            <a:r>
              <a:rPr lang="en-US" sz="20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маданий</a:t>
            </a:r>
            <a:r>
              <a:rPr lang="en-US" sz="20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экинларнинг</a:t>
            </a:r>
            <a:r>
              <a:rPr lang="en-US" sz="20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вегетация</a:t>
            </a:r>
            <a:r>
              <a:rPr lang="en-US" sz="20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давридаги</a:t>
            </a:r>
            <a:r>
              <a:rPr lang="en-US" sz="20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фойдали</a:t>
            </a:r>
            <a:r>
              <a:rPr lang="en-US" sz="20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ҳароратлар</a:t>
            </a:r>
            <a:r>
              <a:rPr lang="en-US" sz="20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йиғиндиси</a:t>
            </a:r>
            <a:r>
              <a:rPr lang="en-US" sz="20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катта</a:t>
            </a:r>
            <a:r>
              <a:rPr lang="en-US" sz="20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аҳамиятга</a:t>
            </a:r>
            <a:r>
              <a:rPr lang="en-US" sz="20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эга</a:t>
            </a:r>
            <a:r>
              <a:rPr lang="en-US" sz="20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en-US" sz="2000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Маданий</a:t>
            </a:r>
            <a:r>
              <a:rPr lang="en-US" sz="20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экинлар</a:t>
            </a:r>
            <a:r>
              <a:rPr lang="en-US" sz="20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экилишидан</a:t>
            </a:r>
            <a:r>
              <a:rPr lang="en-US" sz="20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бошлаб</a:t>
            </a:r>
            <a:r>
              <a:rPr lang="en-US" sz="20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то</a:t>
            </a:r>
            <a:r>
              <a:rPr lang="en-US" sz="20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ривожланиши</a:t>
            </a:r>
            <a:r>
              <a:rPr lang="en-US" sz="20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тўхтаган</a:t>
            </a:r>
            <a:r>
              <a:rPr lang="en-US" sz="20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кунгача</a:t>
            </a:r>
            <a:r>
              <a:rPr lang="en-US" sz="20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олинган</a:t>
            </a:r>
            <a:r>
              <a:rPr lang="en-US" sz="20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ҳарорат</a:t>
            </a:r>
            <a:r>
              <a:rPr lang="en-US" sz="20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миқдори</a:t>
            </a:r>
            <a:r>
              <a:rPr lang="en-US" sz="20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ҳар</a:t>
            </a:r>
            <a:r>
              <a:rPr lang="en-US" sz="20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бир</a:t>
            </a:r>
            <a:r>
              <a:rPr lang="en-US" sz="20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экиннинг</a:t>
            </a:r>
            <a:r>
              <a:rPr lang="en-US" sz="20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ривожланиш</a:t>
            </a:r>
            <a:r>
              <a:rPr lang="en-US" sz="20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даврини</a:t>
            </a:r>
            <a:r>
              <a:rPr lang="en-US" sz="20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кўрсатади</a:t>
            </a:r>
            <a:r>
              <a:rPr lang="en-US" sz="20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ва</a:t>
            </a:r>
            <a:r>
              <a:rPr lang="en-US" sz="20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у </a:t>
            </a:r>
            <a:r>
              <a:rPr lang="en-US" sz="2000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маданий</a:t>
            </a:r>
            <a:r>
              <a:rPr lang="en-US" sz="20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экинларнинг</a:t>
            </a:r>
            <a:r>
              <a:rPr lang="en-US" sz="20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b="1" i="1" dirty="0" err="1">
                <a:solidFill>
                  <a:schemeClr val="accent5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вегетация</a:t>
            </a:r>
            <a:r>
              <a:rPr lang="en-US" sz="2800" b="1" i="1" dirty="0">
                <a:solidFill>
                  <a:schemeClr val="accent5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b="1" i="1" dirty="0" err="1">
                <a:solidFill>
                  <a:schemeClr val="accent5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даври</a:t>
            </a:r>
            <a:r>
              <a:rPr lang="en-US" sz="2800" b="1" i="1" dirty="0">
                <a:solidFill>
                  <a:schemeClr val="accent5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деб</a:t>
            </a:r>
            <a:r>
              <a:rPr lang="en-US" sz="20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юритилади</a:t>
            </a:r>
            <a:endParaRPr lang="ru-RU" b="1" dirty="0"/>
          </a:p>
        </p:txBody>
      </p:sp>
    </p:spTree>
    <p:extLst>
      <p:ext uri="{BB962C8B-B14F-4D97-AF65-F5344CB8AC3E}">
        <p14:creationId xmlns:p14="http://schemas.microsoft.com/office/powerpoint/2010/main" val="4466369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1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0" dur="1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153134"/>
            <a:ext cx="10972799" cy="567847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  <a:spcAft>
                <a:spcPts val="0"/>
              </a:spcAft>
            </a:pPr>
            <a:endParaRPr lang="uz-Latn-UZ" dirty="0" smtClean="0">
              <a:latin typeface="Times New Roman" panose="02020603050405020304" pitchFamily="18" charset="0"/>
              <a:ea typeface="Times New Roman" panose="02020603050405020304" pitchFamily="18" charset="0"/>
              <a:cs typeface="BalticaUzbek"/>
            </a:endParaRPr>
          </a:p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ru-RU" dirty="0" err="1" smtClean="0"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Маданий</a:t>
            </a:r>
            <a:r>
              <a:rPr lang="ru-RU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 </a:t>
            </a:r>
            <a:r>
              <a:rPr lang="ru-RU" dirty="0" err="1" smtClean="0"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экинларнинг</a:t>
            </a:r>
            <a:r>
              <a:rPr lang="ru-RU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 вегетация </a:t>
            </a:r>
            <a:r>
              <a:rPr lang="ru-RU" dirty="0" err="1" smtClean="0"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даври</a:t>
            </a:r>
            <a:r>
              <a:rPr lang="ru-RU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 </a:t>
            </a:r>
            <a:r>
              <a:rPr lang="ru-RU" dirty="0" err="1" smtClean="0"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қисқа</a:t>
            </a:r>
            <a:r>
              <a:rPr lang="ru-RU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 </a:t>
            </a:r>
            <a:r>
              <a:rPr lang="ru-RU" dirty="0" err="1" smtClean="0"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ёки</a:t>
            </a:r>
            <a:r>
              <a:rPr lang="ru-RU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 </a:t>
            </a:r>
            <a:r>
              <a:rPr lang="ru-RU" dirty="0" err="1" smtClean="0"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узоқ</a:t>
            </a:r>
            <a:r>
              <a:rPr lang="ru-RU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 </a:t>
            </a:r>
            <a:r>
              <a:rPr lang="ru-RU" dirty="0" err="1" smtClean="0"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давом</a:t>
            </a:r>
            <a:r>
              <a:rPr lang="ru-RU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 </a:t>
            </a:r>
            <a:r>
              <a:rPr lang="ru-RU" dirty="0" err="1" smtClean="0"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этиши</a:t>
            </a:r>
            <a:r>
              <a:rPr lang="ru-RU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 </a:t>
            </a:r>
            <a:r>
              <a:rPr lang="ru-RU" dirty="0" err="1" smtClean="0"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мумкин</a:t>
            </a:r>
            <a:r>
              <a:rPr lang="ru-RU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. </a:t>
            </a:r>
            <a:r>
              <a:rPr lang="ru-RU" dirty="0" err="1" smtClean="0"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Одатда</a:t>
            </a:r>
            <a:r>
              <a:rPr lang="ru-RU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 тропик </a:t>
            </a:r>
            <a:r>
              <a:rPr lang="ru-RU" dirty="0" err="1" smtClean="0"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минтақалардан</a:t>
            </a:r>
            <a:r>
              <a:rPr lang="ru-RU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 </a:t>
            </a:r>
            <a:r>
              <a:rPr lang="ru-RU" dirty="0" err="1" smtClean="0"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келиб</a:t>
            </a:r>
            <a:r>
              <a:rPr lang="ru-RU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 </a:t>
            </a:r>
            <a:r>
              <a:rPr lang="ru-RU" dirty="0" err="1" smtClean="0"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чиққан</a:t>
            </a:r>
            <a:r>
              <a:rPr lang="ru-RU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маданий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ўсимликларнинг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 вегетация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даври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узоқ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,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мўътадил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минтақа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ўсимликларининг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 </a:t>
            </a:r>
            <a:r>
              <a:rPr lang="ru-RU" dirty="0" err="1" smtClean="0"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вегетацияси</a:t>
            </a:r>
            <a:r>
              <a:rPr lang="ru-RU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 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эса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қисқароқ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давом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этади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.</a:t>
            </a:r>
            <a:endParaRPr lang="ru-RU" dirty="0">
              <a:latin typeface="BalticaUzbek"/>
              <a:ea typeface="Times New Roman" panose="02020603050405020304" pitchFamily="18" charset="0"/>
              <a:cs typeface="BalticaUzbek"/>
            </a:endParaRPr>
          </a:p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Иқлим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ҳар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бир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жойнинг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ўзига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хос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хусусияти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билан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характерланади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.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Текислик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,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тоғ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ва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тоғ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олди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,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водий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иқлими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бир-биридан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кескин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фарқланади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.</a:t>
            </a:r>
            <a:endParaRPr lang="ru-RU" dirty="0">
              <a:latin typeface="BalticaUzbek"/>
              <a:ea typeface="Times New Roman" panose="02020603050405020304" pitchFamily="18" charset="0"/>
              <a:cs typeface="BalticaUzbek"/>
            </a:endParaRPr>
          </a:p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Қишлоқ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хўжалигида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ёғин-сочин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миқдори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ва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унинг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фасллар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бўйича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тақсимланиши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ҳам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муҳим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ўрин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тутади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.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Айниқса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куз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,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қиш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ва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баҳор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ойларида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ёғадиган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ёмғир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,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қорларнинг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оз-кўплиги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экинларнинг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экилиши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ва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ривожланишига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катта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таъсир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кўрсатади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.</a:t>
            </a:r>
            <a:endParaRPr lang="ru-RU" dirty="0">
              <a:latin typeface="BalticaUzbek"/>
              <a:ea typeface="Times New Roman" panose="02020603050405020304" pitchFamily="18" charset="0"/>
              <a:cs typeface="BalticaUzbek"/>
            </a:endParaRPr>
          </a:p>
          <a:p>
            <a:pPr>
              <a:lnSpc>
                <a:spcPct val="150000"/>
              </a:lnSpc>
            </a:pP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Қишлоқ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хўжалиги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ишлаб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чиқариши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тараққиётида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фан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ва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техника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ютуқларининг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аҳамияти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жуда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юқори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Аҳоли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табиий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ўсимликларни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маданий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экинга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айлантирибгина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қолмасдан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айрим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ўсимликларнинг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вегетация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даврини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қисқартириш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сунъий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шароитларда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етиштиришни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йўлга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қўйган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селекция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ва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генетика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ютуқларидан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кенг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фойдаланмоқда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8788502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1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" dur="1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5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5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68094" y="0"/>
            <a:ext cx="12192000" cy="6858000"/>
          </a:xfrm>
          <a:prstGeom prst="rect">
            <a:avLst/>
          </a:prstGeom>
        </p:spPr>
      </p:pic>
      <p:sp>
        <p:nvSpPr>
          <p:cNvPr id="3" name="Овальная выноска 3"/>
          <p:cNvSpPr/>
          <p:nvPr/>
        </p:nvSpPr>
        <p:spPr>
          <a:xfrm>
            <a:off x="5053808" y="80817"/>
            <a:ext cx="7138192" cy="4958110"/>
          </a:xfrm>
          <a:prstGeom prst="wedgeEllipseCallout">
            <a:avLst/>
          </a:prstGeom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 smtClean="0">
                <a:solidFill>
                  <a:schemeClr val="tx1"/>
                </a:solidFill>
              </a:rPr>
              <a:t>          </a:t>
            </a:r>
            <a:r>
              <a:rPr lang="ru-RU" sz="2400" b="1" dirty="0" err="1" smtClean="0">
                <a:solidFill>
                  <a:schemeClr val="tx1"/>
                </a:solidFill>
              </a:rPr>
              <a:t>Қишлоқ</a:t>
            </a:r>
            <a:r>
              <a:rPr lang="ru-RU" sz="2400" b="1" dirty="0" smtClean="0">
                <a:solidFill>
                  <a:schemeClr val="tx1"/>
                </a:solidFill>
              </a:rPr>
              <a:t> </a:t>
            </a:r>
            <a:r>
              <a:rPr lang="ru-RU" sz="2400" b="1" dirty="0" err="1">
                <a:solidFill>
                  <a:schemeClr val="tx1"/>
                </a:solidFill>
              </a:rPr>
              <a:t>хўжалигида</a:t>
            </a:r>
            <a:r>
              <a:rPr lang="ru-RU" sz="2400" b="1" dirty="0">
                <a:solidFill>
                  <a:schemeClr val="tx1"/>
                </a:solidFill>
              </a:rPr>
              <a:t> </a:t>
            </a:r>
            <a:r>
              <a:rPr lang="ru-RU" sz="2400" b="1" dirty="0" err="1">
                <a:solidFill>
                  <a:schemeClr val="tx1"/>
                </a:solidFill>
              </a:rPr>
              <a:t>ёғин-сочин</a:t>
            </a:r>
            <a:r>
              <a:rPr lang="ru-RU" sz="2400" b="1" dirty="0">
                <a:solidFill>
                  <a:schemeClr val="tx1"/>
                </a:solidFill>
              </a:rPr>
              <a:t> </a:t>
            </a:r>
            <a:r>
              <a:rPr lang="ru-RU" sz="2400" b="1" dirty="0" err="1">
                <a:solidFill>
                  <a:schemeClr val="tx1"/>
                </a:solidFill>
              </a:rPr>
              <a:t>миқдори</a:t>
            </a:r>
            <a:r>
              <a:rPr lang="ru-RU" sz="2400" b="1" dirty="0">
                <a:solidFill>
                  <a:schemeClr val="tx1"/>
                </a:solidFill>
              </a:rPr>
              <a:t> </a:t>
            </a:r>
            <a:r>
              <a:rPr lang="ru-RU" sz="2400" b="1" dirty="0" err="1">
                <a:solidFill>
                  <a:schemeClr val="tx1"/>
                </a:solidFill>
              </a:rPr>
              <a:t>ва</a:t>
            </a:r>
            <a:r>
              <a:rPr lang="ru-RU" sz="2400" b="1" dirty="0">
                <a:solidFill>
                  <a:schemeClr val="tx1"/>
                </a:solidFill>
              </a:rPr>
              <a:t> </a:t>
            </a:r>
            <a:r>
              <a:rPr lang="ru-RU" sz="2400" b="1" dirty="0" err="1">
                <a:solidFill>
                  <a:schemeClr val="tx1"/>
                </a:solidFill>
              </a:rPr>
              <a:t>унинг</a:t>
            </a:r>
            <a:r>
              <a:rPr lang="ru-RU" sz="2400" b="1" dirty="0">
                <a:solidFill>
                  <a:schemeClr val="tx1"/>
                </a:solidFill>
              </a:rPr>
              <a:t> </a:t>
            </a:r>
            <a:r>
              <a:rPr lang="ru-RU" sz="2400" b="1" dirty="0" err="1">
                <a:solidFill>
                  <a:schemeClr val="tx1"/>
                </a:solidFill>
              </a:rPr>
              <a:t>фасллар</a:t>
            </a:r>
            <a:r>
              <a:rPr lang="ru-RU" sz="2400" b="1" dirty="0">
                <a:solidFill>
                  <a:schemeClr val="tx1"/>
                </a:solidFill>
              </a:rPr>
              <a:t> </a:t>
            </a:r>
            <a:r>
              <a:rPr lang="ru-RU" sz="2400" b="1" dirty="0" err="1">
                <a:solidFill>
                  <a:schemeClr val="tx1"/>
                </a:solidFill>
              </a:rPr>
              <a:t>бўйича</a:t>
            </a:r>
            <a:r>
              <a:rPr lang="ru-RU" sz="2400" b="1" dirty="0">
                <a:solidFill>
                  <a:schemeClr val="tx1"/>
                </a:solidFill>
              </a:rPr>
              <a:t> </a:t>
            </a:r>
            <a:r>
              <a:rPr lang="ru-RU" sz="2400" b="1" dirty="0" err="1">
                <a:solidFill>
                  <a:schemeClr val="tx1"/>
                </a:solidFill>
              </a:rPr>
              <a:t>тақсимланиши</a:t>
            </a:r>
            <a:r>
              <a:rPr lang="ru-RU" sz="2400" b="1" dirty="0">
                <a:solidFill>
                  <a:schemeClr val="tx1"/>
                </a:solidFill>
              </a:rPr>
              <a:t> </a:t>
            </a:r>
            <a:r>
              <a:rPr lang="ru-RU" sz="2400" b="1" dirty="0" err="1">
                <a:solidFill>
                  <a:schemeClr val="tx1"/>
                </a:solidFill>
              </a:rPr>
              <a:t>ҳам</a:t>
            </a:r>
            <a:r>
              <a:rPr lang="ru-RU" sz="2400" b="1" dirty="0">
                <a:solidFill>
                  <a:schemeClr val="tx1"/>
                </a:solidFill>
              </a:rPr>
              <a:t> </a:t>
            </a:r>
            <a:r>
              <a:rPr lang="ru-RU" sz="2400" b="1" dirty="0" err="1">
                <a:solidFill>
                  <a:schemeClr val="tx1"/>
                </a:solidFill>
              </a:rPr>
              <a:t>муҳим</a:t>
            </a:r>
            <a:r>
              <a:rPr lang="ru-RU" sz="2400" b="1" dirty="0">
                <a:solidFill>
                  <a:schemeClr val="tx1"/>
                </a:solidFill>
              </a:rPr>
              <a:t> </a:t>
            </a:r>
            <a:r>
              <a:rPr lang="ru-RU" sz="2400" b="1" dirty="0" err="1">
                <a:solidFill>
                  <a:schemeClr val="tx1"/>
                </a:solidFill>
              </a:rPr>
              <a:t>ўрин</a:t>
            </a:r>
            <a:r>
              <a:rPr lang="ru-RU" sz="2400" b="1" dirty="0">
                <a:solidFill>
                  <a:schemeClr val="tx1"/>
                </a:solidFill>
              </a:rPr>
              <a:t> </a:t>
            </a:r>
            <a:r>
              <a:rPr lang="ru-RU" sz="2400" b="1" dirty="0" err="1">
                <a:solidFill>
                  <a:schemeClr val="tx1"/>
                </a:solidFill>
              </a:rPr>
              <a:t>тутади</a:t>
            </a:r>
            <a:r>
              <a:rPr lang="ru-RU" sz="2400" b="1" dirty="0">
                <a:solidFill>
                  <a:schemeClr val="tx1"/>
                </a:solidFill>
              </a:rPr>
              <a:t>. </a:t>
            </a:r>
            <a:r>
              <a:rPr lang="ru-RU" sz="2400" b="1" dirty="0" err="1">
                <a:solidFill>
                  <a:schemeClr val="tx1"/>
                </a:solidFill>
              </a:rPr>
              <a:t>Айниқса</a:t>
            </a:r>
            <a:r>
              <a:rPr lang="ru-RU" sz="2400" b="1" dirty="0">
                <a:solidFill>
                  <a:schemeClr val="tx1"/>
                </a:solidFill>
              </a:rPr>
              <a:t> </a:t>
            </a:r>
            <a:r>
              <a:rPr lang="ru-RU" sz="2400" b="1" dirty="0" err="1">
                <a:solidFill>
                  <a:schemeClr val="tx1"/>
                </a:solidFill>
              </a:rPr>
              <a:t>куз</a:t>
            </a:r>
            <a:r>
              <a:rPr lang="ru-RU" sz="2400" b="1" dirty="0">
                <a:solidFill>
                  <a:schemeClr val="tx1"/>
                </a:solidFill>
              </a:rPr>
              <a:t>, </a:t>
            </a:r>
            <a:r>
              <a:rPr lang="ru-RU" sz="2400" b="1" dirty="0" err="1">
                <a:solidFill>
                  <a:schemeClr val="tx1"/>
                </a:solidFill>
              </a:rPr>
              <a:t>қиш</a:t>
            </a:r>
            <a:r>
              <a:rPr lang="ru-RU" sz="2400" b="1" dirty="0">
                <a:solidFill>
                  <a:schemeClr val="tx1"/>
                </a:solidFill>
              </a:rPr>
              <a:t> </a:t>
            </a:r>
            <a:r>
              <a:rPr lang="ru-RU" sz="2400" b="1" dirty="0" err="1">
                <a:solidFill>
                  <a:schemeClr val="tx1"/>
                </a:solidFill>
              </a:rPr>
              <a:t>ва</a:t>
            </a:r>
            <a:r>
              <a:rPr lang="ru-RU" sz="2400" b="1" dirty="0">
                <a:solidFill>
                  <a:schemeClr val="tx1"/>
                </a:solidFill>
              </a:rPr>
              <a:t> </a:t>
            </a:r>
            <a:r>
              <a:rPr lang="ru-RU" sz="2400" b="1" dirty="0" err="1">
                <a:solidFill>
                  <a:schemeClr val="tx1"/>
                </a:solidFill>
              </a:rPr>
              <a:t>баҳор</a:t>
            </a:r>
            <a:r>
              <a:rPr lang="ru-RU" sz="2400" b="1" dirty="0">
                <a:solidFill>
                  <a:schemeClr val="tx1"/>
                </a:solidFill>
              </a:rPr>
              <a:t> </a:t>
            </a:r>
            <a:r>
              <a:rPr lang="ru-RU" sz="2400" b="1" dirty="0" err="1">
                <a:solidFill>
                  <a:schemeClr val="tx1"/>
                </a:solidFill>
              </a:rPr>
              <a:t>ойларида</a:t>
            </a:r>
            <a:r>
              <a:rPr lang="ru-RU" sz="2400" b="1" dirty="0">
                <a:solidFill>
                  <a:schemeClr val="tx1"/>
                </a:solidFill>
              </a:rPr>
              <a:t> </a:t>
            </a:r>
            <a:r>
              <a:rPr lang="ru-RU" sz="2400" b="1" dirty="0" err="1">
                <a:solidFill>
                  <a:schemeClr val="tx1"/>
                </a:solidFill>
              </a:rPr>
              <a:t>ёғадиган</a:t>
            </a:r>
            <a:r>
              <a:rPr lang="ru-RU" sz="2400" b="1" dirty="0">
                <a:solidFill>
                  <a:schemeClr val="tx1"/>
                </a:solidFill>
              </a:rPr>
              <a:t> </a:t>
            </a:r>
            <a:r>
              <a:rPr lang="ru-RU" sz="2400" b="1" dirty="0" err="1">
                <a:solidFill>
                  <a:schemeClr val="tx1"/>
                </a:solidFill>
              </a:rPr>
              <a:t>ёмғир</a:t>
            </a:r>
            <a:r>
              <a:rPr lang="ru-RU" sz="2400" b="1" dirty="0">
                <a:solidFill>
                  <a:schemeClr val="tx1"/>
                </a:solidFill>
              </a:rPr>
              <a:t>, </a:t>
            </a:r>
            <a:r>
              <a:rPr lang="ru-RU" sz="2400" b="1" dirty="0" err="1">
                <a:solidFill>
                  <a:schemeClr val="tx1"/>
                </a:solidFill>
              </a:rPr>
              <a:t>қорларнинг</a:t>
            </a:r>
            <a:r>
              <a:rPr lang="ru-RU" sz="2400" b="1" dirty="0">
                <a:solidFill>
                  <a:schemeClr val="tx1"/>
                </a:solidFill>
              </a:rPr>
              <a:t> </a:t>
            </a:r>
            <a:r>
              <a:rPr lang="ru-RU" sz="2400" b="1" dirty="0" err="1">
                <a:solidFill>
                  <a:schemeClr val="tx1"/>
                </a:solidFill>
              </a:rPr>
              <a:t>оз-кўплиги</a:t>
            </a:r>
            <a:r>
              <a:rPr lang="ru-RU" sz="2400" b="1" dirty="0">
                <a:solidFill>
                  <a:schemeClr val="tx1"/>
                </a:solidFill>
              </a:rPr>
              <a:t> </a:t>
            </a:r>
            <a:r>
              <a:rPr lang="ru-RU" sz="2400" b="1" dirty="0" err="1">
                <a:solidFill>
                  <a:schemeClr val="tx1"/>
                </a:solidFill>
              </a:rPr>
              <a:t>экинларнинг</a:t>
            </a:r>
            <a:r>
              <a:rPr lang="ru-RU" sz="2400" b="1" dirty="0">
                <a:solidFill>
                  <a:schemeClr val="tx1"/>
                </a:solidFill>
              </a:rPr>
              <a:t> </a:t>
            </a:r>
            <a:r>
              <a:rPr lang="ru-RU" sz="2400" b="1" dirty="0" err="1">
                <a:solidFill>
                  <a:schemeClr val="tx1"/>
                </a:solidFill>
              </a:rPr>
              <a:t>экилиши</a:t>
            </a:r>
            <a:r>
              <a:rPr lang="ru-RU" sz="2400" b="1" dirty="0">
                <a:solidFill>
                  <a:schemeClr val="tx1"/>
                </a:solidFill>
              </a:rPr>
              <a:t> </a:t>
            </a:r>
            <a:r>
              <a:rPr lang="ru-RU" sz="2400" b="1" dirty="0" err="1">
                <a:solidFill>
                  <a:schemeClr val="tx1"/>
                </a:solidFill>
              </a:rPr>
              <a:t>ва</a:t>
            </a:r>
            <a:r>
              <a:rPr lang="ru-RU" sz="2400" b="1" dirty="0">
                <a:solidFill>
                  <a:schemeClr val="tx1"/>
                </a:solidFill>
              </a:rPr>
              <a:t> </a:t>
            </a:r>
            <a:r>
              <a:rPr lang="ru-RU" sz="2400" b="1" dirty="0" err="1">
                <a:solidFill>
                  <a:schemeClr val="tx1"/>
                </a:solidFill>
              </a:rPr>
              <a:t>ривожланишига</a:t>
            </a:r>
            <a:r>
              <a:rPr lang="ru-RU" sz="2400" b="1" dirty="0">
                <a:solidFill>
                  <a:schemeClr val="tx1"/>
                </a:solidFill>
              </a:rPr>
              <a:t> </a:t>
            </a:r>
            <a:r>
              <a:rPr lang="ru-RU" sz="2400" b="1" dirty="0" err="1">
                <a:solidFill>
                  <a:schemeClr val="tx1"/>
                </a:solidFill>
              </a:rPr>
              <a:t>катта</a:t>
            </a:r>
            <a:r>
              <a:rPr lang="ru-RU" sz="2400" b="1" dirty="0">
                <a:solidFill>
                  <a:schemeClr val="tx1"/>
                </a:solidFill>
              </a:rPr>
              <a:t> </a:t>
            </a:r>
            <a:r>
              <a:rPr lang="ru-RU" sz="2400" b="1" dirty="0" err="1">
                <a:solidFill>
                  <a:schemeClr val="tx1"/>
                </a:solidFill>
              </a:rPr>
              <a:t>таъсир</a:t>
            </a:r>
            <a:r>
              <a:rPr lang="ru-RU" sz="2400" b="1" dirty="0">
                <a:solidFill>
                  <a:schemeClr val="tx1"/>
                </a:solidFill>
              </a:rPr>
              <a:t> </a:t>
            </a:r>
            <a:r>
              <a:rPr lang="ru-RU" sz="2400" b="1" dirty="0" err="1">
                <a:solidFill>
                  <a:schemeClr val="tx1"/>
                </a:solidFill>
              </a:rPr>
              <a:t>кўрсатади</a:t>
            </a:r>
            <a:r>
              <a:rPr lang="ru-RU" sz="2400" b="1" dirty="0">
                <a:solidFill>
                  <a:schemeClr val="tx1"/>
                </a:solidFill>
              </a:rPr>
              <a:t>.</a:t>
            </a:r>
          </a:p>
          <a:p>
            <a:pPr algn="just"/>
            <a:endParaRPr lang="ru-RU" sz="3200" b="1" dirty="0">
              <a:solidFill>
                <a:schemeClr val="tx1"/>
              </a:solidFill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68094" y="0"/>
            <a:ext cx="5053807" cy="38618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966551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12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Вертикальный свиток 2"/>
          <p:cNvSpPr/>
          <p:nvPr/>
        </p:nvSpPr>
        <p:spPr>
          <a:xfrm>
            <a:off x="3735420" y="68094"/>
            <a:ext cx="7850221" cy="6070059"/>
          </a:xfrm>
          <a:prstGeom prst="verticalScroll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1600" dirty="0" err="1">
                <a:solidFill>
                  <a:schemeClr val="tx1"/>
                </a:solidFill>
              </a:rPr>
              <a:t>Табиий</a:t>
            </a:r>
            <a:r>
              <a:rPr lang="ru-RU" sz="1600" dirty="0">
                <a:solidFill>
                  <a:schemeClr val="tx1"/>
                </a:solidFill>
              </a:rPr>
              <a:t> </a:t>
            </a:r>
            <a:r>
              <a:rPr lang="ru-RU" sz="1600" dirty="0" err="1">
                <a:solidFill>
                  <a:schemeClr val="tx1"/>
                </a:solidFill>
              </a:rPr>
              <a:t>шароит</a:t>
            </a:r>
            <a:r>
              <a:rPr lang="ru-RU" sz="1600" dirty="0">
                <a:solidFill>
                  <a:schemeClr val="tx1"/>
                </a:solidFill>
              </a:rPr>
              <a:t> </a:t>
            </a:r>
            <a:r>
              <a:rPr lang="ru-RU" sz="1600" dirty="0" err="1">
                <a:solidFill>
                  <a:schemeClr val="tx1"/>
                </a:solidFill>
              </a:rPr>
              <a:t>қишлоқ</a:t>
            </a:r>
            <a:r>
              <a:rPr lang="ru-RU" sz="1600" dirty="0">
                <a:solidFill>
                  <a:schemeClr val="tx1"/>
                </a:solidFill>
              </a:rPr>
              <a:t> </a:t>
            </a:r>
            <a:r>
              <a:rPr lang="ru-RU" sz="1600" dirty="0" err="1">
                <a:solidFill>
                  <a:schemeClr val="tx1"/>
                </a:solidFill>
              </a:rPr>
              <a:t>хўжалигининг</a:t>
            </a:r>
            <a:r>
              <a:rPr lang="ru-RU" sz="1600" dirty="0">
                <a:solidFill>
                  <a:schemeClr val="tx1"/>
                </a:solidFill>
              </a:rPr>
              <a:t> </a:t>
            </a:r>
            <a:r>
              <a:rPr lang="ru-RU" sz="1600" dirty="0" err="1">
                <a:solidFill>
                  <a:schemeClr val="tx1"/>
                </a:solidFill>
              </a:rPr>
              <a:t>ихтисослашишига</a:t>
            </a:r>
            <a:r>
              <a:rPr lang="ru-RU" sz="1600" dirty="0">
                <a:solidFill>
                  <a:schemeClr val="tx1"/>
                </a:solidFill>
              </a:rPr>
              <a:t> </a:t>
            </a:r>
            <a:r>
              <a:rPr lang="ru-RU" sz="1600" dirty="0" err="1">
                <a:solidFill>
                  <a:schemeClr val="tx1"/>
                </a:solidFill>
              </a:rPr>
              <a:t>ва</a:t>
            </a:r>
            <a:r>
              <a:rPr lang="ru-RU" sz="1600" dirty="0">
                <a:solidFill>
                  <a:schemeClr val="tx1"/>
                </a:solidFill>
              </a:rPr>
              <a:t> </a:t>
            </a:r>
            <a:r>
              <a:rPr lang="ru-RU" sz="1600" dirty="0" err="1">
                <a:solidFill>
                  <a:schemeClr val="tx1"/>
                </a:solidFill>
              </a:rPr>
              <a:t>ишлаб</a:t>
            </a:r>
            <a:r>
              <a:rPr lang="ru-RU" sz="1600" dirty="0">
                <a:solidFill>
                  <a:schemeClr val="tx1"/>
                </a:solidFill>
              </a:rPr>
              <a:t> </a:t>
            </a:r>
            <a:r>
              <a:rPr lang="ru-RU" sz="1600" dirty="0" err="1">
                <a:solidFill>
                  <a:schemeClr val="tx1"/>
                </a:solidFill>
              </a:rPr>
              <a:t>чиқаришнинг</a:t>
            </a:r>
            <a:r>
              <a:rPr lang="ru-RU" sz="1600" dirty="0">
                <a:solidFill>
                  <a:schemeClr val="tx1"/>
                </a:solidFill>
              </a:rPr>
              <a:t> </a:t>
            </a:r>
            <a:r>
              <a:rPr lang="ru-RU" sz="1600" dirty="0" err="1">
                <a:solidFill>
                  <a:schemeClr val="tx1"/>
                </a:solidFill>
              </a:rPr>
              <a:t>самарадорлигига</a:t>
            </a:r>
            <a:r>
              <a:rPr lang="ru-RU" sz="1600" dirty="0">
                <a:solidFill>
                  <a:schemeClr val="tx1"/>
                </a:solidFill>
              </a:rPr>
              <a:t> </a:t>
            </a:r>
            <a:r>
              <a:rPr lang="ru-RU" sz="1600" dirty="0" err="1">
                <a:solidFill>
                  <a:schemeClr val="tx1"/>
                </a:solidFill>
              </a:rPr>
              <a:t>катта</a:t>
            </a:r>
            <a:r>
              <a:rPr lang="ru-RU" sz="1600" dirty="0">
                <a:solidFill>
                  <a:schemeClr val="tx1"/>
                </a:solidFill>
              </a:rPr>
              <a:t> </a:t>
            </a:r>
            <a:r>
              <a:rPr lang="ru-RU" sz="1600" dirty="0" err="1">
                <a:solidFill>
                  <a:schemeClr val="tx1"/>
                </a:solidFill>
              </a:rPr>
              <a:t>таъсир</a:t>
            </a:r>
            <a:r>
              <a:rPr lang="ru-RU" sz="1600" dirty="0">
                <a:solidFill>
                  <a:schemeClr val="tx1"/>
                </a:solidFill>
              </a:rPr>
              <a:t> </a:t>
            </a:r>
            <a:r>
              <a:rPr lang="ru-RU" sz="1600" dirty="0" err="1">
                <a:solidFill>
                  <a:schemeClr val="tx1"/>
                </a:solidFill>
              </a:rPr>
              <a:t>кўрсатади</a:t>
            </a:r>
            <a:r>
              <a:rPr lang="ru-RU" sz="1600" dirty="0">
                <a:solidFill>
                  <a:schemeClr val="tx1"/>
                </a:solidFill>
              </a:rPr>
              <a:t>. </a:t>
            </a:r>
            <a:r>
              <a:rPr lang="ru-RU" sz="1600" dirty="0" err="1">
                <a:solidFill>
                  <a:schemeClr val="tx1"/>
                </a:solidFill>
              </a:rPr>
              <a:t>Табиий</a:t>
            </a:r>
            <a:r>
              <a:rPr lang="ru-RU" sz="1600" dirty="0">
                <a:solidFill>
                  <a:schemeClr val="tx1"/>
                </a:solidFill>
              </a:rPr>
              <a:t> </a:t>
            </a:r>
            <a:r>
              <a:rPr lang="ru-RU" sz="1600" dirty="0" err="1">
                <a:solidFill>
                  <a:schemeClr val="tx1"/>
                </a:solidFill>
              </a:rPr>
              <a:t>шароит</a:t>
            </a:r>
            <a:r>
              <a:rPr lang="ru-RU" sz="1600" dirty="0">
                <a:solidFill>
                  <a:schemeClr val="tx1"/>
                </a:solidFill>
              </a:rPr>
              <a:t> </a:t>
            </a:r>
            <a:r>
              <a:rPr lang="ru-RU" sz="1600" dirty="0" err="1">
                <a:solidFill>
                  <a:schemeClr val="tx1"/>
                </a:solidFill>
              </a:rPr>
              <a:t>деганда</a:t>
            </a:r>
            <a:r>
              <a:rPr lang="ru-RU" sz="1600" dirty="0">
                <a:solidFill>
                  <a:schemeClr val="tx1"/>
                </a:solidFill>
              </a:rPr>
              <a:t> </a:t>
            </a:r>
            <a:r>
              <a:rPr lang="ru-RU" sz="1600" dirty="0" err="1">
                <a:solidFill>
                  <a:schemeClr val="tx1"/>
                </a:solidFill>
              </a:rPr>
              <a:t>қишлоқ</a:t>
            </a:r>
            <a:r>
              <a:rPr lang="ru-RU" sz="1600" dirty="0">
                <a:solidFill>
                  <a:schemeClr val="tx1"/>
                </a:solidFill>
              </a:rPr>
              <a:t> </a:t>
            </a:r>
            <a:r>
              <a:rPr lang="ru-RU" sz="1600" dirty="0" err="1">
                <a:solidFill>
                  <a:schemeClr val="tx1"/>
                </a:solidFill>
              </a:rPr>
              <a:t>хўжалигининг</a:t>
            </a:r>
            <a:r>
              <a:rPr lang="ru-RU" sz="1600" dirty="0">
                <a:solidFill>
                  <a:schemeClr val="tx1"/>
                </a:solidFill>
              </a:rPr>
              <a:t> </a:t>
            </a:r>
            <a:r>
              <a:rPr lang="ru-RU" sz="1600" dirty="0" err="1">
                <a:solidFill>
                  <a:schemeClr val="tx1"/>
                </a:solidFill>
              </a:rPr>
              <a:t>асоси</a:t>
            </a:r>
            <a:r>
              <a:rPr lang="ru-RU" sz="1600" dirty="0">
                <a:solidFill>
                  <a:schemeClr val="tx1"/>
                </a:solidFill>
              </a:rPr>
              <a:t> </a:t>
            </a:r>
            <a:r>
              <a:rPr lang="ru-RU" sz="1600" dirty="0" err="1">
                <a:solidFill>
                  <a:schemeClr val="tx1"/>
                </a:solidFill>
              </a:rPr>
              <a:t>бўлган</a:t>
            </a:r>
            <a:r>
              <a:rPr lang="ru-RU" sz="1600" dirty="0">
                <a:solidFill>
                  <a:schemeClr val="tx1"/>
                </a:solidFill>
              </a:rPr>
              <a:t> ер </a:t>
            </a:r>
            <a:r>
              <a:rPr lang="ru-RU" sz="1600" dirty="0" err="1">
                <a:solidFill>
                  <a:schemeClr val="tx1"/>
                </a:solidFill>
              </a:rPr>
              <a:t>ва</a:t>
            </a:r>
            <a:r>
              <a:rPr lang="ru-RU" sz="1600" dirty="0">
                <a:solidFill>
                  <a:schemeClr val="tx1"/>
                </a:solidFill>
              </a:rPr>
              <a:t> </a:t>
            </a:r>
            <a:r>
              <a:rPr lang="ru-RU" sz="1600" dirty="0" err="1">
                <a:solidFill>
                  <a:schemeClr val="tx1"/>
                </a:solidFill>
              </a:rPr>
              <a:t>сув</a:t>
            </a:r>
            <a:r>
              <a:rPr lang="ru-RU" sz="1600" dirty="0">
                <a:solidFill>
                  <a:schemeClr val="tx1"/>
                </a:solidFill>
              </a:rPr>
              <a:t> </a:t>
            </a:r>
            <a:r>
              <a:rPr lang="ru-RU" sz="1600" dirty="0" err="1">
                <a:solidFill>
                  <a:schemeClr val="tx1"/>
                </a:solidFill>
              </a:rPr>
              <a:t>ресурслари</a:t>
            </a:r>
            <a:r>
              <a:rPr lang="ru-RU" sz="1600" dirty="0">
                <a:solidFill>
                  <a:schemeClr val="tx1"/>
                </a:solidFill>
              </a:rPr>
              <a:t>, </a:t>
            </a:r>
            <a:r>
              <a:rPr lang="ru-RU" sz="1600" dirty="0" err="1">
                <a:solidFill>
                  <a:schemeClr val="tx1"/>
                </a:solidFill>
              </a:rPr>
              <a:t>маданий</a:t>
            </a:r>
            <a:r>
              <a:rPr lang="ru-RU" sz="1600" dirty="0">
                <a:solidFill>
                  <a:schemeClr val="tx1"/>
                </a:solidFill>
              </a:rPr>
              <a:t> </a:t>
            </a:r>
            <a:r>
              <a:rPr lang="ru-RU" sz="1600" dirty="0" err="1">
                <a:solidFill>
                  <a:schemeClr val="tx1"/>
                </a:solidFill>
              </a:rPr>
              <a:t>экинларнинг</a:t>
            </a:r>
            <a:r>
              <a:rPr lang="ru-RU" sz="1600" dirty="0">
                <a:solidFill>
                  <a:schemeClr val="tx1"/>
                </a:solidFill>
              </a:rPr>
              <a:t> </a:t>
            </a:r>
            <a:r>
              <a:rPr lang="ru-RU" sz="1600" dirty="0" err="1">
                <a:solidFill>
                  <a:schemeClr val="tx1"/>
                </a:solidFill>
              </a:rPr>
              <a:t>ўсиб</a:t>
            </a:r>
            <a:r>
              <a:rPr lang="ru-RU" sz="1600" dirty="0">
                <a:solidFill>
                  <a:schemeClr val="tx1"/>
                </a:solidFill>
              </a:rPr>
              <a:t>, </a:t>
            </a:r>
            <a:r>
              <a:rPr lang="ru-RU" sz="1600" dirty="0" err="1">
                <a:solidFill>
                  <a:schemeClr val="tx1"/>
                </a:solidFill>
              </a:rPr>
              <a:t>ривожланиши</a:t>
            </a:r>
            <a:r>
              <a:rPr lang="ru-RU" sz="1600" dirty="0">
                <a:solidFill>
                  <a:schemeClr val="tx1"/>
                </a:solidFill>
              </a:rPr>
              <a:t> </a:t>
            </a:r>
            <a:r>
              <a:rPr lang="ru-RU" sz="1600" dirty="0" err="1">
                <a:solidFill>
                  <a:schemeClr val="tx1"/>
                </a:solidFill>
              </a:rPr>
              <a:t>учун</a:t>
            </a:r>
            <a:r>
              <a:rPr lang="ru-RU" sz="1600" dirty="0">
                <a:solidFill>
                  <a:schemeClr val="tx1"/>
                </a:solidFill>
              </a:rPr>
              <a:t> </a:t>
            </a:r>
            <a:r>
              <a:rPr lang="ru-RU" sz="1600" dirty="0" err="1">
                <a:solidFill>
                  <a:schemeClr val="tx1"/>
                </a:solidFill>
              </a:rPr>
              <a:t>зарур</a:t>
            </a:r>
            <a:r>
              <a:rPr lang="ru-RU" sz="1600" dirty="0">
                <a:solidFill>
                  <a:schemeClr val="tx1"/>
                </a:solidFill>
              </a:rPr>
              <a:t> </a:t>
            </a:r>
            <a:r>
              <a:rPr lang="ru-RU" sz="1600" dirty="0" err="1">
                <a:solidFill>
                  <a:schemeClr val="tx1"/>
                </a:solidFill>
              </a:rPr>
              <a:t>бўлган</a:t>
            </a:r>
            <a:r>
              <a:rPr lang="ru-RU" sz="1600" dirty="0">
                <a:solidFill>
                  <a:schemeClr val="tx1"/>
                </a:solidFill>
              </a:rPr>
              <a:t> </a:t>
            </a:r>
            <a:r>
              <a:rPr lang="ru-RU" sz="1600" dirty="0" err="1">
                <a:solidFill>
                  <a:schemeClr val="tx1"/>
                </a:solidFill>
              </a:rPr>
              <a:t>агроиқлимий</a:t>
            </a:r>
            <a:r>
              <a:rPr lang="ru-RU" sz="1600" dirty="0">
                <a:solidFill>
                  <a:schemeClr val="tx1"/>
                </a:solidFill>
              </a:rPr>
              <a:t> </a:t>
            </a:r>
            <a:r>
              <a:rPr lang="ru-RU" sz="1600" dirty="0" err="1">
                <a:solidFill>
                  <a:schemeClr val="tx1"/>
                </a:solidFill>
              </a:rPr>
              <a:t>ресурслар</a:t>
            </a:r>
            <a:r>
              <a:rPr lang="ru-RU" sz="1600" dirty="0">
                <a:solidFill>
                  <a:schemeClr val="tx1"/>
                </a:solidFill>
              </a:rPr>
              <a:t>, </a:t>
            </a:r>
            <a:r>
              <a:rPr lang="ru-RU" sz="1600" dirty="0" err="1">
                <a:solidFill>
                  <a:schemeClr val="tx1"/>
                </a:solidFill>
              </a:rPr>
              <a:t>яъни</a:t>
            </a:r>
            <a:r>
              <a:rPr lang="ru-RU" sz="1600" dirty="0">
                <a:solidFill>
                  <a:schemeClr val="tx1"/>
                </a:solidFill>
              </a:rPr>
              <a:t> </a:t>
            </a:r>
            <a:r>
              <a:rPr lang="ru-RU" sz="1600" dirty="0" err="1">
                <a:solidFill>
                  <a:schemeClr val="tx1"/>
                </a:solidFill>
              </a:rPr>
              <a:t>қуёш</a:t>
            </a:r>
            <a:r>
              <a:rPr lang="ru-RU" sz="1600" dirty="0">
                <a:solidFill>
                  <a:schemeClr val="tx1"/>
                </a:solidFill>
              </a:rPr>
              <a:t> </a:t>
            </a:r>
            <a:r>
              <a:rPr lang="ru-RU" sz="1600" dirty="0" err="1">
                <a:solidFill>
                  <a:schemeClr val="tx1"/>
                </a:solidFill>
              </a:rPr>
              <a:t>ёруғлиги</a:t>
            </a:r>
            <a:r>
              <a:rPr lang="ru-RU" sz="1600" dirty="0">
                <a:solidFill>
                  <a:schemeClr val="tx1"/>
                </a:solidFill>
              </a:rPr>
              <a:t> </a:t>
            </a:r>
            <a:r>
              <a:rPr lang="ru-RU" sz="1600" dirty="0" err="1">
                <a:solidFill>
                  <a:schemeClr val="tx1"/>
                </a:solidFill>
              </a:rPr>
              <a:t>ва</a:t>
            </a:r>
            <a:r>
              <a:rPr lang="ru-RU" sz="1600" dirty="0">
                <a:solidFill>
                  <a:schemeClr val="tx1"/>
                </a:solidFill>
              </a:rPr>
              <a:t> </a:t>
            </a:r>
            <a:r>
              <a:rPr lang="ru-RU" sz="1600" dirty="0" err="1">
                <a:solidFill>
                  <a:schemeClr val="tx1"/>
                </a:solidFill>
              </a:rPr>
              <a:t>иссиқлиги</a:t>
            </a:r>
            <a:r>
              <a:rPr lang="ru-RU" sz="1600" dirty="0">
                <a:solidFill>
                  <a:schemeClr val="tx1"/>
                </a:solidFill>
              </a:rPr>
              <a:t>, </a:t>
            </a:r>
            <a:r>
              <a:rPr lang="ru-RU" sz="1600" dirty="0" err="1">
                <a:solidFill>
                  <a:schemeClr val="tx1"/>
                </a:solidFill>
              </a:rPr>
              <a:t>намлик</a:t>
            </a:r>
            <a:r>
              <a:rPr lang="ru-RU" sz="1600" dirty="0">
                <a:solidFill>
                  <a:schemeClr val="tx1"/>
                </a:solidFill>
              </a:rPr>
              <a:t>, </a:t>
            </a:r>
            <a:r>
              <a:rPr lang="ru-RU" sz="1600" dirty="0" err="1">
                <a:solidFill>
                  <a:schemeClr val="tx1"/>
                </a:solidFill>
              </a:rPr>
              <a:t>тупроқнинг</a:t>
            </a:r>
            <a:r>
              <a:rPr lang="ru-RU" sz="1600" dirty="0">
                <a:solidFill>
                  <a:schemeClr val="tx1"/>
                </a:solidFill>
              </a:rPr>
              <a:t> </a:t>
            </a:r>
            <a:r>
              <a:rPr lang="ru-RU" sz="1600" dirty="0" err="1">
                <a:solidFill>
                  <a:schemeClr val="tx1"/>
                </a:solidFill>
              </a:rPr>
              <a:t>табиий</a:t>
            </a:r>
            <a:r>
              <a:rPr lang="ru-RU" sz="1600" dirty="0">
                <a:solidFill>
                  <a:schemeClr val="tx1"/>
                </a:solidFill>
              </a:rPr>
              <a:t> </a:t>
            </a:r>
            <a:r>
              <a:rPr lang="ru-RU" sz="1600" dirty="0" err="1">
                <a:solidFill>
                  <a:schemeClr val="tx1"/>
                </a:solidFill>
              </a:rPr>
              <a:t>унумдорлиги</a:t>
            </a:r>
            <a:r>
              <a:rPr lang="ru-RU" sz="1600" dirty="0">
                <a:solidFill>
                  <a:schemeClr val="tx1"/>
                </a:solidFill>
              </a:rPr>
              <a:t> </a:t>
            </a:r>
            <a:r>
              <a:rPr lang="ru-RU" sz="1600" dirty="0" err="1">
                <a:solidFill>
                  <a:schemeClr val="tx1"/>
                </a:solidFill>
              </a:rPr>
              <a:t>ва</a:t>
            </a:r>
            <a:r>
              <a:rPr lang="ru-RU" sz="1600" dirty="0">
                <a:solidFill>
                  <a:schemeClr val="tx1"/>
                </a:solidFill>
              </a:rPr>
              <a:t> </a:t>
            </a:r>
            <a:r>
              <a:rPr lang="ru-RU" sz="1600" dirty="0" err="1">
                <a:solidFill>
                  <a:schemeClr val="tx1"/>
                </a:solidFill>
              </a:rPr>
              <a:t>бу</a:t>
            </a:r>
            <a:r>
              <a:rPr lang="ru-RU" sz="1600" dirty="0">
                <a:solidFill>
                  <a:schemeClr val="tx1"/>
                </a:solidFill>
              </a:rPr>
              <a:t> </a:t>
            </a:r>
            <a:r>
              <a:rPr lang="ru-RU" sz="1600" dirty="0" err="1">
                <a:solidFill>
                  <a:schemeClr val="tx1"/>
                </a:solidFill>
              </a:rPr>
              <a:t>унумдорликни</a:t>
            </a:r>
            <a:r>
              <a:rPr lang="ru-RU" sz="1600" dirty="0">
                <a:solidFill>
                  <a:schemeClr val="tx1"/>
                </a:solidFill>
              </a:rPr>
              <a:t> </a:t>
            </a:r>
            <a:r>
              <a:rPr lang="ru-RU" sz="1600" dirty="0" err="1">
                <a:solidFill>
                  <a:schemeClr val="tx1"/>
                </a:solidFill>
              </a:rPr>
              <a:t>сунъий</a:t>
            </a:r>
            <a:r>
              <a:rPr lang="ru-RU" sz="1600" dirty="0">
                <a:solidFill>
                  <a:schemeClr val="tx1"/>
                </a:solidFill>
              </a:rPr>
              <a:t> </a:t>
            </a:r>
            <a:r>
              <a:rPr lang="ru-RU" sz="1600" dirty="0" err="1">
                <a:solidFill>
                  <a:schemeClr val="tx1"/>
                </a:solidFill>
              </a:rPr>
              <a:t>йўллар</a:t>
            </a:r>
            <a:r>
              <a:rPr lang="ru-RU" sz="1600" dirty="0">
                <a:solidFill>
                  <a:schemeClr val="tx1"/>
                </a:solidFill>
              </a:rPr>
              <a:t> </a:t>
            </a:r>
            <a:r>
              <a:rPr lang="ru-RU" sz="1600" dirty="0" err="1">
                <a:solidFill>
                  <a:schemeClr val="tx1"/>
                </a:solidFill>
              </a:rPr>
              <a:t>билан</a:t>
            </a:r>
            <a:r>
              <a:rPr lang="ru-RU" sz="1600" dirty="0">
                <a:solidFill>
                  <a:schemeClr val="tx1"/>
                </a:solidFill>
              </a:rPr>
              <a:t> </a:t>
            </a:r>
            <a:r>
              <a:rPr lang="ru-RU" sz="1600" dirty="0" err="1">
                <a:solidFill>
                  <a:schemeClr val="tx1"/>
                </a:solidFill>
              </a:rPr>
              <a:t>ошириш</a:t>
            </a:r>
            <a:r>
              <a:rPr lang="ru-RU" sz="1600" dirty="0">
                <a:solidFill>
                  <a:schemeClr val="tx1"/>
                </a:solidFill>
              </a:rPr>
              <a:t> </a:t>
            </a:r>
            <a:r>
              <a:rPr lang="ru-RU" sz="1600" dirty="0" err="1">
                <a:solidFill>
                  <a:schemeClr val="tx1"/>
                </a:solidFill>
              </a:rPr>
              <a:t>ҳамда</a:t>
            </a:r>
            <a:r>
              <a:rPr lang="ru-RU" sz="1600" dirty="0">
                <a:solidFill>
                  <a:schemeClr val="tx1"/>
                </a:solidFill>
              </a:rPr>
              <a:t> </a:t>
            </a:r>
            <a:r>
              <a:rPr lang="ru-RU" sz="1600" dirty="0" err="1">
                <a:solidFill>
                  <a:schemeClr val="tx1"/>
                </a:solidFill>
              </a:rPr>
              <a:t>чорва</a:t>
            </a:r>
            <a:r>
              <a:rPr lang="ru-RU" sz="1600" dirty="0">
                <a:solidFill>
                  <a:schemeClr val="tx1"/>
                </a:solidFill>
              </a:rPr>
              <a:t> </a:t>
            </a:r>
            <a:r>
              <a:rPr lang="ru-RU" sz="1600" dirty="0" err="1">
                <a:solidFill>
                  <a:schemeClr val="tx1"/>
                </a:solidFill>
              </a:rPr>
              <a:t>молларининг</a:t>
            </a:r>
            <a:r>
              <a:rPr lang="ru-RU" sz="1600" dirty="0">
                <a:solidFill>
                  <a:schemeClr val="tx1"/>
                </a:solidFill>
              </a:rPr>
              <a:t> ем-</a:t>
            </a:r>
            <a:r>
              <a:rPr lang="ru-RU" sz="1600" dirty="0" err="1">
                <a:solidFill>
                  <a:schemeClr val="tx1"/>
                </a:solidFill>
              </a:rPr>
              <a:t>ҳашак</a:t>
            </a:r>
            <a:r>
              <a:rPr lang="ru-RU" sz="1600" dirty="0">
                <a:solidFill>
                  <a:schemeClr val="tx1"/>
                </a:solidFill>
              </a:rPr>
              <a:t> </a:t>
            </a:r>
            <a:r>
              <a:rPr lang="ru-RU" sz="1600" dirty="0" err="1">
                <a:solidFill>
                  <a:schemeClr val="tx1"/>
                </a:solidFill>
              </a:rPr>
              <a:t>базаси</a:t>
            </a:r>
            <a:r>
              <a:rPr lang="ru-RU" sz="1600" dirty="0">
                <a:solidFill>
                  <a:schemeClr val="tx1"/>
                </a:solidFill>
              </a:rPr>
              <a:t> </a:t>
            </a:r>
            <a:r>
              <a:rPr lang="ru-RU" sz="1600" dirty="0" err="1">
                <a:solidFill>
                  <a:schemeClr val="tx1"/>
                </a:solidFill>
              </a:rPr>
              <a:t>сифатида</a:t>
            </a:r>
            <a:r>
              <a:rPr lang="ru-RU" sz="1600" dirty="0">
                <a:solidFill>
                  <a:schemeClr val="tx1"/>
                </a:solidFill>
              </a:rPr>
              <a:t> </a:t>
            </a:r>
            <a:r>
              <a:rPr lang="ru-RU" sz="1600" dirty="0" err="1">
                <a:solidFill>
                  <a:schemeClr val="tx1"/>
                </a:solidFill>
              </a:rPr>
              <a:t>фойдаланиладиган</a:t>
            </a:r>
            <a:r>
              <a:rPr lang="ru-RU" sz="1600" dirty="0">
                <a:solidFill>
                  <a:schemeClr val="tx1"/>
                </a:solidFill>
              </a:rPr>
              <a:t> </a:t>
            </a:r>
            <a:r>
              <a:rPr lang="ru-RU" sz="1600" dirty="0" err="1">
                <a:solidFill>
                  <a:schemeClr val="tx1"/>
                </a:solidFill>
              </a:rPr>
              <a:t>табиий</a:t>
            </a:r>
            <a:r>
              <a:rPr lang="ru-RU" sz="1600" dirty="0">
                <a:solidFill>
                  <a:schemeClr val="tx1"/>
                </a:solidFill>
              </a:rPr>
              <a:t> </a:t>
            </a:r>
            <a:r>
              <a:rPr lang="ru-RU" sz="1600" dirty="0" err="1">
                <a:solidFill>
                  <a:schemeClr val="tx1"/>
                </a:solidFill>
              </a:rPr>
              <a:t>ўсимлик</a:t>
            </a:r>
            <a:r>
              <a:rPr lang="ru-RU" sz="1600" dirty="0">
                <a:solidFill>
                  <a:schemeClr val="tx1"/>
                </a:solidFill>
              </a:rPr>
              <a:t> </a:t>
            </a:r>
            <a:r>
              <a:rPr lang="ru-RU" sz="1600" dirty="0" err="1">
                <a:solidFill>
                  <a:schemeClr val="tx1"/>
                </a:solidFill>
              </a:rPr>
              <a:t>ресурслари</a:t>
            </a:r>
            <a:r>
              <a:rPr lang="ru-RU" sz="1600" dirty="0">
                <a:solidFill>
                  <a:schemeClr val="tx1"/>
                </a:solidFill>
              </a:rPr>
              <a:t> </a:t>
            </a:r>
            <a:r>
              <a:rPr lang="ru-RU" sz="1600" dirty="0" err="1">
                <a:solidFill>
                  <a:schemeClr val="tx1"/>
                </a:solidFill>
              </a:rPr>
              <a:t>тушунилади</a:t>
            </a:r>
            <a:r>
              <a:rPr lang="ru-RU" sz="1600" dirty="0">
                <a:solidFill>
                  <a:schemeClr val="tx1"/>
                </a:solidFill>
              </a:rPr>
              <a:t>.</a:t>
            </a:r>
          </a:p>
          <a:p>
            <a:r>
              <a:rPr lang="en-US" sz="1600" dirty="0" err="1">
                <a:solidFill>
                  <a:schemeClr val="tx1"/>
                </a:solidFill>
              </a:rPr>
              <a:t>Қишлоқ</a:t>
            </a:r>
            <a:r>
              <a:rPr lang="en-US" sz="1600" dirty="0">
                <a:solidFill>
                  <a:schemeClr val="tx1"/>
                </a:solidFill>
              </a:rPr>
              <a:t> </a:t>
            </a:r>
            <a:r>
              <a:rPr lang="en-US" sz="1600" dirty="0" err="1">
                <a:solidFill>
                  <a:schemeClr val="tx1"/>
                </a:solidFill>
              </a:rPr>
              <a:t>хўжалигини</a:t>
            </a:r>
            <a:r>
              <a:rPr lang="en-US" sz="1600" dirty="0">
                <a:solidFill>
                  <a:schemeClr val="tx1"/>
                </a:solidFill>
              </a:rPr>
              <a:t> </a:t>
            </a:r>
            <a:r>
              <a:rPr lang="en-US" sz="1600" dirty="0" err="1">
                <a:solidFill>
                  <a:schemeClr val="tx1"/>
                </a:solidFill>
              </a:rPr>
              <a:t>ривожлантириш</a:t>
            </a:r>
            <a:r>
              <a:rPr lang="en-US" sz="1600" dirty="0">
                <a:solidFill>
                  <a:schemeClr val="tx1"/>
                </a:solidFill>
              </a:rPr>
              <a:t> </a:t>
            </a:r>
            <a:r>
              <a:rPr lang="en-US" sz="1600" dirty="0" err="1">
                <a:solidFill>
                  <a:schemeClr val="tx1"/>
                </a:solidFill>
              </a:rPr>
              <a:t>асосида</a:t>
            </a:r>
            <a:r>
              <a:rPr lang="en-US" sz="1600" dirty="0">
                <a:solidFill>
                  <a:schemeClr val="tx1"/>
                </a:solidFill>
              </a:rPr>
              <a:t> </a:t>
            </a:r>
            <a:r>
              <a:rPr lang="en-US" sz="1600" dirty="0" err="1">
                <a:solidFill>
                  <a:schemeClr val="tx1"/>
                </a:solidFill>
              </a:rPr>
              <a:t>инсоннинг</a:t>
            </a:r>
            <a:r>
              <a:rPr lang="en-US" sz="1600" dirty="0">
                <a:solidFill>
                  <a:schemeClr val="tx1"/>
                </a:solidFill>
              </a:rPr>
              <a:t> </a:t>
            </a:r>
            <a:r>
              <a:rPr lang="en-US" sz="1600" dirty="0" err="1">
                <a:solidFill>
                  <a:schemeClr val="tx1"/>
                </a:solidFill>
              </a:rPr>
              <a:t>атроф-муҳитга</a:t>
            </a:r>
            <a:r>
              <a:rPr lang="en-US" sz="1600" dirty="0">
                <a:solidFill>
                  <a:schemeClr val="tx1"/>
                </a:solidFill>
              </a:rPr>
              <a:t> </a:t>
            </a:r>
            <a:r>
              <a:rPr lang="en-US" sz="1600" dirty="0" err="1">
                <a:solidFill>
                  <a:schemeClr val="tx1"/>
                </a:solidFill>
              </a:rPr>
              <a:t>таъсири</a:t>
            </a:r>
            <a:r>
              <a:rPr lang="en-US" sz="1600" dirty="0">
                <a:solidFill>
                  <a:schemeClr val="tx1"/>
                </a:solidFill>
              </a:rPr>
              <a:t> </a:t>
            </a:r>
            <a:r>
              <a:rPr lang="en-US" sz="1600" dirty="0" err="1">
                <a:solidFill>
                  <a:schemeClr val="tx1"/>
                </a:solidFill>
              </a:rPr>
              <a:t>кучайиб</a:t>
            </a:r>
            <a:r>
              <a:rPr lang="en-US" sz="1600" dirty="0">
                <a:solidFill>
                  <a:schemeClr val="tx1"/>
                </a:solidFill>
              </a:rPr>
              <a:t> </a:t>
            </a:r>
            <a:r>
              <a:rPr lang="en-US" sz="1600" dirty="0" err="1">
                <a:solidFill>
                  <a:schemeClr val="tx1"/>
                </a:solidFill>
              </a:rPr>
              <a:t>боради</a:t>
            </a:r>
            <a:r>
              <a:rPr lang="en-US" sz="1600" dirty="0">
                <a:solidFill>
                  <a:schemeClr val="tx1"/>
                </a:solidFill>
              </a:rPr>
              <a:t>. </a:t>
            </a:r>
            <a:r>
              <a:rPr lang="en-US" sz="1600" dirty="0" err="1">
                <a:solidFill>
                  <a:schemeClr val="tx1"/>
                </a:solidFill>
              </a:rPr>
              <a:t>Ер</a:t>
            </a:r>
            <a:r>
              <a:rPr lang="en-US" sz="1600" dirty="0">
                <a:solidFill>
                  <a:schemeClr val="tx1"/>
                </a:solidFill>
              </a:rPr>
              <a:t> </a:t>
            </a:r>
            <a:r>
              <a:rPr lang="en-US" sz="1600" dirty="0" err="1">
                <a:solidFill>
                  <a:schemeClr val="tx1"/>
                </a:solidFill>
              </a:rPr>
              <a:t>шари</a:t>
            </a:r>
            <a:r>
              <a:rPr lang="en-US" sz="1600" dirty="0">
                <a:solidFill>
                  <a:schemeClr val="tx1"/>
                </a:solidFill>
              </a:rPr>
              <a:t> </a:t>
            </a:r>
            <a:r>
              <a:rPr lang="en-US" sz="1600" dirty="0" err="1">
                <a:solidFill>
                  <a:schemeClr val="tx1"/>
                </a:solidFill>
              </a:rPr>
              <a:t>табиат</a:t>
            </a:r>
            <a:r>
              <a:rPr lang="en-US" sz="1600" dirty="0">
                <a:solidFill>
                  <a:schemeClr val="tx1"/>
                </a:solidFill>
              </a:rPr>
              <a:t> </a:t>
            </a:r>
            <a:r>
              <a:rPr lang="en-US" sz="1600" dirty="0" err="1">
                <a:solidFill>
                  <a:schemeClr val="tx1"/>
                </a:solidFill>
              </a:rPr>
              <a:t>минтақаларининг</a:t>
            </a:r>
            <a:r>
              <a:rPr lang="en-US" sz="1600" dirty="0">
                <a:solidFill>
                  <a:schemeClr val="tx1"/>
                </a:solidFill>
              </a:rPr>
              <a:t> </a:t>
            </a:r>
            <a:r>
              <a:rPr lang="en-US" sz="1600" dirty="0" err="1">
                <a:solidFill>
                  <a:schemeClr val="tx1"/>
                </a:solidFill>
              </a:rPr>
              <a:t>табиий</a:t>
            </a:r>
            <a:r>
              <a:rPr lang="en-US" sz="1600" dirty="0">
                <a:solidFill>
                  <a:schemeClr val="tx1"/>
                </a:solidFill>
              </a:rPr>
              <a:t> </a:t>
            </a:r>
            <a:r>
              <a:rPr lang="en-US" sz="1600" dirty="0" err="1">
                <a:solidFill>
                  <a:schemeClr val="tx1"/>
                </a:solidFill>
              </a:rPr>
              <a:t>ландшафтларида</a:t>
            </a:r>
            <a:r>
              <a:rPr lang="en-US" sz="1600" dirty="0">
                <a:solidFill>
                  <a:schemeClr val="tx1"/>
                </a:solidFill>
              </a:rPr>
              <a:t> </a:t>
            </a:r>
            <a:r>
              <a:rPr lang="en-US" sz="1600" dirty="0" err="1">
                <a:solidFill>
                  <a:schemeClr val="tx1"/>
                </a:solidFill>
              </a:rPr>
              <a:t>рўй</a:t>
            </a:r>
            <a:r>
              <a:rPr lang="en-US" sz="1600" dirty="0">
                <a:solidFill>
                  <a:schemeClr val="tx1"/>
                </a:solidFill>
              </a:rPr>
              <a:t> </a:t>
            </a:r>
            <a:r>
              <a:rPr lang="en-US" sz="1600" dirty="0" err="1">
                <a:solidFill>
                  <a:schemeClr val="tx1"/>
                </a:solidFill>
              </a:rPr>
              <a:t>бераётган</a:t>
            </a:r>
            <a:r>
              <a:rPr lang="en-US" sz="1600" dirty="0">
                <a:solidFill>
                  <a:schemeClr val="tx1"/>
                </a:solidFill>
              </a:rPr>
              <a:t> </a:t>
            </a:r>
            <a:r>
              <a:rPr lang="en-US" sz="1600" dirty="0" err="1">
                <a:solidFill>
                  <a:schemeClr val="tx1"/>
                </a:solidFill>
              </a:rPr>
              <a:t>деярли</a:t>
            </a:r>
            <a:r>
              <a:rPr lang="en-US" sz="1600" dirty="0">
                <a:solidFill>
                  <a:schemeClr val="tx1"/>
                </a:solidFill>
              </a:rPr>
              <a:t> </a:t>
            </a:r>
            <a:r>
              <a:rPr lang="en-US" sz="1600" dirty="0" err="1">
                <a:solidFill>
                  <a:schemeClr val="tx1"/>
                </a:solidFill>
              </a:rPr>
              <a:t>барча</a:t>
            </a:r>
            <a:r>
              <a:rPr lang="en-US" sz="1600" dirty="0">
                <a:solidFill>
                  <a:schemeClr val="tx1"/>
                </a:solidFill>
              </a:rPr>
              <a:t> </a:t>
            </a:r>
            <a:r>
              <a:rPr lang="en-US" sz="1600" dirty="0" err="1">
                <a:solidFill>
                  <a:schemeClr val="tx1"/>
                </a:solidFill>
              </a:rPr>
              <a:t>ўзгаришлар</a:t>
            </a:r>
            <a:r>
              <a:rPr lang="en-US" sz="1600" dirty="0">
                <a:solidFill>
                  <a:schemeClr val="tx1"/>
                </a:solidFill>
              </a:rPr>
              <a:t> </a:t>
            </a:r>
            <a:r>
              <a:rPr lang="en-US" sz="1600" dirty="0" err="1">
                <a:solidFill>
                  <a:schemeClr val="tx1"/>
                </a:solidFill>
              </a:rPr>
              <a:t>қишлоқ</a:t>
            </a:r>
            <a:r>
              <a:rPr lang="en-US" sz="1600" dirty="0">
                <a:solidFill>
                  <a:schemeClr val="tx1"/>
                </a:solidFill>
              </a:rPr>
              <a:t> </a:t>
            </a:r>
            <a:r>
              <a:rPr lang="en-US" sz="1600" dirty="0" err="1">
                <a:solidFill>
                  <a:schemeClr val="tx1"/>
                </a:solidFill>
              </a:rPr>
              <a:t>хўжалиги</a:t>
            </a:r>
            <a:r>
              <a:rPr lang="en-US" sz="1600" dirty="0">
                <a:solidFill>
                  <a:schemeClr val="tx1"/>
                </a:solidFill>
              </a:rPr>
              <a:t> </a:t>
            </a:r>
            <a:r>
              <a:rPr lang="en-US" sz="1600" dirty="0" err="1">
                <a:solidFill>
                  <a:schemeClr val="tx1"/>
                </a:solidFill>
              </a:rPr>
              <a:t>билан</a:t>
            </a:r>
            <a:r>
              <a:rPr lang="en-US" sz="1600" dirty="0">
                <a:solidFill>
                  <a:schemeClr val="tx1"/>
                </a:solidFill>
              </a:rPr>
              <a:t> </a:t>
            </a:r>
            <a:r>
              <a:rPr lang="en-US" sz="1600" dirty="0" err="1">
                <a:solidFill>
                  <a:schemeClr val="tx1"/>
                </a:solidFill>
              </a:rPr>
              <a:t>бевосита</a:t>
            </a:r>
            <a:r>
              <a:rPr lang="en-US" sz="1600" dirty="0">
                <a:solidFill>
                  <a:schemeClr val="tx1"/>
                </a:solidFill>
              </a:rPr>
              <a:t> </a:t>
            </a:r>
            <a:r>
              <a:rPr lang="en-US" sz="1600" dirty="0" err="1">
                <a:solidFill>
                  <a:schemeClr val="tx1"/>
                </a:solidFill>
              </a:rPr>
              <a:t>боғланган</a:t>
            </a:r>
            <a:r>
              <a:rPr lang="en-US" sz="1600" dirty="0">
                <a:solidFill>
                  <a:schemeClr val="tx1"/>
                </a:solidFill>
              </a:rPr>
              <a:t>. </a:t>
            </a:r>
            <a:r>
              <a:rPr lang="en-US" sz="1600" dirty="0" err="1">
                <a:solidFill>
                  <a:schemeClr val="tx1"/>
                </a:solidFill>
              </a:rPr>
              <a:t>Фан-тахника</a:t>
            </a:r>
            <a:r>
              <a:rPr lang="en-US" sz="1600" dirty="0">
                <a:solidFill>
                  <a:schemeClr val="tx1"/>
                </a:solidFill>
              </a:rPr>
              <a:t> </a:t>
            </a:r>
            <a:r>
              <a:rPr lang="en-US" sz="1600" dirty="0" err="1">
                <a:solidFill>
                  <a:schemeClr val="tx1"/>
                </a:solidFill>
              </a:rPr>
              <a:t>инқилоби</a:t>
            </a:r>
            <a:r>
              <a:rPr lang="en-US" sz="1600" dirty="0">
                <a:solidFill>
                  <a:schemeClr val="tx1"/>
                </a:solidFill>
              </a:rPr>
              <a:t> </a:t>
            </a:r>
            <a:r>
              <a:rPr lang="en-US" sz="1600" dirty="0" err="1">
                <a:solidFill>
                  <a:schemeClr val="tx1"/>
                </a:solidFill>
              </a:rPr>
              <a:t>даврида</a:t>
            </a:r>
            <a:r>
              <a:rPr lang="en-US" sz="1600" dirty="0">
                <a:solidFill>
                  <a:schemeClr val="tx1"/>
                </a:solidFill>
              </a:rPr>
              <a:t> </a:t>
            </a:r>
            <a:r>
              <a:rPr lang="en-US" sz="1600" dirty="0" err="1">
                <a:solidFill>
                  <a:schemeClr val="tx1"/>
                </a:solidFill>
              </a:rPr>
              <a:t>атроф-муҳит</a:t>
            </a:r>
            <a:r>
              <a:rPr lang="en-US" sz="1600" dirty="0">
                <a:solidFill>
                  <a:schemeClr val="tx1"/>
                </a:solidFill>
              </a:rPr>
              <a:t> </a:t>
            </a:r>
            <a:r>
              <a:rPr lang="en-US" sz="1600" dirty="0" err="1">
                <a:solidFill>
                  <a:schemeClr val="tx1"/>
                </a:solidFill>
              </a:rPr>
              <a:t>ҳолатини</a:t>
            </a:r>
            <a:r>
              <a:rPr lang="en-US" sz="1600" dirty="0">
                <a:solidFill>
                  <a:schemeClr val="tx1"/>
                </a:solidFill>
              </a:rPr>
              <a:t> </a:t>
            </a:r>
            <a:r>
              <a:rPr lang="en-US" sz="1600" dirty="0" err="1">
                <a:solidFill>
                  <a:schemeClr val="tx1"/>
                </a:solidFill>
              </a:rPr>
              <a:t>кескин</a:t>
            </a:r>
            <a:r>
              <a:rPr lang="en-US" sz="1600" dirty="0">
                <a:solidFill>
                  <a:schemeClr val="tx1"/>
                </a:solidFill>
              </a:rPr>
              <a:t> </a:t>
            </a:r>
            <a:r>
              <a:rPr lang="en-US" sz="1600" dirty="0" err="1">
                <a:solidFill>
                  <a:schemeClr val="tx1"/>
                </a:solidFill>
              </a:rPr>
              <a:t>ўзгартириб</a:t>
            </a:r>
            <a:r>
              <a:rPr lang="en-US" sz="1600" dirty="0">
                <a:solidFill>
                  <a:schemeClr val="tx1"/>
                </a:solidFill>
              </a:rPr>
              <a:t> </a:t>
            </a:r>
            <a:r>
              <a:rPr lang="en-US" sz="1600" dirty="0" err="1">
                <a:solidFill>
                  <a:schemeClr val="tx1"/>
                </a:solidFill>
              </a:rPr>
              <a:t>юборадиган</a:t>
            </a:r>
            <a:r>
              <a:rPr lang="en-US" sz="1600" dirty="0">
                <a:solidFill>
                  <a:schemeClr val="tx1"/>
                </a:solidFill>
              </a:rPr>
              <a:t> </a:t>
            </a:r>
            <a:r>
              <a:rPr lang="en-US" sz="1600" dirty="0" err="1">
                <a:solidFill>
                  <a:schemeClr val="tx1"/>
                </a:solidFill>
              </a:rPr>
              <a:t>омил</a:t>
            </a:r>
            <a:r>
              <a:rPr lang="en-US" sz="1600" dirty="0">
                <a:solidFill>
                  <a:schemeClr val="tx1"/>
                </a:solidFill>
              </a:rPr>
              <a:t> </a:t>
            </a:r>
            <a:r>
              <a:rPr lang="en-US" sz="1600" dirty="0" err="1">
                <a:solidFill>
                  <a:schemeClr val="tx1"/>
                </a:solidFill>
              </a:rPr>
              <a:t>сифатида</a:t>
            </a:r>
            <a:r>
              <a:rPr lang="en-US" sz="1600" dirty="0">
                <a:solidFill>
                  <a:schemeClr val="tx1"/>
                </a:solidFill>
              </a:rPr>
              <a:t> </a:t>
            </a:r>
            <a:r>
              <a:rPr lang="en-US" sz="1600" dirty="0" err="1">
                <a:solidFill>
                  <a:schemeClr val="tx1"/>
                </a:solidFill>
              </a:rPr>
              <a:t>қишлоқ</a:t>
            </a:r>
            <a:r>
              <a:rPr lang="en-US" sz="1600" dirty="0">
                <a:solidFill>
                  <a:schemeClr val="tx1"/>
                </a:solidFill>
              </a:rPr>
              <a:t> </a:t>
            </a:r>
            <a:r>
              <a:rPr lang="en-US" sz="1600" dirty="0" err="1">
                <a:solidFill>
                  <a:schemeClr val="tx1"/>
                </a:solidFill>
              </a:rPr>
              <a:t>хўжалигининг</a:t>
            </a:r>
            <a:r>
              <a:rPr lang="en-US" sz="1600" dirty="0">
                <a:solidFill>
                  <a:schemeClr val="tx1"/>
                </a:solidFill>
              </a:rPr>
              <a:t> </a:t>
            </a:r>
            <a:r>
              <a:rPr lang="en-US" sz="1600" dirty="0" err="1">
                <a:solidFill>
                  <a:schemeClr val="tx1"/>
                </a:solidFill>
              </a:rPr>
              <a:t>экологик</a:t>
            </a:r>
            <a:r>
              <a:rPr lang="en-US" sz="1600" dirty="0">
                <a:solidFill>
                  <a:schemeClr val="tx1"/>
                </a:solidFill>
              </a:rPr>
              <a:t> </a:t>
            </a:r>
            <a:r>
              <a:rPr lang="en-US" sz="1600" dirty="0" err="1">
                <a:solidFill>
                  <a:schemeClr val="tx1"/>
                </a:solidFill>
              </a:rPr>
              <a:t>аҳамияти</a:t>
            </a:r>
            <a:r>
              <a:rPr lang="en-US" sz="1600" dirty="0">
                <a:solidFill>
                  <a:schemeClr val="tx1"/>
                </a:solidFill>
              </a:rPr>
              <a:t> </a:t>
            </a:r>
            <a:r>
              <a:rPr lang="en-US" sz="1600" dirty="0" err="1">
                <a:solidFill>
                  <a:schemeClr val="tx1"/>
                </a:solidFill>
              </a:rPr>
              <a:t>янада</a:t>
            </a:r>
            <a:r>
              <a:rPr lang="en-US" sz="1600" dirty="0">
                <a:solidFill>
                  <a:schemeClr val="tx1"/>
                </a:solidFill>
              </a:rPr>
              <a:t> </a:t>
            </a:r>
            <a:r>
              <a:rPr lang="en-US" sz="1600" dirty="0" err="1">
                <a:solidFill>
                  <a:schemeClr val="tx1"/>
                </a:solidFill>
              </a:rPr>
              <a:t>ортиб</a:t>
            </a:r>
            <a:r>
              <a:rPr lang="en-US" sz="1600" dirty="0">
                <a:solidFill>
                  <a:schemeClr val="tx1"/>
                </a:solidFill>
              </a:rPr>
              <a:t> </a:t>
            </a:r>
            <a:r>
              <a:rPr lang="en-US" sz="1600" dirty="0" err="1">
                <a:solidFill>
                  <a:schemeClr val="tx1"/>
                </a:solidFill>
              </a:rPr>
              <a:t>боради</a:t>
            </a:r>
            <a:endParaRPr lang="ru-RU" sz="16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573558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1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0" dur="1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162127" y="1399232"/>
            <a:ext cx="11867745" cy="517064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Қишлоқ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хўжалигида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ишлаб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чиқаришнинг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асосий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воситаси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 ер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ҳисобланади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.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Ернинг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хусусиятлари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қишлоқ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хўжалиги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ишлаб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чиқаришининг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концентрацияси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ва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ихтисослашувида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ўзига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хос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формаларни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келтириб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чиқаради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.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Тупроқ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унумдорлигини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ошириш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учун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деҳқончиликда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илмий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системаларни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ишлатишга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имкон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беради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.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Қишлоқ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хўжалигида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ишлаб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чиқариш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воситалари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сифатида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тирик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организмлардан-ўсимлик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ва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ҳайвонлардан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кенг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фойдаланилади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. Шу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сабабли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ҳам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қишлоқ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хўжалиги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тараққиётида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иқтисодий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ва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биологик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қонунлар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бир-бирига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қўшилиб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кетади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.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Қишлоқ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хўжалиги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мавсумий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характерга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эга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бўлгани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учун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ишлаб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чиқариш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даврига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тўғри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келмайди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ва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меҳнатдан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ишлаб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чиқариш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воситаси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сифатида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мавсумий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фойдаланилади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.  </a:t>
            </a:r>
            <a:endParaRPr lang="ru-RU" sz="2000" dirty="0">
              <a:latin typeface="BalticaUzbek"/>
              <a:ea typeface="Times New Roman" panose="02020603050405020304" pitchFamily="18" charset="0"/>
              <a:cs typeface="BalticaUzbek"/>
            </a:endParaRPr>
          </a:p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Жаҳон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қишлоқ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хўжалигига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яроқли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ерлар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майдони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 4 миллиард 480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минг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 га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га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тенг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.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Шундан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 1 миллиард 457 миллион га ер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экинзор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,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кўп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йиллик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дарахтзор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ва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буталардан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, 3 миллиард 5 миллион га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пичанзор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ва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яйловлардан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ташкил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 </a:t>
            </a:r>
            <a:r>
              <a:rPr lang="ru-RU" sz="2000" dirty="0" err="1" smtClean="0"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топган</a:t>
            </a:r>
            <a:r>
              <a:rPr lang="ru-RU" sz="20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.</a:t>
            </a:r>
            <a:endParaRPr lang="ru-RU" sz="2000" dirty="0">
              <a:effectLst/>
              <a:latin typeface="BalticaUzbek"/>
              <a:ea typeface="Times New Roman" panose="02020603050405020304" pitchFamily="18" charset="0"/>
              <a:cs typeface="BalticaUzbek"/>
            </a:endParaRPr>
          </a:p>
        </p:txBody>
      </p:sp>
    </p:spTree>
    <p:extLst>
      <p:ext uri="{BB962C8B-B14F-4D97-AF65-F5344CB8AC3E}">
        <p14:creationId xmlns:p14="http://schemas.microsoft.com/office/powerpoint/2010/main" val="32130439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1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0" dur="1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595" name="Заголовок 3"/>
          <p:cNvSpPr>
            <a:spLocks noGrp="1"/>
          </p:cNvSpPr>
          <p:nvPr>
            <p:ph type="title"/>
          </p:nvPr>
        </p:nvSpPr>
        <p:spPr>
          <a:xfrm>
            <a:off x="1764406" y="365125"/>
            <a:ext cx="8087932" cy="2159134"/>
          </a:xfrm>
          <a:prstGeom prst="wedgeEllipseCallout">
            <a:avLst/>
          </a:prstGeom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>
            <a:noAutofit/>
          </a:bodyPr>
          <a:lstStyle/>
          <a:p>
            <a:pPr algn="ctr"/>
            <a:r>
              <a:rPr lang="ru-RU" sz="2800" b="1" dirty="0" err="1">
                <a:solidFill>
                  <a:schemeClr val="tx1"/>
                </a:solidFill>
              </a:rPr>
              <a:t>Қишлоқ</a:t>
            </a:r>
            <a:r>
              <a:rPr lang="ru-RU" sz="2800" b="1" dirty="0">
                <a:solidFill>
                  <a:schemeClr val="tx1"/>
                </a:solidFill>
              </a:rPr>
              <a:t> </a:t>
            </a:r>
            <a:r>
              <a:rPr lang="ru-RU" sz="2800" b="1" dirty="0" err="1">
                <a:solidFill>
                  <a:schemeClr val="tx1"/>
                </a:solidFill>
              </a:rPr>
              <a:t>хўжалигида</a:t>
            </a:r>
            <a:r>
              <a:rPr lang="ru-RU" sz="2800" b="1" dirty="0">
                <a:solidFill>
                  <a:schemeClr val="tx1"/>
                </a:solidFill>
              </a:rPr>
              <a:t> ер </a:t>
            </a:r>
            <a:r>
              <a:rPr lang="ru-RU" sz="2800" b="1" dirty="0" err="1">
                <a:solidFill>
                  <a:schemeClr val="tx1"/>
                </a:solidFill>
              </a:rPr>
              <a:t>ресурслари</a:t>
            </a:r>
            <a:r>
              <a:rPr lang="ru-RU" sz="2800" b="1" dirty="0">
                <a:solidFill>
                  <a:schemeClr val="tx1"/>
                </a:solidFill>
              </a:rPr>
              <a:t> </a:t>
            </a:r>
            <a:r>
              <a:rPr lang="ru-RU" sz="2800" b="1" dirty="0" err="1">
                <a:solidFill>
                  <a:schemeClr val="tx1"/>
                </a:solidFill>
              </a:rPr>
              <a:t>қуйидаги</a:t>
            </a:r>
            <a:r>
              <a:rPr lang="ru-RU" sz="2800" b="1" dirty="0">
                <a:solidFill>
                  <a:schemeClr val="tx1"/>
                </a:solidFill>
              </a:rPr>
              <a:t> </a:t>
            </a:r>
            <a:r>
              <a:rPr lang="ru-RU" sz="2800" b="1" dirty="0" err="1">
                <a:solidFill>
                  <a:schemeClr val="tx1"/>
                </a:solidFill>
              </a:rPr>
              <a:t>тоифаларга</a:t>
            </a:r>
            <a:r>
              <a:rPr lang="ru-RU" sz="2800" b="1" dirty="0">
                <a:solidFill>
                  <a:schemeClr val="tx1"/>
                </a:solidFill>
              </a:rPr>
              <a:t> </a:t>
            </a:r>
            <a:r>
              <a:rPr lang="ru-RU" sz="2800" b="1" dirty="0" err="1">
                <a:solidFill>
                  <a:schemeClr val="tx1"/>
                </a:solidFill>
              </a:rPr>
              <a:t>ажратилади</a:t>
            </a:r>
            <a:r>
              <a:rPr lang="ru-RU" sz="2800" b="1" dirty="0">
                <a:solidFill>
                  <a:schemeClr val="tx1"/>
                </a:solidFill>
              </a:rPr>
              <a:t>:</a:t>
            </a:r>
            <a:br>
              <a:rPr lang="ru-RU" sz="2800" b="1" dirty="0">
                <a:solidFill>
                  <a:schemeClr val="tx1"/>
                </a:solidFill>
              </a:rPr>
            </a:br>
            <a:endParaRPr lang="ru-RU" sz="2800" b="1" dirty="0">
              <a:solidFill>
                <a:schemeClr val="tx1"/>
              </a:solidFill>
            </a:endParaRPr>
          </a:p>
        </p:txBody>
      </p:sp>
      <p:sp>
        <p:nvSpPr>
          <p:cNvPr id="1048596" name="Выноска-облако 5"/>
          <p:cNvSpPr/>
          <p:nvPr/>
        </p:nvSpPr>
        <p:spPr>
          <a:xfrm>
            <a:off x="7804598" y="2756079"/>
            <a:ext cx="4206026" cy="2153007"/>
          </a:xfrm>
          <a:prstGeom prst="cloudCallout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sz="2000" b="1" dirty="0" smtClean="0">
              <a:solidFill>
                <a:schemeClr val="tx1"/>
              </a:solidFill>
            </a:endParaRPr>
          </a:p>
          <a:p>
            <a:pPr algn="ctr"/>
            <a:endParaRPr lang="en-US" sz="2000" b="1" dirty="0">
              <a:solidFill>
                <a:schemeClr val="tx1"/>
              </a:solidFill>
            </a:endParaRPr>
          </a:p>
          <a:p>
            <a:pPr algn="ctr"/>
            <a:r>
              <a:rPr lang="uz-Cyrl-UZ" sz="2000" b="1" dirty="0" smtClean="0">
                <a:solidFill>
                  <a:schemeClr val="tx1"/>
                </a:solidFill>
              </a:rPr>
              <a:t>3.</a:t>
            </a:r>
            <a:endParaRPr lang="en-US" sz="2000" b="1" dirty="0" smtClean="0">
              <a:solidFill>
                <a:schemeClr val="tx1"/>
              </a:solidFill>
            </a:endParaRPr>
          </a:p>
          <a:p>
            <a:pPr algn="ctr"/>
            <a:r>
              <a:rPr lang="uz-Cyrl-UZ" sz="2000" b="1" dirty="0" smtClean="0">
                <a:solidFill>
                  <a:schemeClr val="tx1"/>
                </a:solidFill>
              </a:rPr>
              <a:t> </a:t>
            </a:r>
            <a:r>
              <a:rPr lang="uz-Cyrl-UZ" sz="2000" b="1" dirty="0">
                <a:solidFill>
                  <a:schemeClr val="tx1"/>
                </a:solidFill>
              </a:rPr>
              <a:t>Қишлоқ хўжалигида кам фойдаланиладиган ва фойдаланилмайдиган ерлар.</a:t>
            </a:r>
            <a:endParaRPr lang="ru-RU" sz="2000" b="1" dirty="0">
              <a:solidFill>
                <a:schemeClr val="tx1"/>
              </a:solidFill>
            </a:endParaRPr>
          </a:p>
          <a:p>
            <a:pPr algn="ctr"/>
            <a:endParaRPr lang="ru-RU" sz="2800" b="1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1048597" name="Выноска-облако 6"/>
          <p:cNvSpPr/>
          <p:nvPr/>
        </p:nvSpPr>
        <p:spPr>
          <a:xfrm>
            <a:off x="4031087" y="4351851"/>
            <a:ext cx="4091480" cy="2200320"/>
          </a:xfrm>
          <a:prstGeom prst="cloudCallout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r>
              <a:rPr lang="uz-Cyrl-UZ" sz="2400" b="1" dirty="0">
                <a:solidFill>
                  <a:schemeClr val="tx1"/>
                </a:solidFill>
              </a:rPr>
              <a:t>2. </a:t>
            </a:r>
            <a:endParaRPr lang="en-US" sz="2400" b="1" dirty="0" smtClean="0">
              <a:solidFill>
                <a:schemeClr val="tx1"/>
              </a:solidFill>
            </a:endParaRPr>
          </a:p>
          <a:p>
            <a:pPr algn="ctr"/>
            <a:r>
              <a:rPr lang="uz-Cyrl-UZ" sz="2000" b="1" dirty="0" smtClean="0">
                <a:solidFill>
                  <a:schemeClr val="tx1"/>
                </a:solidFill>
              </a:rPr>
              <a:t>Табиий </a:t>
            </a:r>
            <a:r>
              <a:rPr lang="uz-Cyrl-UZ" sz="2000" b="1" dirty="0">
                <a:solidFill>
                  <a:schemeClr val="tx1"/>
                </a:solidFill>
              </a:rPr>
              <a:t>яйловлар ва пичанзорлар;</a:t>
            </a:r>
            <a:endParaRPr lang="ru-RU" sz="2000" b="1" dirty="0">
              <a:solidFill>
                <a:schemeClr val="tx1"/>
              </a:solidFill>
            </a:endParaRPr>
          </a:p>
          <a:p>
            <a:pPr algn="ctr"/>
            <a:endParaRPr lang="ru-RU" sz="2800" b="1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1048598" name="Выноска-облако 7"/>
          <p:cNvSpPr/>
          <p:nvPr/>
        </p:nvSpPr>
        <p:spPr>
          <a:xfrm>
            <a:off x="126933" y="3067184"/>
            <a:ext cx="4419309" cy="2019971"/>
          </a:xfrm>
          <a:prstGeom prst="cloudCallout">
            <a:avLst/>
          </a:prstGeo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sz="2000" b="1" dirty="0" smtClean="0">
              <a:solidFill>
                <a:schemeClr val="tx1"/>
              </a:solidFill>
            </a:endParaRPr>
          </a:p>
          <a:p>
            <a:pPr algn="ctr"/>
            <a:r>
              <a:rPr lang="ru-RU" sz="2000" b="1" dirty="0" smtClean="0">
                <a:solidFill>
                  <a:schemeClr val="tx1"/>
                </a:solidFill>
              </a:rPr>
              <a:t>1</a:t>
            </a:r>
            <a:r>
              <a:rPr lang="ru-RU" sz="2000" b="1" dirty="0">
                <a:solidFill>
                  <a:schemeClr val="tx1"/>
                </a:solidFill>
              </a:rPr>
              <a:t>. </a:t>
            </a:r>
            <a:endParaRPr lang="en-US" sz="2000" b="1" dirty="0">
              <a:solidFill>
                <a:schemeClr val="tx1"/>
              </a:solidFill>
            </a:endParaRPr>
          </a:p>
          <a:p>
            <a:pPr algn="ctr"/>
            <a:r>
              <a:rPr lang="ru-RU" sz="2000" b="1" dirty="0" err="1" smtClean="0">
                <a:solidFill>
                  <a:schemeClr val="tx1"/>
                </a:solidFill>
              </a:rPr>
              <a:t>Деҳқончиликнинг</a:t>
            </a:r>
            <a:r>
              <a:rPr lang="ru-RU" sz="2000" b="1" dirty="0" smtClean="0">
                <a:solidFill>
                  <a:schemeClr val="tx1"/>
                </a:solidFill>
              </a:rPr>
              <a:t> </a:t>
            </a:r>
            <a:r>
              <a:rPr lang="ru-RU" sz="2000" b="1" dirty="0" err="1">
                <a:solidFill>
                  <a:schemeClr val="tx1"/>
                </a:solidFill>
              </a:rPr>
              <a:t>барча</a:t>
            </a:r>
            <a:r>
              <a:rPr lang="ru-RU" sz="2000" b="1" dirty="0">
                <a:solidFill>
                  <a:schemeClr val="tx1"/>
                </a:solidFill>
              </a:rPr>
              <a:t> </a:t>
            </a:r>
            <a:r>
              <a:rPr lang="ru-RU" sz="2000" b="1" dirty="0" err="1">
                <a:solidFill>
                  <a:schemeClr val="tx1"/>
                </a:solidFill>
              </a:rPr>
              <a:t>турларида</a:t>
            </a:r>
            <a:r>
              <a:rPr lang="ru-RU" sz="2000" b="1" dirty="0">
                <a:solidFill>
                  <a:schemeClr val="tx1"/>
                </a:solidFill>
              </a:rPr>
              <a:t> </a:t>
            </a:r>
            <a:r>
              <a:rPr lang="ru-RU" sz="2000" b="1" dirty="0" err="1">
                <a:solidFill>
                  <a:schemeClr val="tx1"/>
                </a:solidFill>
              </a:rPr>
              <a:t>фойдаланиладиган</a:t>
            </a:r>
            <a:r>
              <a:rPr lang="ru-RU" sz="2000" b="1" dirty="0">
                <a:solidFill>
                  <a:schemeClr val="tx1"/>
                </a:solidFill>
              </a:rPr>
              <a:t> </a:t>
            </a:r>
            <a:r>
              <a:rPr lang="ru-RU" sz="2000" b="1" dirty="0" err="1">
                <a:solidFill>
                  <a:schemeClr val="tx1"/>
                </a:solidFill>
              </a:rPr>
              <a:t>ерлар</a:t>
            </a:r>
            <a:r>
              <a:rPr lang="uz-Cyrl-UZ" sz="2000" b="1" dirty="0">
                <a:solidFill>
                  <a:schemeClr val="tx1"/>
                </a:solidFill>
              </a:rPr>
              <a:t>;</a:t>
            </a:r>
            <a:endParaRPr lang="ru-RU" sz="2000" b="1" dirty="0">
              <a:solidFill>
                <a:schemeClr val="tx1"/>
              </a:solidFill>
            </a:endParaRPr>
          </a:p>
          <a:p>
            <a:pPr algn="ctr"/>
            <a:endParaRPr lang="ru-RU" sz="2800" b="1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1237004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drap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85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04859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4859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10485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" dur="500" tmFilter="0, 0; .2, .5; .8, .5; 1, 0"/>
                                        <p:tgtEl>
                                          <p:spTgt spid="104859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4" dur="250" autoRev="1" fill="hold"/>
                                        <p:tgtEl>
                                          <p:spTgt spid="104859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 tmFilter="0, 0; .2, .5; .8, .5; 1, 0"/>
                                        <p:tgtEl>
                                          <p:spTgt spid="104859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9" dur="250" autoRev="1" fill="hold"/>
                                        <p:tgtEl>
                                          <p:spTgt spid="104859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" dur="500" tmFilter="0, 0; .2, .5; .8, .5; 1, 0"/>
                                        <p:tgtEl>
                                          <p:spTgt spid="104859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4" dur="250" autoRev="1" fill="hold"/>
                                        <p:tgtEl>
                                          <p:spTgt spid="104859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48595" grpId="0" animBg="1"/>
      <p:bldP spid="1048596" grpId="0" animBg="1"/>
      <p:bldP spid="1048597" grpId="0" animBg="1"/>
      <p:bldP spid="1048598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uz-Latn-UZ" sz="800" dirty="0" smtClean="0"/>
              <a:t>.</a:t>
            </a:r>
            <a:endParaRPr lang="ru-RU" sz="8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endParaRPr lang="en-US" sz="800" dirty="0" smtClean="0"/>
          </a:p>
          <a:p>
            <a:pPr marL="0" indent="0">
              <a:buNone/>
            </a:pPr>
            <a:endParaRPr lang="en-US" sz="800" dirty="0"/>
          </a:p>
          <a:p>
            <a:pPr marL="0" indent="0">
              <a:buNone/>
            </a:pPr>
            <a:endParaRPr lang="en-US" sz="800" dirty="0" smtClean="0"/>
          </a:p>
          <a:p>
            <a:pPr marL="0" indent="0">
              <a:buNone/>
            </a:pPr>
            <a:endParaRPr lang="en-US" sz="800" dirty="0"/>
          </a:p>
          <a:p>
            <a:pPr marL="0" indent="0">
              <a:buNone/>
            </a:pPr>
            <a:endParaRPr lang="en-US" sz="800" dirty="0" smtClean="0"/>
          </a:p>
          <a:p>
            <a:pPr marL="0" indent="0">
              <a:buNone/>
            </a:pPr>
            <a:endParaRPr lang="en-US" sz="800" dirty="0"/>
          </a:p>
          <a:p>
            <a:pPr marL="0" indent="0">
              <a:buNone/>
            </a:pPr>
            <a:endParaRPr lang="en-US" sz="800" dirty="0" smtClean="0"/>
          </a:p>
          <a:p>
            <a:pPr marL="0" indent="0">
              <a:buNone/>
            </a:pPr>
            <a:endParaRPr lang="en-US" sz="800" dirty="0"/>
          </a:p>
          <a:p>
            <a:pPr marL="0" indent="0">
              <a:buNone/>
            </a:pPr>
            <a:r>
              <a:rPr lang="en-US" sz="800" dirty="0" smtClean="0"/>
              <a:t>.</a:t>
            </a:r>
            <a:endParaRPr lang="ru-RU" sz="800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87549" y="1166843"/>
            <a:ext cx="9056451" cy="489364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endParaRPr lang="en-US" sz="2400" dirty="0"/>
          </a:p>
          <a:p>
            <a:pPr algn="just"/>
            <a:r>
              <a:rPr lang="ru-RU" sz="2400" dirty="0" err="1" smtClean="0"/>
              <a:t>Жаҳон</a:t>
            </a:r>
            <a:r>
              <a:rPr lang="ru-RU" sz="2400" dirty="0" smtClean="0"/>
              <a:t> </a:t>
            </a:r>
            <a:r>
              <a:rPr lang="ru-RU" sz="2400" dirty="0" err="1"/>
              <a:t>қишлоқ</a:t>
            </a:r>
            <a:r>
              <a:rPr lang="ru-RU" sz="2400" dirty="0"/>
              <a:t> </a:t>
            </a:r>
            <a:r>
              <a:rPr lang="ru-RU" sz="2400" dirty="0" err="1"/>
              <a:t>хўжалигига</a:t>
            </a:r>
            <a:r>
              <a:rPr lang="ru-RU" sz="2400" dirty="0"/>
              <a:t> </a:t>
            </a:r>
            <a:r>
              <a:rPr lang="ru-RU" sz="2400" dirty="0" err="1"/>
              <a:t>яроқли</a:t>
            </a:r>
            <a:r>
              <a:rPr lang="ru-RU" sz="2400" dirty="0"/>
              <a:t> </a:t>
            </a:r>
            <a:r>
              <a:rPr lang="ru-RU" sz="2400" dirty="0" err="1"/>
              <a:t>ерлар</a:t>
            </a:r>
            <a:r>
              <a:rPr lang="ru-RU" sz="2400" dirty="0"/>
              <a:t> </a:t>
            </a:r>
            <a:r>
              <a:rPr lang="ru-RU" sz="2400" dirty="0" err="1"/>
              <a:t>майдони</a:t>
            </a:r>
            <a:r>
              <a:rPr lang="ru-RU" sz="2400" dirty="0"/>
              <a:t> 4 миллиард 480 </a:t>
            </a:r>
            <a:r>
              <a:rPr lang="ru-RU" sz="2400" dirty="0" err="1"/>
              <a:t>минг</a:t>
            </a:r>
            <a:r>
              <a:rPr lang="ru-RU" sz="2400" dirty="0"/>
              <a:t> га </a:t>
            </a:r>
            <a:r>
              <a:rPr lang="ru-RU" sz="2400" dirty="0" err="1"/>
              <a:t>га</a:t>
            </a:r>
            <a:r>
              <a:rPr lang="ru-RU" sz="2400" dirty="0"/>
              <a:t> </a:t>
            </a:r>
            <a:r>
              <a:rPr lang="ru-RU" sz="2400" dirty="0" err="1"/>
              <a:t>тенг</a:t>
            </a:r>
            <a:r>
              <a:rPr lang="ru-RU" sz="2400" dirty="0"/>
              <a:t>. </a:t>
            </a:r>
            <a:r>
              <a:rPr lang="ru-RU" sz="2400" dirty="0" smtClean="0"/>
              <a:t>Ш</a:t>
            </a:r>
            <a:r>
              <a:rPr lang="en-US" sz="2400" dirty="0" smtClean="0"/>
              <a:t>.</a:t>
            </a:r>
            <a:r>
              <a:rPr lang="ru-RU" sz="2400" dirty="0" err="1" smtClean="0"/>
              <a:t>ундан</a:t>
            </a:r>
            <a:r>
              <a:rPr lang="ru-RU" sz="2400" dirty="0" smtClean="0"/>
              <a:t> </a:t>
            </a:r>
            <a:r>
              <a:rPr lang="ru-RU" sz="2400" dirty="0"/>
              <a:t>1 миллиард 457 миллион га ер </a:t>
            </a:r>
            <a:r>
              <a:rPr lang="ru-RU" sz="2400" dirty="0" err="1"/>
              <a:t>экинзор</a:t>
            </a:r>
            <a:r>
              <a:rPr lang="ru-RU" sz="2400" dirty="0"/>
              <a:t>, </a:t>
            </a:r>
            <a:r>
              <a:rPr lang="ru-RU" sz="2400" dirty="0" err="1"/>
              <a:t>кўп</a:t>
            </a:r>
            <a:r>
              <a:rPr lang="ru-RU" sz="2400" dirty="0"/>
              <a:t> </a:t>
            </a:r>
            <a:r>
              <a:rPr lang="ru-RU" sz="2400" dirty="0" err="1"/>
              <a:t>йиллик</a:t>
            </a:r>
            <a:r>
              <a:rPr lang="ru-RU" sz="2400" dirty="0"/>
              <a:t> </a:t>
            </a:r>
            <a:r>
              <a:rPr lang="ru-RU" sz="2400" dirty="0" err="1"/>
              <a:t>дарахтзор</a:t>
            </a:r>
            <a:r>
              <a:rPr lang="ru-RU" sz="2400" dirty="0"/>
              <a:t> </a:t>
            </a:r>
            <a:r>
              <a:rPr lang="ru-RU" sz="2400" dirty="0" err="1"/>
              <a:t>ва</a:t>
            </a:r>
            <a:r>
              <a:rPr lang="ru-RU" sz="2400" dirty="0"/>
              <a:t> </a:t>
            </a:r>
            <a:r>
              <a:rPr lang="ru-RU" sz="2400" dirty="0" err="1"/>
              <a:t>буталардан</a:t>
            </a:r>
            <a:r>
              <a:rPr lang="ru-RU" sz="2400" dirty="0"/>
              <a:t>, 3 миллиард 5 миллион га </a:t>
            </a:r>
            <a:r>
              <a:rPr lang="ru-RU" sz="2400" dirty="0" err="1"/>
              <a:t>пичанзор</a:t>
            </a:r>
            <a:r>
              <a:rPr lang="ru-RU" sz="2400" dirty="0"/>
              <a:t> </a:t>
            </a:r>
            <a:r>
              <a:rPr lang="ru-RU" sz="2400" dirty="0" err="1"/>
              <a:t>ва</a:t>
            </a:r>
            <a:r>
              <a:rPr lang="ru-RU" sz="2400" dirty="0"/>
              <a:t> </a:t>
            </a:r>
            <a:r>
              <a:rPr lang="ru-RU" sz="2400" dirty="0" err="1"/>
              <a:t>яйловлардан</a:t>
            </a:r>
            <a:r>
              <a:rPr lang="ru-RU" sz="2400" dirty="0"/>
              <a:t> </a:t>
            </a:r>
            <a:r>
              <a:rPr lang="ru-RU" sz="2400" dirty="0" err="1"/>
              <a:t>ташкил</a:t>
            </a:r>
            <a:r>
              <a:rPr lang="ru-RU" sz="2400" dirty="0"/>
              <a:t> </a:t>
            </a:r>
            <a:r>
              <a:rPr lang="ru-RU" sz="2400" dirty="0" err="1"/>
              <a:t>топган</a:t>
            </a:r>
            <a:r>
              <a:rPr lang="ru-RU" sz="2400" dirty="0"/>
              <a:t>. Ер </a:t>
            </a:r>
            <a:r>
              <a:rPr lang="ru-RU" sz="2400" dirty="0" err="1"/>
              <a:t>шарининг</a:t>
            </a:r>
            <a:r>
              <a:rPr lang="ru-RU" sz="2400" dirty="0"/>
              <a:t> 30 % дан </a:t>
            </a:r>
            <a:r>
              <a:rPr lang="ru-RU" sz="2400" dirty="0" err="1"/>
              <a:t>ортиқроқ</a:t>
            </a:r>
            <a:r>
              <a:rPr lang="ru-RU" sz="2400" dirty="0"/>
              <a:t> </a:t>
            </a:r>
            <a:r>
              <a:rPr lang="ru-RU" sz="2400" dirty="0" err="1"/>
              <a:t>қисми</a:t>
            </a:r>
            <a:r>
              <a:rPr lang="ru-RU" sz="2400" dirty="0"/>
              <a:t> </a:t>
            </a:r>
            <a:r>
              <a:rPr lang="ru-RU" sz="2400" dirty="0" err="1"/>
              <a:t>ёки</a:t>
            </a:r>
            <a:r>
              <a:rPr lang="ru-RU" sz="2400" dirty="0"/>
              <a:t> 4,0 млрд га </a:t>
            </a:r>
            <a:r>
              <a:rPr lang="ru-RU" sz="2400" dirty="0" err="1"/>
              <a:t>майдон</a:t>
            </a:r>
            <a:r>
              <a:rPr lang="ru-RU" sz="2400" dirty="0"/>
              <a:t> </a:t>
            </a:r>
            <a:r>
              <a:rPr lang="ru-RU" sz="2400" dirty="0" err="1"/>
              <a:t>ўрмонлар</a:t>
            </a:r>
            <a:r>
              <a:rPr lang="ru-RU" sz="2400" dirty="0"/>
              <a:t> </a:t>
            </a:r>
            <a:r>
              <a:rPr lang="ru-RU" sz="2400" dirty="0" err="1"/>
              <a:t>билан</a:t>
            </a:r>
            <a:r>
              <a:rPr lang="ru-RU" sz="2400" dirty="0"/>
              <a:t> </a:t>
            </a:r>
            <a:r>
              <a:rPr lang="ru-RU" sz="2400" dirty="0" err="1"/>
              <a:t>қопланган</a:t>
            </a:r>
            <a:r>
              <a:rPr lang="ru-RU" sz="2400" dirty="0"/>
              <a:t>. </a:t>
            </a:r>
            <a:r>
              <a:rPr lang="ru-RU" sz="2400" dirty="0" err="1"/>
              <a:t>Қишлоқ</a:t>
            </a:r>
            <a:r>
              <a:rPr lang="ru-RU" sz="2400" dirty="0"/>
              <a:t> </a:t>
            </a:r>
            <a:r>
              <a:rPr lang="ru-RU" sz="2400" dirty="0" err="1"/>
              <a:t>хўжалигига</a:t>
            </a:r>
            <a:r>
              <a:rPr lang="ru-RU" sz="2400" dirty="0"/>
              <a:t> </a:t>
            </a:r>
            <a:r>
              <a:rPr lang="ru-RU" sz="2400" dirty="0" err="1"/>
              <a:t>яроқсиз</a:t>
            </a:r>
            <a:r>
              <a:rPr lang="ru-RU" sz="2400" dirty="0"/>
              <a:t> </a:t>
            </a:r>
            <a:r>
              <a:rPr lang="ru-RU" sz="2400" dirty="0" err="1"/>
              <a:t>ерлар</a:t>
            </a:r>
            <a:r>
              <a:rPr lang="ru-RU" sz="2400" dirty="0"/>
              <a:t> </a:t>
            </a:r>
            <a:r>
              <a:rPr lang="ru-RU" sz="2400" dirty="0" err="1"/>
              <a:t>эса</a:t>
            </a:r>
            <a:r>
              <a:rPr lang="ru-RU" sz="2400" dirty="0"/>
              <a:t> 4,4 млрд. га дан </a:t>
            </a:r>
            <a:r>
              <a:rPr lang="ru-RU" sz="2400" dirty="0" err="1"/>
              <a:t>иборат</a:t>
            </a:r>
            <a:r>
              <a:rPr lang="ru-RU" sz="2400" dirty="0"/>
              <a:t>. </a:t>
            </a:r>
            <a:r>
              <a:rPr lang="ru-RU" sz="2400" dirty="0" err="1"/>
              <a:t>Қишлоқ</a:t>
            </a:r>
            <a:r>
              <a:rPr lang="ru-RU" sz="2400" dirty="0"/>
              <a:t> </a:t>
            </a:r>
            <a:r>
              <a:rPr lang="ru-RU" sz="2400" dirty="0" err="1"/>
              <a:t>хўжалиги</a:t>
            </a:r>
            <a:r>
              <a:rPr lang="ru-RU" sz="2400" dirty="0"/>
              <a:t> </a:t>
            </a:r>
            <a:r>
              <a:rPr lang="ru-RU" sz="2400" dirty="0" err="1"/>
              <a:t>ерларининг</a:t>
            </a:r>
            <a:r>
              <a:rPr lang="ru-RU" sz="2400" dirty="0"/>
              <a:t> </a:t>
            </a:r>
            <a:r>
              <a:rPr lang="ru-RU" sz="2400" dirty="0" err="1"/>
              <a:t>каттагина</a:t>
            </a:r>
            <a:r>
              <a:rPr lang="ru-RU" sz="2400" dirty="0"/>
              <a:t> </a:t>
            </a:r>
            <a:r>
              <a:rPr lang="ru-RU" sz="2400" dirty="0" err="1"/>
              <a:t>қисми</a:t>
            </a:r>
            <a:r>
              <a:rPr lang="ru-RU" sz="2400" dirty="0"/>
              <a:t> </a:t>
            </a:r>
            <a:r>
              <a:rPr lang="ru-RU" sz="2400" dirty="0" err="1"/>
              <a:t>ҳар</a:t>
            </a:r>
            <a:r>
              <a:rPr lang="ru-RU" sz="2400" dirty="0"/>
              <a:t> </a:t>
            </a:r>
            <a:r>
              <a:rPr lang="ru-RU" sz="2400" dirty="0" err="1"/>
              <a:t>йили</a:t>
            </a:r>
            <a:r>
              <a:rPr lang="ru-RU" sz="2400" dirty="0"/>
              <a:t> </a:t>
            </a:r>
            <a:r>
              <a:rPr lang="ru-RU" sz="2400" dirty="0" err="1"/>
              <a:t>шаҳарлар</a:t>
            </a:r>
            <a:r>
              <a:rPr lang="ru-RU" sz="2400" dirty="0"/>
              <a:t> </a:t>
            </a:r>
            <a:r>
              <a:rPr lang="ru-RU" sz="2400" dirty="0" err="1"/>
              <a:t>майдонини</a:t>
            </a:r>
            <a:r>
              <a:rPr lang="ru-RU" sz="2400" dirty="0"/>
              <a:t> </a:t>
            </a:r>
            <a:r>
              <a:rPr lang="ru-RU" sz="2400" dirty="0" err="1"/>
              <a:t>кенгайтириш</a:t>
            </a:r>
            <a:r>
              <a:rPr lang="ru-RU" sz="2400" dirty="0"/>
              <a:t>, </a:t>
            </a:r>
            <a:r>
              <a:rPr lang="ru-RU" sz="2400" dirty="0" err="1"/>
              <a:t>саноат</a:t>
            </a:r>
            <a:r>
              <a:rPr lang="ru-RU" sz="2400" dirty="0"/>
              <a:t> </a:t>
            </a:r>
            <a:r>
              <a:rPr lang="ru-RU" sz="2400" dirty="0" err="1"/>
              <a:t>қурилиши</a:t>
            </a:r>
            <a:r>
              <a:rPr lang="ru-RU" sz="2400" dirty="0"/>
              <a:t>, транспорт </a:t>
            </a:r>
            <a:r>
              <a:rPr lang="ru-RU" sz="2400" dirty="0" err="1"/>
              <a:t>йўлларини</a:t>
            </a:r>
            <a:r>
              <a:rPr lang="ru-RU" sz="2400" dirty="0"/>
              <a:t> </a:t>
            </a:r>
            <a:r>
              <a:rPr lang="ru-RU" sz="2400" dirty="0" err="1"/>
              <a:t>қуриш</a:t>
            </a:r>
            <a:r>
              <a:rPr lang="ru-RU" sz="2400" dirty="0"/>
              <a:t> </a:t>
            </a:r>
            <a:r>
              <a:rPr lang="ru-RU" sz="2400" dirty="0" err="1"/>
              <a:t>ва</a:t>
            </a:r>
            <a:r>
              <a:rPr lang="ru-RU" sz="2400" dirty="0"/>
              <a:t> </a:t>
            </a:r>
            <a:r>
              <a:rPr lang="ru-RU" sz="2400" dirty="0" err="1"/>
              <a:t>бошқа</a:t>
            </a:r>
            <a:r>
              <a:rPr lang="ru-RU" sz="2400" dirty="0"/>
              <a:t> </a:t>
            </a:r>
            <a:r>
              <a:rPr lang="ru-RU" sz="2400" dirty="0" err="1"/>
              <a:t>мақсадлар</a:t>
            </a:r>
            <a:r>
              <a:rPr lang="ru-RU" sz="2400" dirty="0"/>
              <a:t> </a:t>
            </a:r>
            <a:r>
              <a:rPr lang="ru-RU" sz="2400" dirty="0" err="1"/>
              <a:t>учун</a:t>
            </a:r>
            <a:r>
              <a:rPr lang="ru-RU" sz="2400" dirty="0"/>
              <a:t> </a:t>
            </a:r>
            <a:r>
              <a:rPr lang="ru-RU" sz="2400" dirty="0" err="1"/>
              <a:t>қишлоқ</a:t>
            </a:r>
            <a:r>
              <a:rPr lang="ru-RU" sz="2400" dirty="0"/>
              <a:t> </a:t>
            </a:r>
            <a:r>
              <a:rPr lang="ru-RU" sz="2400" dirty="0" err="1"/>
              <a:t>хўжалигидан</a:t>
            </a:r>
            <a:r>
              <a:rPr lang="ru-RU" sz="2400" dirty="0"/>
              <a:t> </a:t>
            </a:r>
            <a:r>
              <a:rPr lang="ru-RU" sz="2400" dirty="0" err="1"/>
              <a:t>чиқиб</a:t>
            </a:r>
            <a:r>
              <a:rPr lang="ru-RU" sz="2400" dirty="0"/>
              <a:t> </a:t>
            </a:r>
            <a:r>
              <a:rPr lang="ru-RU" sz="2400" dirty="0" err="1"/>
              <a:t>қолмоқда</a:t>
            </a:r>
            <a:r>
              <a:rPr lang="ru-RU" sz="2400" dirty="0"/>
              <a:t>.</a:t>
            </a:r>
          </a:p>
          <a:p>
            <a:pPr algn="just"/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4777398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</p:spPr>
      </p:pic>
      <p:sp>
        <p:nvSpPr>
          <p:cNvPr id="5" name="Прямоугольник 4"/>
          <p:cNvSpPr/>
          <p:nvPr/>
        </p:nvSpPr>
        <p:spPr>
          <a:xfrm>
            <a:off x="544749" y="1270000"/>
            <a:ext cx="8998085" cy="42473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Суғориладиган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ерлар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майдонига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кўра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Ҳиндистон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(57,7 млн. га),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Хитой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(48,4 млн. га), АҚШ(22,1 млн. га),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Покистон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(17,3 млн. га)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мамлакатлари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энг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олдинги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ўринларни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эгаллайди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(1999).    </a:t>
            </a:r>
            <a:endParaRPr lang="ru-RU" sz="1600" dirty="0">
              <a:latin typeface="BalticaUzbek"/>
              <a:ea typeface="Times New Roman" panose="02020603050405020304" pitchFamily="18" charset="0"/>
              <a:cs typeface="BalticaUzbek"/>
            </a:endParaRPr>
          </a:p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Агроиқлимий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ва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тупроқ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ресурслари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умуман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олганда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 ер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шарида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табиий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омилларнинг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жойлашиш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қонуниятларига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тўғри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келади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ва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географик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кенгликлар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ҳамда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баландлик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минтақалари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бўйлаб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жойлашган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.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Бундай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шароитлар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 актив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фойдали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ҳароратларга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боғлиқдир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.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Қишлоқ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хўжалиги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учун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ҳарорат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 10</a:t>
            </a:r>
            <a:r>
              <a:rPr lang="ru-RU" baseline="30000" dirty="0"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0 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С дан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юқори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бўлиши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зарур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.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Тупроқ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шароитлари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ва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агроиқлим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шароити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фан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ва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техниканинг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ҳозирги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даражасида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барча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табиий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зоналар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ва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дунёдаги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барча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минтақаларда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қишлоқ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хўжалиги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ишлаб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чиқаришини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кенгайтиришга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имкон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беради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.</a:t>
            </a:r>
            <a:endParaRPr lang="ru-RU" sz="1600" dirty="0">
              <a:latin typeface="BalticaUzbek"/>
              <a:ea typeface="Times New Roman" panose="02020603050405020304" pitchFamily="18" charset="0"/>
              <a:cs typeface="BalticaUzbek"/>
            </a:endParaRPr>
          </a:p>
        </p:txBody>
      </p:sp>
    </p:spTree>
    <p:extLst>
      <p:ext uri="{BB962C8B-B14F-4D97-AF65-F5344CB8AC3E}">
        <p14:creationId xmlns:p14="http://schemas.microsoft.com/office/powerpoint/2010/main" val="13248845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6" name="Объект 5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</p:spPr>
      </p:pic>
      <p:sp>
        <p:nvSpPr>
          <p:cNvPr id="7" name="Прямоугольник 6"/>
          <p:cNvSpPr/>
          <p:nvPr/>
        </p:nvSpPr>
        <p:spPr>
          <a:xfrm>
            <a:off x="2324909" y="1542274"/>
            <a:ext cx="8025319" cy="30008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ru-RU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Қишлоқ</a:t>
            </a:r>
            <a:r>
              <a:rPr lang="ru-RU" b="1" dirty="0"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хўжалиги</a:t>
            </a:r>
            <a:r>
              <a:rPr lang="ru-RU" b="1" dirty="0"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ва</a:t>
            </a:r>
            <a:r>
              <a:rPr lang="ru-RU" b="1" dirty="0"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озиқ-овқат</a:t>
            </a:r>
            <a:r>
              <a:rPr lang="ru-RU" b="1" dirty="0"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муаммоси</a:t>
            </a:r>
            <a:r>
              <a:rPr lang="ru-RU" b="1" dirty="0"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. </a:t>
            </a:r>
            <a:r>
              <a:rPr lang="ru-RU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Жаҳон</a:t>
            </a:r>
            <a:r>
              <a:rPr lang="ru-RU" b="1" dirty="0"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қишлоқ</a:t>
            </a:r>
            <a:r>
              <a:rPr lang="ru-RU" b="1" dirty="0"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хўжалигининг</a:t>
            </a:r>
            <a:r>
              <a:rPr lang="ru-RU" b="1" dirty="0"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глобал</a:t>
            </a:r>
            <a:r>
              <a:rPr lang="ru-RU" b="1" dirty="0"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ва</a:t>
            </a:r>
            <a:r>
              <a:rPr lang="ru-RU" b="1" dirty="0"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энг</a:t>
            </a:r>
            <a:r>
              <a:rPr lang="ru-RU" b="1" dirty="0"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долзарб</a:t>
            </a:r>
            <a:r>
              <a:rPr lang="ru-RU" b="1" dirty="0"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вазифаси</a:t>
            </a:r>
            <a:r>
              <a:rPr lang="ru-RU" b="1" dirty="0"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бутун</a:t>
            </a:r>
            <a:r>
              <a:rPr lang="ru-RU" b="1" dirty="0"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инсониятнинг</a:t>
            </a:r>
            <a:r>
              <a:rPr lang="ru-RU" b="1" dirty="0"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озиқ-овқат</a:t>
            </a:r>
            <a:r>
              <a:rPr lang="ru-RU" b="1" dirty="0"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маҳсулотларига</a:t>
            </a:r>
            <a:r>
              <a:rPr lang="ru-RU" b="1" dirty="0"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ва</a:t>
            </a:r>
            <a:r>
              <a:rPr lang="ru-RU" b="1" dirty="0"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жаҳон</a:t>
            </a:r>
            <a:r>
              <a:rPr lang="ru-RU" b="1" dirty="0"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саноатининг</a:t>
            </a:r>
            <a:r>
              <a:rPr lang="ru-RU" b="1" dirty="0"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қишлоқ</a:t>
            </a:r>
            <a:r>
              <a:rPr lang="ru-RU" b="1" dirty="0"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хўжалик</a:t>
            </a:r>
            <a:r>
              <a:rPr lang="ru-RU" b="1" dirty="0"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хом</a:t>
            </a:r>
            <a:r>
              <a:rPr lang="ru-RU" b="1" dirty="0"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ашёсига</a:t>
            </a:r>
            <a:r>
              <a:rPr lang="ru-RU" b="1" dirty="0"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бўлган</a:t>
            </a:r>
            <a:r>
              <a:rPr lang="ru-RU" b="1" dirty="0"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эҳтиёжларини</a:t>
            </a:r>
            <a:r>
              <a:rPr lang="ru-RU" b="1" dirty="0"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атроф-муҳитга</a:t>
            </a:r>
            <a:r>
              <a:rPr lang="ru-RU" b="1" dirty="0"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салбий</a:t>
            </a:r>
            <a:r>
              <a:rPr lang="ru-RU" b="1" dirty="0"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таъсир</a:t>
            </a:r>
            <a:r>
              <a:rPr lang="ru-RU" b="1" dirty="0"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кўрсатмаган</a:t>
            </a:r>
            <a:r>
              <a:rPr lang="ru-RU" b="1" dirty="0"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ҳолда</a:t>
            </a:r>
            <a:r>
              <a:rPr lang="ru-RU" b="1" dirty="0"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тўла</a:t>
            </a:r>
            <a:r>
              <a:rPr lang="ru-RU" b="1" dirty="0"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таъминлашдан</a:t>
            </a:r>
            <a:r>
              <a:rPr lang="ru-RU" b="1" dirty="0"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иборат</a:t>
            </a:r>
            <a:r>
              <a:rPr lang="ru-RU" b="1" dirty="0"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. </a:t>
            </a:r>
            <a:r>
              <a:rPr lang="ru-RU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Бу</a:t>
            </a:r>
            <a:r>
              <a:rPr lang="ru-RU" b="1" dirty="0"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вазифа</a:t>
            </a:r>
            <a:r>
              <a:rPr lang="ru-RU" b="1" dirty="0"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баъзи</a:t>
            </a:r>
            <a:r>
              <a:rPr lang="ru-RU" b="1" dirty="0"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бир</a:t>
            </a:r>
            <a:r>
              <a:rPr lang="ru-RU" b="1" dirty="0"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маҳсулотларни</a:t>
            </a:r>
            <a:r>
              <a:rPr lang="ru-RU" b="1" dirty="0"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ҳисобга</a:t>
            </a:r>
            <a:r>
              <a:rPr lang="ru-RU" b="1" dirty="0"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олмаганда</a:t>
            </a:r>
            <a:r>
              <a:rPr lang="ru-RU" b="1" dirty="0"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тўлалигича</a:t>
            </a:r>
            <a:r>
              <a:rPr lang="ru-RU" b="1" dirty="0"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ҳал</a:t>
            </a:r>
            <a:r>
              <a:rPr lang="ru-RU" b="1" dirty="0"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қилинган</a:t>
            </a:r>
            <a:r>
              <a:rPr lang="ru-RU" b="1" dirty="0"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эмас</a:t>
            </a:r>
            <a:r>
              <a:rPr lang="ru-RU" b="1" dirty="0"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. </a:t>
            </a:r>
            <a:r>
              <a:rPr lang="ru-RU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Ҳолбуки</a:t>
            </a:r>
            <a:r>
              <a:rPr lang="ru-RU" b="1" dirty="0"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, </a:t>
            </a:r>
            <a:r>
              <a:rPr lang="ru-RU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бу</a:t>
            </a:r>
            <a:r>
              <a:rPr lang="ru-RU" b="1" dirty="0"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масала</a:t>
            </a:r>
            <a:r>
              <a:rPr lang="ru-RU" b="1" dirty="0"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ниҳоятда</a:t>
            </a:r>
            <a:r>
              <a:rPr lang="ru-RU" b="1" dirty="0"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катта</a:t>
            </a:r>
            <a:r>
              <a:rPr lang="ru-RU" b="1" dirty="0"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аҳамиятга</a:t>
            </a:r>
            <a:r>
              <a:rPr lang="ru-RU" b="1" dirty="0"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эгадир</a:t>
            </a:r>
            <a:r>
              <a:rPr lang="ru-RU" b="1" dirty="0"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.</a:t>
            </a:r>
            <a:endParaRPr lang="ru-RU" sz="1600" b="1" dirty="0">
              <a:effectLst/>
              <a:latin typeface="BalticaUzbek"/>
              <a:ea typeface="Times New Roman" panose="02020603050405020304" pitchFamily="18" charset="0"/>
              <a:cs typeface="BalticaUzbek"/>
            </a:endParaRPr>
          </a:p>
        </p:txBody>
      </p:sp>
    </p:spTree>
    <p:extLst>
      <p:ext uri="{BB962C8B-B14F-4D97-AF65-F5344CB8AC3E}">
        <p14:creationId xmlns:p14="http://schemas.microsoft.com/office/powerpoint/2010/main" val="5173393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3813"/>
            <a:ext cx="12192000" cy="6834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195" name="Объект 2"/>
          <p:cNvSpPr txBox="1">
            <a:spLocks/>
          </p:cNvSpPr>
          <p:nvPr/>
        </p:nvSpPr>
        <p:spPr bwMode="auto">
          <a:xfrm>
            <a:off x="477837" y="415924"/>
            <a:ext cx="5550823" cy="496414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685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buNone/>
            </a:pPr>
            <a:r>
              <a:rPr lang="en-US" sz="2400" dirty="0" smtClean="0"/>
              <a:t>     </a:t>
            </a:r>
          </a:p>
          <a:p>
            <a:pPr>
              <a:buNone/>
            </a:pPr>
            <a:r>
              <a:rPr lang="en-US" sz="2400" dirty="0"/>
              <a:t> </a:t>
            </a:r>
            <a:r>
              <a:rPr lang="en-US" sz="2400" dirty="0" smtClean="0"/>
              <a:t>    </a:t>
            </a:r>
            <a:r>
              <a:rPr lang="ru-RU" sz="2400" dirty="0" smtClean="0"/>
              <a:t>1960-70-йилларда </a:t>
            </a:r>
            <a:r>
              <a:rPr lang="ru-RU" sz="2400" dirty="0" err="1"/>
              <a:t>ривожланаётган</a:t>
            </a:r>
            <a:r>
              <a:rPr lang="ru-RU" sz="2400" dirty="0"/>
              <a:t> </a:t>
            </a:r>
            <a:r>
              <a:rPr lang="ru-RU" sz="2400" dirty="0" err="1"/>
              <a:t>бир</a:t>
            </a:r>
            <a:r>
              <a:rPr lang="ru-RU" sz="2400" dirty="0"/>
              <a:t> </a:t>
            </a:r>
            <a:r>
              <a:rPr lang="ru-RU" sz="2400" dirty="0" err="1"/>
              <a:t>қанча</a:t>
            </a:r>
            <a:r>
              <a:rPr lang="ru-RU" sz="2400" dirty="0"/>
              <a:t> </a:t>
            </a:r>
            <a:r>
              <a:rPr lang="ru-RU" sz="2400" dirty="0" err="1"/>
              <a:t>мамлакатларда</a:t>
            </a:r>
            <a:r>
              <a:rPr lang="ru-RU" sz="2400" dirty="0"/>
              <a:t> </a:t>
            </a:r>
            <a:r>
              <a:rPr lang="ru-RU" sz="2400" b="1" dirty="0"/>
              <a:t>“</a:t>
            </a:r>
            <a:r>
              <a:rPr lang="ru-RU" sz="2400" b="1" dirty="0" err="1"/>
              <a:t>Яшил</a:t>
            </a:r>
            <a:r>
              <a:rPr lang="ru-RU" sz="2400" b="1" dirty="0"/>
              <a:t> </a:t>
            </a:r>
            <a:r>
              <a:rPr lang="ru-RU" sz="2400" b="1" dirty="0" err="1"/>
              <a:t>инқилоб”</a:t>
            </a:r>
            <a:r>
              <a:rPr lang="ru-RU" sz="2400" dirty="0" err="1"/>
              <a:t>га</a:t>
            </a:r>
            <a:r>
              <a:rPr lang="ru-RU" sz="2400" dirty="0"/>
              <a:t> </a:t>
            </a:r>
            <a:r>
              <a:rPr lang="ru-RU" sz="2400" dirty="0" err="1"/>
              <a:t>асос</a:t>
            </a:r>
            <a:r>
              <a:rPr lang="ru-RU" sz="2400" dirty="0"/>
              <a:t> </a:t>
            </a:r>
            <a:r>
              <a:rPr lang="ru-RU" sz="2400" dirty="0" err="1"/>
              <a:t>солинди</a:t>
            </a:r>
            <a:r>
              <a:rPr lang="ru-RU" sz="2400" dirty="0"/>
              <a:t>. </a:t>
            </a:r>
            <a:r>
              <a:rPr lang="ru-RU" sz="2400" dirty="0" err="1"/>
              <a:t>Бу</a:t>
            </a:r>
            <a:r>
              <a:rPr lang="ru-RU" sz="2400" dirty="0"/>
              <a:t> </a:t>
            </a:r>
            <a:r>
              <a:rPr lang="ru-RU" sz="2400" dirty="0" err="1"/>
              <a:t>мамлакатларда</a:t>
            </a:r>
            <a:r>
              <a:rPr lang="ru-RU" sz="2400" dirty="0"/>
              <a:t> </a:t>
            </a:r>
            <a:r>
              <a:rPr lang="ru-RU" sz="2400" dirty="0" err="1"/>
              <a:t>замонавий</a:t>
            </a:r>
            <a:r>
              <a:rPr lang="ru-RU" sz="2400" dirty="0"/>
              <a:t> </a:t>
            </a:r>
            <a:r>
              <a:rPr lang="ru-RU" sz="2400" dirty="0" err="1"/>
              <a:t>агротехникани</a:t>
            </a:r>
            <a:r>
              <a:rPr lang="ru-RU" sz="2400" dirty="0"/>
              <a:t> </a:t>
            </a:r>
            <a:r>
              <a:rPr lang="ru-RU" sz="2400" dirty="0" err="1"/>
              <a:t>амалиётга</a:t>
            </a:r>
            <a:r>
              <a:rPr lang="ru-RU" sz="2400" dirty="0"/>
              <a:t> </a:t>
            </a:r>
            <a:r>
              <a:rPr lang="ru-RU" sz="2400" dirty="0" err="1"/>
              <a:t>жорий</a:t>
            </a:r>
            <a:r>
              <a:rPr lang="ru-RU" sz="2400" dirty="0"/>
              <a:t> </a:t>
            </a:r>
            <a:r>
              <a:rPr lang="ru-RU" sz="2400" dirty="0" err="1"/>
              <a:t>этиш</a:t>
            </a:r>
            <a:r>
              <a:rPr lang="ru-RU" sz="2400" dirty="0"/>
              <a:t> </a:t>
            </a:r>
            <a:r>
              <a:rPr lang="ru-RU" sz="2400" dirty="0" err="1"/>
              <a:t>ва</a:t>
            </a:r>
            <a:r>
              <a:rPr lang="ru-RU" sz="2400" dirty="0"/>
              <a:t> </a:t>
            </a:r>
            <a:r>
              <a:rPr lang="ru-RU" sz="2400" dirty="0" err="1"/>
              <a:t>қўшимча</a:t>
            </a:r>
            <a:r>
              <a:rPr lang="ru-RU" sz="2400" dirty="0"/>
              <a:t> </a:t>
            </a:r>
            <a:r>
              <a:rPr lang="ru-RU" sz="2400" dirty="0" err="1"/>
              <a:t>маблағлар</a:t>
            </a:r>
            <a:r>
              <a:rPr lang="ru-RU" sz="2400" dirty="0"/>
              <a:t> </a:t>
            </a:r>
            <a:r>
              <a:rPr lang="ru-RU" sz="2400" dirty="0" err="1"/>
              <a:t>киритиш</a:t>
            </a:r>
            <a:r>
              <a:rPr lang="ru-RU" sz="2400" dirty="0"/>
              <a:t>, </a:t>
            </a:r>
            <a:r>
              <a:rPr lang="ru-RU" sz="2400" dirty="0" err="1"/>
              <a:t>экинларнинг</a:t>
            </a:r>
            <a:r>
              <a:rPr lang="ru-RU" sz="2400" dirty="0"/>
              <a:t> </a:t>
            </a:r>
            <a:r>
              <a:rPr lang="ru-RU" sz="2400" dirty="0" err="1"/>
              <a:t>серҳосил</a:t>
            </a:r>
            <a:r>
              <a:rPr lang="ru-RU" sz="2400" dirty="0"/>
              <a:t> </a:t>
            </a:r>
            <a:r>
              <a:rPr lang="ru-RU" sz="2400" dirty="0" err="1"/>
              <a:t>ва</a:t>
            </a:r>
            <a:r>
              <a:rPr lang="ru-RU" sz="2400" dirty="0"/>
              <a:t> </a:t>
            </a:r>
            <a:r>
              <a:rPr lang="ru-RU" sz="2400" dirty="0" err="1"/>
              <a:t>тезпишар</a:t>
            </a:r>
            <a:r>
              <a:rPr lang="ru-RU" sz="2400" dirty="0"/>
              <a:t> </a:t>
            </a:r>
            <a:r>
              <a:rPr lang="ru-RU" sz="2400" dirty="0" err="1"/>
              <a:t>навларини</a:t>
            </a:r>
            <a:r>
              <a:rPr lang="ru-RU" sz="2400" dirty="0"/>
              <a:t> </a:t>
            </a:r>
            <a:r>
              <a:rPr lang="ru-RU" sz="2400" dirty="0" err="1"/>
              <a:t>яратиш</a:t>
            </a:r>
            <a:r>
              <a:rPr lang="ru-RU" sz="2400" dirty="0"/>
              <a:t>, </a:t>
            </a:r>
            <a:r>
              <a:rPr lang="ru-RU" sz="2400" dirty="0" err="1"/>
              <a:t>кимёвий</a:t>
            </a:r>
            <a:r>
              <a:rPr lang="ru-RU" sz="2400" dirty="0"/>
              <a:t> </a:t>
            </a:r>
            <a:r>
              <a:rPr lang="ru-RU" sz="2400" dirty="0" err="1"/>
              <a:t>ўғит</a:t>
            </a:r>
            <a:r>
              <a:rPr lang="ru-RU" sz="2400" dirty="0"/>
              <a:t>, </a:t>
            </a:r>
            <a:r>
              <a:rPr lang="ru-RU" sz="2400" dirty="0" err="1"/>
              <a:t>пестицидлардан</a:t>
            </a:r>
            <a:r>
              <a:rPr lang="ru-RU" sz="2400" dirty="0"/>
              <a:t> </a:t>
            </a:r>
            <a:r>
              <a:rPr lang="ru-RU" sz="2400" dirty="0" err="1"/>
              <a:t>фойдаланиш</a:t>
            </a:r>
            <a:r>
              <a:rPr lang="ru-RU" sz="2400" dirty="0"/>
              <a:t>, ирригация </a:t>
            </a:r>
            <a:r>
              <a:rPr lang="ru-RU" sz="2400" dirty="0" err="1"/>
              <a:t>ва</a:t>
            </a:r>
            <a:r>
              <a:rPr lang="ru-RU" sz="2400" dirty="0"/>
              <a:t> мелиорация </a:t>
            </a:r>
            <a:r>
              <a:rPr lang="ru-RU" sz="2400" dirty="0" err="1"/>
              <a:t>тизимини</a:t>
            </a:r>
            <a:r>
              <a:rPr lang="ru-RU" sz="2400" dirty="0"/>
              <a:t> </a:t>
            </a:r>
            <a:r>
              <a:rPr lang="ru-RU" sz="2400" dirty="0" err="1"/>
              <a:t>яхшилаш</a:t>
            </a:r>
            <a:r>
              <a:rPr lang="ru-RU" sz="2400" dirty="0"/>
              <a:t> </a:t>
            </a:r>
            <a:r>
              <a:rPr lang="ru-RU" sz="2400" dirty="0" err="1"/>
              <a:t>йўллари</a:t>
            </a:r>
            <a:r>
              <a:rPr lang="ru-RU" sz="2400" dirty="0"/>
              <a:t> </a:t>
            </a:r>
            <a:r>
              <a:rPr lang="ru-RU" sz="2400" dirty="0" err="1"/>
              <a:t>билан</a:t>
            </a:r>
            <a:r>
              <a:rPr lang="ru-RU" sz="2400" dirty="0"/>
              <a:t> </a:t>
            </a:r>
            <a:r>
              <a:rPr lang="ru-RU" sz="2400" dirty="0" err="1"/>
              <a:t>қишлоқ</a:t>
            </a:r>
            <a:r>
              <a:rPr lang="ru-RU" sz="2400" dirty="0"/>
              <a:t> </a:t>
            </a:r>
            <a:r>
              <a:rPr lang="ru-RU" sz="2400" dirty="0" err="1"/>
              <a:t>хўжалигини</a:t>
            </a:r>
            <a:r>
              <a:rPr lang="ru-RU" sz="2400" dirty="0"/>
              <a:t> </a:t>
            </a:r>
            <a:r>
              <a:rPr lang="ru-RU" sz="2400" dirty="0" err="1"/>
              <a:t>интенсив</a:t>
            </a:r>
            <a:r>
              <a:rPr lang="ru-RU" sz="2400" dirty="0"/>
              <a:t> </a:t>
            </a:r>
            <a:r>
              <a:rPr lang="ru-RU" sz="2400" dirty="0" err="1"/>
              <a:t>ривожланишини</a:t>
            </a:r>
            <a:r>
              <a:rPr lang="ru-RU" sz="2400" dirty="0"/>
              <a:t> </a:t>
            </a:r>
            <a:r>
              <a:rPr lang="ru-RU" sz="2400" dirty="0" err="1"/>
              <a:t>таъминладилар</a:t>
            </a:r>
            <a:r>
              <a:rPr lang="en-US" altLang="ru-RU" sz="2400" dirty="0">
                <a:solidFill>
                  <a:srgbClr val="FF0000"/>
                </a:solidFill>
              </a:rPr>
              <a:t> </a:t>
            </a:r>
            <a:endParaRPr lang="ru-RU" altLang="ru-RU" sz="2400" dirty="0">
              <a:solidFill>
                <a:srgbClr val="FF0000"/>
              </a:solidFill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55957" y="851230"/>
            <a:ext cx="4093535" cy="40935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425196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8000">
        <p:checker/>
      </p:transition>
    </mc:Choice>
    <mc:Fallback xmlns="">
      <p:transition spd="slow" advClick="0" advTm="8000"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81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95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кругленный прямоугольник 1"/>
          <p:cNvSpPr/>
          <p:nvPr/>
        </p:nvSpPr>
        <p:spPr>
          <a:xfrm>
            <a:off x="875489" y="252919"/>
            <a:ext cx="3287949" cy="91440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b="1" dirty="0">
                <a:solidFill>
                  <a:schemeClr val="tx1"/>
                </a:solidFill>
              </a:rPr>
              <a:t>Транспорт</a:t>
            </a:r>
            <a:endParaRPr lang="ru-RU" sz="2000" dirty="0">
              <a:solidFill>
                <a:schemeClr val="tx1"/>
              </a:solidFill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17540" y="2101174"/>
            <a:ext cx="3174460" cy="2649160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73434" y="252919"/>
            <a:ext cx="3544106" cy="2344366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85884" y="4153711"/>
            <a:ext cx="3544107" cy="2529191"/>
          </a:xfrm>
          <a:prstGeom prst="rect">
            <a:avLst/>
          </a:prstGeom>
        </p:spPr>
      </p:pic>
      <p:sp>
        <p:nvSpPr>
          <p:cNvPr id="7" name="Скругленный прямоугольник 6"/>
          <p:cNvSpPr/>
          <p:nvPr/>
        </p:nvSpPr>
        <p:spPr>
          <a:xfrm>
            <a:off x="0" y="1381328"/>
            <a:ext cx="5298335" cy="547667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dirty="0" err="1">
                <a:solidFill>
                  <a:schemeClr val="tx1"/>
                </a:solidFill>
              </a:rPr>
              <a:t>иқтисодиётнинг</a:t>
            </a:r>
            <a:r>
              <a:rPr lang="ru-RU" dirty="0">
                <a:solidFill>
                  <a:schemeClr val="tx1"/>
                </a:solidFill>
              </a:rPr>
              <a:t> </a:t>
            </a:r>
            <a:r>
              <a:rPr lang="ru-RU" dirty="0" err="1">
                <a:solidFill>
                  <a:schemeClr val="tx1"/>
                </a:solidFill>
              </a:rPr>
              <a:t>қон</a:t>
            </a:r>
            <a:r>
              <a:rPr lang="ru-RU" dirty="0">
                <a:solidFill>
                  <a:schemeClr val="tx1"/>
                </a:solidFill>
              </a:rPr>
              <a:t> </a:t>
            </a:r>
            <a:r>
              <a:rPr lang="ru-RU" dirty="0" err="1">
                <a:solidFill>
                  <a:schemeClr val="tx1"/>
                </a:solidFill>
              </a:rPr>
              <a:t>томири</a:t>
            </a:r>
            <a:r>
              <a:rPr lang="ru-RU" dirty="0">
                <a:solidFill>
                  <a:schemeClr val="tx1"/>
                </a:solidFill>
              </a:rPr>
              <a:t> </a:t>
            </a:r>
            <a:r>
              <a:rPr lang="ru-RU" dirty="0" err="1">
                <a:solidFill>
                  <a:schemeClr val="tx1"/>
                </a:solidFill>
              </a:rPr>
              <a:t>ҳисобланади</a:t>
            </a:r>
            <a:r>
              <a:rPr lang="ru-RU" dirty="0">
                <a:solidFill>
                  <a:schemeClr val="tx1"/>
                </a:solidFill>
              </a:rPr>
              <a:t>. Транспорт </a:t>
            </a:r>
            <a:r>
              <a:rPr lang="ru-RU" dirty="0" err="1">
                <a:solidFill>
                  <a:schemeClr val="tx1"/>
                </a:solidFill>
              </a:rPr>
              <a:t>қишлоқ</a:t>
            </a:r>
            <a:r>
              <a:rPr lang="ru-RU" dirty="0">
                <a:solidFill>
                  <a:schemeClr val="tx1"/>
                </a:solidFill>
              </a:rPr>
              <a:t> </a:t>
            </a:r>
            <a:r>
              <a:rPr lang="ru-RU" dirty="0" err="1">
                <a:solidFill>
                  <a:schemeClr val="tx1"/>
                </a:solidFill>
              </a:rPr>
              <a:t>хўжалик</a:t>
            </a:r>
            <a:r>
              <a:rPr lang="ru-RU" dirty="0">
                <a:solidFill>
                  <a:schemeClr val="tx1"/>
                </a:solidFill>
              </a:rPr>
              <a:t> </a:t>
            </a:r>
            <a:r>
              <a:rPr lang="ru-RU" dirty="0" err="1">
                <a:solidFill>
                  <a:schemeClr val="tx1"/>
                </a:solidFill>
              </a:rPr>
              <a:t>маҳсулотлари</a:t>
            </a:r>
            <a:r>
              <a:rPr lang="ru-RU" dirty="0">
                <a:solidFill>
                  <a:schemeClr val="tx1"/>
                </a:solidFill>
              </a:rPr>
              <a:t> </a:t>
            </a:r>
            <a:r>
              <a:rPr lang="ru-RU" dirty="0" err="1">
                <a:solidFill>
                  <a:schemeClr val="tx1"/>
                </a:solidFill>
              </a:rPr>
              <a:t>истеъмолчиларига</a:t>
            </a:r>
            <a:r>
              <a:rPr lang="ru-RU" dirty="0">
                <a:solidFill>
                  <a:schemeClr val="tx1"/>
                </a:solidFill>
              </a:rPr>
              <a:t> </a:t>
            </a:r>
            <a:r>
              <a:rPr lang="ru-RU" dirty="0" err="1">
                <a:solidFill>
                  <a:schemeClr val="tx1"/>
                </a:solidFill>
              </a:rPr>
              <a:t>ва</a:t>
            </a:r>
            <a:r>
              <a:rPr lang="ru-RU" dirty="0">
                <a:solidFill>
                  <a:schemeClr val="tx1"/>
                </a:solidFill>
              </a:rPr>
              <a:t> </a:t>
            </a:r>
            <a:r>
              <a:rPr lang="ru-RU" dirty="0" err="1">
                <a:solidFill>
                  <a:schemeClr val="tx1"/>
                </a:solidFill>
              </a:rPr>
              <a:t>ўз</a:t>
            </a:r>
            <a:r>
              <a:rPr lang="ru-RU" dirty="0">
                <a:solidFill>
                  <a:schemeClr val="tx1"/>
                </a:solidFill>
              </a:rPr>
              <a:t> </a:t>
            </a:r>
            <a:r>
              <a:rPr lang="ru-RU" dirty="0" err="1">
                <a:solidFill>
                  <a:schemeClr val="tx1"/>
                </a:solidFill>
              </a:rPr>
              <a:t>навбатида</a:t>
            </a:r>
            <a:r>
              <a:rPr lang="ru-RU" dirty="0">
                <a:solidFill>
                  <a:schemeClr val="tx1"/>
                </a:solidFill>
              </a:rPr>
              <a:t> </a:t>
            </a:r>
            <a:r>
              <a:rPr lang="ru-RU" dirty="0" err="1">
                <a:solidFill>
                  <a:schemeClr val="tx1"/>
                </a:solidFill>
              </a:rPr>
              <a:t>қишлоқ</a:t>
            </a:r>
            <a:r>
              <a:rPr lang="ru-RU" dirty="0">
                <a:solidFill>
                  <a:schemeClr val="tx1"/>
                </a:solidFill>
              </a:rPr>
              <a:t> </a:t>
            </a:r>
            <a:r>
              <a:rPr lang="ru-RU" dirty="0" err="1">
                <a:solidFill>
                  <a:schemeClr val="tx1"/>
                </a:solidFill>
              </a:rPr>
              <a:t>хўжалигига</a:t>
            </a:r>
            <a:r>
              <a:rPr lang="ru-RU" dirty="0">
                <a:solidFill>
                  <a:schemeClr val="tx1"/>
                </a:solidFill>
              </a:rPr>
              <a:t> </a:t>
            </a:r>
            <a:r>
              <a:rPr lang="ru-RU" dirty="0" err="1">
                <a:solidFill>
                  <a:schemeClr val="tx1"/>
                </a:solidFill>
              </a:rPr>
              <a:t>зарур</a:t>
            </a:r>
            <a:r>
              <a:rPr lang="ru-RU" dirty="0">
                <a:solidFill>
                  <a:schemeClr val="tx1"/>
                </a:solidFill>
              </a:rPr>
              <a:t> </a:t>
            </a:r>
            <a:r>
              <a:rPr lang="ru-RU" dirty="0" err="1">
                <a:solidFill>
                  <a:schemeClr val="tx1"/>
                </a:solidFill>
              </a:rPr>
              <a:t>саноат</a:t>
            </a:r>
            <a:r>
              <a:rPr lang="ru-RU" dirty="0">
                <a:solidFill>
                  <a:schemeClr val="tx1"/>
                </a:solidFill>
              </a:rPr>
              <a:t> </a:t>
            </a:r>
            <a:r>
              <a:rPr lang="ru-RU" dirty="0" err="1">
                <a:solidFill>
                  <a:schemeClr val="tx1"/>
                </a:solidFill>
              </a:rPr>
              <a:t>маҳсулотларини</a:t>
            </a:r>
            <a:r>
              <a:rPr lang="ru-RU" dirty="0">
                <a:solidFill>
                  <a:schemeClr val="tx1"/>
                </a:solidFill>
              </a:rPr>
              <a:t> </a:t>
            </a:r>
            <a:r>
              <a:rPr lang="ru-RU" dirty="0" err="1">
                <a:solidFill>
                  <a:schemeClr val="tx1"/>
                </a:solidFill>
              </a:rPr>
              <a:t>етказиб</a:t>
            </a:r>
            <a:r>
              <a:rPr lang="ru-RU" dirty="0">
                <a:solidFill>
                  <a:schemeClr val="tx1"/>
                </a:solidFill>
              </a:rPr>
              <a:t> </a:t>
            </a:r>
            <a:r>
              <a:rPr lang="ru-RU" dirty="0" err="1">
                <a:solidFill>
                  <a:schemeClr val="tx1"/>
                </a:solidFill>
              </a:rPr>
              <a:t>беради</a:t>
            </a:r>
            <a:r>
              <a:rPr lang="ru-RU" dirty="0">
                <a:solidFill>
                  <a:schemeClr val="tx1"/>
                </a:solidFill>
              </a:rPr>
              <a:t>. Транспорт </a:t>
            </a:r>
            <a:r>
              <a:rPr lang="ru-RU" dirty="0" err="1">
                <a:solidFill>
                  <a:schemeClr val="tx1"/>
                </a:solidFill>
              </a:rPr>
              <a:t>йўллари</a:t>
            </a:r>
            <a:r>
              <a:rPr lang="ru-RU" dirty="0">
                <a:solidFill>
                  <a:schemeClr val="tx1"/>
                </a:solidFill>
              </a:rPr>
              <a:t> </a:t>
            </a:r>
            <a:r>
              <a:rPr lang="ru-RU" dirty="0" err="1">
                <a:solidFill>
                  <a:schemeClr val="tx1"/>
                </a:solidFill>
              </a:rPr>
              <a:t>зичлик</a:t>
            </a:r>
            <a:r>
              <a:rPr lang="ru-RU" dirty="0">
                <a:solidFill>
                  <a:schemeClr val="tx1"/>
                </a:solidFill>
              </a:rPr>
              <a:t> </a:t>
            </a:r>
            <a:r>
              <a:rPr lang="ru-RU" dirty="0" err="1">
                <a:solidFill>
                  <a:schemeClr val="tx1"/>
                </a:solidFill>
              </a:rPr>
              <a:t>ва</a:t>
            </a:r>
            <a:r>
              <a:rPr lang="ru-RU" dirty="0">
                <a:solidFill>
                  <a:schemeClr val="tx1"/>
                </a:solidFill>
              </a:rPr>
              <a:t> транспорт </a:t>
            </a:r>
            <a:r>
              <a:rPr lang="ru-RU" dirty="0" err="1">
                <a:solidFill>
                  <a:schemeClr val="tx1"/>
                </a:solidFill>
              </a:rPr>
              <a:t>воситаларининг</a:t>
            </a:r>
            <a:r>
              <a:rPr lang="ru-RU" dirty="0">
                <a:solidFill>
                  <a:schemeClr val="tx1"/>
                </a:solidFill>
              </a:rPr>
              <a:t> </a:t>
            </a:r>
            <a:r>
              <a:rPr lang="ru-RU" dirty="0" err="1">
                <a:solidFill>
                  <a:schemeClr val="tx1"/>
                </a:solidFill>
              </a:rPr>
              <a:t>ривожланиш</a:t>
            </a:r>
            <a:r>
              <a:rPr lang="ru-RU" dirty="0">
                <a:solidFill>
                  <a:schemeClr val="tx1"/>
                </a:solidFill>
              </a:rPr>
              <a:t> </a:t>
            </a:r>
            <a:r>
              <a:rPr lang="ru-RU" dirty="0" err="1">
                <a:solidFill>
                  <a:schemeClr val="tx1"/>
                </a:solidFill>
              </a:rPr>
              <a:t>даражаси</a:t>
            </a:r>
            <a:r>
              <a:rPr lang="ru-RU" dirty="0">
                <a:solidFill>
                  <a:schemeClr val="tx1"/>
                </a:solidFill>
              </a:rPr>
              <a:t> </a:t>
            </a:r>
            <a:r>
              <a:rPr lang="ru-RU" dirty="0" err="1">
                <a:solidFill>
                  <a:schemeClr val="tx1"/>
                </a:solidFill>
              </a:rPr>
              <a:t>қишлоқ</a:t>
            </a:r>
            <a:r>
              <a:rPr lang="ru-RU" dirty="0">
                <a:solidFill>
                  <a:schemeClr val="tx1"/>
                </a:solidFill>
              </a:rPr>
              <a:t> </a:t>
            </a:r>
            <a:r>
              <a:rPr lang="ru-RU" dirty="0" err="1">
                <a:solidFill>
                  <a:schemeClr val="tx1"/>
                </a:solidFill>
              </a:rPr>
              <a:t>хўжалик</a:t>
            </a:r>
            <a:r>
              <a:rPr lang="ru-RU" dirty="0">
                <a:solidFill>
                  <a:schemeClr val="tx1"/>
                </a:solidFill>
              </a:rPr>
              <a:t> </a:t>
            </a:r>
            <a:r>
              <a:rPr lang="ru-RU" dirty="0" err="1">
                <a:solidFill>
                  <a:schemeClr val="tx1"/>
                </a:solidFill>
              </a:rPr>
              <a:t>ишлаб</a:t>
            </a:r>
            <a:r>
              <a:rPr lang="ru-RU" dirty="0">
                <a:solidFill>
                  <a:schemeClr val="tx1"/>
                </a:solidFill>
              </a:rPr>
              <a:t> </a:t>
            </a:r>
            <a:r>
              <a:rPr lang="ru-RU" dirty="0" err="1">
                <a:solidFill>
                  <a:schemeClr val="tx1"/>
                </a:solidFill>
              </a:rPr>
              <a:t>чиқариш</a:t>
            </a:r>
            <a:r>
              <a:rPr lang="ru-RU" dirty="0">
                <a:solidFill>
                  <a:schemeClr val="tx1"/>
                </a:solidFill>
              </a:rPr>
              <a:t> </a:t>
            </a:r>
            <a:r>
              <a:rPr lang="ru-RU" dirty="0" err="1">
                <a:solidFill>
                  <a:schemeClr val="tx1"/>
                </a:solidFill>
              </a:rPr>
              <a:t>корхоналарининг</a:t>
            </a:r>
            <a:r>
              <a:rPr lang="ru-RU" dirty="0">
                <a:solidFill>
                  <a:schemeClr val="tx1"/>
                </a:solidFill>
              </a:rPr>
              <a:t> </a:t>
            </a:r>
            <a:r>
              <a:rPr lang="ru-RU" dirty="0" err="1">
                <a:solidFill>
                  <a:schemeClr val="tx1"/>
                </a:solidFill>
              </a:rPr>
              <a:t>жойлашувини</a:t>
            </a:r>
            <a:r>
              <a:rPr lang="ru-RU" dirty="0">
                <a:solidFill>
                  <a:schemeClr val="tx1"/>
                </a:solidFill>
              </a:rPr>
              <a:t> </a:t>
            </a:r>
            <a:r>
              <a:rPr lang="ru-RU" dirty="0" err="1">
                <a:solidFill>
                  <a:schemeClr val="tx1"/>
                </a:solidFill>
              </a:rPr>
              <a:t>ҳам</a:t>
            </a:r>
            <a:r>
              <a:rPr lang="ru-RU" dirty="0">
                <a:solidFill>
                  <a:schemeClr val="tx1"/>
                </a:solidFill>
              </a:rPr>
              <a:t> </a:t>
            </a:r>
            <a:r>
              <a:rPr lang="ru-RU" dirty="0" err="1">
                <a:solidFill>
                  <a:schemeClr val="tx1"/>
                </a:solidFill>
              </a:rPr>
              <a:t>маълум</a:t>
            </a:r>
            <a:r>
              <a:rPr lang="ru-RU" dirty="0">
                <a:solidFill>
                  <a:schemeClr val="tx1"/>
                </a:solidFill>
              </a:rPr>
              <a:t> </a:t>
            </a:r>
            <a:r>
              <a:rPr lang="ru-RU" dirty="0" err="1">
                <a:solidFill>
                  <a:schemeClr val="tx1"/>
                </a:solidFill>
              </a:rPr>
              <a:t>даражада</a:t>
            </a:r>
            <a:r>
              <a:rPr lang="ru-RU" dirty="0">
                <a:solidFill>
                  <a:schemeClr val="tx1"/>
                </a:solidFill>
              </a:rPr>
              <a:t> </a:t>
            </a:r>
            <a:r>
              <a:rPr lang="ru-RU" dirty="0" err="1">
                <a:solidFill>
                  <a:schemeClr val="tx1"/>
                </a:solidFill>
              </a:rPr>
              <a:t>белгилаб</a:t>
            </a:r>
            <a:r>
              <a:rPr lang="ru-RU" dirty="0">
                <a:solidFill>
                  <a:schemeClr val="tx1"/>
                </a:solidFill>
              </a:rPr>
              <a:t> </a:t>
            </a:r>
            <a:r>
              <a:rPr lang="ru-RU" dirty="0" err="1">
                <a:solidFill>
                  <a:schemeClr val="tx1"/>
                </a:solidFill>
              </a:rPr>
              <a:t>беради</a:t>
            </a:r>
            <a:r>
              <a:rPr lang="ru-RU" dirty="0">
                <a:solidFill>
                  <a:schemeClr val="tx1"/>
                </a:solidFill>
              </a:rPr>
              <a:t>. </a:t>
            </a:r>
            <a:r>
              <a:rPr lang="ru-RU" dirty="0" err="1">
                <a:solidFill>
                  <a:schemeClr val="tx1"/>
                </a:solidFill>
              </a:rPr>
              <a:t>Арзон</a:t>
            </a:r>
            <a:r>
              <a:rPr lang="ru-RU" dirty="0">
                <a:solidFill>
                  <a:schemeClr val="tx1"/>
                </a:solidFill>
              </a:rPr>
              <a:t> </a:t>
            </a:r>
            <a:r>
              <a:rPr lang="ru-RU" dirty="0" err="1">
                <a:solidFill>
                  <a:schemeClr val="tx1"/>
                </a:solidFill>
              </a:rPr>
              <a:t>қишлоқ</a:t>
            </a:r>
            <a:r>
              <a:rPr lang="ru-RU" dirty="0">
                <a:solidFill>
                  <a:schemeClr val="tx1"/>
                </a:solidFill>
              </a:rPr>
              <a:t> </a:t>
            </a:r>
            <a:r>
              <a:rPr lang="ru-RU" dirty="0" err="1">
                <a:solidFill>
                  <a:schemeClr val="tx1"/>
                </a:solidFill>
              </a:rPr>
              <a:t>хўжалик</a:t>
            </a:r>
            <a:r>
              <a:rPr lang="ru-RU" dirty="0">
                <a:solidFill>
                  <a:schemeClr val="tx1"/>
                </a:solidFill>
              </a:rPr>
              <a:t> </a:t>
            </a:r>
            <a:r>
              <a:rPr lang="ru-RU" dirty="0" err="1">
                <a:solidFill>
                  <a:schemeClr val="tx1"/>
                </a:solidFill>
              </a:rPr>
              <a:t>маҳсулотларини</a:t>
            </a:r>
            <a:r>
              <a:rPr lang="ru-RU" dirty="0">
                <a:solidFill>
                  <a:schemeClr val="tx1"/>
                </a:solidFill>
              </a:rPr>
              <a:t> </a:t>
            </a:r>
            <a:r>
              <a:rPr lang="ru-RU" dirty="0" err="1">
                <a:solidFill>
                  <a:schemeClr val="tx1"/>
                </a:solidFill>
              </a:rPr>
              <a:t>истеъмолчиларга</a:t>
            </a:r>
            <a:r>
              <a:rPr lang="ru-RU" dirty="0">
                <a:solidFill>
                  <a:schemeClr val="tx1"/>
                </a:solidFill>
              </a:rPr>
              <a:t> </a:t>
            </a:r>
            <a:r>
              <a:rPr lang="ru-RU" dirty="0" err="1">
                <a:solidFill>
                  <a:schemeClr val="tx1"/>
                </a:solidFill>
              </a:rPr>
              <a:t>ташиш</a:t>
            </a:r>
            <a:r>
              <a:rPr lang="ru-RU" dirty="0">
                <a:solidFill>
                  <a:schemeClr val="tx1"/>
                </a:solidFill>
              </a:rPr>
              <a:t> </a:t>
            </a:r>
            <a:r>
              <a:rPr lang="ru-RU" dirty="0" err="1">
                <a:solidFill>
                  <a:schemeClr val="tx1"/>
                </a:solidFill>
              </a:rPr>
              <a:t>имкониятлари</a:t>
            </a:r>
            <a:r>
              <a:rPr lang="ru-RU" dirty="0">
                <a:solidFill>
                  <a:schemeClr val="tx1"/>
                </a:solidFill>
              </a:rPr>
              <a:t> </a:t>
            </a:r>
            <a:r>
              <a:rPr lang="ru-RU" dirty="0" err="1">
                <a:solidFill>
                  <a:schemeClr val="tx1"/>
                </a:solidFill>
              </a:rPr>
              <a:t>ортади</a:t>
            </a:r>
            <a:r>
              <a:rPr lang="ru-RU" dirty="0">
                <a:solidFill>
                  <a:schemeClr val="tx1"/>
                </a:solidFill>
              </a:rPr>
              <a:t>. </a:t>
            </a:r>
            <a:r>
              <a:rPr lang="ru-RU" dirty="0" err="1">
                <a:solidFill>
                  <a:schemeClr val="tx1"/>
                </a:solidFill>
              </a:rPr>
              <a:t>Мамлакат</a:t>
            </a:r>
            <a:r>
              <a:rPr lang="ru-RU" dirty="0">
                <a:solidFill>
                  <a:schemeClr val="tx1"/>
                </a:solidFill>
              </a:rPr>
              <a:t> </a:t>
            </a:r>
            <a:r>
              <a:rPr lang="ru-RU" dirty="0" err="1">
                <a:solidFill>
                  <a:schemeClr val="tx1"/>
                </a:solidFill>
              </a:rPr>
              <a:t>ва</a:t>
            </a:r>
            <a:r>
              <a:rPr lang="ru-RU" dirty="0">
                <a:solidFill>
                  <a:schemeClr val="tx1"/>
                </a:solidFill>
              </a:rPr>
              <a:t> </a:t>
            </a:r>
            <a:r>
              <a:rPr lang="ru-RU" dirty="0" err="1">
                <a:solidFill>
                  <a:schemeClr val="tx1"/>
                </a:solidFill>
              </a:rPr>
              <a:t>унинг</a:t>
            </a:r>
            <a:r>
              <a:rPr lang="ru-RU" dirty="0">
                <a:solidFill>
                  <a:schemeClr val="tx1"/>
                </a:solidFill>
              </a:rPr>
              <a:t> </a:t>
            </a:r>
            <a:r>
              <a:rPr lang="ru-RU" dirty="0" err="1">
                <a:solidFill>
                  <a:schemeClr val="tx1"/>
                </a:solidFill>
              </a:rPr>
              <a:t>минтақаларида</a:t>
            </a:r>
            <a:r>
              <a:rPr lang="ru-RU" dirty="0">
                <a:solidFill>
                  <a:schemeClr val="tx1"/>
                </a:solidFill>
              </a:rPr>
              <a:t> </a:t>
            </a:r>
            <a:r>
              <a:rPr lang="ru-RU" dirty="0" err="1">
                <a:solidFill>
                  <a:schemeClr val="tx1"/>
                </a:solidFill>
              </a:rPr>
              <a:t>барпо</a:t>
            </a:r>
            <a:r>
              <a:rPr lang="ru-RU" dirty="0">
                <a:solidFill>
                  <a:schemeClr val="tx1"/>
                </a:solidFill>
              </a:rPr>
              <a:t> </a:t>
            </a:r>
            <a:r>
              <a:rPr lang="ru-RU" dirty="0" err="1">
                <a:solidFill>
                  <a:schemeClr val="tx1"/>
                </a:solidFill>
              </a:rPr>
              <a:t>этилган</a:t>
            </a:r>
            <a:r>
              <a:rPr lang="ru-RU" dirty="0">
                <a:solidFill>
                  <a:schemeClr val="tx1"/>
                </a:solidFill>
              </a:rPr>
              <a:t> транспорт </a:t>
            </a:r>
            <a:r>
              <a:rPr lang="ru-RU" dirty="0" err="1">
                <a:solidFill>
                  <a:schemeClr val="tx1"/>
                </a:solidFill>
              </a:rPr>
              <a:t>тизими</a:t>
            </a:r>
            <a:r>
              <a:rPr lang="ru-RU" dirty="0">
                <a:solidFill>
                  <a:schemeClr val="tx1"/>
                </a:solidFill>
              </a:rPr>
              <a:t> </a:t>
            </a:r>
            <a:r>
              <a:rPr lang="ru-RU" dirty="0" err="1">
                <a:solidFill>
                  <a:schemeClr val="tx1"/>
                </a:solidFill>
              </a:rPr>
              <a:t>қишлоқ</a:t>
            </a:r>
            <a:r>
              <a:rPr lang="ru-RU" dirty="0">
                <a:solidFill>
                  <a:schemeClr val="tx1"/>
                </a:solidFill>
              </a:rPr>
              <a:t> </a:t>
            </a:r>
            <a:r>
              <a:rPr lang="ru-RU" dirty="0" err="1">
                <a:solidFill>
                  <a:schemeClr val="tx1"/>
                </a:solidFill>
              </a:rPr>
              <a:t>хўжалик</a:t>
            </a:r>
            <a:r>
              <a:rPr lang="ru-RU" dirty="0">
                <a:solidFill>
                  <a:schemeClr val="tx1"/>
                </a:solidFill>
              </a:rPr>
              <a:t> </a:t>
            </a:r>
            <a:r>
              <a:rPr lang="ru-RU" dirty="0" err="1">
                <a:solidFill>
                  <a:schemeClr val="tx1"/>
                </a:solidFill>
              </a:rPr>
              <a:t>маҳсулотларини</a:t>
            </a:r>
            <a:r>
              <a:rPr lang="ru-RU" dirty="0">
                <a:solidFill>
                  <a:schemeClr val="tx1"/>
                </a:solidFill>
              </a:rPr>
              <a:t> </a:t>
            </a:r>
            <a:r>
              <a:rPr lang="ru-RU" dirty="0" err="1">
                <a:solidFill>
                  <a:schemeClr val="tx1"/>
                </a:solidFill>
              </a:rPr>
              <a:t>узоқ</a:t>
            </a:r>
            <a:r>
              <a:rPr lang="ru-RU" dirty="0">
                <a:solidFill>
                  <a:schemeClr val="tx1"/>
                </a:solidFill>
              </a:rPr>
              <a:t> </a:t>
            </a:r>
            <a:r>
              <a:rPr lang="ru-RU" dirty="0" err="1">
                <a:solidFill>
                  <a:schemeClr val="tx1"/>
                </a:solidFill>
              </a:rPr>
              <a:t>масофаларга</a:t>
            </a:r>
            <a:r>
              <a:rPr lang="ru-RU" dirty="0">
                <a:solidFill>
                  <a:schemeClr val="tx1"/>
                </a:solidFill>
              </a:rPr>
              <a:t> </a:t>
            </a:r>
            <a:r>
              <a:rPr lang="ru-RU" dirty="0" err="1">
                <a:solidFill>
                  <a:schemeClr val="tx1"/>
                </a:solidFill>
              </a:rPr>
              <a:t>ташиш</a:t>
            </a:r>
            <a:r>
              <a:rPr lang="ru-RU" dirty="0">
                <a:solidFill>
                  <a:schemeClr val="tx1"/>
                </a:solidFill>
              </a:rPr>
              <a:t> </a:t>
            </a:r>
            <a:r>
              <a:rPr lang="ru-RU" dirty="0" err="1">
                <a:solidFill>
                  <a:schemeClr val="tx1"/>
                </a:solidFill>
              </a:rPr>
              <a:t>жараёнида</a:t>
            </a:r>
            <a:r>
              <a:rPr lang="ru-RU" dirty="0">
                <a:solidFill>
                  <a:schemeClr val="tx1"/>
                </a:solidFill>
              </a:rPr>
              <a:t> </a:t>
            </a:r>
            <a:r>
              <a:rPr lang="ru-RU" dirty="0" err="1">
                <a:solidFill>
                  <a:schemeClr val="tx1"/>
                </a:solidFill>
              </a:rPr>
              <a:t>маҳсулот</a:t>
            </a:r>
            <a:r>
              <a:rPr lang="ru-RU" dirty="0">
                <a:solidFill>
                  <a:schemeClr val="tx1"/>
                </a:solidFill>
              </a:rPr>
              <a:t> </a:t>
            </a:r>
            <a:r>
              <a:rPr lang="ru-RU" dirty="0" err="1">
                <a:solidFill>
                  <a:schemeClr val="tx1"/>
                </a:solidFill>
              </a:rPr>
              <a:t>таннарҳига</a:t>
            </a:r>
            <a:r>
              <a:rPr lang="ru-RU" dirty="0">
                <a:solidFill>
                  <a:schemeClr val="tx1"/>
                </a:solidFill>
              </a:rPr>
              <a:t> </a:t>
            </a:r>
            <a:r>
              <a:rPr lang="ru-RU" dirty="0" err="1">
                <a:solidFill>
                  <a:schemeClr val="tx1"/>
                </a:solidFill>
              </a:rPr>
              <a:t>ҳам</a:t>
            </a:r>
            <a:r>
              <a:rPr lang="ru-RU" dirty="0">
                <a:solidFill>
                  <a:schemeClr val="tx1"/>
                </a:solidFill>
              </a:rPr>
              <a:t> </a:t>
            </a:r>
            <a:r>
              <a:rPr lang="ru-RU" dirty="0" err="1">
                <a:solidFill>
                  <a:schemeClr val="tx1"/>
                </a:solidFill>
              </a:rPr>
              <a:t>ўз</a:t>
            </a:r>
            <a:r>
              <a:rPr lang="ru-RU" dirty="0">
                <a:solidFill>
                  <a:schemeClr val="tx1"/>
                </a:solidFill>
              </a:rPr>
              <a:t> </a:t>
            </a:r>
            <a:r>
              <a:rPr lang="ru-RU" dirty="0" err="1">
                <a:solidFill>
                  <a:schemeClr val="tx1"/>
                </a:solidFill>
              </a:rPr>
              <a:t>таъсирини</a:t>
            </a:r>
            <a:r>
              <a:rPr lang="ru-RU" dirty="0">
                <a:solidFill>
                  <a:schemeClr val="tx1"/>
                </a:solidFill>
              </a:rPr>
              <a:t> </a:t>
            </a:r>
            <a:r>
              <a:rPr lang="ru-RU" dirty="0" err="1">
                <a:solidFill>
                  <a:schemeClr val="tx1"/>
                </a:solidFill>
              </a:rPr>
              <a:t>кўрсатади</a:t>
            </a:r>
            <a:endParaRPr lang="ru-RU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262834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7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7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7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2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0"/>
            <a:ext cx="9144000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01955" algn="just">
              <a:lnSpc>
                <a:spcPct val="150000"/>
              </a:lnSpc>
              <a:spcAft>
                <a:spcPts val="0"/>
              </a:spcAft>
            </a:pPr>
            <a:r>
              <a:rPr lang="ru-RU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Илмий</a:t>
            </a:r>
            <a:r>
              <a:rPr lang="ru-RU" b="1" dirty="0"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-техник </a:t>
            </a:r>
            <a:r>
              <a:rPr lang="ru-RU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тараққиёт</a:t>
            </a:r>
            <a:r>
              <a:rPr lang="ru-RU" b="1" dirty="0"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ҳам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қишлоқ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хўжалик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ишлаб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чиқариш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корхоналарининг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жойлашишига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катта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таъсир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кўрсатади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.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Қишлоқ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хўжалигида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 механизация,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электрлаштириш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даражаси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 техник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воситаларнинг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ўсиши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натижасида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 орт</a:t>
            </a:r>
            <a:r>
              <a:rPr lang="uz-Cyrl-UZ" dirty="0"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а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ди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,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меҳнат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унумдорлигининг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ўсишига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сабаб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бўл</a:t>
            </a:r>
            <a:r>
              <a:rPr lang="uz-Cyrl-UZ" dirty="0"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а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ди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.</a:t>
            </a:r>
            <a:endParaRPr lang="ru-RU" sz="2000" dirty="0">
              <a:latin typeface="BalticaUzbek"/>
              <a:ea typeface="Times New Roman" panose="02020603050405020304" pitchFamily="18" charset="0"/>
              <a:cs typeface="BalticaUzbek"/>
            </a:endParaRPr>
          </a:p>
          <a:p>
            <a:pPr indent="401955" algn="just">
              <a:lnSpc>
                <a:spcPct val="150000"/>
              </a:lnSpc>
              <a:spcAft>
                <a:spcPts val="0"/>
              </a:spcAft>
            </a:pP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Илмий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-техник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тараққиёт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таъсирида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қишлоқ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хўжалик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ишлаб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чиқаришига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индустриал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тармоқлар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кириб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келди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,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саноат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корхоналари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билан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алоқадорлиги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кучайди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,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меҳнат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тақсимоти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чуқурлашди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,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турли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минтақаларда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янги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озиқ-овқат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ва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хом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ашё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базалари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ташкил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этилади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.   </a:t>
            </a:r>
            <a:endParaRPr lang="ru-RU" sz="2000" dirty="0">
              <a:effectLst/>
              <a:latin typeface="BalticaUzbek"/>
              <a:ea typeface="Times New Roman" panose="02020603050405020304" pitchFamily="18" charset="0"/>
              <a:cs typeface="BalticaUzbek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4509" y="3705834"/>
            <a:ext cx="3116904" cy="2889519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68885" y="3705833"/>
            <a:ext cx="3560323" cy="2889519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12867" y="3705833"/>
            <a:ext cx="3573294" cy="28895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574517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трелка вправо 1"/>
          <p:cNvSpPr/>
          <p:nvPr/>
        </p:nvSpPr>
        <p:spPr>
          <a:xfrm>
            <a:off x="359924" y="2062265"/>
            <a:ext cx="4085617" cy="2373547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>
                <a:solidFill>
                  <a:schemeClr val="tx1"/>
                </a:solidFill>
              </a:rPr>
              <a:t> </a:t>
            </a:r>
            <a:r>
              <a:rPr lang="ru-RU" b="1" dirty="0" err="1">
                <a:solidFill>
                  <a:schemeClr val="tx1"/>
                </a:solidFill>
              </a:rPr>
              <a:t>Меҳнат</a:t>
            </a:r>
            <a:r>
              <a:rPr lang="ru-RU" b="1" dirty="0">
                <a:solidFill>
                  <a:schemeClr val="tx1"/>
                </a:solidFill>
              </a:rPr>
              <a:t> </a:t>
            </a:r>
            <a:r>
              <a:rPr lang="ru-RU" b="1" dirty="0" err="1">
                <a:solidFill>
                  <a:schemeClr val="tx1"/>
                </a:solidFill>
              </a:rPr>
              <a:t>ресурслари</a:t>
            </a:r>
            <a:r>
              <a:rPr lang="ru-RU" b="1" dirty="0">
                <a:solidFill>
                  <a:schemeClr val="tx1"/>
                </a:solidFill>
              </a:rPr>
              <a:t> </a:t>
            </a:r>
            <a:endParaRPr lang="ru-RU" dirty="0">
              <a:solidFill>
                <a:schemeClr val="tx1"/>
              </a:solidFill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24262" y="0"/>
            <a:ext cx="3317131" cy="2855071"/>
          </a:xfrm>
          <a:prstGeom prst="rect">
            <a:avLst/>
          </a:prstGeom>
        </p:spPr>
      </p:pic>
      <p:pic>
        <p:nvPicPr>
          <p:cNvPr id="5" name="Picture 5" descr="C:\Users\admin\Downloads\Shareit\Photo\IMG_0810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57618" y="1374430"/>
            <a:ext cx="3346316" cy="353600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24262" y="3657600"/>
            <a:ext cx="3296079" cy="3200400"/>
          </a:xfrm>
          <a:prstGeom prst="rect">
            <a:avLst/>
          </a:prstGeom>
        </p:spPr>
      </p:pic>
      <p:sp>
        <p:nvSpPr>
          <p:cNvPr id="8" name="Выгнутая вверх стрелка 7"/>
          <p:cNvSpPr/>
          <p:nvPr/>
        </p:nvSpPr>
        <p:spPr>
          <a:xfrm rot="2730213">
            <a:off x="8820363" y="140633"/>
            <a:ext cx="1386492" cy="928914"/>
          </a:xfrm>
          <a:prstGeom prst="curvedDownArrow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9" name="Выгнутая вверх стрелка 8"/>
          <p:cNvSpPr/>
          <p:nvPr/>
        </p:nvSpPr>
        <p:spPr>
          <a:xfrm rot="8679576">
            <a:off x="8391372" y="5421483"/>
            <a:ext cx="1428949" cy="731520"/>
          </a:xfrm>
          <a:prstGeom prst="curvedDownArrow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847967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2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8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0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8" grpId="0" animBg="1"/>
      <p:bldP spid="9" grpId="0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128080" y="545907"/>
            <a:ext cx="11935839" cy="33239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01955" algn="just">
              <a:lnSpc>
                <a:spcPct val="150000"/>
              </a:lnSpc>
              <a:spcAft>
                <a:spcPts val="0"/>
              </a:spcAft>
            </a:pPr>
            <a:r>
              <a:rPr lang="ru-RU" sz="2000" b="1" dirty="0" err="1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Экологик</a:t>
            </a:r>
            <a:r>
              <a:rPr lang="ru-RU" sz="2000" b="1" dirty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 </a:t>
            </a:r>
            <a:r>
              <a:rPr lang="ru-RU" sz="2000" b="1" dirty="0" err="1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омилнинг</a:t>
            </a:r>
            <a:r>
              <a:rPr lang="ru-RU" sz="2000" b="1" dirty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 </a:t>
            </a:r>
            <a:r>
              <a:rPr lang="ru-RU" sz="2000" dirty="0" err="1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қишлоқ</a:t>
            </a:r>
            <a:r>
              <a:rPr lang="ru-RU" sz="2000" dirty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 </a:t>
            </a:r>
            <a:r>
              <a:rPr lang="ru-RU" sz="2000" dirty="0" err="1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хўжалик</a:t>
            </a:r>
            <a:r>
              <a:rPr lang="ru-RU" sz="2000" dirty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 </a:t>
            </a:r>
            <a:r>
              <a:rPr lang="ru-RU" sz="2000" dirty="0" err="1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ишлаб</a:t>
            </a:r>
            <a:r>
              <a:rPr lang="ru-RU" sz="2000" dirty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 </a:t>
            </a:r>
            <a:r>
              <a:rPr lang="ru-RU" sz="2000" dirty="0" err="1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чиқариш</a:t>
            </a:r>
            <a:r>
              <a:rPr lang="ru-RU" sz="2000" dirty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 </a:t>
            </a:r>
            <a:r>
              <a:rPr lang="ru-RU" sz="2000" dirty="0" err="1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корхоналарининг</a:t>
            </a:r>
            <a:r>
              <a:rPr lang="ru-RU" sz="2000" dirty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 </a:t>
            </a:r>
            <a:r>
              <a:rPr lang="ru-RU" sz="2000" dirty="0" err="1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жойлаштирилишига</a:t>
            </a:r>
            <a:r>
              <a:rPr lang="ru-RU" sz="2000" dirty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 </a:t>
            </a:r>
            <a:r>
              <a:rPr lang="ru-RU" sz="2000" dirty="0" err="1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таъсири</a:t>
            </a:r>
            <a:r>
              <a:rPr lang="ru-RU" sz="2000" dirty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 </a:t>
            </a:r>
            <a:r>
              <a:rPr lang="ru-RU" sz="2000" dirty="0" err="1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ортиб</a:t>
            </a:r>
            <a:r>
              <a:rPr lang="ru-RU" sz="2000" dirty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 </a:t>
            </a:r>
            <a:r>
              <a:rPr lang="ru-RU" sz="2000" dirty="0" err="1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бормоқда</a:t>
            </a:r>
            <a:r>
              <a:rPr lang="ru-RU" sz="2000" dirty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. Полиэтилен </a:t>
            </a:r>
            <a:r>
              <a:rPr lang="ru-RU" sz="2000" dirty="0" err="1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плёнкалар</a:t>
            </a:r>
            <a:r>
              <a:rPr lang="ru-RU" sz="2000" dirty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, минерал </a:t>
            </a:r>
            <a:r>
              <a:rPr lang="ru-RU" sz="2000" dirty="0" err="1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ўғитлар</a:t>
            </a:r>
            <a:r>
              <a:rPr lang="ru-RU" sz="2000" dirty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, </a:t>
            </a:r>
            <a:r>
              <a:rPr lang="ru-RU" sz="2000" dirty="0" err="1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пестицидларнинг</a:t>
            </a:r>
            <a:r>
              <a:rPr lang="ru-RU" sz="2000" dirty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 </a:t>
            </a:r>
            <a:r>
              <a:rPr lang="ru-RU" sz="2000" dirty="0" err="1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меъёридан</a:t>
            </a:r>
            <a:r>
              <a:rPr lang="ru-RU" sz="2000" dirty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 </a:t>
            </a:r>
            <a:r>
              <a:rPr lang="ru-RU" sz="2000" dirty="0" err="1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ортиқ</a:t>
            </a:r>
            <a:r>
              <a:rPr lang="ru-RU" sz="2000" dirty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 </a:t>
            </a:r>
            <a:r>
              <a:rPr lang="ru-RU" sz="2000" dirty="0" err="1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ишлатилиши</a:t>
            </a:r>
            <a:r>
              <a:rPr lang="ru-RU" sz="2000" dirty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, </a:t>
            </a:r>
            <a:r>
              <a:rPr lang="ru-RU" sz="2000" dirty="0" err="1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қишлоқ</a:t>
            </a:r>
            <a:r>
              <a:rPr lang="ru-RU" sz="2000" dirty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 </a:t>
            </a:r>
            <a:r>
              <a:rPr lang="ru-RU" sz="2000" dirty="0" err="1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хўжалик</a:t>
            </a:r>
            <a:r>
              <a:rPr lang="ru-RU" sz="2000" dirty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 транспорт </a:t>
            </a:r>
            <a:r>
              <a:rPr lang="ru-RU" sz="2000" dirty="0" err="1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воситаларининг</a:t>
            </a:r>
            <a:r>
              <a:rPr lang="ru-RU" sz="2000" dirty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 </a:t>
            </a:r>
            <a:r>
              <a:rPr lang="ru-RU" sz="2000" dirty="0" err="1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атроф-муҳитга</a:t>
            </a:r>
            <a:r>
              <a:rPr lang="ru-RU" sz="2000" dirty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 </a:t>
            </a:r>
            <a:r>
              <a:rPr lang="ru-RU" sz="2000" dirty="0" err="1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салбий</a:t>
            </a:r>
            <a:r>
              <a:rPr lang="ru-RU" sz="2000" dirty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 </a:t>
            </a:r>
            <a:r>
              <a:rPr lang="ru-RU" sz="2000" dirty="0" err="1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таъсири</a:t>
            </a:r>
            <a:r>
              <a:rPr lang="ru-RU" sz="2000" dirty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, </a:t>
            </a:r>
            <a:r>
              <a:rPr lang="ru-RU" sz="2000" dirty="0" err="1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қишлоқ</a:t>
            </a:r>
            <a:r>
              <a:rPr lang="ru-RU" sz="2000" dirty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 </a:t>
            </a:r>
            <a:r>
              <a:rPr lang="ru-RU" sz="2000" dirty="0" err="1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хўжалик</a:t>
            </a:r>
            <a:r>
              <a:rPr lang="ru-RU" sz="2000" dirty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 </a:t>
            </a:r>
            <a:r>
              <a:rPr lang="ru-RU" sz="2000" dirty="0" err="1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зараркунандаларига</a:t>
            </a:r>
            <a:r>
              <a:rPr lang="ru-RU" sz="2000" dirty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 </a:t>
            </a:r>
            <a:r>
              <a:rPr lang="ru-RU" sz="2000" dirty="0" err="1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қарши</a:t>
            </a:r>
            <a:r>
              <a:rPr lang="ru-RU" sz="2000" dirty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 </a:t>
            </a:r>
            <a:r>
              <a:rPr lang="ru-RU" sz="2000" dirty="0" err="1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биологик</a:t>
            </a:r>
            <a:r>
              <a:rPr lang="ru-RU" sz="2000" dirty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 </a:t>
            </a:r>
            <a:r>
              <a:rPr lang="ru-RU" sz="2000" dirty="0" err="1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ва</a:t>
            </a:r>
            <a:r>
              <a:rPr lang="ru-RU" sz="2000" dirty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 </a:t>
            </a:r>
            <a:r>
              <a:rPr lang="ru-RU" sz="2000" dirty="0" err="1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кимёвий</a:t>
            </a:r>
            <a:r>
              <a:rPr lang="ru-RU" sz="2000" dirty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 </a:t>
            </a:r>
            <a:r>
              <a:rPr lang="ru-RU" sz="2000" dirty="0" err="1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кураш</a:t>
            </a:r>
            <a:r>
              <a:rPr lang="ru-RU" sz="2000" dirty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, </a:t>
            </a:r>
            <a:r>
              <a:rPr lang="ru-RU" sz="2000" dirty="0" err="1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алмашлаб</a:t>
            </a:r>
            <a:r>
              <a:rPr lang="ru-RU" sz="2000" dirty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 </a:t>
            </a:r>
            <a:r>
              <a:rPr lang="ru-RU" sz="2000" dirty="0" err="1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экиш</a:t>
            </a:r>
            <a:r>
              <a:rPr lang="ru-RU" sz="2000" dirty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 </a:t>
            </a:r>
            <a:r>
              <a:rPr lang="ru-RU" sz="2000" dirty="0" err="1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системасига</a:t>
            </a:r>
            <a:r>
              <a:rPr lang="ru-RU" sz="2000" dirty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 </a:t>
            </a:r>
            <a:r>
              <a:rPr lang="ru-RU" sz="2000" dirty="0" err="1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риоя</a:t>
            </a:r>
            <a:r>
              <a:rPr lang="ru-RU" sz="2000" dirty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 </a:t>
            </a:r>
            <a:r>
              <a:rPr lang="ru-RU" sz="2000" dirty="0" err="1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қилмаслик</a:t>
            </a:r>
            <a:r>
              <a:rPr lang="ru-RU" sz="2000" dirty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, </a:t>
            </a:r>
            <a:r>
              <a:rPr lang="ru-RU" sz="2000" dirty="0" err="1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чорва</a:t>
            </a:r>
            <a:r>
              <a:rPr lang="ru-RU" sz="2000" dirty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 </a:t>
            </a:r>
            <a:r>
              <a:rPr lang="ru-RU" sz="2000" dirty="0" err="1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молларининг</a:t>
            </a:r>
            <a:r>
              <a:rPr lang="ru-RU" sz="2000" dirty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 </a:t>
            </a:r>
            <a:r>
              <a:rPr lang="ru-RU" sz="2000" dirty="0" err="1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озиқланиш</a:t>
            </a:r>
            <a:r>
              <a:rPr lang="ru-RU" sz="2000" dirty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 </a:t>
            </a:r>
            <a:r>
              <a:rPr lang="ru-RU" sz="2000" dirty="0" err="1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меъёрида</a:t>
            </a:r>
            <a:r>
              <a:rPr lang="ru-RU" sz="2000" dirty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 </a:t>
            </a:r>
            <a:r>
              <a:rPr lang="ru-RU" sz="2000" dirty="0" err="1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боқилиши</a:t>
            </a:r>
            <a:r>
              <a:rPr lang="ru-RU" sz="2000" dirty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 </a:t>
            </a:r>
            <a:r>
              <a:rPr lang="ru-RU" sz="2000" dirty="0" err="1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экологик</a:t>
            </a:r>
            <a:r>
              <a:rPr lang="ru-RU" sz="2000" dirty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 </a:t>
            </a:r>
            <a:r>
              <a:rPr lang="ru-RU" sz="2000" dirty="0" err="1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омилнинг</a:t>
            </a:r>
            <a:r>
              <a:rPr lang="ru-RU" sz="2000" dirty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 </a:t>
            </a:r>
            <a:r>
              <a:rPr lang="ru-RU" sz="2000" dirty="0" err="1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кучайишига</a:t>
            </a:r>
            <a:r>
              <a:rPr lang="ru-RU" sz="2000" dirty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 </a:t>
            </a:r>
            <a:r>
              <a:rPr lang="ru-RU" sz="2000" dirty="0" err="1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олиб</a:t>
            </a:r>
            <a:r>
              <a:rPr lang="ru-RU" sz="2000" dirty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 </a:t>
            </a:r>
            <a:r>
              <a:rPr lang="ru-RU" sz="2000" dirty="0" err="1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келади</a:t>
            </a:r>
            <a:r>
              <a:rPr lang="ru-RU" sz="2000" dirty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.</a:t>
            </a:r>
            <a:endParaRPr lang="ru-RU" sz="2000" dirty="0">
              <a:solidFill>
                <a:schemeClr val="bg1"/>
              </a:solidFill>
              <a:latin typeface="BalticaUzbek"/>
              <a:ea typeface="Times New Roman" panose="02020603050405020304" pitchFamily="18" charset="0"/>
              <a:cs typeface="BalticaUzbek"/>
            </a:endParaRPr>
          </a:p>
          <a:p>
            <a:pPr indent="401955" algn="just">
              <a:lnSpc>
                <a:spcPct val="150000"/>
              </a:lnSpc>
              <a:spcAft>
                <a:spcPts val="0"/>
              </a:spcAft>
            </a:pPr>
            <a:r>
              <a:rPr lang="ru-RU" sz="2000" dirty="0" err="1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Қишлоқ</a:t>
            </a:r>
            <a:r>
              <a:rPr lang="ru-RU" sz="2000" dirty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 </a:t>
            </a:r>
            <a:r>
              <a:rPr lang="ru-RU" sz="2000" dirty="0" err="1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хўжалик</a:t>
            </a:r>
            <a:r>
              <a:rPr lang="ru-RU" sz="2000" dirty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 </a:t>
            </a:r>
            <a:r>
              <a:rPr lang="ru-RU" sz="2000" dirty="0" err="1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ишлаб</a:t>
            </a:r>
            <a:r>
              <a:rPr lang="ru-RU" sz="2000" dirty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 </a:t>
            </a:r>
            <a:r>
              <a:rPr lang="ru-RU" sz="2000" dirty="0" err="1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чиқариш</a:t>
            </a:r>
            <a:r>
              <a:rPr lang="ru-RU" sz="2000" dirty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 </a:t>
            </a:r>
            <a:r>
              <a:rPr lang="ru-RU" sz="2000" dirty="0" err="1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корхоналарини</a:t>
            </a:r>
            <a:r>
              <a:rPr lang="ru-RU" sz="2000" dirty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 </a:t>
            </a:r>
            <a:r>
              <a:rPr lang="ru-RU" sz="2000" dirty="0" err="1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мамлакат</a:t>
            </a:r>
            <a:r>
              <a:rPr lang="ru-RU" sz="2000" dirty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 </a:t>
            </a:r>
            <a:r>
              <a:rPr lang="ru-RU" sz="2000" dirty="0" err="1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иқтисодий</a:t>
            </a:r>
            <a:r>
              <a:rPr lang="ru-RU" sz="2000" dirty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 </a:t>
            </a:r>
            <a:r>
              <a:rPr lang="ru-RU" sz="2000" dirty="0" err="1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районлари</a:t>
            </a:r>
            <a:r>
              <a:rPr lang="ru-RU" sz="2000" dirty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 </a:t>
            </a:r>
            <a:r>
              <a:rPr lang="ru-RU" sz="2000" dirty="0" err="1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бўйича</a:t>
            </a:r>
            <a:r>
              <a:rPr lang="ru-RU" sz="2000" dirty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 </a:t>
            </a:r>
            <a:r>
              <a:rPr lang="ru-RU" sz="2000" dirty="0" err="1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жойлаштириш</a:t>
            </a:r>
            <a:r>
              <a:rPr lang="ru-RU" sz="2000" dirty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 </a:t>
            </a:r>
            <a:r>
              <a:rPr lang="ru-RU" sz="2000" dirty="0" err="1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минтақавий</a:t>
            </a:r>
            <a:r>
              <a:rPr lang="ru-RU" sz="2000" dirty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 </a:t>
            </a:r>
            <a:r>
              <a:rPr lang="ru-RU" sz="2000" dirty="0" err="1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иқтисодиётнинг</a:t>
            </a:r>
            <a:r>
              <a:rPr lang="ru-RU" sz="2000" dirty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 </a:t>
            </a:r>
            <a:r>
              <a:rPr lang="ru-RU" sz="2000" dirty="0" err="1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тадқиқот</a:t>
            </a:r>
            <a:r>
              <a:rPr lang="ru-RU" sz="2000" dirty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 </a:t>
            </a:r>
            <a:r>
              <a:rPr lang="ru-RU" sz="2000" dirty="0" err="1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объектларидан</a:t>
            </a:r>
            <a:r>
              <a:rPr lang="ru-RU" sz="2000" dirty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 </a:t>
            </a:r>
            <a:r>
              <a:rPr lang="ru-RU" sz="2000" dirty="0" err="1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бири</a:t>
            </a:r>
            <a:r>
              <a:rPr lang="ru-RU" sz="2000" dirty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 </a:t>
            </a:r>
            <a:r>
              <a:rPr lang="ru-RU" sz="2000" dirty="0" err="1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ҳисобланади</a:t>
            </a:r>
            <a:r>
              <a:rPr lang="ru-RU" sz="2000" dirty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.  </a:t>
            </a:r>
            <a:r>
              <a:rPr lang="ru-RU" sz="2000" b="1" dirty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BalticaUzbek"/>
              </a:rPr>
              <a:t> </a:t>
            </a:r>
            <a:endParaRPr lang="ru-RU" sz="2000" dirty="0">
              <a:solidFill>
                <a:schemeClr val="bg1"/>
              </a:solidFill>
              <a:effectLst/>
              <a:latin typeface="BalticaUzbek"/>
              <a:ea typeface="Times New Roman" panose="02020603050405020304" pitchFamily="18" charset="0"/>
              <a:cs typeface="BalticaUzbek"/>
            </a:endParaRPr>
          </a:p>
        </p:txBody>
      </p:sp>
    </p:spTree>
    <p:extLst>
      <p:ext uri="{BB962C8B-B14F-4D97-AF65-F5344CB8AC3E}">
        <p14:creationId xmlns:p14="http://schemas.microsoft.com/office/powerpoint/2010/main" val="37276852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12542"/>
            <a:ext cx="12290474" cy="6970541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970541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 rot="20846029">
            <a:off x="6377809" y="2977439"/>
            <a:ext cx="2280770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000" b="1" dirty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pattFill prst="narHorz">
                  <a:fgClr>
                    <a:schemeClr val="accent3"/>
                  </a:fgClr>
                  <a:bgClr>
                    <a:schemeClr val="accent3">
                      <a:lumMod val="40000"/>
                      <a:lumOff val="60000"/>
                    </a:schemeClr>
                  </a:bgClr>
                </a:patt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</a:rPr>
              <a:t>ЭЪТИБОРИНГИЗ</a:t>
            </a:r>
          </a:p>
          <a:p>
            <a:pPr algn="ctr"/>
            <a:r>
              <a:rPr lang="uz-Cyrl-UZ" sz="2000" b="1" dirty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pattFill prst="narHorz">
                  <a:fgClr>
                    <a:schemeClr val="accent3"/>
                  </a:fgClr>
                  <a:bgClr>
                    <a:schemeClr val="accent3">
                      <a:lumMod val="40000"/>
                      <a:lumOff val="60000"/>
                    </a:schemeClr>
                  </a:bgClr>
                </a:patt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</a:rPr>
              <a:t>УЧУН</a:t>
            </a:r>
          </a:p>
          <a:p>
            <a:pPr algn="ctr"/>
            <a:r>
              <a:rPr lang="uz-Cyrl-UZ" sz="2000" b="1" dirty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pattFill prst="narHorz">
                  <a:fgClr>
                    <a:schemeClr val="accent3"/>
                  </a:fgClr>
                  <a:bgClr>
                    <a:schemeClr val="accent3">
                      <a:lumMod val="40000"/>
                      <a:lumOff val="60000"/>
                    </a:schemeClr>
                  </a:bgClr>
                </a:patt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</a:rPr>
              <a:t>РАХМАТ</a:t>
            </a:r>
            <a:endParaRPr lang="ru-RU" sz="2000" b="1" dirty="0">
              <a:ln w="12700">
                <a:solidFill>
                  <a:schemeClr val="accent3">
                    <a:lumMod val="50000"/>
                  </a:schemeClr>
                </a:solidFill>
                <a:prstDash val="solid"/>
              </a:ln>
              <a:pattFill prst="narHorz">
                <a:fgClr>
                  <a:schemeClr val="accent3"/>
                </a:fgClr>
                <a:bgClr>
                  <a:schemeClr val="accent3">
                    <a:lumMod val="40000"/>
                    <a:lumOff val="60000"/>
                  </a:schemeClr>
                </a:bgClr>
              </a:pattFill>
              <a:effectLst>
                <a:innerShdw blurRad="177800">
                  <a:schemeClr val="accent3">
                    <a:lumMod val="50000"/>
                  </a:schemeClr>
                </a:inn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5740876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/>
    </mc:Choice>
    <mc:Fallback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theme/theme1.xml><?xml version="1.0" encoding="utf-8"?>
<a:theme xmlns:a="http://schemas.openxmlformats.org/drawingml/2006/main" name="Грань">
  <a:themeElements>
    <a:clrScheme name="Грань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Грань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Грань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CFBC31BA-B70F-4F30-BCAA-4F3011E16C4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297</TotalTime>
  <Words>1919</Words>
  <Application>Microsoft Office PowerPoint</Application>
  <PresentationFormat>Широкоэкранный</PresentationFormat>
  <Paragraphs>112</Paragraphs>
  <Slides>30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6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30</vt:i4>
      </vt:variant>
    </vt:vector>
  </HeadingPairs>
  <TitlesOfParts>
    <vt:vector size="37" baseType="lpstr">
      <vt:lpstr>Arial</vt:lpstr>
      <vt:lpstr>BalticaUzbek</vt:lpstr>
      <vt:lpstr>Calibri</vt:lpstr>
      <vt:lpstr>Times New Roman</vt:lpstr>
      <vt:lpstr>Trebuchet MS</vt:lpstr>
      <vt:lpstr>Wingdings 3</vt:lpstr>
      <vt:lpstr>Грань</vt:lpstr>
      <vt:lpstr> МАВЗУ : ҚИШЛОҚ ХЎЖАЛИГИДА ТАБИИЙ ШАРОИТ ВА РЕСУРСЛАРНИНГ ТУТГАН ЎРНИ </vt:lpstr>
      <vt:lpstr>.</vt:lpstr>
      <vt:lpstr>                 Қишлоқ хўжалиги ҳақида тушунча </vt:lpstr>
      <vt:lpstr>.</vt:lpstr>
      <vt:lpstr>Презентация PowerPoint</vt:lpstr>
      <vt:lpstr>.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Қишлоқ хўжалигида ер ресурслари қуйидаги тоифаларга ажратилади: </vt:lpstr>
      <vt:lpstr>.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SPecialiST RePack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Hewlett-Packard Company</dc:creator>
  <cp:lastModifiedBy>Hewlett-Packard Company</cp:lastModifiedBy>
  <cp:revision>39</cp:revision>
  <dcterms:created xsi:type="dcterms:W3CDTF">2019-04-12T09:15:50Z</dcterms:created>
  <dcterms:modified xsi:type="dcterms:W3CDTF">2019-04-13T09:59:18Z</dcterms:modified>
</cp:coreProperties>
</file>